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1.xml" ContentType="application/vnd.ms-office.inkAct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Action2.xml" ContentType="application/vnd.ms-office.inkAction+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48" r:id="rId4"/>
  </p:sldMasterIdLst>
  <p:notesMasterIdLst>
    <p:notesMasterId r:id="rId65"/>
  </p:notesMasterIdLst>
  <p:handoutMasterIdLst>
    <p:handoutMasterId r:id="rId66"/>
  </p:handoutMasterIdLst>
  <p:sldIdLst>
    <p:sldId id="501" r:id="rId5"/>
    <p:sldId id="1285" r:id="rId6"/>
    <p:sldId id="503" r:id="rId7"/>
    <p:sldId id="502" r:id="rId8"/>
    <p:sldId id="504" r:id="rId9"/>
    <p:sldId id="505" r:id="rId10"/>
    <p:sldId id="1284" r:id="rId11"/>
    <p:sldId id="506" r:id="rId12"/>
    <p:sldId id="507" r:id="rId13"/>
    <p:sldId id="508" r:id="rId14"/>
    <p:sldId id="546" r:id="rId15"/>
    <p:sldId id="510" r:id="rId16"/>
    <p:sldId id="511" r:id="rId17"/>
    <p:sldId id="512" r:id="rId18"/>
    <p:sldId id="513" r:id="rId19"/>
    <p:sldId id="515" r:id="rId20"/>
    <p:sldId id="514" r:id="rId21"/>
    <p:sldId id="519" r:id="rId22"/>
    <p:sldId id="520" r:id="rId23"/>
    <p:sldId id="521" r:id="rId24"/>
    <p:sldId id="1283" r:id="rId25"/>
    <p:sldId id="543" r:id="rId26"/>
    <p:sldId id="523" r:id="rId27"/>
    <p:sldId id="524" r:id="rId28"/>
    <p:sldId id="1286" r:id="rId29"/>
    <p:sldId id="275" r:id="rId30"/>
    <p:sldId id="526" r:id="rId31"/>
    <p:sldId id="527" r:id="rId32"/>
    <p:sldId id="528" r:id="rId33"/>
    <p:sldId id="324" r:id="rId34"/>
    <p:sldId id="305" r:id="rId35"/>
    <p:sldId id="320" r:id="rId36"/>
    <p:sldId id="319" r:id="rId37"/>
    <p:sldId id="539" r:id="rId38"/>
    <p:sldId id="544" r:id="rId39"/>
    <p:sldId id="540" r:id="rId40"/>
    <p:sldId id="541" r:id="rId41"/>
    <p:sldId id="336" r:id="rId42"/>
    <p:sldId id="338" r:id="rId43"/>
    <p:sldId id="322" r:id="rId44"/>
    <p:sldId id="333" r:id="rId45"/>
    <p:sldId id="337" r:id="rId46"/>
    <p:sldId id="286" r:id="rId47"/>
    <p:sldId id="284" r:id="rId48"/>
    <p:sldId id="285" r:id="rId49"/>
    <p:sldId id="287" r:id="rId50"/>
    <p:sldId id="291" r:id="rId51"/>
    <p:sldId id="306" r:id="rId52"/>
    <p:sldId id="307" r:id="rId53"/>
    <p:sldId id="1287" r:id="rId54"/>
    <p:sldId id="300" r:id="rId55"/>
    <p:sldId id="1289" r:id="rId56"/>
    <p:sldId id="1290" r:id="rId57"/>
    <p:sldId id="299" r:id="rId58"/>
    <p:sldId id="1291" r:id="rId59"/>
    <p:sldId id="1292" r:id="rId60"/>
    <p:sldId id="290" r:id="rId61"/>
    <p:sldId id="545" r:id="rId62"/>
    <p:sldId id="529" r:id="rId63"/>
    <p:sldId id="530" r:id="rId64"/>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Arial" pitchFamily="34"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pitchFamily="34"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charset="-128"/>
        <a:cs typeface="+mn-cs"/>
      </a:defRPr>
    </a:lvl5pPr>
    <a:lvl6pPr marL="2286000" algn="l" defTabSz="914400" rtl="0" eaLnBrk="1" latinLnBrk="0" hangingPunct="1">
      <a:defRPr sz="2400" kern="1200">
        <a:solidFill>
          <a:schemeClr val="tx1"/>
        </a:solidFill>
        <a:latin typeface="Arial" pitchFamily="34" charset="0"/>
        <a:ea typeface="ヒラギノ角ゴ Pro W3" charset="-128"/>
        <a:cs typeface="+mn-cs"/>
      </a:defRPr>
    </a:lvl6pPr>
    <a:lvl7pPr marL="2743200" algn="l" defTabSz="914400" rtl="0" eaLnBrk="1" latinLnBrk="0" hangingPunct="1">
      <a:defRPr sz="2400" kern="1200">
        <a:solidFill>
          <a:schemeClr val="tx1"/>
        </a:solidFill>
        <a:latin typeface="Arial" pitchFamily="34" charset="0"/>
        <a:ea typeface="ヒラギノ角ゴ Pro W3" charset="-128"/>
        <a:cs typeface="+mn-cs"/>
      </a:defRPr>
    </a:lvl7pPr>
    <a:lvl8pPr marL="3200400" algn="l" defTabSz="914400" rtl="0" eaLnBrk="1" latinLnBrk="0" hangingPunct="1">
      <a:defRPr sz="2400" kern="1200">
        <a:solidFill>
          <a:schemeClr val="tx1"/>
        </a:solidFill>
        <a:latin typeface="Arial" pitchFamily="34" charset="0"/>
        <a:ea typeface="ヒラギノ角ゴ Pro W3" charset="-128"/>
        <a:cs typeface="+mn-cs"/>
      </a:defRPr>
    </a:lvl8pPr>
    <a:lvl9pPr marL="3657600" algn="l" defTabSz="91440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E422"/>
    <a:srgbClr val="F9D128"/>
    <a:srgbClr val="FFDE1C"/>
    <a:srgbClr val="D7F428"/>
    <a:srgbClr val="C4D2EE"/>
    <a:srgbClr val="61FE4B"/>
    <a:srgbClr val="800000"/>
    <a:srgbClr val="006600"/>
    <a:srgbClr val="C90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1200" autoAdjust="0"/>
  </p:normalViewPr>
  <p:slideViewPr>
    <p:cSldViewPr>
      <p:cViewPr varScale="1">
        <p:scale>
          <a:sx n="136" d="100"/>
          <a:sy n="136" d="100"/>
        </p:scale>
        <p:origin x="241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7" d="100"/>
        <a:sy n="167" d="100"/>
      </p:scale>
      <p:origin x="0" y="0"/>
    </p:cViewPr>
  </p:sorterViewPr>
  <p:notesViewPr>
    <p:cSldViewPr>
      <p:cViewPr>
        <p:scale>
          <a:sx n="90" d="100"/>
          <a:sy n="90" d="100"/>
        </p:scale>
        <p:origin x="-2820" y="-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o\Desktop\Cytekbio\Customer%20question\Maryland-Fan\SSM\Stain%20index.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Stain Index</a:t>
            </a:r>
          </a:p>
        </c:rich>
      </c:tx>
      <c:layout>
        <c:manualLayout>
          <c:xMode val="edge"/>
          <c:yMode val="edge"/>
          <c:x val="0.38269544084767182"/>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'FCS Express Report'!$L$4</c:f>
              <c:strCache>
                <c:ptCount val="1"/>
                <c:pt idx="0">
                  <c:v>LSRII</c:v>
                </c:pt>
              </c:strCache>
            </c:strRef>
          </c:tx>
          <c:spPr>
            <a:solidFill>
              <a:schemeClr val="accent1"/>
            </a:solidFill>
            <a:ln>
              <a:noFill/>
            </a:ln>
            <a:effectLst/>
          </c:spPr>
          <c:invertIfNegative val="0"/>
          <c:cat>
            <c:strRef>
              <c:f>'FCS Express Report'!$K$5:$K$17</c:f>
              <c:strCache>
                <c:ptCount val="13"/>
                <c:pt idx="0">
                  <c:v>BV421</c:v>
                </c:pt>
                <c:pt idx="1">
                  <c:v>BV510</c:v>
                </c:pt>
                <c:pt idx="2">
                  <c:v>BV605</c:v>
                </c:pt>
                <c:pt idx="3">
                  <c:v>BV650</c:v>
                </c:pt>
                <c:pt idx="4">
                  <c:v>FITC</c:v>
                </c:pt>
                <c:pt idx="5">
                  <c:v>PE</c:v>
                </c:pt>
                <c:pt idx="6">
                  <c:v>PE-Dazzle594</c:v>
                </c:pt>
                <c:pt idx="7">
                  <c:v>PE-Cy5</c:v>
                </c:pt>
                <c:pt idx="8">
                  <c:v>PerCP-Cy55</c:v>
                </c:pt>
                <c:pt idx="9">
                  <c:v>PE-Cy7</c:v>
                </c:pt>
                <c:pt idx="10">
                  <c:v>APC</c:v>
                </c:pt>
                <c:pt idx="11">
                  <c:v>AF 700</c:v>
                </c:pt>
                <c:pt idx="12">
                  <c:v>APC-Fire750</c:v>
                </c:pt>
              </c:strCache>
            </c:strRef>
          </c:cat>
          <c:val>
            <c:numRef>
              <c:f>'FCS Express Report'!$L$5:$L$17</c:f>
              <c:numCache>
                <c:formatCode>General</c:formatCode>
                <c:ptCount val="13"/>
                <c:pt idx="0">
                  <c:v>61.714368661453904</c:v>
                </c:pt>
                <c:pt idx="1">
                  <c:v>9.3279002320185622</c:v>
                </c:pt>
                <c:pt idx="2">
                  <c:v>29.345857142857142</c:v>
                </c:pt>
                <c:pt idx="3">
                  <c:v>34.443963828183875</c:v>
                </c:pt>
                <c:pt idx="4">
                  <c:v>38.702924296255809</c:v>
                </c:pt>
                <c:pt idx="5">
                  <c:v>103.52436522681529</c:v>
                </c:pt>
                <c:pt idx="6">
                  <c:v>49.397857399353626</c:v>
                </c:pt>
                <c:pt idx="7">
                  <c:v>59.614450949593035</c:v>
                </c:pt>
                <c:pt idx="8">
                  <c:v>13.803818309201308</c:v>
                </c:pt>
                <c:pt idx="9">
                  <c:v>114.1399388852511</c:v>
                </c:pt>
                <c:pt idx="10">
                  <c:v>23.019273832373639</c:v>
                </c:pt>
                <c:pt idx="11">
                  <c:v>19.45041688015278</c:v>
                </c:pt>
                <c:pt idx="12">
                  <c:v>17.584631471127992</c:v>
                </c:pt>
              </c:numCache>
            </c:numRef>
          </c:val>
          <c:extLst>
            <c:ext xmlns:c16="http://schemas.microsoft.com/office/drawing/2014/chart" uri="{C3380CC4-5D6E-409C-BE32-E72D297353CC}">
              <c16:uniqueId val="{00000000-478A-4604-8413-5419AC4D0DF6}"/>
            </c:ext>
          </c:extLst>
        </c:ser>
        <c:ser>
          <c:idx val="1"/>
          <c:order val="1"/>
          <c:tx>
            <c:strRef>
              <c:f>'FCS Express Report'!$M$4</c:f>
              <c:strCache>
                <c:ptCount val="1"/>
                <c:pt idx="0">
                  <c:v>Aurora</c:v>
                </c:pt>
              </c:strCache>
            </c:strRef>
          </c:tx>
          <c:spPr>
            <a:solidFill>
              <a:schemeClr val="accent2"/>
            </a:solidFill>
            <a:ln>
              <a:noFill/>
            </a:ln>
            <a:effectLst/>
          </c:spPr>
          <c:invertIfNegative val="0"/>
          <c:cat>
            <c:strRef>
              <c:f>'FCS Express Report'!$K$5:$K$17</c:f>
              <c:strCache>
                <c:ptCount val="13"/>
                <c:pt idx="0">
                  <c:v>BV421</c:v>
                </c:pt>
                <c:pt idx="1">
                  <c:v>BV510</c:v>
                </c:pt>
                <c:pt idx="2">
                  <c:v>BV605</c:v>
                </c:pt>
                <c:pt idx="3">
                  <c:v>BV650</c:v>
                </c:pt>
                <c:pt idx="4">
                  <c:v>FITC</c:v>
                </c:pt>
                <c:pt idx="5">
                  <c:v>PE</c:v>
                </c:pt>
                <c:pt idx="6">
                  <c:v>PE-Dazzle594</c:v>
                </c:pt>
                <c:pt idx="7">
                  <c:v>PE-Cy5</c:v>
                </c:pt>
                <c:pt idx="8">
                  <c:v>PerCP-Cy55</c:v>
                </c:pt>
                <c:pt idx="9">
                  <c:v>PE-Cy7</c:v>
                </c:pt>
                <c:pt idx="10">
                  <c:v>APC</c:v>
                </c:pt>
                <c:pt idx="11">
                  <c:v>AF 700</c:v>
                </c:pt>
                <c:pt idx="12">
                  <c:v>APC-Fire750</c:v>
                </c:pt>
              </c:strCache>
            </c:strRef>
          </c:cat>
          <c:val>
            <c:numRef>
              <c:f>'FCS Express Report'!$M$5:$M$17</c:f>
              <c:numCache>
                <c:formatCode>General</c:formatCode>
                <c:ptCount val="13"/>
                <c:pt idx="0">
                  <c:v>50.166963332146665</c:v>
                </c:pt>
                <c:pt idx="1">
                  <c:v>13.190511956969447</c:v>
                </c:pt>
                <c:pt idx="2">
                  <c:v>78.278002190880457</c:v>
                </c:pt>
                <c:pt idx="3">
                  <c:v>104.31874625673787</c:v>
                </c:pt>
                <c:pt idx="4">
                  <c:v>62.083290119270814</c:v>
                </c:pt>
                <c:pt idx="5">
                  <c:v>193.57182896256444</c:v>
                </c:pt>
                <c:pt idx="6">
                  <c:v>133.25856950910853</c:v>
                </c:pt>
                <c:pt idx="7">
                  <c:v>277.6627198724882</c:v>
                </c:pt>
                <c:pt idx="8">
                  <c:v>41.382379753429419</c:v>
                </c:pt>
                <c:pt idx="9">
                  <c:v>226.18768422174082</c:v>
                </c:pt>
                <c:pt idx="10">
                  <c:v>153.39453012395504</c:v>
                </c:pt>
                <c:pt idx="11">
                  <c:v>97.656507778331417</c:v>
                </c:pt>
                <c:pt idx="12">
                  <c:v>154.19584472112561</c:v>
                </c:pt>
              </c:numCache>
            </c:numRef>
          </c:val>
          <c:extLst>
            <c:ext xmlns:c16="http://schemas.microsoft.com/office/drawing/2014/chart" uri="{C3380CC4-5D6E-409C-BE32-E72D297353CC}">
              <c16:uniqueId val="{00000001-478A-4604-8413-5419AC4D0DF6}"/>
            </c:ext>
          </c:extLst>
        </c:ser>
        <c:dLbls>
          <c:showLegendKey val="0"/>
          <c:showVal val="0"/>
          <c:showCatName val="0"/>
          <c:showSerName val="0"/>
          <c:showPercent val="0"/>
          <c:showBubbleSize val="0"/>
        </c:dLbls>
        <c:gapWidth val="219"/>
        <c:overlap val="-27"/>
        <c:axId val="392651824"/>
        <c:axId val="544918496"/>
      </c:barChart>
      <c:catAx>
        <c:axId val="39265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4918496"/>
        <c:crosses val="autoZero"/>
        <c:auto val="1"/>
        <c:lblAlgn val="ctr"/>
        <c:lblOffset val="100"/>
        <c:noMultiLvlLbl val="0"/>
      </c:catAx>
      <c:valAx>
        <c:axId val="544918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65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6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5621"/>
          </a:xfrm>
          <a:prstGeom prst="rect">
            <a:avLst/>
          </a:prstGeom>
        </p:spPr>
        <p:txBody>
          <a:bodyPr vert="horz" lIns="91440" tIns="45720" rIns="91440" bIns="45720" rtlCol="0"/>
          <a:lstStyle>
            <a:lvl1pPr algn="r">
              <a:defRPr sz="1200"/>
            </a:lvl1pPr>
          </a:lstStyle>
          <a:p>
            <a:fld id="{BE1D59F4-024D-4343-BD80-C6780F69D258}" type="datetimeFigureOut">
              <a:rPr lang="en-US" smtClean="0"/>
              <a:t>3/30/2021</a:t>
            </a:fld>
            <a:endParaRPr lang="en-US"/>
          </a:p>
        </p:txBody>
      </p:sp>
      <p:sp>
        <p:nvSpPr>
          <p:cNvPr id="4" name="Footer Placeholder 3"/>
          <p:cNvSpPr>
            <a:spLocks noGrp="1"/>
          </p:cNvSpPr>
          <p:nvPr>
            <p:ph type="ftr" sz="quarter" idx="2"/>
          </p:nvPr>
        </p:nvSpPr>
        <p:spPr>
          <a:xfrm>
            <a:off x="1" y="8829180"/>
            <a:ext cx="2972421" cy="46562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180"/>
            <a:ext cx="2972421" cy="465621"/>
          </a:xfrm>
          <a:prstGeom prst="rect">
            <a:avLst/>
          </a:prstGeom>
        </p:spPr>
        <p:txBody>
          <a:bodyPr vert="horz" lIns="91440" tIns="45720" rIns="91440" bIns="45720" rtlCol="0" anchor="b"/>
          <a:lstStyle>
            <a:lvl1pPr algn="r">
              <a:defRPr sz="1200"/>
            </a:lvl1pPr>
          </a:lstStyle>
          <a:p>
            <a:fld id="{E85AD791-1D42-4471-AD03-181FFC07EA89}" type="slidenum">
              <a:rPr lang="en-US" smtClean="0"/>
              <a:t>‹#›</a:t>
            </a:fld>
            <a:endParaRPr lang="en-US"/>
          </a:p>
        </p:txBody>
      </p:sp>
    </p:spTree>
    <p:extLst>
      <p:ext uri="{BB962C8B-B14F-4D97-AF65-F5344CB8AC3E}">
        <p14:creationId xmlns:p14="http://schemas.microsoft.com/office/powerpoint/2010/main" val="871218735"/>
      </p:ext>
    </p:extLst>
  </p:cSld>
  <p:clrMap bg1="lt1" tx1="dk1" bg2="lt2" tx2="dk2" accent1="accent1" accent2="accent2" accent3="accent3" accent4="accent4" accent5="accent5" accent6="accent6" hlink="hlink" folHlink="folHlink"/>
  <p:hf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36.67622" units="1/cm"/>
          <inkml:channelProperty channel="Y" name="resolution" value="36.7347" units="1/cm"/>
          <inkml:channelProperty channel="T" name="resolution" value="1" units="1/dev"/>
        </inkml:channelProperties>
      </inkml:inkSource>
      <inkml:timestamp xml:id="ts0" timeString="2021-03-24T02:55:57.948"/>
    </inkml:context>
    <inkml:brush xml:id="br0">
      <inkml:brushProperty name="width" value="0.05292" units="cm"/>
      <inkml:brushProperty name="height" value="0.05292" units="cm"/>
      <inkml:brushProperty name="color" value="#FF0000"/>
    </inkml:brush>
  </inkml:definitions>
  <iact:action type="add" startTime="48828">
    <iact:property name="dataType"/>
    <iact:actionData xml:id="d0">
      <inkml:trace xmlns:inkml="http://www.w3.org/2003/InkML" xml:id="stk0" contextRef="#ctx0" brushRef="#br0">10444 6387 0,'-16'-16'31,"-15"16"-24,15 0 0,-62 16 10,0-1-10,31-15 2,1 16-2,-1-1 2,0 1-2,31-16 2,-30 16-2,-1-1 10,15 17-9,-14-32 0,14 31 0,1-31 0,-16 31 0,16-15-1,-94 46 1,78-31 1,1 1-2,30-17 2,0 1-2,-15-1 2,16 17-1,-32-1-1,47-16 2,-16 17-1,-31 15-1,47-32 2,-15 1-2,-1-1 1,16 17 0,-16-17 0,1 1 9,15 31-9,0-16 0,-16 0-1,1 32 2,15-17-1,-16 1 1,16 63-3,0-64 2,0 1 1,0-16-1,0 16 1,0 0-3,0 0 4,0 0-4,0-16 2,0 110 0,0-63 1,-16-31-2,16-16 2,0 16-2,0 15 3,0-15-4,0 15 2,0-15 0,32 250 9,-32-219-9,15 16-1,-15-32 2,0 1-1,0-1 0,0 1 0,0-1 1,16 47-2,-1-15 0,-15-47 3,16-16-4,-16 16 3,16 15-2,-16-30 2,15 77-1,-15-78 0,31 110 0,1-110 0,-32 16 0,15-16 1,-15-15-2,0 30 0,16-14 2,0 30 7,15 16-8,-16-31-1,1-31 2,-16 15-2,16 0 1,-1 16 0,16-16 9,-15 16-9,15 0 0,-31 0 0,16-47 0,-1 31-1,-15 0 1,32-15 0,-17-1 1,-15 17-1,47 14 1,-47-30-2,16 0 2,-1-1-2,17 17 0,-17-17 17,16 16-15,1-15-2,-1 15 2,0-15 7,-15-16-8,15 15 0,-15 1 0,-1 15 0,32-31 1,0 16-2,-16 0 1,16-1-1,-32-15 2,64 0-2,-64 0 2,16 0 6,32 16-6,-48-16-1,1 0-1,15 0 1,-15 0 0,46 0 8,-15-16-7,-31 1-2,15 15 1,16-16 0,-32 0 1,64-15-2,-48 15 1,-16 1 0,48-1 0,15 1 2,-47-17-3,0 17 1,1-1 0,-1 1 0,-16-17 0,32 1 0,-31 31 0,15-31 1,0 0-3,-15 15 2,-1 0 1,17-15-2,-1-16 10,-15 16-10,30-63 1,-14 63 0,-32 0 1,31-32-1,0 17 0,0-17-1,0 1 1,1-32 0,-32 47 0,31-15 3,-15 15-5,-1-16 2,16-46 0,-15 62 0,-16 0 0,0 16 1,0-31-3,16-32 3,-1 32-1,1-17 0,-16 1 0,15 16-1,-15-63 10,0 0-10,32 63 2,-32 15-1,0-31 0,15-32 0,-15 64 0,0-48-1,0 47 1,0-47 0,-15 63 0,15-47 1,-16-78-2,0 109 2,1 0-1,15 0 2,0-15-3,0 15 1,-16-15-1,16 46 2,-15-31-2,-1 0 1,16 0 0,-31-31-1,15-47 10,-15 79-10,31 14 1,-16-14 1,16-1-1,-15-16 0,15 32-1,-32 0 1,32-32 1,-15-15-2,-1 47 2,1 0-2,15 15 2,-16 1-1,0-32 0,1 31 0,15-15 0,-31 0 1,31-1-2,-16 17 3,0-1-4,1-15 5,-16 0-6,31 15 3,-32-15 8,17 15-8,-17 1 0,17-17 8,-16 32 0,15-15-8,0 15-1,1-16 1,-1 16 0,-15 0 0,0 0 1,0 0-2,-1-15 1,17 15 0,-32-16 0,-16 16 1,32 0-2,0-16 2,0 16-1,-16 0 2,16 0-4,15 0 1,-15 0 10,15-15-1,1 15 0,-1 0 7,0 0 17,1 0-23,-32 0-9,16 0 0,15 0 0,-15 0 0,0 0 0,-16 0 0,16 0 0,-1 15 8,17-15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36.67622" units="1/cm"/>
          <inkml:channelProperty channel="Y" name="resolution" value="36.7347" units="1/cm"/>
          <inkml:channelProperty channel="T" name="resolution" value="1" units="1/dev"/>
        </inkml:channelProperties>
      </inkml:inkSource>
      <inkml:timestamp xml:id="ts0" timeString="2021-03-24T20:57:01.143"/>
    </inkml:context>
    <inkml:brush xml:id="br0">
      <inkml:brushProperty name="width" value="0.05292" units="cm"/>
      <inkml:brushProperty name="height" value="0.05292" units="cm"/>
      <inkml:brushProperty name="color" value="#FF0000"/>
    </inkml:brush>
  </inkml:definitions>
  <iact:action type="add" startTime="21758">
    <iact:property name="dataType"/>
    <iact:actionData xml:id="d0">
      <inkml:trace xmlns:inkml="http://www.w3.org/2003/InkML" xml:id="stk0" contextRef="#ctx0" brushRef="#br0">9819 3998 0,'-31'0'13,"16"0"-11,-1-16 14,0 16-8,-15 0 0,0 0 8,0 0-8,15 0 0,0 0 0,-15 0 0,-78 0 8,62 16-8,16-16 0,0 0 0,15 15 0,-31-15 0,-15 0 0,15 0 0,0 0 0,0 16 0,0-1 1,-15 1-2,15 0 0,32-16 2,-17 15-1,1 1 0,0-16-1,0 15 2,-16 1-2,31 0 2,-31-1-2,-15 32 1,46-47 1,1 16-1,-17-1 8,1 17-8,16-32 0,-1 31 0,0-16 0,1 1 0,-16 15 8,15-15-7,16 0-2,-16-1 1,1 1 0,15 15 0,-16-15 8,1 15-8,15-16 8,0 32-8,0 0 0,-16-16 0,16 1-1,0 14 1,16-14 1,-1 61 7,1-30-8,-1-32 0,17 63 0,-32-79 0,15 32 0,16 0 0,-31-31 0,32 15 0,-17 31 0,16-62 0,-31 16 0,47 15 0,16 47 0,-32-62 0,-15 15 0,30 0 0,-14-31 0,-1 47 0,63-31 0,-48-1-1,126 63 2,-156-78-2,62 16 2,109 0 7,-109-1-8,-31-15 0,-31 0 1,15 0-2,16 0 1,-32 0 0,32 0 0,31 0 0,-31-15 0,15 15 0,-15-32 0,31 1 1,-31 16-2,0-17 2,15 1-2,-46 31 1,15-15 0,1-17 0,-17 1-1,16 15 1,-15 1 0,15-16 1,32-47-1,-1-16 8,-46 47-6,-1 16 4,1 0-6,-16 15 0,0-46 0,16 15 0,-16 31-1,0-15 2,0-16-2,15 0 2,-15 16-1,0-78 0,16 62 0,-16 31 0,0-31 0,0 0 0,0 16 0,0 0-1,0 15 2,-16-15-1,16 16 0,0-32 0,-31 0 8,15 31-8,1-31-1,15 32 10,-16-1-9,0-15 0,1 15 0,15 1-1,-31-17 1,15 1 1,0 16-1,1-1 0,-63-62 0,47 62 0,15 1 1,0 15-2,-31-32 1,16 17 0,16 15 0,-32-16 0,16 16 0,-63-31 0,-47 0-1,-15 0 9,125 31-8,0 0 0,-32 0 0,48 0 0,-16 0 0,-1 0 0,1 0 8,16 0-8,-1 0 0,0 0 32</inkml:trace>
    </iact:actionData>
  </iact:action>
  <iact:action type="add" startTime="84942">
    <iact:property name="dataType"/>
    <iact:actionData xml:id="d1">
      <inkml:trace xmlns:inkml="http://www.w3.org/2003/InkML" xml:id="stk1" contextRef="#ctx0" brushRef="#br0">1046 14959 0,'0'-16'105,"-31"1"-99,-1-1 10,1 16-8,-16-31 0,0 0 0,1 15 0,-1 1 0,31 15 1,-109-47 6,94 47-7,15 0 1,1 0-2,-16 0 1,31-16 0,-47 16 0,31 0 0,0 0 0,-30 0 0,30 0 0,0 0 0,-30 16 0,14-1 0,-14-15 0,30 0 0,0 0 0,1 0 0,-1 0 8,0 16 32,1 0-31,-16-1-10,15-15 1,-15 31 0,15-15 8,-15 0-8,31-1 0,-31 16 0,15-15 0,16 15 0,-15-31 0,15 16 0,-16 0 0,0 15 0,1 0 0,15-15 8,-16 46-8,16-46 0,-16 15 0,1 16 8,15-32-8,0 1 0,0 0 0,-16 15 8,16-16 0,0 1-8,0 0 7,0-1-6,0 32 7,0-31-9,0-1 2,16 1-1,-16 0 0,15-16 0,1 31 0,0 0 0,15 0 0,-31-15 0,16 0 0,46 15 8,-31-16-8,-15 1 0,15 0 0,16-16 0,-16 15 0,16-15 0,109 31 0,-94-31 0,1 32 0,31-17 0,-48-15 0,32 0 0,-31 0 0,0 0 0,-31 0 0,-1 0 0,1 0 24,0 0-16,15 0-8,31 0 8,-46 0-8,0 0 0,15 0 1,0 0-2,-15 0 1,30-15 0,-14-1 0,14 16 0,1 0 0,16-16 0,-1 16 0,-31-31 0,-15 31 0,15 0 0,-15-15 8,-1-1-8,1 0 8,-16 1-8,31-1 0,-15 1 0,0-1 17,-16-15-18,15 15 1,16-15 0,-31 15 0,0-15 8,16 15-7,-16 1-2,16-16 1,-16-16 0,15 15 0,-15 17 0,0-1 0,16 1 0,-16-1 0,0-15 0,0 15 0,0 1 0,0-1 0,0-15 0,0 15 0,0-15 0,0 15 0,-16-31 8,1 16-8,15 0 8,-16 15 1,16 1 38,-31-1 9,15 0-48,-15 1 0,15-1-8,-15 1 0,-16-17 8,-46 1-8,30 16 0,1-1 0,46 0 0,-46 1 0,30 15 0,1-16 0,0 16 0,15 0 1,1 0-2,-16 0 9,15-16-8,0 16 0,1 0 0,-1 0 0,0 0 1,-15 0-2,16 0 9,-1 16 64,-15-16-72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60632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fontAlgn="base">
              <a:spcBef>
                <a:spcPct val="0"/>
              </a:spcBef>
              <a:spcAft>
                <a:spcPct val="0"/>
              </a:spcAft>
              <a:buClr>
                <a:srgbClr val="C0504D"/>
              </a:buClr>
              <a:buSzPct val="200000"/>
              <a:buFontTx/>
              <a:buChar char="•"/>
            </a:pPr>
            <a:fld id="{5DD92EEC-09C9-4632-84DB-E023F52F6465}" type="slidenum">
              <a:rPr lang="en-US" altLang="en-US">
                <a:solidFill>
                  <a:srgbClr val="000000"/>
                </a:solidFill>
                <a:latin typeface="Times New Roman" pitchFamily="18" charset="0"/>
                <a:cs typeface="Arial" charset="0"/>
              </a:rPr>
              <a:pPr algn="r" fontAlgn="base">
                <a:spcBef>
                  <a:spcPct val="0"/>
                </a:spcBef>
                <a:spcAft>
                  <a:spcPct val="0"/>
                </a:spcAft>
                <a:buClr>
                  <a:srgbClr val="C0504D"/>
                </a:buClr>
                <a:buSzPct val="200000"/>
                <a:buFontTx/>
                <a:buChar char="•"/>
              </a:pPr>
              <a:t>1</a:t>
            </a:fld>
            <a:endParaRPr lang="en-US" altLang="en-US">
              <a:solidFill>
                <a:srgbClr val="000000"/>
              </a:solidFill>
              <a:latin typeface="Times New Roman" pitchFamily="18" charset="0"/>
              <a:cs typeface="Arial" charset="0"/>
            </a:endParaRPr>
          </a:p>
        </p:txBody>
      </p:sp>
      <p:sp>
        <p:nvSpPr>
          <p:cNvPr id="50179"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xfrm>
            <a:off x="3884613" y="8829967"/>
            <a:ext cx="297180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A6BD72F0-3854-4196-B5BA-69E87B380315}" type="slidenum">
              <a:rPr lang="en-US" altLang="en-US" smtClean="0">
                <a:solidFill>
                  <a:srgbClr val="000000"/>
                </a:solidFill>
                <a:latin typeface="Times New Roman" pitchFamily="18" charset="0"/>
              </a:rPr>
              <a:pPr>
                <a:spcBef>
                  <a:spcPct val="0"/>
                </a:spcBef>
              </a:pPr>
              <a:t>11</a:t>
            </a:fld>
            <a:endParaRPr lang="en-US" altLang="en-US">
              <a:solidFill>
                <a:srgbClr val="000000"/>
              </a:solidFill>
              <a:latin typeface="Times New Roman" pitchFamily="18" charset="0"/>
            </a:endParaRPr>
          </a:p>
        </p:txBody>
      </p:sp>
      <p:sp>
        <p:nvSpPr>
          <p:cNvPr id="62467"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pitchFamily="18" charset="0"/>
                <a:ea typeface="ＭＳ Ｐゴシック" pitchFamily="34" charset="-128"/>
              </a:rPr>
              <a:t>Different type of cell has its unique scatter property. In this scatter plot, we can see several populations.  </a:t>
            </a:r>
          </a:p>
          <a:p>
            <a:pPr eaLnBrk="1" hangingPunct="1">
              <a:spcBef>
                <a:spcPct val="0"/>
              </a:spcBef>
            </a:pPr>
            <a:r>
              <a:rPr lang="en-US" altLang="en-US" dirty="0">
                <a:latin typeface="Times New Roman" pitchFamily="18" charset="0"/>
                <a:ea typeface="ＭＳ Ｐゴシック" pitchFamily="34" charset="-128"/>
              </a:rPr>
              <a:t>FSC is not a precise way to measure the size of the cell.</a:t>
            </a:r>
          </a:p>
        </p:txBody>
      </p:sp>
    </p:spTree>
    <p:extLst>
      <p:ext uri="{BB962C8B-B14F-4D97-AF65-F5344CB8AC3E}">
        <p14:creationId xmlns:p14="http://schemas.microsoft.com/office/powerpoint/2010/main" val="348622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44872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53617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xfrm>
            <a:off x="3884613" y="8829967"/>
            <a:ext cx="297180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59DE53C0-7015-4329-84F6-0AF9407BFB58}" type="slidenum">
              <a:rPr lang="en-US" altLang="en-US" smtClean="0">
                <a:solidFill>
                  <a:srgbClr val="000000"/>
                </a:solidFill>
                <a:latin typeface="Times New Roman" pitchFamily="18" charset="0"/>
              </a:rPr>
              <a:pPr>
                <a:spcBef>
                  <a:spcPct val="0"/>
                </a:spcBef>
              </a:pPr>
              <a:t>14</a:t>
            </a:fld>
            <a:endParaRPr lang="en-US" altLang="en-US">
              <a:solidFill>
                <a:srgbClr val="000000"/>
              </a:solidFill>
              <a:latin typeface="Times New Roman" pitchFamily="18" charset="0"/>
            </a:endParaRPr>
          </a:p>
        </p:txBody>
      </p:sp>
      <p:sp>
        <p:nvSpPr>
          <p:cNvPr id="52227"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pitchFamily="18" charset="0"/>
                <a:ea typeface="ＭＳ Ｐゴシック" pitchFamily="34" charset="-128"/>
              </a:rPr>
              <a:t>The detectors collect light and convert them to current. The current go through </a:t>
            </a:r>
            <a:r>
              <a:rPr lang="en-US" altLang="en-US" dirty="0" err="1">
                <a:latin typeface="Times New Roman" pitchFamily="18" charset="0"/>
                <a:ea typeface="ＭＳ Ｐゴシック" pitchFamily="34" charset="-128"/>
              </a:rPr>
              <a:t>lin</a:t>
            </a:r>
            <a:r>
              <a:rPr lang="en-US" altLang="en-US" dirty="0">
                <a:latin typeface="Times New Roman" pitchFamily="18" charset="0"/>
                <a:ea typeface="ＭＳ Ｐゴシック" pitchFamily="34" charset="-128"/>
              </a:rPr>
              <a:t> or log amp and is transformed into vol.  For each event, in the end, we get a </a:t>
            </a:r>
            <a:r>
              <a:rPr lang="en-US" altLang="en-US" dirty="0" err="1">
                <a:latin typeface="Times New Roman" pitchFamily="18" charset="0"/>
                <a:ea typeface="ＭＳ Ｐゴシック" pitchFamily="34" charset="-128"/>
              </a:rPr>
              <a:t>vol</a:t>
            </a:r>
            <a:r>
              <a:rPr lang="en-US" altLang="en-US" dirty="0">
                <a:latin typeface="Times New Roman" pitchFamily="18" charset="0"/>
                <a:ea typeface="ＭＳ Ｐゴシック" pitchFamily="34" charset="-128"/>
              </a:rPr>
              <a:t> pulse. </a:t>
            </a:r>
          </a:p>
          <a:p>
            <a:pPr eaLnBrk="1" hangingPunct="1">
              <a:spcBef>
                <a:spcPct val="0"/>
              </a:spcBef>
            </a:pPr>
            <a:r>
              <a:rPr lang="en-US" altLang="en-US" dirty="0">
                <a:latin typeface="Times New Roman" pitchFamily="18" charset="0"/>
                <a:ea typeface="ＭＳ Ｐゴシック" pitchFamily="34" charset="-128"/>
              </a:rPr>
              <a:t>The current can be amplified by the voltage applied to the detector, so the detector is also called PMT.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fontAlgn="base">
              <a:spcBef>
                <a:spcPct val="0"/>
              </a:spcBef>
              <a:spcAft>
                <a:spcPct val="0"/>
              </a:spcAft>
              <a:buClr>
                <a:srgbClr val="C0504D"/>
              </a:buClr>
              <a:buSzPct val="200000"/>
              <a:buFontTx/>
              <a:buChar char="•"/>
            </a:pPr>
            <a:fld id="{3B15D25E-9669-4065-A943-BDA4B7C1A5B2}" type="slidenum">
              <a:rPr lang="en-US" altLang="en-US">
                <a:solidFill>
                  <a:srgbClr val="000000"/>
                </a:solidFill>
                <a:latin typeface="Times New Roman" pitchFamily="18" charset="0"/>
                <a:cs typeface="Arial" charset="0"/>
              </a:rPr>
              <a:pPr algn="r" fontAlgn="base">
                <a:spcBef>
                  <a:spcPct val="0"/>
                </a:spcBef>
                <a:spcAft>
                  <a:spcPct val="0"/>
                </a:spcAft>
                <a:buClr>
                  <a:srgbClr val="C0504D"/>
                </a:buClr>
                <a:buSzPct val="200000"/>
                <a:buFontTx/>
                <a:buChar char="•"/>
              </a:pPr>
              <a:t>15</a:t>
            </a:fld>
            <a:endParaRPr lang="en-US" altLang="en-US">
              <a:solidFill>
                <a:srgbClr val="000000"/>
              </a:solidFill>
              <a:latin typeface="Times New Roman" pitchFamily="18" charset="0"/>
              <a:cs typeface="Arial" charset="0"/>
            </a:endParaRPr>
          </a:p>
        </p:txBody>
      </p:sp>
      <p:sp>
        <p:nvSpPr>
          <p:cNvPr id="65539"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xfrm>
            <a:off x="3884613" y="8829967"/>
            <a:ext cx="297180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4718CC9E-E1BA-45B1-B975-744CD59E6183}" type="slidenum">
              <a:rPr lang="en-US" altLang="en-US" smtClean="0">
                <a:solidFill>
                  <a:srgbClr val="000000"/>
                </a:solidFill>
                <a:latin typeface="Times New Roman" pitchFamily="18" charset="0"/>
              </a:rPr>
              <a:pPr>
                <a:spcBef>
                  <a:spcPct val="0"/>
                </a:spcBef>
              </a:pPr>
              <a:t>16</a:t>
            </a:fld>
            <a:endParaRPr lang="en-US" altLang="en-US">
              <a:solidFill>
                <a:srgbClr val="000000"/>
              </a:solidFill>
              <a:latin typeface="Times New Roman" pitchFamily="18" charset="0"/>
            </a:endParaRPr>
          </a:p>
        </p:txBody>
      </p:sp>
      <p:sp>
        <p:nvSpPr>
          <p:cNvPr id="59395"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xfrm>
            <a:off x="3884613" y="8829967"/>
            <a:ext cx="297180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B69D40CE-E5F1-471B-871A-FC99219A53EE}" type="slidenum">
              <a:rPr lang="en-US" altLang="en-US" smtClean="0">
                <a:solidFill>
                  <a:srgbClr val="000000"/>
                </a:solidFill>
                <a:latin typeface="Times New Roman" pitchFamily="18" charset="0"/>
              </a:rPr>
              <a:pPr>
                <a:spcBef>
                  <a:spcPct val="0"/>
                </a:spcBef>
              </a:pPr>
              <a:t>17</a:t>
            </a:fld>
            <a:endParaRPr lang="en-US" altLang="en-US">
              <a:solidFill>
                <a:srgbClr val="000000"/>
              </a:solidFill>
              <a:latin typeface="Times New Roman" pitchFamily="18" charset="0"/>
            </a:endParaRPr>
          </a:p>
        </p:txBody>
      </p:sp>
      <p:sp>
        <p:nvSpPr>
          <p:cNvPr id="58371"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b="1" dirty="0"/>
              <a:t>This is a method to isolate HIGHLY PURE population of cells (or bacteria or particles) based on very specific combination of markers !</a:t>
            </a:r>
          </a:p>
        </p:txBody>
      </p:sp>
    </p:spTree>
    <p:extLst>
      <p:ext uri="{BB962C8B-B14F-4D97-AF65-F5344CB8AC3E}">
        <p14:creationId xmlns:p14="http://schemas.microsoft.com/office/powerpoint/2010/main" val="3154547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685800" y="4415790"/>
            <a:ext cx="5486400" cy="4183380"/>
          </a:xfrm>
          <a:prstGeom prst="rect">
            <a:avLst/>
          </a:prstGeom>
        </p:spPr>
        <p:txBody>
          <a:bodyPr/>
          <a:lstStyle/>
          <a:p>
            <a:r>
              <a:rPr lang="en-US" dirty="0"/>
              <a:t>Introduce</a:t>
            </a:r>
            <a:r>
              <a:rPr lang="en-US" baseline="0" dirty="0"/>
              <a:t> gate</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6250753-975F-47CD-AD9D-01A04B5B5D83}" type="slidenum">
              <a:rPr lang="en-US" smtClean="0"/>
              <a:t>19</a:t>
            </a:fld>
            <a:endParaRPr lang="en-US"/>
          </a:p>
        </p:txBody>
      </p:sp>
    </p:spTree>
    <p:extLst>
      <p:ext uri="{BB962C8B-B14F-4D97-AF65-F5344CB8AC3E}">
        <p14:creationId xmlns:p14="http://schemas.microsoft.com/office/powerpoint/2010/main" val="669858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685800" y="4415790"/>
            <a:ext cx="5486400" cy="418338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6250753-975F-47CD-AD9D-01A04B5B5D83}" type="slidenum">
              <a:rPr lang="en-US" smtClean="0"/>
              <a:t>20</a:t>
            </a:fld>
            <a:endParaRPr lang="en-US"/>
          </a:p>
        </p:txBody>
      </p:sp>
    </p:spTree>
    <p:extLst>
      <p:ext uri="{BB962C8B-B14F-4D97-AF65-F5344CB8AC3E}">
        <p14:creationId xmlns:p14="http://schemas.microsoft.com/office/powerpoint/2010/main" val="236978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r>
              <a:rPr lang="en-US" b="1" dirty="0"/>
              <a:t>Some important Lineage Markers :</a:t>
            </a:r>
          </a:p>
          <a:p>
            <a:endParaRPr lang="en-US" b="1" dirty="0"/>
          </a:p>
          <a:p>
            <a:r>
              <a:rPr lang="en-US" b="1" dirty="0"/>
              <a:t>T cells = </a:t>
            </a:r>
            <a:r>
              <a:rPr lang="en-US" b="0" dirty="0"/>
              <a:t>TCR and CD4 or CD8, CD3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 cells = </a:t>
            </a:r>
            <a:r>
              <a:rPr lang="en-US" b="0" dirty="0"/>
              <a:t>BCR (surface IgM or IgG) and CD19 o B220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NK cells = </a:t>
            </a:r>
            <a:r>
              <a:rPr lang="en-US" b="0" dirty="0"/>
              <a:t>NK1.1, DX5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Dendritic cells = </a:t>
            </a:r>
            <a:r>
              <a:rPr lang="en-US" b="0" dirty="0"/>
              <a:t>CD11c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are different type of immune cells. To distinguish them, rather then just rely on morphology, we can use molecular features because each cell type express specific proteins.  We use these markers to identify their lineage.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look at the T cells, some express CD4, CD8. They have similar morphology but different functions. To study them separately, we stain the cells with fluorescence tagged antibodies to CD4 or CD8. Then by reading the color, we can figure out CD4 CD8 T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Flow cytometry is an important tool to identify different immune cell subsets. </a:t>
            </a:r>
          </a:p>
          <a:p>
            <a:endParaRPr lang="en-US" dirty="0"/>
          </a:p>
        </p:txBody>
      </p:sp>
    </p:spTree>
    <p:extLst>
      <p:ext uri="{BB962C8B-B14F-4D97-AF65-F5344CB8AC3E}">
        <p14:creationId xmlns:p14="http://schemas.microsoft.com/office/powerpoint/2010/main" val="485221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685800" y="4415790"/>
            <a:ext cx="5486400" cy="4183380"/>
          </a:xfrm>
          <a:prstGeom prst="rect">
            <a:avLst/>
          </a:prstGeom>
        </p:spPr>
        <p:txBody>
          <a:bodyPr/>
          <a:lstStyle/>
          <a:p>
            <a:r>
              <a:rPr lang="en-US" dirty="0"/>
              <a:t>Explain spillover</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6250753-975F-47CD-AD9D-01A04B5B5D83}" type="slidenum">
              <a:rPr lang="en-US" smtClean="0"/>
              <a:t>21</a:t>
            </a:fld>
            <a:endParaRPr lang="en-US"/>
          </a:p>
        </p:txBody>
      </p:sp>
    </p:spTree>
    <p:extLst>
      <p:ext uri="{BB962C8B-B14F-4D97-AF65-F5344CB8AC3E}">
        <p14:creationId xmlns:p14="http://schemas.microsoft.com/office/powerpoint/2010/main" val="925857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289287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fontAlgn="base">
              <a:spcBef>
                <a:spcPct val="0"/>
              </a:spcBef>
              <a:spcAft>
                <a:spcPct val="0"/>
              </a:spcAft>
              <a:buClr>
                <a:srgbClr val="C0504D"/>
              </a:buClr>
              <a:buSzPct val="200000"/>
              <a:buFontTx/>
              <a:buChar char="•"/>
            </a:pPr>
            <a:fld id="{F6B8648E-1C53-434E-B33B-AB21D44EE8D3}" type="slidenum">
              <a:rPr lang="en-US" altLang="en-US">
                <a:solidFill>
                  <a:srgbClr val="000000"/>
                </a:solidFill>
                <a:latin typeface="Times New Roman" pitchFamily="18" charset="0"/>
                <a:cs typeface="Arial" charset="0"/>
              </a:rPr>
              <a:pPr algn="r" fontAlgn="base">
                <a:spcBef>
                  <a:spcPct val="0"/>
                </a:spcBef>
                <a:spcAft>
                  <a:spcPct val="0"/>
                </a:spcAft>
                <a:buClr>
                  <a:srgbClr val="C0504D"/>
                </a:buClr>
                <a:buSzPct val="200000"/>
                <a:buFontTx/>
                <a:buChar char="•"/>
              </a:pPr>
              <a:t>23</a:t>
            </a:fld>
            <a:endParaRPr lang="en-US" altLang="en-US">
              <a:solidFill>
                <a:srgbClr val="000000"/>
              </a:solidFill>
              <a:latin typeface="Times New Roman" pitchFamily="18" charset="0"/>
              <a:cs typeface="Arial" charset="0"/>
            </a:endParaRPr>
          </a:p>
        </p:txBody>
      </p:sp>
      <p:sp>
        <p:nvSpPr>
          <p:cNvPr id="53251"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pitchFamily="18" charset="0"/>
                <a:ea typeface="ＭＳ Ｐゴシック" pitchFamily="34" charset="-128"/>
              </a:rPr>
              <a:t>This is FITC single color staining.  As you can see the </a:t>
            </a:r>
            <a:r>
              <a:rPr lang="en-US" altLang="en-US" dirty="0" err="1">
                <a:latin typeface="Times New Roman" pitchFamily="18" charset="0"/>
                <a:ea typeface="ＭＳ Ｐゴシック" pitchFamily="34" charset="-128"/>
              </a:rPr>
              <a:t>fitc</a:t>
            </a:r>
            <a:r>
              <a:rPr lang="en-US" altLang="en-US" dirty="0">
                <a:latin typeface="Times New Roman" pitchFamily="18" charset="0"/>
                <a:ea typeface="ＭＳ Ｐゴシック" pitchFamily="34" charset="-128"/>
              </a:rPr>
              <a:t> signal spills over PE channel.  By adjusting comp, we can bring this population down, so that the median of the </a:t>
            </a:r>
            <a:r>
              <a:rPr lang="en-US" altLang="en-US" dirty="0" err="1">
                <a:latin typeface="Times New Roman" pitchFamily="18" charset="0"/>
                <a:ea typeface="ＭＳ Ｐゴシック" pitchFamily="34" charset="-128"/>
              </a:rPr>
              <a:t>fitc</a:t>
            </a:r>
            <a:r>
              <a:rPr lang="en-US" altLang="en-US" dirty="0">
                <a:latin typeface="Times New Roman" pitchFamily="18" charset="0"/>
                <a:ea typeface="ＭＳ Ｐゴシック" pitchFamily="34" charset="-128"/>
              </a:rPr>
              <a:t> pos population is the same as neg.  After the comp, </a:t>
            </a:r>
            <a:r>
              <a:rPr lang="en-US" altLang="en-US" dirty="0" err="1">
                <a:latin typeface="Times New Roman" pitchFamily="18" charset="0"/>
                <a:ea typeface="ＭＳ Ｐゴシック" pitchFamily="34" charset="-128"/>
              </a:rPr>
              <a:t>fitc</a:t>
            </a:r>
            <a:r>
              <a:rPr lang="en-US" altLang="en-US" dirty="0">
                <a:latin typeface="Times New Roman" pitchFamily="18" charset="0"/>
                <a:ea typeface="ＭＳ Ｐゴシック" pitchFamily="34" charset="-128"/>
              </a:rPr>
              <a:t> </a:t>
            </a:r>
            <a:r>
              <a:rPr lang="en-US" altLang="en-US" dirty="0" err="1">
                <a:latin typeface="Times New Roman" pitchFamily="18" charset="0"/>
                <a:ea typeface="ＭＳ Ｐゴシック" pitchFamily="34" charset="-128"/>
              </a:rPr>
              <a:t>pos</a:t>
            </a:r>
            <a:r>
              <a:rPr lang="en-US" altLang="en-US" dirty="0">
                <a:latin typeface="Times New Roman" pitchFamily="18" charset="0"/>
                <a:ea typeface="ＭＳ Ｐゴシック" pitchFamily="34" charset="-128"/>
              </a:rPr>
              <a:t> population appears more spread in </a:t>
            </a:r>
            <a:r>
              <a:rPr lang="en-US" altLang="en-US" dirty="0" err="1">
                <a:latin typeface="Times New Roman" pitchFamily="18" charset="0"/>
                <a:ea typeface="ＭＳ Ｐゴシック" pitchFamily="34" charset="-128"/>
              </a:rPr>
              <a:t>pe</a:t>
            </a:r>
            <a:r>
              <a:rPr lang="en-US" altLang="en-US" dirty="0">
                <a:latin typeface="Times New Roman" pitchFamily="18" charset="0"/>
                <a:ea typeface="ＭＳ Ｐゴシック" pitchFamily="34" charset="-128"/>
              </a:rPr>
              <a:t> channel.  This is because the measurement error occurs at the high log range.  Comp makes it more apparent. This spread makes the detection of double pos population more difficult.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3074372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fontAlgn="base">
              <a:spcBef>
                <a:spcPct val="0"/>
              </a:spcBef>
              <a:spcAft>
                <a:spcPct val="0"/>
              </a:spcAft>
              <a:buClr>
                <a:srgbClr val="C0504D"/>
              </a:buClr>
              <a:buSzPct val="200000"/>
              <a:buFontTx/>
              <a:buChar char="•"/>
            </a:pPr>
            <a:fld id="{B6FB5DD8-E44C-479D-81C5-7A5CDFEB9A93}" type="slidenum">
              <a:rPr lang="en-US" altLang="en-US">
                <a:solidFill>
                  <a:srgbClr val="000000"/>
                </a:solidFill>
                <a:latin typeface="Times New Roman" pitchFamily="18" charset="0"/>
                <a:cs typeface="Arial" charset="0"/>
              </a:rPr>
              <a:pPr algn="r" fontAlgn="base">
                <a:spcBef>
                  <a:spcPct val="0"/>
                </a:spcBef>
                <a:spcAft>
                  <a:spcPct val="0"/>
                </a:spcAft>
                <a:buClr>
                  <a:srgbClr val="C0504D"/>
                </a:buClr>
                <a:buSzPct val="200000"/>
                <a:buFontTx/>
                <a:buChar char="•"/>
              </a:pPr>
              <a:t>26</a:t>
            </a:fld>
            <a:endParaRPr lang="en-US" altLang="en-US">
              <a:solidFill>
                <a:srgbClr val="000000"/>
              </a:solidFill>
              <a:latin typeface="Times New Roman" pitchFamily="18" charset="0"/>
              <a:cs typeface="Arial"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pitchFamily="18" charset="0"/>
                <a:ea typeface="ＭＳ Ｐゴシック" pitchFamily="34" charset="-128"/>
              </a:rPr>
              <a:t>With low </a:t>
            </a:r>
            <a:r>
              <a:rPr lang="en-US" altLang="en-US" dirty="0" err="1">
                <a:latin typeface="Times New Roman" pitchFamily="18" charset="0"/>
                <a:ea typeface="ＭＳ Ｐゴシック" pitchFamily="34" charset="-128"/>
              </a:rPr>
              <a:t>bg</a:t>
            </a:r>
            <a:r>
              <a:rPr lang="en-US" altLang="en-US" dirty="0">
                <a:latin typeface="Times New Roman" pitchFamily="18" charset="0"/>
                <a:ea typeface="ＭＳ Ｐゴシック" pitchFamily="34" charset="-128"/>
              </a:rPr>
              <a:t>, the positive population is well resolved.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Times New Roman" pitchFamily="18" charset="0"/>
                <a:ea typeface="ＭＳ Ｐゴシック" pitchFamily="34" charset="-128"/>
              </a:rPr>
              <a:t>The spread of the neg population can come from the  compensation. </a:t>
            </a:r>
          </a:p>
          <a:p>
            <a:pPr eaLnBrk="1" hangingPunct="1">
              <a:spcBef>
                <a:spcPct val="0"/>
              </a:spcBef>
            </a:pPr>
            <a:r>
              <a:rPr lang="en-US" altLang="en-US" dirty="0">
                <a:latin typeface="Times New Roman" pitchFamily="18" charset="0"/>
                <a:ea typeface="ＭＳ Ｐゴシック" pitchFamily="34" charset="-128"/>
              </a:rPr>
              <a:t>High </a:t>
            </a:r>
            <a:r>
              <a:rPr lang="en-US" altLang="en-US" dirty="0" err="1">
                <a:latin typeface="Times New Roman" pitchFamily="18" charset="0"/>
                <a:ea typeface="ＭＳ Ｐゴシック" pitchFamily="34" charset="-128"/>
              </a:rPr>
              <a:t>bg</a:t>
            </a:r>
            <a:r>
              <a:rPr lang="en-US" altLang="en-US" dirty="0">
                <a:latin typeface="Times New Roman" pitchFamily="18" charset="0"/>
                <a:ea typeface="ＭＳ Ｐゴシック" pitchFamily="34" charset="-128"/>
              </a:rPr>
              <a:t> decrease the resolution. </a:t>
            </a:r>
          </a:p>
          <a:p>
            <a:pPr eaLnBrk="1" hangingPunct="1">
              <a:spcBef>
                <a:spcPct val="0"/>
              </a:spcBef>
            </a:pPr>
            <a:r>
              <a:rPr lang="en-US" altLang="en-US" dirty="0">
                <a:latin typeface="Times New Roman" pitchFamily="18" charset="0"/>
                <a:ea typeface="ＭＳ Ｐゴシック" pitchFamily="34" charset="-128"/>
              </a:rPr>
              <a:t>Hi </a:t>
            </a:r>
            <a:r>
              <a:rPr lang="en-US" altLang="en-US" dirty="0" err="1">
                <a:latin typeface="Times New Roman" pitchFamily="18" charset="0"/>
                <a:ea typeface="ＭＳ Ｐゴシック" pitchFamily="34" charset="-128"/>
              </a:rPr>
              <a:t>bg</a:t>
            </a:r>
            <a:r>
              <a:rPr lang="en-US" altLang="en-US" dirty="0">
                <a:latin typeface="Times New Roman" pitchFamily="18" charset="0"/>
                <a:ea typeface="ＭＳ Ｐゴシック" pitchFamily="34" charset="-128"/>
              </a:rPr>
              <a:t> can come from non-</a:t>
            </a:r>
            <a:r>
              <a:rPr lang="en-US" altLang="en-US" dirty="0" err="1">
                <a:latin typeface="Times New Roman" pitchFamily="18" charset="0"/>
                <a:ea typeface="ＭＳ Ｐゴシック" pitchFamily="34" charset="-128"/>
              </a:rPr>
              <a:t>spe</a:t>
            </a:r>
            <a:r>
              <a:rPr lang="en-US" altLang="en-US" dirty="0">
                <a:latin typeface="Times New Roman" pitchFamily="18" charset="0"/>
                <a:ea typeface="ＭＳ Ｐゴシック" pitchFamily="34" charset="-128"/>
              </a:rPr>
              <a:t> of the ab.  So it is very important to titrate your ab.  Use just enough amount to saturate the ag.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2018878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New Roman" pitchFamily="18" charset="0"/>
                <a:ea typeface="ＭＳ Ｐゴシック" pitchFamily="34" charset="-128"/>
              </a:rPr>
              <a:t>Laser beams are spatially separated.  To assign the signals generated on different lasers to a particular cell, the variable called "laser delay" is used. Laser delay represents the time, which one particle spends on its way from primary laser to another laser.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685800" y="4415790"/>
            <a:ext cx="5486400" cy="418338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pPr>
              <a:defRPr/>
            </a:pPr>
            <a:fld id="{BED199C9-E927-450E-8CEA-B1651BFB08DA}" type="slidenum">
              <a:rPr lang="en-US" altLang="en-US" smtClean="0">
                <a:solidFill>
                  <a:prstClr val="black"/>
                </a:solidFill>
              </a:rPr>
              <a:pPr>
                <a:defRPr/>
              </a:pPr>
              <a:t>29</a:t>
            </a:fld>
            <a:endParaRPr lang="en-US" altLang="en-US">
              <a:solidFill>
                <a:prstClr val="black"/>
              </a:solidFill>
            </a:endParaRPr>
          </a:p>
        </p:txBody>
      </p:sp>
    </p:spTree>
    <p:extLst>
      <p:ext uri="{BB962C8B-B14F-4D97-AF65-F5344CB8AC3E}">
        <p14:creationId xmlns:p14="http://schemas.microsoft.com/office/powerpoint/2010/main" val="13399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a:t>It is time to go Spectral.</a:t>
            </a:r>
            <a:r>
              <a:rPr lang="en-US" baseline="0" dirty="0"/>
              <a:t>  </a:t>
            </a:r>
            <a:r>
              <a:rPr lang="en-US" dirty="0" err="1"/>
              <a:t>Cytek</a:t>
            </a:r>
            <a:r>
              <a:rPr lang="en-US" dirty="0"/>
              <a:t> Aurora, it has only 3 laser</a:t>
            </a:r>
            <a:r>
              <a:rPr lang="en-US" baseline="0" dirty="0"/>
              <a:t>, but can detect over 20C, including some overlapping colors.  Compensation must be horrible, right?  </a:t>
            </a:r>
            <a:endParaRPr lang="en-US" dirty="0"/>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pPr>
              <a:defRPr/>
            </a:pPr>
            <a:fld id="{AA26C144-C771-455D-8295-D003CEB0D641}" type="slidenum">
              <a:rPr lang="en-US" smtClean="0"/>
              <a:pPr>
                <a:defRPr/>
              </a:pPr>
              <a:t>34</a:t>
            </a:fld>
            <a:endParaRPr lang="en-US"/>
          </a:p>
        </p:txBody>
      </p:sp>
    </p:spTree>
    <p:extLst>
      <p:ext uri="{BB962C8B-B14F-4D97-AF65-F5344CB8AC3E}">
        <p14:creationId xmlns:p14="http://schemas.microsoft.com/office/powerpoint/2010/main" val="930392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685800" y="4416425"/>
            <a:ext cx="5486400" cy="4183063"/>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It actually uses a different approach.</a:t>
            </a:r>
            <a:r>
              <a:rPr lang="en-US" baseline="0" dirty="0"/>
              <a:t>  It uses 38 detectors to record the whole spectrum of each color.  For each single color we record the spec, then use this signature to </a:t>
            </a:r>
            <a:r>
              <a:rPr lang="en-US" baseline="0" dirty="0" err="1"/>
              <a:t>unmix</a:t>
            </a:r>
            <a:r>
              <a:rPr lang="en-US" baseline="0" dirty="0"/>
              <a:t> them in multicolor.  Yes, this is called </a:t>
            </a:r>
            <a:r>
              <a:rPr lang="en-US" baseline="0" dirty="0" err="1"/>
              <a:t>unmixing</a:t>
            </a:r>
            <a:r>
              <a:rPr lang="en-US" baseline="0" dirty="0"/>
              <a:t>, finally I can get away from the word compensation.</a:t>
            </a:r>
            <a:endParaRPr lang="en-US" dirty="0"/>
          </a:p>
          <a:p>
            <a:endParaRPr lang="en-US" baseline="0" dirty="0"/>
          </a:p>
          <a:p>
            <a:r>
              <a:rPr lang="en-US" baseline="0" dirty="0"/>
              <a:t>This is FITC and A532’s </a:t>
            </a:r>
            <a:r>
              <a:rPr lang="en-US" baseline="0" dirty="0" err="1"/>
              <a:t>sepectrum</a:t>
            </a:r>
            <a:r>
              <a:rPr lang="en-US" baseline="0" dirty="0"/>
              <a:t>, emission peak overlaps significantly, but their signature is different in other areas, we can use it to unmix.</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pPr>
              <a:defRPr/>
            </a:pPr>
            <a:fld id="{AA26C144-C771-455D-8295-D003CEB0D641}" type="slidenum">
              <a:rPr lang="en-US" smtClean="0"/>
              <a:pPr>
                <a:defRPr/>
              </a:pPr>
              <a:t>36</a:t>
            </a:fld>
            <a:endParaRPr lang="en-US"/>
          </a:p>
        </p:txBody>
      </p:sp>
    </p:spTree>
    <p:extLst>
      <p:ext uri="{BB962C8B-B14F-4D97-AF65-F5344CB8AC3E}">
        <p14:creationId xmlns:p14="http://schemas.microsoft.com/office/powerpoint/2010/main" val="313901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3347957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a:t>Do not expect magic here,</a:t>
            </a:r>
            <a:r>
              <a:rPr lang="en-US" baseline="0" dirty="0"/>
              <a:t> population still spread out a little, but consider these two colors are not even possible to distinguish on LSR.</a:t>
            </a:r>
            <a:r>
              <a:rPr lang="en-US" dirty="0"/>
              <a:t> </a:t>
            </a:r>
          </a:p>
          <a:p>
            <a:r>
              <a:rPr lang="en-US" dirty="0"/>
              <a:t>A532</a:t>
            </a:r>
            <a:r>
              <a:rPr lang="en-US" baseline="0" dirty="0"/>
              <a:t> is actually a very good color in spectral cytometer, does not interfere with other commonly used colors.</a:t>
            </a:r>
            <a:endParaRPr lang="en-US" dirty="0"/>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pPr>
              <a:defRPr/>
            </a:pPr>
            <a:fld id="{AA26C144-C771-455D-8295-D003CEB0D641}" type="slidenum">
              <a:rPr lang="en-US" smtClean="0"/>
              <a:pPr>
                <a:defRPr/>
              </a:pPr>
              <a:t>37</a:t>
            </a:fld>
            <a:endParaRPr lang="en-US"/>
          </a:p>
        </p:txBody>
      </p:sp>
    </p:spTree>
    <p:extLst>
      <p:ext uri="{BB962C8B-B14F-4D97-AF65-F5344CB8AC3E}">
        <p14:creationId xmlns:p14="http://schemas.microsoft.com/office/powerpoint/2010/main" val="2014720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r>
              <a:rPr lang="en-US" dirty="0"/>
              <a:t>Reference: Nguyen, R., Perfetto, S., </a:t>
            </a:r>
            <a:r>
              <a:rPr lang="en-US" dirty="0" err="1"/>
              <a:t>Mahnke</a:t>
            </a:r>
            <a:r>
              <a:rPr lang="en-US" dirty="0"/>
              <a:t>, Y. D., Chattopadhyay, P., </a:t>
            </a:r>
            <a:r>
              <a:rPr lang="en-US" dirty="0" err="1"/>
              <a:t>Roederer</a:t>
            </a:r>
            <a:r>
              <a:rPr lang="en-US" dirty="0"/>
              <a:t>, M. 2013. Quantifying spillover spreading for comparing instrument performance and aiding in multicolor panel design. Cytometry A, 83(3): 306-315</a:t>
            </a:r>
          </a:p>
        </p:txBody>
      </p:sp>
    </p:spTree>
    <p:extLst>
      <p:ext uri="{BB962C8B-B14F-4D97-AF65-F5344CB8AC3E}">
        <p14:creationId xmlns:p14="http://schemas.microsoft.com/office/powerpoint/2010/main" val="1861819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 is measured</a:t>
            </a:r>
            <a:r>
              <a:rPr lang="en-US" baseline="0" dirty="0"/>
              <a:t> by a metric called SI. It was developed by David Parks at Stanford University a number of years ago, and it takes into account these two concepts. First of all, you look at the MFI and what you’re looking at there is the difference between the brightness of these two populations. So, the difference is the positive versus the negative. And this difference can be due to a variety of factors. It can be due to the fluorochrome brightness, which we talked about in the first lecture. IT can be due to the antigen density, which we talked about in the second lecture. So you can see how these concepts all come together. It can also be due to factors with respect to the instrument…the </a:t>
            </a:r>
            <a:r>
              <a:rPr lang="en-US" baseline="0" dirty="0" err="1"/>
              <a:t>pmt</a:t>
            </a:r>
            <a:r>
              <a:rPr lang="en-US" baseline="0" dirty="0"/>
              <a:t> voltage.</a:t>
            </a:r>
          </a:p>
          <a:p>
            <a:endParaRPr lang="en-US" baseline="0" dirty="0"/>
          </a:p>
          <a:p>
            <a:r>
              <a:rPr lang="en-US" baseline="0" dirty="0"/>
              <a:t>The second part of the equation, the bottom half, is due to the spread of the negative population. And the spread of the negative population is due to a number of factors including those associated with the instrument that we’ll talk about greatly, and the second half of the talk will deal with fluorescence spillover because that’s the other major source of the spread.</a:t>
            </a:r>
            <a:endParaRPr lang="en-US" dirty="0"/>
          </a:p>
          <a:p>
            <a:endParaRPr lang="en-US" dirty="0"/>
          </a:p>
        </p:txBody>
      </p:sp>
      <p:sp>
        <p:nvSpPr>
          <p:cNvPr id="4" name="Slide Number Placeholder 3"/>
          <p:cNvSpPr>
            <a:spLocks noGrp="1"/>
          </p:cNvSpPr>
          <p:nvPr>
            <p:ph type="sldNum" sz="quarter" idx="10"/>
          </p:nvPr>
        </p:nvSpPr>
        <p:spPr/>
        <p:txBody>
          <a:bodyPr/>
          <a:lstStyle/>
          <a:p>
            <a:fld id="{207E6D1F-F13C-4727-832C-DC9D40A0EDA8}" type="slidenum">
              <a:rPr lang="en-US" smtClean="0">
                <a:solidFill>
                  <a:prstClr val="black"/>
                </a:solidFill>
              </a:rPr>
              <a:pPr/>
              <a:t>41</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713198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2031764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human acute </a:t>
            </a:r>
            <a:r>
              <a:rPr lang="en-US" dirty="0" err="1"/>
              <a:t>myeloblastic</a:t>
            </a:r>
            <a:r>
              <a:rPr lang="en-US" dirty="0"/>
              <a:t> leukemia  </a:t>
            </a:r>
            <a:r>
              <a:rPr lang="en-US" sz="1200" dirty="0">
                <a:solidFill>
                  <a:srgbClr val="FFC000"/>
                </a:solidFill>
                <a:latin typeface="Arial" panose="020B0604020202020204" pitchFamily="34" charset="0"/>
                <a:cs typeface="Arial" panose="020B0604020202020204" pitchFamily="34" charset="0"/>
              </a:rPr>
              <a:t>KASUMI-1 cell line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ED199C9-E927-450E-8CEA-B1651BFB08DA}" type="slidenum">
              <a:rPr lang="en-US" altLang="en-US" smtClean="0">
                <a:solidFill>
                  <a:prstClr val="black"/>
                </a:solidFill>
              </a:rPr>
              <a:pPr>
                <a:defRPr/>
              </a:pPr>
              <a:t>49</a:t>
            </a:fld>
            <a:endParaRPr lang="en-US" altLang="en-US">
              <a:solidFill>
                <a:prstClr val="black"/>
              </a:solidFill>
            </a:endParaRPr>
          </a:p>
        </p:txBody>
      </p:sp>
    </p:spTree>
    <p:extLst>
      <p:ext uri="{BB962C8B-B14F-4D97-AF65-F5344CB8AC3E}">
        <p14:creationId xmlns:p14="http://schemas.microsoft.com/office/powerpoint/2010/main" val="1513055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Fannie </a:t>
            </a:r>
            <a:r>
              <a:rPr lang="en-US" dirty="0" err="1"/>
              <a:t>Angelos</a:t>
            </a:r>
            <a:r>
              <a:rPr lang="en-US" dirty="0"/>
              <a:t> Cellular Therapeutics Lab </a:t>
            </a:r>
          </a:p>
        </p:txBody>
      </p:sp>
      <p:sp>
        <p:nvSpPr>
          <p:cNvPr id="4" name="Slide Number Placeholder 3"/>
          <p:cNvSpPr>
            <a:spLocks noGrp="1"/>
          </p:cNvSpPr>
          <p:nvPr>
            <p:ph type="sldNum" sz="quarter" idx="5"/>
          </p:nvPr>
        </p:nvSpPr>
        <p:spPr/>
        <p:txBody>
          <a:bodyPr/>
          <a:lstStyle/>
          <a:p>
            <a:pPr>
              <a:defRPr/>
            </a:pPr>
            <a:fld id="{AA26C144-C771-455D-8295-D003CEB0D641}" type="slidenum">
              <a:rPr lang="en-US" smtClean="0"/>
              <a:pPr>
                <a:defRPr/>
              </a:pPr>
              <a:t>50</a:t>
            </a:fld>
            <a:endParaRPr lang="en-US"/>
          </a:p>
        </p:txBody>
      </p:sp>
    </p:spTree>
    <p:extLst>
      <p:ext uri="{BB962C8B-B14F-4D97-AF65-F5344CB8AC3E}">
        <p14:creationId xmlns:p14="http://schemas.microsoft.com/office/powerpoint/2010/main" val="3161378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18403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fontAlgn="base">
              <a:spcBef>
                <a:spcPct val="0"/>
              </a:spcBef>
              <a:spcAft>
                <a:spcPct val="0"/>
              </a:spcAft>
              <a:buClr>
                <a:srgbClr val="C0504D"/>
              </a:buClr>
              <a:buSzPct val="200000"/>
              <a:buFontTx/>
              <a:buChar char="•"/>
            </a:pPr>
            <a:fld id="{5DD92EEC-09C9-4632-84DB-E023F52F6465}" type="slidenum">
              <a:rPr lang="en-US" altLang="en-US">
                <a:solidFill>
                  <a:srgbClr val="000000"/>
                </a:solidFill>
                <a:latin typeface="Times New Roman" pitchFamily="18" charset="0"/>
                <a:cs typeface="Arial" charset="0"/>
              </a:rPr>
              <a:pPr algn="r" fontAlgn="base">
                <a:spcBef>
                  <a:spcPct val="0"/>
                </a:spcBef>
                <a:spcAft>
                  <a:spcPct val="0"/>
                </a:spcAft>
                <a:buClr>
                  <a:srgbClr val="C0504D"/>
                </a:buClr>
                <a:buSzPct val="200000"/>
                <a:buFontTx/>
                <a:buChar char="•"/>
              </a:pPr>
              <a:t>58</a:t>
            </a:fld>
            <a:endParaRPr lang="en-US" altLang="en-US">
              <a:solidFill>
                <a:srgbClr val="000000"/>
              </a:solidFill>
              <a:latin typeface="Times New Roman" pitchFamily="18" charset="0"/>
              <a:cs typeface="Arial" charset="0"/>
            </a:endParaRPr>
          </a:p>
        </p:txBody>
      </p:sp>
      <p:sp>
        <p:nvSpPr>
          <p:cNvPr id="50179"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781319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1872695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174467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269199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xfrm>
            <a:off x="3884613" y="8829967"/>
            <a:ext cx="297180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159EB2A8-F7E2-46C0-8EB4-07142C725098}" type="slidenum">
              <a:rPr lang="en-US" altLang="en-US" smtClean="0">
                <a:solidFill>
                  <a:srgbClr val="000000"/>
                </a:solidFill>
                <a:latin typeface="Times New Roman" pitchFamily="18" charset="0"/>
              </a:rPr>
              <a:pPr>
                <a:spcBef>
                  <a:spcPct val="0"/>
                </a:spcBef>
              </a:pPr>
              <a:t>5</a:t>
            </a:fld>
            <a:endParaRPr lang="en-US" altLang="en-US">
              <a:solidFill>
                <a:srgbClr val="000000"/>
              </a:solidFill>
              <a:latin typeface="Times New Roman" pitchFamily="18" charset="0"/>
            </a:endParaRPr>
          </a:p>
        </p:txBody>
      </p:sp>
      <p:sp>
        <p:nvSpPr>
          <p:cNvPr id="51203"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pitchFamily="18" charset="0"/>
                <a:ea typeface="ＭＳ Ｐゴシック" pitchFamily="34" charset="-128"/>
              </a:rPr>
              <a:t>Next, let’s look the inside of the cytometer.  The sheath fluid comes from sheath tank, go through flow cell, then collected in waste tank.  The sheath fluid is under constant pressure.  On top of this sheath pressure, additional pressure is applied to the sample, so that sample can flow into the flow cell.  The sample differential pressure is adjustable, that is how we control the flow rate.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xfrm>
            <a:off x="3884613" y="8829967"/>
            <a:ext cx="297180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222457BF-9904-4D4C-9316-DC62550918E3}" type="slidenum">
              <a:rPr lang="en-US" altLang="en-US" smtClean="0">
                <a:solidFill>
                  <a:srgbClr val="000000"/>
                </a:solidFill>
                <a:latin typeface="Times New Roman" pitchFamily="18" charset="0"/>
              </a:rPr>
              <a:pPr>
                <a:spcBef>
                  <a:spcPct val="0"/>
                </a:spcBef>
              </a:pPr>
              <a:t>6</a:t>
            </a:fld>
            <a:endParaRPr lang="en-US" altLang="en-US">
              <a:solidFill>
                <a:srgbClr val="000000"/>
              </a:solidFill>
              <a:latin typeface="Times New Roman" pitchFamily="18" charset="0"/>
            </a:endParaRPr>
          </a:p>
        </p:txBody>
      </p:sp>
      <p:sp>
        <p:nvSpPr>
          <p:cNvPr id="61443"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685800" y="4415790"/>
            <a:ext cx="5486400" cy="4183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pitchFamily="18" charset="0"/>
                <a:ea typeface="ＭＳ Ｐゴシック" pitchFamily="34" charset="-128"/>
              </a:rPr>
              <a:t>To make accurate measurement, the cells must be measured one at a time, in other words, they must travel single-file in the stream.  The method to achieve this is Hydrodynamic focusing.  In the flow cell, a slow-moving sample stream is injected into the faster-moving sheath stream. By surface tension and laminar flow, the sample stream is brought into a narrow faster moving stream and travel single file.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248053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175559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a:p>
        </p:txBody>
      </p:sp>
    </p:spTree>
    <p:extLst>
      <p:ext uri="{BB962C8B-B14F-4D97-AF65-F5344CB8AC3E}">
        <p14:creationId xmlns:p14="http://schemas.microsoft.com/office/powerpoint/2010/main" val="2471262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42063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47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486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alt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CF8E1A9E-ACC5-41EA-AC9F-443FB675AAD5}" type="slidenum">
              <a:rPr lang="en-US" altLang="en-US"/>
              <a:pPr>
                <a:defRPr/>
              </a:pPr>
              <a:t>‹#›</a:t>
            </a:fld>
            <a:endParaRPr lang="en-US" altLang="en-US"/>
          </a:p>
        </p:txBody>
      </p:sp>
      <p:sp>
        <p:nvSpPr>
          <p:cNvPr id="5"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altLang="en-US"/>
          </a:p>
        </p:txBody>
      </p:sp>
    </p:spTree>
    <p:extLst>
      <p:ext uri="{BB962C8B-B14F-4D97-AF65-F5344CB8AC3E}">
        <p14:creationId xmlns:p14="http://schemas.microsoft.com/office/powerpoint/2010/main" val="5911353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37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0775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05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977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858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SOMLogo.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0"/>
            <a:ext cx="22050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78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65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041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1" descr="UMM_Opt1-PPTb-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685800" y="1981200"/>
            <a:ext cx="777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8"/>
          <p:cNvSpPr>
            <a:spLocks noChangeArrowheads="1"/>
          </p:cNvSpPr>
          <p:nvPr/>
        </p:nvSpPr>
        <p:spPr bwMode="auto">
          <a:xfrm>
            <a:off x="0" y="0"/>
            <a:ext cx="9144000" cy="1295400"/>
          </a:xfrm>
          <a:prstGeom prst="rect">
            <a:avLst/>
          </a:prstGeom>
          <a:solidFill>
            <a:srgbClr val="FFCD00">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p>
        </p:txBody>
      </p:sp>
      <p:sp>
        <p:nvSpPr>
          <p:cNvPr id="1029" name="Oval 12"/>
          <p:cNvSpPr>
            <a:spLocks noChangeArrowheads="1"/>
          </p:cNvSpPr>
          <p:nvPr/>
        </p:nvSpPr>
        <p:spPr bwMode="auto">
          <a:xfrm>
            <a:off x="6705600" y="5867400"/>
            <a:ext cx="2133600" cy="6858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0" name="Rectangle 18"/>
          <p:cNvSpPr>
            <a:spLocks noGrp="1" noChangeArrowheads="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7" r:id="rId7"/>
    <p:sldLayoutId id="2147484003" r:id="rId8"/>
    <p:sldLayoutId id="2147484004" r:id="rId9"/>
    <p:sldLayoutId id="2147484005" r:id="rId10"/>
    <p:sldLayoutId id="2147484006" r:id="rId11"/>
    <p:sldLayoutId id="2147484008" r:id="rId12"/>
  </p:sldLayoutIdLst>
  <p:txStyles>
    <p:titleStyle>
      <a:lvl1pPr algn="r" rtl="0" eaLnBrk="0" fontAlgn="base" hangingPunct="0">
        <a:spcBef>
          <a:spcPct val="0"/>
        </a:spcBef>
        <a:spcAft>
          <a:spcPct val="0"/>
        </a:spcAft>
        <a:defRPr sz="3200">
          <a:solidFill>
            <a:schemeClr val="tx2"/>
          </a:solidFill>
          <a:latin typeface="Calibri" pitchFamily="34" charset="0"/>
          <a:ea typeface="+mj-ea"/>
          <a:cs typeface="+mj-cs"/>
        </a:defRPr>
      </a:lvl1pPr>
      <a:lvl2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2pPr>
      <a:lvl3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3pPr>
      <a:lvl4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4pPr>
      <a:lvl5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lr>
          <a:srgbClr val="990000"/>
        </a:buClr>
        <a:buChar char="•"/>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itchFamily="34" charset="0"/>
          <a:ea typeface="+mn-ea"/>
          <a:cs typeface="+mn-cs"/>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mn-ea"/>
          <a:cs typeface="+mn-cs"/>
        </a:defRPr>
      </a:lvl3pPr>
      <a:lvl4pPr marL="1600200" indent="-228600" algn="l" rtl="0" eaLnBrk="0" fontAlgn="base" hangingPunct="0">
        <a:spcBef>
          <a:spcPct val="20000"/>
        </a:spcBef>
        <a:spcAft>
          <a:spcPct val="0"/>
        </a:spcAft>
        <a:buChar char="–"/>
        <a:defRPr>
          <a:solidFill>
            <a:schemeClr val="tx1"/>
          </a:solidFill>
          <a:latin typeface="Calibri" pitchFamily="34" charset="0"/>
          <a:ea typeface="+mn-ea"/>
          <a:cs typeface="+mn-cs"/>
        </a:defRPr>
      </a:lvl4pPr>
      <a:lvl5pPr marL="2057400" indent="-228600" algn="l" rtl="0" eaLnBrk="0" fontAlgn="base" hangingPunct="0">
        <a:spcBef>
          <a:spcPct val="20000"/>
        </a:spcBef>
        <a:spcAft>
          <a:spcPct val="0"/>
        </a:spcAft>
        <a:buChar char="»"/>
        <a:defRPr>
          <a:solidFill>
            <a:schemeClr val="tx1"/>
          </a:solidFill>
          <a:latin typeface="Calibri"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hyperlink" Target="mailto:XiaoxuanFan@som.umaryland.edu" TargetMode="External"/><Relationship Id="rId12" Type="http://schemas.openxmlformats.org/officeDocument/2006/relationships/hyperlink" Target="mailto:BryanHahn@som.umaryland.edu"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sites.google.com/view/umgcccflow/" TargetMode="External"/><Relationship Id="rId11" Type="http://schemas.openxmlformats.org/officeDocument/2006/relationships/hyperlink" Target="mailto:Kunderwood@som.umaryland.edu" TargetMode="External"/><Relationship Id="rId5" Type="http://schemas.openxmlformats.org/officeDocument/2006/relationships/hyperlink" Target="mailto:flowcore@som.umaryland.edu" TargetMode="External"/><Relationship Id="rId10" Type="http://schemas.openxmlformats.org/officeDocument/2006/relationships/image" Target="../media/image5.jfif"/><Relationship Id="rId4" Type="http://schemas.openxmlformats.org/officeDocument/2006/relationships/notesSlide" Target="../notesSlides/notesSlide1.xml"/><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0.wm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13" Type="http://schemas.microsoft.com/office/2011/relationships/inkAction" Target="../ink/inkAction1.xml"/><Relationship Id="rId3" Type="http://schemas.openxmlformats.org/officeDocument/2006/relationships/audio" Target="../media/media12.m4a"/><Relationship Id="rId7" Type="http://schemas.openxmlformats.org/officeDocument/2006/relationships/image" Target="../media/image21.png"/><Relationship Id="rId12" Type="http://schemas.openxmlformats.org/officeDocument/2006/relationships/image" Target="../media/image26.jpeg"/><Relationship Id="rId2" Type="http://schemas.microsoft.com/office/2007/relationships/media" Target="../media/media12.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5.jpeg"/><Relationship Id="rId5" Type="http://schemas.openxmlformats.org/officeDocument/2006/relationships/notesSlide" Target="../notesSlides/notesSlide10.xml"/><Relationship Id="rId15" Type="http://schemas.openxmlformats.org/officeDocument/2006/relationships/image" Target="../media/image6.png"/><Relationship Id="rId10" Type="http://schemas.openxmlformats.org/officeDocument/2006/relationships/image" Target="../media/image24.jpeg"/><Relationship Id="rId4" Type="http://schemas.openxmlformats.org/officeDocument/2006/relationships/slideLayout" Target="../slideLayouts/slideLayout2.xml"/><Relationship Id="rId9" Type="http://schemas.openxmlformats.org/officeDocument/2006/relationships/image" Target="../media/image23.jpe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notesSlide" Target="../notesSlides/notesSlide18.xml"/><Relationship Id="rId9" Type="http://schemas.openxmlformats.org/officeDocument/2006/relationships/image" Target="../media/image36.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emf"/><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hyperlink" Target="https://www.thermofisher.com/order/catalog/product/01-2222-42#/01-2222-42" TargetMode="Externa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2.png"/><Relationship Id="rId5" Type="http://schemas.openxmlformats.org/officeDocument/2006/relationships/image" Target="../media/image51.wmf"/><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hyperlink" Target="mailto:mjkim@som.umaryland.edu" TargetMode="Externa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image" Target="../media/image1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6.png"/><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41.m4a"/><Relationship Id="rId7" Type="http://schemas.openxmlformats.org/officeDocument/2006/relationships/image" Target="../media/image64.wmf"/><Relationship Id="rId2" Type="http://schemas.microsoft.com/office/2007/relationships/media" Target="../media/media41.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2.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6.png"/><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6.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png"/><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png"/><Relationship Id="rId5" Type="http://schemas.openxmlformats.org/officeDocument/2006/relationships/image" Target="../media/image71.png"/><Relationship Id="rId4"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6.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6.png"/><Relationship Id="rId4" Type="http://schemas.openxmlformats.org/officeDocument/2006/relationships/image" Target="../media/image73.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6.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6.png"/><Relationship Id="rId5" Type="http://schemas.openxmlformats.org/officeDocument/2006/relationships/image" Target="../media/image82.png"/><Relationship Id="rId4" Type="http://schemas.openxmlformats.org/officeDocument/2006/relationships/hyperlink" Target="https://cibr.umaryland.edu/" TargetMode="Externa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6.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85.png"/><Relationship Id="rId5" Type="http://schemas.microsoft.com/office/2011/relationships/inkAction" Target="../ink/inkAction2.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86.png"/><Relationship Id="rId5" Type="http://schemas.openxmlformats.org/officeDocument/2006/relationships/hyperlink" Target="https://fluorofinder.com/" TargetMode="External"/><Relationship Id="rId4"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hyperlink" Target="https://app.fluorofinder.com/umgcc/panels/new" TargetMode="External"/><Relationship Id="rId5" Type="http://schemas.openxmlformats.org/officeDocument/2006/relationships/image" Target="../media/image87.png"/><Relationship Id="rId4"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9665" y="5181600"/>
            <a:ext cx="3581400" cy="984885"/>
          </a:xfrm>
          <a:prstGeom prst="rect">
            <a:avLst/>
          </a:prstGeom>
          <a:ln>
            <a:noFill/>
          </a:ln>
        </p:spPr>
        <p:txBody>
          <a:bodyPr wrap="square">
            <a:spAutoFit/>
          </a:bodyPr>
          <a:lstStyle/>
          <a:p>
            <a:pPr eaLnBrk="0" fontAlgn="base" hangingPunct="0">
              <a:spcBef>
                <a:spcPct val="0"/>
              </a:spcBef>
              <a:spcAft>
                <a:spcPts val="600"/>
              </a:spcAft>
            </a:pPr>
            <a:r>
              <a:rPr lang="en-US" altLang="en-US" sz="1600" dirty="0">
                <a:latin typeface="Arial" charset="0"/>
                <a:cs typeface="Arial" charset="0"/>
              </a:rPr>
              <a:t>Lab: BRB 7-022, (410) 706-2173</a:t>
            </a:r>
          </a:p>
          <a:p>
            <a:pPr eaLnBrk="0" hangingPunct="0">
              <a:spcAft>
                <a:spcPts val="600"/>
              </a:spcAft>
            </a:pPr>
            <a:r>
              <a:rPr lang="en-US" altLang="en-US" sz="1600" dirty="0">
                <a:latin typeface="Arial" charset="0"/>
                <a:cs typeface="Arial" charset="0"/>
              </a:rPr>
              <a:t>Staff: </a:t>
            </a:r>
            <a:r>
              <a:rPr lang="en-US" altLang="en-US" sz="1600" dirty="0">
                <a:solidFill>
                  <a:srgbClr val="0070C0"/>
                </a:solidFill>
                <a:latin typeface="Arial" charset="0"/>
                <a:cs typeface="Arial" charset="0"/>
                <a:hlinkClick r:id="rId5">
                  <a:extLst>
                    <a:ext uri="{A12FA001-AC4F-418D-AE19-62706E023703}">
                      <ahyp:hlinkClr xmlns:ahyp="http://schemas.microsoft.com/office/drawing/2018/hyperlinkcolor" val="tx"/>
                    </a:ext>
                  </a:extLst>
                </a:hlinkClick>
              </a:rPr>
              <a:t>flowcore@som.umaryland.edu</a:t>
            </a:r>
            <a:endParaRPr lang="en-US" altLang="en-US" sz="1600" dirty="0">
              <a:solidFill>
                <a:srgbClr val="0070C0"/>
              </a:solidFill>
              <a:latin typeface="Arial" charset="0"/>
              <a:cs typeface="Arial" charset="0"/>
            </a:endParaRPr>
          </a:p>
          <a:p>
            <a:pPr eaLnBrk="0" hangingPunct="0">
              <a:spcAft>
                <a:spcPts val="600"/>
              </a:spcAft>
            </a:pPr>
            <a:r>
              <a:rPr lang="en-US" altLang="en-US" sz="1600" dirty="0">
                <a:latin typeface="Arial" charset="0"/>
                <a:cs typeface="Arial" charset="0"/>
              </a:rPr>
              <a:t>Link to </a:t>
            </a:r>
            <a:r>
              <a:rPr lang="en-US" altLang="en-US" sz="1600" dirty="0">
                <a:solidFill>
                  <a:srgbClr val="0070C0"/>
                </a:solidFill>
                <a:latin typeface="Arial" charset="0"/>
                <a:cs typeface="Arial" charset="0"/>
                <a:hlinkClick r:id="rId6">
                  <a:extLst>
                    <a:ext uri="{A12FA001-AC4F-418D-AE19-62706E023703}">
                      <ahyp:hlinkClr xmlns:ahyp="http://schemas.microsoft.com/office/drawing/2018/hyperlinkcolor" val="tx"/>
                    </a:ext>
                  </a:extLst>
                </a:hlinkClick>
              </a:rPr>
              <a:t>Flow Lecture and Resources</a:t>
            </a:r>
            <a:endParaRPr lang="en-US" altLang="en-US" sz="1600" dirty="0">
              <a:solidFill>
                <a:srgbClr val="0070C0"/>
              </a:solidFill>
              <a:latin typeface="Arial" charset="0"/>
              <a:cs typeface="Arial" charset="0"/>
            </a:endParaRPr>
          </a:p>
        </p:txBody>
      </p:sp>
      <p:sp>
        <p:nvSpPr>
          <p:cNvPr id="4" name="Rectangle 3"/>
          <p:cNvSpPr/>
          <p:nvPr/>
        </p:nvSpPr>
        <p:spPr>
          <a:xfrm>
            <a:off x="381000" y="4191000"/>
            <a:ext cx="3240122" cy="707886"/>
          </a:xfrm>
          <a:prstGeom prst="rect">
            <a:avLst/>
          </a:prstGeom>
        </p:spPr>
        <p:txBody>
          <a:bodyPr wrap="square">
            <a:spAutoFit/>
          </a:bodyPr>
          <a:lstStyle/>
          <a:p>
            <a:pPr algn="ctr" eaLnBrk="0" fontAlgn="base" hangingPunct="0">
              <a:spcBef>
                <a:spcPct val="0"/>
              </a:spcBef>
              <a:spcAft>
                <a:spcPct val="0"/>
              </a:spcAft>
              <a:buClrTx/>
              <a:buSzTx/>
              <a:buNone/>
            </a:pPr>
            <a:r>
              <a:rPr lang="en-US" altLang="en-US" sz="1400" b="1" dirty="0">
                <a:latin typeface="Arial" charset="0"/>
                <a:cs typeface="Arial" charset="0"/>
              </a:rPr>
              <a:t>Xiaoxuan Fan, PhD</a:t>
            </a:r>
          </a:p>
          <a:p>
            <a:pPr algn="ctr" eaLnBrk="0" fontAlgn="base" hangingPunct="0">
              <a:spcBef>
                <a:spcPct val="0"/>
              </a:spcBef>
              <a:spcAft>
                <a:spcPct val="0"/>
              </a:spcAft>
              <a:buClrTx/>
              <a:buSzTx/>
              <a:buNone/>
            </a:pPr>
            <a:r>
              <a:rPr lang="en-US" altLang="en-US" sz="1400" b="1" dirty="0">
                <a:latin typeface="Arial" charset="0"/>
                <a:cs typeface="Arial" charset="0"/>
              </a:rPr>
              <a:t>Director</a:t>
            </a:r>
          </a:p>
          <a:p>
            <a:pPr algn="ctr" eaLnBrk="0" hangingPunct="0"/>
            <a:r>
              <a:rPr lang="en-US" altLang="en-US" sz="1200" b="1" dirty="0">
                <a:solidFill>
                  <a:srgbClr val="0070C0"/>
                </a:solidFill>
                <a:latin typeface="Arial" charset="0"/>
                <a:cs typeface="Arial" charset="0"/>
                <a:hlinkClick r:id="rId7">
                  <a:extLst>
                    <a:ext uri="{A12FA001-AC4F-418D-AE19-62706E023703}">
                      <ahyp:hlinkClr xmlns:ahyp="http://schemas.microsoft.com/office/drawing/2018/hyperlinkcolor" val="tx"/>
                    </a:ext>
                  </a:extLst>
                </a:hlinkClick>
              </a:rPr>
              <a:t>XiaoxuanFan@som.umaryland.edu</a:t>
            </a:r>
            <a:endParaRPr lang="en-US" altLang="en-US" sz="1200" b="1" dirty="0">
              <a:solidFill>
                <a:srgbClr val="0070C0"/>
              </a:solidFill>
              <a:latin typeface="Arial" charset="0"/>
              <a:cs typeface="Arial" charset="0"/>
            </a:endParaRPr>
          </a:p>
        </p:txBody>
      </p:sp>
      <p:pic>
        <p:nvPicPr>
          <p:cNvPr id="3" name="Picture 2">
            <a:extLst>
              <a:ext uri="{FF2B5EF4-FFF2-40B4-BE49-F238E27FC236}">
                <a16:creationId xmlns:a16="http://schemas.microsoft.com/office/drawing/2014/main" id="{7D0D794E-8BA3-4DDF-8BAE-5D2A64AF8367}"/>
              </a:ext>
            </a:extLst>
          </p:cNvPr>
          <p:cNvPicPr>
            <a:picLocks noChangeAspect="1"/>
          </p:cNvPicPr>
          <p:nvPr/>
        </p:nvPicPr>
        <p:blipFill>
          <a:blip r:embed="rId8"/>
          <a:stretch>
            <a:fillRect/>
          </a:stretch>
        </p:blipFill>
        <p:spPr>
          <a:xfrm>
            <a:off x="1036897" y="1735016"/>
            <a:ext cx="1742781" cy="2378879"/>
          </a:xfrm>
          <a:prstGeom prst="rect">
            <a:avLst/>
          </a:prstGeom>
        </p:spPr>
      </p:pic>
      <p:sp>
        <p:nvSpPr>
          <p:cNvPr id="6" name="Rectangle 5">
            <a:extLst>
              <a:ext uri="{FF2B5EF4-FFF2-40B4-BE49-F238E27FC236}">
                <a16:creationId xmlns:a16="http://schemas.microsoft.com/office/drawing/2014/main" id="{E879BF73-6A32-4966-8F55-7C5AA6C51714}"/>
              </a:ext>
            </a:extLst>
          </p:cNvPr>
          <p:cNvSpPr/>
          <p:nvPr/>
        </p:nvSpPr>
        <p:spPr>
          <a:xfrm>
            <a:off x="1716326" y="705295"/>
            <a:ext cx="7652825" cy="523220"/>
          </a:xfrm>
          <a:prstGeom prst="rect">
            <a:avLst/>
          </a:prstGeom>
        </p:spPr>
        <p:txBody>
          <a:bodyPr wrap="square">
            <a:spAutoFit/>
          </a:bodyPr>
          <a:lstStyle/>
          <a:p>
            <a:r>
              <a:rPr lang="en-US" altLang="en-US" sz="2800" b="1" dirty="0">
                <a:latin typeface="Arial" charset="0"/>
                <a:cs typeface="Arial" charset="0"/>
              </a:rPr>
              <a:t>UMGCCC Flow Cytometry Shared Service</a:t>
            </a:r>
            <a:endParaRPr lang="en-US" sz="2800" dirty="0"/>
          </a:p>
        </p:txBody>
      </p:sp>
      <p:pic>
        <p:nvPicPr>
          <p:cNvPr id="8" name="Picture 7">
            <a:extLst>
              <a:ext uri="{FF2B5EF4-FFF2-40B4-BE49-F238E27FC236}">
                <a16:creationId xmlns:a16="http://schemas.microsoft.com/office/drawing/2014/main" id="{610F47D1-2A31-4E34-9E61-BFB3E5558684}"/>
              </a:ext>
            </a:extLst>
          </p:cNvPr>
          <p:cNvPicPr>
            <a:picLocks noChangeAspect="1"/>
          </p:cNvPicPr>
          <p:nvPr/>
        </p:nvPicPr>
        <p:blipFill>
          <a:blip r:embed="rId9"/>
          <a:stretch>
            <a:fillRect/>
          </a:stretch>
        </p:blipFill>
        <p:spPr>
          <a:xfrm rot="16200000" flipV="1">
            <a:off x="6103186" y="2050214"/>
            <a:ext cx="2380912" cy="1785684"/>
          </a:xfrm>
          <a:prstGeom prst="rect">
            <a:avLst/>
          </a:prstGeom>
        </p:spPr>
      </p:pic>
      <p:pic>
        <p:nvPicPr>
          <p:cNvPr id="10" name="Picture 9">
            <a:extLst>
              <a:ext uri="{FF2B5EF4-FFF2-40B4-BE49-F238E27FC236}">
                <a16:creationId xmlns:a16="http://schemas.microsoft.com/office/drawing/2014/main" id="{31B535C8-1DB1-45C4-AF60-C8BF4EB59A37}"/>
              </a:ext>
            </a:extLst>
          </p:cNvPr>
          <p:cNvPicPr>
            <a:picLocks noChangeAspect="1"/>
          </p:cNvPicPr>
          <p:nvPr/>
        </p:nvPicPr>
        <p:blipFill>
          <a:blip r:embed="rId10"/>
          <a:stretch>
            <a:fillRect/>
          </a:stretch>
        </p:blipFill>
        <p:spPr>
          <a:xfrm>
            <a:off x="3637739" y="1737360"/>
            <a:ext cx="1905000" cy="2378880"/>
          </a:xfrm>
          <a:prstGeom prst="rect">
            <a:avLst/>
          </a:prstGeom>
        </p:spPr>
      </p:pic>
      <p:sp>
        <p:nvSpPr>
          <p:cNvPr id="12" name="Rectangle 11">
            <a:extLst>
              <a:ext uri="{FF2B5EF4-FFF2-40B4-BE49-F238E27FC236}">
                <a16:creationId xmlns:a16="http://schemas.microsoft.com/office/drawing/2014/main" id="{6AFCEA14-AADC-4837-BDEA-D18897D55E3F}"/>
              </a:ext>
            </a:extLst>
          </p:cNvPr>
          <p:cNvSpPr/>
          <p:nvPr/>
        </p:nvSpPr>
        <p:spPr>
          <a:xfrm>
            <a:off x="2951939" y="4187483"/>
            <a:ext cx="3240122" cy="677108"/>
          </a:xfrm>
          <a:prstGeom prst="rect">
            <a:avLst/>
          </a:prstGeom>
        </p:spPr>
        <p:txBody>
          <a:bodyPr wrap="square">
            <a:spAutoFit/>
          </a:bodyPr>
          <a:lstStyle/>
          <a:p>
            <a:pPr algn="ctr" eaLnBrk="0" fontAlgn="base" hangingPunct="0">
              <a:spcBef>
                <a:spcPct val="0"/>
              </a:spcBef>
              <a:spcAft>
                <a:spcPct val="0"/>
              </a:spcAft>
              <a:buClrTx/>
              <a:buSzTx/>
              <a:buNone/>
            </a:pPr>
            <a:r>
              <a:rPr lang="en-US" altLang="en-US" sz="1400" b="1" dirty="0">
                <a:latin typeface="Arial" charset="0"/>
                <a:cs typeface="Arial" charset="0"/>
              </a:rPr>
              <a:t>Karen Underwood, MS</a:t>
            </a:r>
          </a:p>
          <a:p>
            <a:pPr algn="ctr" eaLnBrk="0" fontAlgn="base" hangingPunct="0">
              <a:spcBef>
                <a:spcPct val="0"/>
              </a:spcBef>
              <a:spcAft>
                <a:spcPct val="0"/>
              </a:spcAft>
              <a:buClrTx/>
              <a:buSzTx/>
              <a:buNone/>
            </a:pPr>
            <a:r>
              <a:rPr lang="en-US" altLang="en-US" sz="1200" b="1" dirty="0">
                <a:solidFill>
                  <a:srgbClr val="0070C0"/>
                </a:solidFill>
                <a:latin typeface="Arial" charset="0"/>
                <a:cs typeface="Arial" charset="0"/>
                <a:hlinkClick r:id="rId11">
                  <a:extLst>
                    <a:ext uri="{A12FA001-AC4F-418D-AE19-62706E023703}">
                      <ahyp:hlinkClr xmlns:ahyp="http://schemas.microsoft.com/office/drawing/2018/hyperlinkcolor" val="tx"/>
                    </a:ext>
                  </a:extLst>
                </a:hlinkClick>
              </a:rPr>
              <a:t>Kunderwood@som.umaryland.edu</a:t>
            </a:r>
            <a:endParaRPr lang="en-US" altLang="en-US" sz="1200" b="1" dirty="0">
              <a:solidFill>
                <a:srgbClr val="0070C0"/>
              </a:solidFill>
              <a:latin typeface="Arial" charset="0"/>
              <a:cs typeface="Arial" charset="0"/>
            </a:endParaRPr>
          </a:p>
          <a:p>
            <a:pPr algn="ctr" eaLnBrk="0" fontAlgn="base" hangingPunct="0">
              <a:spcBef>
                <a:spcPct val="0"/>
              </a:spcBef>
              <a:spcAft>
                <a:spcPct val="0"/>
              </a:spcAft>
              <a:buClrTx/>
              <a:buSzTx/>
              <a:buNone/>
            </a:pPr>
            <a:endParaRPr lang="en-US" altLang="en-US" sz="1200" b="1" dirty="0">
              <a:latin typeface="Arial" charset="0"/>
              <a:cs typeface="Arial" charset="0"/>
            </a:endParaRPr>
          </a:p>
        </p:txBody>
      </p:sp>
      <p:sp>
        <p:nvSpPr>
          <p:cNvPr id="13" name="Rectangle 12">
            <a:extLst>
              <a:ext uri="{FF2B5EF4-FFF2-40B4-BE49-F238E27FC236}">
                <a16:creationId xmlns:a16="http://schemas.microsoft.com/office/drawing/2014/main" id="{B4A1B52F-65FF-41A3-92FE-4A0FFCDFFA69}"/>
              </a:ext>
            </a:extLst>
          </p:cNvPr>
          <p:cNvSpPr/>
          <p:nvPr/>
        </p:nvSpPr>
        <p:spPr>
          <a:xfrm>
            <a:off x="5715000" y="4187483"/>
            <a:ext cx="3240122" cy="492443"/>
          </a:xfrm>
          <a:prstGeom prst="rect">
            <a:avLst/>
          </a:prstGeom>
        </p:spPr>
        <p:txBody>
          <a:bodyPr wrap="square">
            <a:spAutoFit/>
          </a:bodyPr>
          <a:lstStyle/>
          <a:p>
            <a:pPr algn="ctr" eaLnBrk="0" fontAlgn="base" hangingPunct="0">
              <a:spcBef>
                <a:spcPct val="0"/>
              </a:spcBef>
              <a:spcAft>
                <a:spcPct val="0"/>
              </a:spcAft>
              <a:buClrTx/>
              <a:buSzTx/>
              <a:buNone/>
            </a:pPr>
            <a:r>
              <a:rPr lang="en-US" altLang="en-US" sz="1400" b="1" dirty="0">
                <a:latin typeface="Arial" charset="0"/>
                <a:cs typeface="Arial" charset="0"/>
              </a:rPr>
              <a:t>Bryan Hahn, BS</a:t>
            </a:r>
          </a:p>
          <a:p>
            <a:pPr algn="ctr" eaLnBrk="0" hangingPunct="0"/>
            <a:r>
              <a:rPr lang="en-US" altLang="en-US" sz="1200" b="1" dirty="0">
                <a:solidFill>
                  <a:srgbClr val="0070C0"/>
                </a:solidFill>
                <a:latin typeface="Arial" charset="0"/>
                <a:cs typeface="Arial" charset="0"/>
                <a:hlinkClick r:id="rId12">
                  <a:extLst>
                    <a:ext uri="{A12FA001-AC4F-418D-AE19-62706E023703}">
                      <ahyp:hlinkClr xmlns:ahyp="http://schemas.microsoft.com/office/drawing/2018/hyperlinkcolor" val="tx"/>
                    </a:ext>
                  </a:extLst>
                </a:hlinkClick>
              </a:rPr>
              <a:t>BryanHahn@som.umaryland.edu</a:t>
            </a:r>
            <a:endParaRPr lang="en-US" altLang="en-US" sz="1200" b="1" dirty="0">
              <a:solidFill>
                <a:srgbClr val="0070C0"/>
              </a:solidFill>
              <a:latin typeface="Arial" charset="0"/>
              <a:cs typeface="Arial" charset="0"/>
            </a:endParaRPr>
          </a:p>
        </p:txBody>
      </p:sp>
      <p:pic>
        <p:nvPicPr>
          <p:cNvPr id="21" name="Audio 20">
            <a:hlinkClick r:id="" action="ppaction://media"/>
            <a:extLst>
              <a:ext uri="{FF2B5EF4-FFF2-40B4-BE49-F238E27FC236}">
                <a16:creationId xmlns:a16="http://schemas.microsoft.com/office/drawing/2014/main" id="{72640B85-136B-435C-A283-57749F469A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6864286"/>
      </p:ext>
    </p:extLst>
  </p:cSld>
  <p:clrMapOvr>
    <a:masterClrMapping/>
  </p:clrMapOvr>
  <mc:AlternateContent xmlns:mc="http://schemas.openxmlformats.org/markup-compatibility/2006" xmlns:p14="http://schemas.microsoft.com/office/powerpoint/2010/main">
    <mc:Choice Requires="p14">
      <p:transition spd="slow" p14:dur="2000" advTm="102446"/>
    </mc:Choice>
    <mc:Fallback xmlns="">
      <p:transition spd="slow" advTm="10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133600"/>
            <a:ext cx="272891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7"/>
          <p:cNvSpPr txBox="1">
            <a:spLocks noChangeArrowheads="1"/>
          </p:cNvSpPr>
          <p:nvPr/>
        </p:nvSpPr>
        <p:spPr bwMode="auto">
          <a:xfrm>
            <a:off x="1758616" y="914400"/>
            <a:ext cx="50231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2400" b="1" u="sng" dirty="0">
                <a:latin typeface="Arial" charset="0"/>
                <a:cs typeface="Arial" charset="0"/>
              </a:rPr>
              <a:t>Side Scatter </a:t>
            </a:r>
          </a:p>
          <a:p>
            <a:pPr algn="ctr" fontAlgn="base">
              <a:spcBef>
                <a:spcPct val="0"/>
              </a:spcBef>
              <a:spcAft>
                <a:spcPct val="0"/>
              </a:spcAft>
              <a:buClrTx/>
              <a:buSzTx/>
              <a:buFontTx/>
              <a:buNone/>
            </a:pPr>
            <a:r>
              <a:rPr lang="en-US" altLang="en-US" sz="2400" dirty="0">
                <a:latin typeface="Arial" charset="0"/>
                <a:cs typeface="Arial" charset="0"/>
              </a:rPr>
              <a:t>refracted and reflected light</a:t>
            </a:r>
          </a:p>
          <a:p>
            <a:pPr algn="ctr" fontAlgn="base">
              <a:spcBef>
                <a:spcPct val="0"/>
              </a:spcBef>
              <a:spcAft>
                <a:spcPct val="0"/>
              </a:spcAft>
              <a:buClrTx/>
              <a:buSzTx/>
              <a:buFontTx/>
              <a:buNone/>
            </a:pPr>
            <a:r>
              <a:rPr lang="en-US" altLang="en-US" sz="2400" dirty="0">
                <a:latin typeface="Arial" charset="0"/>
                <a:cs typeface="Arial" charset="0"/>
              </a:rPr>
              <a:t>granularity and internal complexity</a:t>
            </a:r>
            <a:endParaRPr lang="en-US" altLang="en-US" sz="2000" dirty="0">
              <a:latin typeface="Arial" charset="0"/>
              <a:cs typeface="Arial" charset="0"/>
            </a:endParaRPr>
          </a:p>
        </p:txBody>
      </p:sp>
      <p:sp>
        <p:nvSpPr>
          <p:cNvPr id="7" name="Text Box 37"/>
          <p:cNvSpPr txBox="1">
            <a:spLocks noChangeArrowheads="1"/>
          </p:cNvSpPr>
          <p:nvPr/>
        </p:nvSpPr>
        <p:spPr bwMode="auto">
          <a:xfrm>
            <a:off x="719246" y="3183086"/>
            <a:ext cx="19143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Light Source</a:t>
            </a:r>
            <a:endParaRPr lang="en-US" altLang="en-US" sz="2000" dirty="0">
              <a:latin typeface="Arial" charset="0"/>
              <a:cs typeface="Arial" charset="0"/>
            </a:endParaRPr>
          </a:p>
        </p:txBody>
      </p:sp>
      <p:sp>
        <p:nvSpPr>
          <p:cNvPr id="8" name="Text Box 37"/>
          <p:cNvSpPr txBox="1">
            <a:spLocks noChangeArrowheads="1"/>
          </p:cNvSpPr>
          <p:nvPr/>
        </p:nvSpPr>
        <p:spPr bwMode="auto">
          <a:xfrm>
            <a:off x="4150387" y="2998419"/>
            <a:ext cx="50231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2400" b="1" u="sng" dirty="0">
                <a:latin typeface="Arial" charset="0"/>
                <a:cs typeface="Arial" charset="0"/>
              </a:rPr>
              <a:t>Forward Scatter </a:t>
            </a:r>
          </a:p>
          <a:p>
            <a:pPr algn="ctr" fontAlgn="base">
              <a:spcBef>
                <a:spcPct val="0"/>
              </a:spcBef>
              <a:spcAft>
                <a:spcPct val="0"/>
              </a:spcAft>
              <a:buClrTx/>
              <a:buSzTx/>
              <a:buFontTx/>
              <a:buNone/>
            </a:pPr>
            <a:r>
              <a:rPr lang="en-US" altLang="en-US" sz="2400" dirty="0" err="1">
                <a:latin typeface="Arial" charset="0"/>
                <a:cs typeface="Arial" charset="0"/>
              </a:rPr>
              <a:t>defracted</a:t>
            </a:r>
            <a:r>
              <a:rPr lang="en-US" altLang="en-US" sz="2400" dirty="0">
                <a:latin typeface="Arial" charset="0"/>
                <a:cs typeface="Arial" charset="0"/>
              </a:rPr>
              <a:t> light</a:t>
            </a:r>
          </a:p>
          <a:p>
            <a:pPr algn="ctr" fontAlgn="base">
              <a:spcBef>
                <a:spcPct val="0"/>
              </a:spcBef>
              <a:spcAft>
                <a:spcPct val="0"/>
              </a:spcAft>
              <a:buClrTx/>
              <a:buSzTx/>
              <a:buFontTx/>
              <a:buNone/>
            </a:pPr>
            <a:r>
              <a:rPr lang="en-US" altLang="en-US" sz="2400" dirty="0">
                <a:latin typeface="Arial" charset="0"/>
                <a:cs typeface="Arial" charset="0"/>
              </a:rPr>
              <a:t>cell size</a:t>
            </a:r>
            <a:endParaRPr lang="en-US" altLang="en-US" sz="2000" dirty="0">
              <a:latin typeface="Arial" charset="0"/>
              <a:cs typeface="Arial" charset="0"/>
            </a:endParaRPr>
          </a:p>
        </p:txBody>
      </p:sp>
      <p:pic>
        <p:nvPicPr>
          <p:cNvPr id="4" name="Audio 3">
            <a:hlinkClick r:id="" action="ppaction://media"/>
            <a:extLst>
              <a:ext uri="{FF2B5EF4-FFF2-40B4-BE49-F238E27FC236}">
                <a16:creationId xmlns:a16="http://schemas.microsoft.com/office/drawing/2014/main" id="{1E4D5F23-2047-4EA8-AEA5-7C8FABD266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7290863"/>
      </p:ext>
    </p:extLst>
  </p:cSld>
  <p:clrMapOvr>
    <a:masterClrMapping/>
  </p:clrMapOvr>
  <mc:AlternateContent xmlns:mc="http://schemas.openxmlformats.org/markup-compatibility/2006" xmlns:p14="http://schemas.microsoft.com/office/powerpoint/2010/main">
    <mc:Choice Requires="p14">
      <p:transition spd="slow" p14:dur="2000" advTm="21495"/>
    </mc:Choice>
    <mc:Fallback xmlns="">
      <p:transition spd="slow" advTm="2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nvGraphicFramePr>
        <p:xfrm>
          <a:off x="2465388" y="1828800"/>
          <a:ext cx="3810000" cy="3346450"/>
        </p:xfrm>
        <a:graphic>
          <a:graphicData uri="http://schemas.openxmlformats.org/presentationml/2006/ole">
            <mc:AlternateContent xmlns:mc="http://schemas.openxmlformats.org/markup-compatibility/2006">
              <mc:Choice xmlns:v="urn:schemas-microsoft-com:vml" Requires="v">
                <p:oleObj spid="_x0000_s3137" name="Image" r:id="rId6" imgW="457201" imgH="402122" progId="Photoshop.Image.5">
                  <p:embed/>
                </p:oleObj>
              </mc:Choice>
              <mc:Fallback>
                <p:oleObj name="Image" r:id="rId6" imgW="457201" imgH="402122" progId="Photoshop.Image.5">
                  <p:embed/>
                  <p:pic>
                    <p:nvPicPr>
                      <p:cNvPr id="4096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5388" y="1828800"/>
                        <a:ext cx="3810000"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3" name="Text Box 5"/>
          <p:cNvSpPr txBox="1">
            <a:spLocks noChangeArrowheads="1"/>
          </p:cNvSpPr>
          <p:nvPr/>
        </p:nvSpPr>
        <p:spPr bwMode="auto">
          <a:xfrm>
            <a:off x="4280333" y="5059362"/>
            <a:ext cx="693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000" dirty="0">
                <a:latin typeface="Arial" charset="0"/>
                <a:cs typeface="Arial" charset="0"/>
              </a:rPr>
              <a:t>FSC</a:t>
            </a:r>
          </a:p>
        </p:txBody>
      </p:sp>
      <p:sp>
        <p:nvSpPr>
          <p:cNvPr id="40964" name="Text Box 6"/>
          <p:cNvSpPr txBox="1">
            <a:spLocks noChangeArrowheads="1"/>
          </p:cNvSpPr>
          <p:nvPr/>
        </p:nvSpPr>
        <p:spPr bwMode="auto">
          <a:xfrm rot="-5400000">
            <a:off x="2028043" y="3379787"/>
            <a:ext cx="70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000" dirty="0">
                <a:latin typeface="Arial" charset="0"/>
                <a:cs typeface="Arial" charset="0"/>
              </a:rPr>
              <a:t>SSC</a:t>
            </a:r>
          </a:p>
        </p:txBody>
      </p:sp>
      <p:grpSp>
        <p:nvGrpSpPr>
          <p:cNvPr id="40965" name="Group 30"/>
          <p:cNvGrpSpPr>
            <a:grpSpLocks/>
          </p:cNvGrpSpPr>
          <p:nvPr/>
        </p:nvGrpSpPr>
        <p:grpSpPr bwMode="auto">
          <a:xfrm>
            <a:off x="747713" y="1955800"/>
            <a:ext cx="4079875" cy="2805113"/>
            <a:chOff x="502" y="2208"/>
            <a:chExt cx="2570" cy="1767"/>
          </a:xfrm>
        </p:grpSpPr>
        <p:grpSp>
          <p:nvGrpSpPr>
            <p:cNvPr id="40984" name="Group 19"/>
            <p:cNvGrpSpPr>
              <a:grpSpLocks/>
            </p:cNvGrpSpPr>
            <p:nvPr/>
          </p:nvGrpSpPr>
          <p:grpSpPr bwMode="auto">
            <a:xfrm>
              <a:off x="502" y="2638"/>
              <a:ext cx="2570" cy="1337"/>
              <a:chOff x="502" y="2638"/>
              <a:chExt cx="2570" cy="1337"/>
            </a:xfrm>
          </p:grpSpPr>
          <p:sp>
            <p:nvSpPr>
              <p:cNvPr id="40986" name="Oval 7"/>
              <p:cNvSpPr>
                <a:spLocks noChangeArrowheads="1"/>
              </p:cNvSpPr>
              <p:nvPr/>
            </p:nvSpPr>
            <p:spPr bwMode="auto">
              <a:xfrm>
                <a:off x="2400" y="3639"/>
                <a:ext cx="672" cy="336"/>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40987" name="Line 8"/>
              <p:cNvSpPr>
                <a:spLocks noChangeShapeType="1"/>
              </p:cNvSpPr>
              <p:nvPr/>
            </p:nvSpPr>
            <p:spPr bwMode="auto">
              <a:xfrm flipH="1" flipV="1">
                <a:off x="1506" y="2850"/>
                <a:ext cx="1008" cy="81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40988" name="Text Box 9"/>
              <p:cNvSpPr txBox="1">
                <a:spLocks noChangeArrowheads="1"/>
              </p:cNvSpPr>
              <p:nvPr/>
            </p:nvSpPr>
            <p:spPr bwMode="auto">
              <a:xfrm>
                <a:off x="502" y="2638"/>
                <a:ext cx="10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000" dirty="0">
                    <a:latin typeface="Arial" charset="0"/>
                    <a:cs typeface="Arial" charset="0"/>
                  </a:rPr>
                  <a:t>Lymphocytes</a:t>
                </a:r>
              </a:p>
            </p:txBody>
          </p:sp>
        </p:grpSp>
        <p:pic>
          <p:nvPicPr>
            <p:cNvPr id="40985" name="Picture 24" descr="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 y="2208"/>
              <a:ext cx="624"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6" name="Oval 10"/>
          <p:cNvSpPr>
            <a:spLocks noChangeArrowheads="1"/>
          </p:cNvSpPr>
          <p:nvPr/>
        </p:nvSpPr>
        <p:spPr bwMode="auto">
          <a:xfrm>
            <a:off x="4876800" y="3657600"/>
            <a:ext cx="838200" cy="762000"/>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40967" name="Line 11"/>
          <p:cNvSpPr>
            <a:spLocks noChangeShapeType="1"/>
          </p:cNvSpPr>
          <p:nvPr/>
        </p:nvSpPr>
        <p:spPr bwMode="auto">
          <a:xfrm flipV="1">
            <a:off x="5710238" y="3900488"/>
            <a:ext cx="1295400" cy="1524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0968" name="Text Box 12"/>
          <p:cNvSpPr txBox="1">
            <a:spLocks noChangeArrowheads="1"/>
          </p:cNvSpPr>
          <p:nvPr/>
        </p:nvSpPr>
        <p:spPr bwMode="auto">
          <a:xfrm>
            <a:off x="6934200" y="3733800"/>
            <a:ext cx="1411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000" dirty="0">
                <a:latin typeface="Arial" charset="0"/>
                <a:cs typeface="Arial" charset="0"/>
              </a:rPr>
              <a:t>Monocytes</a:t>
            </a:r>
          </a:p>
        </p:txBody>
      </p:sp>
      <p:pic>
        <p:nvPicPr>
          <p:cNvPr id="40969" name="Picture 25" desc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2638" y="4062413"/>
            <a:ext cx="990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0" name="Group 32"/>
          <p:cNvGrpSpPr>
            <a:grpSpLocks/>
          </p:cNvGrpSpPr>
          <p:nvPr/>
        </p:nvGrpSpPr>
        <p:grpSpPr bwMode="auto">
          <a:xfrm>
            <a:off x="4856163" y="2017713"/>
            <a:ext cx="3997325" cy="1716087"/>
            <a:chOff x="3090" y="2247"/>
            <a:chExt cx="2518" cy="1081"/>
          </a:xfrm>
        </p:grpSpPr>
        <p:grpSp>
          <p:nvGrpSpPr>
            <p:cNvPr id="40979" name="Group 21"/>
            <p:cNvGrpSpPr>
              <a:grpSpLocks/>
            </p:cNvGrpSpPr>
            <p:nvPr/>
          </p:nvGrpSpPr>
          <p:grpSpPr bwMode="auto">
            <a:xfrm>
              <a:off x="3090" y="2247"/>
              <a:ext cx="2518" cy="960"/>
              <a:chOff x="3090" y="2247"/>
              <a:chExt cx="2518" cy="960"/>
            </a:xfrm>
          </p:grpSpPr>
          <p:sp>
            <p:nvSpPr>
              <p:cNvPr id="40981" name="Oval 13"/>
              <p:cNvSpPr>
                <a:spLocks noChangeArrowheads="1"/>
              </p:cNvSpPr>
              <p:nvPr/>
            </p:nvSpPr>
            <p:spPr bwMode="auto">
              <a:xfrm>
                <a:off x="3090" y="2247"/>
                <a:ext cx="720" cy="960"/>
              </a:xfrm>
              <a:prstGeom prst="ellipse">
                <a:avLst/>
              </a:prstGeom>
              <a:noFill/>
              <a:ln w="9525">
                <a:solidFill>
                  <a:srgbClr val="15B604"/>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40982" name="Line 14"/>
              <p:cNvSpPr>
                <a:spLocks noChangeShapeType="1"/>
              </p:cNvSpPr>
              <p:nvPr/>
            </p:nvSpPr>
            <p:spPr bwMode="auto">
              <a:xfrm flipV="1">
                <a:off x="3792" y="2592"/>
                <a:ext cx="816" cy="144"/>
              </a:xfrm>
              <a:prstGeom prst="line">
                <a:avLst/>
              </a:prstGeom>
              <a:noFill/>
              <a:ln w="9525">
                <a:solidFill>
                  <a:srgbClr val="15B604"/>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0983" name="Text Box 15"/>
              <p:cNvSpPr txBox="1">
                <a:spLocks noChangeArrowheads="1"/>
              </p:cNvSpPr>
              <p:nvPr/>
            </p:nvSpPr>
            <p:spPr bwMode="auto">
              <a:xfrm>
                <a:off x="4550" y="2407"/>
                <a:ext cx="10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000" dirty="0">
                    <a:latin typeface="Arial" charset="0"/>
                    <a:cs typeface="Arial" charset="0"/>
                  </a:rPr>
                  <a:t>Granulocytes</a:t>
                </a:r>
              </a:p>
            </p:txBody>
          </p:sp>
        </p:grpSp>
        <p:pic>
          <p:nvPicPr>
            <p:cNvPr id="40980" name="Picture 26" desc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8" y="2664"/>
              <a:ext cx="720"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73" name="Group 22"/>
          <p:cNvGrpSpPr>
            <a:grpSpLocks/>
          </p:cNvGrpSpPr>
          <p:nvPr/>
        </p:nvGrpSpPr>
        <p:grpSpPr bwMode="auto">
          <a:xfrm>
            <a:off x="773113" y="4079875"/>
            <a:ext cx="2987675" cy="695325"/>
            <a:chOff x="518" y="3546"/>
            <a:chExt cx="1882" cy="438"/>
          </a:xfrm>
        </p:grpSpPr>
        <p:sp>
          <p:nvSpPr>
            <p:cNvPr id="40976" name="Oval 16"/>
            <p:cNvSpPr>
              <a:spLocks noChangeArrowheads="1"/>
            </p:cNvSpPr>
            <p:nvPr/>
          </p:nvSpPr>
          <p:spPr bwMode="auto">
            <a:xfrm>
              <a:off x="2160" y="3648"/>
              <a:ext cx="240" cy="336"/>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40977" name="Line 17"/>
            <p:cNvSpPr>
              <a:spLocks noChangeShapeType="1"/>
            </p:cNvSpPr>
            <p:nvPr/>
          </p:nvSpPr>
          <p:spPr bwMode="auto">
            <a:xfrm flipH="1">
              <a:off x="1392" y="3792"/>
              <a:ext cx="768" cy="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171026" name="Text Box 18"/>
            <p:cNvSpPr txBox="1">
              <a:spLocks noChangeArrowheads="1"/>
            </p:cNvSpPr>
            <p:nvPr/>
          </p:nvSpPr>
          <p:spPr bwMode="auto">
            <a:xfrm>
              <a:off x="518" y="3546"/>
              <a:ext cx="116" cy="25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endParaRPr lang="en-US" altLang="en-US" sz="2000" b="1" dirty="0">
                <a:solidFill>
                  <a:srgbClr val="FF0066"/>
                </a:solidFill>
                <a:effectLst>
                  <a:outerShdw blurRad="38100" dist="38100" dir="2700000" algn="tl">
                    <a:srgbClr val="000000"/>
                  </a:outerShdw>
                </a:effectLst>
                <a:latin typeface="Times New Roman" pitchFamily="49" charset="0"/>
                <a:ea typeface="ＭＳ Ｐゴシック" pitchFamily="49" charset="-128"/>
              </a:endParaRPr>
            </a:p>
          </p:txBody>
        </p:sp>
      </p:grpSp>
      <p:pic>
        <p:nvPicPr>
          <p:cNvPr id="40974" name="Picture 27" descr="hypochr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331" y="3957637"/>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28" descr="Sic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331" y="4573587"/>
            <a:ext cx="5334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43" name="Rectangle 35"/>
          <p:cNvSpPr>
            <a:spLocks noGrp="1" noRot="1" noChangeArrowheads="1"/>
          </p:cNvSpPr>
          <p:nvPr>
            <p:ph type="title"/>
          </p:nvPr>
        </p:nvSpPr>
        <p:spPr>
          <a:xfrm>
            <a:off x="3124200" y="152400"/>
            <a:ext cx="2989839" cy="1143000"/>
          </a:xfrm>
        </p:spPr>
        <p:txBody>
          <a:bodyPr/>
          <a:lstStyle/>
          <a:p>
            <a:pPr eaLnBrk="1" hangingPunct="1">
              <a:defRPr/>
            </a:pPr>
            <a:r>
              <a:rPr lang="en-US" altLang="en-US" sz="3600" b="1" dirty="0">
                <a:solidFill>
                  <a:schemeClr val="tx1"/>
                </a:solidFill>
                <a:latin typeface="Arial" charset="0"/>
                <a:ea typeface="ＭＳ Ｐゴシック" pitchFamily="49" charset="-128"/>
              </a:rPr>
              <a:t>Scatter Plot</a:t>
            </a:r>
          </a:p>
        </p:txBody>
      </p:sp>
      <p:sp>
        <p:nvSpPr>
          <p:cNvPr id="29" name="Text Box 9"/>
          <p:cNvSpPr txBox="1">
            <a:spLocks noChangeArrowheads="1"/>
          </p:cNvSpPr>
          <p:nvPr/>
        </p:nvSpPr>
        <p:spPr bwMode="auto">
          <a:xfrm>
            <a:off x="1359143" y="4095012"/>
            <a:ext cx="9268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000" dirty="0">
                <a:latin typeface="Arial" charset="0"/>
                <a:cs typeface="Arial" charset="0"/>
              </a:rPr>
              <a:t>RBCs</a:t>
            </a:r>
          </a:p>
          <a:p>
            <a:pPr fontAlgn="base">
              <a:spcBef>
                <a:spcPct val="0"/>
              </a:spcBef>
              <a:spcAft>
                <a:spcPct val="0"/>
              </a:spcAft>
              <a:buClr>
                <a:srgbClr val="A886E0"/>
              </a:buClr>
              <a:buSzPct val="200000"/>
              <a:buFontTx/>
              <a:buNone/>
            </a:pPr>
            <a:r>
              <a:rPr lang="en-US" altLang="en-US" sz="2000" dirty="0">
                <a:latin typeface="Arial" charset="0"/>
                <a:cs typeface="Arial" charset="0"/>
              </a:rPr>
              <a:t>Debris</a:t>
            </a:r>
          </a:p>
        </p:txBody>
      </p:sp>
      <mc:AlternateContent xmlns:mc="http://schemas.openxmlformats.org/markup-compatibility/2006" xmlns:p14="http://schemas.microsoft.com/office/powerpoint/2010/main" xmlns:iact="http://schemas.microsoft.com/office/powerpoint/2014/inkAction">
        <mc:Choice Requires="p14 iact">
          <p:contentPart p14:bwMode="auto" r:id="rId13">
            <p14:nvContentPartPr>
              <p14:cNvPr id="2" name="Ink 1">
                <a:extLst>
                  <a:ext uri="{FF2B5EF4-FFF2-40B4-BE49-F238E27FC236}">
                    <a16:creationId xmlns:a16="http://schemas.microsoft.com/office/drawing/2014/main" id="{F5FAF00F-AFEC-436D-B5C4-F21881B06B26}"/>
                  </a:ext>
                </a:extLst>
              </p14:cNvPr>
              <p14:cNvContentPartPr/>
              <p14:nvPr>
                <p:extLst>
                  <p:ext uri="{42D2F446-02D8-4167-A562-619A0277C38B}">
                    <p15:isNarration xmlns:p15="http://schemas.microsoft.com/office/powerpoint/2012/main" val="1"/>
                  </p:ext>
                </p:extLst>
              </p14:nvPr>
            </p14:nvContentPartPr>
            <p14:xfrm>
              <a:off x="3304440" y="2282400"/>
              <a:ext cx="927720" cy="1664280"/>
            </p14:xfrm>
          </p:contentPart>
        </mc:Choice>
        <mc:Fallback xmlns="">
          <p:pic>
            <p:nvPicPr>
              <p:cNvPr id="2" name="Ink 1">
                <a:extLst>
                  <a:ext uri="{FF2B5EF4-FFF2-40B4-BE49-F238E27FC236}">
                    <a16:creationId xmlns:a16="http://schemas.microsoft.com/office/drawing/2014/main" id="{F5FAF00F-AFEC-436D-B5C4-F21881B06B26}"/>
                  </a:ext>
                </a:extLst>
              </p:cNvPr>
              <p:cNvPicPr>
                <a:picLocks noGrp="1" noRot="1" noChangeAspect="1" noMove="1" noResize="1" noEditPoints="1" noAdjustHandles="1" noChangeArrowheads="1" noChangeShapeType="1"/>
              </p:cNvPicPr>
              <p:nvPr/>
            </p:nvPicPr>
            <p:blipFill>
              <a:blip r:embed="rId14"/>
              <a:stretch>
                <a:fillRect/>
              </a:stretch>
            </p:blipFill>
            <p:spPr>
              <a:xfrm>
                <a:off x="3295080" y="2273040"/>
                <a:ext cx="946440" cy="1683000"/>
              </a:xfrm>
              <a:prstGeom prst="rect">
                <a:avLst/>
              </a:prstGeom>
            </p:spPr>
          </p:pic>
        </mc:Fallback>
      </mc:AlternateContent>
      <p:pic>
        <p:nvPicPr>
          <p:cNvPr id="3" name="Audio 2">
            <a:hlinkClick r:id="" action="ppaction://media"/>
            <a:extLst>
              <a:ext uri="{FF2B5EF4-FFF2-40B4-BE49-F238E27FC236}">
                <a16:creationId xmlns:a16="http://schemas.microsoft.com/office/drawing/2014/main" id="{BEBF05F1-7EFC-4996-9339-3937281D39FF}"/>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61906"/>
      </p:ext>
    </p:extLst>
  </p:cSld>
  <p:clrMapOvr>
    <a:masterClrMapping/>
  </p:clrMapOvr>
  <mc:AlternateContent xmlns:mc="http://schemas.openxmlformats.org/markup-compatibility/2006" xmlns:p14="http://schemas.microsoft.com/office/powerpoint/2010/main">
    <mc:Choice Requires="p14">
      <p:transition spd="slow" p14:dur="2000" advTm="105211"/>
    </mc:Choice>
    <mc:Fallback xmlns="">
      <p:transition spd="slow" advTm="10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8763" cy="5166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59768" y="1519535"/>
            <a:ext cx="1465016" cy="461665"/>
          </a:xfrm>
          <a:prstGeom prst="rect">
            <a:avLst/>
          </a:prstGeom>
          <a:noFill/>
        </p:spPr>
        <p:txBody>
          <a:bodyPr wrap="none" rtlCol="0">
            <a:spAutoFit/>
          </a:bodyPr>
          <a:lstStyle/>
          <a:p>
            <a:pPr eaLnBrk="0" fontAlgn="base" hangingPunct="0">
              <a:spcBef>
                <a:spcPct val="0"/>
              </a:spcBef>
              <a:spcAft>
                <a:spcPct val="0"/>
              </a:spcAft>
            </a:pPr>
            <a:r>
              <a:rPr lang="en-US" sz="2400" b="1" dirty="0">
                <a:solidFill>
                  <a:srgbClr val="A92CBE"/>
                </a:solidFill>
                <a:cs typeface="Arial" charset="0"/>
              </a:rPr>
              <a:t>excitation</a:t>
            </a:r>
          </a:p>
        </p:txBody>
      </p:sp>
      <p:sp>
        <p:nvSpPr>
          <p:cNvPr id="7" name="TextBox 6"/>
          <p:cNvSpPr txBox="1"/>
          <p:nvPr/>
        </p:nvSpPr>
        <p:spPr>
          <a:xfrm>
            <a:off x="3452154" y="1519535"/>
            <a:ext cx="1348446" cy="461665"/>
          </a:xfrm>
          <a:prstGeom prst="rect">
            <a:avLst/>
          </a:prstGeom>
          <a:noFill/>
        </p:spPr>
        <p:txBody>
          <a:bodyPr wrap="none" rtlCol="0">
            <a:spAutoFit/>
          </a:bodyPr>
          <a:lstStyle/>
          <a:p>
            <a:pPr eaLnBrk="0" fontAlgn="base" hangingPunct="0">
              <a:spcBef>
                <a:spcPct val="0"/>
              </a:spcBef>
              <a:spcAft>
                <a:spcPct val="0"/>
              </a:spcAft>
            </a:pPr>
            <a:r>
              <a:rPr lang="en-US" sz="2400" b="1" dirty="0">
                <a:solidFill>
                  <a:srgbClr val="000514">
                    <a:lumMod val="50000"/>
                    <a:lumOff val="50000"/>
                  </a:srgbClr>
                </a:solidFill>
                <a:cs typeface="Arial" charset="0"/>
              </a:rPr>
              <a:t>emission</a:t>
            </a:r>
          </a:p>
        </p:txBody>
      </p:sp>
      <p:sp>
        <p:nvSpPr>
          <p:cNvPr id="8" name="TextBox 7"/>
          <p:cNvSpPr txBox="1"/>
          <p:nvPr/>
        </p:nvSpPr>
        <p:spPr>
          <a:xfrm>
            <a:off x="6126480" y="3291840"/>
            <a:ext cx="636713" cy="461665"/>
          </a:xfrm>
          <a:prstGeom prst="rect">
            <a:avLst/>
          </a:prstGeom>
          <a:noFill/>
        </p:spPr>
        <p:txBody>
          <a:bodyPr wrap="none" rtlCol="0">
            <a:spAutoFit/>
          </a:bodyPr>
          <a:lstStyle/>
          <a:p>
            <a:pPr eaLnBrk="0" fontAlgn="base" hangingPunct="0">
              <a:spcBef>
                <a:spcPct val="0"/>
              </a:spcBef>
              <a:spcAft>
                <a:spcPct val="0"/>
              </a:spcAft>
            </a:pPr>
            <a:r>
              <a:rPr lang="en-US" sz="2400" b="1" dirty="0">
                <a:solidFill>
                  <a:srgbClr val="A92CBE"/>
                </a:solidFill>
                <a:cs typeface="Arial" charset="0"/>
              </a:rPr>
              <a:t>Ex.</a:t>
            </a:r>
          </a:p>
        </p:txBody>
      </p:sp>
      <p:sp>
        <p:nvSpPr>
          <p:cNvPr id="9" name="TextBox 8"/>
          <p:cNvSpPr txBox="1"/>
          <p:nvPr/>
        </p:nvSpPr>
        <p:spPr>
          <a:xfrm>
            <a:off x="7498080" y="3291840"/>
            <a:ext cx="742511" cy="461665"/>
          </a:xfrm>
          <a:prstGeom prst="rect">
            <a:avLst/>
          </a:prstGeom>
          <a:noFill/>
        </p:spPr>
        <p:txBody>
          <a:bodyPr wrap="none" rtlCol="0">
            <a:spAutoFit/>
          </a:bodyPr>
          <a:lstStyle/>
          <a:p>
            <a:pPr eaLnBrk="0" fontAlgn="base" hangingPunct="0">
              <a:spcBef>
                <a:spcPct val="0"/>
              </a:spcBef>
              <a:spcAft>
                <a:spcPct val="0"/>
              </a:spcAft>
            </a:pPr>
            <a:r>
              <a:rPr lang="en-US" sz="2400" b="1" dirty="0" err="1">
                <a:solidFill>
                  <a:srgbClr val="000514">
                    <a:lumMod val="50000"/>
                    <a:lumOff val="50000"/>
                  </a:srgbClr>
                </a:solidFill>
                <a:cs typeface="Arial" charset="0"/>
              </a:rPr>
              <a:t>Em</a:t>
            </a:r>
            <a:r>
              <a:rPr lang="en-US" sz="2400" b="1" dirty="0">
                <a:solidFill>
                  <a:srgbClr val="000514">
                    <a:lumMod val="50000"/>
                    <a:lumOff val="50000"/>
                  </a:srgbClr>
                </a:solidFill>
                <a:cs typeface="Arial" charset="0"/>
              </a:rPr>
              <a:t>.</a:t>
            </a:r>
          </a:p>
        </p:txBody>
      </p:sp>
      <p:sp>
        <p:nvSpPr>
          <p:cNvPr id="10" name="Rectangle 35"/>
          <p:cNvSpPr>
            <a:spLocks noGrp="1" noRot="1" noChangeArrowheads="1"/>
          </p:cNvSpPr>
          <p:nvPr>
            <p:ph type="title"/>
          </p:nvPr>
        </p:nvSpPr>
        <p:spPr>
          <a:xfrm>
            <a:off x="4451764" y="152400"/>
            <a:ext cx="3320636" cy="1143000"/>
          </a:xfrm>
        </p:spPr>
        <p:txBody>
          <a:bodyPr/>
          <a:lstStyle/>
          <a:p>
            <a:pPr eaLnBrk="1" hangingPunct="1">
              <a:defRPr/>
            </a:pPr>
            <a:r>
              <a:rPr lang="en-US" altLang="en-US" sz="3600" b="1" dirty="0">
                <a:solidFill>
                  <a:schemeClr val="tx1"/>
                </a:solidFill>
                <a:latin typeface="Arial" charset="0"/>
                <a:ea typeface="ＭＳ Ｐゴシック" pitchFamily="49" charset="-128"/>
              </a:rPr>
              <a:t>Fluorescence</a:t>
            </a:r>
          </a:p>
        </p:txBody>
      </p:sp>
      <p:pic>
        <p:nvPicPr>
          <p:cNvPr id="3" name="Audio 2">
            <a:hlinkClick r:id="" action="ppaction://media"/>
            <a:extLst>
              <a:ext uri="{FF2B5EF4-FFF2-40B4-BE49-F238E27FC236}">
                <a16:creationId xmlns:a16="http://schemas.microsoft.com/office/drawing/2014/main" id="{AC635BCA-D37D-475B-8EBA-5192F533D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7749463"/>
      </p:ext>
    </p:extLst>
  </p:cSld>
  <p:clrMapOvr>
    <a:masterClrMapping/>
  </p:clrMapOvr>
  <mc:AlternateContent xmlns:mc="http://schemas.openxmlformats.org/markup-compatibility/2006" xmlns:p14="http://schemas.microsoft.com/office/powerpoint/2010/main">
    <mc:Choice Requires="p14">
      <p:transition spd="slow" p14:dur="2000" advTm="30339"/>
    </mc:Choice>
    <mc:Fallback xmlns="">
      <p:transition spd="slow" advTm="3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BHQAAAEsCAYAAACi6eSLAAAdrklEQVR4Xu3awZUbVxAEQdBJmSCjZIKs1ONRfc7iYoCgAUVsTJ/y/V8v/wgQIECAAAECBAgQIECAAAECBB4l8OtRv9aPJUCAAAECBAgQIECAAAECBAgQeAk6joAAAQIECBAgQIAAAQIECBAg8DABQedhH8zPJUCAAAECBAgQIECAAAECBAgIOm6AAAECBAgQIECAAAECBAgQIPAwAUHnYR/MzyVAgAABAgQIECBAgAABAgQICDpugAABAgQIECBAgAABAgQIECDwMAFB52EfzM8lQIAAAQIECBAgQIAAAQIECAg6boAAAQIECBAgQIAAAQIECIwF/n29/v79X/z1ev0z/q/Mf4mAoPMlH9qfSYAAAQIECBAgQIAAAQI/JyDo/Jz9p/7Pgs6nfll/FwECBAgQIECAAAECBAi8jYCg8zaf4mN+iKDzMZ/SH0KAAAECBAgQIECAAAEC7yog6Lzrl3nu7xJ0nvvt/HICBAgQIECAAAECBAgQeIiAoPOQD/WgnynoPOhj+akECBAgQIAAAQIECBAg8EwBQeeZ3+2df7Wg885fx28jQIAAAQIECBAgQIAAgY8QEHQ+4jO+1R8h6LzV5/BjCBAgQIAAAQIECBAgQOATBQSdT/yqP/s3CTo/6+9/J0CAAAECBAgQIECAAIEvEBB0vuAj/+E/UdD5w+D+OwIECBAgQIAAAQIECBD4PgFB5/u++fovFnTWwvYJECBAgAABAgQIECBA4OsFBJ2vP4EcQNDJSQ0SIECAAAECBAgQIECAAIH/Cwg6LqI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AABArWAoFOL2iNAgAABAgQIECBAgAABAgQIjAUEnTGweQIECBAgQIAAAQIECBAgQIBALSDo1KL2CBAgQIAAAQIECBAgQIAAAQJjAUFnDGyeAAECBAgQIECAAAECBAgQIFALCDq1qD0CBAgQIECAAAECBAgQIECAwFhA0BkDmydAgAABAgQIECBAgAABAgQI1AKCTi1qjwABAgQIECBAgAABAgQIECAwFhB0xsDmCRAgQIAAAQIECBAgQIAAAQK1gKBTi9ojQIAAAQIECBAgQIAAAQIECIwFBJ0xsHkCBAgQIECAAAECBAgQIECAQC0g6NSi9ggQIECAAAECBAgQIECAAAECYwFBZwxsngABAgQIECBAgAABAgQIECBQCwg6tag9AgQIECBAgAABAgQIECBAgMBYQNAZA5snQIAAAQIECBAgQIAAAQIECNQCgk4tao8AAQIECBAgQIAAAQIECBAgMBYQdMbA5gkQIECAAAECBAgQIECAAAECtYCgU4vaI0CAAAECBAgQIECAAAECBAiMBQSdMbB5AgQIECBAgAABAgQIECBAgEAtIOjUovYIECBAgAABAgQIECBAgAABAmMBQWcMbJ4AAQIECBAgQIAAAQIECBAgUAsIOrWoPQIECBAgQIAAAQIECBAgQIDAWEDQGQObJ0CAAAECBAgQIECAAAECBAjUAv8BtAwbSyJFoJQ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FFFFFF"/>
              </a:solidFill>
              <a:cs typeface="Arial" charset="0"/>
            </a:endParaRPr>
          </a:p>
        </p:txBody>
      </p:sp>
      <p:sp>
        <p:nvSpPr>
          <p:cNvPr id="5" name="AutoShape 4" descr="data:image/png;base64,iVBORw0KGgoAAAANSUhEUgAABHQAAAEsCAYAAACi6eSLAAAdrklEQVR4Xu3awZUbVxAEQdBJmSCjZIKs1ONRfc7iYoCgAUVsTJ/y/V8v/wgQIECAAAECBAgQIECAAAECBB4l8OtRv9aPJUCAAAECBAgQIECAAAECBAgQeAk6joAAAQIECBAgQIAAAQIECBAg8DABQedhH8zPJUCAAAECBAgQIECAAAECBAgIOm6AAAECBAgQIECAAAECBAgQIPAwAUHnYR/MzyVAgAABAgQIECBAgAABAgQICDpugAABAgQIECBAgAABAgQIECDwMAFB52EfzM8lQIAAAQIECBAgQIAAAQIECAg6boAAAQIECBAgQIAAAQIECIwF/n29/v79X/z1ev0z/q/Mf4mAoPMlH9qfSYAAAQIECBAgQIAAAQI/JyDo/Jz9p/7Pgs6nfll/FwECBAgQIECAAAECBAi8jYCg8zaf4mN+iKDzMZ/SH0KAAAECBAgQIECAAAEC7yog6Lzrl3nu7xJ0nvvt/HICBAgQIECAAAECBAgQeIiAoPOQD/WgnynoPOhj+akECBAgQIAAAQIECBAg8EwBQeeZ3+2df7Wg885fx28jQIAAAQIECBAgQIAAgY8QEHQ+4jO+1R8h6LzV5/BjCBAgQIAAAQIECBAgQOATBQSdT/yqP/s3CTo/6+9/J0CAAAECBAgQIECAAIEvEBB0vuAj/+E/UdD5w+D+OwIECBAgQIAAAQIECBD4PgFB5/u++fovFnTWwvYJECBAgAABAgQIECBA4OsFBJ2vP4EcQNDJSQ0SIECAAAECBAgQIECAAIH/Cwg6LqI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AABArWAoFOL2iNAgAABAgQIECBAgAABAgQIjAUEnTGweQIECBAgQIAAAQIECBAgQIBALSDo1KL2CBAgQIAAAQIECBAgQIAAAQJjAUFnDGyeAAECBAgQIECAAAECBAgQIFALCDq1qD0CBAgQIECAAAECBAgQIECAwFhA0BkDmydAgAABAgQIECBAgAABAgQI1AKCTi1qjwABAgQIECBAgAABAgQIECAwFhB0xsDmCRAgQIAAAQIECBAgQIAAAQK1gKBTi9ojQIAAAQIECBAgQIAAAQIECIwFBJ0xsHkCBAgQIECAAAECBAgQIECAQC0g6NSi9ggQIECAAAECBAgQIECAAAECYwFBZwxsngABAgQIECBAgAABAgQIECBQCwg6tag9AgQIECBAgAABAgQIECBAgMBYQNAZA5snQIAAAQIECBAgQIAAAQIECNQCgk4tao8AAQIECBAgQIAAAQIECBAgMBYQdMbA5gkQIECAAAECBAgQIECAAAECtYCgU4vaI0CAAAECBAgQIECAAAECBAiMBQSdMbB5AgQIECBAgAABAgQIECBAgEAtIOjUovYIECBAgAABAgQIECBAgAABAmMBQWcMbJ4AAQIECBAgQIAAAQIECBAgUAsIOrWoPQIECBAgQIAAAQIECBAgQIDAWEDQGQObJ0CAAAECBAgQIECAAAECBAjUAv8BtAwbSyJFoJ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FFFFFF"/>
              </a:solidFill>
              <a:cs typeface="Arial" charset="0"/>
            </a:endParaRPr>
          </a:p>
        </p:txBody>
      </p:sp>
      <p:sp>
        <p:nvSpPr>
          <p:cNvPr id="7" name="AutoShape 7" descr="data:image/png;base64,iVBORw0KGgoAAAANSUhEUgAABHQAAAEsCAYAAACi6eSLAAAdrklEQVR4Xu3awZUbVxAEQdBJmSCjZIKs1ONRfc7iYoCgAUVsTJ/y/V8v/wgQIECAAAECBAgQIECAAAECBB4l8OtRv9aPJUCAAAECBAgQIECAAAECBAgQeAk6joAAAQIECBAgQIAAAQIECBAg8DABQedhH8zPJUCAAAECBAgQIECAAAECBAgIOm6AAAECBAgQIECAAAECBAgQIPAwAUHnYR/MzyVAgAABAgQIECBAgAABAgQICDpugAABAgQIECBAgAABAgQIECDwMAFB52EfzM8lQIAAAQIECBAgQIAAAQIECAg6boAAAQIECBAgQIAAAQIECIwF/n29/v79X/z1ev0z/q/Mf4mAoPMlH9qfSYAAAQIECBAgQIAAAQI/JyDo/Jz9p/7Pgs6nfll/FwECBAgQIECAAAECBAi8jYCg8zaf4mN+iKDzMZ/SH0KAAAECBAgQIECAAAEC7yog6Lzrl3nu7xJ0nvvt/HICBAgQIECAAAECBAgQeIiAoPOQD/WgnynoPOhj+akECBAgQIAAAQIECBAg8EwBQeeZ3+2df7Wg885fx28jQIAAAQIECBAgQIAAgY8QEHQ+4jO+1R8h6LzV5/BjCBAgQIAAAQIECBAgQOATBQSdT/yqP/s3CTo/6+9/J0CAAAECBAgQIECAAIEvEBB0vuAj/+E/UdD5w+D+OwIECBAgQIAAAQIECBD4PgFB5/u++fovFnTWwvYJECBAgAABAgQIECBA4OsFBJ2vP4EcQNDJSQ0SIECAAAECBAgQIECAAIH/Cwg6LqI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AABArWAoFOL2iNAgAABAgQIECBAgAABAgQIjAUEnTGweQIECBAgQIAAAQIECBAgQIBALSDo1KL2CBAgQIAAAQIECBAgQIAAAQJjAUFnDGyeAAECBAgQIECAAAECBAgQIFALCDq1qD0CBAgQIECAAAECBAgQIECAwFhA0BkDmydAgAABAgQIECBAgAABAgQI1AKCTi1qjwABAgQIECBAgAABAgQIECAwFhB0xsDmCRAgQIAAAQIECBAgQIAAAQK1gKBTi9ojQIAAAQIECBAgQIAAAQIECIwFBJ0xsHkCBAgQIECAAAECBAgQIECAQC0g6NSi9ggQIECAAAECBAgQIECAAAECYwFBZwxsngABAgQIECBAgAABAgQIECBQCwg6tag9AgQIECBAgAABAgQIECBAgMBYQNAZA5snQIAAAQIECBAgQIAAAQIECNQCgk4tao8AAQIECBAgQIAAAQIECBAgMBYQdMbA5gkQIECAAAECBAgQIECAAAECtYCgU4vaI0CAAAECBAgQIECAAAECBAiMBQSdMbB5AgQIECBAgAABAgQIECBAgEAtIOjUovYIECBAgAABAgQIECBAgAABAmMBQWcMbJ4AAQIECBAgQIAAAQIECBAgUAsIOrWoPQIECBAgQIAAAQIECBAgQIDAWEDQGQObJ0CAAAECBAgQIECAAAECBAjUAv8BtAwbSyJFoJ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FFFFFF"/>
              </a:solidFill>
              <a:cs typeface="Arial" charset="0"/>
            </a:endParaRPr>
          </a:p>
        </p:txBody>
      </p:sp>
      <p:sp>
        <p:nvSpPr>
          <p:cNvPr id="8" name="AutoShape 9" descr="data:image/png;base64,iVBORw0KGgoAAAANSUhEUgAABHQAAAEsCAYAAACi6eSLAAAdrklEQVR4Xu3awZUbVxAEQdBJmSCjZIKs1ONRfc7iYoCgAUVsTJ/y/V8v/wgQIECAAAECBAgQIECAAAECBB4l8OtRv9aPJUCAAAECBAgQIECAAAECBAgQeAk6joAAAQIECBAgQIAAAQIECBAg8DABQedhH8zPJUCAAAECBAgQIECAAAECBAgIOm6AAAECBAgQIECAAAECBAgQIPAwAUHnYR/MzyVAgAABAgQIECBAgAABAgQICDpugAABAgQIECBAgAABAgQIECDwMAFB52EfzM8lQIAAAQIECBAgQIAAAQIECAg6boAAAQIECBAgQIAAAQIECIwF/n29/v79X/z1ev0z/q/Mf4mAoPMlH9qfSYAAAQIECBAgQIAAAQI/JyDo/Jz9p/7Pgs6nfll/FwECBAgQIECAAAECBAi8jYCg8zaf4mN+iKDzMZ/SH0KAAAECBAgQIECAAAEC7yog6Lzrl3nu7xJ0nvvt/HICBAgQIECAAAECBAgQeIiAoPOQD/WgnynoPOhj+akECBAgQIAAAQIECBAg8EwBQeeZ3+2df7Wg885fx28jQIAAAQIECBAgQIAAgY8QEHQ+4jO+1R8h6LzV5/BjCBAgQIAAAQIECBAgQOATBQSdT/yqP/s3CTo/6+9/J0CAAAECBAgQIECAAIEvEBB0vuAj/+E/UdD5w+D+OwIECBAgQIAAAQIECBD4PgFB5/u++fovFnTWwvYJECBAgAABAgQIECBA4OsFBJ2vP4EcQNDJSQ0SIECAAAECBAgQIECAAIH/Cwg6LqI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IAXOm6gFhB0alF7BAgQIECAAAECBAgQIEDgCAg6TqIWEHRqUXsECBAgQIAAAQIECBAgQEDQcQNjAUFnDGyeAAECBAgQIECAAAECBAh4oeMGagFBpxa1R4AAAQIECBAgQIAAAQIEjoCg4yRqAUGnFrVHgAABAgQIECBAgAABAgQEHTcwFhB0xsDmCRAgQIAAAQIECBAgQICAFzpuoBYQdGpRewQIECBAgAABAgQIECBA4AgIOk6iFhB0alF7BAgQIECAAAECBAgQIEBA0HEDYwFBZwxsngABAgQIECBAgAABAgQIeKHjBmoBQacWtUeAAAECBAgQIECAAAECBI6AoOMkagFBpxa1R4AAAQIECBAgQIAAAQIEBB03MBYQdMbA5gkQIECAAAECBAgQIECAgBc6bqAWEHRqUXsECBAgQIAAAQIECBAgQOAICDpOohYQdGpRewQIECBAgAABAgQIECBAQNBxA2MBQWcMbJ4AAQIECBAgQIAAAQIECHih4wZqAUGnFrVHgAABAgQIECBAgAABAgSOgKDjJGoBQacWtUeAAAECBAgQIECAAAECBAQdNzAWEHTGwOYJECBAgAABAgQIECBAgAABArWAoFOL2iNAgAABAgQIECBAgAABAgQIjAUEnTGweQIECBAgQIAAAQIECBAgQIBALSDo1KL2CBAgQIAAAQIECBAgQIAAAQJjAUFnDGyeAAECBAgQIECAAAECBAgQIFALCDq1qD0CBAgQIECAAAECBAgQIECAwFhA0BkDmydAgAABAgQIECBAgAABAgQI1AKCTi1qjwABAgQIECBAgAABAgQIECAwFhB0xsDmCRAgQIAAAQIECBAgQIAAAQK1gKBTi9ojQIAAAQIECBAgQIAAAQIECIwFBJ0xsHkCBAgQIECAAAECBAgQIECAQC0g6NSi9ggQIECAAAECBAgQIECAAAECYwFBZwxsngABAgQIECBAgAABAgQIECBQCwg6tag9AgQIECBAgAABAgQIECBAgMBYQNAZA5snQIAAAQIECBAgQIAAAQIECNQCgk4tao8AAQIECBAgQIAAAQIECBAgMBYQdMbA5gkQIECAAAECBAgQIECAAAECtYCgU4vaI0CAAAECBAgQIECAAAECBAiMBQSdMbB5AgQIECBAgAABAgQIECBAgEAtIOjUovYIECBAgAABAgQIECBAgAABAmMBQWcMbJ4AAQIECBAgQIAAAQIECBAgUAsIOrWoPQIECBAgQIAAAQIECBAgQIDAWEDQGQObJ0CAAAECBAgQIECAAAECBAjUAv8BtAwbSyJFoJQ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FFFFFF"/>
              </a:solidFill>
              <a:cs typeface="Arial" charset="0"/>
            </a:endParaRPr>
          </a:p>
        </p:txBody>
      </p:sp>
      <p:pic>
        <p:nvPicPr>
          <p:cNvPr id="48139"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1747" t="37873" r="24609" b="8396"/>
          <a:stretch/>
        </p:blipFill>
        <p:spPr bwMode="auto">
          <a:xfrm>
            <a:off x="182880" y="1280160"/>
            <a:ext cx="8776656" cy="361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8"/>
          <p:cNvSpPr txBox="1">
            <a:spLocks noChangeArrowheads="1"/>
          </p:cNvSpPr>
          <p:nvPr/>
        </p:nvSpPr>
        <p:spPr bwMode="auto">
          <a:xfrm>
            <a:off x="1683030" y="4973045"/>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eaLnBrk="0" fontAlgn="base" hangingPunct="0">
              <a:spcBef>
                <a:spcPct val="0"/>
              </a:spcBef>
              <a:spcAft>
                <a:spcPct val="0"/>
              </a:spcAft>
              <a:buClrTx/>
              <a:buSzTx/>
              <a:buFontTx/>
              <a:buNone/>
            </a:pPr>
            <a:r>
              <a:rPr lang="en-US" altLang="en-US" sz="2400" b="1" dirty="0">
                <a:latin typeface="Arial" charset="0"/>
                <a:cs typeface="Arial" charset="0"/>
              </a:rPr>
              <a:t>PE Spectra</a:t>
            </a:r>
          </a:p>
        </p:txBody>
      </p:sp>
      <p:pic>
        <p:nvPicPr>
          <p:cNvPr id="3" name="Audio 2">
            <a:hlinkClick r:id="" action="ppaction://media"/>
            <a:extLst>
              <a:ext uri="{FF2B5EF4-FFF2-40B4-BE49-F238E27FC236}">
                <a16:creationId xmlns:a16="http://schemas.microsoft.com/office/drawing/2014/main" id="{6F895413-137B-4315-954F-5AC8A32CB5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1655196"/>
      </p:ext>
    </p:extLst>
  </p:cSld>
  <p:clrMapOvr>
    <a:masterClrMapping/>
  </p:clrMapOvr>
  <mc:AlternateContent xmlns:mc="http://schemas.openxmlformats.org/markup-compatibility/2006" xmlns:p14="http://schemas.microsoft.com/office/powerpoint/2010/main">
    <mc:Choice Requires="p14">
      <p:transition spd="slow" p14:dur="2000" advTm="36648"/>
    </mc:Choice>
    <mc:Fallback xmlns="">
      <p:transition spd="slow" advTm="3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lstStyle/>
          <a:p>
            <a:pPr eaLnBrk="1" hangingPunct="1">
              <a:defRPr/>
            </a:pPr>
            <a:r>
              <a:rPr lang="en-US" altLang="en-US" sz="3600" b="1" dirty="0">
                <a:solidFill>
                  <a:schemeClr val="tx1"/>
                </a:solidFill>
                <a:latin typeface="Arial" charset="0"/>
                <a:ea typeface="ＭＳ Ｐゴシック" pitchFamily="49" charset="-128"/>
              </a:rPr>
              <a:t>Photons In ~ Voltage Out</a:t>
            </a:r>
          </a:p>
        </p:txBody>
      </p:sp>
      <p:sp>
        <p:nvSpPr>
          <p:cNvPr id="101379" name="AutoShape 3"/>
          <p:cNvSpPr>
            <a:spLocks noChangeArrowheads="1"/>
          </p:cNvSpPr>
          <p:nvPr/>
        </p:nvSpPr>
        <p:spPr bwMode="auto">
          <a:xfrm>
            <a:off x="1162050" y="2286000"/>
            <a:ext cx="304800" cy="1371600"/>
          </a:xfrm>
          <a:prstGeom prst="flowChartMagneticDrum">
            <a:avLst/>
          </a:prstGeom>
          <a:gradFill rotWithShape="0">
            <a:gsLst>
              <a:gs pos="0">
                <a:schemeClr val="bg2"/>
              </a:gs>
              <a:gs pos="100000">
                <a:srgbClr val="808080"/>
              </a:gs>
            </a:gsLst>
            <a:lin ang="5400000" scaled="1"/>
          </a:gradFill>
          <a:ln w="9525">
            <a:solidFill>
              <a:srgbClr val="707070"/>
            </a:solidFill>
            <a:round/>
            <a:headEnd/>
            <a:tailEnd/>
          </a:ln>
          <a:effectLst>
            <a:outerShdw blurRad="63500" dist="38099" dir="2700000" algn="ctr" rotWithShape="0">
              <a:srgbClr val="000000">
                <a:alpha val="74997"/>
              </a:srgbClr>
            </a:outerShdw>
          </a:effec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defRPr/>
            </a:pPr>
            <a:endParaRPr lang="en-US" altLang="en-US" sz="1800">
              <a:solidFill>
                <a:srgbClr val="FFFFFF"/>
              </a:solidFill>
              <a:cs typeface="Arial" charset="0"/>
            </a:endParaRPr>
          </a:p>
        </p:txBody>
      </p:sp>
      <p:sp>
        <p:nvSpPr>
          <p:cNvPr id="7172" name="Line 5"/>
          <p:cNvSpPr>
            <a:spLocks noChangeShapeType="1"/>
          </p:cNvSpPr>
          <p:nvPr/>
        </p:nvSpPr>
        <p:spPr bwMode="auto">
          <a:xfrm flipV="1">
            <a:off x="704850" y="2590800"/>
            <a:ext cx="381000" cy="1524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7173" name="Line 6"/>
          <p:cNvSpPr>
            <a:spLocks noChangeShapeType="1"/>
          </p:cNvSpPr>
          <p:nvPr/>
        </p:nvSpPr>
        <p:spPr bwMode="auto">
          <a:xfrm flipV="1">
            <a:off x="704850" y="2819400"/>
            <a:ext cx="381000" cy="76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7174" name="Line 7"/>
          <p:cNvSpPr>
            <a:spLocks noChangeShapeType="1"/>
          </p:cNvSpPr>
          <p:nvPr/>
        </p:nvSpPr>
        <p:spPr bwMode="auto">
          <a:xfrm>
            <a:off x="704850" y="3048000"/>
            <a:ext cx="381000" cy="76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7175" name="Line 8"/>
          <p:cNvSpPr>
            <a:spLocks noChangeShapeType="1"/>
          </p:cNvSpPr>
          <p:nvPr/>
        </p:nvSpPr>
        <p:spPr bwMode="auto">
          <a:xfrm>
            <a:off x="704850" y="3200400"/>
            <a:ext cx="381000" cy="1524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7176" name="Line 9"/>
          <p:cNvSpPr>
            <a:spLocks noChangeShapeType="1"/>
          </p:cNvSpPr>
          <p:nvPr/>
        </p:nvSpPr>
        <p:spPr bwMode="auto">
          <a:xfrm>
            <a:off x="1314450" y="3657600"/>
            <a:ext cx="0" cy="15240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101386" name="Text Box 10"/>
          <p:cNvSpPr txBox="1">
            <a:spLocks noChangeArrowheads="1"/>
          </p:cNvSpPr>
          <p:nvPr/>
        </p:nvSpPr>
        <p:spPr bwMode="auto">
          <a:xfrm>
            <a:off x="1981200" y="4876800"/>
            <a:ext cx="2085975" cy="650875"/>
          </a:xfrm>
          <a:prstGeom prst="rect">
            <a:avLst/>
          </a:prstGeom>
          <a:noFill/>
          <a:ln w="9525">
            <a:solidFill>
              <a:schemeClr val="hlink"/>
            </a:solid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algn="ct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PMT Voltage Input</a:t>
            </a:r>
          </a:p>
          <a:p>
            <a:pPr algn="ct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150V-999V</a:t>
            </a:r>
          </a:p>
        </p:txBody>
      </p:sp>
      <p:sp>
        <p:nvSpPr>
          <p:cNvPr id="7178" name="Line 11"/>
          <p:cNvSpPr>
            <a:spLocks noChangeShapeType="1"/>
          </p:cNvSpPr>
          <p:nvPr/>
        </p:nvSpPr>
        <p:spPr bwMode="auto">
          <a:xfrm flipH="1">
            <a:off x="1314450" y="5181600"/>
            <a:ext cx="609600" cy="0"/>
          </a:xfrm>
          <a:prstGeom prst="line">
            <a:avLst/>
          </a:prstGeom>
          <a:noFill/>
          <a:ln w="9525">
            <a:solidFill>
              <a:schemeClr val="hlink"/>
            </a:solidFill>
            <a:round/>
            <a:headEnd/>
            <a:tailEnd type="triangle" w="lg" len="lg"/>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7179" name="Line 12"/>
          <p:cNvSpPr>
            <a:spLocks noChangeShapeType="1"/>
          </p:cNvSpPr>
          <p:nvPr/>
        </p:nvSpPr>
        <p:spPr bwMode="auto">
          <a:xfrm flipV="1">
            <a:off x="1314450" y="4038600"/>
            <a:ext cx="0" cy="990600"/>
          </a:xfrm>
          <a:prstGeom prst="line">
            <a:avLst/>
          </a:prstGeom>
          <a:noFill/>
          <a:ln w="9525">
            <a:solidFill>
              <a:schemeClr val="hlink"/>
            </a:solidFill>
            <a:round/>
            <a:headEnd/>
            <a:tailEnd type="triangle" w="lg" len="lg"/>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7180" name="Line 13"/>
          <p:cNvSpPr>
            <a:spLocks noChangeShapeType="1"/>
          </p:cNvSpPr>
          <p:nvPr/>
        </p:nvSpPr>
        <p:spPr bwMode="auto">
          <a:xfrm>
            <a:off x="1543050" y="2971800"/>
            <a:ext cx="1524000" cy="0"/>
          </a:xfrm>
          <a:prstGeom prst="line">
            <a:avLst/>
          </a:prstGeom>
          <a:noFill/>
          <a:ln w="9525">
            <a:solidFill>
              <a:schemeClr val="hlink"/>
            </a:solidFill>
            <a:round/>
            <a:headEnd/>
            <a:tailEnd type="triangle" w="lg" len="lg"/>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101390" name="Text Box 14"/>
          <p:cNvSpPr txBox="1">
            <a:spLocks noChangeArrowheads="1"/>
          </p:cNvSpPr>
          <p:nvPr/>
        </p:nvSpPr>
        <p:spPr bwMode="auto">
          <a:xfrm>
            <a:off x="1828800" y="2589213"/>
            <a:ext cx="946150" cy="36671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Current</a:t>
            </a:r>
          </a:p>
        </p:txBody>
      </p:sp>
      <p:sp>
        <p:nvSpPr>
          <p:cNvPr id="101391" name="Text Box 15"/>
          <p:cNvSpPr txBox="1">
            <a:spLocks noChangeArrowheads="1"/>
          </p:cNvSpPr>
          <p:nvPr/>
        </p:nvSpPr>
        <p:spPr bwMode="auto">
          <a:xfrm>
            <a:off x="3581400" y="2132013"/>
            <a:ext cx="1489075" cy="650875"/>
          </a:xfrm>
          <a:prstGeom prst="rect">
            <a:avLst/>
          </a:prstGeom>
          <a:noFill/>
          <a:ln w="9525">
            <a:solidFill>
              <a:schemeClr val="hlink"/>
            </a:solid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Linear </a:t>
            </a:r>
          </a:p>
          <a:p>
            <a:pP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Amplification</a:t>
            </a:r>
          </a:p>
        </p:txBody>
      </p:sp>
      <p:sp>
        <p:nvSpPr>
          <p:cNvPr id="101392" name="Text Box 16"/>
          <p:cNvSpPr txBox="1">
            <a:spLocks noChangeArrowheads="1"/>
          </p:cNvSpPr>
          <p:nvPr/>
        </p:nvSpPr>
        <p:spPr bwMode="auto">
          <a:xfrm>
            <a:off x="3603625" y="3184525"/>
            <a:ext cx="1489075" cy="650875"/>
          </a:xfrm>
          <a:prstGeom prst="rect">
            <a:avLst/>
          </a:prstGeom>
          <a:noFill/>
          <a:ln w="9525">
            <a:solidFill>
              <a:schemeClr val="hlink"/>
            </a:solid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Log</a:t>
            </a:r>
          </a:p>
          <a:p>
            <a:pP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Amplification</a:t>
            </a:r>
          </a:p>
        </p:txBody>
      </p:sp>
      <p:sp>
        <p:nvSpPr>
          <p:cNvPr id="7184" name="Line 17"/>
          <p:cNvSpPr>
            <a:spLocks noChangeShapeType="1"/>
          </p:cNvSpPr>
          <p:nvPr/>
        </p:nvSpPr>
        <p:spPr bwMode="auto">
          <a:xfrm>
            <a:off x="5181600" y="2971800"/>
            <a:ext cx="1390650" cy="0"/>
          </a:xfrm>
          <a:prstGeom prst="line">
            <a:avLst/>
          </a:prstGeom>
          <a:noFill/>
          <a:ln w="9525">
            <a:solidFill>
              <a:schemeClr val="hlink"/>
            </a:solidFill>
            <a:round/>
            <a:headEnd/>
            <a:tailEnd type="triangle" w="lg" len="lg"/>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7185" name="Line 18"/>
          <p:cNvSpPr>
            <a:spLocks noChangeShapeType="1"/>
          </p:cNvSpPr>
          <p:nvPr/>
        </p:nvSpPr>
        <p:spPr bwMode="auto">
          <a:xfrm flipV="1">
            <a:off x="3067050" y="2514600"/>
            <a:ext cx="45720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7186" name="Line 19"/>
          <p:cNvSpPr>
            <a:spLocks noChangeShapeType="1"/>
          </p:cNvSpPr>
          <p:nvPr/>
        </p:nvSpPr>
        <p:spPr bwMode="auto">
          <a:xfrm>
            <a:off x="3067050" y="3000375"/>
            <a:ext cx="45720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7187" name="Line 21"/>
          <p:cNvSpPr>
            <a:spLocks noChangeShapeType="1"/>
          </p:cNvSpPr>
          <p:nvPr/>
        </p:nvSpPr>
        <p:spPr bwMode="auto">
          <a:xfrm>
            <a:off x="6953250" y="2286000"/>
            <a:ext cx="0" cy="11430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7188" name="Line 22"/>
          <p:cNvSpPr>
            <a:spLocks noChangeShapeType="1"/>
          </p:cNvSpPr>
          <p:nvPr/>
        </p:nvSpPr>
        <p:spPr bwMode="auto">
          <a:xfrm>
            <a:off x="6953250" y="3429000"/>
            <a:ext cx="152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grpSp>
        <p:nvGrpSpPr>
          <p:cNvPr id="7189" name="Group 23"/>
          <p:cNvGrpSpPr>
            <a:grpSpLocks/>
          </p:cNvGrpSpPr>
          <p:nvPr/>
        </p:nvGrpSpPr>
        <p:grpSpPr bwMode="auto">
          <a:xfrm>
            <a:off x="6953250" y="2543175"/>
            <a:ext cx="1752600" cy="885825"/>
            <a:chOff x="768" y="1440"/>
            <a:chExt cx="4176" cy="2112"/>
          </a:xfrm>
        </p:grpSpPr>
        <p:sp>
          <p:nvSpPr>
            <p:cNvPr id="7194" name="Freeform 24"/>
            <p:cNvSpPr>
              <a:spLocks/>
            </p:cNvSpPr>
            <p:nvPr/>
          </p:nvSpPr>
          <p:spPr bwMode="auto">
            <a:xfrm>
              <a:off x="768" y="1440"/>
              <a:ext cx="2189" cy="2105"/>
            </a:xfrm>
            <a:custGeom>
              <a:avLst/>
              <a:gdLst>
                <a:gd name="T0" fmla="*/ 0 w 1934"/>
                <a:gd name="T1" fmla="*/ 1259722 h 1660"/>
                <a:gd name="T2" fmla="*/ 21246 w 1934"/>
                <a:gd name="T3" fmla="*/ 1267968 h 1660"/>
                <a:gd name="T4" fmla="*/ 25798 w 1934"/>
                <a:gd name="T5" fmla="*/ 1242798 h 1660"/>
                <a:gd name="T6" fmla="*/ 28206 w 1934"/>
                <a:gd name="T7" fmla="*/ 1217529 h 1660"/>
                <a:gd name="T8" fmla="*/ 30332 w 1934"/>
                <a:gd name="T9" fmla="*/ 1166776 h 1660"/>
                <a:gd name="T10" fmla="*/ 34142 w 1934"/>
                <a:gd name="T11" fmla="*/ 1040896 h 1660"/>
                <a:gd name="T12" fmla="*/ 34543 w 1934"/>
                <a:gd name="T13" fmla="*/ 1016370 h 1660"/>
                <a:gd name="T14" fmla="*/ 35180 w 1934"/>
                <a:gd name="T15" fmla="*/ 990806 h 1660"/>
                <a:gd name="T16" fmla="*/ 36931 w 1934"/>
                <a:gd name="T17" fmla="*/ 890712 h 1660"/>
                <a:gd name="T18" fmla="*/ 40107 w 1934"/>
                <a:gd name="T19" fmla="*/ 729920 h 1660"/>
                <a:gd name="T20" fmla="*/ 41462 w 1934"/>
                <a:gd name="T21" fmla="*/ 629444 h 1660"/>
                <a:gd name="T22" fmla="*/ 42535 w 1934"/>
                <a:gd name="T23" fmla="*/ 579479 h 1660"/>
                <a:gd name="T24" fmla="*/ 45320 w 1934"/>
                <a:gd name="T25" fmla="*/ 360729 h 1660"/>
                <a:gd name="T26" fmla="*/ 47024 w 1934"/>
                <a:gd name="T27" fmla="*/ 260071 h 1660"/>
                <a:gd name="T28" fmla="*/ 48123 w 1934"/>
                <a:gd name="T29" fmla="*/ 209459 h 1660"/>
                <a:gd name="T30" fmla="*/ 50883 w 1934"/>
                <a:gd name="T31" fmla="*/ 117923 h 1660"/>
                <a:gd name="T32" fmla="*/ 53671 w 1934"/>
                <a:gd name="T33" fmla="*/ 58956 h 1660"/>
                <a:gd name="T34" fmla="*/ 54710 w 1934"/>
                <a:gd name="T35" fmla="*/ 33736 h 1660"/>
                <a:gd name="T36" fmla="*/ 58874 w 1934"/>
                <a:gd name="T37" fmla="*/ 0 h 1660"/>
                <a:gd name="T38" fmla="*/ 62048 w 1934"/>
                <a:gd name="T39" fmla="*/ 49902 h 16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34"/>
                <a:gd name="T61" fmla="*/ 0 h 1660"/>
                <a:gd name="T62" fmla="*/ 1934 w 1934"/>
                <a:gd name="T63" fmla="*/ 1660 h 16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34" h="1660">
                  <a:moveTo>
                    <a:pt x="0" y="1630"/>
                  </a:moveTo>
                  <a:cubicBezTo>
                    <a:pt x="199" y="1634"/>
                    <a:pt x="451" y="1660"/>
                    <a:pt x="663" y="1641"/>
                  </a:cubicBezTo>
                  <a:cubicBezTo>
                    <a:pt x="688" y="1636"/>
                    <a:pt x="766" y="1625"/>
                    <a:pt x="804" y="1608"/>
                  </a:cubicBezTo>
                  <a:cubicBezTo>
                    <a:pt x="889" y="1571"/>
                    <a:pt x="809" y="1597"/>
                    <a:pt x="880" y="1576"/>
                  </a:cubicBezTo>
                  <a:cubicBezTo>
                    <a:pt x="902" y="1554"/>
                    <a:pt x="928" y="1536"/>
                    <a:pt x="945" y="1510"/>
                  </a:cubicBezTo>
                  <a:cubicBezTo>
                    <a:pt x="984" y="1453"/>
                    <a:pt x="1016" y="1396"/>
                    <a:pt x="1065" y="1347"/>
                  </a:cubicBezTo>
                  <a:cubicBezTo>
                    <a:pt x="1069" y="1336"/>
                    <a:pt x="1071" y="1325"/>
                    <a:pt x="1076" y="1315"/>
                  </a:cubicBezTo>
                  <a:cubicBezTo>
                    <a:pt x="1082" y="1303"/>
                    <a:pt x="1092" y="1294"/>
                    <a:pt x="1097" y="1282"/>
                  </a:cubicBezTo>
                  <a:cubicBezTo>
                    <a:pt x="1119" y="1232"/>
                    <a:pt x="1122" y="1195"/>
                    <a:pt x="1152" y="1152"/>
                  </a:cubicBezTo>
                  <a:cubicBezTo>
                    <a:pt x="1176" y="1081"/>
                    <a:pt x="1209" y="1007"/>
                    <a:pt x="1250" y="945"/>
                  </a:cubicBezTo>
                  <a:cubicBezTo>
                    <a:pt x="1264" y="902"/>
                    <a:pt x="1278" y="858"/>
                    <a:pt x="1293" y="815"/>
                  </a:cubicBezTo>
                  <a:cubicBezTo>
                    <a:pt x="1336" y="691"/>
                    <a:pt x="1298" y="864"/>
                    <a:pt x="1326" y="750"/>
                  </a:cubicBezTo>
                  <a:cubicBezTo>
                    <a:pt x="1349" y="656"/>
                    <a:pt x="1358" y="549"/>
                    <a:pt x="1413" y="467"/>
                  </a:cubicBezTo>
                  <a:cubicBezTo>
                    <a:pt x="1427" y="419"/>
                    <a:pt x="1439" y="378"/>
                    <a:pt x="1467" y="337"/>
                  </a:cubicBezTo>
                  <a:cubicBezTo>
                    <a:pt x="1496" y="250"/>
                    <a:pt x="1456" y="360"/>
                    <a:pt x="1500" y="271"/>
                  </a:cubicBezTo>
                  <a:cubicBezTo>
                    <a:pt x="1524" y="221"/>
                    <a:pt x="1540" y="184"/>
                    <a:pt x="1586" y="152"/>
                  </a:cubicBezTo>
                  <a:cubicBezTo>
                    <a:pt x="1622" y="97"/>
                    <a:pt x="1597" y="126"/>
                    <a:pt x="1673" y="76"/>
                  </a:cubicBezTo>
                  <a:cubicBezTo>
                    <a:pt x="1686" y="67"/>
                    <a:pt x="1692" y="51"/>
                    <a:pt x="1706" y="43"/>
                  </a:cubicBezTo>
                  <a:cubicBezTo>
                    <a:pt x="1741" y="24"/>
                    <a:pt x="1798" y="13"/>
                    <a:pt x="1836" y="0"/>
                  </a:cubicBezTo>
                  <a:cubicBezTo>
                    <a:pt x="1906" y="12"/>
                    <a:pt x="1906" y="8"/>
                    <a:pt x="1934" y="65"/>
                  </a:cubicBezTo>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7195" name="Freeform 25"/>
            <p:cNvSpPr>
              <a:spLocks/>
            </p:cNvSpPr>
            <p:nvPr/>
          </p:nvSpPr>
          <p:spPr bwMode="auto">
            <a:xfrm flipH="1">
              <a:off x="2755" y="1447"/>
              <a:ext cx="2189" cy="2105"/>
            </a:xfrm>
            <a:custGeom>
              <a:avLst/>
              <a:gdLst>
                <a:gd name="T0" fmla="*/ 0 w 1934"/>
                <a:gd name="T1" fmla="*/ 1259722 h 1660"/>
                <a:gd name="T2" fmla="*/ 21246 w 1934"/>
                <a:gd name="T3" fmla="*/ 1267968 h 1660"/>
                <a:gd name="T4" fmla="*/ 25798 w 1934"/>
                <a:gd name="T5" fmla="*/ 1242798 h 1660"/>
                <a:gd name="T6" fmla="*/ 28206 w 1934"/>
                <a:gd name="T7" fmla="*/ 1217529 h 1660"/>
                <a:gd name="T8" fmla="*/ 30332 w 1934"/>
                <a:gd name="T9" fmla="*/ 1166776 h 1660"/>
                <a:gd name="T10" fmla="*/ 34142 w 1934"/>
                <a:gd name="T11" fmla="*/ 1040896 h 1660"/>
                <a:gd name="T12" fmla="*/ 34543 w 1934"/>
                <a:gd name="T13" fmla="*/ 1016370 h 1660"/>
                <a:gd name="T14" fmla="*/ 35180 w 1934"/>
                <a:gd name="T15" fmla="*/ 990806 h 1660"/>
                <a:gd name="T16" fmla="*/ 36931 w 1934"/>
                <a:gd name="T17" fmla="*/ 890712 h 1660"/>
                <a:gd name="T18" fmla="*/ 40107 w 1934"/>
                <a:gd name="T19" fmla="*/ 729920 h 1660"/>
                <a:gd name="T20" fmla="*/ 41462 w 1934"/>
                <a:gd name="T21" fmla="*/ 629444 h 1660"/>
                <a:gd name="T22" fmla="*/ 42535 w 1934"/>
                <a:gd name="T23" fmla="*/ 579479 h 1660"/>
                <a:gd name="T24" fmla="*/ 45320 w 1934"/>
                <a:gd name="T25" fmla="*/ 360729 h 1660"/>
                <a:gd name="T26" fmla="*/ 47024 w 1934"/>
                <a:gd name="T27" fmla="*/ 260071 h 1660"/>
                <a:gd name="T28" fmla="*/ 48123 w 1934"/>
                <a:gd name="T29" fmla="*/ 209459 h 1660"/>
                <a:gd name="T30" fmla="*/ 50883 w 1934"/>
                <a:gd name="T31" fmla="*/ 117923 h 1660"/>
                <a:gd name="T32" fmla="*/ 53671 w 1934"/>
                <a:gd name="T33" fmla="*/ 58956 h 1660"/>
                <a:gd name="T34" fmla="*/ 54710 w 1934"/>
                <a:gd name="T35" fmla="*/ 33736 h 1660"/>
                <a:gd name="T36" fmla="*/ 58874 w 1934"/>
                <a:gd name="T37" fmla="*/ 0 h 1660"/>
                <a:gd name="T38" fmla="*/ 62048 w 1934"/>
                <a:gd name="T39" fmla="*/ 49902 h 16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34"/>
                <a:gd name="T61" fmla="*/ 0 h 1660"/>
                <a:gd name="T62" fmla="*/ 1934 w 1934"/>
                <a:gd name="T63" fmla="*/ 1660 h 16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34" h="1660">
                  <a:moveTo>
                    <a:pt x="0" y="1630"/>
                  </a:moveTo>
                  <a:cubicBezTo>
                    <a:pt x="199" y="1634"/>
                    <a:pt x="451" y="1660"/>
                    <a:pt x="663" y="1641"/>
                  </a:cubicBezTo>
                  <a:cubicBezTo>
                    <a:pt x="688" y="1636"/>
                    <a:pt x="766" y="1625"/>
                    <a:pt x="804" y="1608"/>
                  </a:cubicBezTo>
                  <a:cubicBezTo>
                    <a:pt x="889" y="1571"/>
                    <a:pt x="809" y="1597"/>
                    <a:pt x="880" y="1576"/>
                  </a:cubicBezTo>
                  <a:cubicBezTo>
                    <a:pt x="902" y="1554"/>
                    <a:pt x="928" y="1536"/>
                    <a:pt x="945" y="1510"/>
                  </a:cubicBezTo>
                  <a:cubicBezTo>
                    <a:pt x="984" y="1453"/>
                    <a:pt x="1016" y="1396"/>
                    <a:pt x="1065" y="1347"/>
                  </a:cubicBezTo>
                  <a:cubicBezTo>
                    <a:pt x="1069" y="1336"/>
                    <a:pt x="1071" y="1325"/>
                    <a:pt x="1076" y="1315"/>
                  </a:cubicBezTo>
                  <a:cubicBezTo>
                    <a:pt x="1082" y="1303"/>
                    <a:pt x="1092" y="1294"/>
                    <a:pt x="1097" y="1282"/>
                  </a:cubicBezTo>
                  <a:cubicBezTo>
                    <a:pt x="1119" y="1232"/>
                    <a:pt x="1122" y="1195"/>
                    <a:pt x="1152" y="1152"/>
                  </a:cubicBezTo>
                  <a:cubicBezTo>
                    <a:pt x="1176" y="1081"/>
                    <a:pt x="1209" y="1007"/>
                    <a:pt x="1250" y="945"/>
                  </a:cubicBezTo>
                  <a:cubicBezTo>
                    <a:pt x="1264" y="902"/>
                    <a:pt x="1278" y="858"/>
                    <a:pt x="1293" y="815"/>
                  </a:cubicBezTo>
                  <a:cubicBezTo>
                    <a:pt x="1336" y="691"/>
                    <a:pt x="1298" y="864"/>
                    <a:pt x="1326" y="750"/>
                  </a:cubicBezTo>
                  <a:cubicBezTo>
                    <a:pt x="1349" y="656"/>
                    <a:pt x="1358" y="549"/>
                    <a:pt x="1413" y="467"/>
                  </a:cubicBezTo>
                  <a:cubicBezTo>
                    <a:pt x="1427" y="419"/>
                    <a:pt x="1439" y="378"/>
                    <a:pt x="1467" y="337"/>
                  </a:cubicBezTo>
                  <a:cubicBezTo>
                    <a:pt x="1496" y="250"/>
                    <a:pt x="1456" y="360"/>
                    <a:pt x="1500" y="271"/>
                  </a:cubicBezTo>
                  <a:cubicBezTo>
                    <a:pt x="1524" y="221"/>
                    <a:pt x="1540" y="184"/>
                    <a:pt x="1586" y="152"/>
                  </a:cubicBezTo>
                  <a:cubicBezTo>
                    <a:pt x="1622" y="97"/>
                    <a:pt x="1597" y="126"/>
                    <a:pt x="1673" y="76"/>
                  </a:cubicBezTo>
                  <a:cubicBezTo>
                    <a:pt x="1686" y="67"/>
                    <a:pt x="1692" y="51"/>
                    <a:pt x="1706" y="43"/>
                  </a:cubicBezTo>
                  <a:cubicBezTo>
                    <a:pt x="1741" y="24"/>
                    <a:pt x="1798" y="13"/>
                    <a:pt x="1836" y="0"/>
                  </a:cubicBezTo>
                  <a:cubicBezTo>
                    <a:pt x="1906" y="12"/>
                    <a:pt x="1906" y="8"/>
                    <a:pt x="1934" y="65"/>
                  </a:cubicBezTo>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grpSp>
      <p:sp>
        <p:nvSpPr>
          <p:cNvPr id="101402" name="Text Box 26"/>
          <p:cNvSpPr txBox="1">
            <a:spLocks noChangeArrowheads="1"/>
          </p:cNvSpPr>
          <p:nvPr/>
        </p:nvSpPr>
        <p:spPr bwMode="auto">
          <a:xfrm>
            <a:off x="5334000" y="2587625"/>
            <a:ext cx="1046163" cy="3968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sz="2000" dirty="0">
                <a:latin typeface="Arial" charset="0"/>
                <a:ea typeface="ＭＳ Ｐゴシック" pitchFamily="49" charset="-128"/>
              </a:rPr>
              <a:t>Voltage</a:t>
            </a:r>
          </a:p>
        </p:txBody>
      </p:sp>
      <p:sp>
        <p:nvSpPr>
          <p:cNvPr id="101403" name="Text Box 27"/>
          <p:cNvSpPr txBox="1">
            <a:spLocks noChangeArrowheads="1"/>
          </p:cNvSpPr>
          <p:nvPr/>
        </p:nvSpPr>
        <p:spPr bwMode="auto">
          <a:xfrm>
            <a:off x="7486650" y="3403600"/>
            <a:ext cx="692150"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sz="1800" dirty="0">
                <a:latin typeface="Arial" charset="0"/>
                <a:ea typeface="ＭＳ Ｐゴシック" pitchFamily="49" charset="-128"/>
              </a:rPr>
              <a:t>Time</a:t>
            </a:r>
          </a:p>
        </p:txBody>
      </p:sp>
      <p:sp>
        <p:nvSpPr>
          <p:cNvPr id="101404" name="Text Box 28"/>
          <p:cNvSpPr txBox="1">
            <a:spLocks noChangeArrowheads="1"/>
          </p:cNvSpPr>
          <p:nvPr/>
        </p:nvSpPr>
        <p:spPr bwMode="auto">
          <a:xfrm rot="-5361463">
            <a:off x="6374606" y="2658269"/>
            <a:ext cx="871538" cy="3365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sz="1600" dirty="0">
                <a:latin typeface="Arial" charset="0"/>
                <a:ea typeface="ＭＳ Ｐゴシック" pitchFamily="49" charset="-128"/>
              </a:rPr>
              <a:t>Voltage</a:t>
            </a:r>
          </a:p>
        </p:txBody>
      </p:sp>
      <p:sp>
        <p:nvSpPr>
          <p:cNvPr id="101408" name="Text Box 32"/>
          <p:cNvSpPr txBox="1">
            <a:spLocks noChangeArrowheads="1"/>
          </p:cNvSpPr>
          <p:nvPr/>
        </p:nvSpPr>
        <p:spPr bwMode="auto">
          <a:xfrm>
            <a:off x="990600" y="1827213"/>
            <a:ext cx="666750" cy="36671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sz="1800">
                <a:latin typeface="Arial" charset="0"/>
                <a:ea typeface="ＭＳ Ｐゴシック" pitchFamily="49" charset="-128"/>
              </a:rPr>
              <a:t>PMT</a:t>
            </a:r>
          </a:p>
        </p:txBody>
      </p:sp>
      <p:pic>
        <p:nvPicPr>
          <p:cNvPr id="3" name="Audio 2">
            <a:hlinkClick r:id="" action="ppaction://media"/>
            <a:extLst>
              <a:ext uri="{FF2B5EF4-FFF2-40B4-BE49-F238E27FC236}">
                <a16:creationId xmlns:a16="http://schemas.microsoft.com/office/drawing/2014/main" id="{46D60C64-2499-42AA-9AA4-5AAA68BC1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4502511"/>
      </p:ext>
    </p:extLst>
  </p:cSld>
  <p:clrMapOvr>
    <a:masterClrMapping/>
  </p:clrMapOvr>
  <mc:AlternateContent xmlns:mc="http://schemas.openxmlformats.org/markup-compatibility/2006" xmlns:p14="http://schemas.microsoft.com/office/powerpoint/2010/main">
    <mc:Choice Requires="p14">
      <p:transition spd="slow" p14:dur="2000" advTm="91116"/>
    </mc:Choice>
    <mc:Fallback xmlns="">
      <p:transition spd="slow" advTm="9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idx="4294967295"/>
          </p:nvPr>
        </p:nvSpPr>
        <p:spPr>
          <a:xfrm>
            <a:off x="609600" y="465138"/>
            <a:ext cx="7772400" cy="952500"/>
          </a:xfrm>
        </p:spPr>
        <p:txBody>
          <a:bodyPr/>
          <a:lstStyle/>
          <a:p>
            <a:pPr eaLnBrk="1" hangingPunct="1">
              <a:defRPr/>
            </a:pPr>
            <a:r>
              <a:rPr lang="en-US" altLang="en-US" sz="3600" b="1" dirty="0">
                <a:solidFill>
                  <a:schemeClr val="tx1"/>
                </a:solidFill>
                <a:latin typeface="Arial" charset="0"/>
                <a:ea typeface="ＭＳ Ｐゴシック" pitchFamily="49" charset="-128"/>
              </a:rPr>
              <a:t>Measurements of the Pulse</a:t>
            </a:r>
          </a:p>
        </p:txBody>
      </p:sp>
      <p:sp>
        <p:nvSpPr>
          <p:cNvPr id="44035" name="Freeform 4"/>
          <p:cNvSpPr>
            <a:spLocks/>
          </p:cNvSpPr>
          <p:nvPr/>
        </p:nvSpPr>
        <p:spPr bwMode="auto">
          <a:xfrm>
            <a:off x="2305050" y="2239963"/>
            <a:ext cx="2239963" cy="2020887"/>
          </a:xfrm>
          <a:custGeom>
            <a:avLst/>
            <a:gdLst>
              <a:gd name="T0" fmla="*/ 0 w 1934"/>
              <a:gd name="T1" fmla="*/ 2147483647 h 1660"/>
              <a:gd name="T2" fmla="*/ 2147483647 w 1934"/>
              <a:gd name="T3" fmla="*/ 2147483647 h 1660"/>
              <a:gd name="T4" fmla="*/ 2147483647 w 1934"/>
              <a:gd name="T5" fmla="*/ 2147483647 h 1660"/>
              <a:gd name="T6" fmla="*/ 2147483647 w 1934"/>
              <a:gd name="T7" fmla="*/ 2147483647 h 1660"/>
              <a:gd name="T8" fmla="*/ 2147483647 w 1934"/>
              <a:gd name="T9" fmla="*/ 2147483647 h 1660"/>
              <a:gd name="T10" fmla="*/ 2147483647 w 1934"/>
              <a:gd name="T11" fmla="*/ 2147483647 h 1660"/>
              <a:gd name="T12" fmla="*/ 2147483647 w 1934"/>
              <a:gd name="T13" fmla="*/ 2147483647 h 1660"/>
              <a:gd name="T14" fmla="*/ 2147483647 w 1934"/>
              <a:gd name="T15" fmla="*/ 2147483647 h 1660"/>
              <a:gd name="T16" fmla="*/ 2147483647 w 1934"/>
              <a:gd name="T17" fmla="*/ 2147483647 h 1660"/>
              <a:gd name="T18" fmla="*/ 2147483647 w 1934"/>
              <a:gd name="T19" fmla="*/ 2147483647 h 1660"/>
              <a:gd name="T20" fmla="*/ 2147483647 w 1934"/>
              <a:gd name="T21" fmla="*/ 2147483647 h 1660"/>
              <a:gd name="T22" fmla="*/ 2147483647 w 1934"/>
              <a:gd name="T23" fmla="*/ 2147483647 h 1660"/>
              <a:gd name="T24" fmla="*/ 2147483647 w 1934"/>
              <a:gd name="T25" fmla="*/ 2147483647 h 1660"/>
              <a:gd name="T26" fmla="*/ 2147483647 w 1934"/>
              <a:gd name="T27" fmla="*/ 2147483647 h 1660"/>
              <a:gd name="T28" fmla="*/ 2147483647 w 1934"/>
              <a:gd name="T29" fmla="*/ 2147483647 h 1660"/>
              <a:gd name="T30" fmla="*/ 2147483647 w 1934"/>
              <a:gd name="T31" fmla="*/ 2147483647 h 1660"/>
              <a:gd name="T32" fmla="*/ 2147483647 w 1934"/>
              <a:gd name="T33" fmla="*/ 2147483647 h 1660"/>
              <a:gd name="T34" fmla="*/ 2147483647 w 1934"/>
              <a:gd name="T35" fmla="*/ 2147483647 h 1660"/>
              <a:gd name="T36" fmla="*/ 2147483647 w 1934"/>
              <a:gd name="T37" fmla="*/ 0 h 1660"/>
              <a:gd name="T38" fmla="*/ 2147483647 w 1934"/>
              <a:gd name="T39" fmla="*/ 2147483647 h 16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34"/>
              <a:gd name="T61" fmla="*/ 0 h 1660"/>
              <a:gd name="T62" fmla="*/ 1934 w 1934"/>
              <a:gd name="T63" fmla="*/ 1660 h 16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34" h="1660">
                <a:moveTo>
                  <a:pt x="0" y="1630"/>
                </a:moveTo>
                <a:cubicBezTo>
                  <a:pt x="199" y="1634"/>
                  <a:pt x="451" y="1660"/>
                  <a:pt x="663" y="1641"/>
                </a:cubicBezTo>
                <a:cubicBezTo>
                  <a:pt x="688" y="1636"/>
                  <a:pt x="766" y="1625"/>
                  <a:pt x="804" y="1608"/>
                </a:cubicBezTo>
                <a:cubicBezTo>
                  <a:pt x="889" y="1571"/>
                  <a:pt x="809" y="1597"/>
                  <a:pt x="880" y="1576"/>
                </a:cubicBezTo>
                <a:cubicBezTo>
                  <a:pt x="902" y="1554"/>
                  <a:pt x="928" y="1536"/>
                  <a:pt x="945" y="1510"/>
                </a:cubicBezTo>
                <a:cubicBezTo>
                  <a:pt x="984" y="1453"/>
                  <a:pt x="1016" y="1396"/>
                  <a:pt x="1065" y="1347"/>
                </a:cubicBezTo>
                <a:cubicBezTo>
                  <a:pt x="1069" y="1336"/>
                  <a:pt x="1071" y="1325"/>
                  <a:pt x="1076" y="1315"/>
                </a:cubicBezTo>
                <a:cubicBezTo>
                  <a:pt x="1082" y="1303"/>
                  <a:pt x="1092" y="1294"/>
                  <a:pt x="1097" y="1282"/>
                </a:cubicBezTo>
                <a:cubicBezTo>
                  <a:pt x="1119" y="1232"/>
                  <a:pt x="1122" y="1195"/>
                  <a:pt x="1152" y="1152"/>
                </a:cubicBezTo>
                <a:cubicBezTo>
                  <a:pt x="1176" y="1081"/>
                  <a:pt x="1209" y="1007"/>
                  <a:pt x="1250" y="945"/>
                </a:cubicBezTo>
                <a:cubicBezTo>
                  <a:pt x="1264" y="902"/>
                  <a:pt x="1278" y="858"/>
                  <a:pt x="1293" y="815"/>
                </a:cubicBezTo>
                <a:cubicBezTo>
                  <a:pt x="1336" y="691"/>
                  <a:pt x="1298" y="864"/>
                  <a:pt x="1326" y="750"/>
                </a:cubicBezTo>
                <a:cubicBezTo>
                  <a:pt x="1349" y="656"/>
                  <a:pt x="1358" y="549"/>
                  <a:pt x="1413" y="467"/>
                </a:cubicBezTo>
                <a:cubicBezTo>
                  <a:pt x="1427" y="419"/>
                  <a:pt x="1439" y="378"/>
                  <a:pt x="1467" y="337"/>
                </a:cubicBezTo>
                <a:cubicBezTo>
                  <a:pt x="1496" y="250"/>
                  <a:pt x="1456" y="360"/>
                  <a:pt x="1500" y="271"/>
                </a:cubicBezTo>
                <a:cubicBezTo>
                  <a:pt x="1524" y="221"/>
                  <a:pt x="1540" y="184"/>
                  <a:pt x="1586" y="152"/>
                </a:cubicBezTo>
                <a:cubicBezTo>
                  <a:pt x="1622" y="97"/>
                  <a:pt x="1597" y="126"/>
                  <a:pt x="1673" y="76"/>
                </a:cubicBezTo>
                <a:cubicBezTo>
                  <a:pt x="1686" y="67"/>
                  <a:pt x="1692" y="51"/>
                  <a:pt x="1706" y="43"/>
                </a:cubicBezTo>
                <a:cubicBezTo>
                  <a:pt x="1741" y="24"/>
                  <a:pt x="1798" y="13"/>
                  <a:pt x="1836" y="0"/>
                </a:cubicBezTo>
                <a:cubicBezTo>
                  <a:pt x="1906" y="12"/>
                  <a:pt x="1906" y="8"/>
                  <a:pt x="1934" y="6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44036" name="Freeform 5"/>
          <p:cNvSpPr>
            <a:spLocks/>
          </p:cNvSpPr>
          <p:nvPr/>
        </p:nvSpPr>
        <p:spPr bwMode="auto">
          <a:xfrm flipH="1">
            <a:off x="4338638" y="2246313"/>
            <a:ext cx="2239962" cy="2020887"/>
          </a:xfrm>
          <a:custGeom>
            <a:avLst/>
            <a:gdLst>
              <a:gd name="T0" fmla="*/ 0 w 1934"/>
              <a:gd name="T1" fmla="*/ 2147483647 h 1660"/>
              <a:gd name="T2" fmla="*/ 2147483647 w 1934"/>
              <a:gd name="T3" fmla="*/ 2147483647 h 1660"/>
              <a:gd name="T4" fmla="*/ 2147483647 w 1934"/>
              <a:gd name="T5" fmla="*/ 2147483647 h 1660"/>
              <a:gd name="T6" fmla="*/ 2147483647 w 1934"/>
              <a:gd name="T7" fmla="*/ 2147483647 h 1660"/>
              <a:gd name="T8" fmla="*/ 2147483647 w 1934"/>
              <a:gd name="T9" fmla="*/ 2147483647 h 1660"/>
              <a:gd name="T10" fmla="*/ 2147483647 w 1934"/>
              <a:gd name="T11" fmla="*/ 2147483647 h 1660"/>
              <a:gd name="T12" fmla="*/ 2147483647 w 1934"/>
              <a:gd name="T13" fmla="*/ 2147483647 h 1660"/>
              <a:gd name="T14" fmla="*/ 2147483647 w 1934"/>
              <a:gd name="T15" fmla="*/ 2147483647 h 1660"/>
              <a:gd name="T16" fmla="*/ 2147483647 w 1934"/>
              <a:gd name="T17" fmla="*/ 2147483647 h 1660"/>
              <a:gd name="T18" fmla="*/ 2147483647 w 1934"/>
              <a:gd name="T19" fmla="*/ 2147483647 h 1660"/>
              <a:gd name="T20" fmla="*/ 2147483647 w 1934"/>
              <a:gd name="T21" fmla="*/ 2147483647 h 1660"/>
              <a:gd name="T22" fmla="*/ 2147483647 w 1934"/>
              <a:gd name="T23" fmla="*/ 2147483647 h 1660"/>
              <a:gd name="T24" fmla="*/ 2147483647 w 1934"/>
              <a:gd name="T25" fmla="*/ 2147483647 h 1660"/>
              <a:gd name="T26" fmla="*/ 2147483647 w 1934"/>
              <a:gd name="T27" fmla="*/ 2147483647 h 1660"/>
              <a:gd name="T28" fmla="*/ 2147483647 w 1934"/>
              <a:gd name="T29" fmla="*/ 2147483647 h 1660"/>
              <a:gd name="T30" fmla="*/ 2147483647 w 1934"/>
              <a:gd name="T31" fmla="*/ 2147483647 h 1660"/>
              <a:gd name="T32" fmla="*/ 2147483647 w 1934"/>
              <a:gd name="T33" fmla="*/ 2147483647 h 1660"/>
              <a:gd name="T34" fmla="*/ 2147483647 w 1934"/>
              <a:gd name="T35" fmla="*/ 2147483647 h 1660"/>
              <a:gd name="T36" fmla="*/ 2147483647 w 1934"/>
              <a:gd name="T37" fmla="*/ 0 h 1660"/>
              <a:gd name="T38" fmla="*/ 2147483647 w 1934"/>
              <a:gd name="T39" fmla="*/ 2147483647 h 16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34"/>
              <a:gd name="T61" fmla="*/ 0 h 1660"/>
              <a:gd name="T62" fmla="*/ 1934 w 1934"/>
              <a:gd name="T63" fmla="*/ 1660 h 16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34" h="1660">
                <a:moveTo>
                  <a:pt x="0" y="1630"/>
                </a:moveTo>
                <a:cubicBezTo>
                  <a:pt x="199" y="1634"/>
                  <a:pt x="451" y="1660"/>
                  <a:pt x="663" y="1641"/>
                </a:cubicBezTo>
                <a:cubicBezTo>
                  <a:pt x="688" y="1636"/>
                  <a:pt x="766" y="1625"/>
                  <a:pt x="804" y="1608"/>
                </a:cubicBezTo>
                <a:cubicBezTo>
                  <a:pt x="889" y="1571"/>
                  <a:pt x="809" y="1597"/>
                  <a:pt x="880" y="1576"/>
                </a:cubicBezTo>
                <a:cubicBezTo>
                  <a:pt x="902" y="1554"/>
                  <a:pt x="928" y="1536"/>
                  <a:pt x="945" y="1510"/>
                </a:cubicBezTo>
                <a:cubicBezTo>
                  <a:pt x="984" y="1453"/>
                  <a:pt x="1016" y="1396"/>
                  <a:pt x="1065" y="1347"/>
                </a:cubicBezTo>
                <a:cubicBezTo>
                  <a:pt x="1069" y="1336"/>
                  <a:pt x="1071" y="1325"/>
                  <a:pt x="1076" y="1315"/>
                </a:cubicBezTo>
                <a:cubicBezTo>
                  <a:pt x="1082" y="1303"/>
                  <a:pt x="1092" y="1294"/>
                  <a:pt x="1097" y="1282"/>
                </a:cubicBezTo>
                <a:cubicBezTo>
                  <a:pt x="1119" y="1232"/>
                  <a:pt x="1122" y="1195"/>
                  <a:pt x="1152" y="1152"/>
                </a:cubicBezTo>
                <a:cubicBezTo>
                  <a:pt x="1176" y="1081"/>
                  <a:pt x="1209" y="1007"/>
                  <a:pt x="1250" y="945"/>
                </a:cubicBezTo>
                <a:cubicBezTo>
                  <a:pt x="1264" y="902"/>
                  <a:pt x="1278" y="858"/>
                  <a:pt x="1293" y="815"/>
                </a:cubicBezTo>
                <a:cubicBezTo>
                  <a:pt x="1336" y="691"/>
                  <a:pt x="1298" y="864"/>
                  <a:pt x="1326" y="750"/>
                </a:cubicBezTo>
                <a:cubicBezTo>
                  <a:pt x="1349" y="656"/>
                  <a:pt x="1358" y="549"/>
                  <a:pt x="1413" y="467"/>
                </a:cubicBezTo>
                <a:cubicBezTo>
                  <a:pt x="1427" y="419"/>
                  <a:pt x="1439" y="378"/>
                  <a:pt x="1467" y="337"/>
                </a:cubicBezTo>
                <a:cubicBezTo>
                  <a:pt x="1496" y="250"/>
                  <a:pt x="1456" y="360"/>
                  <a:pt x="1500" y="271"/>
                </a:cubicBezTo>
                <a:cubicBezTo>
                  <a:pt x="1524" y="221"/>
                  <a:pt x="1540" y="184"/>
                  <a:pt x="1586" y="152"/>
                </a:cubicBezTo>
                <a:cubicBezTo>
                  <a:pt x="1622" y="97"/>
                  <a:pt x="1597" y="126"/>
                  <a:pt x="1673" y="76"/>
                </a:cubicBezTo>
                <a:cubicBezTo>
                  <a:pt x="1686" y="67"/>
                  <a:pt x="1692" y="51"/>
                  <a:pt x="1706" y="43"/>
                </a:cubicBezTo>
                <a:cubicBezTo>
                  <a:pt x="1741" y="24"/>
                  <a:pt x="1798" y="13"/>
                  <a:pt x="1836" y="0"/>
                </a:cubicBezTo>
                <a:cubicBezTo>
                  <a:pt x="1906" y="12"/>
                  <a:pt x="1906" y="8"/>
                  <a:pt x="1934" y="6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44037" name="Line 6"/>
          <p:cNvSpPr>
            <a:spLocks noChangeShapeType="1"/>
          </p:cNvSpPr>
          <p:nvPr/>
        </p:nvSpPr>
        <p:spPr bwMode="auto">
          <a:xfrm>
            <a:off x="2108200" y="1917700"/>
            <a:ext cx="1588" cy="23495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38" name="Line 7"/>
          <p:cNvSpPr>
            <a:spLocks noChangeShapeType="1"/>
          </p:cNvSpPr>
          <p:nvPr/>
        </p:nvSpPr>
        <p:spPr bwMode="auto">
          <a:xfrm>
            <a:off x="2108200" y="4267200"/>
            <a:ext cx="4618038" cy="158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grpSp>
        <p:nvGrpSpPr>
          <p:cNvPr id="44039" name="Group 21"/>
          <p:cNvGrpSpPr>
            <a:grpSpLocks/>
          </p:cNvGrpSpPr>
          <p:nvPr/>
        </p:nvGrpSpPr>
        <p:grpSpPr bwMode="auto">
          <a:xfrm>
            <a:off x="4319588" y="2239963"/>
            <a:ext cx="244475" cy="2027237"/>
            <a:chOff x="2736" y="1440"/>
            <a:chExt cx="240" cy="2112"/>
          </a:xfrm>
        </p:grpSpPr>
        <p:sp>
          <p:nvSpPr>
            <p:cNvPr id="44067" name="Line 8"/>
            <p:cNvSpPr>
              <a:spLocks noChangeShapeType="1"/>
            </p:cNvSpPr>
            <p:nvPr/>
          </p:nvSpPr>
          <p:spPr bwMode="auto">
            <a:xfrm>
              <a:off x="2858" y="1440"/>
              <a:ext cx="0" cy="2112"/>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68" name="Line 9"/>
            <p:cNvSpPr>
              <a:spLocks noChangeShapeType="1"/>
            </p:cNvSpPr>
            <p:nvPr/>
          </p:nvSpPr>
          <p:spPr bwMode="auto">
            <a:xfrm>
              <a:off x="2736" y="1440"/>
              <a:ext cx="240"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grpSp>
      <p:sp>
        <p:nvSpPr>
          <p:cNvPr id="44040" name="Text Box 39"/>
          <p:cNvSpPr txBox="1">
            <a:spLocks noChangeArrowheads="1"/>
          </p:cNvSpPr>
          <p:nvPr/>
        </p:nvSpPr>
        <p:spPr bwMode="auto">
          <a:xfrm>
            <a:off x="4821238" y="2020888"/>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400" dirty="0">
                <a:latin typeface="Arial" charset="0"/>
                <a:cs typeface="Arial" charset="0"/>
              </a:rPr>
              <a:t>Height</a:t>
            </a:r>
          </a:p>
        </p:txBody>
      </p:sp>
      <p:grpSp>
        <p:nvGrpSpPr>
          <p:cNvPr id="44041" name="Group 20"/>
          <p:cNvGrpSpPr>
            <a:grpSpLocks/>
          </p:cNvGrpSpPr>
          <p:nvPr/>
        </p:nvGrpSpPr>
        <p:grpSpPr bwMode="auto">
          <a:xfrm>
            <a:off x="3778250" y="3208338"/>
            <a:ext cx="1327150" cy="1058862"/>
            <a:chOff x="2208" y="2448"/>
            <a:chExt cx="1296" cy="1104"/>
          </a:xfrm>
        </p:grpSpPr>
        <p:sp>
          <p:nvSpPr>
            <p:cNvPr id="44063" name="Line 16"/>
            <p:cNvSpPr>
              <a:spLocks noChangeShapeType="1"/>
            </p:cNvSpPr>
            <p:nvPr/>
          </p:nvSpPr>
          <p:spPr bwMode="auto">
            <a:xfrm flipV="1">
              <a:off x="2856" y="2544"/>
              <a:ext cx="0" cy="1008"/>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64" name="Line 17"/>
            <p:cNvSpPr>
              <a:spLocks noChangeShapeType="1"/>
            </p:cNvSpPr>
            <p:nvPr/>
          </p:nvSpPr>
          <p:spPr bwMode="auto">
            <a:xfrm>
              <a:off x="2208" y="2544"/>
              <a:ext cx="1296"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65" name="Line 18"/>
            <p:cNvSpPr>
              <a:spLocks noChangeShapeType="1"/>
            </p:cNvSpPr>
            <p:nvPr/>
          </p:nvSpPr>
          <p:spPr bwMode="auto">
            <a:xfrm>
              <a:off x="2208" y="2448"/>
              <a:ext cx="0" cy="192"/>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66" name="Line 19"/>
            <p:cNvSpPr>
              <a:spLocks noChangeShapeType="1"/>
            </p:cNvSpPr>
            <p:nvPr/>
          </p:nvSpPr>
          <p:spPr bwMode="auto">
            <a:xfrm>
              <a:off x="3504" y="2448"/>
              <a:ext cx="0" cy="192"/>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grpSp>
      <p:sp>
        <p:nvSpPr>
          <p:cNvPr id="44042" name="Text Box 41"/>
          <p:cNvSpPr txBox="1">
            <a:spLocks noChangeArrowheads="1"/>
          </p:cNvSpPr>
          <p:nvPr/>
        </p:nvSpPr>
        <p:spPr bwMode="auto">
          <a:xfrm>
            <a:off x="2840038" y="2859088"/>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400" dirty="0">
                <a:latin typeface="Arial" charset="0"/>
                <a:cs typeface="Arial" charset="0"/>
              </a:rPr>
              <a:t>Width</a:t>
            </a:r>
          </a:p>
        </p:txBody>
      </p:sp>
      <p:grpSp>
        <p:nvGrpSpPr>
          <p:cNvPr id="44043" name="Group 38"/>
          <p:cNvGrpSpPr>
            <a:grpSpLocks/>
          </p:cNvGrpSpPr>
          <p:nvPr/>
        </p:nvGrpSpPr>
        <p:grpSpPr bwMode="auto">
          <a:xfrm>
            <a:off x="3352800" y="2286000"/>
            <a:ext cx="2144713" cy="1981200"/>
            <a:chOff x="1792" y="1488"/>
            <a:chExt cx="2096" cy="2064"/>
          </a:xfrm>
        </p:grpSpPr>
        <p:sp>
          <p:nvSpPr>
            <p:cNvPr id="44047" name="Line 22"/>
            <p:cNvSpPr>
              <a:spLocks noChangeShapeType="1"/>
            </p:cNvSpPr>
            <p:nvPr/>
          </p:nvSpPr>
          <p:spPr bwMode="auto">
            <a:xfrm flipH="1">
              <a:off x="2400" y="1488"/>
              <a:ext cx="432" cy="528"/>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48" name="Line 23"/>
            <p:cNvSpPr>
              <a:spLocks noChangeShapeType="1"/>
            </p:cNvSpPr>
            <p:nvPr/>
          </p:nvSpPr>
          <p:spPr bwMode="auto">
            <a:xfrm flipH="1">
              <a:off x="2336" y="1512"/>
              <a:ext cx="624" cy="72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44049" name="Line 24"/>
            <p:cNvSpPr>
              <a:spLocks noChangeShapeType="1"/>
            </p:cNvSpPr>
            <p:nvPr/>
          </p:nvSpPr>
          <p:spPr bwMode="auto">
            <a:xfrm flipH="1">
              <a:off x="2264" y="1584"/>
              <a:ext cx="808" cy="912"/>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44050" name="Line 25"/>
            <p:cNvSpPr>
              <a:spLocks noChangeShapeType="1"/>
            </p:cNvSpPr>
            <p:nvPr/>
          </p:nvSpPr>
          <p:spPr bwMode="auto">
            <a:xfrm flipV="1">
              <a:off x="2152" y="1672"/>
              <a:ext cx="1008" cy="1104"/>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51" name="Line 26"/>
            <p:cNvSpPr>
              <a:spLocks noChangeShapeType="1"/>
            </p:cNvSpPr>
            <p:nvPr/>
          </p:nvSpPr>
          <p:spPr bwMode="auto">
            <a:xfrm flipV="1">
              <a:off x="2016" y="1824"/>
              <a:ext cx="1200" cy="1256"/>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44052" name="Line 27"/>
            <p:cNvSpPr>
              <a:spLocks noChangeShapeType="1"/>
            </p:cNvSpPr>
            <p:nvPr/>
          </p:nvSpPr>
          <p:spPr bwMode="auto">
            <a:xfrm flipV="1">
              <a:off x="1792" y="1920"/>
              <a:ext cx="1472" cy="1536"/>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44053" name="Line 28"/>
            <p:cNvSpPr>
              <a:spLocks noChangeShapeType="1"/>
            </p:cNvSpPr>
            <p:nvPr/>
          </p:nvSpPr>
          <p:spPr bwMode="auto">
            <a:xfrm flipV="1">
              <a:off x="1872" y="2112"/>
              <a:ext cx="1440" cy="1424"/>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44054" name="Line 29"/>
            <p:cNvSpPr>
              <a:spLocks noChangeShapeType="1"/>
            </p:cNvSpPr>
            <p:nvPr/>
          </p:nvSpPr>
          <p:spPr bwMode="auto">
            <a:xfrm flipV="1">
              <a:off x="2112" y="2256"/>
              <a:ext cx="1248" cy="1248"/>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55" name="Line 30"/>
            <p:cNvSpPr>
              <a:spLocks noChangeShapeType="1"/>
            </p:cNvSpPr>
            <p:nvPr/>
          </p:nvSpPr>
          <p:spPr bwMode="auto">
            <a:xfrm flipV="1">
              <a:off x="2304" y="2400"/>
              <a:ext cx="1104" cy="1104"/>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56" name="Line 31"/>
            <p:cNvSpPr>
              <a:spLocks noChangeShapeType="1"/>
            </p:cNvSpPr>
            <p:nvPr/>
          </p:nvSpPr>
          <p:spPr bwMode="auto">
            <a:xfrm flipV="1">
              <a:off x="2496" y="2544"/>
              <a:ext cx="960" cy="96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57" name="Line 32"/>
            <p:cNvSpPr>
              <a:spLocks noChangeShapeType="1"/>
            </p:cNvSpPr>
            <p:nvPr/>
          </p:nvSpPr>
          <p:spPr bwMode="auto">
            <a:xfrm flipV="1">
              <a:off x="2704" y="2704"/>
              <a:ext cx="816" cy="816"/>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58" name="Line 33"/>
            <p:cNvSpPr>
              <a:spLocks noChangeShapeType="1"/>
            </p:cNvSpPr>
            <p:nvPr/>
          </p:nvSpPr>
          <p:spPr bwMode="auto">
            <a:xfrm flipV="1">
              <a:off x="2880" y="2832"/>
              <a:ext cx="720" cy="72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59" name="Line 34"/>
            <p:cNvSpPr>
              <a:spLocks noChangeShapeType="1"/>
            </p:cNvSpPr>
            <p:nvPr/>
          </p:nvSpPr>
          <p:spPr bwMode="auto">
            <a:xfrm flipV="1">
              <a:off x="3072" y="2976"/>
              <a:ext cx="576" cy="576"/>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60" name="Line 35"/>
            <p:cNvSpPr>
              <a:spLocks noChangeShapeType="1"/>
            </p:cNvSpPr>
            <p:nvPr/>
          </p:nvSpPr>
          <p:spPr bwMode="auto">
            <a:xfrm flipV="1">
              <a:off x="3288" y="3104"/>
              <a:ext cx="432" cy="432"/>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61" name="Line 36"/>
            <p:cNvSpPr>
              <a:spLocks noChangeShapeType="1"/>
            </p:cNvSpPr>
            <p:nvPr/>
          </p:nvSpPr>
          <p:spPr bwMode="auto">
            <a:xfrm flipV="1">
              <a:off x="3552" y="3264"/>
              <a:ext cx="288" cy="288"/>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44062" name="Line 37"/>
            <p:cNvSpPr>
              <a:spLocks noChangeShapeType="1"/>
            </p:cNvSpPr>
            <p:nvPr/>
          </p:nvSpPr>
          <p:spPr bwMode="auto">
            <a:xfrm flipV="1">
              <a:off x="3792" y="3456"/>
              <a:ext cx="96" cy="96"/>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grpSp>
      <p:sp>
        <p:nvSpPr>
          <p:cNvPr id="44044" name="Text Box 43"/>
          <p:cNvSpPr txBox="1">
            <a:spLocks noChangeArrowheads="1"/>
          </p:cNvSpPr>
          <p:nvPr/>
        </p:nvSpPr>
        <p:spPr bwMode="auto">
          <a:xfrm>
            <a:off x="5351463" y="3621088"/>
            <a:ext cx="82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400" dirty="0">
                <a:latin typeface="Arial" charset="0"/>
                <a:cs typeface="Arial" charset="0"/>
              </a:rPr>
              <a:t>Area</a:t>
            </a:r>
          </a:p>
        </p:txBody>
      </p:sp>
      <p:sp>
        <p:nvSpPr>
          <p:cNvPr id="99373" name="Text Box 45"/>
          <p:cNvSpPr txBox="1">
            <a:spLocks noChangeArrowheads="1"/>
          </p:cNvSpPr>
          <p:nvPr/>
        </p:nvSpPr>
        <p:spPr bwMode="auto">
          <a:xfrm>
            <a:off x="4160838" y="4314825"/>
            <a:ext cx="965200" cy="461665"/>
          </a:xfrm>
          <a:prstGeom prst="rect">
            <a:avLst/>
          </a:prstGeom>
          <a:noFill/>
          <a:ln w="9525">
            <a:noFill/>
            <a:miter lim="800000"/>
            <a:headEnd/>
            <a:tailEnd/>
          </a:ln>
          <a:effectLst>
            <a:outerShdw blurRad="50800" dist="50800" dir="5400000" algn="ctr" rotWithShape="0">
              <a:schemeClr val="bg1"/>
            </a:outerShdw>
          </a:effectLst>
        </p:spPr>
        <p:txBody>
          <a:bodyPr>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dirty="0">
                <a:latin typeface="Arial" charset="0"/>
                <a:ea typeface="ＭＳ Ｐゴシック" pitchFamily="49" charset="-128"/>
              </a:rPr>
              <a:t>Time</a:t>
            </a:r>
          </a:p>
        </p:txBody>
      </p:sp>
      <p:sp>
        <p:nvSpPr>
          <p:cNvPr id="99374" name="Text Box 46"/>
          <p:cNvSpPr txBox="1">
            <a:spLocks noChangeArrowheads="1"/>
          </p:cNvSpPr>
          <p:nvPr/>
        </p:nvSpPr>
        <p:spPr bwMode="auto">
          <a:xfrm rot="-5400000">
            <a:off x="630238" y="2706688"/>
            <a:ext cx="243840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eaLnBrk="1" fontAlgn="base" hangingPunct="1">
              <a:spcBef>
                <a:spcPct val="0"/>
              </a:spcBef>
              <a:spcAft>
                <a:spcPct val="0"/>
              </a:spcAft>
              <a:buClr>
                <a:srgbClr val="A886E0"/>
              </a:buClr>
              <a:buSzPct val="200000"/>
              <a:defRPr/>
            </a:pPr>
            <a:r>
              <a:rPr lang="en-US" altLang="en-US" dirty="0">
                <a:latin typeface="Arial" charset="0"/>
                <a:ea typeface="ＭＳ Ｐゴシック" pitchFamily="49" charset="-128"/>
              </a:rPr>
              <a:t>Voltage Intensity</a:t>
            </a:r>
          </a:p>
        </p:txBody>
      </p:sp>
      <p:pic>
        <p:nvPicPr>
          <p:cNvPr id="2" name="Audio 1">
            <a:hlinkClick r:id="" action="ppaction://media"/>
            <a:extLst>
              <a:ext uri="{FF2B5EF4-FFF2-40B4-BE49-F238E27FC236}">
                <a16:creationId xmlns:a16="http://schemas.microsoft.com/office/drawing/2014/main" id="{3818FF8B-DB92-479C-BEF3-684DF42F4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7417434"/>
      </p:ext>
    </p:extLst>
  </p:cSld>
  <p:clrMapOvr>
    <a:masterClrMapping/>
  </p:clrMapOvr>
  <mc:AlternateContent xmlns:mc="http://schemas.openxmlformats.org/markup-compatibility/2006" xmlns:p14="http://schemas.microsoft.com/office/powerpoint/2010/main">
    <mc:Choice Requires="p14">
      <p:transition spd="slow" p14:dur="2000" advTm="39478"/>
    </mc:Choice>
    <mc:Fallback xmlns="">
      <p:transition spd="slow" advTm="3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6229350" y="521245"/>
            <a:ext cx="2451100" cy="762000"/>
          </a:xfrm>
        </p:spPr>
        <p:txBody>
          <a:bodyPr/>
          <a:lstStyle/>
          <a:p>
            <a:pPr eaLnBrk="1" hangingPunct="1">
              <a:defRPr/>
            </a:pPr>
            <a:r>
              <a:rPr lang="en-US" altLang="en-US" sz="2800" b="1" dirty="0">
                <a:solidFill>
                  <a:schemeClr val="tx1"/>
                </a:solidFill>
                <a:latin typeface="Arial" charset="0"/>
                <a:ea typeface="ＭＳ Ｐゴシック" pitchFamily="49" charset="-128"/>
              </a:rPr>
              <a:t>Histogram</a:t>
            </a:r>
          </a:p>
        </p:txBody>
      </p:sp>
      <p:graphicFrame>
        <p:nvGraphicFramePr>
          <p:cNvPr id="111722" name="Group 106"/>
          <p:cNvGraphicFramePr>
            <a:graphicFrameLocks noGrp="1"/>
          </p:cNvGraphicFramePr>
          <p:nvPr>
            <p:extLst>
              <p:ext uri="{D42A27DB-BD31-4B8C-83A1-F6EECF244321}">
                <p14:modId xmlns:p14="http://schemas.microsoft.com/office/powerpoint/2010/main" val="2689205514"/>
              </p:ext>
            </p:extLst>
          </p:nvPr>
        </p:nvGraphicFramePr>
        <p:xfrm>
          <a:off x="2971800" y="1577592"/>
          <a:ext cx="3429000" cy="2308608"/>
        </p:xfrm>
        <a:graphic>
          <a:graphicData uri="http://schemas.openxmlformats.org/drawingml/2006/table">
            <a:tbl>
              <a:tblPr/>
              <a:tblGrid>
                <a:gridCol w="642938">
                  <a:extLst>
                    <a:ext uri="{9D8B030D-6E8A-4147-A177-3AD203B41FA5}">
                      <a16:colId xmlns:a16="http://schemas.microsoft.com/office/drawing/2014/main" val="20000"/>
                    </a:ext>
                  </a:extLst>
                </a:gridCol>
                <a:gridCol w="715962">
                  <a:extLst>
                    <a:ext uri="{9D8B030D-6E8A-4147-A177-3AD203B41FA5}">
                      <a16:colId xmlns:a16="http://schemas.microsoft.com/office/drawing/2014/main" val="20001"/>
                    </a:ext>
                  </a:extLst>
                </a:gridCol>
                <a:gridCol w="6985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674687">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ＭＳ Ｐゴシック" pitchFamily="49" charset="-128"/>
                          <a:cs typeface="Arial" panose="020B0604020202020204" pitchFamily="34" charset="0"/>
                        </a:rPr>
                        <a:t>Event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Param 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FSC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Param2</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SSC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Param 3</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FITC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dirty="0" err="1">
                          <a:ln>
                            <a:noFill/>
                          </a:ln>
                          <a:solidFill>
                            <a:schemeClr val="tx1"/>
                          </a:solidFill>
                          <a:effectLst/>
                          <a:latin typeface="Arial" panose="020B0604020202020204" pitchFamily="34" charset="0"/>
                          <a:ea typeface="ＭＳ Ｐゴシック" pitchFamily="49" charset="-128"/>
                          <a:cs typeface="Arial" panose="020B0604020202020204" pitchFamily="34" charset="0"/>
                        </a:rPr>
                        <a:t>Param</a:t>
                      </a:r>
                      <a:r>
                        <a:rPr kumimoji="0" lang="en-US" altLang="en-US" sz="1200" b="0" i="0" u="none" strike="noStrike" cap="none" normalizeH="0" baseline="0" dirty="0">
                          <a:ln>
                            <a:noFill/>
                          </a:ln>
                          <a:solidFill>
                            <a:schemeClr val="tx1"/>
                          </a:solidFill>
                          <a:effectLst/>
                          <a:latin typeface="Arial" panose="020B0604020202020204" pitchFamily="34" charset="0"/>
                          <a:ea typeface="ＭＳ Ｐゴシック" pitchFamily="49" charset="-128"/>
                          <a:cs typeface="Arial" panose="020B0604020202020204" pitchFamily="34" charset="0"/>
                        </a:rPr>
                        <a:t> 4</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ＭＳ Ｐゴシック" pitchFamily="49" charset="-128"/>
                          <a:cs typeface="Arial" panose="020B0604020202020204" pitchFamily="34" charset="0"/>
                        </a:rPr>
                        <a:t>PE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7988">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ＭＳ Ｐゴシック" pitchFamily="49" charset="-128"/>
                          <a:cs typeface="Arial" panose="020B0604020202020204" pitchFamily="34" charset="0"/>
                        </a:rPr>
                        <a:t>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650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7988">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110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505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700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7988">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480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720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ＭＳ Ｐゴシック" pitchFamily="49" charset="-128"/>
                          <a:cs typeface="Arial" panose="020B0604020202020204" pitchFamily="34" charset="0"/>
                        </a:rPr>
                        <a:t>670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7988">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95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490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a:ln>
                            <a:noFill/>
                          </a:ln>
                          <a:solidFill>
                            <a:schemeClr val="tx1"/>
                          </a:solidFill>
                          <a:effectLst/>
                          <a:latin typeface="Arial" panose="020B0604020202020204" pitchFamily="34" charset="0"/>
                          <a:ea typeface="ＭＳ Ｐゴシック" pitchFamily="49" charset="-128"/>
                          <a:cs typeface="Arial" panose="020B0604020202020204" pitchFamily="34" charset="0"/>
                        </a:rPr>
                        <a:t>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Clr>
                          <a:schemeClr val="hlink"/>
                        </a:buClr>
                        <a:buSzPct val="70000"/>
                        <a:buFont typeface="Wingdings" pitchFamily="49" charset="2"/>
                        <a:defRPr sz="2800">
                          <a:solidFill>
                            <a:schemeClr val="tx1"/>
                          </a:solidFill>
                          <a:latin typeface="Garamond" pitchFamily="49" charset="0"/>
                          <a:ea typeface="ＭＳ Ｐゴシック" pitchFamily="49" charset="-128"/>
                        </a:defRPr>
                      </a:lvl1pPr>
                      <a:lvl2pPr marL="37931725" indent="-37474525" eaLnBrk="0" hangingPunct="0">
                        <a:spcBef>
                          <a:spcPct val="20000"/>
                        </a:spcBef>
                        <a:buClr>
                          <a:schemeClr val="accent2"/>
                        </a:buClr>
                        <a:buSzPct val="70000"/>
                        <a:buFont typeface="Wingdings" pitchFamily="49" charset="2"/>
                        <a:defRPr sz="2400">
                          <a:solidFill>
                            <a:schemeClr val="tx1"/>
                          </a:solidFill>
                          <a:latin typeface="Garamond" pitchFamily="49" charset="0"/>
                          <a:ea typeface="ＭＳ Ｐゴシック" pitchFamily="49" charset="-128"/>
                        </a:defRPr>
                      </a:lvl2pPr>
                      <a:lvl3pPr eaLnBrk="0" hangingPunct="0">
                        <a:spcBef>
                          <a:spcPct val="20000"/>
                        </a:spcBef>
                        <a:defRPr sz="2000">
                          <a:solidFill>
                            <a:schemeClr val="tx1"/>
                          </a:solidFill>
                          <a:latin typeface="Garamond" pitchFamily="49" charset="0"/>
                          <a:ea typeface="ＭＳ Ｐゴシック" pitchFamily="49" charset="-128"/>
                        </a:defRPr>
                      </a:lvl3pPr>
                      <a:lvl4pPr eaLnBrk="0" hangingPunct="0">
                        <a:spcBef>
                          <a:spcPct val="20000"/>
                        </a:spcBef>
                        <a:defRPr>
                          <a:solidFill>
                            <a:schemeClr val="tx1"/>
                          </a:solidFill>
                          <a:latin typeface="Garamond" pitchFamily="49" charset="0"/>
                          <a:ea typeface="ＭＳ Ｐゴシック" pitchFamily="49" charset="-128"/>
                        </a:defRPr>
                      </a:lvl4pPr>
                      <a:lvl5pPr eaLnBrk="0" hangingPunct="0">
                        <a:spcBef>
                          <a:spcPct val="20000"/>
                        </a:spcBef>
                        <a:defRPr>
                          <a:solidFill>
                            <a:schemeClr val="tx1"/>
                          </a:solidFill>
                          <a:latin typeface="Garamond" pitchFamily="49" charset="0"/>
                          <a:ea typeface="ＭＳ Ｐゴシック" pitchFamily="49" charset="-128"/>
                        </a:defRPr>
                      </a:lvl5pPr>
                      <a:lvl6pPr marL="457200" eaLnBrk="0" fontAlgn="base" hangingPunct="0">
                        <a:spcBef>
                          <a:spcPct val="20000"/>
                        </a:spcBef>
                        <a:spcAft>
                          <a:spcPct val="0"/>
                        </a:spcAft>
                        <a:defRPr>
                          <a:solidFill>
                            <a:schemeClr val="tx1"/>
                          </a:solidFill>
                          <a:latin typeface="Garamond" pitchFamily="49" charset="0"/>
                          <a:ea typeface="ＭＳ Ｐゴシック" pitchFamily="49" charset="-128"/>
                        </a:defRPr>
                      </a:lvl6pPr>
                      <a:lvl7pPr marL="914400" eaLnBrk="0" fontAlgn="base" hangingPunct="0">
                        <a:spcBef>
                          <a:spcPct val="20000"/>
                        </a:spcBef>
                        <a:spcAft>
                          <a:spcPct val="0"/>
                        </a:spcAft>
                        <a:defRPr>
                          <a:solidFill>
                            <a:schemeClr val="tx1"/>
                          </a:solidFill>
                          <a:latin typeface="Garamond" pitchFamily="49" charset="0"/>
                          <a:ea typeface="ＭＳ Ｐゴシック" pitchFamily="49" charset="-128"/>
                        </a:defRPr>
                      </a:lvl7pPr>
                      <a:lvl8pPr marL="1371600" eaLnBrk="0" fontAlgn="base" hangingPunct="0">
                        <a:spcBef>
                          <a:spcPct val="20000"/>
                        </a:spcBef>
                        <a:spcAft>
                          <a:spcPct val="0"/>
                        </a:spcAft>
                        <a:defRPr>
                          <a:solidFill>
                            <a:schemeClr val="tx1"/>
                          </a:solidFill>
                          <a:latin typeface="Garamond" pitchFamily="49" charset="0"/>
                          <a:ea typeface="ＭＳ Ｐゴシック" pitchFamily="49" charset="-128"/>
                        </a:defRPr>
                      </a:lvl8pPr>
                      <a:lvl9pPr marL="1828800" eaLnBrk="0" fontAlgn="base" hangingPunct="0">
                        <a:spcBef>
                          <a:spcPct val="20000"/>
                        </a:spcBef>
                        <a:spcAft>
                          <a:spcPct val="0"/>
                        </a:spcAft>
                        <a:defRPr>
                          <a:solidFill>
                            <a:schemeClr val="tx1"/>
                          </a:solidFill>
                          <a:latin typeface="Garamond" pitchFamily="49" charset="0"/>
                          <a:ea typeface="ＭＳ Ｐゴシック" pitchFamily="49"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49" charset="2"/>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ＭＳ Ｐゴシック" pitchFamily="49" charset="-128"/>
                          <a:cs typeface="Arial" panose="020B0604020202020204" pitchFamily="34" charset="0"/>
                        </a:rPr>
                        <a:t>720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1676" name="Oval 60"/>
          <p:cNvSpPr>
            <a:spLocks noChangeArrowheads="1"/>
          </p:cNvSpPr>
          <p:nvPr/>
        </p:nvSpPr>
        <p:spPr bwMode="auto">
          <a:xfrm>
            <a:off x="3263900" y="5245100"/>
            <a:ext cx="152400" cy="1524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111677" name="Oval 61"/>
          <p:cNvSpPr>
            <a:spLocks noChangeArrowheads="1"/>
          </p:cNvSpPr>
          <p:nvPr/>
        </p:nvSpPr>
        <p:spPr bwMode="auto">
          <a:xfrm>
            <a:off x="5397500" y="5245100"/>
            <a:ext cx="152400" cy="1524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111678" name="Oval 62"/>
          <p:cNvSpPr>
            <a:spLocks noChangeArrowheads="1"/>
          </p:cNvSpPr>
          <p:nvPr/>
        </p:nvSpPr>
        <p:spPr bwMode="auto">
          <a:xfrm>
            <a:off x="3416300" y="5245100"/>
            <a:ext cx="152400" cy="1524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111679" name="Oval 63"/>
          <p:cNvSpPr>
            <a:spLocks noChangeArrowheads="1"/>
          </p:cNvSpPr>
          <p:nvPr/>
        </p:nvSpPr>
        <p:spPr bwMode="auto">
          <a:xfrm>
            <a:off x="5549900" y="5245100"/>
            <a:ext cx="152400" cy="1524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nvGrpSpPr>
          <p:cNvPr id="2" name="Group 101"/>
          <p:cNvGrpSpPr>
            <a:grpSpLocks/>
          </p:cNvGrpSpPr>
          <p:nvPr/>
        </p:nvGrpSpPr>
        <p:grpSpPr bwMode="auto">
          <a:xfrm>
            <a:off x="3111500" y="4940300"/>
            <a:ext cx="2590800" cy="469900"/>
            <a:chOff x="1440" y="3688"/>
            <a:chExt cx="1632" cy="296"/>
          </a:xfrm>
        </p:grpSpPr>
        <p:sp>
          <p:nvSpPr>
            <p:cNvPr id="35920" name="Oval 69"/>
            <p:cNvSpPr>
              <a:spLocks noChangeArrowheads="1"/>
            </p:cNvSpPr>
            <p:nvPr/>
          </p:nvSpPr>
          <p:spPr bwMode="auto">
            <a:xfrm>
              <a:off x="1536" y="3696"/>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1" name="Oval 70"/>
            <p:cNvSpPr>
              <a:spLocks noChangeArrowheads="1"/>
            </p:cNvSpPr>
            <p:nvPr/>
          </p:nvSpPr>
          <p:spPr bwMode="auto">
            <a:xfrm>
              <a:off x="1632" y="3696"/>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2" name="Oval 73"/>
            <p:cNvSpPr>
              <a:spLocks noChangeArrowheads="1"/>
            </p:cNvSpPr>
            <p:nvPr/>
          </p:nvSpPr>
          <p:spPr bwMode="auto">
            <a:xfrm>
              <a:off x="1440" y="379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3" name="Oval 76"/>
            <p:cNvSpPr>
              <a:spLocks noChangeArrowheads="1"/>
            </p:cNvSpPr>
            <p:nvPr/>
          </p:nvSpPr>
          <p:spPr bwMode="auto">
            <a:xfrm>
              <a:off x="1440" y="36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4" name="Oval 82"/>
            <p:cNvSpPr>
              <a:spLocks noChangeArrowheads="1"/>
            </p:cNvSpPr>
            <p:nvPr/>
          </p:nvSpPr>
          <p:spPr bwMode="auto">
            <a:xfrm>
              <a:off x="2976" y="379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5" name="Oval 83"/>
            <p:cNvSpPr>
              <a:spLocks noChangeArrowheads="1"/>
            </p:cNvSpPr>
            <p:nvPr/>
          </p:nvSpPr>
          <p:spPr bwMode="auto">
            <a:xfrm>
              <a:off x="2880" y="379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6" name="Oval 84"/>
            <p:cNvSpPr>
              <a:spLocks noChangeArrowheads="1"/>
            </p:cNvSpPr>
            <p:nvPr/>
          </p:nvSpPr>
          <p:spPr bwMode="auto">
            <a:xfrm>
              <a:off x="2880" y="36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7" name="Oval 93"/>
            <p:cNvSpPr>
              <a:spLocks noChangeArrowheads="1"/>
            </p:cNvSpPr>
            <p:nvPr/>
          </p:nvSpPr>
          <p:spPr bwMode="auto">
            <a:xfrm>
              <a:off x="2640"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28" name="Oval 94"/>
            <p:cNvSpPr>
              <a:spLocks noChangeArrowheads="1"/>
            </p:cNvSpPr>
            <p:nvPr/>
          </p:nvSpPr>
          <p:spPr bwMode="auto">
            <a:xfrm>
              <a:off x="2784" y="379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3" name="Group 104"/>
          <p:cNvGrpSpPr>
            <a:grpSpLocks/>
          </p:cNvGrpSpPr>
          <p:nvPr/>
        </p:nvGrpSpPr>
        <p:grpSpPr bwMode="auto">
          <a:xfrm>
            <a:off x="2273300" y="4178300"/>
            <a:ext cx="4495800" cy="1219200"/>
            <a:chOff x="912" y="3216"/>
            <a:chExt cx="2832" cy="768"/>
          </a:xfrm>
        </p:grpSpPr>
        <p:sp>
          <p:nvSpPr>
            <p:cNvPr id="35894" name="Oval 79"/>
            <p:cNvSpPr>
              <a:spLocks noChangeArrowheads="1"/>
            </p:cNvSpPr>
            <p:nvPr/>
          </p:nvSpPr>
          <p:spPr bwMode="auto">
            <a:xfrm>
              <a:off x="912"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nvGrpSpPr>
            <p:cNvPr id="35895" name="Group 103"/>
            <p:cNvGrpSpPr>
              <a:grpSpLocks/>
            </p:cNvGrpSpPr>
            <p:nvPr/>
          </p:nvGrpSpPr>
          <p:grpSpPr bwMode="auto">
            <a:xfrm>
              <a:off x="912" y="3216"/>
              <a:ext cx="2832" cy="768"/>
              <a:chOff x="912" y="3216"/>
              <a:chExt cx="2832" cy="768"/>
            </a:xfrm>
          </p:grpSpPr>
          <p:sp>
            <p:nvSpPr>
              <p:cNvPr id="35896" name="Oval 65"/>
              <p:cNvSpPr>
                <a:spLocks noChangeArrowheads="1"/>
              </p:cNvSpPr>
              <p:nvPr/>
            </p:nvSpPr>
            <p:spPr bwMode="auto">
              <a:xfrm>
                <a:off x="1440"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897" name="Oval 66"/>
              <p:cNvSpPr>
                <a:spLocks noChangeArrowheads="1"/>
              </p:cNvSpPr>
              <p:nvPr/>
            </p:nvSpPr>
            <p:spPr bwMode="auto">
              <a:xfrm>
                <a:off x="1728"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898" name="Oval 67"/>
              <p:cNvSpPr>
                <a:spLocks noChangeArrowheads="1"/>
              </p:cNvSpPr>
              <p:nvPr/>
            </p:nvSpPr>
            <p:spPr bwMode="auto">
              <a:xfrm>
                <a:off x="1632" y="379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899" name="Oval 68"/>
              <p:cNvSpPr>
                <a:spLocks noChangeArrowheads="1"/>
              </p:cNvSpPr>
              <p:nvPr/>
            </p:nvSpPr>
            <p:spPr bwMode="auto">
              <a:xfrm>
                <a:off x="1536" y="379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0" name="Oval 71"/>
              <p:cNvSpPr>
                <a:spLocks noChangeArrowheads="1"/>
              </p:cNvSpPr>
              <p:nvPr/>
            </p:nvSpPr>
            <p:spPr bwMode="auto">
              <a:xfrm>
                <a:off x="1536" y="3600"/>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1" name="Oval 72"/>
              <p:cNvSpPr>
                <a:spLocks noChangeArrowheads="1"/>
              </p:cNvSpPr>
              <p:nvPr/>
            </p:nvSpPr>
            <p:spPr bwMode="auto">
              <a:xfrm>
                <a:off x="1536" y="3504"/>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2" name="Oval 74"/>
              <p:cNvSpPr>
                <a:spLocks noChangeArrowheads="1"/>
              </p:cNvSpPr>
              <p:nvPr/>
            </p:nvSpPr>
            <p:spPr bwMode="auto">
              <a:xfrm>
                <a:off x="1344"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3" name="Oval 75"/>
              <p:cNvSpPr>
                <a:spLocks noChangeArrowheads="1"/>
              </p:cNvSpPr>
              <p:nvPr/>
            </p:nvSpPr>
            <p:spPr bwMode="auto">
              <a:xfrm>
                <a:off x="1536" y="340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4" name="Oval 77"/>
              <p:cNvSpPr>
                <a:spLocks noChangeArrowheads="1"/>
              </p:cNvSpPr>
              <p:nvPr/>
            </p:nvSpPr>
            <p:spPr bwMode="auto">
              <a:xfrm>
                <a:off x="2064"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5" name="Oval 78"/>
              <p:cNvSpPr>
                <a:spLocks noChangeArrowheads="1"/>
              </p:cNvSpPr>
              <p:nvPr/>
            </p:nvSpPr>
            <p:spPr bwMode="auto">
              <a:xfrm>
                <a:off x="1920"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6" name="Oval 80"/>
              <p:cNvSpPr>
                <a:spLocks noChangeArrowheads="1"/>
              </p:cNvSpPr>
              <p:nvPr/>
            </p:nvSpPr>
            <p:spPr bwMode="auto">
              <a:xfrm>
                <a:off x="912"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7" name="Oval 81"/>
              <p:cNvSpPr>
                <a:spLocks noChangeArrowheads="1"/>
              </p:cNvSpPr>
              <p:nvPr/>
            </p:nvSpPr>
            <p:spPr bwMode="auto">
              <a:xfrm>
                <a:off x="1152"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8" name="Oval 85"/>
              <p:cNvSpPr>
                <a:spLocks noChangeArrowheads="1"/>
              </p:cNvSpPr>
              <p:nvPr/>
            </p:nvSpPr>
            <p:spPr bwMode="auto">
              <a:xfrm>
                <a:off x="2880" y="3576"/>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09" name="Oval 86"/>
              <p:cNvSpPr>
                <a:spLocks noChangeArrowheads="1"/>
              </p:cNvSpPr>
              <p:nvPr/>
            </p:nvSpPr>
            <p:spPr bwMode="auto">
              <a:xfrm>
                <a:off x="2880" y="3464"/>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0" name="Oval 87"/>
              <p:cNvSpPr>
                <a:spLocks noChangeArrowheads="1"/>
              </p:cNvSpPr>
              <p:nvPr/>
            </p:nvSpPr>
            <p:spPr bwMode="auto">
              <a:xfrm>
                <a:off x="2880" y="335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1" name="Oval 88"/>
              <p:cNvSpPr>
                <a:spLocks noChangeArrowheads="1"/>
              </p:cNvSpPr>
              <p:nvPr/>
            </p:nvSpPr>
            <p:spPr bwMode="auto">
              <a:xfrm>
                <a:off x="2976" y="3696"/>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2" name="Oval 89"/>
              <p:cNvSpPr>
                <a:spLocks noChangeArrowheads="1"/>
              </p:cNvSpPr>
              <p:nvPr/>
            </p:nvSpPr>
            <p:spPr bwMode="auto">
              <a:xfrm>
                <a:off x="2976" y="359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3" name="Oval 90"/>
              <p:cNvSpPr>
                <a:spLocks noChangeArrowheads="1"/>
              </p:cNvSpPr>
              <p:nvPr/>
            </p:nvSpPr>
            <p:spPr bwMode="auto">
              <a:xfrm>
                <a:off x="3072"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4" name="Oval 91"/>
              <p:cNvSpPr>
                <a:spLocks noChangeArrowheads="1"/>
              </p:cNvSpPr>
              <p:nvPr/>
            </p:nvSpPr>
            <p:spPr bwMode="auto">
              <a:xfrm>
                <a:off x="2784"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5" name="Oval 92"/>
              <p:cNvSpPr>
                <a:spLocks noChangeArrowheads="1"/>
              </p:cNvSpPr>
              <p:nvPr/>
            </p:nvSpPr>
            <p:spPr bwMode="auto">
              <a:xfrm>
                <a:off x="3648" y="388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6" name="Oval 95"/>
              <p:cNvSpPr>
                <a:spLocks noChangeArrowheads="1"/>
              </p:cNvSpPr>
              <p:nvPr/>
            </p:nvSpPr>
            <p:spPr bwMode="auto">
              <a:xfrm>
                <a:off x="2976" y="3504"/>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7" name="Oval 96"/>
              <p:cNvSpPr>
                <a:spLocks noChangeArrowheads="1"/>
              </p:cNvSpPr>
              <p:nvPr/>
            </p:nvSpPr>
            <p:spPr bwMode="auto">
              <a:xfrm>
                <a:off x="2976" y="3408"/>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8" name="Oval 97"/>
              <p:cNvSpPr>
                <a:spLocks noChangeArrowheads="1"/>
              </p:cNvSpPr>
              <p:nvPr/>
            </p:nvSpPr>
            <p:spPr bwMode="auto">
              <a:xfrm>
                <a:off x="2880" y="3216"/>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5919" name="Oval 98"/>
              <p:cNvSpPr>
                <a:spLocks noChangeArrowheads="1"/>
              </p:cNvSpPr>
              <p:nvPr/>
            </p:nvSpPr>
            <p:spPr bwMode="auto">
              <a:xfrm>
                <a:off x="2976" y="3312"/>
                <a:ext cx="96" cy="9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sp>
        <p:nvSpPr>
          <p:cNvPr id="111716" name="Freeform 100"/>
          <p:cNvSpPr>
            <a:spLocks/>
          </p:cNvSpPr>
          <p:nvPr/>
        </p:nvSpPr>
        <p:spPr bwMode="auto">
          <a:xfrm>
            <a:off x="2209800" y="3962400"/>
            <a:ext cx="5245100" cy="1400175"/>
          </a:xfrm>
          <a:custGeom>
            <a:avLst/>
            <a:gdLst>
              <a:gd name="T0" fmla="*/ 0 w 3304"/>
              <a:gd name="T1" fmla="*/ 2147483647 h 882"/>
              <a:gd name="T2" fmla="*/ 2147483647 w 3304"/>
              <a:gd name="T3" fmla="*/ 2147483647 h 882"/>
              <a:gd name="T4" fmla="*/ 2147483647 w 3304"/>
              <a:gd name="T5" fmla="*/ 2147483647 h 882"/>
              <a:gd name="T6" fmla="*/ 2147483647 w 3304"/>
              <a:gd name="T7" fmla="*/ 2147483647 h 882"/>
              <a:gd name="T8" fmla="*/ 2147483647 w 3304"/>
              <a:gd name="T9" fmla="*/ 2147483647 h 882"/>
              <a:gd name="T10" fmla="*/ 2147483647 w 3304"/>
              <a:gd name="T11" fmla="*/ 2147483647 h 882"/>
              <a:gd name="T12" fmla="*/ 2147483647 w 3304"/>
              <a:gd name="T13" fmla="*/ 2147483647 h 882"/>
              <a:gd name="T14" fmla="*/ 2147483647 w 3304"/>
              <a:gd name="T15" fmla="*/ 2147483647 h 882"/>
              <a:gd name="T16" fmla="*/ 2147483647 w 3304"/>
              <a:gd name="T17" fmla="*/ 2147483647 h 882"/>
              <a:gd name="T18" fmla="*/ 2147483647 w 3304"/>
              <a:gd name="T19" fmla="*/ 2147483647 h 882"/>
              <a:gd name="T20" fmla="*/ 2147483647 w 3304"/>
              <a:gd name="T21" fmla="*/ 2147483647 h 882"/>
              <a:gd name="T22" fmla="*/ 2147483647 w 3304"/>
              <a:gd name="T23" fmla="*/ 2147483647 h 882"/>
              <a:gd name="T24" fmla="*/ 2147483647 w 3304"/>
              <a:gd name="T25" fmla="*/ 2147483647 h 882"/>
              <a:gd name="T26" fmla="*/ 2147483647 w 3304"/>
              <a:gd name="T27" fmla="*/ 2147483647 h 882"/>
              <a:gd name="T28" fmla="*/ 2147483647 w 3304"/>
              <a:gd name="T29" fmla="*/ 2147483647 h 882"/>
              <a:gd name="T30" fmla="*/ 2147483647 w 3304"/>
              <a:gd name="T31" fmla="*/ 2147483647 h 882"/>
              <a:gd name="T32" fmla="*/ 2147483647 w 3304"/>
              <a:gd name="T33" fmla="*/ 2147483647 h 882"/>
              <a:gd name="T34" fmla="*/ 2147483647 w 3304"/>
              <a:gd name="T35" fmla="*/ 2147483647 h 882"/>
              <a:gd name="T36" fmla="*/ 2147483647 w 3304"/>
              <a:gd name="T37" fmla="*/ 2147483647 h 882"/>
              <a:gd name="T38" fmla="*/ 2147483647 w 3304"/>
              <a:gd name="T39" fmla="*/ 2147483647 h 882"/>
              <a:gd name="T40" fmla="*/ 2147483647 w 3304"/>
              <a:gd name="T41" fmla="*/ 2147483647 h 882"/>
              <a:gd name="T42" fmla="*/ 2147483647 w 3304"/>
              <a:gd name="T43" fmla="*/ 2147483647 h 882"/>
              <a:gd name="T44" fmla="*/ 2147483647 w 3304"/>
              <a:gd name="T45" fmla="*/ 2147483647 h 882"/>
              <a:gd name="T46" fmla="*/ 2147483647 w 3304"/>
              <a:gd name="T47" fmla="*/ 2147483647 h 882"/>
              <a:gd name="T48" fmla="*/ 2147483647 w 3304"/>
              <a:gd name="T49" fmla="*/ 2147483647 h 882"/>
              <a:gd name="T50" fmla="*/ 2147483647 w 3304"/>
              <a:gd name="T51" fmla="*/ 2147483647 h 882"/>
              <a:gd name="T52" fmla="*/ 2147483647 w 3304"/>
              <a:gd name="T53" fmla="*/ 2147483647 h 882"/>
              <a:gd name="T54" fmla="*/ 2147483647 w 3304"/>
              <a:gd name="T55" fmla="*/ 0 h 882"/>
              <a:gd name="T56" fmla="*/ 2147483647 w 3304"/>
              <a:gd name="T57" fmla="*/ 2147483647 h 882"/>
              <a:gd name="T58" fmla="*/ 2147483647 w 3304"/>
              <a:gd name="T59" fmla="*/ 2147483647 h 882"/>
              <a:gd name="T60" fmla="*/ 2147483647 w 3304"/>
              <a:gd name="T61" fmla="*/ 2147483647 h 882"/>
              <a:gd name="T62" fmla="*/ 2147483647 w 3304"/>
              <a:gd name="T63" fmla="*/ 2147483647 h 882"/>
              <a:gd name="T64" fmla="*/ 2147483647 w 3304"/>
              <a:gd name="T65" fmla="*/ 2147483647 h 882"/>
              <a:gd name="T66" fmla="*/ 2147483647 w 3304"/>
              <a:gd name="T67" fmla="*/ 2147483647 h 882"/>
              <a:gd name="T68" fmla="*/ 2147483647 w 3304"/>
              <a:gd name="T69" fmla="*/ 2147483647 h 882"/>
              <a:gd name="T70" fmla="*/ 2147483647 w 3304"/>
              <a:gd name="T71" fmla="*/ 2147483647 h 882"/>
              <a:gd name="T72" fmla="*/ 2147483647 w 3304"/>
              <a:gd name="T73" fmla="*/ 2147483647 h 882"/>
              <a:gd name="T74" fmla="*/ 2147483647 w 3304"/>
              <a:gd name="T75" fmla="*/ 2147483647 h 882"/>
              <a:gd name="T76" fmla="*/ 2147483647 w 3304"/>
              <a:gd name="T77" fmla="*/ 2147483647 h 882"/>
              <a:gd name="T78" fmla="*/ 2147483647 w 3304"/>
              <a:gd name="T79" fmla="*/ 2147483647 h 882"/>
              <a:gd name="T80" fmla="*/ 2147483647 w 3304"/>
              <a:gd name="T81" fmla="*/ 2147483647 h 882"/>
              <a:gd name="T82" fmla="*/ 2147483647 w 3304"/>
              <a:gd name="T83" fmla="*/ 2147483647 h 882"/>
              <a:gd name="T84" fmla="*/ 2147483647 w 3304"/>
              <a:gd name="T85" fmla="*/ 2147483647 h 8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04"/>
              <a:gd name="T130" fmla="*/ 0 h 882"/>
              <a:gd name="T131" fmla="*/ 3304 w 3304"/>
              <a:gd name="T132" fmla="*/ 882 h 8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04" h="882">
                <a:moveTo>
                  <a:pt x="0" y="816"/>
                </a:moveTo>
                <a:cubicBezTo>
                  <a:pt x="110" y="779"/>
                  <a:pt x="173" y="789"/>
                  <a:pt x="312" y="784"/>
                </a:cubicBezTo>
                <a:cubicBezTo>
                  <a:pt x="333" y="752"/>
                  <a:pt x="366" y="725"/>
                  <a:pt x="392" y="696"/>
                </a:cubicBezTo>
                <a:cubicBezTo>
                  <a:pt x="407" y="679"/>
                  <a:pt x="424" y="664"/>
                  <a:pt x="440" y="648"/>
                </a:cubicBezTo>
                <a:cubicBezTo>
                  <a:pt x="448" y="640"/>
                  <a:pt x="464" y="624"/>
                  <a:pt x="464" y="624"/>
                </a:cubicBezTo>
                <a:cubicBezTo>
                  <a:pt x="482" y="570"/>
                  <a:pt x="535" y="532"/>
                  <a:pt x="552" y="480"/>
                </a:cubicBezTo>
                <a:cubicBezTo>
                  <a:pt x="566" y="437"/>
                  <a:pt x="591" y="397"/>
                  <a:pt x="616" y="360"/>
                </a:cubicBezTo>
                <a:cubicBezTo>
                  <a:pt x="634" y="333"/>
                  <a:pt x="685" y="321"/>
                  <a:pt x="712" y="312"/>
                </a:cubicBezTo>
                <a:cubicBezTo>
                  <a:pt x="720" y="309"/>
                  <a:pt x="736" y="304"/>
                  <a:pt x="736" y="304"/>
                </a:cubicBezTo>
                <a:cubicBezTo>
                  <a:pt x="749" y="307"/>
                  <a:pt x="765" y="304"/>
                  <a:pt x="776" y="312"/>
                </a:cubicBezTo>
                <a:cubicBezTo>
                  <a:pt x="783" y="317"/>
                  <a:pt x="780" y="328"/>
                  <a:pt x="784" y="336"/>
                </a:cubicBezTo>
                <a:cubicBezTo>
                  <a:pt x="800" y="368"/>
                  <a:pt x="816" y="400"/>
                  <a:pt x="832" y="432"/>
                </a:cubicBezTo>
                <a:cubicBezTo>
                  <a:pt x="873" y="513"/>
                  <a:pt x="917" y="596"/>
                  <a:pt x="968" y="672"/>
                </a:cubicBezTo>
                <a:cubicBezTo>
                  <a:pt x="986" y="699"/>
                  <a:pt x="1037" y="711"/>
                  <a:pt x="1064" y="720"/>
                </a:cubicBezTo>
                <a:cubicBezTo>
                  <a:pt x="1113" y="736"/>
                  <a:pt x="1158" y="759"/>
                  <a:pt x="1208" y="776"/>
                </a:cubicBezTo>
                <a:cubicBezTo>
                  <a:pt x="1256" y="792"/>
                  <a:pt x="1309" y="781"/>
                  <a:pt x="1360" y="784"/>
                </a:cubicBezTo>
                <a:cubicBezTo>
                  <a:pt x="1420" y="824"/>
                  <a:pt x="1344" y="777"/>
                  <a:pt x="1416" y="808"/>
                </a:cubicBezTo>
                <a:cubicBezTo>
                  <a:pt x="1425" y="812"/>
                  <a:pt x="1431" y="820"/>
                  <a:pt x="1440" y="824"/>
                </a:cubicBezTo>
                <a:cubicBezTo>
                  <a:pt x="1479" y="842"/>
                  <a:pt x="1518" y="849"/>
                  <a:pt x="1560" y="856"/>
                </a:cubicBezTo>
                <a:cubicBezTo>
                  <a:pt x="1629" y="851"/>
                  <a:pt x="1687" y="854"/>
                  <a:pt x="1744" y="816"/>
                </a:cubicBezTo>
                <a:cubicBezTo>
                  <a:pt x="1763" y="759"/>
                  <a:pt x="1746" y="777"/>
                  <a:pt x="1784" y="752"/>
                </a:cubicBezTo>
                <a:cubicBezTo>
                  <a:pt x="1796" y="716"/>
                  <a:pt x="1819" y="687"/>
                  <a:pt x="1840" y="656"/>
                </a:cubicBezTo>
                <a:cubicBezTo>
                  <a:pt x="1854" y="635"/>
                  <a:pt x="1856" y="608"/>
                  <a:pt x="1864" y="584"/>
                </a:cubicBezTo>
                <a:cubicBezTo>
                  <a:pt x="1883" y="527"/>
                  <a:pt x="1897" y="467"/>
                  <a:pt x="1912" y="408"/>
                </a:cubicBezTo>
                <a:cubicBezTo>
                  <a:pt x="1918" y="339"/>
                  <a:pt x="1924" y="301"/>
                  <a:pt x="1944" y="240"/>
                </a:cubicBezTo>
                <a:cubicBezTo>
                  <a:pt x="1949" y="224"/>
                  <a:pt x="1955" y="208"/>
                  <a:pt x="1960" y="192"/>
                </a:cubicBezTo>
                <a:cubicBezTo>
                  <a:pt x="1963" y="184"/>
                  <a:pt x="1968" y="168"/>
                  <a:pt x="1968" y="168"/>
                </a:cubicBezTo>
                <a:cubicBezTo>
                  <a:pt x="1976" y="103"/>
                  <a:pt x="1978" y="23"/>
                  <a:pt x="2048" y="0"/>
                </a:cubicBezTo>
                <a:cubicBezTo>
                  <a:pt x="2072" y="5"/>
                  <a:pt x="2095" y="4"/>
                  <a:pt x="2112" y="24"/>
                </a:cubicBezTo>
                <a:cubicBezTo>
                  <a:pt x="2165" y="84"/>
                  <a:pt x="2119" y="64"/>
                  <a:pt x="2168" y="80"/>
                </a:cubicBezTo>
                <a:cubicBezTo>
                  <a:pt x="2180" y="97"/>
                  <a:pt x="2198" y="110"/>
                  <a:pt x="2208" y="128"/>
                </a:cubicBezTo>
                <a:cubicBezTo>
                  <a:pt x="2216" y="143"/>
                  <a:pt x="2215" y="162"/>
                  <a:pt x="2224" y="176"/>
                </a:cubicBezTo>
                <a:cubicBezTo>
                  <a:pt x="2253" y="219"/>
                  <a:pt x="2264" y="247"/>
                  <a:pt x="2280" y="296"/>
                </a:cubicBezTo>
                <a:cubicBezTo>
                  <a:pt x="2295" y="341"/>
                  <a:pt x="2286" y="312"/>
                  <a:pt x="2304" y="384"/>
                </a:cubicBezTo>
                <a:cubicBezTo>
                  <a:pt x="2307" y="395"/>
                  <a:pt x="2312" y="416"/>
                  <a:pt x="2312" y="416"/>
                </a:cubicBezTo>
                <a:cubicBezTo>
                  <a:pt x="2320" y="512"/>
                  <a:pt x="2330" y="597"/>
                  <a:pt x="2360" y="688"/>
                </a:cubicBezTo>
                <a:cubicBezTo>
                  <a:pt x="2368" y="712"/>
                  <a:pt x="2373" y="741"/>
                  <a:pt x="2392" y="760"/>
                </a:cubicBezTo>
                <a:cubicBezTo>
                  <a:pt x="2429" y="797"/>
                  <a:pt x="2524" y="798"/>
                  <a:pt x="2576" y="832"/>
                </a:cubicBezTo>
                <a:cubicBezTo>
                  <a:pt x="2632" y="829"/>
                  <a:pt x="2689" y="834"/>
                  <a:pt x="2744" y="824"/>
                </a:cubicBezTo>
                <a:cubicBezTo>
                  <a:pt x="2771" y="819"/>
                  <a:pt x="2790" y="793"/>
                  <a:pt x="2816" y="784"/>
                </a:cubicBezTo>
                <a:cubicBezTo>
                  <a:pt x="2863" y="800"/>
                  <a:pt x="2820" y="780"/>
                  <a:pt x="2856" y="816"/>
                </a:cubicBezTo>
                <a:cubicBezTo>
                  <a:pt x="2875" y="835"/>
                  <a:pt x="2904" y="840"/>
                  <a:pt x="2928" y="848"/>
                </a:cubicBezTo>
                <a:cubicBezTo>
                  <a:pt x="3030" y="882"/>
                  <a:pt x="3215" y="864"/>
                  <a:pt x="3304" y="864"/>
                </a:cubicBezTo>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grpSp>
        <p:nvGrpSpPr>
          <p:cNvPr id="5" name="Group 110"/>
          <p:cNvGrpSpPr>
            <a:grpSpLocks/>
          </p:cNvGrpSpPr>
          <p:nvPr/>
        </p:nvGrpSpPr>
        <p:grpSpPr bwMode="auto">
          <a:xfrm>
            <a:off x="1584326" y="2566988"/>
            <a:ext cx="6251577" cy="3624264"/>
            <a:chOff x="998" y="1617"/>
            <a:chExt cx="3938" cy="2283"/>
          </a:xfrm>
        </p:grpSpPr>
        <p:sp>
          <p:nvSpPr>
            <p:cNvPr id="35889" name="Line 3"/>
            <p:cNvSpPr>
              <a:spLocks noChangeShapeType="1"/>
            </p:cNvSpPr>
            <p:nvPr/>
          </p:nvSpPr>
          <p:spPr bwMode="auto">
            <a:xfrm>
              <a:off x="1336" y="1720"/>
              <a:ext cx="0" cy="168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a:solidFill>
                  <a:srgbClr val="FFFFFF"/>
                </a:solidFill>
                <a:cs typeface="Arial" charset="0"/>
              </a:endParaRPr>
            </a:p>
          </p:txBody>
        </p:sp>
        <p:sp>
          <p:nvSpPr>
            <p:cNvPr id="35890" name="Line 4"/>
            <p:cNvSpPr>
              <a:spLocks noChangeShapeType="1"/>
            </p:cNvSpPr>
            <p:nvPr/>
          </p:nvSpPr>
          <p:spPr bwMode="auto">
            <a:xfrm>
              <a:off x="1336" y="3400"/>
              <a:ext cx="36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35891" name="Text Box 59"/>
            <p:cNvSpPr txBox="1">
              <a:spLocks noChangeArrowheads="1"/>
            </p:cNvSpPr>
            <p:nvPr/>
          </p:nvSpPr>
          <p:spPr bwMode="auto">
            <a:xfrm>
              <a:off x="1200" y="3408"/>
              <a:ext cx="362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2000" dirty="0">
                  <a:latin typeface="Arial" panose="020B0604020202020204" pitchFamily="34" charset="0"/>
                  <a:cs typeface="Arial" panose="020B0604020202020204" pitchFamily="34" charset="0"/>
                </a:rPr>
                <a:t>10</a:t>
              </a:r>
              <a:r>
                <a:rPr lang="en-US" altLang="en-US" sz="2000" baseline="30000" dirty="0">
                  <a:latin typeface="Arial" panose="020B0604020202020204" pitchFamily="34" charset="0"/>
                  <a:cs typeface="Arial" panose="020B0604020202020204" pitchFamily="34" charset="0"/>
                </a:rPr>
                <a:t>0</a:t>
              </a:r>
              <a:r>
                <a:rPr lang="en-US" altLang="en-US" sz="2000" dirty="0">
                  <a:latin typeface="Arial" panose="020B0604020202020204" pitchFamily="34" charset="0"/>
                  <a:cs typeface="Arial" panose="020B0604020202020204" pitchFamily="34" charset="0"/>
                </a:rPr>
                <a:t>             10</a:t>
              </a:r>
              <a:r>
                <a:rPr lang="en-US" altLang="en-US" sz="2000" baseline="30000" dirty="0">
                  <a:latin typeface="Arial" panose="020B0604020202020204" pitchFamily="34" charset="0"/>
                  <a:cs typeface="Arial" panose="020B0604020202020204" pitchFamily="34" charset="0"/>
                </a:rPr>
                <a:t>1</a:t>
              </a:r>
              <a:r>
                <a:rPr lang="en-US" altLang="en-US" sz="2000" dirty="0">
                  <a:latin typeface="Arial" panose="020B0604020202020204" pitchFamily="34" charset="0"/>
                  <a:cs typeface="Arial" panose="020B0604020202020204" pitchFamily="34" charset="0"/>
                </a:rPr>
                <a:t>             10</a:t>
              </a:r>
              <a:r>
                <a:rPr lang="en-US" altLang="en-US" sz="2000" baseline="30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10</a:t>
              </a:r>
              <a:r>
                <a:rPr lang="en-US" altLang="en-US" sz="2000" baseline="30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             10</a:t>
              </a:r>
              <a:r>
                <a:rPr lang="en-US" altLang="en-US" sz="2000" baseline="30000" dirty="0">
                  <a:latin typeface="Arial" panose="020B0604020202020204" pitchFamily="34" charset="0"/>
                  <a:cs typeface="Arial" panose="020B0604020202020204" pitchFamily="34" charset="0"/>
                </a:rPr>
                <a:t>4</a:t>
              </a:r>
            </a:p>
          </p:txBody>
        </p:sp>
        <p:sp>
          <p:nvSpPr>
            <p:cNvPr id="35892" name="Text Box 107"/>
            <p:cNvSpPr txBox="1">
              <a:spLocks noChangeArrowheads="1"/>
            </p:cNvSpPr>
            <p:nvPr/>
          </p:nvSpPr>
          <p:spPr bwMode="auto">
            <a:xfrm>
              <a:off x="2640" y="3648"/>
              <a:ext cx="47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2000" b="1" dirty="0">
                  <a:latin typeface="Arial" panose="020B0604020202020204" pitchFamily="34" charset="0"/>
                  <a:cs typeface="Arial" panose="020B0604020202020204" pitchFamily="34" charset="0"/>
                </a:rPr>
                <a:t>FITC</a:t>
              </a:r>
            </a:p>
          </p:txBody>
        </p:sp>
        <p:sp>
          <p:nvSpPr>
            <p:cNvPr id="35893" name="Text Box 108"/>
            <p:cNvSpPr txBox="1">
              <a:spLocks noChangeArrowheads="1"/>
            </p:cNvSpPr>
            <p:nvPr/>
          </p:nvSpPr>
          <p:spPr bwMode="auto">
            <a:xfrm rot="16200000">
              <a:off x="617" y="1998"/>
              <a:ext cx="10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2000" b="1" dirty="0">
                  <a:latin typeface="Arial" panose="020B0604020202020204" pitchFamily="34" charset="0"/>
                  <a:cs typeface="Arial" panose="020B0604020202020204" pitchFamily="34" charset="0"/>
                </a:rPr>
                <a:t>Cell Counts</a:t>
              </a:r>
            </a:p>
          </p:txBody>
        </p:sp>
      </p:grpSp>
      <p:sp>
        <p:nvSpPr>
          <p:cNvPr id="4" name="TextBox 3"/>
          <p:cNvSpPr txBox="1"/>
          <p:nvPr/>
        </p:nvSpPr>
        <p:spPr>
          <a:xfrm>
            <a:off x="6553200" y="1607403"/>
            <a:ext cx="1981200" cy="646331"/>
          </a:xfrm>
          <a:prstGeom prst="rect">
            <a:avLst/>
          </a:prstGeom>
          <a:noFill/>
          <a:ln>
            <a:solidFill>
              <a:schemeClr val="tx1"/>
            </a:solidFill>
          </a:ln>
        </p:spPr>
        <p:txBody>
          <a:bodyPr wrap="square" rtlCol="0">
            <a:spAutoFit/>
          </a:bodyPr>
          <a:lstStyle/>
          <a:p>
            <a:r>
              <a:rPr lang="en-US" sz="1800" dirty="0"/>
              <a:t>Data Format: FCS files</a:t>
            </a:r>
          </a:p>
        </p:txBody>
      </p:sp>
      <p:pic>
        <p:nvPicPr>
          <p:cNvPr id="6" name="Audio 5">
            <a:hlinkClick r:id="" action="ppaction://media"/>
            <a:extLst>
              <a:ext uri="{FF2B5EF4-FFF2-40B4-BE49-F238E27FC236}">
                <a16:creationId xmlns:a16="http://schemas.microsoft.com/office/drawing/2014/main" id="{558614C0-76A3-457B-8ABA-C99E84EB1F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3680721"/>
      </p:ext>
    </p:extLst>
  </p:cSld>
  <p:clrMapOvr>
    <a:masterClrMapping/>
  </p:clrMapOvr>
  <mc:AlternateContent xmlns:mc="http://schemas.openxmlformats.org/markup-compatibility/2006" xmlns:p14="http://schemas.microsoft.com/office/powerpoint/2010/main">
    <mc:Choice Requires="p14">
      <p:transition spd="slow" p14:dur="2000" advTm="64378"/>
    </mc:Choice>
    <mc:Fallback xmlns="">
      <p:transition spd="slow" advTm="6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1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lide(fromBottom)">
                                      <p:cBhvr>
                                        <p:cTn id="31" dur="5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slide(fromBottom)">
                                      <p:cBhvr>
                                        <p:cTn id="36" dur="500"/>
                                        <p:tgtEl>
                                          <p:spTgt spid="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11716"/>
                                        </p:tgtEl>
                                        <p:attrNameLst>
                                          <p:attrName>style.visibility</p:attrName>
                                        </p:attrNameLst>
                                      </p:cBhvr>
                                      <p:to>
                                        <p:strVal val="visible"/>
                                      </p:to>
                                    </p:set>
                                    <p:animEffect transition="in" filter="slide(fromBottom)">
                                      <p:cBhvr>
                                        <p:cTn id="41" dur="500"/>
                                        <p:tgtEl>
                                          <p:spTgt spid="1117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111676" grpId="0" animBg="1"/>
      <p:bldP spid="111677" grpId="0" animBg="1"/>
      <p:bldP spid="111678" grpId="0" animBg="1"/>
      <p:bldP spid="111679" grpId="0" animBg="1"/>
      <p:bldP spid="1117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3733800" y="457200"/>
            <a:ext cx="1393135" cy="685800"/>
          </a:xfrm>
        </p:spPr>
        <p:txBody>
          <a:bodyPr/>
          <a:lstStyle/>
          <a:p>
            <a:pPr eaLnBrk="1" hangingPunct="1">
              <a:defRPr/>
            </a:pPr>
            <a:r>
              <a:rPr lang="en-US" altLang="en-US" sz="3600" b="1" dirty="0">
                <a:solidFill>
                  <a:schemeClr val="tx1"/>
                </a:solidFill>
                <a:latin typeface="Arial" charset="0"/>
                <a:ea typeface="ＭＳ Ｐゴシック" pitchFamily="49" charset="-128"/>
              </a:rPr>
              <a:t>Plots</a:t>
            </a:r>
          </a:p>
        </p:txBody>
      </p:sp>
      <p:pic>
        <p:nvPicPr>
          <p:cNvPr id="34819" name="Picture 3" descr="allplots"/>
          <p:cNvPicPr>
            <a:picLocks noChangeAspect="1" noChangeArrowheads="1"/>
          </p:cNvPicPr>
          <p:nvPr/>
        </p:nvPicPr>
        <p:blipFill>
          <a:blip r:embed="rId5">
            <a:extLst>
              <a:ext uri="{28A0092B-C50C-407E-A947-70E740481C1C}">
                <a14:useLocalDpi xmlns:a14="http://schemas.microsoft.com/office/drawing/2010/main" val="0"/>
              </a:ext>
            </a:extLst>
          </a:blip>
          <a:srcRect t="4280"/>
          <a:stretch>
            <a:fillRect/>
          </a:stretch>
        </p:blipFill>
        <p:spPr bwMode="auto">
          <a:xfrm>
            <a:off x="1905000" y="1295400"/>
            <a:ext cx="5106988"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p:cNvSpPr>
            <a:spLocks noChangeArrowheads="1"/>
          </p:cNvSpPr>
          <p:nvPr/>
        </p:nvSpPr>
        <p:spPr bwMode="auto">
          <a:xfrm>
            <a:off x="1917591" y="1338541"/>
            <a:ext cx="1467068" cy="369332"/>
          </a:xfrm>
          <a:prstGeom prst="rect">
            <a:avLst/>
          </a:prstGeom>
          <a:solidFill>
            <a:schemeClr val="bg1"/>
          </a:solidFill>
          <a:ln>
            <a:noFill/>
          </a:ln>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
                <a:srgbClr val="A886E0"/>
              </a:buClr>
              <a:buSzPct val="200000"/>
              <a:buFontTx/>
              <a:buNone/>
            </a:pPr>
            <a:r>
              <a:rPr lang="en-US" altLang="en-US" sz="1800">
                <a:solidFill>
                  <a:srgbClr val="000514"/>
                </a:solidFill>
                <a:latin typeface="Arial" panose="020B0604020202020204" pitchFamily="34" charset="0"/>
                <a:cs typeface="Arial" panose="020B0604020202020204" pitchFamily="34" charset="0"/>
              </a:rPr>
              <a:t>Contour Plot</a:t>
            </a:r>
          </a:p>
        </p:txBody>
      </p:sp>
      <p:sp>
        <p:nvSpPr>
          <p:cNvPr id="34821" name="Text Box 5"/>
          <p:cNvSpPr txBox="1">
            <a:spLocks noChangeArrowheads="1"/>
          </p:cNvSpPr>
          <p:nvPr/>
        </p:nvSpPr>
        <p:spPr bwMode="auto">
          <a:xfrm>
            <a:off x="4483100" y="1335088"/>
            <a:ext cx="1415772" cy="369332"/>
          </a:xfrm>
          <a:prstGeom prst="rect">
            <a:avLst/>
          </a:prstGeom>
          <a:solidFill>
            <a:schemeClr val="bg1"/>
          </a:solidFill>
          <a:ln>
            <a:noFill/>
          </a:ln>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1800" dirty="0">
                <a:solidFill>
                  <a:srgbClr val="000514"/>
                </a:solidFill>
                <a:latin typeface="Arial" panose="020B0604020202020204" pitchFamily="34" charset="0"/>
                <a:cs typeface="Arial" panose="020B0604020202020204" pitchFamily="34" charset="0"/>
              </a:rPr>
              <a:t>Density Plot</a:t>
            </a:r>
          </a:p>
        </p:txBody>
      </p:sp>
      <p:sp>
        <p:nvSpPr>
          <p:cNvPr id="34822" name="Text Box 6"/>
          <p:cNvSpPr txBox="1">
            <a:spLocks noChangeArrowheads="1"/>
          </p:cNvSpPr>
          <p:nvPr/>
        </p:nvSpPr>
        <p:spPr bwMode="auto">
          <a:xfrm>
            <a:off x="1965325" y="3875088"/>
            <a:ext cx="2056973" cy="369332"/>
          </a:xfrm>
          <a:prstGeom prst="rect">
            <a:avLst/>
          </a:prstGeom>
          <a:solidFill>
            <a:schemeClr val="bg1"/>
          </a:solidFill>
          <a:ln>
            <a:noFill/>
          </a:ln>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1800">
                <a:solidFill>
                  <a:srgbClr val="000514"/>
                </a:solidFill>
                <a:latin typeface="Arial" panose="020B0604020202020204" pitchFamily="34" charset="0"/>
                <a:cs typeface="Arial" panose="020B0604020202020204" pitchFamily="34" charset="0"/>
              </a:rPr>
              <a:t>Greyscale Density</a:t>
            </a:r>
          </a:p>
        </p:txBody>
      </p:sp>
      <p:sp>
        <p:nvSpPr>
          <p:cNvPr id="34823" name="Text Box 7"/>
          <p:cNvSpPr txBox="1">
            <a:spLocks noChangeArrowheads="1"/>
          </p:cNvSpPr>
          <p:nvPr/>
        </p:nvSpPr>
        <p:spPr bwMode="auto">
          <a:xfrm>
            <a:off x="4492625" y="3862388"/>
            <a:ext cx="1005403" cy="369332"/>
          </a:xfrm>
          <a:prstGeom prst="rect">
            <a:avLst/>
          </a:prstGeom>
          <a:solidFill>
            <a:schemeClr val="bg1"/>
          </a:solidFill>
          <a:ln>
            <a:noFill/>
          </a:ln>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
                <a:srgbClr val="A886E0"/>
              </a:buClr>
              <a:buSzPct val="200000"/>
              <a:buFontTx/>
              <a:buNone/>
            </a:pPr>
            <a:r>
              <a:rPr lang="en-US" altLang="en-US" sz="1800" dirty="0">
                <a:solidFill>
                  <a:srgbClr val="000514"/>
                </a:solidFill>
                <a:latin typeface="Arial" panose="020B0604020202020204" pitchFamily="34" charset="0"/>
                <a:cs typeface="Arial" panose="020B0604020202020204" pitchFamily="34" charset="0"/>
              </a:rPr>
              <a:t>Dot Plot</a:t>
            </a:r>
          </a:p>
        </p:txBody>
      </p:sp>
      <p:pic>
        <p:nvPicPr>
          <p:cNvPr id="4" name="Audio 3">
            <a:hlinkClick r:id="" action="ppaction://media"/>
            <a:extLst>
              <a:ext uri="{FF2B5EF4-FFF2-40B4-BE49-F238E27FC236}">
                <a16:creationId xmlns:a16="http://schemas.microsoft.com/office/drawing/2014/main" id="{5AB1344C-019C-4D48-B9F3-69A368A26C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8008795"/>
      </p:ext>
    </p:extLst>
  </p:cSld>
  <p:clrMapOvr>
    <a:masterClrMapping/>
  </p:clrMapOvr>
  <mc:AlternateContent xmlns:mc="http://schemas.openxmlformats.org/markup-compatibility/2006" xmlns:p14="http://schemas.microsoft.com/office/powerpoint/2010/main">
    <mc:Choice Requires="p14">
      <p:transition spd="slow" p14:dur="2000" advTm="60882"/>
    </mc:Choice>
    <mc:Fallback xmlns="">
      <p:transition spd="slow" advTm="60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52400"/>
            <a:ext cx="43211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ChangeArrowheads="1"/>
          </p:cNvSpPr>
          <p:nvPr/>
        </p:nvSpPr>
        <p:spPr bwMode="auto">
          <a:xfrm>
            <a:off x="5638800" y="381000"/>
            <a:ext cx="3124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3600" b="1" dirty="0">
                <a:latin typeface="Arial" charset="0"/>
                <a:cs typeface="Arial" charset="0"/>
              </a:rPr>
              <a:t>Cell Sorting</a:t>
            </a:r>
          </a:p>
        </p:txBody>
      </p:sp>
      <p:pic>
        <p:nvPicPr>
          <p:cNvPr id="2" name="Audio 1">
            <a:hlinkClick r:id="" action="ppaction://media"/>
            <a:extLst>
              <a:ext uri="{FF2B5EF4-FFF2-40B4-BE49-F238E27FC236}">
                <a16:creationId xmlns:a16="http://schemas.microsoft.com/office/drawing/2014/main" id="{CE0D5E34-9687-4FE7-AA8A-CA895C7B82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9729824"/>
      </p:ext>
    </p:extLst>
  </p:cSld>
  <p:clrMapOvr>
    <a:masterClrMapping/>
  </p:clrMapOvr>
  <mc:AlternateContent xmlns:mc="http://schemas.openxmlformats.org/markup-compatibility/2006" xmlns:p14="http://schemas.microsoft.com/office/powerpoint/2010/main">
    <mc:Choice Requires="p14">
      <p:transition spd="slow" p14:dur="2000" advTm="59755"/>
    </mc:Choice>
    <mc:Fallback xmlns="">
      <p:transition spd="slow" advTm="5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3"/>
          <p:cNvGrpSpPr>
            <a:grpSpLocks/>
          </p:cNvGrpSpPr>
          <p:nvPr/>
        </p:nvGrpSpPr>
        <p:grpSpPr bwMode="auto">
          <a:xfrm>
            <a:off x="152400" y="762000"/>
            <a:ext cx="8915400" cy="5772150"/>
            <a:chOff x="144" y="576"/>
            <a:chExt cx="5364" cy="3492"/>
          </a:xfrm>
        </p:grpSpPr>
        <p:pic>
          <p:nvPicPr>
            <p:cNvPr id="245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273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273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2" y="273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6" y="273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2" y="1920"/>
              <a:ext cx="1914"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 y="1920"/>
              <a:ext cx="1914"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 y="57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57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2" y="57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76" y="576"/>
              <a:ext cx="133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9" name="Text Box 12"/>
          <p:cNvSpPr txBox="1">
            <a:spLocks noChangeArrowheads="1"/>
          </p:cNvSpPr>
          <p:nvPr/>
        </p:nvSpPr>
        <p:spPr bwMode="auto">
          <a:xfrm>
            <a:off x="2560637" y="228600"/>
            <a:ext cx="6278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800" b="1" dirty="0">
                <a:latin typeface="Arial" charset="0"/>
                <a:cs typeface="Arial" charset="0"/>
              </a:rPr>
              <a:t>Mouse </a:t>
            </a:r>
            <a:r>
              <a:rPr lang="en-US" altLang="en-US" sz="2800" b="1" dirty="0" err="1">
                <a:latin typeface="Arial" charset="0"/>
                <a:cs typeface="Arial" charset="0"/>
              </a:rPr>
              <a:t>splenocytes</a:t>
            </a:r>
            <a:r>
              <a:rPr lang="en-US" altLang="en-US" sz="2800" b="1" dirty="0">
                <a:latin typeface="Arial" charset="0"/>
                <a:cs typeface="Arial" charset="0"/>
              </a:rPr>
              <a:t> sorted on Aria II</a:t>
            </a:r>
          </a:p>
        </p:txBody>
      </p:sp>
      <p:sp>
        <p:nvSpPr>
          <p:cNvPr id="24580" name="Oval 14"/>
          <p:cNvSpPr>
            <a:spLocks noChangeArrowheads="1"/>
          </p:cNvSpPr>
          <p:nvPr/>
        </p:nvSpPr>
        <p:spPr bwMode="auto">
          <a:xfrm>
            <a:off x="6858000" y="4114800"/>
            <a:ext cx="533400" cy="228600"/>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endParaRPr lang="en-US" altLang="en-US" sz="1800">
              <a:solidFill>
                <a:srgbClr val="FFFFFF"/>
              </a:solidFill>
              <a:cs typeface="Arial" charset="0"/>
            </a:endParaRPr>
          </a:p>
        </p:txBody>
      </p:sp>
      <p:sp>
        <p:nvSpPr>
          <p:cNvPr id="24581" name="Oval 15"/>
          <p:cNvSpPr>
            <a:spLocks noChangeArrowheads="1"/>
          </p:cNvSpPr>
          <p:nvPr/>
        </p:nvSpPr>
        <p:spPr bwMode="auto">
          <a:xfrm>
            <a:off x="3657600" y="4114800"/>
            <a:ext cx="533400" cy="2286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endParaRPr lang="en-US" altLang="en-US" sz="1800">
              <a:solidFill>
                <a:srgbClr val="FFFFFF"/>
              </a:solidFill>
              <a:cs typeface="Arial" charset="0"/>
            </a:endParaRPr>
          </a:p>
        </p:txBody>
      </p:sp>
      <p:sp>
        <p:nvSpPr>
          <p:cNvPr id="24582" name="Text Box 16"/>
          <p:cNvSpPr txBox="1">
            <a:spLocks noChangeArrowheads="1"/>
          </p:cNvSpPr>
          <p:nvPr/>
        </p:nvSpPr>
        <p:spPr bwMode="auto">
          <a:xfrm>
            <a:off x="8229600" y="1431925"/>
            <a:ext cx="804863" cy="466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1800" dirty="0">
                <a:solidFill>
                  <a:srgbClr val="0000FF"/>
                </a:solidFill>
                <a:latin typeface="Arial" charset="0"/>
                <a:cs typeface="Arial" charset="0"/>
              </a:rPr>
              <a:t>32%</a:t>
            </a:r>
          </a:p>
        </p:txBody>
      </p:sp>
      <p:sp>
        <p:nvSpPr>
          <p:cNvPr id="24583" name="Text Box 17"/>
          <p:cNvSpPr txBox="1">
            <a:spLocks noChangeArrowheads="1"/>
          </p:cNvSpPr>
          <p:nvPr/>
        </p:nvSpPr>
        <p:spPr bwMode="auto">
          <a:xfrm>
            <a:off x="8077200" y="5029200"/>
            <a:ext cx="804863" cy="466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1800">
                <a:solidFill>
                  <a:srgbClr val="FF3300"/>
                </a:solidFill>
                <a:latin typeface="Arial" charset="0"/>
                <a:cs typeface="Arial" charset="0"/>
              </a:rPr>
              <a:t>97%</a:t>
            </a:r>
          </a:p>
        </p:txBody>
      </p:sp>
      <p:pic>
        <p:nvPicPr>
          <p:cNvPr id="3" name="Audio 2">
            <a:hlinkClick r:id="" action="ppaction://media"/>
            <a:extLst>
              <a:ext uri="{FF2B5EF4-FFF2-40B4-BE49-F238E27FC236}">
                <a16:creationId xmlns:a16="http://schemas.microsoft.com/office/drawing/2014/main" id="{6B10C15C-F9D6-4C46-BBA0-59C6D2A1CD9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2799315"/>
      </p:ext>
    </p:extLst>
  </p:cSld>
  <p:clrMapOvr>
    <a:masterClrMapping/>
  </p:clrMapOvr>
  <mc:AlternateContent xmlns:mc="http://schemas.openxmlformats.org/markup-compatibility/2006" xmlns:p14="http://schemas.microsoft.com/office/powerpoint/2010/main">
    <mc:Choice Requires="p14">
      <p:transition spd="slow" p14:dur="2000" advTm="77614"/>
    </mc:Choice>
    <mc:Fallback xmlns="">
      <p:transition spd="slow" advTm="77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DCB8CBA-2025-4512-AD5B-9ECB8E19A765}"/>
              </a:ext>
            </a:extLst>
          </p:cNvPr>
          <p:cNvCxnSpPr/>
          <p:nvPr/>
        </p:nvCxnSpPr>
        <p:spPr>
          <a:xfrm>
            <a:off x="-122" y="92366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7743736-F0D1-492E-9B02-991E2511D676}"/>
              </a:ext>
            </a:extLst>
          </p:cNvPr>
          <p:cNvSpPr txBox="1"/>
          <p:nvPr/>
        </p:nvSpPr>
        <p:spPr>
          <a:xfrm>
            <a:off x="1256627" y="1040976"/>
            <a:ext cx="7130285"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Markers &amp; CDs</a:t>
            </a:r>
            <a:r>
              <a:rPr kumimoji="0" lang="en-US" sz="1800" b="0" i="0" u="none" strike="noStrike" kern="1200" cap="none" spc="0" normalizeH="0" baseline="0" noProof="0" dirty="0">
                <a:ln>
                  <a:noFill/>
                </a:ln>
                <a:solidFill>
                  <a:prstClr val="black"/>
                </a:solidFill>
                <a:effectLst/>
                <a:uLnTx/>
                <a:uFillTx/>
                <a:latin typeface="Calibri"/>
                <a:ea typeface="+mn-ea"/>
                <a:cs typeface="+mn-cs"/>
              </a:rPr>
              <a:t> : Specific proteins on cells that help identify their “lineage”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mn-ea"/>
                <a:cs typeface="+mn-cs"/>
              </a:rPr>
              <a:t>Rather than rely on “morphology”, use defined </a:t>
            </a:r>
            <a:r>
              <a:rPr kumimoji="0" lang="en-US" sz="1800" b="1" i="0" u="none" strike="noStrike" kern="1200" cap="none" spc="0" normalizeH="0" baseline="0" noProof="0" dirty="0">
                <a:ln>
                  <a:noFill/>
                </a:ln>
                <a:solidFill>
                  <a:srgbClr val="C00000"/>
                </a:solidFill>
                <a:effectLst/>
                <a:uLnTx/>
                <a:uFillTx/>
                <a:latin typeface="Calibri"/>
                <a:ea typeface="+mn-ea"/>
                <a:cs typeface="+mn-cs"/>
              </a:rPr>
              <a:t>MOLECULAR</a:t>
            </a:r>
            <a:r>
              <a:rPr kumimoji="0" lang="en-US" sz="1800" b="1" i="0" u="none" strike="noStrike" kern="1200" cap="none" spc="0" normalizeH="0" baseline="0" noProof="0" dirty="0">
                <a:ln>
                  <a:noFill/>
                </a:ln>
                <a:solidFill>
                  <a:srgbClr val="0000FF"/>
                </a:solidFill>
                <a:effectLst/>
                <a:uLnTx/>
                <a:uFillTx/>
                <a:latin typeface="Calibri"/>
                <a:ea typeface="+mn-ea"/>
                <a:cs typeface="+mn-cs"/>
              </a:rPr>
              <a:t> features !! </a:t>
            </a:r>
          </a:p>
        </p:txBody>
      </p:sp>
      <p:pic>
        <p:nvPicPr>
          <p:cNvPr id="6" name="Picture 5">
            <a:extLst>
              <a:ext uri="{FF2B5EF4-FFF2-40B4-BE49-F238E27FC236}">
                <a16:creationId xmlns:a16="http://schemas.microsoft.com/office/drawing/2014/main" id="{93FDAB7D-106A-4305-8726-7A4A323433E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615761" y="4170171"/>
            <a:ext cx="762000" cy="689429"/>
          </a:xfrm>
          <a:prstGeom prst="rect">
            <a:avLst/>
          </a:prstGeom>
        </p:spPr>
      </p:pic>
      <p:sp>
        <p:nvSpPr>
          <p:cNvPr id="7" name="Pentagon 6">
            <a:extLst>
              <a:ext uri="{FF2B5EF4-FFF2-40B4-BE49-F238E27FC236}">
                <a16:creationId xmlns:a16="http://schemas.microsoft.com/office/drawing/2014/main" id="{F068C119-D64A-4DB0-8CFA-78B5CFD57EA3}"/>
              </a:ext>
            </a:extLst>
          </p:cNvPr>
          <p:cNvSpPr/>
          <p:nvPr/>
        </p:nvSpPr>
        <p:spPr>
          <a:xfrm>
            <a:off x="1691961" y="4063414"/>
            <a:ext cx="304800" cy="304800"/>
          </a:xfrm>
          <a:prstGeom prst="pentagon">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586A4BB-7987-425A-9D86-53BA9762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625997" y="3297044"/>
            <a:ext cx="762000" cy="689429"/>
          </a:xfrm>
          <a:prstGeom prst="rect">
            <a:avLst/>
          </a:prstGeom>
        </p:spPr>
      </p:pic>
      <p:sp>
        <p:nvSpPr>
          <p:cNvPr id="9" name="Partial Circle 8">
            <a:extLst>
              <a:ext uri="{FF2B5EF4-FFF2-40B4-BE49-F238E27FC236}">
                <a16:creationId xmlns:a16="http://schemas.microsoft.com/office/drawing/2014/main" id="{1CE54964-80CF-4AAA-8466-5D0FA9E3ABB3}"/>
              </a:ext>
            </a:extLst>
          </p:cNvPr>
          <p:cNvSpPr/>
          <p:nvPr/>
        </p:nvSpPr>
        <p:spPr>
          <a:xfrm rot="1725253">
            <a:off x="1669160" y="3372268"/>
            <a:ext cx="228600" cy="228600"/>
          </a:xfrm>
          <a:prstGeom prst="pi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3B8B268-9458-4E99-A559-BCEA44C1204E}"/>
              </a:ext>
            </a:extLst>
          </p:cNvPr>
          <p:cNvSpPr txBox="1"/>
          <p:nvPr/>
        </p:nvSpPr>
        <p:spPr>
          <a:xfrm>
            <a:off x="730647" y="3926443"/>
            <a:ext cx="6562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CD8</a:t>
            </a:r>
          </a:p>
        </p:txBody>
      </p:sp>
      <p:sp>
        <p:nvSpPr>
          <p:cNvPr id="11" name="TextBox 10">
            <a:extLst>
              <a:ext uri="{FF2B5EF4-FFF2-40B4-BE49-F238E27FC236}">
                <a16:creationId xmlns:a16="http://schemas.microsoft.com/office/drawing/2014/main" id="{B955BBC8-6456-49AF-8FBC-40C23FDE6FF3}"/>
              </a:ext>
            </a:extLst>
          </p:cNvPr>
          <p:cNvSpPr txBox="1"/>
          <p:nvPr/>
        </p:nvSpPr>
        <p:spPr>
          <a:xfrm>
            <a:off x="330597" y="2801976"/>
            <a:ext cx="1752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Marker: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e.g.</a:t>
            </a:r>
            <a:r>
              <a:rPr kumimoji="0" lang="en-US" sz="1800" b="1" i="0" u="none" strike="noStrike" kern="1200" cap="none" spc="0" normalizeH="0" baseline="0" noProof="0" dirty="0">
                <a:ln>
                  <a:noFill/>
                </a:ln>
                <a:solidFill>
                  <a:prstClr val="black"/>
                </a:solidFill>
                <a:effectLst/>
                <a:uLnTx/>
                <a:uFillTx/>
                <a:latin typeface="Calibri"/>
                <a:ea typeface="+mn-ea"/>
                <a:cs typeface="+mn-cs"/>
              </a:rPr>
              <a:t> CD4</a:t>
            </a:r>
          </a:p>
        </p:txBody>
      </p:sp>
      <p:cxnSp>
        <p:nvCxnSpPr>
          <p:cNvPr id="12" name="Straight Arrow Connector 11">
            <a:extLst>
              <a:ext uri="{FF2B5EF4-FFF2-40B4-BE49-F238E27FC236}">
                <a16:creationId xmlns:a16="http://schemas.microsoft.com/office/drawing/2014/main" id="{559B843D-0015-4862-9CFA-C175FBCCED86}"/>
              </a:ext>
            </a:extLst>
          </p:cNvPr>
          <p:cNvCxnSpPr/>
          <p:nvPr/>
        </p:nvCxnSpPr>
        <p:spPr>
          <a:xfrm>
            <a:off x="1206897" y="3331377"/>
            <a:ext cx="408864" cy="155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189455-3230-450C-B90E-1645B09AB0F6}"/>
              </a:ext>
            </a:extLst>
          </p:cNvPr>
          <p:cNvCxnSpPr>
            <a:cxnSpLocks/>
            <a:stCxn id="10" idx="3"/>
          </p:cNvCxnSpPr>
          <p:nvPr/>
        </p:nvCxnSpPr>
        <p:spPr>
          <a:xfrm>
            <a:off x="1386877" y="4111109"/>
            <a:ext cx="266984" cy="30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8B1C850-EE54-45CD-9157-B8B63B723E59}"/>
              </a:ext>
            </a:extLst>
          </p:cNvPr>
          <p:cNvPicPr>
            <a:picLocks noChangeAspect="1"/>
          </p:cNvPicPr>
          <p:nvPr/>
        </p:nvPicPr>
        <p:blipFill>
          <a:blip r:embed="rId7"/>
          <a:stretch>
            <a:fillRect/>
          </a:stretch>
        </p:blipFill>
        <p:spPr>
          <a:xfrm>
            <a:off x="2398801" y="3396729"/>
            <a:ext cx="600079" cy="714380"/>
          </a:xfrm>
          <a:prstGeom prst="rect">
            <a:avLst/>
          </a:prstGeom>
        </p:spPr>
      </p:pic>
      <p:pic>
        <p:nvPicPr>
          <p:cNvPr id="15" name="Picture 14">
            <a:extLst>
              <a:ext uri="{FF2B5EF4-FFF2-40B4-BE49-F238E27FC236}">
                <a16:creationId xmlns:a16="http://schemas.microsoft.com/office/drawing/2014/main" id="{51A5F182-FB28-4D4E-AB01-E00C974A520F}"/>
              </a:ext>
            </a:extLst>
          </p:cNvPr>
          <p:cNvPicPr>
            <a:picLocks noChangeAspect="1"/>
          </p:cNvPicPr>
          <p:nvPr/>
        </p:nvPicPr>
        <p:blipFill>
          <a:blip r:embed="rId8"/>
          <a:stretch>
            <a:fillRect/>
          </a:stretch>
        </p:blipFill>
        <p:spPr>
          <a:xfrm>
            <a:off x="2377761" y="4093230"/>
            <a:ext cx="561979" cy="495304"/>
          </a:xfrm>
          <a:prstGeom prst="rect">
            <a:avLst/>
          </a:prstGeom>
        </p:spPr>
      </p:pic>
      <p:pic>
        <p:nvPicPr>
          <p:cNvPr id="16" name="Picture 15">
            <a:extLst>
              <a:ext uri="{FF2B5EF4-FFF2-40B4-BE49-F238E27FC236}">
                <a16:creationId xmlns:a16="http://schemas.microsoft.com/office/drawing/2014/main" id="{229FA238-7F5B-4F82-A08B-EA9ACC799767}"/>
              </a:ext>
            </a:extLst>
          </p:cNvPr>
          <p:cNvPicPr>
            <a:picLocks noChangeAspect="1"/>
          </p:cNvPicPr>
          <p:nvPr/>
        </p:nvPicPr>
        <p:blipFill>
          <a:blip r:embed="rId9"/>
          <a:stretch>
            <a:fillRect/>
          </a:stretch>
        </p:blipFill>
        <p:spPr>
          <a:xfrm>
            <a:off x="2311797" y="4748348"/>
            <a:ext cx="491676" cy="525010"/>
          </a:xfrm>
          <a:prstGeom prst="rect">
            <a:avLst/>
          </a:prstGeom>
        </p:spPr>
      </p:pic>
      <p:sp>
        <p:nvSpPr>
          <p:cNvPr id="17" name="TextBox 16">
            <a:extLst>
              <a:ext uri="{FF2B5EF4-FFF2-40B4-BE49-F238E27FC236}">
                <a16:creationId xmlns:a16="http://schemas.microsoft.com/office/drawing/2014/main" id="{E3760D72-762E-4CDC-99EB-89B316FF91AC}"/>
              </a:ext>
            </a:extLst>
          </p:cNvPr>
          <p:cNvSpPr txBox="1"/>
          <p:nvPr/>
        </p:nvSpPr>
        <p:spPr>
          <a:xfrm>
            <a:off x="1798245" y="2537119"/>
            <a:ext cx="9906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Mixture of cells</a:t>
            </a:r>
          </a:p>
        </p:txBody>
      </p:sp>
      <p:sp>
        <p:nvSpPr>
          <p:cNvPr id="18" name="TextBox 17">
            <a:extLst>
              <a:ext uri="{FF2B5EF4-FFF2-40B4-BE49-F238E27FC236}">
                <a16:creationId xmlns:a16="http://schemas.microsoft.com/office/drawing/2014/main" id="{CC7F6BE3-0C6A-453B-9A47-455878C758AB}"/>
              </a:ext>
            </a:extLst>
          </p:cNvPr>
          <p:cNvSpPr txBox="1"/>
          <p:nvPr/>
        </p:nvSpPr>
        <p:spPr>
          <a:xfrm>
            <a:off x="3573369" y="3831093"/>
            <a:ext cx="46519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ight Brace 18">
            <a:extLst>
              <a:ext uri="{FF2B5EF4-FFF2-40B4-BE49-F238E27FC236}">
                <a16:creationId xmlns:a16="http://schemas.microsoft.com/office/drawing/2014/main" id="{CF0F2571-4572-473E-B426-426EFBA6D75C}"/>
              </a:ext>
            </a:extLst>
          </p:cNvPr>
          <p:cNvSpPr/>
          <p:nvPr/>
        </p:nvSpPr>
        <p:spPr>
          <a:xfrm>
            <a:off x="2988214" y="3297044"/>
            <a:ext cx="561979" cy="1976314"/>
          </a:xfrm>
          <a:prstGeom prst="rightBrace">
            <a:avLst>
              <a:gd name="adj1" fmla="val 50832"/>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18D4A9C-93BF-48F7-88B3-E23F8832C4CB}"/>
              </a:ext>
            </a:extLst>
          </p:cNvPr>
          <p:cNvSpPr txBox="1"/>
          <p:nvPr/>
        </p:nvSpPr>
        <p:spPr>
          <a:xfrm>
            <a:off x="5198477" y="3433435"/>
            <a:ext cx="544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Dye</a:t>
            </a:r>
          </a:p>
        </p:txBody>
      </p:sp>
      <p:sp>
        <p:nvSpPr>
          <p:cNvPr id="21" name="TextBox 20">
            <a:extLst>
              <a:ext uri="{FF2B5EF4-FFF2-40B4-BE49-F238E27FC236}">
                <a16:creationId xmlns:a16="http://schemas.microsoft.com/office/drawing/2014/main" id="{AEA3162B-61DC-48FC-A577-4553348DD940}"/>
              </a:ext>
            </a:extLst>
          </p:cNvPr>
          <p:cNvSpPr txBox="1"/>
          <p:nvPr/>
        </p:nvSpPr>
        <p:spPr>
          <a:xfrm>
            <a:off x="5281795" y="4600534"/>
            <a:ext cx="544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Dye</a:t>
            </a:r>
          </a:p>
        </p:txBody>
      </p:sp>
      <p:pic>
        <p:nvPicPr>
          <p:cNvPr id="22" name="Picture 21">
            <a:extLst>
              <a:ext uri="{FF2B5EF4-FFF2-40B4-BE49-F238E27FC236}">
                <a16:creationId xmlns:a16="http://schemas.microsoft.com/office/drawing/2014/main" id="{62F181CB-206E-4CAF-9B10-CF3262929A5B}"/>
              </a:ext>
            </a:extLst>
          </p:cNvPr>
          <p:cNvPicPr>
            <a:picLocks noChangeAspect="1"/>
          </p:cNvPicPr>
          <p:nvPr/>
        </p:nvPicPr>
        <p:blipFill>
          <a:blip r:embed="rId10"/>
          <a:stretch>
            <a:fillRect/>
          </a:stretch>
        </p:blipFill>
        <p:spPr>
          <a:xfrm>
            <a:off x="4290200" y="4063177"/>
            <a:ext cx="1432684" cy="1408298"/>
          </a:xfrm>
          <a:prstGeom prst="rect">
            <a:avLst/>
          </a:prstGeom>
        </p:spPr>
      </p:pic>
      <p:pic>
        <p:nvPicPr>
          <p:cNvPr id="23" name="Picture 22">
            <a:extLst>
              <a:ext uri="{FF2B5EF4-FFF2-40B4-BE49-F238E27FC236}">
                <a16:creationId xmlns:a16="http://schemas.microsoft.com/office/drawing/2014/main" id="{F52DC69C-9511-4A2B-B6E7-2F15AFA277C2}"/>
              </a:ext>
            </a:extLst>
          </p:cNvPr>
          <p:cNvPicPr>
            <a:picLocks noChangeAspect="1"/>
          </p:cNvPicPr>
          <p:nvPr/>
        </p:nvPicPr>
        <p:blipFill>
          <a:blip r:embed="rId11"/>
          <a:stretch>
            <a:fillRect/>
          </a:stretch>
        </p:blipFill>
        <p:spPr>
          <a:xfrm>
            <a:off x="4199361" y="3173024"/>
            <a:ext cx="1426588" cy="1408298"/>
          </a:xfrm>
          <a:prstGeom prst="rect">
            <a:avLst/>
          </a:prstGeom>
        </p:spPr>
      </p:pic>
      <p:sp>
        <p:nvSpPr>
          <p:cNvPr id="24" name="TextBox 23">
            <a:extLst>
              <a:ext uri="{FF2B5EF4-FFF2-40B4-BE49-F238E27FC236}">
                <a16:creationId xmlns:a16="http://schemas.microsoft.com/office/drawing/2014/main" id="{45B82FE2-F95A-40A6-AFF3-D232AF490DD9}"/>
              </a:ext>
            </a:extLst>
          </p:cNvPr>
          <p:cNvSpPr txBox="1"/>
          <p:nvPr/>
        </p:nvSpPr>
        <p:spPr>
          <a:xfrm>
            <a:off x="4063656" y="3298576"/>
            <a:ext cx="7847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Anti-CD4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mAb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8615CE74-F75B-4F5D-9B22-F994E0BEA98C}"/>
              </a:ext>
            </a:extLst>
          </p:cNvPr>
          <p:cNvSpPr txBox="1"/>
          <p:nvPr/>
        </p:nvSpPr>
        <p:spPr>
          <a:xfrm>
            <a:off x="4127036" y="4340655"/>
            <a:ext cx="7847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Anti-CD8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mAb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Arrow: Right 25">
            <a:extLst>
              <a:ext uri="{FF2B5EF4-FFF2-40B4-BE49-F238E27FC236}">
                <a16:creationId xmlns:a16="http://schemas.microsoft.com/office/drawing/2014/main" id="{FA969536-493B-4652-994F-E9D6DF9B96A2}"/>
              </a:ext>
            </a:extLst>
          </p:cNvPr>
          <p:cNvSpPr/>
          <p:nvPr/>
        </p:nvSpPr>
        <p:spPr>
          <a:xfrm>
            <a:off x="6039575" y="3860248"/>
            <a:ext cx="425516" cy="51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4">
            <a:extLst>
              <a:ext uri="{FF2B5EF4-FFF2-40B4-BE49-F238E27FC236}">
                <a16:creationId xmlns:a16="http://schemas.microsoft.com/office/drawing/2014/main" id="{F4C2AB05-6A09-45F9-9AD5-C0FB0BE0E909}"/>
              </a:ext>
            </a:extLst>
          </p:cNvPr>
          <p:cNvPicPr>
            <a:picLocks/>
          </p:cNvPicPr>
          <p:nvPr/>
        </p:nvPicPr>
        <p:blipFill>
          <a:blip r:embed="rId12"/>
          <a:stretch>
            <a:fillRect/>
          </a:stretch>
        </p:blipFill>
        <p:spPr>
          <a:xfrm>
            <a:off x="6553200" y="3200400"/>
            <a:ext cx="2466975" cy="2190750"/>
          </a:xfrm>
          <a:prstGeom prst="rect">
            <a:avLst/>
          </a:prstGeom>
        </p:spPr>
      </p:pic>
      <p:pic>
        <p:nvPicPr>
          <p:cNvPr id="28" name="Audio 27">
            <a:hlinkClick r:id="" action="ppaction://media"/>
            <a:extLst>
              <a:ext uri="{FF2B5EF4-FFF2-40B4-BE49-F238E27FC236}">
                <a16:creationId xmlns:a16="http://schemas.microsoft.com/office/drawing/2014/main" id="{09AD330F-EB63-43D6-A02F-82B24F60F8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993681"/>
      </p:ext>
    </p:extLst>
  </p:cSld>
  <p:clrMapOvr>
    <a:masterClrMapping/>
  </p:clrMapOvr>
  <mc:AlternateContent xmlns:mc="http://schemas.openxmlformats.org/markup-compatibility/2006" xmlns:p14="http://schemas.microsoft.com/office/powerpoint/2010/main">
    <mc:Choice Requires="p14">
      <p:transition spd="slow" p14:dur="2000" advTm="38067"/>
    </mc:Choice>
    <mc:Fallback xmlns="">
      <p:transition spd="slow" advTm="3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p:nvPr>
        </p:nvSpPr>
        <p:spPr>
          <a:xfrm>
            <a:off x="3733800" y="440541"/>
            <a:ext cx="4343400" cy="762000"/>
          </a:xfrm>
        </p:spPr>
        <p:txBody>
          <a:bodyPr/>
          <a:lstStyle/>
          <a:p>
            <a:pPr eaLnBrk="1" hangingPunct="1">
              <a:defRPr/>
            </a:pPr>
            <a:r>
              <a:rPr lang="en-US" altLang="en-US" b="1" dirty="0">
                <a:solidFill>
                  <a:schemeClr val="tx1"/>
                </a:solidFill>
                <a:latin typeface="Arial" charset="0"/>
                <a:ea typeface="ＭＳ Ｐゴシック" pitchFamily="49" charset="-128"/>
              </a:rPr>
              <a:t>Data you get</a:t>
            </a:r>
          </a:p>
        </p:txBody>
      </p:sp>
      <p:sp>
        <p:nvSpPr>
          <p:cNvPr id="4" name="Rectangle 3"/>
          <p:cNvSpPr/>
          <p:nvPr/>
        </p:nvSpPr>
        <p:spPr>
          <a:xfrm>
            <a:off x="1295400" y="1264367"/>
            <a:ext cx="6324600" cy="369332"/>
          </a:xfrm>
          <a:prstGeom prst="rect">
            <a:avLst/>
          </a:prstGeom>
          <a:ln>
            <a:noFill/>
          </a:ln>
        </p:spPr>
        <p:txBody>
          <a:bodyPr wrap="square">
            <a:spAutoFit/>
          </a:bodyPr>
          <a:lstStyle/>
          <a:p>
            <a:pPr marL="342900" indent="-342900" eaLnBrk="0" fontAlgn="base" hangingPunct="0">
              <a:spcBef>
                <a:spcPct val="0"/>
              </a:spcBef>
              <a:spcAft>
                <a:spcPts val="1200"/>
              </a:spcAft>
              <a:buFont typeface="Wingdings" panose="05000000000000000000" pitchFamily="2" charset="2"/>
              <a:buChar char="Ø"/>
            </a:pPr>
            <a:r>
              <a:rPr lang="en-US" sz="1800" dirty="0">
                <a:latin typeface="Arial" panose="020B0604020202020204" pitchFamily="34" charset="0"/>
                <a:cs typeface="Arial" panose="020B0604020202020204" pitchFamily="34" charset="0"/>
              </a:rPr>
              <a:t>% from parent</a:t>
            </a:r>
            <a:endParaRPr lang="en-US" altLang="en-US" sz="1800" dirty="0">
              <a:latin typeface="Arial" panose="020B0604020202020204" pitchFamily="34" charset="0"/>
              <a:cs typeface="Arial" panose="020B0604020202020204" pitchFamily="34" charset="0"/>
            </a:endParaRPr>
          </a:p>
        </p:txBody>
      </p:sp>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49" y="2057400"/>
            <a:ext cx="2857501" cy="122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19200" y="3581400"/>
            <a:ext cx="7391400" cy="2092881"/>
          </a:xfrm>
          <a:prstGeom prst="rect">
            <a:avLst/>
          </a:prstGeom>
          <a:ln>
            <a:noFill/>
          </a:ln>
        </p:spPr>
        <p:txBody>
          <a:bodyPr wrap="square">
            <a:spAutoFit/>
          </a:bodyPr>
          <a:lstStyle/>
          <a:p>
            <a:pPr marL="342900" indent="-342900" eaLnBrk="0" fontAlgn="base" hangingPunct="0">
              <a:spcBef>
                <a:spcPct val="0"/>
              </a:spcBef>
              <a:spcAft>
                <a:spcPts val="1200"/>
              </a:spcAft>
              <a:buFont typeface="Wingdings" panose="05000000000000000000" pitchFamily="2" charset="2"/>
              <a:buChar char="Ø"/>
            </a:pPr>
            <a:r>
              <a:rPr lang="en-US" altLang="en-US" sz="1800" dirty="0">
                <a:latin typeface="Arial" panose="020B0604020202020204" pitchFamily="34" charset="0"/>
                <a:cs typeface="Arial" panose="020B0604020202020204" pitchFamily="34" charset="0"/>
              </a:rPr>
              <a:t>MFI -- Median Fluorescence Intensity</a:t>
            </a:r>
          </a:p>
          <a:p>
            <a:pPr eaLnBrk="0" fontAlgn="base" hangingPunct="0">
              <a:spcBef>
                <a:spcPct val="0"/>
              </a:spcBef>
              <a:spcAft>
                <a:spcPts val="1200"/>
              </a:spcAft>
            </a:pPr>
            <a:endParaRPr lang="en-US" altLang="en-US" sz="1800" dirty="0">
              <a:cs typeface="Arial" panose="020B0604020202020204" pitchFamily="34" charset="0"/>
            </a:endParaRPr>
          </a:p>
          <a:p>
            <a:pPr eaLnBrk="0" fontAlgn="base" hangingPunct="0">
              <a:spcBef>
                <a:spcPct val="0"/>
              </a:spcBef>
              <a:spcAft>
                <a:spcPts val="1200"/>
              </a:spcAft>
            </a:pPr>
            <a:endParaRPr lang="en-US" altLang="en-US" sz="1800" dirty="0">
              <a:cs typeface="Arial" panose="020B0604020202020204" pitchFamily="34" charset="0"/>
            </a:endParaRPr>
          </a:p>
          <a:p>
            <a:pPr marL="342900" indent="-342900" eaLnBrk="0" fontAlgn="base" hangingPunct="0">
              <a:spcBef>
                <a:spcPct val="0"/>
              </a:spcBef>
              <a:spcAft>
                <a:spcPts val="1200"/>
              </a:spcAft>
              <a:buFont typeface="Wingdings" panose="05000000000000000000" pitchFamily="2" charset="2"/>
              <a:buChar char="Ø"/>
            </a:pPr>
            <a:r>
              <a:rPr lang="en-US" altLang="en-US" sz="1800" dirty="0">
                <a:latin typeface="Arial" panose="020B0604020202020204" pitchFamily="34" charset="0"/>
                <a:cs typeface="Arial" panose="020B0604020202020204" pitchFamily="34" charset="0"/>
              </a:rPr>
              <a:t>Co-expression</a:t>
            </a:r>
          </a:p>
          <a:p>
            <a:pPr eaLnBrk="0" fontAlgn="base" hangingPunct="0">
              <a:spcBef>
                <a:spcPct val="0"/>
              </a:spcBef>
              <a:spcAft>
                <a:spcPts val="1200"/>
              </a:spcAft>
            </a:pPr>
            <a:r>
              <a:rPr lang="en-US" altLang="en-US" sz="1800" dirty="0">
                <a:latin typeface="Arial" panose="020B0604020202020204" pitchFamily="34" charset="0"/>
                <a:cs typeface="Arial" panose="020B0604020202020204" pitchFamily="34" charset="0"/>
              </a:rPr>
              <a:t>     (based on gating analysis)</a:t>
            </a:r>
          </a:p>
        </p:txBody>
      </p:sp>
      <p:sp>
        <p:nvSpPr>
          <p:cNvPr id="8" name="TextBox 7">
            <a:extLst>
              <a:ext uri="{FF2B5EF4-FFF2-40B4-BE49-F238E27FC236}">
                <a16:creationId xmlns:a16="http://schemas.microsoft.com/office/drawing/2014/main" id="{B6E699CB-B86E-49B1-9730-419C8A126269}"/>
              </a:ext>
            </a:extLst>
          </p:cNvPr>
          <p:cNvSpPr txBox="1"/>
          <p:nvPr/>
        </p:nvSpPr>
        <p:spPr>
          <a:xfrm>
            <a:off x="1676400" y="1636518"/>
            <a:ext cx="4711546" cy="369332"/>
          </a:xfrm>
          <a:prstGeom prst="rect">
            <a:avLst/>
          </a:prstGeom>
          <a:noFill/>
        </p:spPr>
        <p:txBody>
          <a:bodyPr wrap="none" rtlCol="0">
            <a:spAutoFit/>
          </a:bodyPr>
          <a:lstStyle/>
          <a:p>
            <a:r>
              <a:rPr lang="en-US" sz="1800" dirty="0">
                <a:solidFill>
                  <a:srgbClr val="FF0000"/>
                </a:solidFill>
              </a:rPr>
              <a:t>What is the relative abundance of the cells ?</a:t>
            </a:r>
          </a:p>
        </p:txBody>
      </p:sp>
      <p:sp>
        <p:nvSpPr>
          <p:cNvPr id="13" name="TextBox 12">
            <a:extLst>
              <a:ext uri="{FF2B5EF4-FFF2-40B4-BE49-F238E27FC236}">
                <a16:creationId xmlns:a16="http://schemas.microsoft.com/office/drawing/2014/main" id="{E20D6F1C-8041-420C-8E62-BB47195B8D73}"/>
              </a:ext>
            </a:extLst>
          </p:cNvPr>
          <p:cNvSpPr txBox="1"/>
          <p:nvPr/>
        </p:nvSpPr>
        <p:spPr>
          <a:xfrm>
            <a:off x="1600200" y="3939483"/>
            <a:ext cx="6400800" cy="692497"/>
          </a:xfrm>
          <a:prstGeom prst="rect">
            <a:avLst/>
          </a:prstGeom>
          <a:noFill/>
        </p:spPr>
        <p:txBody>
          <a:bodyPr wrap="square" rtlCol="0">
            <a:spAutoFit/>
          </a:bodyPr>
          <a:lstStyle/>
          <a:p>
            <a:pPr>
              <a:spcAft>
                <a:spcPts val="600"/>
              </a:spcAft>
            </a:pPr>
            <a:r>
              <a:rPr lang="en-US" sz="1800" dirty="0">
                <a:solidFill>
                  <a:srgbClr val="FF0000"/>
                </a:solidFill>
              </a:rPr>
              <a:t>How much marker is on the cell ?</a:t>
            </a:r>
          </a:p>
          <a:p>
            <a:pPr>
              <a:spcAft>
                <a:spcPts val="600"/>
              </a:spcAft>
            </a:pPr>
            <a:r>
              <a:rPr lang="en-US" sz="1600" i="1" dirty="0">
                <a:solidFill>
                  <a:srgbClr val="FF0000"/>
                </a:solidFill>
              </a:rPr>
              <a:t>Population median; but can be a surrogate for single cell expression</a:t>
            </a:r>
          </a:p>
        </p:txBody>
      </p:sp>
      <p:grpSp>
        <p:nvGrpSpPr>
          <p:cNvPr id="10" name="Group 4">
            <a:extLst>
              <a:ext uri="{FF2B5EF4-FFF2-40B4-BE49-F238E27FC236}">
                <a16:creationId xmlns:a16="http://schemas.microsoft.com/office/drawing/2014/main" id="{6268A684-41C5-46A2-985D-CB79FDF42F6F}"/>
              </a:ext>
            </a:extLst>
          </p:cNvPr>
          <p:cNvGrpSpPr>
            <a:grpSpLocks noChangeAspect="1"/>
          </p:cNvGrpSpPr>
          <p:nvPr/>
        </p:nvGrpSpPr>
        <p:grpSpPr bwMode="auto">
          <a:xfrm>
            <a:off x="4648200" y="4714875"/>
            <a:ext cx="2136775" cy="1962150"/>
            <a:chOff x="3648" y="2970"/>
            <a:chExt cx="1346" cy="1236"/>
          </a:xfrm>
        </p:grpSpPr>
        <p:sp>
          <p:nvSpPr>
            <p:cNvPr id="11" name="AutoShape 3">
              <a:extLst>
                <a:ext uri="{FF2B5EF4-FFF2-40B4-BE49-F238E27FC236}">
                  <a16:creationId xmlns:a16="http://schemas.microsoft.com/office/drawing/2014/main" id="{D2A21658-268B-4049-A899-CF60B46E0B0A}"/>
                </a:ext>
              </a:extLst>
            </p:cNvPr>
            <p:cNvSpPr>
              <a:spLocks noChangeAspect="1" noChangeArrowheads="1" noTextEdit="1"/>
            </p:cNvSpPr>
            <p:nvPr/>
          </p:nvSpPr>
          <p:spPr bwMode="auto">
            <a:xfrm>
              <a:off x="3648" y="2970"/>
              <a:ext cx="1344" cy="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205">
              <a:extLst>
                <a:ext uri="{FF2B5EF4-FFF2-40B4-BE49-F238E27FC236}">
                  <a16:creationId xmlns:a16="http://schemas.microsoft.com/office/drawing/2014/main" id="{4C69DBA8-D4E1-4FED-B716-F344E8E6FEE2}"/>
                </a:ext>
              </a:extLst>
            </p:cNvPr>
            <p:cNvGrpSpPr>
              <a:grpSpLocks/>
            </p:cNvGrpSpPr>
            <p:nvPr/>
          </p:nvGrpSpPr>
          <p:grpSpPr bwMode="auto">
            <a:xfrm>
              <a:off x="3648" y="2970"/>
              <a:ext cx="1346" cy="1236"/>
              <a:chOff x="3648" y="2970"/>
              <a:chExt cx="1346" cy="1236"/>
            </a:xfrm>
          </p:grpSpPr>
          <p:sp>
            <p:nvSpPr>
              <p:cNvPr id="91" name="Rectangle 5">
                <a:extLst>
                  <a:ext uri="{FF2B5EF4-FFF2-40B4-BE49-F238E27FC236}">
                    <a16:creationId xmlns:a16="http://schemas.microsoft.com/office/drawing/2014/main" id="{82623075-6E89-40BB-A161-80062C3A3D9C}"/>
                  </a:ext>
                </a:extLst>
              </p:cNvPr>
              <p:cNvSpPr>
                <a:spLocks noChangeArrowheads="1"/>
              </p:cNvSpPr>
              <p:nvPr/>
            </p:nvSpPr>
            <p:spPr bwMode="auto">
              <a:xfrm>
                <a:off x="3648" y="2970"/>
                <a:ext cx="1346" cy="1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6">
                <a:extLst>
                  <a:ext uri="{FF2B5EF4-FFF2-40B4-BE49-F238E27FC236}">
                    <a16:creationId xmlns:a16="http://schemas.microsoft.com/office/drawing/2014/main" id="{5B691A76-10E7-4036-8C10-A10FAB540F26}"/>
                  </a:ext>
                </a:extLst>
              </p:cNvPr>
              <p:cNvSpPr>
                <a:spLocks noChangeArrowheads="1"/>
              </p:cNvSpPr>
              <p:nvPr/>
            </p:nvSpPr>
            <p:spPr bwMode="auto">
              <a:xfrm>
                <a:off x="3648" y="2970"/>
                <a:ext cx="1346" cy="1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7">
                <a:extLst>
                  <a:ext uri="{FF2B5EF4-FFF2-40B4-BE49-F238E27FC236}">
                    <a16:creationId xmlns:a16="http://schemas.microsoft.com/office/drawing/2014/main" id="{C1F90F32-6F64-4980-9A59-12886B3A6B31}"/>
                  </a:ext>
                </a:extLst>
              </p:cNvPr>
              <p:cNvSpPr>
                <a:spLocks noChangeArrowheads="1"/>
              </p:cNvSpPr>
              <p:nvPr/>
            </p:nvSpPr>
            <p:spPr bwMode="auto">
              <a:xfrm>
                <a:off x="3648" y="2970"/>
                <a:ext cx="1346" cy="1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a:extLst>
                  <a:ext uri="{FF2B5EF4-FFF2-40B4-BE49-F238E27FC236}">
                    <a16:creationId xmlns:a16="http://schemas.microsoft.com/office/drawing/2014/main" id="{A66F4CB1-687E-477E-81BC-183A416B11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4" y="3018"/>
                <a:ext cx="950" cy="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ectangle 9">
                <a:extLst>
                  <a:ext uri="{FF2B5EF4-FFF2-40B4-BE49-F238E27FC236}">
                    <a16:creationId xmlns:a16="http://schemas.microsoft.com/office/drawing/2014/main" id="{9B6CFD2B-63D3-4DC3-AE86-CC316982571C}"/>
                  </a:ext>
                </a:extLst>
              </p:cNvPr>
              <p:cNvSpPr>
                <a:spLocks noChangeArrowheads="1"/>
              </p:cNvSpPr>
              <p:nvPr/>
            </p:nvSpPr>
            <p:spPr bwMode="auto">
              <a:xfrm>
                <a:off x="3964" y="3018"/>
                <a:ext cx="950" cy="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10">
                <a:extLst>
                  <a:ext uri="{FF2B5EF4-FFF2-40B4-BE49-F238E27FC236}">
                    <a16:creationId xmlns:a16="http://schemas.microsoft.com/office/drawing/2014/main" id="{663B21B9-6AFD-4611-94EA-FD569D4F8A5B}"/>
                  </a:ext>
                </a:extLst>
              </p:cNvPr>
              <p:cNvSpPr>
                <a:spLocks noChangeArrowheads="1"/>
              </p:cNvSpPr>
              <p:nvPr/>
            </p:nvSpPr>
            <p:spPr bwMode="auto">
              <a:xfrm>
                <a:off x="4344" y="4066"/>
                <a:ext cx="18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80"/>
                    </a:solidFill>
                    <a:effectLst/>
                    <a:latin typeface="Arial" panose="020B0604020202020204" pitchFamily="34" charset="0"/>
                  </a:rPr>
                  <a:t>CD4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11">
                <a:extLst>
                  <a:ext uri="{FF2B5EF4-FFF2-40B4-BE49-F238E27FC236}">
                    <a16:creationId xmlns:a16="http://schemas.microsoft.com/office/drawing/2014/main" id="{FB0DC923-85F5-4E58-BC60-A04FE6A29211}"/>
                  </a:ext>
                </a:extLst>
              </p:cNvPr>
              <p:cNvSpPr>
                <a:spLocks noChangeArrowheads="1"/>
              </p:cNvSpPr>
              <p:nvPr/>
            </p:nvSpPr>
            <p:spPr bwMode="auto">
              <a:xfrm rot="16200000">
                <a:off x="3645" y="3435"/>
                <a:ext cx="18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80"/>
                    </a:solidFill>
                    <a:effectLst/>
                    <a:latin typeface="Arial" panose="020B0604020202020204" pitchFamily="34" charset="0"/>
                  </a:rPr>
                  <a:t>CD8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Line 12">
                <a:extLst>
                  <a:ext uri="{FF2B5EF4-FFF2-40B4-BE49-F238E27FC236}">
                    <a16:creationId xmlns:a16="http://schemas.microsoft.com/office/drawing/2014/main" id="{CF1857F8-62EA-4404-AFA6-D21732471309}"/>
                  </a:ext>
                </a:extLst>
              </p:cNvPr>
              <p:cNvSpPr>
                <a:spLocks noChangeShapeType="1"/>
              </p:cNvSpPr>
              <p:nvPr/>
            </p:nvSpPr>
            <p:spPr bwMode="auto">
              <a:xfrm>
                <a:off x="3964" y="3961"/>
                <a:ext cx="950" cy="0"/>
              </a:xfrm>
              <a:prstGeom prst="line">
                <a:avLst/>
              </a:prstGeom>
              <a:noFill/>
              <a:ln w="15875">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13">
                <a:extLst>
                  <a:ext uri="{FF2B5EF4-FFF2-40B4-BE49-F238E27FC236}">
                    <a16:creationId xmlns:a16="http://schemas.microsoft.com/office/drawing/2014/main" id="{4F9F6171-F574-4303-9A4F-48C27921B732}"/>
                  </a:ext>
                </a:extLst>
              </p:cNvPr>
              <p:cNvSpPr>
                <a:spLocks noChangeShapeType="1"/>
              </p:cNvSpPr>
              <p:nvPr/>
            </p:nvSpPr>
            <p:spPr bwMode="auto">
              <a:xfrm>
                <a:off x="4026"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14">
                <a:extLst>
                  <a:ext uri="{FF2B5EF4-FFF2-40B4-BE49-F238E27FC236}">
                    <a16:creationId xmlns:a16="http://schemas.microsoft.com/office/drawing/2014/main" id="{8603E047-34CB-4FD1-8DDB-42F5BF46BBBE}"/>
                  </a:ext>
                </a:extLst>
              </p:cNvPr>
              <p:cNvSpPr>
                <a:spLocks noChangeShapeType="1"/>
              </p:cNvSpPr>
              <p:nvPr/>
            </p:nvSpPr>
            <p:spPr bwMode="auto">
              <a:xfrm>
                <a:off x="4120"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15">
                <a:extLst>
                  <a:ext uri="{FF2B5EF4-FFF2-40B4-BE49-F238E27FC236}">
                    <a16:creationId xmlns:a16="http://schemas.microsoft.com/office/drawing/2014/main" id="{4D38E2CF-3861-4A98-BA3F-1F42B8588DB0}"/>
                  </a:ext>
                </a:extLst>
              </p:cNvPr>
              <p:cNvSpPr>
                <a:spLocks noChangeShapeType="1"/>
              </p:cNvSpPr>
              <p:nvPr/>
            </p:nvSpPr>
            <p:spPr bwMode="auto">
              <a:xfrm>
                <a:off x="4130"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16">
                <a:extLst>
                  <a:ext uri="{FF2B5EF4-FFF2-40B4-BE49-F238E27FC236}">
                    <a16:creationId xmlns:a16="http://schemas.microsoft.com/office/drawing/2014/main" id="{F0553C83-BF11-4768-8A42-50B16C6F90F6}"/>
                  </a:ext>
                </a:extLst>
              </p:cNvPr>
              <p:cNvSpPr>
                <a:spLocks noChangeShapeType="1"/>
              </p:cNvSpPr>
              <p:nvPr/>
            </p:nvSpPr>
            <p:spPr bwMode="auto">
              <a:xfrm>
                <a:off x="4132"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17">
                <a:extLst>
                  <a:ext uri="{FF2B5EF4-FFF2-40B4-BE49-F238E27FC236}">
                    <a16:creationId xmlns:a16="http://schemas.microsoft.com/office/drawing/2014/main" id="{3485AC6E-6FDD-438B-A68D-7BF3B00C1A59}"/>
                  </a:ext>
                </a:extLst>
              </p:cNvPr>
              <p:cNvSpPr>
                <a:spLocks noChangeShapeType="1"/>
              </p:cNvSpPr>
              <p:nvPr/>
            </p:nvSpPr>
            <p:spPr bwMode="auto">
              <a:xfrm>
                <a:off x="4132"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18">
                <a:extLst>
                  <a:ext uri="{FF2B5EF4-FFF2-40B4-BE49-F238E27FC236}">
                    <a16:creationId xmlns:a16="http://schemas.microsoft.com/office/drawing/2014/main" id="{B9B9D3E5-E40F-4E0E-A2F8-4A0F08334C05}"/>
                  </a:ext>
                </a:extLst>
              </p:cNvPr>
              <p:cNvSpPr>
                <a:spLocks noChangeShapeType="1"/>
              </p:cNvSpPr>
              <p:nvPr/>
            </p:nvSpPr>
            <p:spPr bwMode="auto">
              <a:xfrm>
                <a:off x="4132"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19">
                <a:extLst>
                  <a:ext uri="{FF2B5EF4-FFF2-40B4-BE49-F238E27FC236}">
                    <a16:creationId xmlns:a16="http://schemas.microsoft.com/office/drawing/2014/main" id="{197B22E5-0080-44B3-8BED-6F3EB567087A}"/>
                  </a:ext>
                </a:extLst>
              </p:cNvPr>
              <p:cNvSpPr>
                <a:spLocks noChangeShapeType="1"/>
              </p:cNvSpPr>
              <p:nvPr/>
            </p:nvSpPr>
            <p:spPr bwMode="auto">
              <a:xfrm>
                <a:off x="4134"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20">
                <a:extLst>
                  <a:ext uri="{FF2B5EF4-FFF2-40B4-BE49-F238E27FC236}">
                    <a16:creationId xmlns:a16="http://schemas.microsoft.com/office/drawing/2014/main" id="{445ED44B-1D34-4A71-9292-149A9FA285B2}"/>
                  </a:ext>
                </a:extLst>
              </p:cNvPr>
              <p:cNvSpPr>
                <a:spLocks noChangeShapeType="1"/>
              </p:cNvSpPr>
              <p:nvPr/>
            </p:nvSpPr>
            <p:spPr bwMode="auto">
              <a:xfrm>
                <a:off x="4144"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21">
                <a:extLst>
                  <a:ext uri="{FF2B5EF4-FFF2-40B4-BE49-F238E27FC236}">
                    <a16:creationId xmlns:a16="http://schemas.microsoft.com/office/drawing/2014/main" id="{4C23FE54-1E69-4F70-8D38-816B49164E39}"/>
                  </a:ext>
                </a:extLst>
              </p:cNvPr>
              <p:cNvSpPr>
                <a:spLocks noChangeShapeType="1"/>
              </p:cNvSpPr>
              <p:nvPr/>
            </p:nvSpPr>
            <p:spPr bwMode="auto">
              <a:xfrm>
                <a:off x="4239"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22">
                <a:extLst>
                  <a:ext uri="{FF2B5EF4-FFF2-40B4-BE49-F238E27FC236}">
                    <a16:creationId xmlns:a16="http://schemas.microsoft.com/office/drawing/2014/main" id="{366C5EFA-D026-40D3-9FB0-150CE544D358}"/>
                  </a:ext>
                </a:extLst>
              </p:cNvPr>
              <p:cNvSpPr>
                <a:spLocks noChangeShapeType="1"/>
              </p:cNvSpPr>
              <p:nvPr/>
            </p:nvSpPr>
            <p:spPr bwMode="auto">
              <a:xfrm>
                <a:off x="4451"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23">
                <a:extLst>
                  <a:ext uri="{FF2B5EF4-FFF2-40B4-BE49-F238E27FC236}">
                    <a16:creationId xmlns:a16="http://schemas.microsoft.com/office/drawing/2014/main" id="{318022B7-EB80-49F5-AB03-E51F7F1AD272}"/>
                  </a:ext>
                </a:extLst>
              </p:cNvPr>
              <p:cNvSpPr>
                <a:spLocks noChangeShapeType="1"/>
              </p:cNvSpPr>
              <p:nvPr/>
            </p:nvSpPr>
            <p:spPr bwMode="auto">
              <a:xfrm>
                <a:off x="4633"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24">
                <a:extLst>
                  <a:ext uri="{FF2B5EF4-FFF2-40B4-BE49-F238E27FC236}">
                    <a16:creationId xmlns:a16="http://schemas.microsoft.com/office/drawing/2014/main" id="{3D506384-CD95-42A7-8F52-DE7FA8ED605A}"/>
                  </a:ext>
                </a:extLst>
              </p:cNvPr>
              <p:cNvSpPr>
                <a:spLocks noChangeShapeType="1"/>
              </p:cNvSpPr>
              <p:nvPr/>
            </p:nvSpPr>
            <p:spPr bwMode="auto">
              <a:xfrm>
                <a:off x="4806" y="3967"/>
                <a:ext cx="0" cy="2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25">
                <a:extLst>
                  <a:ext uri="{FF2B5EF4-FFF2-40B4-BE49-F238E27FC236}">
                    <a16:creationId xmlns:a16="http://schemas.microsoft.com/office/drawing/2014/main" id="{1D4C6116-15D6-40EC-93FF-B09353F8D46E}"/>
                  </a:ext>
                </a:extLst>
              </p:cNvPr>
              <p:cNvSpPr>
                <a:spLocks noChangeShapeType="1"/>
              </p:cNvSpPr>
              <p:nvPr/>
            </p:nvSpPr>
            <p:spPr bwMode="auto">
              <a:xfrm>
                <a:off x="4026"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26">
                <a:extLst>
                  <a:ext uri="{FF2B5EF4-FFF2-40B4-BE49-F238E27FC236}">
                    <a16:creationId xmlns:a16="http://schemas.microsoft.com/office/drawing/2014/main" id="{9AC7125F-16D6-48A4-8490-6D53C37D070A}"/>
                  </a:ext>
                </a:extLst>
              </p:cNvPr>
              <p:cNvSpPr>
                <a:spLocks noChangeShapeType="1"/>
              </p:cNvSpPr>
              <p:nvPr/>
            </p:nvSpPr>
            <p:spPr bwMode="auto">
              <a:xfrm>
                <a:off x="4806"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27">
                <a:extLst>
                  <a:ext uri="{FF2B5EF4-FFF2-40B4-BE49-F238E27FC236}">
                    <a16:creationId xmlns:a16="http://schemas.microsoft.com/office/drawing/2014/main" id="{121467FA-C01D-4F8D-BB56-B868FE01637E}"/>
                  </a:ext>
                </a:extLst>
              </p:cNvPr>
              <p:cNvSpPr>
                <a:spLocks noChangeShapeType="1"/>
              </p:cNvSpPr>
              <p:nvPr/>
            </p:nvSpPr>
            <p:spPr bwMode="auto">
              <a:xfrm>
                <a:off x="485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28">
                <a:extLst>
                  <a:ext uri="{FF2B5EF4-FFF2-40B4-BE49-F238E27FC236}">
                    <a16:creationId xmlns:a16="http://schemas.microsoft.com/office/drawing/2014/main" id="{B5D25556-8643-4BFD-B0AE-DC18293D4AD1}"/>
                  </a:ext>
                </a:extLst>
              </p:cNvPr>
              <p:cNvSpPr>
                <a:spLocks noChangeShapeType="1"/>
              </p:cNvSpPr>
              <p:nvPr/>
            </p:nvSpPr>
            <p:spPr bwMode="auto">
              <a:xfrm>
                <a:off x="488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29">
                <a:extLst>
                  <a:ext uri="{FF2B5EF4-FFF2-40B4-BE49-F238E27FC236}">
                    <a16:creationId xmlns:a16="http://schemas.microsoft.com/office/drawing/2014/main" id="{CBB8BC5A-13FD-48F1-A50C-74F0C414F112}"/>
                  </a:ext>
                </a:extLst>
              </p:cNvPr>
              <p:cNvSpPr>
                <a:spLocks noChangeShapeType="1"/>
              </p:cNvSpPr>
              <p:nvPr/>
            </p:nvSpPr>
            <p:spPr bwMode="auto">
              <a:xfrm>
                <a:off x="4911"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30">
                <a:extLst>
                  <a:ext uri="{FF2B5EF4-FFF2-40B4-BE49-F238E27FC236}">
                    <a16:creationId xmlns:a16="http://schemas.microsoft.com/office/drawing/2014/main" id="{9351C666-211C-42A4-9B04-74BA363151C2}"/>
                  </a:ext>
                </a:extLst>
              </p:cNvPr>
              <p:cNvSpPr>
                <a:spLocks noChangeShapeType="1"/>
              </p:cNvSpPr>
              <p:nvPr/>
            </p:nvSpPr>
            <p:spPr bwMode="auto">
              <a:xfrm>
                <a:off x="412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31">
                <a:extLst>
                  <a:ext uri="{FF2B5EF4-FFF2-40B4-BE49-F238E27FC236}">
                    <a16:creationId xmlns:a16="http://schemas.microsoft.com/office/drawing/2014/main" id="{B2E80351-7322-4E6F-A79D-69B262699A09}"/>
                  </a:ext>
                </a:extLst>
              </p:cNvPr>
              <p:cNvSpPr>
                <a:spLocks noChangeShapeType="1"/>
              </p:cNvSpPr>
              <p:nvPr/>
            </p:nvSpPr>
            <p:spPr bwMode="auto">
              <a:xfrm>
                <a:off x="410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32">
                <a:extLst>
                  <a:ext uri="{FF2B5EF4-FFF2-40B4-BE49-F238E27FC236}">
                    <a16:creationId xmlns:a16="http://schemas.microsoft.com/office/drawing/2014/main" id="{6489A611-7311-41FD-BB85-922E1CF3E0F6}"/>
                  </a:ext>
                </a:extLst>
              </p:cNvPr>
              <p:cNvSpPr>
                <a:spLocks noChangeShapeType="1"/>
              </p:cNvSpPr>
              <p:nvPr/>
            </p:nvSpPr>
            <p:spPr bwMode="auto">
              <a:xfrm>
                <a:off x="4097"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33">
                <a:extLst>
                  <a:ext uri="{FF2B5EF4-FFF2-40B4-BE49-F238E27FC236}">
                    <a16:creationId xmlns:a16="http://schemas.microsoft.com/office/drawing/2014/main" id="{A0860A14-7275-4E9E-B7D8-CF83A9598DFD}"/>
                  </a:ext>
                </a:extLst>
              </p:cNvPr>
              <p:cNvSpPr>
                <a:spLocks noChangeShapeType="1"/>
              </p:cNvSpPr>
              <p:nvPr/>
            </p:nvSpPr>
            <p:spPr bwMode="auto">
              <a:xfrm>
                <a:off x="4085"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34">
                <a:extLst>
                  <a:ext uri="{FF2B5EF4-FFF2-40B4-BE49-F238E27FC236}">
                    <a16:creationId xmlns:a16="http://schemas.microsoft.com/office/drawing/2014/main" id="{4AD03897-2768-4B61-8A7D-1D16FB18ECD9}"/>
                  </a:ext>
                </a:extLst>
              </p:cNvPr>
              <p:cNvSpPr>
                <a:spLocks noChangeShapeType="1"/>
              </p:cNvSpPr>
              <p:nvPr/>
            </p:nvSpPr>
            <p:spPr bwMode="auto">
              <a:xfrm>
                <a:off x="407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35">
                <a:extLst>
                  <a:ext uri="{FF2B5EF4-FFF2-40B4-BE49-F238E27FC236}">
                    <a16:creationId xmlns:a16="http://schemas.microsoft.com/office/drawing/2014/main" id="{552D768B-DB2E-4898-816C-D407464BC6DD}"/>
                  </a:ext>
                </a:extLst>
              </p:cNvPr>
              <p:cNvSpPr>
                <a:spLocks noChangeShapeType="1"/>
              </p:cNvSpPr>
              <p:nvPr/>
            </p:nvSpPr>
            <p:spPr bwMode="auto">
              <a:xfrm>
                <a:off x="406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36">
                <a:extLst>
                  <a:ext uri="{FF2B5EF4-FFF2-40B4-BE49-F238E27FC236}">
                    <a16:creationId xmlns:a16="http://schemas.microsoft.com/office/drawing/2014/main" id="{061A77C2-6E35-4CC4-9F35-9135E8942F3F}"/>
                  </a:ext>
                </a:extLst>
              </p:cNvPr>
              <p:cNvSpPr>
                <a:spLocks noChangeShapeType="1"/>
              </p:cNvSpPr>
              <p:nvPr/>
            </p:nvSpPr>
            <p:spPr bwMode="auto">
              <a:xfrm>
                <a:off x="405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37">
                <a:extLst>
                  <a:ext uri="{FF2B5EF4-FFF2-40B4-BE49-F238E27FC236}">
                    <a16:creationId xmlns:a16="http://schemas.microsoft.com/office/drawing/2014/main" id="{37993C0F-82B3-46DE-8F60-526E6B8BBEC7}"/>
                  </a:ext>
                </a:extLst>
              </p:cNvPr>
              <p:cNvSpPr>
                <a:spLocks noChangeShapeType="1"/>
              </p:cNvSpPr>
              <p:nvPr/>
            </p:nvSpPr>
            <p:spPr bwMode="auto">
              <a:xfrm>
                <a:off x="404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38">
                <a:extLst>
                  <a:ext uri="{FF2B5EF4-FFF2-40B4-BE49-F238E27FC236}">
                    <a16:creationId xmlns:a16="http://schemas.microsoft.com/office/drawing/2014/main" id="{94F8A881-B570-4563-BA86-1EC7A1740E53}"/>
                  </a:ext>
                </a:extLst>
              </p:cNvPr>
              <p:cNvSpPr>
                <a:spLocks noChangeShapeType="1"/>
              </p:cNvSpPr>
              <p:nvPr/>
            </p:nvSpPr>
            <p:spPr bwMode="auto">
              <a:xfrm>
                <a:off x="403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39">
                <a:extLst>
                  <a:ext uri="{FF2B5EF4-FFF2-40B4-BE49-F238E27FC236}">
                    <a16:creationId xmlns:a16="http://schemas.microsoft.com/office/drawing/2014/main" id="{280A0E0C-5E16-41D4-9295-2B2A20605D88}"/>
                  </a:ext>
                </a:extLst>
              </p:cNvPr>
              <p:cNvSpPr>
                <a:spLocks noChangeShapeType="1"/>
              </p:cNvSpPr>
              <p:nvPr/>
            </p:nvSpPr>
            <p:spPr bwMode="auto">
              <a:xfrm>
                <a:off x="413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40">
                <a:extLst>
                  <a:ext uri="{FF2B5EF4-FFF2-40B4-BE49-F238E27FC236}">
                    <a16:creationId xmlns:a16="http://schemas.microsoft.com/office/drawing/2014/main" id="{89675867-73E3-4AD5-9961-C5361D7EAA0C}"/>
                  </a:ext>
                </a:extLst>
              </p:cNvPr>
              <p:cNvSpPr>
                <a:spLocks noChangeShapeType="1"/>
              </p:cNvSpPr>
              <p:nvPr/>
            </p:nvSpPr>
            <p:spPr bwMode="auto">
              <a:xfrm>
                <a:off x="413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41">
                <a:extLst>
                  <a:ext uri="{FF2B5EF4-FFF2-40B4-BE49-F238E27FC236}">
                    <a16:creationId xmlns:a16="http://schemas.microsoft.com/office/drawing/2014/main" id="{2FEA74D3-A894-4FD9-8F5D-4DBA7BD00E71}"/>
                  </a:ext>
                </a:extLst>
              </p:cNvPr>
              <p:cNvSpPr>
                <a:spLocks noChangeShapeType="1"/>
              </p:cNvSpPr>
              <p:nvPr/>
            </p:nvSpPr>
            <p:spPr bwMode="auto">
              <a:xfrm>
                <a:off x="412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42">
                <a:extLst>
                  <a:ext uri="{FF2B5EF4-FFF2-40B4-BE49-F238E27FC236}">
                    <a16:creationId xmlns:a16="http://schemas.microsoft.com/office/drawing/2014/main" id="{8AB8076B-EE6A-40E7-9FF0-287508A49270}"/>
                  </a:ext>
                </a:extLst>
              </p:cNvPr>
              <p:cNvSpPr>
                <a:spLocks noChangeShapeType="1"/>
              </p:cNvSpPr>
              <p:nvPr/>
            </p:nvSpPr>
            <p:spPr bwMode="auto">
              <a:xfrm>
                <a:off x="4127"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6" name="Line 43">
                <a:extLst>
                  <a:ext uri="{FF2B5EF4-FFF2-40B4-BE49-F238E27FC236}">
                    <a16:creationId xmlns:a16="http://schemas.microsoft.com/office/drawing/2014/main" id="{C930168D-BE91-40B6-B40F-58E385B6637C}"/>
                  </a:ext>
                </a:extLst>
              </p:cNvPr>
              <p:cNvSpPr>
                <a:spLocks noChangeShapeType="1"/>
              </p:cNvSpPr>
              <p:nvPr/>
            </p:nvSpPr>
            <p:spPr bwMode="auto">
              <a:xfrm>
                <a:off x="4127"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7" name="Line 44">
                <a:extLst>
                  <a:ext uri="{FF2B5EF4-FFF2-40B4-BE49-F238E27FC236}">
                    <a16:creationId xmlns:a16="http://schemas.microsoft.com/office/drawing/2014/main" id="{FF4CFECC-87DE-4F1A-8F5B-1297C4E01F4C}"/>
                  </a:ext>
                </a:extLst>
              </p:cNvPr>
              <p:cNvSpPr>
                <a:spLocks noChangeShapeType="1"/>
              </p:cNvSpPr>
              <p:nvPr/>
            </p:nvSpPr>
            <p:spPr bwMode="auto">
              <a:xfrm>
                <a:off x="4125"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8" name="Line 45">
                <a:extLst>
                  <a:ext uri="{FF2B5EF4-FFF2-40B4-BE49-F238E27FC236}">
                    <a16:creationId xmlns:a16="http://schemas.microsoft.com/office/drawing/2014/main" id="{443357E8-06DF-4910-BF57-29D4B986087F}"/>
                  </a:ext>
                </a:extLst>
              </p:cNvPr>
              <p:cNvSpPr>
                <a:spLocks noChangeShapeType="1"/>
              </p:cNvSpPr>
              <p:nvPr/>
            </p:nvSpPr>
            <p:spPr bwMode="auto">
              <a:xfrm>
                <a:off x="412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9" name="Line 46">
                <a:extLst>
                  <a:ext uri="{FF2B5EF4-FFF2-40B4-BE49-F238E27FC236}">
                    <a16:creationId xmlns:a16="http://schemas.microsoft.com/office/drawing/2014/main" id="{B12DB802-15A8-451B-A1B7-6C3990013B51}"/>
                  </a:ext>
                </a:extLst>
              </p:cNvPr>
              <p:cNvSpPr>
                <a:spLocks noChangeShapeType="1"/>
              </p:cNvSpPr>
              <p:nvPr/>
            </p:nvSpPr>
            <p:spPr bwMode="auto">
              <a:xfrm>
                <a:off x="412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0" name="Line 47">
                <a:extLst>
                  <a:ext uri="{FF2B5EF4-FFF2-40B4-BE49-F238E27FC236}">
                    <a16:creationId xmlns:a16="http://schemas.microsoft.com/office/drawing/2014/main" id="{45A92C44-6945-4379-89FC-E78A4F5FFB03}"/>
                  </a:ext>
                </a:extLst>
              </p:cNvPr>
              <p:cNvSpPr>
                <a:spLocks noChangeShapeType="1"/>
              </p:cNvSpPr>
              <p:nvPr/>
            </p:nvSpPr>
            <p:spPr bwMode="auto">
              <a:xfrm>
                <a:off x="412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1" name="Line 48">
                <a:extLst>
                  <a:ext uri="{FF2B5EF4-FFF2-40B4-BE49-F238E27FC236}">
                    <a16:creationId xmlns:a16="http://schemas.microsoft.com/office/drawing/2014/main" id="{F54C187D-D459-4D58-8FDB-BF56F47C7352}"/>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2" name="Line 49">
                <a:extLst>
                  <a:ext uri="{FF2B5EF4-FFF2-40B4-BE49-F238E27FC236}">
                    <a16:creationId xmlns:a16="http://schemas.microsoft.com/office/drawing/2014/main" id="{656F64DD-95A2-41A7-BD15-14574BDA7A94}"/>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3" name="Line 50">
                <a:extLst>
                  <a:ext uri="{FF2B5EF4-FFF2-40B4-BE49-F238E27FC236}">
                    <a16:creationId xmlns:a16="http://schemas.microsoft.com/office/drawing/2014/main" id="{FA1E4467-BF8B-40F2-87B7-F5BF443213D9}"/>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5" name="Line 51">
                <a:extLst>
                  <a:ext uri="{FF2B5EF4-FFF2-40B4-BE49-F238E27FC236}">
                    <a16:creationId xmlns:a16="http://schemas.microsoft.com/office/drawing/2014/main" id="{88BF12E1-7CC7-47BE-B1C9-15ADAC217B86}"/>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6" name="Line 52">
                <a:extLst>
                  <a:ext uri="{FF2B5EF4-FFF2-40B4-BE49-F238E27FC236}">
                    <a16:creationId xmlns:a16="http://schemas.microsoft.com/office/drawing/2014/main" id="{6EE75A3F-17BA-4BB6-AB42-B9D424995B91}"/>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7" name="Line 53">
                <a:extLst>
                  <a:ext uri="{FF2B5EF4-FFF2-40B4-BE49-F238E27FC236}">
                    <a16:creationId xmlns:a16="http://schemas.microsoft.com/office/drawing/2014/main" id="{7B2E529D-462A-43B1-82C5-98452716D97A}"/>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8" name="Line 54">
                <a:extLst>
                  <a:ext uri="{FF2B5EF4-FFF2-40B4-BE49-F238E27FC236}">
                    <a16:creationId xmlns:a16="http://schemas.microsoft.com/office/drawing/2014/main" id="{4A8D85EA-B3CB-485F-A01A-79D6FDA0810C}"/>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9" name="Line 55">
                <a:extLst>
                  <a:ext uri="{FF2B5EF4-FFF2-40B4-BE49-F238E27FC236}">
                    <a16:creationId xmlns:a16="http://schemas.microsoft.com/office/drawing/2014/main" id="{DEABD0B7-F1BE-4F39-954E-1EA7CD9D6ED1}"/>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0" name="Line 56">
                <a:extLst>
                  <a:ext uri="{FF2B5EF4-FFF2-40B4-BE49-F238E27FC236}">
                    <a16:creationId xmlns:a16="http://schemas.microsoft.com/office/drawing/2014/main" id="{1DC47DDF-3C24-4995-A0F9-DE99A5868759}"/>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1" name="Line 57">
                <a:extLst>
                  <a:ext uri="{FF2B5EF4-FFF2-40B4-BE49-F238E27FC236}">
                    <a16:creationId xmlns:a16="http://schemas.microsoft.com/office/drawing/2014/main" id="{173DC27B-A8A2-4B50-906E-64F96822B06F}"/>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2" name="Line 58">
                <a:extLst>
                  <a:ext uri="{FF2B5EF4-FFF2-40B4-BE49-F238E27FC236}">
                    <a16:creationId xmlns:a16="http://schemas.microsoft.com/office/drawing/2014/main" id="{D1548D76-A134-4F6F-9D29-74421CEF453F}"/>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3" name="Line 59">
                <a:extLst>
                  <a:ext uri="{FF2B5EF4-FFF2-40B4-BE49-F238E27FC236}">
                    <a16:creationId xmlns:a16="http://schemas.microsoft.com/office/drawing/2014/main" id="{A6B259BF-5191-4E0F-866B-ABC6CED4E6F7}"/>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4" name="Line 60">
                <a:extLst>
                  <a:ext uri="{FF2B5EF4-FFF2-40B4-BE49-F238E27FC236}">
                    <a16:creationId xmlns:a16="http://schemas.microsoft.com/office/drawing/2014/main" id="{B33C622E-602C-4C26-BB55-76774BD1C474}"/>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5" name="Line 61">
                <a:extLst>
                  <a:ext uri="{FF2B5EF4-FFF2-40B4-BE49-F238E27FC236}">
                    <a16:creationId xmlns:a16="http://schemas.microsoft.com/office/drawing/2014/main" id="{A446CD92-4026-4845-9627-D0C869640D33}"/>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6" name="Line 62">
                <a:extLst>
                  <a:ext uri="{FF2B5EF4-FFF2-40B4-BE49-F238E27FC236}">
                    <a16:creationId xmlns:a16="http://schemas.microsoft.com/office/drawing/2014/main" id="{C76AE84A-1440-446B-9F70-A0F483BAD64B}"/>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7" name="Line 63">
                <a:extLst>
                  <a:ext uri="{FF2B5EF4-FFF2-40B4-BE49-F238E27FC236}">
                    <a16:creationId xmlns:a16="http://schemas.microsoft.com/office/drawing/2014/main" id="{61BBCC1B-59F6-4A39-9407-A1AE346F9D67}"/>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8" name="Line 64">
                <a:extLst>
                  <a:ext uri="{FF2B5EF4-FFF2-40B4-BE49-F238E27FC236}">
                    <a16:creationId xmlns:a16="http://schemas.microsoft.com/office/drawing/2014/main" id="{8F3F8F56-27C0-416B-81FA-589DB14F34EB}"/>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9" name="Line 65">
                <a:extLst>
                  <a:ext uri="{FF2B5EF4-FFF2-40B4-BE49-F238E27FC236}">
                    <a16:creationId xmlns:a16="http://schemas.microsoft.com/office/drawing/2014/main" id="{BB24CC16-A181-4615-A74F-602CC91B2918}"/>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0" name="Line 66">
                <a:extLst>
                  <a:ext uri="{FF2B5EF4-FFF2-40B4-BE49-F238E27FC236}">
                    <a16:creationId xmlns:a16="http://schemas.microsoft.com/office/drawing/2014/main" id="{846CF183-5176-4E9C-9C05-4AC1062382A1}"/>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1" name="Line 67">
                <a:extLst>
                  <a:ext uri="{FF2B5EF4-FFF2-40B4-BE49-F238E27FC236}">
                    <a16:creationId xmlns:a16="http://schemas.microsoft.com/office/drawing/2014/main" id="{21A6368F-6A98-4F2D-BB84-86BF9C7B4EDC}"/>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2" name="Line 68">
                <a:extLst>
                  <a:ext uri="{FF2B5EF4-FFF2-40B4-BE49-F238E27FC236}">
                    <a16:creationId xmlns:a16="http://schemas.microsoft.com/office/drawing/2014/main" id="{83AE45B7-E166-4616-85C3-21CD642B66DB}"/>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3" name="Line 69">
                <a:extLst>
                  <a:ext uri="{FF2B5EF4-FFF2-40B4-BE49-F238E27FC236}">
                    <a16:creationId xmlns:a16="http://schemas.microsoft.com/office/drawing/2014/main" id="{35AB51F3-15AC-44AA-A1DB-E79BD7712443}"/>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4" name="Line 70">
                <a:extLst>
                  <a:ext uri="{FF2B5EF4-FFF2-40B4-BE49-F238E27FC236}">
                    <a16:creationId xmlns:a16="http://schemas.microsoft.com/office/drawing/2014/main" id="{3F79FD61-2D98-4DCA-873D-44CDF923D50B}"/>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5" name="Line 71">
                <a:extLst>
                  <a:ext uri="{FF2B5EF4-FFF2-40B4-BE49-F238E27FC236}">
                    <a16:creationId xmlns:a16="http://schemas.microsoft.com/office/drawing/2014/main" id="{895B60B7-BEEA-4A47-98CF-FB08D798EA6D}"/>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6" name="Line 72">
                <a:extLst>
                  <a:ext uri="{FF2B5EF4-FFF2-40B4-BE49-F238E27FC236}">
                    <a16:creationId xmlns:a16="http://schemas.microsoft.com/office/drawing/2014/main" id="{4CFEBDCF-F8CE-4CC7-8C4E-D2BFEE665272}"/>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7" name="Line 73">
                <a:extLst>
                  <a:ext uri="{FF2B5EF4-FFF2-40B4-BE49-F238E27FC236}">
                    <a16:creationId xmlns:a16="http://schemas.microsoft.com/office/drawing/2014/main" id="{5A92E1DD-60F2-47B0-BEE3-8F13B22D42FC}"/>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8" name="Line 74">
                <a:extLst>
                  <a:ext uri="{FF2B5EF4-FFF2-40B4-BE49-F238E27FC236}">
                    <a16:creationId xmlns:a16="http://schemas.microsoft.com/office/drawing/2014/main" id="{919755A3-0658-4364-A087-5D8FAA203CDB}"/>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9" name="Line 75">
                <a:extLst>
                  <a:ext uri="{FF2B5EF4-FFF2-40B4-BE49-F238E27FC236}">
                    <a16:creationId xmlns:a16="http://schemas.microsoft.com/office/drawing/2014/main" id="{1EBDB7BF-0D44-4555-858B-F8FE3FA54E05}"/>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0" name="Line 76">
                <a:extLst>
                  <a:ext uri="{FF2B5EF4-FFF2-40B4-BE49-F238E27FC236}">
                    <a16:creationId xmlns:a16="http://schemas.microsoft.com/office/drawing/2014/main" id="{F730A943-053A-4D04-8107-C8DF47C8D0F5}"/>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1" name="Line 77">
                <a:extLst>
                  <a:ext uri="{FF2B5EF4-FFF2-40B4-BE49-F238E27FC236}">
                    <a16:creationId xmlns:a16="http://schemas.microsoft.com/office/drawing/2014/main" id="{AE99BE2F-1492-4B09-9EA6-E030F649D11E}"/>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2" name="Line 78">
                <a:extLst>
                  <a:ext uri="{FF2B5EF4-FFF2-40B4-BE49-F238E27FC236}">
                    <a16:creationId xmlns:a16="http://schemas.microsoft.com/office/drawing/2014/main" id="{B3B93CB9-8F0C-44EA-B7DC-5D4DB2B6BC08}"/>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3" name="Line 79">
                <a:extLst>
                  <a:ext uri="{FF2B5EF4-FFF2-40B4-BE49-F238E27FC236}">
                    <a16:creationId xmlns:a16="http://schemas.microsoft.com/office/drawing/2014/main" id="{22FEE4AF-3634-4345-9A64-BE8AB96F84CB}"/>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4" name="Line 80">
                <a:extLst>
                  <a:ext uri="{FF2B5EF4-FFF2-40B4-BE49-F238E27FC236}">
                    <a16:creationId xmlns:a16="http://schemas.microsoft.com/office/drawing/2014/main" id="{37FEE025-24D7-4F72-A663-81FFB90FB1EE}"/>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5" name="Line 81">
                <a:extLst>
                  <a:ext uri="{FF2B5EF4-FFF2-40B4-BE49-F238E27FC236}">
                    <a16:creationId xmlns:a16="http://schemas.microsoft.com/office/drawing/2014/main" id="{09437007-0F1D-4BB1-BCE0-277ED39C2EB7}"/>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6" name="Line 82">
                <a:extLst>
                  <a:ext uri="{FF2B5EF4-FFF2-40B4-BE49-F238E27FC236}">
                    <a16:creationId xmlns:a16="http://schemas.microsoft.com/office/drawing/2014/main" id="{2B18D7C6-CF53-4ED1-B99F-27C86EB59CFD}"/>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7" name="Line 83">
                <a:extLst>
                  <a:ext uri="{FF2B5EF4-FFF2-40B4-BE49-F238E27FC236}">
                    <a16:creationId xmlns:a16="http://schemas.microsoft.com/office/drawing/2014/main" id="{0A929946-ABF4-4A24-98A5-0A87BAD4CDC2}"/>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8" name="Line 84">
                <a:extLst>
                  <a:ext uri="{FF2B5EF4-FFF2-40B4-BE49-F238E27FC236}">
                    <a16:creationId xmlns:a16="http://schemas.microsoft.com/office/drawing/2014/main" id="{83F66BF8-AE19-42B9-9BF9-CB3C1484A61B}"/>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9" name="Line 85">
                <a:extLst>
                  <a:ext uri="{FF2B5EF4-FFF2-40B4-BE49-F238E27FC236}">
                    <a16:creationId xmlns:a16="http://schemas.microsoft.com/office/drawing/2014/main" id="{E7CFA7A3-F815-45CD-AF85-9C4DD1582351}"/>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0" name="Line 86">
                <a:extLst>
                  <a:ext uri="{FF2B5EF4-FFF2-40B4-BE49-F238E27FC236}">
                    <a16:creationId xmlns:a16="http://schemas.microsoft.com/office/drawing/2014/main" id="{1684E27C-5117-4859-BDBA-39D9F54E8D4F}"/>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1" name="Line 87">
                <a:extLst>
                  <a:ext uri="{FF2B5EF4-FFF2-40B4-BE49-F238E27FC236}">
                    <a16:creationId xmlns:a16="http://schemas.microsoft.com/office/drawing/2014/main" id="{5D135D83-05B6-4C06-B0FC-C8BB3F642284}"/>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2" name="Line 88">
                <a:extLst>
                  <a:ext uri="{FF2B5EF4-FFF2-40B4-BE49-F238E27FC236}">
                    <a16:creationId xmlns:a16="http://schemas.microsoft.com/office/drawing/2014/main" id="{3FDFE859-A1AE-4F5C-BEA3-4BFFB5170933}"/>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3" name="Line 89">
                <a:extLst>
                  <a:ext uri="{FF2B5EF4-FFF2-40B4-BE49-F238E27FC236}">
                    <a16:creationId xmlns:a16="http://schemas.microsoft.com/office/drawing/2014/main" id="{E5296102-AF41-4CC8-957F-780EDC0069AA}"/>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4" name="Line 90">
                <a:extLst>
                  <a:ext uri="{FF2B5EF4-FFF2-40B4-BE49-F238E27FC236}">
                    <a16:creationId xmlns:a16="http://schemas.microsoft.com/office/drawing/2014/main" id="{3D5AB81D-76E7-4A28-93ED-A3ABECCB98F0}"/>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5" name="Line 91">
                <a:extLst>
                  <a:ext uri="{FF2B5EF4-FFF2-40B4-BE49-F238E27FC236}">
                    <a16:creationId xmlns:a16="http://schemas.microsoft.com/office/drawing/2014/main" id="{680169DA-44F1-4E34-9407-0C38EB73EAAC}"/>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6" name="Line 92">
                <a:extLst>
                  <a:ext uri="{FF2B5EF4-FFF2-40B4-BE49-F238E27FC236}">
                    <a16:creationId xmlns:a16="http://schemas.microsoft.com/office/drawing/2014/main" id="{7B76F4B6-8341-41C2-9817-0B298C23674F}"/>
                  </a:ext>
                </a:extLst>
              </p:cNvPr>
              <p:cNvSpPr>
                <a:spLocks noChangeShapeType="1"/>
              </p:cNvSpPr>
              <p:nvPr/>
            </p:nvSpPr>
            <p:spPr bwMode="auto">
              <a:xfrm>
                <a:off x="413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7" name="Line 93">
                <a:extLst>
                  <a:ext uri="{FF2B5EF4-FFF2-40B4-BE49-F238E27FC236}">
                    <a16:creationId xmlns:a16="http://schemas.microsoft.com/office/drawing/2014/main" id="{52F1A7AD-C753-427C-B34E-AA33CE0D5716}"/>
                  </a:ext>
                </a:extLst>
              </p:cNvPr>
              <p:cNvSpPr>
                <a:spLocks noChangeShapeType="1"/>
              </p:cNvSpPr>
              <p:nvPr/>
            </p:nvSpPr>
            <p:spPr bwMode="auto">
              <a:xfrm>
                <a:off x="414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8" name="Line 94">
                <a:extLst>
                  <a:ext uri="{FF2B5EF4-FFF2-40B4-BE49-F238E27FC236}">
                    <a16:creationId xmlns:a16="http://schemas.microsoft.com/office/drawing/2014/main" id="{1186A7CD-BA54-47C5-BFC3-5BF967E556ED}"/>
                  </a:ext>
                </a:extLst>
              </p:cNvPr>
              <p:cNvSpPr>
                <a:spLocks noChangeShapeType="1"/>
              </p:cNvSpPr>
              <p:nvPr/>
            </p:nvSpPr>
            <p:spPr bwMode="auto">
              <a:xfrm>
                <a:off x="4155"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9" name="Line 95">
                <a:extLst>
                  <a:ext uri="{FF2B5EF4-FFF2-40B4-BE49-F238E27FC236}">
                    <a16:creationId xmlns:a16="http://schemas.microsoft.com/office/drawing/2014/main" id="{A39F26BA-BDE1-450B-A595-53F2DC5BE087}"/>
                  </a:ext>
                </a:extLst>
              </p:cNvPr>
              <p:cNvSpPr>
                <a:spLocks noChangeShapeType="1"/>
              </p:cNvSpPr>
              <p:nvPr/>
            </p:nvSpPr>
            <p:spPr bwMode="auto">
              <a:xfrm>
                <a:off x="4167"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0" name="Line 96">
                <a:extLst>
                  <a:ext uri="{FF2B5EF4-FFF2-40B4-BE49-F238E27FC236}">
                    <a16:creationId xmlns:a16="http://schemas.microsoft.com/office/drawing/2014/main" id="{EE867E76-00C1-4836-88EA-AECA6834A274}"/>
                  </a:ext>
                </a:extLst>
              </p:cNvPr>
              <p:cNvSpPr>
                <a:spLocks noChangeShapeType="1"/>
              </p:cNvSpPr>
              <p:nvPr/>
            </p:nvSpPr>
            <p:spPr bwMode="auto">
              <a:xfrm>
                <a:off x="417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1" name="Line 97">
                <a:extLst>
                  <a:ext uri="{FF2B5EF4-FFF2-40B4-BE49-F238E27FC236}">
                    <a16:creationId xmlns:a16="http://schemas.microsoft.com/office/drawing/2014/main" id="{A7ABC89C-4F86-4036-BC1A-B5C2B97F1B23}"/>
                  </a:ext>
                </a:extLst>
              </p:cNvPr>
              <p:cNvSpPr>
                <a:spLocks noChangeShapeType="1"/>
              </p:cNvSpPr>
              <p:nvPr/>
            </p:nvSpPr>
            <p:spPr bwMode="auto">
              <a:xfrm>
                <a:off x="419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2" name="Line 98">
                <a:extLst>
                  <a:ext uri="{FF2B5EF4-FFF2-40B4-BE49-F238E27FC236}">
                    <a16:creationId xmlns:a16="http://schemas.microsoft.com/office/drawing/2014/main" id="{829590A4-5DAA-48F5-AFE8-AE96F62CD92B}"/>
                  </a:ext>
                </a:extLst>
              </p:cNvPr>
              <p:cNvSpPr>
                <a:spLocks noChangeShapeType="1"/>
              </p:cNvSpPr>
              <p:nvPr/>
            </p:nvSpPr>
            <p:spPr bwMode="auto">
              <a:xfrm>
                <a:off x="420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3" name="Line 99">
                <a:extLst>
                  <a:ext uri="{FF2B5EF4-FFF2-40B4-BE49-F238E27FC236}">
                    <a16:creationId xmlns:a16="http://schemas.microsoft.com/office/drawing/2014/main" id="{0C904828-4C27-42B4-B8B6-CEA30126867D}"/>
                  </a:ext>
                </a:extLst>
              </p:cNvPr>
              <p:cNvSpPr>
                <a:spLocks noChangeShapeType="1"/>
              </p:cNvSpPr>
              <p:nvPr/>
            </p:nvSpPr>
            <p:spPr bwMode="auto">
              <a:xfrm>
                <a:off x="421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4" name="Line 100">
                <a:extLst>
                  <a:ext uri="{FF2B5EF4-FFF2-40B4-BE49-F238E27FC236}">
                    <a16:creationId xmlns:a16="http://schemas.microsoft.com/office/drawing/2014/main" id="{E40467EF-4A6F-4044-B600-75FFB37E3287}"/>
                  </a:ext>
                </a:extLst>
              </p:cNvPr>
              <p:cNvSpPr>
                <a:spLocks noChangeShapeType="1"/>
              </p:cNvSpPr>
              <p:nvPr/>
            </p:nvSpPr>
            <p:spPr bwMode="auto">
              <a:xfrm>
                <a:off x="422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5" name="Line 101">
                <a:extLst>
                  <a:ext uri="{FF2B5EF4-FFF2-40B4-BE49-F238E27FC236}">
                    <a16:creationId xmlns:a16="http://schemas.microsoft.com/office/drawing/2014/main" id="{E19D80C2-8845-4CFA-B539-A339BFB2F500}"/>
                  </a:ext>
                </a:extLst>
              </p:cNvPr>
              <p:cNvSpPr>
                <a:spLocks noChangeShapeType="1"/>
              </p:cNvSpPr>
              <p:nvPr/>
            </p:nvSpPr>
            <p:spPr bwMode="auto">
              <a:xfrm>
                <a:off x="423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6" name="Line 102">
                <a:extLst>
                  <a:ext uri="{FF2B5EF4-FFF2-40B4-BE49-F238E27FC236}">
                    <a16:creationId xmlns:a16="http://schemas.microsoft.com/office/drawing/2014/main" id="{208B7135-E322-4A74-B96F-1996CD0DFC35}"/>
                  </a:ext>
                </a:extLst>
              </p:cNvPr>
              <p:cNvSpPr>
                <a:spLocks noChangeShapeType="1"/>
              </p:cNvSpPr>
              <p:nvPr/>
            </p:nvSpPr>
            <p:spPr bwMode="auto">
              <a:xfrm>
                <a:off x="423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7" name="Line 103">
                <a:extLst>
                  <a:ext uri="{FF2B5EF4-FFF2-40B4-BE49-F238E27FC236}">
                    <a16:creationId xmlns:a16="http://schemas.microsoft.com/office/drawing/2014/main" id="{A8026792-36A5-4073-8A70-AFE53D74B1C8}"/>
                  </a:ext>
                </a:extLst>
              </p:cNvPr>
              <p:cNvSpPr>
                <a:spLocks noChangeShapeType="1"/>
              </p:cNvSpPr>
              <p:nvPr/>
            </p:nvSpPr>
            <p:spPr bwMode="auto">
              <a:xfrm>
                <a:off x="4305"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8" name="Line 104">
                <a:extLst>
                  <a:ext uri="{FF2B5EF4-FFF2-40B4-BE49-F238E27FC236}">
                    <a16:creationId xmlns:a16="http://schemas.microsoft.com/office/drawing/2014/main" id="{50716F69-26D9-402B-B6F5-81B4A473B186}"/>
                  </a:ext>
                </a:extLst>
              </p:cNvPr>
              <p:cNvSpPr>
                <a:spLocks noChangeShapeType="1"/>
              </p:cNvSpPr>
              <p:nvPr/>
            </p:nvSpPr>
            <p:spPr bwMode="auto">
              <a:xfrm>
                <a:off x="4343"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9" name="Line 105">
                <a:extLst>
                  <a:ext uri="{FF2B5EF4-FFF2-40B4-BE49-F238E27FC236}">
                    <a16:creationId xmlns:a16="http://schemas.microsoft.com/office/drawing/2014/main" id="{0F612275-1B19-45E4-99F0-821C9B47280C}"/>
                  </a:ext>
                </a:extLst>
              </p:cNvPr>
              <p:cNvSpPr>
                <a:spLocks noChangeShapeType="1"/>
              </p:cNvSpPr>
              <p:nvPr/>
            </p:nvSpPr>
            <p:spPr bwMode="auto">
              <a:xfrm>
                <a:off x="437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0" name="Line 106">
                <a:extLst>
                  <a:ext uri="{FF2B5EF4-FFF2-40B4-BE49-F238E27FC236}">
                    <a16:creationId xmlns:a16="http://schemas.microsoft.com/office/drawing/2014/main" id="{E6186513-2CFA-4F18-A0A9-201DDDBACE72}"/>
                  </a:ext>
                </a:extLst>
              </p:cNvPr>
              <p:cNvSpPr>
                <a:spLocks noChangeShapeType="1"/>
              </p:cNvSpPr>
              <p:nvPr/>
            </p:nvSpPr>
            <p:spPr bwMode="auto">
              <a:xfrm>
                <a:off x="4392"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1" name="Line 107">
                <a:extLst>
                  <a:ext uri="{FF2B5EF4-FFF2-40B4-BE49-F238E27FC236}">
                    <a16:creationId xmlns:a16="http://schemas.microsoft.com/office/drawing/2014/main" id="{14E13B14-319F-4528-B171-A4B553B72249}"/>
                  </a:ext>
                </a:extLst>
              </p:cNvPr>
              <p:cNvSpPr>
                <a:spLocks noChangeShapeType="1"/>
              </p:cNvSpPr>
              <p:nvPr/>
            </p:nvSpPr>
            <p:spPr bwMode="auto">
              <a:xfrm>
                <a:off x="4408"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2" name="Line 108">
                <a:extLst>
                  <a:ext uri="{FF2B5EF4-FFF2-40B4-BE49-F238E27FC236}">
                    <a16:creationId xmlns:a16="http://schemas.microsoft.com/office/drawing/2014/main" id="{18CBCDB0-2A08-498C-B9C6-63263E8117F9}"/>
                  </a:ext>
                </a:extLst>
              </p:cNvPr>
              <p:cNvSpPr>
                <a:spLocks noChangeShapeType="1"/>
              </p:cNvSpPr>
              <p:nvPr/>
            </p:nvSpPr>
            <p:spPr bwMode="auto">
              <a:xfrm>
                <a:off x="4421"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3" name="Line 109">
                <a:extLst>
                  <a:ext uri="{FF2B5EF4-FFF2-40B4-BE49-F238E27FC236}">
                    <a16:creationId xmlns:a16="http://schemas.microsoft.com/office/drawing/2014/main" id="{1A97E546-02B4-460F-A384-7F837FB915D9}"/>
                  </a:ext>
                </a:extLst>
              </p:cNvPr>
              <p:cNvSpPr>
                <a:spLocks noChangeShapeType="1"/>
              </p:cNvSpPr>
              <p:nvPr/>
            </p:nvSpPr>
            <p:spPr bwMode="auto">
              <a:xfrm>
                <a:off x="4433"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4" name="Line 110">
                <a:extLst>
                  <a:ext uri="{FF2B5EF4-FFF2-40B4-BE49-F238E27FC236}">
                    <a16:creationId xmlns:a16="http://schemas.microsoft.com/office/drawing/2014/main" id="{1FB34536-A030-4359-AE81-DE0DF2D14E3E}"/>
                  </a:ext>
                </a:extLst>
              </p:cNvPr>
              <p:cNvSpPr>
                <a:spLocks noChangeShapeType="1"/>
              </p:cNvSpPr>
              <p:nvPr/>
            </p:nvSpPr>
            <p:spPr bwMode="auto">
              <a:xfrm>
                <a:off x="4443"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5" name="Line 111">
                <a:extLst>
                  <a:ext uri="{FF2B5EF4-FFF2-40B4-BE49-F238E27FC236}">
                    <a16:creationId xmlns:a16="http://schemas.microsoft.com/office/drawing/2014/main" id="{398050F7-24F6-4E06-ADA4-3F951249106D}"/>
                  </a:ext>
                </a:extLst>
              </p:cNvPr>
              <p:cNvSpPr>
                <a:spLocks noChangeShapeType="1"/>
              </p:cNvSpPr>
              <p:nvPr/>
            </p:nvSpPr>
            <p:spPr bwMode="auto">
              <a:xfrm>
                <a:off x="4451"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6" name="Line 112">
                <a:extLst>
                  <a:ext uri="{FF2B5EF4-FFF2-40B4-BE49-F238E27FC236}">
                    <a16:creationId xmlns:a16="http://schemas.microsoft.com/office/drawing/2014/main" id="{1CFD065A-1CB7-4702-97AE-240D3FAF8A0D}"/>
                  </a:ext>
                </a:extLst>
              </p:cNvPr>
              <p:cNvSpPr>
                <a:spLocks noChangeShapeType="1"/>
              </p:cNvSpPr>
              <p:nvPr/>
            </p:nvSpPr>
            <p:spPr bwMode="auto">
              <a:xfrm>
                <a:off x="4508"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7" name="Line 113">
                <a:extLst>
                  <a:ext uri="{FF2B5EF4-FFF2-40B4-BE49-F238E27FC236}">
                    <a16:creationId xmlns:a16="http://schemas.microsoft.com/office/drawing/2014/main" id="{B7A24F63-4050-42E2-8F90-EC2013846BA2}"/>
                  </a:ext>
                </a:extLst>
              </p:cNvPr>
              <p:cNvSpPr>
                <a:spLocks noChangeShapeType="1"/>
              </p:cNvSpPr>
              <p:nvPr/>
            </p:nvSpPr>
            <p:spPr bwMode="auto">
              <a:xfrm>
                <a:off x="454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8" name="Line 114">
                <a:extLst>
                  <a:ext uri="{FF2B5EF4-FFF2-40B4-BE49-F238E27FC236}">
                    <a16:creationId xmlns:a16="http://schemas.microsoft.com/office/drawing/2014/main" id="{4074414C-195C-44D2-B863-674772B1B7FD}"/>
                  </a:ext>
                </a:extLst>
              </p:cNvPr>
              <p:cNvSpPr>
                <a:spLocks noChangeShapeType="1"/>
              </p:cNvSpPr>
              <p:nvPr/>
            </p:nvSpPr>
            <p:spPr bwMode="auto">
              <a:xfrm>
                <a:off x="4563"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9" name="Line 115">
                <a:extLst>
                  <a:ext uri="{FF2B5EF4-FFF2-40B4-BE49-F238E27FC236}">
                    <a16:creationId xmlns:a16="http://schemas.microsoft.com/office/drawing/2014/main" id="{1F1A719C-5C43-4D16-8AC7-D3D5822CE42C}"/>
                  </a:ext>
                </a:extLst>
              </p:cNvPr>
              <p:cNvSpPr>
                <a:spLocks noChangeShapeType="1"/>
              </p:cNvSpPr>
              <p:nvPr/>
            </p:nvSpPr>
            <p:spPr bwMode="auto">
              <a:xfrm>
                <a:off x="4580"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0" name="Line 116">
                <a:extLst>
                  <a:ext uri="{FF2B5EF4-FFF2-40B4-BE49-F238E27FC236}">
                    <a16:creationId xmlns:a16="http://schemas.microsoft.com/office/drawing/2014/main" id="{11845E55-FF44-4CB1-BC32-DC795FA0E6C0}"/>
                  </a:ext>
                </a:extLst>
              </p:cNvPr>
              <p:cNvSpPr>
                <a:spLocks noChangeShapeType="1"/>
              </p:cNvSpPr>
              <p:nvPr/>
            </p:nvSpPr>
            <p:spPr bwMode="auto">
              <a:xfrm>
                <a:off x="4593"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1" name="Line 117">
                <a:extLst>
                  <a:ext uri="{FF2B5EF4-FFF2-40B4-BE49-F238E27FC236}">
                    <a16:creationId xmlns:a16="http://schemas.microsoft.com/office/drawing/2014/main" id="{A2B1A3CC-7B0B-4AE9-B8E9-B04BA83074B0}"/>
                  </a:ext>
                </a:extLst>
              </p:cNvPr>
              <p:cNvSpPr>
                <a:spLocks noChangeShapeType="1"/>
              </p:cNvSpPr>
              <p:nvPr/>
            </p:nvSpPr>
            <p:spPr bwMode="auto">
              <a:xfrm>
                <a:off x="460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2" name="Line 118">
                <a:extLst>
                  <a:ext uri="{FF2B5EF4-FFF2-40B4-BE49-F238E27FC236}">
                    <a16:creationId xmlns:a16="http://schemas.microsoft.com/office/drawing/2014/main" id="{9929515C-D7F1-4D08-AD96-346902F1577A}"/>
                  </a:ext>
                </a:extLst>
              </p:cNvPr>
              <p:cNvSpPr>
                <a:spLocks noChangeShapeType="1"/>
              </p:cNvSpPr>
              <p:nvPr/>
            </p:nvSpPr>
            <p:spPr bwMode="auto">
              <a:xfrm>
                <a:off x="4616"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3" name="Line 119">
                <a:extLst>
                  <a:ext uri="{FF2B5EF4-FFF2-40B4-BE49-F238E27FC236}">
                    <a16:creationId xmlns:a16="http://schemas.microsoft.com/office/drawing/2014/main" id="{D5F9F8AA-A198-4C26-8D1F-3C42E2291FB6}"/>
                  </a:ext>
                </a:extLst>
              </p:cNvPr>
              <p:cNvSpPr>
                <a:spLocks noChangeShapeType="1"/>
              </p:cNvSpPr>
              <p:nvPr/>
            </p:nvSpPr>
            <p:spPr bwMode="auto">
              <a:xfrm>
                <a:off x="462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4" name="Line 120">
                <a:extLst>
                  <a:ext uri="{FF2B5EF4-FFF2-40B4-BE49-F238E27FC236}">
                    <a16:creationId xmlns:a16="http://schemas.microsoft.com/office/drawing/2014/main" id="{DCA5E45C-0B9E-4104-9352-66D294CFA92E}"/>
                  </a:ext>
                </a:extLst>
              </p:cNvPr>
              <p:cNvSpPr>
                <a:spLocks noChangeShapeType="1"/>
              </p:cNvSpPr>
              <p:nvPr/>
            </p:nvSpPr>
            <p:spPr bwMode="auto">
              <a:xfrm>
                <a:off x="4633"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5" name="Line 121">
                <a:extLst>
                  <a:ext uri="{FF2B5EF4-FFF2-40B4-BE49-F238E27FC236}">
                    <a16:creationId xmlns:a16="http://schemas.microsoft.com/office/drawing/2014/main" id="{20EA2ABB-DC64-4C4D-8213-7234E4C914AC}"/>
                  </a:ext>
                </a:extLst>
              </p:cNvPr>
              <p:cNvSpPr>
                <a:spLocks noChangeShapeType="1"/>
              </p:cNvSpPr>
              <p:nvPr/>
            </p:nvSpPr>
            <p:spPr bwMode="auto">
              <a:xfrm>
                <a:off x="468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6" name="Line 122">
                <a:extLst>
                  <a:ext uri="{FF2B5EF4-FFF2-40B4-BE49-F238E27FC236}">
                    <a16:creationId xmlns:a16="http://schemas.microsoft.com/office/drawing/2014/main" id="{0C854C3F-E9FE-4D07-A3E9-11FC3745AA4B}"/>
                  </a:ext>
                </a:extLst>
              </p:cNvPr>
              <p:cNvSpPr>
                <a:spLocks noChangeShapeType="1"/>
              </p:cNvSpPr>
              <p:nvPr/>
            </p:nvSpPr>
            <p:spPr bwMode="auto">
              <a:xfrm>
                <a:off x="4716"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7" name="Line 123">
                <a:extLst>
                  <a:ext uri="{FF2B5EF4-FFF2-40B4-BE49-F238E27FC236}">
                    <a16:creationId xmlns:a16="http://schemas.microsoft.com/office/drawing/2014/main" id="{9B87615F-493C-4B5B-94D8-2326DC160616}"/>
                  </a:ext>
                </a:extLst>
              </p:cNvPr>
              <p:cNvSpPr>
                <a:spLocks noChangeShapeType="1"/>
              </p:cNvSpPr>
              <p:nvPr/>
            </p:nvSpPr>
            <p:spPr bwMode="auto">
              <a:xfrm>
                <a:off x="4738"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8" name="Line 124">
                <a:extLst>
                  <a:ext uri="{FF2B5EF4-FFF2-40B4-BE49-F238E27FC236}">
                    <a16:creationId xmlns:a16="http://schemas.microsoft.com/office/drawing/2014/main" id="{705250F4-A485-4BCD-B520-452D9BFE256F}"/>
                  </a:ext>
                </a:extLst>
              </p:cNvPr>
              <p:cNvSpPr>
                <a:spLocks noChangeShapeType="1"/>
              </p:cNvSpPr>
              <p:nvPr/>
            </p:nvSpPr>
            <p:spPr bwMode="auto">
              <a:xfrm>
                <a:off x="4754"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9" name="Line 125">
                <a:extLst>
                  <a:ext uri="{FF2B5EF4-FFF2-40B4-BE49-F238E27FC236}">
                    <a16:creationId xmlns:a16="http://schemas.microsoft.com/office/drawing/2014/main" id="{299C1406-4611-42B5-BC7A-848C043302DA}"/>
                  </a:ext>
                </a:extLst>
              </p:cNvPr>
              <p:cNvSpPr>
                <a:spLocks noChangeShapeType="1"/>
              </p:cNvSpPr>
              <p:nvPr/>
            </p:nvSpPr>
            <p:spPr bwMode="auto">
              <a:xfrm>
                <a:off x="4767"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0" name="Line 126">
                <a:extLst>
                  <a:ext uri="{FF2B5EF4-FFF2-40B4-BE49-F238E27FC236}">
                    <a16:creationId xmlns:a16="http://schemas.microsoft.com/office/drawing/2014/main" id="{880D9AA9-8551-43B6-B1D8-3E8DD5C3E16C}"/>
                  </a:ext>
                </a:extLst>
              </p:cNvPr>
              <p:cNvSpPr>
                <a:spLocks noChangeShapeType="1"/>
              </p:cNvSpPr>
              <p:nvPr/>
            </p:nvSpPr>
            <p:spPr bwMode="auto">
              <a:xfrm>
                <a:off x="477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1" name="Line 127">
                <a:extLst>
                  <a:ext uri="{FF2B5EF4-FFF2-40B4-BE49-F238E27FC236}">
                    <a16:creationId xmlns:a16="http://schemas.microsoft.com/office/drawing/2014/main" id="{E809CDFB-2277-40B0-A8F9-4A2676F28F05}"/>
                  </a:ext>
                </a:extLst>
              </p:cNvPr>
              <p:cNvSpPr>
                <a:spLocks noChangeShapeType="1"/>
              </p:cNvSpPr>
              <p:nvPr/>
            </p:nvSpPr>
            <p:spPr bwMode="auto">
              <a:xfrm>
                <a:off x="478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2" name="Line 128">
                <a:extLst>
                  <a:ext uri="{FF2B5EF4-FFF2-40B4-BE49-F238E27FC236}">
                    <a16:creationId xmlns:a16="http://schemas.microsoft.com/office/drawing/2014/main" id="{F530FFC8-D5F0-47E2-820D-42CF92774A20}"/>
                  </a:ext>
                </a:extLst>
              </p:cNvPr>
              <p:cNvSpPr>
                <a:spLocks noChangeShapeType="1"/>
              </p:cNvSpPr>
              <p:nvPr/>
            </p:nvSpPr>
            <p:spPr bwMode="auto">
              <a:xfrm>
                <a:off x="4799" y="3967"/>
                <a:ext cx="0" cy="1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3" name="Rectangle 129">
                <a:extLst>
                  <a:ext uri="{FF2B5EF4-FFF2-40B4-BE49-F238E27FC236}">
                    <a16:creationId xmlns:a16="http://schemas.microsoft.com/office/drawing/2014/main" id="{3295EE24-DF70-4BCE-8AE2-2FC9E116C4A4}"/>
                  </a:ext>
                </a:extLst>
              </p:cNvPr>
              <p:cNvSpPr>
                <a:spLocks noChangeArrowheads="1"/>
              </p:cNvSpPr>
              <p:nvPr/>
            </p:nvSpPr>
            <p:spPr bwMode="auto">
              <a:xfrm>
                <a:off x="3951" y="4020"/>
                <a:ext cx="12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84" name="Rectangle 130">
                <a:extLst>
                  <a:ext uri="{FF2B5EF4-FFF2-40B4-BE49-F238E27FC236}">
                    <a16:creationId xmlns:a16="http://schemas.microsoft.com/office/drawing/2014/main" id="{D8553129-FDD1-492C-986C-01CF08419CC8}"/>
                  </a:ext>
                </a:extLst>
              </p:cNvPr>
              <p:cNvSpPr>
                <a:spLocks noChangeArrowheads="1"/>
              </p:cNvSpPr>
              <p:nvPr/>
            </p:nvSpPr>
            <p:spPr bwMode="auto">
              <a:xfrm>
                <a:off x="4042" y="3994"/>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85" name="Rectangle 131">
                <a:extLst>
                  <a:ext uri="{FF2B5EF4-FFF2-40B4-BE49-F238E27FC236}">
                    <a16:creationId xmlns:a16="http://schemas.microsoft.com/office/drawing/2014/main" id="{C473F85C-B4A3-4AEB-B5C2-AADC7155AB60}"/>
                  </a:ext>
                </a:extLst>
              </p:cNvPr>
              <p:cNvSpPr>
                <a:spLocks noChangeArrowheads="1"/>
              </p:cNvSpPr>
              <p:nvPr/>
            </p:nvSpPr>
            <p:spPr bwMode="auto">
              <a:xfrm>
                <a:off x="4098" y="4020"/>
                <a:ext cx="6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86" name="Rectangle 132">
                <a:extLst>
                  <a:ext uri="{FF2B5EF4-FFF2-40B4-BE49-F238E27FC236}">
                    <a16:creationId xmlns:a16="http://schemas.microsoft.com/office/drawing/2014/main" id="{05273010-6F72-4E69-A49D-9C55556793C4}"/>
                  </a:ext>
                </a:extLst>
              </p:cNvPr>
              <p:cNvSpPr>
                <a:spLocks noChangeArrowheads="1"/>
              </p:cNvSpPr>
              <p:nvPr/>
            </p:nvSpPr>
            <p:spPr bwMode="auto">
              <a:xfrm>
                <a:off x="4178" y="4020"/>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87" name="Rectangle 133">
                <a:extLst>
                  <a:ext uri="{FF2B5EF4-FFF2-40B4-BE49-F238E27FC236}">
                    <a16:creationId xmlns:a16="http://schemas.microsoft.com/office/drawing/2014/main" id="{F6366B1F-CD31-4978-A0CB-2FD10107C0E6}"/>
                  </a:ext>
                </a:extLst>
              </p:cNvPr>
              <p:cNvSpPr>
                <a:spLocks noChangeArrowheads="1"/>
              </p:cNvSpPr>
              <p:nvPr/>
            </p:nvSpPr>
            <p:spPr bwMode="auto">
              <a:xfrm>
                <a:off x="4245" y="3994"/>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88" name="Rectangle 134">
                <a:extLst>
                  <a:ext uri="{FF2B5EF4-FFF2-40B4-BE49-F238E27FC236}">
                    <a16:creationId xmlns:a16="http://schemas.microsoft.com/office/drawing/2014/main" id="{61E2941B-1992-4B97-BC09-353ED5A35AB9}"/>
                  </a:ext>
                </a:extLst>
              </p:cNvPr>
              <p:cNvSpPr>
                <a:spLocks noChangeArrowheads="1"/>
              </p:cNvSpPr>
              <p:nvPr/>
            </p:nvSpPr>
            <p:spPr bwMode="auto">
              <a:xfrm>
                <a:off x="4391" y="4020"/>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89" name="Rectangle 135">
                <a:extLst>
                  <a:ext uri="{FF2B5EF4-FFF2-40B4-BE49-F238E27FC236}">
                    <a16:creationId xmlns:a16="http://schemas.microsoft.com/office/drawing/2014/main" id="{D7EF847E-917C-4A80-866C-69AF07F78A91}"/>
                  </a:ext>
                </a:extLst>
              </p:cNvPr>
              <p:cNvSpPr>
                <a:spLocks noChangeArrowheads="1"/>
              </p:cNvSpPr>
              <p:nvPr/>
            </p:nvSpPr>
            <p:spPr bwMode="auto">
              <a:xfrm>
                <a:off x="4458" y="3994"/>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90" name="Rectangle 136">
                <a:extLst>
                  <a:ext uri="{FF2B5EF4-FFF2-40B4-BE49-F238E27FC236}">
                    <a16:creationId xmlns:a16="http://schemas.microsoft.com/office/drawing/2014/main" id="{1AB4862D-4C98-4238-BC6C-C3BD3F2611B7}"/>
                  </a:ext>
                </a:extLst>
              </p:cNvPr>
              <p:cNvSpPr>
                <a:spLocks noChangeArrowheads="1"/>
              </p:cNvSpPr>
              <p:nvPr/>
            </p:nvSpPr>
            <p:spPr bwMode="auto">
              <a:xfrm>
                <a:off x="4572" y="4020"/>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91" name="Rectangle 137">
                <a:extLst>
                  <a:ext uri="{FF2B5EF4-FFF2-40B4-BE49-F238E27FC236}">
                    <a16:creationId xmlns:a16="http://schemas.microsoft.com/office/drawing/2014/main" id="{828FE607-4F91-4213-9212-9CEEBD23304D}"/>
                  </a:ext>
                </a:extLst>
              </p:cNvPr>
              <p:cNvSpPr>
                <a:spLocks noChangeArrowheads="1"/>
              </p:cNvSpPr>
              <p:nvPr/>
            </p:nvSpPr>
            <p:spPr bwMode="auto">
              <a:xfrm>
                <a:off x="4639" y="3994"/>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92" name="Rectangle 138">
                <a:extLst>
                  <a:ext uri="{FF2B5EF4-FFF2-40B4-BE49-F238E27FC236}">
                    <a16:creationId xmlns:a16="http://schemas.microsoft.com/office/drawing/2014/main" id="{2FF10104-86B2-44D4-BCF9-3CEEB0A25B2C}"/>
                  </a:ext>
                </a:extLst>
              </p:cNvPr>
              <p:cNvSpPr>
                <a:spLocks noChangeArrowheads="1"/>
              </p:cNvSpPr>
              <p:nvPr/>
            </p:nvSpPr>
            <p:spPr bwMode="auto">
              <a:xfrm>
                <a:off x="4745" y="4020"/>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93" name="Rectangle 139">
                <a:extLst>
                  <a:ext uri="{FF2B5EF4-FFF2-40B4-BE49-F238E27FC236}">
                    <a16:creationId xmlns:a16="http://schemas.microsoft.com/office/drawing/2014/main" id="{70B18534-2AD1-443B-B07E-00707DEE1197}"/>
                  </a:ext>
                </a:extLst>
              </p:cNvPr>
              <p:cNvSpPr>
                <a:spLocks noChangeArrowheads="1"/>
              </p:cNvSpPr>
              <p:nvPr/>
            </p:nvSpPr>
            <p:spPr bwMode="auto">
              <a:xfrm>
                <a:off x="4812" y="3994"/>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94" name="Line 140">
                <a:extLst>
                  <a:ext uri="{FF2B5EF4-FFF2-40B4-BE49-F238E27FC236}">
                    <a16:creationId xmlns:a16="http://schemas.microsoft.com/office/drawing/2014/main" id="{B781409F-694F-429A-93ED-3497A39A8EAA}"/>
                  </a:ext>
                </a:extLst>
              </p:cNvPr>
              <p:cNvSpPr>
                <a:spLocks noChangeShapeType="1"/>
              </p:cNvSpPr>
              <p:nvPr/>
            </p:nvSpPr>
            <p:spPr bwMode="auto">
              <a:xfrm>
                <a:off x="3964" y="3018"/>
                <a:ext cx="0" cy="943"/>
              </a:xfrm>
              <a:prstGeom prst="line">
                <a:avLst/>
              </a:prstGeom>
              <a:noFill/>
              <a:ln w="15875">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5" name="Line 141">
                <a:extLst>
                  <a:ext uri="{FF2B5EF4-FFF2-40B4-BE49-F238E27FC236}">
                    <a16:creationId xmlns:a16="http://schemas.microsoft.com/office/drawing/2014/main" id="{0F56492E-A57C-40A0-9BE6-14E373143C6D}"/>
                  </a:ext>
                </a:extLst>
              </p:cNvPr>
              <p:cNvSpPr>
                <a:spLocks noChangeShapeType="1"/>
              </p:cNvSpPr>
              <p:nvPr/>
            </p:nvSpPr>
            <p:spPr bwMode="auto">
              <a:xfrm flipH="1">
                <a:off x="3939" y="3834"/>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6" name="Line 142">
                <a:extLst>
                  <a:ext uri="{FF2B5EF4-FFF2-40B4-BE49-F238E27FC236}">
                    <a16:creationId xmlns:a16="http://schemas.microsoft.com/office/drawing/2014/main" id="{9C00CF68-B76C-4B3A-ACA1-03C302855597}"/>
                  </a:ext>
                </a:extLst>
              </p:cNvPr>
              <p:cNvSpPr>
                <a:spLocks noChangeShapeType="1"/>
              </p:cNvSpPr>
              <p:nvPr/>
            </p:nvSpPr>
            <p:spPr bwMode="auto">
              <a:xfrm flipH="1">
                <a:off x="3939" y="3774"/>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7" name="Line 143">
                <a:extLst>
                  <a:ext uri="{FF2B5EF4-FFF2-40B4-BE49-F238E27FC236}">
                    <a16:creationId xmlns:a16="http://schemas.microsoft.com/office/drawing/2014/main" id="{EACC9A74-BE19-4DEB-BBBC-593E949A9622}"/>
                  </a:ext>
                </a:extLst>
              </p:cNvPr>
              <p:cNvSpPr>
                <a:spLocks noChangeShapeType="1"/>
              </p:cNvSpPr>
              <p:nvPr/>
            </p:nvSpPr>
            <p:spPr bwMode="auto">
              <a:xfrm flipH="1">
                <a:off x="3939" y="3767"/>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8" name="Line 144">
                <a:extLst>
                  <a:ext uri="{FF2B5EF4-FFF2-40B4-BE49-F238E27FC236}">
                    <a16:creationId xmlns:a16="http://schemas.microsoft.com/office/drawing/2014/main" id="{E5A68EDC-EF55-4CF9-9F4C-F355DE0D23AE}"/>
                  </a:ext>
                </a:extLst>
              </p:cNvPr>
              <p:cNvSpPr>
                <a:spLocks noChangeShapeType="1"/>
              </p:cNvSpPr>
              <p:nvPr/>
            </p:nvSpPr>
            <p:spPr bwMode="auto">
              <a:xfrm flipH="1">
                <a:off x="3939" y="3767"/>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9" name="Line 145">
                <a:extLst>
                  <a:ext uri="{FF2B5EF4-FFF2-40B4-BE49-F238E27FC236}">
                    <a16:creationId xmlns:a16="http://schemas.microsoft.com/office/drawing/2014/main" id="{76058F72-0BD9-4B06-AEF6-5F5A5652CDAA}"/>
                  </a:ext>
                </a:extLst>
              </p:cNvPr>
              <p:cNvSpPr>
                <a:spLocks noChangeShapeType="1"/>
              </p:cNvSpPr>
              <p:nvPr/>
            </p:nvSpPr>
            <p:spPr bwMode="auto">
              <a:xfrm flipH="1">
                <a:off x="3939" y="3767"/>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0" name="Line 146">
                <a:extLst>
                  <a:ext uri="{FF2B5EF4-FFF2-40B4-BE49-F238E27FC236}">
                    <a16:creationId xmlns:a16="http://schemas.microsoft.com/office/drawing/2014/main" id="{82554400-6705-4721-B196-740300200FA8}"/>
                  </a:ext>
                </a:extLst>
              </p:cNvPr>
              <p:cNvSpPr>
                <a:spLocks noChangeShapeType="1"/>
              </p:cNvSpPr>
              <p:nvPr/>
            </p:nvSpPr>
            <p:spPr bwMode="auto">
              <a:xfrm flipH="1">
                <a:off x="3939" y="3767"/>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1" name="Line 147">
                <a:extLst>
                  <a:ext uri="{FF2B5EF4-FFF2-40B4-BE49-F238E27FC236}">
                    <a16:creationId xmlns:a16="http://schemas.microsoft.com/office/drawing/2014/main" id="{063235F6-AB76-471E-ACF6-60ED00791A04}"/>
                  </a:ext>
                </a:extLst>
              </p:cNvPr>
              <p:cNvSpPr>
                <a:spLocks noChangeShapeType="1"/>
              </p:cNvSpPr>
              <p:nvPr/>
            </p:nvSpPr>
            <p:spPr bwMode="auto">
              <a:xfrm flipH="1">
                <a:off x="3939" y="3765"/>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2" name="Line 148">
                <a:extLst>
                  <a:ext uri="{FF2B5EF4-FFF2-40B4-BE49-F238E27FC236}">
                    <a16:creationId xmlns:a16="http://schemas.microsoft.com/office/drawing/2014/main" id="{ABF6EC86-7D54-4E2F-8C89-AFE3560985B0}"/>
                  </a:ext>
                </a:extLst>
              </p:cNvPr>
              <p:cNvSpPr>
                <a:spLocks noChangeShapeType="1"/>
              </p:cNvSpPr>
              <p:nvPr/>
            </p:nvSpPr>
            <p:spPr bwMode="auto">
              <a:xfrm flipH="1">
                <a:off x="3939" y="3760"/>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3" name="Line 149">
                <a:extLst>
                  <a:ext uri="{FF2B5EF4-FFF2-40B4-BE49-F238E27FC236}">
                    <a16:creationId xmlns:a16="http://schemas.microsoft.com/office/drawing/2014/main" id="{11DF5958-5172-4CFC-ABFF-856ECA87330E}"/>
                  </a:ext>
                </a:extLst>
              </p:cNvPr>
              <p:cNvSpPr>
                <a:spLocks noChangeShapeType="1"/>
              </p:cNvSpPr>
              <p:nvPr/>
            </p:nvSpPr>
            <p:spPr bwMode="auto">
              <a:xfrm flipH="1">
                <a:off x="3939" y="3698"/>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4" name="Line 150">
                <a:extLst>
                  <a:ext uri="{FF2B5EF4-FFF2-40B4-BE49-F238E27FC236}">
                    <a16:creationId xmlns:a16="http://schemas.microsoft.com/office/drawing/2014/main" id="{1C020BBF-3FDB-4037-8857-DBD123444511}"/>
                  </a:ext>
                </a:extLst>
              </p:cNvPr>
              <p:cNvSpPr>
                <a:spLocks noChangeShapeType="1"/>
              </p:cNvSpPr>
              <p:nvPr/>
            </p:nvSpPr>
            <p:spPr bwMode="auto">
              <a:xfrm flipH="1">
                <a:off x="3939" y="3486"/>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5" name="Line 151">
                <a:extLst>
                  <a:ext uri="{FF2B5EF4-FFF2-40B4-BE49-F238E27FC236}">
                    <a16:creationId xmlns:a16="http://schemas.microsoft.com/office/drawing/2014/main" id="{9BB2B0D5-7180-4BE3-AE71-F60D829FDC50}"/>
                  </a:ext>
                </a:extLst>
              </p:cNvPr>
              <p:cNvSpPr>
                <a:spLocks noChangeShapeType="1"/>
              </p:cNvSpPr>
              <p:nvPr/>
            </p:nvSpPr>
            <p:spPr bwMode="auto">
              <a:xfrm flipH="1">
                <a:off x="3939" y="3299"/>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6" name="Line 152">
                <a:extLst>
                  <a:ext uri="{FF2B5EF4-FFF2-40B4-BE49-F238E27FC236}">
                    <a16:creationId xmlns:a16="http://schemas.microsoft.com/office/drawing/2014/main" id="{AD685F17-4B54-4BBD-B5F8-90D92E3910C6}"/>
                  </a:ext>
                </a:extLst>
              </p:cNvPr>
              <p:cNvSpPr>
                <a:spLocks noChangeShapeType="1"/>
              </p:cNvSpPr>
              <p:nvPr/>
            </p:nvSpPr>
            <p:spPr bwMode="auto">
              <a:xfrm flipH="1">
                <a:off x="3939" y="3125"/>
                <a:ext cx="2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7" name="Line 153">
                <a:extLst>
                  <a:ext uri="{FF2B5EF4-FFF2-40B4-BE49-F238E27FC236}">
                    <a16:creationId xmlns:a16="http://schemas.microsoft.com/office/drawing/2014/main" id="{993585D9-DDA6-4B56-8781-8B264FCD2520}"/>
                  </a:ext>
                </a:extLst>
              </p:cNvPr>
              <p:cNvSpPr>
                <a:spLocks noChangeShapeType="1"/>
              </p:cNvSpPr>
              <p:nvPr/>
            </p:nvSpPr>
            <p:spPr bwMode="auto">
              <a:xfrm flipH="1">
                <a:off x="3949" y="3834"/>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8" name="Line 154">
                <a:extLst>
                  <a:ext uri="{FF2B5EF4-FFF2-40B4-BE49-F238E27FC236}">
                    <a16:creationId xmlns:a16="http://schemas.microsoft.com/office/drawing/2014/main" id="{EFECC511-8C02-4884-AB79-2A9DE469275C}"/>
                  </a:ext>
                </a:extLst>
              </p:cNvPr>
              <p:cNvSpPr>
                <a:spLocks noChangeShapeType="1"/>
              </p:cNvSpPr>
              <p:nvPr/>
            </p:nvSpPr>
            <p:spPr bwMode="auto">
              <a:xfrm flipH="1">
                <a:off x="3949" y="3125"/>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9" name="Line 155">
                <a:extLst>
                  <a:ext uri="{FF2B5EF4-FFF2-40B4-BE49-F238E27FC236}">
                    <a16:creationId xmlns:a16="http://schemas.microsoft.com/office/drawing/2014/main" id="{7567B6F5-C885-4BF8-A7A2-9E2F791F880F}"/>
                  </a:ext>
                </a:extLst>
              </p:cNvPr>
              <p:cNvSpPr>
                <a:spLocks noChangeShapeType="1"/>
              </p:cNvSpPr>
              <p:nvPr/>
            </p:nvSpPr>
            <p:spPr bwMode="auto">
              <a:xfrm flipH="1">
                <a:off x="3949" y="388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0" name="Line 156">
                <a:extLst>
                  <a:ext uri="{FF2B5EF4-FFF2-40B4-BE49-F238E27FC236}">
                    <a16:creationId xmlns:a16="http://schemas.microsoft.com/office/drawing/2014/main" id="{7EFB1D65-4FAC-4E9D-A17B-FF0B5BE0CB11}"/>
                  </a:ext>
                </a:extLst>
              </p:cNvPr>
              <p:cNvSpPr>
                <a:spLocks noChangeShapeType="1"/>
              </p:cNvSpPr>
              <p:nvPr/>
            </p:nvSpPr>
            <p:spPr bwMode="auto">
              <a:xfrm flipH="1">
                <a:off x="3949" y="3073"/>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1" name="Line 157">
                <a:extLst>
                  <a:ext uri="{FF2B5EF4-FFF2-40B4-BE49-F238E27FC236}">
                    <a16:creationId xmlns:a16="http://schemas.microsoft.com/office/drawing/2014/main" id="{A37CFDAC-62F1-4DF2-B25E-9167731E23EB}"/>
                  </a:ext>
                </a:extLst>
              </p:cNvPr>
              <p:cNvSpPr>
                <a:spLocks noChangeShapeType="1"/>
              </p:cNvSpPr>
              <p:nvPr/>
            </p:nvSpPr>
            <p:spPr bwMode="auto">
              <a:xfrm flipH="1">
                <a:off x="3949" y="392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2" name="Line 158">
                <a:extLst>
                  <a:ext uri="{FF2B5EF4-FFF2-40B4-BE49-F238E27FC236}">
                    <a16:creationId xmlns:a16="http://schemas.microsoft.com/office/drawing/2014/main" id="{AACAC6A2-BE52-4C59-9F3F-8F2855C05320}"/>
                  </a:ext>
                </a:extLst>
              </p:cNvPr>
              <p:cNvSpPr>
                <a:spLocks noChangeShapeType="1"/>
              </p:cNvSpPr>
              <p:nvPr/>
            </p:nvSpPr>
            <p:spPr bwMode="auto">
              <a:xfrm flipH="1">
                <a:off x="3949" y="3044"/>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3" name="Line 159">
                <a:extLst>
                  <a:ext uri="{FF2B5EF4-FFF2-40B4-BE49-F238E27FC236}">
                    <a16:creationId xmlns:a16="http://schemas.microsoft.com/office/drawing/2014/main" id="{91A4A082-22CF-49D6-8CCF-6AE84B52FA02}"/>
                  </a:ext>
                </a:extLst>
              </p:cNvPr>
              <p:cNvSpPr>
                <a:spLocks noChangeShapeType="1"/>
              </p:cNvSpPr>
              <p:nvPr/>
            </p:nvSpPr>
            <p:spPr bwMode="auto">
              <a:xfrm flipH="1">
                <a:off x="3949" y="3960"/>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4" name="Line 160">
                <a:extLst>
                  <a:ext uri="{FF2B5EF4-FFF2-40B4-BE49-F238E27FC236}">
                    <a16:creationId xmlns:a16="http://schemas.microsoft.com/office/drawing/2014/main" id="{A7F9AB54-4AC9-4922-AF5C-7DFBDF8F4691}"/>
                  </a:ext>
                </a:extLst>
              </p:cNvPr>
              <p:cNvSpPr>
                <a:spLocks noChangeShapeType="1"/>
              </p:cNvSpPr>
              <p:nvPr/>
            </p:nvSpPr>
            <p:spPr bwMode="auto">
              <a:xfrm flipH="1">
                <a:off x="3949" y="302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5" name="Line 161">
                <a:extLst>
                  <a:ext uri="{FF2B5EF4-FFF2-40B4-BE49-F238E27FC236}">
                    <a16:creationId xmlns:a16="http://schemas.microsoft.com/office/drawing/2014/main" id="{EB25C1F6-5FE5-44A0-A866-F80ECB8D6AE2}"/>
                  </a:ext>
                </a:extLst>
              </p:cNvPr>
              <p:cNvSpPr>
                <a:spLocks noChangeShapeType="1"/>
              </p:cNvSpPr>
              <p:nvPr/>
            </p:nvSpPr>
            <p:spPr bwMode="auto">
              <a:xfrm flipH="1">
                <a:off x="3949" y="3774"/>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6" name="Line 162">
                <a:extLst>
                  <a:ext uri="{FF2B5EF4-FFF2-40B4-BE49-F238E27FC236}">
                    <a16:creationId xmlns:a16="http://schemas.microsoft.com/office/drawing/2014/main" id="{6AF7D3C6-4C66-40D2-8271-84A540DE5636}"/>
                  </a:ext>
                </a:extLst>
              </p:cNvPr>
              <p:cNvSpPr>
                <a:spLocks noChangeShapeType="1"/>
              </p:cNvSpPr>
              <p:nvPr/>
            </p:nvSpPr>
            <p:spPr bwMode="auto">
              <a:xfrm flipH="1">
                <a:off x="3949" y="3781"/>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7" name="Line 163">
                <a:extLst>
                  <a:ext uri="{FF2B5EF4-FFF2-40B4-BE49-F238E27FC236}">
                    <a16:creationId xmlns:a16="http://schemas.microsoft.com/office/drawing/2014/main" id="{C2765DEE-8902-4B0B-B24F-BBDA08455CD6}"/>
                  </a:ext>
                </a:extLst>
              </p:cNvPr>
              <p:cNvSpPr>
                <a:spLocks noChangeShapeType="1"/>
              </p:cNvSpPr>
              <p:nvPr/>
            </p:nvSpPr>
            <p:spPr bwMode="auto">
              <a:xfrm flipH="1">
                <a:off x="3949" y="3788"/>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8" name="Line 164">
                <a:extLst>
                  <a:ext uri="{FF2B5EF4-FFF2-40B4-BE49-F238E27FC236}">
                    <a16:creationId xmlns:a16="http://schemas.microsoft.com/office/drawing/2014/main" id="{93154E82-77C1-4CA3-B3CF-E4E9052AB43D}"/>
                  </a:ext>
                </a:extLst>
              </p:cNvPr>
              <p:cNvSpPr>
                <a:spLocks noChangeShapeType="1"/>
              </p:cNvSpPr>
              <p:nvPr/>
            </p:nvSpPr>
            <p:spPr bwMode="auto">
              <a:xfrm flipH="1">
                <a:off x="3949" y="3794"/>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9" name="Line 165">
                <a:extLst>
                  <a:ext uri="{FF2B5EF4-FFF2-40B4-BE49-F238E27FC236}">
                    <a16:creationId xmlns:a16="http://schemas.microsoft.com/office/drawing/2014/main" id="{4BAF78BD-A12B-4B5C-95DF-E21A7211AA5B}"/>
                  </a:ext>
                </a:extLst>
              </p:cNvPr>
              <p:cNvSpPr>
                <a:spLocks noChangeShapeType="1"/>
              </p:cNvSpPr>
              <p:nvPr/>
            </p:nvSpPr>
            <p:spPr bwMode="auto">
              <a:xfrm flipH="1">
                <a:off x="3949" y="3801"/>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0" name="Line 166">
                <a:extLst>
                  <a:ext uri="{FF2B5EF4-FFF2-40B4-BE49-F238E27FC236}">
                    <a16:creationId xmlns:a16="http://schemas.microsoft.com/office/drawing/2014/main" id="{002FFFB0-40B3-431E-AEB2-6C153A12B530}"/>
                  </a:ext>
                </a:extLst>
              </p:cNvPr>
              <p:cNvSpPr>
                <a:spLocks noChangeShapeType="1"/>
              </p:cNvSpPr>
              <p:nvPr/>
            </p:nvSpPr>
            <p:spPr bwMode="auto">
              <a:xfrm flipH="1">
                <a:off x="3949" y="3808"/>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1" name="Line 167">
                <a:extLst>
                  <a:ext uri="{FF2B5EF4-FFF2-40B4-BE49-F238E27FC236}">
                    <a16:creationId xmlns:a16="http://schemas.microsoft.com/office/drawing/2014/main" id="{9C8F2176-7DDE-41FD-984C-BECA02CB9B98}"/>
                  </a:ext>
                </a:extLst>
              </p:cNvPr>
              <p:cNvSpPr>
                <a:spLocks noChangeShapeType="1"/>
              </p:cNvSpPr>
              <p:nvPr/>
            </p:nvSpPr>
            <p:spPr bwMode="auto">
              <a:xfrm flipH="1">
                <a:off x="3949" y="3815"/>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2" name="Line 168">
                <a:extLst>
                  <a:ext uri="{FF2B5EF4-FFF2-40B4-BE49-F238E27FC236}">
                    <a16:creationId xmlns:a16="http://schemas.microsoft.com/office/drawing/2014/main" id="{0645D06B-F9EE-43F5-88E8-AD02CFA7DE50}"/>
                  </a:ext>
                </a:extLst>
              </p:cNvPr>
              <p:cNvSpPr>
                <a:spLocks noChangeShapeType="1"/>
              </p:cNvSpPr>
              <p:nvPr/>
            </p:nvSpPr>
            <p:spPr bwMode="auto">
              <a:xfrm flipH="1">
                <a:off x="3949" y="382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3" name="Line 169">
                <a:extLst>
                  <a:ext uri="{FF2B5EF4-FFF2-40B4-BE49-F238E27FC236}">
                    <a16:creationId xmlns:a16="http://schemas.microsoft.com/office/drawing/2014/main" id="{E4079860-1D13-4E73-82CD-FEE3D307B063}"/>
                  </a:ext>
                </a:extLst>
              </p:cNvPr>
              <p:cNvSpPr>
                <a:spLocks noChangeShapeType="1"/>
              </p:cNvSpPr>
              <p:nvPr/>
            </p:nvSpPr>
            <p:spPr bwMode="auto">
              <a:xfrm flipH="1">
                <a:off x="3949" y="382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4" name="Line 170">
                <a:extLst>
                  <a:ext uri="{FF2B5EF4-FFF2-40B4-BE49-F238E27FC236}">
                    <a16:creationId xmlns:a16="http://schemas.microsoft.com/office/drawing/2014/main" id="{D5C66F82-5EF3-418C-B234-9E99F64FDE60}"/>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5" name="Line 171">
                <a:extLst>
                  <a:ext uri="{FF2B5EF4-FFF2-40B4-BE49-F238E27FC236}">
                    <a16:creationId xmlns:a16="http://schemas.microsoft.com/office/drawing/2014/main" id="{5E74147B-2A31-493D-9D4C-B47B19A9A43C}"/>
                  </a:ext>
                </a:extLst>
              </p:cNvPr>
              <p:cNvSpPr>
                <a:spLocks noChangeShapeType="1"/>
              </p:cNvSpPr>
              <p:nvPr/>
            </p:nvSpPr>
            <p:spPr bwMode="auto">
              <a:xfrm flipH="1">
                <a:off x="3949" y="376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6" name="Line 172">
                <a:extLst>
                  <a:ext uri="{FF2B5EF4-FFF2-40B4-BE49-F238E27FC236}">
                    <a16:creationId xmlns:a16="http://schemas.microsoft.com/office/drawing/2014/main" id="{2FAC4DEE-48D7-4CEE-B091-98344E95904D}"/>
                  </a:ext>
                </a:extLst>
              </p:cNvPr>
              <p:cNvSpPr>
                <a:spLocks noChangeShapeType="1"/>
              </p:cNvSpPr>
              <p:nvPr/>
            </p:nvSpPr>
            <p:spPr bwMode="auto">
              <a:xfrm flipH="1">
                <a:off x="3949" y="376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7" name="Line 173">
                <a:extLst>
                  <a:ext uri="{FF2B5EF4-FFF2-40B4-BE49-F238E27FC236}">
                    <a16:creationId xmlns:a16="http://schemas.microsoft.com/office/drawing/2014/main" id="{907FD6CB-6F0E-48BD-A8A1-E1558BCC8276}"/>
                  </a:ext>
                </a:extLst>
              </p:cNvPr>
              <p:cNvSpPr>
                <a:spLocks noChangeShapeType="1"/>
              </p:cNvSpPr>
              <p:nvPr/>
            </p:nvSpPr>
            <p:spPr bwMode="auto">
              <a:xfrm flipH="1">
                <a:off x="3949" y="376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8" name="Line 174">
                <a:extLst>
                  <a:ext uri="{FF2B5EF4-FFF2-40B4-BE49-F238E27FC236}">
                    <a16:creationId xmlns:a16="http://schemas.microsoft.com/office/drawing/2014/main" id="{D5F10386-9B80-4D15-B7B1-E12D0AB00D47}"/>
                  </a:ext>
                </a:extLst>
              </p:cNvPr>
              <p:cNvSpPr>
                <a:spLocks noChangeShapeType="1"/>
              </p:cNvSpPr>
              <p:nvPr/>
            </p:nvSpPr>
            <p:spPr bwMode="auto">
              <a:xfrm flipH="1">
                <a:off x="3949" y="3770"/>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9" name="Line 175">
                <a:extLst>
                  <a:ext uri="{FF2B5EF4-FFF2-40B4-BE49-F238E27FC236}">
                    <a16:creationId xmlns:a16="http://schemas.microsoft.com/office/drawing/2014/main" id="{39418CAB-1BDE-4877-A1A8-8F855864049D}"/>
                  </a:ext>
                </a:extLst>
              </p:cNvPr>
              <p:cNvSpPr>
                <a:spLocks noChangeShapeType="1"/>
              </p:cNvSpPr>
              <p:nvPr/>
            </p:nvSpPr>
            <p:spPr bwMode="auto">
              <a:xfrm flipH="1">
                <a:off x="3949" y="3770"/>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0" name="Line 176">
                <a:extLst>
                  <a:ext uri="{FF2B5EF4-FFF2-40B4-BE49-F238E27FC236}">
                    <a16:creationId xmlns:a16="http://schemas.microsoft.com/office/drawing/2014/main" id="{F17D0B46-72D9-41C2-AAB1-A63326284DD4}"/>
                  </a:ext>
                </a:extLst>
              </p:cNvPr>
              <p:cNvSpPr>
                <a:spLocks noChangeShapeType="1"/>
              </p:cNvSpPr>
              <p:nvPr/>
            </p:nvSpPr>
            <p:spPr bwMode="auto">
              <a:xfrm flipH="1">
                <a:off x="3949" y="377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1" name="Line 177">
                <a:extLst>
                  <a:ext uri="{FF2B5EF4-FFF2-40B4-BE49-F238E27FC236}">
                    <a16:creationId xmlns:a16="http://schemas.microsoft.com/office/drawing/2014/main" id="{FCEFC1C2-E793-4C09-956A-E1C402982038}"/>
                  </a:ext>
                </a:extLst>
              </p:cNvPr>
              <p:cNvSpPr>
                <a:spLocks noChangeShapeType="1"/>
              </p:cNvSpPr>
              <p:nvPr/>
            </p:nvSpPr>
            <p:spPr bwMode="auto">
              <a:xfrm flipH="1">
                <a:off x="3949" y="377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2" name="Line 178">
                <a:extLst>
                  <a:ext uri="{FF2B5EF4-FFF2-40B4-BE49-F238E27FC236}">
                    <a16:creationId xmlns:a16="http://schemas.microsoft.com/office/drawing/2014/main" id="{8894DB11-3CE2-4A68-98BF-70AA66A66851}"/>
                  </a:ext>
                </a:extLst>
              </p:cNvPr>
              <p:cNvSpPr>
                <a:spLocks noChangeShapeType="1"/>
              </p:cNvSpPr>
              <p:nvPr/>
            </p:nvSpPr>
            <p:spPr bwMode="auto">
              <a:xfrm flipH="1">
                <a:off x="3949" y="377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3" name="Line 179">
                <a:extLst>
                  <a:ext uri="{FF2B5EF4-FFF2-40B4-BE49-F238E27FC236}">
                    <a16:creationId xmlns:a16="http://schemas.microsoft.com/office/drawing/2014/main" id="{3F78766A-4E39-47C0-B4E0-D2C7A6E3D155}"/>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4" name="Line 180">
                <a:extLst>
                  <a:ext uri="{FF2B5EF4-FFF2-40B4-BE49-F238E27FC236}">
                    <a16:creationId xmlns:a16="http://schemas.microsoft.com/office/drawing/2014/main" id="{FCBE1B75-6591-4249-80DA-451D41C8793C}"/>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5" name="Line 181">
                <a:extLst>
                  <a:ext uri="{FF2B5EF4-FFF2-40B4-BE49-F238E27FC236}">
                    <a16:creationId xmlns:a16="http://schemas.microsoft.com/office/drawing/2014/main" id="{3A09DAC7-3E11-4005-85F2-AB8DEB7D1528}"/>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6" name="Line 182">
                <a:extLst>
                  <a:ext uri="{FF2B5EF4-FFF2-40B4-BE49-F238E27FC236}">
                    <a16:creationId xmlns:a16="http://schemas.microsoft.com/office/drawing/2014/main" id="{8F91423A-F758-4DB0-BC12-90DDD541C2B0}"/>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7" name="Line 183">
                <a:extLst>
                  <a:ext uri="{FF2B5EF4-FFF2-40B4-BE49-F238E27FC236}">
                    <a16:creationId xmlns:a16="http://schemas.microsoft.com/office/drawing/2014/main" id="{EA2B765C-4D3D-4B20-AAC0-FBBD8A733BCC}"/>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8" name="Line 184">
                <a:extLst>
                  <a:ext uri="{FF2B5EF4-FFF2-40B4-BE49-F238E27FC236}">
                    <a16:creationId xmlns:a16="http://schemas.microsoft.com/office/drawing/2014/main" id="{3F367A65-D797-4544-8BF0-5E6EDEC2E872}"/>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9" name="Line 185">
                <a:extLst>
                  <a:ext uri="{FF2B5EF4-FFF2-40B4-BE49-F238E27FC236}">
                    <a16:creationId xmlns:a16="http://schemas.microsoft.com/office/drawing/2014/main" id="{AC5557A9-35D5-4D5E-90F0-7FA4055BC880}"/>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0" name="Line 186">
                <a:extLst>
                  <a:ext uri="{FF2B5EF4-FFF2-40B4-BE49-F238E27FC236}">
                    <a16:creationId xmlns:a16="http://schemas.microsoft.com/office/drawing/2014/main" id="{2A995E2A-4B7D-48C6-9AAE-04BFFB052CFC}"/>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1" name="Line 187">
                <a:extLst>
                  <a:ext uri="{FF2B5EF4-FFF2-40B4-BE49-F238E27FC236}">
                    <a16:creationId xmlns:a16="http://schemas.microsoft.com/office/drawing/2014/main" id="{2382DFEA-9761-437B-9B04-3EB841AF714B}"/>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2" name="Line 188">
                <a:extLst>
                  <a:ext uri="{FF2B5EF4-FFF2-40B4-BE49-F238E27FC236}">
                    <a16:creationId xmlns:a16="http://schemas.microsoft.com/office/drawing/2014/main" id="{9E8EDB8F-8DA8-4C11-A1AC-58BD5F10FF59}"/>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3" name="Line 189">
                <a:extLst>
                  <a:ext uri="{FF2B5EF4-FFF2-40B4-BE49-F238E27FC236}">
                    <a16:creationId xmlns:a16="http://schemas.microsoft.com/office/drawing/2014/main" id="{1C8FECDC-3C35-4081-A5B1-AA6660ED79D9}"/>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4" name="Line 190">
                <a:extLst>
                  <a:ext uri="{FF2B5EF4-FFF2-40B4-BE49-F238E27FC236}">
                    <a16:creationId xmlns:a16="http://schemas.microsoft.com/office/drawing/2014/main" id="{86A98FBF-F606-4655-AEE4-F98290219195}"/>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5" name="Line 191">
                <a:extLst>
                  <a:ext uri="{FF2B5EF4-FFF2-40B4-BE49-F238E27FC236}">
                    <a16:creationId xmlns:a16="http://schemas.microsoft.com/office/drawing/2014/main" id="{BAEF174E-F7AA-4BC0-9443-22B9DEC02FE7}"/>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6" name="Line 192">
                <a:extLst>
                  <a:ext uri="{FF2B5EF4-FFF2-40B4-BE49-F238E27FC236}">
                    <a16:creationId xmlns:a16="http://schemas.microsoft.com/office/drawing/2014/main" id="{18758986-CB36-4D68-A92C-673FFD072938}"/>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7" name="Line 193">
                <a:extLst>
                  <a:ext uri="{FF2B5EF4-FFF2-40B4-BE49-F238E27FC236}">
                    <a16:creationId xmlns:a16="http://schemas.microsoft.com/office/drawing/2014/main" id="{1B26D7B7-5D79-4F75-936E-04C6179B336E}"/>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8" name="Line 194">
                <a:extLst>
                  <a:ext uri="{FF2B5EF4-FFF2-40B4-BE49-F238E27FC236}">
                    <a16:creationId xmlns:a16="http://schemas.microsoft.com/office/drawing/2014/main" id="{CFCEF3F0-2EA2-4C5B-880B-29C84DBF0532}"/>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9" name="Line 195">
                <a:extLst>
                  <a:ext uri="{FF2B5EF4-FFF2-40B4-BE49-F238E27FC236}">
                    <a16:creationId xmlns:a16="http://schemas.microsoft.com/office/drawing/2014/main" id="{A44B0AE4-6A5C-40EB-A223-C1876A48A867}"/>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0" name="Line 196">
                <a:extLst>
                  <a:ext uri="{FF2B5EF4-FFF2-40B4-BE49-F238E27FC236}">
                    <a16:creationId xmlns:a16="http://schemas.microsoft.com/office/drawing/2014/main" id="{F0E1F052-A97D-47D7-BB4E-20EBF859A7E4}"/>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1" name="Line 197">
                <a:extLst>
                  <a:ext uri="{FF2B5EF4-FFF2-40B4-BE49-F238E27FC236}">
                    <a16:creationId xmlns:a16="http://schemas.microsoft.com/office/drawing/2014/main" id="{96D6DC25-C96F-4722-B220-447065F51F18}"/>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2" name="Line 198">
                <a:extLst>
                  <a:ext uri="{FF2B5EF4-FFF2-40B4-BE49-F238E27FC236}">
                    <a16:creationId xmlns:a16="http://schemas.microsoft.com/office/drawing/2014/main" id="{7CE78E58-7B5F-4BD9-82CC-DDCB430A203B}"/>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3" name="Line 199">
                <a:extLst>
                  <a:ext uri="{FF2B5EF4-FFF2-40B4-BE49-F238E27FC236}">
                    <a16:creationId xmlns:a16="http://schemas.microsoft.com/office/drawing/2014/main" id="{F927D129-F6AA-4497-951B-BCD4495F9D96}"/>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4" name="Line 200">
                <a:extLst>
                  <a:ext uri="{FF2B5EF4-FFF2-40B4-BE49-F238E27FC236}">
                    <a16:creationId xmlns:a16="http://schemas.microsoft.com/office/drawing/2014/main" id="{80D2B62F-6ACE-4A27-8EBE-C0562565C0DF}"/>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5" name="Line 201">
                <a:extLst>
                  <a:ext uri="{FF2B5EF4-FFF2-40B4-BE49-F238E27FC236}">
                    <a16:creationId xmlns:a16="http://schemas.microsoft.com/office/drawing/2014/main" id="{C671406A-D98C-4370-8799-8F6AC91943F7}"/>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6" name="Line 202">
                <a:extLst>
                  <a:ext uri="{FF2B5EF4-FFF2-40B4-BE49-F238E27FC236}">
                    <a16:creationId xmlns:a16="http://schemas.microsoft.com/office/drawing/2014/main" id="{BA428167-5686-4428-9AB8-D312018DFF6C}"/>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7" name="Line 203">
                <a:extLst>
                  <a:ext uri="{FF2B5EF4-FFF2-40B4-BE49-F238E27FC236}">
                    <a16:creationId xmlns:a16="http://schemas.microsoft.com/office/drawing/2014/main" id="{0594CA07-7967-43FD-AE02-3D1CB02CB568}"/>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8" name="Line 204">
                <a:extLst>
                  <a:ext uri="{FF2B5EF4-FFF2-40B4-BE49-F238E27FC236}">
                    <a16:creationId xmlns:a16="http://schemas.microsoft.com/office/drawing/2014/main" id="{3F3F41AB-CDE4-4598-9758-D1C13CC0E051}"/>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6" name="Line 206">
              <a:extLst>
                <a:ext uri="{FF2B5EF4-FFF2-40B4-BE49-F238E27FC236}">
                  <a16:creationId xmlns:a16="http://schemas.microsoft.com/office/drawing/2014/main" id="{71380EE1-4322-4FC1-AA3E-7BCEED1BB118}"/>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207">
              <a:extLst>
                <a:ext uri="{FF2B5EF4-FFF2-40B4-BE49-F238E27FC236}">
                  <a16:creationId xmlns:a16="http://schemas.microsoft.com/office/drawing/2014/main" id="{6D3AB281-7623-4717-88D2-6782E467DBE8}"/>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08">
              <a:extLst>
                <a:ext uri="{FF2B5EF4-FFF2-40B4-BE49-F238E27FC236}">
                  <a16:creationId xmlns:a16="http://schemas.microsoft.com/office/drawing/2014/main" id="{ABC87176-40F5-4881-B7E5-06D56BB1DD36}"/>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09">
              <a:extLst>
                <a:ext uri="{FF2B5EF4-FFF2-40B4-BE49-F238E27FC236}">
                  <a16:creationId xmlns:a16="http://schemas.microsoft.com/office/drawing/2014/main" id="{3529AB95-0D12-4D34-A6A2-A81CA981AB3E}"/>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10">
              <a:extLst>
                <a:ext uri="{FF2B5EF4-FFF2-40B4-BE49-F238E27FC236}">
                  <a16:creationId xmlns:a16="http://schemas.microsoft.com/office/drawing/2014/main" id="{CAE00119-788D-481A-ADDF-48A280DFF47E}"/>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11">
              <a:extLst>
                <a:ext uri="{FF2B5EF4-FFF2-40B4-BE49-F238E27FC236}">
                  <a16:creationId xmlns:a16="http://schemas.microsoft.com/office/drawing/2014/main" id="{2CA82C97-A29B-4520-ABA2-FEDC6199B531}"/>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212">
              <a:extLst>
                <a:ext uri="{FF2B5EF4-FFF2-40B4-BE49-F238E27FC236}">
                  <a16:creationId xmlns:a16="http://schemas.microsoft.com/office/drawing/2014/main" id="{5BF02039-728E-4226-847E-E206FB1F79E4}"/>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213">
              <a:extLst>
                <a:ext uri="{FF2B5EF4-FFF2-40B4-BE49-F238E27FC236}">
                  <a16:creationId xmlns:a16="http://schemas.microsoft.com/office/drawing/2014/main" id="{26C9C5BC-EF0E-4868-8AE0-6A482D9877F4}"/>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14">
              <a:extLst>
                <a:ext uri="{FF2B5EF4-FFF2-40B4-BE49-F238E27FC236}">
                  <a16:creationId xmlns:a16="http://schemas.microsoft.com/office/drawing/2014/main" id="{7B19D220-792A-4F12-B18C-2CEA26809F19}"/>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15">
              <a:extLst>
                <a:ext uri="{FF2B5EF4-FFF2-40B4-BE49-F238E27FC236}">
                  <a16:creationId xmlns:a16="http://schemas.microsoft.com/office/drawing/2014/main" id="{4AED53F0-56EE-40D1-84E5-1DA6D876BFE2}"/>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16">
              <a:extLst>
                <a:ext uri="{FF2B5EF4-FFF2-40B4-BE49-F238E27FC236}">
                  <a16:creationId xmlns:a16="http://schemas.microsoft.com/office/drawing/2014/main" id="{C9B35BED-BC5A-4276-A33C-D1C559A13BDB}"/>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17">
              <a:extLst>
                <a:ext uri="{FF2B5EF4-FFF2-40B4-BE49-F238E27FC236}">
                  <a16:creationId xmlns:a16="http://schemas.microsoft.com/office/drawing/2014/main" id="{9FBB2748-803E-4417-AA36-83657F7235CB}"/>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18">
              <a:extLst>
                <a:ext uri="{FF2B5EF4-FFF2-40B4-BE49-F238E27FC236}">
                  <a16:creationId xmlns:a16="http://schemas.microsoft.com/office/drawing/2014/main" id="{E92A1744-F2FA-46F9-A70F-045FAAFD684D}"/>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19">
              <a:extLst>
                <a:ext uri="{FF2B5EF4-FFF2-40B4-BE49-F238E27FC236}">
                  <a16:creationId xmlns:a16="http://schemas.microsoft.com/office/drawing/2014/main" id="{7034FF31-EE7B-47A0-AF17-CDEC12D72DBE}"/>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20">
              <a:extLst>
                <a:ext uri="{FF2B5EF4-FFF2-40B4-BE49-F238E27FC236}">
                  <a16:creationId xmlns:a16="http://schemas.microsoft.com/office/drawing/2014/main" id="{F04A527C-6DDF-4842-AFD3-DBC7E2775EF4}"/>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21">
              <a:extLst>
                <a:ext uri="{FF2B5EF4-FFF2-40B4-BE49-F238E27FC236}">
                  <a16:creationId xmlns:a16="http://schemas.microsoft.com/office/drawing/2014/main" id="{8FADE530-9BAC-43E3-8CF5-38C138E162DD}"/>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22">
              <a:extLst>
                <a:ext uri="{FF2B5EF4-FFF2-40B4-BE49-F238E27FC236}">
                  <a16:creationId xmlns:a16="http://schemas.microsoft.com/office/drawing/2014/main" id="{8808D9B6-84B8-4EAC-BCB4-FBFB1ABD79FD}"/>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23">
              <a:extLst>
                <a:ext uri="{FF2B5EF4-FFF2-40B4-BE49-F238E27FC236}">
                  <a16:creationId xmlns:a16="http://schemas.microsoft.com/office/drawing/2014/main" id="{76AF9D10-2D72-43BB-AC4E-8BE366090A35}"/>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24">
              <a:extLst>
                <a:ext uri="{FF2B5EF4-FFF2-40B4-BE49-F238E27FC236}">
                  <a16:creationId xmlns:a16="http://schemas.microsoft.com/office/drawing/2014/main" id="{6B70CC3B-4616-4046-BF83-8490553CEB01}"/>
                </a:ext>
              </a:extLst>
            </p:cNvPr>
            <p:cNvSpPr>
              <a:spLocks noChangeShapeType="1"/>
            </p:cNvSpPr>
            <p:nvPr/>
          </p:nvSpPr>
          <p:spPr bwMode="auto">
            <a:xfrm flipH="1">
              <a:off x="3949" y="376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25">
              <a:extLst>
                <a:ext uri="{FF2B5EF4-FFF2-40B4-BE49-F238E27FC236}">
                  <a16:creationId xmlns:a16="http://schemas.microsoft.com/office/drawing/2014/main" id="{B93167B0-4037-496C-9DBB-02FFBD689FE1}"/>
                </a:ext>
              </a:extLst>
            </p:cNvPr>
            <p:cNvSpPr>
              <a:spLocks noChangeShapeType="1"/>
            </p:cNvSpPr>
            <p:nvPr/>
          </p:nvSpPr>
          <p:spPr bwMode="auto">
            <a:xfrm flipH="1">
              <a:off x="3949" y="3760"/>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26">
              <a:extLst>
                <a:ext uri="{FF2B5EF4-FFF2-40B4-BE49-F238E27FC236}">
                  <a16:creationId xmlns:a16="http://schemas.microsoft.com/office/drawing/2014/main" id="{39359FBE-C3AA-41E2-ABB7-B5110957E785}"/>
                </a:ext>
              </a:extLst>
            </p:cNvPr>
            <p:cNvSpPr>
              <a:spLocks noChangeShapeType="1"/>
            </p:cNvSpPr>
            <p:nvPr/>
          </p:nvSpPr>
          <p:spPr bwMode="auto">
            <a:xfrm flipH="1">
              <a:off x="3949" y="3753"/>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27">
              <a:extLst>
                <a:ext uri="{FF2B5EF4-FFF2-40B4-BE49-F238E27FC236}">
                  <a16:creationId xmlns:a16="http://schemas.microsoft.com/office/drawing/2014/main" id="{59A033ED-8858-4502-AD3B-5730B55A1C62}"/>
                </a:ext>
              </a:extLst>
            </p:cNvPr>
            <p:cNvSpPr>
              <a:spLocks noChangeShapeType="1"/>
            </p:cNvSpPr>
            <p:nvPr/>
          </p:nvSpPr>
          <p:spPr bwMode="auto">
            <a:xfrm flipH="1">
              <a:off x="3949" y="3746"/>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28">
              <a:extLst>
                <a:ext uri="{FF2B5EF4-FFF2-40B4-BE49-F238E27FC236}">
                  <a16:creationId xmlns:a16="http://schemas.microsoft.com/office/drawing/2014/main" id="{1A7EA5B7-37F5-42A6-A642-D2BB34D813F7}"/>
                </a:ext>
              </a:extLst>
            </p:cNvPr>
            <p:cNvSpPr>
              <a:spLocks noChangeShapeType="1"/>
            </p:cNvSpPr>
            <p:nvPr/>
          </p:nvSpPr>
          <p:spPr bwMode="auto">
            <a:xfrm flipH="1">
              <a:off x="3949" y="373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229">
              <a:extLst>
                <a:ext uri="{FF2B5EF4-FFF2-40B4-BE49-F238E27FC236}">
                  <a16:creationId xmlns:a16="http://schemas.microsoft.com/office/drawing/2014/main" id="{84C5FD0F-D0CC-460C-9E28-5CFE8FFBA521}"/>
                </a:ext>
              </a:extLst>
            </p:cNvPr>
            <p:cNvSpPr>
              <a:spLocks noChangeShapeType="1"/>
            </p:cNvSpPr>
            <p:nvPr/>
          </p:nvSpPr>
          <p:spPr bwMode="auto">
            <a:xfrm flipH="1">
              <a:off x="3949" y="373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230">
              <a:extLst>
                <a:ext uri="{FF2B5EF4-FFF2-40B4-BE49-F238E27FC236}">
                  <a16:creationId xmlns:a16="http://schemas.microsoft.com/office/drawing/2014/main" id="{856B72E1-6CB6-4B8A-AF10-42EAC31D3708}"/>
                </a:ext>
              </a:extLst>
            </p:cNvPr>
            <p:cNvSpPr>
              <a:spLocks noChangeShapeType="1"/>
            </p:cNvSpPr>
            <p:nvPr/>
          </p:nvSpPr>
          <p:spPr bwMode="auto">
            <a:xfrm flipH="1">
              <a:off x="3949" y="3726"/>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231">
              <a:extLst>
                <a:ext uri="{FF2B5EF4-FFF2-40B4-BE49-F238E27FC236}">
                  <a16:creationId xmlns:a16="http://schemas.microsoft.com/office/drawing/2014/main" id="{785D0B80-11D5-4086-95C7-0D433910D063}"/>
                </a:ext>
              </a:extLst>
            </p:cNvPr>
            <p:cNvSpPr>
              <a:spLocks noChangeShapeType="1"/>
            </p:cNvSpPr>
            <p:nvPr/>
          </p:nvSpPr>
          <p:spPr bwMode="auto">
            <a:xfrm flipH="1">
              <a:off x="3949" y="371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32">
              <a:extLst>
                <a:ext uri="{FF2B5EF4-FFF2-40B4-BE49-F238E27FC236}">
                  <a16:creationId xmlns:a16="http://schemas.microsoft.com/office/drawing/2014/main" id="{D293E265-82F1-4C18-8039-0EA8B383014E}"/>
                </a:ext>
              </a:extLst>
            </p:cNvPr>
            <p:cNvSpPr>
              <a:spLocks noChangeShapeType="1"/>
            </p:cNvSpPr>
            <p:nvPr/>
          </p:nvSpPr>
          <p:spPr bwMode="auto">
            <a:xfrm flipH="1">
              <a:off x="3949" y="371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233">
              <a:extLst>
                <a:ext uri="{FF2B5EF4-FFF2-40B4-BE49-F238E27FC236}">
                  <a16:creationId xmlns:a16="http://schemas.microsoft.com/office/drawing/2014/main" id="{D7359B67-7CBC-4A83-9C2B-B839E46C70E7}"/>
                </a:ext>
              </a:extLst>
            </p:cNvPr>
            <p:cNvSpPr>
              <a:spLocks noChangeShapeType="1"/>
            </p:cNvSpPr>
            <p:nvPr/>
          </p:nvSpPr>
          <p:spPr bwMode="auto">
            <a:xfrm flipH="1">
              <a:off x="3949" y="3705"/>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234">
              <a:extLst>
                <a:ext uri="{FF2B5EF4-FFF2-40B4-BE49-F238E27FC236}">
                  <a16:creationId xmlns:a16="http://schemas.microsoft.com/office/drawing/2014/main" id="{928D932E-3E4E-4D26-A5E0-7F6B49BD3867}"/>
                </a:ext>
              </a:extLst>
            </p:cNvPr>
            <p:cNvSpPr>
              <a:spLocks noChangeShapeType="1"/>
            </p:cNvSpPr>
            <p:nvPr/>
          </p:nvSpPr>
          <p:spPr bwMode="auto">
            <a:xfrm flipH="1">
              <a:off x="3949" y="3698"/>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235">
              <a:extLst>
                <a:ext uri="{FF2B5EF4-FFF2-40B4-BE49-F238E27FC236}">
                  <a16:creationId xmlns:a16="http://schemas.microsoft.com/office/drawing/2014/main" id="{8F24A615-AA20-46CD-A573-C33A4DA17EDC}"/>
                </a:ext>
              </a:extLst>
            </p:cNvPr>
            <p:cNvSpPr>
              <a:spLocks noChangeShapeType="1"/>
            </p:cNvSpPr>
            <p:nvPr/>
          </p:nvSpPr>
          <p:spPr bwMode="auto">
            <a:xfrm flipH="1">
              <a:off x="3949" y="3643"/>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236">
              <a:extLst>
                <a:ext uri="{FF2B5EF4-FFF2-40B4-BE49-F238E27FC236}">
                  <a16:creationId xmlns:a16="http://schemas.microsoft.com/office/drawing/2014/main" id="{069B4FE2-8E3E-437C-80C6-A453D7711A1B}"/>
                </a:ext>
              </a:extLst>
            </p:cNvPr>
            <p:cNvSpPr>
              <a:spLocks noChangeShapeType="1"/>
            </p:cNvSpPr>
            <p:nvPr/>
          </p:nvSpPr>
          <p:spPr bwMode="auto">
            <a:xfrm flipH="1">
              <a:off x="3949" y="3603"/>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237">
              <a:extLst>
                <a:ext uri="{FF2B5EF4-FFF2-40B4-BE49-F238E27FC236}">
                  <a16:creationId xmlns:a16="http://schemas.microsoft.com/office/drawing/2014/main" id="{4E6ACDE5-04A6-4098-B0F9-FC074F917424}"/>
                </a:ext>
              </a:extLst>
            </p:cNvPr>
            <p:cNvSpPr>
              <a:spLocks noChangeShapeType="1"/>
            </p:cNvSpPr>
            <p:nvPr/>
          </p:nvSpPr>
          <p:spPr bwMode="auto">
            <a:xfrm flipH="1">
              <a:off x="3949" y="3574"/>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238">
              <a:extLst>
                <a:ext uri="{FF2B5EF4-FFF2-40B4-BE49-F238E27FC236}">
                  <a16:creationId xmlns:a16="http://schemas.microsoft.com/office/drawing/2014/main" id="{E9EC90E7-E3F4-432A-BCC0-C19BD7289CBE}"/>
                </a:ext>
              </a:extLst>
            </p:cNvPr>
            <p:cNvSpPr>
              <a:spLocks noChangeShapeType="1"/>
            </p:cNvSpPr>
            <p:nvPr/>
          </p:nvSpPr>
          <p:spPr bwMode="auto">
            <a:xfrm flipH="1">
              <a:off x="3949" y="355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239">
              <a:extLst>
                <a:ext uri="{FF2B5EF4-FFF2-40B4-BE49-F238E27FC236}">
                  <a16:creationId xmlns:a16="http://schemas.microsoft.com/office/drawing/2014/main" id="{168E584D-215E-4813-8F85-CD5CF598E890}"/>
                </a:ext>
              </a:extLst>
            </p:cNvPr>
            <p:cNvSpPr>
              <a:spLocks noChangeShapeType="1"/>
            </p:cNvSpPr>
            <p:nvPr/>
          </p:nvSpPr>
          <p:spPr bwMode="auto">
            <a:xfrm flipH="1">
              <a:off x="3949" y="3533"/>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240">
              <a:extLst>
                <a:ext uri="{FF2B5EF4-FFF2-40B4-BE49-F238E27FC236}">
                  <a16:creationId xmlns:a16="http://schemas.microsoft.com/office/drawing/2014/main" id="{DE3272AD-5389-4360-8C24-A97704C88BEE}"/>
                </a:ext>
              </a:extLst>
            </p:cNvPr>
            <p:cNvSpPr>
              <a:spLocks noChangeShapeType="1"/>
            </p:cNvSpPr>
            <p:nvPr/>
          </p:nvSpPr>
          <p:spPr bwMode="auto">
            <a:xfrm flipH="1">
              <a:off x="3949" y="351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241">
              <a:extLst>
                <a:ext uri="{FF2B5EF4-FFF2-40B4-BE49-F238E27FC236}">
                  <a16:creationId xmlns:a16="http://schemas.microsoft.com/office/drawing/2014/main" id="{6303B760-D971-4E8B-A3D7-C9A15A3BFA8A}"/>
                </a:ext>
              </a:extLst>
            </p:cNvPr>
            <p:cNvSpPr>
              <a:spLocks noChangeShapeType="1"/>
            </p:cNvSpPr>
            <p:nvPr/>
          </p:nvSpPr>
          <p:spPr bwMode="auto">
            <a:xfrm flipH="1">
              <a:off x="3949" y="350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242">
              <a:extLst>
                <a:ext uri="{FF2B5EF4-FFF2-40B4-BE49-F238E27FC236}">
                  <a16:creationId xmlns:a16="http://schemas.microsoft.com/office/drawing/2014/main" id="{76C0703E-9F46-49A2-9197-6EE84F52E979}"/>
                </a:ext>
              </a:extLst>
            </p:cNvPr>
            <p:cNvSpPr>
              <a:spLocks noChangeShapeType="1"/>
            </p:cNvSpPr>
            <p:nvPr/>
          </p:nvSpPr>
          <p:spPr bwMode="auto">
            <a:xfrm flipH="1">
              <a:off x="3949" y="3495"/>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243">
              <a:extLst>
                <a:ext uri="{FF2B5EF4-FFF2-40B4-BE49-F238E27FC236}">
                  <a16:creationId xmlns:a16="http://schemas.microsoft.com/office/drawing/2014/main" id="{A85847AC-1BCF-41EE-8692-E0F72896BEFF}"/>
                </a:ext>
              </a:extLst>
            </p:cNvPr>
            <p:cNvSpPr>
              <a:spLocks noChangeShapeType="1"/>
            </p:cNvSpPr>
            <p:nvPr/>
          </p:nvSpPr>
          <p:spPr bwMode="auto">
            <a:xfrm flipH="1">
              <a:off x="3949" y="3486"/>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244">
              <a:extLst>
                <a:ext uri="{FF2B5EF4-FFF2-40B4-BE49-F238E27FC236}">
                  <a16:creationId xmlns:a16="http://schemas.microsoft.com/office/drawing/2014/main" id="{F07E3C44-1A5A-4AEF-910B-88363B86AC63}"/>
                </a:ext>
              </a:extLst>
            </p:cNvPr>
            <p:cNvSpPr>
              <a:spLocks noChangeShapeType="1"/>
            </p:cNvSpPr>
            <p:nvPr/>
          </p:nvSpPr>
          <p:spPr bwMode="auto">
            <a:xfrm flipH="1">
              <a:off x="3949" y="3426"/>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245">
              <a:extLst>
                <a:ext uri="{FF2B5EF4-FFF2-40B4-BE49-F238E27FC236}">
                  <a16:creationId xmlns:a16="http://schemas.microsoft.com/office/drawing/2014/main" id="{1B20DBF5-F321-4E7A-BAF1-AFA1B3EE7B58}"/>
                </a:ext>
              </a:extLst>
            </p:cNvPr>
            <p:cNvSpPr>
              <a:spLocks noChangeShapeType="1"/>
            </p:cNvSpPr>
            <p:nvPr/>
          </p:nvSpPr>
          <p:spPr bwMode="auto">
            <a:xfrm flipH="1">
              <a:off x="3949" y="3393"/>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246">
              <a:extLst>
                <a:ext uri="{FF2B5EF4-FFF2-40B4-BE49-F238E27FC236}">
                  <a16:creationId xmlns:a16="http://schemas.microsoft.com/office/drawing/2014/main" id="{992F77BE-706D-4DEB-969C-1A0409FF1423}"/>
                </a:ext>
              </a:extLst>
            </p:cNvPr>
            <p:cNvSpPr>
              <a:spLocks noChangeShapeType="1"/>
            </p:cNvSpPr>
            <p:nvPr/>
          </p:nvSpPr>
          <p:spPr bwMode="auto">
            <a:xfrm flipH="1">
              <a:off x="3949" y="336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247">
              <a:extLst>
                <a:ext uri="{FF2B5EF4-FFF2-40B4-BE49-F238E27FC236}">
                  <a16:creationId xmlns:a16="http://schemas.microsoft.com/office/drawing/2014/main" id="{0FE4B9CA-CEC7-4D52-9B42-51E7BF4CBFB8}"/>
                </a:ext>
              </a:extLst>
            </p:cNvPr>
            <p:cNvSpPr>
              <a:spLocks noChangeShapeType="1"/>
            </p:cNvSpPr>
            <p:nvPr/>
          </p:nvSpPr>
          <p:spPr bwMode="auto">
            <a:xfrm flipH="1">
              <a:off x="3949" y="335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248">
              <a:extLst>
                <a:ext uri="{FF2B5EF4-FFF2-40B4-BE49-F238E27FC236}">
                  <a16:creationId xmlns:a16="http://schemas.microsoft.com/office/drawing/2014/main" id="{E9E7D68A-031C-41BA-AD93-6D3AAC55DF4B}"/>
                </a:ext>
              </a:extLst>
            </p:cNvPr>
            <p:cNvSpPr>
              <a:spLocks noChangeShapeType="1"/>
            </p:cNvSpPr>
            <p:nvPr/>
          </p:nvSpPr>
          <p:spPr bwMode="auto">
            <a:xfrm flipH="1">
              <a:off x="3949" y="3338"/>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249">
              <a:extLst>
                <a:ext uri="{FF2B5EF4-FFF2-40B4-BE49-F238E27FC236}">
                  <a16:creationId xmlns:a16="http://schemas.microsoft.com/office/drawing/2014/main" id="{3F62F050-7CEB-42CA-8F3B-C428A5DD006D}"/>
                </a:ext>
              </a:extLst>
            </p:cNvPr>
            <p:cNvSpPr>
              <a:spLocks noChangeShapeType="1"/>
            </p:cNvSpPr>
            <p:nvPr/>
          </p:nvSpPr>
          <p:spPr bwMode="auto">
            <a:xfrm flipH="1">
              <a:off x="3949" y="3326"/>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250">
              <a:extLst>
                <a:ext uri="{FF2B5EF4-FFF2-40B4-BE49-F238E27FC236}">
                  <a16:creationId xmlns:a16="http://schemas.microsoft.com/office/drawing/2014/main" id="{A935C9B5-86ED-466F-BD61-D92D9786C5FA}"/>
                </a:ext>
              </a:extLst>
            </p:cNvPr>
            <p:cNvSpPr>
              <a:spLocks noChangeShapeType="1"/>
            </p:cNvSpPr>
            <p:nvPr/>
          </p:nvSpPr>
          <p:spPr bwMode="auto">
            <a:xfrm flipH="1">
              <a:off x="3949" y="3316"/>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251">
              <a:extLst>
                <a:ext uri="{FF2B5EF4-FFF2-40B4-BE49-F238E27FC236}">
                  <a16:creationId xmlns:a16="http://schemas.microsoft.com/office/drawing/2014/main" id="{1DFD005B-42EA-41B8-898D-2948E89151E6}"/>
                </a:ext>
              </a:extLst>
            </p:cNvPr>
            <p:cNvSpPr>
              <a:spLocks noChangeShapeType="1"/>
            </p:cNvSpPr>
            <p:nvPr/>
          </p:nvSpPr>
          <p:spPr bwMode="auto">
            <a:xfrm flipH="1">
              <a:off x="3949" y="330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252">
              <a:extLst>
                <a:ext uri="{FF2B5EF4-FFF2-40B4-BE49-F238E27FC236}">
                  <a16:creationId xmlns:a16="http://schemas.microsoft.com/office/drawing/2014/main" id="{6EBDA4C6-5391-40CC-859B-F6B3C6699902}"/>
                </a:ext>
              </a:extLst>
            </p:cNvPr>
            <p:cNvSpPr>
              <a:spLocks noChangeShapeType="1"/>
            </p:cNvSpPr>
            <p:nvPr/>
          </p:nvSpPr>
          <p:spPr bwMode="auto">
            <a:xfrm flipH="1">
              <a:off x="3949" y="3299"/>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253">
              <a:extLst>
                <a:ext uri="{FF2B5EF4-FFF2-40B4-BE49-F238E27FC236}">
                  <a16:creationId xmlns:a16="http://schemas.microsoft.com/office/drawing/2014/main" id="{7D4F4986-2269-43CA-8F55-10AF55818FDB}"/>
                </a:ext>
              </a:extLst>
            </p:cNvPr>
            <p:cNvSpPr>
              <a:spLocks noChangeShapeType="1"/>
            </p:cNvSpPr>
            <p:nvPr/>
          </p:nvSpPr>
          <p:spPr bwMode="auto">
            <a:xfrm flipH="1">
              <a:off x="3949" y="3245"/>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254">
              <a:extLst>
                <a:ext uri="{FF2B5EF4-FFF2-40B4-BE49-F238E27FC236}">
                  <a16:creationId xmlns:a16="http://schemas.microsoft.com/office/drawing/2014/main" id="{64D52509-FF1F-4AD5-A894-5E986256B650}"/>
                </a:ext>
              </a:extLst>
            </p:cNvPr>
            <p:cNvSpPr>
              <a:spLocks noChangeShapeType="1"/>
            </p:cNvSpPr>
            <p:nvPr/>
          </p:nvSpPr>
          <p:spPr bwMode="auto">
            <a:xfrm flipH="1">
              <a:off x="3949" y="3216"/>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255">
              <a:extLst>
                <a:ext uri="{FF2B5EF4-FFF2-40B4-BE49-F238E27FC236}">
                  <a16:creationId xmlns:a16="http://schemas.microsoft.com/office/drawing/2014/main" id="{144A54E1-52B3-45FA-9F1C-E89B5BFEDCB5}"/>
                </a:ext>
              </a:extLst>
            </p:cNvPr>
            <p:cNvSpPr>
              <a:spLocks noChangeShapeType="1"/>
            </p:cNvSpPr>
            <p:nvPr/>
          </p:nvSpPr>
          <p:spPr bwMode="auto">
            <a:xfrm flipH="1">
              <a:off x="3949" y="3194"/>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256">
              <a:extLst>
                <a:ext uri="{FF2B5EF4-FFF2-40B4-BE49-F238E27FC236}">
                  <a16:creationId xmlns:a16="http://schemas.microsoft.com/office/drawing/2014/main" id="{3729068D-84E4-4D9E-8C60-3EBC561D6402}"/>
                </a:ext>
              </a:extLst>
            </p:cNvPr>
            <p:cNvSpPr>
              <a:spLocks noChangeShapeType="1"/>
            </p:cNvSpPr>
            <p:nvPr/>
          </p:nvSpPr>
          <p:spPr bwMode="auto">
            <a:xfrm flipH="1">
              <a:off x="3949" y="3177"/>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257">
              <a:extLst>
                <a:ext uri="{FF2B5EF4-FFF2-40B4-BE49-F238E27FC236}">
                  <a16:creationId xmlns:a16="http://schemas.microsoft.com/office/drawing/2014/main" id="{FBEDC0C3-D9A0-4AF3-8A68-BE526770D954}"/>
                </a:ext>
              </a:extLst>
            </p:cNvPr>
            <p:cNvSpPr>
              <a:spLocks noChangeShapeType="1"/>
            </p:cNvSpPr>
            <p:nvPr/>
          </p:nvSpPr>
          <p:spPr bwMode="auto">
            <a:xfrm flipH="1">
              <a:off x="3949" y="3163"/>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258">
              <a:extLst>
                <a:ext uri="{FF2B5EF4-FFF2-40B4-BE49-F238E27FC236}">
                  <a16:creationId xmlns:a16="http://schemas.microsoft.com/office/drawing/2014/main" id="{3A9C24A6-D68C-4148-839B-02859869EFA7}"/>
                </a:ext>
              </a:extLst>
            </p:cNvPr>
            <p:cNvSpPr>
              <a:spLocks noChangeShapeType="1"/>
            </p:cNvSpPr>
            <p:nvPr/>
          </p:nvSpPr>
          <p:spPr bwMode="auto">
            <a:xfrm flipH="1">
              <a:off x="3949" y="315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259">
              <a:extLst>
                <a:ext uri="{FF2B5EF4-FFF2-40B4-BE49-F238E27FC236}">
                  <a16:creationId xmlns:a16="http://schemas.microsoft.com/office/drawing/2014/main" id="{BE0CF333-84F5-4D71-806A-D5CA6D70B36A}"/>
                </a:ext>
              </a:extLst>
            </p:cNvPr>
            <p:cNvSpPr>
              <a:spLocks noChangeShapeType="1"/>
            </p:cNvSpPr>
            <p:nvPr/>
          </p:nvSpPr>
          <p:spPr bwMode="auto">
            <a:xfrm flipH="1">
              <a:off x="3949" y="3142"/>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Line 260">
              <a:extLst>
                <a:ext uri="{FF2B5EF4-FFF2-40B4-BE49-F238E27FC236}">
                  <a16:creationId xmlns:a16="http://schemas.microsoft.com/office/drawing/2014/main" id="{FE01FACA-169C-4FE6-AD8B-BCE8A23202EB}"/>
                </a:ext>
              </a:extLst>
            </p:cNvPr>
            <p:cNvSpPr>
              <a:spLocks noChangeShapeType="1"/>
            </p:cNvSpPr>
            <p:nvPr/>
          </p:nvSpPr>
          <p:spPr bwMode="auto">
            <a:xfrm flipH="1">
              <a:off x="3949" y="3134"/>
              <a:ext cx="10" cy="0"/>
            </a:xfrm>
            <a:prstGeom prst="line">
              <a:avLst/>
            </a:prstGeom>
            <a:noFill/>
            <a:ln w="7938">
              <a:solidFill>
                <a:srgbClr val="00275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Rectangle 261">
              <a:extLst>
                <a:ext uri="{FF2B5EF4-FFF2-40B4-BE49-F238E27FC236}">
                  <a16:creationId xmlns:a16="http://schemas.microsoft.com/office/drawing/2014/main" id="{38371529-3743-4C21-BB8F-E6B780DD1A62}"/>
                </a:ext>
              </a:extLst>
            </p:cNvPr>
            <p:cNvSpPr>
              <a:spLocks noChangeArrowheads="1"/>
            </p:cNvSpPr>
            <p:nvPr/>
          </p:nvSpPr>
          <p:spPr bwMode="auto">
            <a:xfrm>
              <a:off x="3805" y="3812"/>
              <a:ext cx="12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262">
              <a:extLst>
                <a:ext uri="{FF2B5EF4-FFF2-40B4-BE49-F238E27FC236}">
                  <a16:creationId xmlns:a16="http://schemas.microsoft.com/office/drawing/2014/main" id="{923A3328-BBF1-4945-9A20-ED0D10F72778}"/>
                </a:ext>
              </a:extLst>
            </p:cNvPr>
            <p:cNvSpPr>
              <a:spLocks noChangeArrowheads="1"/>
            </p:cNvSpPr>
            <p:nvPr/>
          </p:nvSpPr>
          <p:spPr bwMode="auto">
            <a:xfrm>
              <a:off x="3895" y="3786"/>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263">
              <a:extLst>
                <a:ext uri="{FF2B5EF4-FFF2-40B4-BE49-F238E27FC236}">
                  <a16:creationId xmlns:a16="http://schemas.microsoft.com/office/drawing/2014/main" id="{9EA640C9-FABE-47DD-989C-61025D1593C1}"/>
                </a:ext>
              </a:extLst>
            </p:cNvPr>
            <p:cNvSpPr>
              <a:spLocks noChangeArrowheads="1"/>
            </p:cNvSpPr>
            <p:nvPr/>
          </p:nvSpPr>
          <p:spPr bwMode="auto">
            <a:xfrm>
              <a:off x="3829" y="3676"/>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264">
              <a:extLst>
                <a:ext uri="{FF2B5EF4-FFF2-40B4-BE49-F238E27FC236}">
                  <a16:creationId xmlns:a16="http://schemas.microsoft.com/office/drawing/2014/main" id="{0CEBA8AC-458E-42E6-90B3-5BB0A86C1CE7}"/>
                </a:ext>
              </a:extLst>
            </p:cNvPr>
            <p:cNvSpPr>
              <a:spLocks noChangeArrowheads="1"/>
            </p:cNvSpPr>
            <p:nvPr/>
          </p:nvSpPr>
          <p:spPr bwMode="auto">
            <a:xfrm>
              <a:off x="3895" y="3650"/>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265">
              <a:extLst>
                <a:ext uri="{FF2B5EF4-FFF2-40B4-BE49-F238E27FC236}">
                  <a16:creationId xmlns:a16="http://schemas.microsoft.com/office/drawing/2014/main" id="{6270C9A8-A4E8-4AA8-96C8-5E97D3981089}"/>
                </a:ext>
              </a:extLst>
            </p:cNvPr>
            <p:cNvSpPr>
              <a:spLocks noChangeArrowheads="1"/>
            </p:cNvSpPr>
            <p:nvPr/>
          </p:nvSpPr>
          <p:spPr bwMode="auto">
            <a:xfrm>
              <a:off x="3829" y="3464"/>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266">
              <a:extLst>
                <a:ext uri="{FF2B5EF4-FFF2-40B4-BE49-F238E27FC236}">
                  <a16:creationId xmlns:a16="http://schemas.microsoft.com/office/drawing/2014/main" id="{1DF733D8-1ED3-4E4E-A69C-D607F474EFB0}"/>
                </a:ext>
              </a:extLst>
            </p:cNvPr>
            <p:cNvSpPr>
              <a:spLocks noChangeArrowheads="1"/>
            </p:cNvSpPr>
            <p:nvPr/>
          </p:nvSpPr>
          <p:spPr bwMode="auto">
            <a:xfrm>
              <a:off x="3895" y="3438"/>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267">
              <a:extLst>
                <a:ext uri="{FF2B5EF4-FFF2-40B4-BE49-F238E27FC236}">
                  <a16:creationId xmlns:a16="http://schemas.microsoft.com/office/drawing/2014/main" id="{3660F251-9621-4F25-9B47-ED231E98BBD8}"/>
                </a:ext>
              </a:extLst>
            </p:cNvPr>
            <p:cNvSpPr>
              <a:spLocks noChangeArrowheads="1"/>
            </p:cNvSpPr>
            <p:nvPr/>
          </p:nvSpPr>
          <p:spPr bwMode="auto">
            <a:xfrm>
              <a:off x="3829" y="3276"/>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268">
              <a:extLst>
                <a:ext uri="{FF2B5EF4-FFF2-40B4-BE49-F238E27FC236}">
                  <a16:creationId xmlns:a16="http://schemas.microsoft.com/office/drawing/2014/main" id="{0F66FB0D-505E-42E6-B58A-F1CE7E7F5580}"/>
                </a:ext>
              </a:extLst>
            </p:cNvPr>
            <p:cNvSpPr>
              <a:spLocks noChangeArrowheads="1"/>
            </p:cNvSpPr>
            <p:nvPr/>
          </p:nvSpPr>
          <p:spPr bwMode="auto">
            <a:xfrm>
              <a:off x="3895" y="3251"/>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269">
              <a:extLst>
                <a:ext uri="{FF2B5EF4-FFF2-40B4-BE49-F238E27FC236}">
                  <a16:creationId xmlns:a16="http://schemas.microsoft.com/office/drawing/2014/main" id="{8DDA9DA3-2D8B-4125-95B2-06480DE6BD19}"/>
                </a:ext>
              </a:extLst>
            </p:cNvPr>
            <p:cNvSpPr>
              <a:spLocks noChangeArrowheads="1"/>
            </p:cNvSpPr>
            <p:nvPr/>
          </p:nvSpPr>
          <p:spPr bwMode="auto">
            <a:xfrm>
              <a:off x="3829" y="3103"/>
              <a:ext cx="9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80"/>
                  </a:solidFill>
                  <a:effectLst/>
                  <a:latin typeface="Verdana" panose="020B060403050404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270">
              <a:extLst>
                <a:ext uri="{FF2B5EF4-FFF2-40B4-BE49-F238E27FC236}">
                  <a16:creationId xmlns:a16="http://schemas.microsoft.com/office/drawing/2014/main" id="{DF8A6F03-FE14-436D-ADDF-7B2F2FF9E1CE}"/>
                </a:ext>
              </a:extLst>
            </p:cNvPr>
            <p:cNvSpPr>
              <a:spLocks noChangeArrowheads="1"/>
            </p:cNvSpPr>
            <p:nvPr/>
          </p:nvSpPr>
          <p:spPr bwMode="auto">
            <a:xfrm>
              <a:off x="3895" y="3077"/>
              <a:ext cx="4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80"/>
                  </a:solidFill>
                  <a:effectLst/>
                  <a:latin typeface="Verdana" panose="020B060403050404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Freeform 271">
              <a:extLst>
                <a:ext uri="{FF2B5EF4-FFF2-40B4-BE49-F238E27FC236}">
                  <a16:creationId xmlns:a16="http://schemas.microsoft.com/office/drawing/2014/main" id="{DCB62ECE-E5BF-4BAC-8BA1-853E430F42D2}"/>
                </a:ext>
              </a:extLst>
            </p:cNvPr>
            <p:cNvSpPr>
              <a:spLocks/>
            </p:cNvSpPr>
            <p:nvPr/>
          </p:nvSpPr>
          <p:spPr bwMode="auto">
            <a:xfrm>
              <a:off x="4397" y="3562"/>
              <a:ext cx="197" cy="343"/>
            </a:xfrm>
            <a:custGeom>
              <a:avLst/>
              <a:gdLst>
                <a:gd name="T0" fmla="*/ 16 w 197"/>
                <a:gd name="T1" fmla="*/ 343 h 343"/>
                <a:gd name="T2" fmla="*/ 34 w 197"/>
                <a:gd name="T3" fmla="*/ 343 h 343"/>
                <a:gd name="T4" fmla="*/ 53 w 197"/>
                <a:gd name="T5" fmla="*/ 343 h 343"/>
                <a:gd name="T6" fmla="*/ 73 w 197"/>
                <a:gd name="T7" fmla="*/ 343 h 343"/>
                <a:gd name="T8" fmla="*/ 91 w 197"/>
                <a:gd name="T9" fmla="*/ 343 h 343"/>
                <a:gd name="T10" fmla="*/ 109 w 197"/>
                <a:gd name="T11" fmla="*/ 343 h 343"/>
                <a:gd name="T12" fmla="*/ 128 w 197"/>
                <a:gd name="T13" fmla="*/ 343 h 343"/>
                <a:gd name="T14" fmla="*/ 146 w 197"/>
                <a:gd name="T15" fmla="*/ 343 h 343"/>
                <a:gd name="T16" fmla="*/ 164 w 197"/>
                <a:gd name="T17" fmla="*/ 343 h 343"/>
                <a:gd name="T18" fmla="*/ 184 w 197"/>
                <a:gd name="T19" fmla="*/ 343 h 343"/>
                <a:gd name="T20" fmla="*/ 197 w 197"/>
                <a:gd name="T21" fmla="*/ 337 h 343"/>
                <a:gd name="T22" fmla="*/ 197 w 197"/>
                <a:gd name="T23" fmla="*/ 318 h 343"/>
                <a:gd name="T24" fmla="*/ 197 w 197"/>
                <a:gd name="T25" fmla="*/ 301 h 343"/>
                <a:gd name="T26" fmla="*/ 197 w 197"/>
                <a:gd name="T27" fmla="*/ 282 h 343"/>
                <a:gd name="T28" fmla="*/ 197 w 197"/>
                <a:gd name="T29" fmla="*/ 263 h 343"/>
                <a:gd name="T30" fmla="*/ 197 w 197"/>
                <a:gd name="T31" fmla="*/ 244 h 343"/>
                <a:gd name="T32" fmla="*/ 197 w 197"/>
                <a:gd name="T33" fmla="*/ 227 h 343"/>
                <a:gd name="T34" fmla="*/ 197 w 197"/>
                <a:gd name="T35" fmla="*/ 208 h 343"/>
                <a:gd name="T36" fmla="*/ 197 w 197"/>
                <a:gd name="T37" fmla="*/ 189 h 343"/>
                <a:gd name="T38" fmla="*/ 197 w 197"/>
                <a:gd name="T39" fmla="*/ 170 h 343"/>
                <a:gd name="T40" fmla="*/ 197 w 197"/>
                <a:gd name="T41" fmla="*/ 153 h 343"/>
                <a:gd name="T42" fmla="*/ 197 w 197"/>
                <a:gd name="T43" fmla="*/ 134 h 343"/>
                <a:gd name="T44" fmla="*/ 197 w 197"/>
                <a:gd name="T45" fmla="*/ 115 h 343"/>
                <a:gd name="T46" fmla="*/ 197 w 197"/>
                <a:gd name="T47" fmla="*/ 96 h 343"/>
                <a:gd name="T48" fmla="*/ 197 w 197"/>
                <a:gd name="T49" fmla="*/ 79 h 343"/>
                <a:gd name="T50" fmla="*/ 197 w 197"/>
                <a:gd name="T51" fmla="*/ 60 h 343"/>
                <a:gd name="T52" fmla="*/ 197 w 197"/>
                <a:gd name="T53" fmla="*/ 41 h 343"/>
                <a:gd name="T54" fmla="*/ 197 w 197"/>
                <a:gd name="T55" fmla="*/ 22 h 343"/>
                <a:gd name="T56" fmla="*/ 197 w 197"/>
                <a:gd name="T57" fmla="*/ 5 h 343"/>
                <a:gd name="T58" fmla="*/ 183 w 197"/>
                <a:gd name="T59" fmla="*/ 0 h 343"/>
                <a:gd name="T60" fmla="*/ 163 w 197"/>
                <a:gd name="T61" fmla="*/ 0 h 343"/>
                <a:gd name="T62" fmla="*/ 144 w 197"/>
                <a:gd name="T63" fmla="*/ 0 h 343"/>
                <a:gd name="T64" fmla="*/ 126 w 197"/>
                <a:gd name="T65" fmla="*/ 0 h 343"/>
                <a:gd name="T66" fmla="*/ 108 w 197"/>
                <a:gd name="T67" fmla="*/ 0 h 343"/>
                <a:gd name="T68" fmla="*/ 89 w 197"/>
                <a:gd name="T69" fmla="*/ 0 h 343"/>
                <a:gd name="T70" fmla="*/ 69 w 197"/>
                <a:gd name="T71" fmla="*/ 0 h 343"/>
                <a:gd name="T72" fmla="*/ 51 w 197"/>
                <a:gd name="T73" fmla="*/ 0 h 343"/>
                <a:gd name="T74" fmla="*/ 33 w 197"/>
                <a:gd name="T75" fmla="*/ 0 h 343"/>
                <a:gd name="T76" fmla="*/ 15 w 197"/>
                <a:gd name="T77" fmla="*/ 0 h 343"/>
                <a:gd name="T78" fmla="*/ 0 w 197"/>
                <a:gd name="T79" fmla="*/ 5 h 343"/>
                <a:gd name="T80" fmla="*/ 0 w 197"/>
                <a:gd name="T81" fmla="*/ 22 h 343"/>
                <a:gd name="T82" fmla="*/ 0 w 197"/>
                <a:gd name="T83" fmla="*/ 41 h 343"/>
                <a:gd name="T84" fmla="*/ 0 w 197"/>
                <a:gd name="T85" fmla="*/ 60 h 343"/>
                <a:gd name="T86" fmla="*/ 0 w 197"/>
                <a:gd name="T87" fmla="*/ 79 h 343"/>
                <a:gd name="T88" fmla="*/ 0 w 197"/>
                <a:gd name="T89" fmla="*/ 96 h 343"/>
                <a:gd name="T90" fmla="*/ 0 w 197"/>
                <a:gd name="T91" fmla="*/ 115 h 343"/>
                <a:gd name="T92" fmla="*/ 0 w 197"/>
                <a:gd name="T93" fmla="*/ 134 h 343"/>
                <a:gd name="T94" fmla="*/ 0 w 197"/>
                <a:gd name="T95" fmla="*/ 153 h 343"/>
                <a:gd name="T96" fmla="*/ 0 w 197"/>
                <a:gd name="T97" fmla="*/ 170 h 343"/>
                <a:gd name="T98" fmla="*/ 0 w 197"/>
                <a:gd name="T99" fmla="*/ 189 h 343"/>
                <a:gd name="T100" fmla="*/ 0 w 197"/>
                <a:gd name="T101" fmla="*/ 208 h 343"/>
                <a:gd name="T102" fmla="*/ 0 w 197"/>
                <a:gd name="T103" fmla="*/ 227 h 343"/>
                <a:gd name="T104" fmla="*/ 0 w 197"/>
                <a:gd name="T105" fmla="*/ 244 h 343"/>
                <a:gd name="T106" fmla="*/ 0 w 197"/>
                <a:gd name="T107" fmla="*/ 263 h 343"/>
                <a:gd name="T108" fmla="*/ 0 w 197"/>
                <a:gd name="T109" fmla="*/ 282 h 343"/>
                <a:gd name="T110" fmla="*/ 0 w 197"/>
                <a:gd name="T111" fmla="*/ 301 h 343"/>
                <a:gd name="T112" fmla="*/ 0 w 197"/>
                <a:gd name="T113" fmla="*/ 318 h 343"/>
                <a:gd name="T114" fmla="*/ 0 w 197"/>
                <a:gd name="T115" fmla="*/ 33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7" h="343">
                  <a:moveTo>
                    <a:pt x="0" y="343"/>
                  </a:moveTo>
                  <a:lnTo>
                    <a:pt x="1" y="343"/>
                  </a:lnTo>
                  <a:lnTo>
                    <a:pt x="3" y="343"/>
                  </a:lnTo>
                  <a:lnTo>
                    <a:pt x="5" y="343"/>
                  </a:lnTo>
                  <a:lnTo>
                    <a:pt x="6" y="343"/>
                  </a:lnTo>
                  <a:lnTo>
                    <a:pt x="8" y="343"/>
                  </a:lnTo>
                  <a:lnTo>
                    <a:pt x="11" y="343"/>
                  </a:lnTo>
                  <a:lnTo>
                    <a:pt x="13" y="343"/>
                  </a:lnTo>
                  <a:lnTo>
                    <a:pt x="15" y="343"/>
                  </a:lnTo>
                  <a:lnTo>
                    <a:pt x="16" y="343"/>
                  </a:lnTo>
                  <a:lnTo>
                    <a:pt x="18" y="343"/>
                  </a:lnTo>
                  <a:lnTo>
                    <a:pt x="19" y="343"/>
                  </a:lnTo>
                  <a:lnTo>
                    <a:pt x="21" y="343"/>
                  </a:lnTo>
                  <a:lnTo>
                    <a:pt x="23" y="343"/>
                  </a:lnTo>
                  <a:lnTo>
                    <a:pt x="26" y="343"/>
                  </a:lnTo>
                  <a:lnTo>
                    <a:pt x="28" y="343"/>
                  </a:lnTo>
                  <a:lnTo>
                    <a:pt x="29" y="343"/>
                  </a:lnTo>
                  <a:lnTo>
                    <a:pt x="31" y="343"/>
                  </a:lnTo>
                  <a:lnTo>
                    <a:pt x="33" y="343"/>
                  </a:lnTo>
                  <a:lnTo>
                    <a:pt x="34" y="343"/>
                  </a:lnTo>
                  <a:lnTo>
                    <a:pt x="36" y="343"/>
                  </a:lnTo>
                  <a:lnTo>
                    <a:pt x="38" y="343"/>
                  </a:lnTo>
                  <a:lnTo>
                    <a:pt x="39" y="343"/>
                  </a:lnTo>
                  <a:lnTo>
                    <a:pt x="43" y="343"/>
                  </a:lnTo>
                  <a:lnTo>
                    <a:pt x="44" y="343"/>
                  </a:lnTo>
                  <a:lnTo>
                    <a:pt x="46" y="343"/>
                  </a:lnTo>
                  <a:lnTo>
                    <a:pt x="48" y="343"/>
                  </a:lnTo>
                  <a:lnTo>
                    <a:pt x="49" y="343"/>
                  </a:lnTo>
                  <a:lnTo>
                    <a:pt x="51" y="343"/>
                  </a:lnTo>
                  <a:lnTo>
                    <a:pt x="53" y="343"/>
                  </a:lnTo>
                  <a:lnTo>
                    <a:pt x="54" y="343"/>
                  </a:lnTo>
                  <a:lnTo>
                    <a:pt x="58" y="343"/>
                  </a:lnTo>
                  <a:lnTo>
                    <a:pt x="59" y="343"/>
                  </a:lnTo>
                  <a:lnTo>
                    <a:pt x="61" y="343"/>
                  </a:lnTo>
                  <a:lnTo>
                    <a:pt x="63" y="343"/>
                  </a:lnTo>
                  <a:lnTo>
                    <a:pt x="64" y="343"/>
                  </a:lnTo>
                  <a:lnTo>
                    <a:pt x="66" y="343"/>
                  </a:lnTo>
                  <a:lnTo>
                    <a:pt x="68" y="343"/>
                  </a:lnTo>
                  <a:lnTo>
                    <a:pt x="69" y="343"/>
                  </a:lnTo>
                  <a:lnTo>
                    <a:pt x="73" y="343"/>
                  </a:lnTo>
                  <a:lnTo>
                    <a:pt x="74" y="343"/>
                  </a:lnTo>
                  <a:lnTo>
                    <a:pt x="76" y="343"/>
                  </a:lnTo>
                  <a:lnTo>
                    <a:pt x="78" y="343"/>
                  </a:lnTo>
                  <a:lnTo>
                    <a:pt x="79" y="343"/>
                  </a:lnTo>
                  <a:lnTo>
                    <a:pt x="81" y="343"/>
                  </a:lnTo>
                  <a:lnTo>
                    <a:pt x="83" y="343"/>
                  </a:lnTo>
                  <a:lnTo>
                    <a:pt x="84" y="343"/>
                  </a:lnTo>
                  <a:lnTo>
                    <a:pt x="86" y="343"/>
                  </a:lnTo>
                  <a:lnTo>
                    <a:pt x="89" y="343"/>
                  </a:lnTo>
                  <a:lnTo>
                    <a:pt x="91" y="343"/>
                  </a:lnTo>
                  <a:lnTo>
                    <a:pt x="93" y="343"/>
                  </a:lnTo>
                  <a:lnTo>
                    <a:pt x="94" y="343"/>
                  </a:lnTo>
                  <a:lnTo>
                    <a:pt x="96" y="343"/>
                  </a:lnTo>
                  <a:lnTo>
                    <a:pt x="98" y="343"/>
                  </a:lnTo>
                  <a:lnTo>
                    <a:pt x="99" y="343"/>
                  </a:lnTo>
                  <a:lnTo>
                    <a:pt x="101" y="343"/>
                  </a:lnTo>
                  <a:lnTo>
                    <a:pt x="104" y="343"/>
                  </a:lnTo>
                  <a:lnTo>
                    <a:pt x="106" y="343"/>
                  </a:lnTo>
                  <a:lnTo>
                    <a:pt x="108" y="343"/>
                  </a:lnTo>
                  <a:lnTo>
                    <a:pt x="109" y="343"/>
                  </a:lnTo>
                  <a:lnTo>
                    <a:pt x="111" y="343"/>
                  </a:lnTo>
                  <a:lnTo>
                    <a:pt x="113" y="343"/>
                  </a:lnTo>
                  <a:lnTo>
                    <a:pt x="114" y="343"/>
                  </a:lnTo>
                  <a:lnTo>
                    <a:pt x="116" y="343"/>
                  </a:lnTo>
                  <a:lnTo>
                    <a:pt x="118" y="343"/>
                  </a:lnTo>
                  <a:lnTo>
                    <a:pt x="121" y="343"/>
                  </a:lnTo>
                  <a:lnTo>
                    <a:pt x="123" y="343"/>
                  </a:lnTo>
                  <a:lnTo>
                    <a:pt x="124" y="343"/>
                  </a:lnTo>
                  <a:lnTo>
                    <a:pt x="126" y="343"/>
                  </a:lnTo>
                  <a:lnTo>
                    <a:pt x="128" y="343"/>
                  </a:lnTo>
                  <a:lnTo>
                    <a:pt x="129" y="343"/>
                  </a:lnTo>
                  <a:lnTo>
                    <a:pt x="131" y="343"/>
                  </a:lnTo>
                  <a:lnTo>
                    <a:pt x="133" y="343"/>
                  </a:lnTo>
                  <a:lnTo>
                    <a:pt x="136" y="343"/>
                  </a:lnTo>
                  <a:lnTo>
                    <a:pt x="138" y="343"/>
                  </a:lnTo>
                  <a:lnTo>
                    <a:pt x="139" y="343"/>
                  </a:lnTo>
                  <a:lnTo>
                    <a:pt x="141" y="343"/>
                  </a:lnTo>
                  <a:lnTo>
                    <a:pt x="143" y="343"/>
                  </a:lnTo>
                  <a:lnTo>
                    <a:pt x="144" y="343"/>
                  </a:lnTo>
                  <a:lnTo>
                    <a:pt x="146" y="343"/>
                  </a:lnTo>
                  <a:lnTo>
                    <a:pt x="148" y="343"/>
                  </a:lnTo>
                  <a:lnTo>
                    <a:pt x="151" y="343"/>
                  </a:lnTo>
                  <a:lnTo>
                    <a:pt x="153" y="343"/>
                  </a:lnTo>
                  <a:lnTo>
                    <a:pt x="154" y="343"/>
                  </a:lnTo>
                  <a:lnTo>
                    <a:pt x="156" y="343"/>
                  </a:lnTo>
                  <a:lnTo>
                    <a:pt x="158" y="343"/>
                  </a:lnTo>
                  <a:lnTo>
                    <a:pt x="159" y="343"/>
                  </a:lnTo>
                  <a:lnTo>
                    <a:pt x="161" y="343"/>
                  </a:lnTo>
                  <a:lnTo>
                    <a:pt x="163" y="343"/>
                  </a:lnTo>
                  <a:lnTo>
                    <a:pt x="164" y="343"/>
                  </a:lnTo>
                  <a:lnTo>
                    <a:pt x="168" y="343"/>
                  </a:lnTo>
                  <a:lnTo>
                    <a:pt x="169" y="343"/>
                  </a:lnTo>
                  <a:lnTo>
                    <a:pt x="171" y="343"/>
                  </a:lnTo>
                  <a:lnTo>
                    <a:pt x="173" y="343"/>
                  </a:lnTo>
                  <a:lnTo>
                    <a:pt x="174" y="343"/>
                  </a:lnTo>
                  <a:lnTo>
                    <a:pt x="176" y="343"/>
                  </a:lnTo>
                  <a:lnTo>
                    <a:pt x="178" y="343"/>
                  </a:lnTo>
                  <a:lnTo>
                    <a:pt x="179" y="343"/>
                  </a:lnTo>
                  <a:lnTo>
                    <a:pt x="183" y="343"/>
                  </a:lnTo>
                  <a:lnTo>
                    <a:pt x="184" y="343"/>
                  </a:lnTo>
                  <a:lnTo>
                    <a:pt x="186" y="343"/>
                  </a:lnTo>
                  <a:lnTo>
                    <a:pt x="187" y="343"/>
                  </a:lnTo>
                  <a:lnTo>
                    <a:pt x="189" y="343"/>
                  </a:lnTo>
                  <a:lnTo>
                    <a:pt x="191" y="343"/>
                  </a:lnTo>
                  <a:lnTo>
                    <a:pt x="192" y="343"/>
                  </a:lnTo>
                  <a:lnTo>
                    <a:pt x="194" y="343"/>
                  </a:lnTo>
                  <a:lnTo>
                    <a:pt x="197" y="343"/>
                  </a:lnTo>
                  <a:lnTo>
                    <a:pt x="197" y="341"/>
                  </a:lnTo>
                  <a:lnTo>
                    <a:pt x="197" y="339"/>
                  </a:lnTo>
                  <a:lnTo>
                    <a:pt x="197" y="337"/>
                  </a:lnTo>
                  <a:lnTo>
                    <a:pt x="197" y="336"/>
                  </a:lnTo>
                  <a:lnTo>
                    <a:pt x="197" y="334"/>
                  </a:lnTo>
                  <a:lnTo>
                    <a:pt x="197" y="332"/>
                  </a:lnTo>
                  <a:lnTo>
                    <a:pt x="197" y="331"/>
                  </a:lnTo>
                  <a:lnTo>
                    <a:pt x="197" y="329"/>
                  </a:lnTo>
                  <a:lnTo>
                    <a:pt x="197" y="327"/>
                  </a:lnTo>
                  <a:lnTo>
                    <a:pt x="197" y="325"/>
                  </a:lnTo>
                  <a:lnTo>
                    <a:pt x="197" y="324"/>
                  </a:lnTo>
                  <a:lnTo>
                    <a:pt x="197" y="320"/>
                  </a:lnTo>
                  <a:lnTo>
                    <a:pt x="197" y="318"/>
                  </a:lnTo>
                  <a:lnTo>
                    <a:pt x="197" y="317"/>
                  </a:lnTo>
                  <a:lnTo>
                    <a:pt x="197" y="315"/>
                  </a:lnTo>
                  <a:lnTo>
                    <a:pt x="197" y="313"/>
                  </a:lnTo>
                  <a:lnTo>
                    <a:pt x="197" y="312"/>
                  </a:lnTo>
                  <a:lnTo>
                    <a:pt x="197" y="310"/>
                  </a:lnTo>
                  <a:lnTo>
                    <a:pt x="197" y="308"/>
                  </a:lnTo>
                  <a:lnTo>
                    <a:pt x="197" y="306"/>
                  </a:lnTo>
                  <a:lnTo>
                    <a:pt x="197" y="305"/>
                  </a:lnTo>
                  <a:lnTo>
                    <a:pt x="197" y="303"/>
                  </a:lnTo>
                  <a:lnTo>
                    <a:pt x="197" y="301"/>
                  </a:lnTo>
                  <a:lnTo>
                    <a:pt x="197" y="300"/>
                  </a:lnTo>
                  <a:lnTo>
                    <a:pt x="197" y="296"/>
                  </a:lnTo>
                  <a:lnTo>
                    <a:pt x="197" y="294"/>
                  </a:lnTo>
                  <a:lnTo>
                    <a:pt x="197" y="293"/>
                  </a:lnTo>
                  <a:lnTo>
                    <a:pt x="197" y="291"/>
                  </a:lnTo>
                  <a:lnTo>
                    <a:pt x="197" y="289"/>
                  </a:lnTo>
                  <a:lnTo>
                    <a:pt x="197" y="288"/>
                  </a:lnTo>
                  <a:lnTo>
                    <a:pt x="197" y="286"/>
                  </a:lnTo>
                  <a:lnTo>
                    <a:pt x="197" y="284"/>
                  </a:lnTo>
                  <a:lnTo>
                    <a:pt x="197" y="282"/>
                  </a:lnTo>
                  <a:lnTo>
                    <a:pt x="197" y="281"/>
                  </a:lnTo>
                  <a:lnTo>
                    <a:pt x="197" y="279"/>
                  </a:lnTo>
                  <a:lnTo>
                    <a:pt x="197" y="277"/>
                  </a:lnTo>
                  <a:lnTo>
                    <a:pt x="197" y="275"/>
                  </a:lnTo>
                  <a:lnTo>
                    <a:pt x="197" y="274"/>
                  </a:lnTo>
                  <a:lnTo>
                    <a:pt x="197" y="270"/>
                  </a:lnTo>
                  <a:lnTo>
                    <a:pt x="197" y="269"/>
                  </a:lnTo>
                  <a:lnTo>
                    <a:pt x="197" y="267"/>
                  </a:lnTo>
                  <a:lnTo>
                    <a:pt x="197" y="265"/>
                  </a:lnTo>
                  <a:lnTo>
                    <a:pt x="197" y="263"/>
                  </a:lnTo>
                  <a:lnTo>
                    <a:pt x="197" y="262"/>
                  </a:lnTo>
                  <a:lnTo>
                    <a:pt x="197" y="260"/>
                  </a:lnTo>
                  <a:lnTo>
                    <a:pt x="197" y="258"/>
                  </a:lnTo>
                  <a:lnTo>
                    <a:pt x="197" y="257"/>
                  </a:lnTo>
                  <a:lnTo>
                    <a:pt x="197" y="255"/>
                  </a:lnTo>
                  <a:lnTo>
                    <a:pt x="197" y="253"/>
                  </a:lnTo>
                  <a:lnTo>
                    <a:pt x="197" y="251"/>
                  </a:lnTo>
                  <a:lnTo>
                    <a:pt x="197" y="250"/>
                  </a:lnTo>
                  <a:lnTo>
                    <a:pt x="197" y="246"/>
                  </a:lnTo>
                  <a:lnTo>
                    <a:pt x="197" y="244"/>
                  </a:lnTo>
                  <a:lnTo>
                    <a:pt x="197" y="243"/>
                  </a:lnTo>
                  <a:lnTo>
                    <a:pt x="197" y="241"/>
                  </a:lnTo>
                  <a:lnTo>
                    <a:pt x="197" y="239"/>
                  </a:lnTo>
                  <a:lnTo>
                    <a:pt x="197" y="238"/>
                  </a:lnTo>
                  <a:lnTo>
                    <a:pt x="197" y="236"/>
                  </a:lnTo>
                  <a:lnTo>
                    <a:pt x="197" y="234"/>
                  </a:lnTo>
                  <a:lnTo>
                    <a:pt x="197" y="232"/>
                  </a:lnTo>
                  <a:lnTo>
                    <a:pt x="197" y="231"/>
                  </a:lnTo>
                  <a:lnTo>
                    <a:pt x="197" y="229"/>
                  </a:lnTo>
                  <a:lnTo>
                    <a:pt x="197" y="227"/>
                  </a:lnTo>
                  <a:lnTo>
                    <a:pt x="197" y="226"/>
                  </a:lnTo>
                  <a:lnTo>
                    <a:pt x="197" y="222"/>
                  </a:lnTo>
                  <a:lnTo>
                    <a:pt x="197" y="220"/>
                  </a:lnTo>
                  <a:lnTo>
                    <a:pt x="197" y="219"/>
                  </a:lnTo>
                  <a:lnTo>
                    <a:pt x="197" y="217"/>
                  </a:lnTo>
                  <a:lnTo>
                    <a:pt x="197" y="215"/>
                  </a:lnTo>
                  <a:lnTo>
                    <a:pt x="197" y="214"/>
                  </a:lnTo>
                  <a:lnTo>
                    <a:pt x="197" y="212"/>
                  </a:lnTo>
                  <a:lnTo>
                    <a:pt x="197" y="210"/>
                  </a:lnTo>
                  <a:lnTo>
                    <a:pt x="197" y="208"/>
                  </a:lnTo>
                  <a:lnTo>
                    <a:pt x="197" y="207"/>
                  </a:lnTo>
                  <a:lnTo>
                    <a:pt x="197" y="205"/>
                  </a:lnTo>
                  <a:lnTo>
                    <a:pt x="197" y="203"/>
                  </a:lnTo>
                  <a:lnTo>
                    <a:pt x="197" y="201"/>
                  </a:lnTo>
                  <a:lnTo>
                    <a:pt x="197" y="198"/>
                  </a:lnTo>
                  <a:lnTo>
                    <a:pt x="197" y="196"/>
                  </a:lnTo>
                  <a:lnTo>
                    <a:pt x="197" y="195"/>
                  </a:lnTo>
                  <a:lnTo>
                    <a:pt x="197" y="193"/>
                  </a:lnTo>
                  <a:lnTo>
                    <a:pt x="197" y="191"/>
                  </a:lnTo>
                  <a:lnTo>
                    <a:pt x="197" y="189"/>
                  </a:lnTo>
                  <a:lnTo>
                    <a:pt x="197" y="188"/>
                  </a:lnTo>
                  <a:lnTo>
                    <a:pt x="197" y="186"/>
                  </a:lnTo>
                  <a:lnTo>
                    <a:pt x="197" y="184"/>
                  </a:lnTo>
                  <a:lnTo>
                    <a:pt x="197" y="183"/>
                  </a:lnTo>
                  <a:lnTo>
                    <a:pt x="197" y="181"/>
                  </a:lnTo>
                  <a:lnTo>
                    <a:pt x="197" y="179"/>
                  </a:lnTo>
                  <a:lnTo>
                    <a:pt x="197" y="177"/>
                  </a:lnTo>
                  <a:lnTo>
                    <a:pt x="197" y="176"/>
                  </a:lnTo>
                  <a:lnTo>
                    <a:pt x="197" y="172"/>
                  </a:lnTo>
                  <a:lnTo>
                    <a:pt x="197" y="170"/>
                  </a:lnTo>
                  <a:lnTo>
                    <a:pt x="197" y="169"/>
                  </a:lnTo>
                  <a:lnTo>
                    <a:pt x="197" y="167"/>
                  </a:lnTo>
                  <a:lnTo>
                    <a:pt x="197" y="165"/>
                  </a:lnTo>
                  <a:lnTo>
                    <a:pt x="197" y="164"/>
                  </a:lnTo>
                  <a:lnTo>
                    <a:pt x="197" y="162"/>
                  </a:lnTo>
                  <a:lnTo>
                    <a:pt x="197" y="160"/>
                  </a:lnTo>
                  <a:lnTo>
                    <a:pt x="197" y="158"/>
                  </a:lnTo>
                  <a:lnTo>
                    <a:pt x="197" y="157"/>
                  </a:lnTo>
                  <a:lnTo>
                    <a:pt x="197" y="155"/>
                  </a:lnTo>
                  <a:lnTo>
                    <a:pt x="197" y="153"/>
                  </a:lnTo>
                  <a:lnTo>
                    <a:pt x="197" y="152"/>
                  </a:lnTo>
                  <a:lnTo>
                    <a:pt x="197" y="148"/>
                  </a:lnTo>
                  <a:lnTo>
                    <a:pt x="197" y="146"/>
                  </a:lnTo>
                  <a:lnTo>
                    <a:pt x="197" y="145"/>
                  </a:lnTo>
                  <a:lnTo>
                    <a:pt x="197" y="143"/>
                  </a:lnTo>
                  <a:lnTo>
                    <a:pt x="197" y="141"/>
                  </a:lnTo>
                  <a:lnTo>
                    <a:pt x="197" y="139"/>
                  </a:lnTo>
                  <a:lnTo>
                    <a:pt x="197" y="138"/>
                  </a:lnTo>
                  <a:lnTo>
                    <a:pt x="197" y="136"/>
                  </a:lnTo>
                  <a:lnTo>
                    <a:pt x="197" y="134"/>
                  </a:lnTo>
                  <a:lnTo>
                    <a:pt x="197" y="133"/>
                  </a:lnTo>
                  <a:lnTo>
                    <a:pt x="197" y="131"/>
                  </a:lnTo>
                  <a:lnTo>
                    <a:pt x="197" y="129"/>
                  </a:lnTo>
                  <a:lnTo>
                    <a:pt x="197" y="127"/>
                  </a:lnTo>
                  <a:lnTo>
                    <a:pt x="197" y="124"/>
                  </a:lnTo>
                  <a:lnTo>
                    <a:pt x="197" y="122"/>
                  </a:lnTo>
                  <a:lnTo>
                    <a:pt x="197" y="121"/>
                  </a:lnTo>
                  <a:lnTo>
                    <a:pt x="197" y="119"/>
                  </a:lnTo>
                  <a:lnTo>
                    <a:pt x="197" y="117"/>
                  </a:lnTo>
                  <a:lnTo>
                    <a:pt x="197" y="115"/>
                  </a:lnTo>
                  <a:lnTo>
                    <a:pt x="197" y="114"/>
                  </a:lnTo>
                  <a:lnTo>
                    <a:pt x="197" y="112"/>
                  </a:lnTo>
                  <a:lnTo>
                    <a:pt x="197" y="110"/>
                  </a:lnTo>
                  <a:lnTo>
                    <a:pt x="197" y="109"/>
                  </a:lnTo>
                  <a:lnTo>
                    <a:pt x="197" y="107"/>
                  </a:lnTo>
                  <a:lnTo>
                    <a:pt x="197" y="105"/>
                  </a:lnTo>
                  <a:lnTo>
                    <a:pt x="197" y="103"/>
                  </a:lnTo>
                  <a:lnTo>
                    <a:pt x="197" y="100"/>
                  </a:lnTo>
                  <a:lnTo>
                    <a:pt x="197" y="98"/>
                  </a:lnTo>
                  <a:lnTo>
                    <a:pt x="197" y="96"/>
                  </a:lnTo>
                  <a:lnTo>
                    <a:pt x="197" y="95"/>
                  </a:lnTo>
                  <a:lnTo>
                    <a:pt x="197" y="93"/>
                  </a:lnTo>
                  <a:lnTo>
                    <a:pt x="197" y="91"/>
                  </a:lnTo>
                  <a:lnTo>
                    <a:pt x="197" y="90"/>
                  </a:lnTo>
                  <a:lnTo>
                    <a:pt x="197" y="88"/>
                  </a:lnTo>
                  <a:lnTo>
                    <a:pt x="197" y="86"/>
                  </a:lnTo>
                  <a:lnTo>
                    <a:pt x="197" y="84"/>
                  </a:lnTo>
                  <a:lnTo>
                    <a:pt x="197" y="83"/>
                  </a:lnTo>
                  <a:lnTo>
                    <a:pt x="197" y="81"/>
                  </a:lnTo>
                  <a:lnTo>
                    <a:pt x="197" y="79"/>
                  </a:lnTo>
                  <a:lnTo>
                    <a:pt x="197" y="78"/>
                  </a:lnTo>
                  <a:lnTo>
                    <a:pt x="197" y="74"/>
                  </a:lnTo>
                  <a:lnTo>
                    <a:pt x="197" y="72"/>
                  </a:lnTo>
                  <a:lnTo>
                    <a:pt x="197" y="71"/>
                  </a:lnTo>
                  <a:lnTo>
                    <a:pt x="197" y="69"/>
                  </a:lnTo>
                  <a:lnTo>
                    <a:pt x="197" y="67"/>
                  </a:lnTo>
                  <a:lnTo>
                    <a:pt x="197" y="65"/>
                  </a:lnTo>
                  <a:lnTo>
                    <a:pt x="197" y="64"/>
                  </a:lnTo>
                  <a:lnTo>
                    <a:pt x="197" y="62"/>
                  </a:lnTo>
                  <a:lnTo>
                    <a:pt x="197" y="60"/>
                  </a:lnTo>
                  <a:lnTo>
                    <a:pt x="197" y="59"/>
                  </a:lnTo>
                  <a:lnTo>
                    <a:pt x="197" y="57"/>
                  </a:lnTo>
                  <a:lnTo>
                    <a:pt x="197" y="55"/>
                  </a:lnTo>
                  <a:lnTo>
                    <a:pt x="197" y="53"/>
                  </a:lnTo>
                  <a:lnTo>
                    <a:pt x="197" y="50"/>
                  </a:lnTo>
                  <a:lnTo>
                    <a:pt x="197" y="48"/>
                  </a:lnTo>
                  <a:lnTo>
                    <a:pt x="197" y="47"/>
                  </a:lnTo>
                  <a:lnTo>
                    <a:pt x="197" y="45"/>
                  </a:lnTo>
                  <a:lnTo>
                    <a:pt x="197" y="43"/>
                  </a:lnTo>
                  <a:lnTo>
                    <a:pt x="197" y="41"/>
                  </a:lnTo>
                  <a:lnTo>
                    <a:pt x="197" y="40"/>
                  </a:lnTo>
                  <a:lnTo>
                    <a:pt x="197" y="38"/>
                  </a:lnTo>
                  <a:lnTo>
                    <a:pt x="197" y="36"/>
                  </a:lnTo>
                  <a:lnTo>
                    <a:pt x="197" y="35"/>
                  </a:lnTo>
                  <a:lnTo>
                    <a:pt x="197" y="33"/>
                  </a:lnTo>
                  <a:lnTo>
                    <a:pt x="197" y="31"/>
                  </a:lnTo>
                  <a:lnTo>
                    <a:pt x="197" y="29"/>
                  </a:lnTo>
                  <a:lnTo>
                    <a:pt x="197" y="26"/>
                  </a:lnTo>
                  <a:lnTo>
                    <a:pt x="197" y="24"/>
                  </a:lnTo>
                  <a:lnTo>
                    <a:pt x="197" y="22"/>
                  </a:lnTo>
                  <a:lnTo>
                    <a:pt x="197" y="21"/>
                  </a:lnTo>
                  <a:lnTo>
                    <a:pt x="197" y="19"/>
                  </a:lnTo>
                  <a:lnTo>
                    <a:pt x="197" y="17"/>
                  </a:lnTo>
                  <a:lnTo>
                    <a:pt x="197" y="16"/>
                  </a:lnTo>
                  <a:lnTo>
                    <a:pt x="197" y="14"/>
                  </a:lnTo>
                  <a:lnTo>
                    <a:pt x="197" y="12"/>
                  </a:lnTo>
                  <a:lnTo>
                    <a:pt x="197" y="10"/>
                  </a:lnTo>
                  <a:lnTo>
                    <a:pt x="197" y="9"/>
                  </a:lnTo>
                  <a:lnTo>
                    <a:pt x="197" y="7"/>
                  </a:lnTo>
                  <a:lnTo>
                    <a:pt x="197" y="5"/>
                  </a:lnTo>
                  <a:lnTo>
                    <a:pt x="197" y="2"/>
                  </a:lnTo>
                  <a:lnTo>
                    <a:pt x="197" y="0"/>
                  </a:lnTo>
                  <a:lnTo>
                    <a:pt x="194" y="0"/>
                  </a:lnTo>
                  <a:lnTo>
                    <a:pt x="192" y="0"/>
                  </a:lnTo>
                  <a:lnTo>
                    <a:pt x="191" y="0"/>
                  </a:lnTo>
                  <a:lnTo>
                    <a:pt x="189" y="0"/>
                  </a:lnTo>
                  <a:lnTo>
                    <a:pt x="187" y="0"/>
                  </a:lnTo>
                  <a:lnTo>
                    <a:pt x="186" y="0"/>
                  </a:lnTo>
                  <a:lnTo>
                    <a:pt x="184" y="0"/>
                  </a:lnTo>
                  <a:lnTo>
                    <a:pt x="183" y="0"/>
                  </a:lnTo>
                  <a:lnTo>
                    <a:pt x="179" y="0"/>
                  </a:lnTo>
                  <a:lnTo>
                    <a:pt x="178" y="0"/>
                  </a:lnTo>
                  <a:lnTo>
                    <a:pt x="176" y="0"/>
                  </a:lnTo>
                  <a:lnTo>
                    <a:pt x="174" y="0"/>
                  </a:lnTo>
                  <a:lnTo>
                    <a:pt x="173" y="0"/>
                  </a:lnTo>
                  <a:lnTo>
                    <a:pt x="171" y="0"/>
                  </a:lnTo>
                  <a:lnTo>
                    <a:pt x="169" y="0"/>
                  </a:lnTo>
                  <a:lnTo>
                    <a:pt x="168" y="0"/>
                  </a:lnTo>
                  <a:lnTo>
                    <a:pt x="164" y="0"/>
                  </a:lnTo>
                  <a:lnTo>
                    <a:pt x="163" y="0"/>
                  </a:lnTo>
                  <a:lnTo>
                    <a:pt x="161" y="0"/>
                  </a:lnTo>
                  <a:lnTo>
                    <a:pt x="159" y="0"/>
                  </a:lnTo>
                  <a:lnTo>
                    <a:pt x="158" y="0"/>
                  </a:lnTo>
                  <a:lnTo>
                    <a:pt x="156" y="0"/>
                  </a:lnTo>
                  <a:lnTo>
                    <a:pt x="154" y="0"/>
                  </a:lnTo>
                  <a:lnTo>
                    <a:pt x="153" y="0"/>
                  </a:lnTo>
                  <a:lnTo>
                    <a:pt x="151" y="0"/>
                  </a:lnTo>
                  <a:lnTo>
                    <a:pt x="148" y="0"/>
                  </a:lnTo>
                  <a:lnTo>
                    <a:pt x="146" y="0"/>
                  </a:lnTo>
                  <a:lnTo>
                    <a:pt x="144" y="0"/>
                  </a:lnTo>
                  <a:lnTo>
                    <a:pt x="143" y="0"/>
                  </a:lnTo>
                  <a:lnTo>
                    <a:pt x="141" y="0"/>
                  </a:lnTo>
                  <a:lnTo>
                    <a:pt x="139" y="0"/>
                  </a:lnTo>
                  <a:lnTo>
                    <a:pt x="138" y="0"/>
                  </a:lnTo>
                  <a:lnTo>
                    <a:pt x="136" y="0"/>
                  </a:lnTo>
                  <a:lnTo>
                    <a:pt x="133" y="0"/>
                  </a:lnTo>
                  <a:lnTo>
                    <a:pt x="131" y="0"/>
                  </a:lnTo>
                  <a:lnTo>
                    <a:pt x="129" y="0"/>
                  </a:lnTo>
                  <a:lnTo>
                    <a:pt x="128" y="0"/>
                  </a:lnTo>
                  <a:lnTo>
                    <a:pt x="126" y="0"/>
                  </a:lnTo>
                  <a:lnTo>
                    <a:pt x="124" y="0"/>
                  </a:lnTo>
                  <a:lnTo>
                    <a:pt x="123" y="0"/>
                  </a:lnTo>
                  <a:lnTo>
                    <a:pt x="121" y="0"/>
                  </a:lnTo>
                  <a:lnTo>
                    <a:pt x="118" y="0"/>
                  </a:lnTo>
                  <a:lnTo>
                    <a:pt x="116" y="0"/>
                  </a:lnTo>
                  <a:lnTo>
                    <a:pt x="114" y="0"/>
                  </a:lnTo>
                  <a:lnTo>
                    <a:pt x="113" y="0"/>
                  </a:lnTo>
                  <a:lnTo>
                    <a:pt x="111" y="0"/>
                  </a:lnTo>
                  <a:lnTo>
                    <a:pt x="109" y="0"/>
                  </a:lnTo>
                  <a:lnTo>
                    <a:pt x="108" y="0"/>
                  </a:lnTo>
                  <a:lnTo>
                    <a:pt x="106" y="0"/>
                  </a:lnTo>
                  <a:lnTo>
                    <a:pt x="104" y="0"/>
                  </a:lnTo>
                  <a:lnTo>
                    <a:pt x="101" y="0"/>
                  </a:lnTo>
                  <a:lnTo>
                    <a:pt x="99" y="0"/>
                  </a:lnTo>
                  <a:lnTo>
                    <a:pt x="98" y="0"/>
                  </a:lnTo>
                  <a:lnTo>
                    <a:pt x="96" y="0"/>
                  </a:lnTo>
                  <a:lnTo>
                    <a:pt x="94" y="0"/>
                  </a:lnTo>
                  <a:lnTo>
                    <a:pt x="93" y="0"/>
                  </a:lnTo>
                  <a:lnTo>
                    <a:pt x="91" y="0"/>
                  </a:lnTo>
                  <a:lnTo>
                    <a:pt x="89" y="0"/>
                  </a:lnTo>
                  <a:lnTo>
                    <a:pt x="86" y="0"/>
                  </a:lnTo>
                  <a:lnTo>
                    <a:pt x="84" y="0"/>
                  </a:lnTo>
                  <a:lnTo>
                    <a:pt x="83" y="0"/>
                  </a:lnTo>
                  <a:lnTo>
                    <a:pt x="81" y="0"/>
                  </a:lnTo>
                  <a:lnTo>
                    <a:pt x="79" y="0"/>
                  </a:lnTo>
                  <a:lnTo>
                    <a:pt x="78" y="0"/>
                  </a:lnTo>
                  <a:lnTo>
                    <a:pt x="76" y="0"/>
                  </a:lnTo>
                  <a:lnTo>
                    <a:pt x="74" y="0"/>
                  </a:lnTo>
                  <a:lnTo>
                    <a:pt x="73" y="0"/>
                  </a:lnTo>
                  <a:lnTo>
                    <a:pt x="69" y="0"/>
                  </a:lnTo>
                  <a:lnTo>
                    <a:pt x="68" y="0"/>
                  </a:lnTo>
                  <a:lnTo>
                    <a:pt x="66" y="0"/>
                  </a:lnTo>
                  <a:lnTo>
                    <a:pt x="64" y="0"/>
                  </a:lnTo>
                  <a:lnTo>
                    <a:pt x="63" y="0"/>
                  </a:lnTo>
                  <a:lnTo>
                    <a:pt x="61" y="0"/>
                  </a:lnTo>
                  <a:lnTo>
                    <a:pt x="59" y="0"/>
                  </a:lnTo>
                  <a:lnTo>
                    <a:pt x="58" y="0"/>
                  </a:lnTo>
                  <a:lnTo>
                    <a:pt x="54" y="0"/>
                  </a:lnTo>
                  <a:lnTo>
                    <a:pt x="53" y="0"/>
                  </a:lnTo>
                  <a:lnTo>
                    <a:pt x="51" y="0"/>
                  </a:lnTo>
                  <a:lnTo>
                    <a:pt x="49" y="0"/>
                  </a:lnTo>
                  <a:lnTo>
                    <a:pt x="48" y="0"/>
                  </a:lnTo>
                  <a:lnTo>
                    <a:pt x="46" y="0"/>
                  </a:lnTo>
                  <a:lnTo>
                    <a:pt x="44" y="0"/>
                  </a:lnTo>
                  <a:lnTo>
                    <a:pt x="43" y="0"/>
                  </a:lnTo>
                  <a:lnTo>
                    <a:pt x="39" y="0"/>
                  </a:lnTo>
                  <a:lnTo>
                    <a:pt x="38" y="0"/>
                  </a:lnTo>
                  <a:lnTo>
                    <a:pt x="36" y="0"/>
                  </a:lnTo>
                  <a:lnTo>
                    <a:pt x="34" y="0"/>
                  </a:lnTo>
                  <a:lnTo>
                    <a:pt x="33" y="0"/>
                  </a:lnTo>
                  <a:lnTo>
                    <a:pt x="31" y="0"/>
                  </a:lnTo>
                  <a:lnTo>
                    <a:pt x="29" y="0"/>
                  </a:lnTo>
                  <a:lnTo>
                    <a:pt x="28" y="0"/>
                  </a:lnTo>
                  <a:lnTo>
                    <a:pt x="26" y="0"/>
                  </a:lnTo>
                  <a:lnTo>
                    <a:pt x="23" y="0"/>
                  </a:lnTo>
                  <a:lnTo>
                    <a:pt x="21" y="0"/>
                  </a:lnTo>
                  <a:lnTo>
                    <a:pt x="19" y="0"/>
                  </a:lnTo>
                  <a:lnTo>
                    <a:pt x="18" y="0"/>
                  </a:lnTo>
                  <a:lnTo>
                    <a:pt x="16" y="0"/>
                  </a:lnTo>
                  <a:lnTo>
                    <a:pt x="15" y="0"/>
                  </a:lnTo>
                  <a:lnTo>
                    <a:pt x="13" y="0"/>
                  </a:lnTo>
                  <a:lnTo>
                    <a:pt x="11" y="0"/>
                  </a:lnTo>
                  <a:lnTo>
                    <a:pt x="8" y="0"/>
                  </a:lnTo>
                  <a:lnTo>
                    <a:pt x="6" y="0"/>
                  </a:lnTo>
                  <a:lnTo>
                    <a:pt x="5" y="0"/>
                  </a:lnTo>
                  <a:lnTo>
                    <a:pt x="3" y="0"/>
                  </a:lnTo>
                  <a:lnTo>
                    <a:pt x="1" y="0"/>
                  </a:lnTo>
                  <a:lnTo>
                    <a:pt x="0" y="0"/>
                  </a:lnTo>
                  <a:lnTo>
                    <a:pt x="0" y="2"/>
                  </a:lnTo>
                  <a:lnTo>
                    <a:pt x="0" y="5"/>
                  </a:lnTo>
                  <a:lnTo>
                    <a:pt x="0" y="7"/>
                  </a:lnTo>
                  <a:lnTo>
                    <a:pt x="0" y="9"/>
                  </a:lnTo>
                  <a:lnTo>
                    <a:pt x="0" y="10"/>
                  </a:lnTo>
                  <a:lnTo>
                    <a:pt x="0" y="12"/>
                  </a:lnTo>
                  <a:lnTo>
                    <a:pt x="0" y="14"/>
                  </a:lnTo>
                  <a:lnTo>
                    <a:pt x="0" y="16"/>
                  </a:lnTo>
                  <a:lnTo>
                    <a:pt x="0" y="17"/>
                  </a:lnTo>
                  <a:lnTo>
                    <a:pt x="0" y="19"/>
                  </a:lnTo>
                  <a:lnTo>
                    <a:pt x="0" y="21"/>
                  </a:lnTo>
                  <a:lnTo>
                    <a:pt x="0" y="22"/>
                  </a:lnTo>
                  <a:lnTo>
                    <a:pt x="0" y="24"/>
                  </a:lnTo>
                  <a:lnTo>
                    <a:pt x="0" y="26"/>
                  </a:lnTo>
                  <a:lnTo>
                    <a:pt x="0" y="29"/>
                  </a:lnTo>
                  <a:lnTo>
                    <a:pt x="0" y="31"/>
                  </a:lnTo>
                  <a:lnTo>
                    <a:pt x="0" y="33"/>
                  </a:lnTo>
                  <a:lnTo>
                    <a:pt x="0" y="35"/>
                  </a:lnTo>
                  <a:lnTo>
                    <a:pt x="0" y="36"/>
                  </a:lnTo>
                  <a:lnTo>
                    <a:pt x="0" y="38"/>
                  </a:lnTo>
                  <a:lnTo>
                    <a:pt x="0" y="40"/>
                  </a:lnTo>
                  <a:lnTo>
                    <a:pt x="0" y="41"/>
                  </a:lnTo>
                  <a:lnTo>
                    <a:pt x="0" y="43"/>
                  </a:lnTo>
                  <a:lnTo>
                    <a:pt x="0" y="45"/>
                  </a:lnTo>
                  <a:lnTo>
                    <a:pt x="0" y="47"/>
                  </a:lnTo>
                  <a:lnTo>
                    <a:pt x="0" y="48"/>
                  </a:lnTo>
                  <a:lnTo>
                    <a:pt x="0" y="50"/>
                  </a:lnTo>
                  <a:lnTo>
                    <a:pt x="0" y="53"/>
                  </a:lnTo>
                  <a:lnTo>
                    <a:pt x="0" y="55"/>
                  </a:lnTo>
                  <a:lnTo>
                    <a:pt x="0" y="57"/>
                  </a:lnTo>
                  <a:lnTo>
                    <a:pt x="0" y="59"/>
                  </a:lnTo>
                  <a:lnTo>
                    <a:pt x="0" y="60"/>
                  </a:lnTo>
                  <a:lnTo>
                    <a:pt x="0" y="62"/>
                  </a:lnTo>
                  <a:lnTo>
                    <a:pt x="0" y="64"/>
                  </a:lnTo>
                  <a:lnTo>
                    <a:pt x="0" y="65"/>
                  </a:lnTo>
                  <a:lnTo>
                    <a:pt x="0" y="67"/>
                  </a:lnTo>
                  <a:lnTo>
                    <a:pt x="0" y="69"/>
                  </a:lnTo>
                  <a:lnTo>
                    <a:pt x="0" y="71"/>
                  </a:lnTo>
                  <a:lnTo>
                    <a:pt x="0" y="72"/>
                  </a:lnTo>
                  <a:lnTo>
                    <a:pt x="0" y="74"/>
                  </a:lnTo>
                  <a:lnTo>
                    <a:pt x="0" y="78"/>
                  </a:lnTo>
                  <a:lnTo>
                    <a:pt x="0" y="79"/>
                  </a:lnTo>
                  <a:lnTo>
                    <a:pt x="0" y="81"/>
                  </a:lnTo>
                  <a:lnTo>
                    <a:pt x="0" y="83"/>
                  </a:lnTo>
                  <a:lnTo>
                    <a:pt x="0" y="84"/>
                  </a:lnTo>
                  <a:lnTo>
                    <a:pt x="0" y="86"/>
                  </a:lnTo>
                  <a:lnTo>
                    <a:pt x="0" y="88"/>
                  </a:lnTo>
                  <a:lnTo>
                    <a:pt x="0" y="90"/>
                  </a:lnTo>
                  <a:lnTo>
                    <a:pt x="0" y="91"/>
                  </a:lnTo>
                  <a:lnTo>
                    <a:pt x="0" y="93"/>
                  </a:lnTo>
                  <a:lnTo>
                    <a:pt x="0" y="95"/>
                  </a:lnTo>
                  <a:lnTo>
                    <a:pt x="0" y="96"/>
                  </a:lnTo>
                  <a:lnTo>
                    <a:pt x="0" y="98"/>
                  </a:lnTo>
                  <a:lnTo>
                    <a:pt x="0" y="100"/>
                  </a:lnTo>
                  <a:lnTo>
                    <a:pt x="0" y="103"/>
                  </a:lnTo>
                  <a:lnTo>
                    <a:pt x="0" y="105"/>
                  </a:lnTo>
                  <a:lnTo>
                    <a:pt x="0" y="107"/>
                  </a:lnTo>
                  <a:lnTo>
                    <a:pt x="0" y="109"/>
                  </a:lnTo>
                  <a:lnTo>
                    <a:pt x="0" y="110"/>
                  </a:lnTo>
                  <a:lnTo>
                    <a:pt x="0" y="112"/>
                  </a:lnTo>
                  <a:lnTo>
                    <a:pt x="0" y="114"/>
                  </a:lnTo>
                  <a:lnTo>
                    <a:pt x="0" y="115"/>
                  </a:lnTo>
                  <a:lnTo>
                    <a:pt x="0" y="117"/>
                  </a:lnTo>
                  <a:lnTo>
                    <a:pt x="0" y="119"/>
                  </a:lnTo>
                  <a:lnTo>
                    <a:pt x="0" y="121"/>
                  </a:lnTo>
                  <a:lnTo>
                    <a:pt x="0" y="122"/>
                  </a:lnTo>
                  <a:lnTo>
                    <a:pt x="0" y="124"/>
                  </a:lnTo>
                  <a:lnTo>
                    <a:pt x="0" y="127"/>
                  </a:lnTo>
                  <a:lnTo>
                    <a:pt x="0" y="129"/>
                  </a:lnTo>
                  <a:lnTo>
                    <a:pt x="0" y="131"/>
                  </a:lnTo>
                  <a:lnTo>
                    <a:pt x="0" y="133"/>
                  </a:lnTo>
                  <a:lnTo>
                    <a:pt x="0" y="134"/>
                  </a:lnTo>
                  <a:lnTo>
                    <a:pt x="0" y="136"/>
                  </a:lnTo>
                  <a:lnTo>
                    <a:pt x="0" y="138"/>
                  </a:lnTo>
                  <a:lnTo>
                    <a:pt x="0" y="139"/>
                  </a:lnTo>
                  <a:lnTo>
                    <a:pt x="0" y="141"/>
                  </a:lnTo>
                  <a:lnTo>
                    <a:pt x="0" y="143"/>
                  </a:lnTo>
                  <a:lnTo>
                    <a:pt x="0" y="145"/>
                  </a:lnTo>
                  <a:lnTo>
                    <a:pt x="0" y="146"/>
                  </a:lnTo>
                  <a:lnTo>
                    <a:pt x="0" y="148"/>
                  </a:lnTo>
                  <a:lnTo>
                    <a:pt x="0" y="152"/>
                  </a:lnTo>
                  <a:lnTo>
                    <a:pt x="0" y="153"/>
                  </a:lnTo>
                  <a:lnTo>
                    <a:pt x="0" y="155"/>
                  </a:lnTo>
                  <a:lnTo>
                    <a:pt x="0" y="157"/>
                  </a:lnTo>
                  <a:lnTo>
                    <a:pt x="0" y="158"/>
                  </a:lnTo>
                  <a:lnTo>
                    <a:pt x="0" y="160"/>
                  </a:lnTo>
                  <a:lnTo>
                    <a:pt x="0" y="162"/>
                  </a:lnTo>
                  <a:lnTo>
                    <a:pt x="0" y="164"/>
                  </a:lnTo>
                  <a:lnTo>
                    <a:pt x="0" y="165"/>
                  </a:lnTo>
                  <a:lnTo>
                    <a:pt x="0" y="167"/>
                  </a:lnTo>
                  <a:lnTo>
                    <a:pt x="0" y="169"/>
                  </a:lnTo>
                  <a:lnTo>
                    <a:pt x="0" y="170"/>
                  </a:lnTo>
                  <a:lnTo>
                    <a:pt x="0" y="172"/>
                  </a:lnTo>
                  <a:lnTo>
                    <a:pt x="0" y="176"/>
                  </a:lnTo>
                  <a:lnTo>
                    <a:pt x="0" y="177"/>
                  </a:lnTo>
                  <a:lnTo>
                    <a:pt x="0" y="179"/>
                  </a:lnTo>
                  <a:lnTo>
                    <a:pt x="0" y="181"/>
                  </a:lnTo>
                  <a:lnTo>
                    <a:pt x="0" y="183"/>
                  </a:lnTo>
                  <a:lnTo>
                    <a:pt x="0" y="184"/>
                  </a:lnTo>
                  <a:lnTo>
                    <a:pt x="0" y="186"/>
                  </a:lnTo>
                  <a:lnTo>
                    <a:pt x="0" y="188"/>
                  </a:lnTo>
                  <a:lnTo>
                    <a:pt x="0" y="189"/>
                  </a:lnTo>
                  <a:lnTo>
                    <a:pt x="0" y="191"/>
                  </a:lnTo>
                  <a:lnTo>
                    <a:pt x="0" y="193"/>
                  </a:lnTo>
                  <a:lnTo>
                    <a:pt x="0" y="195"/>
                  </a:lnTo>
                  <a:lnTo>
                    <a:pt x="0" y="196"/>
                  </a:lnTo>
                  <a:lnTo>
                    <a:pt x="0" y="198"/>
                  </a:lnTo>
                  <a:lnTo>
                    <a:pt x="0" y="201"/>
                  </a:lnTo>
                  <a:lnTo>
                    <a:pt x="0" y="203"/>
                  </a:lnTo>
                  <a:lnTo>
                    <a:pt x="0" y="205"/>
                  </a:lnTo>
                  <a:lnTo>
                    <a:pt x="0" y="207"/>
                  </a:lnTo>
                  <a:lnTo>
                    <a:pt x="0" y="208"/>
                  </a:lnTo>
                  <a:lnTo>
                    <a:pt x="0" y="210"/>
                  </a:lnTo>
                  <a:lnTo>
                    <a:pt x="0" y="212"/>
                  </a:lnTo>
                  <a:lnTo>
                    <a:pt x="0" y="214"/>
                  </a:lnTo>
                  <a:lnTo>
                    <a:pt x="0" y="215"/>
                  </a:lnTo>
                  <a:lnTo>
                    <a:pt x="0" y="217"/>
                  </a:lnTo>
                  <a:lnTo>
                    <a:pt x="0" y="219"/>
                  </a:lnTo>
                  <a:lnTo>
                    <a:pt x="0" y="220"/>
                  </a:lnTo>
                  <a:lnTo>
                    <a:pt x="0" y="222"/>
                  </a:lnTo>
                  <a:lnTo>
                    <a:pt x="0" y="226"/>
                  </a:lnTo>
                  <a:lnTo>
                    <a:pt x="0" y="227"/>
                  </a:lnTo>
                  <a:lnTo>
                    <a:pt x="0" y="229"/>
                  </a:lnTo>
                  <a:lnTo>
                    <a:pt x="0" y="231"/>
                  </a:lnTo>
                  <a:lnTo>
                    <a:pt x="0" y="232"/>
                  </a:lnTo>
                  <a:lnTo>
                    <a:pt x="0" y="234"/>
                  </a:lnTo>
                  <a:lnTo>
                    <a:pt x="0" y="236"/>
                  </a:lnTo>
                  <a:lnTo>
                    <a:pt x="0" y="238"/>
                  </a:lnTo>
                  <a:lnTo>
                    <a:pt x="0" y="239"/>
                  </a:lnTo>
                  <a:lnTo>
                    <a:pt x="0" y="241"/>
                  </a:lnTo>
                  <a:lnTo>
                    <a:pt x="0" y="243"/>
                  </a:lnTo>
                  <a:lnTo>
                    <a:pt x="0" y="244"/>
                  </a:lnTo>
                  <a:lnTo>
                    <a:pt x="0" y="246"/>
                  </a:lnTo>
                  <a:lnTo>
                    <a:pt x="0" y="250"/>
                  </a:lnTo>
                  <a:lnTo>
                    <a:pt x="0" y="251"/>
                  </a:lnTo>
                  <a:lnTo>
                    <a:pt x="0" y="253"/>
                  </a:lnTo>
                  <a:lnTo>
                    <a:pt x="0" y="255"/>
                  </a:lnTo>
                  <a:lnTo>
                    <a:pt x="0" y="257"/>
                  </a:lnTo>
                  <a:lnTo>
                    <a:pt x="0" y="258"/>
                  </a:lnTo>
                  <a:lnTo>
                    <a:pt x="0" y="260"/>
                  </a:lnTo>
                  <a:lnTo>
                    <a:pt x="0" y="262"/>
                  </a:lnTo>
                  <a:lnTo>
                    <a:pt x="0" y="263"/>
                  </a:lnTo>
                  <a:lnTo>
                    <a:pt x="0" y="265"/>
                  </a:lnTo>
                  <a:lnTo>
                    <a:pt x="0" y="267"/>
                  </a:lnTo>
                  <a:lnTo>
                    <a:pt x="0" y="269"/>
                  </a:lnTo>
                  <a:lnTo>
                    <a:pt x="0" y="270"/>
                  </a:lnTo>
                  <a:lnTo>
                    <a:pt x="0" y="274"/>
                  </a:lnTo>
                  <a:lnTo>
                    <a:pt x="0" y="275"/>
                  </a:lnTo>
                  <a:lnTo>
                    <a:pt x="0" y="277"/>
                  </a:lnTo>
                  <a:lnTo>
                    <a:pt x="0" y="279"/>
                  </a:lnTo>
                  <a:lnTo>
                    <a:pt x="0" y="281"/>
                  </a:lnTo>
                  <a:lnTo>
                    <a:pt x="0" y="282"/>
                  </a:lnTo>
                  <a:lnTo>
                    <a:pt x="0" y="284"/>
                  </a:lnTo>
                  <a:lnTo>
                    <a:pt x="0" y="286"/>
                  </a:lnTo>
                  <a:lnTo>
                    <a:pt x="0" y="288"/>
                  </a:lnTo>
                  <a:lnTo>
                    <a:pt x="0" y="289"/>
                  </a:lnTo>
                  <a:lnTo>
                    <a:pt x="0" y="291"/>
                  </a:lnTo>
                  <a:lnTo>
                    <a:pt x="0" y="293"/>
                  </a:lnTo>
                  <a:lnTo>
                    <a:pt x="0" y="294"/>
                  </a:lnTo>
                  <a:lnTo>
                    <a:pt x="0" y="296"/>
                  </a:lnTo>
                  <a:lnTo>
                    <a:pt x="0" y="300"/>
                  </a:lnTo>
                  <a:lnTo>
                    <a:pt x="0" y="301"/>
                  </a:lnTo>
                  <a:lnTo>
                    <a:pt x="0" y="303"/>
                  </a:lnTo>
                  <a:lnTo>
                    <a:pt x="0" y="305"/>
                  </a:lnTo>
                  <a:lnTo>
                    <a:pt x="0" y="306"/>
                  </a:lnTo>
                  <a:lnTo>
                    <a:pt x="0" y="308"/>
                  </a:lnTo>
                  <a:lnTo>
                    <a:pt x="0" y="310"/>
                  </a:lnTo>
                  <a:lnTo>
                    <a:pt x="0" y="312"/>
                  </a:lnTo>
                  <a:lnTo>
                    <a:pt x="0" y="313"/>
                  </a:lnTo>
                  <a:lnTo>
                    <a:pt x="0" y="315"/>
                  </a:lnTo>
                  <a:lnTo>
                    <a:pt x="0" y="317"/>
                  </a:lnTo>
                  <a:lnTo>
                    <a:pt x="0" y="318"/>
                  </a:lnTo>
                  <a:lnTo>
                    <a:pt x="0" y="320"/>
                  </a:lnTo>
                  <a:lnTo>
                    <a:pt x="0" y="324"/>
                  </a:lnTo>
                  <a:lnTo>
                    <a:pt x="0" y="325"/>
                  </a:lnTo>
                  <a:lnTo>
                    <a:pt x="0" y="327"/>
                  </a:lnTo>
                  <a:lnTo>
                    <a:pt x="0" y="329"/>
                  </a:lnTo>
                  <a:lnTo>
                    <a:pt x="0" y="331"/>
                  </a:lnTo>
                  <a:lnTo>
                    <a:pt x="0" y="332"/>
                  </a:lnTo>
                  <a:lnTo>
                    <a:pt x="0" y="334"/>
                  </a:lnTo>
                  <a:lnTo>
                    <a:pt x="0" y="336"/>
                  </a:lnTo>
                  <a:lnTo>
                    <a:pt x="0" y="337"/>
                  </a:lnTo>
                  <a:lnTo>
                    <a:pt x="0" y="339"/>
                  </a:lnTo>
                  <a:lnTo>
                    <a:pt x="0" y="341"/>
                  </a:lnTo>
                  <a:lnTo>
                    <a:pt x="0" y="343"/>
                  </a:lnTo>
                </a:path>
              </a:pathLst>
            </a:custGeom>
            <a:noFill/>
            <a:ln w="79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272">
              <a:extLst>
                <a:ext uri="{FF2B5EF4-FFF2-40B4-BE49-F238E27FC236}">
                  <a16:creationId xmlns:a16="http://schemas.microsoft.com/office/drawing/2014/main" id="{74972B7C-FBA3-49F7-9731-E8D7CF6D552F}"/>
                </a:ext>
              </a:extLst>
            </p:cNvPr>
            <p:cNvSpPr>
              <a:spLocks/>
            </p:cNvSpPr>
            <p:nvPr/>
          </p:nvSpPr>
          <p:spPr bwMode="auto">
            <a:xfrm>
              <a:off x="4007" y="3187"/>
              <a:ext cx="276" cy="246"/>
            </a:xfrm>
            <a:custGeom>
              <a:avLst/>
              <a:gdLst>
                <a:gd name="T0" fmla="*/ 15 w 276"/>
                <a:gd name="T1" fmla="*/ 246 h 246"/>
                <a:gd name="T2" fmla="*/ 32 w 276"/>
                <a:gd name="T3" fmla="*/ 246 h 246"/>
                <a:gd name="T4" fmla="*/ 49 w 276"/>
                <a:gd name="T5" fmla="*/ 246 h 246"/>
                <a:gd name="T6" fmla="*/ 65 w 276"/>
                <a:gd name="T7" fmla="*/ 246 h 246"/>
                <a:gd name="T8" fmla="*/ 82 w 276"/>
                <a:gd name="T9" fmla="*/ 246 h 246"/>
                <a:gd name="T10" fmla="*/ 98 w 276"/>
                <a:gd name="T11" fmla="*/ 246 h 246"/>
                <a:gd name="T12" fmla="*/ 115 w 276"/>
                <a:gd name="T13" fmla="*/ 246 h 246"/>
                <a:gd name="T14" fmla="*/ 132 w 276"/>
                <a:gd name="T15" fmla="*/ 246 h 246"/>
                <a:gd name="T16" fmla="*/ 148 w 276"/>
                <a:gd name="T17" fmla="*/ 246 h 246"/>
                <a:gd name="T18" fmla="*/ 165 w 276"/>
                <a:gd name="T19" fmla="*/ 246 h 246"/>
                <a:gd name="T20" fmla="*/ 182 w 276"/>
                <a:gd name="T21" fmla="*/ 246 h 246"/>
                <a:gd name="T22" fmla="*/ 198 w 276"/>
                <a:gd name="T23" fmla="*/ 246 h 246"/>
                <a:gd name="T24" fmla="*/ 217 w 276"/>
                <a:gd name="T25" fmla="*/ 246 h 246"/>
                <a:gd name="T26" fmla="*/ 233 w 276"/>
                <a:gd name="T27" fmla="*/ 246 h 246"/>
                <a:gd name="T28" fmla="*/ 250 w 276"/>
                <a:gd name="T29" fmla="*/ 246 h 246"/>
                <a:gd name="T30" fmla="*/ 266 w 276"/>
                <a:gd name="T31" fmla="*/ 246 h 246"/>
                <a:gd name="T32" fmla="*/ 276 w 276"/>
                <a:gd name="T33" fmla="*/ 241 h 246"/>
                <a:gd name="T34" fmla="*/ 276 w 276"/>
                <a:gd name="T35" fmla="*/ 225 h 246"/>
                <a:gd name="T36" fmla="*/ 276 w 276"/>
                <a:gd name="T37" fmla="*/ 208 h 246"/>
                <a:gd name="T38" fmla="*/ 276 w 276"/>
                <a:gd name="T39" fmla="*/ 191 h 246"/>
                <a:gd name="T40" fmla="*/ 276 w 276"/>
                <a:gd name="T41" fmla="*/ 175 h 246"/>
                <a:gd name="T42" fmla="*/ 276 w 276"/>
                <a:gd name="T43" fmla="*/ 158 h 246"/>
                <a:gd name="T44" fmla="*/ 276 w 276"/>
                <a:gd name="T45" fmla="*/ 141 h 246"/>
                <a:gd name="T46" fmla="*/ 276 w 276"/>
                <a:gd name="T47" fmla="*/ 126 h 246"/>
                <a:gd name="T48" fmla="*/ 276 w 276"/>
                <a:gd name="T49" fmla="*/ 108 h 246"/>
                <a:gd name="T50" fmla="*/ 276 w 276"/>
                <a:gd name="T51" fmla="*/ 91 h 246"/>
                <a:gd name="T52" fmla="*/ 276 w 276"/>
                <a:gd name="T53" fmla="*/ 76 h 246"/>
                <a:gd name="T54" fmla="*/ 276 w 276"/>
                <a:gd name="T55" fmla="*/ 58 h 246"/>
                <a:gd name="T56" fmla="*/ 276 w 276"/>
                <a:gd name="T57" fmla="*/ 41 h 246"/>
                <a:gd name="T58" fmla="*/ 276 w 276"/>
                <a:gd name="T59" fmla="*/ 26 h 246"/>
                <a:gd name="T60" fmla="*/ 276 w 276"/>
                <a:gd name="T61" fmla="*/ 8 h 246"/>
                <a:gd name="T62" fmla="*/ 270 w 276"/>
                <a:gd name="T63" fmla="*/ 0 h 246"/>
                <a:gd name="T64" fmla="*/ 253 w 276"/>
                <a:gd name="T65" fmla="*/ 0 h 246"/>
                <a:gd name="T66" fmla="*/ 237 w 276"/>
                <a:gd name="T67" fmla="*/ 0 h 246"/>
                <a:gd name="T68" fmla="*/ 220 w 276"/>
                <a:gd name="T69" fmla="*/ 0 h 246"/>
                <a:gd name="T70" fmla="*/ 203 w 276"/>
                <a:gd name="T71" fmla="*/ 0 h 246"/>
                <a:gd name="T72" fmla="*/ 187 w 276"/>
                <a:gd name="T73" fmla="*/ 0 h 246"/>
                <a:gd name="T74" fmla="*/ 170 w 276"/>
                <a:gd name="T75" fmla="*/ 0 h 246"/>
                <a:gd name="T76" fmla="*/ 152 w 276"/>
                <a:gd name="T77" fmla="*/ 0 h 246"/>
                <a:gd name="T78" fmla="*/ 135 w 276"/>
                <a:gd name="T79" fmla="*/ 0 h 246"/>
                <a:gd name="T80" fmla="*/ 118 w 276"/>
                <a:gd name="T81" fmla="*/ 0 h 246"/>
                <a:gd name="T82" fmla="*/ 102 w 276"/>
                <a:gd name="T83" fmla="*/ 0 h 246"/>
                <a:gd name="T84" fmla="*/ 85 w 276"/>
                <a:gd name="T85" fmla="*/ 0 h 246"/>
                <a:gd name="T86" fmla="*/ 69 w 276"/>
                <a:gd name="T87" fmla="*/ 0 h 246"/>
                <a:gd name="T88" fmla="*/ 52 w 276"/>
                <a:gd name="T89" fmla="*/ 0 h 246"/>
                <a:gd name="T90" fmla="*/ 35 w 276"/>
                <a:gd name="T91" fmla="*/ 0 h 246"/>
                <a:gd name="T92" fmla="*/ 19 w 276"/>
                <a:gd name="T93" fmla="*/ 0 h 246"/>
                <a:gd name="T94" fmla="*/ 2 w 276"/>
                <a:gd name="T95" fmla="*/ 0 h 246"/>
                <a:gd name="T96" fmla="*/ 0 w 276"/>
                <a:gd name="T97" fmla="*/ 14 h 246"/>
                <a:gd name="T98" fmla="*/ 0 w 276"/>
                <a:gd name="T99" fmla="*/ 31 h 246"/>
                <a:gd name="T100" fmla="*/ 0 w 276"/>
                <a:gd name="T101" fmla="*/ 48 h 246"/>
                <a:gd name="T102" fmla="*/ 0 w 276"/>
                <a:gd name="T103" fmla="*/ 64 h 246"/>
                <a:gd name="T104" fmla="*/ 0 w 276"/>
                <a:gd name="T105" fmla="*/ 81 h 246"/>
                <a:gd name="T106" fmla="*/ 0 w 276"/>
                <a:gd name="T107" fmla="*/ 98 h 246"/>
                <a:gd name="T108" fmla="*/ 0 w 276"/>
                <a:gd name="T109" fmla="*/ 113 h 246"/>
                <a:gd name="T110" fmla="*/ 0 w 276"/>
                <a:gd name="T111" fmla="*/ 131 h 246"/>
                <a:gd name="T112" fmla="*/ 0 w 276"/>
                <a:gd name="T113" fmla="*/ 148 h 246"/>
                <a:gd name="T114" fmla="*/ 0 w 276"/>
                <a:gd name="T115" fmla="*/ 163 h 246"/>
                <a:gd name="T116" fmla="*/ 0 w 276"/>
                <a:gd name="T117" fmla="*/ 181 h 246"/>
                <a:gd name="T118" fmla="*/ 0 w 276"/>
                <a:gd name="T119" fmla="*/ 196 h 246"/>
                <a:gd name="T120" fmla="*/ 0 w 276"/>
                <a:gd name="T121" fmla="*/ 213 h 246"/>
                <a:gd name="T122" fmla="*/ 0 w 276"/>
                <a:gd name="T123" fmla="*/ 231 h 246"/>
                <a:gd name="T124" fmla="*/ 0 w 276"/>
                <a:gd name="T1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246">
                  <a:moveTo>
                    <a:pt x="0" y="246"/>
                  </a:moveTo>
                  <a:lnTo>
                    <a:pt x="2" y="246"/>
                  </a:lnTo>
                  <a:lnTo>
                    <a:pt x="4" y="246"/>
                  </a:lnTo>
                  <a:lnTo>
                    <a:pt x="5" y="246"/>
                  </a:lnTo>
                  <a:lnTo>
                    <a:pt x="7" y="246"/>
                  </a:lnTo>
                  <a:lnTo>
                    <a:pt x="9" y="246"/>
                  </a:lnTo>
                  <a:lnTo>
                    <a:pt x="10" y="246"/>
                  </a:lnTo>
                  <a:lnTo>
                    <a:pt x="14" y="246"/>
                  </a:lnTo>
                  <a:lnTo>
                    <a:pt x="15" y="246"/>
                  </a:lnTo>
                  <a:lnTo>
                    <a:pt x="17" y="246"/>
                  </a:lnTo>
                  <a:lnTo>
                    <a:pt x="19" y="246"/>
                  </a:lnTo>
                  <a:lnTo>
                    <a:pt x="20" y="246"/>
                  </a:lnTo>
                  <a:lnTo>
                    <a:pt x="22" y="246"/>
                  </a:lnTo>
                  <a:lnTo>
                    <a:pt x="24" y="246"/>
                  </a:lnTo>
                  <a:lnTo>
                    <a:pt x="25" y="246"/>
                  </a:lnTo>
                  <a:lnTo>
                    <a:pt x="27" y="246"/>
                  </a:lnTo>
                  <a:lnTo>
                    <a:pt x="30" y="246"/>
                  </a:lnTo>
                  <a:lnTo>
                    <a:pt x="32" y="246"/>
                  </a:lnTo>
                  <a:lnTo>
                    <a:pt x="34" y="246"/>
                  </a:lnTo>
                  <a:lnTo>
                    <a:pt x="35" y="246"/>
                  </a:lnTo>
                  <a:lnTo>
                    <a:pt x="37" y="246"/>
                  </a:lnTo>
                  <a:lnTo>
                    <a:pt x="39" y="246"/>
                  </a:lnTo>
                  <a:lnTo>
                    <a:pt x="40" y="246"/>
                  </a:lnTo>
                  <a:lnTo>
                    <a:pt x="42" y="246"/>
                  </a:lnTo>
                  <a:lnTo>
                    <a:pt x="45" y="246"/>
                  </a:lnTo>
                  <a:lnTo>
                    <a:pt x="47" y="246"/>
                  </a:lnTo>
                  <a:lnTo>
                    <a:pt x="49" y="246"/>
                  </a:lnTo>
                  <a:lnTo>
                    <a:pt x="50" y="246"/>
                  </a:lnTo>
                  <a:lnTo>
                    <a:pt x="52" y="246"/>
                  </a:lnTo>
                  <a:lnTo>
                    <a:pt x="54" y="246"/>
                  </a:lnTo>
                  <a:lnTo>
                    <a:pt x="55" y="246"/>
                  </a:lnTo>
                  <a:lnTo>
                    <a:pt x="57" y="246"/>
                  </a:lnTo>
                  <a:lnTo>
                    <a:pt x="59" y="246"/>
                  </a:lnTo>
                  <a:lnTo>
                    <a:pt x="62" y="246"/>
                  </a:lnTo>
                  <a:lnTo>
                    <a:pt x="64" y="246"/>
                  </a:lnTo>
                  <a:lnTo>
                    <a:pt x="65" y="246"/>
                  </a:lnTo>
                  <a:lnTo>
                    <a:pt x="67" y="246"/>
                  </a:lnTo>
                  <a:lnTo>
                    <a:pt x="69" y="246"/>
                  </a:lnTo>
                  <a:lnTo>
                    <a:pt x="70" y="246"/>
                  </a:lnTo>
                  <a:lnTo>
                    <a:pt x="72" y="246"/>
                  </a:lnTo>
                  <a:lnTo>
                    <a:pt x="73" y="246"/>
                  </a:lnTo>
                  <a:lnTo>
                    <a:pt x="77" y="246"/>
                  </a:lnTo>
                  <a:lnTo>
                    <a:pt x="78" y="246"/>
                  </a:lnTo>
                  <a:lnTo>
                    <a:pt x="80" y="246"/>
                  </a:lnTo>
                  <a:lnTo>
                    <a:pt x="82" y="246"/>
                  </a:lnTo>
                  <a:lnTo>
                    <a:pt x="83" y="246"/>
                  </a:lnTo>
                  <a:lnTo>
                    <a:pt x="85" y="246"/>
                  </a:lnTo>
                  <a:lnTo>
                    <a:pt x="87" y="246"/>
                  </a:lnTo>
                  <a:lnTo>
                    <a:pt x="88" y="246"/>
                  </a:lnTo>
                  <a:lnTo>
                    <a:pt x="92" y="246"/>
                  </a:lnTo>
                  <a:lnTo>
                    <a:pt x="93" y="246"/>
                  </a:lnTo>
                  <a:lnTo>
                    <a:pt x="95" y="246"/>
                  </a:lnTo>
                  <a:lnTo>
                    <a:pt x="97" y="246"/>
                  </a:lnTo>
                  <a:lnTo>
                    <a:pt x="98" y="246"/>
                  </a:lnTo>
                  <a:lnTo>
                    <a:pt x="100" y="246"/>
                  </a:lnTo>
                  <a:lnTo>
                    <a:pt x="102" y="246"/>
                  </a:lnTo>
                  <a:lnTo>
                    <a:pt x="103" y="246"/>
                  </a:lnTo>
                  <a:lnTo>
                    <a:pt x="105" y="246"/>
                  </a:lnTo>
                  <a:lnTo>
                    <a:pt x="108" y="246"/>
                  </a:lnTo>
                  <a:lnTo>
                    <a:pt x="110" y="246"/>
                  </a:lnTo>
                  <a:lnTo>
                    <a:pt x="112" y="246"/>
                  </a:lnTo>
                  <a:lnTo>
                    <a:pt x="113" y="246"/>
                  </a:lnTo>
                  <a:lnTo>
                    <a:pt x="115" y="246"/>
                  </a:lnTo>
                  <a:lnTo>
                    <a:pt x="117" y="246"/>
                  </a:lnTo>
                  <a:lnTo>
                    <a:pt x="118" y="246"/>
                  </a:lnTo>
                  <a:lnTo>
                    <a:pt x="120" y="246"/>
                  </a:lnTo>
                  <a:lnTo>
                    <a:pt x="123" y="246"/>
                  </a:lnTo>
                  <a:lnTo>
                    <a:pt x="125" y="246"/>
                  </a:lnTo>
                  <a:lnTo>
                    <a:pt x="127" y="246"/>
                  </a:lnTo>
                  <a:lnTo>
                    <a:pt x="128" y="246"/>
                  </a:lnTo>
                  <a:lnTo>
                    <a:pt x="130" y="246"/>
                  </a:lnTo>
                  <a:lnTo>
                    <a:pt x="132" y="246"/>
                  </a:lnTo>
                  <a:lnTo>
                    <a:pt x="133" y="246"/>
                  </a:lnTo>
                  <a:lnTo>
                    <a:pt x="135" y="246"/>
                  </a:lnTo>
                  <a:lnTo>
                    <a:pt x="138" y="246"/>
                  </a:lnTo>
                  <a:lnTo>
                    <a:pt x="140" y="246"/>
                  </a:lnTo>
                  <a:lnTo>
                    <a:pt x="142" y="246"/>
                  </a:lnTo>
                  <a:lnTo>
                    <a:pt x="143" y="246"/>
                  </a:lnTo>
                  <a:lnTo>
                    <a:pt x="145" y="246"/>
                  </a:lnTo>
                  <a:lnTo>
                    <a:pt x="147" y="246"/>
                  </a:lnTo>
                  <a:lnTo>
                    <a:pt x="148" y="246"/>
                  </a:lnTo>
                  <a:lnTo>
                    <a:pt x="150" y="246"/>
                  </a:lnTo>
                  <a:lnTo>
                    <a:pt x="152" y="246"/>
                  </a:lnTo>
                  <a:lnTo>
                    <a:pt x="155" y="246"/>
                  </a:lnTo>
                  <a:lnTo>
                    <a:pt x="157" y="246"/>
                  </a:lnTo>
                  <a:lnTo>
                    <a:pt x="158" y="246"/>
                  </a:lnTo>
                  <a:lnTo>
                    <a:pt x="160" y="246"/>
                  </a:lnTo>
                  <a:lnTo>
                    <a:pt x="162" y="246"/>
                  </a:lnTo>
                  <a:lnTo>
                    <a:pt x="163" y="246"/>
                  </a:lnTo>
                  <a:lnTo>
                    <a:pt x="165" y="246"/>
                  </a:lnTo>
                  <a:lnTo>
                    <a:pt x="167" y="246"/>
                  </a:lnTo>
                  <a:lnTo>
                    <a:pt x="170" y="246"/>
                  </a:lnTo>
                  <a:lnTo>
                    <a:pt x="172" y="246"/>
                  </a:lnTo>
                  <a:lnTo>
                    <a:pt x="173" y="246"/>
                  </a:lnTo>
                  <a:lnTo>
                    <a:pt x="175" y="246"/>
                  </a:lnTo>
                  <a:lnTo>
                    <a:pt x="177" y="246"/>
                  </a:lnTo>
                  <a:lnTo>
                    <a:pt x="178" y="246"/>
                  </a:lnTo>
                  <a:lnTo>
                    <a:pt x="180" y="246"/>
                  </a:lnTo>
                  <a:lnTo>
                    <a:pt x="182" y="246"/>
                  </a:lnTo>
                  <a:lnTo>
                    <a:pt x="183" y="246"/>
                  </a:lnTo>
                  <a:lnTo>
                    <a:pt x="187" y="246"/>
                  </a:lnTo>
                  <a:lnTo>
                    <a:pt x="188" y="246"/>
                  </a:lnTo>
                  <a:lnTo>
                    <a:pt x="190" y="246"/>
                  </a:lnTo>
                  <a:lnTo>
                    <a:pt x="192" y="246"/>
                  </a:lnTo>
                  <a:lnTo>
                    <a:pt x="193" y="246"/>
                  </a:lnTo>
                  <a:lnTo>
                    <a:pt x="195" y="246"/>
                  </a:lnTo>
                  <a:lnTo>
                    <a:pt x="197" y="246"/>
                  </a:lnTo>
                  <a:lnTo>
                    <a:pt x="198" y="246"/>
                  </a:lnTo>
                  <a:lnTo>
                    <a:pt x="202" y="246"/>
                  </a:lnTo>
                  <a:lnTo>
                    <a:pt x="203" y="246"/>
                  </a:lnTo>
                  <a:lnTo>
                    <a:pt x="205" y="246"/>
                  </a:lnTo>
                  <a:lnTo>
                    <a:pt x="207" y="246"/>
                  </a:lnTo>
                  <a:lnTo>
                    <a:pt x="208" y="246"/>
                  </a:lnTo>
                  <a:lnTo>
                    <a:pt x="210" y="246"/>
                  </a:lnTo>
                  <a:lnTo>
                    <a:pt x="212" y="246"/>
                  </a:lnTo>
                  <a:lnTo>
                    <a:pt x="213" y="246"/>
                  </a:lnTo>
                  <a:lnTo>
                    <a:pt x="217" y="246"/>
                  </a:lnTo>
                  <a:lnTo>
                    <a:pt x="218" y="246"/>
                  </a:lnTo>
                  <a:lnTo>
                    <a:pt x="220" y="246"/>
                  </a:lnTo>
                  <a:lnTo>
                    <a:pt x="222" y="246"/>
                  </a:lnTo>
                  <a:lnTo>
                    <a:pt x="223" y="246"/>
                  </a:lnTo>
                  <a:lnTo>
                    <a:pt x="225" y="246"/>
                  </a:lnTo>
                  <a:lnTo>
                    <a:pt x="227" y="246"/>
                  </a:lnTo>
                  <a:lnTo>
                    <a:pt x="228" y="246"/>
                  </a:lnTo>
                  <a:lnTo>
                    <a:pt x="230" y="246"/>
                  </a:lnTo>
                  <a:lnTo>
                    <a:pt x="233" y="246"/>
                  </a:lnTo>
                  <a:lnTo>
                    <a:pt x="235" y="246"/>
                  </a:lnTo>
                  <a:lnTo>
                    <a:pt x="237" y="246"/>
                  </a:lnTo>
                  <a:lnTo>
                    <a:pt x="238" y="246"/>
                  </a:lnTo>
                  <a:lnTo>
                    <a:pt x="240" y="246"/>
                  </a:lnTo>
                  <a:lnTo>
                    <a:pt x="241" y="246"/>
                  </a:lnTo>
                  <a:lnTo>
                    <a:pt x="243" y="246"/>
                  </a:lnTo>
                  <a:lnTo>
                    <a:pt x="245" y="246"/>
                  </a:lnTo>
                  <a:lnTo>
                    <a:pt x="248" y="246"/>
                  </a:lnTo>
                  <a:lnTo>
                    <a:pt x="250" y="246"/>
                  </a:lnTo>
                  <a:lnTo>
                    <a:pt x="251" y="246"/>
                  </a:lnTo>
                  <a:lnTo>
                    <a:pt x="253" y="246"/>
                  </a:lnTo>
                  <a:lnTo>
                    <a:pt x="255" y="246"/>
                  </a:lnTo>
                  <a:lnTo>
                    <a:pt x="256" y="246"/>
                  </a:lnTo>
                  <a:lnTo>
                    <a:pt x="258" y="246"/>
                  </a:lnTo>
                  <a:lnTo>
                    <a:pt x="260" y="246"/>
                  </a:lnTo>
                  <a:lnTo>
                    <a:pt x="263" y="246"/>
                  </a:lnTo>
                  <a:lnTo>
                    <a:pt x="265" y="246"/>
                  </a:lnTo>
                  <a:lnTo>
                    <a:pt x="266" y="246"/>
                  </a:lnTo>
                  <a:lnTo>
                    <a:pt x="268" y="246"/>
                  </a:lnTo>
                  <a:lnTo>
                    <a:pt x="270" y="246"/>
                  </a:lnTo>
                  <a:lnTo>
                    <a:pt x="271" y="246"/>
                  </a:lnTo>
                  <a:lnTo>
                    <a:pt x="273" y="246"/>
                  </a:lnTo>
                  <a:lnTo>
                    <a:pt x="275" y="246"/>
                  </a:lnTo>
                  <a:lnTo>
                    <a:pt x="276" y="246"/>
                  </a:lnTo>
                  <a:lnTo>
                    <a:pt x="276" y="244"/>
                  </a:lnTo>
                  <a:lnTo>
                    <a:pt x="276" y="243"/>
                  </a:lnTo>
                  <a:lnTo>
                    <a:pt x="276" y="241"/>
                  </a:lnTo>
                  <a:lnTo>
                    <a:pt x="276" y="239"/>
                  </a:lnTo>
                  <a:lnTo>
                    <a:pt x="276" y="237"/>
                  </a:lnTo>
                  <a:lnTo>
                    <a:pt x="276" y="236"/>
                  </a:lnTo>
                  <a:lnTo>
                    <a:pt x="276" y="234"/>
                  </a:lnTo>
                  <a:lnTo>
                    <a:pt x="276" y="232"/>
                  </a:lnTo>
                  <a:lnTo>
                    <a:pt x="276" y="231"/>
                  </a:lnTo>
                  <a:lnTo>
                    <a:pt x="276" y="229"/>
                  </a:lnTo>
                  <a:lnTo>
                    <a:pt x="276" y="227"/>
                  </a:lnTo>
                  <a:lnTo>
                    <a:pt x="276" y="225"/>
                  </a:lnTo>
                  <a:lnTo>
                    <a:pt x="276" y="222"/>
                  </a:lnTo>
                  <a:lnTo>
                    <a:pt x="276" y="220"/>
                  </a:lnTo>
                  <a:lnTo>
                    <a:pt x="276" y="218"/>
                  </a:lnTo>
                  <a:lnTo>
                    <a:pt x="276" y="217"/>
                  </a:lnTo>
                  <a:lnTo>
                    <a:pt x="276" y="215"/>
                  </a:lnTo>
                  <a:lnTo>
                    <a:pt x="276" y="213"/>
                  </a:lnTo>
                  <a:lnTo>
                    <a:pt x="276" y="212"/>
                  </a:lnTo>
                  <a:lnTo>
                    <a:pt x="276" y="210"/>
                  </a:lnTo>
                  <a:lnTo>
                    <a:pt x="276" y="208"/>
                  </a:lnTo>
                  <a:lnTo>
                    <a:pt x="276" y="206"/>
                  </a:lnTo>
                  <a:lnTo>
                    <a:pt x="276" y="205"/>
                  </a:lnTo>
                  <a:lnTo>
                    <a:pt x="276" y="203"/>
                  </a:lnTo>
                  <a:lnTo>
                    <a:pt x="276" y="201"/>
                  </a:lnTo>
                  <a:lnTo>
                    <a:pt x="276" y="200"/>
                  </a:lnTo>
                  <a:lnTo>
                    <a:pt x="276" y="196"/>
                  </a:lnTo>
                  <a:lnTo>
                    <a:pt x="276" y="194"/>
                  </a:lnTo>
                  <a:lnTo>
                    <a:pt x="276" y="193"/>
                  </a:lnTo>
                  <a:lnTo>
                    <a:pt x="276" y="191"/>
                  </a:lnTo>
                  <a:lnTo>
                    <a:pt x="276" y="189"/>
                  </a:lnTo>
                  <a:lnTo>
                    <a:pt x="276" y="187"/>
                  </a:lnTo>
                  <a:lnTo>
                    <a:pt x="276" y="186"/>
                  </a:lnTo>
                  <a:lnTo>
                    <a:pt x="276" y="184"/>
                  </a:lnTo>
                  <a:lnTo>
                    <a:pt x="276" y="182"/>
                  </a:lnTo>
                  <a:lnTo>
                    <a:pt x="276" y="181"/>
                  </a:lnTo>
                  <a:lnTo>
                    <a:pt x="276" y="179"/>
                  </a:lnTo>
                  <a:lnTo>
                    <a:pt x="276" y="177"/>
                  </a:lnTo>
                  <a:lnTo>
                    <a:pt x="276" y="175"/>
                  </a:lnTo>
                  <a:lnTo>
                    <a:pt x="276" y="174"/>
                  </a:lnTo>
                  <a:lnTo>
                    <a:pt x="276" y="170"/>
                  </a:lnTo>
                  <a:lnTo>
                    <a:pt x="276" y="169"/>
                  </a:lnTo>
                  <a:lnTo>
                    <a:pt x="276" y="167"/>
                  </a:lnTo>
                  <a:lnTo>
                    <a:pt x="276" y="165"/>
                  </a:lnTo>
                  <a:lnTo>
                    <a:pt x="276" y="163"/>
                  </a:lnTo>
                  <a:lnTo>
                    <a:pt x="276" y="162"/>
                  </a:lnTo>
                  <a:lnTo>
                    <a:pt x="276" y="160"/>
                  </a:lnTo>
                  <a:lnTo>
                    <a:pt x="276" y="158"/>
                  </a:lnTo>
                  <a:lnTo>
                    <a:pt x="276" y="157"/>
                  </a:lnTo>
                  <a:lnTo>
                    <a:pt x="276" y="155"/>
                  </a:lnTo>
                  <a:lnTo>
                    <a:pt x="276" y="153"/>
                  </a:lnTo>
                  <a:lnTo>
                    <a:pt x="276" y="151"/>
                  </a:lnTo>
                  <a:lnTo>
                    <a:pt x="276" y="150"/>
                  </a:lnTo>
                  <a:lnTo>
                    <a:pt x="276" y="148"/>
                  </a:lnTo>
                  <a:lnTo>
                    <a:pt x="276" y="144"/>
                  </a:lnTo>
                  <a:lnTo>
                    <a:pt x="276" y="143"/>
                  </a:lnTo>
                  <a:lnTo>
                    <a:pt x="276" y="141"/>
                  </a:lnTo>
                  <a:lnTo>
                    <a:pt x="276" y="139"/>
                  </a:lnTo>
                  <a:lnTo>
                    <a:pt x="276" y="138"/>
                  </a:lnTo>
                  <a:lnTo>
                    <a:pt x="276" y="136"/>
                  </a:lnTo>
                  <a:lnTo>
                    <a:pt x="276" y="134"/>
                  </a:lnTo>
                  <a:lnTo>
                    <a:pt x="276" y="132"/>
                  </a:lnTo>
                  <a:lnTo>
                    <a:pt x="276" y="131"/>
                  </a:lnTo>
                  <a:lnTo>
                    <a:pt x="276" y="129"/>
                  </a:lnTo>
                  <a:lnTo>
                    <a:pt x="276" y="127"/>
                  </a:lnTo>
                  <a:lnTo>
                    <a:pt x="276" y="126"/>
                  </a:lnTo>
                  <a:lnTo>
                    <a:pt x="276" y="124"/>
                  </a:lnTo>
                  <a:lnTo>
                    <a:pt x="276" y="122"/>
                  </a:lnTo>
                  <a:lnTo>
                    <a:pt x="276" y="119"/>
                  </a:lnTo>
                  <a:lnTo>
                    <a:pt x="276" y="117"/>
                  </a:lnTo>
                  <a:lnTo>
                    <a:pt x="276" y="115"/>
                  </a:lnTo>
                  <a:lnTo>
                    <a:pt x="276" y="113"/>
                  </a:lnTo>
                  <a:lnTo>
                    <a:pt x="276" y="112"/>
                  </a:lnTo>
                  <a:lnTo>
                    <a:pt x="276" y="110"/>
                  </a:lnTo>
                  <a:lnTo>
                    <a:pt x="276" y="108"/>
                  </a:lnTo>
                  <a:lnTo>
                    <a:pt x="276" y="107"/>
                  </a:lnTo>
                  <a:lnTo>
                    <a:pt x="276" y="105"/>
                  </a:lnTo>
                  <a:lnTo>
                    <a:pt x="276" y="103"/>
                  </a:lnTo>
                  <a:lnTo>
                    <a:pt x="276" y="101"/>
                  </a:lnTo>
                  <a:lnTo>
                    <a:pt x="276" y="100"/>
                  </a:lnTo>
                  <a:lnTo>
                    <a:pt x="276" y="98"/>
                  </a:lnTo>
                  <a:lnTo>
                    <a:pt x="276" y="96"/>
                  </a:lnTo>
                  <a:lnTo>
                    <a:pt x="276" y="93"/>
                  </a:lnTo>
                  <a:lnTo>
                    <a:pt x="276" y="91"/>
                  </a:lnTo>
                  <a:lnTo>
                    <a:pt x="276" y="89"/>
                  </a:lnTo>
                  <a:lnTo>
                    <a:pt x="276" y="88"/>
                  </a:lnTo>
                  <a:lnTo>
                    <a:pt x="276" y="86"/>
                  </a:lnTo>
                  <a:lnTo>
                    <a:pt x="276" y="84"/>
                  </a:lnTo>
                  <a:lnTo>
                    <a:pt x="276" y="83"/>
                  </a:lnTo>
                  <a:lnTo>
                    <a:pt x="276" y="81"/>
                  </a:lnTo>
                  <a:lnTo>
                    <a:pt x="276" y="79"/>
                  </a:lnTo>
                  <a:lnTo>
                    <a:pt x="276" y="77"/>
                  </a:lnTo>
                  <a:lnTo>
                    <a:pt x="276" y="76"/>
                  </a:lnTo>
                  <a:lnTo>
                    <a:pt x="276" y="74"/>
                  </a:lnTo>
                  <a:lnTo>
                    <a:pt x="276" y="72"/>
                  </a:lnTo>
                  <a:lnTo>
                    <a:pt x="276" y="70"/>
                  </a:lnTo>
                  <a:lnTo>
                    <a:pt x="276" y="67"/>
                  </a:lnTo>
                  <a:lnTo>
                    <a:pt x="276" y="65"/>
                  </a:lnTo>
                  <a:lnTo>
                    <a:pt x="276" y="64"/>
                  </a:lnTo>
                  <a:lnTo>
                    <a:pt x="276" y="62"/>
                  </a:lnTo>
                  <a:lnTo>
                    <a:pt x="276" y="60"/>
                  </a:lnTo>
                  <a:lnTo>
                    <a:pt x="276" y="58"/>
                  </a:lnTo>
                  <a:lnTo>
                    <a:pt x="276" y="57"/>
                  </a:lnTo>
                  <a:lnTo>
                    <a:pt x="276" y="55"/>
                  </a:lnTo>
                  <a:lnTo>
                    <a:pt x="276" y="53"/>
                  </a:lnTo>
                  <a:lnTo>
                    <a:pt x="276" y="52"/>
                  </a:lnTo>
                  <a:lnTo>
                    <a:pt x="276" y="50"/>
                  </a:lnTo>
                  <a:lnTo>
                    <a:pt x="276" y="48"/>
                  </a:lnTo>
                  <a:lnTo>
                    <a:pt x="276" y="46"/>
                  </a:lnTo>
                  <a:lnTo>
                    <a:pt x="276" y="45"/>
                  </a:lnTo>
                  <a:lnTo>
                    <a:pt x="276" y="41"/>
                  </a:lnTo>
                  <a:lnTo>
                    <a:pt x="276" y="39"/>
                  </a:lnTo>
                  <a:lnTo>
                    <a:pt x="276" y="38"/>
                  </a:lnTo>
                  <a:lnTo>
                    <a:pt x="276" y="36"/>
                  </a:lnTo>
                  <a:lnTo>
                    <a:pt x="276" y="34"/>
                  </a:lnTo>
                  <a:lnTo>
                    <a:pt x="276" y="33"/>
                  </a:lnTo>
                  <a:lnTo>
                    <a:pt x="276" y="31"/>
                  </a:lnTo>
                  <a:lnTo>
                    <a:pt x="276" y="29"/>
                  </a:lnTo>
                  <a:lnTo>
                    <a:pt x="276" y="27"/>
                  </a:lnTo>
                  <a:lnTo>
                    <a:pt x="276" y="26"/>
                  </a:lnTo>
                  <a:lnTo>
                    <a:pt x="276" y="24"/>
                  </a:lnTo>
                  <a:lnTo>
                    <a:pt x="276" y="22"/>
                  </a:lnTo>
                  <a:lnTo>
                    <a:pt x="276" y="21"/>
                  </a:lnTo>
                  <a:lnTo>
                    <a:pt x="276" y="19"/>
                  </a:lnTo>
                  <a:lnTo>
                    <a:pt x="276" y="15"/>
                  </a:lnTo>
                  <a:lnTo>
                    <a:pt x="276" y="14"/>
                  </a:lnTo>
                  <a:lnTo>
                    <a:pt x="276" y="12"/>
                  </a:lnTo>
                  <a:lnTo>
                    <a:pt x="276" y="10"/>
                  </a:lnTo>
                  <a:lnTo>
                    <a:pt x="276" y="8"/>
                  </a:lnTo>
                  <a:lnTo>
                    <a:pt x="276" y="7"/>
                  </a:lnTo>
                  <a:lnTo>
                    <a:pt x="276" y="5"/>
                  </a:lnTo>
                  <a:lnTo>
                    <a:pt x="276" y="3"/>
                  </a:lnTo>
                  <a:lnTo>
                    <a:pt x="276" y="2"/>
                  </a:lnTo>
                  <a:lnTo>
                    <a:pt x="276" y="0"/>
                  </a:lnTo>
                  <a:lnTo>
                    <a:pt x="275" y="0"/>
                  </a:lnTo>
                  <a:lnTo>
                    <a:pt x="273" y="0"/>
                  </a:lnTo>
                  <a:lnTo>
                    <a:pt x="271" y="0"/>
                  </a:lnTo>
                  <a:lnTo>
                    <a:pt x="270" y="0"/>
                  </a:lnTo>
                  <a:lnTo>
                    <a:pt x="268" y="0"/>
                  </a:lnTo>
                  <a:lnTo>
                    <a:pt x="266" y="0"/>
                  </a:lnTo>
                  <a:lnTo>
                    <a:pt x="265" y="0"/>
                  </a:lnTo>
                  <a:lnTo>
                    <a:pt x="263" y="0"/>
                  </a:lnTo>
                  <a:lnTo>
                    <a:pt x="260" y="0"/>
                  </a:lnTo>
                  <a:lnTo>
                    <a:pt x="258" y="0"/>
                  </a:lnTo>
                  <a:lnTo>
                    <a:pt x="256" y="0"/>
                  </a:lnTo>
                  <a:lnTo>
                    <a:pt x="255" y="0"/>
                  </a:lnTo>
                  <a:lnTo>
                    <a:pt x="253" y="0"/>
                  </a:lnTo>
                  <a:lnTo>
                    <a:pt x="251" y="0"/>
                  </a:lnTo>
                  <a:lnTo>
                    <a:pt x="250" y="0"/>
                  </a:lnTo>
                  <a:lnTo>
                    <a:pt x="248" y="0"/>
                  </a:lnTo>
                  <a:lnTo>
                    <a:pt x="245" y="0"/>
                  </a:lnTo>
                  <a:lnTo>
                    <a:pt x="243" y="0"/>
                  </a:lnTo>
                  <a:lnTo>
                    <a:pt x="241" y="0"/>
                  </a:lnTo>
                  <a:lnTo>
                    <a:pt x="240" y="0"/>
                  </a:lnTo>
                  <a:lnTo>
                    <a:pt x="238" y="0"/>
                  </a:lnTo>
                  <a:lnTo>
                    <a:pt x="237" y="0"/>
                  </a:lnTo>
                  <a:lnTo>
                    <a:pt x="235" y="0"/>
                  </a:lnTo>
                  <a:lnTo>
                    <a:pt x="233" y="0"/>
                  </a:lnTo>
                  <a:lnTo>
                    <a:pt x="230" y="0"/>
                  </a:lnTo>
                  <a:lnTo>
                    <a:pt x="228" y="0"/>
                  </a:lnTo>
                  <a:lnTo>
                    <a:pt x="227" y="0"/>
                  </a:lnTo>
                  <a:lnTo>
                    <a:pt x="225" y="0"/>
                  </a:lnTo>
                  <a:lnTo>
                    <a:pt x="223" y="0"/>
                  </a:lnTo>
                  <a:lnTo>
                    <a:pt x="222" y="0"/>
                  </a:lnTo>
                  <a:lnTo>
                    <a:pt x="220" y="0"/>
                  </a:lnTo>
                  <a:lnTo>
                    <a:pt x="218" y="0"/>
                  </a:lnTo>
                  <a:lnTo>
                    <a:pt x="217" y="0"/>
                  </a:lnTo>
                  <a:lnTo>
                    <a:pt x="213" y="0"/>
                  </a:lnTo>
                  <a:lnTo>
                    <a:pt x="212" y="0"/>
                  </a:lnTo>
                  <a:lnTo>
                    <a:pt x="210" y="0"/>
                  </a:lnTo>
                  <a:lnTo>
                    <a:pt x="208" y="0"/>
                  </a:lnTo>
                  <a:lnTo>
                    <a:pt x="207" y="0"/>
                  </a:lnTo>
                  <a:lnTo>
                    <a:pt x="205" y="0"/>
                  </a:lnTo>
                  <a:lnTo>
                    <a:pt x="203" y="0"/>
                  </a:lnTo>
                  <a:lnTo>
                    <a:pt x="202" y="0"/>
                  </a:lnTo>
                  <a:lnTo>
                    <a:pt x="198" y="0"/>
                  </a:lnTo>
                  <a:lnTo>
                    <a:pt x="197" y="0"/>
                  </a:lnTo>
                  <a:lnTo>
                    <a:pt x="195" y="0"/>
                  </a:lnTo>
                  <a:lnTo>
                    <a:pt x="193" y="0"/>
                  </a:lnTo>
                  <a:lnTo>
                    <a:pt x="192" y="0"/>
                  </a:lnTo>
                  <a:lnTo>
                    <a:pt x="190" y="0"/>
                  </a:lnTo>
                  <a:lnTo>
                    <a:pt x="188" y="0"/>
                  </a:lnTo>
                  <a:lnTo>
                    <a:pt x="187" y="0"/>
                  </a:lnTo>
                  <a:lnTo>
                    <a:pt x="183" y="0"/>
                  </a:lnTo>
                  <a:lnTo>
                    <a:pt x="182" y="0"/>
                  </a:lnTo>
                  <a:lnTo>
                    <a:pt x="180" y="0"/>
                  </a:lnTo>
                  <a:lnTo>
                    <a:pt x="178" y="0"/>
                  </a:lnTo>
                  <a:lnTo>
                    <a:pt x="177" y="0"/>
                  </a:lnTo>
                  <a:lnTo>
                    <a:pt x="175" y="0"/>
                  </a:lnTo>
                  <a:lnTo>
                    <a:pt x="173" y="0"/>
                  </a:lnTo>
                  <a:lnTo>
                    <a:pt x="172" y="0"/>
                  </a:lnTo>
                  <a:lnTo>
                    <a:pt x="170" y="0"/>
                  </a:lnTo>
                  <a:lnTo>
                    <a:pt x="167" y="0"/>
                  </a:lnTo>
                  <a:lnTo>
                    <a:pt x="165" y="0"/>
                  </a:lnTo>
                  <a:lnTo>
                    <a:pt x="163" y="0"/>
                  </a:lnTo>
                  <a:lnTo>
                    <a:pt x="162" y="0"/>
                  </a:lnTo>
                  <a:lnTo>
                    <a:pt x="160" y="0"/>
                  </a:lnTo>
                  <a:lnTo>
                    <a:pt x="158" y="0"/>
                  </a:lnTo>
                  <a:lnTo>
                    <a:pt x="157" y="0"/>
                  </a:lnTo>
                  <a:lnTo>
                    <a:pt x="155" y="0"/>
                  </a:lnTo>
                  <a:lnTo>
                    <a:pt x="152" y="0"/>
                  </a:lnTo>
                  <a:lnTo>
                    <a:pt x="150" y="0"/>
                  </a:lnTo>
                  <a:lnTo>
                    <a:pt x="148" y="0"/>
                  </a:lnTo>
                  <a:lnTo>
                    <a:pt x="147" y="0"/>
                  </a:lnTo>
                  <a:lnTo>
                    <a:pt x="145" y="0"/>
                  </a:lnTo>
                  <a:lnTo>
                    <a:pt x="143" y="0"/>
                  </a:lnTo>
                  <a:lnTo>
                    <a:pt x="142" y="0"/>
                  </a:lnTo>
                  <a:lnTo>
                    <a:pt x="140" y="0"/>
                  </a:lnTo>
                  <a:lnTo>
                    <a:pt x="138" y="0"/>
                  </a:lnTo>
                  <a:lnTo>
                    <a:pt x="135" y="0"/>
                  </a:lnTo>
                  <a:lnTo>
                    <a:pt x="133" y="0"/>
                  </a:lnTo>
                  <a:lnTo>
                    <a:pt x="132" y="0"/>
                  </a:lnTo>
                  <a:lnTo>
                    <a:pt x="130" y="0"/>
                  </a:lnTo>
                  <a:lnTo>
                    <a:pt x="128" y="0"/>
                  </a:lnTo>
                  <a:lnTo>
                    <a:pt x="127" y="0"/>
                  </a:lnTo>
                  <a:lnTo>
                    <a:pt x="125" y="0"/>
                  </a:lnTo>
                  <a:lnTo>
                    <a:pt x="123" y="0"/>
                  </a:lnTo>
                  <a:lnTo>
                    <a:pt x="120" y="0"/>
                  </a:lnTo>
                  <a:lnTo>
                    <a:pt x="118" y="0"/>
                  </a:lnTo>
                  <a:lnTo>
                    <a:pt x="117" y="0"/>
                  </a:lnTo>
                  <a:lnTo>
                    <a:pt x="115" y="0"/>
                  </a:lnTo>
                  <a:lnTo>
                    <a:pt x="113" y="0"/>
                  </a:lnTo>
                  <a:lnTo>
                    <a:pt x="112" y="0"/>
                  </a:lnTo>
                  <a:lnTo>
                    <a:pt x="110" y="0"/>
                  </a:lnTo>
                  <a:lnTo>
                    <a:pt x="108" y="0"/>
                  </a:lnTo>
                  <a:lnTo>
                    <a:pt x="105" y="0"/>
                  </a:lnTo>
                  <a:lnTo>
                    <a:pt x="103" y="0"/>
                  </a:lnTo>
                  <a:lnTo>
                    <a:pt x="102" y="0"/>
                  </a:lnTo>
                  <a:lnTo>
                    <a:pt x="100" y="0"/>
                  </a:lnTo>
                  <a:lnTo>
                    <a:pt x="98" y="0"/>
                  </a:lnTo>
                  <a:lnTo>
                    <a:pt x="97" y="0"/>
                  </a:lnTo>
                  <a:lnTo>
                    <a:pt x="95" y="0"/>
                  </a:lnTo>
                  <a:lnTo>
                    <a:pt x="93" y="0"/>
                  </a:lnTo>
                  <a:lnTo>
                    <a:pt x="92" y="0"/>
                  </a:lnTo>
                  <a:lnTo>
                    <a:pt x="88" y="0"/>
                  </a:lnTo>
                  <a:lnTo>
                    <a:pt x="87" y="0"/>
                  </a:lnTo>
                  <a:lnTo>
                    <a:pt x="85" y="0"/>
                  </a:lnTo>
                  <a:lnTo>
                    <a:pt x="83" y="0"/>
                  </a:lnTo>
                  <a:lnTo>
                    <a:pt x="82" y="0"/>
                  </a:lnTo>
                  <a:lnTo>
                    <a:pt x="80" y="0"/>
                  </a:lnTo>
                  <a:lnTo>
                    <a:pt x="78" y="0"/>
                  </a:lnTo>
                  <a:lnTo>
                    <a:pt x="77" y="0"/>
                  </a:lnTo>
                  <a:lnTo>
                    <a:pt x="73" y="0"/>
                  </a:lnTo>
                  <a:lnTo>
                    <a:pt x="72" y="0"/>
                  </a:lnTo>
                  <a:lnTo>
                    <a:pt x="70" y="0"/>
                  </a:lnTo>
                  <a:lnTo>
                    <a:pt x="69" y="0"/>
                  </a:lnTo>
                  <a:lnTo>
                    <a:pt x="67" y="0"/>
                  </a:lnTo>
                  <a:lnTo>
                    <a:pt x="65" y="0"/>
                  </a:lnTo>
                  <a:lnTo>
                    <a:pt x="64" y="0"/>
                  </a:lnTo>
                  <a:lnTo>
                    <a:pt x="62" y="0"/>
                  </a:lnTo>
                  <a:lnTo>
                    <a:pt x="59" y="0"/>
                  </a:lnTo>
                  <a:lnTo>
                    <a:pt x="57" y="0"/>
                  </a:lnTo>
                  <a:lnTo>
                    <a:pt x="55" y="0"/>
                  </a:lnTo>
                  <a:lnTo>
                    <a:pt x="54" y="0"/>
                  </a:lnTo>
                  <a:lnTo>
                    <a:pt x="52" y="0"/>
                  </a:lnTo>
                  <a:lnTo>
                    <a:pt x="50" y="0"/>
                  </a:lnTo>
                  <a:lnTo>
                    <a:pt x="49" y="0"/>
                  </a:lnTo>
                  <a:lnTo>
                    <a:pt x="47" y="0"/>
                  </a:lnTo>
                  <a:lnTo>
                    <a:pt x="45" y="0"/>
                  </a:lnTo>
                  <a:lnTo>
                    <a:pt x="42" y="0"/>
                  </a:lnTo>
                  <a:lnTo>
                    <a:pt x="40" y="0"/>
                  </a:lnTo>
                  <a:lnTo>
                    <a:pt x="39" y="0"/>
                  </a:lnTo>
                  <a:lnTo>
                    <a:pt x="37" y="0"/>
                  </a:lnTo>
                  <a:lnTo>
                    <a:pt x="35" y="0"/>
                  </a:lnTo>
                  <a:lnTo>
                    <a:pt x="34" y="0"/>
                  </a:lnTo>
                  <a:lnTo>
                    <a:pt x="32" y="0"/>
                  </a:lnTo>
                  <a:lnTo>
                    <a:pt x="30" y="0"/>
                  </a:lnTo>
                  <a:lnTo>
                    <a:pt x="27" y="0"/>
                  </a:lnTo>
                  <a:lnTo>
                    <a:pt x="25" y="0"/>
                  </a:lnTo>
                  <a:lnTo>
                    <a:pt x="24" y="0"/>
                  </a:lnTo>
                  <a:lnTo>
                    <a:pt x="22" y="0"/>
                  </a:lnTo>
                  <a:lnTo>
                    <a:pt x="20" y="0"/>
                  </a:lnTo>
                  <a:lnTo>
                    <a:pt x="19" y="0"/>
                  </a:lnTo>
                  <a:lnTo>
                    <a:pt x="17" y="0"/>
                  </a:lnTo>
                  <a:lnTo>
                    <a:pt x="15" y="0"/>
                  </a:lnTo>
                  <a:lnTo>
                    <a:pt x="14" y="0"/>
                  </a:lnTo>
                  <a:lnTo>
                    <a:pt x="10" y="0"/>
                  </a:lnTo>
                  <a:lnTo>
                    <a:pt x="9" y="0"/>
                  </a:lnTo>
                  <a:lnTo>
                    <a:pt x="7" y="0"/>
                  </a:lnTo>
                  <a:lnTo>
                    <a:pt x="5" y="0"/>
                  </a:lnTo>
                  <a:lnTo>
                    <a:pt x="4" y="0"/>
                  </a:lnTo>
                  <a:lnTo>
                    <a:pt x="2" y="0"/>
                  </a:lnTo>
                  <a:lnTo>
                    <a:pt x="0" y="0"/>
                  </a:lnTo>
                  <a:lnTo>
                    <a:pt x="0" y="2"/>
                  </a:lnTo>
                  <a:lnTo>
                    <a:pt x="0" y="3"/>
                  </a:lnTo>
                  <a:lnTo>
                    <a:pt x="0" y="5"/>
                  </a:lnTo>
                  <a:lnTo>
                    <a:pt x="0" y="7"/>
                  </a:lnTo>
                  <a:lnTo>
                    <a:pt x="0" y="8"/>
                  </a:lnTo>
                  <a:lnTo>
                    <a:pt x="0" y="10"/>
                  </a:lnTo>
                  <a:lnTo>
                    <a:pt x="0" y="12"/>
                  </a:lnTo>
                  <a:lnTo>
                    <a:pt x="0" y="14"/>
                  </a:lnTo>
                  <a:lnTo>
                    <a:pt x="0" y="15"/>
                  </a:lnTo>
                  <a:lnTo>
                    <a:pt x="0" y="19"/>
                  </a:lnTo>
                  <a:lnTo>
                    <a:pt x="0" y="21"/>
                  </a:lnTo>
                  <a:lnTo>
                    <a:pt x="0" y="22"/>
                  </a:lnTo>
                  <a:lnTo>
                    <a:pt x="0" y="24"/>
                  </a:lnTo>
                  <a:lnTo>
                    <a:pt x="0" y="26"/>
                  </a:lnTo>
                  <a:lnTo>
                    <a:pt x="0" y="27"/>
                  </a:lnTo>
                  <a:lnTo>
                    <a:pt x="0" y="29"/>
                  </a:lnTo>
                  <a:lnTo>
                    <a:pt x="0" y="31"/>
                  </a:lnTo>
                  <a:lnTo>
                    <a:pt x="0" y="33"/>
                  </a:lnTo>
                  <a:lnTo>
                    <a:pt x="0" y="34"/>
                  </a:lnTo>
                  <a:lnTo>
                    <a:pt x="0" y="36"/>
                  </a:lnTo>
                  <a:lnTo>
                    <a:pt x="0" y="38"/>
                  </a:lnTo>
                  <a:lnTo>
                    <a:pt x="0" y="39"/>
                  </a:lnTo>
                  <a:lnTo>
                    <a:pt x="0" y="41"/>
                  </a:lnTo>
                  <a:lnTo>
                    <a:pt x="0" y="45"/>
                  </a:lnTo>
                  <a:lnTo>
                    <a:pt x="0" y="46"/>
                  </a:lnTo>
                  <a:lnTo>
                    <a:pt x="0" y="48"/>
                  </a:lnTo>
                  <a:lnTo>
                    <a:pt x="0" y="50"/>
                  </a:lnTo>
                  <a:lnTo>
                    <a:pt x="0" y="52"/>
                  </a:lnTo>
                  <a:lnTo>
                    <a:pt x="0" y="53"/>
                  </a:lnTo>
                  <a:lnTo>
                    <a:pt x="0" y="55"/>
                  </a:lnTo>
                  <a:lnTo>
                    <a:pt x="0" y="57"/>
                  </a:lnTo>
                  <a:lnTo>
                    <a:pt x="0" y="58"/>
                  </a:lnTo>
                  <a:lnTo>
                    <a:pt x="0" y="60"/>
                  </a:lnTo>
                  <a:lnTo>
                    <a:pt x="0" y="62"/>
                  </a:lnTo>
                  <a:lnTo>
                    <a:pt x="0" y="64"/>
                  </a:lnTo>
                  <a:lnTo>
                    <a:pt x="0" y="65"/>
                  </a:lnTo>
                  <a:lnTo>
                    <a:pt x="0" y="67"/>
                  </a:lnTo>
                  <a:lnTo>
                    <a:pt x="0" y="70"/>
                  </a:lnTo>
                  <a:lnTo>
                    <a:pt x="0" y="72"/>
                  </a:lnTo>
                  <a:lnTo>
                    <a:pt x="0" y="74"/>
                  </a:lnTo>
                  <a:lnTo>
                    <a:pt x="0" y="76"/>
                  </a:lnTo>
                  <a:lnTo>
                    <a:pt x="0" y="77"/>
                  </a:lnTo>
                  <a:lnTo>
                    <a:pt x="0" y="79"/>
                  </a:lnTo>
                  <a:lnTo>
                    <a:pt x="0" y="81"/>
                  </a:lnTo>
                  <a:lnTo>
                    <a:pt x="0" y="83"/>
                  </a:lnTo>
                  <a:lnTo>
                    <a:pt x="0" y="84"/>
                  </a:lnTo>
                  <a:lnTo>
                    <a:pt x="0" y="86"/>
                  </a:lnTo>
                  <a:lnTo>
                    <a:pt x="0" y="88"/>
                  </a:lnTo>
                  <a:lnTo>
                    <a:pt x="0" y="89"/>
                  </a:lnTo>
                  <a:lnTo>
                    <a:pt x="0" y="91"/>
                  </a:lnTo>
                  <a:lnTo>
                    <a:pt x="0" y="93"/>
                  </a:lnTo>
                  <a:lnTo>
                    <a:pt x="0" y="96"/>
                  </a:lnTo>
                  <a:lnTo>
                    <a:pt x="0" y="98"/>
                  </a:lnTo>
                  <a:lnTo>
                    <a:pt x="0" y="100"/>
                  </a:lnTo>
                  <a:lnTo>
                    <a:pt x="0" y="101"/>
                  </a:lnTo>
                  <a:lnTo>
                    <a:pt x="0" y="103"/>
                  </a:lnTo>
                  <a:lnTo>
                    <a:pt x="0" y="105"/>
                  </a:lnTo>
                  <a:lnTo>
                    <a:pt x="0" y="107"/>
                  </a:lnTo>
                  <a:lnTo>
                    <a:pt x="0" y="108"/>
                  </a:lnTo>
                  <a:lnTo>
                    <a:pt x="0" y="110"/>
                  </a:lnTo>
                  <a:lnTo>
                    <a:pt x="0" y="112"/>
                  </a:lnTo>
                  <a:lnTo>
                    <a:pt x="0" y="113"/>
                  </a:lnTo>
                  <a:lnTo>
                    <a:pt x="0" y="115"/>
                  </a:lnTo>
                  <a:lnTo>
                    <a:pt x="0" y="117"/>
                  </a:lnTo>
                  <a:lnTo>
                    <a:pt x="0" y="119"/>
                  </a:lnTo>
                  <a:lnTo>
                    <a:pt x="0" y="122"/>
                  </a:lnTo>
                  <a:lnTo>
                    <a:pt x="0" y="124"/>
                  </a:lnTo>
                  <a:lnTo>
                    <a:pt x="0" y="126"/>
                  </a:lnTo>
                  <a:lnTo>
                    <a:pt x="0" y="127"/>
                  </a:lnTo>
                  <a:lnTo>
                    <a:pt x="0" y="129"/>
                  </a:lnTo>
                  <a:lnTo>
                    <a:pt x="0" y="131"/>
                  </a:lnTo>
                  <a:lnTo>
                    <a:pt x="0" y="132"/>
                  </a:lnTo>
                  <a:lnTo>
                    <a:pt x="0" y="134"/>
                  </a:lnTo>
                  <a:lnTo>
                    <a:pt x="0" y="136"/>
                  </a:lnTo>
                  <a:lnTo>
                    <a:pt x="0" y="138"/>
                  </a:lnTo>
                  <a:lnTo>
                    <a:pt x="0" y="139"/>
                  </a:lnTo>
                  <a:lnTo>
                    <a:pt x="0" y="141"/>
                  </a:lnTo>
                  <a:lnTo>
                    <a:pt x="0" y="143"/>
                  </a:lnTo>
                  <a:lnTo>
                    <a:pt x="0" y="144"/>
                  </a:lnTo>
                  <a:lnTo>
                    <a:pt x="0" y="148"/>
                  </a:lnTo>
                  <a:lnTo>
                    <a:pt x="0" y="150"/>
                  </a:lnTo>
                  <a:lnTo>
                    <a:pt x="0" y="151"/>
                  </a:lnTo>
                  <a:lnTo>
                    <a:pt x="0" y="153"/>
                  </a:lnTo>
                  <a:lnTo>
                    <a:pt x="0" y="155"/>
                  </a:lnTo>
                  <a:lnTo>
                    <a:pt x="0" y="157"/>
                  </a:lnTo>
                  <a:lnTo>
                    <a:pt x="0" y="158"/>
                  </a:lnTo>
                  <a:lnTo>
                    <a:pt x="0" y="160"/>
                  </a:lnTo>
                  <a:lnTo>
                    <a:pt x="0" y="162"/>
                  </a:lnTo>
                  <a:lnTo>
                    <a:pt x="0" y="163"/>
                  </a:lnTo>
                  <a:lnTo>
                    <a:pt x="0" y="165"/>
                  </a:lnTo>
                  <a:lnTo>
                    <a:pt x="0" y="167"/>
                  </a:lnTo>
                  <a:lnTo>
                    <a:pt x="0" y="169"/>
                  </a:lnTo>
                  <a:lnTo>
                    <a:pt x="0" y="170"/>
                  </a:lnTo>
                  <a:lnTo>
                    <a:pt x="0" y="174"/>
                  </a:lnTo>
                  <a:lnTo>
                    <a:pt x="0" y="175"/>
                  </a:lnTo>
                  <a:lnTo>
                    <a:pt x="0" y="177"/>
                  </a:lnTo>
                  <a:lnTo>
                    <a:pt x="0" y="179"/>
                  </a:lnTo>
                  <a:lnTo>
                    <a:pt x="0" y="181"/>
                  </a:lnTo>
                  <a:lnTo>
                    <a:pt x="0" y="182"/>
                  </a:lnTo>
                  <a:lnTo>
                    <a:pt x="0" y="184"/>
                  </a:lnTo>
                  <a:lnTo>
                    <a:pt x="0" y="186"/>
                  </a:lnTo>
                  <a:lnTo>
                    <a:pt x="0" y="187"/>
                  </a:lnTo>
                  <a:lnTo>
                    <a:pt x="0" y="189"/>
                  </a:lnTo>
                  <a:lnTo>
                    <a:pt x="0" y="191"/>
                  </a:lnTo>
                  <a:lnTo>
                    <a:pt x="0" y="193"/>
                  </a:lnTo>
                  <a:lnTo>
                    <a:pt x="0" y="194"/>
                  </a:lnTo>
                  <a:lnTo>
                    <a:pt x="0" y="196"/>
                  </a:lnTo>
                  <a:lnTo>
                    <a:pt x="0" y="200"/>
                  </a:lnTo>
                  <a:lnTo>
                    <a:pt x="0" y="201"/>
                  </a:lnTo>
                  <a:lnTo>
                    <a:pt x="0" y="203"/>
                  </a:lnTo>
                  <a:lnTo>
                    <a:pt x="0" y="205"/>
                  </a:lnTo>
                  <a:lnTo>
                    <a:pt x="0" y="206"/>
                  </a:lnTo>
                  <a:lnTo>
                    <a:pt x="0" y="208"/>
                  </a:lnTo>
                  <a:lnTo>
                    <a:pt x="0" y="210"/>
                  </a:lnTo>
                  <a:lnTo>
                    <a:pt x="0" y="212"/>
                  </a:lnTo>
                  <a:lnTo>
                    <a:pt x="0" y="213"/>
                  </a:lnTo>
                  <a:lnTo>
                    <a:pt x="0" y="215"/>
                  </a:lnTo>
                  <a:lnTo>
                    <a:pt x="0" y="217"/>
                  </a:lnTo>
                  <a:lnTo>
                    <a:pt x="0" y="218"/>
                  </a:lnTo>
                  <a:lnTo>
                    <a:pt x="0" y="220"/>
                  </a:lnTo>
                  <a:lnTo>
                    <a:pt x="0" y="222"/>
                  </a:lnTo>
                  <a:lnTo>
                    <a:pt x="0" y="225"/>
                  </a:lnTo>
                  <a:lnTo>
                    <a:pt x="0" y="227"/>
                  </a:lnTo>
                  <a:lnTo>
                    <a:pt x="0" y="229"/>
                  </a:lnTo>
                  <a:lnTo>
                    <a:pt x="0" y="231"/>
                  </a:lnTo>
                  <a:lnTo>
                    <a:pt x="0" y="232"/>
                  </a:lnTo>
                  <a:lnTo>
                    <a:pt x="0" y="234"/>
                  </a:lnTo>
                  <a:lnTo>
                    <a:pt x="0" y="236"/>
                  </a:lnTo>
                  <a:lnTo>
                    <a:pt x="0" y="237"/>
                  </a:lnTo>
                  <a:lnTo>
                    <a:pt x="0" y="239"/>
                  </a:lnTo>
                  <a:lnTo>
                    <a:pt x="0" y="241"/>
                  </a:lnTo>
                  <a:lnTo>
                    <a:pt x="0" y="243"/>
                  </a:lnTo>
                  <a:lnTo>
                    <a:pt x="0" y="244"/>
                  </a:lnTo>
                  <a:lnTo>
                    <a:pt x="0" y="246"/>
                  </a:lnTo>
                </a:path>
              </a:pathLst>
            </a:custGeom>
            <a:noFill/>
            <a:ln w="7938">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Rectangle 273">
              <a:extLst>
                <a:ext uri="{FF2B5EF4-FFF2-40B4-BE49-F238E27FC236}">
                  <a16:creationId xmlns:a16="http://schemas.microsoft.com/office/drawing/2014/main" id="{A5B258E1-B883-4CC1-ABFB-C40652EC4C44}"/>
                </a:ext>
              </a:extLst>
            </p:cNvPr>
            <p:cNvSpPr>
              <a:spLocks noChangeArrowheads="1"/>
            </p:cNvSpPr>
            <p:nvPr/>
          </p:nvSpPr>
          <p:spPr bwMode="auto">
            <a:xfrm>
              <a:off x="4613" y="3691"/>
              <a:ext cx="1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FF0000"/>
                  </a:solidFill>
                  <a:effectLst/>
                  <a:latin typeface="Arial" panose="020B0604020202020204" pitchFamily="34" charset="0"/>
                </a:rPr>
                <a:t>CD4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8" name="Rectangle 276">
              <a:extLst>
                <a:ext uri="{FF2B5EF4-FFF2-40B4-BE49-F238E27FC236}">
                  <a16:creationId xmlns:a16="http://schemas.microsoft.com/office/drawing/2014/main" id="{A0796FC5-63FC-438A-931B-ABC1D30E5635}"/>
                </a:ext>
              </a:extLst>
            </p:cNvPr>
            <p:cNvSpPr>
              <a:spLocks noChangeArrowheads="1"/>
            </p:cNvSpPr>
            <p:nvPr/>
          </p:nvSpPr>
          <p:spPr bwMode="auto">
            <a:xfrm>
              <a:off x="4074" y="3096"/>
              <a:ext cx="1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8000"/>
                  </a:solidFill>
                  <a:effectLst/>
                  <a:latin typeface="Arial" panose="020B0604020202020204" pitchFamily="34" charset="0"/>
                </a:rPr>
                <a:t>CD8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9" name="Rectangle 277">
              <a:extLst>
                <a:ext uri="{FF2B5EF4-FFF2-40B4-BE49-F238E27FC236}">
                  <a16:creationId xmlns:a16="http://schemas.microsoft.com/office/drawing/2014/main" id="{09F49EAA-C137-48BC-AFB4-0B298CA6FB76}"/>
                </a:ext>
              </a:extLst>
            </p:cNvPr>
            <p:cNvSpPr>
              <a:spLocks noChangeArrowheads="1"/>
            </p:cNvSpPr>
            <p:nvPr/>
          </p:nvSpPr>
          <p:spPr bwMode="auto">
            <a:xfrm>
              <a:off x="4313" y="317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 name="Rectangle 278">
              <a:extLst>
                <a:ext uri="{FF2B5EF4-FFF2-40B4-BE49-F238E27FC236}">
                  <a16:creationId xmlns:a16="http://schemas.microsoft.com/office/drawing/2014/main" id="{08D85BF1-5BDE-45BD-9555-3F8E46955E33}"/>
                </a:ext>
              </a:extLst>
            </p:cNvPr>
            <p:cNvSpPr>
              <a:spLocks noChangeArrowheads="1"/>
            </p:cNvSpPr>
            <p:nvPr/>
          </p:nvSpPr>
          <p:spPr bwMode="auto">
            <a:xfrm>
              <a:off x="4484" y="317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259" name="Rectangle 4258">
            <a:extLst>
              <a:ext uri="{FF2B5EF4-FFF2-40B4-BE49-F238E27FC236}">
                <a16:creationId xmlns:a16="http://schemas.microsoft.com/office/drawing/2014/main" id="{15DC82A8-8439-4250-B838-C468D10F5D45}"/>
              </a:ext>
            </a:extLst>
          </p:cNvPr>
          <p:cNvSpPr/>
          <p:nvPr/>
        </p:nvSpPr>
        <p:spPr bwMode="auto">
          <a:xfrm>
            <a:off x="5827712" y="5029200"/>
            <a:ext cx="344487" cy="57227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sp>
        <p:nvSpPr>
          <p:cNvPr id="4260" name="TextBox 4259">
            <a:extLst>
              <a:ext uri="{FF2B5EF4-FFF2-40B4-BE49-F238E27FC236}">
                <a16:creationId xmlns:a16="http://schemas.microsoft.com/office/drawing/2014/main" id="{651A3A93-DA02-4FD0-870C-882CDA1E3380}"/>
              </a:ext>
            </a:extLst>
          </p:cNvPr>
          <p:cNvSpPr txBox="1"/>
          <p:nvPr/>
        </p:nvSpPr>
        <p:spPr>
          <a:xfrm>
            <a:off x="6159502" y="4992387"/>
            <a:ext cx="633507" cy="261610"/>
          </a:xfrm>
          <a:prstGeom prst="rect">
            <a:avLst/>
          </a:prstGeom>
          <a:noFill/>
        </p:spPr>
        <p:txBody>
          <a:bodyPr wrap="none" rtlCol="0">
            <a:spAutoFit/>
          </a:bodyPr>
          <a:lstStyle/>
          <a:p>
            <a:r>
              <a:rPr lang="en-US" sz="1100" dirty="0"/>
              <a:t>Double</a:t>
            </a:r>
          </a:p>
        </p:txBody>
      </p:sp>
      <p:pic>
        <p:nvPicPr>
          <p:cNvPr id="2" name="Audio 1">
            <a:hlinkClick r:id="" action="ppaction://media"/>
            <a:extLst>
              <a:ext uri="{FF2B5EF4-FFF2-40B4-BE49-F238E27FC236}">
                <a16:creationId xmlns:a16="http://schemas.microsoft.com/office/drawing/2014/main" id="{F15C5D78-0AE9-429E-9831-2871196AE9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9314999"/>
      </p:ext>
    </p:extLst>
  </p:cSld>
  <p:clrMapOvr>
    <a:masterClrMapping/>
  </p:clrMapOvr>
  <mc:AlternateContent xmlns:mc="http://schemas.openxmlformats.org/markup-compatibility/2006" xmlns:p14="http://schemas.microsoft.com/office/powerpoint/2010/main">
    <mc:Choice Requires="p14">
      <p:transition spd="slow" p14:dur="2000" advTm="103281"/>
    </mc:Choice>
    <mc:Fallback xmlns="">
      <p:transition spd="slow" advTm="10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p:nvPr>
        </p:nvSpPr>
        <p:spPr>
          <a:xfrm>
            <a:off x="3505200" y="520979"/>
            <a:ext cx="4343400" cy="762000"/>
          </a:xfrm>
        </p:spPr>
        <p:txBody>
          <a:bodyPr/>
          <a:lstStyle/>
          <a:p>
            <a:pPr eaLnBrk="1" hangingPunct="1">
              <a:defRPr/>
            </a:pPr>
            <a:r>
              <a:rPr lang="en-US" altLang="en-US" sz="3600" b="1" dirty="0">
                <a:solidFill>
                  <a:schemeClr val="tx1"/>
                </a:solidFill>
                <a:latin typeface="Arial" charset="0"/>
                <a:ea typeface="ＭＳ Ｐゴシック" pitchFamily="49" charset="-128"/>
              </a:rPr>
              <a:t>Terminologies</a:t>
            </a:r>
          </a:p>
        </p:txBody>
      </p:sp>
      <p:sp>
        <p:nvSpPr>
          <p:cNvPr id="6" name="Rectangle 5"/>
          <p:cNvSpPr/>
          <p:nvPr/>
        </p:nvSpPr>
        <p:spPr>
          <a:xfrm>
            <a:off x="1447800" y="2286000"/>
            <a:ext cx="7391400" cy="1785104"/>
          </a:xfrm>
          <a:prstGeom prst="rect">
            <a:avLst/>
          </a:prstGeom>
          <a:ln>
            <a:noFill/>
          </a:ln>
        </p:spPr>
        <p:txBody>
          <a:bodyPr wrap="square">
            <a:spAutoFit/>
          </a:bodyPr>
          <a:lstStyle/>
          <a:p>
            <a:pPr marL="342900" indent="-342900" eaLnBrk="0" fontAlgn="base" hangingPunct="0">
              <a:spcBef>
                <a:spcPct val="0"/>
              </a:spcBef>
              <a:spcAft>
                <a:spcPts val="1200"/>
              </a:spcAft>
              <a:buFont typeface="Wingdings" panose="05000000000000000000" pitchFamily="2" charset="2"/>
              <a:buChar char="Ø"/>
            </a:pPr>
            <a:r>
              <a:rPr lang="en-US" altLang="en-US" sz="2000" dirty="0">
                <a:latin typeface="Arial" panose="020B0604020202020204" pitchFamily="34" charset="0"/>
                <a:cs typeface="Arial" panose="020B0604020202020204" pitchFamily="34" charset="0"/>
              </a:rPr>
              <a:t>FACS -- Fluorescence-activated cell sorting</a:t>
            </a:r>
          </a:p>
          <a:p>
            <a:pPr marL="342900" indent="-342900" eaLnBrk="0" fontAlgn="base" hangingPunct="0">
              <a:spcBef>
                <a:spcPct val="0"/>
              </a:spcBef>
              <a:spcAft>
                <a:spcPts val="1200"/>
              </a:spcAft>
              <a:buFont typeface="Wingdings" panose="05000000000000000000" pitchFamily="2" charset="2"/>
              <a:buChar char="Ø"/>
            </a:pPr>
            <a:r>
              <a:rPr lang="en-US" altLang="en-US" sz="2000" dirty="0">
                <a:cs typeface="Arial" panose="020B0604020202020204" pitchFamily="34" charset="0"/>
              </a:rPr>
              <a:t>Analyzer vs Cell sorter</a:t>
            </a:r>
          </a:p>
          <a:p>
            <a:pPr marL="342900" indent="-342900" eaLnBrk="0" fontAlgn="base" hangingPunct="0">
              <a:spcBef>
                <a:spcPct val="0"/>
              </a:spcBef>
              <a:spcAft>
                <a:spcPts val="1200"/>
              </a:spcAft>
              <a:buFont typeface="Wingdings" panose="05000000000000000000" pitchFamily="2" charset="2"/>
              <a:buChar char="Ø"/>
            </a:pPr>
            <a:r>
              <a:rPr lang="en-US" altLang="en-US" sz="2000" dirty="0">
                <a:latin typeface="Arial" panose="020B0604020202020204" pitchFamily="34" charset="0"/>
                <a:cs typeface="Arial" panose="020B0604020202020204" pitchFamily="34" charset="0"/>
              </a:rPr>
              <a:t>Use fluorochrom</a:t>
            </a:r>
            <a:r>
              <a:rPr lang="en-US" altLang="en-US" sz="2000" dirty="0">
                <a:cs typeface="Arial" panose="020B0604020202020204" pitchFamily="34" charset="0"/>
              </a:rPr>
              <a:t>e name FITC, PE instead of green, red</a:t>
            </a:r>
          </a:p>
          <a:p>
            <a:pPr marL="342900" indent="-342900" eaLnBrk="0" fontAlgn="base" hangingPunct="0">
              <a:spcBef>
                <a:spcPct val="0"/>
              </a:spcBef>
              <a:spcAft>
                <a:spcPts val="1200"/>
              </a:spcAft>
              <a:buFont typeface="Wingdings" panose="05000000000000000000" pitchFamily="2" charset="2"/>
              <a:buChar char="Ø"/>
            </a:pPr>
            <a:r>
              <a:rPr lang="en-US" altLang="en-US" sz="2000" dirty="0">
                <a:latin typeface="Arial" panose="020B0604020202020204" pitchFamily="34" charset="0"/>
                <a:cs typeface="Arial" panose="020B0604020202020204" pitchFamily="34" charset="0"/>
              </a:rPr>
              <a:t>Spi</a:t>
            </a:r>
            <a:r>
              <a:rPr lang="en-US" altLang="en-US" sz="2000" dirty="0">
                <a:cs typeface="Arial" panose="020B0604020202020204" pitchFamily="34" charset="0"/>
              </a:rPr>
              <a:t>llover and Compensation</a:t>
            </a:r>
            <a:endParaRPr lang="en-US" altLang="en-US" sz="20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D2F95F46-16CB-459F-B16A-8B259043A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0484397"/>
      </p:ext>
    </p:extLst>
  </p:cSld>
  <p:clrMapOvr>
    <a:masterClrMapping/>
  </p:clrMapOvr>
  <mc:AlternateContent xmlns:mc="http://schemas.openxmlformats.org/markup-compatibility/2006" xmlns:p14="http://schemas.microsoft.com/office/powerpoint/2010/main">
    <mc:Choice Requires="p14">
      <p:transition spd="slow" p14:dur="2000" advTm="95498"/>
    </mc:Choice>
    <mc:Fallback xmlns="">
      <p:transition spd="slow" advTm="9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A479-554F-4A02-A8E1-85CE8640B175}"/>
              </a:ext>
            </a:extLst>
          </p:cNvPr>
          <p:cNvSpPr>
            <a:spLocks noGrp="1"/>
          </p:cNvSpPr>
          <p:nvPr>
            <p:ph type="title"/>
          </p:nvPr>
        </p:nvSpPr>
        <p:spPr>
          <a:xfrm>
            <a:off x="3612884" y="233788"/>
            <a:ext cx="5134226" cy="1295400"/>
          </a:xfrm>
        </p:spPr>
        <p:txBody>
          <a:bodyPr/>
          <a:lstStyle/>
          <a:p>
            <a:r>
              <a:rPr lang="en-US" b="1" dirty="0"/>
              <a:t>Spillover and Compensation</a:t>
            </a:r>
          </a:p>
        </p:txBody>
      </p:sp>
      <p:sp>
        <p:nvSpPr>
          <p:cNvPr id="3" name="Oval 2">
            <a:extLst>
              <a:ext uri="{FF2B5EF4-FFF2-40B4-BE49-F238E27FC236}">
                <a16:creationId xmlns:a16="http://schemas.microsoft.com/office/drawing/2014/main" id="{3D0D417F-9B17-430D-9D5A-E61D2E24C38F}"/>
              </a:ext>
            </a:extLst>
          </p:cNvPr>
          <p:cNvSpPr/>
          <p:nvPr/>
        </p:nvSpPr>
        <p:spPr bwMode="auto">
          <a:xfrm>
            <a:off x="983935" y="2438402"/>
            <a:ext cx="232807" cy="233065"/>
          </a:xfrm>
          <a:prstGeom prst="ellipse">
            <a:avLst/>
          </a:prstGeom>
          <a:solidFill>
            <a:srgbClr val="2FE42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rgbClr val="000000"/>
              </a:solidFill>
              <a:effectLst/>
              <a:latin typeface="Arial" charset="0"/>
              <a:ea typeface="ヒラギノ角ゴ Pro W3" charset="0"/>
              <a:cs typeface="ヒラギノ角ゴ Pro W3" charset="0"/>
            </a:endParaRPr>
          </a:p>
        </p:txBody>
      </p:sp>
      <p:sp>
        <p:nvSpPr>
          <p:cNvPr id="4" name="TextBox 3">
            <a:extLst>
              <a:ext uri="{FF2B5EF4-FFF2-40B4-BE49-F238E27FC236}">
                <a16:creationId xmlns:a16="http://schemas.microsoft.com/office/drawing/2014/main" id="{9D47CD2B-A8D2-400C-8910-A82B7E8A8751}"/>
              </a:ext>
            </a:extLst>
          </p:cNvPr>
          <p:cNvSpPr txBox="1"/>
          <p:nvPr/>
        </p:nvSpPr>
        <p:spPr>
          <a:xfrm>
            <a:off x="2022987" y="1386845"/>
            <a:ext cx="755335" cy="400110"/>
          </a:xfrm>
          <a:prstGeom prst="rect">
            <a:avLst/>
          </a:prstGeom>
          <a:noFill/>
        </p:spPr>
        <p:txBody>
          <a:bodyPr wrap="none" rtlCol="0">
            <a:spAutoFit/>
          </a:bodyPr>
          <a:lstStyle/>
          <a:p>
            <a:r>
              <a:rPr lang="en-US" sz="2000" dirty="0"/>
              <a:t>FITC</a:t>
            </a:r>
          </a:p>
        </p:txBody>
      </p:sp>
      <p:pic>
        <p:nvPicPr>
          <p:cNvPr id="18" name="Picture 17" descr="Chart&#10;&#10;Description automatically generated">
            <a:extLst>
              <a:ext uri="{FF2B5EF4-FFF2-40B4-BE49-F238E27FC236}">
                <a16:creationId xmlns:a16="http://schemas.microsoft.com/office/drawing/2014/main" id="{E75133C4-2608-499C-828C-EE75F8F404B2}"/>
              </a:ext>
            </a:extLst>
          </p:cNvPr>
          <p:cNvPicPr>
            <a:picLocks noChangeAspect="1"/>
          </p:cNvPicPr>
          <p:nvPr/>
        </p:nvPicPr>
        <p:blipFill rotWithShape="1">
          <a:blip r:embed="rId5"/>
          <a:srcRect l="28333" t="20862" r="32500" b="1379"/>
          <a:stretch/>
        </p:blipFill>
        <p:spPr>
          <a:xfrm>
            <a:off x="956187" y="1676402"/>
            <a:ext cx="3581400" cy="3124200"/>
          </a:xfrm>
          <a:prstGeom prst="rect">
            <a:avLst/>
          </a:prstGeom>
        </p:spPr>
      </p:pic>
      <p:sp>
        <p:nvSpPr>
          <p:cNvPr id="20" name="TextBox 19">
            <a:extLst>
              <a:ext uri="{FF2B5EF4-FFF2-40B4-BE49-F238E27FC236}">
                <a16:creationId xmlns:a16="http://schemas.microsoft.com/office/drawing/2014/main" id="{D440906C-35EE-4FF3-B5C6-EF97AA985C92}"/>
              </a:ext>
            </a:extLst>
          </p:cNvPr>
          <p:cNvSpPr txBox="1"/>
          <p:nvPr/>
        </p:nvSpPr>
        <p:spPr>
          <a:xfrm>
            <a:off x="1157039" y="2362202"/>
            <a:ext cx="755335" cy="400110"/>
          </a:xfrm>
          <a:prstGeom prst="rect">
            <a:avLst/>
          </a:prstGeom>
          <a:noFill/>
        </p:spPr>
        <p:txBody>
          <a:bodyPr wrap="none" rtlCol="0">
            <a:spAutoFit/>
          </a:bodyPr>
          <a:lstStyle/>
          <a:p>
            <a:r>
              <a:rPr lang="en-US" sz="2000" dirty="0"/>
              <a:t>FITC</a:t>
            </a:r>
          </a:p>
        </p:txBody>
      </p:sp>
      <p:sp>
        <p:nvSpPr>
          <p:cNvPr id="21" name="TextBox 20">
            <a:extLst>
              <a:ext uri="{FF2B5EF4-FFF2-40B4-BE49-F238E27FC236}">
                <a16:creationId xmlns:a16="http://schemas.microsoft.com/office/drawing/2014/main" id="{F65BF368-DB14-422A-AB35-F3EE0DB4D702}"/>
              </a:ext>
            </a:extLst>
          </p:cNvPr>
          <p:cNvSpPr txBox="1"/>
          <p:nvPr/>
        </p:nvSpPr>
        <p:spPr>
          <a:xfrm>
            <a:off x="2893142" y="1386845"/>
            <a:ext cx="527709" cy="400110"/>
          </a:xfrm>
          <a:prstGeom prst="rect">
            <a:avLst/>
          </a:prstGeom>
          <a:noFill/>
        </p:spPr>
        <p:txBody>
          <a:bodyPr wrap="none" rtlCol="0">
            <a:spAutoFit/>
          </a:bodyPr>
          <a:lstStyle/>
          <a:p>
            <a:r>
              <a:rPr lang="en-US" sz="2000" dirty="0"/>
              <a:t>PE</a:t>
            </a:r>
          </a:p>
        </p:txBody>
      </p:sp>
      <p:pic>
        <p:nvPicPr>
          <p:cNvPr id="22" name="Picture 21">
            <a:extLst>
              <a:ext uri="{FF2B5EF4-FFF2-40B4-BE49-F238E27FC236}">
                <a16:creationId xmlns:a16="http://schemas.microsoft.com/office/drawing/2014/main" id="{2B682615-D1AF-4888-AC43-F0938C46AFD8}"/>
              </a:ext>
            </a:extLst>
          </p:cNvPr>
          <p:cNvPicPr>
            <a:picLocks noChangeAspect="1"/>
          </p:cNvPicPr>
          <p:nvPr/>
        </p:nvPicPr>
        <p:blipFill rotWithShape="1">
          <a:blip r:embed="rId6"/>
          <a:srcRect l="27968" t="21766" r="32865" b="476"/>
          <a:stretch/>
        </p:blipFill>
        <p:spPr>
          <a:xfrm>
            <a:off x="4874342" y="1708357"/>
            <a:ext cx="3581400" cy="3124200"/>
          </a:xfrm>
          <a:prstGeom prst="rect">
            <a:avLst/>
          </a:prstGeom>
        </p:spPr>
      </p:pic>
      <p:sp>
        <p:nvSpPr>
          <p:cNvPr id="23" name="Oval 22">
            <a:extLst>
              <a:ext uri="{FF2B5EF4-FFF2-40B4-BE49-F238E27FC236}">
                <a16:creationId xmlns:a16="http://schemas.microsoft.com/office/drawing/2014/main" id="{556948B7-3337-4B9E-9B58-5FE098885AEA}"/>
              </a:ext>
            </a:extLst>
          </p:cNvPr>
          <p:cNvSpPr/>
          <p:nvPr/>
        </p:nvSpPr>
        <p:spPr bwMode="auto">
          <a:xfrm>
            <a:off x="5031658" y="2438401"/>
            <a:ext cx="228600" cy="23306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sp>
        <p:nvSpPr>
          <p:cNvPr id="25" name="TextBox 24">
            <a:extLst>
              <a:ext uri="{FF2B5EF4-FFF2-40B4-BE49-F238E27FC236}">
                <a16:creationId xmlns:a16="http://schemas.microsoft.com/office/drawing/2014/main" id="{22CAFCBF-73FB-497D-B364-D10DCB1940B0}"/>
              </a:ext>
            </a:extLst>
          </p:cNvPr>
          <p:cNvSpPr txBox="1"/>
          <p:nvPr/>
        </p:nvSpPr>
        <p:spPr>
          <a:xfrm>
            <a:off x="5211097" y="2362202"/>
            <a:ext cx="527709" cy="400110"/>
          </a:xfrm>
          <a:prstGeom prst="rect">
            <a:avLst/>
          </a:prstGeom>
          <a:noFill/>
        </p:spPr>
        <p:txBody>
          <a:bodyPr wrap="none" rtlCol="0">
            <a:spAutoFit/>
          </a:bodyPr>
          <a:lstStyle/>
          <a:p>
            <a:r>
              <a:rPr lang="en-US" sz="2000" dirty="0"/>
              <a:t>PE</a:t>
            </a:r>
          </a:p>
        </p:txBody>
      </p:sp>
      <p:sp>
        <p:nvSpPr>
          <p:cNvPr id="26" name="TextBox 25">
            <a:extLst>
              <a:ext uri="{FF2B5EF4-FFF2-40B4-BE49-F238E27FC236}">
                <a16:creationId xmlns:a16="http://schemas.microsoft.com/office/drawing/2014/main" id="{E4AFDEA9-357E-46AC-9FB5-501A995D1E70}"/>
              </a:ext>
            </a:extLst>
          </p:cNvPr>
          <p:cNvSpPr txBox="1"/>
          <p:nvPr/>
        </p:nvSpPr>
        <p:spPr>
          <a:xfrm>
            <a:off x="5982087" y="1386845"/>
            <a:ext cx="755335" cy="400110"/>
          </a:xfrm>
          <a:prstGeom prst="rect">
            <a:avLst/>
          </a:prstGeom>
          <a:noFill/>
        </p:spPr>
        <p:txBody>
          <a:bodyPr wrap="none" rtlCol="0">
            <a:spAutoFit/>
          </a:bodyPr>
          <a:lstStyle/>
          <a:p>
            <a:r>
              <a:rPr lang="en-US" sz="2000" dirty="0"/>
              <a:t>FITC</a:t>
            </a:r>
          </a:p>
        </p:txBody>
      </p:sp>
      <p:sp>
        <p:nvSpPr>
          <p:cNvPr id="27" name="TextBox 26">
            <a:extLst>
              <a:ext uri="{FF2B5EF4-FFF2-40B4-BE49-F238E27FC236}">
                <a16:creationId xmlns:a16="http://schemas.microsoft.com/office/drawing/2014/main" id="{2070BAA1-E5A2-4475-9900-8A33DC6887E1}"/>
              </a:ext>
            </a:extLst>
          </p:cNvPr>
          <p:cNvSpPr txBox="1"/>
          <p:nvPr/>
        </p:nvSpPr>
        <p:spPr>
          <a:xfrm>
            <a:off x="6852242" y="1386845"/>
            <a:ext cx="527709" cy="400110"/>
          </a:xfrm>
          <a:prstGeom prst="rect">
            <a:avLst/>
          </a:prstGeom>
          <a:noFill/>
        </p:spPr>
        <p:txBody>
          <a:bodyPr wrap="none" rtlCol="0">
            <a:spAutoFit/>
          </a:bodyPr>
          <a:lstStyle/>
          <a:p>
            <a:r>
              <a:rPr lang="en-US" sz="2000" dirty="0"/>
              <a:t>PE</a:t>
            </a:r>
          </a:p>
        </p:txBody>
      </p:sp>
      <p:sp>
        <p:nvSpPr>
          <p:cNvPr id="24" name="TextBox 23">
            <a:extLst>
              <a:ext uri="{FF2B5EF4-FFF2-40B4-BE49-F238E27FC236}">
                <a16:creationId xmlns:a16="http://schemas.microsoft.com/office/drawing/2014/main" id="{2BAA7430-05D0-4083-90EA-266CE5FFB900}"/>
              </a:ext>
            </a:extLst>
          </p:cNvPr>
          <p:cNvSpPr txBox="1"/>
          <p:nvPr/>
        </p:nvSpPr>
        <p:spPr>
          <a:xfrm>
            <a:off x="1068029" y="4967481"/>
            <a:ext cx="3217547" cy="1231106"/>
          </a:xfrm>
          <a:prstGeom prst="rect">
            <a:avLst/>
          </a:prstGeom>
          <a:noFill/>
        </p:spPr>
        <p:txBody>
          <a:bodyPr wrap="none" rtlCol="0">
            <a:spAutoFit/>
          </a:bodyPr>
          <a:lstStyle/>
          <a:p>
            <a:pPr>
              <a:spcAft>
                <a:spcPts val="1200"/>
              </a:spcAft>
            </a:pPr>
            <a:r>
              <a:rPr lang="en-US" sz="1800" dirty="0"/>
              <a:t>FITC alone</a:t>
            </a:r>
          </a:p>
          <a:p>
            <a:pPr>
              <a:spcAft>
                <a:spcPts val="1200"/>
              </a:spcAft>
            </a:pPr>
            <a:r>
              <a:rPr lang="en-US" sz="1800" dirty="0"/>
              <a:t>PE should have no signal</a:t>
            </a:r>
          </a:p>
          <a:p>
            <a:pPr>
              <a:spcAft>
                <a:spcPts val="1200"/>
              </a:spcAft>
            </a:pPr>
            <a:r>
              <a:rPr lang="en-US" sz="1800" dirty="0"/>
              <a:t>Real PE= Measured-Spillover</a:t>
            </a:r>
          </a:p>
        </p:txBody>
      </p:sp>
      <p:sp>
        <p:nvSpPr>
          <p:cNvPr id="29" name="TextBox 28">
            <a:extLst>
              <a:ext uri="{FF2B5EF4-FFF2-40B4-BE49-F238E27FC236}">
                <a16:creationId xmlns:a16="http://schemas.microsoft.com/office/drawing/2014/main" id="{6429952F-EB40-4534-AD1A-9757F6044C8A}"/>
              </a:ext>
            </a:extLst>
          </p:cNvPr>
          <p:cNvSpPr txBox="1"/>
          <p:nvPr/>
        </p:nvSpPr>
        <p:spPr>
          <a:xfrm>
            <a:off x="5260258" y="4979004"/>
            <a:ext cx="3486852" cy="1231106"/>
          </a:xfrm>
          <a:prstGeom prst="rect">
            <a:avLst/>
          </a:prstGeom>
          <a:noFill/>
        </p:spPr>
        <p:txBody>
          <a:bodyPr wrap="none" rtlCol="0">
            <a:spAutoFit/>
          </a:bodyPr>
          <a:lstStyle/>
          <a:p>
            <a:pPr>
              <a:spcAft>
                <a:spcPts val="1200"/>
              </a:spcAft>
            </a:pPr>
            <a:r>
              <a:rPr lang="en-US" sz="1800" dirty="0"/>
              <a:t>PE alone</a:t>
            </a:r>
          </a:p>
          <a:p>
            <a:pPr>
              <a:spcAft>
                <a:spcPts val="1200"/>
              </a:spcAft>
            </a:pPr>
            <a:r>
              <a:rPr lang="en-US" sz="1800" dirty="0"/>
              <a:t>FITC should have no signal</a:t>
            </a:r>
          </a:p>
          <a:p>
            <a:pPr>
              <a:spcAft>
                <a:spcPts val="1200"/>
              </a:spcAft>
            </a:pPr>
            <a:r>
              <a:rPr lang="en-US" sz="1800" dirty="0"/>
              <a:t>Real FITC = Measured-Spillover</a:t>
            </a:r>
          </a:p>
        </p:txBody>
      </p:sp>
      <p:sp>
        <p:nvSpPr>
          <p:cNvPr id="28" name="Rectangle 27">
            <a:extLst>
              <a:ext uri="{FF2B5EF4-FFF2-40B4-BE49-F238E27FC236}">
                <a16:creationId xmlns:a16="http://schemas.microsoft.com/office/drawing/2014/main" id="{8A23A4DA-F88D-4318-BF22-198939B57968}"/>
              </a:ext>
            </a:extLst>
          </p:cNvPr>
          <p:cNvSpPr/>
          <p:nvPr/>
        </p:nvSpPr>
        <p:spPr>
          <a:xfrm>
            <a:off x="3189697" y="6257311"/>
            <a:ext cx="1082348" cy="369332"/>
          </a:xfrm>
          <a:prstGeom prst="rect">
            <a:avLst/>
          </a:prstGeom>
        </p:spPr>
        <p:txBody>
          <a:bodyPr wrap="none">
            <a:spAutoFit/>
          </a:bodyPr>
          <a:lstStyle/>
          <a:p>
            <a:r>
              <a:rPr lang="en-US" sz="1800" dirty="0"/>
              <a:t>y% FITC</a:t>
            </a:r>
          </a:p>
        </p:txBody>
      </p:sp>
      <p:sp>
        <p:nvSpPr>
          <p:cNvPr id="32" name="Rectangle 31">
            <a:extLst>
              <a:ext uri="{FF2B5EF4-FFF2-40B4-BE49-F238E27FC236}">
                <a16:creationId xmlns:a16="http://schemas.microsoft.com/office/drawing/2014/main" id="{0B25F9A3-C328-493C-9EAC-7BDAED227C6E}"/>
              </a:ext>
            </a:extLst>
          </p:cNvPr>
          <p:cNvSpPr/>
          <p:nvPr/>
        </p:nvSpPr>
        <p:spPr>
          <a:xfrm>
            <a:off x="7690421" y="6261304"/>
            <a:ext cx="877163" cy="369332"/>
          </a:xfrm>
          <a:prstGeom prst="rect">
            <a:avLst/>
          </a:prstGeom>
        </p:spPr>
        <p:txBody>
          <a:bodyPr wrap="none">
            <a:spAutoFit/>
          </a:bodyPr>
          <a:lstStyle/>
          <a:p>
            <a:r>
              <a:rPr lang="en-US" sz="1800" dirty="0"/>
              <a:t>x% PE</a:t>
            </a:r>
          </a:p>
        </p:txBody>
      </p:sp>
      <p:sp>
        <p:nvSpPr>
          <p:cNvPr id="31" name="Arrow: Down 30">
            <a:extLst>
              <a:ext uri="{FF2B5EF4-FFF2-40B4-BE49-F238E27FC236}">
                <a16:creationId xmlns:a16="http://schemas.microsoft.com/office/drawing/2014/main" id="{9F983CDB-924C-43DE-A88E-F56CC4330521}"/>
              </a:ext>
            </a:extLst>
          </p:cNvPr>
          <p:cNvSpPr/>
          <p:nvPr/>
        </p:nvSpPr>
        <p:spPr bwMode="auto">
          <a:xfrm>
            <a:off x="3612884" y="6129454"/>
            <a:ext cx="152400" cy="16131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sp>
        <p:nvSpPr>
          <p:cNvPr id="34" name="Arrow: Down 33">
            <a:extLst>
              <a:ext uri="{FF2B5EF4-FFF2-40B4-BE49-F238E27FC236}">
                <a16:creationId xmlns:a16="http://schemas.microsoft.com/office/drawing/2014/main" id="{21E366A9-DDD3-4C70-BD69-C0830CEA263B}"/>
              </a:ext>
            </a:extLst>
          </p:cNvPr>
          <p:cNvSpPr/>
          <p:nvPr/>
        </p:nvSpPr>
        <p:spPr bwMode="auto">
          <a:xfrm>
            <a:off x="8075971" y="6137137"/>
            <a:ext cx="152400" cy="16131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pic>
        <p:nvPicPr>
          <p:cNvPr id="6" name="Audio 5">
            <a:hlinkClick r:id="" action="ppaction://media"/>
            <a:extLst>
              <a:ext uri="{FF2B5EF4-FFF2-40B4-BE49-F238E27FC236}">
                <a16:creationId xmlns:a16="http://schemas.microsoft.com/office/drawing/2014/main" id="{A7ED1825-F248-49EC-A0F0-4C72AB67B1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2006544"/>
      </p:ext>
    </p:extLst>
  </p:cSld>
  <p:clrMapOvr>
    <a:masterClrMapping/>
  </p:clrMapOvr>
  <mc:AlternateContent xmlns:mc="http://schemas.openxmlformats.org/markup-compatibility/2006" xmlns:p14="http://schemas.microsoft.com/office/powerpoint/2010/main">
    <mc:Choice Requires="p14">
      <p:transition spd="slow" p14:dur="2000" advTm="109834"/>
    </mc:Choice>
    <mc:Fallback xmlns="">
      <p:transition spd="slow" advTm="10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3116550" y="566585"/>
            <a:ext cx="30299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b="1" dirty="0">
                <a:latin typeface="Arial" charset="0"/>
                <a:cs typeface="Arial" charset="0"/>
              </a:rPr>
              <a:t>Compensation</a:t>
            </a:r>
          </a:p>
        </p:txBody>
      </p:sp>
      <p:pic>
        <p:nvPicPr>
          <p:cNvPr id="12" name="Picture 1815"/>
          <p:cNvPicPr>
            <a:picLocks noChangeAspect="1" noChangeArrowheads="1"/>
          </p:cNvPicPr>
          <p:nvPr/>
        </p:nvPicPr>
        <p:blipFill rotWithShape="1">
          <a:blip r:embed="rId5">
            <a:extLst>
              <a:ext uri="{28A0092B-C50C-407E-A947-70E740481C1C}">
                <a14:useLocalDpi xmlns:a14="http://schemas.microsoft.com/office/drawing/2010/main" val="0"/>
              </a:ext>
            </a:extLst>
          </a:blip>
          <a:srcRect l="10751" t="2042" b="9600"/>
          <a:stretch/>
        </p:blipFill>
        <p:spPr bwMode="auto">
          <a:xfrm>
            <a:off x="1346723" y="2428951"/>
            <a:ext cx="2714625" cy="251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817"/>
          <p:cNvPicPr>
            <a:picLocks noChangeAspect="1" noChangeArrowheads="1"/>
          </p:cNvPicPr>
          <p:nvPr/>
        </p:nvPicPr>
        <p:blipFill rotWithShape="1">
          <a:blip r:embed="rId6">
            <a:extLst>
              <a:ext uri="{28A0092B-C50C-407E-A947-70E740481C1C}">
                <a14:useLocalDpi xmlns:a14="http://schemas.microsoft.com/office/drawing/2010/main" val="0"/>
              </a:ext>
            </a:extLst>
          </a:blip>
          <a:srcRect l="9915" b="7572"/>
          <a:stretch/>
        </p:blipFill>
        <p:spPr bwMode="auto">
          <a:xfrm>
            <a:off x="4841169" y="2362200"/>
            <a:ext cx="2791562" cy="264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9"/>
          <p:cNvSpPr txBox="1">
            <a:spLocks noChangeArrowheads="1"/>
          </p:cNvSpPr>
          <p:nvPr/>
        </p:nvSpPr>
        <p:spPr bwMode="auto">
          <a:xfrm>
            <a:off x="1486614" y="1916273"/>
            <a:ext cx="256108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2000" b="1" dirty="0">
                <a:solidFill>
                  <a:srgbClr val="002060"/>
                </a:solidFill>
                <a:latin typeface="Arial" charset="0"/>
                <a:cs typeface="Arial" charset="0"/>
              </a:rPr>
              <a:t>No compensation</a:t>
            </a:r>
          </a:p>
        </p:txBody>
      </p:sp>
      <p:sp>
        <p:nvSpPr>
          <p:cNvPr id="15" name="Text Box 9"/>
          <p:cNvSpPr txBox="1">
            <a:spLocks noChangeArrowheads="1"/>
          </p:cNvSpPr>
          <p:nvPr/>
        </p:nvSpPr>
        <p:spPr bwMode="auto">
          <a:xfrm>
            <a:off x="5211763" y="1906656"/>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2000" b="1" dirty="0">
                <a:solidFill>
                  <a:srgbClr val="002060"/>
                </a:solidFill>
                <a:latin typeface="Arial" charset="0"/>
                <a:cs typeface="Arial" charset="0"/>
              </a:rPr>
              <a:t>Compensated</a:t>
            </a:r>
          </a:p>
        </p:txBody>
      </p:sp>
      <p:sp>
        <p:nvSpPr>
          <p:cNvPr id="16" name="TextBox 15"/>
          <p:cNvSpPr txBox="1"/>
          <p:nvPr/>
        </p:nvSpPr>
        <p:spPr>
          <a:xfrm>
            <a:off x="2340023" y="5038120"/>
            <a:ext cx="697627" cy="369332"/>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FITC</a:t>
            </a:r>
          </a:p>
        </p:txBody>
      </p:sp>
      <p:sp>
        <p:nvSpPr>
          <p:cNvPr id="17" name="TextBox 16"/>
          <p:cNvSpPr txBox="1"/>
          <p:nvPr/>
        </p:nvSpPr>
        <p:spPr>
          <a:xfrm>
            <a:off x="5981731" y="4953000"/>
            <a:ext cx="697627" cy="369332"/>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FITC</a:t>
            </a:r>
          </a:p>
        </p:txBody>
      </p:sp>
      <p:sp>
        <p:nvSpPr>
          <p:cNvPr id="18" name="TextBox 17"/>
          <p:cNvSpPr txBox="1"/>
          <p:nvPr/>
        </p:nvSpPr>
        <p:spPr>
          <a:xfrm rot="16200000">
            <a:off x="894226" y="3587618"/>
            <a:ext cx="492443" cy="369332"/>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PE</a:t>
            </a:r>
          </a:p>
        </p:txBody>
      </p:sp>
      <p:sp>
        <p:nvSpPr>
          <p:cNvPr id="19" name="TextBox 18"/>
          <p:cNvSpPr txBox="1"/>
          <p:nvPr/>
        </p:nvSpPr>
        <p:spPr>
          <a:xfrm rot="16200000">
            <a:off x="4409020" y="3597620"/>
            <a:ext cx="492443" cy="369332"/>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PE</a:t>
            </a:r>
          </a:p>
        </p:txBody>
      </p:sp>
      <p:pic>
        <p:nvPicPr>
          <p:cNvPr id="3" name="Audio 2">
            <a:hlinkClick r:id="" action="ppaction://media"/>
            <a:extLst>
              <a:ext uri="{FF2B5EF4-FFF2-40B4-BE49-F238E27FC236}">
                <a16:creationId xmlns:a16="http://schemas.microsoft.com/office/drawing/2014/main" id="{E2DF3272-1ABA-4B2E-81E2-DF5C2E8742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556337"/>
      </p:ext>
    </p:extLst>
  </p:cSld>
  <p:clrMapOvr>
    <a:masterClrMapping/>
  </p:clrMapOvr>
  <mc:AlternateContent xmlns:mc="http://schemas.openxmlformats.org/markup-compatibility/2006" xmlns:p14="http://schemas.microsoft.com/office/powerpoint/2010/main">
    <mc:Choice Requires="p14">
      <p:transition spd="slow" p14:dur="2000" advTm="143821"/>
    </mc:Choice>
    <mc:Fallback xmlns="">
      <p:transition spd="slow" advTm="14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157412"/>
            <a:ext cx="3438525" cy="30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Text Box 3"/>
          <p:cNvSpPr txBox="1">
            <a:spLocks noChangeArrowheads="1"/>
          </p:cNvSpPr>
          <p:nvPr/>
        </p:nvSpPr>
        <p:spPr bwMode="auto">
          <a:xfrm>
            <a:off x="2027238" y="635000"/>
            <a:ext cx="5821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 typeface="Wingdings" pitchFamily="2" charset="2"/>
              <a:buNone/>
            </a:pPr>
            <a:r>
              <a:rPr lang="en-US" altLang="en-US" b="1" dirty="0">
                <a:latin typeface="Arial" charset="0"/>
                <a:cs typeface="Arial" charset="0"/>
              </a:rPr>
              <a:t>PE Spillover FITC very little</a:t>
            </a:r>
          </a:p>
        </p:txBody>
      </p:sp>
      <p:sp>
        <p:nvSpPr>
          <p:cNvPr id="3" name="TextBox 2"/>
          <p:cNvSpPr txBox="1"/>
          <p:nvPr/>
        </p:nvSpPr>
        <p:spPr>
          <a:xfrm>
            <a:off x="1828800" y="2252630"/>
            <a:ext cx="685800" cy="215444"/>
          </a:xfrm>
          <a:prstGeom prst="rect">
            <a:avLst/>
          </a:prstGeom>
          <a:solidFill>
            <a:schemeClr val="bg1"/>
          </a:solidFill>
        </p:spPr>
        <p:txBody>
          <a:bodyPr wrap="square" rtlCol="0">
            <a:spAutoFit/>
          </a:bodyPr>
          <a:lstStyle/>
          <a:p>
            <a:endParaRPr lang="en-US" sz="800" dirty="0"/>
          </a:p>
        </p:txBody>
      </p:sp>
      <p:pic>
        <p:nvPicPr>
          <p:cNvPr id="7" name="Picture 6">
            <a:extLst>
              <a:ext uri="{FF2B5EF4-FFF2-40B4-BE49-F238E27FC236}">
                <a16:creationId xmlns:a16="http://schemas.microsoft.com/office/drawing/2014/main" id="{17429A75-3F7C-46D6-95AA-67896E72507D}"/>
              </a:ext>
            </a:extLst>
          </p:cNvPr>
          <p:cNvPicPr>
            <a:picLocks noChangeAspect="1"/>
          </p:cNvPicPr>
          <p:nvPr/>
        </p:nvPicPr>
        <p:blipFill rotWithShape="1">
          <a:blip r:embed="rId6"/>
          <a:srcRect l="27968" t="21766" r="32865" b="476"/>
          <a:stretch/>
        </p:blipFill>
        <p:spPr>
          <a:xfrm>
            <a:off x="4876800" y="2057400"/>
            <a:ext cx="3581400" cy="3124200"/>
          </a:xfrm>
          <a:prstGeom prst="rect">
            <a:avLst/>
          </a:prstGeom>
        </p:spPr>
      </p:pic>
      <p:sp>
        <p:nvSpPr>
          <p:cNvPr id="8" name="Oval 7">
            <a:extLst>
              <a:ext uri="{FF2B5EF4-FFF2-40B4-BE49-F238E27FC236}">
                <a16:creationId xmlns:a16="http://schemas.microsoft.com/office/drawing/2014/main" id="{B13D95EE-10D5-40E0-8378-D6B9BBB4B28F}"/>
              </a:ext>
            </a:extLst>
          </p:cNvPr>
          <p:cNvSpPr/>
          <p:nvPr/>
        </p:nvSpPr>
        <p:spPr bwMode="auto">
          <a:xfrm>
            <a:off x="5034116" y="2787444"/>
            <a:ext cx="228600" cy="23306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sp>
        <p:nvSpPr>
          <p:cNvPr id="9" name="TextBox 8">
            <a:extLst>
              <a:ext uri="{FF2B5EF4-FFF2-40B4-BE49-F238E27FC236}">
                <a16:creationId xmlns:a16="http://schemas.microsoft.com/office/drawing/2014/main" id="{88A8EDFC-B383-48ED-97E1-ACB8FFAA6253}"/>
              </a:ext>
            </a:extLst>
          </p:cNvPr>
          <p:cNvSpPr txBox="1"/>
          <p:nvPr/>
        </p:nvSpPr>
        <p:spPr>
          <a:xfrm>
            <a:off x="5213555" y="2711245"/>
            <a:ext cx="527709" cy="400110"/>
          </a:xfrm>
          <a:prstGeom prst="rect">
            <a:avLst/>
          </a:prstGeom>
          <a:noFill/>
        </p:spPr>
        <p:txBody>
          <a:bodyPr wrap="none" rtlCol="0">
            <a:spAutoFit/>
          </a:bodyPr>
          <a:lstStyle/>
          <a:p>
            <a:r>
              <a:rPr lang="en-US" sz="2000" dirty="0"/>
              <a:t>PE</a:t>
            </a:r>
          </a:p>
        </p:txBody>
      </p:sp>
      <p:pic>
        <p:nvPicPr>
          <p:cNvPr id="5" name="Audio 4">
            <a:hlinkClick r:id="" action="ppaction://media"/>
            <a:extLst>
              <a:ext uri="{FF2B5EF4-FFF2-40B4-BE49-F238E27FC236}">
                <a16:creationId xmlns:a16="http://schemas.microsoft.com/office/drawing/2014/main" id="{8EE5DF6D-33E7-499B-B76F-A12FFF0BDC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1229016"/>
      </p:ext>
    </p:extLst>
  </p:cSld>
  <p:clrMapOvr>
    <a:masterClrMapping/>
  </p:clrMapOvr>
  <mc:AlternateContent xmlns:mc="http://schemas.openxmlformats.org/markup-compatibility/2006" xmlns:p14="http://schemas.microsoft.com/office/powerpoint/2010/main">
    <mc:Choice Requires="p14">
      <p:transition spd="slow" p14:dur="2000" advTm="36989"/>
    </mc:Choice>
    <mc:Fallback xmlns="">
      <p:transition spd="slow" advTm="3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09F0BB-E22F-49D9-913F-77AAB8D1E590}"/>
              </a:ext>
            </a:extLst>
          </p:cNvPr>
          <p:cNvSpPr txBox="1"/>
          <p:nvPr/>
        </p:nvSpPr>
        <p:spPr bwMode="auto">
          <a:xfrm>
            <a:off x="457200" y="304800"/>
            <a:ext cx="8229600" cy="1143000"/>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algn="r" eaLnBrk="0" hangingPunct="0">
              <a:spcAft>
                <a:spcPts val="600"/>
              </a:spcAft>
            </a:pPr>
            <a:r>
              <a:rPr lang="en-US" sz="3200" b="1">
                <a:solidFill>
                  <a:schemeClr val="tx2"/>
                </a:solidFill>
                <a:latin typeface="Calibri" pitchFamily="34" charset="0"/>
                <a:ea typeface="+mj-ea"/>
                <a:cs typeface="+mj-cs"/>
              </a:rPr>
              <a:t>Compensation Beads</a:t>
            </a:r>
          </a:p>
        </p:txBody>
      </p:sp>
      <p:pic>
        <p:nvPicPr>
          <p:cNvPr id="4100" name="Picture 4" descr="Dot plots showing activated human CD3+ T-cells stained with antibodies against hCD4 A700 and hCD25 APC, with and without compensation.">
            <a:extLst>
              <a:ext uri="{FF2B5EF4-FFF2-40B4-BE49-F238E27FC236}">
                <a16:creationId xmlns:a16="http://schemas.microsoft.com/office/drawing/2014/main" id="{94559D07-F05D-459C-BC01-B4C8DF775A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2590800"/>
            <a:ext cx="3810000" cy="2133599"/>
          </a:xfrm>
          <a:prstGeom prst="rect">
            <a:avLst/>
          </a:prstGeom>
          <a:solidFill>
            <a:srgbClr val="FFFFFF"/>
          </a:solidFill>
        </p:spPr>
      </p:pic>
      <p:sp>
        <p:nvSpPr>
          <p:cNvPr id="73" name="Content Placeholder 3">
            <a:extLst>
              <a:ext uri="{FF2B5EF4-FFF2-40B4-BE49-F238E27FC236}">
                <a16:creationId xmlns:a16="http://schemas.microsoft.com/office/drawing/2014/main" id="{8B9F4E34-3A88-4E59-BFC6-86D994D607CD}"/>
              </a:ext>
            </a:extLst>
          </p:cNvPr>
          <p:cNvSpPr>
            <a:spLocks noGrp="1"/>
          </p:cNvSpPr>
          <p:nvPr>
            <p:ph sz="half" idx="2"/>
          </p:nvPr>
        </p:nvSpPr>
        <p:spPr>
          <a:xfrm>
            <a:off x="4343400" y="2209800"/>
            <a:ext cx="4800600" cy="4114800"/>
          </a:xfrm>
        </p:spPr>
        <p:txBody>
          <a:bodyPr/>
          <a:lstStyle/>
          <a:p>
            <a:r>
              <a:rPr lang="en-US" sz="1600" u="sng" dirty="0"/>
              <a:t>Antibody Capture Beads</a:t>
            </a:r>
            <a:r>
              <a:rPr lang="en-US" sz="1600" dirty="0"/>
              <a:t>, save cells and get good positive staining</a:t>
            </a:r>
          </a:p>
          <a:p>
            <a:r>
              <a:rPr lang="en-US" sz="1600" dirty="0"/>
              <a:t>Not for viability dyes: PI, fixable viability dyes</a:t>
            </a:r>
          </a:p>
          <a:p>
            <a:r>
              <a:rPr lang="en-US" sz="1600" dirty="0"/>
              <a:t>Keep PMT settings same as cell samples</a:t>
            </a:r>
          </a:p>
          <a:p>
            <a:pPr marL="0" indent="0">
              <a:buNone/>
            </a:pPr>
            <a:r>
              <a:rPr lang="en-US" sz="1600" dirty="0"/>
              <a:t>(exception: FSC/SSC, nothing to do with compensation)</a:t>
            </a:r>
          </a:p>
          <a:p>
            <a:r>
              <a:rPr lang="en-US" sz="1600" dirty="0"/>
              <a:t>Not for antibody titration</a:t>
            </a:r>
          </a:p>
          <a:p>
            <a:r>
              <a:rPr lang="en-US" sz="1600" dirty="0"/>
              <a:t>Not perfect, sometimes changes spectrum</a:t>
            </a:r>
          </a:p>
          <a:p>
            <a:r>
              <a:rPr lang="en-US" sz="1600" dirty="0"/>
              <a:t>Species specific</a:t>
            </a:r>
          </a:p>
          <a:p>
            <a:r>
              <a:rPr lang="en-US" sz="1600" dirty="0" err="1"/>
              <a:t>ThermoFisher</a:t>
            </a:r>
            <a:r>
              <a:rPr lang="en-US" sz="1600" dirty="0"/>
              <a:t> </a:t>
            </a:r>
            <a:r>
              <a:rPr lang="en-US" sz="1600" dirty="0" err="1"/>
              <a:t>Ultracomp</a:t>
            </a:r>
            <a:r>
              <a:rPr lang="en-US" sz="1600" dirty="0"/>
              <a:t> </a:t>
            </a:r>
            <a:r>
              <a:rPr lang="en-US" sz="1600" dirty="0" err="1"/>
              <a:t>eBeads</a:t>
            </a:r>
            <a:endParaRPr lang="en-US" sz="1600" dirty="0"/>
          </a:p>
          <a:p>
            <a:pPr marL="400050" lvl="1" indent="0">
              <a:buNone/>
            </a:pPr>
            <a:r>
              <a:rPr lang="en-US" sz="1600" dirty="0">
                <a:solidFill>
                  <a:srgbClr val="0070C0"/>
                </a:solidFill>
                <a:hlinkClick r:id="rId5">
                  <a:extLst>
                    <a:ext uri="{A12FA001-AC4F-418D-AE19-62706E023703}">
                      <ahyp:hlinkClr xmlns:ahyp="http://schemas.microsoft.com/office/drawing/2018/hyperlinkcolor" val="tx"/>
                    </a:ext>
                  </a:extLst>
                </a:hlinkClick>
              </a:rPr>
              <a:t>Cat# 01-2222-42</a:t>
            </a:r>
            <a:endParaRPr lang="en-US" sz="1600" dirty="0">
              <a:solidFill>
                <a:srgbClr val="0070C0"/>
              </a:solidFill>
            </a:endParaRPr>
          </a:p>
          <a:p>
            <a:pPr marL="400050" lvl="1" indent="0">
              <a:buNone/>
            </a:pPr>
            <a:endParaRPr lang="en-US" sz="1600" dirty="0">
              <a:solidFill>
                <a:srgbClr val="0070C0"/>
              </a:solidFill>
            </a:endParaRPr>
          </a:p>
        </p:txBody>
      </p:sp>
      <p:pic>
        <p:nvPicPr>
          <p:cNvPr id="5" name="Audio 4">
            <a:hlinkClick r:id="" action="ppaction://media"/>
            <a:extLst>
              <a:ext uri="{FF2B5EF4-FFF2-40B4-BE49-F238E27FC236}">
                <a16:creationId xmlns:a16="http://schemas.microsoft.com/office/drawing/2014/main" id="{70AC4EF0-9466-43DA-B069-797344C96E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2402740"/>
      </p:ext>
    </p:extLst>
  </p:cSld>
  <p:clrMapOvr>
    <a:masterClrMapping/>
  </p:clrMapOvr>
  <mc:AlternateContent xmlns:mc="http://schemas.openxmlformats.org/markup-compatibility/2006" xmlns:p14="http://schemas.microsoft.com/office/powerpoint/2010/main">
    <mc:Choice Requires="p14">
      <p:transition spd="slow" p14:dur="2000" advTm="194364"/>
    </mc:Choice>
    <mc:Fallback xmlns="">
      <p:transition spd="slow" advTm="19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200400" y="407426"/>
            <a:ext cx="581025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800" b="1" dirty="0">
                <a:solidFill>
                  <a:schemeClr val="tx1"/>
                </a:solidFill>
                <a:effectLst/>
                <a:latin typeface="Arial" charset="0"/>
                <a:ea typeface="ＭＳ Ｐゴシック" pitchFamily="34" charset="-128"/>
              </a:rPr>
              <a:t>Positive vs. Background</a:t>
            </a: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813" y="2149475"/>
            <a:ext cx="3116262"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792738" y="1593850"/>
            <a:ext cx="13773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lnSpc>
                <a:spcPct val="80000"/>
              </a:lnSpc>
              <a:spcBef>
                <a:spcPct val="0"/>
              </a:spcBef>
              <a:spcAft>
                <a:spcPct val="0"/>
              </a:spcAft>
              <a:buClrTx/>
              <a:buSzTx/>
              <a:buFontTx/>
              <a:buNone/>
            </a:pPr>
            <a:r>
              <a:rPr lang="en-US" altLang="en-US" sz="1800" b="1" dirty="0">
                <a:solidFill>
                  <a:srgbClr val="0070C0"/>
                </a:solidFill>
                <a:latin typeface="Arial" charset="0"/>
                <a:cs typeface="Arial" charset="0"/>
              </a:rPr>
              <a:t>“Negative”</a:t>
            </a:r>
          </a:p>
          <a:p>
            <a:pPr algn="ctr" fontAlgn="base">
              <a:lnSpc>
                <a:spcPct val="80000"/>
              </a:lnSpc>
              <a:spcBef>
                <a:spcPct val="0"/>
              </a:spcBef>
              <a:spcAft>
                <a:spcPct val="0"/>
              </a:spcAft>
              <a:buClrTx/>
              <a:buSzTx/>
              <a:buFontTx/>
              <a:buNone/>
            </a:pPr>
            <a:r>
              <a:rPr lang="en-US" altLang="en-US" sz="1800" b="1" dirty="0">
                <a:solidFill>
                  <a:srgbClr val="0070C0"/>
                </a:solidFill>
                <a:latin typeface="Arial" charset="0"/>
                <a:cs typeface="Arial" charset="0"/>
              </a:rPr>
              <a:t>Population</a:t>
            </a:r>
          </a:p>
        </p:txBody>
      </p:sp>
      <p:sp>
        <p:nvSpPr>
          <p:cNvPr id="11269" name="Text Box 5"/>
          <p:cNvSpPr txBox="1">
            <a:spLocks noChangeArrowheads="1"/>
          </p:cNvSpPr>
          <p:nvPr/>
        </p:nvSpPr>
        <p:spPr bwMode="auto">
          <a:xfrm>
            <a:off x="4261175" y="1600200"/>
            <a:ext cx="13773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lnSpc>
                <a:spcPct val="80000"/>
              </a:lnSpc>
              <a:spcBef>
                <a:spcPct val="0"/>
              </a:spcBef>
              <a:spcAft>
                <a:spcPct val="0"/>
              </a:spcAft>
              <a:buClrTx/>
              <a:buSzTx/>
              <a:buFontTx/>
              <a:buNone/>
            </a:pPr>
            <a:r>
              <a:rPr lang="en-US" altLang="en-US" sz="1800" b="1" dirty="0">
                <a:solidFill>
                  <a:srgbClr val="C00000"/>
                </a:solidFill>
                <a:latin typeface="Arial" charset="0"/>
                <a:cs typeface="Arial" charset="0"/>
              </a:rPr>
              <a:t>Positive</a:t>
            </a:r>
          </a:p>
          <a:p>
            <a:pPr algn="ctr" fontAlgn="base">
              <a:lnSpc>
                <a:spcPct val="80000"/>
              </a:lnSpc>
              <a:spcBef>
                <a:spcPct val="0"/>
              </a:spcBef>
              <a:spcAft>
                <a:spcPct val="0"/>
              </a:spcAft>
              <a:buClrTx/>
              <a:buSzTx/>
              <a:buFontTx/>
              <a:buNone/>
            </a:pPr>
            <a:r>
              <a:rPr lang="en-US" altLang="en-US" sz="1800" b="1" dirty="0">
                <a:solidFill>
                  <a:srgbClr val="C00000"/>
                </a:solidFill>
                <a:latin typeface="Arial" charset="0"/>
                <a:cs typeface="Arial" charset="0"/>
              </a:rPr>
              <a:t>Population</a:t>
            </a:r>
          </a:p>
        </p:txBody>
      </p:sp>
      <p:sp>
        <p:nvSpPr>
          <p:cNvPr id="11270" name="Text Box 6"/>
          <p:cNvSpPr txBox="1">
            <a:spLocks noChangeArrowheads="1"/>
          </p:cNvSpPr>
          <p:nvPr/>
        </p:nvSpPr>
        <p:spPr bwMode="auto">
          <a:xfrm>
            <a:off x="1676400" y="25908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1800" b="1" dirty="0">
                <a:solidFill>
                  <a:srgbClr val="002060"/>
                </a:solidFill>
                <a:latin typeface="Arial" charset="0"/>
                <a:cs typeface="Arial" charset="0"/>
              </a:rPr>
              <a:t>   Low</a:t>
            </a:r>
          </a:p>
        </p:txBody>
      </p:sp>
      <p:sp>
        <p:nvSpPr>
          <p:cNvPr id="11271" name="Text Box 7"/>
          <p:cNvSpPr txBox="1">
            <a:spLocks noChangeArrowheads="1"/>
          </p:cNvSpPr>
          <p:nvPr/>
        </p:nvSpPr>
        <p:spPr bwMode="auto">
          <a:xfrm>
            <a:off x="1524000" y="3581400"/>
            <a:ext cx="1477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1800" b="1">
                <a:solidFill>
                  <a:srgbClr val="002060"/>
                </a:solidFill>
                <a:latin typeface="Arial" charset="0"/>
                <a:cs typeface="Arial" charset="0"/>
              </a:rPr>
              <a:t>High</a:t>
            </a:r>
          </a:p>
        </p:txBody>
      </p:sp>
      <p:sp>
        <p:nvSpPr>
          <p:cNvPr id="11272" name="Text Box 8"/>
          <p:cNvSpPr txBox="1">
            <a:spLocks noChangeArrowheads="1"/>
          </p:cNvSpPr>
          <p:nvPr/>
        </p:nvSpPr>
        <p:spPr bwMode="auto">
          <a:xfrm>
            <a:off x="1447800" y="4648200"/>
            <a:ext cx="1195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1800" b="1">
                <a:solidFill>
                  <a:srgbClr val="002060"/>
                </a:solidFill>
                <a:latin typeface="Arial" charset="0"/>
                <a:cs typeface="Arial" charset="0"/>
              </a:rPr>
              <a:t>High CV</a:t>
            </a:r>
          </a:p>
        </p:txBody>
      </p:sp>
      <p:sp>
        <p:nvSpPr>
          <p:cNvPr id="11273" name="Text Box 9"/>
          <p:cNvSpPr txBox="1">
            <a:spLocks noChangeArrowheads="1"/>
          </p:cNvSpPr>
          <p:nvPr/>
        </p:nvSpPr>
        <p:spPr bwMode="auto">
          <a:xfrm>
            <a:off x="5867400" y="34290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2000" dirty="0">
                <a:solidFill>
                  <a:srgbClr val="002060"/>
                </a:solidFill>
                <a:latin typeface="Arial" charset="0"/>
                <a:cs typeface="Arial" charset="0"/>
              </a:rPr>
              <a:t>Non-specific staining</a:t>
            </a:r>
          </a:p>
          <a:p>
            <a:pPr eaLnBrk="0" fontAlgn="base" hangingPunct="0">
              <a:spcBef>
                <a:spcPct val="0"/>
              </a:spcBef>
              <a:spcAft>
                <a:spcPct val="0"/>
              </a:spcAft>
              <a:buClrTx/>
              <a:buSzTx/>
              <a:buFontTx/>
              <a:buNone/>
            </a:pPr>
            <a:r>
              <a:rPr lang="en-US" altLang="en-US" sz="2000" dirty="0">
                <a:solidFill>
                  <a:srgbClr val="002060"/>
                </a:solidFill>
                <a:latin typeface="Arial" charset="0"/>
                <a:cs typeface="Arial" charset="0"/>
              </a:rPr>
              <a:t>Autofluorescence</a:t>
            </a:r>
          </a:p>
        </p:txBody>
      </p:sp>
      <p:sp>
        <p:nvSpPr>
          <p:cNvPr id="11274" name="Rectangle 10"/>
          <p:cNvSpPr>
            <a:spLocks noChangeArrowheads="1"/>
          </p:cNvSpPr>
          <p:nvPr/>
        </p:nvSpPr>
        <p:spPr bwMode="auto">
          <a:xfrm>
            <a:off x="5867400" y="449580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2000" dirty="0">
                <a:solidFill>
                  <a:srgbClr val="002060"/>
                </a:solidFill>
                <a:latin typeface="Arial" charset="0"/>
                <a:cs typeface="Arial" charset="0"/>
              </a:rPr>
              <a:t>Spectral overlap</a:t>
            </a:r>
          </a:p>
          <a:p>
            <a:pPr eaLnBrk="0" fontAlgn="base" hangingPunct="0">
              <a:spcBef>
                <a:spcPct val="0"/>
              </a:spcBef>
              <a:spcAft>
                <a:spcPct val="0"/>
              </a:spcAft>
              <a:buClrTx/>
              <a:buSzTx/>
              <a:buFontTx/>
              <a:buNone/>
            </a:pPr>
            <a:r>
              <a:rPr lang="en-US" altLang="en-US" sz="2000" dirty="0">
                <a:solidFill>
                  <a:srgbClr val="002060"/>
                </a:solidFill>
                <a:latin typeface="Arial" charset="0"/>
                <a:cs typeface="Arial" charset="0"/>
              </a:rPr>
              <a:t>(compensation)</a:t>
            </a:r>
          </a:p>
        </p:txBody>
      </p:sp>
      <p:pic>
        <p:nvPicPr>
          <p:cNvPr id="5" name="Audio 4">
            <a:hlinkClick r:id="" action="ppaction://media"/>
            <a:extLst>
              <a:ext uri="{FF2B5EF4-FFF2-40B4-BE49-F238E27FC236}">
                <a16:creationId xmlns:a16="http://schemas.microsoft.com/office/drawing/2014/main" id="{40BB8BED-516C-4FF9-AFEF-06704643FA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8576720"/>
      </p:ext>
    </p:extLst>
  </p:cSld>
  <p:clrMapOvr>
    <a:masterClrMapping/>
  </p:clrMapOvr>
  <mc:AlternateContent xmlns:mc="http://schemas.openxmlformats.org/markup-compatibility/2006" xmlns:p14="http://schemas.microsoft.com/office/powerpoint/2010/main">
    <mc:Choice Requires="p14">
      <p:transition spd="slow" p14:dur="2000" advTm="51805"/>
    </mc:Choice>
    <mc:Fallback xmlns="">
      <p:transition spd="slow" advTm="5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267" y="1464034"/>
            <a:ext cx="6653465" cy="3929932"/>
          </a:xfrm>
          <a:prstGeom prst="rect">
            <a:avLst/>
          </a:prstGeom>
        </p:spPr>
      </p:pic>
      <p:sp>
        <p:nvSpPr>
          <p:cNvPr id="3" name="Text Box 2"/>
          <p:cNvSpPr txBox="1">
            <a:spLocks noChangeArrowheads="1"/>
          </p:cNvSpPr>
          <p:nvPr/>
        </p:nvSpPr>
        <p:spPr bwMode="auto">
          <a:xfrm>
            <a:off x="4419600" y="887104"/>
            <a:ext cx="1200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800" b="1" dirty="0">
                <a:latin typeface="Arial" charset="0"/>
                <a:cs typeface="Arial" charset="0"/>
              </a:rPr>
              <a:t>LSR II</a:t>
            </a:r>
          </a:p>
        </p:txBody>
      </p:sp>
      <p:pic>
        <p:nvPicPr>
          <p:cNvPr id="5" name="Audio 4">
            <a:hlinkClick r:id="" action="ppaction://media"/>
            <a:extLst>
              <a:ext uri="{FF2B5EF4-FFF2-40B4-BE49-F238E27FC236}">
                <a16:creationId xmlns:a16="http://schemas.microsoft.com/office/drawing/2014/main" id="{6F597693-EE22-4833-8A4B-973A682BBC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3716711"/>
      </p:ext>
    </p:extLst>
  </p:cSld>
  <p:clrMapOvr>
    <a:masterClrMapping/>
  </p:clrMapOvr>
  <mc:AlternateContent xmlns:mc="http://schemas.openxmlformats.org/markup-compatibility/2006" xmlns:p14="http://schemas.microsoft.com/office/powerpoint/2010/main">
    <mc:Choice Requires="p14">
      <p:transition spd="slow" p14:dur="2000" advTm="7212"/>
    </mc:Choice>
    <mc:Fallback xmlns="">
      <p:transition spd="slow" advTm="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Rot="1" noChangeArrowheads="1"/>
          </p:cNvSpPr>
          <p:nvPr/>
        </p:nvSpPr>
        <p:spPr bwMode="auto">
          <a:xfrm>
            <a:off x="1295400" y="457200"/>
            <a:ext cx="7772400" cy="952500"/>
          </a:xfrm>
          <a:prstGeom prst="rect">
            <a:avLst/>
          </a:prstGeom>
          <a:noFill/>
          <a:ln w="9525">
            <a:noFill/>
            <a:miter lim="800000"/>
            <a:headEnd/>
            <a:tailEnd/>
          </a:ln>
        </p:spPr>
        <p:txBody>
          <a:bodyPr anchor="ct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algn="ctr" eaLnBrk="1" fontAlgn="base" hangingPunct="1">
              <a:spcBef>
                <a:spcPct val="0"/>
              </a:spcBef>
              <a:spcAft>
                <a:spcPct val="0"/>
              </a:spcAft>
              <a:defRPr/>
            </a:pPr>
            <a:r>
              <a:rPr lang="en-US" altLang="en-US" sz="3600" b="1" dirty="0">
                <a:latin typeface="Arial" charset="0"/>
                <a:ea typeface="ＭＳ Ｐゴシック" pitchFamily="49" charset="-128"/>
              </a:rPr>
              <a:t>Sequential laser interrogation</a:t>
            </a:r>
          </a:p>
        </p:txBody>
      </p:sp>
      <p:sp>
        <p:nvSpPr>
          <p:cNvPr id="13317" name="Rectangle 5"/>
          <p:cNvSpPr>
            <a:spLocks noChangeArrowheads="1"/>
          </p:cNvSpPr>
          <p:nvPr/>
        </p:nvSpPr>
        <p:spPr bwMode="auto">
          <a:xfrm>
            <a:off x="1686898" y="4107343"/>
            <a:ext cx="10791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1400" dirty="0">
                <a:latin typeface="Arial" charset="0"/>
                <a:cs typeface="Arial" charset="0"/>
              </a:rPr>
              <a:t>Laser path </a:t>
            </a:r>
          </a:p>
        </p:txBody>
      </p:sp>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521927"/>
            <a:ext cx="12525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C145442-D4F9-4D23-96ED-5FDBF1D912BA}"/>
              </a:ext>
            </a:extLst>
          </p:cNvPr>
          <p:cNvPicPr>
            <a:picLocks noChangeAspect="1"/>
          </p:cNvPicPr>
          <p:nvPr/>
        </p:nvPicPr>
        <p:blipFill rotWithShape="1">
          <a:blip r:embed="rId6"/>
          <a:srcRect l="1303" t="1006" r="26977" b="64569"/>
          <a:stretch/>
        </p:blipFill>
        <p:spPr>
          <a:xfrm>
            <a:off x="3044212" y="2521927"/>
            <a:ext cx="5143500" cy="2057400"/>
          </a:xfrm>
          <a:prstGeom prst="rect">
            <a:avLst/>
          </a:prstGeom>
        </p:spPr>
      </p:pic>
      <p:sp>
        <p:nvSpPr>
          <p:cNvPr id="8" name="Rectangle 5">
            <a:extLst>
              <a:ext uri="{FF2B5EF4-FFF2-40B4-BE49-F238E27FC236}">
                <a16:creationId xmlns:a16="http://schemas.microsoft.com/office/drawing/2014/main" id="{6B84118B-5B86-4091-A721-0A6DBC0768D4}"/>
              </a:ext>
            </a:extLst>
          </p:cNvPr>
          <p:cNvSpPr>
            <a:spLocks noChangeArrowheads="1"/>
          </p:cNvSpPr>
          <p:nvPr/>
        </p:nvSpPr>
        <p:spPr bwMode="auto">
          <a:xfrm>
            <a:off x="4800600" y="2895600"/>
            <a:ext cx="5277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1200" dirty="0">
                <a:latin typeface="Arial" charset="0"/>
                <a:cs typeface="Arial" charset="0"/>
              </a:rPr>
              <a:t>FITC</a:t>
            </a:r>
          </a:p>
        </p:txBody>
      </p:sp>
      <p:sp>
        <p:nvSpPr>
          <p:cNvPr id="10" name="Rectangle 5">
            <a:extLst>
              <a:ext uri="{FF2B5EF4-FFF2-40B4-BE49-F238E27FC236}">
                <a16:creationId xmlns:a16="http://schemas.microsoft.com/office/drawing/2014/main" id="{CA928370-6A25-4120-90DB-68B7F4CE7FF5}"/>
              </a:ext>
            </a:extLst>
          </p:cNvPr>
          <p:cNvSpPr>
            <a:spLocks noChangeArrowheads="1"/>
          </p:cNvSpPr>
          <p:nvPr/>
        </p:nvSpPr>
        <p:spPr bwMode="auto">
          <a:xfrm>
            <a:off x="6248400" y="2895600"/>
            <a:ext cx="389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r>
              <a:rPr lang="en-US" altLang="en-US" sz="1200" dirty="0">
                <a:latin typeface="Arial" charset="0"/>
                <a:cs typeface="Arial" charset="0"/>
              </a:rPr>
              <a:t>PE</a:t>
            </a:r>
          </a:p>
        </p:txBody>
      </p:sp>
      <p:pic>
        <p:nvPicPr>
          <p:cNvPr id="5" name="Audio 4">
            <a:hlinkClick r:id="" action="ppaction://media"/>
            <a:extLst>
              <a:ext uri="{FF2B5EF4-FFF2-40B4-BE49-F238E27FC236}">
                <a16:creationId xmlns:a16="http://schemas.microsoft.com/office/drawing/2014/main" id="{3C8A39D8-6BAA-4615-A4D8-43DFACCA3D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632192"/>
      </p:ext>
    </p:extLst>
  </p:cSld>
  <p:clrMapOvr>
    <a:masterClrMapping/>
  </p:clrMapOvr>
  <mc:AlternateContent xmlns:mc="http://schemas.openxmlformats.org/markup-compatibility/2006" xmlns:p14="http://schemas.microsoft.com/office/powerpoint/2010/main">
    <mc:Choice Requires="p14">
      <p:transition spd="slow" p14:dur="2000" advTm="96828"/>
    </mc:Choice>
    <mc:Fallback xmlns="">
      <p:transition spd="slow" advTm="9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058392" y="208300"/>
            <a:ext cx="46378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2800" b="1" dirty="0">
                <a:latin typeface="Arial" charset="0"/>
                <a:cs typeface="Arial" charset="0"/>
              </a:rPr>
              <a:t>LSR II - 4 lasers, 13 colors</a:t>
            </a:r>
          </a:p>
        </p:txBody>
      </p:sp>
      <p:pic>
        <p:nvPicPr>
          <p:cNvPr id="60" name="Picture 647">
            <a:extLst>
              <a:ext uri="{FF2B5EF4-FFF2-40B4-BE49-F238E27FC236}">
                <a16:creationId xmlns:a16="http://schemas.microsoft.com/office/drawing/2014/main" id="{AE8FEBF9-3694-4255-8C7F-F3370893F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38608"/>
            <a:ext cx="8345487"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934E4D04-E42B-4AB6-B3C6-B61DCAD7A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3955974"/>
      </p:ext>
    </p:extLst>
  </p:cSld>
  <p:clrMapOvr>
    <a:masterClrMapping/>
  </p:clrMapOvr>
  <p:transition spd="med" advTm="90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22" t="23321" r="19666" b="1935"/>
          <a:stretch/>
        </p:blipFill>
        <p:spPr bwMode="auto">
          <a:xfrm>
            <a:off x="9144" y="1250097"/>
            <a:ext cx="9117252" cy="484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3733800" y="228600"/>
            <a:ext cx="434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a:solidFill>
                  <a:schemeClr val="tx2"/>
                </a:solidFill>
                <a:latin typeface="Calibri" pitchFamily="34" charset="0"/>
                <a:ea typeface="+mj-ea"/>
                <a:cs typeface="+mj-cs"/>
              </a:defRPr>
            </a:lvl1pPr>
            <a:lvl2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2pPr>
            <a:lvl3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3pPr>
            <a:lvl4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4pPr>
            <a:lvl5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defRPr/>
            </a:pPr>
            <a:r>
              <a:rPr lang="en-US" altLang="en-US" sz="4000" b="1" kern="0" dirty="0">
                <a:solidFill>
                  <a:schemeClr val="tx1"/>
                </a:solidFill>
                <a:latin typeface="Arial" charset="0"/>
                <a:ea typeface="ＭＳ Ｐゴシック" pitchFamily="49" charset="-128"/>
              </a:rPr>
              <a:t>Flow Cytometry</a:t>
            </a:r>
          </a:p>
        </p:txBody>
      </p:sp>
      <p:pic>
        <p:nvPicPr>
          <p:cNvPr id="5" name="Audio 4">
            <a:hlinkClick r:id="" action="ppaction://media"/>
            <a:extLst>
              <a:ext uri="{FF2B5EF4-FFF2-40B4-BE49-F238E27FC236}">
                <a16:creationId xmlns:a16="http://schemas.microsoft.com/office/drawing/2014/main" id="{FA0096B0-1296-4D7A-AF3F-8FA2BA58D0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7612728"/>
      </p:ext>
    </p:extLst>
  </p:cSld>
  <p:clrMapOvr>
    <a:masterClrMapping/>
  </p:clrMapOvr>
  <mc:AlternateContent xmlns:mc="http://schemas.openxmlformats.org/markup-compatibility/2006" xmlns:p14="http://schemas.microsoft.com/office/powerpoint/2010/main">
    <mc:Choice Requires="p14">
      <p:transition spd="slow" p14:dur="2000" advTm="43322"/>
    </mc:Choice>
    <mc:Fallback xmlns="">
      <p:transition spd="slow" advTm="4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508C5B-58A2-45FD-9D0C-6B0783A4AE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45" t="25376" r="18328" b="8880"/>
          <a:stretch/>
        </p:blipFill>
        <p:spPr>
          <a:xfrm>
            <a:off x="1524000" y="1485900"/>
            <a:ext cx="6333705" cy="3886200"/>
          </a:xfrm>
          <a:prstGeom prst="rect">
            <a:avLst/>
          </a:prstGeom>
        </p:spPr>
      </p:pic>
      <p:sp>
        <p:nvSpPr>
          <p:cNvPr id="4" name="Text Box 2">
            <a:extLst>
              <a:ext uri="{FF2B5EF4-FFF2-40B4-BE49-F238E27FC236}">
                <a16:creationId xmlns:a16="http://schemas.microsoft.com/office/drawing/2014/main" id="{228F6A18-177F-4868-9138-9F43FBF59B87}"/>
              </a:ext>
            </a:extLst>
          </p:cNvPr>
          <p:cNvSpPr txBox="1">
            <a:spLocks noChangeArrowheads="1"/>
          </p:cNvSpPr>
          <p:nvPr/>
        </p:nvSpPr>
        <p:spPr bwMode="auto">
          <a:xfrm>
            <a:off x="2057400" y="795338"/>
            <a:ext cx="4738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800" b="1" dirty="0">
                <a:latin typeface="Arial" charset="0"/>
                <a:cs typeface="Arial" charset="0"/>
              </a:rPr>
              <a:t>Canto II - 2 lasers, 6 colors</a:t>
            </a:r>
          </a:p>
        </p:txBody>
      </p:sp>
      <p:pic>
        <p:nvPicPr>
          <p:cNvPr id="2" name="Audio 1">
            <a:hlinkClick r:id="" action="ppaction://media"/>
            <a:extLst>
              <a:ext uri="{FF2B5EF4-FFF2-40B4-BE49-F238E27FC236}">
                <a16:creationId xmlns:a16="http://schemas.microsoft.com/office/drawing/2014/main" id="{B50C437C-5C4E-4AFA-B230-4A1C5C050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3011623"/>
      </p:ext>
    </p:extLst>
  </p:cSld>
  <p:clrMapOvr>
    <a:masterClrMapping/>
  </p:clrMapOvr>
  <p:transition spd="med" advTm="54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438400" y="795338"/>
            <a:ext cx="4738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800" b="1" dirty="0">
                <a:latin typeface="Arial" charset="0"/>
                <a:cs typeface="Arial" charset="0"/>
              </a:rPr>
              <a:t>Canto II - 2 lasers, 6 colors</a:t>
            </a:r>
          </a:p>
        </p:txBody>
      </p:sp>
      <p:sp>
        <p:nvSpPr>
          <p:cNvPr id="17411" name="Rectangle 3441"/>
          <p:cNvSpPr>
            <a:spLocks noChangeArrowheads="1"/>
          </p:cNvSpPr>
          <p:nvPr/>
        </p:nvSpPr>
        <p:spPr bwMode="auto">
          <a:xfrm>
            <a:off x="3387725" y="4254500"/>
            <a:ext cx="5416550" cy="474663"/>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endParaRPr lang="en-US" altLang="en-US" sz="1800">
              <a:cs typeface="Arial" charset="0"/>
            </a:endParaRPr>
          </a:p>
        </p:txBody>
      </p:sp>
      <p:sp>
        <p:nvSpPr>
          <p:cNvPr id="17412" name="Rectangle 3438"/>
          <p:cNvSpPr>
            <a:spLocks noChangeArrowheads="1"/>
          </p:cNvSpPr>
          <p:nvPr/>
        </p:nvSpPr>
        <p:spPr bwMode="auto">
          <a:xfrm>
            <a:off x="1412875" y="4254500"/>
            <a:ext cx="1974850" cy="474663"/>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endParaRPr lang="en-US" altLang="en-US" sz="1800">
              <a:cs typeface="Arial" charset="0"/>
            </a:endParaRPr>
          </a:p>
        </p:txBody>
      </p:sp>
      <p:sp>
        <p:nvSpPr>
          <p:cNvPr id="17413" name="Rectangle 3431"/>
          <p:cNvSpPr>
            <a:spLocks noChangeArrowheads="1"/>
          </p:cNvSpPr>
          <p:nvPr/>
        </p:nvSpPr>
        <p:spPr bwMode="auto">
          <a:xfrm>
            <a:off x="3387725" y="3863975"/>
            <a:ext cx="5416550" cy="390525"/>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latin typeface="Arial" charset="0"/>
                <a:cs typeface="Arial" charset="0"/>
              </a:rPr>
              <a:t>Alexa 647, TO-PRO-3</a:t>
            </a:r>
            <a:endParaRPr lang="en-US" altLang="en-US" sz="1800">
              <a:cs typeface="Arial" charset="0"/>
            </a:endParaRPr>
          </a:p>
        </p:txBody>
      </p:sp>
      <p:sp>
        <p:nvSpPr>
          <p:cNvPr id="17414" name="Rectangle 3428"/>
          <p:cNvSpPr>
            <a:spLocks noChangeArrowheads="1"/>
          </p:cNvSpPr>
          <p:nvPr/>
        </p:nvSpPr>
        <p:spPr bwMode="auto">
          <a:xfrm>
            <a:off x="1412875" y="3863975"/>
            <a:ext cx="1974850" cy="390525"/>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APC</a:t>
            </a:r>
            <a:endParaRPr lang="en-US" altLang="en-US" sz="1800" dirty="0">
              <a:cs typeface="Arial" charset="0"/>
            </a:endParaRPr>
          </a:p>
        </p:txBody>
      </p:sp>
      <p:sp>
        <p:nvSpPr>
          <p:cNvPr id="17415" name="Rectangle 3427"/>
          <p:cNvSpPr>
            <a:spLocks noChangeArrowheads="1"/>
          </p:cNvSpPr>
          <p:nvPr/>
        </p:nvSpPr>
        <p:spPr bwMode="auto">
          <a:xfrm>
            <a:off x="422275" y="3873500"/>
            <a:ext cx="990600" cy="865188"/>
          </a:xfrm>
          <a:prstGeom prst="rect">
            <a:avLst/>
          </a:prstGeom>
          <a:gradFill rotWithShape="1">
            <a:gsLst>
              <a:gs pos="0">
                <a:srgbClr val="DD0806"/>
              </a:gs>
              <a:gs pos="100000">
                <a:srgbClr val="660403"/>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solidFill>
                  <a:srgbClr val="FFCC00"/>
                </a:solidFill>
                <a:latin typeface="Arial" charset="0"/>
                <a:cs typeface="Arial" charset="0"/>
              </a:rPr>
              <a:t>Red</a:t>
            </a:r>
            <a:br>
              <a:rPr lang="en-US" altLang="en-US" sz="1800">
                <a:solidFill>
                  <a:srgbClr val="FFCC00"/>
                </a:solidFill>
                <a:latin typeface="Arial" charset="0"/>
                <a:cs typeface="Arial" charset="0"/>
              </a:rPr>
            </a:br>
            <a:r>
              <a:rPr lang="en-US" altLang="en-US" sz="1800">
                <a:solidFill>
                  <a:srgbClr val="FFCC00"/>
                </a:solidFill>
                <a:latin typeface="Arial" charset="0"/>
                <a:cs typeface="Arial" charset="0"/>
              </a:rPr>
              <a:t>633 nm</a:t>
            </a:r>
            <a:endParaRPr lang="en-US" altLang="en-US" sz="1800">
              <a:solidFill>
                <a:srgbClr val="FFCC00"/>
              </a:solidFill>
              <a:cs typeface="Arial" charset="0"/>
            </a:endParaRPr>
          </a:p>
        </p:txBody>
      </p:sp>
      <p:sp>
        <p:nvSpPr>
          <p:cNvPr id="17416" name="Rectangle 3411"/>
          <p:cNvSpPr>
            <a:spLocks noChangeArrowheads="1"/>
          </p:cNvSpPr>
          <p:nvPr/>
        </p:nvSpPr>
        <p:spPr bwMode="auto">
          <a:xfrm>
            <a:off x="3387725" y="3394075"/>
            <a:ext cx="5416550" cy="4699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cs typeface="Arial" charset="0"/>
              </a:rPr>
              <a:t> </a:t>
            </a:r>
          </a:p>
        </p:txBody>
      </p:sp>
      <p:sp>
        <p:nvSpPr>
          <p:cNvPr id="17417" name="Rectangle 3408"/>
          <p:cNvSpPr>
            <a:spLocks noChangeArrowheads="1"/>
          </p:cNvSpPr>
          <p:nvPr/>
        </p:nvSpPr>
        <p:spPr bwMode="auto">
          <a:xfrm>
            <a:off x="1412875" y="3394075"/>
            <a:ext cx="1974850" cy="4699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PE-Cy7</a:t>
            </a:r>
            <a:endParaRPr lang="en-US" altLang="en-US" sz="1800" dirty="0">
              <a:cs typeface="Arial" charset="0"/>
            </a:endParaRPr>
          </a:p>
        </p:txBody>
      </p:sp>
      <p:sp>
        <p:nvSpPr>
          <p:cNvPr id="17418" name="Rectangle 3406"/>
          <p:cNvSpPr>
            <a:spLocks noChangeArrowheads="1"/>
          </p:cNvSpPr>
          <p:nvPr/>
        </p:nvSpPr>
        <p:spPr bwMode="auto">
          <a:xfrm>
            <a:off x="3387725" y="2922588"/>
            <a:ext cx="54165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latin typeface="Arial" charset="0"/>
                <a:cs typeface="Arial" charset="0"/>
              </a:rPr>
              <a:t>PerCP-eFluor 710, PE-Cy5.5, PI, 7-AAD</a:t>
            </a:r>
            <a:endParaRPr lang="en-US" altLang="en-US" sz="1800">
              <a:cs typeface="Arial" charset="0"/>
            </a:endParaRPr>
          </a:p>
        </p:txBody>
      </p:sp>
      <p:sp>
        <p:nvSpPr>
          <p:cNvPr id="17419" name="Rectangle 3403"/>
          <p:cNvSpPr>
            <a:spLocks noChangeArrowheads="1"/>
          </p:cNvSpPr>
          <p:nvPr/>
        </p:nvSpPr>
        <p:spPr bwMode="auto">
          <a:xfrm>
            <a:off x="1412875" y="2922588"/>
            <a:ext cx="19748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PerCP-Cy5.5</a:t>
            </a:r>
            <a:endParaRPr lang="en-US" altLang="en-US" sz="1800" dirty="0">
              <a:cs typeface="Arial" charset="0"/>
            </a:endParaRPr>
          </a:p>
        </p:txBody>
      </p:sp>
      <p:sp>
        <p:nvSpPr>
          <p:cNvPr id="17420" name="Rectangle 3401"/>
          <p:cNvSpPr>
            <a:spLocks noChangeArrowheads="1"/>
          </p:cNvSpPr>
          <p:nvPr/>
        </p:nvSpPr>
        <p:spPr bwMode="auto">
          <a:xfrm>
            <a:off x="3387725" y="2924175"/>
            <a:ext cx="5416550" cy="4699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cs typeface="Arial" charset="0"/>
              </a:rPr>
              <a:t> </a:t>
            </a:r>
          </a:p>
        </p:txBody>
      </p:sp>
      <p:sp>
        <p:nvSpPr>
          <p:cNvPr id="17421" name="Rectangle 3396"/>
          <p:cNvSpPr>
            <a:spLocks noChangeArrowheads="1"/>
          </p:cNvSpPr>
          <p:nvPr/>
        </p:nvSpPr>
        <p:spPr bwMode="auto">
          <a:xfrm>
            <a:off x="3387725" y="2452688"/>
            <a:ext cx="54165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latin typeface="Arial" charset="0"/>
                <a:cs typeface="Arial" charset="0"/>
              </a:rPr>
              <a:t>PE, PI, RFP</a:t>
            </a:r>
            <a:endParaRPr lang="en-US" altLang="en-US" sz="1800">
              <a:cs typeface="Arial" charset="0"/>
            </a:endParaRPr>
          </a:p>
        </p:txBody>
      </p:sp>
      <p:sp>
        <p:nvSpPr>
          <p:cNvPr id="17422" name="Rectangle 3393"/>
          <p:cNvSpPr>
            <a:spLocks noChangeArrowheads="1"/>
          </p:cNvSpPr>
          <p:nvPr/>
        </p:nvSpPr>
        <p:spPr bwMode="auto">
          <a:xfrm>
            <a:off x="1412875" y="2452688"/>
            <a:ext cx="19748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PE</a:t>
            </a:r>
            <a:endParaRPr lang="en-US" altLang="en-US" sz="1800" dirty="0">
              <a:cs typeface="Arial" charset="0"/>
            </a:endParaRPr>
          </a:p>
        </p:txBody>
      </p:sp>
      <p:sp>
        <p:nvSpPr>
          <p:cNvPr id="17423" name="Rectangle 3391"/>
          <p:cNvSpPr>
            <a:spLocks noChangeArrowheads="1"/>
          </p:cNvSpPr>
          <p:nvPr/>
        </p:nvSpPr>
        <p:spPr bwMode="auto">
          <a:xfrm>
            <a:off x="3387725" y="2066925"/>
            <a:ext cx="5416550" cy="385763"/>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latin typeface="Arial" charset="0"/>
                <a:cs typeface="Arial" charset="0"/>
              </a:rPr>
              <a:t>Alexa 488, Brilliant Blue 515, GFP, YFP, CFSE</a:t>
            </a:r>
            <a:endParaRPr lang="en-US" altLang="en-US" sz="1800">
              <a:cs typeface="Arial" charset="0"/>
            </a:endParaRPr>
          </a:p>
        </p:txBody>
      </p:sp>
      <p:sp>
        <p:nvSpPr>
          <p:cNvPr id="17424" name="Rectangle 3388"/>
          <p:cNvSpPr>
            <a:spLocks noChangeArrowheads="1"/>
          </p:cNvSpPr>
          <p:nvPr/>
        </p:nvSpPr>
        <p:spPr bwMode="auto">
          <a:xfrm>
            <a:off x="1412875" y="2066925"/>
            <a:ext cx="1974850" cy="385763"/>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FITC</a:t>
            </a:r>
            <a:endParaRPr lang="en-US" altLang="en-US" sz="1800" dirty="0">
              <a:cs typeface="Arial" charset="0"/>
            </a:endParaRPr>
          </a:p>
        </p:txBody>
      </p:sp>
      <p:sp>
        <p:nvSpPr>
          <p:cNvPr id="17425" name="Rectangle 3387"/>
          <p:cNvSpPr>
            <a:spLocks noChangeArrowheads="1"/>
          </p:cNvSpPr>
          <p:nvPr/>
        </p:nvSpPr>
        <p:spPr bwMode="auto">
          <a:xfrm>
            <a:off x="422275" y="2066925"/>
            <a:ext cx="990600" cy="1797050"/>
          </a:xfrm>
          <a:prstGeom prst="rect">
            <a:avLst/>
          </a:prstGeom>
          <a:gradFill rotWithShape="1">
            <a:gsLst>
              <a:gs pos="0">
                <a:srgbClr val="0000D4"/>
              </a:gs>
              <a:gs pos="100000">
                <a:srgbClr val="000062"/>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solidFill>
                  <a:srgbClr val="FFCC00"/>
                </a:solidFill>
                <a:latin typeface="Arial" charset="0"/>
                <a:cs typeface="Arial" charset="0"/>
              </a:rPr>
              <a:t>Blue        488 nm</a:t>
            </a:r>
            <a:endParaRPr lang="en-US" altLang="en-US" sz="1800">
              <a:solidFill>
                <a:srgbClr val="FFCC00"/>
              </a:solidFill>
              <a:cs typeface="Arial" charset="0"/>
            </a:endParaRPr>
          </a:p>
        </p:txBody>
      </p:sp>
      <p:sp>
        <p:nvSpPr>
          <p:cNvPr id="17426" name="Rectangle 3386"/>
          <p:cNvSpPr>
            <a:spLocks noChangeArrowheads="1"/>
          </p:cNvSpPr>
          <p:nvPr/>
        </p:nvSpPr>
        <p:spPr bwMode="auto">
          <a:xfrm>
            <a:off x="3387725" y="1611313"/>
            <a:ext cx="5416550" cy="455612"/>
          </a:xfrm>
          <a:prstGeom prst="rect">
            <a:avLst/>
          </a:prstGeom>
          <a:gradFill rotWithShape="1">
            <a:gsLst>
              <a:gs pos="0">
                <a:srgbClr val="969696"/>
              </a:gs>
              <a:gs pos="100000">
                <a:srgbClr val="454545"/>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solidFill>
                  <a:srgbClr val="FFCC00"/>
                </a:solidFill>
                <a:latin typeface="Arial" charset="0"/>
                <a:cs typeface="Arial" charset="0"/>
              </a:rPr>
              <a:t>Alternative Fluorochromes</a:t>
            </a:r>
            <a:endParaRPr lang="en-US" altLang="en-US" sz="1800">
              <a:solidFill>
                <a:srgbClr val="FFCC00"/>
              </a:solidFill>
              <a:cs typeface="Arial" charset="0"/>
            </a:endParaRPr>
          </a:p>
        </p:txBody>
      </p:sp>
      <p:sp>
        <p:nvSpPr>
          <p:cNvPr id="17427" name="Rectangle 3383"/>
          <p:cNvSpPr>
            <a:spLocks noChangeArrowheads="1"/>
          </p:cNvSpPr>
          <p:nvPr/>
        </p:nvSpPr>
        <p:spPr bwMode="auto">
          <a:xfrm>
            <a:off x="1412875" y="1611313"/>
            <a:ext cx="1974850" cy="455612"/>
          </a:xfrm>
          <a:prstGeom prst="rect">
            <a:avLst/>
          </a:prstGeom>
          <a:gradFill rotWithShape="1">
            <a:gsLst>
              <a:gs pos="0">
                <a:srgbClr val="969696"/>
              </a:gs>
              <a:gs pos="100000">
                <a:srgbClr val="454545"/>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solidFill>
                  <a:srgbClr val="FFCC00"/>
                </a:solidFill>
                <a:latin typeface="Arial" charset="0"/>
                <a:cs typeface="Arial" charset="0"/>
              </a:rPr>
              <a:t>Detector</a:t>
            </a:r>
            <a:endParaRPr lang="en-US" altLang="en-US" sz="1800">
              <a:solidFill>
                <a:srgbClr val="FFCC00"/>
              </a:solidFill>
              <a:cs typeface="Arial" charset="0"/>
            </a:endParaRPr>
          </a:p>
        </p:txBody>
      </p:sp>
      <p:sp>
        <p:nvSpPr>
          <p:cNvPr id="17428" name="Rectangle 3382"/>
          <p:cNvSpPr>
            <a:spLocks noChangeArrowheads="1"/>
          </p:cNvSpPr>
          <p:nvPr/>
        </p:nvSpPr>
        <p:spPr bwMode="auto">
          <a:xfrm>
            <a:off x="422275" y="1611313"/>
            <a:ext cx="990600" cy="455612"/>
          </a:xfrm>
          <a:prstGeom prst="rect">
            <a:avLst/>
          </a:prstGeom>
          <a:gradFill rotWithShape="1">
            <a:gsLst>
              <a:gs pos="0">
                <a:srgbClr val="969696"/>
              </a:gs>
              <a:gs pos="100000">
                <a:srgbClr val="454545"/>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dirty="0">
                <a:solidFill>
                  <a:srgbClr val="FFCC00"/>
                </a:solidFill>
                <a:latin typeface="Arial" charset="0"/>
                <a:cs typeface="Arial" charset="0"/>
              </a:rPr>
              <a:t>Laser</a:t>
            </a:r>
            <a:endParaRPr lang="en-US" altLang="en-US" sz="1800" dirty="0">
              <a:solidFill>
                <a:srgbClr val="FFCC00"/>
              </a:solidFill>
              <a:cs typeface="Arial" charset="0"/>
            </a:endParaRPr>
          </a:p>
        </p:txBody>
      </p:sp>
      <p:sp>
        <p:nvSpPr>
          <p:cNvPr id="17429" name="Line 3447"/>
          <p:cNvSpPr>
            <a:spLocks noChangeShapeType="1"/>
          </p:cNvSpPr>
          <p:nvPr/>
        </p:nvSpPr>
        <p:spPr bwMode="auto">
          <a:xfrm>
            <a:off x="422275" y="1611313"/>
            <a:ext cx="838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17430" name="Line 3453"/>
          <p:cNvSpPr>
            <a:spLocks noChangeShapeType="1"/>
          </p:cNvSpPr>
          <p:nvPr/>
        </p:nvSpPr>
        <p:spPr bwMode="auto">
          <a:xfrm>
            <a:off x="422275" y="2066925"/>
            <a:ext cx="838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17431" name="Line 3482"/>
          <p:cNvSpPr>
            <a:spLocks noChangeShapeType="1"/>
          </p:cNvSpPr>
          <p:nvPr/>
        </p:nvSpPr>
        <p:spPr bwMode="auto">
          <a:xfrm>
            <a:off x="1412875" y="2452688"/>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2" name="Line 3502"/>
          <p:cNvSpPr>
            <a:spLocks noChangeShapeType="1"/>
          </p:cNvSpPr>
          <p:nvPr/>
        </p:nvSpPr>
        <p:spPr bwMode="auto">
          <a:xfrm>
            <a:off x="1412875" y="2924175"/>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3" name="Line 3523"/>
          <p:cNvSpPr>
            <a:spLocks noChangeShapeType="1"/>
          </p:cNvSpPr>
          <p:nvPr/>
        </p:nvSpPr>
        <p:spPr bwMode="auto">
          <a:xfrm>
            <a:off x="1412875" y="2922588"/>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4" name="Line 3544"/>
          <p:cNvSpPr>
            <a:spLocks noChangeShapeType="1"/>
          </p:cNvSpPr>
          <p:nvPr/>
        </p:nvSpPr>
        <p:spPr bwMode="auto">
          <a:xfrm>
            <a:off x="1412875" y="3394075"/>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5" name="Line 3665"/>
          <p:cNvSpPr>
            <a:spLocks noChangeShapeType="1"/>
          </p:cNvSpPr>
          <p:nvPr/>
        </p:nvSpPr>
        <p:spPr bwMode="auto">
          <a:xfrm>
            <a:off x="1412875" y="4254500"/>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6" name="Line 3686"/>
          <p:cNvSpPr>
            <a:spLocks noChangeShapeType="1"/>
          </p:cNvSpPr>
          <p:nvPr/>
        </p:nvSpPr>
        <p:spPr bwMode="auto">
          <a:xfrm>
            <a:off x="1412875" y="4729163"/>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7" name="Rectangle 1"/>
          <p:cNvSpPr>
            <a:spLocks noChangeArrowheads="1"/>
          </p:cNvSpPr>
          <p:nvPr/>
        </p:nvSpPr>
        <p:spPr bwMode="auto">
          <a:xfrm>
            <a:off x="1412875" y="4306888"/>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APC-Cy7</a:t>
            </a:r>
            <a:endParaRPr lang="en-US" altLang="en-US" sz="1800" dirty="0">
              <a:cs typeface="Arial" charset="0"/>
            </a:endParaRPr>
          </a:p>
        </p:txBody>
      </p:sp>
      <p:sp>
        <p:nvSpPr>
          <p:cNvPr id="17438" name="Rectangle 2"/>
          <p:cNvSpPr>
            <a:spLocks noChangeArrowheads="1"/>
          </p:cNvSpPr>
          <p:nvPr/>
        </p:nvSpPr>
        <p:spPr bwMode="auto">
          <a:xfrm>
            <a:off x="3787775" y="4325938"/>
            <a:ext cx="436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latin typeface="Arial" charset="0"/>
                <a:cs typeface="Arial" charset="0"/>
              </a:rPr>
              <a:t>APC-H7, APC-eFluor 780, APC/Fire 750 </a:t>
            </a:r>
            <a:endParaRPr lang="en-US" altLang="en-US" sz="1800">
              <a:cs typeface="Arial" charset="0"/>
            </a:endParaRPr>
          </a:p>
        </p:txBody>
      </p:sp>
      <p:pic>
        <p:nvPicPr>
          <p:cNvPr id="2" name="Audio 1">
            <a:hlinkClick r:id="" action="ppaction://media"/>
            <a:extLst>
              <a:ext uri="{FF2B5EF4-FFF2-40B4-BE49-F238E27FC236}">
                <a16:creationId xmlns:a16="http://schemas.microsoft.com/office/drawing/2014/main" id="{672B25EB-DDED-40B0-B7A9-6FF182BD85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5380806"/>
      </p:ext>
    </p:extLst>
  </p:cSld>
  <p:clrMapOvr>
    <a:masterClrMapping/>
  </p:clrMapOvr>
  <p:transition spd="med" advTm="9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9191C-98CB-470D-B06A-770190816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05000"/>
            <a:ext cx="4301655" cy="29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a:extLst>
              <a:ext uri="{FF2B5EF4-FFF2-40B4-BE49-F238E27FC236}">
                <a16:creationId xmlns:a16="http://schemas.microsoft.com/office/drawing/2014/main" id="{4787B39F-78A2-47C0-8A76-7636739DAB6D}"/>
              </a:ext>
            </a:extLst>
          </p:cNvPr>
          <p:cNvSpPr txBox="1">
            <a:spLocks noChangeArrowheads="1"/>
          </p:cNvSpPr>
          <p:nvPr/>
        </p:nvSpPr>
        <p:spPr bwMode="auto">
          <a:xfrm>
            <a:off x="2063327" y="914400"/>
            <a:ext cx="50994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800" b="1" dirty="0" err="1">
                <a:latin typeface="Arial" charset="0"/>
                <a:cs typeface="Arial" charset="0"/>
              </a:rPr>
              <a:t>Accuri</a:t>
            </a:r>
            <a:r>
              <a:rPr lang="en-US" altLang="en-US" sz="2800" b="1" dirty="0">
                <a:latin typeface="Arial" charset="0"/>
                <a:cs typeface="Arial" charset="0"/>
              </a:rPr>
              <a:t> C6 - 2 lasers, 4 colors</a:t>
            </a:r>
          </a:p>
        </p:txBody>
      </p:sp>
      <p:sp>
        <p:nvSpPr>
          <p:cNvPr id="5" name="Rectangle 3388">
            <a:extLst>
              <a:ext uri="{FF2B5EF4-FFF2-40B4-BE49-F238E27FC236}">
                <a16:creationId xmlns:a16="http://schemas.microsoft.com/office/drawing/2014/main" id="{A0FA721B-7D4E-463D-88BB-8488C99A6A6F}"/>
              </a:ext>
            </a:extLst>
          </p:cNvPr>
          <p:cNvSpPr>
            <a:spLocks noChangeArrowheads="1"/>
          </p:cNvSpPr>
          <p:nvPr/>
        </p:nvSpPr>
        <p:spPr bwMode="auto">
          <a:xfrm>
            <a:off x="2209800" y="5181600"/>
            <a:ext cx="6248400" cy="838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marL="285750" indent="-285750" fontAlgn="ctr">
              <a:spcBef>
                <a:spcPct val="0"/>
              </a:spcBef>
              <a:spcAft>
                <a:spcPts val="600"/>
              </a:spcAft>
              <a:buClrTx/>
              <a:buSzTx/>
              <a:buFont typeface="Wingdings" panose="05000000000000000000" pitchFamily="2" charset="2"/>
              <a:buChar char="Ø"/>
            </a:pPr>
            <a:r>
              <a:rPr lang="en-US" altLang="en-US" sz="1800" dirty="0">
                <a:latin typeface="Arial" charset="0"/>
                <a:cs typeface="Arial" charset="0"/>
              </a:rPr>
              <a:t>Located at HSF II, S107, Dr. </a:t>
            </a:r>
            <a:r>
              <a:rPr lang="en-US" altLang="en-US" sz="1800" dirty="0" err="1">
                <a:latin typeface="Arial" charset="0"/>
                <a:cs typeface="Arial" charset="0"/>
              </a:rPr>
              <a:t>Civin</a:t>
            </a:r>
            <a:r>
              <a:rPr lang="en-US" altLang="en-US" sz="1800" dirty="0">
                <a:latin typeface="Arial" charset="0"/>
                <a:cs typeface="Arial" charset="0"/>
              </a:rPr>
              <a:t> lab.</a:t>
            </a:r>
          </a:p>
          <a:p>
            <a:pPr marL="285750" indent="-285750" fontAlgn="ctr">
              <a:spcBef>
                <a:spcPct val="0"/>
              </a:spcBef>
              <a:spcAft>
                <a:spcPts val="600"/>
              </a:spcAft>
              <a:buClrTx/>
              <a:buSzTx/>
              <a:buFont typeface="Wingdings" panose="05000000000000000000" pitchFamily="2" charset="2"/>
              <a:buChar char="Ø"/>
            </a:pPr>
            <a:r>
              <a:rPr lang="en-US" altLang="en-US" sz="1800" dirty="0">
                <a:latin typeface="Arial" charset="0"/>
                <a:cs typeface="Arial" charset="0"/>
              </a:rPr>
              <a:t>Min Jung Kim, </a:t>
            </a:r>
            <a:r>
              <a:rPr lang="en-US" altLang="en-US" sz="1800" dirty="0">
                <a:latin typeface="Arial" charset="0"/>
                <a:cs typeface="Arial" charset="0"/>
                <a:hlinkClick r:id="rId5">
                  <a:extLst>
                    <a:ext uri="{A12FA001-AC4F-418D-AE19-62706E023703}">
                      <ahyp:hlinkClr xmlns:ahyp="http://schemas.microsoft.com/office/drawing/2018/hyperlinkcolor" val="tx"/>
                    </a:ext>
                  </a:extLst>
                </a:hlinkClick>
              </a:rPr>
              <a:t>mjkim@som.umaryland.edu</a:t>
            </a:r>
            <a:r>
              <a:rPr lang="en-US" altLang="en-US" sz="1800" dirty="0">
                <a:latin typeface="Arial" charset="0"/>
                <a:cs typeface="Arial" charset="0"/>
              </a:rPr>
              <a:t>, 6-1218</a:t>
            </a:r>
            <a:endParaRPr lang="en-US" altLang="en-US" sz="1800" dirty="0">
              <a:cs typeface="Arial" charset="0"/>
            </a:endParaRPr>
          </a:p>
        </p:txBody>
      </p:sp>
      <p:pic>
        <p:nvPicPr>
          <p:cNvPr id="6" name="Audio 5">
            <a:hlinkClick r:id="" action="ppaction://media"/>
            <a:extLst>
              <a:ext uri="{FF2B5EF4-FFF2-40B4-BE49-F238E27FC236}">
                <a16:creationId xmlns:a16="http://schemas.microsoft.com/office/drawing/2014/main" id="{23367EB1-B87B-485B-97A1-303BC91D90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3257448"/>
      </p:ext>
    </p:extLst>
  </p:cSld>
  <p:clrMapOvr>
    <a:masterClrMapping/>
  </p:clrMapOvr>
  <p:transition spd="med" advTm="15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133600" y="1000780"/>
            <a:ext cx="50994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800" b="1" dirty="0" err="1">
                <a:latin typeface="Arial" charset="0"/>
                <a:cs typeface="Arial" charset="0"/>
              </a:rPr>
              <a:t>Accuri</a:t>
            </a:r>
            <a:r>
              <a:rPr lang="en-US" altLang="en-US" sz="2800" b="1" dirty="0">
                <a:latin typeface="Arial" charset="0"/>
                <a:cs typeface="Arial" charset="0"/>
              </a:rPr>
              <a:t> C6 - 2 lasers, 4 colors</a:t>
            </a:r>
          </a:p>
        </p:txBody>
      </p:sp>
      <p:sp>
        <p:nvSpPr>
          <p:cNvPr id="17413" name="Rectangle 3431"/>
          <p:cNvSpPr>
            <a:spLocks noChangeArrowheads="1"/>
          </p:cNvSpPr>
          <p:nvPr/>
        </p:nvSpPr>
        <p:spPr bwMode="auto">
          <a:xfrm>
            <a:off x="3352588" y="3873500"/>
            <a:ext cx="5416550" cy="469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dirty="0">
                <a:latin typeface="Arial" charset="0"/>
                <a:cs typeface="Arial" charset="0"/>
              </a:rPr>
              <a:t>Alexa 647, TO-PRO-3</a:t>
            </a:r>
            <a:endParaRPr lang="en-US" altLang="en-US" sz="1800" dirty="0">
              <a:cs typeface="Arial" charset="0"/>
            </a:endParaRPr>
          </a:p>
        </p:txBody>
      </p:sp>
      <p:sp>
        <p:nvSpPr>
          <p:cNvPr id="17414" name="Rectangle 3428"/>
          <p:cNvSpPr>
            <a:spLocks noChangeArrowheads="1"/>
          </p:cNvSpPr>
          <p:nvPr/>
        </p:nvSpPr>
        <p:spPr bwMode="auto">
          <a:xfrm>
            <a:off x="1377738" y="3893343"/>
            <a:ext cx="1974850" cy="4302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APC</a:t>
            </a:r>
            <a:endParaRPr lang="en-US" altLang="en-US" sz="1800" dirty="0">
              <a:cs typeface="Arial" charset="0"/>
            </a:endParaRPr>
          </a:p>
        </p:txBody>
      </p:sp>
      <p:sp>
        <p:nvSpPr>
          <p:cNvPr id="17415" name="Rectangle 3427"/>
          <p:cNvSpPr>
            <a:spLocks noChangeArrowheads="1"/>
          </p:cNvSpPr>
          <p:nvPr/>
        </p:nvSpPr>
        <p:spPr bwMode="auto">
          <a:xfrm>
            <a:off x="387138" y="3873499"/>
            <a:ext cx="990600" cy="469900"/>
          </a:xfrm>
          <a:prstGeom prst="rect">
            <a:avLst/>
          </a:prstGeom>
          <a:gradFill rotWithShape="1">
            <a:gsLst>
              <a:gs pos="0">
                <a:srgbClr val="DD0806"/>
              </a:gs>
              <a:gs pos="100000">
                <a:srgbClr val="660403"/>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600" dirty="0">
                <a:solidFill>
                  <a:srgbClr val="FFCC00"/>
                </a:solidFill>
                <a:latin typeface="Arial" charset="0"/>
                <a:cs typeface="Arial" charset="0"/>
              </a:rPr>
              <a:t>Red</a:t>
            </a:r>
            <a:br>
              <a:rPr lang="en-US" altLang="en-US" sz="1600" dirty="0">
                <a:solidFill>
                  <a:srgbClr val="FFCC00"/>
                </a:solidFill>
                <a:latin typeface="Arial" charset="0"/>
                <a:cs typeface="Arial" charset="0"/>
              </a:rPr>
            </a:br>
            <a:r>
              <a:rPr lang="en-US" altLang="en-US" sz="1600" dirty="0">
                <a:solidFill>
                  <a:srgbClr val="FFCC00"/>
                </a:solidFill>
                <a:latin typeface="Arial" charset="0"/>
                <a:cs typeface="Arial" charset="0"/>
              </a:rPr>
              <a:t>633 nm</a:t>
            </a:r>
            <a:endParaRPr lang="en-US" altLang="en-US" sz="1600" dirty="0">
              <a:solidFill>
                <a:srgbClr val="FFCC00"/>
              </a:solidFill>
              <a:cs typeface="Arial" charset="0"/>
            </a:endParaRPr>
          </a:p>
        </p:txBody>
      </p:sp>
      <p:sp>
        <p:nvSpPr>
          <p:cNvPr id="17416" name="Rectangle 3411"/>
          <p:cNvSpPr>
            <a:spLocks noChangeArrowheads="1"/>
          </p:cNvSpPr>
          <p:nvPr/>
        </p:nvSpPr>
        <p:spPr bwMode="auto">
          <a:xfrm>
            <a:off x="3352588" y="3873498"/>
            <a:ext cx="5416550" cy="4699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cs typeface="Arial" charset="0"/>
              </a:rPr>
              <a:t> </a:t>
            </a:r>
          </a:p>
        </p:txBody>
      </p:sp>
      <p:sp>
        <p:nvSpPr>
          <p:cNvPr id="17417" name="Rectangle 3408"/>
          <p:cNvSpPr>
            <a:spLocks noChangeArrowheads="1"/>
          </p:cNvSpPr>
          <p:nvPr/>
        </p:nvSpPr>
        <p:spPr bwMode="auto">
          <a:xfrm>
            <a:off x="1377738" y="3873498"/>
            <a:ext cx="1974850" cy="4699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endParaRPr lang="en-US" altLang="en-US" sz="1800" dirty="0">
              <a:cs typeface="Arial" charset="0"/>
            </a:endParaRPr>
          </a:p>
        </p:txBody>
      </p:sp>
      <p:sp>
        <p:nvSpPr>
          <p:cNvPr id="17418" name="Rectangle 3406"/>
          <p:cNvSpPr>
            <a:spLocks noChangeArrowheads="1"/>
          </p:cNvSpPr>
          <p:nvPr/>
        </p:nvSpPr>
        <p:spPr bwMode="auto">
          <a:xfrm>
            <a:off x="3352588" y="3402011"/>
            <a:ext cx="54165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dirty="0" err="1">
                <a:latin typeface="Arial" charset="0"/>
                <a:cs typeface="Arial" charset="0"/>
              </a:rPr>
              <a:t>PerCP-eFluor</a:t>
            </a:r>
            <a:r>
              <a:rPr lang="en-US" altLang="en-US" sz="1800" dirty="0">
                <a:latin typeface="Arial" charset="0"/>
                <a:cs typeface="Arial" charset="0"/>
              </a:rPr>
              <a:t> 710, PE-Cy5.5, PI, 7-AAD, PE-Cy7</a:t>
            </a:r>
            <a:endParaRPr lang="en-US" altLang="en-US" sz="1800" dirty="0">
              <a:cs typeface="Arial" charset="0"/>
            </a:endParaRPr>
          </a:p>
        </p:txBody>
      </p:sp>
      <p:sp>
        <p:nvSpPr>
          <p:cNvPr id="17419" name="Rectangle 3403"/>
          <p:cNvSpPr>
            <a:spLocks noChangeArrowheads="1"/>
          </p:cNvSpPr>
          <p:nvPr/>
        </p:nvSpPr>
        <p:spPr bwMode="auto">
          <a:xfrm>
            <a:off x="1377738" y="3402011"/>
            <a:ext cx="19748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PerCP-Cy5.5</a:t>
            </a:r>
            <a:endParaRPr lang="en-US" altLang="en-US" sz="1800" dirty="0">
              <a:cs typeface="Arial" charset="0"/>
            </a:endParaRPr>
          </a:p>
        </p:txBody>
      </p:sp>
      <p:sp>
        <p:nvSpPr>
          <p:cNvPr id="17420" name="Rectangle 3401"/>
          <p:cNvSpPr>
            <a:spLocks noChangeArrowheads="1"/>
          </p:cNvSpPr>
          <p:nvPr/>
        </p:nvSpPr>
        <p:spPr bwMode="auto">
          <a:xfrm>
            <a:off x="3352588" y="3403598"/>
            <a:ext cx="5416550" cy="4699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cs typeface="Arial" charset="0"/>
              </a:rPr>
              <a:t> </a:t>
            </a:r>
          </a:p>
        </p:txBody>
      </p:sp>
      <p:sp>
        <p:nvSpPr>
          <p:cNvPr id="17421" name="Rectangle 3396"/>
          <p:cNvSpPr>
            <a:spLocks noChangeArrowheads="1"/>
          </p:cNvSpPr>
          <p:nvPr/>
        </p:nvSpPr>
        <p:spPr bwMode="auto">
          <a:xfrm>
            <a:off x="3352588" y="2932111"/>
            <a:ext cx="54165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latin typeface="Arial" charset="0"/>
                <a:cs typeface="Arial" charset="0"/>
              </a:rPr>
              <a:t>PE, PI, RFP</a:t>
            </a:r>
            <a:endParaRPr lang="en-US" altLang="en-US" sz="1800">
              <a:cs typeface="Arial" charset="0"/>
            </a:endParaRPr>
          </a:p>
        </p:txBody>
      </p:sp>
      <p:sp>
        <p:nvSpPr>
          <p:cNvPr id="17422" name="Rectangle 3393"/>
          <p:cNvSpPr>
            <a:spLocks noChangeArrowheads="1"/>
          </p:cNvSpPr>
          <p:nvPr/>
        </p:nvSpPr>
        <p:spPr bwMode="auto">
          <a:xfrm>
            <a:off x="1377738" y="2932111"/>
            <a:ext cx="1974850" cy="471487"/>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PE</a:t>
            </a:r>
            <a:endParaRPr lang="en-US" altLang="en-US" sz="1800" dirty="0">
              <a:cs typeface="Arial" charset="0"/>
            </a:endParaRPr>
          </a:p>
        </p:txBody>
      </p:sp>
      <p:sp>
        <p:nvSpPr>
          <p:cNvPr id="17423" name="Rectangle 3391"/>
          <p:cNvSpPr>
            <a:spLocks noChangeArrowheads="1"/>
          </p:cNvSpPr>
          <p:nvPr/>
        </p:nvSpPr>
        <p:spPr bwMode="auto">
          <a:xfrm>
            <a:off x="3352588" y="2546348"/>
            <a:ext cx="5416550" cy="385763"/>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latin typeface="Arial" charset="0"/>
                <a:cs typeface="Arial" charset="0"/>
              </a:rPr>
              <a:t>Alexa 488, Brilliant Blue 515, GFP, YFP, CFSE</a:t>
            </a:r>
            <a:endParaRPr lang="en-US" altLang="en-US" sz="1800">
              <a:cs typeface="Arial" charset="0"/>
            </a:endParaRPr>
          </a:p>
        </p:txBody>
      </p:sp>
      <p:sp>
        <p:nvSpPr>
          <p:cNvPr id="17424" name="Rectangle 3388"/>
          <p:cNvSpPr>
            <a:spLocks noChangeArrowheads="1"/>
          </p:cNvSpPr>
          <p:nvPr/>
        </p:nvSpPr>
        <p:spPr bwMode="auto">
          <a:xfrm>
            <a:off x="1377738" y="2546348"/>
            <a:ext cx="1974850" cy="385763"/>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ctr">
              <a:spcBef>
                <a:spcPct val="0"/>
              </a:spcBef>
              <a:spcAft>
                <a:spcPct val="0"/>
              </a:spcAft>
              <a:buClrTx/>
              <a:buSzTx/>
              <a:buFontTx/>
              <a:buNone/>
            </a:pPr>
            <a:r>
              <a:rPr lang="en-US" altLang="en-US" sz="1800" dirty="0">
                <a:latin typeface="Arial" charset="0"/>
                <a:cs typeface="Arial" charset="0"/>
              </a:rPr>
              <a:t>FITC</a:t>
            </a:r>
            <a:endParaRPr lang="en-US" altLang="en-US" sz="1800" dirty="0">
              <a:cs typeface="Arial" charset="0"/>
            </a:endParaRPr>
          </a:p>
        </p:txBody>
      </p:sp>
      <p:sp>
        <p:nvSpPr>
          <p:cNvPr id="17425" name="Rectangle 3387"/>
          <p:cNvSpPr>
            <a:spLocks noChangeArrowheads="1"/>
          </p:cNvSpPr>
          <p:nvPr/>
        </p:nvSpPr>
        <p:spPr bwMode="auto">
          <a:xfrm>
            <a:off x="387138" y="2546348"/>
            <a:ext cx="990600" cy="1327150"/>
          </a:xfrm>
          <a:prstGeom prst="rect">
            <a:avLst/>
          </a:prstGeom>
          <a:gradFill rotWithShape="1">
            <a:gsLst>
              <a:gs pos="0">
                <a:srgbClr val="0000D4"/>
              </a:gs>
              <a:gs pos="100000">
                <a:srgbClr val="000062"/>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600" dirty="0">
                <a:solidFill>
                  <a:srgbClr val="FFCC00"/>
                </a:solidFill>
                <a:latin typeface="Arial" charset="0"/>
                <a:cs typeface="Arial" charset="0"/>
              </a:rPr>
              <a:t>Blue        488 nm</a:t>
            </a:r>
            <a:endParaRPr lang="en-US" altLang="en-US" sz="1600" dirty="0">
              <a:solidFill>
                <a:srgbClr val="FFCC00"/>
              </a:solidFill>
              <a:cs typeface="Arial" charset="0"/>
            </a:endParaRPr>
          </a:p>
        </p:txBody>
      </p:sp>
      <p:sp>
        <p:nvSpPr>
          <p:cNvPr id="17426" name="Rectangle 3386"/>
          <p:cNvSpPr>
            <a:spLocks noChangeArrowheads="1"/>
          </p:cNvSpPr>
          <p:nvPr/>
        </p:nvSpPr>
        <p:spPr bwMode="auto">
          <a:xfrm>
            <a:off x="3352588" y="2090736"/>
            <a:ext cx="5416550" cy="455612"/>
          </a:xfrm>
          <a:prstGeom prst="rect">
            <a:avLst/>
          </a:prstGeom>
          <a:gradFill rotWithShape="1">
            <a:gsLst>
              <a:gs pos="0">
                <a:srgbClr val="969696"/>
              </a:gs>
              <a:gs pos="100000">
                <a:srgbClr val="454545"/>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solidFill>
                  <a:srgbClr val="FFCC00"/>
                </a:solidFill>
                <a:latin typeface="Arial" charset="0"/>
                <a:cs typeface="Arial" charset="0"/>
              </a:rPr>
              <a:t>Alternative Fluorochromes</a:t>
            </a:r>
            <a:endParaRPr lang="en-US" altLang="en-US" sz="1800">
              <a:solidFill>
                <a:srgbClr val="FFCC00"/>
              </a:solidFill>
              <a:cs typeface="Arial" charset="0"/>
            </a:endParaRPr>
          </a:p>
        </p:txBody>
      </p:sp>
      <p:sp>
        <p:nvSpPr>
          <p:cNvPr id="17427" name="Rectangle 3383"/>
          <p:cNvSpPr>
            <a:spLocks noChangeArrowheads="1"/>
          </p:cNvSpPr>
          <p:nvPr/>
        </p:nvSpPr>
        <p:spPr bwMode="auto">
          <a:xfrm>
            <a:off x="1377738" y="2090736"/>
            <a:ext cx="1974850" cy="455612"/>
          </a:xfrm>
          <a:prstGeom prst="rect">
            <a:avLst/>
          </a:prstGeom>
          <a:gradFill rotWithShape="1">
            <a:gsLst>
              <a:gs pos="0">
                <a:srgbClr val="969696"/>
              </a:gs>
              <a:gs pos="100000">
                <a:srgbClr val="454545"/>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solidFill>
                  <a:srgbClr val="FFCC00"/>
                </a:solidFill>
                <a:latin typeface="Arial" charset="0"/>
                <a:cs typeface="Arial" charset="0"/>
              </a:rPr>
              <a:t>Detector</a:t>
            </a:r>
            <a:endParaRPr lang="en-US" altLang="en-US" sz="1800">
              <a:solidFill>
                <a:srgbClr val="FFCC00"/>
              </a:solidFill>
              <a:cs typeface="Arial" charset="0"/>
            </a:endParaRPr>
          </a:p>
        </p:txBody>
      </p:sp>
      <p:sp>
        <p:nvSpPr>
          <p:cNvPr id="17428" name="Rectangle 3382"/>
          <p:cNvSpPr>
            <a:spLocks noChangeArrowheads="1"/>
          </p:cNvSpPr>
          <p:nvPr/>
        </p:nvSpPr>
        <p:spPr bwMode="auto">
          <a:xfrm>
            <a:off x="387138" y="2090736"/>
            <a:ext cx="990600" cy="455612"/>
          </a:xfrm>
          <a:prstGeom prst="rect">
            <a:avLst/>
          </a:prstGeom>
          <a:gradFill rotWithShape="1">
            <a:gsLst>
              <a:gs pos="0">
                <a:srgbClr val="969696"/>
              </a:gs>
              <a:gs pos="100000">
                <a:srgbClr val="454545"/>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ctr">
              <a:spcBef>
                <a:spcPct val="0"/>
              </a:spcBef>
              <a:spcAft>
                <a:spcPct val="0"/>
              </a:spcAft>
              <a:buClrTx/>
              <a:buSzTx/>
              <a:buFontTx/>
              <a:buNone/>
            </a:pPr>
            <a:r>
              <a:rPr lang="en-US" altLang="en-US" sz="1800">
                <a:solidFill>
                  <a:srgbClr val="FFCC00"/>
                </a:solidFill>
                <a:latin typeface="Arial" charset="0"/>
                <a:cs typeface="Arial" charset="0"/>
              </a:rPr>
              <a:t>Laser</a:t>
            </a:r>
            <a:endParaRPr lang="en-US" altLang="en-US" sz="1800">
              <a:solidFill>
                <a:srgbClr val="FFCC00"/>
              </a:solidFill>
              <a:cs typeface="Arial" charset="0"/>
            </a:endParaRPr>
          </a:p>
        </p:txBody>
      </p:sp>
      <p:sp>
        <p:nvSpPr>
          <p:cNvPr id="17429" name="Line 3447"/>
          <p:cNvSpPr>
            <a:spLocks noChangeShapeType="1"/>
          </p:cNvSpPr>
          <p:nvPr/>
        </p:nvSpPr>
        <p:spPr bwMode="auto">
          <a:xfrm>
            <a:off x="387138" y="2090736"/>
            <a:ext cx="838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17430" name="Line 3453"/>
          <p:cNvSpPr>
            <a:spLocks noChangeShapeType="1"/>
          </p:cNvSpPr>
          <p:nvPr/>
        </p:nvSpPr>
        <p:spPr bwMode="auto">
          <a:xfrm>
            <a:off x="387138" y="2546348"/>
            <a:ext cx="838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Lst>
        </p:spPr>
        <p:txBody>
          <a:bodyPr wrap="none">
            <a:spAutoFit/>
          </a:bodyPr>
          <a:lstStyle/>
          <a:p>
            <a:pPr eaLnBrk="0" fontAlgn="base" hangingPunct="0">
              <a:spcBef>
                <a:spcPct val="0"/>
              </a:spcBef>
              <a:spcAft>
                <a:spcPct val="0"/>
              </a:spcAft>
            </a:pPr>
            <a:endParaRPr lang="en-US" sz="1600" dirty="0">
              <a:solidFill>
                <a:srgbClr val="FFFFFF"/>
              </a:solidFill>
              <a:cs typeface="Arial" charset="0"/>
            </a:endParaRPr>
          </a:p>
        </p:txBody>
      </p:sp>
      <p:sp>
        <p:nvSpPr>
          <p:cNvPr id="17431" name="Line 3482"/>
          <p:cNvSpPr>
            <a:spLocks noChangeShapeType="1"/>
          </p:cNvSpPr>
          <p:nvPr/>
        </p:nvSpPr>
        <p:spPr bwMode="auto">
          <a:xfrm>
            <a:off x="1377738" y="2932111"/>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2" name="Line 3502"/>
          <p:cNvSpPr>
            <a:spLocks noChangeShapeType="1"/>
          </p:cNvSpPr>
          <p:nvPr/>
        </p:nvSpPr>
        <p:spPr bwMode="auto">
          <a:xfrm>
            <a:off x="1377738" y="3403598"/>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
        <p:nvSpPr>
          <p:cNvPr id="17433" name="Line 3523"/>
          <p:cNvSpPr>
            <a:spLocks noChangeShapeType="1"/>
          </p:cNvSpPr>
          <p:nvPr/>
        </p:nvSpPr>
        <p:spPr bwMode="auto">
          <a:xfrm>
            <a:off x="1377738" y="3402011"/>
            <a:ext cx="7391400" cy="0"/>
          </a:xfrm>
          <a:prstGeom prst="line">
            <a:avLst/>
          </a:prstGeom>
          <a:noFill/>
          <a:ln w="12700" cap="rnd">
            <a:solidFill>
              <a:srgbClr val="777777"/>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a:cs typeface="Arial" charset="0"/>
            </a:endParaRPr>
          </a:p>
        </p:txBody>
      </p:sp>
    </p:spTree>
    <p:extLst>
      <p:ext uri="{BB962C8B-B14F-4D97-AF65-F5344CB8AC3E}">
        <p14:creationId xmlns:p14="http://schemas.microsoft.com/office/powerpoint/2010/main" val="2508853013"/>
      </p:ext>
    </p:extLst>
  </p:cSld>
  <p:clrMapOvr>
    <a:masterClrMapping/>
  </p:clrMapOvr>
  <p:transition spd="med"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124200" y="685799"/>
            <a:ext cx="6019800" cy="523220"/>
          </a:xfrm>
          <a:prstGeom prst="rect">
            <a:avLst/>
          </a:prstGeom>
        </p:spPr>
        <p:txBody>
          <a:bodyPr wrap="square">
            <a:spAutoFit/>
          </a:bodyPr>
          <a:lstStyle/>
          <a:p>
            <a:pPr>
              <a:spcAft>
                <a:spcPts val="1200"/>
              </a:spcAft>
            </a:pPr>
            <a:r>
              <a:rPr lang="en-US" sz="2800" b="1" dirty="0" err="1">
                <a:solidFill>
                  <a:srgbClr val="002060"/>
                </a:solidFill>
              </a:rPr>
              <a:t>Cytek</a:t>
            </a:r>
            <a:r>
              <a:rPr lang="en-US" sz="2800" b="1" dirty="0">
                <a:solidFill>
                  <a:srgbClr val="002060"/>
                </a:solidFill>
              </a:rPr>
              <a:t> Aurora Spectral Cytometer</a:t>
            </a:r>
          </a:p>
        </p:txBody>
      </p:sp>
      <p:pic>
        <p:nvPicPr>
          <p:cNvPr id="15" name="Picture 2" descr="https://cdn.shopify.com/s/files/1/1654/6801/t/21/assets/aurora.png?103713198608790259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1" y="1600201"/>
            <a:ext cx="2362199" cy="212451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191000" y="1828800"/>
            <a:ext cx="4495800" cy="1508105"/>
          </a:xfrm>
          <a:prstGeom prst="rect">
            <a:avLst/>
          </a:prstGeom>
        </p:spPr>
        <p:txBody>
          <a:bodyPr wrap="square">
            <a:spAutoFit/>
          </a:bodyPr>
          <a:lstStyle/>
          <a:p>
            <a:pPr marL="342900" indent="-342900">
              <a:spcAft>
                <a:spcPts val="1200"/>
              </a:spcAft>
              <a:buFont typeface="Wingdings" panose="05000000000000000000" pitchFamily="2" charset="2"/>
              <a:buChar char="Ø"/>
            </a:pPr>
            <a:r>
              <a:rPr lang="en-US" b="1" dirty="0">
                <a:solidFill>
                  <a:srgbClr val="002060"/>
                </a:solidFill>
              </a:rPr>
              <a:t>4 lasers </a:t>
            </a:r>
          </a:p>
          <a:p>
            <a:pPr>
              <a:spcAft>
                <a:spcPts val="1200"/>
              </a:spcAft>
            </a:pPr>
            <a:r>
              <a:rPr lang="en-US" b="1" dirty="0">
                <a:solidFill>
                  <a:srgbClr val="002060"/>
                </a:solidFill>
              </a:rPr>
              <a:t>    355, 488, 407, 640 nm </a:t>
            </a:r>
          </a:p>
          <a:p>
            <a:pPr marL="342900" indent="-342900">
              <a:spcAft>
                <a:spcPts val="1200"/>
              </a:spcAft>
              <a:buFont typeface="Wingdings" panose="05000000000000000000" pitchFamily="2" charset="2"/>
              <a:buChar char="Ø"/>
            </a:pPr>
            <a:r>
              <a:rPr lang="en-US" b="1" dirty="0">
                <a:solidFill>
                  <a:srgbClr val="002060"/>
                </a:solidFill>
              </a:rPr>
              <a:t>over 30 colors</a:t>
            </a:r>
          </a:p>
        </p:txBody>
      </p:sp>
      <p:sp>
        <p:nvSpPr>
          <p:cNvPr id="6" name="TextBox 5"/>
          <p:cNvSpPr txBox="1"/>
          <p:nvPr/>
        </p:nvSpPr>
        <p:spPr>
          <a:xfrm>
            <a:off x="602064" y="6015335"/>
            <a:ext cx="8763000" cy="461665"/>
          </a:xfrm>
          <a:prstGeom prst="rect">
            <a:avLst/>
          </a:prstGeom>
          <a:noFill/>
          <a:ln>
            <a:noFill/>
          </a:ln>
        </p:spPr>
        <p:txBody>
          <a:bodyPr wrap="square" rtlCol="0">
            <a:spAutoFit/>
          </a:bodyPr>
          <a:lstStyle/>
          <a:p>
            <a:r>
              <a:rPr lang="en-US" dirty="0">
                <a:solidFill>
                  <a:srgbClr val="002060"/>
                </a:solidFill>
                <a:cs typeface="Arial" panose="020B0604020202020204" pitchFamily="34" charset="0"/>
              </a:rPr>
              <a:t>violet laser                        blue laser                         red laser</a:t>
            </a:r>
            <a:endParaRPr lang="en-US" sz="2400"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1837D18-C4E3-4FFE-9EAE-F899BA08ED10}"/>
              </a:ext>
            </a:extLst>
          </p:cNvPr>
          <p:cNvPicPr>
            <a:picLocks noChangeAspect="1"/>
          </p:cNvPicPr>
          <p:nvPr/>
        </p:nvPicPr>
        <p:blipFill>
          <a:blip r:embed="rId6"/>
          <a:stretch>
            <a:fillRect/>
          </a:stretch>
        </p:blipFill>
        <p:spPr>
          <a:xfrm>
            <a:off x="-342900" y="3961307"/>
            <a:ext cx="9715500" cy="1917533"/>
          </a:xfrm>
          <a:prstGeom prst="rect">
            <a:avLst/>
          </a:prstGeom>
        </p:spPr>
      </p:pic>
      <p:pic>
        <p:nvPicPr>
          <p:cNvPr id="2" name="Audio 1">
            <a:hlinkClick r:id="" action="ppaction://media"/>
            <a:extLst>
              <a:ext uri="{FF2B5EF4-FFF2-40B4-BE49-F238E27FC236}">
                <a16:creationId xmlns:a16="http://schemas.microsoft.com/office/drawing/2014/main" id="{6EED5045-C9C4-490E-A9FA-8858802C77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8328611"/>
      </p:ext>
    </p:extLst>
  </p:cSld>
  <p:clrMapOvr>
    <a:masterClrMapping/>
  </p:clrMapOvr>
  <mc:AlternateContent xmlns:mc="http://schemas.openxmlformats.org/markup-compatibility/2006" xmlns:p14="http://schemas.microsoft.com/office/powerpoint/2010/main">
    <mc:Choice Requires="p14">
      <p:transition spd="slow" p14:dur="2000" advTm="27900"/>
    </mc:Choice>
    <mc:Fallback xmlns="">
      <p:transition spd="slow" advTm="2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8;p7">
            <a:extLst>
              <a:ext uri="{FF2B5EF4-FFF2-40B4-BE49-F238E27FC236}">
                <a16:creationId xmlns:a16="http://schemas.microsoft.com/office/drawing/2014/main" id="{B5F5DAE4-7A68-4CA6-9C0C-C45DF19AEF3A}"/>
              </a:ext>
            </a:extLst>
          </p:cNvPr>
          <p:cNvPicPr preferRelativeResize="0">
            <a:picLocks noChangeAspect="1"/>
          </p:cNvPicPr>
          <p:nvPr/>
        </p:nvPicPr>
        <p:blipFill>
          <a:blip r:embed="rId4">
            <a:alphaModFix/>
          </a:blip>
          <a:stretch>
            <a:fillRect/>
          </a:stretch>
        </p:blipFill>
        <p:spPr>
          <a:xfrm>
            <a:off x="1600200" y="1981200"/>
            <a:ext cx="5721382" cy="3657600"/>
          </a:xfrm>
          <a:prstGeom prst="rect">
            <a:avLst/>
          </a:prstGeom>
          <a:noFill/>
          <a:ln>
            <a:noFill/>
          </a:ln>
        </p:spPr>
      </p:pic>
      <p:pic>
        <p:nvPicPr>
          <p:cNvPr id="2" name="Audio 1">
            <a:hlinkClick r:id="" action="ppaction://media"/>
            <a:extLst>
              <a:ext uri="{FF2B5EF4-FFF2-40B4-BE49-F238E27FC236}">
                <a16:creationId xmlns:a16="http://schemas.microsoft.com/office/drawing/2014/main" id="{C9107C3D-4CF5-471C-81CA-09321734D9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0684834"/>
      </p:ext>
    </p:extLst>
  </p:cSld>
  <p:clrMapOvr>
    <a:masterClrMapping/>
  </p:clrMapOvr>
  <mc:AlternateContent xmlns:mc="http://schemas.openxmlformats.org/markup-compatibility/2006" xmlns:p14="http://schemas.microsoft.com/office/powerpoint/2010/main">
    <mc:Choice Requires="p14">
      <p:transition spd="slow" p14:dur="2000" advTm="32677"/>
    </mc:Choice>
    <mc:Fallback xmlns="">
      <p:transition spd="slow" advTm="3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E9DA0-B46B-4CE8-AD6E-DAD1C06433B3}"/>
              </a:ext>
            </a:extLst>
          </p:cNvPr>
          <p:cNvPicPr>
            <a:picLocks noChangeAspect="1"/>
          </p:cNvPicPr>
          <p:nvPr/>
        </p:nvPicPr>
        <p:blipFill rotWithShape="1">
          <a:blip r:embed="rId5">
            <a:extLst>
              <a:ext uri="{28A0092B-C50C-407E-A947-70E740481C1C}">
                <a14:useLocalDpi xmlns:a14="http://schemas.microsoft.com/office/drawing/2010/main" val="0"/>
              </a:ext>
            </a:extLst>
          </a:blip>
          <a:srcRect t="5509"/>
          <a:stretch/>
        </p:blipFill>
        <p:spPr>
          <a:xfrm>
            <a:off x="51954" y="322118"/>
            <a:ext cx="9040091" cy="2577886"/>
          </a:xfrm>
          <a:prstGeom prst="rect">
            <a:avLst/>
          </a:prstGeom>
        </p:spPr>
      </p:pic>
      <p:pic>
        <p:nvPicPr>
          <p:cNvPr id="15" name="Picture 14">
            <a:extLst>
              <a:ext uri="{FF2B5EF4-FFF2-40B4-BE49-F238E27FC236}">
                <a16:creationId xmlns:a16="http://schemas.microsoft.com/office/drawing/2014/main" id="{D3ED170B-6598-48B5-9AB7-E98059C6C3BC}"/>
              </a:ext>
            </a:extLst>
          </p:cNvPr>
          <p:cNvPicPr>
            <a:picLocks noChangeAspect="1"/>
          </p:cNvPicPr>
          <p:nvPr/>
        </p:nvPicPr>
        <p:blipFill rotWithShape="1">
          <a:blip r:embed="rId6">
            <a:extLst>
              <a:ext uri="{28A0092B-C50C-407E-A947-70E740481C1C}">
                <a14:useLocalDpi xmlns:a14="http://schemas.microsoft.com/office/drawing/2010/main" val="0"/>
              </a:ext>
            </a:extLst>
          </a:blip>
          <a:srcRect t="5783"/>
          <a:stretch/>
        </p:blipFill>
        <p:spPr>
          <a:xfrm>
            <a:off x="-1" y="3418609"/>
            <a:ext cx="9144000" cy="2602765"/>
          </a:xfrm>
          <a:prstGeom prst="rect">
            <a:avLst/>
          </a:prstGeom>
        </p:spPr>
      </p:pic>
      <p:sp>
        <p:nvSpPr>
          <p:cNvPr id="2" name="TextBox 1"/>
          <p:cNvSpPr txBox="1"/>
          <p:nvPr/>
        </p:nvSpPr>
        <p:spPr>
          <a:xfrm>
            <a:off x="7461970" y="470559"/>
            <a:ext cx="1216936" cy="400110"/>
          </a:xfrm>
          <a:prstGeom prst="rect">
            <a:avLst/>
          </a:prstGeom>
          <a:noFill/>
        </p:spPr>
        <p:txBody>
          <a:bodyPr wrap="none" rtlCol="0">
            <a:spAutoFit/>
          </a:bodyPr>
          <a:lstStyle/>
          <a:p>
            <a:r>
              <a:rPr lang="en-US" sz="2000" b="1" dirty="0"/>
              <a:t>Alexa 532</a:t>
            </a:r>
          </a:p>
        </p:txBody>
      </p:sp>
      <p:sp>
        <p:nvSpPr>
          <p:cNvPr id="5" name="TextBox 4"/>
          <p:cNvSpPr txBox="1"/>
          <p:nvPr/>
        </p:nvSpPr>
        <p:spPr>
          <a:xfrm>
            <a:off x="8051042" y="3510489"/>
            <a:ext cx="627864" cy="400110"/>
          </a:xfrm>
          <a:prstGeom prst="rect">
            <a:avLst/>
          </a:prstGeom>
          <a:noFill/>
        </p:spPr>
        <p:txBody>
          <a:bodyPr wrap="none" rtlCol="0">
            <a:spAutoFit/>
          </a:bodyPr>
          <a:lstStyle/>
          <a:p>
            <a:r>
              <a:rPr lang="en-US" sz="2000" b="1" dirty="0"/>
              <a:t>FITC</a:t>
            </a:r>
          </a:p>
        </p:txBody>
      </p:sp>
      <p:pic>
        <p:nvPicPr>
          <p:cNvPr id="3" name="Audio 2">
            <a:hlinkClick r:id="" action="ppaction://media"/>
            <a:extLst>
              <a:ext uri="{FF2B5EF4-FFF2-40B4-BE49-F238E27FC236}">
                <a16:creationId xmlns:a16="http://schemas.microsoft.com/office/drawing/2014/main" id="{92D261C6-8E0C-4138-B782-AC9851AD3D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4252397"/>
      </p:ext>
    </p:extLst>
  </p:cSld>
  <p:clrMapOvr>
    <a:masterClrMapping/>
  </p:clrMapOvr>
  <mc:AlternateContent xmlns:mc="http://schemas.openxmlformats.org/markup-compatibility/2006" xmlns:p14="http://schemas.microsoft.com/office/powerpoint/2010/main">
    <mc:Choice Requires="p14">
      <p:transition spd="slow" p14:dur="2000" advTm="23014"/>
    </mc:Choice>
    <mc:Fallback xmlns="">
      <p:transition spd="slow" advTm="2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8C988-CEEE-4C70-A760-A0E3EA9C73FB}"/>
              </a:ext>
            </a:extLst>
          </p:cNvPr>
          <p:cNvPicPr>
            <a:picLocks noChangeAspect="1"/>
          </p:cNvPicPr>
          <p:nvPr/>
        </p:nvPicPr>
        <p:blipFill rotWithShape="1">
          <a:blip r:embed="rId5">
            <a:extLst>
              <a:ext uri="{28A0092B-C50C-407E-A947-70E740481C1C}">
                <a14:useLocalDpi xmlns:a14="http://schemas.microsoft.com/office/drawing/2010/main" val="0"/>
              </a:ext>
            </a:extLst>
          </a:blip>
          <a:srcRect l="4567" b="5215"/>
          <a:stretch/>
        </p:blipFill>
        <p:spPr>
          <a:xfrm>
            <a:off x="1384412" y="1789103"/>
            <a:ext cx="3327383" cy="3079095"/>
          </a:xfrm>
          <a:prstGeom prst="rect">
            <a:avLst/>
          </a:prstGeom>
        </p:spPr>
      </p:pic>
      <p:pic>
        <p:nvPicPr>
          <p:cNvPr id="5" name="Picture 4">
            <a:extLst>
              <a:ext uri="{FF2B5EF4-FFF2-40B4-BE49-F238E27FC236}">
                <a16:creationId xmlns:a16="http://schemas.microsoft.com/office/drawing/2014/main" id="{66D5B44C-0BD1-4E93-916C-EFA6CC139A48}"/>
              </a:ext>
            </a:extLst>
          </p:cNvPr>
          <p:cNvPicPr>
            <a:picLocks noChangeAspect="1"/>
          </p:cNvPicPr>
          <p:nvPr/>
        </p:nvPicPr>
        <p:blipFill rotWithShape="1">
          <a:blip r:embed="rId6">
            <a:extLst>
              <a:ext uri="{28A0092B-C50C-407E-A947-70E740481C1C}">
                <a14:useLocalDpi xmlns:a14="http://schemas.microsoft.com/office/drawing/2010/main" val="0"/>
              </a:ext>
            </a:extLst>
          </a:blip>
          <a:srcRect l="4345" b="5215"/>
          <a:stretch/>
        </p:blipFill>
        <p:spPr>
          <a:xfrm>
            <a:off x="4711795" y="1789103"/>
            <a:ext cx="3335129" cy="3079095"/>
          </a:xfrm>
          <a:prstGeom prst="rect">
            <a:avLst/>
          </a:prstGeom>
        </p:spPr>
      </p:pic>
      <p:grpSp>
        <p:nvGrpSpPr>
          <p:cNvPr id="10" name="Group 9"/>
          <p:cNvGrpSpPr/>
          <p:nvPr/>
        </p:nvGrpSpPr>
        <p:grpSpPr>
          <a:xfrm>
            <a:off x="1238263" y="4036926"/>
            <a:ext cx="1104405" cy="961902"/>
            <a:chOff x="777834" y="2838203"/>
            <a:chExt cx="1104405" cy="961902"/>
          </a:xfrm>
        </p:grpSpPr>
        <p:cxnSp>
          <p:nvCxnSpPr>
            <p:cNvPr id="3" name="Straight Arrow Connector 2"/>
            <p:cNvCxnSpPr/>
            <p:nvPr/>
          </p:nvCxnSpPr>
          <p:spPr>
            <a:xfrm flipV="1">
              <a:off x="777834" y="3800104"/>
              <a:ext cx="1104405"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77834" y="2838203"/>
              <a:ext cx="0" cy="961901"/>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2342668" y="4875619"/>
            <a:ext cx="1216936" cy="400110"/>
          </a:xfrm>
          <a:prstGeom prst="rect">
            <a:avLst/>
          </a:prstGeom>
          <a:noFill/>
        </p:spPr>
        <p:txBody>
          <a:bodyPr wrap="none" rtlCol="0">
            <a:spAutoFit/>
          </a:bodyPr>
          <a:lstStyle/>
          <a:p>
            <a:r>
              <a:rPr lang="en-US" sz="2000" b="1" dirty="0"/>
              <a:t>Alexa 532</a:t>
            </a:r>
          </a:p>
        </p:txBody>
      </p:sp>
      <p:sp>
        <p:nvSpPr>
          <p:cNvPr id="12" name="TextBox 11"/>
          <p:cNvSpPr txBox="1"/>
          <p:nvPr/>
        </p:nvSpPr>
        <p:spPr>
          <a:xfrm rot="16200000">
            <a:off x="685631" y="3616681"/>
            <a:ext cx="627864" cy="400110"/>
          </a:xfrm>
          <a:prstGeom prst="rect">
            <a:avLst/>
          </a:prstGeom>
          <a:noFill/>
        </p:spPr>
        <p:txBody>
          <a:bodyPr wrap="none" rtlCol="0">
            <a:spAutoFit/>
          </a:bodyPr>
          <a:lstStyle/>
          <a:p>
            <a:r>
              <a:rPr lang="en-US" sz="2000" b="1" dirty="0"/>
              <a:t>FITC</a:t>
            </a:r>
          </a:p>
        </p:txBody>
      </p:sp>
      <p:sp>
        <p:nvSpPr>
          <p:cNvPr id="13" name="Rectangle 12"/>
          <p:cNvSpPr/>
          <p:nvPr/>
        </p:nvSpPr>
        <p:spPr>
          <a:xfrm>
            <a:off x="3124200" y="685799"/>
            <a:ext cx="5257800" cy="523220"/>
          </a:xfrm>
          <a:prstGeom prst="rect">
            <a:avLst/>
          </a:prstGeom>
        </p:spPr>
        <p:txBody>
          <a:bodyPr wrap="square">
            <a:spAutoFit/>
          </a:bodyPr>
          <a:lstStyle/>
          <a:p>
            <a:pPr>
              <a:spcAft>
                <a:spcPts val="1200"/>
              </a:spcAft>
            </a:pPr>
            <a:r>
              <a:rPr lang="en-US" sz="2800" b="1" dirty="0">
                <a:solidFill>
                  <a:srgbClr val="002060"/>
                </a:solidFill>
              </a:rPr>
              <a:t>FITC and Alexa 532 unmixed</a:t>
            </a:r>
          </a:p>
        </p:txBody>
      </p:sp>
      <p:pic>
        <p:nvPicPr>
          <p:cNvPr id="2" name="Audio 1">
            <a:hlinkClick r:id="" action="ppaction://media"/>
            <a:extLst>
              <a:ext uri="{FF2B5EF4-FFF2-40B4-BE49-F238E27FC236}">
                <a16:creationId xmlns:a16="http://schemas.microsoft.com/office/drawing/2014/main" id="{2CACEA4A-95E4-4F52-B871-774298FA8C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509710"/>
      </p:ext>
    </p:extLst>
  </p:cSld>
  <p:clrMapOvr>
    <a:masterClrMapping/>
  </p:clrMapOvr>
  <mc:AlternateContent xmlns:mc="http://schemas.openxmlformats.org/markup-compatibility/2006" xmlns:p14="http://schemas.microsoft.com/office/powerpoint/2010/main">
    <mc:Choice Requires="p14">
      <p:transition spd="slow" p14:dur="2000" advTm="19258"/>
    </mc:Choice>
    <mc:Fallback xmlns="">
      <p:transition spd="slow" advTm="1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AA5578-2AE2-4517-8827-008BA0C3DB50}"/>
              </a:ext>
            </a:extLst>
          </p:cNvPr>
          <p:cNvSpPr txBox="1"/>
          <p:nvPr/>
        </p:nvSpPr>
        <p:spPr>
          <a:xfrm>
            <a:off x="3581400" y="805695"/>
            <a:ext cx="5486400" cy="369332"/>
          </a:xfrm>
          <a:prstGeom prst="rect">
            <a:avLst/>
          </a:prstGeom>
          <a:noFill/>
        </p:spPr>
        <p:txBody>
          <a:bodyPr wrap="square" rtlCol="0">
            <a:spAutoFit/>
          </a:bodyPr>
          <a:lstStyle/>
          <a:p>
            <a:r>
              <a:rPr lang="en-US" sz="1800" b="1" dirty="0">
                <a:solidFill>
                  <a:srgbClr val="002060"/>
                </a:solidFill>
              </a:rPr>
              <a:t>LSR II 13 color Spillover Spreading Matrix (SSM)</a:t>
            </a:r>
          </a:p>
        </p:txBody>
      </p:sp>
      <p:graphicFrame>
        <p:nvGraphicFramePr>
          <p:cNvPr id="6" name="Table 5">
            <a:extLst>
              <a:ext uri="{FF2B5EF4-FFF2-40B4-BE49-F238E27FC236}">
                <a16:creationId xmlns:a16="http://schemas.microsoft.com/office/drawing/2014/main" id="{FC412732-B3DF-4425-991D-2CA65F0D4F62}"/>
              </a:ext>
            </a:extLst>
          </p:cNvPr>
          <p:cNvGraphicFramePr>
            <a:graphicFrameLocks noGrp="1"/>
          </p:cNvGraphicFramePr>
          <p:nvPr/>
        </p:nvGraphicFramePr>
        <p:xfrm>
          <a:off x="223950" y="1488558"/>
          <a:ext cx="8696100" cy="4379081"/>
        </p:xfrm>
        <a:graphic>
          <a:graphicData uri="http://schemas.openxmlformats.org/drawingml/2006/table">
            <a:tbl>
              <a:tblPr/>
              <a:tblGrid>
                <a:gridCol w="621150">
                  <a:extLst>
                    <a:ext uri="{9D8B030D-6E8A-4147-A177-3AD203B41FA5}">
                      <a16:colId xmlns:a16="http://schemas.microsoft.com/office/drawing/2014/main" val="1081835997"/>
                    </a:ext>
                  </a:extLst>
                </a:gridCol>
                <a:gridCol w="621150">
                  <a:extLst>
                    <a:ext uri="{9D8B030D-6E8A-4147-A177-3AD203B41FA5}">
                      <a16:colId xmlns:a16="http://schemas.microsoft.com/office/drawing/2014/main" val="1131887021"/>
                    </a:ext>
                  </a:extLst>
                </a:gridCol>
                <a:gridCol w="621150">
                  <a:extLst>
                    <a:ext uri="{9D8B030D-6E8A-4147-A177-3AD203B41FA5}">
                      <a16:colId xmlns:a16="http://schemas.microsoft.com/office/drawing/2014/main" val="928944759"/>
                    </a:ext>
                  </a:extLst>
                </a:gridCol>
                <a:gridCol w="621150">
                  <a:extLst>
                    <a:ext uri="{9D8B030D-6E8A-4147-A177-3AD203B41FA5}">
                      <a16:colId xmlns:a16="http://schemas.microsoft.com/office/drawing/2014/main" val="2064261561"/>
                    </a:ext>
                  </a:extLst>
                </a:gridCol>
                <a:gridCol w="621150">
                  <a:extLst>
                    <a:ext uri="{9D8B030D-6E8A-4147-A177-3AD203B41FA5}">
                      <a16:colId xmlns:a16="http://schemas.microsoft.com/office/drawing/2014/main" val="3370000966"/>
                    </a:ext>
                  </a:extLst>
                </a:gridCol>
                <a:gridCol w="621150">
                  <a:extLst>
                    <a:ext uri="{9D8B030D-6E8A-4147-A177-3AD203B41FA5}">
                      <a16:colId xmlns:a16="http://schemas.microsoft.com/office/drawing/2014/main" val="3446291636"/>
                    </a:ext>
                  </a:extLst>
                </a:gridCol>
                <a:gridCol w="621150">
                  <a:extLst>
                    <a:ext uri="{9D8B030D-6E8A-4147-A177-3AD203B41FA5}">
                      <a16:colId xmlns:a16="http://schemas.microsoft.com/office/drawing/2014/main" val="3221304409"/>
                    </a:ext>
                  </a:extLst>
                </a:gridCol>
                <a:gridCol w="621150">
                  <a:extLst>
                    <a:ext uri="{9D8B030D-6E8A-4147-A177-3AD203B41FA5}">
                      <a16:colId xmlns:a16="http://schemas.microsoft.com/office/drawing/2014/main" val="4009118384"/>
                    </a:ext>
                  </a:extLst>
                </a:gridCol>
                <a:gridCol w="621150">
                  <a:extLst>
                    <a:ext uri="{9D8B030D-6E8A-4147-A177-3AD203B41FA5}">
                      <a16:colId xmlns:a16="http://schemas.microsoft.com/office/drawing/2014/main" val="2551383504"/>
                    </a:ext>
                  </a:extLst>
                </a:gridCol>
                <a:gridCol w="621150">
                  <a:extLst>
                    <a:ext uri="{9D8B030D-6E8A-4147-A177-3AD203B41FA5}">
                      <a16:colId xmlns:a16="http://schemas.microsoft.com/office/drawing/2014/main" val="1297135771"/>
                    </a:ext>
                  </a:extLst>
                </a:gridCol>
                <a:gridCol w="621150">
                  <a:extLst>
                    <a:ext uri="{9D8B030D-6E8A-4147-A177-3AD203B41FA5}">
                      <a16:colId xmlns:a16="http://schemas.microsoft.com/office/drawing/2014/main" val="1716409690"/>
                    </a:ext>
                  </a:extLst>
                </a:gridCol>
                <a:gridCol w="621150">
                  <a:extLst>
                    <a:ext uri="{9D8B030D-6E8A-4147-A177-3AD203B41FA5}">
                      <a16:colId xmlns:a16="http://schemas.microsoft.com/office/drawing/2014/main" val="971050371"/>
                    </a:ext>
                  </a:extLst>
                </a:gridCol>
                <a:gridCol w="621150">
                  <a:extLst>
                    <a:ext uri="{9D8B030D-6E8A-4147-A177-3AD203B41FA5}">
                      <a16:colId xmlns:a16="http://schemas.microsoft.com/office/drawing/2014/main" val="2291556948"/>
                    </a:ext>
                  </a:extLst>
                </a:gridCol>
                <a:gridCol w="621150">
                  <a:extLst>
                    <a:ext uri="{9D8B030D-6E8A-4147-A177-3AD203B41FA5}">
                      <a16:colId xmlns:a16="http://schemas.microsoft.com/office/drawing/2014/main" val="1769482555"/>
                    </a:ext>
                  </a:extLst>
                </a:gridCol>
              </a:tblGrid>
              <a:tr h="322665">
                <a:tc>
                  <a:txBody>
                    <a:bodyPr/>
                    <a:lstStyle/>
                    <a:p>
                      <a:pPr algn="ctr" fontAlgn="ctr"/>
                      <a:endParaRPr lang="en-US" sz="1000" b="0" i="0" u="none" strike="noStrike">
                        <a:solidFill>
                          <a:srgbClr val="000000"/>
                        </a:solidFill>
                        <a:effectLst/>
                        <a:latin typeface="Calibri" panose="020F0502020204030204" pitchFamily="34" charset="0"/>
                      </a:endParaRPr>
                    </a:p>
                  </a:txBody>
                  <a:tcPr marL="5868" marR="5868" marT="5868" marB="0" anchor="ctr">
                    <a:lnL>
                      <a:noFill/>
                    </a:lnL>
                    <a:lnR>
                      <a:noFill/>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BV421</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BV510</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BV605</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BV650</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FITC</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PE-Dazzle</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PE-Cy5</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PCP-Cy5.5</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PE-Cy7</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APC</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AF700 </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APC-Fire</a:t>
                      </a:r>
                    </a:p>
                  </a:txBody>
                  <a:tcPr marL="5868" marR="5868" marT="586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274331"/>
                  </a:ext>
                </a:extLst>
              </a:tr>
              <a:tr h="312032">
                <a:tc>
                  <a:txBody>
                    <a:bodyPr/>
                    <a:lstStyle/>
                    <a:p>
                      <a:pPr algn="ctr" fontAlgn="ctr"/>
                      <a:r>
                        <a:rPr lang="en-US" sz="1000" b="1" i="0" u="none" strike="noStrike">
                          <a:solidFill>
                            <a:srgbClr val="000000"/>
                          </a:solidFill>
                          <a:effectLst/>
                          <a:latin typeface="Calibri" panose="020F0502020204030204" pitchFamily="34" charset="0"/>
                        </a:rPr>
                        <a:t>BV421</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dirty="0">
                          <a:solidFill>
                            <a:srgbClr val="000000"/>
                          </a:solidFill>
                          <a:effectLst/>
                          <a:latin typeface="Calibri" panose="020F0502020204030204" pitchFamily="34" charset="0"/>
                        </a:rPr>
                        <a:t>from\into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0.6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1F1"/>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DFD"/>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0.6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extLst>
                  <a:ext uri="{0D108BD9-81ED-4DB2-BD59-A6C34878D82A}">
                    <a16:rowId xmlns:a16="http://schemas.microsoft.com/office/drawing/2014/main" val="2582227630"/>
                  </a:ext>
                </a:extLst>
              </a:tr>
              <a:tr h="312032">
                <a:tc>
                  <a:txBody>
                    <a:bodyPr/>
                    <a:lstStyle/>
                    <a:p>
                      <a:pPr algn="ctr" fontAlgn="ctr"/>
                      <a:r>
                        <a:rPr lang="en-US" sz="1000" b="1" i="0" u="none" strike="noStrike">
                          <a:solidFill>
                            <a:srgbClr val="000000"/>
                          </a:solidFill>
                          <a:effectLst/>
                          <a:latin typeface="Calibri" panose="020F0502020204030204" pitchFamily="34" charset="0"/>
                        </a:rPr>
                        <a:t>BV510</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dirty="0">
                          <a:solidFill>
                            <a:srgbClr val="000000"/>
                          </a:solidFill>
                          <a:effectLst/>
                          <a:latin typeface="Calibri" panose="020F0502020204030204" pitchFamily="34" charset="0"/>
                        </a:rPr>
                        <a:t>0.8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5.2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A7A"/>
                    </a:solidFill>
                  </a:tcPr>
                </a:tc>
                <a:tc>
                  <a:txBody>
                    <a:bodyPr/>
                    <a:lstStyle/>
                    <a:p>
                      <a:pPr algn="ctr" fontAlgn="ctr"/>
                      <a:r>
                        <a:rPr lang="en-US" sz="1100" b="1" i="0" u="none" strike="noStrike">
                          <a:solidFill>
                            <a:srgbClr val="000000"/>
                          </a:solidFill>
                          <a:effectLst/>
                          <a:latin typeface="Calibri" panose="020F0502020204030204" pitchFamily="34" charset="0"/>
                        </a:rPr>
                        <a:t>4.8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686"/>
                    </a:solidFill>
                  </a:tcPr>
                </a:tc>
                <a:tc>
                  <a:txBody>
                    <a:bodyPr/>
                    <a:lstStyle/>
                    <a:p>
                      <a:pPr algn="ctr" fontAlgn="ctr"/>
                      <a:r>
                        <a:rPr lang="en-US" sz="1100" b="1" i="0" u="none" strike="noStrike">
                          <a:solidFill>
                            <a:srgbClr val="000000"/>
                          </a:solidFill>
                          <a:effectLst/>
                          <a:latin typeface="Calibri" panose="020F0502020204030204" pitchFamily="34" charset="0"/>
                        </a:rPr>
                        <a:t>1.3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E"/>
                    </a:solidFill>
                  </a:tcPr>
                </a:tc>
                <a:tc>
                  <a:txBody>
                    <a:bodyPr/>
                    <a:lstStyle/>
                    <a:p>
                      <a:pPr algn="ctr" fontAlgn="ctr"/>
                      <a:r>
                        <a:rPr lang="en-US" sz="1100" b="1" i="0" u="none" strike="noStrike">
                          <a:solidFill>
                            <a:srgbClr val="000000"/>
                          </a:solidFill>
                          <a:effectLst/>
                          <a:latin typeface="Calibri" panose="020F0502020204030204" pitchFamily="34" charset="0"/>
                        </a:rPr>
                        <a:t>1.3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DF"/>
                    </a:solidFill>
                  </a:tcPr>
                </a:tc>
                <a:tc>
                  <a:txBody>
                    <a:bodyPr/>
                    <a:lstStyle/>
                    <a:p>
                      <a:pPr algn="ctr" fontAlgn="ctr"/>
                      <a:r>
                        <a:rPr lang="en-US" sz="1100" b="1" i="0" u="none" strike="noStrike">
                          <a:solidFill>
                            <a:srgbClr val="000000"/>
                          </a:solidFill>
                          <a:effectLst/>
                          <a:latin typeface="Calibri" panose="020F0502020204030204" pitchFamily="34" charset="0"/>
                        </a:rPr>
                        <a:t>0.6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EF"/>
                    </a:solidFill>
                  </a:tcPr>
                </a:tc>
                <a:tc>
                  <a:txBody>
                    <a:bodyPr/>
                    <a:lstStyle/>
                    <a:p>
                      <a:pPr algn="ctr" fontAlgn="ctr"/>
                      <a:r>
                        <a:rPr lang="en-US" sz="1100" b="1" i="0" u="none" strike="noStrike">
                          <a:solidFill>
                            <a:srgbClr val="000000"/>
                          </a:solidFill>
                          <a:effectLst/>
                          <a:latin typeface="Calibri" panose="020F0502020204030204" pitchFamily="34" charset="0"/>
                        </a:rPr>
                        <a:t>1.0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7"/>
                    </a:solidFill>
                  </a:tcPr>
                </a:tc>
                <a:tc>
                  <a:txBody>
                    <a:bodyPr/>
                    <a:lstStyle/>
                    <a:p>
                      <a:pPr algn="ctr" fontAlgn="ctr"/>
                      <a:r>
                        <a:rPr lang="en-US" sz="1100" b="1" i="0" u="none" strike="noStrike">
                          <a:solidFill>
                            <a:srgbClr val="000000"/>
                          </a:solidFill>
                          <a:effectLst/>
                          <a:latin typeface="Calibri" panose="020F0502020204030204" pitchFamily="34" charset="0"/>
                        </a:rPr>
                        <a:t>0.9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E9"/>
                    </a:solidFill>
                  </a:tcPr>
                </a:tc>
                <a:tc>
                  <a:txBody>
                    <a:bodyPr/>
                    <a:lstStyle/>
                    <a:p>
                      <a:pPr algn="ctr" fontAlgn="ctr"/>
                      <a:r>
                        <a:rPr lang="en-US" sz="1100" b="1" i="0" u="none" strike="noStrike">
                          <a:solidFill>
                            <a:srgbClr val="000000"/>
                          </a:solidFill>
                          <a:effectLst/>
                          <a:latin typeface="Calibri" panose="020F0502020204030204" pitchFamily="34" charset="0"/>
                        </a:rPr>
                        <a:t>0.8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100" b="1" i="0" u="none" strike="noStrike">
                          <a:solidFill>
                            <a:srgbClr val="000000"/>
                          </a:solidFill>
                          <a:effectLst/>
                          <a:latin typeface="Calibri" panose="020F0502020204030204" pitchFamily="34" charset="0"/>
                        </a:rPr>
                        <a:t>1.3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E"/>
                    </a:solidFill>
                  </a:tcPr>
                </a:tc>
                <a:tc>
                  <a:txBody>
                    <a:bodyPr/>
                    <a:lstStyle/>
                    <a:p>
                      <a:pPr algn="ctr" fontAlgn="ctr"/>
                      <a:r>
                        <a:rPr lang="en-US" sz="1100" b="1" i="0" u="none" strike="noStrike">
                          <a:solidFill>
                            <a:srgbClr val="000000"/>
                          </a:solidFill>
                          <a:effectLst/>
                          <a:latin typeface="Calibri" panose="020F0502020204030204" pitchFamily="34" charset="0"/>
                        </a:rPr>
                        <a:t>1.2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ctr"/>
                      <a:r>
                        <a:rPr lang="en-US" sz="1100" b="1" i="0" u="none" strike="noStrike">
                          <a:solidFill>
                            <a:srgbClr val="000000"/>
                          </a:solidFill>
                          <a:effectLst/>
                          <a:latin typeface="Calibri" panose="020F0502020204030204" pitchFamily="34" charset="0"/>
                        </a:rPr>
                        <a:t>1.2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E1"/>
                    </a:solidFill>
                  </a:tcPr>
                </a:tc>
                <a:extLst>
                  <a:ext uri="{0D108BD9-81ED-4DB2-BD59-A6C34878D82A}">
                    <a16:rowId xmlns:a16="http://schemas.microsoft.com/office/drawing/2014/main" val="3726675206"/>
                  </a:ext>
                </a:extLst>
              </a:tr>
              <a:tr h="312032">
                <a:tc>
                  <a:txBody>
                    <a:bodyPr/>
                    <a:lstStyle/>
                    <a:p>
                      <a:pPr algn="ctr" fontAlgn="ctr"/>
                      <a:r>
                        <a:rPr lang="en-US" sz="1000" b="1" i="0" u="none" strike="noStrike">
                          <a:solidFill>
                            <a:srgbClr val="000000"/>
                          </a:solidFill>
                          <a:effectLst/>
                          <a:latin typeface="Calibri" panose="020F0502020204030204" pitchFamily="34" charset="0"/>
                        </a:rPr>
                        <a:t>BV605</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6.9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151"/>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F2"/>
                    </a:solidFill>
                  </a:tcPr>
                </a:tc>
                <a:tc>
                  <a:txBody>
                    <a:bodyPr/>
                    <a:lstStyle/>
                    <a:p>
                      <a:pPr algn="ctr" fontAlgn="ctr"/>
                      <a:r>
                        <a:rPr lang="en-US" sz="1100" b="1" i="0" u="none" strike="noStrike">
                          <a:solidFill>
                            <a:srgbClr val="000000"/>
                          </a:solidFill>
                          <a:effectLst/>
                          <a:latin typeface="Calibri" panose="020F0502020204030204" pitchFamily="34" charset="0"/>
                        </a:rPr>
                        <a:t>2.3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5C5"/>
                    </a:solidFill>
                  </a:tcPr>
                </a:tc>
                <a:tc>
                  <a:txBody>
                    <a:bodyPr/>
                    <a:lstStyle/>
                    <a:p>
                      <a:pPr algn="ctr" fontAlgn="ctr"/>
                      <a:r>
                        <a:rPr lang="en-US" sz="1100" b="1" i="0" u="none" strike="noStrike">
                          <a:solidFill>
                            <a:srgbClr val="000000"/>
                          </a:solidFill>
                          <a:effectLst/>
                          <a:latin typeface="Calibri" panose="020F0502020204030204" pitchFamily="34" charset="0"/>
                        </a:rPr>
                        <a:t>3.1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1B1"/>
                    </a:solidFill>
                  </a:tcPr>
                </a:tc>
                <a:tc>
                  <a:txBody>
                    <a:bodyPr/>
                    <a:lstStyle/>
                    <a:p>
                      <a:pPr algn="ctr" fontAlgn="ctr"/>
                      <a:r>
                        <a:rPr lang="en-US" sz="1100" b="1" i="0" u="none" strike="noStrike">
                          <a:solidFill>
                            <a:srgbClr val="000000"/>
                          </a:solidFill>
                          <a:effectLst/>
                          <a:latin typeface="Calibri" panose="020F0502020204030204" pitchFamily="34" charset="0"/>
                        </a:rPr>
                        <a:t>1.3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DF"/>
                    </a:solidFill>
                  </a:tcPr>
                </a:tc>
                <a:tc>
                  <a:txBody>
                    <a:bodyPr/>
                    <a:lstStyle/>
                    <a:p>
                      <a:pPr algn="ctr" fontAlgn="ctr"/>
                      <a:r>
                        <a:rPr lang="en-US" sz="1100" b="1" i="0" u="none" strike="noStrike">
                          <a:solidFill>
                            <a:srgbClr val="000000"/>
                          </a:solidFill>
                          <a:effectLst/>
                          <a:latin typeface="Calibri" panose="020F0502020204030204" pitchFamily="34" charset="0"/>
                        </a:rPr>
                        <a:t>1.9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ECE"/>
                    </a:solidFill>
                  </a:tcPr>
                </a:tc>
                <a:tc>
                  <a:txBody>
                    <a:bodyPr/>
                    <a:lstStyle/>
                    <a:p>
                      <a:pPr algn="ctr" fontAlgn="ctr"/>
                      <a:r>
                        <a:rPr lang="en-US" sz="1100" b="1" i="0" u="none" strike="noStrike">
                          <a:solidFill>
                            <a:srgbClr val="000000"/>
                          </a:solidFill>
                          <a:effectLst/>
                          <a:latin typeface="Calibri" panose="020F0502020204030204" pitchFamily="34" charset="0"/>
                        </a:rPr>
                        <a:t>1.6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6D6"/>
                    </a:solidFill>
                  </a:tcPr>
                </a:tc>
                <a:tc>
                  <a:txBody>
                    <a:bodyPr/>
                    <a:lstStyle/>
                    <a:p>
                      <a:pPr algn="ctr" fontAlgn="ctr"/>
                      <a:r>
                        <a:rPr lang="en-US" sz="1100" b="1" i="0" u="none" strike="noStrike">
                          <a:solidFill>
                            <a:srgbClr val="000000"/>
                          </a:solidFill>
                          <a:effectLst/>
                          <a:latin typeface="Calibri" panose="020F0502020204030204" pitchFamily="34" charset="0"/>
                        </a:rPr>
                        <a:t>0.6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EF"/>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F2"/>
                    </a:solidFill>
                  </a:tcPr>
                </a:tc>
                <a:tc>
                  <a:txBody>
                    <a:bodyPr/>
                    <a:lstStyle/>
                    <a:p>
                      <a:pPr algn="ctr" fontAlgn="ctr"/>
                      <a:r>
                        <a:rPr lang="en-US" sz="1100" b="1" i="0" u="none" strike="noStrike">
                          <a:solidFill>
                            <a:srgbClr val="000000"/>
                          </a:solidFill>
                          <a:effectLst/>
                          <a:latin typeface="Calibri" panose="020F0502020204030204" pitchFamily="34" charset="0"/>
                        </a:rPr>
                        <a:t>0.8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2175712625"/>
                  </a:ext>
                </a:extLst>
              </a:tr>
              <a:tr h="312032">
                <a:tc>
                  <a:txBody>
                    <a:bodyPr/>
                    <a:lstStyle/>
                    <a:p>
                      <a:pPr algn="ctr" fontAlgn="ctr"/>
                      <a:r>
                        <a:rPr lang="en-US" sz="1000" b="1" i="0" u="none" strike="noStrike">
                          <a:solidFill>
                            <a:srgbClr val="000000"/>
                          </a:solidFill>
                          <a:effectLst/>
                          <a:latin typeface="Calibri" panose="020F0502020204030204" pitchFamily="34" charset="0"/>
                        </a:rPr>
                        <a:t>BV650</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EF"/>
                    </a:solidFill>
                  </a:tcPr>
                </a:tc>
                <a:tc>
                  <a:txBody>
                    <a:bodyPr/>
                    <a:lstStyle/>
                    <a:p>
                      <a:pPr algn="ctr" fontAlgn="ctr"/>
                      <a:r>
                        <a:rPr lang="en-US" sz="1100" b="1" i="0" u="none" strike="noStrike">
                          <a:solidFill>
                            <a:srgbClr val="000000"/>
                          </a:solidFill>
                          <a:effectLst/>
                          <a:latin typeface="Calibri" panose="020F0502020204030204" pitchFamily="34" charset="0"/>
                        </a:rPr>
                        <a:t>0.0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EFE"/>
                    </a:solidFill>
                  </a:tcPr>
                </a:tc>
                <a:tc>
                  <a:txBody>
                    <a:bodyPr/>
                    <a:lstStyle/>
                    <a:p>
                      <a:pPr algn="ctr" fontAlgn="ctr"/>
                      <a:r>
                        <a:rPr lang="en-US" sz="1100" b="1" i="0" u="none" strike="noStrike">
                          <a:solidFill>
                            <a:srgbClr val="000000"/>
                          </a:solidFill>
                          <a:effectLst/>
                          <a:latin typeface="Calibri" panose="020F0502020204030204" pitchFamily="34" charset="0"/>
                        </a:rPr>
                        <a:t>2.1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CA"/>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0.7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DED"/>
                    </a:solidFill>
                  </a:tcPr>
                </a:tc>
                <a:tc>
                  <a:txBody>
                    <a:bodyPr/>
                    <a:lstStyle/>
                    <a:p>
                      <a:pPr algn="ctr" fontAlgn="ctr"/>
                      <a:r>
                        <a:rPr lang="en-US" sz="1100" b="1" i="0" u="none" strike="noStrike">
                          <a:solidFill>
                            <a:srgbClr val="000000"/>
                          </a:solidFill>
                          <a:effectLst/>
                          <a:latin typeface="Calibri" panose="020F0502020204030204" pitchFamily="34" charset="0"/>
                        </a:rPr>
                        <a:t>1.0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E5"/>
                    </a:solidFill>
                  </a:tcPr>
                </a:tc>
                <a:tc>
                  <a:txBody>
                    <a:bodyPr/>
                    <a:lstStyle/>
                    <a:p>
                      <a:pPr algn="ctr" fontAlgn="ctr"/>
                      <a:r>
                        <a:rPr lang="en-US" sz="1100" b="1" i="0" u="none" strike="noStrike">
                          <a:solidFill>
                            <a:srgbClr val="000000"/>
                          </a:solidFill>
                          <a:effectLst/>
                          <a:latin typeface="Calibri" panose="020F0502020204030204" pitchFamily="34" charset="0"/>
                        </a:rPr>
                        <a:t>1.0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7"/>
                    </a:solidFill>
                  </a:tcPr>
                </a:tc>
                <a:tc>
                  <a:txBody>
                    <a:bodyPr/>
                    <a:lstStyle/>
                    <a:p>
                      <a:pPr algn="ctr" fontAlgn="ctr"/>
                      <a:r>
                        <a:rPr lang="en-US" sz="1100" b="1" i="0" u="none" strike="noStrike">
                          <a:solidFill>
                            <a:srgbClr val="000000"/>
                          </a:solidFill>
                          <a:effectLst/>
                          <a:latin typeface="Calibri" panose="020F0502020204030204" pitchFamily="34" charset="0"/>
                        </a:rPr>
                        <a:t>0.7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DED"/>
                    </a:solidFill>
                  </a:tcPr>
                </a:tc>
                <a:tc>
                  <a:txBody>
                    <a:bodyPr/>
                    <a:lstStyle/>
                    <a:p>
                      <a:pPr algn="ctr" fontAlgn="ctr"/>
                      <a:r>
                        <a:rPr lang="en-US" sz="1100" b="1" i="0" u="none" strike="noStrike">
                          <a:solidFill>
                            <a:srgbClr val="000000"/>
                          </a:solidFill>
                          <a:effectLst/>
                          <a:latin typeface="Calibri" panose="020F0502020204030204" pitchFamily="34" charset="0"/>
                        </a:rPr>
                        <a:t>1.4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BDB"/>
                    </a:solidFill>
                  </a:tcPr>
                </a:tc>
                <a:tc>
                  <a:txBody>
                    <a:bodyPr/>
                    <a:lstStyle/>
                    <a:p>
                      <a:pPr algn="ctr" fontAlgn="ctr"/>
                      <a:r>
                        <a:rPr lang="en-US" sz="1100" b="1" i="0" u="none" strike="noStrike">
                          <a:solidFill>
                            <a:srgbClr val="000000"/>
                          </a:solidFill>
                          <a:effectLst/>
                          <a:latin typeface="Calibri" panose="020F0502020204030204" pitchFamily="34" charset="0"/>
                        </a:rPr>
                        <a:t>0.8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CEC"/>
                    </a:solidFill>
                  </a:tcPr>
                </a:tc>
                <a:extLst>
                  <a:ext uri="{0D108BD9-81ED-4DB2-BD59-A6C34878D82A}">
                    <a16:rowId xmlns:a16="http://schemas.microsoft.com/office/drawing/2014/main" val="3053459986"/>
                  </a:ext>
                </a:extLst>
              </a:tr>
              <a:tr h="312032">
                <a:tc>
                  <a:txBody>
                    <a:bodyPr/>
                    <a:lstStyle/>
                    <a:p>
                      <a:pPr algn="ctr" fontAlgn="ctr"/>
                      <a:r>
                        <a:rPr lang="en-US" sz="1000" b="1" i="0" u="none" strike="noStrike">
                          <a:solidFill>
                            <a:srgbClr val="000000"/>
                          </a:solidFill>
                          <a:effectLst/>
                          <a:latin typeface="Calibri" panose="020F0502020204030204" pitchFamily="34" charset="0"/>
                        </a:rPr>
                        <a:t>FITC</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100" b="1" i="0" u="none" strike="noStrike">
                          <a:solidFill>
                            <a:srgbClr val="000000"/>
                          </a:solidFill>
                          <a:effectLst/>
                          <a:latin typeface="Calibri" panose="020F0502020204030204" pitchFamily="34" charset="0"/>
                        </a:rPr>
                        <a:t>0.7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EF"/>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100" b="1" i="0" u="none" strike="noStrike">
                          <a:solidFill>
                            <a:srgbClr val="000000"/>
                          </a:solidFill>
                          <a:effectLst/>
                          <a:latin typeface="Calibri" panose="020F0502020204030204" pitchFamily="34" charset="0"/>
                        </a:rPr>
                        <a:t>0.6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EF"/>
                    </a:solidFill>
                  </a:tcPr>
                </a:tc>
                <a:extLst>
                  <a:ext uri="{0D108BD9-81ED-4DB2-BD59-A6C34878D82A}">
                    <a16:rowId xmlns:a16="http://schemas.microsoft.com/office/drawing/2014/main" val="852254077"/>
                  </a:ext>
                </a:extLst>
              </a:tr>
              <a:tr h="312032">
                <a:tc>
                  <a:txBody>
                    <a:bodyPr/>
                    <a:lstStyle/>
                    <a:p>
                      <a:pPr algn="ctr" fontAlgn="ctr"/>
                      <a:r>
                        <a:rPr lang="en-US" sz="1000" b="1" i="0" u="none" strike="noStrike">
                          <a:solidFill>
                            <a:srgbClr val="000000"/>
                          </a:solidFill>
                          <a:effectLst/>
                          <a:latin typeface="Calibri" panose="020F0502020204030204" pitchFamily="34" charset="0"/>
                        </a:rPr>
                        <a:t>PE</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EFE"/>
                    </a:solidFill>
                  </a:tcPr>
                </a:tc>
                <a:tc>
                  <a:txBody>
                    <a:bodyPr/>
                    <a:lstStyle/>
                    <a:p>
                      <a:pPr algn="ctr" fontAlgn="ctr"/>
                      <a:r>
                        <a:rPr lang="en-US" sz="1100" b="1" i="0" u="none" strike="noStrike">
                          <a:solidFill>
                            <a:srgbClr val="000000"/>
                          </a:solidFill>
                          <a:effectLst/>
                          <a:latin typeface="Calibri" panose="020F0502020204030204" pitchFamily="34" charset="0"/>
                        </a:rPr>
                        <a:t>1.6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7D7"/>
                    </a:solidFill>
                  </a:tcPr>
                </a:tc>
                <a:tc>
                  <a:txBody>
                    <a:bodyPr/>
                    <a:lstStyle/>
                    <a:p>
                      <a:pPr algn="ctr" fontAlgn="ctr"/>
                      <a:r>
                        <a:rPr lang="en-US" sz="1100" b="1" i="0" u="none" strike="noStrike">
                          <a:solidFill>
                            <a:srgbClr val="000000"/>
                          </a:solidFill>
                          <a:effectLst/>
                          <a:latin typeface="Calibri" panose="020F0502020204030204" pitchFamily="34" charset="0"/>
                        </a:rPr>
                        <a:t>1.4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CDC"/>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4.8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484"/>
                    </a:solidFill>
                  </a:tcPr>
                </a:tc>
                <a:tc>
                  <a:txBody>
                    <a:bodyPr/>
                    <a:lstStyle/>
                    <a:p>
                      <a:pPr algn="ctr" fontAlgn="ctr"/>
                      <a:r>
                        <a:rPr lang="en-US" sz="1100" b="1" i="0" u="none" strike="noStrike">
                          <a:solidFill>
                            <a:srgbClr val="000000"/>
                          </a:solidFill>
                          <a:effectLst/>
                          <a:latin typeface="Calibri" panose="020F0502020204030204" pitchFamily="34" charset="0"/>
                        </a:rPr>
                        <a:t>1.4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DD"/>
                    </a:solidFill>
                  </a:tcPr>
                </a:tc>
                <a:tc>
                  <a:txBody>
                    <a:bodyPr/>
                    <a:lstStyle/>
                    <a:p>
                      <a:pPr algn="ctr" fontAlgn="ctr"/>
                      <a:r>
                        <a:rPr lang="en-US" sz="1100" b="1" i="0" u="none" strike="noStrike">
                          <a:solidFill>
                            <a:srgbClr val="000000"/>
                          </a:solidFill>
                          <a:effectLst/>
                          <a:latin typeface="Calibri" panose="020F0502020204030204" pitchFamily="34" charset="0"/>
                        </a:rPr>
                        <a:t>3.1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FAF"/>
                    </a:solidFill>
                  </a:tcPr>
                </a:tc>
                <a:tc>
                  <a:txBody>
                    <a:bodyPr/>
                    <a:lstStyle/>
                    <a:p>
                      <a:pPr algn="ctr" fontAlgn="ctr"/>
                      <a:r>
                        <a:rPr lang="en-US" sz="1100" b="1" i="0" u="none" strike="noStrike">
                          <a:solidFill>
                            <a:srgbClr val="000000"/>
                          </a:solidFill>
                          <a:effectLst/>
                          <a:latin typeface="Calibri" panose="020F0502020204030204" pitchFamily="34" charset="0"/>
                        </a:rPr>
                        <a:t>1.5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D9"/>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EFE"/>
                    </a:solidFill>
                  </a:tcPr>
                </a:tc>
                <a:extLst>
                  <a:ext uri="{0D108BD9-81ED-4DB2-BD59-A6C34878D82A}">
                    <a16:rowId xmlns:a16="http://schemas.microsoft.com/office/drawing/2014/main" val="3646173780"/>
                  </a:ext>
                </a:extLst>
              </a:tr>
              <a:tr h="312032">
                <a:tc>
                  <a:txBody>
                    <a:bodyPr/>
                    <a:lstStyle/>
                    <a:p>
                      <a:pPr algn="ctr" fontAlgn="ctr"/>
                      <a:r>
                        <a:rPr lang="en-US" sz="1000" b="1" i="0" u="none" strike="noStrike">
                          <a:solidFill>
                            <a:srgbClr val="000000"/>
                          </a:solidFill>
                          <a:effectLst/>
                          <a:latin typeface="Calibri" panose="020F0502020204030204" pitchFamily="34" charset="0"/>
                        </a:rPr>
                        <a:t>PE-Dazzle</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100" b="1" i="0" u="none" strike="noStrike">
                          <a:solidFill>
                            <a:srgbClr val="000000"/>
                          </a:solidFill>
                          <a:effectLst/>
                          <a:latin typeface="Calibri" panose="020F0502020204030204" pitchFamily="34" charset="0"/>
                        </a:rPr>
                        <a:t>2.7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BBB"/>
                    </a:solidFill>
                  </a:tcPr>
                </a:tc>
                <a:tc>
                  <a:txBody>
                    <a:bodyPr/>
                    <a:lstStyle/>
                    <a:p>
                      <a:pPr algn="ctr" fontAlgn="ctr"/>
                      <a:r>
                        <a:rPr lang="en-US" sz="1100" b="1" i="0" u="none" strike="noStrike">
                          <a:solidFill>
                            <a:srgbClr val="000000"/>
                          </a:solidFill>
                          <a:effectLst/>
                          <a:latin typeface="Calibri" panose="020F0502020204030204" pitchFamily="34" charset="0"/>
                        </a:rPr>
                        <a:t>2.2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8C8"/>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100" b="1" i="0" u="none" strike="noStrike">
                          <a:solidFill>
                            <a:srgbClr val="000000"/>
                          </a:solidFill>
                          <a:effectLst/>
                          <a:latin typeface="Calibri" panose="020F0502020204030204" pitchFamily="34" charset="0"/>
                        </a:rPr>
                        <a:t>5.9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868"/>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2.3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5C5"/>
                    </a:solidFill>
                  </a:tcPr>
                </a:tc>
                <a:tc>
                  <a:txBody>
                    <a:bodyPr/>
                    <a:lstStyle/>
                    <a:p>
                      <a:pPr algn="ctr" fontAlgn="ctr"/>
                      <a:r>
                        <a:rPr lang="en-US" sz="1100" b="1" i="0" u="none" strike="noStrike">
                          <a:solidFill>
                            <a:srgbClr val="000000"/>
                          </a:solidFill>
                          <a:effectLst/>
                          <a:latin typeface="Calibri" panose="020F0502020204030204" pitchFamily="34" charset="0"/>
                        </a:rPr>
                        <a:t>5.9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969"/>
                    </a:solidFill>
                  </a:tcPr>
                </a:tc>
                <a:tc>
                  <a:txBody>
                    <a:bodyPr/>
                    <a:lstStyle/>
                    <a:p>
                      <a:pPr algn="ctr" fontAlgn="ctr"/>
                      <a:r>
                        <a:rPr lang="en-US" sz="1100" b="1" i="0" u="none" strike="noStrike">
                          <a:solidFill>
                            <a:srgbClr val="000000"/>
                          </a:solidFill>
                          <a:effectLst/>
                          <a:latin typeface="Calibri" panose="020F0502020204030204" pitchFamily="34" charset="0"/>
                        </a:rPr>
                        <a:t>2.6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DBD"/>
                    </a:solidFill>
                  </a:tcPr>
                </a:tc>
                <a:tc>
                  <a:txBody>
                    <a:bodyPr/>
                    <a:lstStyle/>
                    <a:p>
                      <a:pPr algn="ctr" fontAlgn="ctr"/>
                      <a:r>
                        <a:rPr lang="en-US" sz="1100" b="1" i="0" u="none" strike="noStrike">
                          <a:solidFill>
                            <a:srgbClr val="000000"/>
                          </a:solidFill>
                          <a:effectLst/>
                          <a:latin typeface="Calibri" panose="020F0502020204030204" pitchFamily="34" charset="0"/>
                        </a:rPr>
                        <a:t>0.9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EA"/>
                    </a:solidFill>
                  </a:tcPr>
                </a:tc>
                <a:tc>
                  <a:txBody>
                    <a:bodyPr/>
                    <a:lstStyle/>
                    <a:p>
                      <a:pPr algn="ctr" fontAlgn="ctr"/>
                      <a:r>
                        <a:rPr lang="en-US" sz="1100" b="1" i="0" u="none" strike="noStrike">
                          <a:solidFill>
                            <a:srgbClr val="000000"/>
                          </a:solidFill>
                          <a:effectLst/>
                          <a:latin typeface="Calibri" panose="020F0502020204030204" pitchFamily="34" charset="0"/>
                        </a:rPr>
                        <a:t>0.8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extLst>
                  <a:ext uri="{0D108BD9-81ED-4DB2-BD59-A6C34878D82A}">
                    <a16:rowId xmlns:a16="http://schemas.microsoft.com/office/drawing/2014/main" val="1991230227"/>
                  </a:ext>
                </a:extLst>
              </a:tr>
              <a:tr h="312032">
                <a:tc>
                  <a:txBody>
                    <a:bodyPr/>
                    <a:lstStyle/>
                    <a:p>
                      <a:pPr algn="ctr" fontAlgn="ctr"/>
                      <a:r>
                        <a:rPr lang="en-US" sz="1000" b="1" i="0" u="none" strike="noStrike">
                          <a:solidFill>
                            <a:srgbClr val="000000"/>
                          </a:solidFill>
                          <a:effectLst/>
                          <a:latin typeface="Calibri" panose="020F0502020204030204" pitchFamily="34" charset="0"/>
                        </a:rPr>
                        <a:t>PE-Cy5</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DFD"/>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EFE"/>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100" b="1" i="0" u="none" strike="noStrike">
                          <a:solidFill>
                            <a:srgbClr val="000000"/>
                          </a:solidFill>
                          <a:effectLst/>
                          <a:latin typeface="Calibri" panose="020F0502020204030204" pitchFamily="34" charset="0"/>
                        </a:rPr>
                        <a:t>4.2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494"/>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100" b="1" i="0" u="none" strike="noStrike">
                          <a:solidFill>
                            <a:srgbClr val="000000"/>
                          </a:solidFill>
                          <a:effectLst/>
                          <a:latin typeface="Calibri" panose="020F0502020204030204" pitchFamily="34" charset="0"/>
                        </a:rPr>
                        <a:t>1.1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E3"/>
                    </a:solidFill>
                  </a:tcPr>
                </a:tc>
                <a:tc>
                  <a:txBody>
                    <a:bodyPr/>
                    <a:lstStyle/>
                    <a:p>
                      <a:pPr algn="ctr" fontAlgn="ctr"/>
                      <a:r>
                        <a:rPr lang="en-US" sz="1100" b="1" i="0" u="none" strike="noStrike">
                          <a:solidFill>
                            <a:srgbClr val="000000"/>
                          </a:solidFill>
                          <a:effectLst/>
                          <a:latin typeface="Calibri" panose="020F0502020204030204" pitchFamily="34" charset="0"/>
                        </a:rPr>
                        <a:t>0.9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8E8"/>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15.4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100" b="1" i="0" u="none" strike="noStrike">
                          <a:solidFill>
                            <a:srgbClr val="000000"/>
                          </a:solidFill>
                          <a:effectLst/>
                          <a:latin typeface="Calibri" panose="020F0502020204030204" pitchFamily="34" charset="0"/>
                        </a:rPr>
                        <a:t>8.5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2727"/>
                    </a:solidFill>
                  </a:tcPr>
                </a:tc>
                <a:tc>
                  <a:txBody>
                    <a:bodyPr/>
                    <a:lstStyle/>
                    <a:p>
                      <a:pPr algn="ctr" fontAlgn="ctr"/>
                      <a:r>
                        <a:rPr lang="en-US" sz="1100" b="1" i="0" u="none" strike="noStrike">
                          <a:solidFill>
                            <a:srgbClr val="000000"/>
                          </a:solidFill>
                          <a:effectLst/>
                          <a:latin typeface="Calibri" panose="020F0502020204030204" pitchFamily="34" charset="0"/>
                        </a:rPr>
                        <a:t>4.0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A9A"/>
                    </a:solidFill>
                  </a:tcPr>
                </a:tc>
                <a:tc>
                  <a:txBody>
                    <a:bodyPr/>
                    <a:lstStyle/>
                    <a:p>
                      <a:pPr algn="ctr" fontAlgn="ctr"/>
                      <a:r>
                        <a:rPr lang="en-US" sz="1100" b="1" i="0" u="none" strike="noStrike">
                          <a:solidFill>
                            <a:srgbClr val="000000"/>
                          </a:solidFill>
                          <a:effectLst/>
                          <a:latin typeface="Calibri" panose="020F0502020204030204" pitchFamily="34" charset="0"/>
                        </a:rPr>
                        <a:t>5.8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B6B"/>
                    </a:solidFill>
                  </a:tcPr>
                </a:tc>
                <a:tc>
                  <a:txBody>
                    <a:bodyPr/>
                    <a:lstStyle/>
                    <a:p>
                      <a:pPr algn="ctr" fontAlgn="ctr"/>
                      <a:r>
                        <a:rPr lang="en-US" sz="1100" b="1" i="0" u="none" strike="noStrike">
                          <a:solidFill>
                            <a:srgbClr val="000000"/>
                          </a:solidFill>
                          <a:effectLst/>
                          <a:latin typeface="Calibri" panose="020F0502020204030204" pitchFamily="34" charset="0"/>
                        </a:rPr>
                        <a:t>2.9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B7"/>
                    </a:solidFill>
                  </a:tcPr>
                </a:tc>
                <a:extLst>
                  <a:ext uri="{0D108BD9-81ED-4DB2-BD59-A6C34878D82A}">
                    <a16:rowId xmlns:a16="http://schemas.microsoft.com/office/drawing/2014/main" val="2990930257"/>
                  </a:ext>
                </a:extLst>
              </a:tr>
              <a:tr h="312032">
                <a:tc>
                  <a:txBody>
                    <a:bodyPr/>
                    <a:lstStyle/>
                    <a:p>
                      <a:pPr algn="ctr" fontAlgn="ctr"/>
                      <a:r>
                        <a:rPr lang="en-US" sz="1000" b="1" i="0" u="none" strike="noStrike">
                          <a:solidFill>
                            <a:srgbClr val="000000"/>
                          </a:solidFill>
                          <a:effectLst/>
                          <a:latin typeface="Calibri" panose="020F0502020204030204" pitchFamily="34" charset="0"/>
                        </a:rPr>
                        <a:t>PCP-Cy5.5</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CEC"/>
                    </a:solidFill>
                  </a:tcPr>
                </a:tc>
                <a:tc>
                  <a:txBody>
                    <a:bodyPr/>
                    <a:lstStyle/>
                    <a:p>
                      <a:pPr algn="ctr" fontAlgn="ctr"/>
                      <a:r>
                        <a:rPr lang="en-US" sz="1100" b="1" i="0" u="none" strike="noStrike">
                          <a:solidFill>
                            <a:srgbClr val="000000"/>
                          </a:solidFill>
                          <a:effectLst/>
                          <a:latin typeface="Calibri" panose="020F0502020204030204" pitchFamily="34" charset="0"/>
                        </a:rPr>
                        <a:t>3.0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3B3"/>
                    </a:solidFill>
                  </a:tcPr>
                </a:tc>
                <a:tc>
                  <a:txBody>
                    <a:bodyPr/>
                    <a:lstStyle/>
                    <a:p>
                      <a:pPr algn="ctr" fontAlgn="ctr"/>
                      <a:r>
                        <a:rPr lang="en-US" sz="1100" b="1" i="0" u="none" strike="noStrike">
                          <a:solidFill>
                            <a:srgbClr val="000000"/>
                          </a:solidFill>
                          <a:effectLst/>
                          <a:latin typeface="Calibri" panose="020F0502020204030204" pitchFamily="34" charset="0"/>
                        </a:rPr>
                        <a:t>0.7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EEE"/>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BFB"/>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2.2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8C8"/>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3.5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7"/>
                    </a:solidFill>
                  </a:tcPr>
                </a:tc>
                <a:tc>
                  <a:txBody>
                    <a:bodyPr/>
                    <a:lstStyle/>
                    <a:p>
                      <a:pPr algn="ctr" fontAlgn="ctr"/>
                      <a:r>
                        <a:rPr lang="en-US" sz="1100" b="1" i="0" u="none" strike="noStrike">
                          <a:solidFill>
                            <a:srgbClr val="000000"/>
                          </a:solidFill>
                          <a:effectLst/>
                          <a:latin typeface="Calibri" panose="020F0502020204030204" pitchFamily="34" charset="0"/>
                        </a:rPr>
                        <a:t>1.2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E1"/>
                    </a:solidFill>
                  </a:tcPr>
                </a:tc>
                <a:tc>
                  <a:txBody>
                    <a:bodyPr/>
                    <a:lstStyle/>
                    <a:p>
                      <a:pPr algn="ctr" fontAlgn="ctr"/>
                      <a:r>
                        <a:rPr lang="en-US" sz="1100" b="1" i="0" u="none" strike="noStrike">
                          <a:solidFill>
                            <a:srgbClr val="000000"/>
                          </a:solidFill>
                          <a:effectLst/>
                          <a:latin typeface="Calibri" panose="020F0502020204030204" pitchFamily="34" charset="0"/>
                        </a:rPr>
                        <a:t>3.4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9A9"/>
                    </a:solidFill>
                  </a:tcPr>
                </a:tc>
                <a:tc>
                  <a:txBody>
                    <a:bodyPr/>
                    <a:lstStyle/>
                    <a:p>
                      <a:pPr algn="ctr" fontAlgn="ctr"/>
                      <a:r>
                        <a:rPr lang="en-US" sz="1100" b="1" i="0" u="none" strike="noStrike">
                          <a:solidFill>
                            <a:srgbClr val="000000"/>
                          </a:solidFill>
                          <a:effectLst/>
                          <a:latin typeface="Calibri" panose="020F0502020204030204" pitchFamily="34" charset="0"/>
                        </a:rPr>
                        <a:t>2.1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BCB"/>
                    </a:solidFill>
                  </a:tcPr>
                </a:tc>
                <a:extLst>
                  <a:ext uri="{0D108BD9-81ED-4DB2-BD59-A6C34878D82A}">
                    <a16:rowId xmlns:a16="http://schemas.microsoft.com/office/drawing/2014/main" val="262314885"/>
                  </a:ext>
                </a:extLst>
              </a:tr>
              <a:tr h="312032">
                <a:tc>
                  <a:txBody>
                    <a:bodyPr/>
                    <a:lstStyle/>
                    <a:p>
                      <a:pPr algn="ctr" fontAlgn="ctr"/>
                      <a:r>
                        <a:rPr lang="en-US" sz="1000" b="1" i="0" u="none" strike="noStrike">
                          <a:solidFill>
                            <a:srgbClr val="000000"/>
                          </a:solidFill>
                          <a:effectLst/>
                          <a:latin typeface="Calibri" panose="020F0502020204030204" pitchFamily="34" charset="0"/>
                        </a:rPr>
                        <a:t>PE-Cy7</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DFD"/>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EFE"/>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BFB"/>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DFD"/>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DED"/>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0.0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100" b="1" i="0" u="none" strike="noStrike">
                          <a:solidFill>
                            <a:srgbClr val="000000"/>
                          </a:solidFill>
                          <a:effectLst/>
                          <a:latin typeface="Calibri" panose="020F0502020204030204" pitchFamily="34" charset="0"/>
                        </a:rPr>
                        <a:t>1.2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2E2"/>
                    </a:solidFill>
                  </a:tcPr>
                </a:tc>
                <a:extLst>
                  <a:ext uri="{0D108BD9-81ED-4DB2-BD59-A6C34878D82A}">
                    <a16:rowId xmlns:a16="http://schemas.microsoft.com/office/drawing/2014/main" val="1325923250"/>
                  </a:ext>
                </a:extLst>
              </a:tr>
              <a:tr h="312032">
                <a:tc>
                  <a:txBody>
                    <a:bodyPr/>
                    <a:lstStyle/>
                    <a:p>
                      <a:pPr algn="ctr" fontAlgn="ctr"/>
                      <a:r>
                        <a:rPr lang="en-US" sz="1000" b="1" i="0" u="none" strike="noStrike">
                          <a:solidFill>
                            <a:srgbClr val="000000"/>
                          </a:solidFill>
                          <a:effectLst/>
                          <a:latin typeface="Calibri" panose="020F0502020204030204" pitchFamily="34" charset="0"/>
                        </a:rPr>
                        <a:t>APC</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100" b="1" i="0" u="none" strike="noStrike">
                          <a:solidFill>
                            <a:srgbClr val="000000"/>
                          </a:solidFill>
                          <a:effectLst/>
                          <a:latin typeface="Calibri" panose="020F0502020204030204" pitchFamily="34" charset="0"/>
                        </a:rPr>
                        <a:t>0.9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EA"/>
                    </a:solidFill>
                  </a:tcPr>
                </a:tc>
                <a:tc>
                  <a:txBody>
                    <a:bodyPr/>
                    <a:lstStyle/>
                    <a:p>
                      <a:pPr algn="ctr" fontAlgn="ctr"/>
                      <a:r>
                        <a:rPr lang="en-US" sz="1100" b="1" i="0" u="none" strike="noStrike">
                          <a:solidFill>
                            <a:srgbClr val="000000"/>
                          </a:solidFill>
                          <a:effectLst/>
                          <a:latin typeface="Calibri" panose="020F0502020204030204" pitchFamily="34" charset="0"/>
                        </a:rPr>
                        <a:t>4.2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595"/>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F2"/>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100" b="1" i="0" u="none" strike="noStrike">
                          <a:solidFill>
                            <a:srgbClr val="000000"/>
                          </a:solidFill>
                          <a:effectLst/>
                          <a:latin typeface="Calibri" panose="020F0502020204030204" pitchFamily="34" charset="0"/>
                        </a:rPr>
                        <a:t>1.9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ECE"/>
                    </a:solidFill>
                  </a:tcPr>
                </a:tc>
                <a:tc>
                  <a:txBody>
                    <a:bodyPr/>
                    <a:lstStyle/>
                    <a:p>
                      <a:pPr algn="ctr" fontAlgn="ctr"/>
                      <a:r>
                        <a:rPr lang="en-US" sz="1100" b="1" i="0" u="none" strike="noStrike">
                          <a:solidFill>
                            <a:srgbClr val="000000"/>
                          </a:solidFill>
                          <a:effectLst/>
                          <a:latin typeface="Calibri" panose="020F0502020204030204" pitchFamily="34" charset="0"/>
                        </a:rPr>
                        <a:t>3.7</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1A1"/>
                    </a:solidFill>
                  </a:tcPr>
                </a:tc>
                <a:tc>
                  <a:txBody>
                    <a:bodyPr/>
                    <a:lstStyle/>
                    <a:p>
                      <a:pPr algn="ctr" fontAlgn="ctr"/>
                      <a:r>
                        <a:rPr lang="en-US" sz="1100" b="1" i="0" u="none" strike="noStrike">
                          <a:solidFill>
                            <a:srgbClr val="000000"/>
                          </a:solidFill>
                          <a:effectLst/>
                          <a:latin typeface="Calibri" panose="020F0502020204030204" pitchFamily="34" charset="0"/>
                        </a:rPr>
                        <a:t>4.3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393"/>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7.8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3838"/>
                    </a:solidFill>
                  </a:tcPr>
                </a:tc>
                <a:tc>
                  <a:txBody>
                    <a:bodyPr/>
                    <a:lstStyle/>
                    <a:p>
                      <a:pPr algn="ctr" fontAlgn="ctr"/>
                      <a:r>
                        <a:rPr lang="en-US" sz="1100" b="1" i="0" u="none" strike="noStrike">
                          <a:solidFill>
                            <a:srgbClr val="000000"/>
                          </a:solidFill>
                          <a:effectLst/>
                          <a:latin typeface="Calibri" panose="020F0502020204030204" pitchFamily="34" charset="0"/>
                        </a:rPr>
                        <a:t>3.9</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D9D"/>
                    </a:solidFill>
                  </a:tcPr>
                </a:tc>
                <a:extLst>
                  <a:ext uri="{0D108BD9-81ED-4DB2-BD59-A6C34878D82A}">
                    <a16:rowId xmlns:a16="http://schemas.microsoft.com/office/drawing/2014/main" val="1984978359"/>
                  </a:ext>
                </a:extLst>
              </a:tr>
              <a:tr h="312032">
                <a:tc>
                  <a:txBody>
                    <a:bodyPr/>
                    <a:lstStyle/>
                    <a:p>
                      <a:pPr algn="ctr" fontAlgn="ctr"/>
                      <a:r>
                        <a:rPr lang="en-US" sz="1000" b="1" i="0" u="none" strike="noStrike">
                          <a:solidFill>
                            <a:srgbClr val="000000"/>
                          </a:solidFill>
                          <a:effectLst/>
                          <a:latin typeface="Calibri" panose="020F0502020204030204" pitchFamily="34" charset="0"/>
                        </a:rPr>
                        <a:t>AF 700</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100" b="1" i="0" u="none" strike="noStrike">
                          <a:solidFill>
                            <a:srgbClr val="000000"/>
                          </a:solidFill>
                          <a:effectLst/>
                          <a:latin typeface="Calibri" panose="020F0502020204030204" pitchFamily="34" charset="0"/>
                        </a:rPr>
                        <a:t>0.8</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100" b="1" i="0" u="none" strike="noStrike">
                          <a:solidFill>
                            <a:srgbClr val="000000"/>
                          </a:solidFill>
                          <a:effectLst/>
                          <a:latin typeface="Calibri" panose="020F0502020204030204" pitchFamily="34" charset="0"/>
                        </a:rPr>
                        <a:t>1.1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4"/>
                    </a:solidFill>
                  </a:tcPr>
                </a:tc>
                <a:tc>
                  <a:txBody>
                    <a:bodyPr/>
                    <a:lstStyle/>
                    <a:p>
                      <a:pPr algn="ctr" fontAlgn="ctr"/>
                      <a:r>
                        <a:rPr lang="en-US" sz="1100" b="1" i="0" u="none" strike="noStrike">
                          <a:solidFill>
                            <a:srgbClr val="000000"/>
                          </a:solidFill>
                          <a:effectLst/>
                          <a:latin typeface="Calibri" panose="020F0502020204030204" pitchFamily="34" charset="0"/>
                        </a:rPr>
                        <a:t>0.6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BFB"/>
                    </a:solidFill>
                  </a:tcPr>
                </a:tc>
                <a:tc>
                  <a:txBody>
                    <a:bodyPr/>
                    <a:lstStyle/>
                    <a:p>
                      <a:pPr algn="ctr" fontAlgn="ctr"/>
                      <a:r>
                        <a:rPr lang="en-US" sz="1100" b="1" i="0" u="none" strike="noStrike">
                          <a:solidFill>
                            <a:srgbClr val="000000"/>
                          </a:solidFill>
                          <a:effectLst/>
                          <a:latin typeface="Calibri" panose="020F0502020204030204" pitchFamily="34" charset="0"/>
                        </a:rPr>
                        <a:t>1.1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4"/>
                    </a:solidFill>
                  </a:tcPr>
                </a:tc>
                <a:tc>
                  <a:txBody>
                    <a:bodyPr/>
                    <a:lstStyle/>
                    <a:p>
                      <a:pPr algn="ctr" fontAlgn="ctr"/>
                      <a:r>
                        <a:rPr lang="en-US" sz="1100" b="1" i="0" u="none" strike="noStrike">
                          <a:solidFill>
                            <a:srgbClr val="000000"/>
                          </a:solidFill>
                          <a:effectLst/>
                          <a:latin typeface="Calibri" panose="020F0502020204030204" pitchFamily="34" charset="0"/>
                        </a:rPr>
                        <a:t>2.0</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en-US" sz="1100" b="1" i="0" u="none" strike="noStrike">
                          <a:solidFill>
                            <a:srgbClr val="000000"/>
                          </a:solidFill>
                          <a:effectLst/>
                          <a:latin typeface="Calibri" panose="020F0502020204030204" pitchFamily="34" charset="0"/>
                        </a:rPr>
                        <a:t>4.3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292"/>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4.1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extLst>
                  <a:ext uri="{0D108BD9-81ED-4DB2-BD59-A6C34878D82A}">
                    <a16:rowId xmlns:a16="http://schemas.microsoft.com/office/drawing/2014/main" val="45876486"/>
                  </a:ext>
                </a:extLst>
              </a:tr>
              <a:tr h="312032">
                <a:tc>
                  <a:txBody>
                    <a:bodyPr/>
                    <a:lstStyle/>
                    <a:p>
                      <a:pPr algn="ctr" fontAlgn="ctr"/>
                      <a:r>
                        <a:rPr lang="en-US" sz="1000" b="1" i="0" u="none" strike="noStrike">
                          <a:solidFill>
                            <a:srgbClr val="000000"/>
                          </a:solidFill>
                          <a:effectLst/>
                          <a:latin typeface="Calibri" panose="020F0502020204030204" pitchFamily="34" charset="0"/>
                        </a:rPr>
                        <a:t>APC-Fire</a:t>
                      </a:r>
                    </a:p>
                  </a:txBody>
                  <a:tcPr marL="5868" marR="5868" marT="586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100" b="1" i="0" u="none" strike="noStrike">
                          <a:solidFill>
                            <a:srgbClr val="000000"/>
                          </a:solidFill>
                          <a:effectLst/>
                          <a:latin typeface="Calibri" panose="020F0502020204030204" pitchFamily="34" charset="0"/>
                        </a:rPr>
                        <a:t>0.1</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EFE"/>
                    </a:solidFill>
                  </a:tcPr>
                </a:tc>
                <a:tc>
                  <a:txBody>
                    <a:bodyPr/>
                    <a:lstStyle/>
                    <a:p>
                      <a:pPr algn="ctr" fontAlgn="ctr"/>
                      <a:r>
                        <a:rPr lang="en-US" sz="1100" b="1" i="0" u="none" strike="noStrike">
                          <a:solidFill>
                            <a:srgbClr val="000000"/>
                          </a:solidFill>
                          <a:effectLst/>
                          <a:latin typeface="Calibri" panose="020F0502020204030204" pitchFamily="34" charset="0"/>
                        </a:rPr>
                        <a:t>0.4</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BFB"/>
                    </a:solidFill>
                  </a:tcPr>
                </a:tc>
                <a:tc>
                  <a:txBody>
                    <a:bodyPr/>
                    <a:lstStyle/>
                    <a:p>
                      <a:pPr algn="ctr" fontAlgn="ctr"/>
                      <a:r>
                        <a:rPr lang="en-US" sz="1100" b="1" i="0" u="none" strike="noStrike">
                          <a:solidFill>
                            <a:srgbClr val="000000"/>
                          </a:solidFill>
                          <a:effectLst/>
                          <a:latin typeface="Calibri" panose="020F0502020204030204" pitchFamily="34" charset="0"/>
                        </a:rPr>
                        <a:t>0.6</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1F1"/>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100" b="1" i="0" u="none" strike="noStrike">
                          <a:solidFill>
                            <a:srgbClr val="000000"/>
                          </a:solidFill>
                          <a:effectLst/>
                          <a:latin typeface="Calibri" panose="020F0502020204030204" pitchFamily="34" charset="0"/>
                        </a:rPr>
                        <a:t>0.5</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100" b="1" i="0" u="none" strike="noStrike">
                          <a:solidFill>
                            <a:srgbClr val="000000"/>
                          </a:solidFill>
                          <a:effectLst/>
                          <a:latin typeface="Calibri" panose="020F0502020204030204" pitchFamily="34" charset="0"/>
                        </a:rPr>
                        <a:t>7.2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4848"/>
                    </a:solidFill>
                  </a:tcPr>
                </a:tc>
                <a:tc>
                  <a:txBody>
                    <a:bodyPr/>
                    <a:lstStyle/>
                    <a:p>
                      <a:pPr algn="ctr" fontAlgn="ctr"/>
                      <a:r>
                        <a:rPr lang="en-US" sz="1100" b="1" i="0" u="none" strike="noStrike">
                          <a:solidFill>
                            <a:srgbClr val="000000"/>
                          </a:solidFill>
                          <a:effectLst/>
                          <a:latin typeface="Calibri" panose="020F0502020204030204" pitchFamily="34" charset="0"/>
                        </a:rPr>
                        <a:t>0.2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BFB"/>
                    </a:solidFill>
                  </a:tcPr>
                </a:tc>
                <a:tc>
                  <a:txBody>
                    <a:bodyPr/>
                    <a:lstStyle/>
                    <a:p>
                      <a:pPr algn="ctr" fontAlgn="ctr"/>
                      <a:r>
                        <a:rPr lang="en-US" sz="1100" b="1" i="0" u="none" strike="noStrike">
                          <a:solidFill>
                            <a:srgbClr val="000000"/>
                          </a:solidFill>
                          <a:effectLst/>
                          <a:latin typeface="Calibri" panose="020F0502020204030204" pitchFamily="34" charset="0"/>
                        </a:rPr>
                        <a:t>1.2</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E1"/>
                    </a:solidFill>
                  </a:tcPr>
                </a:tc>
                <a:tc>
                  <a:txBody>
                    <a:bodyPr/>
                    <a:lstStyle/>
                    <a:p>
                      <a:pPr algn="ctr" fontAlgn="ctr"/>
                      <a:r>
                        <a:rPr lang="en-US" sz="1100" b="1" i="0" u="none" strike="noStrike" dirty="0">
                          <a:solidFill>
                            <a:srgbClr val="000000"/>
                          </a:solidFill>
                          <a:effectLst/>
                          <a:latin typeface="Calibri" panose="020F0502020204030204" pitchFamily="34" charset="0"/>
                        </a:rPr>
                        <a:t> </a:t>
                      </a:r>
                    </a:p>
                  </a:txBody>
                  <a:tcPr marL="5868" marR="5868" marT="5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764106"/>
                  </a:ext>
                </a:extLst>
              </a:tr>
            </a:tbl>
          </a:graphicData>
        </a:graphic>
      </p:graphicFrame>
      <p:sp>
        <p:nvSpPr>
          <p:cNvPr id="2" name="TextBox 1">
            <a:extLst>
              <a:ext uri="{FF2B5EF4-FFF2-40B4-BE49-F238E27FC236}">
                <a16:creationId xmlns:a16="http://schemas.microsoft.com/office/drawing/2014/main" id="{1361DB2F-3EDC-4E96-AAD5-32A12A0B1F1C}"/>
              </a:ext>
            </a:extLst>
          </p:cNvPr>
          <p:cNvSpPr txBox="1"/>
          <p:nvPr/>
        </p:nvSpPr>
        <p:spPr>
          <a:xfrm>
            <a:off x="762000" y="5996504"/>
            <a:ext cx="2795958" cy="338554"/>
          </a:xfrm>
          <a:prstGeom prst="rect">
            <a:avLst/>
          </a:prstGeom>
          <a:noFill/>
        </p:spPr>
        <p:txBody>
          <a:bodyPr wrap="none" rtlCol="0">
            <a:spAutoFit/>
          </a:bodyPr>
          <a:lstStyle/>
          <a:p>
            <a:r>
              <a:rPr lang="en-US" sz="1600" dirty="0"/>
              <a:t>Showing spillover from y to x</a:t>
            </a:r>
          </a:p>
        </p:txBody>
      </p:sp>
      <p:pic>
        <p:nvPicPr>
          <p:cNvPr id="3" name="Audio 2">
            <a:hlinkClick r:id="" action="ppaction://media"/>
            <a:extLst>
              <a:ext uri="{FF2B5EF4-FFF2-40B4-BE49-F238E27FC236}">
                <a16:creationId xmlns:a16="http://schemas.microsoft.com/office/drawing/2014/main" id="{8164530C-2949-4759-A22D-94245961AB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9083254"/>
      </p:ext>
    </p:extLst>
  </p:cSld>
  <p:clrMapOvr>
    <a:masterClrMapping/>
  </p:clrMapOvr>
  <mc:AlternateContent xmlns:mc="http://schemas.openxmlformats.org/markup-compatibility/2006" xmlns:p14="http://schemas.microsoft.com/office/powerpoint/2010/main">
    <mc:Choice Requires="p14">
      <p:transition spd="slow" p14:dur="2000" advTm="46368"/>
    </mc:Choice>
    <mc:Fallback xmlns="">
      <p:transition spd="slow" advTm="4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5903160-A6A1-4344-AFCA-C47113B53969}"/>
              </a:ext>
            </a:extLst>
          </p:cNvPr>
          <p:cNvGraphicFramePr>
            <a:graphicFrameLocks noGrp="1"/>
          </p:cNvGraphicFramePr>
          <p:nvPr/>
        </p:nvGraphicFramePr>
        <p:xfrm>
          <a:off x="234583" y="1903227"/>
          <a:ext cx="8674834" cy="3958262"/>
        </p:xfrm>
        <a:graphic>
          <a:graphicData uri="http://schemas.openxmlformats.org/drawingml/2006/table">
            <a:tbl>
              <a:tblPr/>
              <a:tblGrid>
                <a:gridCol w="619631">
                  <a:extLst>
                    <a:ext uri="{9D8B030D-6E8A-4147-A177-3AD203B41FA5}">
                      <a16:colId xmlns:a16="http://schemas.microsoft.com/office/drawing/2014/main" val="2651160096"/>
                    </a:ext>
                  </a:extLst>
                </a:gridCol>
                <a:gridCol w="619631">
                  <a:extLst>
                    <a:ext uri="{9D8B030D-6E8A-4147-A177-3AD203B41FA5}">
                      <a16:colId xmlns:a16="http://schemas.microsoft.com/office/drawing/2014/main" val="767114074"/>
                    </a:ext>
                  </a:extLst>
                </a:gridCol>
                <a:gridCol w="619631">
                  <a:extLst>
                    <a:ext uri="{9D8B030D-6E8A-4147-A177-3AD203B41FA5}">
                      <a16:colId xmlns:a16="http://schemas.microsoft.com/office/drawing/2014/main" val="3276999770"/>
                    </a:ext>
                  </a:extLst>
                </a:gridCol>
                <a:gridCol w="619631">
                  <a:extLst>
                    <a:ext uri="{9D8B030D-6E8A-4147-A177-3AD203B41FA5}">
                      <a16:colId xmlns:a16="http://schemas.microsoft.com/office/drawing/2014/main" val="3465388681"/>
                    </a:ext>
                  </a:extLst>
                </a:gridCol>
                <a:gridCol w="619631">
                  <a:extLst>
                    <a:ext uri="{9D8B030D-6E8A-4147-A177-3AD203B41FA5}">
                      <a16:colId xmlns:a16="http://schemas.microsoft.com/office/drawing/2014/main" val="1059556130"/>
                    </a:ext>
                  </a:extLst>
                </a:gridCol>
                <a:gridCol w="619631">
                  <a:extLst>
                    <a:ext uri="{9D8B030D-6E8A-4147-A177-3AD203B41FA5}">
                      <a16:colId xmlns:a16="http://schemas.microsoft.com/office/drawing/2014/main" val="2354361965"/>
                    </a:ext>
                  </a:extLst>
                </a:gridCol>
                <a:gridCol w="619631">
                  <a:extLst>
                    <a:ext uri="{9D8B030D-6E8A-4147-A177-3AD203B41FA5}">
                      <a16:colId xmlns:a16="http://schemas.microsoft.com/office/drawing/2014/main" val="1749358144"/>
                    </a:ext>
                  </a:extLst>
                </a:gridCol>
                <a:gridCol w="619631">
                  <a:extLst>
                    <a:ext uri="{9D8B030D-6E8A-4147-A177-3AD203B41FA5}">
                      <a16:colId xmlns:a16="http://schemas.microsoft.com/office/drawing/2014/main" val="1129303048"/>
                    </a:ext>
                  </a:extLst>
                </a:gridCol>
                <a:gridCol w="619631">
                  <a:extLst>
                    <a:ext uri="{9D8B030D-6E8A-4147-A177-3AD203B41FA5}">
                      <a16:colId xmlns:a16="http://schemas.microsoft.com/office/drawing/2014/main" val="1052716084"/>
                    </a:ext>
                  </a:extLst>
                </a:gridCol>
                <a:gridCol w="619631">
                  <a:extLst>
                    <a:ext uri="{9D8B030D-6E8A-4147-A177-3AD203B41FA5}">
                      <a16:colId xmlns:a16="http://schemas.microsoft.com/office/drawing/2014/main" val="3595839548"/>
                    </a:ext>
                  </a:extLst>
                </a:gridCol>
                <a:gridCol w="619631">
                  <a:extLst>
                    <a:ext uri="{9D8B030D-6E8A-4147-A177-3AD203B41FA5}">
                      <a16:colId xmlns:a16="http://schemas.microsoft.com/office/drawing/2014/main" val="3573927523"/>
                    </a:ext>
                  </a:extLst>
                </a:gridCol>
                <a:gridCol w="619631">
                  <a:extLst>
                    <a:ext uri="{9D8B030D-6E8A-4147-A177-3AD203B41FA5}">
                      <a16:colId xmlns:a16="http://schemas.microsoft.com/office/drawing/2014/main" val="3036696391"/>
                    </a:ext>
                  </a:extLst>
                </a:gridCol>
                <a:gridCol w="619631">
                  <a:extLst>
                    <a:ext uri="{9D8B030D-6E8A-4147-A177-3AD203B41FA5}">
                      <a16:colId xmlns:a16="http://schemas.microsoft.com/office/drawing/2014/main" val="205353595"/>
                    </a:ext>
                  </a:extLst>
                </a:gridCol>
                <a:gridCol w="619631">
                  <a:extLst>
                    <a:ext uri="{9D8B030D-6E8A-4147-A177-3AD203B41FA5}">
                      <a16:colId xmlns:a16="http://schemas.microsoft.com/office/drawing/2014/main" val="3081765108"/>
                    </a:ext>
                  </a:extLst>
                </a:gridCol>
              </a:tblGrid>
              <a:tr h="282733">
                <a:tc>
                  <a:txBody>
                    <a:bodyPr/>
                    <a:lstStyle/>
                    <a:p>
                      <a:pPr algn="ctr" fontAlgn="ctr"/>
                      <a:endParaRPr lang="en-US" sz="1000" b="1" i="0" u="none" strike="noStrike">
                        <a:solidFill>
                          <a:srgbClr val="000000"/>
                        </a:solidFill>
                        <a:effectLst/>
                        <a:latin typeface="Calibri" panose="020F0502020204030204" pitchFamily="34" charset="0"/>
                      </a:endParaRPr>
                    </a:p>
                  </a:txBody>
                  <a:tcPr marL="5314" marR="5314" marT="5314" marB="0" anchor="ctr">
                    <a:lnL>
                      <a:noFill/>
                    </a:lnL>
                    <a:lnR>
                      <a:noFill/>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BV421</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BV510</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BV605</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BV650</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FITC</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PE/Dazzle</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PE-Cy5</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PCP-Cy5.5</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PE-Cy7</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APC</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AF 700</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APC-Fire</a:t>
                      </a:r>
                    </a:p>
                  </a:txBody>
                  <a:tcPr marL="5314" marR="5314" marT="5314"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4317504"/>
                  </a:ext>
                </a:extLst>
              </a:tr>
              <a:tr h="282733">
                <a:tc>
                  <a:txBody>
                    <a:bodyPr/>
                    <a:lstStyle/>
                    <a:p>
                      <a:pPr algn="ctr" fontAlgn="ctr"/>
                      <a:r>
                        <a:rPr lang="en-US" sz="1000" b="1" i="0" u="none" strike="noStrike">
                          <a:solidFill>
                            <a:srgbClr val="000000"/>
                          </a:solidFill>
                          <a:effectLst/>
                          <a:latin typeface="Calibri" panose="020F0502020204030204" pitchFamily="34" charset="0"/>
                        </a:rPr>
                        <a:t>BV421</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dirty="0">
                          <a:solidFill>
                            <a:srgbClr val="000000"/>
                          </a:solidFill>
                          <a:effectLst/>
                          <a:latin typeface="Calibri" panose="020F0502020204030204" pitchFamily="34" charset="0"/>
                        </a:rPr>
                        <a:t>From\into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1.1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4"/>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1.1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4"/>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CEC"/>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000" b="1" i="0" u="none" strike="noStrike">
                          <a:solidFill>
                            <a:srgbClr val="000000"/>
                          </a:solidFill>
                          <a:effectLst/>
                          <a:latin typeface="Calibri" panose="020F0502020204030204" pitchFamily="34" charset="0"/>
                        </a:rPr>
                        <a:t>0.1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000" b="1" i="0" u="none" strike="noStrike">
                          <a:solidFill>
                            <a:srgbClr val="000000"/>
                          </a:solidFill>
                          <a:effectLst/>
                          <a:latin typeface="Calibri" panose="020F0502020204030204" pitchFamily="34" charset="0"/>
                        </a:rPr>
                        <a:t>0.1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extLst>
                  <a:ext uri="{0D108BD9-81ED-4DB2-BD59-A6C34878D82A}">
                    <a16:rowId xmlns:a16="http://schemas.microsoft.com/office/drawing/2014/main" val="627271357"/>
                  </a:ext>
                </a:extLst>
              </a:tr>
              <a:tr h="282733">
                <a:tc>
                  <a:txBody>
                    <a:bodyPr/>
                    <a:lstStyle/>
                    <a:p>
                      <a:pPr algn="ctr" fontAlgn="ctr"/>
                      <a:r>
                        <a:rPr lang="en-US" sz="1000" b="1" i="0" u="none" strike="noStrike">
                          <a:solidFill>
                            <a:srgbClr val="000000"/>
                          </a:solidFill>
                          <a:effectLst/>
                          <a:latin typeface="Calibri" panose="020F0502020204030204" pitchFamily="34" charset="0"/>
                        </a:rPr>
                        <a:t>BV510</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3.2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DAD"/>
                    </a:solidFill>
                  </a:tcPr>
                </a:tc>
                <a:tc>
                  <a:txBody>
                    <a:bodyPr/>
                    <a:lstStyle/>
                    <a:p>
                      <a:pPr algn="ctr" fontAlgn="ctr"/>
                      <a:r>
                        <a:rPr lang="en-US" sz="1000" b="1" i="0" u="none" strike="noStrike">
                          <a:solidFill>
                            <a:srgbClr val="000000"/>
                          </a:solidFill>
                          <a:effectLst/>
                          <a:latin typeface="Calibri" panose="020F0502020204030204" pitchFamily="34" charset="0"/>
                        </a:rPr>
                        <a:t>2.1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9C9"/>
                    </a:solidFill>
                  </a:tcPr>
                </a:tc>
                <a:tc>
                  <a:txBody>
                    <a:bodyPr/>
                    <a:lstStyle/>
                    <a:p>
                      <a:pPr algn="ctr" fontAlgn="ctr"/>
                      <a:r>
                        <a:rPr lang="en-US" sz="1000" b="1" i="0" u="none" strike="noStrike">
                          <a:solidFill>
                            <a:srgbClr val="000000"/>
                          </a:solidFill>
                          <a:effectLst/>
                          <a:latin typeface="Calibri" panose="020F0502020204030204" pitchFamily="34" charset="0"/>
                        </a:rPr>
                        <a:t>1.9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FCF"/>
                    </a:solidFill>
                  </a:tcPr>
                </a:tc>
                <a:tc>
                  <a:txBody>
                    <a:bodyPr/>
                    <a:lstStyle/>
                    <a:p>
                      <a:pPr algn="ctr" fontAlgn="ctr"/>
                      <a:r>
                        <a:rPr lang="en-US" sz="1000" b="1" i="0" u="none" strike="noStrike">
                          <a:solidFill>
                            <a:srgbClr val="000000"/>
                          </a:solidFill>
                          <a:effectLst/>
                          <a:latin typeface="Calibri" panose="020F0502020204030204" pitchFamily="34" charset="0"/>
                        </a:rPr>
                        <a:t>1.6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6D6"/>
                    </a:solidFill>
                  </a:tcPr>
                </a:tc>
                <a:tc>
                  <a:txBody>
                    <a:bodyPr/>
                    <a:lstStyle/>
                    <a:p>
                      <a:pPr algn="ctr" fontAlgn="ctr"/>
                      <a:r>
                        <a:rPr lang="en-US" sz="1000" b="1" i="0" u="none" strike="noStrike">
                          <a:solidFill>
                            <a:srgbClr val="000000"/>
                          </a:solidFill>
                          <a:effectLst/>
                          <a:latin typeface="Calibri" panose="020F0502020204030204" pitchFamily="34" charset="0"/>
                        </a:rPr>
                        <a:t>0.9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EA"/>
                    </a:solidFill>
                  </a:tcPr>
                </a:tc>
                <a:tc>
                  <a:txBody>
                    <a:bodyPr/>
                    <a:lstStyle/>
                    <a:p>
                      <a:pPr algn="ctr" fontAlgn="ctr"/>
                      <a:r>
                        <a:rPr lang="en-US" sz="1000" b="1" i="0" u="none" strike="noStrike">
                          <a:solidFill>
                            <a:srgbClr val="000000"/>
                          </a:solidFill>
                          <a:effectLst/>
                          <a:latin typeface="Calibri" panose="020F0502020204030204" pitchFamily="34" charset="0"/>
                        </a:rPr>
                        <a:t>1.0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E5"/>
                    </a:solidFill>
                  </a:tcPr>
                </a:tc>
                <a:tc>
                  <a:txBody>
                    <a:bodyPr/>
                    <a:lstStyle/>
                    <a:p>
                      <a:pPr algn="ctr" fontAlgn="ctr"/>
                      <a:r>
                        <a:rPr lang="en-US" sz="1000" b="1" i="0" u="none" strike="noStrike">
                          <a:solidFill>
                            <a:srgbClr val="000000"/>
                          </a:solidFill>
                          <a:effectLst/>
                          <a:latin typeface="Calibri" panose="020F0502020204030204" pitchFamily="34" charset="0"/>
                        </a:rPr>
                        <a:t>1.1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E3"/>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extLst>
                  <a:ext uri="{0D108BD9-81ED-4DB2-BD59-A6C34878D82A}">
                    <a16:rowId xmlns:a16="http://schemas.microsoft.com/office/drawing/2014/main" val="2984748112"/>
                  </a:ext>
                </a:extLst>
              </a:tr>
              <a:tr h="282733">
                <a:tc>
                  <a:txBody>
                    <a:bodyPr/>
                    <a:lstStyle/>
                    <a:p>
                      <a:pPr algn="ctr" fontAlgn="ctr"/>
                      <a:r>
                        <a:rPr lang="en-US" sz="1000" b="1" i="0" u="none" strike="noStrike">
                          <a:solidFill>
                            <a:srgbClr val="000000"/>
                          </a:solidFill>
                          <a:effectLst/>
                          <a:latin typeface="Calibri" panose="020F0502020204030204" pitchFamily="34" charset="0"/>
                        </a:rPr>
                        <a:t>BV605</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3.6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3A3"/>
                    </a:solidFill>
                  </a:tcPr>
                </a:tc>
                <a:tc>
                  <a:txBody>
                    <a:bodyPr/>
                    <a:lstStyle/>
                    <a:p>
                      <a:pPr algn="ctr" fontAlgn="ctr"/>
                      <a:r>
                        <a:rPr lang="en-US" sz="1000" b="1" i="0" u="none" strike="noStrike">
                          <a:solidFill>
                            <a:srgbClr val="000000"/>
                          </a:solidFill>
                          <a:effectLst/>
                          <a:latin typeface="Calibri" panose="020F0502020204030204" pitchFamily="34" charset="0"/>
                        </a:rPr>
                        <a:t>0.9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8E8"/>
                    </a:solidFill>
                  </a:tcPr>
                </a:tc>
                <a:tc>
                  <a:txBody>
                    <a:bodyPr/>
                    <a:lstStyle/>
                    <a:p>
                      <a:pPr algn="ctr" fontAlgn="ctr"/>
                      <a:r>
                        <a:rPr lang="en-US" sz="1000" b="1" i="0" u="none" strike="noStrike">
                          <a:solidFill>
                            <a:srgbClr val="000000"/>
                          </a:solidFill>
                          <a:effectLst/>
                          <a:latin typeface="Calibri" panose="020F0502020204030204" pitchFamily="34" charset="0"/>
                        </a:rPr>
                        <a:t>1.2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E1"/>
                    </a:solidFill>
                  </a:tcPr>
                </a:tc>
                <a:tc>
                  <a:txBody>
                    <a:bodyPr/>
                    <a:lstStyle/>
                    <a:p>
                      <a:pPr algn="ctr" fontAlgn="ctr"/>
                      <a:r>
                        <a:rPr lang="en-US" sz="1000" b="1" i="0" u="none" strike="noStrike">
                          <a:solidFill>
                            <a:srgbClr val="000000"/>
                          </a:solidFill>
                          <a:effectLst/>
                          <a:latin typeface="Calibri" panose="020F0502020204030204" pitchFamily="34" charset="0"/>
                        </a:rPr>
                        <a:t>1.4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BDB"/>
                    </a:solidFill>
                  </a:tcPr>
                </a:tc>
                <a:tc>
                  <a:txBody>
                    <a:bodyPr/>
                    <a:lstStyle/>
                    <a:p>
                      <a:pPr algn="ctr" fontAlgn="ctr"/>
                      <a:r>
                        <a:rPr lang="en-US" sz="1000" b="1" i="0" u="none" strike="noStrike">
                          <a:solidFill>
                            <a:srgbClr val="000000"/>
                          </a:solidFill>
                          <a:effectLst/>
                          <a:latin typeface="Calibri" panose="020F0502020204030204" pitchFamily="34" charset="0"/>
                        </a:rPr>
                        <a:t>1.5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D9"/>
                    </a:solidFill>
                  </a:tcPr>
                </a:tc>
                <a:tc>
                  <a:txBody>
                    <a:bodyPr/>
                    <a:lstStyle/>
                    <a:p>
                      <a:pPr algn="ctr" fontAlgn="ctr"/>
                      <a:r>
                        <a:rPr lang="en-US" sz="1000" b="1" i="0" u="none" strike="noStrike">
                          <a:solidFill>
                            <a:srgbClr val="000000"/>
                          </a:solidFill>
                          <a:effectLst/>
                          <a:latin typeface="Calibri" panose="020F0502020204030204" pitchFamily="34" charset="0"/>
                        </a:rPr>
                        <a:t>1.5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ADA"/>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F2"/>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extLst>
                  <a:ext uri="{0D108BD9-81ED-4DB2-BD59-A6C34878D82A}">
                    <a16:rowId xmlns:a16="http://schemas.microsoft.com/office/drawing/2014/main" val="4170901810"/>
                  </a:ext>
                </a:extLst>
              </a:tr>
              <a:tr h="282733">
                <a:tc>
                  <a:txBody>
                    <a:bodyPr/>
                    <a:lstStyle/>
                    <a:p>
                      <a:pPr algn="ctr" fontAlgn="ctr"/>
                      <a:r>
                        <a:rPr lang="en-US" sz="1000" b="1" i="0" u="none" strike="noStrike">
                          <a:solidFill>
                            <a:srgbClr val="000000"/>
                          </a:solidFill>
                          <a:effectLst/>
                          <a:latin typeface="Calibri" panose="020F0502020204030204" pitchFamily="34" charset="0"/>
                        </a:rPr>
                        <a:t>BV650</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1.1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E3"/>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1.9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FCF"/>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CEC"/>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F2"/>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000" b="1" i="0" u="none" strike="noStrike">
                          <a:solidFill>
                            <a:srgbClr val="000000"/>
                          </a:solidFill>
                          <a:effectLst/>
                          <a:latin typeface="Calibri" panose="020F0502020204030204" pitchFamily="34" charset="0"/>
                        </a:rPr>
                        <a:t>1.6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6D6"/>
                    </a:solidFill>
                  </a:tcPr>
                </a:tc>
                <a:tc>
                  <a:txBody>
                    <a:bodyPr/>
                    <a:lstStyle/>
                    <a:p>
                      <a:pPr algn="ctr" fontAlgn="ctr"/>
                      <a:r>
                        <a:rPr lang="en-US" sz="1000" b="1" i="0" u="none" strike="noStrike">
                          <a:solidFill>
                            <a:srgbClr val="000000"/>
                          </a:solidFill>
                          <a:effectLst/>
                          <a:latin typeface="Calibri" panose="020F0502020204030204" pitchFamily="34" charset="0"/>
                        </a:rPr>
                        <a:t>2.0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ECE"/>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000" b="1" i="0" u="none" strike="noStrike">
                          <a:solidFill>
                            <a:srgbClr val="000000"/>
                          </a:solidFill>
                          <a:effectLst/>
                          <a:latin typeface="Calibri" panose="020F0502020204030204" pitchFamily="34" charset="0"/>
                        </a:rPr>
                        <a:t>1.2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E1"/>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CEC"/>
                    </a:solidFill>
                  </a:tcPr>
                </a:tc>
                <a:tc>
                  <a:txBody>
                    <a:bodyPr/>
                    <a:lstStyle/>
                    <a:p>
                      <a:pPr algn="ctr" fontAlgn="ctr"/>
                      <a:r>
                        <a:rPr lang="en-US" sz="1000" b="1" i="0" u="none" strike="noStrike">
                          <a:solidFill>
                            <a:srgbClr val="000000"/>
                          </a:solidFill>
                          <a:effectLst/>
                          <a:latin typeface="Calibri" panose="020F0502020204030204" pitchFamily="34" charset="0"/>
                        </a:rPr>
                        <a:t>0.7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EF"/>
                    </a:solidFill>
                  </a:tcPr>
                </a:tc>
                <a:extLst>
                  <a:ext uri="{0D108BD9-81ED-4DB2-BD59-A6C34878D82A}">
                    <a16:rowId xmlns:a16="http://schemas.microsoft.com/office/drawing/2014/main" val="3462156583"/>
                  </a:ext>
                </a:extLst>
              </a:tr>
              <a:tr h="282733">
                <a:tc>
                  <a:txBody>
                    <a:bodyPr/>
                    <a:lstStyle/>
                    <a:p>
                      <a:pPr algn="ctr" fontAlgn="ctr"/>
                      <a:r>
                        <a:rPr lang="en-US" sz="1000" b="1" i="0" u="none" strike="noStrike">
                          <a:solidFill>
                            <a:srgbClr val="000000"/>
                          </a:solidFill>
                          <a:effectLst/>
                          <a:latin typeface="Calibri" panose="020F0502020204030204" pitchFamily="34" charset="0"/>
                        </a:rPr>
                        <a:t>FITC</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000" b="1" i="0" u="none" strike="noStrike">
                          <a:solidFill>
                            <a:srgbClr val="000000"/>
                          </a:solidFill>
                          <a:effectLst/>
                          <a:latin typeface="Calibri" panose="020F0502020204030204" pitchFamily="34" charset="0"/>
                        </a:rPr>
                        <a:t>1.1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E3"/>
                    </a:solidFill>
                  </a:tcPr>
                </a:tc>
                <a:tc>
                  <a:txBody>
                    <a:bodyPr/>
                    <a:lstStyle/>
                    <a:p>
                      <a:pPr algn="ctr" fontAlgn="ctr"/>
                      <a:r>
                        <a:rPr lang="en-US" sz="1000" b="1" i="0" u="none" strike="noStrike">
                          <a:solidFill>
                            <a:srgbClr val="000000"/>
                          </a:solidFill>
                          <a:effectLst/>
                          <a:latin typeface="Calibri" panose="020F0502020204030204" pitchFamily="34" charset="0"/>
                        </a:rPr>
                        <a:t>0.7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DED"/>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2.7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ABA"/>
                    </a:solidFill>
                  </a:tcPr>
                </a:tc>
                <a:tc>
                  <a:txBody>
                    <a:bodyPr/>
                    <a:lstStyle/>
                    <a:p>
                      <a:pPr algn="ctr" fontAlgn="ctr"/>
                      <a:r>
                        <a:rPr lang="en-US" sz="1000" b="1" i="0" u="none" strike="noStrike">
                          <a:solidFill>
                            <a:srgbClr val="000000"/>
                          </a:solidFill>
                          <a:effectLst/>
                          <a:latin typeface="Calibri" panose="020F0502020204030204" pitchFamily="34" charset="0"/>
                        </a:rPr>
                        <a:t>1.6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D8"/>
                    </a:solidFill>
                  </a:tcPr>
                </a:tc>
                <a:tc>
                  <a:txBody>
                    <a:bodyPr/>
                    <a:lstStyle/>
                    <a:p>
                      <a:pPr algn="ctr" fontAlgn="ctr"/>
                      <a:r>
                        <a:rPr lang="en-US" sz="1000" b="1" i="0" u="none" strike="noStrike">
                          <a:solidFill>
                            <a:srgbClr val="000000"/>
                          </a:solidFill>
                          <a:effectLst/>
                          <a:latin typeface="Calibri" panose="020F0502020204030204" pitchFamily="34" charset="0"/>
                        </a:rPr>
                        <a:t>1.1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4"/>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DFD"/>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extLst>
                  <a:ext uri="{0D108BD9-81ED-4DB2-BD59-A6C34878D82A}">
                    <a16:rowId xmlns:a16="http://schemas.microsoft.com/office/drawing/2014/main" val="3437123040"/>
                  </a:ext>
                </a:extLst>
              </a:tr>
              <a:tr h="282733">
                <a:tc>
                  <a:txBody>
                    <a:bodyPr/>
                    <a:lstStyle/>
                    <a:p>
                      <a:pPr algn="ctr" fontAlgn="ctr"/>
                      <a:r>
                        <a:rPr lang="en-US" sz="1000" b="1" i="0" u="none" strike="noStrike">
                          <a:solidFill>
                            <a:srgbClr val="000000"/>
                          </a:solidFill>
                          <a:effectLst/>
                          <a:latin typeface="Calibri" panose="020F0502020204030204" pitchFamily="34" charset="0"/>
                        </a:rPr>
                        <a:t>PE</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000" b="1" i="0" u="none" strike="noStrike">
                          <a:solidFill>
                            <a:srgbClr val="000000"/>
                          </a:solidFill>
                          <a:effectLst/>
                          <a:latin typeface="Calibri" panose="020F0502020204030204" pitchFamily="34" charset="0"/>
                        </a:rPr>
                        <a:t>1.3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E"/>
                    </a:solidFill>
                  </a:tcPr>
                </a:tc>
                <a:tc>
                  <a:txBody>
                    <a:bodyPr/>
                    <a:lstStyle/>
                    <a:p>
                      <a:pPr algn="ctr" fontAlgn="ctr"/>
                      <a:r>
                        <a:rPr lang="en-US" sz="1000" b="1" i="0" u="none" strike="noStrike">
                          <a:solidFill>
                            <a:srgbClr val="000000"/>
                          </a:solidFill>
                          <a:effectLst/>
                          <a:latin typeface="Calibri" panose="020F0502020204030204" pitchFamily="34" charset="0"/>
                        </a:rPr>
                        <a:t>2.7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BBB"/>
                    </a:solidFill>
                  </a:tcPr>
                </a:tc>
                <a:tc>
                  <a:txBody>
                    <a:bodyPr/>
                    <a:lstStyle/>
                    <a:p>
                      <a:pPr algn="ctr" fontAlgn="ctr"/>
                      <a:r>
                        <a:rPr lang="en-US" sz="1000" b="1" i="0" u="none" strike="noStrike">
                          <a:solidFill>
                            <a:srgbClr val="000000"/>
                          </a:solidFill>
                          <a:effectLst/>
                          <a:latin typeface="Calibri" panose="020F0502020204030204" pitchFamily="34" charset="0"/>
                        </a:rPr>
                        <a:t>1.7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3D3"/>
                    </a:solidFill>
                  </a:tcPr>
                </a:tc>
                <a:tc>
                  <a:txBody>
                    <a:bodyPr/>
                    <a:lstStyle/>
                    <a:p>
                      <a:pPr algn="ctr" fontAlgn="ctr"/>
                      <a:r>
                        <a:rPr lang="en-US" sz="1000" b="1" i="0" u="none" strike="noStrike">
                          <a:solidFill>
                            <a:srgbClr val="000000"/>
                          </a:solidFill>
                          <a:effectLst/>
                          <a:latin typeface="Calibri" panose="020F0502020204030204" pitchFamily="34" charset="0"/>
                        </a:rPr>
                        <a:t>0.7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DED"/>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4.0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en-US" sz="1000" b="1" i="0" u="none" strike="noStrike">
                          <a:solidFill>
                            <a:srgbClr val="000000"/>
                          </a:solidFill>
                          <a:effectLst/>
                          <a:latin typeface="Calibri" panose="020F0502020204030204" pitchFamily="34" charset="0"/>
                        </a:rPr>
                        <a:t>2.8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8B8"/>
                    </a:solidFill>
                  </a:tcPr>
                </a:tc>
                <a:tc>
                  <a:txBody>
                    <a:bodyPr/>
                    <a:lstStyle/>
                    <a:p>
                      <a:pPr algn="ctr" fontAlgn="ctr"/>
                      <a:r>
                        <a:rPr lang="en-US" sz="1000" b="1" i="0" u="none" strike="noStrike">
                          <a:solidFill>
                            <a:srgbClr val="000000"/>
                          </a:solidFill>
                          <a:effectLst/>
                          <a:latin typeface="Calibri" panose="020F0502020204030204" pitchFamily="34" charset="0"/>
                        </a:rPr>
                        <a:t>1.6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6D6"/>
                    </a:solidFill>
                  </a:tcPr>
                </a:tc>
                <a:tc>
                  <a:txBody>
                    <a:bodyPr/>
                    <a:lstStyle/>
                    <a:p>
                      <a:pPr algn="ctr" fontAlgn="ctr"/>
                      <a:r>
                        <a:rPr lang="en-US" sz="1000" b="1" i="0" u="none" strike="noStrike">
                          <a:solidFill>
                            <a:srgbClr val="000000"/>
                          </a:solidFill>
                          <a:effectLst/>
                          <a:latin typeface="Calibri" panose="020F0502020204030204" pitchFamily="34" charset="0"/>
                        </a:rPr>
                        <a:t>0.7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EF"/>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000" b="1" i="0" u="none" strike="noStrike">
                          <a:solidFill>
                            <a:srgbClr val="000000"/>
                          </a:solidFill>
                          <a:effectLst/>
                          <a:latin typeface="Calibri" panose="020F0502020204030204" pitchFamily="34" charset="0"/>
                        </a:rPr>
                        <a:t>0.1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DFD"/>
                    </a:solidFill>
                  </a:tcPr>
                </a:tc>
                <a:extLst>
                  <a:ext uri="{0D108BD9-81ED-4DB2-BD59-A6C34878D82A}">
                    <a16:rowId xmlns:a16="http://schemas.microsoft.com/office/drawing/2014/main" val="3575315850"/>
                  </a:ext>
                </a:extLst>
              </a:tr>
              <a:tr h="282733">
                <a:tc>
                  <a:txBody>
                    <a:bodyPr/>
                    <a:lstStyle/>
                    <a:p>
                      <a:pPr algn="ctr" fontAlgn="ctr"/>
                      <a:r>
                        <a:rPr lang="en-US" sz="1000" b="1" i="0" u="none" strike="noStrike">
                          <a:solidFill>
                            <a:srgbClr val="000000"/>
                          </a:solidFill>
                          <a:effectLst/>
                          <a:latin typeface="Calibri" panose="020F0502020204030204" pitchFamily="34" charset="0"/>
                        </a:rPr>
                        <a:t>PE/Dazzle</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000" b="1" i="0" u="none" strike="noStrike">
                          <a:solidFill>
                            <a:srgbClr val="000000"/>
                          </a:solidFill>
                          <a:effectLst/>
                          <a:latin typeface="Calibri" panose="020F0502020204030204" pitchFamily="34" charset="0"/>
                        </a:rPr>
                        <a:t>3.1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0B0"/>
                    </a:solidFill>
                  </a:tcPr>
                </a:tc>
                <a:tc>
                  <a:txBody>
                    <a:bodyPr/>
                    <a:lstStyle/>
                    <a:p>
                      <a:pPr algn="ctr" fontAlgn="ctr"/>
                      <a:r>
                        <a:rPr lang="en-US" sz="1000" b="1" i="0" u="none" strike="noStrike">
                          <a:solidFill>
                            <a:srgbClr val="000000"/>
                          </a:solidFill>
                          <a:effectLst/>
                          <a:latin typeface="Calibri" panose="020F0502020204030204" pitchFamily="34" charset="0"/>
                        </a:rPr>
                        <a:t>2.0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DCD"/>
                    </a:solidFill>
                  </a:tcPr>
                </a:tc>
                <a:tc>
                  <a:txBody>
                    <a:bodyPr/>
                    <a:lstStyle/>
                    <a:p>
                      <a:pPr algn="ctr" fontAlgn="ctr"/>
                      <a:r>
                        <a:rPr lang="en-US" sz="1000" b="1" i="0" u="none" strike="noStrike">
                          <a:solidFill>
                            <a:srgbClr val="000000"/>
                          </a:solidFill>
                          <a:effectLst/>
                          <a:latin typeface="Calibri" panose="020F0502020204030204" pitchFamily="34" charset="0"/>
                        </a:rPr>
                        <a:t>1.0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E6"/>
                    </a:solidFill>
                  </a:tcPr>
                </a:tc>
                <a:tc>
                  <a:txBody>
                    <a:bodyPr/>
                    <a:lstStyle/>
                    <a:p>
                      <a:pPr algn="ctr" fontAlgn="ctr"/>
                      <a:r>
                        <a:rPr lang="en-US" sz="1000" b="1" i="0" u="none" strike="noStrike">
                          <a:solidFill>
                            <a:srgbClr val="000000"/>
                          </a:solidFill>
                          <a:effectLst/>
                          <a:latin typeface="Calibri" panose="020F0502020204030204" pitchFamily="34" charset="0"/>
                        </a:rPr>
                        <a:t>3.9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C9C"/>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3.9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C9C"/>
                    </a:solidFill>
                  </a:tcPr>
                </a:tc>
                <a:tc>
                  <a:txBody>
                    <a:bodyPr/>
                    <a:lstStyle/>
                    <a:p>
                      <a:pPr algn="ctr" fontAlgn="ctr"/>
                      <a:r>
                        <a:rPr lang="en-US" sz="1000" b="1" i="0" u="none" strike="noStrike">
                          <a:solidFill>
                            <a:srgbClr val="000000"/>
                          </a:solidFill>
                          <a:effectLst/>
                          <a:latin typeface="Calibri" panose="020F0502020204030204" pitchFamily="34" charset="0"/>
                        </a:rPr>
                        <a:t>2.5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FBF"/>
                    </a:solidFill>
                  </a:tcPr>
                </a:tc>
                <a:tc>
                  <a:txBody>
                    <a:bodyPr/>
                    <a:lstStyle/>
                    <a:p>
                      <a:pPr algn="ctr" fontAlgn="ctr"/>
                      <a:r>
                        <a:rPr lang="en-US" sz="1000" b="1" i="0" u="none" strike="noStrike">
                          <a:solidFill>
                            <a:srgbClr val="000000"/>
                          </a:solidFill>
                          <a:effectLst/>
                          <a:latin typeface="Calibri" panose="020F0502020204030204" pitchFamily="34" charset="0"/>
                        </a:rPr>
                        <a:t>1.0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E5"/>
                    </a:solidFill>
                  </a:tcPr>
                </a:tc>
                <a:tc>
                  <a:txBody>
                    <a:bodyPr/>
                    <a:lstStyle/>
                    <a:p>
                      <a:pPr algn="ctr" fontAlgn="ctr"/>
                      <a:r>
                        <a:rPr lang="en-US" sz="1000" b="1" i="0" u="none" strike="noStrike">
                          <a:solidFill>
                            <a:srgbClr val="000000"/>
                          </a:solidFill>
                          <a:effectLst/>
                          <a:latin typeface="Calibri" panose="020F0502020204030204" pitchFamily="34" charset="0"/>
                        </a:rPr>
                        <a:t>1.3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DD"/>
                    </a:solidFill>
                  </a:tcPr>
                </a:tc>
                <a:tc>
                  <a:txBody>
                    <a:bodyPr/>
                    <a:lstStyle/>
                    <a:p>
                      <a:pPr algn="ctr" fontAlgn="ctr"/>
                      <a:r>
                        <a:rPr lang="en-US" sz="1000" b="1" i="0" u="none" strike="noStrike">
                          <a:solidFill>
                            <a:srgbClr val="000000"/>
                          </a:solidFill>
                          <a:effectLst/>
                          <a:latin typeface="Calibri" panose="020F0502020204030204" pitchFamily="34" charset="0"/>
                        </a:rPr>
                        <a:t>0.9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E9"/>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extLst>
                  <a:ext uri="{0D108BD9-81ED-4DB2-BD59-A6C34878D82A}">
                    <a16:rowId xmlns:a16="http://schemas.microsoft.com/office/drawing/2014/main" val="3995846812"/>
                  </a:ext>
                </a:extLst>
              </a:tr>
              <a:tr h="282733">
                <a:tc>
                  <a:txBody>
                    <a:bodyPr/>
                    <a:lstStyle/>
                    <a:p>
                      <a:pPr algn="ctr" fontAlgn="ctr"/>
                      <a:r>
                        <a:rPr lang="en-US" sz="1000" b="1" i="0" u="none" strike="noStrike">
                          <a:solidFill>
                            <a:srgbClr val="000000"/>
                          </a:solidFill>
                          <a:effectLst/>
                          <a:latin typeface="Calibri" panose="020F0502020204030204" pitchFamily="34" charset="0"/>
                        </a:rPr>
                        <a:t>PE-Cy5</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EA"/>
                    </a:solidFill>
                  </a:tcPr>
                </a:tc>
                <a:tc>
                  <a:txBody>
                    <a:bodyPr/>
                    <a:lstStyle/>
                    <a:p>
                      <a:pPr algn="ctr" fontAlgn="ctr"/>
                      <a:r>
                        <a:rPr lang="en-US" sz="1000" b="1" i="0" u="none" strike="noStrike">
                          <a:solidFill>
                            <a:srgbClr val="000000"/>
                          </a:solidFill>
                          <a:effectLst/>
                          <a:latin typeface="Calibri" panose="020F0502020204030204" pitchFamily="34" charset="0"/>
                        </a:rPr>
                        <a:t>3.4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8A8"/>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000" b="1" i="0" u="none" strike="noStrike">
                          <a:solidFill>
                            <a:srgbClr val="000000"/>
                          </a:solidFill>
                          <a:effectLst/>
                          <a:latin typeface="Calibri" panose="020F0502020204030204" pitchFamily="34" charset="0"/>
                        </a:rPr>
                        <a:t>1.2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E1"/>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4.2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595"/>
                    </a:solidFill>
                  </a:tcPr>
                </a:tc>
                <a:tc>
                  <a:txBody>
                    <a:bodyPr/>
                    <a:lstStyle/>
                    <a:p>
                      <a:pPr algn="ctr" fontAlgn="ctr"/>
                      <a:r>
                        <a:rPr lang="en-US" sz="1000" b="1" i="0" u="none" strike="noStrike">
                          <a:solidFill>
                            <a:srgbClr val="000000"/>
                          </a:solidFill>
                          <a:effectLst/>
                          <a:latin typeface="Calibri" panose="020F0502020204030204" pitchFamily="34" charset="0"/>
                        </a:rPr>
                        <a:t>2.3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5C5"/>
                    </a:solidFill>
                  </a:tcPr>
                </a:tc>
                <a:tc>
                  <a:txBody>
                    <a:bodyPr/>
                    <a:lstStyle/>
                    <a:p>
                      <a:pPr algn="ctr" fontAlgn="ctr"/>
                      <a:r>
                        <a:rPr lang="en-US" sz="1000" b="1" i="0" u="none" strike="noStrike">
                          <a:solidFill>
                            <a:srgbClr val="000000"/>
                          </a:solidFill>
                          <a:effectLst/>
                          <a:latin typeface="Calibri" panose="020F0502020204030204" pitchFamily="34" charset="0"/>
                        </a:rPr>
                        <a:t>2.8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B7"/>
                    </a:solidFill>
                  </a:tcPr>
                </a:tc>
                <a:tc>
                  <a:txBody>
                    <a:bodyPr/>
                    <a:lstStyle/>
                    <a:p>
                      <a:pPr algn="ctr" fontAlgn="ctr"/>
                      <a:r>
                        <a:rPr lang="en-US" sz="1000" b="1" i="0" u="none" strike="noStrike">
                          <a:solidFill>
                            <a:srgbClr val="000000"/>
                          </a:solidFill>
                          <a:effectLst/>
                          <a:latin typeface="Calibri" panose="020F0502020204030204" pitchFamily="34" charset="0"/>
                        </a:rPr>
                        <a:t>1.9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FCF"/>
                    </a:solidFill>
                  </a:tcPr>
                </a:tc>
                <a:tc>
                  <a:txBody>
                    <a:bodyPr/>
                    <a:lstStyle/>
                    <a:p>
                      <a:pPr algn="ctr" fontAlgn="ctr"/>
                      <a:r>
                        <a:rPr lang="en-US" sz="1000" b="1" i="0" u="none" strike="noStrike">
                          <a:solidFill>
                            <a:srgbClr val="000000"/>
                          </a:solidFill>
                          <a:effectLst/>
                          <a:latin typeface="Calibri" panose="020F0502020204030204" pitchFamily="34" charset="0"/>
                        </a:rPr>
                        <a:t>1.1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2E2"/>
                    </a:solidFill>
                  </a:tcPr>
                </a:tc>
                <a:extLst>
                  <a:ext uri="{0D108BD9-81ED-4DB2-BD59-A6C34878D82A}">
                    <a16:rowId xmlns:a16="http://schemas.microsoft.com/office/drawing/2014/main" val="287296423"/>
                  </a:ext>
                </a:extLst>
              </a:tr>
              <a:tr h="282733">
                <a:tc>
                  <a:txBody>
                    <a:bodyPr/>
                    <a:lstStyle/>
                    <a:p>
                      <a:pPr algn="ctr" fontAlgn="ctr"/>
                      <a:r>
                        <a:rPr lang="en-US" sz="1000" b="1" i="0" u="none" strike="noStrike">
                          <a:solidFill>
                            <a:srgbClr val="000000"/>
                          </a:solidFill>
                          <a:effectLst/>
                          <a:latin typeface="Calibri" panose="020F0502020204030204" pitchFamily="34" charset="0"/>
                        </a:rPr>
                        <a:t>PCP-Cy5.5</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8E8"/>
                    </a:solidFill>
                  </a:tcPr>
                </a:tc>
                <a:tc>
                  <a:txBody>
                    <a:bodyPr/>
                    <a:lstStyle/>
                    <a:p>
                      <a:pPr algn="ctr" fontAlgn="ctr"/>
                      <a:r>
                        <a:rPr lang="en-US" sz="1000" b="1" i="0" u="none" strike="noStrike">
                          <a:solidFill>
                            <a:srgbClr val="000000"/>
                          </a:solidFill>
                          <a:effectLst/>
                          <a:latin typeface="Calibri" panose="020F0502020204030204" pitchFamily="34" charset="0"/>
                        </a:rPr>
                        <a:t>1.5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D9"/>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1F1"/>
                    </a:solidFill>
                  </a:tcPr>
                </a:tc>
                <a:tc>
                  <a:txBody>
                    <a:bodyPr/>
                    <a:lstStyle/>
                    <a:p>
                      <a:pPr algn="ctr" fontAlgn="ctr"/>
                      <a:r>
                        <a:rPr lang="en-US" sz="1000" b="1" i="0" u="none" strike="noStrike">
                          <a:solidFill>
                            <a:srgbClr val="000000"/>
                          </a:solidFill>
                          <a:effectLst/>
                          <a:latin typeface="Calibri" panose="020F0502020204030204" pitchFamily="34" charset="0"/>
                        </a:rPr>
                        <a:t>2.8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9B9"/>
                    </a:solidFill>
                  </a:tcPr>
                </a:tc>
                <a:tc>
                  <a:txBody>
                    <a:bodyPr/>
                    <a:lstStyle/>
                    <a:p>
                      <a:pPr algn="ctr" fontAlgn="ctr"/>
                      <a:r>
                        <a:rPr lang="en-US" sz="1000" b="1" i="0" u="none" strike="noStrike">
                          <a:solidFill>
                            <a:srgbClr val="000000"/>
                          </a:solidFill>
                          <a:effectLst/>
                          <a:latin typeface="Calibri" panose="020F0502020204030204" pitchFamily="34" charset="0"/>
                        </a:rPr>
                        <a:t>0.7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DED"/>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BFB"/>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000" b="1" i="0" u="none" strike="noStrike">
                          <a:solidFill>
                            <a:srgbClr val="000000"/>
                          </a:solidFill>
                          <a:effectLst/>
                          <a:latin typeface="Calibri" panose="020F0502020204030204" pitchFamily="34" charset="0"/>
                        </a:rPr>
                        <a:t>4.1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3.1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1B1"/>
                    </a:solidFill>
                  </a:tcPr>
                </a:tc>
                <a:tc>
                  <a:txBody>
                    <a:bodyPr/>
                    <a:lstStyle/>
                    <a:p>
                      <a:pPr algn="ctr" fontAlgn="ctr"/>
                      <a:r>
                        <a:rPr lang="en-US" sz="1000" b="1" i="0" u="none" strike="noStrike">
                          <a:solidFill>
                            <a:srgbClr val="000000"/>
                          </a:solidFill>
                          <a:effectLst/>
                          <a:latin typeface="Calibri" panose="020F0502020204030204" pitchFamily="34" charset="0"/>
                        </a:rPr>
                        <a:t>1.3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DD"/>
                    </a:solidFill>
                  </a:tcPr>
                </a:tc>
                <a:tc>
                  <a:txBody>
                    <a:bodyPr/>
                    <a:lstStyle/>
                    <a:p>
                      <a:pPr algn="ctr" fontAlgn="ctr"/>
                      <a:r>
                        <a:rPr lang="en-US" sz="1000" b="1" i="0" u="none" strike="noStrike">
                          <a:solidFill>
                            <a:srgbClr val="000000"/>
                          </a:solidFill>
                          <a:effectLst/>
                          <a:latin typeface="Calibri" panose="020F0502020204030204" pitchFamily="34" charset="0"/>
                        </a:rPr>
                        <a:t>2.1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9C9"/>
                    </a:solidFill>
                  </a:tcPr>
                </a:tc>
                <a:tc>
                  <a:txBody>
                    <a:bodyPr/>
                    <a:lstStyle/>
                    <a:p>
                      <a:pPr algn="ctr" fontAlgn="ctr"/>
                      <a:r>
                        <a:rPr lang="en-US" sz="1000" b="1" i="0" u="none" strike="noStrike">
                          <a:solidFill>
                            <a:srgbClr val="000000"/>
                          </a:solidFill>
                          <a:effectLst/>
                          <a:latin typeface="Calibri" panose="020F0502020204030204" pitchFamily="34" charset="0"/>
                        </a:rPr>
                        <a:t>1.8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1D1"/>
                    </a:solidFill>
                  </a:tcPr>
                </a:tc>
                <a:extLst>
                  <a:ext uri="{0D108BD9-81ED-4DB2-BD59-A6C34878D82A}">
                    <a16:rowId xmlns:a16="http://schemas.microsoft.com/office/drawing/2014/main" val="2527933036"/>
                  </a:ext>
                </a:extLst>
              </a:tr>
              <a:tr h="282733">
                <a:tc>
                  <a:txBody>
                    <a:bodyPr/>
                    <a:lstStyle/>
                    <a:p>
                      <a:pPr algn="ctr" fontAlgn="ctr"/>
                      <a:r>
                        <a:rPr lang="en-US" sz="1000" b="1" i="0" u="none" strike="noStrike">
                          <a:solidFill>
                            <a:srgbClr val="000000"/>
                          </a:solidFill>
                          <a:effectLst/>
                          <a:latin typeface="Calibri" panose="020F0502020204030204" pitchFamily="34" charset="0"/>
                        </a:rPr>
                        <a:t>PE-Cy7</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1F1"/>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000" b="1" i="0" u="none" strike="noStrike">
                          <a:solidFill>
                            <a:srgbClr val="000000"/>
                          </a:solidFill>
                          <a:effectLst/>
                          <a:latin typeface="Calibri" panose="020F0502020204030204" pitchFamily="34" charset="0"/>
                        </a:rPr>
                        <a:t>1.0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E5"/>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000" b="1" i="0" u="none" strike="noStrike">
                          <a:solidFill>
                            <a:srgbClr val="000000"/>
                          </a:solidFill>
                          <a:effectLst/>
                          <a:latin typeface="Calibri" panose="020F0502020204030204" pitchFamily="34" charset="0"/>
                        </a:rPr>
                        <a:t>2.4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3C3"/>
                    </a:solidFill>
                  </a:tcPr>
                </a:tc>
                <a:extLst>
                  <a:ext uri="{0D108BD9-81ED-4DB2-BD59-A6C34878D82A}">
                    <a16:rowId xmlns:a16="http://schemas.microsoft.com/office/drawing/2014/main" val="2155233391"/>
                  </a:ext>
                </a:extLst>
              </a:tr>
              <a:tr h="282733">
                <a:tc>
                  <a:txBody>
                    <a:bodyPr/>
                    <a:lstStyle/>
                    <a:p>
                      <a:pPr algn="ctr" fontAlgn="ctr"/>
                      <a:r>
                        <a:rPr lang="en-US" sz="1000" b="1" i="0" u="none" strike="noStrike">
                          <a:solidFill>
                            <a:srgbClr val="000000"/>
                          </a:solidFill>
                          <a:effectLst/>
                          <a:latin typeface="Calibri" panose="020F0502020204030204" pitchFamily="34" charset="0"/>
                        </a:rPr>
                        <a:t>APC</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2.0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DCD"/>
                    </a:solidFill>
                  </a:tcPr>
                </a:tc>
                <a:tc>
                  <a:txBody>
                    <a:bodyPr/>
                    <a:lstStyle/>
                    <a:p>
                      <a:pPr algn="ctr" fontAlgn="ctr"/>
                      <a:r>
                        <a:rPr lang="en-US" sz="1000" b="1" i="0" u="none" strike="noStrike">
                          <a:solidFill>
                            <a:srgbClr val="000000"/>
                          </a:solidFill>
                          <a:effectLst/>
                          <a:latin typeface="Calibri" panose="020F0502020204030204" pitchFamily="34" charset="0"/>
                        </a:rPr>
                        <a:t>0.9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E9"/>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000" b="1" i="0" u="none" strike="noStrike">
                          <a:solidFill>
                            <a:srgbClr val="000000"/>
                          </a:solidFill>
                          <a:effectLst/>
                          <a:latin typeface="Calibri" panose="020F0502020204030204" pitchFamily="34" charset="0"/>
                        </a:rPr>
                        <a:t>0.1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DFD"/>
                    </a:solidFill>
                  </a:tcPr>
                </a:tc>
                <a:tc>
                  <a:txBody>
                    <a:bodyPr/>
                    <a:lstStyle/>
                    <a:p>
                      <a:pPr algn="ctr" fontAlgn="ctr"/>
                      <a:r>
                        <a:rPr lang="en-US" sz="1000" b="1" i="0" u="none" strike="noStrike">
                          <a:solidFill>
                            <a:srgbClr val="000000"/>
                          </a:solidFill>
                          <a:effectLst/>
                          <a:latin typeface="Calibri" panose="020F0502020204030204" pitchFamily="34" charset="0"/>
                        </a:rPr>
                        <a:t>1.2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ctr"/>
                      <a:r>
                        <a:rPr lang="en-US" sz="1000" b="1" i="0" u="none" strike="noStrike">
                          <a:solidFill>
                            <a:srgbClr val="000000"/>
                          </a:solidFill>
                          <a:effectLst/>
                          <a:latin typeface="Calibri" panose="020F0502020204030204" pitchFamily="34" charset="0"/>
                        </a:rPr>
                        <a:t>0.9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8E8"/>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F7"/>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2.1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9C9"/>
                    </a:solidFill>
                  </a:tcPr>
                </a:tc>
                <a:tc>
                  <a:txBody>
                    <a:bodyPr/>
                    <a:lstStyle/>
                    <a:p>
                      <a:pPr algn="ctr" fontAlgn="ctr"/>
                      <a:r>
                        <a:rPr lang="en-US" sz="1000" b="1" i="0" u="none" strike="noStrike">
                          <a:solidFill>
                            <a:srgbClr val="000000"/>
                          </a:solidFill>
                          <a:effectLst/>
                          <a:latin typeface="Calibri" panose="020F0502020204030204" pitchFamily="34" charset="0"/>
                        </a:rPr>
                        <a:t>1.6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D8"/>
                    </a:solidFill>
                  </a:tcPr>
                </a:tc>
                <a:extLst>
                  <a:ext uri="{0D108BD9-81ED-4DB2-BD59-A6C34878D82A}">
                    <a16:rowId xmlns:a16="http://schemas.microsoft.com/office/drawing/2014/main" val="1280051890"/>
                  </a:ext>
                </a:extLst>
              </a:tr>
              <a:tr h="282733">
                <a:tc>
                  <a:txBody>
                    <a:bodyPr/>
                    <a:lstStyle/>
                    <a:p>
                      <a:pPr algn="ctr" fontAlgn="ctr"/>
                      <a:r>
                        <a:rPr lang="en-US" sz="1000" b="1" i="0" u="none" strike="noStrike">
                          <a:solidFill>
                            <a:srgbClr val="000000"/>
                          </a:solidFill>
                          <a:effectLst/>
                          <a:latin typeface="Calibri" panose="020F0502020204030204" pitchFamily="34" charset="0"/>
                        </a:rPr>
                        <a:t>AF 700</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9F9"/>
                    </a:solidFill>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000" b="1" i="0" u="none" strike="noStrike">
                          <a:solidFill>
                            <a:srgbClr val="000000"/>
                          </a:solidFill>
                          <a:effectLst/>
                          <a:latin typeface="Calibri" panose="020F0502020204030204" pitchFamily="34" charset="0"/>
                        </a:rPr>
                        <a:t>0.9</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E9"/>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F6"/>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F2"/>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1F1"/>
                    </a:solidFill>
                  </a:tcPr>
                </a:tc>
                <a:tc>
                  <a:txBody>
                    <a:bodyPr/>
                    <a:lstStyle/>
                    <a:p>
                      <a:pPr algn="ctr" fontAlgn="ctr"/>
                      <a:r>
                        <a:rPr lang="en-US" sz="1000" b="1" i="0" u="none" strike="noStrike">
                          <a:solidFill>
                            <a:srgbClr val="000000"/>
                          </a:solidFill>
                          <a:effectLst/>
                          <a:latin typeface="Calibri" panose="020F0502020204030204" pitchFamily="34" charset="0"/>
                        </a:rPr>
                        <a:t>1.0</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E6"/>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1F1"/>
                    </a:solidFill>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2.5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C0"/>
                    </a:solidFill>
                  </a:tcPr>
                </a:tc>
                <a:extLst>
                  <a:ext uri="{0D108BD9-81ED-4DB2-BD59-A6C34878D82A}">
                    <a16:rowId xmlns:a16="http://schemas.microsoft.com/office/drawing/2014/main" val="3179827825"/>
                  </a:ext>
                </a:extLst>
              </a:tr>
              <a:tr h="282733">
                <a:tc>
                  <a:txBody>
                    <a:bodyPr/>
                    <a:lstStyle/>
                    <a:p>
                      <a:pPr algn="ctr" fontAlgn="ctr"/>
                      <a:r>
                        <a:rPr lang="en-US" sz="1000" b="1" i="0" u="none" strike="noStrike">
                          <a:solidFill>
                            <a:srgbClr val="000000"/>
                          </a:solidFill>
                          <a:effectLst/>
                          <a:latin typeface="Calibri" panose="020F0502020204030204" pitchFamily="34" charset="0"/>
                        </a:rPr>
                        <a:t>APC-Fire</a:t>
                      </a:r>
                    </a:p>
                  </a:txBody>
                  <a:tcPr marL="5314" marR="5314" marT="531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rPr>
                        <a:t>0.3</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8F8"/>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4F4"/>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FA"/>
                    </a:solidFill>
                  </a:tcPr>
                </a:tc>
                <a:tc>
                  <a:txBody>
                    <a:bodyPr/>
                    <a:lstStyle/>
                    <a:p>
                      <a:pPr algn="ctr" fontAlgn="ctr"/>
                      <a:r>
                        <a:rPr lang="en-US" sz="1000" b="1" i="0" u="none" strike="noStrike">
                          <a:solidFill>
                            <a:srgbClr val="000000"/>
                          </a:solidFill>
                          <a:effectLst/>
                          <a:latin typeface="Calibri" panose="020F0502020204030204" pitchFamily="34" charset="0"/>
                        </a:rPr>
                        <a:t>0.2</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BFB"/>
                    </a:solidFill>
                  </a:tcPr>
                </a:tc>
                <a:tc>
                  <a:txBody>
                    <a:bodyPr/>
                    <a:lstStyle/>
                    <a:p>
                      <a:pPr algn="ctr" fontAlgn="ctr"/>
                      <a:r>
                        <a:rPr lang="en-US" sz="1000" b="1" i="0" u="none" strike="noStrike">
                          <a:solidFill>
                            <a:srgbClr val="000000"/>
                          </a:solidFill>
                          <a:effectLst/>
                          <a:latin typeface="Calibri" panose="020F0502020204030204" pitchFamily="34" charset="0"/>
                        </a:rPr>
                        <a:t>0.1</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CFC"/>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F3"/>
                    </a:solidFill>
                  </a:tcPr>
                </a:tc>
                <a:tc>
                  <a:txBody>
                    <a:bodyPr/>
                    <a:lstStyle/>
                    <a:p>
                      <a:pPr algn="ctr" fontAlgn="ctr"/>
                      <a:r>
                        <a:rPr lang="en-US" sz="1000" b="1" i="0" u="none" strike="noStrike">
                          <a:solidFill>
                            <a:srgbClr val="000000"/>
                          </a:solidFill>
                          <a:effectLst/>
                          <a:latin typeface="Calibri" panose="020F0502020204030204" pitchFamily="34" charset="0"/>
                        </a:rPr>
                        <a:t>0.5</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F2"/>
                    </a:solidFill>
                  </a:tcPr>
                </a:tc>
                <a:tc>
                  <a:txBody>
                    <a:bodyPr/>
                    <a:lstStyle/>
                    <a:p>
                      <a:pPr algn="ctr" fontAlgn="ctr"/>
                      <a:r>
                        <a:rPr lang="en-US" sz="1000" b="1" i="0" u="none" strike="noStrike">
                          <a:solidFill>
                            <a:srgbClr val="000000"/>
                          </a:solidFill>
                          <a:effectLst/>
                          <a:latin typeface="Calibri" panose="020F0502020204030204" pitchFamily="34" charset="0"/>
                        </a:rPr>
                        <a:t>0.6</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F0"/>
                    </a:solidFill>
                  </a:tcPr>
                </a:tc>
                <a:tc>
                  <a:txBody>
                    <a:bodyPr/>
                    <a:lstStyle/>
                    <a:p>
                      <a:pPr algn="ctr" fontAlgn="ctr"/>
                      <a:r>
                        <a:rPr lang="en-US" sz="1000" b="1" i="0" u="none" strike="noStrike">
                          <a:solidFill>
                            <a:srgbClr val="000000"/>
                          </a:solidFill>
                          <a:effectLst/>
                          <a:latin typeface="Calibri" panose="020F0502020204030204" pitchFamily="34" charset="0"/>
                        </a:rPr>
                        <a:t>0.8</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EB"/>
                    </a:solidFill>
                  </a:tcPr>
                </a:tc>
                <a:tc>
                  <a:txBody>
                    <a:bodyPr/>
                    <a:lstStyle/>
                    <a:p>
                      <a:pPr algn="ctr" fontAlgn="ctr"/>
                      <a:r>
                        <a:rPr lang="en-US" sz="1000" b="1" i="0" u="none" strike="noStrike">
                          <a:solidFill>
                            <a:srgbClr val="000000"/>
                          </a:solidFill>
                          <a:effectLst/>
                          <a:latin typeface="Calibri" panose="020F0502020204030204" pitchFamily="34" charset="0"/>
                        </a:rPr>
                        <a:t>0.4</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F5"/>
                    </a:solidFill>
                  </a:tcPr>
                </a:tc>
                <a:tc>
                  <a:txBody>
                    <a:bodyPr/>
                    <a:lstStyle/>
                    <a:p>
                      <a:pPr algn="ctr" fontAlgn="ctr"/>
                      <a:r>
                        <a:rPr lang="en-US" sz="1000" b="1" i="0" u="none" strike="noStrike">
                          <a:solidFill>
                            <a:srgbClr val="000000"/>
                          </a:solidFill>
                          <a:effectLst/>
                          <a:latin typeface="Calibri" panose="020F0502020204030204" pitchFamily="34" charset="0"/>
                        </a:rPr>
                        <a:t>0.7</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DED"/>
                    </a:solidFill>
                  </a:tcPr>
                </a:tc>
                <a:tc>
                  <a:txBody>
                    <a:bodyPr/>
                    <a:lstStyle/>
                    <a:p>
                      <a:pPr algn="ctr" fontAlgn="ctr"/>
                      <a:r>
                        <a:rPr lang="en-US" sz="1000" b="1" i="0" u="none" strike="noStrike" dirty="0">
                          <a:solidFill>
                            <a:srgbClr val="000000"/>
                          </a:solidFill>
                          <a:effectLst/>
                          <a:latin typeface="Calibri" panose="020F0502020204030204" pitchFamily="34" charset="0"/>
                        </a:rPr>
                        <a:t> </a:t>
                      </a:r>
                    </a:p>
                  </a:txBody>
                  <a:tcPr marL="5314" marR="5314" marT="5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836628"/>
                  </a:ext>
                </a:extLst>
              </a:tr>
            </a:tbl>
          </a:graphicData>
        </a:graphic>
      </p:graphicFrame>
      <p:sp>
        <p:nvSpPr>
          <p:cNvPr id="6" name="TextBox 5">
            <a:extLst>
              <a:ext uri="{FF2B5EF4-FFF2-40B4-BE49-F238E27FC236}">
                <a16:creationId xmlns:a16="http://schemas.microsoft.com/office/drawing/2014/main" id="{448591C9-958E-4D02-A970-F7FE788B965F}"/>
              </a:ext>
            </a:extLst>
          </p:cNvPr>
          <p:cNvSpPr txBox="1"/>
          <p:nvPr/>
        </p:nvSpPr>
        <p:spPr>
          <a:xfrm>
            <a:off x="4375150" y="578774"/>
            <a:ext cx="3778250" cy="523220"/>
          </a:xfrm>
          <a:prstGeom prst="rect">
            <a:avLst/>
          </a:prstGeom>
          <a:noFill/>
        </p:spPr>
        <p:txBody>
          <a:bodyPr wrap="square" rtlCol="0">
            <a:spAutoFit/>
          </a:bodyPr>
          <a:lstStyle/>
          <a:p>
            <a:r>
              <a:rPr lang="en-US" sz="2800" b="1" dirty="0">
                <a:solidFill>
                  <a:srgbClr val="002060"/>
                </a:solidFill>
              </a:rPr>
              <a:t>Aurora 13 color SSM</a:t>
            </a:r>
          </a:p>
        </p:txBody>
      </p:sp>
      <p:pic>
        <p:nvPicPr>
          <p:cNvPr id="2" name="Audio 1">
            <a:hlinkClick r:id="" action="ppaction://media"/>
            <a:extLst>
              <a:ext uri="{FF2B5EF4-FFF2-40B4-BE49-F238E27FC236}">
                <a16:creationId xmlns:a16="http://schemas.microsoft.com/office/drawing/2014/main" id="{9AB8D9C0-9975-4CBE-AC2B-FA1B304A9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6519744"/>
      </p:ext>
    </p:extLst>
  </p:cSld>
  <p:clrMapOvr>
    <a:masterClrMapping/>
  </p:clrMapOvr>
  <mc:AlternateContent xmlns:mc="http://schemas.openxmlformats.org/markup-compatibility/2006" xmlns:p14="http://schemas.microsoft.com/office/powerpoint/2010/main">
    <mc:Choice Requires="p14">
      <p:transition spd="slow" p14:dur="2000" advTm="13176"/>
    </mc:Choice>
    <mc:Fallback xmlns="">
      <p:transition spd="slow" advTm="1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ow Cytometr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609600" y="1524000"/>
            <a:ext cx="8051800" cy="4525963"/>
          </a:xfrm>
        </p:spPr>
      </p:pic>
      <p:pic>
        <p:nvPicPr>
          <p:cNvPr id="9" name="Audio 8">
            <a:hlinkClick r:id="" action="ppaction://media"/>
            <a:extLst>
              <a:ext uri="{FF2B5EF4-FFF2-40B4-BE49-F238E27FC236}">
                <a16:creationId xmlns:a16="http://schemas.microsoft.com/office/drawing/2014/main" id="{7A29ED5F-8215-448B-932C-36375F29B3D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3052419"/>
      </p:ext>
    </p:extLst>
  </p:cSld>
  <p:clrMapOvr>
    <a:masterClrMapping/>
  </p:clrMapOvr>
  <mc:AlternateContent xmlns:mc="http://schemas.openxmlformats.org/markup-compatibility/2006" xmlns:p14="http://schemas.microsoft.com/office/powerpoint/2010/main">
    <mc:Choice Requires="p14">
      <p:transition spd="slow" p14:dur="2000" advTm="36147"/>
    </mc:Choice>
    <mc:Fallback xmlns="">
      <p:transition spd="slow" advTm="3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repeatCount="indefinite"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736" objId="4"/>
        <p14:triggerEvt type="onClick" time="1737" objId="4"/>
        <p14:playEvt time="19502" objId="4"/>
        <p14:pauseEvt time="24551" objId="4"/>
        <p14:seekEvt time="24551" objId="4" seek="4935"/>
        <p14:resumeEvt time="24553" objId="4"/>
        <p14:stopEvt time="36147"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457200"/>
            <a:ext cx="3886200" cy="838200"/>
          </a:xfrm>
        </p:spPr>
        <p:txBody>
          <a:bodyPr/>
          <a:lstStyle/>
          <a:p>
            <a:r>
              <a:rPr lang="en-US" sz="2800" b="1" dirty="0">
                <a:solidFill>
                  <a:srgbClr val="002060"/>
                </a:solidFill>
              </a:rPr>
              <a:t>Aurora - 23 Color Panel</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00275"/>
            <a:ext cx="8985154" cy="268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2209800" y="1447800"/>
            <a:ext cx="457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a:solidFill>
                  <a:schemeClr val="tx2"/>
                </a:solidFill>
                <a:latin typeface="Calibri" pitchFamily="34" charset="0"/>
                <a:ea typeface="+mj-ea"/>
                <a:cs typeface="+mj-cs"/>
              </a:defRPr>
            </a:lvl1pPr>
            <a:lvl2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2pPr>
            <a:lvl3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3pPr>
            <a:lvl4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4pPr>
            <a:lvl5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2400" b="1" kern="0" dirty="0">
                <a:solidFill>
                  <a:srgbClr val="002060"/>
                </a:solidFill>
              </a:rPr>
              <a:t>Spillover Spreading Matrix (SSM)</a:t>
            </a:r>
          </a:p>
        </p:txBody>
      </p:sp>
      <p:sp>
        <p:nvSpPr>
          <p:cNvPr id="3" name="TextBox 2">
            <a:extLst>
              <a:ext uri="{FF2B5EF4-FFF2-40B4-BE49-F238E27FC236}">
                <a16:creationId xmlns:a16="http://schemas.microsoft.com/office/drawing/2014/main" id="{4BD2F0BD-8F15-45BF-844D-616963A7AC2F}"/>
              </a:ext>
            </a:extLst>
          </p:cNvPr>
          <p:cNvSpPr txBox="1"/>
          <p:nvPr/>
        </p:nvSpPr>
        <p:spPr>
          <a:xfrm>
            <a:off x="0" y="4888242"/>
            <a:ext cx="2720617" cy="400110"/>
          </a:xfrm>
          <a:prstGeom prst="rect">
            <a:avLst/>
          </a:prstGeom>
          <a:noFill/>
        </p:spPr>
        <p:txBody>
          <a:bodyPr wrap="none" rtlCol="0">
            <a:spAutoFit/>
          </a:bodyPr>
          <a:lstStyle/>
          <a:p>
            <a:r>
              <a:rPr lang="en-US" sz="1000" dirty="0"/>
              <a:t>Live/dead: 7-AAD for fresh samples</a:t>
            </a:r>
          </a:p>
          <a:p>
            <a:r>
              <a:rPr lang="en-US" sz="1000" dirty="0"/>
              <a:t>                  Zombie NIR for fixation after stain</a:t>
            </a:r>
          </a:p>
        </p:txBody>
      </p:sp>
      <p:pic>
        <p:nvPicPr>
          <p:cNvPr id="4" name="Audio 3">
            <a:hlinkClick r:id="" action="ppaction://media"/>
            <a:extLst>
              <a:ext uri="{FF2B5EF4-FFF2-40B4-BE49-F238E27FC236}">
                <a16:creationId xmlns:a16="http://schemas.microsoft.com/office/drawing/2014/main" id="{0FF1F8A9-C360-4836-AD38-A76A573E86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4004646"/>
      </p:ext>
    </p:extLst>
  </p:cSld>
  <p:clrMapOvr>
    <a:masterClrMapping/>
  </p:clrMapOvr>
  <mc:AlternateContent xmlns:mc="http://schemas.openxmlformats.org/markup-compatibility/2006" xmlns:p14="http://schemas.microsoft.com/office/powerpoint/2010/main">
    <mc:Choice Requires="p14">
      <p:transition spd="slow" p14:dur="2000" advTm="24139"/>
    </mc:Choice>
    <mc:Fallback xmlns="">
      <p:transition spd="slow" advTm="2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1210"/>
            <a:ext cx="8229600" cy="1143000"/>
          </a:xfrm>
        </p:spPr>
        <p:txBody>
          <a:bodyPr/>
          <a:lstStyle/>
          <a:p>
            <a:r>
              <a:rPr lang="en-US" dirty="0"/>
              <a:t>Stain Index: </a:t>
            </a:r>
            <a:br>
              <a:rPr lang="en-US" dirty="0"/>
            </a:br>
            <a:endParaRPr lang="en-US" sz="2400" dirty="0"/>
          </a:p>
        </p:txBody>
      </p:sp>
      <p:graphicFrame>
        <p:nvGraphicFramePr>
          <p:cNvPr id="4" name="Object 3"/>
          <p:cNvGraphicFramePr>
            <a:graphicFrameLocks noChangeAspect="1"/>
          </p:cNvGraphicFramePr>
          <p:nvPr/>
        </p:nvGraphicFramePr>
        <p:xfrm>
          <a:off x="533400" y="1905000"/>
          <a:ext cx="4191000" cy="724058"/>
        </p:xfrm>
        <a:graphic>
          <a:graphicData uri="http://schemas.openxmlformats.org/presentationml/2006/ole">
            <mc:AlternateContent xmlns:mc="http://schemas.openxmlformats.org/markup-compatibility/2006">
              <mc:Choice xmlns:v="urn:schemas-microsoft-com:vml" Requires="v">
                <p:oleObj spid="_x0000_s9244" name="Equation" r:id="rId6" imgW="2184120" imgH="431640" progId="Equation.3">
                  <p:embed/>
                </p:oleObj>
              </mc:Choice>
              <mc:Fallback>
                <p:oleObj name="Equation" r:id="rId6" imgW="2184120" imgH="431640" progId="Equation.3">
                  <p:embed/>
                  <p:pic>
                    <p:nvPicPr>
                      <p:cNvPr id="4" name="Object 3"/>
                      <p:cNvPicPr>
                        <a:picLocks noChangeAspect="1" noChangeArrowheads="1"/>
                      </p:cNvPicPr>
                      <p:nvPr/>
                    </p:nvPicPr>
                    <p:blipFill>
                      <a:blip r:embed="rId7"/>
                      <a:srcRect/>
                      <a:stretch>
                        <a:fillRect/>
                      </a:stretch>
                    </p:blipFill>
                    <p:spPr bwMode="auto">
                      <a:xfrm>
                        <a:off x="533400" y="1905000"/>
                        <a:ext cx="4191000" cy="724058"/>
                      </a:xfrm>
                      <a:prstGeom prst="rect">
                        <a:avLst/>
                      </a:prstGeom>
                      <a:noFill/>
                      <a:ln>
                        <a:noFill/>
                      </a:ln>
                      <a:effectLst/>
                    </p:spPr>
                  </p:pic>
                </p:oleObj>
              </mc:Fallback>
            </mc:AlternateContent>
          </a:graphicData>
        </a:graphic>
      </p:graphicFrame>
      <p:pic>
        <p:nvPicPr>
          <p:cNvPr id="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875850"/>
            <a:ext cx="3535363"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690688" y="3257955"/>
            <a:ext cx="1900237" cy="338552"/>
            <a:chOff x="1690688" y="2641117"/>
            <a:chExt cx="1900237" cy="338552"/>
          </a:xfrm>
        </p:grpSpPr>
        <p:sp>
          <p:nvSpPr>
            <p:cNvPr id="7" name="Line 9"/>
            <p:cNvSpPr>
              <a:spLocks noChangeShapeType="1"/>
            </p:cNvSpPr>
            <p:nvPr/>
          </p:nvSpPr>
          <p:spPr bwMode="auto">
            <a:xfrm>
              <a:off x="1690688" y="2951162"/>
              <a:ext cx="1900237" cy="0"/>
            </a:xfrm>
            <a:prstGeom prst="line">
              <a:avLst/>
            </a:prstGeom>
            <a:noFill/>
            <a:ln w="25400">
              <a:solidFill>
                <a:srgbClr val="003AAE"/>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a:endParaRPr>
            </a:p>
          </p:txBody>
        </p:sp>
        <p:sp>
          <p:nvSpPr>
            <p:cNvPr id="8" name="Text Box 10"/>
            <p:cNvSpPr txBox="1">
              <a:spLocks noChangeArrowheads="1"/>
            </p:cNvSpPr>
            <p:nvPr/>
          </p:nvSpPr>
          <p:spPr bwMode="auto">
            <a:xfrm>
              <a:off x="2046629" y="2641117"/>
              <a:ext cx="1152875" cy="33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7" tIns="45719" rIns="91437" bIns="45719">
              <a:spAutoFit/>
            </a:bodyPr>
            <a:lstStyle/>
            <a:p>
              <a:pPr algn="ctr">
                <a:defRPr/>
              </a:pPr>
              <a:r>
                <a:rPr lang="en-US" sz="1600" kern="0" dirty="0">
                  <a:solidFill>
                    <a:srgbClr val="330066"/>
                  </a:solidFill>
                  <a:latin typeface="Arial"/>
                </a:rPr>
                <a:t>Brightness</a:t>
              </a:r>
            </a:p>
          </p:txBody>
        </p:sp>
      </p:grpSp>
      <p:grpSp>
        <p:nvGrpSpPr>
          <p:cNvPr id="9" name="Group 8"/>
          <p:cNvGrpSpPr/>
          <p:nvPr/>
        </p:nvGrpSpPr>
        <p:grpSpPr>
          <a:xfrm>
            <a:off x="878087" y="3667256"/>
            <a:ext cx="1568052" cy="599959"/>
            <a:chOff x="878087" y="3050418"/>
            <a:chExt cx="1568052" cy="599959"/>
          </a:xfrm>
        </p:grpSpPr>
        <p:sp>
          <p:nvSpPr>
            <p:cNvPr id="10" name="Line 8"/>
            <p:cNvSpPr>
              <a:spLocks noChangeShapeType="1"/>
            </p:cNvSpPr>
            <p:nvPr/>
          </p:nvSpPr>
          <p:spPr bwMode="auto">
            <a:xfrm>
              <a:off x="1167928" y="3650377"/>
              <a:ext cx="822325" cy="0"/>
            </a:xfrm>
            <a:prstGeom prst="line">
              <a:avLst/>
            </a:prstGeom>
            <a:noFill/>
            <a:ln w="25400">
              <a:solidFill>
                <a:srgbClr val="00796E">
                  <a:lumMod val="50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a:endParaRPr>
            </a:p>
          </p:txBody>
        </p:sp>
        <p:sp>
          <p:nvSpPr>
            <p:cNvPr id="11" name="Text Box 11"/>
            <p:cNvSpPr txBox="1">
              <a:spLocks noChangeArrowheads="1"/>
            </p:cNvSpPr>
            <p:nvPr/>
          </p:nvSpPr>
          <p:spPr bwMode="auto">
            <a:xfrm>
              <a:off x="878087" y="3050418"/>
              <a:ext cx="1568052" cy="30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7" tIns="45719" rIns="91437" bIns="45719">
              <a:spAutoFit/>
            </a:bodyPr>
            <a:lstStyle/>
            <a:p>
              <a:pPr algn="ctr">
                <a:defRPr/>
              </a:pPr>
              <a:r>
                <a:rPr lang="en-US" sz="1400" kern="0" dirty="0">
                  <a:solidFill>
                    <a:srgbClr val="330066"/>
                  </a:solidFill>
                  <a:latin typeface="Arial"/>
                </a:rPr>
                <a:t>Width of negative</a:t>
              </a:r>
            </a:p>
          </p:txBody>
        </p:sp>
      </p:grpSp>
      <p:sp>
        <p:nvSpPr>
          <p:cNvPr id="12" name="Rectangle 12"/>
          <p:cNvSpPr>
            <a:spLocks noChangeArrowheads="1"/>
          </p:cNvSpPr>
          <p:nvPr/>
        </p:nvSpPr>
        <p:spPr bwMode="auto">
          <a:xfrm>
            <a:off x="4305300" y="4807838"/>
            <a:ext cx="4867552" cy="130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34" tIns="45718" rIns="91434" bIns="45718"/>
          <a:lstStyle/>
          <a:p>
            <a:pPr marL="117475" indent="-117475">
              <a:spcBef>
                <a:spcPct val="20000"/>
              </a:spcBef>
              <a:buClr>
                <a:srgbClr val="330066"/>
              </a:buClr>
              <a:buSzPct val="75000"/>
              <a:buFontTx/>
              <a:buChar char="•"/>
            </a:pPr>
            <a:r>
              <a:rPr kumimoji="1" lang="en-US" sz="1800" b="1" dirty="0">
                <a:solidFill>
                  <a:srgbClr val="000099"/>
                </a:solidFill>
                <a:latin typeface="Arial"/>
              </a:rPr>
              <a:t>The width of the negative is a function of </a:t>
            </a:r>
          </a:p>
          <a:p>
            <a:pPr marL="687375" lvl="1" indent="-285750">
              <a:spcBef>
                <a:spcPct val="20000"/>
              </a:spcBef>
              <a:buClr>
                <a:srgbClr val="330066"/>
              </a:buClr>
              <a:buSzPct val="75000"/>
              <a:buFont typeface="Wingdings" panose="05000000000000000000" pitchFamily="2" charset="2"/>
              <a:buChar char="Ø"/>
            </a:pPr>
            <a:r>
              <a:rPr kumimoji="1" lang="en-US" sz="1800" dirty="0">
                <a:solidFill>
                  <a:srgbClr val="000099"/>
                </a:solidFill>
                <a:latin typeface="Arial"/>
              </a:rPr>
              <a:t>Instrument performance </a:t>
            </a:r>
          </a:p>
          <a:p>
            <a:pPr marL="687375" lvl="1" indent="-285750">
              <a:spcBef>
                <a:spcPct val="20000"/>
              </a:spcBef>
              <a:buClr>
                <a:srgbClr val="330066"/>
              </a:buClr>
              <a:buSzPct val="75000"/>
              <a:buFont typeface="Wingdings" panose="05000000000000000000" pitchFamily="2" charset="2"/>
              <a:buChar char="Ø"/>
            </a:pPr>
            <a:r>
              <a:rPr kumimoji="1" lang="en-US" sz="1800" dirty="0">
                <a:solidFill>
                  <a:srgbClr val="000099"/>
                </a:solidFill>
                <a:latin typeface="Arial"/>
              </a:rPr>
              <a:t>Spillover (multi-color panels)</a:t>
            </a:r>
          </a:p>
        </p:txBody>
      </p:sp>
      <p:sp>
        <p:nvSpPr>
          <p:cNvPr id="14" name="Rectangle 12"/>
          <p:cNvSpPr>
            <a:spLocks noChangeArrowheads="1"/>
          </p:cNvSpPr>
          <p:nvPr/>
        </p:nvSpPr>
        <p:spPr bwMode="auto">
          <a:xfrm>
            <a:off x="4229100" y="2846850"/>
            <a:ext cx="4943752" cy="133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34" tIns="45718" rIns="91434" bIns="45718"/>
          <a:lstStyle/>
          <a:p>
            <a:pPr marL="117475" indent="-117475">
              <a:spcBef>
                <a:spcPct val="20000"/>
              </a:spcBef>
              <a:buClr>
                <a:srgbClr val="330066"/>
              </a:buClr>
              <a:buSzPct val="75000"/>
              <a:buFontTx/>
              <a:buChar char="•"/>
            </a:pPr>
            <a:r>
              <a:rPr kumimoji="1" lang="en-US" sz="1800" b="1" dirty="0">
                <a:solidFill>
                  <a:srgbClr val="000099"/>
                </a:solidFill>
                <a:latin typeface="Arial"/>
              </a:rPr>
              <a:t>The brightness is a function of the</a:t>
            </a:r>
            <a:r>
              <a:rPr kumimoji="1" lang="en-US" sz="1800" b="1" dirty="0">
                <a:solidFill>
                  <a:srgbClr val="000000"/>
                </a:solidFill>
                <a:latin typeface="Arial"/>
              </a:rPr>
              <a:t> </a:t>
            </a:r>
          </a:p>
          <a:p>
            <a:pPr marL="742935" lvl="1" indent="-285750">
              <a:spcBef>
                <a:spcPct val="20000"/>
              </a:spcBef>
              <a:buClr>
                <a:srgbClr val="330066"/>
              </a:buClr>
              <a:buSzPct val="75000"/>
              <a:buFont typeface="Wingdings" panose="05000000000000000000" pitchFamily="2" charset="2"/>
              <a:buChar char="Ø"/>
            </a:pPr>
            <a:r>
              <a:rPr kumimoji="1" lang="en-US" sz="1800" b="1" dirty="0">
                <a:solidFill>
                  <a:srgbClr val="000099"/>
                </a:solidFill>
                <a:latin typeface="Arial"/>
              </a:rPr>
              <a:t>Reagent </a:t>
            </a:r>
          </a:p>
          <a:p>
            <a:pPr marL="742950" lvl="2">
              <a:spcBef>
                <a:spcPct val="20000"/>
              </a:spcBef>
              <a:buClr>
                <a:srgbClr val="330066"/>
              </a:buClr>
              <a:buSzPct val="75000"/>
            </a:pPr>
            <a:r>
              <a:rPr kumimoji="1" lang="en-US" sz="1800" dirty="0">
                <a:solidFill>
                  <a:srgbClr val="000099"/>
                </a:solidFill>
                <a:latin typeface="Arial"/>
              </a:rPr>
              <a:t>Antigen density, fluorochrome used.</a:t>
            </a:r>
          </a:p>
          <a:p>
            <a:pPr marL="742935" lvl="1" indent="-285750">
              <a:spcBef>
                <a:spcPct val="20000"/>
              </a:spcBef>
              <a:buClr>
                <a:srgbClr val="330066"/>
              </a:buClr>
              <a:buSzPct val="75000"/>
              <a:buFont typeface="Wingdings" panose="05000000000000000000" pitchFamily="2" charset="2"/>
              <a:buChar char="Ø"/>
            </a:pPr>
            <a:r>
              <a:rPr kumimoji="1" lang="en-US" sz="1800" b="1" dirty="0">
                <a:solidFill>
                  <a:srgbClr val="000099"/>
                </a:solidFill>
                <a:latin typeface="Arial"/>
              </a:rPr>
              <a:t>Instrument </a:t>
            </a:r>
          </a:p>
          <a:p>
            <a:pPr marL="741362" lvl="2">
              <a:spcBef>
                <a:spcPct val="20000"/>
              </a:spcBef>
              <a:buClr>
                <a:srgbClr val="330066"/>
              </a:buClr>
              <a:buSzPct val="75000"/>
            </a:pPr>
            <a:r>
              <a:rPr kumimoji="1" lang="en-US" sz="1800" dirty="0">
                <a:solidFill>
                  <a:srgbClr val="000099"/>
                </a:solidFill>
                <a:latin typeface="Arial"/>
              </a:rPr>
              <a:t>PMT gain setting, laser power</a:t>
            </a:r>
          </a:p>
        </p:txBody>
      </p:sp>
      <p:pic>
        <p:nvPicPr>
          <p:cNvPr id="13" name="Audio 12">
            <a:hlinkClick r:id="" action="ppaction://media"/>
            <a:extLst>
              <a:ext uri="{FF2B5EF4-FFF2-40B4-BE49-F238E27FC236}">
                <a16:creationId xmlns:a16="http://schemas.microsoft.com/office/drawing/2014/main" id="{78DA4F20-5AFF-46C3-BA10-A459C4E4968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9286345"/>
      </p:ext>
    </p:extLst>
  </p:cSld>
  <p:clrMapOvr>
    <a:masterClrMapping/>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34D2779-BB16-4FB5-9795-D2048A65B0B1}"/>
              </a:ext>
            </a:extLst>
          </p:cNvPr>
          <p:cNvGraphicFramePr>
            <a:graphicFrameLocks/>
          </p:cNvGraphicFramePr>
          <p:nvPr>
            <p:extLst>
              <p:ext uri="{D42A27DB-BD31-4B8C-83A1-F6EECF244321}">
                <p14:modId xmlns:p14="http://schemas.microsoft.com/office/powerpoint/2010/main" val="128979444"/>
              </p:ext>
            </p:extLst>
          </p:nvPr>
        </p:nvGraphicFramePr>
        <p:xfrm>
          <a:off x="838200" y="1905000"/>
          <a:ext cx="7715250" cy="4177145"/>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7552877C-2CE7-4249-BCC5-DD1B6DD7F7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3327115"/>
      </p:ext>
    </p:extLst>
  </p:cSld>
  <p:clrMapOvr>
    <a:masterClrMapping/>
  </p:clrMapOvr>
  <mc:AlternateContent xmlns:mc="http://schemas.openxmlformats.org/markup-compatibility/2006" xmlns:p14="http://schemas.microsoft.com/office/powerpoint/2010/main">
    <mc:Choice Requires="p14">
      <p:transition spd="slow" p14:dur="2000" advTm="49694"/>
    </mc:Choice>
    <mc:Fallback xmlns="">
      <p:transition spd="slow" advTm="49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spect="1" noChangeArrowheads="1" noTextEdit="1"/>
          </p:cNvSpPr>
          <p:nvPr/>
        </p:nvSpPr>
        <p:spPr bwMode="auto">
          <a:xfrm>
            <a:off x="2008188" y="1692275"/>
            <a:ext cx="5126037"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FFFFFF"/>
              </a:solidFill>
              <a:cs typeface="Arial" charset="0"/>
            </a:endParaRPr>
          </a:p>
        </p:txBody>
      </p:sp>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524000"/>
            <a:ext cx="653256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1026"/>
          <p:cNvSpPr>
            <a:spLocks noRot="1" noChangeArrowheads="1"/>
          </p:cNvSpPr>
          <p:nvPr/>
        </p:nvSpPr>
        <p:spPr bwMode="auto">
          <a:xfrm>
            <a:off x="457200" y="274638"/>
            <a:ext cx="8229600" cy="1143000"/>
          </a:xfrm>
          <a:prstGeom prst="rect">
            <a:avLst/>
          </a:prstGeom>
          <a:noFill/>
          <a:ln>
            <a:noFill/>
          </a:ln>
        </p:spPr>
        <p:txBody>
          <a:bodyPr anchor="ctr"/>
          <a:lstStyle>
            <a:lvl1pPr eaLnBrk="0" hangingPunct="0">
              <a:defRPr sz="2400">
                <a:solidFill>
                  <a:schemeClr val="tx1"/>
                </a:solidFill>
                <a:latin typeface="Garamond" pitchFamily="49" charset="0"/>
                <a:cs typeface="Arial" charset="0"/>
              </a:defRPr>
            </a:lvl1pPr>
            <a:lvl2pPr marL="37931725" indent="-37474525" eaLnBrk="0" hangingPunct="0">
              <a:defRPr sz="2400">
                <a:solidFill>
                  <a:schemeClr val="tx1"/>
                </a:solidFill>
                <a:latin typeface="Garamond" pitchFamily="49" charset="0"/>
                <a:cs typeface="Arial" charset="0"/>
              </a:defRPr>
            </a:lvl2pPr>
            <a:lvl3pPr eaLnBrk="0" hangingPunct="0">
              <a:defRPr sz="2400">
                <a:solidFill>
                  <a:schemeClr val="tx1"/>
                </a:solidFill>
                <a:latin typeface="Garamond" pitchFamily="49" charset="0"/>
                <a:cs typeface="Arial" charset="0"/>
              </a:defRPr>
            </a:lvl3pPr>
            <a:lvl4pPr eaLnBrk="0" hangingPunct="0">
              <a:defRPr sz="2400">
                <a:solidFill>
                  <a:schemeClr val="tx1"/>
                </a:solidFill>
                <a:latin typeface="Garamond" pitchFamily="49" charset="0"/>
                <a:cs typeface="Arial" charset="0"/>
              </a:defRPr>
            </a:lvl4pPr>
            <a:lvl5pPr eaLnBrk="0" hangingPunct="0">
              <a:defRPr sz="2400">
                <a:solidFill>
                  <a:schemeClr val="tx1"/>
                </a:solidFill>
                <a:latin typeface="Garamond" pitchFamily="49" charset="0"/>
                <a:cs typeface="Arial" charset="0"/>
              </a:defRPr>
            </a:lvl5pPr>
            <a:lvl6pPr marL="457200" eaLnBrk="0" fontAlgn="base" hangingPunct="0">
              <a:spcBef>
                <a:spcPct val="0"/>
              </a:spcBef>
              <a:spcAft>
                <a:spcPct val="0"/>
              </a:spcAft>
              <a:defRPr sz="2400">
                <a:solidFill>
                  <a:schemeClr val="tx1"/>
                </a:solidFill>
                <a:latin typeface="Garamond" pitchFamily="49" charset="0"/>
                <a:cs typeface="Arial" charset="0"/>
              </a:defRPr>
            </a:lvl6pPr>
            <a:lvl7pPr marL="914400" eaLnBrk="0" fontAlgn="base" hangingPunct="0">
              <a:spcBef>
                <a:spcPct val="0"/>
              </a:spcBef>
              <a:spcAft>
                <a:spcPct val="0"/>
              </a:spcAft>
              <a:defRPr sz="2400">
                <a:solidFill>
                  <a:schemeClr val="tx1"/>
                </a:solidFill>
                <a:latin typeface="Garamond" pitchFamily="49" charset="0"/>
                <a:cs typeface="Arial" charset="0"/>
              </a:defRPr>
            </a:lvl7pPr>
            <a:lvl8pPr marL="1371600" eaLnBrk="0" fontAlgn="base" hangingPunct="0">
              <a:spcBef>
                <a:spcPct val="0"/>
              </a:spcBef>
              <a:spcAft>
                <a:spcPct val="0"/>
              </a:spcAft>
              <a:defRPr sz="2400">
                <a:solidFill>
                  <a:schemeClr val="tx1"/>
                </a:solidFill>
                <a:latin typeface="Garamond" pitchFamily="49" charset="0"/>
                <a:cs typeface="Arial" charset="0"/>
              </a:defRPr>
            </a:lvl8pPr>
            <a:lvl9pPr marL="1828800" eaLnBrk="0" fontAlgn="base" hangingPunct="0">
              <a:spcBef>
                <a:spcPct val="0"/>
              </a:spcBef>
              <a:spcAft>
                <a:spcPct val="0"/>
              </a:spcAft>
              <a:defRPr sz="2400">
                <a:solidFill>
                  <a:schemeClr val="tx1"/>
                </a:solidFill>
                <a:latin typeface="Garamond" pitchFamily="49" charset="0"/>
                <a:cs typeface="Arial" charset="0"/>
              </a:defRPr>
            </a:lvl9pPr>
          </a:lstStyle>
          <a:p>
            <a:pPr algn="ctr" eaLnBrk="1" fontAlgn="base" hangingPunct="1">
              <a:spcBef>
                <a:spcPct val="0"/>
              </a:spcBef>
              <a:spcAft>
                <a:spcPct val="0"/>
              </a:spcAft>
              <a:defRPr/>
            </a:pPr>
            <a:endParaRPr lang="en-US" altLang="en-US" sz="3600" b="1" dirty="0">
              <a:effectLst>
                <a:outerShdw blurRad="38100" dist="38100" dir="2700000" algn="tl">
                  <a:srgbClr val="000000"/>
                </a:outerShdw>
              </a:effectLst>
              <a:latin typeface="Arial" charset="0"/>
            </a:endParaRPr>
          </a:p>
        </p:txBody>
      </p:sp>
      <p:sp>
        <p:nvSpPr>
          <p:cNvPr id="2" name="Rectangle 1">
            <a:extLst>
              <a:ext uri="{FF2B5EF4-FFF2-40B4-BE49-F238E27FC236}">
                <a16:creationId xmlns:a16="http://schemas.microsoft.com/office/drawing/2014/main" id="{A008E23A-B0C9-4EF8-98F6-321C1DF8DDD1}"/>
              </a:ext>
            </a:extLst>
          </p:cNvPr>
          <p:cNvSpPr/>
          <p:nvPr/>
        </p:nvSpPr>
        <p:spPr>
          <a:xfrm>
            <a:off x="5257800" y="685989"/>
            <a:ext cx="2758512" cy="523220"/>
          </a:xfrm>
          <a:prstGeom prst="rect">
            <a:avLst/>
          </a:prstGeom>
        </p:spPr>
        <p:txBody>
          <a:bodyPr wrap="none">
            <a:spAutoFit/>
          </a:bodyPr>
          <a:lstStyle/>
          <a:p>
            <a:r>
              <a:rPr lang="en-US" sz="2800" b="1" dirty="0"/>
              <a:t>BD </a:t>
            </a:r>
            <a:r>
              <a:rPr lang="en-US" sz="2800" b="1" dirty="0" err="1"/>
              <a:t>FACSAria</a:t>
            </a:r>
            <a:r>
              <a:rPr lang="en-US" sz="2800" b="1" dirty="0"/>
              <a:t> II</a:t>
            </a:r>
          </a:p>
        </p:txBody>
      </p:sp>
      <p:pic>
        <p:nvPicPr>
          <p:cNvPr id="3" name="Audio 2">
            <a:hlinkClick r:id="" action="ppaction://media"/>
            <a:extLst>
              <a:ext uri="{FF2B5EF4-FFF2-40B4-BE49-F238E27FC236}">
                <a16:creationId xmlns:a16="http://schemas.microsoft.com/office/drawing/2014/main" id="{ADB1B80F-A21A-45C7-AB21-89AF09A14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1114527"/>
      </p:ext>
    </p:extLst>
  </p:cSld>
  <p:clrMapOvr>
    <a:masterClrMapping/>
  </p:clrMapOvr>
  <mc:AlternateContent xmlns:mc="http://schemas.openxmlformats.org/markup-compatibility/2006" xmlns:p14="http://schemas.microsoft.com/office/powerpoint/2010/main">
    <mc:Choice Requires="p14">
      <p:transition spd="slow" p14:dur="2000" advTm="4716"/>
    </mc:Choice>
    <mc:Fallback xmlns="">
      <p:transition spd="slow" advTm="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cell-bio.com.tw/upload/sortin%20module%E6%8B%B7%E8%B2%9D.jpg"/>
          <p:cNvPicPr>
            <a:picLocks noChangeAspect="1" noChangeArrowheads="1"/>
          </p:cNvPicPr>
          <p:nvPr/>
        </p:nvPicPr>
        <p:blipFill>
          <a:blip r:embed="rId4">
            <a:extLst>
              <a:ext uri="{28A0092B-C50C-407E-A947-70E740481C1C}">
                <a14:useLocalDpi xmlns:a14="http://schemas.microsoft.com/office/drawing/2010/main" val="0"/>
              </a:ext>
            </a:extLst>
          </a:blip>
          <a:srcRect r="54672"/>
          <a:stretch>
            <a:fillRect/>
          </a:stretch>
        </p:blipFill>
        <p:spPr bwMode="auto">
          <a:xfrm>
            <a:off x="1871663" y="512763"/>
            <a:ext cx="2413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ttp://www.bdbiosciences.com/wcmimages/features_sorting_celldepot_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3500438"/>
            <a:ext cx="45370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p:cNvSpPr>
            <a:spLocks noChangeArrowheads="1"/>
          </p:cNvSpPr>
          <p:nvPr/>
        </p:nvSpPr>
        <p:spPr bwMode="auto">
          <a:xfrm>
            <a:off x="4378325" y="1817688"/>
            <a:ext cx="3973513"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lnSpc>
                <a:spcPct val="120000"/>
              </a:lnSpc>
              <a:spcBef>
                <a:spcPct val="0"/>
              </a:spcBef>
              <a:spcAft>
                <a:spcPct val="0"/>
              </a:spcAft>
              <a:buClrTx/>
              <a:buSzTx/>
              <a:buFont typeface="Arial" charset="0"/>
              <a:buChar char="•"/>
            </a:pPr>
            <a:r>
              <a:rPr kumimoji="1" lang="en-US" altLang="en-US" sz="2400" dirty="0">
                <a:latin typeface="Arial" charset="0"/>
                <a:cs typeface="Arial" charset="0"/>
              </a:rPr>
              <a:t>4 way sorting into tubes</a:t>
            </a:r>
          </a:p>
        </p:txBody>
      </p:sp>
      <p:sp>
        <p:nvSpPr>
          <p:cNvPr id="20485" name="Rectangle 4"/>
          <p:cNvSpPr>
            <a:spLocks noChangeArrowheads="1"/>
          </p:cNvSpPr>
          <p:nvPr/>
        </p:nvSpPr>
        <p:spPr bwMode="auto">
          <a:xfrm>
            <a:off x="5578475" y="5070475"/>
            <a:ext cx="3422650" cy="93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lnSpc>
                <a:spcPct val="120000"/>
              </a:lnSpc>
              <a:spcBef>
                <a:spcPct val="0"/>
              </a:spcBef>
              <a:spcAft>
                <a:spcPct val="0"/>
              </a:spcAft>
              <a:buClrTx/>
              <a:buSzTx/>
              <a:buFont typeface="Arial" charset="0"/>
              <a:buChar char="•"/>
            </a:pPr>
            <a:r>
              <a:rPr kumimoji="1" lang="en-US" altLang="en-US" sz="2400">
                <a:latin typeface="Arial" charset="0"/>
                <a:cs typeface="Arial" charset="0"/>
              </a:rPr>
              <a:t> Single cell sorting for cloning</a:t>
            </a:r>
          </a:p>
        </p:txBody>
      </p:sp>
      <p:pic>
        <p:nvPicPr>
          <p:cNvPr id="2" name="Audio 1">
            <a:hlinkClick r:id="" action="ppaction://media"/>
            <a:extLst>
              <a:ext uri="{FF2B5EF4-FFF2-40B4-BE49-F238E27FC236}">
                <a16:creationId xmlns:a16="http://schemas.microsoft.com/office/drawing/2014/main" id="{4576C8C7-E270-4C4F-A834-FC69923AA0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8788343"/>
      </p:ext>
    </p:extLst>
  </p:cSld>
  <p:clrMapOvr>
    <a:masterClrMapping/>
  </p:clrMapOvr>
  <mc:AlternateContent xmlns:mc="http://schemas.openxmlformats.org/markup-compatibility/2006" xmlns:p14="http://schemas.microsoft.com/office/powerpoint/2010/main">
    <mc:Choice Requires="p14">
      <p:transition spd="slow" p14:dur="2000" advTm="11734"/>
    </mc:Choice>
    <mc:Fallback xmlns="">
      <p:transition spd="slow" advTm="11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325" y="1704975"/>
            <a:ext cx="1870075" cy="188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2713" y="1701800"/>
            <a:ext cx="18700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4213225" y="2638425"/>
            <a:ext cx="831850" cy="127000"/>
          </a:xfrm>
          <a:prstGeom prst="right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145" tIns="50073" rIns="100145" bIns="50073"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defRPr/>
            </a:pPr>
            <a:endParaRPr lang="en-US" altLang="en-US" sz="1800">
              <a:cs typeface="Arial" charset="0"/>
            </a:endParaRPr>
          </a:p>
        </p:txBody>
      </p:sp>
      <p:sp>
        <p:nvSpPr>
          <p:cNvPr id="21509" name="TextBox 5"/>
          <p:cNvSpPr txBox="1">
            <a:spLocks noChangeArrowheads="1"/>
          </p:cNvSpPr>
          <p:nvPr/>
        </p:nvSpPr>
        <p:spPr bwMode="auto">
          <a:xfrm>
            <a:off x="4205288" y="2166938"/>
            <a:ext cx="1433512"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45" tIns="50073" rIns="100145" bIns="50073">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10 d</a:t>
            </a:r>
          </a:p>
        </p:txBody>
      </p:sp>
      <p:sp>
        <p:nvSpPr>
          <p:cNvPr id="21510" name="Rectangle 6"/>
          <p:cNvSpPr>
            <a:spLocks noChangeArrowheads="1"/>
          </p:cNvSpPr>
          <p:nvPr/>
        </p:nvSpPr>
        <p:spPr bwMode="auto">
          <a:xfrm>
            <a:off x="2209800" y="3762375"/>
            <a:ext cx="5086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45" tIns="50073" rIns="100145" bIns="50073">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a:latin typeface="Arial" charset="0"/>
                <a:cs typeface="Arial" charset="0"/>
              </a:rPr>
              <a:t>The sorted single GFP positive cell grows into a colony.  GFP is lost due to transient transfection.</a:t>
            </a:r>
          </a:p>
        </p:txBody>
      </p:sp>
      <p:pic>
        <p:nvPicPr>
          <p:cNvPr id="2" name="Audio 1">
            <a:hlinkClick r:id="" action="ppaction://media"/>
            <a:extLst>
              <a:ext uri="{FF2B5EF4-FFF2-40B4-BE49-F238E27FC236}">
                <a16:creationId xmlns:a16="http://schemas.microsoft.com/office/drawing/2014/main" id="{4EC8D891-26CD-486D-AD2E-D93251DF59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0391553"/>
      </p:ext>
    </p:extLst>
  </p:cSld>
  <p:clrMapOvr>
    <a:masterClrMapping/>
  </p:clrMapOvr>
  <mc:AlternateContent xmlns:mc="http://schemas.openxmlformats.org/markup-compatibility/2006" xmlns:p14="http://schemas.microsoft.com/office/powerpoint/2010/main">
    <mc:Choice Requires="p14">
      <p:transition spd="slow" p14:dur="2000" advTm="7212"/>
    </mc:Choice>
    <mc:Fallback xmlns="">
      <p:transition spd="slow" advTm="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857625" y="650875"/>
            <a:ext cx="1171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800" b="1" dirty="0">
                <a:latin typeface="Arial" charset="0"/>
                <a:cs typeface="Arial" charset="0"/>
              </a:rPr>
              <a:t>Aria II</a:t>
            </a:r>
          </a:p>
        </p:txBody>
      </p:sp>
      <p:sp>
        <p:nvSpPr>
          <p:cNvPr id="23580" name="Line 3449"/>
          <p:cNvSpPr>
            <a:spLocks noChangeShapeType="1"/>
          </p:cNvSpPr>
          <p:nvPr/>
        </p:nvSpPr>
        <p:spPr bwMode="auto">
          <a:xfrm>
            <a:off x="457200" y="685800"/>
            <a:ext cx="0" cy="5851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sp>
        <p:nvSpPr>
          <p:cNvPr id="23582" name="Line 3455"/>
          <p:cNvSpPr>
            <a:spLocks noChangeShapeType="1"/>
          </p:cNvSpPr>
          <p:nvPr/>
        </p:nvSpPr>
        <p:spPr bwMode="auto">
          <a:xfrm>
            <a:off x="1447800" y="685800"/>
            <a:ext cx="0" cy="5851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Lst>
        </p:spPr>
        <p:txBody>
          <a:bodyPr wrap="none">
            <a:spAutoFit/>
          </a:bodyPr>
          <a:lstStyle/>
          <a:p>
            <a:pPr eaLnBrk="0" fontAlgn="base" hangingPunct="0">
              <a:spcBef>
                <a:spcPct val="0"/>
              </a:spcBef>
              <a:spcAft>
                <a:spcPct val="0"/>
              </a:spcAft>
            </a:pPr>
            <a:endParaRPr lang="en-US">
              <a:solidFill>
                <a:srgbClr val="FFFFFF"/>
              </a:solidFill>
              <a:cs typeface="Arial" charset="0"/>
            </a:endParaRPr>
          </a:p>
        </p:txBody>
      </p:sp>
      <p:pic>
        <p:nvPicPr>
          <p:cNvPr id="2" name="Picture 1">
            <a:extLst>
              <a:ext uri="{FF2B5EF4-FFF2-40B4-BE49-F238E27FC236}">
                <a16:creationId xmlns:a16="http://schemas.microsoft.com/office/drawing/2014/main" id="{140116AE-3068-4FDE-961E-F700A6F3267F}"/>
              </a:ext>
            </a:extLst>
          </p:cNvPr>
          <p:cNvPicPr>
            <a:picLocks noChangeAspect="1"/>
          </p:cNvPicPr>
          <p:nvPr/>
        </p:nvPicPr>
        <p:blipFill>
          <a:blip r:embed="rId5"/>
          <a:stretch>
            <a:fillRect/>
          </a:stretch>
        </p:blipFill>
        <p:spPr>
          <a:xfrm>
            <a:off x="381000" y="1219200"/>
            <a:ext cx="8364437" cy="4883319"/>
          </a:xfrm>
          <a:prstGeom prst="rect">
            <a:avLst/>
          </a:prstGeom>
        </p:spPr>
      </p:pic>
      <p:pic>
        <p:nvPicPr>
          <p:cNvPr id="6" name="Audio 5">
            <a:hlinkClick r:id="" action="ppaction://media"/>
            <a:extLst>
              <a:ext uri="{FF2B5EF4-FFF2-40B4-BE49-F238E27FC236}">
                <a16:creationId xmlns:a16="http://schemas.microsoft.com/office/drawing/2014/main" id="{01DF81BF-878D-49A4-A334-BB260189C4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3304846"/>
      </p:ext>
    </p:extLst>
  </p:cSld>
  <p:clrMapOvr>
    <a:masterClrMapping/>
  </p:clrMapOvr>
  <p:transition spd="med" advTm="37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06475"/>
            <a:ext cx="8229600" cy="466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a:extLst>
              <a:ext uri="{FF2B5EF4-FFF2-40B4-BE49-F238E27FC236}">
                <a16:creationId xmlns:a16="http://schemas.microsoft.com/office/drawing/2014/main" id="{1E754C8C-F833-4F3A-82E9-5DFCD0A16C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8825575"/>
      </p:ext>
    </p:extLst>
  </p:cSld>
  <p:clrMapOvr>
    <a:masterClrMapping/>
  </p:clrMapOvr>
  <mc:AlternateContent xmlns:mc="http://schemas.openxmlformats.org/markup-compatibility/2006" xmlns:p14="http://schemas.microsoft.com/office/powerpoint/2010/main">
    <mc:Choice Requires="p14">
      <p:transition spd="slow" p14:dur="2000" advTm="6226"/>
    </mc:Choice>
    <mc:Fallback xmlns="">
      <p:transition spd="slow" advTm="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59903" t="-484" r="20010" b="-705"/>
          <a:stretch/>
        </p:blipFill>
        <p:spPr>
          <a:xfrm>
            <a:off x="1519990" y="269265"/>
            <a:ext cx="6104020" cy="6481395"/>
          </a:xfrm>
          <a:prstGeom prst="rect">
            <a:avLst/>
          </a:prstGeom>
        </p:spPr>
      </p:pic>
      <p:pic>
        <p:nvPicPr>
          <p:cNvPr id="2" name="Audio 1">
            <a:hlinkClick r:id="" action="ppaction://media"/>
            <a:extLst>
              <a:ext uri="{FF2B5EF4-FFF2-40B4-BE49-F238E27FC236}">
                <a16:creationId xmlns:a16="http://schemas.microsoft.com/office/drawing/2014/main" id="{3A439958-39BE-49DC-B20F-4CCAFBCCA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5168668"/>
      </p:ext>
    </p:extLst>
  </p:cSld>
  <p:clrMapOvr>
    <a:masterClrMapping/>
  </p:clrMapOvr>
  <mc:AlternateContent xmlns:mc="http://schemas.openxmlformats.org/markup-compatibility/2006" xmlns:p14="http://schemas.microsoft.com/office/powerpoint/2010/main">
    <mc:Choice Requires="p14">
      <p:transition spd="slow" p14:dur="2000" advTm="25812"/>
    </mc:Choice>
    <mc:Fallback xmlns="">
      <p:transition spd="slow" advTm="2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371600" y="731520"/>
            <a:ext cx="6235135" cy="1206912"/>
          </a:xfrm>
          <a:prstGeom prst="rect">
            <a:avLst/>
          </a:prstGeom>
        </p:spPr>
      </p:pic>
      <p:pic>
        <p:nvPicPr>
          <p:cNvPr id="7" name="Picture 6"/>
          <p:cNvPicPr>
            <a:picLocks noChangeAspect="1"/>
          </p:cNvPicPr>
          <p:nvPr/>
        </p:nvPicPr>
        <p:blipFill>
          <a:blip r:embed="rId6"/>
          <a:stretch>
            <a:fillRect/>
          </a:stretch>
        </p:blipFill>
        <p:spPr>
          <a:xfrm>
            <a:off x="1371600" y="1920240"/>
            <a:ext cx="3880687" cy="3848447"/>
          </a:xfrm>
          <a:prstGeom prst="rect">
            <a:avLst/>
          </a:prstGeom>
        </p:spPr>
      </p:pic>
      <p:sp>
        <p:nvSpPr>
          <p:cNvPr id="10" name="TextBox 9"/>
          <p:cNvSpPr txBox="1"/>
          <p:nvPr/>
        </p:nvSpPr>
        <p:spPr>
          <a:xfrm>
            <a:off x="5363570" y="2524558"/>
            <a:ext cx="3300904" cy="1015663"/>
          </a:xfrm>
          <a:prstGeom prst="rect">
            <a:avLst/>
          </a:prstGeom>
          <a:noFill/>
          <a:ln>
            <a:solidFill>
              <a:srgbClr val="FFC000"/>
            </a:solidFill>
          </a:ln>
        </p:spPr>
        <p:txBody>
          <a:bodyPr wrap="square" rtlCol="0">
            <a:spAutoFit/>
          </a:bodyPr>
          <a:lstStyle/>
          <a:p>
            <a:pPr eaLnBrk="0" fontAlgn="base" hangingPunct="0">
              <a:spcBef>
                <a:spcPct val="0"/>
              </a:spcBef>
              <a:spcAft>
                <a:spcPct val="0"/>
              </a:spcAft>
            </a:pPr>
            <a:r>
              <a:rPr lang="en-US" sz="2000" dirty="0">
                <a:latin typeface="Arial" panose="020B0604020202020204" pitchFamily="34" charset="0"/>
                <a:cs typeface="Arial" panose="020B0604020202020204" pitchFamily="34" charset="0"/>
              </a:rPr>
              <a:t>CD34: stem cells</a:t>
            </a:r>
          </a:p>
          <a:p>
            <a:pPr eaLnBrk="0" fontAlgn="base" hangingPunct="0">
              <a:spcBef>
                <a:spcPct val="0"/>
              </a:spcBef>
              <a:spcAft>
                <a:spcPct val="0"/>
              </a:spcAft>
            </a:pPr>
            <a:r>
              <a:rPr lang="en-US" sz="2000" dirty="0">
                <a:latin typeface="Arial" panose="020B0604020202020204" pitchFamily="34" charset="0"/>
                <a:cs typeface="Arial" panose="020B0604020202020204" pitchFamily="34" charset="0"/>
              </a:rPr>
              <a:t>Gamma-H2AX: </a:t>
            </a:r>
          </a:p>
          <a:p>
            <a:pPr eaLnBrk="0" fontAlgn="base" hangingPunct="0">
              <a:spcBef>
                <a:spcPct val="0"/>
              </a:spcBef>
              <a:spcAft>
                <a:spcPct val="0"/>
              </a:spcAft>
            </a:pPr>
            <a:r>
              <a:rPr lang="en-US" sz="2000" dirty="0">
                <a:latin typeface="Arial" panose="020B0604020202020204" pitchFamily="34" charset="0"/>
                <a:cs typeface="Arial" panose="020B0604020202020204" pitchFamily="34" charset="0"/>
              </a:rPr>
              <a:t>DNA double-strand breaks</a:t>
            </a:r>
          </a:p>
        </p:txBody>
      </p:sp>
      <p:sp>
        <p:nvSpPr>
          <p:cNvPr id="5" name="Rectangle 4"/>
          <p:cNvSpPr/>
          <p:nvPr/>
        </p:nvSpPr>
        <p:spPr>
          <a:xfrm>
            <a:off x="5363569" y="4076519"/>
            <a:ext cx="2778325" cy="707886"/>
          </a:xfrm>
          <a:prstGeom prst="rect">
            <a:avLst/>
          </a:prstGeom>
          <a:ln>
            <a:solidFill>
              <a:srgbClr val="FFC000"/>
            </a:solidFill>
          </a:ln>
        </p:spPr>
        <p:txBody>
          <a:bodyPr wrap="none">
            <a:spAutoFit/>
          </a:bodyPr>
          <a:lstStyle/>
          <a:p>
            <a:pPr eaLnBrk="0" fontAlgn="base" hangingPunct="0">
              <a:spcBef>
                <a:spcPct val="0"/>
              </a:spcBef>
              <a:spcAft>
                <a:spcPct val="0"/>
              </a:spcAft>
            </a:pPr>
            <a:r>
              <a:rPr lang="en-US" sz="2000" dirty="0">
                <a:latin typeface="Arial" panose="020B0604020202020204" pitchFamily="34" charset="0"/>
                <a:cs typeface="Arial" panose="020B0604020202020204" pitchFamily="34" charset="0"/>
              </a:rPr>
              <a:t>20x Magnification</a:t>
            </a:r>
          </a:p>
          <a:p>
            <a:pPr eaLnBrk="0" fontAlgn="base" hangingPunct="0">
              <a:spcBef>
                <a:spcPct val="0"/>
              </a:spcBef>
              <a:spcAft>
                <a:spcPct val="0"/>
              </a:spcAft>
            </a:pPr>
            <a:r>
              <a:rPr lang="en-US" sz="2000" dirty="0">
                <a:latin typeface="Arial" panose="020B0604020202020204" pitchFamily="34" charset="0"/>
                <a:cs typeface="Arial" panose="020B0604020202020204" pitchFamily="34" charset="0"/>
              </a:rPr>
              <a:t>Resolution: 1 um/pixel </a:t>
            </a:r>
          </a:p>
        </p:txBody>
      </p:sp>
      <p:pic>
        <p:nvPicPr>
          <p:cNvPr id="2" name="Audio 1">
            <a:hlinkClick r:id="" action="ppaction://media"/>
            <a:extLst>
              <a:ext uri="{FF2B5EF4-FFF2-40B4-BE49-F238E27FC236}">
                <a16:creationId xmlns:a16="http://schemas.microsoft.com/office/drawing/2014/main" id="{495C6BCF-D19D-4B01-BC62-8C374F27C1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0299901"/>
      </p:ext>
    </p:extLst>
  </p:cSld>
  <p:clrMapOvr>
    <a:masterClrMapping/>
  </p:clrMapOvr>
  <mc:AlternateContent xmlns:mc="http://schemas.openxmlformats.org/markup-compatibility/2006" xmlns:p14="http://schemas.microsoft.com/office/powerpoint/2010/main">
    <mc:Choice Requires="p14">
      <p:transition spd="slow" p14:dur="2000" advTm="9900"/>
    </mc:Choice>
    <mc:Fallback xmlns="">
      <p:transition spd="slow" advTm="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3121025" y="304800"/>
            <a:ext cx="4453731" cy="944563"/>
          </a:xfrm>
        </p:spPr>
        <p:txBody>
          <a:bodyPr/>
          <a:lstStyle/>
          <a:p>
            <a:pPr eaLnBrk="1" hangingPunct="1">
              <a:defRPr/>
            </a:pPr>
            <a:r>
              <a:rPr lang="en-US" altLang="en-US" sz="3600" b="1" dirty="0">
                <a:solidFill>
                  <a:schemeClr val="tx1"/>
                </a:solidFill>
                <a:latin typeface="Arial" charset="0"/>
                <a:ea typeface="ＭＳ Ｐゴシック" pitchFamily="49" charset="-128"/>
              </a:rPr>
              <a:t>Fluidics Schematic</a:t>
            </a:r>
          </a:p>
        </p:txBody>
      </p:sp>
      <p:pic>
        <p:nvPicPr>
          <p:cNvPr id="6147" name="Picture 5" descr="Untitled-1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320925"/>
            <a:ext cx="685800" cy="644525"/>
          </a:xfrm>
          <a:prstGeom prst="rect">
            <a:avLst/>
          </a:prstGeom>
          <a:solidFill>
            <a:schemeClr val="bg2"/>
          </a:solidFill>
          <a:ln w="9525">
            <a:solidFill>
              <a:schemeClr val="bg2"/>
            </a:solidFill>
            <a:miter lim="800000"/>
            <a:headEnd/>
            <a:tailEnd/>
          </a:ln>
        </p:spPr>
      </p:pic>
      <p:sp>
        <p:nvSpPr>
          <p:cNvPr id="6148" name="Rectangle 6"/>
          <p:cNvSpPr>
            <a:spLocks noChangeArrowheads="1"/>
          </p:cNvSpPr>
          <p:nvPr/>
        </p:nvSpPr>
        <p:spPr bwMode="auto">
          <a:xfrm>
            <a:off x="2513013" y="1854200"/>
            <a:ext cx="76200" cy="800100"/>
          </a:xfrm>
          <a:prstGeom prst="rect">
            <a:avLst/>
          </a:prstGeom>
          <a:solidFill>
            <a:srgbClr val="62ABFC"/>
          </a:solidFill>
          <a:ln w="9525">
            <a:solidFill>
              <a:schemeClr val="tx1"/>
            </a:solidFill>
            <a:miter lim="800000"/>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cxnSp>
        <p:nvCxnSpPr>
          <p:cNvPr id="6149" name="AutoShape 7"/>
          <p:cNvCxnSpPr>
            <a:cxnSpLocks noChangeShapeType="1"/>
            <a:stCxn id="6148" idx="0"/>
          </p:cNvCxnSpPr>
          <p:nvPr/>
        </p:nvCxnSpPr>
        <p:spPr bwMode="auto">
          <a:xfrm rot="-5400000">
            <a:off x="5077619" y="-1139031"/>
            <a:ext cx="466725" cy="551973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6150" name="Line 8"/>
          <p:cNvSpPr>
            <a:spLocks noChangeShapeType="1"/>
          </p:cNvSpPr>
          <p:nvPr/>
        </p:nvSpPr>
        <p:spPr bwMode="auto">
          <a:xfrm>
            <a:off x="8069263" y="1387475"/>
            <a:ext cx="0" cy="1865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51" name="AutoShape 9"/>
          <p:cNvSpPr>
            <a:spLocks noChangeArrowheads="1"/>
          </p:cNvSpPr>
          <p:nvPr/>
        </p:nvSpPr>
        <p:spPr bwMode="auto">
          <a:xfrm>
            <a:off x="7816850" y="1143000"/>
            <a:ext cx="481013" cy="25098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0648 w 21600"/>
              <a:gd name="T13" fmla="*/ 0 h 21600"/>
              <a:gd name="T14" fmla="*/ 952 w 21600"/>
              <a:gd name="T15" fmla="*/ 6810 h 21600"/>
            </a:gdLst>
            <a:ahLst/>
            <a:cxnLst>
              <a:cxn ang="T8">
                <a:pos x="T0" y="T1"/>
              </a:cxn>
              <a:cxn ang="T9">
                <a:pos x="T2" y="T3"/>
              </a:cxn>
              <a:cxn ang="T10">
                <a:pos x="T4" y="T5"/>
              </a:cxn>
              <a:cxn ang="T11">
                <a:pos x="T6" y="T7"/>
              </a:cxn>
            </a:cxnLst>
            <a:rect l="T12" t="T13" r="T14" b="T15"/>
            <a:pathLst>
              <a:path w="21600" h="21600">
                <a:moveTo>
                  <a:pt x="19799" y="7129"/>
                </a:moveTo>
                <a:cubicBezTo>
                  <a:pt x="20274" y="8294"/>
                  <a:pt x="20519" y="9541"/>
                  <a:pt x="20519" y="10800"/>
                </a:cubicBezTo>
                <a:cubicBezTo>
                  <a:pt x="20519" y="16167"/>
                  <a:pt x="16167" y="20519"/>
                  <a:pt x="10800" y="20519"/>
                </a:cubicBezTo>
                <a:cubicBezTo>
                  <a:pt x="5432" y="20519"/>
                  <a:pt x="1081" y="16167"/>
                  <a:pt x="1081" y="10800"/>
                </a:cubicBezTo>
                <a:cubicBezTo>
                  <a:pt x="1081" y="9541"/>
                  <a:pt x="1325" y="8294"/>
                  <a:pt x="1800" y="7129"/>
                </a:cubicBezTo>
                <a:lnTo>
                  <a:pt x="799" y="6721"/>
                </a:lnTo>
                <a:cubicBezTo>
                  <a:pt x="271" y="8016"/>
                  <a:pt x="0" y="9401"/>
                  <a:pt x="0" y="10800"/>
                </a:cubicBezTo>
                <a:cubicBezTo>
                  <a:pt x="0" y="16764"/>
                  <a:pt x="4835" y="21600"/>
                  <a:pt x="10800" y="21600"/>
                </a:cubicBezTo>
                <a:cubicBezTo>
                  <a:pt x="16764" y="21600"/>
                  <a:pt x="21600" y="16764"/>
                  <a:pt x="21600" y="10800"/>
                </a:cubicBezTo>
                <a:cubicBezTo>
                  <a:pt x="21600" y="9401"/>
                  <a:pt x="21328" y="8016"/>
                  <a:pt x="20800" y="6721"/>
                </a:cubicBezTo>
                <a:lnTo>
                  <a:pt x="19799" y="7129"/>
                </a:lnTo>
                <a:close/>
              </a:path>
            </a:pathLst>
          </a:custGeom>
          <a:solidFill>
            <a:srgbClr val="62ABFC"/>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cs typeface="Arial" charset="0"/>
            </a:endParaRPr>
          </a:p>
        </p:txBody>
      </p:sp>
      <p:sp>
        <p:nvSpPr>
          <p:cNvPr id="6152" name="AutoShape 10"/>
          <p:cNvSpPr>
            <a:spLocks noChangeArrowheads="1"/>
          </p:cNvSpPr>
          <p:nvPr/>
        </p:nvSpPr>
        <p:spPr bwMode="auto">
          <a:xfrm>
            <a:off x="3046413" y="4319588"/>
            <a:ext cx="1370012" cy="1865312"/>
          </a:xfrm>
          <a:prstGeom prst="can">
            <a:avLst>
              <a:gd name="adj" fmla="val 34038"/>
            </a:avLst>
          </a:prstGeom>
          <a:solidFill>
            <a:srgbClr val="62ABFC"/>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2400" dirty="0">
                <a:latin typeface="Arial" charset="0"/>
                <a:cs typeface="Arial" charset="0"/>
              </a:rPr>
              <a:t>Sheath</a:t>
            </a:r>
          </a:p>
          <a:p>
            <a:pPr algn="ctr" fontAlgn="base">
              <a:spcBef>
                <a:spcPct val="0"/>
              </a:spcBef>
              <a:spcAft>
                <a:spcPct val="0"/>
              </a:spcAft>
              <a:buClrTx/>
              <a:buSzTx/>
              <a:buFontTx/>
              <a:buNone/>
            </a:pPr>
            <a:r>
              <a:rPr lang="en-US" altLang="en-US" sz="2400" dirty="0">
                <a:latin typeface="Arial" charset="0"/>
                <a:cs typeface="Arial" charset="0"/>
              </a:rPr>
              <a:t>Tank</a:t>
            </a:r>
          </a:p>
        </p:txBody>
      </p:sp>
      <p:cxnSp>
        <p:nvCxnSpPr>
          <p:cNvPr id="6153" name="AutoShape 11"/>
          <p:cNvCxnSpPr>
            <a:cxnSpLocks noChangeShapeType="1"/>
            <a:endCxn id="6152" idx="0"/>
          </p:cNvCxnSpPr>
          <p:nvPr/>
        </p:nvCxnSpPr>
        <p:spPr bwMode="auto">
          <a:xfrm rot="16200000" flipH="1">
            <a:off x="2337594" y="3391694"/>
            <a:ext cx="2332038" cy="457200"/>
          </a:xfrm>
          <a:prstGeom prst="bentConnector3">
            <a:avLst>
              <a:gd name="adj1" fmla="val -12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6154" name="Line 12"/>
          <p:cNvSpPr>
            <a:spLocks noChangeShapeType="1"/>
          </p:cNvSpPr>
          <p:nvPr/>
        </p:nvSpPr>
        <p:spPr bwMode="auto">
          <a:xfrm flipH="1" flipV="1">
            <a:off x="2819400" y="24511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55" name="Line 13"/>
          <p:cNvSpPr>
            <a:spLocks noChangeShapeType="1"/>
          </p:cNvSpPr>
          <p:nvPr/>
        </p:nvSpPr>
        <p:spPr bwMode="auto">
          <a:xfrm flipV="1">
            <a:off x="7156450" y="4319588"/>
            <a:ext cx="0" cy="2065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56" name="Line 14"/>
          <p:cNvSpPr>
            <a:spLocks noChangeShapeType="1"/>
          </p:cNvSpPr>
          <p:nvPr/>
        </p:nvSpPr>
        <p:spPr bwMode="auto">
          <a:xfrm flipH="1">
            <a:off x="6394450" y="4986338"/>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57" name="Oval 15"/>
          <p:cNvSpPr>
            <a:spLocks noChangeArrowheads="1"/>
          </p:cNvSpPr>
          <p:nvPr/>
        </p:nvSpPr>
        <p:spPr bwMode="auto">
          <a:xfrm>
            <a:off x="5938838" y="4652963"/>
            <a:ext cx="760412" cy="66675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6158" name="Oval 16"/>
          <p:cNvSpPr>
            <a:spLocks noChangeArrowheads="1"/>
          </p:cNvSpPr>
          <p:nvPr/>
        </p:nvSpPr>
        <p:spPr bwMode="auto">
          <a:xfrm>
            <a:off x="6750050" y="3875088"/>
            <a:ext cx="762000" cy="66675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6159" name="Line 17"/>
          <p:cNvSpPr>
            <a:spLocks noChangeShapeType="1"/>
          </p:cNvSpPr>
          <p:nvPr/>
        </p:nvSpPr>
        <p:spPr bwMode="auto">
          <a:xfrm flipV="1">
            <a:off x="6319838" y="4186238"/>
            <a:ext cx="0" cy="466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60" name="Line 18"/>
          <p:cNvSpPr>
            <a:spLocks noChangeShapeType="1"/>
          </p:cNvSpPr>
          <p:nvPr/>
        </p:nvSpPr>
        <p:spPr bwMode="auto">
          <a:xfrm flipH="1">
            <a:off x="4035425" y="4186238"/>
            <a:ext cx="2284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61" name="Line 19"/>
          <p:cNvSpPr>
            <a:spLocks noChangeShapeType="1"/>
          </p:cNvSpPr>
          <p:nvPr/>
        </p:nvSpPr>
        <p:spPr bwMode="auto">
          <a:xfrm>
            <a:off x="4035425" y="4186238"/>
            <a:ext cx="0" cy="333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62" name="Line 20"/>
          <p:cNvSpPr>
            <a:spLocks noChangeShapeType="1"/>
          </p:cNvSpPr>
          <p:nvPr/>
        </p:nvSpPr>
        <p:spPr bwMode="auto">
          <a:xfrm flipV="1">
            <a:off x="7156450" y="1854200"/>
            <a:ext cx="0" cy="1998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63" name="Line 21"/>
          <p:cNvSpPr>
            <a:spLocks noChangeShapeType="1"/>
          </p:cNvSpPr>
          <p:nvPr/>
        </p:nvSpPr>
        <p:spPr bwMode="auto">
          <a:xfrm>
            <a:off x="7156450" y="1854200"/>
            <a:ext cx="836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64" name="Line 22"/>
          <p:cNvSpPr>
            <a:spLocks noChangeShapeType="1"/>
          </p:cNvSpPr>
          <p:nvPr/>
        </p:nvSpPr>
        <p:spPr bwMode="auto">
          <a:xfrm>
            <a:off x="7993063" y="1854200"/>
            <a:ext cx="0" cy="266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65" name="Oval 23"/>
          <p:cNvSpPr>
            <a:spLocks noChangeArrowheads="1"/>
          </p:cNvSpPr>
          <p:nvPr/>
        </p:nvSpPr>
        <p:spPr bwMode="auto">
          <a:xfrm>
            <a:off x="2513013" y="2719388"/>
            <a:ext cx="76200" cy="66675"/>
          </a:xfrm>
          <a:prstGeom prst="ellipse">
            <a:avLst/>
          </a:prstGeom>
          <a:solidFill>
            <a:srgbClr val="62ABFC"/>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6166" name="Oval 24"/>
          <p:cNvSpPr>
            <a:spLocks noChangeArrowheads="1"/>
          </p:cNvSpPr>
          <p:nvPr/>
        </p:nvSpPr>
        <p:spPr bwMode="auto">
          <a:xfrm>
            <a:off x="2513013" y="2874963"/>
            <a:ext cx="76200" cy="66675"/>
          </a:xfrm>
          <a:prstGeom prst="ellipse">
            <a:avLst/>
          </a:prstGeom>
          <a:solidFill>
            <a:srgbClr val="62ABFC"/>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6167" name="Oval 25"/>
          <p:cNvSpPr>
            <a:spLocks noChangeArrowheads="1"/>
          </p:cNvSpPr>
          <p:nvPr/>
        </p:nvSpPr>
        <p:spPr bwMode="auto">
          <a:xfrm>
            <a:off x="2513013" y="3030538"/>
            <a:ext cx="76200" cy="66675"/>
          </a:xfrm>
          <a:prstGeom prst="ellipse">
            <a:avLst/>
          </a:prstGeom>
          <a:solidFill>
            <a:srgbClr val="62ABFC"/>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6168" name="AutoShape 26"/>
          <p:cNvSpPr>
            <a:spLocks noChangeArrowheads="1"/>
          </p:cNvSpPr>
          <p:nvPr/>
        </p:nvSpPr>
        <p:spPr bwMode="auto">
          <a:xfrm>
            <a:off x="2436813" y="3252788"/>
            <a:ext cx="228600" cy="400050"/>
          </a:xfrm>
          <a:prstGeom prst="can">
            <a:avLst>
              <a:gd name="adj" fmla="val 43750"/>
            </a:avLst>
          </a:prstGeom>
          <a:solidFill>
            <a:srgbClr val="62ABFC"/>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6169" name="Line 27"/>
          <p:cNvSpPr>
            <a:spLocks noChangeShapeType="1"/>
          </p:cNvSpPr>
          <p:nvPr/>
        </p:nvSpPr>
        <p:spPr bwMode="auto">
          <a:xfrm flipH="1">
            <a:off x="1371600" y="3452813"/>
            <a:ext cx="1065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70" name="Line 28"/>
          <p:cNvSpPr>
            <a:spLocks noChangeShapeType="1"/>
          </p:cNvSpPr>
          <p:nvPr/>
        </p:nvSpPr>
        <p:spPr bwMode="auto">
          <a:xfrm>
            <a:off x="1371600" y="3452813"/>
            <a:ext cx="0" cy="1200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71" name="AutoShape 29"/>
          <p:cNvSpPr>
            <a:spLocks noChangeArrowheads="1"/>
          </p:cNvSpPr>
          <p:nvPr/>
        </p:nvSpPr>
        <p:spPr bwMode="auto">
          <a:xfrm>
            <a:off x="685800" y="4319588"/>
            <a:ext cx="1370013" cy="1865312"/>
          </a:xfrm>
          <a:prstGeom prst="can">
            <a:avLst>
              <a:gd name="adj" fmla="val 34038"/>
            </a:avLst>
          </a:prstGeom>
          <a:solidFill>
            <a:srgbClr val="62ABFC"/>
          </a:solidFill>
          <a:ln w="9525">
            <a:solidFill>
              <a:schemeClr val="tx1"/>
            </a:solidFill>
            <a:round/>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2400" dirty="0">
                <a:latin typeface="Arial" charset="0"/>
                <a:cs typeface="Arial" charset="0"/>
              </a:rPr>
              <a:t>Waste</a:t>
            </a:r>
          </a:p>
          <a:p>
            <a:pPr algn="ctr" fontAlgn="base">
              <a:spcBef>
                <a:spcPct val="0"/>
              </a:spcBef>
              <a:spcAft>
                <a:spcPct val="0"/>
              </a:spcAft>
              <a:buClrTx/>
              <a:buSzTx/>
              <a:buFontTx/>
              <a:buNone/>
            </a:pPr>
            <a:r>
              <a:rPr lang="en-US" altLang="en-US" sz="2400" dirty="0">
                <a:latin typeface="Arial" charset="0"/>
                <a:cs typeface="Arial" charset="0"/>
              </a:rPr>
              <a:t>Tank</a:t>
            </a:r>
          </a:p>
        </p:txBody>
      </p:sp>
      <p:sp>
        <p:nvSpPr>
          <p:cNvPr id="6172" name="Line 30"/>
          <p:cNvSpPr>
            <a:spLocks noChangeShapeType="1"/>
          </p:cNvSpPr>
          <p:nvPr/>
        </p:nvSpPr>
        <p:spPr bwMode="auto">
          <a:xfrm flipV="1">
            <a:off x="1751013" y="4186238"/>
            <a:ext cx="0" cy="400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73" name="Line 31"/>
          <p:cNvSpPr>
            <a:spLocks noChangeShapeType="1"/>
          </p:cNvSpPr>
          <p:nvPr/>
        </p:nvSpPr>
        <p:spPr bwMode="auto">
          <a:xfrm>
            <a:off x="1751013" y="4186238"/>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74" name="Line 32"/>
          <p:cNvSpPr>
            <a:spLocks noChangeShapeType="1"/>
          </p:cNvSpPr>
          <p:nvPr/>
        </p:nvSpPr>
        <p:spPr bwMode="auto">
          <a:xfrm>
            <a:off x="2360613" y="4186238"/>
            <a:ext cx="0" cy="219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75" name="Text Box 33"/>
          <p:cNvSpPr txBox="1">
            <a:spLocks noChangeArrowheads="1"/>
          </p:cNvSpPr>
          <p:nvPr/>
        </p:nvSpPr>
        <p:spPr bwMode="auto">
          <a:xfrm>
            <a:off x="6319838" y="6405563"/>
            <a:ext cx="206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Line Pressure</a:t>
            </a:r>
          </a:p>
        </p:txBody>
      </p:sp>
      <p:sp>
        <p:nvSpPr>
          <p:cNvPr id="6176" name="Text Box 34"/>
          <p:cNvSpPr txBox="1">
            <a:spLocks noChangeArrowheads="1"/>
          </p:cNvSpPr>
          <p:nvPr/>
        </p:nvSpPr>
        <p:spPr bwMode="auto">
          <a:xfrm>
            <a:off x="1754188" y="6383338"/>
            <a:ext cx="1291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Vacuum</a:t>
            </a:r>
          </a:p>
        </p:txBody>
      </p:sp>
      <p:sp>
        <p:nvSpPr>
          <p:cNvPr id="6177" name="Line 35"/>
          <p:cNvSpPr>
            <a:spLocks noChangeShapeType="1"/>
          </p:cNvSpPr>
          <p:nvPr/>
        </p:nvSpPr>
        <p:spPr bwMode="auto">
          <a:xfrm flipH="1" flipV="1">
            <a:off x="6116638" y="4808538"/>
            <a:ext cx="227012" cy="200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78" name="Line 36"/>
          <p:cNvSpPr>
            <a:spLocks noChangeShapeType="1"/>
          </p:cNvSpPr>
          <p:nvPr/>
        </p:nvSpPr>
        <p:spPr bwMode="auto">
          <a:xfrm flipH="1" flipV="1">
            <a:off x="6953250" y="4008438"/>
            <a:ext cx="228600" cy="200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79" name="Text Box 37"/>
          <p:cNvSpPr txBox="1">
            <a:spLocks noChangeArrowheads="1"/>
          </p:cNvSpPr>
          <p:nvPr/>
        </p:nvSpPr>
        <p:spPr bwMode="auto">
          <a:xfrm>
            <a:off x="7546975" y="3865563"/>
            <a:ext cx="141737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Sample </a:t>
            </a:r>
          </a:p>
          <a:p>
            <a:pPr fontAlgn="base">
              <a:spcBef>
                <a:spcPct val="0"/>
              </a:spcBef>
              <a:spcAft>
                <a:spcPct val="0"/>
              </a:spcAft>
              <a:buClrTx/>
              <a:buSzTx/>
              <a:buFontTx/>
              <a:buNone/>
            </a:pPr>
            <a:r>
              <a:rPr lang="en-US" altLang="en-US" sz="2400" dirty="0">
                <a:latin typeface="Arial" charset="0"/>
                <a:cs typeface="Arial" charset="0"/>
              </a:rPr>
              <a:t>Pressure</a:t>
            </a:r>
          </a:p>
          <a:p>
            <a:pPr fontAlgn="base">
              <a:spcBef>
                <a:spcPct val="0"/>
              </a:spcBef>
              <a:spcAft>
                <a:spcPct val="0"/>
              </a:spcAft>
              <a:buClrTx/>
              <a:buSzTx/>
              <a:buFontTx/>
              <a:buNone/>
            </a:pPr>
            <a:r>
              <a:rPr lang="en-US" altLang="en-US" sz="2000" dirty="0">
                <a:latin typeface="Arial" charset="0"/>
                <a:cs typeface="Arial" charset="0"/>
              </a:rPr>
              <a:t>(Variable)</a:t>
            </a:r>
          </a:p>
        </p:txBody>
      </p:sp>
      <p:sp>
        <p:nvSpPr>
          <p:cNvPr id="6180" name="Text Box 38"/>
          <p:cNvSpPr txBox="1">
            <a:spLocks noChangeArrowheads="1"/>
          </p:cNvSpPr>
          <p:nvPr/>
        </p:nvSpPr>
        <p:spPr bwMode="auto">
          <a:xfrm>
            <a:off x="4572000" y="4343400"/>
            <a:ext cx="141737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Sheath</a:t>
            </a:r>
            <a:br>
              <a:rPr lang="en-US" altLang="en-US" sz="2400" dirty="0">
                <a:latin typeface="Arial" charset="0"/>
                <a:cs typeface="Arial" charset="0"/>
              </a:rPr>
            </a:br>
            <a:r>
              <a:rPr lang="en-US" altLang="en-US" sz="2400" dirty="0">
                <a:latin typeface="Arial" charset="0"/>
                <a:cs typeface="Arial" charset="0"/>
              </a:rPr>
              <a:t>Pressure</a:t>
            </a:r>
          </a:p>
          <a:p>
            <a:pPr fontAlgn="base">
              <a:spcBef>
                <a:spcPct val="0"/>
              </a:spcBef>
              <a:spcAft>
                <a:spcPct val="0"/>
              </a:spcAft>
              <a:buClrTx/>
              <a:buSzTx/>
              <a:buFontTx/>
              <a:buNone/>
            </a:pPr>
            <a:r>
              <a:rPr lang="en-US" altLang="en-US" sz="2000" dirty="0">
                <a:latin typeface="Arial" charset="0"/>
                <a:cs typeface="Arial" charset="0"/>
              </a:rPr>
              <a:t>(Constant)</a:t>
            </a:r>
          </a:p>
        </p:txBody>
      </p:sp>
      <p:sp>
        <p:nvSpPr>
          <p:cNvPr id="6181" name="Line 39"/>
          <p:cNvSpPr>
            <a:spLocks noChangeShapeType="1"/>
          </p:cNvSpPr>
          <p:nvPr/>
        </p:nvSpPr>
        <p:spPr bwMode="auto">
          <a:xfrm flipH="1">
            <a:off x="4948238" y="4186238"/>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82" name="Line 40"/>
          <p:cNvSpPr>
            <a:spLocks noChangeShapeType="1"/>
          </p:cNvSpPr>
          <p:nvPr/>
        </p:nvSpPr>
        <p:spPr bwMode="auto">
          <a:xfrm flipV="1">
            <a:off x="7156450" y="2719388"/>
            <a:ext cx="0" cy="666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83" name="Line 41"/>
          <p:cNvSpPr>
            <a:spLocks noChangeShapeType="1"/>
          </p:cNvSpPr>
          <p:nvPr/>
        </p:nvSpPr>
        <p:spPr bwMode="auto">
          <a:xfrm flipH="1">
            <a:off x="7156450" y="1387475"/>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84" name="Line 42"/>
          <p:cNvSpPr>
            <a:spLocks noChangeShapeType="1"/>
          </p:cNvSpPr>
          <p:nvPr/>
        </p:nvSpPr>
        <p:spPr bwMode="auto">
          <a:xfrm flipH="1">
            <a:off x="3425825" y="1387475"/>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85" name="Line 43"/>
          <p:cNvSpPr>
            <a:spLocks noChangeShapeType="1"/>
          </p:cNvSpPr>
          <p:nvPr/>
        </p:nvSpPr>
        <p:spPr bwMode="auto">
          <a:xfrm flipV="1">
            <a:off x="3730625" y="2986088"/>
            <a:ext cx="0" cy="600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86" name="Line 44"/>
          <p:cNvSpPr>
            <a:spLocks noChangeShapeType="1"/>
          </p:cNvSpPr>
          <p:nvPr/>
        </p:nvSpPr>
        <p:spPr bwMode="auto">
          <a:xfrm flipH="1">
            <a:off x="1674813" y="3452813"/>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sp>
        <p:nvSpPr>
          <p:cNvPr id="6187" name="Line 45"/>
          <p:cNvSpPr>
            <a:spLocks noChangeShapeType="1"/>
          </p:cNvSpPr>
          <p:nvPr/>
        </p:nvSpPr>
        <p:spPr bwMode="auto">
          <a:xfrm flipV="1">
            <a:off x="2360613" y="5319713"/>
            <a:ext cx="0" cy="5984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cs typeface="Arial" charset="0"/>
            </a:endParaRPr>
          </a:p>
        </p:txBody>
      </p:sp>
      <p:pic>
        <p:nvPicPr>
          <p:cNvPr id="3" name="Audio 2">
            <a:hlinkClick r:id="" action="ppaction://media"/>
            <a:extLst>
              <a:ext uri="{FF2B5EF4-FFF2-40B4-BE49-F238E27FC236}">
                <a16:creationId xmlns:a16="http://schemas.microsoft.com/office/drawing/2014/main" id="{FE9E6497-424B-4C9B-9883-5C33E6BD8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9278112"/>
      </p:ext>
    </p:extLst>
  </p:cSld>
  <p:clrMapOvr>
    <a:masterClrMapping/>
  </p:clrMapOvr>
  <mc:AlternateContent xmlns:mc="http://schemas.openxmlformats.org/markup-compatibility/2006" xmlns:p14="http://schemas.microsoft.com/office/powerpoint/2010/main">
    <mc:Choice Requires="p14">
      <p:transition spd="slow" p14:dur="2000" advTm="37515"/>
    </mc:Choice>
    <mc:Fallback xmlns="">
      <p:transition spd="slow" advTm="3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DDAD-FA86-4F5B-B693-E0ADA53D8ADE}"/>
              </a:ext>
            </a:extLst>
          </p:cNvPr>
          <p:cNvSpPr>
            <a:spLocks noGrp="1"/>
          </p:cNvSpPr>
          <p:nvPr>
            <p:ph type="title" idx="4294967295"/>
          </p:nvPr>
        </p:nvSpPr>
        <p:spPr>
          <a:xfrm>
            <a:off x="4724400" y="457200"/>
            <a:ext cx="4114800" cy="838200"/>
          </a:xfrm>
        </p:spPr>
        <p:txBody>
          <a:bodyPr/>
          <a:lstStyle/>
          <a:p>
            <a:r>
              <a:rPr lang="en-US" sz="2800" b="1" dirty="0" err="1">
                <a:solidFill>
                  <a:srgbClr val="002060"/>
                </a:solidFill>
              </a:rPr>
              <a:t>MACSQuant</a:t>
            </a:r>
            <a:r>
              <a:rPr lang="en-US" sz="2800" b="1" dirty="0">
                <a:solidFill>
                  <a:srgbClr val="002060"/>
                </a:solidFill>
              </a:rPr>
              <a:t>® Analyzer 10 </a:t>
            </a:r>
          </a:p>
        </p:txBody>
      </p:sp>
      <p:pic>
        <p:nvPicPr>
          <p:cNvPr id="4" name="Picture 3">
            <a:extLst>
              <a:ext uri="{FF2B5EF4-FFF2-40B4-BE49-F238E27FC236}">
                <a16:creationId xmlns:a16="http://schemas.microsoft.com/office/drawing/2014/main" id="{650E5385-8331-4872-B86F-50590FB32DD3}"/>
              </a:ext>
            </a:extLst>
          </p:cNvPr>
          <p:cNvPicPr>
            <a:picLocks noChangeAspect="1"/>
          </p:cNvPicPr>
          <p:nvPr/>
        </p:nvPicPr>
        <p:blipFill rotWithShape="1">
          <a:blip r:embed="rId5"/>
          <a:srcRect l="26667" t="6666" r="25000" b="8333"/>
          <a:stretch/>
        </p:blipFill>
        <p:spPr>
          <a:xfrm>
            <a:off x="914400" y="1752600"/>
            <a:ext cx="4419600" cy="3886200"/>
          </a:xfrm>
          <a:prstGeom prst="rect">
            <a:avLst/>
          </a:prstGeom>
        </p:spPr>
      </p:pic>
      <p:sp>
        <p:nvSpPr>
          <p:cNvPr id="5" name="Rectangle 4">
            <a:extLst>
              <a:ext uri="{FF2B5EF4-FFF2-40B4-BE49-F238E27FC236}">
                <a16:creationId xmlns:a16="http://schemas.microsoft.com/office/drawing/2014/main" id="{B6947E3D-0274-456A-9A45-97F40581A090}"/>
              </a:ext>
            </a:extLst>
          </p:cNvPr>
          <p:cNvSpPr/>
          <p:nvPr/>
        </p:nvSpPr>
        <p:spPr>
          <a:xfrm>
            <a:off x="5486400" y="1752600"/>
            <a:ext cx="3429000" cy="3816429"/>
          </a:xfrm>
          <a:prstGeom prst="rect">
            <a:avLst/>
          </a:prstGeom>
        </p:spPr>
        <p:txBody>
          <a:bodyPr wrap="square">
            <a:spAutoFit/>
          </a:bodyPr>
          <a:lstStyle/>
          <a:p>
            <a:pPr marL="342900" indent="-342900">
              <a:spcAft>
                <a:spcPts val="1200"/>
              </a:spcAft>
              <a:buFont typeface="Arial" panose="020B0604020202020204" pitchFamily="34" charset="0"/>
              <a:buChar char="•"/>
            </a:pPr>
            <a:r>
              <a:rPr lang="en-US" sz="1600" dirty="0">
                <a:solidFill>
                  <a:srgbClr val="002060"/>
                </a:solidFill>
              </a:rPr>
              <a:t>Compliance with FDA 21 CFR Part 11, ready for clinical studies</a:t>
            </a:r>
          </a:p>
          <a:p>
            <a:pPr marL="342900" indent="-342900">
              <a:spcAft>
                <a:spcPts val="1200"/>
              </a:spcAft>
              <a:buFont typeface="Arial" panose="020B0604020202020204" pitchFamily="34" charset="0"/>
              <a:buChar char="•"/>
            </a:pPr>
            <a:r>
              <a:rPr lang="en-US" sz="1600" dirty="0">
                <a:solidFill>
                  <a:srgbClr val="002060"/>
                </a:solidFill>
              </a:rPr>
              <a:t>Express Modes automate analysis of flow experiments via predefined experiment settings</a:t>
            </a:r>
          </a:p>
          <a:p>
            <a:pPr marL="342900" indent="-342900">
              <a:spcAft>
                <a:spcPts val="1200"/>
              </a:spcAft>
              <a:buFont typeface="Arial" panose="020B0604020202020204" pitchFamily="34" charset="0"/>
              <a:buChar char="•"/>
            </a:pPr>
            <a:r>
              <a:rPr lang="en-US" sz="1600" dirty="0">
                <a:solidFill>
                  <a:srgbClr val="002060"/>
                </a:solidFill>
              </a:rPr>
              <a:t>QC for CAR T cell production in the F.A.C.T. lab, open to other labs too.</a:t>
            </a:r>
          </a:p>
          <a:p>
            <a:pPr marL="342900" indent="-342900">
              <a:spcAft>
                <a:spcPts val="1200"/>
              </a:spcAft>
              <a:buFont typeface="Arial" panose="020B0604020202020204" pitchFamily="34" charset="0"/>
              <a:buChar char="•"/>
            </a:pPr>
            <a:r>
              <a:rPr lang="en-US" sz="1600" dirty="0">
                <a:solidFill>
                  <a:srgbClr val="002060"/>
                </a:solidFill>
              </a:rPr>
              <a:t>Staff run only</a:t>
            </a:r>
          </a:p>
          <a:p>
            <a:pPr marL="342900" indent="-342900">
              <a:spcAft>
                <a:spcPts val="1200"/>
              </a:spcAft>
              <a:buFont typeface="Arial" panose="020B0604020202020204" pitchFamily="34" charset="0"/>
              <a:buChar char="•"/>
            </a:pPr>
            <a:r>
              <a:rPr lang="en-US" sz="1600" dirty="0">
                <a:solidFill>
                  <a:srgbClr val="002060"/>
                </a:solidFill>
              </a:rPr>
              <a:t>3 lasers, 8 colors</a:t>
            </a:r>
          </a:p>
          <a:p>
            <a:pPr marL="342900" indent="-342900">
              <a:spcAft>
                <a:spcPts val="1200"/>
              </a:spcAft>
              <a:buFont typeface="Arial" panose="020B0604020202020204" pitchFamily="34" charset="0"/>
              <a:buChar char="•"/>
            </a:pPr>
            <a:endParaRPr lang="en-US" sz="1600" dirty="0">
              <a:solidFill>
                <a:srgbClr val="002060"/>
              </a:solidFill>
            </a:endParaRPr>
          </a:p>
        </p:txBody>
      </p:sp>
      <p:pic>
        <p:nvPicPr>
          <p:cNvPr id="3" name="Audio 2">
            <a:hlinkClick r:id="" action="ppaction://media"/>
            <a:extLst>
              <a:ext uri="{FF2B5EF4-FFF2-40B4-BE49-F238E27FC236}">
                <a16:creationId xmlns:a16="http://schemas.microsoft.com/office/drawing/2014/main" id="{EA8BCB32-F400-4138-8BDC-C3DEF30C88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1387538"/>
      </p:ext>
    </p:extLst>
  </p:cSld>
  <p:clrMapOvr>
    <a:masterClrMapping/>
  </p:clrMapOvr>
  <mc:AlternateContent xmlns:mc="http://schemas.openxmlformats.org/markup-compatibility/2006" xmlns:p14="http://schemas.microsoft.com/office/powerpoint/2010/main">
    <mc:Choice Requires="p14">
      <p:transition spd="slow" p14:dur="2000" advTm="36925"/>
    </mc:Choice>
    <mc:Fallback xmlns="">
      <p:transition spd="slow" advTm="3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99870" y="645839"/>
            <a:ext cx="2502608" cy="523220"/>
          </a:xfrm>
          <a:prstGeom prst="rect">
            <a:avLst/>
          </a:prstGeom>
          <a:noFill/>
        </p:spPr>
        <p:txBody>
          <a:bodyPr wrap="none" rtlCol="0">
            <a:spAutoFit/>
          </a:bodyPr>
          <a:lstStyle/>
          <a:p>
            <a:r>
              <a:rPr lang="en-US" sz="2800" b="1" dirty="0">
                <a:solidFill>
                  <a:srgbClr val="0066FF"/>
                </a:solidFill>
              </a:rPr>
              <a:t> </a:t>
            </a:r>
            <a:r>
              <a:rPr lang="en-US" sz="2800" b="1" dirty="0">
                <a:solidFill>
                  <a:srgbClr val="002060"/>
                </a:solidFill>
              </a:rPr>
              <a:t>Hourly Rates</a:t>
            </a:r>
          </a:p>
        </p:txBody>
      </p:sp>
      <p:sp>
        <p:nvSpPr>
          <p:cNvPr id="7" name="TextBox 6"/>
          <p:cNvSpPr txBox="1"/>
          <p:nvPr/>
        </p:nvSpPr>
        <p:spPr>
          <a:xfrm>
            <a:off x="457200" y="4549259"/>
            <a:ext cx="3733201" cy="984885"/>
          </a:xfrm>
          <a:prstGeom prst="rect">
            <a:avLst/>
          </a:prstGeom>
          <a:noFill/>
        </p:spPr>
        <p:txBody>
          <a:bodyPr wrap="none" rtlCol="0">
            <a:spAutoFit/>
          </a:bodyPr>
          <a:lstStyle/>
          <a:p>
            <a:pPr>
              <a:spcAft>
                <a:spcPts val="600"/>
              </a:spcAft>
            </a:pPr>
            <a:r>
              <a:rPr lang="en-US" sz="1600" dirty="0"/>
              <a:t>     Staff assisted run, additional $60/h  </a:t>
            </a:r>
          </a:p>
          <a:p>
            <a:pPr>
              <a:spcAft>
                <a:spcPts val="600"/>
              </a:spcAft>
            </a:pPr>
            <a:r>
              <a:rPr lang="en-US" sz="1600" dirty="0"/>
              <a:t> *  $50 set up fee for each sort</a:t>
            </a:r>
          </a:p>
          <a:p>
            <a:r>
              <a:rPr lang="en-US" sz="1600" dirty="0"/>
              <a:t>    </a:t>
            </a:r>
          </a:p>
        </p:txBody>
      </p:sp>
      <p:graphicFrame>
        <p:nvGraphicFramePr>
          <p:cNvPr id="5" name="Table 4">
            <a:extLst>
              <a:ext uri="{FF2B5EF4-FFF2-40B4-BE49-F238E27FC236}">
                <a16:creationId xmlns:a16="http://schemas.microsoft.com/office/drawing/2014/main" id="{23838924-E052-47C5-9AB0-DC855BD35C54}"/>
              </a:ext>
            </a:extLst>
          </p:cNvPr>
          <p:cNvGraphicFramePr>
            <a:graphicFrameLocks noGrp="1"/>
          </p:cNvGraphicFramePr>
          <p:nvPr>
            <p:extLst>
              <p:ext uri="{D42A27DB-BD31-4B8C-83A1-F6EECF244321}">
                <p14:modId xmlns:p14="http://schemas.microsoft.com/office/powerpoint/2010/main" val="3658399818"/>
              </p:ext>
            </p:extLst>
          </p:nvPr>
        </p:nvGraphicFramePr>
        <p:xfrm>
          <a:off x="2" y="2590800"/>
          <a:ext cx="9143998" cy="1529228"/>
        </p:xfrm>
        <a:graphic>
          <a:graphicData uri="http://schemas.openxmlformats.org/drawingml/2006/table">
            <a:tbl>
              <a:tblPr firstRow="1" bandRow="1">
                <a:tableStyleId>{21E4AEA4-8DFA-4A89-87EB-49C32662AFE0}</a:tableStyleId>
              </a:tblPr>
              <a:tblGrid>
                <a:gridCol w="1015998">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798286">
                  <a:extLst>
                    <a:ext uri="{9D8B030D-6E8A-4147-A177-3AD203B41FA5}">
                      <a16:colId xmlns:a16="http://schemas.microsoft.com/office/drawing/2014/main" val="20002"/>
                    </a:ext>
                  </a:extLst>
                </a:gridCol>
                <a:gridCol w="653143">
                  <a:extLst>
                    <a:ext uri="{9D8B030D-6E8A-4147-A177-3AD203B41FA5}">
                      <a16:colId xmlns:a16="http://schemas.microsoft.com/office/drawing/2014/main" val="20003"/>
                    </a:ext>
                  </a:extLst>
                </a:gridCol>
                <a:gridCol w="943428">
                  <a:extLst>
                    <a:ext uri="{9D8B030D-6E8A-4147-A177-3AD203B41FA5}">
                      <a16:colId xmlns:a16="http://schemas.microsoft.com/office/drawing/2014/main" val="20004"/>
                    </a:ext>
                  </a:extLst>
                </a:gridCol>
                <a:gridCol w="943428">
                  <a:extLst>
                    <a:ext uri="{9D8B030D-6E8A-4147-A177-3AD203B41FA5}">
                      <a16:colId xmlns:a16="http://schemas.microsoft.com/office/drawing/2014/main" val="157094073"/>
                    </a:ext>
                  </a:extLst>
                </a:gridCol>
                <a:gridCol w="1233714">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gridCol w="1814287">
                  <a:extLst>
                    <a:ext uri="{9D8B030D-6E8A-4147-A177-3AD203B41FA5}">
                      <a16:colId xmlns:a16="http://schemas.microsoft.com/office/drawing/2014/main" val="2813521219"/>
                    </a:ext>
                  </a:extLst>
                </a:gridCol>
              </a:tblGrid>
              <a:tr h="634852">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err="1"/>
                        <a:t>Accuri</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Canto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LSR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Aurora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Aurora</a:t>
                      </a:r>
                    </a:p>
                    <a:p>
                      <a:pPr algn="ctr"/>
                      <a:r>
                        <a:rPr lang="en-US" b="0" dirty="0"/>
                        <a:t>UV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err="1"/>
                        <a:t>FlowSight</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Aria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err="1"/>
                        <a:t>MACSQuant</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4574">
                <a:tc>
                  <a:txBody>
                    <a:bodyPr/>
                    <a:lstStyle/>
                    <a:p>
                      <a:pPr algn="ctr"/>
                      <a:r>
                        <a:rPr lang="en-US" dirty="0"/>
                        <a:t>Acad.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4574">
                <a:tc>
                  <a:txBody>
                    <a:bodyPr/>
                    <a:lstStyle/>
                    <a:p>
                      <a:pPr algn="ctr"/>
                      <a:r>
                        <a:rPr lang="en-US" dirty="0"/>
                        <a:t>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190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Audio 2">
            <a:hlinkClick r:id="" action="ppaction://media"/>
            <a:extLst>
              <a:ext uri="{FF2B5EF4-FFF2-40B4-BE49-F238E27FC236}">
                <a16:creationId xmlns:a16="http://schemas.microsoft.com/office/drawing/2014/main" id="{0B63B1D7-755C-4EB7-B3BE-6BBC95B3B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2062705"/>
      </p:ext>
    </p:extLst>
  </p:cSld>
  <p:clrMapOvr>
    <a:masterClrMapping/>
  </p:clrMapOvr>
  <mc:AlternateContent xmlns:mc="http://schemas.openxmlformats.org/markup-compatibility/2006" xmlns:p14="http://schemas.microsoft.com/office/powerpoint/2010/main">
    <mc:Choice Requires="p14">
      <p:transition spd="slow" p14:dur="2000" advTm="58848"/>
    </mc:Choice>
    <mc:Fallback xmlns="">
      <p:transition spd="slow" advTm="5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28" descr="https://static1.squarespace.com/static/4f5013cf24ac3afbd1aa0384/t/5965adc8cd0f68c56a4900ab/1499835852262/">
            <a:extLst>
              <a:ext uri="{FF2B5EF4-FFF2-40B4-BE49-F238E27FC236}">
                <a16:creationId xmlns:a16="http://schemas.microsoft.com/office/drawing/2014/main" id="{F007FD50-C080-45CC-82A9-5452AB9F26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873066"/>
            <a:ext cx="1600201" cy="6144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CAE744-7A0F-4003-9344-437207435945}"/>
              </a:ext>
            </a:extLst>
          </p:cNvPr>
          <p:cNvSpPr txBox="1"/>
          <p:nvPr/>
        </p:nvSpPr>
        <p:spPr>
          <a:xfrm>
            <a:off x="3413760" y="3883648"/>
            <a:ext cx="5105400" cy="1354217"/>
          </a:xfrm>
          <a:prstGeom prst="rect">
            <a:avLst/>
          </a:prstGeom>
          <a:noFill/>
        </p:spPr>
        <p:txBody>
          <a:bodyPr wrap="square" rtlCol="0">
            <a:spAutoFit/>
          </a:bodyPr>
          <a:lstStyle/>
          <a:p>
            <a:pPr>
              <a:spcAft>
                <a:spcPts val="600"/>
              </a:spcAft>
              <a:defRPr/>
            </a:pPr>
            <a:r>
              <a:rPr lang="en-US" altLang="zh-TW" sz="1800" b="1" dirty="0">
                <a:solidFill>
                  <a:srgbClr val="002060"/>
                </a:solidFill>
                <a:latin typeface="Arial"/>
                <a:cs typeface="Arial"/>
              </a:rPr>
              <a:t>FlowJo dongles</a:t>
            </a:r>
          </a:p>
          <a:p>
            <a:pPr marL="342900" indent="-342900">
              <a:spcAft>
                <a:spcPts val="600"/>
              </a:spcAft>
              <a:buFont typeface="Arial" panose="020B0604020202020204" pitchFamily="34" charset="0"/>
              <a:buChar char="•"/>
              <a:defRPr/>
            </a:pPr>
            <a:r>
              <a:rPr lang="en-US" altLang="zh-TW" sz="1800" dirty="0">
                <a:solidFill>
                  <a:srgbClr val="002060"/>
                </a:solidFill>
                <a:latin typeface="Arial"/>
                <a:cs typeface="Arial"/>
              </a:rPr>
              <a:t>PC and Mac dongles can be borrowed at no charge.</a:t>
            </a:r>
          </a:p>
          <a:p>
            <a:pPr marL="342900" indent="-342900">
              <a:spcAft>
                <a:spcPts val="600"/>
              </a:spcAft>
              <a:buFont typeface="Arial" panose="020B0604020202020204" pitchFamily="34" charset="0"/>
              <a:buChar char="•"/>
              <a:defRPr/>
            </a:pPr>
            <a:r>
              <a:rPr lang="en-US" altLang="zh-TW" sz="1800" dirty="0">
                <a:solidFill>
                  <a:srgbClr val="002060"/>
                </a:solidFill>
                <a:latin typeface="Arial"/>
                <a:cs typeface="Arial"/>
              </a:rPr>
              <a:t>Purchase site license through IHV flow core</a:t>
            </a:r>
          </a:p>
        </p:txBody>
      </p:sp>
      <p:sp>
        <p:nvSpPr>
          <p:cNvPr id="7" name="TextBox 6">
            <a:extLst>
              <a:ext uri="{FF2B5EF4-FFF2-40B4-BE49-F238E27FC236}">
                <a16:creationId xmlns:a16="http://schemas.microsoft.com/office/drawing/2014/main" id="{2DD1D4DF-C317-44D2-A3E8-530441EFC916}"/>
              </a:ext>
            </a:extLst>
          </p:cNvPr>
          <p:cNvSpPr txBox="1"/>
          <p:nvPr/>
        </p:nvSpPr>
        <p:spPr>
          <a:xfrm>
            <a:off x="3429000" y="1897135"/>
            <a:ext cx="5334001" cy="1077218"/>
          </a:xfrm>
          <a:prstGeom prst="rect">
            <a:avLst/>
          </a:prstGeom>
          <a:noFill/>
        </p:spPr>
        <p:txBody>
          <a:bodyPr wrap="square" rtlCol="0">
            <a:spAutoFit/>
          </a:bodyPr>
          <a:lstStyle/>
          <a:p>
            <a:pPr>
              <a:spcAft>
                <a:spcPts val="600"/>
              </a:spcAft>
              <a:defRPr/>
            </a:pPr>
            <a:r>
              <a:rPr lang="en-US" altLang="zh-TW" sz="1800" b="1" dirty="0">
                <a:solidFill>
                  <a:srgbClr val="002060"/>
                </a:solidFill>
                <a:latin typeface="Arial"/>
                <a:cs typeface="Arial"/>
              </a:rPr>
              <a:t>FCS Express 7 site license</a:t>
            </a:r>
            <a:endParaRPr lang="en-US" altLang="zh-TW" sz="1800" dirty="0">
              <a:solidFill>
                <a:srgbClr val="002060"/>
              </a:solidFill>
              <a:latin typeface="Arial"/>
              <a:cs typeface="Arial"/>
            </a:endParaRPr>
          </a:p>
          <a:p>
            <a:pPr marL="342900" indent="-342900">
              <a:spcAft>
                <a:spcPts val="600"/>
              </a:spcAft>
              <a:buFont typeface="Arial" panose="020B0604020202020204" pitchFamily="34" charset="0"/>
              <a:buChar char="•"/>
              <a:defRPr/>
            </a:pPr>
            <a:r>
              <a:rPr lang="en-US" altLang="zh-TW" sz="1800" dirty="0">
                <a:solidFill>
                  <a:srgbClr val="002060"/>
                </a:solidFill>
                <a:latin typeface="Arial"/>
                <a:cs typeface="Arial"/>
              </a:rPr>
              <a:t>No charge to flow core users</a:t>
            </a:r>
          </a:p>
          <a:p>
            <a:pPr marL="342900" indent="-342900">
              <a:spcAft>
                <a:spcPts val="600"/>
              </a:spcAft>
              <a:buFont typeface="Arial" panose="020B0604020202020204" pitchFamily="34" charset="0"/>
              <a:buChar char="•"/>
              <a:defRPr/>
            </a:pPr>
            <a:r>
              <a:rPr lang="en-US" altLang="zh-TW" sz="1800" dirty="0">
                <a:solidFill>
                  <a:srgbClr val="002060"/>
                </a:solidFill>
                <a:latin typeface="Arial"/>
                <a:cs typeface="Arial"/>
              </a:rPr>
              <a:t>Email Karen for instructions</a:t>
            </a:r>
          </a:p>
        </p:txBody>
      </p:sp>
      <p:sp>
        <p:nvSpPr>
          <p:cNvPr id="8" name="Rectangle 2">
            <a:extLst>
              <a:ext uri="{FF2B5EF4-FFF2-40B4-BE49-F238E27FC236}">
                <a16:creationId xmlns:a16="http://schemas.microsoft.com/office/drawing/2014/main" id="{9EB0547B-DA3F-4A9B-BF04-D7EE901B3D51}"/>
              </a:ext>
            </a:extLst>
          </p:cNvPr>
          <p:cNvSpPr>
            <a:spLocks noChangeArrowheads="1"/>
          </p:cNvSpPr>
          <p:nvPr/>
        </p:nvSpPr>
        <p:spPr bwMode="auto">
          <a:xfrm>
            <a:off x="4114800" y="457200"/>
            <a:ext cx="58102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2800" b="1" dirty="0">
                <a:solidFill>
                  <a:srgbClr val="002060"/>
                </a:solidFill>
                <a:latin typeface="Arial" charset="0"/>
                <a:cs typeface="Arial" charset="0"/>
              </a:rPr>
              <a:t>Data  Analysis</a:t>
            </a:r>
          </a:p>
        </p:txBody>
      </p:sp>
      <p:pic>
        <p:nvPicPr>
          <p:cNvPr id="6146" name="Picture 2" descr="Flow Cytometry Data Analysis">
            <a:extLst>
              <a:ext uri="{FF2B5EF4-FFF2-40B4-BE49-F238E27FC236}">
                <a16:creationId xmlns:a16="http://schemas.microsoft.com/office/drawing/2014/main" id="{D57D0EF3-C8CC-4992-81F8-DD9C38A19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820" y="1828800"/>
            <a:ext cx="1352550" cy="121388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24320B1-5A4E-4216-AB0C-2B63B8EAA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4599634"/>
      </p:ext>
    </p:extLst>
  </p:cSld>
  <p:clrMapOvr>
    <a:masterClrMapping/>
  </p:clrMapOvr>
  <mc:AlternateContent xmlns:mc="http://schemas.openxmlformats.org/markup-compatibility/2006" xmlns:p14="http://schemas.microsoft.com/office/powerpoint/2010/main">
    <mc:Choice Requires="p14">
      <p:transition spd="slow" p14:dur="2000" advTm="36412"/>
    </mc:Choice>
    <mc:Fallback xmlns="">
      <p:transition spd="slow" advTm="3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81055F-C51D-473B-9934-DB6E1EF4E323}"/>
              </a:ext>
            </a:extLst>
          </p:cNvPr>
          <p:cNvSpPr txBox="1"/>
          <p:nvPr/>
        </p:nvSpPr>
        <p:spPr>
          <a:xfrm>
            <a:off x="2531012" y="3428999"/>
            <a:ext cx="1172765" cy="1938992"/>
          </a:xfrm>
          <a:prstGeom prst="rect">
            <a:avLst/>
          </a:prstGeom>
          <a:noFill/>
        </p:spPr>
        <p:txBody>
          <a:bodyPr wrap="square">
            <a:spAutoFit/>
          </a:bodyPr>
          <a:lstStyle/>
          <a:p>
            <a:pPr algn="ctr">
              <a:defRPr/>
            </a:pPr>
            <a:r>
              <a:rPr lang="en-US" sz="1000" dirty="0">
                <a:solidFill>
                  <a:srgbClr val="404041"/>
                </a:solidFill>
                <a:latin typeface="Arial"/>
                <a:ea typeface="ヒラギノ角ゴ Pro W3" charset="0"/>
                <a:cs typeface="Arial"/>
              </a:rPr>
              <a:t>CVD</a:t>
            </a:r>
          </a:p>
          <a:p>
            <a:pPr>
              <a:defRPr/>
            </a:pPr>
            <a:r>
              <a:rPr lang="en-US" sz="1000" b="1" dirty="0">
                <a:latin typeface="Arial"/>
                <a:ea typeface="ヒラギノ角ゴ Pro W3" charset="0"/>
                <a:cs typeface="Arial"/>
              </a:rPr>
              <a:t>Marcelo Sztein</a:t>
            </a:r>
          </a:p>
          <a:p>
            <a:pPr>
              <a:defRPr/>
            </a:pPr>
            <a:endParaRPr lang="en-US" sz="1000" b="1" dirty="0">
              <a:latin typeface="Arial"/>
              <a:ea typeface="ヒラギノ角ゴ Pro W3" charset="0"/>
              <a:cs typeface="Arial"/>
            </a:endParaRPr>
          </a:p>
          <a:p>
            <a:pPr>
              <a:defRPr/>
            </a:pPr>
            <a:r>
              <a:rPr lang="en-US" sz="1000" dirty="0">
                <a:latin typeface="Arial"/>
                <a:ea typeface="ヒラギノ角ゴ Pro W3" charset="0"/>
                <a:cs typeface="Arial"/>
              </a:rPr>
              <a:t>Mass Cytometry</a:t>
            </a:r>
          </a:p>
          <a:p>
            <a:pPr>
              <a:defRPr/>
            </a:pPr>
            <a:r>
              <a:rPr lang="en-US" sz="1000" dirty="0"/>
              <a:t>2 </a:t>
            </a:r>
            <a:r>
              <a:rPr lang="en-US" sz="1000" dirty="0" err="1"/>
              <a:t>Fluidigm</a:t>
            </a:r>
            <a:r>
              <a:rPr lang="en-US" sz="1000" dirty="0"/>
              <a:t> </a:t>
            </a:r>
            <a:r>
              <a:rPr lang="en-US" sz="1000" dirty="0" err="1"/>
              <a:t>CyTOF</a:t>
            </a:r>
            <a:r>
              <a:rPr lang="en-US" sz="1000" dirty="0"/>
              <a:t> Helios mass cytometers</a:t>
            </a:r>
          </a:p>
          <a:p>
            <a:pPr>
              <a:defRPr/>
            </a:pPr>
            <a:endParaRPr lang="en-US" sz="1000" dirty="0"/>
          </a:p>
          <a:p>
            <a:pPr>
              <a:defRPr/>
            </a:pPr>
            <a:r>
              <a:rPr lang="en-US" sz="1000" dirty="0"/>
              <a:t>Simultaneous detection of 50 metal-labeled antibodies</a:t>
            </a:r>
          </a:p>
        </p:txBody>
      </p:sp>
      <p:pic>
        <p:nvPicPr>
          <p:cNvPr id="5" name="Picture 2">
            <a:extLst>
              <a:ext uri="{FF2B5EF4-FFF2-40B4-BE49-F238E27FC236}">
                <a16:creationId xmlns:a16="http://schemas.microsoft.com/office/drawing/2014/main" id="{08399234-53CC-406A-90CF-F2538F26A4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933831"/>
            <a:ext cx="1172765" cy="149516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AA0C7ED-7945-4FB4-A2C8-BA0CF0D36488}"/>
              </a:ext>
            </a:extLst>
          </p:cNvPr>
          <p:cNvSpPr txBox="1">
            <a:spLocks/>
          </p:cNvSpPr>
          <p:nvPr/>
        </p:nvSpPr>
        <p:spPr bwMode="auto">
          <a:xfrm>
            <a:off x="5181600" y="457200"/>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a:solidFill>
                  <a:schemeClr val="tx2"/>
                </a:solidFill>
                <a:latin typeface="Calibri" pitchFamily="34" charset="0"/>
                <a:ea typeface="+mj-ea"/>
                <a:cs typeface="+mj-cs"/>
              </a:defRPr>
            </a:lvl1pPr>
            <a:lvl2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2pPr>
            <a:lvl3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3pPr>
            <a:lvl4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4pPr>
            <a:lvl5pPr algn="r" rtl="0" eaLnBrk="0" fontAlgn="base" hangingPunct="0">
              <a:spcBef>
                <a:spcPct val="0"/>
              </a:spcBef>
              <a:spcAft>
                <a:spcPct val="0"/>
              </a:spcAft>
              <a:defRPr sz="3200">
                <a:solidFill>
                  <a:schemeClr val="tx2"/>
                </a:solidFill>
                <a:latin typeface="Calibri" pitchFamily="34"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2800" b="1" kern="0" dirty="0">
                <a:solidFill>
                  <a:srgbClr val="002060"/>
                </a:solidFill>
              </a:rPr>
              <a:t>Other Flow Cores</a:t>
            </a:r>
          </a:p>
        </p:txBody>
      </p:sp>
      <p:pic>
        <p:nvPicPr>
          <p:cNvPr id="7170" name="Picture 2">
            <a:extLst>
              <a:ext uri="{FF2B5EF4-FFF2-40B4-BE49-F238E27FC236}">
                <a16:creationId xmlns:a16="http://schemas.microsoft.com/office/drawing/2014/main" id="{D4659881-7F5F-4387-A67C-5F762132B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632" y="1933830"/>
            <a:ext cx="1196135" cy="14951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BBBF3A0-091D-4191-AC53-D37CB0B46763}"/>
              </a:ext>
            </a:extLst>
          </p:cNvPr>
          <p:cNvSpPr/>
          <p:nvPr/>
        </p:nvSpPr>
        <p:spPr>
          <a:xfrm>
            <a:off x="4572000" y="3428999"/>
            <a:ext cx="1371600" cy="1015663"/>
          </a:xfrm>
          <a:prstGeom prst="rect">
            <a:avLst/>
          </a:prstGeom>
        </p:spPr>
        <p:txBody>
          <a:bodyPr wrap="square">
            <a:spAutoFit/>
          </a:bodyPr>
          <a:lstStyle/>
          <a:p>
            <a:pPr algn="ctr"/>
            <a:r>
              <a:rPr lang="en-US" sz="1000" dirty="0"/>
              <a:t>IHV</a:t>
            </a:r>
          </a:p>
          <a:p>
            <a:pPr algn="ctr"/>
            <a:r>
              <a:rPr lang="en-US" sz="1000" b="1" dirty="0"/>
              <a:t>Yutaka </a:t>
            </a:r>
            <a:r>
              <a:rPr lang="en-US" sz="1000" b="1" dirty="0" err="1"/>
              <a:t>Tagaya</a:t>
            </a:r>
            <a:endParaRPr lang="en-US" sz="1000" b="1" dirty="0"/>
          </a:p>
          <a:p>
            <a:pPr algn="ctr"/>
            <a:endParaRPr lang="en-US" sz="1000" b="1" dirty="0"/>
          </a:p>
          <a:p>
            <a:pPr algn="ctr"/>
            <a:r>
              <a:rPr lang="en-US" sz="1000" dirty="0"/>
              <a:t>BSL-3 cell sorting</a:t>
            </a:r>
          </a:p>
          <a:p>
            <a:pPr algn="ctr"/>
            <a:endParaRPr lang="en-US" sz="1000" dirty="0"/>
          </a:p>
          <a:p>
            <a:pPr algn="ctr"/>
            <a:r>
              <a:rPr lang="en-US" sz="1000" dirty="0" err="1"/>
              <a:t>FlowJo</a:t>
            </a:r>
            <a:r>
              <a:rPr lang="en-US" sz="1000" dirty="0"/>
              <a:t> Site License</a:t>
            </a:r>
          </a:p>
        </p:txBody>
      </p:sp>
      <p:pic>
        <p:nvPicPr>
          <p:cNvPr id="10" name="Picture 10" descr="A picture containing indoor, table, sitting, desk&#10;&#10;Description automatically generated">
            <a:extLst>
              <a:ext uri="{FF2B5EF4-FFF2-40B4-BE49-F238E27FC236}">
                <a16:creationId xmlns:a16="http://schemas.microsoft.com/office/drawing/2014/main" id="{3D0DCE3C-55AF-4929-819F-A150BC8DC341}"/>
              </a:ext>
            </a:extLst>
          </p:cNvPr>
          <p:cNvPicPr>
            <a:picLocks noChangeAspect="1"/>
          </p:cNvPicPr>
          <p:nvPr/>
        </p:nvPicPr>
        <p:blipFill>
          <a:blip r:embed="rId6">
            <a:extLst>
              <a:ext uri="{28A0092B-C50C-407E-A947-70E740481C1C}">
                <a14:useLocalDpi xmlns:a14="http://schemas.microsoft.com/office/drawing/2010/main" val="0"/>
              </a:ext>
            </a:extLst>
          </a:blip>
          <a:srcRect l="18585" t="12686" r="21039" b="14400"/>
          <a:stretch>
            <a:fillRect/>
          </a:stretch>
        </p:blipFill>
        <p:spPr bwMode="auto">
          <a:xfrm>
            <a:off x="2590800" y="5393782"/>
            <a:ext cx="1413272" cy="888206"/>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04BECD31-C90F-4D35-AC29-6F55FF8E23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7600149"/>
      </p:ext>
    </p:extLst>
  </p:cSld>
  <p:clrMapOvr>
    <a:masterClrMapping/>
  </p:clrMapOvr>
  <mc:AlternateContent xmlns:mc="http://schemas.openxmlformats.org/markup-compatibility/2006" xmlns:p14="http://schemas.microsoft.com/office/powerpoint/2010/main">
    <mc:Choice Requires="p14">
      <p:transition spd="slow" p14:dur="2000" advTm="56093"/>
    </mc:Choice>
    <mc:Fallback xmlns="">
      <p:transition spd="slow" advTm="5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609600"/>
            <a:ext cx="3962400" cy="523220"/>
          </a:xfrm>
        </p:spPr>
        <p:txBody>
          <a:bodyPr/>
          <a:lstStyle/>
          <a:p>
            <a:r>
              <a:rPr lang="en-US" sz="2400" b="1" dirty="0" err="1">
                <a:solidFill>
                  <a:srgbClr val="002060"/>
                </a:solidFill>
                <a:latin typeface="Arial" panose="020B0604020202020204" pitchFamily="34" charset="0"/>
                <a:cs typeface="Arial" panose="020B0604020202020204" pitchFamily="34" charset="0"/>
              </a:rPr>
              <a:t>iLab</a:t>
            </a:r>
            <a:r>
              <a:rPr lang="en-US" sz="2400" b="1" dirty="0">
                <a:solidFill>
                  <a:srgbClr val="002060"/>
                </a:solidFill>
                <a:latin typeface="Arial" panose="020B0604020202020204" pitchFamily="34" charset="0"/>
                <a:cs typeface="Arial" panose="020B0604020202020204" pitchFamily="34" charset="0"/>
              </a:rPr>
              <a:t> Online Booking</a:t>
            </a:r>
          </a:p>
        </p:txBody>
      </p:sp>
      <p:sp>
        <p:nvSpPr>
          <p:cNvPr id="3" name="Rectangle 2"/>
          <p:cNvSpPr/>
          <p:nvPr/>
        </p:nvSpPr>
        <p:spPr>
          <a:xfrm>
            <a:off x="3048000" y="2190690"/>
            <a:ext cx="2350580" cy="400110"/>
          </a:xfrm>
          <a:prstGeom prst="rect">
            <a:avLst/>
          </a:prstGeom>
        </p:spPr>
        <p:txBody>
          <a:bodyPr wrap="none">
            <a:spAutoFit/>
          </a:bodyPr>
          <a:lstStyle/>
          <a:p>
            <a:pPr eaLnBrk="0" fontAlgn="base" hangingPunct="0">
              <a:spcBef>
                <a:spcPct val="0"/>
              </a:spcBef>
              <a:spcAft>
                <a:spcPct val="0"/>
              </a:spcAft>
            </a:pPr>
            <a:r>
              <a:rPr lang="en-US" sz="20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cibr.umaryland.edu</a:t>
            </a:r>
            <a:endParaRPr lang="en-US" sz="2000" dirty="0">
              <a:solidFill>
                <a:srgbClr val="0070C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35859AD-9099-43FA-880C-C40FDF5CF035}"/>
              </a:ext>
            </a:extLst>
          </p:cNvPr>
          <p:cNvPicPr>
            <a:picLocks noChangeAspect="1"/>
          </p:cNvPicPr>
          <p:nvPr/>
        </p:nvPicPr>
        <p:blipFill>
          <a:blip r:embed="rId5"/>
          <a:stretch>
            <a:fillRect/>
          </a:stretch>
        </p:blipFill>
        <p:spPr>
          <a:xfrm>
            <a:off x="0" y="2590800"/>
            <a:ext cx="9144000" cy="2710308"/>
          </a:xfrm>
          <a:prstGeom prst="rect">
            <a:avLst/>
          </a:prstGeom>
        </p:spPr>
      </p:pic>
      <p:pic>
        <p:nvPicPr>
          <p:cNvPr id="8" name="Audio 7">
            <a:hlinkClick r:id="" action="ppaction://media"/>
            <a:extLst>
              <a:ext uri="{FF2B5EF4-FFF2-40B4-BE49-F238E27FC236}">
                <a16:creationId xmlns:a16="http://schemas.microsoft.com/office/drawing/2014/main" id="{B2D5D46C-0C08-40C9-BAE6-ADE0143B28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1521950"/>
      </p:ext>
    </p:extLst>
  </p:cSld>
  <p:clrMapOvr>
    <a:masterClrMapping/>
  </p:clrMapOvr>
  <mc:AlternateContent xmlns:mc="http://schemas.openxmlformats.org/markup-compatibility/2006" xmlns:p14="http://schemas.microsoft.com/office/powerpoint/2010/main">
    <mc:Choice Requires="p14">
      <p:transition spd="slow" p14:dur="2000" advTm="23456"/>
    </mc:Choice>
    <mc:Fallback xmlns="">
      <p:transition spd="slow" advTm="2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10AC5F-80CA-48F5-847F-A407EAE9376C}"/>
              </a:ext>
            </a:extLst>
          </p:cNvPr>
          <p:cNvPicPr>
            <a:picLocks noChangeAspect="1"/>
          </p:cNvPicPr>
          <p:nvPr/>
        </p:nvPicPr>
        <p:blipFill>
          <a:blip r:embed="rId4"/>
          <a:stretch>
            <a:fillRect/>
          </a:stretch>
        </p:blipFill>
        <p:spPr>
          <a:xfrm>
            <a:off x="0" y="463741"/>
            <a:ext cx="9144000" cy="5930518"/>
          </a:xfrm>
          <a:prstGeom prst="rect">
            <a:avLst/>
          </a:prstGeom>
        </p:spPr>
      </p:pic>
      <p:pic>
        <p:nvPicPr>
          <p:cNvPr id="4" name="Audio 3">
            <a:hlinkClick r:id="" action="ppaction://media"/>
            <a:extLst>
              <a:ext uri="{FF2B5EF4-FFF2-40B4-BE49-F238E27FC236}">
                <a16:creationId xmlns:a16="http://schemas.microsoft.com/office/drawing/2014/main" id="{0BC4F9EA-0E8A-4E2D-B35A-5EB6D4FB5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5665800"/>
      </p:ext>
    </p:extLst>
  </p:cSld>
  <p:clrMapOvr>
    <a:masterClrMapping/>
  </p:clrMapOvr>
  <mc:AlternateContent xmlns:mc="http://schemas.openxmlformats.org/markup-compatibility/2006" xmlns:p14="http://schemas.microsoft.com/office/powerpoint/2010/main">
    <mc:Choice Requires="p14">
      <p:transition spd="slow" p14:dur="2000" advTm="37440"/>
    </mc:Choice>
    <mc:Fallback xmlns="">
      <p:transition spd="slow" advTm="3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2E549-10D9-42DB-A7A9-C52F130F705A}"/>
              </a:ext>
            </a:extLst>
          </p:cNvPr>
          <p:cNvPicPr>
            <a:picLocks noChangeAspect="1"/>
          </p:cNvPicPr>
          <p:nvPr/>
        </p:nvPicPr>
        <p:blipFill>
          <a:blip r:embed="rId4"/>
          <a:stretch>
            <a:fillRect/>
          </a:stretch>
        </p:blipFill>
        <p:spPr>
          <a:xfrm>
            <a:off x="0" y="1265707"/>
            <a:ext cx="9144000" cy="432658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6728ABEC-E177-4545-A752-9D9FD6E8E00B}"/>
                  </a:ext>
                </a:extLst>
              </p14:cNvPr>
              <p14:cNvContentPartPr/>
              <p14:nvPr>
                <p:extLst>
                  <p:ext uri="{42D2F446-02D8-4167-A562-619A0277C38B}">
                    <p15:isNarration xmlns:p15="http://schemas.microsoft.com/office/powerpoint/2012/main" val="1"/>
                  </p:ext>
                </p:extLst>
              </p14:nvPr>
            </p14:nvContentPartPr>
            <p14:xfrm>
              <a:off x="-50760" y="1366200"/>
              <a:ext cx="3855960" cy="4322880"/>
            </p14:xfrm>
          </p:contentPart>
        </mc:Choice>
        <mc:Fallback xmlns="">
          <p:pic>
            <p:nvPicPr>
              <p:cNvPr id="4" name="Ink 3">
                <a:extLst>
                  <a:ext uri="{FF2B5EF4-FFF2-40B4-BE49-F238E27FC236}">
                    <a16:creationId xmlns:a16="http://schemas.microsoft.com/office/drawing/2014/main" id="{6728ABEC-E177-4545-A752-9D9FD6E8E00B}"/>
                  </a:ext>
                </a:extLst>
              </p:cNvPr>
              <p:cNvPicPr>
                <a:picLocks noGrp="1" noRot="1" noChangeAspect="1" noMove="1" noResize="1" noEditPoints="1" noAdjustHandles="1" noChangeArrowheads="1" noChangeShapeType="1"/>
              </p:cNvPicPr>
              <p:nvPr/>
            </p:nvPicPr>
            <p:blipFill>
              <a:blip r:embed="rId6"/>
              <a:stretch>
                <a:fillRect/>
              </a:stretch>
            </p:blipFill>
            <p:spPr>
              <a:xfrm>
                <a:off x="-60120" y="1356840"/>
                <a:ext cx="3874680" cy="4341600"/>
              </a:xfrm>
              <a:prstGeom prst="rect">
                <a:avLst/>
              </a:prstGeom>
            </p:spPr>
          </p:pic>
        </mc:Fallback>
      </mc:AlternateContent>
      <p:pic>
        <p:nvPicPr>
          <p:cNvPr id="5" name="Audio 4">
            <a:hlinkClick r:id="" action="ppaction://media"/>
            <a:extLst>
              <a:ext uri="{FF2B5EF4-FFF2-40B4-BE49-F238E27FC236}">
                <a16:creationId xmlns:a16="http://schemas.microsoft.com/office/drawing/2014/main" id="{EC5C4422-7AE3-4056-8DFE-53449A791D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8054731"/>
      </p:ext>
    </p:extLst>
  </p:cSld>
  <p:clrMapOvr>
    <a:masterClrMapping/>
  </p:clrMapOvr>
  <mc:AlternateContent xmlns:mc="http://schemas.openxmlformats.org/markup-compatibility/2006" xmlns:p14="http://schemas.microsoft.com/office/powerpoint/2010/main">
    <mc:Choice Requires="p14">
      <p:transition spd="slow" p14:dur="2000" advTm="88935"/>
    </mc:Choice>
    <mc:Fallback xmlns="">
      <p:transition spd="slow" advTm="8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810000" y="457200"/>
            <a:ext cx="58102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algn="ctr" fontAlgn="base">
              <a:spcBef>
                <a:spcPct val="0"/>
              </a:spcBef>
              <a:spcAft>
                <a:spcPct val="0"/>
              </a:spcAft>
              <a:buClrTx/>
              <a:buSzTx/>
              <a:buFontTx/>
              <a:buNone/>
            </a:pPr>
            <a:r>
              <a:rPr lang="en-US" altLang="en-US" sz="3600" b="1" dirty="0">
                <a:solidFill>
                  <a:srgbClr val="002060"/>
                </a:solidFill>
                <a:latin typeface="Arial" charset="0"/>
                <a:cs typeface="Arial" charset="0"/>
              </a:rPr>
              <a:t>Biosafety</a:t>
            </a:r>
          </a:p>
        </p:txBody>
      </p:sp>
      <p:sp>
        <p:nvSpPr>
          <p:cNvPr id="26627" name="Rectangle 6"/>
          <p:cNvSpPr>
            <a:spLocks noChangeArrowheads="1"/>
          </p:cNvSpPr>
          <p:nvPr/>
        </p:nvSpPr>
        <p:spPr bwMode="auto">
          <a:xfrm>
            <a:off x="1295400" y="1995809"/>
            <a:ext cx="7239000" cy="301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30000"/>
              </a:spcAft>
              <a:buClrTx/>
              <a:buSzTx/>
              <a:buFont typeface="Arial" charset="0"/>
              <a:buChar char="•"/>
            </a:pPr>
            <a:r>
              <a:rPr lang="en-US" altLang="en-US" sz="1800" dirty="0">
                <a:solidFill>
                  <a:srgbClr val="002060"/>
                </a:solidFill>
                <a:latin typeface="Arial" charset="0"/>
                <a:cs typeface="Arial" charset="0"/>
              </a:rPr>
              <a:t>Sorting generates cell containing aerosols</a:t>
            </a:r>
          </a:p>
          <a:p>
            <a:pPr fontAlgn="base">
              <a:spcBef>
                <a:spcPct val="0"/>
              </a:spcBef>
              <a:spcAft>
                <a:spcPct val="30000"/>
              </a:spcAft>
              <a:buClrTx/>
              <a:buSzTx/>
              <a:buFont typeface="Arial" charset="0"/>
              <a:buChar char="•"/>
            </a:pPr>
            <a:r>
              <a:rPr lang="en-US" altLang="en-US" sz="1800" dirty="0">
                <a:solidFill>
                  <a:srgbClr val="002060"/>
                </a:solidFill>
                <a:latin typeface="Arial" charset="0"/>
                <a:cs typeface="Arial" charset="0"/>
              </a:rPr>
              <a:t>Sort BSL-1 materials at BSL-2 facility </a:t>
            </a:r>
          </a:p>
          <a:p>
            <a:pPr fontAlgn="base">
              <a:spcBef>
                <a:spcPct val="0"/>
              </a:spcBef>
              <a:spcAft>
                <a:spcPct val="30000"/>
              </a:spcAft>
              <a:buClrTx/>
              <a:buSzTx/>
              <a:buFont typeface="Arial" charset="0"/>
              <a:buChar char="•"/>
            </a:pPr>
            <a:r>
              <a:rPr lang="en-US" altLang="en-US" sz="1800" dirty="0">
                <a:solidFill>
                  <a:srgbClr val="002060"/>
                </a:solidFill>
                <a:latin typeface="Arial" charset="0"/>
                <a:cs typeface="Arial" charset="0"/>
              </a:rPr>
              <a:t>Sort BSL-2 materials at BSL-2 enhanced facility. </a:t>
            </a:r>
          </a:p>
          <a:p>
            <a:pPr fontAlgn="base">
              <a:spcBef>
                <a:spcPct val="0"/>
              </a:spcBef>
              <a:spcAft>
                <a:spcPct val="30000"/>
              </a:spcAft>
              <a:buClrTx/>
              <a:buSzTx/>
              <a:buFont typeface="Arial" charset="0"/>
              <a:buChar char="•"/>
            </a:pPr>
            <a:r>
              <a:rPr lang="en-US" altLang="en-US" sz="1800" dirty="0">
                <a:solidFill>
                  <a:srgbClr val="002060"/>
                </a:solidFill>
                <a:latin typeface="Arial" charset="0"/>
                <a:cs typeface="Arial" charset="0"/>
              </a:rPr>
              <a:t>Bio-Bubble hood on Aria II sorter - BSL-2 enhanced practice.</a:t>
            </a:r>
          </a:p>
          <a:p>
            <a:pPr fontAlgn="base">
              <a:spcBef>
                <a:spcPct val="0"/>
              </a:spcBef>
              <a:spcAft>
                <a:spcPct val="30000"/>
              </a:spcAft>
              <a:buClrTx/>
              <a:buSzTx/>
              <a:buFont typeface="Arial" charset="0"/>
              <a:buChar char="•"/>
            </a:pPr>
            <a:r>
              <a:rPr lang="en-US" altLang="en-US" sz="2400" b="1" dirty="0">
                <a:solidFill>
                  <a:srgbClr val="002060"/>
                </a:solidFill>
                <a:latin typeface="Arial" charset="0"/>
                <a:cs typeface="Arial" charset="0"/>
              </a:rPr>
              <a:t>Masks, lab coat, gloves required</a:t>
            </a:r>
          </a:p>
          <a:p>
            <a:pPr fontAlgn="base">
              <a:spcBef>
                <a:spcPct val="0"/>
              </a:spcBef>
              <a:spcAft>
                <a:spcPct val="30000"/>
              </a:spcAft>
              <a:buClrTx/>
              <a:buSzTx/>
              <a:buFont typeface="Arial" charset="0"/>
              <a:buChar char="•"/>
            </a:pPr>
            <a:r>
              <a:rPr lang="en-US" altLang="en-US" sz="1800" dirty="0">
                <a:solidFill>
                  <a:srgbClr val="002060"/>
                </a:solidFill>
                <a:latin typeface="Arial" charset="0"/>
                <a:cs typeface="Arial" charset="0"/>
              </a:rPr>
              <a:t>Hands on training, one on one. </a:t>
            </a:r>
          </a:p>
          <a:p>
            <a:pPr fontAlgn="base">
              <a:spcBef>
                <a:spcPct val="0"/>
              </a:spcBef>
              <a:spcAft>
                <a:spcPct val="30000"/>
              </a:spcAft>
              <a:buClrTx/>
              <a:buSzTx/>
              <a:buFont typeface="Arial" charset="0"/>
              <a:buChar char="•"/>
            </a:pPr>
            <a:r>
              <a:rPr lang="en-US" altLang="en-US" sz="1800" dirty="0">
                <a:solidFill>
                  <a:srgbClr val="002060"/>
                </a:solidFill>
                <a:latin typeface="Arial" charset="0"/>
                <a:cs typeface="Arial" charset="0"/>
              </a:rPr>
              <a:t>Aurora can share screen to other users.</a:t>
            </a:r>
          </a:p>
          <a:p>
            <a:pPr fontAlgn="base">
              <a:spcBef>
                <a:spcPct val="0"/>
              </a:spcBef>
              <a:spcAft>
                <a:spcPct val="30000"/>
              </a:spcAft>
              <a:buClrTx/>
              <a:buSzTx/>
              <a:buFont typeface="Arial" charset="0"/>
              <a:buChar char="•"/>
            </a:pPr>
            <a:r>
              <a:rPr lang="en-US" altLang="en-US" sz="1800" dirty="0">
                <a:solidFill>
                  <a:srgbClr val="002060"/>
                </a:solidFill>
                <a:latin typeface="Arial" charset="0"/>
                <a:cs typeface="Arial" charset="0"/>
              </a:rPr>
              <a:t>After training, email Karen for card access.</a:t>
            </a:r>
          </a:p>
        </p:txBody>
      </p:sp>
      <p:pic>
        <p:nvPicPr>
          <p:cNvPr id="2" name="Audio 1">
            <a:hlinkClick r:id="" action="ppaction://media"/>
            <a:extLst>
              <a:ext uri="{FF2B5EF4-FFF2-40B4-BE49-F238E27FC236}">
                <a16:creationId xmlns:a16="http://schemas.microsoft.com/office/drawing/2014/main" id="{A8D0936C-50FE-46E5-A4C0-AB99EBF91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8828244"/>
      </p:ext>
    </p:extLst>
  </p:cSld>
  <p:clrMapOvr>
    <a:masterClrMapping/>
  </p:clrMapOvr>
  <mc:AlternateContent xmlns:mc="http://schemas.openxmlformats.org/markup-compatibility/2006" xmlns:p14="http://schemas.microsoft.com/office/powerpoint/2010/main">
    <mc:Choice Requires="p14">
      <p:transition spd="slow" p14:dur="2000" advTm="97120"/>
    </mc:Choice>
    <mc:Fallback xmlns="">
      <p:transition spd="slow" advTm="9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idx="4294967295"/>
          </p:nvPr>
        </p:nvSpPr>
        <p:spPr>
          <a:xfrm>
            <a:off x="4191000" y="388938"/>
            <a:ext cx="4489926" cy="1143000"/>
          </a:xfrm>
        </p:spPr>
        <p:txBody>
          <a:bodyPr/>
          <a:lstStyle/>
          <a:p>
            <a:pPr algn="l" eaLnBrk="1" hangingPunct="1">
              <a:defRPr/>
            </a:pPr>
            <a:r>
              <a:rPr lang="en-US" altLang="en-US" sz="2800" b="1" dirty="0">
                <a:solidFill>
                  <a:srgbClr val="002060"/>
                </a:solidFill>
                <a:latin typeface="Arial" charset="0"/>
                <a:ea typeface="ＭＳ Ｐゴシック" pitchFamily="49" charset="-128"/>
              </a:rPr>
              <a:t>Flow Cytometry Controls</a:t>
            </a:r>
          </a:p>
        </p:txBody>
      </p:sp>
      <p:sp>
        <p:nvSpPr>
          <p:cNvPr id="2" name="Rectangle 1"/>
          <p:cNvSpPr/>
          <p:nvPr/>
        </p:nvSpPr>
        <p:spPr>
          <a:xfrm>
            <a:off x="1683774" y="1905000"/>
            <a:ext cx="6324600" cy="3739485"/>
          </a:xfrm>
          <a:prstGeom prst="rect">
            <a:avLst/>
          </a:prstGeom>
          <a:ln>
            <a:noFill/>
          </a:ln>
        </p:spPr>
        <p:txBody>
          <a:bodyPr wrap="square">
            <a:spAutoFit/>
          </a:bodyPr>
          <a:lstStyle/>
          <a:p>
            <a:pPr marL="342900" indent="-342900" eaLnBrk="0" fontAlgn="base" hangingPunct="0">
              <a:spcBef>
                <a:spcPct val="0"/>
              </a:spcBef>
              <a:spcAft>
                <a:spcPts val="600"/>
              </a:spcAft>
              <a:buFont typeface="Arial" panose="020B0604020202020204" pitchFamily="34" charset="0"/>
              <a:buChar char="•"/>
            </a:pPr>
            <a:r>
              <a:rPr lang="en-US" altLang="en-US" sz="1800" dirty="0">
                <a:latin typeface="Arial" charset="0"/>
                <a:cs typeface="Arial" charset="0"/>
              </a:rPr>
              <a:t>Matching unstained cells</a:t>
            </a:r>
          </a:p>
          <a:p>
            <a:pPr marL="342900" indent="-342900" eaLnBrk="0" fontAlgn="base" hangingPunct="0">
              <a:spcBef>
                <a:spcPct val="0"/>
              </a:spcBef>
              <a:spcAft>
                <a:spcPts val="600"/>
              </a:spcAft>
              <a:buFont typeface="Arial" panose="020B0604020202020204" pitchFamily="34" charset="0"/>
              <a:buChar char="•"/>
            </a:pPr>
            <a:r>
              <a:rPr lang="en-US" altLang="en-US" sz="1800" dirty="0">
                <a:latin typeface="Arial" charset="0"/>
                <a:cs typeface="Arial" charset="0"/>
              </a:rPr>
              <a:t>Single color cells</a:t>
            </a:r>
          </a:p>
          <a:p>
            <a:pPr marL="800100" lvl="1" indent="-342900" eaLnBrk="0" hangingPunct="0">
              <a:spcAft>
                <a:spcPts val="600"/>
              </a:spcAft>
              <a:buFont typeface="Courier New" panose="02070309020205020404" pitchFamily="49" charset="0"/>
              <a:buChar char="o"/>
            </a:pPr>
            <a:r>
              <a:rPr lang="en-US" altLang="en-US" sz="1800" dirty="0">
                <a:latin typeface="Arial" charset="0"/>
                <a:cs typeface="Arial" charset="0"/>
              </a:rPr>
              <a:t>compensation</a:t>
            </a:r>
          </a:p>
          <a:p>
            <a:pPr marL="800100" lvl="1" indent="-342900" eaLnBrk="0" hangingPunct="0">
              <a:spcAft>
                <a:spcPts val="600"/>
              </a:spcAft>
              <a:buFont typeface="Courier New" panose="02070309020205020404" pitchFamily="49" charset="0"/>
              <a:buChar char="o"/>
            </a:pPr>
            <a:r>
              <a:rPr lang="en-US" altLang="en-US" sz="1800" dirty="0">
                <a:latin typeface="Arial" charset="0"/>
                <a:cs typeface="Arial" charset="0"/>
              </a:rPr>
              <a:t>setting the gate</a:t>
            </a:r>
          </a:p>
          <a:p>
            <a:pPr marL="342900" indent="-342900" eaLnBrk="0" hangingPunct="0">
              <a:spcAft>
                <a:spcPts val="600"/>
              </a:spcAft>
              <a:buFont typeface="Arial" panose="020B0604020202020204" pitchFamily="34" charset="0"/>
              <a:buChar char="•"/>
            </a:pPr>
            <a:r>
              <a:rPr lang="en-US" altLang="en-US" sz="1800" dirty="0">
                <a:latin typeface="Arial" charset="0"/>
                <a:cs typeface="Arial" charset="0"/>
              </a:rPr>
              <a:t>Fluorescent minus one (FMO)</a:t>
            </a:r>
          </a:p>
          <a:p>
            <a:pPr marL="342900" indent="-342900" eaLnBrk="0" hangingPunct="0">
              <a:spcAft>
                <a:spcPts val="600"/>
              </a:spcAft>
              <a:buFont typeface="Arial" panose="020B0604020202020204" pitchFamily="34" charset="0"/>
              <a:buChar char="•"/>
            </a:pPr>
            <a:r>
              <a:rPr lang="en-US" altLang="en-US" sz="1800" dirty="0">
                <a:latin typeface="Arial" charset="0"/>
                <a:cs typeface="Arial" charset="0"/>
              </a:rPr>
              <a:t>Isotype controls</a:t>
            </a:r>
          </a:p>
          <a:p>
            <a:pPr marL="800100" lvl="1" indent="-342900" eaLnBrk="0" hangingPunct="0">
              <a:spcAft>
                <a:spcPts val="600"/>
              </a:spcAft>
              <a:buFont typeface="Courier New" panose="02070309020205020404" pitchFamily="49" charset="0"/>
              <a:buChar char="o"/>
            </a:pPr>
            <a:r>
              <a:rPr lang="en-US" altLang="en-US" sz="1800" dirty="0">
                <a:latin typeface="Arial" charset="0"/>
                <a:cs typeface="Arial" charset="0"/>
              </a:rPr>
              <a:t>CD14-PE, mouse anti-human, IgG1k</a:t>
            </a:r>
          </a:p>
          <a:p>
            <a:pPr marL="800100" lvl="1" indent="-342900" eaLnBrk="0" hangingPunct="0">
              <a:spcAft>
                <a:spcPts val="600"/>
              </a:spcAft>
              <a:buFont typeface="Courier New" panose="02070309020205020404" pitchFamily="49" charset="0"/>
              <a:buChar char="o"/>
            </a:pPr>
            <a:r>
              <a:rPr lang="en-US" altLang="en-US" sz="1800" dirty="0">
                <a:latin typeface="Arial" charset="0"/>
                <a:cs typeface="Arial" charset="0"/>
              </a:rPr>
              <a:t>Isotype control: IgG1k-PE</a:t>
            </a:r>
          </a:p>
          <a:p>
            <a:pPr marL="342900" indent="-342900" eaLnBrk="0" hangingPunct="0">
              <a:spcAft>
                <a:spcPts val="600"/>
              </a:spcAft>
              <a:buFont typeface="Arial" panose="020B0604020202020204" pitchFamily="34" charset="0"/>
              <a:buChar char="•"/>
            </a:pPr>
            <a:endParaRPr lang="en-US" altLang="en-US" dirty="0">
              <a:latin typeface="Arial" charset="0"/>
              <a:cs typeface="Arial" charset="0"/>
            </a:endParaRPr>
          </a:p>
          <a:p>
            <a:pPr marL="342900" indent="-342900" eaLnBrk="0" fontAlgn="base" hangingPunct="0">
              <a:spcBef>
                <a:spcPct val="0"/>
              </a:spcBef>
              <a:spcAft>
                <a:spcPts val="600"/>
              </a:spcAft>
              <a:buFont typeface="Arial" panose="020B0604020202020204" pitchFamily="34" charset="0"/>
              <a:buChar char="•"/>
            </a:pPr>
            <a:endParaRPr lang="en-US" altLang="en-US" dirty="0">
              <a:latin typeface="Arial" charset="0"/>
              <a:cs typeface="Arial" charset="0"/>
            </a:endParaRPr>
          </a:p>
        </p:txBody>
      </p:sp>
      <p:grpSp>
        <p:nvGrpSpPr>
          <p:cNvPr id="3" name="Group 2">
            <a:extLst>
              <a:ext uri="{FF2B5EF4-FFF2-40B4-BE49-F238E27FC236}">
                <a16:creationId xmlns:a16="http://schemas.microsoft.com/office/drawing/2014/main" id="{6EDE3ECA-6187-4397-8035-EE44EA2AEE70}"/>
              </a:ext>
            </a:extLst>
          </p:cNvPr>
          <p:cNvGrpSpPr/>
          <p:nvPr/>
        </p:nvGrpSpPr>
        <p:grpSpPr>
          <a:xfrm>
            <a:off x="6400800" y="1905000"/>
            <a:ext cx="2280126" cy="2116815"/>
            <a:chOff x="5628925" y="1092439"/>
            <a:chExt cx="3216264" cy="3084049"/>
          </a:xfrm>
        </p:grpSpPr>
        <p:pic>
          <p:nvPicPr>
            <p:cNvPr id="7" name="Picture 1817"/>
            <p:cNvPicPr>
              <a:picLocks noChangeAspect="1" noChangeArrowheads="1"/>
            </p:cNvPicPr>
            <p:nvPr/>
          </p:nvPicPr>
          <p:blipFill rotWithShape="1">
            <a:blip r:embed="rId5">
              <a:extLst>
                <a:ext uri="{28A0092B-C50C-407E-A947-70E740481C1C}">
                  <a14:useLocalDpi xmlns:a14="http://schemas.microsoft.com/office/drawing/2010/main" val="0"/>
                </a:ext>
              </a:extLst>
            </a:blip>
            <a:srcRect l="9915" b="7572"/>
            <a:stretch/>
          </p:blipFill>
          <p:spPr bwMode="auto">
            <a:xfrm>
              <a:off x="6053627" y="1092439"/>
              <a:ext cx="2791562" cy="264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194188" y="3683239"/>
              <a:ext cx="902647" cy="493249"/>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FITC</a:t>
              </a:r>
            </a:p>
          </p:txBody>
        </p:sp>
        <p:sp>
          <p:nvSpPr>
            <p:cNvPr id="9" name="TextBox 8"/>
            <p:cNvSpPr txBox="1"/>
            <p:nvPr/>
          </p:nvSpPr>
          <p:spPr>
            <a:xfrm rot="16200000">
              <a:off x="5534664" y="2273750"/>
              <a:ext cx="666073" cy="477552"/>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PE</a:t>
              </a:r>
            </a:p>
          </p:txBody>
        </p:sp>
      </p:grpSp>
      <p:pic>
        <p:nvPicPr>
          <p:cNvPr id="5" name="Audio 4">
            <a:hlinkClick r:id="" action="ppaction://media"/>
            <a:extLst>
              <a:ext uri="{FF2B5EF4-FFF2-40B4-BE49-F238E27FC236}">
                <a16:creationId xmlns:a16="http://schemas.microsoft.com/office/drawing/2014/main" id="{C11BCDA5-0B16-413C-8CC1-B65B813D02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5738346"/>
      </p:ext>
    </p:extLst>
  </p:cSld>
  <p:clrMapOvr>
    <a:masterClrMapping/>
  </p:clrMapOvr>
  <mc:AlternateContent xmlns:mc="http://schemas.openxmlformats.org/markup-compatibility/2006" xmlns:p14="http://schemas.microsoft.com/office/powerpoint/2010/main">
    <mc:Choice Requires="p14">
      <p:transition spd="slow" p14:dur="2000" advTm="164169"/>
    </mc:Choice>
    <mc:Fallback xmlns="">
      <p:transition spd="slow" advTm="164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5"/>
            <a:extLst>
              <a:ext uri="{FF2B5EF4-FFF2-40B4-BE49-F238E27FC236}">
                <a16:creationId xmlns:a16="http://schemas.microsoft.com/office/drawing/2014/main" id="{5B7FD6EE-89F3-4B8C-B958-7D96001861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1"/>
            <a:ext cx="2150446" cy="1505313"/>
          </a:xfrm>
          <a:prstGeom prst="rect">
            <a:avLst/>
          </a:prstGeom>
        </p:spPr>
      </p:pic>
      <p:sp>
        <p:nvSpPr>
          <p:cNvPr id="4" name="TextBox 3">
            <a:extLst>
              <a:ext uri="{FF2B5EF4-FFF2-40B4-BE49-F238E27FC236}">
                <a16:creationId xmlns:a16="http://schemas.microsoft.com/office/drawing/2014/main" id="{C20F74DD-4CF9-47D2-8A24-213EBEAFA5F9}"/>
              </a:ext>
            </a:extLst>
          </p:cNvPr>
          <p:cNvSpPr txBox="1"/>
          <p:nvPr/>
        </p:nvSpPr>
        <p:spPr>
          <a:xfrm>
            <a:off x="1219200" y="2286000"/>
            <a:ext cx="7010400" cy="1431161"/>
          </a:xfrm>
          <a:prstGeom prst="rect">
            <a:avLst/>
          </a:prstGeom>
          <a:noFill/>
        </p:spPr>
        <p:txBody>
          <a:bodyPr wrap="square" rtlCol="0">
            <a:spAutoFit/>
          </a:bodyPr>
          <a:lstStyle/>
          <a:p>
            <a:pPr marL="342900" indent="-342900">
              <a:spcAft>
                <a:spcPts val="600"/>
              </a:spcAft>
              <a:buFont typeface="Arial" panose="020B0604020202020204" pitchFamily="34" charset="0"/>
              <a:buChar char="•"/>
              <a:defRPr/>
            </a:pPr>
            <a:r>
              <a:rPr lang="en-US" altLang="zh-TW" sz="1800" dirty="0">
                <a:latin typeface="Arial"/>
                <a:cs typeface="Arial"/>
              </a:rPr>
              <a:t>Detector configurations on our cytometers</a:t>
            </a:r>
          </a:p>
          <a:p>
            <a:pPr marL="342900" indent="-342900">
              <a:spcAft>
                <a:spcPts val="600"/>
              </a:spcAft>
              <a:buFont typeface="Arial" panose="020B0604020202020204" pitchFamily="34" charset="0"/>
              <a:buChar char="•"/>
              <a:defRPr/>
            </a:pPr>
            <a:r>
              <a:rPr lang="en-US" altLang="zh-TW" sz="1800" dirty="0">
                <a:latin typeface="Arial"/>
                <a:cs typeface="Arial"/>
              </a:rPr>
              <a:t>Fluorochromes spectrum, brightness</a:t>
            </a:r>
          </a:p>
          <a:p>
            <a:pPr marL="342900" indent="-342900">
              <a:spcAft>
                <a:spcPts val="600"/>
              </a:spcAft>
              <a:buFont typeface="Arial" panose="020B0604020202020204" pitchFamily="34" charset="0"/>
              <a:buChar char="•"/>
              <a:defRPr/>
            </a:pPr>
            <a:r>
              <a:rPr lang="en-US" altLang="zh-TW" sz="1800" dirty="0">
                <a:latin typeface="Arial"/>
                <a:cs typeface="Arial"/>
              </a:rPr>
              <a:t>Multicolor panel builder</a:t>
            </a:r>
          </a:p>
          <a:p>
            <a:pPr marL="342900" indent="-342900">
              <a:spcAft>
                <a:spcPts val="600"/>
              </a:spcAft>
              <a:buFont typeface="Arial" panose="020B0604020202020204" pitchFamily="34" charset="0"/>
              <a:buChar char="•"/>
              <a:defRPr/>
            </a:pPr>
            <a:r>
              <a:rPr lang="en-US" altLang="zh-TW" sz="1800" dirty="0">
                <a:latin typeface="Arial"/>
                <a:cs typeface="Arial"/>
              </a:rPr>
              <a:t>Antibody search engine, database across over 20 vendors</a:t>
            </a:r>
          </a:p>
        </p:txBody>
      </p:sp>
      <p:pic>
        <p:nvPicPr>
          <p:cNvPr id="5" name="Audio 4">
            <a:hlinkClick r:id="" action="ppaction://media"/>
            <a:extLst>
              <a:ext uri="{FF2B5EF4-FFF2-40B4-BE49-F238E27FC236}">
                <a16:creationId xmlns:a16="http://schemas.microsoft.com/office/drawing/2014/main" id="{0E3C0540-5D86-461C-B6FF-8A7284EF3A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6724878"/>
      </p:ext>
    </p:extLst>
  </p:cSld>
  <p:clrMapOvr>
    <a:masterClrMapping/>
  </p:clrMapOvr>
  <mc:AlternateContent xmlns:mc="http://schemas.openxmlformats.org/markup-compatibility/2006" xmlns:p14="http://schemas.microsoft.com/office/powerpoint/2010/main">
    <mc:Choice Requires="p14">
      <p:transition spd="slow" p14:dur="2000" advTm="26516"/>
    </mc:Choice>
    <mc:Fallback xmlns="">
      <p:transition spd="slow" advTm="2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3886200" y="457200"/>
            <a:ext cx="2362200" cy="944563"/>
          </a:xfrm>
        </p:spPr>
        <p:txBody>
          <a:bodyPr/>
          <a:lstStyle/>
          <a:p>
            <a:pPr algn="r" eaLnBrk="1" hangingPunct="1">
              <a:defRPr/>
            </a:pPr>
            <a:r>
              <a:rPr lang="en-US" altLang="en-US" sz="3600" b="1" dirty="0">
                <a:solidFill>
                  <a:schemeClr val="tx1"/>
                </a:solidFill>
                <a:latin typeface="Arial" charset="0"/>
                <a:ea typeface="ＭＳ Ｐゴシック" pitchFamily="49" charset="-128"/>
              </a:rPr>
              <a:t>Flow Cell</a:t>
            </a:r>
          </a:p>
        </p:txBody>
      </p:sp>
      <p:pic>
        <p:nvPicPr>
          <p:cNvPr id="37891" name="Picture 3" descr="FlowCelldi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209800"/>
            <a:ext cx="40513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AutoShape 75"/>
          <p:cNvSpPr>
            <a:spLocks noChangeArrowheads="1"/>
          </p:cNvSpPr>
          <p:nvPr/>
        </p:nvSpPr>
        <p:spPr bwMode="auto">
          <a:xfrm rot="16200000" flipH="1">
            <a:off x="1983581" y="2547144"/>
            <a:ext cx="681038" cy="419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684 w 21600"/>
              <a:gd name="T13" fmla="*/ 4684 h 21600"/>
              <a:gd name="T14" fmla="*/ 16916 w 21600"/>
              <a:gd name="T15" fmla="*/ 16916 h 21600"/>
            </a:gdLst>
            <a:ahLst/>
            <a:cxnLst>
              <a:cxn ang="T8">
                <a:pos x="T0" y="T1"/>
              </a:cxn>
              <a:cxn ang="T9">
                <a:pos x="T2" y="T3"/>
              </a:cxn>
              <a:cxn ang="T10">
                <a:pos x="T4" y="T5"/>
              </a:cxn>
              <a:cxn ang="T11">
                <a:pos x="T6" y="T7"/>
              </a:cxn>
            </a:cxnLst>
            <a:rect l="T12" t="T13" r="T14" b="T15"/>
            <a:pathLst>
              <a:path w="21600" h="21600">
                <a:moveTo>
                  <a:pt x="0" y="0"/>
                </a:moveTo>
                <a:lnTo>
                  <a:pt x="5768" y="21600"/>
                </a:lnTo>
                <a:lnTo>
                  <a:pt x="15832" y="21600"/>
                </a:lnTo>
                <a:lnTo>
                  <a:pt x="21600" y="0"/>
                </a:lnTo>
                <a:lnTo>
                  <a:pt x="0" y="0"/>
                </a:lnTo>
                <a:close/>
              </a:path>
            </a:pathLst>
          </a:custGeom>
          <a:solidFill>
            <a:schemeClr val="accent1"/>
          </a:solidFill>
          <a:ln w="9525">
            <a:solidFill>
              <a:schemeClr val="accent1"/>
            </a:solidFill>
            <a:miter lim="800000"/>
            <a:headEnd/>
            <a:tailEnd/>
          </a:ln>
        </p:spPr>
        <p:txBody>
          <a:bodyPr vert="eaVert" anchor="ctr">
            <a:spAutoFit/>
          </a:bodyPr>
          <a:lstStyle/>
          <a:p>
            <a:pPr eaLnBrk="0" fontAlgn="base" hangingPunct="0">
              <a:spcBef>
                <a:spcPct val="0"/>
              </a:spcBef>
              <a:spcAft>
                <a:spcPct val="0"/>
              </a:spcAft>
            </a:pPr>
            <a:endParaRPr lang="en-US">
              <a:solidFill>
                <a:srgbClr val="FFFFFF"/>
              </a:solidFill>
              <a:cs typeface="Arial" charset="0"/>
            </a:endParaRPr>
          </a:p>
        </p:txBody>
      </p:sp>
      <p:sp>
        <p:nvSpPr>
          <p:cNvPr id="48" name="Text Box 37"/>
          <p:cNvSpPr txBox="1">
            <a:spLocks noChangeArrowheads="1"/>
          </p:cNvSpPr>
          <p:nvPr/>
        </p:nvSpPr>
        <p:spPr bwMode="auto">
          <a:xfrm>
            <a:off x="1087455" y="3833100"/>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Laser</a:t>
            </a:r>
            <a:endParaRPr lang="en-US" altLang="en-US" sz="2000" dirty="0">
              <a:latin typeface="Arial" charset="0"/>
              <a:cs typeface="Arial" charset="0"/>
            </a:endParaRPr>
          </a:p>
        </p:txBody>
      </p:sp>
      <p:sp>
        <p:nvSpPr>
          <p:cNvPr id="49" name="Text Box 37"/>
          <p:cNvSpPr txBox="1">
            <a:spLocks noChangeArrowheads="1"/>
          </p:cNvSpPr>
          <p:nvPr/>
        </p:nvSpPr>
        <p:spPr bwMode="auto">
          <a:xfrm>
            <a:off x="6881586" y="3417601"/>
            <a:ext cx="21547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dirty="0">
                <a:latin typeface="Arial" charset="0"/>
                <a:cs typeface="Arial" charset="0"/>
              </a:rPr>
              <a:t>Hydrodynamic</a:t>
            </a:r>
          </a:p>
          <a:p>
            <a:pPr fontAlgn="base">
              <a:spcBef>
                <a:spcPct val="0"/>
              </a:spcBef>
              <a:spcAft>
                <a:spcPct val="0"/>
              </a:spcAft>
              <a:buClrTx/>
              <a:buSzTx/>
              <a:buFontTx/>
              <a:buNone/>
            </a:pPr>
            <a:r>
              <a:rPr lang="en-US" altLang="en-US" sz="2400" dirty="0">
                <a:latin typeface="Arial" charset="0"/>
                <a:cs typeface="Arial" charset="0"/>
              </a:rPr>
              <a:t>Focusing</a:t>
            </a:r>
            <a:endParaRPr lang="en-US" altLang="en-US" sz="2000" dirty="0">
              <a:latin typeface="Arial" charset="0"/>
              <a:cs typeface="Arial" charset="0"/>
            </a:endParaRPr>
          </a:p>
        </p:txBody>
      </p:sp>
      <p:sp>
        <p:nvSpPr>
          <p:cNvPr id="50" name="Text Box 37"/>
          <p:cNvSpPr txBox="1">
            <a:spLocks noChangeArrowheads="1"/>
          </p:cNvSpPr>
          <p:nvPr/>
        </p:nvSpPr>
        <p:spPr bwMode="auto">
          <a:xfrm>
            <a:off x="3505200" y="6519446"/>
            <a:ext cx="4615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37931725" indent="-37474525">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1600" dirty="0">
                <a:latin typeface="Arial" charset="0"/>
                <a:cs typeface="Arial" charset="0"/>
              </a:rPr>
              <a:t>From Purdue University Cytometry Laboratories</a:t>
            </a:r>
          </a:p>
        </p:txBody>
      </p:sp>
      <p:pic>
        <p:nvPicPr>
          <p:cNvPr id="2" name="Audio 1">
            <a:hlinkClick r:id="" action="ppaction://media"/>
            <a:extLst>
              <a:ext uri="{FF2B5EF4-FFF2-40B4-BE49-F238E27FC236}">
                <a16:creationId xmlns:a16="http://schemas.microsoft.com/office/drawing/2014/main" id="{731F0F82-4D42-478D-8FA4-640DC4605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3178432"/>
      </p:ext>
    </p:extLst>
  </p:cSld>
  <p:clrMapOvr>
    <a:masterClrMapping/>
  </p:clrMapOvr>
  <mc:AlternateContent xmlns:mc="http://schemas.openxmlformats.org/markup-compatibility/2006" xmlns:p14="http://schemas.microsoft.com/office/powerpoint/2010/main">
    <mc:Choice Requires="p14">
      <p:transition spd="slow" p14:dur="2000" advTm="31657"/>
    </mc:Choice>
    <mc:Fallback xmlns="">
      <p:transition spd="slow" advTm="31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D23FB7-803E-4D79-8065-19DD5C75F7CE}"/>
              </a:ext>
            </a:extLst>
          </p:cNvPr>
          <p:cNvPicPr>
            <a:picLocks noChangeAspect="1"/>
          </p:cNvPicPr>
          <p:nvPr/>
        </p:nvPicPr>
        <p:blipFill rotWithShape="1">
          <a:blip r:embed="rId5"/>
          <a:srcRect l="22082" t="53078" r="20001" b="2307"/>
          <a:stretch/>
        </p:blipFill>
        <p:spPr>
          <a:xfrm>
            <a:off x="152400" y="1905000"/>
            <a:ext cx="8765630" cy="3657600"/>
          </a:xfrm>
          <a:prstGeom prst="rect">
            <a:avLst/>
          </a:prstGeom>
          <a:ln>
            <a:solidFill>
              <a:schemeClr val="tx1"/>
            </a:solidFill>
          </a:ln>
        </p:spPr>
      </p:pic>
      <p:pic>
        <p:nvPicPr>
          <p:cNvPr id="5" name="Picture 4">
            <a:hlinkClick r:id="rId6"/>
            <a:extLst>
              <a:ext uri="{FF2B5EF4-FFF2-40B4-BE49-F238E27FC236}">
                <a16:creationId xmlns:a16="http://schemas.microsoft.com/office/drawing/2014/main" id="{965B0554-2B99-4D0E-B727-989670524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2773" y="28575"/>
            <a:ext cx="2150446" cy="1505313"/>
          </a:xfrm>
          <a:prstGeom prst="rect">
            <a:avLst/>
          </a:prstGeom>
        </p:spPr>
      </p:pic>
      <p:sp>
        <p:nvSpPr>
          <p:cNvPr id="6" name="TextBox 5">
            <a:extLst>
              <a:ext uri="{FF2B5EF4-FFF2-40B4-BE49-F238E27FC236}">
                <a16:creationId xmlns:a16="http://schemas.microsoft.com/office/drawing/2014/main" id="{6D3ED83F-0667-402E-B305-944F2F227ED8}"/>
              </a:ext>
            </a:extLst>
          </p:cNvPr>
          <p:cNvSpPr txBox="1"/>
          <p:nvPr/>
        </p:nvSpPr>
        <p:spPr>
          <a:xfrm>
            <a:off x="2932043" y="5791200"/>
            <a:ext cx="3240157" cy="400110"/>
          </a:xfrm>
          <a:prstGeom prst="rect">
            <a:avLst/>
          </a:prstGeom>
          <a:noFill/>
        </p:spPr>
        <p:txBody>
          <a:bodyPr wrap="square" rtlCol="0">
            <a:spAutoFit/>
          </a:bodyPr>
          <a:lstStyle/>
          <a:p>
            <a:pPr>
              <a:spcAft>
                <a:spcPts val="600"/>
              </a:spcAft>
              <a:defRPr/>
            </a:pPr>
            <a:r>
              <a:rPr lang="en-US" altLang="zh-TW" sz="2000" dirty="0">
                <a:latin typeface="Arial"/>
                <a:cs typeface="Arial"/>
              </a:rPr>
              <a:t>Canto II Configuration</a:t>
            </a:r>
          </a:p>
        </p:txBody>
      </p:sp>
      <p:pic>
        <p:nvPicPr>
          <p:cNvPr id="3" name="Audio 2">
            <a:hlinkClick r:id="" action="ppaction://media"/>
            <a:extLst>
              <a:ext uri="{FF2B5EF4-FFF2-40B4-BE49-F238E27FC236}">
                <a16:creationId xmlns:a16="http://schemas.microsoft.com/office/drawing/2014/main" id="{FF83A55E-1350-4883-9935-53FD5B8A6C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8076825"/>
      </p:ext>
    </p:extLst>
  </p:cSld>
  <p:clrMapOvr>
    <a:masterClrMapping/>
  </p:clrMapOvr>
  <mc:AlternateContent xmlns:mc="http://schemas.openxmlformats.org/markup-compatibility/2006" xmlns:p14="http://schemas.microsoft.com/office/powerpoint/2010/main">
    <mc:Choice Requires="p14">
      <p:transition spd="slow" p14:dur="2000" advTm="103624"/>
    </mc:Choice>
    <mc:Fallback xmlns="">
      <p:transition spd="slow" advTm="10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7">
            <a:extLst>
              <a:ext uri="{FF2B5EF4-FFF2-40B4-BE49-F238E27FC236}">
                <a16:creationId xmlns:a16="http://schemas.microsoft.com/office/drawing/2014/main" id="{DD70C745-69AF-424D-A50F-54969675616E}"/>
              </a:ext>
            </a:extLst>
          </p:cNvPr>
          <p:cNvSpPr txBox="1">
            <a:spLocks/>
          </p:cNvSpPr>
          <p:nvPr/>
        </p:nvSpPr>
        <p:spPr>
          <a:xfrm>
            <a:off x="328613" y="2324100"/>
            <a:ext cx="4533900" cy="3670300"/>
          </a:xfrm>
          <a:prstGeom prst="rect">
            <a:avLst/>
          </a:prstGeom>
        </p:spPr>
        <p:txBody>
          <a:bodyPr/>
          <a:lstStyle>
            <a:lvl1pPr marL="342900" indent="-342900">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Aft>
                <a:spcPct val="0"/>
              </a:spcAft>
              <a:buClr>
                <a:srgbClr val="FFCC00"/>
              </a:buClr>
              <a:defRPr/>
            </a:pPr>
            <a:endParaRPr lang="en-US" altLang="en-US" sz="2000" dirty="0">
              <a:effectLst>
                <a:outerShdw blurRad="38100" dist="38100" dir="2700000" algn="tl">
                  <a:srgbClr val="000000"/>
                </a:outerShdw>
              </a:effectLst>
              <a:latin typeface="Arial" charset="0"/>
              <a:cs typeface="Arial" charset="0"/>
            </a:endParaRPr>
          </a:p>
        </p:txBody>
      </p:sp>
      <p:sp>
        <p:nvSpPr>
          <p:cNvPr id="4" name="Rectangle 3">
            <a:extLst>
              <a:ext uri="{FF2B5EF4-FFF2-40B4-BE49-F238E27FC236}">
                <a16:creationId xmlns:a16="http://schemas.microsoft.com/office/drawing/2014/main" id="{907F8F1E-B78E-46F1-929A-D2CA1ED2E7B5}"/>
              </a:ext>
            </a:extLst>
          </p:cNvPr>
          <p:cNvSpPr>
            <a:spLocks noChangeArrowheads="1"/>
          </p:cNvSpPr>
          <p:nvPr/>
        </p:nvSpPr>
        <p:spPr bwMode="auto">
          <a:xfrm>
            <a:off x="5086350" y="1844675"/>
            <a:ext cx="1752600" cy="32766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latin typeface="Comic Sans MS" pitchFamily="66" charset="0"/>
              <a:cs typeface="Arial" charset="0"/>
            </a:endParaRPr>
          </a:p>
        </p:txBody>
      </p:sp>
      <p:sp>
        <p:nvSpPr>
          <p:cNvPr id="5" name="Rectangle 4">
            <a:extLst>
              <a:ext uri="{FF2B5EF4-FFF2-40B4-BE49-F238E27FC236}">
                <a16:creationId xmlns:a16="http://schemas.microsoft.com/office/drawing/2014/main" id="{782DE563-4058-4493-A89E-B1DC364659E9}"/>
              </a:ext>
            </a:extLst>
          </p:cNvPr>
          <p:cNvSpPr/>
          <p:nvPr/>
        </p:nvSpPr>
        <p:spPr bwMode="auto">
          <a:xfrm>
            <a:off x="5543550" y="1844675"/>
            <a:ext cx="838200" cy="3276600"/>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defRPr/>
            </a:pPr>
            <a:endParaRPr lang="en-US" altLang="en-US" sz="1800">
              <a:solidFill>
                <a:srgbClr val="FFFFFF"/>
              </a:solidFill>
              <a:latin typeface="Comic Sans MS" pitchFamily="66" charset="0"/>
              <a:cs typeface="Arial" charset="0"/>
            </a:endParaRPr>
          </a:p>
        </p:txBody>
      </p:sp>
      <p:cxnSp>
        <p:nvCxnSpPr>
          <p:cNvPr id="6" name="Straight Arrow Connector 11">
            <a:extLst>
              <a:ext uri="{FF2B5EF4-FFF2-40B4-BE49-F238E27FC236}">
                <a16:creationId xmlns:a16="http://schemas.microsoft.com/office/drawing/2014/main" id="{84C891F7-D0D4-484C-A0BE-CE02FD8000E4}"/>
              </a:ext>
            </a:extLst>
          </p:cNvPr>
          <p:cNvCxnSpPr>
            <a:cxnSpLocks noChangeShapeType="1"/>
          </p:cNvCxnSpPr>
          <p:nvPr/>
        </p:nvCxnSpPr>
        <p:spPr bwMode="auto">
          <a:xfrm>
            <a:off x="5543550" y="1692275"/>
            <a:ext cx="838200" cy="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612229C9-014D-4279-8EF6-6A30E44303F2}"/>
              </a:ext>
            </a:extLst>
          </p:cNvPr>
          <p:cNvSpPr txBox="1">
            <a:spLocks noChangeArrowheads="1"/>
          </p:cNvSpPr>
          <p:nvPr/>
        </p:nvSpPr>
        <p:spPr bwMode="auto">
          <a:xfrm>
            <a:off x="5314950" y="1311275"/>
            <a:ext cx="1349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1600">
                <a:solidFill>
                  <a:srgbClr val="FFFFFF"/>
                </a:solidFill>
                <a:latin typeface="Arial" charset="0"/>
                <a:cs typeface="Arial" charset="0"/>
              </a:rPr>
              <a:t>Core Stream</a:t>
            </a:r>
          </a:p>
        </p:txBody>
      </p:sp>
      <p:grpSp>
        <p:nvGrpSpPr>
          <p:cNvPr id="8" name="Group 19">
            <a:extLst>
              <a:ext uri="{FF2B5EF4-FFF2-40B4-BE49-F238E27FC236}">
                <a16:creationId xmlns:a16="http://schemas.microsoft.com/office/drawing/2014/main" id="{D863AB72-3227-48A7-A1A5-DA33E56C8707}"/>
              </a:ext>
            </a:extLst>
          </p:cNvPr>
          <p:cNvGrpSpPr>
            <a:grpSpLocks noChangeAspect="1"/>
          </p:cNvGrpSpPr>
          <p:nvPr/>
        </p:nvGrpSpPr>
        <p:grpSpPr bwMode="auto">
          <a:xfrm>
            <a:off x="5826125" y="1920875"/>
            <a:ext cx="273050" cy="274638"/>
            <a:chOff x="7086600" y="2667000"/>
            <a:chExt cx="457200" cy="457200"/>
          </a:xfrm>
        </p:grpSpPr>
        <p:sp>
          <p:nvSpPr>
            <p:cNvPr id="9" name="Oval 17">
              <a:extLst>
                <a:ext uri="{FF2B5EF4-FFF2-40B4-BE49-F238E27FC236}">
                  <a16:creationId xmlns:a16="http://schemas.microsoft.com/office/drawing/2014/main" id="{68AA0B10-41F6-4B98-9287-A51BB8FC2BA8}"/>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10" name="Oval 18">
              <a:extLst>
                <a:ext uri="{FF2B5EF4-FFF2-40B4-BE49-F238E27FC236}">
                  <a16:creationId xmlns:a16="http://schemas.microsoft.com/office/drawing/2014/main" id="{711DF2BF-2E26-46F6-B428-BAA2E1899F71}"/>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11" name="Group 20">
            <a:extLst>
              <a:ext uri="{FF2B5EF4-FFF2-40B4-BE49-F238E27FC236}">
                <a16:creationId xmlns:a16="http://schemas.microsoft.com/office/drawing/2014/main" id="{EBA93F3D-AA4A-4A4C-A949-8E0FCF888DDC}"/>
              </a:ext>
            </a:extLst>
          </p:cNvPr>
          <p:cNvGrpSpPr>
            <a:grpSpLocks noChangeAspect="1"/>
          </p:cNvGrpSpPr>
          <p:nvPr/>
        </p:nvGrpSpPr>
        <p:grpSpPr bwMode="auto">
          <a:xfrm>
            <a:off x="6000750" y="2454275"/>
            <a:ext cx="274638" cy="274638"/>
            <a:chOff x="7086600" y="2667000"/>
            <a:chExt cx="457200" cy="457200"/>
          </a:xfrm>
        </p:grpSpPr>
        <p:sp>
          <p:nvSpPr>
            <p:cNvPr id="12" name="Oval 21">
              <a:extLst>
                <a:ext uri="{FF2B5EF4-FFF2-40B4-BE49-F238E27FC236}">
                  <a16:creationId xmlns:a16="http://schemas.microsoft.com/office/drawing/2014/main" id="{CE2FC692-094E-4AA6-AC83-CD8CF06DDA09}"/>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13" name="Oval 22">
              <a:extLst>
                <a:ext uri="{FF2B5EF4-FFF2-40B4-BE49-F238E27FC236}">
                  <a16:creationId xmlns:a16="http://schemas.microsoft.com/office/drawing/2014/main" id="{A067C66A-874B-43DF-916D-A9EFED091017}"/>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14" name="Group 23">
            <a:extLst>
              <a:ext uri="{FF2B5EF4-FFF2-40B4-BE49-F238E27FC236}">
                <a16:creationId xmlns:a16="http://schemas.microsoft.com/office/drawing/2014/main" id="{2E5F91CD-2B27-47F5-8A9E-F22F6E3B2C06}"/>
              </a:ext>
            </a:extLst>
          </p:cNvPr>
          <p:cNvGrpSpPr>
            <a:grpSpLocks noChangeAspect="1"/>
          </p:cNvGrpSpPr>
          <p:nvPr/>
        </p:nvGrpSpPr>
        <p:grpSpPr bwMode="auto">
          <a:xfrm>
            <a:off x="5848350" y="3749675"/>
            <a:ext cx="274638" cy="274638"/>
            <a:chOff x="7086600" y="2667000"/>
            <a:chExt cx="457200" cy="457200"/>
          </a:xfrm>
        </p:grpSpPr>
        <p:sp>
          <p:nvSpPr>
            <p:cNvPr id="15" name="Oval 24">
              <a:extLst>
                <a:ext uri="{FF2B5EF4-FFF2-40B4-BE49-F238E27FC236}">
                  <a16:creationId xmlns:a16="http://schemas.microsoft.com/office/drawing/2014/main" id="{7A55EACF-ECF8-4DC4-AF6C-46ACC8E8ADFB}"/>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16" name="Oval 25">
              <a:extLst>
                <a:ext uri="{FF2B5EF4-FFF2-40B4-BE49-F238E27FC236}">
                  <a16:creationId xmlns:a16="http://schemas.microsoft.com/office/drawing/2014/main" id="{E7326A5A-F315-455C-8F7D-CB9A460D87EE}"/>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17" name="Group 26">
            <a:extLst>
              <a:ext uri="{FF2B5EF4-FFF2-40B4-BE49-F238E27FC236}">
                <a16:creationId xmlns:a16="http://schemas.microsoft.com/office/drawing/2014/main" id="{C127F829-6BAD-4353-B6BE-DC8D12497483}"/>
              </a:ext>
            </a:extLst>
          </p:cNvPr>
          <p:cNvGrpSpPr>
            <a:grpSpLocks noChangeAspect="1"/>
          </p:cNvGrpSpPr>
          <p:nvPr/>
        </p:nvGrpSpPr>
        <p:grpSpPr bwMode="auto">
          <a:xfrm>
            <a:off x="6076950" y="4130675"/>
            <a:ext cx="274638" cy="274638"/>
            <a:chOff x="7086600" y="2667000"/>
            <a:chExt cx="457200" cy="457200"/>
          </a:xfrm>
        </p:grpSpPr>
        <p:sp>
          <p:nvSpPr>
            <p:cNvPr id="18" name="Oval 27">
              <a:extLst>
                <a:ext uri="{FF2B5EF4-FFF2-40B4-BE49-F238E27FC236}">
                  <a16:creationId xmlns:a16="http://schemas.microsoft.com/office/drawing/2014/main" id="{E89D24D6-3102-4E12-8529-E799BB2F07A3}"/>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19" name="Oval 28">
              <a:extLst>
                <a:ext uri="{FF2B5EF4-FFF2-40B4-BE49-F238E27FC236}">
                  <a16:creationId xmlns:a16="http://schemas.microsoft.com/office/drawing/2014/main" id="{E4758074-0491-4EC7-832C-D8BF1AE4BD72}"/>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20" name="Group 29">
            <a:extLst>
              <a:ext uri="{FF2B5EF4-FFF2-40B4-BE49-F238E27FC236}">
                <a16:creationId xmlns:a16="http://schemas.microsoft.com/office/drawing/2014/main" id="{39CD4506-871C-446B-AC2A-996C246AABC0}"/>
              </a:ext>
            </a:extLst>
          </p:cNvPr>
          <p:cNvGrpSpPr>
            <a:grpSpLocks noChangeAspect="1"/>
          </p:cNvGrpSpPr>
          <p:nvPr/>
        </p:nvGrpSpPr>
        <p:grpSpPr bwMode="auto">
          <a:xfrm>
            <a:off x="5695950" y="4130675"/>
            <a:ext cx="274638" cy="274638"/>
            <a:chOff x="7086600" y="2667000"/>
            <a:chExt cx="457200" cy="457200"/>
          </a:xfrm>
        </p:grpSpPr>
        <p:sp>
          <p:nvSpPr>
            <p:cNvPr id="21" name="Oval 30">
              <a:extLst>
                <a:ext uri="{FF2B5EF4-FFF2-40B4-BE49-F238E27FC236}">
                  <a16:creationId xmlns:a16="http://schemas.microsoft.com/office/drawing/2014/main" id="{5F54661D-42A7-4FC0-AFF6-B1212978BEC1}"/>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22" name="Oval 31">
              <a:extLst>
                <a:ext uri="{FF2B5EF4-FFF2-40B4-BE49-F238E27FC236}">
                  <a16:creationId xmlns:a16="http://schemas.microsoft.com/office/drawing/2014/main" id="{D56D1076-266D-4199-B59C-D9339F8250FE}"/>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23" name="Group 32">
            <a:extLst>
              <a:ext uri="{FF2B5EF4-FFF2-40B4-BE49-F238E27FC236}">
                <a16:creationId xmlns:a16="http://schemas.microsoft.com/office/drawing/2014/main" id="{9DC10699-0469-422E-82D7-A6DCCCE1990A}"/>
              </a:ext>
            </a:extLst>
          </p:cNvPr>
          <p:cNvGrpSpPr>
            <a:grpSpLocks noChangeAspect="1"/>
          </p:cNvGrpSpPr>
          <p:nvPr/>
        </p:nvGrpSpPr>
        <p:grpSpPr bwMode="auto">
          <a:xfrm>
            <a:off x="5848350" y="4511675"/>
            <a:ext cx="274638" cy="274638"/>
            <a:chOff x="7086600" y="2667000"/>
            <a:chExt cx="457200" cy="457200"/>
          </a:xfrm>
        </p:grpSpPr>
        <p:sp>
          <p:nvSpPr>
            <p:cNvPr id="24" name="Oval 33">
              <a:extLst>
                <a:ext uri="{FF2B5EF4-FFF2-40B4-BE49-F238E27FC236}">
                  <a16:creationId xmlns:a16="http://schemas.microsoft.com/office/drawing/2014/main" id="{904B0AB1-8BA9-4A2F-AD42-4DEB7E1620BA}"/>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25" name="Oval 34">
              <a:extLst>
                <a:ext uri="{FF2B5EF4-FFF2-40B4-BE49-F238E27FC236}">
                  <a16:creationId xmlns:a16="http://schemas.microsoft.com/office/drawing/2014/main" id="{3B77FAFF-68B8-4E92-9671-09DB41FC9648}"/>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26" name="Group 47">
            <a:extLst>
              <a:ext uri="{FF2B5EF4-FFF2-40B4-BE49-F238E27FC236}">
                <a16:creationId xmlns:a16="http://schemas.microsoft.com/office/drawing/2014/main" id="{BD2EF96E-0822-4793-B5B4-5D74C1CA308C}"/>
              </a:ext>
            </a:extLst>
          </p:cNvPr>
          <p:cNvGrpSpPr>
            <a:grpSpLocks noChangeAspect="1"/>
          </p:cNvGrpSpPr>
          <p:nvPr/>
        </p:nvGrpSpPr>
        <p:grpSpPr bwMode="auto">
          <a:xfrm>
            <a:off x="5619750" y="2301875"/>
            <a:ext cx="274638" cy="274638"/>
            <a:chOff x="7086600" y="2667000"/>
            <a:chExt cx="457200" cy="457200"/>
          </a:xfrm>
        </p:grpSpPr>
        <p:sp>
          <p:nvSpPr>
            <p:cNvPr id="27" name="Oval 48">
              <a:extLst>
                <a:ext uri="{FF2B5EF4-FFF2-40B4-BE49-F238E27FC236}">
                  <a16:creationId xmlns:a16="http://schemas.microsoft.com/office/drawing/2014/main" id="{7285DFF4-FB92-4BA3-9FB2-1558820A71CD}"/>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28" name="Oval 49">
              <a:extLst>
                <a:ext uri="{FF2B5EF4-FFF2-40B4-BE49-F238E27FC236}">
                  <a16:creationId xmlns:a16="http://schemas.microsoft.com/office/drawing/2014/main" id="{44DB3394-AF44-4601-969E-95880B0851D5}"/>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29" name="Group 50">
            <a:extLst>
              <a:ext uri="{FF2B5EF4-FFF2-40B4-BE49-F238E27FC236}">
                <a16:creationId xmlns:a16="http://schemas.microsoft.com/office/drawing/2014/main" id="{CD4329E6-55FB-463D-A411-ACC14E47EB73}"/>
              </a:ext>
            </a:extLst>
          </p:cNvPr>
          <p:cNvGrpSpPr>
            <a:grpSpLocks noChangeAspect="1"/>
          </p:cNvGrpSpPr>
          <p:nvPr/>
        </p:nvGrpSpPr>
        <p:grpSpPr bwMode="auto">
          <a:xfrm>
            <a:off x="5772150" y="2759075"/>
            <a:ext cx="274638" cy="274638"/>
            <a:chOff x="7086600" y="2667000"/>
            <a:chExt cx="457200" cy="457200"/>
          </a:xfrm>
        </p:grpSpPr>
        <p:sp>
          <p:nvSpPr>
            <p:cNvPr id="30" name="Oval 51">
              <a:extLst>
                <a:ext uri="{FF2B5EF4-FFF2-40B4-BE49-F238E27FC236}">
                  <a16:creationId xmlns:a16="http://schemas.microsoft.com/office/drawing/2014/main" id="{AA8B10A2-4E39-472D-9AD0-5C77418239AA}"/>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1" name="Oval 52">
              <a:extLst>
                <a:ext uri="{FF2B5EF4-FFF2-40B4-BE49-F238E27FC236}">
                  <a16:creationId xmlns:a16="http://schemas.microsoft.com/office/drawing/2014/main" id="{F2E42A39-BCA2-4BF8-BEC6-0E5B3A0B7490}"/>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32" name="Group 53">
            <a:extLst>
              <a:ext uri="{FF2B5EF4-FFF2-40B4-BE49-F238E27FC236}">
                <a16:creationId xmlns:a16="http://schemas.microsoft.com/office/drawing/2014/main" id="{A48361F0-6BDE-43E9-815C-EF5A49F9CF5A}"/>
              </a:ext>
            </a:extLst>
          </p:cNvPr>
          <p:cNvGrpSpPr>
            <a:grpSpLocks noChangeAspect="1"/>
          </p:cNvGrpSpPr>
          <p:nvPr/>
        </p:nvGrpSpPr>
        <p:grpSpPr bwMode="auto">
          <a:xfrm>
            <a:off x="6000750" y="3063875"/>
            <a:ext cx="274638" cy="274638"/>
            <a:chOff x="7086600" y="2667000"/>
            <a:chExt cx="457200" cy="457200"/>
          </a:xfrm>
        </p:grpSpPr>
        <p:sp>
          <p:nvSpPr>
            <p:cNvPr id="33" name="Oval 54">
              <a:extLst>
                <a:ext uri="{FF2B5EF4-FFF2-40B4-BE49-F238E27FC236}">
                  <a16:creationId xmlns:a16="http://schemas.microsoft.com/office/drawing/2014/main" id="{8EB7A5DE-4663-4349-AD04-7B563F3E3EDB}"/>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4" name="Oval 55">
              <a:extLst>
                <a:ext uri="{FF2B5EF4-FFF2-40B4-BE49-F238E27FC236}">
                  <a16:creationId xmlns:a16="http://schemas.microsoft.com/office/drawing/2014/main" id="{1E399EE3-CC00-4EAC-8501-F6B00AA9BB34}"/>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35" name="Group 56">
            <a:extLst>
              <a:ext uri="{FF2B5EF4-FFF2-40B4-BE49-F238E27FC236}">
                <a16:creationId xmlns:a16="http://schemas.microsoft.com/office/drawing/2014/main" id="{2AACD0A2-CF94-4FDB-9A6E-F9C70C3A9C52}"/>
              </a:ext>
            </a:extLst>
          </p:cNvPr>
          <p:cNvGrpSpPr>
            <a:grpSpLocks noChangeAspect="1"/>
          </p:cNvGrpSpPr>
          <p:nvPr/>
        </p:nvGrpSpPr>
        <p:grpSpPr bwMode="auto">
          <a:xfrm>
            <a:off x="5543550" y="3368675"/>
            <a:ext cx="274638" cy="274638"/>
            <a:chOff x="7086600" y="2667000"/>
            <a:chExt cx="457200" cy="457200"/>
          </a:xfrm>
        </p:grpSpPr>
        <p:sp>
          <p:nvSpPr>
            <p:cNvPr id="36" name="Oval 57">
              <a:extLst>
                <a:ext uri="{FF2B5EF4-FFF2-40B4-BE49-F238E27FC236}">
                  <a16:creationId xmlns:a16="http://schemas.microsoft.com/office/drawing/2014/main" id="{0EDF2442-9CFF-4228-B143-02D1B1374C45}"/>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37" name="Oval 58">
              <a:extLst>
                <a:ext uri="{FF2B5EF4-FFF2-40B4-BE49-F238E27FC236}">
                  <a16:creationId xmlns:a16="http://schemas.microsoft.com/office/drawing/2014/main" id="{3380C738-38DB-4F88-879C-E88408722D9B}"/>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38" name="Group 59">
            <a:extLst>
              <a:ext uri="{FF2B5EF4-FFF2-40B4-BE49-F238E27FC236}">
                <a16:creationId xmlns:a16="http://schemas.microsoft.com/office/drawing/2014/main" id="{109D9B23-C13B-484B-8024-98B8B2381D57}"/>
              </a:ext>
            </a:extLst>
          </p:cNvPr>
          <p:cNvGrpSpPr>
            <a:grpSpLocks noChangeAspect="1"/>
          </p:cNvGrpSpPr>
          <p:nvPr/>
        </p:nvGrpSpPr>
        <p:grpSpPr bwMode="auto">
          <a:xfrm>
            <a:off x="6076950" y="4740275"/>
            <a:ext cx="274638" cy="274638"/>
            <a:chOff x="7086600" y="2667000"/>
            <a:chExt cx="457200" cy="457200"/>
          </a:xfrm>
        </p:grpSpPr>
        <p:sp>
          <p:nvSpPr>
            <p:cNvPr id="39" name="Oval 60">
              <a:extLst>
                <a:ext uri="{FF2B5EF4-FFF2-40B4-BE49-F238E27FC236}">
                  <a16:creationId xmlns:a16="http://schemas.microsoft.com/office/drawing/2014/main" id="{62DB90ED-C417-44B5-B13F-3BA5BB6C7EC1}"/>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40" name="Oval 61">
              <a:extLst>
                <a:ext uri="{FF2B5EF4-FFF2-40B4-BE49-F238E27FC236}">
                  <a16:creationId xmlns:a16="http://schemas.microsoft.com/office/drawing/2014/main" id="{CE816E30-A6DA-4ABF-A36A-96496DF33364}"/>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41" name="Group 62">
            <a:extLst>
              <a:ext uri="{FF2B5EF4-FFF2-40B4-BE49-F238E27FC236}">
                <a16:creationId xmlns:a16="http://schemas.microsoft.com/office/drawing/2014/main" id="{6DD3717C-3F33-408C-81FF-0B0A27244C65}"/>
              </a:ext>
            </a:extLst>
          </p:cNvPr>
          <p:cNvGrpSpPr>
            <a:grpSpLocks noChangeAspect="1"/>
          </p:cNvGrpSpPr>
          <p:nvPr/>
        </p:nvGrpSpPr>
        <p:grpSpPr bwMode="auto">
          <a:xfrm>
            <a:off x="5543550" y="4816475"/>
            <a:ext cx="274638" cy="274638"/>
            <a:chOff x="7086600" y="2667000"/>
            <a:chExt cx="457200" cy="457200"/>
          </a:xfrm>
        </p:grpSpPr>
        <p:sp>
          <p:nvSpPr>
            <p:cNvPr id="42" name="Oval 63">
              <a:extLst>
                <a:ext uri="{FF2B5EF4-FFF2-40B4-BE49-F238E27FC236}">
                  <a16:creationId xmlns:a16="http://schemas.microsoft.com/office/drawing/2014/main" id="{EBB1C095-8691-4AB0-8655-7DFCD477EC1D}"/>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43" name="Oval 64">
              <a:extLst>
                <a:ext uri="{FF2B5EF4-FFF2-40B4-BE49-F238E27FC236}">
                  <a16:creationId xmlns:a16="http://schemas.microsoft.com/office/drawing/2014/main" id="{A24CF289-B848-4203-8E69-CB670DD926AC}"/>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grpSp>
        <p:nvGrpSpPr>
          <p:cNvPr id="44" name="Group 65">
            <a:extLst>
              <a:ext uri="{FF2B5EF4-FFF2-40B4-BE49-F238E27FC236}">
                <a16:creationId xmlns:a16="http://schemas.microsoft.com/office/drawing/2014/main" id="{6B56E0DA-2520-4124-9B07-9A1EE70452BF}"/>
              </a:ext>
            </a:extLst>
          </p:cNvPr>
          <p:cNvGrpSpPr>
            <a:grpSpLocks noChangeAspect="1"/>
          </p:cNvGrpSpPr>
          <p:nvPr/>
        </p:nvGrpSpPr>
        <p:grpSpPr bwMode="auto">
          <a:xfrm>
            <a:off x="6076950" y="3444875"/>
            <a:ext cx="274638" cy="274638"/>
            <a:chOff x="7086600" y="2667000"/>
            <a:chExt cx="457200" cy="457200"/>
          </a:xfrm>
        </p:grpSpPr>
        <p:sp>
          <p:nvSpPr>
            <p:cNvPr id="45" name="Oval 66">
              <a:extLst>
                <a:ext uri="{FF2B5EF4-FFF2-40B4-BE49-F238E27FC236}">
                  <a16:creationId xmlns:a16="http://schemas.microsoft.com/office/drawing/2014/main" id="{B585F859-A43A-495D-84B6-15F59D1390C9}"/>
                </a:ext>
              </a:extLst>
            </p:cNvPr>
            <p:cNvSpPr>
              <a:spLocks noChangeArrowheads="1"/>
            </p:cNvSpPr>
            <p:nvPr/>
          </p:nvSpPr>
          <p:spPr bwMode="auto">
            <a:xfrm>
              <a:off x="7086600" y="2667000"/>
              <a:ext cx="457200" cy="457200"/>
            </a:xfrm>
            <a:prstGeom prst="ellipse">
              <a:avLst/>
            </a:prstGeom>
            <a:solidFill>
              <a:srgbClr val="CCFFCC"/>
            </a:solidFill>
            <a:ln w="9525">
              <a:solidFill>
                <a:srgbClr val="00FF00"/>
              </a:solidFill>
              <a:round/>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sp>
          <p:nvSpPr>
            <p:cNvPr id="46" name="Oval 67">
              <a:extLst>
                <a:ext uri="{FF2B5EF4-FFF2-40B4-BE49-F238E27FC236}">
                  <a16:creationId xmlns:a16="http://schemas.microsoft.com/office/drawing/2014/main" id="{AC8CC0D1-E0C7-44A9-9EA7-68636BEFFED6}"/>
                </a:ext>
              </a:extLst>
            </p:cNvPr>
            <p:cNvSpPr>
              <a:spLocks noChangeArrowheads="1"/>
            </p:cNvSpPr>
            <p:nvPr/>
          </p:nvSpPr>
          <p:spPr bwMode="auto">
            <a:xfrm>
              <a:off x="7162800" y="2819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eaLnBrk="0" fontAlgn="base" hangingPunct="0">
                <a:spcBef>
                  <a:spcPct val="0"/>
                </a:spcBef>
                <a:spcAft>
                  <a:spcPct val="0"/>
                </a:spcAft>
                <a:buClrTx/>
                <a:buSzTx/>
                <a:buFontTx/>
                <a:buNone/>
              </a:pPr>
              <a:endParaRPr lang="en-US" altLang="en-US" sz="1800">
                <a:solidFill>
                  <a:srgbClr val="FFFFFF"/>
                </a:solidFill>
                <a:cs typeface="Arial" charset="0"/>
              </a:endParaRPr>
            </a:p>
          </p:txBody>
        </p:sp>
      </p:grpSp>
      <p:cxnSp>
        <p:nvCxnSpPr>
          <p:cNvPr id="47" name="Straight Connector 72">
            <a:extLst>
              <a:ext uri="{FF2B5EF4-FFF2-40B4-BE49-F238E27FC236}">
                <a16:creationId xmlns:a16="http://schemas.microsoft.com/office/drawing/2014/main" id="{6C05246B-382A-4FDD-A875-9413827A54B2}"/>
              </a:ext>
            </a:extLst>
          </p:cNvPr>
          <p:cNvCxnSpPr>
            <a:cxnSpLocks noChangeShapeType="1"/>
          </p:cNvCxnSpPr>
          <p:nvPr/>
        </p:nvCxnSpPr>
        <p:spPr bwMode="auto">
          <a:xfrm flipV="1">
            <a:off x="5695950" y="1844675"/>
            <a:ext cx="0" cy="3276600"/>
          </a:xfrm>
          <a:prstGeom prst="line">
            <a:avLst/>
          </a:prstGeom>
          <a:noFill/>
          <a:ln w="28575">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48" name="Straight Connector 73">
            <a:extLst>
              <a:ext uri="{FF2B5EF4-FFF2-40B4-BE49-F238E27FC236}">
                <a16:creationId xmlns:a16="http://schemas.microsoft.com/office/drawing/2014/main" id="{6F983759-A22B-4C82-A1BD-7ACBF72294D3}"/>
              </a:ext>
            </a:extLst>
          </p:cNvPr>
          <p:cNvCxnSpPr>
            <a:cxnSpLocks noChangeShapeType="1"/>
          </p:cNvCxnSpPr>
          <p:nvPr/>
        </p:nvCxnSpPr>
        <p:spPr bwMode="auto">
          <a:xfrm flipV="1">
            <a:off x="6229350" y="1809750"/>
            <a:ext cx="0" cy="3311525"/>
          </a:xfrm>
          <a:prstGeom prst="line">
            <a:avLst/>
          </a:prstGeom>
          <a:noFill/>
          <a:ln w="28575">
            <a:solidFill>
              <a:srgbClr val="FFFF00"/>
            </a:solidFill>
            <a:prstDash val="sysDash"/>
            <a:round/>
            <a:headEnd/>
            <a:tailEnd/>
          </a:ln>
          <a:extLst>
            <a:ext uri="{909E8E84-426E-40DD-AFC4-6F175D3DCCD1}">
              <a14:hiddenFill xmlns:a14="http://schemas.microsoft.com/office/drawing/2010/main">
                <a:noFill/>
              </a14:hiddenFill>
            </a:ext>
          </a:extLst>
        </p:spPr>
      </p:cxnSp>
      <p:sp>
        <p:nvSpPr>
          <p:cNvPr id="49" name="Right Arrow 48">
            <a:extLst>
              <a:ext uri="{FF2B5EF4-FFF2-40B4-BE49-F238E27FC236}">
                <a16:creationId xmlns:a16="http://schemas.microsoft.com/office/drawing/2014/main" id="{CEB2EFE7-12A5-44BC-BB09-886E69CB7C84}"/>
              </a:ext>
            </a:extLst>
          </p:cNvPr>
          <p:cNvSpPr/>
          <p:nvPr/>
        </p:nvSpPr>
        <p:spPr>
          <a:xfrm>
            <a:off x="5985669" y="3294180"/>
            <a:ext cx="2829695" cy="181387"/>
          </a:xfrm>
          <a:prstGeom prst="rightArrow">
            <a:avLst/>
          </a:prstGeom>
          <a:noFill/>
          <a:ln>
            <a:solidFill>
              <a:srgbClr val="002060"/>
            </a:solidFill>
          </a:ln>
          <a:scene3d>
            <a:camera prst="orthographicFront">
              <a:rot lat="0" lon="10800000" rev="0"/>
            </a:camera>
            <a:lightRig rig="threePt" dir="t"/>
          </a:scene3d>
        </p:spPr>
        <p:txBody>
          <a:bodyPr wrap="square" anchor="ctr">
            <a:spAutoFit/>
          </a:bodyPr>
          <a:lstStyle/>
          <a:p>
            <a:pPr marL="285750" indent="-285750" algn="ctr" fontAlgn="base">
              <a:spcBef>
                <a:spcPct val="0"/>
              </a:spcBef>
              <a:spcAft>
                <a:spcPct val="0"/>
              </a:spcAft>
              <a:buFont typeface="Arial"/>
              <a:buChar char="•"/>
              <a:defRPr/>
            </a:pPr>
            <a:endParaRPr lang="en-US" dirty="0">
              <a:solidFill>
                <a:srgbClr val="FFC000"/>
              </a:solidFill>
              <a:cs typeface="Arial" charset="0"/>
            </a:endParaRPr>
          </a:p>
        </p:txBody>
      </p:sp>
      <p:sp>
        <p:nvSpPr>
          <p:cNvPr id="50" name="TextBox 49">
            <a:extLst>
              <a:ext uri="{FF2B5EF4-FFF2-40B4-BE49-F238E27FC236}">
                <a16:creationId xmlns:a16="http://schemas.microsoft.com/office/drawing/2014/main" id="{88497D90-0771-43DD-A5BB-ACE5ECFA8E3E}"/>
              </a:ext>
            </a:extLst>
          </p:cNvPr>
          <p:cNvSpPr txBox="1"/>
          <p:nvPr/>
        </p:nvSpPr>
        <p:spPr>
          <a:xfrm>
            <a:off x="7232844" y="3390217"/>
            <a:ext cx="1350962" cy="307975"/>
          </a:xfrm>
          <a:prstGeom prst="rect">
            <a:avLst/>
          </a:prstGeom>
          <a:noFill/>
        </p:spPr>
        <p:txBody>
          <a:bodyPr wrap="none">
            <a:spAutoFit/>
          </a:bodyPr>
          <a:lstStyle/>
          <a:p>
            <a:pPr fontAlgn="base">
              <a:spcBef>
                <a:spcPct val="0"/>
              </a:spcBef>
              <a:spcAft>
                <a:spcPct val="0"/>
              </a:spcAft>
              <a:defRPr/>
            </a:pPr>
            <a:r>
              <a:rPr lang="en-US" sz="1400" dirty="0">
                <a:latin typeface="Arial" panose="020B0604020202020204" pitchFamily="34" charset="0"/>
                <a:cs typeface="Arial" panose="020B0604020202020204" pitchFamily="34" charset="0"/>
              </a:rPr>
              <a:t>LASER LIGHT</a:t>
            </a:r>
          </a:p>
        </p:txBody>
      </p:sp>
      <p:sp>
        <p:nvSpPr>
          <p:cNvPr id="51" name="TextBox 50">
            <a:extLst>
              <a:ext uri="{FF2B5EF4-FFF2-40B4-BE49-F238E27FC236}">
                <a16:creationId xmlns:a16="http://schemas.microsoft.com/office/drawing/2014/main" id="{C5D98439-1E48-4841-9529-E9BA99BDEA0A}"/>
              </a:ext>
            </a:extLst>
          </p:cNvPr>
          <p:cNvSpPr txBox="1">
            <a:spLocks noChangeArrowheads="1"/>
          </p:cNvSpPr>
          <p:nvPr/>
        </p:nvSpPr>
        <p:spPr bwMode="auto">
          <a:xfrm>
            <a:off x="5907975" y="669280"/>
            <a:ext cx="22172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ＭＳ Ｐゴシック"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ＭＳ Ｐゴシック"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ＭＳ Ｐゴシック"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ＭＳ Ｐゴシック"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ＭＳ Ｐゴシック" pitchFamily="34" charset="-128"/>
              </a:defRPr>
            </a:lvl9pPr>
          </a:lstStyle>
          <a:p>
            <a:pPr fontAlgn="base">
              <a:spcBef>
                <a:spcPct val="0"/>
              </a:spcBef>
              <a:spcAft>
                <a:spcPct val="0"/>
              </a:spcAft>
              <a:buClrTx/>
              <a:buSzTx/>
              <a:buFontTx/>
              <a:buNone/>
            </a:pPr>
            <a:r>
              <a:rPr lang="en-US" altLang="en-US" sz="2400" b="1" dirty="0">
                <a:latin typeface="Arial" charset="0"/>
                <a:cs typeface="Arial" charset="0"/>
              </a:rPr>
              <a:t>High flow rate</a:t>
            </a:r>
          </a:p>
        </p:txBody>
      </p:sp>
      <p:sp>
        <p:nvSpPr>
          <p:cNvPr id="52" name="Rectangle 51">
            <a:extLst>
              <a:ext uri="{FF2B5EF4-FFF2-40B4-BE49-F238E27FC236}">
                <a16:creationId xmlns:a16="http://schemas.microsoft.com/office/drawing/2014/main" id="{9493FA6F-1841-4E74-A200-3BF5BB4A065A}"/>
              </a:ext>
            </a:extLst>
          </p:cNvPr>
          <p:cNvSpPr/>
          <p:nvPr/>
        </p:nvSpPr>
        <p:spPr>
          <a:xfrm>
            <a:off x="765969" y="2369017"/>
            <a:ext cx="4572000" cy="1938992"/>
          </a:xfrm>
          <a:prstGeom prst="rect">
            <a:avLst/>
          </a:prstGeom>
        </p:spPr>
        <p:txBody>
          <a:bodyPr>
            <a:spAutoFit/>
          </a:bodyPr>
          <a:lstStyle/>
          <a:p>
            <a:pPr marL="342900" indent="-342900">
              <a:spcAft>
                <a:spcPts val="600"/>
              </a:spcAft>
              <a:buFont typeface="Arial" panose="020B0604020202020204" pitchFamily="34" charset="0"/>
              <a:buChar char="•"/>
            </a:pPr>
            <a:r>
              <a:rPr lang="en-US" sz="2000" dirty="0"/>
              <a:t>Wide core stream</a:t>
            </a:r>
          </a:p>
          <a:p>
            <a:pPr marL="342900" indent="-342900">
              <a:spcAft>
                <a:spcPts val="600"/>
              </a:spcAft>
              <a:buFont typeface="Arial" panose="020B0604020202020204" pitchFamily="34" charset="0"/>
              <a:buChar char="•"/>
            </a:pPr>
            <a:r>
              <a:rPr lang="en-US" sz="2000" dirty="0"/>
              <a:t>Faster sample rate</a:t>
            </a:r>
          </a:p>
          <a:p>
            <a:pPr marL="342900" indent="-342900">
              <a:spcAft>
                <a:spcPts val="600"/>
              </a:spcAft>
              <a:buFont typeface="Arial" panose="020B0604020202020204" pitchFamily="34" charset="0"/>
              <a:buChar char="•"/>
            </a:pPr>
            <a:r>
              <a:rPr lang="en-US" sz="2000" dirty="0"/>
              <a:t>More coincident events</a:t>
            </a:r>
          </a:p>
          <a:p>
            <a:pPr marL="342900" indent="-342900">
              <a:spcAft>
                <a:spcPts val="600"/>
              </a:spcAft>
              <a:buFont typeface="Arial" panose="020B0604020202020204" pitchFamily="34" charset="0"/>
              <a:buChar char="•"/>
            </a:pPr>
            <a:r>
              <a:rPr lang="en-US" sz="2000" dirty="0"/>
              <a:t>Increased abort rate</a:t>
            </a:r>
          </a:p>
          <a:p>
            <a:pPr marL="342900" indent="-342900">
              <a:spcAft>
                <a:spcPts val="600"/>
              </a:spcAft>
              <a:buFont typeface="Arial" panose="020B0604020202020204" pitchFamily="34" charset="0"/>
              <a:buChar char="•"/>
            </a:pPr>
            <a:r>
              <a:rPr lang="en-US" sz="2000" dirty="0"/>
              <a:t>Cells are not all excited equally</a:t>
            </a:r>
          </a:p>
        </p:txBody>
      </p:sp>
      <p:pic>
        <p:nvPicPr>
          <p:cNvPr id="53" name="Audio 52">
            <a:hlinkClick r:id="" action="ppaction://media"/>
            <a:extLst>
              <a:ext uri="{FF2B5EF4-FFF2-40B4-BE49-F238E27FC236}">
                <a16:creationId xmlns:a16="http://schemas.microsoft.com/office/drawing/2014/main" id="{25E2F487-0F67-4414-9C6E-01E088C5B4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6442320"/>
      </p:ext>
    </p:extLst>
  </p:cSld>
  <p:clrMapOvr>
    <a:masterClrMapping/>
  </p:clrMapOvr>
  <mc:AlternateContent xmlns:mc="http://schemas.openxmlformats.org/markup-compatibility/2006" xmlns:p14="http://schemas.microsoft.com/office/powerpoint/2010/main">
    <mc:Choice Requires="p14">
      <p:transition spd="slow" p14:dur="2000" advTm="41369"/>
    </mc:Choice>
    <mc:Fallback xmlns="">
      <p:transition spd="slow" advTm="4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83208"/>
            <a:ext cx="9197340" cy="519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Grp="1" noRot="1" noChangeArrowheads="1"/>
          </p:cNvSpPr>
          <p:nvPr>
            <p:ph type="title"/>
          </p:nvPr>
        </p:nvSpPr>
        <p:spPr>
          <a:xfrm>
            <a:off x="3886200" y="381000"/>
            <a:ext cx="5029200" cy="944563"/>
          </a:xfrm>
        </p:spPr>
        <p:txBody>
          <a:bodyPr/>
          <a:lstStyle/>
          <a:p>
            <a:pPr algn="r" eaLnBrk="1" hangingPunct="1">
              <a:defRPr/>
            </a:pPr>
            <a:r>
              <a:rPr lang="en-US" altLang="en-US" sz="3600" b="1" dirty="0">
                <a:solidFill>
                  <a:schemeClr val="tx1"/>
                </a:solidFill>
                <a:latin typeface="Arial" charset="0"/>
                <a:ea typeface="ＭＳ Ｐゴシック" pitchFamily="49" charset="-128"/>
              </a:rPr>
              <a:t>Forward Scatter (FSC)</a:t>
            </a:r>
          </a:p>
        </p:txBody>
      </p:sp>
      <p:pic>
        <p:nvPicPr>
          <p:cNvPr id="2" name="Audio 1">
            <a:hlinkClick r:id="" action="ppaction://media"/>
            <a:extLst>
              <a:ext uri="{FF2B5EF4-FFF2-40B4-BE49-F238E27FC236}">
                <a16:creationId xmlns:a16="http://schemas.microsoft.com/office/drawing/2014/main" id="{1B0A7A71-803A-4447-91D1-061D8EC7E1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6111201"/>
      </p:ext>
    </p:extLst>
  </p:cSld>
  <p:clrMapOvr>
    <a:masterClrMapping/>
  </p:clrMapOvr>
  <mc:AlternateContent xmlns:mc="http://schemas.openxmlformats.org/markup-compatibility/2006" xmlns:p14="http://schemas.microsoft.com/office/powerpoint/2010/main">
    <mc:Choice Requires="p14">
      <p:transition spd="slow" p14:dur="2000" advTm="27778"/>
    </mc:Choice>
    <mc:Fallback xmlns="">
      <p:transition spd="slow" advTm="27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07008"/>
            <a:ext cx="9197340" cy="519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Grp="1" noRot="1" noChangeArrowheads="1"/>
          </p:cNvSpPr>
          <p:nvPr>
            <p:ph type="title"/>
          </p:nvPr>
        </p:nvSpPr>
        <p:spPr>
          <a:xfrm>
            <a:off x="3886200" y="304800"/>
            <a:ext cx="4495800" cy="944563"/>
          </a:xfrm>
        </p:spPr>
        <p:txBody>
          <a:bodyPr/>
          <a:lstStyle/>
          <a:p>
            <a:pPr algn="r" eaLnBrk="1" hangingPunct="1">
              <a:defRPr/>
            </a:pPr>
            <a:r>
              <a:rPr lang="en-US" altLang="en-US" sz="3600" b="1" dirty="0">
                <a:solidFill>
                  <a:schemeClr val="tx1"/>
                </a:solidFill>
                <a:latin typeface="Arial" charset="0"/>
                <a:ea typeface="ＭＳ Ｐゴシック" pitchFamily="49" charset="-128"/>
              </a:rPr>
              <a:t>Side Scatter (SSC)</a:t>
            </a:r>
          </a:p>
        </p:txBody>
      </p:sp>
      <p:pic>
        <p:nvPicPr>
          <p:cNvPr id="2" name="Audio 1">
            <a:hlinkClick r:id="" action="ppaction://media"/>
            <a:extLst>
              <a:ext uri="{FF2B5EF4-FFF2-40B4-BE49-F238E27FC236}">
                <a16:creationId xmlns:a16="http://schemas.microsoft.com/office/drawing/2014/main" id="{2CC16CE0-D80D-4262-AD47-E468C213FC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9384891"/>
      </p:ext>
    </p:extLst>
  </p:cSld>
  <p:clrMapOvr>
    <a:masterClrMapping/>
  </p:clrMapOvr>
  <mc:AlternateContent xmlns:mc="http://schemas.openxmlformats.org/markup-compatibility/2006" xmlns:p14="http://schemas.microsoft.com/office/powerpoint/2010/main">
    <mc:Choice Requires="p14">
      <p:transition spd="slow" p14:dur="2000" advTm="5709"/>
    </mc:Choice>
    <mc:Fallback xmlns="">
      <p:transition spd="slow" advTm="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6|14.8|4.7|5.7|1.2|2.1|0.9|1.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603C577ACABE4E8CE5EF8C8798791D" ma:contentTypeVersion="6" ma:contentTypeDescription="Create a new document." ma:contentTypeScope="" ma:versionID="cd7a3d4fe1e4c31edc637a4f5bd2b198">
  <xsd:schema xmlns:xsd="http://www.w3.org/2001/XMLSchema" xmlns:xs="http://www.w3.org/2001/XMLSchema" xmlns:p="http://schemas.microsoft.com/office/2006/metadata/properties" xmlns:ns2="64992bcb-6002-4b11-b348-021e44500e7e" targetNamespace="http://schemas.microsoft.com/office/2006/metadata/properties" ma:root="true" ma:fieldsID="0cfe84a644d6f0dfaa0cc429733928af" ns2:_="">
    <xsd:import namespace="64992bcb-6002-4b11-b348-021e44500e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92bcb-6002-4b11-b348-021e44500e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1F70F5-F9FB-4944-B1CD-1F3256BE48DF}">
  <ds:schemaRefs>
    <ds:schemaRef ds:uri="http://schemas.microsoft.com/sharepoint/v3/contenttype/forms"/>
  </ds:schemaRefs>
</ds:datastoreItem>
</file>

<file path=customXml/itemProps2.xml><?xml version="1.0" encoding="utf-8"?>
<ds:datastoreItem xmlns:ds="http://schemas.openxmlformats.org/officeDocument/2006/customXml" ds:itemID="{119957A4-6C19-40B6-AC22-A4608F6FE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992bcb-6002-4b11-b348-021e44500e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BBBD78-6899-4171-9729-C8632D55876E}">
  <ds:schemaRefs>
    <ds:schemaRef ds:uri="http://purl.org/dc/elements/1.1/"/>
    <ds:schemaRef ds:uri="http://schemas.microsoft.com/office/2006/documentManagement/types"/>
    <ds:schemaRef ds:uri="http://purl.org/dc/dcmitype/"/>
    <ds:schemaRef ds:uri="http://schemas.microsoft.com/office/infopath/2007/PartnerControls"/>
    <ds:schemaRef ds:uri="http://purl.org/dc/terms/"/>
    <ds:schemaRef ds:uri="http://schemas.openxmlformats.org/package/2006/metadata/core-properties"/>
    <ds:schemaRef ds:uri="http://www.w3.org/XML/1998/namespace"/>
    <ds:schemaRef ds:uri="64992bcb-6002-4b11-b348-021e44500e7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68893</TotalTime>
  <Words>2706</Words>
  <Application>Microsoft Office PowerPoint</Application>
  <PresentationFormat>On-screen Show (4:3)</PresentationFormat>
  <Paragraphs>838</Paragraphs>
  <Slides>60</Slides>
  <Notes>39</Notes>
  <HiddenSlides>0</HiddenSlides>
  <MMClips>60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71" baseType="lpstr">
      <vt:lpstr>Arial</vt:lpstr>
      <vt:lpstr>Calibri</vt:lpstr>
      <vt:lpstr>Comic Sans MS</vt:lpstr>
      <vt:lpstr>Courier New</vt:lpstr>
      <vt:lpstr>Garamond</vt:lpstr>
      <vt:lpstr>Times New Roman</vt:lpstr>
      <vt:lpstr>Verdana</vt:lpstr>
      <vt:lpstr>Wingdings</vt:lpstr>
      <vt:lpstr>Blank Presentation</vt:lpstr>
      <vt:lpstr>Image</vt:lpstr>
      <vt:lpstr>Equation</vt:lpstr>
      <vt:lpstr>PowerPoint Presentation</vt:lpstr>
      <vt:lpstr>PowerPoint Presentation</vt:lpstr>
      <vt:lpstr>PowerPoint Presentation</vt:lpstr>
      <vt:lpstr>PowerPoint Presentation</vt:lpstr>
      <vt:lpstr>Fluidics Schematic</vt:lpstr>
      <vt:lpstr>Flow Cell</vt:lpstr>
      <vt:lpstr>PowerPoint Presentation</vt:lpstr>
      <vt:lpstr>Forward Scatter (FSC)</vt:lpstr>
      <vt:lpstr>Side Scatter (SSC)</vt:lpstr>
      <vt:lpstr>PowerPoint Presentation</vt:lpstr>
      <vt:lpstr>Scatter Plot</vt:lpstr>
      <vt:lpstr>Fluorescence</vt:lpstr>
      <vt:lpstr>PowerPoint Presentation</vt:lpstr>
      <vt:lpstr>Photons In ~ Voltage Out</vt:lpstr>
      <vt:lpstr>Measurements of the Pulse</vt:lpstr>
      <vt:lpstr>Histogram</vt:lpstr>
      <vt:lpstr>Plots</vt:lpstr>
      <vt:lpstr>PowerPoint Presentation</vt:lpstr>
      <vt:lpstr>PowerPoint Presentation</vt:lpstr>
      <vt:lpstr>Data you get</vt:lpstr>
      <vt:lpstr>Terminologies</vt:lpstr>
      <vt:lpstr>Spillover and Compensation</vt:lpstr>
      <vt:lpstr>PowerPoint Presentation</vt:lpstr>
      <vt:lpstr>PowerPoint Presentation</vt:lpstr>
      <vt:lpstr>PowerPoint Presentation</vt:lpstr>
      <vt:lpstr>Positive vs.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Aurora - 23 Color Panel</vt:lpstr>
      <vt:lpstr>Stain Index: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MACSQuant® Analyzer 10 </vt:lpstr>
      <vt:lpstr>PowerPoint Presentation</vt:lpstr>
      <vt:lpstr>PowerPoint Presentation</vt:lpstr>
      <vt:lpstr>PowerPoint Presentation</vt:lpstr>
      <vt:lpstr>iLab Online Booking</vt:lpstr>
      <vt:lpstr>PowerPoint Presentation</vt:lpstr>
      <vt:lpstr>PowerPoint Presentation</vt:lpstr>
      <vt:lpstr>PowerPoint Presentation</vt:lpstr>
      <vt:lpstr>Flow Cytometry Controls</vt:lpstr>
      <vt:lpstr>PowerPoint Presentation</vt:lpstr>
      <vt:lpstr>PowerPoint Presentation</vt:lpstr>
    </vt:vector>
  </TitlesOfParts>
  <Company>WorkHorse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James Hersick</dc:creator>
  <cp:lastModifiedBy>Fan Xiaoxuan</cp:lastModifiedBy>
  <cp:revision>777</cp:revision>
  <cp:lastPrinted>2014-09-29T13:10:28Z</cp:lastPrinted>
  <dcterms:created xsi:type="dcterms:W3CDTF">2011-06-07T16:15:02Z</dcterms:created>
  <dcterms:modified xsi:type="dcterms:W3CDTF">2021-03-30T21:31:34Z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0x010100BC603C577ACABE4E8CE5EF8C8798791D</vt:lpwstr>
  </property>
</Properties>
</file>