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1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hbtO5CBs82ewMVhvGtGHtPLKCx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32280E-08D4-4C51-835C-AC9BAC406438}">
  <a:tblStyle styleId="{2632280E-08D4-4C51-835C-AC9BAC40643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C:\Users\sho\Desktop\Cytekbio\Customer%20question\Maryland-Fan\SSM\Stain%20inde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Staining Index</a:t>
            </a:r>
          </a:p>
        </c:rich>
      </c:tx>
      <c:layout>
        <c:manualLayout>
          <c:xMode val="edge"/>
          <c:yMode val="edge"/>
          <c:x val="0.3826954408476718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'FCS Express Report'!$L$4</c:f>
              <c:strCache>
                <c:ptCount val="1"/>
                <c:pt idx="0">
                  <c:v>LSRII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'FCS Express Report'!$K$5:$K$17</c:f>
              <c:strCache>
                <c:ptCount val="13"/>
                <c:pt idx="0">
                  <c:v>BV421</c:v>
                </c:pt>
                <c:pt idx="1">
                  <c:v>BV510</c:v>
                </c:pt>
                <c:pt idx="2">
                  <c:v>BV605</c:v>
                </c:pt>
                <c:pt idx="3">
                  <c:v>BV650</c:v>
                </c:pt>
                <c:pt idx="4">
                  <c:v>FITC</c:v>
                </c:pt>
                <c:pt idx="5">
                  <c:v>PE</c:v>
                </c:pt>
                <c:pt idx="6">
                  <c:v>PE-Dazzle594</c:v>
                </c:pt>
                <c:pt idx="7">
                  <c:v>PE-Cy5</c:v>
                </c:pt>
                <c:pt idx="8">
                  <c:v>PerCP-Cy55</c:v>
                </c:pt>
                <c:pt idx="9">
                  <c:v>PE-Cy7</c:v>
                </c:pt>
                <c:pt idx="10">
                  <c:v>APC</c:v>
                </c:pt>
                <c:pt idx="11">
                  <c:v>AF 700</c:v>
                </c:pt>
                <c:pt idx="12">
                  <c:v>APC-Fire750</c:v>
                </c:pt>
              </c:strCache>
            </c:strRef>
          </c:cat>
          <c:val>
            <c:numRef>
              <c:f>'FCS Express Report'!$L$5:$L$17</c:f>
              <c:numCache>
                <c:formatCode>General</c:formatCode>
                <c:ptCount val="13"/>
                <c:pt idx="0">
                  <c:v>61.714368661453904</c:v>
                </c:pt>
                <c:pt idx="1">
                  <c:v>9.3279002320185622</c:v>
                </c:pt>
                <c:pt idx="2">
                  <c:v>29.345857142857142</c:v>
                </c:pt>
                <c:pt idx="3">
                  <c:v>34.443963828183875</c:v>
                </c:pt>
                <c:pt idx="4">
                  <c:v>38.702924296255809</c:v>
                </c:pt>
                <c:pt idx="5">
                  <c:v>103.52436522681529</c:v>
                </c:pt>
                <c:pt idx="6">
                  <c:v>49.397857399353626</c:v>
                </c:pt>
                <c:pt idx="7">
                  <c:v>59.614450949593035</c:v>
                </c:pt>
                <c:pt idx="8">
                  <c:v>13.803818309201308</c:v>
                </c:pt>
                <c:pt idx="9">
                  <c:v>114.1399388852511</c:v>
                </c:pt>
                <c:pt idx="10">
                  <c:v>23.019273832373639</c:v>
                </c:pt>
                <c:pt idx="11">
                  <c:v>19.45041688015278</c:v>
                </c:pt>
                <c:pt idx="12">
                  <c:v>17.584631471127992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8A-4604-8413-5419AC4D0DF6}"/>
            </c:ext>
          </c:extLst>
        </c:ser>
        <c:ser>
          <c:idx val="1"/>
          <c:order val="1"/>
          <c:tx>
            <c:strRef>
              <c:f>'FCS Express Report'!$M$4</c:f>
              <c:strCache>
                <c:ptCount val="1"/>
                <c:pt idx="0">
                  <c:v>Aurora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'FCS Express Report'!$K$5:$K$17</c:f>
              <c:strCache>
                <c:ptCount val="13"/>
                <c:pt idx="0">
                  <c:v>BV421</c:v>
                </c:pt>
                <c:pt idx="1">
                  <c:v>BV510</c:v>
                </c:pt>
                <c:pt idx="2">
                  <c:v>BV605</c:v>
                </c:pt>
                <c:pt idx="3">
                  <c:v>BV650</c:v>
                </c:pt>
                <c:pt idx="4">
                  <c:v>FITC</c:v>
                </c:pt>
                <c:pt idx="5">
                  <c:v>PE</c:v>
                </c:pt>
                <c:pt idx="6">
                  <c:v>PE-Dazzle594</c:v>
                </c:pt>
                <c:pt idx="7">
                  <c:v>PE-Cy5</c:v>
                </c:pt>
                <c:pt idx="8">
                  <c:v>PerCP-Cy55</c:v>
                </c:pt>
                <c:pt idx="9">
                  <c:v>PE-Cy7</c:v>
                </c:pt>
                <c:pt idx="10">
                  <c:v>APC</c:v>
                </c:pt>
                <c:pt idx="11">
                  <c:v>AF 700</c:v>
                </c:pt>
                <c:pt idx="12">
                  <c:v>APC-Fire750</c:v>
                </c:pt>
              </c:strCache>
            </c:strRef>
          </c:cat>
          <c:val>
            <c:numRef>
              <c:f>'FCS Express Report'!$M$5:$M$17</c:f>
              <c:numCache>
                <c:formatCode>General</c:formatCode>
                <c:ptCount val="13"/>
                <c:pt idx="0">
                  <c:v>50.166963332146665</c:v>
                </c:pt>
                <c:pt idx="1">
                  <c:v>13.190511956969447</c:v>
                </c:pt>
                <c:pt idx="2">
                  <c:v>78.278002190880457</c:v>
                </c:pt>
                <c:pt idx="3">
                  <c:v>104.31874625673787</c:v>
                </c:pt>
                <c:pt idx="4">
                  <c:v>62.083290119270814</c:v>
                </c:pt>
                <c:pt idx="5">
                  <c:v>193.57182896256444</c:v>
                </c:pt>
                <c:pt idx="6">
                  <c:v>133.25856950910853</c:v>
                </c:pt>
                <c:pt idx="7">
                  <c:v>277.6627198724882</c:v>
                </c:pt>
                <c:pt idx="8">
                  <c:v>41.382379753429419</c:v>
                </c:pt>
                <c:pt idx="9">
                  <c:v>226.18768422174082</c:v>
                </c:pt>
                <c:pt idx="10">
                  <c:v>153.39453012395504</c:v>
                </c:pt>
                <c:pt idx="11">
                  <c:v>97.656507778331417</c:v>
                </c:pt>
                <c:pt idx="12">
                  <c:v>154.19584472112561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8A-4604-8413-5419AC4D0D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2651824"/>
        <c:axId val="544918496"/>
      </c:barChart>
      <c:catAx>
        <c:axId val="39265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918496"/>
        <c:crosses val="autoZero"/>
        <c:auto val="1"/>
        <c:lblAlgn val="ctr"/>
        <c:lblOffset val="100"/>
        <c:noMultiLvlLbl val="0"/>
      </c:catAx>
      <c:valAx>
        <c:axId val="54491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265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3"/>
          <p:cNvGraphicFramePr/>
          <p:nvPr/>
        </p:nvGraphicFramePr>
        <p:xfrm>
          <a:off x="838200" y="1905000"/>
          <a:ext cx="7715250" cy="4177145"/>
        </p:xfrm>
        <a:graphic>
          <a:graphicData uri="http://schemas.openxmlformats.org/drawingml/2006/chart">
            <c:chart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4375150" y="578774"/>
            <a:ext cx="37782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LSR II 13 color SSM</a:t>
            </a:r>
            <a:endParaRPr/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223950" y="148855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{2632280E-08D4-4C51-835C-AC9BAC406438}</a:tableStyleId>
              </a:tblPr>
              <a:tblGrid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  <a:gridCol w="621150"/>
              </a:tblGrid>
              <a:tr h="32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BV421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BV510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BV605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BV650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FITC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PE-Dazzle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PCP-Cy5.5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AF700 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APC-Fire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BV421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BV510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7A7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868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9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BV605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515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6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BV650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B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CEC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FITC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7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C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848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PE-Dazzle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B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8C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86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96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D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49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3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272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A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7B7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PCP-Cy5.5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C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EE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8C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7A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9A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BCB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2E2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5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3.7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1A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383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D9D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 700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E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E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2.0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29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797"/>
                    </a:solidFill>
                  </a:tcPr>
                </a:tc>
              </a:tr>
              <a:tr h="31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APC-Fire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484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875" marB="0" marR="5875" marL="587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2"/>
          <p:cNvGraphicFramePr/>
          <p:nvPr/>
        </p:nvGraphicFramePr>
        <p:xfrm>
          <a:off x="234583" y="19032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{2632280E-08D4-4C51-835C-AC9BAC406438}</a:tableStyleId>
              </a:tblPr>
              <a:tblGrid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  <a:gridCol w="619625"/>
              </a:tblGrid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BV421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BV510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BV605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BV650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FITC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PE/Dazzle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PCP-Cy5.5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 700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APC-Fire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BV421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E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E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C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BV510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DA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F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6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3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BV605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B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BV650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3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F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C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6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E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C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FITC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3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AB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E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E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B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3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8B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6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PE/Dazzle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0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C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C9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9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A8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59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FC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2E2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PCP-Cy5.5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1D1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PE-Cy7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3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9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8D8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 700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9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6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1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C0"/>
                    </a:solidFill>
                  </a:tcPr>
                </a:tc>
              </a:tr>
              <a:tr h="282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APC-Fire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8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A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B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0.6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0.7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5325" marB="0" marR="5325" marL="53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6" name="Google Shape;96;p2"/>
          <p:cNvSpPr txBox="1"/>
          <p:nvPr/>
        </p:nvSpPr>
        <p:spPr>
          <a:xfrm>
            <a:off x="4375150" y="578774"/>
            <a:ext cx="37782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Aurora 13 color SSM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type="title"/>
          </p:nvPr>
        </p:nvSpPr>
        <p:spPr>
          <a:xfrm>
            <a:off x="4800600" y="457200"/>
            <a:ext cx="3886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002060"/>
                </a:solidFill>
              </a:rPr>
              <a:t>Aurora - 23 Color Panel</a:t>
            </a:r>
            <a:endParaRPr/>
          </a:p>
        </p:txBody>
      </p:sp>
      <p:pic>
        <p:nvPicPr>
          <p:cNvPr id="102" name="Google Shape;10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2200275"/>
            <a:ext cx="8985154" cy="2687967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4"/>
          <p:cNvSpPr txBox="1"/>
          <p:nvPr/>
        </p:nvSpPr>
        <p:spPr>
          <a:xfrm>
            <a:off x="2209800" y="1447800"/>
            <a:ext cx="4572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Spillover Spreading Matrix (SSM)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2020-01-23T21:08:10Z</dcterms:created>
  <dc:creator>Fan, Xiaoxuan</dc:creator>
</cp:coreProperties>
</file>