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56DFB-497F-4C44-BC85-207282EFC8AC}" v="11" dt="2023-11-05T19:13:15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FCFF-41F9-792F-B671-D0E9A61DE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686F5-1E6C-8989-306B-31289D87A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3766C-3D81-AC03-FA74-0872A5A0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D96-5EAB-4056-A587-DD018E088C6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31E47-7B07-E0B8-28DD-26263DA6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68F6C-57D9-4962-8E7E-FA0FC43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38C8-6368-4307-8A78-47D0EADF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5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8211-D396-81CB-4215-6916987F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7840B-6106-4361-E8CD-EFB18855A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D05DA-AB87-1346-BEDC-E92608A2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D96-5EAB-4056-A587-DD018E088C6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2D62-521C-609D-69EA-342E38D4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1C7E0-1383-61CB-B2BC-4709DC8C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38C8-6368-4307-8A78-47D0EADF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5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BB8EC4-9A55-3AF3-C679-533BE87E8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DD188-AE6B-0910-0D48-AFA0D3892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B4B35-19E9-7698-CFBF-FC3817B7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D96-5EAB-4056-A587-DD018E088C6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A3A5E-FD15-4627-5A90-70FA4F7F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4092D-299B-2225-8524-8AD2D90D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38C8-6368-4307-8A78-47D0EADF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0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9C886-5893-5FF3-B4F1-823CD9BC1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D37A4-A57A-2E90-367D-D673FA0D3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E06DF-A2C2-617E-77D1-84CDAD1F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D96-5EAB-4056-A587-DD018E088C6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03D02-6F35-EE51-E426-03B851A16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47406-3488-A9DA-505A-D8FFA0F9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38C8-6368-4307-8A78-47D0EADF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7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15B3-0A1E-3FFF-B638-8A7B66415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4F82D-DD6A-3243-C4BC-CDF7A25F1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36F54-41B7-4EE0-4B9A-D8DA3FE0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D96-5EAB-4056-A587-DD018E088C6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68E2F-F0EA-F3DF-929B-C5F87CA8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BAA82-EF4F-AF00-8FBA-C7EC927B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38C8-6368-4307-8A78-47D0EADF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1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440D-5B17-E51B-4EEB-F0F98A6B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86B82-67C4-2E7E-73C2-AE16C4E7F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08A97-02D6-7DFE-89FD-960A3D7FA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9BEBB-87D0-9E37-146C-EA3E292DF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D96-5EAB-4056-A587-DD018E088C6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DD6C2-69C4-6059-DC2F-F2A8D629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94FD1-5242-8AAD-3BC9-C57C592D5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38C8-6368-4307-8A78-47D0EADF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7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6780B-53B1-B8B3-22CD-0DBA5584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F83C0-FD9A-6387-B9AD-3FCE8D565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03BF0-B4FD-8497-8A93-B455FC382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28E4A-56C0-AF3E-5032-1320CE8C7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DA1A0-0968-1A12-D9F5-B83A84D66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6C6990-8F64-23EB-D32D-2E8671FB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D96-5EAB-4056-A587-DD018E088C6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24DFE4-B113-93EA-750F-5A151D06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3AC78-5718-4FAF-0254-2F093149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38C8-6368-4307-8A78-47D0EADF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3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D0ECA-91C6-A754-F8A4-267F782E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B3042-5FC2-3838-7DBE-7CD4D095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D96-5EAB-4056-A587-DD018E088C6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9545E-828B-97BD-3E9D-9C57367A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8B002-202B-8B24-0BDF-AE254B1F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38C8-6368-4307-8A78-47D0EADF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1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ED7B48-ED2A-2B3C-B724-173635FC4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D96-5EAB-4056-A587-DD018E088C6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AA0A59-BF6A-5900-1144-3A5436EE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84904-7510-AF4A-54FB-51748F03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38C8-6368-4307-8A78-47D0EADF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2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CA49-C1B5-43B7-D9F0-BB9F97541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7016C-6E03-85E0-8DCC-7A7301823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D71F7-62B0-4C39-1698-8610E76CC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A069E-71C2-59C6-7B0A-C8A61A1A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D96-5EAB-4056-A587-DD018E088C6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A610C-6338-15BD-9ABD-0DB4D4CF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4F4C6-D37A-1405-4084-6B41EF28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38C8-6368-4307-8A78-47D0EADF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2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EA87-B7FD-D33E-1E49-964F2A98A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E8CC22-DA3E-01FE-8B93-D7A8AF96D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A5989-9042-3ED0-60EA-35ACAD566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B5E3E-8C30-4C8C-B3AD-2770D365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9D96-5EAB-4056-A587-DD018E088C6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CBF01-4F01-4C45-9A4D-ABF78F66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6E0E1-7051-8EC0-687F-46D4AA02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38C8-6368-4307-8A78-47D0EADF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8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1B235F-873E-0CBF-9CDC-8E644F4F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4E892-065A-15A7-045F-24C51BB91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F14B0-49B0-3B02-E3A3-77376C196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B9D96-5EAB-4056-A587-DD018E088C6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981F5-B07A-4DAB-CBA0-AAEB37299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E7FB3-66B5-F7FB-D81B-02464B8A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D38C8-6368-4307-8A78-47D0EADF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0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78AF4-6FFB-C819-A390-F8C12A04E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UMSOM Mini Medical School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Sarca</a:t>
            </a:r>
            <a:r>
              <a:rPr lang="en-US" dirty="0"/>
              <a:t>-What?”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D1B08-8FF8-32F5-CCA4-18DB41E1B8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Wonder Puryear Drake, MD</a:t>
            </a:r>
          </a:p>
          <a:p>
            <a:r>
              <a:rPr lang="en-US" dirty="0"/>
              <a:t>University of Maryland School of Medicine</a:t>
            </a:r>
          </a:p>
          <a:p>
            <a:r>
              <a:rPr lang="en-US" dirty="0"/>
              <a:t>Professor of Medicine; Senior Associate Dean of Faculty Affairs</a:t>
            </a:r>
          </a:p>
          <a:p>
            <a:r>
              <a:rPr lang="en-US" dirty="0"/>
              <a:t>November 7, 2023</a:t>
            </a:r>
          </a:p>
        </p:txBody>
      </p:sp>
    </p:spTree>
    <p:extLst>
      <p:ext uri="{BB962C8B-B14F-4D97-AF65-F5344CB8AC3E}">
        <p14:creationId xmlns:p14="http://schemas.microsoft.com/office/powerpoint/2010/main" val="196653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93646-5B26-EF37-9AB6-FF4CE92D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Medications for </a:t>
            </a:r>
            <a:r>
              <a:rPr lang="en-US" sz="5400" b="1" dirty="0" err="1"/>
              <a:t>sarcoidsois</a:t>
            </a:r>
            <a:endParaRPr lang="en-US" sz="5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8C6486-9904-6434-DA62-59DADB927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7411" y="1561737"/>
            <a:ext cx="4968521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284EB1-5704-F8AD-9890-B4C6D567B014}"/>
              </a:ext>
            </a:extLst>
          </p:cNvPr>
          <p:cNvSpPr txBox="1"/>
          <p:nvPr/>
        </p:nvSpPr>
        <p:spPr>
          <a:xfrm>
            <a:off x="2632736" y="6038722"/>
            <a:ext cx="657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Baughman</a:t>
            </a:r>
            <a:r>
              <a:rPr lang="fr-FR" dirty="0"/>
              <a:t> RP, et al. </a:t>
            </a:r>
            <a:r>
              <a:rPr lang="fr-FR" i="1" dirty="0" err="1"/>
              <a:t>Eur</a:t>
            </a:r>
            <a:r>
              <a:rPr lang="fr-FR" i="1" dirty="0"/>
              <a:t> </a:t>
            </a:r>
            <a:r>
              <a:rPr lang="fr-FR" i="1" dirty="0" err="1"/>
              <a:t>Respir</a:t>
            </a:r>
            <a:r>
              <a:rPr lang="fr-FR" i="1" dirty="0"/>
              <a:t> J. </a:t>
            </a:r>
            <a:r>
              <a:rPr lang="fr-FR" dirty="0"/>
              <a:t>2021;58(6):2004079.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5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990F-439C-E866-8BB0-C55F3294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694" y="1687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Medications for sarcoidosis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475135-D041-3EBE-E303-A2817B6BD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3302" y="1262201"/>
            <a:ext cx="6830384" cy="49611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25C64B-9293-575E-A01F-3E4251152E54}"/>
              </a:ext>
            </a:extLst>
          </p:cNvPr>
          <p:cNvSpPr txBox="1"/>
          <p:nvPr/>
        </p:nvSpPr>
        <p:spPr>
          <a:xfrm>
            <a:off x="2559093" y="6319924"/>
            <a:ext cx="657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Baughman</a:t>
            </a:r>
            <a:r>
              <a:rPr lang="fr-FR" dirty="0"/>
              <a:t> RP, et al. </a:t>
            </a:r>
            <a:r>
              <a:rPr lang="fr-FR" i="1" dirty="0" err="1"/>
              <a:t>Eur</a:t>
            </a:r>
            <a:r>
              <a:rPr lang="fr-FR" i="1" dirty="0"/>
              <a:t> </a:t>
            </a:r>
            <a:r>
              <a:rPr lang="fr-FR" i="1" dirty="0" err="1"/>
              <a:t>Respir</a:t>
            </a:r>
            <a:r>
              <a:rPr lang="fr-FR" i="1" dirty="0"/>
              <a:t> J. </a:t>
            </a:r>
            <a:r>
              <a:rPr lang="fr-FR" dirty="0"/>
              <a:t>2021;58(6):2004079.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2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3FF6-A333-52B0-C919-E5D2DDAA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UMSOM Research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BF4F6-0136-2AA5-87B2-BE2E9B721F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Investigation of the strength of a sarcoidosis biomarker to predict clinical outcome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06CD1-F865-9611-A7D1-2135664DA2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Investigation of the capacity of metformin to improve pulmonary sarcoidosis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14E4A8-B6C3-C99B-F9C1-4D6E9C27827B}"/>
              </a:ext>
            </a:extLst>
          </p:cNvPr>
          <p:cNvSpPr txBox="1"/>
          <p:nvPr/>
        </p:nvSpPr>
        <p:spPr>
          <a:xfrm>
            <a:off x="3291431" y="5240008"/>
            <a:ext cx="461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Contact:  Wdrake@som.umaryland.edu</a:t>
            </a:r>
          </a:p>
        </p:txBody>
      </p:sp>
    </p:spTree>
    <p:extLst>
      <p:ext uri="{BB962C8B-B14F-4D97-AF65-F5344CB8AC3E}">
        <p14:creationId xmlns:p14="http://schemas.microsoft.com/office/powerpoint/2010/main" val="40931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AE60B-FC27-753A-0ABF-A7C23273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4C9D4-31CB-49C2-6169-9001360EE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Sarcoidosis is a world-wide disease that affects the lungs 90% of the time.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Women are more likely than men to get sarcoidosis.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Most of the medications for sarcoidosis suppress the immune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UMSOM has two sarcoidosis research projects.</a:t>
            </a:r>
          </a:p>
        </p:txBody>
      </p:sp>
    </p:spTree>
    <p:extLst>
      <p:ext uri="{BB962C8B-B14F-4D97-AF65-F5344CB8AC3E}">
        <p14:creationId xmlns:p14="http://schemas.microsoft.com/office/powerpoint/2010/main" val="3816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60E62-45B0-26EC-E0B4-99D580C4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E4C3D-7997-E678-9E58-76EBFE717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Begin with how to pronounce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How is the diagnosis made?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What organs are affected?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Who gets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How do we treat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Is there any research studies available for me?</a:t>
            </a:r>
          </a:p>
        </p:txBody>
      </p:sp>
    </p:spTree>
    <p:extLst>
      <p:ext uri="{BB962C8B-B14F-4D97-AF65-F5344CB8AC3E}">
        <p14:creationId xmlns:p14="http://schemas.microsoft.com/office/powerpoint/2010/main" val="1769985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4870-20F1-90D5-3811-2A81F2E5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What’s that word again?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6C166-EDE3-ED20-2520-149508F52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Sarcoidosis</a:t>
            </a:r>
          </a:p>
          <a:p>
            <a:pPr marL="0" indent="0">
              <a:buNone/>
            </a:pPr>
            <a:r>
              <a:rPr lang="en-US" b="1" dirty="0"/>
              <a:t>Sar</a:t>
            </a:r>
            <a:r>
              <a:rPr lang="en-US" dirty="0"/>
              <a:t>-rhymes with car</a:t>
            </a:r>
          </a:p>
          <a:p>
            <a:pPr marL="0" indent="0">
              <a:buNone/>
            </a:pPr>
            <a:r>
              <a:rPr lang="en-US" b="1" dirty="0" err="1"/>
              <a:t>coid</a:t>
            </a:r>
            <a:r>
              <a:rPr lang="en-US" dirty="0"/>
              <a:t>-rhymes with Lord</a:t>
            </a:r>
          </a:p>
          <a:p>
            <a:pPr marL="0" indent="0">
              <a:buNone/>
            </a:pPr>
            <a:r>
              <a:rPr lang="en-US" b="1" dirty="0"/>
              <a:t>do</a:t>
            </a:r>
            <a:r>
              <a:rPr lang="en-US" dirty="0"/>
              <a:t>-like dough, like in bread or money</a:t>
            </a:r>
          </a:p>
          <a:p>
            <a:pPr marL="0" indent="0">
              <a:buNone/>
            </a:pPr>
            <a:r>
              <a:rPr lang="en-US" b="1" dirty="0"/>
              <a:t>sis</a:t>
            </a:r>
            <a:r>
              <a:rPr lang="en-US" dirty="0"/>
              <a:t>-like a sibling</a:t>
            </a:r>
          </a:p>
        </p:txBody>
      </p:sp>
    </p:spTree>
    <p:extLst>
      <p:ext uri="{BB962C8B-B14F-4D97-AF65-F5344CB8AC3E}">
        <p14:creationId xmlns:p14="http://schemas.microsoft.com/office/powerpoint/2010/main" val="99960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ymptoms of sarcoidosis include shortness of breath, dry cough, red bumps, fever, fatigue, weight loss, red or sore eyes and more.">
            <a:extLst>
              <a:ext uri="{FF2B5EF4-FFF2-40B4-BE49-F238E27FC236}">
                <a16:creationId xmlns:a16="http://schemas.microsoft.com/office/drawing/2014/main" id="{6ACB55EB-7AF1-5D1E-1996-52327774DA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9849" y="370816"/>
            <a:ext cx="4584273" cy="627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8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ABFC-E230-2A84-DABE-F275C60F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How is the diagnosis made?</a:t>
            </a:r>
          </a:p>
        </p:txBody>
      </p:sp>
      <p:pic>
        <p:nvPicPr>
          <p:cNvPr id="2052" name="Picture 4" descr="LearningRadiology - Sarcoid, sarcoidosis">
            <a:extLst>
              <a:ext uri="{FF2B5EF4-FFF2-40B4-BE49-F238E27FC236}">
                <a16:creationId xmlns:a16="http://schemas.microsoft.com/office/drawing/2014/main" id="{96C6487A-4CCE-011E-87B3-9000038426A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5" y="1825625"/>
            <a:ext cx="5105912" cy="46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croscope image of a non-caseating granuloma in lymph node.">
            <a:extLst>
              <a:ext uri="{FF2B5EF4-FFF2-40B4-BE49-F238E27FC236}">
                <a16:creationId xmlns:a16="http://schemas.microsoft.com/office/drawing/2014/main" id="{41C60A4E-154D-0770-CD6E-91E6834E53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35" y="1825625"/>
            <a:ext cx="5854756" cy="46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DE9D6F-7976-1A97-D24B-1294CF700645}"/>
              </a:ext>
            </a:extLst>
          </p:cNvPr>
          <p:cNvCxnSpPr>
            <a:cxnSpLocks/>
          </p:cNvCxnSpPr>
          <p:nvPr/>
        </p:nvCxnSpPr>
        <p:spPr>
          <a:xfrm flipH="1">
            <a:off x="10150454" y="1690688"/>
            <a:ext cx="595280" cy="9327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B2CF278-F258-2A92-F0D5-F97A2374127E}"/>
              </a:ext>
            </a:extLst>
          </p:cNvPr>
          <p:cNvSpPr txBox="1"/>
          <p:nvPr/>
        </p:nvSpPr>
        <p:spPr>
          <a:xfrm>
            <a:off x="10193413" y="1388825"/>
            <a:ext cx="130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Granuloma</a:t>
            </a:r>
          </a:p>
        </p:txBody>
      </p:sp>
    </p:spTree>
    <p:extLst>
      <p:ext uri="{BB962C8B-B14F-4D97-AF65-F5344CB8AC3E}">
        <p14:creationId xmlns:p14="http://schemas.microsoft.com/office/powerpoint/2010/main" val="411018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33EC-6D75-2D6B-CF22-040EC782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Causes of granulomas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20284A-BEF9-A0DF-B27F-011540437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427" y="1488244"/>
            <a:ext cx="5365325" cy="5124136"/>
          </a:xfrm>
        </p:spPr>
      </p:pic>
    </p:spTree>
    <p:extLst>
      <p:ext uri="{BB962C8B-B14F-4D97-AF65-F5344CB8AC3E}">
        <p14:creationId xmlns:p14="http://schemas.microsoft.com/office/powerpoint/2010/main" val="99638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4179-C33D-3091-980A-9C5964E7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Which organs are involved?</a:t>
            </a:r>
          </a:p>
        </p:txBody>
      </p:sp>
      <p:pic>
        <p:nvPicPr>
          <p:cNvPr id="1028" name="Picture 4" descr="Sarcoidosis - MedEd Center">
            <a:extLst>
              <a:ext uri="{FF2B5EF4-FFF2-40B4-BE49-F238E27FC236}">
                <a16:creationId xmlns:a16="http://schemas.microsoft.com/office/drawing/2014/main" id="{EA52F50D-069D-39AF-CBB2-0479D25AFC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4484-F665-4323-B4CB-6CD70E2E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Sarcoidosis prevalence worldwide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995C6D-9F85-8B9A-1290-2CB2F82570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1647" y="2405671"/>
            <a:ext cx="5181600" cy="292289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BFC4FE-17EB-6AC7-581A-0F8946907E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75153" y="1637140"/>
            <a:ext cx="4093319" cy="465319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663CBA-4ABB-D90B-E05E-26A2FF255E60}"/>
              </a:ext>
            </a:extLst>
          </p:cNvPr>
          <p:cNvSpPr/>
          <p:nvPr/>
        </p:nvSpPr>
        <p:spPr>
          <a:xfrm>
            <a:off x="6775153" y="1816526"/>
            <a:ext cx="4093319" cy="177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5C482B-446F-8851-E771-2D70FE9C148C}"/>
              </a:ext>
            </a:extLst>
          </p:cNvPr>
          <p:cNvSpPr txBox="1"/>
          <p:nvPr/>
        </p:nvSpPr>
        <p:spPr>
          <a:xfrm>
            <a:off x="1994497" y="6339431"/>
            <a:ext cx="686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Arkema EV, et al. </a:t>
            </a:r>
            <a:r>
              <a:rPr lang="en-US" i="1" dirty="0" err="1"/>
              <a:t>Curr</a:t>
            </a:r>
            <a:r>
              <a:rPr lang="en-US" i="1" dirty="0"/>
              <a:t> </a:t>
            </a:r>
            <a:r>
              <a:rPr lang="en-US" i="1" dirty="0" err="1"/>
              <a:t>Opin</a:t>
            </a:r>
            <a:r>
              <a:rPr lang="en-US" i="1" dirty="0"/>
              <a:t> </a:t>
            </a:r>
            <a:r>
              <a:rPr lang="en-US" i="1" dirty="0" err="1"/>
              <a:t>Pulm</a:t>
            </a:r>
            <a:r>
              <a:rPr lang="en-US" i="1" dirty="0"/>
              <a:t> Med </a:t>
            </a:r>
            <a:r>
              <a:rPr lang="en-US" dirty="0"/>
              <a:t>2020;26(5):527-534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F1BBF8-37C5-315F-A95C-DB77B844E0CB}"/>
              </a:ext>
            </a:extLst>
          </p:cNvPr>
          <p:cNvSpPr/>
          <p:nvPr/>
        </p:nvSpPr>
        <p:spPr>
          <a:xfrm>
            <a:off x="6707644" y="5770372"/>
            <a:ext cx="3792613" cy="722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40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4484-F665-4323-B4CB-6CD70E2E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Sarcoidosis prevalence worldwide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995C6D-9F85-8B9A-1290-2CB2F82570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1647" y="2405671"/>
            <a:ext cx="5181600" cy="292289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BFC4FE-17EB-6AC7-581A-0F8946907E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75153" y="1637140"/>
            <a:ext cx="4093319" cy="465319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663CBA-4ABB-D90B-E05E-26A2FF255E60}"/>
              </a:ext>
            </a:extLst>
          </p:cNvPr>
          <p:cNvSpPr/>
          <p:nvPr/>
        </p:nvSpPr>
        <p:spPr>
          <a:xfrm>
            <a:off x="6775153" y="1816526"/>
            <a:ext cx="4093319" cy="177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5C482B-446F-8851-E771-2D70FE9C148C}"/>
              </a:ext>
            </a:extLst>
          </p:cNvPr>
          <p:cNvSpPr txBox="1"/>
          <p:nvPr/>
        </p:nvSpPr>
        <p:spPr>
          <a:xfrm>
            <a:off x="1994497" y="6339431"/>
            <a:ext cx="686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Arkema EV, et al. </a:t>
            </a:r>
            <a:r>
              <a:rPr lang="en-US" i="1" dirty="0" err="1"/>
              <a:t>Curr</a:t>
            </a:r>
            <a:r>
              <a:rPr lang="en-US" i="1" dirty="0"/>
              <a:t> </a:t>
            </a:r>
            <a:r>
              <a:rPr lang="en-US" i="1" dirty="0" err="1"/>
              <a:t>Opin</a:t>
            </a:r>
            <a:r>
              <a:rPr lang="en-US" i="1" dirty="0"/>
              <a:t> </a:t>
            </a:r>
            <a:r>
              <a:rPr lang="en-US" i="1" dirty="0" err="1"/>
              <a:t>Pulm</a:t>
            </a:r>
            <a:r>
              <a:rPr lang="en-US" i="1" dirty="0"/>
              <a:t> Med </a:t>
            </a:r>
            <a:r>
              <a:rPr lang="en-US" dirty="0"/>
              <a:t>2020;26(5):527-534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F1BBF8-37C5-315F-A95C-DB77B844E0CB}"/>
              </a:ext>
            </a:extLst>
          </p:cNvPr>
          <p:cNvSpPr/>
          <p:nvPr/>
        </p:nvSpPr>
        <p:spPr>
          <a:xfrm>
            <a:off x="6701507" y="4967317"/>
            <a:ext cx="3792613" cy="722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7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257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UMSOM Mini Medical School “Sarca-What?”</vt:lpstr>
      <vt:lpstr>Introduction</vt:lpstr>
      <vt:lpstr>What’s that word again?</vt:lpstr>
      <vt:lpstr>PowerPoint Presentation</vt:lpstr>
      <vt:lpstr>How is the diagnosis made?</vt:lpstr>
      <vt:lpstr>Causes of granulomas</vt:lpstr>
      <vt:lpstr>Which organs are involved?</vt:lpstr>
      <vt:lpstr>Sarcoidosis prevalence worldwide</vt:lpstr>
      <vt:lpstr>Sarcoidosis prevalence worldwide</vt:lpstr>
      <vt:lpstr>Medications for sarcoidsois</vt:lpstr>
      <vt:lpstr>Medications for sarcoidosis</vt:lpstr>
      <vt:lpstr>UMSOM Research Studies</vt:lpstr>
      <vt:lpstr>Conclusions</vt:lpstr>
    </vt:vector>
  </TitlesOfParts>
  <Company>University of Maryland School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UMSOM Mini Medical School “Sarca-What?”</dc:title>
  <dc:creator>Drake, Wonder</dc:creator>
  <cp:lastModifiedBy>Drake, Wonder</cp:lastModifiedBy>
  <cp:revision>2</cp:revision>
  <dcterms:created xsi:type="dcterms:W3CDTF">2023-11-05T18:28:55Z</dcterms:created>
  <dcterms:modified xsi:type="dcterms:W3CDTF">2023-11-07T16:10:44Z</dcterms:modified>
</cp:coreProperties>
</file>