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2"/>
  </p:notesMasterIdLst>
  <p:handoutMasterIdLst>
    <p:handoutMasterId r:id="rId43"/>
  </p:handoutMasterIdLst>
  <p:sldIdLst>
    <p:sldId id="548" r:id="rId2"/>
    <p:sldId id="547" r:id="rId3"/>
    <p:sldId id="7403" r:id="rId4"/>
    <p:sldId id="546" r:id="rId5"/>
    <p:sldId id="7404" r:id="rId6"/>
    <p:sldId id="7405" r:id="rId7"/>
    <p:sldId id="7421" r:id="rId8"/>
    <p:sldId id="7407" r:id="rId9"/>
    <p:sldId id="7422" r:id="rId10"/>
    <p:sldId id="7423" r:id="rId11"/>
    <p:sldId id="7424" r:id="rId12"/>
    <p:sldId id="7408" r:id="rId13"/>
    <p:sldId id="7409" r:id="rId14"/>
    <p:sldId id="7425" r:id="rId15"/>
    <p:sldId id="7426" r:id="rId16"/>
    <p:sldId id="7410" r:id="rId17"/>
    <p:sldId id="7411" r:id="rId18"/>
    <p:sldId id="7412" r:id="rId19"/>
    <p:sldId id="7431" r:id="rId20"/>
    <p:sldId id="7434" r:id="rId21"/>
    <p:sldId id="7433" r:id="rId22"/>
    <p:sldId id="7413" r:id="rId23"/>
    <p:sldId id="7428" r:id="rId24"/>
    <p:sldId id="7414" r:id="rId25"/>
    <p:sldId id="7415" r:id="rId26"/>
    <p:sldId id="7429" r:id="rId27"/>
    <p:sldId id="7430" r:id="rId28"/>
    <p:sldId id="7416" r:id="rId29"/>
    <p:sldId id="7417" r:id="rId30"/>
    <p:sldId id="7436" r:id="rId31"/>
    <p:sldId id="1133" r:id="rId32"/>
    <p:sldId id="7432" r:id="rId33"/>
    <p:sldId id="7418" r:id="rId34"/>
    <p:sldId id="7437" r:id="rId35"/>
    <p:sldId id="7419" r:id="rId36"/>
    <p:sldId id="7420" r:id="rId37"/>
    <p:sldId id="7439" r:id="rId38"/>
    <p:sldId id="7438" r:id="rId39"/>
    <p:sldId id="7435" r:id="rId40"/>
    <p:sldId id="929" r:id="rId41"/>
  </p:sldIdLst>
  <p:sldSz cx="9144000" cy="5143500" type="screen16x9"/>
  <p:notesSz cx="9429750" cy="70866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106">
          <p15:clr>
            <a:srgbClr val="A4A3A4"/>
          </p15:clr>
        </p15:guide>
        <p15:guide id="2" orient="horz" pos="648">
          <p15:clr>
            <a:srgbClr val="A4A3A4"/>
          </p15:clr>
        </p15:guide>
        <p15:guide id="3" orient="horz" pos="1627">
          <p15:clr>
            <a:srgbClr val="A4A3A4"/>
          </p15:clr>
        </p15:guide>
        <p15:guide id="4" orient="horz" pos="1235">
          <p15:clr>
            <a:srgbClr val="A4A3A4"/>
          </p15:clr>
        </p15:guide>
        <p15:guide id="5" pos="432">
          <p15:clr>
            <a:srgbClr val="A4A3A4"/>
          </p15:clr>
        </p15:guide>
        <p15:guide id="6" pos="5212">
          <p15:clr>
            <a:srgbClr val="A4A3A4"/>
          </p15:clr>
        </p15:guide>
        <p15:guide id="7" pos="181">
          <p15:clr>
            <a:srgbClr val="A4A3A4"/>
          </p15:clr>
        </p15:guide>
      </p15:sldGuideLst>
    </p:ext>
    <p:ext uri="{2D200454-40CA-4A62-9FC3-DE9A4176ACB9}">
      <p15:notesGuideLst xmlns:p15="http://schemas.microsoft.com/office/powerpoint/2012/main">
        <p15:guide id="1" orient="horz" pos="2232">
          <p15:clr>
            <a:srgbClr val="A4A3A4"/>
          </p15:clr>
        </p15:guide>
        <p15:guide id="2" pos="29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8B"/>
    <a:srgbClr val="4A5E69"/>
    <a:srgbClr val="6C6D70"/>
    <a:srgbClr val="000000"/>
    <a:srgbClr val="7B992F"/>
    <a:srgbClr val="114D62"/>
    <a:srgbClr val="03798B"/>
    <a:srgbClr val="FFCC66"/>
    <a:srgbClr val="FF8000"/>
    <a:srgbClr val="848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578E3-4261-4BDC-8C39-654CC6F4A83E}" v="152" dt="2023-11-07T03:15:48.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7" autoAdjust="0"/>
    <p:restoredTop sz="71924" autoAdjust="0"/>
  </p:normalViewPr>
  <p:slideViewPr>
    <p:cSldViewPr>
      <p:cViewPr varScale="1">
        <p:scale>
          <a:sx n="63" d="100"/>
          <a:sy n="63" d="100"/>
        </p:scale>
        <p:origin x="1468" y="56"/>
      </p:cViewPr>
      <p:guideLst>
        <p:guide orient="horz" pos="3106"/>
        <p:guide orient="horz" pos="648"/>
        <p:guide orient="horz" pos="1627"/>
        <p:guide orient="horz" pos="1235"/>
        <p:guide pos="432"/>
        <p:guide pos="5212"/>
        <p:guide pos="1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3" d="100"/>
          <a:sy n="53" d="100"/>
        </p:scale>
        <p:origin x="-3592" y="-96"/>
      </p:cViewPr>
      <p:guideLst>
        <p:guide orient="horz" pos="2232"/>
        <p:guide pos="29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86225"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t" anchorCtr="0" compatLnSpc="1">
            <a:prstTxWarp prst="textNoShape">
              <a:avLst/>
            </a:prstTxWarp>
          </a:bodyPr>
          <a:lstStyle>
            <a:lvl1pPr defTabSz="944445">
              <a:defRPr sz="1200"/>
            </a:lvl1pPr>
          </a:lstStyle>
          <a:p>
            <a:pPr>
              <a:defRPr/>
            </a:pPr>
            <a:endParaRPr lang="en-US"/>
          </a:p>
        </p:txBody>
      </p:sp>
      <p:sp>
        <p:nvSpPr>
          <p:cNvPr id="7171" name="Rectangle 3"/>
          <p:cNvSpPr>
            <a:spLocks noGrp="1" noChangeArrowheads="1"/>
          </p:cNvSpPr>
          <p:nvPr>
            <p:ph type="dt" sz="quarter" idx="1"/>
          </p:nvPr>
        </p:nvSpPr>
        <p:spPr bwMode="auto">
          <a:xfrm>
            <a:off x="5343525" y="0"/>
            <a:ext cx="4086225"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t" anchorCtr="0" compatLnSpc="1">
            <a:prstTxWarp prst="textNoShape">
              <a:avLst/>
            </a:prstTxWarp>
          </a:bodyPr>
          <a:lstStyle>
            <a:lvl1pPr algn="r" defTabSz="944445">
              <a:defRPr sz="1200"/>
            </a:lvl1pPr>
          </a:lstStyle>
          <a:p>
            <a:pPr>
              <a:defRPr/>
            </a:pPr>
            <a:fld id="{BDD6812E-7EB0-431D-A434-1C1A4EC734EC}" type="datetime6">
              <a:rPr lang="en-US"/>
              <a:pPr>
                <a:defRPr/>
              </a:pPr>
              <a:t>November 23</a:t>
            </a:fld>
            <a:endParaRPr lang="en-US" dirty="0"/>
          </a:p>
        </p:txBody>
      </p:sp>
      <p:sp>
        <p:nvSpPr>
          <p:cNvPr id="7172" name="Rectangle 4"/>
          <p:cNvSpPr>
            <a:spLocks noGrp="1" noChangeArrowheads="1"/>
          </p:cNvSpPr>
          <p:nvPr>
            <p:ph type="ftr" sz="quarter" idx="2"/>
          </p:nvPr>
        </p:nvSpPr>
        <p:spPr bwMode="auto">
          <a:xfrm>
            <a:off x="0" y="6732588"/>
            <a:ext cx="4086225" cy="35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b" anchorCtr="0" compatLnSpc="1">
            <a:prstTxWarp prst="textNoShape">
              <a:avLst/>
            </a:prstTxWarp>
          </a:bodyPr>
          <a:lstStyle>
            <a:lvl1pPr defTabSz="944445">
              <a:defRPr sz="1200"/>
            </a:lvl1pPr>
          </a:lstStyle>
          <a:p>
            <a:pPr>
              <a:defRPr/>
            </a:pPr>
            <a:endParaRPr lang="en-US"/>
          </a:p>
        </p:txBody>
      </p:sp>
      <p:sp>
        <p:nvSpPr>
          <p:cNvPr id="7173" name="Rectangle 5"/>
          <p:cNvSpPr>
            <a:spLocks noGrp="1" noChangeArrowheads="1"/>
          </p:cNvSpPr>
          <p:nvPr>
            <p:ph type="sldNum" sz="quarter" idx="3"/>
          </p:nvPr>
        </p:nvSpPr>
        <p:spPr bwMode="auto">
          <a:xfrm>
            <a:off x="5343525" y="6732588"/>
            <a:ext cx="4086225" cy="35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b" anchorCtr="0" compatLnSpc="1">
            <a:prstTxWarp prst="textNoShape">
              <a:avLst/>
            </a:prstTxWarp>
          </a:bodyPr>
          <a:lstStyle>
            <a:lvl1pPr algn="r" defTabSz="944445">
              <a:defRPr sz="1200"/>
            </a:lvl1pPr>
          </a:lstStyle>
          <a:p>
            <a:pPr>
              <a:defRPr/>
            </a:pPr>
            <a:fld id="{DE25EE93-FD75-4B35-A39C-09520D543FE2}" type="slidenum">
              <a:rPr lang="en-US"/>
              <a:pPr>
                <a:defRPr/>
              </a:pPr>
              <a:t>‹#›</a:t>
            </a:fld>
            <a:endParaRPr lang="en-US" dirty="0"/>
          </a:p>
        </p:txBody>
      </p:sp>
    </p:spTree>
    <p:extLst>
      <p:ext uri="{BB962C8B-B14F-4D97-AF65-F5344CB8AC3E}">
        <p14:creationId xmlns:p14="http://schemas.microsoft.com/office/powerpoint/2010/main" val="3381786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86225"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t" anchorCtr="0" compatLnSpc="1">
            <a:prstTxWarp prst="textNoShape">
              <a:avLst/>
            </a:prstTxWarp>
          </a:bodyPr>
          <a:lstStyle>
            <a:lvl1pPr defTabSz="944445">
              <a:defRPr sz="1200"/>
            </a:lvl1pPr>
          </a:lstStyle>
          <a:p>
            <a:pPr>
              <a:defRPr/>
            </a:pPr>
            <a:endParaRPr lang="en-US"/>
          </a:p>
        </p:txBody>
      </p:sp>
      <p:sp>
        <p:nvSpPr>
          <p:cNvPr id="4099" name="Rectangle 3"/>
          <p:cNvSpPr>
            <a:spLocks noGrp="1" noChangeArrowheads="1"/>
          </p:cNvSpPr>
          <p:nvPr>
            <p:ph type="dt" idx="1"/>
          </p:nvPr>
        </p:nvSpPr>
        <p:spPr bwMode="auto">
          <a:xfrm>
            <a:off x="5343525" y="0"/>
            <a:ext cx="4086225"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t" anchorCtr="0" compatLnSpc="1">
            <a:prstTxWarp prst="textNoShape">
              <a:avLst/>
            </a:prstTxWarp>
          </a:bodyPr>
          <a:lstStyle>
            <a:lvl1pPr algn="r" defTabSz="944445">
              <a:defRPr sz="1200"/>
            </a:lvl1pPr>
          </a:lstStyle>
          <a:p>
            <a:pPr>
              <a:defRPr/>
            </a:pPr>
            <a:fld id="{1EB5EC2F-8EB9-41E2-8370-299E85E2B33D}" type="datetime6">
              <a:rPr lang="en-US"/>
              <a:pPr>
                <a:defRPr/>
              </a:pPr>
              <a:t>November 23</a:t>
            </a:fld>
            <a:endParaRPr lang="en-US" dirty="0"/>
          </a:p>
        </p:txBody>
      </p:sp>
      <p:sp>
        <p:nvSpPr>
          <p:cNvPr id="29700" name="Rectangle 4"/>
          <p:cNvSpPr>
            <a:spLocks noGrp="1" noRot="1" noChangeAspect="1" noChangeArrowheads="1" noTextEdit="1"/>
          </p:cNvSpPr>
          <p:nvPr>
            <p:ph type="sldImg" idx="2"/>
          </p:nvPr>
        </p:nvSpPr>
        <p:spPr bwMode="auto">
          <a:xfrm>
            <a:off x="2354263" y="531813"/>
            <a:ext cx="4724400" cy="26574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1257300" y="3367088"/>
            <a:ext cx="6915150" cy="318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732588"/>
            <a:ext cx="4086225" cy="35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b" anchorCtr="0" compatLnSpc="1">
            <a:prstTxWarp prst="textNoShape">
              <a:avLst/>
            </a:prstTxWarp>
          </a:bodyPr>
          <a:lstStyle>
            <a:lvl1pPr defTabSz="944445">
              <a:defRPr sz="1200"/>
            </a:lvl1pPr>
          </a:lstStyle>
          <a:p>
            <a:pPr>
              <a:defRPr/>
            </a:pPr>
            <a:endParaRPr lang="en-US"/>
          </a:p>
        </p:txBody>
      </p:sp>
      <p:sp>
        <p:nvSpPr>
          <p:cNvPr id="4103" name="Rectangle 7"/>
          <p:cNvSpPr>
            <a:spLocks noGrp="1" noChangeArrowheads="1"/>
          </p:cNvSpPr>
          <p:nvPr>
            <p:ph type="sldNum" sz="quarter" idx="5"/>
          </p:nvPr>
        </p:nvSpPr>
        <p:spPr bwMode="auto">
          <a:xfrm>
            <a:off x="5343525" y="6732588"/>
            <a:ext cx="4086225" cy="35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65" tIns="47183" rIns="94365" bIns="47183" numCol="1" anchor="b" anchorCtr="0" compatLnSpc="1">
            <a:prstTxWarp prst="textNoShape">
              <a:avLst/>
            </a:prstTxWarp>
          </a:bodyPr>
          <a:lstStyle>
            <a:lvl1pPr algn="r" defTabSz="944445">
              <a:defRPr sz="1200"/>
            </a:lvl1pPr>
          </a:lstStyle>
          <a:p>
            <a:pPr>
              <a:defRPr/>
            </a:pPr>
            <a:fld id="{34D37F9F-B14B-4C8E-AE8D-F18A6B2B10BE}" type="slidenum">
              <a:rPr lang="en-US"/>
              <a:pPr>
                <a:defRPr/>
              </a:pPr>
              <a:t>‹#›</a:t>
            </a:fld>
            <a:endParaRPr lang="en-US" dirty="0"/>
          </a:p>
        </p:txBody>
      </p:sp>
    </p:spTree>
    <p:extLst>
      <p:ext uri="{BB962C8B-B14F-4D97-AF65-F5344CB8AC3E}">
        <p14:creationId xmlns:p14="http://schemas.microsoft.com/office/powerpoint/2010/main" val="3378268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panish_flu"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2009_swine_flu_pandemic" TargetMode="External"/><Relationship Id="rId4" Type="http://schemas.openxmlformats.org/officeDocument/2006/relationships/hyperlink" Target="https://en.wikipedia.org/wiki/1977_Russian_fl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Four types of human influenza viruses: A, B, C, and D. Influenza A and B viruses cause seasonal epidemics of disease in people (known as flu season) almost every winter in the United States. </a:t>
            </a:r>
          </a:p>
          <a:p>
            <a:r>
              <a:rPr lang="en-US" b="0" i="0" dirty="0">
                <a:solidFill>
                  <a:srgbClr val="000000"/>
                </a:solidFill>
                <a:effectLst/>
                <a:latin typeface="Open Sans" panose="020B0606030504020204" pitchFamily="34" charset="0"/>
              </a:rPr>
              <a:t>Influenza A viruses are further classified into subtypes, influenza B viruses are further classified into two lineages: B/Yamagata and B/Victoria. </a:t>
            </a:r>
          </a:p>
          <a:p>
            <a:r>
              <a:rPr lang="en-US" b="0" i="0" dirty="0">
                <a:solidFill>
                  <a:srgbClr val="000000"/>
                </a:solidFill>
                <a:effectLst/>
                <a:latin typeface="Open Sans" panose="020B0606030504020204" pitchFamily="34" charset="0"/>
              </a:rPr>
              <a:t>Influenza A viruses are divided into subtypes based on two proteins on the surface of the virus: hemagglutinin (H) and neuraminidase (N). There are 18 different hemagglutinin subtypes and 11 different neuraminidase subtypes (H1 through H18 and N1 through N11, respectively). </a:t>
            </a:r>
          </a:p>
          <a:p>
            <a:r>
              <a:rPr lang="en-US" b="0" i="0" dirty="0">
                <a:solidFill>
                  <a:srgbClr val="000000"/>
                </a:solidFill>
                <a:effectLst/>
                <a:latin typeface="Open Sans" panose="020B0606030504020204" pitchFamily="34" charset="0"/>
              </a:rPr>
              <a:t>RNP = ribonucleoprotein containing </a:t>
            </a:r>
            <a:r>
              <a:rPr lang="en-US" b="0" i="0" dirty="0">
                <a:solidFill>
                  <a:srgbClr val="212121"/>
                </a:solidFill>
                <a:effectLst/>
                <a:latin typeface="BlinkMacSystemFont"/>
              </a:rPr>
              <a:t>RNA-dependent RNA polymerase (</a:t>
            </a:r>
            <a:r>
              <a:rPr lang="en-US" b="0" i="0" dirty="0" err="1">
                <a:solidFill>
                  <a:srgbClr val="212121"/>
                </a:solidFill>
                <a:effectLst/>
                <a:latin typeface="BlinkMacSystemFont"/>
              </a:rPr>
              <a:t>RdRP</a:t>
            </a:r>
            <a:r>
              <a:rPr lang="en-US" b="0" i="0" dirty="0">
                <a:solidFill>
                  <a:srgbClr val="212121"/>
                </a:solidFill>
                <a:effectLst/>
                <a:latin typeface="BlinkMacSystemFont"/>
              </a:rPr>
              <a:t>) and multiple copies of nucleoprotein (NP). The RNP complex plays a crucial role in viral life cycle, supporting and regulating transcription and replication of viral genome in infected cells. </a:t>
            </a:r>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6</a:t>
            </a:fld>
            <a:endParaRPr lang="en-US" dirty="0"/>
          </a:p>
        </p:txBody>
      </p:sp>
    </p:spTree>
    <p:extLst>
      <p:ext uri="{BB962C8B-B14F-4D97-AF65-F5344CB8AC3E}">
        <p14:creationId xmlns:p14="http://schemas.microsoft.com/office/powerpoint/2010/main" val="409451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Open Sans Medium"/>
              </a:rPr>
              <a:t>If you do not have symptoms but have been exposed to COVID-19, wait at least 5 full days after your exposure before taking a test.</a:t>
            </a:r>
          </a:p>
          <a:p>
            <a:pPr algn="l">
              <a:buFont typeface="Arial" panose="020B0604020202020204" pitchFamily="34" charset="0"/>
              <a:buChar char="•"/>
            </a:pPr>
            <a:r>
              <a:rPr lang="en-US" b="0" i="0" dirty="0">
                <a:solidFill>
                  <a:srgbClr val="000000"/>
                </a:solidFill>
                <a:effectLst/>
                <a:latin typeface="Open Sans" panose="020B0606030504020204" pitchFamily="34" charset="0"/>
              </a:rPr>
              <a:t>If you are only going to take a single test, a PCR test will provide a more reliable negative test result.</a:t>
            </a:r>
          </a:p>
          <a:p>
            <a:pPr algn="l">
              <a:buFont typeface="Arial" panose="020B0604020202020204" pitchFamily="34" charset="0"/>
              <a:buChar char="•"/>
            </a:pPr>
            <a:r>
              <a:rPr lang="en-US" b="0" i="0" dirty="0">
                <a:solidFill>
                  <a:srgbClr val="000000"/>
                </a:solidFill>
                <a:effectLst/>
                <a:latin typeface="Open Sans" panose="020B0606030504020204" pitchFamily="34" charset="0"/>
              </a:rPr>
              <a:t>If you use an antigen test, a positive result is reliable, but a negative test is not always accurate.</a:t>
            </a:r>
          </a:p>
          <a:p>
            <a:pPr algn="l">
              <a:buFont typeface="Arial" panose="020B0604020202020204" pitchFamily="34" charset="0"/>
              <a:buChar char="•"/>
            </a:pPr>
            <a:r>
              <a:rPr lang="en-US" b="0" i="0" dirty="0">
                <a:solidFill>
                  <a:srgbClr val="000000"/>
                </a:solidFill>
                <a:effectLst/>
                <a:latin typeface="Open Sans" panose="020B0606030504020204" pitchFamily="34" charset="0"/>
              </a:rPr>
              <a:t>If your antigen test is negative, take another antigen test after 48 hours </a:t>
            </a:r>
            <a:r>
              <a:rPr lang="en-US" b="1" i="0" dirty="0">
                <a:solidFill>
                  <a:srgbClr val="000000"/>
                </a:solidFill>
                <a:effectLst/>
                <a:latin typeface="Open Sans" panose="020B0606030504020204" pitchFamily="34" charset="0"/>
              </a:rPr>
              <a:t>or</a:t>
            </a:r>
            <a:r>
              <a:rPr lang="en-US" b="0" i="0" dirty="0">
                <a:solidFill>
                  <a:srgbClr val="000000"/>
                </a:solidFill>
                <a:effectLst/>
                <a:latin typeface="Open Sans" panose="020B0606030504020204" pitchFamily="34" charset="0"/>
              </a:rPr>
              <a:t> take a PCR test as soon as you can.</a:t>
            </a:r>
          </a:p>
          <a:p>
            <a:pPr algn="l">
              <a:buFont typeface="Arial" panose="020B0604020202020204" pitchFamily="34" charset="0"/>
              <a:buChar char="•"/>
            </a:pPr>
            <a:r>
              <a:rPr lang="en-US" b="0" i="0" dirty="0">
                <a:solidFill>
                  <a:srgbClr val="000000"/>
                </a:solidFill>
                <a:effectLst/>
                <a:latin typeface="Open Sans" panose="020B0606030504020204" pitchFamily="34" charset="0"/>
              </a:rPr>
              <a:t>If your second antigen test is also negative, wait another 48 hours and test a third time.</a:t>
            </a:r>
          </a:p>
          <a:p>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33</a:t>
            </a:fld>
            <a:endParaRPr lang="en-US" dirty="0"/>
          </a:p>
        </p:txBody>
      </p:sp>
    </p:spTree>
    <p:extLst>
      <p:ext uri="{BB962C8B-B14F-4D97-AF65-F5344CB8AC3E}">
        <p14:creationId xmlns:p14="http://schemas.microsoft.com/office/powerpoint/2010/main" val="77935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b="1" i="0" dirty="0">
                <a:solidFill>
                  <a:srgbClr val="000000"/>
                </a:solidFill>
                <a:effectLst/>
                <a:latin typeface="Open Sans" panose="020B0606030504020204" pitchFamily="34" charset="0"/>
              </a:rPr>
              <a:t>CDC expects the upcoming fall and winter respiratory disease season will likely have a similar number of total hospitalizations compared to last year.</a:t>
            </a:r>
            <a:r>
              <a:rPr lang="en-US" b="0" i="0" dirty="0">
                <a:solidFill>
                  <a:srgbClr val="000000"/>
                </a:solidFill>
                <a:effectLst/>
                <a:latin typeface="Open Sans" panose="020B0606030504020204" pitchFamily="34" charset="0"/>
              </a:rPr>
              <a:t> As with last year, the number of hospitalizations is expected to be </a:t>
            </a:r>
            <a:r>
              <a:rPr lang="en-US" b="0" i="0" u="sng" dirty="0">
                <a:solidFill>
                  <a:srgbClr val="000000"/>
                </a:solidFill>
                <a:effectLst/>
                <a:latin typeface="Open Sans" panose="020B0606030504020204" pitchFamily="34" charset="0"/>
              </a:rPr>
              <a:t>higher</a:t>
            </a:r>
            <a:r>
              <a:rPr lang="en-US" b="0" i="0" dirty="0">
                <a:solidFill>
                  <a:srgbClr val="000000"/>
                </a:solidFill>
                <a:effectLst/>
                <a:latin typeface="Open Sans" panose="020B0606030504020204" pitchFamily="34" charset="0"/>
              </a:rPr>
              <a:t> than that experienced prior to the COVID-19 pandemic, when severe disease was caused primarily by the influenza virus and the respiratory syncytial virus (RSV).</a:t>
            </a:r>
          </a:p>
          <a:p>
            <a:pPr algn="l"/>
            <a:r>
              <a:rPr lang="en-US" b="0" i="0" dirty="0">
                <a:solidFill>
                  <a:srgbClr val="000000"/>
                </a:solidFill>
                <a:effectLst/>
                <a:latin typeface="Open Sans" panose="020B0606030504020204" pitchFamily="34" charset="0"/>
              </a:rPr>
              <a:t>However, it remains possible that hospitalizations this season may be higher than last year, with more widespread illness and healthcare system strain. This increase could result from the emergence of a new COVID-19 variant with an increased ability to evade the body’s prior immunity, or from a severe influenza season combined with COVID-19 and RSV waves that are similar to last year, or, as we saw last year, an increase in RSV infections. A key factor is the timing of the peak number of hospitalizations associated with each disease and whether those peaks coincide.</a:t>
            </a:r>
          </a:p>
          <a:p>
            <a:endParaRPr lang="en-US" dirty="0"/>
          </a:p>
          <a:p>
            <a:r>
              <a:rPr lang="en-US" dirty="0"/>
              <a:t>https://www.cdc.gov/forecast-outbreak-analytics/about/season-outlook.html#scenarios</a:t>
            </a:r>
          </a:p>
          <a:p>
            <a:r>
              <a:rPr lang="en-US" b="0" i="0" dirty="0">
                <a:solidFill>
                  <a:srgbClr val="000000"/>
                </a:solidFill>
                <a:effectLst/>
                <a:latin typeface="Open Sans" panose="020B0606030504020204" pitchFamily="34" charset="0"/>
              </a:rPr>
              <a:t>CDC developed two hypothetical scenarios for the peak hospital burden of COVID-19, influenza, and RSV. </a:t>
            </a:r>
          </a:p>
          <a:p>
            <a:r>
              <a:rPr lang="en-US" b="1" i="0" dirty="0">
                <a:solidFill>
                  <a:srgbClr val="000000"/>
                </a:solidFill>
                <a:effectLst/>
                <a:latin typeface="Open Sans" panose="020B0606030504020204" pitchFamily="34" charset="0"/>
              </a:rPr>
              <a:t>These scenarios illustrate how the additional burden from COVID-19 during a </a:t>
            </a:r>
            <a:r>
              <a:rPr lang="en-US" b="1" i="0" u="sng" dirty="0">
                <a:solidFill>
                  <a:srgbClr val="000000"/>
                </a:solidFill>
                <a:effectLst/>
                <a:latin typeface="Open Sans" panose="020B0606030504020204" pitchFamily="34" charset="0"/>
              </a:rPr>
              <a:t>moderate</a:t>
            </a:r>
            <a:r>
              <a:rPr lang="en-US" b="1" i="0" dirty="0">
                <a:solidFill>
                  <a:srgbClr val="000000"/>
                </a:solidFill>
                <a:effectLst/>
                <a:latin typeface="Open Sans" panose="020B0606030504020204" pitchFamily="34" charset="0"/>
              </a:rPr>
              <a:t> season for the three respiratory diseases may generate more hospital demand – potentially resulting in hospital strain – than a </a:t>
            </a:r>
            <a:r>
              <a:rPr lang="en-US" b="1" i="0" u="sng" dirty="0">
                <a:solidFill>
                  <a:srgbClr val="000000"/>
                </a:solidFill>
                <a:effectLst/>
                <a:latin typeface="Open Sans" panose="020B0606030504020204" pitchFamily="34" charset="0"/>
              </a:rPr>
              <a:t>severe</a:t>
            </a:r>
            <a:r>
              <a:rPr lang="en-US" b="1" i="0" dirty="0">
                <a:solidFill>
                  <a:srgbClr val="000000"/>
                </a:solidFill>
                <a:effectLst/>
                <a:latin typeface="Open Sans" panose="020B0606030504020204" pitchFamily="34" charset="0"/>
              </a:rPr>
              <a:t> influenza and RSV season prior to the emergence of COVID-19 (Figure 1)</a:t>
            </a:r>
            <a:r>
              <a:rPr lang="en-US" b="0" i="0" dirty="0">
                <a:solidFill>
                  <a:srgbClr val="000000"/>
                </a:solidFill>
                <a:effectLst/>
                <a:latin typeface="Open Sans" panose="020B0606030504020204" pitchFamily="34" charset="0"/>
              </a:rPr>
              <a:t>.</a:t>
            </a:r>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37</a:t>
            </a:fld>
            <a:endParaRPr lang="en-US" dirty="0"/>
          </a:p>
        </p:txBody>
      </p:sp>
    </p:spTree>
    <p:extLst>
      <p:ext uri="{BB962C8B-B14F-4D97-AF65-F5344CB8AC3E}">
        <p14:creationId xmlns:p14="http://schemas.microsoft.com/office/powerpoint/2010/main" val="166116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Vaccination remains the best way to protect yourself and your loved ones against serious outcomes of these diseases. Vaccination is especially important for people who are at higher risk of developing serious complications.</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Modeling results indicate that a 20% relative increase in vaccine coverage across age-groups compared to recent seasons could avert around 9% of influenza-associated hospitalizations this season. Conversely, a 20% drop in relative vaccine coverage could increase influenza-associated hospitalizations at least 10%.</a:t>
            </a:r>
          </a:p>
          <a:p>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39</a:t>
            </a:fld>
            <a:endParaRPr lang="en-US" dirty="0"/>
          </a:p>
        </p:txBody>
      </p:sp>
    </p:spTree>
    <p:extLst>
      <p:ext uri="{BB962C8B-B14F-4D97-AF65-F5344CB8AC3E}">
        <p14:creationId xmlns:p14="http://schemas.microsoft.com/office/powerpoint/2010/main" val="125256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The antigenic type (e.g., A, B, C, D)</a:t>
            </a:r>
          </a:p>
          <a:p>
            <a:pPr algn="l">
              <a:buFont typeface="Arial" panose="020B0604020202020204" pitchFamily="34" charset="0"/>
              <a:buChar char="•"/>
            </a:pPr>
            <a:r>
              <a:rPr lang="en-US" b="0" i="0" dirty="0">
                <a:solidFill>
                  <a:srgbClr val="000000"/>
                </a:solidFill>
                <a:effectLst/>
                <a:latin typeface="Open Sans" panose="020B0606030504020204" pitchFamily="34" charset="0"/>
              </a:rPr>
              <a:t>The host of origin (e.g., swine, equine, chicken, etc.). For human-origin viruses, no host of origin designation is given. Note the following examples:</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(Duck example): avian influenza A(H1N1), A/duck/Alberta/35/76</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(Human example): seasonal influenza A(H3N2), A/Perth/16/2019</a:t>
            </a:r>
          </a:p>
          <a:p>
            <a:pPr algn="l">
              <a:buFont typeface="Arial" panose="020B0604020202020204" pitchFamily="34" charset="0"/>
              <a:buChar char="•"/>
            </a:pPr>
            <a:r>
              <a:rPr lang="en-US" b="0" i="0" dirty="0">
                <a:solidFill>
                  <a:srgbClr val="000000"/>
                </a:solidFill>
                <a:effectLst/>
                <a:latin typeface="Open Sans" panose="020B0606030504020204" pitchFamily="34" charset="0"/>
              </a:rPr>
              <a:t>Geographical origin (e.g., Denver, Taiwan, etc.)</a:t>
            </a:r>
          </a:p>
          <a:p>
            <a:pPr algn="l">
              <a:buFont typeface="Arial" panose="020B0604020202020204" pitchFamily="34" charset="0"/>
              <a:buChar char="•"/>
            </a:pPr>
            <a:r>
              <a:rPr lang="en-US" b="0" i="0" dirty="0">
                <a:solidFill>
                  <a:srgbClr val="000000"/>
                </a:solidFill>
                <a:effectLst/>
                <a:latin typeface="Open Sans" panose="020B0606030504020204" pitchFamily="34" charset="0"/>
              </a:rPr>
              <a:t>Strain number (e.g., 7, 15, etc.)</a:t>
            </a:r>
          </a:p>
          <a:p>
            <a:pPr algn="l">
              <a:buFont typeface="Arial" panose="020B0604020202020204" pitchFamily="34" charset="0"/>
              <a:buChar char="•"/>
            </a:pPr>
            <a:r>
              <a:rPr lang="en-US" b="0" i="0" dirty="0">
                <a:solidFill>
                  <a:srgbClr val="000000"/>
                </a:solidFill>
                <a:effectLst/>
                <a:latin typeface="Open Sans" panose="020B0606030504020204" pitchFamily="34" charset="0"/>
              </a:rPr>
              <a:t>Year of collection (e.g., 57, 2009, etc.)</a:t>
            </a:r>
          </a:p>
          <a:p>
            <a:pPr algn="l">
              <a:buFont typeface="Arial" panose="020B0604020202020204" pitchFamily="34" charset="0"/>
              <a:buChar char="•"/>
            </a:pPr>
            <a:r>
              <a:rPr lang="en-US" b="0" i="0" dirty="0">
                <a:solidFill>
                  <a:srgbClr val="000000"/>
                </a:solidFill>
                <a:effectLst/>
                <a:latin typeface="Open Sans" panose="020B0606030504020204" pitchFamily="34" charset="0"/>
              </a:rPr>
              <a:t>For influenza A viruses, the hemagglutinin and neuraminidase antigen description are provided in parentheses (e.g., influenza A(H1N1) virus, influenza A(H5N1) virus) which is the avian flu virus</a:t>
            </a:r>
          </a:p>
          <a:p>
            <a:pPr algn="l">
              <a:buFont typeface="Arial" panose="020B0604020202020204" pitchFamily="34" charset="0"/>
              <a:buChar char="•"/>
            </a:pPr>
            <a:r>
              <a:rPr lang="en-US" b="0" i="0" dirty="0">
                <a:solidFill>
                  <a:srgbClr val="000000"/>
                </a:solidFill>
                <a:effectLst/>
                <a:latin typeface="Open Sans" panose="020B0606030504020204" pitchFamily="34" charset="0"/>
              </a:rPr>
              <a:t>The 2009 pandemic virus was assigned a distinct name: A(H1N1)pdm09 to distinguish it from the seasonal influenza A(H1N1) viruses that circulated prior to the pandemic.</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When humans are infected with influenza viruses that normally circulate in swine (pigs), these viruses are call variant viruses and are designated with the letter “v” (e.g., an A(H3N2)v virus).</a:t>
            </a:r>
          </a:p>
          <a:p>
            <a:r>
              <a:rPr lang="en-US" b="0" i="0" dirty="0">
                <a:solidFill>
                  <a:srgbClr val="202122"/>
                </a:solidFill>
                <a:effectLst/>
                <a:latin typeface="Arial" panose="020B0604020202020204" pitchFamily="34" charset="0"/>
              </a:rPr>
              <a:t> Major outbreaks of H1N1 strains in humans include the </a:t>
            </a:r>
            <a:r>
              <a:rPr lang="en-US" b="0" i="0" u="none" strike="noStrike" dirty="0">
                <a:solidFill>
                  <a:srgbClr val="3366CC"/>
                </a:solidFill>
                <a:effectLst/>
                <a:latin typeface="Arial" panose="020B0604020202020204" pitchFamily="34" charset="0"/>
                <a:hlinkClick r:id="rId3" tooltip="Spanish flu"/>
              </a:rPr>
              <a:t>1918 Spanish flu pandemic</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4" tooltip="1977 Russian flu"/>
              </a:rPr>
              <a:t>1977 Russian flu pandemic</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5" tooltip="2009 swine flu pandemic"/>
              </a:rPr>
              <a:t>2009 swine flu pandemic</a:t>
            </a:r>
            <a:r>
              <a:rPr lang="en-US" b="0" i="0" dirty="0">
                <a:solidFill>
                  <a:srgbClr val="2021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7</a:t>
            </a:fld>
            <a:endParaRPr lang="en-US" dirty="0"/>
          </a:p>
        </p:txBody>
      </p:sp>
    </p:spTree>
    <p:extLst>
      <p:ext uri="{BB962C8B-B14F-4D97-AF65-F5344CB8AC3E}">
        <p14:creationId xmlns:p14="http://schemas.microsoft.com/office/powerpoint/2010/main" val="3275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9</a:t>
            </a:fld>
            <a:endParaRPr lang="en-US" dirty="0"/>
          </a:p>
        </p:txBody>
      </p:sp>
    </p:spTree>
    <p:extLst>
      <p:ext uri="{BB962C8B-B14F-4D97-AF65-F5344CB8AC3E}">
        <p14:creationId xmlns:p14="http://schemas.microsoft.com/office/powerpoint/2010/main" val="6382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Open Sans" panose="020B0606030504020204" pitchFamily="34" charset="0"/>
              </a:rPr>
              <a:t>Following is a list of all the health and age factors that are known to increase a person’s risk of getting serious flu complications:</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Adults 65 years and older</a:t>
            </a:r>
          </a:p>
          <a:p>
            <a:pPr algn="l">
              <a:buFont typeface="Arial" panose="020B0604020202020204" pitchFamily="34" charset="0"/>
              <a:buChar char="•"/>
            </a:pPr>
            <a:r>
              <a:rPr lang="en-US" b="0" i="0" dirty="0">
                <a:solidFill>
                  <a:srgbClr val="000000"/>
                </a:solidFill>
                <a:effectLst/>
                <a:latin typeface="Open Sans" panose="020B0606030504020204" pitchFamily="34" charset="0"/>
              </a:rPr>
              <a:t>Children younger than 2 years old</a:t>
            </a:r>
            <a:r>
              <a:rPr lang="en-US" b="0" i="0" u="none" strike="noStrike" baseline="30000" dirty="0">
                <a:solidFill>
                  <a:srgbClr val="000000"/>
                </a:solidFill>
                <a:effectLst/>
                <a:latin typeface="Open Sans" panose="020B0606030504020204" pitchFamily="34" charset="0"/>
              </a:rPr>
              <a:t>1</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Asthma</a:t>
            </a:r>
          </a:p>
          <a:p>
            <a:pPr algn="l">
              <a:buFont typeface="Arial" panose="020B0604020202020204" pitchFamily="34" charset="0"/>
              <a:buChar char="•"/>
            </a:pPr>
            <a:r>
              <a:rPr lang="en-US" b="0" i="0" dirty="0">
                <a:solidFill>
                  <a:srgbClr val="000000"/>
                </a:solidFill>
                <a:effectLst/>
                <a:latin typeface="Open Sans" panose="020B0606030504020204" pitchFamily="34" charset="0"/>
              </a:rPr>
              <a:t>Neurologic and neurodevelopment conditions</a:t>
            </a:r>
          </a:p>
          <a:p>
            <a:pPr algn="l">
              <a:buFont typeface="Arial" panose="020B0604020202020204" pitchFamily="34" charset="0"/>
              <a:buChar char="•"/>
            </a:pPr>
            <a:r>
              <a:rPr lang="en-US" b="0" i="0" dirty="0">
                <a:solidFill>
                  <a:srgbClr val="000000"/>
                </a:solidFill>
                <a:effectLst/>
                <a:latin typeface="Open Sans" panose="020B0606030504020204" pitchFamily="34" charset="0"/>
              </a:rPr>
              <a:t>Blood disorders (such as sickle cell disease)</a:t>
            </a:r>
          </a:p>
          <a:p>
            <a:pPr algn="l">
              <a:buFont typeface="Arial" panose="020B0604020202020204" pitchFamily="34" charset="0"/>
              <a:buChar char="•"/>
            </a:pPr>
            <a:r>
              <a:rPr lang="en-US" b="0" i="0" dirty="0">
                <a:solidFill>
                  <a:srgbClr val="000000"/>
                </a:solidFill>
                <a:effectLst/>
                <a:latin typeface="Open Sans" panose="020B0606030504020204" pitchFamily="34" charset="0"/>
              </a:rPr>
              <a:t>Chronic lung disease (such as chronic obstructive pulmonary disease [COPD] and cystic fibrosis)</a:t>
            </a:r>
          </a:p>
          <a:p>
            <a:pPr algn="l">
              <a:buFont typeface="Arial" panose="020B0604020202020204" pitchFamily="34" charset="0"/>
              <a:buChar char="•"/>
            </a:pPr>
            <a:r>
              <a:rPr lang="en-US" b="0" i="0" dirty="0">
                <a:solidFill>
                  <a:srgbClr val="000000"/>
                </a:solidFill>
                <a:effectLst/>
                <a:latin typeface="Open Sans" panose="020B0606030504020204" pitchFamily="34" charset="0"/>
              </a:rPr>
              <a:t>Endocrine disorders (such as diabetes mellitus)</a:t>
            </a:r>
          </a:p>
          <a:p>
            <a:pPr algn="l">
              <a:buFont typeface="Arial" panose="020B0604020202020204" pitchFamily="34" charset="0"/>
              <a:buChar char="•"/>
            </a:pPr>
            <a:r>
              <a:rPr lang="en-US" b="0" i="0" dirty="0">
                <a:solidFill>
                  <a:srgbClr val="000000"/>
                </a:solidFill>
                <a:effectLst/>
                <a:latin typeface="Open Sans" panose="020B0606030504020204" pitchFamily="34" charset="0"/>
              </a:rPr>
              <a:t>Heart disease (such as congenital heart disease, congestive heart failure and coronary artery disease)</a:t>
            </a:r>
          </a:p>
          <a:p>
            <a:pPr algn="l">
              <a:buFont typeface="Arial" panose="020B0604020202020204" pitchFamily="34" charset="0"/>
              <a:buChar char="•"/>
            </a:pPr>
            <a:r>
              <a:rPr lang="en-US" b="0" i="0" dirty="0">
                <a:solidFill>
                  <a:srgbClr val="000000"/>
                </a:solidFill>
                <a:effectLst/>
                <a:latin typeface="Open Sans" panose="020B0606030504020204" pitchFamily="34" charset="0"/>
              </a:rPr>
              <a:t>Kidney diseases</a:t>
            </a:r>
          </a:p>
          <a:p>
            <a:pPr algn="l">
              <a:buFont typeface="Arial" panose="020B0604020202020204" pitchFamily="34" charset="0"/>
              <a:buChar char="•"/>
            </a:pPr>
            <a:r>
              <a:rPr lang="en-US" b="0" i="0" dirty="0">
                <a:solidFill>
                  <a:srgbClr val="000000"/>
                </a:solidFill>
                <a:effectLst/>
                <a:latin typeface="Open Sans" panose="020B0606030504020204" pitchFamily="34" charset="0"/>
              </a:rPr>
              <a:t>Liver disorders</a:t>
            </a:r>
          </a:p>
          <a:p>
            <a:pPr algn="l">
              <a:buFont typeface="Arial" panose="020B0604020202020204" pitchFamily="34" charset="0"/>
              <a:buChar char="•"/>
            </a:pPr>
            <a:r>
              <a:rPr lang="en-US" b="0" i="0" dirty="0">
                <a:solidFill>
                  <a:srgbClr val="000000"/>
                </a:solidFill>
                <a:effectLst/>
                <a:latin typeface="Open Sans" panose="020B0606030504020204" pitchFamily="34" charset="0"/>
              </a:rPr>
              <a:t>Metabolic disorders (such as inherited metabolic disorders and mitochondrial disorders)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are obese with a body mass index [BMI] of 40 or higher</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younger than 19 years old on long-term aspirin- or salicylate-containing medications.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with a weakened immune system due to disease (such as people with HIV or AIDS, or some cancers such as leukemia) or medications (such as those receiving chemotherapy or radiation treatment for cancer, or persons with chronic conditions requiring chronic corticosteroids or other drugs that suppress the immune system)</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have had a stroke</a:t>
            </a:r>
          </a:p>
          <a:p>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10</a:t>
            </a:fld>
            <a:endParaRPr lang="en-US" dirty="0"/>
          </a:p>
        </p:txBody>
      </p:sp>
    </p:spTree>
    <p:extLst>
      <p:ext uri="{BB962C8B-B14F-4D97-AF65-F5344CB8AC3E}">
        <p14:creationId xmlns:p14="http://schemas.microsoft.com/office/powerpoint/2010/main" val="280841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influenza burden in USA (average from 2010-2020)</a:t>
            </a:r>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11</a:t>
            </a:fld>
            <a:endParaRPr lang="en-US" dirty="0"/>
          </a:p>
        </p:txBody>
      </p:sp>
    </p:spTree>
    <p:extLst>
      <p:ext uri="{BB962C8B-B14F-4D97-AF65-F5344CB8AC3E}">
        <p14:creationId xmlns:p14="http://schemas.microsoft.com/office/powerpoint/2010/main" val="21696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RDTs detect flu antigens that stimulate an immune response.</a:t>
            </a:r>
          </a:p>
          <a:p>
            <a:r>
              <a:rPr lang="en-US" dirty="0"/>
              <a:t>Rapid molecular assays detect genetic material.</a:t>
            </a:r>
          </a:p>
          <a:p>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12</a:t>
            </a:fld>
            <a:endParaRPr lang="en-US" dirty="0"/>
          </a:p>
        </p:txBody>
      </p:sp>
    </p:spTree>
    <p:extLst>
      <p:ext uri="{BB962C8B-B14F-4D97-AF65-F5344CB8AC3E}">
        <p14:creationId xmlns:p14="http://schemas.microsoft.com/office/powerpoint/2010/main" val="125000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Almost all children will have had an RSV infection by their second birthday.</a:t>
            </a:r>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18</a:t>
            </a:fld>
            <a:endParaRPr lang="en-US" dirty="0"/>
          </a:p>
        </p:txBody>
      </p:sp>
    </p:spTree>
    <p:extLst>
      <p:ext uri="{BB962C8B-B14F-4D97-AF65-F5344CB8AC3E}">
        <p14:creationId xmlns:p14="http://schemas.microsoft.com/office/powerpoint/2010/main" val="49896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People infected with RSV are usually contagious for 3 to 8 days and may become contagious a day or two before they start showing signs of illness. However, some infants, and people with weakened immune systems, can continue to spread the virus even after they stop showing symptoms, for as long as 4 weeks.</a:t>
            </a:r>
            <a:endParaRPr lang="en-US" dirty="0"/>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22</a:t>
            </a:fld>
            <a:endParaRPr lang="en-US" dirty="0"/>
          </a:p>
        </p:txBody>
      </p:sp>
    </p:spTree>
    <p:extLst>
      <p:ext uri="{BB962C8B-B14F-4D97-AF65-F5344CB8AC3E}">
        <p14:creationId xmlns:p14="http://schemas.microsoft.com/office/powerpoint/2010/main" val="381034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close contact with people who are sick.</a:t>
            </a:r>
          </a:p>
          <a:p>
            <a:r>
              <a:rPr lang="en-US" dirty="0"/>
              <a:t>If you are sick, limit contact with others.</a:t>
            </a:r>
          </a:p>
          <a:p>
            <a:r>
              <a:rPr lang="en-US" dirty="0"/>
              <a:t>Cover coughs and sneezes.</a:t>
            </a:r>
          </a:p>
          <a:p>
            <a:r>
              <a:rPr lang="en-US" dirty="0"/>
              <a:t>Wash your hands often with soap and water. </a:t>
            </a:r>
          </a:p>
          <a:p>
            <a:r>
              <a:rPr lang="en-US" dirty="0"/>
              <a:t>Avoid touching your eyes, nose, and mouth. </a:t>
            </a:r>
          </a:p>
        </p:txBody>
      </p:sp>
      <p:sp>
        <p:nvSpPr>
          <p:cNvPr id="4" name="Slide Number Placeholder 3"/>
          <p:cNvSpPr>
            <a:spLocks noGrp="1"/>
          </p:cNvSpPr>
          <p:nvPr>
            <p:ph type="sldNum" sz="quarter" idx="5"/>
          </p:nvPr>
        </p:nvSpPr>
        <p:spPr/>
        <p:txBody>
          <a:bodyPr/>
          <a:lstStyle/>
          <a:p>
            <a:pPr>
              <a:defRPr/>
            </a:pPr>
            <a:fld id="{34D37F9F-B14B-4C8E-AE8D-F18A6B2B10BE}" type="slidenum">
              <a:rPr lang="en-US" smtClean="0"/>
              <a:pPr>
                <a:defRPr/>
              </a:pPr>
              <a:t>25</a:t>
            </a:fld>
            <a:endParaRPr lang="en-US" dirty="0"/>
          </a:p>
        </p:txBody>
      </p:sp>
    </p:spTree>
    <p:extLst>
      <p:ext uri="{BB962C8B-B14F-4D97-AF65-F5344CB8AC3E}">
        <p14:creationId xmlns:p14="http://schemas.microsoft.com/office/powerpoint/2010/main" val="3027289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800" y="438150"/>
            <a:ext cx="7588250" cy="1142999"/>
          </a:xfrm>
        </p:spPr>
        <p:txBody>
          <a:bodyPr anchor="b"/>
          <a:lstStyle>
            <a:lvl1pPr marL="0" marR="0" indent="0" algn="l" defTabSz="914400" rtl="0" eaLnBrk="1" fontAlgn="base" latinLnBrk="0" hangingPunct="1">
              <a:lnSpc>
                <a:spcPct val="100000"/>
              </a:lnSpc>
              <a:spcBef>
                <a:spcPct val="0"/>
              </a:spcBef>
              <a:spcAft>
                <a:spcPct val="0"/>
              </a:spcAft>
              <a:buClrTx/>
              <a:buSzTx/>
              <a:buFontTx/>
              <a:buNone/>
              <a:tabLst/>
              <a:defRPr lang="en-US" sz="3200" b="1" baseline="0" smtClean="0">
                <a:solidFill>
                  <a:schemeClr val="accent1"/>
                </a:solidFill>
                <a:effectLst/>
              </a:defRPr>
            </a:lvl1pPr>
          </a:lstStyle>
          <a:p>
            <a:r>
              <a:rPr lang="en-US" dirty="0"/>
              <a:t>Cover Title</a:t>
            </a:r>
          </a:p>
        </p:txBody>
      </p:sp>
      <p:sp>
        <p:nvSpPr>
          <p:cNvPr id="3075" name="Rectangle 3"/>
          <p:cNvSpPr>
            <a:spLocks noGrp="1" noChangeArrowheads="1"/>
          </p:cNvSpPr>
          <p:nvPr>
            <p:ph type="subTitle" idx="1" hasCustomPrompt="1"/>
          </p:nvPr>
        </p:nvSpPr>
        <p:spPr>
          <a:xfrm>
            <a:off x="685800" y="1962150"/>
            <a:ext cx="7588250" cy="619125"/>
          </a:xfrm>
        </p:spPr>
        <p:txBody>
          <a:bodyPr anchor="t"/>
          <a:lstStyle>
            <a:lvl1pPr marL="0" indent="0" algn="l">
              <a:buFontTx/>
              <a:buNone/>
              <a:defRPr sz="2000" b="0" baseline="0">
                <a:solidFill>
                  <a:schemeClr val="tx2"/>
                </a:solidFill>
                <a:latin typeface="+mj-lt"/>
              </a:defRPr>
            </a:lvl1pPr>
          </a:lstStyle>
          <a:p>
            <a:r>
              <a:rPr lang="en-US" dirty="0"/>
              <a:t>Subhead</a:t>
            </a:r>
          </a:p>
        </p:txBody>
      </p:sp>
      <p:sp>
        <p:nvSpPr>
          <p:cNvPr id="8"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6"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77271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E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800" y="864376"/>
            <a:ext cx="7821612" cy="1142999"/>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lang="en-US" sz="3600" b="1" baseline="0" smtClean="0">
                <a:solidFill>
                  <a:schemeClr val="bg1"/>
                </a:solidFill>
                <a:effectLst/>
              </a:defRPr>
            </a:lvl1pPr>
          </a:lstStyle>
          <a:p>
            <a:r>
              <a:rPr lang="en-US" dirty="0"/>
              <a:t>Thank You</a:t>
            </a:r>
          </a:p>
        </p:txBody>
      </p:sp>
      <p:sp>
        <p:nvSpPr>
          <p:cNvPr id="3075" name="Rectangle 3"/>
          <p:cNvSpPr>
            <a:spLocks noGrp="1" noChangeArrowheads="1"/>
          </p:cNvSpPr>
          <p:nvPr>
            <p:ph type="subTitle" idx="1" hasCustomPrompt="1"/>
          </p:nvPr>
        </p:nvSpPr>
        <p:spPr>
          <a:xfrm>
            <a:off x="685800" y="2266950"/>
            <a:ext cx="6597649" cy="619125"/>
          </a:xfrm>
        </p:spPr>
        <p:txBody>
          <a:bodyPr anchor="t"/>
          <a:lstStyle>
            <a:lvl1pPr marL="0" indent="0" algn="l">
              <a:buFontTx/>
              <a:buNone/>
              <a:defRPr sz="1400" b="0" baseline="0">
                <a:solidFill>
                  <a:schemeClr val="accent1"/>
                </a:solidFill>
                <a:latin typeface="+mj-lt"/>
              </a:defRPr>
            </a:lvl1pPr>
          </a:lstStyle>
          <a:p>
            <a:r>
              <a:rPr lang="en-US" dirty="0"/>
              <a:t>Subhead</a:t>
            </a:r>
          </a:p>
        </p:txBody>
      </p:sp>
      <p:sp>
        <p:nvSpPr>
          <p:cNvPr id="5"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7"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335220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E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4"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51198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E95A-9C80-E3D9-0C49-3C2E979AA6BE}"/>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812A185-35E1-BF77-1AE4-59D911686FE4}"/>
              </a:ext>
            </a:extLst>
          </p:cNvPr>
          <p:cNvSpPr>
            <a:spLocks noGrp="1"/>
          </p:cNvSpPr>
          <p:nvPr>
            <p:ph type="ftr" sz="quarter" idx="10"/>
          </p:nvPr>
        </p:nvSpPr>
        <p:spPr/>
        <p:txBody>
          <a:bodyPr/>
          <a:lstStyle/>
          <a:p>
            <a:r>
              <a:rPr lang="en-US"/>
              <a:t>Confidential. ©2018 University of Maryland School of Medicine. </a:t>
            </a:r>
            <a:endParaRPr lang="en-US" dirty="0">
              <a:solidFill>
                <a:srgbClr val="CCCCCC"/>
              </a:solidFill>
            </a:endParaRPr>
          </a:p>
        </p:txBody>
      </p:sp>
      <p:sp>
        <p:nvSpPr>
          <p:cNvPr id="4" name="Slide Number Placeholder 3">
            <a:extLst>
              <a:ext uri="{FF2B5EF4-FFF2-40B4-BE49-F238E27FC236}">
                <a16:creationId xmlns:a16="http://schemas.microsoft.com/office/drawing/2014/main" id="{DD32B760-5939-536C-8CBD-18530442D0EF}"/>
              </a:ext>
            </a:extLst>
          </p:cNvPr>
          <p:cNvSpPr>
            <a:spLocks noGrp="1"/>
          </p:cNvSpPr>
          <p:nvPr>
            <p:ph type="sldNum" sz="quarter" idx="11"/>
          </p:nvPr>
        </p:nvSpPr>
        <p:spPr/>
        <p:txBody>
          <a:body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211570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800" y="438150"/>
            <a:ext cx="7588250" cy="1142999"/>
          </a:xfrm>
        </p:spPr>
        <p:txBody>
          <a:bodyPr anchor="b"/>
          <a:lstStyle>
            <a:lvl1pPr marL="0" marR="0" indent="0" algn="l" defTabSz="914400" rtl="0" eaLnBrk="1" fontAlgn="base" latinLnBrk="0" hangingPunct="1">
              <a:lnSpc>
                <a:spcPct val="100000"/>
              </a:lnSpc>
              <a:spcBef>
                <a:spcPct val="0"/>
              </a:spcBef>
              <a:spcAft>
                <a:spcPct val="0"/>
              </a:spcAft>
              <a:buClrTx/>
              <a:buSzTx/>
              <a:buFontTx/>
              <a:buNone/>
              <a:tabLst/>
              <a:defRPr lang="en-US" sz="3200" b="1" baseline="0" smtClean="0">
                <a:solidFill>
                  <a:schemeClr val="accent1"/>
                </a:solidFill>
                <a:effectLst/>
              </a:defRPr>
            </a:lvl1pPr>
          </a:lstStyle>
          <a:p>
            <a:r>
              <a:rPr lang="en-US" dirty="0"/>
              <a:t>Cover Title</a:t>
            </a:r>
          </a:p>
        </p:txBody>
      </p:sp>
      <p:sp>
        <p:nvSpPr>
          <p:cNvPr id="3075" name="Rectangle 3"/>
          <p:cNvSpPr>
            <a:spLocks noGrp="1" noChangeArrowheads="1"/>
          </p:cNvSpPr>
          <p:nvPr>
            <p:ph type="subTitle" idx="1" hasCustomPrompt="1"/>
          </p:nvPr>
        </p:nvSpPr>
        <p:spPr>
          <a:xfrm>
            <a:off x="685800" y="1962150"/>
            <a:ext cx="7588250" cy="619125"/>
          </a:xfrm>
        </p:spPr>
        <p:txBody>
          <a:bodyPr anchor="t"/>
          <a:lstStyle>
            <a:lvl1pPr marL="0" indent="0" algn="l">
              <a:buFontTx/>
              <a:buNone/>
              <a:defRPr sz="2000" b="0" baseline="0">
                <a:solidFill>
                  <a:schemeClr val="tx2"/>
                </a:solidFill>
                <a:latin typeface="+mj-lt"/>
              </a:defRPr>
            </a:lvl1pPr>
          </a:lstStyle>
          <a:p>
            <a:r>
              <a:rPr lang="en-US" dirty="0"/>
              <a:t>Subhead</a:t>
            </a:r>
          </a:p>
        </p:txBody>
      </p:sp>
      <p:sp>
        <p:nvSpPr>
          <p:cNvPr id="8"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6"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422605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800" y="438150"/>
            <a:ext cx="7588250" cy="1160463"/>
          </a:xfrm>
        </p:spPr>
        <p:txBody>
          <a:bodyPr anchor="b"/>
          <a:lstStyle>
            <a:lvl1pPr marL="0" marR="0" indent="0" algn="l" defTabSz="914400" rtl="0" eaLnBrk="1" fontAlgn="base" latinLnBrk="0" hangingPunct="1">
              <a:lnSpc>
                <a:spcPct val="100000"/>
              </a:lnSpc>
              <a:spcBef>
                <a:spcPct val="0"/>
              </a:spcBef>
              <a:spcAft>
                <a:spcPct val="0"/>
              </a:spcAft>
              <a:buClrTx/>
              <a:buSzTx/>
              <a:buFontTx/>
              <a:buNone/>
              <a:tabLst/>
              <a:defRPr lang="en-US" sz="3200" b="1" baseline="0" smtClean="0">
                <a:solidFill>
                  <a:schemeClr val="tx2"/>
                </a:solidFill>
                <a:effectLst/>
              </a:defRPr>
            </a:lvl1pPr>
          </a:lstStyle>
          <a:p>
            <a:r>
              <a:rPr lang="en-US" dirty="0"/>
              <a:t>Section Title</a:t>
            </a:r>
          </a:p>
        </p:txBody>
      </p:sp>
      <p:sp>
        <p:nvSpPr>
          <p:cNvPr id="8"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4" name="Text Placeholder 3"/>
          <p:cNvSpPr>
            <a:spLocks noGrp="1"/>
          </p:cNvSpPr>
          <p:nvPr>
            <p:ph type="body" sz="quarter" idx="10"/>
          </p:nvPr>
        </p:nvSpPr>
        <p:spPr>
          <a:xfrm>
            <a:off x="685800" y="1960564"/>
            <a:ext cx="5867400" cy="622300"/>
          </a:xfrm>
        </p:spPr>
        <p:txBody>
          <a:bodyPr/>
          <a:lstStyle>
            <a:lvl1pPr marL="0" indent="0">
              <a:buNone/>
              <a:defRPr>
                <a:solidFill>
                  <a:schemeClr val="tx2"/>
                </a:solidFill>
              </a:defRPr>
            </a:lvl1pPr>
            <a:lvl2pPr marL="225425" indent="0">
              <a:buNone/>
              <a:defRPr/>
            </a:lvl2pPr>
            <a:lvl3pPr marL="450850" indent="0">
              <a:buNone/>
              <a:defRPr/>
            </a:lvl3pPr>
            <a:lvl4pPr marL="692150" indent="0">
              <a:buNone/>
              <a:defRPr/>
            </a:lvl4pPr>
            <a:lvl5pPr marL="917575" indent="0">
              <a:buNone/>
              <a:defRPr/>
            </a:lvl5pPr>
          </a:lstStyle>
          <a:p>
            <a:pPr lvl="0"/>
            <a:r>
              <a:rPr lang="en-US"/>
              <a:t>Edit Master text styles</a:t>
            </a:r>
          </a:p>
        </p:txBody>
      </p:sp>
      <p:sp>
        <p:nvSpPr>
          <p:cNvPr id="6"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31486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Bullet">
    <p:spTree>
      <p:nvGrpSpPr>
        <p:cNvPr id="1" name=""/>
        <p:cNvGrpSpPr/>
        <p:nvPr/>
      </p:nvGrpSpPr>
      <p:grpSpPr>
        <a:xfrm>
          <a:off x="0" y="0"/>
          <a:ext cx="0" cy="0"/>
          <a:chOff x="0" y="0"/>
          <a:chExt cx="0" cy="0"/>
        </a:xfrm>
      </p:grpSpPr>
      <p:sp>
        <p:nvSpPr>
          <p:cNvPr id="4" name="Title 3"/>
          <p:cNvSpPr>
            <a:spLocks noGrp="1"/>
          </p:cNvSpPr>
          <p:nvPr>
            <p:ph type="title"/>
          </p:nvPr>
        </p:nvSpPr>
        <p:spPr>
          <a:xfrm>
            <a:off x="300710" y="114300"/>
            <a:ext cx="7973340" cy="742950"/>
          </a:xfrm>
        </p:spPr>
        <p:txBody>
          <a:bodyPr/>
          <a:lstStyle/>
          <a:p>
            <a:r>
              <a:rPr lang="en-US"/>
              <a:t>Click to edit Master title style</a:t>
            </a:r>
            <a:endParaRPr lang="en-US" dirty="0"/>
          </a:p>
        </p:txBody>
      </p:sp>
      <p:sp>
        <p:nvSpPr>
          <p:cNvPr id="3" name="Content Placeholder 2"/>
          <p:cNvSpPr>
            <a:spLocks noGrp="1"/>
          </p:cNvSpPr>
          <p:nvPr>
            <p:ph sz="quarter" idx="10"/>
          </p:nvPr>
        </p:nvSpPr>
        <p:spPr>
          <a:xfrm>
            <a:off x="292100" y="1028700"/>
            <a:ext cx="7981950" cy="3524250"/>
          </a:xfrm>
        </p:spPr>
        <p:txBody>
          <a:bodyPr/>
          <a:lstStyle>
            <a:lvl1pPr>
              <a:defRPr sz="2000"/>
            </a:lvl1pPr>
            <a:lvl2pPr>
              <a:defRPr sz="1800"/>
            </a:lvl2pPr>
            <a:lvl3pPr>
              <a:defRPr sz="16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6"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227470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ubhead">
    <p:spTree>
      <p:nvGrpSpPr>
        <p:cNvPr id="1" name=""/>
        <p:cNvGrpSpPr/>
        <p:nvPr/>
      </p:nvGrpSpPr>
      <p:grpSpPr>
        <a:xfrm>
          <a:off x="0" y="0"/>
          <a:ext cx="0" cy="0"/>
          <a:chOff x="0" y="0"/>
          <a:chExt cx="0" cy="0"/>
        </a:xfrm>
      </p:grpSpPr>
      <p:sp>
        <p:nvSpPr>
          <p:cNvPr id="4" name="Title 3"/>
          <p:cNvSpPr>
            <a:spLocks noGrp="1"/>
          </p:cNvSpPr>
          <p:nvPr>
            <p:ph type="title"/>
          </p:nvPr>
        </p:nvSpPr>
        <p:spPr>
          <a:xfrm>
            <a:off x="292101" y="114300"/>
            <a:ext cx="7981950" cy="742950"/>
          </a:xfrm>
        </p:spPr>
        <p:txBody>
          <a:bodyPr/>
          <a:lstStyle/>
          <a:p>
            <a:r>
              <a:rPr lang="en-US"/>
              <a:t>Click to edit Master title style</a:t>
            </a:r>
            <a:endParaRPr lang="en-US" dirty="0"/>
          </a:p>
        </p:txBody>
      </p:sp>
      <p:sp>
        <p:nvSpPr>
          <p:cNvPr id="5" name="Content Placeholder 4"/>
          <p:cNvSpPr>
            <a:spLocks noGrp="1"/>
          </p:cNvSpPr>
          <p:nvPr>
            <p:ph sz="quarter" idx="15"/>
          </p:nvPr>
        </p:nvSpPr>
        <p:spPr>
          <a:xfrm>
            <a:off x="292099" y="1028700"/>
            <a:ext cx="7981951" cy="3371850"/>
          </a:xfrm>
        </p:spPr>
        <p:txBody>
          <a:bodyPr/>
          <a:lstStyle>
            <a:lvl1pPr marL="0" indent="0">
              <a:buNone/>
              <a:defRPr sz="2000" b="0">
                <a:solidFill>
                  <a:schemeClr val="accent1"/>
                </a:solidFill>
              </a:defRPr>
            </a:lvl1pPr>
            <a:lvl2pPr marL="225425" indent="-225425">
              <a:spcBef>
                <a:spcPts val="0"/>
              </a:spcBef>
              <a:buClr>
                <a:schemeClr val="accent1"/>
              </a:buClr>
              <a:buFont typeface="Arial"/>
              <a:buChar char="•"/>
              <a:defRPr sz="2000">
                <a:solidFill>
                  <a:schemeClr val="tx2"/>
                </a:solidFill>
              </a:defRPr>
            </a:lvl2pPr>
            <a:lvl3pPr marL="450850" indent="-225425">
              <a:buClr>
                <a:schemeClr val="tx2"/>
              </a:buClr>
              <a:buFont typeface="Arial"/>
              <a:buChar char="•"/>
              <a:defRPr sz="1800">
                <a:solidFill>
                  <a:schemeClr val="tx2"/>
                </a:solidFill>
              </a:defRPr>
            </a:lvl3pPr>
            <a:lvl4pPr marL="635000" indent="-184150">
              <a:buClr>
                <a:schemeClr val="tx2"/>
              </a:buClr>
              <a:defRPr sz="1600">
                <a:solidFill>
                  <a:schemeClr val="tx2"/>
                </a:solidFill>
              </a:defRPr>
            </a:lvl4pPr>
            <a:lvl5pPr marL="860425" indent="-168275">
              <a:buClr>
                <a:schemeClr val="tx2"/>
              </a:buClr>
              <a:tabLst/>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8"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419809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a:xfrm>
            <a:off x="292101" y="114300"/>
            <a:ext cx="7981950" cy="7429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92100" y="1028700"/>
            <a:ext cx="3822700" cy="3257550"/>
          </a:xfrm>
        </p:spPr>
        <p:txBody>
          <a:bodyPr/>
          <a:lstStyle>
            <a:lvl1pPr>
              <a:defRPr sz="2000"/>
            </a:lvl1pPr>
            <a:lvl2pPr>
              <a:defRPr sz="1800"/>
            </a:lvl2pPr>
            <a:lvl3pPr>
              <a:defRPr sz="1600"/>
            </a:lvl3pPr>
            <a:lvl4pPr>
              <a:defRPr sz="1400"/>
            </a:lvl4pPr>
            <a:lvl5pPr marL="1143000" indent="-225425">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028700"/>
            <a:ext cx="3778251" cy="32575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8"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20829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Bkgrnd Glob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0710" y="114300"/>
            <a:ext cx="7973340" cy="742950"/>
          </a:xfrm>
        </p:spPr>
        <p:txBody>
          <a:bodyPr/>
          <a:lstStyle/>
          <a:p>
            <a:r>
              <a:rPr lang="en-US"/>
              <a:t>Click to edit Master title style</a:t>
            </a:r>
            <a:endParaRPr lang="en-US" dirty="0"/>
          </a:p>
        </p:txBody>
      </p:sp>
      <p:sp>
        <p:nvSpPr>
          <p:cNvPr id="3" name="Content Placeholder 2"/>
          <p:cNvSpPr>
            <a:spLocks noGrp="1"/>
          </p:cNvSpPr>
          <p:nvPr>
            <p:ph sz="quarter" idx="10"/>
          </p:nvPr>
        </p:nvSpPr>
        <p:spPr>
          <a:xfrm>
            <a:off x="292100" y="1028700"/>
            <a:ext cx="7981950" cy="3524250"/>
          </a:xfrm>
        </p:spPr>
        <p:txBody>
          <a:bodyPr/>
          <a:lstStyle>
            <a:lvl1pPr>
              <a:defRPr sz="2000"/>
            </a:lvl1pPr>
            <a:lvl2pPr>
              <a:defRPr sz="1800"/>
            </a:lvl2pPr>
            <a:lvl3pPr>
              <a:defRPr sz="16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6"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312761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Footer">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a:t>Confidential. ©2018 University of Maryland School of Medicine. </a:t>
            </a:r>
            <a:endParaRPr lang="en-US" dirty="0">
              <a:solidFill>
                <a:srgbClr val="CCCCCC"/>
              </a:solidFill>
            </a:endParaRPr>
          </a:p>
        </p:txBody>
      </p:sp>
      <p:sp>
        <p:nvSpPr>
          <p:cNvPr id="5"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77260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1" y="114300"/>
            <a:ext cx="7969249" cy="7048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04800" y="1028700"/>
            <a:ext cx="7969250" cy="3384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685800" y="4930775"/>
            <a:ext cx="3505200" cy="124278"/>
          </a:xfrm>
          <a:prstGeom prst="rect">
            <a:avLst/>
          </a:prstGeom>
          <a:ln>
            <a:noFill/>
          </a:ln>
        </p:spPr>
        <p:txBody>
          <a:bodyPr vert="horz" lIns="0" tIns="0" rIns="0" bIns="0" rtlCol="0" anchor="t"/>
          <a:lstStyle>
            <a:lvl1pPr algn="l">
              <a:defRPr sz="900" b="0">
                <a:solidFill>
                  <a:schemeClr val="bg2"/>
                </a:solidFill>
                <a:latin typeface="+mn-lt"/>
                <a:cs typeface="Arial Black"/>
              </a:defRPr>
            </a:lvl1pPr>
          </a:lstStyle>
          <a:p>
            <a:r>
              <a:rPr lang="en-US" dirty="0"/>
              <a:t>Confidential. ©2018 University of Maryland School of Medicine. </a:t>
            </a:r>
            <a:endParaRPr lang="en-US" dirty="0">
              <a:solidFill>
                <a:srgbClr val="CCCCCC"/>
              </a:solidFill>
            </a:endParaRPr>
          </a:p>
        </p:txBody>
      </p:sp>
      <p:sp>
        <p:nvSpPr>
          <p:cNvPr id="3" name="Slide Number Placeholder 2"/>
          <p:cNvSpPr>
            <a:spLocks noGrp="1"/>
          </p:cNvSpPr>
          <p:nvPr>
            <p:ph type="sldNum" sz="quarter" idx="4"/>
          </p:nvPr>
        </p:nvSpPr>
        <p:spPr>
          <a:xfrm>
            <a:off x="280238" y="4930775"/>
            <a:ext cx="304800" cy="184150"/>
          </a:xfrm>
          <a:prstGeom prst="rect">
            <a:avLst/>
          </a:prstGeom>
        </p:spPr>
        <p:txBody>
          <a:bodyPr vert="horz" lIns="0" tIns="0" rIns="0" bIns="0" rtlCol="0" anchor="t"/>
          <a:lstStyle>
            <a:lvl1pPr algn="l">
              <a:defRPr sz="900">
                <a:solidFill>
                  <a:schemeClr val="bg2"/>
                </a:solidFill>
                <a:latin typeface="Arial Body"/>
                <a:cs typeface="Arial Body"/>
              </a:defRPr>
            </a:lvl1pPr>
          </a:lstStyle>
          <a:p>
            <a:fld id="{EB743109-F1C8-CD4E-A656-351E5F97B5A9}" type="slidenum">
              <a:rPr lang="en-US" smtClean="0"/>
              <a:pPr/>
              <a:t>‹#›</a:t>
            </a:fld>
            <a:endParaRPr lang="en-US" dirty="0"/>
          </a:p>
        </p:txBody>
      </p:sp>
    </p:spTree>
    <p:extLst>
      <p:ext uri="{BB962C8B-B14F-4D97-AF65-F5344CB8AC3E}">
        <p14:creationId xmlns:p14="http://schemas.microsoft.com/office/powerpoint/2010/main" val="3867597142"/>
      </p:ext>
    </p:extLst>
  </p:cSld>
  <p:clrMap bg1="lt1" tx1="dk1" bg2="lt2" tx2="dk2" accent1="accent1" accent2="accent2" accent3="accent3" accent4="accent4" accent5="accent5" accent6="accent6" hlink="hlink" folHlink="folHlink"/>
  <p:sldLayoutIdLst>
    <p:sldLayoutId id="2147483741" r:id="rId1"/>
    <p:sldLayoutId id="2147483745" r:id="rId2"/>
    <p:sldLayoutId id="2147483727" r:id="rId3"/>
    <p:sldLayoutId id="2147483730" r:id="rId4"/>
    <p:sldLayoutId id="2147483733" r:id="rId5"/>
    <p:sldLayoutId id="2147483734" r:id="rId6"/>
    <p:sldLayoutId id="2147483735" r:id="rId7"/>
    <p:sldLayoutId id="2147483740" r:id="rId8"/>
    <p:sldLayoutId id="2147483737" r:id="rId9"/>
    <p:sldLayoutId id="2147483739" r:id="rId10"/>
    <p:sldLayoutId id="2147483738" r:id="rId11"/>
  </p:sldLayoutIdLst>
  <p:hf hd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3000" b="1">
          <a:solidFill>
            <a:schemeClr val="accent1"/>
          </a:solidFill>
          <a:latin typeface="Verdana" pitchFamily="34" charset="0"/>
        </a:defRPr>
      </a:lvl2pPr>
      <a:lvl3pPr algn="l" rtl="0" eaLnBrk="1" fontAlgn="base" hangingPunct="1">
        <a:spcBef>
          <a:spcPct val="0"/>
        </a:spcBef>
        <a:spcAft>
          <a:spcPct val="0"/>
        </a:spcAft>
        <a:defRPr sz="3000" b="1">
          <a:solidFill>
            <a:schemeClr val="accent1"/>
          </a:solidFill>
          <a:latin typeface="Verdana" pitchFamily="34" charset="0"/>
        </a:defRPr>
      </a:lvl3pPr>
      <a:lvl4pPr algn="l" rtl="0" eaLnBrk="1" fontAlgn="base" hangingPunct="1">
        <a:spcBef>
          <a:spcPct val="0"/>
        </a:spcBef>
        <a:spcAft>
          <a:spcPct val="0"/>
        </a:spcAft>
        <a:defRPr sz="3000" b="1">
          <a:solidFill>
            <a:schemeClr val="accent1"/>
          </a:solidFill>
          <a:latin typeface="Verdana" pitchFamily="34" charset="0"/>
        </a:defRPr>
      </a:lvl4pPr>
      <a:lvl5pPr algn="l" rtl="0" eaLnBrk="1" fontAlgn="base" hangingPunct="1">
        <a:spcBef>
          <a:spcPct val="0"/>
        </a:spcBef>
        <a:spcAft>
          <a:spcPct val="0"/>
        </a:spcAft>
        <a:defRPr sz="3000" b="1">
          <a:solidFill>
            <a:schemeClr val="accent1"/>
          </a:solidFill>
          <a:latin typeface="Verdana" pitchFamily="34" charset="0"/>
        </a:defRPr>
      </a:lvl5pPr>
      <a:lvl6pPr marL="457200" algn="l" rtl="0" eaLnBrk="1" fontAlgn="base" hangingPunct="1">
        <a:spcBef>
          <a:spcPct val="0"/>
        </a:spcBef>
        <a:spcAft>
          <a:spcPct val="0"/>
        </a:spcAft>
        <a:defRPr sz="3000" b="1">
          <a:solidFill>
            <a:schemeClr val="accent1"/>
          </a:solidFill>
          <a:latin typeface="Verdana" pitchFamily="34" charset="0"/>
        </a:defRPr>
      </a:lvl6pPr>
      <a:lvl7pPr marL="914400" algn="l" rtl="0" eaLnBrk="1" fontAlgn="base" hangingPunct="1">
        <a:spcBef>
          <a:spcPct val="0"/>
        </a:spcBef>
        <a:spcAft>
          <a:spcPct val="0"/>
        </a:spcAft>
        <a:defRPr sz="3000" b="1">
          <a:solidFill>
            <a:schemeClr val="accent1"/>
          </a:solidFill>
          <a:latin typeface="Verdana" pitchFamily="34" charset="0"/>
        </a:defRPr>
      </a:lvl7pPr>
      <a:lvl8pPr marL="1371600" algn="l" rtl="0" eaLnBrk="1" fontAlgn="base" hangingPunct="1">
        <a:spcBef>
          <a:spcPct val="0"/>
        </a:spcBef>
        <a:spcAft>
          <a:spcPct val="0"/>
        </a:spcAft>
        <a:defRPr sz="3000" b="1">
          <a:solidFill>
            <a:schemeClr val="accent1"/>
          </a:solidFill>
          <a:latin typeface="Verdana" pitchFamily="34" charset="0"/>
        </a:defRPr>
      </a:lvl8pPr>
      <a:lvl9pPr marL="1828800" algn="l" rtl="0" eaLnBrk="1" fontAlgn="base" hangingPunct="1">
        <a:spcBef>
          <a:spcPct val="0"/>
        </a:spcBef>
        <a:spcAft>
          <a:spcPct val="0"/>
        </a:spcAft>
        <a:defRPr sz="3000" b="1">
          <a:solidFill>
            <a:schemeClr val="accent1"/>
          </a:solidFill>
          <a:latin typeface="Verdana" pitchFamily="34" charset="0"/>
        </a:defRPr>
      </a:lvl9pPr>
    </p:titleStyle>
    <p:bodyStyle>
      <a:lvl1pPr marL="225425" indent="-225425" algn="l" rtl="0" eaLnBrk="1" fontAlgn="base" hangingPunct="1">
        <a:spcBef>
          <a:spcPts val="900"/>
        </a:spcBef>
        <a:spcAft>
          <a:spcPts val="300"/>
        </a:spcAft>
        <a:buClr>
          <a:schemeClr val="accent1"/>
        </a:buClr>
        <a:buSzPct val="125000"/>
        <a:buFont typeface="Arial"/>
        <a:buChar char="•"/>
        <a:defRPr sz="2000" b="0">
          <a:solidFill>
            <a:schemeClr val="tx2"/>
          </a:solidFill>
          <a:latin typeface="+mn-lt"/>
          <a:ea typeface="+mn-ea"/>
          <a:cs typeface="+mn-cs"/>
        </a:defRPr>
      </a:lvl1pPr>
      <a:lvl2pPr marL="450850" indent="-225425" algn="l" rtl="0" eaLnBrk="1" fontAlgn="base" hangingPunct="1">
        <a:spcBef>
          <a:spcPts val="300"/>
        </a:spcBef>
        <a:spcAft>
          <a:spcPts val="300"/>
        </a:spcAft>
        <a:buClr>
          <a:schemeClr val="tx2"/>
        </a:buClr>
        <a:buSzPct val="125000"/>
        <a:buFont typeface="Arial"/>
        <a:buChar char="•"/>
        <a:defRPr sz="1800" b="0">
          <a:solidFill>
            <a:schemeClr val="tx2"/>
          </a:solidFill>
          <a:latin typeface="+mn-lt"/>
        </a:defRPr>
      </a:lvl2pPr>
      <a:lvl3pPr marL="657225" indent="-206375" algn="l" rtl="0" eaLnBrk="1" fontAlgn="base" hangingPunct="1">
        <a:spcBef>
          <a:spcPts val="300"/>
        </a:spcBef>
        <a:spcAft>
          <a:spcPts val="300"/>
        </a:spcAft>
        <a:buClr>
          <a:schemeClr val="tx2"/>
        </a:buClr>
        <a:buSzPct val="125000"/>
        <a:buFont typeface="Arial"/>
        <a:buChar char="•"/>
        <a:defRPr sz="1600" b="0">
          <a:solidFill>
            <a:schemeClr val="tx2"/>
          </a:solidFill>
          <a:latin typeface="+mn-lt"/>
        </a:defRPr>
      </a:lvl3pPr>
      <a:lvl4pPr marL="896938" indent="-204788" algn="l" rtl="0" eaLnBrk="1" fontAlgn="base" hangingPunct="1">
        <a:spcBef>
          <a:spcPts val="300"/>
        </a:spcBef>
        <a:spcAft>
          <a:spcPts val="300"/>
        </a:spcAft>
        <a:buClr>
          <a:schemeClr val="tx2"/>
        </a:buClr>
        <a:buSzPct val="125000"/>
        <a:buFont typeface="Arial"/>
        <a:buChar char="•"/>
        <a:defRPr sz="1400" b="0">
          <a:solidFill>
            <a:schemeClr val="tx2"/>
          </a:solidFill>
          <a:latin typeface="+mn-lt"/>
        </a:defRPr>
      </a:lvl4pPr>
      <a:lvl5pPr marL="1074738" indent="-157163" algn="l" rtl="0" eaLnBrk="1" fontAlgn="base" hangingPunct="1">
        <a:spcBef>
          <a:spcPts val="300"/>
        </a:spcBef>
        <a:spcAft>
          <a:spcPts val="300"/>
        </a:spcAft>
        <a:buClr>
          <a:schemeClr val="tx2"/>
        </a:buClr>
        <a:buSzPct val="125000"/>
        <a:buFont typeface="Arial"/>
        <a:buChar char="•"/>
        <a:defRPr sz="1200" b="0">
          <a:solidFill>
            <a:schemeClr val="tx2"/>
          </a:solidFill>
          <a:latin typeface="+mn-lt"/>
        </a:defRPr>
      </a:lvl5pPr>
      <a:lvl6pPr marL="1287463" indent="-168275" algn="l" rtl="0" eaLnBrk="1" fontAlgn="base" hangingPunct="1">
        <a:spcBef>
          <a:spcPct val="20000"/>
        </a:spcBef>
        <a:spcAft>
          <a:spcPct val="0"/>
        </a:spcAft>
        <a:buClr>
          <a:schemeClr val="accent1"/>
        </a:buClr>
        <a:buChar char="»"/>
        <a:defRPr sz="900">
          <a:solidFill>
            <a:schemeClr val="tx2"/>
          </a:solidFill>
          <a:latin typeface="+mn-lt"/>
        </a:defRPr>
      </a:lvl6pPr>
      <a:lvl7pPr marL="1744663" indent="-168275" algn="l" rtl="0" eaLnBrk="1" fontAlgn="base" hangingPunct="1">
        <a:spcBef>
          <a:spcPct val="20000"/>
        </a:spcBef>
        <a:spcAft>
          <a:spcPct val="0"/>
        </a:spcAft>
        <a:buClr>
          <a:schemeClr val="accent1"/>
        </a:buClr>
        <a:buChar char="»"/>
        <a:defRPr sz="900">
          <a:solidFill>
            <a:schemeClr val="tx2"/>
          </a:solidFill>
          <a:latin typeface="+mn-lt"/>
        </a:defRPr>
      </a:lvl7pPr>
      <a:lvl8pPr marL="2201863" indent="-168275" algn="l" rtl="0" eaLnBrk="1" fontAlgn="base" hangingPunct="1">
        <a:spcBef>
          <a:spcPct val="20000"/>
        </a:spcBef>
        <a:spcAft>
          <a:spcPct val="0"/>
        </a:spcAft>
        <a:buClr>
          <a:schemeClr val="accent1"/>
        </a:buClr>
        <a:buChar char="»"/>
        <a:defRPr sz="900">
          <a:solidFill>
            <a:schemeClr val="tx2"/>
          </a:solidFill>
          <a:latin typeface="+mn-lt"/>
        </a:defRPr>
      </a:lvl8pPr>
      <a:lvl9pPr marL="2659063" indent="-168275" algn="l" rtl="0" eaLnBrk="1" fontAlgn="base" hangingPunct="1">
        <a:spcBef>
          <a:spcPct val="20000"/>
        </a:spcBef>
        <a:spcAft>
          <a:spcPct val="0"/>
        </a:spcAft>
        <a:buClr>
          <a:schemeClr val="accent1"/>
        </a:buClr>
        <a:buChar char="»"/>
        <a:defRPr sz="9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stakala@som.umaryland.edu" TargetMode="Externa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Confidential. ©2018 University of Maryland School of Medicine. </a:t>
            </a:r>
            <a:endParaRPr lang="en-US" dirty="0"/>
          </a:p>
        </p:txBody>
      </p:sp>
      <p:sp>
        <p:nvSpPr>
          <p:cNvPr id="4" name="Slide Number Placeholder 3"/>
          <p:cNvSpPr>
            <a:spLocks noGrp="1"/>
          </p:cNvSpPr>
          <p:nvPr>
            <p:ph type="sldNum" sz="quarter" idx="4"/>
          </p:nvPr>
        </p:nvSpPr>
        <p:spPr/>
        <p:txBody>
          <a:bodyPr/>
          <a:lstStyle/>
          <a:p>
            <a:fld id="{EB743109-F1C8-CD4E-A656-351E5F97B5A9}" type="slidenum">
              <a:rPr lang="en-US" smtClean="0"/>
              <a:pPr/>
              <a:t>1</a:t>
            </a:fld>
            <a:endParaRPr lang="en-US" dirty="0"/>
          </a:p>
        </p:txBody>
      </p:sp>
    </p:spTree>
    <p:extLst>
      <p:ext uri="{BB962C8B-B14F-4D97-AF65-F5344CB8AC3E}">
        <p14:creationId xmlns:p14="http://schemas.microsoft.com/office/powerpoint/2010/main" val="337429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A6D319-6B3A-787B-807C-5C89A94BACD8}"/>
              </a:ext>
            </a:extLst>
          </p:cNvPr>
          <p:cNvPicPr>
            <a:picLocks noChangeAspect="1"/>
          </p:cNvPicPr>
          <p:nvPr/>
        </p:nvPicPr>
        <p:blipFill rotWithShape="1">
          <a:blip r:embed="rId3"/>
          <a:srcRect r="8120"/>
          <a:stretch/>
        </p:blipFill>
        <p:spPr>
          <a:xfrm>
            <a:off x="90488" y="106919"/>
            <a:ext cx="8266107" cy="4948134"/>
          </a:xfrm>
          <a:prstGeom prst="rect">
            <a:avLst/>
          </a:prstGeom>
          <a:noFill/>
        </p:spPr>
      </p:pic>
      <p:sp>
        <p:nvSpPr>
          <p:cNvPr id="4" name="Footer Placeholder 3">
            <a:extLst>
              <a:ext uri="{FF2B5EF4-FFF2-40B4-BE49-F238E27FC236}">
                <a16:creationId xmlns:a16="http://schemas.microsoft.com/office/drawing/2014/main" id="{4E93F851-184E-28AA-CE9F-99ED4FCE6B80}"/>
              </a:ext>
            </a:extLst>
          </p:cNvPr>
          <p:cNvSpPr>
            <a:spLocks noGrp="1"/>
          </p:cNvSpPr>
          <p:nvPr>
            <p:ph type="ftr" sz="quarter" idx="3"/>
          </p:nvPr>
        </p:nvSpPr>
        <p:spPr/>
        <p:txBody>
          <a:bodyPr/>
          <a:lstStyle/>
          <a:p>
            <a:pPr>
              <a:spcAft>
                <a:spcPts val="600"/>
              </a:spcAft>
            </a:pPr>
            <a:r>
              <a:rPr lang="en-US"/>
              <a:t>Confidential. ©2018 University of Maryland School of Medicine. </a:t>
            </a:r>
            <a:endParaRPr lang="en-US">
              <a:solidFill>
                <a:srgbClr val="CCCCCC"/>
              </a:solidFill>
            </a:endParaRPr>
          </a:p>
        </p:txBody>
      </p:sp>
      <p:sp>
        <p:nvSpPr>
          <p:cNvPr id="5" name="Slide Number Placeholder 4" hidden="1">
            <a:extLst>
              <a:ext uri="{FF2B5EF4-FFF2-40B4-BE49-F238E27FC236}">
                <a16:creationId xmlns:a16="http://schemas.microsoft.com/office/drawing/2014/main" id="{118797E7-4677-4FDC-038B-15B97EB48460}"/>
              </a:ext>
            </a:extLst>
          </p:cNvPr>
          <p:cNvSpPr>
            <a:spLocks noGrp="1"/>
          </p:cNvSpPr>
          <p:nvPr>
            <p:ph type="sldNum" sz="quarter" idx="4"/>
          </p:nvPr>
        </p:nvSpPr>
        <p:spPr/>
        <p:txBody>
          <a:bodyPr/>
          <a:lstStyle/>
          <a:p>
            <a:pPr>
              <a:spcAft>
                <a:spcPts val="600"/>
              </a:spcAft>
            </a:pPr>
            <a:fld id="{EB743109-F1C8-CD4E-A656-351E5F97B5A9}" type="slidenum">
              <a:rPr lang="en-US" smtClean="0"/>
              <a:pPr>
                <a:spcAft>
                  <a:spcPts val="600"/>
                </a:spcAft>
              </a:pPr>
              <a:t>10</a:t>
            </a:fld>
            <a:endParaRPr lang="en-US"/>
          </a:p>
        </p:txBody>
      </p:sp>
    </p:spTree>
    <p:extLst>
      <p:ext uri="{BB962C8B-B14F-4D97-AF65-F5344CB8AC3E}">
        <p14:creationId xmlns:p14="http://schemas.microsoft.com/office/powerpoint/2010/main" val="339830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D2BE614F-A433-E28E-CF6C-990B3C1608D3}"/>
              </a:ext>
            </a:extLst>
          </p:cNvPr>
          <p:cNvSpPr>
            <a:spLocks noGrp="1"/>
          </p:cNvSpPr>
          <p:nvPr>
            <p:ph type="title"/>
          </p:nvPr>
        </p:nvSpPr>
        <p:spPr>
          <a:xfrm>
            <a:off x="300710" y="114300"/>
            <a:ext cx="7973340" cy="742950"/>
          </a:xfrm>
        </p:spPr>
        <p:txBody>
          <a:bodyPr/>
          <a:lstStyle/>
          <a:p>
            <a:r>
              <a:rPr lang="en-US" dirty="0"/>
              <a:t>Influenza disease burden</a:t>
            </a:r>
          </a:p>
        </p:txBody>
      </p:sp>
      <p:pic>
        <p:nvPicPr>
          <p:cNvPr id="6146" name="Picture 2" descr="graphic of flu burden cases">
            <a:extLst>
              <a:ext uri="{FF2B5EF4-FFF2-40B4-BE49-F238E27FC236}">
                <a16:creationId xmlns:a16="http://schemas.microsoft.com/office/drawing/2014/main" id="{D8BCBE4A-4D1C-2728-65AB-540F3D49B9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86400" y="78027"/>
            <a:ext cx="2092856" cy="1935892"/>
          </a:xfrm>
          <a:prstGeom prst="rect">
            <a:avLst/>
          </a:prstGeom>
          <a:solidFill>
            <a:srgbClr val="FFFFFF"/>
          </a:solidFill>
        </p:spPr>
      </p:pic>
      <p:sp>
        <p:nvSpPr>
          <p:cNvPr id="4" name="Footer Placeholder 3">
            <a:extLst>
              <a:ext uri="{FF2B5EF4-FFF2-40B4-BE49-F238E27FC236}">
                <a16:creationId xmlns:a16="http://schemas.microsoft.com/office/drawing/2014/main" id="{2A82E007-6F10-FD8B-EFE2-E61456B9C640}"/>
              </a:ext>
            </a:extLst>
          </p:cNvPr>
          <p:cNvSpPr>
            <a:spLocks noGrp="1"/>
          </p:cNvSpPr>
          <p:nvPr>
            <p:ph type="ftr" sz="quarter" idx="3"/>
          </p:nvPr>
        </p:nvSpPr>
        <p:spPr>
          <a:xfrm>
            <a:off x="685800" y="4930775"/>
            <a:ext cx="3505200" cy="124278"/>
          </a:xfrm>
        </p:spPr>
        <p:txBody>
          <a:bodyPr anchor="t">
            <a:normAutofit/>
          </a:bodyPr>
          <a:lstStyle/>
          <a:p>
            <a:pPr>
              <a:lnSpc>
                <a:spcPct val="90000"/>
              </a:lnSpc>
              <a:spcAft>
                <a:spcPts val="600"/>
              </a:spcAft>
            </a:pPr>
            <a:r>
              <a:rPr lang="en-US"/>
              <a:t>Confidential. ©2018 University of Maryland School of Medicine. </a:t>
            </a:r>
          </a:p>
        </p:txBody>
      </p:sp>
      <p:sp>
        <p:nvSpPr>
          <p:cNvPr id="5" name="Slide Number Placeholder 4">
            <a:extLst>
              <a:ext uri="{FF2B5EF4-FFF2-40B4-BE49-F238E27FC236}">
                <a16:creationId xmlns:a16="http://schemas.microsoft.com/office/drawing/2014/main" id="{47363828-82E3-B67B-9953-23B775850078}"/>
              </a:ext>
            </a:extLst>
          </p:cNvPr>
          <p:cNvSpPr>
            <a:spLocks noGrp="1"/>
          </p:cNvSpPr>
          <p:nvPr>
            <p:ph type="sldNum" sz="quarter" idx="4"/>
          </p:nvPr>
        </p:nvSpPr>
        <p:spPr>
          <a:xfrm>
            <a:off x="280238" y="4930775"/>
            <a:ext cx="304800" cy="184150"/>
          </a:xfrm>
        </p:spPr>
        <p:txBody>
          <a:bodyPr anchor="t">
            <a:normAutofit/>
          </a:bodyPr>
          <a:lstStyle/>
          <a:p>
            <a:pPr>
              <a:spcAft>
                <a:spcPts val="600"/>
              </a:spcAft>
            </a:pPr>
            <a:fld id="{EB743109-F1C8-CD4E-A656-351E5F97B5A9}" type="slidenum">
              <a:rPr lang="en-US" smtClean="0"/>
              <a:pPr>
                <a:spcAft>
                  <a:spcPts val="600"/>
                </a:spcAft>
              </a:pPr>
              <a:t>11</a:t>
            </a:fld>
            <a:endParaRPr lang="en-US"/>
          </a:p>
        </p:txBody>
      </p:sp>
      <p:pic>
        <p:nvPicPr>
          <p:cNvPr id="6148" name="Picture 4" descr="Estimated U.S. Influenza Burden, By Season (2010-2020)">
            <a:extLst>
              <a:ext uri="{FF2B5EF4-FFF2-40B4-BE49-F238E27FC236}">
                <a16:creationId xmlns:a16="http://schemas.microsoft.com/office/drawing/2014/main" id="{A4A6808D-C184-A9AD-3FFD-CC3C83C30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38" y="2057915"/>
            <a:ext cx="7973340" cy="295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2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Influenza- how do we diagnose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943100"/>
            <a:ext cx="7981950" cy="3524250"/>
          </a:xfrm>
        </p:spPr>
        <p:txBody>
          <a:bodyPr/>
          <a:lstStyle/>
          <a:p>
            <a:r>
              <a:rPr lang="en-US" dirty="0"/>
              <a:t>Swab inside of nose or back of throat, then test:</a:t>
            </a:r>
          </a:p>
          <a:p>
            <a:r>
              <a:rPr lang="en-US" dirty="0"/>
              <a:t>Rapid Diagnostic Tests (RDTs) take 10-15 minutes</a:t>
            </a:r>
          </a:p>
          <a:p>
            <a:r>
              <a:rPr lang="en-US" dirty="0"/>
              <a:t>Rapid Molecular assays take 15-20 minutes, more accurate</a:t>
            </a:r>
          </a:p>
          <a:p>
            <a:r>
              <a:rPr lang="en-US" dirty="0"/>
              <a:t>PCR can take hours, even more accurate</a:t>
            </a:r>
          </a:p>
          <a:p>
            <a:r>
              <a:rPr lang="en-US" dirty="0"/>
              <a:t>Cannot tell the difference between RSV, flu and COVID-19 by symptoms alone because some of the symptoms are the same</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12</a:t>
            </a:fld>
            <a:endParaRPr lang="en-US" dirty="0"/>
          </a:p>
        </p:txBody>
      </p:sp>
      <p:pic>
        <p:nvPicPr>
          <p:cNvPr id="7170" name="Picture 2">
            <a:extLst>
              <a:ext uri="{FF2B5EF4-FFF2-40B4-BE49-F238E27FC236}">
                <a16:creationId xmlns:a16="http://schemas.microsoft.com/office/drawing/2014/main" id="{D0A27CF2-1BD0-BF5F-451D-B8BB822F6E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87" t="53897" r="5161"/>
          <a:stretch/>
        </p:blipFill>
        <p:spPr bwMode="auto">
          <a:xfrm>
            <a:off x="6934200" y="200478"/>
            <a:ext cx="1676400" cy="23712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lu virus">
            <a:extLst>
              <a:ext uri="{FF2B5EF4-FFF2-40B4-BE49-F238E27FC236}">
                <a16:creationId xmlns:a16="http://schemas.microsoft.com/office/drawing/2014/main" id="{21A3281E-DB30-B75C-8C66-B0E1B6362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42950"/>
            <a:ext cx="3733800" cy="112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5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Influenza- how do we treat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p:txBody>
          <a:bodyPr/>
          <a:lstStyle/>
          <a:p>
            <a:r>
              <a:rPr lang="en-US" dirty="0"/>
              <a:t>Antiviral drugs work best when started within the first 1-2 days</a:t>
            </a:r>
          </a:p>
          <a:p>
            <a:pPr lvl="1"/>
            <a:r>
              <a:rPr lang="en-US" dirty="0"/>
              <a:t>Oseltamivir phosphate</a:t>
            </a:r>
          </a:p>
          <a:p>
            <a:pPr lvl="1"/>
            <a:r>
              <a:rPr lang="en-US" dirty="0" err="1"/>
              <a:t>Zanamavir</a:t>
            </a:r>
            <a:endParaRPr lang="en-US" dirty="0"/>
          </a:p>
          <a:p>
            <a:pPr lvl="1"/>
            <a:r>
              <a:rPr lang="en-US" dirty="0"/>
              <a:t>Peramivir</a:t>
            </a:r>
          </a:p>
          <a:p>
            <a:pPr lvl="1"/>
            <a:r>
              <a:rPr lang="en-US" dirty="0" err="1"/>
              <a:t>Baloxavir</a:t>
            </a:r>
            <a:r>
              <a:rPr lang="en-US" dirty="0"/>
              <a:t> </a:t>
            </a:r>
            <a:r>
              <a:rPr lang="en-US" dirty="0" err="1"/>
              <a:t>marboxil</a:t>
            </a:r>
            <a:endParaRPr lang="en-US" dirty="0"/>
          </a:p>
          <a:p>
            <a:r>
              <a:rPr lang="en-US" dirty="0"/>
              <a:t>Can lessen symptoms and shorten the time you are sick by 1 or 2 days</a:t>
            </a:r>
          </a:p>
          <a:p>
            <a:r>
              <a:rPr lang="en-US" dirty="0"/>
              <a:t>Can prevent influenza complications such as pneumonia</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13</a:t>
            </a:fld>
            <a:endParaRPr lang="en-US" dirty="0"/>
          </a:p>
        </p:txBody>
      </p:sp>
    </p:spTree>
    <p:extLst>
      <p:ext uri="{BB962C8B-B14F-4D97-AF65-F5344CB8AC3E}">
        <p14:creationId xmlns:p14="http://schemas.microsoft.com/office/powerpoint/2010/main" val="286625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273E-01D3-9F9C-A855-04CAEB95F47F}"/>
              </a:ext>
            </a:extLst>
          </p:cNvPr>
          <p:cNvSpPr>
            <a:spLocks noGrp="1"/>
          </p:cNvSpPr>
          <p:nvPr>
            <p:ph type="title"/>
          </p:nvPr>
        </p:nvSpPr>
        <p:spPr/>
        <p:txBody>
          <a:bodyPr/>
          <a:lstStyle/>
          <a:p>
            <a:r>
              <a:rPr lang="en-US" dirty="0"/>
              <a:t>*Quiz question*</a:t>
            </a:r>
          </a:p>
        </p:txBody>
      </p:sp>
      <p:sp>
        <p:nvSpPr>
          <p:cNvPr id="3" name="Content Placeholder 2">
            <a:extLst>
              <a:ext uri="{FF2B5EF4-FFF2-40B4-BE49-F238E27FC236}">
                <a16:creationId xmlns:a16="http://schemas.microsoft.com/office/drawing/2014/main" id="{3703F6E1-68DC-AF14-D7E4-DEB19475848B}"/>
              </a:ext>
            </a:extLst>
          </p:cNvPr>
          <p:cNvSpPr>
            <a:spLocks noGrp="1"/>
          </p:cNvSpPr>
          <p:nvPr>
            <p:ph sz="quarter" idx="10"/>
          </p:nvPr>
        </p:nvSpPr>
        <p:spPr/>
        <p:txBody>
          <a:bodyPr/>
          <a:lstStyle/>
          <a:p>
            <a:pPr marL="0" indent="0">
              <a:buNone/>
            </a:pPr>
            <a:r>
              <a:rPr lang="en-US" dirty="0"/>
              <a:t>You can spread flu to others even before symptoms appear.</a:t>
            </a:r>
          </a:p>
          <a:p>
            <a:pPr marL="0" indent="0">
              <a:buNone/>
            </a:pPr>
            <a:r>
              <a:rPr lang="en-US" dirty="0"/>
              <a:t>True or False?</a:t>
            </a:r>
          </a:p>
          <a:p>
            <a:pPr marL="0" indent="0">
              <a:buNone/>
            </a:pPr>
            <a:endParaRPr lang="en-US" dirty="0"/>
          </a:p>
        </p:txBody>
      </p:sp>
      <p:sp>
        <p:nvSpPr>
          <p:cNvPr id="4" name="Footer Placeholder 3">
            <a:extLst>
              <a:ext uri="{FF2B5EF4-FFF2-40B4-BE49-F238E27FC236}">
                <a16:creationId xmlns:a16="http://schemas.microsoft.com/office/drawing/2014/main" id="{AF0D3170-BE6F-5ADD-8C01-3230413F8A9A}"/>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78E69B96-815B-5753-8FF3-CC364ABC9DCD}"/>
              </a:ext>
            </a:extLst>
          </p:cNvPr>
          <p:cNvSpPr>
            <a:spLocks noGrp="1"/>
          </p:cNvSpPr>
          <p:nvPr>
            <p:ph type="sldNum" sz="quarter" idx="4"/>
          </p:nvPr>
        </p:nvSpPr>
        <p:spPr/>
        <p:txBody>
          <a:bodyPr/>
          <a:lstStyle/>
          <a:p>
            <a:fld id="{EB743109-F1C8-CD4E-A656-351E5F97B5A9}" type="slidenum">
              <a:rPr lang="en-US" smtClean="0"/>
              <a:pPr/>
              <a:t>14</a:t>
            </a:fld>
            <a:endParaRPr lang="en-US" dirty="0"/>
          </a:p>
        </p:txBody>
      </p:sp>
    </p:spTree>
    <p:extLst>
      <p:ext uri="{BB962C8B-B14F-4D97-AF65-F5344CB8AC3E}">
        <p14:creationId xmlns:p14="http://schemas.microsoft.com/office/powerpoint/2010/main" val="19083814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273E-01D3-9F9C-A855-04CAEB95F47F}"/>
              </a:ext>
            </a:extLst>
          </p:cNvPr>
          <p:cNvSpPr>
            <a:spLocks noGrp="1"/>
          </p:cNvSpPr>
          <p:nvPr>
            <p:ph type="title"/>
          </p:nvPr>
        </p:nvSpPr>
        <p:spPr/>
        <p:txBody>
          <a:bodyPr/>
          <a:lstStyle/>
          <a:p>
            <a:r>
              <a:rPr lang="en-US" dirty="0"/>
              <a:t>*Quiz question*</a:t>
            </a:r>
          </a:p>
        </p:txBody>
      </p:sp>
      <p:sp>
        <p:nvSpPr>
          <p:cNvPr id="3" name="Content Placeholder 2">
            <a:extLst>
              <a:ext uri="{FF2B5EF4-FFF2-40B4-BE49-F238E27FC236}">
                <a16:creationId xmlns:a16="http://schemas.microsoft.com/office/drawing/2014/main" id="{3703F6E1-68DC-AF14-D7E4-DEB19475848B}"/>
              </a:ext>
            </a:extLst>
          </p:cNvPr>
          <p:cNvSpPr>
            <a:spLocks noGrp="1"/>
          </p:cNvSpPr>
          <p:nvPr>
            <p:ph sz="quarter" idx="10"/>
          </p:nvPr>
        </p:nvSpPr>
        <p:spPr/>
        <p:txBody>
          <a:bodyPr/>
          <a:lstStyle/>
          <a:p>
            <a:pPr marL="0" indent="0">
              <a:buNone/>
            </a:pPr>
            <a:r>
              <a:rPr lang="en-US" dirty="0"/>
              <a:t>You can spread flu to others even before symptoms appear.</a:t>
            </a:r>
          </a:p>
          <a:p>
            <a:pPr marL="0" indent="0">
              <a:buNone/>
            </a:pPr>
            <a:r>
              <a:rPr lang="en-US" dirty="0"/>
              <a:t>True or False?</a:t>
            </a:r>
          </a:p>
          <a:p>
            <a:pPr marL="0" indent="0">
              <a:buNone/>
            </a:pPr>
            <a:endParaRPr lang="en-US" dirty="0"/>
          </a:p>
          <a:p>
            <a:pPr marL="0" indent="0">
              <a:buNone/>
            </a:pPr>
            <a:r>
              <a:rPr lang="en-US" b="1" u="sng" dirty="0">
                <a:solidFill>
                  <a:srgbClr val="00B050"/>
                </a:solidFill>
              </a:rPr>
              <a:t>True</a:t>
            </a:r>
          </a:p>
          <a:p>
            <a:pPr marL="0" indent="0">
              <a:buNone/>
            </a:pPr>
            <a:r>
              <a:rPr lang="en-US" dirty="0">
                <a:solidFill>
                  <a:srgbClr val="00B050"/>
                </a:solidFill>
              </a:rPr>
              <a:t>You may be able to spread flu to someone else before you know you are sick, as well as while you are sick.</a:t>
            </a:r>
          </a:p>
        </p:txBody>
      </p:sp>
      <p:sp>
        <p:nvSpPr>
          <p:cNvPr id="4" name="Footer Placeholder 3">
            <a:extLst>
              <a:ext uri="{FF2B5EF4-FFF2-40B4-BE49-F238E27FC236}">
                <a16:creationId xmlns:a16="http://schemas.microsoft.com/office/drawing/2014/main" id="{AF0D3170-BE6F-5ADD-8C01-3230413F8A9A}"/>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78E69B96-815B-5753-8FF3-CC364ABC9DCD}"/>
              </a:ext>
            </a:extLst>
          </p:cNvPr>
          <p:cNvSpPr>
            <a:spLocks noGrp="1"/>
          </p:cNvSpPr>
          <p:nvPr>
            <p:ph type="sldNum" sz="quarter" idx="4"/>
          </p:nvPr>
        </p:nvSpPr>
        <p:spPr/>
        <p:txBody>
          <a:bodyPr/>
          <a:lstStyle/>
          <a:p>
            <a:fld id="{EB743109-F1C8-CD4E-A656-351E5F97B5A9}" type="slidenum">
              <a:rPr lang="en-US" smtClean="0"/>
              <a:pPr/>
              <a:t>15</a:t>
            </a:fld>
            <a:endParaRPr lang="en-US" dirty="0"/>
          </a:p>
        </p:txBody>
      </p:sp>
    </p:spTree>
    <p:extLst>
      <p:ext uri="{BB962C8B-B14F-4D97-AF65-F5344CB8AC3E}">
        <p14:creationId xmlns:p14="http://schemas.microsoft.com/office/powerpoint/2010/main" val="106100362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Influenza- how do we prevent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p:txBody>
          <a:bodyPr/>
          <a:lstStyle/>
          <a:p>
            <a:r>
              <a:rPr lang="en-US" dirty="0"/>
              <a:t>Influenza vaccination</a:t>
            </a:r>
          </a:p>
          <a:p>
            <a:pPr lvl="1"/>
            <a:r>
              <a:rPr lang="en-US" dirty="0"/>
              <a:t>Ages 6 months and older</a:t>
            </a:r>
          </a:p>
          <a:p>
            <a:pPr lvl="1"/>
            <a:r>
              <a:rPr lang="en-US" dirty="0"/>
              <a:t>Every year – annual vaccination</a:t>
            </a:r>
          </a:p>
          <a:p>
            <a:r>
              <a:rPr lang="en-US" dirty="0"/>
              <a:t>Avoid close contact with people who are sick.</a:t>
            </a:r>
          </a:p>
          <a:p>
            <a:r>
              <a:rPr lang="en-US" dirty="0"/>
              <a:t>If you are sick, limit contact with others.</a:t>
            </a:r>
          </a:p>
          <a:p>
            <a:r>
              <a:rPr lang="en-US" dirty="0"/>
              <a:t>Cover coughs and sneezes.</a:t>
            </a:r>
          </a:p>
          <a:p>
            <a:r>
              <a:rPr lang="en-US" dirty="0"/>
              <a:t>Wash your hands often with soap and water. </a:t>
            </a:r>
          </a:p>
          <a:p>
            <a:r>
              <a:rPr lang="en-US" dirty="0"/>
              <a:t>Avoid touching your eyes, nose, and mouth. </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16</a:t>
            </a:fld>
            <a:endParaRPr lang="en-US" dirty="0"/>
          </a:p>
        </p:txBody>
      </p:sp>
      <p:pic>
        <p:nvPicPr>
          <p:cNvPr id="2" name="Picture 1" descr="Doctor injecting another woman">
            <a:extLst>
              <a:ext uri="{FF2B5EF4-FFF2-40B4-BE49-F238E27FC236}">
                <a16:creationId xmlns:a16="http://schemas.microsoft.com/office/drawing/2014/main" id="{DBE67107-C75F-744F-D1B2-B398D4A539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650875"/>
            <a:ext cx="2601242" cy="1735034"/>
          </a:xfrm>
          <a:prstGeom prst="rect">
            <a:avLst/>
          </a:prstGeom>
        </p:spPr>
      </p:pic>
    </p:spTree>
    <p:extLst>
      <p:ext uri="{BB962C8B-B14F-4D97-AF65-F5344CB8AC3E}">
        <p14:creationId xmlns:p14="http://schemas.microsoft.com/office/powerpoint/2010/main" val="172476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RSV- what causes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4356100" cy="3524250"/>
          </a:xfrm>
        </p:spPr>
        <p:txBody>
          <a:bodyPr/>
          <a:lstStyle/>
          <a:p>
            <a:r>
              <a:rPr lang="en-US" dirty="0"/>
              <a:t>Respiratory Syncytial Virus = RSV</a:t>
            </a:r>
          </a:p>
          <a:p>
            <a:r>
              <a:rPr lang="en-US" dirty="0"/>
              <a:t>Common respiratory virus that usually causes mild, cold-like symptoms</a:t>
            </a:r>
          </a:p>
          <a:p>
            <a:r>
              <a:rPr lang="en-US" dirty="0"/>
              <a:t>Most people recover in a week or two</a:t>
            </a:r>
          </a:p>
          <a:p>
            <a:r>
              <a:rPr lang="en-US" dirty="0"/>
              <a:t>RSV can be serious. Infants and older adults are more likely to develop severe RSV and need hospitalization.</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17</a:t>
            </a:fld>
            <a:endParaRPr lang="en-US" dirty="0"/>
          </a:p>
        </p:txBody>
      </p:sp>
      <p:pic>
        <p:nvPicPr>
          <p:cNvPr id="8194" name="Picture 2" descr="RSV Infections are Rising! - Austrials Website">
            <a:extLst>
              <a:ext uri="{FF2B5EF4-FFF2-40B4-BE49-F238E27FC236}">
                <a16:creationId xmlns:a16="http://schemas.microsoft.com/office/drawing/2014/main" id="{C9ABCCCD-B78A-C41A-7D60-B58224EBC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0332"/>
            <a:ext cx="3671418"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4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RSV- what symptoms does it cause?</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5422900" cy="3524250"/>
          </a:xfrm>
        </p:spPr>
        <p:txBody>
          <a:bodyPr/>
          <a:lstStyle/>
          <a:p>
            <a:r>
              <a:rPr lang="en-US" sz="1800" dirty="0"/>
              <a:t>People infected with RSV usually show symptoms within 4 to 6 days after getting infected. Symptoms of RSV infection usually include</a:t>
            </a:r>
          </a:p>
          <a:p>
            <a:pPr lvl="1"/>
            <a:r>
              <a:rPr lang="en-US" sz="1600" dirty="0"/>
              <a:t>Runny nose</a:t>
            </a:r>
          </a:p>
          <a:p>
            <a:pPr lvl="1"/>
            <a:r>
              <a:rPr lang="en-US" sz="1600" dirty="0"/>
              <a:t>Decrease in appetite</a:t>
            </a:r>
          </a:p>
          <a:p>
            <a:pPr lvl="1"/>
            <a:r>
              <a:rPr lang="en-US" sz="1600" dirty="0"/>
              <a:t>Coughing</a:t>
            </a:r>
          </a:p>
          <a:p>
            <a:pPr lvl="1"/>
            <a:r>
              <a:rPr lang="en-US" sz="1600" dirty="0"/>
              <a:t>Sneezing</a:t>
            </a:r>
          </a:p>
          <a:p>
            <a:pPr lvl="1"/>
            <a:r>
              <a:rPr lang="en-US" sz="1600" dirty="0"/>
              <a:t>Fever</a:t>
            </a:r>
          </a:p>
          <a:p>
            <a:pPr lvl="1"/>
            <a:r>
              <a:rPr lang="en-US" sz="1600" dirty="0"/>
              <a:t>Wheezing</a:t>
            </a:r>
          </a:p>
          <a:p>
            <a:r>
              <a:rPr lang="en-US" sz="1800" dirty="0"/>
              <a:t>In very young infants with RSV, the only symptoms may be irritability, decreased activity, and breathing difficulties.</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18</a:t>
            </a:fld>
            <a:endParaRPr lang="en-US" dirty="0"/>
          </a:p>
        </p:txBody>
      </p:sp>
      <p:pic>
        <p:nvPicPr>
          <p:cNvPr id="2" name="Picture 1">
            <a:extLst>
              <a:ext uri="{FF2B5EF4-FFF2-40B4-BE49-F238E27FC236}">
                <a16:creationId xmlns:a16="http://schemas.microsoft.com/office/drawing/2014/main" id="{31D58C90-A964-1DE4-1D0A-61028947D3DD}"/>
              </a:ext>
            </a:extLst>
          </p:cNvPr>
          <p:cNvPicPr>
            <a:picLocks noChangeAspect="1"/>
          </p:cNvPicPr>
          <p:nvPr/>
        </p:nvPicPr>
        <p:blipFill>
          <a:blip r:embed="rId3"/>
          <a:stretch>
            <a:fillRect/>
          </a:stretch>
        </p:blipFill>
        <p:spPr>
          <a:xfrm>
            <a:off x="6019800" y="257056"/>
            <a:ext cx="2425825" cy="4629388"/>
          </a:xfrm>
          <a:prstGeom prst="rect">
            <a:avLst/>
          </a:prstGeom>
        </p:spPr>
      </p:pic>
    </p:spTree>
    <p:extLst>
      <p:ext uri="{BB962C8B-B14F-4D97-AF65-F5344CB8AC3E}">
        <p14:creationId xmlns:p14="http://schemas.microsoft.com/office/powerpoint/2010/main" val="148551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3789-9D52-4881-7F25-A768AD129D5F}"/>
              </a:ext>
            </a:extLst>
          </p:cNvPr>
          <p:cNvSpPr>
            <a:spLocks noGrp="1"/>
          </p:cNvSpPr>
          <p:nvPr>
            <p:ph type="title"/>
          </p:nvPr>
        </p:nvSpPr>
        <p:spPr>
          <a:xfrm>
            <a:off x="292101" y="114300"/>
            <a:ext cx="7981950" cy="742950"/>
          </a:xfrm>
        </p:spPr>
        <p:txBody>
          <a:bodyPr wrap="square" anchor="ctr">
            <a:normAutofit/>
          </a:bodyPr>
          <a:lstStyle/>
          <a:p>
            <a:r>
              <a:rPr lang="en-US" dirty="0"/>
              <a:t>RSV- Who is at risk for severe disease?</a:t>
            </a:r>
          </a:p>
        </p:txBody>
      </p:sp>
      <p:sp>
        <p:nvSpPr>
          <p:cNvPr id="12295" name="Content Placeholder 2">
            <a:extLst>
              <a:ext uri="{FF2B5EF4-FFF2-40B4-BE49-F238E27FC236}">
                <a16:creationId xmlns:a16="http://schemas.microsoft.com/office/drawing/2014/main" id="{A827D31E-D05C-78B8-7152-5C7FBA73C178}"/>
              </a:ext>
            </a:extLst>
          </p:cNvPr>
          <p:cNvSpPr>
            <a:spLocks noGrp="1"/>
          </p:cNvSpPr>
          <p:nvPr>
            <p:ph sz="half" idx="1"/>
          </p:nvPr>
        </p:nvSpPr>
        <p:spPr>
          <a:xfrm>
            <a:off x="292100" y="1028700"/>
            <a:ext cx="3822700" cy="3257550"/>
          </a:xfrm>
        </p:spPr>
        <p:txBody>
          <a:bodyPr/>
          <a:lstStyle/>
          <a:p>
            <a:r>
              <a:rPr lang="en-US" dirty="0"/>
              <a:t>Infants and young children</a:t>
            </a:r>
          </a:p>
          <a:p>
            <a:r>
              <a:rPr lang="en-US" dirty="0"/>
              <a:t>Older adults</a:t>
            </a:r>
          </a:p>
          <a:p>
            <a:r>
              <a:rPr lang="en-US" dirty="0"/>
              <a:t>Severe disease can include lower respiratory tract disease (pneumonia), worsening heart failure, or worsening COPD</a:t>
            </a:r>
          </a:p>
        </p:txBody>
      </p:sp>
      <p:pic>
        <p:nvPicPr>
          <p:cNvPr id="12290" name="Picture 2" descr="Man sitting down and blows his nose into a tissue">
            <a:extLst>
              <a:ext uri="{FF2B5EF4-FFF2-40B4-BE49-F238E27FC236}">
                <a16:creationId xmlns:a16="http://schemas.microsoft.com/office/drawing/2014/main" id="{667AEC7A-9F0C-BD1F-0CED-0E65B5AE21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21" r="13746" b="-1"/>
          <a:stretch/>
        </p:blipFill>
        <p:spPr bwMode="auto">
          <a:xfrm>
            <a:off x="4495800" y="1028700"/>
            <a:ext cx="3778251" cy="3257550"/>
          </a:xfrm>
          <a:prstGeom prst="rect">
            <a:avLst/>
          </a:prstGeom>
          <a:solidFill>
            <a:srgbClr val="FFFFFF"/>
          </a:solidFill>
        </p:spPr>
      </p:pic>
      <p:sp>
        <p:nvSpPr>
          <p:cNvPr id="4" name="Footer Placeholder 3">
            <a:extLst>
              <a:ext uri="{FF2B5EF4-FFF2-40B4-BE49-F238E27FC236}">
                <a16:creationId xmlns:a16="http://schemas.microsoft.com/office/drawing/2014/main" id="{9F12C7D7-BC75-3D98-BE38-1CBCDA63C221}"/>
              </a:ext>
            </a:extLst>
          </p:cNvPr>
          <p:cNvSpPr>
            <a:spLocks noGrp="1"/>
          </p:cNvSpPr>
          <p:nvPr>
            <p:ph type="ftr" sz="quarter" idx="3"/>
          </p:nvPr>
        </p:nvSpPr>
        <p:spPr>
          <a:xfrm>
            <a:off x="685800" y="4930775"/>
            <a:ext cx="3505200" cy="124278"/>
          </a:xfrm>
        </p:spPr>
        <p:txBody>
          <a:bodyPr anchor="t">
            <a:normAutofit/>
          </a:bodyPr>
          <a:lstStyle/>
          <a:p>
            <a:pPr>
              <a:lnSpc>
                <a:spcPct val="90000"/>
              </a:lnSpc>
              <a:spcAft>
                <a:spcPts val="600"/>
              </a:spcAft>
            </a:pPr>
            <a:r>
              <a:rPr lang="en-US"/>
              <a:t>Confidential. ©2018 University of Maryland School of Medicine. </a:t>
            </a:r>
          </a:p>
        </p:txBody>
      </p:sp>
      <p:sp>
        <p:nvSpPr>
          <p:cNvPr id="5" name="Slide Number Placeholder 4">
            <a:extLst>
              <a:ext uri="{FF2B5EF4-FFF2-40B4-BE49-F238E27FC236}">
                <a16:creationId xmlns:a16="http://schemas.microsoft.com/office/drawing/2014/main" id="{B1A830DD-85EE-0C06-82AC-1B4D7F61C45D}"/>
              </a:ext>
            </a:extLst>
          </p:cNvPr>
          <p:cNvSpPr>
            <a:spLocks noGrp="1"/>
          </p:cNvSpPr>
          <p:nvPr>
            <p:ph type="sldNum" sz="quarter" idx="4"/>
          </p:nvPr>
        </p:nvSpPr>
        <p:spPr>
          <a:xfrm>
            <a:off x="280238" y="4930775"/>
            <a:ext cx="304800" cy="184150"/>
          </a:xfrm>
        </p:spPr>
        <p:txBody>
          <a:bodyPr anchor="t">
            <a:normAutofit/>
          </a:bodyPr>
          <a:lstStyle/>
          <a:p>
            <a:pPr>
              <a:spcAft>
                <a:spcPts val="600"/>
              </a:spcAft>
            </a:pPr>
            <a:fld id="{EB743109-F1C8-CD4E-A656-351E5F97B5A9}" type="slidenum">
              <a:rPr lang="en-US" smtClean="0"/>
              <a:pPr>
                <a:spcAft>
                  <a:spcPts val="600"/>
                </a:spcAft>
              </a:pPr>
              <a:t>19</a:t>
            </a:fld>
            <a:endParaRPr lang="en-US"/>
          </a:p>
        </p:txBody>
      </p:sp>
    </p:spTree>
    <p:extLst>
      <p:ext uri="{BB962C8B-B14F-4D97-AF65-F5344CB8AC3E}">
        <p14:creationId xmlns:p14="http://schemas.microsoft.com/office/powerpoint/2010/main" val="125238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0758" y="1297620"/>
            <a:ext cx="7588250" cy="1142999"/>
          </a:xfrm>
        </p:spPr>
        <p:txBody>
          <a:bodyPr/>
          <a:lstStyle/>
          <a:p>
            <a:br>
              <a:rPr lang="en-GB" sz="3200" b="1" dirty="0">
                <a:latin typeface="Gill Sans Nova" panose="020B0602020104020203" pitchFamily="34" charset="0"/>
              </a:rPr>
            </a:br>
            <a:br>
              <a:rPr lang="en-GB" sz="3200" b="1" dirty="0">
                <a:latin typeface="Gill Sans Nova" panose="020B0602020104020203" pitchFamily="34" charset="0"/>
              </a:rPr>
            </a:br>
            <a:r>
              <a:rPr lang="en-GB" sz="3200" b="1" dirty="0">
                <a:latin typeface="Gill Sans Nova" panose="020B0602020104020203" pitchFamily="34" charset="0"/>
              </a:rPr>
              <a:t>Everything You Need to Know to Protect Yourself Against the 2023 Respiratory Virus Season (RSV, COVID-19, Flu) </a:t>
            </a:r>
            <a:endParaRPr lang="en-US" dirty="0"/>
          </a:p>
        </p:txBody>
      </p:sp>
      <p:sp>
        <p:nvSpPr>
          <p:cNvPr id="7" name="Subtitle 6"/>
          <p:cNvSpPr>
            <a:spLocks noGrp="1"/>
          </p:cNvSpPr>
          <p:nvPr>
            <p:ph type="subTitle" idx="1"/>
          </p:nvPr>
        </p:nvSpPr>
        <p:spPr>
          <a:xfrm>
            <a:off x="685800" y="2636836"/>
            <a:ext cx="7588250" cy="619125"/>
          </a:xfrm>
        </p:spPr>
        <p:txBody>
          <a:bodyPr/>
          <a:lstStyle/>
          <a:p>
            <a:r>
              <a:rPr lang="en-US" dirty="0"/>
              <a:t>Dr. Matthew B. Laurens, MD, MPH, FAAP, FPIDS</a:t>
            </a:r>
          </a:p>
          <a:p>
            <a:r>
              <a:rPr lang="en-US" dirty="0"/>
              <a:t>November 7, 2023</a:t>
            </a:r>
          </a:p>
        </p:txBody>
      </p:sp>
      <p:sp>
        <p:nvSpPr>
          <p:cNvPr id="9" name="Footer Placeholder 8"/>
          <p:cNvSpPr>
            <a:spLocks noGrp="1"/>
          </p:cNvSpPr>
          <p:nvPr>
            <p:ph type="ftr" sz="quarter" idx="3"/>
          </p:nvPr>
        </p:nvSpPr>
        <p:spPr/>
        <p:txBody>
          <a:bodyPr/>
          <a:lstStyle/>
          <a:p>
            <a:r>
              <a:rPr lang="en-US"/>
              <a:t>Confidential. ©2018 University of Maryland School of Medicine. </a:t>
            </a:r>
            <a:endParaRPr lang="en-US" dirty="0"/>
          </a:p>
        </p:txBody>
      </p:sp>
      <p:sp>
        <p:nvSpPr>
          <p:cNvPr id="3" name="Slide Number Placeholder 2"/>
          <p:cNvSpPr>
            <a:spLocks noGrp="1"/>
          </p:cNvSpPr>
          <p:nvPr>
            <p:ph type="sldNum" sz="quarter" idx="4"/>
          </p:nvPr>
        </p:nvSpPr>
        <p:spPr/>
        <p:txBody>
          <a:bodyPr/>
          <a:lstStyle/>
          <a:p>
            <a:fld id="{EB743109-F1C8-CD4E-A656-351E5F97B5A9}" type="slidenum">
              <a:rPr lang="en-US" smtClean="0"/>
              <a:pPr/>
              <a:t>2</a:t>
            </a:fld>
            <a:endParaRPr lang="en-US" dirty="0"/>
          </a:p>
        </p:txBody>
      </p:sp>
    </p:spTree>
    <p:extLst>
      <p:ext uri="{BB962C8B-B14F-4D97-AF65-F5344CB8AC3E}">
        <p14:creationId xmlns:p14="http://schemas.microsoft.com/office/powerpoint/2010/main" val="271115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434E-9A07-526B-203F-C7997EF980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EBB0D7-E7A1-4110-AC27-7708877326C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3B64FE3-8314-E91A-C6C2-AF44B959981E}"/>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916FB9D2-5AC2-12D3-F219-D4A2973BB561}"/>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6" name="Slide Number Placeholder 5">
            <a:extLst>
              <a:ext uri="{FF2B5EF4-FFF2-40B4-BE49-F238E27FC236}">
                <a16:creationId xmlns:a16="http://schemas.microsoft.com/office/drawing/2014/main" id="{708DE570-7FE3-1F5B-39CC-B924A5B297FE}"/>
              </a:ext>
            </a:extLst>
          </p:cNvPr>
          <p:cNvSpPr>
            <a:spLocks noGrp="1"/>
          </p:cNvSpPr>
          <p:nvPr>
            <p:ph type="sldNum" sz="quarter" idx="4"/>
          </p:nvPr>
        </p:nvSpPr>
        <p:spPr/>
        <p:txBody>
          <a:bodyPr/>
          <a:lstStyle/>
          <a:p>
            <a:fld id="{EB743109-F1C8-CD4E-A656-351E5F97B5A9}" type="slidenum">
              <a:rPr lang="en-US" smtClean="0"/>
              <a:pPr/>
              <a:t>20</a:t>
            </a:fld>
            <a:endParaRPr lang="en-US" dirty="0"/>
          </a:p>
        </p:txBody>
      </p:sp>
      <p:pic>
        <p:nvPicPr>
          <p:cNvPr id="8" name="Picture 7">
            <a:extLst>
              <a:ext uri="{FF2B5EF4-FFF2-40B4-BE49-F238E27FC236}">
                <a16:creationId xmlns:a16="http://schemas.microsoft.com/office/drawing/2014/main" id="{0EC5F98F-1901-1A51-6DFB-2EBB9E263F5D}"/>
              </a:ext>
            </a:extLst>
          </p:cNvPr>
          <p:cNvPicPr>
            <a:picLocks noChangeAspect="1"/>
          </p:cNvPicPr>
          <p:nvPr/>
        </p:nvPicPr>
        <p:blipFill>
          <a:blip r:embed="rId2"/>
          <a:stretch>
            <a:fillRect/>
          </a:stretch>
        </p:blipFill>
        <p:spPr>
          <a:xfrm>
            <a:off x="231791" y="124082"/>
            <a:ext cx="8064914" cy="4540483"/>
          </a:xfrm>
          <a:prstGeom prst="rect">
            <a:avLst/>
          </a:prstGeom>
        </p:spPr>
      </p:pic>
    </p:spTree>
    <p:extLst>
      <p:ext uri="{BB962C8B-B14F-4D97-AF65-F5344CB8AC3E}">
        <p14:creationId xmlns:p14="http://schemas.microsoft.com/office/powerpoint/2010/main" val="56174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4F5B-4E2A-4560-9507-F3032AAE3B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9C32F1-8A55-61D9-BC0C-ECC2341E02A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FB73C18-A725-4140-AF7B-95F0EA160C21}"/>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D66ADD9F-280B-0F5C-4811-8D6896FCD52E}"/>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6" name="Slide Number Placeholder 5">
            <a:extLst>
              <a:ext uri="{FF2B5EF4-FFF2-40B4-BE49-F238E27FC236}">
                <a16:creationId xmlns:a16="http://schemas.microsoft.com/office/drawing/2014/main" id="{22328D97-B5E1-A54E-8183-845F3362093D}"/>
              </a:ext>
            </a:extLst>
          </p:cNvPr>
          <p:cNvSpPr>
            <a:spLocks noGrp="1"/>
          </p:cNvSpPr>
          <p:nvPr>
            <p:ph type="sldNum" sz="quarter" idx="4"/>
          </p:nvPr>
        </p:nvSpPr>
        <p:spPr/>
        <p:txBody>
          <a:bodyPr/>
          <a:lstStyle/>
          <a:p>
            <a:fld id="{EB743109-F1C8-CD4E-A656-351E5F97B5A9}" type="slidenum">
              <a:rPr lang="en-US" smtClean="0"/>
              <a:pPr/>
              <a:t>21</a:t>
            </a:fld>
            <a:endParaRPr lang="en-US" dirty="0"/>
          </a:p>
        </p:txBody>
      </p:sp>
      <p:pic>
        <p:nvPicPr>
          <p:cNvPr id="8" name="Picture 7">
            <a:extLst>
              <a:ext uri="{FF2B5EF4-FFF2-40B4-BE49-F238E27FC236}">
                <a16:creationId xmlns:a16="http://schemas.microsoft.com/office/drawing/2014/main" id="{AB2B0634-2D7F-A3E9-56FF-E0511BBEB52C}"/>
              </a:ext>
            </a:extLst>
          </p:cNvPr>
          <p:cNvPicPr>
            <a:picLocks noChangeAspect="1"/>
          </p:cNvPicPr>
          <p:nvPr/>
        </p:nvPicPr>
        <p:blipFill>
          <a:blip r:embed="rId2"/>
          <a:stretch>
            <a:fillRect/>
          </a:stretch>
        </p:blipFill>
        <p:spPr>
          <a:xfrm>
            <a:off x="241093" y="136439"/>
            <a:ext cx="8083965" cy="4540483"/>
          </a:xfrm>
          <a:prstGeom prst="rect">
            <a:avLst/>
          </a:prstGeom>
        </p:spPr>
      </p:pic>
    </p:spTree>
    <p:extLst>
      <p:ext uri="{BB962C8B-B14F-4D97-AF65-F5344CB8AC3E}">
        <p14:creationId xmlns:p14="http://schemas.microsoft.com/office/powerpoint/2010/main" val="263237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RSV- how does it spread?</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409700"/>
            <a:ext cx="6032500" cy="3524250"/>
          </a:xfrm>
        </p:spPr>
        <p:txBody>
          <a:bodyPr/>
          <a:lstStyle/>
          <a:p>
            <a:r>
              <a:rPr lang="en-US" dirty="0"/>
              <a:t>RSV can spread when</a:t>
            </a:r>
          </a:p>
          <a:p>
            <a:pPr lvl="1"/>
            <a:r>
              <a:rPr lang="en-US" dirty="0"/>
              <a:t>An infected person coughs or sneezes</a:t>
            </a:r>
          </a:p>
          <a:p>
            <a:pPr lvl="1"/>
            <a:r>
              <a:rPr lang="en-US" dirty="0"/>
              <a:t>You get virus droplets from a cough or sneeze in your eyes, nose, or mouth</a:t>
            </a:r>
          </a:p>
          <a:p>
            <a:pPr lvl="1"/>
            <a:r>
              <a:rPr lang="en-US" dirty="0"/>
              <a:t>You have direct contact with the virus, like kissing the face of a child with RSV</a:t>
            </a:r>
          </a:p>
          <a:p>
            <a:pPr lvl="1"/>
            <a:r>
              <a:rPr lang="en-US" dirty="0"/>
              <a:t>You touch a surface that has the virus on it, like a doorknob, and then touch your face before washing your hands</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22</a:t>
            </a:fld>
            <a:endParaRPr lang="en-US" dirty="0"/>
          </a:p>
        </p:txBody>
      </p:sp>
      <p:pic>
        <p:nvPicPr>
          <p:cNvPr id="2" name="Picture 1">
            <a:extLst>
              <a:ext uri="{FF2B5EF4-FFF2-40B4-BE49-F238E27FC236}">
                <a16:creationId xmlns:a16="http://schemas.microsoft.com/office/drawing/2014/main" id="{ABE54E0B-83D0-3A36-A01B-4D84C9836DCD}"/>
              </a:ext>
            </a:extLst>
          </p:cNvPr>
          <p:cNvPicPr>
            <a:picLocks noChangeAspect="1"/>
          </p:cNvPicPr>
          <p:nvPr/>
        </p:nvPicPr>
        <p:blipFill>
          <a:blip r:embed="rId3"/>
          <a:stretch>
            <a:fillRect/>
          </a:stretch>
        </p:blipFill>
        <p:spPr>
          <a:xfrm>
            <a:off x="5909474" y="83832"/>
            <a:ext cx="2593593" cy="1725917"/>
          </a:xfrm>
          <a:prstGeom prst="rect">
            <a:avLst/>
          </a:prstGeom>
        </p:spPr>
      </p:pic>
    </p:spTree>
    <p:extLst>
      <p:ext uri="{BB962C8B-B14F-4D97-AF65-F5344CB8AC3E}">
        <p14:creationId xmlns:p14="http://schemas.microsoft.com/office/powerpoint/2010/main" val="206240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RSV- how do we diagnose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6261100" cy="3524250"/>
          </a:xfrm>
        </p:spPr>
        <p:txBody>
          <a:bodyPr/>
          <a:lstStyle/>
          <a:p>
            <a:r>
              <a:rPr lang="en-US" dirty="0"/>
              <a:t>Swab inside of nose or back of throat, then test:</a:t>
            </a:r>
          </a:p>
          <a:p>
            <a:r>
              <a:rPr lang="en-US" dirty="0"/>
              <a:t>Rapid Diagnostic Tests (RDTs) take 10-15 minutes</a:t>
            </a:r>
          </a:p>
          <a:p>
            <a:r>
              <a:rPr lang="en-US" dirty="0"/>
              <a:t>Rapid Molecular assays take 15-20 minutes, more accurate</a:t>
            </a:r>
          </a:p>
          <a:p>
            <a:r>
              <a:rPr lang="en-US" dirty="0"/>
              <a:t>PCR can take hours, even more accurate</a:t>
            </a:r>
          </a:p>
          <a:p>
            <a:r>
              <a:rPr lang="en-US" dirty="0"/>
              <a:t>Cannot tell the difference between RSV, flu and COVID-19 by symptoms alone because some of the symptoms are the same</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23</a:t>
            </a:fld>
            <a:endParaRPr lang="en-US" dirty="0"/>
          </a:p>
        </p:txBody>
      </p:sp>
      <p:pic>
        <p:nvPicPr>
          <p:cNvPr id="9218" name="Picture 2" descr="SARS-CoV-2 + Flu A + Flu B + RSV - CERTEST Biotec IVD Diagnostic Products">
            <a:extLst>
              <a:ext uri="{FF2B5EF4-FFF2-40B4-BE49-F238E27FC236}">
                <a16:creationId xmlns:a16="http://schemas.microsoft.com/office/drawing/2014/main" id="{E96290E9-2A56-3CC5-ED40-A10875B559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399" r="19099"/>
          <a:stretch/>
        </p:blipFill>
        <p:spPr bwMode="auto">
          <a:xfrm>
            <a:off x="6577914" y="1018403"/>
            <a:ext cx="1848556"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89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RSV- how do we treat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4660900" cy="3524250"/>
          </a:xfrm>
        </p:spPr>
        <p:txBody>
          <a:bodyPr/>
          <a:lstStyle/>
          <a:p>
            <a:r>
              <a:rPr lang="en-US" dirty="0"/>
              <a:t>No antiviral medications exist</a:t>
            </a:r>
          </a:p>
          <a:p>
            <a:r>
              <a:rPr lang="en-US" dirty="0"/>
              <a:t>1-2 weeks until recovery</a:t>
            </a:r>
          </a:p>
          <a:p>
            <a:r>
              <a:rPr lang="en-US" dirty="0"/>
              <a:t>Supportive care: oxygen, mechanical ventilation, hydration, fever medications, pain medications</a:t>
            </a:r>
          </a:p>
          <a:p>
            <a:r>
              <a:rPr lang="en-US" dirty="0"/>
              <a:t>Complications: pneumonia</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24</a:t>
            </a:fld>
            <a:endParaRPr lang="en-US" dirty="0"/>
          </a:p>
        </p:txBody>
      </p:sp>
      <p:pic>
        <p:nvPicPr>
          <p:cNvPr id="11266" name="Picture 2" descr="Doctor examining infant with stethoscope">
            <a:extLst>
              <a:ext uri="{FF2B5EF4-FFF2-40B4-BE49-F238E27FC236}">
                <a16:creationId xmlns:a16="http://schemas.microsoft.com/office/drawing/2014/main" id="{10F6B7DC-81F7-9B12-1BFE-F64A57DD8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37403"/>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8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RSV- how do we prevent it?</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25</a:t>
            </a:fld>
            <a:endParaRPr lang="en-US" dirty="0"/>
          </a:p>
        </p:txBody>
      </p:sp>
      <p:pic>
        <p:nvPicPr>
          <p:cNvPr id="4" name="Picture 3">
            <a:extLst>
              <a:ext uri="{FF2B5EF4-FFF2-40B4-BE49-F238E27FC236}">
                <a16:creationId xmlns:a16="http://schemas.microsoft.com/office/drawing/2014/main" id="{ECFE39D6-525C-AEC2-52BF-49491ADF8D9F}"/>
              </a:ext>
            </a:extLst>
          </p:cNvPr>
          <p:cNvPicPr>
            <a:picLocks noChangeAspect="1"/>
          </p:cNvPicPr>
          <p:nvPr/>
        </p:nvPicPr>
        <p:blipFill>
          <a:blip r:embed="rId3"/>
          <a:stretch>
            <a:fillRect/>
          </a:stretch>
        </p:blipFill>
        <p:spPr>
          <a:xfrm>
            <a:off x="439280" y="788544"/>
            <a:ext cx="7696200" cy="4326381"/>
          </a:xfrm>
          <a:prstGeom prst="rect">
            <a:avLst/>
          </a:prstGeom>
        </p:spPr>
      </p:pic>
    </p:spTree>
    <p:extLst>
      <p:ext uri="{BB962C8B-B14F-4D97-AF65-F5344CB8AC3E}">
        <p14:creationId xmlns:p14="http://schemas.microsoft.com/office/powerpoint/2010/main" val="416245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273E-01D3-9F9C-A855-04CAEB95F47F}"/>
              </a:ext>
            </a:extLst>
          </p:cNvPr>
          <p:cNvSpPr>
            <a:spLocks noGrp="1"/>
          </p:cNvSpPr>
          <p:nvPr>
            <p:ph type="title"/>
          </p:nvPr>
        </p:nvSpPr>
        <p:spPr/>
        <p:txBody>
          <a:bodyPr/>
          <a:lstStyle/>
          <a:p>
            <a:r>
              <a:rPr lang="en-US" dirty="0"/>
              <a:t>*Quiz question*</a:t>
            </a:r>
          </a:p>
        </p:txBody>
      </p:sp>
      <p:sp>
        <p:nvSpPr>
          <p:cNvPr id="3" name="Content Placeholder 2">
            <a:extLst>
              <a:ext uri="{FF2B5EF4-FFF2-40B4-BE49-F238E27FC236}">
                <a16:creationId xmlns:a16="http://schemas.microsoft.com/office/drawing/2014/main" id="{3703F6E1-68DC-AF14-D7E4-DEB19475848B}"/>
              </a:ext>
            </a:extLst>
          </p:cNvPr>
          <p:cNvSpPr>
            <a:spLocks noGrp="1"/>
          </p:cNvSpPr>
          <p:nvPr>
            <p:ph sz="quarter" idx="10"/>
          </p:nvPr>
        </p:nvSpPr>
        <p:spPr/>
        <p:txBody>
          <a:bodyPr/>
          <a:lstStyle/>
          <a:p>
            <a:pPr marL="0" indent="0">
              <a:buNone/>
            </a:pPr>
            <a:r>
              <a:rPr lang="en-US" dirty="0"/>
              <a:t>Everyone should get a vaccine to protect against RSV.</a:t>
            </a:r>
          </a:p>
          <a:p>
            <a:pPr marL="0" indent="0">
              <a:buNone/>
            </a:pPr>
            <a:r>
              <a:rPr lang="en-US" dirty="0"/>
              <a:t>True or False?</a:t>
            </a:r>
          </a:p>
          <a:p>
            <a:pPr marL="0" indent="0">
              <a:buNone/>
            </a:pPr>
            <a:endParaRPr lang="en-US" dirty="0"/>
          </a:p>
        </p:txBody>
      </p:sp>
      <p:sp>
        <p:nvSpPr>
          <p:cNvPr id="4" name="Footer Placeholder 3">
            <a:extLst>
              <a:ext uri="{FF2B5EF4-FFF2-40B4-BE49-F238E27FC236}">
                <a16:creationId xmlns:a16="http://schemas.microsoft.com/office/drawing/2014/main" id="{AF0D3170-BE6F-5ADD-8C01-3230413F8A9A}"/>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78E69B96-815B-5753-8FF3-CC364ABC9DCD}"/>
              </a:ext>
            </a:extLst>
          </p:cNvPr>
          <p:cNvSpPr>
            <a:spLocks noGrp="1"/>
          </p:cNvSpPr>
          <p:nvPr>
            <p:ph type="sldNum" sz="quarter" idx="4"/>
          </p:nvPr>
        </p:nvSpPr>
        <p:spPr/>
        <p:txBody>
          <a:bodyPr/>
          <a:lstStyle/>
          <a:p>
            <a:fld id="{EB743109-F1C8-CD4E-A656-351E5F97B5A9}" type="slidenum">
              <a:rPr lang="en-US" smtClean="0"/>
              <a:pPr/>
              <a:t>26</a:t>
            </a:fld>
            <a:endParaRPr lang="en-US" dirty="0"/>
          </a:p>
        </p:txBody>
      </p:sp>
    </p:spTree>
    <p:extLst>
      <p:ext uri="{BB962C8B-B14F-4D97-AF65-F5344CB8AC3E}">
        <p14:creationId xmlns:p14="http://schemas.microsoft.com/office/powerpoint/2010/main" val="20437072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273E-01D3-9F9C-A855-04CAEB95F47F}"/>
              </a:ext>
            </a:extLst>
          </p:cNvPr>
          <p:cNvSpPr>
            <a:spLocks noGrp="1"/>
          </p:cNvSpPr>
          <p:nvPr>
            <p:ph type="title"/>
          </p:nvPr>
        </p:nvSpPr>
        <p:spPr/>
        <p:txBody>
          <a:bodyPr/>
          <a:lstStyle/>
          <a:p>
            <a:r>
              <a:rPr lang="en-US" dirty="0"/>
              <a:t>*Quiz question*</a:t>
            </a:r>
          </a:p>
        </p:txBody>
      </p:sp>
      <p:sp>
        <p:nvSpPr>
          <p:cNvPr id="3" name="Content Placeholder 2">
            <a:extLst>
              <a:ext uri="{FF2B5EF4-FFF2-40B4-BE49-F238E27FC236}">
                <a16:creationId xmlns:a16="http://schemas.microsoft.com/office/drawing/2014/main" id="{3703F6E1-68DC-AF14-D7E4-DEB19475848B}"/>
              </a:ext>
            </a:extLst>
          </p:cNvPr>
          <p:cNvSpPr>
            <a:spLocks noGrp="1"/>
          </p:cNvSpPr>
          <p:nvPr>
            <p:ph sz="quarter" idx="10"/>
          </p:nvPr>
        </p:nvSpPr>
        <p:spPr/>
        <p:txBody>
          <a:bodyPr/>
          <a:lstStyle/>
          <a:p>
            <a:pPr marL="0" indent="0">
              <a:buNone/>
            </a:pPr>
            <a:r>
              <a:rPr lang="en-US" dirty="0"/>
              <a:t>Everyone should get a vaccine to protect against RSV.</a:t>
            </a:r>
          </a:p>
          <a:p>
            <a:pPr marL="0" indent="0">
              <a:buNone/>
            </a:pPr>
            <a:r>
              <a:rPr lang="en-US" dirty="0"/>
              <a:t>True or False?</a:t>
            </a:r>
          </a:p>
          <a:p>
            <a:pPr marL="0" indent="0">
              <a:buNone/>
            </a:pPr>
            <a:endParaRPr lang="en-US" dirty="0"/>
          </a:p>
          <a:p>
            <a:pPr marL="0" indent="0">
              <a:buNone/>
            </a:pPr>
            <a:r>
              <a:rPr lang="en-US" b="1" u="sng" dirty="0">
                <a:solidFill>
                  <a:srgbClr val="C00000"/>
                </a:solidFill>
              </a:rPr>
              <a:t>FALSE</a:t>
            </a:r>
          </a:p>
          <a:p>
            <a:pPr marL="0" indent="0">
              <a:buNone/>
            </a:pPr>
            <a:r>
              <a:rPr lang="en-US" dirty="0">
                <a:solidFill>
                  <a:srgbClr val="C00000"/>
                </a:solidFill>
              </a:rPr>
              <a:t>Only infants, pregnant women, and elderly are eligible. </a:t>
            </a:r>
          </a:p>
        </p:txBody>
      </p:sp>
      <p:sp>
        <p:nvSpPr>
          <p:cNvPr id="4" name="Footer Placeholder 3">
            <a:extLst>
              <a:ext uri="{FF2B5EF4-FFF2-40B4-BE49-F238E27FC236}">
                <a16:creationId xmlns:a16="http://schemas.microsoft.com/office/drawing/2014/main" id="{AF0D3170-BE6F-5ADD-8C01-3230413F8A9A}"/>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78E69B96-815B-5753-8FF3-CC364ABC9DCD}"/>
              </a:ext>
            </a:extLst>
          </p:cNvPr>
          <p:cNvSpPr>
            <a:spLocks noGrp="1"/>
          </p:cNvSpPr>
          <p:nvPr>
            <p:ph type="sldNum" sz="quarter" idx="4"/>
          </p:nvPr>
        </p:nvSpPr>
        <p:spPr/>
        <p:txBody>
          <a:bodyPr/>
          <a:lstStyle/>
          <a:p>
            <a:fld id="{EB743109-F1C8-CD4E-A656-351E5F97B5A9}" type="slidenum">
              <a:rPr lang="en-US" smtClean="0"/>
              <a:pPr/>
              <a:t>27</a:t>
            </a:fld>
            <a:endParaRPr lang="en-US" dirty="0"/>
          </a:p>
        </p:txBody>
      </p:sp>
    </p:spTree>
    <p:extLst>
      <p:ext uri="{BB962C8B-B14F-4D97-AF65-F5344CB8AC3E}">
        <p14:creationId xmlns:p14="http://schemas.microsoft.com/office/powerpoint/2010/main" val="334919650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COVID-19: what causes it?</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28</a:t>
            </a:fld>
            <a:endParaRPr lang="en-US" dirty="0"/>
          </a:p>
        </p:txBody>
      </p:sp>
      <p:pic>
        <p:nvPicPr>
          <p:cNvPr id="2" name="Picture 1">
            <a:extLst>
              <a:ext uri="{FF2B5EF4-FFF2-40B4-BE49-F238E27FC236}">
                <a16:creationId xmlns:a16="http://schemas.microsoft.com/office/drawing/2014/main" id="{E2FF473F-223F-921D-63C8-ADB21D6A590C}"/>
              </a:ext>
            </a:extLst>
          </p:cNvPr>
          <p:cNvPicPr>
            <a:picLocks noChangeAspect="1"/>
          </p:cNvPicPr>
          <p:nvPr/>
        </p:nvPicPr>
        <p:blipFill rotWithShape="1">
          <a:blip r:embed="rId2"/>
          <a:srcRect r="3854"/>
          <a:stretch/>
        </p:blipFill>
        <p:spPr>
          <a:xfrm>
            <a:off x="3124200" y="1255167"/>
            <a:ext cx="5298888" cy="3201922"/>
          </a:xfrm>
          <a:prstGeom prst="rect">
            <a:avLst/>
          </a:prstGeom>
        </p:spPr>
      </p:pic>
      <p:sp>
        <p:nvSpPr>
          <p:cNvPr id="4" name="Content Placeholder 2">
            <a:extLst>
              <a:ext uri="{FF2B5EF4-FFF2-40B4-BE49-F238E27FC236}">
                <a16:creationId xmlns:a16="http://schemas.microsoft.com/office/drawing/2014/main" id="{6D18D2A4-232B-BC0C-A2DE-FBBC1214EB50}"/>
              </a:ext>
            </a:extLst>
          </p:cNvPr>
          <p:cNvSpPr>
            <a:spLocks noGrp="1"/>
          </p:cNvSpPr>
          <p:nvPr>
            <p:ph sz="quarter" idx="10"/>
          </p:nvPr>
        </p:nvSpPr>
        <p:spPr>
          <a:xfrm>
            <a:off x="152400" y="971550"/>
            <a:ext cx="3682162" cy="2916783"/>
          </a:xfrm>
        </p:spPr>
        <p:txBody>
          <a:bodyPr/>
          <a:lstStyle/>
          <a:p>
            <a:pPr lvl="0"/>
            <a:r>
              <a:rPr lang="en-US" sz="2400" b="1" dirty="0"/>
              <a:t>Coronavirus</a:t>
            </a:r>
          </a:p>
          <a:p>
            <a:pPr lvl="1"/>
            <a:r>
              <a:rPr lang="en-US" sz="2200" dirty="0"/>
              <a:t>RNA virus</a:t>
            </a:r>
          </a:p>
          <a:p>
            <a:pPr lvl="1"/>
            <a:r>
              <a:rPr lang="en-US" sz="2200" dirty="0"/>
              <a:t>Other coronaviruses</a:t>
            </a:r>
          </a:p>
          <a:p>
            <a:pPr lvl="1"/>
            <a:r>
              <a:rPr lang="en-US" sz="2200" dirty="0"/>
              <a:t>Receptor ACE2</a:t>
            </a:r>
          </a:p>
          <a:p>
            <a:pPr lvl="1"/>
            <a:r>
              <a:rPr lang="en-US" sz="2200" dirty="0"/>
              <a:t>Variants</a:t>
            </a:r>
          </a:p>
        </p:txBody>
      </p:sp>
      <p:pic>
        <p:nvPicPr>
          <p:cNvPr id="8" name="Picture 7">
            <a:extLst>
              <a:ext uri="{FF2B5EF4-FFF2-40B4-BE49-F238E27FC236}">
                <a16:creationId xmlns:a16="http://schemas.microsoft.com/office/drawing/2014/main" id="{1D055D61-2C7B-7EF9-1619-28A91D49821F}"/>
              </a:ext>
            </a:extLst>
          </p:cNvPr>
          <p:cNvPicPr>
            <a:picLocks noChangeAspect="1"/>
          </p:cNvPicPr>
          <p:nvPr/>
        </p:nvPicPr>
        <p:blipFill>
          <a:blip r:embed="rId3"/>
          <a:stretch>
            <a:fillRect/>
          </a:stretch>
        </p:blipFill>
        <p:spPr>
          <a:xfrm>
            <a:off x="445003" y="3223323"/>
            <a:ext cx="2568433" cy="1707452"/>
          </a:xfrm>
          <a:prstGeom prst="rect">
            <a:avLst/>
          </a:prstGeom>
        </p:spPr>
      </p:pic>
    </p:spTree>
    <p:extLst>
      <p:ext uri="{BB962C8B-B14F-4D97-AF65-F5344CB8AC3E}">
        <p14:creationId xmlns:p14="http://schemas.microsoft.com/office/powerpoint/2010/main" val="2984403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COVID-19: how does it spread?</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29</a:t>
            </a:fld>
            <a:endParaRPr lang="en-US" dirty="0"/>
          </a:p>
        </p:txBody>
      </p:sp>
      <p:sp>
        <p:nvSpPr>
          <p:cNvPr id="2" name="Content Placeholder 2">
            <a:extLst>
              <a:ext uri="{FF2B5EF4-FFF2-40B4-BE49-F238E27FC236}">
                <a16:creationId xmlns:a16="http://schemas.microsoft.com/office/drawing/2014/main" id="{77F2E530-B13C-48ED-1EAF-885119572F43}"/>
              </a:ext>
            </a:extLst>
          </p:cNvPr>
          <p:cNvSpPr>
            <a:spLocks noGrp="1"/>
          </p:cNvSpPr>
          <p:nvPr>
            <p:ph sz="quarter" idx="10"/>
          </p:nvPr>
        </p:nvSpPr>
        <p:spPr>
          <a:xfrm>
            <a:off x="300710" y="1089122"/>
            <a:ext cx="7644562" cy="2965256"/>
          </a:xfrm>
        </p:spPr>
        <p:txBody>
          <a:bodyPr/>
          <a:lstStyle/>
          <a:p>
            <a:pPr lvl="0"/>
            <a:r>
              <a:rPr lang="en-US" sz="2400" dirty="0"/>
              <a:t>Transmission: droplets, households</a:t>
            </a:r>
          </a:p>
          <a:p>
            <a:pPr lvl="0"/>
            <a:r>
              <a:rPr lang="en-US" sz="2400" dirty="0"/>
              <a:t>Viral loads in nose --  similar to adults</a:t>
            </a:r>
          </a:p>
          <a:p>
            <a:pPr lvl="0"/>
            <a:r>
              <a:rPr lang="en-US" sz="2400" dirty="0"/>
              <a:t>Can transmit with or without symptoms</a:t>
            </a:r>
          </a:p>
          <a:p>
            <a:pPr lvl="0"/>
            <a:r>
              <a:rPr lang="en-US" sz="2400" dirty="0"/>
              <a:t>High-risk for complications:</a:t>
            </a:r>
          </a:p>
          <a:p>
            <a:pPr lvl="1"/>
            <a:r>
              <a:rPr lang="en-US" sz="2200" dirty="0"/>
              <a:t>Elderly</a:t>
            </a:r>
          </a:p>
          <a:p>
            <a:pPr lvl="1"/>
            <a:r>
              <a:rPr lang="en-US" sz="2200" dirty="0"/>
              <a:t>Persons with chronic health conditions</a:t>
            </a:r>
          </a:p>
          <a:p>
            <a:pPr lvl="1"/>
            <a:r>
              <a:rPr lang="en-US" sz="2200" dirty="0"/>
              <a:t>Pregnant women</a:t>
            </a:r>
          </a:p>
        </p:txBody>
      </p:sp>
      <p:pic>
        <p:nvPicPr>
          <p:cNvPr id="4" name="Picture 3">
            <a:extLst>
              <a:ext uri="{FF2B5EF4-FFF2-40B4-BE49-F238E27FC236}">
                <a16:creationId xmlns:a16="http://schemas.microsoft.com/office/drawing/2014/main" id="{FCABDECA-07F7-7508-6A77-1D39B10017BB}"/>
              </a:ext>
            </a:extLst>
          </p:cNvPr>
          <p:cNvPicPr>
            <a:picLocks noChangeAspect="1"/>
          </p:cNvPicPr>
          <p:nvPr/>
        </p:nvPicPr>
        <p:blipFill>
          <a:blip r:embed="rId2"/>
          <a:stretch>
            <a:fillRect/>
          </a:stretch>
        </p:blipFill>
        <p:spPr>
          <a:xfrm>
            <a:off x="6324600" y="994449"/>
            <a:ext cx="2095462" cy="1394434"/>
          </a:xfrm>
          <a:prstGeom prst="rect">
            <a:avLst/>
          </a:prstGeom>
        </p:spPr>
      </p:pic>
    </p:spTree>
    <p:extLst>
      <p:ext uri="{BB962C8B-B14F-4D97-AF65-F5344CB8AC3E}">
        <p14:creationId xmlns:p14="http://schemas.microsoft.com/office/powerpoint/2010/main" val="391593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B9D2C6-CD40-DA0D-60C3-16EBC62E76CE}"/>
              </a:ext>
            </a:extLst>
          </p:cNvPr>
          <p:cNvSpPr>
            <a:spLocks noGrp="1"/>
          </p:cNvSpPr>
          <p:nvPr>
            <p:ph type="title"/>
          </p:nvPr>
        </p:nvSpPr>
        <p:spPr/>
        <p:txBody>
          <a:bodyPr/>
          <a:lstStyle/>
          <a:p>
            <a:r>
              <a:rPr lang="en-US" dirty="0"/>
              <a:t>Disclosures</a:t>
            </a:r>
          </a:p>
        </p:txBody>
      </p:sp>
      <p:sp>
        <p:nvSpPr>
          <p:cNvPr id="7" name="Content Placeholder 6">
            <a:extLst>
              <a:ext uri="{FF2B5EF4-FFF2-40B4-BE49-F238E27FC236}">
                <a16:creationId xmlns:a16="http://schemas.microsoft.com/office/drawing/2014/main" id="{B8C05F81-4BCB-4CE0-7011-E5B1D7C07357}"/>
              </a:ext>
            </a:extLst>
          </p:cNvPr>
          <p:cNvSpPr>
            <a:spLocks noGrp="1"/>
          </p:cNvSpPr>
          <p:nvPr>
            <p:ph sz="quarter" idx="10"/>
          </p:nvPr>
        </p:nvSpPr>
        <p:spPr/>
        <p:txBody>
          <a:bodyPr/>
          <a:lstStyle/>
          <a:p>
            <a:r>
              <a:rPr lang="en-US" dirty="0"/>
              <a:t>My work is supported by grants and contracts to my institution from the NIH, the Bill &amp; Melinda Gates Foundation, Howard Hughes Medical Institute, SEEK UK, BioNTech</a:t>
            </a:r>
          </a:p>
          <a:p>
            <a:r>
              <a:rPr lang="en-US" dirty="0"/>
              <a:t>I am a consultant to PATH and USAID Malaria Vaccine Development Program for combination CSP + bloodstage malaria vaccine development</a:t>
            </a:r>
          </a:p>
        </p:txBody>
      </p:sp>
      <p:sp>
        <p:nvSpPr>
          <p:cNvPr id="4" name="Footer Placeholder 3">
            <a:extLst>
              <a:ext uri="{FF2B5EF4-FFF2-40B4-BE49-F238E27FC236}">
                <a16:creationId xmlns:a16="http://schemas.microsoft.com/office/drawing/2014/main" id="{3C7840DB-8DDA-E842-3BFE-DFC4A9EDF04B}"/>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791A83FE-4DE4-600E-5C55-AF923097BDC6}"/>
              </a:ext>
            </a:extLst>
          </p:cNvPr>
          <p:cNvSpPr>
            <a:spLocks noGrp="1"/>
          </p:cNvSpPr>
          <p:nvPr>
            <p:ph type="sldNum" sz="quarter" idx="4"/>
          </p:nvPr>
        </p:nvSpPr>
        <p:spPr/>
        <p:txBody>
          <a:bodyPr/>
          <a:lstStyle/>
          <a:p>
            <a:fld id="{EB743109-F1C8-CD4E-A656-351E5F97B5A9}" type="slidenum">
              <a:rPr lang="en-US" smtClean="0"/>
              <a:pPr/>
              <a:t>3</a:t>
            </a:fld>
            <a:endParaRPr lang="en-US" dirty="0"/>
          </a:p>
        </p:txBody>
      </p:sp>
    </p:spTree>
    <p:extLst>
      <p:ext uri="{BB962C8B-B14F-4D97-AF65-F5344CB8AC3E}">
        <p14:creationId xmlns:p14="http://schemas.microsoft.com/office/powerpoint/2010/main" val="331653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13F44F1-1FEC-FE4D-9102-18EC72640B90}"/>
              </a:ext>
            </a:extLst>
          </p:cNvPr>
          <p:cNvSpPr>
            <a:spLocks noGrp="1"/>
          </p:cNvSpPr>
          <p:nvPr>
            <p:ph type="title"/>
          </p:nvPr>
        </p:nvSpPr>
        <p:spPr>
          <a:xfrm>
            <a:off x="300710" y="114300"/>
            <a:ext cx="7973340" cy="742950"/>
          </a:xfrm>
        </p:spPr>
        <p:txBody>
          <a:bodyPr wrap="square" anchor="ctr">
            <a:normAutofit/>
          </a:bodyPr>
          <a:lstStyle/>
          <a:p>
            <a:r>
              <a:rPr lang="en-US" dirty="0"/>
              <a:t>COVID-19 causes death</a:t>
            </a:r>
          </a:p>
        </p:txBody>
      </p:sp>
      <p:pic>
        <p:nvPicPr>
          <p:cNvPr id="7" name="Picture 6">
            <a:extLst>
              <a:ext uri="{FF2B5EF4-FFF2-40B4-BE49-F238E27FC236}">
                <a16:creationId xmlns:a16="http://schemas.microsoft.com/office/drawing/2014/main" id="{B95309A3-5F62-E175-019F-C35135707CB7}"/>
              </a:ext>
            </a:extLst>
          </p:cNvPr>
          <p:cNvPicPr>
            <a:picLocks noChangeAspect="1"/>
          </p:cNvPicPr>
          <p:nvPr/>
        </p:nvPicPr>
        <p:blipFill>
          <a:blip r:embed="rId2"/>
          <a:stretch>
            <a:fillRect/>
          </a:stretch>
        </p:blipFill>
        <p:spPr>
          <a:xfrm>
            <a:off x="292100" y="1074706"/>
            <a:ext cx="7981950" cy="3432237"/>
          </a:xfrm>
          <a:prstGeom prst="rect">
            <a:avLst/>
          </a:prstGeom>
          <a:noFill/>
        </p:spPr>
      </p:pic>
      <p:sp>
        <p:nvSpPr>
          <p:cNvPr id="4" name="Footer Placeholder 3">
            <a:extLst>
              <a:ext uri="{FF2B5EF4-FFF2-40B4-BE49-F238E27FC236}">
                <a16:creationId xmlns:a16="http://schemas.microsoft.com/office/drawing/2014/main" id="{019D0F42-0504-4D76-6C68-68D88684DEB7}"/>
              </a:ext>
            </a:extLst>
          </p:cNvPr>
          <p:cNvSpPr>
            <a:spLocks noGrp="1"/>
          </p:cNvSpPr>
          <p:nvPr>
            <p:ph type="ftr" sz="quarter" idx="3"/>
          </p:nvPr>
        </p:nvSpPr>
        <p:spPr>
          <a:xfrm>
            <a:off x="685800" y="4930775"/>
            <a:ext cx="3505200" cy="124278"/>
          </a:xfrm>
        </p:spPr>
        <p:txBody>
          <a:bodyPr anchor="t">
            <a:normAutofit/>
          </a:bodyPr>
          <a:lstStyle/>
          <a:p>
            <a:pPr>
              <a:lnSpc>
                <a:spcPct val="90000"/>
              </a:lnSpc>
              <a:spcAft>
                <a:spcPts val="600"/>
              </a:spcAft>
            </a:pPr>
            <a:r>
              <a:rPr lang="en-US"/>
              <a:t>Confidential. ©2018 University of Maryland School of Medicine. </a:t>
            </a:r>
          </a:p>
        </p:txBody>
      </p:sp>
      <p:sp>
        <p:nvSpPr>
          <p:cNvPr id="5" name="Slide Number Placeholder 4">
            <a:extLst>
              <a:ext uri="{FF2B5EF4-FFF2-40B4-BE49-F238E27FC236}">
                <a16:creationId xmlns:a16="http://schemas.microsoft.com/office/drawing/2014/main" id="{3C4112F7-FF01-C156-8325-5588958894F0}"/>
              </a:ext>
            </a:extLst>
          </p:cNvPr>
          <p:cNvSpPr>
            <a:spLocks noGrp="1"/>
          </p:cNvSpPr>
          <p:nvPr>
            <p:ph type="sldNum" sz="quarter" idx="4"/>
          </p:nvPr>
        </p:nvSpPr>
        <p:spPr>
          <a:xfrm>
            <a:off x="280238" y="4930775"/>
            <a:ext cx="304800" cy="184150"/>
          </a:xfrm>
        </p:spPr>
        <p:txBody>
          <a:bodyPr anchor="t">
            <a:normAutofit/>
          </a:bodyPr>
          <a:lstStyle/>
          <a:p>
            <a:pPr>
              <a:spcAft>
                <a:spcPts val="600"/>
              </a:spcAft>
            </a:pPr>
            <a:fld id="{EB743109-F1C8-CD4E-A656-351E5F97B5A9}" type="slidenum">
              <a:rPr lang="en-US" smtClean="0"/>
              <a:pPr>
                <a:spcAft>
                  <a:spcPts val="600"/>
                </a:spcAft>
              </a:pPr>
              <a:t>30</a:t>
            </a:fld>
            <a:endParaRPr lang="en-US"/>
          </a:p>
        </p:txBody>
      </p:sp>
    </p:spTree>
    <p:extLst>
      <p:ext uri="{BB962C8B-B14F-4D97-AF65-F5344CB8AC3E}">
        <p14:creationId xmlns:p14="http://schemas.microsoft.com/office/powerpoint/2010/main" val="3612413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60" y="114300"/>
            <a:ext cx="7973340" cy="742950"/>
          </a:xfrm>
        </p:spPr>
        <p:txBody>
          <a:bodyPr/>
          <a:lstStyle/>
          <a:p>
            <a:pPr lvl="0"/>
            <a:r>
              <a:rPr lang="en-US" sz="2400" b="1" dirty="0"/>
              <a:t>COVID-19- </a:t>
            </a:r>
            <a:r>
              <a:rPr lang="en-US" sz="2400" b="0" i="1" dirty="0"/>
              <a:t>Epidemiology- Mortality</a:t>
            </a:r>
          </a:p>
        </p:txBody>
      </p:sp>
      <p:sp>
        <p:nvSpPr>
          <p:cNvPr id="4" name="Footer Placeholder 3"/>
          <p:cNvSpPr>
            <a:spLocks noGrp="1"/>
          </p:cNvSpPr>
          <p:nvPr>
            <p:ph type="ftr" sz="quarter" idx="3"/>
          </p:nvPr>
        </p:nvSpPr>
        <p:spPr/>
        <p:txBody>
          <a:bodyPr/>
          <a:lstStyle/>
          <a:p>
            <a:r>
              <a:rPr lang="en-US"/>
              <a:t>Confidential. ©2018 University of Maryland School of Medicine. </a:t>
            </a:r>
            <a:endParaRPr lang="en-US" dirty="0"/>
          </a:p>
        </p:txBody>
      </p:sp>
      <p:sp>
        <p:nvSpPr>
          <p:cNvPr id="6" name="Slide Number Placeholder 5"/>
          <p:cNvSpPr>
            <a:spLocks noGrp="1"/>
          </p:cNvSpPr>
          <p:nvPr>
            <p:ph type="sldNum" sz="quarter" idx="4"/>
          </p:nvPr>
        </p:nvSpPr>
        <p:spPr/>
        <p:txBody>
          <a:bodyPr/>
          <a:lstStyle/>
          <a:p>
            <a:fld id="{EB743109-F1C8-CD4E-A656-351E5F97B5A9}"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304800" y="742950"/>
            <a:ext cx="6895174" cy="54869"/>
          </a:xfrm>
          <a:prstGeom prst="rect">
            <a:avLst/>
          </a:prstGeom>
        </p:spPr>
      </p:pic>
      <p:pic>
        <p:nvPicPr>
          <p:cNvPr id="10" name="Picture 9">
            <a:extLst>
              <a:ext uri="{FF2B5EF4-FFF2-40B4-BE49-F238E27FC236}">
                <a16:creationId xmlns:a16="http://schemas.microsoft.com/office/drawing/2014/main" id="{CD9A31F2-42C2-C71A-A72B-DF26141F38BA}"/>
              </a:ext>
            </a:extLst>
          </p:cNvPr>
          <p:cNvPicPr>
            <a:picLocks noChangeAspect="1"/>
          </p:cNvPicPr>
          <p:nvPr/>
        </p:nvPicPr>
        <p:blipFill>
          <a:blip r:embed="rId3"/>
          <a:stretch>
            <a:fillRect/>
          </a:stretch>
        </p:blipFill>
        <p:spPr>
          <a:xfrm>
            <a:off x="685800" y="999672"/>
            <a:ext cx="6777459" cy="3787073"/>
          </a:xfrm>
          <a:prstGeom prst="rect">
            <a:avLst/>
          </a:prstGeom>
        </p:spPr>
      </p:pic>
    </p:spTree>
    <p:extLst>
      <p:ext uri="{BB962C8B-B14F-4D97-AF65-F5344CB8AC3E}">
        <p14:creationId xmlns:p14="http://schemas.microsoft.com/office/powerpoint/2010/main" val="1719218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COVID-19: what symptoms does it cause?</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32</a:t>
            </a:fld>
            <a:endParaRPr lang="en-US" dirty="0"/>
          </a:p>
        </p:txBody>
      </p:sp>
      <p:pic>
        <p:nvPicPr>
          <p:cNvPr id="4" name="Picture 3">
            <a:extLst>
              <a:ext uri="{FF2B5EF4-FFF2-40B4-BE49-F238E27FC236}">
                <a16:creationId xmlns:a16="http://schemas.microsoft.com/office/drawing/2014/main" id="{A7213655-1E18-3086-95A9-961A4017C2F1}"/>
              </a:ext>
            </a:extLst>
          </p:cNvPr>
          <p:cNvPicPr>
            <a:picLocks noChangeAspect="1"/>
          </p:cNvPicPr>
          <p:nvPr/>
        </p:nvPicPr>
        <p:blipFill>
          <a:blip r:embed="rId2"/>
          <a:stretch>
            <a:fillRect/>
          </a:stretch>
        </p:blipFill>
        <p:spPr>
          <a:xfrm>
            <a:off x="857408" y="1123950"/>
            <a:ext cx="6859944" cy="1689132"/>
          </a:xfrm>
          <a:prstGeom prst="rect">
            <a:avLst/>
          </a:prstGeom>
        </p:spPr>
      </p:pic>
      <p:pic>
        <p:nvPicPr>
          <p:cNvPr id="9" name="Picture 8">
            <a:extLst>
              <a:ext uri="{FF2B5EF4-FFF2-40B4-BE49-F238E27FC236}">
                <a16:creationId xmlns:a16="http://schemas.microsoft.com/office/drawing/2014/main" id="{1DA5613E-B9A1-A028-F884-917958B8E5F6}"/>
              </a:ext>
            </a:extLst>
          </p:cNvPr>
          <p:cNvPicPr>
            <a:picLocks noChangeAspect="1"/>
          </p:cNvPicPr>
          <p:nvPr/>
        </p:nvPicPr>
        <p:blipFill>
          <a:blip r:embed="rId3"/>
          <a:stretch>
            <a:fillRect/>
          </a:stretch>
        </p:blipFill>
        <p:spPr>
          <a:xfrm>
            <a:off x="1972686" y="2905021"/>
            <a:ext cx="4629388" cy="2025754"/>
          </a:xfrm>
          <a:prstGeom prst="rect">
            <a:avLst/>
          </a:prstGeom>
        </p:spPr>
      </p:pic>
    </p:spTree>
    <p:extLst>
      <p:ext uri="{BB962C8B-B14F-4D97-AF65-F5344CB8AC3E}">
        <p14:creationId xmlns:p14="http://schemas.microsoft.com/office/powerpoint/2010/main" val="546202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COVID-19: how do we diagnose it?</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33</a:t>
            </a:fld>
            <a:endParaRPr lang="en-US" dirty="0"/>
          </a:p>
        </p:txBody>
      </p:sp>
      <p:sp>
        <p:nvSpPr>
          <p:cNvPr id="2" name="Content Placeholder 6">
            <a:extLst>
              <a:ext uri="{FF2B5EF4-FFF2-40B4-BE49-F238E27FC236}">
                <a16:creationId xmlns:a16="http://schemas.microsoft.com/office/drawing/2014/main" id="{76D1F566-73C4-576A-418A-61CB5BDE9BF2}"/>
              </a:ext>
            </a:extLst>
          </p:cNvPr>
          <p:cNvSpPr>
            <a:spLocks noGrp="1"/>
          </p:cNvSpPr>
          <p:nvPr>
            <p:ph sz="quarter" idx="10"/>
          </p:nvPr>
        </p:nvSpPr>
        <p:spPr>
          <a:xfrm>
            <a:off x="292100" y="1028700"/>
            <a:ext cx="6261100" cy="3524250"/>
          </a:xfrm>
        </p:spPr>
        <p:txBody>
          <a:bodyPr/>
          <a:lstStyle/>
          <a:p>
            <a:r>
              <a:rPr lang="en-US" dirty="0"/>
              <a:t>Swab inside of nose or back of throat, then test:</a:t>
            </a:r>
          </a:p>
          <a:p>
            <a:r>
              <a:rPr lang="en-US" dirty="0"/>
              <a:t>Rapid Diagnostic Tests (RDTs) take 10-15 minutes</a:t>
            </a:r>
          </a:p>
          <a:p>
            <a:r>
              <a:rPr lang="en-US" dirty="0"/>
              <a:t>PCR can take hours, even more accurate</a:t>
            </a:r>
          </a:p>
          <a:p>
            <a:r>
              <a:rPr lang="en-US" dirty="0"/>
              <a:t>Cannot tell the difference between RSV, flu and COVID-19 by symptoms alone because some of the symptoms are the same</a:t>
            </a:r>
          </a:p>
        </p:txBody>
      </p:sp>
      <p:pic>
        <p:nvPicPr>
          <p:cNvPr id="14338" name="Picture 2" descr="rapid antigen tests">
            <a:extLst>
              <a:ext uri="{FF2B5EF4-FFF2-40B4-BE49-F238E27FC236}">
                <a16:creationId xmlns:a16="http://schemas.microsoft.com/office/drawing/2014/main" id="{1209CA7A-4FFB-A3D4-626D-2DD222B3C0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454" y="3244864"/>
            <a:ext cx="3237470" cy="1826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E44DA34-A21B-DE73-1D81-07E93586D2D3}"/>
              </a:ext>
            </a:extLst>
          </p:cNvPr>
          <p:cNvPicPr>
            <a:picLocks noChangeAspect="1"/>
          </p:cNvPicPr>
          <p:nvPr/>
        </p:nvPicPr>
        <p:blipFill>
          <a:blip r:embed="rId4"/>
          <a:stretch>
            <a:fillRect/>
          </a:stretch>
        </p:blipFill>
        <p:spPr>
          <a:xfrm>
            <a:off x="1272747" y="3355193"/>
            <a:ext cx="2590800" cy="1724059"/>
          </a:xfrm>
          <a:prstGeom prst="rect">
            <a:avLst/>
          </a:prstGeom>
        </p:spPr>
      </p:pic>
      <p:pic>
        <p:nvPicPr>
          <p:cNvPr id="9" name="Picture 8">
            <a:extLst>
              <a:ext uri="{FF2B5EF4-FFF2-40B4-BE49-F238E27FC236}">
                <a16:creationId xmlns:a16="http://schemas.microsoft.com/office/drawing/2014/main" id="{AB86D24E-4B6C-A1A1-B02C-DD7B95732F9B}"/>
              </a:ext>
            </a:extLst>
          </p:cNvPr>
          <p:cNvPicPr>
            <a:picLocks noChangeAspect="1"/>
          </p:cNvPicPr>
          <p:nvPr/>
        </p:nvPicPr>
        <p:blipFill rotWithShape="1">
          <a:blip r:embed="rId5"/>
          <a:srcRect l="1809" t="17734" r="65715" b="11481"/>
          <a:stretch/>
        </p:blipFill>
        <p:spPr>
          <a:xfrm>
            <a:off x="6599604" y="270782"/>
            <a:ext cx="1818370" cy="2802632"/>
          </a:xfrm>
          <a:prstGeom prst="rect">
            <a:avLst/>
          </a:prstGeom>
        </p:spPr>
      </p:pic>
    </p:spTree>
    <p:extLst>
      <p:ext uri="{BB962C8B-B14F-4D97-AF65-F5344CB8AC3E}">
        <p14:creationId xmlns:p14="http://schemas.microsoft.com/office/powerpoint/2010/main" val="4260318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5265F1-F9EF-AC26-DFB6-23EE5A10C5A1}"/>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6DEF5E0D-76D3-B3EE-2177-07E023D68F5C}"/>
              </a:ext>
            </a:extLst>
          </p:cNvPr>
          <p:cNvSpPr>
            <a:spLocks noGrp="1"/>
          </p:cNvSpPr>
          <p:nvPr>
            <p:ph type="sldNum" sz="quarter" idx="4"/>
          </p:nvPr>
        </p:nvSpPr>
        <p:spPr/>
        <p:txBody>
          <a:bodyPr/>
          <a:lstStyle/>
          <a:p>
            <a:fld id="{EB743109-F1C8-CD4E-A656-351E5F97B5A9}" type="slidenum">
              <a:rPr lang="en-US" smtClean="0"/>
              <a:pPr/>
              <a:t>34</a:t>
            </a:fld>
            <a:endParaRPr lang="en-US" dirty="0"/>
          </a:p>
        </p:txBody>
      </p:sp>
      <p:pic>
        <p:nvPicPr>
          <p:cNvPr id="7" name="Picture 6">
            <a:extLst>
              <a:ext uri="{FF2B5EF4-FFF2-40B4-BE49-F238E27FC236}">
                <a16:creationId xmlns:a16="http://schemas.microsoft.com/office/drawing/2014/main" id="{386E2AE4-63A7-B0F5-EED8-193ACD739397}"/>
              </a:ext>
            </a:extLst>
          </p:cNvPr>
          <p:cNvPicPr>
            <a:picLocks noChangeAspect="1"/>
          </p:cNvPicPr>
          <p:nvPr/>
        </p:nvPicPr>
        <p:blipFill>
          <a:blip r:embed="rId2"/>
          <a:stretch>
            <a:fillRect/>
          </a:stretch>
        </p:blipFill>
        <p:spPr>
          <a:xfrm>
            <a:off x="118114" y="895350"/>
            <a:ext cx="8305797" cy="2819400"/>
          </a:xfrm>
          <a:prstGeom prst="rect">
            <a:avLst/>
          </a:prstGeom>
        </p:spPr>
      </p:pic>
    </p:spTree>
    <p:extLst>
      <p:ext uri="{BB962C8B-B14F-4D97-AF65-F5344CB8AC3E}">
        <p14:creationId xmlns:p14="http://schemas.microsoft.com/office/powerpoint/2010/main" val="241748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COVID-19: how do we treat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5575300" cy="3524250"/>
          </a:xfrm>
        </p:spPr>
        <p:txBody>
          <a:bodyPr/>
          <a:lstStyle/>
          <a:p>
            <a:r>
              <a:rPr lang="en-US" dirty="0"/>
              <a:t>Most people with COVID-19 have mild illness and can recover at home. You can treat symptoms with over-the-counter medicines, such as acetaminophen  or ibuprofen, to help feel better.</a:t>
            </a:r>
          </a:p>
          <a:p>
            <a:r>
              <a:rPr lang="en-US" dirty="0"/>
              <a:t>Treatment within 5-7 days</a:t>
            </a:r>
          </a:p>
          <a:p>
            <a:pPr lvl="1"/>
            <a:r>
              <a:rPr lang="en-US" dirty="0"/>
              <a:t>Older adults (50+), chronic conditions</a:t>
            </a:r>
          </a:p>
          <a:p>
            <a:pPr lvl="1"/>
            <a:r>
              <a:rPr lang="en-US" dirty="0"/>
              <a:t>Paxlovid (age 12+, oral, twice daily for 5 days)</a:t>
            </a:r>
          </a:p>
          <a:p>
            <a:pPr lvl="1"/>
            <a:r>
              <a:rPr lang="en-US" dirty="0" err="1"/>
              <a:t>Molnupiravir</a:t>
            </a:r>
            <a:r>
              <a:rPr lang="en-US" dirty="0"/>
              <a:t> (age 18+, oral, twice daily for 5 days)</a:t>
            </a:r>
          </a:p>
          <a:p>
            <a:pPr lvl="1"/>
            <a:r>
              <a:rPr lang="en-US" dirty="0"/>
              <a:t>Remdesivir (1 month+, intravenous only)</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35</a:t>
            </a:fld>
            <a:endParaRPr lang="en-US" dirty="0"/>
          </a:p>
        </p:txBody>
      </p:sp>
      <p:pic>
        <p:nvPicPr>
          <p:cNvPr id="2" name="Picture 1">
            <a:extLst>
              <a:ext uri="{FF2B5EF4-FFF2-40B4-BE49-F238E27FC236}">
                <a16:creationId xmlns:a16="http://schemas.microsoft.com/office/drawing/2014/main" id="{4073F0A2-79B6-D6EE-6383-C30A35684A3D}"/>
              </a:ext>
            </a:extLst>
          </p:cNvPr>
          <p:cNvPicPr>
            <a:picLocks noChangeAspect="1"/>
          </p:cNvPicPr>
          <p:nvPr/>
        </p:nvPicPr>
        <p:blipFill>
          <a:blip r:embed="rId2"/>
          <a:stretch>
            <a:fillRect/>
          </a:stretch>
        </p:blipFill>
        <p:spPr>
          <a:xfrm>
            <a:off x="5867400" y="114300"/>
            <a:ext cx="2590800" cy="2202180"/>
          </a:xfrm>
          <a:prstGeom prst="rect">
            <a:avLst/>
          </a:prstGeom>
        </p:spPr>
      </p:pic>
      <p:pic>
        <p:nvPicPr>
          <p:cNvPr id="15362" name="Picture 2" descr="illustration of older woman speaking on mobile phone with doctor">
            <a:extLst>
              <a:ext uri="{FF2B5EF4-FFF2-40B4-BE49-F238E27FC236}">
                <a16:creationId xmlns:a16="http://schemas.microsoft.com/office/drawing/2014/main" id="{C77D7DFC-28AB-D9E2-0189-1CC79AB0E6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777953"/>
            <a:ext cx="2590800" cy="145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1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COVID-19: how do we prevent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8089900" cy="3524250"/>
          </a:xfrm>
        </p:spPr>
        <p:txBody>
          <a:bodyPr/>
          <a:lstStyle/>
          <a:p>
            <a:r>
              <a:rPr lang="en-US" dirty="0"/>
              <a:t>Vaccination: stay up to date</a:t>
            </a:r>
          </a:p>
          <a:p>
            <a:pPr lvl="1"/>
            <a:r>
              <a:rPr lang="en-US" dirty="0"/>
              <a:t>Everyone aged 5 years and older should get 1 dose of an updated COVID-19 vaccine to protect against serious illness from COVID-19</a:t>
            </a:r>
          </a:p>
          <a:p>
            <a:pPr lvl="1"/>
            <a:r>
              <a:rPr lang="en-US" dirty="0"/>
              <a:t>Children 6 months – 4 years need multiple doses, including 1 updated dose</a:t>
            </a:r>
          </a:p>
          <a:p>
            <a:pPr lvl="1"/>
            <a:r>
              <a:rPr lang="en-US" dirty="0"/>
              <a:t>Immunocompromised may get additional doses</a:t>
            </a:r>
          </a:p>
          <a:p>
            <a:r>
              <a:rPr lang="en-US" dirty="0"/>
              <a:t>Improve ventilation</a:t>
            </a:r>
          </a:p>
          <a:p>
            <a:r>
              <a:rPr lang="en-US" dirty="0"/>
              <a:t>Get tested if you have symptoms</a:t>
            </a:r>
          </a:p>
          <a:p>
            <a:r>
              <a:rPr lang="en-US" dirty="0"/>
              <a:t>Isolate if you have been exposed</a:t>
            </a:r>
          </a:p>
          <a:p>
            <a:r>
              <a:rPr lang="en-US" dirty="0"/>
              <a:t>Stay home if you have COVID-19</a:t>
            </a:r>
          </a:p>
          <a:p>
            <a:r>
              <a:rPr lang="en-US" dirty="0"/>
              <a:t>Avoid people who have COVID-19</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36</a:t>
            </a:fld>
            <a:endParaRPr lang="en-US" dirty="0"/>
          </a:p>
        </p:txBody>
      </p:sp>
      <p:pic>
        <p:nvPicPr>
          <p:cNvPr id="16386" name="Picture 2" descr="placeholder-image">
            <a:extLst>
              <a:ext uri="{FF2B5EF4-FFF2-40B4-BE49-F238E27FC236}">
                <a16:creationId xmlns:a16="http://schemas.microsoft.com/office/drawing/2014/main" id="{B27D42F1-C0E2-334F-1A71-3E58DB0A18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899" y="2800350"/>
            <a:ext cx="3514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62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3CB4EB-2D04-9FBC-5003-1ABBF8E4F0DD}"/>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DEADF23D-DD6B-1CFB-3177-10C8F71B46B1}"/>
              </a:ext>
            </a:extLst>
          </p:cNvPr>
          <p:cNvSpPr>
            <a:spLocks noGrp="1"/>
          </p:cNvSpPr>
          <p:nvPr>
            <p:ph type="sldNum" sz="quarter" idx="4"/>
          </p:nvPr>
        </p:nvSpPr>
        <p:spPr/>
        <p:txBody>
          <a:bodyPr/>
          <a:lstStyle/>
          <a:p>
            <a:fld id="{EB743109-F1C8-CD4E-A656-351E5F97B5A9}" type="slidenum">
              <a:rPr lang="en-US" smtClean="0"/>
              <a:pPr/>
              <a:t>37</a:t>
            </a:fld>
            <a:endParaRPr lang="en-US" dirty="0"/>
          </a:p>
        </p:txBody>
      </p:sp>
      <p:pic>
        <p:nvPicPr>
          <p:cNvPr id="7" name="Picture 6">
            <a:extLst>
              <a:ext uri="{FF2B5EF4-FFF2-40B4-BE49-F238E27FC236}">
                <a16:creationId xmlns:a16="http://schemas.microsoft.com/office/drawing/2014/main" id="{DDBD801C-163A-E092-1512-F6532CE9300F}"/>
              </a:ext>
            </a:extLst>
          </p:cNvPr>
          <p:cNvPicPr>
            <a:picLocks noChangeAspect="1"/>
          </p:cNvPicPr>
          <p:nvPr/>
        </p:nvPicPr>
        <p:blipFill>
          <a:blip r:embed="rId3"/>
          <a:stretch>
            <a:fillRect/>
          </a:stretch>
        </p:blipFill>
        <p:spPr>
          <a:xfrm>
            <a:off x="972284" y="88447"/>
            <a:ext cx="6913428" cy="4769303"/>
          </a:xfrm>
          <a:prstGeom prst="rect">
            <a:avLst/>
          </a:prstGeom>
          <a:ln>
            <a:solidFill>
              <a:schemeClr val="tx1"/>
            </a:solidFill>
          </a:ln>
        </p:spPr>
      </p:pic>
    </p:spTree>
    <p:extLst>
      <p:ext uri="{BB962C8B-B14F-4D97-AF65-F5344CB8AC3E}">
        <p14:creationId xmlns:p14="http://schemas.microsoft.com/office/powerpoint/2010/main" val="1109361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58202F-7BF7-DBB4-EDD7-4230CD3AA140}"/>
              </a:ext>
            </a:extLst>
          </p:cNvPr>
          <p:cNvSpPr>
            <a:spLocks noGrp="1"/>
          </p:cNvSpPr>
          <p:nvPr>
            <p:ph type="title"/>
          </p:nvPr>
        </p:nvSpPr>
        <p:spPr>
          <a:xfrm>
            <a:off x="300710" y="114300"/>
            <a:ext cx="7973340" cy="742950"/>
          </a:xfrm>
        </p:spPr>
        <p:txBody>
          <a:bodyPr/>
          <a:lstStyle/>
          <a:p>
            <a:r>
              <a:rPr lang="en-US" dirty="0"/>
              <a:t>Current Respiratory Illnesses in Maryland</a:t>
            </a:r>
          </a:p>
        </p:txBody>
      </p:sp>
      <p:pic>
        <p:nvPicPr>
          <p:cNvPr id="7" name="Picture 6">
            <a:extLst>
              <a:ext uri="{FF2B5EF4-FFF2-40B4-BE49-F238E27FC236}">
                <a16:creationId xmlns:a16="http://schemas.microsoft.com/office/drawing/2014/main" id="{EA36CF35-27D7-78B2-F747-E55E6EE088AB}"/>
              </a:ext>
            </a:extLst>
          </p:cNvPr>
          <p:cNvPicPr>
            <a:picLocks noChangeAspect="1"/>
          </p:cNvPicPr>
          <p:nvPr/>
        </p:nvPicPr>
        <p:blipFill>
          <a:blip r:embed="rId2"/>
          <a:stretch>
            <a:fillRect/>
          </a:stretch>
        </p:blipFill>
        <p:spPr>
          <a:xfrm>
            <a:off x="1666714" y="1028699"/>
            <a:ext cx="5115086" cy="4040917"/>
          </a:xfrm>
          <a:prstGeom prst="rect">
            <a:avLst/>
          </a:prstGeom>
          <a:noFill/>
        </p:spPr>
      </p:pic>
      <p:sp>
        <p:nvSpPr>
          <p:cNvPr id="4" name="Footer Placeholder 3">
            <a:extLst>
              <a:ext uri="{FF2B5EF4-FFF2-40B4-BE49-F238E27FC236}">
                <a16:creationId xmlns:a16="http://schemas.microsoft.com/office/drawing/2014/main" id="{A58CBC77-D2F6-B726-3913-DB10A0647908}"/>
              </a:ext>
            </a:extLst>
          </p:cNvPr>
          <p:cNvSpPr>
            <a:spLocks noGrp="1"/>
          </p:cNvSpPr>
          <p:nvPr>
            <p:ph type="ftr" sz="quarter" idx="3"/>
          </p:nvPr>
        </p:nvSpPr>
        <p:spPr>
          <a:xfrm>
            <a:off x="685800" y="4930775"/>
            <a:ext cx="3505200" cy="124278"/>
          </a:xfrm>
        </p:spPr>
        <p:txBody>
          <a:bodyPr anchor="t">
            <a:normAutofit/>
          </a:bodyPr>
          <a:lstStyle/>
          <a:p>
            <a:pPr>
              <a:lnSpc>
                <a:spcPct val="90000"/>
              </a:lnSpc>
              <a:spcAft>
                <a:spcPts val="600"/>
              </a:spcAft>
            </a:pPr>
            <a:r>
              <a:rPr lang="en-US" dirty="0"/>
              <a:t>Confidential. ©2018 University of Maryland School of Medicine. </a:t>
            </a:r>
            <a:endParaRPr lang="en-US"/>
          </a:p>
        </p:txBody>
      </p:sp>
      <p:sp>
        <p:nvSpPr>
          <p:cNvPr id="5" name="Slide Number Placeholder 4">
            <a:extLst>
              <a:ext uri="{FF2B5EF4-FFF2-40B4-BE49-F238E27FC236}">
                <a16:creationId xmlns:a16="http://schemas.microsoft.com/office/drawing/2014/main" id="{25DAD834-D542-F518-5335-995726620A38}"/>
              </a:ext>
            </a:extLst>
          </p:cNvPr>
          <p:cNvSpPr>
            <a:spLocks noGrp="1"/>
          </p:cNvSpPr>
          <p:nvPr>
            <p:ph type="sldNum" sz="quarter" idx="4"/>
          </p:nvPr>
        </p:nvSpPr>
        <p:spPr>
          <a:xfrm>
            <a:off x="280238" y="4930775"/>
            <a:ext cx="304800" cy="184150"/>
          </a:xfrm>
        </p:spPr>
        <p:txBody>
          <a:bodyPr anchor="t">
            <a:normAutofit/>
          </a:bodyPr>
          <a:lstStyle/>
          <a:p>
            <a:pPr>
              <a:spcAft>
                <a:spcPts val="600"/>
              </a:spcAft>
            </a:pPr>
            <a:fld id="{EB743109-F1C8-CD4E-A656-351E5F97B5A9}" type="slidenum">
              <a:rPr lang="en-US" smtClean="0"/>
              <a:pPr>
                <a:spcAft>
                  <a:spcPts val="600"/>
                </a:spcAft>
              </a:pPr>
              <a:t>38</a:t>
            </a:fld>
            <a:endParaRPr lang="en-US"/>
          </a:p>
        </p:txBody>
      </p:sp>
    </p:spTree>
    <p:extLst>
      <p:ext uri="{BB962C8B-B14F-4D97-AF65-F5344CB8AC3E}">
        <p14:creationId xmlns:p14="http://schemas.microsoft.com/office/powerpoint/2010/main" val="760548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2DCF-66AD-1015-7526-F01B746DFB20}"/>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B0A71385-814B-91AC-104E-8E770B76DF61}"/>
              </a:ext>
            </a:extLst>
          </p:cNvPr>
          <p:cNvSpPr>
            <a:spLocks noGrp="1"/>
          </p:cNvSpPr>
          <p:nvPr>
            <p:ph sz="quarter" idx="10"/>
          </p:nvPr>
        </p:nvSpPr>
        <p:spPr/>
        <p:txBody>
          <a:bodyPr/>
          <a:lstStyle/>
          <a:p>
            <a:r>
              <a:rPr lang="en-US" dirty="0"/>
              <a:t>We have more tools than ever: This is the first fall and winter virus season where vaccines are available for the three viruses responsible for most hospitalizations – COVID-19, RSV, and flu.</a:t>
            </a:r>
          </a:p>
          <a:p>
            <a:r>
              <a:rPr lang="en-US" dirty="0"/>
              <a:t>Vaccines can be given together</a:t>
            </a:r>
          </a:p>
          <a:p>
            <a:r>
              <a:rPr lang="en-US" dirty="0"/>
              <a:t>The time is now: Cases of COVID-19 and RSV are rising – and flu season is on the horizon</a:t>
            </a:r>
          </a:p>
        </p:txBody>
      </p:sp>
      <p:sp>
        <p:nvSpPr>
          <p:cNvPr id="4" name="Footer Placeholder 3">
            <a:extLst>
              <a:ext uri="{FF2B5EF4-FFF2-40B4-BE49-F238E27FC236}">
                <a16:creationId xmlns:a16="http://schemas.microsoft.com/office/drawing/2014/main" id="{B5065A6F-6236-E652-61AA-54A65308ACE7}"/>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070D9944-9EF0-5FF3-B658-4D7B996F0309}"/>
              </a:ext>
            </a:extLst>
          </p:cNvPr>
          <p:cNvSpPr>
            <a:spLocks noGrp="1"/>
          </p:cNvSpPr>
          <p:nvPr>
            <p:ph type="sldNum" sz="quarter" idx="4"/>
          </p:nvPr>
        </p:nvSpPr>
        <p:spPr/>
        <p:txBody>
          <a:bodyPr/>
          <a:lstStyle/>
          <a:p>
            <a:fld id="{EB743109-F1C8-CD4E-A656-351E5F97B5A9}" type="slidenum">
              <a:rPr lang="en-US" smtClean="0"/>
              <a:pPr/>
              <a:t>39</a:t>
            </a:fld>
            <a:endParaRPr lang="en-US" dirty="0"/>
          </a:p>
        </p:txBody>
      </p:sp>
      <p:pic>
        <p:nvPicPr>
          <p:cNvPr id="13314" name="Picture 2" descr="TaqPath COVID-19, Flu A/B, RSV Multiplex Diagnostic Solution | Thermo ...">
            <a:extLst>
              <a:ext uri="{FF2B5EF4-FFF2-40B4-BE49-F238E27FC236}">
                <a16:creationId xmlns:a16="http://schemas.microsoft.com/office/drawing/2014/main" id="{F10A099C-71CB-AAF3-4327-7C4DAD1FE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73400"/>
            <a:ext cx="25717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2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8151"/>
            <a:ext cx="7588250" cy="533400"/>
          </a:xfrm>
        </p:spPr>
        <p:txBody>
          <a:bodyPr/>
          <a:lstStyle/>
          <a:p>
            <a:r>
              <a:rPr lang="en-US" dirty="0"/>
              <a:t>Outline</a:t>
            </a:r>
          </a:p>
        </p:txBody>
      </p:sp>
      <p:sp>
        <p:nvSpPr>
          <p:cNvPr id="6" name="Footer Placeholder 5"/>
          <p:cNvSpPr>
            <a:spLocks noGrp="1"/>
          </p:cNvSpPr>
          <p:nvPr>
            <p:ph type="ftr" sz="quarter" idx="3"/>
          </p:nvPr>
        </p:nvSpPr>
        <p:spPr/>
        <p:txBody>
          <a:bodyPr/>
          <a:lstStyle/>
          <a:p>
            <a:r>
              <a:rPr lang="en-US"/>
              <a:t>Confidential. ©2018 University of Maryland School of Medicine. </a:t>
            </a:r>
            <a:endParaRPr lang="en-US" dirty="0"/>
          </a:p>
        </p:txBody>
      </p:sp>
      <p:sp>
        <p:nvSpPr>
          <p:cNvPr id="3" name="Subtitle 2"/>
          <p:cNvSpPr>
            <a:spLocks noGrp="1"/>
          </p:cNvSpPr>
          <p:nvPr>
            <p:ph type="subTitle" idx="10"/>
          </p:nvPr>
        </p:nvSpPr>
        <p:spPr>
          <a:xfrm>
            <a:off x="685800" y="1276350"/>
            <a:ext cx="7162800" cy="2439986"/>
          </a:xfrm>
        </p:spPr>
        <p:txBody>
          <a:bodyPr/>
          <a:lstStyle/>
          <a:p>
            <a:pPr marL="342900" indent="-342900">
              <a:buFont typeface="Arial" panose="020B0604020202020204" pitchFamily="34" charset="0"/>
              <a:buChar char="•"/>
            </a:pPr>
            <a:r>
              <a:rPr lang="en-US" dirty="0"/>
              <a:t>What is a respiratory virus?</a:t>
            </a:r>
          </a:p>
          <a:p>
            <a:pPr marL="342900" indent="-342900">
              <a:buFont typeface="Arial" panose="020B0604020202020204" pitchFamily="34" charset="0"/>
              <a:buChar char="•"/>
            </a:pPr>
            <a:r>
              <a:rPr lang="en-US" dirty="0"/>
              <a:t>Influenza</a:t>
            </a:r>
          </a:p>
          <a:p>
            <a:pPr marL="342900" indent="-342900">
              <a:buFont typeface="Arial" panose="020B0604020202020204" pitchFamily="34" charset="0"/>
              <a:buChar char="•"/>
            </a:pPr>
            <a:r>
              <a:rPr lang="en-US" dirty="0"/>
              <a:t>Respiratory Syncytial Virus (RSV) </a:t>
            </a:r>
          </a:p>
          <a:p>
            <a:pPr marL="342900" indent="-342900">
              <a:buFont typeface="Arial" panose="020B0604020202020204" pitchFamily="34" charset="0"/>
              <a:buChar char="•"/>
            </a:pPr>
            <a:r>
              <a:rPr lang="en-US" dirty="0"/>
              <a:t>COVID-19</a:t>
            </a:r>
          </a:p>
          <a:p>
            <a:pPr marL="342900" indent="-342900">
              <a:buFont typeface="Arial" panose="020B0604020202020204" pitchFamily="34" charset="0"/>
              <a:buChar char="•"/>
            </a:pPr>
            <a:r>
              <a:rPr lang="en-US" dirty="0"/>
              <a:t>Current status and outlook for the 2023-2024 season</a:t>
            </a:r>
          </a:p>
          <a:p>
            <a:pPr marL="342900" indent="-342900">
              <a:buFont typeface="Arial" panose="020B0604020202020204" pitchFamily="34" charset="0"/>
              <a:buChar char="•"/>
            </a:pPr>
            <a:r>
              <a:rPr lang="en-US" dirty="0"/>
              <a:t>How to protect yourself!</a:t>
            </a:r>
          </a:p>
        </p:txBody>
      </p:sp>
      <p:sp>
        <p:nvSpPr>
          <p:cNvPr id="5" name="Slide Number Placeholder 4"/>
          <p:cNvSpPr>
            <a:spLocks noGrp="1"/>
          </p:cNvSpPr>
          <p:nvPr>
            <p:ph type="sldNum" sz="quarter" idx="4"/>
          </p:nvPr>
        </p:nvSpPr>
        <p:spPr/>
        <p:txBody>
          <a:bodyPr/>
          <a:lstStyle/>
          <a:p>
            <a:fld id="{EB743109-F1C8-CD4E-A656-351E5F97B5A9}" type="slidenum">
              <a:rPr lang="en-US" smtClean="0"/>
              <a:pPr/>
              <a:t>4</a:t>
            </a:fld>
            <a:endParaRPr lang="en-US" dirty="0"/>
          </a:p>
        </p:txBody>
      </p:sp>
      <p:pic>
        <p:nvPicPr>
          <p:cNvPr id="3074" name="Picture 2" descr="Canadian researchers on promising path towards developing flu treatment ...">
            <a:extLst>
              <a:ext uri="{FF2B5EF4-FFF2-40B4-BE49-F238E27FC236}">
                <a16:creationId xmlns:a16="http://schemas.microsoft.com/office/drawing/2014/main" id="{88ABD2AC-EAC4-34C7-8253-53A476CF8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4600" y="80118"/>
            <a:ext cx="3403600" cy="235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736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77D7-9E47-41B4-A92E-A3C4C7E3CD8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BE3D92DF-0802-4AF3-981B-DC6E21584CC9}"/>
              </a:ext>
            </a:extLst>
          </p:cNvPr>
          <p:cNvSpPr>
            <a:spLocks noGrp="1"/>
          </p:cNvSpPr>
          <p:nvPr>
            <p:ph sz="quarter" idx="10"/>
          </p:nvPr>
        </p:nvSpPr>
        <p:spPr/>
        <p:txBody>
          <a:bodyPr/>
          <a:lstStyle/>
          <a:p>
            <a:r>
              <a:rPr lang="en-US" dirty="0"/>
              <a:t>Email</a:t>
            </a:r>
          </a:p>
          <a:p>
            <a:pPr lvl="1"/>
            <a:r>
              <a:rPr lang="en-US" dirty="0">
                <a:hlinkClick r:id="rId2"/>
              </a:rPr>
              <a:t>mlaurens@som.umaryland.edu</a:t>
            </a:r>
            <a:endParaRPr lang="en-US" dirty="0"/>
          </a:p>
        </p:txBody>
      </p:sp>
      <p:sp>
        <p:nvSpPr>
          <p:cNvPr id="4" name="Footer Placeholder 3">
            <a:extLst>
              <a:ext uri="{FF2B5EF4-FFF2-40B4-BE49-F238E27FC236}">
                <a16:creationId xmlns:a16="http://schemas.microsoft.com/office/drawing/2014/main" id="{E800758D-6C29-4F09-90E4-3020478FA41D}"/>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77EF03F4-F3C9-4D2A-9B5C-240817CE5371}"/>
              </a:ext>
            </a:extLst>
          </p:cNvPr>
          <p:cNvSpPr>
            <a:spLocks noGrp="1"/>
          </p:cNvSpPr>
          <p:nvPr>
            <p:ph type="sldNum" sz="quarter" idx="4"/>
          </p:nvPr>
        </p:nvSpPr>
        <p:spPr/>
        <p:txBody>
          <a:bodyPr/>
          <a:lstStyle/>
          <a:p>
            <a:fld id="{EB743109-F1C8-CD4E-A656-351E5F97B5A9}" type="slidenum">
              <a:rPr lang="en-US" smtClean="0"/>
              <a:pPr/>
              <a:t>40</a:t>
            </a:fld>
            <a:endParaRPr lang="en-US" dirty="0"/>
          </a:p>
        </p:txBody>
      </p:sp>
      <p:pic>
        <p:nvPicPr>
          <p:cNvPr id="6" name="Picture 5">
            <a:extLst>
              <a:ext uri="{FF2B5EF4-FFF2-40B4-BE49-F238E27FC236}">
                <a16:creationId xmlns:a16="http://schemas.microsoft.com/office/drawing/2014/main" id="{07FFAC59-DF81-4090-93AA-62DC71421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1" y="485776"/>
            <a:ext cx="4392329" cy="4392329"/>
          </a:xfrm>
          <a:prstGeom prst="rect">
            <a:avLst/>
          </a:prstGeom>
        </p:spPr>
      </p:pic>
      <p:pic>
        <p:nvPicPr>
          <p:cNvPr id="7" name="Picture 6">
            <a:extLst>
              <a:ext uri="{FF2B5EF4-FFF2-40B4-BE49-F238E27FC236}">
                <a16:creationId xmlns:a16="http://schemas.microsoft.com/office/drawing/2014/main" id="{367C612B-7E4E-4D50-831C-AF9DBAE2C1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85" y="3769204"/>
            <a:ext cx="2482819" cy="783746"/>
          </a:xfrm>
          <a:prstGeom prst="rect">
            <a:avLst/>
          </a:prstGeom>
        </p:spPr>
      </p:pic>
    </p:spTree>
    <p:extLst>
      <p:ext uri="{BB962C8B-B14F-4D97-AF65-F5344CB8AC3E}">
        <p14:creationId xmlns:p14="http://schemas.microsoft.com/office/powerpoint/2010/main" val="199276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What is a Respiratory Virus?</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5422900" cy="3524250"/>
          </a:xfrm>
        </p:spPr>
        <p:txBody>
          <a:bodyPr/>
          <a:lstStyle/>
          <a:p>
            <a:r>
              <a:rPr lang="en-US" dirty="0"/>
              <a:t>Respiratory System: </a:t>
            </a:r>
            <a:r>
              <a:rPr lang="en-US" b="0" i="0" dirty="0">
                <a:solidFill>
                  <a:srgbClr val="1A1D26"/>
                </a:solidFill>
                <a:effectLst/>
                <a:latin typeface="Roboto" panose="02000000000000000000" pitchFamily="2" charset="0"/>
              </a:rPr>
              <a:t>the group of tissues and organs that allows us to breathe, bringing in oxygen and exhaling carbon dioxide</a:t>
            </a:r>
          </a:p>
          <a:p>
            <a:r>
              <a:rPr lang="en-US" dirty="0">
                <a:solidFill>
                  <a:srgbClr val="1A1D26"/>
                </a:solidFill>
                <a:latin typeface="Roboto" panose="02000000000000000000" pitchFamily="2" charset="0"/>
              </a:rPr>
              <a:t>Air enters through nose and mouth, travels through voice box</a:t>
            </a:r>
          </a:p>
          <a:p>
            <a:r>
              <a:rPr lang="en-US" dirty="0">
                <a:solidFill>
                  <a:srgbClr val="1A1D26"/>
                </a:solidFill>
                <a:latin typeface="Roboto" panose="02000000000000000000" pitchFamily="2" charset="0"/>
              </a:rPr>
              <a:t>Then through windpipe, and into your lungs</a:t>
            </a:r>
          </a:p>
          <a:p>
            <a:r>
              <a:rPr lang="en-US" dirty="0">
                <a:solidFill>
                  <a:srgbClr val="1A1D26"/>
                </a:solidFill>
                <a:latin typeface="Roboto" panose="02000000000000000000" pitchFamily="2" charset="0"/>
              </a:rPr>
              <a:t>A virus is the smallest germ or microorganisms that can cause disease or illness</a:t>
            </a:r>
          </a:p>
          <a:p>
            <a:r>
              <a:rPr lang="en-US" dirty="0">
                <a:solidFill>
                  <a:srgbClr val="1A1D26"/>
                </a:solidFill>
                <a:latin typeface="Roboto" panose="02000000000000000000" pitchFamily="2" charset="0"/>
              </a:rPr>
              <a:t>Over 200 viruses can infect humans</a:t>
            </a:r>
            <a:endParaRPr lang="en-US" dirty="0"/>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5</a:t>
            </a:fld>
            <a:endParaRPr lang="en-US" dirty="0"/>
          </a:p>
        </p:txBody>
      </p:sp>
      <p:pic>
        <p:nvPicPr>
          <p:cNvPr id="1026" name="Picture 2">
            <a:extLst>
              <a:ext uri="{FF2B5EF4-FFF2-40B4-BE49-F238E27FC236}">
                <a16:creationId xmlns:a16="http://schemas.microsoft.com/office/drawing/2014/main" id="{7BF53367-FD4F-5CC2-E378-197509D1E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25" y="1504950"/>
            <a:ext cx="2921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0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Influenza- what causes it?</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a:xfrm>
            <a:off x="292100" y="1028700"/>
            <a:ext cx="3898900" cy="3524250"/>
          </a:xfrm>
        </p:spPr>
        <p:txBody>
          <a:bodyPr/>
          <a:lstStyle/>
          <a:p>
            <a:r>
              <a:rPr lang="en-US" b="0" i="0" dirty="0">
                <a:solidFill>
                  <a:srgbClr val="000000"/>
                </a:solidFill>
                <a:effectLst/>
                <a:latin typeface="Open Sans" panose="020B0606030504020204" pitchFamily="34" charset="0"/>
              </a:rPr>
              <a:t>Contagious respiratory illness </a:t>
            </a:r>
          </a:p>
          <a:p>
            <a:r>
              <a:rPr lang="en-US" b="0" i="0" dirty="0">
                <a:solidFill>
                  <a:srgbClr val="000000"/>
                </a:solidFill>
                <a:effectLst/>
                <a:latin typeface="Open Sans" panose="020B0606030504020204" pitchFamily="34" charset="0"/>
              </a:rPr>
              <a:t>Caused by influenza viruses</a:t>
            </a:r>
          </a:p>
          <a:p>
            <a:pPr lvl="1"/>
            <a:r>
              <a:rPr lang="en-US" dirty="0">
                <a:solidFill>
                  <a:srgbClr val="000000"/>
                </a:solidFill>
                <a:latin typeface="Open Sans" panose="020B0606030504020204" pitchFamily="34" charset="0"/>
              </a:rPr>
              <a:t>Influenza A</a:t>
            </a:r>
          </a:p>
          <a:p>
            <a:pPr lvl="1"/>
            <a:r>
              <a:rPr lang="en-US" b="0" i="0" dirty="0">
                <a:solidFill>
                  <a:srgbClr val="000000"/>
                </a:solidFill>
                <a:effectLst/>
                <a:latin typeface="Open Sans" panose="020B0606030504020204" pitchFamily="34" charset="0"/>
              </a:rPr>
              <a:t>Influenza B</a:t>
            </a:r>
          </a:p>
          <a:p>
            <a:r>
              <a:rPr lang="en-US" b="0" i="0" dirty="0">
                <a:solidFill>
                  <a:srgbClr val="000000"/>
                </a:solidFill>
                <a:effectLst/>
                <a:latin typeface="Open Sans" panose="020B0606030504020204" pitchFamily="34" charset="0"/>
              </a:rPr>
              <a:t> Infect the nose, throat, and sometimes the lungs</a:t>
            </a:r>
            <a:endParaRPr lang="en-US" dirty="0"/>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6</a:t>
            </a:fld>
            <a:endParaRPr lang="en-US" dirty="0"/>
          </a:p>
        </p:txBody>
      </p:sp>
      <p:pic>
        <p:nvPicPr>
          <p:cNvPr id="2052" name="Picture 4" descr="illustration and cross section of flu virus">
            <a:extLst>
              <a:ext uri="{FF2B5EF4-FFF2-40B4-BE49-F238E27FC236}">
                <a16:creationId xmlns:a16="http://schemas.microsoft.com/office/drawing/2014/main" id="{4EE503FB-CAFE-C0BD-851E-14CA6A43D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57250"/>
            <a:ext cx="3681413" cy="309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7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8816FA-AFD4-F8CB-CE27-9328D349F93D}"/>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05333698-F4AB-D659-6382-1FA0089B874B}"/>
              </a:ext>
            </a:extLst>
          </p:cNvPr>
          <p:cNvSpPr>
            <a:spLocks noGrp="1"/>
          </p:cNvSpPr>
          <p:nvPr>
            <p:ph type="sldNum" sz="quarter" idx="4"/>
          </p:nvPr>
        </p:nvSpPr>
        <p:spPr/>
        <p:txBody>
          <a:bodyPr/>
          <a:lstStyle/>
          <a:p>
            <a:fld id="{EB743109-F1C8-CD4E-A656-351E5F97B5A9}" type="slidenum">
              <a:rPr lang="en-US" smtClean="0"/>
              <a:pPr/>
              <a:t>7</a:t>
            </a:fld>
            <a:endParaRPr lang="en-US" dirty="0"/>
          </a:p>
        </p:txBody>
      </p:sp>
      <p:pic>
        <p:nvPicPr>
          <p:cNvPr id="4098" name="Picture 2" descr="understanding the naming of flu viruses virus type, place virus isolated, strain number, year isolated, virus subtype example a sydney o5 97 (h3n2)">
            <a:extLst>
              <a:ext uri="{FF2B5EF4-FFF2-40B4-BE49-F238E27FC236}">
                <a16:creationId xmlns:a16="http://schemas.microsoft.com/office/drawing/2014/main" id="{5B845D85-0726-58F9-5044-DFBFE2F56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438150"/>
            <a:ext cx="618172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13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D7746-9677-49A2-BE6E-6A65796234D8}"/>
              </a:ext>
            </a:extLst>
          </p:cNvPr>
          <p:cNvSpPr>
            <a:spLocks noGrp="1"/>
          </p:cNvSpPr>
          <p:nvPr>
            <p:ph type="title"/>
          </p:nvPr>
        </p:nvSpPr>
        <p:spPr/>
        <p:txBody>
          <a:bodyPr/>
          <a:lstStyle/>
          <a:p>
            <a:r>
              <a:rPr lang="en-US" dirty="0"/>
              <a:t>Influenza- what symptoms does it cause?</a:t>
            </a:r>
          </a:p>
        </p:txBody>
      </p:sp>
      <p:sp>
        <p:nvSpPr>
          <p:cNvPr id="7" name="Content Placeholder 6">
            <a:extLst>
              <a:ext uri="{FF2B5EF4-FFF2-40B4-BE49-F238E27FC236}">
                <a16:creationId xmlns:a16="http://schemas.microsoft.com/office/drawing/2014/main" id="{6EC94B4D-9986-4690-13AE-F4F6F5CD45A1}"/>
              </a:ext>
            </a:extLst>
          </p:cNvPr>
          <p:cNvSpPr>
            <a:spLocks noGrp="1"/>
          </p:cNvSpPr>
          <p:nvPr>
            <p:ph sz="quarter" idx="10"/>
          </p:nvPr>
        </p:nvSpPr>
        <p:spPr/>
        <p:txBody>
          <a:bodyPr/>
          <a:lstStyle/>
          <a:p>
            <a:pPr algn="l">
              <a:buFont typeface="Arial" panose="020B0604020202020204" pitchFamily="34" charset="0"/>
              <a:buChar char="•"/>
            </a:pPr>
            <a:r>
              <a:rPr lang="en-US" sz="1600" b="0" i="0" dirty="0">
                <a:solidFill>
                  <a:srgbClr val="000000"/>
                </a:solidFill>
                <a:effectLst/>
                <a:latin typeface="Open Sans" panose="020B0606030504020204" pitchFamily="34" charset="0"/>
              </a:rPr>
              <a:t>fever* or feeling feverish/chills</a:t>
            </a:r>
          </a:p>
          <a:p>
            <a:pPr algn="l">
              <a:buFont typeface="Arial" panose="020B0604020202020204" pitchFamily="34" charset="0"/>
              <a:buChar char="•"/>
            </a:pPr>
            <a:r>
              <a:rPr lang="en-US" sz="1600" b="0" i="0" dirty="0">
                <a:solidFill>
                  <a:srgbClr val="000000"/>
                </a:solidFill>
                <a:effectLst/>
                <a:latin typeface="Open Sans" panose="020B0606030504020204" pitchFamily="34" charset="0"/>
              </a:rPr>
              <a:t>cough</a:t>
            </a:r>
          </a:p>
          <a:p>
            <a:pPr algn="l">
              <a:buFont typeface="Arial" panose="020B0604020202020204" pitchFamily="34" charset="0"/>
              <a:buChar char="•"/>
            </a:pPr>
            <a:r>
              <a:rPr lang="en-US" sz="1600" b="0" i="0" dirty="0">
                <a:solidFill>
                  <a:srgbClr val="000000"/>
                </a:solidFill>
                <a:effectLst/>
                <a:latin typeface="Open Sans" panose="020B0606030504020204" pitchFamily="34" charset="0"/>
              </a:rPr>
              <a:t>sore throat</a:t>
            </a:r>
          </a:p>
          <a:p>
            <a:pPr algn="l">
              <a:buFont typeface="Arial" panose="020B0604020202020204" pitchFamily="34" charset="0"/>
              <a:buChar char="•"/>
            </a:pPr>
            <a:r>
              <a:rPr lang="en-US" sz="1600" b="0" i="0" dirty="0">
                <a:solidFill>
                  <a:srgbClr val="000000"/>
                </a:solidFill>
                <a:effectLst/>
                <a:latin typeface="Open Sans" panose="020B0606030504020204" pitchFamily="34" charset="0"/>
              </a:rPr>
              <a:t>runny or stuffy nose</a:t>
            </a:r>
          </a:p>
          <a:p>
            <a:pPr algn="l">
              <a:buFont typeface="Arial" panose="020B0604020202020204" pitchFamily="34" charset="0"/>
              <a:buChar char="•"/>
            </a:pPr>
            <a:r>
              <a:rPr lang="en-US" sz="1600" b="0" i="0" dirty="0">
                <a:solidFill>
                  <a:srgbClr val="000000"/>
                </a:solidFill>
                <a:effectLst/>
                <a:latin typeface="Open Sans" panose="020B0606030504020204" pitchFamily="34" charset="0"/>
              </a:rPr>
              <a:t>muscle or body aches</a:t>
            </a:r>
          </a:p>
          <a:p>
            <a:pPr algn="l">
              <a:buFont typeface="Arial" panose="020B0604020202020204" pitchFamily="34" charset="0"/>
              <a:buChar char="•"/>
            </a:pPr>
            <a:r>
              <a:rPr lang="en-US" sz="1600" b="0" i="0" dirty="0">
                <a:solidFill>
                  <a:srgbClr val="000000"/>
                </a:solidFill>
                <a:effectLst/>
                <a:latin typeface="Open Sans" panose="020B0606030504020204" pitchFamily="34" charset="0"/>
              </a:rPr>
              <a:t>headaches</a:t>
            </a:r>
          </a:p>
          <a:p>
            <a:pPr algn="l">
              <a:buFont typeface="Arial" panose="020B0604020202020204" pitchFamily="34" charset="0"/>
              <a:buChar char="•"/>
            </a:pPr>
            <a:r>
              <a:rPr lang="en-US" sz="1600" b="0" i="0" dirty="0">
                <a:solidFill>
                  <a:srgbClr val="000000"/>
                </a:solidFill>
                <a:effectLst/>
                <a:latin typeface="Open Sans" panose="020B0606030504020204" pitchFamily="34" charset="0"/>
              </a:rPr>
              <a:t>fatigue (tiredness)</a:t>
            </a:r>
          </a:p>
          <a:p>
            <a:pPr algn="l">
              <a:buFont typeface="Arial" panose="020B0604020202020204" pitchFamily="34" charset="0"/>
              <a:buChar char="•"/>
            </a:pPr>
            <a:r>
              <a:rPr lang="en-US" sz="1600" b="0" i="0" dirty="0">
                <a:solidFill>
                  <a:srgbClr val="000000"/>
                </a:solidFill>
                <a:effectLst/>
                <a:latin typeface="Open Sans" panose="020B0606030504020204" pitchFamily="34" charset="0"/>
              </a:rPr>
              <a:t>some people may have vomiting and diarrhea, though this is more common in children than adults.</a:t>
            </a:r>
          </a:p>
          <a:p>
            <a:pPr algn="l"/>
            <a:r>
              <a:rPr lang="en-US" sz="1600" b="0" i="0" dirty="0">
                <a:solidFill>
                  <a:srgbClr val="000000"/>
                </a:solidFill>
                <a:effectLst/>
                <a:latin typeface="Open Sans" panose="020B0606030504020204" pitchFamily="34" charset="0"/>
              </a:rPr>
              <a:t>Not everyone with flu will have a fever.</a:t>
            </a:r>
          </a:p>
        </p:txBody>
      </p:sp>
      <p:sp>
        <p:nvSpPr>
          <p:cNvPr id="3" name="Footer Placeholder 2">
            <a:extLst>
              <a:ext uri="{FF2B5EF4-FFF2-40B4-BE49-F238E27FC236}">
                <a16:creationId xmlns:a16="http://schemas.microsoft.com/office/drawing/2014/main" id="{D674589D-5AC5-997C-14E0-DEE373DFF9C8}"/>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F48727D6-894F-18AF-F715-2B57A7DFBABD}"/>
              </a:ext>
            </a:extLst>
          </p:cNvPr>
          <p:cNvSpPr>
            <a:spLocks noGrp="1"/>
          </p:cNvSpPr>
          <p:nvPr>
            <p:ph type="sldNum" sz="quarter" idx="4"/>
          </p:nvPr>
        </p:nvSpPr>
        <p:spPr/>
        <p:txBody>
          <a:bodyPr/>
          <a:lstStyle/>
          <a:p>
            <a:fld id="{EB743109-F1C8-CD4E-A656-351E5F97B5A9}" type="slidenum">
              <a:rPr lang="en-US" smtClean="0"/>
              <a:pPr/>
              <a:t>8</a:t>
            </a:fld>
            <a:endParaRPr lang="en-US" dirty="0"/>
          </a:p>
        </p:txBody>
      </p:sp>
      <p:pic>
        <p:nvPicPr>
          <p:cNvPr id="5122" name="Picture 2" descr="Poster with Influenza Symptoms. Vector Line Illustration with Woman ...">
            <a:extLst>
              <a:ext uri="{FF2B5EF4-FFF2-40B4-BE49-F238E27FC236}">
                <a16:creationId xmlns:a16="http://schemas.microsoft.com/office/drawing/2014/main" id="{337782FA-3F29-4F34-E59D-09004DD43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94"/>
          <a:stretch/>
        </p:blipFill>
        <p:spPr bwMode="auto">
          <a:xfrm>
            <a:off x="4316026" y="854676"/>
            <a:ext cx="3476625" cy="28201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3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1F90-8BC4-28A2-D576-441C1A57EAAA}"/>
              </a:ext>
            </a:extLst>
          </p:cNvPr>
          <p:cNvSpPr>
            <a:spLocks noGrp="1"/>
          </p:cNvSpPr>
          <p:nvPr>
            <p:ph type="title"/>
          </p:nvPr>
        </p:nvSpPr>
        <p:spPr/>
        <p:txBody>
          <a:bodyPr/>
          <a:lstStyle/>
          <a:p>
            <a:r>
              <a:rPr lang="en-US" dirty="0"/>
              <a:t>Influenza- Epidemiology</a:t>
            </a:r>
          </a:p>
        </p:txBody>
      </p:sp>
      <p:sp>
        <p:nvSpPr>
          <p:cNvPr id="3" name="Content Placeholder 2">
            <a:extLst>
              <a:ext uri="{FF2B5EF4-FFF2-40B4-BE49-F238E27FC236}">
                <a16:creationId xmlns:a16="http://schemas.microsoft.com/office/drawing/2014/main" id="{200583FC-AF45-7739-F810-98939CD6C296}"/>
              </a:ext>
            </a:extLst>
          </p:cNvPr>
          <p:cNvSpPr>
            <a:spLocks noGrp="1"/>
          </p:cNvSpPr>
          <p:nvPr>
            <p:ph sz="quarter" idx="10"/>
          </p:nvPr>
        </p:nvSpPr>
        <p:spPr>
          <a:xfrm>
            <a:off x="292100" y="1028700"/>
            <a:ext cx="5886488" cy="3524250"/>
          </a:xfrm>
        </p:spPr>
        <p:txBody>
          <a:bodyPr/>
          <a:lstStyle/>
          <a:p>
            <a:r>
              <a:rPr lang="en-US" dirty="0">
                <a:solidFill>
                  <a:srgbClr val="000000"/>
                </a:solidFill>
                <a:latin typeface="Open Sans" panose="020B0606030504020204" pitchFamily="34" charset="0"/>
              </a:rPr>
              <a:t>T</a:t>
            </a:r>
            <a:r>
              <a:rPr lang="en-US" b="0" i="0" dirty="0">
                <a:solidFill>
                  <a:srgbClr val="000000"/>
                </a:solidFill>
                <a:effectLst/>
                <a:latin typeface="Open Sans" panose="020B0606030504020204" pitchFamily="34" charset="0"/>
              </a:rPr>
              <a:t>iny droplets made when people with flu cough, sneeze, or talk</a:t>
            </a:r>
          </a:p>
          <a:p>
            <a:r>
              <a:rPr lang="en-US" b="0" i="0" dirty="0">
                <a:solidFill>
                  <a:srgbClr val="000000"/>
                </a:solidFill>
                <a:effectLst/>
                <a:latin typeface="Open Sans" panose="020B0606030504020204" pitchFamily="34" charset="0"/>
              </a:rPr>
              <a:t>Droplets can land in the mouths or noses of people who are nearby. Less often, a person might get flu by touching a surface or object that has flu virus on it and then touching their own mouth, nose or possibly their eyes. </a:t>
            </a:r>
          </a:p>
          <a:p>
            <a:r>
              <a:rPr lang="en-US" b="0" i="0" dirty="0">
                <a:solidFill>
                  <a:srgbClr val="000000"/>
                </a:solidFill>
                <a:effectLst/>
                <a:latin typeface="Open Sans" panose="020B0606030504020204" pitchFamily="34" charset="0"/>
              </a:rPr>
              <a:t>8 percent of the U.S. population gets sick from flu each season</a:t>
            </a:r>
          </a:p>
        </p:txBody>
      </p:sp>
      <p:sp>
        <p:nvSpPr>
          <p:cNvPr id="4" name="Footer Placeholder 3">
            <a:extLst>
              <a:ext uri="{FF2B5EF4-FFF2-40B4-BE49-F238E27FC236}">
                <a16:creationId xmlns:a16="http://schemas.microsoft.com/office/drawing/2014/main" id="{9A425BE1-24EF-7A76-91BF-5FCCEB70DE71}"/>
              </a:ext>
            </a:extLst>
          </p:cNvPr>
          <p:cNvSpPr>
            <a:spLocks noGrp="1"/>
          </p:cNvSpPr>
          <p:nvPr>
            <p:ph type="ftr" sz="quarter" idx="3"/>
          </p:nvPr>
        </p:nvSpPr>
        <p:spPr/>
        <p:txBody>
          <a:bodyPr/>
          <a:lstStyle/>
          <a:p>
            <a:r>
              <a:rPr lang="en-US"/>
              <a:t>Confidential. ©2018 University of Maryland School of Medicine. </a:t>
            </a:r>
            <a:endParaRPr lang="en-US" dirty="0">
              <a:solidFill>
                <a:srgbClr val="CCCCCC"/>
              </a:solidFill>
            </a:endParaRPr>
          </a:p>
        </p:txBody>
      </p:sp>
      <p:sp>
        <p:nvSpPr>
          <p:cNvPr id="5" name="Slide Number Placeholder 4">
            <a:extLst>
              <a:ext uri="{FF2B5EF4-FFF2-40B4-BE49-F238E27FC236}">
                <a16:creationId xmlns:a16="http://schemas.microsoft.com/office/drawing/2014/main" id="{50381A69-0303-73C5-7B7D-60958C32B235}"/>
              </a:ext>
            </a:extLst>
          </p:cNvPr>
          <p:cNvSpPr>
            <a:spLocks noGrp="1"/>
          </p:cNvSpPr>
          <p:nvPr>
            <p:ph type="sldNum" sz="quarter" idx="4"/>
          </p:nvPr>
        </p:nvSpPr>
        <p:spPr/>
        <p:txBody>
          <a:bodyPr/>
          <a:lstStyle/>
          <a:p>
            <a:fld id="{EB743109-F1C8-CD4E-A656-351E5F97B5A9}" type="slidenum">
              <a:rPr lang="en-US" smtClean="0"/>
              <a:pPr/>
              <a:t>9</a:t>
            </a:fld>
            <a:endParaRPr lang="en-US" dirty="0"/>
          </a:p>
        </p:txBody>
      </p:sp>
      <p:pic>
        <p:nvPicPr>
          <p:cNvPr id="6" name="Picture 5">
            <a:extLst>
              <a:ext uri="{FF2B5EF4-FFF2-40B4-BE49-F238E27FC236}">
                <a16:creationId xmlns:a16="http://schemas.microsoft.com/office/drawing/2014/main" id="{1450AD0F-7DBF-3F02-164C-407D3B39CC25}"/>
              </a:ext>
            </a:extLst>
          </p:cNvPr>
          <p:cNvPicPr>
            <a:picLocks noChangeAspect="1"/>
          </p:cNvPicPr>
          <p:nvPr/>
        </p:nvPicPr>
        <p:blipFill>
          <a:blip r:embed="rId3"/>
          <a:stretch>
            <a:fillRect/>
          </a:stretch>
        </p:blipFill>
        <p:spPr>
          <a:xfrm>
            <a:off x="5909474" y="83832"/>
            <a:ext cx="2593593" cy="1725917"/>
          </a:xfrm>
          <a:prstGeom prst="rect">
            <a:avLst/>
          </a:prstGeom>
        </p:spPr>
      </p:pic>
    </p:spTree>
    <p:extLst>
      <p:ext uri="{BB962C8B-B14F-4D97-AF65-F5344CB8AC3E}">
        <p14:creationId xmlns:p14="http://schemas.microsoft.com/office/powerpoint/2010/main" val="2679691731"/>
      </p:ext>
    </p:extLst>
  </p:cSld>
  <p:clrMapOvr>
    <a:masterClrMapping/>
  </p:clrMapOvr>
</p:sld>
</file>

<file path=ppt/theme/theme1.xml><?xml version="1.0" encoding="utf-8"?>
<a:theme xmlns:a="http://schemas.openxmlformats.org/drawingml/2006/main" name="CVDGH">
  <a:themeElements>
    <a:clrScheme name="Custom 34">
      <a:dk1>
        <a:srgbClr val="1C1C1A"/>
      </a:dk1>
      <a:lt1>
        <a:sysClr val="window" lastClr="FFFFFF"/>
      </a:lt1>
      <a:dk2>
        <a:srgbClr val="56575A"/>
      </a:dk2>
      <a:lt2>
        <a:srgbClr val="CCCCCC"/>
      </a:lt2>
      <a:accent1>
        <a:srgbClr val="B90023"/>
      </a:accent1>
      <a:accent2>
        <a:srgbClr val="FEC50A"/>
      </a:accent2>
      <a:accent3>
        <a:srgbClr val="0C6286"/>
      </a:accent3>
      <a:accent4>
        <a:srgbClr val="BBA278"/>
      </a:accent4>
      <a:accent5>
        <a:srgbClr val="202D0B"/>
      </a:accent5>
      <a:accent6>
        <a:srgbClr val="381122"/>
      </a:accent6>
      <a:hlink>
        <a:srgbClr val="0C6285"/>
      </a:hlink>
      <a:folHlink>
        <a:srgbClr val="0C6285"/>
      </a:folHlink>
    </a:clrScheme>
    <a:fontScheme name="CV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1"/>
            </a:solidFill>
            <a:effectLst/>
            <a:latin typeface="+mj-lt"/>
          </a:defRPr>
        </a:defPPr>
      </a:lstStyle>
      <a:style>
        <a:lnRef idx="2">
          <a:schemeClr val="accent2">
            <a:shade val="50000"/>
          </a:schemeClr>
        </a:lnRef>
        <a:fillRef idx="1">
          <a:schemeClr val="accent2"/>
        </a:fillRef>
        <a:effectRef idx="0">
          <a:schemeClr val="accent2"/>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566E10"/>
        </a:accent1>
        <a:accent2>
          <a:srgbClr val="C0DA2F"/>
        </a:accent2>
        <a:accent3>
          <a:srgbClr val="FFFFFF"/>
        </a:accent3>
        <a:accent4>
          <a:srgbClr val="000000"/>
        </a:accent4>
        <a:accent5>
          <a:srgbClr val="B4BAAA"/>
        </a:accent5>
        <a:accent6>
          <a:srgbClr val="AEC52A"/>
        </a:accent6>
        <a:hlink>
          <a:srgbClr val="A6A6A6"/>
        </a:hlink>
        <a:folHlink>
          <a:srgbClr val="3FAF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CVDGH_PPT_Template_WIDE_1018 (2)</Template>
  <TotalTime>2094</TotalTime>
  <Words>3036</Words>
  <Application>Microsoft Office PowerPoint</Application>
  <PresentationFormat>On-screen Show (16:9)</PresentationFormat>
  <Paragraphs>313</Paragraphs>
  <Slides>40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Body</vt:lpstr>
      <vt:lpstr>BlinkMacSystemFont</vt:lpstr>
      <vt:lpstr>Gill Sans Nova</vt:lpstr>
      <vt:lpstr>Open Sans</vt:lpstr>
      <vt:lpstr>Open Sans Medium</vt:lpstr>
      <vt:lpstr>Roboto</vt:lpstr>
      <vt:lpstr>Times New Roman</vt:lpstr>
      <vt:lpstr>Verdana</vt:lpstr>
      <vt:lpstr>CVDGH</vt:lpstr>
      <vt:lpstr>PowerPoint Presentation</vt:lpstr>
      <vt:lpstr>  Everything You Need to Know to Protect Yourself Against the 2023 Respiratory Virus Season (RSV, COVID-19, Flu) </vt:lpstr>
      <vt:lpstr>Disclosures</vt:lpstr>
      <vt:lpstr>Outline</vt:lpstr>
      <vt:lpstr>What is a Respiratory Virus?</vt:lpstr>
      <vt:lpstr>Influenza- what causes it?</vt:lpstr>
      <vt:lpstr>PowerPoint Presentation</vt:lpstr>
      <vt:lpstr>Influenza- what symptoms does it cause?</vt:lpstr>
      <vt:lpstr>Influenza- Epidemiology</vt:lpstr>
      <vt:lpstr>PowerPoint Presentation</vt:lpstr>
      <vt:lpstr>Influenza disease burden</vt:lpstr>
      <vt:lpstr>Influenza- how do we diagnose it?</vt:lpstr>
      <vt:lpstr>Influenza- how do we treat it?</vt:lpstr>
      <vt:lpstr>*Quiz question*</vt:lpstr>
      <vt:lpstr>*Quiz question*</vt:lpstr>
      <vt:lpstr>Influenza- how do we prevent it?</vt:lpstr>
      <vt:lpstr>RSV- what causes it?</vt:lpstr>
      <vt:lpstr>RSV- what symptoms does it cause?</vt:lpstr>
      <vt:lpstr>RSV- Who is at risk for severe disease?</vt:lpstr>
      <vt:lpstr>PowerPoint Presentation</vt:lpstr>
      <vt:lpstr>PowerPoint Presentation</vt:lpstr>
      <vt:lpstr>RSV- how does it spread?</vt:lpstr>
      <vt:lpstr>RSV- how do we diagnose it?</vt:lpstr>
      <vt:lpstr>RSV- how do we treat it?</vt:lpstr>
      <vt:lpstr>RSV- how do we prevent it?</vt:lpstr>
      <vt:lpstr>*Quiz question*</vt:lpstr>
      <vt:lpstr>*Quiz question*</vt:lpstr>
      <vt:lpstr>COVID-19: what causes it?</vt:lpstr>
      <vt:lpstr>COVID-19: how does it spread?</vt:lpstr>
      <vt:lpstr>COVID-19 causes death</vt:lpstr>
      <vt:lpstr>COVID-19- Epidemiology- Mortality</vt:lpstr>
      <vt:lpstr>COVID-19: what symptoms does it cause?</vt:lpstr>
      <vt:lpstr>COVID-19: how do we diagnose it?</vt:lpstr>
      <vt:lpstr>PowerPoint Presentation</vt:lpstr>
      <vt:lpstr>COVID-19: how do we treat it?</vt:lpstr>
      <vt:lpstr>COVID-19: how do we prevent it?</vt:lpstr>
      <vt:lpstr>PowerPoint Presentation</vt:lpstr>
      <vt:lpstr>Current Respiratory Illnesses in Maryland</vt:lpstr>
      <vt:lpstr>Take home messages</vt:lpstr>
      <vt:lpstr>Thank you</vt:lpstr>
    </vt:vector>
  </TitlesOfParts>
  <Manager/>
  <Company>UMAB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Jamka, Leslie</dc:creator>
  <cp:keywords/>
  <dc:description/>
  <cp:lastModifiedBy>Wright, Lauren</cp:lastModifiedBy>
  <cp:revision>34</cp:revision>
  <cp:lastPrinted>2016-12-27T21:47:23Z</cp:lastPrinted>
  <dcterms:created xsi:type="dcterms:W3CDTF">2019-01-09T13:47:50Z</dcterms:created>
  <dcterms:modified xsi:type="dcterms:W3CDTF">2023-11-21T16:46:01Z</dcterms:modified>
  <cp:category/>
</cp:coreProperties>
</file>