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403" r:id="rId2"/>
    <p:sldId id="539" r:id="rId3"/>
    <p:sldId id="543" r:id="rId4"/>
    <p:sldId id="559" r:id="rId5"/>
    <p:sldId id="623" r:id="rId6"/>
    <p:sldId id="625" r:id="rId7"/>
    <p:sldId id="681" r:id="rId8"/>
    <p:sldId id="682" r:id="rId9"/>
    <p:sldId id="683" r:id="rId10"/>
    <p:sldId id="734" r:id="rId11"/>
    <p:sldId id="737" r:id="rId12"/>
    <p:sldId id="627" r:id="rId13"/>
    <p:sldId id="1330" r:id="rId14"/>
    <p:sldId id="685" r:id="rId15"/>
    <p:sldId id="735" r:id="rId16"/>
    <p:sldId id="1329" r:id="rId17"/>
    <p:sldId id="629" r:id="rId18"/>
    <p:sldId id="694" r:id="rId19"/>
    <p:sldId id="636" r:id="rId20"/>
    <p:sldId id="1331" r:id="rId21"/>
    <p:sldId id="456" r:id="rId22"/>
    <p:sldId id="743" r:id="rId23"/>
    <p:sldId id="443" r:id="rId24"/>
    <p:sldId id="451" r:id="rId25"/>
    <p:sldId id="448" r:id="rId26"/>
    <p:sldId id="580" r:id="rId27"/>
    <p:sldId id="703" r:id="rId28"/>
    <p:sldId id="1332" r:id="rId29"/>
    <p:sldId id="583" r:id="rId30"/>
    <p:sldId id="571" r:id="rId31"/>
    <p:sldId id="712" r:id="rId32"/>
    <p:sldId id="693" r:id="rId33"/>
    <p:sldId id="704" r:id="rId34"/>
    <p:sldId id="702" r:id="rId35"/>
    <p:sldId id="510" r:id="rId36"/>
    <p:sldId id="696" r:id="rId37"/>
    <p:sldId id="614" r:id="rId38"/>
    <p:sldId id="620" r:id="rId39"/>
    <p:sldId id="607" r:id="rId40"/>
    <p:sldId id="742" r:id="rId41"/>
    <p:sldId id="1328" r:id="rId42"/>
    <p:sldId id="813" r:id="rId43"/>
    <p:sldId id="1317" r:id="rId44"/>
    <p:sldId id="634" r:id="rId45"/>
    <p:sldId id="745" r:id="rId46"/>
    <p:sldId id="732" r:id="rId47"/>
    <p:sldId id="689" r:id="rId48"/>
    <p:sldId id="741" r:id="rId49"/>
    <p:sldId id="736" r:id="rId50"/>
    <p:sldId id="740" r:id="rId51"/>
    <p:sldId id="1333" r:id="rId52"/>
    <p:sldId id="738" r:id="rId53"/>
    <p:sldId id="744" r:id="rId54"/>
    <p:sldId id="1334" r:id="rId55"/>
    <p:sldId id="439" r:id="rId56"/>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8" autoAdjust="0"/>
  </p:normalViewPr>
  <p:slideViewPr>
    <p:cSldViewPr>
      <p:cViewPr varScale="1">
        <p:scale>
          <a:sx n="153" d="100"/>
          <a:sy n="153" d="100"/>
        </p:scale>
        <p:origin x="2020" y="10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2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89625112327315"/>
          <c:y val="0.18992935851651715"/>
          <c:w val="0.82310374887672688"/>
          <c:h val="0.53248570813993246"/>
        </c:manualLayout>
      </c:layout>
      <c:barChart>
        <c:barDir val="col"/>
        <c:grouping val="clustered"/>
        <c:varyColors val="0"/>
        <c:ser>
          <c:idx val="0"/>
          <c:order val="0"/>
          <c:tx>
            <c:strRef>
              <c:f>Sheet1!$B$1</c:f>
              <c:strCache>
                <c:ptCount val="1"/>
                <c:pt idx="0">
                  <c:v>Prevalence %</c:v>
                </c:pt>
              </c:strCache>
            </c:strRef>
          </c:tx>
          <c:spPr>
            <a:solidFill>
              <a:schemeClr val="accent1"/>
            </a:solidFill>
            <a:ln>
              <a:noFill/>
            </a:ln>
            <a:effectLst/>
          </c:spPr>
          <c:invertIfNegative val="0"/>
          <c:cat>
            <c:strRef>
              <c:f>Sheet1!$A$2:$A$7</c:f>
              <c:strCache>
                <c:ptCount val="5"/>
                <c:pt idx="0">
                  <c:v>Non-Gambling</c:v>
                </c:pt>
                <c:pt idx="1">
                  <c:v>Low-Risk Gambling</c:v>
                </c:pt>
                <c:pt idx="2">
                  <c:v>At-Risk Gambling</c:v>
                </c:pt>
                <c:pt idx="3">
                  <c:v>Problem Gambling</c:v>
                </c:pt>
                <c:pt idx="4">
                  <c:v>Probable D/O Gambling</c:v>
                </c:pt>
              </c:strCache>
            </c:strRef>
          </c:cat>
          <c:val>
            <c:numRef>
              <c:f>Sheet1!$B$2:$B$7</c:f>
              <c:numCache>
                <c:formatCode>General</c:formatCode>
                <c:ptCount val="6"/>
                <c:pt idx="0">
                  <c:v>8.8000000000000007</c:v>
                </c:pt>
                <c:pt idx="1">
                  <c:v>80.2</c:v>
                </c:pt>
                <c:pt idx="2">
                  <c:v>6.9</c:v>
                </c:pt>
                <c:pt idx="3">
                  <c:v>2.4</c:v>
                </c:pt>
                <c:pt idx="4">
                  <c:v>1.6</c:v>
                </c:pt>
              </c:numCache>
            </c:numRef>
          </c:val>
          <c:extLst>
            <c:ext xmlns:c16="http://schemas.microsoft.com/office/drawing/2014/chart" uri="{C3380CC4-5D6E-409C-BE32-E72D297353CC}">
              <c16:uniqueId val="{00000000-BFE9-43E9-A33D-838325A30ECA}"/>
            </c:ext>
          </c:extLst>
        </c:ser>
        <c:dLbls>
          <c:showLegendKey val="0"/>
          <c:showVal val="0"/>
          <c:showCatName val="0"/>
          <c:showSerName val="0"/>
          <c:showPercent val="0"/>
          <c:showBubbleSize val="0"/>
        </c:dLbls>
        <c:gapWidth val="219"/>
        <c:overlap val="-27"/>
        <c:axId val="542769967"/>
        <c:axId val="485103279"/>
      </c:barChart>
      <c:catAx>
        <c:axId val="542769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85103279"/>
        <c:crosses val="autoZero"/>
        <c:auto val="1"/>
        <c:lblAlgn val="ctr"/>
        <c:lblOffset val="100"/>
        <c:noMultiLvlLbl val="0"/>
      </c:catAx>
      <c:valAx>
        <c:axId val="4851032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276996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defTabSz="933450">
              <a:defRPr sz="1200">
                <a:ea typeface="+mn-ea"/>
              </a:defRPr>
            </a:lvl1pPr>
          </a:lstStyle>
          <a:p>
            <a:pPr>
              <a:defRPr/>
            </a:pPr>
            <a:endParaRPr lang="en-US"/>
          </a:p>
        </p:txBody>
      </p:sp>
      <p:sp>
        <p:nvSpPr>
          <p:cNvPr id="3" name="Date Placeholder 2"/>
          <p:cNvSpPr>
            <a:spLocks noGrp="1"/>
          </p:cNvSpPr>
          <p:nvPr>
            <p:ph type="dt" sz="quarter" idx="1"/>
          </p:nvPr>
        </p:nvSpPr>
        <p:spPr bwMode="auto">
          <a:xfrm>
            <a:off x="3976688"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algn="r" defTabSz="933450">
              <a:defRPr sz="1200"/>
            </a:lvl1pPr>
          </a:lstStyle>
          <a:p>
            <a:fld id="{D563ECD9-9DC0-4671-ABF4-54409C99EC1A}" type="datetime1">
              <a:rPr lang="en-US"/>
              <a:pPr/>
              <a:t>11/14/2023</a:t>
            </a:fld>
            <a:endParaRPr lang="en-US"/>
          </a:p>
        </p:txBody>
      </p:sp>
      <p:sp>
        <p:nvSpPr>
          <p:cNvPr id="4" name="Footer Placeholder 3"/>
          <p:cNvSpPr>
            <a:spLocks noGrp="1"/>
          </p:cNvSpPr>
          <p:nvPr>
            <p:ph type="ftr" sz="quarter" idx="2"/>
          </p:nvPr>
        </p:nvSpPr>
        <p:spPr bwMode="auto">
          <a:xfrm>
            <a:off x="0"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defTabSz="933450">
              <a:defRPr sz="1200">
                <a:ea typeface="+mn-ea"/>
              </a:defRPr>
            </a:lvl1pPr>
          </a:lstStyle>
          <a:p>
            <a:pPr>
              <a:defRPr/>
            </a:pPr>
            <a:endParaRPr lang="en-US"/>
          </a:p>
        </p:txBody>
      </p:sp>
      <p:sp>
        <p:nvSpPr>
          <p:cNvPr id="5" name="Slide Number Placeholder 4"/>
          <p:cNvSpPr>
            <a:spLocks noGrp="1"/>
          </p:cNvSpPr>
          <p:nvPr>
            <p:ph type="sldNum" sz="quarter" idx="3"/>
          </p:nvPr>
        </p:nvSpPr>
        <p:spPr bwMode="auto">
          <a:xfrm>
            <a:off x="3976688"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algn="r" defTabSz="933450">
              <a:defRPr sz="1200"/>
            </a:lvl1pPr>
          </a:lstStyle>
          <a:p>
            <a:fld id="{336290B6-143D-4C2C-9CC0-5FFED9CF65B8}" type="slidenum">
              <a:rPr lang="en-US"/>
              <a:pPr/>
              <a:t>‹#›</a:t>
            </a:fld>
            <a:endParaRPr lang="en-US"/>
          </a:p>
        </p:txBody>
      </p:sp>
    </p:spTree>
    <p:extLst>
      <p:ext uri="{BB962C8B-B14F-4D97-AF65-F5344CB8AC3E}">
        <p14:creationId xmlns:p14="http://schemas.microsoft.com/office/powerpoint/2010/main" val="31551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defTabSz="933450">
              <a:defRPr sz="1200">
                <a:latin typeface="Calibri" pitchFamily="34" charset="0"/>
                <a:ea typeface="+mn-ea"/>
              </a:defRPr>
            </a:lvl1pPr>
          </a:lstStyle>
          <a:p>
            <a:pPr>
              <a:defRPr/>
            </a:pPr>
            <a:endParaRPr lang="en-US"/>
          </a:p>
        </p:txBody>
      </p:sp>
      <p:sp>
        <p:nvSpPr>
          <p:cNvPr id="3" name="Date Placeholder 2"/>
          <p:cNvSpPr>
            <a:spLocks noGrp="1"/>
          </p:cNvSpPr>
          <p:nvPr>
            <p:ph type="dt" idx="1"/>
          </p:nvPr>
        </p:nvSpPr>
        <p:spPr bwMode="auto">
          <a:xfrm>
            <a:off x="3976688" y="0"/>
            <a:ext cx="3041650" cy="465138"/>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lvl1pPr algn="r" defTabSz="933450">
              <a:defRPr sz="1200">
                <a:latin typeface="Calibri" charset="0"/>
              </a:defRPr>
            </a:lvl1pPr>
          </a:lstStyle>
          <a:p>
            <a:fld id="{D28268AA-2765-4106-8CAE-32B7B8624B53}" type="datetime1">
              <a:rPr lang="en-US"/>
              <a:pPr/>
              <a:t>11/14/2023</a:t>
            </a:fld>
            <a:endParaRPr lang="en-US"/>
          </a:p>
        </p:txBody>
      </p:sp>
      <p:sp>
        <p:nvSpPr>
          <p:cNvPr id="4" name="Slide Image Placeholder 3"/>
          <p:cNvSpPr>
            <a:spLocks noGrp="1" noRot="1" noChangeAspect="1"/>
          </p:cNvSpPr>
          <p:nvPr>
            <p:ph type="sldImg" idx="2"/>
          </p:nvPr>
        </p:nvSpPr>
        <p:spPr>
          <a:xfrm>
            <a:off x="1184275" y="698500"/>
            <a:ext cx="4652963" cy="34893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701675" y="4419600"/>
            <a:ext cx="5616575" cy="4187825"/>
          </a:xfrm>
          <a:prstGeom prst="rect">
            <a:avLst/>
          </a:prstGeom>
          <a:noFill/>
          <a:ln w="9525">
            <a:noFill/>
            <a:miter lim="800000"/>
            <a:headEnd/>
            <a:tailEnd/>
          </a:ln>
        </p:spPr>
        <p:txBody>
          <a:bodyPr vert="horz" wrap="square" lIns="93287" tIns="46644" rIns="93287" bIns="466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defTabSz="933450">
              <a:defRPr sz="1200">
                <a:latin typeface="Calibri" pitchFamily="34" charset="0"/>
                <a:ea typeface="+mn-ea"/>
              </a:defRPr>
            </a:lvl1pPr>
          </a:lstStyle>
          <a:p>
            <a:pPr>
              <a:defRPr/>
            </a:pPr>
            <a:endParaRPr lang="en-US"/>
          </a:p>
        </p:txBody>
      </p:sp>
      <p:sp>
        <p:nvSpPr>
          <p:cNvPr id="7" name="Slide Number Placeholder 6"/>
          <p:cNvSpPr>
            <a:spLocks noGrp="1"/>
          </p:cNvSpPr>
          <p:nvPr>
            <p:ph type="sldNum" sz="quarter" idx="5"/>
          </p:nvPr>
        </p:nvSpPr>
        <p:spPr bwMode="auto">
          <a:xfrm>
            <a:off x="3976688" y="8839200"/>
            <a:ext cx="3041650" cy="465138"/>
          </a:xfrm>
          <a:prstGeom prst="rect">
            <a:avLst/>
          </a:prstGeom>
          <a:noFill/>
          <a:ln w="9525">
            <a:noFill/>
            <a:miter lim="800000"/>
            <a:headEnd/>
            <a:tailEnd/>
          </a:ln>
        </p:spPr>
        <p:txBody>
          <a:bodyPr vert="horz" wrap="square" lIns="93287" tIns="46644" rIns="93287" bIns="46644" numCol="1" anchor="b" anchorCtr="0" compatLnSpc="1">
            <a:prstTxWarp prst="textNoShape">
              <a:avLst/>
            </a:prstTxWarp>
          </a:bodyPr>
          <a:lstStyle>
            <a:lvl1pPr algn="r" defTabSz="933450">
              <a:defRPr sz="1200">
                <a:latin typeface="Calibri" charset="0"/>
              </a:defRPr>
            </a:lvl1pPr>
          </a:lstStyle>
          <a:p>
            <a:fld id="{ECA9E379-E2E8-4BEA-87AA-DF0900F18842}" type="slidenum">
              <a:rPr lang="en-US"/>
              <a:pPr/>
              <a:t>‹#›</a:t>
            </a:fld>
            <a:endParaRPr lang="en-US"/>
          </a:p>
        </p:txBody>
      </p:sp>
    </p:spTree>
    <p:extLst>
      <p:ext uri="{BB962C8B-B14F-4D97-AF65-F5344CB8AC3E}">
        <p14:creationId xmlns:p14="http://schemas.microsoft.com/office/powerpoint/2010/main" val="92058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738188"/>
            <a:ext cx="4914900" cy="3686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0D872B11-0604-4AE1-9B6C-76EC0D66F965}"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66612"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39227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738188"/>
            <a:ext cx="4914900" cy="3686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0D872B11-0604-4AE1-9B6C-76EC0D66F965}"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66612"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6338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9E379-E2E8-4BEA-87AA-DF0900F18842}" type="slidenum">
              <a:rPr lang="en-US" smtClean="0"/>
              <a:pPr/>
              <a:t>47</a:t>
            </a:fld>
            <a:endParaRPr lang="en-US"/>
          </a:p>
        </p:txBody>
      </p:sp>
    </p:spTree>
    <p:extLst>
      <p:ext uri="{BB962C8B-B14F-4D97-AF65-F5344CB8AC3E}">
        <p14:creationId xmlns:p14="http://schemas.microsoft.com/office/powerpoint/2010/main" val="1942991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9E379-E2E8-4BEA-87AA-DF0900F18842}" type="slidenum">
              <a:rPr lang="en-US" smtClean="0"/>
              <a:pPr/>
              <a:t>48</a:t>
            </a:fld>
            <a:endParaRPr lang="en-US"/>
          </a:p>
        </p:txBody>
      </p:sp>
    </p:spTree>
    <p:extLst>
      <p:ext uri="{BB962C8B-B14F-4D97-AF65-F5344CB8AC3E}">
        <p14:creationId xmlns:p14="http://schemas.microsoft.com/office/powerpoint/2010/main" val="35679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1BC03D04-85EB-4E5F-8261-B993A69B3E19}" type="datetime1">
              <a:rPr lang="en-US"/>
              <a:pPr/>
              <a:t>11/14/2023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70C0A846-2800-488C-A19C-84E1314A949A}" type="slidenum">
              <a:rPr lang="en-US"/>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487E3792-07A6-48AC-848A-191D896F49F3}" type="datetime1">
              <a:rPr lang="en-US"/>
              <a:pPr/>
              <a:t>11/14/2023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fld id="{3BAFD058-0824-47A1-ADED-FCC5D24AE0D4}" type="slidenum">
              <a:rPr lang="en-US"/>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Isosceles Triangle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sp>
        <p:nvSpPr>
          <p:cNvPr id="8" name="Title 7"/>
          <p:cNvSpPr>
            <a:spLocks noGrp="1"/>
          </p:cNvSpPr>
          <p:nvPr>
            <p:ph type="ctrTitle"/>
          </p:nvPr>
        </p:nvSpPr>
        <p:spPr>
          <a:xfrm>
            <a:off x="540544" y="776288"/>
            <a:ext cx="8062912" cy="1470025"/>
          </a:xfrm>
        </p:spPr>
        <p:txBody>
          <a:bodyPr anchor="b"/>
          <a:lstStyle>
            <a:lvl1pPr algn="r">
              <a:defRPr sz="4400">
                <a:ln w="6350">
                  <a:solidFill>
                    <a:schemeClr val="tx1"/>
                  </a:solidFill>
                </a:ln>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5" name="Date Placeholder 27"/>
          <p:cNvSpPr>
            <a:spLocks noGrp="1"/>
          </p:cNvSpPr>
          <p:nvPr>
            <p:ph type="dt" sz="half" idx="10"/>
          </p:nvPr>
        </p:nvSpPr>
        <p:spPr bwMode="ltGray">
          <a:xfrm>
            <a:off x="1371600" y="6011863"/>
            <a:ext cx="5791200" cy="365125"/>
          </a:xfrm>
        </p:spPr>
        <p:txBody>
          <a:bodyPr tIns="0" bIns="0" anchor="t"/>
          <a:lstStyle>
            <a:lvl1pPr algn="r">
              <a:defRPr/>
            </a:lvl1pPr>
          </a:lstStyle>
          <a:p>
            <a:pPr>
              <a:defRPr/>
            </a:pPr>
            <a:endParaRPr lang="en-US" dirty="0"/>
          </a:p>
        </p:txBody>
      </p:sp>
      <p:sp>
        <p:nvSpPr>
          <p:cNvPr id="6" name="Footer Placeholder 16"/>
          <p:cNvSpPr>
            <a:spLocks noGrp="1"/>
          </p:cNvSpPr>
          <p:nvPr>
            <p:ph type="ftr" sz="quarter" idx="11"/>
          </p:nvPr>
        </p:nvSpPr>
        <p:spPr>
          <a:xfrm>
            <a:off x="1371600" y="5649913"/>
            <a:ext cx="5791200" cy="365125"/>
          </a:xfrm>
        </p:spPr>
        <p:txBody>
          <a:bodyPr tIns="0" bIns="0"/>
          <a:lstStyle>
            <a:lvl1pPr>
              <a:defRPr sz="1100"/>
            </a:lvl1pPr>
          </a:lstStyle>
          <a:p>
            <a:pPr>
              <a:defRPr/>
            </a:pPr>
            <a:endParaRPr lang="en-US"/>
          </a:p>
        </p:txBody>
      </p:sp>
      <p:sp>
        <p:nvSpPr>
          <p:cNvPr id="7" name="Slide Number Placeholder 28"/>
          <p:cNvSpPr>
            <a:spLocks noGrp="1"/>
          </p:cNvSpPr>
          <p:nvPr>
            <p:ph type="sldNum" sz="quarter" idx="12"/>
          </p:nvPr>
        </p:nvSpPr>
        <p:spPr>
          <a:xfrm>
            <a:off x="8391525" y="5753100"/>
            <a:ext cx="503238" cy="365125"/>
          </a:xfrm>
        </p:spPr>
        <p:txBody>
          <a:bodyPr anchor="ctr"/>
          <a:lstStyle>
            <a:lvl1pPr>
              <a:defRPr sz="1300">
                <a:solidFill>
                  <a:srgbClr val="FFFFFF"/>
                </a:solidFill>
              </a:defRPr>
            </a:lvl1pPr>
          </a:lstStyle>
          <a:p>
            <a:pPr>
              <a:defRPr/>
            </a:pPr>
            <a:fld id="{13C29A79-768C-4567-B304-C2AB5B6A9B8C}" type="slidenum">
              <a:rPr lang="en-US"/>
              <a:pPr>
                <a:defRPr/>
              </a:pPr>
              <a:t>‹#›</a:t>
            </a:fld>
            <a:endParaRPr lang="en-US"/>
          </a:p>
        </p:txBody>
      </p:sp>
    </p:spTree>
    <p:extLst>
      <p:ext uri="{BB962C8B-B14F-4D97-AF65-F5344CB8AC3E}">
        <p14:creationId xmlns:p14="http://schemas.microsoft.com/office/powerpoint/2010/main" val="170195634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ClipArt Placeholder 2"/>
          <p:cNvSpPr>
            <a:spLocks noGrp="1"/>
          </p:cNvSpPr>
          <p:nvPr>
            <p:ph type="clipArt" sz="half" idx="1"/>
          </p:nvPr>
        </p:nvSpPr>
        <p:spPr>
          <a:xfrm>
            <a:off x="1066800" y="1752600"/>
            <a:ext cx="3733800" cy="4114800"/>
          </a:xfrm>
        </p:spPr>
        <p:txBody>
          <a:bodyPr/>
          <a:lstStyle/>
          <a:p>
            <a:endParaRPr lang="en-US"/>
          </a:p>
        </p:txBody>
      </p:sp>
      <p:sp>
        <p:nvSpPr>
          <p:cNvPr id="4" name="Text Placeholder 3"/>
          <p:cNvSpPr>
            <a:spLocks noGrp="1"/>
          </p:cNvSpPr>
          <p:nvPr>
            <p:ph type="body" sz="half" idx="2"/>
          </p:nvPr>
        </p:nvSpPr>
        <p:spPr>
          <a:xfrm>
            <a:off x="4953000" y="17526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4413" y="6107113"/>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452813" y="6107113"/>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881813" y="6107113"/>
            <a:ext cx="1905000" cy="457200"/>
          </a:xfrm>
        </p:spPr>
        <p:txBody>
          <a:bodyPr/>
          <a:lstStyle>
            <a:lvl1pPr>
              <a:defRPr/>
            </a:lvl1pPr>
          </a:lstStyle>
          <a:p>
            <a:fld id="{16719BB8-A4E6-469D-B21C-66F53B9C2DDA}" type="slidenum">
              <a:rPr lang="en-US" altLang="en-US"/>
              <a:pPr/>
              <a:t>‹#›</a:t>
            </a:fld>
            <a:endParaRPr lang="en-US" altLang="en-US"/>
          </a:p>
        </p:txBody>
      </p:sp>
    </p:spTree>
    <p:extLst>
      <p:ext uri="{BB962C8B-B14F-4D97-AF65-F5344CB8AC3E}">
        <p14:creationId xmlns:p14="http://schemas.microsoft.com/office/powerpoint/2010/main" val="107873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fld id="{35AF7EB0-4285-414D-8B18-B2360A2EF54C}" type="datetime1">
              <a:rPr lang="en-US"/>
              <a:pPr/>
              <a:t>11/14/2023</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lvl1pPr>
          </a:lstStyle>
          <a:p>
            <a:fld id="{8C1414D0-1069-4A26-BAAF-853B1131F4CC}" type="slidenum">
              <a:rPr lang="en-US"/>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a:lstStyle>
            <a:lvl1pPr>
              <a:defRPr/>
            </a:lvl1pPr>
          </a:lstStyle>
          <a:p>
            <a:fld id="{CDF6E5C7-F67B-4584-B8CD-73A9949CC39D}" type="datetime1">
              <a:rPr lang="en-US"/>
              <a:pPr/>
              <a:t>11/14/2023</a:t>
            </a:fld>
            <a:endParaRPr lang="en-US"/>
          </a:p>
        </p:txBody>
      </p:sp>
      <p:sp>
        <p:nvSpPr>
          <p:cNvPr id="6" name="Slide Number Placeholder 9"/>
          <p:cNvSpPr>
            <a:spLocks noGrp="1"/>
          </p:cNvSpPr>
          <p:nvPr>
            <p:ph type="sldNum" sz="quarter" idx="11"/>
          </p:nvPr>
        </p:nvSpPr>
        <p:spPr/>
        <p:txBody>
          <a:bodyPr/>
          <a:lstStyle>
            <a:lvl1pPr>
              <a:defRPr/>
            </a:lvl1pPr>
          </a:lstStyle>
          <a:p>
            <a:fld id="{9445C35D-2E33-4B50-89EC-CC826E616401}" type="slidenum">
              <a:rPr lang="en-US"/>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a:lstStyle>
            <a:lvl1pPr>
              <a:defRPr/>
            </a:lvl1pPr>
          </a:lstStyle>
          <a:p>
            <a:fld id="{DB05F62A-4BE0-445D-8270-ECC2F7667109}" type="datetime1">
              <a:rPr lang="en-US"/>
              <a:pPr/>
              <a:t>11/14/2023</a:t>
            </a:fld>
            <a:endParaRPr lang="en-US"/>
          </a:p>
        </p:txBody>
      </p:sp>
      <p:sp>
        <p:nvSpPr>
          <p:cNvPr id="8" name="Slide Number Placeholder 11"/>
          <p:cNvSpPr>
            <a:spLocks noGrp="1"/>
          </p:cNvSpPr>
          <p:nvPr>
            <p:ph type="sldNum" sz="quarter" idx="11"/>
          </p:nvPr>
        </p:nvSpPr>
        <p:spPr/>
        <p:txBody>
          <a:bodyPr/>
          <a:lstStyle>
            <a:lvl1pPr>
              <a:defRPr/>
            </a:lvl1pPr>
          </a:lstStyle>
          <a:p>
            <a:fld id="{AAD7DDF2-E3A5-4551-865A-6DFF240A80A6}" type="slidenum">
              <a:rPr lang="en-US"/>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fld id="{4539F73D-8483-4791-9923-8B12CA5EA1C3}" type="datetime1">
              <a:rPr lang="en-US"/>
              <a:pPr/>
              <a:t>11/14/2023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fld id="{F5909187-C52F-4ECC-B082-A0A0D8A8B1B3}" type="slidenum">
              <a:rPr lang="en-US"/>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fld id="{5F6ED669-E15B-438D-B7D0-7748D35B7D01}" type="datetime1">
              <a:rPr lang="en-US"/>
              <a:pPr/>
              <a:t>11/14/2023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E48741D0-4DA8-4E79-AD1D-F6E622EEE100}" type="slidenum">
              <a:rPr lang="en-US"/>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a:lstStyle>
            <a:lvl1pPr>
              <a:defRPr/>
            </a:lvl1pPr>
          </a:lstStyle>
          <a:p>
            <a:fld id="{EC5DB064-30EC-4B53-B6D7-4FDDF668CC7A}" type="datetime1">
              <a:rPr lang="en-US"/>
              <a:pPr/>
              <a:t>11/14/2023</a:t>
            </a:fld>
            <a:endParaRPr lang="en-US"/>
          </a:p>
        </p:txBody>
      </p:sp>
      <p:sp>
        <p:nvSpPr>
          <p:cNvPr id="10" name="Slide Number Placeholder 12"/>
          <p:cNvSpPr>
            <a:spLocks noGrp="1"/>
          </p:cNvSpPr>
          <p:nvPr>
            <p:ph type="sldNum" sz="quarter" idx="11"/>
          </p:nvPr>
        </p:nvSpPr>
        <p:spPr>
          <a:xfrm>
            <a:off x="0" y="4667250"/>
            <a:ext cx="1447800" cy="663575"/>
          </a:xfrm>
        </p:spPr>
        <p:txBody>
          <a:bodyPr/>
          <a:lstStyle>
            <a:lvl1pPr>
              <a:defRPr sz="2800"/>
            </a:lvl1pPr>
          </a:lstStyle>
          <a:p>
            <a:fld id="{B5F20FB1-A069-4E55-9466-5B650EB4F0D3}" type="slidenum">
              <a:rPr lang="en-US"/>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F0FA3481-0AFA-4701-A976-58A7A3A07F29}" type="datetime1">
              <a:rPr lang="en-US"/>
              <a:pPr/>
              <a:t>11/14/2023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15C199CC-7A4B-4F37-BAC6-27307E2CB5D9}" type="slidenum">
              <a:rPr lang="en-US"/>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fld id="{5F69D9E1-D55D-4324-8EF0-3BC5C647EB98}" type="datetime1">
              <a:rPr lang="en-US"/>
              <a:pPr/>
              <a:t>11/14/2023</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fld id="{F1A1ED8D-BC8A-44B8-8F08-797300204E80}"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Tw Cen MT" charset="0"/>
              </a:defRPr>
            </a:lvl1pPr>
          </a:lstStyle>
          <a:p>
            <a:fld id="{040C82C8-D3E9-43B3-8FDA-E00C7D680C31}" type="datetime1">
              <a:rPr lang="en-US"/>
              <a:pPr/>
              <a:t>11/14/2023</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latin typeface="Tw Cen MT" charset="0"/>
              </a:defRPr>
            </a:lvl1pPr>
          </a:lstStyle>
          <a:p>
            <a:fld id="{60767E4E-AA06-4556-9D95-425D721A155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6" r:id="rId2"/>
    <p:sldLayoutId id="2147483687" r:id="rId3"/>
    <p:sldLayoutId id="2147483688" r:id="rId4"/>
    <p:sldLayoutId id="2147483682" r:id="rId5"/>
    <p:sldLayoutId id="2147483683" r:id="rId6"/>
    <p:sldLayoutId id="2147483689" r:id="rId7"/>
    <p:sldLayoutId id="2147483684" r:id="rId8"/>
    <p:sldLayoutId id="2147483690" r:id="rId9"/>
    <p:sldLayoutId id="2147483685" r:id="rId10"/>
    <p:sldLayoutId id="2147483691" r:id="rId11"/>
    <p:sldLayoutId id="2147483692" r:id="rId12"/>
  </p:sldLayoutIdLst>
  <p:transition>
    <p:fade/>
  </p:transition>
  <p:txStyles>
    <p:titleStyle>
      <a:lvl1pPr algn="l" rtl="0" eaLnBrk="0" fontAlgn="base" hangingPunct="0">
        <a:spcBef>
          <a:spcPct val="0"/>
        </a:spcBef>
        <a:spcAft>
          <a:spcPct val="0"/>
        </a:spcAft>
        <a:defRPr sz="4400" kern="1200">
          <a:solidFill>
            <a:schemeClr val="tx2"/>
          </a:solidFill>
          <a:latin typeface="+mj-lt"/>
          <a:ea typeface="ＭＳ Ｐゴシック" charset="-128"/>
          <a:cs typeface="+mj-cs"/>
        </a:defRPr>
      </a:lvl1pPr>
      <a:lvl2pPr algn="l" rtl="0" eaLnBrk="0" fontAlgn="base" hangingPunct="0">
        <a:spcBef>
          <a:spcPct val="0"/>
        </a:spcBef>
        <a:spcAft>
          <a:spcPct val="0"/>
        </a:spcAft>
        <a:defRPr sz="4400">
          <a:solidFill>
            <a:schemeClr val="tx2"/>
          </a:solidFill>
          <a:latin typeface="Tw Cen MT" pitchFamily="34" charset="0"/>
          <a:ea typeface="ＭＳ Ｐゴシック" charset="-128"/>
        </a:defRPr>
      </a:lvl2pPr>
      <a:lvl3pPr algn="l" rtl="0" eaLnBrk="0" fontAlgn="base" hangingPunct="0">
        <a:spcBef>
          <a:spcPct val="0"/>
        </a:spcBef>
        <a:spcAft>
          <a:spcPct val="0"/>
        </a:spcAft>
        <a:defRPr sz="4400">
          <a:solidFill>
            <a:schemeClr val="tx2"/>
          </a:solidFill>
          <a:latin typeface="Tw Cen MT" pitchFamily="34" charset="0"/>
          <a:ea typeface="ＭＳ Ｐゴシック" charset="-128"/>
        </a:defRPr>
      </a:lvl3pPr>
      <a:lvl4pPr algn="l" rtl="0" eaLnBrk="0" fontAlgn="base" hangingPunct="0">
        <a:spcBef>
          <a:spcPct val="0"/>
        </a:spcBef>
        <a:spcAft>
          <a:spcPct val="0"/>
        </a:spcAft>
        <a:defRPr sz="4400">
          <a:solidFill>
            <a:schemeClr val="tx2"/>
          </a:solidFill>
          <a:latin typeface="Tw Cen MT" pitchFamily="34" charset="0"/>
          <a:ea typeface="ＭＳ Ｐゴシック" charset="-128"/>
        </a:defRPr>
      </a:lvl4pPr>
      <a:lvl5pPr algn="l" rtl="0" eaLnBrk="0" fontAlgn="base" hangingPunct="0">
        <a:spcBef>
          <a:spcPct val="0"/>
        </a:spcBef>
        <a:spcAft>
          <a:spcPct val="0"/>
        </a:spcAft>
        <a:defRPr sz="4400">
          <a:solidFill>
            <a:schemeClr val="tx2"/>
          </a:solidFill>
          <a:latin typeface="Tw Cen MT" pitchFamily="34" charset="0"/>
          <a:ea typeface="ＭＳ Ｐゴシック" charset="-128"/>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charset="2"/>
        <a:buChar char=""/>
        <a:defRPr sz="2900" kern="1200">
          <a:solidFill>
            <a:schemeClr val="tx1"/>
          </a:solidFill>
          <a:latin typeface="+mn-lt"/>
          <a:ea typeface="ＭＳ Ｐゴシック" charset="-128"/>
          <a:cs typeface="+mn-cs"/>
        </a:defRPr>
      </a:lvl1pPr>
      <a:lvl2pPr marL="639763" indent="-273050" algn="l" rtl="0" eaLnBrk="0" fontAlgn="base" hangingPunct="0">
        <a:spcBef>
          <a:spcPts val="550"/>
        </a:spcBef>
        <a:spcAft>
          <a:spcPct val="0"/>
        </a:spcAft>
        <a:buClr>
          <a:schemeClr val="accent1"/>
        </a:buClr>
        <a:buSzPct val="70000"/>
        <a:buFont typeface="Wingdings 2" charset="2"/>
        <a:buChar char=""/>
        <a:defRPr sz="2600" kern="1200">
          <a:solidFill>
            <a:schemeClr val="tx1"/>
          </a:solidFill>
          <a:latin typeface="+mn-lt"/>
          <a:ea typeface="ＭＳ Ｐゴシック" charset="-128"/>
          <a:cs typeface="+mn-cs"/>
        </a:defRPr>
      </a:lvl2pPr>
      <a:lvl3pPr marL="914400" indent="-228600" algn="l" rtl="0" eaLnBrk="0" fontAlgn="base" hangingPunct="0">
        <a:spcBef>
          <a:spcPts val="500"/>
        </a:spcBef>
        <a:spcAft>
          <a:spcPct val="0"/>
        </a:spcAft>
        <a:buClr>
          <a:schemeClr val="accent2"/>
        </a:buClr>
        <a:buSzPct val="75000"/>
        <a:buFont typeface="Wingdings" charset="2"/>
        <a:buChar char=""/>
        <a:defRPr sz="2300" kern="1200">
          <a:solidFill>
            <a:schemeClr val="tx1"/>
          </a:solidFill>
          <a:latin typeface="+mn-lt"/>
          <a:ea typeface="ＭＳ Ｐゴシック" charset="-128"/>
          <a:cs typeface="+mn-cs"/>
        </a:defRPr>
      </a:lvl3pPr>
      <a:lvl4pPr marL="1371600" indent="-228600" algn="l" rtl="0" eaLnBrk="0" fontAlgn="base" hangingPunct="0">
        <a:spcBef>
          <a:spcPts val="400"/>
        </a:spcBef>
        <a:spcAft>
          <a:spcPct val="0"/>
        </a:spcAft>
        <a:buClr>
          <a:srgbClr val="A5AB81"/>
        </a:buClr>
        <a:buSzPct val="75000"/>
        <a:buFont typeface="Wingdings" charset="2"/>
        <a:buChar char=""/>
        <a:defRPr sz="2000" kern="1200">
          <a:solidFill>
            <a:schemeClr val="tx1"/>
          </a:solidFill>
          <a:latin typeface="+mn-lt"/>
          <a:ea typeface="ＭＳ Ｐゴシック" charset="-128"/>
          <a:cs typeface="+mn-cs"/>
        </a:defRPr>
      </a:lvl4pPr>
      <a:lvl5pPr marL="1828800" indent="-228600" algn="l" rtl="0" eaLnBrk="0" fontAlgn="base" hangingPunct="0">
        <a:spcBef>
          <a:spcPts val="400"/>
        </a:spcBef>
        <a:spcAft>
          <a:spcPct val="0"/>
        </a:spcAft>
        <a:buClr>
          <a:srgbClr val="D8B25C"/>
        </a:buClr>
        <a:buSzPct val="65000"/>
        <a:buFont typeface="Wingdings" charset="2"/>
        <a:buChar char=""/>
        <a:defRPr sz="2000" kern="1200">
          <a:solidFill>
            <a:schemeClr val="tx1"/>
          </a:solidFill>
          <a:latin typeface="+mn-lt"/>
          <a:ea typeface="ＭＳ Ｐゴシック"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welsh@psych.umaryland.edu" TargetMode="External"/><Relationship Id="rId2" Type="http://schemas.openxmlformats.org/officeDocument/2006/relationships/image" Target="../media/image3.jpeg"/><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5.pn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12.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47.gif"/></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hyperlink" Target="http://www.ncpgambling.org/" TargetMode="External"/><Relationship Id="rId2" Type="http://schemas.openxmlformats.org/officeDocument/2006/relationships/hyperlink" Target="http://www.mdproblemgambling.com/"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4.jpeg"/><Relationship Id="rId7" Type="http://schemas.openxmlformats.org/officeDocument/2006/relationships/image" Target="../media/image5.png"/><Relationship Id="rId12" Type="http://schemas.openxmlformats.org/officeDocument/2006/relationships/image" Target="../media/image22.jpeg"/><Relationship Id="rId2" Type="http://schemas.openxmlformats.org/officeDocument/2006/relationships/image" Target="../media/image13.jpeg"/><Relationship Id="rId1" Type="http://schemas.openxmlformats.org/officeDocument/2006/relationships/slideLayout" Target="../slideLayouts/slideLayout10.xml"/><Relationship Id="rId6" Type="http://schemas.openxmlformats.org/officeDocument/2006/relationships/image" Target="../media/image17.jpeg"/><Relationship Id="rId11" Type="http://schemas.openxmlformats.org/officeDocument/2006/relationships/image" Target="../media/image21.jpeg"/><Relationship Id="rId5" Type="http://schemas.openxmlformats.org/officeDocument/2006/relationships/image" Target="../media/image16.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9.jpe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1DC0A89-5BC7-9024-1DC3-103F4D89FC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19"/>
          <a:stretch/>
        </p:blipFill>
        <p:spPr bwMode="auto">
          <a:xfrm>
            <a:off x="-5501" y="1474816"/>
            <a:ext cx="9155002" cy="5383184"/>
          </a:xfrm>
          <a:prstGeom prst="rect">
            <a:avLst/>
          </a:prstGeom>
          <a:noFill/>
          <a:extLst>
            <a:ext uri="{909E8E84-426E-40DD-AFC4-6F175D3DCCD1}">
              <a14:hiddenFill xmlns:a14="http://schemas.microsoft.com/office/drawing/2010/main">
                <a:solidFill>
                  <a:srgbClr val="FFFFFF"/>
                </a:solidFill>
              </a14:hiddenFill>
            </a:ext>
          </a:extLst>
        </p:spPr>
      </p:pic>
      <p:sp>
        <p:nvSpPr>
          <p:cNvPr id="15364" name="Rectangle 4"/>
          <p:cNvSpPr>
            <a:spLocks noGrp="1"/>
          </p:cNvSpPr>
          <p:nvPr>
            <p:ph type="ctrTitle"/>
          </p:nvPr>
        </p:nvSpPr>
        <p:spPr bwMode="auto">
          <a:xfrm>
            <a:off x="-190500" y="1219200"/>
            <a:ext cx="9525000" cy="1143000"/>
          </a:xfrm>
          <a:noFill/>
        </p:spPr>
        <p:txBody>
          <a:bodyPr wrap="square" lIns="91440" tIns="45720" rIns="91440" bIns="45720" numCol="1" anchorCtr="0" compatLnSpc="1">
            <a:prstTxWarp prst="textNoShape">
              <a:avLst/>
            </a:prstTxWarp>
          </a:bodyPr>
          <a:lstStyle/>
          <a:p>
            <a:pPr marL="0" indent="0" algn="ctr"/>
            <a:r>
              <a:rPr lang="en-US" sz="6000" b="1" dirty="0">
                <a:ln>
                  <a:noFill/>
                </a:ln>
                <a:solidFill>
                  <a:schemeClr val="accent1"/>
                </a:solidFill>
                <a:effectLst/>
              </a:rPr>
              <a:t>PATHOLOGICAL GAMBLING:</a:t>
            </a:r>
            <a:br>
              <a:rPr lang="en-US" sz="6000" b="1" dirty="0">
                <a:ln>
                  <a:noFill/>
                </a:ln>
                <a:solidFill>
                  <a:schemeClr val="accent1"/>
                </a:solidFill>
                <a:effectLst/>
              </a:rPr>
            </a:br>
            <a:r>
              <a:rPr lang="en-US" sz="6000" b="1" dirty="0">
                <a:ln>
                  <a:noFill/>
                </a:ln>
                <a:solidFill>
                  <a:schemeClr val="accent1"/>
                </a:solidFill>
                <a:effectLst/>
              </a:rPr>
              <a:t>A </a:t>
            </a:r>
            <a:r>
              <a:rPr lang="en-US" sz="6000" b="1" dirty="0">
                <a:ln>
                  <a:noFill/>
                </a:ln>
                <a:solidFill>
                  <a:schemeClr val="accent1"/>
                </a:solidFill>
              </a:rPr>
              <a:t>HIDDEN</a:t>
            </a:r>
            <a:r>
              <a:rPr lang="en-US" sz="6000" b="1" dirty="0">
                <a:ln>
                  <a:noFill/>
                </a:ln>
                <a:solidFill>
                  <a:schemeClr val="accent1"/>
                </a:solidFill>
                <a:effectLst/>
              </a:rPr>
              <a:t> ADDICTION</a:t>
            </a:r>
            <a:endParaRPr lang="en-US" sz="4800" b="1" dirty="0">
              <a:ln>
                <a:noFill/>
              </a:ln>
              <a:solidFill>
                <a:schemeClr val="accent1"/>
              </a:solidFill>
              <a:effectLst/>
            </a:endParaRPr>
          </a:p>
        </p:txBody>
      </p:sp>
      <p:sp>
        <p:nvSpPr>
          <p:cNvPr id="4" name="Subtitle 3"/>
          <p:cNvSpPr>
            <a:spLocks noGrp="1"/>
          </p:cNvSpPr>
          <p:nvPr>
            <p:ph type="subTitle" idx="1"/>
          </p:nvPr>
        </p:nvSpPr>
        <p:spPr>
          <a:xfrm>
            <a:off x="7882" y="4191000"/>
            <a:ext cx="9136118" cy="2819400"/>
          </a:xfrm>
        </p:spPr>
        <p:txBody>
          <a:bodyPr>
            <a:normAutofit/>
          </a:bodyPr>
          <a:lstStyle/>
          <a:p>
            <a:pPr algn="l" eaLnBrk="1" fontAlgn="auto" hangingPunct="1">
              <a:spcAft>
                <a:spcPts val="0"/>
              </a:spcAft>
              <a:buFont typeface="Wingdings 2"/>
              <a:buNone/>
              <a:defRPr/>
            </a:pPr>
            <a:endParaRPr lang="en-US" sz="3500" b="1" dirty="0">
              <a:solidFill>
                <a:schemeClr val="tx1"/>
              </a:solidFill>
            </a:endParaRPr>
          </a:p>
          <a:p>
            <a:pPr eaLnBrk="1" fontAlgn="auto" hangingPunct="1">
              <a:spcAft>
                <a:spcPts val="0"/>
              </a:spcAft>
              <a:buFont typeface="Wingdings 2"/>
              <a:buNone/>
              <a:defRPr/>
            </a:pPr>
            <a:endParaRPr lang="en-US" sz="2400" dirty="0"/>
          </a:p>
          <a:p>
            <a:pPr algn="ctr" eaLnBrk="1" fontAlgn="auto" hangingPunct="1">
              <a:spcAft>
                <a:spcPts val="0"/>
              </a:spcAft>
              <a:buFont typeface="Wingdings 2"/>
              <a:buNone/>
              <a:defRPr/>
            </a:pPr>
            <a:endParaRPr lang="en-US" sz="4800" b="1" dirty="0">
              <a:solidFill>
                <a:schemeClr val="tx1"/>
              </a:solidFill>
            </a:endParaRPr>
          </a:p>
          <a:p>
            <a:pPr algn="ctr" eaLnBrk="1" fontAlgn="auto" hangingPunct="1">
              <a:spcAft>
                <a:spcPts val="0"/>
              </a:spcAft>
              <a:buFont typeface="Wingdings 2"/>
              <a:buNone/>
              <a:defRPr/>
            </a:pPr>
            <a:endParaRPr lang="en-US" sz="4800" b="1" dirty="0">
              <a:solidFill>
                <a:schemeClr val="tx1"/>
              </a:solidFill>
            </a:endParaRPr>
          </a:p>
        </p:txBody>
      </p:sp>
      <p:sp>
        <p:nvSpPr>
          <p:cNvPr id="2" name="Rectangle 1"/>
          <p:cNvSpPr/>
          <p:nvPr/>
        </p:nvSpPr>
        <p:spPr>
          <a:xfrm>
            <a:off x="495300" y="4495800"/>
            <a:ext cx="8153400" cy="2616101"/>
          </a:xfrm>
          <a:prstGeom prst="rect">
            <a:avLst/>
          </a:prstGeom>
        </p:spPr>
        <p:txBody>
          <a:bodyPr wrap="square">
            <a:spAutoFit/>
          </a:bodyPr>
          <a:lstStyle/>
          <a:p>
            <a:pPr algn="ctr" eaLnBrk="1" fontAlgn="auto" hangingPunct="1">
              <a:spcAft>
                <a:spcPts val="0"/>
              </a:spcAft>
              <a:buFont typeface="Wingdings 2"/>
              <a:buNone/>
              <a:defRPr/>
            </a:pPr>
            <a:endParaRPr lang="en-US" b="1" dirty="0">
              <a:solidFill>
                <a:schemeClr val="bg1"/>
              </a:solidFill>
            </a:endParaRPr>
          </a:p>
          <a:p>
            <a:pPr algn="ctr" eaLnBrk="1" fontAlgn="auto" hangingPunct="1">
              <a:spcAft>
                <a:spcPts val="0"/>
              </a:spcAft>
              <a:buFont typeface="Wingdings 2"/>
              <a:buNone/>
              <a:defRPr/>
            </a:pPr>
            <a:endParaRPr lang="en-US" b="1" dirty="0">
              <a:solidFill>
                <a:schemeClr val="bg1"/>
              </a:solidFill>
            </a:endParaRPr>
          </a:p>
          <a:p>
            <a:pPr algn="ctr" eaLnBrk="1" fontAlgn="auto" hangingPunct="1">
              <a:spcAft>
                <a:spcPts val="0"/>
              </a:spcAft>
              <a:buFont typeface="Wingdings 2"/>
              <a:buNone/>
              <a:defRPr/>
            </a:pPr>
            <a:r>
              <a:rPr lang="en-US" sz="3200" b="1" dirty="0">
                <a:solidFill>
                  <a:schemeClr val="bg1"/>
                </a:solidFill>
                <a:effectLst>
                  <a:outerShdw blurRad="38100" dist="38100" dir="2700000" algn="tl">
                    <a:srgbClr val="000000">
                      <a:alpha val="43137"/>
                    </a:srgbClr>
                  </a:outerShdw>
                </a:effectLst>
              </a:rPr>
              <a:t>Christopher Welsh M.D.</a:t>
            </a:r>
          </a:p>
          <a:p>
            <a:pPr algn="ctr" eaLnBrk="1" fontAlgn="auto" hangingPunct="1">
              <a:spcAft>
                <a:spcPts val="0"/>
              </a:spcAft>
              <a:buFont typeface="Wingdings 2"/>
              <a:buNone/>
              <a:defRPr/>
            </a:pPr>
            <a:r>
              <a:rPr lang="en-US" sz="1400" b="1" dirty="0">
                <a:solidFill>
                  <a:schemeClr val="bg1"/>
                </a:solidFill>
                <a:effectLst>
                  <a:outerShdw blurRad="38100" dist="38100" dir="2700000" algn="tl">
                    <a:srgbClr val="000000">
                      <a:alpha val="43137"/>
                    </a:srgbClr>
                  </a:outerShdw>
                </a:effectLst>
              </a:rPr>
              <a:t>Associate Professor</a:t>
            </a:r>
          </a:p>
          <a:p>
            <a:pPr algn="ctr" eaLnBrk="1" fontAlgn="auto" hangingPunct="1">
              <a:spcAft>
                <a:spcPts val="0"/>
              </a:spcAft>
              <a:buFont typeface="Wingdings 2"/>
              <a:buNone/>
              <a:defRPr/>
            </a:pPr>
            <a:r>
              <a:rPr lang="en-US" sz="1400" b="1" dirty="0">
                <a:solidFill>
                  <a:schemeClr val="bg1"/>
                </a:solidFill>
                <a:effectLst>
                  <a:outerShdw blurRad="38100" dist="38100" dir="2700000" algn="tl">
                    <a:srgbClr val="000000">
                      <a:alpha val="43137"/>
                    </a:srgbClr>
                  </a:outerShdw>
                </a:effectLst>
              </a:rPr>
              <a:t>Medical Director &amp; Research Director</a:t>
            </a:r>
          </a:p>
          <a:p>
            <a:pPr algn="ctr" eaLnBrk="1" fontAlgn="auto" hangingPunct="1">
              <a:spcAft>
                <a:spcPts val="0"/>
              </a:spcAft>
              <a:buFont typeface="Wingdings 2"/>
              <a:buNone/>
              <a:defRPr/>
            </a:pPr>
            <a:r>
              <a:rPr lang="en-US" sz="1400" b="1" dirty="0">
                <a:solidFill>
                  <a:schemeClr val="bg1"/>
                </a:solidFill>
                <a:effectLst>
                  <a:outerShdw blurRad="38100" dist="38100" dir="2700000" algn="tl">
                    <a:srgbClr val="000000">
                      <a:alpha val="43137"/>
                    </a:srgbClr>
                  </a:outerShdw>
                </a:effectLst>
              </a:rPr>
              <a:t>Maryland Center of Excellence on Problem Gambling</a:t>
            </a:r>
          </a:p>
          <a:p>
            <a:pPr algn="ctr" eaLnBrk="1" fontAlgn="auto" hangingPunct="1">
              <a:spcAft>
                <a:spcPts val="0"/>
              </a:spcAft>
              <a:buFont typeface="Wingdings 2"/>
              <a:buNone/>
              <a:defRPr/>
            </a:pPr>
            <a:r>
              <a:rPr lang="en-US" sz="1400" b="1" dirty="0">
                <a:solidFill>
                  <a:schemeClr val="bg1"/>
                </a:solidFill>
                <a:effectLst>
                  <a:outerShdw blurRad="38100" dist="38100" dir="2700000" algn="tl">
                    <a:srgbClr val="000000">
                      <a:alpha val="43137"/>
                    </a:srgbClr>
                  </a:outerShdw>
                </a:effectLst>
              </a:rPr>
              <a:t>University of Maryland School of Medicine</a:t>
            </a:r>
          </a:p>
          <a:p>
            <a:pPr algn="ctr" eaLnBrk="1" fontAlgn="auto" hangingPunct="1">
              <a:spcAft>
                <a:spcPts val="0"/>
              </a:spcAft>
              <a:buFont typeface="Wingdings 2"/>
              <a:buNone/>
              <a:defRPr/>
            </a:pPr>
            <a:r>
              <a:rPr lang="en-US" sz="1400" b="1" dirty="0">
                <a:solidFill>
                  <a:schemeClr val="bg1"/>
                </a:solidFill>
                <a:effectLst>
                  <a:outerShdw blurRad="38100" dist="38100" dir="2700000" algn="tl">
                    <a:srgbClr val="000000">
                      <a:alpha val="43137"/>
                    </a:srgbClr>
                  </a:outerShdw>
                </a:effectLst>
              </a:rPr>
              <a:t>Division of Addiction Research &amp; Treatment </a:t>
            </a:r>
          </a:p>
          <a:p>
            <a:pPr algn="ctr" eaLnBrk="1" fontAlgn="auto" hangingPunct="1">
              <a:spcAft>
                <a:spcPts val="0"/>
              </a:spcAft>
              <a:defRPr/>
            </a:pPr>
            <a:r>
              <a:rPr lang="en-US" sz="1400" b="1" dirty="0">
                <a:solidFill>
                  <a:schemeClr val="bg1"/>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cwelsh@som.umaryland.edu</a:t>
            </a:r>
            <a:endParaRPr lang="en-US" sz="1400" b="1" dirty="0">
              <a:solidFill>
                <a:schemeClr val="bg1"/>
              </a:solidFill>
              <a:effectLst>
                <a:outerShdw blurRad="38100" dist="38100" dir="2700000" algn="tl">
                  <a:srgbClr val="000000">
                    <a:alpha val="43137"/>
                  </a:srgbClr>
                </a:outerShdw>
              </a:effectLst>
            </a:endParaRPr>
          </a:p>
          <a:p>
            <a:pPr fontAlgn="auto">
              <a:spcAft>
                <a:spcPts val="0"/>
              </a:spcAft>
              <a:defRPr/>
            </a:pPr>
            <a:endParaRPr lang="en-US" sz="1200" dirty="0"/>
          </a:p>
        </p:txBody>
      </p:sp>
      <p:pic>
        <p:nvPicPr>
          <p:cNvPr id="6" name="Picture 5" descr="UM_School_Medicine_RGB"/>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34843"/>
            <a:ext cx="2034735" cy="533400"/>
          </a:xfrm>
          <a:prstGeom prst="rect">
            <a:avLst/>
          </a:prstGeom>
          <a:noFill/>
          <a:ln>
            <a:noFill/>
          </a:ln>
        </p:spPr>
      </p:pic>
      <p:pic>
        <p:nvPicPr>
          <p:cNvPr id="3" name="Picture 2">
            <a:extLst>
              <a:ext uri="{FF2B5EF4-FFF2-40B4-BE49-F238E27FC236}">
                <a16:creationId xmlns:a16="http://schemas.microsoft.com/office/drawing/2014/main" id="{43415255-4E32-0C62-3254-836FBDDB0138}"/>
              </a:ext>
            </a:extLst>
          </p:cNvPr>
          <p:cNvPicPr>
            <a:picLocks noChangeAspect="1"/>
          </p:cNvPicPr>
          <p:nvPr/>
        </p:nvPicPr>
        <p:blipFill rotWithShape="1">
          <a:blip r:embed="rId5"/>
          <a:srcRect t="61613"/>
          <a:stretch/>
        </p:blipFill>
        <p:spPr>
          <a:xfrm>
            <a:off x="7000875" y="6334843"/>
            <a:ext cx="2143125" cy="523157"/>
          </a:xfrm>
          <a:prstGeom prst="rect">
            <a:avLst/>
          </a:prstGeom>
          <a:solidFill>
            <a:schemeClr val="bg1"/>
          </a:solidFill>
        </p:spPr>
      </p:pic>
    </p:spTree>
    <p:extLst>
      <p:ext uri="{BB962C8B-B14F-4D97-AF65-F5344CB8AC3E}">
        <p14:creationId xmlns:p14="http://schemas.microsoft.com/office/powerpoint/2010/main" val="31608304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41F8-7004-28F5-4AAC-580534C347C2}"/>
              </a:ext>
            </a:extLst>
          </p:cNvPr>
          <p:cNvSpPr>
            <a:spLocks noGrp="1"/>
          </p:cNvSpPr>
          <p:nvPr>
            <p:ph type="title"/>
          </p:nvPr>
        </p:nvSpPr>
        <p:spPr>
          <a:xfrm>
            <a:off x="152400" y="228600"/>
            <a:ext cx="8613648" cy="990600"/>
          </a:xfrm>
        </p:spPr>
        <p:txBody>
          <a:bodyPr/>
          <a:lstStyle/>
          <a:p>
            <a:pPr algn="ctr"/>
            <a:r>
              <a:rPr lang="en-US" sz="6000" b="1" dirty="0">
                <a:solidFill>
                  <a:schemeClr val="accent1"/>
                </a:solidFill>
                <a:latin typeface="Arial" panose="020B0604020202020204" pitchFamily="34" charset="0"/>
                <a:cs typeface="Arial" panose="020B0604020202020204" pitchFamily="34" charset="0"/>
              </a:rPr>
              <a:t>Maryland Casinos</a:t>
            </a:r>
          </a:p>
        </p:txBody>
      </p:sp>
      <p:pic>
        <p:nvPicPr>
          <p:cNvPr id="2050" name="Picture 2" descr="Maryland Slot Machine Casino Gambling | Professor Slots">
            <a:extLst>
              <a:ext uri="{FF2B5EF4-FFF2-40B4-BE49-F238E27FC236}">
                <a16:creationId xmlns:a16="http://schemas.microsoft.com/office/drawing/2014/main" id="{7CD748EC-8A8D-67FF-0B06-913BFF9CD3A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62460" y="1717769"/>
            <a:ext cx="8443440" cy="4743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DF5BE0-E8C2-BC28-5B35-367CE26CE34E}"/>
              </a:ext>
            </a:extLst>
          </p:cNvPr>
          <p:cNvSpPr txBox="1"/>
          <p:nvPr/>
        </p:nvSpPr>
        <p:spPr>
          <a:xfrm>
            <a:off x="6858000" y="2895600"/>
            <a:ext cx="1468672" cy="261610"/>
          </a:xfrm>
          <a:prstGeom prst="rect">
            <a:avLst/>
          </a:prstGeom>
          <a:noFill/>
        </p:spPr>
        <p:txBody>
          <a:bodyPr wrap="none" rtlCol="0">
            <a:spAutoFit/>
          </a:bodyPr>
          <a:lstStyle/>
          <a:p>
            <a:r>
              <a:rPr lang="en-US" sz="1100" b="1" dirty="0"/>
              <a:t>(Opened 9/17/2010)</a:t>
            </a:r>
          </a:p>
        </p:txBody>
      </p:sp>
      <p:sp>
        <p:nvSpPr>
          <p:cNvPr id="5" name="TextBox 4">
            <a:extLst>
              <a:ext uri="{FF2B5EF4-FFF2-40B4-BE49-F238E27FC236}">
                <a16:creationId xmlns:a16="http://schemas.microsoft.com/office/drawing/2014/main" id="{A8CF83A0-0C04-57C5-48AC-FC669E05768F}"/>
              </a:ext>
            </a:extLst>
          </p:cNvPr>
          <p:cNvSpPr txBox="1"/>
          <p:nvPr/>
        </p:nvSpPr>
        <p:spPr>
          <a:xfrm>
            <a:off x="7753876" y="5788525"/>
            <a:ext cx="1390124" cy="261610"/>
          </a:xfrm>
          <a:prstGeom prst="rect">
            <a:avLst/>
          </a:prstGeom>
          <a:noFill/>
        </p:spPr>
        <p:txBody>
          <a:bodyPr wrap="none" rtlCol="0">
            <a:spAutoFit/>
          </a:bodyPr>
          <a:lstStyle/>
          <a:p>
            <a:r>
              <a:rPr lang="en-US" sz="1100" b="1" dirty="0"/>
              <a:t>(Opened 1/4/2011)</a:t>
            </a:r>
          </a:p>
        </p:txBody>
      </p:sp>
      <p:sp>
        <p:nvSpPr>
          <p:cNvPr id="6" name="TextBox 5">
            <a:extLst>
              <a:ext uri="{FF2B5EF4-FFF2-40B4-BE49-F238E27FC236}">
                <a16:creationId xmlns:a16="http://schemas.microsoft.com/office/drawing/2014/main" id="{59C1144C-59C9-2424-32A9-40B4158C3CC4}"/>
              </a:ext>
            </a:extLst>
          </p:cNvPr>
          <p:cNvSpPr txBox="1"/>
          <p:nvPr/>
        </p:nvSpPr>
        <p:spPr>
          <a:xfrm>
            <a:off x="2667000" y="4227503"/>
            <a:ext cx="1390124" cy="261610"/>
          </a:xfrm>
          <a:prstGeom prst="rect">
            <a:avLst/>
          </a:prstGeom>
          <a:noFill/>
        </p:spPr>
        <p:txBody>
          <a:bodyPr wrap="none" rtlCol="0">
            <a:spAutoFit/>
          </a:bodyPr>
          <a:lstStyle/>
          <a:p>
            <a:r>
              <a:rPr lang="en-US" sz="1100" b="1" dirty="0"/>
              <a:t>(Opened 6/6/2012)</a:t>
            </a:r>
          </a:p>
        </p:txBody>
      </p:sp>
      <p:sp>
        <p:nvSpPr>
          <p:cNvPr id="7" name="TextBox 6">
            <a:extLst>
              <a:ext uri="{FF2B5EF4-FFF2-40B4-BE49-F238E27FC236}">
                <a16:creationId xmlns:a16="http://schemas.microsoft.com/office/drawing/2014/main" id="{85F84E19-7EC3-187B-6EFC-8DCBEAD1292C}"/>
              </a:ext>
            </a:extLst>
          </p:cNvPr>
          <p:cNvSpPr txBox="1"/>
          <p:nvPr/>
        </p:nvSpPr>
        <p:spPr>
          <a:xfrm>
            <a:off x="838200" y="2560983"/>
            <a:ext cx="1468672" cy="261610"/>
          </a:xfrm>
          <a:prstGeom prst="rect">
            <a:avLst/>
          </a:prstGeom>
          <a:noFill/>
        </p:spPr>
        <p:txBody>
          <a:bodyPr wrap="none" rtlCol="0">
            <a:spAutoFit/>
          </a:bodyPr>
          <a:lstStyle/>
          <a:p>
            <a:r>
              <a:rPr lang="en-US" sz="1100" b="1" dirty="0"/>
              <a:t>(Opened 5/12/2013)</a:t>
            </a:r>
          </a:p>
        </p:txBody>
      </p:sp>
      <p:sp>
        <p:nvSpPr>
          <p:cNvPr id="8" name="TextBox 7">
            <a:extLst>
              <a:ext uri="{FF2B5EF4-FFF2-40B4-BE49-F238E27FC236}">
                <a16:creationId xmlns:a16="http://schemas.microsoft.com/office/drawing/2014/main" id="{A95231C8-1014-DDB3-5924-B4F907AABD2E}"/>
              </a:ext>
            </a:extLst>
          </p:cNvPr>
          <p:cNvSpPr txBox="1"/>
          <p:nvPr/>
        </p:nvSpPr>
        <p:spPr>
          <a:xfrm>
            <a:off x="6819252" y="3864370"/>
            <a:ext cx="1468672" cy="261610"/>
          </a:xfrm>
          <a:prstGeom prst="rect">
            <a:avLst/>
          </a:prstGeom>
          <a:noFill/>
        </p:spPr>
        <p:txBody>
          <a:bodyPr wrap="none" rtlCol="0">
            <a:spAutoFit/>
          </a:bodyPr>
          <a:lstStyle/>
          <a:p>
            <a:r>
              <a:rPr lang="en-US" sz="1100" b="1" dirty="0"/>
              <a:t>(Opened 8/23/2014)</a:t>
            </a:r>
          </a:p>
        </p:txBody>
      </p:sp>
      <p:sp>
        <p:nvSpPr>
          <p:cNvPr id="9" name="TextBox 8">
            <a:extLst>
              <a:ext uri="{FF2B5EF4-FFF2-40B4-BE49-F238E27FC236}">
                <a16:creationId xmlns:a16="http://schemas.microsoft.com/office/drawing/2014/main" id="{D5331210-8528-2B8F-2C76-7463878BA864}"/>
              </a:ext>
            </a:extLst>
          </p:cNvPr>
          <p:cNvSpPr txBox="1"/>
          <p:nvPr/>
        </p:nvSpPr>
        <p:spPr>
          <a:xfrm>
            <a:off x="2514600" y="4909372"/>
            <a:ext cx="1468672" cy="261610"/>
          </a:xfrm>
          <a:prstGeom prst="rect">
            <a:avLst/>
          </a:prstGeom>
          <a:noFill/>
        </p:spPr>
        <p:txBody>
          <a:bodyPr wrap="none" rtlCol="0">
            <a:spAutoFit/>
          </a:bodyPr>
          <a:lstStyle/>
          <a:p>
            <a:r>
              <a:rPr lang="en-US" sz="1100" b="1" dirty="0"/>
              <a:t>(Opened 12/8/2016)</a:t>
            </a:r>
          </a:p>
        </p:txBody>
      </p:sp>
      <p:pic>
        <p:nvPicPr>
          <p:cNvPr id="10" name="Picture 9">
            <a:extLst>
              <a:ext uri="{FF2B5EF4-FFF2-40B4-BE49-F238E27FC236}">
                <a16:creationId xmlns:a16="http://schemas.microsoft.com/office/drawing/2014/main" id="{6ADF69FD-850C-1C7C-10E5-6E90FAE1B865}"/>
              </a:ext>
            </a:extLst>
          </p:cNvPr>
          <p:cNvPicPr>
            <a:picLocks noChangeAspect="1"/>
          </p:cNvPicPr>
          <p:nvPr/>
        </p:nvPicPr>
        <p:blipFill>
          <a:blip r:embed="rId3"/>
          <a:stretch>
            <a:fillRect/>
          </a:stretch>
        </p:blipFill>
        <p:spPr>
          <a:xfrm>
            <a:off x="7391400" y="6063990"/>
            <a:ext cx="1714500" cy="794010"/>
          </a:xfrm>
          <a:prstGeom prst="rect">
            <a:avLst/>
          </a:prstGeom>
        </p:spPr>
      </p:pic>
      <p:pic>
        <p:nvPicPr>
          <p:cNvPr id="2056" name="Picture 8" descr="Maryland Live! Casino Hotel Poised for Expansion, Cordish Says">
            <a:extLst>
              <a:ext uri="{FF2B5EF4-FFF2-40B4-BE49-F238E27FC236}">
                <a16:creationId xmlns:a16="http://schemas.microsoft.com/office/drawing/2014/main" id="{9E7F516E-3466-BDFA-DBC0-5893E4C403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860"/>
          <a:stretch/>
        </p:blipFill>
        <p:spPr bwMode="auto">
          <a:xfrm>
            <a:off x="1099093" y="3581400"/>
            <a:ext cx="1602543" cy="9309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GM National Harbor Hotel &amp; Casino | Hotel &amp; Casino in Oxon Hill - MGM  National Harbor">
            <a:extLst>
              <a:ext uri="{FF2B5EF4-FFF2-40B4-BE49-F238E27FC236}">
                <a16:creationId xmlns:a16="http://schemas.microsoft.com/office/drawing/2014/main" id="{50EC6FED-7C5A-B117-CD5E-571FDFC81C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712548"/>
            <a:ext cx="1802719" cy="100151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ocky Gap Lodge - DNC Architects">
            <a:extLst>
              <a:ext uri="{FF2B5EF4-FFF2-40B4-BE49-F238E27FC236}">
                <a16:creationId xmlns:a16="http://schemas.microsoft.com/office/drawing/2014/main" id="{24E6B0C3-5DB3-5725-9A2E-4082CA3AA84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914" b="11709"/>
          <a:stretch/>
        </p:blipFill>
        <p:spPr bwMode="auto">
          <a:xfrm>
            <a:off x="0" y="1672164"/>
            <a:ext cx="1143000" cy="9344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enn National is the new owner of Hollywood Casino Perryville in Maryland |  Yogonet International">
            <a:extLst>
              <a:ext uri="{FF2B5EF4-FFF2-40B4-BE49-F238E27FC236}">
                <a16:creationId xmlns:a16="http://schemas.microsoft.com/office/drawing/2014/main" id="{9B6704A1-81AB-C226-B95D-73E0097C90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1564170"/>
            <a:ext cx="1662198" cy="9344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ew Horseshoe Casino To Open Tuesday Night In Baltimore | WAMU">
            <a:extLst>
              <a:ext uri="{FF2B5EF4-FFF2-40B4-BE49-F238E27FC236}">
                <a16:creationId xmlns:a16="http://schemas.microsoft.com/office/drawing/2014/main" id="{32C61CE6-10FE-35DA-F188-528882CEBE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9563" y="4089383"/>
            <a:ext cx="1240235" cy="69763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urchill Downs &amp; Saratoga acquire racetrack &amp; casino - Casino Review">
            <a:extLst>
              <a:ext uri="{FF2B5EF4-FFF2-40B4-BE49-F238E27FC236}">
                <a16:creationId xmlns:a16="http://schemas.microsoft.com/office/drawing/2014/main" id="{74A7659D-656B-3157-C736-4D2E3108BFA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337" t="22257" r="5475" b="30189"/>
          <a:stretch/>
        </p:blipFill>
        <p:spPr bwMode="auto">
          <a:xfrm>
            <a:off x="7837622" y="4844265"/>
            <a:ext cx="1306378"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Maryland Casinos Map | American Casino Guide Book">
            <a:extLst>
              <a:ext uri="{FF2B5EF4-FFF2-40B4-BE49-F238E27FC236}">
                <a16:creationId xmlns:a16="http://schemas.microsoft.com/office/drawing/2014/main" id="{69C9A76B-C1F5-E6FF-F929-4DA9DDEA475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833" t="1515" r="10833" b="3031"/>
          <a:stretch/>
        </p:blipFill>
        <p:spPr bwMode="auto">
          <a:xfrm>
            <a:off x="7763251" y="3263"/>
            <a:ext cx="1371373" cy="9191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ryland Flag | American Flags Express">
            <a:extLst>
              <a:ext uri="{FF2B5EF4-FFF2-40B4-BE49-F238E27FC236}">
                <a16:creationId xmlns:a16="http://schemas.microsoft.com/office/drawing/2014/main" id="{72E8ADA5-1804-4E80-2B61-0B3C90A7DF3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001" b="17999"/>
          <a:stretch/>
        </p:blipFill>
        <p:spPr bwMode="auto">
          <a:xfrm>
            <a:off x="-2381" y="0"/>
            <a:ext cx="992981" cy="63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18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fade">
                                      <p:cBhvr>
                                        <p:cTn id="7" dur="500"/>
                                        <p:tgtEl>
                                          <p:spTgt spid="20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500"/>
                                        <p:tgtEl>
                                          <p:spTgt spid="20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0"/>
                                        </p:tgtEl>
                                        <p:attrNameLst>
                                          <p:attrName>style.visibility</p:attrName>
                                        </p:attrNameLst>
                                      </p:cBhvr>
                                      <p:to>
                                        <p:strVal val="visible"/>
                                      </p:to>
                                    </p:set>
                                    <p:animEffect transition="in" filter="fade">
                                      <p:cBhvr>
                                        <p:cTn id="22" dur="500"/>
                                        <p:tgtEl>
                                          <p:spTgt spid="20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4"/>
                                        </p:tgtEl>
                                        <p:attrNameLst>
                                          <p:attrName>style.visibility</p:attrName>
                                        </p:attrNameLst>
                                      </p:cBhvr>
                                      <p:to>
                                        <p:strVal val="visible"/>
                                      </p:to>
                                    </p:set>
                                    <p:animEffect transition="in" filter="fade">
                                      <p:cBhvr>
                                        <p:cTn id="27" dur="500"/>
                                        <p:tgtEl>
                                          <p:spTgt spid="20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8"/>
                                        </p:tgtEl>
                                        <p:attrNameLst>
                                          <p:attrName>style.visibility</p:attrName>
                                        </p:attrNameLst>
                                      </p:cBhvr>
                                      <p:to>
                                        <p:strVal val="visible"/>
                                      </p:to>
                                    </p:set>
                                    <p:animEffect transition="in" filter="fade">
                                      <p:cBhvr>
                                        <p:cTn id="3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lstStyle/>
          <a:p>
            <a:pPr algn="ctr"/>
            <a:r>
              <a:rPr lang="en-US" sz="6000" b="1" dirty="0">
                <a:solidFill>
                  <a:schemeClr val="accent1"/>
                </a:solidFill>
                <a:latin typeface="Arial" pitchFamily="34" charset="0"/>
                <a:cs typeface="Arial" pitchFamily="34" charset="0"/>
              </a:rPr>
              <a:t>Sports Betting</a:t>
            </a:r>
          </a:p>
        </p:txBody>
      </p:sp>
      <p:sp>
        <p:nvSpPr>
          <p:cNvPr id="3" name="Content Placeholder 2"/>
          <p:cNvSpPr>
            <a:spLocks noGrp="1"/>
          </p:cNvSpPr>
          <p:nvPr>
            <p:ph sz="quarter" idx="1"/>
          </p:nvPr>
        </p:nvSpPr>
        <p:spPr>
          <a:xfrm>
            <a:off x="228600" y="1524000"/>
            <a:ext cx="8915400" cy="4572000"/>
          </a:xfrm>
        </p:spPr>
        <p:txBody>
          <a:bodyPr/>
          <a:lstStyle/>
          <a:p>
            <a:pPr>
              <a:buClr>
                <a:schemeClr val="accent1"/>
              </a:buClr>
              <a:buFont typeface="Arial" panose="020B0604020202020204" pitchFamily="34" charset="0"/>
              <a:buChar char="•"/>
            </a:pPr>
            <a:r>
              <a:rPr lang="en-US" sz="2400" b="1" dirty="0">
                <a:latin typeface="Arial" panose="020B0604020202020204" pitchFamily="34" charset="0"/>
                <a:cs typeface="Arial" panose="020B0604020202020204" pitchFamily="34" charset="0"/>
              </a:rPr>
              <a:t>May, 2018- </a:t>
            </a:r>
            <a:r>
              <a:rPr lang="en-US" sz="2400" dirty="0">
                <a:latin typeface="Arial" panose="020B0604020202020204" pitchFamily="34" charset="0"/>
                <a:cs typeface="Arial" panose="020B0604020202020204" pitchFamily="34" charset="0"/>
              </a:rPr>
              <a:t>the U.S. Supreme Court struck down a 1992 federal law that had effectively banned commercial sports betting in most states.</a:t>
            </a:r>
          </a:p>
          <a:p>
            <a:pPr>
              <a:buClr>
                <a:schemeClr val="accent1"/>
              </a:buClr>
              <a:buFont typeface="Arial" panose="020B0604020202020204" pitchFamily="34" charset="0"/>
              <a:buChar char="•"/>
            </a:pPr>
            <a:r>
              <a:rPr lang="en-US" sz="2400" b="1" dirty="0">
                <a:latin typeface="Arial" panose="020B0604020202020204" pitchFamily="34" charset="0"/>
                <a:cs typeface="Arial" panose="020B0604020202020204" pitchFamily="34" charset="0"/>
              </a:rPr>
              <a:t>November, 2020- </a:t>
            </a:r>
            <a:r>
              <a:rPr lang="en-US" sz="2400" dirty="0">
                <a:latin typeface="Arial" panose="020B0604020202020204" pitchFamily="34" charset="0"/>
                <a:cs typeface="Arial" panose="020B0604020202020204" pitchFamily="34" charset="0"/>
              </a:rPr>
              <a:t>Maryland voters approved the establishment of sports betting in Maryland </a:t>
            </a:r>
            <a:r>
              <a:rPr lang="en-US" sz="1400" dirty="0">
                <a:latin typeface="Arial" panose="020B0604020202020204" pitchFamily="34" charset="0"/>
                <a:cs typeface="Arial" panose="020B0604020202020204" pitchFamily="34" charset="0"/>
              </a:rPr>
              <a:t>(signed into law May, 2021)</a:t>
            </a:r>
            <a:r>
              <a:rPr lang="en-US" sz="2400" dirty="0">
                <a:latin typeface="Arial" panose="020B0604020202020204" pitchFamily="34" charset="0"/>
                <a:cs typeface="Arial" panose="020B0604020202020204" pitchFamily="34" charset="0"/>
              </a:rPr>
              <a:t>.</a:t>
            </a:r>
          </a:p>
          <a:p>
            <a:pPr>
              <a:buClr>
                <a:schemeClr val="accent1"/>
              </a:buClr>
              <a:buFont typeface="Arial" panose="020B0604020202020204" pitchFamily="34" charset="0"/>
              <a:buChar char="•"/>
            </a:pPr>
            <a:r>
              <a:rPr lang="en-US" sz="2400" b="1" dirty="0">
                <a:latin typeface="Arial" panose="020B0604020202020204" pitchFamily="34" charset="0"/>
                <a:cs typeface="Arial" panose="020B0604020202020204" pitchFamily="34" charset="0"/>
              </a:rPr>
              <a:t>December, 2021- </a:t>
            </a:r>
            <a:r>
              <a:rPr lang="en-US" sz="2400" dirty="0">
                <a:latin typeface="Arial" panose="020B0604020202020204" pitchFamily="34" charset="0"/>
                <a:cs typeface="Arial" panose="020B0604020202020204" pitchFamily="34" charset="0"/>
              </a:rPr>
              <a:t>Retail sports betting launched at five casinos, race tracks &amp; several other places in Maryland.</a:t>
            </a:r>
          </a:p>
          <a:p>
            <a:pPr>
              <a:buClr>
                <a:schemeClr val="accent1"/>
              </a:buClr>
              <a:buFont typeface="Arial" panose="020B0604020202020204" pitchFamily="34" charset="0"/>
              <a:buChar char="•"/>
            </a:pPr>
            <a:r>
              <a:rPr lang="en-US" sz="2400" b="1" dirty="0">
                <a:latin typeface="Arial" panose="020B0604020202020204" pitchFamily="34" charset="0"/>
                <a:cs typeface="Arial" panose="020B0604020202020204" pitchFamily="34" charset="0"/>
              </a:rPr>
              <a:t>November, 2022- </a:t>
            </a:r>
            <a:r>
              <a:rPr lang="en-US" sz="2400" dirty="0">
                <a:latin typeface="Arial" panose="020B0604020202020204" pitchFamily="34" charset="0"/>
                <a:cs typeface="Arial" panose="020B0604020202020204" pitchFamily="34" charset="0"/>
              </a:rPr>
              <a:t>Online sports betting launched in Maryland.</a:t>
            </a:r>
            <a:endParaRPr lang="en-US" sz="2400" u="sng" dirty="0">
              <a:solidFill>
                <a:schemeClr val="bg2">
                  <a:lumMod val="50000"/>
                </a:schemeClr>
              </a:solidFill>
              <a:latin typeface="Arial" panose="020B0604020202020204" pitchFamily="34" charset="0"/>
              <a:cs typeface="Arial" pitchFamily="34" charset="0"/>
            </a:endParaRPr>
          </a:p>
        </p:txBody>
      </p:sp>
      <p:pic>
        <p:nvPicPr>
          <p:cNvPr id="4" name="Picture 3">
            <a:extLst>
              <a:ext uri="{FF2B5EF4-FFF2-40B4-BE49-F238E27FC236}">
                <a16:creationId xmlns:a16="http://schemas.microsoft.com/office/drawing/2014/main" id="{C770CFB2-D5E8-C3D2-AA9A-1F7EAF74B280}"/>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3074" name="Picture 2" descr="Maryland Sports Betting Now Legal | VSiN">
            <a:extLst>
              <a:ext uri="{FF2B5EF4-FFF2-40B4-BE49-F238E27FC236}">
                <a16:creationId xmlns:a16="http://schemas.microsoft.com/office/drawing/2014/main" id="{12D2E5A5-AC4B-7E8C-0AB4-660001258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68929" cy="990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ryland Sports Betting Could Be Live By End of 2021">
            <a:extLst>
              <a:ext uri="{FF2B5EF4-FFF2-40B4-BE49-F238E27FC236}">
                <a16:creationId xmlns:a16="http://schemas.microsoft.com/office/drawing/2014/main" id="{6C04FCC9-1DB9-6A0F-BCB4-03E451512E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00" t="5948" r="3067" b="5085"/>
          <a:stretch/>
        </p:blipFill>
        <p:spPr bwMode="auto">
          <a:xfrm>
            <a:off x="228600" y="5029200"/>
            <a:ext cx="2854358" cy="16905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is week's license award meeting could mean Maryland mobile sports betting  launched by Thanksgiving - YouTube">
            <a:extLst>
              <a:ext uri="{FF2B5EF4-FFF2-40B4-BE49-F238E27FC236}">
                <a16:creationId xmlns:a16="http://schemas.microsoft.com/office/drawing/2014/main" id="{0161648D-9275-97F7-5BAA-32CDB0B34DB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66" t="7037" r="5000" b="8518"/>
          <a:stretch/>
        </p:blipFill>
        <p:spPr bwMode="auto">
          <a:xfrm>
            <a:off x="3886200" y="5029200"/>
            <a:ext cx="340092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6807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0" y="228600"/>
            <a:ext cx="9105900" cy="790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5400" b="1" dirty="0">
                <a:solidFill>
                  <a:schemeClr val="accent1"/>
                </a:solidFill>
                <a:latin typeface="Arial" pitchFamily="34" charset="0"/>
                <a:cs typeface="Arial" pitchFamily="34" charset="0"/>
              </a:rPr>
              <a:t>Gambling: Some Numbers</a:t>
            </a:r>
          </a:p>
        </p:txBody>
      </p:sp>
      <p:sp>
        <p:nvSpPr>
          <p:cNvPr id="10243" name="Rectangle 3"/>
          <p:cNvSpPr>
            <a:spLocks noGrp="1" noChangeArrowheads="1"/>
          </p:cNvSpPr>
          <p:nvPr>
            <p:ph type="body" idx="1"/>
          </p:nvPr>
        </p:nvSpPr>
        <p:spPr bwMode="auto">
          <a:xfrm>
            <a:off x="381000" y="1524000"/>
            <a:ext cx="8991600" cy="508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About 85% of all adults in the US gamble at one time or another. </a:t>
            </a:r>
          </a:p>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48 states have legalized gambling</a:t>
            </a:r>
          </a:p>
          <a:p>
            <a:pPr lvl="1" eaLnBrk="1" hangingPunct="1">
              <a:buSzPct val="100000"/>
              <a:buFont typeface="Arial" pitchFamily="34" charset="0"/>
              <a:buChar char="•"/>
            </a:pPr>
            <a:r>
              <a:rPr lang="en-US" altLang="en-US" sz="2800" dirty="0">
                <a:latin typeface="Arial" pitchFamily="34" charset="0"/>
                <a:cs typeface="Arial" pitchFamily="34" charset="0"/>
              </a:rPr>
              <a:t>Except Hawaii and Utah. </a:t>
            </a:r>
          </a:p>
          <a:p>
            <a:pPr lvl="2" eaLnBrk="1" hangingPunct="1">
              <a:buClr>
                <a:schemeClr val="accent1"/>
              </a:buClr>
              <a:buSzPct val="100000"/>
              <a:buFont typeface="Arial" pitchFamily="34" charset="0"/>
              <a:buChar char="•"/>
            </a:pPr>
            <a:r>
              <a:rPr lang="en-US" altLang="en-US" sz="2400" dirty="0">
                <a:latin typeface="Arial" pitchFamily="34" charset="0"/>
                <a:cs typeface="Arial" pitchFamily="34" charset="0"/>
              </a:rPr>
              <a:t>Gambling goes on in Hawaii and Utah via the stock market, internet gambling, cruise ship casinos, illegal gambling such as sports betting.</a:t>
            </a:r>
          </a:p>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28 states (plus 2 territories) have casino gambling</a:t>
            </a:r>
          </a:p>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30 states have casinos on Native American land</a:t>
            </a:r>
          </a:p>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43 states have lotteries</a:t>
            </a:r>
          </a:p>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6 states have river boats</a:t>
            </a:r>
          </a:p>
          <a:p>
            <a:pPr eaLnBrk="1" hangingPunct="1">
              <a:buClr>
                <a:schemeClr val="accent1"/>
              </a:buClr>
              <a:buSzPct val="100000"/>
              <a:buFont typeface="Arial" pitchFamily="34" charset="0"/>
              <a:buChar char="•"/>
            </a:pPr>
            <a:endParaRPr lang="en-US" altLang="en-US" sz="2400" dirty="0">
              <a:latin typeface="Arial" pitchFamily="34" charset="0"/>
              <a:cs typeface="Arial" pitchFamily="34" charset="0"/>
            </a:endParaRPr>
          </a:p>
        </p:txBody>
      </p:sp>
      <p:pic>
        <p:nvPicPr>
          <p:cNvPr id="2" name="Picture 1">
            <a:extLst>
              <a:ext uri="{FF2B5EF4-FFF2-40B4-BE49-F238E27FC236}">
                <a16:creationId xmlns:a16="http://schemas.microsoft.com/office/drawing/2014/main" id="{B7CE1EF9-AD64-DEB5-1E12-C5BDA628348C}"/>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1575413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bwMode="auto">
          <a:xfrm>
            <a:off x="0" y="152400"/>
            <a:ext cx="914400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dirty="0">
                <a:solidFill>
                  <a:schemeClr val="accent1"/>
                </a:solidFill>
                <a:latin typeface="Arial" panose="020B0604020202020204" pitchFamily="34" charset="0"/>
                <a:cs typeface="Arial" panose="020B0604020202020204" pitchFamily="34" charset="0"/>
              </a:rPr>
              <a:t>Gambling In The U.S.: The Money</a:t>
            </a:r>
          </a:p>
        </p:txBody>
      </p:sp>
      <p:sp>
        <p:nvSpPr>
          <p:cNvPr id="8195" name="Rectangle 2051"/>
          <p:cNvSpPr>
            <a:spLocks noGrp="1" noChangeArrowheads="1"/>
          </p:cNvSpPr>
          <p:nvPr>
            <p:ph type="body" idx="1"/>
          </p:nvPr>
        </p:nvSpPr>
        <p:spPr bwMode="auto">
          <a:xfrm>
            <a:off x="457200" y="1600200"/>
            <a:ext cx="8686800" cy="4478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Legal gambling in the US is over a $100 </a:t>
            </a:r>
            <a:r>
              <a:rPr lang="en-US" altLang="en-US" sz="2800" b="1" u="sng" dirty="0">
                <a:latin typeface="Arial" pitchFamily="34" charset="0"/>
                <a:cs typeface="Arial" pitchFamily="34" charset="0"/>
              </a:rPr>
              <a:t>B</a:t>
            </a:r>
            <a:r>
              <a:rPr lang="en-US" altLang="en-US" sz="2800" dirty="0">
                <a:latin typeface="Arial" pitchFamily="34" charset="0"/>
                <a:cs typeface="Arial" pitchFamily="34" charset="0"/>
              </a:rPr>
              <a:t>illion/</a:t>
            </a:r>
            <a:r>
              <a:rPr lang="en-US" altLang="en-US" sz="2800" dirty="0" err="1">
                <a:latin typeface="Arial" pitchFamily="34" charset="0"/>
                <a:cs typeface="Arial" pitchFamily="34" charset="0"/>
              </a:rPr>
              <a:t>yr</a:t>
            </a:r>
            <a:r>
              <a:rPr lang="en-US" altLang="en-US" sz="2800" dirty="0">
                <a:latin typeface="Arial" pitchFamily="34" charset="0"/>
                <a:cs typeface="Arial" pitchFamily="34" charset="0"/>
              </a:rPr>
              <a:t> profit-making industry. </a:t>
            </a:r>
          </a:p>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Casinos gross &gt; $60 billion/year</a:t>
            </a:r>
          </a:p>
          <a:p>
            <a:pPr marL="846137" lvl="2" indent="-571500" eaLnBrk="1" hangingPunct="1">
              <a:lnSpc>
                <a:spcPct val="90000"/>
              </a:lnSpc>
              <a:spcBef>
                <a:spcPts val="700"/>
              </a:spcBef>
              <a:buClr>
                <a:schemeClr val="accent1"/>
              </a:buClr>
              <a:buSzPct val="100000"/>
              <a:buFont typeface="Arial" panose="020B0604020202020204" pitchFamily="34" charset="0"/>
              <a:buChar char="•"/>
            </a:pPr>
            <a:r>
              <a:rPr lang="en-US" altLang="en-US" sz="2400" dirty="0">
                <a:latin typeface="Arial" pitchFamily="34" charset="0"/>
                <a:cs typeface="Arial" pitchFamily="34" charset="0"/>
              </a:rPr>
              <a:t>Direct state and local tax revenues of @ $10 billion/year</a:t>
            </a:r>
          </a:p>
          <a:p>
            <a:pPr marL="846137" lvl="2" indent="-571500" eaLnBrk="1" hangingPunct="1">
              <a:lnSpc>
                <a:spcPct val="90000"/>
              </a:lnSpc>
              <a:spcBef>
                <a:spcPts val="700"/>
              </a:spcBef>
              <a:buClr>
                <a:schemeClr val="accent1"/>
              </a:buClr>
              <a:buSzPct val="100000"/>
              <a:buFont typeface="Arial" panose="020B0604020202020204" pitchFamily="34" charset="0"/>
              <a:buChar char="•"/>
            </a:pPr>
            <a:r>
              <a:rPr lang="en-US" altLang="en-US" sz="2400" dirty="0">
                <a:latin typeface="Arial" pitchFamily="34" charset="0"/>
                <a:cs typeface="Arial" pitchFamily="34" charset="0"/>
              </a:rPr>
              <a:t>$65-70 million/month total revenue in Maryland</a:t>
            </a:r>
          </a:p>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Lotteries have @ $70 billion/year in sales</a:t>
            </a:r>
          </a:p>
          <a:p>
            <a:pPr marL="846137" lvl="2" indent="-571500" eaLnBrk="1" hangingPunct="1">
              <a:lnSpc>
                <a:spcPct val="90000"/>
              </a:lnSpc>
              <a:spcBef>
                <a:spcPts val="700"/>
              </a:spcBef>
              <a:buClr>
                <a:schemeClr val="accent1"/>
              </a:buClr>
              <a:buSzPct val="100000"/>
              <a:buFont typeface="Arial" panose="020B0604020202020204" pitchFamily="34" charset="0"/>
              <a:buChar char="•"/>
            </a:pPr>
            <a:r>
              <a:rPr lang="en-US" altLang="en-US" sz="2400" dirty="0">
                <a:latin typeface="Arial" pitchFamily="34" charset="0"/>
                <a:cs typeface="Arial" pitchFamily="34" charset="0"/>
              </a:rPr>
              <a:t>@ $19 billion/year profit</a:t>
            </a:r>
          </a:p>
          <a:p>
            <a:pPr marL="846137" lvl="2" indent="-571500" eaLnBrk="1" hangingPunct="1">
              <a:lnSpc>
                <a:spcPct val="90000"/>
              </a:lnSpc>
              <a:spcBef>
                <a:spcPts val="700"/>
              </a:spcBef>
              <a:buClr>
                <a:schemeClr val="accent1"/>
              </a:buClr>
              <a:buSzPct val="100000"/>
              <a:buFont typeface="Arial" panose="020B0604020202020204" pitchFamily="34" charset="0"/>
              <a:buChar char="•"/>
            </a:pPr>
            <a:r>
              <a:rPr lang="en-US" altLang="en-US" sz="2400" dirty="0">
                <a:latin typeface="Arial" pitchFamily="34" charset="0"/>
                <a:cs typeface="Arial" pitchFamily="34" charset="0"/>
              </a:rPr>
              <a:t>Lottery is 3rd largest source of revenue in Md.</a:t>
            </a:r>
          </a:p>
          <a:p>
            <a:pPr marL="1303337" lvl="3" indent="-571500" eaLnBrk="1" hangingPunct="1">
              <a:lnSpc>
                <a:spcPct val="90000"/>
              </a:lnSpc>
              <a:spcBef>
                <a:spcPts val="700"/>
              </a:spcBef>
              <a:buClr>
                <a:schemeClr val="accent1"/>
              </a:buClr>
              <a:buSzPct val="100000"/>
              <a:buFont typeface="Arial" panose="020B0604020202020204" pitchFamily="34" charset="0"/>
              <a:buChar char="•"/>
            </a:pPr>
            <a:r>
              <a:rPr lang="en-US" altLang="en-US" sz="2400" dirty="0">
                <a:latin typeface="Arial" pitchFamily="34" charset="0"/>
                <a:cs typeface="Arial" pitchFamily="34" charset="0"/>
              </a:rPr>
              <a:t>Behind sales tax and income tax</a:t>
            </a:r>
          </a:p>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Used for various things in different states</a:t>
            </a:r>
          </a:p>
          <a:p>
            <a:pPr marL="571500" lvl="1" indent="-571500" eaLnBrk="1" hangingPunct="1">
              <a:lnSpc>
                <a:spcPct val="90000"/>
              </a:lnSpc>
              <a:spcBef>
                <a:spcPts val="700"/>
              </a:spcBef>
              <a:buSzPct val="100000"/>
              <a:buFont typeface="Arial" panose="020B0604020202020204" pitchFamily="34" charset="0"/>
              <a:buChar char="•"/>
            </a:pPr>
            <a:endParaRPr lang="en-US" altLang="en-US" sz="3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A7822E0-A67B-6026-61F8-F87C34B9D30C}"/>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19642643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bwMode="auto">
          <a:xfrm>
            <a:off x="0" y="0"/>
            <a:ext cx="914400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lnSpc>
                <a:spcPts val="5000"/>
              </a:lnSpc>
            </a:pPr>
            <a:r>
              <a:rPr lang="en-US" altLang="en-US" b="1" dirty="0">
                <a:solidFill>
                  <a:schemeClr val="accent1"/>
                </a:solidFill>
                <a:latin typeface="Arial" panose="020B0604020202020204" pitchFamily="34" charset="0"/>
                <a:cs typeface="Arial" panose="020B0604020202020204" pitchFamily="34" charset="0"/>
              </a:rPr>
              <a:t>Gambling In The U.S.: </a:t>
            </a:r>
            <a:br>
              <a:rPr lang="en-US" altLang="en-US" b="1" dirty="0">
                <a:solidFill>
                  <a:schemeClr val="accent1"/>
                </a:solidFill>
                <a:latin typeface="Arial" panose="020B0604020202020204" pitchFamily="34" charset="0"/>
                <a:cs typeface="Arial" panose="020B0604020202020204" pitchFamily="34" charset="0"/>
              </a:rPr>
            </a:br>
            <a:r>
              <a:rPr lang="en-US" altLang="en-US" b="1" dirty="0">
                <a:solidFill>
                  <a:schemeClr val="accent1"/>
                </a:solidFill>
                <a:latin typeface="Arial" panose="020B0604020202020204" pitchFamily="34" charset="0"/>
                <a:cs typeface="Arial" panose="020B0604020202020204" pitchFamily="34" charset="0"/>
              </a:rPr>
              <a:t>Gross Revenue Casinos (2022)</a:t>
            </a:r>
          </a:p>
        </p:txBody>
      </p:sp>
      <p:pic>
        <p:nvPicPr>
          <p:cNvPr id="5" name="Picture 4">
            <a:extLst>
              <a:ext uri="{FF2B5EF4-FFF2-40B4-BE49-F238E27FC236}">
                <a16:creationId xmlns:a16="http://schemas.microsoft.com/office/drawing/2014/main" id="{3BF0FC70-F23B-1000-2B89-447F03B779DF}"/>
              </a:ext>
            </a:extLst>
          </p:cNvPr>
          <p:cNvPicPr>
            <a:picLocks noChangeAspect="1"/>
          </p:cNvPicPr>
          <p:nvPr/>
        </p:nvPicPr>
        <p:blipFill rotWithShape="1">
          <a:blip r:embed="rId2"/>
          <a:srcRect l="26667" t="27778" r="45000" b="35185"/>
          <a:stretch/>
        </p:blipFill>
        <p:spPr>
          <a:xfrm>
            <a:off x="1219199" y="1656228"/>
            <a:ext cx="6659879" cy="4896971"/>
          </a:xfrm>
          <a:prstGeom prst="rect">
            <a:avLst/>
          </a:prstGeom>
        </p:spPr>
      </p:pic>
      <p:pic>
        <p:nvPicPr>
          <p:cNvPr id="2" name="Picture 1">
            <a:extLst>
              <a:ext uri="{FF2B5EF4-FFF2-40B4-BE49-F238E27FC236}">
                <a16:creationId xmlns:a16="http://schemas.microsoft.com/office/drawing/2014/main" id="{1A7822E0-A67B-6026-61F8-F87C34B9D30C}"/>
              </a:ext>
            </a:extLst>
          </p:cNvPr>
          <p:cNvPicPr>
            <a:picLocks noChangeAspect="1"/>
          </p:cNvPicPr>
          <p:nvPr/>
        </p:nvPicPr>
        <p:blipFill>
          <a:blip r:embed="rId3"/>
          <a:stretch>
            <a:fillRect/>
          </a:stretch>
        </p:blipFill>
        <p:spPr>
          <a:xfrm>
            <a:off x="7391400" y="6063990"/>
            <a:ext cx="1714500" cy="794010"/>
          </a:xfrm>
          <a:prstGeom prst="rect">
            <a:avLst/>
          </a:prstGeom>
        </p:spPr>
      </p:pic>
      <p:sp>
        <p:nvSpPr>
          <p:cNvPr id="3" name="Oval 2">
            <a:extLst>
              <a:ext uri="{FF2B5EF4-FFF2-40B4-BE49-F238E27FC236}">
                <a16:creationId xmlns:a16="http://schemas.microsoft.com/office/drawing/2014/main" id="{8754BA93-CE76-3C44-9AFB-73C50FAF6711}"/>
              </a:ext>
            </a:extLst>
          </p:cNvPr>
          <p:cNvSpPr/>
          <p:nvPr/>
        </p:nvSpPr>
        <p:spPr>
          <a:xfrm>
            <a:off x="1600200" y="4800600"/>
            <a:ext cx="1981200" cy="457200"/>
          </a:xfrm>
          <a:prstGeom prst="ellipse">
            <a:avLst/>
          </a:prstGeom>
          <a:no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EDA387-B71F-CBC2-DE8F-AAEDB1A4AE91}"/>
              </a:ext>
            </a:extLst>
          </p:cNvPr>
          <p:cNvSpPr txBox="1"/>
          <p:nvPr/>
        </p:nvSpPr>
        <p:spPr>
          <a:xfrm>
            <a:off x="4191000" y="6248400"/>
            <a:ext cx="2198038" cy="369332"/>
          </a:xfrm>
          <a:prstGeom prst="rect">
            <a:avLst/>
          </a:prstGeom>
          <a:noFill/>
        </p:spPr>
        <p:txBody>
          <a:bodyPr wrap="none" rtlCol="0">
            <a:spAutoFit/>
          </a:bodyPr>
          <a:lstStyle/>
          <a:p>
            <a:r>
              <a:rPr lang="en-US" dirty="0"/>
              <a:t>in millions of dollars</a:t>
            </a:r>
          </a:p>
        </p:txBody>
      </p:sp>
    </p:spTree>
    <p:extLst>
      <p:ext uri="{BB962C8B-B14F-4D97-AF65-F5344CB8AC3E}">
        <p14:creationId xmlns:p14="http://schemas.microsoft.com/office/powerpoint/2010/main" val="1372055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BE43-B60D-76FD-BFC6-CC7640BE8493}"/>
              </a:ext>
            </a:extLst>
          </p:cNvPr>
          <p:cNvSpPr>
            <a:spLocks noGrp="1"/>
          </p:cNvSpPr>
          <p:nvPr>
            <p:ph type="title"/>
          </p:nvPr>
        </p:nvSpPr>
        <p:spPr>
          <a:xfrm>
            <a:off x="0" y="228600"/>
            <a:ext cx="9144000" cy="990600"/>
          </a:xfrm>
        </p:spPr>
        <p:txBody>
          <a:bodyPr/>
          <a:lstStyle/>
          <a:p>
            <a:pPr algn="ctr"/>
            <a:r>
              <a:rPr lang="en-US" sz="5400" b="1" dirty="0">
                <a:solidFill>
                  <a:schemeClr val="accent1"/>
                </a:solidFill>
                <a:latin typeface="Arial" panose="020B0604020202020204" pitchFamily="34" charset="0"/>
                <a:cs typeface="Arial" panose="020B0604020202020204" pitchFamily="34" charset="0"/>
              </a:rPr>
              <a:t>Money Gambled: Maryland</a:t>
            </a:r>
          </a:p>
        </p:txBody>
      </p:sp>
      <p:pic>
        <p:nvPicPr>
          <p:cNvPr id="5" name="Content Placeholder 4">
            <a:extLst>
              <a:ext uri="{FF2B5EF4-FFF2-40B4-BE49-F238E27FC236}">
                <a16:creationId xmlns:a16="http://schemas.microsoft.com/office/drawing/2014/main" id="{ED05A4EC-FBB8-6B9A-F8F9-43D4045AA13B}"/>
              </a:ext>
            </a:extLst>
          </p:cNvPr>
          <p:cNvPicPr>
            <a:picLocks noGrp="1" noChangeAspect="1"/>
          </p:cNvPicPr>
          <p:nvPr>
            <p:ph sz="quarter" idx="1"/>
          </p:nvPr>
        </p:nvPicPr>
        <p:blipFill rotWithShape="1">
          <a:blip r:embed="rId2"/>
          <a:srcRect l="40904" t="45616" r="30495" b="22978"/>
          <a:stretch/>
        </p:blipFill>
        <p:spPr>
          <a:xfrm>
            <a:off x="1164799" y="1676400"/>
            <a:ext cx="7155509" cy="4419600"/>
          </a:xfrm>
        </p:spPr>
      </p:pic>
      <p:pic>
        <p:nvPicPr>
          <p:cNvPr id="6" name="Picture 5">
            <a:extLst>
              <a:ext uri="{FF2B5EF4-FFF2-40B4-BE49-F238E27FC236}">
                <a16:creationId xmlns:a16="http://schemas.microsoft.com/office/drawing/2014/main" id="{17D7BD80-4B1F-F504-238C-BA5DC2BF6E8F}"/>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41707583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381000" y="152400"/>
            <a:ext cx="8458200"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6000" b="1" dirty="0">
                <a:solidFill>
                  <a:schemeClr val="accent1"/>
                </a:solidFill>
                <a:latin typeface="Arial" pitchFamily="34" charset="0"/>
                <a:cs typeface="Arial" pitchFamily="34" charset="0"/>
              </a:rPr>
              <a:t>Legal Gambling Age</a:t>
            </a:r>
          </a:p>
        </p:txBody>
      </p:sp>
      <p:sp>
        <p:nvSpPr>
          <p:cNvPr id="9219" name="Rectangle 3"/>
          <p:cNvSpPr>
            <a:spLocks noGrp="1" noChangeArrowheads="1"/>
          </p:cNvSpPr>
          <p:nvPr>
            <p:ph type="body" idx="1"/>
          </p:nvPr>
        </p:nvSpPr>
        <p:spPr>
          <a:xfrm>
            <a:off x="533400" y="1693603"/>
            <a:ext cx="8915400" cy="4370387"/>
          </a:xfrm>
        </p:spPr>
        <p:txBody>
          <a:bodyPr/>
          <a:lstStyle/>
          <a:p>
            <a:pPr eaLnBrk="1" hangingPunct="1">
              <a:lnSpc>
                <a:spcPct val="90000"/>
              </a:lnSpc>
              <a:buClr>
                <a:schemeClr val="accent1"/>
              </a:buClr>
              <a:buSzPct val="100000"/>
              <a:buFont typeface="Arial" panose="020B0604020202020204" pitchFamily="34" charset="0"/>
              <a:buChar char="•"/>
              <a:defRPr/>
            </a:pPr>
            <a:r>
              <a:rPr lang="en-US" sz="3200" dirty="0">
                <a:latin typeface="Arial" panose="020B0604020202020204" pitchFamily="34" charset="0"/>
                <a:cs typeface="Arial" panose="020B0604020202020204" pitchFamily="34" charset="0"/>
              </a:rPr>
              <a:t>State-specific</a:t>
            </a:r>
          </a:p>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Tribal casinos &amp; overseas military casinos exempt</a:t>
            </a:r>
          </a:p>
          <a:p>
            <a:pPr lvl="1" eaLnBrk="1" hangingPunct="1">
              <a:lnSpc>
                <a:spcPct val="90000"/>
              </a:lnSpc>
              <a:buSzPct val="100000"/>
              <a:buFont typeface="Arial" panose="020B0604020202020204" pitchFamily="34" charset="0"/>
              <a:buChar char="•"/>
              <a:defRPr/>
            </a:pPr>
            <a:r>
              <a:rPr lang="en-US" sz="3600" dirty="0">
                <a:latin typeface="Arial" panose="020B0604020202020204" pitchFamily="34" charset="0"/>
                <a:cs typeface="Arial" panose="020B0604020202020204" pitchFamily="34" charset="0"/>
              </a:rPr>
              <a:t>Casino			21yo</a:t>
            </a:r>
          </a:p>
          <a:p>
            <a:pPr lvl="1" eaLnBrk="1" hangingPunct="1">
              <a:lnSpc>
                <a:spcPct val="90000"/>
              </a:lnSpc>
              <a:buSzPct val="100000"/>
              <a:buFont typeface="Arial" panose="020B0604020202020204" pitchFamily="34" charset="0"/>
              <a:buChar char="•"/>
              <a:defRPr/>
            </a:pPr>
            <a:r>
              <a:rPr lang="en-US" sz="3600" dirty="0">
                <a:latin typeface="Arial" panose="020B0604020202020204" pitchFamily="34" charset="0"/>
                <a:cs typeface="Arial" panose="020B0604020202020204" pitchFamily="34" charset="0"/>
              </a:rPr>
              <a:t>Sports			21yo</a:t>
            </a:r>
          </a:p>
          <a:p>
            <a:pPr lvl="1" eaLnBrk="1" hangingPunct="1">
              <a:lnSpc>
                <a:spcPct val="90000"/>
              </a:lnSpc>
              <a:buSzPct val="100000"/>
              <a:buFont typeface="Arial" panose="020B0604020202020204" pitchFamily="34" charset="0"/>
              <a:buChar char="•"/>
              <a:defRPr/>
            </a:pPr>
            <a:r>
              <a:rPr lang="en-US" sz="3600" dirty="0">
                <a:latin typeface="Arial" panose="020B0604020202020204" pitchFamily="34" charset="0"/>
                <a:cs typeface="Arial" panose="020B0604020202020204" pitchFamily="34" charset="0"/>
              </a:rPr>
              <a:t>Poker Rooms		21yo</a:t>
            </a:r>
          </a:p>
          <a:p>
            <a:pPr lvl="1" eaLnBrk="1" hangingPunct="1">
              <a:lnSpc>
                <a:spcPct val="90000"/>
              </a:lnSpc>
              <a:buSzPct val="100000"/>
              <a:buFont typeface="Arial" panose="020B0604020202020204" pitchFamily="34" charset="0"/>
              <a:buChar char="•"/>
              <a:defRPr/>
            </a:pPr>
            <a:r>
              <a:rPr lang="en-US" sz="3600" dirty="0">
                <a:latin typeface="Arial" panose="020B0604020202020204" pitchFamily="34" charset="0"/>
                <a:cs typeface="Arial" panose="020B0604020202020204" pitchFamily="34" charset="0"/>
              </a:rPr>
              <a:t>Lottery			18yo</a:t>
            </a:r>
          </a:p>
          <a:p>
            <a:pPr lvl="1" eaLnBrk="1" hangingPunct="1">
              <a:lnSpc>
                <a:spcPct val="90000"/>
              </a:lnSpc>
              <a:buSzPct val="100000"/>
              <a:buFont typeface="Arial" panose="020B0604020202020204" pitchFamily="34" charset="0"/>
              <a:buChar char="•"/>
              <a:defRPr/>
            </a:pPr>
            <a:r>
              <a:rPr lang="en-US" sz="3600" dirty="0">
                <a:latin typeface="Arial" panose="020B0604020202020204" pitchFamily="34" charset="0"/>
                <a:cs typeface="Arial" panose="020B0604020202020204" pitchFamily="34" charset="0"/>
              </a:rPr>
              <a:t>Daily Fantasy		18yo</a:t>
            </a:r>
          </a:p>
          <a:p>
            <a:pPr lvl="1" eaLnBrk="1" hangingPunct="1">
              <a:lnSpc>
                <a:spcPct val="90000"/>
              </a:lnSpc>
              <a:buSzPct val="100000"/>
              <a:buFont typeface="Arial" panose="020B0604020202020204" pitchFamily="34" charset="0"/>
              <a:buChar char="•"/>
              <a:defRPr/>
            </a:pPr>
            <a:r>
              <a:rPr lang="en-US" sz="3600" dirty="0">
                <a:latin typeface="Arial" panose="020B0604020202020204" pitchFamily="34" charset="0"/>
                <a:cs typeface="Arial" panose="020B0604020202020204" pitchFamily="34" charset="0"/>
              </a:rPr>
              <a:t>Horse Racing</a:t>
            </a:r>
            <a:r>
              <a:rPr lang="en-US" sz="1600" dirty="0">
                <a:latin typeface="Arial" panose="020B0604020202020204" pitchFamily="34" charset="0"/>
                <a:cs typeface="Arial" panose="020B0604020202020204" pitchFamily="34" charset="0"/>
              </a:rPr>
              <a:t>(pari-mutuel)</a:t>
            </a:r>
            <a:r>
              <a:rPr lang="en-US" sz="3600" dirty="0">
                <a:latin typeface="Arial" panose="020B0604020202020204" pitchFamily="34" charset="0"/>
                <a:cs typeface="Arial" panose="020B0604020202020204" pitchFamily="34" charset="0"/>
              </a:rPr>
              <a:t>	18yo</a:t>
            </a:r>
          </a:p>
          <a:p>
            <a:pPr lvl="1" eaLnBrk="1" hangingPunct="1">
              <a:lnSpc>
                <a:spcPct val="90000"/>
              </a:lnSpc>
              <a:buSzPct val="100000"/>
              <a:buFont typeface="Arial" panose="020B0604020202020204" pitchFamily="34" charset="0"/>
              <a:buChar char="•"/>
              <a:defRPr/>
            </a:pPr>
            <a:r>
              <a:rPr lang="en-US" sz="3600" dirty="0">
                <a:latin typeface="Arial" panose="020B0604020202020204" pitchFamily="34" charset="0"/>
                <a:cs typeface="Arial" panose="020B0604020202020204" pitchFamily="34" charset="0"/>
              </a:rPr>
              <a:t>Bingo				18yo</a:t>
            </a:r>
          </a:p>
          <a:p>
            <a:pPr lvl="1" eaLnBrk="1" hangingPunct="1">
              <a:lnSpc>
                <a:spcPct val="90000"/>
              </a:lnSpc>
              <a:buSzPct val="100000"/>
              <a:buFont typeface="Arial" panose="020B0604020202020204" pitchFamily="34" charset="0"/>
              <a:buChar char="•"/>
              <a:defRPr/>
            </a:pPr>
            <a:endParaRPr lang="en-US" sz="21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13758D7-45E5-23D2-A94F-F7451DF51EB3}"/>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8510590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381000" y="152400"/>
            <a:ext cx="8458200"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6000" b="1" dirty="0">
                <a:solidFill>
                  <a:schemeClr val="accent1"/>
                </a:solidFill>
                <a:latin typeface="Arial" pitchFamily="34" charset="0"/>
                <a:cs typeface="Arial" pitchFamily="34" charset="0"/>
              </a:rPr>
              <a:t>Terminology</a:t>
            </a:r>
          </a:p>
        </p:txBody>
      </p:sp>
      <p:sp>
        <p:nvSpPr>
          <p:cNvPr id="9219" name="Rectangle 3"/>
          <p:cNvSpPr>
            <a:spLocks noGrp="1" noChangeArrowheads="1"/>
          </p:cNvSpPr>
          <p:nvPr>
            <p:ph type="body" idx="1"/>
          </p:nvPr>
        </p:nvSpPr>
        <p:spPr>
          <a:xfrm>
            <a:off x="304800" y="1828800"/>
            <a:ext cx="7696200" cy="4370387"/>
          </a:xfrm>
        </p:spPr>
        <p:txBody>
          <a:bodyPr/>
          <a:lstStyle/>
          <a:p>
            <a:pPr eaLnBrk="1" hangingPunct="1">
              <a:lnSpc>
                <a:spcPct val="90000"/>
              </a:lnSpc>
              <a:buClr>
                <a:schemeClr val="accent1"/>
              </a:buClr>
              <a:buSzPct val="100000"/>
              <a:buFont typeface="Arial" panose="020B0604020202020204" pitchFamily="34" charset="0"/>
              <a:buChar char="•"/>
              <a:defRPr/>
            </a:pPr>
            <a:r>
              <a:rPr lang="en-US" sz="4400" dirty="0">
                <a:latin typeface="Arial" panose="020B0604020202020204" pitchFamily="34" charset="0"/>
                <a:cs typeface="Arial" panose="020B0604020202020204" pitchFamily="34" charset="0"/>
              </a:rPr>
              <a:t>Problem (problematic)</a:t>
            </a:r>
          </a:p>
          <a:p>
            <a:pPr eaLnBrk="1" hangingPunct="1">
              <a:lnSpc>
                <a:spcPct val="90000"/>
              </a:lnSpc>
              <a:buClr>
                <a:schemeClr val="accent1"/>
              </a:buClr>
              <a:buSzPct val="100000"/>
              <a:buFont typeface="Arial" panose="020B0604020202020204" pitchFamily="34" charset="0"/>
              <a:buChar char="•"/>
              <a:defRPr/>
            </a:pPr>
            <a:r>
              <a:rPr lang="en-US" sz="4400" dirty="0">
                <a:latin typeface="Arial" panose="020B0604020202020204" pitchFamily="34" charset="0"/>
                <a:cs typeface="Arial" panose="020B0604020202020204" pitchFamily="34" charset="0"/>
              </a:rPr>
              <a:t>Compulsive</a:t>
            </a:r>
          </a:p>
          <a:p>
            <a:pPr eaLnBrk="1" hangingPunct="1">
              <a:lnSpc>
                <a:spcPct val="90000"/>
              </a:lnSpc>
              <a:buClr>
                <a:schemeClr val="accent1"/>
              </a:buClr>
              <a:buSzPct val="100000"/>
              <a:buFont typeface="Arial" panose="020B0604020202020204" pitchFamily="34" charset="0"/>
              <a:buChar char="•"/>
              <a:defRPr/>
            </a:pPr>
            <a:r>
              <a:rPr lang="en-US" sz="4400" dirty="0">
                <a:latin typeface="Arial" panose="020B0604020202020204" pitchFamily="34" charset="0"/>
                <a:cs typeface="Arial" panose="020B0604020202020204" pitchFamily="34" charset="0"/>
              </a:rPr>
              <a:t>At risk</a:t>
            </a:r>
          </a:p>
          <a:p>
            <a:pPr eaLnBrk="1" hangingPunct="1">
              <a:lnSpc>
                <a:spcPct val="90000"/>
              </a:lnSpc>
              <a:buClr>
                <a:schemeClr val="accent1"/>
              </a:buClr>
              <a:buSzPct val="100000"/>
              <a:buFont typeface="Arial" panose="020B0604020202020204" pitchFamily="34" charset="0"/>
              <a:buChar char="•"/>
              <a:defRPr/>
            </a:pPr>
            <a:r>
              <a:rPr lang="en-US" sz="4400" dirty="0">
                <a:latin typeface="Arial" panose="020B0604020202020204" pitchFamily="34" charset="0"/>
                <a:cs typeface="Arial" panose="020B0604020202020204" pitchFamily="34" charset="0"/>
              </a:rPr>
              <a:t>Pathological</a:t>
            </a:r>
          </a:p>
          <a:p>
            <a:pPr eaLnBrk="1" hangingPunct="1">
              <a:lnSpc>
                <a:spcPct val="90000"/>
              </a:lnSpc>
              <a:buClr>
                <a:schemeClr val="accent1"/>
              </a:buClr>
              <a:buSzPct val="100000"/>
              <a:buFont typeface="Arial" panose="020B0604020202020204" pitchFamily="34" charset="0"/>
              <a:buChar char="•"/>
              <a:defRPr/>
            </a:pPr>
            <a:r>
              <a:rPr lang="en-US" sz="4400" dirty="0">
                <a:latin typeface="Arial" panose="020B0604020202020204" pitchFamily="34" charset="0"/>
                <a:cs typeface="Arial" panose="020B0604020202020204" pitchFamily="34" charset="0"/>
              </a:rPr>
              <a:t>Disordered</a:t>
            </a:r>
          </a:p>
          <a:p>
            <a:pPr eaLnBrk="1" hangingPunct="1">
              <a:lnSpc>
                <a:spcPct val="90000"/>
              </a:lnSpc>
              <a:buClr>
                <a:schemeClr val="accent1"/>
              </a:buClr>
              <a:buSzPct val="100000"/>
              <a:buFont typeface="Arial" panose="020B0604020202020204" pitchFamily="34" charset="0"/>
              <a:buChar char="•"/>
              <a:defRPr/>
            </a:pPr>
            <a:r>
              <a:rPr lang="en-US" sz="4400" dirty="0">
                <a:latin typeface="Arial" panose="020B0604020202020204" pitchFamily="34" charset="0"/>
                <a:cs typeface="Arial" panose="020B0604020202020204" pitchFamily="34" charset="0"/>
              </a:rPr>
              <a:t>Gambling vs Gaming</a:t>
            </a:r>
          </a:p>
          <a:p>
            <a:pPr lvl="1" eaLnBrk="1" hangingPunct="1">
              <a:lnSpc>
                <a:spcPct val="90000"/>
              </a:lnSpc>
              <a:buSzPct val="100000"/>
              <a:buFont typeface="Arial" panose="020B0604020202020204" pitchFamily="34" charset="0"/>
              <a:buChar char="•"/>
              <a:defRPr/>
            </a:pPr>
            <a:r>
              <a:rPr lang="en-US" sz="2000" dirty="0">
                <a:latin typeface="Arial" panose="020B0604020202020204" pitchFamily="34" charset="0"/>
                <a:cs typeface="Arial" panose="020B0604020202020204" pitchFamily="34" charset="0"/>
              </a:rPr>
              <a:t>Also on-line gambling vs Social media “addiction”</a:t>
            </a: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13758D7-45E5-23D2-A94F-F7451DF51EB3}"/>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59733230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0" y="228600"/>
            <a:ext cx="9144000" cy="790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4800" b="1" dirty="0">
                <a:solidFill>
                  <a:schemeClr val="accent1"/>
                </a:solidFill>
                <a:latin typeface="Arial" pitchFamily="34" charset="0"/>
                <a:cs typeface="Arial" pitchFamily="34" charset="0"/>
              </a:rPr>
              <a:t>Problem Gambling in the U.S.</a:t>
            </a:r>
          </a:p>
        </p:txBody>
      </p:sp>
      <p:sp>
        <p:nvSpPr>
          <p:cNvPr id="10243" name="Rectangle 3"/>
          <p:cNvSpPr>
            <a:spLocks noGrp="1" noChangeArrowheads="1"/>
          </p:cNvSpPr>
          <p:nvPr>
            <p:ph type="body" idx="1"/>
          </p:nvPr>
        </p:nvSpPr>
        <p:spPr bwMode="auto">
          <a:xfrm>
            <a:off x="381000" y="1524000"/>
            <a:ext cx="8991600" cy="508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Numbers vary depending on type of study</a:t>
            </a:r>
          </a:p>
          <a:p>
            <a:pPr eaLnBrk="1" hangingPunct="1">
              <a:buClr>
                <a:schemeClr val="accent1"/>
              </a:buClr>
              <a:buSzPct val="100000"/>
              <a:buFont typeface="Arial" pitchFamily="34" charset="0"/>
              <a:buChar char="•"/>
            </a:pPr>
            <a:r>
              <a:rPr lang="en-US" sz="2800" dirty="0">
                <a:latin typeface="Arial" panose="020B0604020202020204" pitchFamily="34" charset="0"/>
                <a:cs typeface="Arial" panose="020B0604020202020204" pitchFamily="34" charset="0"/>
              </a:rPr>
              <a:t>Adults</a:t>
            </a:r>
          </a:p>
          <a:p>
            <a:pPr lvl="1" eaLnBrk="1" hangingPunct="1">
              <a:buSzPct val="100000"/>
              <a:buFont typeface="Arial" pitchFamily="34" charset="0"/>
              <a:buChar char="•"/>
            </a:pPr>
            <a:r>
              <a:rPr lang="en-US" sz="2500" dirty="0">
                <a:latin typeface="Arial" panose="020B0604020202020204" pitchFamily="34" charset="0"/>
                <a:cs typeface="Arial" panose="020B0604020202020204" pitchFamily="34" charset="0"/>
              </a:rPr>
              <a:t>@ 1% (up to 3%)- Pathological (@ 2 million)</a:t>
            </a:r>
          </a:p>
          <a:p>
            <a:pPr lvl="1" eaLnBrk="1" hangingPunct="1">
              <a:buSzPct val="100000"/>
              <a:buFont typeface="Arial" pitchFamily="34" charset="0"/>
              <a:buChar char="•"/>
            </a:pPr>
            <a:r>
              <a:rPr lang="en-US" sz="2500" dirty="0">
                <a:latin typeface="Arial" panose="020B0604020202020204" pitchFamily="34" charset="0"/>
                <a:cs typeface="Arial" panose="020B0604020202020204" pitchFamily="34" charset="0"/>
              </a:rPr>
              <a:t>@ 2-3%- at risk or problematic (@ 4-6 million)</a:t>
            </a:r>
          </a:p>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Adolescents</a:t>
            </a:r>
          </a:p>
          <a:p>
            <a:pPr lvl="1" eaLnBrk="1" hangingPunct="1">
              <a:buSzPct val="100000"/>
              <a:buFont typeface="Arial" pitchFamily="34" charset="0"/>
              <a:buChar char="•"/>
            </a:pPr>
            <a:r>
              <a:rPr lang="en-US" altLang="en-US" sz="2500" dirty="0">
                <a:latin typeface="Arial" pitchFamily="34" charset="0"/>
                <a:cs typeface="Arial" pitchFamily="34" charset="0"/>
              </a:rPr>
              <a:t>1-7%- Pathological</a:t>
            </a:r>
          </a:p>
          <a:p>
            <a:pPr lvl="1" eaLnBrk="1" hangingPunct="1">
              <a:buSzPct val="100000"/>
              <a:buFont typeface="Arial" pitchFamily="34" charset="0"/>
              <a:buChar char="•"/>
            </a:pPr>
            <a:r>
              <a:rPr lang="en-US" altLang="en-US" sz="2500" dirty="0">
                <a:latin typeface="Arial" pitchFamily="34" charset="0"/>
                <a:cs typeface="Arial" pitchFamily="34" charset="0"/>
              </a:rPr>
              <a:t>5-10%- at risk or problematic</a:t>
            </a:r>
          </a:p>
          <a:p>
            <a:pPr eaLnBrk="1" hangingPunct="1">
              <a:buClr>
                <a:schemeClr val="accent1"/>
              </a:buClr>
              <a:buSzPct val="100000"/>
              <a:buFont typeface="Arial" pitchFamily="34" charset="0"/>
              <a:buChar char="•"/>
            </a:pPr>
            <a:r>
              <a:rPr lang="en-US" altLang="en-US" sz="2800" dirty="0">
                <a:latin typeface="Arial" pitchFamily="34" charset="0"/>
                <a:cs typeface="Arial" pitchFamily="34" charset="0"/>
              </a:rPr>
              <a:t>College</a:t>
            </a:r>
          </a:p>
          <a:p>
            <a:pPr lvl="1" eaLnBrk="1" hangingPunct="1">
              <a:buSzPct val="100000"/>
              <a:buFont typeface="Arial" pitchFamily="34" charset="0"/>
              <a:buChar char="•"/>
            </a:pPr>
            <a:r>
              <a:rPr lang="en-US" altLang="en-US" sz="2500" dirty="0">
                <a:latin typeface="Arial" pitchFamily="34" charset="0"/>
                <a:cs typeface="Arial" pitchFamily="34" charset="0"/>
              </a:rPr>
              <a:t>3-11%-Pathological</a:t>
            </a:r>
          </a:p>
          <a:p>
            <a:pPr lvl="1" eaLnBrk="1" hangingPunct="1">
              <a:buSzPct val="100000"/>
              <a:buFont typeface="Arial" pitchFamily="34" charset="0"/>
              <a:buChar char="•"/>
            </a:pPr>
            <a:r>
              <a:rPr lang="en-US" altLang="en-US" sz="2500" dirty="0">
                <a:latin typeface="Arial" pitchFamily="34" charset="0"/>
                <a:cs typeface="Arial" pitchFamily="34" charset="0"/>
              </a:rPr>
              <a:t>5-15%- at risk or problematic</a:t>
            </a:r>
          </a:p>
          <a:p>
            <a:pPr eaLnBrk="1" hangingPunct="1">
              <a:buClr>
                <a:schemeClr val="accent1"/>
              </a:buClr>
              <a:buSzPct val="100000"/>
              <a:buFont typeface="Arial" pitchFamily="34" charset="0"/>
              <a:buChar char="•"/>
            </a:pPr>
            <a:endParaRPr lang="en-US" altLang="en-US" sz="2400" dirty="0">
              <a:latin typeface="Arial" pitchFamily="34" charset="0"/>
              <a:cs typeface="Arial" pitchFamily="34" charset="0"/>
            </a:endParaRPr>
          </a:p>
        </p:txBody>
      </p:sp>
      <p:pic>
        <p:nvPicPr>
          <p:cNvPr id="2" name="Picture 1">
            <a:extLst>
              <a:ext uri="{FF2B5EF4-FFF2-40B4-BE49-F238E27FC236}">
                <a16:creationId xmlns:a16="http://schemas.microsoft.com/office/drawing/2014/main" id="{9E07D864-D185-688D-704E-68DDA379533B}"/>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123206691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8100" y="76200"/>
            <a:ext cx="91440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lnSpc>
                <a:spcPts val="5000"/>
              </a:lnSpc>
            </a:pPr>
            <a:r>
              <a:rPr lang="en-US" altLang="en-US" sz="5400" b="1" dirty="0">
                <a:solidFill>
                  <a:schemeClr val="accent1"/>
                </a:solidFill>
                <a:latin typeface="Arial" panose="020B0604020202020204" pitchFamily="34" charset="0"/>
                <a:cs typeface="Arial" panose="020B0604020202020204" pitchFamily="34" charset="0"/>
              </a:rPr>
              <a:t>Problem Gambling: </a:t>
            </a:r>
            <a:br>
              <a:rPr lang="en-US" altLang="en-US" sz="5400" b="1" dirty="0">
                <a:solidFill>
                  <a:schemeClr val="accent1"/>
                </a:solidFill>
                <a:latin typeface="Arial" panose="020B0604020202020204" pitchFamily="34" charset="0"/>
                <a:cs typeface="Arial" panose="020B0604020202020204" pitchFamily="34" charset="0"/>
              </a:rPr>
            </a:br>
            <a:r>
              <a:rPr lang="en-US" altLang="en-US" sz="5400" b="1" dirty="0">
                <a:solidFill>
                  <a:schemeClr val="accent1"/>
                </a:solidFill>
                <a:latin typeface="Arial" panose="020B0604020202020204" pitchFamily="34" charset="0"/>
                <a:cs typeface="Arial" panose="020B0604020202020204" pitchFamily="34" charset="0"/>
              </a:rPr>
              <a:t>High Risk Groups</a:t>
            </a:r>
          </a:p>
        </p:txBody>
      </p:sp>
      <p:sp>
        <p:nvSpPr>
          <p:cNvPr id="19459" name="Rectangle 3"/>
          <p:cNvSpPr>
            <a:spLocks noGrp="1" noChangeArrowheads="1"/>
          </p:cNvSpPr>
          <p:nvPr>
            <p:ph type="body" idx="1"/>
          </p:nvPr>
        </p:nvSpPr>
        <p:spPr bwMode="auto">
          <a:xfrm>
            <a:off x="228600" y="1816100"/>
            <a:ext cx="8915400" cy="469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chemeClr val="accent1"/>
              </a:buClr>
              <a:buSzPct val="100000"/>
              <a:buFont typeface="Arial" panose="020B0604020202020204" pitchFamily="34" charset="0"/>
              <a:buChar char="•"/>
            </a:pPr>
            <a:r>
              <a:rPr lang="en-US" altLang="en-US" sz="2800" b="1" dirty="0">
                <a:latin typeface="Arial" panose="020B0604020202020204" pitchFamily="34" charset="0"/>
                <a:cs typeface="Arial" panose="020B0604020202020204" pitchFamily="34" charset="0"/>
              </a:rPr>
              <a:t>Growing numbers of gambling problems among:</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Adolescents</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Young adults</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Older Adults</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Women</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People of Color</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Lower Income populations</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Less educated populations (high school or less)</a:t>
            </a:r>
            <a:endParaRPr lang="en-US" altLang="en-US" sz="2500"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4C6F168-1EE4-E76E-141A-1F463F0079BB}"/>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13629447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5AE9B463-572B-45A9-A257-714A81776661}" type="slidenum">
              <a:rPr lang="en-US" altLang="en-US"/>
              <a:pPr/>
              <a:t>2</a:t>
            </a:fld>
            <a:endParaRPr lang="en-US" altLang="en-US"/>
          </a:p>
        </p:txBody>
      </p:sp>
      <p:sp>
        <p:nvSpPr>
          <p:cNvPr id="44034" name="Rectangle 2"/>
          <p:cNvSpPr>
            <a:spLocks noGrp="1" noChangeArrowheads="1"/>
          </p:cNvSpPr>
          <p:nvPr>
            <p:ph type="title"/>
          </p:nvPr>
        </p:nvSpPr>
        <p:spPr>
          <a:xfrm>
            <a:off x="0" y="152400"/>
            <a:ext cx="9144000" cy="1143000"/>
          </a:xfrm>
        </p:spPr>
        <p:txBody>
          <a:bodyPr/>
          <a:lstStyle/>
          <a:p>
            <a:pPr algn="ctr"/>
            <a:r>
              <a:rPr lang="en-US" altLang="en-US" sz="6000" b="1" dirty="0">
                <a:solidFill>
                  <a:schemeClr val="accent1"/>
                </a:solidFill>
                <a:latin typeface="Arial" panose="020B0604020202020204" pitchFamily="34" charset="0"/>
                <a:cs typeface="Arial" panose="020B0604020202020204" pitchFamily="34" charset="0"/>
              </a:rPr>
              <a:t>What Is Gambling?</a:t>
            </a:r>
          </a:p>
        </p:txBody>
      </p:sp>
      <p:sp>
        <p:nvSpPr>
          <p:cNvPr id="44036" name="Rectangle 4"/>
          <p:cNvSpPr>
            <a:spLocks noGrp="1" noChangeArrowheads="1"/>
          </p:cNvSpPr>
          <p:nvPr>
            <p:ph type="body" sz="half" idx="2"/>
          </p:nvPr>
        </p:nvSpPr>
        <p:spPr>
          <a:xfrm>
            <a:off x="304800" y="1752600"/>
            <a:ext cx="8382000" cy="4114800"/>
          </a:xfrm>
        </p:spPr>
        <p:txBody>
          <a:bodyPr/>
          <a:lstStyle/>
          <a:p>
            <a:pPr>
              <a:buClr>
                <a:schemeClr val="accent1"/>
              </a:buClr>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Webster says:</a:t>
            </a:r>
          </a:p>
          <a:p>
            <a:pPr lvl="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“to wager or risk money or anything of value on 	the  outcome of something involving chance 	with the intent of winning or gaining 	something of more value than was risked.”</a:t>
            </a:r>
          </a:p>
          <a:p>
            <a:pPr lvl="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“any matter or thing involving risk.”</a:t>
            </a:r>
          </a:p>
          <a:p>
            <a:pPr lvl="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Typically involves consideration, risk, &amp; a prize.</a:t>
            </a:r>
          </a:p>
        </p:txBody>
      </p:sp>
      <p:pic>
        <p:nvPicPr>
          <p:cNvPr id="44043" name="Picture 11" descr="Image of a hundred dollar bill."/>
          <p:cNvPicPr>
            <a:picLocks noGrp="1" noChangeAspect="1" noChangeArrowheads="1" noCrop="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5517053"/>
            <a:ext cx="2223778" cy="1304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AutoShape 2" descr="Maryland Center of Excellence on Problem Gambling">
            <a:extLst>
              <a:ext uri="{FF2B5EF4-FFF2-40B4-BE49-F238E27FC236}">
                <a16:creationId xmlns:a16="http://schemas.microsoft.com/office/drawing/2014/main" id="{042C1E36-2826-6AB8-4E21-3B3A902037A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95BD1C37-832D-12AB-4D60-1BCA9B5F5585}"/>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43748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8100" y="76200"/>
            <a:ext cx="91440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lnSpc>
                <a:spcPts val="5000"/>
              </a:lnSpc>
            </a:pPr>
            <a:r>
              <a:rPr lang="en-US" altLang="en-US" sz="5400" b="1" dirty="0">
                <a:solidFill>
                  <a:schemeClr val="accent1"/>
                </a:solidFill>
                <a:latin typeface="Arial" panose="020B0604020202020204" pitchFamily="34" charset="0"/>
                <a:cs typeface="Arial" panose="020B0604020202020204" pitchFamily="34" charset="0"/>
              </a:rPr>
              <a:t>Problem Gambling: </a:t>
            </a:r>
            <a:br>
              <a:rPr lang="en-US" altLang="en-US" sz="5400" b="1" dirty="0">
                <a:solidFill>
                  <a:schemeClr val="accent1"/>
                </a:solidFill>
                <a:latin typeface="Arial" panose="020B0604020202020204" pitchFamily="34" charset="0"/>
                <a:cs typeface="Arial" panose="020B0604020202020204" pitchFamily="34" charset="0"/>
              </a:rPr>
            </a:br>
            <a:r>
              <a:rPr lang="en-US" altLang="en-US" sz="5400" b="1" dirty="0">
                <a:solidFill>
                  <a:schemeClr val="accent1"/>
                </a:solidFill>
                <a:latin typeface="Arial" panose="020B0604020202020204" pitchFamily="34" charset="0"/>
                <a:cs typeface="Arial" panose="020B0604020202020204" pitchFamily="34" charset="0"/>
              </a:rPr>
              <a:t>Myths &amp; Facts</a:t>
            </a:r>
          </a:p>
        </p:txBody>
      </p:sp>
      <p:pic>
        <p:nvPicPr>
          <p:cNvPr id="2" name="Picture 1">
            <a:extLst>
              <a:ext uri="{FF2B5EF4-FFF2-40B4-BE49-F238E27FC236}">
                <a16:creationId xmlns:a16="http://schemas.microsoft.com/office/drawing/2014/main" id="{84C6F168-1EE4-E76E-141A-1F463F0079BB}"/>
              </a:ext>
            </a:extLst>
          </p:cNvPr>
          <p:cNvPicPr>
            <a:picLocks noChangeAspect="1"/>
          </p:cNvPicPr>
          <p:nvPr/>
        </p:nvPicPr>
        <p:blipFill>
          <a:blip r:embed="rId2"/>
          <a:stretch>
            <a:fillRect/>
          </a:stretch>
        </p:blipFill>
        <p:spPr>
          <a:xfrm>
            <a:off x="7391400" y="6063990"/>
            <a:ext cx="1714500" cy="794010"/>
          </a:xfrm>
          <a:prstGeom prst="rect">
            <a:avLst/>
          </a:prstGeom>
        </p:spPr>
      </p:pic>
      <p:sp>
        <p:nvSpPr>
          <p:cNvPr id="7" name="TextBox 6">
            <a:extLst>
              <a:ext uri="{FF2B5EF4-FFF2-40B4-BE49-F238E27FC236}">
                <a16:creationId xmlns:a16="http://schemas.microsoft.com/office/drawing/2014/main" id="{4BED1A30-BB68-6169-46C1-475CB7DF2E9F}"/>
              </a:ext>
            </a:extLst>
          </p:cNvPr>
          <p:cNvSpPr txBox="1"/>
          <p:nvPr/>
        </p:nvSpPr>
        <p:spPr>
          <a:xfrm>
            <a:off x="0" y="1613032"/>
            <a:ext cx="9296400" cy="5273238"/>
          </a:xfrm>
          <a:prstGeom prst="rect">
            <a:avLst/>
          </a:prstGeom>
          <a:noFill/>
        </p:spPr>
        <p:txBody>
          <a:bodyPr wrap="square">
            <a:spAutoFit/>
          </a:bodyPr>
          <a:lstStyle/>
          <a:p>
            <a:pPr>
              <a:lnSpc>
                <a:spcPts val="1600"/>
              </a:lnSpc>
            </a:pPr>
            <a:r>
              <a:rPr lang="en-US" sz="2000" b="1" dirty="0"/>
              <a:t>Myth: You have to gamble every day to be a problem gambler.</a:t>
            </a:r>
          </a:p>
          <a:p>
            <a:pPr>
              <a:lnSpc>
                <a:spcPts val="1600"/>
              </a:lnSpc>
            </a:pPr>
            <a:endParaRPr lang="en-US" sz="1400" dirty="0"/>
          </a:p>
          <a:p>
            <a:pPr>
              <a:lnSpc>
                <a:spcPts val="1600"/>
              </a:lnSpc>
            </a:pPr>
            <a:r>
              <a:rPr lang="en-US" sz="1400" b="1" dirty="0"/>
              <a:t>Fact: </a:t>
            </a:r>
            <a:r>
              <a:rPr lang="en-US" sz="1400" dirty="0"/>
              <a:t>A problem gambler may gamble frequently or infrequently. Gambling is a problem if it causes problems.</a:t>
            </a:r>
          </a:p>
          <a:p>
            <a:pPr>
              <a:lnSpc>
                <a:spcPts val="1600"/>
              </a:lnSpc>
            </a:pPr>
            <a:endParaRPr lang="en-US" sz="1400" dirty="0"/>
          </a:p>
          <a:p>
            <a:pPr>
              <a:lnSpc>
                <a:spcPts val="1600"/>
              </a:lnSpc>
            </a:pPr>
            <a:r>
              <a:rPr lang="en-US" sz="2000" b="1" dirty="0"/>
              <a:t>Myth: Problem gambling is not really a problem if the gambler can afford it.</a:t>
            </a:r>
          </a:p>
          <a:p>
            <a:pPr>
              <a:lnSpc>
                <a:spcPts val="1600"/>
              </a:lnSpc>
            </a:pPr>
            <a:endParaRPr lang="en-US" sz="1400" dirty="0"/>
          </a:p>
          <a:p>
            <a:pPr>
              <a:lnSpc>
                <a:spcPts val="1600"/>
              </a:lnSpc>
            </a:pPr>
            <a:r>
              <a:rPr lang="en-US" sz="1400" b="1" dirty="0"/>
              <a:t>Fact: </a:t>
            </a:r>
            <a:r>
              <a:rPr lang="en-US" sz="1400" dirty="0"/>
              <a:t>Problems caused by excessive gambling are not just financial. Too much time spent on gambling can also lead to relationship and legal problems, job loss, mental health problems including depression, anxiety, and suicide.</a:t>
            </a:r>
          </a:p>
          <a:p>
            <a:pPr>
              <a:lnSpc>
                <a:spcPts val="1600"/>
              </a:lnSpc>
            </a:pPr>
            <a:endParaRPr lang="en-US" sz="1400" dirty="0"/>
          </a:p>
          <a:p>
            <a:pPr>
              <a:lnSpc>
                <a:spcPts val="1800"/>
              </a:lnSpc>
            </a:pPr>
            <a:r>
              <a:rPr lang="en-US" sz="2000" b="1" dirty="0"/>
              <a:t>Myth: Having a gambling problem is just a case of being weak-willed, irresponsible, or stupid</a:t>
            </a:r>
            <a:r>
              <a:rPr lang="en-US" sz="2000" dirty="0"/>
              <a:t>.</a:t>
            </a:r>
          </a:p>
          <a:p>
            <a:pPr>
              <a:lnSpc>
                <a:spcPts val="1600"/>
              </a:lnSpc>
            </a:pPr>
            <a:endParaRPr lang="en-US" sz="1400" dirty="0"/>
          </a:p>
          <a:p>
            <a:pPr>
              <a:lnSpc>
                <a:spcPts val="1600"/>
              </a:lnSpc>
            </a:pPr>
            <a:r>
              <a:rPr lang="en-US" sz="1400" b="1" dirty="0"/>
              <a:t>Fact: </a:t>
            </a:r>
            <a:r>
              <a:rPr lang="en-US" sz="1400" dirty="0"/>
              <a:t>Gambling problems affect people of all levels of intelligence and all backgrounds. Previously responsible and strong-willed people are just as likely to develop a gambling problem as anyone else.</a:t>
            </a:r>
          </a:p>
          <a:p>
            <a:pPr>
              <a:lnSpc>
                <a:spcPts val="1600"/>
              </a:lnSpc>
            </a:pPr>
            <a:endParaRPr lang="en-US" sz="1400" dirty="0"/>
          </a:p>
          <a:p>
            <a:pPr>
              <a:lnSpc>
                <a:spcPts val="1600"/>
              </a:lnSpc>
            </a:pPr>
            <a:r>
              <a:rPr lang="en-US" sz="2000" b="1" dirty="0"/>
              <a:t>Myth: Partners of problem gamblers often drive their loved ones to gamble.</a:t>
            </a:r>
          </a:p>
          <a:p>
            <a:pPr>
              <a:lnSpc>
                <a:spcPts val="1600"/>
              </a:lnSpc>
            </a:pPr>
            <a:endParaRPr lang="en-US" sz="1400" dirty="0"/>
          </a:p>
          <a:p>
            <a:pPr>
              <a:lnSpc>
                <a:spcPts val="1600"/>
              </a:lnSpc>
            </a:pPr>
            <a:r>
              <a:rPr lang="en-US" sz="1400" b="1" dirty="0"/>
              <a:t>Fact: </a:t>
            </a:r>
            <a:r>
              <a:rPr lang="en-US" sz="1400" dirty="0"/>
              <a:t>Problem gamblers often try to rationalize their behavior. Blaming others is one way to avoid taking responsibility for their actions, including what is needed to overcome the problem.</a:t>
            </a:r>
          </a:p>
          <a:p>
            <a:pPr>
              <a:lnSpc>
                <a:spcPts val="1600"/>
              </a:lnSpc>
            </a:pPr>
            <a:endParaRPr lang="en-US" sz="1400" dirty="0"/>
          </a:p>
          <a:p>
            <a:pPr>
              <a:lnSpc>
                <a:spcPts val="1800"/>
              </a:lnSpc>
            </a:pPr>
            <a:r>
              <a:rPr lang="en-US" sz="2000" b="1" dirty="0"/>
              <a:t>Myth: If a problem gambler builds up a debt, you should help them take care of it.</a:t>
            </a:r>
          </a:p>
          <a:p>
            <a:pPr>
              <a:lnSpc>
                <a:spcPts val="1600"/>
              </a:lnSpc>
            </a:pPr>
            <a:endParaRPr lang="en-US" sz="1400" dirty="0"/>
          </a:p>
          <a:p>
            <a:pPr>
              <a:lnSpc>
                <a:spcPts val="1600"/>
              </a:lnSpc>
            </a:pPr>
            <a:r>
              <a:rPr lang="en-US" sz="1400" b="1" dirty="0"/>
              <a:t>Fact: </a:t>
            </a:r>
            <a:r>
              <a:rPr lang="en-US" sz="1400" dirty="0"/>
              <a:t>Quick fix solutions may appear to be the right thing to do. However, bailing the gambler                                 out of debt may actually make matters worse by enabling their gambling problems to continue.</a:t>
            </a:r>
          </a:p>
        </p:txBody>
      </p:sp>
    </p:spTree>
    <p:extLst>
      <p:ext uri="{BB962C8B-B14F-4D97-AF65-F5344CB8AC3E}">
        <p14:creationId xmlns:p14="http://schemas.microsoft.com/office/powerpoint/2010/main" val="3842486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2" end="12"/>
                                            </p:txEl>
                                          </p:spTgt>
                                        </p:tgtEl>
                                        <p:attrNameLst>
                                          <p:attrName>style.visibility</p:attrName>
                                        </p:attrNameLst>
                                      </p:cBhvr>
                                      <p:to>
                                        <p:strVal val="visible"/>
                                      </p:to>
                                    </p:set>
                                    <p:animEffect transition="in" filter="fade">
                                      <p:cBhvr>
                                        <p:cTn id="37" dur="500"/>
                                        <p:tgtEl>
                                          <p:spTgt spid="7">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4" end="14"/>
                                            </p:txEl>
                                          </p:spTgt>
                                        </p:tgtEl>
                                        <p:attrNameLst>
                                          <p:attrName>style.visibility</p:attrName>
                                        </p:attrNameLst>
                                      </p:cBhvr>
                                      <p:to>
                                        <p:strVal val="visible"/>
                                      </p:to>
                                    </p:set>
                                    <p:animEffect transition="in" filter="fade">
                                      <p:cBhvr>
                                        <p:cTn id="42" dur="500"/>
                                        <p:tgtEl>
                                          <p:spTgt spid="7">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6" end="16"/>
                                            </p:txEl>
                                          </p:spTgt>
                                        </p:tgtEl>
                                        <p:attrNameLst>
                                          <p:attrName>style.visibility</p:attrName>
                                        </p:attrNameLst>
                                      </p:cBhvr>
                                      <p:to>
                                        <p:strVal val="visible"/>
                                      </p:to>
                                    </p:set>
                                    <p:animEffect transition="in" filter="fade">
                                      <p:cBhvr>
                                        <p:cTn id="47" dur="500"/>
                                        <p:tgtEl>
                                          <p:spTgt spid="7">
                                            <p:txEl>
                                              <p:pRg st="16" end="1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18" end="18"/>
                                            </p:txEl>
                                          </p:spTgt>
                                        </p:tgtEl>
                                        <p:attrNameLst>
                                          <p:attrName>style.visibility</p:attrName>
                                        </p:attrNameLst>
                                      </p:cBhvr>
                                      <p:to>
                                        <p:strVal val="visible"/>
                                      </p:to>
                                    </p:set>
                                    <p:animEffect transition="in" filter="fade">
                                      <p:cBhvr>
                                        <p:cTn id="52"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342900" y="609600"/>
            <a:ext cx="7772400" cy="1143000"/>
          </a:xfrm>
          <a:prstGeom prst="rect">
            <a:avLst/>
          </a:prstGeom>
          <a:noFill/>
          <a:ln w="9525">
            <a:noFill/>
            <a:miter lim="800000"/>
            <a:headEnd/>
            <a:tailEnd/>
          </a:ln>
        </p:spPr>
        <p:txBody>
          <a:bodyPr anchor="b"/>
          <a:lstStyle/>
          <a:p>
            <a:pPr algn="ctr"/>
            <a:endParaRPr lang="en-US" sz="3600">
              <a:solidFill>
                <a:schemeClr val="tx2"/>
              </a:solidFill>
            </a:endParaRPr>
          </a:p>
        </p:txBody>
      </p:sp>
      <p:sp>
        <p:nvSpPr>
          <p:cNvPr id="16386" name="Line 3"/>
          <p:cNvSpPr>
            <a:spLocks noChangeShapeType="1"/>
          </p:cNvSpPr>
          <p:nvPr/>
        </p:nvSpPr>
        <p:spPr bwMode="auto">
          <a:xfrm>
            <a:off x="4914900" y="3657600"/>
            <a:ext cx="0" cy="0"/>
          </a:xfrm>
          <a:prstGeom prst="line">
            <a:avLst/>
          </a:prstGeom>
          <a:noFill/>
          <a:ln w="12700" cap="sq">
            <a:solidFill>
              <a:schemeClr val="tx1"/>
            </a:solidFill>
            <a:round/>
            <a:headEnd type="none" w="sm" len="sm"/>
            <a:tailEnd type="none" w="sm" len="sm"/>
          </a:ln>
        </p:spPr>
        <p:txBody>
          <a:bodyPr/>
          <a:lstStyle/>
          <a:p>
            <a:endParaRPr lang="en-US"/>
          </a:p>
        </p:txBody>
      </p:sp>
      <p:sp>
        <p:nvSpPr>
          <p:cNvPr id="16387" name="Text Box 4"/>
          <p:cNvSpPr txBox="1">
            <a:spLocks noChangeArrowheads="1"/>
          </p:cNvSpPr>
          <p:nvPr/>
        </p:nvSpPr>
        <p:spPr bwMode="auto">
          <a:xfrm>
            <a:off x="4457700" y="3733800"/>
            <a:ext cx="2057400" cy="457200"/>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6388" name="Text Box 5"/>
          <p:cNvSpPr txBox="1">
            <a:spLocks noChangeArrowheads="1"/>
          </p:cNvSpPr>
          <p:nvPr/>
        </p:nvSpPr>
        <p:spPr bwMode="auto">
          <a:xfrm>
            <a:off x="571500" y="1905000"/>
            <a:ext cx="8001000" cy="457200"/>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6389" name="Rectangle 6"/>
          <p:cNvSpPr>
            <a:spLocks noChangeArrowheads="1"/>
          </p:cNvSpPr>
          <p:nvPr/>
        </p:nvSpPr>
        <p:spPr bwMode="auto">
          <a:xfrm>
            <a:off x="457200" y="1752600"/>
            <a:ext cx="8178800" cy="417195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6390" name="Line 7"/>
          <p:cNvSpPr>
            <a:spLocks noChangeShapeType="1"/>
          </p:cNvSpPr>
          <p:nvPr/>
        </p:nvSpPr>
        <p:spPr bwMode="auto">
          <a:xfrm>
            <a:off x="4953000" y="3429000"/>
            <a:ext cx="0" cy="0"/>
          </a:xfrm>
          <a:prstGeom prst="line">
            <a:avLst/>
          </a:prstGeom>
          <a:noFill/>
          <a:ln w="12700" cap="sq">
            <a:solidFill>
              <a:schemeClr val="tx1"/>
            </a:solidFill>
            <a:round/>
            <a:headEnd type="none" w="sm" len="sm"/>
            <a:tailEnd type="none" w="sm" len="sm"/>
          </a:ln>
        </p:spPr>
        <p:txBody>
          <a:bodyPr/>
          <a:lstStyle/>
          <a:p>
            <a:endParaRPr lang="en-US"/>
          </a:p>
        </p:txBody>
      </p:sp>
      <p:sp>
        <p:nvSpPr>
          <p:cNvPr id="16391" name="Text Box 8"/>
          <p:cNvSpPr txBox="1">
            <a:spLocks noChangeArrowheads="1"/>
          </p:cNvSpPr>
          <p:nvPr/>
        </p:nvSpPr>
        <p:spPr bwMode="auto">
          <a:xfrm>
            <a:off x="4495800" y="3505200"/>
            <a:ext cx="2057400" cy="457200"/>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6392" name="Rectangle 9"/>
          <p:cNvSpPr>
            <a:spLocks noChangeArrowheads="1"/>
          </p:cNvSpPr>
          <p:nvPr/>
        </p:nvSpPr>
        <p:spPr bwMode="auto">
          <a:xfrm>
            <a:off x="381000" y="304800"/>
            <a:ext cx="7772400" cy="1143000"/>
          </a:xfrm>
          <a:prstGeom prst="rect">
            <a:avLst/>
          </a:prstGeom>
          <a:noFill/>
          <a:ln w="9525">
            <a:noFill/>
            <a:miter lim="800000"/>
            <a:headEnd/>
            <a:tailEnd/>
          </a:ln>
        </p:spPr>
        <p:txBody>
          <a:bodyPr anchor="b"/>
          <a:lstStyle/>
          <a:p>
            <a:pPr algn="ctr"/>
            <a:endParaRPr lang="en-US" sz="4400">
              <a:solidFill>
                <a:schemeClr val="tx2"/>
              </a:solidFill>
            </a:endParaRPr>
          </a:p>
        </p:txBody>
      </p:sp>
      <p:sp>
        <p:nvSpPr>
          <p:cNvPr id="16393" name="Rectangle 10"/>
          <p:cNvSpPr>
            <a:spLocks noChangeArrowheads="1"/>
          </p:cNvSpPr>
          <p:nvPr/>
        </p:nvSpPr>
        <p:spPr bwMode="auto">
          <a:xfrm>
            <a:off x="482600" y="1600200"/>
            <a:ext cx="8178800" cy="4438650"/>
          </a:xfrm>
          <a:prstGeom prst="rect">
            <a:avLst/>
          </a:prstGeom>
          <a:noFill/>
          <a:ln w="9525">
            <a:noFill/>
            <a:miter lim="800000"/>
            <a:headEnd/>
            <a:tailEnd/>
          </a:ln>
        </p:spPr>
        <p:txBody>
          <a:bodyPr/>
          <a:lstStyle/>
          <a:p>
            <a:pPr marL="342900" indent="-342900">
              <a:spcBef>
                <a:spcPct val="20000"/>
              </a:spcBef>
              <a:buFontTx/>
              <a:buChar char="•"/>
            </a:pPr>
            <a:endParaRPr kumimoji="1" lang="en-US" sz="1600" i="1">
              <a:latin typeface="Tahoma" charset="0"/>
            </a:endParaRPr>
          </a:p>
        </p:txBody>
      </p:sp>
      <p:sp>
        <p:nvSpPr>
          <p:cNvPr id="16394"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16395"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endParaRPr lang="en-US" sz="3200"/>
          </a:p>
        </p:txBody>
      </p:sp>
      <p:sp>
        <p:nvSpPr>
          <p:cNvPr id="16397" name="Rectangle 2"/>
          <p:cNvSpPr>
            <a:spLocks noChangeArrowheads="1"/>
          </p:cNvSpPr>
          <p:nvPr/>
        </p:nvSpPr>
        <p:spPr bwMode="auto">
          <a:xfrm>
            <a:off x="-76200" y="61991"/>
            <a:ext cx="9296400" cy="1265238"/>
          </a:xfrm>
          <a:prstGeom prst="rect">
            <a:avLst/>
          </a:prstGeom>
          <a:noFill/>
          <a:ln w="9525">
            <a:noFill/>
            <a:miter lim="800000"/>
            <a:headEnd/>
            <a:tailEnd/>
          </a:ln>
        </p:spPr>
        <p:txBody>
          <a:bodyPr anchor="ctr"/>
          <a:lstStyle/>
          <a:p>
            <a:pPr algn="ctr"/>
            <a:r>
              <a:rPr lang="en-US" sz="5400" b="1" dirty="0">
                <a:solidFill>
                  <a:schemeClr val="accent1"/>
                </a:solidFill>
              </a:rPr>
              <a:t>History of the Diagnosis</a:t>
            </a:r>
          </a:p>
          <a:p>
            <a:pPr algn="ctr"/>
            <a:r>
              <a:rPr lang="en-US" sz="2400" b="1" dirty="0">
                <a:solidFill>
                  <a:schemeClr val="accent1"/>
                </a:solidFill>
              </a:rPr>
              <a:t>The Diagnostic &amp; Statistical Manual of Mental Disorders (DSM)</a:t>
            </a:r>
          </a:p>
        </p:txBody>
      </p:sp>
      <p:sp>
        <p:nvSpPr>
          <p:cNvPr id="16398" name="Rectangle 3"/>
          <p:cNvSpPr>
            <a:spLocks noChangeArrowheads="1"/>
          </p:cNvSpPr>
          <p:nvPr/>
        </p:nvSpPr>
        <p:spPr bwMode="auto">
          <a:xfrm>
            <a:off x="281151" y="1752600"/>
            <a:ext cx="8801100" cy="4279133"/>
          </a:xfrm>
          <a:prstGeom prst="rect">
            <a:avLst/>
          </a:prstGeom>
          <a:noFill/>
          <a:ln w="9525">
            <a:noFill/>
            <a:miter lim="800000"/>
            <a:headEnd/>
            <a:tailEnd/>
          </a:ln>
        </p:spPr>
        <p:txBody>
          <a:bodyPr/>
          <a:lstStyle/>
          <a:p>
            <a:pPr marL="342900" indent="-342900">
              <a:lnSpc>
                <a:spcPct val="90000"/>
              </a:lnSpc>
              <a:spcBef>
                <a:spcPct val="20000"/>
              </a:spcBef>
              <a:buClr>
                <a:schemeClr val="accent1"/>
              </a:buClr>
              <a:buFontTx/>
              <a:buChar char="•"/>
            </a:pPr>
            <a:r>
              <a:rPr lang="en-US" sz="3200" b="1" dirty="0"/>
              <a:t>DSM I (1952)</a:t>
            </a:r>
          </a:p>
          <a:p>
            <a:pPr marL="800100" lvl="1" indent="-342900">
              <a:lnSpc>
                <a:spcPct val="90000"/>
              </a:lnSpc>
              <a:spcBef>
                <a:spcPct val="20000"/>
              </a:spcBef>
              <a:buClr>
                <a:schemeClr val="accent1"/>
              </a:buClr>
              <a:buFontTx/>
              <a:buChar char="•"/>
            </a:pPr>
            <a:r>
              <a:rPr lang="en-US" sz="2400" dirty="0"/>
              <a:t>Disordered gambling not mentioned</a:t>
            </a:r>
          </a:p>
          <a:p>
            <a:pPr marL="800100" lvl="1" indent="-342900">
              <a:lnSpc>
                <a:spcPct val="90000"/>
              </a:lnSpc>
              <a:spcBef>
                <a:spcPct val="20000"/>
              </a:spcBef>
              <a:buClr>
                <a:schemeClr val="accent1"/>
              </a:buClr>
              <a:buFontTx/>
              <a:buChar char="•"/>
            </a:pPr>
            <a:r>
              <a:rPr lang="en-US" sz="2400" dirty="0"/>
              <a:t>Substance related disorders placed in                     “Personality Disorders- Sociopathic PD.”</a:t>
            </a:r>
          </a:p>
          <a:p>
            <a:pPr marL="800100" lvl="1" indent="-342900">
              <a:lnSpc>
                <a:spcPct val="90000"/>
              </a:lnSpc>
              <a:spcBef>
                <a:spcPct val="20000"/>
              </a:spcBef>
              <a:buClr>
                <a:schemeClr val="accent1"/>
              </a:buClr>
              <a:buFontTx/>
              <a:buChar char="•"/>
            </a:pPr>
            <a:endParaRPr lang="en-US" sz="2400" dirty="0"/>
          </a:p>
          <a:p>
            <a:pPr marL="342900" indent="-342900">
              <a:lnSpc>
                <a:spcPct val="90000"/>
              </a:lnSpc>
              <a:spcBef>
                <a:spcPct val="20000"/>
              </a:spcBef>
              <a:buClr>
                <a:schemeClr val="accent1"/>
              </a:buClr>
              <a:buFontTx/>
              <a:buChar char="•"/>
            </a:pPr>
            <a:r>
              <a:rPr lang="en-US" sz="3200" b="1" dirty="0"/>
              <a:t>DSM II (1968)</a:t>
            </a:r>
          </a:p>
          <a:p>
            <a:pPr marL="800100" lvl="1" indent="-342900">
              <a:lnSpc>
                <a:spcPct val="90000"/>
              </a:lnSpc>
              <a:spcBef>
                <a:spcPct val="20000"/>
              </a:spcBef>
              <a:buClr>
                <a:schemeClr val="accent1"/>
              </a:buClr>
              <a:buFontTx/>
              <a:buChar char="•"/>
            </a:pPr>
            <a:r>
              <a:rPr lang="en-US" sz="2400" dirty="0"/>
              <a:t>Disordered gambling not mentioned</a:t>
            </a:r>
          </a:p>
          <a:p>
            <a:pPr marL="800100" lvl="1" indent="-342900">
              <a:lnSpc>
                <a:spcPct val="90000"/>
              </a:lnSpc>
              <a:spcBef>
                <a:spcPct val="20000"/>
              </a:spcBef>
              <a:buClr>
                <a:schemeClr val="accent1"/>
              </a:buClr>
              <a:buFontTx/>
              <a:buChar char="•"/>
            </a:pPr>
            <a:r>
              <a:rPr lang="en-US" sz="2400" dirty="0"/>
              <a:t>Substance related disorders placed in                 “Personality Disorders and Certain                                    Other Non-Psychotic Mental Disorders”</a:t>
            </a:r>
          </a:p>
          <a:p>
            <a:pPr marL="800100" lvl="1" indent="-342900">
              <a:lnSpc>
                <a:spcPct val="90000"/>
              </a:lnSpc>
              <a:spcBef>
                <a:spcPct val="20000"/>
              </a:spcBef>
              <a:buFontTx/>
              <a:buChar char="•"/>
            </a:pPr>
            <a:endParaRPr lang="en-US" sz="3200" dirty="0"/>
          </a:p>
          <a:p>
            <a:pPr marL="342900" indent="-342900">
              <a:lnSpc>
                <a:spcPct val="90000"/>
              </a:lnSpc>
              <a:spcBef>
                <a:spcPct val="20000"/>
              </a:spcBef>
              <a:buFontTx/>
              <a:buChar char="•"/>
            </a:pPr>
            <a:endParaRPr lang="en-US" sz="3200" b="1" dirty="0"/>
          </a:p>
          <a:p>
            <a:pPr>
              <a:lnSpc>
                <a:spcPct val="90000"/>
              </a:lnSpc>
              <a:spcBef>
                <a:spcPct val="20000"/>
              </a:spcBef>
            </a:pPr>
            <a:r>
              <a:rPr lang="en-US" sz="3200" dirty="0"/>
              <a:t> </a:t>
            </a:r>
            <a:endParaRPr lang="en-US" sz="3200" b="1" i="1" dirty="0"/>
          </a:p>
          <a:p>
            <a:pPr marL="342900" indent="-342900">
              <a:lnSpc>
                <a:spcPct val="90000"/>
              </a:lnSpc>
              <a:spcBef>
                <a:spcPct val="20000"/>
              </a:spcBef>
              <a:buFontTx/>
              <a:buChar char="•"/>
            </a:pPr>
            <a:endParaRPr lang="en-US" sz="2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824" y="3937496"/>
            <a:ext cx="962025" cy="140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82" b="3546"/>
          <a:stretch/>
        </p:blipFill>
        <p:spPr bwMode="auto">
          <a:xfrm>
            <a:off x="7871700" y="1600200"/>
            <a:ext cx="962025" cy="155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45A85947-1DEC-4615-499C-9CAB50FD354A}"/>
              </a:ext>
            </a:extLst>
          </p:cNvPr>
          <p:cNvPicPr>
            <a:picLocks noChangeAspect="1"/>
          </p:cNvPicPr>
          <p:nvPr/>
        </p:nvPicPr>
        <p:blipFill>
          <a:blip r:embed="rId4"/>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147914603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668"/>
            <a:ext cx="9144000" cy="1399032"/>
          </a:xfrm>
        </p:spPr>
        <p:txBody>
          <a:bodyPr/>
          <a:lstStyle/>
          <a:p>
            <a:pPr algn="ctr"/>
            <a:r>
              <a:rPr lang="en-US" sz="6000" b="1" dirty="0">
                <a:solidFill>
                  <a:schemeClr val="accent1"/>
                </a:solidFill>
              </a:rPr>
              <a:t>History of the Diagnosis</a:t>
            </a:r>
          </a:p>
        </p:txBody>
      </p:sp>
      <p:sp>
        <p:nvSpPr>
          <p:cNvPr id="25602" name="Content Placeholder 2"/>
          <p:cNvSpPr>
            <a:spLocks noGrp="1"/>
          </p:cNvSpPr>
          <p:nvPr>
            <p:ph sz="quarter" idx="1"/>
          </p:nvPr>
        </p:nvSpPr>
        <p:spPr>
          <a:xfrm>
            <a:off x="152400" y="1524000"/>
            <a:ext cx="9067800" cy="5334000"/>
          </a:xfrm>
        </p:spPr>
        <p:txBody>
          <a:bodyPr/>
          <a:lstStyle/>
          <a:p>
            <a:pPr marL="342900" indent="-342900">
              <a:lnSpc>
                <a:spcPct val="90000"/>
              </a:lnSpc>
              <a:spcBef>
                <a:spcPct val="20000"/>
              </a:spcBef>
              <a:buClr>
                <a:schemeClr val="accent1"/>
              </a:buClr>
              <a:buFontTx/>
              <a:buChar char="•"/>
            </a:pPr>
            <a:r>
              <a:rPr lang="en-US" sz="3200" b="1" dirty="0">
                <a:latin typeface="Arial" panose="020B0604020202020204" pitchFamily="34" charset="0"/>
                <a:cs typeface="Arial" panose="020B0604020202020204" pitchFamily="34" charset="0"/>
              </a:rPr>
              <a:t>DSM III (1980)</a:t>
            </a:r>
            <a:r>
              <a:rPr lang="en-US" sz="4000" dirty="0">
                <a:latin typeface="Arial" panose="020B0604020202020204" pitchFamily="34" charset="0"/>
                <a:cs typeface="Arial" panose="020B0604020202020204" pitchFamily="34" charset="0"/>
              </a:rPr>
              <a:t> </a:t>
            </a:r>
          </a:p>
          <a:p>
            <a:pPr marL="663575" lvl="1" indent="-342900">
              <a:lnSpc>
                <a:spcPct val="90000"/>
              </a:lnSpc>
              <a:spcBef>
                <a:spcPct val="20000"/>
              </a:spcBef>
              <a:buFontTx/>
              <a:buChar char="•"/>
            </a:pPr>
            <a:r>
              <a:rPr lang="en-US" sz="2400" dirty="0">
                <a:latin typeface="Arial" panose="020B0604020202020204" pitchFamily="34" charset="0"/>
                <a:cs typeface="Arial" panose="020B0604020202020204" pitchFamily="34" charset="0"/>
              </a:rPr>
              <a:t>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time “</a:t>
            </a:r>
            <a:r>
              <a:rPr lang="en-US" sz="2400" b="1" dirty="0">
                <a:latin typeface="Arial" panose="020B0604020202020204" pitchFamily="34" charset="0"/>
                <a:cs typeface="Arial" panose="020B0604020202020204" pitchFamily="34" charset="0"/>
              </a:rPr>
              <a:t>Pathological Gambling” </a:t>
            </a:r>
            <a:r>
              <a:rPr lang="en-US" sz="2400" dirty="0">
                <a:latin typeface="Arial" panose="020B0604020202020204" pitchFamily="34" charset="0"/>
                <a:cs typeface="Arial" panose="020B0604020202020204" pitchFamily="34" charset="0"/>
              </a:rPr>
              <a:t>included</a:t>
            </a:r>
            <a:endParaRPr lang="en-US" sz="2800" dirty="0">
              <a:latin typeface="Arial" panose="020B0604020202020204" pitchFamily="34" charset="0"/>
              <a:cs typeface="Arial" panose="020B0604020202020204" pitchFamily="34" charset="0"/>
            </a:endParaRPr>
          </a:p>
          <a:p>
            <a:pPr marL="663575" lvl="1" indent="-342900">
              <a:lnSpc>
                <a:spcPct val="90000"/>
              </a:lnSpc>
              <a:spcBef>
                <a:spcPct val="20000"/>
              </a:spcBef>
              <a:buFontTx/>
              <a:buChar char="•"/>
            </a:pPr>
            <a:r>
              <a:rPr lang="en-US" sz="2000" dirty="0">
                <a:latin typeface="Arial" panose="020B0604020202020204" pitchFamily="34" charset="0"/>
                <a:cs typeface="Arial" panose="020B0604020202020204" pitchFamily="34" charset="0"/>
              </a:rPr>
              <a:t>Placed in </a:t>
            </a:r>
            <a:r>
              <a:rPr lang="en-US" sz="2000" b="1" dirty="0">
                <a:latin typeface="Arial" panose="020B0604020202020204" pitchFamily="34" charset="0"/>
                <a:cs typeface="Arial" panose="020B0604020202020204" pitchFamily="34" charset="0"/>
              </a:rPr>
              <a:t>“Disorders of Impulse Control- NEC”</a:t>
            </a:r>
            <a:r>
              <a:rPr lang="en-US" sz="10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w Kleptomania, Pyromania</a:t>
            </a:r>
            <a:r>
              <a:rPr lang="en-US" sz="900" dirty="0">
                <a:latin typeface="Arial" panose="020B0604020202020204" pitchFamily="34" charset="0"/>
                <a:cs typeface="Arial" pitchFamily="34" charset="0"/>
              </a:rPr>
              <a:t>)</a:t>
            </a:r>
            <a:endParaRPr lang="en-US" sz="1000" dirty="0">
              <a:latin typeface="Arial" panose="020B0604020202020204" pitchFamily="34" charset="0"/>
              <a:cs typeface="Arial" pitchFamily="34" charset="0"/>
            </a:endParaRPr>
          </a:p>
          <a:p>
            <a:pPr marL="663575" lvl="1" indent="-342900">
              <a:lnSpc>
                <a:spcPct val="90000"/>
              </a:lnSpc>
              <a:spcBef>
                <a:spcPct val="20000"/>
              </a:spcBef>
              <a:buFontTx/>
              <a:buChar char="•"/>
            </a:pPr>
            <a:r>
              <a:rPr lang="en-US" sz="2000" dirty="0">
                <a:latin typeface="Arial" pitchFamily="34" charset="0"/>
                <a:cs typeface="Arial" pitchFamily="34" charset="0"/>
              </a:rPr>
              <a:t>Focus on finances and compromised, disrupted or damaged family, personal, &amp; vocational pursuits</a:t>
            </a:r>
          </a:p>
          <a:p>
            <a:pPr marL="663575" lvl="1" indent="-342900">
              <a:lnSpc>
                <a:spcPct val="90000"/>
              </a:lnSpc>
              <a:spcBef>
                <a:spcPct val="20000"/>
              </a:spcBef>
              <a:buFontTx/>
              <a:buChar char="•"/>
            </a:pPr>
            <a:r>
              <a:rPr lang="en-US" sz="2000" dirty="0">
                <a:latin typeface="Arial" pitchFamily="34" charset="0"/>
                <a:cs typeface="Arial" pitchFamily="34" charset="0"/>
              </a:rPr>
              <a:t>7 criterion (3 required for diagnosis) </a:t>
            </a:r>
            <a:endParaRPr lang="en-US" sz="3600" b="1" dirty="0">
              <a:latin typeface="Arial" panose="020B0604020202020204" pitchFamily="34" charset="0"/>
              <a:cs typeface="Arial" panose="020B0604020202020204" pitchFamily="34" charset="0"/>
            </a:endParaRPr>
          </a:p>
          <a:p>
            <a:pPr marL="342900" indent="-342900">
              <a:lnSpc>
                <a:spcPct val="90000"/>
              </a:lnSpc>
              <a:spcBef>
                <a:spcPct val="20000"/>
              </a:spcBef>
              <a:buClr>
                <a:schemeClr val="accent1"/>
              </a:buClr>
              <a:buFontTx/>
              <a:buChar char="•"/>
            </a:pPr>
            <a:r>
              <a:rPr lang="en-US" sz="3200" b="1" dirty="0">
                <a:latin typeface="Arial" panose="020B0604020202020204" pitchFamily="34" charset="0"/>
                <a:cs typeface="Arial" panose="020B0604020202020204" pitchFamily="34" charset="0"/>
              </a:rPr>
              <a:t>DSM III-R (1987)</a:t>
            </a:r>
          </a:p>
          <a:p>
            <a:pPr marL="777875" lvl="1" indent="-457200">
              <a:lnSpc>
                <a:spcPct val="90000"/>
              </a:lnSpc>
              <a:spcBef>
                <a:spcPct val="20000"/>
              </a:spcBef>
              <a:buFont typeface="Arial" pitchFamily="34" charset="0"/>
              <a:buChar char="•"/>
            </a:pPr>
            <a:r>
              <a:rPr lang="en-US" sz="2400" dirty="0">
                <a:latin typeface="Arial" panose="020B0604020202020204" pitchFamily="34" charset="0"/>
                <a:cs typeface="Arial" panose="020B0604020202020204" pitchFamily="34" charset="0"/>
              </a:rPr>
              <a:t>Remained </a:t>
            </a:r>
            <a:r>
              <a:rPr lang="en-US" sz="2400" b="1" dirty="0">
                <a:latin typeface="Arial" panose="020B0604020202020204" pitchFamily="34" charset="0"/>
                <a:cs typeface="Arial" panose="020B0604020202020204" pitchFamily="34" charset="0"/>
              </a:rPr>
              <a:t>“Pathological Gambling” </a:t>
            </a:r>
          </a:p>
          <a:p>
            <a:pPr marL="777875" lvl="1" indent="-457200">
              <a:lnSpc>
                <a:spcPct val="90000"/>
              </a:lnSpc>
              <a:spcBef>
                <a:spcPct val="20000"/>
              </a:spcBef>
              <a:buFont typeface="Arial" pitchFamily="34" charset="0"/>
              <a:buChar char="•"/>
            </a:pPr>
            <a:r>
              <a:rPr lang="en-US" sz="2000" dirty="0">
                <a:latin typeface="Arial" panose="020B0604020202020204" pitchFamily="34" charset="0"/>
                <a:cs typeface="Arial" panose="020B0604020202020204" pitchFamily="34" charset="0"/>
              </a:rPr>
              <a:t>Remained in </a:t>
            </a:r>
            <a:r>
              <a:rPr lang="en-US" sz="2000" b="1" dirty="0">
                <a:latin typeface="Arial" panose="020B0604020202020204" pitchFamily="34" charset="0"/>
                <a:cs typeface="Arial" panose="020B0604020202020204" pitchFamily="34" charset="0"/>
              </a:rPr>
              <a:t>“Impulse Control Disorders NEC”</a:t>
            </a:r>
          </a:p>
          <a:p>
            <a:pPr marL="777875" lvl="1" indent="-457200">
              <a:lnSpc>
                <a:spcPct val="90000"/>
              </a:lnSpc>
              <a:spcBef>
                <a:spcPct val="20000"/>
              </a:spcBef>
              <a:buFont typeface="Arial" pitchFamily="34" charset="0"/>
              <a:buChar char="•"/>
            </a:pPr>
            <a:r>
              <a:rPr lang="en-US" sz="2000" dirty="0">
                <a:latin typeface="Arial" panose="020B0604020202020204" pitchFamily="34" charset="0"/>
                <a:cs typeface="Arial" panose="020B0604020202020204" pitchFamily="34" charset="0"/>
              </a:rPr>
              <a:t>Basically, changed from focus on fraud and money to </a:t>
            </a:r>
          </a:p>
          <a:p>
            <a:pPr marL="320675" lvl="1" indent="0">
              <a:lnSpc>
                <a:spcPct val="90000"/>
              </a:lnSpc>
              <a:spcBef>
                <a:spcPct val="20000"/>
              </a:spcBef>
              <a:buNone/>
            </a:pPr>
            <a:r>
              <a:rPr lang="en-US" sz="2000" dirty="0">
                <a:latin typeface="Arial" panose="020B0604020202020204" pitchFamily="34" charset="0"/>
                <a:cs typeface="Arial" panose="020B0604020202020204" pitchFamily="34" charset="0"/>
              </a:rPr>
              <a:t>	adapting substance dependence criteria to gambling</a:t>
            </a:r>
          </a:p>
          <a:p>
            <a:pPr marL="777875" lvl="1" indent="-457200">
              <a:lnSpc>
                <a:spcPct val="90000"/>
              </a:lnSpc>
              <a:spcBef>
                <a:spcPct val="20000"/>
              </a:spcBef>
              <a:buFont typeface="Arial" pitchFamily="34" charset="0"/>
              <a:buChar char="•"/>
            </a:pPr>
            <a:r>
              <a:rPr lang="en-US" sz="2000" dirty="0">
                <a:latin typeface="Arial" panose="020B0604020202020204" pitchFamily="34" charset="0"/>
                <a:cs typeface="Arial" panose="020B0604020202020204" pitchFamily="34" charset="0"/>
              </a:rPr>
              <a:t>Increased to 9 criterion</a:t>
            </a:r>
            <a:r>
              <a:rPr lang="en-US" sz="2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4 required for diagnosis)</a:t>
            </a:r>
          </a:p>
          <a:p>
            <a:pPr marL="342900" indent="-342900">
              <a:lnSpc>
                <a:spcPct val="90000"/>
              </a:lnSpc>
              <a:spcBef>
                <a:spcPct val="20000"/>
              </a:spcBef>
              <a:buClr>
                <a:schemeClr val="accent1"/>
              </a:buClr>
              <a:buFontTx/>
              <a:buChar char="•"/>
            </a:pPr>
            <a:endParaRPr lang="en-US" sz="3200" b="1" dirty="0"/>
          </a:p>
        </p:txBody>
      </p:sp>
      <p:pic>
        <p:nvPicPr>
          <p:cNvPr id="3" name="Picture 2">
            <a:extLst>
              <a:ext uri="{FF2B5EF4-FFF2-40B4-BE49-F238E27FC236}">
                <a16:creationId xmlns:a16="http://schemas.microsoft.com/office/drawing/2014/main" id="{6A8C6BC1-D204-C1A3-F533-8767140AB271}"/>
              </a:ext>
            </a:extLst>
          </p:cNvPr>
          <p:cNvPicPr>
            <a:picLocks noChangeAspect="1"/>
          </p:cNvPicPr>
          <p:nvPr/>
        </p:nvPicPr>
        <p:blipFill>
          <a:blip r:embed="rId2"/>
          <a:stretch>
            <a:fillRect/>
          </a:stretch>
        </p:blipFill>
        <p:spPr>
          <a:xfrm>
            <a:off x="7391400" y="6019800"/>
            <a:ext cx="1714500" cy="794010"/>
          </a:xfrm>
          <a:prstGeom prst="rect">
            <a:avLst/>
          </a:prstGeom>
        </p:spPr>
      </p:pic>
      <p:pic>
        <p:nvPicPr>
          <p:cNvPr id="5" name="Picture 2">
            <a:extLst>
              <a:ext uri="{FF2B5EF4-FFF2-40B4-BE49-F238E27FC236}">
                <a16:creationId xmlns:a16="http://schemas.microsoft.com/office/drawing/2014/main" id="{F61C6257-15E0-E66D-26DB-94C6657FF1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1" r="7645"/>
          <a:stretch/>
        </p:blipFill>
        <p:spPr bwMode="auto">
          <a:xfrm>
            <a:off x="7798259" y="1497676"/>
            <a:ext cx="1007622"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00E8639B-35FF-94B1-68ED-F26AB944B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4838" y="3960150"/>
            <a:ext cx="1114463" cy="158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4395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342900" y="609600"/>
            <a:ext cx="7772400" cy="1143000"/>
          </a:xfrm>
          <a:prstGeom prst="rect">
            <a:avLst/>
          </a:prstGeom>
          <a:noFill/>
          <a:ln w="9525">
            <a:noFill/>
            <a:miter lim="800000"/>
            <a:headEnd/>
            <a:tailEnd/>
          </a:ln>
        </p:spPr>
        <p:txBody>
          <a:bodyPr anchor="b"/>
          <a:lstStyle/>
          <a:p>
            <a:pPr algn="ctr"/>
            <a:endParaRPr lang="en-US" sz="3600">
              <a:solidFill>
                <a:schemeClr val="tx2"/>
              </a:solidFill>
            </a:endParaRPr>
          </a:p>
        </p:txBody>
      </p:sp>
      <p:sp>
        <p:nvSpPr>
          <p:cNvPr id="16386" name="Line 3"/>
          <p:cNvSpPr>
            <a:spLocks noChangeShapeType="1"/>
          </p:cNvSpPr>
          <p:nvPr/>
        </p:nvSpPr>
        <p:spPr bwMode="auto">
          <a:xfrm>
            <a:off x="4914900" y="3657600"/>
            <a:ext cx="0" cy="0"/>
          </a:xfrm>
          <a:prstGeom prst="line">
            <a:avLst/>
          </a:prstGeom>
          <a:noFill/>
          <a:ln w="12700" cap="sq">
            <a:solidFill>
              <a:schemeClr val="tx1"/>
            </a:solidFill>
            <a:round/>
            <a:headEnd type="none" w="sm" len="sm"/>
            <a:tailEnd type="none" w="sm" len="sm"/>
          </a:ln>
        </p:spPr>
        <p:txBody>
          <a:bodyPr/>
          <a:lstStyle/>
          <a:p>
            <a:endParaRPr lang="en-US"/>
          </a:p>
        </p:txBody>
      </p:sp>
      <p:sp>
        <p:nvSpPr>
          <p:cNvPr id="16387" name="Text Box 4"/>
          <p:cNvSpPr txBox="1">
            <a:spLocks noChangeArrowheads="1"/>
          </p:cNvSpPr>
          <p:nvPr/>
        </p:nvSpPr>
        <p:spPr bwMode="auto">
          <a:xfrm>
            <a:off x="4457700" y="3733800"/>
            <a:ext cx="2057400" cy="457200"/>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6388" name="Text Box 5"/>
          <p:cNvSpPr txBox="1">
            <a:spLocks noChangeArrowheads="1"/>
          </p:cNvSpPr>
          <p:nvPr/>
        </p:nvSpPr>
        <p:spPr bwMode="auto">
          <a:xfrm>
            <a:off x="571500" y="1905000"/>
            <a:ext cx="8001000" cy="457200"/>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6389" name="Rectangle 6"/>
          <p:cNvSpPr>
            <a:spLocks noChangeArrowheads="1"/>
          </p:cNvSpPr>
          <p:nvPr/>
        </p:nvSpPr>
        <p:spPr bwMode="auto">
          <a:xfrm>
            <a:off x="457200" y="1752600"/>
            <a:ext cx="8178800" cy="417195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6390" name="Line 7"/>
          <p:cNvSpPr>
            <a:spLocks noChangeShapeType="1"/>
          </p:cNvSpPr>
          <p:nvPr/>
        </p:nvSpPr>
        <p:spPr bwMode="auto">
          <a:xfrm>
            <a:off x="4953000" y="3429000"/>
            <a:ext cx="0" cy="0"/>
          </a:xfrm>
          <a:prstGeom prst="line">
            <a:avLst/>
          </a:prstGeom>
          <a:noFill/>
          <a:ln w="12700" cap="sq">
            <a:solidFill>
              <a:schemeClr val="tx1"/>
            </a:solidFill>
            <a:round/>
            <a:headEnd type="none" w="sm" len="sm"/>
            <a:tailEnd type="none" w="sm" len="sm"/>
          </a:ln>
        </p:spPr>
        <p:txBody>
          <a:bodyPr/>
          <a:lstStyle/>
          <a:p>
            <a:endParaRPr lang="en-US"/>
          </a:p>
        </p:txBody>
      </p:sp>
      <p:sp>
        <p:nvSpPr>
          <p:cNvPr id="16391" name="Text Box 8"/>
          <p:cNvSpPr txBox="1">
            <a:spLocks noChangeArrowheads="1"/>
          </p:cNvSpPr>
          <p:nvPr/>
        </p:nvSpPr>
        <p:spPr bwMode="auto">
          <a:xfrm>
            <a:off x="4495800" y="3505200"/>
            <a:ext cx="2057400" cy="457200"/>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6392" name="Rectangle 9"/>
          <p:cNvSpPr>
            <a:spLocks noChangeArrowheads="1"/>
          </p:cNvSpPr>
          <p:nvPr/>
        </p:nvSpPr>
        <p:spPr bwMode="auto">
          <a:xfrm>
            <a:off x="381000" y="304800"/>
            <a:ext cx="7772400" cy="1143000"/>
          </a:xfrm>
          <a:prstGeom prst="rect">
            <a:avLst/>
          </a:prstGeom>
          <a:noFill/>
          <a:ln w="9525">
            <a:noFill/>
            <a:miter lim="800000"/>
            <a:headEnd/>
            <a:tailEnd/>
          </a:ln>
        </p:spPr>
        <p:txBody>
          <a:bodyPr anchor="b"/>
          <a:lstStyle/>
          <a:p>
            <a:pPr algn="ctr"/>
            <a:endParaRPr lang="en-US" sz="4400">
              <a:solidFill>
                <a:schemeClr val="tx2"/>
              </a:solidFill>
            </a:endParaRPr>
          </a:p>
        </p:txBody>
      </p:sp>
      <p:sp>
        <p:nvSpPr>
          <p:cNvPr id="16393" name="Rectangle 10"/>
          <p:cNvSpPr>
            <a:spLocks noChangeArrowheads="1"/>
          </p:cNvSpPr>
          <p:nvPr/>
        </p:nvSpPr>
        <p:spPr bwMode="auto">
          <a:xfrm>
            <a:off x="482600" y="1600200"/>
            <a:ext cx="8178800" cy="4438650"/>
          </a:xfrm>
          <a:prstGeom prst="rect">
            <a:avLst/>
          </a:prstGeom>
          <a:noFill/>
          <a:ln w="9525">
            <a:noFill/>
            <a:miter lim="800000"/>
            <a:headEnd/>
            <a:tailEnd/>
          </a:ln>
        </p:spPr>
        <p:txBody>
          <a:bodyPr/>
          <a:lstStyle/>
          <a:p>
            <a:pPr marL="342900" indent="-342900">
              <a:spcBef>
                <a:spcPct val="20000"/>
              </a:spcBef>
              <a:buFontTx/>
              <a:buChar char="•"/>
            </a:pPr>
            <a:endParaRPr kumimoji="1" lang="en-US" sz="1600" i="1">
              <a:latin typeface="Tahoma" charset="0"/>
            </a:endParaRPr>
          </a:p>
        </p:txBody>
      </p:sp>
      <p:sp>
        <p:nvSpPr>
          <p:cNvPr id="16394"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16395"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endParaRPr lang="en-US" sz="3200"/>
          </a:p>
        </p:txBody>
      </p:sp>
      <p:sp>
        <p:nvSpPr>
          <p:cNvPr id="16397" name="Rectangle 2"/>
          <p:cNvSpPr>
            <a:spLocks noChangeArrowheads="1"/>
          </p:cNvSpPr>
          <p:nvPr/>
        </p:nvSpPr>
        <p:spPr bwMode="auto">
          <a:xfrm>
            <a:off x="0" y="152400"/>
            <a:ext cx="9144000" cy="1265238"/>
          </a:xfrm>
          <a:prstGeom prst="rect">
            <a:avLst/>
          </a:prstGeom>
          <a:noFill/>
          <a:ln w="9525">
            <a:noFill/>
            <a:miter lim="800000"/>
            <a:headEnd/>
            <a:tailEnd/>
          </a:ln>
        </p:spPr>
        <p:txBody>
          <a:bodyPr anchor="ctr"/>
          <a:lstStyle/>
          <a:p>
            <a:pPr algn="ctr"/>
            <a:r>
              <a:rPr lang="en-US" sz="5400" b="1" dirty="0">
                <a:solidFill>
                  <a:schemeClr val="accent1"/>
                </a:solidFill>
              </a:rPr>
              <a:t>History of the Diagnosis</a:t>
            </a:r>
          </a:p>
        </p:txBody>
      </p:sp>
      <p:sp>
        <p:nvSpPr>
          <p:cNvPr id="16398" name="Rectangle 3"/>
          <p:cNvSpPr>
            <a:spLocks noChangeArrowheads="1"/>
          </p:cNvSpPr>
          <p:nvPr/>
        </p:nvSpPr>
        <p:spPr bwMode="auto">
          <a:xfrm>
            <a:off x="281150" y="1470818"/>
            <a:ext cx="9015249" cy="4929982"/>
          </a:xfrm>
          <a:prstGeom prst="rect">
            <a:avLst/>
          </a:prstGeom>
          <a:noFill/>
          <a:ln w="9525">
            <a:noFill/>
            <a:miter lim="800000"/>
            <a:headEnd/>
            <a:tailEnd/>
          </a:ln>
        </p:spPr>
        <p:txBody>
          <a:bodyPr/>
          <a:lstStyle/>
          <a:p>
            <a:pPr marL="457200" indent="-457200">
              <a:spcBef>
                <a:spcPct val="20000"/>
              </a:spcBef>
              <a:buClr>
                <a:schemeClr val="accent1"/>
              </a:buClr>
              <a:buFont typeface="Arial" pitchFamily="34" charset="0"/>
              <a:buChar char="•"/>
            </a:pPr>
            <a:r>
              <a:rPr lang="en-US" sz="3200" b="1" dirty="0"/>
              <a:t>DSM IV (1994)</a:t>
            </a:r>
            <a:r>
              <a:rPr lang="en-US" sz="3200" dirty="0"/>
              <a:t> </a:t>
            </a:r>
          </a:p>
          <a:p>
            <a:pPr marL="914400" lvl="1" indent="-457200">
              <a:spcBef>
                <a:spcPct val="20000"/>
              </a:spcBef>
              <a:buClr>
                <a:schemeClr val="accent1"/>
              </a:buClr>
              <a:buFont typeface="Arial" pitchFamily="34" charset="0"/>
              <a:buChar char="•"/>
            </a:pPr>
            <a:r>
              <a:rPr lang="en-US" sz="2400" dirty="0"/>
              <a:t>Remained </a:t>
            </a:r>
            <a:r>
              <a:rPr lang="en-US" sz="2400" b="1" dirty="0"/>
              <a:t>“Pathological Gambling”</a:t>
            </a:r>
            <a:r>
              <a:rPr lang="en-US" sz="2400" dirty="0"/>
              <a:t> </a:t>
            </a:r>
          </a:p>
          <a:p>
            <a:pPr marL="914400" lvl="1" indent="-457200">
              <a:spcBef>
                <a:spcPct val="20000"/>
              </a:spcBef>
              <a:buClr>
                <a:schemeClr val="accent1"/>
              </a:buClr>
              <a:buFont typeface="Arial" pitchFamily="34" charset="0"/>
              <a:buChar char="•"/>
            </a:pPr>
            <a:r>
              <a:rPr lang="en-US" sz="2000" dirty="0"/>
              <a:t>Remained in </a:t>
            </a:r>
            <a:r>
              <a:rPr lang="en-US" sz="2000" b="1" dirty="0"/>
              <a:t>“Impulse-Control Disorders NEC”</a:t>
            </a:r>
          </a:p>
          <a:p>
            <a:pPr marL="914400" lvl="1" indent="-457200">
              <a:spcBef>
                <a:spcPct val="20000"/>
              </a:spcBef>
              <a:buClr>
                <a:schemeClr val="accent1"/>
              </a:buClr>
              <a:buFont typeface="Arial" pitchFamily="34" charset="0"/>
              <a:buChar char="•"/>
            </a:pPr>
            <a:r>
              <a:rPr lang="en-US" sz="2000" dirty="0"/>
              <a:t>New set of 10 criterion  (5 required for diagnosis)</a:t>
            </a:r>
            <a:endParaRPr lang="en-US" sz="2000" b="1" dirty="0"/>
          </a:p>
          <a:p>
            <a:pPr marL="457200" indent="-457200">
              <a:spcBef>
                <a:spcPct val="20000"/>
              </a:spcBef>
              <a:buClr>
                <a:schemeClr val="accent1"/>
              </a:buClr>
              <a:buFont typeface="Arial" pitchFamily="34" charset="0"/>
              <a:buChar char="•"/>
            </a:pPr>
            <a:r>
              <a:rPr lang="en-US" sz="3200" b="1" dirty="0"/>
              <a:t>DSM-5 (2013)</a:t>
            </a:r>
          </a:p>
          <a:p>
            <a:pPr marL="800100" lvl="1" indent="-342900">
              <a:spcBef>
                <a:spcPct val="20000"/>
              </a:spcBef>
              <a:buClr>
                <a:schemeClr val="accent1"/>
              </a:buClr>
              <a:buFontTx/>
              <a:buChar char="•"/>
            </a:pPr>
            <a:r>
              <a:rPr lang="en-US" sz="2400" dirty="0"/>
              <a:t>Renamed: “</a:t>
            </a:r>
            <a:r>
              <a:rPr lang="en-US" sz="2400" b="1" dirty="0"/>
              <a:t>Gambling Disorder”</a:t>
            </a:r>
          </a:p>
          <a:p>
            <a:pPr marL="800100" lvl="1" indent="-342900">
              <a:spcBef>
                <a:spcPct val="20000"/>
              </a:spcBef>
              <a:buClr>
                <a:schemeClr val="accent1"/>
              </a:buClr>
              <a:buFontTx/>
              <a:buChar char="•"/>
            </a:pPr>
            <a:r>
              <a:rPr lang="en-US" sz="2000" dirty="0"/>
              <a:t>Reclassified: in </a:t>
            </a:r>
            <a:r>
              <a:rPr lang="en-US" b="1" dirty="0"/>
              <a:t>“Substance Related &amp; Addictive Disorders”</a:t>
            </a:r>
            <a:endParaRPr lang="en-US" dirty="0"/>
          </a:p>
          <a:p>
            <a:pPr marL="800100" lvl="1" indent="-342900">
              <a:spcBef>
                <a:spcPct val="20000"/>
              </a:spcBef>
              <a:buClr>
                <a:schemeClr val="accent1"/>
              </a:buClr>
              <a:buFontTx/>
              <a:buChar char="•"/>
            </a:pPr>
            <a:r>
              <a:rPr lang="en-US" sz="2000" dirty="0"/>
              <a:t>Reduced to </a:t>
            </a:r>
            <a:r>
              <a:rPr lang="en-US" sz="2000" b="1" dirty="0"/>
              <a:t>9 criterion </a:t>
            </a:r>
            <a:r>
              <a:rPr lang="en-US" sz="1200" dirty="0"/>
              <a:t>(Elimination of “illegal acts” criterion, as with SUDs)</a:t>
            </a:r>
          </a:p>
          <a:p>
            <a:pPr marL="800100" lvl="1" indent="-342900">
              <a:spcBef>
                <a:spcPct val="20000"/>
              </a:spcBef>
              <a:buClr>
                <a:schemeClr val="accent1"/>
              </a:buClr>
              <a:buFontTx/>
              <a:buChar char="•"/>
            </a:pPr>
            <a:r>
              <a:rPr lang="en-US" sz="2000" dirty="0"/>
              <a:t>Diagnostic cut-off lowered: 5 to </a:t>
            </a:r>
            <a:r>
              <a:rPr lang="en-US" sz="2000" b="1" dirty="0"/>
              <a:t>4 </a:t>
            </a:r>
            <a:r>
              <a:rPr lang="en-US" dirty="0"/>
              <a:t>(different than SUDs)</a:t>
            </a:r>
          </a:p>
          <a:p>
            <a:pPr marL="800100" lvl="1" indent="-342900">
              <a:spcBef>
                <a:spcPct val="20000"/>
              </a:spcBef>
              <a:buClr>
                <a:schemeClr val="accent1"/>
              </a:buClr>
              <a:buFontTx/>
              <a:buChar char="•"/>
            </a:pPr>
            <a:r>
              <a:rPr lang="en-US" sz="2000" dirty="0"/>
              <a:t>Addition of </a:t>
            </a:r>
            <a:r>
              <a:rPr lang="en-US" sz="2000" b="1" dirty="0"/>
              <a:t>Course Specifiers- </a:t>
            </a:r>
            <a:r>
              <a:rPr lang="en-US" sz="2000" dirty="0"/>
              <a:t>Episodic or Persistent </a:t>
            </a:r>
          </a:p>
          <a:p>
            <a:pPr marL="800100" lvl="1" indent="-342900">
              <a:spcBef>
                <a:spcPct val="20000"/>
              </a:spcBef>
              <a:buClr>
                <a:schemeClr val="accent1"/>
              </a:buClr>
              <a:buFontTx/>
              <a:buChar char="•"/>
            </a:pPr>
            <a:r>
              <a:rPr lang="en-US" sz="2000" dirty="0"/>
              <a:t>Addition of </a:t>
            </a:r>
            <a:r>
              <a:rPr lang="en-US" sz="2000" b="1" dirty="0"/>
              <a:t>Severity Specifiers- </a:t>
            </a:r>
            <a:r>
              <a:rPr lang="en-US" sz="2000" dirty="0"/>
              <a:t>Mild(4-5), Moderate(6-7), Severe(8-9)</a:t>
            </a:r>
          </a:p>
          <a:p>
            <a:pPr marL="800100" lvl="1" indent="-342900">
              <a:spcBef>
                <a:spcPct val="20000"/>
              </a:spcBef>
              <a:buClr>
                <a:schemeClr val="accent1"/>
              </a:buClr>
              <a:buFontTx/>
              <a:buChar char="•"/>
            </a:pPr>
            <a:r>
              <a:rPr lang="en-US" sz="2000" dirty="0"/>
              <a:t>Addition of </a:t>
            </a:r>
            <a:r>
              <a:rPr lang="en-US" sz="2000" b="1" dirty="0"/>
              <a:t>time frame</a:t>
            </a:r>
            <a:r>
              <a:rPr lang="en-US" sz="2000" dirty="0"/>
              <a:t>: symptoms present </a:t>
            </a:r>
            <a:r>
              <a:rPr lang="en-US" sz="2000" b="1" dirty="0"/>
              <a:t>within a                                12-month period</a:t>
            </a:r>
            <a:r>
              <a:rPr lang="en-US" sz="2000" dirty="0"/>
              <a:t> </a:t>
            </a:r>
            <a:r>
              <a:rPr lang="en-US" sz="1600" dirty="0"/>
              <a:t>(as with SUDs)</a:t>
            </a:r>
            <a:endParaRPr lang="en-US" sz="2000" dirty="0"/>
          </a:p>
          <a:p>
            <a:pPr marL="457200" indent="-457200">
              <a:spcBef>
                <a:spcPct val="20000"/>
              </a:spcBef>
              <a:buClr>
                <a:schemeClr val="accent1"/>
              </a:buClr>
              <a:buFont typeface="Arial" pitchFamily="34" charset="0"/>
              <a:buChar char="•"/>
            </a:pPr>
            <a:endParaRPr lang="en-US" sz="3200" b="1" dirty="0"/>
          </a:p>
          <a:p>
            <a:pPr>
              <a:lnSpc>
                <a:spcPct val="90000"/>
              </a:lnSpc>
              <a:spcBef>
                <a:spcPct val="20000"/>
              </a:spcBef>
            </a:pPr>
            <a:r>
              <a:rPr lang="en-US" sz="3200" dirty="0"/>
              <a:t> </a:t>
            </a:r>
            <a:endParaRPr lang="en-US" sz="3200" b="1" i="1" dirty="0"/>
          </a:p>
          <a:p>
            <a:pPr marL="342900" indent="-342900">
              <a:lnSpc>
                <a:spcPct val="90000"/>
              </a:lnSpc>
              <a:spcBef>
                <a:spcPct val="20000"/>
              </a:spcBef>
              <a:buFontTx/>
              <a:buChar char="•"/>
            </a:pPr>
            <a:endParaRPr 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899" y="1512887"/>
            <a:ext cx="10668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2A91140-0F01-8C7E-A1CB-D79A8CEE67EE}"/>
              </a:ext>
            </a:extLst>
          </p:cNvPr>
          <p:cNvPicPr>
            <a:picLocks noChangeAspect="1"/>
          </p:cNvPicPr>
          <p:nvPr/>
        </p:nvPicPr>
        <p:blipFill>
          <a:blip r:embed="rId3"/>
          <a:stretch>
            <a:fillRect/>
          </a:stretch>
        </p:blipFill>
        <p:spPr>
          <a:xfrm>
            <a:off x="7391400" y="6063990"/>
            <a:ext cx="1714500" cy="794010"/>
          </a:xfrm>
          <a:prstGeom prst="rect">
            <a:avLst/>
          </a:prstGeom>
        </p:spPr>
      </p:pic>
      <p:pic>
        <p:nvPicPr>
          <p:cNvPr id="5" name="Picture 2">
            <a:extLst>
              <a:ext uri="{FF2B5EF4-FFF2-40B4-BE49-F238E27FC236}">
                <a16:creationId xmlns:a16="http://schemas.microsoft.com/office/drawing/2014/main" id="{BA725CF5-F694-DFEE-372B-E5D7CF36A9E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164" r="33418"/>
          <a:stretch/>
        </p:blipFill>
        <p:spPr bwMode="auto">
          <a:xfrm>
            <a:off x="7781885" y="3429000"/>
            <a:ext cx="1063665" cy="1564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8580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a:xfrm>
            <a:off x="0" y="228600"/>
            <a:ext cx="9144000" cy="990600"/>
          </a:xfrm>
        </p:spPr>
        <p:txBody>
          <a:bodyPr/>
          <a:lstStyle/>
          <a:p>
            <a:pPr marL="484632" indent="0" algn="ctr" eaLnBrk="1" fontAlgn="auto" hangingPunct="1">
              <a:spcAft>
                <a:spcPts val="0"/>
              </a:spcAft>
              <a:defRPr/>
            </a:pPr>
            <a:r>
              <a:rPr lang="en-US" sz="5400" b="1" dirty="0">
                <a:solidFill>
                  <a:schemeClr val="accent1"/>
                </a:solidFill>
                <a:latin typeface="Arial" pitchFamily="34" charset="0"/>
                <a:cs typeface="Arial" pitchFamily="34" charset="0"/>
              </a:rPr>
              <a:t>DSM-5 Diagnostic Criteria</a:t>
            </a:r>
            <a:endParaRPr lang="en-US" sz="5400" dirty="0">
              <a:solidFill>
                <a:schemeClr val="accent1">
                  <a:tint val="83000"/>
                  <a:satMod val="150000"/>
                </a:schemeClr>
              </a:solidFill>
            </a:endParaRPr>
          </a:p>
        </p:txBody>
      </p:sp>
      <p:sp>
        <p:nvSpPr>
          <p:cNvPr id="240643" name="Rectangle 3"/>
          <p:cNvSpPr>
            <a:spLocks noGrp="1" noRot="1" noChangeArrowheads="1"/>
          </p:cNvSpPr>
          <p:nvPr>
            <p:ph sz="quarter" idx="1"/>
          </p:nvPr>
        </p:nvSpPr>
        <p:spPr>
          <a:xfrm>
            <a:off x="304800" y="1600200"/>
            <a:ext cx="9220200" cy="4572000"/>
          </a:xfrm>
        </p:spPr>
        <p:txBody>
          <a:bodyPr/>
          <a:lstStyle/>
          <a:p>
            <a:pPr marL="0" indent="0" eaLnBrk="1" hangingPunct="1">
              <a:buClr>
                <a:schemeClr val="accent1"/>
              </a:buClr>
              <a:buSzTx/>
              <a:buNone/>
            </a:pPr>
            <a:r>
              <a:rPr lang="en-US" sz="1800" b="1" dirty="0">
                <a:latin typeface="Arial" pitchFamily="34" charset="0"/>
                <a:cs typeface="Arial" pitchFamily="34" charset="0"/>
              </a:rPr>
              <a:t>Persistent and recurrent problematic gambling behavior leading to clinically significant impairment or distress… </a:t>
            </a:r>
            <a:r>
              <a:rPr lang="en-US" sz="1600" b="1" dirty="0">
                <a:latin typeface="Arial" pitchFamily="34" charset="0"/>
                <a:cs typeface="Arial" pitchFamily="34" charset="0"/>
              </a:rPr>
              <a:t>4 (or more) of the following in a 12-month period:</a:t>
            </a:r>
          </a:p>
          <a:p>
            <a:pPr marL="0" indent="0" eaLnBrk="1" hangingPunct="1">
              <a:buClr>
                <a:schemeClr val="accent1"/>
              </a:buClr>
              <a:buNone/>
            </a:pPr>
            <a:r>
              <a:rPr lang="en-US" sz="2000" dirty="0">
                <a:solidFill>
                  <a:schemeClr val="accent1"/>
                </a:solidFill>
                <a:latin typeface="Arial" pitchFamily="34" charset="0"/>
                <a:cs typeface="Arial" pitchFamily="34" charset="0"/>
              </a:rPr>
              <a:t>1. </a:t>
            </a:r>
            <a:r>
              <a:rPr lang="en-US" sz="2000" dirty="0">
                <a:latin typeface="Arial" pitchFamily="34" charset="0"/>
                <a:cs typeface="Arial" pitchFamily="34" charset="0"/>
              </a:rPr>
              <a:t>Needs to gamble with increasing amounts of money in order to achieve the desired excitement.</a:t>
            </a:r>
          </a:p>
          <a:p>
            <a:pPr marL="0" indent="0" eaLnBrk="1" hangingPunct="1">
              <a:buClr>
                <a:schemeClr val="accent1"/>
              </a:buClr>
              <a:buNone/>
            </a:pPr>
            <a:r>
              <a:rPr lang="en-US" sz="2000" dirty="0">
                <a:solidFill>
                  <a:schemeClr val="accent1"/>
                </a:solidFill>
                <a:latin typeface="Arial" pitchFamily="34" charset="0"/>
                <a:cs typeface="Arial" pitchFamily="34" charset="0"/>
              </a:rPr>
              <a:t>2. </a:t>
            </a:r>
            <a:r>
              <a:rPr lang="en-US" sz="2000" dirty="0">
                <a:latin typeface="Arial" pitchFamily="34" charset="0"/>
                <a:cs typeface="Arial" pitchFamily="34" charset="0"/>
              </a:rPr>
              <a:t>Is restless or irritable when attempting to cut down or stop. </a:t>
            </a:r>
          </a:p>
          <a:p>
            <a:pPr marL="0" indent="0" eaLnBrk="1" hangingPunct="1">
              <a:buClr>
                <a:schemeClr val="accent1"/>
              </a:buClr>
              <a:buNone/>
            </a:pPr>
            <a:r>
              <a:rPr lang="en-US" sz="2000" dirty="0">
                <a:solidFill>
                  <a:schemeClr val="accent1"/>
                </a:solidFill>
                <a:latin typeface="Arial" pitchFamily="34" charset="0"/>
                <a:cs typeface="Arial" pitchFamily="34" charset="0"/>
              </a:rPr>
              <a:t>3. </a:t>
            </a:r>
            <a:r>
              <a:rPr lang="en-US" sz="2000" dirty="0">
                <a:latin typeface="Arial" pitchFamily="34" charset="0"/>
                <a:cs typeface="Arial" pitchFamily="34" charset="0"/>
              </a:rPr>
              <a:t>Has made repeated unsuccessful efforts to control, cut back, stop gambling.</a:t>
            </a:r>
          </a:p>
          <a:p>
            <a:pPr marL="0" indent="0" eaLnBrk="1" hangingPunct="1">
              <a:buClr>
                <a:schemeClr val="accent1"/>
              </a:buClr>
              <a:buNone/>
            </a:pPr>
            <a:r>
              <a:rPr lang="en-US" sz="2000" dirty="0">
                <a:solidFill>
                  <a:schemeClr val="accent1"/>
                </a:solidFill>
                <a:latin typeface="Arial" pitchFamily="34" charset="0"/>
                <a:cs typeface="Arial" pitchFamily="34" charset="0"/>
              </a:rPr>
              <a:t>4. </a:t>
            </a:r>
            <a:r>
              <a:rPr lang="en-US" sz="2000" dirty="0">
                <a:latin typeface="Arial" pitchFamily="34" charset="0"/>
                <a:cs typeface="Arial" pitchFamily="34" charset="0"/>
              </a:rPr>
              <a:t>Is often preoccupied with gambling </a:t>
            </a:r>
            <a:r>
              <a:rPr lang="en-US" sz="1800" dirty="0">
                <a:latin typeface="Arial" pitchFamily="34" charset="0"/>
                <a:cs typeface="Arial" pitchFamily="34" charset="0"/>
              </a:rPr>
              <a:t>(e.g., having persistent thoughts of reliving. </a:t>
            </a:r>
          </a:p>
          <a:p>
            <a:pPr marL="0" indent="0" eaLnBrk="1" hangingPunct="1">
              <a:buClr>
                <a:schemeClr val="accent1"/>
              </a:buClr>
              <a:buNone/>
            </a:pPr>
            <a:r>
              <a:rPr lang="en-US" sz="1800" dirty="0">
                <a:solidFill>
                  <a:schemeClr val="accent1"/>
                </a:solidFill>
                <a:latin typeface="Arial" pitchFamily="34" charset="0"/>
                <a:cs typeface="Arial" pitchFamily="34" charset="0"/>
              </a:rPr>
              <a:t>5. </a:t>
            </a:r>
            <a:r>
              <a:rPr lang="en-US" sz="1800" dirty="0">
                <a:solidFill>
                  <a:schemeClr val="tx2"/>
                </a:solidFill>
                <a:latin typeface="Arial" pitchFamily="34" charset="0"/>
                <a:cs typeface="Arial" pitchFamily="34" charset="0"/>
              </a:rPr>
              <a:t>Often</a:t>
            </a:r>
            <a:r>
              <a:rPr lang="en-US" sz="1800" dirty="0">
                <a:solidFill>
                  <a:schemeClr val="accent1"/>
                </a:solidFill>
                <a:latin typeface="Arial" pitchFamily="34" charset="0"/>
                <a:cs typeface="Arial" pitchFamily="34" charset="0"/>
              </a:rPr>
              <a:t> </a:t>
            </a:r>
            <a:r>
              <a:rPr lang="en-US" sz="1800" dirty="0">
                <a:latin typeface="Arial" pitchFamily="34" charset="0"/>
                <a:cs typeface="Arial" pitchFamily="34" charset="0"/>
              </a:rPr>
              <a:t>gambles when feeling distressed (e.g. helpless, guilty, 	anxious, depressed).</a:t>
            </a:r>
          </a:p>
          <a:p>
            <a:pPr marL="0" indent="0" eaLnBrk="1" hangingPunct="1">
              <a:buClr>
                <a:schemeClr val="accent1"/>
              </a:buClr>
              <a:buNone/>
            </a:pPr>
            <a:r>
              <a:rPr lang="en-US" sz="1800" dirty="0">
                <a:solidFill>
                  <a:schemeClr val="accent1"/>
                </a:solidFill>
                <a:latin typeface="Arial" pitchFamily="34" charset="0"/>
                <a:cs typeface="Arial" pitchFamily="34" charset="0"/>
              </a:rPr>
              <a:t>6. </a:t>
            </a:r>
            <a:r>
              <a:rPr lang="en-US" sz="1800" dirty="0">
                <a:latin typeface="Arial" pitchFamily="34" charset="0"/>
                <a:cs typeface="Arial" pitchFamily="34" charset="0"/>
              </a:rPr>
              <a:t>After losing money gambling, often returns another day in order to get even    (“chasing” one’s losses).</a:t>
            </a:r>
          </a:p>
          <a:p>
            <a:pPr marL="0" indent="0" eaLnBrk="1" hangingPunct="1">
              <a:buClr>
                <a:schemeClr val="accent1"/>
              </a:buClr>
              <a:buNone/>
            </a:pPr>
            <a:r>
              <a:rPr lang="en-US" sz="1800" dirty="0">
                <a:solidFill>
                  <a:schemeClr val="accent1"/>
                </a:solidFill>
                <a:latin typeface="Arial" pitchFamily="34" charset="0"/>
                <a:cs typeface="Arial" pitchFamily="34" charset="0"/>
              </a:rPr>
              <a:t>7. </a:t>
            </a:r>
            <a:r>
              <a:rPr lang="en-US" sz="1800" dirty="0">
                <a:latin typeface="Arial" pitchFamily="34" charset="0"/>
                <a:cs typeface="Arial" pitchFamily="34" charset="0"/>
              </a:rPr>
              <a:t>Lies to conceal the extent of involvement with gambling.</a:t>
            </a:r>
          </a:p>
          <a:p>
            <a:pPr marL="0" lvl="2" indent="0" eaLnBrk="1" hangingPunct="1">
              <a:spcBef>
                <a:spcPts val="700"/>
              </a:spcBef>
              <a:buClr>
                <a:schemeClr val="accent1"/>
              </a:buClr>
              <a:buSzPct val="60000"/>
              <a:buNone/>
            </a:pPr>
            <a:r>
              <a:rPr lang="en-US" sz="1800" dirty="0">
                <a:solidFill>
                  <a:schemeClr val="accent1"/>
                </a:solidFill>
                <a:latin typeface="Arial" pitchFamily="34" charset="0"/>
                <a:cs typeface="Arial" pitchFamily="34" charset="0"/>
              </a:rPr>
              <a:t>8. </a:t>
            </a:r>
            <a:r>
              <a:rPr lang="en-US" sz="1800" dirty="0">
                <a:latin typeface="Arial" pitchFamily="34" charset="0"/>
                <a:cs typeface="Arial" pitchFamily="34" charset="0"/>
              </a:rPr>
              <a:t>Has jeopardized or lost a significant relationship, job, or educational or career opportunity because of gambling.</a:t>
            </a:r>
          </a:p>
          <a:p>
            <a:pPr marL="0" lvl="2" indent="0" eaLnBrk="1" hangingPunct="1">
              <a:spcBef>
                <a:spcPts val="700"/>
              </a:spcBef>
              <a:buClr>
                <a:schemeClr val="accent1"/>
              </a:buClr>
              <a:buSzPct val="60000"/>
              <a:buNone/>
            </a:pPr>
            <a:r>
              <a:rPr lang="en-US" sz="1800" dirty="0">
                <a:solidFill>
                  <a:schemeClr val="accent1"/>
                </a:solidFill>
                <a:latin typeface="Arial" pitchFamily="34" charset="0"/>
                <a:cs typeface="Arial" pitchFamily="34" charset="0"/>
              </a:rPr>
              <a:t>9. </a:t>
            </a:r>
            <a:r>
              <a:rPr lang="en-US" sz="1800" dirty="0">
                <a:latin typeface="Arial" pitchFamily="34" charset="0"/>
                <a:cs typeface="Arial" pitchFamily="34" charset="0"/>
              </a:rPr>
              <a:t>Relies on others to provide money to relieve a desperate                                      financial situation caused by gambling.</a:t>
            </a:r>
          </a:p>
          <a:p>
            <a:pPr marL="0" indent="0" eaLnBrk="1" hangingPunct="1">
              <a:buClr>
                <a:schemeClr val="accent1"/>
              </a:buClr>
              <a:buNone/>
            </a:pPr>
            <a:endParaRPr lang="en-US" sz="1800" dirty="0">
              <a:latin typeface="Arial" pitchFamily="34" charset="0"/>
              <a:cs typeface="Arial" pitchFamily="34" charset="0"/>
            </a:endParaRPr>
          </a:p>
        </p:txBody>
      </p:sp>
      <p:pic>
        <p:nvPicPr>
          <p:cNvPr id="2" name="Picture 1">
            <a:extLst>
              <a:ext uri="{FF2B5EF4-FFF2-40B4-BE49-F238E27FC236}">
                <a16:creationId xmlns:a16="http://schemas.microsoft.com/office/drawing/2014/main" id="{B968EF57-32E5-E360-5CC4-951A1F517DC1}"/>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142769751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bwMode="auto">
          <a:xfrm>
            <a:off x="0" y="304800"/>
            <a:ext cx="9144000" cy="914400"/>
          </a:xfrm>
        </p:spPr>
        <p:txBody>
          <a:bodyPr wrap="square" lIns="91440" tIns="45720" rIns="91440" bIns="45720" numCol="1" anchorCtr="0" compatLnSpc="1">
            <a:prstTxWarp prst="textNoShape">
              <a:avLst/>
            </a:prstTxWarp>
          </a:bodyPr>
          <a:lstStyle/>
          <a:p>
            <a:pPr algn="ctr">
              <a:lnSpc>
                <a:spcPts val="5000"/>
              </a:lnSpc>
            </a:pPr>
            <a:r>
              <a:rPr lang="en-US" sz="6000" b="1" dirty="0">
                <a:ln>
                  <a:noFill/>
                </a:ln>
                <a:solidFill>
                  <a:schemeClr val="accent1"/>
                </a:solidFill>
                <a:effectLst/>
                <a:latin typeface="Arial" pitchFamily="34" charset="0"/>
                <a:cs typeface="Arial" pitchFamily="34" charset="0"/>
              </a:rPr>
              <a:t>Other Non-Substance “Addictions”</a:t>
            </a:r>
          </a:p>
        </p:txBody>
      </p:sp>
      <p:sp>
        <p:nvSpPr>
          <p:cNvPr id="22530" name="Rectangle 3"/>
          <p:cNvSpPr>
            <a:spLocks noGrp="1"/>
          </p:cNvSpPr>
          <p:nvPr>
            <p:ph sz="quarter" idx="1"/>
          </p:nvPr>
        </p:nvSpPr>
        <p:spPr>
          <a:xfrm>
            <a:off x="307846" y="1676400"/>
            <a:ext cx="8988553" cy="4495800"/>
          </a:xfrm>
        </p:spPr>
        <p:txBody>
          <a:bodyPr/>
          <a:lstStyle/>
          <a:p>
            <a:pPr>
              <a:buClr>
                <a:schemeClr val="accent1"/>
              </a:buClr>
              <a:buSzPct val="100000"/>
              <a:buFont typeface="Arial" pitchFamily="34" charset="0"/>
              <a:buChar char="•"/>
            </a:pPr>
            <a:r>
              <a:rPr lang="en-US" sz="3200" dirty="0">
                <a:latin typeface="Arial" pitchFamily="34" charset="0"/>
                <a:cs typeface="Arial" pitchFamily="34" charset="0"/>
              </a:rPr>
              <a:t>Internet Gaming- </a:t>
            </a:r>
            <a:r>
              <a:rPr lang="en-US" sz="2400" dirty="0">
                <a:latin typeface="Arial" pitchFamily="34" charset="0"/>
                <a:cs typeface="Arial" pitchFamily="34" charset="0"/>
              </a:rPr>
              <a:t>in Section III </a:t>
            </a:r>
            <a:r>
              <a:rPr lang="en-US" sz="2000" dirty="0">
                <a:latin typeface="Arial" pitchFamily="34" charset="0"/>
                <a:cs typeface="Arial" pitchFamily="34" charset="0"/>
              </a:rPr>
              <a:t>(“Conditions for Further Study”)</a:t>
            </a:r>
            <a:endParaRPr lang="en-US" sz="1800" dirty="0">
              <a:latin typeface="Arial" pitchFamily="34" charset="0"/>
              <a:cs typeface="Arial" pitchFamily="34" charset="0"/>
            </a:endParaRPr>
          </a:p>
          <a:p>
            <a:pPr>
              <a:buClr>
                <a:schemeClr val="accent1"/>
              </a:buClr>
              <a:buSzPct val="100000"/>
              <a:buFont typeface="Arial" pitchFamily="34" charset="0"/>
              <a:buChar char="•"/>
            </a:pPr>
            <a:r>
              <a:rPr lang="en-US" sz="3200" dirty="0">
                <a:latin typeface="Arial" pitchFamily="34" charset="0"/>
                <a:cs typeface="Arial" pitchFamily="34" charset="0"/>
              </a:rPr>
              <a:t>Sex- </a:t>
            </a:r>
            <a:r>
              <a:rPr lang="en-US" sz="2400" dirty="0">
                <a:latin typeface="Arial" pitchFamily="34" charset="0"/>
                <a:cs typeface="Arial" pitchFamily="34" charset="0"/>
              </a:rPr>
              <a:t>dropped from Section III in final version</a:t>
            </a:r>
            <a:endParaRPr lang="en-US" sz="3200" dirty="0">
              <a:latin typeface="Arial" pitchFamily="34" charset="0"/>
              <a:cs typeface="Arial" pitchFamily="34" charset="0"/>
            </a:endParaRPr>
          </a:p>
          <a:p>
            <a:pPr>
              <a:buClr>
                <a:schemeClr val="accent1"/>
              </a:buClr>
              <a:buSzPct val="100000"/>
              <a:buFont typeface="Arial" pitchFamily="34" charset="0"/>
              <a:buChar char="•"/>
            </a:pPr>
            <a:r>
              <a:rPr lang="en-US" sz="3200" dirty="0">
                <a:latin typeface="Arial" pitchFamily="34" charset="0"/>
                <a:cs typeface="Arial" pitchFamily="34" charset="0"/>
              </a:rPr>
              <a:t>Eating- </a:t>
            </a:r>
            <a:r>
              <a:rPr lang="en-US" sz="2400" dirty="0">
                <a:latin typeface="Arial" pitchFamily="34" charset="0"/>
                <a:cs typeface="Arial" pitchFamily="34" charset="0"/>
              </a:rPr>
              <a:t>can be included in Feeding &amp; Eating Disorders</a:t>
            </a:r>
          </a:p>
          <a:p>
            <a:pPr>
              <a:buClr>
                <a:schemeClr val="accent1"/>
              </a:buClr>
              <a:buSzPct val="100000"/>
              <a:buFont typeface="Arial" pitchFamily="34" charset="0"/>
              <a:buChar char="•"/>
            </a:pPr>
            <a:r>
              <a:rPr lang="en-US" sz="3200" dirty="0">
                <a:latin typeface="Arial" pitchFamily="34" charset="0"/>
                <a:cs typeface="Arial" pitchFamily="34" charset="0"/>
              </a:rPr>
              <a:t>Collecting</a:t>
            </a:r>
            <a:r>
              <a:rPr lang="en-US" sz="2400" dirty="0">
                <a:latin typeface="Arial" pitchFamily="34" charset="0"/>
                <a:cs typeface="Arial" pitchFamily="34" charset="0"/>
              </a:rPr>
              <a:t>- Hoarding Disorder added</a:t>
            </a:r>
          </a:p>
          <a:p>
            <a:pPr>
              <a:buClr>
                <a:schemeClr val="accent1"/>
              </a:buClr>
              <a:buSzPct val="100000"/>
              <a:buFont typeface="Arial" pitchFamily="34" charset="0"/>
              <a:buChar char="•"/>
            </a:pPr>
            <a:r>
              <a:rPr lang="en-US" sz="3200" dirty="0">
                <a:latin typeface="Arial" pitchFamily="34" charset="0"/>
                <a:cs typeface="Arial" pitchFamily="34" charset="0"/>
              </a:rPr>
              <a:t>Shopping- </a:t>
            </a:r>
            <a:r>
              <a:rPr lang="en-US" sz="2400" dirty="0">
                <a:latin typeface="Arial" pitchFamily="34" charset="0"/>
                <a:cs typeface="Arial" pitchFamily="34" charset="0"/>
              </a:rPr>
              <a:t>not included</a:t>
            </a:r>
          </a:p>
          <a:p>
            <a:pPr>
              <a:buClr>
                <a:schemeClr val="accent1"/>
              </a:buClr>
              <a:buSzPct val="100000"/>
              <a:buFont typeface="Arial" pitchFamily="34" charset="0"/>
              <a:buChar char="•"/>
            </a:pPr>
            <a:r>
              <a:rPr lang="en-US" sz="3200" dirty="0">
                <a:latin typeface="Arial" pitchFamily="34" charset="0"/>
                <a:cs typeface="Arial" pitchFamily="34" charset="0"/>
              </a:rPr>
              <a:t>Exercise- </a:t>
            </a:r>
            <a:r>
              <a:rPr lang="en-US" sz="2400" dirty="0">
                <a:latin typeface="Arial" pitchFamily="34" charset="0"/>
                <a:cs typeface="Arial" pitchFamily="34" charset="0"/>
              </a:rPr>
              <a:t>not included</a:t>
            </a:r>
          </a:p>
          <a:p>
            <a:pPr>
              <a:buClr>
                <a:schemeClr val="accent1"/>
              </a:buClr>
              <a:buSzPct val="100000"/>
              <a:buFont typeface="Arial" pitchFamily="34" charset="0"/>
              <a:buChar char="•"/>
            </a:pPr>
            <a:r>
              <a:rPr lang="en-US" sz="3200" dirty="0">
                <a:latin typeface="Arial" pitchFamily="34" charset="0"/>
                <a:cs typeface="Arial" pitchFamily="34" charset="0"/>
              </a:rPr>
              <a:t>Internet – </a:t>
            </a:r>
            <a:r>
              <a:rPr lang="en-US" sz="2400" dirty="0">
                <a:latin typeface="Arial" pitchFamily="34" charset="0"/>
                <a:cs typeface="Arial" pitchFamily="34" charset="0"/>
              </a:rPr>
              <a:t>not included</a:t>
            </a:r>
          </a:p>
          <a:p>
            <a:pPr>
              <a:buClr>
                <a:schemeClr val="accent1"/>
              </a:buClr>
              <a:buSzPct val="100000"/>
              <a:buFont typeface="Arial" pitchFamily="34" charset="0"/>
              <a:buChar char="•"/>
            </a:pPr>
            <a:endParaRPr lang="en-US" sz="3200" dirty="0">
              <a:latin typeface="Arial" pitchFamily="34" charset="0"/>
              <a:cs typeface="Arial" pitchFamily="34" charset="0"/>
            </a:endParaRPr>
          </a:p>
        </p:txBody>
      </p:sp>
      <p:pic>
        <p:nvPicPr>
          <p:cNvPr id="2" name="Picture 1">
            <a:extLst>
              <a:ext uri="{FF2B5EF4-FFF2-40B4-BE49-F238E27FC236}">
                <a16:creationId xmlns:a16="http://schemas.microsoft.com/office/drawing/2014/main" id="{81CBDDD1-F534-1C19-C9DB-F2942CE4F24A}"/>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71680074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normAutofit fontScale="85000" lnSpcReduction="20000"/>
          </a:bodyPr>
          <a:lstStyle/>
          <a:p>
            <a:fld id="{E7A93356-72DB-4F6A-BDE8-3905B8ED7B9F}" type="slidenum">
              <a:rPr lang="en-US" altLang="en-US"/>
              <a:pPr/>
              <a:t>26</a:t>
            </a:fld>
            <a:endParaRPr lang="en-US" altLang="en-US"/>
          </a:p>
        </p:txBody>
      </p:sp>
      <p:sp>
        <p:nvSpPr>
          <p:cNvPr id="97282" name="Rectangle 2"/>
          <p:cNvSpPr>
            <a:spLocks noGrp="1" noChangeArrowheads="1"/>
          </p:cNvSpPr>
          <p:nvPr>
            <p:ph type="title"/>
          </p:nvPr>
        </p:nvSpPr>
        <p:spPr>
          <a:xfrm>
            <a:off x="457200" y="228600"/>
            <a:ext cx="8308848" cy="990600"/>
          </a:xfrm>
        </p:spPr>
        <p:txBody>
          <a:bodyPr/>
          <a:lstStyle/>
          <a:p>
            <a:pPr algn="ctr">
              <a:lnSpc>
                <a:spcPts val="5000"/>
              </a:lnSpc>
            </a:pPr>
            <a:r>
              <a:rPr lang="en-US" altLang="en-US" sz="4800" b="1" dirty="0">
                <a:solidFill>
                  <a:schemeClr val="accent1"/>
                </a:solidFill>
                <a:latin typeface="Arial" pitchFamily="34" charset="0"/>
                <a:cs typeface="Arial" pitchFamily="34" charset="0"/>
              </a:rPr>
              <a:t>“Unique” Characteristics Of Pathological Gambling</a:t>
            </a:r>
          </a:p>
        </p:txBody>
      </p:sp>
      <p:sp>
        <p:nvSpPr>
          <p:cNvPr id="97283" name="Rectangle 3"/>
          <p:cNvSpPr>
            <a:spLocks noGrp="1" noChangeArrowheads="1"/>
          </p:cNvSpPr>
          <p:nvPr>
            <p:ph type="body" idx="1"/>
          </p:nvPr>
        </p:nvSpPr>
        <p:spPr>
          <a:xfrm>
            <a:off x="612648" y="1600200"/>
            <a:ext cx="8531352" cy="5105400"/>
          </a:xfrm>
        </p:spPr>
        <p:txBody>
          <a:bodyPr/>
          <a:lstStyle/>
          <a:p>
            <a:pPr>
              <a:lnSpc>
                <a:spcPct val="90000"/>
              </a:lnSpc>
              <a:buClr>
                <a:schemeClr val="accent1"/>
              </a:buClr>
              <a:buFont typeface="Arial" pitchFamily="34" charset="0"/>
              <a:buChar char="•"/>
            </a:pPr>
            <a:r>
              <a:rPr lang="en-US" altLang="en-US" sz="2800" dirty="0">
                <a:latin typeface="Arial" pitchFamily="34" charset="0"/>
                <a:cs typeface="Arial" pitchFamily="34" charset="0"/>
              </a:rPr>
              <a:t>The behavior is harder to define.</a:t>
            </a:r>
          </a:p>
          <a:p>
            <a:pPr>
              <a:lnSpc>
                <a:spcPct val="90000"/>
              </a:lnSpc>
              <a:buClr>
                <a:schemeClr val="accent1"/>
              </a:buClr>
              <a:buFont typeface="Arial" pitchFamily="34" charset="0"/>
              <a:buChar char="•"/>
            </a:pPr>
            <a:r>
              <a:rPr lang="en-US" altLang="en-US" sz="2800" dirty="0">
                <a:latin typeface="Arial" pitchFamily="34" charset="0"/>
                <a:cs typeface="Arial" pitchFamily="34" charset="0"/>
              </a:rPr>
              <a:t>Gambling is a “hidden” addiction.</a:t>
            </a:r>
          </a:p>
          <a:p>
            <a:pPr lvl="1">
              <a:lnSpc>
                <a:spcPct val="90000"/>
              </a:lnSpc>
              <a:buFont typeface="Arial" pitchFamily="34" charset="0"/>
              <a:buChar char="•"/>
            </a:pPr>
            <a:r>
              <a:rPr lang="en-US" altLang="en-US" sz="2800" dirty="0">
                <a:latin typeface="Arial" pitchFamily="34" charset="0"/>
                <a:cs typeface="Arial" pitchFamily="34" charset="0"/>
              </a:rPr>
              <a:t>less physical consequences of use</a:t>
            </a:r>
          </a:p>
          <a:p>
            <a:pPr lvl="1">
              <a:lnSpc>
                <a:spcPct val="90000"/>
              </a:lnSpc>
              <a:buFont typeface="Arial" pitchFamily="34" charset="0"/>
              <a:buChar char="•"/>
            </a:pPr>
            <a:r>
              <a:rPr lang="en-US" altLang="en-US" sz="2800" dirty="0">
                <a:latin typeface="Arial" pitchFamily="34" charset="0"/>
                <a:cs typeface="Arial" pitchFamily="34" charset="0"/>
              </a:rPr>
              <a:t>overdose is not possible</a:t>
            </a:r>
          </a:p>
          <a:p>
            <a:pPr>
              <a:lnSpc>
                <a:spcPct val="90000"/>
              </a:lnSpc>
              <a:buClr>
                <a:schemeClr val="accent1"/>
              </a:buClr>
              <a:buFont typeface="Arial" pitchFamily="34" charset="0"/>
              <a:buChar char="•"/>
            </a:pPr>
            <a:r>
              <a:rPr lang="en-US" altLang="en-US" sz="2800" dirty="0">
                <a:latin typeface="Arial" pitchFamily="34" charset="0"/>
                <a:cs typeface="Arial" pitchFamily="34" charset="0"/>
              </a:rPr>
              <a:t>Gambling is even less perceived of as a disorder 	than substance addiction.</a:t>
            </a:r>
          </a:p>
          <a:p>
            <a:pPr>
              <a:lnSpc>
                <a:spcPct val="90000"/>
              </a:lnSpc>
              <a:buClr>
                <a:schemeClr val="accent1"/>
              </a:buClr>
              <a:buFont typeface="Arial" pitchFamily="34" charset="0"/>
              <a:buChar char="•"/>
            </a:pPr>
            <a:r>
              <a:rPr lang="en-US" altLang="en-US" sz="2800" dirty="0">
                <a:latin typeface="Arial" pitchFamily="34" charset="0"/>
                <a:cs typeface="Arial" pitchFamily="34" charset="0"/>
              </a:rPr>
              <a:t>No good objective tests for “use.”</a:t>
            </a:r>
          </a:p>
          <a:p>
            <a:pPr>
              <a:lnSpc>
                <a:spcPct val="90000"/>
              </a:lnSpc>
              <a:buClr>
                <a:schemeClr val="accent1"/>
              </a:buClr>
              <a:buFont typeface="Arial" pitchFamily="34" charset="0"/>
              <a:buChar char="•"/>
            </a:pPr>
            <a:r>
              <a:rPr lang="en-US" altLang="en-US" sz="2800" dirty="0">
                <a:latin typeface="Arial" pitchFamily="34" charset="0"/>
                <a:cs typeface="Arial" pitchFamily="34" charset="0"/>
              </a:rPr>
              <a:t>The problem is more often perceived of as the solution.</a:t>
            </a:r>
          </a:p>
        </p:txBody>
      </p:sp>
      <p:pic>
        <p:nvPicPr>
          <p:cNvPr id="2" name="Picture 1">
            <a:extLst>
              <a:ext uri="{FF2B5EF4-FFF2-40B4-BE49-F238E27FC236}">
                <a16:creationId xmlns:a16="http://schemas.microsoft.com/office/drawing/2014/main" id="{6659236B-587E-D8DC-9920-4E6506774481}"/>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47291597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0" y="152400"/>
            <a:ext cx="9144000" cy="1023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6000" b="1" dirty="0">
                <a:solidFill>
                  <a:schemeClr val="accent1"/>
                </a:solidFill>
                <a:latin typeface="Arial" panose="020B0604020202020204" pitchFamily="34" charset="0"/>
                <a:cs typeface="Arial" panose="020B0604020202020204" pitchFamily="34" charset="0"/>
              </a:rPr>
              <a:t>Genetics</a:t>
            </a:r>
          </a:p>
        </p:txBody>
      </p:sp>
      <p:sp>
        <p:nvSpPr>
          <p:cNvPr id="19459" name="Rectangle 3"/>
          <p:cNvSpPr>
            <a:spLocks noGrp="1" noChangeArrowheads="1"/>
          </p:cNvSpPr>
          <p:nvPr>
            <p:ph type="body" idx="1"/>
          </p:nvPr>
        </p:nvSpPr>
        <p:spPr bwMode="auto">
          <a:xfrm>
            <a:off x="646113" y="1828800"/>
            <a:ext cx="8459787" cy="469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chemeClr val="accent1"/>
              </a:buClr>
              <a:buSzPct val="10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Gambling addiction has a genetic component.</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More in identical twins than non-identical</a:t>
            </a:r>
          </a:p>
          <a:p>
            <a:pPr eaLnBrk="1" hangingPunct="1">
              <a:buClr>
                <a:schemeClr val="accent1"/>
              </a:buClr>
              <a:buSzPct val="10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Like with other addictions, it is very complicated.</a:t>
            </a:r>
          </a:p>
          <a:p>
            <a:pPr eaLnBrk="1" hangingPunct="1">
              <a:buClr>
                <a:schemeClr val="accent1"/>
              </a:buClr>
              <a:buSzPct val="10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Only inherit an increased risk.</a:t>
            </a:r>
          </a:p>
          <a:p>
            <a:pPr eaLnBrk="1" hangingPunct="1">
              <a:buClr>
                <a:schemeClr val="accent1"/>
              </a:buClr>
              <a:buSzPct val="10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Associations with:</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Dopamine receptor genes</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Serotonin transporter genes</a:t>
            </a:r>
          </a:p>
          <a:p>
            <a:pPr lvl="1" eaLnBrk="1" hangingPunct="1">
              <a:buSzPct val="100000"/>
              <a:buFont typeface="Arial" panose="020B0604020202020204" pitchFamily="34" charset="0"/>
              <a:buChar char="•"/>
            </a:pPr>
            <a:r>
              <a:rPr lang="en-US" altLang="en-US" sz="2500" dirty="0">
                <a:latin typeface="Arial" panose="020B0604020202020204" pitchFamily="34" charset="0"/>
                <a:cs typeface="Arial" panose="020B0604020202020204" pitchFamily="34" charset="0"/>
              </a:rPr>
              <a:t>Monoamine Oxidase A Gene</a:t>
            </a:r>
            <a:endParaRPr lang="en-US" altLang="en-US" sz="2800" dirty="0">
              <a:latin typeface="Arial" panose="020B0604020202020204" pitchFamily="34" charset="0"/>
              <a:cs typeface="Arial" panose="020B0604020202020204" pitchFamily="34" charset="0"/>
            </a:endParaRPr>
          </a:p>
          <a:p>
            <a:pPr eaLnBrk="1" hangingPunct="1">
              <a:buClr>
                <a:schemeClr val="accent1"/>
              </a:buClr>
              <a:buSzPct val="10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Additionally, shared genetic association with other addictions (such as alcohol)</a:t>
            </a:r>
          </a:p>
        </p:txBody>
      </p:sp>
      <p:pic>
        <p:nvPicPr>
          <p:cNvPr id="2" name="Picture 2">
            <a:extLst>
              <a:ext uri="{FF2B5EF4-FFF2-40B4-BE49-F238E27FC236}">
                <a16:creationId xmlns:a16="http://schemas.microsoft.com/office/drawing/2014/main" id="{17D99E68-DCAC-5F2F-C929-033A604B8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415145"/>
            <a:ext cx="2209800" cy="19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5453BD2C-7254-8FE6-737A-50B6341B4E15}"/>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174948404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idx="4294967295"/>
          </p:nvPr>
        </p:nvSpPr>
        <p:spPr/>
        <p:txBody>
          <a:bodyPr/>
          <a:lstStyle/>
          <a:p>
            <a:pPr algn="ctr" eaLnBrk="1" hangingPunct="1">
              <a:defRPr/>
            </a:pPr>
            <a:r>
              <a:rPr lang="en-US" sz="6000" b="1" dirty="0">
                <a:solidFill>
                  <a:schemeClr val="accent1"/>
                </a:solidFill>
                <a:latin typeface="Arial" panose="020B0604020202020204" pitchFamily="34" charset="0"/>
                <a:cs typeface="Arial" panose="020B0604020202020204" pitchFamily="34" charset="0"/>
              </a:rPr>
              <a:t>Early Exposure</a:t>
            </a:r>
          </a:p>
        </p:txBody>
      </p:sp>
      <p:sp>
        <p:nvSpPr>
          <p:cNvPr id="478211" name="Rectangle 3"/>
          <p:cNvSpPr>
            <a:spLocks noGrp="1" noChangeArrowheads="1"/>
          </p:cNvSpPr>
          <p:nvPr>
            <p:ph type="body" idx="4294967295"/>
          </p:nvPr>
        </p:nvSpPr>
        <p:spPr>
          <a:xfrm>
            <a:off x="457200" y="1676400"/>
            <a:ext cx="8229600" cy="4800600"/>
          </a:xfrm>
        </p:spPr>
        <p:txBody>
          <a:bodyPr/>
          <a:lstStyle/>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@40-50% of children have been exposed to on-line gambling by adolescence</a:t>
            </a:r>
          </a:p>
          <a:p>
            <a:pPr lvl="1" eaLnBrk="1" hangingPunct="1">
              <a:lnSpc>
                <a:spcPct val="90000"/>
              </a:lnSpc>
              <a:buSzPct val="100000"/>
              <a:buFont typeface="Arial" panose="020B0604020202020204" pitchFamily="34" charset="0"/>
              <a:buChar char="•"/>
              <a:defRPr/>
            </a:pPr>
            <a:r>
              <a:rPr lang="en-US" sz="2500" dirty="0">
                <a:latin typeface="Arial" panose="020B0604020202020204" pitchFamily="34" charset="0"/>
                <a:cs typeface="Arial" panose="020B0604020202020204" pitchFamily="34" charset="0"/>
              </a:rPr>
              <a:t>“Social” casino games</a:t>
            </a:r>
          </a:p>
          <a:p>
            <a:pPr lvl="1" eaLnBrk="1" hangingPunct="1">
              <a:lnSpc>
                <a:spcPct val="90000"/>
              </a:lnSpc>
              <a:buSzPct val="100000"/>
              <a:buFont typeface="Arial" panose="020B0604020202020204" pitchFamily="34" charset="0"/>
              <a:buChar char="•"/>
              <a:defRPr/>
            </a:pPr>
            <a:r>
              <a:rPr lang="en-US" sz="2500" dirty="0">
                <a:latin typeface="Arial" panose="020B0604020202020204" pitchFamily="34" charset="0"/>
                <a:cs typeface="Arial" panose="020B0604020202020204" pitchFamily="34" charset="0"/>
              </a:rPr>
              <a:t>“Loot Boxes” in video games</a:t>
            </a:r>
          </a:p>
          <a:p>
            <a:pPr eaLnBrk="1" hangingPunct="1">
              <a:lnSpc>
                <a:spcPct val="90000"/>
              </a:lnSpc>
              <a:buClr>
                <a:schemeClr val="accent1"/>
              </a:buClr>
              <a:buSzPct val="100000"/>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Watching adults gamble</a:t>
            </a:r>
          </a:p>
          <a:p>
            <a:pPr eaLnBrk="1" hangingPunct="1">
              <a:lnSpc>
                <a:spcPct val="90000"/>
              </a:lnSpc>
              <a:buClr>
                <a:schemeClr val="accent1"/>
              </a:buClr>
              <a:buSzPct val="100000"/>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Holiday Lottery Tickets</a:t>
            </a:r>
          </a:p>
          <a:p>
            <a:pPr eaLnBrk="1" hangingPunct="1">
              <a:lnSpc>
                <a:spcPct val="90000"/>
              </a:lnSpc>
              <a:buClr>
                <a:schemeClr val="accent1"/>
              </a:buClr>
              <a:buSzPct val="100000"/>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School Bingo fund-raisers</a:t>
            </a:r>
          </a:p>
          <a:p>
            <a:pPr eaLnBrk="1" hangingPunct="1">
              <a:lnSpc>
                <a:spcPct val="90000"/>
              </a:lnSpc>
              <a:buClr>
                <a:schemeClr val="accent1"/>
              </a:buClr>
              <a:buSzPct val="100000"/>
              <a:buFont typeface="Arial" panose="020B0604020202020204" pitchFamily="34" charset="0"/>
              <a:buChar char="•"/>
              <a:defRPr/>
            </a:pPr>
            <a:endParaRPr lang="en-US" altLang="en-US" sz="2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2B71582-8BE0-E6A0-7487-B3EFD0428335}"/>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00090660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normAutofit fontScale="85000" lnSpcReduction="20000"/>
          </a:bodyPr>
          <a:lstStyle/>
          <a:p>
            <a:fld id="{7CD65B69-FB15-415B-BA01-05F6F4DAB8D0}" type="slidenum">
              <a:rPr lang="en-US" altLang="en-US"/>
              <a:pPr/>
              <a:t>29</a:t>
            </a:fld>
            <a:endParaRPr lang="en-US" altLang="en-US"/>
          </a:p>
        </p:txBody>
      </p:sp>
      <p:sp>
        <p:nvSpPr>
          <p:cNvPr id="121858" name="Rectangle 2"/>
          <p:cNvSpPr>
            <a:spLocks noGrp="1" noChangeArrowheads="1"/>
          </p:cNvSpPr>
          <p:nvPr>
            <p:ph type="title"/>
          </p:nvPr>
        </p:nvSpPr>
        <p:spPr>
          <a:xfrm>
            <a:off x="-76200" y="152400"/>
            <a:ext cx="9220200" cy="990600"/>
          </a:xfrm>
        </p:spPr>
        <p:txBody>
          <a:bodyPr/>
          <a:lstStyle/>
          <a:p>
            <a:pPr algn="ctr"/>
            <a:r>
              <a:rPr lang="en-US" altLang="en-US" sz="6000" b="1" dirty="0">
                <a:solidFill>
                  <a:schemeClr val="accent1"/>
                </a:solidFill>
                <a:latin typeface="Arial" panose="020B0604020202020204" pitchFamily="34" charset="0"/>
                <a:cs typeface="Arial" panose="020B0604020202020204" pitchFamily="34" charset="0"/>
              </a:rPr>
              <a:t>Psychiatric Co-Morbidity</a:t>
            </a:r>
          </a:p>
        </p:txBody>
      </p:sp>
      <p:sp>
        <p:nvSpPr>
          <p:cNvPr id="121859" name="Rectangle 3"/>
          <p:cNvSpPr>
            <a:spLocks noGrp="1" noChangeArrowheads="1"/>
          </p:cNvSpPr>
          <p:nvPr>
            <p:ph type="body" idx="1"/>
          </p:nvPr>
        </p:nvSpPr>
        <p:spPr>
          <a:xfrm>
            <a:off x="381000" y="1600200"/>
            <a:ext cx="8763000" cy="4495800"/>
          </a:xfrm>
        </p:spPr>
        <p:txBody>
          <a:bodyPr/>
          <a:lstStyle/>
          <a:p>
            <a:pPr>
              <a:buClr>
                <a:schemeClr val="accent1"/>
              </a:buClr>
              <a:buFont typeface="Arial" panose="020B0604020202020204" pitchFamily="34" charset="0"/>
              <a:buChar char="•"/>
            </a:pPr>
            <a:r>
              <a:rPr lang="en-US" altLang="en-US" dirty="0"/>
              <a:t>High correlation with mood and anxiety disorders</a:t>
            </a:r>
          </a:p>
          <a:p>
            <a:pPr lvl="1">
              <a:buFont typeface="Arial" panose="020B0604020202020204" pitchFamily="34" charset="0"/>
              <a:buChar char="•"/>
            </a:pPr>
            <a:r>
              <a:rPr lang="en-US" altLang="en-US" dirty="0"/>
              <a:t>One study found 76% of pathological gamblers had a major depressive disorder with recurrent episodes in 28%</a:t>
            </a:r>
          </a:p>
          <a:p>
            <a:pPr>
              <a:buClr>
                <a:schemeClr val="accent1"/>
              </a:buClr>
              <a:buFont typeface="Arial" panose="020B0604020202020204" pitchFamily="34" charset="0"/>
              <a:buChar char="•"/>
            </a:pPr>
            <a:r>
              <a:rPr lang="en-US" altLang="en-US" dirty="0"/>
              <a:t>Suicide risk is high (17-24%)</a:t>
            </a:r>
          </a:p>
          <a:p>
            <a:pPr marL="319088" lvl="1" indent="-319088">
              <a:spcBef>
                <a:spcPts val="700"/>
              </a:spcBef>
              <a:buSzPct val="60000"/>
              <a:buFont typeface="Arial" panose="020B0604020202020204" pitchFamily="34" charset="0"/>
              <a:buChar char="•"/>
            </a:pPr>
            <a:r>
              <a:rPr lang="en-US" altLang="en-US" sz="2800" dirty="0"/>
              <a:t>Very high co-morbidity with alcohol and nicotine use disorders</a:t>
            </a:r>
          </a:p>
          <a:p>
            <a:pPr marL="593725" lvl="2" indent="-319088">
              <a:spcBef>
                <a:spcPts val="700"/>
              </a:spcBef>
              <a:buClr>
                <a:schemeClr val="accent1"/>
              </a:buClr>
              <a:buSzPct val="60000"/>
              <a:buFont typeface="Arial" panose="020B0604020202020204" pitchFamily="34" charset="0"/>
              <a:buChar char="•"/>
            </a:pPr>
            <a:r>
              <a:rPr lang="en-US" altLang="en-US" dirty="0"/>
              <a:t>if current alcohol dependence diagnosis,  16 times more likely to have current gambling problem</a:t>
            </a:r>
          </a:p>
          <a:p>
            <a:pPr>
              <a:buClr>
                <a:schemeClr val="accent1"/>
              </a:buClr>
              <a:buFont typeface="Arial" panose="020B0604020202020204" pitchFamily="34" charset="0"/>
              <a:buChar char="•"/>
            </a:pPr>
            <a:r>
              <a:rPr lang="en-US" altLang="en-US" dirty="0"/>
              <a:t>Less but significant co-morbidity with various other substance use disorders</a:t>
            </a:r>
          </a:p>
          <a:p>
            <a:pPr>
              <a:buClr>
                <a:schemeClr val="accent1"/>
              </a:buClr>
              <a:buFont typeface="Arial" panose="020B0604020202020204" pitchFamily="34" charset="0"/>
              <a:buChar char="•"/>
            </a:pPr>
            <a:endParaRPr lang="en-US" altLang="en-US" dirty="0"/>
          </a:p>
        </p:txBody>
      </p:sp>
      <p:pic>
        <p:nvPicPr>
          <p:cNvPr id="2" name="Picture 1">
            <a:extLst>
              <a:ext uri="{FF2B5EF4-FFF2-40B4-BE49-F238E27FC236}">
                <a16:creationId xmlns:a16="http://schemas.microsoft.com/office/drawing/2014/main" id="{847FAD85-7692-63F0-2020-E653731549AD}"/>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893889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0A2FCE28-D162-406D-8D2B-3E1B4A3C7D3B}" type="slidenum">
              <a:rPr lang="en-US" altLang="en-US"/>
              <a:pPr/>
              <a:t>3</a:t>
            </a:fld>
            <a:endParaRPr lang="en-US" altLang="en-US"/>
          </a:p>
        </p:txBody>
      </p:sp>
      <p:sp>
        <p:nvSpPr>
          <p:cNvPr id="50178" name="Rectangle 2"/>
          <p:cNvSpPr>
            <a:spLocks noGrp="1" noChangeArrowheads="1"/>
          </p:cNvSpPr>
          <p:nvPr>
            <p:ph type="title"/>
          </p:nvPr>
        </p:nvSpPr>
        <p:spPr>
          <a:xfrm>
            <a:off x="0" y="228600"/>
            <a:ext cx="9144000" cy="1066800"/>
          </a:xfrm>
        </p:spPr>
        <p:txBody>
          <a:bodyPr/>
          <a:lstStyle/>
          <a:p>
            <a:pPr algn="ctr"/>
            <a:r>
              <a:rPr lang="en-US" altLang="en-US" sz="6000" b="1" dirty="0">
                <a:solidFill>
                  <a:schemeClr val="accent1"/>
                </a:solidFill>
                <a:latin typeface="Arial" panose="020B0604020202020204" pitchFamily="34" charset="0"/>
                <a:cs typeface="Arial" panose="020B0604020202020204" pitchFamily="34" charset="0"/>
              </a:rPr>
              <a:t>Types Of Gambling</a:t>
            </a:r>
          </a:p>
        </p:txBody>
      </p:sp>
      <p:sp>
        <p:nvSpPr>
          <p:cNvPr id="50180" name="Rectangle 4"/>
          <p:cNvSpPr>
            <a:spLocks noGrp="1" noChangeArrowheads="1"/>
          </p:cNvSpPr>
          <p:nvPr>
            <p:ph type="body" sz="half" idx="2"/>
          </p:nvPr>
        </p:nvSpPr>
        <p:spPr>
          <a:xfrm>
            <a:off x="304800" y="1524000"/>
            <a:ext cx="3886200" cy="4114800"/>
          </a:xfrm>
        </p:spPr>
        <p:txBody>
          <a:bodyPr/>
          <a:lstStyle/>
          <a:p>
            <a:pPr marL="503238" indent="-457200">
              <a:buClr>
                <a:schemeClr val="accent1"/>
              </a:buClr>
              <a:buFont typeface="Arial" panose="020B0604020202020204" pitchFamily="34" charset="0"/>
              <a:buChar char="•"/>
            </a:pPr>
            <a:r>
              <a:rPr lang="en-US" altLang="en-US" sz="3100" dirty="0">
                <a:latin typeface="Arial" panose="020B0604020202020204" pitchFamily="34" charset="0"/>
                <a:cs typeface="Arial" panose="020B0604020202020204" pitchFamily="34" charset="0"/>
              </a:rPr>
              <a:t>“Games Of Skill”</a:t>
            </a:r>
          </a:p>
          <a:p>
            <a:pPr marL="823913" lvl="1" indent="-4572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Cards </a:t>
            </a:r>
            <a:r>
              <a:rPr lang="en-US" altLang="en-US" sz="1600" dirty="0">
                <a:latin typeface="Arial" panose="020B0604020202020204" pitchFamily="34" charset="0"/>
                <a:cs typeface="Arial" panose="020B0604020202020204" pitchFamily="34" charset="0"/>
              </a:rPr>
              <a:t>(Poker, Blackjack, </a:t>
            </a:r>
            <a:r>
              <a:rPr lang="en-US" altLang="en-US" sz="1600" dirty="0" err="1">
                <a:latin typeface="Arial" panose="020B0604020202020204" pitchFamily="34" charset="0"/>
                <a:cs typeface="Arial" panose="020B0604020202020204" pitchFamily="34" charset="0"/>
              </a:rPr>
              <a:t>etc</a:t>
            </a:r>
            <a:r>
              <a:rPr lang="en-US" altLang="en-US" sz="1600" dirty="0">
                <a:latin typeface="Arial" panose="020B0604020202020204" pitchFamily="34" charset="0"/>
                <a:cs typeface="Arial" panose="020B0604020202020204" pitchFamily="34" charset="0"/>
              </a:rPr>
              <a:t>)</a:t>
            </a:r>
          </a:p>
          <a:p>
            <a:pPr marL="823913" lvl="1" indent="-4572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Pool</a:t>
            </a:r>
          </a:p>
          <a:p>
            <a:pPr marL="319088" lvl="1" indent="-319088">
              <a:spcBef>
                <a:spcPts val="700"/>
              </a:spcBef>
              <a:buSzPct val="600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Lottery</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Mega Millions/Powerball</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Instant Scratch Tickets</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Daily Numbers</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Lotto</a:t>
            </a:r>
          </a:p>
          <a:p>
            <a:pPr>
              <a:lnSpc>
                <a:spcPct val="90000"/>
              </a:lnSpc>
              <a:buClr>
                <a:schemeClr val="accent1"/>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Sports</a:t>
            </a:r>
          </a:p>
          <a:p>
            <a:pPr lvl="1">
              <a:lnSpc>
                <a:spcPct val="90000"/>
              </a:lnSpc>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Horse Racing At Tracks</a:t>
            </a:r>
          </a:p>
          <a:p>
            <a:pPr lvl="1">
              <a:lnSpc>
                <a:spcPct val="90000"/>
              </a:lnSpc>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Off Track Betting</a:t>
            </a:r>
          </a:p>
          <a:p>
            <a:pPr lvl="1">
              <a:lnSpc>
                <a:spcPct val="90000"/>
              </a:lnSpc>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On-line</a:t>
            </a:r>
          </a:p>
          <a:p>
            <a:pPr lvl="1">
              <a:lnSpc>
                <a:spcPct val="90000"/>
              </a:lnSpc>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Office Pools</a:t>
            </a:r>
          </a:p>
          <a:p>
            <a:pPr marL="0" indent="0">
              <a:buClr>
                <a:schemeClr val="accent1"/>
              </a:buClr>
              <a:buNone/>
            </a:pPr>
            <a:endParaRPr lang="en-US" altLang="en-US" sz="2800" dirty="0">
              <a:latin typeface="Arial" panose="020B0604020202020204" pitchFamily="34" charset="0"/>
              <a:cs typeface="Arial" panose="020B0604020202020204" pitchFamily="34" charset="0"/>
            </a:endParaRPr>
          </a:p>
        </p:txBody>
      </p:sp>
      <p:pic>
        <p:nvPicPr>
          <p:cNvPr id="50181" name="Picture 5" descr="Cartoon of a Blackjack player throwing up his arms and yelling, &quot;21!&quot;"/>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5224059" y="5562600"/>
            <a:ext cx="1169645" cy="13175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10DB65A1-1840-7997-982C-29E6D8950F26}"/>
              </a:ext>
            </a:extLst>
          </p:cNvPr>
          <p:cNvPicPr>
            <a:picLocks noChangeAspect="1"/>
          </p:cNvPicPr>
          <p:nvPr/>
        </p:nvPicPr>
        <p:blipFill>
          <a:blip r:embed="rId3"/>
          <a:stretch>
            <a:fillRect/>
          </a:stretch>
        </p:blipFill>
        <p:spPr>
          <a:xfrm>
            <a:off x="7391400" y="6063990"/>
            <a:ext cx="1714500" cy="794010"/>
          </a:xfrm>
          <a:prstGeom prst="rect">
            <a:avLst/>
          </a:prstGeom>
        </p:spPr>
      </p:pic>
      <p:sp>
        <p:nvSpPr>
          <p:cNvPr id="4" name="TextBox 3">
            <a:extLst>
              <a:ext uri="{FF2B5EF4-FFF2-40B4-BE49-F238E27FC236}">
                <a16:creationId xmlns:a16="http://schemas.microsoft.com/office/drawing/2014/main" id="{A716528A-BBED-C2C5-406F-58E178F58203}"/>
              </a:ext>
            </a:extLst>
          </p:cNvPr>
          <p:cNvSpPr txBox="1"/>
          <p:nvPr/>
        </p:nvSpPr>
        <p:spPr>
          <a:xfrm>
            <a:off x="4650971" y="1524000"/>
            <a:ext cx="4572000" cy="2923877"/>
          </a:xfrm>
          <a:prstGeom prst="rect">
            <a:avLst/>
          </a:prstGeom>
          <a:noFill/>
        </p:spPr>
        <p:txBody>
          <a:bodyPr wrap="square">
            <a:spAutoFit/>
          </a:bodyPr>
          <a:lstStyle/>
          <a:p>
            <a:pPr>
              <a:buClr>
                <a:schemeClr val="accent1"/>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Games Of Chance</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Slot Machines</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Roulette</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BINGO</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Dice</a:t>
            </a:r>
          </a:p>
          <a:p>
            <a:pPr lvl="1">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Raffles</a:t>
            </a:r>
          </a:p>
          <a:p>
            <a:pPr>
              <a:buClr>
                <a:schemeClr val="accent1"/>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Stock Market</a:t>
            </a:r>
          </a:p>
          <a:p>
            <a:pPr>
              <a:buClr>
                <a:schemeClr val="accent1"/>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Cryptocurrency</a:t>
            </a:r>
          </a:p>
        </p:txBody>
      </p:sp>
    </p:spTree>
    <p:extLst>
      <p:ext uri="{BB962C8B-B14F-4D97-AF65-F5344CB8AC3E}">
        <p14:creationId xmlns:p14="http://schemas.microsoft.com/office/powerpoint/2010/main" val="1045754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95172AB6-7257-41BD-A795-5C967AB15329}" type="slidenum">
              <a:rPr lang="en-US" altLang="en-US"/>
              <a:pPr/>
              <a:t>30</a:t>
            </a:fld>
            <a:endParaRPr lang="en-US" altLang="en-US"/>
          </a:p>
        </p:txBody>
      </p:sp>
      <p:sp>
        <p:nvSpPr>
          <p:cNvPr id="87042" name="Rectangle 2"/>
          <p:cNvSpPr>
            <a:spLocks noGrp="1" noChangeArrowheads="1"/>
          </p:cNvSpPr>
          <p:nvPr>
            <p:ph type="title"/>
          </p:nvPr>
        </p:nvSpPr>
        <p:spPr>
          <a:xfrm>
            <a:off x="304800" y="228600"/>
            <a:ext cx="8610600" cy="990600"/>
          </a:xfrm>
        </p:spPr>
        <p:txBody>
          <a:bodyPr/>
          <a:lstStyle/>
          <a:p>
            <a:pPr algn="ctr"/>
            <a:r>
              <a:rPr lang="en-US" altLang="en-US" sz="4800" b="1" dirty="0">
                <a:solidFill>
                  <a:schemeClr val="accent1"/>
                </a:solidFill>
                <a:latin typeface="Arial" pitchFamily="34" charset="0"/>
                <a:cs typeface="Arial" pitchFamily="34" charset="0"/>
              </a:rPr>
              <a:t>Associated Medical Findings</a:t>
            </a:r>
          </a:p>
        </p:txBody>
      </p:sp>
      <p:sp>
        <p:nvSpPr>
          <p:cNvPr id="87044" name="Rectangle 4"/>
          <p:cNvSpPr>
            <a:spLocks noGrp="1" noChangeArrowheads="1"/>
          </p:cNvSpPr>
          <p:nvPr>
            <p:ph type="body" sz="half" idx="2"/>
          </p:nvPr>
        </p:nvSpPr>
        <p:spPr>
          <a:xfrm>
            <a:off x="533400" y="1676400"/>
            <a:ext cx="8458200" cy="4876800"/>
          </a:xfrm>
        </p:spPr>
        <p:txBody>
          <a:bodyPr/>
          <a:lstStyle/>
          <a:p>
            <a:pPr>
              <a:lnSpc>
                <a:spcPct val="90000"/>
              </a:lnSpc>
              <a:buClr>
                <a:schemeClr val="accent1"/>
              </a:buClr>
              <a:buFont typeface="Arial" pitchFamily="34" charset="0"/>
              <a:buChar char="•"/>
            </a:pPr>
            <a:r>
              <a:rPr lang="en-US" altLang="en-US" sz="2800" dirty="0">
                <a:latin typeface="Arial" pitchFamily="34" charset="0"/>
                <a:cs typeface="Arial" pitchFamily="34" charset="0"/>
              </a:rPr>
              <a:t>2-6% of primary care patients meet the criteria of problem or pathological gambling</a:t>
            </a:r>
          </a:p>
          <a:p>
            <a:pPr>
              <a:lnSpc>
                <a:spcPct val="90000"/>
              </a:lnSpc>
              <a:buClr>
                <a:schemeClr val="accent1"/>
              </a:buClr>
              <a:buFont typeface="Arial" pitchFamily="34" charset="0"/>
              <a:buChar char="•"/>
            </a:pPr>
            <a:r>
              <a:rPr lang="en-US" altLang="en-US" sz="2800" dirty="0">
                <a:latin typeface="Arial" pitchFamily="34" charset="0"/>
                <a:cs typeface="Arial" pitchFamily="34" charset="0"/>
              </a:rPr>
              <a:t>increased incidence of</a:t>
            </a:r>
          </a:p>
          <a:p>
            <a:pPr lvl="1">
              <a:lnSpc>
                <a:spcPct val="90000"/>
              </a:lnSpc>
              <a:buFont typeface="Arial" pitchFamily="34" charset="0"/>
              <a:buChar char="•"/>
            </a:pPr>
            <a:r>
              <a:rPr lang="en-US" altLang="en-US" sz="2400" dirty="0">
                <a:latin typeface="Arial" pitchFamily="34" charset="0"/>
                <a:cs typeface="Arial" pitchFamily="34" charset="0"/>
              </a:rPr>
              <a:t>insomnia</a:t>
            </a:r>
          </a:p>
          <a:p>
            <a:pPr lvl="1">
              <a:lnSpc>
                <a:spcPct val="90000"/>
              </a:lnSpc>
              <a:buFont typeface="Arial" pitchFamily="34" charset="0"/>
              <a:buChar char="•"/>
            </a:pPr>
            <a:r>
              <a:rPr lang="en-US" altLang="en-US" sz="2400" dirty="0">
                <a:latin typeface="Arial" pitchFamily="34" charset="0"/>
                <a:cs typeface="Arial" pitchFamily="34" charset="0"/>
              </a:rPr>
              <a:t>irritable bowel syndrome</a:t>
            </a:r>
          </a:p>
          <a:p>
            <a:pPr lvl="1">
              <a:lnSpc>
                <a:spcPct val="90000"/>
              </a:lnSpc>
              <a:buFont typeface="Arial" pitchFamily="34" charset="0"/>
              <a:buChar char="•"/>
            </a:pPr>
            <a:r>
              <a:rPr lang="en-US" altLang="en-US" sz="2400" dirty="0">
                <a:latin typeface="Arial" pitchFamily="34" charset="0"/>
                <a:cs typeface="Arial" pitchFamily="34" charset="0"/>
              </a:rPr>
              <a:t>peptic ulcer disease</a:t>
            </a:r>
          </a:p>
          <a:p>
            <a:pPr lvl="1">
              <a:lnSpc>
                <a:spcPct val="90000"/>
              </a:lnSpc>
              <a:buFont typeface="Arial" pitchFamily="34" charset="0"/>
              <a:buChar char="•"/>
            </a:pPr>
            <a:r>
              <a:rPr lang="en-US" altLang="en-US" sz="2400" dirty="0">
                <a:latin typeface="Arial" pitchFamily="34" charset="0"/>
                <a:cs typeface="Arial" pitchFamily="34" charset="0"/>
              </a:rPr>
              <a:t>hypertension</a:t>
            </a:r>
          </a:p>
          <a:p>
            <a:pPr lvl="1">
              <a:lnSpc>
                <a:spcPct val="90000"/>
              </a:lnSpc>
              <a:buFont typeface="Arial" pitchFamily="34" charset="0"/>
              <a:buChar char="•"/>
            </a:pPr>
            <a:r>
              <a:rPr lang="en-US" altLang="en-US" sz="2400" dirty="0">
                <a:latin typeface="Arial" pitchFamily="34" charset="0"/>
                <a:cs typeface="Arial" pitchFamily="34" charset="0"/>
              </a:rPr>
              <a:t>headaches/migraines</a:t>
            </a:r>
          </a:p>
        </p:txBody>
      </p:sp>
      <p:pic>
        <p:nvPicPr>
          <p:cNvPr id="3" name="Picture 2">
            <a:extLst>
              <a:ext uri="{FF2B5EF4-FFF2-40B4-BE49-F238E27FC236}">
                <a16:creationId xmlns:a16="http://schemas.microsoft.com/office/drawing/2014/main" id="{BEFB4D59-9963-9E64-9DB0-BB8CDB8F1B5B}"/>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2714132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algn="ctr"/>
            <a:r>
              <a:rPr lang="en-US" altLang="en-US" sz="6000" b="1" dirty="0">
                <a:solidFill>
                  <a:schemeClr val="accent1"/>
                </a:solidFill>
                <a:latin typeface="Arial" panose="020B0604020202020204" pitchFamily="34" charset="0"/>
                <a:cs typeface="Arial" panose="020B0604020202020204" pitchFamily="34" charset="0"/>
              </a:rPr>
              <a:t>Neurochemistry</a:t>
            </a:r>
          </a:p>
        </p:txBody>
      </p:sp>
      <p:sp>
        <p:nvSpPr>
          <p:cNvPr id="128003" name="Rectangle 3"/>
          <p:cNvSpPr>
            <a:spLocks noGrp="1" noChangeArrowheads="1"/>
          </p:cNvSpPr>
          <p:nvPr>
            <p:ph type="body" idx="1"/>
          </p:nvPr>
        </p:nvSpPr>
        <p:spPr>
          <a:xfrm>
            <a:off x="231648" y="1600200"/>
            <a:ext cx="8912352" cy="4495800"/>
          </a:xfrm>
        </p:spPr>
        <p:txBody>
          <a:bodyPr/>
          <a:lstStyle/>
          <a:p>
            <a:pPr lvl="1">
              <a:lnSpc>
                <a:spcPct val="90000"/>
              </a:lnSpc>
              <a:buFont typeface="Wingdings" panose="05000000000000000000" pitchFamily="2" charset="2"/>
              <a:buChar char="§"/>
            </a:pPr>
            <a:r>
              <a:rPr lang="en-US" altLang="en-US" sz="4000" dirty="0"/>
              <a:t>Norepinephrine	Arousal</a:t>
            </a:r>
          </a:p>
          <a:p>
            <a:pPr lvl="1">
              <a:lnSpc>
                <a:spcPct val="90000"/>
              </a:lnSpc>
              <a:buFont typeface="Wingdings" panose="05000000000000000000" pitchFamily="2" charset="2"/>
              <a:buChar char="§"/>
            </a:pPr>
            <a:r>
              <a:rPr lang="en-US" altLang="en-US" sz="4000" dirty="0"/>
              <a:t>Dopamine		Reward</a:t>
            </a:r>
          </a:p>
          <a:p>
            <a:pPr lvl="1">
              <a:lnSpc>
                <a:spcPct val="90000"/>
              </a:lnSpc>
              <a:buFont typeface="Wingdings" panose="05000000000000000000" pitchFamily="2" charset="2"/>
              <a:buChar char="§"/>
            </a:pPr>
            <a:r>
              <a:rPr lang="en-US" altLang="en-US" sz="4000" dirty="0"/>
              <a:t>Serotonin			Compulsivity</a:t>
            </a:r>
          </a:p>
          <a:p>
            <a:pPr lvl="1">
              <a:lnSpc>
                <a:spcPct val="90000"/>
              </a:lnSpc>
              <a:buFont typeface="Wingdings" panose="05000000000000000000" pitchFamily="2" charset="2"/>
              <a:buChar char="§"/>
            </a:pPr>
            <a:r>
              <a:rPr lang="en-US" altLang="en-US" sz="4000" dirty="0"/>
              <a:t>Glutamate		Craving; Cues</a:t>
            </a:r>
          </a:p>
          <a:p>
            <a:pPr lvl="1">
              <a:lnSpc>
                <a:spcPct val="90000"/>
              </a:lnSpc>
              <a:buFont typeface="Wingdings" panose="05000000000000000000" pitchFamily="2" charset="2"/>
              <a:buChar char="§"/>
            </a:pPr>
            <a:r>
              <a:rPr lang="en-US" altLang="en-US" sz="4000" dirty="0"/>
              <a:t>Opiate			Reward Modulation</a:t>
            </a:r>
          </a:p>
          <a:p>
            <a:pPr lvl="2">
              <a:lnSpc>
                <a:spcPct val="90000"/>
              </a:lnSpc>
              <a:buFontTx/>
              <a:buNone/>
            </a:pPr>
            <a:endParaRPr lang="en-US" altLang="en-US" sz="2000" dirty="0"/>
          </a:p>
        </p:txBody>
      </p:sp>
      <p:pic>
        <p:nvPicPr>
          <p:cNvPr id="2" name="Picture 1">
            <a:extLst>
              <a:ext uri="{FF2B5EF4-FFF2-40B4-BE49-F238E27FC236}">
                <a16:creationId xmlns:a16="http://schemas.microsoft.com/office/drawing/2014/main" id="{D46FC5DB-419A-4C10-9022-51C96665D993}"/>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73568162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idx="4294967295"/>
          </p:nvPr>
        </p:nvSpPr>
        <p:spPr/>
        <p:txBody>
          <a:bodyPr/>
          <a:lstStyle/>
          <a:p>
            <a:pPr algn="ctr" eaLnBrk="1" hangingPunct="1">
              <a:defRPr/>
            </a:pPr>
            <a:r>
              <a:rPr lang="en-US" sz="6000" b="1" dirty="0">
                <a:solidFill>
                  <a:schemeClr val="accent1"/>
                </a:solidFill>
                <a:latin typeface="Arial" panose="020B0604020202020204" pitchFamily="34" charset="0"/>
                <a:cs typeface="Arial" panose="020B0604020202020204" pitchFamily="34" charset="0"/>
              </a:rPr>
              <a:t>Neuroimaging</a:t>
            </a:r>
          </a:p>
        </p:txBody>
      </p:sp>
      <p:sp>
        <p:nvSpPr>
          <p:cNvPr id="478211" name="Rectangle 3"/>
          <p:cNvSpPr>
            <a:spLocks noGrp="1" noChangeArrowheads="1"/>
          </p:cNvSpPr>
          <p:nvPr>
            <p:ph type="body" idx="4294967295"/>
          </p:nvPr>
        </p:nvSpPr>
        <p:spPr>
          <a:xfrm>
            <a:off x="457200" y="1676400"/>
            <a:ext cx="8839200" cy="4800600"/>
          </a:xfrm>
        </p:spPr>
        <p:txBody>
          <a:bodyPr/>
          <a:lstStyle/>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Ventromedial prefrontal cortex (</a:t>
            </a:r>
            <a:r>
              <a:rPr lang="en-US" sz="2800" dirty="0" err="1">
                <a:latin typeface="Arial" panose="020B0604020202020204" pitchFamily="34" charset="0"/>
                <a:cs typeface="Arial" panose="020B0604020202020204" pitchFamily="34" charset="0"/>
              </a:rPr>
              <a:t>vmPFC</a:t>
            </a:r>
            <a:r>
              <a:rPr lang="en-US" sz="2800" dirty="0">
                <a:latin typeface="Arial" panose="020B0604020202020204" pitchFamily="34" charset="0"/>
                <a:cs typeface="Arial" panose="020B0604020202020204" pitchFamily="34" charset="0"/>
              </a:rPr>
              <a:t>)</a:t>
            </a:r>
          </a:p>
          <a:p>
            <a:pPr lvl="1" eaLnBrk="1" hangingPunct="1">
              <a:lnSpc>
                <a:spcPct val="9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implicated in decision-making circuitry in risk-reward assessment</a:t>
            </a:r>
          </a:p>
          <a:p>
            <a:pPr lvl="1" eaLnBrk="1" hangingPunct="1">
              <a:lnSpc>
                <a:spcPct val="9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decreased activation in PG subjects during  gambling cues </a:t>
            </a:r>
          </a:p>
          <a:p>
            <a:pPr eaLnBrk="1" hangingPunct="1">
              <a:lnSpc>
                <a:spcPct val="90000"/>
              </a:lnSpc>
              <a:buClr>
                <a:schemeClr val="accent1"/>
              </a:buClr>
              <a:buSzPct val="100000"/>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Also decreased activity in the basal ganglia and thalamus </a:t>
            </a:r>
          </a:p>
          <a:p>
            <a:pPr eaLnBrk="1" hangingPunct="1">
              <a:lnSpc>
                <a:spcPct val="90000"/>
              </a:lnSpc>
              <a:buClr>
                <a:schemeClr val="accent1"/>
              </a:buClr>
              <a:buSzPct val="100000"/>
              <a:buFont typeface="Arial" panose="020B0604020202020204" pitchFamily="34" charset="0"/>
              <a:buChar char="•"/>
              <a:defRPr/>
            </a:pPr>
            <a:r>
              <a:rPr lang="en-US" sz="2800" b="0" i="0" dirty="0">
                <a:solidFill>
                  <a:srgbClr val="000000"/>
                </a:solidFill>
                <a:effectLst/>
                <a:latin typeface="Arial" panose="020B0604020202020204" pitchFamily="34" charset="0"/>
                <a:cs typeface="Arial" panose="020B0604020202020204" pitchFamily="34" charset="0"/>
              </a:rPr>
              <a:t>Also impacts areas involved with dealing with stress</a:t>
            </a:r>
            <a:endParaRPr lang="en-US" altLang="en-US" sz="2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2B71582-8BE0-E6A0-7487-B3EFD0428335}"/>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3076" name="Picture 4" descr="Kindbridge Behavioral Health - The Psychology of Gambling">
            <a:extLst>
              <a:ext uri="{FF2B5EF4-FFF2-40B4-BE49-F238E27FC236}">
                <a16:creationId xmlns:a16="http://schemas.microsoft.com/office/drawing/2014/main" id="{7CFE90DB-774F-2C9A-600F-E38AAD270E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 y="4971336"/>
            <a:ext cx="2829996" cy="18866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ehavioral Addictions Debut in Proposed DSM-V | Science">
            <a:extLst>
              <a:ext uri="{FF2B5EF4-FFF2-40B4-BE49-F238E27FC236}">
                <a16:creationId xmlns:a16="http://schemas.microsoft.com/office/drawing/2014/main" id="{5241A2F9-4C4F-4C16-14A3-F2BBFA1CB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762" y="4648200"/>
            <a:ext cx="4191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7C9F98-C968-5787-A79F-159B1FF23270}"/>
              </a:ext>
            </a:extLst>
          </p:cNvPr>
          <p:cNvSpPr txBox="1"/>
          <p:nvPr/>
        </p:nvSpPr>
        <p:spPr>
          <a:xfrm>
            <a:off x="3124200" y="6096000"/>
            <a:ext cx="659155" cy="230832"/>
          </a:xfrm>
          <a:prstGeom prst="rect">
            <a:avLst/>
          </a:prstGeom>
          <a:noFill/>
        </p:spPr>
        <p:txBody>
          <a:bodyPr wrap="none" rtlCol="0">
            <a:spAutoFit/>
          </a:bodyPr>
          <a:lstStyle/>
          <a:p>
            <a:r>
              <a:rPr lang="en-US" sz="900" dirty="0">
                <a:solidFill>
                  <a:schemeClr val="bg1"/>
                </a:solidFill>
                <a:highlight>
                  <a:srgbClr val="000000"/>
                </a:highlight>
              </a:rPr>
              <a:t>Addiction</a:t>
            </a:r>
          </a:p>
        </p:txBody>
      </p:sp>
      <p:sp>
        <p:nvSpPr>
          <p:cNvPr id="4" name="TextBox 3">
            <a:extLst>
              <a:ext uri="{FF2B5EF4-FFF2-40B4-BE49-F238E27FC236}">
                <a16:creationId xmlns:a16="http://schemas.microsoft.com/office/drawing/2014/main" id="{8796538F-38CA-B61C-FB70-10E18362BBCB}"/>
              </a:ext>
            </a:extLst>
          </p:cNvPr>
          <p:cNvSpPr txBox="1"/>
          <p:nvPr/>
        </p:nvSpPr>
        <p:spPr>
          <a:xfrm>
            <a:off x="5181600" y="6096000"/>
            <a:ext cx="659155" cy="230832"/>
          </a:xfrm>
          <a:prstGeom prst="rect">
            <a:avLst/>
          </a:prstGeom>
          <a:noFill/>
        </p:spPr>
        <p:txBody>
          <a:bodyPr wrap="none" rtlCol="0">
            <a:spAutoFit/>
          </a:bodyPr>
          <a:lstStyle/>
          <a:p>
            <a:r>
              <a:rPr lang="en-US" sz="900" dirty="0">
                <a:solidFill>
                  <a:schemeClr val="bg1"/>
                </a:solidFill>
                <a:highlight>
                  <a:srgbClr val="000000"/>
                </a:highlight>
              </a:rPr>
              <a:t>Addiction</a:t>
            </a:r>
          </a:p>
        </p:txBody>
      </p:sp>
    </p:spTree>
    <p:extLst>
      <p:ext uri="{BB962C8B-B14F-4D97-AF65-F5344CB8AC3E}">
        <p14:creationId xmlns:p14="http://schemas.microsoft.com/office/powerpoint/2010/main" val="39058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idx="4294967295"/>
          </p:nvPr>
        </p:nvSpPr>
        <p:spPr>
          <a:xfrm>
            <a:off x="228600" y="228600"/>
            <a:ext cx="8686800" cy="990600"/>
          </a:xfrm>
        </p:spPr>
        <p:txBody>
          <a:bodyPr/>
          <a:lstStyle/>
          <a:p>
            <a:pPr algn="ctr" eaLnBrk="1" hangingPunct="1">
              <a:defRPr/>
            </a:pPr>
            <a:r>
              <a:rPr lang="en-US" sz="6000" b="1" dirty="0">
                <a:solidFill>
                  <a:schemeClr val="accent1"/>
                </a:solidFill>
                <a:latin typeface="Arial" panose="020B0604020202020204" pitchFamily="34" charset="0"/>
                <a:cs typeface="Arial" panose="020B0604020202020204" pitchFamily="34" charset="0"/>
              </a:rPr>
              <a:t>Thoughts &amp; Behaviors</a:t>
            </a:r>
          </a:p>
        </p:txBody>
      </p:sp>
      <p:sp>
        <p:nvSpPr>
          <p:cNvPr id="478211" name="Rectangle 3"/>
          <p:cNvSpPr>
            <a:spLocks noGrp="1" noChangeArrowheads="1"/>
          </p:cNvSpPr>
          <p:nvPr>
            <p:ph type="body" idx="4294967295"/>
          </p:nvPr>
        </p:nvSpPr>
        <p:spPr>
          <a:xfrm>
            <a:off x="457200" y="1676400"/>
            <a:ext cx="8229600" cy="4800600"/>
          </a:xfrm>
        </p:spPr>
        <p:txBody>
          <a:bodyPr/>
          <a:lstStyle/>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Tendency to increased Impulsivity.</a:t>
            </a:r>
          </a:p>
          <a:p>
            <a:pPr lvl="1" eaLnBrk="1" hangingPunct="1">
              <a:lnSpc>
                <a:spcPct val="9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A predisposition toward rapid, unplanned reactions to internal or external stimuli without regard to the negative consequences of these reactions to the individual or to others.</a:t>
            </a:r>
            <a:endParaRPr lang="en-US" sz="2500" dirty="0">
              <a:latin typeface="Arial" panose="020B0604020202020204" pitchFamily="34" charset="0"/>
              <a:cs typeface="Arial" panose="020B0604020202020204" pitchFamily="34" charset="0"/>
            </a:endParaRPr>
          </a:p>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“Executive function” problems are greater in pathological gamblers compared to controls.</a:t>
            </a:r>
          </a:p>
          <a:p>
            <a:pPr lvl="1" eaLnBrk="1" hangingPunct="1">
              <a:lnSpc>
                <a:spcPct val="90000"/>
              </a:lnSpc>
              <a:buSzPct val="100000"/>
              <a:buFont typeface="Arial" panose="020B0604020202020204" pitchFamily="34" charset="0"/>
              <a:buChar char="•"/>
              <a:defRPr/>
            </a:pPr>
            <a:r>
              <a:rPr lang="en-US" sz="2500" dirty="0">
                <a:latin typeface="Arial" panose="020B0604020202020204" pitchFamily="34" charset="0"/>
                <a:cs typeface="Arial" panose="020B0604020202020204" pitchFamily="34" charset="0"/>
              </a:rPr>
              <a:t>Planning</a:t>
            </a:r>
          </a:p>
          <a:p>
            <a:pPr lvl="1" eaLnBrk="1" hangingPunct="1">
              <a:lnSpc>
                <a:spcPct val="90000"/>
              </a:lnSpc>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Cognitive flexibility</a:t>
            </a:r>
          </a:p>
          <a:p>
            <a:pPr lvl="1" eaLnBrk="1" hangingPunct="1">
              <a:lnSpc>
                <a:spcPct val="90000"/>
              </a:lnSpc>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Categorization</a:t>
            </a:r>
          </a:p>
          <a:p>
            <a:pPr lvl="1" eaLnBrk="1" hangingPunct="1">
              <a:lnSpc>
                <a:spcPct val="90000"/>
              </a:lnSpc>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Set-shifting</a:t>
            </a:r>
          </a:p>
          <a:p>
            <a:pPr lvl="1" eaLnBrk="1" hangingPunct="1">
              <a:lnSpc>
                <a:spcPct val="90000"/>
              </a:lnSpc>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Response inhibition </a:t>
            </a:r>
          </a:p>
          <a:p>
            <a:pPr marL="0" indent="0" eaLnBrk="1" hangingPunct="1">
              <a:lnSpc>
                <a:spcPct val="90000"/>
              </a:lnSpc>
              <a:buClr>
                <a:schemeClr val="accent1"/>
              </a:buClr>
              <a:buSzPct val="100000"/>
              <a:buNone/>
              <a:defRPr/>
            </a:pPr>
            <a:endParaRPr lang="en-US" sz="2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C6A70B4-8AF9-84F6-0572-97DBA996C8B8}"/>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22341842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idx="4294967295"/>
          </p:nvPr>
        </p:nvSpPr>
        <p:spPr/>
        <p:txBody>
          <a:bodyPr/>
          <a:lstStyle/>
          <a:p>
            <a:pPr algn="ctr" eaLnBrk="1" hangingPunct="1">
              <a:defRPr/>
            </a:pPr>
            <a:r>
              <a:rPr lang="en-US" sz="6000" b="1" dirty="0">
                <a:solidFill>
                  <a:schemeClr val="accent1"/>
                </a:solidFill>
                <a:latin typeface="Arial" panose="020B0604020202020204" pitchFamily="34" charset="0"/>
                <a:cs typeface="Arial" panose="020B0604020202020204" pitchFamily="34" charset="0"/>
              </a:rPr>
              <a:t>“Near Misses”</a:t>
            </a:r>
          </a:p>
        </p:txBody>
      </p:sp>
      <p:sp>
        <p:nvSpPr>
          <p:cNvPr id="478211" name="Rectangle 3"/>
          <p:cNvSpPr>
            <a:spLocks noGrp="1" noChangeArrowheads="1"/>
          </p:cNvSpPr>
          <p:nvPr>
            <p:ph type="body" idx="4294967295"/>
          </p:nvPr>
        </p:nvSpPr>
        <p:spPr>
          <a:xfrm>
            <a:off x="457200" y="1676400"/>
            <a:ext cx="8229600" cy="4800600"/>
          </a:xfrm>
        </p:spPr>
        <p:txBody>
          <a:bodyPr/>
          <a:lstStyle/>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People with problematic gambling tend to interpret “near misses differently.</a:t>
            </a:r>
          </a:p>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Near-misses were associated with significantly greater signal in the ventral striatum and anterior insula </a:t>
            </a:r>
          </a:p>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Recruitment of win-related regions during near-miss outcomes underlies their ability to promote gambling behavior </a:t>
            </a:r>
          </a:p>
        </p:txBody>
      </p:sp>
      <p:pic>
        <p:nvPicPr>
          <p:cNvPr id="2" name="Picture 1">
            <a:extLst>
              <a:ext uri="{FF2B5EF4-FFF2-40B4-BE49-F238E27FC236}">
                <a16:creationId xmlns:a16="http://schemas.microsoft.com/office/drawing/2014/main" id="{2BCCFD12-210F-4999-3029-4D3FDF14451B}"/>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3" name="Picture 2" descr="Gambling addicts arise from mix of flawed thinking, brain chemistry and  habitual behavior - cleveland.com">
            <a:extLst>
              <a:ext uri="{FF2B5EF4-FFF2-40B4-BE49-F238E27FC236}">
                <a16:creationId xmlns:a16="http://schemas.microsoft.com/office/drawing/2014/main" id="{3B441928-7DD3-8C88-B656-3C855DDD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1" y="4967180"/>
            <a:ext cx="2895600" cy="188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60123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52401" y="152400"/>
            <a:ext cx="894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r>
              <a:rPr lang="en-US" altLang="en-US" sz="4400" b="1" dirty="0">
                <a:solidFill>
                  <a:schemeClr val="accent1"/>
                </a:solidFill>
                <a:latin typeface="Arial" panose="020B0604020202020204" pitchFamily="34" charset="0"/>
                <a:cs typeface="Arial" panose="020B0604020202020204" pitchFamily="34" charset="0"/>
              </a:rPr>
              <a:t>Problem Gambling Assessment Instruments &amp; Screens</a:t>
            </a:r>
          </a:p>
        </p:txBody>
      </p:sp>
      <p:sp>
        <p:nvSpPr>
          <p:cNvPr id="2051" name="Rectangle 3"/>
          <p:cNvSpPr>
            <a:spLocks noChangeArrowheads="1"/>
          </p:cNvSpPr>
          <p:nvPr/>
        </p:nvSpPr>
        <p:spPr bwMode="auto">
          <a:xfrm>
            <a:off x="723900" y="1828800"/>
            <a:ext cx="8039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spcBef>
                <a:spcPct val="20000"/>
              </a:spcBef>
              <a:buClr>
                <a:schemeClr val="accent1"/>
              </a:buClr>
              <a:buFontTx/>
              <a:buChar char="•"/>
            </a:pPr>
            <a:r>
              <a:rPr lang="en-US" altLang="en-US" sz="2800" dirty="0">
                <a:latin typeface="Arial" panose="020B0604020202020204" pitchFamily="34" charset="0"/>
                <a:cs typeface="Arial" panose="020B0604020202020204" pitchFamily="34" charset="0"/>
              </a:rPr>
              <a:t>South Oaks Gambling Screen (SOGS)</a:t>
            </a:r>
          </a:p>
          <a:p>
            <a:pPr>
              <a:spcBef>
                <a:spcPct val="20000"/>
              </a:spcBef>
              <a:buClr>
                <a:schemeClr val="accent1"/>
              </a:buClr>
              <a:buFontTx/>
              <a:buChar char="•"/>
            </a:pPr>
            <a:r>
              <a:rPr lang="en-US" altLang="en-US" sz="2800" dirty="0">
                <a:latin typeface="Arial" panose="020B0604020202020204" pitchFamily="34" charset="0"/>
                <a:cs typeface="Arial" panose="020B0604020202020204" pitchFamily="34" charset="0"/>
              </a:rPr>
              <a:t>National Opinion Research Center DSM Screen for Problem Gambling (NODS)</a:t>
            </a:r>
          </a:p>
          <a:p>
            <a:pPr>
              <a:spcBef>
                <a:spcPct val="20000"/>
              </a:spcBef>
              <a:buClr>
                <a:schemeClr val="accent1"/>
              </a:buClr>
              <a:buFontTx/>
              <a:buChar char="•"/>
            </a:pPr>
            <a:r>
              <a:rPr lang="en-US" altLang="en-US" sz="2800" dirty="0">
                <a:latin typeface="Arial" panose="020B0604020202020204" pitchFamily="34" charset="0"/>
                <a:cs typeface="Arial" panose="020B0604020202020204" pitchFamily="34" charset="0"/>
              </a:rPr>
              <a:t>“Lie-Bet” 2 Question Brief Screen</a:t>
            </a:r>
          </a:p>
          <a:p>
            <a:pPr>
              <a:spcBef>
                <a:spcPct val="20000"/>
              </a:spcBef>
              <a:buClr>
                <a:schemeClr val="accent1"/>
              </a:buClr>
              <a:buFontTx/>
              <a:buChar char="•"/>
            </a:pPr>
            <a:r>
              <a:rPr lang="en-US" altLang="en-US" sz="2800" dirty="0" err="1">
                <a:latin typeface="Arial" panose="020B0604020202020204" pitchFamily="34" charset="0"/>
                <a:cs typeface="Arial" panose="020B0604020202020204" pitchFamily="34" charset="0"/>
              </a:rPr>
              <a:t>CLiP</a:t>
            </a:r>
            <a:endParaRPr lang="en-US" altLang="en-US" sz="2800" dirty="0">
              <a:latin typeface="Arial" panose="020B0604020202020204" pitchFamily="34" charset="0"/>
              <a:cs typeface="Arial" panose="020B0604020202020204" pitchFamily="34" charset="0"/>
            </a:endParaRPr>
          </a:p>
          <a:p>
            <a:pPr>
              <a:spcBef>
                <a:spcPct val="20000"/>
              </a:spcBef>
              <a:buClr>
                <a:schemeClr val="accent1"/>
              </a:buClr>
              <a:buFontTx/>
              <a:buChar char="•"/>
            </a:pPr>
            <a:r>
              <a:rPr lang="en-US" altLang="en-US" sz="2800" dirty="0">
                <a:latin typeface="Arial" panose="020B0604020202020204" pitchFamily="34" charset="0"/>
                <a:cs typeface="Arial" panose="020B0604020202020204" pitchFamily="34" charset="0"/>
              </a:rPr>
              <a:t>PERC</a:t>
            </a:r>
          </a:p>
          <a:p>
            <a:pPr>
              <a:spcBef>
                <a:spcPct val="20000"/>
              </a:spcBef>
              <a:buClr>
                <a:schemeClr val="accent1"/>
              </a:buClr>
              <a:buFontTx/>
              <a:buChar char="•"/>
            </a:pPr>
            <a:r>
              <a:rPr lang="en-US" altLang="en-US" sz="2800" dirty="0">
                <a:latin typeface="Arial" panose="020B0604020202020204" pitchFamily="34" charset="0"/>
                <a:cs typeface="Arial" panose="020B0604020202020204" pitchFamily="34" charset="0"/>
              </a:rPr>
              <a:t>Brief Biosocial Gambling Screen</a:t>
            </a:r>
          </a:p>
          <a:p>
            <a:pPr>
              <a:spcBef>
                <a:spcPct val="20000"/>
              </a:spcBef>
              <a:buClr>
                <a:schemeClr val="accent1"/>
              </a:buClr>
              <a:buFontTx/>
              <a:buChar char="•"/>
            </a:pPr>
            <a:r>
              <a:rPr lang="en-US" altLang="en-US" sz="2800" dirty="0">
                <a:latin typeface="Arial" panose="020B0604020202020204" pitchFamily="34" charset="0"/>
                <a:cs typeface="Arial" panose="020B0604020202020204" pitchFamily="34" charset="0"/>
              </a:rPr>
              <a:t>G.A.’s Twenty Questions</a:t>
            </a:r>
          </a:p>
          <a:p>
            <a:pPr>
              <a:spcBef>
                <a:spcPct val="20000"/>
              </a:spcBef>
              <a:buClr>
                <a:schemeClr val="accent1"/>
              </a:buClr>
              <a:buFontTx/>
              <a:buChar char="•"/>
            </a:pPr>
            <a:r>
              <a:rPr lang="en-US" altLang="en-US" sz="2800" dirty="0">
                <a:latin typeface="Arial" panose="020B0604020202020204" pitchFamily="34" charset="0"/>
                <a:cs typeface="Arial" panose="020B0604020202020204" pitchFamily="34" charset="0"/>
              </a:rPr>
              <a:t>SOGS-R A- Adolescent Screen</a:t>
            </a:r>
          </a:p>
        </p:txBody>
      </p:sp>
      <p:pic>
        <p:nvPicPr>
          <p:cNvPr id="2" name="Picture 1">
            <a:extLst>
              <a:ext uri="{FF2B5EF4-FFF2-40B4-BE49-F238E27FC236}">
                <a16:creationId xmlns:a16="http://schemas.microsoft.com/office/drawing/2014/main" id="{EE9C9F5B-959C-82FE-CA2C-FDE366A4FDC9}"/>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3" name="Picture 2">
            <a:extLst>
              <a:ext uri="{FF2B5EF4-FFF2-40B4-BE49-F238E27FC236}">
                <a16:creationId xmlns:a16="http://schemas.microsoft.com/office/drawing/2014/main" id="{DC7BEAEB-F890-EA62-F04B-F7C797A08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534" b="19256"/>
          <a:stretch/>
        </p:blipFill>
        <p:spPr>
          <a:xfrm>
            <a:off x="7010400" y="4874549"/>
            <a:ext cx="2164080" cy="1153419"/>
          </a:xfrm>
          <a:prstGeom prst="rect">
            <a:avLst/>
          </a:prstGeom>
        </p:spPr>
      </p:pic>
      <p:pic>
        <p:nvPicPr>
          <p:cNvPr id="1026" name="Picture 2" descr="Posters — 1-800-GAMBLER">
            <a:extLst>
              <a:ext uri="{FF2B5EF4-FFF2-40B4-BE49-F238E27FC236}">
                <a16:creationId xmlns:a16="http://schemas.microsoft.com/office/drawing/2014/main" id="{848BE086-0B5E-0D0D-D14A-673EF0E809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00" t="25271" r="6800" b="17852"/>
          <a:stretch/>
        </p:blipFill>
        <p:spPr bwMode="auto">
          <a:xfrm>
            <a:off x="7514243" y="2819400"/>
            <a:ext cx="1625601" cy="16368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058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idx="4294967295"/>
          </p:nvPr>
        </p:nvSpPr>
        <p:spPr/>
        <p:txBody>
          <a:bodyPr/>
          <a:lstStyle/>
          <a:p>
            <a:pPr algn="ctr" eaLnBrk="1" hangingPunct="1">
              <a:defRPr/>
            </a:pPr>
            <a:r>
              <a:rPr lang="en-US" sz="6000" b="1" dirty="0">
                <a:solidFill>
                  <a:schemeClr val="accent1"/>
                </a:solidFill>
                <a:latin typeface="Arial" panose="020B0604020202020204" pitchFamily="34" charset="0"/>
                <a:cs typeface="Arial" panose="020B0604020202020204" pitchFamily="34" charset="0"/>
              </a:rPr>
              <a:t>Treatment</a:t>
            </a:r>
          </a:p>
        </p:txBody>
      </p:sp>
      <p:sp>
        <p:nvSpPr>
          <p:cNvPr id="478211" name="Rectangle 3"/>
          <p:cNvSpPr>
            <a:spLocks noGrp="1" noChangeArrowheads="1"/>
          </p:cNvSpPr>
          <p:nvPr>
            <p:ph type="body" idx="4294967295"/>
          </p:nvPr>
        </p:nvSpPr>
        <p:spPr>
          <a:xfrm>
            <a:off x="457200" y="1676400"/>
            <a:ext cx="8229600" cy="4800600"/>
          </a:xfrm>
        </p:spPr>
        <p:txBody>
          <a:bodyPr/>
          <a:lstStyle/>
          <a:p>
            <a:pPr eaLnBrk="1" hangingPunct="1">
              <a:lnSpc>
                <a:spcPct val="90000"/>
              </a:lnSpc>
              <a:buClr>
                <a:schemeClr val="accent1"/>
              </a:buClr>
              <a:buSzPct val="100000"/>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Medication</a:t>
            </a:r>
          </a:p>
          <a:p>
            <a:pPr eaLnBrk="1" hangingPunct="1">
              <a:lnSpc>
                <a:spcPct val="90000"/>
              </a:lnSpc>
              <a:buClr>
                <a:schemeClr val="accent1"/>
              </a:buClr>
              <a:buSzPct val="100000"/>
              <a:buFont typeface="Arial" panose="020B0604020202020204" pitchFamily="34" charset="0"/>
              <a:buChar char="•"/>
              <a:defRPr/>
            </a:pPr>
            <a:r>
              <a:rPr lang="en-US" sz="2800" dirty="0">
                <a:latin typeface="Arial" panose="020B0604020202020204" pitchFamily="34" charset="0"/>
                <a:cs typeface="Arial" panose="020B0604020202020204" pitchFamily="34" charset="0"/>
              </a:rPr>
              <a:t>Psychotherapy</a:t>
            </a:r>
          </a:p>
          <a:p>
            <a:pPr eaLnBrk="1" hangingPunct="1">
              <a:lnSpc>
                <a:spcPct val="90000"/>
              </a:lnSpc>
              <a:buClr>
                <a:schemeClr val="accent1"/>
              </a:buClr>
              <a:buSzPct val="100000"/>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Mutual help</a:t>
            </a:r>
          </a:p>
        </p:txBody>
      </p:sp>
      <p:pic>
        <p:nvPicPr>
          <p:cNvPr id="2" name="Picture 1">
            <a:extLst>
              <a:ext uri="{FF2B5EF4-FFF2-40B4-BE49-F238E27FC236}">
                <a16:creationId xmlns:a16="http://schemas.microsoft.com/office/drawing/2014/main" id="{A9E7F0D6-E124-D262-E7A0-EC9B280D94FF}"/>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41531411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algn="ctr"/>
            <a:r>
              <a:rPr lang="en-US" altLang="en-US" sz="6000" b="1" dirty="0">
                <a:solidFill>
                  <a:schemeClr val="accent1"/>
                </a:solidFill>
                <a:latin typeface="Arial" pitchFamily="34" charset="0"/>
                <a:cs typeface="Arial" pitchFamily="34" charset="0"/>
              </a:rPr>
              <a:t>Medications</a:t>
            </a:r>
          </a:p>
        </p:txBody>
      </p:sp>
      <p:sp>
        <p:nvSpPr>
          <p:cNvPr id="137219" name="Rectangle 3"/>
          <p:cNvSpPr>
            <a:spLocks noGrp="1" noChangeArrowheads="1"/>
          </p:cNvSpPr>
          <p:nvPr>
            <p:ph type="body" idx="1"/>
          </p:nvPr>
        </p:nvSpPr>
        <p:spPr>
          <a:xfrm>
            <a:off x="152400" y="1676400"/>
            <a:ext cx="8915400" cy="4495800"/>
          </a:xfrm>
        </p:spPr>
        <p:txBody>
          <a:bodyPr/>
          <a:lstStyle/>
          <a:p>
            <a:pPr lvl="1">
              <a:lnSpc>
                <a:spcPct val="90000"/>
              </a:lnSpc>
              <a:buFont typeface="Arial" pitchFamily="34" charset="0"/>
              <a:buChar char="•"/>
            </a:pPr>
            <a:r>
              <a:rPr lang="en-US" altLang="en-US" sz="2800" dirty="0">
                <a:latin typeface="Arial" pitchFamily="34" charset="0"/>
                <a:cs typeface="Arial" pitchFamily="34" charset="0"/>
              </a:rPr>
              <a:t>Various medications tested</a:t>
            </a:r>
          </a:p>
          <a:p>
            <a:pPr lvl="2">
              <a:lnSpc>
                <a:spcPct val="90000"/>
              </a:lnSpc>
              <a:buClr>
                <a:schemeClr val="accent1"/>
              </a:buClr>
              <a:buFont typeface="Arial" pitchFamily="34" charset="0"/>
              <a:buChar char="•"/>
            </a:pPr>
            <a:r>
              <a:rPr lang="en-US" altLang="en-US" sz="2400" dirty="0">
                <a:latin typeface="Arial" pitchFamily="34" charset="0"/>
                <a:cs typeface="Arial" pitchFamily="34" charset="0"/>
              </a:rPr>
              <a:t>SSRIs, </a:t>
            </a:r>
            <a:r>
              <a:rPr lang="en-US" altLang="en-US" sz="2400" dirty="0" err="1">
                <a:latin typeface="Arial" pitchFamily="34" charset="0"/>
                <a:cs typeface="Arial" pitchFamily="34" charset="0"/>
              </a:rPr>
              <a:t>Nefazadone</a:t>
            </a:r>
            <a:r>
              <a:rPr lang="en-US" altLang="en-US" sz="2400" dirty="0">
                <a:latin typeface="Arial" pitchFamily="34" charset="0"/>
                <a:cs typeface="Arial" pitchFamily="34" charset="0"/>
              </a:rPr>
              <a:t>, </a:t>
            </a:r>
            <a:r>
              <a:rPr lang="en-US" altLang="en-US" sz="2400" dirty="0" err="1">
                <a:latin typeface="Arial" pitchFamily="34" charset="0"/>
                <a:cs typeface="Arial" pitchFamily="34" charset="0"/>
              </a:rPr>
              <a:t>Buproprion</a:t>
            </a:r>
            <a:r>
              <a:rPr lang="en-US" altLang="en-US" sz="2400" dirty="0">
                <a:latin typeface="Arial" pitchFamily="34" charset="0"/>
                <a:cs typeface="Arial" pitchFamily="34" charset="0"/>
              </a:rPr>
              <a:t>, Clomipramine, Lithium, Valproate, Carbamazepine, Topiramate, Naltrexone,       N-acetyl cysteine</a:t>
            </a:r>
          </a:p>
          <a:p>
            <a:pPr lvl="2">
              <a:lnSpc>
                <a:spcPct val="90000"/>
              </a:lnSpc>
              <a:buClr>
                <a:schemeClr val="accent1"/>
              </a:buClr>
              <a:buFont typeface="Arial" pitchFamily="34" charset="0"/>
              <a:buChar char="•"/>
            </a:pPr>
            <a:endParaRPr lang="en-US" altLang="en-US" sz="2500" dirty="0">
              <a:latin typeface="Arial" pitchFamily="34" charset="0"/>
              <a:cs typeface="Arial" pitchFamily="34" charset="0"/>
            </a:endParaRPr>
          </a:p>
          <a:p>
            <a:pPr lvl="1">
              <a:lnSpc>
                <a:spcPct val="90000"/>
              </a:lnSpc>
              <a:buFont typeface="Arial" pitchFamily="34" charset="0"/>
              <a:buChar char="•"/>
            </a:pPr>
            <a:r>
              <a:rPr lang="en-US" altLang="en-US" sz="2800" dirty="0">
                <a:latin typeface="Arial" pitchFamily="34" charset="0"/>
                <a:cs typeface="Arial" pitchFamily="34" charset="0"/>
              </a:rPr>
              <a:t>Best evidence for naltrexone</a:t>
            </a:r>
          </a:p>
          <a:p>
            <a:pPr lvl="1">
              <a:lnSpc>
                <a:spcPct val="90000"/>
              </a:lnSpc>
              <a:buFont typeface="Arial" pitchFamily="34" charset="0"/>
              <a:buChar char="•"/>
            </a:pPr>
            <a:r>
              <a:rPr lang="en-US" altLang="en-US" sz="2800" dirty="0">
                <a:latin typeface="Arial" pitchFamily="34" charset="0"/>
                <a:cs typeface="Arial" pitchFamily="34" charset="0"/>
              </a:rPr>
              <a:t>None FDA approved for Gambling Disorder</a:t>
            </a:r>
            <a:endParaRPr lang="en-US" altLang="en-US" sz="2000" dirty="0">
              <a:latin typeface="Arial" pitchFamily="34" charset="0"/>
              <a:cs typeface="Arial" pitchFamily="34" charset="0"/>
            </a:endParaRPr>
          </a:p>
          <a:p>
            <a:pPr marL="685800" lvl="2" indent="0">
              <a:lnSpc>
                <a:spcPct val="90000"/>
              </a:lnSpc>
              <a:buNone/>
            </a:pPr>
            <a:endParaRPr lang="en-US" altLang="en-US" sz="2000" dirty="0"/>
          </a:p>
        </p:txBody>
      </p:sp>
      <p:pic>
        <p:nvPicPr>
          <p:cNvPr id="2" name="Picture 1">
            <a:extLst>
              <a:ext uri="{FF2B5EF4-FFF2-40B4-BE49-F238E27FC236}">
                <a16:creationId xmlns:a16="http://schemas.microsoft.com/office/drawing/2014/main" id="{B26A69D5-A5B1-A887-BC53-9D93C48F2454}"/>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06867935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04800" y="228600"/>
            <a:ext cx="8461248" cy="990600"/>
          </a:xfrm>
        </p:spPr>
        <p:txBody>
          <a:bodyPr/>
          <a:lstStyle/>
          <a:p>
            <a:pPr algn="ctr"/>
            <a:r>
              <a:rPr lang="en-US" altLang="en-US" sz="6000" b="1" dirty="0">
                <a:solidFill>
                  <a:schemeClr val="accent1"/>
                </a:solidFill>
                <a:latin typeface="Arial" panose="020B0604020202020204" pitchFamily="34" charset="0"/>
                <a:cs typeface="Arial" panose="020B0604020202020204" pitchFamily="34" charset="0"/>
              </a:rPr>
              <a:t>Special Case</a:t>
            </a:r>
          </a:p>
        </p:txBody>
      </p:sp>
      <p:sp>
        <p:nvSpPr>
          <p:cNvPr id="140291" name="Rectangle 3"/>
          <p:cNvSpPr>
            <a:spLocks noGrp="1" noChangeArrowheads="1"/>
          </p:cNvSpPr>
          <p:nvPr>
            <p:ph type="body" idx="1"/>
          </p:nvPr>
        </p:nvSpPr>
        <p:spPr>
          <a:xfrm>
            <a:off x="612648" y="1600200"/>
            <a:ext cx="8531352" cy="4495800"/>
          </a:xfrm>
        </p:spPr>
        <p:txBody>
          <a:bodyPr/>
          <a:lstStyle/>
          <a:p>
            <a:pPr>
              <a:buClr>
                <a:schemeClr val="accent1"/>
              </a:buClr>
              <a:buFont typeface="Arial" panose="020B0604020202020204" pitchFamily="34" charset="0"/>
              <a:buChar char="•"/>
            </a:pPr>
            <a:r>
              <a:rPr lang="en-US" altLang="en-US" sz="2800" dirty="0" err="1">
                <a:latin typeface="Arial" panose="020B0604020202020204" pitchFamily="34" charset="0"/>
                <a:cs typeface="Arial" panose="020B0604020202020204" pitchFamily="34" charset="0"/>
              </a:rPr>
              <a:t>Pramipexole</a:t>
            </a:r>
            <a:r>
              <a:rPr lang="en-US" altLang="en-US" sz="2800" dirty="0">
                <a:latin typeface="Arial" panose="020B0604020202020204" pitchFamily="34" charset="0"/>
                <a:cs typeface="Arial" panose="020B0604020202020204" pitchFamily="34" charset="0"/>
              </a:rPr>
              <a:t> (Mirapex)</a:t>
            </a:r>
          </a:p>
          <a:p>
            <a:pPr>
              <a:buClr>
                <a:schemeClr val="accent1"/>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Dopamine agonist</a:t>
            </a:r>
          </a:p>
          <a:p>
            <a:pPr>
              <a:buClr>
                <a:schemeClr val="accent1"/>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Used to treat Parkinson’s Disease &amp; Restless Leg Syndrome</a:t>
            </a:r>
          </a:p>
          <a:p>
            <a:pPr>
              <a:buClr>
                <a:schemeClr val="accent1"/>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Some patients have developed gambling problems</a:t>
            </a:r>
          </a:p>
          <a:p>
            <a:pPr lvl="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very small number (9 out of 529)</a:t>
            </a:r>
          </a:p>
          <a:p>
            <a:pPr lvl="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not sure of the connection</a:t>
            </a:r>
          </a:p>
        </p:txBody>
      </p:sp>
      <p:pic>
        <p:nvPicPr>
          <p:cNvPr id="2" name="Picture 1">
            <a:extLst>
              <a:ext uri="{FF2B5EF4-FFF2-40B4-BE49-F238E27FC236}">
                <a16:creationId xmlns:a16="http://schemas.microsoft.com/office/drawing/2014/main" id="{EE97D0EA-5F43-E1F2-3F13-8F892161D6EC}"/>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26623928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12648" y="533400"/>
            <a:ext cx="8153400" cy="914400"/>
          </a:xfrm>
        </p:spPr>
        <p:txBody>
          <a:bodyPr/>
          <a:lstStyle/>
          <a:p>
            <a:pPr algn="ctr"/>
            <a:r>
              <a:rPr lang="en-US" altLang="en-US" sz="5400" b="1" dirty="0">
                <a:solidFill>
                  <a:schemeClr val="accent1"/>
                </a:solidFill>
                <a:latin typeface="Arial" pitchFamily="34" charset="0"/>
                <a:cs typeface="Arial" pitchFamily="34" charset="0"/>
              </a:rPr>
              <a:t>Gamblers Anonymous</a:t>
            </a:r>
            <a:br>
              <a:rPr lang="en-US" altLang="en-US" dirty="0"/>
            </a:br>
            <a:endParaRPr lang="en-US" altLang="en-US" dirty="0"/>
          </a:p>
        </p:txBody>
      </p:sp>
      <p:sp>
        <p:nvSpPr>
          <p:cNvPr id="133123" name="Rectangle 3"/>
          <p:cNvSpPr>
            <a:spLocks noGrp="1" noChangeArrowheads="1"/>
          </p:cNvSpPr>
          <p:nvPr>
            <p:ph type="body" idx="1"/>
          </p:nvPr>
        </p:nvSpPr>
        <p:spPr>
          <a:xfrm>
            <a:off x="381000" y="1600200"/>
            <a:ext cx="9067800" cy="4495800"/>
          </a:xfrm>
        </p:spPr>
        <p:txBody>
          <a:bodyPr/>
          <a:lstStyle/>
          <a:p>
            <a:pPr lvl="1">
              <a:lnSpc>
                <a:spcPct val="90000"/>
              </a:lnSpc>
              <a:buFont typeface="Arial" pitchFamily="34" charset="0"/>
              <a:buChar char="•"/>
            </a:pPr>
            <a:r>
              <a:rPr lang="en-US" altLang="en-US" sz="2800" dirty="0">
                <a:latin typeface="Arial" pitchFamily="34" charset="0"/>
                <a:cs typeface="Arial" pitchFamily="34" charset="0"/>
              </a:rPr>
              <a:t>Founded in 1957 by Jim W.</a:t>
            </a:r>
          </a:p>
          <a:p>
            <a:pPr lvl="1">
              <a:lnSpc>
                <a:spcPct val="90000"/>
              </a:lnSpc>
              <a:buFont typeface="Arial" pitchFamily="34" charset="0"/>
              <a:buChar char="•"/>
            </a:pPr>
            <a:r>
              <a:rPr lang="en-US" altLang="en-US" sz="2800" dirty="0">
                <a:latin typeface="Arial" pitchFamily="34" charset="0"/>
                <a:cs typeface="Arial" pitchFamily="34" charset="0"/>
              </a:rPr>
              <a:t>Open and closed meetings</a:t>
            </a:r>
          </a:p>
          <a:p>
            <a:pPr lvl="2">
              <a:lnSpc>
                <a:spcPct val="90000"/>
              </a:lnSpc>
              <a:buClr>
                <a:schemeClr val="accent1"/>
              </a:buClr>
              <a:buFont typeface="Arial" pitchFamily="34" charset="0"/>
              <a:buChar char="•"/>
            </a:pPr>
            <a:r>
              <a:rPr lang="en-US" altLang="en-US" sz="2400" dirty="0">
                <a:latin typeface="Arial" pitchFamily="34" charset="0"/>
                <a:cs typeface="Arial" pitchFamily="34" charset="0"/>
              </a:rPr>
              <a:t>not many open meetings secondary to legal concerns</a:t>
            </a:r>
          </a:p>
          <a:p>
            <a:pPr lvl="1">
              <a:lnSpc>
                <a:spcPct val="90000"/>
              </a:lnSpc>
              <a:buFont typeface="Arial" pitchFamily="34" charset="0"/>
              <a:buChar char="•"/>
            </a:pPr>
            <a:r>
              <a:rPr lang="en-US" altLang="en-US" sz="2800" dirty="0">
                <a:latin typeface="Arial" pitchFamily="34" charset="0"/>
                <a:cs typeface="Arial" pitchFamily="34" charset="0"/>
              </a:rPr>
              <a:t>Pressure Relief Group</a:t>
            </a:r>
          </a:p>
          <a:p>
            <a:pPr lvl="2">
              <a:lnSpc>
                <a:spcPct val="90000"/>
              </a:lnSpc>
              <a:buClr>
                <a:schemeClr val="accent1"/>
              </a:buClr>
              <a:buFont typeface="Arial" pitchFamily="34" charset="0"/>
              <a:buChar char="•"/>
            </a:pPr>
            <a:r>
              <a:rPr lang="en-US" altLang="en-US" sz="2400" dirty="0">
                <a:latin typeface="Arial" pitchFamily="34" charset="0"/>
                <a:cs typeface="Arial" pitchFamily="34" charset="0"/>
              </a:rPr>
              <a:t>not found in AA</a:t>
            </a:r>
          </a:p>
          <a:p>
            <a:pPr lvl="2">
              <a:lnSpc>
                <a:spcPct val="90000"/>
              </a:lnSpc>
              <a:buClr>
                <a:schemeClr val="accent1"/>
              </a:buClr>
              <a:buFont typeface="Arial" pitchFamily="34" charset="0"/>
              <a:buChar char="•"/>
            </a:pPr>
            <a:r>
              <a:rPr lang="en-US" altLang="en-US" sz="2400" dirty="0">
                <a:latin typeface="Arial" pitchFamily="34" charset="0"/>
                <a:cs typeface="Arial" pitchFamily="34" charset="0"/>
              </a:rPr>
              <a:t>gambler and spouse meet with GA members</a:t>
            </a:r>
          </a:p>
          <a:p>
            <a:pPr lvl="3">
              <a:lnSpc>
                <a:spcPct val="90000"/>
              </a:lnSpc>
              <a:buClr>
                <a:schemeClr val="accent1"/>
              </a:buClr>
              <a:buFont typeface="Arial" pitchFamily="34" charset="0"/>
              <a:buChar char="•"/>
            </a:pPr>
            <a:r>
              <a:rPr lang="en-US" altLang="en-US" sz="2100" dirty="0">
                <a:latin typeface="Arial" pitchFamily="34" charset="0"/>
                <a:cs typeface="Arial" pitchFamily="34" charset="0"/>
              </a:rPr>
              <a:t> bring in income and debt information</a:t>
            </a:r>
          </a:p>
          <a:p>
            <a:pPr lvl="3">
              <a:lnSpc>
                <a:spcPct val="90000"/>
              </a:lnSpc>
              <a:buClr>
                <a:schemeClr val="accent1"/>
              </a:buClr>
              <a:buFont typeface="Arial" pitchFamily="34" charset="0"/>
              <a:buChar char="•"/>
            </a:pPr>
            <a:r>
              <a:rPr lang="en-US" altLang="en-US" dirty="0">
                <a:latin typeface="Arial" pitchFamily="34" charset="0"/>
                <a:cs typeface="Arial" pitchFamily="34" charset="0"/>
              </a:rPr>
              <a:t>the group works out a budget to repay those owed money</a:t>
            </a:r>
          </a:p>
          <a:p>
            <a:pPr lvl="1">
              <a:lnSpc>
                <a:spcPct val="90000"/>
              </a:lnSpc>
              <a:buFont typeface="Arial" pitchFamily="34" charset="0"/>
              <a:buChar char="•"/>
            </a:pPr>
            <a:r>
              <a:rPr lang="en-US" altLang="en-US" sz="2800" dirty="0">
                <a:latin typeface="Arial" pitchFamily="34" charset="0"/>
                <a:cs typeface="Arial" pitchFamily="34" charset="0"/>
              </a:rPr>
              <a:t>12 steps</a:t>
            </a:r>
          </a:p>
          <a:p>
            <a:pPr lvl="2">
              <a:lnSpc>
                <a:spcPct val="90000"/>
              </a:lnSpc>
              <a:buClr>
                <a:schemeClr val="accent1"/>
              </a:buClr>
              <a:buFont typeface="Arial" pitchFamily="34" charset="0"/>
              <a:buChar char="•"/>
            </a:pPr>
            <a:r>
              <a:rPr lang="en-US" altLang="en-US" sz="2400" dirty="0">
                <a:latin typeface="Arial" pitchFamily="34" charset="0"/>
                <a:cs typeface="Arial" pitchFamily="34" charset="0"/>
              </a:rPr>
              <a:t>similar to AA</a:t>
            </a:r>
          </a:p>
        </p:txBody>
      </p:sp>
      <p:pic>
        <p:nvPicPr>
          <p:cNvPr id="9218" name="Picture 2" descr="http://www.gamblersanonymous.org/ga/themes/gamblers/images/LEFT%20RED%20BOX.gif"/>
          <p:cNvPicPr>
            <a:picLocks noChangeAspect="1" noChangeArrowheads="1"/>
          </p:cNvPicPr>
          <p:nvPr/>
        </p:nvPicPr>
        <p:blipFill rotWithShape="1">
          <a:blip r:embed="rId2">
            <a:extLst>
              <a:ext uri="{28A0092B-C50C-407E-A947-70E740481C1C}">
                <a14:useLocalDpi xmlns:a14="http://schemas.microsoft.com/office/drawing/2010/main" val="0"/>
              </a:ext>
            </a:extLst>
          </a:blip>
          <a:srcRect t="12294" b="6456"/>
          <a:stretch/>
        </p:blipFill>
        <p:spPr bwMode="auto">
          <a:xfrm>
            <a:off x="7203746" y="1514678"/>
            <a:ext cx="1934989" cy="990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F80E4D-CAED-5065-A51D-69C4394B8B15}"/>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1420468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a:r>
              <a:rPr lang="en-US" altLang="en-US" sz="6000" b="1" dirty="0">
                <a:solidFill>
                  <a:schemeClr val="accent1"/>
                </a:solidFill>
                <a:latin typeface="Arial" pitchFamily="34" charset="0"/>
                <a:cs typeface="Arial" pitchFamily="34" charset="0"/>
              </a:rPr>
              <a:t>Types of Gambling</a:t>
            </a:r>
          </a:p>
        </p:txBody>
      </p:sp>
      <p:sp>
        <p:nvSpPr>
          <p:cNvPr id="75779" name="Rectangle 3"/>
          <p:cNvSpPr>
            <a:spLocks noGrp="1" noChangeArrowheads="1"/>
          </p:cNvSpPr>
          <p:nvPr>
            <p:ph type="body" sz="half" idx="1"/>
          </p:nvPr>
        </p:nvSpPr>
        <p:spPr>
          <a:xfrm>
            <a:off x="152400" y="1589567"/>
            <a:ext cx="4343400" cy="4572000"/>
          </a:xfrm>
        </p:spPr>
        <p:txBody>
          <a:bodyPr/>
          <a:lstStyle/>
          <a:p>
            <a:pPr>
              <a:lnSpc>
                <a:spcPct val="90000"/>
              </a:lnSpc>
              <a:buClr>
                <a:schemeClr val="accent1"/>
              </a:buClr>
              <a:buSzPct val="100000"/>
              <a:buFont typeface="Arial" pitchFamily="34" charset="0"/>
              <a:buChar char="•"/>
            </a:pPr>
            <a:r>
              <a:rPr lang="en-US" altLang="en-US" sz="3200" b="1" dirty="0"/>
              <a:t>Action Gambling</a:t>
            </a:r>
          </a:p>
          <a:p>
            <a:pPr lvl="1">
              <a:lnSpc>
                <a:spcPct val="90000"/>
              </a:lnSpc>
              <a:buFont typeface="Arial" pitchFamily="34" charset="0"/>
              <a:buChar char="•"/>
            </a:pPr>
            <a:r>
              <a:rPr lang="en-US" altLang="en-US" sz="2400" dirty="0"/>
              <a:t>Primarily at games of perceived “skill”</a:t>
            </a:r>
          </a:p>
          <a:p>
            <a:pPr lvl="1">
              <a:lnSpc>
                <a:spcPct val="90000"/>
              </a:lnSpc>
              <a:buFont typeface="Arial" pitchFamily="34" charset="0"/>
              <a:buChar char="•"/>
            </a:pPr>
            <a:r>
              <a:rPr lang="en-US" altLang="en-US" sz="2400" dirty="0"/>
              <a:t>Believe they can “beat the house” or other individuals by developing a system</a:t>
            </a:r>
          </a:p>
          <a:p>
            <a:pPr lvl="1">
              <a:lnSpc>
                <a:spcPct val="90000"/>
              </a:lnSpc>
              <a:buFont typeface="Arial" pitchFamily="34" charset="0"/>
              <a:buChar char="•"/>
            </a:pPr>
            <a:r>
              <a:rPr lang="en-US" altLang="en-US" sz="2400" dirty="0"/>
              <a:t>Preferred Games</a:t>
            </a:r>
          </a:p>
          <a:p>
            <a:pPr lvl="2">
              <a:lnSpc>
                <a:spcPct val="90000"/>
              </a:lnSpc>
              <a:buClr>
                <a:schemeClr val="accent1"/>
              </a:buClr>
              <a:buFont typeface="Arial" pitchFamily="34" charset="0"/>
              <a:buChar char="•"/>
            </a:pPr>
            <a:r>
              <a:rPr lang="en-US" altLang="en-US" sz="2400" dirty="0"/>
              <a:t>Poker</a:t>
            </a:r>
          </a:p>
          <a:p>
            <a:pPr lvl="2">
              <a:lnSpc>
                <a:spcPct val="90000"/>
              </a:lnSpc>
              <a:buClr>
                <a:schemeClr val="accent1"/>
              </a:buClr>
              <a:buFont typeface="Arial" pitchFamily="34" charset="0"/>
              <a:buChar char="•"/>
            </a:pPr>
            <a:r>
              <a:rPr lang="en-US" altLang="en-US" sz="2400" dirty="0"/>
              <a:t>Dice</a:t>
            </a:r>
          </a:p>
          <a:p>
            <a:pPr lvl="2">
              <a:lnSpc>
                <a:spcPct val="90000"/>
              </a:lnSpc>
              <a:buClr>
                <a:schemeClr val="accent1"/>
              </a:buClr>
              <a:buFont typeface="Arial" pitchFamily="34" charset="0"/>
              <a:buChar char="•"/>
            </a:pPr>
            <a:r>
              <a:rPr lang="en-US" altLang="en-US" sz="2400" dirty="0"/>
              <a:t>Cards</a:t>
            </a:r>
          </a:p>
          <a:p>
            <a:pPr lvl="2">
              <a:lnSpc>
                <a:spcPct val="90000"/>
              </a:lnSpc>
              <a:buClr>
                <a:schemeClr val="accent1"/>
              </a:buClr>
              <a:buFont typeface="Arial" pitchFamily="34" charset="0"/>
              <a:buChar char="•"/>
            </a:pPr>
            <a:r>
              <a:rPr lang="en-US" altLang="en-US" sz="2400" dirty="0"/>
              <a:t>Horse/Dog Racing</a:t>
            </a:r>
          </a:p>
          <a:p>
            <a:pPr lvl="2">
              <a:lnSpc>
                <a:spcPct val="90000"/>
              </a:lnSpc>
              <a:buClr>
                <a:schemeClr val="accent1"/>
              </a:buClr>
              <a:buFont typeface="Arial" pitchFamily="34" charset="0"/>
              <a:buChar char="•"/>
            </a:pPr>
            <a:r>
              <a:rPr lang="en-US" altLang="en-US" sz="2400" dirty="0"/>
              <a:t>Sports Betting</a:t>
            </a:r>
          </a:p>
        </p:txBody>
      </p:sp>
      <p:sp>
        <p:nvSpPr>
          <p:cNvPr id="75780" name="Rectangle 4"/>
          <p:cNvSpPr>
            <a:spLocks noGrp="1" noChangeArrowheads="1"/>
          </p:cNvSpPr>
          <p:nvPr>
            <p:ph type="body" sz="half" idx="2"/>
          </p:nvPr>
        </p:nvSpPr>
        <p:spPr>
          <a:xfrm>
            <a:off x="4844900" y="1589567"/>
            <a:ext cx="4299099" cy="4572000"/>
          </a:xfrm>
        </p:spPr>
        <p:txBody>
          <a:bodyPr/>
          <a:lstStyle/>
          <a:p>
            <a:pPr>
              <a:lnSpc>
                <a:spcPct val="90000"/>
              </a:lnSpc>
              <a:buClr>
                <a:schemeClr val="accent1"/>
              </a:buClr>
              <a:buSzPct val="100000"/>
              <a:buFont typeface="Arial" pitchFamily="34" charset="0"/>
              <a:buChar char="•"/>
            </a:pPr>
            <a:r>
              <a:rPr lang="en-US" altLang="en-US" sz="3200" b="1" dirty="0">
                <a:solidFill>
                  <a:schemeClr val="tx2"/>
                </a:solidFill>
              </a:rPr>
              <a:t>Escape Gambling</a:t>
            </a:r>
          </a:p>
          <a:p>
            <a:pPr lvl="1">
              <a:lnSpc>
                <a:spcPct val="90000"/>
              </a:lnSpc>
              <a:buFont typeface="Arial" pitchFamily="34" charset="0"/>
              <a:buChar char="•"/>
            </a:pPr>
            <a:r>
              <a:rPr lang="en-US" altLang="en-US" sz="2400" dirty="0"/>
              <a:t>Primarily as a way to escape “stress”</a:t>
            </a:r>
          </a:p>
          <a:p>
            <a:pPr lvl="2">
              <a:lnSpc>
                <a:spcPct val="90000"/>
              </a:lnSpc>
              <a:buClr>
                <a:schemeClr val="accent1"/>
              </a:buClr>
              <a:buFont typeface="Arial" pitchFamily="34" charset="0"/>
              <a:buChar char="•"/>
            </a:pPr>
            <a:r>
              <a:rPr lang="en-US" altLang="en-US" sz="2400" dirty="0"/>
              <a:t>often in a hypnotic state while gambling</a:t>
            </a:r>
          </a:p>
          <a:p>
            <a:pPr lvl="1">
              <a:lnSpc>
                <a:spcPct val="90000"/>
              </a:lnSpc>
              <a:buFont typeface="Arial" pitchFamily="34" charset="0"/>
              <a:buChar char="•"/>
            </a:pPr>
            <a:r>
              <a:rPr lang="en-US" altLang="en-US" sz="2400" dirty="0"/>
              <a:t>Does not gamble to beat the house or others</a:t>
            </a:r>
          </a:p>
          <a:p>
            <a:pPr lvl="1">
              <a:lnSpc>
                <a:spcPct val="90000"/>
              </a:lnSpc>
              <a:buFont typeface="Arial" pitchFamily="34" charset="0"/>
              <a:buChar char="•"/>
            </a:pPr>
            <a:r>
              <a:rPr lang="en-US" altLang="en-US" sz="2400" dirty="0"/>
              <a:t>Preferred Games</a:t>
            </a:r>
          </a:p>
          <a:p>
            <a:pPr lvl="2">
              <a:lnSpc>
                <a:spcPct val="90000"/>
              </a:lnSpc>
              <a:buClr>
                <a:schemeClr val="accent1"/>
              </a:buClr>
              <a:buFont typeface="Arial" pitchFamily="34" charset="0"/>
              <a:buChar char="•"/>
            </a:pPr>
            <a:r>
              <a:rPr lang="en-US" altLang="en-US" sz="2400" dirty="0"/>
              <a:t>Bingo</a:t>
            </a:r>
          </a:p>
          <a:p>
            <a:pPr lvl="2">
              <a:lnSpc>
                <a:spcPct val="90000"/>
              </a:lnSpc>
              <a:buClr>
                <a:schemeClr val="accent1"/>
              </a:buClr>
              <a:buFont typeface="Arial" pitchFamily="34" charset="0"/>
              <a:buChar char="•"/>
            </a:pPr>
            <a:r>
              <a:rPr lang="en-US" altLang="en-US" sz="2400" dirty="0"/>
              <a:t>Slot Machines</a:t>
            </a:r>
          </a:p>
          <a:p>
            <a:pPr lvl="2">
              <a:lnSpc>
                <a:spcPct val="90000"/>
              </a:lnSpc>
              <a:buClr>
                <a:schemeClr val="accent1"/>
              </a:buClr>
              <a:buFont typeface="Arial" pitchFamily="34" charset="0"/>
              <a:buChar char="•"/>
            </a:pPr>
            <a:r>
              <a:rPr lang="en-US" altLang="en-US" sz="2400" dirty="0"/>
              <a:t>Video Poker</a:t>
            </a:r>
          </a:p>
          <a:p>
            <a:pPr lvl="2">
              <a:lnSpc>
                <a:spcPct val="90000"/>
              </a:lnSpc>
              <a:buClr>
                <a:schemeClr val="accent1"/>
              </a:buClr>
              <a:buFont typeface="Arial" pitchFamily="34" charset="0"/>
              <a:buChar char="•"/>
            </a:pPr>
            <a:r>
              <a:rPr lang="en-US" altLang="en-US" sz="2400" dirty="0"/>
              <a:t>Lottery</a:t>
            </a:r>
          </a:p>
        </p:txBody>
      </p:sp>
      <p:pic>
        <p:nvPicPr>
          <p:cNvPr id="2" name="Picture 1">
            <a:extLst>
              <a:ext uri="{FF2B5EF4-FFF2-40B4-BE49-F238E27FC236}">
                <a16:creationId xmlns:a16="http://schemas.microsoft.com/office/drawing/2014/main" id="{CA846982-B6BE-F374-4A51-1AD0831C511F}"/>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118898441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lstStyle/>
          <a:p>
            <a:pPr algn="ctr"/>
            <a:r>
              <a:rPr lang="en-US" sz="6000" b="1" dirty="0">
                <a:solidFill>
                  <a:schemeClr val="accent1"/>
                </a:solidFill>
                <a:latin typeface="Arial" pitchFamily="34" charset="0"/>
                <a:cs typeface="Arial" pitchFamily="34" charset="0"/>
              </a:rPr>
              <a:t>MD Prevalence Survey</a:t>
            </a:r>
          </a:p>
        </p:txBody>
      </p:sp>
      <p:sp>
        <p:nvSpPr>
          <p:cNvPr id="3" name="Content Placeholder 2"/>
          <p:cNvSpPr>
            <a:spLocks noGrp="1"/>
          </p:cNvSpPr>
          <p:nvPr>
            <p:ph sz="quarter" idx="1"/>
          </p:nvPr>
        </p:nvSpPr>
        <p:spPr>
          <a:xfrm>
            <a:off x="228600" y="1524000"/>
            <a:ext cx="9067800" cy="4572000"/>
          </a:xfrm>
        </p:spPr>
        <p:txBody>
          <a:bodyPr/>
          <a:lstStyle/>
          <a:p>
            <a:pPr marL="319088" lvl="1" indent="-319088">
              <a:spcBef>
                <a:spcPts val="700"/>
              </a:spcBef>
              <a:buSzPct val="60000"/>
              <a:buFont typeface="Arial" pitchFamily="34" charset="0"/>
              <a:buChar char="•"/>
            </a:pPr>
            <a:r>
              <a:rPr lang="en-US" sz="2400" dirty="0">
                <a:latin typeface="Arial" pitchFamily="34" charset="0"/>
                <a:cs typeface="Arial" pitchFamily="34" charset="0"/>
              </a:rPr>
              <a:t>Original phone survey conducted in 2010 (before casinos)</a:t>
            </a:r>
            <a:endParaRPr lang="en-US" sz="3200" dirty="0">
              <a:latin typeface="Arial" pitchFamily="34" charset="0"/>
              <a:cs typeface="Arial" pitchFamily="34" charset="0"/>
            </a:endParaRPr>
          </a:p>
          <a:p>
            <a:pPr marL="319088" lvl="1" indent="-319088">
              <a:spcBef>
                <a:spcPts val="700"/>
              </a:spcBef>
              <a:buSzPct val="60000"/>
              <a:buFont typeface="Arial" pitchFamily="34" charset="0"/>
              <a:buChar char="•"/>
            </a:pPr>
            <a:r>
              <a:rPr lang="en-US" sz="2400" dirty="0">
                <a:latin typeface="Arial" pitchFamily="34" charset="0"/>
                <a:cs typeface="Arial" pitchFamily="34" charset="0"/>
              </a:rPr>
              <a:t>Repeat surveys in 2017, 2020, 2022 (now by mail)</a:t>
            </a:r>
          </a:p>
          <a:p>
            <a:pPr marL="319088" lvl="1" indent="-319088">
              <a:spcBef>
                <a:spcPts val="700"/>
              </a:spcBef>
              <a:buSzPct val="60000"/>
              <a:buFont typeface="Arial" pitchFamily="34" charset="0"/>
              <a:buChar char="•"/>
            </a:pPr>
            <a:r>
              <a:rPr lang="en-US" sz="2400" dirty="0">
                <a:latin typeface="Arial" pitchFamily="34" charset="0"/>
                <a:cs typeface="Arial" pitchFamily="34" charset="0"/>
              </a:rPr>
              <a:t>Only adults</a:t>
            </a:r>
          </a:p>
          <a:p>
            <a:pPr>
              <a:buClr>
                <a:schemeClr val="accent1"/>
              </a:buClr>
              <a:buFont typeface="Arial" pitchFamily="34" charset="0"/>
              <a:buChar char="•"/>
            </a:pPr>
            <a:r>
              <a:rPr lang="en-US" sz="2400" dirty="0"/>
              <a:t>90% of adults in Maryland have gambled</a:t>
            </a:r>
            <a:endParaRPr lang="en-US" sz="2400" dirty="0">
              <a:latin typeface="Arial" pitchFamily="34" charset="0"/>
              <a:cs typeface="Arial" pitchFamily="34" charset="0"/>
            </a:endParaRPr>
          </a:p>
          <a:p>
            <a:pPr>
              <a:buClr>
                <a:schemeClr val="accent1"/>
              </a:buClr>
              <a:buFont typeface="Arial" pitchFamily="34" charset="0"/>
              <a:buChar char="•"/>
            </a:pPr>
            <a:r>
              <a:rPr lang="en-US" sz="2400" dirty="0">
                <a:latin typeface="Arial" pitchFamily="34" charset="0"/>
                <a:cs typeface="Arial" pitchFamily="34" charset="0"/>
              </a:rPr>
              <a:t>Among adults gambling in Maryland</a:t>
            </a:r>
          </a:p>
          <a:p>
            <a:pPr lvl="1">
              <a:buFont typeface="Arial" pitchFamily="34" charset="0"/>
              <a:buChar char="•"/>
            </a:pPr>
            <a:r>
              <a:rPr lang="en-US" sz="2000" dirty="0">
                <a:latin typeface="Arial" pitchFamily="34" charset="0"/>
                <a:cs typeface="Arial" pitchFamily="34" charset="0"/>
              </a:rPr>
              <a:t>@ 22% gambled </a:t>
            </a:r>
            <a:r>
              <a:rPr lang="en-US" sz="2000" b="1" dirty="0">
                <a:latin typeface="Arial" pitchFamily="34" charset="0"/>
                <a:cs typeface="Arial" pitchFamily="34" charset="0"/>
              </a:rPr>
              <a:t>monthly</a:t>
            </a:r>
            <a:r>
              <a:rPr lang="en-US" sz="2000" dirty="0">
                <a:latin typeface="Arial" pitchFamily="34" charset="0"/>
                <a:cs typeface="Arial" pitchFamily="34" charset="0"/>
              </a:rPr>
              <a:t> in the past year (</a:t>
            </a:r>
            <a:r>
              <a:rPr lang="en-US" sz="1800" dirty="0">
                <a:latin typeface="Arial" pitchFamily="34" charset="0"/>
                <a:cs typeface="Arial" pitchFamily="34" charset="0"/>
              </a:rPr>
              <a:t>spend @ $190/month gambling)</a:t>
            </a:r>
          </a:p>
          <a:p>
            <a:pPr lvl="1">
              <a:buFont typeface="Arial" pitchFamily="34" charset="0"/>
              <a:buChar char="•"/>
            </a:pPr>
            <a:r>
              <a:rPr lang="en-US" sz="2000" dirty="0">
                <a:latin typeface="Arial" pitchFamily="34" charset="0"/>
                <a:cs typeface="Arial" pitchFamily="34" charset="0"/>
              </a:rPr>
              <a:t>@15% gambled </a:t>
            </a:r>
            <a:r>
              <a:rPr lang="en-US" sz="2000" b="1" dirty="0">
                <a:latin typeface="Arial" pitchFamily="34" charset="0"/>
                <a:cs typeface="Arial" pitchFamily="34" charset="0"/>
              </a:rPr>
              <a:t>weekly</a:t>
            </a:r>
            <a:r>
              <a:rPr lang="en-US" sz="2000" dirty="0">
                <a:latin typeface="Arial" pitchFamily="34" charset="0"/>
                <a:cs typeface="Arial" pitchFamily="34" charset="0"/>
              </a:rPr>
              <a:t> in the past year </a:t>
            </a:r>
            <a:r>
              <a:rPr lang="en-US" sz="1800" dirty="0">
                <a:latin typeface="Arial" pitchFamily="34" charset="0"/>
                <a:cs typeface="Arial" pitchFamily="34" charset="0"/>
              </a:rPr>
              <a:t>(spend @ $550/month gambling)</a:t>
            </a:r>
          </a:p>
          <a:p>
            <a:pPr>
              <a:buClr>
                <a:schemeClr val="accent1"/>
              </a:buClr>
              <a:buFont typeface="Arial" pitchFamily="34" charset="0"/>
              <a:buChar char="•"/>
            </a:pPr>
            <a:r>
              <a:rPr lang="en-US" sz="2800" dirty="0">
                <a:latin typeface="Arial" pitchFamily="34" charset="0"/>
                <a:cs typeface="Arial" pitchFamily="34" charset="0"/>
              </a:rPr>
              <a:t>Found 1.6% have</a:t>
            </a:r>
            <a:r>
              <a:rPr lang="en-US" dirty="0">
                <a:latin typeface="Arial" pitchFamily="34" charset="0"/>
                <a:cs typeface="Arial" pitchFamily="34" charset="0"/>
              </a:rPr>
              <a:t> “probable pathological” gambling and 2.4% have “problem” gambling.</a:t>
            </a:r>
          </a:p>
          <a:p>
            <a:pPr lvl="1">
              <a:buFont typeface="Arial" pitchFamily="34" charset="0"/>
              <a:buChar char="•"/>
            </a:pPr>
            <a:r>
              <a:rPr lang="en-US" sz="2000" dirty="0">
                <a:latin typeface="Arial" pitchFamily="34" charset="0"/>
                <a:cs typeface="Arial" pitchFamily="34" charset="0"/>
              </a:rPr>
              <a:t>When combined, the prevalence rate of problem &amp;                   pathological gambling is @ 4%  (&gt;150,000 adults).</a:t>
            </a:r>
          </a:p>
          <a:p>
            <a:pPr marL="0" indent="0">
              <a:buNone/>
            </a:pPr>
            <a:endParaRPr lang="en-US" sz="2800" u="sng" dirty="0">
              <a:solidFill>
                <a:schemeClr val="bg2">
                  <a:lumMod val="50000"/>
                </a:schemeClr>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649E85EE-CA11-2C73-7ABE-57450873E76F}"/>
              </a:ext>
            </a:extLst>
          </p:cNvPr>
          <p:cNvPicPr>
            <a:picLocks noChangeAspect="1"/>
          </p:cNvPicPr>
          <p:nvPr/>
        </p:nvPicPr>
        <p:blipFill>
          <a:blip r:embed="rId2"/>
          <a:stretch>
            <a:fillRect/>
          </a:stretch>
        </p:blipFill>
        <p:spPr>
          <a:xfrm>
            <a:off x="7414260" y="6063990"/>
            <a:ext cx="1714500" cy="794010"/>
          </a:xfrm>
          <a:prstGeom prst="rect">
            <a:avLst/>
          </a:prstGeom>
        </p:spPr>
      </p:pic>
    </p:spTree>
    <p:extLst>
      <p:ext uri="{BB962C8B-B14F-4D97-AF65-F5344CB8AC3E}">
        <p14:creationId xmlns:p14="http://schemas.microsoft.com/office/powerpoint/2010/main" val="71649222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2169-FCE8-03C2-0327-99836E6299CE}"/>
              </a:ext>
            </a:extLst>
          </p:cNvPr>
          <p:cNvSpPr>
            <a:spLocks noGrp="1"/>
          </p:cNvSpPr>
          <p:nvPr>
            <p:ph type="title"/>
          </p:nvPr>
        </p:nvSpPr>
        <p:spPr>
          <a:xfrm>
            <a:off x="-76200" y="304800"/>
            <a:ext cx="9296400" cy="608807"/>
          </a:xfrm>
        </p:spPr>
        <p:txBody>
          <a:bodyPr>
            <a:noAutofit/>
          </a:bodyPr>
          <a:lstStyle/>
          <a:p>
            <a:pPr algn="ctr"/>
            <a:r>
              <a:rPr lang="en-US" sz="5400" b="1" dirty="0">
                <a:solidFill>
                  <a:schemeClr val="accent1"/>
                </a:solidFill>
                <a:latin typeface="Arial" panose="020B0604020202020204" pitchFamily="34" charset="0"/>
                <a:ea typeface="MS PGothic" panose="020B0600070205080204" pitchFamily="34" charset="-128"/>
                <a:cs typeface="Arial" panose="020B0604020202020204" pitchFamily="34" charset="0"/>
              </a:rPr>
              <a:t>Gambling in Maryland: Risk </a:t>
            </a:r>
            <a:br>
              <a:rPr lang="en-US" sz="3600" b="1" dirty="0">
                <a:solidFill>
                  <a:schemeClr val="tx1"/>
                </a:solidFill>
                <a:latin typeface="Arial" panose="020B0604020202020204" pitchFamily="34" charset="0"/>
                <a:ea typeface="MS PGothic" panose="020B0600070205080204" pitchFamily="34" charset="-128"/>
                <a:cs typeface="Arial" panose="020B0604020202020204" pitchFamily="34" charset="0"/>
              </a:rPr>
            </a:br>
            <a:r>
              <a:rPr lang="en-US" sz="2400" dirty="0">
                <a:solidFill>
                  <a:schemeClr val="accent1"/>
                </a:solidFill>
                <a:latin typeface="Arial" panose="020B0604020202020204" pitchFamily="34" charset="0"/>
                <a:ea typeface="MS PGothic" panose="020B0600070205080204" pitchFamily="34" charset="-128"/>
                <a:cs typeface="Arial" panose="020B0604020202020204" pitchFamily="34" charset="0"/>
              </a:rPr>
              <a:t>2022 Survey of Maryland Adults (18+)</a:t>
            </a:r>
            <a:endParaRPr lang="en-US" sz="2800" dirty="0">
              <a:solidFill>
                <a:schemeClr val="accent1"/>
              </a:solidFill>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7CD56756-7DBD-2FD8-56A4-4A378E5DC597}"/>
              </a:ext>
            </a:extLst>
          </p:cNvPr>
          <p:cNvGraphicFramePr/>
          <p:nvPr>
            <p:extLst>
              <p:ext uri="{D42A27DB-BD31-4B8C-83A1-F6EECF244321}">
                <p14:modId xmlns:p14="http://schemas.microsoft.com/office/powerpoint/2010/main" val="1622984697"/>
              </p:ext>
            </p:extLst>
          </p:nvPr>
        </p:nvGraphicFramePr>
        <p:xfrm>
          <a:off x="15240" y="1600200"/>
          <a:ext cx="9128760" cy="446379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CCCA5729-D2ED-25B1-5692-A2AD28B49DD9}"/>
              </a:ext>
            </a:extLst>
          </p:cNvPr>
          <p:cNvPicPr>
            <a:picLocks noChangeAspect="1"/>
          </p:cNvPicPr>
          <p:nvPr/>
        </p:nvPicPr>
        <p:blipFill>
          <a:blip r:embed="rId3"/>
          <a:stretch>
            <a:fillRect/>
          </a:stretch>
        </p:blipFill>
        <p:spPr>
          <a:xfrm>
            <a:off x="7414260" y="6063990"/>
            <a:ext cx="1714500" cy="794010"/>
          </a:xfrm>
          <a:prstGeom prst="rect">
            <a:avLst/>
          </a:prstGeom>
        </p:spPr>
      </p:pic>
    </p:spTree>
    <p:extLst>
      <p:ext uri="{BB962C8B-B14F-4D97-AF65-F5344CB8AC3E}">
        <p14:creationId xmlns:p14="http://schemas.microsoft.com/office/powerpoint/2010/main" val="225072809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6F88DA-1081-8E5F-8773-02FE151534A2}"/>
              </a:ext>
            </a:extLst>
          </p:cNvPr>
          <p:cNvSpPr>
            <a:spLocks noGrp="1"/>
          </p:cNvSpPr>
          <p:nvPr>
            <p:ph type="title"/>
          </p:nvPr>
        </p:nvSpPr>
        <p:spPr>
          <a:xfrm>
            <a:off x="-457200" y="266747"/>
            <a:ext cx="10058400" cy="1219200"/>
          </a:xfrm>
        </p:spPr>
        <p:txBody>
          <a:bodyPr>
            <a:normAutofit fontScale="90000"/>
          </a:bodyPr>
          <a:lstStyle/>
          <a:p>
            <a:pPr algn="ctr" defTabSz="685800">
              <a:defRPr/>
            </a:pPr>
            <a:r>
              <a:rPr lang="en-US" sz="5300" b="1" dirty="0">
                <a:solidFill>
                  <a:schemeClr val="accent1"/>
                </a:solidFill>
                <a:latin typeface="Arial" panose="020B0604020202020204" pitchFamily="34" charset="0"/>
                <a:ea typeface="MS PGothic" panose="020B0600070205080204" pitchFamily="34" charset="-128"/>
                <a:cs typeface="Arial" panose="020B0604020202020204" pitchFamily="34" charset="0"/>
              </a:rPr>
              <a:t>Gambling in Maryland: Sports </a:t>
            </a:r>
            <a:br>
              <a:rPr lang="en-US" sz="4000" b="1" dirty="0">
                <a:solidFill>
                  <a:schemeClr val="tx1"/>
                </a:solidFill>
                <a:latin typeface="Arial" panose="020B0604020202020204" pitchFamily="34" charset="0"/>
                <a:ea typeface="MS PGothic" panose="020B0600070205080204" pitchFamily="34" charset="-128"/>
                <a:cs typeface="Arial" panose="020B0604020202020204" pitchFamily="34" charset="0"/>
              </a:rPr>
            </a:br>
            <a:r>
              <a:rPr lang="en-US" sz="2700" dirty="0">
                <a:solidFill>
                  <a:schemeClr val="accent1"/>
                </a:solidFill>
                <a:latin typeface="Arial" panose="020B0604020202020204" pitchFamily="34" charset="0"/>
                <a:ea typeface="MS PGothic" panose="020B0600070205080204" pitchFamily="34" charset="-128"/>
                <a:cs typeface="Arial" panose="020B0604020202020204" pitchFamily="34" charset="0"/>
              </a:rPr>
              <a:t>2022 Survey of Maryland Adults (18+)</a:t>
            </a:r>
            <a:br>
              <a:rPr lang="en-US" sz="2400" u="sng" dirty="0">
                <a:solidFill>
                  <a:schemeClr val="tx1"/>
                </a:solidFill>
                <a:latin typeface="Arial" panose="020B0604020202020204" pitchFamily="34" charset="0"/>
                <a:ea typeface="MS PGothic" panose="020B0600070205080204" pitchFamily="34" charset="-128"/>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542EB6CB-80C2-4969-904D-5576E2831034}"/>
              </a:ext>
            </a:extLst>
          </p:cNvPr>
          <p:cNvSpPr>
            <a:spLocks noGrp="1"/>
          </p:cNvSpPr>
          <p:nvPr>
            <p:ph sz="half" idx="1"/>
          </p:nvPr>
        </p:nvSpPr>
        <p:spPr>
          <a:xfrm>
            <a:off x="152400" y="1611965"/>
            <a:ext cx="3200400" cy="4049233"/>
          </a:xfrm>
        </p:spPr>
        <p:txBody>
          <a:bodyPr>
            <a:noAutofit/>
          </a:bodyPr>
          <a:lstStyle/>
          <a:p>
            <a:pPr marL="0" indent="0">
              <a:spcBef>
                <a:spcPts val="0"/>
              </a:spcBef>
              <a:buNone/>
            </a:pPr>
            <a:r>
              <a:rPr lang="en-US" sz="2400" u="sng" dirty="0"/>
              <a:t>Gender</a:t>
            </a:r>
          </a:p>
          <a:p>
            <a:pPr marL="0" indent="0">
              <a:spcBef>
                <a:spcPts val="0"/>
              </a:spcBef>
              <a:buNone/>
            </a:pPr>
            <a:r>
              <a:rPr lang="en-US" sz="2400" dirty="0"/>
              <a:t>Male: 34.6%</a:t>
            </a:r>
          </a:p>
          <a:p>
            <a:pPr marL="0" indent="0">
              <a:spcBef>
                <a:spcPts val="0"/>
              </a:spcBef>
              <a:buNone/>
            </a:pPr>
            <a:r>
              <a:rPr lang="en-US" sz="2400" dirty="0"/>
              <a:t>Female: 21.6%</a:t>
            </a:r>
          </a:p>
          <a:p>
            <a:pPr marL="0" indent="0">
              <a:spcBef>
                <a:spcPts val="0"/>
              </a:spcBef>
              <a:buNone/>
            </a:pPr>
            <a:endParaRPr lang="en-US" sz="900" dirty="0"/>
          </a:p>
          <a:p>
            <a:pPr marL="0" indent="0">
              <a:spcBef>
                <a:spcPts val="0"/>
              </a:spcBef>
              <a:buNone/>
            </a:pPr>
            <a:endParaRPr lang="en-US" sz="900" dirty="0"/>
          </a:p>
          <a:p>
            <a:pPr marL="0" indent="0">
              <a:spcBef>
                <a:spcPts val="0"/>
              </a:spcBef>
              <a:buNone/>
            </a:pPr>
            <a:r>
              <a:rPr lang="en-US" sz="2400" u="sng" dirty="0"/>
              <a:t>Marital Status:</a:t>
            </a:r>
          </a:p>
          <a:p>
            <a:pPr marL="0" indent="0">
              <a:spcBef>
                <a:spcPts val="0"/>
              </a:spcBef>
              <a:buNone/>
            </a:pPr>
            <a:r>
              <a:rPr lang="en-US" sz="2400" dirty="0"/>
              <a:t>Married: 30.6%</a:t>
            </a:r>
          </a:p>
          <a:p>
            <a:pPr marL="0" indent="0">
              <a:spcBef>
                <a:spcPts val="0"/>
              </a:spcBef>
              <a:buNone/>
            </a:pPr>
            <a:r>
              <a:rPr lang="en-US" sz="2400" dirty="0"/>
              <a:t>Not married: 23.5%</a:t>
            </a:r>
          </a:p>
        </p:txBody>
      </p:sp>
      <p:sp>
        <p:nvSpPr>
          <p:cNvPr id="12" name="Content Placeholder 11">
            <a:extLst>
              <a:ext uri="{FF2B5EF4-FFF2-40B4-BE49-F238E27FC236}">
                <a16:creationId xmlns:a16="http://schemas.microsoft.com/office/drawing/2014/main" id="{981EC5FC-036A-7627-B1F6-7F159CAAEA92}"/>
              </a:ext>
            </a:extLst>
          </p:cNvPr>
          <p:cNvSpPr>
            <a:spLocks noGrp="1"/>
          </p:cNvSpPr>
          <p:nvPr>
            <p:ph sz="half" idx="2"/>
          </p:nvPr>
        </p:nvSpPr>
        <p:spPr>
          <a:xfrm>
            <a:off x="4827236" y="1524000"/>
            <a:ext cx="3886200" cy="4572000"/>
          </a:xfrm>
        </p:spPr>
        <p:txBody>
          <a:bodyPr>
            <a:normAutofit/>
          </a:bodyPr>
          <a:lstStyle/>
          <a:p>
            <a:pPr marL="0" indent="0">
              <a:lnSpc>
                <a:spcPct val="120000"/>
              </a:lnSpc>
              <a:spcBef>
                <a:spcPts val="0"/>
              </a:spcBef>
              <a:buNone/>
            </a:pPr>
            <a:r>
              <a:rPr lang="en-US" sz="2800" u="sng" dirty="0"/>
              <a:t>Age (in years)*</a:t>
            </a:r>
          </a:p>
          <a:p>
            <a:pPr marL="0" indent="0">
              <a:lnSpc>
                <a:spcPct val="120000"/>
              </a:lnSpc>
              <a:spcBef>
                <a:spcPts val="0"/>
              </a:spcBef>
              <a:buNone/>
            </a:pPr>
            <a:endParaRPr lang="en-US" sz="2100" dirty="0"/>
          </a:p>
        </p:txBody>
      </p:sp>
      <p:sp>
        <p:nvSpPr>
          <p:cNvPr id="5" name="Title 1">
            <a:extLst>
              <a:ext uri="{FF2B5EF4-FFF2-40B4-BE49-F238E27FC236}">
                <a16:creationId xmlns:a16="http://schemas.microsoft.com/office/drawing/2014/main" id="{7C65F471-75D3-4F44-B9B8-4CA0EA5635AC}"/>
              </a:ext>
            </a:extLst>
          </p:cNvPr>
          <p:cNvSpPr txBox="1">
            <a:spLocks/>
          </p:cNvSpPr>
          <p:nvPr/>
        </p:nvSpPr>
        <p:spPr>
          <a:xfrm>
            <a:off x="472231" y="1889705"/>
            <a:ext cx="8313839" cy="112351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endParaRPr lang="en-US" sz="1500" dirty="0">
              <a:solidFill>
                <a:prstClr val="black"/>
              </a:solidFill>
            </a:endParaRPr>
          </a:p>
        </p:txBody>
      </p:sp>
      <p:graphicFrame>
        <p:nvGraphicFramePr>
          <p:cNvPr id="13" name="Table 12">
            <a:extLst>
              <a:ext uri="{FF2B5EF4-FFF2-40B4-BE49-F238E27FC236}">
                <a16:creationId xmlns:a16="http://schemas.microsoft.com/office/drawing/2014/main" id="{79A8E29E-54D8-987D-24EA-C76E4BFFE512}"/>
              </a:ext>
            </a:extLst>
          </p:cNvPr>
          <p:cNvGraphicFramePr>
            <a:graphicFrameLocks noGrp="1"/>
          </p:cNvGraphicFramePr>
          <p:nvPr>
            <p:extLst>
              <p:ext uri="{D42A27DB-BD31-4B8C-83A1-F6EECF244321}">
                <p14:modId xmlns:p14="http://schemas.microsoft.com/office/powerpoint/2010/main" val="3149005902"/>
              </p:ext>
            </p:extLst>
          </p:nvPr>
        </p:nvGraphicFramePr>
        <p:xfrm>
          <a:off x="4818318" y="1905000"/>
          <a:ext cx="4259874" cy="1579182"/>
        </p:xfrm>
        <a:graphic>
          <a:graphicData uri="http://schemas.openxmlformats.org/drawingml/2006/table">
            <a:tbl>
              <a:tblPr firstRow="1" bandRow="1">
                <a:tableStyleId>{2D5ABB26-0587-4C30-8999-92F81FD0307C}</a:tableStyleId>
              </a:tblPr>
              <a:tblGrid>
                <a:gridCol w="2132135">
                  <a:extLst>
                    <a:ext uri="{9D8B030D-6E8A-4147-A177-3AD203B41FA5}">
                      <a16:colId xmlns:a16="http://schemas.microsoft.com/office/drawing/2014/main" val="1474218524"/>
                    </a:ext>
                  </a:extLst>
                </a:gridCol>
                <a:gridCol w="2127739">
                  <a:extLst>
                    <a:ext uri="{9D8B030D-6E8A-4147-A177-3AD203B41FA5}">
                      <a16:colId xmlns:a16="http://schemas.microsoft.com/office/drawing/2014/main" val="2530888475"/>
                    </a:ext>
                  </a:extLst>
                </a:gridCol>
              </a:tblGrid>
              <a:tr h="1579150">
                <a:tc>
                  <a:txBody>
                    <a:bodyPr/>
                    <a:lstStyle/>
                    <a:p>
                      <a:pPr marL="285750" indent="-285750">
                        <a:lnSpc>
                          <a:spcPct val="120000"/>
                        </a:lnSpc>
                        <a:spcBef>
                          <a:spcPts val="0"/>
                        </a:spcBef>
                        <a:buFont typeface="Arial" panose="020B0604020202020204" pitchFamily="34" charset="0"/>
                        <a:buChar char="•"/>
                      </a:pPr>
                      <a:r>
                        <a:rPr lang="en-US" sz="2100" b="0" dirty="0">
                          <a:solidFill>
                            <a:schemeClr val="tx1"/>
                          </a:solidFill>
                        </a:rPr>
                        <a:t>18-24: 20.9%</a:t>
                      </a:r>
                    </a:p>
                    <a:p>
                      <a:pPr marL="285750" indent="-285750">
                        <a:lnSpc>
                          <a:spcPct val="120000"/>
                        </a:lnSpc>
                        <a:spcBef>
                          <a:spcPts val="0"/>
                        </a:spcBef>
                        <a:buFont typeface="Arial" panose="020B0604020202020204" pitchFamily="34" charset="0"/>
                        <a:buChar char="•"/>
                      </a:pPr>
                      <a:r>
                        <a:rPr lang="en-US" sz="2100" b="0" dirty="0">
                          <a:solidFill>
                            <a:schemeClr val="tx1"/>
                          </a:solidFill>
                        </a:rPr>
                        <a:t>25-34: 28.1%</a:t>
                      </a:r>
                    </a:p>
                    <a:p>
                      <a:pPr marL="285750" indent="-285750">
                        <a:lnSpc>
                          <a:spcPct val="120000"/>
                        </a:lnSpc>
                        <a:spcBef>
                          <a:spcPts val="0"/>
                        </a:spcBef>
                        <a:buFont typeface="Arial" panose="020B0604020202020204" pitchFamily="34" charset="0"/>
                        <a:buChar char="•"/>
                      </a:pPr>
                      <a:r>
                        <a:rPr lang="en-US" sz="2100" b="0" dirty="0">
                          <a:solidFill>
                            <a:schemeClr val="tx1"/>
                          </a:solidFill>
                        </a:rPr>
                        <a:t>35-44: 30.4%</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100" b="0" dirty="0">
                          <a:solidFill>
                            <a:schemeClr val="tx1"/>
                          </a:solidFill>
                        </a:rPr>
                        <a:t>45-54: 31.4%</a:t>
                      </a:r>
                    </a:p>
                  </a:txBody>
                  <a:tcPr marL="68580" marR="68580" marT="34290" marB="34290"/>
                </a:tc>
                <a:tc>
                  <a:txBody>
                    <a:bodyPr/>
                    <a:lstStyle/>
                    <a:p>
                      <a:pPr marL="285750" indent="-285750">
                        <a:lnSpc>
                          <a:spcPct val="120000"/>
                        </a:lnSpc>
                        <a:spcBef>
                          <a:spcPts val="0"/>
                        </a:spcBef>
                        <a:buFont typeface="Arial" panose="020B0604020202020204" pitchFamily="34" charset="0"/>
                        <a:buChar char="•"/>
                      </a:pPr>
                      <a:r>
                        <a:rPr lang="en-US" sz="2100" b="0" dirty="0">
                          <a:solidFill>
                            <a:schemeClr val="tx1"/>
                          </a:solidFill>
                        </a:rPr>
                        <a:t>55-64: 27.3%</a:t>
                      </a:r>
                    </a:p>
                    <a:p>
                      <a:pPr marL="285750" indent="-285750">
                        <a:lnSpc>
                          <a:spcPct val="120000"/>
                        </a:lnSpc>
                        <a:spcBef>
                          <a:spcPts val="0"/>
                        </a:spcBef>
                        <a:buFont typeface="Arial" panose="020B0604020202020204" pitchFamily="34" charset="0"/>
                        <a:buChar char="•"/>
                      </a:pPr>
                      <a:r>
                        <a:rPr lang="en-US" sz="2100" b="0" dirty="0">
                          <a:solidFill>
                            <a:schemeClr val="tx1"/>
                          </a:solidFill>
                        </a:rPr>
                        <a:t>65-74: 24.2%</a:t>
                      </a:r>
                    </a:p>
                    <a:p>
                      <a:pPr marL="285750" indent="-285750">
                        <a:lnSpc>
                          <a:spcPct val="120000"/>
                        </a:lnSpc>
                        <a:spcBef>
                          <a:spcPts val="0"/>
                        </a:spcBef>
                        <a:buFont typeface="Arial" panose="020B0604020202020204" pitchFamily="34" charset="0"/>
                        <a:buChar char="•"/>
                      </a:pPr>
                      <a:r>
                        <a:rPr lang="en-US" sz="2100" b="0" dirty="0">
                          <a:solidFill>
                            <a:schemeClr val="tx1"/>
                          </a:solidFill>
                        </a:rPr>
                        <a:t>75+: 21.5%</a:t>
                      </a:r>
                    </a:p>
                  </a:txBody>
                  <a:tcPr marL="68580" marR="68580" marT="34290" marB="34290"/>
                </a:tc>
                <a:extLst>
                  <a:ext uri="{0D108BD9-81ED-4DB2-BD59-A6C34878D82A}">
                    <a16:rowId xmlns:a16="http://schemas.microsoft.com/office/drawing/2014/main" val="1150579801"/>
                  </a:ext>
                </a:extLst>
              </a:tr>
            </a:tbl>
          </a:graphicData>
        </a:graphic>
      </p:graphicFrame>
      <p:sp>
        <p:nvSpPr>
          <p:cNvPr id="3" name="TextBox 2">
            <a:extLst>
              <a:ext uri="{FF2B5EF4-FFF2-40B4-BE49-F238E27FC236}">
                <a16:creationId xmlns:a16="http://schemas.microsoft.com/office/drawing/2014/main" id="{D2612880-3D4D-856F-CE1B-4CFBB2419599}"/>
              </a:ext>
            </a:extLst>
          </p:cNvPr>
          <p:cNvSpPr txBox="1"/>
          <p:nvPr/>
        </p:nvSpPr>
        <p:spPr>
          <a:xfrm>
            <a:off x="76200" y="5031625"/>
            <a:ext cx="6172200" cy="1631216"/>
          </a:xfrm>
          <a:prstGeom prst="rect">
            <a:avLst/>
          </a:prstGeom>
          <a:noFill/>
        </p:spPr>
        <p:txBody>
          <a:bodyPr wrap="square">
            <a:spAutoFit/>
          </a:bodyPr>
          <a:lstStyle/>
          <a:p>
            <a:pPr marL="0" indent="0">
              <a:buNone/>
            </a:pPr>
            <a:r>
              <a:rPr lang="en-US" sz="2000" u="sng" dirty="0"/>
              <a:t>Highest level of education:</a:t>
            </a:r>
          </a:p>
          <a:p>
            <a:r>
              <a:rPr lang="en-US" sz="2000" dirty="0"/>
              <a:t>High school diploma or less: 22.1%</a:t>
            </a:r>
          </a:p>
          <a:p>
            <a:r>
              <a:rPr lang="en-US" sz="2000" dirty="0"/>
              <a:t>Some school/vocational training beyond H.S.: 27.6%</a:t>
            </a:r>
          </a:p>
          <a:p>
            <a:r>
              <a:rPr lang="en-US" sz="2000" dirty="0"/>
              <a:t>Bachelor’s degree: 27.8%</a:t>
            </a:r>
          </a:p>
          <a:p>
            <a:r>
              <a:rPr lang="en-US" sz="2000" dirty="0"/>
              <a:t>Master’s degree or higher: 33.0%</a:t>
            </a:r>
          </a:p>
        </p:txBody>
      </p:sp>
      <p:pic>
        <p:nvPicPr>
          <p:cNvPr id="9" name="Picture 8">
            <a:extLst>
              <a:ext uri="{FF2B5EF4-FFF2-40B4-BE49-F238E27FC236}">
                <a16:creationId xmlns:a16="http://schemas.microsoft.com/office/drawing/2014/main" id="{8C8650E3-B275-FF0D-B262-85FF7E4FE259}"/>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56353775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6F88DA-1081-8E5F-8773-02FE151534A2}"/>
              </a:ext>
            </a:extLst>
          </p:cNvPr>
          <p:cNvSpPr>
            <a:spLocks noGrp="1"/>
          </p:cNvSpPr>
          <p:nvPr>
            <p:ph type="title"/>
          </p:nvPr>
        </p:nvSpPr>
        <p:spPr>
          <a:xfrm>
            <a:off x="-76200" y="304800"/>
            <a:ext cx="9220200" cy="994172"/>
          </a:xfrm>
        </p:spPr>
        <p:txBody>
          <a:bodyPr>
            <a:normAutofit fontScale="90000"/>
          </a:bodyPr>
          <a:lstStyle/>
          <a:p>
            <a:pPr algn="ctr" defTabSz="685800">
              <a:defRPr/>
            </a:pPr>
            <a:r>
              <a:rPr lang="en-US" sz="5300" b="1" dirty="0">
                <a:solidFill>
                  <a:schemeClr val="accent1"/>
                </a:solidFill>
                <a:latin typeface="Arial" panose="020B0604020202020204" pitchFamily="34" charset="0"/>
                <a:ea typeface="MS PGothic" panose="020B0600070205080204" pitchFamily="34" charset="-128"/>
                <a:cs typeface="Arial" panose="020B0604020202020204" pitchFamily="34" charset="0"/>
              </a:rPr>
              <a:t>Gambling in Maryland: Sports </a:t>
            </a:r>
            <a:br>
              <a:rPr lang="en-US" sz="3600" b="1" dirty="0">
                <a:latin typeface="Arial" panose="020B0604020202020204" pitchFamily="34" charset="0"/>
                <a:ea typeface="MS PGothic" panose="020B0600070205080204" pitchFamily="34" charset="-128"/>
                <a:cs typeface="Arial" panose="020B0604020202020204" pitchFamily="34" charset="0"/>
              </a:rPr>
            </a:br>
            <a:r>
              <a:rPr lang="en-US" sz="2700" dirty="0">
                <a:solidFill>
                  <a:schemeClr val="accent1"/>
                </a:solidFill>
                <a:latin typeface="Arial" panose="020B0604020202020204" pitchFamily="34" charset="0"/>
                <a:ea typeface="MS PGothic" panose="020B0600070205080204" pitchFamily="34" charset="-128"/>
                <a:cs typeface="Arial" panose="020B0604020202020204" pitchFamily="34" charset="0"/>
              </a:rPr>
              <a:t>2022 Survey of Maryland Adults (18+)</a:t>
            </a:r>
            <a:br>
              <a:rPr lang="en-US" sz="2325" u="sng" dirty="0">
                <a:solidFill>
                  <a:prstClr val="black"/>
                </a:solidFill>
                <a:ea typeface="MS PGothic" panose="020B0600070205080204" pitchFamily="34" charset="-128"/>
              </a:rPr>
            </a:br>
            <a:endParaRPr lang="en-US" sz="2325" dirty="0"/>
          </a:p>
        </p:txBody>
      </p:sp>
      <p:sp>
        <p:nvSpPr>
          <p:cNvPr id="9" name="Content Placeholder 8">
            <a:extLst>
              <a:ext uri="{FF2B5EF4-FFF2-40B4-BE49-F238E27FC236}">
                <a16:creationId xmlns:a16="http://schemas.microsoft.com/office/drawing/2014/main" id="{ED238CBA-C74A-E8F6-822A-016BB21DEF26}"/>
              </a:ext>
            </a:extLst>
          </p:cNvPr>
          <p:cNvSpPr>
            <a:spLocks noGrp="1"/>
          </p:cNvSpPr>
          <p:nvPr>
            <p:ph idx="1"/>
          </p:nvPr>
        </p:nvSpPr>
        <p:spPr>
          <a:xfrm>
            <a:off x="228600" y="1600200"/>
            <a:ext cx="8991600" cy="4495800"/>
          </a:xfrm>
        </p:spPr>
        <p:txBody>
          <a:bodyPr>
            <a:noAutofit/>
          </a:bodyPr>
          <a:lstStyle/>
          <a:p>
            <a:pPr>
              <a:buClr>
                <a:schemeClr val="accent1"/>
              </a:buClr>
              <a:buFont typeface="Arial" panose="020B0604020202020204" pitchFamily="34" charset="0"/>
              <a:buChar char="•"/>
            </a:pPr>
            <a:r>
              <a:rPr lang="en-US" sz="2800" b="0" i="0" u="none" strike="noStrike" baseline="0" dirty="0">
                <a:solidFill>
                  <a:srgbClr val="000000"/>
                </a:solidFill>
                <a:latin typeface="Calibri" panose="020F0502020204030204" pitchFamily="34" charset="0"/>
              </a:rPr>
              <a:t>Of the Maryland residents who had gambled on sports:</a:t>
            </a:r>
          </a:p>
          <a:p>
            <a:pPr lvl="1">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50% had done so in the past 12 months </a:t>
            </a:r>
          </a:p>
          <a:p>
            <a:pPr lvl="1">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49% had wagered on yearly fantasy sports. </a:t>
            </a:r>
          </a:p>
          <a:p>
            <a:pPr lvl="1">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28% had wagered on daily fantasy sports. </a:t>
            </a:r>
            <a:endParaRPr lang="en-US" sz="1100" dirty="0">
              <a:solidFill>
                <a:srgbClr val="000000"/>
              </a:solidFill>
              <a:latin typeface="Calibri" panose="020F0502020204030204" pitchFamily="34" charset="0"/>
            </a:endParaRPr>
          </a:p>
          <a:p>
            <a:pPr>
              <a:buClr>
                <a:schemeClr val="accent1"/>
              </a:buClr>
              <a:buFont typeface="Arial" panose="020B0604020202020204" pitchFamily="34" charset="0"/>
              <a:buChar char="•"/>
            </a:pPr>
            <a:r>
              <a:rPr lang="en-US" sz="2800" b="0" i="0" u="none" strike="noStrike" baseline="0" dirty="0">
                <a:solidFill>
                  <a:srgbClr val="000000"/>
                </a:solidFill>
                <a:latin typeface="Calibri" panose="020F0502020204030204" pitchFamily="34" charset="0"/>
              </a:rPr>
              <a:t>Online sports gambling and fantasy sports were more commonly reported among younger age groups and amongst those who worked full-time.</a:t>
            </a:r>
          </a:p>
          <a:p>
            <a:pPr>
              <a:buClr>
                <a:schemeClr val="accent1"/>
              </a:buClr>
              <a:buFont typeface="Arial" panose="020B0604020202020204" pitchFamily="34" charset="0"/>
              <a:buChar char="•"/>
            </a:pPr>
            <a:r>
              <a:rPr lang="en-US" sz="2800" b="0" i="0" u="none" strike="noStrike" baseline="0" dirty="0">
                <a:solidFill>
                  <a:srgbClr val="000000"/>
                </a:solidFill>
                <a:latin typeface="Calibri" panose="020F0502020204030204" pitchFamily="34" charset="0"/>
              </a:rPr>
              <a:t>At least 10% of sports gamblers were experiencing some </a:t>
            </a:r>
            <a:r>
              <a:rPr lang="en-US" sz="2800" dirty="0">
                <a:solidFill>
                  <a:srgbClr val="000000"/>
                </a:solidFill>
                <a:latin typeface="Calibri" panose="020F0502020204030204" pitchFamily="34" charset="0"/>
              </a:rPr>
              <a:t>disordered </a:t>
            </a:r>
            <a:r>
              <a:rPr lang="en-US" sz="2800" b="0" i="0" u="none" strike="noStrike" baseline="0" dirty="0">
                <a:solidFill>
                  <a:srgbClr val="000000"/>
                </a:solidFill>
                <a:latin typeface="Calibri" panose="020F0502020204030204" pitchFamily="34" charset="0"/>
              </a:rPr>
              <a:t>gambling. </a:t>
            </a:r>
          </a:p>
          <a:p>
            <a:pPr marL="0" indent="0">
              <a:buClr>
                <a:schemeClr val="accent1"/>
              </a:buClr>
              <a:buNone/>
            </a:pPr>
            <a:r>
              <a:rPr lang="en-US" b="0" i="0" u="none" strike="noStrike" baseline="0" dirty="0">
                <a:solidFill>
                  <a:srgbClr val="000000"/>
                </a:solidFill>
                <a:latin typeface="Calibri" panose="020F0502020204030204" pitchFamily="34" charset="0"/>
              </a:rPr>
              <a:t> </a:t>
            </a:r>
            <a:endParaRPr lang="en-US" sz="2700" dirty="0"/>
          </a:p>
        </p:txBody>
      </p:sp>
      <p:sp>
        <p:nvSpPr>
          <p:cNvPr id="5" name="Title 1">
            <a:extLst>
              <a:ext uri="{FF2B5EF4-FFF2-40B4-BE49-F238E27FC236}">
                <a16:creationId xmlns:a16="http://schemas.microsoft.com/office/drawing/2014/main" id="{7C65F471-75D3-4F44-B9B8-4CA0EA5635AC}"/>
              </a:ext>
            </a:extLst>
          </p:cNvPr>
          <p:cNvSpPr txBox="1">
            <a:spLocks/>
          </p:cNvSpPr>
          <p:nvPr/>
        </p:nvSpPr>
        <p:spPr>
          <a:xfrm>
            <a:off x="472231" y="1889705"/>
            <a:ext cx="8313839" cy="112351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endParaRPr lang="en-US" sz="1500" dirty="0">
              <a:solidFill>
                <a:prstClr val="black"/>
              </a:solidFill>
            </a:endParaRPr>
          </a:p>
        </p:txBody>
      </p:sp>
      <p:pic>
        <p:nvPicPr>
          <p:cNvPr id="2" name="Picture 1">
            <a:extLst>
              <a:ext uri="{FF2B5EF4-FFF2-40B4-BE49-F238E27FC236}">
                <a16:creationId xmlns:a16="http://schemas.microsoft.com/office/drawing/2014/main" id="{625069F5-0873-5B69-A8C1-0782722EDAAE}"/>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59237714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62958"/>
            <a:ext cx="8382000" cy="1015663"/>
          </a:xfrm>
          <a:prstGeom prst="rect">
            <a:avLst/>
          </a:prstGeom>
        </p:spPr>
        <p:txBody>
          <a:bodyPr wrap="square">
            <a:spAutoFit/>
          </a:bodyPr>
          <a:lstStyle/>
          <a:p>
            <a:pPr marL="319088" lvl="0" indent="-319088" algn="ctr">
              <a:spcBef>
                <a:spcPts val="700"/>
              </a:spcBef>
              <a:buClr>
                <a:srgbClr val="FFFF00"/>
              </a:buClr>
              <a:buSzPct val="60000"/>
              <a:defRPr/>
            </a:pPr>
            <a:r>
              <a:rPr lang="en-US" sz="6000" b="1" dirty="0">
                <a:solidFill>
                  <a:srgbClr val="FF0000"/>
                </a:solidFill>
                <a:latin typeface="Arial" pitchFamily="34" charset="0"/>
                <a:cs typeface="Arial" pitchFamily="34" charset="0"/>
              </a:rPr>
              <a:t>MCEPG</a:t>
            </a:r>
            <a:endParaRPr lang="en-US" sz="3200" b="1" dirty="0">
              <a:solidFill>
                <a:srgbClr val="FF0000"/>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4A15CE08-D88E-4215-1D7F-F855350A8703}"/>
              </a:ext>
            </a:extLst>
          </p:cNvPr>
          <p:cNvPicPr>
            <a:picLocks noChangeAspect="1"/>
          </p:cNvPicPr>
          <p:nvPr/>
        </p:nvPicPr>
        <p:blipFill rotWithShape="1">
          <a:blip r:embed="rId2"/>
          <a:srcRect t="13217"/>
          <a:stretch/>
        </p:blipFill>
        <p:spPr>
          <a:xfrm>
            <a:off x="0" y="1600200"/>
            <a:ext cx="9220200" cy="4490254"/>
          </a:xfrm>
          <a:prstGeom prst="rect">
            <a:avLst/>
          </a:prstGeom>
        </p:spPr>
      </p:pic>
      <p:pic>
        <p:nvPicPr>
          <p:cNvPr id="8" name="Picture 7">
            <a:extLst>
              <a:ext uri="{FF2B5EF4-FFF2-40B4-BE49-F238E27FC236}">
                <a16:creationId xmlns:a16="http://schemas.microsoft.com/office/drawing/2014/main" id="{BE9ED081-B60B-5D48-18BC-DC8017EBE784}"/>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240015456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bwMode="auto">
          <a:xfrm>
            <a:off x="0" y="76200"/>
            <a:ext cx="914400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lnSpc>
                <a:spcPts val="5000"/>
              </a:lnSpc>
            </a:pPr>
            <a:r>
              <a:rPr lang="en-US" altLang="en-US" sz="5400" b="1" dirty="0">
                <a:solidFill>
                  <a:schemeClr val="accent1"/>
                </a:solidFill>
                <a:latin typeface="Arial" panose="020B0604020202020204" pitchFamily="34" charset="0"/>
                <a:cs typeface="Arial" panose="020B0604020202020204" pitchFamily="34" charset="0"/>
              </a:rPr>
              <a:t>Funding of Problem Gambling Fund</a:t>
            </a:r>
          </a:p>
        </p:txBody>
      </p:sp>
      <p:sp>
        <p:nvSpPr>
          <p:cNvPr id="8195" name="Rectangle 2051"/>
          <p:cNvSpPr>
            <a:spLocks noGrp="1" noChangeArrowheads="1"/>
          </p:cNvSpPr>
          <p:nvPr>
            <p:ph type="body" idx="1"/>
          </p:nvPr>
        </p:nvSpPr>
        <p:spPr bwMode="auto">
          <a:xfrm>
            <a:off x="457200" y="1600200"/>
            <a:ext cx="8686800" cy="4478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Initially funded by slot machine (VLT) fees with additional sources added.</a:t>
            </a:r>
          </a:p>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Video Lottery Terminal (VLT)- $425/machine/year</a:t>
            </a:r>
          </a:p>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Table Game- $500/table game/year</a:t>
            </a:r>
          </a:p>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Unclaimed Winnings from On-site Sports Wagers</a:t>
            </a:r>
          </a:p>
          <a:p>
            <a:pPr marL="571500" lvl="1" indent="-571500" eaLnBrk="1" hangingPunct="1">
              <a:lnSpc>
                <a:spcPct val="90000"/>
              </a:lnSpc>
              <a:spcBef>
                <a:spcPts val="700"/>
              </a:spcBef>
              <a:buSzPct val="100000"/>
              <a:buFont typeface="Arial" panose="020B0604020202020204" pitchFamily="34" charset="0"/>
              <a:buChar char="•"/>
            </a:pPr>
            <a:r>
              <a:rPr lang="en-US" altLang="en-US" sz="2800" dirty="0">
                <a:latin typeface="Arial" pitchFamily="34" charset="0"/>
                <a:cs typeface="Arial" pitchFamily="34" charset="0"/>
              </a:rPr>
              <a:t>Violations of the VEP</a:t>
            </a:r>
          </a:p>
          <a:p>
            <a:pPr marL="571500" lvl="1" indent="-571500" eaLnBrk="1" hangingPunct="1">
              <a:lnSpc>
                <a:spcPct val="90000"/>
              </a:lnSpc>
              <a:spcBef>
                <a:spcPts val="700"/>
              </a:spcBef>
              <a:buSzPct val="100000"/>
              <a:buFont typeface="Arial" panose="020B0604020202020204" pitchFamily="34" charset="0"/>
              <a:buChar char="•"/>
            </a:pPr>
            <a:endParaRPr lang="en-US" altLang="en-US" sz="2800" dirty="0">
              <a:latin typeface="Arial" pitchFamily="34" charset="0"/>
              <a:cs typeface="Arial" pitchFamily="34" charset="0"/>
            </a:endParaRPr>
          </a:p>
          <a:p>
            <a:pPr marL="571500" lvl="1" indent="-571500" eaLnBrk="1" hangingPunct="1">
              <a:lnSpc>
                <a:spcPct val="90000"/>
              </a:lnSpc>
              <a:spcBef>
                <a:spcPts val="700"/>
              </a:spcBef>
              <a:buSzPct val="100000"/>
              <a:buFont typeface="Arial" panose="020B0604020202020204" pitchFamily="34" charset="0"/>
              <a:buChar char="•"/>
            </a:pPr>
            <a:r>
              <a:rPr lang="en-US" altLang="en-US" sz="2800" b="1" dirty="0">
                <a:latin typeface="Arial" pitchFamily="34" charset="0"/>
                <a:cs typeface="Arial" pitchFamily="34" charset="0"/>
              </a:rPr>
              <a:t>NOT</a:t>
            </a:r>
            <a:r>
              <a:rPr lang="en-US" altLang="en-US" sz="2800" dirty="0">
                <a:latin typeface="Arial" pitchFamily="34" charset="0"/>
                <a:cs typeface="Arial" pitchFamily="34" charset="0"/>
              </a:rPr>
              <a:t> Lottery, sports wagering, horse racing, Bingo</a:t>
            </a:r>
          </a:p>
          <a:p>
            <a:pPr marL="571500" lvl="1" indent="-571500" eaLnBrk="1" hangingPunct="1">
              <a:lnSpc>
                <a:spcPct val="90000"/>
              </a:lnSpc>
              <a:spcBef>
                <a:spcPts val="700"/>
              </a:spcBef>
              <a:buSzPct val="100000"/>
              <a:buFont typeface="Arial" panose="020B0604020202020204" pitchFamily="34" charset="0"/>
              <a:buChar char="•"/>
            </a:pPr>
            <a:endParaRPr lang="en-US" altLang="en-US" sz="3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A7822E0-A67B-6026-61F8-F87C34B9D30C}"/>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15461409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bwMode="auto">
          <a:xfrm>
            <a:off x="0" y="0"/>
            <a:ext cx="91440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4000" b="1" dirty="0">
                <a:solidFill>
                  <a:schemeClr val="accent1"/>
                </a:solidFill>
                <a:latin typeface="Arial" panose="020B0604020202020204" pitchFamily="34" charset="0"/>
                <a:cs typeface="Arial" panose="020B0604020202020204" pitchFamily="34" charset="0"/>
              </a:rPr>
              <a:t>The Maryland Center of Excellence on Problem Gambling</a:t>
            </a:r>
          </a:p>
        </p:txBody>
      </p:sp>
      <p:sp>
        <p:nvSpPr>
          <p:cNvPr id="8195" name="Rectangle 2051"/>
          <p:cNvSpPr>
            <a:spLocks noGrp="1" noChangeArrowheads="1"/>
          </p:cNvSpPr>
          <p:nvPr>
            <p:ph type="body" idx="1"/>
          </p:nvPr>
        </p:nvSpPr>
        <p:spPr bwMode="auto">
          <a:xfrm>
            <a:off x="457200" y="1752600"/>
            <a:ext cx="89916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71500" lvl="1" indent="-571500" eaLnBrk="1" hangingPunct="1">
              <a:lnSpc>
                <a:spcPct val="90000"/>
              </a:lnSpc>
              <a:spcBef>
                <a:spcPts val="700"/>
              </a:spcBef>
              <a:buSzPct val="100000"/>
              <a:buFont typeface="Arial" panose="020B0604020202020204" pitchFamily="34" charset="0"/>
              <a:buChar char="•"/>
            </a:pPr>
            <a:r>
              <a:rPr lang="en-US" altLang="en-US" sz="3600" dirty="0">
                <a:latin typeface="Arial" pitchFamily="34" charset="0"/>
                <a:cs typeface="Arial" pitchFamily="34" charset="0"/>
              </a:rPr>
              <a:t>24/7 Call Center/Referral Services</a:t>
            </a:r>
          </a:p>
          <a:p>
            <a:pPr marL="571500" lvl="1" indent="-571500" eaLnBrk="1" hangingPunct="1">
              <a:lnSpc>
                <a:spcPct val="90000"/>
              </a:lnSpc>
              <a:spcBef>
                <a:spcPts val="700"/>
              </a:spcBef>
              <a:buSzPct val="100000"/>
              <a:buFont typeface="Arial" panose="020B0604020202020204" pitchFamily="34" charset="0"/>
              <a:buChar char="•"/>
            </a:pPr>
            <a:r>
              <a:rPr lang="en-US" altLang="en-US" sz="3600" dirty="0">
                <a:latin typeface="Arial" pitchFamily="34" charset="0"/>
                <a:cs typeface="Arial" pitchFamily="34" charset="0"/>
              </a:rPr>
              <a:t>Peer Recovery Specialist Program</a:t>
            </a:r>
          </a:p>
          <a:p>
            <a:pPr marL="571500" lvl="1" indent="-571500" eaLnBrk="1" hangingPunct="1">
              <a:lnSpc>
                <a:spcPct val="90000"/>
              </a:lnSpc>
              <a:spcBef>
                <a:spcPts val="700"/>
              </a:spcBef>
              <a:buSzPct val="100000"/>
              <a:buFont typeface="Arial" panose="020B0604020202020204" pitchFamily="34" charset="0"/>
              <a:buChar char="•"/>
            </a:pPr>
            <a:r>
              <a:rPr lang="en-US" altLang="en-US" sz="3600" dirty="0">
                <a:latin typeface="Arial" pitchFamily="34" charset="0"/>
                <a:cs typeface="Arial" pitchFamily="34" charset="0"/>
              </a:rPr>
              <a:t>Training &amp; Professional Education</a:t>
            </a:r>
          </a:p>
          <a:p>
            <a:pPr marL="571500" lvl="1" indent="-571500" eaLnBrk="1" hangingPunct="1">
              <a:lnSpc>
                <a:spcPct val="90000"/>
              </a:lnSpc>
              <a:spcBef>
                <a:spcPts val="700"/>
              </a:spcBef>
              <a:buSzPct val="100000"/>
              <a:buFont typeface="Arial" panose="020B0604020202020204" pitchFamily="34" charset="0"/>
              <a:buChar char="•"/>
            </a:pPr>
            <a:r>
              <a:rPr lang="en-US" altLang="en-US" sz="3600" dirty="0">
                <a:latin typeface="Arial" pitchFamily="34" charset="0"/>
                <a:cs typeface="Arial" pitchFamily="34" charset="0"/>
              </a:rPr>
              <a:t>Clinical Consultation &amp; Supervision</a:t>
            </a:r>
          </a:p>
          <a:p>
            <a:pPr marL="571500" lvl="1" indent="-571500" eaLnBrk="1" hangingPunct="1">
              <a:lnSpc>
                <a:spcPct val="90000"/>
              </a:lnSpc>
              <a:spcBef>
                <a:spcPts val="700"/>
              </a:spcBef>
              <a:buSzPct val="100000"/>
              <a:buFont typeface="Arial" panose="020B0604020202020204" pitchFamily="34" charset="0"/>
              <a:buChar char="•"/>
            </a:pPr>
            <a:r>
              <a:rPr lang="en-US" altLang="en-US" sz="3600" dirty="0">
                <a:latin typeface="Arial" pitchFamily="34" charset="0"/>
                <a:cs typeface="Arial" pitchFamily="34" charset="0"/>
              </a:rPr>
              <a:t>Public Awareness</a:t>
            </a:r>
          </a:p>
          <a:p>
            <a:pPr marL="571500" lvl="1" indent="-571500" eaLnBrk="1" hangingPunct="1">
              <a:lnSpc>
                <a:spcPct val="90000"/>
              </a:lnSpc>
              <a:spcBef>
                <a:spcPts val="700"/>
              </a:spcBef>
              <a:buSzPct val="100000"/>
              <a:buFont typeface="Arial" panose="020B0604020202020204" pitchFamily="34" charset="0"/>
              <a:buChar char="•"/>
            </a:pPr>
            <a:r>
              <a:rPr lang="en-US" altLang="en-US" sz="3600" dirty="0">
                <a:latin typeface="Arial" pitchFamily="34" charset="0"/>
                <a:cs typeface="Arial" pitchFamily="34" charset="0"/>
              </a:rPr>
              <a:t>Prevention Programs</a:t>
            </a:r>
          </a:p>
          <a:p>
            <a:pPr marL="571500" lvl="1" indent="-571500" eaLnBrk="1" hangingPunct="1">
              <a:lnSpc>
                <a:spcPct val="90000"/>
              </a:lnSpc>
              <a:spcBef>
                <a:spcPts val="700"/>
              </a:spcBef>
              <a:buSzPct val="100000"/>
              <a:buFont typeface="Arial" panose="020B0604020202020204" pitchFamily="34" charset="0"/>
              <a:buChar char="•"/>
            </a:pPr>
            <a:r>
              <a:rPr lang="en-US" altLang="en-US" sz="3600" dirty="0">
                <a:latin typeface="Arial" pitchFamily="34" charset="0"/>
                <a:cs typeface="Arial" pitchFamily="34" charset="0"/>
              </a:rPr>
              <a:t>Policy Development</a:t>
            </a:r>
          </a:p>
          <a:p>
            <a:pPr marL="571500" lvl="1" indent="-571500" eaLnBrk="1" hangingPunct="1">
              <a:lnSpc>
                <a:spcPct val="90000"/>
              </a:lnSpc>
              <a:spcBef>
                <a:spcPts val="700"/>
              </a:spcBef>
              <a:buSzPct val="100000"/>
              <a:buFont typeface="Arial" panose="020B0604020202020204" pitchFamily="34" charset="0"/>
              <a:buChar char="•"/>
            </a:pPr>
            <a:r>
              <a:rPr lang="en-US" altLang="en-US" sz="3600" dirty="0">
                <a:latin typeface="Arial" pitchFamily="34" charset="0"/>
                <a:cs typeface="Arial" pitchFamily="34" charset="0"/>
              </a:rPr>
              <a:t>Research</a:t>
            </a:r>
          </a:p>
          <a:p>
            <a:pPr marL="571500" lvl="1" indent="-571500" eaLnBrk="1" hangingPunct="1">
              <a:lnSpc>
                <a:spcPct val="90000"/>
              </a:lnSpc>
              <a:spcBef>
                <a:spcPts val="700"/>
              </a:spcBef>
              <a:buSzPct val="100000"/>
              <a:buFont typeface="Arial" panose="020B0604020202020204" pitchFamily="34" charset="0"/>
              <a:buChar char="•"/>
            </a:pPr>
            <a:endParaRPr lang="en-US" altLang="en-US" sz="2800" dirty="0">
              <a:latin typeface="Arial" pitchFamily="34" charset="0"/>
              <a:cs typeface="Arial" pitchFamily="34" charset="0"/>
            </a:endParaRPr>
          </a:p>
          <a:p>
            <a:pPr marL="571500" lvl="1" indent="-571500" eaLnBrk="1" hangingPunct="1">
              <a:lnSpc>
                <a:spcPct val="90000"/>
              </a:lnSpc>
              <a:spcBef>
                <a:spcPts val="700"/>
              </a:spcBef>
              <a:buSzPct val="100000"/>
              <a:buFont typeface="Arial" panose="020B0604020202020204" pitchFamily="34" charset="0"/>
              <a:buChar char="•"/>
            </a:pPr>
            <a:endParaRPr lang="en-US" altLang="en-US" sz="2800" dirty="0">
              <a:latin typeface="Arial" pitchFamily="34" charset="0"/>
              <a:cs typeface="Arial" pitchFamily="34" charset="0"/>
            </a:endParaRPr>
          </a:p>
          <a:p>
            <a:pPr marL="571500" lvl="1" indent="-571500" eaLnBrk="1" hangingPunct="1">
              <a:lnSpc>
                <a:spcPct val="90000"/>
              </a:lnSpc>
              <a:spcBef>
                <a:spcPts val="700"/>
              </a:spcBef>
              <a:buSzPct val="100000"/>
              <a:buFont typeface="Arial" panose="020B0604020202020204" pitchFamily="34" charset="0"/>
              <a:buChar char="•"/>
            </a:pPr>
            <a:endParaRPr lang="en-US" altLang="en-US" sz="3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183CB71-6B68-C602-747E-7922944F141B}"/>
              </a:ext>
            </a:extLst>
          </p:cNvPr>
          <p:cNvPicPr>
            <a:picLocks noChangeAspect="1"/>
          </p:cNvPicPr>
          <p:nvPr/>
        </p:nvPicPr>
        <p:blipFill>
          <a:blip r:embed="rId2"/>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279298590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775" y="254313"/>
            <a:ext cx="9052907" cy="1015663"/>
          </a:xfrm>
          <a:prstGeom prst="rect">
            <a:avLst/>
          </a:prstGeom>
        </p:spPr>
        <p:txBody>
          <a:bodyPr wrap="square">
            <a:spAutoFit/>
          </a:bodyPr>
          <a:lstStyle/>
          <a:p>
            <a:pPr lvl="0" algn="ctr"/>
            <a:r>
              <a:rPr lang="en-US" sz="6000" b="1" dirty="0">
                <a:solidFill>
                  <a:srgbClr val="FF0000"/>
                </a:solidFill>
              </a:rPr>
              <a:t>Help Line</a:t>
            </a:r>
          </a:p>
        </p:txBody>
      </p:sp>
      <p:pic>
        <p:nvPicPr>
          <p:cNvPr id="5" name="Picture 4">
            <a:extLst>
              <a:ext uri="{FF2B5EF4-FFF2-40B4-BE49-F238E27FC236}">
                <a16:creationId xmlns:a16="http://schemas.microsoft.com/office/drawing/2014/main" id="{B8B0CD0A-9AC1-B80B-2D92-C282B2BB0BC4}"/>
              </a:ext>
            </a:extLst>
          </p:cNvPr>
          <p:cNvPicPr>
            <a:picLocks noChangeAspect="1"/>
          </p:cNvPicPr>
          <p:nvPr/>
        </p:nvPicPr>
        <p:blipFill rotWithShape="1">
          <a:blip r:embed="rId3"/>
          <a:srcRect l="52134" t="13017" r="30578" b="55588"/>
          <a:stretch/>
        </p:blipFill>
        <p:spPr>
          <a:xfrm>
            <a:off x="8310" y="3200400"/>
            <a:ext cx="3424418" cy="3497800"/>
          </a:xfrm>
          <a:prstGeom prst="rect">
            <a:avLst/>
          </a:prstGeom>
        </p:spPr>
      </p:pic>
      <p:pic>
        <p:nvPicPr>
          <p:cNvPr id="6" name="Picture 5">
            <a:extLst>
              <a:ext uri="{FF2B5EF4-FFF2-40B4-BE49-F238E27FC236}">
                <a16:creationId xmlns:a16="http://schemas.microsoft.com/office/drawing/2014/main" id="{44DC6736-F543-4777-B7A4-C6E181BBC422}"/>
              </a:ext>
            </a:extLst>
          </p:cNvPr>
          <p:cNvPicPr>
            <a:picLocks noChangeAspect="1"/>
          </p:cNvPicPr>
          <p:nvPr/>
        </p:nvPicPr>
        <p:blipFill rotWithShape="1">
          <a:blip r:embed="rId3"/>
          <a:srcRect l="54603" t="54292" r="29343" b="5556"/>
          <a:stretch/>
        </p:blipFill>
        <p:spPr>
          <a:xfrm>
            <a:off x="3432728" y="3053018"/>
            <a:ext cx="2667000" cy="3752155"/>
          </a:xfrm>
          <a:prstGeom prst="rect">
            <a:avLst/>
          </a:prstGeom>
        </p:spPr>
      </p:pic>
      <p:pic>
        <p:nvPicPr>
          <p:cNvPr id="8" name="Picture 7">
            <a:extLst>
              <a:ext uri="{FF2B5EF4-FFF2-40B4-BE49-F238E27FC236}">
                <a16:creationId xmlns:a16="http://schemas.microsoft.com/office/drawing/2014/main" id="{8C982BA9-8326-7ABA-EEF8-187C1685886B}"/>
              </a:ext>
            </a:extLst>
          </p:cNvPr>
          <p:cNvPicPr>
            <a:picLocks noChangeAspect="1"/>
          </p:cNvPicPr>
          <p:nvPr/>
        </p:nvPicPr>
        <p:blipFill rotWithShape="1">
          <a:blip r:embed="rId4"/>
          <a:srcRect l="55000" t="12963" r="30834" b="69259"/>
          <a:stretch/>
        </p:blipFill>
        <p:spPr>
          <a:xfrm>
            <a:off x="6019800" y="3092335"/>
            <a:ext cx="3130550" cy="2209800"/>
          </a:xfrm>
          <a:prstGeom prst="rect">
            <a:avLst/>
          </a:prstGeom>
        </p:spPr>
      </p:pic>
      <p:sp>
        <p:nvSpPr>
          <p:cNvPr id="10" name="Content Placeholder 9">
            <a:extLst>
              <a:ext uri="{FF2B5EF4-FFF2-40B4-BE49-F238E27FC236}">
                <a16:creationId xmlns:a16="http://schemas.microsoft.com/office/drawing/2014/main" id="{F67E5EDC-01DE-79D4-CDB9-0EF84FA54E64}"/>
              </a:ext>
            </a:extLst>
          </p:cNvPr>
          <p:cNvSpPr>
            <a:spLocks noGrp="1"/>
          </p:cNvSpPr>
          <p:nvPr>
            <p:ph sz="quarter" idx="1"/>
          </p:nvPr>
        </p:nvSpPr>
        <p:spPr>
          <a:xfrm>
            <a:off x="609600" y="1524000"/>
            <a:ext cx="8153400" cy="4495800"/>
          </a:xfrm>
        </p:spPr>
        <p:txBody>
          <a:bodyPr/>
          <a:lstStyle/>
          <a:p>
            <a:pPr>
              <a:buClr>
                <a:schemeClr val="accent1"/>
              </a:buClr>
              <a:buFont typeface="Arial" panose="020B0604020202020204" pitchFamily="34" charset="0"/>
              <a:buChar char="•"/>
            </a:pPr>
            <a:r>
              <a:rPr lang="en-US" dirty="0"/>
              <a:t>24/7</a:t>
            </a:r>
          </a:p>
          <a:p>
            <a:pPr>
              <a:buClr>
                <a:schemeClr val="accent1"/>
              </a:buClr>
              <a:buFont typeface="Arial" panose="020B0604020202020204" pitchFamily="34" charset="0"/>
              <a:buChar char="•"/>
            </a:pPr>
            <a:r>
              <a:rPr lang="en-US" dirty="0"/>
              <a:t>Initially handled internally/locally</a:t>
            </a:r>
          </a:p>
          <a:p>
            <a:pPr>
              <a:buClr>
                <a:schemeClr val="accent1"/>
              </a:buClr>
              <a:buFont typeface="Arial" panose="020B0604020202020204" pitchFamily="34" charset="0"/>
              <a:buChar char="•"/>
            </a:pPr>
            <a:r>
              <a:rPr lang="en-US" dirty="0"/>
              <a:t>Now through a national # &amp; call center in Louisiana</a:t>
            </a:r>
          </a:p>
        </p:txBody>
      </p:sp>
      <p:pic>
        <p:nvPicPr>
          <p:cNvPr id="10242" name="Picture 2" descr="Helpline - The Maryland Center of Excellence on Problem Gambling">
            <a:extLst>
              <a:ext uri="{FF2B5EF4-FFF2-40B4-BE49-F238E27FC236}">
                <a16:creationId xmlns:a16="http://schemas.microsoft.com/office/drawing/2014/main" id="{8E4710F5-E8FF-A412-9C7D-C03C6287F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52827"/>
            <a:ext cx="3095625" cy="5693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0217E49-B23A-4F79-A5B7-D19A6D5D572E}"/>
              </a:ext>
            </a:extLst>
          </p:cNvPr>
          <p:cNvPicPr>
            <a:picLocks noChangeAspect="1"/>
          </p:cNvPicPr>
          <p:nvPr/>
        </p:nvPicPr>
        <p:blipFill>
          <a:blip r:embed="rId6"/>
          <a:stretch>
            <a:fillRect/>
          </a:stretch>
        </p:blipFill>
        <p:spPr>
          <a:xfrm>
            <a:off x="7391400" y="6063990"/>
            <a:ext cx="1714500" cy="794010"/>
          </a:xfrm>
          <a:prstGeom prst="rect">
            <a:avLst/>
          </a:prstGeom>
        </p:spPr>
      </p:pic>
      <p:sp>
        <p:nvSpPr>
          <p:cNvPr id="12" name="TextBox 11">
            <a:extLst>
              <a:ext uri="{FF2B5EF4-FFF2-40B4-BE49-F238E27FC236}">
                <a16:creationId xmlns:a16="http://schemas.microsoft.com/office/drawing/2014/main" id="{E66F4AC8-A98B-44BE-BF8A-E804A470CE15}"/>
              </a:ext>
            </a:extLst>
          </p:cNvPr>
          <p:cNvSpPr txBox="1"/>
          <p:nvPr/>
        </p:nvSpPr>
        <p:spPr>
          <a:xfrm>
            <a:off x="1720519" y="6543167"/>
            <a:ext cx="1255408" cy="307777"/>
          </a:xfrm>
          <a:prstGeom prst="rect">
            <a:avLst/>
          </a:prstGeom>
          <a:noFill/>
        </p:spPr>
        <p:txBody>
          <a:bodyPr wrap="none" rtlCol="0">
            <a:spAutoFit/>
          </a:bodyPr>
          <a:lstStyle/>
          <a:p>
            <a:r>
              <a:rPr lang="en-US" sz="1400" dirty="0"/>
              <a:t>FY 2022 data</a:t>
            </a:r>
          </a:p>
        </p:txBody>
      </p:sp>
    </p:spTree>
    <p:extLst>
      <p:ext uri="{BB962C8B-B14F-4D97-AF65-F5344CB8AC3E}">
        <p14:creationId xmlns:p14="http://schemas.microsoft.com/office/powerpoint/2010/main" val="90411952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093" y="245111"/>
            <a:ext cx="9052907" cy="1015663"/>
          </a:xfrm>
          <a:prstGeom prst="rect">
            <a:avLst/>
          </a:prstGeom>
        </p:spPr>
        <p:txBody>
          <a:bodyPr wrap="square">
            <a:spAutoFit/>
          </a:bodyPr>
          <a:lstStyle/>
          <a:p>
            <a:pPr lvl="0" algn="ctr"/>
            <a:r>
              <a:rPr lang="en-US" sz="6000" b="1" dirty="0">
                <a:solidFill>
                  <a:srgbClr val="FF0000"/>
                </a:solidFill>
              </a:rPr>
              <a:t>Help Line</a:t>
            </a:r>
            <a:endParaRPr lang="en-US" sz="2400" b="1" dirty="0">
              <a:solidFill>
                <a:srgbClr val="FF0000"/>
              </a:solidFill>
            </a:endParaRPr>
          </a:p>
        </p:txBody>
      </p:sp>
      <p:pic>
        <p:nvPicPr>
          <p:cNvPr id="3" name="Picture 2">
            <a:extLst>
              <a:ext uri="{FF2B5EF4-FFF2-40B4-BE49-F238E27FC236}">
                <a16:creationId xmlns:a16="http://schemas.microsoft.com/office/drawing/2014/main" id="{8C0F9E73-7FD6-CE95-A148-983F180463B0}"/>
              </a:ext>
            </a:extLst>
          </p:cNvPr>
          <p:cNvPicPr>
            <a:picLocks noChangeAspect="1"/>
          </p:cNvPicPr>
          <p:nvPr/>
        </p:nvPicPr>
        <p:blipFill rotWithShape="1">
          <a:blip r:embed="rId3"/>
          <a:srcRect l="54251" t="44074" r="30749" b="5554"/>
          <a:stretch/>
        </p:blipFill>
        <p:spPr>
          <a:xfrm>
            <a:off x="228600" y="1523999"/>
            <a:ext cx="2743200" cy="5181601"/>
          </a:xfrm>
          <a:prstGeom prst="rect">
            <a:avLst/>
          </a:prstGeom>
        </p:spPr>
      </p:pic>
      <p:pic>
        <p:nvPicPr>
          <p:cNvPr id="4" name="Picture 3">
            <a:extLst>
              <a:ext uri="{FF2B5EF4-FFF2-40B4-BE49-F238E27FC236}">
                <a16:creationId xmlns:a16="http://schemas.microsoft.com/office/drawing/2014/main" id="{63AF898A-419A-449B-D222-6D9E175947D5}"/>
              </a:ext>
            </a:extLst>
          </p:cNvPr>
          <p:cNvPicPr>
            <a:picLocks noChangeAspect="1"/>
          </p:cNvPicPr>
          <p:nvPr/>
        </p:nvPicPr>
        <p:blipFill>
          <a:blip r:embed="rId4"/>
          <a:stretch>
            <a:fillRect/>
          </a:stretch>
        </p:blipFill>
        <p:spPr>
          <a:xfrm>
            <a:off x="7391400" y="6063990"/>
            <a:ext cx="1714500" cy="794010"/>
          </a:xfrm>
          <a:prstGeom prst="rect">
            <a:avLst/>
          </a:prstGeom>
        </p:spPr>
      </p:pic>
      <p:pic>
        <p:nvPicPr>
          <p:cNvPr id="9" name="Picture 8">
            <a:extLst>
              <a:ext uri="{FF2B5EF4-FFF2-40B4-BE49-F238E27FC236}">
                <a16:creationId xmlns:a16="http://schemas.microsoft.com/office/drawing/2014/main" id="{032237CD-2A32-911A-EA1F-9905675E968F}"/>
              </a:ext>
            </a:extLst>
          </p:cNvPr>
          <p:cNvPicPr>
            <a:picLocks noChangeAspect="1"/>
          </p:cNvPicPr>
          <p:nvPr/>
        </p:nvPicPr>
        <p:blipFill rotWithShape="1">
          <a:blip r:embed="rId5"/>
          <a:srcRect l="54423" t="47949" r="30961" b="36554"/>
          <a:stretch/>
        </p:blipFill>
        <p:spPr>
          <a:xfrm>
            <a:off x="4011705" y="2209800"/>
            <a:ext cx="4982135" cy="2971800"/>
          </a:xfrm>
          <a:prstGeom prst="rect">
            <a:avLst/>
          </a:prstGeom>
        </p:spPr>
      </p:pic>
      <p:sp>
        <p:nvSpPr>
          <p:cNvPr id="11" name="TextBox 10">
            <a:extLst>
              <a:ext uri="{FF2B5EF4-FFF2-40B4-BE49-F238E27FC236}">
                <a16:creationId xmlns:a16="http://schemas.microsoft.com/office/drawing/2014/main" id="{7BC2F115-1A61-E314-023C-AAB2B7304E58}"/>
              </a:ext>
            </a:extLst>
          </p:cNvPr>
          <p:cNvSpPr txBox="1"/>
          <p:nvPr/>
        </p:nvSpPr>
        <p:spPr>
          <a:xfrm>
            <a:off x="2057400" y="6509324"/>
            <a:ext cx="1600200" cy="307777"/>
          </a:xfrm>
          <a:prstGeom prst="rect">
            <a:avLst/>
          </a:prstGeom>
          <a:noFill/>
        </p:spPr>
        <p:txBody>
          <a:bodyPr wrap="square">
            <a:spAutoFit/>
          </a:bodyPr>
          <a:lstStyle/>
          <a:p>
            <a:r>
              <a:rPr lang="en-US" sz="1400" dirty="0"/>
              <a:t>FY 2022 data</a:t>
            </a:r>
          </a:p>
        </p:txBody>
      </p:sp>
      <p:pic>
        <p:nvPicPr>
          <p:cNvPr id="5" name="Picture 2" descr="Helpline - The Maryland Center of Excellence on Problem Gambling">
            <a:extLst>
              <a:ext uri="{FF2B5EF4-FFF2-40B4-BE49-F238E27FC236}">
                <a16:creationId xmlns:a16="http://schemas.microsoft.com/office/drawing/2014/main" id="{B70B28B1-A41F-C506-FBA1-E87808769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52827"/>
            <a:ext cx="3095625" cy="56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5769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BE43-B60D-76FD-BFC6-CC7640BE8493}"/>
              </a:ext>
            </a:extLst>
          </p:cNvPr>
          <p:cNvSpPr>
            <a:spLocks noGrp="1"/>
          </p:cNvSpPr>
          <p:nvPr>
            <p:ph type="title"/>
          </p:nvPr>
        </p:nvSpPr>
        <p:spPr>
          <a:xfrm>
            <a:off x="457200" y="228600"/>
            <a:ext cx="8308848" cy="990600"/>
          </a:xfrm>
        </p:spPr>
        <p:txBody>
          <a:bodyPr/>
          <a:lstStyle/>
          <a:p>
            <a:pPr algn="ctr"/>
            <a:r>
              <a:rPr lang="en-US" sz="6000" b="1" dirty="0">
                <a:solidFill>
                  <a:schemeClr val="accent1"/>
                </a:solidFill>
                <a:latin typeface="Arial" panose="020B0604020202020204" pitchFamily="34" charset="0"/>
                <a:cs typeface="Arial" panose="020B0604020202020204" pitchFamily="34" charset="0"/>
              </a:rPr>
              <a:t>Help Line</a:t>
            </a:r>
          </a:p>
        </p:txBody>
      </p:sp>
      <p:pic>
        <p:nvPicPr>
          <p:cNvPr id="10" name="Picture 9">
            <a:extLst>
              <a:ext uri="{FF2B5EF4-FFF2-40B4-BE49-F238E27FC236}">
                <a16:creationId xmlns:a16="http://schemas.microsoft.com/office/drawing/2014/main" id="{02C11744-F612-6474-C4F7-9CC1BC0EA0AA}"/>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12" name="Picture 11">
            <a:extLst>
              <a:ext uri="{FF2B5EF4-FFF2-40B4-BE49-F238E27FC236}">
                <a16:creationId xmlns:a16="http://schemas.microsoft.com/office/drawing/2014/main" id="{65E1BC1E-940A-F125-DFB4-49764E52424F}"/>
              </a:ext>
            </a:extLst>
          </p:cNvPr>
          <p:cNvPicPr>
            <a:picLocks noChangeAspect="1"/>
          </p:cNvPicPr>
          <p:nvPr/>
        </p:nvPicPr>
        <p:blipFill rotWithShape="1">
          <a:blip r:embed="rId3"/>
          <a:srcRect l="42500" t="34405" r="31667" b="37575"/>
          <a:stretch/>
        </p:blipFill>
        <p:spPr>
          <a:xfrm>
            <a:off x="1076287" y="1794168"/>
            <a:ext cx="6991426" cy="4265666"/>
          </a:xfrm>
          <a:prstGeom prst="rect">
            <a:avLst/>
          </a:prstGeom>
        </p:spPr>
      </p:pic>
      <p:pic>
        <p:nvPicPr>
          <p:cNvPr id="3" name="Picture 2" descr="Helpline - The Maryland Center of Excellence on Problem Gambling">
            <a:extLst>
              <a:ext uri="{FF2B5EF4-FFF2-40B4-BE49-F238E27FC236}">
                <a16:creationId xmlns:a16="http://schemas.microsoft.com/office/drawing/2014/main" id="{28277049-788B-C7F7-E186-C9BA8B1F9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770" y="52827"/>
            <a:ext cx="3027455" cy="55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5859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04800" y="228600"/>
            <a:ext cx="8453437"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6000" b="1" dirty="0">
                <a:solidFill>
                  <a:srgbClr val="FF0000"/>
                </a:solidFill>
                <a:latin typeface="Arial" panose="020B0604020202020204" pitchFamily="34" charset="0"/>
                <a:cs typeface="Arial" panose="020B0604020202020204" pitchFamily="34" charset="0"/>
              </a:rPr>
              <a:t>Gambling: History</a:t>
            </a:r>
          </a:p>
        </p:txBody>
      </p:sp>
      <p:sp>
        <p:nvSpPr>
          <p:cNvPr id="6147" name="Rectangle 3"/>
          <p:cNvSpPr>
            <a:spLocks noGrp="1" noChangeArrowheads="1"/>
          </p:cNvSpPr>
          <p:nvPr>
            <p:ph type="body" idx="1"/>
          </p:nvPr>
        </p:nvSpPr>
        <p:spPr bwMode="auto">
          <a:xfrm>
            <a:off x="304800" y="1752600"/>
            <a:ext cx="8839199" cy="4770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chemeClr val="accent1"/>
              </a:buClr>
              <a:buSzPct val="1000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 Gambling likely the oldest “vice.”</a:t>
            </a:r>
          </a:p>
          <a:p>
            <a:pPr lvl="1" eaLnBrk="1" hangingPunct="1">
              <a:buSzPct val="100000"/>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 older than alcohol</a:t>
            </a:r>
          </a:p>
          <a:p>
            <a:pPr eaLnBrk="1" hangingPunct="1">
              <a:buClr>
                <a:schemeClr val="accent1"/>
              </a:buClr>
              <a:buSzPct val="1000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Gambling was a way early humans communicated with gods</a:t>
            </a:r>
          </a:p>
          <a:p>
            <a:pPr lvl="1" eaLnBrk="1" hangingPunct="1">
              <a:buSzPct val="100000"/>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an attempt to control/predict future events</a:t>
            </a:r>
          </a:p>
          <a:p>
            <a:pPr eaLnBrk="1" hangingPunct="1">
              <a:buClr>
                <a:schemeClr val="accent1"/>
              </a:buClr>
              <a:buSzPct val="1000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 Gambling games have been found in the  Egyptian pyramids</a:t>
            </a:r>
          </a:p>
          <a:p>
            <a:pPr eaLnBrk="1" hangingPunct="1">
              <a:buClr>
                <a:schemeClr val="accent1"/>
              </a:buClr>
              <a:buSzPct val="100000"/>
              <a:buFont typeface="Arial" panose="020B0604020202020204" pitchFamily="34" charset="0"/>
              <a:buChar char="•"/>
            </a:pPr>
            <a:r>
              <a:rPr lang="en-US" altLang="en-US" sz="2400" i="1" dirty="0">
                <a:latin typeface="Arial" panose="020B0604020202020204" pitchFamily="34" charset="0"/>
                <a:cs typeface="Arial" panose="020B0604020202020204" pitchFamily="34" charset="0"/>
              </a:rPr>
              <a:t>The Bible </a:t>
            </a:r>
            <a:r>
              <a:rPr lang="en-US" altLang="en-US" sz="2400" dirty="0">
                <a:latin typeface="Arial" panose="020B0604020202020204" pitchFamily="34" charset="0"/>
                <a:cs typeface="Arial" panose="020B0604020202020204" pitchFamily="34" charset="0"/>
              </a:rPr>
              <a:t>has various references to gambling. </a:t>
            </a:r>
          </a:p>
          <a:p>
            <a:pPr lvl="1" eaLnBrk="1" hangingPunct="1">
              <a:buSzPct val="100000"/>
              <a:buFont typeface="Arial" panose="020B0604020202020204" pitchFamily="34" charset="0"/>
              <a:buChar char="•"/>
            </a:pPr>
            <a:r>
              <a:rPr lang="en-US" altLang="en-US" sz="2100" dirty="0">
                <a:latin typeface="Arial" panose="020B0604020202020204" pitchFamily="34" charset="0"/>
                <a:cs typeface="Arial" panose="020B0604020202020204" pitchFamily="34" charset="0"/>
              </a:rPr>
              <a:t>Tossing of lots were how decisions were made.</a:t>
            </a:r>
          </a:p>
          <a:p>
            <a:pPr eaLnBrk="1" hangingPunct="1">
              <a:buClr>
                <a:schemeClr val="accent1"/>
              </a:buClr>
              <a:buSzPct val="1000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Dice were found in the ruins at Pompeii</a:t>
            </a:r>
          </a:p>
          <a:p>
            <a:pPr lvl="1" eaLnBrk="1" hangingPunct="1">
              <a:lnSpc>
                <a:spcPct val="90000"/>
              </a:lnSpc>
              <a:buFont typeface="Arial" panose="020B0604020202020204" pitchFamily="34" charset="0"/>
              <a:buChar char="•"/>
            </a:pPr>
            <a:r>
              <a:rPr lang="en-US" altLang="en-US" sz="2000" b="1" i="1" dirty="0">
                <a:latin typeface="Arial" panose="020B0604020202020204" pitchFamily="34" charset="0"/>
                <a:cs typeface="Arial" panose="020B0604020202020204" pitchFamily="34" charset="0"/>
              </a:rPr>
              <a:t>loaded</a:t>
            </a:r>
            <a:r>
              <a:rPr lang="en-US" altLang="en-US" sz="2000" dirty="0">
                <a:latin typeface="Arial" panose="020B0604020202020204" pitchFamily="34" charset="0"/>
                <a:cs typeface="Arial" panose="020B0604020202020204" pitchFamily="34" charset="0"/>
              </a:rPr>
              <a:t> dice were found in Pompeii.</a:t>
            </a:r>
          </a:p>
          <a:p>
            <a:pPr eaLnBrk="1" hangingPunct="1">
              <a:buFont typeface="Symbol" pitchFamily="18" charset="2"/>
              <a:buNone/>
            </a:pPr>
            <a:endParaRPr lang="en-US" altLang="en-US" sz="2800" dirty="0">
              <a:solidFill>
                <a:srgbClr val="FFFFFF"/>
              </a:solidFill>
            </a:endParaRPr>
          </a:p>
        </p:txBody>
      </p:sp>
      <p:pic>
        <p:nvPicPr>
          <p:cNvPr id="5" name="Picture 5" descr="gambling cartoons, gambling cartoon, gambling picture, gambling pictures, gambling image, gambling images, gambling illustration, gambling illustrations"/>
          <p:cNvPicPr>
            <a:picLocks noChangeAspect="1" noChangeArrowheads="1"/>
          </p:cNvPicPr>
          <p:nvPr/>
        </p:nvPicPr>
        <p:blipFill rotWithShape="1">
          <a:blip r:embed="rId2">
            <a:extLst>
              <a:ext uri="{28A0092B-C50C-407E-A947-70E740481C1C}">
                <a14:useLocalDpi xmlns:a14="http://schemas.microsoft.com/office/drawing/2010/main" val="0"/>
              </a:ext>
            </a:extLst>
          </a:blip>
          <a:srcRect l="7471" t="24844" r="10201" b="20996"/>
          <a:stretch/>
        </p:blipFill>
        <p:spPr bwMode="auto">
          <a:xfrm>
            <a:off x="7601039" y="3810000"/>
            <a:ext cx="1547117" cy="1524000"/>
          </a:xfrm>
          <a:prstGeom prst="rect">
            <a:avLst/>
          </a:prstGeom>
          <a:noFill/>
          <a:ln w="9525">
            <a:noFill/>
            <a:miter lim="800000"/>
            <a:headEnd/>
            <a:tailEnd/>
          </a:ln>
          <a:extLst>
            <a:ext uri="{909E8E84-426E-40DD-AFC4-6F175D3DCCD1}">
              <a14:hiddenFill xmlns:a14="http://schemas.microsoft.com/office/drawing/2010/main">
                <a:solidFill>
                  <a:srgbClr val="FFFFFF">
                    <a:alpha val="42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gambling cartoons, gambling cartoon, gambling picture, gambling pictures, gambling image, gambling images, gambling illustration, gambling illustrations"/>
          <p:cNvPicPr>
            <a:picLocks noChangeAspect="1" noChangeArrowheads="1"/>
          </p:cNvPicPr>
          <p:nvPr/>
        </p:nvPicPr>
        <p:blipFill rotWithShape="1">
          <a:blip r:embed="rId2">
            <a:extLst>
              <a:ext uri="{28A0092B-C50C-407E-A947-70E740481C1C}">
                <a14:useLocalDpi xmlns:a14="http://schemas.microsoft.com/office/drawing/2010/main" val="0"/>
              </a:ext>
            </a:extLst>
          </a:blip>
          <a:srcRect l="7471" t="89099" r="20050" b="3195"/>
          <a:stretch/>
        </p:blipFill>
        <p:spPr bwMode="auto">
          <a:xfrm>
            <a:off x="7315200" y="5312903"/>
            <a:ext cx="1904999" cy="300789"/>
          </a:xfrm>
          <a:prstGeom prst="rect">
            <a:avLst/>
          </a:prstGeom>
          <a:noFill/>
          <a:ln w="9525">
            <a:noFill/>
            <a:miter lim="800000"/>
            <a:headEnd/>
            <a:tailEnd/>
          </a:ln>
          <a:extLst>
            <a:ext uri="{909E8E84-426E-40DD-AFC4-6F175D3DCCD1}">
              <a14:hiddenFill xmlns:a14="http://schemas.microsoft.com/office/drawing/2010/main">
                <a:solidFill>
                  <a:srgbClr val="FFFFFF">
                    <a:alpha val="42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497508E7-7BA5-86BE-371C-D5CCC558E0C5}"/>
              </a:ext>
            </a:extLst>
          </p:cNvPr>
          <p:cNvPicPr>
            <a:picLocks noChangeAspect="1"/>
          </p:cNvPicPr>
          <p:nvPr/>
        </p:nvPicPr>
        <p:blipFill>
          <a:blip r:embed="rId3"/>
          <a:stretch>
            <a:fillRect/>
          </a:stretch>
        </p:blipFill>
        <p:spPr>
          <a:xfrm>
            <a:off x="7391400" y="6063990"/>
            <a:ext cx="1714500" cy="794010"/>
          </a:xfrm>
          <a:prstGeom prst="rect">
            <a:avLst/>
          </a:prstGeom>
        </p:spPr>
      </p:pic>
      <p:pic>
        <p:nvPicPr>
          <p:cNvPr id="7172" name="Picture 4" descr="Pompei - Itinerari e Guide - Portale Numismatico dello Stato">
            <a:extLst>
              <a:ext uri="{FF2B5EF4-FFF2-40B4-BE49-F238E27FC236}">
                <a16:creationId xmlns:a16="http://schemas.microsoft.com/office/drawing/2014/main" id="{355BF4B1-3E86-0590-0E76-38B6A7F49A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3" t="8583" r="3434" b="9014"/>
          <a:stretch/>
        </p:blipFill>
        <p:spPr bwMode="auto">
          <a:xfrm>
            <a:off x="6234" y="5597340"/>
            <a:ext cx="2127365" cy="126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25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E85F-7A89-FE64-EA7F-5E587F4A68CD}"/>
              </a:ext>
            </a:extLst>
          </p:cNvPr>
          <p:cNvSpPr>
            <a:spLocks noGrp="1"/>
          </p:cNvSpPr>
          <p:nvPr>
            <p:ph type="title"/>
          </p:nvPr>
        </p:nvSpPr>
        <p:spPr>
          <a:xfrm>
            <a:off x="381000" y="228600"/>
            <a:ext cx="8385048" cy="990600"/>
          </a:xfrm>
        </p:spPr>
        <p:txBody>
          <a:bodyPr/>
          <a:lstStyle/>
          <a:p>
            <a:pPr algn="ctr"/>
            <a:r>
              <a:rPr lang="en-US" sz="6000" b="1" dirty="0">
                <a:solidFill>
                  <a:schemeClr val="accent1"/>
                </a:solidFill>
                <a:latin typeface="Arial" panose="020B0604020202020204" pitchFamily="34" charset="0"/>
                <a:cs typeface="Arial" panose="020B0604020202020204" pitchFamily="34" charset="0"/>
              </a:rPr>
              <a:t>Social Media</a:t>
            </a:r>
          </a:p>
        </p:txBody>
      </p:sp>
      <p:sp>
        <p:nvSpPr>
          <p:cNvPr id="3" name="Content Placeholder 2">
            <a:extLst>
              <a:ext uri="{FF2B5EF4-FFF2-40B4-BE49-F238E27FC236}">
                <a16:creationId xmlns:a16="http://schemas.microsoft.com/office/drawing/2014/main" id="{9FB8CE4A-38F2-9770-ED54-CF0DC8FD8BFD}"/>
              </a:ext>
            </a:extLst>
          </p:cNvPr>
          <p:cNvSpPr>
            <a:spLocks noGrp="1"/>
          </p:cNvSpPr>
          <p:nvPr>
            <p:ph sz="quarter" idx="1"/>
          </p:nvPr>
        </p:nvSpPr>
        <p:spPr>
          <a:xfrm>
            <a:off x="612648" y="1600200"/>
            <a:ext cx="8531352" cy="4495800"/>
          </a:xfrm>
        </p:spPr>
        <p:txBody>
          <a:bodyPr/>
          <a:lstStyle/>
          <a:p>
            <a:pPr>
              <a:buClr>
                <a:schemeClr val="accent1"/>
              </a:buClr>
              <a:buFont typeface="Arial" panose="020B0604020202020204" pitchFamily="34" charset="0"/>
              <a:buChar char="•"/>
            </a:pPr>
            <a:r>
              <a:rPr lang="en-US" dirty="0"/>
              <a:t>&gt; 400 social media public awareness messages posted to Twitter, Facebook, Instagram in FY 2022</a:t>
            </a:r>
          </a:p>
          <a:p>
            <a:pPr>
              <a:buClr>
                <a:schemeClr val="accent1"/>
              </a:buClr>
              <a:buFont typeface="Arial" panose="020B0604020202020204" pitchFamily="34" charset="0"/>
              <a:buChar char="•"/>
            </a:pPr>
            <a:r>
              <a:rPr lang="en-US" dirty="0"/>
              <a:t>&gt; 17,000 subscribers reached</a:t>
            </a:r>
          </a:p>
        </p:txBody>
      </p:sp>
      <p:pic>
        <p:nvPicPr>
          <p:cNvPr id="4" name="Picture 3">
            <a:extLst>
              <a:ext uri="{FF2B5EF4-FFF2-40B4-BE49-F238E27FC236}">
                <a16:creationId xmlns:a16="http://schemas.microsoft.com/office/drawing/2014/main" id="{8EEB806C-6CCF-86C1-B9D4-010C1C75D195}"/>
              </a:ext>
            </a:extLst>
          </p:cNvPr>
          <p:cNvPicPr>
            <a:picLocks noChangeAspect="1"/>
          </p:cNvPicPr>
          <p:nvPr/>
        </p:nvPicPr>
        <p:blipFill rotWithShape="1">
          <a:blip r:embed="rId2"/>
          <a:srcRect l="40833" t="51806" r="44167" b="32222"/>
          <a:stretch/>
        </p:blipFill>
        <p:spPr>
          <a:xfrm>
            <a:off x="1752600" y="3688556"/>
            <a:ext cx="5239910" cy="3138487"/>
          </a:xfrm>
          <a:prstGeom prst="rect">
            <a:avLst/>
          </a:prstGeom>
        </p:spPr>
      </p:pic>
      <p:pic>
        <p:nvPicPr>
          <p:cNvPr id="5" name="Picture 4">
            <a:extLst>
              <a:ext uri="{FF2B5EF4-FFF2-40B4-BE49-F238E27FC236}">
                <a16:creationId xmlns:a16="http://schemas.microsoft.com/office/drawing/2014/main" id="{EF9AF69E-567F-1821-8E21-DF2643AF38C7}"/>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227949519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lstStyle/>
          <a:p>
            <a:pPr algn="ctr"/>
            <a:r>
              <a:rPr lang="en-US" sz="6000" b="1" dirty="0">
                <a:solidFill>
                  <a:schemeClr val="accent1"/>
                </a:solidFill>
                <a:latin typeface="Arial" pitchFamily="34" charset="0"/>
                <a:cs typeface="Arial" pitchFamily="34" charset="0"/>
              </a:rPr>
              <a:t>Safer Gambling</a:t>
            </a:r>
          </a:p>
        </p:txBody>
      </p:sp>
      <p:pic>
        <p:nvPicPr>
          <p:cNvPr id="14" name="Picture 13">
            <a:extLst>
              <a:ext uri="{FF2B5EF4-FFF2-40B4-BE49-F238E27FC236}">
                <a16:creationId xmlns:a16="http://schemas.microsoft.com/office/drawing/2014/main" id="{0626DA7E-C9A8-1825-202A-310D0F0489EA}"/>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5122" name="Picture 2">
            <a:extLst>
              <a:ext uri="{FF2B5EF4-FFF2-40B4-BE49-F238E27FC236}">
                <a16:creationId xmlns:a16="http://schemas.microsoft.com/office/drawing/2014/main" id="{E7BDA221-6776-069C-AA69-28BD79CED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38" t="2194" r="8716" b="60505"/>
          <a:stretch/>
        </p:blipFill>
        <p:spPr bwMode="auto">
          <a:xfrm>
            <a:off x="1676400" y="1524000"/>
            <a:ext cx="5255881" cy="2895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2CAF8E5-4670-957F-BE32-7593C95DE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27" t="58000" r="4082" b="12704"/>
          <a:stretch/>
        </p:blipFill>
        <p:spPr bwMode="auto">
          <a:xfrm>
            <a:off x="1143000" y="4419600"/>
            <a:ext cx="6172201"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29089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lstStyle/>
          <a:p>
            <a:pPr algn="ctr">
              <a:lnSpc>
                <a:spcPts val="5000"/>
              </a:lnSpc>
            </a:pPr>
            <a:r>
              <a:rPr lang="en-US" sz="6000" b="1" dirty="0">
                <a:solidFill>
                  <a:schemeClr val="accent1"/>
                </a:solidFill>
                <a:latin typeface="Arial" pitchFamily="34" charset="0"/>
                <a:cs typeface="Arial" pitchFamily="34" charset="0"/>
              </a:rPr>
              <a:t>Voluntary Exclusion Program (VEP)</a:t>
            </a:r>
          </a:p>
        </p:txBody>
      </p:sp>
      <p:sp>
        <p:nvSpPr>
          <p:cNvPr id="5" name="Content Placeholder 4">
            <a:extLst>
              <a:ext uri="{FF2B5EF4-FFF2-40B4-BE49-F238E27FC236}">
                <a16:creationId xmlns:a16="http://schemas.microsoft.com/office/drawing/2014/main" id="{FBC91873-0C1F-4F45-B725-435464AA605B}"/>
              </a:ext>
            </a:extLst>
          </p:cNvPr>
          <p:cNvSpPr>
            <a:spLocks noGrp="1"/>
          </p:cNvSpPr>
          <p:nvPr>
            <p:ph sz="quarter" idx="1"/>
          </p:nvPr>
        </p:nvSpPr>
        <p:spPr>
          <a:xfrm>
            <a:off x="533400" y="1600200"/>
            <a:ext cx="8610600" cy="4495800"/>
          </a:xfrm>
        </p:spPr>
        <p:txBody>
          <a:bodyPr/>
          <a:lstStyle/>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A self-limiting, exclusion tool for individuals who find themselves at-risk for gambling problems.</a:t>
            </a:r>
          </a:p>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Operated by Maryland Lottery &amp; Gaming Control Agency </a:t>
            </a:r>
            <a:endParaRPr lang="en-US" sz="1800" dirty="0">
              <a:latin typeface="Arial" panose="020B0604020202020204" pitchFamily="34" charset="0"/>
              <a:cs typeface="Arial" panose="020B0604020202020204" pitchFamily="34" charset="0"/>
            </a:endParaRPr>
          </a:p>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Maryland gaming venues</a:t>
            </a:r>
          </a:p>
          <a:p>
            <a:pPr lvl="1">
              <a:buFont typeface="Arial" panose="020B0604020202020204" pitchFamily="34" charset="0"/>
              <a:buChar char="•"/>
            </a:pPr>
            <a:r>
              <a:rPr lang="en-US" sz="1400" dirty="0">
                <a:latin typeface="Arial" panose="020B0604020202020204" pitchFamily="34" charset="0"/>
                <a:cs typeface="Arial" panose="020B0604020202020204" pitchFamily="34" charset="0"/>
              </a:rPr>
              <a:t>6 Maryland casinos, 6 of Maryland’s instant bingo facilities, Maryland Lottery, Sports betting venues</a:t>
            </a:r>
          </a:p>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2-year commitment</a:t>
            </a:r>
          </a:p>
          <a:p>
            <a:pPr lvl="1">
              <a:buFont typeface="Arial" panose="020B0604020202020204" pitchFamily="34" charset="0"/>
              <a:buChar char="•"/>
            </a:pPr>
            <a:r>
              <a:rPr lang="en-US" sz="1400" dirty="0">
                <a:latin typeface="Arial" panose="020B0604020202020204" pitchFamily="34" charset="0"/>
                <a:cs typeface="Arial" panose="020B0604020202020204" pitchFamily="34" charset="0"/>
              </a:rPr>
              <a:t>To get off, must complete a Healthy Lifestyle Choices Workbook; can meet with a counselor</a:t>
            </a:r>
          </a:p>
        </p:txBody>
      </p:sp>
      <p:pic>
        <p:nvPicPr>
          <p:cNvPr id="13" name="Picture 12">
            <a:extLst>
              <a:ext uri="{FF2B5EF4-FFF2-40B4-BE49-F238E27FC236}">
                <a16:creationId xmlns:a16="http://schemas.microsoft.com/office/drawing/2014/main" id="{C37AAEE6-7EBD-BE84-B723-9D0B537A921A}"/>
              </a:ext>
            </a:extLst>
          </p:cNvPr>
          <p:cNvPicPr>
            <a:picLocks noChangeAspect="1"/>
          </p:cNvPicPr>
          <p:nvPr/>
        </p:nvPicPr>
        <p:blipFill rotWithShape="1">
          <a:blip r:embed="rId2"/>
          <a:srcRect l="42500" t="36666" r="31667" b="45149"/>
          <a:stretch/>
        </p:blipFill>
        <p:spPr>
          <a:xfrm>
            <a:off x="1447800" y="4648200"/>
            <a:ext cx="5388428" cy="2133600"/>
          </a:xfrm>
          <a:prstGeom prst="rect">
            <a:avLst/>
          </a:prstGeom>
        </p:spPr>
      </p:pic>
      <p:pic>
        <p:nvPicPr>
          <p:cNvPr id="14" name="Picture 13">
            <a:extLst>
              <a:ext uri="{FF2B5EF4-FFF2-40B4-BE49-F238E27FC236}">
                <a16:creationId xmlns:a16="http://schemas.microsoft.com/office/drawing/2014/main" id="{0626DA7E-C9A8-1825-202A-310D0F0489EA}"/>
              </a:ext>
            </a:extLst>
          </p:cNvPr>
          <p:cNvPicPr>
            <a:picLocks noChangeAspect="1"/>
          </p:cNvPicPr>
          <p:nvPr/>
        </p:nvPicPr>
        <p:blipFill>
          <a:blip r:embed="rId3"/>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3667776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lstStyle/>
          <a:p>
            <a:pPr algn="ctr"/>
            <a:r>
              <a:rPr lang="en-US" sz="5400" b="1" dirty="0">
                <a:solidFill>
                  <a:schemeClr val="accent1"/>
                </a:solidFill>
                <a:latin typeface="Arial" pitchFamily="34" charset="0"/>
                <a:cs typeface="Arial" pitchFamily="34" charset="0"/>
              </a:rPr>
              <a:t>Peer Recovery Specialists</a:t>
            </a:r>
          </a:p>
        </p:txBody>
      </p:sp>
      <p:sp>
        <p:nvSpPr>
          <p:cNvPr id="5" name="Content Placeholder 4">
            <a:extLst>
              <a:ext uri="{FF2B5EF4-FFF2-40B4-BE49-F238E27FC236}">
                <a16:creationId xmlns:a16="http://schemas.microsoft.com/office/drawing/2014/main" id="{FBC91873-0C1F-4F45-B725-435464AA605B}"/>
              </a:ext>
            </a:extLst>
          </p:cNvPr>
          <p:cNvSpPr>
            <a:spLocks noGrp="1"/>
          </p:cNvSpPr>
          <p:nvPr>
            <p:ph sz="quarter" idx="1"/>
          </p:nvPr>
        </p:nvSpPr>
        <p:spPr>
          <a:xfrm>
            <a:off x="533400" y="1600200"/>
            <a:ext cx="8610600" cy="4495800"/>
          </a:xfrm>
        </p:spPr>
        <p:txBody>
          <a:bodyPr/>
          <a:lstStyle/>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Program began in 2017 with 1 peer.</a:t>
            </a:r>
          </a:p>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Now with 5 peers (and hiring 3 more).</a:t>
            </a:r>
          </a:p>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Each covers a region of the state.</a:t>
            </a:r>
          </a:p>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Liaison with various programs &amp; community groups.</a:t>
            </a:r>
          </a:p>
          <a:p>
            <a:pPr>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In FY2002, saw 330 new clients and followed &gt; 400 clients.</a:t>
            </a:r>
          </a:p>
          <a:p>
            <a:pPr>
              <a:buClr>
                <a:schemeClr val="accent1"/>
              </a:buCl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buClr>
                <a:schemeClr val="accent1"/>
              </a:buCl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626DA7E-C9A8-1825-202A-310D0F0489EA}"/>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35842" name="Picture 2">
            <a:extLst>
              <a:ext uri="{FF2B5EF4-FFF2-40B4-BE49-F238E27FC236}">
                <a16:creationId xmlns:a16="http://schemas.microsoft.com/office/drawing/2014/main" id="{E23B49CE-8914-F971-6F6E-3994A7DFFB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6" y="3866111"/>
            <a:ext cx="2286000" cy="2959402"/>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a:extLst>
              <a:ext uri="{FF2B5EF4-FFF2-40B4-BE49-F238E27FC236}">
                <a16:creationId xmlns:a16="http://schemas.microsoft.com/office/drawing/2014/main" id="{23808147-5B1A-AD14-5805-09BB7EDDFE2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500"/>
          <a:stretch/>
        </p:blipFill>
        <p:spPr bwMode="auto">
          <a:xfrm>
            <a:off x="8109616" y="1505991"/>
            <a:ext cx="1034384" cy="19992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D3EDDAA-61C8-F15D-A9B7-706AF6F5B050}"/>
              </a:ext>
            </a:extLst>
          </p:cNvPr>
          <p:cNvPicPr>
            <a:picLocks noChangeAspect="1"/>
          </p:cNvPicPr>
          <p:nvPr/>
        </p:nvPicPr>
        <p:blipFill rotWithShape="1">
          <a:blip r:embed="rId5"/>
          <a:srcRect l="43333" t="41166" r="30833" b="33508"/>
          <a:stretch/>
        </p:blipFill>
        <p:spPr>
          <a:xfrm>
            <a:off x="2971800" y="4343400"/>
            <a:ext cx="3965096" cy="2186557"/>
          </a:xfrm>
          <a:prstGeom prst="rect">
            <a:avLst/>
          </a:prstGeom>
        </p:spPr>
      </p:pic>
    </p:spTree>
    <p:extLst>
      <p:ext uri="{BB962C8B-B14F-4D97-AF65-F5344CB8AC3E}">
        <p14:creationId xmlns:p14="http://schemas.microsoft.com/office/powerpoint/2010/main" val="57578375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7D3A-38EF-48AB-4630-30DA7867EBC3}"/>
              </a:ext>
            </a:extLst>
          </p:cNvPr>
          <p:cNvSpPr>
            <a:spLocks noGrp="1"/>
          </p:cNvSpPr>
          <p:nvPr>
            <p:ph type="title"/>
          </p:nvPr>
        </p:nvSpPr>
        <p:spPr/>
        <p:txBody>
          <a:bodyPr/>
          <a:lstStyle/>
          <a:p>
            <a:pPr algn="ctr"/>
            <a:r>
              <a:rPr lang="en-US" sz="6000" b="1" dirty="0"/>
              <a:t>Understanding Joy</a:t>
            </a:r>
          </a:p>
        </p:txBody>
      </p:sp>
      <p:pic>
        <p:nvPicPr>
          <p:cNvPr id="3" name="Understanding Joy">
            <a:hlinkClick r:id="" action="ppaction://media"/>
            <a:extLst>
              <a:ext uri="{FF2B5EF4-FFF2-40B4-BE49-F238E27FC236}">
                <a16:creationId xmlns:a16="http://schemas.microsoft.com/office/drawing/2014/main" id="{B6D8D592-B4EE-E339-52A9-AAE01635E0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676401"/>
            <a:ext cx="7800160" cy="4387590"/>
          </a:xfrm>
          <a:prstGeom prst="rect">
            <a:avLst/>
          </a:prstGeom>
        </p:spPr>
      </p:pic>
      <p:pic>
        <p:nvPicPr>
          <p:cNvPr id="4" name="Picture 3">
            <a:extLst>
              <a:ext uri="{FF2B5EF4-FFF2-40B4-BE49-F238E27FC236}">
                <a16:creationId xmlns:a16="http://schemas.microsoft.com/office/drawing/2014/main" id="{C0C7916D-DC64-34A7-E1EC-1C9881716D3C}"/>
              </a:ext>
            </a:extLst>
          </p:cNvPr>
          <p:cNvPicPr>
            <a:picLocks noChangeAspect="1"/>
          </p:cNvPicPr>
          <p:nvPr/>
        </p:nvPicPr>
        <p:blipFill>
          <a:blip r:embed="rId5"/>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2703440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lstStyle/>
          <a:p>
            <a:pPr algn="ctr"/>
            <a:r>
              <a:rPr lang="en-US" sz="6000" b="1" dirty="0">
                <a:solidFill>
                  <a:schemeClr val="accent1"/>
                </a:solidFill>
                <a:latin typeface="Arial" pitchFamily="34" charset="0"/>
                <a:cs typeface="Arial" pitchFamily="34" charset="0"/>
              </a:rPr>
              <a:t>Resources</a:t>
            </a:r>
          </a:p>
        </p:txBody>
      </p:sp>
      <p:sp>
        <p:nvSpPr>
          <p:cNvPr id="3" name="Content Placeholder 2"/>
          <p:cNvSpPr>
            <a:spLocks noGrp="1"/>
          </p:cNvSpPr>
          <p:nvPr>
            <p:ph sz="quarter" idx="1"/>
          </p:nvPr>
        </p:nvSpPr>
        <p:spPr>
          <a:xfrm>
            <a:off x="-76200" y="1498917"/>
            <a:ext cx="9220200" cy="4572000"/>
          </a:xfrm>
        </p:spPr>
        <p:txBody>
          <a:bodyPr/>
          <a:lstStyle/>
          <a:p>
            <a:pPr marL="0" indent="0" algn="ctr">
              <a:buNone/>
            </a:pPr>
            <a:r>
              <a:rPr lang="en-US" sz="4800" b="1" dirty="0">
                <a:latin typeface="Arial" pitchFamily="34" charset="0"/>
                <a:cs typeface="Arial" pitchFamily="34" charset="0"/>
              </a:rPr>
              <a:t>Maryland Center of Excellence on Problem Gambling </a:t>
            </a:r>
          </a:p>
          <a:p>
            <a:pPr marL="0" indent="0" algn="ctr">
              <a:buNone/>
            </a:pPr>
            <a:r>
              <a:rPr lang="en-US" sz="4800" dirty="0">
                <a:solidFill>
                  <a:schemeClr val="accent1"/>
                </a:solidFill>
                <a:latin typeface="Arial" pitchFamily="34" charset="0"/>
                <a:cs typeface="Arial" pitchFamily="34" charset="0"/>
                <a:hlinkClick r:id="rId2">
                  <a:extLst>
                    <a:ext uri="{A12FA001-AC4F-418D-AE19-62706E023703}">
                      <ahyp:hlinkClr xmlns:ahyp="http://schemas.microsoft.com/office/drawing/2018/hyperlinkcolor" val="tx"/>
                    </a:ext>
                  </a:extLst>
                </a:hlinkClick>
              </a:rPr>
              <a:t>www.MdProblemGambling.com</a:t>
            </a:r>
            <a:r>
              <a:rPr lang="en-US" sz="4800" dirty="0">
                <a:solidFill>
                  <a:schemeClr val="accent1"/>
                </a:solidFill>
                <a:latin typeface="Arial" pitchFamily="34" charset="0"/>
                <a:cs typeface="Arial" pitchFamily="34" charset="0"/>
              </a:rPr>
              <a:t>   </a:t>
            </a:r>
          </a:p>
          <a:p>
            <a:pPr marL="0" indent="0" algn="ctr">
              <a:buNone/>
            </a:pPr>
            <a:r>
              <a:rPr lang="en-US" sz="4400">
                <a:latin typeface="Arial" pitchFamily="34" charset="0"/>
                <a:cs typeface="Arial" pitchFamily="34" charset="0"/>
              </a:rPr>
              <a:t> </a:t>
            </a:r>
            <a:r>
              <a:rPr lang="en-US" sz="8800" b="1">
                <a:latin typeface="Arial" pitchFamily="34" charset="0"/>
                <a:cs typeface="Arial" pitchFamily="34" charset="0"/>
              </a:rPr>
              <a:t>800-GAMBLER</a:t>
            </a:r>
          </a:p>
          <a:p>
            <a:pPr marL="0" indent="0" algn="ctr">
              <a:buNone/>
            </a:pPr>
            <a:endParaRPr lang="en-US" sz="1200" b="1" dirty="0">
              <a:latin typeface="Arial" pitchFamily="34" charset="0"/>
              <a:cs typeface="Arial" pitchFamily="34" charset="0"/>
            </a:endParaRPr>
          </a:p>
          <a:p>
            <a:pPr marL="0" indent="0" algn="ctr">
              <a:lnSpc>
                <a:spcPts val="2000"/>
              </a:lnSpc>
              <a:buNone/>
            </a:pPr>
            <a:r>
              <a:rPr lang="en-US" sz="1800" b="1" dirty="0">
                <a:latin typeface="Arial" pitchFamily="34" charset="0"/>
                <a:cs typeface="Arial" pitchFamily="34" charset="0"/>
              </a:rPr>
              <a:t>National Council on Problem Gambling</a:t>
            </a:r>
          </a:p>
          <a:p>
            <a:pPr marL="0" indent="0" algn="ctr">
              <a:lnSpc>
                <a:spcPts val="2000"/>
              </a:lnSpc>
              <a:buNone/>
            </a:pPr>
            <a:r>
              <a:rPr lang="en-US" sz="1600" dirty="0">
                <a:solidFill>
                  <a:schemeClr val="accent1"/>
                </a:solidFill>
                <a:latin typeface="Arial" pitchFamily="34" charset="0"/>
                <a:cs typeface="Arial" pitchFamily="34" charset="0"/>
                <a:hlinkClick r:id="rId3">
                  <a:extLst>
                    <a:ext uri="{A12FA001-AC4F-418D-AE19-62706E023703}">
                      <ahyp:hlinkClr xmlns:ahyp="http://schemas.microsoft.com/office/drawing/2018/hyperlinkcolor" val="tx"/>
                    </a:ext>
                  </a:extLst>
                </a:hlinkClick>
              </a:rPr>
              <a:t>www.ncpgambling.org</a:t>
            </a:r>
            <a:endParaRPr lang="en-US" sz="1600" dirty="0">
              <a:solidFill>
                <a:schemeClr val="accent1"/>
              </a:solidFill>
              <a:latin typeface="Arial" pitchFamily="34" charset="0"/>
              <a:cs typeface="Arial" pitchFamily="34" charset="0"/>
            </a:endParaRPr>
          </a:p>
          <a:p>
            <a:pPr marL="0" indent="0" algn="ctr">
              <a:lnSpc>
                <a:spcPts val="2000"/>
              </a:lnSpc>
              <a:buNone/>
            </a:pPr>
            <a:r>
              <a:rPr lang="en-US" sz="1800" b="1" dirty="0">
                <a:latin typeface="Arial" pitchFamily="34" charset="0"/>
                <a:cs typeface="Arial" pitchFamily="34" charset="0"/>
              </a:rPr>
              <a:t>Gamblers Anonymous </a:t>
            </a:r>
          </a:p>
          <a:p>
            <a:pPr marL="0" indent="0" algn="ctr">
              <a:lnSpc>
                <a:spcPts val="2000"/>
              </a:lnSpc>
              <a:buNone/>
            </a:pPr>
            <a:r>
              <a:rPr lang="en-US" sz="1600" u="sng" dirty="0">
                <a:solidFill>
                  <a:schemeClr val="accent1"/>
                </a:solidFill>
                <a:latin typeface="Arial" pitchFamily="34" charset="0"/>
                <a:cs typeface="Arial" pitchFamily="34" charset="0"/>
              </a:rPr>
              <a:t>www.gamblersanonymous.org</a:t>
            </a:r>
            <a:endParaRPr lang="en-US" sz="2400" u="sng" dirty="0">
              <a:solidFill>
                <a:schemeClr val="accent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00903315-7D7A-C3BE-78A4-4F88DCFBD914}"/>
              </a:ext>
            </a:extLst>
          </p:cNvPr>
          <p:cNvPicPr>
            <a:picLocks noChangeAspect="1"/>
          </p:cNvPicPr>
          <p:nvPr/>
        </p:nvPicPr>
        <p:blipFill>
          <a:blip r:embed="rId4"/>
          <a:stretch>
            <a:fillRect/>
          </a:stretch>
        </p:blipFill>
        <p:spPr>
          <a:xfrm>
            <a:off x="7391400" y="6063990"/>
            <a:ext cx="1714500" cy="794010"/>
          </a:xfrm>
          <a:prstGeom prst="rect">
            <a:avLst/>
          </a:prstGeom>
        </p:spPr>
      </p:pic>
    </p:spTree>
    <p:extLst>
      <p:ext uri="{BB962C8B-B14F-4D97-AF65-F5344CB8AC3E}">
        <p14:creationId xmlns:p14="http://schemas.microsoft.com/office/powerpoint/2010/main" val="223638141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bwMode="auto">
          <a:xfrm>
            <a:off x="533400" y="152400"/>
            <a:ext cx="8170863"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5400" b="1" dirty="0">
                <a:solidFill>
                  <a:schemeClr val="accent1"/>
                </a:solidFill>
                <a:latin typeface="Arial" panose="020B0604020202020204" pitchFamily="34" charset="0"/>
                <a:cs typeface="Arial" panose="020B0604020202020204" pitchFamily="34" charset="0"/>
              </a:rPr>
              <a:t>Gambling In The U.S.</a:t>
            </a:r>
          </a:p>
        </p:txBody>
      </p:sp>
      <p:sp>
        <p:nvSpPr>
          <p:cNvPr id="8195" name="Rectangle 2051"/>
          <p:cNvSpPr>
            <a:spLocks noGrp="1" noChangeArrowheads="1"/>
          </p:cNvSpPr>
          <p:nvPr>
            <p:ph type="body" idx="1"/>
          </p:nvPr>
        </p:nvSpPr>
        <p:spPr bwMode="auto">
          <a:xfrm>
            <a:off x="304800" y="1524000"/>
            <a:ext cx="9144000" cy="4478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buClr>
                <a:schemeClr val="accent1"/>
              </a:buClr>
              <a:buSzPct val="100000"/>
              <a:buFont typeface="Arial" pitchFamily="34" charset="0"/>
              <a:buChar char="•"/>
            </a:pPr>
            <a:r>
              <a:rPr lang="en-US" altLang="en-US" sz="3900" dirty="0">
                <a:latin typeface="Arial" panose="020B0604020202020204" pitchFamily="34" charset="0"/>
                <a:cs typeface="Arial" panose="020B0604020202020204" pitchFamily="34" charset="0"/>
              </a:rPr>
              <a:t>First Wave: Colonial period </a:t>
            </a:r>
            <a:endParaRPr lang="en-US" altLang="en-US" sz="2700" dirty="0">
              <a:latin typeface="Arial" panose="020B0604020202020204" pitchFamily="34" charset="0"/>
              <a:cs typeface="Arial" panose="020B0604020202020204" pitchFamily="34" charset="0"/>
            </a:endParaRPr>
          </a:p>
          <a:p>
            <a:pPr lvl="1" eaLnBrk="1" hangingPunct="1">
              <a:lnSpc>
                <a:spcPct val="90000"/>
              </a:lnSpc>
              <a:buSzPct val="100000"/>
              <a:buFont typeface="Calibri" panose="020F0502020204030204" pitchFamily="34" charset="0"/>
              <a:buChar char="•"/>
            </a:pPr>
            <a:r>
              <a:rPr lang="en-US" altLang="en-US" sz="2400" dirty="0">
                <a:latin typeface="Arial" pitchFamily="34" charset="0"/>
                <a:cs typeface="Arial" pitchFamily="34" charset="0"/>
              </a:rPr>
              <a:t>In 1612, the Virginia Company of Jamestown petitioned the King of England for permission to conduct a lottery </a:t>
            </a:r>
          </a:p>
          <a:p>
            <a:pPr lvl="1" eaLnBrk="1" hangingPunct="1">
              <a:lnSpc>
                <a:spcPct val="90000"/>
              </a:lnSpc>
              <a:buSzPct val="100000"/>
              <a:buFont typeface="Calibri" panose="020F0502020204030204" pitchFamily="34" charset="0"/>
              <a:buChar char="•"/>
            </a:pPr>
            <a:r>
              <a:rPr lang="en-US" altLang="en-US" sz="2400" dirty="0">
                <a:latin typeface="Arial" pitchFamily="34" charset="0"/>
                <a:cs typeface="Arial" pitchFamily="34" charset="0"/>
              </a:rPr>
              <a:t>Lotteries funded public projects (even Ivy League Colleges)</a:t>
            </a:r>
          </a:p>
          <a:p>
            <a:pPr lvl="1" eaLnBrk="1" hangingPunct="1">
              <a:lnSpc>
                <a:spcPct val="90000"/>
              </a:lnSpc>
              <a:buSzPct val="100000"/>
              <a:buFont typeface="Calibri" panose="020F0502020204030204" pitchFamily="34" charset="0"/>
              <a:buChar char="•"/>
            </a:pPr>
            <a:r>
              <a:rPr lang="en-US" altLang="en-US" sz="2400" dirty="0">
                <a:latin typeface="Arial" pitchFamily="34" charset="0"/>
                <a:cs typeface="Arial" pitchFamily="34" charset="0"/>
              </a:rPr>
              <a:t>Cheating at such drawings ended legality</a:t>
            </a:r>
          </a:p>
          <a:p>
            <a:pPr eaLnBrk="1" hangingPunct="1">
              <a:lnSpc>
                <a:spcPct val="90000"/>
              </a:lnSpc>
              <a:buClr>
                <a:schemeClr val="accent1"/>
              </a:buClr>
              <a:buSzPct val="100000"/>
              <a:buFont typeface="Calibri" panose="020F0502020204030204" pitchFamily="34" charset="0"/>
              <a:buChar char="•"/>
            </a:pPr>
            <a:r>
              <a:rPr lang="en-US" altLang="en-US" sz="3600" dirty="0">
                <a:latin typeface="Arial" panose="020B0604020202020204" pitchFamily="34" charset="0"/>
                <a:cs typeface="Arial" panose="020B0604020202020204" pitchFamily="34" charset="0"/>
              </a:rPr>
              <a:t>Second Wave: Pre-Civil War </a:t>
            </a:r>
          </a:p>
          <a:p>
            <a:pPr lvl="1" eaLnBrk="1" hangingPunct="1">
              <a:lnSpc>
                <a:spcPct val="90000"/>
              </a:lnSpc>
              <a:buSzPct val="100000"/>
              <a:buFont typeface="Calibri" panose="020F0502020204030204" pitchFamily="34" charset="0"/>
              <a:buChar char="•"/>
            </a:pPr>
            <a:r>
              <a:rPr lang="en-US" altLang="en-US" sz="2400" dirty="0">
                <a:latin typeface="Arial" panose="020B0604020202020204" pitchFamily="34" charset="0"/>
                <a:cs typeface="Arial" panose="020B0604020202020204" pitchFamily="34" charset="0"/>
              </a:rPr>
              <a:t>Wild West, gambling halls, riverboat casinos</a:t>
            </a:r>
          </a:p>
          <a:p>
            <a:pPr lvl="1" eaLnBrk="1" hangingPunct="1">
              <a:lnSpc>
                <a:spcPct val="90000"/>
              </a:lnSpc>
              <a:buSzPct val="100000"/>
              <a:buFont typeface="Calibri" panose="020F0502020204030204" pitchFamily="34" charset="0"/>
              <a:buChar char="•"/>
            </a:pPr>
            <a:r>
              <a:rPr lang="en-US" altLang="en-US" sz="2400" dirty="0">
                <a:latin typeface="Arial" panose="020B0604020202020204" pitchFamily="34" charset="0"/>
                <a:cs typeface="Arial" panose="020B0604020202020204" pitchFamily="34" charset="0"/>
              </a:rPr>
              <a:t>More cheating and this, too, was banned.</a:t>
            </a:r>
          </a:p>
          <a:p>
            <a:pPr eaLnBrk="1" hangingPunct="1">
              <a:lnSpc>
                <a:spcPct val="90000"/>
              </a:lnSpc>
              <a:buClr>
                <a:schemeClr val="accent1"/>
              </a:buClr>
              <a:buSzPct val="100000"/>
              <a:buFont typeface="Calibri" panose="020F0502020204030204" pitchFamily="34" charset="0"/>
              <a:buChar char="•"/>
            </a:pPr>
            <a:r>
              <a:rPr lang="en-US" altLang="en-US" sz="3600" dirty="0">
                <a:latin typeface="Arial" panose="020B0604020202020204" pitchFamily="34" charset="0"/>
                <a:cs typeface="Arial" panose="020B0604020202020204" pitchFamily="34" charset="0"/>
              </a:rPr>
              <a:t>Third Wave:  1930s-Present</a:t>
            </a:r>
          </a:p>
          <a:p>
            <a:pPr lvl="1" eaLnBrk="1" hangingPunct="1">
              <a:lnSpc>
                <a:spcPct val="90000"/>
              </a:lnSpc>
              <a:buSzPct val="100000"/>
              <a:buFont typeface="Calibri" panose="020F0502020204030204" pitchFamily="34" charset="0"/>
              <a:buChar char="•"/>
            </a:pPr>
            <a:r>
              <a:rPr lang="en-US" altLang="en-US" sz="2400" dirty="0">
                <a:latin typeface="Arial" panose="020B0604020202020204" pitchFamily="34" charset="0"/>
                <a:cs typeface="Arial" panose="020B0604020202020204" pitchFamily="34" charset="0"/>
              </a:rPr>
              <a:t>Began in Las Vegas</a:t>
            </a:r>
          </a:p>
          <a:p>
            <a:pPr lvl="1" eaLnBrk="1" hangingPunct="1">
              <a:lnSpc>
                <a:spcPct val="90000"/>
              </a:lnSpc>
              <a:buSzPct val="100000"/>
              <a:buFont typeface="Calibri" panose="020F0502020204030204" pitchFamily="34" charset="0"/>
              <a:buChar char="•"/>
            </a:pPr>
            <a:r>
              <a:rPr lang="en-US" altLang="en-US" sz="2400" dirty="0">
                <a:latin typeface="Arial" panose="020B0604020202020204" pitchFamily="34" charset="0"/>
                <a:cs typeface="Arial" panose="020B0604020202020204" pitchFamily="34" charset="0"/>
              </a:rPr>
              <a:t>Indian Gaming Act of 1988</a:t>
            </a:r>
          </a:p>
          <a:p>
            <a:pPr lvl="1" eaLnBrk="1" hangingPunct="1">
              <a:lnSpc>
                <a:spcPct val="90000"/>
              </a:lnSpc>
              <a:buSzPct val="100000"/>
              <a:buFont typeface="Calibri" panose="020F0502020204030204" pitchFamily="34" charset="0"/>
              <a:buChar char="•"/>
            </a:pPr>
            <a:r>
              <a:rPr lang="en-US" altLang="en-US" sz="2400" dirty="0">
                <a:latin typeface="Arial" panose="020B0604020202020204" pitchFamily="34" charset="0"/>
                <a:cs typeface="Arial" panose="020B0604020202020204" pitchFamily="34" charset="0"/>
              </a:rPr>
              <a:t>Very strictly regulated-</a:t>
            </a:r>
            <a:r>
              <a:rPr lang="en-US" altLang="en-US" sz="1600" dirty="0">
                <a:latin typeface="Arial" panose="020B0604020202020204" pitchFamily="34" charset="0"/>
                <a:cs typeface="Arial" panose="020B0604020202020204" pitchFamily="34" charset="0"/>
              </a:rPr>
              <a:t>Cheating possible but very difficult.</a:t>
            </a:r>
          </a:p>
        </p:txBody>
      </p:sp>
      <p:pic>
        <p:nvPicPr>
          <p:cNvPr id="2" name="Picture 1">
            <a:extLst>
              <a:ext uri="{FF2B5EF4-FFF2-40B4-BE49-F238E27FC236}">
                <a16:creationId xmlns:a16="http://schemas.microsoft.com/office/drawing/2014/main" id="{F21EB52E-B383-B663-081F-B970D1EF647D}"/>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6146" name="Picture 2" descr="Gambling | The Colonial Williamsburg Official History &amp; Citizenship Site">
            <a:extLst>
              <a:ext uri="{FF2B5EF4-FFF2-40B4-BE49-F238E27FC236}">
                <a16:creationId xmlns:a16="http://schemas.microsoft.com/office/drawing/2014/main" id="{D5A8A073-7561-18BD-ABE5-DA9C9B7ECE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1982" y="3657600"/>
            <a:ext cx="2061325" cy="154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3247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bwMode="auto">
          <a:xfrm>
            <a:off x="381000" y="152400"/>
            <a:ext cx="8323263"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5400" b="1" dirty="0">
                <a:solidFill>
                  <a:schemeClr val="accent1"/>
                </a:solidFill>
                <a:latin typeface="Arial" panose="020B0604020202020204" pitchFamily="34" charset="0"/>
                <a:cs typeface="Arial" panose="020B0604020202020204" pitchFamily="34" charset="0"/>
              </a:rPr>
              <a:t>Gambling In Maryland</a:t>
            </a:r>
          </a:p>
        </p:txBody>
      </p:sp>
      <p:sp>
        <p:nvSpPr>
          <p:cNvPr id="8195" name="Rectangle 2051"/>
          <p:cNvSpPr>
            <a:spLocks noGrp="1" noChangeArrowheads="1"/>
          </p:cNvSpPr>
          <p:nvPr>
            <p:ph type="body" idx="1"/>
          </p:nvPr>
        </p:nvSpPr>
        <p:spPr bwMode="auto">
          <a:xfrm>
            <a:off x="228600" y="1524000"/>
            <a:ext cx="8915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eaLnBrk="1" hangingPunct="1">
              <a:lnSpc>
                <a:spcPct val="90000"/>
              </a:lnSpc>
              <a:spcBef>
                <a:spcPts val="700"/>
              </a:spcBef>
              <a:buSzPct val="100000"/>
              <a:buFont typeface="Calibri" panose="020F0502020204030204" pitchFamily="34" charset="0"/>
              <a:buChar char="•"/>
            </a:pPr>
            <a:r>
              <a:rPr lang="en-US" sz="2400" spc="-95" dirty="0">
                <a:latin typeface="Arial"/>
                <a:cs typeface="Arial"/>
              </a:rPr>
              <a:t>1</a:t>
            </a:r>
            <a:r>
              <a:rPr lang="en-US" sz="2400" spc="-110" dirty="0">
                <a:latin typeface="Arial"/>
                <a:cs typeface="Arial"/>
              </a:rPr>
              <a:t>7</a:t>
            </a:r>
            <a:r>
              <a:rPr lang="en-US" sz="2400" spc="70" dirty="0">
                <a:latin typeface="Arial"/>
                <a:cs typeface="Arial"/>
              </a:rPr>
              <a:t>91</a:t>
            </a:r>
            <a:r>
              <a:rPr lang="en-US" sz="2400" dirty="0">
                <a:latin typeface="Arial"/>
                <a:cs typeface="Arial"/>
              </a:rPr>
              <a:t>- </a:t>
            </a:r>
            <a:r>
              <a:rPr lang="en-US" sz="2400" spc="45" dirty="0">
                <a:latin typeface="Arial"/>
                <a:cs typeface="Arial"/>
              </a:rPr>
              <a:t>Marylan</a:t>
            </a:r>
            <a:r>
              <a:rPr lang="en-US" sz="2400" spc="60" dirty="0">
                <a:latin typeface="Arial"/>
                <a:cs typeface="Arial"/>
              </a:rPr>
              <a:t>d</a:t>
            </a:r>
            <a:r>
              <a:rPr lang="en-US" sz="2400" dirty="0">
                <a:latin typeface="Arial"/>
                <a:cs typeface="Arial"/>
              </a:rPr>
              <a:t> </a:t>
            </a:r>
            <a:r>
              <a:rPr lang="en-US" sz="2400" spc="30" dirty="0">
                <a:latin typeface="Arial"/>
                <a:cs typeface="Arial"/>
              </a:rPr>
              <a:t>fir</a:t>
            </a:r>
            <a:r>
              <a:rPr lang="en-US" sz="2400" spc="55" dirty="0">
                <a:latin typeface="Arial"/>
                <a:cs typeface="Arial"/>
              </a:rPr>
              <a:t>s</a:t>
            </a:r>
            <a:r>
              <a:rPr lang="en-US" sz="2400" spc="125" dirty="0">
                <a:latin typeface="Arial"/>
                <a:cs typeface="Arial"/>
              </a:rPr>
              <a:t>t</a:t>
            </a:r>
            <a:r>
              <a:rPr lang="en-US" sz="2400" dirty="0">
                <a:latin typeface="Arial"/>
                <a:cs typeface="Arial"/>
              </a:rPr>
              <a:t> </a:t>
            </a:r>
            <a:r>
              <a:rPr lang="en-US" sz="2400" spc="35" dirty="0">
                <a:latin typeface="Arial"/>
                <a:cs typeface="Arial"/>
              </a:rPr>
              <a:t>legaliz</a:t>
            </a:r>
            <a:r>
              <a:rPr lang="en-US" sz="2400" spc="55" dirty="0">
                <a:latin typeface="Arial"/>
                <a:cs typeface="Arial"/>
              </a:rPr>
              <a:t>ed</a:t>
            </a:r>
            <a:r>
              <a:rPr lang="en-US" sz="2400" spc="20" dirty="0">
                <a:latin typeface="Arial"/>
                <a:cs typeface="Arial"/>
              </a:rPr>
              <a:t> </a:t>
            </a:r>
            <a:r>
              <a:rPr lang="en-US" sz="2400" spc="60" dirty="0">
                <a:latin typeface="Arial"/>
                <a:cs typeface="Arial"/>
              </a:rPr>
              <a:t>gambling</a:t>
            </a:r>
          </a:p>
          <a:p>
            <a:pPr marL="731837" lvl="2" indent="-457200" eaLnBrk="1" hangingPunct="1">
              <a:lnSpc>
                <a:spcPct val="90000"/>
              </a:lnSpc>
              <a:spcBef>
                <a:spcPts val="700"/>
              </a:spcBef>
              <a:buClr>
                <a:schemeClr val="accent1"/>
              </a:buClr>
              <a:buSzPct val="100000"/>
              <a:buFont typeface="Calibri" panose="020F0502020204030204" pitchFamily="34" charset="0"/>
              <a:buChar char="•"/>
            </a:pPr>
            <a:r>
              <a:rPr lang="en-US" sz="1400" spc="60" dirty="0">
                <a:latin typeface="Arial"/>
                <a:cs typeface="Arial"/>
              </a:rPr>
              <a:t>“Lottery grants” to help fund projects</a:t>
            </a:r>
          </a:p>
          <a:p>
            <a:pPr marL="731837" lvl="2" indent="-457200" eaLnBrk="1" hangingPunct="1">
              <a:lnSpc>
                <a:spcPct val="90000"/>
              </a:lnSpc>
              <a:spcBef>
                <a:spcPts val="700"/>
              </a:spcBef>
              <a:buClr>
                <a:schemeClr val="accent1"/>
              </a:buClr>
              <a:buSzPct val="100000"/>
              <a:buFont typeface="Calibri" panose="020F0502020204030204" pitchFamily="34" charset="0"/>
              <a:buChar char="•"/>
            </a:pPr>
            <a:r>
              <a:rPr lang="en-US" sz="1400" spc="60" dirty="0">
                <a:latin typeface="Arial"/>
                <a:cs typeface="Arial"/>
              </a:rPr>
              <a:t>By 1830s, there were &gt; 3,200 lotteries in Baltimore alone</a:t>
            </a:r>
          </a:p>
          <a:p>
            <a:pPr marL="457200" lvl="1" indent="-457200" eaLnBrk="1" hangingPunct="1">
              <a:lnSpc>
                <a:spcPct val="90000"/>
              </a:lnSpc>
              <a:spcBef>
                <a:spcPts val="700"/>
              </a:spcBef>
              <a:buSzPct val="100000"/>
              <a:buFont typeface="Calibri" panose="020F0502020204030204" pitchFamily="34" charset="0"/>
              <a:buChar char="•"/>
            </a:pPr>
            <a:r>
              <a:rPr lang="en-US" sz="2400" spc="-80" dirty="0">
                <a:latin typeface="Arial"/>
                <a:cs typeface="Arial"/>
              </a:rPr>
              <a:t>1834- Maryland legislature voted to stop new lottery grants</a:t>
            </a:r>
          </a:p>
          <a:p>
            <a:pPr marL="457200" lvl="1" indent="-457200" eaLnBrk="1" hangingPunct="1">
              <a:lnSpc>
                <a:spcPct val="90000"/>
              </a:lnSpc>
              <a:spcBef>
                <a:spcPts val="700"/>
              </a:spcBef>
              <a:buSzPct val="100000"/>
              <a:buFont typeface="Calibri" panose="020F0502020204030204" pitchFamily="34" charset="0"/>
              <a:buChar char="•"/>
            </a:pPr>
            <a:r>
              <a:rPr lang="en-US" sz="2400" spc="-80" dirty="0">
                <a:latin typeface="Arial"/>
                <a:cs typeface="Arial"/>
              </a:rPr>
              <a:t>1</a:t>
            </a:r>
            <a:r>
              <a:rPr lang="en-US" sz="2400" spc="-90" dirty="0">
                <a:latin typeface="Arial"/>
                <a:cs typeface="Arial"/>
              </a:rPr>
              <a:t>8</a:t>
            </a:r>
            <a:r>
              <a:rPr lang="en-US" sz="2400" spc="5" dirty="0">
                <a:latin typeface="Arial"/>
                <a:cs typeface="Arial"/>
              </a:rPr>
              <a:t>7</a:t>
            </a:r>
            <a:r>
              <a:rPr lang="en-US" sz="2400" spc="155" dirty="0">
                <a:latin typeface="Arial"/>
                <a:cs typeface="Arial"/>
              </a:rPr>
              <a:t>0-</a:t>
            </a:r>
            <a:r>
              <a:rPr lang="en-US" sz="2400" dirty="0">
                <a:latin typeface="Arial"/>
                <a:cs typeface="Arial"/>
              </a:rPr>
              <a:t> </a:t>
            </a:r>
            <a:r>
              <a:rPr lang="en-US" sz="2400" spc="50" dirty="0">
                <a:latin typeface="Arial"/>
                <a:cs typeface="Arial"/>
              </a:rPr>
              <a:t>Inaugu</a:t>
            </a:r>
            <a:r>
              <a:rPr lang="en-US" sz="2400" spc="5" dirty="0">
                <a:latin typeface="Arial"/>
                <a:cs typeface="Arial"/>
              </a:rPr>
              <a:t>r</a:t>
            </a:r>
            <a:r>
              <a:rPr lang="en-US" sz="2400" spc="30" dirty="0">
                <a:latin typeface="Arial"/>
                <a:cs typeface="Arial"/>
              </a:rPr>
              <a:t>a</a:t>
            </a:r>
            <a:r>
              <a:rPr lang="en-US" sz="2400" spc="15" dirty="0">
                <a:latin typeface="Arial"/>
                <a:cs typeface="Arial"/>
              </a:rPr>
              <a:t>l</a:t>
            </a:r>
            <a:r>
              <a:rPr lang="en-US" sz="2400" dirty="0">
                <a:latin typeface="Arial"/>
                <a:cs typeface="Arial"/>
              </a:rPr>
              <a:t> </a:t>
            </a:r>
            <a:r>
              <a:rPr lang="en-US" sz="2400" spc="50" dirty="0">
                <a:latin typeface="Arial"/>
                <a:cs typeface="Arial"/>
              </a:rPr>
              <a:t>runnin</a:t>
            </a:r>
            <a:r>
              <a:rPr lang="en-US" sz="2400" spc="70" dirty="0">
                <a:latin typeface="Arial"/>
                <a:cs typeface="Arial"/>
              </a:rPr>
              <a:t>g</a:t>
            </a:r>
            <a:r>
              <a:rPr lang="en-US" sz="2400" dirty="0">
                <a:latin typeface="Arial"/>
                <a:cs typeface="Arial"/>
              </a:rPr>
              <a:t> </a:t>
            </a:r>
            <a:r>
              <a:rPr lang="en-US" sz="2400" spc="105" dirty="0">
                <a:latin typeface="Arial"/>
                <a:cs typeface="Arial"/>
              </a:rPr>
              <a:t>o</a:t>
            </a:r>
            <a:r>
              <a:rPr lang="en-US" sz="2400" spc="55" dirty="0">
                <a:latin typeface="Arial"/>
                <a:cs typeface="Arial"/>
              </a:rPr>
              <a:t>f</a:t>
            </a:r>
            <a:r>
              <a:rPr lang="en-US" sz="2400" dirty="0">
                <a:latin typeface="Arial"/>
                <a:cs typeface="Arial"/>
              </a:rPr>
              <a:t> </a:t>
            </a:r>
            <a:r>
              <a:rPr lang="en-US" sz="2400" spc="50" dirty="0">
                <a:latin typeface="Arial"/>
                <a:cs typeface="Arial"/>
              </a:rPr>
              <a:t>th</a:t>
            </a:r>
            <a:r>
              <a:rPr lang="en-US" sz="2400" spc="80" dirty="0">
                <a:latin typeface="Arial"/>
                <a:cs typeface="Arial"/>
              </a:rPr>
              <a:t>e</a:t>
            </a:r>
            <a:r>
              <a:rPr lang="en-US" sz="2400" dirty="0">
                <a:latin typeface="Arial"/>
                <a:cs typeface="Arial"/>
              </a:rPr>
              <a:t> </a:t>
            </a:r>
            <a:r>
              <a:rPr lang="en-US" sz="2400" spc="95" dirty="0">
                <a:latin typeface="Arial"/>
                <a:cs typeface="Arial"/>
              </a:rPr>
              <a:t>“</a:t>
            </a:r>
            <a:r>
              <a:rPr lang="en-US" sz="2400" spc="210" dirty="0">
                <a:latin typeface="Arial"/>
                <a:cs typeface="Arial"/>
              </a:rPr>
              <a:t>D</a:t>
            </a:r>
            <a:r>
              <a:rPr lang="en-US" sz="2400" spc="45" dirty="0">
                <a:latin typeface="Arial"/>
                <a:cs typeface="Arial"/>
              </a:rPr>
              <a:t>inne</a:t>
            </a:r>
            <a:r>
              <a:rPr lang="en-US" sz="2400" spc="40" dirty="0">
                <a:latin typeface="Arial"/>
                <a:cs typeface="Arial"/>
              </a:rPr>
              <a:t>r</a:t>
            </a:r>
            <a:r>
              <a:rPr lang="en-US" sz="2400" dirty="0">
                <a:latin typeface="Arial"/>
                <a:cs typeface="Arial"/>
              </a:rPr>
              <a:t> </a:t>
            </a:r>
            <a:r>
              <a:rPr lang="en-US" sz="2400" spc="-20" dirty="0">
                <a:latin typeface="Arial"/>
                <a:cs typeface="Arial"/>
              </a:rPr>
              <a:t>P</a:t>
            </a:r>
            <a:r>
              <a:rPr lang="en-US" sz="2400" spc="60" dirty="0">
                <a:latin typeface="Arial"/>
                <a:cs typeface="Arial"/>
              </a:rPr>
              <a:t>art</a:t>
            </a:r>
            <a:r>
              <a:rPr lang="en-US" sz="2400" spc="90" dirty="0">
                <a:latin typeface="Arial"/>
                <a:cs typeface="Arial"/>
              </a:rPr>
              <a:t>y</a:t>
            </a:r>
            <a:r>
              <a:rPr lang="en-US" sz="2400" dirty="0">
                <a:latin typeface="Arial"/>
                <a:cs typeface="Arial"/>
              </a:rPr>
              <a:t> </a:t>
            </a:r>
            <a:r>
              <a:rPr lang="en-US" sz="2400" spc="-50" dirty="0">
                <a:latin typeface="Arial"/>
                <a:cs typeface="Arial"/>
              </a:rPr>
              <a:t>S</a:t>
            </a:r>
            <a:r>
              <a:rPr lang="en-US" sz="2400" spc="55" dirty="0">
                <a:latin typeface="Arial"/>
                <a:cs typeface="Arial"/>
              </a:rPr>
              <a:t>ta</a:t>
            </a:r>
            <a:r>
              <a:rPr lang="en-US" sz="2400" spc="45" dirty="0">
                <a:latin typeface="Arial"/>
                <a:cs typeface="Arial"/>
              </a:rPr>
              <a:t>k</a:t>
            </a:r>
            <a:r>
              <a:rPr lang="en-US" sz="2400" spc="40" dirty="0">
                <a:latin typeface="Arial"/>
                <a:cs typeface="Arial"/>
              </a:rPr>
              <a:t>es</a:t>
            </a:r>
            <a:r>
              <a:rPr lang="en-US" sz="2400" spc="30" dirty="0">
                <a:latin typeface="Arial"/>
                <a:cs typeface="Arial"/>
              </a:rPr>
              <a:t>”</a:t>
            </a:r>
            <a:r>
              <a:rPr lang="en-US" sz="2400" dirty="0">
                <a:latin typeface="Arial"/>
                <a:cs typeface="Arial"/>
              </a:rPr>
              <a:t> </a:t>
            </a:r>
          </a:p>
          <a:p>
            <a:pPr marL="731837" lvl="2" indent="-457200" eaLnBrk="1" hangingPunct="1">
              <a:lnSpc>
                <a:spcPct val="90000"/>
              </a:lnSpc>
              <a:spcBef>
                <a:spcPts val="700"/>
              </a:spcBef>
              <a:buClr>
                <a:schemeClr val="accent1"/>
              </a:buClr>
              <a:buSzPct val="100000"/>
              <a:buFont typeface="Calibri" panose="020F0502020204030204" pitchFamily="34" charset="0"/>
              <a:buChar char="•"/>
            </a:pPr>
            <a:r>
              <a:rPr lang="en-US" sz="1600" spc="45" dirty="0">
                <a:latin typeface="Arial"/>
                <a:cs typeface="Arial"/>
              </a:rPr>
              <a:t>r</a:t>
            </a:r>
            <a:r>
              <a:rPr lang="en-US" sz="1600" spc="50" dirty="0">
                <a:latin typeface="Arial"/>
                <a:cs typeface="Arial"/>
              </a:rPr>
              <a:t>ename</a:t>
            </a:r>
            <a:r>
              <a:rPr lang="en-US" sz="1600" spc="55" dirty="0">
                <a:latin typeface="Arial"/>
                <a:cs typeface="Arial"/>
              </a:rPr>
              <a:t>d</a:t>
            </a:r>
            <a:r>
              <a:rPr lang="en-US" sz="1600" dirty="0">
                <a:latin typeface="Arial"/>
                <a:cs typeface="Arial"/>
              </a:rPr>
              <a:t> </a:t>
            </a:r>
            <a:r>
              <a:rPr lang="en-US" sz="1600" spc="50" dirty="0">
                <a:latin typeface="Arial"/>
                <a:cs typeface="Arial"/>
              </a:rPr>
              <a:t>th</a:t>
            </a:r>
            <a:r>
              <a:rPr lang="en-US" sz="1600" spc="80" dirty="0">
                <a:latin typeface="Arial"/>
                <a:cs typeface="Arial"/>
              </a:rPr>
              <a:t>e</a:t>
            </a:r>
            <a:r>
              <a:rPr lang="en-US" sz="1600" dirty="0">
                <a:latin typeface="Arial"/>
                <a:cs typeface="Arial"/>
              </a:rPr>
              <a:t> </a:t>
            </a:r>
            <a:r>
              <a:rPr lang="en-US" sz="1600" spc="35" dirty="0">
                <a:latin typeface="Arial"/>
                <a:cs typeface="Arial"/>
              </a:rPr>
              <a:t>P</a:t>
            </a:r>
            <a:r>
              <a:rPr lang="en-US" sz="1600" spc="-15" dirty="0">
                <a:latin typeface="Arial"/>
                <a:cs typeface="Arial"/>
              </a:rPr>
              <a:t>r</a:t>
            </a:r>
            <a:r>
              <a:rPr lang="en-US" sz="1600" spc="20" dirty="0">
                <a:latin typeface="Arial"/>
                <a:cs typeface="Arial"/>
              </a:rPr>
              <a:t>eakne</a:t>
            </a:r>
            <a:r>
              <a:rPr lang="en-US" sz="1600" spc="10" dirty="0">
                <a:latin typeface="Arial"/>
                <a:cs typeface="Arial"/>
              </a:rPr>
              <a:t>s</a:t>
            </a:r>
            <a:r>
              <a:rPr lang="en-US" sz="1600" spc="-5" dirty="0">
                <a:latin typeface="Arial"/>
                <a:cs typeface="Arial"/>
              </a:rPr>
              <a:t>s</a:t>
            </a:r>
            <a:r>
              <a:rPr lang="en-US" sz="1600" dirty="0">
                <a:latin typeface="Arial"/>
                <a:cs typeface="Arial"/>
              </a:rPr>
              <a:t> </a:t>
            </a:r>
            <a:r>
              <a:rPr lang="en-US" sz="1600" spc="-50" dirty="0">
                <a:latin typeface="Arial"/>
                <a:cs typeface="Arial"/>
              </a:rPr>
              <a:t>S</a:t>
            </a:r>
            <a:r>
              <a:rPr lang="en-US" sz="1600" spc="55" dirty="0">
                <a:latin typeface="Arial"/>
                <a:cs typeface="Arial"/>
              </a:rPr>
              <a:t>ta</a:t>
            </a:r>
            <a:r>
              <a:rPr lang="en-US" sz="1600" spc="45" dirty="0">
                <a:latin typeface="Arial"/>
                <a:cs typeface="Arial"/>
              </a:rPr>
              <a:t>k</a:t>
            </a:r>
            <a:r>
              <a:rPr lang="en-US" sz="1600" spc="5" dirty="0">
                <a:latin typeface="Arial"/>
                <a:cs typeface="Arial"/>
              </a:rPr>
              <a:t>e</a:t>
            </a:r>
            <a:r>
              <a:rPr lang="en-US" sz="1600" spc="15" dirty="0">
                <a:latin typeface="Arial"/>
                <a:cs typeface="Arial"/>
              </a:rPr>
              <a:t>s</a:t>
            </a:r>
            <a:r>
              <a:rPr lang="en-US" sz="1600" dirty="0">
                <a:latin typeface="Arial"/>
                <a:cs typeface="Arial"/>
              </a:rPr>
              <a:t> </a:t>
            </a:r>
            <a:r>
              <a:rPr lang="en-US" sz="1600" spc="35" dirty="0">
                <a:latin typeface="Arial"/>
                <a:cs typeface="Arial"/>
              </a:rPr>
              <a:t>in</a:t>
            </a:r>
            <a:r>
              <a:rPr lang="en-US" sz="1600" spc="20" dirty="0">
                <a:latin typeface="Arial"/>
                <a:cs typeface="Arial"/>
              </a:rPr>
              <a:t> </a:t>
            </a:r>
            <a:r>
              <a:rPr lang="en-US" sz="1600" spc="-80" dirty="0">
                <a:latin typeface="Arial"/>
                <a:cs typeface="Arial"/>
              </a:rPr>
              <a:t>1</a:t>
            </a:r>
            <a:r>
              <a:rPr lang="en-US" sz="1600" spc="-90" dirty="0">
                <a:latin typeface="Arial"/>
                <a:cs typeface="Arial"/>
              </a:rPr>
              <a:t>8</a:t>
            </a:r>
            <a:r>
              <a:rPr lang="en-US" sz="1600" spc="5" dirty="0">
                <a:latin typeface="Arial"/>
                <a:cs typeface="Arial"/>
              </a:rPr>
              <a:t>7</a:t>
            </a:r>
            <a:r>
              <a:rPr lang="en-US" sz="1600" spc="80" dirty="0">
                <a:latin typeface="Arial"/>
                <a:cs typeface="Arial"/>
              </a:rPr>
              <a:t>3</a:t>
            </a:r>
            <a:endParaRPr lang="en-US" sz="1600" spc="55" dirty="0">
              <a:latin typeface="Arial"/>
              <a:cs typeface="Arial"/>
            </a:endParaRPr>
          </a:p>
          <a:p>
            <a:pPr marL="731837" lvl="2" indent="-457200" eaLnBrk="1" hangingPunct="1">
              <a:lnSpc>
                <a:spcPct val="90000"/>
              </a:lnSpc>
              <a:spcBef>
                <a:spcPts val="700"/>
              </a:spcBef>
              <a:buClr>
                <a:schemeClr val="accent1"/>
              </a:buClr>
              <a:buSzPct val="100000"/>
              <a:buFont typeface="Calibri" panose="020F0502020204030204" pitchFamily="34" charset="0"/>
              <a:buChar char="•"/>
            </a:pPr>
            <a:r>
              <a:rPr lang="en-US" sz="1600" spc="5" dirty="0">
                <a:latin typeface="Arial"/>
                <a:cs typeface="Arial"/>
              </a:rPr>
              <a:t>a</a:t>
            </a:r>
            <a:r>
              <a:rPr lang="en-US" sz="1600" spc="125" dirty="0">
                <a:latin typeface="Arial"/>
                <a:cs typeface="Arial"/>
              </a:rPr>
              <a:t>t</a:t>
            </a:r>
            <a:r>
              <a:rPr lang="en-US" sz="1600" dirty="0">
                <a:latin typeface="Arial"/>
                <a:cs typeface="Arial"/>
              </a:rPr>
              <a:t> </a:t>
            </a:r>
            <a:r>
              <a:rPr lang="en-US" sz="1600" spc="50" dirty="0">
                <a:latin typeface="Arial"/>
                <a:cs typeface="Arial"/>
              </a:rPr>
              <a:t>th</a:t>
            </a:r>
            <a:r>
              <a:rPr lang="en-US" sz="1600" spc="80" dirty="0">
                <a:latin typeface="Arial"/>
                <a:cs typeface="Arial"/>
              </a:rPr>
              <a:t>e</a:t>
            </a:r>
            <a:r>
              <a:rPr lang="en-US" sz="1600" dirty="0">
                <a:latin typeface="Arial"/>
                <a:cs typeface="Arial"/>
              </a:rPr>
              <a:t> </a:t>
            </a:r>
            <a:r>
              <a:rPr lang="en-US" sz="1600" spc="50" dirty="0">
                <a:latin typeface="Arial"/>
                <a:cs typeface="Arial"/>
              </a:rPr>
              <a:t>origina</a:t>
            </a:r>
            <a:r>
              <a:rPr lang="en-US" sz="1600" spc="30" dirty="0">
                <a:latin typeface="Arial"/>
                <a:cs typeface="Arial"/>
              </a:rPr>
              <a:t>l</a:t>
            </a:r>
            <a:r>
              <a:rPr lang="en-US" sz="1600" dirty="0">
                <a:latin typeface="Arial"/>
                <a:cs typeface="Arial"/>
              </a:rPr>
              <a:t> </a:t>
            </a:r>
            <a:r>
              <a:rPr lang="en-US" sz="1600" spc="35" dirty="0">
                <a:latin typeface="Arial"/>
                <a:cs typeface="Arial"/>
              </a:rPr>
              <a:t>Pimli</a:t>
            </a:r>
            <a:r>
              <a:rPr lang="en-US" sz="1600" spc="30" dirty="0">
                <a:latin typeface="Arial"/>
                <a:cs typeface="Arial"/>
              </a:rPr>
              <a:t>c</a:t>
            </a:r>
            <a:r>
              <a:rPr lang="en-US" sz="1600" spc="85" dirty="0">
                <a:latin typeface="Arial"/>
                <a:cs typeface="Arial"/>
              </a:rPr>
              <a:t>o</a:t>
            </a:r>
            <a:r>
              <a:rPr lang="en-US" sz="1600" dirty="0">
                <a:latin typeface="Arial"/>
                <a:cs typeface="Arial"/>
              </a:rPr>
              <a:t> R</a:t>
            </a:r>
            <a:r>
              <a:rPr lang="en-US" sz="1600" spc="30" dirty="0">
                <a:latin typeface="Arial"/>
                <a:cs typeface="Arial"/>
              </a:rPr>
              <a:t>a</a:t>
            </a:r>
            <a:r>
              <a:rPr lang="en-US" sz="1600" spc="15" dirty="0">
                <a:latin typeface="Arial"/>
                <a:cs typeface="Arial"/>
              </a:rPr>
              <a:t>c</a:t>
            </a:r>
            <a:r>
              <a:rPr lang="en-US" sz="1600" spc="30" dirty="0">
                <a:latin typeface="Arial"/>
                <a:cs typeface="Arial"/>
              </a:rPr>
              <a:t>e</a:t>
            </a:r>
            <a:r>
              <a:rPr lang="en-US" sz="1600" dirty="0">
                <a:latin typeface="Arial"/>
                <a:cs typeface="Arial"/>
              </a:rPr>
              <a:t> </a:t>
            </a:r>
            <a:r>
              <a:rPr lang="en-US" sz="1600" spc="-10" dirty="0">
                <a:latin typeface="Arial"/>
                <a:cs typeface="Arial"/>
              </a:rPr>
              <a:t>C</a:t>
            </a:r>
            <a:r>
              <a:rPr lang="en-US" sz="1600" spc="35" dirty="0">
                <a:latin typeface="Arial"/>
                <a:cs typeface="Arial"/>
              </a:rPr>
              <a:t>ours</a:t>
            </a:r>
            <a:r>
              <a:rPr lang="en-US" sz="1600" spc="55" dirty="0">
                <a:latin typeface="Arial"/>
                <a:cs typeface="Arial"/>
              </a:rPr>
              <a:t>e</a:t>
            </a:r>
          </a:p>
          <a:p>
            <a:pPr marL="457200" lvl="1" indent="-457200" eaLnBrk="1" hangingPunct="1">
              <a:lnSpc>
                <a:spcPct val="90000"/>
              </a:lnSpc>
              <a:spcBef>
                <a:spcPts val="700"/>
              </a:spcBef>
              <a:buSzPct val="100000"/>
              <a:buFont typeface="Calibri" panose="020F0502020204030204" pitchFamily="34" charset="0"/>
              <a:buChar char="•"/>
            </a:pPr>
            <a:r>
              <a:rPr lang="en-US" sz="2400" spc="55" dirty="0">
                <a:latin typeface="Arial"/>
                <a:cs typeface="Arial"/>
              </a:rPr>
              <a:t>Early 1900s- Illegal slot machines began to appear</a:t>
            </a:r>
          </a:p>
          <a:p>
            <a:pPr marL="457200" lvl="1" indent="-457200" eaLnBrk="1" hangingPunct="1">
              <a:lnSpc>
                <a:spcPct val="90000"/>
              </a:lnSpc>
              <a:spcBef>
                <a:spcPts val="700"/>
              </a:spcBef>
              <a:buSzPct val="100000"/>
              <a:buFont typeface="Calibri" panose="020F0502020204030204" pitchFamily="34" charset="0"/>
              <a:buChar char="•"/>
            </a:pPr>
            <a:r>
              <a:rPr lang="en-US" sz="2400" spc="55" dirty="0">
                <a:latin typeface="Arial"/>
                <a:cs typeface="Arial"/>
              </a:rPr>
              <a:t>1940s- Slot machines legalized in 4 Southern Md. </a:t>
            </a:r>
            <a:r>
              <a:rPr lang="en-US" sz="2000" spc="55" dirty="0">
                <a:latin typeface="Arial"/>
                <a:cs typeface="Arial"/>
              </a:rPr>
              <a:t>Counties</a:t>
            </a:r>
          </a:p>
          <a:p>
            <a:pPr marL="731837" lvl="2" indent="-457200" eaLnBrk="1" hangingPunct="1">
              <a:lnSpc>
                <a:spcPct val="90000"/>
              </a:lnSpc>
              <a:spcBef>
                <a:spcPts val="700"/>
              </a:spcBef>
              <a:buClr>
                <a:schemeClr val="accent1"/>
              </a:buClr>
              <a:buSzPct val="100000"/>
              <a:buFont typeface="Calibri" panose="020F0502020204030204" pitchFamily="34" charset="0"/>
              <a:buChar char="•"/>
            </a:pPr>
            <a:r>
              <a:rPr lang="en-US" sz="1600" spc="55" dirty="0">
                <a:latin typeface="Arial"/>
                <a:cs typeface="Arial"/>
              </a:rPr>
              <a:t>Anne Arundel, Calvert, St. Mary’s, Charles</a:t>
            </a:r>
            <a:endParaRPr lang="en-US" sz="1600" dirty="0">
              <a:latin typeface="Arial"/>
              <a:cs typeface="Arial"/>
            </a:endParaRPr>
          </a:p>
          <a:p>
            <a:pPr marL="731837" lvl="2" indent="-457200" eaLnBrk="1" hangingPunct="1">
              <a:lnSpc>
                <a:spcPct val="90000"/>
              </a:lnSpc>
              <a:spcBef>
                <a:spcPts val="700"/>
              </a:spcBef>
              <a:buClr>
                <a:schemeClr val="accent1"/>
              </a:buClr>
              <a:buSzPct val="100000"/>
              <a:buFont typeface="Calibri" panose="020F0502020204030204" pitchFamily="34" charset="0"/>
              <a:buChar char="•"/>
            </a:pPr>
            <a:r>
              <a:rPr lang="en-US" sz="1600" spc="-70" dirty="0">
                <a:latin typeface="Arial"/>
                <a:cs typeface="Arial"/>
              </a:rPr>
              <a:t>1</a:t>
            </a:r>
            <a:r>
              <a:rPr lang="en-US" sz="1600" spc="-75" dirty="0">
                <a:latin typeface="Arial"/>
                <a:cs typeface="Arial"/>
              </a:rPr>
              <a:t>9</a:t>
            </a:r>
            <a:r>
              <a:rPr lang="en-US" sz="1600" spc="60" dirty="0">
                <a:latin typeface="Arial"/>
                <a:cs typeface="Arial"/>
              </a:rPr>
              <a:t>50</a:t>
            </a:r>
            <a:r>
              <a:rPr lang="en-US" sz="1600" spc="65" dirty="0">
                <a:latin typeface="Arial"/>
                <a:cs typeface="Arial"/>
              </a:rPr>
              <a:t>s</a:t>
            </a:r>
            <a:r>
              <a:rPr lang="en-US" sz="1600" dirty="0">
                <a:latin typeface="Arial"/>
                <a:cs typeface="Arial"/>
              </a:rPr>
              <a:t> </a:t>
            </a:r>
            <a:r>
              <a:rPr lang="en-US" sz="1600" spc="50" dirty="0">
                <a:latin typeface="Arial"/>
                <a:cs typeface="Arial"/>
              </a:rPr>
              <a:t>&amp;</a:t>
            </a:r>
            <a:r>
              <a:rPr lang="en-US" sz="1600" dirty="0">
                <a:latin typeface="Arial"/>
                <a:cs typeface="Arial"/>
              </a:rPr>
              <a:t> </a:t>
            </a:r>
            <a:r>
              <a:rPr lang="en-US" sz="1600" spc="70" dirty="0">
                <a:latin typeface="Arial"/>
                <a:cs typeface="Arial"/>
              </a:rPr>
              <a:t>60</a:t>
            </a:r>
            <a:r>
              <a:rPr lang="en-US" sz="1600" spc="75" dirty="0">
                <a:latin typeface="Arial"/>
                <a:cs typeface="Arial"/>
              </a:rPr>
              <a:t>-</a:t>
            </a:r>
            <a:r>
              <a:rPr lang="en-US" sz="1600" dirty="0">
                <a:latin typeface="Arial"/>
                <a:cs typeface="Arial"/>
              </a:rPr>
              <a:t> </a:t>
            </a:r>
            <a:r>
              <a:rPr lang="en-US" sz="1600" spc="50" dirty="0">
                <a:latin typeface="Arial"/>
                <a:cs typeface="Arial"/>
              </a:rPr>
              <a:t>nicknamed</a:t>
            </a:r>
            <a:r>
              <a:rPr lang="en-US" sz="1600" dirty="0">
                <a:latin typeface="Arial"/>
                <a:cs typeface="Arial"/>
              </a:rPr>
              <a:t> </a:t>
            </a:r>
            <a:r>
              <a:rPr lang="en-US" sz="1600" spc="50" dirty="0">
                <a:latin typeface="Arial"/>
                <a:cs typeface="Arial"/>
              </a:rPr>
              <a:t>part</a:t>
            </a:r>
            <a:r>
              <a:rPr lang="en-US" sz="1600" spc="70" dirty="0">
                <a:latin typeface="Arial"/>
                <a:cs typeface="Arial"/>
              </a:rPr>
              <a:t>s</a:t>
            </a:r>
            <a:r>
              <a:rPr lang="en-US" sz="1600" dirty="0">
                <a:latin typeface="Arial"/>
                <a:cs typeface="Arial"/>
              </a:rPr>
              <a:t> </a:t>
            </a:r>
            <a:r>
              <a:rPr lang="en-US" sz="1600" spc="105" dirty="0">
                <a:latin typeface="Arial"/>
                <a:cs typeface="Arial"/>
              </a:rPr>
              <a:t>o</a:t>
            </a:r>
            <a:r>
              <a:rPr lang="en-US" sz="1600" spc="55" dirty="0">
                <a:latin typeface="Arial"/>
                <a:cs typeface="Arial"/>
              </a:rPr>
              <a:t>f</a:t>
            </a:r>
            <a:r>
              <a:rPr lang="en-US" sz="1600" dirty="0">
                <a:latin typeface="Arial"/>
                <a:cs typeface="Arial"/>
              </a:rPr>
              <a:t> </a:t>
            </a:r>
            <a:r>
              <a:rPr lang="en-US" sz="1600" spc="45" dirty="0">
                <a:latin typeface="Arial"/>
                <a:cs typeface="Arial"/>
              </a:rPr>
              <a:t>Southern Maryland</a:t>
            </a:r>
            <a:r>
              <a:rPr lang="en-US" sz="1600" spc="20" dirty="0">
                <a:latin typeface="Arial"/>
                <a:cs typeface="Arial"/>
              </a:rPr>
              <a:t> </a:t>
            </a:r>
            <a:r>
              <a:rPr lang="en-US" sz="1600" spc="-5" dirty="0">
                <a:latin typeface="Arial"/>
                <a:cs typeface="Arial"/>
              </a:rPr>
              <a:t>a</a:t>
            </a:r>
            <a:r>
              <a:rPr lang="en-US" sz="1600" spc="5" dirty="0">
                <a:latin typeface="Arial"/>
                <a:cs typeface="Arial"/>
              </a:rPr>
              <a:t>s</a:t>
            </a:r>
            <a:r>
              <a:rPr lang="en-US" sz="1600" dirty="0">
                <a:latin typeface="Arial"/>
                <a:cs typeface="Arial"/>
              </a:rPr>
              <a:t> </a:t>
            </a:r>
            <a:r>
              <a:rPr lang="en-US" sz="1600" spc="95" dirty="0">
                <a:latin typeface="Arial"/>
                <a:cs typeface="Arial"/>
              </a:rPr>
              <a:t>“</a:t>
            </a:r>
            <a:r>
              <a:rPr lang="en-US" sz="1600" spc="385" dirty="0">
                <a:latin typeface="Arial"/>
                <a:cs typeface="Arial"/>
              </a:rPr>
              <a:t>L</a:t>
            </a:r>
            <a:r>
              <a:rPr lang="en-US" sz="1600" spc="45" dirty="0">
                <a:latin typeface="Arial"/>
                <a:cs typeface="Arial"/>
              </a:rPr>
              <a:t>ittl</a:t>
            </a:r>
            <a:r>
              <a:rPr lang="en-US" sz="1600" spc="125" dirty="0">
                <a:latin typeface="Arial"/>
                <a:cs typeface="Arial"/>
              </a:rPr>
              <a:t>e</a:t>
            </a:r>
            <a:r>
              <a:rPr lang="en-US" sz="1600" dirty="0">
                <a:latin typeface="Arial"/>
                <a:cs typeface="Arial"/>
              </a:rPr>
              <a:t> V</a:t>
            </a:r>
            <a:r>
              <a:rPr lang="en-US" sz="1600" spc="45" dirty="0">
                <a:latin typeface="Arial"/>
                <a:cs typeface="Arial"/>
              </a:rPr>
              <a:t>egas</a:t>
            </a:r>
            <a:r>
              <a:rPr lang="en-US" sz="1600" spc="35" dirty="0">
                <a:latin typeface="Arial"/>
                <a:cs typeface="Arial"/>
              </a:rPr>
              <a:t>”</a:t>
            </a:r>
            <a:r>
              <a:rPr lang="en-US" sz="1600" dirty="0">
                <a:latin typeface="Arial"/>
                <a:cs typeface="Arial"/>
              </a:rPr>
              <a:t> &amp; “Little Reno”</a:t>
            </a:r>
          </a:p>
          <a:p>
            <a:pPr marL="731837" lvl="2" indent="-457200" eaLnBrk="1" hangingPunct="1">
              <a:lnSpc>
                <a:spcPct val="90000"/>
              </a:lnSpc>
              <a:spcBef>
                <a:spcPts val="700"/>
              </a:spcBef>
              <a:buClr>
                <a:schemeClr val="accent1"/>
              </a:buClr>
              <a:buSzPct val="100000"/>
              <a:buFont typeface="Calibri" panose="020F0502020204030204" pitchFamily="34" charset="0"/>
              <a:buChar char="•"/>
            </a:pPr>
            <a:r>
              <a:rPr lang="en-US" sz="1600" spc="100" dirty="0">
                <a:latin typeface="Arial"/>
                <a:cs typeface="Arial"/>
              </a:rPr>
              <a:t>&gt;</a:t>
            </a:r>
            <a:r>
              <a:rPr lang="en-US" sz="1600" dirty="0">
                <a:latin typeface="Arial"/>
                <a:cs typeface="Arial"/>
              </a:rPr>
              <a:t> </a:t>
            </a:r>
            <a:r>
              <a:rPr lang="en-US" sz="1600" spc="114" dirty="0">
                <a:latin typeface="Arial"/>
                <a:cs typeface="Arial"/>
              </a:rPr>
              <a:t>900</a:t>
            </a:r>
            <a:r>
              <a:rPr lang="en-US" sz="1600" spc="125" dirty="0">
                <a:latin typeface="Arial"/>
                <a:cs typeface="Arial"/>
              </a:rPr>
              <a:t>0</a:t>
            </a:r>
            <a:r>
              <a:rPr lang="en-US" sz="1600" dirty="0">
                <a:latin typeface="Arial"/>
                <a:cs typeface="Arial"/>
              </a:rPr>
              <a:t> </a:t>
            </a:r>
            <a:r>
              <a:rPr lang="en-US" sz="1600" spc="55" dirty="0">
                <a:latin typeface="Arial"/>
                <a:cs typeface="Arial"/>
              </a:rPr>
              <a:t>slo</a:t>
            </a:r>
            <a:r>
              <a:rPr lang="en-US" sz="1600" spc="40" dirty="0">
                <a:latin typeface="Arial"/>
                <a:cs typeface="Arial"/>
              </a:rPr>
              <a:t>t</a:t>
            </a:r>
            <a:r>
              <a:rPr lang="en-US" sz="1600" dirty="0">
                <a:latin typeface="Arial"/>
                <a:cs typeface="Arial"/>
              </a:rPr>
              <a:t> </a:t>
            </a:r>
            <a:r>
              <a:rPr lang="en-US" sz="1600" spc="35" dirty="0">
                <a:latin typeface="Arial"/>
                <a:cs typeface="Arial"/>
              </a:rPr>
              <a:t>machine</a:t>
            </a:r>
            <a:r>
              <a:rPr lang="en-US" sz="1600" spc="45" dirty="0">
                <a:latin typeface="Arial"/>
                <a:cs typeface="Arial"/>
              </a:rPr>
              <a:t>s</a:t>
            </a:r>
            <a:r>
              <a:rPr lang="en-US" sz="1600" dirty="0">
                <a:latin typeface="Arial"/>
                <a:cs typeface="Arial"/>
              </a:rPr>
              <a:t> </a:t>
            </a:r>
            <a:r>
              <a:rPr lang="en-US" sz="1600" spc="15" dirty="0">
                <a:latin typeface="Arial"/>
                <a:cs typeface="Arial"/>
              </a:rPr>
              <a:t>i</a:t>
            </a:r>
            <a:r>
              <a:rPr lang="en-US" sz="1600" spc="65" dirty="0">
                <a:latin typeface="Arial"/>
                <a:cs typeface="Arial"/>
              </a:rPr>
              <a:t>n</a:t>
            </a:r>
            <a:r>
              <a:rPr lang="en-US" sz="1600" dirty="0">
                <a:latin typeface="Arial"/>
                <a:cs typeface="Arial"/>
              </a:rPr>
              <a:t> </a:t>
            </a:r>
            <a:r>
              <a:rPr lang="en-US" sz="1600" spc="45" dirty="0">
                <a:latin typeface="Arial"/>
                <a:cs typeface="Arial"/>
              </a:rPr>
              <a:t>loca</a:t>
            </a:r>
            <a:r>
              <a:rPr lang="en-US" sz="1600" spc="25" dirty="0">
                <a:latin typeface="Arial"/>
                <a:cs typeface="Arial"/>
              </a:rPr>
              <a:t>l</a:t>
            </a:r>
            <a:r>
              <a:rPr lang="en-US" sz="1600" dirty="0">
                <a:latin typeface="Arial"/>
                <a:cs typeface="Arial"/>
              </a:rPr>
              <a:t> </a:t>
            </a:r>
            <a:r>
              <a:rPr lang="en-US" sz="1600" spc="35" dirty="0">
                <a:latin typeface="Arial"/>
                <a:cs typeface="Arial"/>
              </a:rPr>
              <a:t>t</a:t>
            </a:r>
            <a:r>
              <a:rPr lang="en-US" sz="1600" spc="60" dirty="0">
                <a:latin typeface="Arial"/>
                <a:cs typeface="Arial"/>
              </a:rPr>
              <a:t>a</a:t>
            </a:r>
            <a:r>
              <a:rPr lang="en-US" sz="1600" spc="45" dirty="0">
                <a:latin typeface="Arial"/>
                <a:cs typeface="Arial"/>
              </a:rPr>
              <a:t>v</a:t>
            </a:r>
            <a:r>
              <a:rPr lang="en-US" sz="1600" spc="25" dirty="0">
                <a:latin typeface="Arial"/>
                <a:cs typeface="Arial"/>
              </a:rPr>
              <a:t>ern</a:t>
            </a:r>
            <a:r>
              <a:rPr lang="en-US" sz="1600" spc="40" dirty="0">
                <a:latin typeface="Arial"/>
                <a:cs typeface="Arial"/>
              </a:rPr>
              <a:t>s</a:t>
            </a:r>
            <a:r>
              <a:rPr lang="en-US" sz="1600" dirty="0">
                <a:latin typeface="Arial"/>
                <a:cs typeface="Arial"/>
              </a:rPr>
              <a:t> </a:t>
            </a:r>
            <a:r>
              <a:rPr lang="en-US" sz="1600" spc="50" dirty="0">
                <a:latin typeface="Arial"/>
                <a:cs typeface="Arial"/>
              </a:rPr>
              <a:t>and</a:t>
            </a:r>
            <a:r>
              <a:rPr lang="en-US" sz="1600" spc="20" dirty="0">
                <a:latin typeface="Arial"/>
                <a:cs typeface="Arial"/>
              </a:rPr>
              <a:t> </a:t>
            </a:r>
            <a:r>
              <a:rPr lang="en-US" sz="1600" spc="35" dirty="0">
                <a:latin typeface="Arial"/>
                <a:cs typeface="Arial"/>
              </a:rPr>
              <a:t>roadhouse</a:t>
            </a:r>
            <a:r>
              <a:rPr lang="en-US" sz="1600" spc="45" dirty="0">
                <a:latin typeface="Arial"/>
                <a:cs typeface="Arial"/>
              </a:rPr>
              <a:t>s</a:t>
            </a:r>
          </a:p>
          <a:p>
            <a:pPr marL="731837" lvl="2" indent="-457200" eaLnBrk="1" hangingPunct="1">
              <a:lnSpc>
                <a:spcPct val="90000"/>
              </a:lnSpc>
              <a:spcBef>
                <a:spcPts val="700"/>
              </a:spcBef>
              <a:buClr>
                <a:schemeClr val="accent1"/>
              </a:buClr>
              <a:buSzPct val="100000"/>
              <a:buFont typeface="Calibri" panose="020F0502020204030204" pitchFamily="34" charset="0"/>
              <a:buChar char="•"/>
            </a:pPr>
            <a:r>
              <a:rPr lang="en-US" sz="1600" spc="45" dirty="0">
                <a:latin typeface="Arial"/>
                <a:cs typeface="Arial"/>
              </a:rPr>
              <a:t>Earned &gt; $24 million</a:t>
            </a:r>
            <a:endParaRPr lang="en-US" sz="1600" spc="80" dirty="0">
              <a:latin typeface="Arial"/>
              <a:cs typeface="Arial"/>
            </a:endParaRPr>
          </a:p>
          <a:p>
            <a:pPr marL="457200" lvl="1" indent="-457200" eaLnBrk="1" hangingPunct="1">
              <a:lnSpc>
                <a:spcPct val="90000"/>
              </a:lnSpc>
              <a:spcBef>
                <a:spcPts val="700"/>
              </a:spcBef>
              <a:buSzPct val="100000"/>
              <a:buFont typeface="Calibri" panose="020F0502020204030204" pitchFamily="34" charset="0"/>
              <a:buChar char="•"/>
            </a:pPr>
            <a:r>
              <a:rPr lang="en-US" sz="2400" spc="80" dirty="0">
                <a:latin typeface="Arial"/>
                <a:cs typeface="Arial"/>
              </a:rPr>
              <a:t>1952- Charitable BINGO legalized</a:t>
            </a:r>
          </a:p>
          <a:p>
            <a:pPr marL="457200" lvl="1" indent="-457200" eaLnBrk="1" hangingPunct="1">
              <a:lnSpc>
                <a:spcPct val="90000"/>
              </a:lnSpc>
              <a:spcBef>
                <a:spcPts val="700"/>
              </a:spcBef>
              <a:buSzPct val="100000"/>
              <a:buFont typeface="Calibri" panose="020F0502020204030204" pitchFamily="34" charset="0"/>
              <a:buChar char="•"/>
            </a:pPr>
            <a:r>
              <a:rPr lang="en-US" sz="2400" spc="80" dirty="0">
                <a:latin typeface="Arial"/>
                <a:cs typeface="Arial"/>
              </a:rPr>
              <a:t>1963- Legislation to prohibit new slot machines</a:t>
            </a:r>
            <a:r>
              <a:rPr lang="en-US" sz="2400" dirty="0">
                <a:latin typeface="Arial"/>
                <a:cs typeface="Arial"/>
              </a:rPr>
              <a:t> </a:t>
            </a:r>
          </a:p>
        </p:txBody>
      </p:sp>
      <p:pic>
        <p:nvPicPr>
          <p:cNvPr id="2" name="Picture 1">
            <a:extLst>
              <a:ext uri="{FF2B5EF4-FFF2-40B4-BE49-F238E27FC236}">
                <a16:creationId xmlns:a16="http://schemas.microsoft.com/office/drawing/2014/main" id="{AA285FD6-DB6B-C78D-8B59-CBC68997BEE9}"/>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5122" name="Picture 2" descr="Retro Baltimore, Before there was The Preakness, there was...">
            <a:extLst>
              <a:ext uri="{FF2B5EF4-FFF2-40B4-BE49-F238E27FC236}">
                <a16:creationId xmlns:a16="http://schemas.microsoft.com/office/drawing/2014/main" id="{4C34A488-258A-9280-B967-4A6EFB74F0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50" b="17070"/>
          <a:stretch/>
        </p:blipFill>
        <p:spPr bwMode="auto">
          <a:xfrm>
            <a:off x="7467600" y="3276600"/>
            <a:ext cx="16764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ryland Flag | American Flags Express">
            <a:extLst>
              <a:ext uri="{FF2B5EF4-FFF2-40B4-BE49-F238E27FC236}">
                <a16:creationId xmlns:a16="http://schemas.microsoft.com/office/drawing/2014/main" id="{F40FE6DA-655B-1D4D-4159-267FD586CA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001" b="17999"/>
          <a:stretch/>
        </p:blipFill>
        <p:spPr bwMode="auto">
          <a:xfrm>
            <a:off x="-2381" y="0"/>
            <a:ext cx="992981" cy="63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6265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2.citypaper.com/sb/65920/fe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7" y="-328"/>
            <a:ext cx="3339663" cy="223089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2.citypaper.com/sb/65920/feature-2.jpg"/>
          <p:cNvPicPr>
            <a:picLocks noChangeAspect="1" noChangeArrowheads="1"/>
          </p:cNvPicPr>
          <p:nvPr/>
        </p:nvPicPr>
        <p:blipFill rotWithShape="1">
          <a:blip r:embed="rId3">
            <a:extLst>
              <a:ext uri="{28A0092B-C50C-407E-A947-70E740481C1C}">
                <a14:useLocalDpi xmlns:a14="http://schemas.microsoft.com/office/drawing/2010/main" val="0"/>
              </a:ext>
            </a:extLst>
          </a:blip>
          <a:srcRect l="10924" r="7641"/>
          <a:stretch/>
        </p:blipFill>
        <p:spPr bwMode="auto">
          <a:xfrm>
            <a:off x="7063277" y="3657600"/>
            <a:ext cx="208186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2.citypaper.com/sb/65920/featur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336" y="3593757"/>
            <a:ext cx="4330263" cy="325636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2.citypaper.com/sb/65920/feature-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18" y="1"/>
            <a:ext cx="3186561" cy="2209799"/>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www2.citypaper.com/sb/65920/feature-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 y="4036895"/>
            <a:ext cx="1673787" cy="2370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75253BB-7EE8-177F-BA89-5CFB01579E4F}"/>
              </a:ext>
            </a:extLst>
          </p:cNvPr>
          <p:cNvPicPr>
            <a:picLocks noChangeAspect="1"/>
          </p:cNvPicPr>
          <p:nvPr/>
        </p:nvPicPr>
        <p:blipFill>
          <a:blip r:embed="rId7"/>
          <a:stretch>
            <a:fillRect/>
          </a:stretch>
        </p:blipFill>
        <p:spPr>
          <a:xfrm>
            <a:off x="7391400" y="6063990"/>
            <a:ext cx="1714500" cy="794010"/>
          </a:xfrm>
          <a:prstGeom prst="rect">
            <a:avLst/>
          </a:prstGeom>
        </p:spPr>
      </p:pic>
      <p:pic>
        <p:nvPicPr>
          <p:cNvPr id="2050" name="Picture 2" descr="This Southern Maryland Thoroughfare Was Once Known as “Little Vegas” |  RE/MAX One">
            <a:extLst>
              <a:ext uri="{FF2B5EF4-FFF2-40B4-BE49-F238E27FC236}">
                <a16:creationId xmlns:a16="http://schemas.microsoft.com/office/drawing/2014/main" id="{48D764B3-4492-0387-9887-A360D2DFBF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0405" y="1810127"/>
            <a:ext cx="2676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ldorf and Southern Maryland's “Little Vegas” past - The BayNet">
            <a:extLst>
              <a:ext uri="{FF2B5EF4-FFF2-40B4-BE49-F238E27FC236}">
                <a16:creationId xmlns:a16="http://schemas.microsoft.com/office/drawing/2014/main" id="{41B2886F-0055-2117-BD2A-51D4E27B54F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03" b="17921"/>
          <a:stretch/>
        </p:blipFill>
        <p:spPr bwMode="auto">
          <a:xfrm>
            <a:off x="3176605" y="76200"/>
            <a:ext cx="2680579"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ttle Las Vegas” in Charles County – Our History, Our Heritage">
            <a:extLst>
              <a:ext uri="{FF2B5EF4-FFF2-40B4-BE49-F238E27FC236}">
                <a16:creationId xmlns:a16="http://schemas.microsoft.com/office/drawing/2014/main" id="{D7BD686B-3A19-7D0F-FBD1-71E2F0DDDE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95801" y="3008910"/>
            <a:ext cx="2625312" cy="18614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look at the history of gambling in Southern Maryland | Local News |  somdnews.com">
            <a:extLst>
              <a:ext uri="{FF2B5EF4-FFF2-40B4-BE49-F238E27FC236}">
                <a16:creationId xmlns:a16="http://schemas.microsoft.com/office/drawing/2014/main" id="{A2A11E9E-43B2-A693-F3F0-5BD6BA4578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71600" y="5410199"/>
            <a:ext cx="1776857" cy="14399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 look at the history of gambling in Southern Maryland | Local News |  somdnews.com">
            <a:extLst>
              <a:ext uri="{FF2B5EF4-FFF2-40B4-BE49-F238E27FC236}">
                <a16:creationId xmlns:a16="http://schemas.microsoft.com/office/drawing/2014/main" id="{77E86969-C4DD-EC40-A364-989A56B3751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35142" y="2026459"/>
            <a:ext cx="2189665" cy="175453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ittle Las Vegas” in Charles County – Our History, Our Heritage">
            <a:extLst>
              <a:ext uri="{FF2B5EF4-FFF2-40B4-BE49-F238E27FC236}">
                <a16:creationId xmlns:a16="http://schemas.microsoft.com/office/drawing/2014/main" id="{20439A65-A8F7-ABA2-C162-83C5C39A0E4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235" t="12459" r="16430" b="4225"/>
          <a:stretch/>
        </p:blipFill>
        <p:spPr bwMode="auto">
          <a:xfrm>
            <a:off x="56706" y="2463339"/>
            <a:ext cx="1958048" cy="16650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 look at the history of gambling in Southern Maryland | Local News |  somdnews.com">
            <a:extLst>
              <a:ext uri="{FF2B5EF4-FFF2-40B4-BE49-F238E27FC236}">
                <a16:creationId xmlns:a16="http://schemas.microsoft.com/office/drawing/2014/main" id="{88815904-E3D0-A646-AEE3-17F03C73D69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51040" y="3512332"/>
            <a:ext cx="2105025" cy="179609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 look at the history of gambling in Southern Maryland | Local News |  somdnews.com">
            <a:extLst>
              <a:ext uri="{FF2B5EF4-FFF2-40B4-BE49-F238E27FC236}">
                <a16:creationId xmlns:a16="http://schemas.microsoft.com/office/drawing/2014/main" id="{2018BCCD-2F1D-FCDD-0A7F-AB20708C48CA}"/>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7179" b="27600"/>
          <a:stretch/>
        </p:blipFill>
        <p:spPr bwMode="auto">
          <a:xfrm>
            <a:off x="5046164" y="2019322"/>
            <a:ext cx="1713706" cy="1087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4006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bwMode="auto">
          <a:xfrm>
            <a:off x="533400" y="152400"/>
            <a:ext cx="8170863"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5400" b="1" dirty="0">
                <a:solidFill>
                  <a:schemeClr val="accent1"/>
                </a:solidFill>
                <a:latin typeface="Arial" panose="020B0604020202020204" pitchFamily="34" charset="0"/>
                <a:cs typeface="Arial" panose="020B0604020202020204" pitchFamily="34" charset="0"/>
              </a:rPr>
              <a:t>Gambling In Maryland</a:t>
            </a:r>
          </a:p>
        </p:txBody>
      </p:sp>
      <p:sp>
        <p:nvSpPr>
          <p:cNvPr id="8195" name="Rectangle 2051"/>
          <p:cNvSpPr>
            <a:spLocks noGrp="1" noChangeArrowheads="1"/>
          </p:cNvSpPr>
          <p:nvPr>
            <p:ph type="body" idx="1"/>
          </p:nvPr>
        </p:nvSpPr>
        <p:spPr bwMode="auto">
          <a:xfrm>
            <a:off x="152400" y="1600200"/>
            <a:ext cx="9144001" cy="4478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eaLnBrk="1" hangingPunct="1">
              <a:lnSpc>
                <a:spcPct val="90000"/>
              </a:lnSpc>
              <a:spcBef>
                <a:spcPts val="700"/>
              </a:spcBef>
              <a:buSzPct val="100000"/>
              <a:buFont typeface="Arial" panose="020B0604020202020204" pitchFamily="34" charset="0"/>
              <a:buChar char="•"/>
            </a:pPr>
            <a:r>
              <a:rPr lang="en-US" sz="2800" spc="5" dirty="0">
                <a:latin typeface="Arial" panose="020B0604020202020204" pitchFamily="34" charset="0"/>
                <a:cs typeface="Arial" panose="020B0604020202020204" pitchFamily="34" charset="0"/>
              </a:rPr>
              <a:t>1973- e</a:t>
            </a:r>
            <a:r>
              <a:rPr lang="en-US" sz="2800" spc="-5" dirty="0">
                <a:latin typeface="Arial" panose="020B0604020202020204" pitchFamily="34" charset="0"/>
                <a:cs typeface="Arial" panose="020B0604020202020204" pitchFamily="34" charset="0"/>
              </a:rPr>
              <a:t>s</a:t>
            </a:r>
            <a:r>
              <a:rPr lang="en-US" sz="2800" spc="55" dirty="0">
                <a:latin typeface="Arial" panose="020B0604020202020204" pitchFamily="34" charset="0"/>
                <a:cs typeface="Arial" panose="020B0604020202020204" pitchFamily="34" charset="0"/>
              </a:rPr>
              <a:t>tablishmen</a:t>
            </a:r>
            <a:r>
              <a:rPr lang="en-US" sz="2800" spc="35" dirty="0">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 </a:t>
            </a:r>
            <a:r>
              <a:rPr lang="en-US" sz="2800" spc="105" dirty="0">
                <a:latin typeface="Arial" panose="020B0604020202020204" pitchFamily="34" charset="0"/>
                <a:cs typeface="Arial" panose="020B0604020202020204" pitchFamily="34" charset="0"/>
              </a:rPr>
              <a:t>o</a:t>
            </a:r>
            <a:r>
              <a:rPr lang="en-US" sz="2800" spc="55" dirty="0">
                <a:latin typeface="Arial" panose="020B0604020202020204" pitchFamily="34" charset="0"/>
                <a:cs typeface="Arial" panose="020B0604020202020204" pitchFamily="34" charset="0"/>
              </a:rPr>
              <a:t>f</a:t>
            </a:r>
            <a:r>
              <a:rPr lang="en-US" sz="2800" dirty="0">
                <a:latin typeface="Arial" panose="020B0604020202020204" pitchFamily="34" charset="0"/>
                <a:cs typeface="Arial" panose="020B0604020202020204" pitchFamily="34" charset="0"/>
              </a:rPr>
              <a:t> </a:t>
            </a:r>
            <a:r>
              <a:rPr lang="en-US" sz="2800" spc="50" dirty="0">
                <a:latin typeface="Arial" panose="020B0604020202020204" pitchFamily="34" charset="0"/>
                <a:cs typeface="Arial" panose="020B0604020202020204" pitchFamily="34" charset="0"/>
              </a:rPr>
              <a:t>th</a:t>
            </a:r>
            <a:r>
              <a:rPr lang="en-US" sz="2800" spc="80" dirty="0">
                <a:latin typeface="Arial" panose="020B0604020202020204" pitchFamily="34" charset="0"/>
                <a:cs typeface="Arial" panose="020B0604020202020204" pitchFamily="34" charset="0"/>
              </a:rPr>
              <a:t>e</a:t>
            </a:r>
            <a:r>
              <a:rPr lang="en-US" sz="2800" dirty="0">
                <a:latin typeface="Arial" panose="020B0604020202020204" pitchFamily="34" charset="0"/>
                <a:cs typeface="Arial" panose="020B0604020202020204" pitchFamily="34" charset="0"/>
              </a:rPr>
              <a:t> </a:t>
            </a:r>
            <a:r>
              <a:rPr lang="en-US" sz="2800" spc="45" dirty="0">
                <a:latin typeface="Arial" panose="020B0604020202020204" pitchFamily="34" charset="0"/>
                <a:cs typeface="Arial" panose="020B0604020202020204" pitchFamily="34" charset="0"/>
              </a:rPr>
              <a:t>Marylan</a:t>
            </a:r>
            <a:r>
              <a:rPr lang="en-US" sz="2800" spc="60" dirty="0">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 </a:t>
            </a:r>
            <a:r>
              <a:rPr lang="en-US" sz="2800" spc="375" dirty="0">
                <a:latin typeface="Arial" panose="020B0604020202020204" pitchFamily="34" charset="0"/>
                <a:cs typeface="Arial" panose="020B0604020202020204" pitchFamily="34" charset="0"/>
              </a:rPr>
              <a:t>L</a:t>
            </a:r>
            <a:r>
              <a:rPr lang="en-US" sz="2800" spc="114" dirty="0">
                <a:latin typeface="Arial" panose="020B0604020202020204" pitchFamily="34" charset="0"/>
                <a:cs typeface="Arial" panose="020B0604020202020204" pitchFamily="34" charset="0"/>
              </a:rPr>
              <a:t>ot</a:t>
            </a:r>
            <a:r>
              <a:rPr lang="en-US" sz="2800" spc="55" dirty="0">
                <a:latin typeface="Arial" panose="020B0604020202020204" pitchFamily="34" charset="0"/>
                <a:cs typeface="Arial" panose="020B0604020202020204" pitchFamily="34" charset="0"/>
              </a:rPr>
              <a:t>t</a:t>
            </a:r>
            <a:r>
              <a:rPr lang="en-US" sz="2800" spc="50" dirty="0">
                <a:latin typeface="Arial" panose="020B0604020202020204" pitchFamily="34" charset="0"/>
                <a:cs typeface="Arial" panose="020B0604020202020204" pitchFamily="34" charset="0"/>
              </a:rPr>
              <a:t>er</a:t>
            </a:r>
            <a:r>
              <a:rPr lang="en-US" sz="2800" spc="70" dirty="0">
                <a:latin typeface="Arial" panose="020B0604020202020204" pitchFamily="34" charset="0"/>
                <a:cs typeface="Arial" panose="020B0604020202020204" pitchFamily="34" charset="0"/>
              </a:rPr>
              <a:t>y</a:t>
            </a:r>
          </a:p>
          <a:p>
            <a:pPr marL="457200" lvl="1" indent="-457200" eaLnBrk="1" hangingPunct="1">
              <a:lnSpc>
                <a:spcPct val="90000"/>
              </a:lnSpc>
              <a:spcBef>
                <a:spcPts val="700"/>
              </a:spcBef>
              <a:buSzPct val="100000"/>
              <a:buFont typeface="Arial" panose="020B0604020202020204" pitchFamily="34" charset="0"/>
              <a:buChar char="•"/>
            </a:pPr>
            <a:r>
              <a:rPr lang="en-US" sz="2800" spc="70" dirty="0">
                <a:latin typeface="Arial" panose="020B0604020202020204" pitchFamily="34" charset="0"/>
                <a:cs typeface="Arial" panose="020B0604020202020204" pitchFamily="34" charset="0"/>
              </a:rPr>
              <a:t>1990s-discussions about slot machines begin</a:t>
            </a:r>
          </a:p>
          <a:p>
            <a:pPr marL="457200" lvl="1" indent="-457200" eaLnBrk="1" hangingPunct="1">
              <a:lnSpc>
                <a:spcPct val="90000"/>
              </a:lnSpc>
              <a:spcBef>
                <a:spcPts val="700"/>
              </a:spcBef>
              <a:buSzPct val="100000"/>
              <a:buFont typeface="Arial" panose="020B0604020202020204" pitchFamily="34" charset="0"/>
              <a:buChar char="•"/>
            </a:pPr>
            <a:r>
              <a:rPr lang="en-US" altLang="en-US" sz="2800" spc="70" dirty="0">
                <a:latin typeface="Arial" panose="020B0604020202020204" pitchFamily="34" charset="0"/>
                <a:cs typeface="Arial" panose="020B0604020202020204" pitchFamily="34" charset="0"/>
              </a:rPr>
              <a:t>November, 2008- State referendum allowing video lottery terminals (slot machines) in 5 casinos</a:t>
            </a:r>
          </a:p>
          <a:p>
            <a:pPr lvl="1">
              <a:buFont typeface="Arial" panose="020B0604020202020204" pitchFamily="34" charset="0"/>
              <a:buChar char="•"/>
            </a:pPr>
            <a:r>
              <a:rPr lang="en-US" altLang="en-US" sz="2000" spc="70" dirty="0">
                <a:latin typeface="Arial" panose="020B0604020202020204" pitchFamily="34" charset="0"/>
                <a:cs typeface="Arial" panose="020B0604020202020204" pitchFamily="34" charset="0"/>
              </a:rPr>
              <a:t>Mandated that money be placed in to “problem gambling fund.”</a:t>
            </a:r>
          </a:p>
          <a:p>
            <a:pPr marL="457200" lvl="1" indent="-457200" eaLnBrk="1" hangingPunct="1">
              <a:lnSpc>
                <a:spcPct val="90000"/>
              </a:lnSpc>
              <a:spcBef>
                <a:spcPts val="700"/>
              </a:spcBef>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rPr>
              <a:t>July 1, 2012 </a:t>
            </a:r>
            <a:r>
              <a:rPr lang="en-US" sz="32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Maryland Center of Excellence on Problem Gambling opens as part of The University of Maryland, School of Medicine, Department of Psychiatry </a:t>
            </a:r>
          </a:p>
          <a:p>
            <a:pPr marL="457200" lvl="1" indent="-457200" eaLnBrk="1" hangingPunct="1">
              <a:lnSpc>
                <a:spcPct val="90000"/>
              </a:lnSpc>
              <a:spcBef>
                <a:spcPts val="700"/>
              </a:spcBef>
              <a:buSzPct val="100000"/>
              <a:buFont typeface="Arial" panose="020B0604020202020204" pitchFamily="34" charset="0"/>
              <a:buChar char="•"/>
            </a:pPr>
            <a:r>
              <a:rPr lang="en-US" altLang="en-US" sz="2800" spc="70" dirty="0">
                <a:latin typeface="Arial" panose="020B0604020202020204" pitchFamily="34" charset="0"/>
                <a:cs typeface="Arial" panose="020B0604020202020204" pitchFamily="34" charset="0"/>
              </a:rPr>
              <a:t>November, 2012- State referendum allowing a 6</a:t>
            </a:r>
            <a:r>
              <a:rPr lang="en-US" altLang="en-US" sz="2800" spc="70" baseline="30000" dirty="0">
                <a:latin typeface="Arial" panose="020B0604020202020204" pitchFamily="34" charset="0"/>
                <a:cs typeface="Arial" panose="020B0604020202020204" pitchFamily="34" charset="0"/>
              </a:rPr>
              <a:t>th</a:t>
            </a:r>
            <a:r>
              <a:rPr lang="en-US" altLang="en-US" sz="2800" spc="70" dirty="0">
                <a:latin typeface="Arial" panose="020B0604020202020204" pitchFamily="34" charset="0"/>
                <a:cs typeface="Arial" panose="020B0604020202020204" pitchFamily="34" charset="0"/>
              </a:rPr>
              <a:t> casino in P.G. County, table games &amp; 24-hour operation</a:t>
            </a:r>
            <a:endParaRPr lang="en-US" sz="3200" dirty="0"/>
          </a:p>
          <a:p>
            <a:pPr marL="457200" lvl="1" indent="-457200" eaLnBrk="1" hangingPunct="1">
              <a:lnSpc>
                <a:spcPct val="90000"/>
              </a:lnSpc>
              <a:spcBef>
                <a:spcPts val="700"/>
              </a:spcBef>
              <a:buSzPct val="100000"/>
              <a:buFont typeface="Arial" panose="020B0604020202020204" pitchFamily="34" charset="0"/>
              <a:buChar char="•"/>
            </a:pPr>
            <a:endParaRPr lang="en-US" altLang="en-US" sz="2400" spc="70" dirty="0">
              <a:latin typeface="Arial"/>
              <a:cs typeface="Arial"/>
            </a:endParaRPr>
          </a:p>
          <a:p>
            <a:pPr marL="457200" lvl="1" indent="-457200" eaLnBrk="1" hangingPunct="1">
              <a:lnSpc>
                <a:spcPct val="90000"/>
              </a:lnSpc>
              <a:spcBef>
                <a:spcPts val="700"/>
              </a:spcBef>
              <a:buSzPct val="100000"/>
              <a:buFont typeface="Calibri" panose="020F0502020204030204" pitchFamily="34" charset="0"/>
              <a:buChar char="•"/>
            </a:pPr>
            <a:endParaRPr lang="en-US" altLang="en-US" sz="2400" dirty="0"/>
          </a:p>
        </p:txBody>
      </p:sp>
      <p:pic>
        <p:nvPicPr>
          <p:cNvPr id="2" name="Picture 1">
            <a:extLst>
              <a:ext uri="{FF2B5EF4-FFF2-40B4-BE49-F238E27FC236}">
                <a16:creationId xmlns:a16="http://schemas.microsoft.com/office/drawing/2014/main" id="{2A76AA07-F983-3538-32D9-975D2B037676}"/>
              </a:ext>
            </a:extLst>
          </p:cNvPr>
          <p:cNvPicPr>
            <a:picLocks noChangeAspect="1"/>
          </p:cNvPicPr>
          <p:nvPr/>
        </p:nvPicPr>
        <p:blipFill>
          <a:blip r:embed="rId2"/>
          <a:stretch>
            <a:fillRect/>
          </a:stretch>
        </p:blipFill>
        <p:spPr>
          <a:xfrm>
            <a:off x="7391400" y="6063990"/>
            <a:ext cx="1714500" cy="794010"/>
          </a:xfrm>
          <a:prstGeom prst="rect">
            <a:avLst/>
          </a:prstGeom>
        </p:spPr>
      </p:pic>
      <p:pic>
        <p:nvPicPr>
          <p:cNvPr id="3" name="Picture 2" descr="Maryland Flag | American Flags Express">
            <a:extLst>
              <a:ext uri="{FF2B5EF4-FFF2-40B4-BE49-F238E27FC236}">
                <a16:creationId xmlns:a16="http://schemas.microsoft.com/office/drawing/2014/main" id="{7C04E181-0CE8-7A55-CFC5-58D0F02A45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01" b="17999"/>
          <a:stretch/>
        </p:blipFill>
        <p:spPr bwMode="auto">
          <a:xfrm>
            <a:off x="-2381" y="0"/>
            <a:ext cx="992981" cy="63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79348"/>
      </p:ext>
    </p:extLst>
  </p:cSld>
  <p:clrMapOvr>
    <a:masterClrMapping/>
  </p:clrMapOvr>
  <p:transition>
    <p:fad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4">
      <a:dk1>
        <a:sysClr val="windowText" lastClr="000000"/>
      </a:dk1>
      <a:lt1>
        <a:sysClr val="window" lastClr="FFFFFF"/>
      </a:lt1>
      <a:dk2>
        <a:srgbClr val="000000"/>
      </a:dk2>
      <a:lt2>
        <a:srgbClr val="FDF0D0"/>
      </a:lt2>
      <a:accent1>
        <a:srgbClr val="FF0000"/>
      </a:accent1>
      <a:accent2>
        <a:srgbClr val="FFFF00"/>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15414</TotalTime>
  <Words>3095</Words>
  <Application>Microsoft Office PowerPoint</Application>
  <PresentationFormat>On-screen Show (4:3)</PresentationFormat>
  <Paragraphs>461</Paragraphs>
  <Slides>55</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Symbol</vt:lpstr>
      <vt:lpstr>Tahoma</vt:lpstr>
      <vt:lpstr>Tw Cen MT</vt:lpstr>
      <vt:lpstr>Wingdings</vt:lpstr>
      <vt:lpstr>Wingdings 2</vt:lpstr>
      <vt:lpstr>Median</vt:lpstr>
      <vt:lpstr>PATHOLOGICAL GAMBLING: A HIDDEN ADDICTION</vt:lpstr>
      <vt:lpstr>What Is Gambling?</vt:lpstr>
      <vt:lpstr>Types Of Gambling</vt:lpstr>
      <vt:lpstr>Types of Gambling</vt:lpstr>
      <vt:lpstr>Gambling: History</vt:lpstr>
      <vt:lpstr>Gambling In The U.S.</vt:lpstr>
      <vt:lpstr>Gambling In Maryland</vt:lpstr>
      <vt:lpstr>PowerPoint Presentation</vt:lpstr>
      <vt:lpstr>Gambling In Maryland</vt:lpstr>
      <vt:lpstr>Maryland Casinos</vt:lpstr>
      <vt:lpstr>Sports Betting</vt:lpstr>
      <vt:lpstr>Gambling: Some Numbers</vt:lpstr>
      <vt:lpstr>Gambling In The U.S.: The Money</vt:lpstr>
      <vt:lpstr>Gambling In The U.S.:  Gross Revenue Casinos (2022)</vt:lpstr>
      <vt:lpstr>Money Gambled: Maryland</vt:lpstr>
      <vt:lpstr>Legal Gambling Age</vt:lpstr>
      <vt:lpstr>Terminology</vt:lpstr>
      <vt:lpstr>Problem Gambling in the U.S.</vt:lpstr>
      <vt:lpstr>Problem Gambling:  High Risk Groups</vt:lpstr>
      <vt:lpstr>Problem Gambling:  Myths &amp; Facts</vt:lpstr>
      <vt:lpstr>PowerPoint Presentation</vt:lpstr>
      <vt:lpstr>History of the Diagnosis</vt:lpstr>
      <vt:lpstr>PowerPoint Presentation</vt:lpstr>
      <vt:lpstr>DSM-5 Diagnostic Criteria</vt:lpstr>
      <vt:lpstr>Other Non-Substance “Addictions”</vt:lpstr>
      <vt:lpstr>“Unique” Characteristics Of Pathological Gambling</vt:lpstr>
      <vt:lpstr>Genetics</vt:lpstr>
      <vt:lpstr>Early Exposure</vt:lpstr>
      <vt:lpstr>Psychiatric Co-Morbidity</vt:lpstr>
      <vt:lpstr>Associated Medical Findings</vt:lpstr>
      <vt:lpstr>Neurochemistry</vt:lpstr>
      <vt:lpstr>Neuroimaging</vt:lpstr>
      <vt:lpstr>Thoughts &amp; Behaviors</vt:lpstr>
      <vt:lpstr>“Near Misses”</vt:lpstr>
      <vt:lpstr>PowerPoint Presentation</vt:lpstr>
      <vt:lpstr>Treatment</vt:lpstr>
      <vt:lpstr>Medications</vt:lpstr>
      <vt:lpstr>Special Case</vt:lpstr>
      <vt:lpstr>Gamblers Anonymous </vt:lpstr>
      <vt:lpstr>MD Prevalence Survey</vt:lpstr>
      <vt:lpstr>Gambling in Maryland: Risk  2022 Survey of Maryland Adults (18+)</vt:lpstr>
      <vt:lpstr>Gambling in Maryland: Sports  2022 Survey of Maryland Adults (18+) </vt:lpstr>
      <vt:lpstr>Gambling in Maryland: Sports  2022 Survey of Maryland Adults (18+) </vt:lpstr>
      <vt:lpstr>PowerPoint Presentation</vt:lpstr>
      <vt:lpstr>Funding of Problem Gambling Fund</vt:lpstr>
      <vt:lpstr>The Maryland Center of Excellence on Problem Gambling</vt:lpstr>
      <vt:lpstr>PowerPoint Presentation</vt:lpstr>
      <vt:lpstr>PowerPoint Presentation</vt:lpstr>
      <vt:lpstr>Help Line</vt:lpstr>
      <vt:lpstr>Social Media</vt:lpstr>
      <vt:lpstr>Safer Gambling</vt:lpstr>
      <vt:lpstr>Voluntary Exclusion Program (VEP)</vt:lpstr>
      <vt:lpstr>Peer Recovery Specialists</vt:lpstr>
      <vt:lpstr>Understanding Joy</vt:lpstr>
      <vt:lpstr>Resources</vt:lpstr>
    </vt:vector>
  </TitlesOfParts>
  <Company>UMB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BASICS</dc:title>
  <dc:creator>PsychIS</dc:creator>
  <cp:lastModifiedBy>Welsh, Christopher</cp:lastModifiedBy>
  <cp:revision>386</cp:revision>
  <dcterms:created xsi:type="dcterms:W3CDTF">2011-04-04T02:51:52Z</dcterms:created>
  <dcterms:modified xsi:type="dcterms:W3CDTF">2023-11-14T10:56:03Z</dcterms:modified>
</cp:coreProperties>
</file>