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64"/>
  </p:notesMasterIdLst>
  <p:sldIdLst>
    <p:sldId id="256" r:id="rId2"/>
    <p:sldId id="443" r:id="rId3"/>
    <p:sldId id="6080" r:id="rId4"/>
    <p:sldId id="6083" r:id="rId5"/>
    <p:sldId id="6084" r:id="rId6"/>
    <p:sldId id="6079" r:id="rId7"/>
    <p:sldId id="6081" r:id="rId8"/>
    <p:sldId id="6082" r:id="rId9"/>
    <p:sldId id="442" r:id="rId10"/>
    <p:sldId id="6068" r:id="rId11"/>
    <p:sldId id="6058" r:id="rId12"/>
    <p:sldId id="6069" r:id="rId13"/>
    <p:sldId id="6060" r:id="rId14"/>
    <p:sldId id="6059" r:id="rId15"/>
    <p:sldId id="6061" r:id="rId16"/>
    <p:sldId id="6073" r:id="rId17"/>
    <p:sldId id="6067" r:id="rId18"/>
    <p:sldId id="6074" r:id="rId19"/>
    <p:sldId id="264" r:id="rId20"/>
    <p:sldId id="1732" r:id="rId21"/>
    <p:sldId id="348" r:id="rId22"/>
    <p:sldId id="1579" r:id="rId23"/>
    <p:sldId id="1733" r:id="rId24"/>
    <p:sldId id="305" r:id="rId25"/>
    <p:sldId id="312" r:id="rId26"/>
    <p:sldId id="313" r:id="rId27"/>
    <p:sldId id="314" r:id="rId28"/>
    <p:sldId id="310" r:id="rId29"/>
    <p:sldId id="319" r:id="rId30"/>
    <p:sldId id="1580" r:id="rId31"/>
    <p:sldId id="1734" r:id="rId32"/>
    <p:sldId id="1581" r:id="rId33"/>
    <p:sldId id="1020" r:id="rId34"/>
    <p:sldId id="6075" r:id="rId35"/>
    <p:sldId id="1735" r:id="rId36"/>
    <p:sldId id="1736" r:id="rId37"/>
    <p:sldId id="6076" r:id="rId38"/>
    <p:sldId id="6077" r:id="rId39"/>
    <p:sldId id="284" r:id="rId40"/>
    <p:sldId id="285" r:id="rId41"/>
    <p:sldId id="286" r:id="rId42"/>
    <p:sldId id="327" r:id="rId43"/>
    <p:sldId id="288" r:id="rId44"/>
    <p:sldId id="324" r:id="rId45"/>
    <p:sldId id="289" r:id="rId46"/>
    <p:sldId id="290" r:id="rId47"/>
    <p:sldId id="291" r:id="rId48"/>
    <p:sldId id="292" r:id="rId49"/>
    <p:sldId id="293" r:id="rId50"/>
    <p:sldId id="294" r:id="rId51"/>
    <p:sldId id="295" r:id="rId52"/>
    <p:sldId id="296" r:id="rId53"/>
    <p:sldId id="328" r:id="rId54"/>
    <p:sldId id="299" r:id="rId55"/>
    <p:sldId id="1617" r:id="rId56"/>
    <p:sldId id="1615" r:id="rId57"/>
    <p:sldId id="303" r:id="rId58"/>
    <p:sldId id="270" r:id="rId59"/>
    <p:sldId id="1026" r:id="rId60"/>
    <p:sldId id="345" r:id="rId61"/>
    <p:sldId id="6078" r:id="rId62"/>
    <p:sldId id="381"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22"/>
    <p:restoredTop sz="94560"/>
  </p:normalViewPr>
  <p:slideViewPr>
    <p:cSldViewPr snapToGrid="0" snapToObjects="1">
      <p:cViewPr varScale="1">
        <p:scale>
          <a:sx n="68" d="100"/>
          <a:sy n="68" d="100"/>
        </p:scale>
        <p:origin x="876" y="6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B8FF79-66A1-4109-9CE3-A2B349B2B2DD}"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8FA54246-C1BB-4654-884B-B9F3A6289296}">
      <dgm:prSet/>
      <dgm:spPr/>
      <dgm:t>
        <a:bodyPr/>
        <a:lstStyle/>
        <a:p>
          <a:r>
            <a:rPr lang="en-US" dirty="0"/>
            <a:t>“Dripping,” directly dripping vape liquids onto the heated coils for inhalation_ </a:t>
          </a:r>
        </a:p>
      </dgm:t>
    </dgm:pt>
    <dgm:pt modelId="{F965AFB8-9A83-4185-8A1D-1D61535FCD40}" type="parTrans" cxnId="{71DDBA7E-EC0F-4BC8-B271-84A95F79532E}">
      <dgm:prSet/>
      <dgm:spPr/>
      <dgm:t>
        <a:bodyPr/>
        <a:lstStyle/>
        <a:p>
          <a:endParaRPr lang="en-US"/>
        </a:p>
      </dgm:t>
    </dgm:pt>
    <dgm:pt modelId="{C1766CF0-DFC2-45BD-B492-7DF020F6CABD}" type="sibTrans" cxnId="{71DDBA7E-EC0F-4BC8-B271-84A95F79532E}">
      <dgm:prSet/>
      <dgm:spPr/>
      <dgm:t>
        <a:bodyPr/>
        <a:lstStyle/>
        <a:p>
          <a:endParaRPr lang="en-US"/>
        </a:p>
      </dgm:t>
    </dgm:pt>
    <dgm:pt modelId="{8ED32484-2A8B-4AFD-BBC1-B23F76019FC7}">
      <dgm:prSet/>
      <dgm:spPr/>
      <dgm:t>
        <a:bodyPr/>
        <a:lstStyle/>
        <a:p>
          <a:r>
            <a:rPr lang="en-US" dirty="0"/>
            <a:t>Dripping involves higher temperatures, which leads to higher amounts of nicotine delivered, along with more formaldehyde, acetaldehyde, and acetone</a:t>
          </a:r>
        </a:p>
      </dgm:t>
    </dgm:pt>
    <dgm:pt modelId="{F5D3592F-793D-4A81-B7C8-971F6F8D5588}" type="parTrans" cxnId="{63A8E56B-BD14-47AE-81E9-D2ABB9F197C4}">
      <dgm:prSet/>
      <dgm:spPr/>
      <dgm:t>
        <a:bodyPr/>
        <a:lstStyle/>
        <a:p>
          <a:endParaRPr lang="en-US"/>
        </a:p>
      </dgm:t>
    </dgm:pt>
    <dgm:pt modelId="{9DDAC75E-AF79-4147-827F-F214ED9FBA6F}" type="sibTrans" cxnId="{63A8E56B-BD14-47AE-81E9-D2ABB9F197C4}">
      <dgm:prSet/>
      <dgm:spPr/>
      <dgm:t>
        <a:bodyPr/>
        <a:lstStyle/>
        <a:p>
          <a:endParaRPr lang="en-US"/>
        </a:p>
      </dgm:t>
    </dgm:pt>
    <dgm:pt modelId="{92008574-DDCD-4A02-8984-CD734181A1F8}">
      <dgm:prSet/>
      <dgm:spPr/>
      <dgm:t>
        <a:bodyPr/>
        <a:lstStyle/>
        <a:p>
          <a:r>
            <a:rPr lang="en-US" dirty="0"/>
            <a:t>Dabbing refers to inhalation of combustion of cannabinoid concentrates, --faster hallucinogenic</a:t>
          </a:r>
        </a:p>
      </dgm:t>
    </dgm:pt>
    <dgm:pt modelId="{175D76C9-30EE-48AE-9F07-5F8ACDBDF0C5}" type="parTrans" cxnId="{7717E790-71B6-4512-A581-DF5F6FC9B541}">
      <dgm:prSet/>
      <dgm:spPr/>
      <dgm:t>
        <a:bodyPr/>
        <a:lstStyle/>
        <a:p>
          <a:endParaRPr lang="en-US"/>
        </a:p>
      </dgm:t>
    </dgm:pt>
    <dgm:pt modelId="{F8640DF2-9FBA-456B-AB21-53A2C9BF25FD}" type="sibTrans" cxnId="{7717E790-71B6-4512-A581-DF5F6FC9B541}">
      <dgm:prSet/>
      <dgm:spPr/>
      <dgm:t>
        <a:bodyPr/>
        <a:lstStyle/>
        <a:p>
          <a:endParaRPr lang="en-US"/>
        </a:p>
      </dgm:t>
    </dgm:pt>
    <dgm:pt modelId="{70C064F4-EEA0-1543-8578-9FF42C3D8A81}" type="pres">
      <dgm:prSet presAssocID="{4AB8FF79-66A1-4109-9CE3-A2B349B2B2DD}" presName="vert0" presStyleCnt="0">
        <dgm:presLayoutVars>
          <dgm:dir/>
          <dgm:animOne val="branch"/>
          <dgm:animLvl val="lvl"/>
        </dgm:presLayoutVars>
      </dgm:prSet>
      <dgm:spPr/>
    </dgm:pt>
    <dgm:pt modelId="{B35195E3-5C0E-5C4C-8373-527962CCDE55}" type="pres">
      <dgm:prSet presAssocID="{8FA54246-C1BB-4654-884B-B9F3A6289296}" presName="thickLine" presStyleLbl="alignNode1" presStyleIdx="0" presStyleCnt="3"/>
      <dgm:spPr/>
    </dgm:pt>
    <dgm:pt modelId="{73A0753D-6DE3-4142-9FD5-76E94393D6E4}" type="pres">
      <dgm:prSet presAssocID="{8FA54246-C1BB-4654-884B-B9F3A6289296}" presName="horz1" presStyleCnt="0"/>
      <dgm:spPr/>
    </dgm:pt>
    <dgm:pt modelId="{74B8AD83-8C8F-AD43-9ACD-50DFF4174CE7}" type="pres">
      <dgm:prSet presAssocID="{8FA54246-C1BB-4654-884B-B9F3A6289296}" presName="tx1" presStyleLbl="revTx" presStyleIdx="0" presStyleCnt="3"/>
      <dgm:spPr/>
    </dgm:pt>
    <dgm:pt modelId="{7BC34A79-562C-E345-85D7-1A423CD553C7}" type="pres">
      <dgm:prSet presAssocID="{8FA54246-C1BB-4654-884B-B9F3A6289296}" presName="vert1" presStyleCnt="0"/>
      <dgm:spPr/>
    </dgm:pt>
    <dgm:pt modelId="{37A1E797-4450-1B47-B68B-7A030989738C}" type="pres">
      <dgm:prSet presAssocID="{8ED32484-2A8B-4AFD-BBC1-B23F76019FC7}" presName="thickLine" presStyleLbl="alignNode1" presStyleIdx="1" presStyleCnt="3"/>
      <dgm:spPr/>
    </dgm:pt>
    <dgm:pt modelId="{4625CE11-866F-A047-9E1A-7651BE2FF8AD}" type="pres">
      <dgm:prSet presAssocID="{8ED32484-2A8B-4AFD-BBC1-B23F76019FC7}" presName="horz1" presStyleCnt="0"/>
      <dgm:spPr/>
    </dgm:pt>
    <dgm:pt modelId="{2D412F7B-ECBD-D447-91A2-46F588426A94}" type="pres">
      <dgm:prSet presAssocID="{8ED32484-2A8B-4AFD-BBC1-B23F76019FC7}" presName="tx1" presStyleLbl="revTx" presStyleIdx="1" presStyleCnt="3"/>
      <dgm:spPr/>
    </dgm:pt>
    <dgm:pt modelId="{5636A771-17D8-7942-B454-F5641D865DC6}" type="pres">
      <dgm:prSet presAssocID="{8ED32484-2A8B-4AFD-BBC1-B23F76019FC7}" presName="vert1" presStyleCnt="0"/>
      <dgm:spPr/>
    </dgm:pt>
    <dgm:pt modelId="{A840944D-3654-6E4F-9A2D-0C86D7519DAD}" type="pres">
      <dgm:prSet presAssocID="{92008574-DDCD-4A02-8984-CD734181A1F8}" presName="thickLine" presStyleLbl="alignNode1" presStyleIdx="2" presStyleCnt="3"/>
      <dgm:spPr/>
    </dgm:pt>
    <dgm:pt modelId="{7358B56E-03A1-484C-902D-F0078ADF00F7}" type="pres">
      <dgm:prSet presAssocID="{92008574-DDCD-4A02-8984-CD734181A1F8}" presName="horz1" presStyleCnt="0"/>
      <dgm:spPr/>
    </dgm:pt>
    <dgm:pt modelId="{8428AF85-A684-BB47-BFEC-5C390451CFEB}" type="pres">
      <dgm:prSet presAssocID="{92008574-DDCD-4A02-8984-CD734181A1F8}" presName="tx1" presStyleLbl="revTx" presStyleIdx="2" presStyleCnt="3"/>
      <dgm:spPr/>
    </dgm:pt>
    <dgm:pt modelId="{86515283-5195-8742-B204-D2C2CAB556EE}" type="pres">
      <dgm:prSet presAssocID="{92008574-DDCD-4A02-8984-CD734181A1F8}" presName="vert1" presStyleCnt="0"/>
      <dgm:spPr/>
    </dgm:pt>
  </dgm:ptLst>
  <dgm:cxnLst>
    <dgm:cxn modelId="{8558455D-09FD-5D4F-BFF2-D6ED9F9AD08D}" type="presOf" srcId="{8FA54246-C1BB-4654-884B-B9F3A6289296}" destId="{74B8AD83-8C8F-AD43-9ACD-50DFF4174CE7}" srcOrd="0" destOrd="0" presId="urn:microsoft.com/office/officeart/2008/layout/LinedList"/>
    <dgm:cxn modelId="{63A8E56B-BD14-47AE-81E9-D2ABB9F197C4}" srcId="{4AB8FF79-66A1-4109-9CE3-A2B349B2B2DD}" destId="{8ED32484-2A8B-4AFD-BBC1-B23F76019FC7}" srcOrd="1" destOrd="0" parTransId="{F5D3592F-793D-4A81-B7C8-971F6F8D5588}" sibTransId="{9DDAC75E-AF79-4147-827F-F214ED9FBA6F}"/>
    <dgm:cxn modelId="{9B32B658-A7FC-0D4C-8433-F032EB32B0D4}" type="presOf" srcId="{92008574-DDCD-4A02-8984-CD734181A1F8}" destId="{8428AF85-A684-BB47-BFEC-5C390451CFEB}" srcOrd="0" destOrd="0" presId="urn:microsoft.com/office/officeart/2008/layout/LinedList"/>
    <dgm:cxn modelId="{46E3AB59-38DF-7944-8CF4-445EA7F2018C}" type="presOf" srcId="{8ED32484-2A8B-4AFD-BBC1-B23F76019FC7}" destId="{2D412F7B-ECBD-D447-91A2-46F588426A94}" srcOrd="0" destOrd="0" presId="urn:microsoft.com/office/officeart/2008/layout/LinedList"/>
    <dgm:cxn modelId="{71DDBA7E-EC0F-4BC8-B271-84A95F79532E}" srcId="{4AB8FF79-66A1-4109-9CE3-A2B349B2B2DD}" destId="{8FA54246-C1BB-4654-884B-B9F3A6289296}" srcOrd="0" destOrd="0" parTransId="{F965AFB8-9A83-4185-8A1D-1D61535FCD40}" sibTransId="{C1766CF0-DFC2-45BD-B492-7DF020F6CABD}"/>
    <dgm:cxn modelId="{7717E790-71B6-4512-A581-DF5F6FC9B541}" srcId="{4AB8FF79-66A1-4109-9CE3-A2B349B2B2DD}" destId="{92008574-DDCD-4A02-8984-CD734181A1F8}" srcOrd="2" destOrd="0" parTransId="{175D76C9-30EE-48AE-9F07-5F8ACDBDF0C5}" sibTransId="{F8640DF2-9FBA-456B-AB21-53A2C9BF25FD}"/>
    <dgm:cxn modelId="{D5E7E8C4-029D-9643-A609-C63ADE960A22}" type="presOf" srcId="{4AB8FF79-66A1-4109-9CE3-A2B349B2B2DD}" destId="{70C064F4-EEA0-1543-8578-9FF42C3D8A81}" srcOrd="0" destOrd="0" presId="urn:microsoft.com/office/officeart/2008/layout/LinedList"/>
    <dgm:cxn modelId="{A1CF52E9-6E07-4344-A45E-E292CA1900D3}" type="presParOf" srcId="{70C064F4-EEA0-1543-8578-9FF42C3D8A81}" destId="{B35195E3-5C0E-5C4C-8373-527962CCDE55}" srcOrd="0" destOrd="0" presId="urn:microsoft.com/office/officeart/2008/layout/LinedList"/>
    <dgm:cxn modelId="{0C7A5075-E6FE-6446-BF41-ACCB0DE96190}" type="presParOf" srcId="{70C064F4-EEA0-1543-8578-9FF42C3D8A81}" destId="{73A0753D-6DE3-4142-9FD5-76E94393D6E4}" srcOrd="1" destOrd="0" presId="urn:microsoft.com/office/officeart/2008/layout/LinedList"/>
    <dgm:cxn modelId="{DAC7973F-6948-E849-BD2C-77FB9B7F8368}" type="presParOf" srcId="{73A0753D-6DE3-4142-9FD5-76E94393D6E4}" destId="{74B8AD83-8C8F-AD43-9ACD-50DFF4174CE7}" srcOrd="0" destOrd="0" presId="urn:microsoft.com/office/officeart/2008/layout/LinedList"/>
    <dgm:cxn modelId="{52723D4A-AF02-CD4B-8171-84CD86FBFA51}" type="presParOf" srcId="{73A0753D-6DE3-4142-9FD5-76E94393D6E4}" destId="{7BC34A79-562C-E345-85D7-1A423CD553C7}" srcOrd="1" destOrd="0" presId="urn:microsoft.com/office/officeart/2008/layout/LinedList"/>
    <dgm:cxn modelId="{6B3E6EBB-6E0A-4E45-9752-2A08ADC60865}" type="presParOf" srcId="{70C064F4-EEA0-1543-8578-9FF42C3D8A81}" destId="{37A1E797-4450-1B47-B68B-7A030989738C}" srcOrd="2" destOrd="0" presId="urn:microsoft.com/office/officeart/2008/layout/LinedList"/>
    <dgm:cxn modelId="{7224D188-4990-D141-BA74-A3A492062091}" type="presParOf" srcId="{70C064F4-EEA0-1543-8578-9FF42C3D8A81}" destId="{4625CE11-866F-A047-9E1A-7651BE2FF8AD}" srcOrd="3" destOrd="0" presId="urn:microsoft.com/office/officeart/2008/layout/LinedList"/>
    <dgm:cxn modelId="{B7EB325E-E457-4F44-B3C7-2180873DE9C6}" type="presParOf" srcId="{4625CE11-866F-A047-9E1A-7651BE2FF8AD}" destId="{2D412F7B-ECBD-D447-91A2-46F588426A94}" srcOrd="0" destOrd="0" presId="urn:microsoft.com/office/officeart/2008/layout/LinedList"/>
    <dgm:cxn modelId="{CF5C716C-A1EF-374E-9AD1-0FE56FC60B24}" type="presParOf" srcId="{4625CE11-866F-A047-9E1A-7651BE2FF8AD}" destId="{5636A771-17D8-7942-B454-F5641D865DC6}" srcOrd="1" destOrd="0" presId="urn:microsoft.com/office/officeart/2008/layout/LinedList"/>
    <dgm:cxn modelId="{A4F0DAFE-057D-B949-A4A7-CC2D29616C47}" type="presParOf" srcId="{70C064F4-EEA0-1543-8578-9FF42C3D8A81}" destId="{A840944D-3654-6E4F-9A2D-0C86D7519DAD}" srcOrd="4" destOrd="0" presId="urn:microsoft.com/office/officeart/2008/layout/LinedList"/>
    <dgm:cxn modelId="{FC7450FD-7394-1249-950D-E08127174018}" type="presParOf" srcId="{70C064F4-EEA0-1543-8578-9FF42C3D8A81}" destId="{7358B56E-03A1-484C-902D-F0078ADF00F7}" srcOrd="5" destOrd="0" presId="urn:microsoft.com/office/officeart/2008/layout/LinedList"/>
    <dgm:cxn modelId="{0A729553-14F9-0E4C-AB53-0CBC1CBF0958}" type="presParOf" srcId="{7358B56E-03A1-484C-902D-F0078ADF00F7}" destId="{8428AF85-A684-BB47-BFEC-5C390451CFEB}" srcOrd="0" destOrd="0" presId="urn:microsoft.com/office/officeart/2008/layout/LinedList"/>
    <dgm:cxn modelId="{3AD0FC08-0AA4-314E-9012-1EB536DAFB24}" type="presParOf" srcId="{7358B56E-03A1-484C-902D-F0078ADF00F7}" destId="{86515283-5195-8742-B204-D2C2CAB556EE}"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5195E3-5C0E-5C4C-8373-527962CCDE55}">
      <dsp:nvSpPr>
        <dsp:cNvPr id="0" name=""/>
        <dsp:cNvSpPr/>
      </dsp:nvSpPr>
      <dsp:spPr>
        <a:xfrm>
          <a:off x="0" y="2660"/>
          <a:ext cx="6290226" cy="0"/>
        </a:xfrm>
        <a:prstGeom prst="line">
          <a:avLst/>
        </a:prstGeom>
        <a:gradFill rotWithShape="0">
          <a:gsLst>
            <a:gs pos="0">
              <a:schemeClr val="accent2">
                <a:hueOff val="0"/>
                <a:satOff val="0"/>
                <a:lumOff val="0"/>
                <a:alphaOff val="0"/>
                <a:tint val="96000"/>
                <a:satMod val="100000"/>
                <a:lumMod val="104000"/>
              </a:schemeClr>
            </a:gs>
            <a:gs pos="78000">
              <a:schemeClr val="accent2">
                <a:hueOff val="0"/>
                <a:satOff val="0"/>
                <a:lumOff val="0"/>
                <a:alphaOff val="0"/>
                <a:shade val="100000"/>
                <a:satMod val="110000"/>
                <a:lumMod val="100000"/>
              </a:schemeClr>
            </a:gs>
          </a:gsLst>
          <a:lin ang="5400000" scaled="0"/>
        </a:gradFill>
        <a:ln w="9525" cap="flat" cmpd="sng" algn="ctr">
          <a:solidFill>
            <a:schemeClr val="accent2">
              <a:hueOff val="0"/>
              <a:satOff val="0"/>
              <a:lumOff val="0"/>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74B8AD83-8C8F-AD43-9ACD-50DFF4174CE7}">
      <dsp:nvSpPr>
        <dsp:cNvPr id="0" name=""/>
        <dsp:cNvSpPr/>
      </dsp:nvSpPr>
      <dsp:spPr>
        <a:xfrm>
          <a:off x="0" y="2660"/>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“Dripping,” directly dripping vape liquids onto the heated coils for inhalation_ </a:t>
          </a:r>
        </a:p>
      </dsp:txBody>
      <dsp:txXfrm>
        <a:off x="0" y="2660"/>
        <a:ext cx="6290226" cy="1814141"/>
      </dsp:txXfrm>
    </dsp:sp>
    <dsp:sp modelId="{37A1E797-4450-1B47-B68B-7A030989738C}">
      <dsp:nvSpPr>
        <dsp:cNvPr id="0" name=""/>
        <dsp:cNvSpPr/>
      </dsp:nvSpPr>
      <dsp:spPr>
        <a:xfrm>
          <a:off x="0" y="1816801"/>
          <a:ext cx="6290226" cy="0"/>
        </a:xfrm>
        <a:prstGeom prst="line">
          <a:avLst/>
        </a:prstGeom>
        <a:gradFill rotWithShape="0">
          <a:gsLst>
            <a:gs pos="0">
              <a:schemeClr val="accent2">
                <a:hueOff val="509834"/>
                <a:satOff val="-1329"/>
                <a:lumOff val="3137"/>
                <a:alphaOff val="0"/>
                <a:tint val="96000"/>
                <a:satMod val="100000"/>
                <a:lumMod val="104000"/>
              </a:schemeClr>
            </a:gs>
            <a:gs pos="78000">
              <a:schemeClr val="accent2">
                <a:hueOff val="509834"/>
                <a:satOff val="-1329"/>
                <a:lumOff val="3137"/>
                <a:alphaOff val="0"/>
                <a:shade val="100000"/>
                <a:satMod val="110000"/>
                <a:lumMod val="100000"/>
              </a:schemeClr>
            </a:gs>
          </a:gsLst>
          <a:lin ang="5400000" scaled="0"/>
        </a:gradFill>
        <a:ln w="9525" cap="flat" cmpd="sng" algn="ctr">
          <a:solidFill>
            <a:schemeClr val="accent2">
              <a:hueOff val="509834"/>
              <a:satOff val="-1329"/>
              <a:lumOff val="3137"/>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2D412F7B-ECBD-D447-91A2-46F588426A94}">
      <dsp:nvSpPr>
        <dsp:cNvPr id="0" name=""/>
        <dsp:cNvSpPr/>
      </dsp:nvSpPr>
      <dsp:spPr>
        <a:xfrm>
          <a:off x="0" y="1816801"/>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Dripping involves higher temperatures, which leads to higher amounts of nicotine delivered, along with more formaldehyde, acetaldehyde, and acetone</a:t>
          </a:r>
        </a:p>
      </dsp:txBody>
      <dsp:txXfrm>
        <a:off x="0" y="1816801"/>
        <a:ext cx="6290226" cy="1814141"/>
      </dsp:txXfrm>
    </dsp:sp>
    <dsp:sp modelId="{A840944D-3654-6E4F-9A2D-0C86D7519DAD}">
      <dsp:nvSpPr>
        <dsp:cNvPr id="0" name=""/>
        <dsp:cNvSpPr/>
      </dsp:nvSpPr>
      <dsp:spPr>
        <a:xfrm>
          <a:off x="0" y="3630943"/>
          <a:ext cx="6290226" cy="0"/>
        </a:xfrm>
        <a:prstGeom prst="line">
          <a:avLst/>
        </a:prstGeom>
        <a:gradFill rotWithShape="0">
          <a:gsLst>
            <a:gs pos="0">
              <a:schemeClr val="accent2">
                <a:hueOff val="1019668"/>
                <a:satOff val="-2658"/>
                <a:lumOff val="6274"/>
                <a:alphaOff val="0"/>
                <a:tint val="96000"/>
                <a:satMod val="100000"/>
                <a:lumMod val="104000"/>
              </a:schemeClr>
            </a:gs>
            <a:gs pos="78000">
              <a:schemeClr val="accent2">
                <a:hueOff val="1019668"/>
                <a:satOff val="-2658"/>
                <a:lumOff val="6274"/>
                <a:alphaOff val="0"/>
                <a:shade val="100000"/>
                <a:satMod val="110000"/>
                <a:lumMod val="100000"/>
              </a:schemeClr>
            </a:gs>
          </a:gsLst>
          <a:lin ang="5400000" scaled="0"/>
        </a:gradFill>
        <a:ln w="9525" cap="flat" cmpd="sng" algn="ctr">
          <a:solidFill>
            <a:schemeClr val="accent2">
              <a:hueOff val="1019668"/>
              <a:satOff val="-2658"/>
              <a:lumOff val="6274"/>
              <a:alphaOff val="0"/>
            </a:schemeClr>
          </a:solidFill>
          <a:prstDash val="solid"/>
        </a:ln>
        <a:effectLst/>
        <a:scene3d>
          <a:camera prst="orthographicFront">
            <a:rot lat="0" lon="0" rev="0"/>
          </a:camera>
          <a:lightRig rig="threePt" dir="t"/>
        </a:scene3d>
        <a:sp3d>
          <a:bevelT w="25400" h="12700"/>
        </a:sp3d>
      </dsp:spPr>
      <dsp:style>
        <a:lnRef idx="1">
          <a:scrgbClr r="0" g="0" b="0"/>
        </a:lnRef>
        <a:fillRef idx="3">
          <a:scrgbClr r="0" g="0" b="0"/>
        </a:fillRef>
        <a:effectRef idx="2">
          <a:scrgbClr r="0" g="0" b="0"/>
        </a:effectRef>
        <a:fontRef idx="minor">
          <a:schemeClr val="lt1"/>
        </a:fontRef>
      </dsp:style>
    </dsp:sp>
    <dsp:sp modelId="{8428AF85-A684-BB47-BFEC-5C390451CFEB}">
      <dsp:nvSpPr>
        <dsp:cNvPr id="0" name=""/>
        <dsp:cNvSpPr/>
      </dsp:nvSpPr>
      <dsp:spPr>
        <a:xfrm>
          <a:off x="0" y="3630943"/>
          <a:ext cx="6290226" cy="181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Dabbing refers to inhalation of combustion of cannabinoid concentrates, --faster hallucinogenic</a:t>
          </a:r>
        </a:p>
      </dsp:txBody>
      <dsp:txXfrm>
        <a:off x="0" y="3630943"/>
        <a:ext cx="6290226" cy="1814141"/>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6D1FA-615B-F540-BFD3-A5C9B92FF96A}" type="datetimeFigureOut">
              <a:rPr lang="en-US" smtClean="0"/>
              <a:t>10/31/2023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364547-55C7-9F48-B5EC-A55E96C016F8}" type="slidenum">
              <a:rPr lang="en-US" smtClean="0"/>
              <a:t>‹#›</a:t>
            </a:fld>
            <a:endParaRPr lang="en-US" dirty="0"/>
          </a:p>
        </p:txBody>
      </p:sp>
    </p:spTree>
    <p:extLst>
      <p:ext uri="{BB962C8B-B14F-4D97-AF65-F5344CB8AC3E}">
        <p14:creationId xmlns:p14="http://schemas.microsoft.com/office/powerpoint/2010/main" val="1729781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patents.google.com/patent/CA2909967A1/e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ciencedaily.com/releases/2018/05/180523172310.htm"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s://thepodgod.shop/collections/puff-bars?page=1" TargetMode="External"/><Relationship Id="rId4" Type="http://schemas.openxmlformats.org/officeDocument/2006/relationships/hyperlink" Target="http://www.liherald.com/rockvillecentre/stories/rockville-centre-coalition-for-youth-persists-to-stop-flavored-juul-sales,114268"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theverge.com/2017/9/20/16338902/e-cigs-vaping-nicotine-heart-disease-health-risk"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www.ajmc.com/newsroom/ecigarettes-boost-heart-attack-risk-emotional-stress-findings-show" TargetMode="External"/><Relationship Id="rId4" Type="http://schemas.openxmlformats.org/officeDocument/2006/relationships/hyperlink" Target="https://medicalxpress.com/news/2018-08-e-cigarettes-dna.html"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dc.gov/tobacco/basic_information/e-cigarettes/severe-lung-disease.html"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ruthinitiative.org/research-resources/emerging-tobacco-products/3-ways-juul-harms-environment"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upload.wikimedia.org/wikipedia/commons/e/e7/History_of_e-cigarette.jpg"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dc.gov/tobacco/infographics/secondhand-smoke/index.htm"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64547-55C7-9F48-B5EC-A55E96C016F8}" type="slidenum">
              <a:rPr lang="en-US" smtClean="0"/>
              <a:t>1</a:t>
            </a:fld>
            <a:endParaRPr lang="en-US" dirty="0"/>
          </a:p>
        </p:txBody>
      </p:sp>
    </p:spTree>
    <p:extLst>
      <p:ext uri="{BB962C8B-B14F-4D97-AF65-F5344CB8AC3E}">
        <p14:creationId xmlns:p14="http://schemas.microsoft.com/office/powerpoint/2010/main" val="1481436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is a name used for plants of Nicotiana (nightshade family)</a:t>
            </a:r>
          </a:p>
          <a:p>
            <a:endParaRPr lang="en-US" dirty="0"/>
          </a:p>
          <a:p>
            <a:r>
              <a:rPr lang="en-US" dirty="0"/>
              <a:t>The English word </a:t>
            </a:r>
            <a:r>
              <a:rPr lang="en-US" i="1" dirty="0"/>
              <a:t>tobacco</a:t>
            </a:r>
            <a:r>
              <a:rPr lang="en-US" dirty="0"/>
              <a:t> originates from the Spanish and Portuguese word </a:t>
            </a:r>
            <a:r>
              <a:rPr lang="en-US" b="1" i="1" dirty="0"/>
              <a:t>t</a:t>
            </a:r>
            <a:r>
              <a:rPr lang="en-US" b="1" dirty="0"/>
              <a:t>abaco.</a:t>
            </a:r>
          </a:p>
          <a:p>
            <a:r>
              <a:rPr lang="en-US" dirty="0"/>
              <a:t>The name is also used for the product manufactured from tobacco leaves and used in cigars, cigarettes, E-cigarettes, vaping devices, hookah, snuff, and pipe and chewing tobacco.</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44364547-55C7-9F48-B5EC-A55E96C016F8}" type="slidenum">
              <a:rPr lang="en-US" smtClean="0"/>
              <a:t>21</a:t>
            </a:fld>
            <a:endParaRPr lang="en-US" dirty="0"/>
          </a:p>
        </p:txBody>
      </p:sp>
    </p:spTree>
    <p:extLst>
      <p:ext uri="{BB962C8B-B14F-4D97-AF65-F5344CB8AC3E}">
        <p14:creationId xmlns:p14="http://schemas.microsoft.com/office/powerpoint/2010/main" val="1553252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sz="1100" dirty="0">
                <a:latin typeface="Calibri" panose="020F0502020204030204" pitchFamily="34" charset="0"/>
                <a:cs typeface="Calibri" panose="020F0502020204030204" pitchFamily="34" charset="0"/>
              </a:rPr>
              <a:t>The</a:t>
            </a:r>
            <a:r>
              <a:rPr lang="en-US" sz="1100" baseline="0" dirty="0">
                <a:latin typeface="Calibri" panose="020F0502020204030204" pitchFamily="34" charset="0"/>
                <a:cs typeface="Calibri" panose="020F0502020204030204" pitchFamily="34" charset="0"/>
              </a:rPr>
              <a:t> reaction that nicotine has in the brain results in the stimulation of pleasure centers in the brain.</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When inhaled, nicotine</a:t>
            </a:r>
            <a:r>
              <a:rPr lang="en-US" sz="1100" baseline="0" dirty="0">
                <a:latin typeface="Calibri" panose="020F0502020204030204" pitchFamily="34" charset="0"/>
                <a:cs typeface="Calibri" panose="020F0502020204030204" pitchFamily="34" charset="0"/>
              </a:rPr>
              <a:t> enters into the brain after passing through the lungs.</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Then It binds to pleasure receptors in the brain.</a:t>
            </a:r>
          </a:p>
          <a:p>
            <a:pPr marL="171450" indent="-171450">
              <a:buFont typeface="Arial" charset="0"/>
              <a:buChar char="•"/>
            </a:pPr>
            <a:r>
              <a:rPr lang="en-US" sz="110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a:t>
            </a:r>
            <a:r>
              <a:rPr lang="en-US" sz="1100" baseline="0" dirty="0">
                <a:latin typeface="Calibri" panose="020F0502020204030204" pitchFamily="34" charset="0"/>
                <a:cs typeface="Calibri" panose="020F0502020204030204" pitchFamily="34" charset="0"/>
              </a:rPr>
              <a:t>That causes a release of pleasure chemicals such as dopamine, providing the user with a temporary feeling of pleasure.</a:t>
            </a:r>
            <a:endParaRPr lang="en-US" sz="11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E49EF-3A3C-A54D-8FDE-5C97D5EE4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064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This might</a:t>
            </a:r>
            <a:r>
              <a:rPr lang="en-US" sz="1100" baseline="0" dirty="0">
                <a:latin typeface="Calibri" panose="020F0502020204030204" pitchFamily="34" charset="0"/>
                <a:cs typeface="Calibri" panose="020F0502020204030204" pitchFamily="34" charset="0"/>
              </a:rPr>
              <a:t> not sound dangerous but in reality, the nicotine </a:t>
            </a:r>
            <a:r>
              <a:rPr lang="en-US" sz="1100" dirty="0">
                <a:latin typeface="Calibri" panose="020F0502020204030204" pitchFamily="34" charset="0"/>
                <a:cs typeface="Calibri" panose="020F0502020204030204" pitchFamily="34" charset="0"/>
              </a:rPr>
              <a:t>interferes with the body’s natural ability to experience/communicate pleasure.</a:t>
            </a:r>
            <a:r>
              <a:rPr lang="en-US" sz="1100" baseline="0" dirty="0">
                <a:latin typeface="Calibri" panose="020F0502020204030204" pitchFamily="34" charset="0"/>
                <a:cs typeface="Calibri" panose="020F0502020204030204" pitchFamily="34" charset="0"/>
              </a:rPr>
              <a: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Nicotine use creates floods of dopamine and intense feelings.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The pleasure centers</a:t>
            </a:r>
            <a:r>
              <a:rPr lang="en-US" sz="1100" baseline="0" dirty="0">
                <a:latin typeface="Calibri" panose="020F0502020204030204" pitchFamily="34" charset="0"/>
                <a:cs typeface="Calibri" panose="020F0502020204030204" pitchFamily="34" charset="0"/>
              </a:rPr>
              <a:t> in the brain </a:t>
            </a:r>
            <a:r>
              <a:rPr lang="en-US" sz="1100" dirty="0">
                <a:latin typeface="Calibri" panose="020F0502020204030204" pitchFamily="34" charset="0"/>
                <a:cs typeface="Calibri" panose="020F0502020204030204" pitchFamily="34" charset="0"/>
              </a:rPr>
              <a:t>adapts to drug use by sensing the extra</a:t>
            </a:r>
            <a:r>
              <a:rPr lang="en-US" sz="1100" baseline="0" dirty="0">
                <a:latin typeface="Calibri" panose="020F0502020204030204" pitchFamily="34" charset="0"/>
                <a:cs typeface="Calibri" panose="020F0502020204030204" pitchFamily="34" charset="0"/>
              </a:rPr>
              <a:t> dopamine </a:t>
            </a:r>
            <a:r>
              <a:rPr lang="en-US" sz="1100" dirty="0">
                <a:latin typeface="Calibri" panose="020F0502020204030204" pitchFamily="34" charset="0"/>
                <a:cs typeface="Calibri" panose="020F0502020204030204" pitchFamily="34" charset="0"/>
              </a:rPr>
              <a:t>and then begins to produce less of it.</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This means that the</a:t>
            </a:r>
            <a:r>
              <a:rPr lang="en-US" sz="1100" baseline="0" dirty="0">
                <a:latin typeface="Calibri" panose="020F0502020204030204" pitchFamily="34" charset="0"/>
                <a:cs typeface="Calibri" panose="020F0502020204030204" pitchFamily="34" charset="0"/>
              </a:rPr>
              <a:t> </a:t>
            </a:r>
            <a:r>
              <a:rPr lang="en-US" sz="1100" dirty="0">
                <a:latin typeface="Calibri" panose="020F0502020204030204" pitchFamily="34" charset="0"/>
                <a:cs typeface="Calibri" panose="020F0502020204030204" pitchFamily="34" charset="0"/>
              </a:rPr>
              <a:t>user has a hard time creating natural feelings of pleasure without nicotine.</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 The user needs the nicotine just to feel normal.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Additionally,</a:t>
            </a:r>
            <a:r>
              <a:rPr lang="en-US" sz="1100" baseline="0" dirty="0">
                <a:latin typeface="Calibri" panose="020F0502020204030204" pitchFamily="34" charset="0"/>
                <a:cs typeface="Calibri" panose="020F0502020204030204" pitchFamily="34" charset="0"/>
              </a:rPr>
              <a:t> the pleasure centers in the brain </a:t>
            </a:r>
            <a:r>
              <a:rPr lang="en-US" sz="1100" dirty="0">
                <a:latin typeface="Calibri" panose="020F0502020204030204" pitchFamily="34" charset="0"/>
                <a:cs typeface="Calibri" panose="020F0502020204030204" pitchFamily="34" charset="0"/>
              </a:rPr>
              <a:t>creates a memory of nicotine and an</a:t>
            </a:r>
            <a:r>
              <a:rPr lang="en-US" sz="1100" baseline="0" dirty="0">
                <a:latin typeface="Calibri" panose="020F0502020204030204" pitchFamily="34" charset="0"/>
                <a:cs typeface="Calibri" panose="020F0502020204030204" pitchFamily="34" charset="0"/>
              </a:rPr>
              <a:t> appetite</a:t>
            </a:r>
            <a:r>
              <a:rPr lang="en-US" sz="1100" dirty="0">
                <a:latin typeface="Calibri" panose="020F0502020204030204" pitchFamily="34" charset="0"/>
                <a:cs typeface="Calibri" panose="020F0502020204030204" pitchFamily="34" charset="0"/>
              </a:rPr>
              <a:t> for it. </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100" dirty="0">
                <a:latin typeface="Calibri" panose="020F0502020204030204" pitchFamily="34" charset="0"/>
                <a:cs typeface="Calibri" panose="020F0502020204030204" pitchFamily="34" charset="0"/>
              </a:rPr>
              <a:t>That appetite for nicotine, even despite its harmful consequences, is what we refer</a:t>
            </a:r>
            <a:r>
              <a:rPr lang="en-US" sz="1100" baseline="0" dirty="0">
                <a:latin typeface="Calibri" panose="020F0502020204030204" pitchFamily="34" charset="0"/>
                <a:cs typeface="Calibri" panose="020F0502020204030204" pitchFamily="34" charset="0"/>
              </a:rPr>
              <a:t> to as nicotine addiction.</a:t>
            </a:r>
            <a:endParaRPr lang="en-US" sz="11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0E49EF-3A3C-A54D-8FDE-5C97D5EE4F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997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64547-55C7-9F48-B5EC-A55E96C016F8}" type="slidenum">
              <a:rPr lang="en-US" smtClean="0"/>
              <a:t>24</a:t>
            </a:fld>
            <a:endParaRPr lang="en-US" dirty="0"/>
          </a:p>
        </p:txBody>
      </p:sp>
    </p:spTree>
    <p:extLst>
      <p:ext uri="{BB962C8B-B14F-4D97-AF65-F5344CB8AC3E}">
        <p14:creationId xmlns:p14="http://schemas.microsoft.com/office/powerpoint/2010/main" val="5554900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64547-55C7-9F48-B5EC-A55E96C016F8}" type="slidenum">
              <a:rPr lang="en-US" smtClean="0"/>
              <a:t>25</a:t>
            </a:fld>
            <a:endParaRPr lang="en-US" dirty="0"/>
          </a:p>
        </p:txBody>
      </p:sp>
    </p:spTree>
    <p:extLst>
      <p:ext uri="{BB962C8B-B14F-4D97-AF65-F5344CB8AC3E}">
        <p14:creationId xmlns:p14="http://schemas.microsoft.com/office/powerpoint/2010/main" val="2869704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Nicotine is highly addictive. What that means is, the human brain can develop such a strong dependence on the drug that the nicotine user can no longer control their desire or smoking behaviors.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 </a:t>
            </a:r>
            <a:r>
              <a:rPr lang="en-US" sz="1100" i="0" baseline="0" dirty="0">
                <a:latin typeface="Calibri" panose="020F0502020204030204" pitchFamily="34" charset="0"/>
                <a:cs typeface="Calibri" panose="020F0502020204030204" pitchFamily="34" charset="0"/>
              </a:rPr>
              <a:t>The cycle of nicotine addiction starts with bringing nicotine into the body. In this case it comes inhalation of cigarettes, hookah, and or e-cigs/vapes.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Nicotine enters the brain and activates the pleasure centers of the brain.</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After, the level of nicotine in the body drops quickly.</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This drop in nicotine levels causes the body to have a strong craving for nicotine that is satisfied by bringing more nicotine into the body.</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This cycle is powered by the body’s biological reaction to nicotine and isn’t controlled by the person vaping.</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Based on this information, what could you say to someone who says they won’t let themselves get addicted to nicotine?</a:t>
            </a:r>
          </a:p>
        </p:txBody>
      </p:sp>
    </p:spTree>
    <p:extLst>
      <p:ext uri="{BB962C8B-B14F-4D97-AF65-F5344CB8AC3E}">
        <p14:creationId xmlns:p14="http://schemas.microsoft.com/office/powerpoint/2010/main" val="32046287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3" name="Shape 3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Nicotine rewires and changes a young person’s brain, making a person anxious when their brain is going through nicotine withdrawal. Nicotine doesn’t just affect your brain since there are “acetylcholine” receptors all over your body.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For example, using nicotine can make your heartbeat faster </a:t>
            </a:r>
            <a:r>
              <a:rPr lang="en-US" sz="1000" b="0" dirty="0">
                <a:latin typeface="Calibri" panose="020F0502020204030204" pitchFamily="34" charset="0"/>
                <a:ea typeface="Arial" charset="0"/>
                <a:cs typeface="Calibri" panose="020F0502020204030204" pitchFamily="34" charset="0"/>
              </a:rPr>
              <a:t>because it activates your “fight or flight response.” </a:t>
            </a:r>
          </a:p>
          <a:p>
            <a:pPr marL="171450" lvl="0" indent="-171450" rtl="0">
              <a:spcBef>
                <a:spcPts val="0"/>
              </a:spcBef>
              <a:buFont typeface="Arial" charset="0"/>
              <a:buChar char="•"/>
            </a:pPr>
            <a:r>
              <a:rPr lang="en-US" sz="1000" b="0" dirty="0">
                <a:latin typeface="Calibri" panose="020F0502020204030204" pitchFamily="34" charset="0"/>
                <a:ea typeface="Arial" charset="0"/>
                <a:cs typeface="Calibri" panose="020F0502020204030204" pitchFamily="34" charset="0"/>
              </a:rPr>
              <a:t>Nicotine salt solutions in particular produce a faster and higher heart rate than other aerosolized nicotine solutions, which can put stress on the heart.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Outside of all the chemicals and toxins already in e-cigarettes, nicotine can independently cause trouble breathing and damage to the lungs. The lungs generally produce mucus and cough in response to the harmful chemicals inhaled.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a:t>
            </a:r>
            <a:r>
              <a:rPr lang="en-US" sz="1000" i="1" dirty="0">
                <a:latin typeface="Calibri" panose="020F0502020204030204" pitchFamily="34" charset="0"/>
                <a:ea typeface="Arial" charset="0"/>
                <a:cs typeface="Calibri" panose="020F0502020204030204" pitchFamily="34" charset="0"/>
              </a:rPr>
              <a:t>Click</a:t>
            </a:r>
            <a:r>
              <a:rPr lang="en-US" sz="1000" dirty="0">
                <a:latin typeface="Calibri" panose="020F0502020204030204" pitchFamily="34" charset="0"/>
                <a:ea typeface="Arial" charset="0"/>
                <a:cs typeface="Calibri" panose="020F0502020204030204" pitchFamily="34" charset="0"/>
              </a:rPr>
              <a:t>) Nicotine can also cause increased acid reflux, which leads to heartburn. </a:t>
            </a:r>
          </a:p>
          <a:p>
            <a:pPr marL="171450" lvl="0" indent="-171450" rtl="0">
              <a:spcBef>
                <a:spcPts val="0"/>
              </a:spcBef>
              <a:buFont typeface="Arial" charset="0"/>
              <a:buChar char="•"/>
            </a:pPr>
            <a:r>
              <a:rPr lang="en-US" sz="1000" dirty="0">
                <a:latin typeface="Calibri" panose="020F0502020204030204" pitchFamily="34" charset="0"/>
                <a:ea typeface="Arial" charset="0"/>
                <a:cs typeface="Calibri" panose="020F0502020204030204" pitchFamily="34" charset="0"/>
              </a:rPr>
              <a:t>Last by not least, nicotine can even negatively impact your reproductive organs.</a:t>
            </a:r>
            <a:r>
              <a:rPr lang="en-US" sz="1000" baseline="0" dirty="0">
                <a:latin typeface="Calibri" panose="020F0502020204030204" pitchFamily="34" charset="0"/>
                <a:ea typeface="Arial" charset="0"/>
                <a:cs typeface="Calibri" panose="020F0502020204030204" pitchFamily="34" charset="0"/>
              </a:rPr>
              <a:t> </a:t>
            </a:r>
            <a:endParaRPr lang="en-US" sz="1000" dirty="0">
              <a:latin typeface="Calibri" panose="020F0502020204030204" pitchFamily="34" charset="0"/>
              <a:ea typeface="Arial" charset="0"/>
              <a:cs typeface="Calibri" panose="020F0502020204030204" pitchFamily="34" charset="0"/>
            </a:endParaRPr>
          </a:p>
          <a:p>
            <a:pPr lvl="0" rtl="0">
              <a:spcBef>
                <a:spcPts val="0"/>
              </a:spcBef>
              <a:buNone/>
            </a:pPr>
            <a:endParaRPr lang="en-US" sz="1000" dirty="0">
              <a:latin typeface="Calibri" panose="020F0502020204030204" pitchFamily="34" charset="0"/>
              <a:ea typeface="Arial" charset="0"/>
              <a:cs typeface="Calibri" panose="020F0502020204030204" pitchFamily="34" charset="0"/>
            </a:endParaRPr>
          </a:p>
          <a:p>
            <a:pPr lvl="0">
              <a:spcBef>
                <a:spcPts val="0"/>
              </a:spcBef>
              <a:buNone/>
            </a:pPr>
            <a:r>
              <a:rPr lang="en-US" sz="1000" dirty="0">
                <a:latin typeface="Calibri" panose="020F0502020204030204" pitchFamily="34" charset="0"/>
                <a:ea typeface="Arial" charset="0"/>
                <a:cs typeface="Calibri" panose="020F0502020204030204" pitchFamily="34" charset="0"/>
              </a:rPr>
              <a:t>Reference: </a:t>
            </a:r>
          </a:p>
          <a:p>
            <a:pPr lvl="0">
              <a:spcBef>
                <a:spcPts val="0"/>
              </a:spcBef>
              <a:buNone/>
            </a:pPr>
            <a:r>
              <a:rPr lang="en-US" sz="1000" dirty="0">
                <a:latin typeface="Calibri" panose="020F0502020204030204" pitchFamily="34" charset="0"/>
                <a:ea typeface="Arial" charset="0"/>
                <a:cs typeface="Calibri" panose="020F0502020204030204" pitchFamily="34" charset="0"/>
              </a:rPr>
              <a:t>http://www.ncbi.nlm.nih.gov/pmc/articles/PMC4363846/#ref1 </a:t>
            </a:r>
          </a:p>
          <a:p>
            <a:pPr marL="0" indent="0">
              <a:buFont typeface="Arial" charset="0"/>
              <a:buNone/>
            </a:pPr>
            <a:r>
              <a:rPr lang="en-US" sz="1000" dirty="0">
                <a:latin typeface="Calibri" panose="020F0502020204030204" pitchFamily="34" charset="0"/>
                <a:cs typeface="Calibri" panose="020F0502020204030204" pitchFamily="34" charset="0"/>
                <a:hlinkClick r:id="rId3"/>
              </a:rPr>
              <a:t>https://patents.google.com/patent/CA2909967A1/en</a:t>
            </a:r>
            <a:endParaRPr lang="en-US" sz="1000" dirty="0">
              <a:latin typeface="Calibri" panose="020F0502020204030204" pitchFamily="34" charset="0"/>
              <a:ea typeface="Arial" charset="0"/>
              <a:cs typeface="Calibri" panose="020F0502020204030204" pitchFamily="34" charset="0"/>
            </a:endParaRPr>
          </a:p>
          <a:p>
            <a:pPr lvl="0">
              <a:spcBef>
                <a:spcPts val="0"/>
              </a:spcBef>
              <a:buNone/>
            </a:pPr>
            <a:endParaRPr lang="en-US" sz="1000" b="0" i="1" u="sng" dirty="0">
              <a:latin typeface="Calibri" panose="020F0502020204030204" pitchFamily="34" charset="0"/>
              <a:cs typeface="Calibri" panose="020F0502020204030204" pitchFamily="34" charset="0"/>
            </a:endParaRPr>
          </a:p>
          <a:p>
            <a:pPr lvl="0">
              <a:spcBef>
                <a:spcPts val="0"/>
              </a:spcBef>
              <a:buNone/>
            </a:pPr>
            <a:r>
              <a:rPr lang="en-US" sz="1000" b="0" i="1" u="sng" dirty="0">
                <a:latin typeface="Calibri" panose="020F0502020204030204" pitchFamily="34" charset="0"/>
                <a:cs typeface="Calibri" panose="020F0502020204030204" pitchFamily="34" charset="0"/>
              </a:rPr>
              <a:t>Image Credit</a:t>
            </a:r>
            <a:r>
              <a:rPr lang="en-US" sz="1000" dirty="0">
                <a:latin typeface="Calibri" panose="020F0502020204030204" pitchFamily="34" charset="0"/>
                <a:cs typeface="Calibri" panose="020F0502020204030204" pitchFamily="34" charset="0"/>
              </a:rPr>
              <a:t>: </a:t>
            </a:r>
          </a:p>
          <a:p>
            <a:pPr lvl="0">
              <a:spcBef>
                <a:spcPts val="0"/>
              </a:spcBef>
              <a:buNone/>
            </a:pPr>
            <a:r>
              <a:rPr lang="en-US" sz="1000" dirty="0">
                <a:latin typeface="Calibri" panose="020F0502020204030204" pitchFamily="34" charset="0"/>
                <a:cs typeface="Calibri" panose="020F0502020204030204" pitchFamily="34" charset="0"/>
              </a:rPr>
              <a:t>Pixabay.com, Deviantart.com, Wikimedia Commons</a:t>
            </a:r>
          </a:p>
        </p:txBody>
      </p:sp>
    </p:spTree>
    <p:extLst>
      <p:ext uri="{BB962C8B-B14F-4D97-AF65-F5344CB8AC3E}">
        <p14:creationId xmlns:p14="http://schemas.microsoft.com/office/powerpoint/2010/main" val="1035191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Shape 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2785153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800" i="1" dirty="0">
              <a:latin typeface="Calibri" panose="020F0502020204030204" pitchFamily="34" charset="0"/>
              <a:ea typeface="Arial" charset="0"/>
              <a:cs typeface="Calibri" panose="020F0502020204030204" pitchFamily="34" charset="0"/>
            </a:endParaRPr>
          </a:p>
          <a:p>
            <a:pPr marL="285750" lvl="2" indent="-285750">
              <a:buFont typeface="Arial" charset="0"/>
              <a:buChar char="•"/>
            </a:pPr>
            <a:r>
              <a:rPr lang="en-US" sz="800" baseline="0" dirty="0">
                <a:latin typeface="Calibri" panose="020F0502020204030204" pitchFamily="34" charset="0"/>
                <a:ea typeface="Arial" charset="0"/>
                <a:cs typeface="Calibri" panose="020F0502020204030204" pitchFamily="34" charset="0"/>
              </a:rPr>
              <a:t>Earlier we discussed how pod-based companies have fruity and sweet flavor pods along with colors. </a:t>
            </a:r>
          </a:p>
          <a:p>
            <a:pPr marL="285750" lvl="2" indent="-285750">
              <a:buFont typeface="Arial" charset="0"/>
              <a:buChar char="•"/>
            </a:pPr>
            <a:r>
              <a:rPr lang="en-US" sz="800" baseline="0" dirty="0">
                <a:latin typeface="Calibri" panose="020F0502020204030204" pitchFamily="34" charset="0"/>
                <a:ea typeface="Arial" charset="0"/>
                <a:cs typeface="Calibri" panose="020F0502020204030204" pitchFamily="34" charset="0"/>
              </a:rPr>
              <a:t>(</a:t>
            </a:r>
            <a:r>
              <a:rPr lang="en-US" sz="800" i="1" baseline="0" dirty="0">
                <a:latin typeface="Calibri" panose="020F0502020204030204" pitchFamily="34" charset="0"/>
                <a:ea typeface="Arial" charset="0"/>
                <a:cs typeface="Calibri" panose="020F0502020204030204" pitchFamily="34" charset="0"/>
              </a:rPr>
              <a:t>Click</a:t>
            </a:r>
            <a:r>
              <a:rPr lang="en-US" sz="800" baseline="0" dirty="0">
                <a:latin typeface="Calibri" panose="020F0502020204030204" pitchFamily="34" charset="0"/>
                <a:ea typeface="Arial" charset="0"/>
                <a:cs typeface="Calibri" panose="020F0502020204030204" pitchFamily="34" charset="0"/>
              </a:rPr>
              <a:t>) </a:t>
            </a:r>
            <a:r>
              <a:rPr lang="en-US" sz="800" i="0" baseline="0" dirty="0">
                <a:latin typeface="Calibri" panose="020F0502020204030204" pitchFamily="34" charset="0"/>
                <a:ea typeface="Arial" charset="0"/>
                <a:cs typeface="Calibri" panose="020F0502020204030204" pitchFamily="34" charset="0"/>
              </a:rPr>
              <a:t>Why would there be over 15,500 e-juice flavor options such as Banana Butt and Honey Doo Doo? </a:t>
            </a:r>
          </a:p>
          <a:p>
            <a:pPr marL="285750" lvl="2" indent="-285750">
              <a:buFont typeface="Arial" charset="0"/>
              <a:buChar char="•"/>
            </a:pPr>
            <a:r>
              <a:rPr lang="en-US" sz="800" i="0" baseline="0" dirty="0">
                <a:latin typeface="Calibri" panose="020F0502020204030204" pitchFamily="34" charset="0"/>
                <a:ea typeface="Arial" charset="0"/>
                <a:cs typeface="Calibri" panose="020F0502020204030204" pitchFamily="34" charset="0"/>
              </a:rPr>
              <a:t>It’s important to be aware that this is another example of the pod-based companies following well-known advertising strategies from Big Tobacco’s playbook. </a:t>
            </a:r>
          </a:p>
          <a:p>
            <a:pPr marL="285750" lvl="2" indent="-285750">
              <a:buFont typeface="Arial" charset="0"/>
              <a:buChar char="•"/>
            </a:pPr>
            <a:r>
              <a:rPr lang="en-US" sz="800" i="0" baseline="0" dirty="0">
                <a:latin typeface="Calibri" panose="020F0502020204030204" pitchFamily="34" charset="0"/>
                <a:ea typeface="Arial" charset="0"/>
                <a:cs typeface="Calibri" panose="020F0502020204030204" pitchFamily="34" charset="0"/>
              </a:rPr>
              <a:t>They know that flavors are a great way to attract young costumers because they are the group most interested in sweet flavors and bright colors.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800" i="0" baseline="0" dirty="0">
                <a:latin typeface="Calibri" panose="020F0502020204030204" pitchFamily="34" charset="0"/>
                <a:ea typeface="Arial" charset="0"/>
                <a:cs typeface="Calibri" panose="020F0502020204030204" pitchFamily="34" charset="0"/>
              </a:rPr>
              <a:t>This tactic is so effective that flavored </a:t>
            </a:r>
            <a:r>
              <a:rPr lang="en-US" sz="800" baseline="0" dirty="0">
                <a:latin typeface="Calibri" panose="020F0502020204030204" pitchFamily="34" charset="0"/>
                <a:ea typeface="Arial" charset="0"/>
                <a:cs typeface="Calibri" panose="020F0502020204030204" pitchFamily="34" charset="0"/>
              </a:rPr>
              <a:t>cigarettes have been banned since 2009, since extensive research shows that they are more appealing to young people. The pod-based companies along with other e-cigarettes have yet to be regulated in this way.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800" baseline="0" dirty="0">
                <a:latin typeface="Calibri" panose="020F0502020204030204" pitchFamily="34" charset="0"/>
                <a:ea typeface="Arial" charset="0"/>
                <a:cs typeface="Calibri" panose="020F0502020204030204" pitchFamily="34" charset="0"/>
              </a:rPr>
              <a:t>(</a:t>
            </a:r>
            <a:r>
              <a:rPr lang="en-US" sz="800" i="1" baseline="0" dirty="0">
                <a:latin typeface="Calibri" panose="020F0502020204030204" pitchFamily="34" charset="0"/>
                <a:ea typeface="Arial" charset="0"/>
                <a:cs typeface="Calibri" panose="020F0502020204030204" pitchFamily="34" charset="0"/>
              </a:rPr>
              <a:t>Click</a:t>
            </a:r>
            <a:r>
              <a:rPr lang="en-US" sz="800" i="0" baseline="0" dirty="0">
                <a:latin typeface="Calibri" panose="020F0502020204030204" pitchFamily="34" charset="0"/>
                <a:ea typeface="Arial" charset="0"/>
                <a:cs typeface="Calibri" panose="020F0502020204030204" pitchFamily="34" charset="0"/>
              </a:rPr>
              <a:t>) More</a:t>
            </a:r>
            <a:r>
              <a:rPr lang="en-US" sz="800" baseline="0" dirty="0">
                <a:latin typeface="Calibri" panose="020F0502020204030204" pitchFamily="34" charset="0"/>
                <a:ea typeface="Arial" charset="0"/>
                <a:cs typeface="Calibri" panose="020F0502020204030204" pitchFamily="34" charset="0"/>
              </a:rPr>
              <a:t> and more evidence is piling, proving that these flavors are dangerous in and of themselves.</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800" baseline="0" dirty="0">
                <a:latin typeface="Calibri" panose="020F0502020204030204" pitchFamily="34" charset="0"/>
                <a:ea typeface="Arial" charset="0"/>
                <a:cs typeface="Calibri" panose="020F0502020204030204" pitchFamily="34" charset="0"/>
              </a:rPr>
              <a:t>(</a:t>
            </a:r>
            <a:r>
              <a:rPr lang="en-US" sz="800" i="1" baseline="0" dirty="0">
                <a:latin typeface="Calibri" panose="020F0502020204030204" pitchFamily="34" charset="0"/>
                <a:ea typeface="Arial" charset="0"/>
                <a:cs typeface="Calibri" panose="020F0502020204030204" pitchFamily="34" charset="0"/>
              </a:rPr>
              <a:t>Click</a:t>
            </a:r>
            <a:r>
              <a:rPr lang="en-US" sz="800" baseline="0" dirty="0">
                <a:latin typeface="Calibri" panose="020F0502020204030204" pitchFamily="34" charset="0"/>
                <a:ea typeface="Arial" charset="0"/>
                <a:cs typeface="Calibri" panose="020F0502020204030204" pitchFamily="34" charset="0"/>
              </a:rPr>
              <a:t>) So far we know that flavors can impair lung function and increase risk for heart disease. </a:t>
            </a:r>
          </a:p>
          <a:p>
            <a:pPr marL="285750" marR="0" lvl="2" indent="-285750" defTabSz="457200" eaLnBrk="1" fontAlgn="auto" latinLnBrk="0" hangingPunct="1">
              <a:lnSpc>
                <a:spcPct val="100000"/>
              </a:lnSpc>
              <a:spcBef>
                <a:spcPts val="0"/>
              </a:spcBef>
              <a:spcAft>
                <a:spcPts val="0"/>
              </a:spcAft>
              <a:buClrTx/>
              <a:buSzTx/>
              <a:buFont typeface="Arial" charset="0"/>
              <a:buChar char="•"/>
              <a:tabLst/>
              <a:defRPr/>
            </a:pPr>
            <a:r>
              <a:rPr lang="en-US" sz="800" baseline="0" dirty="0">
                <a:latin typeface="Calibri" panose="020F0502020204030204" pitchFamily="34" charset="0"/>
                <a:ea typeface="Arial" charset="0"/>
                <a:cs typeface="Calibri" panose="020F0502020204030204" pitchFamily="34" charset="0"/>
              </a:rPr>
              <a:t>But pod-based companies continue to use them because they know it makes their products seem appealing and safe to teens.</a:t>
            </a:r>
          </a:p>
          <a:p>
            <a:pPr marL="285750" lvl="2" indent="-285750">
              <a:buFont typeface="Arial" charset="0"/>
              <a:buChar char="•"/>
            </a:pPr>
            <a:endParaRPr lang="en-US" sz="800" i="0" baseline="0" dirty="0">
              <a:latin typeface="Calibri" panose="020F0502020204030204" pitchFamily="34" charset="0"/>
              <a:ea typeface="Arial" charset="0"/>
              <a:cs typeface="Calibri" panose="020F0502020204030204" pitchFamily="34" charset="0"/>
            </a:endParaRPr>
          </a:p>
          <a:p>
            <a:pPr marL="0" indent="0">
              <a:buFont typeface="Arial" charset="0"/>
              <a:buNone/>
            </a:pPr>
            <a:r>
              <a:rPr lang="en-US" sz="800" baseline="0" dirty="0">
                <a:latin typeface="Calibri" panose="020F0502020204030204" pitchFamily="34" charset="0"/>
                <a:ea typeface="Arial" charset="0"/>
                <a:cs typeface="Calibri" panose="020F0502020204030204" pitchFamily="34" charset="0"/>
              </a:rPr>
              <a:t>Reference: </a:t>
            </a:r>
          </a:p>
          <a:p>
            <a:pPr marL="0" indent="0">
              <a:buFont typeface="Arial" charset="0"/>
              <a:buNone/>
            </a:pPr>
            <a:r>
              <a:rPr lang="en-US" sz="800" baseline="0" dirty="0">
                <a:latin typeface="Calibri" panose="020F0502020204030204" pitchFamily="34" charset="0"/>
                <a:ea typeface="Arial" charset="0"/>
                <a:cs typeface="Calibri" panose="020F0502020204030204" pitchFamily="34" charset="0"/>
              </a:rPr>
              <a:t>https://www.flavorshookkids.org/</a:t>
            </a:r>
          </a:p>
          <a:p>
            <a:pPr marL="0" indent="0">
              <a:buFont typeface="Arial" charset="0"/>
              <a:buNone/>
            </a:pPr>
            <a:r>
              <a:rPr lang="en-US" sz="800" baseline="0" dirty="0">
                <a:latin typeface="Calibri" panose="020F0502020204030204" pitchFamily="34" charset="0"/>
                <a:ea typeface="Arial" charset="0"/>
                <a:cs typeface="Calibri" panose="020F0502020204030204" pitchFamily="34" charset="0"/>
              </a:rPr>
              <a:t>http://www.onlinejacc.org/content/73/21/2722</a:t>
            </a:r>
          </a:p>
          <a:p>
            <a:pPr marL="0" indent="0">
              <a:buFont typeface="Arial" charset="0"/>
              <a:buNone/>
            </a:pPr>
            <a:r>
              <a:rPr lang="en-US" sz="800" u="sng" dirty="0">
                <a:latin typeface="Calibri" panose="020F0502020204030204" pitchFamily="34" charset="0"/>
                <a:ea typeface="Lucida Grande"/>
                <a:cs typeface="Calibri" panose="020F0502020204030204" pitchFamily="34" charset="0"/>
                <a:sym typeface="Lucida Grande"/>
                <a:hlinkClick r:id="rId3"/>
              </a:rPr>
              <a:t>https://www.sciencedaily.com/releases/2018/05/180523172310.htm</a:t>
            </a:r>
            <a:endParaRPr lang="en-US" sz="800" u="sng" dirty="0">
              <a:latin typeface="Calibri" panose="020F0502020204030204" pitchFamily="34" charset="0"/>
              <a:ea typeface="Lucida Grande"/>
              <a:cs typeface="Calibri" panose="020F0502020204030204" pitchFamily="34" charset="0"/>
              <a:sym typeface="Lucida Grande"/>
            </a:endParaRPr>
          </a:p>
          <a:p>
            <a:pPr marL="0" indent="0">
              <a:buFont typeface="Arial" charset="0"/>
              <a:buNone/>
            </a:pPr>
            <a:endParaRPr lang="en-US" sz="800" baseline="0" dirty="0">
              <a:latin typeface="Calibri" panose="020F0502020204030204" pitchFamily="34" charset="0"/>
              <a:ea typeface="Arial" charset="0"/>
              <a:cs typeface="Calibri" panose="020F0502020204030204" pitchFamily="34" charset="0"/>
            </a:endParaRPr>
          </a:p>
          <a:p>
            <a:pPr lvl="0" indent="0"/>
            <a:r>
              <a:rPr lang="en-US" sz="800" i="1" u="sng" dirty="0">
                <a:latin typeface="Calibri" panose="020F0502020204030204" pitchFamily="34" charset="0"/>
                <a:ea typeface="Arial" charset="0"/>
                <a:cs typeface="Calibri" panose="020F0502020204030204" pitchFamily="34" charset="0"/>
              </a:rPr>
              <a:t>Images</a:t>
            </a:r>
            <a:r>
              <a:rPr lang="en-US" sz="800" dirty="0">
                <a:latin typeface="Calibri" panose="020F0502020204030204" pitchFamily="34" charset="0"/>
                <a:ea typeface="Arial" charset="0"/>
                <a:cs typeface="Calibri" panose="020F0502020204030204" pitchFamily="34" charset="0"/>
              </a:rPr>
              <a:t>:</a:t>
            </a:r>
          </a:p>
          <a:p>
            <a:pPr lvl="0" indent="0"/>
            <a:r>
              <a:rPr lang="en-US" sz="800" dirty="0">
                <a:latin typeface="Calibri" panose="020F0502020204030204" pitchFamily="34" charset="0"/>
                <a:cs typeface="Calibri" panose="020F0502020204030204" pitchFamily="34" charset="0"/>
                <a:hlinkClick r:id="rId4"/>
              </a:rPr>
              <a:t>http://www.liherald.com/rockvillecentre/stories/rockville-centre-coalition-for-youth-persists-to-stop-flavored-juul-sales,114268</a:t>
            </a:r>
            <a:endParaRPr lang="en-US" sz="800" dirty="0">
              <a:latin typeface="Calibri" panose="020F0502020204030204" pitchFamily="34" charset="0"/>
              <a:cs typeface="Calibri" panose="020F0502020204030204" pitchFamily="34" charset="0"/>
            </a:endParaRPr>
          </a:p>
          <a:p>
            <a:pPr lvl="0" indent="0"/>
            <a:r>
              <a:rPr lang="en-US" sz="800" dirty="0">
                <a:latin typeface="Calibri" panose="020F0502020204030204" pitchFamily="34" charset="0"/>
                <a:cs typeface="Calibri" panose="020F0502020204030204" pitchFamily="34" charset="0"/>
                <a:hlinkClick r:id="rId5"/>
              </a:rPr>
              <a:t>https://thepodgod.shop/collections/puff-bars?page=1</a:t>
            </a:r>
            <a:endParaRPr lang="en-US" sz="800" dirty="0">
              <a:latin typeface="Calibri" panose="020F0502020204030204" pitchFamily="34" charset="0"/>
              <a:cs typeface="Calibri" panose="020F0502020204030204" pitchFamily="34" charset="0"/>
            </a:endParaRPr>
          </a:p>
          <a:p>
            <a:pPr lvl="0" indent="0"/>
            <a:r>
              <a:rPr lang="en-US" sz="800" dirty="0">
                <a:latin typeface="Calibri" panose="020F0502020204030204" pitchFamily="34" charset="0"/>
                <a:cs typeface="Calibri" panose="020F0502020204030204" pitchFamily="34" charset="0"/>
                <a:hlinkClick r:id="rId5"/>
              </a:rPr>
              <a:t>https://thepodgod.shop/collections/puff-bars?page=2</a:t>
            </a:r>
            <a:r>
              <a:rPr lang="en-US" sz="800" dirty="0">
                <a:latin typeface="Calibri" panose="020F0502020204030204" pitchFamily="34" charset="0"/>
                <a:cs typeface="Calibri" panose="020F0502020204030204" pitchFamily="34" charset="0"/>
              </a:rPr>
              <a:t> </a:t>
            </a:r>
          </a:p>
          <a:p>
            <a:pPr lvl="2" indent="0"/>
            <a:endParaRPr lang="en-US" dirty="0">
              <a:latin typeface="Arial" charset="0"/>
              <a:ea typeface="Arial" charset="0"/>
              <a:cs typeface="Arial" charset="0"/>
            </a:endParaRPr>
          </a:p>
        </p:txBody>
      </p:sp>
    </p:spTree>
    <p:extLst>
      <p:ext uri="{BB962C8B-B14F-4D97-AF65-F5344CB8AC3E}">
        <p14:creationId xmlns:p14="http://schemas.microsoft.com/office/powerpoint/2010/main" val="129706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00000"/>
              </a:lnSpc>
              <a:spcBef>
                <a:spcPts val="0"/>
              </a:spcBef>
              <a:spcAft>
                <a:spcPts val="0"/>
              </a:spcAft>
              <a:buClrTx/>
              <a:buSzTx/>
              <a:buFontTx/>
              <a:buNone/>
              <a:tabLst/>
              <a:defRPr/>
            </a:pPr>
            <a:r>
              <a:rPr lang="en-US" sz="1100" i="1" dirty="0">
                <a:latin typeface="Calibri" panose="020F0502020204030204" pitchFamily="34" charset="0"/>
                <a:cs typeface="Calibri" panose="020F0502020204030204" pitchFamily="34" charset="0"/>
              </a:rPr>
              <a:t>Teacher</a:t>
            </a:r>
            <a:r>
              <a:rPr lang="en-US" sz="1100" i="1" baseline="0" dirty="0">
                <a:latin typeface="Calibri" panose="020F0502020204030204" pitchFamily="34" charset="0"/>
                <a:cs typeface="Calibri" panose="020F0502020204030204" pitchFamily="34" charset="0"/>
              </a:rPr>
              <a:t> Talking Points: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When a chemical is cytotoxic it means that the chemical to toxic to living cells in your body.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Various cinnamon flavors contain cytotoxic compounds.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The cherry flavor, benzaldehyde, is cytotoxic as well. </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endParaRPr lang="en-US" i="1" baseline="0" dirty="0"/>
          </a:p>
        </p:txBody>
      </p:sp>
    </p:spTree>
    <p:extLst>
      <p:ext uri="{BB962C8B-B14F-4D97-AF65-F5344CB8AC3E}">
        <p14:creationId xmlns:p14="http://schemas.microsoft.com/office/powerpoint/2010/main" val="1478556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4364547-55C7-9F48-B5EC-A55E96C016F8}" type="slidenum">
              <a:rPr lang="en-US" smtClean="0"/>
              <a:t>7</a:t>
            </a:fld>
            <a:endParaRPr lang="en-US" dirty="0"/>
          </a:p>
        </p:txBody>
      </p:sp>
    </p:spTree>
    <p:extLst>
      <p:ext uri="{BB962C8B-B14F-4D97-AF65-F5344CB8AC3E}">
        <p14:creationId xmlns:p14="http://schemas.microsoft.com/office/powerpoint/2010/main" val="29947634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i="1" dirty="0">
                <a:latin typeface="Calibri" panose="020F0502020204030204" pitchFamily="34" charset="0"/>
                <a:ea typeface="Arial" charset="0"/>
                <a:cs typeface="Calibri" panose="020F0502020204030204" pitchFamily="34" charset="0"/>
              </a:rPr>
              <a:t>Teacher Talking Points:</a:t>
            </a:r>
          </a:p>
          <a:p>
            <a:pPr marL="285750" indent="-285750">
              <a:buFont typeface="Arial" charset="0"/>
              <a:buChar char="•"/>
            </a:pPr>
            <a:r>
              <a:rPr lang="en-US" sz="1100" baseline="0" dirty="0">
                <a:latin typeface="Calibri" panose="020F0502020204030204" pitchFamily="34" charset="0"/>
                <a:ea typeface="Arial" charset="0"/>
                <a:cs typeface="Calibri" panose="020F0502020204030204" pitchFamily="34" charset="0"/>
              </a:rPr>
              <a:t>(</a:t>
            </a:r>
            <a:r>
              <a:rPr lang="en-US" sz="1100" i="1" baseline="0" dirty="0">
                <a:latin typeface="Calibri" panose="020F0502020204030204" pitchFamily="34" charset="0"/>
                <a:ea typeface="Arial" charset="0"/>
                <a:cs typeface="Calibri" panose="020F0502020204030204" pitchFamily="34" charset="0"/>
              </a:rPr>
              <a:t>Click) </a:t>
            </a:r>
            <a:r>
              <a:rPr lang="en-US" sz="1100" i="0" baseline="0" dirty="0">
                <a:latin typeface="Calibri" panose="020F0502020204030204" pitchFamily="34" charset="0"/>
                <a:ea typeface="Arial" charset="0"/>
                <a:cs typeface="Calibri" panose="020F0502020204030204" pitchFamily="34" charset="0"/>
              </a:rPr>
              <a:t>The e-cigarette aerosol enters the lungs and leaves chemical residue behind. </a:t>
            </a:r>
            <a:r>
              <a:rPr lang="en-US" sz="1100" dirty="0">
                <a:latin typeface="Calibri" panose="020F0502020204030204" pitchFamily="34" charset="0"/>
                <a:ea typeface="Arial" charset="0"/>
                <a:cs typeface="Calibri" panose="020F0502020204030204" pitchFamily="34" charset="0"/>
              </a:rPr>
              <a:t>The lungs cannot break down these chemicals, so they damage air pathways and the air sacs that bring oxygen into the body. Over time this can increase the risk of lung disease. </a:t>
            </a:r>
          </a:p>
          <a:p>
            <a:pPr marL="285750" indent="-285750">
              <a:buFont typeface="Arial" charset="0"/>
              <a:buChar char="•"/>
            </a:pPr>
            <a:r>
              <a:rPr lang="en-US" sz="1100" dirty="0">
                <a:latin typeface="Calibri" panose="020F0502020204030204" pitchFamily="34" charset="0"/>
                <a:ea typeface="Arial" charset="0"/>
                <a:cs typeface="Calibri" panose="020F0502020204030204" pitchFamily="34" charset="0"/>
              </a:rPr>
              <a:t>(</a:t>
            </a:r>
            <a:r>
              <a:rPr lang="en-US" sz="1100" i="1" dirty="0">
                <a:latin typeface="Calibri" panose="020F0502020204030204" pitchFamily="34" charset="0"/>
                <a:ea typeface="Arial" charset="0"/>
                <a:cs typeface="Calibri" panose="020F0502020204030204" pitchFamily="34" charset="0"/>
              </a:rPr>
              <a:t>Click</a:t>
            </a:r>
            <a:r>
              <a:rPr lang="en-US" sz="1100" dirty="0">
                <a:latin typeface="Calibri" panose="020F0502020204030204" pitchFamily="34" charset="0"/>
                <a:ea typeface="Arial" charset="0"/>
                <a:cs typeface="Calibri" panose="020F0502020204030204" pitchFamily="34" charset="0"/>
              </a:rPr>
              <a:t>) </a:t>
            </a:r>
            <a:r>
              <a:rPr lang="en-US" sz="1100" b="0" dirty="0">
                <a:latin typeface="Calibri" panose="020F0502020204030204" pitchFamily="34" charset="0"/>
                <a:ea typeface="Arial" charset="0"/>
                <a:cs typeface="Calibri" panose="020F0502020204030204" pitchFamily="34" charset="0"/>
              </a:rPr>
              <a:t>The aerosol has also been shown to damage specific parts of your circulatory system or blood network, increasing your risk for heart disease. </a:t>
            </a:r>
            <a:endParaRPr lang="en-US" sz="1100" dirty="0">
              <a:latin typeface="Calibri" panose="020F0502020204030204" pitchFamily="34" charset="0"/>
              <a:ea typeface="Arial" charset="0"/>
              <a:cs typeface="Calibri" panose="020F0502020204030204" pitchFamily="34" charset="0"/>
            </a:endParaRPr>
          </a:p>
          <a:p>
            <a:pPr marL="285750" indent="-285750">
              <a:buFont typeface="Arial" charset="0"/>
              <a:buChar char="•"/>
            </a:pPr>
            <a:r>
              <a:rPr lang="en-US" sz="1100" dirty="0">
                <a:latin typeface="Calibri" panose="020F0502020204030204" pitchFamily="34" charset="0"/>
                <a:ea typeface="Arial" charset="0"/>
                <a:cs typeface="Calibri" panose="020F0502020204030204" pitchFamily="34" charset="0"/>
              </a:rPr>
              <a:t>(</a:t>
            </a:r>
            <a:r>
              <a:rPr lang="en-US" sz="1100" i="1" dirty="0">
                <a:latin typeface="Calibri" panose="020F0502020204030204" pitchFamily="34" charset="0"/>
                <a:ea typeface="Arial" charset="0"/>
                <a:cs typeface="Calibri" panose="020F0502020204030204" pitchFamily="34" charset="0"/>
              </a:rPr>
              <a:t>Click)</a:t>
            </a:r>
            <a:r>
              <a:rPr lang="en-US" sz="1100" i="1" baseline="0" dirty="0">
                <a:latin typeface="Calibri" panose="020F0502020204030204" pitchFamily="34" charset="0"/>
                <a:ea typeface="Arial" charset="0"/>
                <a:cs typeface="Calibri" panose="020F0502020204030204" pitchFamily="34" charset="0"/>
              </a:rPr>
              <a:t> </a:t>
            </a:r>
            <a:r>
              <a:rPr lang="en-US" sz="1100" dirty="0">
                <a:latin typeface="Calibri" panose="020F0502020204030204" pitchFamily="34" charset="0"/>
                <a:ea typeface="Arial" charset="0"/>
                <a:cs typeface="Calibri" panose="020F0502020204030204" pitchFamily="34" charset="0"/>
              </a:rPr>
              <a:t>Ear, eye and throat irritation is common among e-cigarette/vape pen</a:t>
            </a:r>
            <a:r>
              <a:rPr lang="en-US" sz="1100" baseline="0" dirty="0">
                <a:latin typeface="Calibri" panose="020F0502020204030204" pitchFamily="34" charset="0"/>
                <a:ea typeface="Arial" charset="0"/>
                <a:cs typeface="Calibri" panose="020F0502020204030204" pitchFamily="34" charset="0"/>
              </a:rPr>
              <a:t> users. </a:t>
            </a:r>
          </a:p>
          <a:p>
            <a:pPr marL="285750" indent="-285750">
              <a:buFont typeface="Arial" charset="0"/>
              <a:buChar char="•"/>
            </a:pPr>
            <a:r>
              <a:rPr lang="en-US" sz="1100" baseline="0" dirty="0">
                <a:latin typeface="Calibri" panose="020F0502020204030204" pitchFamily="34" charset="0"/>
                <a:ea typeface="Arial" charset="0"/>
                <a:cs typeface="Calibri" panose="020F0502020204030204" pitchFamily="34" charset="0"/>
              </a:rPr>
              <a:t>(</a:t>
            </a:r>
            <a:r>
              <a:rPr lang="en-US" sz="1100" i="1" baseline="0" dirty="0">
                <a:latin typeface="Calibri" panose="020F0502020204030204" pitchFamily="34" charset="0"/>
                <a:ea typeface="Arial" charset="0"/>
                <a:cs typeface="Calibri" panose="020F0502020204030204" pitchFamily="34" charset="0"/>
              </a:rPr>
              <a:t>Click</a:t>
            </a:r>
            <a:r>
              <a:rPr lang="en-US" sz="1100" i="0" baseline="0" dirty="0">
                <a:latin typeface="Calibri" panose="020F0502020204030204" pitchFamily="34" charset="0"/>
                <a:ea typeface="Arial" charset="0"/>
                <a:cs typeface="Calibri" panose="020F0502020204030204" pitchFamily="34" charset="0"/>
              </a:rPr>
              <a:t>) Scientists are still studying how these aerosol chemicals impact the brain. </a:t>
            </a:r>
            <a:endParaRPr lang="en-US" sz="1100" dirty="0">
              <a:latin typeface="Calibri" panose="020F0502020204030204" pitchFamily="34" charset="0"/>
              <a:ea typeface="Arial" charset="0"/>
              <a:cs typeface="Calibri" panose="020F0502020204030204" pitchFamily="34" charset="0"/>
            </a:endParaRPr>
          </a:p>
          <a:p>
            <a:pPr marL="285750" indent="-285750">
              <a:buFont typeface="Arial" charset="0"/>
              <a:buChar char="•"/>
            </a:pPr>
            <a:r>
              <a:rPr lang="en-US" sz="1100" i="0" baseline="0" dirty="0">
                <a:latin typeface="Calibri" panose="020F0502020204030204" pitchFamily="34" charset="0"/>
                <a:ea typeface="Arial" charset="0"/>
                <a:cs typeface="Calibri" panose="020F0502020204030204" pitchFamily="34" charset="0"/>
              </a:rPr>
              <a:t>(</a:t>
            </a:r>
            <a:r>
              <a:rPr lang="en-US" sz="1100" i="1" baseline="0" dirty="0">
                <a:latin typeface="Calibri" panose="020F0502020204030204" pitchFamily="34" charset="0"/>
                <a:ea typeface="Arial" charset="0"/>
                <a:cs typeface="Calibri" panose="020F0502020204030204" pitchFamily="34" charset="0"/>
              </a:rPr>
              <a:t>Click</a:t>
            </a:r>
            <a:r>
              <a:rPr lang="en-US" sz="1100" i="0" baseline="0" dirty="0">
                <a:latin typeface="Calibri" panose="020F0502020204030204" pitchFamily="34" charset="0"/>
                <a:ea typeface="Arial" charset="0"/>
                <a:cs typeface="Calibri" panose="020F0502020204030204" pitchFamily="34" charset="0"/>
              </a:rPr>
              <a:t>) We are only beginning to understand the long-term health effects of using e-cigarettes. It took over 25 years to see the long-term health impacts from smoking tobacco cigarettes because the damage done on the body isn’t always noticeable right away. </a:t>
            </a:r>
          </a:p>
          <a:p>
            <a:pPr marL="285750" marR="0" lvl="0" indent="-2857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ea typeface="Arial" charset="0"/>
                <a:cs typeface="Calibri" panose="020F0502020204030204" pitchFamily="34" charset="0"/>
              </a:rPr>
              <a:t>Every chemical found in an e-cigarette aerosol has not been studied in detail yet. Researchers have identified harmful substances in the aerosol, some even known to cause cancer. </a:t>
            </a:r>
          </a:p>
          <a:p>
            <a:pPr marL="285750" marR="0" lvl="0" indent="-2857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ea typeface="Arial" charset="0"/>
                <a:cs typeface="Calibri" panose="020F0502020204030204" pitchFamily="34" charset="0"/>
              </a:rPr>
              <a:t>We wish we could tell you all the ways that e-cigarettes are harmful, but the truth is we can’t. Since they are so new and researchers can’t fast forward into the future, all of the long-term consequences of these products are impossible to predict.  </a:t>
            </a:r>
          </a:p>
          <a:p>
            <a:pPr marL="285750" indent="-285750">
              <a:buFont typeface="Arial" charset="0"/>
              <a:buChar char="•"/>
            </a:pPr>
            <a:r>
              <a:rPr lang="en-US" sz="1100" i="0" baseline="0" dirty="0">
                <a:latin typeface="Calibri" panose="020F0502020204030204" pitchFamily="34" charset="0"/>
                <a:ea typeface="Arial" charset="0"/>
                <a:cs typeface="Calibri" panose="020F0502020204030204" pitchFamily="34" charset="0"/>
              </a:rPr>
              <a:t>Taking that into consideration, how is the e-cigarette industry using your generation as test subjects? </a:t>
            </a:r>
          </a:p>
          <a:p>
            <a:pPr marL="0" marR="0" lvl="0" indent="0" defTabSz="457200" eaLnBrk="1" fontAlgn="auto" latinLnBrk="0" hangingPunct="1">
              <a:lnSpc>
                <a:spcPct val="100000"/>
              </a:lnSpc>
              <a:spcBef>
                <a:spcPts val="0"/>
              </a:spcBef>
              <a:spcAft>
                <a:spcPts val="0"/>
              </a:spcAft>
              <a:buClrTx/>
              <a:buSzTx/>
              <a:buFont typeface="Arial" charset="0"/>
              <a:buNone/>
              <a:tabLst/>
              <a:defRPr/>
            </a:pPr>
            <a:endParaRPr lang="en-US" sz="1100" i="1" u="sng" baseline="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i="1" u="sng" baseline="0" dirty="0">
                <a:latin typeface="Calibri" panose="020F0502020204030204" pitchFamily="34" charset="0"/>
                <a:ea typeface="Arial" charset="0"/>
                <a:cs typeface="Calibri" panose="020F0502020204030204" pitchFamily="34" charset="0"/>
              </a:rPr>
              <a:t>Possible answers</a:t>
            </a:r>
            <a:r>
              <a:rPr lang="en-US" sz="1100" baseline="0" dirty="0">
                <a:latin typeface="Calibri" panose="020F0502020204030204" pitchFamily="34" charset="0"/>
                <a:ea typeface="Arial" charset="0"/>
                <a:cs typeface="Calibri" panose="020F0502020204030204" pitchFamily="34" charset="0"/>
              </a:rPr>
              <a:t>: 1. the companies don’t even know the long-term effects of their products, but are still selling them, 2. the companies market these products as a healthier alternative, even though they don’t have the science to prove it, 3. they have created e-cigarettes with higher levels of nicotine than any other tobacco/nicotine products. </a:t>
            </a:r>
            <a:endParaRPr lang="en-US" sz="1100" i="0" baseline="0" dirty="0">
              <a:latin typeface="Calibri" panose="020F0502020204030204" pitchFamily="34" charset="0"/>
              <a:ea typeface="Arial" charset="0"/>
              <a:cs typeface="Calibri" panose="020F0502020204030204" pitchFamily="34" charset="0"/>
            </a:endParaRPr>
          </a:p>
          <a:p>
            <a:pPr marL="285750" indent="-285750">
              <a:buFont typeface="Arial" charset="0"/>
              <a:buChar char="•"/>
            </a:pPr>
            <a:endParaRPr lang="en-US" sz="1100" i="0" baseline="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Sources:</a:t>
            </a:r>
          </a:p>
          <a:p>
            <a:pPr marL="0" indent="0">
              <a:buFont typeface="Arial" charset="0"/>
              <a:buNone/>
            </a:pPr>
            <a:r>
              <a:rPr lang="en-US" sz="1100" dirty="0">
                <a:latin typeface="Calibri" panose="020F0502020204030204" pitchFamily="34" charset="0"/>
                <a:cs typeface="Calibri" panose="020F0502020204030204" pitchFamily="34" charset="0"/>
                <a:hlinkClick r:id="rId3"/>
              </a:rPr>
              <a:t>https://www.theverge.com/2017/9/20/16338902/e-cigs-vaping-nicotine-heart-disease-health-risk</a:t>
            </a:r>
            <a:endParaRPr lang="en-US" sz="1100" dirty="0">
              <a:latin typeface="Calibri" panose="020F0502020204030204" pitchFamily="34" charset="0"/>
              <a:cs typeface="Calibri" panose="020F0502020204030204" pitchFamily="34" charset="0"/>
            </a:endParaRPr>
          </a:p>
          <a:p>
            <a:pPr marL="0" indent="0">
              <a:buFont typeface="Arial" charset="0"/>
              <a:buNone/>
            </a:pPr>
            <a:r>
              <a:rPr lang="en-US" sz="1100" dirty="0">
                <a:latin typeface="Calibri" panose="020F0502020204030204" pitchFamily="34" charset="0"/>
                <a:cs typeface="Calibri" panose="020F0502020204030204" pitchFamily="34" charset="0"/>
                <a:hlinkClick r:id="rId4"/>
              </a:rPr>
              <a:t>https://medicalxpress.com/news/2018-08-e-cigarettes-dna.html</a:t>
            </a:r>
            <a:endParaRPr lang="en-US" sz="1100" dirty="0">
              <a:latin typeface="Calibri" panose="020F0502020204030204" pitchFamily="34" charset="0"/>
              <a:cs typeface="Calibri" panose="020F0502020204030204" pitchFamily="34" charset="0"/>
            </a:endParaRPr>
          </a:p>
          <a:p>
            <a:pPr marL="0" indent="0">
              <a:buFont typeface="Arial" charset="0"/>
              <a:buNone/>
            </a:pPr>
            <a:r>
              <a:rPr lang="en-US" sz="1100" dirty="0">
                <a:latin typeface="Calibri" panose="020F0502020204030204" pitchFamily="34" charset="0"/>
                <a:cs typeface="Calibri" panose="020F0502020204030204" pitchFamily="34" charset="0"/>
                <a:hlinkClick r:id="rId5"/>
              </a:rPr>
              <a:t>https://www.ajmc.com/newsroom/ecigarettes-boost-heart-attack-risk-emotional-stress-findings-show</a:t>
            </a:r>
            <a:endParaRPr lang="en-US" sz="1100" dirty="0">
              <a:latin typeface="Calibri" panose="020F0502020204030204" pitchFamily="34"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endParaRPr lang="en-US" sz="1100" u="sng" baseline="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Tx/>
              <a:buNone/>
              <a:tabLst/>
              <a:defRPr/>
            </a:pPr>
            <a:r>
              <a:rPr lang="en-US" sz="1100" u="sng" baseline="0" dirty="0">
                <a:latin typeface="Calibri" panose="020F0502020204030204" pitchFamily="34" charset="0"/>
                <a:ea typeface="Arial" charset="0"/>
                <a:cs typeface="Calibri" panose="020F0502020204030204" pitchFamily="34" charset="0"/>
              </a:rPr>
              <a:t>Images</a:t>
            </a:r>
            <a:r>
              <a:rPr lang="en-US" sz="1100" baseline="0" dirty="0">
                <a:latin typeface="Calibri" panose="020F0502020204030204" pitchFamily="34" charset="0"/>
                <a:ea typeface="Arial" charset="0"/>
                <a:cs typeface="Calibri" panose="020F0502020204030204" pitchFamily="34" charset="0"/>
              </a:rPr>
              <a:t>: </a:t>
            </a:r>
          </a:p>
          <a:p>
            <a:pPr marL="0" marR="0" lvl="0" indent="0" defTabSz="45720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thenounproject.com</a:t>
            </a:r>
            <a:endParaRPr lang="en-US" sz="1100" baseline="0"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29964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1" dirty="0">
                <a:latin typeface="Calibri" panose="020F0502020204030204" pitchFamily="34" charset="0"/>
                <a:ea typeface="Arial" charset="0"/>
                <a:cs typeface="Calibri" panose="020F0502020204030204" pitchFamily="34" charset="0"/>
              </a:rPr>
              <a:t>Teacher</a:t>
            </a:r>
            <a:r>
              <a:rPr lang="en-US" sz="1100" i="1" baseline="0" dirty="0">
                <a:latin typeface="Calibri" panose="020F0502020204030204" pitchFamily="34" charset="0"/>
                <a:ea typeface="Arial" charset="0"/>
                <a:cs typeface="Calibri" panose="020F0502020204030204" pitchFamily="34" charset="0"/>
              </a:rPr>
              <a:t> Talking Points:</a:t>
            </a:r>
            <a:endParaRPr lang="en-US" sz="1100" dirty="0">
              <a:latin typeface="Calibri" panose="020F0502020204030204" pitchFamily="34" charset="0"/>
              <a:cs typeface="Calibri" panose="020F0502020204030204" pitchFamily="34" charset="0"/>
            </a:endParaRP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Calibri" panose="020F0502020204030204" pitchFamily="34" charset="0"/>
                <a:cs typeface="Calibri" panose="020F0502020204030204" pitchFamily="34" charset="0"/>
              </a:rPr>
              <a:t>We know that e-cigarette aerosol damages the lungs and increases the chances of developing a lung disease later in life. What if the aerosol or one chemical from vaping caused severe damage to the lungs after a few hits?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Calibri" panose="020F0502020204030204" pitchFamily="34" charset="0"/>
                <a:cs typeface="Calibri" panose="020F0502020204030204" pitchFamily="34" charset="0"/>
              </a:rPr>
              <a:t>In August of 2019 this began to happen. People were hospitalized for injured lungs from vaping. This outbreak was later named EVALI which stands for E-cigarette or Vaping product use-Associated Lung Injury.</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Calibri" panose="020F0502020204030204" pitchFamily="34" charset="0"/>
                <a:ea typeface="+mj-ea"/>
                <a:cs typeface="Calibri" panose="020F0502020204030204" pitchFamily="34" charset="0"/>
                <a:sym typeface="Helvetica Neue"/>
              </a:rPr>
              <a:t>Most EVALI patients reported using THC-containing products and most said they got their products only from informal sources. </a:t>
            </a:r>
            <a:r>
              <a:rPr lang="en-US" sz="1100" b="0" i="0" kern="1200" dirty="0">
                <a:solidFill>
                  <a:schemeClr val="tx1"/>
                </a:solidFill>
                <a:effectLst/>
                <a:latin typeface="Calibri" panose="020F0502020204030204" pitchFamily="34" charset="0"/>
                <a:ea typeface="+mj-ea"/>
                <a:cs typeface="Calibri" panose="020F0502020204030204" pitchFamily="34" charset="0"/>
                <a:sym typeface="Calibri"/>
              </a:rPr>
              <a:t>THC is the chemical found in cannabis/marijuana that gives users a “buzz/high.”</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kern="1200" dirty="0">
                <a:solidFill>
                  <a:schemeClr val="tx1"/>
                </a:solidFill>
                <a:effectLst/>
                <a:latin typeface="Calibri" panose="020F0502020204030204" pitchFamily="34" charset="0"/>
                <a:ea typeface="+mj-ea"/>
                <a:cs typeface="Calibri" panose="020F0502020204030204" pitchFamily="34" charset="0"/>
                <a:sym typeface="Calibri"/>
              </a:rPr>
              <a:t>Scientists found Vitamin E Acetate, an oily chemical found in some THC-containing e-liquid, in the lungs of EVALI patients and in e-cigarette/vape products that the patients said they used. Vitamin E Acetate was mostly likely the cause of the outbreak. Breathing in </a:t>
            </a:r>
            <a:r>
              <a:rPr lang="en-US" sz="1100" dirty="0">
                <a:latin typeface="Calibri" panose="020F0502020204030204" pitchFamily="34" charset="0"/>
                <a:cs typeface="Calibri" panose="020F0502020204030204" pitchFamily="34" charset="0"/>
              </a:rPr>
              <a:t>Vitamin E Acetate can cause inflammation of the airways and interfere with normal lung functioning.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0" dirty="0">
                <a:latin typeface="Calibri" panose="020F0502020204030204" pitchFamily="34" charset="0"/>
                <a:cs typeface="Calibri" panose="020F0502020204030204" pitchFamily="34" charset="0"/>
              </a:rPr>
              <a:t>What are some of your main takeaways after hearing about EVALI? (</a:t>
            </a:r>
            <a:r>
              <a:rPr lang="en-US" sz="1100" dirty="0">
                <a:latin typeface="Calibri" panose="020F0502020204030204" pitchFamily="34" charset="0"/>
                <a:cs typeface="Calibri" panose="020F0502020204030204" pitchFamily="34" charset="0"/>
              </a:rPr>
              <a:t>Wait for responses.)</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latin typeface="Calibri" panose="020F0502020204030204" pitchFamily="34" charset="0"/>
                <a:cs typeface="Calibri" panose="020F0502020204030204" pitchFamily="34" charset="0"/>
              </a:rPr>
              <a:t>To add to or summarize what you already said, some main takeaways for EVALI include:</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dirty="0">
              <a:latin typeface="Calibri" panose="020F0502020204030204" pitchFamily="34" charset="0"/>
              <a:cs typeface="Calibri" panose="020F0502020204030204" pitchFamily="34" charset="0"/>
            </a:endParaRPr>
          </a:p>
          <a:p>
            <a:pPr marL="228600" marR="0" lvl="3" indent="-228600" defTabSz="457200" eaLnBrk="1" fontAlgn="auto" latinLnBrk="0" hangingPunct="1">
              <a:lnSpc>
                <a:spcPct val="100000"/>
              </a:lnSpc>
              <a:spcBef>
                <a:spcPts val="0"/>
              </a:spcBef>
              <a:spcAft>
                <a:spcPts val="0"/>
              </a:spcAft>
              <a:buClrTx/>
              <a:buSzTx/>
              <a:buFont typeface="+mj-lt"/>
              <a:buAutoNum type="arabicPeriod"/>
              <a:tabLst/>
              <a:defRPr/>
            </a:pPr>
            <a:r>
              <a:rPr lang="en-US" sz="1100" dirty="0">
                <a:latin typeface="Calibri" panose="020F0502020204030204" pitchFamily="34" charset="0"/>
                <a:cs typeface="Calibri" panose="020F0502020204030204" pitchFamily="34" charset="0"/>
              </a:rPr>
              <a:t>(</a:t>
            </a:r>
            <a:r>
              <a:rPr lang="en-US" sz="1100" i="1" dirty="0">
                <a:latin typeface="Calibri" panose="020F0502020204030204" pitchFamily="34" charset="0"/>
                <a:cs typeface="Calibri" panose="020F0502020204030204" pitchFamily="34" charset="0"/>
              </a:rPr>
              <a:t>Click</a:t>
            </a:r>
            <a:r>
              <a:rPr lang="en-US" sz="1100" dirty="0">
                <a:latin typeface="Calibri" panose="020F0502020204030204" pitchFamily="34" charset="0"/>
                <a:cs typeface="Calibri" panose="020F0502020204030204" pitchFamily="34" charset="0"/>
              </a:rPr>
              <a:t>) This is the first time we’ve seen a vaping device cause sudden, immediate, serious and sometimes fatal damage to the lungs. </a:t>
            </a:r>
            <a:endParaRPr lang="en-US" sz="1100" b="0" i="0" dirty="0">
              <a:effectLst/>
              <a:latin typeface="Calibri" panose="020F0502020204030204" pitchFamily="34" charset="0"/>
              <a:ea typeface="+mj-ea"/>
              <a:cs typeface="Calibri" panose="020F0502020204030204" pitchFamily="34" charset="0"/>
              <a:sym typeface="Helvetica Neue"/>
            </a:endParaRPr>
          </a:p>
          <a:p>
            <a:pPr marL="228600" marR="0" lvl="3" indent="-228600" defTabSz="457200" eaLnBrk="1" fontAlgn="auto" latinLnBrk="0" hangingPunct="1">
              <a:lnSpc>
                <a:spcPct val="100000"/>
              </a:lnSpc>
              <a:spcBef>
                <a:spcPts val="0"/>
              </a:spcBef>
              <a:spcAft>
                <a:spcPts val="0"/>
              </a:spcAft>
              <a:buClrTx/>
              <a:buSzTx/>
              <a:buFont typeface="+mj-lt"/>
              <a:buAutoNum type="arabicPeriod"/>
              <a:tabLst/>
              <a:defRPr/>
            </a:pPr>
            <a:r>
              <a:rPr lang="en-US" sz="1100" b="0" i="0" dirty="0">
                <a:effectLst/>
                <a:latin typeface="Calibri" panose="020F0502020204030204" pitchFamily="34" charset="0"/>
                <a:ea typeface="+mj-ea"/>
                <a:cs typeface="Calibri" panose="020F0502020204030204" pitchFamily="34" charset="0"/>
                <a:sym typeface="Helvetica Neue"/>
              </a:rPr>
              <a:t>(</a:t>
            </a:r>
            <a:r>
              <a:rPr lang="en-US" sz="1100" b="0" i="1" dirty="0">
                <a:effectLst/>
                <a:latin typeface="Calibri" panose="020F0502020204030204" pitchFamily="34" charset="0"/>
                <a:ea typeface="+mj-ea"/>
                <a:cs typeface="Calibri" panose="020F0502020204030204" pitchFamily="34" charset="0"/>
                <a:sym typeface="Helvetica Neue"/>
              </a:rPr>
              <a:t>Click</a:t>
            </a:r>
            <a:r>
              <a:rPr lang="en-US" sz="1100" b="0" i="0" dirty="0">
                <a:effectLst/>
                <a:latin typeface="Calibri" panose="020F0502020204030204" pitchFamily="34" charset="0"/>
                <a:ea typeface="+mj-ea"/>
                <a:cs typeface="Calibri" panose="020F0502020204030204" pitchFamily="34" charset="0"/>
                <a:sym typeface="Helvetica Neue"/>
              </a:rPr>
              <a:t>) The Centers for Disease Control and Prevention, better known as the CDC, recommends to not use THC-containing e-cigarette/vape products particularly from informal sources like family/friends, dealers, online or other sources. </a:t>
            </a:r>
          </a:p>
          <a:p>
            <a:pPr marL="228600" marR="0" lvl="3" indent="-228600" defTabSz="457200" eaLnBrk="1" fontAlgn="auto" latinLnBrk="0" hangingPunct="1">
              <a:lnSpc>
                <a:spcPct val="100000"/>
              </a:lnSpc>
              <a:spcBef>
                <a:spcPts val="0"/>
              </a:spcBef>
              <a:spcAft>
                <a:spcPts val="0"/>
              </a:spcAft>
              <a:buClrTx/>
              <a:buSzTx/>
              <a:buFont typeface="+mj-lt"/>
              <a:buAutoNum type="arabicPeriod"/>
              <a:tabLst/>
              <a:defRPr/>
            </a:pPr>
            <a:r>
              <a:rPr lang="en-US" sz="1100" b="0" i="0" dirty="0">
                <a:effectLst/>
                <a:latin typeface="Calibri" panose="020F0502020204030204" pitchFamily="34" charset="0"/>
                <a:ea typeface="Lucida Grande"/>
                <a:cs typeface="Calibri" panose="020F0502020204030204" pitchFamily="34" charset="0"/>
                <a:sym typeface="Lucida Grande"/>
              </a:rPr>
              <a:t>(</a:t>
            </a:r>
            <a:r>
              <a:rPr lang="en-US" sz="1100" b="0" i="1" dirty="0">
                <a:effectLst/>
                <a:latin typeface="Calibri" panose="020F0502020204030204" pitchFamily="34" charset="0"/>
                <a:ea typeface="Lucida Grande"/>
                <a:cs typeface="Calibri" panose="020F0502020204030204" pitchFamily="34" charset="0"/>
                <a:sym typeface="Lucida Grande"/>
              </a:rPr>
              <a:t>Click</a:t>
            </a:r>
            <a:r>
              <a:rPr lang="en-US" sz="1100" b="0" i="0" dirty="0">
                <a:effectLst/>
                <a:latin typeface="Calibri" panose="020F0502020204030204" pitchFamily="34" charset="0"/>
                <a:ea typeface="Lucida Grande"/>
                <a:cs typeface="Calibri" panose="020F0502020204030204" pitchFamily="34" charset="0"/>
                <a:sym typeface="Lucida Grande"/>
              </a:rPr>
              <a:t>) Since these products are not regulated by the government, there is no guarantee that any part of an e-cigarette is safe for your health. Something you can always be sure of is that your lungs are the most happy and safe when you only breathe in oxygen and clean air. </a:t>
            </a:r>
          </a:p>
          <a:p>
            <a:endParaRPr lang="en-US" sz="1100" dirty="0">
              <a:latin typeface="Calibri" panose="020F0502020204030204" pitchFamily="34" charset="0"/>
              <a:cs typeface="Calibri" panose="020F0502020204030204" pitchFamily="34" charset="0"/>
            </a:endParaRPr>
          </a:p>
          <a:p>
            <a:r>
              <a:rPr lang="en-US" sz="1100" dirty="0">
                <a:latin typeface="Calibri" panose="020F0502020204030204" pitchFamily="34" charset="0"/>
                <a:cs typeface="Calibri" panose="020F0502020204030204" pitchFamily="34" charset="0"/>
              </a:rPr>
              <a:t>Reference:</a:t>
            </a:r>
          </a:p>
          <a:p>
            <a:pPr marL="0" marR="0" lvl="0" indent="0" defTabSz="45720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hlinkClick r:id="rId3"/>
              </a:rPr>
              <a:t>https://www.cdc.gov/tobacco/basic_information/e-cigarettes/severe-lung-disease.html</a:t>
            </a:r>
            <a:endParaRPr 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07860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ea typeface="Arial" charset="0"/>
                <a:cs typeface="Calibri" panose="020F0502020204030204" pitchFamily="34" charset="0"/>
              </a:rPr>
              <a:t>We are going to watch a video that covers the benefits of going smoke-free or vape-free. </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endParaRPr lang="en-US" sz="1100" i="0" baseline="0" dirty="0">
              <a:latin typeface="Calibri" panose="020F0502020204030204" pitchFamily="34" charset="0"/>
              <a:ea typeface="Arial" charset="0"/>
              <a:cs typeface="Calibri" panose="020F0502020204030204" pitchFamily="34" charset="0"/>
            </a:endParaRP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i="1" dirty="0">
                <a:effectLst/>
                <a:latin typeface="Calibri" panose="020F0502020204030204" pitchFamily="34" charset="0"/>
                <a:ea typeface="Lucida Grande"/>
                <a:cs typeface="Calibri" panose="020F0502020204030204" pitchFamily="34" charset="0"/>
                <a:sym typeface="Calibri"/>
              </a:rPr>
              <a:t>[</a:t>
            </a:r>
            <a:r>
              <a:rPr lang="en-US" sz="1100" b="1" i="1" dirty="0">
                <a:effectLst/>
                <a:latin typeface="Calibri" panose="020F0502020204030204" pitchFamily="34" charset="0"/>
                <a:ea typeface="Lucida Grande"/>
                <a:cs typeface="Calibri" panose="020F0502020204030204" pitchFamily="34" charset="0"/>
                <a:sym typeface="Calibri"/>
              </a:rPr>
              <a:t>Hover over slide and click the play button.</a:t>
            </a:r>
            <a:r>
              <a:rPr lang="en-US" sz="1100" i="1" dirty="0">
                <a:effectLst/>
                <a:latin typeface="Calibri" panose="020F0502020204030204" pitchFamily="34" charset="0"/>
                <a:ea typeface="Lucida Grande"/>
                <a:cs typeface="Calibri" panose="020F0502020204030204" pitchFamily="34" charset="0"/>
                <a:sym typeface="Calibri"/>
              </a:rPr>
              <a:t>]</a:t>
            </a: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endParaRPr lang="en-US" sz="1100" i="0" baseline="0" dirty="0">
              <a:latin typeface="Calibri" panose="020F0502020204030204" pitchFamily="34" charset="0"/>
              <a:ea typeface="Arial" charset="0"/>
              <a:cs typeface="Calibri" panose="020F0502020204030204" pitchFamily="34" charset="0"/>
            </a:endParaRP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b="1" i="1" dirty="0">
                <a:solidFill>
                  <a:schemeClr val="dk1"/>
                </a:solidFill>
                <a:latin typeface="Calibri" panose="020F0502020204030204" pitchFamily="34" charset="0"/>
                <a:cs typeface="Calibri" panose="020F0502020204030204" pitchFamily="34" charset="0"/>
              </a:rPr>
              <a:t>If technical issues should arise then watch this video with your students on YouTube by using this link</a:t>
            </a:r>
            <a:r>
              <a:rPr lang="en-US" sz="1100" b="0" i="0" dirty="0">
                <a:solidFill>
                  <a:schemeClr val="dk1"/>
                </a:solidFill>
                <a:latin typeface="Calibri" panose="020F0502020204030204" pitchFamily="34" charset="0"/>
                <a:cs typeface="Calibri" panose="020F0502020204030204" pitchFamily="34" charset="0"/>
              </a:rPr>
              <a:t>: </a:t>
            </a:r>
            <a:r>
              <a:rPr lang="en-US" sz="1100" b="0" i="0" u="none" strike="noStrike" dirty="0">
                <a:effectLst/>
                <a:latin typeface="Calibri" panose="020F0502020204030204" pitchFamily="34" charset="0"/>
                <a:ea typeface="+mj-ea"/>
                <a:cs typeface="Calibri" panose="020F0502020204030204" pitchFamily="34" charset="0"/>
                <a:sym typeface="Helvetica Neue"/>
              </a:rPr>
              <a:t>https://www.youtube.com/watch?v=lYBWAQluuUg</a:t>
            </a:r>
            <a:endParaRPr lang="en-US" sz="1100" baseline="0" dirty="0">
              <a:latin typeface="Calibri" panose="020F0502020204030204" pitchFamily="34" charset="0"/>
              <a:ea typeface="Arial" charset="0"/>
              <a:cs typeface="Calibri" panose="020F0502020204030204" pitchFamily="34" charset="0"/>
            </a:endParaRPr>
          </a:p>
          <a:p>
            <a:pPr marL="289036" marR="0" lvl="0" indent="-289036" algn="l" defTabSz="462458" rtl="0" eaLnBrk="1" fontAlgn="auto" latinLnBrk="0" hangingPunct="1">
              <a:lnSpc>
                <a:spcPct val="100000"/>
              </a:lnSpc>
              <a:spcBef>
                <a:spcPts val="0"/>
              </a:spcBef>
              <a:spcAft>
                <a:spcPts val="0"/>
              </a:spcAft>
              <a:buClrTx/>
              <a:buSzTx/>
              <a:buFont typeface="Arial" charset="0"/>
              <a:buChar char="•"/>
              <a:tabLst/>
              <a:defRPr/>
            </a:pPr>
            <a:endParaRPr lang="en-US" sz="1100" i="0" baseline="0" dirty="0">
              <a:latin typeface="Calibri" panose="020F0502020204030204" pitchFamily="34" charset="0"/>
              <a:ea typeface="Arial" charset="0"/>
              <a:cs typeface="Calibri" panose="020F0502020204030204" pitchFamily="34" charset="0"/>
            </a:endParaRP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Sources:</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https://www.bmj.com/content/366/bmj.l5275</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dirty="0">
                <a:latin typeface="Calibri" panose="020F0502020204030204" pitchFamily="34" charset="0"/>
                <a:cs typeface="Calibri" panose="020F0502020204030204" pitchFamily="34" charset="0"/>
              </a:rPr>
              <a:t>https://tobacco.ucsf.edu/comment/33096#comment-33096</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baseline="0" dirty="0">
                <a:latin typeface="Calibri" panose="020F0502020204030204" pitchFamily="34" charset="0"/>
                <a:ea typeface="Arial" charset="0"/>
                <a:cs typeface="Calibri" panose="020F0502020204030204" pitchFamily="34" charset="0"/>
              </a:rPr>
              <a:t>https://www.scientificamerican.com/article/smoking-or-vaping-may-increase-the-risk-of-a-severe-coronavirus-infection1/?amp  </a:t>
            </a:r>
          </a:p>
          <a:p>
            <a:pPr marL="0" marR="0" lvl="0" indent="0" algn="l" defTabSz="462458" rtl="0" eaLnBrk="1" fontAlgn="auto" latinLnBrk="0" hangingPunct="1">
              <a:lnSpc>
                <a:spcPct val="100000"/>
              </a:lnSpc>
              <a:spcBef>
                <a:spcPts val="0"/>
              </a:spcBef>
              <a:spcAft>
                <a:spcPts val="0"/>
              </a:spcAft>
              <a:buClrTx/>
              <a:buSzTx/>
              <a:buFont typeface="Arial" charset="0"/>
              <a:buNone/>
              <a:tabLst/>
              <a:defRPr/>
            </a:pPr>
            <a:r>
              <a:rPr lang="en-US" sz="1100" baseline="0" dirty="0">
                <a:latin typeface="Calibri" panose="020F0502020204030204" pitchFamily="34" charset="0"/>
                <a:ea typeface="Arial" charset="0"/>
                <a:cs typeface="Calibri" panose="020F0502020204030204" pitchFamily="34" charset="0"/>
              </a:rPr>
              <a:t>https://journals.lww.com/cmj/Abstract/publishahead/Analysis_of_factors_associated_with_disease.99363.aspx</a:t>
            </a:r>
          </a:p>
        </p:txBody>
      </p:sp>
    </p:spTree>
    <p:extLst>
      <p:ext uri="{BB962C8B-B14F-4D97-AF65-F5344CB8AC3E}">
        <p14:creationId xmlns:p14="http://schemas.microsoft.com/office/powerpoint/2010/main" val="3163004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100" b="0" i="0" dirty="0">
                <a:effectLst/>
                <a:latin typeface="Calibri" panose="020F0502020204030204" pitchFamily="34" charset="0"/>
                <a:ea typeface="Lucida Grande"/>
                <a:cs typeface="Calibri" panose="020F0502020204030204" pitchFamily="34" charset="0"/>
                <a:sym typeface="Lucida Grande"/>
              </a:rPr>
              <a:t>If we take apart these devices, it is important to consider how each component will impact a young person’s health. </a:t>
            </a:r>
          </a:p>
          <a:p>
            <a:pPr marL="285750" indent="-285750">
              <a:buFont typeface="Arial" panose="020B0604020202020204" pitchFamily="34" charset="0"/>
              <a:buChar char="•"/>
            </a:pPr>
            <a:r>
              <a:rPr lang="en-US" sz="1100" b="0" i="0" dirty="0">
                <a:effectLst/>
                <a:latin typeface="Calibri" panose="020F0502020204030204" pitchFamily="34" charset="0"/>
                <a:ea typeface="Lucida Grande"/>
                <a:cs typeface="Calibri" panose="020F0502020204030204" pitchFamily="34" charset="0"/>
                <a:sym typeface="Lucida Grande"/>
              </a:rPr>
              <a:t>The plastic mouthpiece is coming in direct contact with the mouth, heavy metal parts are being heated up and degrading over time, and cartridges are being disposed of in the environment.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Calibri" panose="020F0502020204030204" pitchFamily="34" charset="0"/>
                <a:ea typeface="Lucida Grande"/>
                <a:cs typeface="Calibri" panose="020F0502020204030204" pitchFamily="34" charset="0"/>
                <a:sym typeface="Lucida Grande"/>
              </a:rPr>
              <a:t>(</a:t>
            </a:r>
            <a:r>
              <a:rPr lang="en-US" sz="1100" b="0" i="1" dirty="0">
                <a:effectLst/>
                <a:latin typeface="Calibri" panose="020F0502020204030204" pitchFamily="34" charset="0"/>
                <a:ea typeface="Lucida Grande"/>
                <a:cs typeface="Calibri" panose="020F0502020204030204" pitchFamily="34" charset="0"/>
                <a:sym typeface="Lucida Grande"/>
              </a:rPr>
              <a:t>Click</a:t>
            </a:r>
            <a:r>
              <a:rPr lang="en-US" sz="1100" b="0" i="0" dirty="0">
                <a:effectLst/>
                <a:latin typeface="Calibri" panose="020F0502020204030204" pitchFamily="34" charset="0"/>
                <a:ea typeface="Lucida Grande"/>
                <a:cs typeface="Calibri" panose="020F0502020204030204" pitchFamily="34" charset="0"/>
                <a:sym typeface="Lucida Grande"/>
              </a:rPr>
              <a:t>) This raises concerns and the question of “How do all of these parts affect your body and your community?”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Calibri" panose="020F0502020204030204" pitchFamily="34" charset="0"/>
                <a:ea typeface="Lucida Grande"/>
                <a:cs typeface="Calibri" panose="020F0502020204030204" pitchFamily="34" charset="0"/>
                <a:sym typeface="Lucida Grande"/>
              </a:rPr>
              <a:t>JUUL pods for example are single-used plastic pods. Like plastic straws, they take many years to break down and ultimately create more waste (</a:t>
            </a:r>
            <a:r>
              <a:rPr lang="en-US" sz="1100" b="0" i="1" dirty="0">
                <a:effectLst/>
                <a:latin typeface="Calibri" panose="020F0502020204030204" pitchFamily="34" charset="0"/>
                <a:ea typeface="Lucida Grande"/>
                <a:cs typeface="Calibri" panose="020F0502020204030204" pitchFamily="34" charset="0"/>
                <a:sym typeface="Lucida Grande"/>
              </a:rPr>
              <a:t>click</a:t>
            </a:r>
            <a:r>
              <a:rPr lang="en-US" sz="1100" b="0" i="0" dirty="0">
                <a:effectLst/>
                <a:latin typeface="Calibri" panose="020F0502020204030204" pitchFamily="34" charset="0"/>
                <a:ea typeface="Lucida Grande"/>
                <a:cs typeface="Calibri" panose="020F0502020204030204" pitchFamily="34" charset="0"/>
                <a:sym typeface="Lucida Grande"/>
              </a:rPr>
              <a:t>). </a:t>
            </a:r>
          </a:p>
          <a:p>
            <a:pPr marL="285750" indent="-285750">
              <a:buFont typeface="Arial" panose="020B0604020202020204" pitchFamily="34" charset="0"/>
              <a:buChar char="•"/>
            </a:pPr>
            <a:r>
              <a:rPr lang="en-US" sz="1100" b="0" i="0" dirty="0">
                <a:effectLst/>
                <a:latin typeface="Calibri" panose="020F0502020204030204" pitchFamily="34" charset="0"/>
                <a:ea typeface="Lucida Grande"/>
                <a:cs typeface="Calibri" panose="020F0502020204030204" pitchFamily="34" charset="0"/>
                <a:sym typeface="Lucida Grande"/>
              </a:rPr>
              <a:t>Because pod-based e-cigarettes can leak heavy metals and residual nicotine they are considered to be biohazard waste and e-waste. </a:t>
            </a:r>
          </a:p>
          <a:p>
            <a:pPr marL="285750" marR="0" lvl="0" indent="-285750" defTabSz="4572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latin typeface="Calibri" panose="020F0502020204030204" pitchFamily="34" charset="0"/>
                <a:ea typeface="Lucida Grande"/>
                <a:cs typeface="Calibri" panose="020F0502020204030204" pitchFamily="34" charset="0"/>
                <a:sym typeface="Lucida Grande"/>
              </a:rPr>
              <a:t>We share this concern for all pod-based e-cigarettes (</a:t>
            </a:r>
            <a:r>
              <a:rPr lang="en-US" sz="1100" b="0" i="1" dirty="0">
                <a:effectLst/>
                <a:latin typeface="Calibri" panose="020F0502020204030204" pitchFamily="34" charset="0"/>
                <a:ea typeface="Lucida Grande"/>
                <a:cs typeface="Calibri" panose="020F0502020204030204" pitchFamily="34" charset="0"/>
                <a:sym typeface="Lucida Grande"/>
              </a:rPr>
              <a:t>click</a:t>
            </a:r>
            <a:r>
              <a:rPr lang="en-US" sz="1100" b="0" i="0" dirty="0">
                <a:effectLst/>
                <a:latin typeface="Calibri" panose="020F0502020204030204" pitchFamily="34" charset="0"/>
                <a:ea typeface="Lucida Grande"/>
                <a:cs typeface="Calibri" panose="020F0502020204030204" pitchFamily="34" charset="0"/>
                <a:sym typeface="Lucida Grande"/>
              </a:rPr>
              <a:t>). </a:t>
            </a:r>
          </a:p>
          <a:p>
            <a:pPr marL="285750" indent="-285750">
              <a:buFont typeface="Arial" panose="020B0604020202020204" pitchFamily="34" charset="0"/>
              <a:buChar char="•"/>
            </a:pPr>
            <a:endParaRPr lang="en-US" sz="900" b="0" i="0" dirty="0">
              <a:effectLst/>
              <a:latin typeface="Lucida Grande"/>
              <a:ea typeface="Lucida Grande"/>
              <a:cs typeface="Lucida Grande"/>
              <a:sym typeface="Lucida Grande"/>
            </a:endParaRPr>
          </a:p>
          <a:p>
            <a:pPr marL="0" indent="0">
              <a:buFont typeface="Arial" panose="020B0604020202020204" pitchFamily="34" charset="0"/>
              <a:buNone/>
            </a:pPr>
            <a:r>
              <a:rPr lang="en-US" sz="900" baseline="0" dirty="0">
                <a:latin typeface="Arial" charset="0"/>
                <a:ea typeface="Arial" charset="0"/>
                <a:cs typeface="Arial" charset="0"/>
              </a:rPr>
              <a:t>Reference:</a:t>
            </a:r>
          </a:p>
          <a:p>
            <a:pPr marL="0" indent="0">
              <a:buFont typeface="Arial" panose="020B0604020202020204" pitchFamily="34" charset="0"/>
              <a:buNone/>
            </a:pPr>
            <a:r>
              <a:rPr lang="en-US" sz="900" dirty="0">
                <a:hlinkClick r:id="rId3"/>
              </a:rPr>
              <a:t>https://truthinitiative.org/research-resources/emerging-tobacco-products/3-ways-juul-harms-environment</a:t>
            </a:r>
            <a:endParaRPr lang="en-US" sz="900" baseline="0" dirty="0">
              <a:latin typeface="Arial" charset="0"/>
              <a:ea typeface="Arial" charset="0"/>
              <a:cs typeface="Arial" charset="0"/>
            </a:endParaRPr>
          </a:p>
          <a:p>
            <a:pPr marL="0" indent="0">
              <a:buFont typeface="Arial" panose="020B0604020202020204" pitchFamily="34" charset="0"/>
              <a:buNone/>
            </a:pPr>
            <a:endParaRPr lang="en-US" sz="900" baseline="0" dirty="0">
              <a:latin typeface="Arial" charset="0"/>
              <a:ea typeface="Arial" charset="0"/>
              <a:cs typeface="Arial" charset="0"/>
            </a:endParaRPr>
          </a:p>
          <a:p>
            <a:pPr marL="0" indent="0">
              <a:buFont typeface="Arial" charset="0"/>
              <a:buNone/>
            </a:pPr>
            <a:r>
              <a:rPr lang="en-US" sz="900" i="1" u="sng" baseline="0" dirty="0">
                <a:latin typeface="Arial" charset="0"/>
                <a:ea typeface="Arial" charset="0"/>
                <a:cs typeface="Arial" charset="0"/>
              </a:rPr>
              <a:t>Images</a:t>
            </a:r>
            <a:r>
              <a:rPr lang="en-US" sz="900" baseline="0" dirty="0">
                <a:latin typeface="Arial" charset="0"/>
                <a:ea typeface="Arial" charset="0"/>
                <a:cs typeface="Arial" charset="0"/>
              </a:rPr>
              <a:t>: </a:t>
            </a:r>
          </a:p>
          <a:p>
            <a:pPr marL="0" indent="0">
              <a:buFont typeface="Arial" charset="0"/>
              <a:buNone/>
            </a:pPr>
            <a:r>
              <a:rPr lang="en-US" sz="900" baseline="0" dirty="0">
                <a:latin typeface="Arial" charset="0"/>
                <a:ea typeface="Arial" charset="0"/>
                <a:cs typeface="Arial" charset="0"/>
              </a:rPr>
              <a:t>https://www.theverge.com/2015/4/21/8458629/pax-labs-e-cigarette-juul</a:t>
            </a:r>
          </a:p>
          <a:p>
            <a:pPr marL="0" indent="0">
              <a:buFont typeface="Arial" charset="0"/>
              <a:buNone/>
            </a:pPr>
            <a:r>
              <a:rPr lang="en-US" sz="900" b="0" i="0" dirty="0">
                <a:effectLst/>
                <a:latin typeface="Lucida Grande"/>
                <a:ea typeface="Lucida Grande"/>
                <a:cs typeface="Lucida Grande"/>
                <a:sym typeface="Lucida Grande"/>
              </a:rPr>
              <a:t>https://twitter.com/vaperankz/status/983474534945902594</a:t>
            </a:r>
          </a:p>
          <a:p>
            <a:pPr marL="0" indent="0">
              <a:buFont typeface="Arial" charset="0"/>
              <a:buNone/>
            </a:pPr>
            <a:r>
              <a:rPr lang="en-US" sz="900" dirty="0"/>
              <a:t>http://jawwak-7eloo.com/wp-content/uploads/2019/05/smok_nord_pod_device_kit_black.png </a:t>
            </a:r>
            <a:r>
              <a:rPr lang="en-US" sz="900" dirty="0">
                <a:hlinkClick r:id="rId4"/>
              </a:rPr>
              <a:t>https://upload.wikimedia.org/wikipedia/commons/e/e7/History_of_e-cigarette.jpg</a:t>
            </a:r>
            <a:endParaRPr lang="en-US" sz="900" dirty="0"/>
          </a:p>
          <a:p>
            <a:pPr marL="0" indent="0">
              <a:buFont typeface="Arial" charset="0"/>
              <a:buNone/>
            </a:pPr>
            <a:r>
              <a:rPr lang="en-US" sz="900" b="0" i="0" u="none" baseline="0" dirty="0">
                <a:effectLst/>
                <a:latin typeface="Lucida Grande"/>
                <a:ea typeface="Arial" charset="0"/>
                <a:cs typeface="Lucida Grande"/>
                <a:sym typeface="Lucida Grande"/>
              </a:rPr>
              <a:t>https://vaping.com/media/catalog/product/cache/1/image/602x465/9df78eab33525d08d6e5fb8d27136e95/s/u/suorin-drop-black.png</a:t>
            </a:r>
          </a:p>
          <a:p>
            <a:pPr marL="0" indent="0">
              <a:buFont typeface="Arial" charset="0"/>
              <a:buNone/>
            </a:pPr>
            <a:endParaRPr lang="en-US" baseline="0" dirty="0">
              <a:latin typeface="Arial" charset="0"/>
              <a:ea typeface="Arial" charset="0"/>
              <a:cs typeface="Arial" charset="0"/>
            </a:endParaRPr>
          </a:p>
        </p:txBody>
      </p:sp>
    </p:spTree>
    <p:extLst>
      <p:ext uri="{BB962C8B-B14F-4D97-AF65-F5344CB8AC3E}">
        <p14:creationId xmlns:p14="http://schemas.microsoft.com/office/powerpoint/2010/main" val="40776943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171450" indent="-171450">
              <a:buFont typeface="Arial" panose="020B0604020202020204" pitchFamily="34" charset="0"/>
              <a:buChar char="•"/>
            </a:pPr>
            <a:r>
              <a:rPr lang="en-US" sz="1100" b="0" i="0" kern="1200" dirty="0">
                <a:solidFill>
                  <a:schemeClr val="tx1"/>
                </a:solidFill>
                <a:effectLst/>
                <a:latin typeface="Calibri" panose="020F0502020204030204" pitchFamily="34" charset="0"/>
                <a:ea typeface="+mn-ea"/>
                <a:cs typeface="Calibri" panose="020F0502020204030204" pitchFamily="34" charset="0"/>
              </a:rPr>
              <a:t>Someone might think that the individual using an e-cigarette or vape is the only person at risk for breathing in nicotine, heavy metals, and cancerous chemicals from the aerosol. That is not true though.</a:t>
            </a:r>
          </a:p>
          <a:p>
            <a:pPr marL="171450" indent="-171450">
              <a:buFont typeface="Arial" panose="020B0604020202020204" pitchFamily="34" charset="0"/>
              <a:buChar char="•"/>
            </a:pPr>
            <a:r>
              <a:rPr lang="en-US" sz="1100" b="0" i="0" kern="1200" dirty="0">
                <a:solidFill>
                  <a:schemeClr val="tx1"/>
                </a:solidFill>
                <a:effectLst/>
                <a:latin typeface="Calibri" panose="020F0502020204030204" pitchFamily="34" charset="0"/>
                <a:ea typeface="+mn-ea"/>
                <a:cs typeface="Calibri" panose="020F0502020204030204" pitchFamily="34" charset="0"/>
              </a:rPr>
              <a:t>There are two major ways that aerosol from e-cigarettes can spread into the air and affect the health of others.</a:t>
            </a:r>
          </a:p>
          <a:p>
            <a:pPr lvl="0" rtl="0">
              <a:spcBef>
                <a:spcPts val="0"/>
              </a:spcBef>
              <a:buNone/>
            </a:pPr>
            <a:endParaRPr lang="en" dirty="0"/>
          </a:p>
        </p:txBody>
      </p:sp>
    </p:spTree>
    <p:extLst>
      <p:ext uri="{BB962C8B-B14F-4D97-AF65-F5344CB8AC3E}">
        <p14:creationId xmlns:p14="http://schemas.microsoft.com/office/powerpoint/2010/main" val="370199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171450" indent="-171450">
              <a:buFont typeface="Arial" charset="0"/>
              <a:buChar char="•"/>
            </a:pPr>
            <a:r>
              <a:rPr lang="en-US" sz="1000" i="1" dirty="0">
                <a:latin typeface="Calibri" panose="020F0502020204030204" pitchFamily="34" charset="0"/>
                <a:cs typeface="Calibri" panose="020F0502020204030204" pitchFamily="34" charset="0"/>
              </a:rPr>
              <a:t>(Click)</a:t>
            </a:r>
            <a:r>
              <a:rPr lang="en-US" sz="1000" i="0" baseline="0" dirty="0">
                <a:latin typeface="Calibri" panose="020F0502020204030204" pitchFamily="34" charset="0"/>
                <a:cs typeface="Calibri" panose="020F0502020204030204" pitchFamily="34" charset="0"/>
              </a:rPr>
              <a:t> You may be familiar with the concept of secondhand smoke. How would you define secondhand smoke? </a:t>
            </a:r>
          </a:p>
          <a:p>
            <a:pPr marL="171450" indent="-171450">
              <a:buFont typeface="Arial" charset="0"/>
              <a:buChar char="•"/>
            </a:pPr>
            <a:r>
              <a:rPr lang="en-US" sz="1000" dirty="0">
                <a:latin typeface="Calibri" panose="020F0502020204030204" pitchFamily="34" charset="0"/>
                <a:cs typeface="Calibri" panose="020F0502020204030204" pitchFamily="34" charset="0"/>
              </a:rPr>
              <a:t>Secondhand smoke is smoke from burning tobacco products, such as cigarettes, cigars, or pipes</a:t>
            </a:r>
            <a:r>
              <a:rPr lang="en-US" sz="1000" baseline="0" dirty="0">
                <a:latin typeface="Calibri" panose="020F0502020204030204" pitchFamily="34" charset="0"/>
                <a:cs typeface="Calibri" panose="020F0502020204030204" pitchFamily="34" charset="0"/>
              </a:rPr>
              <a:t> and is toxic when inhaled.</a:t>
            </a:r>
            <a:endParaRPr lang="en-US" sz="1000" b="0" i="0" u="none" strike="noStrike" kern="1200" dirty="0">
              <a:solidFill>
                <a:schemeClr val="tx1"/>
              </a:solidFill>
              <a:effectLst/>
              <a:latin typeface="Calibri" panose="020F0502020204030204" pitchFamily="34" charset="0"/>
              <a:ea typeface="Lucida Grande"/>
              <a:cs typeface="Calibri" panose="020F0502020204030204" pitchFamily="34" charset="0"/>
              <a:sym typeface="Lucida Grande"/>
            </a:endParaRPr>
          </a:p>
          <a:p>
            <a:pPr marL="171450" indent="-171450" rtl="0" fontAlgn="base">
              <a:buFont typeface="Arial" charset="0"/>
              <a:buChar char="•"/>
            </a:pPr>
            <a:r>
              <a:rPr lang="en-US" sz="1000" b="0" i="0" u="none" strike="noStrike" kern="1200" dirty="0">
                <a:solidFill>
                  <a:schemeClr val="tx1"/>
                </a:solidFill>
                <a:effectLst/>
                <a:latin typeface="Calibri" panose="020F0502020204030204" pitchFamily="34" charset="0"/>
                <a:ea typeface="Lucida Grande"/>
                <a:cs typeface="Calibri" panose="020F0502020204030204" pitchFamily="34" charset="0"/>
                <a:sym typeface="Lucida Grande"/>
              </a:rPr>
              <a:t>Secondhand aerosol, similar to secondhand smoke, is the plume of chemicals released into the environment directly from the e-cigarette/pod-based devices and from the lungs of the user.  </a:t>
            </a:r>
          </a:p>
          <a:p>
            <a:pPr marL="171450" indent="-171450" rtl="0" fontAlgn="base">
              <a:buFont typeface="Arial" charset="0"/>
              <a:buChar char="•"/>
            </a:pPr>
            <a:r>
              <a:rPr lang="en-US" sz="1000" b="0" i="0" u="none" strike="noStrike" kern="1200" dirty="0">
                <a:solidFill>
                  <a:schemeClr val="tx1"/>
                </a:solidFill>
                <a:effectLst/>
                <a:latin typeface="Calibri" panose="020F0502020204030204" pitchFamily="34" charset="0"/>
                <a:ea typeface="Lucida Grande"/>
                <a:cs typeface="Calibri" panose="020F0502020204030204" pitchFamily="34" charset="0"/>
                <a:sym typeface="Lucida Grande"/>
              </a:rPr>
              <a:t>Common places for exposure to secondhand aerosol include restaurants, parks, vehicles, and designated smoking areas. </a:t>
            </a:r>
          </a:p>
          <a:p>
            <a:pPr marL="171450" indent="-171450" rtl="0" fontAlgn="base">
              <a:buFont typeface="Arial" charset="0"/>
              <a:buChar char="•"/>
            </a:pP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Chemicals that are released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include harmful substances such as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nicotine,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heavy metals,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ultrafine particles that fall deep into the lungs,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cancerous chemicals, and (</a:t>
            </a:r>
            <a:r>
              <a:rPr lang="en-US" sz="1000" b="0" i="1"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click</a:t>
            </a: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 volatile organic compounds aka VOCs. </a:t>
            </a:r>
          </a:p>
          <a:p>
            <a:pPr marL="171450" indent="-171450" rtl="0" fontAlgn="base">
              <a:buFont typeface="Arial" charset="0"/>
              <a:buChar char="•"/>
            </a:pPr>
            <a:r>
              <a:rPr lang="en-US" sz="1000" b="0" i="0" u="none" strike="noStrike" kern="1200" baseline="0" dirty="0">
                <a:solidFill>
                  <a:schemeClr val="tx1"/>
                </a:solidFill>
                <a:effectLst/>
                <a:latin typeface="Calibri" panose="020F0502020204030204" pitchFamily="34" charset="0"/>
                <a:ea typeface="Lucida Grande"/>
                <a:cs typeface="Calibri" panose="020F0502020204030204" pitchFamily="34" charset="0"/>
                <a:sym typeface="Lucida Grande"/>
              </a:rPr>
              <a:t>Exposure can lead to cancer, respiratory infections, and make someone’s asthma worse among other problems. </a:t>
            </a:r>
          </a:p>
          <a:p>
            <a:pPr marL="0" indent="0" rtl="0" fontAlgn="base">
              <a:buFont typeface="Arial" charset="0"/>
              <a:buNone/>
            </a:pPr>
            <a:endParaRPr lang="en-US" sz="1000" b="0" i="0" u="none" strike="noStrike" kern="1200" dirty="0">
              <a:solidFill>
                <a:schemeClr val="tx1"/>
              </a:solidFill>
              <a:effectLst/>
              <a:latin typeface="Calibri" panose="020F0502020204030204" pitchFamily="34" charset="0"/>
              <a:ea typeface="Lucida Grande"/>
              <a:cs typeface="Calibri" panose="020F0502020204030204" pitchFamily="34" charset="0"/>
              <a:sym typeface="Lucida Grande"/>
            </a:endParaRP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000" baseline="0" dirty="0">
                <a:latin typeface="Calibri" panose="020F0502020204030204" pitchFamily="34" charset="0"/>
                <a:ea typeface="Arial" charset="0"/>
                <a:cs typeface="Calibri" panose="020F0502020204030204" pitchFamily="34" charset="0"/>
              </a:rPr>
              <a:t>Reference: </a:t>
            </a: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000" i="0" u="none" baseline="0" dirty="0">
                <a:latin typeface="Calibri" panose="020F0502020204030204" pitchFamily="34" charset="0"/>
                <a:ea typeface="Arial" charset="0"/>
                <a:cs typeface="Calibri" panose="020F0502020204030204" pitchFamily="34" charset="0"/>
              </a:rPr>
              <a:t>https://tobaccofreeca.com/secondhand-smoke/secondhand-vapor-harmful/ </a:t>
            </a:r>
          </a:p>
          <a:p>
            <a:pPr marL="0" marR="0" lvl="0" indent="0" defTabSz="457200" eaLnBrk="1" fontAlgn="auto" latinLnBrk="0" hangingPunct="1">
              <a:lnSpc>
                <a:spcPct val="100000"/>
              </a:lnSpc>
              <a:spcBef>
                <a:spcPts val="0"/>
              </a:spcBef>
              <a:spcAft>
                <a:spcPts val="0"/>
              </a:spcAft>
              <a:buClrTx/>
              <a:buSzTx/>
              <a:buFont typeface="Arial" charset="0"/>
              <a:buNone/>
              <a:tabLst/>
              <a:defRPr/>
            </a:pPr>
            <a:endParaRPr lang="en-US" sz="1000" i="1" u="sng" baseline="0" dirty="0">
              <a:latin typeface="Calibri" panose="020F0502020204030204" pitchFamily="34" charset="0"/>
              <a:ea typeface="Arial" charset="0"/>
              <a:cs typeface="Calibri" panose="020F0502020204030204" pitchFamily="34" charset="0"/>
            </a:endParaRPr>
          </a:p>
          <a:p>
            <a:pPr marL="0" marR="0" lvl="0" indent="0" defTabSz="457200" eaLnBrk="1" fontAlgn="auto" latinLnBrk="0" hangingPunct="1">
              <a:lnSpc>
                <a:spcPct val="100000"/>
              </a:lnSpc>
              <a:spcBef>
                <a:spcPts val="0"/>
              </a:spcBef>
              <a:spcAft>
                <a:spcPts val="0"/>
              </a:spcAft>
              <a:buClrTx/>
              <a:buSzTx/>
              <a:buFont typeface="Arial" charset="0"/>
              <a:buNone/>
              <a:tabLst/>
              <a:defRPr/>
            </a:pPr>
            <a:r>
              <a:rPr lang="en-US" sz="1000" i="1" u="sng" baseline="0" dirty="0">
                <a:latin typeface="Calibri" panose="020F0502020204030204" pitchFamily="34" charset="0"/>
                <a:ea typeface="Arial" charset="0"/>
                <a:cs typeface="Calibri" panose="020F0502020204030204" pitchFamily="34" charset="0"/>
              </a:rPr>
              <a:t>Image</a:t>
            </a:r>
            <a:r>
              <a:rPr lang="en-US" sz="1000" i="0" baseline="0" dirty="0">
                <a:latin typeface="Calibri" panose="020F0502020204030204" pitchFamily="34" charset="0"/>
                <a:ea typeface="Arial" charset="0"/>
                <a:cs typeface="Calibri" panose="020F0502020204030204" pitchFamily="34" charset="0"/>
              </a:rPr>
              <a:t>: </a:t>
            </a:r>
          </a:p>
          <a:p>
            <a:pPr marL="0" indent="0">
              <a:buFont typeface="Arial" charset="0"/>
              <a:buNone/>
            </a:pPr>
            <a:r>
              <a:rPr lang="en-US" sz="1000" u="sng" dirty="0">
                <a:latin typeface="Calibri" panose="020F0502020204030204" pitchFamily="34" charset="0"/>
                <a:cs typeface="Calibri" panose="020F0502020204030204" pitchFamily="34" charset="0"/>
                <a:hlinkClick r:id="rId3"/>
              </a:rPr>
              <a:t>https://www.cdc.gov/tobacco/infographics/secondhand-smoke/index.htm</a:t>
            </a:r>
            <a:endParaRPr lang="en-US" sz="1000" i="0" u="sng" dirty="0">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28628834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6875" y="692150"/>
            <a:ext cx="6156325" cy="3463925"/>
          </a:xfrm>
        </p:spPr>
      </p:sp>
      <p:sp>
        <p:nvSpPr>
          <p:cNvPr id="3" name="Notes Placeholder 2"/>
          <p:cNvSpPr>
            <a:spLocks noGrp="1"/>
          </p:cNvSpPr>
          <p:nvPr>
            <p:ph type="body" idx="1"/>
          </p:nvPr>
        </p:nvSpPr>
        <p:spPr/>
        <p:txBody>
          <a:bodyPr/>
          <a:lstStyle/>
          <a:p>
            <a:pPr marL="289036" indent="-289036">
              <a:buFont typeface="Arial" charset="0"/>
              <a:buChar char="•"/>
            </a:pPr>
            <a:r>
              <a:rPr lang="en-US" sz="1100" i="0" dirty="0">
                <a:latin typeface="Calibri" panose="020F0502020204030204" pitchFamily="34" charset="0"/>
                <a:ea typeface="Arial" charset="0"/>
                <a:cs typeface="Calibri" panose="020F0502020204030204" pitchFamily="34" charset="0"/>
              </a:rPr>
              <a:t>Another way that e-cigarettes/vape pens pose a danger to people other</a:t>
            </a:r>
            <a:r>
              <a:rPr lang="en-US" sz="1100" i="0" baseline="0" dirty="0">
                <a:latin typeface="Calibri" panose="020F0502020204030204" pitchFamily="34" charset="0"/>
                <a:ea typeface="Arial" charset="0"/>
                <a:cs typeface="Calibri" panose="020F0502020204030204" pitchFamily="34" charset="0"/>
              </a:rPr>
              <a:t> than the user is through thirdhand aerosol.</a:t>
            </a:r>
          </a:p>
          <a:p>
            <a:pPr marL="289036" indent="-289036" defTabSz="462458">
              <a:buFont typeface="Arial" charset="0"/>
              <a:buChar char="•"/>
              <a:defRPr/>
            </a:pPr>
            <a:r>
              <a:rPr lang="en-US" sz="1100" i="1" baseline="0" dirty="0">
                <a:latin typeface="Calibri" panose="020F0502020204030204" pitchFamily="34" charset="0"/>
                <a:ea typeface="Arial" charset="0"/>
                <a:cs typeface="Calibri" panose="020F0502020204030204" pitchFamily="34" charset="0"/>
              </a:rPr>
              <a:t>(Click) </a:t>
            </a:r>
            <a:r>
              <a:rPr lang="en-US" sz="1100" i="0" baseline="0" dirty="0">
                <a:latin typeface="Calibri" panose="020F0502020204030204" pitchFamily="34" charset="0"/>
                <a:ea typeface="Arial" charset="0"/>
                <a:cs typeface="Calibri" panose="020F0502020204030204" pitchFamily="34" charset="0"/>
              </a:rPr>
              <a:t>Thirdhand aerosol is the mixture of c</a:t>
            </a:r>
            <a:r>
              <a:rPr lang="en-US" sz="1100" dirty="0">
                <a:latin typeface="Calibri" panose="020F0502020204030204" pitchFamily="34" charset="0"/>
                <a:ea typeface="Arial" charset="0"/>
                <a:cs typeface="Calibri" panose="020F0502020204030204" pitchFamily="34" charset="0"/>
              </a:rPr>
              <a:t>hemicals in e-cigarette/vape pen aerosol that</a:t>
            </a:r>
            <a:r>
              <a:rPr lang="en-US" sz="1100" baseline="0" dirty="0">
                <a:latin typeface="Calibri" panose="020F0502020204030204" pitchFamily="34" charset="0"/>
                <a:ea typeface="Arial" charset="0"/>
                <a:cs typeface="Calibri" panose="020F0502020204030204" pitchFamily="34" charset="0"/>
              </a:rPr>
              <a:t> r</a:t>
            </a:r>
            <a:r>
              <a:rPr lang="en-US" sz="1100" b="0" i="0" u="none" dirty="0">
                <a:latin typeface="Calibri" panose="020F0502020204030204" pitchFamily="34" charset="0"/>
                <a:ea typeface="Arial" charset="0"/>
                <a:cs typeface="Calibri" panose="020F0502020204030204" pitchFamily="34" charset="0"/>
              </a:rPr>
              <a:t>emain </a:t>
            </a:r>
            <a:r>
              <a:rPr lang="en-US" sz="1100" dirty="0">
                <a:latin typeface="Calibri" panose="020F0502020204030204" pitchFamily="34" charset="0"/>
                <a:ea typeface="Arial" charset="0"/>
                <a:cs typeface="Calibri" panose="020F0502020204030204" pitchFamily="34" charset="0"/>
              </a:rPr>
              <a:t>on surfaces and in dust, even after</a:t>
            </a:r>
            <a:r>
              <a:rPr lang="en-US" sz="1100" baseline="0" dirty="0">
                <a:latin typeface="Calibri" panose="020F0502020204030204" pitchFamily="34" charset="0"/>
                <a:ea typeface="Arial" charset="0"/>
                <a:cs typeface="Calibri" panose="020F0502020204030204" pitchFamily="34" charset="0"/>
              </a:rPr>
              <a:t> the aerosol is gone, </a:t>
            </a:r>
            <a:r>
              <a:rPr lang="en-US" sz="1100" b="0" baseline="0" dirty="0">
                <a:latin typeface="Calibri" panose="020F0502020204030204" pitchFamily="34" charset="0"/>
                <a:ea typeface="Arial" charset="0"/>
                <a:cs typeface="Calibri" panose="020F0502020204030204" pitchFamily="34" charset="0"/>
              </a:rPr>
              <a:t>and react with other chemicals in the environment to form toxic chemicals.</a:t>
            </a:r>
            <a:endParaRPr lang="en-US" sz="1100" dirty="0">
              <a:latin typeface="Calibri" panose="020F0502020204030204" pitchFamily="34" charset="0"/>
              <a:ea typeface="Arial" charset="0"/>
              <a:cs typeface="Calibri" panose="020F0502020204030204" pitchFamily="34" charset="0"/>
            </a:endParaRPr>
          </a:p>
          <a:p>
            <a:pPr marL="289036" indent="-289036">
              <a:buFont typeface="Arial" charset="0"/>
              <a:buChar char="•"/>
            </a:pPr>
            <a:r>
              <a:rPr lang="en-US" sz="1100" dirty="0">
                <a:latin typeface="Calibri" panose="020F0502020204030204" pitchFamily="34" charset="0"/>
                <a:ea typeface="Arial" charset="0"/>
                <a:cs typeface="Calibri" panose="020F0502020204030204" pitchFamily="34" charset="0"/>
              </a:rPr>
              <a:t>These potentially harmful chemicals</a:t>
            </a:r>
            <a:r>
              <a:rPr lang="en-US" sz="1100" baseline="0" dirty="0">
                <a:latin typeface="Calibri" panose="020F0502020204030204" pitchFamily="34" charset="0"/>
                <a:ea typeface="Arial" charset="0"/>
                <a:cs typeface="Calibri" panose="020F0502020204030204" pitchFamily="34" charset="0"/>
              </a:rPr>
              <a:t> can be exposed to other people or animals through the respiratory system, through ingestions, and through skin exposure. </a:t>
            </a:r>
          </a:p>
          <a:p>
            <a:pPr marL="289036" indent="-289036">
              <a:buFont typeface="Arial" charset="0"/>
              <a:buChar char="•"/>
            </a:pPr>
            <a:r>
              <a:rPr lang="en-US" sz="1100" baseline="0" dirty="0">
                <a:latin typeface="Calibri" panose="020F0502020204030204" pitchFamily="34" charset="0"/>
                <a:ea typeface="Arial" charset="0"/>
                <a:cs typeface="Calibri" panose="020F0502020204030204" pitchFamily="34" charset="0"/>
              </a:rPr>
              <a:t>Small children are especially at risk for thirdhand aerosol exposure because they tend to put things into their mouths and they have more vulnerable skin. </a:t>
            </a:r>
          </a:p>
          <a:p>
            <a:pPr marL="289036" indent="-289036">
              <a:buFont typeface="Arial" charset="0"/>
              <a:buChar char="•"/>
            </a:pPr>
            <a:endParaRPr lang="en-US" sz="1100" baseline="0" dirty="0">
              <a:latin typeface="Arial" charset="0"/>
              <a:ea typeface="Arial" charset="0"/>
              <a:cs typeface="Arial" charset="0"/>
            </a:endParaRPr>
          </a:p>
          <a:p>
            <a:pPr marL="289036" indent="-289036">
              <a:buFont typeface="Arial" charset="0"/>
              <a:buChar char="•"/>
            </a:pPr>
            <a:endParaRPr lang="en-US" i="0" dirty="0">
              <a:latin typeface="Arial" charset="0"/>
              <a:ea typeface="Arial" charset="0"/>
              <a:cs typeface="Arial" charset="0"/>
            </a:endParaRPr>
          </a:p>
        </p:txBody>
      </p:sp>
    </p:spTree>
    <p:extLst>
      <p:ext uri="{BB962C8B-B14F-4D97-AF65-F5344CB8AC3E}">
        <p14:creationId xmlns:p14="http://schemas.microsoft.com/office/powerpoint/2010/main" val="3352155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hape 347">
            <a:extLst>
              <a:ext uri="{FF2B5EF4-FFF2-40B4-BE49-F238E27FC236}">
                <a16:creationId xmlns:a16="http://schemas.microsoft.com/office/drawing/2014/main" id="{DDA2BD1A-2365-7343-A04A-787F5A60E6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Shape 348">
            <a:extLst>
              <a:ext uri="{FF2B5EF4-FFF2-40B4-BE49-F238E27FC236}">
                <a16:creationId xmlns:a16="http://schemas.microsoft.com/office/drawing/2014/main" id="{C5340A40-95B0-8943-B293-57FED9176F41}"/>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Many of these devices are distinguished from combustible tobacco products – that is tobacco product that involves burning the leaf for inhalation such as with traditional cigarettes.</a:t>
            </a:r>
          </a:p>
          <a:p>
            <a:pPr eaLnBrk="1" hangingPunct="1">
              <a:spcBef>
                <a:spcPct val="0"/>
              </a:spcBef>
            </a:pPr>
            <a:endParaRPr lang="en-US" altLang="en-US" dirty="0"/>
          </a:p>
          <a:p>
            <a:pPr eaLnBrk="1" hangingPunct="1">
              <a:spcBef>
                <a:spcPct val="0"/>
              </a:spcBef>
            </a:pPr>
            <a:r>
              <a:rPr lang="en-US" altLang="en-US" dirty="0"/>
              <a:t>Instead, generally, vaping refers to the use of an electronic devices that vaporizes a liquid (and more accurately could be described as an aerosol which is a suspension of particles in a gas); and as we will see…that liquid can be most anything, including nicotine, marijuana, amphetamines etc.) to be inhaled by the user.</a:t>
            </a:r>
          </a:p>
        </p:txBody>
      </p:sp>
    </p:spTree>
    <p:extLst>
      <p:ext uri="{BB962C8B-B14F-4D97-AF65-F5344CB8AC3E}">
        <p14:creationId xmlns:p14="http://schemas.microsoft.com/office/powerpoint/2010/main" val="2447251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fontAlgn="auto" hangingPunct="1">
              <a:spcBef>
                <a:spcPts val="0"/>
              </a:spcBef>
              <a:spcAft>
                <a:spcPts val="0"/>
              </a:spcAft>
              <a:defRPr/>
            </a:pPr>
            <a:r>
              <a:rPr lang="en-US" dirty="0"/>
              <a:t>Dripping – dripping liquids directly onto the coil to produce larger plumes, more flavors, and unpredictable chemicals</a:t>
            </a:r>
          </a:p>
          <a:p>
            <a:pPr eaLnBrk="1" fontAlgn="auto" hangingPunct="1">
              <a:spcBef>
                <a:spcPts val="0"/>
              </a:spcBef>
              <a:spcAft>
                <a:spcPts val="0"/>
              </a:spcAft>
              <a:defRPr/>
            </a:pPr>
            <a:r>
              <a:rPr lang="en-US" dirty="0"/>
              <a:t>Dabbing – using the often viscous, semi solid THC –extract derivative used in the mods and superheating</a:t>
            </a:r>
          </a:p>
          <a:p>
            <a:endParaRPr lang="en-US" dirty="0"/>
          </a:p>
          <a:p>
            <a:r>
              <a:rPr lang="en-US" b="0" i="0" u="none" strike="noStrike" dirty="0">
                <a:solidFill>
                  <a:srgbClr val="212529"/>
                </a:solidFill>
                <a:effectLst/>
                <a:latin typeface="Neue Helvetica W01"/>
              </a:rPr>
              <a:t>The word “marijuana” refers to parts of or products from the plant </a:t>
            </a:r>
            <a:r>
              <a:rPr lang="en-US" b="0" i="1" u="none" strike="noStrike" dirty="0">
                <a:solidFill>
                  <a:srgbClr val="212529"/>
                </a:solidFill>
                <a:effectLst/>
                <a:latin typeface="Neue Helvetica W01"/>
              </a:rPr>
              <a:t>Cannabis sativa</a:t>
            </a:r>
            <a:r>
              <a:rPr lang="en-US" b="0" i="0" u="none" strike="noStrike" dirty="0">
                <a:solidFill>
                  <a:srgbClr val="212529"/>
                </a:solidFill>
                <a:effectLst/>
                <a:latin typeface="Neue Helvetica W01"/>
              </a:rPr>
              <a:t> that contain substantial amounts of tetrahydrocannabinol (THC). THC is the substance that’s primarily responsible for the effects of marijuana on a person’s mental state. Some cannabis plants contain very little THC.</a:t>
            </a:r>
          </a:p>
          <a:p>
            <a:pPr algn="l">
              <a:buFont typeface="Arial" panose="020B0604020202020204" pitchFamily="34" charset="0"/>
              <a:buChar char="•"/>
            </a:pPr>
            <a:r>
              <a:rPr lang="en-US" b="0" i="0" u="none" strike="noStrike" dirty="0">
                <a:solidFill>
                  <a:srgbClr val="212529"/>
                </a:solidFill>
                <a:effectLst/>
                <a:latin typeface="Neue Helvetica W01"/>
              </a:rPr>
              <a:t>The word “cannabis” refers to all products derived from the plant </a:t>
            </a:r>
            <a:r>
              <a:rPr lang="en-US" b="0" i="1" u="none" strike="noStrike" dirty="0">
                <a:solidFill>
                  <a:srgbClr val="212529"/>
                </a:solidFill>
                <a:effectLst/>
                <a:latin typeface="Neue Helvetica W01"/>
              </a:rPr>
              <a:t>Cannabis sativa</a:t>
            </a:r>
            <a:r>
              <a:rPr lang="en-US" b="0" i="0" u="none" strike="noStrike" dirty="0">
                <a:solidFill>
                  <a:srgbClr val="212529"/>
                </a:solidFill>
                <a:effectLst/>
                <a:latin typeface="Neue Helvetica W01"/>
              </a:rPr>
              <a:t>. </a:t>
            </a:r>
          </a:p>
          <a:p>
            <a:pPr algn="l"/>
            <a:r>
              <a:rPr lang="en-US" b="1" i="0" u="none" strike="noStrike" dirty="0">
                <a:solidFill>
                  <a:srgbClr val="4F4B4B"/>
                </a:solidFill>
                <a:effectLst/>
                <a:latin typeface="Neue Helvetica W01"/>
              </a:rPr>
              <a:t>What are cannabinoids?</a:t>
            </a:r>
          </a:p>
          <a:p>
            <a:pPr algn="l"/>
            <a:r>
              <a:rPr lang="en-US" b="0" i="0" u="none" strike="noStrike" dirty="0">
                <a:solidFill>
                  <a:srgbClr val="212529"/>
                </a:solidFill>
                <a:effectLst/>
                <a:latin typeface="Neue Helvetica W01"/>
              </a:rPr>
              <a:t>Cannabinoids are a group of substances found in the cannabis plant.</a:t>
            </a:r>
          </a:p>
          <a:p>
            <a:pPr algn="l"/>
            <a:r>
              <a:rPr lang="en-US" b="1" i="0" u="none" strike="noStrike" dirty="0">
                <a:solidFill>
                  <a:srgbClr val="4F4B4B"/>
                </a:solidFill>
                <a:effectLst/>
                <a:latin typeface="Neue Helvetica W01"/>
              </a:rPr>
              <a:t>What are the main cannabinoids?</a:t>
            </a:r>
          </a:p>
          <a:p>
            <a:pPr algn="l"/>
            <a:r>
              <a:rPr lang="en-US" b="0" i="0" u="none" strike="noStrike" dirty="0">
                <a:solidFill>
                  <a:srgbClr val="212529"/>
                </a:solidFill>
                <a:effectLst/>
                <a:latin typeface="Neue Helvetica W01"/>
              </a:rPr>
              <a:t>The main cannabinoids are THC and cannabidiol (CBD).</a:t>
            </a:r>
          </a:p>
          <a:p>
            <a:br>
              <a:rPr lang="en-US" dirty="0"/>
            </a:br>
            <a:endParaRPr lang="en-US" b="1" dirty="0"/>
          </a:p>
        </p:txBody>
      </p:sp>
      <p:sp>
        <p:nvSpPr>
          <p:cNvPr id="4" name="Slide Number Placeholder 3"/>
          <p:cNvSpPr>
            <a:spLocks noGrp="1"/>
          </p:cNvSpPr>
          <p:nvPr>
            <p:ph type="sldNum" sz="quarter" idx="5"/>
          </p:nvPr>
        </p:nvSpPr>
        <p:spPr/>
        <p:txBody>
          <a:bodyPr/>
          <a:lstStyle/>
          <a:p>
            <a:fld id="{44364547-55C7-9F48-B5EC-A55E96C016F8}" type="slidenum">
              <a:rPr lang="en-US" smtClean="0"/>
              <a:t>10</a:t>
            </a:fld>
            <a:endParaRPr lang="en-US" dirty="0"/>
          </a:p>
        </p:txBody>
      </p:sp>
    </p:spTree>
    <p:extLst>
      <p:ext uri="{BB962C8B-B14F-4D97-AF65-F5344CB8AC3E}">
        <p14:creationId xmlns:p14="http://schemas.microsoft.com/office/powerpoint/2010/main" val="2805486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hape 365">
            <a:extLst>
              <a:ext uri="{FF2B5EF4-FFF2-40B4-BE49-F238E27FC236}">
                <a16:creationId xmlns:a16="http://schemas.microsoft.com/office/drawing/2014/main" id="{E5847FDA-D78C-6F4B-B7E3-8E0C59E56BB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Shape 366">
            <a:extLst>
              <a:ext uri="{FF2B5EF4-FFF2-40B4-BE49-F238E27FC236}">
                <a16:creationId xmlns:a16="http://schemas.microsoft.com/office/drawing/2014/main" id="{0180233A-A50C-4A48-96AB-52D80DA98E91}"/>
              </a:ext>
            </a:extLst>
          </p:cNvPr>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2383176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hape 353">
            <a:extLst>
              <a:ext uri="{FF2B5EF4-FFF2-40B4-BE49-F238E27FC236}">
                <a16:creationId xmlns:a16="http://schemas.microsoft.com/office/drawing/2014/main" id="{B175478B-7741-7B42-B3B4-A5B4FE5049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 name="Shape 354">
            <a:extLst>
              <a:ext uri="{FF2B5EF4-FFF2-40B4-BE49-F238E27FC236}">
                <a16:creationId xmlns:a16="http://schemas.microsoft.com/office/drawing/2014/main" id="{E4D3A943-47AC-2348-AE7E-5B8EF3AFB2E3}"/>
              </a:ext>
            </a:extLst>
          </p:cNvPr>
          <p:cNvSpPr>
            <a:spLocks noGrp="1"/>
          </p:cNvSpPr>
          <p:nvPr>
            <p:ph type="body" sz="quarter" idx="1"/>
          </p:nvPr>
        </p:nvSpPr>
        <p:spPr/>
        <p:txBody>
          <a:bodyPr/>
          <a:lstStyle/>
          <a:p>
            <a:pPr eaLnBrk="1" fontAlgn="auto" hangingPunct="1">
              <a:spcBef>
                <a:spcPts val="0"/>
              </a:spcBef>
              <a:spcAft>
                <a:spcPts val="0"/>
              </a:spcAft>
              <a:defRPr/>
            </a:pPr>
            <a:r>
              <a:rPr dirty="0"/>
              <a:t>While there are hundreds, maybe even thousands of different products, the basic anatomy shared by most vape device is depicted here.</a:t>
            </a:r>
          </a:p>
          <a:p>
            <a:pPr eaLnBrk="1" fontAlgn="auto" hangingPunct="1">
              <a:spcBef>
                <a:spcPts val="0"/>
              </a:spcBef>
              <a:spcAft>
                <a:spcPts val="0"/>
              </a:spcAft>
              <a:defRPr/>
            </a:pPr>
            <a:endParaRPr dirty="0"/>
          </a:p>
          <a:p>
            <a:pPr eaLnBrk="1" fontAlgn="auto" hangingPunct="1">
              <a:spcBef>
                <a:spcPts val="0"/>
              </a:spcBef>
              <a:spcAft>
                <a:spcPts val="0"/>
              </a:spcAft>
              <a:defRPr/>
            </a:pPr>
            <a:r>
              <a:rPr dirty="0"/>
              <a:t>Notice that this particular model has a “cigarette-like” appearance, but this is not standard.</a:t>
            </a:r>
          </a:p>
          <a:p>
            <a:pPr eaLnBrk="1" fontAlgn="auto" hangingPunct="1">
              <a:spcBef>
                <a:spcPts val="0"/>
              </a:spcBef>
              <a:spcAft>
                <a:spcPts val="0"/>
              </a:spcAft>
              <a:defRPr/>
            </a:pPr>
            <a:endParaRPr dirty="0"/>
          </a:p>
          <a:p>
            <a:pPr eaLnBrk="1" fontAlgn="auto" hangingPunct="1">
              <a:spcBef>
                <a:spcPts val="0"/>
              </a:spcBef>
              <a:spcAft>
                <a:spcPts val="0"/>
              </a:spcAft>
              <a:defRPr/>
            </a:pPr>
            <a:r>
              <a:rPr dirty="0"/>
              <a:t>What is standard includes:</a:t>
            </a:r>
          </a:p>
          <a:p>
            <a:pPr eaLnBrk="1" fontAlgn="auto" hangingPunct="1">
              <a:spcBef>
                <a:spcPts val="0"/>
              </a:spcBef>
              <a:spcAft>
                <a:spcPts val="0"/>
              </a:spcAft>
              <a:defRPr/>
            </a:pPr>
            <a:endParaRPr dirty="0"/>
          </a:p>
          <a:p>
            <a:pPr marL="228600" indent="-228600" eaLnBrk="1" fontAlgn="auto" hangingPunct="1">
              <a:spcBef>
                <a:spcPts val="0"/>
              </a:spcBef>
              <a:spcAft>
                <a:spcPts val="0"/>
              </a:spcAft>
              <a:buSzPct val="100000"/>
              <a:buFontTx/>
              <a:buAutoNum type="arabicPeriod"/>
              <a:defRPr/>
            </a:pPr>
            <a:r>
              <a:rPr dirty="0"/>
              <a:t>Reservoir or tank containing an e-liquid</a:t>
            </a:r>
          </a:p>
          <a:p>
            <a:pPr marL="228600" indent="-228600" eaLnBrk="1" fontAlgn="auto" hangingPunct="1">
              <a:spcBef>
                <a:spcPts val="0"/>
              </a:spcBef>
              <a:spcAft>
                <a:spcPts val="0"/>
              </a:spcAft>
              <a:buSzPct val="100000"/>
              <a:buFontTx/>
              <a:buAutoNum type="arabicPeriod"/>
              <a:defRPr/>
            </a:pPr>
            <a:r>
              <a:rPr dirty="0"/>
              <a:t>A wick that transfers that e-liquid to a heating coil</a:t>
            </a:r>
          </a:p>
          <a:p>
            <a:pPr marL="228600" indent="-228600" eaLnBrk="1" fontAlgn="auto" hangingPunct="1">
              <a:spcBef>
                <a:spcPts val="0"/>
              </a:spcBef>
              <a:spcAft>
                <a:spcPts val="0"/>
              </a:spcAft>
              <a:buSzPct val="100000"/>
              <a:buFontTx/>
              <a:buAutoNum type="arabicPeriod"/>
              <a:defRPr/>
            </a:pPr>
            <a:r>
              <a:rPr dirty="0"/>
              <a:t>A heating coil which applies heat to vaporizes that liquid, which condenses into droplets then is inhaled by the user</a:t>
            </a:r>
          </a:p>
          <a:p>
            <a:pPr marL="228600" indent="-228600" eaLnBrk="1" fontAlgn="auto" hangingPunct="1">
              <a:spcBef>
                <a:spcPts val="0"/>
              </a:spcBef>
              <a:spcAft>
                <a:spcPts val="0"/>
              </a:spcAft>
              <a:buSzPct val="100000"/>
              <a:buFontTx/>
              <a:buAutoNum type="arabicPeriod"/>
              <a:defRPr/>
            </a:pPr>
            <a:r>
              <a:rPr dirty="0"/>
              <a:t>Mouthpiece (self-explanatory)</a:t>
            </a:r>
          </a:p>
          <a:p>
            <a:pPr marL="228600" indent="-228600" eaLnBrk="1" fontAlgn="auto" hangingPunct="1">
              <a:spcBef>
                <a:spcPts val="0"/>
              </a:spcBef>
              <a:spcAft>
                <a:spcPts val="0"/>
              </a:spcAft>
              <a:buSzPct val="100000"/>
              <a:buFontTx/>
              <a:buAutoNum type="arabicPeriod"/>
              <a:defRPr/>
            </a:pPr>
            <a:r>
              <a:rPr dirty="0"/>
              <a:t>Battery or power source</a:t>
            </a:r>
          </a:p>
          <a:p>
            <a:pPr marL="228600" indent="-228600" eaLnBrk="1" fontAlgn="auto" hangingPunct="1">
              <a:spcBef>
                <a:spcPts val="0"/>
              </a:spcBef>
              <a:spcAft>
                <a:spcPts val="0"/>
              </a:spcAft>
              <a:buSzPct val="100000"/>
              <a:buFontTx/>
              <a:buAutoNum type="arabicPeriod"/>
              <a:defRPr/>
            </a:pPr>
            <a:r>
              <a:rPr dirty="0"/>
              <a:t>Button to activate power source</a:t>
            </a:r>
          </a:p>
          <a:p>
            <a:pPr marL="228600" indent="-228600" eaLnBrk="1" fontAlgn="auto" hangingPunct="1">
              <a:spcBef>
                <a:spcPts val="0"/>
              </a:spcBef>
              <a:spcAft>
                <a:spcPts val="0"/>
              </a:spcAft>
              <a:buSzPct val="100000"/>
              <a:buFontTx/>
              <a:buAutoNum type="arabicPeriod"/>
              <a:defRPr/>
            </a:pPr>
            <a:endParaRPr dirty="0"/>
          </a:p>
          <a:p>
            <a:pPr eaLnBrk="1" fontAlgn="auto" hangingPunct="1">
              <a:spcBef>
                <a:spcPts val="0"/>
              </a:spcBef>
              <a:spcAft>
                <a:spcPts val="0"/>
              </a:spcAft>
              <a:defRPr/>
            </a:pPr>
            <a:r>
              <a:rPr dirty="0"/>
              <a:t>Note that within these products of vape devices there has been quite the evolution…</a:t>
            </a:r>
          </a:p>
        </p:txBody>
      </p:sp>
    </p:spTree>
    <p:extLst>
      <p:ext uri="{BB962C8B-B14F-4D97-AF65-F5344CB8AC3E}">
        <p14:creationId xmlns:p14="http://schemas.microsoft.com/office/powerpoint/2010/main" val="398642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hape 382">
            <a:extLst>
              <a:ext uri="{FF2B5EF4-FFF2-40B4-BE49-F238E27FC236}">
                <a16:creationId xmlns:a16="http://schemas.microsoft.com/office/drawing/2014/main" id="{142CEABB-CF68-3243-8031-E71749D62F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3" name="Shape 383">
            <a:extLst>
              <a:ext uri="{FF2B5EF4-FFF2-40B4-BE49-F238E27FC236}">
                <a16:creationId xmlns:a16="http://schemas.microsoft.com/office/drawing/2014/main" id="{EC4E996A-FFA2-8549-8897-BBC04287E223}"/>
              </a:ext>
            </a:extLst>
          </p:cNvPr>
          <p:cNvSpPr>
            <a:spLocks noGrp="1"/>
          </p:cNvSpPr>
          <p:nvPr>
            <p:ph type="body" sz="quarter" idx="1"/>
          </p:nvPr>
        </p:nvSpPr>
        <p:spPr/>
        <p:txBody>
          <a:bodyPr/>
          <a:lstStyle/>
          <a:p>
            <a:pPr eaLnBrk="1" fontAlgn="auto" hangingPunct="1">
              <a:spcBef>
                <a:spcPts val="0"/>
              </a:spcBef>
              <a:spcAft>
                <a:spcPts val="0"/>
              </a:spcAft>
              <a:defRPr/>
            </a:pPr>
            <a:endParaRPr dirty="0"/>
          </a:p>
        </p:txBody>
      </p:sp>
    </p:spTree>
    <p:extLst>
      <p:ext uri="{BB962C8B-B14F-4D97-AF65-F5344CB8AC3E}">
        <p14:creationId xmlns:p14="http://schemas.microsoft.com/office/powerpoint/2010/main" val="4026149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171450" lvl="0" indent="-171450" rtl="0">
              <a:spcBef>
                <a:spcPts val="0"/>
              </a:spcBef>
              <a:buFont typeface="Arial" charset="0"/>
              <a:buChar char="•"/>
            </a:pPr>
            <a:r>
              <a:rPr lang="en-US" sz="1100" i="0" dirty="0">
                <a:latin typeface="Calibri" panose="020F0502020204030204" pitchFamily="34" charset="0"/>
                <a:cs typeface="Calibri" panose="020F0502020204030204" pitchFamily="34" charset="0"/>
              </a:rPr>
              <a:t>Let’s start with talking</a:t>
            </a:r>
            <a:r>
              <a:rPr lang="en-US" sz="1100" i="0" baseline="0" dirty="0">
                <a:latin typeface="Calibri" panose="020F0502020204030204" pitchFamily="34" charset="0"/>
                <a:cs typeface="Calibri" panose="020F0502020204030204" pitchFamily="34" charset="0"/>
              </a:rPr>
              <a:t> about the specific effects of nicotine.</a:t>
            </a:r>
            <a:endParaRPr sz="1100" i="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70931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Nicotine is a drug that is a stimulant, meaning it raises levels of physical or psychological activity in the body, and it is toxic at high doses.</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It is highly addictive since it causes changes in brain chemistry quickly and leaves the brain craving more.</a:t>
            </a:r>
          </a:p>
          <a:p>
            <a:pPr marL="171450" indent="-171450">
              <a:buFont typeface="Arial" charset="0"/>
              <a:buChar char="•"/>
            </a:pPr>
            <a:r>
              <a:rPr lang="en-US" sz="1100" i="0" baseline="0" dirty="0">
                <a:latin typeface="Calibri" panose="020F0502020204030204" pitchFamily="34" charset="0"/>
                <a:cs typeface="Calibri" panose="020F0502020204030204" pitchFamily="34" charset="0"/>
              </a:rPr>
              <a:t>Nicotine is found in tobacco products and n</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icotine exposure during fetal development has lasting adverse consequences for brain development</a:t>
            </a: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 as it can affect maternal and fetal health during pregnancy.</a:t>
            </a:r>
            <a:endParaRPr lang="en-US" sz="1100" b="0" i="0" u="none" strike="noStrike" kern="1200" dirty="0">
              <a:solidFill>
                <a:schemeClr val="tx1"/>
              </a:solidFill>
              <a:effectLst/>
              <a:latin typeface="Calibri" panose="020F0502020204030204" pitchFamily="34" charset="0"/>
              <a:ea typeface="+mn-ea"/>
              <a:cs typeface="Calibri" panose="020F0502020204030204" pitchFamily="34" charset="0"/>
            </a:endParaRPr>
          </a:p>
          <a:p>
            <a:pPr marL="171450" indent="-171450">
              <a:buFont typeface="Arial" charset="0"/>
              <a:buChar char="•"/>
            </a:pPr>
            <a:r>
              <a:rPr lang="en-US" sz="1100" b="0" i="0" u="none" strike="noStrike" kern="1200" baseline="0" dirty="0">
                <a:solidFill>
                  <a:schemeClr val="tx1"/>
                </a:solidFill>
                <a:effectLst/>
                <a:latin typeface="Calibri" panose="020F0502020204030204" pitchFamily="34" charset="0"/>
                <a:ea typeface="+mn-ea"/>
                <a:cs typeface="Calibri" panose="020F0502020204030204" pitchFamily="34" charset="0"/>
              </a:rPr>
              <a:t>D</a:t>
            </a:r>
            <a:r>
              <a:rPr lang="en-US" sz="1100" b="0" i="0" u="none" strike="noStrike" kern="1200" dirty="0">
                <a:solidFill>
                  <a:schemeClr val="tx1"/>
                </a:solidFill>
                <a:effectLst/>
                <a:latin typeface="Calibri" panose="020F0502020204030204" pitchFamily="34" charset="0"/>
                <a:ea typeface="+mn-ea"/>
                <a:cs typeface="Calibri" panose="020F0502020204030204" pitchFamily="34" charset="0"/>
              </a:rPr>
              <a:t>ata from studies of mice suggest that nicotine exposure during adolescence may have lasting adverse effects on brain development</a:t>
            </a:r>
            <a:r>
              <a:rPr lang="en-US" sz="1100" i="0" baseline="0" dirty="0">
                <a:latin typeface="Calibri" panose="020F0502020204030204" pitchFamily="34" charset="0"/>
                <a:cs typeface="Calibri" panose="020F0502020204030204" pitchFamily="34" charset="0"/>
              </a:rPr>
              <a:t>.</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r>
              <a:rPr lang="en-US" sz="1100" i="0" baseline="0" dirty="0">
                <a:latin typeface="Calibri" panose="020F0502020204030204" pitchFamily="34" charset="0"/>
                <a:cs typeface="Calibri" panose="020F0502020204030204" pitchFamily="34" charset="0"/>
              </a:rPr>
              <a:t>(</a:t>
            </a:r>
            <a:r>
              <a:rPr lang="en-US" sz="1100" i="1" baseline="0" dirty="0">
                <a:latin typeface="Calibri" panose="020F0502020204030204" pitchFamily="34" charset="0"/>
                <a:cs typeface="Calibri" panose="020F0502020204030204" pitchFamily="34" charset="0"/>
              </a:rPr>
              <a:t>Click</a:t>
            </a:r>
            <a:r>
              <a:rPr lang="en-US" sz="1100" i="0" baseline="0" dirty="0">
                <a:latin typeface="Calibri" panose="020F0502020204030204" pitchFamily="34" charset="0"/>
                <a:cs typeface="Calibri" panose="020F0502020204030204" pitchFamily="34" charset="0"/>
              </a:rPr>
              <a:t>) If nicotine is unsafe, why do you think people still choose to use products that have nicotine?</a:t>
            </a:r>
          </a:p>
          <a:p>
            <a:pPr marL="171450" marR="0" indent="-171450" defTabSz="457200" eaLnBrk="1" fontAlgn="auto" latinLnBrk="0" hangingPunct="1">
              <a:lnSpc>
                <a:spcPct val="100000"/>
              </a:lnSpc>
              <a:spcBef>
                <a:spcPts val="0"/>
              </a:spcBef>
              <a:spcAft>
                <a:spcPts val="0"/>
              </a:spcAft>
              <a:buClrTx/>
              <a:buSzTx/>
              <a:buFont typeface="Arial" charset="0"/>
              <a:buChar char="•"/>
              <a:tabLst/>
              <a:defRPr/>
            </a:pPr>
            <a:endParaRPr lang="en-US" i="0" baseline="0" dirty="0"/>
          </a:p>
        </p:txBody>
      </p:sp>
    </p:spTree>
    <p:extLst>
      <p:ext uri="{BB962C8B-B14F-4D97-AF65-F5344CB8AC3E}">
        <p14:creationId xmlns:p14="http://schemas.microsoft.com/office/powerpoint/2010/main" val="24333399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5E889EAD-C1AE-144E-A5E2-BB9DD41495DD}" type="datetimeFigureOut">
              <a:rPr lang="en-US" smtClean="0"/>
              <a:t>10/31/2023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3244841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416563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E889EAD-C1AE-144E-A5E2-BB9DD41495DD}" type="datetimeFigureOut">
              <a:rPr lang="en-US" smtClean="0"/>
              <a:t>10/31/2023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2315662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E889EAD-C1AE-144E-A5E2-BB9DD41495DD}" type="datetimeFigureOut">
              <a:rPr lang="en-US" smtClean="0"/>
              <a:t>10/31/2023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0EA3834-C6CA-B74A-BD45-011AF38ABFB7}"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6517207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E889EAD-C1AE-144E-A5E2-BB9DD41495DD}" type="datetimeFigureOut">
              <a:rPr lang="en-US" smtClean="0"/>
              <a:t>10/31/2023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2925616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458344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7503692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754005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5E889EAD-C1AE-144E-A5E2-BB9DD41495DD}" type="datetimeFigureOut">
              <a:rPr lang="en-US" smtClean="0"/>
              <a:t>10/31/2023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26942514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15601" y="2867800"/>
            <a:ext cx="11360800" cy="1122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11296610"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dirty="0"/>
          </a:p>
        </p:txBody>
      </p:sp>
    </p:spTree>
    <p:extLst>
      <p:ext uri="{BB962C8B-B14F-4D97-AF65-F5344CB8AC3E}">
        <p14:creationId xmlns:p14="http://schemas.microsoft.com/office/powerpoint/2010/main" val="4228711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1190627" y="142875"/>
            <a:ext cx="9810751" cy="1785938"/>
          </a:xfrm>
          <a:prstGeom prst="rect">
            <a:avLst/>
          </a:prstGeom>
          <a:ln>
            <a:miter lim="400000"/>
          </a:ln>
        </p:spPr>
        <p:txBody>
          <a:bodyPr lIns="50800" tIns="50800" rIns="50800" bIns="50800"/>
          <a:lstStyle>
            <a:lvl1pPr defTabSz="321440">
              <a:defRPr sz="5062">
                <a:solidFill>
                  <a:srgbClr val="FFFFFF"/>
                </a:solidFill>
                <a:uFillTx/>
                <a:latin typeface="+mj-lt"/>
                <a:ea typeface="+mj-ea"/>
                <a:cs typeface="+mj-cs"/>
                <a:sym typeface="Chalkboard"/>
              </a:defRPr>
            </a:lvl1pPr>
          </a:lstStyle>
          <a:p>
            <a:pPr lvl="0">
              <a:defRPr sz="1800">
                <a:solidFill>
                  <a:srgbClr val="000000"/>
                </a:solidFill>
              </a:defRPr>
            </a:pPr>
            <a:r>
              <a:rPr sz="5062">
                <a:solidFill>
                  <a:srgbClr val="FFFFFF"/>
                </a:solidFill>
              </a:rPr>
              <a:t>Title Text</a:t>
            </a:r>
          </a:p>
        </p:txBody>
      </p:sp>
      <p:sp>
        <p:nvSpPr>
          <p:cNvPr id="10" name="Shape 10"/>
          <p:cNvSpPr>
            <a:spLocks noGrp="1"/>
          </p:cNvSpPr>
          <p:nvPr>
            <p:ph type="body" idx="1"/>
          </p:nvPr>
        </p:nvSpPr>
        <p:spPr>
          <a:xfrm>
            <a:off x="1190627" y="2071687"/>
            <a:ext cx="9810751" cy="4036219"/>
          </a:xfrm>
          <a:prstGeom prst="rect">
            <a:avLst/>
          </a:prstGeom>
          <a:ln>
            <a:miter lim="400000"/>
          </a:ln>
        </p:spPr>
        <p:txBody>
          <a:bodyPr lIns="50800" tIns="50800" rIns="50800" bIns="50800" anchor="ctr"/>
          <a:lstStyle>
            <a:lvl1pPr marL="628326" indent="-306886" defTabSz="321440">
              <a:spcBef>
                <a:spcPts val="2109"/>
              </a:spcBef>
              <a:buClrTx/>
              <a:buSzPct val="43000"/>
              <a:buFontTx/>
              <a:buBlip>
                <a:blip r:embed="rId2"/>
              </a:buBlip>
              <a:defRPr sz="2531">
                <a:solidFill>
                  <a:srgbClr val="FFFFFF"/>
                </a:solidFill>
                <a:uFillTx/>
                <a:latin typeface="+mj-lt"/>
                <a:ea typeface="+mj-ea"/>
                <a:cs typeface="+mj-cs"/>
                <a:sym typeface="Chalkboard"/>
              </a:defRPr>
            </a:lvl1pPr>
            <a:lvl2pPr marL="1012269" indent="-306886" defTabSz="321440">
              <a:spcBef>
                <a:spcPts val="2109"/>
              </a:spcBef>
              <a:buClrTx/>
              <a:buSzPct val="43000"/>
              <a:buFontTx/>
              <a:buBlip>
                <a:blip r:embed="rId2"/>
              </a:buBlip>
              <a:defRPr sz="2531">
                <a:solidFill>
                  <a:srgbClr val="FFFFFF"/>
                </a:solidFill>
                <a:uFillTx/>
                <a:latin typeface="+mj-lt"/>
                <a:ea typeface="+mj-ea"/>
                <a:cs typeface="+mj-cs"/>
                <a:sym typeface="Chalkboard"/>
              </a:defRPr>
            </a:lvl2pPr>
            <a:lvl3pPr marL="1387282" indent="-306886" defTabSz="321440">
              <a:spcBef>
                <a:spcPts val="2109"/>
              </a:spcBef>
              <a:buClrTx/>
              <a:buSzPct val="43000"/>
              <a:buFontTx/>
              <a:buBlip>
                <a:blip r:embed="rId2"/>
              </a:buBlip>
              <a:defRPr sz="2531">
                <a:solidFill>
                  <a:srgbClr val="FFFFFF"/>
                </a:solidFill>
                <a:uFillTx/>
                <a:latin typeface="+mj-lt"/>
                <a:ea typeface="+mj-ea"/>
                <a:cs typeface="+mj-cs"/>
                <a:sym typeface="Chalkboard"/>
              </a:defRPr>
            </a:lvl3pPr>
            <a:lvl4pPr marL="1789082" indent="-306886" defTabSz="321440">
              <a:spcBef>
                <a:spcPts val="2109"/>
              </a:spcBef>
              <a:buClrTx/>
              <a:buSzPct val="43000"/>
              <a:buFontTx/>
              <a:buBlip>
                <a:blip r:embed="rId2"/>
              </a:buBlip>
              <a:defRPr sz="2531">
                <a:solidFill>
                  <a:srgbClr val="FFFFFF"/>
                </a:solidFill>
                <a:uFillTx/>
                <a:latin typeface="+mj-lt"/>
                <a:ea typeface="+mj-ea"/>
                <a:cs typeface="+mj-cs"/>
                <a:sym typeface="Chalkboard"/>
              </a:defRPr>
            </a:lvl4pPr>
            <a:lvl5pPr marL="2199812" indent="-306886" defTabSz="321440">
              <a:spcBef>
                <a:spcPts val="2109"/>
              </a:spcBef>
              <a:buClrTx/>
              <a:buSzPct val="43000"/>
              <a:buFontTx/>
              <a:buBlip>
                <a:blip r:embed="rId2"/>
              </a:buBlip>
              <a:defRPr sz="2531">
                <a:solidFill>
                  <a:srgbClr val="FFFFFF"/>
                </a:solidFill>
                <a:uFillTx/>
                <a:latin typeface="+mj-lt"/>
                <a:ea typeface="+mj-ea"/>
                <a:cs typeface="+mj-cs"/>
                <a:sym typeface="Chalkboard"/>
              </a:defRPr>
            </a:lvl5pPr>
          </a:lstStyle>
          <a:p>
            <a:pPr lvl="0">
              <a:defRPr sz="1800">
                <a:solidFill>
                  <a:srgbClr val="000000"/>
                </a:solidFill>
              </a:defRPr>
            </a:pPr>
            <a:r>
              <a:rPr sz="2531">
                <a:solidFill>
                  <a:srgbClr val="FFFFFF"/>
                </a:solidFill>
              </a:rPr>
              <a:t>Body Level One</a:t>
            </a:r>
          </a:p>
          <a:p>
            <a:pPr lvl="1">
              <a:defRPr sz="1800">
                <a:solidFill>
                  <a:srgbClr val="000000"/>
                </a:solidFill>
              </a:defRPr>
            </a:pPr>
            <a:r>
              <a:rPr sz="2531">
                <a:solidFill>
                  <a:srgbClr val="FFFFFF"/>
                </a:solidFill>
              </a:rPr>
              <a:t>Body Level Two</a:t>
            </a:r>
          </a:p>
          <a:p>
            <a:pPr lvl="2">
              <a:defRPr sz="1800">
                <a:solidFill>
                  <a:srgbClr val="000000"/>
                </a:solidFill>
              </a:defRPr>
            </a:pPr>
            <a:r>
              <a:rPr sz="2531">
                <a:solidFill>
                  <a:srgbClr val="FFFFFF"/>
                </a:solidFill>
              </a:rPr>
              <a:t>Body Level Three</a:t>
            </a:r>
          </a:p>
          <a:p>
            <a:pPr lvl="3">
              <a:defRPr sz="1800">
                <a:solidFill>
                  <a:srgbClr val="000000"/>
                </a:solidFill>
              </a:defRPr>
            </a:pPr>
            <a:r>
              <a:rPr sz="2531">
                <a:solidFill>
                  <a:srgbClr val="FFFFFF"/>
                </a:solidFill>
              </a:rPr>
              <a:t>Body Level Four</a:t>
            </a:r>
          </a:p>
          <a:p>
            <a:pPr lvl="4">
              <a:defRPr sz="1800">
                <a:solidFill>
                  <a:srgbClr val="000000"/>
                </a:solidFill>
              </a:defRPr>
            </a:pPr>
            <a:r>
              <a:rPr sz="2531">
                <a:solidFill>
                  <a:srgbClr val="FFFFFF"/>
                </a:solidFill>
              </a:rPr>
              <a:t>Body Level Five</a:t>
            </a:r>
          </a:p>
        </p:txBody>
      </p:sp>
    </p:spTree>
    <p:extLst>
      <p:ext uri="{BB962C8B-B14F-4D97-AF65-F5344CB8AC3E}">
        <p14:creationId xmlns:p14="http://schemas.microsoft.com/office/powerpoint/2010/main" val="367575039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3508261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5E889EAD-C1AE-144E-A5E2-BB9DD41495DD}" type="datetimeFigureOut">
              <a:rPr lang="en-US" smtClean="0"/>
              <a:t>10/31/2023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42510091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1045857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65797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1263896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1855539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58242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889EAD-C1AE-144E-A5E2-BB9DD41495DD}" type="datetimeFigureOut">
              <a:rPr lang="en-US" smtClean="0"/>
              <a:t>10/31/2023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0EA3834-C6CA-B74A-BD45-011AF38ABFB7}" type="slidenum">
              <a:rPr lang="en-US" smtClean="0"/>
              <a:t>‹#›</a:t>
            </a:fld>
            <a:endParaRPr lang="en-US" dirty="0"/>
          </a:p>
        </p:txBody>
      </p:sp>
    </p:spTree>
    <p:extLst>
      <p:ext uri="{BB962C8B-B14F-4D97-AF65-F5344CB8AC3E}">
        <p14:creationId xmlns:p14="http://schemas.microsoft.com/office/powerpoint/2010/main" val="1383489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E889EAD-C1AE-144E-A5E2-BB9DD41495DD}" type="datetimeFigureOut">
              <a:rPr lang="en-US" smtClean="0"/>
              <a:t>10/31/2023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0EA3834-C6CA-B74A-BD45-011AF38ABFB7}" type="slidenum">
              <a:rPr lang="en-US" smtClean="0"/>
              <a:t>‹#›</a:t>
            </a:fld>
            <a:endParaRPr lang="en-US" dirty="0"/>
          </a:p>
        </p:txBody>
      </p:sp>
    </p:spTree>
    <p:extLst>
      <p:ext uri="{BB962C8B-B14F-4D97-AF65-F5344CB8AC3E}">
        <p14:creationId xmlns:p14="http://schemas.microsoft.com/office/powerpoint/2010/main" val="384187055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7" r:id="rId18"/>
    <p:sldLayoutId id="2147483698" r:id="rId19"/>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pn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3" Type="http://schemas.openxmlformats.org/officeDocument/2006/relationships/hyperlink" Target="http://dx.doi.org/10.15585/mmwr.mm7145a1"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1.tiff"/><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jp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18" Type="http://schemas.openxmlformats.org/officeDocument/2006/relationships/image" Target="../media/image75.png"/><Relationship Id="rId3" Type="http://schemas.openxmlformats.org/officeDocument/2006/relationships/image" Target="../media/image60.jpg"/><Relationship Id="rId7" Type="http://schemas.openxmlformats.org/officeDocument/2006/relationships/image" Target="../media/image64.jpeg"/><Relationship Id="rId12" Type="http://schemas.openxmlformats.org/officeDocument/2006/relationships/image" Target="../media/image69.png"/><Relationship Id="rId17" Type="http://schemas.openxmlformats.org/officeDocument/2006/relationships/image" Target="../media/image74.png"/><Relationship Id="rId2" Type="http://schemas.openxmlformats.org/officeDocument/2006/relationships/notesSlide" Target="../notesSlides/notesSlide18.xml"/><Relationship Id="rId16" Type="http://schemas.openxmlformats.org/officeDocument/2006/relationships/image" Target="../media/image73.tiff"/><Relationship Id="rId1" Type="http://schemas.openxmlformats.org/officeDocument/2006/relationships/slideLayout" Target="../slideLayouts/slideLayout7.xml"/><Relationship Id="rId6" Type="http://schemas.openxmlformats.org/officeDocument/2006/relationships/image" Target="../media/image63.jpeg"/><Relationship Id="rId11" Type="http://schemas.openxmlformats.org/officeDocument/2006/relationships/image" Target="../media/image68.png"/><Relationship Id="rId5" Type="http://schemas.openxmlformats.org/officeDocument/2006/relationships/image" Target="../media/image62.jpe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jpeg"/><Relationship Id="rId9" Type="http://schemas.openxmlformats.org/officeDocument/2006/relationships/image" Target="../media/image66.jpeg"/><Relationship Id="rId1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80.tiff"/><Relationship Id="rId4" Type="http://schemas.openxmlformats.org/officeDocument/2006/relationships/image" Target="../media/image79.tiff"/></Relationships>
</file>

<file path=ppt/slides/_rels/slide3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tiff"/><Relationship Id="rId5" Type="http://schemas.openxmlformats.org/officeDocument/2006/relationships/image" Target="../media/image83.jpg"/><Relationship Id="rId10" Type="http://schemas.openxmlformats.org/officeDocument/2006/relationships/image" Target="../media/image88.tiff"/><Relationship Id="rId4" Type="http://schemas.openxmlformats.org/officeDocument/2006/relationships/image" Target="../media/image82.png"/><Relationship Id="rId9" Type="http://schemas.openxmlformats.org/officeDocument/2006/relationships/image" Target="../media/image87.png"/></Relationships>
</file>

<file path=ppt/slides/_rels/slide3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drugabuse.gov/publications/research-reports/marijuana/marijuana-addictive" TargetMode="External"/><Relationship Id="rId2" Type="http://schemas.openxmlformats.org/officeDocument/2006/relationships/hyperlink" Target="https://www.cdc.gov/marijuana/health-effects.html" TargetMode="Externa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tiff"/><Relationship Id="rId7"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07.svg"/><Relationship Id="rId5" Type="http://schemas.openxmlformats.org/officeDocument/2006/relationships/image" Target="../media/image106.png"/><Relationship Id="rId10" Type="http://schemas.openxmlformats.org/officeDocument/2006/relationships/image" Target="../media/image111.svg"/><Relationship Id="rId4" Type="http://schemas.openxmlformats.org/officeDocument/2006/relationships/image" Target="../media/image105.jpeg"/><Relationship Id="rId9"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lYBWAQluuUg?feature=oembed" TargetMode="External"/><Relationship Id="rId4" Type="http://schemas.openxmlformats.org/officeDocument/2006/relationships/image" Target="../media/image112.jpeg"/></Relationships>
</file>

<file path=ppt/slides/_rels/slide57.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image" Target="../media/image113.png"/><Relationship Id="rId7" Type="http://schemas.openxmlformats.org/officeDocument/2006/relationships/image" Target="../media/image117.jp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116.jpg"/><Relationship Id="rId5" Type="http://schemas.openxmlformats.org/officeDocument/2006/relationships/image" Target="../media/image115.tiff"/><Relationship Id="rId10" Type="http://schemas.openxmlformats.org/officeDocument/2006/relationships/image" Target="../media/image120.tiff"/><Relationship Id="rId4" Type="http://schemas.openxmlformats.org/officeDocument/2006/relationships/image" Target="../media/image114.tiff"/><Relationship Id="rId9" Type="http://schemas.openxmlformats.org/officeDocument/2006/relationships/image" Target="../media/image119.tiff"/></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22.emf"/><Relationship Id="rId7" Type="http://schemas.microsoft.com/office/2007/relationships/hdphoto" Target="../media/hdphoto4.wd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microsoft.com/office/2007/relationships/hdphoto" Target="../media/hdphoto3.wdp"/><Relationship Id="rId5" Type="http://schemas.microsoft.com/office/2007/relationships/hdphoto" Target="../media/hdphoto2.wdp"/><Relationship Id="rId4" Type="http://schemas.openxmlformats.org/officeDocument/2006/relationships/image" Target="../media/image12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8.tif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131.tiff"/><Relationship Id="rId1" Type="http://schemas.openxmlformats.org/officeDocument/2006/relationships/slideLayout" Target="../slideLayouts/slideLayout7.xml"/><Relationship Id="rId4" Type="http://schemas.openxmlformats.org/officeDocument/2006/relationships/image" Target="../media/image133.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2DB99-93A2-40E5-BC49-E211DCC03C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0" name="Rectangle 9">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4090507" y="764372"/>
            <a:ext cx="7434070" cy="1432289"/>
          </a:xfrm>
        </p:spPr>
        <p:txBody>
          <a:bodyPr vert="horz" lIns="91440" tIns="45720" rIns="91440" bIns="45720" rtlCol="0" anchor="ctr">
            <a:normAutofit/>
          </a:bodyPr>
          <a:lstStyle/>
          <a:p>
            <a:pPr algn="r"/>
            <a:r>
              <a:rPr lang="en-US" sz="4000" dirty="0"/>
              <a:t>Vaping–Facts and myths</a:t>
            </a:r>
          </a:p>
        </p:txBody>
      </p:sp>
      <p:sp>
        <p:nvSpPr>
          <p:cNvPr id="12" name="Rectangle 11">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4" name="Picture 13">
            <a:extLst>
              <a:ext uri="{FF2B5EF4-FFF2-40B4-BE49-F238E27FC236}">
                <a16:creationId xmlns:a16="http://schemas.microsoft.com/office/drawing/2014/main" id="{3E6AAA93-EC5F-4241-A5A3-7E599ABC0C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43750"/>
          <a:stretch/>
        </p:blipFill>
        <p:spPr>
          <a:xfrm rot="16200000">
            <a:off x="-1264032" y="2187574"/>
            <a:ext cx="6857999" cy="2482850"/>
          </a:xfrm>
          <a:prstGeom prst="rect">
            <a:avLst/>
          </a:prstGeom>
        </p:spPr>
      </p:pic>
      <p:sp>
        <p:nvSpPr>
          <p:cNvPr id="3" name="Subtitle 2"/>
          <p:cNvSpPr>
            <a:spLocks noGrp="1"/>
          </p:cNvSpPr>
          <p:nvPr>
            <p:ph type="subTitle" idx="1"/>
          </p:nvPr>
        </p:nvSpPr>
        <p:spPr>
          <a:xfrm>
            <a:off x="4090507" y="2628900"/>
            <a:ext cx="7454077" cy="3589785"/>
          </a:xfrm>
        </p:spPr>
        <p:txBody>
          <a:bodyPr vert="horz" lIns="91440" tIns="45720" rIns="91440" bIns="45720" rtlCol="0">
            <a:normAutofit/>
          </a:bodyPr>
          <a:lstStyle/>
          <a:p>
            <a:pPr indent="-228600">
              <a:buFont typeface="Arial" panose="020B0604020202020204" pitchFamily="34" charset="0"/>
              <a:buChar char="•"/>
            </a:pPr>
            <a:r>
              <a:rPr lang="en-US" b="1" dirty="0"/>
              <a:t>Janaki Deepak</a:t>
            </a:r>
          </a:p>
          <a:p>
            <a:pPr indent="-228600">
              <a:buFont typeface="Arial" panose="020B0604020202020204" pitchFamily="34" charset="0"/>
              <a:buChar char="•"/>
            </a:pPr>
            <a:r>
              <a:rPr lang="en-US" b="1" dirty="0"/>
              <a:t>Associate  Professor</a:t>
            </a:r>
          </a:p>
          <a:p>
            <a:pPr indent="-228600">
              <a:buFont typeface="Arial" panose="020B0604020202020204" pitchFamily="34" charset="0"/>
              <a:buChar char="•"/>
            </a:pPr>
            <a:r>
              <a:rPr lang="en-US" b="1" dirty="0"/>
              <a:t>Department Of pulmonary and critical Care medicine</a:t>
            </a:r>
          </a:p>
          <a:p>
            <a:pPr indent="-228600">
              <a:buFont typeface="Arial" panose="020B0604020202020204" pitchFamily="34" charset="0"/>
              <a:buChar char="•"/>
            </a:pPr>
            <a:r>
              <a:rPr lang="en-US" b="1" dirty="0"/>
              <a:t>University Of Maryland School Of Medicine</a:t>
            </a:r>
          </a:p>
          <a:p>
            <a:pPr indent="-228600">
              <a:buFont typeface="Arial" panose="020B0604020202020204" pitchFamily="34" charset="0"/>
              <a:buChar char="•"/>
            </a:pPr>
            <a:r>
              <a:rPr lang="en-US" b="1" dirty="0"/>
              <a:t>Director of Tobacco Health Practice </a:t>
            </a:r>
          </a:p>
          <a:p>
            <a:pPr indent="-228600">
              <a:buFont typeface="Arial" panose="020B0604020202020204" pitchFamily="34" charset="0"/>
              <a:buChar char="•"/>
            </a:pPr>
            <a:r>
              <a:rPr lang="en-US" b="1" dirty="0"/>
              <a:t>Director Of Lung Mass Clinic</a:t>
            </a:r>
          </a:p>
          <a:p>
            <a:pPr indent="-228600">
              <a:buFont typeface="Arial" panose="020B0604020202020204" pitchFamily="34" charset="0"/>
              <a:buChar char="•"/>
            </a:pPr>
            <a:r>
              <a:rPr lang="en-US" b="1" dirty="0"/>
              <a:t>VAMHCS Baltimore, MD</a:t>
            </a:r>
          </a:p>
          <a:p>
            <a:pPr indent="-2286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1862702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ounded Rectangle 14">
            <a:extLst>
              <a:ext uri="{FF2B5EF4-FFF2-40B4-BE49-F238E27FC236}">
                <a16:creationId xmlns:a16="http://schemas.microsoft.com/office/drawing/2014/main" id="{B781DC51-1D15-43A2-AB4F-2051C5F1C4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6008" y="0"/>
            <a:ext cx="7555992" cy="6858000"/>
          </a:xfrm>
          <a:prstGeom prst="roundRect">
            <a:avLst>
              <a:gd name="adj" fmla="val 0"/>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1008B81-C8A4-4EEF-A211-877A35E98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chemeClr val="tx1"/>
          </a:soli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C82B94A0-9C04-497F-9F2A-234AC715BC1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1975"/>
          <a:stretch/>
        </p:blipFill>
        <p:spPr>
          <a:xfrm>
            <a:off x="0" y="0"/>
            <a:ext cx="4636008" cy="1441450"/>
          </a:xfrm>
          <a:prstGeom prst="rect">
            <a:avLst/>
          </a:prstGeom>
        </p:spPr>
      </p:pic>
      <p:pic>
        <p:nvPicPr>
          <p:cNvPr id="16" name="Picture 15">
            <a:extLst>
              <a:ext uri="{FF2B5EF4-FFF2-40B4-BE49-F238E27FC236}">
                <a16:creationId xmlns:a16="http://schemas.microsoft.com/office/drawing/2014/main" id="{369CB58F-9DB1-495E-8241-D899410449C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r="61975"/>
          <a:stretch/>
        </p:blipFill>
        <p:spPr>
          <a:xfrm>
            <a:off x="0" y="4375150"/>
            <a:ext cx="4636008" cy="2482850"/>
          </a:xfrm>
          <a:prstGeom prst="rect">
            <a:avLst/>
          </a:prstGeom>
        </p:spPr>
      </p:pic>
      <p:sp>
        <p:nvSpPr>
          <p:cNvPr id="2" name="Title 1">
            <a:extLst>
              <a:ext uri="{FF2B5EF4-FFF2-40B4-BE49-F238E27FC236}">
                <a16:creationId xmlns:a16="http://schemas.microsoft.com/office/drawing/2014/main" id="{26A79179-94D8-66C8-EFDB-B7F48A92EB24}"/>
              </a:ext>
            </a:extLst>
          </p:cNvPr>
          <p:cNvSpPr>
            <a:spLocks noGrp="1"/>
          </p:cNvSpPr>
          <p:nvPr>
            <p:ph type="title"/>
          </p:nvPr>
        </p:nvSpPr>
        <p:spPr>
          <a:xfrm>
            <a:off x="685800" y="1066163"/>
            <a:ext cx="3306744" cy="5148371"/>
          </a:xfrm>
        </p:spPr>
        <p:txBody>
          <a:bodyPr>
            <a:normAutofit/>
          </a:bodyPr>
          <a:lstStyle/>
          <a:p>
            <a:r>
              <a:rPr lang="en-US" dirty="0">
                <a:solidFill>
                  <a:schemeClr val="bg1"/>
                </a:solidFill>
              </a:rPr>
              <a:t>VAPING OTHER TERMS</a:t>
            </a:r>
          </a:p>
        </p:txBody>
      </p:sp>
      <p:graphicFrame>
        <p:nvGraphicFramePr>
          <p:cNvPr id="6" name="Content Placeholder 3">
            <a:extLst>
              <a:ext uri="{FF2B5EF4-FFF2-40B4-BE49-F238E27FC236}">
                <a16:creationId xmlns:a16="http://schemas.microsoft.com/office/drawing/2014/main" id="{02ADD594-A5BC-DDD6-D2E5-CE395D8DBCE2}"/>
              </a:ext>
            </a:extLst>
          </p:cNvPr>
          <p:cNvGraphicFramePr>
            <a:graphicFrameLocks noGrp="1"/>
          </p:cNvGraphicFramePr>
          <p:nvPr>
            <p:ph idx="1"/>
            <p:extLst>
              <p:ext uri="{D42A27DB-BD31-4B8C-83A1-F6EECF244321}">
                <p14:modId xmlns:p14="http://schemas.microsoft.com/office/powerpoint/2010/main" val="2819475435"/>
              </p:ext>
            </p:extLst>
          </p:nvPr>
        </p:nvGraphicFramePr>
        <p:xfrm>
          <a:off x="5279472" y="746125"/>
          <a:ext cx="6290226" cy="54477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49826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4">
            <a:extLst>
              <a:ext uri="{FF2B5EF4-FFF2-40B4-BE49-F238E27FC236}">
                <a16:creationId xmlns:a16="http://schemas.microsoft.com/office/drawing/2014/main" id="{1BF1AE95-3725-1549-90F3-CFDF326C7A18}"/>
              </a:ext>
            </a:extLst>
          </p:cNvPr>
          <p:cNvSpPr>
            <a:spLocks noGrp="1" noChangeArrowheads="1"/>
          </p:cNvSpPr>
          <p:nvPr>
            <p:ph type="title"/>
          </p:nvPr>
        </p:nvSpPr>
        <p:spPr>
          <a:xfrm>
            <a:off x="3381375" y="204931"/>
            <a:ext cx="8610600" cy="1293813"/>
          </a:xfrm>
        </p:spPr>
        <p:txBody>
          <a:bodyPr/>
          <a:lstStyle/>
          <a:p>
            <a:pPr algn="ctr" eaLnBrk="1" hangingPunct="1"/>
            <a:r>
              <a:rPr lang="en-US" altLang="en-US" dirty="0"/>
              <a:t>Vape devices – Evolution…</a:t>
            </a:r>
          </a:p>
        </p:txBody>
      </p:sp>
      <p:pic>
        <p:nvPicPr>
          <p:cNvPr id="47109" name="Picture 2" descr="Picture 2">
            <a:extLst>
              <a:ext uri="{FF2B5EF4-FFF2-40B4-BE49-F238E27FC236}">
                <a16:creationId xmlns:a16="http://schemas.microsoft.com/office/drawing/2014/main" id="{8674288D-8B07-B343-9869-E6D6A63FCE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1141" y="1608070"/>
            <a:ext cx="2278628" cy="224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110" name="TextBox 10">
            <a:extLst>
              <a:ext uri="{FF2B5EF4-FFF2-40B4-BE49-F238E27FC236}">
                <a16:creationId xmlns:a16="http://schemas.microsoft.com/office/drawing/2014/main" id="{A752A36D-B24F-A74B-88C3-97A8FEE80241}"/>
              </a:ext>
            </a:extLst>
          </p:cNvPr>
          <p:cNvSpPr txBox="1">
            <a:spLocks noChangeArrowheads="1"/>
          </p:cNvSpPr>
          <p:nvPr/>
        </p:nvSpPr>
        <p:spPr bwMode="auto">
          <a:xfrm>
            <a:off x="301834" y="3921449"/>
            <a:ext cx="18460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solidFill>
                  <a:srgbClr val="FF0000"/>
                </a:solidFill>
                <a:latin typeface="Century Gothic" panose="020B0502020202020204" pitchFamily="34" charset="0"/>
              </a:rPr>
              <a:t>2003, Ruyan</a:t>
            </a:r>
          </a:p>
        </p:txBody>
      </p:sp>
      <p:sp>
        <p:nvSpPr>
          <p:cNvPr id="47111" name="TextBox 11">
            <a:extLst>
              <a:ext uri="{FF2B5EF4-FFF2-40B4-BE49-F238E27FC236}">
                <a16:creationId xmlns:a16="http://schemas.microsoft.com/office/drawing/2014/main" id="{41E2D4AA-31DD-5F4B-B76F-71B32A7CB1DE}"/>
              </a:ext>
            </a:extLst>
          </p:cNvPr>
          <p:cNvSpPr txBox="1">
            <a:spLocks noChangeArrowheads="1"/>
          </p:cNvSpPr>
          <p:nvPr/>
        </p:nvSpPr>
        <p:spPr bwMode="auto">
          <a:xfrm>
            <a:off x="3174153" y="6159576"/>
            <a:ext cx="3076929" cy="71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r>
              <a:rPr lang="en-US" altLang="en-US" sz="1800" dirty="0">
                <a:solidFill>
                  <a:srgbClr val="FF0000"/>
                </a:solidFill>
              </a:rPr>
              <a:t>4</a:t>
            </a:r>
            <a:r>
              <a:rPr lang="en-US" altLang="en-US" sz="1800" baseline="30000" dirty="0">
                <a:solidFill>
                  <a:srgbClr val="FF0000"/>
                </a:solidFill>
              </a:rPr>
              <a:t>th</a:t>
            </a:r>
            <a:r>
              <a:rPr lang="en-US" altLang="en-US" sz="1800" dirty="0">
                <a:solidFill>
                  <a:srgbClr val="FF0000"/>
                </a:solidFill>
              </a:rPr>
              <a:t> Generation –</a:t>
            </a:r>
          </a:p>
          <a:p>
            <a:pPr algn="ctr"/>
            <a:r>
              <a:rPr lang="en-US" altLang="en-US" sz="1800" dirty="0">
                <a:solidFill>
                  <a:srgbClr val="FF0000"/>
                </a:solidFill>
              </a:rPr>
              <a:t>Ezzy</a:t>
            </a:r>
          </a:p>
        </p:txBody>
      </p:sp>
      <p:pic>
        <p:nvPicPr>
          <p:cNvPr id="47112" name="Picture 12" descr="Picture 12">
            <a:extLst>
              <a:ext uri="{FF2B5EF4-FFF2-40B4-BE49-F238E27FC236}">
                <a16:creationId xmlns:a16="http://schemas.microsoft.com/office/drawing/2014/main" id="{85CE83A0-92F9-DD49-8DBF-24EB4D48F0C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65722" y="1371896"/>
            <a:ext cx="3259300" cy="22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7113" name="TextBox 13">
            <a:extLst>
              <a:ext uri="{FF2B5EF4-FFF2-40B4-BE49-F238E27FC236}">
                <a16:creationId xmlns:a16="http://schemas.microsoft.com/office/drawing/2014/main" id="{F6F110FB-E00F-284D-AAB3-2FA0151C45A7}"/>
              </a:ext>
            </a:extLst>
          </p:cNvPr>
          <p:cNvSpPr txBox="1">
            <a:spLocks noChangeArrowheads="1"/>
          </p:cNvSpPr>
          <p:nvPr/>
        </p:nvSpPr>
        <p:spPr bwMode="auto">
          <a:xfrm>
            <a:off x="1060407" y="3847765"/>
            <a:ext cx="5741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19" rIns="4571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1800" dirty="0">
                <a:solidFill>
                  <a:srgbClr val="FF0000"/>
                </a:solidFill>
                <a:latin typeface="Century Gothic" panose="020B0502020202020204" pitchFamily="34" charset="0"/>
              </a:rPr>
              <a:t>Generations 1, 2, 3</a:t>
            </a:r>
          </a:p>
        </p:txBody>
      </p:sp>
      <p:pic>
        <p:nvPicPr>
          <p:cNvPr id="2" name="Picture 8" descr="Picture 8">
            <a:extLst>
              <a:ext uri="{FF2B5EF4-FFF2-40B4-BE49-F238E27FC236}">
                <a16:creationId xmlns:a16="http://schemas.microsoft.com/office/drawing/2014/main" id="{9764CA95-A03C-47F1-A7EB-5DD2CF4DB748}"/>
              </a:ext>
            </a:extLst>
          </p:cNvPr>
          <p:cNvPicPr>
            <a:picLocks noChangeAspect="1"/>
          </p:cNvPicPr>
          <p:nvPr/>
        </p:nvPicPr>
        <p:blipFill>
          <a:blip r:embed="rId5">
            <a:extLst>
              <a:ext uri="{28A0092B-C50C-407E-A947-70E740481C1C}">
                <a14:useLocalDpi xmlns:a14="http://schemas.microsoft.com/office/drawing/2010/main" val="0"/>
              </a:ext>
            </a:extLst>
          </a:blip>
          <a:srcRect l="11966" r="9627" b="14853"/>
          <a:stretch>
            <a:fillRect/>
          </a:stretch>
        </p:blipFill>
        <p:spPr bwMode="auto">
          <a:xfrm>
            <a:off x="5813937" y="1414839"/>
            <a:ext cx="1874112" cy="154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Picture 10" descr="Picture 10">
            <a:extLst>
              <a:ext uri="{FF2B5EF4-FFF2-40B4-BE49-F238E27FC236}">
                <a16:creationId xmlns:a16="http://schemas.microsoft.com/office/drawing/2014/main" id="{D7B4F045-B117-4288-B672-32C1B2A1EAC2}"/>
              </a:ext>
            </a:extLst>
          </p:cNvPr>
          <p:cNvPicPr>
            <a:picLocks noChangeAspect="1"/>
          </p:cNvPicPr>
          <p:nvPr/>
        </p:nvPicPr>
        <p:blipFill>
          <a:blip r:embed="rId6">
            <a:extLst>
              <a:ext uri="{28A0092B-C50C-407E-A947-70E740481C1C}">
                <a14:useLocalDpi xmlns:a14="http://schemas.microsoft.com/office/drawing/2010/main" val="0"/>
              </a:ext>
            </a:extLst>
          </a:blip>
          <a:srcRect l="9973" t="13614" r="11621" b="18195"/>
          <a:stretch>
            <a:fillRect/>
          </a:stretch>
        </p:blipFill>
        <p:spPr bwMode="auto">
          <a:xfrm>
            <a:off x="7688235" y="1417288"/>
            <a:ext cx="2341295" cy="153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5" name="Picture 12" descr="Picture 12">
            <a:extLst>
              <a:ext uri="{FF2B5EF4-FFF2-40B4-BE49-F238E27FC236}">
                <a16:creationId xmlns:a16="http://schemas.microsoft.com/office/drawing/2014/main" id="{0D23ED85-8E8E-484F-9075-85FDF2DD198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879362" y="1498278"/>
            <a:ext cx="1894507" cy="146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6" name="Picture 5" descr="A picture containing timeline&#10;&#10;Description automatically generated">
            <a:extLst>
              <a:ext uri="{FF2B5EF4-FFF2-40B4-BE49-F238E27FC236}">
                <a16:creationId xmlns:a16="http://schemas.microsoft.com/office/drawing/2014/main" id="{5C83BA14-3833-4EEE-B429-13E69854B47F}"/>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29276" y="4462178"/>
            <a:ext cx="2140986" cy="160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Diagram&#10;&#10;Description automatically generated">
            <a:extLst>
              <a:ext uri="{FF2B5EF4-FFF2-40B4-BE49-F238E27FC236}">
                <a16:creationId xmlns:a16="http://schemas.microsoft.com/office/drawing/2014/main" id="{4AE7B41D-5394-4794-8E59-C422A797D4D0}"/>
              </a:ext>
            </a:extLst>
          </p:cNvPr>
          <p:cNvPicPr>
            <a:picLocks noChangeAspect="1"/>
          </p:cNvPicPr>
          <p:nvPr/>
        </p:nvPicPr>
        <p:blipFill rotWithShape="1">
          <a:blip r:embed="rId9"/>
          <a:srcRect b="15389"/>
          <a:stretch/>
        </p:blipFill>
        <p:spPr>
          <a:xfrm>
            <a:off x="4318124" y="4673246"/>
            <a:ext cx="788988" cy="1525862"/>
          </a:xfrm>
          <a:prstGeom prst="rect">
            <a:avLst/>
          </a:prstGeom>
        </p:spPr>
      </p:pic>
      <p:sp>
        <p:nvSpPr>
          <p:cNvPr id="4" name="Rectangle 3">
            <a:extLst>
              <a:ext uri="{FF2B5EF4-FFF2-40B4-BE49-F238E27FC236}">
                <a16:creationId xmlns:a16="http://schemas.microsoft.com/office/drawing/2014/main" id="{179E0E24-B390-494B-9CBB-A4E29913180D}"/>
              </a:ext>
            </a:extLst>
          </p:cNvPr>
          <p:cNvSpPr/>
          <p:nvPr/>
        </p:nvSpPr>
        <p:spPr>
          <a:xfrm>
            <a:off x="5695519" y="2999296"/>
            <a:ext cx="1874112" cy="646331"/>
          </a:xfrm>
          <a:prstGeom prst="rect">
            <a:avLst/>
          </a:prstGeom>
        </p:spPr>
        <p:txBody>
          <a:bodyPr wrap="square">
            <a:spAutoFit/>
          </a:bodyPr>
          <a:lstStyle/>
          <a:p>
            <a:pPr algn="ctr">
              <a:spcBef>
                <a:spcPct val="0"/>
              </a:spcBef>
            </a:pPr>
            <a:r>
              <a:rPr lang="en-US" altLang="en-US" dirty="0">
                <a:solidFill>
                  <a:srgbClr val="FF0000"/>
                </a:solidFill>
                <a:latin typeface="Century Gothic" panose="020B0502020202020204" pitchFamily="34" charset="0"/>
              </a:rPr>
              <a:t>4</a:t>
            </a:r>
            <a:r>
              <a:rPr lang="en-US" altLang="en-US" baseline="30000" dirty="0">
                <a:solidFill>
                  <a:srgbClr val="FF0000"/>
                </a:solidFill>
                <a:latin typeface="Century Gothic" panose="020B0502020202020204" pitchFamily="34" charset="0"/>
              </a:rPr>
              <a:t>th</a:t>
            </a:r>
            <a:r>
              <a:rPr lang="en-US" altLang="en-US" dirty="0">
                <a:solidFill>
                  <a:srgbClr val="FF0000"/>
                </a:solidFill>
                <a:latin typeface="Century Gothic" panose="020B0502020202020204" pitchFamily="34" charset="0"/>
              </a:rPr>
              <a:t> Generation - JUUL</a:t>
            </a:r>
          </a:p>
        </p:txBody>
      </p:sp>
      <p:sp>
        <p:nvSpPr>
          <p:cNvPr id="7" name="Rectangle 6">
            <a:extLst>
              <a:ext uri="{FF2B5EF4-FFF2-40B4-BE49-F238E27FC236}">
                <a16:creationId xmlns:a16="http://schemas.microsoft.com/office/drawing/2014/main" id="{C1586858-BB09-2B44-89AD-86B7462E1E7C}"/>
              </a:ext>
            </a:extLst>
          </p:cNvPr>
          <p:cNvSpPr/>
          <p:nvPr/>
        </p:nvSpPr>
        <p:spPr>
          <a:xfrm>
            <a:off x="7614548" y="2999296"/>
            <a:ext cx="2680541" cy="369332"/>
          </a:xfrm>
          <a:prstGeom prst="rect">
            <a:avLst/>
          </a:prstGeom>
        </p:spPr>
        <p:txBody>
          <a:bodyPr wrap="none">
            <a:spAutoFit/>
          </a:bodyPr>
          <a:lstStyle/>
          <a:p>
            <a:pPr algn="ctr">
              <a:spcBef>
                <a:spcPct val="0"/>
              </a:spcBef>
            </a:pPr>
            <a:r>
              <a:rPr lang="en-US" altLang="en-US" dirty="0">
                <a:solidFill>
                  <a:srgbClr val="FF0000"/>
                </a:solidFill>
                <a:latin typeface="Century Gothic" panose="020B0502020202020204" pitchFamily="34" charset="0"/>
              </a:rPr>
              <a:t>4</a:t>
            </a:r>
            <a:r>
              <a:rPr lang="en-US" altLang="en-US" baseline="30000" dirty="0">
                <a:solidFill>
                  <a:srgbClr val="FF0000"/>
                </a:solidFill>
                <a:latin typeface="Century Gothic" panose="020B0502020202020204" pitchFamily="34" charset="0"/>
              </a:rPr>
              <a:t>th</a:t>
            </a:r>
            <a:r>
              <a:rPr lang="en-US" altLang="en-US" dirty="0">
                <a:solidFill>
                  <a:srgbClr val="FF0000"/>
                </a:solidFill>
                <a:latin typeface="Century Gothic" panose="020B0502020202020204" pitchFamily="34" charset="0"/>
              </a:rPr>
              <a:t> Generation - SMPO</a:t>
            </a:r>
          </a:p>
        </p:txBody>
      </p:sp>
      <p:sp>
        <p:nvSpPr>
          <p:cNvPr id="9" name="Rectangle 8">
            <a:extLst>
              <a:ext uri="{FF2B5EF4-FFF2-40B4-BE49-F238E27FC236}">
                <a16:creationId xmlns:a16="http://schemas.microsoft.com/office/drawing/2014/main" id="{F9A2DD90-6A55-3048-AEE8-147B248E8EF8}"/>
              </a:ext>
            </a:extLst>
          </p:cNvPr>
          <p:cNvSpPr/>
          <p:nvPr/>
        </p:nvSpPr>
        <p:spPr>
          <a:xfrm>
            <a:off x="10288742" y="2955281"/>
            <a:ext cx="1058208" cy="1200329"/>
          </a:xfrm>
          <a:prstGeom prst="rect">
            <a:avLst/>
          </a:prstGeom>
        </p:spPr>
        <p:txBody>
          <a:bodyPr wrap="square">
            <a:spAutoFit/>
          </a:bodyPr>
          <a:lstStyle/>
          <a:p>
            <a:pPr algn="ctr">
              <a:spcBef>
                <a:spcPct val="0"/>
              </a:spcBef>
            </a:pPr>
            <a:r>
              <a:rPr lang="en-US" altLang="en-US" dirty="0">
                <a:solidFill>
                  <a:srgbClr val="FF0000"/>
                </a:solidFill>
                <a:latin typeface="Century Gothic" panose="020B0502020202020204" pitchFamily="34" charset="0"/>
              </a:rPr>
              <a:t>4</a:t>
            </a:r>
            <a:r>
              <a:rPr lang="en-US" altLang="en-US" baseline="30000" dirty="0">
                <a:solidFill>
                  <a:srgbClr val="FF0000"/>
                </a:solidFill>
                <a:latin typeface="Century Gothic" panose="020B0502020202020204" pitchFamily="34" charset="0"/>
              </a:rPr>
              <a:t>th</a:t>
            </a:r>
            <a:r>
              <a:rPr lang="en-US" altLang="en-US" dirty="0">
                <a:solidFill>
                  <a:srgbClr val="FF0000"/>
                </a:solidFill>
                <a:latin typeface="Century Gothic" panose="020B0502020202020204" pitchFamily="34" charset="0"/>
              </a:rPr>
              <a:t> Generation - Suorin</a:t>
            </a:r>
          </a:p>
        </p:txBody>
      </p:sp>
      <p:sp>
        <p:nvSpPr>
          <p:cNvPr id="10" name="Rectangle 9">
            <a:extLst>
              <a:ext uri="{FF2B5EF4-FFF2-40B4-BE49-F238E27FC236}">
                <a16:creationId xmlns:a16="http://schemas.microsoft.com/office/drawing/2014/main" id="{84803F5F-9C3C-0142-A33F-290326CB8929}"/>
              </a:ext>
            </a:extLst>
          </p:cNvPr>
          <p:cNvSpPr/>
          <p:nvPr/>
        </p:nvSpPr>
        <p:spPr>
          <a:xfrm>
            <a:off x="-548231" y="6092114"/>
            <a:ext cx="6096000" cy="646331"/>
          </a:xfrm>
          <a:prstGeom prst="rect">
            <a:avLst/>
          </a:prstGeom>
        </p:spPr>
        <p:txBody>
          <a:bodyPr>
            <a:spAutoFit/>
          </a:bodyPr>
          <a:lstStyle/>
          <a:p>
            <a:pPr algn="ctr"/>
            <a:r>
              <a:rPr lang="en-US" altLang="en-US" dirty="0">
                <a:solidFill>
                  <a:srgbClr val="FF0000"/>
                </a:solidFill>
              </a:rPr>
              <a:t>4</a:t>
            </a:r>
            <a:r>
              <a:rPr lang="en-US" altLang="en-US" baseline="30000" dirty="0">
                <a:solidFill>
                  <a:srgbClr val="FF0000"/>
                </a:solidFill>
              </a:rPr>
              <a:t>th</a:t>
            </a:r>
            <a:r>
              <a:rPr lang="en-US" altLang="en-US" dirty="0">
                <a:solidFill>
                  <a:srgbClr val="FF0000"/>
                </a:solidFill>
              </a:rPr>
              <a:t> Generation –</a:t>
            </a:r>
          </a:p>
          <a:p>
            <a:pPr algn="ctr"/>
            <a:r>
              <a:rPr lang="en-US" altLang="en-US" dirty="0">
                <a:solidFill>
                  <a:srgbClr val="FF0000"/>
                </a:solidFill>
              </a:rPr>
              <a:t>Puff</a:t>
            </a:r>
          </a:p>
        </p:txBody>
      </p:sp>
    </p:spTree>
    <p:extLst>
      <p:ext uri="{BB962C8B-B14F-4D97-AF65-F5344CB8AC3E}">
        <p14:creationId xmlns:p14="http://schemas.microsoft.com/office/powerpoint/2010/main" val="3819631008"/>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chemeClr val="accent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C54E5BFD-34FB-7F20-E4BD-9184202553B8}"/>
              </a:ext>
            </a:extLst>
          </p:cNvPr>
          <p:cNvPicPr>
            <a:picLocks noChangeAspect="1"/>
          </p:cNvPicPr>
          <p:nvPr/>
        </p:nvPicPr>
        <p:blipFill>
          <a:blip r:embed="rId2"/>
          <a:stretch>
            <a:fillRect/>
          </a:stretch>
        </p:blipFill>
        <p:spPr>
          <a:xfrm>
            <a:off x="1216431" y="3631568"/>
            <a:ext cx="2534036" cy="1022853"/>
          </a:xfrm>
          <a:prstGeom prst="rect">
            <a:avLst/>
          </a:prstGeom>
        </p:spPr>
      </p:pic>
      <p:pic>
        <p:nvPicPr>
          <p:cNvPr id="5" name="Picture 4">
            <a:extLst>
              <a:ext uri="{FF2B5EF4-FFF2-40B4-BE49-F238E27FC236}">
                <a16:creationId xmlns:a16="http://schemas.microsoft.com/office/drawing/2014/main" id="{C8E40A2A-B23E-0246-672B-6C6953E197A1}"/>
              </a:ext>
            </a:extLst>
          </p:cNvPr>
          <p:cNvPicPr>
            <a:picLocks noChangeAspect="1"/>
          </p:cNvPicPr>
          <p:nvPr/>
        </p:nvPicPr>
        <p:blipFill>
          <a:blip r:embed="rId3"/>
          <a:stretch>
            <a:fillRect/>
          </a:stretch>
        </p:blipFill>
        <p:spPr>
          <a:xfrm>
            <a:off x="1216431" y="2364550"/>
            <a:ext cx="2534036" cy="1267018"/>
          </a:xfrm>
          <a:prstGeom prst="rect">
            <a:avLst/>
          </a:prstGeom>
        </p:spPr>
      </p:pic>
      <p:pic>
        <p:nvPicPr>
          <p:cNvPr id="6" name="Picture 5">
            <a:extLst>
              <a:ext uri="{FF2B5EF4-FFF2-40B4-BE49-F238E27FC236}">
                <a16:creationId xmlns:a16="http://schemas.microsoft.com/office/drawing/2014/main" id="{C992EB05-7D3C-5C82-8084-1AC508CB6AF6}"/>
              </a:ext>
            </a:extLst>
          </p:cNvPr>
          <p:cNvPicPr>
            <a:picLocks noChangeAspect="1"/>
          </p:cNvPicPr>
          <p:nvPr/>
        </p:nvPicPr>
        <p:blipFill>
          <a:blip r:embed="rId4"/>
          <a:stretch>
            <a:fillRect/>
          </a:stretch>
        </p:blipFill>
        <p:spPr>
          <a:xfrm>
            <a:off x="1005880" y="4776503"/>
            <a:ext cx="2744587" cy="1101770"/>
          </a:xfrm>
          <a:prstGeom prst="rect">
            <a:avLst/>
          </a:prstGeom>
        </p:spPr>
      </p:pic>
      <p:pic>
        <p:nvPicPr>
          <p:cNvPr id="7" name="Picture 6">
            <a:extLst>
              <a:ext uri="{FF2B5EF4-FFF2-40B4-BE49-F238E27FC236}">
                <a16:creationId xmlns:a16="http://schemas.microsoft.com/office/drawing/2014/main" id="{AEFB0FD4-B8CF-CEFF-A90F-7B628FF0D025}"/>
              </a:ext>
            </a:extLst>
          </p:cNvPr>
          <p:cNvPicPr>
            <a:picLocks noChangeAspect="1"/>
          </p:cNvPicPr>
          <p:nvPr/>
        </p:nvPicPr>
        <p:blipFill>
          <a:blip r:embed="rId5"/>
          <a:stretch>
            <a:fillRect/>
          </a:stretch>
        </p:blipFill>
        <p:spPr>
          <a:xfrm>
            <a:off x="1005880" y="873252"/>
            <a:ext cx="4299920" cy="1094887"/>
          </a:xfrm>
          <a:prstGeom prst="rect">
            <a:avLst/>
          </a:prstGeom>
        </p:spPr>
      </p:pic>
      <p:pic>
        <p:nvPicPr>
          <p:cNvPr id="8" name="Picture 7">
            <a:extLst>
              <a:ext uri="{FF2B5EF4-FFF2-40B4-BE49-F238E27FC236}">
                <a16:creationId xmlns:a16="http://schemas.microsoft.com/office/drawing/2014/main" id="{AA9F38F9-BDD7-2030-9D02-83F59ACCC722}"/>
              </a:ext>
            </a:extLst>
          </p:cNvPr>
          <p:cNvPicPr>
            <a:picLocks noChangeAspect="1"/>
          </p:cNvPicPr>
          <p:nvPr/>
        </p:nvPicPr>
        <p:blipFill>
          <a:blip r:embed="rId6"/>
          <a:stretch>
            <a:fillRect/>
          </a:stretch>
        </p:blipFill>
        <p:spPr>
          <a:xfrm>
            <a:off x="4035374" y="1646117"/>
            <a:ext cx="3244951" cy="2200439"/>
          </a:xfrm>
          <a:prstGeom prst="rect">
            <a:avLst/>
          </a:prstGeom>
        </p:spPr>
      </p:pic>
      <p:pic>
        <p:nvPicPr>
          <p:cNvPr id="9" name="Picture 8">
            <a:extLst>
              <a:ext uri="{FF2B5EF4-FFF2-40B4-BE49-F238E27FC236}">
                <a16:creationId xmlns:a16="http://schemas.microsoft.com/office/drawing/2014/main" id="{2DB3AE2B-E9B1-759E-3B4D-E1FD5D1C5B2B}"/>
              </a:ext>
            </a:extLst>
          </p:cNvPr>
          <p:cNvPicPr>
            <a:picLocks noChangeAspect="1"/>
          </p:cNvPicPr>
          <p:nvPr/>
        </p:nvPicPr>
        <p:blipFill>
          <a:blip r:embed="rId7"/>
          <a:stretch>
            <a:fillRect/>
          </a:stretch>
        </p:blipFill>
        <p:spPr>
          <a:xfrm>
            <a:off x="7371355" y="1067631"/>
            <a:ext cx="3814764" cy="2349673"/>
          </a:xfrm>
          <a:prstGeom prst="rect">
            <a:avLst/>
          </a:prstGeom>
        </p:spPr>
      </p:pic>
      <p:pic>
        <p:nvPicPr>
          <p:cNvPr id="10" name="Picture 9">
            <a:extLst>
              <a:ext uri="{FF2B5EF4-FFF2-40B4-BE49-F238E27FC236}">
                <a16:creationId xmlns:a16="http://schemas.microsoft.com/office/drawing/2014/main" id="{27A81DCE-0968-0F73-2D61-77D6D16BBB93}"/>
              </a:ext>
            </a:extLst>
          </p:cNvPr>
          <p:cNvPicPr>
            <a:picLocks noChangeAspect="1"/>
          </p:cNvPicPr>
          <p:nvPr/>
        </p:nvPicPr>
        <p:blipFill>
          <a:blip r:embed="rId8"/>
          <a:stretch>
            <a:fillRect/>
          </a:stretch>
        </p:blipFill>
        <p:spPr>
          <a:xfrm>
            <a:off x="3908212" y="3966582"/>
            <a:ext cx="3244950" cy="1683153"/>
          </a:xfrm>
          <a:prstGeom prst="rect">
            <a:avLst/>
          </a:prstGeom>
        </p:spPr>
      </p:pic>
      <p:pic>
        <p:nvPicPr>
          <p:cNvPr id="13" name="Picture 12">
            <a:extLst>
              <a:ext uri="{FF2B5EF4-FFF2-40B4-BE49-F238E27FC236}">
                <a16:creationId xmlns:a16="http://schemas.microsoft.com/office/drawing/2014/main" id="{02F91EFE-1DEE-F1E7-B550-6004F28661A0}"/>
              </a:ext>
            </a:extLst>
          </p:cNvPr>
          <p:cNvPicPr>
            <a:picLocks noChangeAspect="1"/>
          </p:cNvPicPr>
          <p:nvPr/>
        </p:nvPicPr>
        <p:blipFill>
          <a:blip r:embed="rId9"/>
          <a:stretch>
            <a:fillRect/>
          </a:stretch>
        </p:blipFill>
        <p:spPr>
          <a:xfrm>
            <a:off x="7310907" y="3631568"/>
            <a:ext cx="3327397" cy="2353180"/>
          </a:xfrm>
          <a:prstGeom prst="rect">
            <a:avLst/>
          </a:prstGeom>
        </p:spPr>
      </p:pic>
    </p:spTree>
    <p:extLst>
      <p:ext uri="{BB962C8B-B14F-4D97-AF65-F5344CB8AC3E}">
        <p14:creationId xmlns:p14="http://schemas.microsoft.com/office/powerpoint/2010/main" val="6165246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Box 5">
            <a:extLst>
              <a:ext uri="{FF2B5EF4-FFF2-40B4-BE49-F238E27FC236}">
                <a16:creationId xmlns:a16="http://schemas.microsoft.com/office/drawing/2014/main" id="{C7CB7CE9-7426-154F-856B-A8F1DB55F266}"/>
              </a:ext>
            </a:extLst>
          </p:cNvPr>
          <p:cNvSpPr txBox="1">
            <a:spLocks noChangeArrowheads="1"/>
          </p:cNvSpPr>
          <p:nvPr/>
        </p:nvSpPr>
        <p:spPr bwMode="auto">
          <a:xfrm>
            <a:off x="11001375" y="6488113"/>
            <a:ext cx="91948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1800" dirty="0">
                <a:solidFill>
                  <a:srgbClr val="FFFFFF"/>
                </a:solidFill>
                <a:latin typeface="Century Gothic" panose="020B0502020202020204" pitchFamily="34" charset="0"/>
              </a:rPr>
              <a:t>2019 AAP</a:t>
            </a:r>
          </a:p>
        </p:txBody>
      </p:sp>
      <p:sp>
        <p:nvSpPr>
          <p:cNvPr id="45058" name="Title 4">
            <a:extLst>
              <a:ext uri="{FF2B5EF4-FFF2-40B4-BE49-F238E27FC236}">
                <a16:creationId xmlns:a16="http://schemas.microsoft.com/office/drawing/2014/main" id="{799FD2C1-357E-C446-BA2C-7CA7247E3105}"/>
              </a:ext>
            </a:extLst>
          </p:cNvPr>
          <p:cNvSpPr>
            <a:spLocks noGrp="1" noChangeArrowheads="1"/>
          </p:cNvSpPr>
          <p:nvPr>
            <p:ph type="title"/>
          </p:nvPr>
        </p:nvSpPr>
        <p:spPr>
          <a:xfrm>
            <a:off x="2390775" y="479425"/>
            <a:ext cx="8610600" cy="1293813"/>
          </a:xfrm>
        </p:spPr>
        <p:txBody>
          <a:bodyPr/>
          <a:lstStyle/>
          <a:p>
            <a:pPr algn="ctr" eaLnBrk="1" hangingPunct="1"/>
            <a:r>
              <a:rPr lang="en-US" altLang="en-US" dirty="0"/>
              <a:t>Vape devices </a:t>
            </a:r>
          </a:p>
        </p:txBody>
      </p:sp>
      <p:pic>
        <p:nvPicPr>
          <p:cNvPr id="2" name="Picture 1">
            <a:extLst>
              <a:ext uri="{FF2B5EF4-FFF2-40B4-BE49-F238E27FC236}">
                <a16:creationId xmlns:a16="http://schemas.microsoft.com/office/drawing/2014/main" id="{7751F886-5DC3-4366-9D8F-65BDCAA60D5A}"/>
              </a:ext>
            </a:extLst>
          </p:cNvPr>
          <p:cNvPicPr>
            <a:picLocks noChangeAspect="1"/>
          </p:cNvPicPr>
          <p:nvPr/>
        </p:nvPicPr>
        <p:blipFill>
          <a:blip r:embed="rId3"/>
          <a:stretch>
            <a:fillRect/>
          </a:stretch>
        </p:blipFill>
        <p:spPr>
          <a:xfrm>
            <a:off x="0" y="1997645"/>
            <a:ext cx="5148197" cy="3162040"/>
          </a:xfrm>
          <a:prstGeom prst="rect">
            <a:avLst/>
          </a:prstGeom>
        </p:spPr>
      </p:pic>
      <p:sp>
        <p:nvSpPr>
          <p:cNvPr id="3" name="Rectangle 2">
            <a:extLst>
              <a:ext uri="{FF2B5EF4-FFF2-40B4-BE49-F238E27FC236}">
                <a16:creationId xmlns:a16="http://schemas.microsoft.com/office/drawing/2014/main" id="{80FA2245-C304-49B9-9129-2F8B1E0D195B}"/>
              </a:ext>
            </a:extLst>
          </p:cNvPr>
          <p:cNvSpPr/>
          <p:nvPr/>
        </p:nvSpPr>
        <p:spPr>
          <a:xfrm>
            <a:off x="4905375" y="6276150"/>
            <a:ext cx="6096000" cy="230832"/>
          </a:xfrm>
          <a:prstGeom prst="rect">
            <a:avLst/>
          </a:prstGeom>
        </p:spPr>
        <p:txBody>
          <a:bodyPr>
            <a:spAutoFit/>
          </a:bodyPr>
          <a:lstStyle/>
          <a:p>
            <a:r>
              <a:rPr lang="en-US" sz="900" dirty="0"/>
              <a:t>Am J Med. 2020 Jun;133(6):657-663. doi: 10.1016/j.amjmed.2020.02.004. Epub 2020 Mar 13. PMID: 32179055.</a:t>
            </a:r>
          </a:p>
        </p:txBody>
      </p:sp>
      <p:pic>
        <p:nvPicPr>
          <p:cNvPr id="6" name="Picture 5">
            <a:extLst>
              <a:ext uri="{FF2B5EF4-FFF2-40B4-BE49-F238E27FC236}">
                <a16:creationId xmlns:a16="http://schemas.microsoft.com/office/drawing/2014/main" id="{0DC0B67D-5458-7E4D-B66A-7EBE9D30B73C}"/>
              </a:ext>
            </a:extLst>
          </p:cNvPr>
          <p:cNvPicPr>
            <a:picLocks noChangeAspect="1"/>
          </p:cNvPicPr>
          <p:nvPr/>
        </p:nvPicPr>
        <p:blipFill rotWithShape="1">
          <a:blip r:embed="rId4"/>
          <a:srcRect t="129"/>
          <a:stretch/>
        </p:blipFill>
        <p:spPr>
          <a:xfrm>
            <a:off x="5497888" y="1603411"/>
            <a:ext cx="6303178" cy="3226204"/>
          </a:xfrm>
          <a:prstGeom prst="rect">
            <a:avLst/>
          </a:prstGeom>
        </p:spPr>
      </p:pic>
      <p:sp>
        <p:nvSpPr>
          <p:cNvPr id="4" name="Left Brace 3">
            <a:extLst>
              <a:ext uri="{FF2B5EF4-FFF2-40B4-BE49-F238E27FC236}">
                <a16:creationId xmlns:a16="http://schemas.microsoft.com/office/drawing/2014/main" id="{331BAEE4-E6E9-442A-8405-D4299F019614}"/>
              </a:ext>
            </a:extLst>
          </p:cNvPr>
          <p:cNvSpPr/>
          <p:nvPr/>
        </p:nvSpPr>
        <p:spPr>
          <a:xfrm>
            <a:off x="5583504" y="3429000"/>
            <a:ext cx="1421503" cy="1604866"/>
          </a:xfrm>
          <a:prstGeom prst="leftBrace">
            <a:avLst>
              <a:gd name="adj1" fmla="val 26095"/>
              <a:gd name="adj2" fmla="val 49511"/>
            </a:avLst>
          </a:prstGeom>
          <a:noFill/>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Picture 4">
            <a:extLst>
              <a:ext uri="{FF2B5EF4-FFF2-40B4-BE49-F238E27FC236}">
                <a16:creationId xmlns:a16="http://schemas.microsoft.com/office/drawing/2014/main" id="{BBF9AA06-E872-498B-9B47-0BF60CC40CDD}"/>
              </a:ext>
            </a:extLst>
          </p:cNvPr>
          <p:cNvPicPr>
            <a:picLocks noChangeAspect="1"/>
          </p:cNvPicPr>
          <p:nvPr/>
        </p:nvPicPr>
        <p:blipFill>
          <a:blip r:embed="rId5"/>
          <a:stretch>
            <a:fillRect/>
          </a:stretch>
        </p:blipFill>
        <p:spPr>
          <a:xfrm rot="10800000">
            <a:off x="10562905" y="3365726"/>
            <a:ext cx="1513860" cy="1731414"/>
          </a:xfrm>
          <a:prstGeom prst="rect">
            <a:avLst/>
          </a:prstGeom>
        </p:spPr>
      </p:pic>
      <p:sp>
        <p:nvSpPr>
          <p:cNvPr id="7" name="Rectangle 6">
            <a:extLst>
              <a:ext uri="{FF2B5EF4-FFF2-40B4-BE49-F238E27FC236}">
                <a16:creationId xmlns:a16="http://schemas.microsoft.com/office/drawing/2014/main" id="{248FB764-3B31-2A06-DBFA-F3C5B208A350}"/>
              </a:ext>
            </a:extLst>
          </p:cNvPr>
          <p:cNvSpPr/>
          <p:nvPr/>
        </p:nvSpPr>
        <p:spPr>
          <a:xfrm>
            <a:off x="8809149" y="3799268"/>
            <a:ext cx="2292440" cy="218940"/>
          </a:xfrm>
          <a:prstGeom prst="rect">
            <a:avLst/>
          </a:prstGeom>
          <a:noFill/>
          <a:effectLst>
            <a:outerShdw blurRad="381112" dist="38100" dir="18900000" algn="bl" rotWithShape="0">
              <a:schemeClr val="accent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6817EEE7-6210-575A-7F97-1B80128F506F}"/>
              </a:ext>
            </a:extLst>
          </p:cNvPr>
          <p:cNvSpPr txBox="1"/>
          <p:nvPr/>
        </p:nvSpPr>
        <p:spPr>
          <a:xfrm>
            <a:off x="850005" y="5191237"/>
            <a:ext cx="2021984" cy="1200329"/>
          </a:xfrm>
          <a:prstGeom prst="rect">
            <a:avLst/>
          </a:prstGeom>
          <a:noFill/>
        </p:spPr>
        <p:txBody>
          <a:bodyPr wrap="square" rtlCol="0">
            <a:spAutoFit/>
          </a:bodyPr>
          <a:lstStyle/>
          <a:p>
            <a:r>
              <a:rPr lang="en-US" dirty="0"/>
              <a:t>Silica : Coal miners Lungs</a:t>
            </a:r>
          </a:p>
          <a:p>
            <a:r>
              <a:rPr lang="en-US" dirty="0"/>
              <a:t>Brick Layers Lungs </a:t>
            </a:r>
          </a:p>
        </p:txBody>
      </p:sp>
      <p:sp>
        <p:nvSpPr>
          <p:cNvPr id="10" name="TextBox 9">
            <a:extLst>
              <a:ext uri="{FF2B5EF4-FFF2-40B4-BE49-F238E27FC236}">
                <a16:creationId xmlns:a16="http://schemas.microsoft.com/office/drawing/2014/main" id="{89DADF7F-0434-2FB7-E6C4-B8B4D6EC221C}"/>
              </a:ext>
            </a:extLst>
          </p:cNvPr>
          <p:cNvSpPr txBox="1"/>
          <p:nvPr/>
        </p:nvSpPr>
        <p:spPr>
          <a:xfrm>
            <a:off x="2924914" y="5191237"/>
            <a:ext cx="1481070" cy="1200329"/>
          </a:xfrm>
          <a:prstGeom prst="rect">
            <a:avLst/>
          </a:prstGeom>
          <a:noFill/>
        </p:spPr>
        <p:txBody>
          <a:bodyPr wrap="square" rtlCol="0">
            <a:spAutoFit/>
          </a:bodyPr>
          <a:lstStyle/>
          <a:p>
            <a:r>
              <a:rPr lang="en-US" dirty="0"/>
              <a:t>Ceramic: also contains silica</a:t>
            </a:r>
          </a:p>
        </p:txBody>
      </p:sp>
      <p:sp>
        <p:nvSpPr>
          <p:cNvPr id="11" name="TextBox 10">
            <a:extLst>
              <a:ext uri="{FF2B5EF4-FFF2-40B4-BE49-F238E27FC236}">
                <a16:creationId xmlns:a16="http://schemas.microsoft.com/office/drawing/2014/main" id="{0F71D353-F490-8310-1324-209B6D760AC2}"/>
              </a:ext>
            </a:extLst>
          </p:cNvPr>
          <p:cNvSpPr txBox="1"/>
          <p:nvPr/>
        </p:nvSpPr>
        <p:spPr>
          <a:xfrm>
            <a:off x="4905375" y="5159685"/>
            <a:ext cx="1959064" cy="1200329"/>
          </a:xfrm>
          <a:prstGeom prst="rect">
            <a:avLst/>
          </a:prstGeom>
          <a:noFill/>
        </p:spPr>
        <p:txBody>
          <a:bodyPr wrap="square" rtlCol="0">
            <a:spAutoFit/>
          </a:bodyPr>
          <a:lstStyle/>
          <a:p>
            <a:r>
              <a:rPr lang="en-US" dirty="0"/>
              <a:t>Heavy Metals: Nickel and Chromium- Causes Cancer </a:t>
            </a:r>
          </a:p>
        </p:txBody>
      </p:sp>
    </p:spTree>
    <p:extLst>
      <p:ext uri="{BB962C8B-B14F-4D97-AF65-F5344CB8AC3E}">
        <p14:creationId xmlns:p14="http://schemas.microsoft.com/office/powerpoint/2010/main" val="4155706316"/>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3">
            <a:extLst>
              <a:ext uri="{FF2B5EF4-FFF2-40B4-BE49-F238E27FC236}">
                <a16:creationId xmlns:a16="http://schemas.microsoft.com/office/drawing/2014/main" id="{0BBA27BA-EDCC-2848-82A6-EC10EA7320A5}"/>
              </a:ext>
            </a:extLst>
          </p:cNvPr>
          <p:cNvPicPr>
            <a:picLocks noChangeAspect="1"/>
          </p:cNvPicPr>
          <p:nvPr/>
        </p:nvPicPr>
        <p:blipFill rotWithShape="1">
          <a:blip r:embed="rId2">
            <a:extLst>
              <a:ext uri="{28A0092B-C50C-407E-A947-70E740481C1C}">
                <a14:useLocalDpi xmlns:a14="http://schemas.microsoft.com/office/drawing/2010/main" val="0"/>
              </a:ext>
            </a:extLst>
          </a:blip>
          <a:srcRect t="11898" r="2" b="17744"/>
          <a:stretch/>
        </p:blipFill>
        <p:spPr bwMode="auto">
          <a:xfrm>
            <a:off x="380481" y="1256320"/>
            <a:ext cx="6288262" cy="30638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5">
            <a:extLst>
              <a:ext uri="{FF2B5EF4-FFF2-40B4-BE49-F238E27FC236}">
                <a16:creationId xmlns:a16="http://schemas.microsoft.com/office/drawing/2014/main" id="{CA645E75-D934-894D-A5AE-67ADB14A85EF}"/>
              </a:ext>
            </a:extLst>
          </p:cNvPr>
          <p:cNvSpPr>
            <a:spLocks noChangeArrowheads="1"/>
          </p:cNvSpPr>
          <p:nvPr/>
        </p:nvSpPr>
        <p:spPr bwMode="auto">
          <a:xfrm>
            <a:off x="2032581" y="6492859"/>
            <a:ext cx="4307890" cy="3209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lnSpcReduction="10000"/>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228600" defTabSz="914400">
              <a:spcBef>
                <a:spcPct val="0"/>
              </a:spcBef>
              <a:spcAft>
                <a:spcPts val="600"/>
              </a:spcAft>
            </a:pPr>
            <a:r>
              <a:rPr lang="en-US" altLang="en-US" sz="1700" dirty="0">
                <a:latin typeface="+mn-lt"/>
              </a:rPr>
              <a:t>cdc.gov</a:t>
            </a:r>
          </a:p>
        </p:txBody>
      </p:sp>
      <p:sp>
        <p:nvSpPr>
          <p:cNvPr id="2" name="TextBox 1">
            <a:extLst>
              <a:ext uri="{FF2B5EF4-FFF2-40B4-BE49-F238E27FC236}">
                <a16:creationId xmlns:a16="http://schemas.microsoft.com/office/drawing/2014/main" id="{42BEF1DB-7F4A-1B44-B0CA-F974D795B864}"/>
              </a:ext>
            </a:extLst>
          </p:cNvPr>
          <p:cNvSpPr txBox="1"/>
          <p:nvPr/>
        </p:nvSpPr>
        <p:spPr>
          <a:xfrm>
            <a:off x="2480966" y="596182"/>
            <a:ext cx="3615034" cy="523220"/>
          </a:xfrm>
          <a:prstGeom prst="rect">
            <a:avLst/>
          </a:prstGeom>
          <a:noFill/>
        </p:spPr>
        <p:txBody>
          <a:bodyPr wrap="square" rtlCol="0">
            <a:spAutoFit/>
          </a:bodyPr>
          <a:lstStyle/>
          <a:p>
            <a:r>
              <a:rPr lang="en-US" sz="2800" b="1" dirty="0"/>
              <a:t>CLOSED PODS</a:t>
            </a:r>
          </a:p>
        </p:txBody>
      </p:sp>
      <p:pic>
        <p:nvPicPr>
          <p:cNvPr id="10" name="Picture 9">
            <a:extLst>
              <a:ext uri="{FF2B5EF4-FFF2-40B4-BE49-F238E27FC236}">
                <a16:creationId xmlns:a16="http://schemas.microsoft.com/office/drawing/2014/main" id="{AD6600BA-4B05-4C0C-B258-7CA732182032}"/>
              </a:ext>
            </a:extLst>
          </p:cNvPr>
          <p:cNvPicPr>
            <a:picLocks noChangeAspect="1"/>
          </p:cNvPicPr>
          <p:nvPr/>
        </p:nvPicPr>
        <p:blipFill>
          <a:blip r:embed="rId3"/>
          <a:stretch>
            <a:fillRect/>
          </a:stretch>
        </p:blipFill>
        <p:spPr>
          <a:xfrm>
            <a:off x="7003013" y="514185"/>
            <a:ext cx="5053496" cy="4548146"/>
          </a:xfrm>
          <a:prstGeom prst="rect">
            <a:avLst/>
          </a:prstGeom>
        </p:spPr>
      </p:pic>
      <p:pic>
        <p:nvPicPr>
          <p:cNvPr id="11" name="Picture 10" descr="A picture containing timeline&#10;&#10;Description automatically generated">
            <a:extLst>
              <a:ext uri="{FF2B5EF4-FFF2-40B4-BE49-F238E27FC236}">
                <a16:creationId xmlns:a16="http://schemas.microsoft.com/office/drawing/2014/main" id="{ABC0F0CA-0AFC-4968-85BE-D022B31B82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29094" y="4718723"/>
            <a:ext cx="2140986" cy="1600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9CC91A34-ACE9-4398-B01F-2726A8538E15}"/>
              </a:ext>
            </a:extLst>
          </p:cNvPr>
          <p:cNvSpPr txBox="1"/>
          <p:nvPr/>
        </p:nvSpPr>
        <p:spPr>
          <a:xfrm>
            <a:off x="7143007" y="5480443"/>
            <a:ext cx="1802296" cy="369332"/>
          </a:xfrm>
          <a:prstGeom prst="rect">
            <a:avLst/>
          </a:prstGeom>
          <a:noFill/>
        </p:spPr>
        <p:txBody>
          <a:bodyPr wrap="square" rtlCol="0">
            <a:spAutoFit/>
          </a:bodyPr>
          <a:lstStyle/>
          <a:p>
            <a:r>
              <a:rPr lang="en-US" dirty="0"/>
              <a:t>DISPOSABLE </a:t>
            </a:r>
          </a:p>
        </p:txBody>
      </p:sp>
      <p:sp>
        <p:nvSpPr>
          <p:cNvPr id="4" name="Arrow: Left 3">
            <a:extLst>
              <a:ext uri="{FF2B5EF4-FFF2-40B4-BE49-F238E27FC236}">
                <a16:creationId xmlns:a16="http://schemas.microsoft.com/office/drawing/2014/main" id="{BC4AE274-E5CB-4816-9FBF-630054A399FA}"/>
              </a:ext>
            </a:extLst>
          </p:cNvPr>
          <p:cNvSpPr/>
          <p:nvPr/>
        </p:nvSpPr>
        <p:spPr>
          <a:xfrm>
            <a:off x="6470080" y="5480443"/>
            <a:ext cx="334237" cy="24247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7D3066CB-F1D7-4B22-AAD8-EDDB625F9E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11">
            <a:extLst>
              <a:ext uri="{FF2B5EF4-FFF2-40B4-BE49-F238E27FC236}">
                <a16:creationId xmlns:a16="http://schemas.microsoft.com/office/drawing/2014/main" id="{39634629-2027-4274-B784-6089326A1C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308" y="562356"/>
            <a:ext cx="11073384" cy="5733288"/>
          </a:xfrm>
          <a:prstGeom prst="roundRect">
            <a:avLst>
              <a:gd name="adj" fmla="val 3242"/>
            </a:avLst>
          </a:prstGeom>
          <a:solidFill>
            <a:srgbClr val="FFFFFF"/>
          </a:solidFill>
          <a:ln w="317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1">
            <a:extLst>
              <a:ext uri="{FF2B5EF4-FFF2-40B4-BE49-F238E27FC236}">
                <a16:creationId xmlns:a16="http://schemas.microsoft.com/office/drawing/2014/main" id="{0381B5E6-EFDB-41ED-B736-AF2A52C5F3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2"/>
          <a:srcRect t="9528" b="25264"/>
          <a:stretch/>
        </p:blipFill>
        <p:spPr>
          <a:xfrm>
            <a:off x="870204" y="873252"/>
            <a:ext cx="10451592" cy="5111496"/>
          </a:xfrm>
          <a:prstGeom prst="rect">
            <a:avLst/>
          </a:prstGeom>
          <a:ln w="31750" cap="sq">
            <a:noFill/>
            <a:miter lim="800000"/>
          </a:ln>
        </p:spPr>
      </p:pic>
    </p:spTree>
    <p:extLst>
      <p:ext uri="{BB962C8B-B14F-4D97-AF65-F5344CB8AC3E}">
        <p14:creationId xmlns:p14="http://schemas.microsoft.com/office/powerpoint/2010/main" val="3018494421"/>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rgbClr val="D5DD9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EF571CE0-6BFE-D17D-7528-2F4BDC17EFAF}"/>
              </a:ext>
            </a:extLst>
          </p:cNvPr>
          <p:cNvPicPr>
            <a:picLocks noChangeAspect="1"/>
          </p:cNvPicPr>
          <p:nvPr/>
        </p:nvPicPr>
        <p:blipFill>
          <a:blip r:embed="rId2"/>
          <a:stretch>
            <a:fillRect/>
          </a:stretch>
        </p:blipFill>
        <p:spPr>
          <a:xfrm>
            <a:off x="3156155" y="643464"/>
            <a:ext cx="6046839" cy="5571072"/>
          </a:xfrm>
          <a:prstGeom prst="rect">
            <a:avLst/>
          </a:prstGeom>
          <a:ln w="31750" cap="sq">
            <a:noFill/>
            <a:miter lim="800000"/>
          </a:ln>
        </p:spPr>
      </p:pic>
    </p:spTree>
    <p:extLst>
      <p:ext uri="{BB962C8B-B14F-4D97-AF65-F5344CB8AC3E}">
        <p14:creationId xmlns:p14="http://schemas.microsoft.com/office/powerpoint/2010/main" val="317046732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3" name="Title 1">
            <a:extLst>
              <a:ext uri="{FF2B5EF4-FFF2-40B4-BE49-F238E27FC236}">
                <a16:creationId xmlns:a16="http://schemas.microsoft.com/office/drawing/2014/main" id="{138ED9F9-FF31-CC48-BB31-6E766ED18F84}"/>
              </a:ext>
            </a:extLst>
          </p:cNvPr>
          <p:cNvSpPr>
            <a:spLocks noGrp="1" noChangeArrowheads="1"/>
          </p:cNvSpPr>
          <p:nvPr>
            <p:ph type="title"/>
          </p:nvPr>
        </p:nvSpPr>
        <p:spPr>
          <a:xfrm>
            <a:off x="2895600" y="764373"/>
            <a:ext cx="8610600" cy="1293028"/>
          </a:xfrm>
        </p:spPr>
        <p:txBody>
          <a:bodyPr vert="horz" lIns="91440" tIns="45720" rIns="91440" bIns="45720" rtlCol="0">
            <a:normAutofit/>
          </a:bodyPr>
          <a:lstStyle/>
          <a:p>
            <a:r>
              <a:rPr lang="en-US" altLang="en-US" dirty="0"/>
              <a:t>E-Juice   </a:t>
            </a:r>
          </a:p>
        </p:txBody>
      </p:sp>
      <p:pic>
        <p:nvPicPr>
          <p:cNvPr id="5" name="Picture 2" descr="What is vape juice? — Freeman Vape juice">
            <a:extLst>
              <a:ext uri="{FF2B5EF4-FFF2-40B4-BE49-F238E27FC236}">
                <a16:creationId xmlns:a16="http://schemas.microsoft.com/office/drawing/2014/main" id="{491349CF-44C2-ED70-F074-593D294541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133" r="27492" b="-1"/>
          <a:stretch/>
        </p:blipFill>
        <p:spPr bwMode="auto">
          <a:xfrm>
            <a:off x="685800" y="2501159"/>
            <a:ext cx="4521200" cy="3410926"/>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D78BAF2F-74F4-52DF-0232-115D0D1120A8}"/>
              </a:ext>
            </a:extLst>
          </p:cNvPr>
          <p:cNvSpPr>
            <a:spLocks noGrp="1"/>
          </p:cNvSpPr>
          <p:nvPr>
            <p:ph idx="1"/>
          </p:nvPr>
        </p:nvSpPr>
        <p:spPr>
          <a:xfrm>
            <a:off x="5689600" y="2194560"/>
            <a:ext cx="5816600" cy="4024125"/>
          </a:xfrm>
        </p:spPr>
        <p:txBody>
          <a:bodyPr>
            <a:normAutofit/>
          </a:bodyPr>
          <a:lstStyle/>
          <a:p>
            <a:pPr indent="-228600" defTabSz="914400">
              <a:spcBef>
                <a:spcPts val="800"/>
              </a:spcBef>
            </a:pPr>
            <a:r>
              <a:rPr lang="en-US" altLang="en-US" sz="1700" dirty="0">
                <a:latin typeface="+mn-lt"/>
              </a:rPr>
              <a:t>Liquid composition:</a:t>
            </a:r>
          </a:p>
          <a:p>
            <a:pPr lvl="1" indent="-228600" defTabSz="914400">
              <a:spcBef>
                <a:spcPts val="800"/>
              </a:spcBef>
            </a:pPr>
            <a:r>
              <a:rPr lang="en-US" altLang="en-US" sz="1700" dirty="0">
                <a:latin typeface="+mn-lt"/>
              </a:rPr>
              <a:t>Active ingredient (i.e., </a:t>
            </a:r>
            <a:r>
              <a:rPr lang="en-US" altLang="en-US" sz="1700" dirty="0">
                <a:highlight>
                  <a:srgbClr val="FFFF00"/>
                </a:highlight>
                <a:latin typeface="+mn-lt"/>
              </a:rPr>
              <a:t>nicotine</a:t>
            </a:r>
            <a:r>
              <a:rPr lang="en-US" altLang="en-US" sz="1700" dirty="0">
                <a:latin typeface="+mn-lt"/>
              </a:rPr>
              <a:t>, </a:t>
            </a:r>
            <a:r>
              <a:rPr lang="en-US" altLang="en-US" sz="1700" dirty="0">
                <a:highlight>
                  <a:srgbClr val="FFFF00"/>
                </a:highlight>
                <a:latin typeface="+mn-lt"/>
              </a:rPr>
              <a:t>THC</a:t>
            </a:r>
            <a:r>
              <a:rPr lang="en-US" altLang="en-US" sz="1700" dirty="0">
                <a:latin typeface="+mn-lt"/>
              </a:rPr>
              <a:t>, </a:t>
            </a:r>
            <a:r>
              <a:rPr lang="en-US" altLang="en-US" sz="1700" dirty="0">
                <a:highlight>
                  <a:srgbClr val="FFFF00"/>
                </a:highlight>
                <a:latin typeface="+mn-lt"/>
              </a:rPr>
              <a:t>Cannabis</a:t>
            </a:r>
            <a:r>
              <a:rPr lang="en-US" altLang="en-US" sz="1700" dirty="0">
                <a:latin typeface="+mn-lt"/>
              </a:rPr>
              <a:t>)</a:t>
            </a:r>
          </a:p>
          <a:p>
            <a:pPr lvl="1" indent="-228600" defTabSz="914400">
              <a:spcBef>
                <a:spcPts val="800"/>
              </a:spcBef>
            </a:pPr>
            <a:r>
              <a:rPr lang="en-US" altLang="en-US" sz="1700" dirty="0">
                <a:latin typeface="+mn-lt"/>
              </a:rPr>
              <a:t>Solvents</a:t>
            </a:r>
          </a:p>
          <a:p>
            <a:pPr lvl="2" indent="-228600" defTabSz="914400">
              <a:spcBef>
                <a:spcPts val="800"/>
              </a:spcBef>
            </a:pPr>
            <a:r>
              <a:rPr lang="en-US" altLang="en-US" sz="1700" dirty="0">
                <a:latin typeface="+mn-lt"/>
              </a:rPr>
              <a:t>Propylene Glycol</a:t>
            </a:r>
          </a:p>
          <a:p>
            <a:pPr lvl="2" indent="-228600" defTabSz="914400">
              <a:spcBef>
                <a:spcPts val="800"/>
              </a:spcBef>
            </a:pPr>
            <a:r>
              <a:rPr lang="en-US" altLang="en-US" sz="1700" dirty="0">
                <a:latin typeface="+mn-lt"/>
              </a:rPr>
              <a:t>Glycerol</a:t>
            </a:r>
          </a:p>
          <a:p>
            <a:pPr lvl="1" indent="-228600" defTabSz="914400">
              <a:spcBef>
                <a:spcPts val="800"/>
              </a:spcBef>
            </a:pPr>
            <a:r>
              <a:rPr lang="en-US" altLang="en-US" sz="1700" dirty="0">
                <a:latin typeface="+mn-lt"/>
              </a:rPr>
              <a:t>Flavorings</a:t>
            </a:r>
          </a:p>
          <a:p>
            <a:pPr lvl="2" indent="-228600" defTabSz="914400">
              <a:spcBef>
                <a:spcPts val="800"/>
              </a:spcBef>
            </a:pPr>
            <a:r>
              <a:rPr lang="en-US" altLang="en-US" sz="1700" dirty="0">
                <a:latin typeface="+mn-lt"/>
              </a:rPr>
              <a:t>eucalyptol, camphor, methyl salicylate, ethyl salicylate, cinnamaldehyde, eugenol, diphenyl ether, benzaldehyde, </a:t>
            </a:r>
            <a:endParaRPr lang="en-US" altLang="en-US" sz="1700" b="1" dirty="0">
              <a:latin typeface="+mn-lt"/>
            </a:endParaRPr>
          </a:p>
          <a:p>
            <a:pPr lvl="2" indent="-228600" defTabSz="914400">
              <a:spcBef>
                <a:spcPts val="800"/>
              </a:spcBef>
            </a:pPr>
            <a:r>
              <a:rPr lang="en-US" altLang="en-US" sz="1700" dirty="0">
                <a:latin typeface="+mn-lt"/>
              </a:rPr>
              <a:t>Improve the taste of tobacco products </a:t>
            </a:r>
          </a:p>
          <a:p>
            <a:pPr lvl="2" indent="-228600" defTabSz="914400">
              <a:spcBef>
                <a:spcPts val="800"/>
              </a:spcBef>
            </a:pPr>
            <a:r>
              <a:rPr lang="en-US" altLang="en-US" sz="1700" dirty="0">
                <a:latin typeface="+mn-lt"/>
              </a:rPr>
              <a:t>Reduce the “harshness” or irritation </a:t>
            </a:r>
          </a:p>
          <a:p>
            <a:endParaRPr lang="en-US" sz="1700" dirty="0"/>
          </a:p>
        </p:txBody>
      </p:sp>
    </p:spTree>
    <p:extLst>
      <p:ext uri="{BB962C8B-B14F-4D97-AF65-F5344CB8AC3E}">
        <p14:creationId xmlns:p14="http://schemas.microsoft.com/office/powerpoint/2010/main" val="71407042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hade val="98000"/>
                <a:satMod val="150000"/>
                <a:lumMod val="102000"/>
              </a:schemeClr>
            </a:gs>
            <a:gs pos="50000">
              <a:schemeClr val="bg1">
                <a:tint val="98000"/>
                <a:shade val="90000"/>
                <a:satMod val="13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6A3F16E-CC60-4737-8CBB-9568A351D3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E17C8CE-FEEF-B426-9865-6CA5524A2FC5}"/>
              </a:ext>
            </a:extLst>
          </p:cNvPr>
          <p:cNvSpPr>
            <a:spLocks noGrp="1"/>
          </p:cNvSpPr>
          <p:nvPr>
            <p:ph type="title"/>
          </p:nvPr>
        </p:nvSpPr>
        <p:spPr>
          <a:xfrm>
            <a:off x="4090507" y="764372"/>
            <a:ext cx="7434070" cy="1432289"/>
          </a:xfrm>
        </p:spPr>
        <p:txBody>
          <a:bodyPr>
            <a:normAutofit/>
          </a:bodyPr>
          <a:lstStyle/>
          <a:p>
            <a:r>
              <a:rPr lang="en-US" dirty="0"/>
              <a:t>Gas composition</a:t>
            </a:r>
          </a:p>
        </p:txBody>
      </p:sp>
      <p:sp>
        <p:nvSpPr>
          <p:cNvPr id="12" name="Rectangle 11">
            <a:extLst>
              <a:ext uri="{FF2B5EF4-FFF2-40B4-BE49-F238E27FC236}">
                <a16:creationId xmlns:a16="http://schemas.microsoft.com/office/drawing/2014/main" id="{C0DABE73-66EA-42B0-AB0A-9FB1C0AD7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06393" cy="6858000"/>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635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14" name="Picture 13">
            <a:extLst>
              <a:ext uri="{FF2B5EF4-FFF2-40B4-BE49-F238E27FC236}">
                <a16:creationId xmlns:a16="http://schemas.microsoft.com/office/drawing/2014/main" id="{3E6AAA93-EC5F-4241-A5A3-7E599ABC0C6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43750"/>
          <a:stretch/>
        </p:blipFill>
        <p:spPr>
          <a:xfrm rot="16200000">
            <a:off x="-1264032" y="2187574"/>
            <a:ext cx="6857999" cy="2482850"/>
          </a:xfrm>
          <a:prstGeom prst="rect">
            <a:avLst/>
          </a:prstGeom>
        </p:spPr>
      </p:pic>
      <p:sp>
        <p:nvSpPr>
          <p:cNvPr id="5" name="Content Placeholder 4">
            <a:extLst>
              <a:ext uri="{FF2B5EF4-FFF2-40B4-BE49-F238E27FC236}">
                <a16:creationId xmlns:a16="http://schemas.microsoft.com/office/drawing/2014/main" id="{C982B90D-AD62-1723-3572-373863F97427}"/>
              </a:ext>
            </a:extLst>
          </p:cNvPr>
          <p:cNvSpPr>
            <a:spLocks noGrp="1"/>
          </p:cNvSpPr>
          <p:nvPr>
            <p:ph idx="1"/>
          </p:nvPr>
        </p:nvSpPr>
        <p:spPr>
          <a:xfrm>
            <a:off x="4090507" y="2628900"/>
            <a:ext cx="7454077" cy="3589785"/>
          </a:xfrm>
        </p:spPr>
        <p:txBody>
          <a:bodyPr>
            <a:normAutofit/>
          </a:bodyPr>
          <a:lstStyle/>
          <a:p>
            <a:pPr>
              <a:spcBef>
                <a:spcPts val="800"/>
              </a:spcBef>
            </a:pPr>
            <a:r>
              <a:rPr lang="en-US" altLang="en-US" sz="2000" dirty="0"/>
              <a:t>Gas and particulate composition:</a:t>
            </a:r>
          </a:p>
          <a:p>
            <a:pPr lvl="1">
              <a:spcBef>
                <a:spcPts val="800"/>
              </a:spcBef>
            </a:pPr>
            <a:r>
              <a:rPr lang="en-US" altLang="en-US" dirty="0"/>
              <a:t>Droplets</a:t>
            </a:r>
          </a:p>
          <a:p>
            <a:pPr lvl="1">
              <a:spcBef>
                <a:spcPts val="800"/>
              </a:spcBef>
            </a:pPr>
            <a:r>
              <a:rPr lang="en-US" altLang="en-US" dirty="0"/>
              <a:t>Particulates</a:t>
            </a:r>
          </a:p>
          <a:p>
            <a:pPr lvl="1">
              <a:spcBef>
                <a:spcPts val="800"/>
              </a:spcBef>
            </a:pPr>
            <a:r>
              <a:rPr lang="en-US" altLang="en-US" dirty="0">
                <a:highlight>
                  <a:srgbClr val="FFFF00"/>
                </a:highlight>
              </a:rPr>
              <a:t>Heavy metals</a:t>
            </a:r>
          </a:p>
          <a:p>
            <a:pPr lvl="1">
              <a:spcBef>
                <a:spcPts val="800"/>
              </a:spcBef>
            </a:pPr>
            <a:r>
              <a:rPr lang="en-US" altLang="en-US" dirty="0"/>
              <a:t>Carcinogens-Causes Cancers  </a:t>
            </a:r>
            <a:r>
              <a:rPr lang="en-US" altLang="en-US" dirty="0">
                <a:highlight>
                  <a:srgbClr val="FFFF00"/>
                </a:highlight>
              </a:rPr>
              <a:t>(Nitrosamines, formaldehyde)</a:t>
            </a:r>
          </a:p>
          <a:p>
            <a:pPr lvl="1">
              <a:spcBef>
                <a:spcPts val="800"/>
              </a:spcBef>
            </a:pPr>
            <a:r>
              <a:rPr lang="en-US" altLang="en-US" dirty="0"/>
              <a:t>Flavoring </a:t>
            </a:r>
            <a:r>
              <a:rPr lang="en-US" altLang="en-US" dirty="0">
                <a:highlight>
                  <a:srgbClr val="FFFF00"/>
                </a:highlight>
              </a:rPr>
              <a:t>(diacetyl) Popcorn workers lungs </a:t>
            </a:r>
          </a:p>
          <a:p>
            <a:pPr lvl="1">
              <a:spcBef>
                <a:spcPts val="800"/>
              </a:spcBef>
            </a:pPr>
            <a:r>
              <a:rPr lang="en-US" altLang="en-US" dirty="0">
                <a:highlight>
                  <a:srgbClr val="FFFF00"/>
                </a:highlight>
              </a:rPr>
              <a:t>Formaldehyde </a:t>
            </a:r>
          </a:p>
          <a:p>
            <a:endParaRPr lang="en-US" sz="2000" dirty="0"/>
          </a:p>
        </p:txBody>
      </p:sp>
    </p:spTree>
    <p:extLst>
      <p:ext uri="{BB962C8B-B14F-4D97-AF65-F5344CB8AC3E}">
        <p14:creationId xmlns:p14="http://schemas.microsoft.com/office/powerpoint/2010/main" val="23592066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8" name="Shape 248"/>
          <p:cNvPicPr preferRelativeResize="0"/>
          <p:nvPr/>
        </p:nvPicPr>
        <p:blipFill rotWithShape="1">
          <a:blip r:embed="rId3"/>
          <a:srcRect l="64600" t="-1974" r="948" b="1974"/>
          <a:stretch/>
        </p:blipFill>
        <p:spPr>
          <a:xfrm>
            <a:off x="2044700" y="1983771"/>
            <a:ext cx="2666502" cy="3920958"/>
          </a:xfrm>
          <a:prstGeom prst="rect">
            <a:avLst/>
          </a:prstGeom>
          <a:noFill/>
          <a:ln>
            <a:noFill/>
          </a:ln>
        </p:spPr>
      </p:pic>
      <p:sp>
        <p:nvSpPr>
          <p:cNvPr id="249" name="Shape 249"/>
          <p:cNvSpPr txBox="1">
            <a:spLocks noGrp="1"/>
          </p:cNvSpPr>
          <p:nvPr>
            <p:ph type="title" idx="4294967295"/>
          </p:nvPr>
        </p:nvSpPr>
        <p:spPr>
          <a:xfrm>
            <a:off x="1521254" y="7341"/>
            <a:ext cx="9144000" cy="1026900"/>
          </a:xfrm>
          <a:prstGeom prst="rect">
            <a:avLst/>
          </a:prstGeom>
          <a:noFill/>
          <a:ln>
            <a:noFill/>
          </a:ln>
        </p:spPr>
        <p:txBody>
          <a:bodyPr vert="horz" lIns="91425" tIns="91425" rIns="91425" bIns="91425" rtlCol="0" anchor="ctr" anchorCtr="0">
            <a:noAutofit/>
          </a:bodyPr>
          <a:lstStyle/>
          <a:p>
            <a:pPr algn="ctr">
              <a:lnSpc>
                <a:spcPct val="90000"/>
              </a:lnSpc>
              <a:buClr>
                <a:srgbClr val="0C343D"/>
              </a:buClr>
              <a:buSzPct val="25000"/>
            </a:pPr>
            <a:r>
              <a:rPr lang="en" sz="4800" b="1" dirty="0">
                <a:latin typeface="Calibri"/>
                <a:ea typeface="Calibri"/>
                <a:cs typeface="Calibri"/>
                <a:sym typeface="Calibri"/>
              </a:rPr>
              <a:t>Effects of Nicotine</a:t>
            </a:r>
          </a:p>
        </p:txBody>
      </p:sp>
      <p:pic>
        <p:nvPicPr>
          <p:cNvPr id="6" name="Picture 5">
            <a:extLst>
              <a:ext uri="{FF2B5EF4-FFF2-40B4-BE49-F238E27FC236}">
                <a16:creationId xmlns:a16="http://schemas.microsoft.com/office/drawing/2014/main" id="{F03B237D-D3FC-E549-A872-1B251F4AD7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5073" y="2576362"/>
            <a:ext cx="2778188" cy="2778188"/>
          </a:xfrm>
          <a:prstGeom prst="rect">
            <a:avLst/>
          </a:prstGeom>
        </p:spPr>
      </p:pic>
      <p:pic>
        <p:nvPicPr>
          <p:cNvPr id="7" name="Picture 6">
            <a:extLst>
              <a:ext uri="{FF2B5EF4-FFF2-40B4-BE49-F238E27FC236}">
                <a16:creationId xmlns:a16="http://schemas.microsoft.com/office/drawing/2014/main" id="{A0802F34-6FDA-AD49-B075-4DDDA6D7CC47}"/>
              </a:ext>
            </a:extLst>
          </p:cNvPr>
          <p:cNvPicPr>
            <a:picLocks noChangeAspect="1"/>
          </p:cNvPicPr>
          <p:nvPr/>
        </p:nvPicPr>
        <p:blipFill rotWithShape="1">
          <a:blip r:embed="rId5"/>
          <a:srcRect l="40046" r="33668"/>
          <a:stretch/>
        </p:blipFill>
        <p:spPr>
          <a:xfrm>
            <a:off x="8221005" y="1794043"/>
            <a:ext cx="1902991" cy="4072221"/>
          </a:xfrm>
          <a:prstGeom prst="rect">
            <a:avLst/>
          </a:prstGeom>
        </p:spPr>
      </p:pic>
    </p:spTree>
    <p:extLst>
      <p:ext uri="{BB962C8B-B14F-4D97-AF65-F5344CB8AC3E}">
        <p14:creationId xmlns:p14="http://schemas.microsoft.com/office/powerpoint/2010/main" val="271325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DE20DFA-89DB-4DCD-9C6A-E6F94CA754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5" name="TextBox 4">
            <a:extLst>
              <a:ext uri="{FF2B5EF4-FFF2-40B4-BE49-F238E27FC236}">
                <a16:creationId xmlns:a16="http://schemas.microsoft.com/office/drawing/2014/main" id="{D2D1BAF3-25CF-63A0-53B9-A908BE8208F7}"/>
              </a:ext>
            </a:extLst>
          </p:cNvPr>
          <p:cNvSpPr txBox="1"/>
          <p:nvPr/>
        </p:nvSpPr>
        <p:spPr>
          <a:xfrm>
            <a:off x="685800" y="2364573"/>
            <a:ext cx="3977639" cy="3854112"/>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600" b="0" i="0" u="none" strike="noStrike" dirty="0">
                <a:effectLst/>
              </a:rPr>
              <a:t>Park-Lee E, Ren C, Cooper M, Cornelius M, Jamal A, Cullen KA. Tobacco Product Use Among Middle and High School Students — United States, 2022. MMWR Morb Mortal Wkly Rep 2022;71:1429–1435. DOI: </a:t>
            </a:r>
            <a:r>
              <a:rPr lang="en-US" sz="1600" b="0" i="0" u="sng" dirty="0">
                <a:effectLst/>
                <a:hlinkClick r:id="rId3"/>
              </a:rPr>
              <a:t>http://dx.doi.org/10.15585/mmwr.mm7145a1</a:t>
            </a:r>
            <a:endParaRPr lang="en-US" sz="1600" dirty="0"/>
          </a:p>
        </p:txBody>
      </p:sp>
      <p:sp useBgFill="1">
        <p:nvSpPr>
          <p:cNvPr id="15" name="Rectangle 14">
            <a:extLst>
              <a:ext uri="{FF2B5EF4-FFF2-40B4-BE49-F238E27FC236}">
                <a16:creationId xmlns:a16="http://schemas.microsoft.com/office/drawing/2014/main" id="{8D25211A-4CA0-4B53-82BB-1EE7C7F3C7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1379" y="0"/>
            <a:ext cx="724061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F0A689F8-6079-E244-D859-39C7FE96AD0A}"/>
              </a:ext>
            </a:extLst>
          </p:cNvPr>
          <p:cNvPicPr>
            <a:picLocks noChangeAspect="1"/>
          </p:cNvPicPr>
          <p:nvPr/>
        </p:nvPicPr>
        <p:blipFill rotWithShape="1">
          <a:blip r:embed="rId4"/>
          <a:srcRect t="8699" b="30814"/>
          <a:stretch/>
        </p:blipFill>
        <p:spPr>
          <a:xfrm>
            <a:off x="5304147" y="10"/>
            <a:ext cx="6887853" cy="6857990"/>
          </a:xfrm>
          <a:prstGeom prst="rect">
            <a:avLst/>
          </a:prstGeom>
        </p:spPr>
      </p:pic>
    </p:spTree>
    <p:extLst>
      <p:ext uri="{BB962C8B-B14F-4D97-AF65-F5344CB8AC3E}">
        <p14:creationId xmlns:p14="http://schemas.microsoft.com/office/powerpoint/2010/main" val="4195764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A9F4773-7113-47E3-991C-193DDD611C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useBgFill="1">
        <p:nvSpPr>
          <p:cNvPr id="16" name="Rectangle 15">
            <a:extLst>
              <a:ext uri="{FF2B5EF4-FFF2-40B4-BE49-F238E27FC236}">
                <a16:creationId xmlns:a16="http://schemas.microsoft.com/office/drawing/2014/main" id="{2BD33089-1424-4FEA-976C-DBB4BD788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86000"/>
            <a:ext cx="12192000"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4108A0F-9E32-4D9A-BCD6-92746BC206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solidFill>
            <a:schemeClr val="tx1"/>
          </a:solidFill>
          <a:ln>
            <a:noFill/>
          </a:ln>
          <a:effectLst>
            <a:outerShdw blurRad="50800" dist="38100" dir="5400000" algn="t" rotWithShape="0">
              <a:prstClr val="black">
                <a:alpha val="40000"/>
              </a:prstClr>
            </a:outerShdw>
          </a:effectLst>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CE3A52E8-C1E8-4525-A28B-5A36AA9EDA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extBox 1"/>
          <p:cNvSpPr txBox="1"/>
          <p:nvPr/>
        </p:nvSpPr>
        <p:spPr>
          <a:xfrm>
            <a:off x="2895600" y="764373"/>
            <a:ext cx="8610600" cy="1293028"/>
          </a:xfrm>
          <a:prstGeom prst="rect">
            <a:avLst/>
          </a:prstGeom>
        </p:spPr>
        <p:txBody>
          <a:bodyPr vert="horz" lIns="91440" tIns="45720" rIns="91440" bIns="45720" rtlCol="0" anchor="ctr">
            <a:normAutofit/>
          </a:bodyPr>
          <a:lstStyle/>
          <a:p>
            <a:pPr algn="r" defTabSz="914400">
              <a:lnSpc>
                <a:spcPct val="90000"/>
              </a:lnSpc>
              <a:spcBef>
                <a:spcPct val="0"/>
              </a:spcBef>
              <a:spcAft>
                <a:spcPts val="600"/>
              </a:spcAft>
              <a:defRPr/>
            </a:pPr>
            <a:r>
              <a:rPr lang="en-US" sz="4000" b="1" cap="all" dirty="0">
                <a:solidFill>
                  <a:schemeClr val="bg1"/>
                </a:solidFill>
                <a:latin typeface="+mj-lt"/>
                <a:ea typeface="+mj-ea"/>
                <a:cs typeface="+mj-cs"/>
                <a:sym typeface="Arial"/>
              </a:rPr>
              <a:t>What is Nicotine?</a:t>
            </a:r>
          </a:p>
        </p:txBody>
      </p:sp>
      <p:sp>
        <p:nvSpPr>
          <p:cNvPr id="3" name="Title 2"/>
          <p:cNvSpPr>
            <a:spLocks/>
          </p:cNvSpPr>
          <p:nvPr/>
        </p:nvSpPr>
        <p:spPr>
          <a:xfrm>
            <a:off x="3374795" y="2878138"/>
            <a:ext cx="1983703" cy="329492"/>
          </a:xfrm>
          <a:prstGeom prst="rect">
            <a:avLst/>
          </a:prstGeom>
        </p:spPr>
        <p:txBody>
          <a:bodyPr>
            <a:normAutofit fontScale="85000" lnSpcReduction="10000"/>
          </a:bodyPr>
          <a:lstStyle/>
          <a:p>
            <a:pPr algn="ctr" defTabSz="306324">
              <a:spcAft>
                <a:spcPts val="600"/>
              </a:spcAft>
            </a:pPr>
            <a:r>
              <a:rPr lang="en-US" b="1" kern="1200" dirty="0">
                <a:solidFill>
                  <a:srgbClr val="002060"/>
                </a:solidFill>
                <a:latin typeface="+mn-lt"/>
                <a:ea typeface="+mn-ea"/>
                <a:cs typeface="+mn-cs"/>
              </a:rPr>
              <a:t>Nicotine Molecule</a:t>
            </a:r>
            <a:endParaRPr lang="en-US" b="1" dirty="0">
              <a:solidFill>
                <a:srgbClr val="002060"/>
              </a:solidFill>
              <a:latin typeface="+mn-lt"/>
            </a:endParaRPr>
          </a:p>
        </p:txBody>
      </p:sp>
      <p:sp>
        <p:nvSpPr>
          <p:cNvPr id="4" name="Content Placeholder 3"/>
          <p:cNvSpPr>
            <a:spLocks/>
          </p:cNvSpPr>
          <p:nvPr/>
        </p:nvSpPr>
        <p:spPr>
          <a:xfrm>
            <a:off x="5564316" y="2956976"/>
            <a:ext cx="3113701" cy="2152774"/>
          </a:xfrm>
          <a:prstGeom prst="rect">
            <a:avLst/>
          </a:prstGeom>
        </p:spPr>
        <p:txBody>
          <a:bodyPr>
            <a:noAutofit/>
          </a:bodyPr>
          <a:lstStyle/>
          <a:p>
            <a:pPr defTabSz="306324">
              <a:spcAft>
                <a:spcPts val="600"/>
              </a:spcAft>
            </a:pPr>
            <a:r>
              <a:rPr lang="en-US" sz="2277" kern="1200" dirty="0">
                <a:solidFill>
                  <a:schemeClr val="tx1"/>
                </a:solidFill>
                <a:latin typeface="+mn-lt"/>
                <a:ea typeface="+mn-ea"/>
                <a:cs typeface="+mn-cs"/>
              </a:rPr>
              <a:t>Drug</a:t>
            </a:r>
          </a:p>
          <a:p>
            <a:pPr defTabSz="306324">
              <a:spcAft>
                <a:spcPts val="600"/>
              </a:spcAft>
            </a:pPr>
            <a:r>
              <a:rPr lang="en-US" sz="2277" kern="1200" dirty="0">
                <a:solidFill>
                  <a:schemeClr val="tx1"/>
                </a:solidFill>
                <a:latin typeface="+mn-lt"/>
                <a:ea typeface="+mn-ea"/>
                <a:cs typeface="+mn-cs"/>
              </a:rPr>
              <a:t>Stimulant </a:t>
            </a:r>
          </a:p>
          <a:p>
            <a:pPr defTabSz="306324">
              <a:spcAft>
                <a:spcPts val="600"/>
              </a:spcAft>
            </a:pPr>
            <a:r>
              <a:rPr lang="en-US" sz="2277" kern="1200" dirty="0">
                <a:solidFill>
                  <a:schemeClr val="tx1"/>
                </a:solidFill>
                <a:latin typeface="+mn-lt"/>
                <a:ea typeface="+mn-ea"/>
                <a:cs typeface="+mn-cs"/>
              </a:rPr>
              <a:t>Highly addictive</a:t>
            </a:r>
          </a:p>
          <a:p>
            <a:pPr defTabSz="306324">
              <a:spcAft>
                <a:spcPts val="600"/>
              </a:spcAft>
            </a:pPr>
            <a:r>
              <a:rPr lang="en-US" sz="2277" kern="1200" dirty="0">
                <a:solidFill>
                  <a:schemeClr val="tx1"/>
                </a:solidFill>
                <a:latin typeface="+mn-lt"/>
                <a:ea typeface="+mn-ea"/>
                <a:cs typeface="+mn-cs"/>
              </a:rPr>
              <a:t>Causes changes in brain chemistry</a:t>
            </a:r>
          </a:p>
          <a:p>
            <a:pPr defTabSz="306324">
              <a:spcAft>
                <a:spcPts val="600"/>
              </a:spcAft>
            </a:pPr>
            <a:r>
              <a:rPr lang="en-US" sz="2277" kern="1200" dirty="0">
                <a:solidFill>
                  <a:schemeClr val="tx1"/>
                </a:solidFill>
                <a:latin typeface="+mn-lt"/>
                <a:ea typeface="+mn-ea"/>
                <a:cs typeface="+mn-cs"/>
              </a:rPr>
              <a:t>Found in tobacco products</a:t>
            </a:r>
            <a:endParaRPr lang="en-US" sz="3399"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74795" y="3284466"/>
            <a:ext cx="2152774" cy="2152774"/>
          </a:xfrm>
          <a:prstGeom prst="rect">
            <a:avLst/>
          </a:prstGeom>
        </p:spPr>
      </p:pic>
      <p:sp>
        <p:nvSpPr>
          <p:cNvPr id="5" name="Pentagon 4"/>
          <p:cNvSpPr/>
          <p:nvPr/>
        </p:nvSpPr>
        <p:spPr>
          <a:xfrm>
            <a:off x="3374796" y="5625151"/>
            <a:ext cx="5442409" cy="593087"/>
          </a:xfrm>
          <a:prstGeom prst="homePlate">
            <a:avLst/>
          </a:prstGeom>
          <a:solidFill>
            <a:schemeClr val="accent5">
              <a:lumMod val="60000"/>
              <a:lumOff val="4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12617">
              <a:spcAft>
                <a:spcPts val="600"/>
              </a:spcAft>
              <a:defRPr/>
            </a:pPr>
            <a:r>
              <a:rPr lang="en-US" sz="1742" kern="1200" dirty="0">
                <a:solidFill>
                  <a:srgbClr val="FFFFFF"/>
                </a:solidFill>
                <a:latin typeface="Arial"/>
                <a:ea typeface="+mn-ea"/>
                <a:cs typeface="+mn-cs"/>
                <a:sym typeface="Arial"/>
              </a:rPr>
              <a:t>If nicotine is unsafe, why do you think people still choose to use products that have nicotine?</a:t>
            </a:r>
            <a:endParaRPr lang="en-US" sz="2600" dirty="0">
              <a:solidFill>
                <a:srgbClr val="FFFFFF"/>
              </a:solidFill>
              <a:latin typeface="Arial"/>
              <a:sym typeface="Arial"/>
            </a:endParaRPr>
          </a:p>
        </p:txBody>
      </p:sp>
    </p:spTree>
    <p:extLst>
      <p:ext uri="{BB962C8B-B14F-4D97-AF65-F5344CB8AC3E}">
        <p14:creationId xmlns:p14="http://schemas.microsoft.com/office/powerpoint/2010/main" val="94470510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NICOTINE AND BRAIN </a:t>
            </a:r>
          </a:p>
        </p:txBody>
      </p:sp>
      <p:pic>
        <p:nvPicPr>
          <p:cNvPr id="5" name="Content Placeholder 4"/>
          <p:cNvPicPr>
            <a:picLocks noGrp="1" noChangeAspect="1"/>
          </p:cNvPicPr>
          <p:nvPr>
            <p:ph idx="1"/>
          </p:nvPr>
        </p:nvPicPr>
        <p:blipFill>
          <a:blip r:embed="rId3"/>
          <a:stretch>
            <a:fillRect/>
          </a:stretch>
        </p:blipFill>
        <p:spPr>
          <a:xfrm>
            <a:off x="988961" y="1798821"/>
            <a:ext cx="5140937" cy="4471492"/>
          </a:xfrm>
          <a:prstGeom prst="rect">
            <a:avLst/>
          </a:prstGeom>
        </p:spPr>
      </p:pic>
      <p:pic>
        <p:nvPicPr>
          <p:cNvPr id="6" name="Picture 3" descr="Nicotine_structure1"/>
          <p:cNvPicPr>
            <a:picLocks noChangeAspect="1" noChangeArrowheads="1"/>
          </p:cNvPicPr>
          <p:nvPr/>
        </p:nvPicPr>
        <p:blipFill rotWithShape="1">
          <a:blip r:embed="rId4">
            <a:extLst>
              <a:ext uri="{28A0092B-C50C-407E-A947-70E740481C1C}">
                <a14:useLocalDpi xmlns:a14="http://schemas.microsoft.com/office/drawing/2010/main" val="0"/>
              </a:ext>
            </a:extLst>
          </a:blip>
          <a:srcRect t="4781"/>
          <a:stretch/>
        </p:blipFill>
        <p:spPr bwMode="auto">
          <a:xfrm>
            <a:off x="6129898" y="3022601"/>
            <a:ext cx="2854971" cy="2426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9411218" y="3022600"/>
            <a:ext cx="1917181" cy="2562051"/>
          </a:xfrm>
          <a:prstGeom prst="rect">
            <a:avLst/>
          </a:prstGeom>
        </p:spPr>
      </p:pic>
      <p:sp>
        <p:nvSpPr>
          <p:cNvPr id="4" name="TextBox 3"/>
          <p:cNvSpPr txBox="1"/>
          <p:nvPr/>
        </p:nvSpPr>
        <p:spPr>
          <a:xfrm>
            <a:off x="9075726" y="5791200"/>
            <a:ext cx="2430474" cy="369332"/>
          </a:xfrm>
          <a:prstGeom prst="rect">
            <a:avLst/>
          </a:prstGeom>
          <a:noFill/>
        </p:spPr>
        <p:txBody>
          <a:bodyPr wrap="none" rtlCol="0">
            <a:spAutoFit/>
          </a:bodyPr>
          <a:lstStyle/>
          <a:p>
            <a:r>
              <a:rPr lang="en-US" b="1" i="1" dirty="0"/>
              <a:t>Nicotiana tabacum</a:t>
            </a:r>
            <a:r>
              <a:rPr lang="en-US" dirty="0"/>
              <a:t>,</a:t>
            </a:r>
          </a:p>
        </p:txBody>
      </p:sp>
    </p:spTree>
    <p:extLst>
      <p:ext uri="{BB962C8B-B14F-4D97-AF65-F5344CB8AC3E}">
        <p14:creationId xmlns:p14="http://schemas.microsoft.com/office/powerpoint/2010/main" val="10697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C0D3C16-E609-A44B-A44A-8793C26C77C8}"/>
              </a:ext>
            </a:extLst>
          </p:cNvPr>
          <p:cNvSpPr/>
          <p:nvPr/>
        </p:nvSpPr>
        <p:spPr>
          <a:xfrm>
            <a:off x="1524000" y="1368217"/>
            <a:ext cx="9143999" cy="5510028"/>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82">
              <a:defRPr/>
            </a:pPr>
            <a:endParaRPr lang="en-US" dirty="0">
              <a:solidFill>
                <a:srgbClr val="FFFFFF"/>
              </a:solidFill>
              <a:latin typeface="Arial"/>
            </a:endParaRPr>
          </a:p>
        </p:txBody>
      </p:sp>
      <p:sp>
        <p:nvSpPr>
          <p:cNvPr id="5" name="TextBox 4"/>
          <p:cNvSpPr txBox="1"/>
          <p:nvPr/>
        </p:nvSpPr>
        <p:spPr>
          <a:xfrm>
            <a:off x="2733017" y="181384"/>
            <a:ext cx="6588807" cy="769441"/>
          </a:xfrm>
          <a:prstGeom prst="rect">
            <a:avLst/>
          </a:prstGeom>
          <a:noFill/>
        </p:spPr>
        <p:txBody>
          <a:bodyPr wrap="square" rtlCol="0">
            <a:spAutoFit/>
          </a:bodyPr>
          <a:lstStyle/>
          <a:p>
            <a:pPr defTabSz="685765"/>
            <a:r>
              <a:rPr lang="en-US" sz="4400" b="1" dirty="0">
                <a:solidFill>
                  <a:prstClr val="black"/>
                </a:solidFill>
                <a:latin typeface="Calibri" panose="020F0502020204030204"/>
              </a:rPr>
              <a:t>Nicotine in the Brain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4116" y="1394390"/>
            <a:ext cx="8195417" cy="5463611"/>
          </a:xfrm>
          <a:prstGeom prst="rect">
            <a:avLst/>
          </a:prstGeom>
        </p:spPr>
      </p:pic>
      <p:sp>
        <p:nvSpPr>
          <p:cNvPr id="12" name="Oval 11"/>
          <p:cNvSpPr/>
          <p:nvPr/>
        </p:nvSpPr>
        <p:spPr>
          <a:xfrm>
            <a:off x="5857279" y="2427813"/>
            <a:ext cx="1237984" cy="1159115"/>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pic>
        <p:nvPicPr>
          <p:cNvPr id="8" name="Picture 7"/>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100715" y="6027977"/>
            <a:ext cx="1041835" cy="777056"/>
          </a:xfrm>
          <a:prstGeom prst="rect">
            <a:avLst/>
          </a:prstGeom>
        </p:spPr>
      </p:pic>
      <p:sp>
        <p:nvSpPr>
          <p:cNvPr id="19" name="Sun 18"/>
          <p:cNvSpPr/>
          <p:nvPr/>
        </p:nvSpPr>
        <p:spPr>
          <a:xfrm>
            <a:off x="6254470" y="2427813"/>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0" name="Sun 19"/>
          <p:cNvSpPr/>
          <p:nvPr/>
        </p:nvSpPr>
        <p:spPr>
          <a:xfrm>
            <a:off x="5961373" y="2568564"/>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1" name="Sun 20"/>
          <p:cNvSpPr/>
          <p:nvPr/>
        </p:nvSpPr>
        <p:spPr>
          <a:xfrm>
            <a:off x="5840541" y="2840387"/>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2" name="Sun 21"/>
          <p:cNvSpPr/>
          <p:nvPr/>
        </p:nvSpPr>
        <p:spPr>
          <a:xfrm>
            <a:off x="6624313" y="2457939"/>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3" name="Sun 22"/>
          <p:cNvSpPr/>
          <p:nvPr/>
        </p:nvSpPr>
        <p:spPr>
          <a:xfrm>
            <a:off x="6198137" y="3404578"/>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4" name="Sun 23"/>
          <p:cNvSpPr/>
          <p:nvPr/>
        </p:nvSpPr>
        <p:spPr>
          <a:xfrm>
            <a:off x="5938513" y="3204252"/>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5" name="Sun 24"/>
          <p:cNvSpPr/>
          <p:nvPr/>
        </p:nvSpPr>
        <p:spPr>
          <a:xfrm>
            <a:off x="6550833" y="3355843"/>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6" name="Sun 25"/>
          <p:cNvSpPr/>
          <p:nvPr/>
        </p:nvSpPr>
        <p:spPr>
          <a:xfrm>
            <a:off x="6841483" y="3161993"/>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7" name="Sun 26"/>
          <p:cNvSpPr/>
          <p:nvPr/>
        </p:nvSpPr>
        <p:spPr>
          <a:xfrm>
            <a:off x="6870873" y="2744914"/>
            <a:ext cx="260173" cy="226783"/>
          </a:xfrm>
          <a:prstGeom prst="sun">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Tree>
    <p:extLst>
      <p:ext uri="{BB962C8B-B14F-4D97-AF65-F5344CB8AC3E}">
        <p14:creationId xmlns:p14="http://schemas.microsoft.com/office/powerpoint/2010/main" val="1135859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51 0.00023 L -0.01016 -0.49862 " pathEditMode="relative" rAng="0" ptsTypes="AA">
                                      <p:cBhvr>
                                        <p:cTn id="6" dur="2000" fill="hold"/>
                                        <p:tgtEl>
                                          <p:spTgt spid="8"/>
                                        </p:tgtEl>
                                        <p:attrNameLst>
                                          <p:attrName>ppt_x</p:attrName>
                                          <p:attrName>ppt_y</p:attrName>
                                        </p:attrNameLst>
                                      </p:cBhvr>
                                      <p:rCtr x="-182" y="-24954"/>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33333E-6 1.11111E-6 C -0.00222 -0.05625 0.0082 -0.06574 -0.01927 -0.05347 C -0.0224 -0.05208 -0.025 -0.04838 -0.02787 -0.04583 C -0.0293 -0.04329 -0.03021 -0.03889 -0.03216 -0.0382 C -0.0461 -0.03333 -0.03659 -0.07894 -0.03646 -0.08032 C -0.03594 -0.0838 -0.03008 -0.09699 -0.02787 -0.09931 C -0.02591 -0.10139 -0.02357 -0.10185 -0.02149 -0.10324 C -0.02005 -0.10579 -0.01602 -0.10787 -0.01719 -0.11088 C -0.01875 -0.11505 -0.02292 -0.1132 -0.02578 -0.11458 C -0.02787 -0.11574 -0.02995 -0.11713 -0.03216 -0.11829 C -0.04063 -0.11343 -0.03633 -0.11458 -0.04492 -0.11458 " pathEditMode="relative" ptsTypes="AAAAAAAAAAA">
                                      <p:cBhvr>
                                        <p:cTn id="10" dur="2000" fill="hold"/>
                                        <p:tgtEl>
                                          <p:spTgt spid="19"/>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3.75E-6 -8.14815E-6 C -0.0017 -0.02269 -0.00013 -0.02894 -0.00651 -0.04584 C -0.00756 -0.04885 -0.00938 -0.05093 -0.01081 -0.05348 C -0.01511 -0.05209 -0.01954 -0.05232 -0.02357 -0.04954 C -0.03165 -0.04422 -0.025 -0.03959 -0.03008 -0.03056 C -0.03165 -0.02778 -0.03438 -0.02802 -0.03646 -0.02686 C -0.03868 -0.02802 -0.04128 -0.02778 -0.04284 -0.03056 C -0.04753 -0.0389 -0.04323 -0.06413 -0.04284 -0.06876 C -0.04428 -0.0713 -0.04545 -0.07454 -0.04714 -0.0764 C -0.05352 -0.08311 -0.05521 -0.0794 -0.06211 -0.0764 C -0.06381 -0.0676 -0.06394 -0.05903 -0.07071 -0.05718 C -0.0737 -0.05649 -0.07644 -0.05973 -0.0793 -0.06112 C -0.08008 -0.06482 -0.08138 -0.06853 -0.08138 -0.07246 C -0.08138 -0.10116 -0.07891 -0.08195 -0.07722 -0.10302 C -0.07683 -0.10788 -0.07722 -0.1132 -0.07722 -0.11806 " pathEditMode="relative" ptsTypes="AAAAAAAAAAAAAAA">
                                      <p:cBhvr>
                                        <p:cTn id="12" dur="2000" fill="hold"/>
                                        <p:tgtEl>
                                          <p:spTgt spid="20"/>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00599 0.02014 L -0.02318 0.02755 C -0.02604 0.02894 -0.02904 0.02986 -0.03177 0.03148 L -0.04466 0.03912 C -0.04531 0.04931 -0.04362 0.06111 -0.04675 0.06968 C -0.04818 0.07338 -0.05196 0.06598 -0.05326 0.06204 C -0.05508 0.05648 -0.05391 0.04885 -0.05534 0.04283 C -0.05729 0.03473 -0.06211 0.0338 -0.06615 0.03148 C -0.06966 0.03264 -0.0737 0.03218 -0.07682 0.03519 C -0.07904 0.0375 -0.0793 0.04352 -0.08112 0.04676 C -0.08294 0.05 -0.08542 0.05185 -0.0875 0.0544 C -0.08828 0.0581 -0.08802 0.06297 -0.08972 0.06574 C -0.09401 0.07338 -0.09831 0.06829 -0.10248 0.06574 C -0.10391 0.06204 -0.10482 0.05741 -0.10677 0.0544 C -0.11068 0.04838 -0.11966 0.03912 -0.11966 0.03912 C -0.1293 0.04329 -0.12617 0.03912 -0.13034 0.04676 " pathEditMode="relative" ptsTypes="AAAAAAAAAAAAAAAA">
                                      <p:cBhvr>
                                        <p:cTn id="14" dur="2000" fill="hold"/>
                                        <p:tgtEl>
                                          <p:spTgt spid="21"/>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04166 -0.05348 C 0.03801 -0.05232 0.03451 -0.0507 0.03086 -0.04977 C 0.02304 -0.04815 0.01484 -0.05047 0.00728 -0.04607 C 0.0052 -0.04468 0.00585 -0.03843 0.0052 -0.0345 C 0.00585 -0.03079 0.00572 -0.02593 0.00728 -0.02315 C 0.00885 -0.02038 0.01184 -0.0213 0.01366 -0.01922 C 0.02838 -0.00371 0.00624 -0.01876 0.02447 -0.00788 C 0.02369 -0.00278 0.02408 0.00323 0.02226 0.0074 C 0.01848 0.01597 0.00156 0.00763 0.0009 0.0074 C -0.01889 0.01087 -0.02605 0.00092 -0.01628 0.02268 C -0.01498 0.02546 -0.01342 0.02777 -0.01199 0.03032 C -0.00964 0.04282 -0.0099 0.03773 -0.0099 0.0456 " pathEditMode="relative" ptsTypes="AAAAAAAAAAAA">
                                      <p:cBhvr>
                                        <p:cTn id="16" dur="2000" fill="hold"/>
                                        <p:tgtEl>
                                          <p:spTgt spid="24"/>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00625 0.0382 C 0.0069 0.04306 0.00547 0.05162 0.00834 0.05325 C 0.0138 0.05649 0.01979 0.05116 0.02552 0.04954 C 0.03503 0.04676 0.03477 0.04653 0.04258 0.0419 C 0.05013 0.0463 0.05339 0.04399 0.04688 0.06482 C 0.04492 0.07107 0.03828 0.07987 0.03828 0.07987 C 0.03763 0.0838 0.03399 0.09051 0.0362 0.09144 C 0.05352 0.09815 0.0543 0.09352 0.06198 0.07987 C 0.06406 0.08241 0.06771 0.08311 0.06836 0.0875 C 0.07162 0.11088 0.06732 0.10973 0.05977 0.11412 C 0.06055 0.11806 0.06081 0.12223 0.06198 0.1257 C 0.06302 0.12871 0.06615 0.13334 0.06615 0.13334 " pathEditMode="relative" ptsTypes="AAAAAAAAAAAA">
                                      <p:cBhvr>
                                        <p:cTn id="18" dur="2000" fill="hold"/>
                                        <p:tgtEl>
                                          <p:spTgt spid="25"/>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00013 0.0375 C 0.00052 0.04028 0.003 0.06019 0.0043 0.06412 C 0.00534 0.06713 0.00716 0.06922 0.0086 0.07176 C 0.01289 0.07037 0.01797 0.07223 0.02149 0.06783 C 0.02396 0.06482 0.02253 0.05741 0.0237 0.05255 C 0.02657 0.04075 0.02865 0.04028 0.03438 0.03357 C 0.03503 0.02894 0.03594 0.00834 0.04297 0.01088 C 0.04545 0.01181 0.04584 0.01852 0.04727 0.02223 C 0.0474 0.02315 0.05039 0.0463 0.05157 0.04885 C 0.05456 0.05556 0.06016 0.05764 0.06433 0.06019 C 0.06511 0.05649 0.06537 0.05232 0.06654 0.04885 C 0.06758 0.04584 0.06993 0.04445 0.07084 0.04121 C 0.07279 0.03403 0.07253 0.025 0.07513 0.01852 C 0.08047 0.00394 0.07761 0.01019 0.0836 -0.00046 C 0.08841 0.00787 0.08789 0.00348 0.08789 0.01088 " pathEditMode="relative" ptsTypes="AAAAAAAAAAAAAAA">
                                      <p:cBhvr>
                                        <p:cTn id="20" dur="2000" fill="hold"/>
                                        <p:tgtEl>
                                          <p:spTgt spid="26"/>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2.5E-6 6.66667E-6 C 0.00508 -0.00231 0.0112 -0.00323 0.01497 -0.01157 C 0.01641 -0.01481 0.01589 -0.01967 0.01706 -0.02291 C 0.0181 -0.02615 0.01992 -0.02823 0.02135 -0.03078 C 0.02357 -0.02939 0.02591 -0.02916 0.02787 -0.02684 C 0.03034 -0.02383 0.0319 -0.01874 0.03425 -0.0155 C 0.0362 -0.01249 0.03854 -0.01041 0.04063 -0.00786 C 0.04688 -0.02453 0.04492 -0.01458 0.04492 -0.03819 " pathEditMode="relative" ptsTypes="AAAAAAAA">
                                      <p:cBhvr>
                                        <p:cTn id="22" dur="2000" fill="hold"/>
                                        <p:tgtEl>
                                          <p:spTgt spid="27"/>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6.25E-6 1.85185E-6 C -0.00702 0.003 -0.00872 0.00671 -0.01497 1.85185E-6 C -0.0168 -0.00186 -0.01784 -0.0051 -0.01926 -0.00764 C -0.02031 -0.0132 -0.02461 -0.02917 -0.01926 -0.03426 C -0.01158 -0.04167 -0.0022 -0.0419 0.00639 -0.04584 L 0.01498 -0.04954 C 0.01642 -0.05209 0.01889 -0.05371 0.01928 -0.05718 C 0.0198 -0.06112 0.01928 -0.06737 0.0172 -0.06852 C 0.00899 -0.07315 6.25E-6 -0.07107 -0.00858 -0.07246 C -0.00781 -0.0801 -0.00899 -0.08912 -0.00637 -0.09537 C -0.00416 -0.10093 0.01446 -0.09908 0.01498 -0.09908 " pathEditMode="relative" ptsTypes="AAAAAAAAAAA">
                                      <p:cBhvr>
                                        <p:cTn id="24" dur="2000" fill="hold"/>
                                        <p:tgtEl>
                                          <p:spTgt spid="22"/>
                                        </p:tgtEl>
                                        <p:attrNameLst>
                                          <p:attrName>ppt_x</p:attrName>
                                          <p:attrName>ppt_y</p:attrName>
                                        </p:attrNameLst>
                                      </p:cBhvr>
                                    </p:animMotion>
                                  </p:childTnLst>
                                </p:cTn>
                              </p:par>
                              <p:par>
                                <p:cTn id="25" presetID="0" presetClass="path" presetSubtype="0" accel="50000" decel="50000" fill="hold" grpId="0" nodeType="withEffect">
                                  <p:stCondLst>
                                    <p:cond delay="0"/>
                                  </p:stCondLst>
                                  <p:childTnLst>
                                    <p:animMotion origin="layout" path="M -0.00156 0.02037 C -0.01341 0.02546 -0.00859 0.02199 -0.01667 0.02916 C -0.01745 0.03356 -0.01953 0.04027 -0.01667 0.04467 C -0.01458 0.04768 -0.01159 0.04768 -0.00911 0.04907 L -0.00534 0.05138 L -0.00156 0.05347 C -0.00208 0.05648 -0.00156 0.06041 -0.00286 0.0625 C -0.00742 0.06944 -0.02891 0.06898 -0.02917 0.06921 C -0.0306 0.07708 -0.03034 0.07337 -0.03034 0.08032 " pathEditMode="relative" ptsTypes="AAAAAAAAA">
                                      <p:cBhvr>
                                        <p:cTn id="26" dur="2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AD6BC37-F8FD-4B44-BF74-810A1643B167}"/>
              </a:ext>
            </a:extLst>
          </p:cNvPr>
          <p:cNvSpPr/>
          <p:nvPr/>
        </p:nvSpPr>
        <p:spPr>
          <a:xfrm>
            <a:off x="1524000" y="1368217"/>
            <a:ext cx="9143999" cy="5510028"/>
          </a:xfrm>
          <a:prstGeom prst="rect">
            <a:avLst/>
          </a:prstGeom>
          <a:solidFill>
            <a:srgbClr val="0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57082">
              <a:defRPr/>
            </a:pPr>
            <a:endParaRPr lang="en-US" dirty="0">
              <a:solidFill>
                <a:srgbClr val="FFFFFF"/>
              </a:solidFill>
              <a:latin typeface="Arial"/>
            </a:endParaRPr>
          </a:p>
        </p:txBody>
      </p:sp>
      <p:pic>
        <p:nvPicPr>
          <p:cNvPr id="7" name="Picture 6"/>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2078477" y="1551546"/>
            <a:ext cx="7959681" cy="5306454"/>
          </a:xfrm>
          <a:prstGeom prst="rect">
            <a:avLst/>
          </a:prstGeom>
        </p:spPr>
      </p:pic>
      <p:sp>
        <p:nvSpPr>
          <p:cNvPr id="12" name="Oval 11"/>
          <p:cNvSpPr/>
          <p:nvPr/>
        </p:nvSpPr>
        <p:spPr>
          <a:xfrm>
            <a:off x="5899431" y="2565621"/>
            <a:ext cx="1112028" cy="1159549"/>
          </a:xfrm>
          <a:prstGeom prst="ellipse">
            <a:avLst/>
          </a:prstGeom>
          <a:gradFill flip="none" rotWithShape="1">
            <a:gsLst>
              <a:gs pos="0">
                <a:schemeClr val="accent4">
                  <a:lumMod val="75000"/>
                  <a:tint val="66000"/>
                  <a:satMod val="160000"/>
                </a:schemeClr>
              </a:gs>
              <a:gs pos="50000">
                <a:schemeClr val="accent4">
                  <a:lumMod val="75000"/>
                  <a:tint val="44500"/>
                  <a:satMod val="160000"/>
                </a:schemeClr>
              </a:gs>
              <a:gs pos="100000">
                <a:schemeClr val="accent4">
                  <a:lumMod val="75000"/>
                  <a:tint val="23500"/>
                  <a:satMod val="160000"/>
                </a:schemeClr>
              </a:gs>
            </a:gsLst>
            <a:path path="circle">
              <a:fillToRect l="50000" t="50000" r="50000" b="50000"/>
            </a:path>
            <a:tileRect/>
          </a:gra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pic>
        <p:nvPicPr>
          <p:cNvPr id="8" name="Picture 7"/>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192379" y="6053959"/>
            <a:ext cx="956990" cy="713774"/>
          </a:xfrm>
          <a:prstGeom prst="rect">
            <a:avLst/>
          </a:prstGeom>
        </p:spPr>
      </p:pic>
      <p:sp>
        <p:nvSpPr>
          <p:cNvPr id="19" name="Sun 18"/>
          <p:cNvSpPr/>
          <p:nvPr/>
        </p:nvSpPr>
        <p:spPr>
          <a:xfrm>
            <a:off x="6238829" y="2543341"/>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0" name="Sun 19"/>
          <p:cNvSpPr/>
          <p:nvPr/>
        </p:nvSpPr>
        <p:spPr>
          <a:xfrm>
            <a:off x="5945731" y="2684094"/>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1" name="Sun 20"/>
          <p:cNvSpPr/>
          <p:nvPr/>
        </p:nvSpPr>
        <p:spPr>
          <a:xfrm>
            <a:off x="5824900" y="2955916"/>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2" name="Sun 21"/>
          <p:cNvSpPr/>
          <p:nvPr/>
        </p:nvSpPr>
        <p:spPr>
          <a:xfrm>
            <a:off x="6608671" y="2573467"/>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3" name="Sun 22"/>
          <p:cNvSpPr/>
          <p:nvPr/>
        </p:nvSpPr>
        <p:spPr>
          <a:xfrm>
            <a:off x="6182496" y="3520107"/>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4" name="Sun 23"/>
          <p:cNvSpPr/>
          <p:nvPr/>
        </p:nvSpPr>
        <p:spPr>
          <a:xfrm>
            <a:off x="5922871" y="3319781"/>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5" name="Sun 24"/>
          <p:cNvSpPr/>
          <p:nvPr/>
        </p:nvSpPr>
        <p:spPr>
          <a:xfrm>
            <a:off x="6535192" y="3471371"/>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6" name="Sun 25"/>
          <p:cNvSpPr/>
          <p:nvPr/>
        </p:nvSpPr>
        <p:spPr>
          <a:xfrm>
            <a:off x="6825841" y="3277522"/>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7" name="Sun 26"/>
          <p:cNvSpPr/>
          <p:nvPr/>
        </p:nvSpPr>
        <p:spPr>
          <a:xfrm>
            <a:off x="6855231" y="2860442"/>
            <a:ext cx="233701" cy="226868"/>
          </a:xfrm>
          <a:prstGeom prst="sun">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l="50000" t="50000" r="50000" b="50000"/>
            </a:path>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white"/>
              </a:solidFill>
              <a:latin typeface="Calibri" panose="020F0502020204030204"/>
            </a:endParaRPr>
          </a:p>
        </p:txBody>
      </p:sp>
      <p:sp>
        <p:nvSpPr>
          <p:cNvPr id="29" name="TextBox 28">
            <a:extLst>
              <a:ext uri="{FF2B5EF4-FFF2-40B4-BE49-F238E27FC236}">
                <a16:creationId xmlns:a16="http://schemas.microsoft.com/office/drawing/2014/main" id="{FDB74094-E6E3-FB4A-8BD3-0F5A58C85ED4}"/>
              </a:ext>
            </a:extLst>
          </p:cNvPr>
          <p:cNvSpPr txBox="1"/>
          <p:nvPr/>
        </p:nvSpPr>
        <p:spPr>
          <a:xfrm>
            <a:off x="2733017" y="181384"/>
            <a:ext cx="6588807" cy="769441"/>
          </a:xfrm>
          <a:prstGeom prst="rect">
            <a:avLst/>
          </a:prstGeom>
          <a:noFill/>
        </p:spPr>
        <p:txBody>
          <a:bodyPr wrap="square" rtlCol="0">
            <a:spAutoFit/>
          </a:bodyPr>
          <a:lstStyle/>
          <a:p>
            <a:pPr defTabSz="685765"/>
            <a:r>
              <a:rPr lang="en-US" sz="4400" b="1" dirty="0">
                <a:solidFill>
                  <a:prstClr val="black"/>
                </a:solidFill>
                <a:latin typeface="Calibri" panose="020F0502020204030204"/>
              </a:rPr>
              <a:t>Nicotine Addiction</a:t>
            </a:r>
          </a:p>
        </p:txBody>
      </p:sp>
    </p:spTree>
    <p:extLst>
      <p:ext uri="{BB962C8B-B14F-4D97-AF65-F5344CB8AC3E}">
        <p14:creationId xmlns:p14="http://schemas.microsoft.com/office/powerpoint/2010/main" val="336730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0" accel="50000" decel="50000" fill="hold" nodeType="clickEffect">
                                  <p:stCondLst>
                                    <p:cond delay="0"/>
                                  </p:stCondLst>
                                  <p:childTnLst>
                                    <p:animMotion origin="layout" path="M -0.00651 0.00023 L -0.01016 -0.49862 " pathEditMode="relative" rAng="0" ptsTypes="AA">
                                      <p:cBhvr>
                                        <p:cTn id="6" dur="2000" fill="hold"/>
                                        <p:tgtEl>
                                          <p:spTgt spid="8"/>
                                        </p:tgtEl>
                                        <p:attrNameLst>
                                          <p:attrName>ppt_x</p:attrName>
                                          <p:attrName>ppt_y</p:attrName>
                                        </p:attrNameLst>
                                      </p:cBhvr>
                                      <p:rCtr x="-182" y="-24954"/>
                                    </p:animMotion>
                                  </p:childTnLst>
                                </p:cTn>
                              </p:par>
                            </p:childTnLst>
                          </p:cTn>
                        </p:par>
                        <p:par>
                          <p:cTn id="7" fill="hold">
                            <p:stCondLst>
                              <p:cond delay="2000"/>
                            </p:stCondLst>
                            <p:childTnLst>
                              <p:par>
                                <p:cTn id="8" presetID="0" presetClass="path" presetSubtype="0" accel="50000" decel="50000" fill="hold" grpId="0" nodeType="afterEffect">
                                  <p:stCondLst>
                                    <p:cond delay="0"/>
                                  </p:stCondLst>
                                  <p:childTnLst>
                                    <p:animMotion origin="layout" path="M 3.33333E-6 1.11111E-6 C -0.00222 -0.05625 0.0082 -0.06574 -0.01927 -0.05347 C -0.0224 -0.05208 -0.025 -0.04838 -0.02787 -0.04583 C -0.0293 -0.04329 -0.03021 -0.03889 -0.03216 -0.0382 C -0.0461 -0.03333 -0.03659 -0.07894 -0.03646 -0.08032 C -0.03594 -0.0838 -0.03008 -0.09699 -0.02787 -0.09931 C -0.02591 -0.10139 -0.02357 -0.10185 -0.02149 -0.10324 C -0.02005 -0.10579 -0.01602 -0.10787 -0.01719 -0.11088 C -0.01875 -0.11505 -0.02292 -0.1132 -0.02578 -0.11458 C -0.02787 -0.11574 -0.02995 -0.11713 -0.03216 -0.11829 C -0.04063 -0.11343 -0.03633 -0.11458 -0.04492 -0.11458 " pathEditMode="relative" ptsTypes="AAAAAAAAAAA">
                                      <p:cBhvr>
                                        <p:cTn id="9" dur="3000" fill="hold"/>
                                        <p:tgtEl>
                                          <p:spTgt spid="19"/>
                                        </p:tgtEl>
                                        <p:attrNameLst>
                                          <p:attrName>ppt_x</p:attrName>
                                          <p:attrName>ppt_y</p:attrName>
                                        </p:attrNameLst>
                                      </p:cBhvr>
                                    </p:animMotion>
                                  </p:childTnLst>
                                </p:cTn>
                              </p:par>
                              <p:par>
                                <p:cTn id="10" presetID="0" presetClass="path" presetSubtype="0" accel="50000" decel="50000" fill="hold" grpId="0" nodeType="withEffect">
                                  <p:stCondLst>
                                    <p:cond delay="0"/>
                                  </p:stCondLst>
                                  <p:childTnLst>
                                    <p:animMotion origin="layout" path="M 3.75E-6 -8.14815E-6 C -0.0017 -0.02269 -0.00013 -0.02894 -0.00651 -0.04584 C -0.00756 -0.04885 -0.00938 -0.05093 -0.01081 -0.05348 C -0.01511 -0.05209 -0.01954 -0.05232 -0.02357 -0.04954 C -0.03165 -0.04422 -0.025 -0.03959 -0.03008 -0.03056 C -0.03165 -0.02778 -0.03438 -0.02802 -0.03646 -0.02686 C -0.03868 -0.02802 -0.04128 -0.02778 -0.04284 -0.03056 C -0.04753 -0.0389 -0.04323 -0.06413 -0.04284 -0.06876 C -0.04428 -0.0713 -0.04545 -0.07454 -0.04714 -0.0764 C -0.05352 -0.08311 -0.05521 -0.0794 -0.06211 -0.0764 C -0.06381 -0.0676 -0.06394 -0.05903 -0.07071 -0.05718 C -0.0737 -0.05649 -0.07644 -0.05973 -0.0793 -0.06112 C -0.08008 -0.06482 -0.08138 -0.06853 -0.08138 -0.07246 C -0.08138 -0.10116 -0.07891 -0.08195 -0.07722 -0.10302 C -0.07683 -0.10788 -0.07722 -0.1132 -0.07722 -0.11806 " pathEditMode="relative" ptsTypes="AAAAAAAAAAAAAAA">
                                      <p:cBhvr>
                                        <p:cTn id="11" dur="3000" fill="hold"/>
                                        <p:tgtEl>
                                          <p:spTgt spid="20"/>
                                        </p:tgtEl>
                                        <p:attrNameLst>
                                          <p:attrName>ppt_x</p:attrName>
                                          <p:attrName>ppt_y</p:attrName>
                                        </p:attrNameLst>
                                      </p:cBhvr>
                                    </p:animMotion>
                                  </p:childTnLst>
                                </p:cTn>
                              </p:par>
                              <p:par>
                                <p:cTn id="12" presetID="0" presetClass="path" presetSubtype="0" accel="50000" decel="50000" fill="hold" grpId="0" nodeType="withEffect">
                                  <p:stCondLst>
                                    <p:cond delay="0"/>
                                  </p:stCondLst>
                                  <p:childTnLst>
                                    <p:animMotion origin="layout" path="M -0.00599 0.02014 L -0.02318 0.02755 C -0.02604 0.02894 -0.02904 0.02986 -0.03177 0.03148 L -0.04466 0.03912 C -0.04531 0.04931 -0.04362 0.06111 -0.04675 0.06968 C -0.04818 0.07338 -0.05196 0.06598 -0.05326 0.06204 C -0.05508 0.05648 -0.05391 0.04885 -0.05534 0.04283 C -0.05729 0.03473 -0.06211 0.0338 -0.06615 0.03148 C -0.06966 0.03264 -0.0737 0.03218 -0.07682 0.03519 C -0.07904 0.0375 -0.0793 0.04352 -0.08112 0.04676 C -0.08294 0.05 -0.08542 0.05185 -0.0875 0.0544 C -0.08828 0.0581 -0.08802 0.06297 -0.08972 0.06574 C -0.09401 0.07338 -0.09831 0.06829 -0.10248 0.06574 C -0.10391 0.06204 -0.10482 0.05741 -0.10677 0.0544 C -0.11068 0.04838 -0.11966 0.03912 -0.11966 0.03912 C -0.1293 0.04329 -0.12617 0.03912 -0.13034 0.04676 " pathEditMode="relative" ptsTypes="AAAAAAAAAAAAAAAA">
                                      <p:cBhvr>
                                        <p:cTn id="13" dur="3000" fill="hold"/>
                                        <p:tgtEl>
                                          <p:spTgt spid="21"/>
                                        </p:tgtEl>
                                        <p:attrNameLst>
                                          <p:attrName>ppt_x</p:attrName>
                                          <p:attrName>ppt_y</p:attrName>
                                        </p:attrNameLst>
                                      </p:cBhvr>
                                    </p:animMotion>
                                  </p:childTnLst>
                                </p:cTn>
                              </p:par>
                              <p:par>
                                <p:cTn id="14" presetID="0" presetClass="path" presetSubtype="0" accel="50000" decel="50000" fill="hold" grpId="0" nodeType="withEffect">
                                  <p:stCondLst>
                                    <p:cond delay="0"/>
                                  </p:stCondLst>
                                  <p:childTnLst>
                                    <p:animMotion origin="layout" path="M 0.04166 -0.05348 C 0.03801 -0.05232 0.03451 -0.0507 0.03086 -0.04977 C 0.02304 -0.04815 0.01484 -0.05047 0.00728 -0.04607 C 0.0052 -0.04468 0.00585 -0.03843 0.0052 -0.0345 C 0.00585 -0.03079 0.00572 -0.02593 0.00728 -0.02315 C 0.00885 -0.02038 0.01184 -0.0213 0.01366 -0.01922 C 0.02838 -0.00371 0.00624 -0.01876 0.02447 -0.00788 C 0.02369 -0.00278 0.02408 0.00323 0.02226 0.0074 C 0.01848 0.01597 0.00156 0.00763 0.0009 0.0074 C -0.01889 0.01087 -0.02605 0.00092 -0.01628 0.02268 C -0.01498 0.02546 -0.01342 0.02777 -0.01199 0.03032 C -0.00964 0.04282 -0.0099 0.03773 -0.0099 0.0456 " pathEditMode="relative" ptsTypes="AAAAAAAAAAAA">
                                      <p:cBhvr>
                                        <p:cTn id="15" dur="3000" fill="hold"/>
                                        <p:tgtEl>
                                          <p:spTgt spid="24"/>
                                        </p:tgtEl>
                                        <p:attrNameLst>
                                          <p:attrName>ppt_x</p:attrName>
                                          <p:attrName>ppt_y</p:attrName>
                                        </p:attrNameLst>
                                      </p:cBhvr>
                                    </p:animMotion>
                                  </p:childTnLst>
                                </p:cTn>
                              </p:par>
                              <p:par>
                                <p:cTn id="16" presetID="0" presetClass="path" presetSubtype="0" accel="50000" decel="50000" fill="hold" grpId="0" nodeType="withEffect">
                                  <p:stCondLst>
                                    <p:cond delay="0"/>
                                  </p:stCondLst>
                                  <p:childTnLst>
                                    <p:animMotion origin="layout" path="M 0.00625 0.0382 C 0.0069 0.04306 0.00547 0.05162 0.00834 0.05325 C 0.0138 0.05649 0.01979 0.05116 0.02552 0.04954 C 0.03503 0.04676 0.03477 0.04653 0.04258 0.0419 C 0.05013 0.0463 0.05339 0.04399 0.04688 0.06482 C 0.04492 0.07107 0.03828 0.07987 0.03828 0.07987 C 0.03763 0.0838 0.03399 0.09051 0.0362 0.09144 C 0.05352 0.09815 0.0543 0.09352 0.06198 0.07987 C 0.06406 0.08241 0.06771 0.08311 0.06836 0.0875 C 0.07162 0.11088 0.06732 0.10973 0.05977 0.11412 C 0.06055 0.11806 0.06081 0.12223 0.06198 0.1257 C 0.06302 0.12871 0.06615 0.13334 0.06615 0.13334 " pathEditMode="relative" ptsTypes="AAAAAAAAAAAA">
                                      <p:cBhvr>
                                        <p:cTn id="17" dur="3000" fill="hold"/>
                                        <p:tgtEl>
                                          <p:spTgt spid="25"/>
                                        </p:tgtEl>
                                        <p:attrNameLst>
                                          <p:attrName>ppt_x</p:attrName>
                                          <p:attrName>ppt_y</p:attrName>
                                        </p:attrNameLst>
                                      </p:cBhvr>
                                    </p:animMotion>
                                  </p:childTnLst>
                                </p:cTn>
                              </p:par>
                              <p:par>
                                <p:cTn id="18" presetID="0" presetClass="path" presetSubtype="0" accel="50000" decel="50000" fill="hold" grpId="0" nodeType="withEffect">
                                  <p:stCondLst>
                                    <p:cond delay="0"/>
                                  </p:stCondLst>
                                  <p:childTnLst>
                                    <p:animMotion origin="layout" path="M 0.00013 0.0375 C 0.00052 0.04028 0.003 0.06019 0.0043 0.06412 C 0.00534 0.06713 0.00716 0.06922 0.0086 0.07176 C 0.01289 0.07037 0.01797 0.07223 0.02149 0.06783 C 0.02396 0.06482 0.02253 0.05741 0.0237 0.05255 C 0.02657 0.04075 0.02865 0.04028 0.03438 0.03357 C 0.03503 0.02894 0.03594 0.00834 0.04297 0.01088 C 0.04545 0.01181 0.04584 0.01852 0.04727 0.02223 C 0.0474 0.02315 0.05039 0.0463 0.05157 0.04885 C 0.05456 0.05556 0.06016 0.05764 0.06433 0.06019 C 0.06511 0.05649 0.06537 0.05232 0.06654 0.04885 C 0.06758 0.04584 0.06993 0.04445 0.07084 0.04121 C 0.07279 0.03403 0.07253 0.025 0.07513 0.01852 C 0.08047 0.00394 0.07761 0.01019 0.0836 -0.00046 C 0.08841 0.00787 0.08789 0.00348 0.08789 0.01088 " pathEditMode="relative" ptsTypes="AAAAAAAAAAAAAAA">
                                      <p:cBhvr>
                                        <p:cTn id="19" dur="3000" fill="hold"/>
                                        <p:tgtEl>
                                          <p:spTgt spid="26"/>
                                        </p:tgtEl>
                                        <p:attrNameLst>
                                          <p:attrName>ppt_x</p:attrName>
                                          <p:attrName>ppt_y</p:attrName>
                                        </p:attrNameLst>
                                      </p:cBhvr>
                                    </p:animMotion>
                                  </p:childTnLst>
                                </p:cTn>
                              </p:par>
                              <p:par>
                                <p:cTn id="20" presetID="0" presetClass="path" presetSubtype="0" accel="50000" decel="50000" fill="hold" grpId="0" nodeType="withEffect">
                                  <p:stCondLst>
                                    <p:cond delay="0"/>
                                  </p:stCondLst>
                                  <p:childTnLst>
                                    <p:animMotion origin="layout" path="M -2.5E-6 6.66667E-6 C 0.00508 -0.00231 0.0112 -0.00323 0.01497 -0.01157 C 0.01641 -0.01481 0.01589 -0.01967 0.01706 -0.02291 C 0.0181 -0.02615 0.01992 -0.02823 0.02135 -0.03078 C 0.02357 -0.02939 0.02591 -0.02916 0.02787 -0.02684 C 0.03034 -0.02383 0.0319 -0.01874 0.03425 -0.0155 C 0.0362 -0.01249 0.03854 -0.01041 0.04063 -0.00786 C 0.04688 -0.02453 0.04492 -0.01458 0.04492 -0.03819 " pathEditMode="relative" ptsTypes="AAAAAAAA">
                                      <p:cBhvr>
                                        <p:cTn id="21" dur="3000" fill="hold"/>
                                        <p:tgtEl>
                                          <p:spTgt spid="27"/>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6.25E-6 1.85185E-6 C -0.00702 0.003 -0.00872 0.00671 -0.01497 1.85185E-6 C -0.0168 -0.00186 -0.01784 -0.0051 -0.01926 -0.00764 C -0.02031 -0.0132 -0.02461 -0.02917 -0.01926 -0.03426 C -0.01158 -0.04167 -0.0022 -0.0419 0.00639 -0.04584 L 0.01498 -0.04954 C 0.01642 -0.05209 0.01889 -0.05371 0.01928 -0.05718 C 0.0198 -0.06112 0.01928 -0.06737 0.0172 -0.06852 C 0.00899 -0.07315 6.25E-6 -0.07107 -0.00858 -0.07246 C -0.00781 -0.0801 -0.00899 -0.08912 -0.00637 -0.09537 C -0.00416 -0.10093 0.01446 -0.09908 0.01498 -0.09908 " pathEditMode="relative" ptsTypes="AAAAAAAAAAA">
                                      <p:cBhvr>
                                        <p:cTn id="23" dur="3000" fill="hold"/>
                                        <p:tgtEl>
                                          <p:spTgt spid="22"/>
                                        </p:tgtEl>
                                        <p:attrNameLst>
                                          <p:attrName>ppt_x</p:attrName>
                                          <p:attrName>ppt_y</p:attrName>
                                        </p:attrNameLst>
                                      </p:cBhvr>
                                    </p:animMotion>
                                  </p:childTnLst>
                                </p:cTn>
                              </p:par>
                              <p:par>
                                <p:cTn id="24" presetID="0" presetClass="path" presetSubtype="0" accel="50000" decel="50000" fill="hold" grpId="0" nodeType="withEffect">
                                  <p:stCondLst>
                                    <p:cond delay="0"/>
                                  </p:stCondLst>
                                  <p:childTnLst>
                                    <p:animMotion origin="layout" path="M -0.00156 0.02037 C -0.01341 0.02546 -0.00859 0.02199 -0.01667 0.02916 C -0.01745 0.03356 -0.01953 0.04027 -0.01667 0.04467 C -0.01458 0.04768 -0.01159 0.04768 -0.00911 0.04907 L -0.00534 0.05138 L -0.00156 0.05347 C -0.00208 0.05648 -0.00156 0.06041 -0.00286 0.0625 C -0.00742 0.06944 -0.02891 0.06898 -0.02917 0.06921 C -0.0306 0.07708 -0.03034 0.07337 -0.03034 0.08032 " pathEditMode="relative" ptsTypes="AAAAAAAAA">
                                      <p:cBhvr>
                                        <p:cTn id="25" dur="3000" fill="hold"/>
                                        <p:tgtEl>
                                          <p:spTgt spid="2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Nature of Nicotine’s Special Effect on the Brain </a:t>
            </a:r>
            <a:br>
              <a:rPr lang="en-US" dirty="0"/>
            </a:br>
            <a:endParaRPr lang="en-US" dirty="0"/>
          </a:p>
        </p:txBody>
      </p:sp>
      <p:sp>
        <p:nvSpPr>
          <p:cNvPr id="3" name="Content Placeholder 2"/>
          <p:cNvSpPr>
            <a:spLocks noGrp="1"/>
          </p:cNvSpPr>
          <p:nvPr>
            <p:ph idx="1"/>
          </p:nvPr>
        </p:nvSpPr>
        <p:spPr/>
        <p:txBody>
          <a:bodyPr/>
          <a:lstStyle/>
          <a:p>
            <a:r>
              <a:rPr lang="en-US" sz="2800" b="1" dirty="0"/>
              <a:t>Hijacking Survival Instincts </a:t>
            </a:r>
          </a:p>
          <a:p>
            <a:r>
              <a:rPr lang="en-US" sz="2800" b="1" dirty="0"/>
              <a:t>Creating compulsion: connections between environment and behavior </a:t>
            </a:r>
          </a:p>
          <a:p>
            <a:r>
              <a:rPr lang="en-US" sz="2800" b="1" dirty="0"/>
              <a:t>The Connection to Emotion </a:t>
            </a:r>
          </a:p>
          <a:p>
            <a:r>
              <a:rPr lang="en-US" sz="2800" b="1" dirty="0"/>
              <a:t>The cigarette /Vape device as a highly engineered nicotine delivery device </a:t>
            </a:r>
          </a:p>
          <a:p>
            <a:r>
              <a:rPr lang="en-US" sz="2800" b="1" dirty="0"/>
              <a:t> chronic disease </a:t>
            </a:r>
          </a:p>
          <a:p>
            <a:endParaRPr lang="en-US" dirty="0"/>
          </a:p>
        </p:txBody>
      </p:sp>
      <p:sp>
        <p:nvSpPr>
          <p:cNvPr id="4" name="Rectangle 3"/>
          <p:cNvSpPr/>
          <p:nvPr/>
        </p:nvSpPr>
        <p:spPr>
          <a:xfrm>
            <a:off x="3273469" y="6171178"/>
            <a:ext cx="8764044" cy="369332"/>
          </a:xfrm>
          <a:prstGeom prst="rect">
            <a:avLst/>
          </a:prstGeom>
        </p:spPr>
        <p:txBody>
          <a:bodyPr wrap="square">
            <a:spAutoFit/>
          </a:bodyPr>
          <a:lstStyle/>
          <a:p>
            <a:r>
              <a:rPr lang="en-US" dirty="0">
                <a:latin typeface="Times" charset="0"/>
              </a:rPr>
              <a:t>Clin Pulm Med. 2012 March 1; 19(2): 53–61. doi:10.1097/CPM.0b013e318247cada. </a:t>
            </a:r>
            <a:endParaRPr lang="en-US" dirty="0"/>
          </a:p>
        </p:txBody>
      </p:sp>
    </p:spTree>
    <p:extLst>
      <p:ext uri="{BB962C8B-B14F-4D97-AF65-F5344CB8AC3E}">
        <p14:creationId xmlns:p14="http://schemas.microsoft.com/office/powerpoint/2010/main" val="19954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mph" presetSubtype="0" fill="hold" nodeType="clickEffect">
                                  <p:stCondLst>
                                    <p:cond delay="0"/>
                                  </p:stCondLst>
                                  <p:childTnLst>
                                    <p:anim calcmode="discrete" valueType="str">
                                      <p:cBhvr override="childStyle">
                                        <p:cTn id="6" dur="2000" fill="hold"/>
                                        <p:tgtEl>
                                          <p:spTgt spid="3">
                                            <p:txEl>
                                              <p:pRg st="0" end="0"/>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rgbClr val="FFA318"/>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l="11292" t="31892" r="30814" b="22867"/>
          <a:stretch>
            <a:fillRect/>
          </a:stretch>
        </p:blipFill>
        <p:spPr bwMode="auto">
          <a:xfrm>
            <a:off x="870204" y="1131934"/>
            <a:ext cx="10451592" cy="4594132"/>
          </a:xfrm>
          <a:prstGeom prst="rect">
            <a:avLst/>
          </a:prstGeom>
          <a:noFill/>
          <a:ln w="31750" cap="sq">
            <a:noFill/>
            <a:miter lim="800000"/>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418162"/>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rgbClr val="E29B7B"/>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l="8864" t="9242" r="6137" b="24091"/>
          <a:stretch>
            <a:fillRect/>
          </a:stretch>
        </p:blipFill>
        <p:spPr bwMode="auto">
          <a:xfrm>
            <a:off x="1751300" y="873252"/>
            <a:ext cx="8689399" cy="5111496"/>
          </a:xfrm>
          <a:prstGeom prst="rect">
            <a:avLst/>
          </a:prstGeom>
          <a:noFill/>
          <a:ln w="31750" cap="sq">
            <a:noFill/>
            <a:miter lim="800000"/>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121561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5128"/>
          <a:stretch/>
        </p:blipFill>
        <p:spPr>
          <a:xfrm>
            <a:off x="2399889" y="1563328"/>
            <a:ext cx="7702756" cy="4634170"/>
          </a:xfrm>
          <a:prstGeom prst="rect">
            <a:avLst/>
          </a:prstGeom>
        </p:spPr>
      </p:pic>
      <p:sp>
        <p:nvSpPr>
          <p:cNvPr id="4" name="TextBox 3">
            <a:extLst>
              <a:ext uri="{FF2B5EF4-FFF2-40B4-BE49-F238E27FC236}">
                <a16:creationId xmlns:a16="http://schemas.microsoft.com/office/drawing/2014/main" id="{C91FD25E-0FA0-50FC-0FAB-6BA1865EF09C}"/>
              </a:ext>
            </a:extLst>
          </p:cNvPr>
          <p:cNvSpPr txBox="1"/>
          <p:nvPr/>
        </p:nvSpPr>
        <p:spPr>
          <a:xfrm>
            <a:off x="2715521" y="660502"/>
            <a:ext cx="7702756" cy="954107"/>
          </a:xfrm>
          <a:prstGeom prst="rect">
            <a:avLst/>
          </a:prstGeom>
          <a:noFill/>
        </p:spPr>
        <p:txBody>
          <a:bodyPr wrap="square" rtlCol="0">
            <a:spAutoFit/>
          </a:bodyPr>
          <a:lstStyle/>
          <a:p>
            <a:r>
              <a:rPr lang="en-US" sz="2800" b="1" dirty="0"/>
              <a:t>BRAIN RESPONDS TO CHANGES IN NICOTINE LEVEL </a:t>
            </a:r>
          </a:p>
        </p:txBody>
      </p:sp>
    </p:spTree>
    <p:extLst>
      <p:ext uri="{BB962C8B-B14F-4D97-AF65-F5344CB8AC3E}">
        <p14:creationId xmlns:p14="http://schemas.microsoft.com/office/powerpoint/2010/main" val="2098415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6551" y="893211"/>
            <a:ext cx="9380921" cy="5451971"/>
          </a:xfrm>
          <a:prstGeom prst="rect">
            <a:avLst/>
          </a:prstGeom>
        </p:spPr>
      </p:pic>
      <p:sp>
        <p:nvSpPr>
          <p:cNvPr id="3" name="Rectangle 2"/>
          <p:cNvSpPr/>
          <p:nvPr/>
        </p:nvSpPr>
        <p:spPr>
          <a:xfrm>
            <a:off x="709449" y="6463863"/>
            <a:ext cx="10689021" cy="276999"/>
          </a:xfrm>
          <a:prstGeom prst="rect">
            <a:avLst/>
          </a:prstGeom>
        </p:spPr>
        <p:txBody>
          <a:bodyPr wrap="square">
            <a:spAutoFit/>
          </a:bodyPr>
          <a:lstStyle/>
          <a:p>
            <a:r>
              <a:rPr lang="en-US" sz="1200" dirty="0"/>
              <a:t>Holgate, Joan &amp; Bartlett, Selena. (2015). Early Life Stress, Nicotinic Acetylcholine Receptors and Alcohol Use Disorders. Brain sciences. 5. 258-74. </a:t>
            </a:r>
          </a:p>
        </p:txBody>
      </p:sp>
      <p:sp>
        <p:nvSpPr>
          <p:cNvPr id="4" name="TextBox 3">
            <a:extLst>
              <a:ext uri="{FF2B5EF4-FFF2-40B4-BE49-F238E27FC236}">
                <a16:creationId xmlns:a16="http://schemas.microsoft.com/office/drawing/2014/main" id="{76BE923F-FE87-DDCC-C8C2-EB1072BA9BAC}"/>
              </a:ext>
            </a:extLst>
          </p:cNvPr>
          <p:cNvSpPr txBox="1"/>
          <p:nvPr/>
        </p:nvSpPr>
        <p:spPr>
          <a:xfrm>
            <a:off x="8672052" y="1179871"/>
            <a:ext cx="1991032" cy="369332"/>
          </a:xfrm>
          <a:prstGeom prst="rect">
            <a:avLst/>
          </a:prstGeom>
          <a:noFill/>
        </p:spPr>
        <p:txBody>
          <a:bodyPr wrap="square" rtlCol="0">
            <a:spAutoFit/>
          </a:bodyPr>
          <a:lstStyle/>
          <a:p>
            <a:r>
              <a:rPr lang="en-US" b="1" dirty="0"/>
              <a:t>MEMORY</a:t>
            </a:r>
          </a:p>
        </p:txBody>
      </p:sp>
      <p:sp>
        <p:nvSpPr>
          <p:cNvPr id="5" name="TextBox 4">
            <a:extLst>
              <a:ext uri="{FF2B5EF4-FFF2-40B4-BE49-F238E27FC236}">
                <a16:creationId xmlns:a16="http://schemas.microsoft.com/office/drawing/2014/main" id="{F41FD46E-075E-E0FE-AF78-8C7FA4E4D9B6}"/>
              </a:ext>
            </a:extLst>
          </p:cNvPr>
          <p:cNvSpPr txBox="1"/>
          <p:nvPr/>
        </p:nvSpPr>
        <p:spPr>
          <a:xfrm>
            <a:off x="9591452" y="4585617"/>
            <a:ext cx="2047993" cy="646331"/>
          </a:xfrm>
          <a:prstGeom prst="rect">
            <a:avLst/>
          </a:prstGeom>
          <a:noFill/>
        </p:spPr>
        <p:txBody>
          <a:bodyPr wrap="square" rtlCol="0">
            <a:spAutoFit/>
          </a:bodyPr>
          <a:lstStyle/>
          <a:p>
            <a:r>
              <a:rPr lang="en-US" b="1" dirty="0"/>
              <a:t>MOTIVATION/ SAFETY </a:t>
            </a:r>
          </a:p>
        </p:txBody>
      </p:sp>
      <p:sp>
        <p:nvSpPr>
          <p:cNvPr id="6" name="TextBox 5">
            <a:extLst>
              <a:ext uri="{FF2B5EF4-FFF2-40B4-BE49-F238E27FC236}">
                <a16:creationId xmlns:a16="http://schemas.microsoft.com/office/drawing/2014/main" id="{03F3C7FB-108A-BC6F-37AA-50620DE18079}"/>
              </a:ext>
            </a:extLst>
          </p:cNvPr>
          <p:cNvSpPr txBox="1"/>
          <p:nvPr/>
        </p:nvSpPr>
        <p:spPr>
          <a:xfrm>
            <a:off x="468375" y="4123952"/>
            <a:ext cx="1532306" cy="923330"/>
          </a:xfrm>
          <a:prstGeom prst="rect">
            <a:avLst/>
          </a:prstGeom>
          <a:noFill/>
        </p:spPr>
        <p:txBody>
          <a:bodyPr wrap="square" rtlCol="0">
            <a:spAutoFit/>
          </a:bodyPr>
          <a:lstStyle/>
          <a:p>
            <a:r>
              <a:rPr lang="en-US" b="1" dirty="0"/>
              <a:t>INITIATION OF BEHAVIOR</a:t>
            </a:r>
          </a:p>
        </p:txBody>
      </p:sp>
      <p:sp>
        <p:nvSpPr>
          <p:cNvPr id="7" name="TextBox 6">
            <a:extLst>
              <a:ext uri="{FF2B5EF4-FFF2-40B4-BE49-F238E27FC236}">
                <a16:creationId xmlns:a16="http://schemas.microsoft.com/office/drawing/2014/main" id="{846212CF-6722-8607-8CD4-3C16A916454F}"/>
              </a:ext>
            </a:extLst>
          </p:cNvPr>
          <p:cNvSpPr txBox="1"/>
          <p:nvPr/>
        </p:nvSpPr>
        <p:spPr>
          <a:xfrm>
            <a:off x="353961" y="1932039"/>
            <a:ext cx="1401097" cy="1200329"/>
          </a:xfrm>
          <a:prstGeom prst="rect">
            <a:avLst/>
          </a:prstGeom>
          <a:noFill/>
        </p:spPr>
        <p:txBody>
          <a:bodyPr wrap="square" rtlCol="0">
            <a:spAutoFit/>
          </a:bodyPr>
          <a:lstStyle/>
          <a:p>
            <a:r>
              <a:rPr lang="en-US" b="1" dirty="0"/>
              <a:t>DECIDING RIGHT FROM WRONG</a:t>
            </a:r>
          </a:p>
        </p:txBody>
      </p:sp>
    </p:spTree>
    <p:extLst>
      <p:ext uri="{BB962C8B-B14F-4D97-AF65-F5344CB8AC3E}">
        <p14:creationId xmlns:p14="http://schemas.microsoft.com/office/powerpoint/2010/main" val="2924098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93E2C8F5-B35B-4728-AFAB-5111275C6C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39" name="Rectangle 38">
            <a:extLst>
              <a:ext uri="{FF2B5EF4-FFF2-40B4-BE49-F238E27FC236}">
                <a16:creationId xmlns:a16="http://schemas.microsoft.com/office/drawing/2014/main" id="{5B015324-98EE-4370-8001-85C1278A1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4E49BFF-40A2-4616-8638-9CBE4EC1F6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4" name="Rectangle 3"/>
          <p:cNvSpPr/>
          <p:nvPr/>
        </p:nvSpPr>
        <p:spPr>
          <a:xfrm>
            <a:off x="685800" y="2364573"/>
            <a:ext cx="3977639" cy="3854112"/>
          </a:xfrm>
          <a:prstGeom prst="rect">
            <a:avLst/>
          </a:prstGeom>
        </p:spPr>
        <p:txBody>
          <a:bodyPr vert="horz" lIns="91440" tIns="45720" rIns="91440" bIns="45720" rtlCol="0">
            <a:normAutofit/>
          </a:bodyPr>
          <a:lstStyle/>
          <a:p>
            <a:pPr indent="-228600" defTabSz="914400">
              <a:lnSpc>
                <a:spcPct val="90000"/>
              </a:lnSpc>
              <a:spcAft>
                <a:spcPts val="600"/>
              </a:spcAft>
              <a:buFont typeface="Arial" panose="020B0604020202020204" pitchFamily="34" charset="0"/>
              <a:buChar char="•"/>
            </a:pPr>
            <a:r>
              <a:rPr lang="en-US" sz="1600" b="1" i="1" dirty="0"/>
              <a:t>The cigarette should not be construed as a product but a package. The product is nicotine. Think of a puff of smoke as the vehicle for nicotine....Think of the cigarette as the dispenser for a dose unit of nicotine....Smoke is beyond question the most optimized vehicle of nicotine and the cigarette the most optimized dispenser of smoke. </a:t>
            </a:r>
            <a:endParaRPr lang="en-US" sz="1600" dirty="0"/>
          </a:p>
          <a:p>
            <a:pPr indent="-228600" defTabSz="914400">
              <a:lnSpc>
                <a:spcPct val="90000"/>
              </a:lnSpc>
              <a:spcAft>
                <a:spcPts val="600"/>
              </a:spcAft>
              <a:buFont typeface="Arial" panose="020B0604020202020204" pitchFamily="34" charset="0"/>
              <a:buChar char="•"/>
            </a:pPr>
            <a:r>
              <a:rPr lang="en-US" sz="1600" dirty="0">
                <a:highlight>
                  <a:srgbClr val="FFFF00"/>
                </a:highlight>
              </a:rPr>
              <a:t>William L. Dunn Jr., Philip Morris researcher, 19723) </a:t>
            </a:r>
          </a:p>
        </p:txBody>
      </p:sp>
      <p:pic>
        <p:nvPicPr>
          <p:cNvPr id="5" name="Picture 4" descr="A cigarette with text on it&#10;&#10;Description automatically generated"/>
          <p:cNvPicPr>
            <a:picLocks noChangeAspect="1"/>
          </p:cNvPicPr>
          <p:nvPr/>
        </p:nvPicPr>
        <p:blipFill>
          <a:blip r:embed="rId3"/>
          <a:stretch>
            <a:fillRect/>
          </a:stretch>
        </p:blipFill>
        <p:spPr>
          <a:xfrm>
            <a:off x="4972699" y="1644858"/>
            <a:ext cx="6533501" cy="3675094"/>
          </a:xfrm>
          <a:prstGeom prst="rect">
            <a:avLst/>
          </a:prstGeom>
        </p:spPr>
      </p:pic>
    </p:spTree>
    <p:extLst>
      <p:ext uri="{BB962C8B-B14F-4D97-AF65-F5344CB8AC3E}">
        <p14:creationId xmlns:p14="http://schemas.microsoft.com/office/powerpoint/2010/main" val="1330418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rgbClr val="48618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74F990EC-6655-A15D-6DED-F386CDF772F8}"/>
              </a:ext>
            </a:extLst>
          </p:cNvPr>
          <p:cNvPicPr>
            <a:picLocks noChangeAspect="1"/>
          </p:cNvPicPr>
          <p:nvPr/>
        </p:nvPicPr>
        <p:blipFill rotWithShape="1">
          <a:blip r:embed="rId2"/>
          <a:srcRect b="3434"/>
          <a:stretch/>
        </p:blipFill>
        <p:spPr>
          <a:xfrm>
            <a:off x="1552423" y="873252"/>
            <a:ext cx="9087154" cy="5111496"/>
          </a:xfrm>
          <a:prstGeom prst="rect">
            <a:avLst/>
          </a:prstGeom>
          <a:ln w="31750" cap="sq">
            <a:noFill/>
            <a:miter lim="800000"/>
          </a:ln>
        </p:spPr>
      </p:pic>
    </p:spTree>
    <p:extLst>
      <p:ext uri="{BB962C8B-B14F-4D97-AF65-F5344CB8AC3E}">
        <p14:creationId xmlns:p14="http://schemas.microsoft.com/office/powerpoint/2010/main" val="1551639141"/>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9E7C517-E5CF-524F-935A-D99DFF9DE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603" y="4954204"/>
            <a:ext cx="2700419" cy="1903797"/>
          </a:xfrm>
          <a:prstGeom prst="rect">
            <a:avLst/>
          </a:prstGeom>
        </p:spPr>
      </p:pic>
      <p:sp>
        <p:nvSpPr>
          <p:cNvPr id="17" name="Bent Arrow 16"/>
          <p:cNvSpPr/>
          <p:nvPr/>
        </p:nvSpPr>
        <p:spPr>
          <a:xfrm>
            <a:off x="3458371" y="1949001"/>
            <a:ext cx="1293231" cy="1129499"/>
          </a:xfrm>
          <a:prstGeom prst="bentArrow">
            <a:avLst>
              <a:gd name="adj1" fmla="val 25000"/>
              <a:gd name="adj2" fmla="val 25484"/>
              <a:gd name="adj3" fmla="val 25000"/>
              <a:gd name="adj4" fmla="val 43750"/>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black"/>
              </a:solidFill>
              <a:latin typeface="Calibri" panose="020F0502020204030204"/>
            </a:endParaRPr>
          </a:p>
        </p:txBody>
      </p:sp>
      <p:sp>
        <p:nvSpPr>
          <p:cNvPr id="18" name="Bent Arrow 17"/>
          <p:cNvSpPr/>
          <p:nvPr/>
        </p:nvSpPr>
        <p:spPr>
          <a:xfrm rot="5400000">
            <a:off x="7642043" y="1853207"/>
            <a:ext cx="985940" cy="1408464"/>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black"/>
              </a:solidFill>
              <a:latin typeface="Calibri" panose="020F0502020204030204"/>
            </a:endParaRPr>
          </a:p>
        </p:txBody>
      </p:sp>
      <p:sp>
        <p:nvSpPr>
          <p:cNvPr id="19" name="Bent Arrow 18"/>
          <p:cNvSpPr/>
          <p:nvPr/>
        </p:nvSpPr>
        <p:spPr>
          <a:xfrm rot="16200000">
            <a:off x="3588071" y="4804298"/>
            <a:ext cx="1013626" cy="1313435"/>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black"/>
              </a:solidFill>
              <a:latin typeface="Calibri" panose="020F0502020204030204"/>
            </a:endParaRPr>
          </a:p>
        </p:txBody>
      </p:sp>
      <p:sp>
        <p:nvSpPr>
          <p:cNvPr id="20" name="Bent Arrow 19"/>
          <p:cNvSpPr/>
          <p:nvPr/>
        </p:nvSpPr>
        <p:spPr>
          <a:xfrm rot="10800000">
            <a:off x="7452019" y="4954200"/>
            <a:ext cx="1281610" cy="1105165"/>
          </a:xfrm>
          <a:prstGeom prst="bentArrow">
            <a:avLst/>
          </a:prstGeom>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65"/>
            <a:endParaRPr lang="en-US" sz="1350" dirty="0">
              <a:solidFill>
                <a:prstClr val="black"/>
              </a:solidFill>
              <a:latin typeface="Calibri" panose="020F0502020204030204"/>
            </a:endParaRPr>
          </a:p>
        </p:txBody>
      </p:sp>
      <p:pic>
        <p:nvPicPr>
          <p:cNvPr id="15" name="Picture 14"/>
          <p:cNvPicPr>
            <a:picLocks noChangeAspect="1"/>
          </p:cNvPicPr>
          <p:nvPr/>
        </p:nvPicPr>
        <p:blipFill rotWithShape="1">
          <a:blip r:embed="rId4"/>
          <a:srcRect l="3934" t="5500" r="58614" b="49280"/>
          <a:stretch/>
        </p:blipFill>
        <p:spPr>
          <a:xfrm>
            <a:off x="4756411" y="1258855"/>
            <a:ext cx="2679180" cy="1819645"/>
          </a:xfrm>
          <a:prstGeom prst="rect">
            <a:avLst/>
          </a:prstGeom>
        </p:spPr>
      </p:pic>
      <p:grpSp>
        <p:nvGrpSpPr>
          <p:cNvPr id="22" name="Group 21"/>
          <p:cNvGrpSpPr/>
          <p:nvPr/>
        </p:nvGrpSpPr>
        <p:grpSpPr>
          <a:xfrm>
            <a:off x="2051183" y="3050406"/>
            <a:ext cx="2700419" cy="1903797"/>
            <a:chOff x="701274" y="2213799"/>
            <a:chExt cx="3852225" cy="2194561"/>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74" y="2213799"/>
              <a:ext cx="3852225" cy="2194561"/>
            </a:xfrm>
            <a:prstGeom prst="rect">
              <a:avLst/>
            </a:prstGeom>
          </p:spPr>
        </p:pic>
        <p:pic>
          <p:nvPicPr>
            <p:cNvPr id="21" name="Picture 20"/>
            <p:cNvPicPr>
              <a:picLocks noChangeAspect="1"/>
            </p:cNvPicPr>
            <p:nvPr/>
          </p:nvPicPr>
          <p:blipFill rotWithShape="1">
            <a:blip r:embed="rId5"/>
            <a:srcRect l="36485" r="35215"/>
            <a:stretch/>
          </p:blipFill>
          <p:spPr>
            <a:xfrm rot="6378819" flipH="1" flipV="1">
              <a:off x="2524265" y="2001710"/>
              <a:ext cx="531851" cy="1879375"/>
            </a:xfrm>
            <a:prstGeom prst="rect">
              <a:avLst/>
            </a:prstGeom>
          </p:spPr>
        </p:pic>
      </p:grpSp>
      <p:pic>
        <p:nvPicPr>
          <p:cNvPr id="23" name="Picture 22">
            <a:extLst>
              <a:ext uri="{FF2B5EF4-FFF2-40B4-BE49-F238E27FC236}">
                <a16:creationId xmlns:a16="http://schemas.microsoft.com/office/drawing/2014/main" id="{506849F2-B339-6249-B57F-8C72FC56E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590" y="3050406"/>
            <a:ext cx="2700419" cy="1903797"/>
          </a:xfrm>
          <a:prstGeom prst="rect">
            <a:avLst/>
          </a:prstGeom>
        </p:spPr>
      </p:pic>
      <p:sp>
        <p:nvSpPr>
          <p:cNvPr id="26" name="TextBox 25">
            <a:extLst>
              <a:ext uri="{FF2B5EF4-FFF2-40B4-BE49-F238E27FC236}">
                <a16:creationId xmlns:a16="http://schemas.microsoft.com/office/drawing/2014/main" id="{B9E42CA3-FFF3-2C41-9AF5-E8D0EDAF04EC}"/>
              </a:ext>
            </a:extLst>
          </p:cNvPr>
          <p:cNvSpPr txBox="1"/>
          <p:nvPr/>
        </p:nvSpPr>
        <p:spPr>
          <a:xfrm>
            <a:off x="1524000" y="181384"/>
            <a:ext cx="9144000" cy="769441"/>
          </a:xfrm>
          <a:prstGeom prst="rect">
            <a:avLst/>
          </a:prstGeom>
          <a:noFill/>
        </p:spPr>
        <p:txBody>
          <a:bodyPr wrap="square" rtlCol="0">
            <a:spAutoFit/>
          </a:bodyPr>
          <a:lstStyle/>
          <a:p>
            <a:pPr defTabSz="685765"/>
            <a:r>
              <a:rPr lang="en-US" sz="4400" b="1" dirty="0">
                <a:solidFill>
                  <a:prstClr val="black"/>
                </a:solidFill>
                <a:latin typeface="Calibri" panose="020F0502020204030204"/>
              </a:rPr>
              <a:t>Cycle of Nicotine Addiction</a:t>
            </a:r>
          </a:p>
        </p:txBody>
      </p:sp>
      <p:pic>
        <p:nvPicPr>
          <p:cNvPr id="27" name="Picture 26">
            <a:extLst>
              <a:ext uri="{FF2B5EF4-FFF2-40B4-BE49-F238E27FC236}">
                <a16:creationId xmlns:a16="http://schemas.microsoft.com/office/drawing/2014/main" id="{D5BB5F87-84B7-6844-AC29-250F51347A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039" y="3339976"/>
            <a:ext cx="1826414" cy="1217609"/>
          </a:xfrm>
          <a:prstGeom prst="rect">
            <a:avLst/>
          </a:prstGeom>
        </p:spPr>
      </p:pic>
      <p:pic>
        <p:nvPicPr>
          <p:cNvPr id="12" name="Picture 11"/>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212114" y="5288881"/>
            <a:ext cx="1853238" cy="1234442"/>
          </a:xfrm>
          <a:prstGeom prst="rect">
            <a:avLst/>
          </a:prstGeom>
        </p:spPr>
      </p:pic>
    </p:spTree>
    <p:extLst>
      <p:ext uri="{BB962C8B-B14F-4D97-AF65-F5344CB8AC3E}">
        <p14:creationId xmlns:p14="http://schemas.microsoft.com/office/powerpoint/2010/main" val="3232995482"/>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53" presetClass="entr" presetSubtype="16"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p:cTn id="15" dur="2000" fill="hold"/>
                                        <p:tgtEl>
                                          <p:spTgt spid="27"/>
                                        </p:tgtEl>
                                        <p:attrNameLst>
                                          <p:attrName>ppt_w</p:attrName>
                                        </p:attrNameLst>
                                      </p:cBhvr>
                                      <p:tavLst>
                                        <p:tav tm="0">
                                          <p:val>
                                            <p:fltVal val="0"/>
                                          </p:val>
                                        </p:tav>
                                        <p:tav tm="100000">
                                          <p:val>
                                            <p:strVal val="#ppt_w"/>
                                          </p:val>
                                        </p:tav>
                                      </p:tavLst>
                                    </p:anim>
                                    <p:anim calcmode="lin" valueType="num">
                                      <p:cBhvr>
                                        <p:cTn id="16" dur="2000" fill="hold"/>
                                        <p:tgtEl>
                                          <p:spTgt spid="27"/>
                                        </p:tgtEl>
                                        <p:attrNameLst>
                                          <p:attrName>ppt_h</p:attrName>
                                        </p:attrNameLst>
                                      </p:cBhvr>
                                      <p:tavLst>
                                        <p:tav tm="0">
                                          <p:val>
                                            <p:fltVal val="0"/>
                                          </p:val>
                                        </p:tav>
                                        <p:tav tm="100000">
                                          <p:val>
                                            <p:strVal val="#ppt_h"/>
                                          </p:val>
                                        </p:tav>
                                      </p:tavLst>
                                    </p:anim>
                                    <p:animEffect transition="in" filter="fade">
                                      <p:cBhvr>
                                        <p:cTn id="17" dur="20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6" presetClass="emph" presetSubtype="0" fill="hold" nodeType="withEffect">
                                  <p:stCondLst>
                                    <p:cond delay="0"/>
                                  </p:stCondLst>
                                  <p:childTnLst>
                                    <p:animScale>
                                      <p:cBhvr>
                                        <p:cTn id="27" dur="2000" fill="hold"/>
                                        <p:tgtEl>
                                          <p:spTgt spid="12"/>
                                        </p:tgtEl>
                                      </p:cBhvr>
                                      <p:by x="25000" y="25000"/>
                                    </p:animScale>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par>
                          <p:cTn id="34" fill="hold">
                            <p:stCondLst>
                              <p:cond delay="0"/>
                            </p:stCondLst>
                            <p:childTnLst>
                              <p:par>
                                <p:cTn id="35" presetID="26" presetClass="emph" presetSubtype="0" fill="hold" nodeType="afterEffect">
                                  <p:stCondLst>
                                    <p:cond delay="0"/>
                                  </p:stCondLst>
                                  <p:childTnLst>
                                    <p:animEffect transition="out" filter="fade">
                                      <p:cBhvr>
                                        <p:cTn id="36" dur="1000" tmFilter="0, 0; .2, .5; .8, .5; 1, 0"/>
                                        <p:tgtEl>
                                          <p:spTgt spid="22"/>
                                        </p:tgtEl>
                                      </p:cBhvr>
                                    </p:animEffect>
                                    <p:animScale>
                                      <p:cBhvr>
                                        <p:cTn id="37" dur="500" autoRev="1" fill="hold"/>
                                        <p:tgtEl>
                                          <p:spTgt spid="22"/>
                                        </p:tgtEl>
                                      </p:cBhvr>
                                      <p:by x="105000" y="105000"/>
                                    </p:animScale>
                                  </p:childTnLst>
                                </p:cTn>
                              </p:par>
                            </p:childTnLst>
                          </p:cTn>
                        </p:par>
                        <p:par>
                          <p:cTn id="38" fill="hold">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5" name="TextBox 4">
            <a:extLst>
              <a:ext uri="{FF2B5EF4-FFF2-40B4-BE49-F238E27FC236}">
                <a16:creationId xmlns:a16="http://schemas.microsoft.com/office/drawing/2014/main" id="{52D1B128-FC2E-A440-93C2-1086455A1431}"/>
              </a:ext>
            </a:extLst>
          </p:cNvPr>
          <p:cNvSpPr txBox="1"/>
          <p:nvPr/>
        </p:nvSpPr>
        <p:spPr>
          <a:xfrm>
            <a:off x="-2866914" y="2040943"/>
            <a:ext cx="184731" cy="482055"/>
          </a:xfrm>
          <a:prstGeom prst="rect">
            <a:avLst/>
          </a:prstGeom>
          <a:noFill/>
        </p:spPr>
        <p:txBody>
          <a:bodyPr wrap="none" rtlCol="0">
            <a:spAutoFit/>
          </a:bodyPr>
          <a:lstStyle/>
          <a:p>
            <a:pPr defTabSz="321440">
              <a:defRPr/>
            </a:pPr>
            <a:endParaRPr lang="en-US" sz="844" dirty="0">
              <a:solidFill>
                <a:sysClr val="windowText" lastClr="000000"/>
              </a:solidFill>
              <a:latin typeface="Calibri"/>
              <a:sym typeface="Helvetica"/>
            </a:endParaRPr>
          </a:p>
          <a:p>
            <a:pPr defTabSz="321440">
              <a:defRPr/>
            </a:pPr>
            <a:endParaRPr lang="en-US" sz="844" dirty="0">
              <a:solidFill>
                <a:sysClr val="windowText" lastClr="000000"/>
              </a:solidFill>
              <a:latin typeface="Calibri"/>
              <a:sym typeface="Helvetica"/>
            </a:endParaRPr>
          </a:p>
          <a:p>
            <a:pPr defTabSz="321440">
              <a:defRPr/>
            </a:pPr>
            <a:endParaRPr lang="en-US" sz="844" dirty="0">
              <a:solidFill>
                <a:sysClr val="windowText" lastClr="000000"/>
              </a:solidFill>
              <a:latin typeface="Calibri"/>
              <a:sym typeface="Helvetica"/>
            </a:endParaRPr>
          </a:p>
        </p:txBody>
      </p:sp>
      <p:pic>
        <p:nvPicPr>
          <p:cNvPr id="7" name="Picture 6">
            <a:extLst>
              <a:ext uri="{FF2B5EF4-FFF2-40B4-BE49-F238E27FC236}">
                <a16:creationId xmlns:a16="http://schemas.microsoft.com/office/drawing/2014/main" id="{31B4BCDE-6C62-7044-80F2-5421EFC88334}"/>
              </a:ext>
            </a:extLst>
          </p:cNvPr>
          <p:cNvPicPr>
            <a:picLocks noChangeAspect="1"/>
          </p:cNvPicPr>
          <p:nvPr/>
        </p:nvPicPr>
        <p:blipFill rotWithShape="1">
          <a:blip r:embed="rId3"/>
          <a:srcRect l="9077" t="1" r="7252" b="-359"/>
          <a:stretch/>
        </p:blipFill>
        <p:spPr>
          <a:xfrm>
            <a:off x="1524000" y="1374145"/>
            <a:ext cx="9144000" cy="5483855"/>
          </a:xfrm>
          <a:prstGeom prst="rect">
            <a:avLst/>
          </a:prstGeom>
        </p:spPr>
      </p:pic>
      <p:cxnSp>
        <p:nvCxnSpPr>
          <p:cNvPr id="21" name="Shape 350">
            <a:extLst>
              <a:ext uri="{FF2B5EF4-FFF2-40B4-BE49-F238E27FC236}">
                <a16:creationId xmlns:a16="http://schemas.microsoft.com/office/drawing/2014/main" id="{17BF05CF-DE33-3742-B1A6-1526E5EEA835}"/>
              </a:ext>
            </a:extLst>
          </p:cNvPr>
          <p:cNvCxnSpPr>
            <a:cxnSpLocks/>
          </p:cNvCxnSpPr>
          <p:nvPr/>
        </p:nvCxnSpPr>
        <p:spPr>
          <a:xfrm>
            <a:off x="3848635" y="1908579"/>
            <a:ext cx="1254837" cy="211833"/>
          </a:xfrm>
          <a:prstGeom prst="straightConnector1">
            <a:avLst/>
          </a:prstGeom>
          <a:noFill/>
          <a:ln w="38100" cap="flat" cmpd="sng">
            <a:solidFill>
              <a:schemeClr val="bg1"/>
            </a:solidFill>
            <a:prstDash val="solid"/>
            <a:round/>
            <a:headEnd type="none" w="lg" len="lg"/>
            <a:tailEnd type="triangle" w="lg" len="lg"/>
          </a:ln>
        </p:spPr>
      </p:cxnSp>
      <p:pic>
        <p:nvPicPr>
          <p:cNvPr id="1026" name="Picture 2" descr="Brain, Anatomy, Human, Science, Health, Medical, Organ">
            <a:extLst>
              <a:ext uri="{FF2B5EF4-FFF2-40B4-BE49-F238E27FC236}">
                <a16:creationId xmlns:a16="http://schemas.microsoft.com/office/drawing/2014/main" id="{EEA98AA6-39EA-854B-A6FA-66A8F8C81BD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25006" y="1785550"/>
            <a:ext cx="1189649" cy="9200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9" name="Shape 349"/>
          <p:cNvPicPr preferRelativeResize="0"/>
          <p:nvPr/>
        </p:nvPicPr>
        <p:blipFill>
          <a:blip r:embed="rId5">
            <a:alphaModFix/>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4898815" y="3540088"/>
            <a:ext cx="1842027" cy="2084858"/>
          </a:xfrm>
          <a:prstGeom prst="rect">
            <a:avLst/>
          </a:prstGeom>
          <a:noFill/>
          <a:ln w="9525" cap="flat" cmpd="sng">
            <a:noFill/>
            <a:prstDash val="solid"/>
            <a:round/>
            <a:headEnd type="none" w="med" len="med"/>
            <a:tailEnd type="none" w="med" len="med"/>
          </a:ln>
        </p:spPr>
      </p:pic>
      <p:pic>
        <p:nvPicPr>
          <p:cNvPr id="348" name="Shape 348"/>
          <p:cNvPicPr preferRelativeResize="0"/>
          <p:nvPr/>
        </p:nvPicPr>
        <p:blipFill>
          <a:blip r:embed="rId7">
            <a:alphaModFix/>
          </a:blip>
          <a:stretch>
            <a:fillRect/>
          </a:stretch>
        </p:blipFill>
        <p:spPr>
          <a:xfrm>
            <a:off x="5425153" y="3962400"/>
            <a:ext cx="864811" cy="1189727"/>
          </a:xfrm>
          <a:prstGeom prst="rect">
            <a:avLst/>
          </a:prstGeom>
          <a:noFill/>
          <a:ln w="9525" cap="flat" cmpd="sng">
            <a:noFill/>
            <a:prstDash val="solid"/>
            <a:round/>
            <a:headEnd type="none" w="med" len="med"/>
            <a:tailEnd type="none" w="med" len="med"/>
          </a:ln>
        </p:spPr>
      </p:pic>
      <p:pic>
        <p:nvPicPr>
          <p:cNvPr id="22" name="Google Shape;495;p35">
            <a:extLst>
              <a:ext uri="{FF2B5EF4-FFF2-40B4-BE49-F238E27FC236}">
                <a16:creationId xmlns:a16="http://schemas.microsoft.com/office/drawing/2014/main" id="{1F998278-4CC1-8E49-B206-1BDF2BD7BDA0}"/>
              </a:ext>
            </a:extLst>
          </p:cNvPr>
          <p:cNvPicPr preferRelativeResize="0"/>
          <p:nvPr/>
        </p:nvPicPr>
        <p:blipFill rotWithShape="1">
          <a:blip r:embed="rId8">
            <a:alphaModFix/>
          </a:blip>
          <a:srcRect/>
          <a:stretch/>
        </p:blipFill>
        <p:spPr>
          <a:xfrm rot="1277680">
            <a:off x="5232330" y="5511824"/>
            <a:ext cx="1174997" cy="930535"/>
          </a:xfrm>
          <a:prstGeom prst="rect">
            <a:avLst/>
          </a:prstGeom>
          <a:noFill/>
          <a:ln>
            <a:noFill/>
          </a:ln>
        </p:spPr>
      </p:pic>
      <p:cxnSp>
        <p:nvCxnSpPr>
          <p:cNvPr id="25" name="Shape 350">
            <a:extLst>
              <a:ext uri="{FF2B5EF4-FFF2-40B4-BE49-F238E27FC236}">
                <a16:creationId xmlns:a16="http://schemas.microsoft.com/office/drawing/2014/main" id="{484B7FC0-2F84-284F-8B2F-B42D0FDAEA50}"/>
              </a:ext>
            </a:extLst>
          </p:cNvPr>
          <p:cNvCxnSpPr>
            <a:cxnSpLocks/>
          </p:cNvCxnSpPr>
          <p:nvPr/>
        </p:nvCxnSpPr>
        <p:spPr>
          <a:xfrm>
            <a:off x="3812977" y="4326897"/>
            <a:ext cx="1212020" cy="229242"/>
          </a:xfrm>
          <a:prstGeom prst="straightConnector1">
            <a:avLst/>
          </a:prstGeom>
          <a:noFill/>
          <a:ln w="38100" cap="flat" cmpd="sng">
            <a:solidFill>
              <a:schemeClr val="bg1"/>
            </a:solidFill>
            <a:prstDash val="solid"/>
            <a:round/>
            <a:headEnd type="none" w="lg" len="lg"/>
            <a:tailEnd type="triangle" w="lg" len="lg"/>
          </a:ln>
        </p:spPr>
      </p:cxnSp>
      <p:cxnSp>
        <p:nvCxnSpPr>
          <p:cNvPr id="27" name="Shape 350">
            <a:extLst>
              <a:ext uri="{FF2B5EF4-FFF2-40B4-BE49-F238E27FC236}">
                <a16:creationId xmlns:a16="http://schemas.microsoft.com/office/drawing/2014/main" id="{B455D4FA-7C75-394D-80B2-CD002913557D}"/>
              </a:ext>
            </a:extLst>
          </p:cNvPr>
          <p:cNvCxnSpPr>
            <a:cxnSpLocks/>
          </p:cNvCxnSpPr>
          <p:nvPr/>
        </p:nvCxnSpPr>
        <p:spPr>
          <a:xfrm flipH="1">
            <a:off x="6071970" y="2977275"/>
            <a:ext cx="2327842" cy="1705874"/>
          </a:xfrm>
          <a:prstGeom prst="straightConnector1">
            <a:avLst/>
          </a:prstGeom>
          <a:noFill/>
          <a:ln w="38100" cap="flat" cmpd="sng">
            <a:solidFill>
              <a:schemeClr val="bg1"/>
            </a:solidFill>
            <a:prstDash val="solid"/>
            <a:round/>
            <a:headEnd type="none" w="lg" len="lg"/>
            <a:tailEnd type="triangle" w="lg" len="lg"/>
          </a:ln>
        </p:spPr>
      </p:cxnSp>
      <p:cxnSp>
        <p:nvCxnSpPr>
          <p:cNvPr id="33" name="Shape 350">
            <a:extLst>
              <a:ext uri="{FF2B5EF4-FFF2-40B4-BE49-F238E27FC236}">
                <a16:creationId xmlns:a16="http://schemas.microsoft.com/office/drawing/2014/main" id="{21A3DE27-F6AE-564A-AD9C-73AFC5375E12}"/>
              </a:ext>
            </a:extLst>
          </p:cNvPr>
          <p:cNvCxnSpPr>
            <a:cxnSpLocks/>
          </p:cNvCxnSpPr>
          <p:nvPr/>
        </p:nvCxnSpPr>
        <p:spPr>
          <a:xfrm flipH="1">
            <a:off x="6071969" y="5152126"/>
            <a:ext cx="2307056" cy="806062"/>
          </a:xfrm>
          <a:prstGeom prst="straightConnector1">
            <a:avLst/>
          </a:prstGeom>
          <a:noFill/>
          <a:ln w="38100" cap="flat" cmpd="sng">
            <a:solidFill>
              <a:schemeClr val="bg1"/>
            </a:solidFill>
            <a:prstDash val="solid"/>
            <a:round/>
            <a:headEnd type="none" w="lg" len="lg"/>
            <a:tailEnd type="triangle" w="lg" len="lg"/>
          </a:ln>
        </p:spPr>
      </p:cxnSp>
      <p:sp>
        <p:nvSpPr>
          <p:cNvPr id="36" name="Google Shape;489;p35">
            <a:extLst>
              <a:ext uri="{FF2B5EF4-FFF2-40B4-BE49-F238E27FC236}">
                <a16:creationId xmlns:a16="http://schemas.microsoft.com/office/drawing/2014/main" id="{F3021375-A4BA-8C42-BCA0-4D007266C413}"/>
              </a:ext>
            </a:extLst>
          </p:cNvPr>
          <p:cNvSpPr txBox="1"/>
          <p:nvPr/>
        </p:nvSpPr>
        <p:spPr>
          <a:xfrm>
            <a:off x="1523999" y="1713057"/>
            <a:ext cx="2288977" cy="923330"/>
          </a:xfrm>
          <a:prstGeom prst="rect">
            <a:avLst/>
          </a:prstGeom>
          <a:noFill/>
          <a:ln>
            <a:noFill/>
          </a:ln>
        </p:spPr>
        <p:txBody>
          <a:bodyPr spcFirstLastPara="1" wrap="square" lIns="91425" tIns="45700" rIns="91425" bIns="45700" anchor="t" anchorCtr="0">
            <a:noAutofit/>
          </a:bodyPr>
          <a:lstStyle/>
          <a:p>
            <a:pPr algn="r" defTabSz="914353">
              <a:buClr>
                <a:srgbClr val="000000"/>
              </a:buClr>
              <a:buSzPts val="1800"/>
              <a:defRPr/>
            </a:pPr>
            <a:r>
              <a:rPr lang="en-US" sz="2400" b="1" dirty="0">
                <a:solidFill>
                  <a:prstClr val="white"/>
                </a:solidFill>
                <a:latin typeface="Calibri"/>
                <a:ea typeface="Calibri"/>
                <a:cs typeface="Calibri"/>
                <a:sym typeface="Calibri"/>
              </a:rPr>
              <a:t>Rewire and changes the brain</a:t>
            </a:r>
            <a:endParaRPr sz="2400" b="1" dirty="0">
              <a:solidFill>
                <a:prstClr val="white"/>
              </a:solidFill>
              <a:latin typeface="Calibri"/>
              <a:ea typeface="Calibri"/>
              <a:cs typeface="Calibri"/>
              <a:sym typeface="Calibri"/>
            </a:endParaRPr>
          </a:p>
        </p:txBody>
      </p:sp>
      <p:sp>
        <p:nvSpPr>
          <p:cNvPr id="38" name="Google Shape;486;p35">
            <a:extLst>
              <a:ext uri="{FF2B5EF4-FFF2-40B4-BE49-F238E27FC236}">
                <a16:creationId xmlns:a16="http://schemas.microsoft.com/office/drawing/2014/main" id="{BAFF9ACB-C51B-7E40-98DF-29D1A02D91B1}"/>
              </a:ext>
            </a:extLst>
          </p:cNvPr>
          <p:cNvSpPr txBox="1"/>
          <p:nvPr/>
        </p:nvSpPr>
        <p:spPr>
          <a:xfrm>
            <a:off x="6844041" y="1884056"/>
            <a:ext cx="3324197" cy="646331"/>
          </a:xfrm>
          <a:prstGeom prst="rect">
            <a:avLst/>
          </a:prstGeom>
          <a:noFill/>
          <a:ln>
            <a:noFill/>
          </a:ln>
        </p:spPr>
        <p:txBody>
          <a:bodyPr spcFirstLastPara="1" wrap="square" lIns="91425" tIns="45700" rIns="91425" bIns="45700" anchor="t" anchorCtr="0">
            <a:noAutofit/>
          </a:bodyPr>
          <a:lstStyle/>
          <a:p>
            <a:pPr algn="r" defTabSz="914353">
              <a:buClr>
                <a:srgbClr val="000000"/>
              </a:buClr>
              <a:buSzPts val="1800"/>
              <a:defRPr/>
            </a:pPr>
            <a:r>
              <a:rPr lang="en-US" sz="2400" b="1" dirty="0">
                <a:solidFill>
                  <a:prstClr val="white"/>
                </a:solidFill>
                <a:latin typeface="Calibri"/>
                <a:ea typeface="Calibri"/>
                <a:cs typeface="Calibri"/>
                <a:sym typeface="Calibri"/>
              </a:rPr>
              <a:t>Heart beats faster due to ”fight or flight” response</a:t>
            </a:r>
            <a:endParaRPr sz="2400" b="1" dirty="0">
              <a:solidFill>
                <a:prstClr val="white"/>
              </a:solidFill>
              <a:latin typeface="Calibri"/>
              <a:ea typeface="Calibri"/>
              <a:cs typeface="Calibri"/>
              <a:sym typeface="Calibri"/>
            </a:endParaRPr>
          </a:p>
        </p:txBody>
      </p:sp>
      <p:sp>
        <p:nvSpPr>
          <p:cNvPr id="40" name="Google Shape;488;p35">
            <a:extLst>
              <a:ext uri="{FF2B5EF4-FFF2-40B4-BE49-F238E27FC236}">
                <a16:creationId xmlns:a16="http://schemas.microsoft.com/office/drawing/2014/main" id="{8A95B08B-73C2-CB44-A38B-38B9E0E26E4E}"/>
              </a:ext>
            </a:extLst>
          </p:cNvPr>
          <p:cNvSpPr txBox="1"/>
          <p:nvPr/>
        </p:nvSpPr>
        <p:spPr>
          <a:xfrm>
            <a:off x="1679997" y="3501294"/>
            <a:ext cx="2132980" cy="923330"/>
          </a:xfrm>
          <a:prstGeom prst="rect">
            <a:avLst/>
          </a:prstGeom>
          <a:noFill/>
          <a:ln>
            <a:noFill/>
          </a:ln>
        </p:spPr>
        <p:txBody>
          <a:bodyPr spcFirstLastPara="1" wrap="square" lIns="91425" tIns="45700" rIns="91425" bIns="45700" anchor="t" anchorCtr="0">
            <a:noAutofit/>
          </a:bodyPr>
          <a:lstStyle/>
          <a:p>
            <a:pPr algn="r" defTabSz="914353">
              <a:buClr>
                <a:srgbClr val="000000"/>
              </a:buClr>
              <a:buSzPts val="1800"/>
              <a:defRPr/>
            </a:pPr>
            <a:r>
              <a:rPr lang="en-US" sz="2400" b="1" dirty="0">
                <a:solidFill>
                  <a:prstClr val="white"/>
                </a:solidFill>
                <a:latin typeface="Calibri"/>
                <a:ea typeface="Calibri"/>
                <a:cs typeface="Calibri"/>
                <a:sym typeface="Calibri"/>
              </a:rPr>
              <a:t>Trouble breathing and damage to the lungs</a:t>
            </a:r>
            <a:endParaRPr sz="2400" b="1" dirty="0">
              <a:solidFill>
                <a:prstClr val="white"/>
              </a:solidFill>
              <a:latin typeface="Calibri"/>
              <a:ea typeface="Calibri"/>
              <a:cs typeface="Calibri"/>
              <a:sym typeface="Calibri"/>
            </a:endParaRPr>
          </a:p>
        </p:txBody>
      </p:sp>
      <p:sp>
        <p:nvSpPr>
          <p:cNvPr id="42" name="Google Shape;496;p35">
            <a:extLst>
              <a:ext uri="{FF2B5EF4-FFF2-40B4-BE49-F238E27FC236}">
                <a16:creationId xmlns:a16="http://schemas.microsoft.com/office/drawing/2014/main" id="{1CC06029-D0AA-8648-8202-420282C1DD9B}"/>
              </a:ext>
            </a:extLst>
          </p:cNvPr>
          <p:cNvSpPr txBox="1"/>
          <p:nvPr/>
        </p:nvSpPr>
        <p:spPr>
          <a:xfrm>
            <a:off x="8130399" y="4755875"/>
            <a:ext cx="1842027" cy="676467"/>
          </a:xfrm>
          <a:prstGeom prst="rect">
            <a:avLst/>
          </a:prstGeom>
          <a:noFill/>
          <a:ln>
            <a:noFill/>
          </a:ln>
        </p:spPr>
        <p:txBody>
          <a:bodyPr spcFirstLastPara="1" wrap="square" lIns="91425" tIns="45700" rIns="91425" bIns="45700" anchor="t" anchorCtr="0">
            <a:noAutofit/>
          </a:bodyPr>
          <a:lstStyle/>
          <a:p>
            <a:pPr algn="r" defTabSz="914353">
              <a:buClr>
                <a:srgbClr val="000000"/>
              </a:buClr>
              <a:buSzPts val="1898"/>
              <a:defRPr/>
            </a:pPr>
            <a:r>
              <a:rPr lang="en-US" sz="2400" b="1" dirty="0">
                <a:solidFill>
                  <a:prstClr val="white"/>
                </a:solidFill>
                <a:latin typeface="Calibri"/>
                <a:ea typeface="Calibri"/>
                <a:cs typeface="Calibri"/>
                <a:sym typeface="Calibri"/>
              </a:rPr>
              <a:t>Increased acid reflux</a:t>
            </a:r>
            <a:endParaRPr sz="2400" b="1" dirty="0">
              <a:solidFill>
                <a:prstClr val="white"/>
              </a:solidFill>
              <a:latin typeface="Calibri"/>
              <a:ea typeface="Calibri"/>
              <a:cs typeface="Calibri"/>
              <a:sym typeface="Calibri"/>
            </a:endParaRPr>
          </a:p>
        </p:txBody>
      </p:sp>
      <p:sp>
        <p:nvSpPr>
          <p:cNvPr id="26" name="Shape 338">
            <a:extLst>
              <a:ext uri="{FF2B5EF4-FFF2-40B4-BE49-F238E27FC236}">
                <a16:creationId xmlns:a16="http://schemas.microsoft.com/office/drawing/2014/main" id="{534EC09B-DB03-F74C-97FB-36F7AB37127D}"/>
              </a:ext>
            </a:extLst>
          </p:cNvPr>
          <p:cNvSpPr txBox="1">
            <a:spLocks/>
          </p:cNvSpPr>
          <p:nvPr/>
        </p:nvSpPr>
        <p:spPr>
          <a:xfrm>
            <a:off x="1524000" y="172040"/>
            <a:ext cx="9144000" cy="572700"/>
          </a:xfrm>
          <a:prstGeom prst="rect">
            <a:avLst/>
          </a:prstGeom>
        </p:spPr>
        <p:txBody>
          <a:bodyPr vert="horz" lIns="91425" tIns="91425" rIns="91425" bIns="91425" rtlCol="0" anchor="t" anchorCtr="0">
            <a:noAutofit/>
          </a:bodyPr>
          <a:lstStyle>
            <a:lvl1pPr algn="l" defTabSz="685831"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96">
              <a:spcBef>
                <a:spcPts val="0"/>
              </a:spcBef>
            </a:pPr>
            <a:r>
              <a:rPr lang="en-US" sz="4000" b="1" dirty="0">
                <a:solidFill>
                  <a:prstClr val="black"/>
                </a:solidFill>
                <a:latin typeface="Arial" charset="0"/>
                <a:ea typeface="Arial" charset="0"/>
                <a:cs typeface="Arial" charset="0"/>
              </a:rPr>
              <a:t>Nicotine Targets Your Whole Body</a:t>
            </a:r>
            <a:endParaRPr lang="en" sz="4000" b="1"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1635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50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nodeType="withEffect">
                                  <p:stCondLst>
                                    <p:cond delay="50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nodeType="withEffect">
                                  <p:stCondLst>
                                    <p:cond delay="5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par>
                                <p:cTn id="32" presetID="10" presetClass="entr" presetSubtype="0" fill="hold" nodeType="withEffect">
                                  <p:stCondLst>
                                    <p:cond delay="5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40" grpId="0"/>
      <p:bldP spid="4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8" name="Shape 249">
            <a:extLst>
              <a:ext uri="{FF2B5EF4-FFF2-40B4-BE49-F238E27FC236}">
                <a16:creationId xmlns:a16="http://schemas.microsoft.com/office/drawing/2014/main" id="{0580B91C-FF99-0D47-9230-0DCDA7307C8A}"/>
              </a:ext>
            </a:extLst>
          </p:cNvPr>
          <p:cNvSpPr txBox="1">
            <a:spLocks/>
          </p:cNvSpPr>
          <p:nvPr/>
        </p:nvSpPr>
        <p:spPr>
          <a:xfrm>
            <a:off x="1521254"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65">
              <a:buClr>
                <a:srgbClr val="0C343D"/>
              </a:buClr>
              <a:buSzPct val="25000"/>
            </a:pPr>
            <a:r>
              <a:rPr lang="en" sz="4800" b="1" dirty="0">
                <a:solidFill>
                  <a:prstClr val="black"/>
                </a:solidFill>
                <a:latin typeface="Calibri"/>
                <a:ea typeface="Calibri"/>
                <a:cs typeface="Calibri"/>
                <a:sym typeface="Calibri"/>
              </a:rPr>
              <a:t>Effects of Flavors</a:t>
            </a:r>
          </a:p>
        </p:txBody>
      </p:sp>
      <p:pic>
        <p:nvPicPr>
          <p:cNvPr id="10" name="Picture 9" descr="A picture containing text&#10;&#10;Description automatically generated">
            <a:extLst>
              <a:ext uri="{FF2B5EF4-FFF2-40B4-BE49-F238E27FC236}">
                <a16:creationId xmlns:a16="http://schemas.microsoft.com/office/drawing/2014/main" id="{3FF4DAAB-98DA-B14D-A00B-F5631804B695}"/>
              </a:ext>
            </a:extLst>
          </p:cNvPr>
          <p:cNvPicPr>
            <a:picLocks noChangeAspect="1"/>
          </p:cNvPicPr>
          <p:nvPr/>
        </p:nvPicPr>
        <p:blipFill rotWithShape="1">
          <a:blip r:embed="rId3"/>
          <a:srcRect l="43932" t="1" r="21910" b="43557"/>
          <a:stretch/>
        </p:blipFill>
        <p:spPr>
          <a:xfrm>
            <a:off x="3592930" y="1698383"/>
            <a:ext cx="4525474" cy="4206346"/>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8AEA77C0-9E09-564D-8BD9-80AE2474190E}"/>
              </a:ext>
            </a:extLst>
          </p:cNvPr>
          <p:cNvPicPr>
            <a:picLocks noChangeAspect="1"/>
          </p:cNvPicPr>
          <p:nvPr/>
        </p:nvPicPr>
        <p:blipFill rotWithShape="1">
          <a:blip r:embed="rId3"/>
          <a:srcRect l="14790" t="53236" r="53567" b="4204"/>
          <a:stretch/>
        </p:blipFill>
        <p:spPr>
          <a:xfrm rot="5400000">
            <a:off x="1579351" y="3392119"/>
            <a:ext cx="2292626" cy="1734531"/>
          </a:xfrm>
          <a:prstGeom prst="rect">
            <a:avLst/>
          </a:prstGeom>
        </p:spPr>
      </p:pic>
      <p:pic>
        <p:nvPicPr>
          <p:cNvPr id="12" name="Picture 11" descr="A picture containing text, vector graphics&#10;&#10;Description automatically generated">
            <a:extLst>
              <a:ext uri="{FF2B5EF4-FFF2-40B4-BE49-F238E27FC236}">
                <a16:creationId xmlns:a16="http://schemas.microsoft.com/office/drawing/2014/main" id="{FF533C44-87E9-284C-8C07-B98AB95BD413}"/>
              </a:ext>
            </a:extLst>
          </p:cNvPr>
          <p:cNvPicPr>
            <a:picLocks noChangeAspect="1"/>
          </p:cNvPicPr>
          <p:nvPr/>
        </p:nvPicPr>
        <p:blipFill rotWithShape="1">
          <a:blip r:embed="rId4"/>
          <a:srcRect l="69775" b="30088"/>
          <a:stretch/>
        </p:blipFill>
        <p:spPr>
          <a:xfrm>
            <a:off x="8448783" y="2320074"/>
            <a:ext cx="2454921" cy="3194136"/>
          </a:xfrm>
          <a:prstGeom prst="rect">
            <a:avLst/>
          </a:prstGeom>
        </p:spPr>
      </p:pic>
    </p:spTree>
    <p:extLst>
      <p:ext uri="{BB962C8B-B14F-4D97-AF65-F5344CB8AC3E}">
        <p14:creationId xmlns:p14="http://schemas.microsoft.com/office/powerpoint/2010/main" val="1369470024"/>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0.jpg"/>
          <p:cNvPicPr>
            <a:picLocks noChangeAspect="1"/>
          </p:cNvPicPr>
          <p:nvPr/>
        </p:nvPicPr>
        <p:blipFill rotWithShape="1">
          <a:blip r:embed="rId3">
            <a:extLst>
              <a:ext uri="{28A0092B-C50C-407E-A947-70E740481C1C}">
                <a14:useLocalDpi xmlns:a14="http://schemas.microsoft.com/office/drawing/2010/main" val="0"/>
              </a:ext>
            </a:extLst>
          </a:blip>
          <a:srcRect l="52500"/>
          <a:stretch/>
        </p:blipFill>
        <p:spPr>
          <a:xfrm>
            <a:off x="4359447" y="1406267"/>
            <a:ext cx="3473108" cy="5483857"/>
          </a:xfrm>
          <a:prstGeom prst="rect">
            <a:avLst/>
          </a:prstGeom>
        </p:spPr>
      </p:pic>
      <p:sp>
        <p:nvSpPr>
          <p:cNvPr id="179" name="Shape 179"/>
          <p:cNvSpPr/>
          <p:nvPr/>
        </p:nvSpPr>
        <p:spPr>
          <a:xfrm>
            <a:off x="1524001" y="156406"/>
            <a:ext cx="9144000" cy="7647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410750">
              <a:defRPr sz="1800"/>
            </a:pPr>
            <a:r>
              <a:rPr lang="en-US" sz="4501" b="1"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Why Flavors?</a:t>
            </a:r>
            <a:endParaRPr sz="4501" b="1"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pic>
        <p:nvPicPr>
          <p:cNvPr id="11" name="Picture 10">
            <a:extLst>
              <a:ext uri="{FF2B5EF4-FFF2-40B4-BE49-F238E27FC236}">
                <a16:creationId xmlns:a16="http://schemas.microsoft.com/office/drawing/2014/main" id="{A1ECB305-0620-DD4C-97DD-A680E588F9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2781" y="1763943"/>
            <a:ext cx="554244" cy="1091168"/>
          </a:xfrm>
          <a:prstGeom prst="rect">
            <a:avLst/>
          </a:prstGeom>
        </p:spPr>
      </p:pic>
      <p:pic>
        <p:nvPicPr>
          <p:cNvPr id="20" name="Picture 19">
            <a:extLst>
              <a:ext uri="{FF2B5EF4-FFF2-40B4-BE49-F238E27FC236}">
                <a16:creationId xmlns:a16="http://schemas.microsoft.com/office/drawing/2014/main" id="{B76176A9-148A-2543-AC75-033F831481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2781" y="3474537"/>
            <a:ext cx="554244" cy="1091168"/>
          </a:xfrm>
          <a:prstGeom prst="rect">
            <a:avLst/>
          </a:prstGeom>
        </p:spPr>
      </p:pic>
      <p:pic>
        <p:nvPicPr>
          <p:cNvPr id="22" name="Picture 21">
            <a:extLst>
              <a:ext uri="{FF2B5EF4-FFF2-40B4-BE49-F238E27FC236}">
                <a16:creationId xmlns:a16="http://schemas.microsoft.com/office/drawing/2014/main" id="{3393DE61-5431-F943-BE28-70DCA5BCD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5223" y="5135054"/>
            <a:ext cx="571802" cy="1091621"/>
          </a:xfrm>
          <a:prstGeom prst="rect">
            <a:avLst/>
          </a:prstGeom>
        </p:spPr>
      </p:pic>
      <p:pic>
        <p:nvPicPr>
          <p:cNvPr id="24" name="Picture 23">
            <a:extLst>
              <a:ext uri="{FF2B5EF4-FFF2-40B4-BE49-F238E27FC236}">
                <a16:creationId xmlns:a16="http://schemas.microsoft.com/office/drawing/2014/main" id="{5F647C6E-DB86-EA45-A701-696D7ECFAD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1573" y="1771422"/>
            <a:ext cx="567646" cy="1083688"/>
          </a:xfrm>
          <a:prstGeom prst="rect">
            <a:avLst/>
          </a:prstGeom>
        </p:spPr>
      </p:pic>
      <p:pic>
        <p:nvPicPr>
          <p:cNvPr id="26" name="Picture 25">
            <a:extLst>
              <a:ext uri="{FF2B5EF4-FFF2-40B4-BE49-F238E27FC236}">
                <a16:creationId xmlns:a16="http://schemas.microsoft.com/office/drawing/2014/main" id="{DD69D1CC-00ED-594B-A0EF-78B69CF34D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1572" y="3429001"/>
            <a:ext cx="567646" cy="1117553"/>
          </a:xfrm>
          <a:prstGeom prst="rect">
            <a:avLst/>
          </a:prstGeom>
        </p:spPr>
      </p:pic>
      <p:pic>
        <p:nvPicPr>
          <p:cNvPr id="28" name="Picture 27">
            <a:extLst>
              <a:ext uri="{FF2B5EF4-FFF2-40B4-BE49-F238E27FC236}">
                <a16:creationId xmlns:a16="http://schemas.microsoft.com/office/drawing/2014/main" id="{4152068B-9EBE-9449-B26E-24DAE9EB91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19646" y="5135054"/>
            <a:ext cx="569573" cy="1121348"/>
          </a:xfrm>
          <a:prstGeom prst="rect">
            <a:avLst/>
          </a:prstGeom>
        </p:spPr>
      </p:pic>
      <p:pic>
        <p:nvPicPr>
          <p:cNvPr id="6" name="Picture 5">
            <a:extLst>
              <a:ext uri="{FF2B5EF4-FFF2-40B4-BE49-F238E27FC236}">
                <a16:creationId xmlns:a16="http://schemas.microsoft.com/office/drawing/2014/main" id="{99ACBD52-830B-994D-8F8A-124B3B3586F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8998149" y="4865117"/>
            <a:ext cx="1643360" cy="1661223"/>
          </a:xfrm>
          <a:prstGeom prst="rect">
            <a:avLst/>
          </a:prstGeom>
        </p:spPr>
      </p:pic>
      <p:pic>
        <p:nvPicPr>
          <p:cNvPr id="7" name="Picture 6">
            <a:extLst>
              <a:ext uri="{FF2B5EF4-FFF2-40B4-BE49-F238E27FC236}">
                <a16:creationId xmlns:a16="http://schemas.microsoft.com/office/drawing/2014/main" id="{2D0502D2-B2C7-8041-9043-7A516FEB9B6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9012505" y="3189509"/>
            <a:ext cx="1661223" cy="1661223"/>
          </a:xfrm>
          <a:prstGeom prst="rect">
            <a:avLst/>
          </a:prstGeom>
        </p:spPr>
      </p:pic>
      <p:pic>
        <p:nvPicPr>
          <p:cNvPr id="8" name="Picture 7">
            <a:extLst>
              <a:ext uri="{FF2B5EF4-FFF2-40B4-BE49-F238E27FC236}">
                <a16:creationId xmlns:a16="http://schemas.microsoft.com/office/drawing/2014/main" id="{8FF4A195-8956-814C-A2AA-FF517360258B}"/>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1522762" y="3189509"/>
            <a:ext cx="1652243" cy="1661223"/>
          </a:xfrm>
          <a:prstGeom prst="rect">
            <a:avLst/>
          </a:prstGeom>
        </p:spPr>
      </p:pic>
      <p:pic>
        <p:nvPicPr>
          <p:cNvPr id="9" name="Picture 8">
            <a:extLst>
              <a:ext uri="{FF2B5EF4-FFF2-40B4-BE49-F238E27FC236}">
                <a16:creationId xmlns:a16="http://schemas.microsoft.com/office/drawing/2014/main" id="{F2F04673-19E9-DE4E-8CA0-DAA8013BF0DD}"/>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9012505" y="1503168"/>
            <a:ext cx="1661223" cy="1652243"/>
          </a:xfrm>
          <a:prstGeom prst="rect">
            <a:avLst/>
          </a:prstGeom>
        </p:spPr>
      </p:pic>
      <p:pic>
        <p:nvPicPr>
          <p:cNvPr id="10" name="Picture 9">
            <a:extLst>
              <a:ext uri="{FF2B5EF4-FFF2-40B4-BE49-F238E27FC236}">
                <a16:creationId xmlns:a16="http://schemas.microsoft.com/office/drawing/2014/main" id="{E5CAACF3-36F0-6A40-8EDF-B2B8C165E34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1526716" y="4865117"/>
            <a:ext cx="1643360" cy="1661223"/>
          </a:xfrm>
          <a:prstGeom prst="rect">
            <a:avLst/>
          </a:prstGeom>
        </p:spPr>
      </p:pic>
      <p:pic>
        <p:nvPicPr>
          <p:cNvPr id="13" name="Picture 12">
            <a:extLst>
              <a:ext uri="{FF2B5EF4-FFF2-40B4-BE49-F238E27FC236}">
                <a16:creationId xmlns:a16="http://schemas.microsoft.com/office/drawing/2014/main" id="{EF342F20-BAF8-A445-931D-A1CB09037E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34459" y="1575735"/>
            <a:ext cx="1279374" cy="1279374"/>
          </a:xfrm>
          <a:prstGeom prst="rect">
            <a:avLst/>
          </a:prstGeom>
        </p:spPr>
      </p:pic>
      <p:pic>
        <p:nvPicPr>
          <p:cNvPr id="37" name="Picture 36">
            <a:extLst>
              <a:ext uri="{FF2B5EF4-FFF2-40B4-BE49-F238E27FC236}">
                <a16:creationId xmlns:a16="http://schemas.microsoft.com/office/drawing/2014/main" id="{053E97A6-30D0-0D4C-88AB-CA342C51233E}"/>
              </a:ext>
            </a:extLst>
          </p:cNvPr>
          <p:cNvPicPr>
            <a:picLocks noChangeAspect="1"/>
          </p:cNvPicPr>
          <p:nvPr/>
        </p:nvPicPr>
        <p:blipFill rotWithShape="1">
          <a:blip r:embed="rId16">
            <a:alphaModFix amt="96000"/>
          </a:blip>
          <a:srcRect/>
          <a:stretch/>
        </p:blipFill>
        <p:spPr>
          <a:xfrm>
            <a:off x="1524000" y="2741967"/>
            <a:ext cx="9121476" cy="2812454"/>
          </a:xfrm>
          <a:prstGeom prst="rect">
            <a:avLst/>
          </a:prstGeom>
        </p:spPr>
      </p:pic>
      <p:pic>
        <p:nvPicPr>
          <p:cNvPr id="39" name="Picture 38" descr="Screen Shot 2019-07-24 at 11.20.20 AM.png">
            <a:extLst>
              <a:ext uri="{FF2B5EF4-FFF2-40B4-BE49-F238E27FC236}">
                <a16:creationId xmlns:a16="http://schemas.microsoft.com/office/drawing/2014/main" id="{B2967BC8-D03B-CE44-89C4-FC1D08FF113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185223" y="955859"/>
            <a:ext cx="5581055" cy="4144347"/>
          </a:xfrm>
          <a:prstGeom prst="rect">
            <a:avLst/>
          </a:prstGeom>
          <a:ln>
            <a:solidFill>
              <a:schemeClr val="tx1"/>
            </a:solidFill>
          </a:ln>
        </p:spPr>
      </p:pic>
      <p:pic>
        <p:nvPicPr>
          <p:cNvPr id="40" name="Picture 39" descr="Screen Shot 2019-07-24 at 11.17.23 AM.png">
            <a:extLst>
              <a:ext uri="{FF2B5EF4-FFF2-40B4-BE49-F238E27FC236}">
                <a16:creationId xmlns:a16="http://schemas.microsoft.com/office/drawing/2014/main" id="{39FDBC7D-C496-D943-AB42-51AA7173E25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7605" y="3392232"/>
            <a:ext cx="7456289" cy="2911078"/>
          </a:xfrm>
          <a:prstGeom prst="rect">
            <a:avLst/>
          </a:prstGeom>
          <a:ln>
            <a:solidFill>
              <a:schemeClr val="tx1"/>
            </a:solidFill>
          </a:ln>
        </p:spPr>
      </p:pic>
      <p:sp>
        <p:nvSpPr>
          <p:cNvPr id="41" name="Rectangle 40">
            <a:extLst>
              <a:ext uri="{FF2B5EF4-FFF2-40B4-BE49-F238E27FC236}">
                <a16:creationId xmlns:a16="http://schemas.microsoft.com/office/drawing/2014/main" id="{6C110771-47F6-DB43-92D0-73BFAB3A6D9B}"/>
              </a:ext>
            </a:extLst>
          </p:cNvPr>
          <p:cNvSpPr/>
          <p:nvPr/>
        </p:nvSpPr>
        <p:spPr>
          <a:xfrm>
            <a:off x="6441415" y="2288971"/>
            <a:ext cx="2065602" cy="309935"/>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42" name="Rectangle 41">
            <a:extLst>
              <a:ext uri="{FF2B5EF4-FFF2-40B4-BE49-F238E27FC236}">
                <a16:creationId xmlns:a16="http://schemas.microsoft.com/office/drawing/2014/main" id="{C6080156-5449-A540-BA62-829BEEA3E45F}"/>
              </a:ext>
            </a:extLst>
          </p:cNvPr>
          <p:cNvSpPr/>
          <p:nvPr/>
        </p:nvSpPr>
        <p:spPr>
          <a:xfrm>
            <a:off x="3465212" y="2577298"/>
            <a:ext cx="1666382" cy="309935"/>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43" name="Rectangle 42">
            <a:extLst>
              <a:ext uri="{FF2B5EF4-FFF2-40B4-BE49-F238E27FC236}">
                <a16:creationId xmlns:a16="http://schemas.microsoft.com/office/drawing/2014/main" id="{AB8F7BC4-AE9F-0944-9E86-B79C8E5247DA}"/>
              </a:ext>
            </a:extLst>
          </p:cNvPr>
          <p:cNvSpPr/>
          <p:nvPr/>
        </p:nvSpPr>
        <p:spPr>
          <a:xfrm>
            <a:off x="4863703" y="5036344"/>
            <a:ext cx="4122208" cy="309935"/>
          </a:xfrm>
          <a:prstGeom prst="rect">
            <a:avLst/>
          </a:prstGeom>
          <a:solidFill>
            <a:schemeClr val="accent4">
              <a:alpha val="37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Tree>
    <p:extLst>
      <p:ext uri="{BB962C8B-B14F-4D97-AF65-F5344CB8AC3E}">
        <p14:creationId xmlns:p14="http://schemas.microsoft.com/office/powerpoint/2010/main" val="2565146307"/>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100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15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nodeType="withEffect">
                                  <p:stCondLst>
                                    <p:cond delay="200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nodeType="withEffect">
                                  <p:stCondLst>
                                    <p:cond delay="2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nodeType="withEffect">
                                  <p:stCondLst>
                                    <p:cond delay="5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10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nodeType="withEffect">
                                  <p:stCondLst>
                                    <p:cond delay="150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200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nodeType="withEffect">
                                  <p:stCondLst>
                                    <p:cond delay="250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1000" fill="hold"/>
                                        <p:tgtEl>
                                          <p:spTgt spid="37"/>
                                        </p:tgtEl>
                                        <p:attrNameLst>
                                          <p:attrName>ppt_w</p:attrName>
                                        </p:attrNameLst>
                                      </p:cBhvr>
                                      <p:tavLst>
                                        <p:tav tm="0">
                                          <p:val>
                                            <p:strVal val="#ppt_w*0.70"/>
                                          </p:val>
                                        </p:tav>
                                        <p:tav tm="100000">
                                          <p:val>
                                            <p:strVal val="#ppt_w"/>
                                          </p:val>
                                        </p:tav>
                                      </p:tavLst>
                                    </p:anim>
                                    <p:anim calcmode="lin" valueType="num">
                                      <p:cBhvr>
                                        <p:cTn id="46" dur="1000" fill="hold"/>
                                        <p:tgtEl>
                                          <p:spTgt spid="37"/>
                                        </p:tgtEl>
                                        <p:attrNameLst>
                                          <p:attrName>ppt_h</p:attrName>
                                        </p:attrNameLst>
                                      </p:cBhvr>
                                      <p:tavLst>
                                        <p:tav tm="0">
                                          <p:val>
                                            <p:strVal val="#ppt_h"/>
                                          </p:val>
                                        </p:tav>
                                        <p:tav tm="100000">
                                          <p:val>
                                            <p:strVal val="#ppt_h"/>
                                          </p:val>
                                        </p:tav>
                                      </p:tavLst>
                                    </p:anim>
                                    <p:animEffect transition="in" filter="fade">
                                      <p:cBhvr>
                                        <p:cTn id="47" dur="1000"/>
                                        <p:tgtEl>
                                          <p:spTgt spid="37"/>
                                        </p:tgtEl>
                                      </p:cBhvr>
                                    </p:animEffect>
                                  </p:childTnLst>
                                </p:cTn>
                              </p:par>
                              <p:par>
                                <p:cTn id="48" presetID="2" presetClass="entr" presetSubtype="4" fill="hold" nodeType="withEffect">
                                  <p:stCondLst>
                                    <p:cond delay="500"/>
                                  </p:stCondLst>
                                  <p:childTnLst>
                                    <p:set>
                                      <p:cBhvr>
                                        <p:cTn id="49" dur="1" fill="hold">
                                          <p:stCondLst>
                                            <p:cond delay="0"/>
                                          </p:stCondLst>
                                        </p:cTn>
                                        <p:tgtEl>
                                          <p:spTgt spid="39"/>
                                        </p:tgtEl>
                                        <p:attrNameLst>
                                          <p:attrName>style.visibility</p:attrName>
                                        </p:attrNameLst>
                                      </p:cBhvr>
                                      <p:to>
                                        <p:strVal val="visible"/>
                                      </p:to>
                                    </p:set>
                                    <p:anim calcmode="lin" valueType="num">
                                      <p:cBhvr additive="base">
                                        <p:cTn id="50" dur="500" fill="hold"/>
                                        <p:tgtEl>
                                          <p:spTgt spid="39"/>
                                        </p:tgtEl>
                                        <p:attrNameLst>
                                          <p:attrName>ppt_x</p:attrName>
                                        </p:attrNameLst>
                                      </p:cBhvr>
                                      <p:tavLst>
                                        <p:tav tm="0">
                                          <p:val>
                                            <p:strVal val="#ppt_x"/>
                                          </p:val>
                                        </p:tav>
                                        <p:tav tm="100000">
                                          <p:val>
                                            <p:strVal val="#ppt_x"/>
                                          </p:val>
                                        </p:tav>
                                      </p:tavLst>
                                    </p:anim>
                                    <p:anim calcmode="lin" valueType="num">
                                      <p:cBhvr additive="base">
                                        <p:cTn id="51" dur="500" fill="hold"/>
                                        <p:tgtEl>
                                          <p:spTgt spid="39"/>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1500"/>
                                  </p:stCondLst>
                                  <p:childTnLst>
                                    <p:set>
                                      <p:cBhvr>
                                        <p:cTn id="53" dur="1" fill="hold">
                                          <p:stCondLst>
                                            <p:cond delay="0"/>
                                          </p:stCondLst>
                                        </p:cTn>
                                        <p:tgtEl>
                                          <p:spTgt spid="40"/>
                                        </p:tgtEl>
                                        <p:attrNameLst>
                                          <p:attrName>style.visibility</p:attrName>
                                        </p:attrNameLst>
                                      </p:cBhvr>
                                      <p:to>
                                        <p:strVal val="visible"/>
                                      </p:to>
                                    </p:set>
                                    <p:anim calcmode="lin" valueType="num">
                                      <p:cBhvr additive="base">
                                        <p:cTn id="54" dur="500" fill="hold"/>
                                        <p:tgtEl>
                                          <p:spTgt spid="40"/>
                                        </p:tgtEl>
                                        <p:attrNameLst>
                                          <p:attrName>ppt_x</p:attrName>
                                        </p:attrNameLst>
                                      </p:cBhvr>
                                      <p:tavLst>
                                        <p:tav tm="0">
                                          <p:val>
                                            <p:strVal val="#ppt_x"/>
                                          </p:val>
                                        </p:tav>
                                        <p:tav tm="100000">
                                          <p:val>
                                            <p:strVal val="#ppt_x"/>
                                          </p:val>
                                        </p:tav>
                                      </p:tavLst>
                                    </p:anim>
                                    <p:anim calcmode="lin" valueType="num">
                                      <p:cBhvr additive="base">
                                        <p:cTn id="55"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par>
                                <p:cTn id="64" presetID="10" presetClass="entr" presetSubtype="0" fill="hold" grpId="0" nodeType="withEffect">
                                  <p:stCondLst>
                                    <p:cond delay="100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DFCFF4-CB77-3A11-78C0-D86235C2E59F}"/>
              </a:ext>
            </a:extLst>
          </p:cNvPr>
          <p:cNvPicPr>
            <a:picLocks noChangeAspect="1"/>
          </p:cNvPicPr>
          <p:nvPr/>
        </p:nvPicPr>
        <p:blipFill>
          <a:blip r:embed="rId2"/>
          <a:stretch>
            <a:fillRect/>
          </a:stretch>
        </p:blipFill>
        <p:spPr>
          <a:xfrm>
            <a:off x="111712" y="3141406"/>
            <a:ext cx="4620062" cy="2553350"/>
          </a:xfrm>
          <a:prstGeom prst="rect">
            <a:avLst/>
          </a:prstGeom>
        </p:spPr>
      </p:pic>
      <p:sp>
        <p:nvSpPr>
          <p:cNvPr id="4" name="TextBox 3">
            <a:extLst>
              <a:ext uri="{FF2B5EF4-FFF2-40B4-BE49-F238E27FC236}">
                <a16:creationId xmlns:a16="http://schemas.microsoft.com/office/drawing/2014/main" id="{1E9C4E9E-9C1E-2197-E394-52242020E876}"/>
              </a:ext>
            </a:extLst>
          </p:cNvPr>
          <p:cNvSpPr txBox="1"/>
          <p:nvPr/>
        </p:nvSpPr>
        <p:spPr>
          <a:xfrm>
            <a:off x="339213" y="1637071"/>
            <a:ext cx="4620062" cy="1569660"/>
          </a:xfrm>
          <a:prstGeom prst="rect">
            <a:avLst/>
          </a:prstGeom>
          <a:noFill/>
        </p:spPr>
        <p:txBody>
          <a:bodyPr wrap="square" rtlCol="0">
            <a:spAutoFit/>
          </a:bodyPr>
          <a:lstStyle/>
          <a:p>
            <a:r>
              <a:rPr lang="en-US" sz="3200" b="1" dirty="0"/>
              <a:t>FLAVORINGS PRODUCE DIACETYL –POPCORN LUNG </a:t>
            </a:r>
          </a:p>
        </p:txBody>
      </p:sp>
      <p:pic>
        <p:nvPicPr>
          <p:cNvPr id="1026" name="Picture 2">
            <a:extLst>
              <a:ext uri="{FF2B5EF4-FFF2-40B4-BE49-F238E27FC236}">
                <a16:creationId xmlns:a16="http://schemas.microsoft.com/office/drawing/2014/main" id="{87F4E17E-6E3D-64B6-0287-8FF1941AD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2023" y="1230515"/>
            <a:ext cx="6594698" cy="461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4624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870095" y="1074265"/>
            <a:ext cx="8663076" cy="2880189"/>
          </a:xfrm>
          <a:ln>
            <a:solidFill>
              <a:schemeClr val="tx1"/>
            </a:solidFill>
          </a:ln>
        </p:spPr>
        <p:txBody>
          <a:bodyPr>
            <a:noAutofit/>
          </a:bodyPr>
          <a:lstStyle/>
          <a:p>
            <a:r>
              <a:rPr lang="en-US" sz="3200" b="1" dirty="0">
                <a:solidFill>
                  <a:sysClr val="windowText" lastClr="000000"/>
                </a:solidFill>
              </a:rPr>
              <a:t>Cinnamon flavors may contain: </a:t>
            </a:r>
          </a:p>
          <a:p>
            <a:r>
              <a:rPr lang="en-US" sz="3200" dirty="0">
                <a:solidFill>
                  <a:sysClr val="windowText" lastClr="000000"/>
                </a:solidFill>
              </a:rPr>
              <a:t>Cinnamaldehyde, 2-Methoxycinnamaldehyde</a:t>
            </a:r>
            <a:endParaRPr lang="en-US" sz="3200" b="1" dirty="0">
              <a:solidFill>
                <a:sysClr val="windowText" lastClr="000000"/>
              </a:solidFill>
            </a:endParaRPr>
          </a:p>
          <a:p>
            <a:endParaRPr lang="en-US" sz="3200" b="1" dirty="0">
              <a:solidFill>
                <a:sysClr val="windowText" lastClr="000000"/>
              </a:solidFill>
            </a:endParaRPr>
          </a:p>
          <a:p>
            <a:r>
              <a:rPr lang="en-US" sz="3200" b="1" dirty="0">
                <a:solidFill>
                  <a:sysClr val="windowText" lastClr="000000"/>
                </a:solidFill>
              </a:rPr>
              <a:t>Cherry flavors may contain: </a:t>
            </a:r>
          </a:p>
          <a:p>
            <a:r>
              <a:rPr lang="en-US" sz="3200" dirty="0">
                <a:solidFill>
                  <a:sysClr val="windowText" lastClr="000000"/>
                </a:solidFill>
              </a:rPr>
              <a:t>Benzaldehyde</a:t>
            </a:r>
            <a:endParaRPr lang="en-US" sz="3200" b="1" dirty="0">
              <a:solidFill>
                <a:sysClr val="windowText" lastClr="00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8012" y="4383883"/>
            <a:ext cx="2822377" cy="1910715"/>
          </a:xfrm>
          <a:prstGeom prst="rect">
            <a:avLst/>
          </a:prstGeom>
          <a:ln>
            <a:solidFill>
              <a:schemeClr val="tx1"/>
            </a:solidFill>
          </a:ln>
        </p:spPr>
      </p:pic>
      <p:pic>
        <p:nvPicPr>
          <p:cNvPr id="4" name="Picture 3"/>
          <p:cNvPicPr>
            <a:picLocks noChangeAspect="1"/>
          </p:cNvPicPr>
          <p:nvPr/>
        </p:nvPicPr>
        <p:blipFill rotWithShape="1">
          <a:blip r:embed="rId4"/>
          <a:srcRect t="10412" r="3833" b="8936"/>
          <a:stretch/>
        </p:blipFill>
        <p:spPr>
          <a:xfrm>
            <a:off x="8062678" y="4383883"/>
            <a:ext cx="2361310" cy="1910715"/>
          </a:xfrm>
          <a:prstGeom prst="rect">
            <a:avLst/>
          </a:prstGeom>
          <a:ln>
            <a:solidFill>
              <a:schemeClr val="tx1"/>
            </a:solidFill>
          </a:ln>
        </p:spPr>
      </p:pic>
      <p:pic>
        <p:nvPicPr>
          <p:cNvPr id="10" name="Picture 9"/>
          <p:cNvPicPr>
            <a:picLocks noChangeAspect="1"/>
          </p:cNvPicPr>
          <p:nvPr/>
        </p:nvPicPr>
        <p:blipFill rotWithShape="1">
          <a:blip r:embed="rId5"/>
          <a:srcRect t="6602" r="807" b="10896"/>
          <a:stretch/>
        </p:blipFill>
        <p:spPr>
          <a:xfrm>
            <a:off x="4583289" y="4383883"/>
            <a:ext cx="3479389" cy="1910715"/>
          </a:xfrm>
          <a:prstGeom prst="rect">
            <a:avLst/>
          </a:prstGeom>
          <a:ln>
            <a:solidFill>
              <a:schemeClr val="tx1"/>
            </a:solidFill>
          </a:ln>
        </p:spPr>
      </p:pic>
      <p:sp>
        <p:nvSpPr>
          <p:cNvPr id="14" name="Shape 249">
            <a:extLst>
              <a:ext uri="{FF2B5EF4-FFF2-40B4-BE49-F238E27FC236}">
                <a16:creationId xmlns:a16="http://schemas.microsoft.com/office/drawing/2014/main" id="{2D4AF6E1-A394-F340-90BC-71EF3C796FAA}"/>
              </a:ext>
            </a:extLst>
          </p:cNvPr>
          <p:cNvSpPr txBox="1">
            <a:spLocks/>
          </p:cNvSpPr>
          <p:nvPr/>
        </p:nvSpPr>
        <p:spPr>
          <a:xfrm>
            <a:off x="1521254"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65">
              <a:buClr>
                <a:srgbClr val="0C343D"/>
              </a:buClr>
              <a:buSzPct val="25000"/>
            </a:pPr>
            <a:r>
              <a:rPr lang="en" sz="4800" b="1" dirty="0">
                <a:solidFill>
                  <a:prstClr val="black"/>
                </a:solidFill>
                <a:latin typeface="Calibri"/>
                <a:ea typeface="Calibri"/>
                <a:cs typeface="Calibri"/>
                <a:sym typeface="Calibri"/>
              </a:rPr>
              <a:t>Cytotoxic Flavors</a:t>
            </a:r>
          </a:p>
        </p:txBody>
      </p:sp>
    </p:spTree>
    <p:extLst>
      <p:ext uri="{BB962C8B-B14F-4D97-AF65-F5344CB8AC3E}">
        <p14:creationId xmlns:p14="http://schemas.microsoft.com/office/powerpoint/2010/main" val="843901979"/>
      </p:ext>
    </p:extLst>
  </p:cSld>
  <p:clrMapOvr>
    <a:masterClrMapping/>
  </p:clrMapOvr>
  <p:transition spd="med">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863328" y="1438367"/>
            <a:ext cx="2571750" cy="4714875"/>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953377" y="1384789"/>
            <a:ext cx="2089548" cy="4768453"/>
          </a:xfrm>
          <a:prstGeom prst="rect">
            <a:avLst/>
          </a:prstGeom>
        </p:spPr>
      </p:pic>
      <p:sp>
        <p:nvSpPr>
          <p:cNvPr id="11" name="TextBox 10"/>
          <p:cNvSpPr txBox="1"/>
          <p:nvPr/>
        </p:nvSpPr>
        <p:spPr>
          <a:xfrm>
            <a:off x="1524003" y="149297"/>
            <a:ext cx="9143999" cy="611706"/>
          </a:xfrm>
          <a:prstGeom prst="rect">
            <a:avLst/>
          </a:prstGeom>
          <a:noFill/>
        </p:spPr>
        <p:txBody>
          <a:bodyPr wrap="square" rtlCol="0">
            <a:spAutoFit/>
          </a:bodyPr>
          <a:lstStyle/>
          <a:p>
            <a:pPr defTabSz="321424">
              <a:defRPr/>
            </a:pPr>
            <a:r>
              <a:rPr lang="en-US" sz="3375" b="1" dirty="0">
                <a:solidFill>
                  <a:sysClr val="windowText" lastClr="000000"/>
                </a:solidFill>
                <a:latin typeface="Arial" charset="0"/>
                <a:ea typeface="Arial" charset="0"/>
                <a:cs typeface="Arial" charset="0"/>
                <a:sym typeface="Helvetica"/>
              </a:rPr>
              <a:t>News Headlines of Health Effects</a:t>
            </a:r>
          </a:p>
        </p:txBody>
      </p:sp>
      <p:sp>
        <p:nvSpPr>
          <p:cNvPr id="13" name="Freeform 12"/>
          <p:cNvSpPr/>
          <p:nvPr/>
        </p:nvSpPr>
        <p:spPr>
          <a:xfrm>
            <a:off x="2767688" y="2250284"/>
            <a:ext cx="790620" cy="774822"/>
          </a:xfrm>
          <a:custGeom>
            <a:avLst/>
            <a:gdLst>
              <a:gd name="connsiteX0" fmla="*/ 1664677 w 5650523"/>
              <a:gd name="connsiteY0" fmla="*/ 515816 h 5767754"/>
              <a:gd name="connsiteX1" fmla="*/ 1758461 w 5650523"/>
              <a:gd name="connsiteY1" fmla="*/ 445477 h 5767754"/>
              <a:gd name="connsiteX2" fmla="*/ 1805354 w 5650523"/>
              <a:gd name="connsiteY2" fmla="*/ 375139 h 5767754"/>
              <a:gd name="connsiteX3" fmla="*/ 2274277 w 5650523"/>
              <a:gd name="connsiteY3" fmla="*/ 281354 h 5767754"/>
              <a:gd name="connsiteX4" fmla="*/ 2414954 w 5650523"/>
              <a:gd name="connsiteY4" fmla="*/ 351693 h 5767754"/>
              <a:gd name="connsiteX5" fmla="*/ 2485292 w 5650523"/>
              <a:gd name="connsiteY5" fmla="*/ 398585 h 5767754"/>
              <a:gd name="connsiteX6" fmla="*/ 2532184 w 5650523"/>
              <a:gd name="connsiteY6" fmla="*/ 328247 h 5767754"/>
              <a:gd name="connsiteX7" fmla="*/ 2485292 w 5650523"/>
              <a:gd name="connsiteY7" fmla="*/ 187570 h 5767754"/>
              <a:gd name="connsiteX8" fmla="*/ 2649415 w 5650523"/>
              <a:gd name="connsiteY8" fmla="*/ 46893 h 5767754"/>
              <a:gd name="connsiteX9" fmla="*/ 2719754 w 5650523"/>
              <a:gd name="connsiteY9" fmla="*/ 23447 h 5767754"/>
              <a:gd name="connsiteX10" fmla="*/ 2790092 w 5650523"/>
              <a:gd name="connsiteY10" fmla="*/ 0 h 5767754"/>
              <a:gd name="connsiteX11" fmla="*/ 3094892 w 5650523"/>
              <a:gd name="connsiteY11" fmla="*/ 23447 h 5767754"/>
              <a:gd name="connsiteX12" fmla="*/ 3118338 w 5650523"/>
              <a:gd name="connsiteY12" fmla="*/ 93785 h 5767754"/>
              <a:gd name="connsiteX13" fmla="*/ 3141784 w 5650523"/>
              <a:gd name="connsiteY13" fmla="*/ 187570 h 5767754"/>
              <a:gd name="connsiteX14" fmla="*/ 3188677 w 5650523"/>
              <a:gd name="connsiteY14" fmla="*/ 328247 h 5767754"/>
              <a:gd name="connsiteX15" fmla="*/ 3212123 w 5650523"/>
              <a:gd name="connsiteY15" fmla="*/ 492370 h 5767754"/>
              <a:gd name="connsiteX16" fmla="*/ 3352800 w 5650523"/>
              <a:gd name="connsiteY16" fmla="*/ 328247 h 5767754"/>
              <a:gd name="connsiteX17" fmla="*/ 3493477 w 5650523"/>
              <a:gd name="connsiteY17" fmla="*/ 281354 h 5767754"/>
              <a:gd name="connsiteX18" fmla="*/ 3634154 w 5650523"/>
              <a:gd name="connsiteY18" fmla="*/ 304800 h 5767754"/>
              <a:gd name="connsiteX19" fmla="*/ 3774831 w 5650523"/>
              <a:gd name="connsiteY19" fmla="*/ 351693 h 5767754"/>
              <a:gd name="connsiteX20" fmla="*/ 3985846 w 5650523"/>
              <a:gd name="connsiteY20" fmla="*/ 468923 h 5767754"/>
              <a:gd name="connsiteX21" fmla="*/ 4032738 w 5650523"/>
              <a:gd name="connsiteY21" fmla="*/ 515816 h 5767754"/>
              <a:gd name="connsiteX22" fmla="*/ 4103077 w 5650523"/>
              <a:gd name="connsiteY22" fmla="*/ 539262 h 5767754"/>
              <a:gd name="connsiteX23" fmla="*/ 4173415 w 5650523"/>
              <a:gd name="connsiteY23" fmla="*/ 586154 h 5767754"/>
              <a:gd name="connsiteX24" fmla="*/ 4267200 w 5650523"/>
              <a:gd name="connsiteY24" fmla="*/ 679939 h 5767754"/>
              <a:gd name="connsiteX25" fmla="*/ 4314092 w 5650523"/>
              <a:gd name="connsiteY25" fmla="*/ 750277 h 5767754"/>
              <a:gd name="connsiteX26" fmla="*/ 4407877 w 5650523"/>
              <a:gd name="connsiteY26" fmla="*/ 844062 h 5767754"/>
              <a:gd name="connsiteX27" fmla="*/ 4501661 w 5650523"/>
              <a:gd name="connsiteY27" fmla="*/ 961293 h 5767754"/>
              <a:gd name="connsiteX28" fmla="*/ 4548554 w 5650523"/>
              <a:gd name="connsiteY28" fmla="*/ 1031631 h 5767754"/>
              <a:gd name="connsiteX29" fmla="*/ 4595446 w 5650523"/>
              <a:gd name="connsiteY29" fmla="*/ 1125416 h 5767754"/>
              <a:gd name="connsiteX30" fmla="*/ 4665784 w 5650523"/>
              <a:gd name="connsiteY30" fmla="*/ 1172308 h 5767754"/>
              <a:gd name="connsiteX31" fmla="*/ 4783015 w 5650523"/>
              <a:gd name="connsiteY31" fmla="*/ 1359877 h 5767754"/>
              <a:gd name="connsiteX32" fmla="*/ 4829908 w 5650523"/>
              <a:gd name="connsiteY32" fmla="*/ 1406770 h 5767754"/>
              <a:gd name="connsiteX33" fmla="*/ 4900246 w 5650523"/>
              <a:gd name="connsiteY33" fmla="*/ 1547447 h 5767754"/>
              <a:gd name="connsiteX34" fmla="*/ 4970584 w 5650523"/>
              <a:gd name="connsiteY34" fmla="*/ 1688123 h 5767754"/>
              <a:gd name="connsiteX35" fmla="*/ 5064369 w 5650523"/>
              <a:gd name="connsiteY35" fmla="*/ 1805354 h 5767754"/>
              <a:gd name="connsiteX36" fmla="*/ 5111261 w 5650523"/>
              <a:gd name="connsiteY36" fmla="*/ 1946031 h 5767754"/>
              <a:gd name="connsiteX37" fmla="*/ 5134708 w 5650523"/>
              <a:gd name="connsiteY37" fmla="*/ 2039816 h 5767754"/>
              <a:gd name="connsiteX38" fmla="*/ 5181600 w 5650523"/>
              <a:gd name="connsiteY38" fmla="*/ 2110154 h 5767754"/>
              <a:gd name="connsiteX39" fmla="*/ 5275384 w 5650523"/>
              <a:gd name="connsiteY39" fmla="*/ 2227385 h 5767754"/>
              <a:gd name="connsiteX40" fmla="*/ 5322277 w 5650523"/>
              <a:gd name="connsiteY40" fmla="*/ 2368062 h 5767754"/>
              <a:gd name="connsiteX41" fmla="*/ 5416061 w 5650523"/>
              <a:gd name="connsiteY41" fmla="*/ 2649416 h 5767754"/>
              <a:gd name="connsiteX42" fmla="*/ 5439508 w 5650523"/>
              <a:gd name="connsiteY42" fmla="*/ 2719754 h 5767754"/>
              <a:gd name="connsiteX43" fmla="*/ 5462954 w 5650523"/>
              <a:gd name="connsiteY43" fmla="*/ 2790093 h 5767754"/>
              <a:gd name="connsiteX44" fmla="*/ 5509846 w 5650523"/>
              <a:gd name="connsiteY44" fmla="*/ 2860431 h 5767754"/>
              <a:gd name="connsiteX45" fmla="*/ 5556738 w 5650523"/>
              <a:gd name="connsiteY45" fmla="*/ 3235570 h 5767754"/>
              <a:gd name="connsiteX46" fmla="*/ 5627077 w 5650523"/>
              <a:gd name="connsiteY46" fmla="*/ 3470031 h 5767754"/>
              <a:gd name="connsiteX47" fmla="*/ 5650523 w 5650523"/>
              <a:gd name="connsiteY47" fmla="*/ 3563816 h 5767754"/>
              <a:gd name="connsiteX48" fmla="*/ 5627077 w 5650523"/>
              <a:gd name="connsiteY48" fmla="*/ 4595447 h 5767754"/>
              <a:gd name="connsiteX49" fmla="*/ 5603631 w 5650523"/>
              <a:gd name="connsiteY49" fmla="*/ 4665785 h 5767754"/>
              <a:gd name="connsiteX50" fmla="*/ 5580184 w 5650523"/>
              <a:gd name="connsiteY50" fmla="*/ 5111262 h 5767754"/>
              <a:gd name="connsiteX51" fmla="*/ 5509846 w 5650523"/>
              <a:gd name="connsiteY51" fmla="*/ 5322277 h 5767754"/>
              <a:gd name="connsiteX52" fmla="*/ 5486400 w 5650523"/>
              <a:gd name="connsiteY52" fmla="*/ 5416062 h 5767754"/>
              <a:gd name="connsiteX53" fmla="*/ 5462954 w 5650523"/>
              <a:gd name="connsiteY53" fmla="*/ 5556739 h 5767754"/>
              <a:gd name="connsiteX54" fmla="*/ 5416061 w 5650523"/>
              <a:gd name="connsiteY54" fmla="*/ 5697416 h 5767754"/>
              <a:gd name="connsiteX55" fmla="*/ 5392615 w 5650523"/>
              <a:gd name="connsiteY55" fmla="*/ 5767754 h 5767754"/>
              <a:gd name="connsiteX56" fmla="*/ 5251938 w 5650523"/>
              <a:gd name="connsiteY56" fmla="*/ 5744308 h 5767754"/>
              <a:gd name="connsiteX57" fmla="*/ 5111261 w 5650523"/>
              <a:gd name="connsiteY57" fmla="*/ 5697416 h 5767754"/>
              <a:gd name="connsiteX58" fmla="*/ 4923692 w 5650523"/>
              <a:gd name="connsiteY58" fmla="*/ 5603631 h 5767754"/>
              <a:gd name="connsiteX59" fmla="*/ 4853354 w 5650523"/>
              <a:gd name="connsiteY59" fmla="*/ 5580185 h 5767754"/>
              <a:gd name="connsiteX60" fmla="*/ 4783015 w 5650523"/>
              <a:gd name="connsiteY60" fmla="*/ 5556739 h 5767754"/>
              <a:gd name="connsiteX61" fmla="*/ 4642338 w 5650523"/>
              <a:gd name="connsiteY61" fmla="*/ 5462954 h 5767754"/>
              <a:gd name="connsiteX62" fmla="*/ 4572000 w 5650523"/>
              <a:gd name="connsiteY62" fmla="*/ 5439508 h 5767754"/>
              <a:gd name="connsiteX63" fmla="*/ 4501661 w 5650523"/>
              <a:gd name="connsiteY63" fmla="*/ 5392616 h 5767754"/>
              <a:gd name="connsiteX64" fmla="*/ 4314092 w 5650523"/>
              <a:gd name="connsiteY64" fmla="*/ 5345723 h 5767754"/>
              <a:gd name="connsiteX65" fmla="*/ 4243754 w 5650523"/>
              <a:gd name="connsiteY65" fmla="*/ 5322277 h 5767754"/>
              <a:gd name="connsiteX66" fmla="*/ 4126523 w 5650523"/>
              <a:gd name="connsiteY66" fmla="*/ 5228493 h 5767754"/>
              <a:gd name="connsiteX67" fmla="*/ 4009292 w 5650523"/>
              <a:gd name="connsiteY67" fmla="*/ 5205047 h 5767754"/>
              <a:gd name="connsiteX68" fmla="*/ 3868615 w 5650523"/>
              <a:gd name="connsiteY68" fmla="*/ 5158154 h 5767754"/>
              <a:gd name="connsiteX69" fmla="*/ 3798277 w 5650523"/>
              <a:gd name="connsiteY69" fmla="*/ 5134708 h 5767754"/>
              <a:gd name="connsiteX70" fmla="*/ 3704492 w 5650523"/>
              <a:gd name="connsiteY70" fmla="*/ 5040923 h 5767754"/>
              <a:gd name="connsiteX71" fmla="*/ 3657600 w 5650523"/>
              <a:gd name="connsiteY71" fmla="*/ 4970585 h 5767754"/>
              <a:gd name="connsiteX72" fmla="*/ 3516923 w 5650523"/>
              <a:gd name="connsiteY72" fmla="*/ 4923693 h 5767754"/>
              <a:gd name="connsiteX73" fmla="*/ 3446584 w 5650523"/>
              <a:gd name="connsiteY73" fmla="*/ 4900247 h 5767754"/>
              <a:gd name="connsiteX74" fmla="*/ 3376246 w 5650523"/>
              <a:gd name="connsiteY74" fmla="*/ 4853354 h 5767754"/>
              <a:gd name="connsiteX75" fmla="*/ 3235569 w 5650523"/>
              <a:gd name="connsiteY75" fmla="*/ 4783016 h 5767754"/>
              <a:gd name="connsiteX76" fmla="*/ 3141784 w 5650523"/>
              <a:gd name="connsiteY76" fmla="*/ 4689231 h 5767754"/>
              <a:gd name="connsiteX77" fmla="*/ 3094892 w 5650523"/>
              <a:gd name="connsiteY77" fmla="*/ 4525108 h 5767754"/>
              <a:gd name="connsiteX78" fmla="*/ 3048000 w 5650523"/>
              <a:gd name="connsiteY78" fmla="*/ 4454770 h 5767754"/>
              <a:gd name="connsiteX79" fmla="*/ 3001108 w 5650523"/>
              <a:gd name="connsiteY79" fmla="*/ 4314093 h 5767754"/>
              <a:gd name="connsiteX80" fmla="*/ 2977661 w 5650523"/>
              <a:gd name="connsiteY80" fmla="*/ 4243754 h 5767754"/>
              <a:gd name="connsiteX81" fmla="*/ 2930769 w 5650523"/>
              <a:gd name="connsiteY81" fmla="*/ 4173416 h 5767754"/>
              <a:gd name="connsiteX82" fmla="*/ 2907323 w 5650523"/>
              <a:gd name="connsiteY82" fmla="*/ 4079631 h 5767754"/>
              <a:gd name="connsiteX83" fmla="*/ 2860431 w 5650523"/>
              <a:gd name="connsiteY83" fmla="*/ 3938954 h 5767754"/>
              <a:gd name="connsiteX84" fmla="*/ 2813538 w 5650523"/>
              <a:gd name="connsiteY84" fmla="*/ 3774831 h 5767754"/>
              <a:gd name="connsiteX85" fmla="*/ 2766646 w 5650523"/>
              <a:gd name="connsiteY85" fmla="*/ 4009293 h 5767754"/>
              <a:gd name="connsiteX86" fmla="*/ 2696308 w 5650523"/>
              <a:gd name="connsiteY86" fmla="*/ 4243754 h 5767754"/>
              <a:gd name="connsiteX87" fmla="*/ 2672861 w 5650523"/>
              <a:gd name="connsiteY87" fmla="*/ 4314093 h 5767754"/>
              <a:gd name="connsiteX88" fmla="*/ 2579077 w 5650523"/>
              <a:gd name="connsiteY88" fmla="*/ 4454770 h 5767754"/>
              <a:gd name="connsiteX89" fmla="*/ 2508738 w 5650523"/>
              <a:gd name="connsiteY89" fmla="*/ 4572000 h 5767754"/>
              <a:gd name="connsiteX90" fmla="*/ 2414954 w 5650523"/>
              <a:gd name="connsiteY90" fmla="*/ 4689231 h 5767754"/>
              <a:gd name="connsiteX91" fmla="*/ 2391508 w 5650523"/>
              <a:gd name="connsiteY91" fmla="*/ 4759570 h 5767754"/>
              <a:gd name="connsiteX92" fmla="*/ 2274277 w 5650523"/>
              <a:gd name="connsiteY92" fmla="*/ 4853354 h 5767754"/>
              <a:gd name="connsiteX93" fmla="*/ 2157046 w 5650523"/>
              <a:gd name="connsiteY93" fmla="*/ 4947139 h 5767754"/>
              <a:gd name="connsiteX94" fmla="*/ 2016369 w 5650523"/>
              <a:gd name="connsiteY94" fmla="*/ 4994031 h 5767754"/>
              <a:gd name="connsiteX95" fmla="*/ 1946031 w 5650523"/>
              <a:gd name="connsiteY95" fmla="*/ 5017477 h 5767754"/>
              <a:gd name="connsiteX96" fmla="*/ 1735015 w 5650523"/>
              <a:gd name="connsiteY96" fmla="*/ 5111262 h 5767754"/>
              <a:gd name="connsiteX97" fmla="*/ 1524000 w 5650523"/>
              <a:gd name="connsiteY97" fmla="*/ 5181600 h 5767754"/>
              <a:gd name="connsiteX98" fmla="*/ 1453661 w 5650523"/>
              <a:gd name="connsiteY98" fmla="*/ 5205047 h 5767754"/>
              <a:gd name="connsiteX99" fmla="*/ 1359877 w 5650523"/>
              <a:gd name="connsiteY99" fmla="*/ 5228493 h 5767754"/>
              <a:gd name="connsiteX100" fmla="*/ 1219200 w 5650523"/>
              <a:gd name="connsiteY100" fmla="*/ 5275385 h 5767754"/>
              <a:gd name="connsiteX101" fmla="*/ 1078523 w 5650523"/>
              <a:gd name="connsiteY101" fmla="*/ 5322277 h 5767754"/>
              <a:gd name="connsiteX102" fmla="*/ 937846 w 5650523"/>
              <a:gd name="connsiteY102" fmla="*/ 5369170 h 5767754"/>
              <a:gd name="connsiteX103" fmla="*/ 797169 w 5650523"/>
              <a:gd name="connsiteY103" fmla="*/ 5439508 h 5767754"/>
              <a:gd name="connsiteX104" fmla="*/ 656492 w 5650523"/>
              <a:gd name="connsiteY104" fmla="*/ 5533293 h 5767754"/>
              <a:gd name="connsiteX105" fmla="*/ 586154 w 5650523"/>
              <a:gd name="connsiteY105" fmla="*/ 5580185 h 5767754"/>
              <a:gd name="connsiteX106" fmla="*/ 445477 w 5650523"/>
              <a:gd name="connsiteY106" fmla="*/ 5627077 h 5767754"/>
              <a:gd name="connsiteX107" fmla="*/ 375138 w 5650523"/>
              <a:gd name="connsiteY107" fmla="*/ 5650523 h 5767754"/>
              <a:gd name="connsiteX108" fmla="*/ 164123 w 5650523"/>
              <a:gd name="connsiteY108" fmla="*/ 5627077 h 5767754"/>
              <a:gd name="connsiteX109" fmla="*/ 140677 w 5650523"/>
              <a:gd name="connsiteY109" fmla="*/ 5556739 h 5767754"/>
              <a:gd name="connsiteX110" fmla="*/ 93784 w 5650523"/>
              <a:gd name="connsiteY110" fmla="*/ 5509847 h 5767754"/>
              <a:gd name="connsiteX111" fmla="*/ 46892 w 5650523"/>
              <a:gd name="connsiteY111" fmla="*/ 5369170 h 5767754"/>
              <a:gd name="connsiteX112" fmla="*/ 0 w 5650523"/>
              <a:gd name="connsiteY112" fmla="*/ 4548554 h 5767754"/>
              <a:gd name="connsiteX113" fmla="*/ 23446 w 5650523"/>
              <a:gd name="connsiteY113" fmla="*/ 3446585 h 5767754"/>
              <a:gd name="connsiteX114" fmla="*/ 46892 w 5650523"/>
              <a:gd name="connsiteY114" fmla="*/ 3376247 h 5767754"/>
              <a:gd name="connsiteX115" fmla="*/ 140677 w 5650523"/>
              <a:gd name="connsiteY115" fmla="*/ 3282462 h 5767754"/>
              <a:gd name="connsiteX116" fmla="*/ 187569 w 5650523"/>
              <a:gd name="connsiteY116" fmla="*/ 3141785 h 5767754"/>
              <a:gd name="connsiteX117" fmla="*/ 211015 w 5650523"/>
              <a:gd name="connsiteY117" fmla="*/ 3071447 h 5767754"/>
              <a:gd name="connsiteX118" fmla="*/ 234461 w 5650523"/>
              <a:gd name="connsiteY118" fmla="*/ 2930770 h 5767754"/>
              <a:gd name="connsiteX119" fmla="*/ 257908 w 5650523"/>
              <a:gd name="connsiteY119" fmla="*/ 2860431 h 5767754"/>
              <a:gd name="connsiteX120" fmla="*/ 281354 w 5650523"/>
              <a:gd name="connsiteY120" fmla="*/ 2743200 h 5767754"/>
              <a:gd name="connsiteX121" fmla="*/ 328246 w 5650523"/>
              <a:gd name="connsiteY121" fmla="*/ 2602523 h 5767754"/>
              <a:gd name="connsiteX122" fmla="*/ 351692 w 5650523"/>
              <a:gd name="connsiteY122" fmla="*/ 2532185 h 5767754"/>
              <a:gd name="connsiteX123" fmla="*/ 398584 w 5650523"/>
              <a:gd name="connsiteY123" fmla="*/ 2297723 h 5767754"/>
              <a:gd name="connsiteX124" fmla="*/ 445477 w 5650523"/>
              <a:gd name="connsiteY124" fmla="*/ 2157047 h 5767754"/>
              <a:gd name="connsiteX125" fmla="*/ 492369 w 5650523"/>
              <a:gd name="connsiteY125" fmla="*/ 2110154 h 5767754"/>
              <a:gd name="connsiteX126" fmla="*/ 515815 w 5650523"/>
              <a:gd name="connsiteY126" fmla="*/ 2039816 h 5767754"/>
              <a:gd name="connsiteX127" fmla="*/ 609600 w 5650523"/>
              <a:gd name="connsiteY127" fmla="*/ 1875693 h 5767754"/>
              <a:gd name="connsiteX128" fmla="*/ 656492 w 5650523"/>
              <a:gd name="connsiteY128" fmla="*/ 1735016 h 5767754"/>
              <a:gd name="connsiteX129" fmla="*/ 726831 w 5650523"/>
              <a:gd name="connsiteY129" fmla="*/ 1453662 h 5767754"/>
              <a:gd name="connsiteX130" fmla="*/ 844061 w 5650523"/>
              <a:gd name="connsiteY130" fmla="*/ 1312985 h 5767754"/>
              <a:gd name="connsiteX131" fmla="*/ 890954 w 5650523"/>
              <a:gd name="connsiteY131" fmla="*/ 1242647 h 5767754"/>
              <a:gd name="connsiteX132" fmla="*/ 937846 w 5650523"/>
              <a:gd name="connsiteY132" fmla="*/ 1195754 h 5767754"/>
              <a:gd name="connsiteX133" fmla="*/ 1031631 w 5650523"/>
              <a:gd name="connsiteY133" fmla="*/ 1078523 h 5767754"/>
              <a:gd name="connsiteX134" fmla="*/ 1125415 w 5650523"/>
              <a:gd name="connsiteY134" fmla="*/ 961293 h 5767754"/>
              <a:gd name="connsiteX135" fmla="*/ 1148861 w 5650523"/>
              <a:gd name="connsiteY135" fmla="*/ 890954 h 5767754"/>
              <a:gd name="connsiteX136" fmla="*/ 1242646 w 5650523"/>
              <a:gd name="connsiteY136" fmla="*/ 773723 h 5767754"/>
              <a:gd name="connsiteX137" fmla="*/ 1383323 w 5650523"/>
              <a:gd name="connsiteY137" fmla="*/ 609600 h 5767754"/>
              <a:gd name="connsiteX138" fmla="*/ 1453661 w 5650523"/>
              <a:gd name="connsiteY138" fmla="*/ 586154 h 5767754"/>
              <a:gd name="connsiteX139" fmla="*/ 1570892 w 5650523"/>
              <a:gd name="connsiteY139" fmla="*/ 515816 h 5767754"/>
              <a:gd name="connsiteX140" fmla="*/ 1617784 w 5650523"/>
              <a:gd name="connsiteY140" fmla="*/ 468923 h 5767754"/>
              <a:gd name="connsiteX141" fmla="*/ 1711569 w 5650523"/>
              <a:gd name="connsiteY141" fmla="*/ 445477 h 5767754"/>
              <a:gd name="connsiteX142" fmla="*/ 1781908 w 5650523"/>
              <a:gd name="connsiteY142" fmla="*/ 422031 h 5767754"/>
              <a:gd name="connsiteX143" fmla="*/ 1828800 w 5650523"/>
              <a:gd name="connsiteY143" fmla="*/ 492370 h 5767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650523" h="5767754">
                <a:moveTo>
                  <a:pt x="1664677" y="515816"/>
                </a:moveTo>
                <a:cubicBezTo>
                  <a:pt x="1695938" y="492370"/>
                  <a:pt x="1730829" y="473109"/>
                  <a:pt x="1758461" y="445477"/>
                </a:cubicBezTo>
                <a:cubicBezTo>
                  <a:pt x="1778386" y="425552"/>
                  <a:pt x="1778502" y="383683"/>
                  <a:pt x="1805354" y="375139"/>
                </a:cubicBezTo>
                <a:cubicBezTo>
                  <a:pt x="1957253" y="326807"/>
                  <a:pt x="2117969" y="312616"/>
                  <a:pt x="2274277" y="281354"/>
                </a:cubicBezTo>
                <a:cubicBezTo>
                  <a:pt x="2368656" y="375735"/>
                  <a:pt x="2263716" y="286877"/>
                  <a:pt x="2414954" y="351693"/>
                </a:cubicBezTo>
                <a:cubicBezTo>
                  <a:pt x="2440854" y="362793"/>
                  <a:pt x="2461846" y="382954"/>
                  <a:pt x="2485292" y="398585"/>
                </a:cubicBezTo>
                <a:cubicBezTo>
                  <a:pt x="2500923" y="375139"/>
                  <a:pt x="2532184" y="356426"/>
                  <a:pt x="2532184" y="328247"/>
                </a:cubicBezTo>
                <a:cubicBezTo>
                  <a:pt x="2532184" y="278818"/>
                  <a:pt x="2485292" y="187570"/>
                  <a:pt x="2485292" y="187570"/>
                </a:cubicBezTo>
                <a:cubicBezTo>
                  <a:pt x="2520726" y="45832"/>
                  <a:pt x="2478168" y="103975"/>
                  <a:pt x="2649415" y="46893"/>
                </a:cubicBezTo>
                <a:lnTo>
                  <a:pt x="2719754" y="23447"/>
                </a:lnTo>
                <a:lnTo>
                  <a:pt x="2790092" y="0"/>
                </a:lnTo>
                <a:cubicBezTo>
                  <a:pt x="2891692" y="7816"/>
                  <a:pt x="2996913" y="-4547"/>
                  <a:pt x="3094892" y="23447"/>
                </a:cubicBezTo>
                <a:cubicBezTo>
                  <a:pt x="3118655" y="30237"/>
                  <a:pt x="3111549" y="70022"/>
                  <a:pt x="3118338" y="93785"/>
                </a:cubicBezTo>
                <a:cubicBezTo>
                  <a:pt x="3127191" y="124769"/>
                  <a:pt x="3132525" y="156705"/>
                  <a:pt x="3141784" y="187570"/>
                </a:cubicBezTo>
                <a:cubicBezTo>
                  <a:pt x="3155987" y="234914"/>
                  <a:pt x="3188677" y="328247"/>
                  <a:pt x="3188677" y="328247"/>
                </a:cubicBezTo>
                <a:cubicBezTo>
                  <a:pt x="3196492" y="382955"/>
                  <a:pt x="3164735" y="463938"/>
                  <a:pt x="3212123" y="492370"/>
                </a:cubicBezTo>
                <a:cubicBezTo>
                  <a:pt x="3257348" y="519505"/>
                  <a:pt x="3325035" y="345600"/>
                  <a:pt x="3352800" y="328247"/>
                </a:cubicBezTo>
                <a:cubicBezTo>
                  <a:pt x="3394716" y="302050"/>
                  <a:pt x="3493477" y="281354"/>
                  <a:pt x="3493477" y="281354"/>
                </a:cubicBezTo>
                <a:cubicBezTo>
                  <a:pt x="3540369" y="289169"/>
                  <a:pt x="3588034" y="293270"/>
                  <a:pt x="3634154" y="304800"/>
                </a:cubicBezTo>
                <a:cubicBezTo>
                  <a:pt x="3682107" y="316788"/>
                  <a:pt x="3774831" y="351693"/>
                  <a:pt x="3774831" y="351693"/>
                </a:cubicBezTo>
                <a:cubicBezTo>
                  <a:pt x="3936072" y="459186"/>
                  <a:pt x="3862043" y="427655"/>
                  <a:pt x="3985846" y="468923"/>
                </a:cubicBezTo>
                <a:cubicBezTo>
                  <a:pt x="4001477" y="484554"/>
                  <a:pt x="4013783" y="504443"/>
                  <a:pt x="4032738" y="515816"/>
                </a:cubicBezTo>
                <a:cubicBezTo>
                  <a:pt x="4053931" y="528532"/>
                  <a:pt x="4080972" y="528209"/>
                  <a:pt x="4103077" y="539262"/>
                </a:cubicBezTo>
                <a:cubicBezTo>
                  <a:pt x="4128281" y="551864"/>
                  <a:pt x="4149969" y="570523"/>
                  <a:pt x="4173415" y="586154"/>
                </a:cubicBezTo>
                <a:cubicBezTo>
                  <a:pt x="4224570" y="739620"/>
                  <a:pt x="4153521" y="588997"/>
                  <a:pt x="4267200" y="679939"/>
                </a:cubicBezTo>
                <a:cubicBezTo>
                  <a:pt x="4289204" y="697542"/>
                  <a:pt x="4295754" y="728882"/>
                  <a:pt x="4314092" y="750277"/>
                </a:cubicBezTo>
                <a:cubicBezTo>
                  <a:pt x="4342864" y="783844"/>
                  <a:pt x="4383353" y="807276"/>
                  <a:pt x="4407877" y="844062"/>
                </a:cubicBezTo>
                <a:cubicBezTo>
                  <a:pt x="4552196" y="1060541"/>
                  <a:pt x="4368034" y="794260"/>
                  <a:pt x="4501661" y="961293"/>
                </a:cubicBezTo>
                <a:cubicBezTo>
                  <a:pt x="4519264" y="983297"/>
                  <a:pt x="4534573" y="1007165"/>
                  <a:pt x="4548554" y="1031631"/>
                </a:cubicBezTo>
                <a:cubicBezTo>
                  <a:pt x="4565895" y="1061977"/>
                  <a:pt x="4573071" y="1098565"/>
                  <a:pt x="4595446" y="1125416"/>
                </a:cubicBezTo>
                <a:cubicBezTo>
                  <a:pt x="4613485" y="1147063"/>
                  <a:pt x="4642338" y="1156677"/>
                  <a:pt x="4665784" y="1172308"/>
                </a:cubicBezTo>
                <a:cubicBezTo>
                  <a:pt x="4733438" y="1375268"/>
                  <a:pt x="4664794" y="1265300"/>
                  <a:pt x="4783015" y="1359877"/>
                </a:cubicBezTo>
                <a:cubicBezTo>
                  <a:pt x="4800277" y="1373686"/>
                  <a:pt x="4814277" y="1391139"/>
                  <a:pt x="4829908" y="1406770"/>
                </a:cubicBezTo>
                <a:cubicBezTo>
                  <a:pt x="4888840" y="1583566"/>
                  <a:pt x="4809345" y="1365643"/>
                  <a:pt x="4900246" y="1547447"/>
                </a:cubicBezTo>
                <a:cubicBezTo>
                  <a:pt x="4958027" y="1663010"/>
                  <a:pt x="4880995" y="1576137"/>
                  <a:pt x="4970584" y="1688123"/>
                </a:cubicBezTo>
                <a:cubicBezTo>
                  <a:pt x="5104219" y="1855167"/>
                  <a:pt x="4920042" y="1588863"/>
                  <a:pt x="5064369" y="1805354"/>
                </a:cubicBezTo>
                <a:cubicBezTo>
                  <a:pt x="5080000" y="1852246"/>
                  <a:pt x="5099272" y="1898078"/>
                  <a:pt x="5111261" y="1946031"/>
                </a:cubicBezTo>
                <a:cubicBezTo>
                  <a:pt x="5119077" y="1977293"/>
                  <a:pt x="5122014" y="2010198"/>
                  <a:pt x="5134708" y="2039816"/>
                </a:cubicBezTo>
                <a:cubicBezTo>
                  <a:pt x="5145808" y="2065716"/>
                  <a:pt x="5165969" y="2086708"/>
                  <a:pt x="5181600" y="2110154"/>
                </a:cubicBezTo>
                <a:cubicBezTo>
                  <a:pt x="5267106" y="2366676"/>
                  <a:pt x="5123883" y="1984985"/>
                  <a:pt x="5275384" y="2227385"/>
                </a:cubicBezTo>
                <a:cubicBezTo>
                  <a:pt x="5301581" y="2269301"/>
                  <a:pt x="5306646" y="2321170"/>
                  <a:pt x="5322277" y="2368062"/>
                </a:cubicBezTo>
                <a:lnTo>
                  <a:pt x="5416061" y="2649416"/>
                </a:lnTo>
                <a:lnTo>
                  <a:pt x="5439508" y="2719754"/>
                </a:lnTo>
                <a:cubicBezTo>
                  <a:pt x="5447324" y="2743200"/>
                  <a:pt x="5449245" y="2769529"/>
                  <a:pt x="5462954" y="2790093"/>
                </a:cubicBezTo>
                <a:lnTo>
                  <a:pt x="5509846" y="2860431"/>
                </a:lnTo>
                <a:cubicBezTo>
                  <a:pt x="5565061" y="3081294"/>
                  <a:pt x="5504494" y="2817613"/>
                  <a:pt x="5556738" y="3235570"/>
                </a:cubicBezTo>
                <a:cubicBezTo>
                  <a:pt x="5566042" y="3310000"/>
                  <a:pt x="5610077" y="3402029"/>
                  <a:pt x="5627077" y="3470031"/>
                </a:cubicBezTo>
                <a:lnTo>
                  <a:pt x="5650523" y="3563816"/>
                </a:lnTo>
                <a:cubicBezTo>
                  <a:pt x="5642708" y="3907693"/>
                  <a:pt x="5641701" y="4251792"/>
                  <a:pt x="5627077" y="4595447"/>
                </a:cubicBezTo>
                <a:cubicBezTo>
                  <a:pt x="5626026" y="4620139"/>
                  <a:pt x="5605869" y="4641172"/>
                  <a:pt x="5603631" y="4665785"/>
                </a:cubicBezTo>
                <a:cubicBezTo>
                  <a:pt x="5590168" y="4813872"/>
                  <a:pt x="5597901" y="4963623"/>
                  <a:pt x="5580184" y="5111262"/>
                </a:cubicBezTo>
                <a:cubicBezTo>
                  <a:pt x="5574773" y="5156357"/>
                  <a:pt x="5524275" y="5264560"/>
                  <a:pt x="5509846" y="5322277"/>
                </a:cubicBezTo>
                <a:cubicBezTo>
                  <a:pt x="5502031" y="5353539"/>
                  <a:pt x="5492720" y="5384464"/>
                  <a:pt x="5486400" y="5416062"/>
                </a:cubicBezTo>
                <a:cubicBezTo>
                  <a:pt x="5477077" y="5462678"/>
                  <a:pt x="5474484" y="5510619"/>
                  <a:pt x="5462954" y="5556739"/>
                </a:cubicBezTo>
                <a:cubicBezTo>
                  <a:pt x="5450966" y="5604692"/>
                  <a:pt x="5431692" y="5650524"/>
                  <a:pt x="5416061" y="5697416"/>
                </a:cubicBezTo>
                <a:lnTo>
                  <a:pt x="5392615" y="5767754"/>
                </a:lnTo>
                <a:cubicBezTo>
                  <a:pt x="5345723" y="5759939"/>
                  <a:pt x="5298058" y="5755838"/>
                  <a:pt x="5251938" y="5744308"/>
                </a:cubicBezTo>
                <a:cubicBezTo>
                  <a:pt x="5203985" y="5732320"/>
                  <a:pt x="5111261" y="5697416"/>
                  <a:pt x="5111261" y="5697416"/>
                </a:cubicBezTo>
                <a:cubicBezTo>
                  <a:pt x="5029418" y="5615571"/>
                  <a:pt x="5085340" y="5657513"/>
                  <a:pt x="4923692" y="5603631"/>
                </a:cubicBezTo>
                <a:lnTo>
                  <a:pt x="4853354" y="5580185"/>
                </a:lnTo>
                <a:lnTo>
                  <a:pt x="4783015" y="5556739"/>
                </a:lnTo>
                <a:cubicBezTo>
                  <a:pt x="4736123" y="5525477"/>
                  <a:pt x="4695804" y="5480776"/>
                  <a:pt x="4642338" y="5462954"/>
                </a:cubicBezTo>
                <a:cubicBezTo>
                  <a:pt x="4618892" y="5455139"/>
                  <a:pt x="4594105" y="5450560"/>
                  <a:pt x="4572000" y="5439508"/>
                </a:cubicBezTo>
                <a:cubicBezTo>
                  <a:pt x="4546796" y="5426906"/>
                  <a:pt x="4526865" y="5405218"/>
                  <a:pt x="4501661" y="5392616"/>
                </a:cubicBezTo>
                <a:cubicBezTo>
                  <a:pt x="4448068" y="5365820"/>
                  <a:pt x="4367596" y="5359099"/>
                  <a:pt x="4314092" y="5345723"/>
                </a:cubicBezTo>
                <a:cubicBezTo>
                  <a:pt x="4290116" y="5339729"/>
                  <a:pt x="4267200" y="5330092"/>
                  <a:pt x="4243754" y="5322277"/>
                </a:cubicBezTo>
                <a:cubicBezTo>
                  <a:pt x="4209420" y="5287944"/>
                  <a:pt x="4173845" y="5246238"/>
                  <a:pt x="4126523" y="5228493"/>
                </a:cubicBezTo>
                <a:cubicBezTo>
                  <a:pt x="4089209" y="5214500"/>
                  <a:pt x="4047739" y="5215533"/>
                  <a:pt x="4009292" y="5205047"/>
                </a:cubicBezTo>
                <a:cubicBezTo>
                  <a:pt x="3961605" y="5192041"/>
                  <a:pt x="3915507" y="5173785"/>
                  <a:pt x="3868615" y="5158154"/>
                </a:cubicBezTo>
                <a:lnTo>
                  <a:pt x="3798277" y="5134708"/>
                </a:lnTo>
                <a:cubicBezTo>
                  <a:pt x="3767015" y="5103446"/>
                  <a:pt x="3729016" y="5077709"/>
                  <a:pt x="3704492" y="5040923"/>
                </a:cubicBezTo>
                <a:cubicBezTo>
                  <a:pt x="3688861" y="5017477"/>
                  <a:pt x="3681495" y="4985520"/>
                  <a:pt x="3657600" y="4970585"/>
                </a:cubicBezTo>
                <a:cubicBezTo>
                  <a:pt x="3615684" y="4944388"/>
                  <a:pt x="3563815" y="4939324"/>
                  <a:pt x="3516923" y="4923693"/>
                </a:cubicBezTo>
                <a:lnTo>
                  <a:pt x="3446584" y="4900247"/>
                </a:lnTo>
                <a:cubicBezTo>
                  <a:pt x="3423138" y="4884616"/>
                  <a:pt x="3401450" y="4865956"/>
                  <a:pt x="3376246" y="4853354"/>
                </a:cubicBezTo>
                <a:cubicBezTo>
                  <a:pt x="3276395" y="4803428"/>
                  <a:pt x="3329641" y="4863649"/>
                  <a:pt x="3235569" y="4783016"/>
                </a:cubicBezTo>
                <a:cubicBezTo>
                  <a:pt x="3202002" y="4754244"/>
                  <a:pt x="3141784" y="4689231"/>
                  <a:pt x="3141784" y="4689231"/>
                </a:cubicBezTo>
                <a:cubicBezTo>
                  <a:pt x="3134272" y="4659184"/>
                  <a:pt x="3111709" y="4558743"/>
                  <a:pt x="3094892" y="4525108"/>
                </a:cubicBezTo>
                <a:cubicBezTo>
                  <a:pt x="3082290" y="4499904"/>
                  <a:pt x="3063631" y="4478216"/>
                  <a:pt x="3048000" y="4454770"/>
                </a:cubicBezTo>
                <a:lnTo>
                  <a:pt x="3001108" y="4314093"/>
                </a:lnTo>
                <a:cubicBezTo>
                  <a:pt x="2993292" y="4290647"/>
                  <a:pt x="2991370" y="4264318"/>
                  <a:pt x="2977661" y="4243754"/>
                </a:cubicBezTo>
                <a:lnTo>
                  <a:pt x="2930769" y="4173416"/>
                </a:lnTo>
                <a:cubicBezTo>
                  <a:pt x="2922954" y="4142154"/>
                  <a:pt x="2916582" y="4110496"/>
                  <a:pt x="2907323" y="4079631"/>
                </a:cubicBezTo>
                <a:cubicBezTo>
                  <a:pt x="2893120" y="4032287"/>
                  <a:pt x="2872420" y="3986907"/>
                  <a:pt x="2860431" y="3938954"/>
                </a:cubicBezTo>
                <a:cubicBezTo>
                  <a:pt x="2830990" y="3821193"/>
                  <a:pt x="2847174" y="3875740"/>
                  <a:pt x="2813538" y="3774831"/>
                </a:cubicBezTo>
                <a:cubicBezTo>
                  <a:pt x="2765387" y="3919285"/>
                  <a:pt x="2809752" y="3772208"/>
                  <a:pt x="2766646" y="4009293"/>
                </a:cubicBezTo>
                <a:cubicBezTo>
                  <a:pt x="2752473" y="4087246"/>
                  <a:pt x="2720777" y="4170348"/>
                  <a:pt x="2696308" y="4243754"/>
                </a:cubicBezTo>
                <a:cubicBezTo>
                  <a:pt x="2688492" y="4267200"/>
                  <a:pt x="2686570" y="4293529"/>
                  <a:pt x="2672861" y="4314093"/>
                </a:cubicBezTo>
                <a:cubicBezTo>
                  <a:pt x="2641600" y="4360985"/>
                  <a:pt x="2596899" y="4401305"/>
                  <a:pt x="2579077" y="4454770"/>
                </a:cubicBezTo>
                <a:cubicBezTo>
                  <a:pt x="2548641" y="4546079"/>
                  <a:pt x="2573107" y="4507633"/>
                  <a:pt x="2508738" y="4572000"/>
                </a:cubicBezTo>
                <a:cubicBezTo>
                  <a:pt x="2449806" y="4748800"/>
                  <a:pt x="2536156" y="4537727"/>
                  <a:pt x="2414954" y="4689231"/>
                </a:cubicBezTo>
                <a:cubicBezTo>
                  <a:pt x="2399515" y="4708530"/>
                  <a:pt x="2404224" y="4738377"/>
                  <a:pt x="2391508" y="4759570"/>
                </a:cubicBezTo>
                <a:cubicBezTo>
                  <a:pt x="2365381" y="4803115"/>
                  <a:pt x="2311137" y="4823866"/>
                  <a:pt x="2274277" y="4853354"/>
                </a:cubicBezTo>
                <a:cubicBezTo>
                  <a:pt x="2213379" y="4902073"/>
                  <a:pt x="2238230" y="4911057"/>
                  <a:pt x="2157046" y="4947139"/>
                </a:cubicBezTo>
                <a:cubicBezTo>
                  <a:pt x="2111877" y="4967214"/>
                  <a:pt x="2063261" y="4978400"/>
                  <a:pt x="2016369" y="4994031"/>
                </a:cubicBezTo>
                <a:lnTo>
                  <a:pt x="1946031" y="5017477"/>
                </a:lnTo>
                <a:cubicBezTo>
                  <a:pt x="1834565" y="5091788"/>
                  <a:pt x="1902425" y="5055459"/>
                  <a:pt x="1735015" y="5111262"/>
                </a:cubicBezTo>
                <a:lnTo>
                  <a:pt x="1524000" y="5181600"/>
                </a:lnTo>
                <a:cubicBezTo>
                  <a:pt x="1500554" y="5189416"/>
                  <a:pt x="1477638" y="5199053"/>
                  <a:pt x="1453661" y="5205047"/>
                </a:cubicBezTo>
                <a:cubicBezTo>
                  <a:pt x="1422400" y="5212862"/>
                  <a:pt x="1390741" y="5219234"/>
                  <a:pt x="1359877" y="5228493"/>
                </a:cubicBezTo>
                <a:cubicBezTo>
                  <a:pt x="1312533" y="5242696"/>
                  <a:pt x="1266092" y="5259754"/>
                  <a:pt x="1219200" y="5275385"/>
                </a:cubicBezTo>
                <a:lnTo>
                  <a:pt x="1078523" y="5322277"/>
                </a:lnTo>
                <a:cubicBezTo>
                  <a:pt x="1078518" y="5322279"/>
                  <a:pt x="937851" y="5369166"/>
                  <a:pt x="937846" y="5369170"/>
                </a:cubicBezTo>
                <a:cubicBezTo>
                  <a:pt x="846944" y="5429771"/>
                  <a:pt x="894241" y="5407151"/>
                  <a:pt x="797169" y="5439508"/>
                </a:cubicBezTo>
                <a:lnTo>
                  <a:pt x="656492" y="5533293"/>
                </a:lnTo>
                <a:cubicBezTo>
                  <a:pt x="633046" y="5548924"/>
                  <a:pt x="612887" y="5571274"/>
                  <a:pt x="586154" y="5580185"/>
                </a:cubicBezTo>
                <a:lnTo>
                  <a:pt x="445477" y="5627077"/>
                </a:lnTo>
                <a:lnTo>
                  <a:pt x="375138" y="5650523"/>
                </a:lnTo>
                <a:cubicBezTo>
                  <a:pt x="304800" y="5642708"/>
                  <a:pt x="229832" y="5653361"/>
                  <a:pt x="164123" y="5627077"/>
                </a:cubicBezTo>
                <a:cubicBezTo>
                  <a:pt x="141176" y="5617898"/>
                  <a:pt x="153393" y="5577931"/>
                  <a:pt x="140677" y="5556739"/>
                </a:cubicBezTo>
                <a:cubicBezTo>
                  <a:pt x="129304" y="5537784"/>
                  <a:pt x="109415" y="5525478"/>
                  <a:pt x="93784" y="5509847"/>
                </a:cubicBezTo>
                <a:cubicBezTo>
                  <a:pt x="78153" y="5462955"/>
                  <a:pt x="50997" y="5418428"/>
                  <a:pt x="46892" y="5369170"/>
                </a:cubicBezTo>
                <a:cubicBezTo>
                  <a:pt x="8504" y="4908514"/>
                  <a:pt x="27534" y="5181837"/>
                  <a:pt x="0" y="4548554"/>
                </a:cubicBezTo>
                <a:cubicBezTo>
                  <a:pt x="7815" y="4181231"/>
                  <a:pt x="8762" y="3813698"/>
                  <a:pt x="23446" y="3446585"/>
                </a:cubicBezTo>
                <a:cubicBezTo>
                  <a:pt x="24434" y="3421890"/>
                  <a:pt x="32527" y="3396358"/>
                  <a:pt x="46892" y="3376247"/>
                </a:cubicBezTo>
                <a:cubicBezTo>
                  <a:pt x="72589" y="3340271"/>
                  <a:pt x="140677" y="3282462"/>
                  <a:pt x="140677" y="3282462"/>
                </a:cubicBezTo>
                <a:lnTo>
                  <a:pt x="187569" y="3141785"/>
                </a:lnTo>
                <a:lnTo>
                  <a:pt x="211015" y="3071447"/>
                </a:lnTo>
                <a:cubicBezTo>
                  <a:pt x="218830" y="3024555"/>
                  <a:pt x="224148" y="2977177"/>
                  <a:pt x="234461" y="2930770"/>
                </a:cubicBezTo>
                <a:cubicBezTo>
                  <a:pt x="239822" y="2906644"/>
                  <a:pt x="251914" y="2884408"/>
                  <a:pt x="257908" y="2860431"/>
                </a:cubicBezTo>
                <a:cubicBezTo>
                  <a:pt x="267573" y="2821770"/>
                  <a:pt x="270869" y="2781647"/>
                  <a:pt x="281354" y="2743200"/>
                </a:cubicBezTo>
                <a:cubicBezTo>
                  <a:pt x="294359" y="2695513"/>
                  <a:pt x="312615" y="2649415"/>
                  <a:pt x="328246" y="2602523"/>
                </a:cubicBezTo>
                <a:cubicBezTo>
                  <a:pt x="336061" y="2579077"/>
                  <a:pt x="346845" y="2556419"/>
                  <a:pt x="351692" y="2532185"/>
                </a:cubicBezTo>
                <a:cubicBezTo>
                  <a:pt x="367323" y="2454031"/>
                  <a:pt x="373380" y="2373335"/>
                  <a:pt x="398584" y="2297723"/>
                </a:cubicBezTo>
                <a:cubicBezTo>
                  <a:pt x="414215" y="2250831"/>
                  <a:pt x="410526" y="2191999"/>
                  <a:pt x="445477" y="2157047"/>
                </a:cubicBezTo>
                <a:lnTo>
                  <a:pt x="492369" y="2110154"/>
                </a:lnTo>
                <a:cubicBezTo>
                  <a:pt x="500184" y="2086708"/>
                  <a:pt x="506080" y="2062532"/>
                  <a:pt x="515815" y="2039816"/>
                </a:cubicBezTo>
                <a:cubicBezTo>
                  <a:pt x="551511" y="1956525"/>
                  <a:pt x="562507" y="1946332"/>
                  <a:pt x="609600" y="1875693"/>
                </a:cubicBezTo>
                <a:cubicBezTo>
                  <a:pt x="625231" y="1828801"/>
                  <a:pt x="648366" y="1783772"/>
                  <a:pt x="656492" y="1735016"/>
                </a:cubicBezTo>
                <a:cubicBezTo>
                  <a:pt x="668212" y="1664695"/>
                  <a:pt x="685546" y="1515591"/>
                  <a:pt x="726831" y="1453662"/>
                </a:cubicBezTo>
                <a:cubicBezTo>
                  <a:pt x="843247" y="1279035"/>
                  <a:pt x="693631" y="1493499"/>
                  <a:pt x="844061" y="1312985"/>
                </a:cubicBezTo>
                <a:cubicBezTo>
                  <a:pt x="862101" y="1291338"/>
                  <a:pt x="873351" y="1264651"/>
                  <a:pt x="890954" y="1242647"/>
                </a:cubicBezTo>
                <a:cubicBezTo>
                  <a:pt x="904763" y="1225386"/>
                  <a:pt x="924037" y="1213015"/>
                  <a:pt x="937846" y="1195754"/>
                </a:cubicBezTo>
                <a:cubicBezTo>
                  <a:pt x="1056149" y="1047874"/>
                  <a:pt x="918412" y="1191742"/>
                  <a:pt x="1031631" y="1078523"/>
                </a:cubicBezTo>
                <a:cubicBezTo>
                  <a:pt x="1090564" y="901725"/>
                  <a:pt x="1004212" y="1112798"/>
                  <a:pt x="1125415" y="961293"/>
                </a:cubicBezTo>
                <a:cubicBezTo>
                  <a:pt x="1140854" y="941994"/>
                  <a:pt x="1137808" y="913059"/>
                  <a:pt x="1148861" y="890954"/>
                </a:cubicBezTo>
                <a:cubicBezTo>
                  <a:pt x="1196968" y="794741"/>
                  <a:pt x="1184496" y="846412"/>
                  <a:pt x="1242646" y="773723"/>
                </a:cubicBezTo>
                <a:cubicBezTo>
                  <a:pt x="1280829" y="725994"/>
                  <a:pt x="1321753" y="630123"/>
                  <a:pt x="1383323" y="609600"/>
                </a:cubicBezTo>
                <a:lnTo>
                  <a:pt x="1453661" y="586154"/>
                </a:lnTo>
                <a:cubicBezTo>
                  <a:pt x="1572482" y="467335"/>
                  <a:pt x="1418704" y="607130"/>
                  <a:pt x="1570892" y="515816"/>
                </a:cubicBezTo>
                <a:cubicBezTo>
                  <a:pt x="1589847" y="504443"/>
                  <a:pt x="1598012" y="478809"/>
                  <a:pt x="1617784" y="468923"/>
                </a:cubicBezTo>
                <a:cubicBezTo>
                  <a:pt x="1646606" y="454512"/>
                  <a:pt x="1680585" y="454329"/>
                  <a:pt x="1711569" y="445477"/>
                </a:cubicBezTo>
                <a:cubicBezTo>
                  <a:pt x="1735333" y="438687"/>
                  <a:pt x="1758462" y="429846"/>
                  <a:pt x="1781908" y="422031"/>
                </a:cubicBezTo>
                <a:lnTo>
                  <a:pt x="1828800" y="492370"/>
                </a:lnTo>
              </a:path>
            </a:pathLst>
          </a:cu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24">
              <a:defRPr/>
            </a:pPr>
            <a:endParaRPr lang="en-US" sz="844" dirty="0">
              <a:solidFill>
                <a:prstClr val="white"/>
              </a:solidFill>
              <a:latin typeface="Calibri"/>
              <a:sym typeface="Helvetica"/>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913829" y="1384789"/>
            <a:ext cx="610424" cy="728263"/>
          </a:xfrm>
          <a:prstGeom prst="rect">
            <a:avLst/>
          </a:prstGeom>
          <a:solidFill>
            <a:schemeClr val="bg1">
              <a:alpha val="71000"/>
            </a:schemeClr>
          </a:solidFill>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a:ext>
            </a:extLst>
          </a:blip>
          <a:srcRect l="6373" r="6862" b="15686"/>
          <a:stretch/>
        </p:blipFill>
        <p:spPr>
          <a:xfrm>
            <a:off x="8665875" y="1355204"/>
            <a:ext cx="779877" cy="757848"/>
          </a:xfrm>
          <a:prstGeom prst="rect">
            <a:avLst/>
          </a:prstGeom>
          <a:solidFill>
            <a:schemeClr val="bg1">
              <a:alpha val="61000"/>
            </a:schemeClr>
          </a:solidFill>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a:ext>
            </a:extLst>
          </a:blip>
          <a:srcRect l="24570" t="3268" r="24184" b="17319"/>
          <a:stretch/>
        </p:blipFill>
        <p:spPr>
          <a:xfrm>
            <a:off x="8743310" y="2352749"/>
            <a:ext cx="528294" cy="818648"/>
          </a:xfrm>
          <a:prstGeom prst="rect">
            <a:avLst/>
          </a:prstGeom>
          <a:solidFill>
            <a:schemeClr val="bg1">
              <a:alpha val="55000"/>
            </a:schemeClr>
          </a:solidFill>
        </p:spPr>
      </p:pic>
      <p:pic>
        <p:nvPicPr>
          <p:cNvPr id="20" name="Picture 19">
            <a:extLst>
              <a:ext uri="{FF2B5EF4-FFF2-40B4-BE49-F238E27FC236}">
                <a16:creationId xmlns:a16="http://schemas.microsoft.com/office/drawing/2014/main" id="{72EC3EED-628C-4F4C-A868-197DD2150953}"/>
              </a:ext>
            </a:extLst>
          </p:cNvPr>
          <p:cNvPicPr>
            <a:picLocks noChangeAspect="1"/>
          </p:cNvPicPr>
          <p:nvPr/>
        </p:nvPicPr>
        <p:blipFill rotWithShape="1">
          <a:blip r:embed="rId9">
            <a:extLst>
              <a:ext uri="{28A0092B-C50C-407E-A947-70E740481C1C}">
                <a14:useLocalDpi xmlns:a14="http://schemas.microsoft.com/office/drawing/2010/main"/>
              </a:ext>
            </a:extLst>
          </a:blip>
          <a:srcRect b="1698"/>
          <a:stretch/>
        </p:blipFill>
        <p:spPr>
          <a:xfrm>
            <a:off x="3242189" y="790588"/>
            <a:ext cx="5755962" cy="3510304"/>
          </a:xfrm>
          <a:prstGeom prst="rect">
            <a:avLst/>
          </a:prstGeom>
          <a:effectLst>
            <a:outerShdw blurRad="50800" dist="38100" dir="13500000" algn="br" rotWithShape="0">
              <a:prstClr val="black">
                <a:alpha val="40000"/>
              </a:prstClr>
            </a:outerShdw>
          </a:effectLst>
        </p:spPr>
      </p:pic>
      <p:pic>
        <p:nvPicPr>
          <p:cNvPr id="21" name="Picture 20">
            <a:extLst>
              <a:ext uri="{FF2B5EF4-FFF2-40B4-BE49-F238E27FC236}">
                <a16:creationId xmlns:a16="http://schemas.microsoft.com/office/drawing/2014/main" id="{5E41D031-A4C3-CD4E-A8B6-EDE794FA0C3E}"/>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3218019" y="2543451"/>
            <a:ext cx="5755961" cy="4091446"/>
          </a:xfrm>
          <a:prstGeom prst="rect">
            <a:avLst/>
          </a:prstGeom>
          <a:effectLst>
            <a:outerShdw blurRad="50800" dist="38100" dir="18900000" algn="bl" rotWithShape="0">
              <a:prstClr val="black">
                <a:alpha val="40000"/>
              </a:prstClr>
            </a:outerShdw>
          </a:effectLst>
        </p:spPr>
      </p:pic>
      <p:pic>
        <p:nvPicPr>
          <p:cNvPr id="22" name="Picture 21">
            <a:extLst>
              <a:ext uri="{FF2B5EF4-FFF2-40B4-BE49-F238E27FC236}">
                <a16:creationId xmlns:a16="http://schemas.microsoft.com/office/drawing/2014/main" id="{48E6D037-BD12-7C41-874D-B6BE030BA2D8}"/>
              </a:ext>
            </a:extLst>
          </p:cNvPr>
          <p:cNvPicPr>
            <a:picLocks noChangeAspect="1"/>
          </p:cNvPicPr>
          <p:nvPr/>
        </p:nvPicPr>
        <p:blipFill>
          <a:blip r:embed="rId11"/>
          <a:stretch>
            <a:fillRect/>
          </a:stretch>
        </p:blipFill>
        <p:spPr>
          <a:xfrm>
            <a:off x="3333864" y="3826014"/>
            <a:ext cx="5640116" cy="3046093"/>
          </a:xfrm>
          <a:prstGeom prst="rect">
            <a:avLst/>
          </a:prstGeom>
          <a:ln>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39124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6" presetClass="emph" presetSubtype="0" fill="hold" grpId="0" nodeType="withEffect">
                                  <p:stCondLst>
                                    <p:cond delay="0"/>
                                  </p:stCondLst>
                                  <p:childTnLst>
                                    <p:animScale>
                                      <p:cBhvr>
                                        <p:cTn id="9" dur="2000" fill="hold"/>
                                        <p:tgtEl>
                                          <p:spTgt spid="13"/>
                                        </p:tgtEl>
                                      </p:cBhvr>
                                      <p:by x="150000" y="150000"/>
                                    </p:animScale>
                                  </p:childTnLst>
                                </p:cTn>
                              </p:par>
                            </p:childTnLst>
                          </p:cTn>
                        </p:par>
                        <p:par>
                          <p:cTn id="10" fill="hold">
                            <p:stCondLst>
                              <p:cond delay="2000"/>
                            </p:stCondLst>
                            <p:childTnLst>
                              <p:par>
                                <p:cTn id="11" presetID="0" presetClass="path" presetSubtype="0" accel="50000" decel="50000" fill="hold" grpId="2" nodeType="afterEffect">
                                  <p:stCondLst>
                                    <p:cond delay="0"/>
                                  </p:stCondLst>
                                  <p:childTnLst>
                                    <p:animMotion origin="layout" path="M 7.8125E-7 -2.86458E-6 L 0.30908 -0.13216 " pathEditMode="relative" rAng="0" ptsTypes="AA">
                                      <p:cBhvr>
                                        <p:cTn id="12" dur="2000" fill="hold"/>
                                        <p:tgtEl>
                                          <p:spTgt spid="13"/>
                                        </p:tgtEl>
                                        <p:attrNameLst>
                                          <p:attrName>ppt_x</p:attrName>
                                          <p:attrName>ppt_y</p:attrName>
                                        </p:attrNameLst>
                                      </p:cBhvr>
                                      <p:rCtr x="15454" y="-6608"/>
                                    </p:animMotion>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par>
                                <p:cTn id="18" presetID="6" presetClass="emph" presetSubtype="0" fill="hold" nodeType="withEffect">
                                  <p:stCondLst>
                                    <p:cond delay="0"/>
                                  </p:stCondLst>
                                  <p:childTnLst>
                                    <p:animScale>
                                      <p:cBhvr>
                                        <p:cTn id="19" dur="2000" fill="hold"/>
                                        <p:tgtEl>
                                          <p:spTgt spid="17"/>
                                        </p:tgtEl>
                                      </p:cBhvr>
                                      <p:by x="150000" y="150000"/>
                                    </p:animScale>
                                  </p:childTnLst>
                                </p:cTn>
                              </p:par>
                            </p:childTnLst>
                          </p:cTn>
                        </p:par>
                        <p:par>
                          <p:cTn id="20" fill="hold">
                            <p:stCondLst>
                              <p:cond delay="2000"/>
                            </p:stCondLst>
                            <p:childTnLst>
                              <p:par>
                                <p:cTn id="21" presetID="0" presetClass="path" presetSubtype="0" accel="50000" decel="50000" fill="hold" nodeType="afterEffect">
                                  <p:stCondLst>
                                    <p:cond delay="0"/>
                                  </p:stCondLst>
                                  <p:childTnLst>
                                    <p:animMotion origin="layout" path="M -0.02283 -0.00781 L -0.32422 0.05973 " pathEditMode="relative" rAng="0" ptsTypes="AA">
                                      <p:cBhvr>
                                        <p:cTn id="22" dur="2000" fill="hold"/>
                                        <p:tgtEl>
                                          <p:spTgt spid="17"/>
                                        </p:tgtEl>
                                        <p:attrNameLst>
                                          <p:attrName>ppt_x</p:attrName>
                                          <p:attrName>ppt_y</p:attrName>
                                        </p:attrNameLst>
                                      </p:cBhvr>
                                      <p:rCtr x="-15076" y="3369"/>
                                    </p:animMotion>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1000"/>
                                        <p:tgtEl>
                                          <p:spTgt spid="14"/>
                                        </p:tgtEl>
                                      </p:cBhvr>
                                    </p:animEffect>
                                  </p:childTnLst>
                                </p:cTn>
                              </p:par>
                              <p:par>
                                <p:cTn id="28" presetID="6" presetClass="emph" presetSubtype="0" fill="hold" nodeType="withEffect">
                                  <p:stCondLst>
                                    <p:cond delay="0"/>
                                  </p:stCondLst>
                                  <p:childTnLst>
                                    <p:animScale>
                                      <p:cBhvr>
                                        <p:cTn id="29" dur="2000" fill="hold"/>
                                        <p:tgtEl>
                                          <p:spTgt spid="14"/>
                                        </p:tgtEl>
                                      </p:cBhvr>
                                      <p:by x="150000" y="150000"/>
                                    </p:animScale>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2.73437E-6 4.42708E-6 L 0.3147 0.43684 " pathEditMode="relative" rAng="0" ptsTypes="AA">
                                      <p:cBhvr>
                                        <p:cTn id="32" dur="2000" fill="hold"/>
                                        <p:tgtEl>
                                          <p:spTgt spid="14"/>
                                        </p:tgtEl>
                                        <p:attrNameLst>
                                          <p:attrName>ppt_x</p:attrName>
                                          <p:attrName>ppt_y</p:attrName>
                                        </p:attrNameLst>
                                      </p:cBhvr>
                                      <p:rCtr x="15735" y="21842"/>
                                    </p:animMotion>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1000"/>
                                        <p:tgtEl>
                                          <p:spTgt spid="16"/>
                                        </p:tgtEl>
                                      </p:cBhvr>
                                    </p:animEffect>
                                  </p:childTnLst>
                                </p:cTn>
                              </p:par>
                              <p:par>
                                <p:cTn id="38" presetID="6" presetClass="emph" presetSubtype="0" fill="hold" nodeType="withEffect">
                                  <p:stCondLst>
                                    <p:cond delay="1000"/>
                                  </p:stCondLst>
                                  <p:childTnLst>
                                    <p:animScale>
                                      <p:cBhvr>
                                        <p:cTn id="39" dur="2000" fill="hold"/>
                                        <p:tgtEl>
                                          <p:spTgt spid="16"/>
                                        </p:tgtEl>
                                      </p:cBhvr>
                                      <p:by x="150000" y="150000"/>
                                    </p:animScale>
                                  </p:childTnLst>
                                </p:cTn>
                              </p:par>
                            </p:childTnLst>
                          </p:cTn>
                        </p:par>
                        <p:par>
                          <p:cTn id="40" fill="hold">
                            <p:stCondLst>
                              <p:cond delay="3000"/>
                            </p:stCondLst>
                            <p:childTnLst>
                              <p:par>
                                <p:cTn id="41" presetID="0" presetClass="path" presetSubtype="0" accel="50000" decel="50000" fill="hold" nodeType="afterEffect">
                                  <p:stCondLst>
                                    <p:cond delay="0"/>
                                  </p:stCondLst>
                                  <p:childTnLst>
                                    <p:animMotion origin="layout" path="M 1.60156E-6 3.07292E-6 L -0.32593 0.64111 " pathEditMode="relative" rAng="0" ptsTypes="AA">
                                      <p:cBhvr>
                                        <p:cTn id="42" dur="2000" fill="hold"/>
                                        <p:tgtEl>
                                          <p:spTgt spid="16"/>
                                        </p:tgtEl>
                                        <p:attrNameLst>
                                          <p:attrName>ppt_x</p:attrName>
                                          <p:attrName>ppt_y</p:attrName>
                                        </p:attrNameLst>
                                      </p:cBhvr>
                                      <p:rCtr x="-16296" y="32048"/>
                                    </p:animMotion>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3"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7"/>
                                        </p:tgtEl>
                                      </p:cBhvr>
                                    </p:animEffect>
                                    <p:set>
                                      <p:cBhvr>
                                        <p:cTn id="50" dur="1" fill="hold">
                                          <p:stCondLst>
                                            <p:cond delay="499"/>
                                          </p:stCondLst>
                                        </p:cTn>
                                        <p:tgtEl>
                                          <p:spTgt spid="17"/>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23" presetClass="entr" presetSubtype="16" fill="hold" nodeType="withEffect">
                                  <p:stCondLst>
                                    <p:cond delay="100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childTnLst>
                                </p:cTn>
                              </p:par>
                              <p:par>
                                <p:cTn id="61" presetID="23" presetClass="entr" presetSubtype="16" fill="hold" nodeType="withEffect">
                                  <p:stCondLst>
                                    <p:cond delay="250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400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3" grpId="3"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95253A-350D-3B8A-2AFA-6894B69A8364}"/>
              </a:ext>
            </a:extLst>
          </p:cNvPr>
          <p:cNvPicPr>
            <a:picLocks noChangeAspect="1"/>
          </p:cNvPicPr>
          <p:nvPr/>
        </p:nvPicPr>
        <p:blipFill>
          <a:blip r:embed="rId2"/>
          <a:stretch>
            <a:fillRect/>
          </a:stretch>
        </p:blipFill>
        <p:spPr>
          <a:xfrm>
            <a:off x="2210429" y="486697"/>
            <a:ext cx="7951210" cy="6020961"/>
          </a:xfrm>
          <a:prstGeom prst="rect">
            <a:avLst/>
          </a:prstGeom>
          <a:ln w="12700">
            <a:solidFill>
              <a:schemeClr val="tx1"/>
            </a:solidFill>
          </a:ln>
        </p:spPr>
      </p:pic>
    </p:spTree>
    <p:extLst>
      <p:ext uri="{BB962C8B-B14F-4D97-AF65-F5344CB8AC3E}">
        <p14:creationId xmlns:p14="http://schemas.microsoft.com/office/powerpoint/2010/main" val="302613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871C62-88B1-B456-6B2D-CEF4DE7EAECA}"/>
              </a:ext>
            </a:extLst>
          </p:cNvPr>
          <p:cNvPicPr>
            <a:picLocks noChangeAspect="1"/>
          </p:cNvPicPr>
          <p:nvPr/>
        </p:nvPicPr>
        <p:blipFill>
          <a:blip r:embed="rId2"/>
          <a:stretch>
            <a:fillRect/>
          </a:stretch>
        </p:blipFill>
        <p:spPr>
          <a:xfrm>
            <a:off x="963019" y="988142"/>
            <a:ext cx="10452051" cy="4970206"/>
          </a:xfrm>
          <a:prstGeom prst="rect">
            <a:avLst/>
          </a:prstGeom>
        </p:spPr>
      </p:pic>
    </p:spTree>
    <p:extLst>
      <p:ext uri="{BB962C8B-B14F-4D97-AF65-F5344CB8AC3E}">
        <p14:creationId xmlns:p14="http://schemas.microsoft.com/office/powerpoint/2010/main" val="32208788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Marijuana"/>
          <p:cNvSpPr txBox="1">
            <a:spLocks noGrp="1"/>
          </p:cNvSpPr>
          <p:nvPr>
            <p:ph type="title"/>
          </p:nvPr>
        </p:nvSpPr>
        <p:spPr>
          <a:xfrm>
            <a:off x="1524000" y="-1"/>
            <a:ext cx="9144000" cy="1300621"/>
          </a:xfrm>
          <a:prstGeom prst="rect">
            <a:avLst/>
          </a:prstGeom>
        </p:spPr>
        <p:txBody>
          <a:bodyPr>
            <a:normAutofit/>
          </a:bodyPr>
          <a:lstStyle>
            <a:lvl1pPr algn="ctr">
              <a:defRPr sz="5500">
                <a:solidFill>
                  <a:srgbClr val="8EFA00"/>
                </a:solidFill>
              </a:defRPr>
            </a:lvl1pPr>
          </a:lstStyle>
          <a:p>
            <a:r>
              <a:rPr sz="4000" b="1" dirty="0">
                <a:solidFill>
                  <a:schemeClr val="accent3"/>
                </a:solidFill>
              </a:rPr>
              <a:t> </a:t>
            </a:r>
            <a:r>
              <a:rPr sz="4000" b="1" dirty="0">
                <a:solidFill>
                  <a:schemeClr val="tx1"/>
                </a:solidFill>
              </a:rPr>
              <a:t>Marijuana</a:t>
            </a:r>
          </a:p>
        </p:txBody>
      </p:sp>
      <p:grpSp>
        <p:nvGrpSpPr>
          <p:cNvPr id="2" name="Group 1"/>
          <p:cNvGrpSpPr/>
          <p:nvPr/>
        </p:nvGrpSpPr>
        <p:grpSpPr>
          <a:xfrm>
            <a:off x="2563266" y="1300622"/>
            <a:ext cx="7065469" cy="4326575"/>
            <a:chOff x="1039265" y="1261292"/>
            <a:chExt cx="7065469" cy="4326575"/>
          </a:xfrm>
        </p:grpSpPr>
        <p:pic>
          <p:nvPicPr>
            <p:cNvPr id="257" name="shutterstock_1413400469.jpg" descr="shutterstock_141340046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039265" y="1261292"/>
              <a:ext cx="7065469" cy="4326575"/>
            </a:xfrm>
            <a:prstGeom prst="rect">
              <a:avLst/>
            </a:prstGeom>
            <a:ln w="76200" cap="sq">
              <a:solidFill>
                <a:srgbClr val="EAEAEA"/>
              </a:solidFill>
              <a:miter/>
            </a:ln>
          </p:spPr>
        </p:pic>
        <p:sp>
          <p:nvSpPr>
            <p:cNvPr id="258" name="Traditional…"/>
            <p:cNvSpPr txBox="1"/>
            <p:nvPr/>
          </p:nvSpPr>
          <p:spPr>
            <a:xfrm>
              <a:off x="1448029" y="1530572"/>
              <a:ext cx="1844414"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600">
                  <a:solidFill>
                    <a:srgbClr val="FF2600"/>
                  </a:solidFill>
                </a:defRPr>
              </a:pPr>
              <a:r>
                <a:rPr sz="2600" b="1" dirty="0">
                  <a:solidFill>
                    <a:schemeClr val="accent2"/>
                  </a:solidFill>
                  <a:effectLst>
                    <a:outerShdw blurRad="38100" dist="38100" dir="2700000" algn="tl">
                      <a:srgbClr val="000000">
                        <a:alpha val="43137"/>
                      </a:srgbClr>
                    </a:outerShdw>
                  </a:effectLst>
                </a:rPr>
                <a:t>Traditional </a:t>
              </a:r>
            </a:p>
            <a:p>
              <a:pPr algn="ctr">
                <a:defRPr sz="3600">
                  <a:solidFill>
                    <a:srgbClr val="FF2600"/>
                  </a:solidFill>
                </a:defRPr>
              </a:pPr>
              <a:r>
                <a:rPr sz="2600" b="1" dirty="0">
                  <a:solidFill>
                    <a:schemeClr val="accent2"/>
                  </a:solidFill>
                  <a:effectLst>
                    <a:outerShdw blurRad="38100" dist="38100" dir="2700000" algn="tl">
                      <a:srgbClr val="000000">
                        <a:alpha val="43137"/>
                      </a:srgbClr>
                    </a:outerShdw>
                  </a:effectLst>
                </a:rPr>
                <a:t>Marijuana</a:t>
              </a:r>
            </a:p>
          </p:txBody>
        </p:sp>
        <p:sp>
          <p:nvSpPr>
            <p:cNvPr id="8" name="Traditional…"/>
            <p:cNvSpPr txBox="1"/>
            <p:nvPr/>
          </p:nvSpPr>
          <p:spPr>
            <a:xfrm>
              <a:off x="5331629" y="4143719"/>
              <a:ext cx="2524087" cy="8925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600">
                  <a:solidFill>
                    <a:srgbClr val="FF2600"/>
                  </a:solidFill>
                </a:defRPr>
              </a:pPr>
              <a:r>
                <a:rPr lang="en-US" sz="2600" b="1" dirty="0">
                  <a:solidFill>
                    <a:schemeClr val="accent2"/>
                  </a:solidFill>
                  <a:effectLst>
                    <a:outerShdw blurRad="38100" dist="38100" dir="2700000" algn="tl">
                      <a:srgbClr val="000000">
                        <a:alpha val="43137"/>
                      </a:srgbClr>
                    </a:outerShdw>
                  </a:effectLst>
                </a:rPr>
                <a:t>Marijuana Wax</a:t>
              </a:r>
              <a:br>
                <a:rPr lang="en-US" sz="2600" b="1" dirty="0">
                  <a:solidFill>
                    <a:schemeClr val="accent2"/>
                  </a:solidFill>
                  <a:effectLst>
                    <a:outerShdw blurRad="38100" dist="38100" dir="2700000" algn="tl">
                      <a:srgbClr val="000000">
                        <a:alpha val="43137"/>
                      </a:srgbClr>
                    </a:outerShdw>
                  </a:effectLst>
                </a:rPr>
              </a:br>
              <a:r>
                <a:rPr lang="en-US" sz="2600" b="1" dirty="0">
                  <a:solidFill>
                    <a:schemeClr val="accent2"/>
                  </a:solidFill>
                  <a:effectLst>
                    <a:outerShdw blurRad="38100" dist="38100" dir="2700000" algn="tl">
                      <a:srgbClr val="000000">
                        <a:alpha val="43137"/>
                      </a:srgbClr>
                    </a:outerShdw>
                  </a:effectLst>
                </a:rPr>
                <a:t>AKA "Dab"</a:t>
              </a:r>
              <a:endParaRPr sz="2600" b="1" dirty="0">
                <a:solidFill>
                  <a:schemeClr val="accent2"/>
                </a:solidFill>
                <a:effectLst>
                  <a:outerShdw blurRad="38100" dist="38100" dir="2700000" algn="tl">
                    <a:srgbClr val="000000">
                      <a:alpha val="43137"/>
                    </a:srgbClr>
                  </a:outerShdw>
                </a:effectLst>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rgbClr val="941D17"/>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8B14AB16-B7BA-1CD6-686B-9CA8EDCE3F83}"/>
              </a:ext>
            </a:extLst>
          </p:cNvPr>
          <p:cNvPicPr>
            <a:picLocks noChangeAspect="1"/>
          </p:cNvPicPr>
          <p:nvPr/>
        </p:nvPicPr>
        <p:blipFill>
          <a:blip r:embed="rId2"/>
          <a:stretch>
            <a:fillRect/>
          </a:stretch>
        </p:blipFill>
        <p:spPr>
          <a:xfrm>
            <a:off x="1612232" y="873252"/>
            <a:ext cx="8967536" cy="5111496"/>
          </a:xfrm>
          <a:prstGeom prst="rect">
            <a:avLst/>
          </a:prstGeom>
          <a:ln w="31750" cap="sq">
            <a:noFill/>
            <a:miter lim="800000"/>
          </a:ln>
        </p:spPr>
      </p:pic>
    </p:spTree>
    <p:extLst>
      <p:ext uri="{BB962C8B-B14F-4D97-AF65-F5344CB8AC3E}">
        <p14:creationId xmlns:p14="http://schemas.microsoft.com/office/powerpoint/2010/main" val="376088425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Marijuana—also called weed, herb, pot, grass, bud, ganja, Mary Jane, and a vast number of other slang terms—is a greenish-gray mixture of the dried flowers of Cannabis sativa."/>
          <p:cNvSpPr txBox="1">
            <a:spLocks noGrp="1"/>
          </p:cNvSpPr>
          <p:nvPr>
            <p:ph type="body" sz="half" idx="1"/>
          </p:nvPr>
        </p:nvSpPr>
        <p:spPr>
          <a:xfrm>
            <a:off x="1981200" y="1097282"/>
            <a:ext cx="8229600" cy="1734409"/>
          </a:xfrm>
          <a:prstGeom prst="rect">
            <a:avLst/>
          </a:prstGeom>
        </p:spPr>
        <p:txBody>
          <a:bodyPr/>
          <a:lstStyle/>
          <a:p>
            <a:pPr marL="0" marR="64007" indent="0">
              <a:spcBef>
                <a:spcPts val="0"/>
              </a:spcBef>
              <a:spcAft>
                <a:spcPts val="600"/>
              </a:spcAft>
              <a:buSzTx/>
              <a:buNone/>
              <a:defRPr sz="2400"/>
            </a:pPr>
            <a:r>
              <a:rPr sz="2200" dirty="0">
                <a:solidFill>
                  <a:schemeClr val="tx1"/>
                </a:solidFill>
              </a:rPr>
              <a:t>Marijuana</a:t>
            </a:r>
            <a:r>
              <a:rPr lang="en-US" sz="2200" dirty="0">
                <a:solidFill>
                  <a:schemeClr val="tx1"/>
                </a:solidFill>
              </a:rPr>
              <a:t> </a:t>
            </a:r>
            <a:r>
              <a:rPr sz="2200" dirty="0">
                <a:solidFill>
                  <a:schemeClr val="tx1"/>
                </a:solidFill>
              </a:rPr>
              <a:t>—</a:t>
            </a:r>
            <a:r>
              <a:rPr lang="en-US" sz="2200" dirty="0">
                <a:solidFill>
                  <a:schemeClr val="tx1"/>
                </a:solidFill>
              </a:rPr>
              <a:t> </a:t>
            </a:r>
            <a:r>
              <a:rPr sz="2200" dirty="0">
                <a:solidFill>
                  <a:schemeClr val="tx1"/>
                </a:solidFill>
              </a:rPr>
              <a:t>also called weed, herb, pot, grass, bud, ganja, Mary Jane, and a vast number of other slang terms</a:t>
            </a:r>
            <a:r>
              <a:rPr lang="en-US" sz="2200" dirty="0">
                <a:solidFill>
                  <a:schemeClr val="tx1"/>
                </a:solidFill>
              </a:rPr>
              <a:t> </a:t>
            </a:r>
            <a:r>
              <a:rPr sz="2200" dirty="0">
                <a:solidFill>
                  <a:schemeClr val="tx1"/>
                </a:solidFill>
              </a:rPr>
              <a:t>—</a:t>
            </a:r>
            <a:r>
              <a:rPr lang="en-US" sz="2200" dirty="0">
                <a:solidFill>
                  <a:schemeClr val="tx1"/>
                </a:solidFill>
              </a:rPr>
              <a:t> </a:t>
            </a:r>
            <a:r>
              <a:rPr sz="2200" dirty="0">
                <a:solidFill>
                  <a:schemeClr val="tx1"/>
                </a:solidFill>
              </a:rPr>
              <a:t>is a greenish-gray mixture of the dried flowers of Cannabis sativa.</a:t>
            </a:r>
            <a:endParaRPr lang="en-US" sz="2200" dirty="0">
              <a:solidFill>
                <a:schemeClr val="tx1"/>
              </a:solidFill>
            </a:endParaRPr>
          </a:p>
          <a:p>
            <a:pPr marL="0" marR="64007" indent="0" algn="r">
              <a:spcBef>
                <a:spcPts val="0"/>
              </a:spcBef>
              <a:spcAft>
                <a:spcPts val="600"/>
              </a:spcAft>
              <a:buSzTx/>
              <a:buNone/>
              <a:defRPr sz="2400"/>
            </a:pPr>
            <a:r>
              <a:rPr lang="en-US" sz="1500" dirty="0">
                <a:solidFill>
                  <a:schemeClr val="tx1"/>
                </a:solidFill>
              </a:rPr>
              <a:t>Source:  https://www.dea.gov/factsheets/marijuana</a:t>
            </a:r>
          </a:p>
        </p:txBody>
      </p:sp>
      <p:sp>
        <p:nvSpPr>
          <p:cNvPr id="264" name="What is Marijuana ?"/>
          <p:cNvSpPr txBox="1">
            <a:spLocks noGrp="1"/>
          </p:cNvSpPr>
          <p:nvPr>
            <p:ph type="title"/>
          </p:nvPr>
        </p:nvSpPr>
        <p:spPr>
          <a:xfrm>
            <a:off x="2165445" y="276825"/>
            <a:ext cx="9144000" cy="1097280"/>
          </a:xfrm>
          <a:prstGeom prst="rect">
            <a:avLst/>
          </a:prstGeom>
        </p:spPr>
        <p:txBody>
          <a:bodyPr>
            <a:normAutofit/>
          </a:bodyPr>
          <a:lstStyle>
            <a:lvl1pPr algn="ctr">
              <a:defRPr>
                <a:solidFill>
                  <a:srgbClr val="8EFA00"/>
                </a:solidFill>
              </a:defRPr>
            </a:lvl1pPr>
          </a:lstStyle>
          <a:p>
            <a:r>
              <a:rPr sz="3600" b="1" dirty="0">
                <a:solidFill>
                  <a:schemeClr val="tx1"/>
                </a:solidFill>
              </a:rPr>
              <a:t>What </a:t>
            </a:r>
            <a:r>
              <a:rPr lang="en-US" sz="3600" b="1" dirty="0">
                <a:solidFill>
                  <a:schemeClr val="tx1"/>
                </a:solidFill>
              </a:rPr>
              <a:t>I</a:t>
            </a:r>
            <a:r>
              <a:rPr sz="3600" b="1" dirty="0">
                <a:solidFill>
                  <a:schemeClr val="tx1"/>
                </a:solidFill>
              </a:rPr>
              <a:t>s Marijuana ?</a:t>
            </a:r>
          </a:p>
        </p:txBody>
      </p:sp>
      <p:pic>
        <p:nvPicPr>
          <p:cNvPr id="266" name="shutterstock_1458029975.jpg" descr="shutterstock_145802997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770798" y="3034062"/>
            <a:ext cx="6440002" cy="2998473"/>
          </a:xfrm>
          <a:prstGeom prst="rect">
            <a:avLst/>
          </a:prstGeom>
          <a:ln w="76200" cap="sq">
            <a:solidFill>
              <a:srgbClr val="EAEAEA"/>
            </a:solidFill>
            <a:miter/>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The forms of marijuana can fall under various names which are known as strains."/>
          <p:cNvSpPr txBox="1">
            <a:spLocks noGrp="1"/>
          </p:cNvSpPr>
          <p:nvPr>
            <p:ph type="body" sz="half" idx="1"/>
          </p:nvPr>
        </p:nvSpPr>
        <p:spPr>
          <a:xfrm>
            <a:off x="1981200" y="1175937"/>
            <a:ext cx="8229600" cy="702023"/>
          </a:xfrm>
          <a:prstGeom prst="rect">
            <a:avLst/>
          </a:prstGeom>
        </p:spPr>
        <p:txBody>
          <a:bodyPr>
            <a:normAutofit lnSpcReduction="10000"/>
          </a:bodyPr>
          <a:lstStyle/>
          <a:p>
            <a:pPr marL="0" indent="0">
              <a:spcBef>
                <a:spcPts val="0"/>
              </a:spcBef>
              <a:buNone/>
            </a:pPr>
            <a:r>
              <a:rPr sz="2200" dirty="0"/>
              <a:t>The forms of marijuana can fall under various names</a:t>
            </a:r>
            <a:r>
              <a:rPr lang="en-US" sz="2200" dirty="0"/>
              <a:t>,</a:t>
            </a:r>
            <a:r>
              <a:rPr sz="2200" dirty="0"/>
              <a:t> which are known as strains.</a:t>
            </a:r>
          </a:p>
        </p:txBody>
      </p:sp>
      <p:sp>
        <p:nvSpPr>
          <p:cNvPr id="270" name="Marijuana"/>
          <p:cNvSpPr txBox="1">
            <a:spLocks noGrp="1"/>
          </p:cNvSpPr>
          <p:nvPr>
            <p:ph type="title"/>
          </p:nvPr>
        </p:nvSpPr>
        <p:spPr>
          <a:xfrm>
            <a:off x="1524000" y="0"/>
            <a:ext cx="9144000" cy="1175936"/>
          </a:xfrm>
          <a:prstGeom prst="rect">
            <a:avLst/>
          </a:prstGeom>
        </p:spPr>
        <p:txBody>
          <a:bodyPr>
            <a:normAutofit/>
          </a:bodyPr>
          <a:lstStyle>
            <a:lvl1pPr algn="ctr">
              <a:defRPr>
                <a:solidFill>
                  <a:srgbClr val="73FA79"/>
                </a:solidFill>
              </a:defRPr>
            </a:lvl1pPr>
          </a:lstStyle>
          <a:p>
            <a:r>
              <a:rPr sz="3600" b="1" dirty="0">
                <a:solidFill>
                  <a:schemeClr val="tx1"/>
                </a:solidFill>
              </a:rPr>
              <a:t>Marijuana</a:t>
            </a:r>
            <a:r>
              <a:rPr lang="en-US" sz="3600" b="1" dirty="0">
                <a:solidFill>
                  <a:schemeClr val="tx1"/>
                </a:solidFill>
              </a:rPr>
              <a:t> Strains</a:t>
            </a:r>
            <a:endParaRPr sz="3600" b="1" dirty="0">
              <a:solidFill>
                <a:schemeClr val="tx1"/>
              </a:solidFill>
            </a:endParaRPr>
          </a:p>
        </p:txBody>
      </p:sp>
      <p:pic>
        <p:nvPicPr>
          <p:cNvPr id="271" name="shutterstock_1153607149.jpg" descr="shutterstock_115360714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787254" y="2224057"/>
            <a:ext cx="6617597" cy="3405295"/>
          </a:xfrm>
          <a:prstGeom prst="rect">
            <a:avLst/>
          </a:prstGeom>
          <a:ln w="76200" cap="sq">
            <a:solidFill>
              <a:srgbClr val="EAEAEA"/>
            </a:solidFill>
            <a:miter/>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420 is Known as the National “Stoner” Holiday"/>
          <p:cNvSpPr txBox="1">
            <a:spLocks noGrp="1"/>
          </p:cNvSpPr>
          <p:nvPr>
            <p:ph type="title"/>
          </p:nvPr>
        </p:nvSpPr>
        <p:spPr>
          <a:xfrm>
            <a:off x="1524000" y="0"/>
            <a:ext cx="9144000" cy="1645920"/>
          </a:xfrm>
          <a:prstGeom prst="rect">
            <a:avLst/>
          </a:prstGeom>
        </p:spPr>
        <p:txBody>
          <a:bodyPr>
            <a:normAutofit/>
          </a:bodyPr>
          <a:lstStyle>
            <a:lvl1pPr algn="ctr" defTabSz="521208">
              <a:defRPr sz="3135">
                <a:solidFill>
                  <a:srgbClr val="8EFA00"/>
                </a:solidFill>
                <a:effectLst>
                  <a:outerShdw blurRad="21717" dist="14478" dir="5400000" rotWithShape="0">
                    <a:srgbClr val="000000">
                      <a:alpha val="25000"/>
                    </a:srgbClr>
                  </a:outerShdw>
                </a:effectLst>
              </a:defRPr>
            </a:lvl1pPr>
          </a:lstStyle>
          <a:p>
            <a:r>
              <a:rPr lang="en-US" sz="3600" b="1" dirty="0">
                <a:solidFill>
                  <a:schemeClr val="tx1"/>
                </a:solidFill>
              </a:rPr>
              <a:t>Cannabis Strains</a:t>
            </a:r>
            <a:endParaRPr sz="3600" b="1" dirty="0">
              <a:solidFill>
                <a:schemeClr val="tx1"/>
              </a:solidFill>
            </a:endParaRPr>
          </a:p>
        </p:txBody>
      </p:sp>
      <p:pic>
        <p:nvPicPr>
          <p:cNvPr id="6" name="Picture 2" descr="shutterstock_17197606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6054" y="1519955"/>
            <a:ext cx="7346950" cy="2214562"/>
          </a:xfrm>
          <a:prstGeom prst="rect">
            <a:avLst/>
          </a:prstGeom>
          <a:noFill/>
          <a:ln w="76200" cap="sq" cmpd="sng">
            <a:solidFill>
              <a:srgbClr val="EAEAEA"/>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descr="shutterstock_17189997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8543" y="3859931"/>
            <a:ext cx="7800975" cy="1754187"/>
          </a:xfrm>
          <a:prstGeom prst="rect">
            <a:avLst/>
          </a:prstGeom>
          <a:noFill/>
          <a:ln w="76200" cap="sq" cmpd="sng">
            <a:solidFill>
              <a:srgbClr val="EAEAEA"/>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1000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Marijuana, like some other brain-altering substances, can be addictive. Nearly one in 10 marijuana users will become addicted.  Signs that someone might be addicted include being unable to stop using marijuana, using it even though they know it is causin"/>
          <p:cNvSpPr txBox="1">
            <a:spLocks noGrp="1"/>
          </p:cNvSpPr>
          <p:nvPr>
            <p:ph type="body" sz="half" idx="1"/>
          </p:nvPr>
        </p:nvSpPr>
        <p:spPr>
          <a:xfrm>
            <a:off x="1981200" y="1097281"/>
            <a:ext cx="8229600" cy="4172810"/>
          </a:xfrm>
          <a:prstGeom prst="rect">
            <a:avLst/>
          </a:prstGeom>
        </p:spPr>
        <p:txBody>
          <a:bodyPr>
            <a:normAutofit fontScale="92500" lnSpcReduction="20000"/>
          </a:bodyPr>
          <a:lstStyle/>
          <a:p>
            <a:pPr marL="0" indent="0">
              <a:spcBef>
                <a:spcPts val="0"/>
              </a:spcBef>
              <a:spcAft>
                <a:spcPts val="1200"/>
              </a:spcAft>
              <a:buSzTx/>
              <a:buNone/>
              <a:defRPr sz="1700"/>
            </a:pPr>
            <a:r>
              <a:rPr sz="2000" dirty="0">
                <a:solidFill>
                  <a:schemeClr val="tx1"/>
                </a:solidFill>
              </a:rPr>
              <a:t>Marijuana, like some other brain-altering substances, can be </a:t>
            </a:r>
            <a:r>
              <a:rPr sz="2000" u="sng" dirty="0">
                <a:solidFill>
                  <a:schemeClr val="tx1"/>
                </a:solidFill>
                <a:hlinkClick r:id="rId2">
                  <a:extLst>
                    <a:ext uri="{A12FA001-AC4F-418D-AE19-62706E023703}">
                      <ahyp:hlinkClr xmlns:ahyp="http://schemas.microsoft.com/office/drawing/2018/hyperlinkcolor" val="tx"/>
                    </a:ext>
                  </a:extLst>
                </a:hlinkClick>
              </a:rPr>
              <a:t>addictive</a:t>
            </a:r>
            <a:r>
              <a:rPr sz="2000" dirty="0">
                <a:solidFill>
                  <a:schemeClr val="tx1"/>
                </a:solidFill>
              </a:rPr>
              <a:t>. </a:t>
            </a:r>
            <a:r>
              <a:rPr lang="en-US" sz="2000" dirty="0">
                <a:solidFill>
                  <a:schemeClr val="tx1"/>
                </a:solidFill>
              </a:rPr>
              <a:t> </a:t>
            </a:r>
          </a:p>
          <a:p>
            <a:pPr marL="0" indent="0">
              <a:spcBef>
                <a:spcPts val="0"/>
              </a:spcBef>
              <a:spcAft>
                <a:spcPts val="1200"/>
              </a:spcAft>
              <a:buSzTx/>
              <a:buNone/>
              <a:defRPr sz="1700"/>
            </a:pPr>
            <a:r>
              <a:rPr sz="2000" dirty="0">
                <a:solidFill>
                  <a:schemeClr val="tx1"/>
                </a:solidFill>
              </a:rPr>
              <a:t>Nearly one in 10 marijuana users will become addicted.  </a:t>
            </a:r>
            <a:endParaRPr lang="en-US" sz="2000" dirty="0">
              <a:solidFill>
                <a:schemeClr val="tx1"/>
              </a:solidFill>
            </a:endParaRPr>
          </a:p>
          <a:p>
            <a:pPr marL="0" indent="0">
              <a:spcBef>
                <a:spcPts val="0"/>
              </a:spcBef>
              <a:spcAft>
                <a:spcPts val="1200"/>
              </a:spcAft>
              <a:buSzTx/>
              <a:buNone/>
              <a:defRPr sz="1700"/>
            </a:pPr>
            <a:r>
              <a:rPr sz="2000" dirty="0">
                <a:solidFill>
                  <a:schemeClr val="tx1"/>
                </a:solidFill>
              </a:rPr>
              <a:t>Signs that someone might be addicted include being unable to stop using marijuana, using it even though they know it is causing problems, and using marijuana instead of joining important activities with friends and family.  </a:t>
            </a:r>
            <a:endParaRPr lang="en-US" sz="2000" dirty="0">
              <a:solidFill>
                <a:schemeClr val="tx1"/>
              </a:solidFill>
            </a:endParaRPr>
          </a:p>
          <a:p>
            <a:pPr marL="0" indent="0">
              <a:spcBef>
                <a:spcPts val="0"/>
              </a:spcBef>
              <a:spcAft>
                <a:spcPts val="1200"/>
              </a:spcAft>
              <a:buSzTx/>
              <a:buNone/>
              <a:defRPr sz="1700"/>
            </a:pPr>
            <a:r>
              <a:rPr sz="2000" dirty="0">
                <a:solidFill>
                  <a:schemeClr val="tx1"/>
                </a:solidFill>
              </a:rPr>
              <a:t>People who frequently use marijuana often report </a:t>
            </a:r>
            <a:r>
              <a:rPr sz="2000" u="sng" dirty="0">
                <a:solidFill>
                  <a:schemeClr val="tx1"/>
                </a:solidFill>
                <a:hlinkClick r:id="rId3">
                  <a:extLst>
                    <a:ext uri="{A12FA001-AC4F-418D-AE19-62706E023703}">
                      <ahyp:hlinkClr xmlns:ahyp="http://schemas.microsoft.com/office/drawing/2018/hyperlinkcolor" val="tx"/>
                    </a:ext>
                  </a:extLst>
                </a:hlinkClick>
              </a:rPr>
              <a:t>withdrawal symptoms</a:t>
            </a:r>
            <a:r>
              <a:rPr sz="2000" dirty="0">
                <a:solidFill>
                  <a:schemeClr val="tx1"/>
                </a:solidFill>
              </a:rPr>
              <a:t>.</a:t>
            </a:r>
            <a:endParaRPr lang="en-US" sz="2000" dirty="0">
              <a:solidFill>
                <a:schemeClr val="tx1"/>
              </a:solidFill>
            </a:endParaRPr>
          </a:p>
          <a:p>
            <a:pPr marL="0" indent="0">
              <a:spcBef>
                <a:spcPts val="0"/>
              </a:spcBef>
              <a:spcAft>
                <a:spcPts val="1200"/>
              </a:spcAft>
              <a:buSzTx/>
              <a:buNone/>
              <a:defRPr sz="1700"/>
            </a:pPr>
            <a:r>
              <a:rPr sz="2000" dirty="0">
                <a:solidFill>
                  <a:schemeClr val="tx1"/>
                </a:solidFill>
              </a:rPr>
              <a:t>These symptoms include being irritable or restless, having a small appetite, experiencing cravings, and problems with mood and sleep.  </a:t>
            </a:r>
            <a:endParaRPr lang="en-US" sz="2000" dirty="0">
              <a:solidFill>
                <a:schemeClr val="tx1"/>
              </a:solidFill>
            </a:endParaRPr>
          </a:p>
          <a:p>
            <a:pPr marL="0" indent="0">
              <a:spcBef>
                <a:spcPts val="0"/>
              </a:spcBef>
              <a:spcAft>
                <a:spcPts val="1200"/>
              </a:spcAft>
              <a:buSzTx/>
              <a:buNone/>
              <a:defRPr sz="1700"/>
            </a:pPr>
            <a:r>
              <a:rPr sz="2000" dirty="0">
                <a:solidFill>
                  <a:schemeClr val="tx1"/>
                </a:solidFill>
              </a:rPr>
              <a:t>These symptoms can last up to two weeks after the last use. </a:t>
            </a:r>
            <a:endParaRPr lang="en-US" sz="2000" dirty="0">
              <a:solidFill>
                <a:schemeClr val="tx1"/>
              </a:solidFill>
            </a:endParaRPr>
          </a:p>
          <a:p>
            <a:pPr marL="0" indent="0">
              <a:spcBef>
                <a:spcPts val="0"/>
              </a:spcBef>
              <a:spcAft>
                <a:spcPts val="1200"/>
              </a:spcAft>
              <a:buSzTx/>
              <a:buNone/>
              <a:defRPr sz="1700"/>
            </a:pPr>
            <a:r>
              <a:rPr sz="2000" dirty="0">
                <a:solidFill>
                  <a:schemeClr val="tx1"/>
                </a:solidFill>
              </a:rPr>
              <a:t> In 2015, about four million people in the United States met the standards for being diagnosed with a marijuana </a:t>
            </a:r>
            <a:r>
              <a:rPr sz="2000" dirty="0"/>
              <a:t>use disorder.</a:t>
            </a:r>
            <a:endParaRPr dirty="0"/>
          </a:p>
        </p:txBody>
      </p:sp>
      <p:sp>
        <p:nvSpPr>
          <p:cNvPr id="279" name="MARIJUANA USE and YOUTH"/>
          <p:cNvSpPr txBox="1">
            <a:spLocks noGrp="1"/>
          </p:cNvSpPr>
          <p:nvPr>
            <p:ph type="title"/>
          </p:nvPr>
        </p:nvSpPr>
        <p:spPr>
          <a:xfrm>
            <a:off x="1524000" y="612"/>
            <a:ext cx="9144000" cy="1097280"/>
          </a:xfrm>
          <a:prstGeom prst="rect">
            <a:avLst/>
          </a:prstGeom>
        </p:spPr>
        <p:txBody>
          <a:bodyPr>
            <a:normAutofit/>
          </a:bodyPr>
          <a:lstStyle>
            <a:lvl1pPr algn="ctr">
              <a:defRPr>
                <a:solidFill>
                  <a:srgbClr val="73FA79"/>
                </a:solidFill>
              </a:defRPr>
            </a:lvl1pPr>
          </a:lstStyle>
          <a:p>
            <a:r>
              <a:rPr lang="en-US" sz="3600" b="1" dirty="0">
                <a:solidFill>
                  <a:schemeClr val="tx1"/>
                </a:solidFill>
              </a:rPr>
              <a:t>Marijuana Use &amp; Youth</a:t>
            </a:r>
            <a:endParaRPr sz="3600" b="1" dirty="0">
              <a:solidFill>
                <a:schemeClr val="tx1"/>
              </a:solidFill>
            </a:endParaRPr>
          </a:p>
        </p:txBody>
      </p:sp>
      <p:sp>
        <p:nvSpPr>
          <p:cNvPr id="280" name="Source: Health and Human Services…"/>
          <p:cNvSpPr txBox="1"/>
          <p:nvPr/>
        </p:nvSpPr>
        <p:spPr>
          <a:xfrm>
            <a:off x="10575605" y="5692681"/>
            <a:ext cx="9239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spcBef>
                <a:spcPts val="400"/>
              </a:spcBef>
              <a:defRPr sz="1400">
                <a:solidFill>
                  <a:srgbClr val="FFFFFF"/>
                </a:solidFill>
              </a:defRPr>
            </a:pPr>
            <a:endParaRPr sz="1400" dirty="0"/>
          </a:p>
        </p:txBody>
      </p:sp>
      <p:sp>
        <p:nvSpPr>
          <p:cNvPr id="3" name="TextBox 2">
            <a:extLst>
              <a:ext uri="{FF2B5EF4-FFF2-40B4-BE49-F238E27FC236}">
                <a16:creationId xmlns:a16="http://schemas.microsoft.com/office/drawing/2014/main" id="{85F9DB33-D4C5-2E8E-5606-FB2B98B09762}"/>
              </a:ext>
            </a:extLst>
          </p:cNvPr>
          <p:cNvSpPr txBox="1"/>
          <p:nvPr/>
        </p:nvSpPr>
        <p:spPr>
          <a:xfrm>
            <a:off x="4403902" y="5678386"/>
            <a:ext cx="6800910" cy="400110"/>
          </a:xfrm>
          <a:prstGeom prst="rect">
            <a:avLst/>
          </a:prstGeom>
          <a:noFill/>
        </p:spPr>
        <p:txBody>
          <a:bodyPr wrap="square">
            <a:spAutoFit/>
          </a:bodyPr>
          <a:lstStyle/>
          <a:p>
            <a:r>
              <a:rPr lang="en-US" sz="1000" dirty="0"/>
              <a:t>Source: https://www.hhs.gov/ash/oah/adolescent-development/substance-use/</a:t>
            </a:r>
            <a:br>
              <a:rPr lang="en-US" sz="1000" dirty="0"/>
            </a:br>
            <a:r>
              <a:rPr lang="en-US" sz="1000" dirty="0"/>
              <a:t>marijuana/risks/index.html</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Marijuana, like some other brain-altering substances, can be addictive. Nearly one in 10 marijuana users will become addicted.  Signs that someone might be addicted include being unable to stop using marijuana, using it even though they know it is causin"/>
          <p:cNvSpPr txBox="1">
            <a:spLocks noGrp="1"/>
          </p:cNvSpPr>
          <p:nvPr>
            <p:ph type="body" sz="half" idx="1"/>
          </p:nvPr>
        </p:nvSpPr>
        <p:spPr>
          <a:xfrm>
            <a:off x="1981200" y="1763087"/>
            <a:ext cx="8229600" cy="2049043"/>
          </a:xfrm>
          <a:prstGeom prst="rect">
            <a:avLst/>
          </a:prstGeom>
        </p:spPr>
        <p:txBody>
          <a:bodyPr/>
          <a:lstStyle/>
          <a:p>
            <a:pPr marL="0" indent="0">
              <a:spcBef>
                <a:spcPts val="0"/>
              </a:spcBef>
              <a:buSzTx/>
              <a:buNone/>
              <a:defRPr sz="1700">
                <a:solidFill>
                  <a:srgbClr val="73FA79"/>
                </a:solidFill>
              </a:defRPr>
            </a:pPr>
            <a:r>
              <a:rPr sz="2000" dirty="0">
                <a:solidFill>
                  <a:schemeClr val="tx1"/>
                </a:solidFill>
              </a:rPr>
              <a:t>Starting to use marijuana at a younger age can lead to a greater risk of developing a substance use disorder later in life.</a:t>
            </a:r>
            <a:r>
              <a:rPr lang="en-US" sz="2000" dirty="0">
                <a:solidFill>
                  <a:schemeClr val="tx1"/>
                </a:solidFill>
              </a:rPr>
              <a:t> </a:t>
            </a:r>
          </a:p>
          <a:p>
            <a:pPr marL="0" indent="0">
              <a:spcBef>
                <a:spcPts val="0"/>
              </a:spcBef>
              <a:buSzTx/>
              <a:buNone/>
              <a:defRPr sz="1700">
                <a:solidFill>
                  <a:srgbClr val="73FA79"/>
                </a:solidFill>
              </a:defRPr>
            </a:pPr>
            <a:endParaRPr lang="en-US" sz="2000" dirty="0">
              <a:solidFill>
                <a:schemeClr val="tx1"/>
              </a:solidFill>
            </a:endParaRPr>
          </a:p>
          <a:p>
            <a:pPr marL="0" indent="0">
              <a:spcBef>
                <a:spcPts val="0"/>
              </a:spcBef>
              <a:buSzTx/>
              <a:buNone/>
              <a:defRPr sz="1700">
                <a:solidFill>
                  <a:srgbClr val="73FA79"/>
                </a:solidFill>
              </a:defRPr>
            </a:pPr>
            <a:endParaRPr lang="en-US" sz="2000" dirty="0">
              <a:solidFill>
                <a:schemeClr val="tx1"/>
              </a:solidFill>
            </a:endParaRPr>
          </a:p>
          <a:p>
            <a:pPr marL="0" indent="0">
              <a:spcBef>
                <a:spcPts val="0"/>
              </a:spcBef>
              <a:buSzTx/>
              <a:buNone/>
              <a:defRPr sz="1700">
                <a:solidFill>
                  <a:srgbClr val="73FA79"/>
                </a:solidFill>
              </a:defRPr>
            </a:pPr>
            <a:r>
              <a:rPr lang="en-US" sz="2000" dirty="0">
                <a:solidFill>
                  <a:schemeClr val="tx1"/>
                </a:solidFill>
              </a:rPr>
              <a:t> A</a:t>
            </a:r>
            <a:r>
              <a:rPr sz="2000" dirty="0">
                <a:solidFill>
                  <a:schemeClr val="tx1"/>
                </a:solidFill>
              </a:rPr>
              <a:t>dolescents who begin using marijuana before age 18 are four to seven times more likely than adults to develop a marijuana use disorder.</a:t>
            </a:r>
          </a:p>
        </p:txBody>
      </p:sp>
      <p:sp>
        <p:nvSpPr>
          <p:cNvPr id="279" name="MARIJUANA USE and YOUTH"/>
          <p:cNvSpPr txBox="1">
            <a:spLocks noGrp="1"/>
          </p:cNvSpPr>
          <p:nvPr>
            <p:ph type="title"/>
          </p:nvPr>
        </p:nvSpPr>
        <p:spPr>
          <a:xfrm>
            <a:off x="1524000" y="612"/>
            <a:ext cx="9144000" cy="1097280"/>
          </a:xfrm>
          <a:prstGeom prst="rect">
            <a:avLst/>
          </a:prstGeom>
        </p:spPr>
        <p:txBody>
          <a:bodyPr>
            <a:normAutofit/>
          </a:bodyPr>
          <a:lstStyle>
            <a:lvl1pPr algn="ctr">
              <a:defRPr>
                <a:solidFill>
                  <a:srgbClr val="73FA79"/>
                </a:solidFill>
              </a:defRPr>
            </a:lvl1pPr>
          </a:lstStyle>
          <a:p>
            <a:r>
              <a:rPr lang="en-US" sz="3600" b="1" dirty="0">
                <a:solidFill>
                  <a:schemeClr val="tx1"/>
                </a:solidFill>
              </a:rPr>
              <a:t>Marijuana Use &amp; Youth</a:t>
            </a:r>
            <a:endParaRPr sz="3600" b="1" dirty="0">
              <a:solidFill>
                <a:schemeClr val="tx1"/>
              </a:solidFill>
            </a:endParaRPr>
          </a:p>
        </p:txBody>
      </p:sp>
      <p:sp>
        <p:nvSpPr>
          <p:cNvPr id="7" name="Source: Health and Human Services…"/>
          <p:cNvSpPr txBox="1"/>
          <p:nvPr/>
        </p:nvSpPr>
        <p:spPr>
          <a:xfrm>
            <a:off x="10016038" y="3719310"/>
            <a:ext cx="9239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r">
              <a:spcBef>
                <a:spcPts val="400"/>
              </a:spcBef>
              <a:defRPr sz="1400">
                <a:solidFill>
                  <a:srgbClr val="FFFFFF"/>
                </a:solidFill>
              </a:defRPr>
            </a:pPr>
            <a:endParaRPr sz="1400" dirty="0"/>
          </a:p>
        </p:txBody>
      </p:sp>
      <p:sp>
        <p:nvSpPr>
          <p:cNvPr id="5" name="TextBox 4">
            <a:extLst>
              <a:ext uri="{FF2B5EF4-FFF2-40B4-BE49-F238E27FC236}">
                <a16:creationId xmlns:a16="http://schemas.microsoft.com/office/drawing/2014/main" id="{DAE38619-8946-C331-21F5-2A8DB1E7956E}"/>
              </a:ext>
            </a:extLst>
          </p:cNvPr>
          <p:cNvSpPr txBox="1"/>
          <p:nvPr/>
        </p:nvSpPr>
        <p:spPr>
          <a:xfrm>
            <a:off x="4916606" y="5890491"/>
            <a:ext cx="6093724" cy="400110"/>
          </a:xfrm>
          <a:prstGeom prst="rect">
            <a:avLst/>
          </a:prstGeom>
          <a:noFill/>
        </p:spPr>
        <p:txBody>
          <a:bodyPr wrap="square">
            <a:spAutoFit/>
          </a:bodyPr>
          <a:lstStyle/>
          <a:p>
            <a:r>
              <a:rPr lang="en-US" sz="1000" dirty="0"/>
              <a:t>Source: https://www.hhs.gov/ash/oah/adolescent-development/substance-use/</a:t>
            </a:r>
            <a:br>
              <a:rPr lang="en-US" sz="1000" dirty="0"/>
            </a:br>
            <a:r>
              <a:rPr lang="en-US" sz="1000" dirty="0"/>
              <a:t>marijuana/risks/index.html</a:t>
            </a:r>
          </a:p>
        </p:txBody>
      </p:sp>
    </p:spTree>
    <p:extLst>
      <p:ext uri="{BB962C8B-B14F-4D97-AF65-F5344CB8AC3E}">
        <p14:creationId xmlns:p14="http://schemas.microsoft.com/office/powerpoint/2010/main" val="50849111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Ways To Ingest Marijuana"/>
          <p:cNvSpPr txBox="1">
            <a:spLocks noGrp="1"/>
          </p:cNvSpPr>
          <p:nvPr>
            <p:ph type="title"/>
          </p:nvPr>
        </p:nvSpPr>
        <p:spPr>
          <a:xfrm>
            <a:off x="1524000" y="0"/>
            <a:ext cx="9144000" cy="1097280"/>
          </a:xfrm>
          <a:prstGeom prst="rect">
            <a:avLst/>
          </a:prstGeom>
        </p:spPr>
        <p:txBody>
          <a:bodyPr>
            <a:normAutofit/>
          </a:bodyPr>
          <a:lstStyle>
            <a:lvl1pPr algn="ctr">
              <a:defRPr>
                <a:solidFill>
                  <a:srgbClr val="8EFA00"/>
                </a:solidFill>
              </a:defRPr>
            </a:lvl1pPr>
          </a:lstStyle>
          <a:p>
            <a:r>
              <a:rPr sz="3600" b="1" dirty="0">
                <a:solidFill>
                  <a:schemeClr val="tx1"/>
                </a:solidFill>
              </a:rPr>
              <a:t>Ways </a:t>
            </a:r>
            <a:r>
              <a:rPr lang="en-US" sz="3600" b="1" dirty="0">
                <a:solidFill>
                  <a:schemeClr val="tx1"/>
                </a:solidFill>
              </a:rPr>
              <a:t>t</a:t>
            </a:r>
            <a:r>
              <a:rPr sz="3600" b="1" dirty="0">
                <a:solidFill>
                  <a:schemeClr val="tx1"/>
                </a:solidFill>
              </a:rPr>
              <a:t>o Ingest Marijuana</a:t>
            </a:r>
          </a:p>
        </p:txBody>
      </p:sp>
      <p:sp>
        <p:nvSpPr>
          <p:cNvPr id="284" name="Smoke it from a bong, pipe, joint or blunt…"/>
          <p:cNvSpPr txBox="1">
            <a:spLocks noGrp="1"/>
          </p:cNvSpPr>
          <p:nvPr>
            <p:ph type="body" idx="4294967295"/>
          </p:nvPr>
        </p:nvSpPr>
        <p:spPr>
          <a:xfrm>
            <a:off x="1981200" y="1195600"/>
            <a:ext cx="8229600" cy="2098204"/>
          </a:xfrm>
          <a:prstGeom prst="rect">
            <a:avLst/>
          </a:prstGeom>
        </p:spPr>
        <p:txBody>
          <a:bodyPr/>
          <a:lstStyle/>
          <a:p>
            <a:pPr marL="347472" indent="-347472">
              <a:spcBef>
                <a:spcPts val="0"/>
              </a:spcBef>
              <a:spcAft>
                <a:spcPts val="1800"/>
              </a:spcAft>
              <a:buClr>
                <a:schemeClr val="accent2"/>
              </a:buClr>
              <a:buSzPct val="100000"/>
              <a:buFont typeface="Wingdings" panose="05000000000000000000" pitchFamily="2" charset="2"/>
              <a:buChar char="§"/>
            </a:pPr>
            <a:r>
              <a:rPr dirty="0"/>
              <a:t>Smoke it from a bong, pipe, joint</a:t>
            </a:r>
            <a:r>
              <a:rPr lang="en-US" dirty="0"/>
              <a:t>,</a:t>
            </a:r>
            <a:r>
              <a:rPr dirty="0"/>
              <a:t> or blunt</a:t>
            </a:r>
          </a:p>
          <a:p>
            <a:pPr marL="347472" indent="-347472">
              <a:spcBef>
                <a:spcPts val="0"/>
              </a:spcBef>
              <a:spcAft>
                <a:spcPts val="1800"/>
              </a:spcAft>
              <a:buClr>
                <a:schemeClr val="accent2"/>
              </a:buClr>
              <a:buSzPct val="100000"/>
              <a:buFont typeface="Wingdings" panose="05000000000000000000" pitchFamily="2" charset="2"/>
              <a:buChar char="§"/>
            </a:pPr>
            <a:r>
              <a:rPr dirty="0"/>
              <a:t>Vape</a:t>
            </a:r>
          </a:p>
          <a:p>
            <a:pPr marL="347472" indent="-347472">
              <a:spcBef>
                <a:spcPts val="0"/>
              </a:spcBef>
              <a:spcAft>
                <a:spcPts val="1800"/>
              </a:spcAft>
              <a:buClr>
                <a:schemeClr val="accent2"/>
              </a:buClr>
              <a:buSzPct val="100000"/>
              <a:buFont typeface="Wingdings" panose="05000000000000000000" pitchFamily="2" charset="2"/>
              <a:buChar char="§"/>
            </a:pPr>
            <a:r>
              <a:rPr dirty="0"/>
              <a:t>Edible</a:t>
            </a:r>
            <a:r>
              <a:rPr lang="en-US" dirty="0"/>
              <a:t>s</a:t>
            </a:r>
            <a:r>
              <a:rPr dirty="0"/>
              <a:t> </a:t>
            </a:r>
            <a:r>
              <a:rPr lang="en-US" dirty="0"/>
              <a:t>(in f</a:t>
            </a:r>
            <a:r>
              <a:rPr dirty="0"/>
              <a:t>ood or drink</a:t>
            </a:r>
            <a:r>
              <a:rPr lang="en-US" dirty="0"/>
              <a:t>)</a:t>
            </a:r>
            <a:endParaRPr dirty="0"/>
          </a:p>
          <a:p>
            <a:pPr marL="347472" indent="-347472">
              <a:spcBef>
                <a:spcPts val="0"/>
              </a:spcBef>
              <a:spcAft>
                <a:spcPts val="1200"/>
              </a:spcAft>
              <a:buClr>
                <a:schemeClr val="accent2"/>
              </a:buClr>
              <a:buSzPct val="100000"/>
              <a:buFont typeface="Wingdings" panose="05000000000000000000" pitchFamily="2" charset="2"/>
              <a:buChar char="§"/>
            </a:pPr>
            <a:r>
              <a:rPr dirty="0"/>
              <a:t>Dabbing (concentrated form)</a:t>
            </a:r>
          </a:p>
        </p:txBody>
      </p:sp>
      <p:pic>
        <p:nvPicPr>
          <p:cNvPr id="286" name="shutterstock_1116842279.jpg" descr="shutterstock_111684227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025748" y="3702213"/>
            <a:ext cx="4864632" cy="2588388"/>
          </a:xfrm>
          <a:prstGeom prst="rect">
            <a:avLst/>
          </a:prstGeom>
          <a:ln w="76200" cap="sq">
            <a:solidFill>
              <a:srgbClr val="EAEAEA"/>
            </a:solidFill>
            <a:miter/>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New Forms of Marijuana"/>
          <p:cNvSpPr txBox="1">
            <a:spLocks noGrp="1"/>
          </p:cNvSpPr>
          <p:nvPr>
            <p:ph type="title"/>
          </p:nvPr>
        </p:nvSpPr>
        <p:spPr>
          <a:xfrm>
            <a:off x="1524000" y="0"/>
            <a:ext cx="9144000" cy="1356852"/>
          </a:xfrm>
          <a:prstGeom prst="rect">
            <a:avLst/>
          </a:prstGeom>
        </p:spPr>
        <p:txBody>
          <a:bodyPr>
            <a:normAutofit/>
          </a:bodyPr>
          <a:lstStyle>
            <a:lvl1pPr algn="ctr" defTabSz="905255">
              <a:defRPr sz="5445">
                <a:solidFill>
                  <a:srgbClr val="8EFA00"/>
                </a:solidFill>
                <a:effectLst>
                  <a:outerShdw blurRad="37719" dist="25146" dir="5400000" rotWithShape="0">
                    <a:srgbClr val="000000">
                      <a:alpha val="25000"/>
                    </a:srgbClr>
                  </a:outerShdw>
                </a:effectLst>
              </a:defRPr>
            </a:lvl1pPr>
          </a:lstStyle>
          <a:p>
            <a:r>
              <a:rPr sz="3600" b="1" dirty="0">
                <a:solidFill>
                  <a:schemeClr val="tx1"/>
                </a:solidFill>
              </a:rPr>
              <a:t>New Forms of Marijuana</a:t>
            </a:r>
          </a:p>
        </p:txBody>
      </p:sp>
      <p:pic>
        <p:nvPicPr>
          <p:cNvPr id="6" name="Picture 3" descr="shutterstock_72504114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76526" y="1479550"/>
            <a:ext cx="6837363" cy="3898900"/>
          </a:xfrm>
          <a:prstGeom prst="rect">
            <a:avLst/>
          </a:prstGeom>
          <a:noFill/>
          <a:ln w="76200" cap="sq" cmpd="sng">
            <a:solidFill>
              <a:srgbClr val="EAEAEA"/>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treet names: Dabs, concentrates, wax, ear wax, oil, essential oils (with THC), extracts"/>
          <p:cNvSpPr txBox="1">
            <a:spLocks noGrp="1"/>
          </p:cNvSpPr>
          <p:nvPr>
            <p:ph type="body" sz="half" idx="1"/>
          </p:nvPr>
        </p:nvSpPr>
        <p:spPr>
          <a:xfrm>
            <a:off x="1981200" y="1097280"/>
            <a:ext cx="8229600" cy="731520"/>
          </a:xfrm>
          <a:prstGeom prst="rect">
            <a:avLst/>
          </a:prstGeom>
        </p:spPr>
        <p:txBody>
          <a:bodyPr/>
          <a:lstStyle/>
          <a:p>
            <a:pPr marL="109537" indent="0">
              <a:buNone/>
            </a:pPr>
            <a:r>
              <a:rPr sz="2200" dirty="0"/>
              <a:t>Street </a:t>
            </a:r>
            <a:r>
              <a:rPr lang="en-US" sz="2200" dirty="0"/>
              <a:t>N</a:t>
            </a:r>
            <a:r>
              <a:rPr sz="2200" dirty="0"/>
              <a:t>ames:</a:t>
            </a:r>
            <a:r>
              <a:rPr lang="en-US" sz="2200" dirty="0"/>
              <a:t>  d</a:t>
            </a:r>
            <a:r>
              <a:rPr sz="2200" dirty="0"/>
              <a:t>abs, concentrates, wax, ear wax, oil, essential oils (with THC), extracts</a:t>
            </a:r>
          </a:p>
        </p:txBody>
      </p:sp>
      <p:sp>
        <p:nvSpPr>
          <p:cNvPr id="293" name="Marijuana Concentrates aka “DABS”"/>
          <p:cNvSpPr txBox="1">
            <a:spLocks noGrp="1"/>
          </p:cNvSpPr>
          <p:nvPr>
            <p:ph type="title"/>
          </p:nvPr>
        </p:nvSpPr>
        <p:spPr>
          <a:xfrm>
            <a:off x="1524000" y="0"/>
            <a:ext cx="9144000" cy="1097280"/>
          </a:xfrm>
          <a:prstGeom prst="rect">
            <a:avLst/>
          </a:prstGeom>
        </p:spPr>
        <p:txBody>
          <a:bodyPr>
            <a:normAutofit/>
          </a:bodyPr>
          <a:lstStyle>
            <a:lvl1pPr algn="ctr" defTabSz="832104">
              <a:defRPr sz="3731">
                <a:solidFill>
                  <a:srgbClr val="8EFA00"/>
                </a:solidFill>
                <a:effectLst>
                  <a:outerShdw blurRad="34671" dist="23114" dir="5400000" rotWithShape="0">
                    <a:srgbClr val="000000">
                      <a:alpha val="25000"/>
                    </a:srgbClr>
                  </a:outerShdw>
                </a:effectLst>
              </a:defRPr>
            </a:lvl1pPr>
          </a:lstStyle>
          <a:p>
            <a:r>
              <a:rPr sz="3600" b="1" dirty="0">
                <a:solidFill>
                  <a:schemeClr val="tx1"/>
                </a:solidFill>
              </a:rPr>
              <a:t>Marijuana Concentrates </a:t>
            </a:r>
            <a:r>
              <a:rPr lang="en-US" sz="3600" b="1" dirty="0">
                <a:solidFill>
                  <a:schemeClr val="tx1"/>
                </a:solidFill>
              </a:rPr>
              <a:t>AKA</a:t>
            </a:r>
            <a:r>
              <a:rPr sz="3600" b="1" dirty="0">
                <a:solidFill>
                  <a:schemeClr val="tx1"/>
                </a:solidFill>
              </a:rPr>
              <a:t> </a:t>
            </a:r>
            <a:r>
              <a:rPr lang="en-US" sz="3600" b="1" dirty="0">
                <a:solidFill>
                  <a:schemeClr val="tx1"/>
                </a:solidFill>
              </a:rPr>
              <a:t>"</a:t>
            </a:r>
            <a:r>
              <a:rPr sz="3600" b="1" dirty="0">
                <a:solidFill>
                  <a:schemeClr val="tx1"/>
                </a:solidFill>
              </a:rPr>
              <a:t>D</a:t>
            </a:r>
            <a:r>
              <a:rPr lang="en-US" sz="3600" b="1" dirty="0">
                <a:solidFill>
                  <a:schemeClr val="tx1"/>
                </a:solidFill>
              </a:rPr>
              <a:t>abs"</a:t>
            </a:r>
            <a:endParaRPr sz="3600" b="1" dirty="0">
              <a:solidFill>
                <a:schemeClr val="tx1"/>
              </a:solidFill>
            </a:endParaRPr>
          </a:p>
        </p:txBody>
      </p:sp>
      <p:pic>
        <p:nvPicPr>
          <p:cNvPr id="295" name="shutterstock_490426627.jpg" descr="shutterstock_49042662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952" y="2075983"/>
            <a:ext cx="5810096" cy="3878308"/>
          </a:xfrm>
          <a:prstGeom prst="rect">
            <a:avLst/>
          </a:prstGeom>
          <a:ln w="76200" cap="sq">
            <a:solidFill>
              <a:srgbClr val="EAEAEA"/>
            </a:solidFill>
            <a:miter/>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moking THC-rich resins extracted from the marijuana plant is on the rise. People call this practice dabbing. These extracts come in various forms, such as:…"/>
          <p:cNvSpPr txBox="1">
            <a:spLocks noGrp="1"/>
          </p:cNvSpPr>
          <p:nvPr>
            <p:ph type="body" sz="half" idx="1"/>
          </p:nvPr>
        </p:nvSpPr>
        <p:spPr>
          <a:xfrm>
            <a:off x="1981200" y="1097281"/>
            <a:ext cx="8229600" cy="2806126"/>
          </a:xfrm>
          <a:prstGeom prst="rect">
            <a:avLst/>
          </a:prstGeom>
        </p:spPr>
        <p:txBody>
          <a:bodyPr>
            <a:normAutofit lnSpcReduction="10000"/>
          </a:bodyPr>
          <a:lstStyle/>
          <a:p>
            <a:pPr marL="0" indent="0">
              <a:spcBef>
                <a:spcPts val="0"/>
              </a:spcBef>
              <a:spcAft>
                <a:spcPts val="1200"/>
              </a:spcAft>
              <a:buSzTx/>
              <a:buNone/>
              <a:defRPr sz="2400"/>
            </a:pPr>
            <a:r>
              <a:rPr sz="2200" dirty="0">
                <a:solidFill>
                  <a:schemeClr val="tx1"/>
                </a:solidFill>
                <a:latin typeface="Lucida Sans Unicode" panose="020B0602030504020204" pitchFamily="34" charset="0"/>
                <a:cs typeface="Lucida Sans Unicode" panose="020B0602030504020204" pitchFamily="34" charset="0"/>
              </a:rPr>
              <a:t>Smoking THC-rich resins extracted from the marijuana plant is on the rise. </a:t>
            </a:r>
            <a:r>
              <a:rPr lang="en-US" sz="2200" dirty="0">
                <a:solidFill>
                  <a:schemeClr val="tx1"/>
                </a:solidFill>
                <a:latin typeface="Lucida Sans Unicode" panose="020B0602030504020204" pitchFamily="34" charset="0"/>
                <a:cs typeface="Lucida Sans Unicode" panose="020B0602030504020204" pitchFamily="34" charset="0"/>
              </a:rPr>
              <a:t> </a:t>
            </a:r>
            <a:r>
              <a:rPr sz="2200" dirty="0">
                <a:solidFill>
                  <a:schemeClr val="tx1"/>
                </a:solidFill>
                <a:latin typeface="Lucida Sans Unicode" panose="020B0602030504020204" pitchFamily="34" charset="0"/>
                <a:cs typeface="Lucida Sans Unicode" panose="020B0602030504020204" pitchFamily="34" charset="0"/>
              </a:rPr>
              <a:t>People call this practice </a:t>
            </a:r>
            <a:r>
              <a:rPr lang="en-US" sz="2200" dirty="0">
                <a:solidFill>
                  <a:schemeClr val="tx1"/>
                </a:solidFill>
                <a:latin typeface="Lucida Sans Unicode" panose="020B0602030504020204" pitchFamily="34" charset="0"/>
                <a:cs typeface="Lucida Sans Unicode" panose="020B0602030504020204" pitchFamily="34" charset="0"/>
              </a:rPr>
              <a:t>"</a:t>
            </a:r>
            <a:r>
              <a:rPr sz="2200" dirty="0">
                <a:solidFill>
                  <a:schemeClr val="tx1"/>
                </a:solidFill>
                <a:latin typeface="Lucida Sans Unicode" panose="020B0602030504020204" pitchFamily="34" charset="0"/>
                <a:cs typeface="Lucida Sans Unicode" panose="020B0602030504020204" pitchFamily="34" charset="0"/>
              </a:rPr>
              <a:t>dabbing.</a:t>
            </a:r>
            <a:r>
              <a:rPr lang="en-US" sz="2200" dirty="0">
                <a:solidFill>
                  <a:schemeClr val="tx1"/>
                </a:solidFill>
                <a:latin typeface="Lucida Sans Unicode" panose="020B0602030504020204" pitchFamily="34" charset="0"/>
                <a:cs typeface="Lucida Sans Unicode" panose="020B0602030504020204" pitchFamily="34" charset="0"/>
              </a:rPr>
              <a:t>"</a:t>
            </a:r>
          </a:p>
          <a:p>
            <a:pPr marL="0" indent="0">
              <a:spcBef>
                <a:spcPts val="0"/>
              </a:spcBef>
              <a:spcAft>
                <a:spcPts val="600"/>
              </a:spcAft>
              <a:buSzTx/>
              <a:buNone/>
              <a:defRPr sz="2400"/>
            </a:pPr>
            <a:r>
              <a:rPr sz="2200" dirty="0">
                <a:solidFill>
                  <a:schemeClr val="tx1"/>
                </a:solidFill>
                <a:latin typeface="Lucida Sans Unicode" panose="020B0602030504020204" pitchFamily="34" charset="0"/>
                <a:cs typeface="Lucida Sans Unicode" panose="020B0602030504020204" pitchFamily="34" charset="0"/>
              </a:rPr>
              <a:t>These extracts come in various forms, such as:</a:t>
            </a:r>
          </a:p>
          <a:p>
            <a:pPr marL="457200" indent="-228600">
              <a:spcBef>
                <a:spcPts val="0"/>
              </a:spcBef>
              <a:spcAft>
                <a:spcPts val="600"/>
              </a:spcAft>
              <a:buClr>
                <a:schemeClr val="accent2"/>
              </a:buClr>
              <a:buSzPct val="100000"/>
              <a:buFont typeface="Wingdings" panose="05000000000000000000" pitchFamily="2" charset="2"/>
              <a:buChar char="§"/>
              <a:defRPr sz="2400"/>
            </a:pPr>
            <a:r>
              <a:rPr lang="en-US" sz="2200" dirty="0">
                <a:solidFill>
                  <a:schemeClr val="tx1"/>
                </a:solidFill>
                <a:latin typeface="Lucida Sans Unicode" panose="020B0602030504020204" pitchFamily="34" charset="0"/>
                <a:cs typeface="Lucida Sans Unicode" panose="020B0602030504020204" pitchFamily="34" charset="0"/>
              </a:rPr>
              <a:t>"</a:t>
            </a:r>
            <a:r>
              <a:rPr sz="2200" dirty="0">
                <a:solidFill>
                  <a:schemeClr val="tx1"/>
                </a:solidFill>
                <a:latin typeface="Lucida Sans Unicode" panose="020B0602030504020204" pitchFamily="34" charset="0"/>
                <a:cs typeface="Lucida Sans Unicode" panose="020B0602030504020204" pitchFamily="34" charset="0"/>
              </a:rPr>
              <a:t>hash oil</a:t>
            </a:r>
            <a:r>
              <a:rPr lang="en-US" sz="2200" dirty="0">
                <a:solidFill>
                  <a:schemeClr val="tx1"/>
                </a:solidFill>
                <a:latin typeface="Lucida Sans Unicode" panose="020B0602030504020204" pitchFamily="34" charset="0"/>
                <a:cs typeface="Lucida Sans Unicode" panose="020B0602030504020204" pitchFamily="34" charset="0"/>
              </a:rPr>
              <a:t>"</a:t>
            </a:r>
            <a:r>
              <a:rPr sz="2200" dirty="0">
                <a:solidFill>
                  <a:schemeClr val="tx1"/>
                </a:solidFill>
                <a:latin typeface="Lucida Sans Unicode" panose="020B0602030504020204" pitchFamily="34" charset="0"/>
                <a:cs typeface="Lucida Sans Unicode" panose="020B0602030504020204" pitchFamily="34" charset="0"/>
              </a:rPr>
              <a:t> or </a:t>
            </a:r>
            <a:r>
              <a:rPr lang="en-US" sz="2200" dirty="0">
                <a:solidFill>
                  <a:schemeClr val="tx1"/>
                </a:solidFill>
                <a:latin typeface="Lucida Sans Unicode" panose="020B0602030504020204" pitchFamily="34" charset="0"/>
                <a:cs typeface="Lucida Sans Unicode" panose="020B0602030504020204" pitchFamily="34" charset="0"/>
              </a:rPr>
              <a:t>"</a:t>
            </a:r>
            <a:r>
              <a:rPr sz="2200" dirty="0">
                <a:solidFill>
                  <a:schemeClr val="tx1"/>
                </a:solidFill>
                <a:latin typeface="Lucida Sans Unicode" panose="020B0602030504020204" pitchFamily="34" charset="0"/>
                <a:cs typeface="Lucida Sans Unicode" panose="020B0602030504020204" pitchFamily="34" charset="0"/>
              </a:rPr>
              <a:t>honey oil</a:t>
            </a:r>
            <a:r>
              <a:rPr lang="en-US" sz="2200" dirty="0">
                <a:solidFill>
                  <a:schemeClr val="tx1"/>
                </a:solidFill>
                <a:latin typeface="Lucida Sans Unicode" panose="020B0602030504020204" pitchFamily="34" charset="0"/>
                <a:cs typeface="Lucida Sans Unicode" panose="020B0602030504020204" pitchFamily="34" charset="0"/>
              </a:rPr>
              <a:t>" </a:t>
            </a:r>
            <a:r>
              <a:rPr sz="2200" dirty="0">
                <a:solidFill>
                  <a:schemeClr val="tx1"/>
                </a:solidFill>
                <a:latin typeface="Lucida Sans Unicode" panose="020B0602030504020204" pitchFamily="34" charset="0"/>
                <a:cs typeface="Lucida Sans Unicode" panose="020B0602030504020204" pitchFamily="34" charset="0"/>
              </a:rPr>
              <a:t>—</a:t>
            </a:r>
            <a:r>
              <a:rPr lang="en-US" sz="2200" dirty="0">
                <a:solidFill>
                  <a:schemeClr val="tx1"/>
                </a:solidFill>
                <a:latin typeface="Lucida Sans Unicode" panose="020B0602030504020204" pitchFamily="34" charset="0"/>
                <a:cs typeface="Lucida Sans Unicode" panose="020B0602030504020204" pitchFamily="34" charset="0"/>
              </a:rPr>
              <a:t> </a:t>
            </a:r>
            <a:r>
              <a:rPr sz="2200" dirty="0">
                <a:solidFill>
                  <a:schemeClr val="tx1"/>
                </a:solidFill>
                <a:latin typeface="Lucida Sans Unicode" panose="020B0602030504020204" pitchFamily="34" charset="0"/>
                <a:cs typeface="Lucida Sans Unicode" panose="020B0602030504020204" pitchFamily="34" charset="0"/>
              </a:rPr>
              <a:t>a gooey liquid</a:t>
            </a:r>
          </a:p>
          <a:p>
            <a:pPr marL="457200" indent="-228600">
              <a:spcBef>
                <a:spcPts val="0"/>
              </a:spcBef>
              <a:spcAft>
                <a:spcPts val="600"/>
              </a:spcAft>
              <a:buClr>
                <a:schemeClr val="accent2"/>
              </a:buClr>
              <a:buSzPct val="100000"/>
              <a:buFont typeface="Wingdings" panose="05000000000000000000" pitchFamily="2" charset="2"/>
              <a:buChar char="§"/>
              <a:defRPr sz="2400"/>
            </a:pPr>
            <a:r>
              <a:rPr lang="en-US" sz="2200" dirty="0">
                <a:solidFill>
                  <a:schemeClr val="tx1"/>
                </a:solidFill>
                <a:latin typeface="Lucida Sans Unicode" panose="020B0602030504020204" pitchFamily="34" charset="0"/>
                <a:cs typeface="Lucida Sans Unicode" panose="020B0602030504020204" pitchFamily="34" charset="0"/>
              </a:rPr>
              <a:t>"</a:t>
            </a:r>
            <a:r>
              <a:rPr sz="2200" dirty="0">
                <a:solidFill>
                  <a:schemeClr val="tx1"/>
                </a:solidFill>
                <a:latin typeface="Lucida Sans Unicode" panose="020B0602030504020204" pitchFamily="34" charset="0"/>
                <a:cs typeface="Lucida Sans Unicode" panose="020B0602030504020204" pitchFamily="34" charset="0"/>
              </a:rPr>
              <a:t>wax</a:t>
            </a:r>
            <a:r>
              <a:rPr lang="en-US" sz="2200" dirty="0">
                <a:solidFill>
                  <a:schemeClr val="tx1"/>
                </a:solidFill>
                <a:latin typeface="Lucida Sans Unicode" panose="020B0602030504020204" pitchFamily="34" charset="0"/>
                <a:cs typeface="Lucida Sans Unicode" panose="020B0602030504020204" pitchFamily="34" charset="0"/>
              </a:rPr>
              <a:t>"</a:t>
            </a:r>
            <a:r>
              <a:rPr sz="2200" dirty="0">
                <a:solidFill>
                  <a:schemeClr val="tx1"/>
                </a:solidFill>
                <a:latin typeface="Lucida Sans Unicode" panose="020B0602030504020204" pitchFamily="34" charset="0"/>
                <a:cs typeface="Lucida Sans Unicode" panose="020B0602030504020204" pitchFamily="34" charset="0"/>
              </a:rPr>
              <a:t> or </a:t>
            </a:r>
            <a:r>
              <a:rPr lang="en-US" sz="2200" dirty="0">
                <a:solidFill>
                  <a:schemeClr val="tx1"/>
                </a:solidFill>
                <a:latin typeface="Lucida Sans Unicode" panose="020B0602030504020204" pitchFamily="34" charset="0"/>
                <a:cs typeface="Lucida Sans Unicode" panose="020B0602030504020204" pitchFamily="34" charset="0"/>
              </a:rPr>
              <a:t>"</a:t>
            </a:r>
            <a:r>
              <a:rPr sz="2200" dirty="0">
                <a:solidFill>
                  <a:schemeClr val="tx1"/>
                </a:solidFill>
                <a:latin typeface="Lucida Sans Unicode" panose="020B0602030504020204" pitchFamily="34" charset="0"/>
                <a:cs typeface="Lucida Sans Unicode" panose="020B0602030504020204" pitchFamily="34" charset="0"/>
              </a:rPr>
              <a:t>budder</a:t>
            </a:r>
            <a:r>
              <a:rPr lang="en-US" sz="2200" dirty="0">
                <a:solidFill>
                  <a:schemeClr val="tx1"/>
                </a:solidFill>
                <a:latin typeface="Lucida Sans Unicode" panose="020B0602030504020204" pitchFamily="34" charset="0"/>
                <a:cs typeface="Lucida Sans Unicode" panose="020B0602030504020204" pitchFamily="34" charset="0"/>
              </a:rPr>
              <a:t>" </a:t>
            </a:r>
            <a:r>
              <a:rPr sz="2200" dirty="0">
                <a:solidFill>
                  <a:schemeClr val="tx1"/>
                </a:solidFill>
                <a:latin typeface="Lucida Sans Unicode" panose="020B0602030504020204" pitchFamily="34" charset="0"/>
                <a:cs typeface="Lucida Sans Unicode" panose="020B0602030504020204" pitchFamily="34" charset="0"/>
              </a:rPr>
              <a:t>—</a:t>
            </a:r>
            <a:r>
              <a:rPr lang="en-US" sz="2200" dirty="0">
                <a:solidFill>
                  <a:schemeClr val="tx1"/>
                </a:solidFill>
                <a:latin typeface="Lucida Sans Unicode" panose="020B0602030504020204" pitchFamily="34" charset="0"/>
                <a:cs typeface="Lucida Sans Unicode" panose="020B0602030504020204" pitchFamily="34" charset="0"/>
              </a:rPr>
              <a:t> </a:t>
            </a:r>
            <a:r>
              <a:rPr sz="2200" dirty="0">
                <a:solidFill>
                  <a:schemeClr val="tx1"/>
                </a:solidFill>
                <a:latin typeface="Lucida Sans Unicode" panose="020B0602030504020204" pitchFamily="34" charset="0"/>
                <a:cs typeface="Lucida Sans Unicode" panose="020B0602030504020204" pitchFamily="34" charset="0"/>
              </a:rPr>
              <a:t>a soft solid with a texture like lip balm</a:t>
            </a:r>
          </a:p>
          <a:p>
            <a:pPr marL="457200" indent="-228600">
              <a:buClr>
                <a:schemeClr val="accent2"/>
              </a:buClr>
              <a:buSzPct val="100000"/>
              <a:buFont typeface="Wingdings" panose="05000000000000000000" pitchFamily="2" charset="2"/>
              <a:buChar char="§"/>
              <a:defRPr sz="2400"/>
            </a:pPr>
            <a:r>
              <a:rPr lang="en-US" sz="2200" dirty="0">
                <a:solidFill>
                  <a:schemeClr val="tx1"/>
                </a:solidFill>
                <a:latin typeface="Lucida Sans Unicode" panose="020B0602030504020204" pitchFamily="34" charset="0"/>
                <a:cs typeface="Lucida Sans Unicode" panose="020B0602030504020204" pitchFamily="34" charset="0"/>
              </a:rPr>
              <a:t>"S</a:t>
            </a:r>
            <a:r>
              <a:rPr sz="2200" dirty="0">
                <a:solidFill>
                  <a:schemeClr val="tx1"/>
                </a:solidFill>
                <a:latin typeface="Lucida Sans Unicode" panose="020B0602030504020204" pitchFamily="34" charset="0"/>
                <a:cs typeface="Lucida Sans Unicode" panose="020B0602030504020204" pitchFamily="34" charset="0"/>
              </a:rPr>
              <a:t>hatter</a:t>
            </a:r>
            <a:r>
              <a:rPr lang="en-US" sz="2200" dirty="0">
                <a:solidFill>
                  <a:schemeClr val="tx1"/>
                </a:solidFill>
                <a:latin typeface="Lucida Sans Unicode" panose="020B0602030504020204" pitchFamily="34" charset="0"/>
                <a:cs typeface="Lucida Sans Unicode" panose="020B0602030504020204" pitchFamily="34" charset="0"/>
              </a:rPr>
              <a:t>" </a:t>
            </a:r>
            <a:r>
              <a:rPr sz="2200" dirty="0">
                <a:solidFill>
                  <a:schemeClr val="tx1"/>
                </a:solidFill>
                <a:latin typeface="Lucida Sans Unicode" panose="020B0602030504020204" pitchFamily="34" charset="0"/>
                <a:cs typeface="Lucida Sans Unicode" panose="020B0602030504020204" pitchFamily="34" charset="0"/>
              </a:rPr>
              <a:t>—</a:t>
            </a:r>
            <a:r>
              <a:rPr lang="en-US" sz="2200" dirty="0">
                <a:solidFill>
                  <a:schemeClr val="tx1"/>
                </a:solidFill>
                <a:latin typeface="Lucida Sans Unicode" panose="020B0602030504020204" pitchFamily="34" charset="0"/>
                <a:cs typeface="Lucida Sans Unicode" panose="020B0602030504020204" pitchFamily="34" charset="0"/>
              </a:rPr>
              <a:t> </a:t>
            </a:r>
            <a:r>
              <a:rPr sz="2200" dirty="0">
                <a:solidFill>
                  <a:schemeClr val="tx1"/>
                </a:solidFill>
                <a:latin typeface="Lucida Sans Unicode" panose="020B0602030504020204" pitchFamily="34" charset="0"/>
                <a:cs typeface="Lucida Sans Unicode" panose="020B0602030504020204" pitchFamily="34" charset="0"/>
              </a:rPr>
              <a:t>a hard, amber-colored solid</a:t>
            </a:r>
          </a:p>
        </p:txBody>
      </p:sp>
      <p:sp>
        <p:nvSpPr>
          <p:cNvPr id="298" name="Marijuana Extracts aka DABS"/>
          <p:cNvSpPr txBox="1">
            <a:spLocks noGrp="1"/>
          </p:cNvSpPr>
          <p:nvPr>
            <p:ph type="title"/>
          </p:nvPr>
        </p:nvSpPr>
        <p:spPr>
          <a:xfrm>
            <a:off x="1524000" y="0"/>
            <a:ext cx="9144000" cy="1097280"/>
          </a:xfrm>
          <a:prstGeom prst="rect">
            <a:avLst/>
          </a:prstGeom>
        </p:spPr>
        <p:txBody>
          <a:bodyPr>
            <a:normAutofit/>
          </a:bodyPr>
          <a:lstStyle>
            <a:lvl1pPr algn="ctr">
              <a:defRPr>
                <a:solidFill>
                  <a:srgbClr val="8EFA00"/>
                </a:solidFill>
              </a:defRPr>
            </a:lvl1pPr>
          </a:lstStyle>
          <a:p>
            <a:r>
              <a:rPr lang="en-US" sz="3600" b="1" dirty="0">
                <a:solidFill>
                  <a:schemeClr val="tx1"/>
                </a:solidFill>
              </a:rPr>
              <a:t>Marijuana Concentrates AKA "Dabs"</a:t>
            </a:r>
            <a:endParaRPr sz="3600" b="1" dirty="0">
              <a:solidFill>
                <a:schemeClr val="tx1"/>
              </a:solidFill>
            </a:endParaRPr>
          </a:p>
        </p:txBody>
      </p:sp>
      <p:sp>
        <p:nvSpPr>
          <p:cNvPr id="299" name="Source:  https://www.drugabuse.gov/publications/drugfacts/marijuana"/>
          <p:cNvSpPr txBox="1"/>
          <p:nvPr/>
        </p:nvSpPr>
        <p:spPr>
          <a:xfrm>
            <a:off x="10118406" y="4767267"/>
            <a:ext cx="9239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r">
              <a:spcBef>
                <a:spcPts val="400"/>
              </a:spcBef>
              <a:defRPr sz="1600">
                <a:solidFill>
                  <a:srgbClr val="FFFFFF"/>
                </a:solidFill>
              </a:defRPr>
            </a:lvl1pPr>
          </a:lstStyle>
          <a:p>
            <a:endParaRPr sz="1400" dirty="0">
              <a:solidFill>
                <a:schemeClr val="accent3"/>
              </a:solidFill>
            </a:endParaRPr>
          </a:p>
        </p:txBody>
      </p:sp>
      <p:sp>
        <p:nvSpPr>
          <p:cNvPr id="3" name="TextBox 2">
            <a:extLst>
              <a:ext uri="{FF2B5EF4-FFF2-40B4-BE49-F238E27FC236}">
                <a16:creationId xmlns:a16="http://schemas.microsoft.com/office/drawing/2014/main" id="{C2D42629-E96C-C269-0D4F-A97BA5635028}"/>
              </a:ext>
            </a:extLst>
          </p:cNvPr>
          <p:cNvSpPr txBox="1"/>
          <p:nvPr/>
        </p:nvSpPr>
        <p:spPr>
          <a:xfrm>
            <a:off x="4574276" y="5367271"/>
            <a:ext cx="6093724" cy="923330"/>
          </a:xfrm>
          <a:prstGeom prst="rect">
            <a:avLst/>
          </a:prstGeom>
          <a:noFill/>
        </p:spPr>
        <p:txBody>
          <a:bodyPr wrap="square">
            <a:spAutoFit/>
          </a:bodyPr>
          <a:lstStyle/>
          <a:p>
            <a:r>
              <a:rPr lang="en-US" dirty="0"/>
              <a:t>Source:  https://www.drugabuse.gov/publications/drugfacts/marijuana</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Marijuana Shatter"/>
          <p:cNvSpPr txBox="1">
            <a:spLocks noGrp="1"/>
          </p:cNvSpPr>
          <p:nvPr>
            <p:ph type="title"/>
          </p:nvPr>
        </p:nvSpPr>
        <p:spPr>
          <a:xfrm>
            <a:off x="1524000" y="0"/>
            <a:ext cx="9144000" cy="1371600"/>
          </a:xfrm>
          <a:prstGeom prst="rect">
            <a:avLst/>
          </a:prstGeom>
        </p:spPr>
        <p:txBody>
          <a:bodyPr>
            <a:normAutofit/>
          </a:bodyPr>
          <a:lstStyle>
            <a:lvl1pPr algn="ctr">
              <a:defRPr>
                <a:solidFill>
                  <a:srgbClr val="8EFA00"/>
                </a:solidFill>
              </a:defRPr>
            </a:lvl1pPr>
          </a:lstStyle>
          <a:p>
            <a:r>
              <a:rPr sz="3600" b="1" dirty="0">
                <a:solidFill>
                  <a:schemeClr val="tx1"/>
                </a:solidFill>
              </a:rPr>
              <a:t>Marijuana Shatter</a:t>
            </a:r>
          </a:p>
        </p:txBody>
      </p:sp>
      <p:pic>
        <p:nvPicPr>
          <p:cNvPr id="303" name="shutterstock_1629987178.jpg" descr="shutterstock_162998717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107548" y="1409085"/>
            <a:ext cx="5976905" cy="4000672"/>
          </a:xfrm>
          <a:prstGeom prst="rect">
            <a:avLst/>
          </a:prstGeom>
          <a:ln w="76200" cap="sq">
            <a:solidFill>
              <a:srgbClr val="EAEAEA"/>
            </a:solidFill>
            <a:miter/>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rgbClr val="B77382"/>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0E4D9C8-6AEB-2077-514C-65C3F8D7F90B}"/>
              </a:ext>
            </a:extLst>
          </p:cNvPr>
          <p:cNvPicPr>
            <a:picLocks noChangeAspect="1"/>
          </p:cNvPicPr>
          <p:nvPr/>
        </p:nvPicPr>
        <p:blipFill>
          <a:blip r:embed="rId2"/>
          <a:stretch>
            <a:fillRect/>
          </a:stretch>
        </p:blipFill>
        <p:spPr>
          <a:xfrm>
            <a:off x="870204" y="1547714"/>
            <a:ext cx="10451592" cy="3762572"/>
          </a:xfrm>
          <a:prstGeom prst="rect">
            <a:avLst/>
          </a:prstGeom>
          <a:ln w="31750" cap="sq">
            <a:noFill/>
            <a:miter lim="800000"/>
          </a:ln>
        </p:spPr>
      </p:pic>
    </p:spTree>
    <p:extLst>
      <p:ext uri="{BB962C8B-B14F-4D97-AF65-F5344CB8AC3E}">
        <p14:creationId xmlns:p14="http://schemas.microsoft.com/office/powerpoint/2010/main" val="382990781"/>
      </p:ext>
    </p:extLst>
  </p:cSld>
  <p:clrMapOvr>
    <a:overrideClrMapping bg1="dk1" tx1="lt1" bg2="dk2" tx2="lt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ome forms of shatter have as much as 90 percent THC, the psychoactive ingredient in marijuana.  That is about five times the potency of unrefined smoked marijuana,.  It is more powerful than standard hash oil.  Shatter is a thin, hard layer that is simi"/>
          <p:cNvSpPr txBox="1">
            <a:spLocks noGrp="1"/>
          </p:cNvSpPr>
          <p:nvPr>
            <p:ph type="body" sz="half" idx="1"/>
          </p:nvPr>
        </p:nvSpPr>
        <p:spPr>
          <a:xfrm>
            <a:off x="1981200" y="1371601"/>
            <a:ext cx="8229600" cy="3080914"/>
          </a:xfrm>
          <a:prstGeom prst="rect">
            <a:avLst/>
          </a:prstGeom>
        </p:spPr>
        <p:txBody>
          <a:bodyPr>
            <a:normAutofit fontScale="70000" lnSpcReduction="20000"/>
          </a:bodyPr>
          <a:lstStyle/>
          <a:p>
            <a:pPr marL="342900" indent="-342900">
              <a:spcBef>
                <a:spcPts val="0"/>
              </a:spcBef>
              <a:buFont typeface="Arial" panose="020B0604020202020204" pitchFamily="34" charset="0"/>
              <a:buChar char="•"/>
            </a:pPr>
            <a:r>
              <a:rPr sz="3600" dirty="0">
                <a:solidFill>
                  <a:schemeClr val="tx1"/>
                </a:solidFill>
              </a:rPr>
              <a:t>Some forms of shatter have as much as 90</a:t>
            </a:r>
            <a:r>
              <a:rPr lang="en-US" sz="3600" dirty="0">
                <a:solidFill>
                  <a:schemeClr val="tx1"/>
                </a:solidFill>
              </a:rPr>
              <a:t>% </a:t>
            </a:r>
            <a:r>
              <a:rPr sz="3600" dirty="0">
                <a:solidFill>
                  <a:schemeClr val="tx1"/>
                </a:solidFill>
              </a:rPr>
              <a:t>THC, the psychoactive ingredient in marijuana.</a:t>
            </a:r>
            <a:r>
              <a:rPr lang="en-US" sz="3600" dirty="0">
                <a:solidFill>
                  <a:schemeClr val="tx1"/>
                </a:solidFill>
              </a:rPr>
              <a:t>  </a:t>
            </a:r>
          </a:p>
          <a:p>
            <a:pPr marL="342900" indent="-342900">
              <a:spcBef>
                <a:spcPts val="0"/>
              </a:spcBef>
              <a:buFont typeface="Arial" panose="020B0604020202020204" pitchFamily="34" charset="0"/>
              <a:buChar char="•"/>
            </a:pPr>
            <a:endParaRPr lang="en-US" sz="3600" dirty="0">
              <a:solidFill>
                <a:schemeClr val="tx1"/>
              </a:solidFill>
            </a:endParaRPr>
          </a:p>
          <a:p>
            <a:pPr marL="342900" indent="-342900">
              <a:spcBef>
                <a:spcPts val="0"/>
              </a:spcBef>
              <a:buFont typeface="Arial" panose="020B0604020202020204" pitchFamily="34" charset="0"/>
              <a:buChar char="•"/>
            </a:pPr>
            <a:r>
              <a:rPr sz="3600" dirty="0">
                <a:solidFill>
                  <a:schemeClr val="tx1"/>
                </a:solidFill>
              </a:rPr>
              <a:t>That is about five times the potency of unrefined smoked marijuana. </a:t>
            </a:r>
            <a:endParaRPr lang="en-US" sz="3600" dirty="0">
              <a:solidFill>
                <a:schemeClr val="tx1"/>
              </a:solidFill>
            </a:endParaRPr>
          </a:p>
          <a:p>
            <a:pPr marL="342900" indent="-342900">
              <a:spcBef>
                <a:spcPts val="0"/>
              </a:spcBef>
              <a:buFont typeface="Arial" panose="020B0604020202020204" pitchFamily="34" charset="0"/>
              <a:buChar char="•"/>
            </a:pPr>
            <a:endParaRPr lang="en-US" sz="3600" dirty="0">
              <a:solidFill>
                <a:schemeClr val="tx1"/>
              </a:solidFill>
            </a:endParaRPr>
          </a:p>
          <a:p>
            <a:pPr marL="342900" indent="-342900">
              <a:spcBef>
                <a:spcPts val="0"/>
              </a:spcBef>
              <a:buFont typeface="Arial" panose="020B0604020202020204" pitchFamily="34" charset="0"/>
              <a:buChar char="•"/>
            </a:pPr>
            <a:r>
              <a:rPr sz="3600" dirty="0">
                <a:solidFill>
                  <a:schemeClr val="tx1"/>
                </a:solidFill>
              </a:rPr>
              <a:t>It is more powerful than standard hash oil.</a:t>
            </a:r>
            <a:r>
              <a:rPr lang="en-US" sz="3600" dirty="0">
                <a:solidFill>
                  <a:schemeClr val="tx1"/>
                </a:solidFill>
              </a:rPr>
              <a:t> </a:t>
            </a:r>
          </a:p>
          <a:p>
            <a:pPr marL="342900" indent="-342900">
              <a:spcBef>
                <a:spcPts val="0"/>
              </a:spcBef>
              <a:buFont typeface="Arial" panose="020B0604020202020204" pitchFamily="34" charset="0"/>
              <a:buChar char="•"/>
            </a:pPr>
            <a:endParaRPr lang="en-US" sz="3600" dirty="0">
              <a:solidFill>
                <a:schemeClr val="tx1"/>
              </a:solidFill>
            </a:endParaRPr>
          </a:p>
          <a:p>
            <a:pPr marL="342900" indent="-342900">
              <a:spcBef>
                <a:spcPts val="0"/>
              </a:spcBef>
              <a:buFont typeface="Arial" panose="020B0604020202020204" pitchFamily="34" charset="0"/>
              <a:buChar char="•"/>
            </a:pPr>
            <a:r>
              <a:rPr sz="3600" dirty="0">
                <a:solidFill>
                  <a:schemeClr val="tx1"/>
                </a:solidFill>
              </a:rPr>
              <a:t>Shatter is a thin, hard layer that is similar to glass.  It can shatter </a:t>
            </a:r>
            <a:r>
              <a:rPr sz="3600" dirty="0"/>
              <a:t>if</a:t>
            </a:r>
            <a:r>
              <a:rPr lang="en-US" sz="3600" dirty="0"/>
              <a:t> </a:t>
            </a:r>
            <a:r>
              <a:rPr sz="3600" dirty="0"/>
              <a:t>dropped</a:t>
            </a:r>
            <a:r>
              <a:rPr sz="2200" dirty="0"/>
              <a:t>.</a:t>
            </a:r>
          </a:p>
        </p:txBody>
      </p:sp>
      <p:sp>
        <p:nvSpPr>
          <p:cNvPr id="307" name="Dab Shatter Details"/>
          <p:cNvSpPr txBox="1">
            <a:spLocks noGrp="1"/>
          </p:cNvSpPr>
          <p:nvPr>
            <p:ph type="title"/>
          </p:nvPr>
        </p:nvSpPr>
        <p:spPr>
          <a:xfrm>
            <a:off x="1524000" y="1"/>
            <a:ext cx="9144000" cy="1371600"/>
          </a:xfrm>
          <a:prstGeom prst="rect">
            <a:avLst/>
          </a:prstGeom>
        </p:spPr>
        <p:txBody>
          <a:bodyPr>
            <a:normAutofit/>
          </a:bodyPr>
          <a:lstStyle>
            <a:lvl1pPr algn="ctr">
              <a:defRPr>
                <a:solidFill>
                  <a:srgbClr val="8EFA00"/>
                </a:solidFill>
              </a:defRPr>
            </a:lvl1pPr>
          </a:lstStyle>
          <a:p>
            <a:r>
              <a:rPr lang="en-US" sz="3600" b="1" dirty="0">
                <a:solidFill>
                  <a:schemeClr val="tx1"/>
                </a:solidFill>
              </a:rPr>
              <a:t>Dab </a:t>
            </a:r>
            <a:r>
              <a:rPr sz="3600" b="1" dirty="0">
                <a:solidFill>
                  <a:schemeClr val="tx1"/>
                </a:solidFill>
              </a:rPr>
              <a:t>Shatter Details</a:t>
            </a:r>
          </a:p>
        </p:txBody>
      </p:sp>
      <p:sp>
        <p:nvSpPr>
          <p:cNvPr id="308" name="Source:  https://drugfree.org/drug-and-alcohol-news/law-enforcement-sees-high-potency-marijuana-called-shatter/"/>
          <p:cNvSpPr txBox="1"/>
          <p:nvPr/>
        </p:nvSpPr>
        <p:spPr>
          <a:xfrm>
            <a:off x="10053709" y="4452515"/>
            <a:ext cx="157092"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marR="64007" algn="r">
              <a:spcBef>
                <a:spcPts val="400"/>
              </a:spcBef>
              <a:defRPr sz="1500">
                <a:solidFill>
                  <a:srgbClr val="FFFFFF"/>
                </a:solidFill>
              </a:defRPr>
            </a:lvl1pPr>
          </a:lstStyle>
          <a:p>
            <a:endParaRPr sz="1400" dirty="0">
              <a:solidFill>
                <a:schemeClr val="accent3"/>
              </a:solidFill>
            </a:endParaRPr>
          </a:p>
        </p:txBody>
      </p:sp>
      <p:sp>
        <p:nvSpPr>
          <p:cNvPr id="3" name="TextBox 2">
            <a:extLst>
              <a:ext uri="{FF2B5EF4-FFF2-40B4-BE49-F238E27FC236}">
                <a16:creationId xmlns:a16="http://schemas.microsoft.com/office/drawing/2014/main" id="{ACBB4B53-28EB-B706-E2DB-CEF90C5CAC72}"/>
              </a:ext>
            </a:extLst>
          </p:cNvPr>
          <p:cNvSpPr txBox="1"/>
          <p:nvPr/>
        </p:nvSpPr>
        <p:spPr>
          <a:xfrm>
            <a:off x="4397991" y="5934670"/>
            <a:ext cx="6093724" cy="923330"/>
          </a:xfrm>
          <a:prstGeom prst="rect">
            <a:avLst/>
          </a:prstGeom>
          <a:noFill/>
        </p:spPr>
        <p:txBody>
          <a:bodyPr wrap="square">
            <a:spAutoFit/>
          </a:bodyPr>
          <a:lstStyle/>
          <a:p>
            <a:r>
              <a:rPr lang="en-US" dirty="0"/>
              <a:t>Source: https://drugfree.org/drug-and-alcohol-news/</a:t>
            </a:r>
            <a:br>
              <a:rPr lang="en-US" dirty="0"/>
            </a:br>
            <a:r>
              <a:rPr lang="en-US" dirty="0"/>
              <a:t>law-enforcement-sees-high-potency-marijuana-called-shatter/</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Marijuana (THC) Vapes"/>
          <p:cNvSpPr txBox="1">
            <a:spLocks noGrp="1"/>
          </p:cNvSpPr>
          <p:nvPr>
            <p:ph type="title"/>
          </p:nvPr>
        </p:nvSpPr>
        <p:spPr>
          <a:xfrm>
            <a:off x="1524000" y="0"/>
            <a:ext cx="9144000" cy="1371600"/>
          </a:xfrm>
          <a:prstGeom prst="rect">
            <a:avLst/>
          </a:prstGeom>
        </p:spPr>
        <p:txBody>
          <a:bodyPr>
            <a:normAutofit/>
          </a:bodyPr>
          <a:lstStyle>
            <a:lvl1pPr algn="ctr">
              <a:defRPr>
                <a:solidFill>
                  <a:srgbClr val="8EFA00"/>
                </a:solidFill>
              </a:defRPr>
            </a:lvl1pPr>
          </a:lstStyle>
          <a:p>
            <a:r>
              <a:rPr sz="3600" b="1" dirty="0">
                <a:solidFill>
                  <a:schemeClr val="tx1"/>
                </a:solidFill>
              </a:rPr>
              <a:t>Marijuana (THC) Vapes</a:t>
            </a:r>
          </a:p>
        </p:txBody>
      </p:sp>
      <p:pic>
        <p:nvPicPr>
          <p:cNvPr id="312" name="shutterstock_1091756642.jpg" descr="shutterstock_109175664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336314" y="1551724"/>
            <a:ext cx="7519373" cy="3307454"/>
          </a:xfrm>
          <a:prstGeom prst="rect">
            <a:avLst/>
          </a:prstGeom>
          <a:ln w="76200" cap="sq">
            <a:solidFill>
              <a:srgbClr val="EAEAEA"/>
            </a:solidFill>
            <a:miter/>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MARIJUANA VAPES"/>
          <p:cNvSpPr txBox="1">
            <a:spLocks noGrp="1"/>
          </p:cNvSpPr>
          <p:nvPr>
            <p:ph type="title"/>
          </p:nvPr>
        </p:nvSpPr>
        <p:spPr>
          <a:xfrm>
            <a:off x="1524000" y="0"/>
            <a:ext cx="9144000" cy="1188720"/>
          </a:xfrm>
          <a:prstGeom prst="rect">
            <a:avLst/>
          </a:prstGeom>
        </p:spPr>
        <p:txBody>
          <a:bodyPr>
            <a:normAutofit/>
          </a:bodyPr>
          <a:lstStyle/>
          <a:p>
            <a:pPr algn="ctr" defTabSz="585215">
              <a:defRPr sz="3072">
                <a:solidFill>
                  <a:srgbClr val="00F900"/>
                </a:solidFill>
                <a:effectLst>
                  <a:outerShdw blurRad="24384" dist="16256" dir="5400000" rotWithShape="0">
                    <a:srgbClr val="000000">
                      <a:alpha val="25000"/>
                    </a:srgbClr>
                  </a:outerShdw>
                </a:effectLst>
              </a:defRPr>
            </a:pPr>
            <a:r>
              <a:rPr lang="en-US" sz="3600" b="1" dirty="0"/>
              <a:t>Marijuana Vapes</a:t>
            </a:r>
            <a:endParaRPr sz="3600" b="1" dirty="0"/>
          </a:p>
        </p:txBody>
      </p:sp>
      <p:sp>
        <p:nvSpPr>
          <p:cNvPr id="316" name="Can be hard to distinguish from some nicotine vapes…"/>
          <p:cNvSpPr txBox="1">
            <a:spLocks noGrp="1"/>
          </p:cNvSpPr>
          <p:nvPr>
            <p:ph type="body" idx="4294967295"/>
          </p:nvPr>
        </p:nvSpPr>
        <p:spPr>
          <a:xfrm>
            <a:off x="1981200" y="1188721"/>
            <a:ext cx="8229600" cy="2460661"/>
          </a:xfrm>
          <a:prstGeom prst="rect">
            <a:avLst/>
          </a:prstGeom>
        </p:spPr>
        <p:txBody>
          <a:bodyPr/>
          <a:lstStyle/>
          <a:p>
            <a:pPr marL="0" indent="0">
              <a:spcBef>
                <a:spcPts val="0"/>
              </a:spcBef>
              <a:spcAft>
                <a:spcPts val="1200"/>
              </a:spcAft>
              <a:buNone/>
              <a:defRPr sz="2600"/>
            </a:pPr>
            <a:r>
              <a:rPr lang="en-US" dirty="0"/>
              <a:t>Marijuana vapes c</a:t>
            </a:r>
            <a:r>
              <a:rPr dirty="0"/>
              <a:t>an be hard to distinguish from some nicotine vapes</a:t>
            </a:r>
            <a:r>
              <a:rPr lang="en-US" dirty="0"/>
              <a:t>.</a:t>
            </a:r>
          </a:p>
          <a:p>
            <a:pPr marL="0" indent="0">
              <a:spcBef>
                <a:spcPts val="0"/>
              </a:spcBef>
              <a:spcAft>
                <a:spcPts val="600"/>
              </a:spcAft>
              <a:buNone/>
              <a:defRPr sz="2600"/>
            </a:pPr>
            <a:r>
              <a:rPr dirty="0"/>
              <a:t>Many can work for:</a:t>
            </a:r>
          </a:p>
          <a:p>
            <a:pPr marL="457200" lvl="1">
              <a:spcBef>
                <a:spcPts val="0"/>
              </a:spcBef>
              <a:spcAft>
                <a:spcPts val="600"/>
              </a:spcAft>
              <a:buClr>
                <a:schemeClr val="accent2"/>
              </a:buClr>
              <a:buFont typeface="Wingdings" panose="05000000000000000000" pitchFamily="2" charset="2"/>
              <a:buChar char="§"/>
              <a:defRPr sz="2600"/>
            </a:pPr>
            <a:r>
              <a:rPr sz="2200" dirty="0"/>
              <a:t>Dry leaf marijuana</a:t>
            </a:r>
          </a:p>
          <a:p>
            <a:pPr marL="457200" lvl="1">
              <a:spcBef>
                <a:spcPts val="0"/>
              </a:spcBef>
              <a:spcAft>
                <a:spcPts val="600"/>
              </a:spcAft>
              <a:buClr>
                <a:schemeClr val="accent2"/>
              </a:buClr>
              <a:buFont typeface="Wingdings" panose="05000000000000000000" pitchFamily="2" charset="2"/>
              <a:buChar char="§"/>
              <a:defRPr sz="2600"/>
            </a:pPr>
            <a:r>
              <a:rPr sz="2200" dirty="0"/>
              <a:t>Dabs or concentrated forms of </a:t>
            </a:r>
            <a:r>
              <a:rPr lang="en-US" sz="2200" dirty="0"/>
              <a:t>m</a:t>
            </a:r>
            <a:r>
              <a:rPr sz="2200" dirty="0"/>
              <a:t>arijuana</a:t>
            </a:r>
          </a:p>
          <a:p>
            <a:pPr marL="457200" lvl="1">
              <a:spcBef>
                <a:spcPts val="0"/>
              </a:spcBef>
              <a:buClr>
                <a:schemeClr val="accent2"/>
              </a:buClr>
              <a:buFont typeface="Wingdings" panose="05000000000000000000" pitchFamily="2" charset="2"/>
              <a:buChar char="§"/>
              <a:defRPr sz="2600"/>
            </a:pPr>
            <a:r>
              <a:rPr sz="2200" dirty="0"/>
              <a:t>Marijuana oils</a:t>
            </a:r>
          </a:p>
        </p:txBody>
      </p:sp>
      <p:pic>
        <p:nvPicPr>
          <p:cNvPr id="317" name="shutterstock_733247788.jpg" descr="shutterstock_733247788.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894269" y="4045745"/>
            <a:ext cx="6403462" cy="1908547"/>
          </a:xfrm>
          <a:prstGeom prst="rect">
            <a:avLst/>
          </a:prstGeom>
          <a:ln w="76200" cap="sq">
            <a:solidFill>
              <a:srgbClr val="EAEAEA"/>
            </a:solidFill>
            <a:miter/>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Marijuana Edibles"/>
          <p:cNvSpPr txBox="1">
            <a:spLocks noGrp="1"/>
          </p:cNvSpPr>
          <p:nvPr>
            <p:ph type="title"/>
          </p:nvPr>
        </p:nvSpPr>
        <p:spPr>
          <a:xfrm>
            <a:off x="1524000" y="0"/>
            <a:ext cx="9144000" cy="1554480"/>
          </a:xfrm>
          <a:prstGeom prst="rect">
            <a:avLst/>
          </a:prstGeom>
        </p:spPr>
        <p:txBody>
          <a:bodyPr>
            <a:normAutofit/>
          </a:bodyPr>
          <a:lstStyle>
            <a:lvl1pPr algn="ctr">
              <a:defRPr>
                <a:solidFill>
                  <a:srgbClr val="D4FB79"/>
                </a:solidFill>
              </a:defRPr>
            </a:lvl1pPr>
          </a:lstStyle>
          <a:p>
            <a:r>
              <a:rPr lang="en-US" sz="3600" b="1" dirty="0">
                <a:solidFill>
                  <a:schemeClr val="tx1"/>
                </a:solidFill>
              </a:rPr>
              <a:t>Vapes Are Also Being Used</a:t>
            </a:r>
            <a:br>
              <a:rPr lang="en-US" sz="3600" b="1" dirty="0">
                <a:solidFill>
                  <a:schemeClr val="tx1"/>
                </a:solidFill>
              </a:rPr>
            </a:br>
            <a:r>
              <a:rPr lang="en-US" sz="3600" b="1" dirty="0">
                <a:solidFill>
                  <a:schemeClr val="tx1"/>
                </a:solidFill>
              </a:rPr>
              <a:t>for Some CBD Products</a:t>
            </a:r>
            <a:endParaRPr sz="3600" b="1" dirty="0">
              <a:solidFill>
                <a:schemeClr val="tx1"/>
              </a:solidFill>
            </a:endParaRPr>
          </a:p>
        </p:txBody>
      </p:sp>
      <p:pic>
        <p:nvPicPr>
          <p:cNvPr id="6" name="Picture 2" descr="shutterstock_153161062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8609" y="1633085"/>
            <a:ext cx="6811092" cy="4242600"/>
          </a:xfrm>
          <a:prstGeom prst="rect">
            <a:avLst/>
          </a:prstGeom>
          <a:noFill/>
          <a:ln w="76200" cap="sq" cmpd="sng">
            <a:solidFill>
              <a:srgbClr val="EAEAEA"/>
            </a:solidFill>
            <a:prstDash val="solid"/>
            <a:miter lim="8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33670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Marijuana edibles are food and drink products infused with cannabis extracts.  These edibles are made with marijuana or marijuana oils. The products can be made at home or through commercial production.…"/>
          <p:cNvSpPr txBox="1">
            <a:spLocks noGrp="1"/>
          </p:cNvSpPr>
          <p:nvPr>
            <p:ph type="body" sz="half" idx="1"/>
          </p:nvPr>
        </p:nvSpPr>
        <p:spPr>
          <a:xfrm>
            <a:off x="1981200" y="1371600"/>
            <a:ext cx="8229600" cy="3225964"/>
          </a:xfrm>
          <a:prstGeom prst="rect">
            <a:avLst/>
          </a:prstGeom>
        </p:spPr>
        <p:txBody>
          <a:bodyPr/>
          <a:lstStyle/>
          <a:p>
            <a:pPr marL="0" marR="64007" indent="0">
              <a:spcBef>
                <a:spcPts val="0"/>
              </a:spcBef>
              <a:spcAft>
                <a:spcPts val="1800"/>
              </a:spcAft>
              <a:buSzTx/>
              <a:buNone/>
              <a:defRPr sz="2300"/>
            </a:pPr>
            <a:r>
              <a:rPr lang="en-US" sz="2200" dirty="0">
                <a:solidFill>
                  <a:schemeClr val="tx1"/>
                </a:solidFill>
              </a:rPr>
              <a:t>Vaping marijuana continues to dramatically increase in popularity among teens, according to numbers from the latest Monitoring the Future study.</a:t>
            </a:r>
          </a:p>
          <a:p>
            <a:pPr marL="0" marR="64007" indent="0">
              <a:spcBef>
                <a:spcPts val="0"/>
              </a:spcBef>
              <a:spcAft>
                <a:spcPts val="1800"/>
              </a:spcAft>
              <a:buSzTx/>
              <a:buNone/>
              <a:defRPr sz="2300"/>
            </a:pPr>
            <a:r>
              <a:rPr lang="en-US" sz="2200" dirty="0">
                <a:solidFill>
                  <a:schemeClr val="tx1"/>
                </a:solidFill>
              </a:rPr>
              <a:t>In 2019, 14% of high school seniors admitted to vaping marijuana in the past month.  This is almost double the percentage from 2018.</a:t>
            </a:r>
          </a:p>
          <a:p>
            <a:pPr marL="0" marR="64007" indent="0">
              <a:spcBef>
                <a:spcPts val="0"/>
              </a:spcBef>
              <a:spcAft>
                <a:spcPts val="1200"/>
              </a:spcAft>
              <a:buSzTx/>
              <a:buNone/>
              <a:defRPr sz="2300"/>
            </a:pPr>
            <a:r>
              <a:rPr lang="en-US" sz="2200" dirty="0">
                <a:solidFill>
                  <a:schemeClr val="tx1"/>
                </a:solidFill>
              </a:rPr>
              <a:t>In addition, 21% of 12</a:t>
            </a:r>
            <a:r>
              <a:rPr lang="en-US" sz="2200" baseline="30000" dirty="0">
                <a:solidFill>
                  <a:schemeClr val="tx1"/>
                </a:solidFill>
              </a:rPr>
              <a:t>th</a:t>
            </a:r>
            <a:r>
              <a:rPr lang="en-US" sz="2200" dirty="0">
                <a:solidFill>
                  <a:schemeClr val="tx1"/>
                </a:solidFill>
              </a:rPr>
              <a:t>-graders reported vaping marijuana within the past year - an increase </a:t>
            </a:r>
            <a:r>
              <a:rPr lang="en-US" sz="2200" dirty="0"/>
              <a:t>from the 13.1% in 2018.</a:t>
            </a:r>
          </a:p>
        </p:txBody>
      </p:sp>
      <p:sp>
        <p:nvSpPr>
          <p:cNvPr id="329" name="Marijuana Edibles"/>
          <p:cNvSpPr txBox="1">
            <a:spLocks noGrp="1"/>
          </p:cNvSpPr>
          <p:nvPr>
            <p:ph type="title"/>
          </p:nvPr>
        </p:nvSpPr>
        <p:spPr>
          <a:xfrm>
            <a:off x="1524000" y="0"/>
            <a:ext cx="9144000" cy="1371600"/>
          </a:xfrm>
          <a:prstGeom prst="rect">
            <a:avLst/>
          </a:prstGeom>
        </p:spPr>
        <p:txBody>
          <a:bodyPr>
            <a:normAutofit/>
          </a:bodyPr>
          <a:lstStyle>
            <a:lvl1pPr algn="ctr">
              <a:defRPr>
                <a:solidFill>
                  <a:srgbClr val="D4FB79"/>
                </a:solidFill>
              </a:defRPr>
            </a:lvl1pPr>
          </a:lstStyle>
          <a:p>
            <a:r>
              <a:rPr lang="en-US" sz="3600" b="1" dirty="0">
                <a:solidFill>
                  <a:schemeClr val="tx1"/>
                </a:solidFill>
              </a:rPr>
              <a:t>Vapes &amp; Marijuana More Common</a:t>
            </a:r>
            <a:endParaRPr sz="3600" b="1" dirty="0">
              <a:solidFill>
                <a:schemeClr val="tx1"/>
              </a:solidFill>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08E11ED-3B7A-D349-AA6A-A0865EEB069F}"/>
              </a:ext>
            </a:extLst>
          </p:cNvPr>
          <p:cNvPicPr>
            <a:picLocks noChangeAspect="1"/>
          </p:cNvPicPr>
          <p:nvPr/>
        </p:nvPicPr>
        <p:blipFill rotWithShape="1">
          <a:blip r:embed="rId3">
            <a:alphaModFix amt="30000"/>
          </a:blip>
          <a:srcRect l="453" r="89476" b="72395"/>
          <a:stretch/>
        </p:blipFill>
        <p:spPr>
          <a:xfrm>
            <a:off x="1532930" y="1374144"/>
            <a:ext cx="9126143" cy="5522337"/>
          </a:xfrm>
          <a:prstGeom prst="rect">
            <a:avLst/>
          </a:prstGeom>
        </p:spPr>
      </p:pic>
      <p:pic>
        <p:nvPicPr>
          <p:cNvPr id="11" name="Picture 10" descr="Person using iPad">
            <a:extLst>
              <a:ext uri="{FF2B5EF4-FFF2-40B4-BE49-F238E27FC236}">
                <a16:creationId xmlns:a16="http://schemas.microsoft.com/office/drawing/2014/main" id="{38C4E4DD-C692-3545-96E8-3E5147C702DB}"/>
              </a:ext>
            </a:extLst>
          </p:cNvPr>
          <p:cNvPicPr>
            <a:picLocks noChangeAspect="1"/>
          </p:cNvPicPr>
          <p:nvPr/>
        </p:nvPicPr>
        <p:blipFill>
          <a:blip r:embed="rId4">
            <a:alphaModFix amt="31000"/>
            <a:extLst>
              <a:ext uri="{28A0092B-C50C-407E-A947-70E740481C1C}">
                <a14:useLocalDpi xmlns:a14="http://schemas.microsoft.com/office/drawing/2010/main" val="0"/>
              </a:ext>
            </a:extLst>
          </a:blip>
          <a:srcRect t="195" b="195"/>
          <a:stretch/>
        </p:blipFill>
        <p:spPr>
          <a:xfrm>
            <a:off x="1952626" y="1401798"/>
            <a:ext cx="8196071" cy="5456203"/>
          </a:xfrm>
          <a:prstGeom prst="rect">
            <a:avLst/>
          </a:prstGeom>
          <a:effectLst>
            <a:softEdge rad="635000"/>
          </a:effectLst>
        </p:spPr>
      </p:pic>
      <p:sp>
        <p:nvSpPr>
          <p:cNvPr id="4" name="Content Placeholder 3">
            <a:extLst>
              <a:ext uri="{FF2B5EF4-FFF2-40B4-BE49-F238E27FC236}">
                <a16:creationId xmlns:a16="http://schemas.microsoft.com/office/drawing/2014/main" id="{ADBD159B-0B3C-184C-AFB7-AA02AACED1C7}"/>
              </a:ext>
            </a:extLst>
          </p:cNvPr>
          <p:cNvSpPr>
            <a:spLocks noGrp="1"/>
          </p:cNvSpPr>
          <p:nvPr>
            <p:ph sz="half" idx="2"/>
          </p:nvPr>
        </p:nvSpPr>
        <p:spPr>
          <a:xfrm>
            <a:off x="3618799" y="2019135"/>
            <a:ext cx="6949593" cy="1334330"/>
          </a:xfrm>
        </p:spPr>
        <p:txBody>
          <a:bodyPr vert="horz" lIns="64294" tIns="32147" rIns="64294" bIns="32147" rtlCol="0">
            <a:normAutofit/>
          </a:bodyPr>
          <a:lstStyle/>
          <a:p>
            <a:pPr marL="0" lvl="3" indent="0" defTabSz="321440">
              <a:lnSpc>
                <a:spcPct val="100000"/>
              </a:lnSpc>
              <a:spcBef>
                <a:spcPts val="0"/>
              </a:spcBef>
              <a:buNone/>
              <a:defRPr/>
            </a:pPr>
            <a:r>
              <a:rPr lang="en-US" sz="1969" b="1" dirty="0">
                <a:solidFill>
                  <a:schemeClr val="accent1">
                    <a:lumMod val="50000"/>
                  </a:schemeClr>
                </a:solidFill>
                <a:latin typeface="Arial" panose="020B0604020202020204" pitchFamily="34" charset="0"/>
                <a:cs typeface="Arial" panose="020B0604020202020204" pitchFamily="34" charset="0"/>
              </a:rPr>
              <a:t>For the first time, we have seen a vaping device cause sudden, immediate, serious and sometimes fatal damage to the lungs. </a:t>
            </a:r>
            <a:endParaRPr lang="en-US" sz="1969" b="1" dirty="0">
              <a:solidFill>
                <a:schemeClr val="accent1">
                  <a:lumMod val="50000"/>
                </a:schemeClr>
              </a:solidFill>
              <a:latin typeface="Arial" panose="020B0604020202020204" pitchFamily="34" charset="0"/>
              <a:cs typeface="Arial" panose="020B0604020202020204" pitchFamily="34" charset="0"/>
              <a:sym typeface="Helvetica Neue"/>
            </a:endParaRPr>
          </a:p>
          <a:p>
            <a:pPr marL="353627" lvl="1" indent="0" defTabSz="642882">
              <a:buNone/>
            </a:pPr>
            <a:endParaRPr lang="en-US" dirty="0"/>
          </a:p>
          <a:p>
            <a:pPr marL="353627" lvl="1" indent="0" defTabSz="642882">
              <a:buNone/>
            </a:pPr>
            <a:endParaRPr lang="en-US" dirty="0"/>
          </a:p>
          <a:p>
            <a:pPr indent="-160721" defTabSz="642882"/>
            <a:endParaRPr lang="en-US" dirty="0"/>
          </a:p>
          <a:p>
            <a:pPr indent="-160721" defTabSz="642882"/>
            <a:endParaRPr lang="en-US" sz="1758" dirty="0"/>
          </a:p>
        </p:txBody>
      </p:sp>
      <p:sp>
        <p:nvSpPr>
          <p:cNvPr id="6" name="Shape 131">
            <a:extLst>
              <a:ext uri="{FF2B5EF4-FFF2-40B4-BE49-F238E27FC236}">
                <a16:creationId xmlns:a16="http://schemas.microsoft.com/office/drawing/2014/main" id="{4610FCF3-5030-FF4D-8CAA-849364248E72}"/>
              </a:ext>
            </a:extLst>
          </p:cNvPr>
          <p:cNvSpPr txBox="1">
            <a:spLocks/>
          </p:cNvSpPr>
          <p:nvPr/>
        </p:nvSpPr>
        <p:spPr>
          <a:xfrm>
            <a:off x="1519536" y="96243"/>
            <a:ext cx="9144000" cy="605400"/>
          </a:xfrm>
          <a:prstGeom prst="rect">
            <a:avLst/>
          </a:prstGeom>
        </p:spPr>
        <p:txBody>
          <a:bodyPr vert="horz" lIns="91425" tIns="91425" rIns="91425" bIns="91425" rtlCol="0" anchor="t" anchorCtr="0">
            <a:noAutofit/>
          </a:bodyPr>
          <a:lstStyle>
            <a:lvl1pPr algn="l" defTabSz="975439" rtl="0" eaLnBrk="1" latinLnBrk="0" hangingPunct="1">
              <a:lnSpc>
                <a:spcPct val="90000"/>
              </a:lnSpc>
              <a:spcBef>
                <a:spcPct val="0"/>
              </a:spcBef>
              <a:buNone/>
              <a:defRPr sz="4694" kern="1200">
                <a:solidFill>
                  <a:schemeClr val="tx1"/>
                </a:solidFill>
                <a:latin typeface="+mj-lt"/>
                <a:ea typeface="+mj-ea"/>
                <a:cs typeface="+mj-cs"/>
              </a:defRPr>
            </a:lvl1pPr>
          </a:lstStyle>
          <a:p>
            <a:pPr algn="ctr" defTabSz="685796">
              <a:spcBef>
                <a:spcPts val="2400"/>
              </a:spcBef>
              <a:spcAft>
                <a:spcPts val="600"/>
              </a:spcAft>
              <a:buSzPct val="36666"/>
              <a:defRPr/>
            </a:pPr>
            <a:r>
              <a:rPr lang="en-US" sz="3797" b="1" dirty="0">
                <a:solidFill>
                  <a:prstClr val="black"/>
                </a:solidFill>
                <a:latin typeface="Arial" panose="020B0604020202020204" pitchFamily="34" charset="0"/>
                <a:cs typeface="Arial" panose="020B0604020202020204" pitchFamily="34" charset="0"/>
                <a:sym typeface="Helvetica"/>
              </a:rPr>
              <a:t>Hit or Miss, the Case of EVALI</a:t>
            </a:r>
          </a:p>
          <a:p>
            <a:pPr defTabSz="685796">
              <a:defRPr/>
            </a:pPr>
            <a:endParaRPr lang="en-US" sz="3000" dirty="0">
              <a:solidFill>
                <a:prstClr val="black"/>
              </a:solidFill>
              <a:latin typeface="Calibri Light"/>
              <a:sym typeface="Helvetica"/>
            </a:endParaRPr>
          </a:p>
        </p:txBody>
      </p:sp>
      <p:sp>
        <p:nvSpPr>
          <p:cNvPr id="7" name="TextBox 6">
            <a:extLst>
              <a:ext uri="{FF2B5EF4-FFF2-40B4-BE49-F238E27FC236}">
                <a16:creationId xmlns:a16="http://schemas.microsoft.com/office/drawing/2014/main" id="{D5110D88-E038-D04B-8B9F-AB3C3EA94727}"/>
              </a:ext>
            </a:extLst>
          </p:cNvPr>
          <p:cNvSpPr txBox="1"/>
          <p:nvPr/>
        </p:nvSpPr>
        <p:spPr>
          <a:xfrm>
            <a:off x="10174433" y="1207943"/>
            <a:ext cx="184731" cy="222240"/>
          </a:xfrm>
          <a:prstGeom prst="rect">
            <a:avLst/>
          </a:prstGeom>
          <a:noFill/>
        </p:spPr>
        <p:txBody>
          <a:bodyPr wrap="none" rtlCol="0">
            <a:spAutoFit/>
          </a:bodyPr>
          <a:lstStyle/>
          <a:p>
            <a:pPr defTabSz="321440">
              <a:defRPr/>
            </a:pPr>
            <a:endParaRPr lang="en-US" sz="844" dirty="0">
              <a:solidFill>
                <a:sysClr val="windowText" lastClr="000000"/>
              </a:solidFill>
              <a:latin typeface="Arial"/>
              <a:sym typeface="Helvetica"/>
            </a:endParaRPr>
          </a:p>
        </p:txBody>
      </p:sp>
      <p:pic>
        <p:nvPicPr>
          <p:cNvPr id="13" name="Picture 2">
            <a:extLst>
              <a:ext uri="{FF2B5EF4-FFF2-40B4-BE49-F238E27FC236}">
                <a16:creationId xmlns:a16="http://schemas.microsoft.com/office/drawing/2014/main" id="{F4A28F74-3563-DC40-A087-4DAD94D262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043305" y="1697213"/>
            <a:ext cx="1234221" cy="1320022"/>
          </a:xfrm>
          <a:prstGeom prst="rect">
            <a:avLst/>
          </a:prstGeom>
        </p:spPr>
      </p:pic>
      <p:pic>
        <p:nvPicPr>
          <p:cNvPr id="15" name="Picture 4">
            <a:extLst>
              <a:ext uri="{FF2B5EF4-FFF2-40B4-BE49-F238E27FC236}">
                <a16:creationId xmlns:a16="http://schemas.microsoft.com/office/drawing/2014/main" id="{DAF4994B-3951-CF4A-BE56-D39DB91EE3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66102" y="4975252"/>
            <a:ext cx="1388627" cy="1160082"/>
          </a:xfrm>
          <a:prstGeom prst="rect">
            <a:avLst/>
          </a:prstGeom>
        </p:spPr>
      </p:pic>
      <p:pic>
        <p:nvPicPr>
          <p:cNvPr id="16" name="Picture 4">
            <a:extLst>
              <a:ext uri="{FF2B5EF4-FFF2-40B4-BE49-F238E27FC236}">
                <a16:creationId xmlns:a16="http://schemas.microsoft.com/office/drawing/2014/main" id="{3C77041A-488E-7144-8916-3FD4E46F974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023032" y="3241214"/>
            <a:ext cx="1274767" cy="1436357"/>
          </a:xfrm>
          <a:prstGeom prst="rect">
            <a:avLst/>
          </a:prstGeom>
        </p:spPr>
      </p:pic>
      <p:sp>
        <p:nvSpPr>
          <p:cNvPr id="19" name="Content Placeholder 3">
            <a:extLst>
              <a:ext uri="{FF2B5EF4-FFF2-40B4-BE49-F238E27FC236}">
                <a16:creationId xmlns:a16="http://schemas.microsoft.com/office/drawing/2014/main" id="{596495A6-9C3E-1748-97BE-0133343ED92C}"/>
              </a:ext>
            </a:extLst>
          </p:cNvPr>
          <p:cNvSpPr txBox="1">
            <a:spLocks/>
          </p:cNvSpPr>
          <p:nvPr/>
        </p:nvSpPr>
        <p:spPr>
          <a:xfrm>
            <a:off x="3618799" y="3429000"/>
            <a:ext cx="6949593" cy="1334330"/>
          </a:xfrm>
          <a:prstGeom prst="rect">
            <a:avLst/>
          </a:prstGeom>
        </p:spPr>
        <p:txBody>
          <a:bodyPr vert="horz" lIns="64294" tIns="32147" rIns="64294" bIns="32147" rtlCol="0">
            <a:normAutofit/>
          </a:bodyPr>
          <a:lstStyle>
            <a:lvl1pPr marL="243860" indent="-243860" algn="l" defTabSz="97543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79" indent="-243860" algn="l" defTabSz="97543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99" indent="-243860" algn="l" defTabSz="97543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70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739"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45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17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89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6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9pPr>
          </a:lstStyle>
          <a:p>
            <a:pPr marL="0" lvl="3" indent="0" defTabSz="321440">
              <a:lnSpc>
                <a:spcPct val="100000"/>
              </a:lnSpc>
              <a:spcBef>
                <a:spcPts val="0"/>
              </a:spcBef>
              <a:buNone/>
              <a:defRPr/>
            </a:pPr>
            <a:r>
              <a:rPr lang="en-US" sz="1969" b="1" dirty="0">
                <a:solidFill>
                  <a:srgbClr val="5B9BD5">
                    <a:lumMod val="50000"/>
                  </a:srgbClr>
                </a:solidFill>
                <a:latin typeface="Arial" panose="020B0604020202020204" pitchFamily="34" charset="0"/>
                <a:cs typeface="Arial" panose="020B0604020202020204" pitchFamily="34" charset="0"/>
              </a:rPr>
              <a:t>The Centers for Disease Control and Prevention (CDC) recommends to not use THC-containing e-cigarette/vape products particularly from informal sources like family/friends, dealers, online or other sources. </a:t>
            </a:r>
          </a:p>
          <a:p>
            <a:pPr marL="0" lvl="3" indent="0" defTabSz="321440">
              <a:lnSpc>
                <a:spcPct val="100000"/>
              </a:lnSpc>
              <a:spcBef>
                <a:spcPts val="0"/>
              </a:spcBef>
              <a:buNone/>
              <a:defRPr/>
            </a:pPr>
            <a:endParaRPr lang="en-US" sz="1969" b="1" dirty="0">
              <a:solidFill>
                <a:srgbClr val="5B9BD5">
                  <a:lumMod val="50000"/>
                </a:srgbClr>
              </a:solidFill>
              <a:latin typeface="Arial" panose="020B0604020202020204" pitchFamily="34" charset="0"/>
              <a:cs typeface="Arial" panose="020B0604020202020204" pitchFamily="34" charset="0"/>
            </a:endParaRPr>
          </a:p>
          <a:p>
            <a:pPr marL="353627" lvl="1" indent="0" defTabSz="642882">
              <a:buNone/>
              <a:defRPr/>
            </a:pPr>
            <a:endParaRPr lang="en-US" sz="1801" dirty="0">
              <a:solidFill>
                <a:prstClr val="black"/>
              </a:solidFill>
              <a:latin typeface="Calibri"/>
            </a:endParaRPr>
          </a:p>
          <a:p>
            <a:pPr marL="353627" lvl="1" indent="0" defTabSz="642882">
              <a:buNone/>
              <a:defRPr/>
            </a:pPr>
            <a:endParaRPr lang="en-US" sz="1801" dirty="0">
              <a:solidFill>
                <a:prstClr val="black"/>
              </a:solidFill>
              <a:latin typeface="Calibri"/>
            </a:endParaRPr>
          </a:p>
          <a:p>
            <a:pPr marL="171450" indent="-160721" defTabSz="642882">
              <a:buFont typeface="Arial" panose="020B0604020202020204" pitchFamily="34" charset="0"/>
              <a:buChar char="•"/>
              <a:defRPr/>
            </a:pPr>
            <a:endParaRPr lang="en-US" sz="2100" dirty="0">
              <a:solidFill>
                <a:prstClr val="black"/>
              </a:solidFill>
              <a:latin typeface="Calibri"/>
            </a:endParaRPr>
          </a:p>
          <a:p>
            <a:pPr marL="171450" indent="-160721" defTabSz="642882">
              <a:buFont typeface="Arial" panose="020B0604020202020204" pitchFamily="34" charset="0"/>
              <a:buChar char="•"/>
              <a:defRPr/>
            </a:pPr>
            <a:endParaRPr lang="en-US" sz="1758" dirty="0">
              <a:solidFill>
                <a:prstClr val="black"/>
              </a:solidFill>
              <a:latin typeface="Calibri"/>
            </a:endParaRPr>
          </a:p>
        </p:txBody>
      </p:sp>
      <p:sp>
        <p:nvSpPr>
          <p:cNvPr id="18" name="Content Placeholder 3">
            <a:extLst>
              <a:ext uri="{FF2B5EF4-FFF2-40B4-BE49-F238E27FC236}">
                <a16:creationId xmlns:a16="http://schemas.microsoft.com/office/drawing/2014/main" id="{C7E54F84-4E86-1042-83F0-81C1ACA1C48C}"/>
              </a:ext>
            </a:extLst>
          </p:cNvPr>
          <p:cNvSpPr txBox="1">
            <a:spLocks/>
          </p:cNvSpPr>
          <p:nvPr/>
        </p:nvSpPr>
        <p:spPr>
          <a:xfrm>
            <a:off x="3618799" y="4956099"/>
            <a:ext cx="6785954" cy="1488958"/>
          </a:xfrm>
          <a:prstGeom prst="rect">
            <a:avLst/>
          </a:prstGeom>
        </p:spPr>
        <p:txBody>
          <a:bodyPr vert="horz" lIns="64294" tIns="32147" rIns="64294" bIns="32147" rtlCol="0">
            <a:normAutofit/>
          </a:bodyPr>
          <a:lstStyle>
            <a:lvl1pPr marL="243860" indent="-243860" algn="l" defTabSz="975439" rtl="0" eaLnBrk="1" latinLnBrk="0" hangingPunct="1">
              <a:lnSpc>
                <a:spcPct val="90000"/>
              </a:lnSpc>
              <a:spcBef>
                <a:spcPts val="1067"/>
              </a:spcBef>
              <a:buFont typeface="Arial"/>
              <a:buChar char="•"/>
              <a:defRPr sz="2987" kern="1200">
                <a:solidFill>
                  <a:schemeClr val="tx1"/>
                </a:solidFill>
                <a:latin typeface="+mn-lt"/>
                <a:ea typeface="+mn-ea"/>
                <a:cs typeface="+mn-cs"/>
              </a:defRPr>
            </a:lvl1pPr>
            <a:lvl2pPr marL="731579" indent="-243860" algn="l" defTabSz="975439" rtl="0" eaLnBrk="1" latinLnBrk="0" hangingPunct="1">
              <a:lnSpc>
                <a:spcPct val="90000"/>
              </a:lnSpc>
              <a:spcBef>
                <a:spcPts val="533"/>
              </a:spcBef>
              <a:buFont typeface="Arial"/>
              <a:buChar char="•"/>
              <a:defRPr sz="2561" kern="1200">
                <a:solidFill>
                  <a:schemeClr val="tx1"/>
                </a:solidFill>
                <a:latin typeface="+mn-lt"/>
                <a:ea typeface="+mn-ea"/>
                <a:cs typeface="+mn-cs"/>
              </a:defRPr>
            </a:lvl2pPr>
            <a:lvl3pPr marL="1219299" indent="-243860" algn="l" defTabSz="975439" rtl="0" eaLnBrk="1" latinLnBrk="0" hangingPunct="1">
              <a:lnSpc>
                <a:spcPct val="90000"/>
              </a:lnSpc>
              <a:spcBef>
                <a:spcPts val="533"/>
              </a:spcBef>
              <a:buFont typeface="Arial"/>
              <a:buChar char="•"/>
              <a:defRPr sz="2133" kern="1200">
                <a:solidFill>
                  <a:schemeClr val="tx1"/>
                </a:solidFill>
                <a:latin typeface="+mn-lt"/>
                <a:ea typeface="+mn-ea"/>
                <a:cs typeface="+mn-cs"/>
              </a:defRPr>
            </a:lvl3pPr>
            <a:lvl4pPr marL="17070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4pPr>
            <a:lvl5pPr marL="2194739"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5pPr>
            <a:lvl6pPr marL="268245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6pPr>
            <a:lvl7pPr marL="317017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7pPr>
            <a:lvl8pPr marL="3657897"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8pPr>
            <a:lvl9pPr marL="4145618" indent="-243860" algn="l" defTabSz="975439" rtl="0" eaLnBrk="1" latinLnBrk="0" hangingPunct="1">
              <a:lnSpc>
                <a:spcPct val="90000"/>
              </a:lnSpc>
              <a:spcBef>
                <a:spcPts val="533"/>
              </a:spcBef>
              <a:buFont typeface="Arial"/>
              <a:buChar char="•"/>
              <a:defRPr sz="1920" kern="1200">
                <a:solidFill>
                  <a:schemeClr val="tx1"/>
                </a:solidFill>
                <a:latin typeface="+mn-lt"/>
                <a:ea typeface="+mn-ea"/>
                <a:cs typeface="+mn-cs"/>
              </a:defRPr>
            </a:lvl9pPr>
          </a:lstStyle>
          <a:p>
            <a:pPr marL="0" lvl="3" indent="0" defTabSz="321440">
              <a:lnSpc>
                <a:spcPct val="100000"/>
              </a:lnSpc>
              <a:spcBef>
                <a:spcPts val="0"/>
              </a:spcBef>
              <a:buNone/>
              <a:defRPr/>
            </a:pPr>
            <a:r>
              <a:rPr lang="en-US" sz="1969" b="1" dirty="0">
                <a:solidFill>
                  <a:srgbClr val="5B9BD5">
                    <a:lumMod val="50000"/>
                  </a:srgbClr>
                </a:solidFill>
                <a:latin typeface="Arial" panose="020B0604020202020204" pitchFamily="34" charset="0"/>
                <a:ea typeface="Lucida Grande"/>
                <a:cs typeface="Arial" panose="020B0604020202020204" pitchFamily="34" charset="0"/>
                <a:sym typeface="Lucida Grande"/>
              </a:rPr>
              <a:t>Since these products are not regulated, there is no guarantee that any part of an e-cigarette is safe for your health. Your lungs are the most happy and safe when you only breathe in oxygen and clean air. </a:t>
            </a:r>
          </a:p>
          <a:p>
            <a:pPr marL="353627" lvl="1" indent="0" defTabSz="642882">
              <a:buNone/>
              <a:defRPr/>
            </a:pPr>
            <a:endParaRPr lang="en-US" sz="1801" dirty="0">
              <a:solidFill>
                <a:prstClr val="black"/>
              </a:solidFill>
              <a:latin typeface="Calibri"/>
            </a:endParaRPr>
          </a:p>
          <a:p>
            <a:pPr marL="353627" lvl="1" indent="0" defTabSz="642882">
              <a:buNone/>
              <a:defRPr/>
            </a:pPr>
            <a:endParaRPr lang="en-US" sz="1801" dirty="0">
              <a:solidFill>
                <a:prstClr val="black"/>
              </a:solidFill>
              <a:latin typeface="Calibri"/>
            </a:endParaRPr>
          </a:p>
          <a:p>
            <a:pPr marL="171450" indent="-160721" defTabSz="642882">
              <a:buFont typeface="Arial" panose="020B0604020202020204" pitchFamily="34" charset="0"/>
              <a:buChar char="•"/>
              <a:defRPr/>
            </a:pPr>
            <a:endParaRPr lang="en-US" sz="2100" dirty="0">
              <a:solidFill>
                <a:prstClr val="black"/>
              </a:solidFill>
              <a:latin typeface="Calibri"/>
            </a:endParaRPr>
          </a:p>
          <a:p>
            <a:pPr marL="171450" indent="-160721" defTabSz="642882">
              <a:buFont typeface="Arial" panose="020B0604020202020204" pitchFamily="34" charset="0"/>
              <a:buChar char="•"/>
              <a:defRPr/>
            </a:pPr>
            <a:endParaRPr lang="en-US" sz="1758" dirty="0">
              <a:solidFill>
                <a:prstClr val="black"/>
              </a:solidFill>
              <a:latin typeface="Calibri"/>
            </a:endParaRPr>
          </a:p>
        </p:txBody>
      </p:sp>
    </p:spTree>
    <p:extLst>
      <p:ext uri="{BB962C8B-B14F-4D97-AF65-F5344CB8AC3E}">
        <p14:creationId xmlns:p14="http://schemas.microsoft.com/office/powerpoint/2010/main" val="197311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9" grpId="0"/>
      <p:bldP spid="1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9"/>
          <p:cNvSpPr/>
          <p:nvPr/>
        </p:nvSpPr>
        <p:spPr>
          <a:xfrm>
            <a:off x="1524003" y="105047"/>
            <a:ext cx="9135071" cy="764761"/>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spAutoFit/>
          </a:bodyPr>
          <a:lstStyle/>
          <a:p>
            <a:pPr defTabSz="321407">
              <a:defRPr sz="1800"/>
            </a:pPr>
            <a:r>
              <a:rPr lang="en-US" sz="4501" b="1" dirty="0">
                <a:solidFill>
                  <a:prstClr val="black"/>
                </a:solidFill>
                <a:latin typeface="Arial" charset="0"/>
                <a:ea typeface="Arial" charset="0"/>
                <a:cs typeface="Arial" charset="0"/>
                <a:sym typeface="Chalkboard"/>
              </a:rPr>
              <a:t>Going Smoke-free or Vape-free</a:t>
            </a:r>
            <a:endParaRPr sz="4501" b="1" dirty="0">
              <a:solidFill>
                <a:prstClr val="black"/>
              </a:solidFill>
              <a:latin typeface="Arial" charset="0"/>
              <a:ea typeface="Arial" charset="0"/>
              <a:cs typeface="Arial" charset="0"/>
              <a:sym typeface="Chalkboard"/>
            </a:endParaRPr>
          </a:p>
        </p:txBody>
      </p:sp>
      <p:pic>
        <p:nvPicPr>
          <p:cNvPr id="4" name="Online Media 3" descr="CTCP Benefits Of Quitting - 04/07/2020">
            <a:hlinkClick r:id="" action="ppaction://media"/>
            <a:extLst>
              <a:ext uri="{FF2B5EF4-FFF2-40B4-BE49-F238E27FC236}">
                <a16:creationId xmlns:a16="http://schemas.microsoft.com/office/drawing/2014/main" id="{FE29F10A-9989-5443-BB0A-A5B4488B21B8}"/>
              </a:ext>
            </a:extLst>
          </p:cNvPr>
          <p:cNvPicPr>
            <a:picLocks noRot="1" noChangeAspect="1"/>
          </p:cNvPicPr>
          <p:nvPr>
            <a:videoFile r:link="rId1"/>
          </p:nvPr>
        </p:nvPicPr>
        <p:blipFill>
          <a:blip r:embed="rId4"/>
          <a:stretch>
            <a:fillRect/>
          </a:stretch>
        </p:blipFill>
        <p:spPr>
          <a:xfrm>
            <a:off x="1524001" y="1511205"/>
            <a:ext cx="9135072" cy="5161316"/>
          </a:xfrm>
          <a:prstGeom prst="rect">
            <a:avLst/>
          </a:prstGeom>
        </p:spPr>
      </p:pic>
    </p:spTree>
    <p:extLst>
      <p:ext uri="{BB962C8B-B14F-4D97-AF65-F5344CB8AC3E}">
        <p14:creationId xmlns:p14="http://schemas.microsoft.com/office/powerpoint/2010/main" val="1133311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331" y="43994"/>
            <a:ext cx="7358063" cy="1017984"/>
          </a:xfrm>
        </p:spPr>
        <p:txBody>
          <a:bodyPr>
            <a:normAutofit fontScale="90000"/>
          </a:bodyPr>
          <a:lstStyle/>
          <a:p>
            <a:pPr algn="ctr"/>
            <a:r>
              <a:rPr lang="en-US" sz="3516" b="1" dirty="0">
                <a:solidFill>
                  <a:schemeClr val="tx1"/>
                </a:solidFill>
                <a:latin typeface="Arial" charset="0"/>
                <a:ea typeface="Arial" charset="0"/>
                <a:cs typeface="Arial" charset="0"/>
              </a:rPr>
              <a:t>What the Industry Isn’t Telling Us</a:t>
            </a:r>
          </a:p>
        </p:txBody>
      </p:sp>
      <p:sp>
        <p:nvSpPr>
          <p:cNvPr id="34" name="Shape 63"/>
          <p:cNvSpPr/>
          <p:nvPr/>
        </p:nvSpPr>
        <p:spPr>
          <a:xfrm rot="5400000">
            <a:off x="-1574823" y="3218566"/>
            <a:ext cx="6858000" cy="420873"/>
          </a:xfrm>
          <a:prstGeom prst="rect">
            <a:avLst/>
          </a:prstGeom>
          <a:solidFill>
            <a:srgbClr val="660000"/>
          </a:solidFill>
          <a:ln w="9525" cap="flat" cmpd="sng">
            <a:solidFill>
              <a:schemeClr val="dk2"/>
            </a:solidFill>
            <a:prstDash val="solid"/>
            <a:round/>
            <a:headEnd type="none" w="med" len="med"/>
            <a:tailEnd type="none" w="med" len="med"/>
          </a:ln>
        </p:spPr>
        <p:txBody>
          <a:bodyPr lIns="64283" tIns="64283" rIns="64283" bIns="64283" anchor="ctr" anchorCtr="0">
            <a:noAutofit/>
          </a:bodyPr>
          <a:lstStyle/>
          <a:p>
            <a:pPr defTabSz="321424"/>
            <a:endParaRPr sz="844" dirty="0">
              <a:solidFill>
                <a:sysClr val="windowText" lastClr="000000"/>
              </a:solidFill>
              <a:latin typeface="Calibri"/>
              <a:sym typeface="Helvetica"/>
            </a:endParaRPr>
          </a:p>
        </p:txBody>
      </p:sp>
      <p:sp>
        <p:nvSpPr>
          <p:cNvPr id="58" name="Rectangle 57">
            <a:extLst>
              <a:ext uri="{FF2B5EF4-FFF2-40B4-BE49-F238E27FC236}">
                <a16:creationId xmlns:a16="http://schemas.microsoft.com/office/drawing/2014/main" id="{7BE3B98C-DBB5-CE48-88FD-C89088F6A625}"/>
              </a:ext>
            </a:extLst>
          </p:cNvPr>
          <p:cNvSpPr/>
          <p:nvPr/>
        </p:nvSpPr>
        <p:spPr>
          <a:xfrm>
            <a:off x="2778319" y="928181"/>
            <a:ext cx="7547413" cy="563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24"/>
            <a:endParaRPr lang="en-US" sz="844" dirty="0">
              <a:solidFill>
                <a:prstClr val="white"/>
              </a:solidFill>
              <a:latin typeface="Calibri"/>
              <a:sym typeface="Helvetica"/>
            </a:endParaRPr>
          </a:p>
        </p:txBody>
      </p:sp>
      <p:pic>
        <p:nvPicPr>
          <p:cNvPr id="61" name="Shape 346">
            <a:extLst>
              <a:ext uri="{FF2B5EF4-FFF2-40B4-BE49-F238E27FC236}">
                <a16:creationId xmlns:a16="http://schemas.microsoft.com/office/drawing/2014/main" id="{7182AFFD-2079-D841-B116-B83934824E7D}"/>
              </a:ext>
            </a:extLst>
          </p:cNvPr>
          <p:cNvPicPr preferRelativeResize="0"/>
          <p:nvPr/>
        </p:nvPicPr>
        <p:blipFill>
          <a:blip r:embed="rId3">
            <a:alphaModFix amt="20000"/>
          </a:blip>
          <a:stretch>
            <a:fillRect/>
          </a:stretch>
        </p:blipFill>
        <p:spPr>
          <a:xfrm>
            <a:off x="2337326" y="1465235"/>
            <a:ext cx="2388308" cy="4589094"/>
          </a:xfrm>
          <a:prstGeom prst="rect">
            <a:avLst/>
          </a:prstGeom>
          <a:noFill/>
          <a:ln>
            <a:noFill/>
          </a:ln>
        </p:spPr>
      </p:pic>
      <p:sp>
        <p:nvSpPr>
          <p:cNvPr id="65" name="TextBox 64">
            <a:extLst>
              <a:ext uri="{FF2B5EF4-FFF2-40B4-BE49-F238E27FC236}">
                <a16:creationId xmlns:a16="http://schemas.microsoft.com/office/drawing/2014/main" id="{4CD13AF7-8766-4A4F-9A73-4956695AF8B0}"/>
              </a:ext>
            </a:extLst>
          </p:cNvPr>
          <p:cNvSpPr txBox="1"/>
          <p:nvPr/>
        </p:nvSpPr>
        <p:spPr>
          <a:xfrm>
            <a:off x="2320741" y="1908425"/>
            <a:ext cx="2320858" cy="2667782"/>
          </a:xfrm>
          <a:prstGeom prst="rect">
            <a:avLst/>
          </a:prstGeom>
          <a:noFill/>
        </p:spPr>
        <p:txBody>
          <a:bodyPr wrap="square" rtlCol="0">
            <a:spAutoFit/>
            <a:scene3d>
              <a:camera prst="orthographicFront"/>
              <a:lightRig rig="harsh" dir="t"/>
            </a:scene3d>
            <a:sp3d extrusionH="57150" prstMaterial="matte">
              <a:bevelT w="63500" h="12700" prst="angle"/>
              <a:contourClr>
                <a:schemeClr val="bg1">
                  <a:lumMod val="65000"/>
                </a:schemeClr>
              </a:contourClr>
            </a:sp3d>
          </a:bodyPr>
          <a:lstStyle/>
          <a:p>
            <a:pPr defTabSz="321424"/>
            <a:r>
              <a:rPr lang="en-US" sz="2391" b="1" dirty="0">
                <a:ln w="22225">
                  <a:solidFill>
                    <a:srgbClr val="ED7D31"/>
                  </a:solidFill>
                  <a:prstDash val="solid"/>
                </a:ln>
                <a:solidFill>
                  <a:srgbClr val="ED7D31">
                    <a:lumMod val="40000"/>
                    <a:lumOff val="60000"/>
                  </a:srgbClr>
                </a:solidFill>
                <a:latin typeface="Century Gothic" panose="020B0502020202020204" pitchFamily="34" charset="0"/>
                <a:sym typeface="Helvetica"/>
              </a:rPr>
              <a:t>How do </a:t>
            </a:r>
          </a:p>
          <a:p>
            <a:pPr defTabSz="321424"/>
            <a:r>
              <a:rPr lang="en-US" sz="2391" b="1" dirty="0">
                <a:ln w="22225">
                  <a:solidFill>
                    <a:srgbClr val="ED7D31"/>
                  </a:solidFill>
                  <a:prstDash val="solid"/>
                </a:ln>
                <a:solidFill>
                  <a:srgbClr val="ED7D31">
                    <a:lumMod val="40000"/>
                    <a:lumOff val="60000"/>
                  </a:srgbClr>
                </a:solidFill>
                <a:latin typeface="Century Gothic" panose="020B0502020202020204" pitchFamily="34" charset="0"/>
                <a:sym typeface="Helvetica"/>
              </a:rPr>
              <a:t>ALL of </a:t>
            </a:r>
          </a:p>
          <a:p>
            <a:pPr defTabSz="321424"/>
            <a:r>
              <a:rPr lang="en-US" sz="2391" b="1" dirty="0">
                <a:ln w="22225">
                  <a:solidFill>
                    <a:srgbClr val="ED7D31"/>
                  </a:solidFill>
                  <a:prstDash val="solid"/>
                </a:ln>
                <a:solidFill>
                  <a:srgbClr val="ED7D31">
                    <a:lumMod val="40000"/>
                    <a:lumOff val="60000"/>
                  </a:srgbClr>
                </a:solidFill>
                <a:latin typeface="Century Gothic" panose="020B0502020202020204" pitchFamily="34" charset="0"/>
                <a:sym typeface="Helvetica"/>
              </a:rPr>
              <a:t>these parts affect </a:t>
            </a:r>
          </a:p>
          <a:p>
            <a:pPr defTabSz="321424"/>
            <a:r>
              <a:rPr lang="en-US" sz="2391" b="1" dirty="0">
                <a:ln w="22225">
                  <a:solidFill>
                    <a:srgbClr val="ED7D31"/>
                  </a:solidFill>
                  <a:prstDash val="solid"/>
                </a:ln>
                <a:solidFill>
                  <a:srgbClr val="ED7D31">
                    <a:lumMod val="40000"/>
                    <a:lumOff val="60000"/>
                  </a:srgbClr>
                </a:solidFill>
                <a:latin typeface="Century Gothic" panose="020B0502020202020204" pitchFamily="34" charset="0"/>
                <a:sym typeface="Helvetica"/>
              </a:rPr>
              <a:t>YOUR BODY and YOUR</a:t>
            </a:r>
          </a:p>
          <a:p>
            <a:pPr defTabSz="321424"/>
            <a:r>
              <a:rPr lang="en-US" sz="2391" b="1" dirty="0">
                <a:ln w="22225">
                  <a:solidFill>
                    <a:srgbClr val="ED7D31"/>
                  </a:solidFill>
                  <a:prstDash val="solid"/>
                </a:ln>
                <a:solidFill>
                  <a:srgbClr val="ED7D31">
                    <a:lumMod val="40000"/>
                    <a:lumOff val="60000"/>
                  </a:srgbClr>
                </a:solidFill>
                <a:latin typeface="Century Gothic" panose="020B0502020202020204" pitchFamily="34" charset="0"/>
                <a:sym typeface="Helvetica"/>
              </a:rPr>
              <a:t>COMMUNITY?</a:t>
            </a:r>
          </a:p>
        </p:txBody>
      </p:sp>
      <p:pic>
        <p:nvPicPr>
          <p:cNvPr id="84" name="Picture 83">
            <a:extLst>
              <a:ext uri="{FF2B5EF4-FFF2-40B4-BE49-F238E27FC236}">
                <a16:creationId xmlns:a16="http://schemas.microsoft.com/office/drawing/2014/main" id="{AA2CC8B5-6624-0949-A35B-400DAB8A21E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858376" y="1254850"/>
            <a:ext cx="5136017" cy="4937650"/>
          </a:xfrm>
          <a:prstGeom prst="rect">
            <a:avLst/>
          </a:prstGeom>
        </p:spPr>
      </p:pic>
      <p:sp>
        <p:nvSpPr>
          <p:cNvPr id="85" name="TextBox 84">
            <a:extLst>
              <a:ext uri="{FF2B5EF4-FFF2-40B4-BE49-F238E27FC236}">
                <a16:creationId xmlns:a16="http://schemas.microsoft.com/office/drawing/2014/main" id="{C7D74F68-29E7-8E41-93D0-1D16B4E416E7}"/>
              </a:ext>
            </a:extLst>
          </p:cNvPr>
          <p:cNvSpPr txBox="1"/>
          <p:nvPr/>
        </p:nvSpPr>
        <p:spPr>
          <a:xfrm>
            <a:off x="5296949" y="1574183"/>
            <a:ext cx="323114" cy="579261"/>
          </a:xfrm>
          <a:prstGeom prst="rect">
            <a:avLst/>
          </a:prstGeom>
          <a:noFill/>
        </p:spPr>
        <p:txBody>
          <a:bodyPr wrap="square" rtlCol="0">
            <a:spAutoFit/>
          </a:bodyPr>
          <a:lstStyle/>
          <a:p>
            <a:pPr defTabSz="321424"/>
            <a:r>
              <a:rPr lang="en-US" sz="3164" dirty="0">
                <a:solidFill>
                  <a:srgbClr val="C00000"/>
                </a:solidFill>
                <a:effectLst>
                  <a:glow rad="101600">
                    <a:srgbClr val="ED7D31">
                      <a:satMod val="175000"/>
                      <a:alpha val="40000"/>
                    </a:srgbClr>
                  </a:glow>
                </a:effectLst>
                <a:latin typeface="Calibri"/>
                <a:sym typeface="Helvetica"/>
              </a:rPr>
              <a:t>?</a:t>
            </a:r>
          </a:p>
        </p:txBody>
      </p:sp>
      <p:sp>
        <p:nvSpPr>
          <p:cNvPr id="86" name="TextBox 85">
            <a:extLst>
              <a:ext uri="{FF2B5EF4-FFF2-40B4-BE49-F238E27FC236}">
                <a16:creationId xmlns:a16="http://schemas.microsoft.com/office/drawing/2014/main" id="{48F687E1-7FAE-1143-9A46-EC7AEE6FB318}"/>
              </a:ext>
            </a:extLst>
          </p:cNvPr>
          <p:cNvSpPr txBox="1"/>
          <p:nvPr/>
        </p:nvSpPr>
        <p:spPr>
          <a:xfrm>
            <a:off x="5718518" y="2652219"/>
            <a:ext cx="323114" cy="579261"/>
          </a:xfrm>
          <a:prstGeom prst="rect">
            <a:avLst/>
          </a:prstGeom>
          <a:noFill/>
        </p:spPr>
        <p:txBody>
          <a:bodyPr wrap="square" rtlCol="0">
            <a:spAutoFit/>
          </a:bodyPr>
          <a:lstStyle/>
          <a:p>
            <a:pPr defTabSz="321424"/>
            <a:r>
              <a:rPr lang="en-US" sz="3164" dirty="0">
                <a:solidFill>
                  <a:srgbClr val="C00000"/>
                </a:solidFill>
                <a:effectLst>
                  <a:glow rad="101600">
                    <a:srgbClr val="ED7D31">
                      <a:satMod val="175000"/>
                      <a:alpha val="40000"/>
                    </a:srgbClr>
                  </a:glow>
                </a:effectLst>
                <a:latin typeface="Calibri"/>
                <a:sym typeface="Helvetica"/>
              </a:rPr>
              <a:t>?</a:t>
            </a:r>
          </a:p>
        </p:txBody>
      </p:sp>
      <p:sp>
        <p:nvSpPr>
          <p:cNvPr id="87" name="TextBox 86">
            <a:extLst>
              <a:ext uri="{FF2B5EF4-FFF2-40B4-BE49-F238E27FC236}">
                <a16:creationId xmlns:a16="http://schemas.microsoft.com/office/drawing/2014/main" id="{6FD4E409-678E-9E49-90E1-6AF8E6D70C90}"/>
              </a:ext>
            </a:extLst>
          </p:cNvPr>
          <p:cNvSpPr txBox="1"/>
          <p:nvPr/>
        </p:nvSpPr>
        <p:spPr>
          <a:xfrm>
            <a:off x="7158373" y="4335296"/>
            <a:ext cx="323114" cy="579261"/>
          </a:xfrm>
          <a:prstGeom prst="rect">
            <a:avLst/>
          </a:prstGeom>
          <a:noFill/>
        </p:spPr>
        <p:txBody>
          <a:bodyPr wrap="square" rtlCol="0">
            <a:spAutoFit/>
          </a:bodyPr>
          <a:lstStyle/>
          <a:p>
            <a:pPr defTabSz="321424"/>
            <a:r>
              <a:rPr lang="en-US" sz="3164" dirty="0">
                <a:solidFill>
                  <a:srgbClr val="C00000"/>
                </a:solidFill>
                <a:effectLst>
                  <a:glow rad="101600">
                    <a:srgbClr val="ED7D31">
                      <a:satMod val="175000"/>
                      <a:alpha val="40000"/>
                    </a:srgbClr>
                  </a:glow>
                </a:effectLst>
                <a:latin typeface="Calibri"/>
                <a:sym typeface="Helvetica"/>
              </a:rPr>
              <a:t>?</a:t>
            </a:r>
          </a:p>
        </p:txBody>
      </p:sp>
      <p:sp>
        <p:nvSpPr>
          <p:cNvPr id="88" name="TextBox 87">
            <a:extLst>
              <a:ext uri="{FF2B5EF4-FFF2-40B4-BE49-F238E27FC236}">
                <a16:creationId xmlns:a16="http://schemas.microsoft.com/office/drawing/2014/main" id="{3710B9A0-07C4-854F-BB5A-E6428E8F3014}"/>
              </a:ext>
            </a:extLst>
          </p:cNvPr>
          <p:cNvSpPr txBox="1"/>
          <p:nvPr/>
        </p:nvSpPr>
        <p:spPr>
          <a:xfrm>
            <a:off x="8200589" y="1599657"/>
            <a:ext cx="323114" cy="579261"/>
          </a:xfrm>
          <a:prstGeom prst="rect">
            <a:avLst/>
          </a:prstGeom>
          <a:noFill/>
        </p:spPr>
        <p:txBody>
          <a:bodyPr wrap="square" rtlCol="0">
            <a:spAutoFit/>
          </a:bodyPr>
          <a:lstStyle/>
          <a:p>
            <a:pPr defTabSz="321424"/>
            <a:r>
              <a:rPr lang="en-US" sz="3164" dirty="0">
                <a:solidFill>
                  <a:srgbClr val="C00000"/>
                </a:solidFill>
                <a:effectLst>
                  <a:glow rad="101600">
                    <a:srgbClr val="ED7D31">
                      <a:satMod val="175000"/>
                      <a:alpha val="40000"/>
                    </a:srgbClr>
                  </a:glow>
                </a:effectLst>
                <a:latin typeface="Calibri"/>
                <a:sym typeface="Helvetica"/>
              </a:rPr>
              <a:t>?</a:t>
            </a:r>
          </a:p>
        </p:txBody>
      </p:sp>
      <p:sp>
        <p:nvSpPr>
          <p:cNvPr id="89" name="TextBox 88">
            <a:extLst>
              <a:ext uri="{FF2B5EF4-FFF2-40B4-BE49-F238E27FC236}">
                <a16:creationId xmlns:a16="http://schemas.microsoft.com/office/drawing/2014/main" id="{736DCEF8-536B-EA47-8DE6-50ACE9DAAA98}"/>
              </a:ext>
            </a:extLst>
          </p:cNvPr>
          <p:cNvSpPr txBox="1"/>
          <p:nvPr/>
        </p:nvSpPr>
        <p:spPr>
          <a:xfrm>
            <a:off x="5310949" y="5287848"/>
            <a:ext cx="323114" cy="579261"/>
          </a:xfrm>
          <a:prstGeom prst="rect">
            <a:avLst/>
          </a:prstGeom>
          <a:noFill/>
        </p:spPr>
        <p:txBody>
          <a:bodyPr wrap="square" rtlCol="0">
            <a:spAutoFit/>
          </a:bodyPr>
          <a:lstStyle/>
          <a:p>
            <a:pPr defTabSz="321424"/>
            <a:r>
              <a:rPr lang="en-US" sz="3164" dirty="0">
                <a:solidFill>
                  <a:srgbClr val="C00000"/>
                </a:solidFill>
                <a:effectLst>
                  <a:glow rad="101600">
                    <a:srgbClr val="ED7D31">
                      <a:satMod val="175000"/>
                      <a:alpha val="40000"/>
                    </a:srgbClr>
                  </a:glow>
                </a:effectLst>
                <a:latin typeface="Calibri"/>
                <a:sym typeface="Helvetica"/>
              </a:rPr>
              <a:t>?</a:t>
            </a:r>
          </a:p>
        </p:txBody>
      </p:sp>
      <p:sp>
        <p:nvSpPr>
          <p:cNvPr id="90" name="TextBox 89">
            <a:extLst>
              <a:ext uri="{FF2B5EF4-FFF2-40B4-BE49-F238E27FC236}">
                <a16:creationId xmlns:a16="http://schemas.microsoft.com/office/drawing/2014/main" id="{D32D2F99-B625-B644-B737-74424948328F}"/>
              </a:ext>
            </a:extLst>
          </p:cNvPr>
          <p:cNvSpPr txBox="1"/>
          <p:nvPr/>
        </p:nvSpPr>
        <p:spPr>
          <a:xfrm>
            <a:off x="9187309" y="1599657"/>
            <a:ext cx="323114" cy="579261"/>
          </a:xfrm>
          <a:prstGeom prst="rect">
            <a:avLst/>
          </a:prstGeom>
          <a:noFill/>
        </p:spPr>
        <p:txBody>
          <a:bodyPr wrap="square" rtlCol="0">
            <a:spAutoFit/>
          </a:bodyPr>
          <a:lstStyle/>
          <a:p>
            <a:pPr defTabSz="321424"/>
            <a:r>
              <a:rPr lang="en-US" sz="3164" dirty="0">
                <a:solidFill>
                  <a:srgbClr val="C00000"/>
                </a:solidFill>
                <a:effectLst>
                  <a:glow rad="101600">
                    <a:srgbClr val="ED7D31">
                      <a:satMod val="175000"/>
                      <a:alpha val="40000"/>
                    </a:srgbClr>
                  </a:glow>
                </a:effectLst>
                <a:latin typeface="Calibri"/>
                <a:sym typeface="Helvetica"/>
              </a:rPr>
              <a:t>?</a:t>
            </a:r>
          </a:p>
        </p:txBody>
      </p:sp>
      <p:sp>
        <p:nvSpPr>
          <p:cNvPr id="91" name="TextBox 90">
            <a:extLst>
              <a:ext uri="{FF2B5EF4-FFF2-40B4-BE49-F238E27FC236}">
                <a16:creationId xmlns:a16="http://schemas.microsoft.com/office/drawing/2014/main" id="{1B14AC5C-839F-E749-9D5E-C14CBA5EDD50}"/>
              </a:ext>
            </a:extLst>
          </p:cNvPr>
          <p:cNvSpPr txBox="1"/>
          <p:nvPr/>
        </p:nvSpPr>
        <p:spPr>
          <a:xfrm>
            <a:off x="5117849" y="3510509"/>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92" name="TextBox 91">
            <a:extLst>
              <a:ext uri="{FF2B5EF4-FFF2-40B4-BE49-F238E27FC236}">
                <a16:creationId xmlns:a16="http://schemas.microsoft.com/office/drawing/2014/main" id="{4BA79BA0-8491-E24F-B0FE-68266BD02569}"/>
              </a:ext>
            </a:extLst>
          </p:cNvPr>
          <p:cNvSpPr txBox="1"/>
          <p:nvPr/>
        </p:nvSpPr>
        <p:spPr>
          <a:xfrm>
            <a:off x="7501995" y="3282548"/>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93" name="TextBox 92">
            <a:extLst>
              <a:ext uri="{FF2B5EF4-FFF2-40B4-BE49-F238E27FC236}">
                <a16:creationId xmlns:a16="http://schemas.microsoft.com/office/drawing/2014/main" id="{99DBD915-E03D-7943-99FF-424BD2BDE37B}"/>
              </a:ext>
            </a:extLst>
          </p:cNvPr>
          <p:cNvSpPr txBox="1"/>
          <p:nvPr/>
        </p:nvSpPr>
        <p:spPr>
          <a:xfrm>
            <a:off x="6037196" y="5314898"/>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94" name="TextBox 93">
            <a:extLst>
              <a:ext uri="{FF2B5EF4-FFF2-40B4-BE49-F238E27FC236}">
                <a16:creationId xmlns:a16="http://schemas.microsoft.com/office/drawing/2014/main" id="{0D55795D-580F-9B4C-BC6E-80A736FC6A16}"/>
              </a:ext>
            </a:extLst>
          </p:cNvPr>
          <p:cNvSpPr txBox="1"/>
          <p:nvPr/>
        </p:nvSpPr>
        <p:spPr>
          <a:xfrm>
            <a:off x="9292117" y="3523270"/>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95" name="TextBox 94">
            <a:extLst>
              <a:ext uri="{FF2B5EF4-FFF2-40B4-BE49-F238E27FC236}">
                <a16:creationId xmlns:a16="http://schemas.microsoft.com/office/drawing/2014/main" id="{85221862-9F10-9E43-85FF-6F5464203044}"/>
              </a:ext>
            </a:extLst>
          </p:cNvPr>
          <p:cNvSpPr txBox="1"/>
          <p:nvPr/>
        </p:nvSpPr>
        <p:spPr>
          <a:xfrm>
            <a:off x="6594801" y="1512062"/>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96" name="TextBox 95">
            <a:extLst>
              <a:ext uri="{FF2B5EF4-FFF2-40B4-BE49-F238E27FC236}">
                <a16:creationId xmlns:a16="http://schemas.microsoft.com/office/drawing/2014/main" id="{91DD827B-09A8-4642-B823-5ECD253E31CF}"/>
              </a:ext>
            </a:extLst>
          </p:cNvPr>
          <p:cNvSpPr txBox="1"/>
          <p:nvPr/>
        </p:nvSpPr>
        <p:spPr>
          <a:xfrm>
            <a:off x="5291916" y="4217737"/>
            <a:ext cx="323114" cy="449354"/>
          </a:xfrm>
          <a:prstGeom prst="rect">
            <a:avLst/>
          </a:prstGeom>
          <a:noFill/>
        </p:spPr>
        <p:txBody>
          <a:bodyPr wrap="square" rtlCol="0">
            <a:spAutoFit/>
          </a:bodyPr>
          <a:lstStyle/>
          <a:p>
            <a:pPr defTabSz="321424"/>
            <a:r>
              <a:rPr lang="en-US" sz="2320" dirty="0">
                <a:solidFill>
                  <a:srgbClr val="C00000"/>
                </a:solidFill>
                <a:effectLst>
                  <a:glow rad="101600">
                    <a:srgbClr val="ED7D31">
                      <a:satMod val="175000"/>
                      <a:alpha val="40000"/>
                    </a:srgbClr>
                  </a:glow>
                </a:effectLst>
                <a:latin typeface="Calibri"/>
                <a:sym typeface="Helvetica"/>
              </a:rPr>
              <a:t>?</a:t>
            </a:r>
          </a:p>
        </p:txBody>
      </p:sp>
      <p:sp>
        <p:nvSpPr>
          <p:cNvPr id="97" name="TextBox 96">
            <a:extLst>
              <a:ext uri="{FF2B5EF4-FFF2-40B4-BE49-F238E27FC236}">
                <a16:creationId xmlns:a16="http://schemas.microsoft.com/office/drawing/2014/main" id="{6692C2C6-8C37-4A4A-A668-4AC222316A23}"/>
              </a:ext>
            </a:extLst>
          </p:cNvPr>
          <p:cNvSpPr txBox="1"/>
          <p:nvPr/>
        </p:nvSpPr>
        <p:spPr>
          <a:xfrm>
            <a:off x="7607382" y="2125323"/>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98" name="TextBox 97">
            <a:extLst>
              <a:ext uri="{FF2B5EF4-FFF2-40B4-BE49-F238E27FC236}">
                <a16:creationId xmlns:a16="http://schemas.microsoft.com/office/drawing/2014/main" id="{40664344-A3B5-DC4C-963A-A3D388175F67}"/>
              </a:ext>
            </a:extLst>
          </p:cNvPr>
          <p:cNvSpPr txBox="1"/>
          <p:nvPr/>
        </p:nvSpPr>
        <p:spPr>
          <a:xfrm>
            <a:off x="5918099" y="1350791"/>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99" name="TextBox 98">
            <a:extLst>
              <a:ext uri="{FF2B5EF4-FFF2-40B4-BE49-F238E27FC236}">
                <a16:creationId xmlns:a16="http://schemas.microsoft.com/office/drawing/2014/main" id="{CBAADC59-ED34-3945-AE87-7D30D3D875EC}"/>
              </a:ext>
            </a:extLst>
          </p:cNvPr>
          <p:cNvSpPr txBox="1"/>
          <p:nvPr/>
        </p:nvSpPr>
        <p:spPr>
          <a:xfrm>
            <a:off x="6838079" y="1858357"/>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100" name="TextBox 99">
            <a:extLst>
              <a:ext uri="{FF2B5EF4-FFF2-40B4-BE49-F238E27FC236}">
                <a16:creationId xmlns:a16="http://schemas.microsoft.com/office/drawing/2014/main" id="{CD89754A-7C6B-B849-85FB-421598BFD723}"/>
              </a:ext>
            </a:extLst>
          </p:cNvPr>
          <p:cNvSpPr txBox="1"/>
          <p:nvPr/>
        </p:nvSpPr>
        <p:spPr>
          <a:xfrm>
            <a:off x="8293065" y="5376281"/>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101" name="TextBox 100">
            <a:extLst>
              <a:ext uri="{FF2B5EF4-FFF2-40B4-BE49-F238E27FC236}">
                <a16:creationId xmlns:a16="http://schemas.microsoft.com/office/drawing/2014/main" id="{CD91E2FB-CD94-D34E-9238-7CA1A2B9831D}"/>
              </a:ext>
            </a:extLst>
          </p:cNvPr>
          <p:cNvSpPr txBox="1"/>
          <p:nvPr/>
        </p:nvSpPr>
        <p:spPr>
          <a:xfrm>
            <a:off x="9221738" y="5387487"/>
            <a:ext cx="323114" cy="525080"/>
          </a:xfrm>
          <a:prstGeom prst="rect">
            <a:avLst/>
          </a:prstGeom>
          <a:noFill/>
        </p:spPr>
        <p:txBody>
          <a:bodyPr wrap="square" rtlCol="0">
            <a:spAutoFit/>
          </a:bodyPr>
          <a:lstStyle/>
          <a:p>
            <a:pPr defTabSz="321424"/>
            <a:r>
              <a:rPr lang="en-US" sz="2812" dirty="0">
                <a:solidFill>
                  <a:srgbClr val="C00000"/>
                </a:solidFill>
                <a:effectLst>
                  <a:glow rad="101600">
                    <a:srgbClr val="ED7D31">
                      <a:satMod val="175000"/>
                      <a:alpha val="40000"/>
                    </a:srgbClr>
                  </a:glow>
                </a:effectLst>
                <a:latin typeface="Calibri"/>
                <a:sym typeface="Helvetica"/>
              </a:rPr>
              <a:t>?</a:t>
            </a:r>
          </a:p>
        </p:txBody>
      </p:sp>
      <p:sp>
        <p:nvSpPr>
          <p:cNvPr id="102" name="TextBox 101">
            <a:extLst>
              <a:ext uri="{FF2B5EF4-FFF2-40B4-BE49-F238E27FC236}">
                <a16:creationId xmlns:a16="http://schemas.microsoft.com/office/drawing/2014/main" id="{1A4B77E4-9720-AF4A-AD50-F87575270F24}"/>
              </a:ext>
            </a:extLst>
          </p:cNvPr>
          <p:cNvSpPr txBox="1"/>
          <p:nvPr/>
        </p:nvSpPr>
        <p:spPr>
          <a:xfrm>
            <a:off x="7110867" y="5444537"/>
            <a:ext cx="323114" cy="351956"/>
          </a:xfrm>
          <a:prstGeom prst="rect">
            <a:avLst/>
          </a:prstGeom>
          <a:noFill/>
        </p:spPr>
        <p:txBody>
          <a:bodyPr wrap="square" rtlCol="0">
            <a:spAutoFit/>
          </a:bodyPr>
          <a:lstStyle/>
          <a:p>
            <a:pPr defTabSz="321424"/>
            <a:r>
              <a:rPr lang="en-US" sz="1687" b="1" dirty="0">
                <a:solidFill>
                  <a:srgbClr val="C00000"/>
                </a:solidFill>
                <a:effectLst>
                  <a:glow rad="101600">
                    <a:srgbClr val="ED7D31">
                      <a:satMod val="175000"/>
                      <a:alpha val="40000"/>
                    </a:srgbClr>
                  </a:glow>
                </a:effectLst>
                <a:latin typeface="Calibri"/>
                <a:sym typeface="Helvetica"/>
              </a:rPr>
              <a:t>?</a:t>
            </a:r>
          </a:p>
        </p:txBody>
      </p:sp>
      <p:sp>
        <p:nvSpPr>
          <p:cNvPr id="5" name="AutoShape 2" descr="mage result for vape pen"/>
          <p:cNvSpPr>
            <a:spLocks noChangeAspect="1" noChangeArrowheads="1"/>
          </p:cNvSpPr>
          <p:nvPr/>
        </p:nvSpPr>
        <p:spPr bwMode="auto">
          <a:xfrm>
            <a:off x="1524002" y="2"/>
            <a:ext cx="214313" cy="214313"/>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4294" tIns="32147" rIns="64294" bIns="32147" numCol="1" anchor="t" anchorCtr="0" compatLnSpc="1">
            <a:prstTxWarp prst="textNoShape">
              <a:avLst/>
            </a:prstTxWarp>
          </a:bodyPr>
          <a:lstStyle/>
          <a:p>
            <a:pPr defTabSz="321424"/>
            <a:endParaRPr lang="en-US" sz="844" dirty="0">
              <a:solidFill>
                <a:sysClr val="windowText" lastClr="000000"/>
              </a:solidFill>
              <a:latin typeface="Calibri"/>
              <a:sym typeface="Helvetica"/>
            </a:endParaRPr>
          </a:p>
        </p:txBody>
      </p:sp>
      <p:pic>
        <p:nvPicPr>
          <p:cNvPr id="14" name="Picture 13">
            <a:extLst>
              <a:ext uri="{FF2B5EF4-FFF2-40B4-BE49-F238E27FC236}">
                <a16:creationId xmlns:a16="http://schemas.microsoft.com/office/drawing/2014/main" id="{D2C42EC3-A2BD-7A42-9339-3A4DBE9E8F9C}"/>
              </a:ext>
            </a:extLst>
          </p:cNvPr>
          <p:cNvPicPr>
            <a:picLocks noChangeAspect="1"/>
          </p:cNvPicPr>
          <p:nvPr/>
        </p:nvPicPr>
        <p:blipFill>
          <a:blip r:embed="rId5"/>
          <a:stretch>
            <a:fillRect/>
          </a:stretch>
        </p:blipFill>
        <p:spPr>
          <a:xfrm>
            <a:off x="4783589" y="1254850"/>
            <a:ext cx="5542142" cy="5096166"/>
          </a:xfrm>
          <a:prstGeom prst="rect">
            <a:avLst/>
          </a:prstGeom>
        </p:spPr>
      </p:pic>
      <p:pic>
        <p:nvPicPr>
          <p:cNvPr id="16" name="Picture 15">
            <a:extLst>
              <a:ext uri="{FF2B5EF4-FFF2-40B4-BE49-F238E27FC236}">
                <a16:creationId xmlns:a16="http://schemas.microsoft.com/office/drawing/2014/main" id="{43F5A550-4BA8-C944-8AF2-A7F3E36B07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5634" y="1533809"/>
            <a:ext cx="5790138" cy="3858957"/>
          </a:xfrm>
          <a:prstGeom prst="rect">
            <a:avLst/>
          </a:prstGeom>
        </p:spPr>
      </p:pic>
      <p:pic>
        <p:nvPicPr>
          <p:cNvPr id="20" name="Picture 19">
            <a:extLst>
              <a:ext uri="{FF2B5EF4-FFF2-40B4-BE49-F238E27FC236}">
                <a16:creationId xmlns:a16="http://schemas.microsoft.com/office/drawing/2014/main" id="{2636A8CB-485B-094B-967B-42E3E075FD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0178" y="1893237"/>
            <a:ext cx="5821047" cy="3274339"/>
          </a:xfrm>
          <a:prstGeom prst="rect">
            <a:avLst/>
          </a:prstGeom>
        </p:spPr>
      </p:pic>
      <p:pic>
        <p:nvPicPr>
          <p:cNvPr id="24" name="Picture 23">
            <a:extLst>
              <a:ext uri="{FF2B5EF4-FFF2-40B4-BE49-F238E27FC236}">
                <a16:creationId xmlns:a16="http://schemas.microsoft.com/office/drawing/2014/main" id="{1939C869-213E-9844-B12D-A5F8EEBD642E}"/>
              </a:ext>
            </a:extLst>
          </p:cNvPr>
          <p:cNvPicPr>
            <a:picLocks noChangeAspect="1"/>
          </p:cNvPicPr>
          <p:nvPr/>
        </p:nvPicPr>
        <p:blipFill rotWithShape="1">
          <a:blip r:embed="rId8">
            <a:extLst>
              <a:ext uri="{28A0092B-C50C-407E-A947-70E740481C1C}">
                <a14:useLocalDpi xmlns:a14="http://schemas.microsoft.com/office/drawing/2010/main" val="0"/>
              </a:ext>
            </a:extLst>
          </a:blip>
          <a:srcRect l="4598" t="1786" r="35113" b="-406"/>
          <a:stretch/>
        </p:blipFill>
        <p:spPr>
          <a:xfrm>
            <a:off x="4670009" y="1040734"/>
            <a:ext cx="5872975" cy="5290318"/>
          </a:xfrm>
          <a:prstGeom prst="rect">
            <a:avLst/>
          </a:prstGeom>
        </p:spPr>
      </p:pic>
      <p:pic>
        <p:nvPicPr>
          <p:cNvPr id="25" name="Picture 24">
            <a:extLst>
              <a:ext uri="{FF2B5EF4-FFF2-40B4-BE49-F238E27FC236}">
                <a16:creationId xmlns:a16="http://schemas.microsoft.com/office/drawing/2014/main" id="{40FBAD53-939A-AC4A-A2B8-649A9BE6BA22}"/>
              </a:ext>
            </a:extLst>
          </p:cNvPr>
          <p:cNvPicPr>
            <a:picLocks noChangeAspect="1"/>
          </p:cNvPicPr>
          <p:nvPr/>
        </p:nvPicPr>
        <p:blipFill>
          <a:blip r:embed="rId9"/>
          <a:stretch>
            <a:fillRect/>
          </a:stretch>
        </p:blipFill>
        <p:spPr>
          <a:xfrm>
            <a:off x="7244030" y="3071118"/>
            <a:ext cx="4830627" cy="3723274"/>
          </a:xfrm>
          <a:prstGeom prst="rect">
            <a:avLst/>
          </a:prstGeom>
        </p:spPr>
      </p:pic>
      <p:pic>
        <p:nvPicPr>
          <p:cNvPr id="26" name="Picture 25">
            <a:extLst>
              <a:ext uri="{FF2B5EF4-FFF2-40B4-BE49-F238E27FC236}">
                <a16:creationId xmlns:a16="http://schemas.microsoft.com/office/drawing/2014/main" id="{64FC8EE8-E1BE-A841-8C0C-9115A79EDFD8}"/>
              </a:ext>
            </a:extLst>
          </p:cNvPr>
          <p:cNvPicPr>
            <a:picLocks noChangeAspect="1"/>
          </p:cNvPicPr>
          <p:nvPr/>
        </p:nvPicPr>
        <p:blipFill>
          <a:blip r:embed="rId10"/>
          <a:stretch>
            <a:fillRect/>
          </a:stretch>
        </p:blipFill>
        <p:spPr>
          <a:xfrm rot="21092933">
            <a:off x="5727546" y="3598933"/>
            <a:ext cx="3596417" cy="2771989"/>
          </a:xfrm>
          <a:prstGeom prst="rect">
            <a:avLst/>
          </a:prstGeom>
        </p:spPr>
      </p:pic>
    </p:spTree>
    <p:extLst>
      <p:ext uri="{BB962C8B-B14F-4D97-AF65-F5344CB8AC3E}">
        <p14:creationId xmlns:p14="http://schemas.microsoft.com/office/powerpoint/2010/main" val="1853375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31" presetClass="entr" presetSubtype="0" fill="hold" grpId="0" nodeType="withEffect">
                                  <p:stCondLst>
                                    <p:cond delay="1000"/>
                                  </p:stCondLst>
                                  <p:childTnLst>
                                    <p:set>
                                      <p:cBhvr>
                                        <p:cTn id="12" dur="1" fill="hold">
                                          <p:stCondLst>
                                            <p:cond delay="0"/>
                                          </p:stCondLst>
                                        </p:cTn>
                                        <p:tgtEl>
                                          <p:spTgt spid="85"/>
                                        </p:tgtEl>
                                        <p:attrNameLst>
                                          <p:attrName>style.visibility</p:attrName>
                                        </p:attrNameLst>
                                      </p:cBhvr>
                                      <p:to>
                                        <p:strVal val="visible"/>
                                      </p:to>
                                    </p:set>
                                    <p:anim calcmode="lin" valueType="num">
                                      <p:cBhvr>
                                        <p:cTn id="13" dur="1000" fill="hold"/>
                                        <p:tgtEl>
                                          <p:spTgt spid="85"/>
                                        </p:tgtEl>
                                        <p:attrNameLst>
                                          <p:attrName>ppt_w</p:attrName>
                                        </p:attrNameLst>
                                      </p:cBhvr>
                                      <p:tavLst>
                                        <p:tav tm="0">
                                          <p:val>
                                            <p:fltVal val="0"/>
                                          </p:val>
                                        </p:tav>
                                        <p:tav tm="100000">
                                          <p:val>
                                            <p:strVal val="#ppt_w"/>
                                          </p:val>
                                        </p:tav>
                                      </p:tavLst>
                                    </p:anim>
                                    <p:anim calcmode="lin" valueType="num">
                                      <p:cBhvr>
                                        <p:cTn id="14" dur="1000" fill="hold"/>
                                        <p:tgtEl>
                                          <p:spTgt spid="85"/>
                                        </p:tgtEl>
                                        <p:attrNameLst>
                                          <p:attrName>ppt_h</p:attrName>
                                        </p:attrNameLst>
                                      </p:cBhvr>
                                      <p:tavLst>
                                        <p:tav tm="0">
                                          <p:val>
                                            <p:fltVal val="0"/>
                                          </p:val>
                                        </p:tav>
                                        <p:tav tm="100000">
                                          <p:val>
                                            <p:strVal val="#ppt_h"/>
                                          </p:val>
                                        </p:tav>
                                      </p:tavLst>
                                    </p:anim>
                                    <p:anim calcmode="lin" valueType="num">
                                      <p:cBhvr>
                                        <p:cTn id="15" dur="1000" fill="hold"/>
                                        <p:tgtEl>
                                          <p:spTgt spid="85"/>
                                        </p:tgtEl>
                                        <p:attrNameLst>
                                          <p:attrName>style.rotation</p:attrName>
                                        </p:attrNameLst>
                                      </p:cBhvr>
                                      <p:tavLst>
                                        <p:tav tm="0">
                                          <p:val>
                                            <p:fltVal val="90"/>
                                          </p:val>
                                        </p:tav>
                                        <p:tav tm="100000">
                                          <p:val>
                                            <p:fltVal val="0"/>
                                          </p:val>
                                        </p:tav>
                                      </p:tavLst>
                                    </p:anim>
                                    <p:animEffect transition="in" filter="fade">
                                      <p:cBhvr>
                                        <p:cTn id="16" dur="1000"/>
                                        <p:tgtEl>
                                          <p:spTgt spid="85"/>
                                        </p:tgtEl>
                                      </p:cBhvr>
                                    </p:animEffect>
                                  </p:childTnLst>
                                </p:cTn>
                              </p:par>
                              <p:par>
                                <p:cTn id="17" presetID="31" presetClass="entr" presetSubtype="0" fill="hold" grpId="0" nodeType="withEffect">
                                  <p:stCondLst>
                                    <p:cond delay="1000"/>
                                  </p:stCondLst>
                                  <p:childTnLst>
                                    <p:set>
                                      <p:cBhvr>
                                        <p:cTn id="18" dur="1" fill="hold">
                                          <p:stCondLst>
                                            <p:cond delay="0"/>
                                          </p:stCondLst>
                                        </p:cTn>
                                        <p:tgtEl>
                                          <p:spTgt spid="98"/>
                                        </p:tgtEl>
                                        <p:attrNameLst>
                                          <p:attrName>style.visibility</p:attrName>
                                        </p:attrNameLst>
                                      </p:cBhvr>
                                      <p:to>
                                        <p:strVal val="visible"/>
                                      </p:to>
                                    </p:set>
                                    <p:anim calcmode="lin" valueType="num">
                                      <p:cBhvr>
                                        <p:cTn id="19" dur="1000" fill="hold"/>
                                        <p:tgtEl>
                                          <p:spTgt spid="98"/>
                                        </p:tgtEl>
                                        <p:attrNameLst>
                                          <p:attrName>ppt_w</p:attrName>
                                        </p:attrNameLst>
                                      </p:cBhvr>
                                      <p:tavLst>
                                        <p:tav tm="0">
                                          <p:val>
                                            <p:fltVal val="0"/>
                                          </p:val>
                                        </p:tav>
                                        <p:tav tm="100000">
                                          <p:val>
                                            <p:strVal val="#ppt_w"/>
                                          </p:val>
                                        </p:tav>
                                      </p:tavLst>
                                    </p:anim>
                                    <p:anim calcmode="lin" valueType="num">
                                      <p:cBhvr>
                                        <p:cTn id="20" dur="1000" fill="hold"/>
                                        <p:tgtEl>
                                          <p:spTgt spid="98"/>
                                        </p:tgtEl>
                                        <p:attrNameLst>
                                          <p:attrName>ppt_h</p:attrName>
                                        </p:attrNameLst>
                                      </p:cBhvr>
                                      <p:tavLst>
                                        <p:tav tm="0">
                                          <p:val>
                                            <p:fltVal val="0"/>
                                          </p:val>
                                        </p:tav>
                                        <p:tav tm="100000">
                                          <p:val>
                                            <p:strVal val="#ppt_h"/>
                                          </p:val>
                                        </p:tav>
                                      </p:tavLst>
                                    </p:anim>
                                    <p:anim calcmode="lin" valueType="num">
                                      <p:cBhvr>
                                        <p:cTn id="21" dur="1000" fill="hold"/>
                                        <p:tgtEl>
                                          <p:spTgt spid="98"/>
                                        </p:tgtEl>
                                        <p:attrNameLst>
                                          <p:attrName>style.rotation</p:attrName>
                                        </p:attrNameLst>
                                      </p:cBhvr>
                                      <p:tavLst>
                                        <p:tav tm="0">
                                          <p:val>
                                            <p:fltVal val="90"/>
                                          </p:val>
                                        </p:tav>
                                        <p:tav tm="100000">
                                          <p:val>
                                            <p:fltVal val="0"/>
                                          </p:val>
                                        </p:tav>
                                      </p:tavLst>
                                    </p:anim>
                                    <p:animEffect transition="in" filter="fade">
                                      <p:cBhvr>
                                        <p:cTn id="22" dur="1000"/>
                                        <p:tgtEl>
                                          <p:spTgt spid="98"/>
                                        </p:tgtEl>
                                      </p:cBhvr>
                                    </p:animEffect>
                                  </p:childTnLst>
                                </p:cTn>
                              </p:par>
                              <p:par>
                                <p:cTn id="23" presetID="31" presetClass="entr" presetSubtype="0" fill="hold" grpId="0" nodeType="withEffect">
                                  <p:stCondLst>
                                    <p:cond delay="1000"/>
                                  </p:stCondLst>
                                  <p:childTnLst>
                                    <p:set>
                                      <p:cBhvr>
                                        <p:cTn id="24" dur="1" fill="hold">
                                          <p:stCondLst>
                                            <p:cond delay="0"/>
                                          </p:stCondLst>
                                        </p:cTn>
                                        <p:tgtEl>
                                          <p:spTgt spid="95"/>
                                        </p:tgtEl>
                                        <p:attrNameLst>
                                          <p:attrName>style.visibility</p:attrName>
                                        </p:attrNameLst>
                                      </p:cBhvr>
                                      <p:to>
                                        <p:strVal val="visible"/>
                                      </p:to>
                                    </p:set>
                                    <p:anim calcmode="lin" valueType="num">
                                      <p:cBhvr>
                                        <p:cTn id="25" dur="1000" fill="hold"/>
                                        <p:tgtEl>
                                          <p:spTgt spid="95"/>
                                        </p:tgtEl>
                                        <p:attrNameLst>
                                          <p:attrName>ppt_w</p:attrName>
                                        </p:attrNameLst>
                                      </p:cBhvr>
                                      <p:tavLst>
                                        <p:tav tm="0">
                                          <p:val>
                                            <p:fltVal val="0"/>
                                          </p:val>
                                        </p:tav>
                                        <p:tav tm="100000">
                                          <p:val>
                                            <p:strVal val="#ppt_w"/>
                                          </p:val>
                                        </p:tav>
                                      </p:tavLst>
                                    </p:anim>
                                    <p:anim calcmode="lin" valueType="num">
                                      <p:cBhvr>
                                        <p:cTn id="26" dur="1000" fill="hold"/>
                                        <p:tgtEl>
                                          <p:spTgt spid="95"/>
                                        </p:tgtEl>
                                        <p:attrNameLst>
                                          <p:attrName>ppt_h</p:attrName>
                                        </p:attrNameLst>
                                      </p:cBhvr>
                                      <p:tavLst>
                                        <p:tav tm="0">
                                          <p:val>
                                            <p:fltVal val="0"/>
                                          </p:val>
                                        </p:tav>
                                        <p:tav tm="100000">
                                          <p:val>
                                            <p:strVal val="#ppt_h"/>
                                          </p:val>
                                        </p:tav>
                                      </p:tavLst>
                                    </p:anim>
                                    <p:anim calcmode="lin" valueType="num">
                                      <p:cBhvr>
                                        <p:cTn id="27" dur="1000" fill="hold"/>
                                        <p:tgtEl>
                                          <p:spTgt spid="95"/>
                                        </p:tgtEl>
                                        <p:attrNameLst>
                                          <p:attrName>style.rotation</p:attrName>
                                        </p:attrNameLst>
                                      </p:cBhvr>
                                      <p:tavLst>
                                        <p:tav tm="0">
                                          <p:val>
                                            <p:fltVal val="90"/>
                                          </p:val>
                                        </p:tav>
                                        <p:tav tm="100000">
                                          <p:val>
                                            <p:fltVal val="0"/>
                                          </p:val>
                                        </p:tav>
                                      </p:tavLst>
                                    </p:anim>
                                    <p:animEffect transition="in" filter="fade">
                                      <p:cBhvr>
                                        <p:cTn id="28" dur="1000"/>
                                        <p:tgtEl>
                                          <p:spTgt spid="95"/>
                                        </p:tgtEl>
                                      </p:cBhvr>
                                    </p:animEffect>
                                  </p:childTnLst>
                                </p:cTn>
                              </p:par>
                              <p:par>
                                <p:cTn id="29" presetID="31" presetClass="entr" presetSubtype="0" fill="hold" grpId="0" nodeType="withEffect">
                                  <p:stCondLst>
                                    <p:cond delay="1000"/>
                                  </p:stCondLst>
                                  <p:childTnLst>
                                    <p:set>
                                      <p:cBhvr>
                                        <p:cTn id="30" dur="1" fill="hold">
                                          <p:stCondLst>
                                            <p:cond delay="0"/>
                                          </p:stCondLst>
                                        </p:cTn>
                                        <p:tgtEl>
                                          <p:spTgt spid="99"/>
                                        </p:tgtEl>
                                        <p:attrNameLst>
                                          <p:attrName>style.visibility</p:attrName>
                                        </p:attrNameLst>
                                      </p:cBhvr>
                                      <p:to>
                                        <p:strVal val="visible"/>
                                      </p:to>
                                    </p:set>
                                    <p:anim calcmode="lin" valueType="num">
                                      <p:cBhvr>
                                        <p:cTn id="31" dur="1000" fill="hold"/>
                                        <p:tgtEl>
                                          <p:spTgt spid="99"/>
                                        </p:tgtEl>
                                        <p:attrNameLst>
                                          <p:attrName>ppt_w</p:attrName>
                                        </p:attrNameLst>
                                      </p:cBhvr>
                                      <p:tavLst>
                                        <p:tav tm="0">
                                          <p:val>
                                            <p:fltVal val="0"/>
                                          </p:val>
                                        </p:tav>
                                        <p:tav tm="100000">
                                          <p:val>
                                            <p:strVal val="#ppt_w"/>
                                          </p:val>
                                        </p:tav>
                                      </p:tavLst>
                                    </p:anim>
                                    <p:anim calcmode="lin" valueType="num">
                                      <p:cBhvr>
                                        <p:cTn id="32" dur="1000" fill="hold"/>
                                        <p:tgtEl>
                                          <p:spTgt spid="99"/>
                                        </p:tgtEl>
                                        <p:attrNameLst>
                                          <p:attrName>ppt_h</p:attrName>
                                        </p:attrNameLst>
                                      </p:cBhvr>
                                      <p:tavLst>
                                        <p:tav tm="0">
                                          <p:val>
                                            <p:fltVal val="0"/>
                                          </p:val>
                                        </p:tav>
                                        <p:tav tm="100000">
                                          <p:val>
                                            <p:strVal val="#ppt_h"/>
                                          </p:val>
                                        </p:tav>
                                      </p:tavLst>
                                    </p:anim>
                                    <p:anim calcmode="lin" valueType="num">
                                      <p:cBhvr>
                                        <p:cTn id="33" dur="1000" fill="hold"/>
                                        <p:tgtEl>
                                          <p:spTgt spid="99"/>
                                        </p:tgtEl>
                                        <p:attrNameLst>
                                          <p:attrName>style.rotation</p:attrName>
                                        </p:attrNameLst>
                                      </p:cBhvr>
                                      <p:tavLst>
                                        <p:tav tm="0">
                                          <p:val>
                                            <p:fltVal val="90"/>
                                          </p:val>
                                        </p:tav>
                                        <p:tav tm="100000">
                                          <p:val>
                                            <p:fltVal val="0"/>
                                          </p:val>
                                        </p:tav>
                                      </p:tavLst>
                                    </p:anim>
                                    <p:animEffect transition="in" filter="fade">
                                      <p:cBhvr>
                                        <p:cTn id="34" dur="1000"/>
                                        <p:tgtEl>
                                          <p:spTgt spid="99"/>
                                        </p:tgtEl>
                                      </p:cBhvr>
                                    </p:animEffect>
                                  </p:childTnLst>
                                </p:cTn>
                              </p:par>
                              <p:par>
                                <p:cTn id="35" presetID="31" presetClass="entr" presetSubtype="0" fill="hold" grpId="0" nodeType="withEffect">
                                  <p:stCondLst>
                                    <p:cond delay="1000"/>
                                  </p:stCondLst>
                                  <p:childTnLst>
                                    <p:set>
                                      <p:cBhvr>
                                        <p:cTn id="36" dur="1" fill="hold">
                                          <p:stCondLst>
                                            <p:cond delay="0"/>
                                          </p:stCondLst>
                                        </p:cTn>
                                        <p:tgtEl>
                                          <p:spTgt spid="97"/>
                                        </p:tgtEl>
                                        <p:attrNameLst>
                                          <p:attrName>style.visibility</p:attrName>
                                        </p:attrNameLst>
                                      </p:cBhvr>
                                      <p:to>
                                        <p:strVal val="visible"/>
                                      </p:to>
                                    </p:set>
                                    <p:anim calcmode="lin" valueType="num">
                                      <p:cBhvr>
                                        <p:cTn id="37" dur="1000" fill="hold"/>
                                        <p:tgtEl>
                                          <p:spTgt spid="97"/>
                                        </p:tgtEl>
                                        <p:attrNameLst>
                                          <p:attrName>ppt_w</p:attrName>
                                        </p:attrNameLst>
                                      </p:cBhvr>
                                      <p:tavLst>
                                        <p:tav tm="0">
                                          <p:val>
                                            <p:fltVal val="0"/>
                                          </p:val>
                                        </p:tav>
                                        <p:tav tm="100000">
                                          <p:val>
                                            <p:strVal val="#ppt_w"/>
                                          </p:val>
                                        </p:tav>
                                      </p:tavLst>
                                    </p:anim>
                                    <p:anim calcmode="lin" valueType="num">
                                      <p:cBhvr>
                                        <p:cTn id="38" dur="1000" fill="hold"/>
                                        <p:tgtEl>
                                          <p:spTgt spid="97"/>
                                        </p:tgtEl>
                                        <p:attrNameLst>
                                          <p:attrName>ppt_h</p:attrName>
                                        </p:attrNameLst>
                                      </p:cBhvr>
                                      <p:tavLst>
                                        <p:tav tm="0">
                                          <p:val>
                                            <p:fltVal val="0"/>
                                          </p:val>
                                        </p:tav>
                                        <p:tav tm="100000">
                                          <p:val>
                                            <p:strVal val="#ppt_h"/>
                                          </p:val>
                                        </p:tav>
                                      </p:tavLst>
                                    </p:anim>
                                    <p:anim calcmode="lin" valueType="num">
                                      <p:cBhvr>
                                        <p:cTn id="39" dur="1000" fill="hold"/>
                                        <p:tgtEl>
                                          <p:spTgt spid="97"/>
                                        </p:tgtEl>
                                        <p:attrNameLst>
                                          <p:attrName>style.rotation</p:attrName>
                                        </p:attrNameLst>
                                      </p:cBhvr>
                                      <p:tavLst>
                                        <p:tav tm="0">
                                          <p:val>
                                            <p:fltVal val="90"/>
                                          </p:val>
                                        </p:tav>
                                        <p:tav tm="100000">
                                          <p:val>
                                            <p:fltVal val="0"/>
                                          </p:val>
                                        </p:tav>
                                      </p:tavLst>
                                    </p:anim>
                                    <p:animEffect transition="in" filter="fade">
                                      <p:cBhvr>
                                        <p:cTn id="40" dur="1000"/>
                                        <p:tgtEl>
                                          <p:spTgt spid="97"/>
                                        </p:tgtEl>
                                      </p:cBhvr>
                                    </p:animEffect>
                                  </p:childTnLst>
                                </p:cTn>
                              </p:par>
                              <p:par>
                                <p:cTn id="41" presetID="31" presetClass="entr" presetSubtype="0" fill="hold" grpId="0" nodeType="withEffect">
                                  <p:stCondLst>
                                    <p:cond delay="1000"/>
                                  </p:stCondLst>
                                  <p:childTnLst>
                                    <p:set>
                                      <p:cBhvr>
                                        <p:cTn id="42" dur="1" fill="hold">
                                          <p:stCondLst>
                                            <p:cond delay="0"/>
                                          </p:stCondLst>
                                        </p:cTn>
                                        <p:tgtEl>
                                          <p:spTgt spid="88"/>
                                        </p:tgtEl>
                                        <p:attrNameLst>
                                          <p:attrName>style.visibility</p:attrName>
                                        </p:attrNameLst>
                                      </p:cBhvr>
                                      <p:to>
                                        <p:strVal val="visible"/>
                                      </p:to>
                                    </p:set>
                                    <p:anim calcmode="lin" valueType="num">
                                      <p:cBhvr>
                                        <p:cTn id="43" dur="1000" fill="hold"/>
                                        <p:tgtEl>
                                          <p:spTgt spid="88"/>
                                        </p:tgtEl>
                                        <p:attrNameLst>
                                          <p:attrName>ppt_w</p:attrName>
                                        </p:attrNameLst>
                                      </p:cBhvr>
                                      <p:tavLst>
                                        <p:tav tm="0">
                                          <p:val>
                                            <p:fltVal val="0"/>
                                          </p:val>
                                        </p:tav>
                                        <p:tav tm="100000">
                                          <p:val>
                                            <p:strVal val="#ppt_w"/>
                                          </p:val>
                                        </p:tav>
                                      </p:tavLst>
                                    </p:anim>
                                    <p:anim calcmode="lin" valueType="num">
                                      <p:cBhvr>
                                        <p:cTn id="44" dur="1000" fill="hold"/>
                                        <p:tgtEl>
                                          <p:spTgt spid="88"/>
                                        </p:tgtEl>
                                        <p:attrNameLst>
                                          <p:attrName>ppt_h</p:attrName>
                                        </p:attrNameLst>
                                      </p:cBhvr>
                                      <p:tavLst>
                                        <p:tav tm="0">
                                          <p:val>
                                            <p:fltVal val="0"/>
                                          </p:val>
                                        </p:tav>
                                        <p:tav tm="100000">
                                          <p:val>
                                            <p:strVal val="#ppt_h"/>
                                          </p:val>
                                        </p:tav>
                                      </p:tavLst>
                                    </p:anim>
                                    <p:anim calcmode="lin" valueType="num">
                                      <p:cBhvr>
                                        <p:cTn id="45" dur="1000" fill="hold"/>
                                        <p:tgtEl>
                                          <p:spTgt spid="88"/>
                                        </p:tgtEl>
                                        <p:attrNameLst>
                                          <p:attrName>style.rotation</p:attrName>
                                        </p:attrNameLst>
                                      </p:cBhvr>
                                      <p:tavLst>
                                        <p:tav tm="0">
                                          <p:val>
                                            <p:fltVal val="90"/>
                                          </p:val>
                                        </p:tav>
                                        <p:tav tm="100000">
                                          <p:val>
                                            <p:fltVal val="0"/>
                                          </p:val>
                                        </p:tav>
                                      </p:tavLst>
                                    </p:anim>
                                    <p:animEffect transition="in" filter="fade">
                                      <p:cBhvr>
                                        <p:cTn id="46" dur="1000"/>
                                        <p:tgtEl>
                                          <p:spTgt spid="88"/>
                                        </p:tgtEl>
                                      </p:cBhvr>
                                    </p:animEffect>
                                  </p:childTnLst>
                                </p:cTn>
                              </p:par>
                              <p:par>
                                <p:cTn id="47" presetID="31" presetClass="entr" presetSubtype="0" fill="hold" grpId="0" nodeType="withEffect">
                                  <p:stCondLst>
                                    <p:cond delay="1000"/>
                                  </p:stCondLst>
                                  <p:childTnLst>
                                    <p:set>
                                      <p:cBhvr>
                                        <p:cTn id="48" dur="1" fill="hold">
                                          <p:stCondLst>
                                            <p:cond delay="0"/>
                                          </p:stCondLst>
                                        </p:cTn>
                                        <p:tgtEl>
                                          <p:spTgt spid="90"/>
                                        </p:tgtEl>
                                        <p:attrNameLst>
                                          <p:attrName>style.visibility</p:attrName>
                                        </p:attrNameLst>
                                      </p:cBhvr>
                                      <p:to>
                                        <p:strVal val="visible"/>
                                      </p:to>
                                    </p:set>
                                    <p:anim calcmode="lin" valueType="num">
                                      <p:cBhvr>
                                        <p:cTn id="49" dur="1000" fill="hold"/>
                                        <p:tgtEl>
                                          <p:spTgt spid="90"/>
                                        </p:tgtEl>
                                        <p:attrNameLst>
                                          <p:attrName>ppt_w</p:attrName>
                                        </p:attrNameLst>
                                      </p:cBhvr>
                                      <p:tavLst>
                                        <p:tav tm="0">
                                          <p:val>
                                            <p:fltVal val="0"/>
                                          </p:val>
                                        </p:tav>
                                        <p:tav tm="100000">
                                          <p:val>
                                            <p:strVal val="#ppt_w"/>
                                          </p:val>
                                        </p:tav>
                                      </p:tavLst>
                                    </p:anim>
                                    <p:anim calcmode="lin" valueType="num">
                                      <p:cBhvr>
                                        <p:cTn id="50" dur="1000" fill="hold"/>
                                        <p:tgtEl>
                                          <p:spTgt spid="90"/>
                                        </p:tgtEl>
                                        <p:attrNameLst>
                                          <p:attrName>ppt_h</p:attrName>
                                        </p:attrNameLst>
                                      </p:cBhvr>
                                      <p:tavLst>
                                        <p:tav tm="0">
                                          <p:val>
                                            <p:fltVal val="0"/>
                                          </p:val>
                                        </p:tav>
                                        <p:tav tm="100000">
                                          <p:val>
                                            <p:strVal val="#ppt_h"/>
                                          </p:val>
                                        </p:tav>
                                      </p:tavLst>
                                    </p:anim>
                                    <p:anim calcmode="lin" valueType="num">
                                      <p:cBhvr>
                                        <p:cTn id="51" dur="1000" fill="hold"/>
                                        <p:tgtEl>
                                          <p:spTgt spid="90"/>
                                        </p:tgtEl>
                                        <p:attrNameLst>
                                          <p:attrName>style.rotation</p:attrName>
                                        </p:attrNameLst>
                                      </p:cBhvr>
                                      <p:tavLst>
                                        <p:tav tm="0">
                                          <p:val>
                                            <p:fltVal val="90"/>
                                          </p:val>
                                        </p:tav>
                                        <p:tav tm="100000">
                                          <p:val>
                                            <p:fltVal val="0"/>
                                          </p:val>
                                        </p:tav>
                                      </p:tavLst>
                                    </p:anim>
                                    <p:animEffect transition="in" filter="fade">
                                      <p:cBhvr>
                                        <p:cTn id="52" dur="1000"/>
                                        <p:tgtEl>
                                          <p:spTgt spid="90"/>
                                        </p:tgtEl>
                                      </p:cBhvr>
                                    </p:animEffect>
                                  </p:childTnLst>
                                </p:cTn>
                              </p:par>
                              <p:par>
                                <p:cTn id="53" presetID="31" presetClass="entr" presetSubtype="0" fill="hold" grpId="0" nodeType="withEffect">
                                  <p:stCondLst>
                                    <p:cond delay="1000"/>
                                  </p:stCondLst>
                                  <p:childTnLst>
                                    <p:set>
                                      <p:cBhvr>
                                        <p:cTn id="54" dur="1" fill="hold">
                                          <p:stCondLst>
                                            <p:cond delay="0"/>
                                          </p:stCondLst>
                                        </p:cTn>
                                        <p:tgtEl>
                                          <p:spTgt spid="86"/>
                                        </p:tgtEl>
                                        <p:attrNameLst>
                                          <p:attrName>style.visibility</p:attrName>
                                        </p:attrNameLst>
                                      </p:cBhvr>
                                      <p:to>
                                        <p:strVal val="visible"/>
                                      </p:to>
                                    </p:set>
                                    <p:anim calcmode="lin" valueType="num">
                                      <p:cBhvr>
                                        <p:cTn id="55" dur="1000" fill="hold"/>
                                        <p:tgtEl>
                                          <p:spTgt spid="86"/>
                                        </p:tgtEl>
                                        <p:attrNameLst>
                                          <p:attrName>ppt_w</p:attrName>
                                        </p:attrNameLst>
                                      </p:cBhvr>
                                      <p:tavLst>
                                        <p:tav tm="0">
                                          <p:val>
                                            <p:fltVal val="0"/>
                                          </p:val>
                                        </p:tav>
                                        <p:tav tm="100000">
                                          <p:val>
                                            <p:strVal val="#ppt_w"/>
                                          </p:val>
                                        </p:tav>
                                      </p:tavLst>
                                    </p:anim>
                                    <p:anim calcmode="lin" valueType="num">
                                      <p:cBhvr>
                                        <p:cTn id="56" dur="1000" fill="hold"/>
                                        <p:tgtEl>
                                          <p:spTgt spid="86"/>
                                        </p:tgtEl>
                                        <p:attrNameLst>
                                          <p:attrName>ppt_h</p:attrName>
                                        </p:attrNameLst>
                                      </p:cBhvr>
                                      <p:tavLst>
                                        <p:tav tm="0">
                                          <p:val>
                                            <p:fltVal val="0"/>
                                          </p:val>
                                        </p:tav>
                                        <p:tav tm="100000">
                                          <p:val>
                                            <p:strVal val="#ppt_h"/>
                                          </p:val>
                                        </p:tav>
                                      </p:tavLst>
                                    </p:anim>
                                    <p:anim calcmode="lin" valueType="num">
                                      <p:cBhvr>
                                        <p:cTn id="57" dur="1000" fill="hold"/>
                                        <p:tgtEl>
                                          <p:spTgt spid="86"/>
                                        </p:tgtEl>
                                        <p:attrNameLst>
                                          <p:attrName>style.rotation</p:attrName>
                                        </p:attrNameLst>
                                      </p:cBhvr>
                                      <p:tavLst>
                                        <p:tav tm="0">
                                          <p:val>
                                            <p:fltVal val="90"/>
                                          </p:val>
                                        </p:tav>
                                        <p:tav tm="100000">
                                          <p:val>
                                            <p:fltVal val="0"/>
                                          </p:val>
                                        </p:tav>
                                      </p:tavLst>
                                    </p:anim>
                                    <p:animEffect transition="in" filter="fade">
                                      <p:cBhvr>
                                        <p:cTn id="58" dur="1000"/>
                                        <p:tgtEl>
                                          <p:spTgt spid="86"/>
                                        </p:tgtEl>
                                      </p:cBhvr>
                                    </p:animEffect>
                                  </p:childTnLst>
                                </p:cTn>
                              </p:par>
                              <p:par>
                                <p:cTn id="59" presetID="31" presetClass="entr" presetSubtype="0" fill="hold" grpId="0" nodeType="withEffect">
                                  <p:stCondLst>
                                    <p:cond delay="1000"/>
                                  </p:stCondLst>
                                  <p:childTnLst>
                                    <p:set>
                                      <p:cBhvr>
                                        <p:cTn id="60" dur="1" fill="hold">
                                          <p:stCondLst>
                                            <p:cond delay="0"/>
                                          </p:stCondLst>
                                        </p:cTn>
                                        <p:tgtEl>
                                          <p:spTgt spid="91"/>
                                        </p:tgtEl>
                                        <p:attrNameLst>
                                          <p:attrName>style.visibility</p:attrName>
                                        </p:attrNameLst>
                                      </p:cBhvr>
                                      <p:to>
                                        <p:strVal val="visible"/>
                                      </p:to>
                                    </p:set>
                                    <p:anim calcmode="lin" valueType="num">
                                      <p:cBhvr>
                                        <p:cTn id="61" dur="1000" fill="hold"/>
                                        <p:tgtEl>
                                          <p:spTgt spid="91"/>
                                        </p:tgtEl>
                                        <p:attrNameLst>
                                          <p:attrName>ppt_w</p:attrName>
                                        </p:attrNameLst>
                                      </p:cBhvr>
                                      <p:tavLst>
                                        <p:tav tm="0">
                                          <p:val>
                                            <p:fltVal val="0"/>
                                          </p:val>
                                        </p:tav>
                                        <p:tav tm="100000">
                                          <p:val>
                                            <p:strVal val="#ppt_w"/>
                                          </p:val>
                                        </p:tav>
                                      </p:tavLst>
                                    </p:anim>
                                    <p:anim calcmode="lin" valueType="num">
                                      <p:cBhvr>
                                        <p:cTn id="62" dur="1000" fill="hold"/>
                                        <p:tgtEl>
                                          <p:spTgt spid="91"/>
                                        </p:tgtEl>
                                        <p:attrNameLst>
                                          <p:attrName>ppt_h</p:attrName>
                                        </p:attrNameLst>
                                      </p:cBhvr>
                                      <p:tavLst>
                                        <p:tav tm="0">
                                          <p:val>
                                            <p:fltVal val="0"/>
                                          </p:val>
                                        </p:tav>
                                        <p:tav tm="100000">
                                          <p:val>
                                            <p:strVal val="#ppt_h"/>
                                          </p:val>
                                        </p:tav>
                                      </p:tavLst>
                                    </p:anim>
                                    <p:anim calcmode="lin" valueType="num">
                                      <p:cBhvr>
                                        <p:cTn id="63" dur="1000" fill="hold"/>
                                        <p:tgtEl>
                                          <p:spTgt spid="91"/>
                                        </p:tgtEl>
                                        <p:attrNameLst>
                                          <p:attrName>style.rotation</p:attrName>
                                        </p:attrNameLst>
                                      </p:cBhvr>
                                      <p:tavLst>
                                        <p:tav tm="0">
                                          <p:val>
                                            <p:fltVal val="90"/>
                                          </p:val>
                                        </p:tav>
                                        <p:tav tm="100000">
                                          <p:val>
                                            <p:fltVal val="0"/>
                                          </p:val>
                                        </p:tav>
                                      </p:tavLst>
                                    </p:anim>
                                    <p:animEffect transition="in" filter="fade">
                                      <p:cBhvr>
                                        <p:cTn id="64" dur="1000"/>
                                        <p:tgtEl>
                                          <p:spTgt spid="91"/>
                                        </p:tgtEl>
                                      </p:cBhvr>
                                    </p:animEffect>
                                  </p:childTnLst>
                                </p:cTn>
                              </p:par>
                              <p:par>
                                <p:cTn id="65" presetID="31" presetClass="entr" presetSubtype="0" fill="hold" grpId="0" nodeType="withEffect">
                                  <p:stCondLst>
                                    <p:cond delay="1000"/>
                                  </p:stCondLst>
                                  <p:childTnLst>
                                    <p:set>
                                      <p:cBhvr>
                                        <p:cTn id="66" dur="1" fill="hold">
                                          <p:stCondLst>
                                            <p:cond delay="0"/>
                                          </p:stCondLst>
                                        </p:cTn>
                                        <p:tgtEl>
                                          <p:spTgt spid="92"/>
                                        </p:tgtEl>
                                        <p:attrNameLst>
                                          <p:attrName>style.visibility</p:attrName>
                                        </p:attrNameLst>
                                      </p:cBhvr>
                                      <p:to>
                                        <p:strVal val="visible"/>
                                      </p:to>
                                    </p:set>
                                    <p:anim calcmode="lin" valueType="num">
                                      <p:cBhvr>
                                        <p:cTn id="67" dur="1000" fill="hold"/>
                                        <p:tgtEl>
                                          <p:spTgt spid="92"/>
                                        </p:tgtEl>
                                        <p:attrNameLst>
                                          <p:attrName>ppt_w</p:attrName>
                                        </p:attrNameLst>
                                      </p:cBhvr>
                                      <p:tavLst>
                                        <p:tav tm="0">
                                          <p:val>
                                            <p:fltVal val="0"/>
                                          </p:val>
                                        </p:tav>
                                        <p:tav tm="100000">
                                          <p:val>
                                            <p:strVal val="#ppt_w"/>
                                          </p:val>
                                        </p:tav>
                                      </p:tavLst>
                                    </p:anim>
                                    <p:anim calcmode="lin" valueType="num">
                                      <p:cBhvr>
                                        <p:cTn id="68" dur="1000" fill="hold"/>
                                        <p:tgtEl>
                                          <p:spTgt spid="92"/>
                                        </p:tgtEl>
                                        <p:attrNameLst>
                                          <p:attrName>ppt_h</p:attrName>
                                        </p:attrNameLst>
                                      </p:cBhvr>
                                      <p:tavLst>
                                        <p:tav tm="0">
                                          <p:val>
                                            <p:fltVal val="0"/>
                                          </p:val>
                                        </p:tav>
                                        <p:tav tm="100000">
                                          <p:val>
                                            <p:strVal val="#ppt_h"/>
                                          </p:val>
                                        </p:tav>
                                      </p:tavLst>
                                    </p:anim>
                                    <p:anim calcmode="lin" valueType="num">
                                      <p:cBhvr>
                                        <p:cTn id="69" dur="1000" fill="hold"/>
                                        <p:tgtEl>
                                          <p:spTgt spid="92"/>
                                        </p:tgtEl>
                                        <p:attrNameLst>
                                          <p:attrName>style.rotation</p:attrName>
                                        </p:attrNameLst>
                                      </p:cBhvr>
                                      <p:tavLst>
                                        <p:tav tm="0">
                                          <p:val>
                                            <p:fltVal val="90"/>
                                          </p:val>
                                        </p:tav>
                                        <p:tav tm="100000">
                                          <p:val>
                                            <p:fltVal val="0"/>
                                          </p:val>
                                        </p:tav>
                                      </p:tavLst>
                                    </p:anim>
                                    <p:animEffect transition="in" filter="fade">
                                      <p:cBhvr>
                                        <p:cTn id="70" dur="1000"/>
                                        <p:tgtEl>
                                          <p:spTgt spid="92"/>
                                        </p:tgtEl>
                                      </p:cBhvr>
                                    </p:animEffect>
                                  </p:childTnLst>
                                </p:cTn>
                              </p:par>
                              <p:par>
                                <p:cTn id="71" presetID="31" presetClass="entr" presetSubtype="0" fill="hold" grpId="0" nodeType="withEffect">
                                  <p:stCondLst>
                                    <p:cond delay="1000"/>
                                  </p:stCondLst>
                                  <p:childTnLst>
                                    <p:set>
                                      <p:cBhvr>
                                        <p:cTn id="72" dur="1" fill="hold">
                                          <p:stCondLst>
                                            <p:cond delay="0"/>
                                          </p:stCondLst>
                                        </p:cTn>
                                        <p:tgtEl>
                                          <p:spTgt spid="94"/>
                                        </p:tgtEl>
                                        <p:attrNameLst>
                                          <p:attrName>style.visibility</p:attrName>
                                        </p:attrNameLst>
                                      </p:cBhvr>
                                      <p:to>
                                        <p:strVal val="visible"/>
                                      </p:to>
                                    </p:set>
                                    <p:anim calcmode="lin" valueType="num">
                                      <p:cBhvr>
                                        <p:cTn id="73" dur="1000" fill="hold"/>
                                        <p:tgtEl>
                                          <p:spTgt spid="94"/>
                                        </p:tgtEl>
                                        <p:attrNameLst>
                                          <p:attrName>ppt_w</p:attrName>
                                        </p:attrNameLst>
                                      </p:cBhvr>
                                      <p:tavLst>
                                        <p:tav tm="0">
                                          <p:val>
                                            <p:fltVal val="0"/>
                                          </p:val>
                                        </p:tav>
                                        <p:tav tm="100000">
                                          <p:val>
                                            <p:strVal val="#ppt_w"/>
                                          </p:val>
                                        </p:tav>
                                      </p:tavLst>
                                    </p:anim>
                                    <p:anim calcmode="lin" valueType="num">
                                      <p:cBhvr>
                                        <p:cTn id="74" dur="1000" fill="hold"/>
                                        <p:tgtEl>
                                          <p:spTgt spid="94"/>
                                        </p:tgtEl>
                                        <p:attrNameLst>
                                          <p:attrName>ppt_h</p:attrName>
                                        </p:attrNameLst>
                                      </p:cBhvr>
                                      <p:tavLst>
                                        <p:tav tm="0">
                                          <p:val>
                                            <p:fltVal val="0"/>
                                          </p:val>
                                        </p:tav>
                                        <p:tav tm="100000">
                                          <p:val>
                                            <p:strVal val="#ppt_h"/>
                                          </p:val>
                                        </p:tav>
                                      </p:tavLst>
                                    </p:anim>
                                    <p:anim calcmode="lin" valueType="num">
                                      <p:cBhvr>
                                        <p:cTn id="75" dur="1000" fill="hold"/>
                                        <p:tgtEl>
                                          <p:spTgt spid="94"/>
                                        </p:tgtEl>
                                        <p:attrNameLst>
                                          <p:attrName>style.rotation</p:attrName>
                                        </p:attrNameLst>
                                      </p:cBhvr>
                                      <p:tavLst>
                                        <p:tav tm="0">
                                          <p:val>
                                            <p:fltVal val="90"/>
                                          </p:val>
                                        </p:tav>
                                        <p:tav tm="100000">
                                          <p:val>
                                            <p:fltVal val="0"/>
                                          </p:val>
                                        </p:tav>
                                      </p:tavLst>
                                    </p:anim>
                                    <p:animEffect transition="in" filter="fade">
                                      <p:cBhvr>
                                        <p:cTn id="76" dur="1000"/>
                                        <p:tgtEl>
                                          <p:spTgt spid="94"/>
                                        </p:tgtEl>
                                      </p:cBhvr>
                                    </p:animEffect>
                                  </p:childTnLst>
                                </p:cTn>
                              </p:par>
                              <p:par>
                                <p:cTn id="77" presetID="31" presetClass="entr" presetSubtype="0" fill="hold" grpId="0" nodeType="withEffect">
                                  <p:stCondLst>
                                    <p:cond delay="1000"/>
                                  </p:stCondLst>
                                  <p:childTnLst>
                                    <p:set>
                                      <p:cBhvr>
                                        <p:cTn id="78" dur="1" fill="hold">
                                          <p:stCondLst>
                                            <p:cond delay="0"/>
                                          </p:stCondLst>
                                        </p:cTn>
                                        <p:tgtEl>
                                          <p:spTgt spid="96"/>
                                        </p:tgtEl>
                                        <p:attrNameLst>
                                          <p:attrName>style.visibility</p:attrName>
                                        </p:attrNameLst>
                                      </p:cBhvr>
                                      <p:to>
                                        <p:strVal val="visible"/>
                                      </p:to>
                                    </p:set>
                                    <p:anim calcmode="lin" valueType="num">
                                      <p:cBhvr>
                                        <p:cTn id="79" dur="1000" fill="hold"/>
                                        <p:tgtEl>
                                          <p:spTgt spid="96"/>
                                        </p:tgtEl>
                                        <p:attrNameLst>
                                          <p:attrName>ppt_w</p:attrName>
                                        </p:attrNameLst>
                                      </p:cBhvr>
                                      <p:tavLst>
                                        <p:tav tm="0">
                                          <p:val>
                                            <p:fltVal val="0"/>
                                          </p:val>
                                        </p:tav>
                                        <p:tav tm="100000">
                                          <p:val>
                                            <p:strVal val="#ppt_w"/>
                                          </p:val>
                                        </p:tav>
                                      </p:tavLst>
                                    </p:anim>
                                    <p:anim calcmode="lin" valueType="num">
                                      <p:cBhvr>
                                        <p:cTn id="80" dur="1000" fill="hold"/>
                                        <p:tgtEl>
                                          <p:spTgt spid="96"/>
                                        </p:tgtEl>
                                        <p:attrNameLst>
                                          <p:attrName>ppt_h</p:attrName>
                                        </p:attrNameLst>
                                      </p:cBhvr>
                                      <p:tavLst>
                                        <p:tav tm="0">
                                          <p:val>
                                            <p:fltVal val="0"/>
                                          </p:val>
                                        </p:tav>
                                        <p:tav tm="100000">
                                          <p:val>
                                            <p:strVal val="#ppt_h"/>
                                          </p:val>
                                        </p:tav>
                                      </p:tavLst>
                                    </p:anim>
                                    <p:anim calcmode="lin" valueType="num">
                                      <p:cBhvr>
                                        <p:cTn id="81" dur="1000" fill="hold"/>
                                        <p:tgtEl>
                                          <p:spTgt spid="96"/>
                                        </p:tgtEl>
                                        <p:attrNameLst>
                                          <p:attrName>style.rotation</p:attrName>
                                        </p:attrNameLst>
                                      </p:cBhvr>
                                      <p:tavLst>
                                        <p:tav tm="0">
                                          <p:val>
                                            <p:fltVal val="90"/>
                                          </p:val>
                                        </p:tav>
                                        <p:tav tm="100000">
                                          <p:val>
                                            <p:fltVal val="0"/>
                                          </p:val>
                                        </p:tav>
                                      </p:tavLst>
                                    </p:anim>
                                    <p:animEffect transition="in" filter="fade">
                                      <p:cBhvr>
                                        <p:cTn id="82" dur="1000"/>
                                        <p:tgtEl>
                                          <p:spTgt spid="96"/>
                                        </p:tgtEl>
                                      </p:cBhvr>
                                    </p:animEffect>
                                  </p:childTnLst>
                                </p:cTn>
                              </p:par>
                              <p:par>
                                <p:cTn id="83" presetID="31" presetClass="entr" presetSubtype="0" fill="hold" grpId="0" nodeType="withEffect">
                                  <p:stCondLst>
                                    <p:cond delay="1000"/>
                                  </p:stCondLst>
                                  <p:childTnLst>
                                    <p:set>
                                      <p:cBhvr>
                                        <p:cTn id="84" dur="1" fill="hold">
                                          <p:stCondLst>
                                            <p:cond delay="0"/>
                                          </p:stCondLst>
                                        </p:cTn>
                                        <p:tgtEl>
                                          <p:spTgt spid="87"/>
                                        </p:tgtEl>
                                        <p:attrNameLst>
                                          <p:attrName>style.visibility</p:attrName>
                                        </p:attrNameLst>
                                      </p:cBhvr>
                                      <p:to>
                                        <p:strVal val="visible"/>
                                      </p:to>
                                    </p:set>
                                    <p:anim calcmode="lin" valueType="num">
                                      <p:cBhvr>
                                        <p:cTn id="85" dur="1000" fill="hold"/>
                                        <p:tgtEl>
                                          <p:spTgt spid="87"/>
                                        </p:tgtEl>
                                        <p:attrNameLst>
                                          <p:attrName>ppt_w</p:attrName>
                                        </p:attrNameLst>
                                      </p:cBhvr>
                                      <p:tavLst>
                                        <p:tav tm="0">
                                          <p:val>
                                            <p:fltVal val="0"/>
                                          </p:val>
                                        </p:tav>
                                        <p:tav tm="100000">
                                          <p:val>
                                            <p:strVal val="#ppt_w"/>
                                          </p:val>
                                        </p:tav>
                                      </p:tavLst>
                                    </p:anim>
                                    <p:anim calcmode="lin" valueType="num">
                                      <p:cBhvr>
                                        <p:cTn id="86" dur="1000" fill="hold"/>
                                        <p:tgtEl>
                                          <p:spTgt spid="87"/>
                                        </p:tgtEl>
                                        <p:attrNameLst>
                                          <p:attrName>ppt_h</p:attrName>
                                        </p:attrNameLst>
                                      </p:cBhvr>
                                      <p:tavLst>
                                        <p:tav tm="0">
                                          <p:val>
                                            <p:fltVal val="0"/>
                                          </p:val>
                                        </p:tav>
                                        <p:tav tm="100000">
                                          <p:val>
                                            <p:strVal val="#ppt_h"/>
                                          </p:val>
                                        </p:tav>
                                      </p:tavLst>
                                    </p:anim>
                                    <p:anim calcmode="lin" valueType="num">
                                      <p:cBhvr>
                                        <p:cTn id="87" dur="1000" fill="hold"/>
                                        <p:tgtEl>
                                          <p:spTgt spid="87"/>
                                        </p:tgtEl>
                                        <p:attrNameLst>
                                          <p:attrName>style.rotation</p:attrName>
                                        </p:attrNameLst>
                                      </p:cBhvr>
                                      <p:tavLst>
                                        <p:tav tm="0">
                                          <p:val>
                                            <p:fltVal val="90"/>
                                          </p:val>
                                        </p:tav>
                                        <p:tav tm="100000">
                                          <p:val>
                                            <p:fltVal val="0"/>
                                          </p:val>
                                        </p:tav>
                                      </p:tavLst>
                                    </p:anim>
                                    <p:animEffect transition="in" filter="fade">
                                      <p:cBhvr>
                                        <p:cTn id="88" dur="1000"/>
                                        <p:tgtEl>
                                          <p:spTgt spid="87"/>
                                        </p:tgtEl>
                                      </p:cBhvr>
                                    </p:animEffect>
                                  </p:childTnLst>
                                </p:cTn>
                              </p:par>
                              <p:par>
                                <p:cTn id="89" presetID="31" presetClass="entr" presetSubtype="0" fill="hold" grpId="0" nodeType="withEffect">
                                  <p:stCondLst>
                                    <p:cond delay="1000"/>
                                  </p:stCondLst>
                                  <p:childTnLst>
                                    <p:set>
                                      <p:cBhvr>
                                        <p:cTn id="90" dur="1" fill="hold">
                                          <p:stCondLst>
                                            <p:cond delay="0"/>
                                          </p:stCondLst>
                                        </p:cTn>
                                        <p:tgtEl>
                                          <p:spTgt spid="89"/>
                                        </p:tgtEl>
                                        <p:attrNameLst>
                                          <p:attrName>style.visibility</p:attrName>
                                        </p:attrNameLst>
                                      </p:cBhvr>
                                      <p:to>
                                        <p:strVal val="visible"/>
                                      </p:to>
                                    </p:set>
                                    <p:anim calcmode="lin" valueType="num">
                                      <p:cBhvr>
                                        <p:cTn id="91" dur="1000" fill="hold"/>
                                        <p:tgtEl>
                                          <p:spTgt spid="89"/>
                                        </p:tgtEl>
                                        <p:attrNameLst>
                                          <p:attrName>ppt_w</p:attrName>
                                        </p:attrNameLst>
                                      </p:cBhvr>
                                      <p:tavLst>
                                        <p:tav tm="0">
                                          <p:val>
                                            <p:fltVal val="0"/>
                                          </p:val>
                                        </p:tav>
                                        <p:tav tm="100000">
                                          <p:val>
                                            <p:strVal val="#ppt_w"/>
                                          </p:val>
                                        </p:tav>
                                      </p:tavLst>
                                    </p:anim>
                                    <p:anim calcmode="lin" valueType="num">
                                      <p:cBhvr>
                                        <p:cTn id="92" dur="1000" fill="hold"/>
                                        <p:tgtEl>
                                          <p:spTgt spid="89"/>
                                        </p:tgtEl>
                                        <p:attrNameLst>
                                          <p:attrName>ppt_h</p:attrName>
                                        </p:attrNameLst>
                                      </p:cBhvr>
                                      <p:tavLst>
                                        <p:tav tm="0">
                                          <p:val>
                                            <p:fltVal val="0"/>
                                          </p:val>
                                        </p:tav>
                                        <p:tav tm="100000">
                                          <p:val>
                                            <p:strVal val="#ppt_h"/>
                                          </p:val>
                                        </p:tav>
                                      </p:tavLst>
                                    </p:anim>
                                    <p:anim calcmode="lin" valueType="num">
                                      <p:cBhvr>
                                        <p:cTn id="93" dur="1000" fill="hold"/>
                                        <p:tgtEl>
                                          <p:spTgt spid="89"/>
                                        </p:tgtEl>
                                        <p:attrNameLst>
                                          <p:attrName>style.rotation</p:attrName>
                                        </p:attrNameLst>
                                      </p:cBhvr>
                                      <p:tavLst>
                                        <p:tav tm="0">
                                          <p:val>
                                            <p:fltVal val="90"/>
                                          </p:val>
                                        </p:tav>
                                        <p:tav tm="100000">
                                          <p:val>
                                            <p:fltVal val="0"/>
                                          </p:val>
                                        </p:tav>
                                      </p:tavLst>
                                    </p:anim>
                                    <p:animEffect transition="in" filter="fade">
                                      <p:cBhvr>
                                        <p:cTn id="94" dur="1000"/>
                                        <p:tgtEl>
                                          <p:spTgt spid="89"/>
                                        </p:tgtEl>
                                      </p:cBhvr>
                                    </p:animEffect>
                                  </p:childTnLst>
                                </p:cTn>
                              </p:par>
                              <p:par>
                                <p:cTn id="95" presetID="31" presetClass="entr" presetSubtype="0" fill="hold" grpId="0" nodeType="withEffect">
                                  <p:stCondLst>
                                    <p:cond delay="1000"/>
                                  </p:stCondLst>
                                  <p:childTnLst>
                                    <p:set>
                                      <p:cBhvr>
                                        <p:cTn id="96" dur="1" fill="hold">
                                          <p:stCondLst>
                                            <p:cond delay="0"/>
                                          </p:stCondLst>
                                        </p:cTn>
                                        <p:tgtEl>
                                          <p:spTgt spid="93"/>
                                        </p:tgtEl>
                                        <p:attrNameLst>
                                          <p:attrName>style.visibility</p:attrName>
                                        </p:attrNameLst>
                                      </p:cBhvr>
                                      <p:to>
                                        <p:strVal val="visible"/>
                                      </p:to>
                                    </p:set>
                                    <p:anim calcmode="lin" valueType="num">
                                      <p:cBhvr>
                                        <p:cTn id="97" dur="1000" fill="hold"/>
                                        <p:tgtEl>
                                          <p:spTgt spid="93"/>
                                        </p:tgtEl>
                                        <p:attrNameLst>
                                          <p:attrName>ppt_w</p:attrName>
                                        </p:attrNameLst>
                                      </p:cBhvr>
                                      <p:tavLst>
                                        <p:tav tm="0">
                                          <p:val>
                                            <p:fltVal val="0"/>
                                          </p:val>
                                        </p:tav>
                                        <p:tav tm="100000">
                                          <p:val>
                                            <p:strVal val="#ppt_w"/>
                                          </p:val>
                                        </p:tav>
                                      </p:tavLst>
                                    </p:anim>
                                    <p:anim calcmode="lin" valueType="num">
                                      <p:cBhvr>
                                        <p:cTn id="98" dur="1000" fill="hold"/>
                                        <p:tgtEl>
                                          <p:spTgt spid="93"/>
                                        </p:tgtEl>
                                        <p:attrNameLst>
                                          <p:attrName>ppt_h</p:attrName>
                                        </p:attrNameLst>
                                      </p:cBhvr>
                                      <p:tavLst>
                                        <p:tav tm="0">
                                          <p:val>
                                            <p:fltVal val="0"/>
                                          </p:val>
                                        </p:tav>
                                        <p:tav tm="100000">
                                          <p:val>
                                            <p:strVal val="#ppt_h"/>
                                          </p:val>
                                        </p:tav>
                                      </p:tavLst>
                                    </p:anim>
                                    <p:anim calcmode="lin" valueType="num">
                                      <p:cBhvr>
                                        <p:cTn id="99" dur="1000" fill="hold"/>
                                        <p:tgtEl>
                                          <p:spTgt spid="93"/>
                                        </p:tgtEl>
                                        <p:attrNameLst>
                                          <p:attrName>style.rotation</p:attrName>
                                        </p:attrNameLst>
                                      </p:cBhvr>
                                      <p:tavLst>
                                        <p:tav tm="0">
                                          <p:val>
                                            <p:fltVal val="90"/>
                                          </p:val>
                                        </p:tav>
                                        <p:tav tm="100000">
                                          <p:val>
                                            <p:fltVal val="0"/>
                                          </p:val>
                                        </p:tav>
                                      </p:tavLst>
                                    </p:anim>
                                    <p:animEffect transition="in" filter="fade">
                                      <p:cBhvr>
                                        <p:cTn id="100" dur="1000"/>
                                        <p:tgtEl>
                                          <p:spTgt spid="93"/>
                                        </p:tgtEl>
                                      </p:cBhvr>
                                    </p:animEffect>
                                  </p:childTnLst>
                                </p:cTn>
                              </p:par>
                              <p:par>
                                <p:cTn id="101" presetID="31" presetClass="entr" presetSubtype="0" fill="hold" grpId="0" nodeType="withEffect">
                                  <p:stCondLst>
                                    <p:cond delay="1000"/>
                                  </p:stCondLst>
                                  <p:childTnLst>
                                    <p:set>
                                      <p:cBhvr>
                                        <p:cTn id="102" dur="1" fill="hold">
                                          <p:stCondLst>
                                            <p:cond delay="0"/>
                                          </p:stCondLst>
                                        </p:cTn>
                                        <p:tgtEl>
                                          <p:spTgt spid="102"/>
                                        </p:tgtEl>
                                        <p:attrNameLst>
                                          <p:attrName>style.visibility</p:attrName>
                                        </p:attrNameLst>
                                      </p:cBhvr>
                                      <p:to>
                                        <p:strVal val="visible"/>
                                      </p:to>
                                    </p:set>
                                    <p:anim calcmode="lin" valueType="num">
                                      <p:cBhvr>
                                        <p:cTn id="103" dur="1000" fill="hold"/>
                                        <p:tgtEl>
                                          <p:spTgt spid="102"/>
                                        </p:tgtEl>
                                        <p:attrNameLst>
                                          <p:attrName>ppt_w</p:attrName>
                                        </p:attrNameLst>
                                      </p:cBhvr>
                                      <p:tavLst>
                                        <p:tav tm="0">
                                          <p:val>
                                            <p:fltVal val="0"/>
                                          </p:val>
                                        </p:tav>
                                        <p:tav tm="100000">
                                          <p:val>
                                            <p:strVal val="#ppt_w"/>
                                          </p:val>
                                        </p:tav>
                                      </p:tavLst>
                                    </p:anim>
                                    <p:anim calcmode="lin" valueType="num">
                                      <p:cBhvr>
                                        <p:cTn id="104" dur="1000" fill="hold"/>
                                        <p:tgtEl>
                                          <p:spTgt spid="102"/>
                                        </p:tgtEl>
                                        <p:attrNameLst>
                                          <p:attrName>ppt_h</p:attrName>
                                        </p:attrNameLst>
                                      </p:cBhvr>
                                      <p:tavLst>
                                        <p:tav tm="0">
                                          <p:val>
                                            <p:fltVal val="0"/>
                                          </p:val>
                                        </p:tav>
                                        <p:tav tm="100000">
                                          <p:val>
                                            <p:strVal val="#ppt_h"/>
                                          </p:val>
                                        </p:tav>
                                      </p:tavLst>
                                    </p:anim>
                                    <p:anim calcmode="lin" valueType="num">
                                      <p:cBhvr>
                                        <p:cTn id="105" dur="1000" fill="hold"/>
                                        <p:tgtEl>
                                          <p:spTgt spid="102"/>
                                        </p:tgtEl>
                                        <p:attrNameLst>
                                          <p:attrName>style.rotation</p:attrName>
                                        </p:attrNameLst>
                                      </p:cBhvr>
                                      <p:tavLst>
                                        <p:tav tm="0">
                                          <p:val>
                                            <p:fltVal val="90"/>
                                          </p:val>
                                        </p:tav>
                                        <p:tav tm="100000">
                                          <p:val>
                                            <p:fltVal val="0"/>
                                          </p:val>
                                        </p:tav>
                                      </p:tavLst>
                                    </p:anim>
                                    <p:animEffect transition="in" filter="fade">
                                      <p:cBhvr>
                                        <p:cTn id="106" dur="1000"/>
                                        <p:tgtEl>
                                          <p:spTgt spid="102"/>
                                        </p:tgtEl>
                                      </p:cBhvr>
                                    </p:animEffect>
                                  </p:childTnLst>
                                </p:cTn>
                              </p:par>
                              <p:par>
                                <p:cTn id="107" presetID="31" presetClass="entr" presetSubtype="0" fill="hold" grpId="0" nodeType="withEffect">
                                  <p:stCondLst>
                                    <p:cond delay="1000"/>
                                  </p:stCondLst>
                                  <p:childTnLst>
                                    <p:set>
                                      <p:cBhvr>
                                        <p:cTn id="108" dur="1" fill="hold">
                                          <p:stCondLst>
                                            <p:cond delay="0"/>
                                          </p:stCondLst>
                                        </p:cTn>
                                        <p:tgtEl>
                                          <p:spTgt spid="100"/>
                                        </p:tgtEl>
                                        <p:attrNameLst>
                                          <p:attrName>style.visibility</p:attrName>
                                        </p:attrNameLst>
                                      </p:cBhvr>
                                      <p:to>
                                        <p:strVal val="visible"/>
                                      </p:to>
                                    </p:set>
                                    <p:anim calcmode="lin" valueType="num">
                                      <p:cBhvr>
                                        <p:cTn id="109" dur="1000" fill="hold"/>
                                        <p:tgtEl>
                                          <p:spTgt spid="100"/>
                                        </p:tgtEl>
                                        <p:attrNameLst>
                                          <p:attrName>ppt_w</p:attrName>
                                        </p:attrNameLst>
                                      </p:cBhvr>
                                      <p:tavLst>
                                        <p:tav tm="0">
                                          <p:val>
                                            <p:fltVal val="0"/>
                                          </p:val>
                                        </p:tav>
                                        <p:tav tm="100000">
                                          <p:val>
                                            <p:strVal val="#ppt_w"/>
                                          </p:val>
                                        </p:tav>
                                      </p:tavLst>
                                    </p:anim>
                                    <p:anim calcmode="lin" valueType="num">
                                      <p:cBhvr>
                                        <p:cTn id="110" dur="1000" fill="hold"/>
                                        <p:tgtEl>
                                          <p:spTgt spid="100"/>
                                        </p:tgtEl>
                                        <p:attrNameLst>
                                          <p:attrName>ppt_h</p:attrName>
                                        </p:attrNameLst>
                                      </p:cBhvr>
                                      <p:tavLst>
                                        <p:tav tm="0">
                                          <p:val>
                                            <p:fltVal val="0"/>
                                          </p:val>
                                        </p:tav>
                                        <p:tav tm="100000">
                                          <p:val>
                                            <p:strVal val="#ppt_h"/>
                                          </p:val>
                                        </p:tav>
                                      </p:tavLst>
                                    </p:anim>
                                    <p:anim calcmode="lin" valueType="num">
                                      <p:cBhvr>
                                        <p:cTn id="111" dur="1000" fill="hold"/>
                                        <p:tgtEl>
                                          <p:spTgt spid="100"/>
                                        </p:tgtEl>
                                        <p:attrNameLst>
                                          <p:attrName>style.rotation</p:attrName>
                                        </p:attrNameLst>
                                      </p:cBhvr>
                                      <p:tavLst>
                                        <p:tav tm="0">
                                          <p:val>
                                            <p:fltVal val="90"/>
                                          </p:val>
                                        </p:tav>
                                        <p:tav tm="100000">
                                          <p:val>
                                            <p:fltVal val="0"/>
                                          </p:val>
                                        </p:tav>
                                      </p:tavLst>
                                    </p:anim>
                                    <p:animEffect transition="in" filter="fade">
                                      <p:cBhvr>
                                        <p:cTn id="112" dur="1000"/>
                                        <p:tgtEl>
                                          <p:spTgt spid="100"/>
                                        </p:tgtEl>
                                      </p:cBhvr>
                                    </p:animEffect>
                                  </p:childTnLst>
                                </p:cTn>
                              </p:par>
                              <p:par>
                                <p:cTn id="113" presetID="31" presetClass="entr" presetSubtype="0" fill="hold" grpId="0" nodeType="withEffect">
                                  <p:stCondLst>
                                    <p:cond delay="1000"/>
                                  </p:stCondLst>
                                  <p:childTnLst>
                                    <p:set>
                                      <p:cBhvr>
                                        <p:cTn id="114" dur="1" fill="hold">
                                          <p:stCondLst>
                                            <p:cond delay="0"/>
                                          </p:stCondLst>
                                        </p:cTn>
                                        <p:tgtEl>
                                          <p:spTgt spid="101"/>
                                        </p:tgtEl>
                                        <p:attrNameLst>
                                          <p:attrName>style.visibility</p:attrName>
                                        </p:attrNameLst>
                                      </p:cBhvr>
                                      <p:to>
                                        <p:strVal val="visible"/>
                                      </p:to>
                                    </p:set>
                                    <p:anim calcmode="lin" valueType="num">
                                      <p:cBhvr>
                                        <p:cTn id="115" dur="1000" fill="hold"/>
                                        <p:tgtEl>
                                          <p:spTgt spid="101"/>
                                        </p:tgtEl>
                                        <p:attrNameLst>
                                          <p:attrName>ppt_w</p:attrName>
                                        </p:attrNameLst>
                                      </p:cBhvr>
                                      <p:tavLst>
                                        <p:tav tm="0">
                                          <p:val>
                                            <p:fltVal val="0"/>
                                          </p:val>
                                        </p:tav>
                                        <p:tav tm="100000">
                                          <p:val>
                                            <p:strVal val="#ppt_w"/>
                                          </p:val>
                                        </p:tav>
                                      </p:tavLst>
                                    </p:anim>
                                    <p:anim calcmode="lin" valueType="num">
                                      <p:cBhvr>
                                        <p:cTn id="116" dur="1000" fill="hold"/>
                                        <p:tgtEl>
                                          <p:spTgt spid="101"/>
                                        </p:tgtEl>
                                        <p:attrNameLst>
                                          <p:attrName>ppt_h</p:attrName>
                                        </p:attrNameLst>
                                      </p:cBhvr>
                                      <p:tavLst>
                                        <p:tav tm="0">
                                          <p:val>
                                            <p:fltVal val="0"/>
                                          </p:val>
                                        </p:tav>
                                        <p:tav tm="100000">
                                          <p:val>
                                            <p:strVal val="#ppt_h"/>
                                          </p:val>
                                        </p:tav>
                                      </p:tavLst>
                                    </p:anim>
                                    <p:anim calcmode="lin" valueType="num">
                                      <p:cBhvr>
                                        <p:cTn id="117" dur="1000" fill="hold"/>
                                        <p:tgtEl>
                                          <p:spTgt spid="101"/>
                                        </p:tgtEl>
                                        <p:attrNameLst>
                                          <p:attrName>style.rotation</p:attrName>
                                        </p:attrNameLst>
                                      </p:cBhvr>
                                      <p:tavLst>
                                        <p:tav tm="0">
                                          <p:val>
                                            <p:fltVal val="90"/>
                                          </p:val>
                                        </p:tav>
                                        <p:tav tm="100000">
                                          <p:val>
                                            <p:fltVal val="0"/>
                                          </p:val>
                                        </p:tav>
                                      </p:tavLst>
                                    </p:anim>
                                    <p:animEffect transition="in" filter="fade">
                                      <p:cBhvr>
                                        <p:cTn id="118" dur="1000"/>
                                        <p:tgtEl>
                                          <p:spTgt spid="101"/>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61"/>
                                        </p:tgtEl>
                                        <p:attrNameLst>
                                          <p:attrName>style.visibility</p:attrName>
                                        </p:attrNameLst>
                                      </p:cBhvr>
                                      <p:to>
                                        <p:strVal val="visible"/>
                                      </p:to>
                                    </p:set>
                                    <p:animEffect transition="in" filter="fade">
                                      <p:cBhvr>
                                        <p:cTn id="123" dur="500"/>
                                        <p:tgtEl>
                                          <p:spTgt spid="61"/>
                                        </p:tgtEl>
                                      </p:cBhvr>
                                    </p:animEffect>
                                  </p:childTnLst>
                                </p:cTn>
                              </p:par>
                              <p:par>
                                <p:cTn id="124" presetID="31" presetClass="entr" presetSubtype="0" fill="hold" grpId="0" nodeType="withEffect">
                                  <p:stCondLst>
                                    <p:cond delay="1000"/>
                                  </p:stCondLst>
                                  <p:childTnLst>
                                    <p:set>
                                      <p:cBhvr>
                                        <p:cTn id="125" dur="1" fill="hold">
                                          <p:stCondLst>
                                            <p:cond delay="0"/>
                                          </p:stCondLst>
                                        </p:cTn>
                                        <p:tgtEl>
                                          <p:spTgt spid="65"/>
                                        </p:tgtEl>
                                        <p:attrNameLst>
                                          <p:attrName>style.visibility</p:attrName>
                                        </p:attrNameLst>
                                      </p:cBhvr>
                                      <p:to>
                                        <p:strVal val="visible"/>
                                      </p:to>
                                    </p:set>
                                    <p:anim calcmode="lin" valueType="num">
                                      <p:cBhvr>
                                        <p:cTn id="126" dur="1000" fill="hold"/>
                                        <p:tgtEl>
                                          <p:spTgt spid="65"/>
                                        </p:tgtEl>
                                        <p:attrNameLst>
                                          <p:attrName>ppt_w</p:attrName>
                                        </p:attrNameLst>
                                      </p:cBhvr>
                                      <p:tavLst>
                                        <p:tav tm="0">
                                          <p:val>
                                            <p:fltVal val="0"/>
                                          </p:val>
                                        </p:tav>
                                        <p:tav tm="100000">
                                          <p:val>
                                            <p:strVal val="#ppt_w"/>
                                          </p:val>
                                        </p:tav>
                                      </p:tavLst>
                                    </p:anim>
                                    <p:anim calcmode="lin" valueType="num">
                                      <p:cBhvr>
                                        <p:cTn id="127" dur="1000" fill="hold"/>
                                        <p:tgtEl>
                                          <p:spTgt spid="65"/>
                                        </p:tgtEl>
                                        <p:attrNameLst>
                                          <p:attrName>ppt_h</p:attrName>
                                        </p:attrNameLst>
                                      </p:cBhvr>
                                      <p:tavLst>
                                        <p:tav tm="0">
                                          <p:val>
                                            <p:fltVal val="0"/>
                                          </p:val>
                                        </p:tav>
                                        <p:tav tm="100000">
                                          <p:val>
                                            <p:strVal val="#ppt_h"/>
                                          </p:val>
                                        </p:tav>
                                      </p:tavLst>
                                    </p:anim>
                                    <p:anim calcmode="lin" valueType="num">
                                      <p:cBhvr>
                                        <p:cTn id="128" dur="1000" fill="hold"/>
                                        <p:tgtEl>
                                          <p:spTgt spid="65"/>
                                        </p:tgtEl>
                                        <p:attrNameLst>
                                          <p:attrName>style.rotation</p:attrName>
                                        </p:attrNameLst>
                                      </p:cBhvr>
                                      <p:tavLst>
                                        <p:tav tm="0">
                                          <p:val>
                                            <p:fltVal val="90"/>
                                          </p:val>
                                        </p:tav>
                                        <p:tav tm="100000">
                                          <p:val>
                                            <p:fltVal val="0"/>
                                          </p:val>
                                        </p:tav>
                                      </p:tavLst>
                                    </p:anim>
                                    <p:animEffect transition="in" filter="fade">
                                      <p:cBhvr>
                                        <p:cTn id="129" dur="1000"/>
                                        <p:tgtEl>
                                          <p:spTgt spid="6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nodeType="clickEffect">
                                  <p:stCondLst>
                                    <p:cond delay="0"/>
                                  </p:stCondLst>
                                  <p:childTnLst>
                                    <p:set>
                                      <p:cBhvr>
                                        <p:cTn id="133" dur="1" fill="hold">
                                          <p:stCondLst>
                                            <p:cond delay="0"/>
                                          </p:stCondLst>
                                        </p:cTn>
                                        <p:tgtEl>
                                          <p:spTgt spid="14"/>
                                        </p:tgtEl>
                                        <p:attrNameLst>
                                          <p:attrName>style.visibility</p:attrName>
                                        </p:attrNameLst>
                                      </p:cBhvr>
                                      <p:to>
                                        <p:strVal val="visible"/>
                                      </p:to>
                                    </p:set>
                                    <p:animEffect transition="in" filter="fade">
                                      <p:cBhvr>
                                        <p:cTn id="134" dur="500"/>
                                        <p:tgtEl>
                                          <p:spTgt spid="14"/>
                                        </p:tgtEl>
                                      </p:cBhvr>
                                    </p:animEffect>
                                  </p:childTnLst>
                                </p:cTn>
                              </p:par>
                            </p:childTnLst>
                          </p:cTn>
                        </p:par>
                        <p:par>
                          <p:cTn id="135" fill="hold">
                            <p:stCondLst>
                              <p:cond delay="500"/>
                            </p:stCondLst>
                            <p:childTnLst>
                              <p:par>
                                <p:cTn id="136" presetID="10" presetClass="entr" presetSubtype="0" repeatCount="0" fill="hold" nodeType="after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fade">
                                      <p:cBhvr>
                                        <p:cTn id="138"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par>
                                <p:cTn id="139" presetID="10" presetClass="exit" presetSubtype="0" fill="hold" nodeType="withEffect">
                                  <p:stCondLst>
                                    <p:cond delay="5000"/>
                                  </p:stCondLst>
                                  <p:childTnLst>
                                    <p:animEffect transition="out" filter="fade">
                                      <p:cBhvr>
                                        <p:cTn id="140" dur="500"/>
                                        <p:tgtEl>
                                          <p:spTgt spid="16"/>
                                        </p:tgtEl>
                                      </p:cBhvr>
                                    </p:animEffect>
                                    <p:set>
                                      <p:cBhvr>
                                        <p:cTn id="141" dur="1" fill="hold">
                                          <p:stCondLst>
                                            <p:cond delay="499"/>
                                          </p:stCondLst>
                                        </p:cTn>
                                        <p:tgtEl>
                                          <p:spTgt spid="16"/>
                                        </p:tgtEl>
                                        <p:attrNameLst>
                                          <p:attrName>style.visibility</p:attrName>
                                        </p:attrNameLst>
                                      </p:cBhvr>
                                      <p:to>
                                        <p:strVal val="hidden"/>
                                      </p:to>
                                    </p:set>
                                  </p:childTnLst>
                                </p:cTn>
                              </p:par>
                              <p:par>
                                <p:cTn id="142" presetID="10" presetClass="entr" presetSubtype="0" fill="hold" nodeType="withEffect">
                                  <p:stCondLst>
                                    <p:cond delay="5500"/>
                                  </p:stCondLst>
                                  <p:childTnLst>
                                    <p:set>
                                      <p:cBhvr>
                                        <p:cTn id="143" dur="1" fill="hold">
                                          <p:stCondLst>
                                            <p:cond delay="0"/>
                                          </p:stCondLst>
                                        </p:cTn>
                                        <p:tgtEl>
                                          <p:spTgt spid="20"/>
                                        </p:tgtEl>
                                        <p:attrNameLst>
                                          <p:attrName>style.visibility</p:attrName>
                                        </p:attrNameLst>
                                      </p:cBhvr>
                                      <p:to>
                                        <p:strVal val="visible"/>
                                      </p:to>
                                    </p:set>
                                    <p:animEffect transition="in" filter="fade">
                                      <p:cBhvr>
                                        <p:cTn id="144" dur="500"/>
                                        <p:tgtEl>
                                          <p:spTgt spid="20"/>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ntr" presetSubtype="0" fill="hold" nodeType="clickEffect">
                                  <p:stCondLst>
                                    <p:cond delay="0"/>
                                  </p:stCondLst>
                                  <p:childTnLst>
                                    <p:set>
                                      <p:cBhvr>
                                        <p:cTn id="148" dur="1" fill="hold">
                                          <p:stCondLst>
                                            <p:cond delay="0"/>
                                          </p:stCondLst>
                                        </p:cTn>
                                        <p:tgtEl>
                                          <p:spTgt spid="24"/>
                                        </p:tgtEl>
                                        <p:attrNameLst>
                                          <p:attrName>style.visibility</p:attrName>
                                        </p:attrNameLst>
                                      </p:cBhvr>
                                      <p:to>
                                        <p:strVal val="visible"/>
                                      </p:to>
                                    </p:set>
                                    <p:animEffect transition="in" filter="fade">
                                      <p:cBhvr>
                                        <p:cTn id="149" dur="500"/>
                                        <p:tgtEl>
                                          <p:spTgt spid="24"/>
                                        </p:tgtEl>
                                      </p:cBhvr>
                                    </p:animEffect>
                                  </p:childTnLst>
                                </p:cTn>
                              </p:par>
                              <p:par>
                                <p:cTn id="150" presetID="10" presetClass="entr" presetSubtype="0" fill="hold" nodeType="withEffect">
                                  <p:stCondLst>
                                    <p:cond delay="0"/>
                                  </p:stCondLst>
                                  <p:childTnLst>
                                    <p:set>
                                      <p:cBhvr>
                                        <p:cTn id="151" dur="1" fill="hold">
                                          <p:stCondLst>
                                            <p:cond delay="0"/>
                                          </p:stCondLst>
                                        </p:cTn>
                                        <p:tgtEl>
                                          <p:spTgt spid="25"/>
                                        </p:tgtEl>
                                        <p:attrNameLst>
                                          <p:attrName>style.visibility</p:attrName>
                                        </p:attrNameLst>
                                      </p:cBhvr>
                                      <p:to>
                                        <p:strVal val="visible"/>
                                      </p:to>
                                    </p:set>
                                    <p:animEffect transition="in" filter="fade">
                                      <p:cBhvr>
                                        <p:cTn id="152" dur="500"/>
                                        <p:tgtEl>
                                          <p:spTgt spid="25"/>
                                        </p:tgtEl>
                                      </p:cBhvr>
                                    </p:animEffect>
                                  </p:childTnLst>
                                </p:cTn>
                              </p:par>
                              <p:par>
                                <p:cTn id="153" presetID="10" presetClass="entr" presetSubtype="0" fill="hold" nodeType="withEffect">
                                  <p:stCondLst>
                                    <p:cond delay="0"/>
                                  </p:stCondLst>
                                  <p:childTnLst>
                                    <p:set>
                                      <p:cBhvr>
                                        <p:cTn id="154" dur="1" fill="hold">
                                          <p:stCondLst>
                                            <p:cond delay="0"/>
                                          </p:stCondLst>
                                        </p:cTn>
                                        <p:tgtEl>
                                          <p:spTgt spid="26"/>
                                        </p:tgtEl>
                                        <p:attrNameLst>
                                          <p:attrName>style.visibility</p:attrName>
                                        </p:attrNameLst>
                                      </p:cBhvr>
                                      <p:to>
                                        <p:strVal val="visible"/>
                                      </p:to>
                                    </p:set>
                                    <p:animEffect transition="in" filter="fade">
                                      <p:cBhvr>
                                        <p:cTn id="15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5" grpId="0"/>
      <p:bldP spid="85" grpId="0"/>
      <p:bldP spid="86" grpId="0"/>
      <p:bldP spid="87" grpId="0"/>
      <p:bldP spid="88" grpId="0"/>
      <p:bldP spid="89" grpId="0"/>
      <p:bldP spid="90" grpId="0"/>
      <p:bldP spid="91" grpId="0"/>
      <p:bldP spid="92" grpId="0"/>
      <p:bldP spid="93" grpId="0"/>
      <p:bldP spid="94" grpId="0"/>
      <p:bldP spid="95" grpId="0"/>
      <p:bldP spid="96" grpId="0"/>
      <p:bldP spid="97" grpId="0"/>
      <p:bldP spid="98" grpId="0"/>
      <p:bldP spid="99" grpId="0"/>
      <p:bldP spid="100" grpId="0"/>
      <p:bldP spid="101" grpId="0"/>
      <p:bldP spid="10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5" name="Picture 4" descr="A picture containing text, indoor, floor, room&#10;&#10;Description automatically generated">
            <a:extLst>
              <a:ext uri="{FF2B5EF4-FFF2-40B4-BE49-F238E27FC236}">
                <a16:creationId xmlns:a16="http://schemas.microsoft.com/office/drawing/2014/main" id="{7CF11C3A-7214-164D-90A5-5F9DA450CFC0}"/>
              </a:ext>
            </a:extLst>
          </p:cNvPr>
          <p:cNvPicPr>
            <a:picLocks noChangeAspect="1"/>
          </p:cNvPicPr>
          <p:nvPr/>
        </p:nvPicPr>
        <p:blipFill rotWithShape="1">
          <a:blip r:embed="rId3"/>
          <a:srcRect l="7015" r="24366" b="18293"/>
          <a:stretch/>
        </p:blipFill>
        <p:spPr>
          <a:xfrm>
            <a:off x="1521255" y="731640"/>
            <a:ext cx="9146746" cy="6126360"/>
          </a:xfrm>
          <a:prstGeom prst="rect">
            <a:avLst/>
          </a:prstGeom>
        </p:spPr>
      </p:pic>
      <p:sp>
        <p:nvSpPr>
          <p:cNvPr id="9" name="Shape 249">
            <a:extLst>
              <a:ext uri="{FF2B5EF4-FFF2-40B4-BE49-F238E27FC236}">
                <a16:creationId xmlns:a16="http://schemas.microsoft.com/office/drawing/2014/main" id="{5E67E304-95E5-DF48-8EB9-8BD80A487820}"/>
              </a:ext>
            </a:extLst>
          </p:cNvPr>
          <p:cNvSpPr txBox="1">
            <a:spLocks/>
          </p:cNvSpPr>
          <p:nvPr/>
        </p:nvSpPr>
        <p:spPr>
          <a:xfrm>
            <a:off x="1521254" y="7341"/>
            <a:ext cx="9144000" cy="1026900"/>
          </a:xfrm>
          <a:prstGeom prst="rect">
            <a:avLst/>
          </a:prstGeom>
          <a:noFill/>
          <a:ln>
            <a:noFill/>
          </a:ln>
        </p:spPr>
        <p:txBody>
          <a:bodyPr vert="horz" lIns="91425" tIns="91425" rIns="91425" bIns="91425"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defTabSz="685765">
              <a:buClr>
                <a:srgbClr val="0C343D"/>
              </a:buClr>
              <a:buSzPct val="25000"/>
            </a:pPr>
            <a:r>
              <a:rPr lang="en" sz="2700" b="1" dirty="0">
                <a:solidFill>
                  <a:prstClr val="black"/>
                </a:solidFill>
                <a:latin typeface="Calibri"/>
                <a:ea typeface="Calibri"/>
                <a:cs typeface="Calibri"/>
                <a:sym typeface="Calibri"/>
              </a:rPr>
              <a:t>What is Secondhand &amp; Thirdhand Aerosol?</a:t>
            </a:r>
          </a:p>
        </p:txBody>
      </p:sp>
    </p:spTree>
    <p:extLst>
      <p:ext uri="{BB962C8B-B14F-4D97-AF65-F5344CB8AC3E}">
        <p14:creationId xmlns:p14="http://schemas.microsoft.com/office/powerpoint/2010/main" val="884851220"/>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hape 179">
            <a:extLst>
              <a:ext uri="{FF2B5EF4-FFF2-40B4-BE49-F238E27FC236}">
                <a16:creationId xmlns:a16="http://schemas.microsoft.com/office/drawing/2014/main" id="{C6003F89-3208-9C41-90CE-4FD8CFDC1D1A}"/>
              </a:ext>
            </a:extLst>
          </p:cNvPr>
          <p:cNvSpPr/>
          <p:nvPr/>
        </p:nvSpPr>
        <p:spPr>
          <a:xfrm>
            <a:off x="3810000" y="188529"/>
            <a:ext cx="6858002" cy="76476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ctr">
            <a:spAutoFit/>
          </a:bodyPr>
          <a:lstStyle/>
          <a:p>
            <a:pPr defTabSz="410729">
              <a:defRPr sz="1800"/>
            </a:pPr>
            <a:r>
              <a:rPr lang="en-US" sz="4501" b="1"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rPr>
              <a:t>Secondhand Aerosol</a:t>
            </a:r>
            <a:endParaRPr sz="4501" b="1" dirty="0">
              <a:solidFill>
                <a:prstClr val="black"/>
              </a:solidFill>
              <a:effectLst>
                <a:outerShdw blurRad="127000" dist="76200" dir="2700000" rotWithShape="0">
                  <a:srgbClr val="FFFFFF">
                    <a:alpha val="75000"/>
                  </a:srgbClr>
                </a:outerShdw>
              </a:effectLst>
              <a:latin typeface="Arial" charset="0"/>
              <a:ea typeface="Arial" charset="0"/>
              <a:cs typeface="Arial" charset="0"/>
              <a:sym typeface="Gill Sans"/>
            </a:endParaRPr>
          </a:p>
        </p:txBody>
      </p:sp>
      <p:sp>
        <p:nvSpPr>
          <p:cNvPr id="5" name="Rectangle 4">
            <a:extLst>
              <a:ext uri="{FF2B5EF4-FFF2-40B4-BE49-F238E27FC236}">
                <a16:creationId xmlns:a16="http://schemas.microsoft.com/office/drawing/2014/main" id="{9B0D81C4-E4FD-0D43-9808-29D71D86C8C5}"/>
              </a:ext>
            </a:extLst>
          </p:cNvPr>
          <p:cNvSpPr/>
          <p:nvPr/>
        </p:nvSpPr>
        <p:spPr>
          <a:xfrm rot="5400000">
            <a:off x="1066238" y="1828238"/>
            <a:ext cx="5487524" cy="4572001"/>
          </a:xfrm>
          <a:prstGeom prst="rect">
            <a:avLst/>
          </a:prstGeom>
          <a:solidFill>
            <a:srgbClr val="3B8180"/>
          </a:solidFill>
          <a:ln>
            <a:solidFill>
              <a:srgbClr val="3B8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endParaRPr lang="en-US" sz="844" dirty="0">
              <a:solidFill>
                <a:prstClr val="white"/>
              </a:solidFill>
              <a:latin typeface="Calibri"/>
              <a:sym typeface="Helvetica"/>
            </a:endParaRPr>
          </a:p>
        </p:txBody>
      </p:sp>
      <p:pic>
        <p:nvPicPr>
          <p:cNvPr id="4" name="Picture 3">
            <a:extLst>
              <a:ext uri="{FF2B5EF4-FFF2-40B4-BE49-F238E27FC236}">
                <a16:creationId xmlns:a16="http://schemas.microsoft.com/office/drawing/2014/main" id="{F8B84775-EDC1-2B43-8720-2910425DDEF8}"/>
              </a:ext>
            </a:extLst>
          </p:cNvPr>
          <p:cNvPicPr>
            <a:picLocks noChangeAspect="1"/>
          </p:cNvPicPr>
          <p:nvPr/>
        </p:nvPicPr>
        <p:blipFill rotWithShape="1">
          <a:blip r:embed="rId3"/>
          <a:srcRect t="58135" r="71447" b="23437"/>
          <a:stretch/>
        </p:blipFill>
        <p:spPr>
          <a:xfrm>
            <a:off x="1524000" y="2357437"/>
            <a:ext cx="4564856" cy="3370056"/>
          </a:xfrm>
          <a:prstGeom prst="rect">
            <a:avLst/>
          </a:prstGeom>
          <a:ln>
            <a:noFill/>
          </a:ln>
        </p:spPr>
      </p:pic>
      <p:pic>
        <p:nvPicPr>
          <p:cNvPr id="40" name="Picture 39">
            <a:extLst>
              <a:ext uri="{FF2B5EF4-FFF2-40B4-BE49-F238E27FC236}">
                <a16:creationId xmlns:a16="http://schemas.microsoft.com/office/drawing/2014/main" id="{6E2C27DF-4855-574A-8E12-61D309A2134C}"/>
              </a:ext>
            </a:extLst>
          </p:cNvPr>
          <p:cNvPicPr>
            <a:picLocks noChangeAspect="1"/>
          </p:cNvPicPr>
          <p:nvPr/>
        </p:nvPicPr>
        <p:blipFill>
          <a:blip r:embed="rId4">
            <a:lum bright="70000" contrast="-70000"/>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4446483" y="3414449"/>
            <a:ext cx="1871414" cy="1871414"/>
          </a:xfrm>
          <a:prstGeom prst="rect">
            <a:avLst/>
          </a:prstGeom>
        </p:spPr>
      </p:pic>
      <p:pic>
        <p:nvPicPr>
          <p:cNvPr id="42" name="Picture 41">
            <a:extLst>
              <a:ext uri="{FF2B5EF4-FFF2-40B4-BE49-F238E27FC236}">
                <a16:creationId xmlns:a16="http://schemas.microsoft.com/office/drawing/2014/main" id="{A8928F88-D938-7C47-B11C-BB8235322704}"/>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2303359" y="3845978"/>
            <a:ext cx="1871414" cy="1871414"/>
          </a:xfrm>
          <a:prstGeom prst="rect">
            <a:avLst/>
          </a:prstGeom>
        </p:spPr>
      </p:pic>
      <p:pic>
        <p:nvPicPr>
          <p:cNvPr id="41" name="Picture 40">
            <a:extLst>
              <a:ext uri="{FF2B5EF4-FFF2-40B4-BE49-F238E27FC236}">
                <a16:creationId xmlns:a16="http://schemas.microsoft.com/office/drawing/2014/main" id="{ECAACE9C-61E9-5C45-B9B9-E7223A4D33B4}"/>
              </a:ext>
            </a:extLst>
          </p:cNvPr>
          <p:cNvPicPr>
            <a:picLocks noChangeAspect="1"/>
          </p:cNvPicPr>
          <p:nvPr/>
        </p:nvPicPr>
        <p:blipFill>
          <a:blip r:embed="rId4">
            <a:lum bright="70000" contrast="-70000"/>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1605711" y="3636725"/>
            <a:ext cx="1871414" cy="1871414"/>
          </a:xfrm>
          <a:prstGeom prst="rect">
            <a:avLst/>
          </a:prstGeom>
        </p:spPr>
      </p:pic>
      <p:pic>
        <p:nvPicPr>
          <p:cNvPr id="43" name="Picture 42">
            <a:extLst>
              <a:ext uri="{FF2B5EF4-FFF2-40B4-BE49-F238E27FC236}">
                <a16:creationId xmlns:a16="http://schemas.microsoft.com/office/drawing/2014/main" id="{86CD4A82-1234-FC40-92E1-3117D72E4124}"/>
              </a:ext>
            </a:extLst>
          </p:cNvPr>
          <p:cNvPicPr>
            <a:picLocks noChangeAspect="1"/>
          </p:cNvPicPr>
          <p:nvPr/>
        </p:nvPicPr>
        <p:blipFill>
          <a:blip r:embed="rId4">
            <a:lum bright="70000" contrast="-70000"/>
            <a:extLst>
              <a:ext uri="{BEBA8EAE-BF5A-486C-A8C5-ECC9F3942E4B}">
                <a14:imgProps xmlns:a14="http://schemas.microsoft.com/office/drawing/2010/main">
                  <a14:imgLayer r:embed="rId7">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3614956" y="3839510"/>
            <a:ext cx="1871414" cy="1871414"/>
          </a:xfrm>
          <a:prstGeom prst="rect">
            <a:avLst/>
          </a:prstGeom>
        </p:spPr>
      </p:pic>
      <p:pic>
        <p:nvPicPr>
          <p:cNvPr id="44" name="Picture 43">
            <a:extLst>
              <a:ext uri="{FF2B5EF4-FFF2-40B4-BE49-F238E27FC236}">
                <a16:creationId xmlns:a16="http://schemas.microsoft.com/office/drawing/2014/main" id="{13ADBED0-E820-EE46-93A8-3EEBDB0B3AEF}"/>
              </a:ext>
            </a:extLst>
          </p:cNvPr>
          <p:cNvPicPr>
            <a:picLocks noChangeAspect="1"/>
          </p:cNvPicPr>
          <p:nvPr/>
        </p:nvPicPr>
        <p:blipFill>
          <a:blip r:embed="rId4">
            <a:lum bright="70000" contrast="-70000"/>
            <a:extLst>
              <a:ext uri="{BEBA8EAE-BF5A-486C-A8C5-ECC9F3942E4B}">
                <a14:imgProps xmlns:a14="http://schemas.microsoft.com/office/drawing/2010/main">
                  <a14:imgLayer r:embed="rId8">
                    <a14:imgEffect>
                      <a14:colorTemperature colorTemp="5300"/>
                    </a14:imgEffect>
                  </a14:imgLayer>
                </a14:imgProps>
              </a:ext>
              <a:ext uri="{28A0092B-C50C-407E-A947-70E740481C1C}">
                <a14:useLocalDpi xmlns:a14="http://schemas.microsoft.com/office/drawing/2010/main" val="0"/>
              </a:ext>
            </a:extLst>
          </a:blip>
          <a:stretch>
            <a:fillRect/>
          </a:stretch>
        </p:blipFill>
        <p:spPr>
          <a:xfrm rot="1708037">
            <a:off x="3857260" y="3122008"/>
            <a:ext cx="1871414" cy="1871414"/>
          </a:xfrm>
          <a:prstGeom prst="rect">
            <a:avLst/>
          </a:prstGeom>
        </p:spPr>
      </p:pic>
      <p:sp>
        <p:nvSpPr>
          <p:cNvPr id="45" name="TextBox 44">
            <a:extLst>
              <a:ext uri="{FF2B5EF4-FFF2-40B4-BE49-F238E27FC236}">
                <a16:creationId xmlns:a16="http://schemas.microsoft.com/office/drawing/2014/main" id="{005EB215-2B48-1C45-B5E4-D6F4C4B276C2}"/>
              </a:ext>
            </a:extLst>
          </p:cNvPr>
          <p:cNvSpPr txBox="1"/>
          <p:nvPr/>
        </p:nvSpPr>
        <p:spPr>
          <a:xfrm>
            <a:off x="9547522" y="2490253"/>
            <a:ext cx="941884" cy="698396"/>
          </a:xfrm>
          <a:prstGeom prst="rect">
            <a:avLst/>
          </a:prstGeom>
          <a:noFill/>
        </p:spPr>
        <p:txBody>
          <a:bodyPr wrap="square" rtlCol="0">
            <a:spAutoFit/>
          </a:bodyPr>
          <a:lstStyle/>
          <a:p>
            <a:pPr defTabSz="321440"/>
            <a:r>
              <a:rPr lang="en-US" sz="1969" dirty="0">
                <a:solidFill>
                  <a:sysClr val="windowText" lastClr="000000"/>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Helvetica"/>
              </a:rPr>
              <a:t>Heavy </a:t>
            </a:r>
          </a:p>
          <a:p>
            <a:pPr defTabSz="321440"/>
            <a:r>
              <a:rPr lang="en-US" sz="1969" dirty="0">
                <a:solidFill>
                  <a:sysClr val="windowText" lastClr="000000"/>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Helvetica"/>
              </a:rPr>
              <a:t>Metals</a:t>
            </a:r>
          </a:p>
        </p:txBody>
      </p:sp>
      <p:sp>
        <p:nvSpPr>
          <p:cNvPr id="46" name="TextBox 45">
            <a:extLst>
              <a:ext uri="{FF2B5EF4-FFF2-40B4-BE49-F238E27FC236}">
                <a16:creationId xmlns:a16="http://schemas.microsoft.com/office/drawing/2014/main" id="{679F6667-E3E8-6844-828D-31E0F6787D64}"/>
              </a:ext>
            </a:extLst>
          </p:cNvPr>
          <p:cNvSpPr txBox="1"/>
          <p:nvPr/>
        </p:nvSpPr>
        <p:spPr>
          <a:xfrm>
            <a:off x="7596187" y="3508236"/>
            <a:ext cx="1178719" cy="698396"/>
          </a:xfrm>
          <a:prstGeom prst="rect">
            <a:avLst/>
          </a:prstGeom>
          <a:noFill/>
        </p:spPr>
        <p:txBody>
          <a:bodyPr wrap="square" rtlCol="0">
            <a:spAutoFit/>
          </a:bodyPr>
          <a:lstStyle/>
          <a:p>
            <a:pPr defTabSz="321440"/>
            <a:r>
              <a:rPr lang="en-US" sz="1969" dirty="0">
                <a:solidFill>
                  <a:sysClr val="windowText" lastClr="000000"/>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Helvetica"/>
              </a:rPr>
              <a:t>Ultrafine</a:t>
            </a:r>
          </a:p>
          <a:p>
            <a:pPr defTabSz="321440"/>
            <a:r>
              <a:rPr lang="en-US" sz="1969" dirty="0">
                <a:solidFill>
                  <a:sysClr val="windowText" lastClr="000000"/>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Helvetica"/>
              </a:rPr>
              <a:t>Particles</a:t>
            </a:r>
          </a:p>
        </p:txBody>
      </p:sp>
      <p:sp>
        <p:nvSpPr>
          <p:cNvPr id="47" name="TextBox 46">
            <a:extLst>
              <a:ext uri="{FF2B5EF4-FFF2-40B4-BE49-F238E27FC236}">
                <a16:creationId xmlns:a16="http://schemas.microsoft.com/office/drawing/2014/main" id="{B6B9B737-5865-7841-96C8-1854C73903F2}"/>
              </a:ext>
            </a:extLst>
          </p:cNvPr>
          <p:cNvSpPr txBox="1"/>
          <p:nvPr/>
        </p:nvSpPr>
        <p:spPr>
          <a:xfrm>
            <a:off x="9231387" y="5472128"/>
            <a:ext cx="941884" cy="395365"/>
          </a:xfrm>
          <a:prstGeom prst="rect">
            <a:avLst/>
          </a:prstGeom>
          <a:noFill/>
        </p:spPr>
        <p:txBody>
          <a:bodyPr wrap="square" rtlCol="0">
            <a:spAutoFit/>
          </a:bodyPr>
          <a:lstStyle/>
          <a:p>
            <a:pPr defTabSz="321440"/>
            <a:r>
              <a:rPr lang="en-US" sz="1969" dirty="0">
                <a:solidFill>
                  <a:sysClr val="windowText" lastClr="000000"/>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Helvetica"/>
              </a:rPr>
              <a:t>VOCs</a:t>
            </a:r>
          </a:p>
        </p:txBody>
      </p:sp>
      <p:sp>
        <p:nvSpPr>
          <p:cNvPr id="48" name="TextBox 47">
            <a:extLst>
              <a:ext uri="{FF2B5EF4-FFF2-40B4-BE49-F238E27FC236}">
                <a16:creationId xmlns:a16="http://schemas.microsoft.com/office/drawing/2014/main" id="{E011E6F8-E33C-7244-BFF2-53067925FAD7}"/>
              </a:ext>
            </a:extLst>
          </p:cNvPr>
          <p:cNvSpPr txBox="1"/>
          <p:nvPr/>
        </p:nvSpPr>
        <p:spPr>
          <a:xfrm>
            <a:off x="6624919" y="5357812"/>
            <a:ext cx="1445655" cy="698396"/>
          </a:xfrm>
          <a:prstGeom prst="rect">
            <a:avLst/>
          </a:prstGeom>
          <a:noFill/>
        </p:spPr>
        <p:txBody>
          <a:bodyPr wrap="square" rtlCol="0">
            <a:spAutoFit/>
          </a:bodyPr>
          <a:lstStyle/>
          <a:p>
            <a:pPr defTabSz="321440"/>
            <a:r>
              <a:rPr lang="en-US" sz="1969" dirty="0">
                <a:solidFill>
                  <a:sysClr val="windowText" lastClr="000000"/>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Helvetica"/>
              </a:rPr>
              <a:t>Cancerous</a:t>
            </a:r>
          </a:p>
          <a:p>
            <a:pPr defTabSz="321440"/>
            <a:r>
              <a:rPr lang="en-US" sz="1969" dirty="0">
                <a:solidFill>
                  <a:sysClr val="windowText" lastClr="000000"/>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Helvetica"/>
              </a:rPr>
              <a:t>Chemicals</a:t>
            </a:r>
          </a:p>
        </p:txBody>
      </p:sp>
      <p:sp>
        <p:nvSpPr>
          <p:cNvPr id="10" name="TextBox 9">
            <a:extLst>
              <a:ext uri="{FF2B5EF4-FFF2-40B4-BE49-F238E27FC236}">
                <a16:creationId xmlns:a16="http://schemas.microsoft.com/office/drawing/2014/main" id="{56D7661D-CA9F-7A4C-B639-035BEC9273E6}"/>
              </a:ext>
            </a:extLst>
          </p:cNvPr>
          <p:cNvSpPr txBox="1"/>
          <p:nvPr/>
        </p:nvSpPr>
        <p:spPr>
          <a:xfrm>
            <a:off x="6792516" y="2035970"/>
            <a:ext cx="1178719" cy="395365"/>
          </a:xfrm>
          <a:prstGeom prst="rect">
            <a:avLst/>
          </a:prstGeom>
          <a:noFill/>
        </p:spPr>
        <p:txBody>
          <a:bodyPr wrap="square" rtlCol="0">
            <a:spAutoFit/>
          </a:bodyPr>
          <a:lstStyle/>
          <a:p>
            <a:pPr defTabSz="321440"/>
            <a:r>
              <a:rPr lang="en-US" sz="1969" dirty="0">
                <a:solidFill>
                  <a:sysClr val="windowText" lastClr="000000"/>
                </a:solidFill>
                <a:effectLst>
                  <a:outerShdw blurRad="63500" sx="102000" sy="102000" algn="ctr" rotWithShape="0">
                    <a:prstClr val="black">
                      <a:alpha val="40000"/>
                    </a:prstClr>
                  </a:outerShdw>
                </a:effectLst>
                <a:latin typeface="Arial" panose="020B0604020202020204" pitchFamily="34" charset="0"/>
                <a:cs typeface="Arial" panose="020B0604020202020204" pitchFamily="34" charset="0"/>
                <a:sym typeface="Helvetica"/>
              </a:rPr>
              <a:t>Nicotine</a:t>
            </a:r>
          </a:p>
        </p:txBody>
      </p:sp>
    </p:spTree>
    <p:extLst>
      <p:ext uri="{BB962C8B-B14F-4D97-AF65-F5344CB8AC3E}">
        <p14:creationId xmlns:p14="http://schemas.microsoft.com/office/powerpoint/2010/main" val="360228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875E-6 -4.11458E-6 L 0.24719 -0.23649 C 0.29456 -0.28108 0.28894 -0.27425 0.28369 -0.26725 " pathEditMode="relative" rAng="0" ptsTypes="AAA">
                                      <p:cBhvr>
                                        <p:cTn id="6" dur="2000" fill="hold"/>
                                        <p:tgtEl>
                                          <p:spTgt spid="44"/>
                                        </p:tgtEl>
                                        <p:attrNameLst>
                                          <p:attrName>ppt_x</p:attrName>
                                          <p:attrName>ppt_y</p:attrName>
                                        </p:attrNameLst>
                                      </p:cBhvr>
                                      <p:rCtr x="14355" y="-13623"/>
                                    </p:animMotion>
                                  </p:childTnLst>
                                </p:cTn>
                              </p:par>
                              <p:par>
                                <p:cTn id="7" presetID="0" presetClass="path" presetSubtype="0" accel="50000" decel="50000" fill="hold" nodeType="withEffect">
                                  <p:stCondLst>
                                    <p:cond delay="0"/>
                                  </p:stCondLst>
                                  <p:childTnLst>
                                    <p:animMotion origin="layout" path="M -2.77344E-6 -1.82292E-6 L 0.00757 0.0013 L 0.02051 0.00358 C 0.02344 0.00423 0.02625 0.00456 0.02918 0.00488 C 0.03174 0.00602 0.03418 0.00765 0.03675 0.00863 C 0.05554 0.01481 0.04688 0.0096 0.06702 0.01579 C 0.07373 0.01791 0.0802 0.02051 0.08655 0.02311 C 0.0907 0.02458 0.09473 0.02604 0.09864 0.02783 C 0.10108 0.02914 0.10352 0.03044 0.1062 0.03158 C 0.11048 0.03337 0.11914 0.0363 0.11914 0.03646 C 0.12024 0.03711 0.12146 0.03793 0.12244 0.0389 C 0.13306 0.0485 0.11536 0.04297 0.14954 0.04118 C 0.15283 0.04085 0.15601 0.0402 0.1593 0.04004 C 0.3136 0.0376 0.2555 0.04639 0.31116 0.0376 C 0.33155 0.0223 0.30933 0.03793 0.32093 0.03158 C 0.32202 0.03076 0.323 0.02962 0.3241 0.02914 C 0.3252 0.02865 0.3263 0.02848 0.3274 0.02783 C 0.33252 0.02507 0.33704 0.02084 0.34143 0.01709 L 0.34583 0.01335 C 0.34729 0.01205 0.34864 0.01091 0.3501 0.00977 C 0.35132 0.00895 0.35242 0.0083 0.3534 0.00733 C 0.35645 0.00423 0.35877 0.00016 0.36206 -0.00244 C 0.36426 -0.0039 0.36658 -0.00537 0.36853 -0.00716 L 0.37842 -0.01806 C 0.3794 -0.01937 0.38037 -0.02067 0.38159 -0.02165 C 0.39429 -0.03239 0.37256 -0.01383 0.39685 -0.03743 C 0.39966 -0.04036 0.40259 -0.04297 0.40552 -0.0459 C 0.40845 -0.04899 0.41101 -0.05257 0.41407 -0.05566 C 0.42017 -0.06185 0.42591 -0.06836 0.4325 -0.07389 C 0.43408 -0.07503 0.43555 -0.07617 0.43689 -0.07747 C 0.43946 -0.07975 0.4419 -0.08235 0.44446 -0.08463 C 0.44727 -0.08724 0.45069 -0.08919 0.45325 -0.09196 C 0.45459 -0.09359 0.45581 -0.09538 0.45752 -0.09684 C 0.45923 -0.09831 0.46619 -0.10303 0.46839 -0.1053 C 0.46997 -0.10709 0.47107 -0.10954 0.47266 -0.11133 C 0.47376 -0.11263 0.47498 -0.1136 0.47595 -0.11491 C 0.47718 -0.11686 0.47791 -0.11914 0.47913 -0.12109 C 0.48047 -0.12288 0.48218 -0.12418 0.48352 -0.12581 C 0.48474 -0.12744 0.4856 -0.12923 0.4867 -0.13069 C 0.48853 -0.13281 0.49048 -0.13476 0.49219 -0.13672 C 0.49768 -0.14355 0.50269 -0.15088 0.50843 -0.15739 C 0.51282 -0.16211 0.51746 -0.16683 0.52149 -0.17187 C 0.52393 -0.17513 0.52625 -0.17871 0.52918 -0.18164 C 0.53394 -0.18668 0.53943 -0.19092 0.54431 -0.19612 C 0.54761 -0.19971 0.55017 -0.2041 0.55396 -0.20687 C 0.55616 -0.20866 0.55835 -0.21012 0.56055 -0.21191 C 0.56543 -0.21582 0.56958 -0.21891 0.57349 -0.22396 C 0.57447 -0.2251 0.57495 -0.2264 0.57569 -0.2277 C 0.57666 -0.22916 0.57788 -0.23096 0.57898 -0.23242 C 0.58277 -0.2373 0.58167 -0.23421 0.58435 -0.23958 C 0.58643 -0.24365 0.58765 -0.24739 0.58863 -0.25179 C 0.58911 -0.25342 0.5896 -0.25504 0.58985 -0.25667 C 0.59021 -0.25911 0.59033 -0.26139 0.59082 -0.26383 C 0.59143 -0.26644 0.59229 -0.26872 0.59314 -0.27116 C 0.59351 -0.27246 0.59387 -0.2736 0.59412 -0.2749 C 0.59449 -0.27637 0.59485 -0.27816 0.59522 -0.27962 C 0.59644 -0.28434 0.59632 -0.28174 0.59632 -0.28434 " pathEditMode="relative" rAng="0" ptsTypes="AAAAAAAAAAAAAAAAAAAAAAAAAAAAAAAAAAAAAAAAAAAAAAAAAAAAAAAAA">
                                      <p:cBhvr>
                                        <p:cTn id="8" dur="2000" fill="hold"/>
                                        <p:tgtEl>
                                          <p:spTgt spid="43"/>
                                        </p:tgtEl>
                                        <p:attrNameLst>
                                          <p:attrName>ppt_x</p:attrName>
                                          <p:attrName>ppt_y</p:attrName>
                                        </p:attrNameLst>
                                      </p:cBhvr>
                                      <p:rCtr x="29810" y="-11995"/>
                                    </p:animMotion>
                                  </p:childTnLst>
                                </p:cTn>
                              </p:par>
                              <p:par>
                                <p:cTn id="9" presetID="0" presetClass="path" presetSubtype="0" accel="50000" decel="50000" fill="hold" nodeType="withEffect">
                                  <p:stCondLst>
                                    <p:cond delay="0"/>
                                  </p:stCondLst>
                                  <p:childTnLst>
                                    <p:animMotion origin="layout" path="M 2.77556E-17 0.0026 C 0.05652 0.01123 -0.00195 0.00276 0.15222 0.0052 C 0.15881 0.00537 0.16553 0.00618 0.172 0.00667 C 0.18335 0.00944 0.17944 0.00895 0.19824 0.00667 C 0.2019 0.00618 0.20544 0.00455 0.20923 0.00406 C 0.21326 0.00325 0.21716 0.00309 0.22144 0.0026 C 0.22864 0.00081 0.23596 -0.00131 0.24329 -0.00277 C 0.26538 -0.007 0.28162 -0.00798 0.30469 -0.01075 C 0.31128 -0.01156 0.31787 -0.0127 0.32434 -0.01351 L 0.36169 -0.01742 C 0.36499 -0.01823 0.36829 -0.01937 0.3717 -0.02002 C 0.37439 -0.02067 0.37744 -0.02067 0.38025 -0.02149 C 0.38135 -0.02165 0.38245 -0.02247 0.38354 -0.02279 C 0.38672 -0.02377 0.38843 -0.02409 0.39124 -0.02539 C 0.39722 -0.02849 0.41589 -0.0389 0.4187 -0.04151 C 0.4364 -0.05778 0.41797 -0.04118 0.43835 -0.05762 C 0.44116 -0.05957 0.44348 -0.06202 0.44617 -0.06413 C 0.45093 -0.06788 0.46777 -0.07992 0.47571 -0.08692 C 0.47974 -0.09034 0.48376 -0.09408 0.48779 -0.09766 C 0.49072 -0.10026 0.49341 -0.10319 0.4967 -0.10564 C 0.49963 -0.10791 0.50244 -0.10987 0.50525 -0.11231 C 0.5072 -0.11394 0.50891 -0.11605 0.51086 -0.11768 C 0.5144 -0.12045 0.51843 -0.1224 0.52185 -0.12549 C 0.52368 -0.12745 0.52527 -0.12956 0.52722 -0.13103 C 0.53772 -0.13721 0.5293 -0.1281 0.53516 -0.13477 " pathEditMode="relative" rAng="0" ptsTypes="AAAAAAAAAAAAAAAAAAAAAAAAA">
                                      <p:cBhvr>
                                        <p:cTn id="10" dur="2000" fill="hold"/>
                                        <p:tgtEl>
                                          <p:spTgt spid="42"/>
                                        </p:tgtEl>
                                        <p:attrNameLst>
                                          <p:attrName>ppt_x</p:attrName>
                                          <p:attrName>ppt_y</p:attrName>
                                        </p:attrNameLst>
                                      </p:cBhvr>
                                      <p:rCtr x="26758" y="-6576"/>
                                    </p:animMotion>
                                  </p:childTnLst>
                                </p:cTn>
                              </p:par>
                              <p:par>
                                <p:cTn id="11" presetID="0" presetClass="path" presetSubtype="0" accel="50000" decel="50000" fill="hold" nodeType="withEffect">
                                  <p:stCondLst>
                                    <p:cond delay="0"/>
                                  </p:stCondLst>
                                  <p:childTnLst>
                                    <p:animMotion origin="layout" path="M -0.01465 -0.00342 C -0.0066 0.01123 0.00073 0.02539 0.01049 0.03841 C 0.0133 0.04215 0.01574 0.04638 0.01892 0.04964 C 0.02246 0.05338 0.02673 0.05599 0.03039 0.0594 C 0.03405 0.06298 0.03723 0.06722 0.04089 0.07063 C 0.04223 0.07177 0.04382 0.07226 0.04504 0.0734 C 0.04773 0.07601 0.04992 0.07926 0.05249 0.08187 C 0.05725 0.08675 0.06225 0.09114 0.06713 0.09586 C 0.0686 0.09716 0.06994 0.09863 0.07129 0.10009 C 0.07275 0.1014 0.07409 0.10286 0.07556 0.10416 C 0.07653 0.10514 0.07751 0.10628 0.07873 0.10693 C 0.08129 0.10856 0.08825 0.10937 0.09021 0.10986 C 0.09533 0.11116 0.10803 0.11523 0.1123 0.11686 C 0.16027 0.13395 0.14135 0.12728 0.20568 0.15885 C 0.21618 0.1639 0.22717 0.16748 0.23718 0.17415 C 0.27392 0.19856 0.21374 0.15885 0.276 0.19791 C 0.28515 0.20377 0.29419 0.20996 0.30322 0.21614 C 0.31433 0.22379 0.31775 0.22688 0.32849 0.23437 C 0.33117 0.23632 0.33422 0.23763 0.33679 0.23991 C 0.3385 0.24137 0.34228 0.24511 0.34411 0.24544 C 0.34826 0.24658 0.35254 0.24642 0.35681 0.2469 C 0.36254 0.24853 0.36389 0.24869 0.37036 0.25114 C 0.3739 0.25244 0.37732 0.25407 0.38086 0.25537 C 0.38256 0.25586 0.3844 0.25618 0.3861 0.25667 C 0.38928 0.25765 0.39245 0.25846 0.39563 0.25944 C 0.39807 0.26025 0.40051 0.26139 0.40295 0.26237 C 0.40405 0.26269 0.40503 0.26334 0.40612 0.26367 C 0.4082 0.26432 0.41027 0.26448 0.41235 0.26513 C 0.42224 0.26774 0.41174 0.2653 0.41967 0.2679 C 0.4215 0.26839 0.42321 0.26888 0.42492 0.26937 C 0.4309 0.26888 0.43689 0.26871 0.44287 0.2679 C 0.4635 0.26481 0.44348 0.26513 0.46276 0.26367 C 0.47216 0.26302 0.48169 0.26269 0.49108 0.26237 C 0.49389 0.26139 0.49694 0.26123 0.49951 0.25944 C 0.50085 0.25862 0.50219 0.25748 0.50366 0.25667 C 0.50573 0.25553 0.50781 0.25488 0.51001 0.2539 L 0.51306 0.25244 L 0.51941 0.24967 L 0.52258 0.24837 C 0.52465 0.24642 0.52746 0.24544 0.5288 0.24267 C 0.52954 0.24137 0.53003 0.23958 0.531 0.23844 C 0.53283 0.23632 0.53515 0.2347 0.53723 0.23291 L 0.5404 0.23014 L 0.54882 0.21338 C 0.54943 0.21191 0.5498 0.21012 0.5509 0.20914 L 0.55407 0.20638 L 0.55822 0.19791 C 0.55896 0.19661 0.55993 0.19531 0.5603 0.19368 C 0.56164 0.18864 0.56091 0.18945 0.56457 0.18538 C 0.56555 0.18424 0.56677 0.18359 0.56762 0.18261 C 0.56994 0.17985 0.57397 0.17415 0.57397 0.17415 C 0.57434 0.17269 0.5758 0.17106 0.57507 0.16992 C 0.57348 0.1678 0.5708 0.16813 0.56872 0.16715 C 0.56286 0.16455 0.56665 0.16618 0.55725 0.16292 C 0.55127 0.16097 0.55444 0.16194 0.54773 0.16015 C 0.54272 0.15576 0.54577 0.15787 0.53833 0.15462 C 0.53723 0.15413 0.53625 0.15348 0.53515 0.15315 C 0.53308 0.15267 0.531 0.15234 0.5288 0.15185 C 0.52746 0.15136 0.52465 0.15039 0.52465 0.15039 " pathEditMode="relative" ptsTypes="AAAAAAAAAAAAAAAAAAAAAAAAAAAAAAAAAAAAAAAAAAAAAAAAAAAAAAAAAAA">
                                      <p:cBhvr>
                                        <p:cTn id="12" dur="2000" fill="hold"/>
                                        <p:tgtEl>
                                          <p:spTgt spid="41"/>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02734 -0.01302 L -0.01696 -0.01123 C -0.01368 -0.01058 -0.01049 -0.00961 -0.00732 -0.00912 C -0.00402 -0.00863 -0.00097 -0.00847 0.00232 -0.00814 C 0.00916 -0.00635 0.01575 -0.00456 0.02259 -0.00293 C 0.03052 -0.00098 0.0387 0.00032 0.04664 0.00228 C 0.05469 0.00407 0.06275 0.00635 0.07068 0.00846 C 0.07422 0.00944 0.07764 0.01074 0.0813 0.01172 C 0.09473 0.01497 0.10889 0.01562 0.12171 0.02083 C 0.13074 0.02457 0.13135 0.0249 0.14197 0.02799 C 0.14576 0.02929 0.14979 0.03011 0.15357 0.03125 C 0.15931 0.03304 0.16407 0.03548 0.16993 0.03646 C 0.17212 0.03678 0.17444 0.03694 0.17664 0.03743 C 0.17798 0.03776 0.17933 0.03808 0.18055 0.03841 C 0.18238 0.03922 0.18445 0.0402 0.18628 0.04069 C 0.18824 0.04101 0.19019 0.04134 0.19202 0.04166 C 0.19727 0.04248 0.20752 0.04362 0.20752 0.04378 C 0.21485 0.04752 0.20752 0.04411 0.21717 0.04655 C 0.219 0.0472 0.22107 0.04801 0.22291 0.04883 C 0.2273 0.05013 0.23182 0.05143 0.23646 0.05289 C 0.23865 0.05371 0.24109 0.05403 0.24305 0.05501 C 0.24537 0.05599 0.24756 0.05729 0.24988 0.0581 C 0.25208 0.05892 0.25452 0.0594 0.2566 0.06022 C 0.25904 0.06103 0.26111 0.06233 0.26331 0.06331 C 0.27283 0.06722 0.26795 0.0638 0.28064 0.07064 C 0.2826 0.07145 0.28455 0.07275 0.2865 0.07357 C 0.28772 0.07405 0.28907 0.07422 0.29029 0.0747 C 0.292 0.07519 0.29346 0.07617 0.29505 0.07666 C 0.29676 0.07715 0.29834 0.07715 0.29993 0.07763 C 0.30188 0.07829 0.30384 0.0791 0.30579 0.07975 L 0.3086 0.08073 C 0.30958 0.08121 0.31067 0.08138 0.31141 0.08187 C 0.31348 0.08284 0.31531 0.08414 0.31727 0.08496 C 0.3219 0.08707 0.32642 0.08886 0.33082 0.09114 C 0.33265 0.09228 0.3346 0.09358 0.33655 0.0944 C 0.35352 0.10189 0.33216 0.09131 0.34717 0.09847 C 0.34852 0.09912 0.34961 0.09977 0.35096 0.10042 C 0.35254 0.10123 0.35425 0.10189 0.35584 0.10254 C 0.35669 0.10286 0.35767 0.10319 0.35877 0.10351 C 0.36707 0.10742 0.35865 0.10416 0.36548 0.10661 C 0.37378 0.11263 0.36329 0.10547 0.37122 0.10986 C 0.37232 0.11035 0.37305 0.11116 0.37415 0.11181 C 0.37488 0.1123 0.3761 0.1123 0.37708 0.11295 C 0.37903 0.11409 0.3805 0.11605 0.38282 0.11702 C 0.3844 0.11784 0.38599 0.11832 0.38758 0.11914 C 0.39014 0.12044 0.39258 0.12239 0.39527 0.12337 L 0.40113 0.12532 C 0.41028 0.13509 0.39844 0.12353 0.40687 0.12939 C 0.40809 0.13021 0.40882 0.13167 0.40967 0.13248 C 0.41163 0.13411 0.41382 0.13493 0.41553 0.13655 C 0.41919 0.14062 0.417 0.13932 0.42139 0.14079 C 0.42981 0.14681 0.41626 0.13753 0.43006 0.14485 C 0.43128 0.14567 0.43262 0.14632 0.43372 0.14697 C 0.43482 0.14746 0.4358 0.14762 0.43665 0.14811 C 0.43873 0.14925 0.44056 0.15088 0.44263 0.15218 C 0.44336 0.15299 0.44459 0.15348 0.44544 0.15429 C 0.4491 0.1582 0.44715 0.15657 0.45118 0.15934 C 0.45252 0.16146 0.45337 0.1639 0.45508 0.16552 C 0.45691 0.16764 0.45875 0.16927 0.45984 0.17187 C 0.4607 0.17383 0.4607 0.17627 0.4618 0.17806 C 0.46399 0.18196 0.46314 0.18001 0.46485 0.18343 " pathEditMode="relative" rAng="0" ptsTypes="AAAAAAAAAAAAAAAAAAAAAAAAAAAAAAAAAAAAAAAAAAAAAAAAAAAAAAAAAAAAA">
                                      <p:cBhvr>
                                        <p:cTn id="14" dur="2000" fill="hold"/>
                                        <p:tgtEl>
                                          <p:spTgt spid="40"/>
                                        </p:tgtEl>
                                        <p:attrNameLst>
                                          <p:attrName>ppt_x</p:attrName>
                                          <p:attrName>ppt_y</p:attrName>
                                        </p:attrNameLst>
                                      </p:cBhvr>
                                      <p:rCtr x="24609" y="9814"/>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fade">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fade">
                                      <p:cBhvr>
                                        <p:cTn id="34" dur="500"/>
                                        <p:tgtEl>
                                          <p:spTgt spid="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B37B6E-62B8-6375-E579-69AA7E5EFF52}"/>
              </a:ext>
            </a:extLst>
          </p:cNvPr>
          <p:cNvPicPr>
            <a:picLocks noChangeAspect="1"/>
          </p:cNvPicPr>
          <p:nvPr/>
        </p:nvPicPr>
        <p:blipFill rotWithShape="1">
          <a:blip r:embed="rId2"/>
          <a:srcRect/>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A01F1FED-A3AB-AA05-6492-CA9A9BCB957D}"/>
              </a:ext>
            </a:extLst>
          </p:cNvPr>
          <p:cNvSpPr/>
          <p:nvPr/>
        </p:nvSpPr>
        <p:spPr>
          <a:xfrm>
            <a:off x="0" y="2041742"/>
            <a:ext cx="275573" cy="3131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679531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9"/>
          <p:cNvSpPr/>
          <p:nvPr/>
        </p:nvSpPr>
        <p:spPr>
          <a:xfrm>
            <a:off x="4006916" y="406805"/>
            <a:ext cx="5487986" cy="764761"/>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defTabSz="321440">
              <a:defRPr sz="1800"/>
            </a:pPr>
            <a:r>
              <a:rPr lang="en-US" sz="4501" b="1" dirty="0">
                <a:solidFill>
                  <a:prstClr val="black"/>
                </a:solidFill>
                <a:latin typeface="Arial" charset="0"/>
                <a:ea typeface="Arial" charset="0"/>
                <a:cs typeface="Arial" charset="0"/>
                <a:sym typeface="Chalkboard"/>
              </a:rPr>
              <a:t>Thirdhand Aerosol</a:t>
            </a:r>
            <a:endParaRPr sz="4501" b="1" dirty="0">
              <a:solidFill>
                <a:prstClr val="black"/>
              </a:solidFill>
              <a:latin typeface="Arial" charset="0"/>
              <a:ea typeface="Arial" charset="0"/>
              <a:cs typeface="Arial" charset="0"/>
              <a:sym typeface="Chalkboard"/>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99430" y="4189104"/>
            <a:ext cx="1492474" cy="149247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08037">
            <a:off x="3029974" y="1418597"/>
            <a:ext cx="1871414" cy="1871414"/>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5170" y="2707023"/>
            <a:ext cx="3135795" cy="3135795"/>
          </a:xfrm>
          <a:prstGeom prst="rect">
            <a:avLst/>
          </a:prstGeom>
        </p:spPr>
      </p:pic>
      <p:grpSp>
        <p:nvGrpSpPr>
          <p:cNvPr id="17" name="Group 16"/>
          <p:cNvGrpSpPr/>
          <p:nvPr/>
        </p:nvGrpSpPr>
        <p:grpSpPr>
          <a:xfrm>
            <a:off x="4405152" y="2026177"/>
            <a:ext cx="4015384" cy="4015384"/>
            <a:chOff x="3421998" y="2651939"/>
            <a:chExt cx="5710768" cy="5710768"/>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1998" y="2651939"/>
              <a:ext cx="5710768" cy="5710768"/>
            </a:xfrm>
            <a:prstGeom prst="rect">
              <a:avLst/>
            </a:prstGeom>
          </p:spPr>
        </p:pic>
        <p:sp>
          <p:nvSpPr>
            <p:cNvPr id="16" name="Rectangle 15"/>
            <p:cNvSpPr/>
            <p:nvPr/>
          </p:nvSpPr>
          <p:spPr>
            <a:xfrm>
              <a:off x="5664200" y="4038600"/>
              <a:ext cx="1295400" cy="1468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grpSp>
      <p:grpSp>
        <p:nvGrpSpPr>
          <p:cNvPr id="29" name="Group 28"/>
          <p:cNvGrpSpPr/>
          <p:nvPr/>
        </p:nvGrpSpPr>
        <p:grpSpPr>
          <a:xfrm>
            <a:off x="4498391" y="3031714"/>
            <a:ext cx="3899546" cy="3073359"/>
            <a:chOff x="4232690" y="4252865"/>
            <a:chExt cx="5546021" cy="4370999"/>
          </a:xfrm>
        </p:grpSpPr>
        <p:sp>
          <p:nvSpPr>
            <p:cNvPr id="18" name="Oval 17"/>
            <p:cNvSpPr/>
            <p:nvPr/>
          </p:nvSpPr>
          <p:spPr>
            <a:xfrm>
              <a:off x="5695941" y="6092098"/>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19" name="Oval 18"/>
            <p:cNvSpPr/>
            <p:nvPr/>
          </p:nvSpPr>
          <p:spPr>
            <a:xfrm>
              <a:off x="7449418" y="6417411"/>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21" name="Oval 20"/>
            <p:cNvSpPr/>
            <p:nvPr/>
          </p:nvSpPr>
          <p:spPr>
            <a:xfrm>
              <a:off x="8443114" y="4648200"/>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22" name="Oval 21"/>
            <p:cNvSpPr/>
            <p:nvPr/>
          </p:nvSpPr>
          <p:spPr>
            <a:xfrm>
              <a:off x="9577176" y="5678156"/>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23" name="Oval 22"/>
            <p:cNvSpPr/>
            <p:nvPr/>
          </p:nvSpPr>
          <p:spPr>
            <a:xfrm>
              <a:off x="7637594" y="7914199"/>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24" name="Oval 23"/>
            <p:cNvSpPr/>
            <p:nvPr/>
          </p:nvSpPr>
          <p:spPr>
            <a:xfrm>
              <a:off x="4232690" y="4990237"/>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25" name="Oval 24"/>
            <p:cNvSpPr/>
            <p:nvPr/>
          </p:nvSpPr>
          <p:spPr>
            <a:xfrm>
              <a:off x="4308967" y="7772400"/>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26" name="Oval 25"/>
            <p:cNvSpPr/>
            <p:nvPr/>
          </p:nvSpPr>
          <p:spPr>
            <a:xfrm>
              <a:off x="5405391" y="4252865"/>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sp>
          <p:nvSpPr>
            <p:cNvPr id="27" name="Oval 26"/>
            <p:cNvSpPr/>
            <p:nvPr/>
          </p:nvSpPr>
          <p:spPr>
            <a:xfrm>
              <a:off x="8864600" y="8437827"/>
              <a:ext cx="201535" cy="186037"/>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21440">
                <a:defRPr/>
              </a:pPr>
              <a:endParaRPr lang="en-US" sz="844" dirty="0">
                <a:solidFill>
                  <a:prstClr val="white"/>
                </a:solidFill>
                <a:latin typeface="Calibri"/>
                <a:sym typeface="Helvetica"/>
              </a:endParaRPr>
            </a:p>
          </p:txBody>
        </p:sp>
      </p:grpSp>
      <p:sp>
        <p:nvSpPr>
          <p:cNvPr id="28" name="TextBox 27"/>
          <p:cNvSpPr txBox="1"/>
          <p:nvPr/>
        </p:nvSpPr>
        <p:spPr>
          <a:xfrm>
            <a:off x="6354352" y="6274652"/>
            <a:ext cx="4992860" cy="525208"/>
          </a:xfrm>
          <a:prstGeom prst="rect">
            <a:avLst/>
          </a:prstGeom>
          <a:noFill/>
        </p:spPr>
        <p:txBody>
          <a:bodyPr wrap="square" rtlCol="0">
            <a:spAutoFit/>
          </a:bodyPr>
          <a:lstStyle/>
          <a:p>
            <a:pPr defTabSz="321440">
              <a:defRPr/>
            </a:pPr>
            <a:r>
              <a:rPr lang="en-US" sz="2813" b="1" dirty="0">
                <a:solidFill>
                  <a:srgbClr val="FFC000">
                    <a:lumMod val="75000"/>
                  </a:srgbClr>
                </a:solidFill>
                <a:latin typeface="Calibri"/>
                <a:sym typeface="Helvetica"/>
              </a:rPr>
              <a:t>Nicotine &amp; other chemicals</a:t>
            </a:r>
          </a:p>
        </p:txBody>
      </p:sp>
      <p:pic>
        <p:nvPicPr>
          <p:cNvPr id="11" name="Picture 10">
            <a:extLst>
              <a:ext uri="{FF2B5EF4-FFF2-40B4-BE49-F238E27FC236}">
                <a16:creationId xmlns:a16="http://schemas.microsoft.com/office/drawing/2014/main" id="{D4A1D288-556D-A148-9C68-20C3CE0BFDA5}"/>
              </a:ext>
            </a:extLst>
          </p:cNvPr>
          <p:cNvPicPr>
            <a:picLocks noChangeAspect="1"/>
          </p:cNvPicPr>
          <p:nvPr/>
        </p:nvPicPr>
        <p:blipFill>
          <a:blip r:embed="rId7"/>
          <a:stretch>
            <a:fillRect/>
          </a:stretch>
        </p:blipFill>
        <p:spPr>
          <a:xfrm>
            <a:off x="5684426" y="3034572"/>
            <a:ext cx="1339850" cy="1339850"/>
          </a:xfrm>
          <a:prstGeom prst="rect">
            <a:avLst/>
          </a:prstGeom>
        </p:spPr>
      </p:pic>
    </p:spTree>
    <p:extLst>
      <p:ext uri="{BB962C8B-B14F-4D97-AF65-F5344CB8AC3E}">
        <p14:creationId xmlns:p14="http://schemas.microsoft.com/office/powerpoint/2010/main" val="41279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1000"/>
                                        <p:tgtEl>
                                          <p:spTgt spid="9"/>
                                        </p:tgtEl>
                                      </p:cBhvr>
                                    </p:animEffect>
                                  </p:childTnLst>
                                </p:cTn>
                              </p:par>
                            </p:childTnLst>
                          </p:cTn>
                        </p:par>
                        <p:par>
                          <p:cTn id="11" fill="hold">
                            <p:stCondLst>
                              <p:cond delay="1000"/>
                            </p:stCondLst>
                            <p:childTnLst>
                              <p:par>
                                <p:cTn id="12" presetID="37" presetClass="path" presetSubtype="0" accel="50000" decel="50000" fill="hold" nodeType="afterEffect">
                                  <p:stCondLst>
                                    <p:cond delay="0"/>
                                  </p:stCondLst>
                                  <p:childTnLst>
                                    <p:animMotion origin="layout" path="M 0.0769 -0.03353 L 0.18896 -0.0957 C 0.21252 -0.10954 0.24768 -0.11735 0.28442 -0.11735 C 0.32629 -0.11735 0.35962 -0.10954 0.38318 -0.0957 L 0.49536 -0.03353 " pathEditMode="relative" rAng="0" ptsTypes="AAAAA">
                                      <p:cBhvr>
                                        <p:cTn id="13" dur="2000" fill="hold"/>
                                        <p:tgtEl>
                                          <p:spTgt spid="9"/>
                                        </p:tgtEl>
                                        <p:attrNameLst>
                                          <p:attrName>ppt_x</p:attrName>
                                          <p:attrName>ppt_y</p:attrName>
                                        </p:attrNameLst>
                                      </p:cBhvr>
                                      <p:rCtr x="20923" y="-4199"/>
                                    </p:animMotion>
                                  </p:childTnLst>
                                </p:cTn>
                              </p:par>
                              <p:par>
                                <p:cTn id="14" presetID="47" presetClass="entr" presetSubtype="0"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2000"/>
                                        <p:tgtEl>
                                          <p:spTgt spid="29"/>
                                        </p:tgtEl>
                                      </p:cBhvr>
                                    </p:animEffect>
                                    <p:anim calcmode="lin" valueType="num">
                                      <p:cBhvr>
                                        <p:cTn id="17" dur="2000" fill="hold"/>
                                        <p:tgtEl>
                                          <p:spTgt spid="29"/>
                                        </p:tgtEl>
                                        <p:attrNameLst>
                                          <p:attrName>ppt_x</p:attrName>
                                        </p:attrNameLst>
                                      </p:cBhvr>
                                      <p:tavLst>
                                        <p:tav tm="0">
                                          <p:val>
                                            <p:strVal val="#ppt_x"/>
                                          </p:val>
                                        </p:tav>
                                        <p:tav tm="100000">
                                          <p:val>
                                            <p:strVal val="#ppt_x"/>
                                          </p:val>
                                        </p:tav>
                                      </p:tavLst>
                                    </p:anim>
                                    <p:anim calcmode="lin" valueType="num">
                                      <p:cBhvr>
                                        <p:cTn id="18" dur="2000" fill="hold"/>
                                        <p:tgtEl>
                                          <p:spTgt spid="29"/>
                                        </p:tgtEl>
                                        <p:attrNameLst>
                                          <p:attrName>ppt_y</p:attrName>
                                        </p:attrNameLst>
                                      </p:cBhvr>
                                      <p:tavLst>
                                        <p:tav tm="0">
                                          <p:val>
                                            <p:strVal val="#ppt_y-.1"/>
                                          </p:val>
                                        </p:tav>
                                        <p:tav tm="100000">
                                          <p:val>
                                            <p:strVal val="#ppt_y"/>
                                          </p:val>
                                        </p:tav>
                                      </p:tavLst>
                                    </p:anim>
                                  </p:childTnLst>
                                </p:cTn>
                              </p:par>
                              <p:par>
                                <p:cTn id="19" presetID="9"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childTnLst>
                          </p:cTn>
                        </p:par>
                        <p:par>
                          <p:cTn id="22" fill="hold">
                            <p:stCondLst>
                              <p:cond delay="3000"/>
                            </p:stCondLst>
                            <p:childTnLst>
                              <p:par>
                                <p:cTn id="23" presetID="10" presetClass="exit" presetSubtype="0" fill="hold" nodeType="after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4"/>
                                        </p:tgtEl>
                                      </p:cBhvr>
                                    </p:animEffect>
                                    <p:set>
                                      <p:cBhvr>
                                        <p:cTn id="28" dur="1" fill="hold">
                                          <p:stCondLst>
                                            <p:cond delay="999"/>
                                          </p:stCondLst>
                                        </p:cTn>
                                        <p:tgtEl>
                                          <p:spTgt spid="1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287D9-1889-E6EA-BA50-7384FCC15963}"/>
              </a:ext>
            </a:extLst>
          </p:cNvPr>
          <p:cNvSpPr>
            <a:spLocks noGrp="1"/>
          </p:cNvSpPr>
          <p:nvPr>
            <p:ph type="title"/>
          </p:nvPr>
        </p:nvSpPr>
        <p:spPr/>
        <p:txBody>
          <a:bodyPr/>
          <a:lstStyle/>
          <a:p>
            <a:r>
              <a:rPr lang="en-US" dirty="0"/>
              <a:t>Take Home POINTS</a:t>
            </a:r>
          </a:p>
        </p:txBody>
      </p:sp>
      <p:sp>
        <p:nvSpPr>
          <p:cNvPr id="3" name="Content Placeholder 2">
            <a:extLst>
              <a:ext uri="{FF2B5EF4-FFF2-40B4-BE49-F238E27FC236}">
                <a16:creationId xmlns:a16="http://schemas.microsoft.com/office/drawing/2014/main" id="{A04F5A94-4629-5274-9D6B-72D5910FA34B}"/>
              </a:ext>
            </a:extLst>
          </p:cNvPr>
          <p:cNvSpPr>
            <a:spLocks noGrp="1"/>
          </p:cNvSpPr>
          <p:nvPr>
            <p:ph idx="1"/>
          </p:nvPr>
        </p:nvSpPr>
        <p:spPr/>
        <p:txBody>
          <a:bodyPr/>
          <a:lstStyle/>
          <a:p>
            <a:r>
              <a:rPr lang="en-US" dirty="0"/>
              <a:t>Talk to people around you who VAPE or Smoke</a:t>
            </a:r>
          </a:p>
          <a:p>
            <a:r>
              <a:rPr lang="en-US" dirty="0"/>
              <a:t>Understand that Nicotine is addictive</a:t>
            </a:r>
          </a:p>
          <a:p>
            <a:r>
              <a:rPr lang="en-US" dirty="0"/>
              <a:t>Get them to help</a:t>
            </a:r>
          </a:p>
          <a:p>
            <a:pPr lvl="1"/>
            <a:r>
              <a:rPr lang="en-US" dirty="0"/>
              <a:t>University of Maryland Tobacco Health Practice: 410-328-8141</a:t>
            </a:r>
          </a:p>
          <a:p>
            <a:pPr lvl="1"/>
            <a:r>
              <a:rPr lang="en-US" dirty="0"/>
              <a:t>TRUTH INITIATIVE </a:t>
            </a:r>
          </a:p>
          <a:p>
            <a:pPr lvl="1"/>
            <a:r>
              <a:rPr lang="en-US" dirty="0"/>
              <a:t>1-800-QUIT NOW </a:t>
            </a:r>
          </a:p>
        </p:txBody>
      </p:sp>
      <p:pic>
        <p:nvPicPr>
          <p:cNvPr id="2050" name="Picture 2">
            <a:extLst>
              <a:ext uri="{FF2B5EF4-FFF2-40B4-BE49-F238E27FC236}">
                <a16:creationId xmlns:a16="http://schemas.microsoft.com/office/drawing/2014/main" id="{E7C4AA6C-D78C-69DD-DFFC-9FE1AAED9A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955" y="4689985"/>
            <a:ext cx="6016171" cy="15286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75CB73FD-D514-1909-2FB1-EC621DA75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371" y="3889122"/>
            <a:ext cx="3581400" cy="63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845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0075" y="5639473"/>
            <a:ext cx="9944100" cy="923330"/>
          </a:xfrm>
          <a:prstGeom prst="rect">
            <a:avLst/>
          </a:prstGeom>
        </p:spPr>
        <p:txBody>
          <a:bodyPr wrap="square">
            <a:spAutoFit/>
          </a:bodyPr>
          <a:lstStyle/>
          <a:p>
            <a:pPr algn="ctr"/>
            <a:r>
              <a:rPr lang="en-US" b="1" dirty="0">
                <a:solidFill>
                  <a:srgbClr val="FFFFFF"/>
                </a:solidFill>
                <a:latin typeface="tablet-gothic-condensed" charset="0"/>
              </a:rPr>
              <a:t>Smoking’s deadly stigma</a:t>
            </a:r>
          </a:p>
          <a:p>
            <a:pPr algn="ctr"/>
            <a:r>
              <a:rPr lang="en-US" dirty="0">
                <a:solidFill>
                  <a:srgbClr val="FFFFFF"/>
                </a:solidFill>
                <a:latin typeface="proxima-nova" charset="0"/>
              </a:rPr>
              <a:t>The top cause of cancer deaths gets less research funding than other cancers, and its association with smoking is increasingly to blame.</a:t>
            </a:r>
            <a:endParaRPr lang="en-US" b="0" i="0" u="none" strike="noStrike" dirty="0">
              <a:solidFill>
                <a:srgbClr val="FFFFFF"/>
              </a:solidFill>
              <a:effectLst/>
              <a:latin typeface="proxima-nova" charset="0"/>
            </a:endParaRPr>
          </a:p>
        </p:txBody>
      </p:sp>
      <p:pic>
        <p:nvPicPr>
          <p:cNvPr id="2" name="Picture 1"/>
          <p:cNvPicPr>
            <a:picLocks noChangeAspect="1"/>
          </p:cNvPicPr>
          <p:nvPr/>
        </p:nvPicPr>
        <p:blipFill>
          <a:blip r:embed="rId2"/>
          <a:stretch>
            <a:fillRect/>
          </a:stretch>
        </p:blipFill>
        <p:spPr>
          <a:xfrm>
            <a:off x="4774686" y="516285"/>
            <a:ext cx="3129811" cy="4737100"/>
          </a:xfrm>
          <a:prstGeom prst="rect">
            <a:avLst/>
          </a:prstGeom>
        </p:spPr>
      </p:pic>
      <p:pic>
        <p:nvPicPr>
          <p:cNvPr id="3" name="Picture 2"/>
          <p:cNvPicPr>
            <a:picLocks noChangeAspect="1"/>
          </p:cNvPicPr>
          <p:nvPr/>
        </p:nvPicPr>
        <p:blipFill>
          <a:blip r:embed="rId3"/>
          <a:stretch>
            <a:fillRect/>
          </a:stretch>
        </p:blipFill>
        <p:spPr>
          <a:xfrm>
            <a:off x="775955" y="295197"/>
            <a:ext cx="3511550" cy="5179277"/>
          </a:xfrm>
          <a:prstGeom prst="rect">
            <a:avLst/>
          </a:prstGeom>
        </p:spPr>
      </p:pic>
      <p:pic>
        <p:nvPicPr>
          <p:cNvPr id="1026" name="Picture 2" descr="Editorial: Vaping concerns: Where there's smoke there's fire ...">
            <a:extLst>
              <a:ext uri="{FF2B5EF4-FFF2-40B4-BE49-F238E27FC236}">
                <a16:creationId xmlns:a16="http://schemas.microsoft.com/office/drawing/2014/main" id="{1E173FBD-F607-9842-BDBD-E206B5F7B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8941" y="1318947"/>
            <a:ext cx="3562502" cy="275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11127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B01210-62CD-47B1-53FB-06A9928E8144}"/>
              </a:ext>
            </a:extLst>
          </p:cNvPr>
          <p:cNvPicPr>
            <a:picLocks noChangeAspect="1"/>
          </p:cNvPicPr>
          <p:nvPr/>
        </p:nvPicPr>
        <p:blipFill rotWithShape="1">
          <a:blip r:embed="rId3"/>
          <a:srcRect l="2373" r="6517" b="1"/>
          <a:stretch/>
        </p:blipFill>
        <p:spPr>
          <a:xfrm>
            <a:off x="20" y="10"/>
            <a:ext cx="12191980" cy="6857990"/>
          </a:xfrm>
          <a:prstGeom prst="rect">
            <a:avLst/>
          </a:prstGeom>
        </p:spPr>
      </p:pic>
      <p:sp>
        <p:nvSpPr>
          <p:cNvPr id="3" name="Rectangle 2">
            <a:extLst>
              <a:ext uri="{FF2B5EF4-FFF2-40B4-BE49-F238E27FC236}">
                <a16:creationId xmlns:a16="http://schemas.microsoft.com/office/drawing/2014/main" id="{1AC3F31B-39A8-5082-CBA4-50F47EA609C2}"/>
              </a:ext>
            </a:extLst>
          </p:cNvPr>
          <p:cNvSpPr/>
          <p:nvPr/>
        </p:nvSpPr>
        <p:spPr>
          <a:xfrm>
            <a:off x="0" y="3598606"/>
            <a:ext cx="2521974" cy="5014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8487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D993AC9-3A4A-4CF2-9BEF-8002E58F6B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ounded Rectangle 11">
            <a:extLst>
              <a:ext uri="{FF2B5EF4-FFF2-40B4-BE49-F238E27FC236}">
                <a16:creationId xmlns:a16="http://schemas.microsoft.com/office/drawing/2014/main" id="{DE4144AD-8278-4A35-8DF4-1629E28960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w="31750">
            <a:solidFill>
              <a:srgbClr val="EF683B"/>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1C7384A6-2BDD-5994-6969-56F39BA0B8CF}"/>
              </a:ext>
            </a:extLst>
          </p:cNvPr>
          <p:cNvPicPr>
            <a:picLocks noChangeAspect="1"/>
          </p:cNvPicPr>
          <p:nvPr/>
        </p:nvPicPr>
        <p:blipFill>
          <a:blip r:embed="rId2"/>
          <a:stretch>
            <a:fillRect/>
          </a:stretch>
        </p:blipFill>
        <p:spPr>
          <a:xfrm>
            <a:off x="870204" y="1965777"/>
            <a:ext cx="10451592" cy="2926445"/>
          </a:xfrm>
          <a:prstGeom prst="rect">
            <a:avLst/>
          </a:prstGeom>
          <a:ln w="31750" cap="sq">
            <a:noFill/>
            <a:miter lim="800000"/>
          </a:ln>
        </p:spPr>
      </p:pic>
    </p:spTree>
    <p:extLst>
      <p:ext uri="{BB962C8B-B14F-4D97-AF65-F5344CB8AC3E}">
        <p14:creationId xmlns:p14="http://schemas.microsoft.com/office/powerpoint/2010/main" val="190190398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3" name="Rectangle 40972">
            <a:extLst>
              <a:ext uri="{FF2B5EF4-FFF2-40B4-BE49-F238E27FC236}">
                <a16:creationId xmlns:a16="http://schemas.microsoft.com/office/drawing/2014/main" id="{EA507CDA-A02E-4D52-9B46-E601853C85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74" name="Picture 40973">
            <a:extLst>
              <a:ext uri="{FF2B5EF4-FFF2-40B4-BE49-F238E27FC236}">
                <a16:creationId xmlns:a16="http://schemas.microsoft.com/office/drawing/2014/main" id="{202EF09F-7E44-4A5B-B2CB-18C9C6E38C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40962" name="Title 4">
            <a:extLst>
              <a:ext uri="{FF2B5EF4-FFF2-40B4-BE49-F238E27FC236}">
                <a16:creationId xmlns:a16="http://schemas.microsoft.com/office/drawing/2014/main" id="{5193EB98-3EE6-2443-AB03-D0D8E5D5EF3D}"/>
              </a:ext>
            </a:extLst>
          </p:cNvPr>
          <p:cNvSpPr>
            <a:spLocks noGrp="1" noChangeArrowheads="1"/>
          </p:cNvSpPr>
          <p:nvPr>
            <p:ph type="title"/>
          </p:nvPr>
        </p:nvSpPr>
        <p:spPr>
          <a:xfrm>
            <a:off x="685800" y="764373"/>
            <a:ext cx="4753466" cy="1293028"/>
          </a:xfrm>
        </p:spPr>
        <p:txBody>
          <a:bodyPr vert="horz" lIns="91440" tIns="45720" rIns="91440" bIns="45720" rtlCol="0" anchor="ctr">
            <a:normAutofit/>
          </a:bodyPr>
          <a:lstStyle/>
          <a:p>
            <a:r>
              <a:rPr lang="en-US" altLang="en-US" dirty="0"/>
              <a:t>VAPING </a:t>
            </a:r>
          </a:p>
        </p:txBody>
      </p:sp>
      <p:sp>
        <p:nvSpPr>
          <p:cNvPr id="40963" name="“Refers to the use of an electronic device that ‘vaporizes’ a liquid to be inhaled by the user”">
            <a:extLst>
              <a:ext uri="{FF2B5EF4-FFF2-40B4-BE49-F238E27FC236}">
                <a16:creationId xmlns:a16="http://schemas.microsoft.com/office/drawing/2014/main" id="{EC7ED21F-091B-8D40-9240-9840F71FF251}"/>
              </a:ext>
            </a:extLst>
          </p:cNvPr>
          <p:cNvSpPr txBox="1">
            <a:spLocks noChangeArrowheads="1"/>
          </p:cNvSpPr>
          <p:nvPr/>
        </p:nvSpPr>
        <p:spPr bwMode="auto">
          <a:xfrm>
            <a:off x="685801" y="2194560"/>
            <a:ext cx="4753466" cy="4024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lIns="91440" tIns="45720" rIns="91440" bIns="45720" rtlCol="0">
            <a:norm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indent="-228600" defTabSz="914400">
              <a:spcBef>
                <a:spcPct val="0"/>
              </a:spcBef>
              <a:spcAft>
                <a:spcPts val="600"/>
              </a:spcAft>
            </a:pPr>
            <a:r>
              <a:rPr lang="en-US" altLang="en-US" dirty="0">
                <a:latin typeface="+mn-lt"/>
              </a:rPr>
              <a:t>“Refers to the use of an electronic device that ‘vaporizes’ a liquid to be inhaled by the user”</a:t>
            </a:r>
          </a:p>
        </p:txBody>
      </p:sp>
      <p:sp>
        <p:nvSpPr>
          <p:cNvPr id="40972" name="Rounded Rectangle 14">
            <a:extLst>
              <a:ext uri="{FF2B5EF4-FFF2-40B4-BE49-F238E27FC236}">
                <a16:creationId xmlns:a16="http://schemas.microsoft.com/office/drawing/2014/main" id="{6DB2556B-868A-4274-9517-7B1863E17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1066164"/>
            <a:ext cx="5305958" cy="5148371"/>
          </a:xfrm>
          <a:prstGeom prst="roundRect">
            <a:avLst>
              <a:gd name="adj" fmla="val 2403"/>
            </a:avLst>
          </a:prstGeom>
          <a:solidFill>
            <a:srgbClr val="FFFFFF"/>
          </a:solidFill>
          <a:ln>
            <a:noFill/>
          </a:ln>
          <a:effectLst>
            <a:innerShdw blurRad="114300">
              <a:srgbClr val="40404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61" name="TextBox 5">
            <a:extLst>
              <a:ext uri="{FF2B5EF4-FFF2-40B4-BE49-F238E27FC236}">
                <a16:creationId xmlns:a16="http://schemas.microsoft.com/office/drawing/2014/main" id="{CD42DB55-C481-3B45-BD67-AE517D54B09F}"/>
              </a:ext>
            </a:extLst>
          </p:cNvPr>
          <p:cNvSpPr txBox="1">
            <a:spLocks noChangeArrowheads="1"/>
          </p:cNvSpPr>
          <p:nvPr/>
        </p:nvSpPr>
        <p:spPr bwMode="auto">
          <a:xfrm>
            <a:off x="11001375" y="6488113"/>
            <a:ext cx="91948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9" rIns="4571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ts val="600"/>
              </a:spcAft>
              <a:buFontTx/>
              <a:buNone/>
            </a:pPr>
            <a:r>
              <a:rPr lang="en-US" altLang="en-US" sz="1800" dirty="0">
                <a:solidFill>
                  <a:srgbClr val="FFFFFF"/>
                </a:solidFill>
                <a:latin typeface="Century Gothic" panose="020B0502020202020204" pitchFamily="34" charset="0"/>
              </a:rPr>
              <a:t>2019 AAP</a:t>
            </a:r>
          </a:p>
        </p:txBody>
      </p:sp>
      <p:pic>
        <p:nvPicPr>
          <p:cNvPr id="3074" name="Picture 2">
            <a:extLst>
              <a:ext uri="{FF2B5EF4-FFF2-40B4-BE49-F238E27FC236}">
                <a16:creationId xmlns:a16="http://schemas.microsoft.com/office/drawing/2014/main" id="{FDE05524-7FD0-103D-B317-9CDF84158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6088" y="1410887"/>
            <a:ext cx="5112389" cy="4300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622142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40962"/>
                                        </p:tgtEl>
                                        <p:attrNameLst>
                                          <p:attrName>style.visibility</p:attrName>
                                        </p:attrNameLst>
                                      </p:cBhvr>
                                      <p:to>
                                        <p:strVal val="visible"/>
                                      </p:to>
                                    </p:set>
                                    <p:animEffect transition="in" filter="fade">
                                      <p:cBhvr>
                                        <p:cTn id="7" dur="1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{F293355B-A06A-4042-9B89-4E501CAF00F9}tf10001079</Template>
  <TotalTime>3816</TotalTime>
  <Words>4472</Words>
  <Application>Microsoft Office PowerPoint</Application>
  <PresentationFormat>Widescreen</PresentationFormat>
  <Paragraphs>397</Paragraphs>
  <Slides>62</Slides>
  <Notes>26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62</vt:i4>
      </vt:variant>
    </vt:vector>
  </HeadingPairs>
  <TitlesOfParts>
    <vt:vector size="74" baseType="lpstr">
      <vt:lpstr>Arial</vt:lpstr>
      <vt:lpstr>Calibri</vt:lpstr>
      <vt:lpstr>Calibri Light</vt:lpstr>
      <vt:lpstr>Century Gothic</vt:lpstr>
      <vt:lpstr>Lucida Grande</vt:lpstr>
      <vt:lpstr>Lucida Sans Unicode</vt:lpstr>
      <vt:lpstr>Neue Helvetica W01</vt:lpstr>
      <vt:lpstr>proxima-nova</vt:lpstr>
      <vt:lpstr>tablet-gothic-condensed</vt:lpstr>
      <vt:lpstr>Times</vt:lpstr>
      <vt:lpstr>Wingdings</vt:lpstr>
      <vt:lpstr>Vapor Trail</vt:lpstr>
      <vt:lpstr>Vaping–Facts and myths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VAPING </vt:lpstr>
      <vt:lpstr>VAPING OTHER TERMS</vt:lpstr>
      <vt:lpstr>Vape devices – Evolution…</vt:lpstr>
      <vt:lpstr>PowerPoint Presentation</vt:lpstr>
      <vt:lpstr>Vape devices </vt:lpstr>
      <vt:lpstr>PowerPoint Presentation</vt:lpstr>
      <vt:lpstr>PowerPoint Presentation</vt:lpstr>
      <vt:lpstr>PowerPoint Presentation</vt:lpstr>
      <vt:lpstr>E-Juice   </vt:lpstr>
      <vt:lpstr>Gas composition</vt:lpstr>
      <vt:lpstr>Effects of Nicotine</vt:lpstr>
      <vt:lpstr>PowerPoint Presentation</vt:lpstr>
      <vt:lpstr>NICOTINE AND BRAIN </vt:lpstr>
      <vt:lpstr>PowerPoint Presentation</vt:lpstr>
      <vt:lpstr>PowerPoint Presentation</vt:lpstr>
      <vt:lpstr>The Nature of Nicotine’s Special Effect on the Brain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Marijuana</vt:lpstr>
      <vt:lpstr>What Is Marijuana ?</vt:lpstr>
      <vt:lpstr>Marijuana Strains</vt:lpstr>
      <vt:lpstr>Cannabis Strains</vt:lpstr>
      <vt:lpstr>Marijuana Use &amp; Youth</vt:lpstr>
      <vt:lpstr>Marijuana Use &amp; Youth</vt:lpstr>
      <vt:lpstr>Ways to Ingest Marijuana</vt:lpstr>
      <vt:lpstr>New Forms of Marijuana</vt:lpstr>
      <vt:lpstr>Marijuana Concentrates AKA "Dabs"</vt:lpstr>
      <vt:lpstr>Marijuana Concentrates AKA "Dabs"</vt:lpstr>
      <vt:lpstr>Marijuana Shatter</vt:lpstr>
      <vt:lpstr>Dab Shatter Details</vt:lpstr>
      <vt:lpstr>Marijuana (THC) Vapes</vt:lpstr>
      <vt:lpstr>Marijuana Vapes</vt:lpstr>
      <vt:lpstr>Vapes Are Also Being Used for Some CBD Products</vt:lpstr>
      <vt:lpstr>Vapes &amp; Marijuana More Common</vt:lpstr>
      <vt:lpstr>PowerPoint Presentation</vt:lpstr>
      <vt:lpstr>PowerPoint Presentation</vt:lpstr>
      <vt:lpstr>What the Industry Isn’t Telling Us</vt:lpstr>
      <vt:lpstr>PowerPoint Presentation</vt:lpstr>
      <vt:lpstr>PowerPoint Presentation</vt:lpstr>
      <vt:lpstr>PowerPoint Presentation</vt:lpstr>
      <vt:lpstr>Take Home POINTS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Smoking cessation –myth busters</dc:title>
  <dc:creator>Deepak, Janaki</dc:creator>
  <cp:lastModifiedBy>Wright, Lauren</cp:lastModifiedBy>
  <cp:revision>184</cp:revision>
  <dcterms:created xsi:type="dcterms:W3CDTF">2019-03-26T01:51:57Z</dcterms:created>
  <dcterms:modified xsi:type="dcterms:W3CDTF">2023-10-31T19:51:19Z</dcterms:modified>
</cp:coreProperties>
</file>