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4" r:id="rId3"/>
    <p:sldId id="286" r:id="rId4"/>
    <p:sldId id="257" r:id="rId5"/>
    <p:sldId id="284" r:id="rId6"/>
    <p:sldId id="312" r:id="rId7"/>
    <p:sldId id="288" r:id="rId8"/>
    <p:sldId id="296" r:id="rId9"/>
    <p:sldId id="281" r:id="rId10"/>
    <p:sldId id="282" r:id="rId11"/>
    <p:sldId id="283" r:id="rId12"/>
    <p:sldId id="313" r:id="rId13"/>
    <p:sldId id="261" r:id="rId14"/>
    <p:sldId id="276" r:id="rId15"/>
    <p:sldId id="263" r:id="rId16"/>
    <p:sldId id="278" r:id="rId17"/>
    <p:sldId id="304" r:id="rId18"/>
    <p:sldId id="306" r:id="rId19"/>
    <p:sldId id="262" r:id="rId20"/>
    <p:sldId id="277" r:id="rId21"/>
    <p:sldId id="307" r:id="rId22"/>
    <p:sldId id="308" r:id="rId23"/>
    <p:sldId id="298" r:id="rId24"/>
    <p:sldId id="299" r:id="rId25"/>
    <p:sldId id="310" r:id="rId26"/>
    <p:sldId id="311" r:id="rId27"/>
    <p:sldId id="301" r:id="rId28"/>
    <p:sldId id="309" r:id="rId29"/>
    <p:sldId id="302" r:id="rId30"/>
    <p:sldId id="303" r:id="rId31"/>
    <p:sldId id="279" r:id="rId32"/>
    <p:sldId id="264" r:id="rId33"/>
    <p:sldId id="266" r:id="rId34"/>
    <p:sldId id="265" r:id="rId35"/>
    <p:sldId id="268" r:id="rId36"/>
    <p:sldId id="273" r:id="rId37"/>
    <p:sldId id="274" r:id="rId38"/>
    <p:sldId id="315" r:id="rId39"/>
    <p:sldId id="285" r:id="rId40"/>
    <p:sldId id="28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A9B58-124A-429D-9078-366AF978630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EBA2D-B440-4D07-8A3F-A3EE54BD1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1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78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5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5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1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A7AE-6E45-476A-95FE-B2110ACB3C86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62E8-8B59-4987-B528-22453BE66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2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19200"/>
            <a:ext cx="8686800" cy="1470025"/>
          </a:xfrm>
        </p:spPr>
        <p:txBody>
          <a:bodyPr>
            <a:noAutofit/>
          </a:bodyPr>
          <a:lstStyle/>
          <a:p>
            <a:r>
              <a:rPr lang="en-US" sz="4800" b="1" dirty="0"/>
              <a:t>HEALTHY AGING AND THE BRAIN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8392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Conrad May, M.D.</a:t>
            </a:r>
          </a:p>
          <a:p>
            <a:endParaRPr lang="en-US" b="1" dirty="0"/>
          </a:p>
          <a:p>
            <a:r>
              <a:rPr lang="en-US" dirty="0"/>
              <a:t>Division of Gerontology, Geriatrics and </a:t>
            </a:r>
          </a:p>
          <a:p>
            <a:r>
              <a:rPr lang="en-US" dirty="0"/>
              <a:t>Palliative Medicine</a:t>
            </a:r>
          </a:p>
          <a:p>
            <a:r>
              <a:rPr lang="en-US" dirty="0"/>
              <a:t>Department of Medicine</a:t>
            </a:r>
          </a:p>
          <a:p>
            <a:r>
              <a:rPr lang="en-US" dirty="0"/>
              <a:t>University of Maryland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67399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s.cpcc.edu/cpcc-libraries-blog/files/2012/02/delany-sisters-po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9" y="224202"/>
            <a:ext cx="6736201" cy="526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64799" y="5791200"/>
            <a:ext cx="6736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 DELANEY SISTERS: </a:t>
            </a:r>
          </a:p>
          <a:p>
            <a:pPr algn="ctr"/>
            <a:r>
              <a:rPr lang="en-US" sz="2000" b="1" dirty="0"/>
              <a:t>Elizabeth “Bessie” 1891-1995 and Sarah “Sadie” 1889-1999</a:t>
            </a:r>
          </a:p>
        </p:txBody>
      </p:sp>
    </p:spTree>
    <p:extLst>
      <p:ext uri="{BB962C8B-B14F-4D97-AF65-F5344CB8AC3E}">
        <p14:creationId xmlns:p14="http://schemas.microsoft.com/office/powerpoint/2010/main" val="4260242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QJyqeN3G9qf86iF9hFKWfZKWFdVe5NBbFx-Ezmtor3zl-IJyb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78848" cy="514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652" y="6096000"/>
            <a:ext cx="850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PETE SEEGER, 1919 - 2014</a:t>
            </a:r>
          </a:p>
        </p:txBody>
      </p:sp>
    </p:spTree>
    <p:extLst>
      <p:ext uri="{BB962C8B-B14F-4D97-AF65-F5344CB8AC3E}">
        <p14:creationId xmlns:p14="http://schemas.microsoft.com/office/powerpoint/2010/main" val="195239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2CF9A-EC03-E766-9C7F-37EECF2B5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SUPER-AGERS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62B71-DA5B-1D2B-FB68-7992B57C2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chemeClr val="bg1"/>
                </a:solidFill>
              </a:rPr>
              <a:t>SuperAgers</a:t>
            </a:r>
            <a:r>
              <a:rPr lang="en-US" sz="4000" dirty="0">
                <a:solidFill>
                  <a:schemeClr val="bg1"/>
                </a:solidFill>
              </a:rPr>
              <a:t> are people over the age of 80 years who have the cognitive abilities of those at least 30 years younger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The brains of </a:t>
            </a:r>
            <a:r>
              <a:rPr lang="en-US" sz="4000" dirty="0" err="1">
                <a:solidFill>
                  <a:schemeClr val="bg1"/>
                </a:solidFill>
              </a:rPr>
              <a:t>SuperAgers</a:t>
            </a:r>
            <a:r>
              <a:rPr lang="en-US" sz="4000" dirty="0">
                <a:solidFill>
                  <a:schemeClr val="bg1"/>
                </a:solidFill>
              </a:rPr>
              <a:t> show less atrophy than others of the same age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chemeClr val="bg1"/>
                </a:solidFill>
              </a:rPr>
              <a:t>So how does one become a </a:t>
            </a:r>
            <a:r>
              <a:rPr lang="en-US" sz="4000" dirty="0" err="1">
                <a:solidFill>
                  <a:schemeClr val="bg1"/>
                </a:solidFill>
              </a:rPr>
              <a:t>SuperAger</a:t>
            </a:r>
            <a:r>
              <a:rPr lang="en-US" sz="4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1296E-35E9-6DF1-51A3-A3E850A2C5AA}"/>
              </a:ext>
            </a:extLst>
          </p:cNvPr>
          <p:cNvSpPr txBox="1"/>
          <p:nvPr/>
        </p:nvSpPr>
        <p:spPr>
          <a:xfrm>
            <a:off x="457200" y="59346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Harrison TM, Weintraub S, </a:t>
            </a:r>
            <a:r>
              <a:rPr lang="en-US" dirty="0" err="1">
                <a:solidFill>
                  <a:schemeClr val="bg1"/>
                </a:solidFill>
              </a:rPr>
              <a:t>Mesulam</a:t>
            </a:r>
            <a:r>
              <a:rPr lang="en-US" dirty="0">
                <a:solidFill>
                  <a:schemeClr val="bg1"/>
                </a:solidFill>
              </a:rPr>
              <a:t> M-M, Rogalski E. Superior memory and higher cortical volumes in unusually successful cognitive aging. J Int </a:t>
            </a:r>
            <a:r>
              <a:rPr lang="en-US" dirty="0" err="1">
                <a:solidFill>
                  <a:schemeClr val="bg1"/>
                </a:solidFill>
              </a:rPr>
              <a:t>Neuropsychol</a:t>
            </a:r>
            <a:r>
              <a:rPr lang="en-US" dirty="0">
                <a:solidFill>
                  <a:schemeClr val="bg1"/>
                </a:solidFill>
              </a:rPr>
              <a:t> Soc 18(6):1081-1085, 2012  </a:t>
            </a:r>
          </a:p>
        </p:txBody>
      </p:sp>
    </p:spTree>
    <p:extLst>
      <p:ext uri="{BB962C8B-B14F-4D97-AF65-F5344CB8AC3E}">
        <p14:creationId xmlns:p14="http://schemas.microsoft.com/office/powerpoint/2010/main" val="353077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NUN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</p:spPr>
        <p:txBody>
          <a:bodyPr/>
          <a:lstStyle/>
          <a:p>
            <a:r>
              <a:rPr lang="en-US" dirty="0"/>
              <a:t>A longitudinal study of Catholic sisters</a:t>
            </a:r>
          </a:p>
          <a:p>
            <a:r>
              <a:rPr lang="en-US" dirty="0"/>
              <a:t>Linguistic abilities, assessed from autobiographies written at about age 22 years</a:t>
            </a:r>
          </a:p>
          <a:p>
            <a:r>
              <a:rPr lang="en-US" dirty="0"/>
              <a:t>Annual physical and cognitive evaluations</a:t>
            </a:r>
          </a:p>
          <a:p>
            <a:r>
              <a:rPr lang="en-US" dirty="0"/>
              <a:t>Post-mortem </a:t>
            </a:r>
            <a:r>
              <a:rPr lang="en-US" dirty="0" err="1"/>
              <a:t>neuropathologic</a:t>
            </a:r>
            <a:r>
              <a:rPr lang="en-US" dirty="0"/>
              <a:t> examinations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Snowdon DA, Kemper SJ, Mortimer JA, et al. Linguistic ability in early life and cognitive function and Alzheimer’s disease in late life.  Findings from the Nun Study. JAMA 275:528-32, 1996.</a:t>
            </a:r>
          </a:p>
        </p:txBody>
      </p:sp>
    </p:spTree>
    <p:extLst>
      <p:ext uri="{BB962C8B-B14F-4D97-AF65-F5344CB8AC3E}">
        <p14:creationId xmlns:p14="http://schemas.microsoft.com/office/powerpoint/2010/main" val="3726015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COGNITIVE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Higher idea density, a measure of linguistic ability derived from their autobiographies, was associated with better cognitive function in later life and the decreased likelihood of developing Alzheimer’s disease.</a:t>
            </a:r>
          </a:p>
          <a:p>
            <a:pPr marL="0" indent="0">
              <a:buNone/>
            </a:pPr>
            <a:r>
              <a:rPr lang="en-US" dirty="0"/>
              <a:t>Persons with higher levels of education are thought to be more resistant to the effects of dementia.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5410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12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MENTAL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>
            <a:normAutofit/>
          </a:bodyPr>
          <a:lstStyle/>
          <a:p>
            <a:r>
              <a:rPr lang="en-US" dirty="0"/>
              <a:t>Bronx Aging Study of 469 people over the age of </a:t>
            </a:r>
            <a:r>
              <a:rPr lang="en-US"/>
              <a:t>75 years</a:t>
            </a:r>
            <a:endParaRPr lang="en-US" dirty="0"/>
          </a:p>
          <a:p>
            <a:r>
              <a:rPr lang="en-US" dirty="0"/>
              <a:t>They were asked about 6 cognitive activities and 11 physical activities</a:t>
            </a:r>
          </a:p>
          <a:p>
            <a:r>
              <a:rPr lang="en-US" dirty="0" err="1"/>
              <a:t>Neuropsychologic</a:t>
            </a:r>
            <a:r>
              <a:rPr lang="en-US" dirty="0"/>
              <a:t> tests were performed at each visit</a:t>
            </a:r>
          </a:p>
          <a:p>
            <a:r>
              <a:rPr lang="en-US" dirty="0"/>
              <a:t>They were followed for an average of 5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5772834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Verghese</a:t>
            </a:r>
            <a:r>
              <a:rPr lang="en-US" sz="2000" dirty="0"/>
              <a:t> J et al. Leisure activities and the risk of dementia in the elderly.  N </a:t>
            </a:r>
            <a:r>
              <a:rPr lang="en-US" sz="2000" dirty="0" err="1"/>
              <a:t>Engl</a:t>
            </a:r>
            <a:r>
              <a:rPr lang="en-US" sz="2000" dirty="0"/>
              <a:t> J Med 348:2508-2516, 2003.</a:t>
            </a:r>
          </a:p>
        </p:txBody>
      </p:sp>
    </p:spTree>
    <p:extLst>
      <p:ext uri="{BB962C8B-B14F-4D97-AF65-F5344CB8AC3E}">
        <p14:creationId xmlns:p14="http://schemas.microsoft.com/office/powerpoint/2010/main" val="2208026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</p:spPr>
        <p:txBody>
          <a:bodyPr/>
          <a:lstStyle/>
          <a:p>
            <a:r>
              <a:rPr lang="en-US" dirty="0"/>
              <a:t>Of the 469 people enrolled in the study, 124 developed dementia.</a:t>
            </a:r>
          </a:p>
          <a:p>
            <a:r>
              <a:rPr lang="en-US" dirty="0"/>
              <a:t>Reading, playing board games, playing musical instruments and dancing were associated with a reduced risk of developing dementia.</a:t>
            </a:r>
          </a:p>
          <a:p>
            <a:r>
              <a:rPr lang="en-US" dirty="0"/>
              <a:t>The frequency of participation in these activities was related to the risk.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87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405AB-7445-0F3F-34DF-49DED18D6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MENTAL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A864A-744A-52D1-6F47-ACEC0DD65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95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Review of 43 studies involving 2,636 subjects</a:t>
            </a:r>
          </a:p>
          <a:p>
            <a:r>
              <a:rPr lang="en-US" dirty="0">
                <a:solidFill>
                  <a:schemeClr val="bg1"/>
                </a:solidFill>
              </a:rPr>
              <a:t>Evaluating 7 commercially available programs</a:t>
            </a:r>
          </a:p>
          <a:p>
            <a:r>
              <a:rPr lang="en-US" dirty="0">
                <a:solidFill>
                  <a:schemeClr val="bg1"/>
                </a:solidFill>
              </a:rPr>
              <a:t>There may have been improvement in processing speed, but other cognitive domains were not significantly 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D40B2-FE98-772B-9898-FFAC4FB80FA8}"/>
              </a:ext>
            </a:extLst>
          </p:cNvPr>
          <p:cNvSpPr txBox="1"/>
          <p:nvPr/>
        </p:nvSpPr>
        <p:spPr>
          <a:xfrm>
            <a:off x="457200" y="5334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Nguyen L, Murphy K, Andrews G. A game a day keeps cognitive decline away? A systematic review and meta-analysis of commercially-available brain training programs in healthy and cognitively impaired older adults. </a:t>
            </a:r>
            <a:r>
              <a:rPr lang="en-US" dirty="0" err="1">
                <a:solidFill>
                  <a:schemeClr val="bg1"/>
                </a:solidFill>
              </a:rPr>
              <a:t>Neuropsychol</a:t>
            </a:r>
            <a:r>
              <a:rPr lang="en-US" dirty="0">
                <a:solidFill>
                  <a:schemeClr val="bg1"/>
                </a:solidFill>
              </a:rPr>
              <a:t> Rev 32(3):601-630, 2022.</a:t>
            </a:r>
          </a:p>
        </p:txBody>
      </p:sp>
    </p:spTree>
    <p:extLst>
      <p:ext uri="{BB962C8B-B14F-4D97-AF65-F5344CB8AC3E}">
        <p14:creationId xmlns:p14="http://schemas.microsoft.com/office/powerpoint/2010/main" val="398066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7868-1BEA-EA3E-BC49-6535A9B7A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/>
              <a:t>PHYSICAL EXERCISE</a:t>
            </a:r>
          </a:p>
        </p:txBody>
      </p:sp>
      <p:pic>
        <p:nvPicPr>
          <p:cNvPr id="1026" name="Picture 2" descr="Meet the 81-year-old woman who can bench press 115lb - BBC Three">
            <a:extLst>
              <a:ext uri="{FF2B5EF4-FFF2-40B4-BE49-F238E27FC236}">
                <a16:creationId xmlns:a16="http://schemas.microsoft.com/office/drawing/2014/main" id="{BDC69B3C-FCE4-0D23-0AA7-FF965F52D9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39" y="1417638"/>
            <a:ext cx="8626122" cy="48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AC94B7-1A3F-91A7-D4DD-A146CDE8439D}"/>
              </a:ext>
            </a:extLst>
          </p:cNvPr>
          <p:cNvSpPr txBox="1"/>
          <p:nvPr/>
        </p:nvSpPr>
        <p:spPr>
          <a:xfrm>
            <a:off x="2209800" y="6333336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ERNESTINE SHEPHERD</a:t>
            </a:r>
          </a:p>
        </p:txBody>
      </p:sp>
    </p:spTree>
    <p:extLst>
      <p:ext uri="{BB962C8B-B14F-4D97-AF65-F5344CB8AC3E}">
        <p14:creationId xmlns:p14="http://schemas.microsoft.com/office/powerpoint/2010/main" val="3088099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PHYSICAL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0"/>
          </a:xfrm>
        </p:spPr>
        <p:txBody>
          <a:bodyPr/>
          <a:lstStyle/>
          <a:p>
            <a:r>
              <a:rPr lang="en-US" dirty="0"/>
              <a:t>Study of more than 19,000 persons who had undergone a preventive health examination through the Cooper Clinic in Dallas, Texas</a:t>
            </a:r>
          </a:p>
          <a:p>
            <a:r>
              <a:rPr lang="en-US" dirty="0"/>
              <a:t>The examination included a treadmill test, which was used as a measure of fitness</a:t>
            </a:r>
          </a:p>
          <a:p>
            <a:r>
              <a:rPr lang="en-US" dirty="0"/>
              <a:t>The outcome was the diagnosis of dementia in the Medicare database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7150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DeFina</a:t>
            </a:r>
            <a:r>
              <a:rPr lang="en-US" sz="2000" dirty="0"/>
              <a:t> LF et a. The association between midlife cardiopulmonary fitness levels and later-life dementia.  Ann </a:t>
            </a:r>
            <a:r>
              <a:rPr lang="en-US" sz="2000" dirty="0" err="1"/>
              <a:t>Int</a:t>
            </a:r>
            <a:r>
              <a:rPr lang="en-US" sz="2000" dirty="0"/>
              <a:t> Med 158: 162-168, 2013</a:t>
            </a:r>
          </a:p>
        </p:txBody>
      </p:sp>
    </p:spTree>
    <p:extLst>
      <p:ext uri="{BB962C8B-B14F-4D97-AF65-F5344CB8AC3E}">
        <p14:creationId xmlns:p14="http://schemas.microsoft.com/office/powerpoint/2010/main" val="2905701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F2CAC-1827-0E3B-8648-94C7E477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53E6F-0A33-FA0D-7F6C-29D21309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137160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I have no financial interest in any of the products mentioned</a:t>
            </a:r>
          </a:p>
        </p:txBody>
      </p:sp>
    </p:spTree>
    <p:extLst>
      <p:ext uri="{BB962C8B-B14F-4D97-AF65-F5344CB8AC3E}">
        <p14:creationId xmlns:p14="http://schemas.microsoft.com/office/powerpoint/2010/main" val="4010692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were 1,659 cases of dementia after at least 9 years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Higher fitness levels in midlife were associated with a lower risk of dementia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Similar results were found in the Canadian Study of Health and Aging, with 4615 participants and 5 years of follow-up</a:t>
            </a:r>
          </a:p>
        </p:txBody>
      </p:sp>
    </p:spTree>
    <p:extLst>
      <p:ext uri="{BB962C8B-B14F-4D97-AF65-F5344CB8AC3E}">
        <p14:creationId xmlns:p14="http://schemas.microsoft.com/office/powerpoint/2010/main" val="455571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C060-B52B-94B0-D85C-422B7CA1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PHYSICAL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49799-7CB5-560B-B233-3528B334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33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Aerobic exercise is associated with an increase in brain volume in the prefrontal and temporal regions (1)</a:t>
            </a:r>
          </a:p>
          <a:p>
            <a:r>
              <a:rPr lang="en-US" dirty="0">
                <a:solidFill>
                  <a:schemeClr val="bg1"/>
                </a:solidFill>
              </a:rPr>
              <a:t>Some studies have found that physical exercise can improve cognition (attention, processing speed, executive function and memory), but others have not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FFFBA5-8186-40AE-59A6-EC94BA27617A}"/>
              </a:ext>
            </a:extLst>
          </p:cNvPr>
          <p:cNvSpPr txBox="1"/>
          <p:nvPr/>
        </p:nvSpPr>
        <p:spPr>
          <a:xfrm>
            <a:off x="451104" y="533400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dirty="0" err="1">
                <a:solidFill>
                  <a:schemeClr val="bg1"/>
                </a:solidFill>
              </a:rPr>
              <a:t>Colcombe</a:t>
            </a:r>
            <a:r>
              <a:rPr lang="en-US" dirty="0">
                <a:solidFill>
                  <a:schemeClr val="bg1"/>
                </a:solidFill>
              </a:rPr>
              <a:t> SJ, Erickson KI, </a:t>
            </a:r>
            <a:r>
              <a:rPr lang="en-US" dirty="0" err="1">
                <a:solidFill>
                  <a:schemeClr val="bg1"/>
                </a:solidFill>
              </a:rPr>
              <a:t>Scaif</a:t>
            </a:r>
            <a:r>
              <a:rPr lang="en-US" dirty="0">
                <a:solidFill>
                  <a:schemeClr val="bg1"/>
                </a:solidFill>
              </a:rPr>
              <a:t> PE, et al. Aerobic exercise training increases brain volume in aging. J </a:t>
            </a:r>
            <a:r>
              <a:rPr lang="en-US" dirty="0" err="1">
                <a:solidFill>
                  <a:schemeClr val="bg1"/>
                </a:solidFill>
              </a:rPr>
              <a:t>Gerontol</a:t>
            </a:r>
            <a:r>
              <a:rPr lang="en-US" dirty="0">
                <a:solidFill>
                  <a:schemeClr val="bg1"/>
                </a:solidFill>
              </a:rPr>
              <a:t> A Biol Sci Med Sci 61(11):1166-1170, 2006.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Kirk-Sanchez NJ, McGough EL. Physical exercise and cognitive performance in the elderly: current perspectives. Clin </a:t>
            </a:r>
            <a:r>
              <a:rPr lang="en-US" dirty="0" err="1">
                <a:solidFill>
                  <a:schemeClr val="bg1"/>
                </a:solidFill>
              </a:rPr>
              <a:t>Interv</a:t>
            </a:r>
            <a:r>
              <a:rPr lang="en-US" dirty="0">
                <a:solidFill>
                  <a:schemeClr val="bg1"/>
                </a:solidFill>
              </a:rPr>
              <a:t> Aging 9:51-62, 2014.</a:t>
            </a:r>
          </a:p>
        </p:txBody>
      </p:sp>
    </p:spTree>
    <p:extLst>
      <p:ext uri="{BB962C8B-B14F-4D97-AF65-F5344CB8AC3E}">
        <p14:creationId xmlns:p14="http://schemas.microsoft.com/office/powerpoint/2010/main" val="3940792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8E98-A916-EA86-F419-ECC523998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ACSM and CDC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71EF1-26B2-B27C-4217-5B794B78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29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150 minutes of moderate exercise per week (30 minutes 5 days per week), or 60 minutes of high-intensity exercise (20 minutes 3 days per week)</a:t>
            </a:r>
          </a:p>
          <a:p>
            <a:r>
              <a:rPr lang="en-US" dirty="0">
                <a:solidFill>
                  <a:schemeClr val="bg1"/>
                </a:solidFill>
              </a:rPr>
              <a:t>2 days per week of resistance exercise (60-80% of maximum, for 8-12 repetitions)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6C7945-09E9-09D8-90D6-BD3B6DC20D71}"/>
              </a:ext>
            </a:extLst>
          </p:cNvPr>
          <p:cNvSpPr txBox="1"/>
          <p:nvPr/>
        </p:nvSpPr>
        <p:spPr>
          <a:xfrm>
            <a:off x="533400" y="5181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https://www.acsm.org/education-resources/trending-topics-resources/physical-activity-guidelines</a:t>
            </a:r>
          </a:p>
        </p:txBody>
      </p:sp>
    </p:spTree>
    <p:extLst>
      <p:ext uri="{BB962C8B-B14F-4D97-AF65-F5344CB8AC3E}">
        <p14:creationId xmlns:p14="http://schemas.microsoft.com/office/powerpoint/2010/main" val="21837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0D0F-D0E8-C0A4-C51D-D1636D1D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BLOOD 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C3E18-9F04-DA26-2178-7ABBA7793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352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Uncontrolled high blood pressure is associated with worse cognition and increased risk of development of dementia (1)</a:t>
            </a:r>
          </a:p>
          <a:p>
            <a:r>
              <a:rPr lang="en-US" dirty="0">
                <a:solidFill>
                  <a:schemeClr val="bg1"/>
                </a:solidFill>
              </a:rPr>
              <a:t>Treatment of hypertension reduces the risk (2)</a:t>
            </a:r>
          </a:p>
          <a:p>
            <a:r>
              <a:rPr lang="en-US" dirty="0">
                <a:solidFill>
                  <a:schemeClr val="bg1"/>
                </a:solidFill>
              </a:rPr>
              <a:t>Lower systolic blood pressure (120 mm Hg) may further reduce the risk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DF78B-8935-A0F5-B48A-37F5BE366B75}"/>
              </a:ext>
            </a:extLst>
          </p:cNvPr>
          <p:cNvSpPr txBox="1"/>
          <p:nvPr/>
        </p:nvSpPr>
        <p:spPr>
          <a:xfrm>
            <a:off x="304800" y="4724400"/>
            <a:ext cx="861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Knecht S, </a:t>
            </a:r>
            <a:r>
              <a:rPr lang="en-US" dirty="0" err="1">
                <a:solidFill>
                  <a:schemeClr val="bg1"/>
                </a:solidFill>
              </a:rPr>
              <a:t>Wersching</a:t>
            </a:r>
            <a:r>
              <a:rPr lang="en-US" dirty="0">
                <a:solidFill>
                  <a:schemeClr val="bg1"/>
                </a:solidFill>
              </a:rPr>
              <a:t> H, Lohmann H, et al. High-normal blood pressure is associated with poor cognitive performance. Hypertension 51(3):663-668, 2008.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</a:t>
            </a:r>
            <a:r>
              <a:rPr lang="en-US" dirty="0" err="1">
                <a:solidFill>
                  <a:schemeClr val="bg1"/>
                </a:solidFill>
              </a:rPr>
              <a:t>Peila</a:t>
            </a:r>
            <a:r>
              <a:rPr lang="en-US" dirty="0">
                <a:solidFill>
                  <a:schemeClr val="bg1"/>
                </a:solidFill>
              </a:rPr>
              <a:t> R, White LR, Masaki K, et al. Reducing the risk of dementia: efficacy of long-term treatment of hypertension. Stroke 37(5):1165-1170, 2006.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3. Williamson JD, </a:t>
            </a:r>
            <a:r>
              <a:rPr lang="en-US" dirty="0" err="1">
                <a:solidFill>
                  <a:schemeClr val="bg1"/>
                </a:solidFill>
              </a:rPr>
              <a:t>Pakewski</a:t>
            </a:r>
            <a:r>
              <a:rPr lang="en-US" dirty="0">
                <a:solidFill>
                  <a:schemeClr val="bg1"/>
                </a:solidFill>
              </a:rPr>
              <a:t> NM, </a:t>
            </a:r>
            <a:r>
              <a:rPr lang="en-US" dirty="0" err="1">
                <a:solidFill>
                  <a:schemeClr val="bg1"/>
                </a:solidFill>
              </a:rPr>
              <a:t>Auchus</a:t>
            </a:r>
            <a:r>
              <a:rPr lang="en-US" dirty="0">
                <a:solidFill>
                  <a:schemeClr val="bg1"/>
                </a:solidFill>
              </a:rPr>
              <a:t> AP, et al. Effect of intensive vs standard blood pressure control on probable dementia. JAMA 321(6): 553–561, 2019.</a:t>
            </a:r>
          </a:p>
        </p:txBody>
      </p:sp>
    </p:spTree>
    <p:extLst>
      <p:ext uri="{BB962C8B-B14F-4D97-AF65-F5344CB8AC3E}">
        <p14:creationId xmlns:p14="http://schemas.microsoft.com/office/powerpoint/2010/main" val="406371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E301E-721E-3942-AC63-17C588AD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" y="1222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670CC-2DE3-BEB6-DD5C-0D08AD70C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143000"/>
            <a:ext cx="8229600" cy="41449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Many medications have adverse effects on cognition, the most consequential of which are the anticholinergics</a:t>
            </a:r>
          </a:p>
          <a:p>
            <a:r>
              <a:rPr lang="en-US" dirty="0">
                <a:solidFill>
                  <a:schemeClr val="bg1"/>
                </a:solidFill>
              </a:rPr>
              <a:t>Anticholinergics are medications that oppose the action of acetylcholine, one of the neurotransmitters of the brain</a:t>
            </a:r>
          </a:p>
          <a:p>
            <a:r>
              <a:rPr lang="en-US" dirty="0">
                <a:solidFill>
                  <a:schemeClr val="bg1"/>
                </a:solidFill>
              </a:rPr>
              <a:t>Medications that have anticholinergic activity include older antidepressants and some agents used to treat an overactive bladder</a:t>
            </a:r>
          </a:p>
          <a:p>
            <a:r>
              <a:rPr lang="en-US" dirty="0">
                <a:solidFill>
                  <a:schemeClr val="bg1"/>
                </a:solidFill>
              </a:rPr>
              <a:t>Long-term use of anticholinergic medications is associated with a higher incidence of dementia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1CACB-82BF-4877-0576-E6D8346DFB1A}"/>
              </a:ext>
            </a:extLst>
          </p:cNvPr>
          <p:cNvSpPr txBox="1"/>
          <p:nvPr/>
        </p:nvSpPr>
        <p:spPr>
          <a:xfrm>
            <a:off x="152400" y="5226784"/>
            <a:ext cx="8839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Richardson K, Fox C. Maidment I, et al. Anticholinergic drugs and risk of dementia: case-control study. BMJ 361:k1315, 2018.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Pieper NT, </a:t>
            </a:r>
            <a:r>
              <a:rPr lang="en-US" dirty="0" err="1">
                <a:solidFill>
                  <a:schemeClr val="bg1"/>
                </a:solidFill>
              </a:rPr>
              <a:t>Grossi</a:t>
            </a:r>
            <a:r>
              <a:rPr lang="en-US" dirty="0">
                <a:solidFill>
                  <a:schemeClr val="bg1"/>
                </a:solidFill>
              </a:rPr>
              <a:t> CM, Chan W-Y, et al. Anticholinergic drugs and incident dementia, mild cognitive impairment and cognitive decline: a meta-analysis. Age Ageing 49(6):939-947, 2020.</a:t>
            </a:r>
          </a:p>
        </p:txBody>
      </p:sp>
    </p:spTree>
    <p:extLst>
      <p:ext uri="{BB962C8B-B14F-4D97-AF65-F5344CB8AC3E}">
        <p14:creationId xmlns:p14="http://schemas.microsoft.com/office/powerpoint/2010/main" val="90532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B2F8-831E-F954-B2E6-7BEB71131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C48E1A-DFBE-6569-870F-5C58C6B32A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306" y="1203180"/>
            <a:ext cx="3993388" cy="539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6287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9BC0-179E-1541-FA6A-FCB90672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THE MIND DIET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D115-996C-2D3A-168D-A507E913F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886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Mediterranean-Dietary Approach to Systolic Hypertension (DASH) diet intervention for neurodegenerative delay (MIND)</a:t>
            </a:r>
          </a:p>
          <a:p>
            <a:r>
              <a:rPr lang="en-US" sz="2800" dirty="0">
                <a:solidFill>
                  <a:schemeClr val="bg1"/>
                </a:solidFill>
              </a:rPr>
              <a:t>960 participants in the Memory and Aging Project</a:t>
            </a:r>
          </a:p>
          <a:p>
            <a:r>
              <a:rPr lang="en-US" sz="2800" dirty="0">
                <a:solidFill>
                  <a:schemeClr val="bg1"/>
                </a:solidFill>
              </a:rPr>
              <a:t>After 4.7 years, the MIND diet was associated with a slower decline in each of 5 cognitive domains (1)</a:t>
            </a:r>
          </a:p>
          <a:p>
            <a:r>
              <a:rPr lang="en-US" sz="2800" dirty="0">
                <a:solidFill>
                  <a:schemeClr val="bg1"/>
                </a:solidFill>
              </a:rPr>
              <a:t>However, a randomized controlled trial of 604 participants found no difference after 3 years (2)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5C276-8F6B-B6D2-C14F-7D2746928514}"/>
              </a:ext>
            </a:extLst>
          </p:cNvPr>
          <p:cNvSpPr txBox="1"/>
          <p:nvPr/>
        </p:nvSpPr>
        <p:spPr>
          <a:xfrm>
            <a:off x="457200" y="53340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Morris MC, Tangney CC, Wang Y, et al. MIND diet slows cognitive decline with aging. </a:t>
            </a:r>
            <a:r>
              <a:rPr lang="en-US" dirty="0" err="1">
                <a:solidFill>
                  <a:schemeClr val="bg1"/>
                </a:solidFill>
              </a:rPr>
              <a:t>Alzheimers</a:t>
            </a:r>
            <a:r>
              <a:rPr lang="en-US" dirty="0">
                <a:solidFill>
                  <a:schemeClr val="bg1"/>
                </a:solidFill>
              </a:rPr>
              <a:t> Dement. 11(9):1015-1022, 2015.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2. Barnes LL, Dhana K, Liu X, et al. Trial of the MIND diet for prevention of cognitive decline in older persons. N Engl J Med. 389(7):602-611, 2023.</a:t>
            </a:r>
          </a:p>
        </p:txBody>
      </p:sp>
    </p:spTree>
    <p:extLst>
      <p:ext uri="{BB962C8B-B14F-4D97-AF65-F5344CB8AC3E}">
        <p14:creationId xmlns:p14="http://schemas.microsoft.com/office/powerpoint/2010/main" val="861113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6F93-2B7B-05C5-B9D1-7CD6C20C3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720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SUPPLEMENTS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789D8-88D2-303D-71CF-4F2DAB52E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810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general, have not been studied in a rigorous manner for benefit in cognition</a:t>
            </a:r>
          </a:p>
          <a:p>
            <a:r>
              <a:rPr lang="en-US" dirty="0">
                <a:solidFill>
                  <a:schemeClr val="bg1"/>
                </a:solidFill>
              </a:rPr>
              <a:t>Gingko biloba has extensively studied but has shown mixed results (1)</a:t>
            </a:r>
          </a:p>
          <a:p>
            <a:r>
              <a:rPr lang="en-US" dirty="0">
                <a:solidFill>
                  <a:schemeClr val="bg1"/>
                </a:solidFill>
              </a:rPr>
              <a:t>However, people who are on restrictive diets (vegetarians, vegans) or who have had bariatric surgery should take vitamins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78E580-003F-FA1D-A054-96D662E39D3A}"/>
              </a:ext>
            </a:extLst>
          </p:cNvPr>
          <p:cNvSpPr txBox="1"/>
          <p:nvPr/>
        </p:nvSpPr>
        <p:spPr>
          <a:xfrm>
            <a:off x="457200" y="5638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 Tan M-S, Yu J-T, Tan CC et al.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Efficacy and adverse effects of ginkgo biloba for cognitive impairment and dementia: a systematic review and meta-analysis.</a:t>
            </a:r>
          </a:p>
          <a:p>
            <a:r>
              <a:rPr lang="en-US" dirty="0">
                <a:solidFill>
                  <a:schemeClr val="bg1"/>
                </a:solidFill>
              </a:rPr>
              <a:t>J </a:t>
            </a:r>
            <a:r>
              <a:rPr lang="en-US" dirty="0" err="1">
                <a:solidFill>
                  <a:schemeClr val="bg1"/>
                </a:solidFill>
              </a:rPr>
              <a:t>Alzheimers</a:t>
            </a:r>
            <a:r>
              <a:rPr lang="en-US" dirty="0">
                <a:solidFill>
                  <a:schemeClr val="bg1"/>
                </a:solidFill>
              </a:rPr>
              <a:t> Dis. 43(2):589-603, 2015 </a:t>
            </a:r>
          </a:p>
        </p:txBody>
      </p:sp>
    </p:spTree>
    <p:extLst>
      <p:ext uri="{BB962C8B-B14F-4D97-AF65-F5344CB8AC3E}">
        <p14:creationId xmlns:p14="http://schemas.microsoft.com/office/powerpoint/2010/main" val="4093157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4436E-618E-32A7-8E77-519BEC21D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HEARING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3360B-C559-A263-FE02-3E9A731D6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7344" y="1219200"/>
            <a:ext cx="4869312" cy="5364162"/>
          </a:xfrm>
        </p:spPr>
      </p:pic>
    </p:spTree>
    <p:extLst>
      <p:ext uri="{BB962C8B-B14F-4D97-AF65-F5344CB8AC3E}">
        <p14:creationId xmlns:p14="http://schemas.microsoft.com/office/powerpoint/2010/main" val="3556312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7D0AA-4143-AC54-8E3D-FDACDA45B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HEARING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1B943-5D62-D036-B34C-75F8BAD69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00201"/>
            <a:ext cx="8839200" cy="2590799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Hearing impairment is associated with an increased risk of development of dementia (1)</a:t>
            </a:r>
          </a:p>
          <a:p>
            <a:r>
              <a:rPr lang="en-US" dirty="0">
                <a:solidFill>
                  <a:schemeClr val="bg1"/>
                </a:solidFill>
              </a:rPr>
              <a:t>People with hearing impairment who used hearing aids had the same risk as those without hearing impairment (2)</a:t>
            </a:r>
          </a:p>
          <a:p>
            <a:r>
              <a:rPr lang="en-US" dirty="0">
                <a:solidFill>
                  <a:schemeClr val="bg1"/>
                </a:solidFill>
              </a:rPr>
              <a:t>A recent randomized, controlled trial did not demonstrate a clear benefit in cognition with hearing aid use (3)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55A6D-A98B-FCFB-C2CF-68C37AA8006E}"/>
              </a:ext>
            </a:extLst>
          </p:cNvPr>
          <p:cNvSpPr txBox="1"/>
          <p:nvPr/>
        </p:nvSpPr>
        <p:spPr>
          <a:xfrm>
            <a:off x="228600" y="4242197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1. Deal JA, Betz J, </a:t>
            </a:r>
            <a:r>
              <a:rPr lang="en-US" sz="1600" dirty="0" err="1">
                <a:solidFill>
                  <a:schemeClr val="bg1"/>
                </a:solidFill>
              </a:rPr>
              <a:t>Yaffe</a:t>
            </a:r>
            <a:r>
              <a:rPr lang="en-US" sz="1600" dirty="0">
                <a:solidFill>
                  <a:schemeClr val="bg1"/>
                </a:solidFill>
              </a:rPr>
              <a:t> K et al. Hearing impairment and incident dementia and cognitive decline in older adults: the Health ABC Study. J </a:t>
            </a:r>
            <a:r>
              <a:rPr lang="en-US" sz="1600" dirty="0" err="1">
                <a:solidFill>
                  <a:schemeClr val="bg1"/>
                </a:solidFill>
              </a:rPr>
              <a:t>Gerontol</a:t>
            </a:r>
            <a:r>
              <a:rPr lang="en-US" sz="1600" dirty="0">
                <a:solidFill>
                  <a:schemeClr val="bg1"/>
                </a:solidFill>
              </a:rPr>
              <a:t> A Biol Sci Med Sci 72(5):703-709, 2017.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2. Jiang F, Mishra SR, Shrestha N et al. Association between hearing aid use and all-cause and cause-specific dementia: an analysis of the UK Biobank cohort. Lancet Public Health 8(5):e329-338, 2023.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3. Lin FR, Pike JR, Albert MS, et al. Hearing intervention versus health education control to reduce cognitive decline in older adults with hearing loss in the USA (ACHIEVE): a </a:t>
            </a:r>
            <a:r>
              <a:rPr lang="en-US" sz="1600" dirty="0" err="1">
                <a:solidFill>
                  <a:schemeClr val="bg1"/>
                </a:solidFill>
              </a:rPr>
              <a:t>multicentre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randomised</a:t>
            </a:r>
            <a:r>
              <a:rPr lang="en-US" sz="1600" dirty="0">
                <a:solidFill>
                  <a:schemeClr val="bg1"/>
                </a:solidFill>
              </a:rPr>
              <a:t> controlled trial. Lancet 402(10404):786-797, 2023.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79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458200" cy="54821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6143655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HENRIETTA MIDONICK, 1902 - 1985</a:t>
            </a:r>
          </a:p>
        </p:txBody>
      </p:sp>
    </p:spTree>
    <p:extLst>
      <p:ext uri="{BB962C8B-B14F-4D97-AF65-F5344CB8AC3E}">
        <p14:creationId xmlns:p14="http://schemas.microsoft.com/office/powerpoint/2010/main" val="3839983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C8931-822F-7F52-5A4B-994C36EC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SOCIALIZATION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26A7B-B7F7-9308-8179-8F284B811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718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Cognitive Function and Ageing Study – Wales, with 2-year follow-up</a:t>
            </a:r>
          </a:p>
          <a:p>
            <a:r>
              <a:rPr lang="en-US" dirty="0">
                <a:solidFill>
                  <a:schemeClr val="bg1"/>
                </a:solidFill>
              </a:rPr>
              <a:t>Social isolation is associated with worse cognition</a:t>
            </a:r>
          </a:p>
          <a:p>
            <a:r>
              <a:rPr lang="en-US" dirty="0">
                <a:solidFill>
                  <a:schemeClr val="bg1"/>
                </a:solidFill>
              </a:rPr>
              <a:t>Hearing impairment coexists with social isolation, loneliness and depressed mood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CFC99-9823-04A2-9A0F-79153218F7DE}"/>
              </a:ext>
            </a:extLst>
          </p:cNvPr>
          <p:cNvSpPr txBox="1"/>
          <p:nvPr/>
        </p:nvSpPr>
        <p:spPr>
          <a:xfrm>
            <a:off x="445008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Evans IEM, Llewellyn D, Matthews FE et al. Social isolation, cognitive reserve, and cognition in healthy older people. </a:t>
            </a:r>
            <a:r>
              <a:rPr lang="en-US" dirty="0" err="1">
                <a:solidFill>
                  <a:schemeClr val="bg1"/>
                </a:solidFill>
              </a:rPr>
              <a:t>PLoS</a:t>
            </a:r>
            <a:r>
              <a:rPr lang="en-US" dirty="0">
                <a:solidFill>
                  <a:schemeClr val="bg1"/>
                </a:solidFill>
              </a:rPr>
              <a:t> One 13(8):e0201008, 2018.</a:t>
            </a:r>
          </a:p>
        </p:txBody>
      </p:sp>
    </p:spTree>
    <p:extLst>
      <p:ext uri="{BB962C8B-B14F-4D97-AF65-F5344CB8AC3E}">
        <p14:creationId xmlns:p14="http://schemas.microsoft.com/office/powerpoint/2010/main" val="3969370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4525962"/>
          </a:xfrm>
        </p:spPr>
        <p:txBody>
          <a:bodyPr>
            <a:noAutofit/>
          </a:bodyPr>
          <a:lstStyle/>
          <a:p>
            <a:r>
              <a:rPr lang="en-US" sz="6600" b="1" dirty="0"/>
              <a:t>SO, WHAT DO I RECOMMEND?</a:t>
            </a:r>
          </a:p>
        </p:txBody>
      </p:sp>
    </p:spTree>
    <p:extLst>
      <p:ext uri="{BB962C8B-B14F-4D97-AF65-F5344CB8AC3E}">
        <p14:creationId xmlns:p14="http://schemas.microsoft.com/office/powerpoint/2010/main" val="651070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9906" y="5997714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DO THINGS THAT YOU ENJOY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2" y="231159"/>
            <a:ext cx="7616588" cy="571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533400" y="57118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DO SOMETHING CHALLENGING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52400"/>
            <a:ext cx="4267200" cy="5689600"/>
          </a:xfrm>
        </p:spPr>
      </p:pic>
    </p:spTree>
    <p:extLst>
      <p:ext uri="{BB962C8B-B14F-4D97-AF65-F5344CB8AC3E}">
        <p14:creationId xmlns:p14="http://schemas.microsoft.com/office/powerpoint/2010/main" val="33231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261350" cy="10398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SOMETHING MEANINGFUL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075" y="228600"/>
            <a:ext cx="7578725" cy="5686425"/>
          </a:xfrm>
        </p:spPr>
      </p:pic>
    </p:spTree>
    <p:extLst>
      <p:ext uri="{BB962C8B-B14F-4D97-AF65-F5344CB8AC3E}">
        <p14:creationId xmlns:p14="http://schemas.microsoft.com/office/powerpoint/2010/main" val="26286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543800" cy="5657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603885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DO IT WITH OTHER PEOPLE</a:t>
            </a:r>
          </a:p>
        </p:txBody>
      </p:sp>
    </p:spTree>
    <p:extLst>
      <p:ext uri="{BB962C8B-B14F-4D97-AF65-F5344CB8AC3E}">
        <p14:creationId xmlns:p14="http://schemas.microsoft.com/office/powerpoint/2010/main" val="312925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77240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61501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EAT SENSIBLY</a:t>
            </a:r>
          </a:p>
        </p:txBody>
      </p:sp>
    </p:spTree>
    <p:extLst>
      <p:ext uri="{BB962C8B-B14F-4D97-AF65-F5344CB8AC3E}">
        <p14:creationId xmlns:p14="http://schemas.microsoft.com/office/powerpoint/2010/main" val="341682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/>
              <a:t>LIMIT STRESS</a:t>
            </a:r>
          </a:p>
        </p:txBody>
      </p:sp>
      <p:pic>
        <p:nvPicPr>
          <p:cNvPr id="2150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8600"/>
            <a:ext cx="7661275" cy="5745163"/>
          </a:xfrm>
        </p:spPr>
      </p:pic>
    </p:spTree>
    <p:extLst>
      <p:ext uri="{BB962C8B-B14F-4D97-AF65-F5344CB8AC3E}">
        <p14:creationId xmlns:p14="http://schemas.microsoft.com/office/powerpoint/2010/main" val="62772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5867400"/>
            <a:ext cx="8229600" cy="1143000"/>
          </a:xfrm>
        </p:spPr>
        <p:txBody>
          <a:bodyPr/>
          <a:lstStyle/>
          <a:p>
            <a:r>
              <a:rPr lang="en-US" sz="4000" b="1" dirty="0"/>
              <a:t>TAKE CARE OF YOUR HEALTH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36818FB-12A9-FC9A-483A-93FB02E98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77200" cy="5694844"/>
          </a:xfrm>
        </p:spPr>
      </p:pic>
    </p:spTree>
    <p:extLst>
      <p:ext uri="{BB962C8B-B14F-4D97-AF65-F5344CB8AC3E}">
        <p14:creationId xmlns:p14="http://schemas.microsoft.com/office/powerpoint/2010/main" val="311015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/>
          <a:lstStyle/>
          <a:p>
            <a:r>
              <a:rPr lang="en-US" dirty="0"/>
              <a:t>Some cognitive changes are common in aging</a:t>
            </a:r>
          </a:p>
          <a:p>
            <a:r>
              <a:rPr lang="en-US" dirty="0"/>
              <a:t>Previous intellectual attainment may provide a “cognitive reserve”</a:t>
            </a:r>
          </a:p>
          <a:p>
            <a:r>
              <a:rPr lang="en-US" dirty="0"/>
              <a:t>Physical exercise and mental activity may be protective against the development of cognitive decline</a:t>
            </a:r>
          </a:p>
          <a:p>
            <a:r>
              <a:rPr lang="en-US" dirty="0"/>
              <a:t>Maintain a healthy lifestyle, manage hypertension, avoid </a:t>
            </a:r>
            <a:r>
              <a:rPr lang="en-US"/>
              <a:t>harmful medications </a:t>
            </a:r>
            <a:r>
              <a:rPr lang="en-US" dirty="0"/>
              <a:t>and correct any hearing loss</a:t>
            </a:r>
          </a:p>
        </p:txBody>
      </p:sp>
    </p:spTree>
    <p:extLst>
      <p:ext uri="{BB962C8B-B14F-4D97-AF65-F5344CB8AC3E}">
        <p14:creationId xmlns:p14="http://schemas.microsoft.com/office/powerpoint/2010/main" val="1316026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COGNITIVE CHANGES WITH 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general, there are declines in:</a:t>
            </a:r>
          </a:p>
          <a:p>
            <a:pPr lvl="1"/>
            <a:r>
              <a:rPr lang="en-US" dirty="0"/>
              <a:t>Response time, processing speed</a:t>
            </a:r>
          </a:p>
          <a:p>
            <a:pPr lvl="1"/>
            <a:r>
              <a:rPr lang="en-US" dirty="0"/>
              <a:t>Divided attention, e.g. “multi-tasking”</a:t>
            </a:r>
          </a:p>
          <a:p>
            <a:pPr lvl="1"/>
            <a:r>
              <a:rPr lang="en-US" dirty="0"/>
              <a:t>Working memory – manipulating information in short-term memory</a:t>
            </a:r>
          </a:p>
          <a:p>
            <a:pPr lvl="1"/>
            <a:r>
              <a:rPr lang="en-US" dirty="0"/>
              <a:t>Executive function (planning, organization, coordination)</a:t>
            </a:r>
          </a:p>
          <a:p>
            <a:pPr lvl="1"/>
            <a:r>
              <a:rPr lang="en-US" dirty="0"/>
              <a:t>Episodic memory, such as names and specific words; usually due to retrieval difficulty</a:t>
            </a:r>
          </a:p>
        </p:txBody>
      </p:sp>
    </p:spTree>
    <p:extLst>
      <p:ext uri="{BB962C8B-B14F-4D97-AF65-F5344CB8AC3E}">
        <p14:creationId xmlns:p14="http://schemas.microsoft.com/office/powerpoint/2010/main" val="1333541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687762"/>
          </a:xfrm>
        </p:spPr>
        <p:txBody>
          <a:bodyPr>
            <a:noAutofit/>
          </a:bodyPr>
          <a:lstStyle/>
          <a:p>
            <a:r>
              <a:rPr lang="en-US" sz="72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3034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 THE OTHER HAND,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/>
          <a:lstStyle/>
          <a:p>
            <a:r>
              <a:rPr lang="en-US" dirty="0"/>
              <a:t>Some functions are well-preserved with aging</a:t>
            </a:r>
          </a:p>
          <a:p>
            <a:pPr lvl="1"/>
            <a:r>
              <a:rPr lang="en-US" dirty="0"/>
              <a:t>Sustained attention, concentration</a:t>
            </a:r>
          </a:p>
          <a:p>
            <a:pPr lvl="1"/>
            <a:r>
              <a:rPr lang="en-US" dirty="0"/>
              <a:t>Semantic memory (general information)</a:t>
            </a:r>
          </a:p>
          <a:p>
            <a:pPr lvl="1"/>
            <a:r>
              <a:rPr lang="en-US" dirty="0"/>
              <a:t>Procedural memory</a:t>
            </a:r>
          </a:p>
          <a:p>
            <a:pPr lvl="1"/>
            <a:r>
              <a:rPr lang="en-US" dirty="0"/>
              <a:t>Speech and language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5383033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Glisky</a:t>
            </a:r>
            <a:r>
              <a:rPr lang="en-US" sz="2400" dirty="0"/>
              <a:t> EL. Changes in cognitive function in human aging.  In: Brain Aging: Models, Methods, and Mechanisms. Riddle DR (</a:t>
            </a:r>
            <a:r>
              <a:rPr lang="en-US" sz="2400" dirty="0" err="1"/>
              <a:t>ed</a:t>
            </a:r>
            <a:r>
              <a:rPr lang="en-US" sz="2400" dirty="0"/>
              <a:t>) Boca Raton, </a:t>
            </a:r>
            <a:r>
              <a:rPr lang="en-US" sz="2400" dirty="0" err="1"/>
              <a:t>Fl</a:t>
            </a:r>
            <a:r>
              <a:rPr lang="en-US" sz="2400" dirty="0"/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1969169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D05AB9-F34D-7548-511F-7751A9D6E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/>
              <a:t>CT SCAN OF THE BRAIN</a:t>
            </a:r>
          </a:p>
        </p:txBody>
      </p:sp>
      <p:pic>
        <p:nvPicPr>
          <p:cNvPr id="7" name="img4">
            <a:extLst>
              <a:ext uri="{FF2B5EF4-FFF2-40B4-BE49-F238E27FC236}">
                <a16:creationId xmlns:a16="http://schemas.microsoft.com/office/drawing/2014/main" id="{8CCFEBC6-57C1-A6C9-F0AB-DBF28EEC6D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" r="48428"/>
          <a:stretch/>
        </p:blipFill>
        <p:spPr bwMode="auto">
          <a:xfrm>
            <a:off x="318313" y="1371600"/>
            <a:ext cx="4118363" cy="4754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49A3EA-1B37-8864-1BA7-4BE50314FEC5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8" t="3596" r="23886" b="4258"/>
          <a:stretch/>
        </p:blipFill>
        <p:spPr bwMode="auto">
          <a:xfrm>
            <a:off x="4811065" y="1371600"/>
            <a:ext cx="3799535" cy="4754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533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414"/>
            <a:ext cx="8229600" cy="1143000"/>
          </a:xfrm>
        </p:spPr>
        <p:txBody>
          <a:bodyPr/>
          <a:lstStyle/>
          <a:p>
            <a:r>
              <a:rPr lang="en-US" b="1" dirty="0"/>
              <a:t>AT THE MICROSCOPIC LEVEL</a:t>
            </a: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8" t="26762" r="16383" b="11421"/>
          <a:stretch/>
        </p:blipFill>
        <p:spPr>
          <a:xfrm>
            <a:off x="609600" y="1256414"/>
            <a:ext cx="8077200" cy="55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0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38B65E-1978-C2A0-4114-1ADD8CF3B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62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941AA-DB7B-880A-9BAB-1FA493C67FB9}"/>
              </a:ext>
            </a:extLst>
          </p:cNvPr>
          <p:cNvSpPr txBox="1"/>
          <p:nvPr/>
        </p:nvSpPr>
        <p:spPr>
          <a:xfrm>
            <a:off x="1981200" y="63246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EUBIE BLAKE, 1887 - 1983</a:t>
            </a:r>
          </a:p>
        </p:txBody>
      </p:sp>
    </p:spTree>
    <p:extLst>
      <p:ext uri="{BB962C8B-B14F-4D97-AF65-F5344CB8AC3E}">
        <p14:creationId xmlns:p14="http://schemas.microsoft.com/office/powerpoint/2010/main" val="407247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keeffemuseum.org/uploads/5/7/4/1/5741005/___25467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37" y="152400"/>
            <a:ext cx="4953000" cy="605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49522" y="6282696"/>
            <a:ext cx="4877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GEORGIA O’KEEFFE, 1887 - 1986</a:t>
            </a:r>
          </a:p>
        </p:txBody>
      </p:sp>
    </p:spTree>
    <p:extLst>
      <p:ext uri="{BB962C8B-B14F-4D97-AF65-F5344CB8AC3E}">
        <p14:creationId xmlns:p14="http://schemas.microsoft.com/office/powerpoint/2010/main" val="1332084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1729</Words>
  <Application>Microsoft Office PowerPoint</Application>
  <PresentationFormat>On-screen Show (4:3)</PresentationFormat>
  <Paragraphs>146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HEALTHY AGING AND THE BRAIN</vt:lpstr>
      <vt:lpstr>DISCLOSURES</vt:lpstr>
      <vt:lpstr>PowerPoint Presentation</vt:lpstr>
      <vt:lpstr>COGNITIVE CHANGES WITH AGING</vt:lpstr>
      <vt:lpstr>ON THE OTHER HAND,</vt:lpstr>
      <vt:lpstr>CT SCAN OF THE BRAIN</vt:lpstr>
      <vt:lpstr>AT THE MICROSCOPIC LEVEL</vt:lpstr>
      <vt:lpstr>PowerPoint Presentation</vt:lpstr>
      <vt:lpstr>PowerPoint Presentation</vt:lpstr>
      <vt:lpstr>PowerPoint Presentation</vt:lpstr>
      <vt:lpstr>PowerPoint Presentation</vt:lpstr>
      <vt:lpstr>SUPER-AGERS</vt:lpstr>
      <vt:lpstr>THE NUN STUDY</vt:lpstr>
      <vt:lpstr>COGNITIVE RESERVE</vt:lpstr>
      <vt:lpstr>MENTAL ACTIVITY</vt:lpstr>
      <vt:lpstr>FINDINGS</vt:lpstr>
      <vt:lpstr>MENTAL EXERCISES</vt:lpstr>
      <vt:lpstr>PHYSICAL EXERCISE</vt:lpstr>
      <vt:lpstr>PHYSICAL FITNESS</vt:lpstr>
      <vt:lpstr>FINDINGS</vt:lpstr>
      <vt:lpstr>PHYSICAL EXERCISE</vt:lpstr>
      <vt:lpstr>ACSM and CDC Recommendations</vt:lpstr>
      <vt:lpstr>BLOOD PRESSURE</vt:lpstr>
      <vt:lpstr>MEDICATIONS</vt:lpstr>
      <vt:lpstr>NUTRITION</vt:lpstr>
      <vt:lpstr>THE MIND DIET</vt:lpstr>
      <vt:lpstr>SUPPLEMENTS</vt:lpstr>
      <vt:lpstr>HEARING</vt:lpstr>
      <vt:lpstr>HEARING</vt:lpstr>
      <vt:lpstr>SOCIALIZATION</vt:lpstr>
      <vt:lpstr>SO, WHAT DO I RECOMMEND?</vt:lpstr>
      <vt:lpstr>PowerPoint Presentation</vt:lpstr>
      <vt:lpstr>DO SOMETHING CHALLENGING</vt:lpstr>
      <vt:lpstr>DO SOMETHING MEANINGFUL</vt:lpstr>
      <vt:lpstr>PowerPoint Presentation</vt:lpstr>
      <vt:lpstr>PowerPoint Presentation</vt:lpstr>
      <vt:lpstr>LIMIT STRESS</vt:lpstr>
      <vt:lpstr>TAKE CARE OF YOUR HEALTH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AGING AND THE BRAIN</dc:title>
  <dc:creator>May</dc:creator>
  <cp:lastModifiedBy>Virginia May</cp:lastModifiedBy>
  <cp:revision>54</cp:revision>
  <dcterms:created xsi:type="dcterms:W3CDTF">2013-03-16T23:07:43Z</dcterms:created>
  <dcterms:modified xsi:type="dcterms:W3CDTF">2023-10-18T18:57:58Z</dcterms:modified>
</cp:coreProperties>
</file>