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62"/>
  </p:notesMasterIdLst>
  <p:sldIdLst>
    <p:sldId id="257" r:id="rId5"/>
    <p:sldId id="287" r:id="rId6"/>
    <p:sldId id="298" r:id="rId7"/>
    <p:sldId id="293" r:id="rId8"/>
    <p:sldId id="299" r:id="rId9"/>
    <p:sldId id="318" r:id="rId10"/>
    <p:sldId id="292" r:id="rId11"/>
    <p:sldId id="296" r:id="rId12"/>
    <p:sldId id="295" r:id="rId13"/>
    <p:sldId id="308" r:id="rId14"/>
    <p:sldId id="310" r:id="rId15"/>
    <p:sldId id="311" r:id="rId16"/>
    <p:sldId id="300" r:id="rId17"/>
    <p:sldId id="301" r:id="rId18"/>
    <p:sldId id="303" r:id="rId19"/>
    <p:sldId id="302" r:id="rId20"/>
    <p:sldId id="304" r:id="rId21"/>
    <p:sldId id="335" r:id="rId22"/>
    <p:sldId id="276" r:id="rId23"/>
    <p:sldId id="305" r:id="rId24"/>
    <p:sldId id="315" r:id="rId25"/>
    <p:sldId id="316" r:id="rId26"/>
    <p:sldId id="317" r:id="rId27"/>
    <p:sldId id="306" r:id="rId28"/>
    <p:sldId id="290" r:id="rId29"/>
    <p:sldId id="334" r:id="rId30"/>
    <p:sldId id="319" r:id="rId31"/>
    <p:sldId id="323" r:id="rId32"/>
    <p:sldId id="322" r:id="rId33"/>
    <p:sldId id="339" r:id="rId34"/>
    <p:sldId id="340" r:id="rId35"/>
    <p:sldId id="312" r:id="rId36"/>
    <p:sldId id="313" r:id="rId37"/>
    <p:sldId id="314" r:id="rId38"/>
    <p:sldId id="324" r:id="rId39"/>
    <p:sldId id="341" r:id="rId40"/>
    <p:sldId id="337" r:id="rId41"/>
    <p:sldId id="338" r:id="rId42"/>
    <p:sldId id="342" r:id="rId43"/>
    <p:sldId id="327" r:id="rId44"/>
    <p:sldId id="278" r:id="rId45"/>
    <p:sldId id="343" r:id="rId46"/>
    <p:sldId id="325" r:id="rId47"/>
    <p:sldId id="320" r:id="rId48"/>
    <p:sldId id="326" r:id="rId49"/>
    <p:sldId id="328" r:id="rId50"/>
    <p:sldId id="329" r:id="rId51"/>
    <p:sldId id="279" r:id="rId52"/>
    <p:sldId id="330" r:id="rId53"/>
    <p:sldId id="280" r:id="rId54"/>
    <p:sldId id="331" r:id="rId55"/>
    <p:sldId id="332" r:id="rId56"/>
    <p:sldId id="283" r:id="rId57"/>
    <p:sldId id="333" r:id="rId58"/>
    <p:sldId id="344" r:id="rId59"/>
    <p:sldId id="289" r:id="rId60"/>
    <p:sldId id="336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69" d="100"/>
          <a:sy n="69" d="100"/>
        </p:scale>
        <p:origin x="74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notesViewPr>
    <p:cSldViewPr>
      <p:cViewPr varScale="1">
        <p:scale>
          <a:sx n="43" d="100"/>
          <a:sy n="43" d="100"/>
        </p:scale>
        <p:origin x="-144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83D7EF0-1812-C851-DFF2-CFE4EC27F1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D4810AE-E04E-1F49-3AFB-1CB3AB8786F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CA6DD5D-6F3F-0F65-36DF-E4D468500EF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7AF6A49-4130-8B0C-52E0-92D89FDD09E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5A4AE5C1-5B94-C14F-8A0E-9DAC142F7D7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02A10350-BA87-469B-A677-1FF0784DC8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F7AFC33-C329-47E2-97BA-8A9EEF2C2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308AC376-10F9-4FF9-F3CE-AEA02C4D64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0D5BC108-50BC-43A9-AA1D-747CC4274197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2CF155A4-91E6-3699-E39B-5F465CE858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4371EF28-FE0B-382F-DECB-8238D5412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BE408F75-DEDC-8C8E-9450-B2B7DDA362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4A392AC1-2128-4CCA-A8C3-5D9FEE2045A0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9219" name="Rectangle 1026">
            <a:extLst>
              <a:ext uri="{FF2B5EF4-FFF2-40B4-BE49-F238E27FC236}">
                <a16:creationId xmlns:a16="http://schemas.microsoft.com/office/drawing/2014/main" id="{C9B9463E-B7F1-73DB-6A53-D4195F20B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1027">
            <a:extLst>
              <a:ext uri="{FF2B5EF4-FFF2-40B4-BE49-F238E27FC236}">
                <a16:creationId xmlns:a16="http://schemas.microsoft.com/office/drawing/2014/main" id="{18B049AF-3CF4-E161-6B71-874574053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86C080A-79CF-62BE-C0BE-280C02302D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613C2EC4-2F30-4735-B98F-E4D70C9BCCDF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7171" name="Rectangle 1026">
            <a:extLst>
              <a:ext uri="{FF2B5EF4-FFF2-40B4-BE49-F238E27FC236}">
                <a16:creationId xmlns:a16="http://schemas.microsoft.com/office/drawing/2014/main" id="{8B0F4979-DF27-C414-AFC9-CC488BA6C9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1027">
            <a:extLst>
              <a:ext uri="{FF2B5EF4-FFF2-40B4-BE49-F238E27FC236}">
                <a16:creationId xmlns:a16="http://schemas.microsoft.com/office/drawing/2014/main" id="{92868453-B799-A100-4DE1-2B135CFAF9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BB7308FA-ABBB-D4E3-95F8-EB16EDA043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457ED1DA-D0E6-4661-80DA-BA2D0F1CB495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AD80702-3FAC-F1A8-D9FF-B387492814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D661884-0E78-CA31-809D-B475C391E2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EFCB3E0-E8A1-65FF-C3C1-50A67AEA54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134AA0AF-4C2C-4BB3-B5F6-81E16282AC82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486554FC-D256-4245-BFDE-4E08AA901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70749707-6003-D347-5C8D-6081EB0CE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B69FD73-FCFA-0BE8-4D9D-6E9B7B993C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7F610577-97A6-49AD-9414-40535743D1DA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D4B0C0F-45EE-8A10-266D-F83329D58B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681D310-EEC0-99FC-039E-5C5AB80EBE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F01B2C8-41B6-A593-3FA0-51F5805497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61A7CF9F-3531-41F8-BE8F-04CB7BE75B73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97723B7-89DA-0E9E-7468-364469A018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F763E427-000B-F612-3618-6EC4B161B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A5B2ABDD-3483-3B3F-0650-943611049A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84B74390-F6D4-45AC-8B57-D54554DB684E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396A377-B260-1FDC-28CE-C82D9A092E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67E5140-DF68-4C2A-6513-77CC1F411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1836A595-605C-1012-9030-BC4EEBA30E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3B81F160-6E01-47B2-94E8-458A640A7D79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FA8DCB3-470C-1560-A3A1-39B96D8BF0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CCF1396-25C9-E77F-35F5-8621B5AF03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BF7CF14-3522-5E5F-5C11-97EBE7B74F92}"/>
              </a:ext>
            </a:extLst>
          </p:cNvPr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1282700 w 1429"/>
              <a:gd name="T1" fmla="*/ 449262 h 1707"/>
              <a:gd name="T2" fmla="*/ 1068388 w 1429"/>
              <a:gd name="T3" fmla="*/ 400050 h 1707"/>
              <a:gd name="T4" fmla="*/ 1038225 w 1429"/>
              <a:gd name="T5" fmla="*/ 0 h 1707"/>
              <a:gd name="T6" fmla="*/ 774700 w 1429"/>
              <a:gd name="T7" fmla="*/ 20637 h 1707"/>
              <a:gd name="T8" fmla="*/ 755650 w 1429"/>
              <a:gd name="T9" fmla="*/ 400050 h 1707"/>
              <a:gd name="T10" fmla="*/ 579438 w 1429"/>
              <a:gd name="T11" fmla="*/ 460375 h 1707"/>
              <a:gd name="T12" fmla="*/ 327025 w 1429"/>
              <a:gd name="T13" fmla="*/ 136525 h 1707"/>
              <a:gd name="T14" fmla="*/ 150813 w 1429"/>
              <a:gd name="T15" fmla="*/ 234950 h 1707"/>
              <a:gd name="T16" fmla="*/ 317500 w 1429"/>
              <a:gd name="T17" fmla="*/ 596900 h 1707"/>
              <a:gd name="T18" fmla="*/ 200025 w 1429"/>
              <a:gd name="T19" fmla="*/ 714375 h 1707"/>
              <a:gd name="T20" fmla="*/ 0 w 1429"/>
              <a:gd name="T21" fmla="*/ 671512 h 1707"/>
              <a:gd name="T22" fmla="*/ 0 w 1429"/>
              <a:gd name="T23" fmla="*/ 2020887 h 1707"/>
              <a:gd name="T24" fmla="*/ 160338 w 1429"/>
              <a:gd name="T25" fmla="*/ 1946275 h 1707"/>
              <a:gd name="T26" fmla="*/ 287338 w 1429"/>
              <a:gd name="T27" fmla="*/ 2073275 h 1707"/>
              <a:gd name="T28" fmla="*/ 111125 w 1429"/>
              <a:gd name="T29" fmla="*/ 2395537 h 1707"/>
              <a:gd name="T30" fmla="*/ 277813 w 1429"/>
              <a:gd name="T31" fmla="*/ 2533650 h 1707"/>
              <a:gd name="T32" fmla="*/ 579438 w 1429"/>
              <a:gd name="T33" fmla="*/ 2239962 h 1707"/>
              <a:gd name="T34" fmla="*/ 755650 w 1429"/>
              <a:gd name="T35" fmla="*/ 2298700 h 1707"/>
              <a:gd name="T36" fmla="*/ 795338 w 1429"/>
              <a:gd name="T37" fmla="*/ 2698750 h 1707"/>
              <a:gd name="T38" fmla="*/ 1058863 w 1429"/>
              <a:gd name="T39" fmla="*/ 2709862 h 1707"/>
              <a:gd name="T40" fmla="*/ 1087438 w 1429"/>
              <a:gd name="T41" fmla="*/ 2289175 h 1707"/>
              <a:gd name="T42" fmla="*/ 1311275 w 1429"/>
              <a:gd name="T43" fmla="*/ 2230437 h 1707"/>
              <a:gd name="T44" fmla="*/ 1576388 w 1429"/>
              <a:gd name="T45" fmla="*/ 2524125 h 1707"/>
              <a:gd name="T46" fmla="*/ 1751013 w 1429"/>
              <a:gd name="T47" fmla="*/ 2416175 h 1707"/>
              <a:gd name="T48" fmla="*/ 1576388 w 1429"/>
              <a:gd name="T49" fmla="*/ 2063750 h 1707"/>
              <a:gd name="T50" fmla="*/ 1693863 w 1429"/>
              <a:gd name="T51" fmla="*/ 1916112 h 1707"/>
              <a:gd name="T52" fmla="*/ 2044700 w 1429"/>
              <a:gd name="T53" fmla="*/ 2082800 h 1707"/>
              <a:gd name="T54" fmla="*/ 2151063 w 1429"/>
              <a:gd name="T55" fmla="*/ 1898650 h 1707"/>
              <a:gd name="T56" fmla="*/ 1830388 w 1429"/>
              <a:gd name="T57" fmla="*/ 1662112 h 1707"/>
              <a:gd name="T58" fmla="*/ 1868488 w 1429"/>
              <a:gd name="T59" fmla="*/ 1457325 h 1707"/>
              <a:gd name="T60" fmla="*/ 2268538 w 1429"/>
              <a:gd name="T61" fmla="*/ 1419225 h 1707"/>
              <a:gd name="T62" fmla="*/ 2259013 w 1429"/>
              <a:gd name="T63" fmla="*/ 1212850 h 1707"/>
              <a:gd name="T64" fmla="*/ 1858963 w 1429"/>
              <a:gd name="T65" fmla="*/ 1154112 h 1707"/>
              <a:gd name="T66" fmla="*/ 1819275 w 1429"/>
              <a:gd name="T67" fmla="*/ 998537 h 1707"/>
              <a:gd name="T68" fmla="*/ 2141538 w 1429"/>
              <a:gd name="T69" fmla="*/ 773112 h 1707"/>
              <a:gd name="T70" fmla="*/ 2035175 w 1429"/>
              <a:gd name="T71" fmla="*/ 587375 h 1707"/>
              <a:gd name="T72" fmla="*/ 1673225 w 1429"/>
              <a:gd name="T73" fmla="*/ 733425 h 1707"/>
              <a:gd name="T74" fmla="*/ 1555750 w 1429"/>
              <a:gd name="T75" fmla="*/ 615950 h 1707"/>
              <a:gd name="T76" fmla="*/ 1741488 w 1429"/>
              <a:gd name="T77" fmla="*/ 274637 h 1707"/>
              <a:gd name="T78" fmla="*/ 1565275 w 1429"/>
              <a:gd name="T79" fmla="*/ 166687 h 1707"/>
              <a:gd name="T80" fmla="*/ 1282700 w 1429"/>
              <a:gd name="T81" fmla="*/ 449262 h 170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266BB4C-5D7F-8F44-678A-43A37F53A01A}"/>
              </a:ext>
            </a:extLst>
          </p:cNvPr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531813 w 528"/>
              <a:gd name="T1" fmla="*/ 88900 h 496"/>
              <a:gd name="T2" fmla="*/ 465138 w 528"/>
              <a:gd name="T3" fmla="*/ 73025 h 496"/>
              <a:gd name="T4" fmla="*/ 457200 w 528"/>
              <a:gd name="T5" fmla="*/ 0 h 496"/>
              <a:gd name="T6" fmla="*/ 377825 w 528"/>
              <a:gd name="T7" fmla="*/ 0 h 496"/>
              <a:gd name="T8" fmla="*/ 368300 w 528"/>
              <a:gd name="T9" fmla="*/ 73025 h 496"/>
              <a:gd name="T10" fmla="*/ 314325 w 528"/>
              <a:gd name="T11" fmla="*/ 92075 h 496"/>
              <a:gd name="T12" fmla="*/ 231775 w 528"/>
              <a:gd name="T13" fmla="*/ 0 h 496"/>
              <a:gd name="T14" fmla="*/ 180975 w 528"/>
              <a:gd name="T15" fmla="*/ 22225 h 496"/>
              <a:gd name="T16" fmla="*/ 233363 w 528"/>
              <a:gd name="T17" fmla="*/ 133350 h 496"/>
              <a:gd name="T18" fmla="*/ 196850 w 528"/>
              <a:gd name="T19" fmla="*/ 169863 h 496"/>
              <a:gd name="T20" fmla="*/ 79375 w 528"/>
              <a:gd name="T21" fmla="*/ 128588 h 496"/>
              <a:gd name="T22" fmla="*/ 50800 w 528"/>
              <a:gd name="T23" fmla="*/ 173038 h 496"/>
              <a:gd name="T24" fmla="*/ 142875 w 528"/>
              <a:gd name="T25" fmla="*/ 252413 h 496"/>
              <a:gd name="T26" fmla="*/ 127000 w 528"/>
              <a:gd name="T27" fmla="*/ 312738 h 496"/>
              <a:gd name="T28" fmla="*/ 3175 w 528"/>
              <a:gd name="T29" fmla="*/ 320675 h 496"/>
              <a:gd name="T30" fmla="*/ 0 w 528"/>
              <a:gd name="T31" fmla="*/ 387350 h 496"/>
              <a:gd name="T32" fmla="*/ 127000 w 528"/>
              <a:gd name="T33" fmla="*/ 406400 h 496"/>
              <a:gd name="T34" fmla="*/ 139700 w 528"/>
              <a:gd name="T35" fmla="*/ 463550 h 496"/>
              <a:gd name="T36" fmla="*/ 46038 w 528"/>
              <a:gd name="T37" fmla="*/ 547688 h 496"/>
              <a:gd name="T38" fmla="*/ 79375 w 528"/>
              <a:gd name="T39" fmla="*/ 600075 h 496"/>
              <a:gd name="T40" fmla="*/ 184150 w 528"/>
              <a:gd name="T41" fmla="*/ 550863 h 496"/>
              <a:gd name="T42" fmla="*/ 223838 w 528"/>
              <a:gd name="T43" fmla="*/ 590550 h 496"/>
              <a:gd name="T44" fmla="*/ 169863 w 528"/>
              <a:gd name="T45" fmla="*/ 690563 h 496"/>
              <a:gd name="T46" fmla="*/ 220663 w 528"/>
              <a:gd name="T47" fmla="*/ 733425 h 496"/>
              <a:gd name="T48" fmla="*/ 314325 w 528"/>
              <a:gd name="T49" fmla="*/ 641350 h 496"/>
              <a:gd name="T50" fmla="*/ 368300 w 528"/>
              <a:gd name="T51" fmla="*/ 660400 h 496"/>
              <a:gd name="T52" fmla="*/ 381000 w 528"/>
              <a:gd name="T53" fmla="*/ 784225 h 496"/>
              <a:gd name="T54" fmla="*/ 463550 w 528"/>
              <a:gd name="T55" fmla="*/ 787400 h 496"/>
              <a:gd name="T56" fmla="*/ 471488 w 528"/>
              <a:gd name="T57" fmla="*/ 657225 h 496"/>
              <a:gd name="T58" fmla="*/ 541338 w 528"/>
              <a:gd name="T59" fmla="*/ 639763 h 496"/>
              <a:gd name="T60" fmla="*/ 623888 w 528"/>
              <a:gd name="T61" fmla="*/ 730250 h 496"/>
              <a:gd name="T62" fmla="*/ 677863 w 528"/>
              <a:gd name="T63" fmla="*/ 696913 h 496"/>
              <a:gd name="T64" fmla="*/ 623888 w 528"/>
              <a:gd name="T65" fmla="*/ 587375 h 496"/>
              <a:gd name="T66" fmla="*/ 660400 w 528"/>
              <a:gd name="T67" fmla="*/ 541338 h 496"/>
              <a:gd name="T68" fmla="*/ 768350 w 528"/>
              <a:gd name="T69" fmla="*/ 593725 h 496"/>
              <a:gd name="T70" fmla="*/ 801688 w 528"/>
              <a:gd name="T71" fmla="*/ 536575 h 496"/>
              <a:gd name="T72" fmla="*/ 701675 w 528"/>
              <a:gd name="T73" fmla="*/ 463550 h 496"/>
              <a:gd name="T74" fmla="*/ 714375 w 528"/>
              <a:gd name="T75" fmla="*/ 400050 h 496"/>
              <a:gd name="T76" fmla="*/ 838200 w 528"/>
              <a:gd name="T77" fmla="*/ 387350 h 496"/>
              <a:gd name="T78" fmla="*/ 835025 w 528"/>
              <a:gd name="T79" fmla="*/ 323850 h 496"/>
              <a:gd name="T80" fmla="*/ 711200 w 528"/>
              <a:gd name="T81" fmla="*/ 306388 h 496"/>
              <a:gd name="T82" fmla="*/ 698500 w 528"/>
              <a:gd name="T83" fmla="*/ 257175 h 496"/>
              <a:gd name="T84" fmla="*/ 798513 w 528"/>
              <a:gd name="T85" fmla="*/ 188913 h 496"/>
              <a:gd name="T86" fmla="*/ 765175 w 528"/>
              <a:gd name="T87" fmla="*/ 130175 h 496"/>
              <a:gd name="T88" fmla="*/ 654050 w 528"/>
              <a:gd name="T89" fmla="*/ 176213 h 496"/>
              <a:gd name="T90" fmla="*/ 617538 w 528"/>
              <a:gd name="T91" fmla="*/ 139700 h 496"/>
              <a:gd name="T92" fmla="*/ 674688 w 528"/>
              <a:gd name="T93" fmla="*/ 33338 h 496"/>
              <a:gd name="T94" fmla="*/ 620713 w 528"/>
              <a:gd name="T95" fmla="*/ 0 h 496"/>
              <a:gd name="T96" fmla="*/ 531813 w 528"/>
              <a:gd name="T97" fmla="*/ 88900 h 4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EF717F7-B4CE-E412-C5BC-1F8F595FC924}"/>
              </a:ext>
            </a:extLst>
          </p:cNvPr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40376 w 2312"/>
              <a:gd name="T1" fmla="*/ 376882 h 2313"/>
              <a:gd name="T2" fmla="*/ 1259961 w 2312"/>
              <a:gd name="T3" fmla="*/ 335661 h 2313"/>
              <a:gd name="T4" fmla="*/ 1235449 w 2312"/>
              <a:gd name="T5" fmla="*/ 0 h 2313"/>
              <a:gd name="T6" fmla="*/ 1014833 w 2312"/>
              <a:gd name="T7" fmla="*/ 16685 h 2313"/>
              <a:gd name="T8" fmla="*/ 998164 w 2312"/>
              <a:gd name="T9" fmla="*/ 335661 h 2313"/>
              <a:gd name="T10" fmla="*/ 851087 w 2312"/>
              <a:gd name="T11" fmla="*/ 385715 h 2313"/>
              <a:gd name="T12" fmla="*/ 638315 w 2312"/>
              <a:gd name="T13" fmla="*/ 114831 h 2313"/>
              <a:gd name="T14" fmla="*/ 491238 w 2312"/>
              <a:gd name="T15" fmla="*/ 197274 h 2313"/>
              <a:gd name="T16" fmla="*/ 630471 w 2312"/>
              <a:gd name="T17" fmla="*/ 499565 h 2313"/>
              <a:gd name="T18" fmla="*/ 532419 w 2312"/>
              <a:gd name="T19" fmla="*/ 598693 h 2313"/>
              <a:gd name="T20" fmla="*/ 212772 w 2312"/>
              <a:gd name="T21" fmla="*/ 483861 h 2313"/>
              <a:gd name="T22" fmla="*/ 139233 w 2312"/>
              <a:gd name="T23" fmla="*/ 606544 h 2313"/>
              <a:gd name="T24" fmla="*/ 384362 w 2312"/>
              <a:gd name="T25" fmla="*/ 819522 h 2313"/>
              <a:gd name="T26" fmla="*/ 344161 w 2312"/>
              <a:gd name="T27" fmla="*/ 983426 h 2313"/>
              <a:gd name="T28" fmla="*/ 7844 w 2312"/>
              <a:gd name="T29" fmla="*/ 1007963 h 2313"/>
              <a:gd name="T30" fmla="*/ 0 w 2312"/>
              <a:gd name="T31" fmla="*/ 1188552 h 2313"/>
              <a:gd name="T32" fmla="*/ 344161 w 2312"/>
              <a:gd name="T33" fmla="*/ 1237625 h 2313"/>
              <a:gd name="T34" fmla="*/ 376518 w 2312"/>
              <a:gd name="T35" fmla="*/ 1392697 h 2313"/>
              <a:gd name="T36" fmla="*/ 122564 w 2312"/>
              <a:gd name="T37" fmla="*/ 1622359 h 2313"/>
              <a:gd name="T38" fmla="*/ 212772 w 2312"/>
              <a:gd name="T39" fmla="*/ 1761727 h 2313"/>
              <a:gd name="T40" fmla="*/ 499082 w 2312"/>
              <a:gd name="T41" fmla="*/ 1630211 h 2313"/>
              <a:gd name="T42" fmla="*/ 605958 w 2312"/>
              <a:gd name="T43" fmla="*/ 1737190 h 2313"/>
              <a:gd name="T44" fmla="*/ 457900 w 2312"/>
              <a:gd name="T45" fmla="*/ 2007093 h 2313"/>
              <a:gd name="T46" fmla="*/ 597133 w 2312"/>
              <a:gd name="T47" fmla="*/ 2121924 h 2313"/>
              <a:gd name="T48" fmla="*/ 851087 w 2312"/>
              <a:gd name="T49" fmla="*/ 1876558 h 2313"/>
              <a:gd name="T50" fmla="*/ 998164 w 2312"/>
              <a:gd name="T51" fmla="*/ 1925631 h 2313"/>
              <a:gd name="T52" fmla="*/ 1031501 w 2312"/>
              <a:gd name="T53" fmla="*/ 2261292 h 2313"/>
              <a:gd name="T54" fmla="*/ 1252117 w 2312"/>
              <a:gd name="T55" fmla="*/ 2270125 h 2313"/>
              <a:gd name="T56" fmla="*/ 1276630 w 2312"/>
              <a:gd name="T57" fmla="*/ 1917780 h 2313"/>
              <a:gd name="T58" fmla="*/ 1464889 w 2312"/>
              <a:gd name="T59" fmla="*/ 1868706 h 2313"/>
              <a:gd name="T60" fmla="*/ 1686485 w 2312"/>
              <a:gd name="T61" fmla="*/ 2114072 h 2313"/>
              <a:gd name="T62" fmla="*/ 1833563 w 2312"/>
              <a:gd name="T63" fmla="*/ 2023778 h 2313"/>
              <a:gd name="T64" fmla="*/ 1686485 w 2312"/>
              <a:gd name="T65" fmla="*/ 1729339 h 2313"/>
              <a:gd name="T66" fmla="*/ 1784537 w 2312"/>
              <a:gd name="T67" fmla="*/ 1605674 h 2313"/>
              <a:gd name="T68" fmla="*/ 2078691 w 2312"/>
              <a:gd name="T69" fmla="*/ 1745042 h 2313"/>
              <a:gd name="T70" fmla="*/ 2168899 w 2312"/>
              <a:gd name="T71" fmla="*/ 1589971 h 2313"/>
              <a:gd name="T72" fmla="*/ 1899257 w 2312"/>
              <a:gd name="T73" fmla="*/ 1392697 h 2313"/>
              <a:gd name="T74" fmla="*/ 1931614 w 2312"/>
              <a:gd name="T75" fmla="*/ 1220941 h 2313"/>
              <a:gd name="T76" fmla="*/ 2266950 w 2312"/>
              <a:gd name="T77" fmla="*/ 1188552 h 2313"/>
              <a:gd name="T78" fmla="*/ 2259106 w 2312"/>
              <a:gd name="T79" fmla="*/ 1015815 h 2313"/>
              <a:gd name="T80" fmla="*/ 1923770 w 2312"/>
              <a:gd name="T81" fmla="*/ 966742 h 2313"/>
              <a:gd name="T82" fmla="*/ 1890432 w 2312"/>
              <a:gd name="T83" fmla="*/ 836207 h 2313"/>
              <a:gd name="T84" fmla="*/ 2161054 w 2312"/>
              <a:gd name="T85" fmla="*/ 647766 h 2313"/>
              <a:gd name="T86" fmla="*/ 2070847 w 2312"/>
              <a:gd name="T87" fmla="*/ 491713 h 2313"/>
              <a:gd name="T88" fmla="*/ 1767868 w 2312"/>
              <a:gd name="T89" fmla="*/ 614396 h 2313"/>
              <a:gd name="T90" fmla="*/ 1669817 w 2312"/>
              <a:gd name="T91" fmla="*/ 516250 h 2313"/>
              <a:gd name="T92" fmla="*/ 1824738 w 2312"/>
              <a:gd name="T93" fmla="*/ 229662 h 2313"/>
              <a:gd name="T94" fmla="*/ 1677661 w 2312"/>
              <a:gd name="T95" fmla="*/ 139368 h 2313"/>
              <a:gd name="T96" fmla="*/ 1440376 w 2312"/>
              <a:gd name="T97" fmla="*/ 376882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DAF4C2A-7FA3-0499-58C1-BD01E65003D8}"/>
              </a:ext>
            </a:extLst>
          </p:cNvPr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2332038 w 2312"/>
              <a:gd name="T1" fmla="*/ 609600 h 2313"/>
              <a:gd name="T2" fmla="*/ 2039938 w 2312"/>
              <a:gd name="T3" fmla="*/ 542925 h 2313"/>
              <a:gd name="T4" fmla="*/ 2000250 w 2312"/>
              <a:gd name="T5" fmla="*/ 0 h 2313"/>
              <a:gd name="T6" fmla="*/ 1643063 w 2312"/>
              <a:gd name="T7" fmla="*/ 26988 h 2313"/>
              <a:gd name="T8" fmla="*/ 1616075 w 2312"/>
              <a:gd name="T9" fmla="*/ 542925 h 2313"/>
              <a:gd name="T10" fmla="*/ 1377950 w 2312"/>
              <a:gd name="T11" fmla="*/ 623888 h 2313"/>
              <a:gd name="T12" fmla="*/ 1033463 w 2312"/>
              <a:gd name="T13" fmla="*/ 185738 h 2313"/>
              <a:gd name="T14" fmla="*/ 795338 w 2312"/>
              <a:gd name="T15" fmla="*/ 319088 h 2313"/>
              <a:gd name="T16" fmla="*/ 1020763 w 2312"/>
              <a:gd name="T17" fmla="*/ 808038 h 2313"/>
              <a:gd name="T18" fmla="*/ 862013 w 2312"/>
              <a:gd name="T19" fmla="*/ 968375 h 2313"/>
              <a:gd name="T20" fmla="*/ 344488 w 2312"/>
              <a:gd name="T21" fmla="*/ 782638 h 2313"/>
              <a:gd name="T22" fmla="*/ 225425 w 2312"/>
              <a:gd name="T23" fmla="*/ 981075 h 2313"/>
              <a:gd name="T24" fmla="*/ 622300 w 2312"/>
              <a:gd name="T25" fmla="*/ 1325563 h 2313"/>
              <a:gd name="T26" fmla="*/ 557213 w 2312"/>
              <a:gd name="T27" fmla="*/ 1590675 h 2313"/>
              <a:gd name="T28" fmla="*/ 12700 w 2312"/>
              <a:gd name="T29" fmla="*/ 1630363 h 2313"/>
              <a:gd name="T30" fmla="*/ 0 w 2312"/>
              <a:gd name="T31" fmla="*/ 1922463 h 2313"/>
              <a:gd name="T32" fmla="*/ 557213 w 2312"/>
              <a:gd name="T33" fmla="*/ 2001838 h 2313"/>
              <a:gd name="T34" fmla="*/ 609600 w 2312"/>
              <a:gd name="T35" fmla="*/ 2252663 h 2313"/>
              <a:gd name="T36" fmla="*/ 198438 w 2312"/>
              <a:gd name="T37" fmla="*/ 2624138 h 2313"/>
              <a:gd name="T38" fmla="*/ 344488 w 2312"/>
              <a:gd name="T39" fmla="*/ 2849563 h 2313"/>
              <a:gd name="T40" fmla="*/ 808038 w 2312"/>
              <a:gd name="T41" fmla="*/ 2636838 h 2313"/>
              <a:gd name="T42" fmla="*/ 981075 w 2312"/>
              <a:gd name="T43" fmla="*/ 2809875 h 2313"/>
              <a:gd name="T44" fmla="*/ 741363 w 2312"/>
              <a:gd name="T45" fmla="*/ 3246438 h 2313"/>
              <a:gd name="T46" fmla="*/ 966788 w 2312"/>
              <a:gd name="T47" fmla="*/ 3432175 h 2313"/>
              <a:gd name="T48" fmla="*/ 1377950 w 2312"/>
              <a:gd name="T49" fmla="*/ 3035300 h 2313"/>
              <a:gd name="T50" fmla="*/ 1616075 w 2312"/>
              <a:gd name="T51" fmla="*/ 3114675 h 2313"/>
              <a:gd name="T52" fmla="*/ 1670050 w 2312"/>
              <a:gd name="T53" fmla="*/ 3657600 h 2313"/>
              <a:gd name="T54" fmla="*/ 2027238 w 2312"/>
              <a:gd name="T55" fmla="*/ 3671888 h 2313"/>
              <a:gd name="T56" fmla="*/ 2066925 w 2312"/>
              <a:gd name="T57" fmla="*/ 3101975 h 2313"/>
              <a:gd name="T58" fmla="*/ 2371725 w 2312"/>
              <a:gd name="T59" fmla="*/ 3022600 h 2313"/>
              <a:gd name="T60" fmla="*/ 2730500 w 2312"/>
              <a:gd name="T61" fmla="*/ 3419475 h 2313"/>
              <a:gd name="T62" fmla="*/ 2968625 w 2312"/>
              <a:gd name="T63" fmla="*/ 3273425 h 2313"/>
              <a:gd name="T64" fmla="*/ 2730500 w 2312"/>
              <a:gd name="T65" fmla="*/ 2797175 h 2313"/>
              <a:gd name="T66" fmla="*/ 2889250 w 2312"/>
              <a:gd name="T67" fmla="*/ 2597150 h 2313"/>
              <a:gd name="T68" fmla="*/ 3365500 w 2312"/>
              <a:gd name="T69" fmla="*/ 2822575 h 2313"/>
              <a:gd name="T70" fmla="*/ 3511550 w 2312"/>
              <a:gd name="T71" fmla="*/ 2571750 h 2313"/>
              <a:gd name="T72" fmla="*/ 3074988 w 2312"/>
              <a:gd name="T73" fmla="*/ 2252663 h 2313"/>
              <a:gd name="T74" fmla="*/ 3127375 w 2312"/>
              <a:gd name="T75" fmla="*/ 1974850 h 2313"/>
              <a:gd name="T76" fmla="*/ 3670300 w 2312"/>
              <a:gd name="T77" fmla="*/ 1922463 h 2313"/>
              <a:gd name="T78" fmla="*/ 3657600 w 2312"/>
              <a:gd name="T79" fmla="*/ 1643063 h 2313"/>
              <a:gd name="T80" fmla="*/ 3114675 w 2312"/>
              <a:gd name="T81" fmla="*/ 1563688 h 2313"/>
              <a:gd name="T82" fmla="*/ 3060700 w 2312"/>
              <a:gd name="T83" fmla="*/ 1352550 h 2313"/>
              <a:gd name="T84" fmla="*/ 3498850 w 2312"/>
              <a:gd name="T85" fmla="*/ 1047750 h 2313"/>
              <a:gd name="T86" fmla="*/ 3352800 w 2312"/>
              <a:gd name="T87" fmla="*/ 795338 h 2313"/>
              <a:gd name="T88" fmla="*/ 2862263 w 2312"/>
              <a:gd name="T89" fmla="*/ 993775 h 2313"/>
              <a:gd name="T90" fmla="*/ 2703513 w 2312"/>
              <a:gd name="T91" fmla="*/ 835025 h 2313"/>
              <a:gd name="T92" fmla="*/ 2954338 w 2312"/>
              <a:gd name="T93" fmla="*/ 371475 h 2313"/>
              <a:gd name="T94" fmla="*/ 2716213 w 2312"/>
              <a:gd name="T95" fmla="*/ 225425 h 2313"/>
              <a:gd name="T96" fmla="*/ 2332038 w 2312"/>
              <a:gd name="T97" fmla="*/ 609600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3D20B0B-CB4A-AFC4-4FBD-41E171151C6E}"/>
              </a:ext>
            </a:extLst>
          </p:cNvPr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2171700 w 2153"/>
              <a:gd name="T1" fmla="*/ 568325 h 1321"/>
              <a:gd name="T2" fmla="*/ 1900238 w 2153"/>
              <a:gd name="T3" fmla="*/ 504825 h 1321"/>
              <a:gd name="T4" fmla="*/ 1862138 w 2153"/>
              <a:gd name="T5" fmla="*/ 0 h 1321"/>
              <a:gd name="T6" fmla="*/ 1530350 w 2153"/>
              <a:gd name="T7" fmla="*/ 25400 h 1321"/>
              <a:gd name="T8" fmla="*/ 1504950 w 2153"/>
              <a:gd name="T9" fmla="*/ 504825 h 1321"/>
              <a:gd name="T10" fmla="*/ 1282700 w 2153"/>
              <a:gd name="T11" fmla="*/ 581025 h 1321"/>
              <a:gd name="T12" fmla="*/ 962025 w 2153"/>
              <a:gd name="T13" fmla="*/ 173038 h 1321"/>
              <a:gd name="T14" fmla="*/ 741363 w 2153"/>
              <a:gd name="T15" fmla="*/ 296863 h 1321"/>
              <a:gd name="T16" fmla="*/ 950913 w 2153"/>
              <a:gd name="T17" fmla="*/ 752475 h 1321"/>
              <a:gd name="T18" fmla="*/ 803275 w 2153"/>
              <a:gd name="T19" fmla="*/ 901700 h 1321"/>
              <a:gd name="T20" fmla="*/ 320675 w 2153"/>
              <a:gd name="T21" fmla="*/ 728663 h 1321"/>
              <a:gd name="T22" fmla="*/ 209550 w 2153"/>
              <a:gd name="T23" fmla="*/ 914400 h 1321"/>
              <a:gd name="T24" fmla="*/ 579438 w 2153"/>
              <a:gd name="T25" fmla="*/ 1235075 h 1321"/>
              <a:gd name="T26" fmla="*/ 519113 w 2153"/>
              <a:gd name="T27" fmla="*/ 1481138 h 1321"/>
              <a:gd name="T28" fmla="*/ 11113 w 2153"/>
              <a:gd name="T29" fmla="*/ 1517650 h 1321"/>
              <a:gd name="T30" fmla="*/ 0 w 2153"/>
              <a:gd name="T31" fmla="*/ 1790700 h 1321"/>
              <a:gd name="T32" fmla="*/ 519113 w 2153"/>
              <a:gd name="T33" fmla="*/ 1863725 h 1321"/>
              <a:gd name="T34" fmla="*/ 568325 w 2153"/>
              <a:gd name="T35" fmla="*/ 2097088 h 1321"/>
              <a:gd name="T36" fmla="*/ 2863850 w 2153"/>
              <a:gd name="T37" fmla="*/ 2097088 h 1321"/>
              <a:gd name="T38" fmla="*/ 2913063 w 2153"/>
              <a:gd name="T39" fmla="*/ 1838325 h 1321"/>
              <a:gd name="T40" fmla="*/ 3417888 w 2153"/>
              <a:gd name="T41" fmla="*/ 1790700 h 1321"/>
              <a:gd name="T42" fmla="*/ 3406775 w 2153"/>
              <a:gd name="T43" fmla="*/ 1530350 h 1321"/>
              <a:gd name="T44" fmla="*/ 2900363 w 2153"/>
              <a:gd name="T45" fmla="*/ 1455738 h 1321"/>
              <a:gd name="T46" fmla="*/ 2849563 w 2153"/>
              <a:gd name="T47" fmla="*/ 1258888 h 1321"/>
              <a:gd name="T48" fmla="*/ 3257550 w 2153"/>
              <a:gd name="T49" fmla="*/ 976313 h 1321"/>
              <a:gd name="T50" fmla="*/ 3122613 w 2153"/>
              <a:gd name="T51" fmla="*/ 741363 h 1321"/>
              <a:gd name="T52" fmla="*/ 2665413 w 2153"/>
              <a:gd name="T53" fmla="*/ 925513 h 1321"/>
              <a:gd name="T54" fmla="*/ 2517775 w 2153"/>
              <a:gd name="T55" fmla="*/ 777875 h 1321"/>
              <a:gd name="T56" fmla="*/ 2751138 w 2153"/>
              <a:gd name="T57" fmla="*/ 346075 h 1321"/>
              <a:gd name="T58" fmla="*/ 2528888 w 2153"/>
              <a:gd name="T59" fmla="*/ 209550 h 1321"/>
              <a:gd name="T60" fmla="*/ 2171700 w 2153"/>
              <a:gd name="T61" fmla="*/ 568325 h 13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D22F7DC-06AE-331A-5A61-AA34CE7B5103}"/>
              </a:ext>
            </a:extLst>
          </p:cNvPr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38359 w 2312"/>
              <a:gd name="T1" fmla="*/ 375828 h 2313"/>
              <a:gd name="T2" fmla="*/ 1258197 w 2312"/>
              <a:gd name="T3" fmla="*/ 334722 h 2313"/>
              <a:gd name="T4" fmla="*/ 1233718 w 2312"/>
              <a:gd name="T5" fmla="*/ 0 h 2313"/>
              <a:gd name="T6" fmla="*/ 1013411 w 2312"/>
              <a:gd name="T7" fmla="*/ 16638 h 2313"/>
              <a:gd name="T8" fmla="*/ 996766 w 2312"/>
              <a:gd name="T9" fmla="*/ 334722 h 2313"/>
              <a:gd name="T10" fmla="*/ 849895 w 2312"/>
              <a:gd name="T11" fmla="*/ 384636 h 2313"/>
              <a:gd name="T12" fmla="*/ 637421 w 2312"/>
              <a:gd name="T13" fmla="*/ 114510 h 2313"/>
              <a:gd name="T14" fmla="*/ 490550 w 2312"/>
              <a:gd name="T15" fmla="*/ 196722 h 2313"/>
              <a:gd name="T16" fmla="*/ 629588 w 2312"/>
              <a:gd name="T17" fmla="*/ 498168 h 2313"/>
              <a:gd name="T18" fmla="*/ 531674 w 2312"/>
              <a:gd name="T19" fmla="*/ 597018 h 2313"/>
              <a:gd name="T20" fmla="*/ 212474 w 2312"/>
              <a:gd name="T21" fmla="*/ 482508 h 2313"/>
              <a:gd name="T22" fmla="*/ 139038 w 2312"/>
              <a:gd name="T23" fmla="*/ 604848 h 2313"/>
              <a:gd name="T24" fmla="*/ 383823 w 2312"/>
              <a:gd name="T25" fmla="*/ 817230 h 2313"/>
              <a:gd name="T26" fmla="*/ 343679 w 2312"/>
              <a:gd name="T27" fmla="*/ 980676 h 2313"/>
              <a:gd name="T28" fmla="*/ 7833 w 2312"/>
              <a:gd name="T29" fmla="*/ 1005144 h 2313"/>
              <a:gd name="T30" fmla="*/ 0 w 2312"/>
              <a:gd name="T31" fmla="*/ 1185228 h 2313"/>
              <a:gd name="T32" fmla="*/ 343679 w 2312"/>
              <a:gd name="T33" fmla="*/ 1234164 h 2313"/>
              <a:gd name="T34" fmla="*/ 375990 w 2312"/>
              <a:gd name="T35" fmla="*/ 1388801 h 2313"/>
              <a:gd name="T36" fmla="*/ 122393 w 2312"/>
              <a:gd name="T37" fmla="*/ 1617821 h 2313"/>
              <a:gd name="T38" fmla="*/ 212474 w 2312"/>
              <a:gd name="T39" fmla="*/ 1756799 h 2313"/>
              <a:gd name="T40" fmla="*/ 498383 w 2312"/>
              <a:gd name="T41" fmla="*/ 1625651 h 2313"/>
              <a:gd name="T42" fmla="*/ 605109 w 2312"/>
              <a:gd name="T43" fmla="*/ 1732331 h 2313"/>
              <a:gd name="T44" fmla="*/ 457259 w 2312"/>
              <a:gd name="T45" fmla="*/ 2001479 h 2313"/>
              <a:gd name="T46" fmla="*/ 596297 w 2312"/>
              <a:gd name="T47" fmla="*/ 2115989 h 2313"/>
              <a:gd name="T48" fmla="*/ 849895 w 2312"/>
              <a:gd name="T49" fmla="*/ 1871309 h 2313"/>
              <a:gd name="T50" fmla="*/ 996766 w 2312"/>
              <a:gd name="T51" fmla="*/ 1920245 h 2313"/>
              <a:gd name="T52" fmla="*/ 1030057 w 2312"/>
              <a:gd name="T53" fmla="*/ 2254967 h 2313"/>
              <a:gd name="T54" fmla="*/ 1250364 w 2312"/>
              <a:gd name="T55" fmla="*/ 2263775 h 2313"/>
              <a:gd name="T56" fmla="*/ 1274842 w 2312"/>
              <a:gd name="T57" fmla="*/ 1912415 h 2313"/>
              <a:gd name="T58" fmla="*/ 1462837 w 2312"/>
              <a:gd name="T59" fmla="*/ 1863479 h 2313"/>
              <a:gd name="T60" fmla="*/ 1684123 w 2312"/>
              <a:gd name="T61" fmla="*/ 2108159 h 2313"/>
              <a:gd name="T62" fmla="*/ 1830994 w 2312"/>
              <a:gd name="T63" fmla="*/ 2018117 h 2313"/>
              <a:gd name="T64" fmla="*/ 1684123 w 2312"/>
              <a:gd name="T65" fmla="*/ 1724501 h 2313"/>
              <a:gd name="T66" fmla="*/ 1782037 w 2312"/>
              <a:gd name="T67" fmla="*/ 1601183 h 2313"/>
              <a:gd name="T68" fmla="*/ 2075780 w 2312"/>
              <a:gd name="T69" fmla="*/ 1740161 h 2313"/>
              <a:gd name="T70" fmla="*/ 2165861 w 2312"/>
              <a:gd name="T71" fmla="*/ 1585523 h 2313"/>
              <a:gd name="T72" fmla="*/ 1896597 w 2312"/>
              <a:gd name="T73" fmla="*/ 1388801 h 2313"/>
              <a:gd name="T74" fmla="*/ 1928909 w 2312"/>
              <a:gd name="T75" fmla="*/ 1217525 h 2313"/>
              <a:gd name="T76" fmla="*/ 2263775 w 2312"/>
              <a:gd name="T77" fmla="*/ 1185228 h 2313"/>
              <a:gd name="T78" fmla="*/ 2255942 w 2312"/>
              <a:gd name="T79" fmla="*/ 1012973 h 2313"/>
              <a:gd name="T80" fmla="*/ 1921075 w 2312"/>
              <a:gd name="T81" fmla="*/ 964037 h 2313"/>
              <a:gd name="T82" fmla="*/ 1887785 w 2312"/>
              <a:gd name="T83" fmla="*/ 833868 h 2313"/>
              <a:gd name="T84" fmla="*/ 2158028 w 2312"/>
              <a:gd name="T85" fmla="*/ 645954 h 2313"/>
              <a:gd name="T86" fmla="*/ 2067947 w 2312"/>
              <a:gd name="T87" fmla="*/ 490338 h 2313"/>
              <a:gd name="T88" fmla="*/ 1765392 w 2312"/>
              <a:gd name="T89" fmla="*/ 612678 h 2313"/>
              <a:gd name="T90" fmla="*/ 1667478 w 2312"/>
              <a:gd name="T91" fmla="*/ 514806 h 2313"/>
              <a:gd name="T92" fmla="*/ 1822182 w 2312"/>
              <a:gd name="T93" fmla="*/ 229020 h 2313"/>
              <a:gd name="T94" fmla="*/ 1675311 w 2312"/>
              <a:gd name="T95" fmla="*/ 138978 h 2313"/>
              <a:gd name="T96" fmla="*/ 1438359 w 2312"/>
              <a:gd name="T97" fmla="*/ 375828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798706A-9B85-E8E3-A1EA-05CAB73E56D2}"/>
              </a:ext>
            </a:extLst>
          </p:cNvPr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860990 w 2312"/>
              <a:gd name="T1" fmla="*/ 486520 h 2313"/>
              <a:gd name="T2" fmla="*/ 1627891 w 2312"/>
              <a:gd name="T3" fmla="*/ 433307 h 2313"/>
              <a:gd name="T4" fmla="*/ 1596220 w 2312"/>
              <a:gd name="T5" fmla="*/ 0 h 2313"/>
              <a:gd name="T6" fmla="*/ 1311181 w 2312"/>
              <a:gd name="T7" fmla="*/ 21539 h 2313"/>
              <a:gd name="T8" fmla="*/ 1289644 w 2312"/>
              <a:gd name="T9" fmla="*/ 433307 h 2313"/>
              <a:gd name="T10" fmla="*/ 1099618 w 2312"/>
              <a:gd name="T11" fmla="*/ 497923 h 2313"/>
              <a:gd name="T12" fmla="*/ 824714 w 2312"/>
              <a:gd name="T13" fmla="*/ 148237 h 2313"/>
              <a:gd name="T14" fmla="*/ 634687 w 2312"/>
              <a:gd name="T15" fmla="*/ 254663 h 2313"/>
              <a:gd name="T16" fmla="*/ 814579 w 2312"/>
              <a:gd name="T17" fmla="*/ 644893 h 2313"/>
              <a:gd name="T18" fmla="*/ 687895 w 2312"/>
              <a:gd name="T19" fmla="*/ 772858 h 2313"/>
              <a:gd name="T20" fmla="*/ 274905 w 2312"/>
              <a:gd name="T21" fmla="*/ 624621 h 2313"/>
              <a:gd name="T22" fmla="*/ 179891 w 2312"/>
              <a:gd name="T23" fmla="*/ 782994 h 2313"/>
              <a:gd name="T24" fmla="*/ 496602 w 2312"/>
              <a:gd name="T25" fmla="*/ 1057928 h 2313"/>
              <a:gd name="T26" fmla="*/ 444661 w 2312"/>
              <a:gd name="T27" fmla="*/ 1269514 h 2313"/>
              <a:gd name="T28" fmla="*/ 10135 w 2312"/>
              <a:gd name="T29" fmla="*/ 1301189 h 2313"/>
              <a:gd name="T30" fmla="*/ 0 w 2312"/>
              <a:gd name="T31" fmla="*/ 1534313 h 2313"/>
              <a:gd name="T32" fmla="*/ 444661 w 2312"/>
              <a:gd name="T33" fmla="*/ 1597662 h 2313"/>
              <a:gd name="T34" fmla="*/ 486467 w 2312"/>
              <a:gd name="T35" fmla="*/ 1797845 h 2313"/>
              <a:gd name="T36" fmla="*/ 158355 w 2312"/>
              <a:gd name="T37" fmla="*/ 2094318 h 2313"/>
              <a:gd name="T38" fmla="*/ 274905 w 2312"/>
              <a:gd name="T39" fmla="*/ 2274229 h 2313"/>
              <a:gd name="T40" fmla="*/ 644822 w 2312"/>
              <a:gd name="T41" fmla="*/ 2104454 h 2313"/>
              <a:gd name="T42" fmla="*/ 782908 w 2312"/>
              <a:gd name="T43" fmla="*/ 2242555 h 2313"/>
              <a:gd name="T44" fmla="*/ 591615 w 2312"/>
              <a:gd name="T45" fmla="*/ 2590974 h 2313"/>
              <a:gd name="T46" fmla="*/ 771506 w 2312"/>
              <a:gd name="T47" fmla="*/ 2739211 h 2313"/>
              <a:gd name="T48" fmla="*/ 1099618 w 2312"/>
              <a:gd name="T49" fmla="*/ 2422466 h 2313"/>
              <a:gd name="T50" fmla="*/ 1289644 w 2312"/>
              <a:gd name="T51" fmla="*/ 2485815 h 2313"/>
              <a:gd name="T52" fmla="*/ 1332717 w 2312"/>
              <a:gd name="T53" fmla="*/ 2919122 h 2313"/>
              <a:gd name="T54" fmla="*/ 1617756 w 2312"/>
              <a:gd name="T55" fmla="*/ 2930525 h 2313"/>
              <a:gd name="T56" fmla="*/ 1649427 w 2312"/>
              <a:gd name="T57" fmla="*/ 2475679 h 2313"/>
              <a:gd name="T58" fmla="*/ 1892661 w 2312"/>
              <a:gd name="T59" fmla="*/ 2412330 h 2313"/>
              <a:gd name="T60" fmla="*/ 2178967 w 2312"/>
              <a:gd name="T61" fmla="*/ 2729075 h 2313"/>
              <a:gd name="T62" fmla="*/ 2368993 w 2312"/>
              <a:gd name="T63" fmla="*/ 2612513 h 2313"/>
              <a:gd name="T64" fmla="*/ 2178967 w 2312"/>
              <a:gd name="T65" fmla="*/ 2232419 h 2313"/>
              <a:gd name="T66" fmla="*/ 2305651 w 2312"/>
              <a:gd name="T67" fmla="*/ 2072779 h 2313"/>
              <a:gd name="T68" fmla="*/ 2685703 w 2312"/>
              <a:gd name="T69" fmla="*/ 2252691 h 2313"/>
              <a:gd name="T70" fmla="*/ 2802253 w 2312"/>
              <a:gd name="T71" fmla="*/ 2052508 h 2313"/>
              <a:gd name="T72" fmla="*/ 2453872 w 2312"/>
              <a:gd name="T73" fmla="*/ 1797845 h 2313"/>
              <a:gd name="T74" fmla="*/ 2495677 w 2312"/>
              <a:gd name="T75" fmla="*/ 1576123 h 2313"/>
              <a:gd name="T76" fmla="*/ 2928937 w 2312"/>
              <a:gd name="T77" fmla="*/ 1534313 h 2313"/>
              <a:gd name="T78" fmla="*/ 2918802 w 2312"/>
              <a:gd name="T79" fmla="*/ 1311324 h 2313"/>
              <a:gd name="T80" fmla="*/ 2485543 w 2312"/>
              <a:gd name="T81" fmla="*/ 1247975 h 2313"/>
              <a:gd name="T82" fmla="*/ 2442470 w 2312"/>
              <a:gd name="T83" fmla="*/ 1079467 h 2313"/>
              <a:gd name="T84" fmla="*/ 2792118 w 2312"/>
              <a:gd name="T85" fmla="*/ 836207 h 2313"/>
              <a:gd name="T86" fmla="*/ 2675569 w 2312"/>
              <a:gd name="T87" fmla="*/ 634757 h 2313"/>
              <a:gd name="T88" fmla="*/ 2284115 w 2312"/>
              <a:gd name="T89" fmla="*/ 793130 h 2313"/>
              <a:gd name="T90" fmla="*/ 2157431 w 2312"/>
              <a:gd name="T91" fmla="*/ 666432 h 2313"/>
              <a:gd name="T92" fmla="*/ 2357592 w 2312"/>
              <a:gd name="T93" fmla="*/ 296473 h 2313"/>
              <a:gd name="T94" fmla="*/ 2167565 w 2312"/>
              <a:gd name="T95" fmla="*/ 179911 h 2313"/>
              <a:gd name="T96" fmla="*/ 1860990 w 2312"/>
              <a:gd name="T97" fmla="*/ 486520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AB1C636-CE14-E4CF-8613-C6986F27F4CD}"/>
              </a:ext>
            </a:extLst>
          </p:cNvPr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2008188 w 1265"/>
              <a:gd name="T1" fmla="*/ 0 h 2518"/>
              <a:gd name="T2" fmla="*/ 1790700 w 1265"/>
              <a:gd name="T3" fmla="*/ 28575 h 2518"/>
              <a:gd name="T4" fmla="*/ 1762125 w 1265"/>
              <a:gd name="T5" fmla="*/ 590550 h 2518"/>
              <a:gd name="T6" fmla="*/ 1501775 w 1265"/>
              <a:gd name="T7" fmla="*/ 679450 h 2518"/>
              <a:gd name="T8" fmla="*/ 1127125 w 1265"/>
              <a:gd name="T9" fmla="*/ 201613 h 2518"/>
              <a:gd name="T10" fmla="*/ 866775 w 1265"/>
              <a:gd name="T11" fmla="*/ 347663 h 2518"/>
              <a:gd name="T12" fmla="*/ 1112838 w 1265"/>
              <a:gd name="T13" fmla="*/ 881063 h 2518"/>
              <a:gd name="T14" fmla="*/ 939800 w 1265"/>
              <a:gd name="T15" fmla="*/ 1055688 h 2518"/>
              <a:gd name="T16" fmla="*/ 376238 w 1265"/>
              <a:gd name="T17" fmla="*/ 852488 h 2518"/>
              <a:gd name="T18" fmla="*/ 246063 w 1265"/>
              <a:gd name="T19" fmla="*/ 1069975 h 2518"/>
              <a:gd name="T20" fmla="*/ 677863 w 1265"/>
              <a:gd name="T21" fmla="*/ 1446213 h 2518"/>
              <a:gd name="T22" fmla="*/ 608013 w 1265"/>
              <a:gd name="T23" fmla="*/ 1735138 h 2518"/>
              <a:gd name="T24" fmla="*/ 14288 w 1265"/>
              <a:gd name="T25" fmla="*/ 1779588 h 2518"/>
              <a:gd name="T26" fmla="*/ 0 w 1265"/>
              <a:gd name="T27" fmla="*/ 2098675 h 2518"/>
              <a:gd name="T28" fmla="*/ 608013 w 1265"/>
              <a:gd name="T29" fmla="*/ 2184400 h 2518"/>
              <a:gd name="T30" fmla="*/ 665163 w 1265"/>
              <a:gd name="T31" fmla="*/ 2459038 h 2518"/>
              <a:gd name="T32" fmla="*/ 215900 w 1265"/>
              <a:gd name="T33" fmla="*/ 2863850 h 2518"/>
              <a:gd name="T34" fmla="*/ 376238 w 1265"/>
              <a:gd name="T35" fmla="*/ 3109913 h 2518"/>
              <a:gd name="T36" fmla="*/ 881063 w 1265"/>
              <a:gd name="T37" fmla="*/ 2878138 h 2518"/>
              <a:gd name="T38" fmla="*/ 1069975 w 1265"/>
              <a:gd name="T39" fmla="*/ 3067050 h 2518"/>
              <a:gd name="T40" fmla="*/ 808038 w 1265"/>
              <a:gd name="T41" fmla="*/ 3543300 h 2518"/>
              <a:gd name="T42" fmla="*/ 1054100 w 1265"/>
              <a:gd name="T43" fmla="*/ 3746500 h 2518"/>
              <a:gd name="T44" fmla="*/ 1501775 w 1265"/>
              <a:gd name="T45" fmla="*/ 3313113 h 2518"/>
              <a:gd name="T46" fmla="*/ 1762125 w 1265"/>
              <a:gd name="T47" fmla="*/ 3400425 h 2518"/>
              <a:gd name="T48" fmla="*/ 1820863 w 1265"/>
              <a:gd name="T49" fmla="*/ 3992563 h 2518"/>
              <a:gd name="T50" fmla="*/ 2008188 w 1265"/>
              <a:gd name="T51" fmla="*/ 3997325 h 2518"/>
              <a:gd name="T52" fmla="*/ 2008188 w 1265"/>
              <a:gd name="T53" fmla="*/ 0 h 25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3F40EF4-E7B3-1E1D-AB1D-A98EF53E3FE7}"/>
              </a:ext>
            </a:extLst>
          </p:cNvPr>
          <p:cNvSpPr>
            <a:spLocks/>
          </p:cNvSpPr>
          <p:nvPr/>
        </p:nvSpPr>
        <p:spPr bwMode="hidden">
          <a:xfrm rot="16200000">
            <a:off x="3977481" y="-853281"/>
            <a:ext cx="1722438" cy="3429000"/>
          </a:xfrm>
          <a:custGeom>
            <a:avLst/>
            <a:gdLst>
              <a:gd name="T0" fmla="*/ 1722438 w 1265"/>
              <a:gd name="T1" fmla="*/ 0 h 2518"/>
              <a:gd name="T2" fmla="*/ 1535897 w 1265"/>
              <a:gd name="T3" fmla="*/ 24512 h 2518"/>
              <a:gd name="T4" fmla="*/ 1511388 w 1265"/>
              <a:gd name="T5" fmla="*/ 506588 h 2518"/>
              <a:gd name="T6" fmla="*/ 1288084 w 1265"/>
              <a:gd name="T7" fmla="*/ 582848 h 2518"/>
              <a:gd name="T8" fmla="*/ 966744 w 1265"/>
              <a:gd name="T9" fmla="*/ 172948 h 2518"/>
              <a:gd name="T10" fmla="*/ 743440 w 1265"/>
              <a:gd name="T11" fmla="*/ 298233 h 2518"/>
              <a:gd name="T12" fmla="*/ 954489 w 1265"/>
              <a:gd name="T13" fmla="*/ 755796 h 2518"/>
              <a:gd name="T14" fmla="*/ 806074 w 1265"/>
              <a:gd name="T15" fmla="*/ 905594 h 2518"/>
              <a:gd name="T16" fmla="*/ 322702 w 1265"/>
              <a:gd name="T17" fmla="*/ 731284 h 2518"/>
              <a:gd name="T18" fmla="*/ 211050 w 1265"/>
              <a:gd name="T19" fmla="*/ 917850 h 2518"/>
              <a:gd name="T20" fmla="*/ 581408 w 1265"/>
              <a:gd name="T21" fmla="*/ 1240595 h 2518"/>
              <a:gd name="T22" fmla="*/ 521497 w 1265"/>
              <a:gd name="T23" fmla="*/ 1488442 h 2518"/>
              <a:gd name="T24" fmla="*/ 12254 w 1265"/>
              <a:gd name="T25" fmla="*/ 1526572 h 2518"/>
              <a:gd name="T26" fmla="*/ 0 w 1265"/>
              <a:gd name="T27" fmla="*/ 1800293 h 2518"/>
              <a:gd name="T28" fmla="*/ 521497 w 1265"/>
              <a:gd name="T29" fmla="*/ 1873830 h 2518"/>
              <a:gd name="T30" fmla="*/ 570515 w 1265"/>
              <a:gd name="T31" fmla="*/ 2109421 h 2518"/>
              <a:gd name="T32" fmla="*/ 185179 w 1265"/>
              <a:gd name="T33" fmla="*/ 2456678 h 2518"/>
              <a:gd name="T34" fmla="*/ 322702 w 1265"/>
              <a:gd name="T35" fmla="*/ 2667757 h 2518"/>
              <a:gd name="T36" fmla="*/ 755694 w 1265"/>
              <a:gd name="T37" fmla="*/ 2468934 h 2518"/>
              <a:gd name="T38" fmla="*/ 917726 w 1265"/>
              <a:gd name="T39" fmla="*/ 2630988 h 2518"/>
              <a:gd name="T40" fmla="*/ 693060 w 1265"/>
              <a:gd name="T41" fmla="*/ 3039527 h 2518"/>
              <a:gd name="T42" fmla="*/ 904110 w 1265"/>
              <a:gd name="T43" fmla="*/ 3213836 h 2518"/>
              <a:gd name="T44" fmla="*/ 1288084 w 1265"/>
              <a:gd name="T45" fmla="*/ 2842066 h 2518"/>
              <a:gd name="T46" fmla="*/ 1511388 w 1265"/>
              <a:gd name="T47" fmla="*/ 2916965 h 2518"/>
              <a:gd name="T48" fmla="*/ 1561768 w 1265"/>
              <a:gd name="T49" fmla="*/ 3424915 h 2518"/>
              <a:gd name="T50" fmla="*/ 1722438 w 1265"/>
              <a:gd name="T51" fmla="*/ 3429000 h 2518"/>
              <a:gd name="T52" fmla="*/ 1722438 w 1265"/>
              <a:gd name="T53" fmla="*/ 0 h 25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CA451201-2658-B355-18E2-AF7FD58E7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latin typeface="Book Antiqua" panose="02040602050305030304" pitchFamily="18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98756058-B705-7E59-D29F-9CBC6E2785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97359A3A-DEFF-8336-F310-E92B424C4B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F3C563E2-8BE7-D645-B109-3C97C5F121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71F5A4-30C6-4260-94BA-805AB07BF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83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DAE5329-A376-4886-EEA5-04F040E6D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08AD792-CB4C-5514-D4A0-25E42E8983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2DB3E522-ABB9-6946-1161-F119EB69E6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DC4B1-CA48-4C98-BB7E-7B191559C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71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0A5722F-6617-E43E-5AA7-5772A0521B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DBE231E-4FD4-E01F-9849-AD292DB056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793CB1FF-D56D-A00E-4C3E-A686FF792C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F8E0-159D-4E5A-837E-B9E6B61619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3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07B4E70C-D625-0B89-9320-F1682CDCE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1380DCE-92DB-892A-478D-737E91139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2DEFE7E2-426E-3ADA-E2D2-232D16A8CC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7AA7D-0FD0-433C-86F2-8364C29EAF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46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6281A12-4A02-3AA4-D083-FD8B762429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2413048-B096-1BD8-C4B0-AF7F30AB02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D781F6F9-9817-032B-BAF9-422CAECB11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084FB-4B06-4B48-A3B5-1AE4F3AB11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25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975049F-5F24-8B7B-5D53-B33FEBFEE0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C96F05F-FCBE-E537-0CFF-CC7BA31CA4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C391F101-5190-E567-2E0D-62E2F79A6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A03C9-E7E0-4E3E-A146-50548B57C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21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6AB6862-3EC1-E1DF-F072-96A5B4210F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2ACDCF90-8C5D-8280-C9FC-B26A278D30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4E06ECF1-E82B-CEC1-04A5-A976EB566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101C7-D871-4307-88D0-B044AB9A9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98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CB43180A-4AF7-064B-7444-EC91470EB4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1C65E41-9844-C68F-B0BF-58AC4E16C3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820CA78-6812-26BB-546C-669B388E7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23442-E723-4BC0-90B1-234F20C383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70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F080A7F3-5773-1A2B-987D-ECF45DC6B1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F5C98E5F-77B2-2660-ADAB-4DA455BDFF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822D8F23-F0D3-7616-564A-3C67A6065D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16DE0-54C3-4E75-9A00-44A869F8E4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29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E3298C6-563F-4B7A-BA5C-417B793118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6F6DD8E-DE44-45CD-978D-298EEEEF4B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BC1EFF02-13FF-E5AC-702D-17C6219A87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1ED54-8EBE-425D-8C6B-5E058A054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70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BE47B21-D551-0C9D-9714-5EE3F79E3E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BEC8BFC-E272-E18D-7066-EF7345C6A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E696E65F-83AD-3E05-0238-59C03E7206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22100-C2F1-4E6B-8CEB-BEAB7476AE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56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>
            <a:extLst>
              <a:ext uri="{FF2B5EF4-FFF2-40B4-BE49-F238E27FC236}">
                <a16:creationId xmlns:a16="http://schemas.microsoft.com/office/drawing/2014/main" id="{AEA7ADFF-2BD4-D7D8-11B9-7FBEA22FAC5D}"/>
              </a:ext>
            </a:extLst>
          </p:cNvPr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1282700 w 1429"/>
              <a:gd name="T1" fmla="*/ 449262 h 1707"/>
              <a:gd name="T2" fmla="*/ 1068388 w 1429"/>
              <a:gd name="T3" fmla="*/ 400050 h 1707"/>
              <a:gd name="T4" fmla="*/ 1038225 w 1429"/>
              <a:gd name="T5" fmla="*/ 0 h 1707"/>
              <a:gd name="T6" fmla="*/ 774700 w 1429"/>
              <a:gd name="T7" fmla="*/ 20637 h 1707"/>
              <a:gd name="T8" fmla="*/ 755650 w 1429"/>
              <a:gd name="T9" fmla="*/ 400050 h 1707"/>
              <a:gd name="T10" fmla="*/ 579438 w 1429"/>
              <a:gd name="T11" fmla="*/ 460375 h 1707"/>
              <a:gd name="T12" fmla="*/ 327025 w 1429"/>
              <a:gd name="T13" fmla="*/ 136525 h 1707"/>
              <a:gd name="T14" fmla="*/ 150813 w 1429"/>
              <a:gd name="T15" fmla="*/ 234950 h 1707"/>
              <a:gd name="T16" fmla="*/ 317500 w 1429"/>
              <a:gd name="T17" fmla="*/ 596900 h 1707"/>
              <a:gd name="T18" fmla="*/ 200025 w 1429"/>
              <a:gd name="T19" fmla="*/ 714375 h 1707"/>
              <a:gd name="T20" fmla="*/ 0 w 1429"/>
              <a:gd name="T21" fmla="*/ 671512 h 1707"/>
              <a:gd name="T22" fmla="*/ 0 w 1429"/>
              <a:gd name="T23" fmla="*/ 2020887 h 1707"/>
              <a:gd name="T24" fmla="*/ 160338 w 1429"/>
              <a:gd name="T25" fmla="*/ 1946275 h 1707"/>
              <a:gd name="T26" fmla="*/ 287338 w 1429"/>
              <a:gd name="T27" fmla="*/ 2073275 h 1707"/>
              <a:gd name="T28" fmla="*/ 111125 w 1429"/>
              <a:gd name="T29" fmla="*/ 2395537 h 1707"/>
              <a:gd name="T30" fmla="*/ 277813 w 1429"/>
              <a:gd name="T31" fmla="*/ 2533650 h 1707"/>
              <a:gd name="T32" fmla="*/ 579438 w 1429"/>
              <a:gd name="T33" fmla="*/ 2239962 h 1707"/>
              <a:gd name="T34" fmla="*/ 755650 w 1429"/>
              <a:gd name="T35" fmla="*/ 2298700 h 1707"/>
              <a:gd name="T36" fmla="*/ 795338 w 1429"/>
              <a:gd name="T37" fmla="*/ 2698750 h 1707"/>
              <a:gd name="T38" fmla="*/ 1058863 w 1429"/>
              <a:gd name="T39" fmla="*/ 2709862 h 1707"/>
              <a:gd name="T40" fmla="*/ 1087438 w 1429"/>
              <a:gd name="T41" fmla="*/ 2289175 h 1707"/>
              <a:gd name="T42" fmla="*/ 1311275 w 1429"/>
              <a:gd name="T43" fmla="*/ 2230437 h 1707"/>
              <a:gd name="T44" fmla="*/ 1576388 w 1429"/>
              <a:gd name="T45" fmla="*/ 2524125 h 1707"/>
              <a:gd name="T46" fmla="*/ 1751013 w 1429"/>
              <a:gd name="T47" fmla="*/ 2416175 h 1707"/>
              <a:gd name="T48" fmla="*/ 1576388 w 1429"/>
              <a:gd name="T49" fmla="*/ 2063750 h 1707"/>
              <a:gd name="T50" fmla="*/ 1693863 w 1429"/>
              <a:gd name="T51" fmla="*/ 1916112 h 1707"/>
              <a:gd name="T52" fmla="*/ 2044700 w 1429"/>
              <a:gd name="T53" fmla="*/ 2082800 h 1707"/>
              <a:gd name="T54" fmla="*/ 2151063 w 1429"/>
              <a:gd name="T55" fmla="*/ 1898650 h 1707"/>
              <a:gd name="T56" fmla="*/ 1830388 w 1429"/>
              <a:gd name="T57" fmla="*/ 1662112 h 1707"/>
              <a:gd name="T58" fmla="*/ 1868488 w 1429"/>
              <a:gd name="T59" fmla="*/ 1457325 h 1707"/>
              <a:gd name="T60" fmla="*/ 2268538 w 1429"/>
              <a:gd name="T61" fmla="*/ 1419225 h 1707"/>
              <a:gd name="T62" fmla="*/ 2259013 w 1429"/>
              <a:gd name="T63" fmla="*/ 1212850 h 1707"/>
              <a:gd name="T64" fmla="*/ 1858963 w 1429"/>
              <a:gd name="T65" fmla="*/ 1154112 h 1707"/>
              <a:gd name="T66" fmla="*/ 1819275 w 1429"/>
              <a:gd name="T67" fmla="*/ 998537 h 1707"/>
              <a:gd name="T68" fmla="*/ 2141538 w 1429"/>
              <a:gd name="T69" fmla="*/ 773112 h 1707"/>
              <a:gd name="T70" fmla="*/ 2035175 w 1429"/>
              <a:gd name="T71" fmla="*/ 587375 h 1707"/>
              <a:gd name="T72" fmla="*/ 1673225 w 1429"/>
              <a:gd name="T73" fmla="*/ 733425 h 1707"/>
              <a:gd name="T74" fmla="*/ 1555750 w 1429"/>
              <a:gd name="T75" fmla="*/ 615950 h 1707"/>
              <a:gd name="T76" fmla="*/ 1741488 w 1429"/>
              <a:gd name="T77" fmla="*/ 274637 h 1707"/>
              <a:gd name="T78" fmla="*/ 1565275 w 1429"/>
              <a:gd name="T79" fmla="*/ 166687 h 1707"/>
              <a:gd name="T80" fmla="*/ 1282700 w 1429"/>
              <a:gd name="T81" fmla="*/ 449262 h 170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Freeform 3">
            <a:extLst>
              <a:ext uri="{FF2B5EF4-FFF2-40B4-BE49-F238E27FC236}">
                <a16:creationId xmlns:a16="http://schemas.microsoft.com/office/drawing/2014/main" id="{8DEC2F46-DB3A-B379-A2F2-199C40DA824D}"/>
              </a:ext>
            </a:extLst>
          </p:cNvPr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531813 w 528"/>
              <a:gd name="T1" fmla="*/ 88900 h 496"/>
              <a:gd name="T2" fmla="*/ 465138 w 528"/>
              <a:gd name="T3" fmla="*/ 73025 h 496"/>
              <a:gd name="T4" fmla="*/ 457200 w 528"/>
              <a:gd name="T5" fmla="*/ 0 h 496"/>
              <a:gd name="T6" fmla="*/ 377825 w 528"/>
              <a:gd name="T7" fmla="*/ 0 h 496"/>
              <a:gd name="T8" fmla="*/ 368300 w 528"/>
              <a:gd name="T9" fmla="*/ 73025 h 496"/>
              <a:gd name="T10" fmla="*/ 314325 w 528"/>
              <a:gd name="T11" fmla="*/ 92075 h 496"/>
              <a:gd name="T12" fmla="*/ 231775 w 528"/>
              <a:gd name="T13" fmla="*/ 0 h 496"/>
              <a:gd name="T14" fmla="*/ 180975 w 528"/>
              <a:gd name="T15" fmla="*/ 22225 h 496"/>
              <a:gd name="T16" fmla="*/ 233363 w 528"/>
              <a:gd name="T17" fmla="*/ 133350 h 496"/>
              <a:gd name="T18" fmla="*/ 196850 w 528"/>
              <a:gd name="T19" fmla="*/ 169863 h 496"/>
              <a:gd name="T20" fmla="*/ 79375 w 528"/>
              <a:gd name="T21" fmla="*/ 128588 h 496"/>
              <a:gd name="T22" fmla="*/ 50800 w 528"/>
              <a:gd name="T23" fmla="*/ 173038 h 496"/>
              <a:gd name="T24" fmla="*/ 142875 w 528"/>
              <a:gd name="T25" fmla="*/ 252413 h 496"/>
              <a:gd name="T26" fmla="*/ 127000 w 528"/>
              <a:gd name="T27" fmla="*/ 312738 h 496"/>
              <a:gd name="T28" fmla="*/ 3175 w 528"/>
              <a:gd name="T29" fmla="*/ 320675 h 496"/>
              <a:gd name="T30" fmla="*/ 0 w 528"/>
              <a:gd name="T31" fmla="*/ 387350 h 496"/>
              <a:gd name="T32" fmla="*/ 127000 w 528"/>
              <a:gd name="T33" fmla="*/ 406400 h 496"/>
              <a:gd name="T34" fmla="*/ 139700 w 528"/>
              <a:gd name="T35" fmla="*/ 463550 h 496"/>
              <a:gd name="T36" fmla="*/ 46038 w 528"/>
              <a:gd name="T37" fmla="*/ 547688 h 496"/>
              <a:gd name="T38" fmla="*/ 79375 w 528"/>
              <a:gd name="T39" fmla="*/ 600075 h 496"/>
              <a:gd name="T40" fmla="*/ 184150 w 528"/>
              <a:gd name="T41" fmla="*/ 550863 h 496"/>
              <a:gd name="T42" fmla="*/ 223838 w 528"/>
              <a:gd name="T43" fmla="*/ 590550 h 496"/>
              <a:gd name="T44" fmla="*/ 169863 w 528"/>
              <a:gd name="T45" fmla="*/ 690563 h 496"/>
              <a:gd name="T46" fmla="*/ 220663 w 528"/>
              <a:gd name="T47" fmla="*/ 733425 h 496"/>
              <a:gd name="T48" fmla="*/ 314325 w 528"/>
              <a:gd name="T49" fmla="*/ 641350 h 496"/>
              <a:gd name="T50" fmla="*/ 368300 w 528"/>
              <a:gd name="T51" fmla="*/ 660400 h 496"/>
              <a:gd name="T52" fmla="*/ 381000 w 528"/>
              <a:gd name="T53" fmla="*/ 784225 h 496"/>
              <a:gd name="T54" fmla="*/ 463550 w 528"/>
              <a:gd name="T55" fmla="*/ 787400 h 496"/>
              <a:gd name="T56" fmla="*/ 471488 w 528"/>
              <a:gd name="T57" fmla="*/ 657225 h 496"/>
              <a:gd name="T58" fmla="*/ 541338 w 528"/>
              <a:gd name="T59" fmla="*/ 639763 h 496"/>
              <a:gd name="T60" fmla="*/ 623888 w 528"/>
              <a:gd name="T61" fmla="*/ 730250 h 496"/>
              <a:gd name="T62" fmla="*/ 677863 w 528"/>
              <a:gd name="T63" fmla="*/ 696913 h 496"/>
              <a:gd name="T64" fmla="*/ 623888 w 528"/>
              <a:gd name="T65" fmla="*/ 587375 h 496"/>
              <a:gd name="T66" fmla="*/ 660400 w 528"/>
              <a:gd name="T67" fmla="*/ 541338 h 496"/>
              <a:gd name="T68" fmla="*/ 768350 w 528"/>
              <a:gd name="T69" fmla="*/ 593725 h 496"/>
              <a:gd name="T70" fmla="*/ 801688 w 528"/>
              <a:gd name="T71" fmla="*/ 536575 h 496"/>
              <a:gd name="T72" fmla="*/ 701675 w 528"/>
              <a:gd name="T73" fmla="*/ 463550 h 496"/>
              <a:gd name="T74" fmla="*/ 714375 w 528"/>
              <a:gd name="T75" fmla="*/ 400050 h 496"/>
              <a:gd name="T76" fmla="*/ 838200 w 528"/>
              <a:gd name="T77" fmla="*/ 387350 h 496"/>
              <a:gd name="T78" fmla="*/ 835025 w 528"/>
              <a:gd name="T79" fmla="*/ 323850 h 496"/>
              <a:gd name="T80" fmla="*/ 711200 w 528"/>
              <a:gd name="T81" fmla="*/ 306388 h 496"/>
              <a:gd name="T82" fmla="*/ 698500 w 528"/>
              <a:gd name="T83" fmla="*/ 257175 h 496"/>
              <a:gd name="T84" fmla="*/ 798513 w 528"/>
              <a:gd name="T85" fmla="*/ 188913 h 496"/>
              <a:gd name="T86" fmla="*/ 765175 w 528"/>
              <a:gd name="T87" fmla="*/ 130175 h 496"/>
              <a:gd name="T88" fmla="*/ 654050 w 528"/>
              <a:gd name="T89" fmla="*/ 176213 h 496"/>
              <a:gd name="T90" fmla="*/ 617538 w 528"/>
              <a:gd name="T91" fmla="*/ 139700 h 496"/>
              <a:gd name="T92" fmla="*/ 674688 w 528"/>
              <a:gd name="T93" fmla="*/ 33338 h 496"/>
              <a:gd name="T94" fmla="*/ 620713 w 528"/>
              <a:gd name="T95" fmla="*/ 0 h 496"/>
              <a:gd name="T96" fmla="*/ 531813 w 528"/>
              <a:gd name="T97" fmla="*/ 88900 h 4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Freeform 4">
            <a:extLst>
              <a:ext uri="{FF2B5EF4-FFF2-40B4-BE49-F238E27FC236}">
                <a16:creationId xmlns:a16="http://schemas.microsoft.com/office/drawing/2014/main" id="{1FA4E0A5-0A1F-66F0-D221-6CC6FB1809C7}"/>
              </a:ext>
            </a:extLst>
          </p:cNvPr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40376 w 2312"/>
              <a:gd name="T1" fmla="*/ 376882 h 2313"/>
              <a:gd name="T2" fmla="*/ 1259961 w 2312"/>
              <a:gd name="T3" fmla="*/ 335661 h 2313"/>
              <a:gd name="T4" fmla="*/ 1235449 w 2312"/>
              <a:gd name="T5" fmla="*/ 0 h 2313"/>
              <a:gd name="T6" fmla="*/ 1014833 w 2312"/>
              <a:gd name="T7" fmla="*/ 16685 h 2313"/>
              <a:gd name="T8" fmla="*/ 998164 w 2312"/>
              <a:gd name="T9" fmla="*/ 335661 h 2313"/>
              <a:gd name="T10" fmla="*/ 851087 w 2312"/>
              <a:gd name="T11" fmla="*/ 385715 h 2313"/>
              <a:gd name="T12" fmla="*/ 638315 w 2312"/>
              <a:gd name="T13" fmla="*/ 114831 h 2313"/>
              <a:gd name="T14" fmla="*/ 491238 w 2312"/>
              <a:gd name="T15" fmla="*/ 197274 h 2313"/>
              <a:gd name="T16" fmla="*/ 630471 w 2312"/>
              <a:gd name="T17" fmla="*/ 499565 h 2313"/>
              <a:gd name="T18" fmla="*/ 532419 w 2312"/>
              <a:gd name="T19" fmla="*/ 598693 h 2313"/>
              <a:gd name="T20" fmla="*/ 212772 w 2312"/>
              <a:gd name="T21" fmla="*/ 483861 h 2313"/>
              <a:gd name="T22" fmla="*/ 139233 w 2312"/>
              <a:gd name="T23" fmla="*/ 606544 h 2313"/>
              <a:gd name="T24" fmla="*/ 384362 w 2312"/>
              <a:gd name="T25" fmla="*/ 819522 h 2313"/>
              <a:gd name="T26" fmla="*/ 344161 w 2312"/>
              <a:gd name="T27" fmla="*/ 983426 h 2313"/>
              <a:gd name="T28" fmla="*/ 7844 w 2312"/>
              <a:gd name="T29" fmla="*/ 1007963 h 2313"/>
              <a:gd name="T30" fmla="*/ 0 w 2312"/>
              <a:gd name="T31" fmla="*/ 1188552 h 2313"/>
              <a:gd name="T32" fmla="*/ 344161 w 2312"/>
              <a:gd name="T33" fmla="*/ 1237625 h 2313"/>
              <a:gd name="T34" fmla="*/ 376518 w 2312"/>
              <a:gd name="T35" fmla="*/ 1392697 h 2313"/>
              <a:gd name="T36" fmla="*/ 122564 w 2312"/>
              <a:gd name="T37" fmla="*/ 1622359 h 2313"/>
              <a:gd name="T38" fmla="*/ 212772 w 2312"/>
              <a:gd name="T39" fmla="*/ 1761727 h 2313"/>
              <a:gd name="T40" fmla="*/ 499082 w 2312"/>
              <a:gd name="T41" fmla="*/ 1630211 h 2313"/>
              <a:gd name="T42" fmla="*/ 605958 w 2312"/>
              <a:gd name="T43" fmla="*/ 1737190 h 2313"/>
              <a:gd name="T44" fmla="*/ 457900 w 2312"/>
              <a:gd name="T45" fmla="*/ 2007093 h 2313"/>
              <a:gd name="T46" fmla="*/ 597133 w 2312"/>
              <a:gd name="T47" fmla="*/ 2121924 h 2313"/>
              <a:gd name="T48" fmla="*/ 851087 w 2312"/>
              <a:gd name="T49" fmla="*/ 1876558 h 2313"/>
              <a:gd name="T50" fmla="*/ 998164 w 2312"/>
              <a:gd name="T51" fmla="*/ 1925631 h 2313"/>
              <a:gd name="T52" fmla="*/ 1031501 w 2312"/>
              <a:gd name="T53" fmla="*/ 2261292 h 2313"/>
              <a:gd name="T54" fmla="*/ 1252117 w 2312"/>
              <a:gd name="T55" fmla="*/ 2270125 h 2313"/>
              <a:gd name="T56" fmla="*/ 1276630 w 2312"/>
              <a:gd name="T57" fmla="*/ 1917780 h 2313"/>
              <a:gd name="T58" fmla="*/ 1464889 w 2312"/>
              <a:gd name="T59" fmla="*/ 1868706 h 2313"/>
              <a:gd name="T60" fmla="*/ 1686485 w 2312"/>
              <a:gd name="T61" fmla="*/ 2114072 h 2313"/>
              <a:gd name="T62" fmla="*/ 1833563 w 2312"/>
              <a:gd name="T63" fmla="*/ 2023778 h 2313"/>
              <a:gd name="T64" fmla="*/ 1686485 w 2312"/>
              <a:gd name="T65" fmla="*/ 1729339 h 2313"/>
              <a:gd name="T66" fmla="*/ 1784537 w 2312"/>
              <a:gd name="T67" fmla="*/ 1605674 h 2313"/>
              <a:gd name="T68" fmla="*/ 2078691 w 2312"/>
              <a:gd name="T69" fmla="*/ 1745042 h 2313"/>
              <a:gd name="T70" fmla="*/ 2168899 w 2312"/>
              <a:gd name="T71" fmla="*/ 1589971 h 2313"/>
              <a:gd name="T72" fmla="*/ 1899257 w 2312"/>
              <a:gd name="T73" fmla="*/ 1392697 h 2313"/>
              <a:gd name="T74" fmla="*/ 1931614 w 2312"/>
              <a:gd name="T75" fmla="*/ 1220941 h 2313"/>
              <a:gd name="T76" fmla="*/ 2266950 w 2312"/>
              <a:gd name="T77" fmla="*/ 1188552 h 2313"/>
              <a:gd name="T78" fmla="*/ 2259106 w 2312"/>
              <a:gd name="T79" fmla="*/ 1015815 h 2313"/>
              <a:gd name="T80" fmla="*/ 1923770 w 2312"/>
              <a:gd name="T81" fmla="*/ 966742 h 2313"/>
              <a:gd name="T82" fmla="*/ 1890432 w 2312"/>
              <a:gd name="T83" fmla="*/ 836207 h 2313"/>
              <a:gd name="T84" fmla="*/ 2161054 w 2312"/>
              <a:gd name="T85" fmla="*/ 647766 h 2313"/>
              <a:gd name="T86" fmla="*/ 2070847 w 2312"/>
              <a:gd name="T87" fmla="*/ 491713 h 2313"/>
              <a:gd name="T88" fmla="*/ 1767868 w 2312"/>
              <a:gd name="T89" fmla="*/ 614396 h 2313"/>
              <a:gd name="T90" fmla="*/ 1669817 w 2312"/>
              <a:gd name="T91" fmla="*/ 516250 h 2313"/>
              <a:gd name="T92" fmla="*/ 1824738 w 2312"/>
              <a:gd name="T93" fmla="*/ 229662 h 2313"/>
              <a:gd name="T94" fmla="*/ 1677661 w 2312"/>
              <a:gd name="T95" fmla="*/ 139368 h 2313"/>
              <a:gd name="T96" fmla="*/ 1440376 w 2312"/>
              <a:gd name="T97" fmla="*/ 376882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Freeform 5">
            <a:extLst>
              <a:ext uri="{FF2B5EF4-FFF2-40B4-BE49-F238E27FC236}">
                <a16:creationId xmlns:a16="http://schemas.microsoft.com/office/drawing/2014/main" id="{A15CC0F9-23E6-6F26-3EC2-8FFA16D36371}"/>
              </a:ext>
            </a:extLst>
          </p:cNvPr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2332038 w 2312"/>
              <a:gd name="T1" fmla="*/ 609600 h 2313"/>
              <a:gd name="T2" fmla="*/ 2039938 w 2312"/>
              <a:gd name="T3" fmla="*/ 542925 h 2313"/>
              <a:gd name="T4" fmla="*/ 2000250 w 2312"/>
              <a:gd name="T5" fmla="*/ 0 h 2313"/>
              <a:gd name="T6" fmla="*/ 1643063 w 2312"/>
              <a:gd name="T7" fmla="*/ 26988 h 2313"/>
              <a:gd name="T8" fmla="*/ 1616075 w 2312"/>
              <a:gd name="T9" fmla="*/ 542925 h 2313"/>
              <a:gd name="T10" fmla="*/ 1377950 w 2312"/>
              <a:gd name="T11" fmla="*/ 623888 h 2313"/>
              <a:gd name="T12" fmla="*/ 1033463 w 2312"/>
              <a:gd name="T13" fmla="*/ 185738 h 2313"/>
              <a:gd name="T14" fmla="*/ 795338 w 2312"/>
              <a:gd name="T15" fmla="*/ 319088 h 2313"/>
              <a:gd name="T16" fmla="*/ 1020763 w 2312"/>
              <a:gd name="T17" fmla="*/ 808038 h 2313"/>
              <a:gd name="T18" fmla="*/ 862013 w 2312"/>
              <a:gd name="T19" fmla="*/ 968375 h 2313"/>
              <a:gd name="T20" fmla="*/ 344488 w 2312"/>
              <a:gd name="T21" fmla="*/ 782638 h 2313"/>
              <a:gd name="T22" fmla="*/ 225425 w 2312"/>
              <a:gd name="T23" fmla="*/ 981075 h 2313"/>
              <a:gd name="T24" fmla="*/ 622300 w 2312"/>
              <a:gd name="T25" fmla="*/ 1325563 h 2313"/>
              <a:gd name="T26" fmla="*/ 557213 w 2312"/>
              <a:gd name="T27" fmla="*/ 1590675 h 2313"/>
              <a:gd name="T28" fmla="*/ 12700 w 2312"/>
              <a:gd name="T29" fmla="*/ 1630363 h 2313"/>
              <a:gd name="T30" fmla="*/ 0 w 2312"/>
              <a:gd name="T31" fmla="*/ 1922463 h 2313"/>
              <a:gd name="T32" fmla="*/ 557213 w 2312"/>
              <a:gd name="T33" fmla="*/ 2001838 h 2313"/>
              <a:gd name="T34" fmla="*/ 609600 w 2312"/>
              <a:gd name="T35" fmla="*/ 2252663 h 2313"/>
              <a:gd name="T36" fmla="*/ 198438 w 2312"/>
              <a:gd name="T37" fmla="*/ 2624138 h 2313"/>
              <a:gd name="T38" fmla="*/ 344488 w 2312"/>
              <a:gd name="T39" fmla="*/ 2849563 h 2313"/>
              <a:gd name="T40" fmla="*/ 808038 w 2312"/>
              <a:gd name="T41" fmla="*/ 2636838 h 2313"/>
              <a:gd name="T42" fmla="*/ 981075 w 2312"/>
              <a:gd name="T43" fmla="*/ 2809875 h 2313"/>
              <a:gd name="T44" fmla="*/ 741363 w 2312"/>
              <a:gd name="T45" fmla="*/ 3246438 h 2313"/>
              <a:gd name="T46" fmla="*/ 966788 w 2312"/>
              <a:gd name="T47" fmla="*/ 3432175 h 2313"/>
              <a:gd name="T48" fmla="*/ 1377950 w 2312"/>
              <a:gd name="T49" fmla="*/ 3035300 h 2313"/>
              <a:gd name="T50" fmla="*/ 1616075 w 2312"/>
              <a:gd name="T51" fmla="*/ 3114675 h 2313"/>
              <a:gd name="T52" fmla="*/ 1670050 w 2312"/>
              <a:gd name="T53" fmla="*/ 3657600 h 2313"/>
              <a:gd name="T54" fmla="*/ 2027238 w 2312"/>
              <a:gd name="T55" fmla="*/ 3671888 h 2313"/>
              <a:gd name="T56" fmla="*/ 2066925 w 2312"/>
              <a:gd name="T57" fmla="*/ 3101975 h 2313"/>
              <a:gd name="T58" fmla="*/ 2371725 w 2312"/>
              <a:gd name="T59" fmla="*/ 3022600 h 2313"/>
              <a:gd name="T60" fmla="*/ 2730500 w 2312"/>
              <a:gd name="T61" fmla="*/ 3419475 h 2313"/>
              <a:gd name="T62" fmla="*/ 2968625 w 2312"/>
              <a:gd name="T63" fmla="*/ 3273425 h 2313"/>
              <a:gd name="T64" fmla="*/ 2730500 w 2312"/>
              <a:gd name="T65" fmla="*/ 2797175 h 2313"/>
              <a:gd name="T66" fmla="*/ 2889250 w 2312"/>
              <a:gd name="T67" fmla="*/ 2597150 h 2313"/>
              <a:gd name="T68" fmla="*/ 3365500 w 2312"/>
              <a:gd name="T69" fmla="*/ 2822575 h 2313"/>
              <a:gd name="T70" fmla="*/ 3511550 w 2312"/>
              <a:gd name="T71" fmla="*/ 2571750 h 2313"/>
              <a:gd name="T72" fmla="*/ 3074988 w 2312"/>
              <a:gd name="T73" fmla="*/ 2252663 h 2313"/>
              <a:gd name="T74" fmla="*/ 3127375 w 2312"/>
              <a:gd name="T75" fmla="*/ 1974850 h 2313"/>
              <a:gd name="T76" fmla="*/ 3670300 w 2312"/>
              <a:gd name="T77" fmla="*/ 1922463 h 2313"/>
              <a:gd name="T78" fmla="*/ 3657600 w 2312"/>
              <a:gd name="T79" fmla="*/ 1643063 h 2313"/>
              <a:gd name="T80" fmla="*/ 3114675 w 2312"/>
              <a:gd name="T81" fmla="*/ 1563688 h 2313"/>
              <a:gd name="T82" fmla="*/ 3060700 w 2312"/>
              <a:gd name="T83" fmla="*/ 1352550 h 2313"/>
              <a:gd name="T84" fmla="*/ 3498850 w 2312"/>
              <a:gd name="T85" fmla="*/ 1047750 h 2313"/>
              <a:gd name="T86" fmla="*/ 3352800 w 2312"/>
              <a:gd name="T87" fmla="*/ 795338 h 2313"/>
              <a:gd name="T88" fmla="*/ 2862263 w 2312"/>
              <a:gd name="T89" fmla="*/ 993775 h 2313"/>
              <a:gd name="T90" fmla="*/ 2703513 w 2312"/>
              <a:gd name="T91" fmla="*/ 835025 h 2313"/>
              <a:gd name="T92" fmla="*/ 2954338 w 2312"/>
              <a:gd name="T93" fmla="*/ 371475 h 2313"/>
              <a:gd name="T94" fmla="*/ 2716213 w 2312"/>
              <a:gd name="T95" fmla="*/ 225425 h 2313"/>
              <a:gd name="T96" fmla="*/ 2332038 w 2312"/>
              <a:gd name="T97" fmla="*/ 609600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992876F3-54E7-B76A-929A-4835656936AD}"/>
              </a:ext>
            </a:extLst>
          </p:cNvPr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2171700 w 2153"/>
              <a:gd name="T1" fmla="*/ 568325 h 1321"/>
              <a:gd name="T2" fmla="*/ 1900238 w 2153"/>
              <a:gd name="T3" fmla="*/ 504825 h 1321"/>
              <a:gd name="T4" fmla="*/ 1862138 w 2153"/>
              <a:gd name="T5" fmla="*/ 0 h 1321"/>
              <a:gd name="T6" fmla="*/ 1530350 w 2153"/>
              <a:gd name="T7" fmla="*/ 25400 h 1321"/>
              <a:gd name="T8" fmla="*/ 1504950 w 2153"/>
              <a:gd name="T9" fmla="*/ 504825 h 1321"/>
              <a:gd name="T10" fmla="*/ 1282700 w 2153"/>
              <a:gd name="T11" fmla="*/ 581025 h 1321"/>
              <a:gd name="T12" fmla="*/ 962025 w 2153"/>
              <a:gd name="T13" fmla="*/ 173038 h 1321"/>
              <a:gd name="T14" fmla="*/ 741363 w 2153"/>
              <a:gd name="T15" fmla="*/ 296863 h 1321"/>
              <a:gd name="T16" fmla="*/ 950913 w 2153"/>
              <a:gd name="T17" fmla="*/ 752475 h 1321"/>
              <a:gd name="T18" fmla="*/ 803275 w 2153"/>
              <a:gd name="T19" fmla="*/ 901700 h 1321"/>
              <a:gd name="T20" fmla="*/ 320675 w 2153"/>
              <a:gd name="T21" fmla="*/ 728663 h 1321"/>
              <a:gd name="T22" fmla="*/ 209550 w 2153"/>
              <a:gd name="T23" fmla="*/ 914400 h 1321"/>
              <a:gd name="T24" fmla="*/ 579438 w 2153"/>
              <a:gd name="T25" fmla="*/ 1235075 h 1321"/>
              <a:gd name="T26" fmla="*/ 519113 w 2153"/>
              <a:gd name="T27" fmla="*/ 1481138 h 1321"/>
              <a:gd name="T28" fmla="*/ 11113 w 2153"/>
              <a:gd name="T29" fmla="*/ 1517650 h 1321"/>
              <a:gd name="T30" fmla="*/ 0 w 2153"/>
              <a:gd name="T31" fmla="*/ 1790700 h 1321"/>
              <a:gd name="T32" fmla="*/ 519113 w 2153"/>
              <a:gd name="T33" fmla="*/ 1863725 h 1321"/>
              <a:gd name="T34" fmla="*/ 568325 w 2153"/>
              <a:gd name="T35" fmla="*/ 2097088 h 1321"/>
              <a:gd name="T36" fmla="*/ 2863850 w 2153"/>
              <a:gd name="T37" fmla="*/ 2097088 h 1321"/>
              <a:gd name="T38" fmla="*/ 2913063 w 2153"/>
              <a:gd name="T39" fmla="*/ 1838325 h 1321"/>
              <a:gd name="T40" fmla="*/ 3417888 w 2153"/>
              <a:gd name="T41" fmla="*/ 1790700 h 1321"/>
              <a:gd name="T42" fmla="*/ 3406775 w 2153"/>
              <a:gd name="T43" fmla="*/ 1530350 h 1321"/>
              <a:gd name="T44" fmla="*/ 2900363 w 2153"/>
              <a:gd name="T45" fmla="*/ 1455738 h 1321"/>
              <a:gd name="T46" fmla="*/ 2849563 w 2153"/>
              <a:gd name="T47" fmla="*/ 1258888 h 1321"/>
              <a:gd name="T48" fmla="*/ 3257550 w 2153"/>
              <a:gd name="T49" fmla="*/ 976313 h 1321"/>
              <a:gd name="T50" fmla="*/ 3122613 w 2153"/>
              <a:gd name="T51" fmla="*/ 741363 h 1321"/>
              <a:gd name="T52" fmla="*/ 2665413 w 2153"/>
              <a:gd name="T53" fmla="*/ 925513 h 1321"/>
              <a:gd name="T54" fmla="*/ 2517775 w 2153"/>
              <a:gd name="T55" fmla="*/ 777875 h 1321"/>
              <a:gd name="T56" fmla="*/ 2751138 w 2153"/>
              <a:gd name="T57" fmla="*/ 346075 h 1321"/>
              <a:gd name="T58" fmla="*/ 2528888 w 2153"/>
              <a:gd name="T59" fmla="*/ 209550 h 1321"/>
              <a:gd name="T60" fmla="*/ 2171700 w 2153"/>
              <a:gd name="T61" fmla="*/ 568325 h 13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C6F1E6A4-0CBB-59A8-155F-50B95A60E4A0}"/>
              </a:ext>
            </a:extLst>
          </p:cNvPr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38359 w 2312"/>
              <a:gd name="T1" fmla="*/ 375828 h 2313"/>
              <a:gd name="T2" fmla="*/ 1258197 w 2312"/>
              <a:gd name="T3" fmla="*/ 334722 h 2313"/>
              <a:gd name="T4" fmla="*/ 1233718 w 2312"/>
              <a:gd name="T5" fmla="*/ 0 h 2313"/>
              <a:gd name="T6" fmla="*/ 1013411 w 2312"/>
              <a:gd name="T7" fmla="*/ 16638 h 2313"/>
              <a:gd name="T8" fmla="*/ 996766 w 2312"/>
              <a:gd name="T9" fmla="*/ 334722 h 2313"/>
              <a:gd name="T10" fmla="*/ 849895 w 2312"/>
              <a:gd name="T11" fmla="*/ 384636 h 2313"/>
              <a:gd name="T12" fmla="*/ 637421 w 2312"/>
              <a:gd name="T13" fmla="*/ 114510 h 2313"/>
              <a:gd name="T14" fmla="*/ 490550 w 2312"/>
              <a:gd name="T15" fmla="*/ 196722 h 2313"/>
              <a:gd name="T16" fmla="*/ 629588 w 2312"/>
              <a:gd name="T17" fmla="*/ 498168 h 2313"/>
              <a:gd name="T18" fmla="*/ 531674 w 2312"/>
              <a:gd name="T19" fmla="*/ 597018 h 2313"/>
              <a:gd name="T20" fmla="*/ 212474 w 2312"/>
              <a:gd name="T21" fmla="*/ 482508 h 2313"/>
              <a:gd name="T22" fmla="*/ 139038 w 2312"/>
              <a:gd name="T23" fmla="*/ 604848 h 2313"/>
              <a:gd name="T24" fmla="*/ 383823 w 2312"/>
              <a:gd name="T25" fmla="*/ 817230 h 2313"/>
              <a:gd name="T26" fmla="*/ 343679 w 2312"/>
              <a:gd name="T27" fmla="*/ 980676 h 2313"/>
              <a:gd name="T28" fmla="*/ 7833 w 2312"/>
              <a:gd name="T29" fmla="*/ 1005144 h 2313"/>
              <a:gd name="T30" fmla="*/ 0 w 2312"/>
              <a:gd name="T31" fmla="*/ 1185228 h 2313"/>
              <a:gd name="T32" fmla="*/ 343679 w 2312"/>
              <a:gd name="T33" fmla="*/ 1234164 h 2313"/>
              <a:gd name="T34" fmla="*/ 375990 w 2312"/>
              <a:gd name="T35" fmla="*/ 1388801 h 2313"/>
              <a:gd name="T36" fmla="*/ 122393 w 2312"/>
              <a:gd name="T37" fmla="*/ 1617821 h 2313"/>
              <a:gd name="T38" fmla="*/ 212474 w 2312"/>
              <a:gd name="T39" fmla="*/ 1756799 h 2313"/>
              <a:gd name="T40" fmla="*/ 498383 w 2312"/>
              <a:gd name="T41" fmla="*/ 1625651 h 2313"/>
              <a:gd name="T42" fmla="*/ 605109 w 2312"/>
              <a:gd name="T43" fmla="*/ 1732331 h 2313"/>
              <a:gd name="T44" fmla="*/ 457259 w 2312"/>
              <a:gd name="T45" fmla="*/ 2001479 h 2313"/>
              <a:gd name="T46" fmla="*/ 596297 w 2312"/>
              <a:gd name="T47" fmla="*/ 2115989 h 2313"/>
              <a:gd name="T48" fmla="*/ 849895 w 2312"/>
              <a:gd name="T49" fmla="*/ 1871309 h 2313"/>
              <a:gd name="T50" fmla="*/ 996766 w 2312"/>
              <a:gd name="T51" fmla="*/ 1920245 h 2313"/>
              <a:gd name="T52" fmla="*/ 1030057 w 2312"/>
              <a:gd name="T53" fmla="*/ 2254967 h 2313"/>
              <a:gd name="T54" fmla="*/ 1250364 w 2312"/>
              <a:gd name="T55" fmla="*/ 2263775 h 2313"/>
              <a:gd name="T56" fmla="*/ 1274842 w 2312"/>
              <a:gd name="T57" fmla="*/ 1912415 h 2313"/>
              <a:gd name="T58" fmla="*/ 1462837 w 2312"/>
              <a:gd name="T59" fmla="*/ 1863479 h 2313"/>
              <a:gd name="T60" fmla="*/ 1684123 w 2312"/>
              <a:gd name="T61" fmla="*/ 2108159 h 2313"/>
              <a:gd name="T62" fmla="*/ 1830994 w 2312"/>
              <a:gd name="T63" fmla="*/ 2018117 h 2313"/>
              <a:gd name="T64" fmla="*/ 1684123 w 2312"/>
              <a:gd name="T65" fmla="*/ 1724501 h 2313"/>
              <a:gd name="T66" fmla="*/ 1782037 w 2312"/>
              <a:gd name="T67" fmla="*/ 1601183 h 2313"/>
              <a:gd name="T68" fmla="*/ 2075780 w 2312"/>
              <a:gd name="T69" fmla="*/ 1740161 h 2313"/>
              <a:gd name="T70" fmla="*/ 2165861 w 2312"/>
              <a:gd name="T71" fmla="*/ 1585523 h 2313"/>
              <a:gd name="T72" fmla="*/ 1896597 w 2312"/>
              <a:gd name="T73" fmla="*/ 1388801 h 2313"/>
              <a:gd name="T74" fmla="*/ 1928909 w 2312"/>
              <a:gd name="T75" fmla="*/ 1217525 h 2313"/>
              <a:gd name="T76" fmla="*/ 2263775 w 2312"/>
              <a:gd name="T77" fmla="*/ 1185228 h 2313"/>
              <a:gd name="T78" fmla="*/ 2255942 w 2312"/>
              <a:gd name="T79" fmla="*/ 1012973 h 2313"/>
              <a:gd name="T80" fmla="*/ 1921075 w 2312"/>
              <a:gd name="T81" fmla="*/ 964037 h 2313"/>
              <a:gd name="T82" fmla="*/ 1887785 w 2312"/>
              <a:gd name="T83" fmla="*/ 833868 h 2313"/>
              <a:gd name="T84" fmla="*/ 2158028 w 2312"/>
              <a:gd name="T85" fmla="*/ 645954 h 2313"/>
              <a:gd name="T86" fmla="*/ 2067947 w 2312"/>
              <a:gd name="T87" fmla="*/ 490338 h 2313"/>
              <a:gd name="T88" fmla="*/ 1765392 w 2312"/>
              <a:gd name="T89" fmla="*/ 612678 h 2313"/>
              <a:gd name="T90" fmla="*/ 1667478 w 2312"/>
              <a:gd name="T91" fmla="*/ 514806 h 2313"/>
              <a:gd name="T92" fmla="*/ 1822182 w 2312"/>
              <a:gd name="T93" fmla="*/ 229020 h 2313"/>
              <a:gd name="T94" fmla="*/ 1675311 w 2312"/>
              <a:gd name="T95" fmla="*/ 138978 h 2313"/>
              <a:gd name="T96" fmla="*/ 1438359 w 2312"/>
              <a:gd name="T97" fmla="*/ 375828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D56B5A08-F501-9C6E-D6FA-ACD4310C8D12}"/>
              </a:ext>
            </a:extLst>
          </p:cNvPr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860990 w 2312"/>
              <a:gd name="T1" fmla="*/ 486520 h 2313"/>
              <a:gd name="T2" fmla="*/ 1627891 w 2312"/>
              <a:gd name="T3" fmla="*/ 433307 h 2313"/>
              <a:gd name="T4" fmla="*/ 1596220 w 2312"/>
              <a:gd name="T5" fmla="*/ 0 h 2313"/>
              <a:gd name="T6" fmla="*/ 1311181 w 2312"/>
              <a:gd name="T7" fmla="*/ 21539 h 2313"/>
              <a:gd name="T8" fmla="*/ 1289644 w 2312"/>
              <a:gd name="T9" fmla="*/ 433307 h 2313"/>
              <a:gd name="T10" fmla="*/ 1099618 w 2312"/>
              <a:gd name="T11" fmla="*/ 497923 h 2313"/>
              <a:gd name="T12" fmla="*/ 824714 w 2312"/>
              <a:gd name="T13" fmla="*/ 148237 h 2313"/>
              <a:gd name="T14" fmla="*/ 634687 w 2312"/>
              <a:gd name="T15" fmla="*/ 254663 h 2313"/>
              <a:gd name="T16" fmla="*/ 814579 w 2312"/>
              <a:gd name="T17" fmla="*/ 644893 h 2313"/>
              <a:gd name="T18" fmla="*/ 687895 w 2312"/>
              <a:gd name="T19" fmla="*/ 772858 h 2313"/>
              <a:gd name="T20" fmla="*/ 274905 w 2312"/>
              <a:gd name="T21" fmla="*/ 624621 h 2313"/>
              <a:gd name="T22" fmla="*/ 179891 w 2312"/>
              <a:gd name="T23" fmla="*/ 782994 h 2313"/>
              <a:gd name="T24" fmla="*/ 496602 w 2312"/>
              <a:gd name="T25" fmla="*/ 1057928 h 2313"/>
              <a:gd name="T26" fmla="*/ 444661 w 2312"/>
              <a:gd name="T27" fmla="*/ 1269514 h 2313"/>
              <a:gd name="T28" fmla="*/ 10135 w 2312"/>
              <a:gd name="T29" fmla="*/ 1301189 h 2313"/>
              <a:gd name="T30" fmla="*/ 0 w 2312"/>
              <a:gd name="T31" fmla="*/ 1534313 h 2313"/>
              <a:gd name="T32" fmla="*/ 444661 w 2312"/>
              <a:gd name="T33" fmla="*/ 1597662 h 2313"/>
              <a:gd name="T34" fmla="*/ 486467 w 2312"/>
              <a:gd name="T35" fmla="*/ 1797845 h 2313"/>
              <a:gd name="T36" fmla="*/ 158355 w 2312"/>
              <a:gd name="T37" fmla="*/ 2094318 h 2313"/>
              <a:gd name="T38" fmla="*/ 274905 w 2312"/>
              <a:gd name="T39" fmla="*/ 2274229 h 2313"/>
              <a:gd name="T40" fmla="*/ 644822 w 2312"/>
              <a:gd name="T41" fmla="*/ 2104454 h 2313"/>
              <a:gd name="T42" fmla="*/ 782908 w 2312"/>
              <a:gd name="T43" fmla="*/ 2242555 h 2313"/>
              <a:gd name="T44" fmla="*/ 591615 w 2312"/>
              <a:gd name="T45" fmla="*/ 2590974 h 2313"/>
              <a:gd name="T46" fmla="*/ 771506 w 2312"/>
              <a:gd name="T47" fmla="*/ 2739211 h 2313"/>
              <a:gd name="T48" fmla="*/ 1099618 w 2312"/>
              <a:gd name="T49" fmla="*/ 2422466 h 2313"/>
              <a:gd name="T50" fmla="*/ 1289644 w 2312"/>
              <a:gd name="T51" fmla="*/ 2485815 h 2313"/>
              <a:gd name="T52" fmla="*/ 1332717 w 2312"/>
              <a:gd name="T53" fmla="*/ 2919122 h 2313"/>
              <a:gd name="T54" fmla="*/ 1617756 w 2312"/>
              <a:gd name="T55" fmla="*/ 2930525 h 2313"/>
              <a:gd name="T56" fmla="*/ 1649427 w 2312"/>
              <a:gd name="T57" fmla="*/ 2475679 h 2313"/>
              <a:gd name="T58" fmla="*/ 1892661 w 2312"/>
              <a:gd name="T59" fmla="*/ 2412330 h 2313"/>
              <a:gd name="T60" fmla="*/ 2178967 w 2312"/>
              <a:gd name="T61" fmla="*/ 2729075 h 2313"/>
              <a:gd name="T62" fmla="*/ 2368993 w 2312"/>
              <a:gd name="T63" fmla="*/ 2612513 h 2313"/>
              <a:gd name="T64" fmla="*/ 2178967 w 2312"/>
              <a:gd name="T65" fmla="*/ 2232419 h 2313"/>
              <a:gd name="T66" fmla="*/ 2305651 w 2312"/>
              <a:gd name="T67" fmla="*/ 2072779 h 2313"/>
              <a:gd name="T68" fmla="*/ 2685703 w 2312"/>
              <a:gd name="T69" fmla="*/ 2252691 h 2313"/>
              <a:gd name="T70" fmla="*/ 2802253 w 2312"/>
              <a:gd name="T71" fmla="*/ 2052508 h 2313"/>
              <a:gd name="T72" fmla="*/ 2453872 w 2312"/>
              <a:gd name="T73" fmla="*/ 1797845 h 2313"/>
              <a:gd name="T74" fmla="*/ 2495677 w 2312"/>
              <a:gd name="T75" fmla="*/ 1576123 h 2313"/>
              <a:gd name="T76" fmla="*/ 2928937 w 2312"/>
              <a:gd name="T77" fmla="*/ 1534313 h 2313"/>
              <a:gd name="T78" fmla="*/ 2918802 w 2312"/>
              <a:gd name="T79" fmla="*/ 1311324 h 2313"/>
              <a:gd name="T80" fmla="*/ 2485543 w 2312"/>
              <a:gd name="T81" fmla="*/ 1247975 h 2313"/>
              <a:gd name="T82" fmla="*/ 2442470 w 2312"/>
              <a:gd name="T83" fmla="*/ 1079467 h 2313"/>
              <a:gd name="T84" fmla="*/ 2792118 w 2312"/>
              <a:gd name="T85" fmla="*/ 836207 h 2313"/>
              <a:gd name="T86" fmla="*/ 2675569 w 2312"/>
              <a:gd name="T87" fmla="*/ 634757 h 2313"/>
              <a:gd name="T88" fmla="*/ 2284115 w 2312"/>
              <a:gd name="T89" fmla="*/ 793130 h 2313"/>
              <a:gd name="T90" fmla="*/ 2157431 w 2312"/>
              <a:gd name="T91" fmla="*/ 666432 h 2313"/>
              <a:gd name="T92" fmla="*/ 2357592 w 2312"/>
              <a:gd name="T93" fmla="*/ 296473 h 2313"/>
              <a:gd name="T94" fmla="*/ 2167565 w 2312"/>
              <a:gd name="T95" fmla="*/ 179911 h 2313"/>
              <a:gd name="T96" fmla="*/ 1860990 w 2312"/>
              <a:gd name="T97" fmla="*/ 486520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A868D58A-2F8E-57A0-4E98-89A88835FFE2}"/>
              </a:ext>
            </a:extLst>
          </p:cNvPr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2008188 w 1265"/>
              <a:gd name="T1" fmla="*/ 0 h 2518"/>
              <a:gd name="T2" fmla="*/ 1790700 w 1265"/>
              <a:gd name="T3" fmla="*/ 28575 h 2518"/>
              <a:gd name="T4" fmla="*/ 1762125 w 1265"/>
              <a:gd name="T5" fmla="*/ 590550 h 2518"/>
              <a:gd name="T6" fmla="*/ 1501775 w 1265"/>
              <a:gd name="T7" fmla="*/ 679450 h 2518"/>
              <a:gd name="T8" fmla="*/ 1127125 w 1265"/>
              <a:gd name="T9" fmla="*/ 201613 h 2518"/>
              <a:gd name="T10" fmla="*/ 866775 w 1265"/>
              <a:gd name="T11" fmla="*/ 347663 h 2518"/>
              <a:gd name="T12" fmla="*/ 1112838 w 1265"/>
              <a:gd name="T13" fmla="*/ 881063 h 2518"/>
              <a:gd name="T14" fmla="*/ 939800 w 1265"/>
              <a:gd name="T15" fmla="*/ 1055688 h 2518"/>
              <a:gd name="T16" fmla="*/ 376238 w 1265"/>
              <a:gd name="T17" fmla="*/ 852488 h 2518"/>
              <a:gd name="T18" fmla="*/ 246063 w 1265"/>
              <a:gd name="T19" fmla="*/ 1069975 h 2518"/>
              <a:gd name="T20" fmla="*/ 677863 w 1265"/>
              <a:gd name="T21" fmla="*/ 1446213 h 2518"/>
              <a:gd name="T22" fmla="*/ 608013 w 1265"/>
              <a:gd name="T23" fmla="*/ 1735138 h 2518"/>
              <a:gd name="T24" fmla="*/ 14288 w 1265"/>
              <a:gd name="T25" fmla="*/ 1779588 h 2518"/>
              <a:gd name="T26" fmla="*/ 0 w 1265"/>
              <a:gd name="T27" fmla="*/ 2098675 h 2518"/>
              <a:gd name="T28" fmla="*/ 608013 w 1265"/>
              <a:gd name="T29" fmla="*/ 2184400 h 2518"/>
              <a:gd name="T30" fmla="*/ 665163 w 1265"/>
              <a:gd name="T31" fmla="*/ 2459038 h 2518"/>
              <a:gd name="T32" fmla="*/ 215900 w 1265"/>
              <a:gd name="T33" fmla="*/ 2863850 h 2518"/>
              <a:gd name="T34" fmla="*/ 376238 w 1265"/>
              <a:gd name="T35" fmla="*/ 3109913 h 2518"/>
              <a:gd name="T36" fmla="*/ 881063 w 1265"/>
              <a:gd name="T37" fmla="*/ 2878138 h 2518"/>
              <a:gd name="T38" fmla="*/ 1069975 w 1265"/>
              <a:gd name="T39" fmla="*/ 3067050 h 2518"/>
              <a:gd name="T40" fmla="*/ 808038 w 1265"/>
              <a:gd name="T41" fmla="*/ 3543300 h 2518"/>
              <a:gd name="T42" fmla="*/ 1054100 w 1265"/>
              <a:gd name="T43" fmla="*/ 3746500 h 2518"/>
              <a:gd name="T44" fmla="*/ 1501775 w 1265"/>
              <a:gd name="T45" fmla="*/ 3313113 h 2518"/>
              <a:gd name="T46" fmla="*/ 1762125 w 1265"/>
              <a:gd name="T47" fmla="*/ 3400425 h 2518"/>
              <a:gd name="T48" fmla="*/ 1820863 w 1265"/>
              <a:gd name="T49" fmla="*/ 3992563 h 2518"/>
              <a:gd name="T50" fmla="*/ 2008188 w 1265"/>
              <a:gd name="T51" fmla="*/ 3997325 h 2518"/>
              <a:gd name="T52" fmla="*/ 2008188 w 1265"/>
              <a:gd name="T53" fmla="*/ 0 h 25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DE49FFCE-0EBE-1551-6436-2E2B52635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>
            <a:extLst>
              <a:ext uri="{FF2B5EF4-FFF2-40B4-BE49-F238E27FC236}">
                <a16:creationId xmlns:a16="http://schemas.microsoft.com/office/drawing/2014/main" id="{A32319DE-6095-96EA-0009-CCAC86849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66F65198-DB9E-DA9F-9A05-A4B52A623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960F769D-9CEE-10BA-FCEE-C753C95E92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7F241FAC-D2C0-99C8-80A1-547B0885F4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87" name="Rectangle 15">
            <a:extLst>
              <a:ext uri="{FF2B5EF4-FFF2-40B4-BE49-F238E27FC236}">
                <a16:creationId xmlns:a16="http://schemas.microsoft.com/office/drawing/2014/main" id="{BE7DEC6C-6FD9-EA4B-1BED-9433AD678C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296A0BE-B1D5-47E5-9862-7FB3D463C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anose="05000000000000000000" pitchFamily="2" charset="2"/>
        <a:buChar char="®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anose="05000000000000000000" pitchFamily="2" charset="2"/>
        <a:buChar char="®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anose="05000000000000000000" pitchFamily="2" charset="2"/>
        <a:buChar char="®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ondriumdaily.com/category/health-and-fitness/medicine-and-disease/" TargetMode="External"/><Relationship Id="rId3" Type="http://schemas.openxmlformats.org/officeDocument/2006/relationships/hyperlink" Target="https://www.mayoclinic.org/diseases-conditions/menopause/symptoms-causes/syc-20353397" TargetMode="External"/><Relationship Id="rId7" Type="http://schemas.openxmlformats.org/officeDocument/2006/relationships/hyperlink" Target="https://www.wondriumdaily.com/category/health-and-fitnes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ndriumdaily.com/2019/03/" TargetMode="External"/><Relationship Id="rId5" Type="http://schemas.openxmlformats.org/officeDocument/2006/relationships/hyperlink" Target="https://www.theguardian.com/world/2022/jan/18/she-will-not-become-dull-and-unattractive-the-charming-history-of-menopause-and-hrt" TargetMode="External"/><Relationship Id="rId4" Type="http://schemas.openxmlformats.org/officeDocument/2006/relationships/hyperlink" Target="http://www.pennmedicine.org/updates/blogs/womens-health/2016/december/the-change-before-the-change#:~:text=Premenopause%20is%20the%20time%20between,the%20National%20Institute%20on%20Aging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58109AC-8268-E527-15FC-A2F5A441B0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09675" y="1828800"/>
            <a:ext cx="7924800" cy="1676400"/>
          </a:xfrm>
        </p:spPr>
        <p:txBody>
          <a:bodyPr/>
          <a:lstStyle/>
          <a:p>
            <a:pPr eaLnBrk="1" hangingPunct="1"/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Menopause: Understanding the Cause, Symptoms, and Treatment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182C5F4-48B6-4A60-62F9-60647D27F60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20813" y="4038600"/>
            <a:ext cx="7010400" cy="2514600"/>
          </a:xfrm>
        </p:spPr>
        <p:txBody>
          <a:bodyPr/>
          <a:lstStyle/>
          <a:p>
            <a:pPr algn="ctr" eaLnBrk="1" hangingPunct="1"/>
            <a:r>
              <a:rPr lang="en-US" altLang="en-US" sz="2800" dirty="0"/>
              <a:t>Natelaine E. Fripp, MD</a:t>
            </a:r>
          </a:p>
          <a:p>
            <a:pPr algn="ctr" eaLnBrk="1" hangingPunct="1"/>
            <a:r>
              <a:rPr lang="en-US" altLang="en-US" sz="2800" dirty="0"/>
              <a:t>Clinical Assistant Professor</a:t>
            </a:r>
          </a:p>
          <a:p>
            <a:pPr algn="ctr" eaLnBrk="1" hangingPunct="1"/>
            <a:r>
              <a:rPr lang="en-US" altLang="en-US" sz="2400" dirty="0"/>
              <a:t>Dept. of Family &amp; Community Medicine</a:t>
            </a:r>
          </a:p>
          <a:p>
            <a:pPr algn="ctr" eaLnBrk="1" hangingPunct="1"/>
            <a:r>
              <a:rPr lang="en-US" altLang="en-US" sz="2400" dirty="0"/>
              <a:t>University of Maryland School of Medicine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04D34-C5B5-10E8-D915-0CBF3936F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Menopause factoids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0DD42-296B-2BC2-84B0-4095156A1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Aristotle defined the age of menopause as 40 years</a:t>
            </a:r>
          </a:p>
          <a:p>
            <a:r>
              <a:rPr lang="en-US" dirty="0"/>
              <a:t>Term menopause was coined in 1821 by a French physician</a:t>
            </a:r>
          </a:p>
          <a:p>
            <a:r>
              <a:rPr lang="en-US" dirty="0"/>
              <a:t>1970’s:  Menopausal societies began to emerge</a:t>
            </a:r>
          </a:p>
          <a:p>
            <a:pPr lvl="1"/>
            <a:r>
              <a:rPr lang="en-US" dirty="0"/>
              <a:t>Estrogen deficiency related to menopause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AF6E25-A375-1ADE-253E-CEB4365E7B82}"/>
              </a:ext>
            </a:extLst>
          </p:cNvPr>
          <p:cNvSpPr txBox="1"/>
          <p:nvPr/>
        </p:nvSpPr>
        <p:spPr>
          <a:xfrm>
            <a:off x="990600" y="609600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1600" dirty="0"/>
              <a:t>Bull Indian Inst Hist Med Hyderabad.2002 Jul-Dec;32(2):121-35.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6501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DBB8F-4B05-4082-EF6E-FE27B0BED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Menopause factoids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560A3-78D2-117E-E15A-DE6A7EB99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Symptoms reported differ across the globe</a:t>
            </a:r>
          </a:p>
          <a:p>
            <a:pPr lvl="1"/>
            <a:r>
              <a:rPr lang="en-US" dirty="0"/>
              <a:t>US: hot flush</a:t>
            </a:r>
          </a:p>
          <a:p>
            <a:pPr lvl="1"/>
            <a:r>
              <a:rPr lang="en-US" dirty="0"/>
              <a:t>Japan: shoulder pain</a:t>
            </a:r>
          </a:p>
          <a:p>
            <a:pPr lvl="1"/>
            <a:r>
              <a:rPr lang="en-US" dirty="0"/>
              <a:t>India: low vision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E6D2D-D422-CCA8-BBEC-8CA222AD1725}"/>
              </a:ext>
            </a:extLst>
          </p:cNvPr>
          <p:cNvSpPr txBox="1"/>
          <p:nvPr/>
        </p:nvSpPr>
        <p:spPr>
          <a:xfrm>
            <a:off x="1295400" y="5410200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Bull Indian Inst Hist Med Hyderabad.2002 Jul-Dec;32(2):121-35.</a:t>
            </a:r>
          </a:p>
        </p:txBody>
      </p:sp>
    </p:spTree>
    <p:extLst>
      <p:ext uri="{BB962C8B-B14F-4D97-AF65-F5344CB8AC3E}">
        <p14:creationId xmlns:p14="http://schemas.microsoft.com/office/powerpoint/2010/main" val="3261810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46A0B-FA68-17A8-EC44-9B1F4395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Menopause factoids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577BA-2FDB-5B9B-647C-6A393E967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Women in the West harbor negative views of menopause</a:t>
            </a:r>
          </a:p>
          <a:p>
            <a:pPr lvl="2"/>
            <a:r>
              <a:rPr lang="en-US" dirty="0"/>
              <a:t>Feeling old</a:t>
            </a:r>
          </a:p>
          <a:p>
            <a:pPr lvl="2"/>
            <a:r>
              <a:rPr lang="en-US" dirty="0"/>
              <a:t>Looking like my mother</a:t>
            </a:r>
          </a:p>
          <a:p>
            <a:pPr lvl="2"/>
            <a:r>
              <a:rPr lang="en-US" dirty="0"/>
              <a:t>Drying up</a:t>
            </a:r>
          </a:p>
          <a:p>
            <a:r>
              <a:rPr lang="en-US" dirty="0"/>
              <a:t>1800’s menopause had positive view</a:t>
            </a:r>
          </a:p>
          <a:p>
            <a:pPr lvl="1"/>
            <a:r>
              <a:rPr lang="en-US" dirty="0"/>
              <a:t>Period of rest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304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AC73C-A8B5-8BB8-3AEB-EC0CF9167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triggers menopause?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C59A8-502E-26FD-1F31-DB9791560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causes</a:t>
            </a:r>
          </a:p>
          <a:p>
            <a:pPr lvl="1"/>
            <a:r>
              <a:rPr lang="en-US" dirty="0"/>
              <a:t>Age related decline in ovarian reserve</a:t>
            </a:r>
          </a:p>
          <a:p>
            <a:pPr lvl="2"/>
            <a:r>
              <a:rPr lang="en-US" dirty="0"/>
              <a:t>Leads to reduction in estrogen and progesterone levels</a:t>
            </a:r>
          </a:p>
          <a:p>
            <a:r>
              <a:rPr lang="en-US" dirty="0"/>
              <a:t>Surgical removal of ovaries (oophorectomy)</a:t>
            </a:r>
          </a:p>
          <a:p>
            <a:pPr lvl="1"/>
            <a:r>
              <a:rPr lang="en-US" dirty="0"/>
              <a:t>Causes abrupt onset of menopause</a:t>
            </a:r>
          </a:p>
          <a:p>
            <a:pPr lvl="1"/>
            <a:r>
              <a:rPr lang="en-US" dirty="0"/>
              <a:t>Symptoms can be more severe</a:t>
            </a:r>
          </a:p>
        </p:txBody>
      </p:sp>
    </p:spTree>
    <p:extLst>
      <p:ext uri="{BB962C8B-B14F-4D97-AF65-F5344CB8AC3E}">
        <p14:creationId xmlns:p14="http://schemas.microsoft.com/office/powerpoint/2010/main" val="3378008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88F50-486F-45D0-326B-3E3E68B92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triggers menopause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4916F-6B93-C4C2-AF62-C6B103738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Chemotherapy and radiation</a:t>
            </a:r>
          </a:p>
          <a:p>
            <a:r>
              <a:rPr lang="en-US" dirty="0"/>
              <a:t>Hormone therapy</a:t>
            </a:r>
          </a:p>
          <a:p>
            <a:pPr lvl="1"/>
            <a:r>
              <a:rPr lang="en-US" dirty="0"/>
              <a:t>Ex Lupron used for endometriosis and bleeding from fibroids</a:t>
            </a:r>
          </a:p>
          <a:p>
            <a:r>
              <a:rPr lang="en-US" dirty="0"/>
              <a:t>Often temporary</a:t>
            </a:r>
          </a:p>
        </p:txBody>
      </p:sp>
    </p:spTree>
    <p:extLst>
      <p:ext uri="{BB962C8B-B14F-4D97-AF65-F5344CB8AC3E}">
        <p14:creationId xmlns:p14="http://schemas.microsoft.com/office/powerpoint/2010/main" val="1873701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051A3-7FF5-9979-0553-BD13F58ED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triggers menopause?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4B5EB-1442-524D-124B-D26B42545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Ovarian insufficiency</a:t>
            </a:r>
          </a:p>
          <a:p>
            <a:pPr lvl="1"/>
            <a:r>
              <a:rPr lang="en-US" dirty="0"/>
              <a:t>Occurs in 1% women by age 40 (</a:t>
            </a:r>
            <a:r>
              <a:rPr lang="en-US" dirty="0" err="1"/>
              <a:t>MayoClinic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Early menopause</a:t>
            </a:r>
          </a:p>
          <a:p>
            <a:pPr lvl="1"/>
            <a:r>
              <a:rPr lang="en-US" dirty="0"/>
              <a:t>Premature ovarian failure</a:t>
            </a:r>
          </a:p>
          <a:p>
            <a:pPr lvl="1"/>
            <a:r>
              <a:rPr lang="en-US" dirty="0"/>
              <a:t>Often treated with HRT (OCPs) until the natural age of menopause is reached</a:t>
            </a:r>
          </a:p>
        </p:txBody>
      </p:sp>
    </p:spTree>
    <p:extLst>
      <p:ext uri="{BB962C8B-B14F-4D97-AF65-F5344CB8AC3E}">
        <p14:creationId xmlns:p14="http://schemas.microsoft.com/office/powerpoint/2010/main" val="485573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73C96-7C7A-37B3-198D-873B24FA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triggers menopause?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E4236-6F31-0FE1-E9AF-A772D1C28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Family history</a:t>
            </a:r>
          </a:p>
          <a:p>
            <a:r>
              <a:rPr lang="en-US" dirty="0"/>
              <a:t>Autoimmune disorders</a:t>
            </a:r>
          </a:p>
          <a:p>
            <a:r>
              <a:rPr lang="en-US" dirty="0"/>
              <a:t>Personal reproductive history</a:t>
            </a:r>
          </a:p>
          <a:p>
            <a:r>
              <a:rPr lang="en-US" dirty="0"/>
              <a:t>Chromosomal abnormalities</a:t>
            </a:r>
          </a:p>
          <a:p>
            <a:r>
              <a:rPr lang="en-US" dirty="0"/>
              <a:t>Unhealthy lifestyle habits</a:t>
            </a:r>
          </a:p>
        </p:txBody>
      </p:sp>
    </p:spTree>
    <p:extLst>
      <p:ext uri="{BB962C8B-B14F-4D97-AF65-F5344CB8AC3E}">
        <p14:creationId xmlns:p14="http://schemas.microsoft.com/office/powerpoint/2010/main" val="1573513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822B9-B1D4-F8E0-E91B-17C407F1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 test for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B8831-3E29-7EB1-3A31-45DF454A1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is not needed</a:t>
            </a:r>
          </a:p>
          <a:p>
            <a:r>
              <a:rPr lang="en-US" dirty="0"/>
              <a:t>Sometimes it is done</a:t>
            </a:r>
          </a:p>
          <a:p>
            <a:pPr lvl="1"/>
            <a:r>
              <a:rPr lang="en-US" dirty="0"/>
              <a:t>Follicle stimulating hormone (FSH) increased</a:t>
            </a:r>
          </a:p>
          <a:p>
            <a:pPr lvl="1"/>
            <a:r>
              <a:rPr lang="en-US" dirty="0"/>
              <a:t>Luteinizing hormone (LH) increased</a:t>
            </a:r>
          </a:p>
          <a:p>
            <a:pPr lvl="1"/>
            <a:r>
              <a:rPr lang="en-US" dirty="0"/>
              <a:t>Estrogen (estradiol) decreased</a:t>
            </a:r>
          </a:p>
          <a:p>
            <a:pPr lvl="1"/>
            <a:r>
              <a:rPr lang="en-US" dirty="0"/>
              <a:t>Thyroid stimulating hormone (TSH) increased</a:t>
            </a:r>
          </a:p>
          <a:p>
            <a:pPr lvl="2"/>
            <a:r>
              <a:rPr lang="en-US" dirty="0"/>
              <a:t>Hypothyroid can mimic menopause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19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A0723-719B-D18D-7E9B-C3F5AD45D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EEAB63-E4B9-3237-1C60-5E748A5D5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1" y="1676400"/>
            <a:ext cx="2743199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6B7C8C-B888-2B5F-4ED2-9AC59B28A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191" y="114047"/>
            <a:ext cx="2948609" cy="2486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5A5240-9EE7-2397-EE56-1332FF7D6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10000"/>
            <a:ext cx="2286000" cy="2286000"/>
          </a:xfrm>
          <a:prstGeom prst="rect">
            <a:avLst/>
          </a:prstGeom>
        </p:spPr>
      </p:pic>
      <p:pic>
        <p:nvPicPr>
          <p:cNvPr id="51202" name="Picture 2">
            <a:extLst>
              <a:ext uri="{FF2B5EF4-FFF2-40B4-BE49-F238E27FC236}">
                <a16:creationId xmlns:a16="http://schemas.microsoft.com/office/drawing/2014/main" id="{4A2A2AF0-DCF8-C820-1591-BE7CDE9F3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21" y="3833191"/>
            <a:ext cx="4319381" cy="28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What Causes Hot Flashes? 8 Common Triggers and How to Find Relief">
            <a:extLst>
              <a:ext uri="{FF2B5EF4-FFF2-40B4-BE49-F238E27FC236}">
                <a16:creationId xmlns:a16="http://schemas.microsoft.com/office/drawing/2014/main" id="{44B28C72-4C1F-2F22-BEA5-71984685B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076" y="876300"/>
            <a:ext cx="2743200" cy="27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99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288D640-FE7E-E06C-7257-C98C7615A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696200" cy="1219200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Symptoms related to Menopause</a:t>
            </a:r>
            <a:endParaRPr lang="en-US" altLang="en-US" sz="4000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9E75132-7E65-6689-B742-97C1400C4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848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Estrogen and progesterone hormones affect many functions in a woman’s body other than menstruation and fertility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circulatory system, urogenital system, nervous system, skeletal system, memory, sexuality, skin, vision, and teeth.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Women will live a third of their lives after menopause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Be aware of the symptoms, systemic effects, and available treatment options associated with estrogen loss.</a:t>
            </a:r>
            <a:br>
              <a:rPr lang="en-US" altLang="en-US" sz="2400" dirty="0">
                <a:latin typeface="Book Antiqua" panose="02040602050305030304" pitchFamily="18" charset="0"/>
              </a:rPr>
            </a:br>
            <a:br>
              <a:rPr lang="en-US" altLang="en-US" sz="2400" dirty="0"/>
            </a:br>
            <a:br>
              <a:rPr lang="en-US" altLang="en-US" sz="2400" dirty="0"/>
            </a:br>
            <a:r>
              <a:rPr lang="en-US" altLang="en-US" sz="2400" dirty="0"/>
              <a:t> </a:t>
            </a:r>
            <a:br>
              <a:rPr lang="en-US" altLang="en-US" sz="2400" dirty="0"/>
            </a:b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5E82434-0722-7656-BF27-4D4DAD15B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696200" cy="1219200"/>
          </a:xfrm>
        </p:spPr>
        <p:txBody>
          <a:bodyPr/>
          <a:lstStyle/>
          <a:p>
            <a:pPr eaLnBrk="1" hangingPunct="1"/>
            <a:r>
              <a:rPr lang="en-US" altLang="en-US" dirty="0"/>
              <a:t>Learning Objectives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482DC7C-6D47-A209-87AE-D480E1D94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848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Define menopause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Identify the stages of menopause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Discuss what triggers the onset of menopause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Identify the most common symptoms of menopause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Identify complications of menopause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Review potential treatment options to relieve symptoms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br>
              <a:rPr lang="en-US" altLang="en-US" sz="2400" dirty="0"/>
            </a:br>
            <a:br>
              <a:rPr lang="en-US" altLang="en-US" sz="2400" dirty="0"/>
            </a:br>
            <a:br>
              <a:rPr lang="en-US" altLang="en-US" sz="2400" dirty="0"/>
            </a:br>
            <a:r>
              <a:rPr lang="en-US" altLang="en-US" sz="2400" dirty="0"/>
              <a:t> </a:t>
            </a:r>
            <a:br>
              <a:rPr lang="en-US" altLang="en-US" sz="2400" dirty="0"/>
            </a:br>
            <a:endParaRPr lang="en-US" altLang="en-US" sz="2400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137" name="Rectangle 48136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What are the symptoms of the menopause?">
            <a:extLst>
              <a:ext uri="{FF2B5EF4-FFF2-40B4-BE49-F238E27FC236}">
                <a16:creationId xmlns:a16="http://schemas.microsoft.com/office/drawing/2014/main" id="{59DB32AC-70DB-B744-269F-D408D7858F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" r="-2" b="10392"/>
          <a:stretch/>
        </p:blipFill>
        <p:spPr bwMode="auto">
          <a:xfrm>
            <a:off x="228600" y="152400"/>
            <a:ext cx="8686800" cy="653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144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E7A8D-C575-49A0-FDD5-6EC2CE5D2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34EC0-E0C5-441E-5F00-ED0C26DA6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Hot flushes</a:t>
            </a:r>
          </a:p>
          <a:p>
            <a:pPr lvl="1"/>
            <a:r>
              <a:rPr lang="en-US" dirty="0"/>
              <a:t>Most commonly reported symptom</a:t>
            </a:r>
          </a:p>
          <a:p>
            <a:pPr lvl="1"/>
            <a:r>
              <a:rPr lang="en-US" dirty="0"/>
              <a:t>Loss of hormones restricts the body’s ability to regulate temperature </a:t>
            </a:r>
          </a:p>
          <a:p>
            <a:r>
              <a:rPr lang="en-US" dirty="0"/>
              <a:t>Night sweats</a:t>
            </a:r>
          </a:p>
          <a:p>
            <a:pPr lvl="1"/>
            <a:r>
              <a:rPr lang="en-US" dirty="0"/>
              <a:t>Second most common</a:t>
            </a:r>
          </a:p>
          <a:p>
            <a:r>
              <a:rPr lang="en-US" dirty="0"/>
              <a:t>Vaginal dryness</a:t>
            </a:r>
          </a:p>
          <a:p>
            <a:pPr lvl="1"/>
            <a:r>
              <a:rPr lang="en-US" dirty="0"/>
              <a:t>Lost lubrication and elasticity, painful intercourse, vaginal infections</a:t>
            </a:r>
          </a:p>
        </p:txBody>
      </p:sp>
    </p:spTree>
    <p:extLst>
      <p:ext uri="{BB962C8B-B14F-4D97-AF65-F5344CB8AC3E}">
        <p14:creationId xmlns:p14="http://schemas.microsoft.com/office/powerpoint/2010/main" val="1793374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26A58-E4E2-F8CB-F531-DC1AA0743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40946-6442-C360-C34A-25F8E84E8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Sleep disturbance</a:t>
            </a:r>
          </a:p>
          <a:p>
            <a:pPr lvl="1"/>
            <a:r>
              <a:rPr lang="en-US" dirty="0"/>
              <a:t>Insomnia, early awakening</a:t>
            </a:r>
          </a:p>
          <a:p>
            <a:r>
              <a:rPr lang="en-US" dirty="0"/>
              <a:t>Mood changes</a:t>
            </a:r>
          </a:p>
          <a:p>
            <a:pPr lvl="1"/>
            <a:r>
              <a:rPr lang="en-US" dirty="0"/>
              <a:t>Irritability, anxiety, depression</a:t>
            </a:r>
          </a:p>
          <a:p>
            <a:r>
              <a:rPr lang="en-US" dirty="0"/>
              <a:t>Urinary problems</a:t>
            </a:r>
          </a:p>
          <a:p>
            <a:pPr lvl="1"/>
            <a:r>
              <a:rPr lang="en-US" dirty="0"/>
              <a:t> incontinence, urinary frequency/urgency</a:t>
            </a:r>
          </a:p>
          <a:p>
            <a:r>
              <a:rPr lang="en-US" dirty="0"/>
              <a:t>Breast changes</a:t>
            </a:r>
          </a:p>
          <a:p>
            <a:pPr lvl="1"/>
            <a:r>
              <a:rPr lang="en-US" dirty="0"/>
              <a:t>Tenderness, smaller size</a:t>
            </a:r>
          </a:p>
          <a:p>
            <a:pPr lvl="1"/>
            <a:r>
              <a:rPr lang="en-US" dirty="0"/>
              <a:t>Fatty tissue on mammograms</a:t>
            </a:r>
          </a:p>
        </p:txBody>
      </p:sp>
    </p:spTree>
    <p:extLst>
      <p:ext uri="{BB962C8B-B14F-4D97-AF65-F5344CB8AC3E}">
        <p14:creationId xmlns:p14="http://schemas.microsoft.com/office/powerpoint/2010/main" val="2296637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B3089-EA53-0766-C586-15113B891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EC3C2-CC0E-A5B4-B8DB-71EAE0A1A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6964" y="1676400"/>
            <a:ext cx="3962400" cy="4343400"/>
          </a:xfrm>
        </p:spPr>
        <p:txBody>
          <a:bodyPr/>
          <a:lstStyle/>
          <a:p>
            <a:r>
              <a:rPr lang="en-US" sz="2000" dirty="0"/>
              <a:t>Decreased libido</a:t>
            </a:r>
          </a:p>
          <a:p>
            <a:r>
              <a:rPr lang="en-US" sz="2000" dirty="0"/>
              <a:t>Fatigue</a:t>
            </a:r>
          </a:p>
          <a:p>
            <a:r>
              <a:rPr lang="en-US" sz="2000" dirty="0"/>
              <a:t>Hair dryness, loss, alopecia</a:t>
            </a:r>
          </a:p>
          <a:p>
            <a:r>
              <a:rPr lang="en-US" sz="2000" dirty="0"/>
              <a:t>Tooth decay</a:t>
            </a:r>
          </a:p>
          <a:p>
            <a:r>
              <a:rPr lang="en-US" sz="2000" dirty="0"/>
              <a:t>Bleeding and receding gums </a:t>
            </a:r>
          </a:p>
          <a:p>
            <a:r>
              <a:rPr lang="en-US" sz="2000" dirty="0"/>
              <a:t>Burning mouth</a:t>
            </a:r>
          </a:p>
          <a:p>
            <a:r>
              <a:rPr lang="en-US" sz="2000" dirty="0"/>
              <a:t>Dizziness </a:t>
            </a:r>
          </a:p>
          <a:p>
            <a:r>
              <a:rPr lang="en-US" sz="2000" dirty="0"/>
              <a:t>Weight gain</a:t>
            </a:r>
          </a:p>
          <a:p>
            <a:r>
              <a:rPr lang="en-US" sz="2000" dirty="0"/>
              <a:t>Change in taste and smell</a:t>
            </a:r>
          </a:p>
          <a:p>
            <a:r>
              <a:rPr lang="en-US" sz="2000" dirty="0"/>
              <a:t>Loss of confidence</a:t>
            </a:r>
          </a:p>
          <a:p>
            <a:r>
              <a:rPr lang="en-US" sz="2000" dirty="0"/>
              <a:t>Recurrent UTI</a:t>
            </a:r>
          </a:p>
          <a:p>
            <a:r>
              <a:rPr lang="en-US" sz="2000" dirty="0"/>
              <a:t>Feeling cold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AA130-7040-0C7F-6C0C-5C4D32A4B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1676400"/>
            <a:ext cx="3962400" cy="4343400"/>
          </a:xfrm>
        </p:spPr>
        <p:txBody>
          <a:bodyPr/>
          <a:lstStyle/>
          <a:p>
            <a:r>
              <a:rPr lang="en-US" sz="2000" dirty="0"/>
              <a:t>Bloating and water retention</a:t>
            </a:r>
          </a:p>
          <a:p>
            <a:r>
              <a:rPr lang="en-US" sz="2000" dirty="0"/>
              <a:t>Acne</a:t>
            </a:r>
          </a:p>
          <a:p>
            <a:r>
              <a:rPr lang="en-US" sz="2000" dirty="0"/>
              <a:t>Poor concentration</a:t>
            </a:r>
          </a:p>
          <a:p>
            <a:r>
              <a:rPr lang="en-US" sz="2000" dirty="0"/>
              <a:t>Joint pain, muscle tension</a:t>
            </a:r>
          </a:p>
          <a:p>
            <a:r>
              <a:rPr lang="en-US" sz="2000" dirty="0"/>
              <a:t>Brian fog</a:t>
            </a:r>
          </a:p>
          <a:p>
            <a:r>
              <a:rPr lang="en-US" sz="2000" dirty="0"/>
              <a:t>Headaches</a:t>
            </a:r>
          </a:p>
          <a:p>
            <a:r>
              <a:rPr lang="en-US" sz="2000" dirty="0"/>
              <a:t>Memory changes</a:t>
            </a:r>
          </a:p>
          <a:p>
            <a:r>
              <a:rPr lang="en-US" sz="2000" dirty="0"/>
              <a:t>Palpitations</a:t>
            </a:r>
          </a:p>
          <a:p>
            <a:r>
              <a:rPr lang="en-US" sz="2000" dirty="0"/>
              <a:t>Tingling to extremities</a:t>
            </a:r>
          </a:p>
          <a:p>
            <a:r>
              <a:rPr lang="en-US" sz="2000" dirty="0"/>
              <a:t>Trouble breathing</a:t>
            </a:r>
          </a:p>
          <a:p>
            <a:r>
              <a:rPr lang="en-US" sz="2000" dirty="0"/>
              <a:t>Dry eyes</a:t>
            </a:r>
          </a:p>
          <a:p>
            <a:r>
              <a:rPr lang="en-US" sz="2000" dirty="0"/>
              <a:t>Change in skin texture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40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4" name="Rectangle 4915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166" name="Freeform: Shape 4916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163" name="Rectangle 4916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65" name="Rectangle 4916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67" name="Freeform: Shape 4916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169" name="Isosceles Triangle 4916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154" name="Picture 2">
            <a:extLst>
              <a:ext uri="{FF2B5EF4-FFF2-40B4-BE49-F238E27FC236}">
                <a16:creationId xmlns:a16="http://schemas.microsoft.com/office/drawing/2014/main" id="{5F7AB9CA-4440-D578-EF61-0D84DE6ED7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72218"/>
            <a:ext cx="8382000" cy="673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71" name="Isosceles Triangle 4917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27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9EBF87D-06D3-AC48-FA02-36D7DE6262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219200"/>
            <a:ext cx="7696200" cy="5257800"/>
          </a:xfrm>
        </p:spPr>
        <p:txBody>
          <a:bodyPr/>
          <a:lstStyle/>
          <a:p>
            <a:pPr eaLnBrk="1" hangingPunct="1"/>
            <a:r>
              <a:rPr lang="en-US" altLang="en-US" dirty="0"/>
              <a:t>Two common complications</a:t>
            </a:r>
          </a:p>
          <a:p>
            <a:pPr lvl="1" eaLnBrk="1" hangingPunct="1"/>
            <a:r>
              <a:rPr lang="en-US" altLang="en-US" dirty="0"/>
              <a:t>Osteoporosis</a:t>
            </a:r>
            <a:endParaRPr lang="en-US" altLang="en-US" sz="2400" dirty="0"/>
          </a:p>
          <a:p>
            <a:pPr lvl="2" eaLnBrk="1" hangingPunct="1"/>
            <a:r>
              <a:rPr lang="en-US" altLang="en-US" dirty="0"/>
              <a:t>Increased bone loss</a:t>
            </a:r>
          </a:p>
          <a:p>
            <a:pPr lvl="2" eaLnBrk="1" hangingPunct="1"/>
            <a:r>
              <a:rPr lang="en-US" altLang="en-US" dirty="0"/>
              <a:t>decreased bone density </a:t>
            </a:r>
          </a:p>
          <a:p>
            <a:pPr lvl="1" eaLnBrk="1" hangingPunct="1"/>
            <a:r>
              <a:rPr lang="en-US" altLang="en-US" dirty="0"/>
              <a:t>Cardiovascular Disease</a:t>
            </a:r>
          </a:p>
          <a:p>
            <a:pPr lvl="2" eaLnBrk="1" hangingPunct="1"/>
            <a:r>
              <a:rPr lang="en-US" altLang="en-US" dirty="0"/>
              <a:t>the most common cause of death in women</a:t>
            </a:r>
          </a:p>
          <a:p>
            <a:pPr lvl="2" eaLnBrk="1" hangingPunct="1"/>
            <a:r>
              <a:rPr lang="en-US" altLang="en-US" dirty="0"/>
              <a:t>rate of CVD increases steadily reaching parity with men by age 70</a:t>
            </a:r>
          </a:p>
          <a:p>
            <a:pPr lvl="2" eaLnBrk="1" hangingPunct="1"/>
            <a:r>
              <a:rPr lang="en-US" altLang="en-US" dirty="0"/>
              <a:t>Cholesterol changes:</a:t>
            </a:r>
          </a:p>
          <a:p>
            <a:pPr lvl="3" eaLnBrk="1" hangingPunct="1"/>
            <a:r>
              <a:rPr lang="en-US" altLang="en-US" sz="2400" dirty="0"/>
              <a:t>increased LDL “bad” cholesterol</a:t>
            </a:r>
          </a:p>
          <a:p>
            <a:pPr lvl="3" eaLnBrk="1" hangingPunct="1"/>
            <a:r>
              <a:rPr lang="en-US" altLang="en-US" sz="2400" dirty="0"/>
              <a:t>decreased HDL “good” cholesterol</a:t>
            </a:r>
          </a:p>
          <a:p>
            <a:pPr lvl="2" eaLnBrk="1" hangingPunct="1"/>
            <a:endParaRPr lang="en-US" altLang="en-US" dirty="0"/>
          </a:p>
          <a:p>
            <a:pPr lvl="2" eaLnBrk="1" hangingPunct="1"/>
            <a:endParaRPr lang="en-US" altLang="en-US" dirty="0"/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02D119E8-2610-BCF1-DA44-59D699EE5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1000"/>
            <a:ext cx="7449475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EBD189"/>
                </a:solidFill>
                <a:latin typeface="+mj-lt"/>
                <a:ea typeface="+mj-ea"/>
                <a:cs typeface="+mj-cs"/>
              </a:rPr>
              <a:t>Complications of Menopause</a:t>
            </a:r>
            <a:r>
              <a:rPr lang="en-US" altLang="en-US" dirty="0">
                <a:solidFill>
                  <a:srgbClr val="EBD189"/>
                </a:solidFill>
                <a:latin typeface="+mj-lt"/>
                <a:ea typeface="+mj-ea"/>
                <a:cs typeface="+mj-cs"/>
              </a:rPr>
              <a:t> </a:t>
            </a:r>
            <a:endParaRPr lang="en-US" altLang="en-US" dirty="0">
              <a:latin typeface="+mj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3771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747F4D-A330-E1E7-1E98-87B32EECD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0" y="3200400"/>
            <a:ext cx="4356493" cy="1297115"/>
          </a:xfrm>
        </p:spPr>
        <p:txBody>
          <a:bodyPr vert="horz" lIns="91440" tIns="45720" rIns="91440" bIns="45720" rtlCol="0" anchor="t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6000" kern="1200" dirty="0">
                <a:latin typeface="+mj-lt"/>
                <a:ea typeface="+mj-ea"/>
                <a:cs typeface="+mj-cs"/>
              </a:rPr>
              <a:t>Treatment</a:t>
            </a:r>
          </a:p>
        </p:txBody>
      </p:sp>
      <p:pic>
        <p:nvPicPr>
          <p:cNvPr id="15" name="Graphic 14" descr="Medicine">
            <a:extLst>
              <a:ext uri="{FF2B5EF4-FFF2-40B4-BE49-F238E27FC236}">
                <a16:creationId xmlns:a16="http://schemas.microsoft.com/office/drawing/2014/main" id="{68037F14-3E2A-D6CF-ABC7-751DC83D6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352" y="2333040"/>
            <a:ext cx="3106320" cy="310632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89" y="-5977"/>
            <a:ext cx="4679005" cy="6863979"/>
            <a:chOff x="305" y="-5977"/>
            <a:chExt cx="6238675" cy="686397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93552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BD44D-C756-B234-F5A1-51FA0BAC6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4BCDB-3F35-5871-6CD6-CDCA96EC5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Vasomotor symptoms (hot flushes)</a:t>
            </a:r>
          </a:p>
          <a:p>
            <a:pPr lvl="1"/>
            <a:r>
              <a:rPr lang="en-US" dirty="0"/>
              <a:t>70% women report</a:t>
            </a:r>
          </a:p>
          <a:p>
            <a:pPr lvl="2"/>
            <a:r>
              <a:rPr lang="en-US" dirty="0"/>
              <a:t>More common with higher BMI, cigarette use, minorities</a:t>
            </a:r>
          </a:p>
          <a:p>
            <a:pPr lvl="1"/>
            <a:r>
              <a:rPr lang="en-US" dirty="0"/>
              <a:t>Symptoms last an average of 7 years</a:t>
            </a:r>
          </a:p>
          <a:p>
            <a:pPr lvl="1"/>
            <a:r>
              <a:rPr lang="en-US" dirty="0"/>
              <a:t>Lost ability to thermoregulate</a:t>
            </a:r>
          </a:p>
          <a:p>
            <a:pPr lvl="2"/>
            <a:r>
              <a:rPr lang="en-US" dirty="0"/>
              <a:t>Estrogen loss</a:t>
            </a:r>
          </a:p>
          <a:p>
            <a:pPr lvl="2"/>
            <a:r>
              <a:rPr lang="en-US" dirty="0"/>
              <a:t>Thermoregulatory center in hypothalamus</a:t>
            </a:r>
          </a:p>
          <a:p>
            <a:pPr lvl="1"/>
            <a:r>
              <a:rPr lang="en-US" dirty="0"/>
              <a:t>Most common indication for treatment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D7559B-14DD-AC32-C538-B2423C356FDA}"/>
              </a:ext>
            </a:extLst>
          </p:cNvPr>
          <p:cNvSpPr txBox="1"/>
          <p:nvPr/>
        </p:nvSpPr>
        <p:spPr>
          <a:xfrm>
            <a:off x="1828800" y="6096000"/>
            <a:ext cx="586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 Fam Physician. 2016;94(11):884-889</a:t>
            </a:r>
          </a:p>
        </p:txBody>
      </p:sp>
    </p:spTree>
    <p:extLst>
      <p:ext uri="{BB962C8B-B14F-4D97-AF65-F5344CB8AC3E}">
        <p14:creationId xmlns:p14="http://schemas.microsoft.com/office/powerpoint/2010/main" val="349282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D2D8B-8FA4-CEA8-9F27-928312DC2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6D80F-A2FF-372D-2689-4B2EFF8A7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Vasomotor symptoms affect:	</a:t>
            </a:r>
          </a:p>
          <a:p>
            <a:pPr lvl="1"/>
            <a:r>
              <a:rPr lang="en-US" dirty="0"/>
              <a:t>Sleep</a:t>
            </a:r>
          </a:p>
          <a:p>
            <a:pPr lvl="1"/>
            <a:r>
              <a:rPr lang="en-US" dirty="0"/>
              <a:t>Concentration</a:t>
            </a:r>
          </a:p>
          <a:p>
            <a:pPr lvl="1"/>
            <a:r>
              <a:rPr lang="en-US" dirty="0"/>
              <a:t>Energy</a:t>
            </a:r>
          </a:p>
          <a:p>
            <a:pPr lvl="1"/>
            <a:r>
              <a:rPr lang="en-US" dirty="0"/>
              <a:t>Mood</a:t>
            </a:r>
          </a:p>
          <a:p>
            <a:pPr lvl="1"/>
            <a:r>
              <a:rPr lang="en-US" dirty="0"/>
              <a:t>Work </a:t>
            </a:r>
          </a:p>
          <a:p>
            <a:pPr lvl="1"/>
            <a:r>
              <a:rPr lang="en-US" dirty="0"/>
              <a:t>Sexual activity</a:t>
            </a:r>
          </a:p>
          <a:p>
            <a:pPr lvl="1"/>
            <a:r>
              <a:rPr lang="en-US" dirty="0"/>
              <a:t>Social activities</a:t>
            </a:r>
          </a:p>
        </p:txBody>
      </p:sp>
    </p:spTree>
    <p:extLst>
      <p:ext uri="{BB962C8B-B14F-4D97-AF65-F5344CB8AC3E}">
        <p14:creationId xmlns:p14="http://schemas.microsoft.com/office/powerpoint/2010/main" val="3632182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FFCD-C7AB-448F-7738-897CC0F5F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427F0-F37A-A651-CEE2-F042FDAA2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Vasomotor symptoms</a:t>
            </a:r>
          </a:p>
          <a:p>
            <a:pPr lvl="1"/>
            <a:r>
              <a:rPr lang="en-US" dirty="0"/>
              <a:t>Hormone therapy (HT or HRT) is standard of care</a:t>
            </a:r>
          </a:p>
          <a:p>
            <a:pPr lvl="2"/>
            <a:r>
              <a:rPr lang="en-US" dirty="0"/>
              <a:t>Uses one or more hormones to treat symptoms of menopause</a:t>
            </a:r>
          </a:p>
          <a:p>
            <a:pPr lvl="2"/>
            <a:r>
              <a:rPr lang="en-US" dirty="0"/>
              <a:t>Estrogen, progestin/progesterone, or both</a:t>
            </a:r>
          </a:p>
          <a:p>
            <a:pPr lvl="2"/>
            <a:r>
              <a:rPr lang="en-US" dirty="0"/>
              <a:t>Sometimes testosterone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5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79EBD-2DD9-FE43-222E-8F7AE1B0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Menopause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7A87645-D5CF-DBD8-4C03-1280E57C3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00199"/>
            <a:ext cx="7696200" cy="44412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017A4C-15F0-C767-9B9A-0283581447DD}"/>
              </a:ext>
            </a:extLst>
          </p:cNvPr>
          <p:cNvSpPr txBox="1"/>
          <p:nvPr/>
        </p:nvSpPr>
        <p:spPr>
          <a:xfrm>
            <a:off x="5638800" y="6041457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Verywell</a:t>
            </a:r>
            <a:r>
              <a:rPr lang="en-US" sz="1600" dirty="0"/>
              <a:t> Health/ Emily Roberts</a:t>
            </a:r>
          </a:p>
        </p:txBody>
      </p:sp>
    </p:spTree>
    <p:extLst>
      <p:ext uri="{BB962C8B-B14F-4D97-AF65-F5344CB8AC3E}">
        <p14:creationId xmlns:p14="http://schemas.microsoft.com/office/powerpoint/2010/main" val="326425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6C84ED-4F12-94C1-9C34-F7B0A3E89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93" r="8628" b="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9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3A389-E0C1-8DCC-0015-BF11A3435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5F1D6-234B-BE73-DD27-46CEF6A08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1800’s treatments were mostly herbal</a:t>
            </a:r>
          </a:p>
          <a:p>
            <a:pPr lvl="1"/>
            <a:r>
              <a:rPr lang="en-US" dirty="0"/>
              <a:t>Cannabis </a:t>
            </a:r>
          </a:p>
          <a:p>
            <a:pPr lvl="1"/>
            <a:r>
              <a:rPr lang="en-US" dirty="0"/>
              <a:t>Opium</a:t>
            </a:r>
          </a:p>
          <a:p>
            <a:r>
              <a:rPr lang="en-US" dirty="0"/>
              <a:t>1920’s estrogen compounds were isolated and oral estrogen was made available</a:t>
            </a:r>
          </a:p>
        </p:txBody>
      </p:sp>
    </p:spTree>
    <p:extLst>
      <p:ext uri="{BB962C8B-B14F-4D97-AF65-F5344CB8AC3E}">
        <p14:creationId xmlns:p14="http://schemas.microsoft.com/office/powerpoint/2010/main" val="1814462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5E55C-0081-DC2A-44E8-4DEE1ADF3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990600"/>
          </a:xfrm>
        </p:spPr>
        <p:txBody>
          <a:bodyPr/>
          <a:lstStyle/>
          <a:p>
            <a:r>
              <a:rPr lang="en-US" dirty="0"/>
              <a:t>HRT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1059E-8971-7C29-832C-83CE5CC54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966" y="1295400"/>
            <a:ext cx="7772400" cy="4114800"/>
          </a:xfrm>
        </p:spPr>
        <p:txBody>
          <a:bodyPr/>
          <a:lstStyle/>
          <a:p>
            <a:r>
              <a:rPr lang="en-US" sz="3000" dirty="0"/>
              <a:t>1942 Premarin hit the market as the first estrogen product</a:t>
            </a:r>
          </a:p>
          <a:p>
            <a:pPr lvl="1"/>
            <a:r>
              <a:rPr lang="en-US" dirty="0"/>
              <a:t>Ayerst successfully marketed Premarin as a cure for a non-disease</a:t>
            </a:r>
          </a:p>
          <a:p>
            <a:pPr lvl="2"/>
            <a:r>
              <a:rPr lang="en-US" sz="2000" dirty="0"/>
              <a:t>“Cure” for menopause</a:t>
            </a:r>
          </a:p>
          <a:p>
            <a:pPr lvl="1"/>
            <a:r>
              <a:rPr lang="en-US" sz="2400" dirty="0"/>
              <a:t>marketed to men to make a woman pleasant to live with</a:t>
            </a:r>
          </a:p>
          <a:p>
            <a:r>
              <a:rPr lang="en-US" sz="3000" dirty="0"/>
              <a:t>1970’s evidence emerged that unopposed estrogen can increase the risk of endometrial cancer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52D6-D88C-2539-C838-E75CD9F921FF}"/>
              </a:ext>
            </a:extLst>
          </p:cNvPr>
          <p:cNvSpPr txBox="1"/>
          <p:nvPr/>
        </p:nvSpPr>
        <p:spPr>
          <a:xfrm>
            <a:off x="1143000" y="6108412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https://www.theguardian.com/world/2022/jan/18/she-will-not-become-dull-and-unattractive-the-charming-history-of-menopause-and-hrt</a:t>
            </a:r>
          </a:p>
        </p:txBody>
      </p:sp>
    </p:spTree>
    <p:extLst>
      <p:ext uri="{BB962C8B-B14F-4D97-AF65-F5344CB8AC3E}">
        <p14:creationId xmlns:p14="http://schemas.microsoft.com/office/powerpoint/2010/main" val="2623567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A024A-C7EF-A3EF-82E1-92E3D88C0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89556-09AD-E4F7-071A-F40D661F7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Premarin was repackaged as estrogen-progesterone therapy – </a:t>
            </a:r>
            <a:r>
              <a:rPr lang="en-US" dirty="0" err="1"/>
              <a:t>Prempro</a:t>
            </a:r>
            <a:endParaRPr lang="en-US" dirty="0"/>
          </a:p>
          <a:p>
            <a:r>
              <a:rPr lang="en-US" dirty="0"/>
              <a:t>2002 WHI stopped the HRT arm of the study stating women with a uterus had higher rate of CAD and breast cancer</a:t>
            </a:r>
          </a:p>
          <a:p>
            <a:pPr lvl="1"/>
            <a:r>
              <a:rPr lang="en-US" dirty="0"/>
              <a:t>Results had lasting effects</a:t>
            </a:r>
          </a:p>
          <a:p>
            <a:pPr lvl="1"/>
            <a:r>
              <a:rPr lang="en-US" dirty="0"/>
              <a:t>Results were found to be misreported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7CD5D-5D66-2E91-B62C-64418B5EB19B}"/>
              </a:ext>
            </a:extLst>
          </p:cNvPr>
          <p:cNvSpPr txBox="1"/>
          <p:nvPr/>
        </p:nvSpPr>
        <p:spPr>
          <a:xfrm>
            <a:off x="838200" y="58674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https://www.theguardian.com/world/2022/jan/18/she-will-not-become-dull-and-unattractive-the-charming-history-of-menopause-and-hrt</a:t>
            </a:r>
          </a:p>
        </p:txBody>
      </p:sp>
    </p:spTree>
    <p:extLst>
      <p:ext uri="{BB962C8B-B14F-4D97-AF65-F5344CB8AC3E}">
        <p14:creationId xmlns:p14="http://schemas.microsoft.com/office/powerpoint/2010/main" val="121794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F480D-DF39-C994-5955-435B5990E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663AC-BF1E-4297-EE2A-E12D6E58C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3192"/>
            <a:ext cx="7772400" cy="4114800"/>
          </a:xfrm>
        </p:spPr>
        <p:txBody>
          <a:bodyPr/>
          <a:lstStyle/>
          <a:p>
            <a:r>
              <a:rPr lang="en-US" sz="3000" dirty="0"/>
              <a:t>84% decline in prescription writing in the last 2 decades</a:t>
            </a:r>
          </a:p>
          <a:p>
            <a:pPr lvl="1"/>
            <a:r>
              <a:rPr lang="en-US" sz="2400" dirty="0"/>
              <a:t>HRT prescriptions were down. </a:t>
            </a:r>
          </a:p>
          <a:p>
            <a:pPr lvl="1"/>
            <a:r>
              <a:rPr lang="en-US" sz="2400" dirty="0"/>
              <a:t>Doctors feared prescribing.  </a:t>
            </a:r>
          </a:p>
          <a:p>
            <a:pPr lvl="1"/>
            <a:r>
              <a:rPr lang="en-US" sz="2400" dirty="0"/>
              <a:t>Women were on their own.</a:t>
            </a:r>
          </a:p>
          <a:p>
            <a:pPr lvl="1"/>
            <a:r>
              <a:rPr lang="en-US" sz="2400" dirty="0"/>
              <a:t>Menopausal education was taken out of some medical schools.</a:t>
            </a:r>
          </a:p>
          <a:p>
            <a:r>
              <a:rPr lang="en-US" sz="3000" dirty="0"/>
              <a:t>2017 authors of WHI paper published a correction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7CE41-48A1-25A3-19E2-6632B9E03C6B}"/>
              </a:ext>
            </a:extLst>
          </p:cNvPr>
          <p:cNvSpPr txBox="1"/>
          <p:nvPr/>
        </p:nvSpPr>
        <p:spPr>
          <a:xfrm>
            <a:off x="1087655" y="6172200"/>
            <a:ext cx="7006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https://www.theguardian.com/world/2022/jan/18/she-will-not-become-dull-and-unattractive-the-charming-history-of-menopause-and-hrt</a:t>
            </a:r>
          </a:p>
        </p:txBody>
      </p:sp>
    </p:spTree>
    <p:extLst>
      <p:ext uri="{BB962C8B-B14F-4D97-AF65-F5344CB8AC3E}">
        <p14:creationId xmlns:p14="http://schemas.microsoft.com/office/powerpoint/2010/main" val="428282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666B-6CD0-8415-3E0C-8A3190937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for HRT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4EFE6-0482-6D54-F5FE-34E5CBDB5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HRT helps to relieve Hot Flashes, Vaginal Dryness, Fatigue, Thinning Hair, </a:t>
            </a:r>
            <a:r>
              <a:rPr lang="en-US" altLang="en-US" dirty="0"/>
              <a:t>L</a:t>
            </a:r>
            <a:r>
              <a:rPr lang="en-US" altLang="en-US" sz="3200" dirty="0"/>
              <a:t>oss of </a:t>
            </a:r>
            <a:r>
              <a:rPr lang="en-US" altLang="en-US" dirty="0"/>
              <a:t>M</a:t>
            </a:r>
            <a:r>
              <a:rPr lang="en-US" altLang="en-US" sz="3200" dirty="0"/>
              <a:t>uscle </a:t>
            </a:r>
            <a:r>
              <a:rPr lang="en-US" altLang="en-US" dirty="0"/>
              <a:t>S</a:t>
            </a:r>
            <a:r>
              <a:rPr lang="en-US" altLang="en-US" sz="3200" dirty="0"/>
              <a:t>trength and  Insomnia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00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979EB4-CA5D-F385-0FA7-DD3C3CC9A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CFE34-5B75-3C1B-5A4B-ED556B291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Estrogen and progestin</a:t>
            </a:r>
          </a:p>
          <a:p>
            <a:pPr lvl="1"/>
            <a:r>
              <a:rPr lang="en-US" dirty="0"/>
              <a:t>For women who still have a uterus</a:t>
            </a:r>
          </a:p>
          <a:p>
            <a:r>
              <a:rPr lang="en-US" dirty="0"/>
              <a:t>Estrogen only</a:t>
            </a:r>
          </a:p>
          <a:p>
            <a:pPr lvl="1"/>
            <a:r>
              <a:rPr lang="en-US" dirty="0"/>
              <a:t>For women who do not have a uterus</a:t>
            </a:r>
          </a:p>
        </p:txBody>
      </p:sp>
    </p:spTree>
    <p:extLst>
      <p:ext uri="{BB962C8B-B14F-4D97-AF65-F5344CB8AC3E}">
        <p14:creationId xmlns:p14="http://schemas.microsoft.com/office/powerpoint/2010/main" val="176663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98742-53C9-BC17-D1EC-FDB1DE7A7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A245E4-2840-B217-1C8C-E424DAAB57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Estrogen</a:t>
            </a:r>
          </a:p>
          <a:p>
            <a:pPr lvl="1"/>
            <a:r>
              <a:rPr lang="en-US" dirty="0"/>
              <a:t>Nasal spray</a:t>
            </a:r>
          </a:p>
          <a:p>
            <a:pPr lvl="1"/>
            <a:r>
              <a:rPr lang="en-US" dirty="0"/>
              <a:t>Pills</a:t>
            </a:r>
          </a:p>
          <a:p>
            <a:pPr lvl="1"/>
            <a:r>
              <a:rPr lang="en-US" dirty="0"/>
              <a:t>Skin gel and spray</a:t>
            </a:r>
          </a:p>
          <a:p>
            <a:pPr lvl="1"/>
            <a:r>
              <a:rPr lang="en-US" dirty="0"/>
              <a:t>Skin patches</a:t>
            </a:r>
          </a:p>
          <a:p>
            <a:pPr lvl="1"/>
            <a:r>
              <a:rPr lang="en-US" dirty="0"/>
              <a:t>Vaginal creams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4FA80-85E6-D389-CE7F-2AAB7CB66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1676400"/>
            <a:ext cx="4800600" cy="4114800"/>
          </a:xfrm>
        </p:spPr>
        <p:txBody>
          <a:bodyPr/>
          <a:lstStyle/>
          <a:p>
            <a:r>
              <a:rPr lang="en-US" dirty="0"/>
              <a:t>Progesterone/Progestin</a:t>
            </a:r>
          </a:p>
          <a:p>
            <a:pPr lvl="1"/>
            <a:r>
              <a:rPr lang="en-US" dirty="0"/>
              <a:t>Pills</a:t>
            </a:r>
          </a:p>
          <a:p>
            <a:pPr lvl="1"/>
            <a:r>
              <a:rPr lang="en-US" dirty="0"/>
              <a:t>Skin patches</a:t>
            </a:r>
          </a:p>
          <a:p>
            <a:pPr lvl="1"/>
            <a:r>
              <a:rPr lang="en-US" dirty="0"/>
              <a:t>Vaginal creams</a:t>
            </a:r>
          </a:p>
          <a:p>
            <a:pPr lvl="1"/>
            <a:r>
              <a:rPr lang="en-US" dirty="0"/>
              <a:t>Vaginal suppositories</a:t>
            </a:r>
          </a:p>
          <a:p>
            <a:pPr lvl="1"/>
            <a:r>
              <a:rPr lang="en-US" dirty="0"/>
              <a:t>Intrauterine devices</a:t>
            </a:r>
          </a:p>
        </p:txBody>
      </p:sp>
    </p:spTree>
    <p:extLst>
      <p:ext uri="{BB962C8B-B14F-4D97-AF65-F5344CB8AC3E}">
        <p14:creationId xmlns:p14="http://schemas.microsoft.com/office/powerpoint/2010/main" val="33464242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95EA2-D9E9-8E0B-61AB-254AB68DB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HRT is taken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32024-DECA-01B1-73F9-DFC326EA0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Cyclic</a:t>
            </a:r>
          </a:p>
          <a:p>
            <a:pPr lvl="1"/>
            <a:r>
              <a:rPr lang="en-US" dirty="0"/>
              <a:t>Estrogen for 25 days</a:t>
            </a:r>
          </a:p>
          <a:p>
            <a:pPr lvl="1"/>
            <a:r>
              <a:rPr lang="en-US" dirty="0"/>
              <a:t>Add progestin during days 10-14</a:t>
            </a:r>
          </a:p>
          <a:p>
            <a:pPr lvl="1"/>
            <a:r>
              <a:rPr lang="en-US" dirty="0"/>
              <a:t>No hormones days 26-30</a:t>
            </a:r>
          </a:p>
          <a:p>
            <a:pPr lvl="2"/>
            <a:r>
              <a:rPr lang="en-US" dirty="0"/>
              <a:t>Might have monthly bleeding</a:t>
            </a:r>
          </a:p>
          <a:p>
            <a:r>
              <a:rPr lang="en-US" dirty="0"/>
              <a:t>Combined </a:t>
            </a:r>
          </a:p>
          <a:p>
            <a:pPr lvl="1"/>
            <a:r>
              <a:rPr lang="en-US" dirty="0"/>
              <a:t>Take estrogen and progestin together every day</a:t>
            </a:r>
          </a:p>
          <a:p>
            <a:pPr lvl="2"/>
            <a:r>
              <a:rPr lang="en-US" dirty="0"/>
              <a:t>Might stop bleeding</a:t>
            </a:r>
          </a:p>
        </p:txBody>
      </p:sp>
    </p:spTree>
    <p:extLst>
      <p:ext uri="{BB962C8B-B14F-4D97-AF65-F5344CB8AC3E}">
        <p14:creationId xmlns:p14="http://schemas.microsoft.com/office/powerpoint/2010/main" val="177050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D8703-B6BD-EA9A-3630-186F9898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HRT is taken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90CB4-BC12-230F-9941-C5A617820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low dose and increase as needed</a:t>
            </a:r>
          </a:p>
          <a:p>
            <a:r>
              <a:rPr lang="en-US" dirty="0"/>
              <a:t>Give about 3 months to see effects</a:t>
            </a:r>
          </a:p>
          <a:p>
            <a:pPr lvl="1"/>
            <a:r>
              <a:rPr lang="en-US" dirty="0"/>
              <a:t>Adjust if necessary</a:t>
            </a:r>
          </a:p>
        </p:txBody>
      </p:sp>
    </p:spTree>
    <p:extLst>
      <p:ext uri="{BB962C8B-B14F-4D97-AF65-F5344CB8AC3E}">
        <p14:creationId xmlns:p14="http://schemas.microsoft.com/office/powerpoint/2010/main" val="75957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32F1D-41AD-4608-B1A4-E5CF7DA4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Premenopause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16028-C900-73C9-07E4-9974FB491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between the first period and perimenopause</a:t>
            </a:r>
          </a:p>
          <a:p>
            <a:pPr lvl="1"/>
            <a:r>
              <a:rPr lang="en-US" dirty="0"/>
              <a:t>Typically, age 30 and under.  </a:t>
            </a:r>
          </a:p>
          <a:p>
            <a:pPr lvl="1"/>
            <a:r>
              <a:rPr lang="en-US" dirty="0"/>
              <a:t>Might have shifts in hormone levels</a:t>
            </a:r>
          </a:p>
          <a:p>
            <a:pPr lvl="1"/>
            <a:r>
              <a:rPr lang="en-US" dirty="0"/>
              <a:t>Little to no symptoms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252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ED0DE-F350-E506-5E92-6CF0D33D6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Contraindications to HRT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EBE12-04AD-E851-3C57-E84051C6D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Pregnancy or breastfeeding</a:t>
            </a:r>
          </a:p>
          <a:p>
            <a:r>
              <a:rPr lang="en-US" dirty="0"/>
              <a:t>Liver disease</a:t>
            </a:r>
          </a:p>
          <a:p>
            <a:r>
              <a:rPr lang="en-US" dirty="0"/>
              <a:t>Unexplained vaginal bleeding</a:t>
            </a:r>
          </a:p>
          <a:p>
            <a:r>
              <a:rPr lang="en-US" dirty="0"/>
              <a:t>History of certain cancers</a:t>
            </a:r>
          </a:p>
          <a:p>
            <a:pPr lvl="1"/>
            <a:r>
              <a:rPr lang="en-US" dirty="0"/>
              <a:t>Ovarian, breast, endometrial</a:t>
            </a:r>
          </a:p>
          <a:p>
            <a:r>
              <a:rPr lang="en-US" dirty="0"/>
              <a:t>History of DVT, PE, or clotting disorders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48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19EFC75-0A12-91BA-297D-0F165B41C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HRT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Side Effects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8126E6A-D107-654A-1153-5CF78A397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latin typeface="Book Antiqua" panose="02040602050305030304" pitchFamily="18" charset="0"/>
              </a:rPr>
              <a:t>Return of periods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latin typeface="Book Antiqua" panose="02040602050305030304" pitchFamily="18" charset="0"/>
              </a:rPr>
              <a:t>Irregular vaginal bleeding/spotting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latin typeface="Book Antiqua" panose="02040602050305030304" pitchFamily="18" charset="0"/>
              </a:rPr>
              <a:t>Headache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latin typeface="Book Antiqua" panose="02040602050305030304" pitchFamily="18" charset="0"/>
              </a:rPr>
              <a:t>Nausea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latin typeface="Book Antiqua" panose="02040602050305030304" pitchFamily="18" charset="0"/>
              </a:rPr>
              <a:t>Breast tenderness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latin typeface="Book Antiqua" panose="02040602050305030304" pitchFamily="18" charset="0"/>
              </a:rPr>
              <a:t>Bloating (progesterone)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latin typeface="Book Antiqua" panose="02040602050305030304" pitchFamily="18" charset="0"/>
              </a:rPr>
              <a:t>Weight gain (progesterone): generally only 2-3 pounds can be “blamed” on the hormones: the rest is decreased metabolism associated with menopause, increased caloric intake and/or decreased exercise.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latin typeface="Book Antiqua" panose="02040602050305030304" pitchFamily="18" charset="0"/>
              </a:rPr>
              <a:t>May exacerbate depression (progesterone)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latin typeface="Book Antiqua" panose="02040602050305030304" pitchFamily="18" charset="0"/>
              </a:rPr>
              <a:t>Enlargement of uterine fibroids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latin typeface="Book Antiqua" panose="02040602050305030304" pitchFamily="18" charset="0"/>
              </a:rPr>
              <a:t>Exacerbation of endometriosis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latin typeface="Book Antiqua" panose="02040602050305030304" pitchFamily="18" charset="0"/>
              </a:rPr>
              <a:t>Fluid retention (may exacerbate asthma, epilepsy, migraine, heart disease, kidney disease)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latin typeface="Book Antiqua" panose="02040602050305030304" pitchFamily="18" charset="0"/>
              </a:rPr>
              <a:t>Spotty darkening of the skin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55195-B309-4426-DCEB-0EB8CC41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stop HRT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28493-34A1-188A-F728-A70DC1FA0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menopausal symptoms end</a:t>
            </a:r>
          </a:p>
          <a:p>
            <a:r>
              <a:rPr lang="en-US" dirty="0"/>
              <a:t>Taper down the dose</a:t>
            </a:r>
          </a:p>
          <a:p>
            <a:pPr lvl="1"/>
            <a:r>
              <a:rPr lang="en-US" dirty="0"/>
              <a:t>Symptoms might return</a:t>
            </a:r>
          </a:p>
        </p:txBody>
      </p:sp>
    </p:spTree>
    <p:extLst>
      <p:ext uri="{BB962C8B-B14F-4D97-AF65-F5344CB8AC3E}">
        <p14:creationId xmlns:p14="http://schemas.microsoft.com/office/powerpoint/2010/main" val="22634541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ADBB-E875-43E2-CF35-F3E1D32B1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Treatment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FA8E-3101-79CD-F541-DCD8AB07A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Lifestyle</a:t>
            </a:r>
          </a:p>
          <a:p>
            <a:r>
              <a:rPr lang="en-US" dirty="0"/>
              <a:t>Mind body techniques</a:t>
            </a:r>
          </a:p>
          <a:p>
            <a:r>
              <a:rPr lang="en-US" dirty="0"/>
              <a:t>Prescription medications</a:t>
            </a:r>
          </a:p>
          <a:p>
            <a:r>
              <a:rPr lang="en-US" dirty="0"/>
              <a:t>Dietary supplements</a:t>
            </a:r>
          </a:p>
          <a:p>
            <a:r>
              <a:rPr lang="en-US" dirty="0"/>
              <a:t>Acupuncture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368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F3411-937F-BF1A-2653-00C11668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CF45F-6C21-4501-8931-D6023131B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Lifestyle</a:t>
            </a:r>
          </a:p>
          <a:p>
            <a:pPr lvl="1"/>
            <a:r>
              <a:rPr lang="en-US" dirty="0"/>
              <a:t>Cooling techniques</a:t>
            </a:r>
          </a:p>
          <a:p>
            <a:pPr lvl="2"/>
            <a:r>
              <a:rPr lang="en-US" dirty="0"/>
              <a:t>Clothing: layers, breathable, sleeveless</a:t>
            </a:r>
          </a:p>
          <a:p>
            <a:pPr lvl="2"/>
            <a:r>
              <a:rPr lang="en-US" dirty="0"/>
              <a:t>Fans, cold packs, dual control blankets</a:t>
            </a:r>
          </a:p>
          <a:p>
            <a:pPr lvl="1"/>
            <a:r>
              <a:rPr lang="en-US" dirty="0"/>
              <a:t>Avoid triggers</a:t>
            </a:r>
          </a:p>
          <a:p>
            <a:pPr lvl="2"/>
            <a:r>
              <a:rPr lang="en-US" dirty="0"/>
              <a:t>Alcohol, caffeine, spicy food, hot food or liquid</a:t>
            </a:r>
          </a:p>
          <a:p>
            <a:pPr lvl="1"/>
            <a:r>
              <a:rPr lang="en-US" dirty="0"/>
              <a:t>Exercise and Yoga</a:t>
            </a:r>
          </a:p>
          <a:p>
            <a:pPr lvl="1"/>
            <a:r>
              <a:rPr lang="en-US" dirty="0"/>
              <a:t>Weight loss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463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AD3A-2EAB-C708-5101-56C9A03FA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FD4C7-789E-9669-B0E9-B063C7872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Mind body techniques</a:t>
            </a:r>
          </a:p>
          <a:p>
            <a:pPr lvl="1"/>
            <a:r>
              <a:rPr lang="en-US" dirty="0"/>
              <a:t>Cognitive behavioral therapy</a:t>
            </a:r>
          </a:p>
          <a:p>
            <a:pPr lvl="1"/>
            <a:r>
              <a:rPr lang="en-US" dirty="0"/>
              <a:t>Mindfulness</a:t>
            </a:r>
          </a:p>
          <a:p>
            <a:pPr lvl="1"/>
            <a:r>
              <a:rPr lang="en-US" dirty="0"/>
              <a:t>Hypnosis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6751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E06E8-9E2A-DC56-9AFF-634A617F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60B30-FBA8-7ED4-8275-F716660F3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Prescription medications</a:t>
            </a:r>
          </a:p>
          <a:p>
            <a:pPr lvl="1"/>
            <a:r>
              <a:rPr lang="en-US" dirty="0"/>
              <a:t>Paroxetine (Paxil) 7.5 mg FDA approved</a:t>
            </a:r>
          </a:p>
          <a:p>
            <a:pPr lvl="1"/>
            <a:r>
              <a:rPr lang="en-US" dirty="0" err="1"/>
              <a:t>Fezolenatant</a:t>
            </a:r>
            <a:r>
              <a:rPr lang="en-US" dirty="0"/>
              <a:t> (</a:t>
            </a:r>
            <a:r>
              <a:rPr lang="en-US" dirty="0" err="1"/>
              <a:t>Veozah</a:t>
            </a:r>
            <a:r>
              <a:rPr lang="en-US" dirty="0"/>
              <a:t>) 45mg FDA approved</a:t>
            </a:r>
          </a:p>
          <a:p>
            <a:pPr lvl="1"/>
            <a:r>
              <a:rPr lang="en-US" dirty="0"/>
              <a:t>SSRIs and SNRIs</a:t>
            </a:r>
          </a:p>
          <a:p>
            <a:pPr lvl="2"/>
            <a:r>
              <a:rPr lang="en-US" dirty="0"/>
              <a:t>Ex. escitalopram (Lexapro), citalopram (Celexa)  venlafaxine (Effexor), duloxetine (Cymbalta)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415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AF8BE-7E86-6CA1-8A6D-48DF19580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311D0-6DCB-3FE7-FF65-8284000A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Prescription medications</a:t>
            </a:r>
          </a:p>
          <a:p>
            <a:pPr lvl="1"/>
            <a:r>
              <a:rPr lang="en-US" dirty="0"/>
              <a:t>Gabapentin</a:t>
            </a:r>
          </a:p>
          <a:p>
            <a:pPr lvl="1"/>
            <a:r>
              <a:rPr lang="en-US" dirty="0"/>
              <a:t>Oxybutynin</a:t>
            </a:r>
          </a:p>
        </p:txBody>
      </p:sp>
    </p:spTree>
    <p:extLst>
      <p:ext uri="{BB962C8B-B14F-4D97-AF65-F5344CB8AC3E}">
        <p14:creationId xmlns:p14="http://schemas.microsoft.com/office/powerpoint/2010/main" val="33544867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47CD05F-D05C-1988-A363-7E6FFA52A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Dietary Supplements </a:t>
            </a:r>
            <a:endParaRPr lang="en-US" altLang="en-US" sz="2800" b="1" dirty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B74DD21-A011-98CB-59A7-C0D01A158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772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Phytoestrogens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3 types: isoflavones, lignans, and </a:t>
            </a:r>
            <a:r>
              <a:rPr lang="en-US" altLang="en-US" dirty="0" err="1"/>
              <a:t>coumestans</a:t>
            </a:r>
            <a:r>
              <a:rPr lang="en-US" altLang="en-US" dirty="0"/>
              <a:t>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Isoflavones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dirty="0"/>
              <a:t>“weak” estrogen receptor modulators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dirty="0"/>
              <a:t>mimic the role of estrogen.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dirty="0"/>
              <a:t>they can mimic the good actions and the not so good- they can also function to block the action of estrogen at some sites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unclear if safe for women at risk for breast cancer or its recurrence.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Recommended dose 6.5 g of soy per serving for a total of 25 g per day.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4DDCD-4392-597D-E6EE-DA0B69C4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Phytoestrogens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5DCFB-C90E-1A69-ECE7-49A03DE53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Soy </a:t>
            </a:r>
          </a:p>
          <a:p>
            <a:pPr lvl="1"/>
            <a:r>
              <a:rPr lang="en-US" dirty="0"/>
              <a:t>contains 3 isoflavones: </a:t>
            </a:r>
          </a:p>
          <a:p>
            <a:pPr lvl="1"/>
            <a:r>
              <a:rPr lang="en-US" dirty="0"/>
              <a:t>preventive benefits in cardiovascular disease</a:t>
            </a:r>
          </a:p>
          <a:p>
            <a:pPr lvl="1"/>
            <a:r>
              <a:rPr lang="en-US" dirty="0"/>
              <a:t>reduce the frequency of hot flashes and to reduce the incidence of osteoporosis. </a:t>
            </a:r>
          </a:p>
          <a:p>
            <a:pPr lvl="1"/>
            <a:r>
              <a:rPr lang="en-US" dirty="0"/>
              <a:t>Six studies have shown that soy isoflavones can reduce the frequency of hot flashes. </a:t>
            </a:r>
          </a:p>
        </p:txBody>
      </p:sp>
    </p:spTree>
    <p:extLst>
      <p:ext uri="{BB962C8B-B14F-4D97-AF65-F5344CB8AC3E}">
        <p14:creationId xmlns:p14="http://schemas.microsoft.com/office/powerpoint/2010/main" val="309186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547F-4218-2E07-0B96-07A1F45FA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Perimenopause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3A8E4-AB3E-A44F-D5BF-AAD3AAB01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“Around Menopause”</a:t>
            </a:r>
          </a:p>
          <a:p>
            <a:pPr lvl="1"/>
            <a:r>
              <a:rPr lang="en-US" dirty="0"/>
              <a:t>transitions to menopause</a:t>
            </a:r>
          </a:p>
          <a:p>
            <a:r>
              <a:rPr lang="en-US" dirty="0"/>
              <a:t>Age 40’s to 50’s but can start earlier</a:t>
            </a:r>
          </a:p>
          <a:p>
            <a:r>
              <a:rPr lang="en-US" dirty="0"/>
              <a:t>May last 10 years</a:t>
            </a:r>
          </a:p>
          <a:p>
            <a:r>
              <a:rPr lang="en-US" dirty="0"/>
              <a:t>Ovaries decrease production of estrogen and progesterone.  </a:t>
            </a:r>
          </a:p>
        </p:txBody>
      </p:sp>
    </p:spTree>
    <p:extLst>
      <p:ext uri="{BB962C8B-B14F-4D97-AF65-F5344CB8AC3E}">
        <p14:creationId xmlns:p14="http://schemas.microsoft.com/office/powerpoint/2010/main" val="16971448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B6FD20F-331C-957A-910E-52462427E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Dietary Supplements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313641F-6E05-04A5-2D27-25D745613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848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Black cohosh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err="1"/>
              <a:t>Phytoestrogenic</a:t>
            </a:r>
            <a:r>
              <a:rPr lang="en-US" altLang="en-US" dirty="0"/>
              <a:t> herbal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Most studies show it is effective in reducing frequency and intensity of hot flashes, improvement in “global” menopausal symptoms, and in vaginal lubrication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Red Clove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contains four isoflavones, including genistein, the most active component of soy. The most popular dietary supplement derived from red clover is </a:t>
            </a:r>
            <a:r>
              <a:rPr lang="en-US" altLang="en-US" dirty="0" err="1"/>
              <a:t>Promensil</a:t>
            </a:r>
            <a:r>
              <a:rPr lang="en-US" altLang="en-US" dirty="0"/>
              <a:t> ™.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b="1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DD038-DDD6-C2D2-5683-22E2C80C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30E83-0EF5-FC4C-DC63-304905556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 err="1"/>
              <a:t>Promensil</a:t>
            </a:r>
            <a:endParaRPr lang="en-US" altLang="en-US" sz="3200" dirty="0"/>
          </a:p>
          <a:p>
            <a:pPr lvl="1"/>
            <a:r>
              <a:rPr lang="en-US" altLang="en-US" dirty="0"/>
              <a:t>Clinical trials with </a:t>
            </a:r>
            <a:r>
              <a:rPr lang="en-US" altLang="en-US" dirty="0" err="1"/>
              <a:t>Promensil</a:t>
            </a:r>
            <a:r>
              <a:rPr lang="en-US" altLang="en-US" dirty="0"/>
              <a:t> did survey women to test their level of satisfaction; 93% of users said they wanted to continue taking it. </a:t>
            </a:r>
          </a:p>
          <a:p>
            <a:pPr lvl="1"/>
            <a:r>
              <a:rPr lang="en-US" altLang="en-US" dirty="0"/>
              <a:t>500 mg </a:t>
            </a:r>
            <a:r>
              <a:rPr lang="en-US" altLang="en-US" dirty="0" err="1"/>
              <a:t>Promensil</a:t>
            </a:r>
            <a:r>
              <a:rPr lang="en-US" altLang="en-US" dirty="0"/>
              <a:t> tablet contains 40 mg of plant estrogens. This is the equivalent of one cup of soy milk and four cups of chickpeas.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476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A74CC-B48E-7D6B-F4A8-5FFAECEEA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680B-08E8-934D-E32B-8FBF93CCA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Ginkgo biloba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Used as a mood elevator or to improve memory and other cognitive functions.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Can cause bleeding problems in several individuals, with or without other medicines.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Speak with your physician if you plan to take this herb, especially if you are taking medicines for bleeding or clotting problems or for arthritis.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030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F7243BF-1038-296E-D498-2CCDBAA75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Dietary Supplements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42F2E0E-6478-3F32-CD66-670771A8A4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Wild yam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source of “natural progesterone”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contains diosgenin, which is not converted to active hormones in the body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NO effects on estrogen or progesterone receptors.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Vaginal Lubricants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numerous non-prescription vaginal lubricants on the market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dirty="0"/>
              <a:t>K-Y Jelly ™ and </a:t>
            </a:r>
            <a:r>
              <a:rPr lang="en-US" altLang="en-US" dirty="0" err="1"/>
              <a:t>Vagisil</a:t>
            </a:r>
            <a:r>
              <a:rPr lang="en-US" altLang="en-US" dirty="0"/>
              <a:t> ™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dirty="0"/>
              <a:t>Never  use a water insoluble preparation in the vagina, e.g. Vaseline ™. </a:t>
            </a:r>
          </a:p>
          <a:p>
            <a:pPr eaLnBrk="1" hangingPunct="1">
              <a:lnSpc>
                <a:spcPct val="80000"/>
              </a:lnSpc>
            </a:pPr>
            <a:endParaRPr lang="en-US" altLang="en-US" sz="8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4600-E2E8-4C76-B377-52C5CF8FD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C7925-5292-C313-9DCF-3A091BABB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Menopause is part of the transition from childbearing years to nonchild bearing years</a:t>
            </a:r>
          </a:p>
          <a:p>
            <a:pPr lvl="1"/>
            <a:r>
              <a:rPr lang="en-US" altLang="en-US" sz="2400" dirty="0"/>
              <a:t>Stages: </a:t>
            </a:r>
            <a:r>
              <a:rPr lang="en-US" altLang="en-US" sz="2400" dirty="0" err="1"/>
              <a:t>premenopause</a:t>
            </a:r>
            <a:r>
              <a:rPr lang="en-US" altLang="en-US" sz="2400" dirty="0"/>
              <a:t>, perimenopause, menopause, </a:t>
            </a:r>
            <a:r>
              <a:rPr lang="en-US" altLang="en-US" sz="2400" dirty="0" err="1"/>
              <a:t>postmenopause</a:t>
            </a:r>
            <a:endParaRPr lang="en-US" altLang="en-US" sz="2400" dirty="0"/>
          </a:p>
          <a:p>
            <a:r>
              <a:rPr lang="en-US" altLang="en-US" sz="2800" dirty="0"/>
              <a:t>Symptoms are numerous</a:t>
            </a:r>
          </a:p>
          <a:p>
            <a:r>
              <a:rPr lang="en-US" altLang="en-US" sz="2800" dirty="0"/>
              <a:t>Increases risk for osteoporosis and heart disease</a:t>
            </a:r>
          </a:p>
          <a:p>
            <a:r>
              <a:rPr lang="en-US" altLang="en-US" sz="2800" dirty="0"/>
              <a:t>70% of women report vasomotor symptoms </a:t>
            </a:r>
          </a:p>
          <a:p>
            <a:r>
              <a:rPr lang="en-US" altLang="en-US" sz="2800" dirty="0"/>
              <a:t>HRT remains standard of care</a:t>
            </a:r>
          </a:p>
          <a:p>
            <a:r>
              <a:rPr lang="en-US" altLang="en-US" sz="2800" dirty="0"/>
              <a:t>Several options for treatment are now available</a:t>
            </a:r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392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72947-0A8E-D509-83A6-F912143C0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know! Let’s talk about it…questions?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515504-0362-FE6C-FAB5-F306E9FA8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3060" y="1676400"/>
            <a:ext cx="615988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064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5AADC68-F496-A3BF-D231-24618A34E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dirty="0"/>
              <a:t>Resources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F82EC91-CD94-DBED-72CA-8D775D3478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7724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v-SE" sz="2000" dirty="0"/>
              <a:t>Managing Menopausal Symptom: Common Questions and Answers. </a:t>
            </a:r>
            <a:r>
              <a:rPr lang="en-US" sz="2000" b="0" i="1" dirty="0">
                <a:effectLst/>
                <a:latin typeface="Roboto" panose="02000000000000000000" pitchFamily="2" charset="0"/>
              </a:rPr>
              <a:t>Am Fam Physician.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 2023;108(1):28-39</a:t>
            </a:r>
            <a:r>
              <a:rPr lang="sv-SE" sz="20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sv-SE" sz="2000" dirty="0"/>
              <a:t>Bull Indian Inst Hist Med Hyderabad.2002 Jul-Dec;32(2):121-35.</a:t>
            </a:r>
            <a:endParaRPr lang="en-US" sz="2000" b="0" i="1" dirty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0" i="1" dirty="0">
                <a:effectLst/>
              </a:rPr>
              <a:t>Hormone Therapy and Other Treatments for </a:t>
            </a:r>
            <a:r>
              <a:rPr lang="en-US" sz="2000" i="1" dirty="0"/>
              <a:t>Symptoms of Menopause.  </a:t>
            </a:r>
            <a:r>
              <a:rPr lang="en-US" sz="2000" b="0" i="1" dirty="0">
                <a:effectLst/>
              </a:rPr>
              <a:t>Am Fam Physician.</a:t>
            </a:r>
            <a:r>
              <a:rPr lang="en-US" sz="2000" b="0" i="0" dirty="0">
                <a:effectLst/>
              </a:rPr>
              <a:t> 2016;94(11):884-889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Menopause.  The Journal o the North American Menopause Society. Vol 30. No 6. pp 573-590.2023</a:t>
            </a:r>
            <a:endParaRPr lang="en-US" sz="2000" b="0" i="0" dirty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hlinkClick r:id="rId3"/>
              </a:rPr>
              <a:t>h</a:t>
            </a:r>
            <a:r>
              <a:rPr lang="en-US" altLang="en-US" sz="2000" b="1" dirty="0">
                <a:hlinkClick r:id="rId3"/>
              </a:rPr>
              <a:t>ttps://www.mayoclinic.org/diseases-conditions/menopause/symptoms-causes/syc-20353397</a:t>
            </a:r>
            <a:endParaRPr lang="en-US" altLang="en-US" sz="20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>
                <a:hlinkClick r:id="rId4"/>
              </a:rPr>
              <a:t>www.pennmedicine.org/updates/blogs/womens-health/2016/december/the-change-before-the-change#:~:text=Premenopause%20is%20the%20time%20between,the%20National%20Institute%20on%20Aging</a:t>
            </a:r>
            <a:r>
              <a:rPr lang="en-US" altLang="en-US" sz="2000" b="1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hlinkClick r:id="rId5"/>
              </a:rPr>
              <a:t>https://www.theguardian.com/world/2022/jan/18/she-will-not-become-dull-and-unattractive-the-charming-history-of-menopause-and-hrt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b="0" i="0" u="none" strike="noStrike" dirty="0">
                <a:solidFill>
                  <a:srgbClr val="006BA5"/>
                </a:solidFill>
                <a:effectLst/>
                <a:hlinkClick r:id="rId6"/>
              </a:rPr>
              <a:t>The Rise and Fall of Hormone Replacement Therapy.  From the lecture series : The </a:t>
            </a:r>
            <a:r>
              <a:rPr lang="en-US" sz="2000" dirty="0" err="1">
                <a:solidFill>
                  <a:srgbClr val="006BA5"/>
                </a:solidFill>
                <a:hlinkClick r:id="rId6"/>
              </a:rPr>
              <a:t>S</a:t>
            </a:r>
            <a:r>
              <a:rPr lang="en-US" sz="2000" b="0" i="0" u="none" strike="noStrike" dirty="0" err="1">
                <a:solidFill>
                  <a:srgbClr val="006BA5"/>
                </a:solidFill>
                <a:effectLst/>
                <a:hlinkClick r:id="rId6"/>
              </a:rPr>
              <a:t>keptics’s</a:t>
            </a:r>
            <a:r>
              <a:rPr lang="en-US" sz="2000" b="0" i="0" u="none" strike="noStrike" dirty="0">
                <a:solidFill>
                  <a:srgbClr val="006BA5"/>
                </a:solidFill>
                <a:effectLst/>
                <a:hlinkClick r:id="rId6"/>
              </a:rPr>
              <a:t> Guide to health, </a:t>
            </a:r>
            <a:r>
              <a:rPr lang="en-US" sz="2000" b="0" i="0" u="none" strike="noStrike" dirty="0" err="1">
                <a:solidFill>
                  <a:srgbClr val="006BA5"/>
                </a:solidFill>
                <a:effectLst/>
                <a:hlinkClick r:id="rId6"/>
              </a:rPr>
              <a:t>mediciane</a:t>
            </a:r>
            <a:r>
              <a:rPr lang="en-US" sz="2000" b="0" i="0" u="none" strike="noStrike" dirty="0">
                <a:solidFill>
                  <a:srgbClr val="006BA5"/>
                </a:solidFill>
                <a:effectLst/>
                <a:hlinkClick r:id="rId6"/>
              </a:rPr>
              <a:t> and them </a:t>
            </a:r>
            <a:r>
              <a:rPr lang="en-US" sz="2000" b="0" i="0" u="none" strike="noStrike" dirty="0" err="1">
                <a:solidFill>
                  <a:srgbClr val="006BA5"/>
                </a:solidFill>
                <a:effectLst/>
                <a:hlinkClick r:id="rId6"/>
              </a:rPr>
              <a:t>edia</a:t>
            </a:r>
            <a:r>
              <a:rPr lang="en-US" sz="2000" b="0" i="0" u="none" strike="noStrike" dirty="0">
                <a:solidFill>
                  <a:srgbClr val="006BA5"/>
                </a:solidFill>
                <a:effectLst/>
                <a:hlinkClick r:id="rId6"/>
              </a:rPr>
              <a:t>.  March 4, 2019</a:t>
            </a:r>
            <a:r>
              <a:rPr lang="en-US" sz="2000" b="0" i="0" dirty="0">
                <a:solidFill>
                  <a:srgbClr val="979797"/>
                </a:solidFill>
                <a:effectLst/>
              </a:rPr>
              <a:t> </a:t>
            </a:r>
            <a:r>
              <a:rPr lang="en-US" sz="2000" b="0" i="0" u="none" strike="noStrike" dirty="0">
                <a:solidFill>
                  <a:srgbClr val="979797"/>
                </a:solidFill>
                <a:effectLst/>
                <a:hlinkClick r:id="rId7"/>
              </a:rPr>
              <a:t>Health And Fitness</a:t>
            </a:r>
            <a:r>
              <a:rPr lang="en-US" sz="2000" b="0" i="0" dirty="0">
                <a:solidFill>
                  <a:srgbClr val="979797"/>
                </a:solidFill>
                <a:effectLst/>
              </a:rPr>
              <a:t>, </a:t>
            </a:r>
            <a:r>
              <a:rPr lang="en-US" sz="2000" b="0" i="0" u="none" strike="noStrike" dirty="0">
                <a:solidFill>
                  <a:srgbClr val="979797"/>
                </a:solidFill>
                <a:effectLst/>
                <a:hlinkClick r:id="rId8"/>
              </a:rPr>
              <a:t>Medicine and Disease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7BD8D-C2F2-CC74-A501-9A8165A94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30A1B0-11D9-6AA4-C22E-964A21B54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790700"/>
            <a:ext cx="7772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9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42256-B0E8-1ADC-84E0-C039C9F1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Perimenopause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2D65E-2881-A298-4F44-72448DB86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Symptoms:  Irregular periods, weight gain, changes in mood, sweats and flushes, headaches, vaginal dryness, breast tenderness, acne</a:t>
            </a:r>
          </a:p>
          <a:p>
            <a:r>
              <a:rPr lang="en-US" dirty="0"/>
              <a:t>Pregnancy is still possible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FA193-7DA4-0806-B652-F761EE4ED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Menopause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2B8D5-327D-0116-1F61-CE22E08EB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 definition:  </a:t>
            </a:r>
          </a:p>
          <a:p>
            <a:pPr lvl="1"/>
            <a:r>
              <a:rPr lang="en-US" dirty="0"/>
              <a:t>12 consecutive months with no periods</a:t>
            </a:r>
          </a:p>
          <a:p>
            <a:r>
              <a:rPr lang="en-US" dirty="0"/>
              <a:t>Ovaries stop or greatly slow down the production of reproductive hormones estrogen and progesterone and stop releasing eggs </a:t>
            </a:r>
          </a:p>
          <a:p>
            <a:r>
              <a:rPr lang="en-US" dirty="0"/>
              <a:t>Marks the end of fertility</a:t>
            </a:r>
          </a:p>
        </p:txBody>
      </p:sp>
    </p:spTree>
    <p:extLst>
      <p:ext uri="{BB962C8B-B14F-4D97-AF65-F5344CB8AC3E}">
        <p14:creationId xmlns:p14="http://schemas.microsoft.com/office/powerpoint/2010/main" val="333423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DBE51-B67D-995C-3EB4-F4ACB16E4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Postmenopause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F4DBF-3D77-4ADD-A115-BA06732AA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is adjusting to lower hormone levels</a:t>
            </a:r>
          </a:p>
          <a:p>
            <a:r>
              <a:rPr lang="en-US" dirty="0"/>
              <a:t>Typically age 55</a:t>
            </a:r>
          </a:p>
          <a:p>
            <a:r>
              <a:rPr lang="en-US" dirty="0"/>
              <a:t>Menopausal symptoms might go away or become milder</a:t>
            </a:r>
          </a:p>
          <a:p>
            <a:r>
              <a:rPr lang="en-US" dirty="0"/>
              <a:t>Increase risk of health conditions</a:t>
            </a:r>
          </a:p>
          <a:p>
            <a:pPr lvl="1"/>
            <a:r>
              <a:rPr lang="en-US" dirty="0"/>
              <a:t>Ex. Heart disease and osteoporosis</a:t>
            </a:r>
          </a:p>
        </p:txBody>
      </p:sp>
    </p:spTree>
    <p:extLst>
      <p:ext uri="{BB962C8B-B14F-4D97-AF65-F5344CB8AC3E}">
        <p14:creationId xmlns:p14="http://schemas.microsoft.com/office/powerpoint/2010/main" val="403683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39F7A-39BA-A2CE-0913-36EFAF19A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Menopause</a:t>
            </a:r>
          </a:p>
        </p:txBody>
      </p:sp>
      <p:pic>
        <p:nvPicPr>
          <p:cNvPr id="46082" name="Picture 2" descr="Ovarian hypofunction">
            <a:extLst>
              <a:ext uri="{FF2B5EF4-FFF2-40B4-BE49-F238E27FC236}">
                <a16:creationId xmlns:a16="http://schemas.microsoft.com/office/drawing/2014/main" id="{904E968C-FB7C-27FE-A827-965BB6213B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705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918655"/>
      </p:ext>
    </p:extLst>
  </p:cSld>
  <p:clrMapOvr>
    <a:masterClrMapping/>
  </p:clrMapOvr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b8b2e10-791c-47f7-8e94-dc41920d5f3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0544F5C21A9642AC88773071BE9CC6" ma:contentTypeVersion="7" ma:contentTypeDescription="Create a new document." ma:contentTypeScope="" ma:versionID="150d903e6b2499d776630fbda222960e">
  <xsd:schema xmlns:xsd="http://www.w3.org/2001/XMLSchema" xmlns:xs="http://www.w3.org/2001/XMLSchema" xmlns:p="http://schemas.microsoft.com/office/2006/metadata/properties" xmlns:ns3="3b8b2e10-791c-47f7-8e94-dc41920d5f39" xmlns:ns4="e1157b32-5d1e-464e-b459-3bcefd32af5d" targetNamespace="http://schemas.microsoft.com/office/2006/metadata/properties" ma:root="true" ma:fieldsID="6df9351fb1599e2b0ea1fedd0632ce27" ns3:_="" ns4:_="">
    <xsd:import namespace="3b8b2e10-791c-47f7-8e94-dc41920d5f39"/>
    <xsd:import namespace="e1157b32-5d1e-464e-b459-3bcefd32af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b2e10-791c-47f7-8e94-dc41920d5f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57b32-5d1e-464e-b459-3bcefd32af5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3EA474-ACDE-41CB-B4BC-B6C3D4573D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351263-BDBD-43B6-A876-073CAE3FBC23}">
  <ds:schemaRefs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e1157b32-5d1e-464e-b459-3bcefd32af5d"/>
    <ds:schemaRef ds:uri="3b8b2e10-791c-47f7-8e94-dc41920d5f39"/>
  </ds:schemaRefs>
</ds:datastoreItem>
</file>

<file path=customXml/itemProps3.xml><?xml version="1.0" encoding="utf-8"?>
<ds:datastoreItem xmlns:ds="http://schemas.openxmlformats.org/officeDocument/2006/customXml" ds:itemID="{8F356FF5-20C2-48E7-9F07-435443CBE1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8b2e10-791c-47f7-8e94-dc41920d5f39"/>
    <ds:schemaRef ds:uri="e1157b32-5d1e-464e-b459-3bcefd32af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1327</TotalTime>
  <Words>2043</Words>
  <Application>Microsoft Office PowerPoint</Application>
  <PresentationFormat>On-screen Show (4:3)</PresentationFormat>
  <Paragraphs>363</Paragraphs>
  <Slides>57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Arial Narrow</vt:lpstr>
      <vt:lpstr>Book Antiqua</vt:lpstr>
      <vt:lpstr>Roboto</vt:lpstr>
      <vt:lpstr>Times New Roman</vt:lpstr>
      <vt:lpstr>Wingdings</vt:lpstr>
      <vt:lpstr>Factory</vt:lpstr>
      <vt:lpstr>         Menopause: Understanding the Cause, Symptoms, and Treatment</vt:lpstr>
      <vt:lpstr>Learning Objectives</vt:lpstr>
      <vt:lpstr>Stages of Menopause</vt:lpstr>
      <vt:lpstr>Premenopause</vt:lpstr>
      <vt:lpstr>Perimenopause</vt:lpstr>
      <vt:lpstr>Perimenopause</vt:lpstr>
      <vt:lpstr>Menopause</vt:lpstr>
      <vt:lpstr>Postmenopause</vt:lpstr>
      <vt:lpstr>Menopause</vt:lpstr>
      <vt:lpstr>Menopause factoids</vt:lpstr>
      <vt:lpstr>Menopause factoids</vt:lpstr>
      <vt:lpstr>Menopause factoids</vt:lpstr>
      <vt:lpstr>What triggers menopause?</vt:lpstr>
      <vt:lpstr>What triggers menopause</vt:lpstr>
      <vt:lpstr>What triggers menopause?</vt:lpstr>
      <vt:lpstr>What triggers menopause?</vt:lpstr>
      <vt:lpstr>Is there a test for this?</vt:lpstr>
      <vt:lpstr>Symptoms</vt:lpstr>
      <vt:lpstr>Symptoms related to Menopause</vt:lpstr>
      <vt:lpstr>PowerPoint Presentation</vt:lpstr>
      <vt:lpstr>Symptoms</vt:lpstr>
      <vt:lpstr>Symptoms</vt:lpstr>
      <vt:lpstr>Symptoms</vt:lpstr>
      <vt:lpstr>PowerPoint Presentation</vt:lpstr>
      <vt:lpstr>PowerPoint Presentation</vt:lpstr>
      <vt:lpstr>Treatment</vt:lpstr>
      <vt:lpstr>Treatment</vt:lpstr>
      <vt:lpstr>Treatment</vt:lpstr>
      <vt:lpstr>Treatment</vt:lpstr>
      <vt:lpstr>PowerPoint Presentation</vt:lpstr>
      <vt:lpstr>HRT history</vt:lpstr>
      <vt:lpstr>HRT history</vt:lpstr>
      <vt:lpstr>HRT history</vt:lpstr>
      <vt:lpstr>HRT history</vt:lpstr>
      <vt:lpstr>Uses for HRT</vt:lpstr>
      <vt:lpstr>Types of HRT</vt:lpstr>
      <vt:lpstr>Types of HRT</vt:lpstr>
      <vt:lpstr>How HRT is taken</vt:lpstr>
      <vt:lpstr>How HRT is taken</vt:lpstr>
      <vt:lpstr>Contraindications to HRT</vt:lpstr>
      <vt:lpstr>HRT Side Effects</vt:lpstr>
      <vt:lpstr>When to stop HRT</vt:lpstr>
      <vt:lpstr>Other Treatment Options</vt:lpstr>
      <vt:lpstr>Treatment Options</vt:lpstr>
      <vt:lpstr>Treatment Options</vt:lpstr>
      <vt:lpstr>Treatment options</vt:lpstr>
      <vt:lpstr>Treatment Options</vt:lpstr>
      <vt:lpstr>Dietary Supplements </vt:lpstr>
      <vt:lpstr>Phytoestrogens</vt:lpstr>
      <vt:lpstr>Dietary Supplements</vt:lpstr>
      <vt:lpstr>Dietary Supplements</vt:lpstr>
      <vt:lpstr>Dietary Supplements</vt:lpstr>
      <vt:lpstr>Dietary Supplements</vt:lpstr>
      <vt:lpstr>Take Home Points</vt:lpstr>
      <vt:lpstr>Now you know! Let’s talk about it…questions?</vt:lpstr>
      <vt:lpstr>Resources</vt:lpstr>
      <vt:lpstr>The End</vt:lpstr>
    </vt:vector>
  </TitlesOfParts>
  <Company>University of Maryland, Baltimore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Cardiovascular Effects of Hormone Replacement Therapy</dc:title>
  <dc:creator>Student</dc:creator>
  <cp:lastModifiedBy>Fripp, Natelaine</cp:lastModifiedBy>
  <cp:revision>49</cp:revision>
  <dcterms:created xsi:type="dcterms:W3CDTF">2003-02-02T19:52:00Z</dcterms:created>
  <dcterms:modified xsi:type="dcterms:W3CDTF">2023-10-23T14:05:33Z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0x010100010544F5C21A9642AC88773071BE9CC6</vt:lpwstr>
  </property>
</Properties>
</file>