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hWRGNItn8cwntGjFNIOjm/0EIa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 name="Google Shape;41;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Graph shows the ratio of Black to White maternal mortality over time, dating back to 1917</a:t>
            </a:r>
            <a:endParaRPr/>
          </a:p>
          <a:p>
            <a:pPr indent="0" lvl="0" marL="0" rtl="0" algn="l">
              <a:spcBef>
                <a:spcPts val="0"/>
              </a:spcBef>
              <a:spcAft>
                <a:spcPts val="0"/>
              </a:spcAft>
              <a:buNone/>
            </a:pPr>
            <a:r>
              <a:rPr lang="en-US"/>
              <a:t>- White MMR declined more rapidly than Black MMR after WWII, resulting in increased disparity where MMR for Blacks became as high as 4-5 times that for Whites</a:t>
            </a:r>
            <a:endParaRPr/>
          </a:p>
          <a:p>
            <a:pPr indent="0" lvl="0" marL="0" rtl="0" algn="l">
              <a:spcBef>
                <a:spcPts val="0"/>
              </a:spcBef>
              <a:spcAft>
                <a:spcPts val="0"/>
              </a:spcAft>
              <a:buNone/>
            </a:pPr>
            <a:r>
              <a:rPr lang="en-US"/>
              <a:t>- Currently MMR for Black women is 2.6 times the rate for Whites, just to put that into context this is  the same disparity that was seen in 1940s</a:t>
            </a:r>
            <a:endParaRPr/>
          </a:p>
          <a:p>
            <a:pPr indent="0" lvl="0" marL="0" rtl="0" algn="l">
              <a:spcBef>
                <a:spcPts val="0"/>
              </a:spcBef>
              <a:spcAft>
                <a:spcPts val="0"/>
              </a:spcAft>
              <a:buNone/>
            </a:pPr>
            <a:r>
              <a:t/>
            </a:r>
            <a:endParaRPr/>
          </a:p>
        </p:txBody>
      </p:sp>
      <p:sp>
        <p:nvSpPr>
          <p:cNvPr id="101" name="Google Shape;10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330200" rtl="0" algn="l">
              <a:spcBef>
                <a:spcPts val="0"/>
              </a:spcBef>
              <a:spcAft>
                <a:spcPts val="0"/>
              </a:spcAft>
              <a:buClr>
                <a:schemeClr val="dk1"/>
              </a:buClr>
              <a:buSzPts val="1100"/>
              <a:buFont typeface="Arial"/>
              <a:buChar char="•"/>
            </a:pPr>
            <a:r>
              <a:rPr lang="en-US"/>
              <a:t>Stories are powerful.  And while there are unfortunately many patients &amp; families with stories of loss, the story of Shalon Irving is a poignant one</a:t>
            </a:r>
            <a:endParaRPr/>
          </a:p>
          <a:p>
            <a:pPr indent="-171450" lvl="1" marL="787400" rtl="0" algn="l">
              <a:spcBef>
                <a:spcPts val="0"/>
              </a:spcBef>
              <a:spcAft>
                <a:spcPts val="0"/>
              </a:spcAft>
              <a:buClr>
                <a:schemeClr val="dk1"/>
              </a:buClr>
              <a:buSzPts val="1100"/>
              <a:buFont typeface="Arial"/>
              <a:buChar char="•"/>
            </a:pPr>
            <a:r>
              <a:rPr lang="en-US"/>
              <a:t>Epidemiologist at CDC whose research focused on how structural inequality, trauma, &amp; violence contribute to poor health outcomes</a:t>
            </a:r>
            <a:endParaRPr/>
          </a:p>
          <a:p>
            <a:pPr indent="-171450" lvl="1" marL="787400" rtl="0" algn="l">
              <a:spcBef>
                <a:spcPts val="0"/>
              </a:spcBef>
              <a:spcAft>
                <a:spcPts val="0"/>
              </a:spcAft>
              <a:buClr>
                <a:schemeClr val="dk1"/>
              </a:buClr>
              <a:buSzPts val="1100"/>
              <a:buFont typeface="Arial"/>
              <a:buChar char="•"/>
            </a:pPr>
            <a:r>
              <a:rPr lang="en-US"/>
              <a:t>On Twitter she described her goal “to kind of uncover &amp; undo the victim- blaming that sometimes happens, where people are like “poor people don’t care 	about their health”.  She said “I see inequity wherever it exists, call it by name, and work to eliminate it”</a:t>
            </a:r>
            <a:endParaRPr/>
          </a:p>
          <a:p>
            <a:pPr indent="-171450" lvl="1" marL="787400" rtl="0" algn="l">
              <a:spcBef>
                <a:spcPts val="0"/>
              </a:spcBef>
              <a:spcAft>
                <a:spcPts val="0"/>
              </a:spcAft>
              <a:buClr>
                <a:schemeClr val="dk1"/>
              </a:buClr>
              <a:buSzPts val="1100"/>
              <a:buFont typeface="Arial"/>
              <a:buChar char="•"/>
            </a:pPr>
            <a:r>
              <a:rPr lang="en-US"/>
              <a:t>Shalon became an unfortunate symbol of one of the start health disparities that exists in this country</a:t>
            </a:r>
            <a:endParaRPr/>
          </a:p>
          <a:p>
            <a:pPr indent="0" lvl="0" marL="158750" rtl="0" algn="l">
              <a:spcBef>
                <a:spcPts val="0"/>
              </a:spcBef>
              <a:spcAft>
                <a:spcPts val="0"/>
              </a:spcAft>
              <a:buClr>
                <a:schemeClr val="dk1"/>
              </a:buClr>
              <a:buSzPts val="1100"/>
              <a:buFont typeface="Calibri"/>
              <a:buNone/>
            </a:pPr>
            <a:r>
              <a:t/>
            </a:r>
            <a:endParaRPr>
              <a:solidFill>
                <a:srgbClr val="333333"/>
              </a:solidFill>
              <a:highlight>
                <a:srgbClr val="FFFFFF"/>
              </a:highlight>
            </a:endParaRPr>
          </a:p>
          <a:p>
            <a:pPr indent="-171450" lvl="0" marL="330200" rtl="0" algn="l">
              <a:spcBef>
                <a:spcPts val="0"/>
              </a:spcBef>
              <a:spcAft>
                <a:spcPts val="0"/>
              </a:spcAft>
              <a:buClr>
                <a:schemeClr val="dk1"/>
              </a:buClr>
              <a:buSzPts val="1100"/>
              <a:buFont typeface="Arial"/>
              <a:buChar char="•"/>
            </a:pPr>
            <a:r>
              <a:rPr lang="en-US">
                <a:solidFill>
                  <a:srgbClr val="333333"/>
                </a:solidFill>
                <a:highlight>
                  <a:srgbClr val="FFFFFF"/>
                </a:highlight>
              </a:rPr>
              <a:t>Top graph – MMR by race and age.   Notable the widest gap is among women with a college degree and that Black women with a college degree have higher MMR than white women with less than high school education.</a:t>
            </a:r>
            <a:endParaRPr/>
          </a:p>
          <a:p>
            <a:pPr indent="0" lvl="0" marL="158750" rtl="0" algn="l">
              <a:spcBef>
                <a:spcPts val="0"/>
              </a:spcBef>
              <a:spcAft>
                <a:spcPts val="0"/>
              </a:spcAft>
              <a:buClr>
                <a:schemeClr val="dk1"/>
              </a:buClr>
              <a:buSzPts val="1100"/>
              <a:buFont typeface="Calibri"/>
              <a:buNone/>
            </a:pPr>
            <a:r>
              <a:t/>
            </a:r>
            <a:endParaRPr>
              <a:solidFill>
                <a:srgbClr val="333333"/>
              </a:solidFill>
              <a:highlight>
                <a:srgbClr val="FFFFFF"/>
              </a:highlight>
            </a:endParaRPr>
          </a:p>
          <a:p>
            <a:pPr indent="0" lvl="0" marL="158750" rtl="0" algn="l">
              <a:spcBef>
                <a:spcPts val="0"/>
              </a:spcBef>
              <a:spcAft>
                <a:spcPts val="0"/>
              </a:spcAft>
              <a:buClr>
                <a:schemeClr val="dk1"/>
              </a:buClr>
              <a:buSzPts val="1100"/>
              <a:buFont typeface="Calibri"/>
              <a:buNone/>
            </a:pPr>
            <a:r>
              <a:rPr lang="en-US">
                <a:solidFill>
                  <a:srgbClr val="333333"/>
                </a:solidFill>
                <a:highlight>
                  <a:srgbClr val="FFFFFF"/>
                </a:highlight>
              </a:rPr>
              <a:t>Concept of “weathering” chronic stress leads to adverse health outcomes</a:t>
            </a:r>
            <a:endParaRPr/>
          </a:p>
          <a:p>
            <a:pPr indent="-228600" lvl="0" marL="457200" rtl="0" algn="l">
              <a:spcBef>
                <a:spcPts val="0"/>
              </a:spcBef>
              <a:spcAft>
                <a:spcPts val="0"/>
              </a:spcAft>
              <a:buClr>
                <a:srgbClr val="333333"/>
              </a:buClr>
              <a:buSzPts val="1100"/>
              <a:buFont typeface="Calibri"/>
              <a:buNone/>
            </a:pPr>
            <a:r>
              <a:t/>
            </a:r>
            <a:endParaRPr>
              <a:solidFill>
                <a:srgbClr val="333333"/>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Maternal mortality does not capture everything related to maternal health &amp; well-being</a:t>
            </a:r>
            <a:endParaRPr/>
          </a:p>
        </p:txBody>
      </p:sp>
      <p:sp>
        <p:nvSpPr>
          <p:cNvPr id="115" name="Google Shape;11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Calibri"/>
              <a:buChar char="-"/>
            </a:pPr>
            <a:r>
              <a:rPr lang="en-US"/>
              <a:t>CDC analyzed data from Porter Novelli View Moms survey.  Administered April 2023</a:t>
            </a:r>
            <a:endParaRPr/>
          </a:p>
          <a:p>
            <a:pPr indent="-317500" lvl="0" marL="457200" rtl="0" algn="l">
              <a:spcBef>
                <a:spcPts val="0"/>
              </a:spcBef>
              <a:spcAft>
                <a:spcPts val="0"/>
              </a:spcAft>
              <a:buClr>
                <a:schemeClr val="dk1"/>
              </a:buClr>
              <a:buSzPts val="1400"/>
              <a:buFont typeface="Calibri"/>
              <a:buChar char="-"/>
            </a:pPr>
            <a:r>
              <a:rPr lang="en-US"/>
              <a:t>2402 respondents.  20% (1 in 5) of all respondents reported experiencing mistreatment during maternity care</a:t>
            </a:r>
            <a:endParaRPr/>
          </a:p>
          <a:p>
            <a:pPr indent="-317500" lvl="0" marL="457200" rtl="0" algn="l">
              <a:spcBef>
                <a:spcPts val="0"/>
              </a:spcBef>
              <a:spcAft>
                <a:spcPts val="0"/>
              </a:spcAft>
              <a:buClr>
                <a:schemeClr val="dk1"/>
              </a:buClr>
              <a:buSzPts val="1400"/>
              <a:buFont typeface="Calibri"/>
              <a:buChar char="-"/>
            </a:pPr>
            <a:r>
              <a:rPr lang="en-US"/>
              <a:t>Most common types of mistreatment</a:t>
            </a:r>
            <a:endParaRPr/>
          </a:p>
          <a:p>
            <a:pPr indent="-317500" lvl="1" marL="914400" rtl="0" algn="l">
              <a:spcBef>
                <a:spcPts val="0"/>
              </a:spcBef>
              <a:spcAft>
                <a:spcPts val="0"/>
              </a:spcAft>
              <a:buClr>
                <a:schemeClr val="dk1"/>
              </a:buClr>
              <a:buSzPts val="1400"/>
              <a:buFont typeface="Calibri"/>
              <a:buChar char="-"/>
            </a:pPr>
            <a:r>
              <a:rPr lang="en-US"/>
              <a:t>Receiving no response to requests for help</a:t>
            </a:r>
            <a:endParaRPr/>
          </a:p>
          <a:p>
            <a:pPr indent="-317500" lvl="1" marL="914400" rtl="0" algn="l">
              <a:spcBef>
                <a:spcPts val="0"/>
              </a:spcBef>
              <a:spcAft>
                <a:spcPts val="0"/>
              </a:spcAft>
              <a:buClr>
                <a:schemeClr val="dk1"/>
              </a:buClr>
              <a:buSzPts val="1400"/>
              <a:buFont typeface="Calibri"/>
              <a:buChar char="-"/>
            </a:pPr>
            <a:r>
              <a:rPr lang="en-US"/>
              <a:t>Being shouted at or scolded</a:t>
            </a:r>
            <a:endParaRPr/>
          </a:p>
          <a:p>
            <a:pPr indent="-317500" lvl="1" marL="914400" rtl="0" algn="l">
              <a:spcBef>
                <a:spcPts val="0"/>
              </a:spcBef>
              <a:spcAft>
                <a:spcPts val="0"/>
              </a:spcAft>
              <a:buClr>
                <a:schemeClr val="dk1"/>
              </a:buClr>
              <a:buSzPts val="1400"/>
              <a:buFont typeface="Calibri"/>
              <a:buChar char="-"/>
            </a:pPr>
            <a:r>
              <a:rPr lang="en-US"/>
              <a:t>Not having their physical privacy protected</a:t>
            </a:r>
            <a:endParaRPr/>
          </a:p>
          <a:p>
            <a:pPr indent="-317500" lvl="1" marL="914400" rtl="0" algn="l">
              <a:spcBef>
                <a:spcPts val="0"/>
              </a:spcBef>
              <a:spcAft>
                <a:spcPts val="0"/>
              </a:spcAft>
              <a:buClr>
                <a:schemeClr val="dk1"/>
              </a:buClr>
              <a:buSzPts val="1400"/>
              <a:buFont typeface="Calibri"/>
              <a:buChar char="-"/>
            </a:pPr>
            <a:r>
              <a:rPr lang="en-US"/>
              <a:t>Being threatened with withholding treatment or made to accept unwanted treatment</a:t>
            </a:r>
            <a:endParaRPr/>
          </a:p>
          <a:p>
            <a:pPr indent="0" lvl="0" marL="0" rtl="0" algn="l">
              <a:spcBef>
                <a:spcPts val="0"/>
              </a:spcBef>
              <a:spcAft>
                <a:spcPts val="0"/>
              </a:spcAft>
              <a:buNone/>
            </a:pPr>
            <a:r>
              <a:t/>
            </a:r>
            <a:endParaRPr/>
          </a:p>
        </p:txBody>
      </p:sp>
      <p:sp>
        <p:nvSpPr>
          <p:cNvPr id="140" name="Google Shape;14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Font typeface="Calibri"/>
              <a:buChar char="-"/>
            </a:pPr>
            <a:r>
              <a:rPr lang="en-US"/>
              <a:t>Effective communication among healthcare providers and patients can build trust and contribute to high quality care.</a:t>
            </a:r>
            <a:endParaRPr/>
          </a:p>
          <a:p>
            <a:pPr indent="-317500" lvl="0" marL="457200" rtl="0" algn="l">
              <a:spcBef>
                <a:spcPts val="0"/>
              </a:spcBef>
              <a:spcAft>
                <a:spcPts val="0"/>
              </a:spcAft>
              <a:buClr>
                <a:schemeClr val="dk1"/>
              </a:buClr>
              <a:buSzPts val="1400"/>
              <a:buFont typeface="Calibri"/>
              <a:buChar char="-"/>
            </a:pPr>
            <a:r>
              <a:rPr lang="en-US"/>
              <a:t>Important for patients to feel comfortable sharing health concerns with their providers, which could lead to more accurate &amp; timely treatment for pregnancy-related complications</a:t>
            </a:r>
            <a:endParaRPr/>
          </a:p>
          <a:p>
            <a:pPr indent="0" lvl="0" marL="0" rtl="0" algn="l">
              <a:spcBef>
                <a:spcPts val="0"/>
              </a:spcBef>
              <a:spcAft>
                <a:spcPts val="0"/>
              </a:spcAft>
              <a:buNone/>
            </a:pPr>
            <a:r>
              <a:t/>
            </a:r>
            <a:endParaRPr/>
          </a:p>
        </p:txBody>
      </p:sp>
      <p:sp>
        <p:nvSpPr>
          <p:cNvPr id="146" name="Google Shape;14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Assess extent and sources of racial &amp; ethnic disparities in health care not otherwise attributable to access to care, ability to pay, or insurance coverage</a:t>
            </a:r>
            <a:endParaRPr/>
          </a:p>
          <a:p>
            <a:pPr indent="0" lvl="0" marL="0" rtl="0" algn="l">
              <a:spcBef>
                <a:spcPts val="0"/>
              </a:spcBef>
              <a:spcAft>
                <a:spcPts val="0"/>
              </a:spcAft>
              <a:buNone/>
            </a:pPr>
            <a:r>
              <a:t/>
            </a:r>
            <a:endParaRPr/>
          </a:p>
        </p:txBody>
      </p:sp>
      <p:sp>
        <p:nvSpPr>
          <p:cNvPr id="154" name="Google Shape;15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Definition</a:t>
            </a:r>
            <a:endParaRPr/>
          </a:p>
          <a:p>
            <a:pPr indent="0" lvl="0" marL="0" rtl="0" algn="l">
              <a:spcBef>
                <a:spcPts val="0"/>
              </a:spcBef>
              <a:spcAft>
                <a:spcPts val="0"/>
              </a:spcAft>
              <a:buNone/>
            </a:pPr>
            <a:r>
              <a:rPr lang="en-US"/>
              <a:t>-  non-medical factors that influence health outcomes</a:t>
            </a:r>
            <a:endParaRPr/>
          </a:p>
          <a:p>
            <a:pPr indent="0" lvl="0" marL="0" rtl="0" algn="l">
              <a:spcBef>
                <a:spcPts val="0"/>
              </a:spcBef>
              <a:spcAft>
                <a:spcPts val="0"/>
              </a:spcAft>
              <a:buNone/>
            </a:pPr>
            <a:r>
              <a:rPr lang="en-US"/>
              <a:t>- where one is born, grows up, lives, works, age and wider set of forces that affect daily life</a:t>
            </a:r>
            <a:endParaRPr/>
          </a:p>
          <a:p>
            <a:pPr indent="0" lvl="0" marL="0" rtl="0" algn="l">
              <a:spcBef>
                <a:spcPts val="0"/>
              </a:spcBef>
              <a:spcAft>
                <a:spcPts val="0"/>
              </a:spcAft>
              <a:buNone/>
            </a:pPr>
            <a:r>
              <a:t/>
            </a:r>
            <a:endParaRPr/>
          </a:p>
        </p:txBody>
      </p:sp>
      <p:sp>
        <p:nvSpPr>
          <p:cNvPr id="162" name="Google Shape;16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2ebfdabdb_0_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2ebfdabdb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92ebfdabdb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Dr. Eberhardt is a professor of psychology at Stanford University and previous recipient of MacArthur genius gran</a:t>
            </a:r>
            <a:endParaRPr/>
          </a:p>
          <a:p>
            <a:pPr indent="-171450" lvl="1" marL="628650" rtl="0" algn="l">
              <a:spcBef>
                <a:spcPts val="0"/>
              </a:spcBef>
              <a:spcAft>
                <a:spcPts val="0"/>
              </a:spcAft>
              <a:buClr>
                <a:schemeClr val="dk1"/>
              </a:buClr>
              <a:buSzPts val="1200"/>
              <a:buFont typeface="Arial"/>
              <a:buChar char="•"/>
            </a:pPr>
            <a:r>
              <a:rPr lang="en-US"/>
              <a:t>Leading expert in implicit bias and in her book Biased she provides perspective that is scientific, investigative, and informed by her personal experience in tackling bias</a:t>
            </a:r>
            <a:endParaRPr/>
          </a:p>
          <a:p>
            <a:pPr indent="-171450" lvl="1" marL="628650" rtl="0" algn="l">
              <a:spcBef>
                <a:spcPts val="0"/>
              </a:spcBef>
              <a:spcAft>
                <a:spcPts val="0"/>
              </a:spcAft>
              <a:buClr>
                <a:schemeClr val="dk1"/>
              </a:buClr>
              <a:buSzPts val="1200"/>
              <a:buFont typeface="Arial"/>
              <a:buChar char="•"/>
            </a:pPr>
            <a:r>
              <a:rPr lang="en-US"/>
              <a:t>Addresses how racial bias is not the fault of or restricted to a few “bad apples” but present at all levels of society, and among us all</a:t>
            </a:r>
            <a:endParaRPr/>
          </a:p>
          <a:p>
            <a:pPr indent="-171450" lvl="1" marL="628650" rtl="0" algn="l">
              <a:spcBef>
                <a:spcPts val="0"/>
              </a:spcBef>
              <a:spcAft>
                <a:spcPts val="0"/>
              </a:spcAft>
              <a:buClr>
                <a:schemeClr val="dk1"/>
              </a:buClr>
              <a:buSzPts val="1200"/>
              <a:buFont typeface="Arial"/>
              <a:buChar char="•"/>
            </a:pPr>
            <a:r>
              <a:rPr lang="en-US"/>
              <a:t>She describes it as a human problem that people can and need to play a role in solving</a:t>
            </a:r>
            <a:endParaRPr/>
          </a:p>
          <a:p>
            <a:pPr indent="-171450" lvl="0" marL="171450" rtl="0" algn="l">
              <a:spcBef>
                <a:spcPts val="0"/>
              </a:spcBef>
              <a:spcAft>
                <a:spcPts val="0"/>
              </a:spcAft>
              <a:buClr>
                <a:schemeClr val="dk1"/>
              </a:buClr>
              <a:buSzPts val="1200"/>
              <a:buFont typeface="Arial"/>
              <a:buChar char="•"/>
            </a:pPr>
            <a:r>
              <a:rPr lang="en-US"/>
              <a:t>Dr. Geronimus is a professor of human behavior and human health at University of Michigan</a:t>
            </a:r>
            <a:endParaRPr/>
          </a:p>
          <a:p>
            <a:pPr indent="-171450" lvl="1" marL="628650" rtl="0" algn="l">
              <a:spcBef>
                <a:spcPts val="0"/>
              </a:spcBef>
              <a:spcAft>
                <a:spcPts val="0"/>
              </a:spcAft>
              <a:buClr>
                <a:schemeClr val="dk1"/>
              </a:buClr>
              <a:buSzPts val="1200"/>
              <a:buFont typeface="Arial"/>
              <a:buChar char="•"/>
            </a:pPr>
            <a:r>
              <a:rPr lang="en-US"/>
              <a:t>How systemic injustices impact can take aa physical and sometimes deadly role</a:t>
            </a:r>
            <a:endParaRPr/>
          </a:p>
          <a:p>
            <a:pPr indent="-171450" lvl="1" marL="628650" rtl="0" algn="l">
              <a:spcBef>
                <a:spcPts val="0"/>
              </a:spcBef>
              <a:spcAft>
                <a:spcPts val="0"/>
              </a:spcAft>
              <a:buClr>
                <a:schemeClr val="dk1"/>
              </a:buClr>
              <a:buSzPts val="1200"/>
              <a:buFont typeface="Arial"/>
              <a:buChar char="•"/>
            </a:pPr>
            <a:r>
              <a:rPr lang="en-US"/>
              <a:t>Chronic stress from racism contributes to aging and higher rates of chronic medical problems</a:t>
            </a:r>
            <a:endParaRPr/>
          </a:p>
          <a:p>
            <a:pPr indent="0" lvl="0" marL="0" rtl="0" algn="l">
              <a:spcBef>
                <a:spcPts val="0"/>
              </a:spcBef>
              <a:spcAft>
                <a:spcPts val="0"/>
              </a:spcAft>
              <a:buNone/>
            </a:pPr>
            <a:r>
              <a:t/>
            </a:r>
            <a:endParaRPr/>
          </a:p>
        </p:txBody>
      </p:sp>
      <p:sp>
        <p:nvSpPr>
          <p:cNvPr id="184" name="Google Shape;184;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MMR Program</a:t>
            </a:r>
            <a:endParaRPr/>
          </a:p>
          <a:p>
            <a:pPr indent="-171450" lvl="1" marL="628650" rtl="0" algn="l">
              <a:spcBef>
                <a:spcPts val="0"/>
              </a:spcBef>
              <a:spcAft>
                <a:spcPts val="0"/>
              </a:spcAft>
              <a:buClr>
                <a:schemeClr val="dk1"/>
              </a:buClr>
              <a:buSzPts val="1200"/>
              <a:buFont typeface="Arial"/>
              <a:buChar char="•"/>
            </a:pPr>
            <a:r>
              <a:rPr lang="en-US"/>
              <a:t>Identify causes of maternal death</a:t>
            </a:r>
            <a:endParaRPr/>
          </a:p>
          <a:p>
            <a:pPr indent="-171450" lvl="1" marL="628650" rtl="0" algn="l">
              <a:spcBef>
                <a:spcPts val="0"/>
              </a:spcBef>
              <a:spcAft>
                <a:spcPts val="0"/>
              </a:spcAft>
              <a:buClr>
                <a:schemeClr val="dk1"/>
              </a:buClr>
              <a:buSzPts val="1200"/>
              <a:buFont typeface="Arial"/>
              <a:buChar char="•"/>
            </a:pPr>
            <a:r>
              <a:rPr lang="en-US"/>
              <a:t>Review of medical records and other relevant data</a:t>
            </a:r>
            <a:endParaRPr/>
          </a:p>
          <a:p>
            <a:pPr indent="-171450" lvl="1" marL="628650" rtl="0" algn="l">
              <a:spcBef>
                <a:spcPts val="0"/>
              </a:spcBef>
              <a:spcAft>
                <a:spcPts val="0"/>
              </a:spcAft>
              <a:buClr>
                <a:schemeClr val="dk1"/>
              </a:buClr>
              <a:buSzPts val="1200"/>
              <a:buFont typeface="Arial"/>
              <a:buChar char="•"/>
            </a:pPr>
            <a:r>
              <a:rPr lang="en-US"/>
              <a:t>Determination of preventability of death</a:t>
            </a:r>
            <a:endParaRPr/>
          </a:p>
          <a:p>
            <a:pPr indent="-171450" lvl="1" marL="628650" rtl="0" algn="l">
              <a:spcBef>
                <a:spcPts val="0"/>
              </a:spcBef>
              <a:spcAft>
                <a:spcPts val="0"/>
              </a:spcAft>
              <a:buClr>
                <a:schemeClr val="dk1"/>
              </a:buClr>
              <a:buSzPts val="1200"/>
              <a:buFont typeface="Arial"/>
              <a:buChar char="•"/>
            </a:pPr>
            <a:r>
              <a:rPr lang="en-US"/>
              <a:t>Development of recommendations to prevent maternal death</a:t>
            </a:r>
            <a:endParaRPr/>
          </a:p>
          <a:p>
            <a:pPr indent="-171450" lvl="1" marL="628650" rtl="0" algn="l">
              <a:spcBef>
                <a:spcPts val="0"/>
              </a:spcBef>
              <a:spcAft>
                <a:spcPts val="0"/>
              </a:spcAft>
              <a:buClr>
                <a:schemeClr val="dk1"/>
              </a:buClr>
              <a:buSzPts val="1200"/>
              <a:buFont typeface="Arial"/>
              <a:buChar char="•"/>
            </a:pPr>
            <a:r>
              <a:rPr lang="en-US"/>
              <a:t>Dissemination of findings &amp; recommendations to policy makers, healthcare providers &amp; facilities, &amp; to the public</a:t>
            </a:r>
            <a:endParaRPr/>
          </a:p>
          <a:p>
            <a:pPr indent="-171450" lvl="0" marL="171450" rtl="0" algn="l">
              <a:spcBef>
                <a:spcPts val="0"/>
              </a:spcBef>
              <a:spcAft>
                <a:spcPts val="0"/>
              </a:spcAft>
              <a:buClr>
                <a:schemeClr val="dk1"/>
              </a:buClr>
              <a:buSzPts val="1200"/>
              <a:buFont typeface="Arial"/>
              <a:buChar char="•"/>
            </a:pPr>
            <a:r>
              <a:rPr lang="en-US"/>
              <a:t>Momnibus Act – still hasn’t been passed by Congress</a:t>
            </a:r>
            <a:endParaRPr/>
          </a:p>
          <a:p>
            <a:pPr indent="-171450" lvl="1" marL="628650" rtl="0" algn="l">
              <a:spcBef>
                <a:spcPts val="0"/>
              </a:spcBef>
              <a:spcAft>
                <a:spcPts val="0"/>
              </a:spcAft>
              <a:buClr>
                <a:schemeClr val="dk1"/>
              </a:buClr>
              <a:buSzPts val="1200"/>
              <a:buFont typeface="Arial"/>
              <a:buChar char="•"/>
            </a:pPr>
            <a:r>
              <a:rPr lang="en-US"/>
              <a:t>Investments in SDoH, support for maternal mental health, support for incarcerated pregnancy people</a:t>
            </a:r>
            <a:endParaRPr/>
          </a:p>
          <a:p>
            <a:pPr indent="-171450" lvl="1" marL="628650" rtl="0" algn="l">
              <a:spcBef>
                <a:spcPts val="0"/>
              </a:spcBef>
              <a:spcAft>
                <a:spcPts val="0"/>
              </a:spcAft>
              <a:buClr>
                <a:schemeClr val="dk1"/>
              </a:buClr>
              <a:buSzPts val="1200"/>
              <a:buFont typeface="Arial"/>
              <a:buChar char="•"/>
            </a:pPr>
            <a:r>
              <a:rPr lang="en-US"/>
              <a:t>Fund community based organizations working on maternal health outcomes</a:t>
            </a:r>
            <a:endParaRPr/>
          </a:p>
          <a:p>
            <a:pPr indent="-171450" lvl="1" marL="628650" rtl="0" algn="l">
              <a:spcBef>
                <a:spcPts val="0"/>
              </a:spcBef>
              <a:spcAft>
                <a:spcPts val="0"/>
              </a:spcAft>
              <a:buClr>
                <a:schemeClr val="dk1"/>
              </a:buClr>
              <a:buSzPts val="1200"/>
              <a:buFont typeface="Arial"/>
              <a:buChar char="•"/>
            </a:pPr>
            <a:r>
              <a:rPr lang="en-US"/>
              <a:t>Improve data collection &amp; quality measures</a:t>
            </a:r>
            <a:endParaRPr/>
          </a:p>
          <a:p>
            <a:pPr indent="-171450" lvl="1" marL="628650" rtl="0" algn="l">
              <a:spcBef>
                <a:spcPts val="0"/>
              </a:spcBef>
              <a:spcAft>
                <a:spcPts val="0"/>
              </a:spcAft>
              <a:buClr>
                <a:schemeClr val="dk1"/>
              </a:buClr>
              <a:buSzPts val="1200"/>
              <a:buFont typeface="Arial"/>
              <a:buChar char="•"/>
            </a:pPr>
            <a:r>
              <a:rPr lang="en-US"/>
              <a:t>Diversity maternal care workforce</a:t>
            </a:r>
            <a:endParaRPr/>
          </a:p>
          <a:p>
            <a:pPr indent="-171450" lvl="1" marL="628650" rtl="0" algn="l">
              <a:spcBef>
                <a:spcPts val="0"/>
              </a:spcBef>
              <a:spcAft>
                <a:spcPts val="0"/>
              </a:spcAft>
              <a:buClr>
                <a:schemeClr val="dk1"/>
              </a:buClr>
              <a:buSzPts val="1200"/>
              <a:buFont typeface="Arial"/>
              <a:buChar char="•"/>
            </a:pPr>
            <a:r>
              <a:rPr lang="en-US"/>
              <a:t>Invest in digital tools</a:t>
            </a:r>
            <a:endParaRPr/>
          </a:p>
        </p:txBody>
      </p:sp>
      <p:sp>
        <p:nvSpPr>
          <p:cNvPr id="201" name="Google Shape;201;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Warning Signs</a:t>
            </a:r>
            <a:endParaRPr/>
          </a:p>
          <a:p>
            <a:pPr indent="0" lvl="0" marL="0" rtl="0" algn="l">
              <a:spcBef>
                <a:spcPts val="0"/>
              </a:spcBef>
              <a:spcAft>
                <a:spcPts val="0"/>
              </a:spcAft>
              <a:buNone/>
            </a:pPr>
            <a:r>
              <a:rPr b="0" i="0" lang="en-US">
                <a:solidFill>
                  <a:srgbClr val="363636"/>
                </a:solidFill>
                <a:latin typeface="Arial"/>
                <a:ea typeface="Arial"/>
                <a:cs typeface="Arial"/>
                <a:sym typeface="Arial"/>
              </a:rPr>
              <a:t>Report to your provider if you experience any of the following: severe headache, vision changes, shortness of breath, asthma not responsive to your usual medications, more difficulty breathing when you lay down flat, heart palpitations, chest pain or increased swelling, particularly in the hands, face and feet. These symptoms could also be signs of pre-eclampsia, which affects up to 15 percent of pregnancies worldwide. When Black women have pre-eclampsia, it often presents earlier and is more likely to be more severe than with white women.</a:t>
            </a:r>
            <a:endParaRPr/>
          </a:p>
        </p:txBody>
      </p:sp>
      <p:sp>
        <p:nvSpPr>
          <p:cNvPr id="243" name="Google Shape;243;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a:t>pregnancy associated mortality – irrespective of cause.  Starting point for analysis of maternal deaths</a:t>
            </a:r>
            <a:endParaRPr/>
          </a:p>
          <a:p>
            <a:pPr indent="-171450" lvl="0" marL="171450" rtl="0" algn="l">
              <a:spcBef>
                <a:spcPts val="0"/>
              </a:spcBef>
              <a:spcAft>
                <a:spcPts val="0"/>
              </a:spcAft>
              <a:buClr>
                <a:schemeClr val="dk1"/>
              </a:buClr>
              <a:buSzPts val="1200"/>
              <a:buFont typeface="Arial"/>
              <a:buChar char="•"/>
            </a:pPr>
            <a:r>
              <a:rPr lang="en-US"/>
              <a:t>pregnancy related mortality – pregnancy complication, chain of events initiated by pregnancy, or aggravation of an unrelated condition by the physiologic effects of pregnancy.  </a:t>
            </a:r>
            <a:endParaRPr/>
          </a:p>
          <a:p>
            <a:pPr indent="-171450" lvl="1" marL="628650" rtl="0" algn="l">
              <a:spcBef>
                <a:spcPts val="0"/>
              </a:spcBef>
              <a:spcAft>
                <a:spcPts val="0"/>
              </a:spcAft>
              <a:buClr>
                <a:schemeClr val="dk1"/>
              </a:buClr>
              <a:buSzPts val="1200"/>
              <a:buFont typeface="Arial"/>
              <a:buChar char="•"/>
            </a:pPr>
            <a:r>
              <a:rPr lang="en-US"/>
              <a:t>Used by CDC to report US trends in maternal mortality</a:t>
            </a:r>
            <a:endParaRPr/>
          </a:p>
          <a:p>
            <a:pPr indent="-171450" lvl="1" marL="628650" rtl="0" algn="l">
              <a:spcBef>
                <a:spcPts val="0"/>
              </a:spcBef>
              <a:spcAft>
                <a:spcPts val="0"/>
              </a:spcAft>
              <a:buClr>
                <a:schemeClr val="dk1"/>
              </a:buClr>
              <a:buSzPts val="1200"/>
              <a:buFont typeface="Arial"/>
              <a:buChar char="•"/>
            </a:pPr>
            <a:r>
              <a:rPr lang="en-US"/>
              <a:t>Typically reported as a ratio of deaths per 100K live births</a:t>
            </a:r>
            <a:endParaRPr/>
          </a:p>
          <a:p>
            <a:pPr indent="-171450" lvl="0" marL="171450" rtl="0" algn="l">
              <a:spcBef>
                <a:spcPts val="0"/>
              </a:spcBef>
              <a:spcAft>
                <a:spcPts val="0"/>
              </a:spcAft>
              <a:buClr>
                <a:schemeClr val="dk1"/>
              </a:buClr>
              <a:buSzPts val="1200"/>
              <a:buFont typeface="Arial"/>
              <a:buChar char="•"/>
            </a:pPr>
            <a:r>
              <a:rPr lang="en-US"/>
              <a:t>Maternal mortality – irrespective of duration or site of pregnancy, from any cause related to or aggravated by pregnancy or its management, but not from accidental or incidental causes</a:t>
            </a:r>
            <a:endParaRPr/>
          </a:p>
          <a:p>
            <a:pPr indent="0" lvl="0" marL="0" rtl="0" algn="l">
              <a:spcBef>
                <a:spcPts val="0"/>
              </a:spcBef>
              <a:spcAft>
                <a:spcPts val="0"/>
              </a:spcAft>
              <a:buNone/>
            </a:pPr>
            <a:r>
              <a:t/>
            </a:r>
            <a:endParaRPr/>
          </a:p>
        </p:txBody>
      </p:sp>
      <p:sp>
        <p:nvSpPr>
          <p:cNvPr id="60" name="Google Shape;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92ebfdabdb_0_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1" name="Google Shape;81;g292ebfdabdb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Cardiac and coronary conditions are leading cause of death for Black people</a:t>
            </a:r>
            <a:endParaRPr/>
          </a:p>
          <a:p>
            <a:pPr indent="-317500" lvl="0" marL="457200" rtl="0" algn="l">
              <a:spcBef>
                <a:spcPts val="0"/>
              </a:spcBef>
              <a:spcAft>
                <a:spcPts val="0"/>
              </a:spcAft>
              <a:buSzPts val="1400"/>
              <a:buChar char="-"/>
            </a:pPr>
            <a:r>
              <a:rPr lang="en-US"/>
              <a:t>Mental health conditions leading cause of death for Hispanic and White people</a:t>
            </a:r>
            <a:endParaRPr/>
          </a:p>
          <a:p>
            <a:pPr indent="-317500" lvl="0" marL="457200" rtl="0" algn="l">
              <a:spcBef>
                <a:spcPts val="0"/>
              </a:spcBef>
              <a:spcAft>
                <a:spcPts val="0"/>
              </a:spcAft>
              <a:buSzPts val="1400"/>
              <a:buChar char="-"/>
            </a:pPr>
            <a:r>
              <a:rPr lang="en-US"/>
              <a:t>Hemorrhage is leading cause of death for Asian peple</a:t>
            </a:r>
            <a:endParaRPr/>
          </a:p>
          <a:p>
            <a:pPr indent="-317500" lvl="0" marL="457200" rtl="0" algn="l">
              <a:spcBef>
                <a:spcPts val="0"/>
              </a:spcBef>
              <a:spcAft>
                <a:spcPts val="0"/>
              </a:spcAft>
              <a:buSzPts val="1400"/>
              <a:buChar char="-"/>
            </a:pPr>
            <a:r>
              <a:rPr lang="en-US"/>
              <a:t>Mental health and hemorrhage are leading causes of death among Indiginous people</a:t>
            </a:r>
            <a:endParaRPr/>
          </a:p>
        </p:txBody>
      </p:sp>
      <p:sp>
        <p:nvSpPr>
          <p:cNvPr id="82" name="Google Shape;82;g292ebfdabdb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7"/>
          <p:cNvSpPr txBox="1"/>
          <p:nvPr>
            <p:ph type="title"/>
          </p:nvPr>
        </p:nvSpPr>
        <p:spPr>
          <a:xfrm>
            <a:off x="457200" y="887592"/>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7"/>
          <p:cNvSpPr txBox="1"/>
          <p:nvPr>
            <p:ph idx="1" type="body"/>
          </p:nvPr>
        </p:nvSpPr>
        <p:spPr>
          <a:xfrm>
            <a:off x="457200" y="2030592"/>
            <a:ext cx="8229600" cy="4095571"/>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3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 name="Shape 24"/>
        <p:cNvGrpSpPr/>
        <p:nvPr/>
      </p:nvGrpSpPr>
      <p:grpSpPr>
        <a:xfrm>
          <a:off x="0" y="0"/>
          <a:ext cx="0" cy="0"/>
          <a:chOff x="0" y="0"/>
          <a:chExt cx="0" cy="0"/>
        </a:xfrm>
      </p:grpSpPr>
      <p:sp>
        <p:nvSpPr>
          <p:cNvPr id="25" name="Google Shape;25;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0"/>
          <p:cNvSpPr txBox="1"/>
          <p:nvPr>
            <p:ph type="title"/>
          </p:nvPr>
        </p:nvSpPr>
        <p:spPr>
          <a:xfrm>
            <a:off x="311700" y="593367"/>
            <a:ext cx="8520600" cy="7636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4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0"/>
              </a:spcBef>
              <a:spcAft>
                <a:spcPts val="0"/>
              </a:spcAft>
              <a:buClr>
                <a:schemeClr val="dk1"/>
              </a:buClr>
              <a:buSzPts val="1400"/>
              <a:buChar char="○"/>
              <a:defRPr/>
            </a:lvl2pPr>
            <a:lvl3pPr indent="-317500" lvl="2" marL="1371600" algn="l">
              <a:lnSpc>
                <a:spcPct val="90000"/>
              </a:lnSpc>
              <a:spcBef>
                <a:spcPts val="0"/>
              </a:spcBef>
              <a:spcAft>
                <a:spcPts val="0"/>
              </a:spcAft>
              <a:buClr>
                <a:schemeClr val="dk1"/>
              </a:buClr>
              <a:buSzPts val="1400"/>
              <a:buChar char="■"/>
              <a:defRPr/>
            </a:lvl3pPr>
            <a:lvl4pPr indent="-317500" lvl="3" marL="1828800" algn="l">
              <a:lnSpc>
                <a:spcPct val="90000"/>
              </a:lnSpc>
              <a:spcBef>
                <a:spcPts val="0"/>
              </a:spcBef>
              <a:spcAft>
                <a:spcPts val="0"/>
              </a:spcAft>
              <a:buClr>
                <a:schemeClr val="dk1"/>
              </a:buClr>
              <a:buSzPts val="1400"/>
              <a:buChar char="●"/>
              <a:defRPr/>
            </a:lvl4pPr>
            <a:lvl5pPr indent="-317500" lvl="4" marL="2286000" algn="l">
              <a:lnSpc>
                <a:spcPct val="90000"/>
              </a:lnSpc>
              <a:spcBef>
                <a:spcPts val="0"/>
              </a:spcBef>
              <a:spcAft>
                <a:spcPts val="0"/>
              </a:spcAft>
              <a:buClr>
                <a:schemeClr val="dk1"/>
              </a:buClr>
              <a:buSzPts val="1400"/>
              <a:buChar char="○"/>
              <a:defRPr/>
            </a:lvl5pPr>
            <a:lvl6pPr indent="-317500" lvl="5" marL="2743200" algn="l">
              <a:lnSpc>
                <a:spcPct val="90000"/>
              </a:lnSpc>
              <a:spcBef>
                <a:spcPts val="0"/>
              </a:spcBef>
              <a:spcAft>
                <a:spcPts val="0"/>
              </a:spcAft>
              <a:buClr>
                <a:schemeClr val="dk1"/>
              </a:buClr>
              <a:buSzPts val="1400"/>
              <a:buChar char="■"/>
              <a:defRPr/>
            </a:lvl6pPr>
            <a:lvl7pPr indent="-317500" lvl="6" marL="3200400" algn="l">
              <a:lnSpc>
                <a:spcPct val="90000"/>
              </a:lnSpc>
              <a:spcBef>
                <a:spcPts val="0"/>
              </a:spcBef>
              <a:spcAft>
                <a:spcPts val="0"/>
              </a:spcAft>
              <a:buClr>
                <a:schemeClr val="dk1"/>
              </a:buClr>
              <a:buSzPts val="1400"/>
              <a:buChar char="●"/>
              <a:defRPr/>
            </a:lvl7pPr>
            <a:lvl8pPr indent="-317500" lvl="7" marL="3657600" algn="l">
              <a:lnSpc>
                <a:spcPct val="90000"/>
              </a:lnSpc>
              <a:spcBef>
                <a:spcPts val="0"/>
              </a:spcBef>
              <a:spcAft>
                <a:spcPts val="0"/>
              </a:spcAft>
              <a:buClr>
                <a:schemeClr val="dk1"/>
              </a:buClr>
              <a:buSzPts val="1400"/>
              <a:buChar char="○"/>
              <a:defRPr/>
            </a:lvl8pPr>
            <a:lvl9pPr indent="-317500" lvl="8" marL="4114800" algn="l">
              <a:lnSpc>
                <a:spcPct val="90000"/>
              </a:lnSpc>
              <a:spcBef>
                <a:spcPts val="0"/>
              </a:spcBef>
              <a:spcAft>
                <a:spcPts val="0"/>
              </a:spcAft>
              <a:buClr>
                <a:schemeClr val="dk1"/>
              </a:buClr>
              <a:buSzPts val="1400"/>
              <a:buChar char="■"/>
              <a:defRPr/>
            </a:lvl9pPr>
          </a:lstStyle>
          <a:p/>
        </p:txBody>
      </p:sp>
      <p:sp>
        <p:nvSpPr>
          <p:cNvPr id="31" name="Google Shape;31;p40"/>
          <p:cNvSpPr txBox="1"/>
          <p:nvPr>
            <p:ph idx="12" type="sldNum"/>
          </p:nvPr>
        </p:nvSpPr>
        <p:spPr>
          <a:xfrm>
            <a:off x="8472458" y="6217623"/>
            <a:ext cx="548700" cy="524800"/>
          </a:xfrm>
          <a:prstGeom prst="rect">
            <a:avLst/>
          </a:prstGeom>
          <a:noFill/>
          <a:ln>
            <a:noFill/>
          </a:ln>
        </p:spPr>
        <p:txBody>
          <a:bodyPr anchorCtr="0" anchor="ctr" bIns="91425" lIns="91425" spcFirstLastPara="1" rIns="91425" wrap="square" tIns="91425">
            <a:normAutofit/>
          </a:bodyPr>
          <a:lstStyle>
            <a:lvl1pPr indent="0" lvl="0"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1pPr>
            <a:lvl2pPr indent="0" lvl="1"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2pPr>
            <a:lvl3pPr indent="0" lvl="2"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3pPr>
            <a:lvl4pPr indent="0" lvl="3"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4pPr>
            <a:lvl5pPr indent="0" lvl="4"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5pPr>
            <a:lvl6pPr indent="0" lvl="5"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6pPr>
            <a:lvl7pPr indent="0" lvl="6"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7pPr>
            <a:lvl8pPr indent="0" lvl="7"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8pPr>
            <a:lvl9pPr indent="0" lvl="8" marL="0" algn="r">
              <a:buClr>
                <a:srgbClr val="888888"/>
              </a:buClr>
              <a:buSzPts val="12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4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 name="Google Shape;36;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hyperlink" Target="https://nmaahc.si.edu/learn/talking-about-race/topics/being-antiracist"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28.png"/><Relationship Id="rId6"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00"/>
              <a:buFont typeface="Calibri"/>
              <a:buNone/>
            </a:pPr>
            <a:r>
              <a:rPr lang="en-US" sz="3900"/>
              <a:t>Eliminating Preventable Maternal Morbidity &amp; Mortality in the US</a:t>
            </a:r>
            <a:endParaRPr/>
          </a:p>
        </p:txBody>
      </p:sp>
      <p:sp>
        <p:nvSpPr>
          <p:cNvPr id="44" name="Google Shape;44;p1"/>
          <p:cNvSpPr txBox="1"/>
          <p:nvPr>
            <p:ph idx="1" type="subTitle"/>
          </p:nvPr>
        </p:nvSpPr>
        <p:spPr>
          <a:xfrm>
            <a:off x="1143000" y="3917156"/>
            <a:ext cx="6858000" cy="1241822"/>
          </a:xfrm>
          <a:prstGeom prst="rect">
            <a:avLst/>
          </a:prstGeom>
          <a:noFill/>
          <a:ln>
            <a:noFill/>
          </a:ln>
        </p:spPr>
        <p:txBody>
          <a:bodyPr anchorCtr="0" anchor="t" bIns="45700" lIns="91425" spcFirstLastPara="1" rIns="91425" wrap="square" tIns="45700">
            <a:normAutofit fontScale="47500" lnSpcReduction="20000"/>
          </a:bodyPr>
          <a:lstStyle/>
          <a:p>
            <a:pPr indent="0" lvl="0" marL="0" rtl="0" algn="ctr">
              <a:spcBef>
                <a:spcPts val="0"/>
              </a:spcBef>
              <a:spcAft>
                <a:spcPts val="0"/>
              </a:spcAft>
              <a:buClr>
                <a:srgbClr val="888888"/>
              </a:buClr>
              <a:buSzPct val="100000"/>
              <a:buNone/>
            </a:pPr>
            <a:r>
              <a:rPr lang="en-US"/>
              <a:t>Doee Kitessa, MD, FACOG</a:t>
            </a:r>
            <a:endParaRPr/>
          </a:p>
          <a:p>
            <a:pPr indent="0" lvl="0" marL="0" rtl="0" algn="ctr">
              <a:spcBef>
                <a:spcPts val="304"/>
              </a:spcBef>
              <a:spcAft>
                <a:spcPts val="0"/>
              </a:spcAft>
              <a:buClr>
                <a:srgbClr val="888888"/>
              </a:buClr>
              <a:buSzPct val="100000"/>
              <a:buNone/>
            </a:pPr>
            <a:r>
              <a:rPr lang="en-US"/>
              <a:t>Assistant Professor</a:t>
            </a:r>
            <a:endParaRPr/>
          </a:p>
          <a:p>
            <a:pPr indent="0" lvl="0" marL="0" rtl="0" algn="ctr">
              <a:spcBef>
                <a:spcPts val="304"/>
              </a:spcBef>
              <a:spcAft>
                <a:spcPts val="0"/>
              </a:spcAft>
              <a:buClr>
                <a:srgbClr val="888888"/>
              </a:buClr>
              <a:buSzPct val="100000"/>
              <a:buNone/>
            </a:pPr>
            <a:r>
              <a:rPr lang="en-US"/>
              <a:t>Director, Program on Diversity, Inclusion, &amp; Women’s Empowerment</a:t>
            </a:r>
            <a:endParaRPr/>
          </a:p>
          <a:p>
            <a:pPr indent="0" lvl="0" marL="0" rtl="0" algn="ctr">
              <a:spcBef>
                <a:spcPts val="304"/>
              </a:spcBef>
              <a:spcAft>
                <a:spcPts val="0"/>
              </a:spcAft>
              <a:buClr>
                <a:srgbClr val="888888"/>
              </a:buClr>
              <a:buSzPct val="100000"/>
              <a:buNone/>
            </a:pPr>
            <a:r>
              <a:rPr lang="en-US"/>
              <a:t>Department of Obstetrics, Gynecology, &amp; Reproductive Sciences</a:t>
            </a:r>
            <a:endParaRPr/>
          </a:p>
          <a:p>
            <a:pPr indent="0" lvl="0" marL="0" rtl="0" algn="ctr">
              <a:spcBef>
                <a:spcPts val="304"/>
              </a:spcBef>
              <a:spcAft>
                <a:spcPts val="0"/>
              </a:spcAft>
              <a:buClr>
                <a:srgbClr val="888888"/>
              </a:buClr>
              <a:buSzPct val="100000"/>
              <a:buNone/>
            </a:pPr>
            <a:r>
              <a:rPr lang="en-US"/>
              <a:t>University of Maryland School of Medicine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0"/>
          <p:cNvSpPr txBox="1"/>
          <p:nvPr>
            <p:ph type="title"/>
          </p:nvPr>
        </p:nvSpPr>
        <p:spPr>
          <a:xfrm>
            <a:off x="457200" y="88759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Maternal Mortality in US - 2021</a:t>
            </a:r>
            <a:endParaRPr/>
          </a:p>
        </p:txBody>
      </p:sp>
      <p:sp>
        <p:nvSpPr>
          <p:cNvPr id="97" name="Google Shape;97;p10"/>
          <p:cNvSpPr txBox="1"/>
          <p:nvPr>
            <p:ph idx="1" type="body"/>
          </p:nvPr>
        </p:nvSpPr>
        <p:spPr>
          <a:xfrm>
            <a:off x="649705" y="1884124"/>
            <a:ext cx="8229600" cy="4095571"/>
          </a:xfrm>
          <a:prstGeom prst="rect">
            <a:avLst/>
          </a:prstGeom>
          <a:noFill/>
          <a:ln>
            <a:noFill/>
          </a:ln>
        </p:spPr>
        <p:txBody>
          <a:bodyPr anchorCtr="0" anchor="t" bIns="45700" lIns="91425" spcFirstLastPara="1" rIns="91425" wrap="square" tIns="45700">
            <a:normAutofit fontScale="85000" lnSpcReduction="20000"/>
          </a:bodyPr>
          <a:lstStyle/>
          <a:p>
            <a:pPr indent="-139700" lvl="0" marL="342900" rtl="0" algn="l">
              <a:spcBef>
                <a:spcPts val="0"/>
              </a:spcBef>
              <a:spcAft>
                <a:spcPts val="0"/>
              </a:spcAft>
              <a:buClr>
                <a:schemeClr val="dk1"/>
              </a:buClr>
              <a:buSzPct val="100000"/>
              <a:buNone/>
            </a:pPr>
            <a:r>
              <a:t/>
            </a:r>
            <a:endParaRPr/>
          </a:p>
          <a:p>
            <a:pPr indent="-401320" lvl="0" marL="342900" rtl="0" algn="l">
              <a:spcBef>
                <a:spcPts val="640"/>
              </a:spcBef>
              <a:spcAft>
                <a:spcPts val="0"/>
              </a:spcAft>
              <a:buSzPct val="100000"/>
              <a:buChar char="•"/>
            </a:pPr>
            <a:r>
              <a:rPr lang="en-US"/>
              <a:t>1,205 women died of pregnancy related causes</a:t>
            </a:r>
            <a:endParaRPr/>
          </a:p>
          <a:p>
            <a:pPr indent="-322580" lvl="1" marL="742950" rtl="0" algn="l">
              <a:spcBef>
                <a:spcPts val="560"/>
              </a:spcBef>
              <a:spcAft>
                <a:spcPts val="0"/>
              </a:spcAft>
              <a:buSzPct val="100000"/>
              <a:buChar char="–"/>
            </a:pPr>
            <a:r>
              <a:rPr lang="en-US"/>
              <a:t>2020 – 861 pregnancy related deaths</a:t>
            </a:r>
            <a:endParaRPr/>
          </a:p>
          <a:p>
            <a:pPr indent="-139700" lvl="0" marL="342900" rtl="0" algn="l">
              <a:spcBef>
                <a:spcPts val="640"/>
              </a:spcBef>
              <a:spcAft>
                <a:spcPts val="0"/>
              </a:spcAft>
              <a:buNone/>
            </a:pPr>
            <a:r>
              <a:t/>
            </a:r>
            <a:endParaRPr/>
          </a:p>
          <a:p>
            <a:pPr indent="-401320" lvl="0" marL="342900" rtl="0" algn="l">
              <a:spcBef>
                <a:spcPts val="640"/>
              </a:spcBef>
              <a:spcAft>
                <a:spcPts val="0"/>
              </a:spcAft>
              <a:buSzPct val="100000"/>
              <a:buChar char="•"/>
            </a:pPr>
            <a:r>
              <a:rPr lang="en-US"/>
              <a:t>Black women are 2.6 times more likely to die during &amp; around pregnancy</a:t>
            </a:r>
            <a:endParaRPr/>
          </a:p>
          <a:p>
            <a:pPr indent="0" lvl="0" marL="342900" rtl="0" algn="l">
              <a:spcBef>
                <a:spcPts val="640"/>
              </a:spcBef>
              <a:spcAft>
                <a:spcPts val="0"/>
              </a:spcAft>
              <a:buNone/>
            </a:pPr>
            <a:r>
              <a:t/>
            </a:r>
            <a:endParaRPr/>
          </a:p>
          <a:p>
            <a:pPr indent="-401320" lvl="0" marL="342900" rtl="0" algn="l">
              <a:spcBef>
                <a:spcPts val="640"/>
              </a:spcBef>
              <a:spcAft>
                <a:spcPts val="0"/>
              </a:spcAft>
              <a:buSzPct val="100000"/>
              <a:buChar char="•"/>
            </a:pPr>
            <a:r>
              <a:rPr lang="en-US"/>
              <a:t>A</a:t>
            </a:r>
            <a:r>
              <a:rPr lang="en-US" sz="3200"/>
              <a:t>ccording to CDC, </a:t>
            </a:r>
            <a:r>
              <a:rPr b="1" lang="en-US" sz="3200"/>
              <a:t>8</a:t>
            </a:r>
            <a:r>
              <a:rPr b="1" lang="en-US"/>
              <a:t>4% </a:t>
            </a:r>
            <a:r>
              <a:rPr lang="en-US"/>
              <a:t>of pregnancy-related deaths are preventable</a:t>
            </a:r>
            <a:endParaRPr/>
          </a:p>
          <a:p>
            <a:pPr indent="-139700" lvl="0" marL="342900" rtl="0" algn="l">
              <a:spcBef>
                <a:spcPts val="64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A graph of a mother&#10;&#10;Description automatically generated with medium confidence" id="104" name="Google Shape;104;p11"/>
          <p:cNvPicPr preferRelativeResize="0"/>
          <p:nvPr/>
        </p:nvPicPr>
        <p:blipFill rotWithShape="1">
          <a:blip r:embed="rId3">
            <a:alphaModFix/>
          </a:blip>
          <a:srcRect b="0" l="0" r="0" t="0"/>
          <a:stretch/>
        </p:blipFill>
        <p:spPr>
          <a:xfrm>
            <a:off x="1828885" y="1424777"/>
            <a:ext cx="5791115" cy="51141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2"/>
          <p:cNvPicPr preferRelativeResize="0"/>
          <p:nvPr/>
        </p:nvPicPr>
        <p:blipFill rotWithShape="1">
          <a:blip r:embed="rId3">
            <a:alphaModFix/>
          </a:blip>
          <a:srcRect b="0" l="0" r="0" t="0"/>
          <a:stretch/>
        </p:blipFill>
        <p:spPr>
          <a:xfrm>
            <a:off x="662305" y="1683907"/>
            <a:ext cx="3833101" cy="1476976"/>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992870" y="3429000"/>
            <a:ext cx="2480012" cy="2437799"/>
          </a:xfrm>
          <a:prstGeom prst="rect">
            <a:avLst/>
          </a:prstGeom>
          <a:noFill/>
          <a:ln>
            <a:noFill/>
          </a:ln>
        </p:spPr>
      </p:pic>
      <p:pic>
        <p:nvPicPr>
          <p:cNvPr descr="A graph of a number of people&#10;&#10;Description automatically generated with medium confidence" id="111" name="Google Shape;111;p12"/>
          <p:cNvPicPr preferRelativeResize="0"/>
          <p:nvPr/>
        </p:nvPicPr>
        <p:blipFill rotWithShape="1">
          <a:blip r:embed="rId5">
            <a:alphaModFix/>
          </a:blip>
          <a:srcRect b="0" l="0" r="0" t="0"/>
          <a:stretch/>
        </p:blipFill>
        <p:spPr>
          <a:xfrm>
            <a:off x="4572000" y="2422395"/>
            <a:ext cx="4159037" cy="318789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3"/>
          <p:cNvSpPr txBox="1"/>
          <p:nvPr>
            <p:ph type="title"/>
          </p:nvPr>
        </p:nvSpPr>
        <p:spPr>
          <a:xfrm>
            <a:off x="685800" y="2747962"/>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MATERNAL MORBIDITY</a:t>
            </a:r>
            <a:endParaRPr/>
          </a:p>
        </p:txBody>
      </p:sp>
      <p:sp>
        <p:nvSpPr>
          <p:cNvPr id="118" name="Google Shape;118;p13"/>
          <p:cNvSpPr txBox="1"/>
          <p:nvPr>
            <p:ph idx="1" type="body"/>
          </p:nvPr>
        </p:nvSpPr>
        <p:spPr>
          <a:xfrm>
            <a:off x="649287" y="3069765"/>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lang="en-US"/>
              <a:t>Any health condition attributed to and/or aggravated by pregnancy and childbirth that has negative outcomes to a woman’s well-being</a:t>
            </a:r>
            <a:endParaRPr/>
          </a:p>
          <a:p>
            <a:pPr indent="0" lvl="0" marL="0" rtl="0" algn="l">
              <a:spcBef>
                <a:spcPts val="400"/>
              </a:spcBef>
              <a:spcAft>
                <a:spcPts val="0"/>
              </a:spcAft>
              <a:buClr>
                <a:srgbClr val="888888"/>
              </a:buClr>
              <a:buSzPts val="2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txBox="1"/>
          <p:nvPr>
            <p:ph type="title"/>
          </p:nvPr>
        </p:nvSpPr>
        <p:spPr>
          <a:xfrm>
            <a:off x="457200" y="88759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Maternal Morbidity</a:t>
            </a:r>
            <a:endParaRPr/>
          </a:p>
        </p:txBody>
      </p:sp>
      <p:sp>
        <p:nvSpPr>
          <p:cNvPr id="124" name="Google Shape;124;p14"/>
          <p:cNvSpPr txBox="1"/>
          <p:nvPr>
            <p:ph idx="1" type="body"/>
          </p:nvPr>
        </p:nvSpPr>
        <p:spPr>
          <a:xfrm>
            <a:off x="457200" y="2030592"/>
            <a:ext cx="8229600" cy="4095571"/>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3200"/>
              <a:buChar char="•"/>
            </a:pPr>
            <a:r>
              <a:rPr lang="en-US"/>
              <a:t>Important measure in efforts to prevent maternal mortality &amp; address health inequities</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About 60,000 women each year are affected by severe maternal morbidity</a:t>
            </a:r>
            <a:endParaRPr/>
          </a:p>
          <a:p>
            <a:pPr indent="-285750" lvl="1" marL="742950" rtl="0" algn="l">
              <a:spcBef>
                <a:spcPts val="560"/>
              </a:spcBef>
              <a:spcAft>
                <a:spcPts val="0"/>
              </a:spcAft>
              <a:buClr>
                <a:schemeClr val="dk1"/>
              </a:buClr>
              <a:buSzPts val="2800"/>
              <a:buChar char="–"/>
            </a:pPr>
            <a:r>
              <a:rPr lang="en-US"/>
              <a:t>Unexpected outcomes of labor or delivery that have serious short- or long-term health impacts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5"/>
          <p:cNvSpPr txBox="1"/>
          <p:nvPr>
            <p:ph type="title"/>
          </p:nvPr>
        </p:nvSpPr>
        <p:spPr>
          <a:xfrm>
            <a:off x="514350" y="1368027"/>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Severe Maternal Morbidity</a:t>
            </a:r>
            <a:endParaRPr/>
          </a:p>
        </p:txBody>
      </p:sp>
      <p:sp>
        <p:nvSpPr>
          <p:cNvPr id="130" name="Google Shape;130;p15"/>
          <p:cNvSpPr txBox="1"/>
          <p:nvPr>
            <p:ph idx="1" type="body"/>
          </p:nvPr>
        </p:nvSpPr>
        <p:spPr>
          <a:xfrm>
            <a:off x="482959" y="2599448"/>
            <a:ext cx="4031892" cy="3263504"/>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dk1"/>
              </a:buClr>
              <a:buSzPct val="100000"/>
              <a:buChar char="•"/>
            </a:pPr>
            <a:r>
              <a:rPr b="1" lang="en-US"/>
              <a:t>Heart</a:t>
            </a:r>
            <a:endParaRPr/>
          </a:p>
          <a:p>
            <a:pPr indent="-285750" lvl="1" marL="742950" rtl="0" algn="l">
              <a:spcBef>
                <a:spcPts val="350"/>
              </a:spcBef>
              <a:spcAft>
                <a:spcPts val="0"/>
              </a:spcAft>
              <a:buClr>
                <a:schemeClr val="dk1"/>
              </a:buClr>
              <a:buSzPct val="100000"/>
              <a:buChar char="–"/>
            </a:pPr>
            <a:r>
              <a:rPr lang="en-US"/>
              <a:t>Myocardial infarction (Heart attack)</a:t>
            </a:r>
            <a:endParaRPr/>
          </a:p>
          <a:p>
            <a:pPr indent="-285750" lvl="1" marL="742950" rtl="0" algn="l">
              <a:spcBef>
                <a:spcPts val="350"/>
              </a:spcBef>
              <a:spcAft>
                <a:spcPts val="0"/>
              </a:spcAft>
              <a:buClr>
                <a:schemeClr val="dk1"/>
              </a:buClr>
              <a:buSzPct val="100000"/>
              <a:buChar char="–"/>
            </a:pPr>
            <a:r>
              <a:rPr lang="en-US"/>
              <a:t>Cardiac arrest</a:t>
            </a:r>
            <a:endParaRPr/>
          </a:p>
          <a:p>
            <a:pPr indent="-285750" lvl="1" marL="742950" rtl="0" algn="l">
              <a:spcBef>
                <a:spcPts val="350"/>
              </a:spcBef>
              <a:spcAft>
                <a:spcPts val="0"/>
              </a:spcAft>
              <a:buClr>
                <a:schemeClr val="dk1"/>
              </a:buClr>
              <a:buSzPct val="100000"/>
              <a:buChar char="–"/>
            </a:pPr>
            <a:r>
              <a:rPr lang="en-US"/>
              <a:t>Cardiomyopathy (Heart failure)</a:t>
            </a:r>
            <a:endParaRPr/>
          </a:p>
          <a:p>
            <a:pPr indent="-342900" lvl="0" marL="342900" rtl="0" algn="l">
              <a:spcBef>
                <a:spcPts val="400"/>
              </a:spcBef>
              <a:spcAft>
                <a:spcPts val="0"/>
              </a:spcAft>
              <a:buClr>
                <a:schemeClr val="dk1"/>
              </a:buClr>
              <a:buSzPct val="100000"/>
              <a:buChar char="•"/>
            </a:pPr>
            <a:r>
              <a:rPr b="1" lang="en-US"/>
              <a:t>Blood or Blood Vessels</a:t>
            </a:r>
            <a:endParaRPr/>
          </a:p>
          <a:p>
            <a:pPr indent="-285750" lvl="1" marL="742950" rtl="0" algn="l">
              <a:spcBef>
                <a:spcPts val="350"/>
              </a:spcBef>
              <a:spcAft>
                <a:spcPts val="0"/>
              </a:spcAft>
              <a:buClr>
                <a:schemeClr val="dk1"/>
              </a:buClr>
              <a:buSzPct val="100000"/>
              <a:buChar char="–"/>
            </a:pPr>
            <a:r>
              <a:rPr lang="en-US"/>
              <a:t>Pulmonary embolism (blood clot)</a:t>
            </a:r>
            <a:endParaRPr/>
          </a:p>
          <a:p>
            <a:pPr indent="-285750" lvl="1" marL="742950" rtl="0" algn="l">
              <a:spcBef>
                <a:spcPts val="350"/>
              </a:spcBef>
              <a:spcAft>
                <a:spcPts val="0"/>
              </a:spcAft>
              <a:buClr>
                <a:schemeClr val="dk1"/>
              </a:buClr>
              <a:buSzPct val="100000"/>
              <a:buChar char="–"/>
            </a:pPr>
            <a:r>
              <a:rPr lang="en-US"/>
              <a:t>Aneurysm (enlarged vessel in brain)</a:t>
            </a:r>
            <a:endParaRPr/>
          </a:p>
          <a:p>
            <a:pPr indent="-342900" lvl="0" marL="342900" rtl="0" algn="l">
              <a:spcBef>
                <a:spcPts val="400"/>
              </a:spcBef>
              <a:spcAft>
                <a:spcPts val="0"/>
              </a:spcAft>
              <a:buClr>
                <a:schemeClr val="dk1"/>
              </a:buClr>
              <a:buSzPct val="100000"/>
              <a:buChar char="•"/>
            </a:pPr>
            <a:r>
              <a:rPr b="1" lang="en-US"/>
              <a:t>Infection</a:t>
            </a:r>
            <a:endParaRPr/>
          </a:p>
          <a:p>
            <a:pPr indent="-285750" lvl="1" marL="742950" rtl="0" algn="l">
              <a:spcBef>
                <a:spcPts val="350"/>
              </a:spcBef>
              <a:spcAft>
                <a:spcPts val="0"/>
              </a:spcAft>
              <a:buClr>
                <a:schemeClr val="dk1"/>
              </a:buClr>
              <a:buSzPct val="100000"/>
              <a:buChar char="–"/>
            </a:pPr>
            <a:r>
              <a:rPr lang="en-US"/>
              <a:t>Sepsis</a:t>
            </a:r>
            <a:endParaRPr/>
          </a:p>
          <a:p>
            <a:pPr indent="-174625" lvl="1" marL="742950" rtl="0" algn="l">
              <a:spcBef>
                <a:spcPts val="350"/>
              </a:spcBef>
              <a:spcAft>
                <a:spcPts val="0"/>
              </a:spcAft>
              <a:buClr>
                <a:schemeClr val="dk1"/>
              </a:buClr>
              <a:buSzPct val="100000"/>
              <a:buNone/>
            </a:pPr>
            <a:r>
              <a:t/>
            </a:r>
            <a:endParaRPr/>
          </a:p>
        </p:txBody>
      </p:sp>
      <p:sp>
        <p:nvSpPr>
          <p:cNvPr id="131" name="Google Shape;131;p15"/>
          <p:cNvSpPr txBox="1"/>
          <p:nvPr>
            <p:ph idx="2" type="body"/>
          </p:nvPr>
        </p:nvSpPr>
        <p:spPr>
          <a:xfrm>
            <a:off x="4629150" y="2599448"/>
            <a:ext cx="4031892" cy="3263504"/>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dk1"/>
              </a:buClr>
              <a:buSzPct val="100000"/>
              <a:buChar char="•"/>
            </a:pPr>
            <a:r>
              <a:rPr b="1" lang="en-US"/>
              <a:t>Kidney</a:t>
            </a:r>
            <a:endParaRPr/>
          </a:p>
          <a:p>
            <a:pPr indent="-285750" lvl="1" marL="742950" rtl="0" algn="l">
              <a:spcBef>
                <a:spcPts val="350"/>
              </a:spcBef>
              <a:spcAft>
                <a:spcPts val="0"/>
              </a:spcAft>
              <a:buClr>
                <a:schemeClr val="dk1"/>
              </a:buClr>
              <a:buSzPct val="100000"/>
              <a:buChar char="–"/>
            </a:pPr>
            <a:r>
              <a:rPr lang="en-US"/>
              <a:t>Acute renal failure (kidney disease)</a:t>
            </a:r>
            <a:endParaRPr/>
          </a:p>
          <a:p>
            <a:pPr indent="-342900" lvl="0" marL="342900" rtl="0" algn="l">
              <a:spcBef>
                <a:spcPts val="400"/>
              </a:spcBef>
              <a:spcAft>
                <a:spcPts val="0"/>
              </a:spcAft>
              <a:buClr>
                <a:schemeClr val="dk1"/>
              </a:buClr>
              <a:buSzPct val="100000"/>
              <a:buChar char="•"/>
            </a:pPr>
            <a:r>
              <a:rPr b="1" lang="en-US"/>
              <a:t>Other</a:t>
            </a:r>
            <a:endParaRPr/>
          </a:p>
          <a:p>
            <a:pPr indent="-285750" lvl="1" marL="742950" rtl="0" algn="l">
              <a:spcBef>
                <a:spcPts val="350"/>
              </a:spcBef>
              <a:spcAft>
                <a:spcPts val="0"/>
              </a:spcAft>
              <a:buClr>
                <a:schemeClr val="dk1"/>
              </a:buClr>
              <a:buSzPct val="100000"/>
              <a:buChar char="–"/>
            </a:pPr>
            <a:r>
              <a:rPr lang="en-US"/>
              <a:t>Shock (severe low blood pressure affecting organ function)</a:t>
            </a:r>
            <a:endParaRPr/>
          </a:p>
          <a:p>
            <a:pPr indent="-285750" lvl="1" marL="742950" rtl="0" algn="l">
              <a:spcBef>
                <a:spcPts val="350"/>
              </a:spcBef>
              <a:spcAft>
                <a:spcPts val="0"/>
              </a:spcAft>
              <a:buClr>
                <a:schemeClr val="dk1"/>
              </a:buClr>
              <a:buSzPct val="100000"/>
              <a:buChar char="–"/>
            </a:pPr>
            <a:r>
              <a:rPr lang="en-US"/>
              <a:t>Anesthesia complications</a:t>
            </a:r>
            <a:endParaRPr/>
          </a:p>
          <a:p>
            <a:pPr indent="-285750" lvl="1" marL="742950" rtl="0" algn="l">
              <a:spcBef>
                <a:spcPts val="350"/>
              </a:spcBef>
              <a:spcAft>
                <a:spcPts val="0"/>
              </a:spcAft>
              <a:buClr>
                <a:schemeClr val="dk1"/>
              </a:buClr>
              <a:buSzPct val="100000"/>
              <a:buChar char="–"/>
            </a:pPr>
            <a:r>
              <a:rPr lang="en-US"/>
              <a:t>Eclampsia</a:t>
            </a:r>
            <a:endParaRPr/>
          </a:p>
          <a:p>
            <a:pPr indent="-285750" lvl="1" marL="742950" rtl="0" algn="l">
              <a:spcBef>
                <a:spcPts val="350"/>
              </a:spcBef>
              <a:spcAft>
                <a:spcPts val="0"/>
              </a:spcAft>
              <a:buClr>
                <a:schemeClr val="dk1"/>
              </a:buClr>
              <a:buSzPct val="100000"/>
              <a:buChar char="–"/>
            </a:pPr>
            <a:r>
              <a:rPr lang="en-US"/>
              <a:t>Blood transfusion**</a:t>
            </a:r>
            <a:endParaRPr/>
          </a:p>
          <a:p>
            <a:pPr indent="-285750" lvl="1" marL="742950" rtl="0" algn="l">
              <a:spcBef>
                <a:spcPts val="350"/>
              </a:spcBef>
              <a:spcAft>
                <a:spcPts val="0"/>
              </a:spcAft>
              <a:buClr>
                <a:schemeClr val="dk1"/>
              </a:buClr>
              <a:buSzPct val="100000"/>
              <a:buChar char="–"/>
            </a:pPr>
            <a:r>
              <a:rPr lang="en-US"/>
              <a:t>Hysterectomy</a:t>
            </a:r>
            <a:endParaRPr/>
          </a:p>
          <a:p>
            <a:pPr indent="-285750" lvl="1" marL="742950" rtl="0" algn="l">
              <a:spcBef>
                <a:spcPts val="350"/>
              </a:spcBef>
              <a:spcAft>
                <a:spcPts val="0"/>
              </a:spcAft>
              <a:buClr>
                <a:schemeClr val="dk1"/>
              </a:buClr>
              <a:buSzPct val="100000"/>
              <a:buChar char="–"/>
            </a:pPr>
            <a:r>
              <a:rPr lang="en-US"/>
              <a:t>Ventilation (breathing tube/machine)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16"/>
          <p:cNvPicPr preferRelativeResize="0"/>
          <p:nvPr>
            <p:ph idx="1" type="body"/>
          </p:nvPr>
        </p:nvPicPr>
        <p:blipFill rotWithShape="1">
          <a:blip r:embed="rId3">
            <a:alphaModFix/>
          </a:blip>
          <a:srcRect b="0" l="0" r="0" t="0"/>
          <a:stretch/>
        </p:blipFill>
        <p:spPr>
          <a:xfrm>
            <a:off x="1159577" y="1057972"/>
            <a:ext cx="6066413" cy="45498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17"/>
          <p:cNvPicPr preferRelativeResize="0"/>
          <p:nvPr>
            <p:ph idx="1" type="body"/>
          </p:nvPr>
        </p:nvPicPr>
        <p:blipFill rotWithShape="1">
          <a:blip r:embed="rId3">
            <a:alphaModFix/>
          </a:blip>
          <a:srcRect b="0" l="0" r="0" t="0"/>
          <a:stretch/>
        </p:blipFill>
        <p:spPr>
          <a:xfrm>
            <a:off x="684742" y="1242417"/>
            <a:ext cx="7774517" cy="437316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457200" y="887592"/>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Mistreatment During Maternity Care</a:t>
            </a:r>
            <a:endParaRPr/>
          </a:p>
        </p:txBody>
      </p:sp>
      <p:sp>
        <p:nvSpPr>
          <p:cNvPr id="149" name="Google Shape;149;p18"/>
          <p:cNvSpPr txBox="1"/>
          <p:nvPr>
            <p:ph idx="1" type="body"/>
          </p:nvPr>
        </p:nvSpPr>
        <p:spPr>
          <a:xfrm>
            <a:off x="628650" y="2053219"/>
            <a:ext cx="7886700" cy="3436754"/>
          </a:xfrm>
          <a:prstGeom prst="rect">
            <a:avLst/>
          </a:prstGeom>
          <a:noFill/>
          <a:ln>
            <a:noFill/>
          </a:ln>
        </p:spPr>
        <p:txBody>
          <a:bodyPr anchorCtr="0" anchor="t" bIns="68550" lIns="68550" spcFirstLastPara="1" rIns="68550" wrap="square" tIns="68550">
            <a:normAutofit fontScale="55000" lnSpcReduction="20000"/>
          </a:bodyPr>
          <a:lstStyle/>
          <a:p>
            <a:pPr indent="-142875" lvl="0" marL="342900" rtl="0" algn="l">
              <a:spcBef>
                <a:spcPts val="0"/>
              </a:spcBef>
              <a:spcAft>
                <a:spcPts val="0"/>
              </a:spcAft>
              <a:buClr>
                <a:schemeClr val="dk1"/>
              </a:buClr>
              <a:buSzPct val="102272"/>
              <a:buNone/>
            </a:pPr>
            <a:r>
              <a:t/>
            </a:r>
            <a:endParaRPr/>
          </a:p>
          <a:p>
            <a:pPr indent="-257175" lvl="0" marL="342900" rtl="0" algn="l">
              <a:spcBef>
                <a:spcPts val="0"/>
              </a:spcBef>
              <a:spcAft>
                <a:spcPts val="0"/>
              </a:spcAft>
              <a:buClr>
                <a:schemeClr val="dk1"/>
              </a:buClr>
              <a:buSzPct val="102272"/>
              <a:buChar char="-"/>
            </a:pPr>
            <a:r>
              <a:rPr lang="en-US"/>
              <a:t>29% reported discrimination during pregnancy care</a:t>
            </a:r>
            <a:endParaRPr/>
          </a:p>
          <a:p>
            <a:pPr indent="-149225" lvl="1" marL="685800" rtl="0" algn="l">
              <a:spcBef>
                <a:spcPts val="0"/>
              </a:spcBef>
              <a:spcAft>
                <a:spcPts val="0"/>
              </a:spcAft>
              <a:buClr>
                <a:schemeClr val="dk1"/>
              </a:buClr>
              <a:buSzPct val="90909"/>
              <a:buNone/>
            </a:pPr>
            <a:r>
              <a:t/>
            </a:r>
            <a:endParaRPr/>
          </a:p>
          <a:p>
            <a:pPr indent="-149225" lvl="1" marL="685800" rtl="0" algn="l">
              <a:spcBef>
                <a:spcPts val="0"/>
              </a:spcBef>
              <a:spcAft>
                <a:spcPts val="0"/>
              </a:spcAft>
              <a:buClr>
                <a:schemeClr val="dk1"/>
              </a:buClr>
              <a:buSzPct val="90909"/>
              <a:buNone/>
            </a:pPr>
            <a:r>
              <a:t/>
            </a:r>
            <a:endParaRPr/>
          </a:p>
          <a:p>
            <a:pPr indent="-257175" lvl="0" marL="342900" rtl="0" algn="l">
              <a:spcBef>
                <a:spcPts val="0"/>
              </a:spcBef>
              <a:spcAft>
                <a:spcPts val="0"/>
              </a:spcAft>
              <a:buClr>
                <a:schemeClr val="dk1"/>
              </a:buClr>
              <a:buSzPct val="102272"/>
              <a:buChar char="-"/>
            </a:pPr>
            <a:r>
              <a:rPr lang="en-US"/>
              <a:t>Highest rates of discrimination: Black (40%), multiracial (39%) and Latinx (37%)</a:t>
            </a:r>
            <a:endParaRPr/>
          </a:p>
          <a:p>
            <a:pPr indent="-142875" lvl="0" marL="342900" rtl="0" algn="l">
              <a:spcBef>
                <a:spcPts val="0"/>
              </a:spcBef>
              <a:spcAft>
                <a:spcPts val="0"/>
              </a:spcAft>
              <a:buClr>
                <a:schemeClr val="dk1"/>
              </a:buClr>
              <a:buSzPct val="102272"/>
              <a:buNone/>
            </a:pPr>
            <a:r>
              <a:t/>
            </a:r>
            <a:endParaRPr/>
          </a:p>
          <a:p>
            <a:pPr indent="-142875" lvl="0" marL="342900" rtl="0" algn="l">
              <a:spcBef>
                <a:spcPts val="0"/>
              </a:spcBef>
              <a:spcAft>
                <a:spcPts val="0"/>
              </a:spcAft>
              <a:buClr>
                <a:schemeClr val="dk1"/>
              </a:buClr>
              <a:buSzPct val="102272"/>
              <a:buNone/>
            </a:pPr>
            <a:r>
              <a:t/>
            </a:r>
            <a:endParaRPr/>
          </a:p>
          <a:p>
            <a:pPr indent="-257175" lvl="0" marL="342900" rtl="0" algn="l">
              <a:spcBef>
                <a:spcPts val="0"/>
              </a:spcBef>
              <a:spcAft>
                <a:spcPts val="0"/>
              </a:spcAft>
              <a:buClr>
                <a:schemeClr val="dk1"/>
              </a:buClr>
              <a:buSzPct val="102272"/>
              <a:buChar char="-"/>
            </a:pPr>
            <a:r>
              <a:rPr lang="en-US"/>
              <a:t>45% reported holding back from asking questions or discussing concerns</a:t>
            </a:r>
            <a:endParaRPr/>
          </a:p>
          <a:p>
            <a:pPr indent="-238125" lvl="1" marL="685800" rtl="0" algn="l">
              <a:spcBef>
                <a:spcPts val="0"/>
              </a:spcBef>
              <a:spcAft>
                <a:spcPts val="0"/>
              </a:spcAft>
              <a:buClr>
                <a:schemeClr val="dk1"/>
              </a:buClr>
              <a:buSzPct val="90909"/>
              <a:buChar char="-"/>
            </a:pPr>
            <a:r>
              <a:rPr lang="en-US"/>
              <a:t>Thinking, or being told by friends/family, what they were feeling was normal</a:t>
            </a:r>
            <a:endParaRPr/>
          </a:p>
          <a:p>
            <a:pPr indent="-238125" lvl="1" marL="685800" rtl="0" algn="l">
              <a:spcBef>
                <a:spcPts val="0"/>
              </a:spcBef>
              <a:spcAft>
                <a:spcPts val="0"/>
              </a:spcAft>
              <a:buClr>
                <a:schemeClr val="dk1"/>
              </a:buClr>
              <a:buSzPct val="90909"/>
              <a:buChar char="-"/>
            </a:pPr>
            <a:r>
              <a:rPr lang="en-US"/>
              <a:t>Not wanting to make a big deal about it or being embarrassed to talk about it</a:t>
            </a:r>
            <a:endParaRPr/>
          </a:p>
          <a:p>
            <a:pPr indent="-238125" lvl="1" marL="685800" rtl="0" algn="l">
              <a:spcBef>
                <a:spcPts val="0"/>
              </a:spcBef>
              <a:spcAft>
                <a:spcPts val="0"/>
              </a:spcAft>
              <a:buClr>
                <a:schemeClr val="dk1"/>
              </a:buClr>
              <a:buSzPct val="90909"/>
              <a:buChar char="-"/>
            </a:pPr>
            <a:r>
              <a:rPr lang="en-US"/>
              <a:t>Thinking their health care provider would think they’re being difficult</a:t>
            </a:r>
            <a:endParaRPr/>
          </a:p>
          <a:p>
            <a:pPr indent="-238125" lvl="1" marL="685800" rtl="0" algn="l">
              <a:spcBef>
                <a:spcPts val="0"/>
              </a:spcBef>
              <a:spcAft>
                <a:spcPts val="0"/>
              </a:spcAft>
              <a:buClr>
                <a:schemeClr val="dk1"/>
              </a:buClr>
              <a:buSzPct val="90909"/>
              <a:buChar char="-"/>
            </a:pPr>
            <a:r>
              <a:rPr lang="en-US"/>
              <a:t>Thinking their healthcare provider seemed rushed</a:t>
            </a:r>
            <a:endParaRPr/>
          </a:p>
          <a:p>
            <a:pPr indent="-238125" lvl="1" marL="685800" rtl="0" algn="l">
              <a:spcBef>
                <a:spcPts val="0"/>
              </a:spcBef>
              <a:spcAft>
                <a:spcPts val="0"/>
              </a:spcAft>
              <a:buClr>
                <a:schemeClr val="dk1"/>
              </a:buClr>
              <a:buSzPct val="90909"/>
              <a:buChar char="-"/>
            </a:pPr>
            <a:r>
              <a:rPr lang="en-US"/>
              <a:t>Not feeling confident that they knew what they were talking about</a:t>
            </a:r>
            <a:endParaRPr/>
          </a:p>
        </p:txBody>
      </p:sp>
      <p:pic>
        <p:nvPicPr>
          <p:cNvPr descr="A close up of a logo&#10;&#10;Description automatically generated" id="150" name="Google Shape;150;p18"/>
          <p:cNvPicPr preferRelativeResize="0"/>
          <p:nvPr/>
        </p:nvPicPr>
        <p:blipFill rotWithShape="1">
          <a:blip r:embed="rId3">
            <a:alphaModFix/>
          </a:blip>
          <a:srcRect b="0" l="0" r="0" t="0"/>
          <a:stretch/>
        </p:blipFill>
        <p:spPr>
          <a:xfrm>
            <a:off x="7395538" y="5320241"/>
            <a:ext cx="1436687" cy="5965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ph type="title"/>
          </p:nvPr>
        </p:nvSpPr>
        <p:spPr>
          <a:xfrm>
            <a:off x="457200" y="1249196"/>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000"/>
              <a:buFont typeface="Calibri"/>
              <a:buNone/>
            </a:pPr>
            <a:r>
              <a:rPr lang="en-US" sz="3000"/>
              <a:t>Institute of Medicine - 2003</a:t>
            </a:r>
            <a:endParaRPr/>
          </a:p>
        </p:txBody>
      </p:sp>
      <p:sp>
        <p:nvSpPr>
          <p:cNvPr id="157" name="Google Shape;157;p19"/>
          <p:cNvSpPr txBox="1"/>
          <p:nvPr>
            <p:ph idx="1" type="body"/>
          </p:nvPr>
        </p:nvSpPr>
        <p:spPr>
          <a:xfrm>
            <a:off x="685800" y="2232024"/>
            <a:ext cx="3886200" cy="4351338"/>
          </a:xfrm>
          <a:prstGeom prst="rect">
            <a:avLst/>
          </a:prstGeom>
          <a:noFill/>
          <a:ln>
            <a:noFill/>
          </a:ln>
        </p:spPr>
        <p:txBody>
          <a:bodyPr anchorCtr="0" anchor="t" bIns="45700" lIns="91425" spcFirstLastPara="1" rIns="91425" wrap="square" tIns="45700">
            <a:normAutofit/>
          </a:bodyPr>
          <a:lstStyle/>
          <a:p>
            <a:pPr indent="-209550" lvl="0" marL="342900" rtl="0" algn="l">
              <a:spcBef>
                <a:spcPts val="0"/>
              </a:spcBef>
              <a:spcAft>
                <a:spcPts val="0"/>
              </a:spcAft>
              <a:buClr>
                <a:schemeClr val="dk1"/>
              </a:buClr>
              <a:buSzPts val="2100"/>
              <a:buNone/>
            </a:pPr>
            <a:r>
              <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2100"/>
              <a:buNone/>
            </a:pPr>
            <a:r>
              <a:rPr lang="en-US" sz="2100">
                <a:solidFill>
                  <a:schemeClr val="dk1"/>
                </a:solidFill>
                <a:latin typeface="Calibri"/>
                <a:ea typeface="Calibri"/>
                <a:cs typeface="Calibri"/>
                <a:sym typeface="Calibri"/>
              </a:rPr>
              <a:t>Even among individuals with access to care, significant racial and ethnic disparities exist and are related to historic and current social &amp; economic inequality, discrimination, and a fragmented US healthcare system</a:t>
            </a:r>
            <a:endParaRPr/>
          </a:p>
          <a:p>
            <a:pPr indent="0" lvl="0" marL="0" rtl="0" algn="l">
              <a:spcBef>
                <a:spcPts val="640"/>
              </a:spcBef>
              <a:spcAft>
                <a:spcPts val="0"/>
              </a:spcAft>
              <a:buClr>
                <a:schemeClr val="dk1"/>
              </a:buClr>
              <a:buSzPts val="3200"/>
              <a:buNone/>
            </a:pPr>
            <a:r>
              <a:t/>
            </a:r>
            <a:endParaRPr/>
          </a:p>
        </p:txBody>
      </p:sp>
      <p:pic>
        <p:nvPicPr>
          <p:cNvPr id="158" name="Google Shape;158;p19"/>
          <p:cNvPicPr preferRelativeResize="0"/>
          <p:nvPr>
            <p:ph idx="2" type="body"/>
          </p:nvPr>
        </p:nvPicPr>
        <p:blipFill rotWithShape="1">
          <a:blip r:embed="rId3">
            <a:alphaModFix/>
          </a:blip>
          <a:srcRect b="0" l="0" r="0" t="0"/>
          <a:stretch/>
        </p:blipFill>
        <p:spPr>
          <a:xfrm>
            <a:off x="5587860" y="2392196"/>
            <a:ext cx="2946271" cy="38800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type="title"/>
          </p:nvPr>
        </p:nvSpPr>
        <p:spPr>
          <a:xfrm>
            <a:off x="457200" y="88759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Objectives</a:t>
            </a:r>
            <a:endParaRPr/>
          </a:p>
        </p:txBody>
      </p:sp>
      <p:sp>
        <p:nvSpPr>
          <p:cNvPr id="50" name="Google Shape;50;p2"/>
          <p:cNvSpPr txBox="1"/>
          <p:nvPr>
            <p:ph idx="1" type="body"/>
          </p:nvPr>
        </p:nvSpPr>
        <p:spPr>
          <a:xfrm>
            <a:off x="457200" y="2030592"/>
            <a:ext cx="8229600" cy="4095571"/>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Understand the major medical causes of maternal mortality and morbidity </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en-US"/>
              <a:t>Discuss factors that impact the disparity in maternal mortality &amp; morbidity</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en-US"/>
              <a:t>Discuss strategies to work toward decreasing maternal morbidity &amp; mortality and eliminating disparities that exist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0"/>
          <p:cNvPicPr preferRelativeResize="0"/>
          <p:nvPr/>
        </p:nvPicPr>
        <p:blipFill rotWithShape="1">
          <a:blip r:embed="rId3">
            <a:alphaModFix/>
          </a:blip>
          <a:srcRect b="0" l="0" r="0" t="6559"/>
          <a:stretch/>
        </p:blipFill>
        <p:spPr>
          <a:xfrm>
            <a:off x="697831" y="1259888"/>
            <a:ext cx="8213687" cy="4274638"/>
          </a:xfrm>
          <a:prstGeom prst="rect">
            <a:avLst/>
          </a:prstGeom>
          <a:noFill/>
          <a:ln cap="flat" cmpd="sng" w="69850">
            <a:solidFill>
              <a:srgbClr val="953734"/>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1"/>
          <p:cNvSpPr txBox="1"/>
          <p:nvPr>
            <p:ph type="title"/>
          </p:nvPr>
        </p:nvSpPr>
        <p:spPr>
          <a:xfrm>
            <a:off x="457200" y="887592"/>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alibri"/>
              <a:buNone/>
            </a:pPr>
            <a:r>
              <a:rPr lang="en-US" sz="3200"/>
              <a:t>R</a:t>
            </a:r>
            <a:r>
              <a:rPr lang="en-US" sz="3200"/>
              <a:t>acism, not race contributes to disparities in maternal morbidity &amp; mortality</a:t>
            </a:r>
            <a:endParaRPr/>
          </a:p>
        </p:txBody>
      </p:sp>
      <p:pic>
        <p:nvPicPr>
          <p:cNvPr descr="A screenshot of a white box with black text&#10;&#10;Description automatically generated" id="170" name="Google Shape;170;p21"/>
          <p:cNvPicPr preferRelativeResize="0"/>
          <p:nvPr>
            <p:ph idx="1" type="body"/>
          </p:nvPr>
        </p:nvPicPr>
        <p:blipFill rotWithShape="1">
          <a:blip r:embed="rId3">
            <a:alphaModFix/>
          </a:blip>
          <a:srcRect b="0" l="0" r="0" t="0"/>
          <a:stretch/>
        </p:blipFill>
        <p:spPr>
          <a:xfrm>
            <a:off x="909638" y="2438996"/>
            <a:ext cx="7324725" cy="2838450"/>
          </a:xfrm>
          <a:prstGeom prst="rect">
            <a:avLst/>
          </a:prstGeom>
          <a:noFill/>
          <a:ln>
            <a:noFill/>
          </a:ln>
        </p:spPr>
      </p:pic>
      <p:sp>
        <p:nvSpPr>
          <p:cNvPr id="171" name="Google Shape;171;p21"/>
          <p:cNvSpPr txBox="1"/>
          <p:nvPr/>
        </p:nvSpPr>
        <p:spPr>
          <a:xfrm>
            <a:off x="4179300" y="5965100"/>
            <a:ext cx="4650600" cy="53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333333"/>
                </a:solidFill>
                <a:highlight>
                  <a:srgbClr val="F9F9F9"/>
                </a:highlight>
              </a:rPr>
              <a:t>Source: </a:t>
            </a:r>
            <a:r>
              <a:rPr lang="en-US" sz="1000" u="sng">
                <a:solidFill>
                  <a:schemeClr val="hlink"/>
                </a:solidFill>
                <a:highlight>
                  <a:srgbClr val="F9F9F9"/>
                </a:highlight>
                <a:hlinkClick r:id="rId4"/>
              </a:rPr>
              <a:t>Being Antiracist</a:t>
            </a:r>
            <a:r>
              <a:rPr lang="en-US" sz="1000">
                <a:solidFill>
                  <a:srgbClr val="333333"/>
                </a:solidFill>
                <a:highlight>
                  <a:srgbClr val="F9F9F9"/>
                </a:highlight>
              </a:rPr>
              <a:t> National Museum of African American History and Culture</a:t>
            </a:r>
            <a:endParaRPr sz="1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g292ebfdabdb_0_3"/>
          <p:cNvPicPr preferRelativeResize="0"/>
          <p:nvPr/>
        </p:nvPicPr>
        <p:blipFill>
          <a:blip r:embed="rId3">
            <a:alphaModFix/>
          </a:blip>
          <a:stretch>
            <a:fillRect/>
          </a:stretch>
        </p:blipFill>
        <p:spPr>
          <a:xfrm>
            <a:off x="741575" y="774475"/>
            <a:ext cx="4045375" cy="3032774"/>
          </a:xfrm>
          <a:prstGeom prst="rect">
            <a:avLst/>
          </a:prstGeom>
          <a:noFill/>
          <a:ln>
            <a:noFill/>
          </a:ln>
        </p:spPr>
      </p:pic>
      <p:pic>
        <p:nvPicPr>
          <p:cNvPr id="178" name="Google Shape;178;g292ebfdabdb_0_3"/>
          <p:cNvPicPr preferRelativeResize="0"/>
          <p:nvPr/>
        </p:nvPicPr>
        <p:blipFill>
          <a:blip r:embed="rId4">
            <a:alphaModFix/>
          </a:blip>
          <a:stretch>
            <a:fillRect/>
          </a:stretch>
        </p:blipFill>
        <p:spPr>
          <a:xfrm>
            <a:off x="809675" y="3934850"/>
            <a:ext cx="1905000" cy="2762250"/>
          </a:xfrm>
          <a:prstGeom prst="rect">
            <a:avLst/>
          </a:prstGeom>
          <a:noFill/>
          <a:ln>
            <a:noFill/>
          </a:ln>
        </p:spPr>
      </p:pic>
      <p:pic>
        <p:nvPicPr>
          <p:cNvPr id="179" name="Google Shape;179;g292ebfdabdb_0_3"/>
          <p:cNvPicPr preferRelativeResize="0"/>
          <p:nvPr/>
        </p:nvPicPr>
        <p:blipFill>
          <a:blip r:embed="rId5">
            <a:alphaModFix/>
          </a:blip>
          <a:stretch>
            <a:fillRect/>
          </a:stretch>
        </p:blipFill>
        <p:spPr>
          <a:xfrm>
            <a:off x="5147513" y="1444149"/>
            <a:ext cx="3596061" cy="4903726"/>
          </a:xfrm>
          <a:prstGeom prst="rect">
            <a:avLst/>
          </a:prstGeom>
          <a:noFill/>
          <a:ln>
            <a:noFill/>
          </a:ln>
        </p:spPr>
      </p:pic>
      <p:pic>
        <p:nvPicPr>
          <p:cNvPr id="180" name="Google Shape;180;g292ebfdabdb_0_3"/>
          <p:cNvPicPr preferRelativeResize="0"/>
          <p:nvPr/>
        </p:nvPicPr>
        <p:blipFill>
          <a:blip r:embed="rId6">
            <a:alphaModFix/>
          </a:blip>
          <a:stretch>
            <a:fillRect/>
          </a:stretch>
        </p:blipFill>
        <p:spPr>
          <a:xfrm>
            <a:off x="2888194" y="4897575"/>
            <a:ext cx="6156583" cy="836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2"/>
          <p:cNvPicPr preferRelativeResize="0"/>
          <p:nvPr>
            <p:ph idx="2" type="body"/>
          </p:nvPr>
        </p:nvPicPr>
        <p:blipFill rotWithShape="1">
          <a:blip r:embed="rId3">
            <a:alphaModFix/>
          </a:blip>
          <a:srcRect b="0" l="0" r="0" t="0"/>
          <a:stretch/>
        </p:blipFill>
        <p:spPr>
          <a:xfrm>
            <a:off x="6197377" y="1593262"/>
            <a:ext cx="2580900" cy="4026300"/>
          </a:xfrm>
          <a:prstGeom prst="rect">
            <a:avLst/>
          </a:prstGeom>
          <a:noFill/>
          <a:ln>
            <a:noFill/>
          </a:ln>
        </p:spPr>
      </p:pic>
      <p:pic>
        <p:nvPicPr>
          <p:cNvPr id="187" name="Google Shape;187;p22"/>
          <p:cNvPicPr preferRelativeResize="0"/>
          <p:nvPr/>
        </p:nvPicPr>
        <p:blipFill>
          <a:blip r:embed="rId4">
            <a:alphaModFix/>
          </a:blip>
          <a:stretch>
            <a:fillRect/>
          </a:stretch>
        </p:blipFill>
        <p:spPr>
          <a:xfrm>
            <a:off x="921325" y="1835699"/>
            <a:ext cx="4580200" cy="35413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3"/>
          <p:cNvSpPr txBox="1"/>
          <p:nvPr>
            <p:ph type="ctrTitle"/>
          </p:nvPr>
        </p:nvSpPr>
        <p:spPr>
          <a:xfrm>
            <a:off x="1383632" y="1812681"/>
            <a:ext cx="6340642" cy="337293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What can we do</a:t>
            </a:r>
            <a:br>
              <a:rPr lang="en-US"/>
            </a:br>
            <a:br>
              <a:rPr lang="en-US"/>
            </a:br>
            <a:br>
              <a:rPr lang="en-US"/>
            </a:br>
            <a:r>
              <a:rPr lang="en-US"/>
              <a:t>What should we do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685800" y="2747962"/>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NATIONAL &amp; STATE LEVEL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5"/>
          <p:cNvSpPr txBox="1"/>
          <p:nvPr>
            <p:ph idx="1" type="body"/>
          </p:nvPr>
        </p:nvSpPr>
        <p:spPr>
          <a:xfrm>
            <a:off x="628650" y="790363"/>
            <a:ext cx="7886700" cy="409803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Maternal Mortality Review Programs</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Extending postpartum Medicaid coverage</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Expand Midwifery care</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US" sz="2800"/>
              <a:t>Expand access to Doula care</a:t>
            </a:r>
            <a:endParaRPr/>
          </a:p>
        </p:txBody>
      </p:sp>
      <p:pic>
        <p:nvPicPr>
          <p:cNvPr descr="In Honor of Mother's Day, Adams, Booker, Underwood Reintroduce the Momnibus  to End America's Maternal Health Crisis | Congresswoman Alma Adams" id="204" name="Google Shape;204;p25"/>
          <p:cNvPicPr preferRelativeResize="0"/>
          <p:nvPr/>
        </p:nvPicPr>
        <p:blipFill rotWithShape="1">
          <a:blip r:embed="rId3">
            <a:alphaModFix/>
          </a:blip>
          <a:srcRect b="0" l="0" r="0" t="0"/>
          <a:stretch/>
        </p:blipFill>
        <p:spPr>
          <a:xfrm>
            <a:off x="5118383" y="4530093"/>
            <a:ext cx="3667932" cy="206321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6"/>
          <p:cNvSpPr txBox="1"/>
          <p:nvPr>
            <p:ph type="title"/>
          </p:nvPr>
        </p:nvSpPr>
        <p:spPr>
          <a:xfrm>
            <a:off x="649287" y="2747962"/>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INSTITUTIONS</a:t>
            </a:r>
            <a:endParaRPr/>
          </a:p>
        </p:txBody>
      </p:sp>
      <p:sp>
        <p:nvSpPr>
          <p:cNvPr id="210" name="Google Shape;210;p26"/>
          <p:cNvSpPr txBox="1"/>
          <p:nvPr>
            <p:ph idx="1" type="body"/>
          </p:nvPr>
        </p:nvSpPr>
        <p:spPr>
          <a:xfrm>
            <a:off x="685800" y="3428999"/>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lang="en-US"/>
              <a:t>Diversity, Equity, &amp; Inclusion</a:t>
            </a:r>
            <a:endParaRPr/>
          </a:p>
          <a:p>
            <a:pPr indent="0" lvl="0" marL="0" rtl="0" algn="l">
              <a:spcBef>
                <a:spcPts val="400"/>
              </a:spcBef>
              <a:spcAft>
                <a:spcPts val="0"/>
              </a:spcAft>
              <a:buClr>
                <a:srgbClr val="888888"/>
              </a:buClr>
              <a:buSzPts val="2000"/>
              <a:buNone/>
            </a:pPr>
            <a:r>
              <a:t/>
            </a:r>
            <a:endParaRPr/>
          </a:p>
          <a:p>
            <a:pPr indent="0" lvl="0" marL="0" rtl="0" algn="l">
              <a:spcBef>
                <a:spcPts val="400"/>
              </a:spcBef>
              <a:spcAft>
                <a:spcPts val="0"/>
              </a:spcAft>
              <a:buClr>
                <a:srgbClr val="888888"/>
              </a:buClr>
              <a:buSzPts val="2000"/>
              <a:buNone/>
            </a:pPr>
            <a:r>
              <a:rPr lang="en-US"/>
              <a:t>Incorporate discussion about bias, disparities, health equity/inequity into routine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txBox="1"/>
          <p:nvPr>
            <p:ph idx="1" type="body"/>
          </p:nvPr>
        </p:nvSpPr>
        <p:spPr>
          <a:xfrm>
            <a:off x="893345" y="1141382"/>
            <a:ext cx="7886700" cy="4228276"/>
          </a:xfrm>
          <a:prstGeom prst="rect">
            <a:avLst/>
          </a:prstGeom>
          <a:noFill/>
          <a:ln>
            <a:noFill/>
          </a:ln>
        </p:spPr>
        <p:txBody>
          <a:bodyPr anchorCtr="0" anchor="t" bIns="45700" lIns="91425" spcFirstLastPara="1" rIns="91425" wrap="square" tIns="45700">
            <a:normAutofit fontScale="92500" lnSpcReduction="20000"/>
          </a:bodyPr>
          <a:lstStyle/>
          <a:p>
            <a:pPr indent="-154940" lvl="0" marL="342900" rtl="0" algn="l">
              <a:spcBef>
                <a:spcPts val="0"/>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en-US"/>
              <a:t>Identify and address unconscious bias in healthcare</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en-US"/>
              <a:t>Standardize coordination of care &amp; response to emergencies</a:t>
            </a:r>
            <a:endParaRPr/>
          </a:p>
          <a:p>
            <a:pPr indent="-154940" lvl="0" marL="342900" rtl="0" algn="l">
              <a:spcBef>
                <a:spcPts val="592"/>
              </a:spcBef>
              <a:spcAft>
                <a:spcPts val="0"/>
              </a:spcAft>
              <a:buClr>
                <a:schemeClr val="dk1"/>
              </a:buClr>
              <a:buSzPct val="100000"/>
              <a:buNone/>
            </a:pPr>
            <a:r>
              <a:t/>
            </a:r>
            <a:endParaRPr/>
          </a:p>
          <a:p>
            <a:pPr indent="-342900" lvl="0" marL="342900" rtl="0" algn="l">
              <a:spcBef>
                <a:spcPts val="592"/>
              </a:spcBef>
              <a:spcAft>
                <a:spcPts val="0"/>
              </a:spcAft>
              <a:buClr>
                <a:schemeClr val="dk1"/>
              </a:buClr>
              <a:buSzPct val="100000"/>
              <a:buChar char="•"/>
            </a:pPr>
            <a:r>
              <a:rPr lang="en-US"/>
              <a:t>Improve delivery of quality prenatal &amp; postpartum care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8"/>
          <p:cNvSpPr txBox="1"/>
          <p:nvPr>
            <p:ph idx="1" type="body"/>
          </p:nvPr>
        </p:nvSpPr>
        <p:spPr>
          <a:xfrm>
            <a:off x="578238" y="1903368"/>
            <a:ext cx="7886700" cy="4156200"/>
          </a:xfrm>
          <a:prstGeom prst="rect">
            <a:avLst/>
          </a:prstGeom>
          <a:noFill/>
          <a:ln>
            <a:noFill/>
          </a:ln>
        </p:spPr>
        <p:txBody>
          <a:bodyPr anchorCtr="0" anchor="t" bIns="45700" lIns="91425" spcFirstLastPara="1" rIns="91425" wrap="square" tIns="45700">
            <a:normAutofit fontScale="85000" lnSpcReduction="20000"/>
          </a:bodyPr>
          <a:lstStyle/>
          <a:p>
            <a:pPr indent="-170180" lvl="0" marL="342900" rtl="0" algn="l">
              <a:spcBef>
                <a:spcPts val="0"/>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Health Equity Minute</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Quality &amp; Patient Safety Rounds</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(In)Equity Inbox</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DEI Townhall Discussions</a:t>
            </a:r>
            <a:endParaRPr/>
          </a:p>
          <a:p>
            <a:pPr indent="-170180" lvl="0" marL="342900" rtl="0" algn="l">
              <a:spcBef>
                <a:spcPts val="544"/>
              </a:spcBef>
              <a:spcAft>
                <a:spcPts val="0"/>
              </a:spcAft>
              <a:buClr>
                <a:schemeClr val="dk1"/>
              </a:buClr>
              <a:buSzPct val="100000"/>
              <a:buNone/>
            </a:pPr>
            <a:r>
              <a:t/>
            </a:r>
            <a:endParaRPr/>
          </a:p>
          <a:p>
            <a:pPr indent="-342900" lvl="0" marL="342900" rtl="0" algn="l">
              <a:spcBef>
                <a:spcPts val="544"/>
              </a:spcBef>
              <a:spcAft>
                <a:spcPts val="0"/>
              </a:spcAft>
              <a:buClr>
                <a:schemeClr val="dk1"/>
              </a:buClr>
              <a:buSzPct val="100000"/>
              <a:buChar char="•"/>
            </a:pPr>
            <a:r>
              <a:rPr lang="en-US"/>
              <a:t>Obstetric Patient Advisory Council</a:t>
            </a:r>
            <a:endParaRPr/>
          </a:p>
        </p:txBody>
      </p:sp>
      <p:pic>
        <p:nvPicPr>
          <p:cNvPr descr="Text, letter&#10;&#10;Description automatically generated" id="222" name="Google Shape;222;p28"/>
          <p:cNvPicPr preferRelativeResize="0"/>
          <p:nvPr/>
        </p:nvPicPr>
        <p:blipFill rotWithShape="1">
          <a:blip r:embed="rId3">
            <a:alphaModFix/>
          </a:blip>
          <a:srcRect b="0" l="0" r="0" t="0"/>
          <a:stretch/>
        </p:blipFill>
        <p:spPr>
          <a:xfrm>
            <a:off x="6573690" y="632474"/>
            <a:ext cx="2054070" cy="2668318"/>
          </a:xfrm>
          <a:prstGeom prst="rect">
            <a:avLst/>
          </a:prstGeom>
          <a:noFill/>
          <a:ln>
            <a:noFill/>
          </a:ln>
        </p:spPr>
      </p:pic>
      <p:pic>
        <p:nvPicPr>
          <p:cNvPr descr="A poster with people in different poses&#10;&#10;Description automatically generated" id="223" name="Google Shape;223;p28"/>
          <p:cNvPicPr preferRelativeResize="0"/>
          <p:nvPr/>
        </p:nvPicPr>
        <p:blipFill rotWithShape="1">
          <a:blip r:embed="rId4">
            <a:alphaModFix/>
          </a:blip>
          <a:srcRect b="0" l="0" r="0" t="0"/>
          <a:stretch/>
        </p:blipFill>
        <p:spPr>
          <a:xfrm>
            <a:off x="6631021" y="3627933"/>
            <a:ext cx="1939430" cy="3005426"/>
          </a:xfrm>
          <a:prstGeom prst="rect">
            <a:avLst/>
          </a:prstGeom>
          <a:noFill/>
          <a:ln>
            <a:noFill/>
          </a:ln>
        </p:spPr>
      </p:pic>
      <p:sp>
        <p:nvSpPr>
          <p:cNvPr id="224" name="Google Shape;224;p28"/>
          <p:cNvSpPr txBox="1"/>
          <p:nvPr/>
        </p:nvSpPr>
        <p:spPr>
          <a:xfrm>
            <a:off x="516225" y="737575"/>
            <a:ext cx="5692200" cy="116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100">
                <a:latin typeface="Calibri"/>
                <a:ea typeface="Calibri"/>
                <a:cs typeface="Calibri"/>
                <a:sym typeface="Calibri"/>
              </a:rPr>
              <a:t>Diversity, Inclusion, &amp; Women’s Empowerment Program</a:t>
            </a:r>
            <a:endParaRPr b="1" sz="31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3"/>
          <p:cNvSpPr txBox="1"/>
          <p:nvPr>
            <p:ph type="title"/>
          </p:nvPr>
        </p:nvSpPr>
        <p:spPr>
          <a:xfrm>
            <a:off x="685800" y="2747962"/>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MATERNAL MORTALITY</a:t>
            </a:r>
            <a:endParaRPr/>
          </a:p>
        </p:txBody>
      </p:sp>
      <p:sp>
        <p:nvSpPr>
          <p:cNvPr id="56" name="Google Shape;56;p3"/>
          <p:cNvSpPr txBox="1"/>
          <p:nvPr>
            <p:ph idx="1" type="body"/>
          </p:nvPr>
        </p:nvSpPr>
        <p:spPr>
          <a:xfrm>
            <a:off x="685800" y="3129923"/>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lang="en-US"/>
              <a:t>Death of a woman while pregnant or within 1 year of the end of pregnancy from any cause related to or aggravated by the pregnancy</a:t>
            </a:r>
            <a:endParaRPr/>
          </a:p>
          <a:p>
            <a:pPr indent="0" lvl="0" marL="0" rtl="0" algn="l">
              <a:spcBef>
                <a:spcPts val="400"/>
              </a:spcBef>
              <a:spcAft>
                <a:spcPts val="0"/>
              </a:spcAft>
              <a:buClr>
                <a:srgbClr val="888888"/>
              </a:buClr>
              <a:buSzPts val="20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9"/>
          <p:cNvSpPr txBox="1"/>
          <p:nvPr>
            <p:ph type="title"/>
          </p:nvPr>
        </p:nvSpPr>
        <p:spPr>
          <a:xfrm>
            <a:off x="685800" y="2747962"/>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HEALTH CARE PROVIDERS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ph idx="1" type="body"/>
          </p:nvPr>
        </p:nvSpPr>
        <p:spPr>
          <a:xfrm>
            <a:off x="628650" y="1083476"/>
            <a:ext cx="7886700" cy="4832100"/>
          </a:xfrm>
          <a:prstGeom prst="rect">
            <a:avLst/>
          </a:prstGeom>
          <a:noFill/>
          <a:ln>
            <a:noFill/>
          </a:ln>
        </p:spPr>
        <p:txBody>
          <a:bodyPr anchorCtr="0" anchor="t" bIns="45700" lIns="91425" spcFirstLastPara="1" rIns="91425" wrap="square" tIns="45700">
            <a:noAutofit/>
          </a:bodyPr>
          <a:lstStyle/>
          <a:p>
            <a:pPr indent="-368300" lvl="0" marL="342900" rtl="0" algn="l">
              <a:lnSpc>
                <a:spcPct val="80000"/>
              </a:lnSpc>
              <a:spcBef>
                <a:spcPts val="0"/>
              </a:spcBef>
              <a:spcAft>
                <a:spcPts val="0"/>
              </a:spcAft>
              <a:buClr>
                <a:schemeClr val="dk1"/>
              </a:buClr>
              <a:buSzPts val="2400"/>
              <a:buChar char="•"/>
            </a:pPr>
            <a:r>
              <a:rPr lang="en-US" sz="2400"/>
              <a:t>Recognize and work toward eliminating one's biases</a:t>
            </a:r>
            <a:endParaRPr sz="2400"/>
          </a:p>
          <a:p>
            <a:pPr indent="-215900" lvl="0" marL="342900" rtl="0" algn="l">
              <a:lnSpc>
                <a:spcPct val="80000"/>
              </a:lnSpc>
              <a:spcBef>
                <a:spcPts val="400"/>
              </a:spcBef>
              <a:spcAft>
                <a:spcPts val="0"/>
              </a:spcAft>
              <a:buClr>
                <a:schemeClr val="dk1"/>
              </a:buClr>
              <a:buSzPts val="2000"/>
              <a:buNone/>
            </a:pPr>
            <a:r>
              <a:t/>
            </a:r>
            <a:endParaRPr sz="2400"/>
          </a:p>
          <a:p>
            <a:pPr indent="-368300" lvl="0" marL="342900" rtl="0" algn="l">
              <a:lnSpc>
                <a:spcPct val="80000"/>
              </a:lnSpc>
              <a:spcBef>
                <a:spcPts val="400"/>
              </a:spcBef>
              <a:spcAft>
                <a:spcPts val="0"/>
              </a:spcAft>
              <a:buClr>
                <a:schemeClr val="dk1"/>
              </a:buClr>
              <a:buSzPts val="2400"/>
              <a:buChar char="•"/>
            </a:pPr>
            <a:r>
              <a:rPr lang="en-US" sz="2400"/>
              <a:t>Understand the history contributing to disparities in maternal morbidity &amp; mortality</a:t>
            </a:r>
            <a:endParaRPr sz="2400"/>
          </a:p>
          <a:p>
            <a:pPr indent="-215900" lvl="0" marL="342900" rtl="0" algn="l">
              <a:lnSpc>
                <a:spcPct val="80000"/>
              </a:lnSpc>
              <a:spcBef>
                <a:spcPts val="400"/>
              </a:spcBef>
              <a:spcAft>
                <a:spcPts val="0"/>
              </a:spcAft>
              <a:buClr>
                <a:schemeClr val="dk1"/>
              </a:buClr>
              <a:buSzPts val="2000"/>
              <a:buNone/>
            </a:pPr>
            <a:r>
              <a:t/>
            </a:r>
            <a:endParaRPr sz="2400"/>
          </a:p>
          <a:p>
            <a:pPr indent="-368300" lvl="0" marL="342900" rtl="0" algn="l">
              <a:lnSpc>
                <a:spcPct val="80000"/>
              </a:lnSpc>
              <a:spcBef>
                <a:spcPts val="400"/>
              </a:spcBef>
              <a:spcAft>
                <a:spcPts val="0"/>
              </a:spcAft>
              <a:buClr>
                <a:schemeClr val="dk1"/>
              </a:buClr>
              <a:buSzPts val="2400"/>
              <a:buChar char="•"/>
            </a:pPr>
            <a:r>
              <a:rPr lang="en-US" sz="2400"/>
              <a:t>Ask questions to know our patients and the things that may be affecting their lives</a:t>
            </a:r>
            <a:endParaRPr sz="2400"/>
          </a:p>
          <a:p>
            <a:pPr indent="-215900" lvl="0" marL="342900" rtl="0" algn="l">
              <a:lnSpc>
                <a:spcPct val="80000"/>
              </a:lnSpc>
              <a:spcBef>
                <a:spcPts val="400"/>
              </a:spcBef>
              <a:spcAft>
                <a:spcPts val="0"/>
              </a:spcAft>
              <a:buClr>
                <a:schemeClr val="dk1"/>
              </a:buClr>
              <a:buSzPts val="2000"/>
              <a:buNone/>
            </a:pPr>
            <a:r>
              <a:t/>
            </a:r>
            <a:endParaRPr sz="2400"/>
          </a:p>
          <a:p>
            <a:pPr indent="-368300" lvl="0" marL="342900" rtl="0" algn="l">
              <a:lnSpc>
                <a:spcPct val="80000"/>
              </a:lnSpc>
              <a:spcBef>
                <a:spcPts val="400"/>
              </a:spcBef>
              <a:spcAft>
                <a:spcPts val="0"/>
              </a:spcAft>
              <a:buClr>
                <a:schemeClr val="dk1"/>
              </a:buClr>
              <a:buSzPts val="2400"/>
              <a:buChar char="•"/>
            </a:pPr>
            <a:r>
              <a:rPr lang="en-US" sz="2400"/>
              <a:t>Help patients, and their support persons, understand urgent warnings signs and when to seek medical attention</a:t>
            </a:r>
            <a:endParaRPr sz="2400"/>
          </a:p>
          <a:p>
            <a:pPr indent="-215900" lvl="0" marL="342900" rtl="0" algn="l">
              <a:lnSpc>
                <a:spcPct val="80000"/>
              </a:lnSpc>
              <a:spcBef>
                <a:spcPts val="400"/>
              </a:spcBef>
              <a:spcAft>
                <a:spcPts val="0"/>
              </a:spcAft>
              <a:buClr>
                <a:schemeClr val="dk1"/>
              </a:buClr>
              <a:buSzPts val="2000"/>
              <a:buNone/>
            </a:pPr>
            <a:r>
              <a:t/>
            </a:r>
            <a:endParaRPr sz="2400"/>
          </a:p>
          <a:p>
            <a:pPr indent="-368300" lvl="0" marL="342900" rtl="0" algn="l">
              <a:lnSpc>
                <a:spcPct val="80000"/>
              </a:lnSpc>
              <a:spcBef>
                <a:spcPts val="400"/>
              </a:spcBef>
              <a:spcAft>
                <a:spcPts val="0"/>
              </a:spcAft>
              <a:buClr>
                <a:schemeClr val="dk1"/>
              </a:buClr>
              <a:buSzPts val="2400"/>
              <a:buChar char="•"/>
            </a:pPr>
            <a:r>
              <a:rPr lang="en-US" sz="2400"/>
              <a:t>Respond to concerns patients may have</a:t>
            </a:r>
            <a:endParaRPr sz="2400"/>
          </a:p>
          <a:p>
            <a:pPr indent="-215900" lvl="0" marL="342900" rtl="0" algn="l">
              <a:lnSpc>
                <a:spcPct val="80000"/>
              </a:lnSpc>
              <a:spcBef>
                <a:spcPts val="400"/>
              </a:spcBef>
              <a:spcAft>
                <a:spcPts val="0"/>
              </a:spcAft>
              <a:buClr>
                <a:schemeClr val="dk1"/>
              </a:buClr>
              <a:buSzPts val="2000"/>
              <a:buNone/>
            </a:pPr>
            <a:r>
              <a:t/>
            </a:r>
            <a:endParaRPr sz="2400"/>
          </a:p>
          <a:p>
            <a:pPr indent="-368300" lvl="0" marL="342900" rtl="0" algn="l">
              <a:lnSpc>
                <a:spcPct val="80000"/>
              </a:lnSpc>
              <a:spcBef>
                <a:spcPts val="400"/>
              </a:spcBef>
              <a:spcAft>
                <a:spcPts val="0"/>
              </a:spcAft>
              <a:buClr>
                <a:schemeClr val="dk1"/>
              </a:buClr>
              <a:buSzPts val="2400"/>
              <a:buChar char="•"/>
            </a:pPr>
            <a:r>
              <a:rPr lang="en-US" sz="2400"/>
              <a:t>Provide all patients with respectful &amp; quality care</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1"/>
          <p:cNvSpPr txBox="1"/>
          <p:nvPr>
            <p:ph type="title"/>
          </p:nvPr>
        </p:nvSpPr>
        <p:spPr>
          <a:xfrm>
            <a:off x="685800" y="2747962"/>
            <a:ext cx="7772400" cy="136207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4000"/>
              <a:buFont typeface="Calibri"/>
              <a:buNone/>
            </a:pPr>
            <a:r>
              <a:rPr lang="en-US"/>
              <a:t>PATIENTS, FAMILIES, FRIENDS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2"/>
          <p:cNvSpPr txBox="1"/>
          <p:nvPr>
            <p:ph idx="1" type="body"/>
          </p:nvPr>
        </p:nvSpPr>
        <p:spPr>
          <a:xfrm>
            <a:off x="628650" y="1184323"/>
            <a:ext cx="7886700" cy="4855200"/>
          </a:xfrm>
          <a:prstGeom prst="rect">
            <a:avLst/>
          </a:prstGeom>
          <a:noFill/>
          <a:ln>
            <a:noFill/>
          </a:ln>
        </p:spPr>
        <p:txBody>
          <a:bodyPr anchorCtr="0" anchor="t" bIns="45700" lIns="91425" spcFirstLastPara="1" rIns="91425" wrap="square" tIns="45700">
            <a:noAutofit/>
          </a:bodyPr>
          <a:lstStyle/>
          <a:p>
            <a:pPr indent="-355600" lvl="0" marL="342900" rtl="0" algn="l">
              <a:lnSpc>
                <a:spcPct val="80000"/>
              </a:lnSpc>
              <a:spcBef>
                <a:spcPts val="0"/>
              </a:spcBef>
              <a:spcAft>
                <a:spcPts val="0"/>
              </a:spcAft>
              <a:buClr>
                <a:schemeClr val="dk1"/>
              </a:buClr>
              <a:buSzPts val="2440"/>
              <a:buChar char="•"/>
            </a:pPr>
            <a:r>
              <a:rPr lang="en-US" sz="2440"/>
              <a:t>Seek out a healthcare provider that you feel comfortable with</a:t>
            </a:r>
            <a:endParaRPr sz="2440"/>
          </a:p>
          <a:p>
            <a:pPr indent="-200660" lvl="0" marL="342900" rtl="0" algn="l">
              <a:lnSpc>
                <a:spcPct val="80000"/>
              </a:lnSpc>
              <a:spcBef>
                <a:spcPts val="448"/>
              </a:spcBef>
              <a:spcAft>
                <a:spcPts val="0"/>
              </a:spcAft>
              <a:buClr>
                <a:schemeClr val="dk1"/>
              </a:buClr>
              <a:buSzPts val="2240"/>
              <a:buNone/>
            </a:pPr>
            <a:r>
              <a:t/>
            </a:r>
            <a:endParaRPr sz="2440"/>
          </a:p>
          <a:p>
            <a:pPr indent="-355600" lvl="0" marL="342900" rtl="0" algn="l">
              <a:lnSpc>
                <a:spcPct val="80000"/>
              </a:lnSpc>
              <a:spcBef>
                <a:spcPts val="448"/>
              </a:spcBef>
              <a:spcAft>
                <a:spcPts val="0"/>
              </a:spcAft>
              <a:buClr>
                <a:schemeClr val="dk1"/>
              </a:buClr>
              <a:buSzPts val="2440"/>
              <a:buChar char="•"/>
            </a:pPr>
            <a:r>
              <a:rPr lang="en-US" sz="2440"/>
              <a:t>Bring a support person with you to appointments</a:t>
            </a:r>
            <a:endParaRPr sz="2440"/>
          </a:p>
          <a:p>
            <a:pPr indent="0" lvl="0" marL="0" rtl="0" algn="l">
              <a:lnSpc>
                <a:spcPct val="80000"/>
              </a:lnSpc>
              <a:spcBef>
                <a:spcPts val="448"/>
              </a:spcBef>
              <a:spcAft>
                <a:spcPts val="0"/>
              </a:spcAft>
              <a:buClr>
                <a:schemeClr val="dk1"/>
              </a:buClr>
              <a:buSzPts val="2240"/>
              <a:buNone/>
            </a:pPr>
            <a:r>
              <a:t/>
            </a:r>
            <a:endParaRPr sz="2440"/>
          </a:p>
          <a:p>
            <a:pPr indent="-355600" lvl="0" marL="342900" rtl="0" algn="l">
              <a:lnSpc>
                <a:spcPct val="80000"/>
              </a:lnSpc>
              <a:spcBef>
                <a:spcPts val="448"/>
              </a:spcBef>
              <a:spcAft>
                <a:spcPts val="0"/>
              </a:spcAft>
              <a:buClr>
                <a:schemeClr val="dk1"/>
              </a:buClr>
              <a:buSzPts val="2440"/>
              <a:buChar char="•"/>
            </a:pPr>
            <a:r>
              <a:rPr lang="en-US" sz="2440"/>
              <a:t>Talk to your healthcare provider is anything doesn’t feel right or is concerning</a:t>
            </a:r>
            <a:endParaRPr sz="2440"/>
          </a:p>
          <a:p>
            <a:pPr indent="0" lvl="0" marL="0" rtl="0" algn="l">
              <a:lnSpc>
                <a:spcPct val="80000"/>
              </a:lnSpc>
              <a:spcBef>
                <a:spcPts val="448"/>
              </a:spcBef>
              <a:spcAft>
                <a:spcPts val="0"/>
              </a:spcAft>
              <a:buClr>
                <a:schemeClr val="dk1"/>
              </a:buClr>
              <a:buSzPts val="2240"/>
              <a:buNone/>
            </a:pPr>
            <a:r>
              <a:t/>
            </a:r>
            <a:endParaRPr sz="2440"/>
          </a:p>
          <a:p>
            <a:pPr indent="-355600" lvl="0" marL="342900" rtl="0" algn="l">
              <a:lnSpc>
                <a:spcPct val="80000"/>
              </a:lnSpc>
              <a:spcBef>
                <a:spcPts val="448"/>
              </a:spcBef>
              <a:spcAft>
                <a:spcPts val="0"/>
              </a:spcAft>
              <a:buClr>
                <a:schemeClr val="dk1"/>
              </a:buClr>
              <a:buSzPts val="2440"/>
              <a:buChar char="•"/>
            </a:pPr>
            <a:r>
              <a:rPr lang="en-US" sz="2440"/>
              <a:t>Be aware of and seek immediate medical care of urgent warning signs</a:t>
            </a:r>
            <a:endParaRPr sz="2440"/>
          </a:p>
          <a:p>
            <a:pPr indent="-200660" lvl="0" marL="342900" rtl="0" algn="l">
              <a:lnSpc>
                <a:spcPct val="80000"/>
              </a:lnSpc>
              <a:spcBef>
                <a:spcPts val="448"/>
              </a:spcBef>
              <a:spcAft>
                <a:spcPts val="0"/>
              </a:spcAft>
              <a:buClr>
                <a:schemeClr val="dk1"/>
              </a:buClr>
              <a:buSzPts val="2240"/>
              <a:buNone/>
            </a:pPr>
            <a:r>
              <a:t/>
            </a:r>
            <a:endParaRPr sz="2440"/>
          </a:p>
          <a:p>
            <a:pPr indent="-355600" lvl="0" marL="342900" rtl="0" algn="l">
              <a:lnSpc>
                <a:spcPct val="80000"/>
              </a:lnSpc>
              <a:spcBef>
                <a:spcPts val="448"/>
              </a:spcBef>
              <a:spcAft>
                <a:spcPts val="0"/>
              </a:spcAft>
              <a:buClr>
                <a:schemeClr val="dk1"/>
              </a:buClr>
              <a:buSzPts val="2440"/>
              <a:buChar char="•"/>
            </a:pPr>
            <a:r>
              <a:rPr lang="en-US" sz="2440"/>
              <a:t>Talk to your health Care provider about any concerns or fears you may have about pregnancy, delivery, and/or postpartum</a:t>
            </a:r>
            <a:endParaRPr sz="244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3"/>
          <p:cNvSpPr txBox="1"/>
          <p:nvPr>
            <p:ph type="title"/>
          </p:nvPr>
        </p:nvSpPr>
        <p:spPr>
          <a:xfrm>
            <a:off x="685800" y="2199276"/>
            <a:ext cx="7772400" cy="1917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Font typeface="Calibri"/>
              <a:buNone/>
            </a:pPr>
            <a:r>
              <a:rPr lang="en-US" sz="2800"/>
              <a:t>“If Black women were free, it would mean that everyone else would have to be free since our freedom would necessitate the destruction of all the systems of oppression.”</a:t>
            </a:r>
            <a:endParaRPr/>
          </a:p>
        </p:txBody>
      </p:sp>
      <p:sp>
        <p:nvSpPr>
          <p:cNvPr id="251" name="Google Shape;251;p33"/>
          <p:cNvSpPr txBox="1"/>
          <p:nvPr>
            <p:ph idx="1" type="body"/>
          </p:nvPr>
        </p:nvSpPr>
        <p:spPr>
          <a:xfrm>
            <a:off x="685800" y="3429000"/>
            <a:ext cx="7772400" cy="1500187"/>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888888"/>
              </a:buClr>
              <a:buSzPts val="2000"/>
              <a:buNone/>
            </a:pPr>
            <a:r>
              <a:rPr lang="en-US"/>
              <a:t>- The Combahee River Collective, 2977</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34"/>
          <p:cNvSpPr/>
          <p:nvPr/>
        </p:nvSpPr>
        <p:spPr>
          <a:xfrm>
            <a:off x="0" y="0"/>
            <a:ext cx="9144000" cy="6858000"/>
          </a:xfrm>
          <a:prstGeom prst="rect">
            <a:avLst/>
          </a:prstGeom>
          <a:solidFill>
            <a:srgbClr val="3367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34"/>
          <p:cNvSpPr/>
          <p:nvPr/>
        </p:nvSpPr>
        <p:spPr>
          <a:xfrm>
            <a:off x="357759" y="480060"/>
            <a:ext cx="8428482" cy="58978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ternal Mortality Is On The Rise: Things To Know News Yale, 52% OFF" id="258" name="Google Shape;258;p34"/>
          <p:cNvPicPr preferRelativeResize="0"/>
          <p:nvPr/>
        </p:nvPicPr>
        <p:blipFill rotWithShape="1">
          <a:blip r:embed="rId3">
            <a:alphaModFix/>
          </a:blip>
          <a:srcRect b="-1" l="4009" r="3083" t="0"/>
          <a:stretch/>
        </p:blipFill>
        <p:spPr>
          <a:xfrm>
            <a:off x="482600" y="1129139"/>
            <a:ext cx="8178799" cy="45997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4"/>
          <p:cNvPicPr preferRelativeResize="0"/>
          <p:nvPr/>
        </p:nvPicPr>
        <p:blipFill rotWithShape="1">
          <a:blip r:embed="rId3">
            <a:alphaModFix/>
          </a:blip>
          <a:srcRect b="0" l="0" r="0" t="0"/>
          <a:stretch/>
        </p:blipFill>
        <p:spPr>
          <a:xfrm>
            <a:off x="1389309" y="1041982"/>
            <a:ext cx="6365383" cy="4774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5"/>
          <p:cNvPicPr preferRelativeResize="0"/>
          <p:nvPr>
            <p:ph idx="1" type="body"/>
          </p:nvPr>
        </p:nvPicPr>
        <p:blipFill rotWithShape="1">
          <a:blip r:embed="rId3">
            <a:alphaModFix/>
          </a:blip>
          <a:srcRect b="0" l="0" r="0" t="0"/>
          <a:stretch/>
        </p:blipFill>
        <p:spPr>
          <a:xfrm>
            <a:off x="1481323" y="1110992"/>
            <a:ext cx="6181355" cy="46360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6"/>
          <p:cNvSpPr txBox="1"/>
          <p:nvPr>
            <p:ph type="title"/>
          </p:nvPr>
        </p:nvSpPr>
        <p:spPr>
          <a:xfrm>
            <a:off x="554250" y="771909"/>
            <a:ext cx="7886700" cy="994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000"/>
              <a:buFont typeface="Calibri"/>
              <a:buNone/>
            </a:pPr>
            <a:r>
              <a:rPr lang="en-US" sz="3000"/>
              <a:t>US compared to other high-income countries</a:t>
            </a:r>
            <a:endParaRPr/>
          </a:p>
        </p:txBody>
      </p:sp>
      <p:pic>
        <p:nvPicPr>
          <p:cNvPr id="73" name="Google Shape;73;p6"/>
          <p:cNvPicPr preferRelativeResize="0"/>
          <p:nvPr>
            <p:ph idx="1" type="body"/>
          </p:nvPr>
        </p:nvPicPr>
        <p:blipFill rotWithShape="1">
          <a:blip r:embed="rId3">
            <a:alphaModFix/>
          </a:blip>
          <a:srcRect b="0" l="0" r="0" t="0"/>
          <a:stretch/>
        </p:blipFill>
        <p:spPr>
          <a:xfrm>
            <a:off x="1305000" y="1766099"/>
            <a:ext cx="6534000" cy="441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descr="A screenshot of a graph" id="78" name="Google Shape;78;p7"/>
          <p:cNvPicPr preferRelativeResize="0"/>
          <p:nvPr>
            <p:ph idx="1" type="body"/>
          </p:nvPr>
        </p:nvPicPr>
        <p:blipFill rotWithShape="1">
          <a:blip r:embed="rId3">
            <a:alphaModFix/>
          </a:blip>
          <a:srcRect b="0" l="0" r="0" t="0"/>
          <a:stretch/>
        </p:blipFill>
        <p:spPr>
          <a:xfrm>
            <a:off x="1260901" y="1005300"/>
            <a:ext cx="6622200" cy="484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92ebfdabdb_0_14"/>
          <p:cNvSpPr txBox="1"/>
          <p:nvPr>
            <p:ph type="title"/>
          </p:nvPr>
        </p:nvSpPr>
        <p:spPr>
          <a:xfrm>
            <a:off x="457200" y="887592"/>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400"/>
              <a:t>Leading causes of pregnancy - related deaths</a:t>
            </a:r>
            <a:endParaRPr sz="3400"/>
          </a:p>
        </p:txBody>
      </p:sp>
      <p:sp>
        <p:nvSpPr>
          <p:cNvPr id="85" name="Google Shape;85;g292ebfdabdb_0_14"/>
          <p:cNvSpPr txBox="1"/>
          <p:nvPr>
            <p:ph idx="1" type="body"/>
          </p:nvPr>
        </p:nvSpPr>
        <p:spPr>
          <a:xfrm>
            <a:off x="457200" y="2030592"/>
            <a:ext cx="8229600" cy="4095600"/>
          </a:xfrm>
          <a:prstGeom prst="rect">
            <a:avLst/>
          </a:prstGeom>
        </p:spPr>
        <p:txBody>
          <a:bodyPr anchorCtr="0" anchor="t" bIns="45700" lIns="91425" spcFirstLastPara="1" rIns="91425" wrap="square" tIns="45700">
            <a:normAutofit/>
          </a:bodyPr>
          <a:lstStyle/>
          <a:p>
            <a:pPr indent="-330200" lvl="0" marL="457200" rtl="0" algn="l">
              <a:spcBef>
                <a:spcPts val="360"/>
              </a:spcBef>
              <a:spcAft>
                <a:spcPts val="0"/>
              </a:spcAft>
              <a:buSzPts val="1600"/>
              <a:buChar char="•"/>
            </a:pPr>
            <a:r>
              <a:rPr lang="en-US" sz="3000"/>
              <a:t>Mental health conditions - 23%</a:t>
            </a:r>
            <a:endParaRPr sz="3000"/>
          </a:p>
          <a:p>
            <a:pPr indent="-330200" lvl="0" marL="457200" rtl="0" algn="l">
              <a:spcBef>
                <a:spcPts val="0"/>
              </a:spcBef>
              <a:spcAft>
                <a:spcPts val="0"/>
              </a:spcAft>
              <a:buSzPts val="1600"/>
              <a:buChar char="•"/>
            </a:pPr>
            <a:r>
              <a:rPr lang="en-US" sz="3000"/>
              <a:t>Hemorrhage - 14%</a:t>
            </a:r>
            <a:endParaRPr sz="3000"/>
          </a:p>
          <a:p>
            <a:pPr indent="-330200" lvl="0" marL="457200" rtl="0" algn="l">
              <a:spcBef>
                <a:spcPts val="0"/>
              </a:spcBef>
              <a:spcAft>
                <a:spcPts val="0"/>
              </a:spcAft>
              <a:buSzPts val="1600"/>
              <a:buChar char="•"/>
            </a:pPr>
            <a:r>
              <a:rPr lang="en-US" sz="3000"/>
              <a:t>Cardiac or coronary conditions - 13%</a:t>
            </a:r>
            <a:endParaRPr sz="3000"/>
          </a:p>
          <a:p>
            <a:pPr indent="-330200" lvl="0" marL="457200" rtl="0" algn="l">
              <a:spcBef>
                <a:spcPts val="0"/>
              </a:spcBef>
              <a:spcAft>
                <a:spcPts val="0"/>
              </a:spcAft>
              <a:buSzPts val="1600"/>
              <a:buChar char="•"/>
            </a:pPr>
            <a:r>
              <a:rPr lang="en-US" sz="3000"/>
              <a:t>Infection - 9%</a:t>
            </a:r>
            <a:endParaRPr sz="3000"/>
          </a:p>
          <a:p>
            <a:pPr indent="-330200" lvl="0" marL="457200" rtl="0" algn="l">
              <a:spcBef>
                <a:spcPts val="0"/>
              </a:spcBef>
              <a:spcAft>
                <a:spcPts val="0"/>
              </a:spcAft>
              <a:buSzPts val="1600"/>
              <a:buChar char="•"/>
            </a:pPr>
            <a:r>
              <a:rPr lang="en-US" sz="3000"/>
              <a:t>Thrombotic embolism (blood clot) - 9%</a:t>
            </a:r>
            <a:endParaRPr sz="3000"/>
          </a:p>
          <a:p>
            <a:pPr indent="-330200" lvl="0" marL="457200" rtl="0" algn="l">
              <a:spcBef>
                <a:spcPts val="0"/>
              </a:spcBef>
              <a:spcAft>
                <a:spcPts val="0"/>
              </a:spcAft>
              <a:buSzPts val="1600"/>
              <a:buChar char="•"/>
            </a:pPr>
            <a:r>
              <a:rPr lang="en-US" sz="3000"/>
              <a:t>Cardiomyopathy (disease of heart muscle) - 9%</a:t>
            </a:r>
            <a:endParaRPr sz="3000"/>
          </a:p>
          <a:p>
            <a:pPr indent="-330200" lvl="0" marL="457200" rtl="0" algn="l">
              <a:spcBef>
                <a:spcPts val="0"/>
              </a:spcBef>
              <a:spcAft>
                <a:spcPts val="0"/>
              </a:spcAft>
              <a:buSzPts val="1600"/>
              <a:buChar char="•"/>
            </a:pPr>
            <a:r>
              <a:rPr lang="en-US" sz="3000"/>
              <a:t>Hypertension (high blood pressure) - 7%</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9"/>
          <p:cNvSpPr txBox="1"/>
          <p:nvPr>
            <p:ph type="title"/>
          </p:nvPr>
        </p:nvSpPr>
        <p:spPr>
          <a:xfrm>
            <a:off x="372929" y="2446709"/>
            <a:ext cx="1763574" cy="196458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sz="2700"/>
              <a:t>How does maternal mortality affect populations differently</a:t>
            </a:r>
            <a:endParaRPr/>
          </a:p>
        </p:txBody>
      </p:sp>
      <p:pic>
        <p:nvPicPr>
          <p:cNvPr descr="A graph of a number of people&#10;&#10;Description automatically generated with medium confidence" id="91" name="Google Shape;91;p9"/>
          <p:cNvPicPr preferRelativeResize="0"/>
          <p:nvPr>
            <p:ph idx="1" type="body"/>
          </p:nvPr>
        </p:nvPicPr>
        <p:blipFill rotWithShape="1">
          <a:blip r:embed="rId3">
            <a:alphaModFix/>
          </a:blip>
          <a:srcRect b="0" l="0" r="0" t="0"/>
          <a:stretch/>
        </p:blipFill>
        <p:spPr>
          <a:xfrm>
            <a:off x="2392224" y="1656670"/>
            <a:ext cx="5750444" cy="40702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2011-06-24T14:29:15Z</dcterms:created>
  <dc:creator>Jenna Meol</dc:creator>
</cp:coreProperties>
</file>