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5" r:id="rId3"/>
    <p:sldId id="275" r:id="rId4"/>
    <p:sldId id="278" r:id="rId5"/>
    <p:sldId id="277" r:id="rId6"/>
    <p:sldId id="286" r:id="rId7"/>
    <p:sldId id="273" r:id="rId8"/>
    <p:sldId id="260" r:id="rId9"/>
    <p:sldId id="262" r:id="rId10"/>
    <p:sldId id="28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8" r:id="rId19"/>
    <p:sldId id="280" r:id="rId20"/>
    <p:sldId id="276" r:id="rId21"/>
    <p:sldId id="291" r:id="rId22"/>
    <p:sldId id="290" r:id="rId23"/>
    <p:sldId id="283" r:id="rId24"/>
    <p:sldId id="271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1E2EB-2FB2-45B6-9B4E-7C2F5B652D01}" v="6" dt="2023-10-05T19:05:35.144"/>
    <p1510:client id="{2F1153C8-2D0C-AAE2-724D-8A084D57C294}" v="9" dt="2023-10-13T19:50:50.707"/>
    <p1510:client id="{36659C31-166E-C769-5361-EEA46AF3885F}" v="217" dt="2023-10-10T20:43:28.227"/>
    <p1510:client id="{6966F8A8-1204-AC4D-652D-4EE70DF5F8FB}" v="361" dt="2023-10-05T20:12:36.807"/>
    <p1510:client id="{76BBC878-2C46-4FB8-86B4-9EC161258E46}" v="906" dt="2023-09-27T21:12:42.779"/>
    <p1510:client id="{7E44AB3E-03CC-B2AF-283A-BE87B0CA3325}" v="1515" dt="2023-10-10T22:50:07.464"/>
    <p1510:client id="{ACC798F4-0951-2525-7237-C6A5C261BF97}" v="5" dt="2023-10-05T19:43:24.504"/>
    <p1510:client id="{FD17EAC4-8DD2-925A-6AD1-8AA3E28901AA}" v="93" dt="2023-10-12T19:28:06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D201E-F5F6-4DCC-B9CA-642C688AAF8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7B589030-5C35-4C91-9CB6-72C1F062D2B8}">
      <dgm:prSet/>
      <dgm:spPr/>
      <dgm:t>
        <a:bodyPr/>
        <a:lstStyle/>
        <a:p>
          <a:pPr>
            <a:defRPr cap="all"/>
          </a:pPr>
          <a:r>
            <a:rPr lang="en-US"/>
            <a:t>Cost / Co-pays</a:t>
          </a:r>
        </a:p>
      </dgm:t>
    </dgm:pt>
    <dgm:pt modelId="{9D1B4224-9730-4C4B-95D3-D460D52B748D}" type="parTrans" cxnId="{26F44913-AEFF-4534-AB78-6E773EAA6E8B}">
      <dgm:prSet/>
      <dgm:spPr/>
      <dgm:t>
        <a:bodyPr/>
        <a:lstStyle/>
        <a:p>
          <a:endParaRPr lang="en-US"/>
        </a:p>
      </dgm:t>
    </dgm:pt>
    <dgm:pt modelId="{F1A29EF3-D8B7-4C23-A421-614BD3AB60E2}" type="sibTrans" cxnId="{26F44913-AEFF-4534-AB78-6E773EAA6E8B}">
      <dgm:prSet/>
      <dgm:spPr/>
      <dgm:t>
        <a:bodyPr/>
        <a:lstStyle/>
        <a:p>
          <a:endParaRPr lang="en-US"/>
        </a:p>
      </dgm:t>
    </dgm:pt>
    <dgm:pt modelId="{ABBF7EE4-4F56-4D88-9A38-3A1CB7DEA991}">
      <dgm:prSet/>
      <dgm:spPr/>
      <dgm:t>
        <a:bodyPr/>
        <a:lstStyle/>
        <a:p>
          <a:pPr>
            <a:defRPr cap="all"/>
          </a:pPr>
          <a:r>
            <a:rPr lang="en-US"/>
            <a:t>Generic vs. Branded Medications</a:t>
          </a:r>
        </a:p>
      </dgm:t>
    </dgm:pt>
    <dgm:pt modelId="{E0024BF2-FC54-432F-8081-EFD8090319AD}" type="parTrans" cxnId="{2D5B0232-A057-4C91-AD38-837AA9D4EBBE}">
      <dgm:prSet/>
      <dgm:spPr/>
      <dgm:t>
        <a:bodyPr/>
        <a:lstStyle/>
        <a:p>
          <a:endParaRPr lang="en-US"/>
        </a:p>
      </dgm:t>
    </dgm:pt>
    <dgm:pt modelId="{60D249C6-6403-4D51-801B-A229A98AE571}" type="sibTrans" cxnId="{2D5B0232-A057-4C91-AD38-837AA9D4EBBE}">
      <dgm:prSet/>
      <dgm:spPr/>
      <dgm:t>
        <a:bodyPr/>
        <a:lstStyle/>
        <a:p>
          <a:endParaRPr lang="en-US"/>
        </a:p>
      </dgm:t>
    </dgm:pt>
    <dgm:pt modelId="{4AF8951A-03B4-41B8-BDBD-6E313190D8B7}">
      <dgm:prSet/>
      <dgm:spPr/>
      <dgm:t>
        <a:bodyPr/>
        <a:lstStyle/>
        <a:p>
          <a:pPr>
            <a:defRPr cap="all"/>
          </a:pPr>
          <a:r>
            <a:rPr lang="en-US"/>
            <a:t>Insurance Formularies</a:t>
          </a:r>
        </a:p>
      </dgm:t>
    </dgm:pt>
    <dgm:pt modelId="{20B549E8-69A9-4191-AB7C-64FD977B2FC8}" type="parTrans" cxnId="{467A6DD5-51BF-4A31-8F68-65DED9ABB94D}">
      <dgm:prSet/>
      <dgm:spPr/>
      <dgm:t>
        <a:bodyPr/>
        <a:lstStyle/>
        <a:p>
          <a:endParaRPr lang="en-US"/>
        </a:p>
      </dgm:t>
    </dgm:pt>
    <dgm:pt modelId="{08793CBE-476B-4BF7-8AFB-749DE7D79AFA}" type="sibTrans" cxnId="{467A6DD5-51BF-4A31-8F68-65DED9ABB94D}">
      <dgm:prSet/>
      <dgm:spPr/>
      <dgm:t>
        <a:bodyPr/>
        <a:lstStyle/>
        <a:p>
          <a:endParaRPr lang="en-US"/>
        </a:p>
      </dgm:t>
    </dgm:pt>
    <dgm:pt modelId="{726B0A02-DEF3-44E6-A26B-476399FCB0D1}">
      <dgm:prSet/>
      <dgm:spPr/>
      <dgm:t>
        <a:bodyPr/>
        <a:lstStyle/>
        <a:p>
          <a:pPr>
            <a:defRPr cap="all"/>
          </a:pPr>
          <a:r>
            <a:rPr lang="en-US"/>
            <a:t>Prior Authorization</a:t>
          </a:r>
        </a:p>
      </dgm:t>
    </dgm:pt>
    <dgm:pt modelId="{4FE64DE9-CAA2-44B4-9F2B-6D03084E6C3D}" type="parTrans" cxnId="{3C6C24D8-6D17-4351-A39A-EB9ABADBCA2A}">
      <dgm:prSet/>
      <dgm:spPr/>
      <dgm:t>
        <a:bodyPr/>
        <a:lstStyle/>
        <a:p>
          <a:endParaRPr lang="en-US"/>
        </a:p>
      </dgm:t>
    </dgm:pt>
    <dgm:pt modelId="{389AD5CE-E166-45FA-A347-154995297F34}" type="sibTrans" cxnId="{3C6C24D8-6D17-4351-A39A-EB9ABADBCA2A}">
      <dgm:prSet/>
      <dgm:spPr/>
      <dgm:t>
        <a:bodyPr/>
        <a:lstStyle/>
        <a:p>
          <a:endParaRPr lang="en-US"/>
        </a:p>
      </dgm:t>
    </dgm:pt>
    <dgm:pt modelId="{A2B20209-5D4D-4A21-A727-16BF746A9223}">
      <dgm:prSet/>
      <dgm:spPr/>
      <dgm:t>
        <a:bodyPr/>
        <a:lstStyle/>
        <a:p>
          <a:pPr>
            <a:defRPr cap="all"/>
          </a:pPr>
          <a:r>
            <a:rPr lang="en-US"/>
            <a:t>Patient Assistance Programs</a:t>
          </a:r>
        </a:p>
      </dgm:t>
    </dgm:pt>
    <dgm:pt modelId="{A4D348B0-CEAD-40D2-AD44-8ECBC19A0FB0}" type="parTrans" cxnId="{981AC0C3-754B-4906-9086-4C711573BAF9}">
      <dgm:prSet/>
      <dgm:spPr/>
      <dgm:t>
        <a:bodyPr/>
        <a:lstStyle/>
        <a:p>
          <a:endParaRPr lang="en-US"/>
        </a:p>
      </dgm:t>
    </dgm:pt>
    <dgm:pt modelId="{8991FE70-F458-4EFE-8526-A9D346D51E5B}" type="sibTrans" cxnId="{981AC0C3-754B-4906-9086-4C711573BAF9}">
      <dgm:prSet/>
      <dgm:spPr/>
      <dgm:t>
        <a:bodyPr/>
        <a:lstStyle/>
        <a:p>
          <a:endParaRPr lang="en-US"/>
        </a:p>
      </dgm:t>
    </dgm:pt>
    <dgm:pt modelId="{72263133-F63A-4F77-9C40-ED770937D794}" type="pres">
      <dgm:prSet presAssocID="{2FED201E-F5F6-4DCC-B9CA-642C688AAF84}" presName="root" presStyleCnt="0">
        <dgm:presLayoutVars>
          <dgm:dir/>
          <dgm:resizeHandles val="exact"/>
        </dgm:presLayoutVars>
      </dgm:prSet>
      <dgm:spPr/>
    </dgm:pt>
    <dgm:pt modelId="{4D7D598A-FBE5-4CA3-923E-55800E54F709}" type="pres">
      <dgm:prSet presAssocID="{7B589030-5C35-4C91-9CB6-72C1F062D2B8}" presName="compNode" presStyleCnt="0"/>
      <dgm:spPr/>
    </dgm:pt>
    <dgm:pt modelId="{C77D5184-6930-422E-8F08-7ED8FFDF1546}" type="pres">
      <dgm:prSet presAssocID="{7B589030-5C35-4C91-9CB6-72C1F062D2B8}" presName="iconBgRect" presStyleLbl="bgShp" presStyleIdx="0" presStyleCnt="5"/>
      <dgm:spPr/>
    </dgm:pt>
    <dgm:pt modelId="{176D9149-C34B-4A6D-B7A6-A6B22EE29064}" type="pres">
      <dgm:prSet presAssocID="{7B589030-5C35-4C91-9CB6-72C1F062D2B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D0D39BE-6432-450C-B4D6-D1FA5A81CF52}" type="pres">
      <dgm:prSet presAssocID="{7B589030-5C35-4C91-9CB6-72C1F062D2B8}" presName="spaceRect" presStyleCnt="0"/>
      <dgm:spPr/>
    </dgm:pt>
    <dgm:pt modelId="{814BC9A1-33C9-4FD1-8BF2-ADE24D0FD8A2}" type="pres">
      <dgm:prSet presAssocID="{7B589030-5C35-4C91-9CB6-72C1F062D2B8}" presName="textRect" presStyleLbl="revTx" presStyleIdx="0" presStyleCnt="5">
        <dgm:presLayoutVars>
          <dgm:chMax val="1"/>
          <dgm:chPref val="1"/>
        </dgm:presLayoutVars>
      </dgm:prSet>
      <dgm:spPr/>
    </dgm:pt>
    <dgm:pt modelId="{D52B5003-2A8D-4146-88A6-770B7C75BB8F}" type="pres">
      <dgm:prSet presAssocID="{F1A29EF3-D8B7-4C23-A421-614BD3AB60E2}" presName="sibTrans" presStyleCnt="0"/>
      <dgm:spPr/>
    </dgm:pt>
    <dgm:pt modelId="{DFCD206C-F962-4B7D-995D-4614C4ED01F6}" type="pres">
      <dgm:prSet presAssocID="{ABBF7EE4-4F56-4D88-9A38-3A1CB7DEA991}" presName="compNode" presStyleCnt="0"/>
      <dgm:spPr/>
    </dgm:pt>
    <dgm:pt modelId="{FCE7E8ED-CEAD-4EE3-A4D1-1100F6765AB9}" type="pres">
      <dgm:prSet presAssocID="{ABBF7EE4-4F56-4D88-9A38-3A1CB7DEA991}" presName="iconBgRect" presStyleLbl="bgShp" presStyleIdx="1" presStyleCnt="5"/>
      <dgm:spPr/>
    </dgm:pt>
    <dgm:pt modelId="{B38E4E9C-A664-42EB-96D0-01010716BC97}" type="pres">
      <dgm:prSet presAssocID="{ABBF7EE4-4F56-4D88-9A38-3A1CB7DEA99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04143975-12B1-4559-BA6C-E2BDD1A3EDB0}" type="pres">
      <dgm:prSet presAssocID="{ABBF7EE4-4F56-4D88-9A38-3A1CB7DEA991}" presName="spaceRect" presStyleCnt="0"/>
      <dgm:spPr/>
    </dgm:pt>
    <dgm:pt modelId="{3FD7E5ED-F7DC-4440-B8B7-F4302770188E}" type="pres">
      <dgm:prSet presAssocID="{ABBF7EE4-4F56-4D88-9A38-3A1CB7DEA991}" presName="textRect" presStyleLbl="revTx" presStyleIdx="1" presStyleCnt="5">
        <dgm:presLayoutVars>
          <dgm:chMax val="1"/>
          <dgm:chPref val="1"/>
        </dgm:presLayoutVars>
      </dgm:prSet>
      <dgm:spPr/>
    </dgm:pt>
    <dgm:pt modelId="{31662F88-D0D8-4611-A18A-CB13A8C8341F}" type="pres">
      <dgm:prSet presAssocID="{60D249C6-6403-4D51-801B-A229A98AE571}" presName="sibTrans" presStyleCnt="0"/>
      <dgm:spPr/>
    </dgm:pt>
    <dgm:pt modelId="{8BC9DF48-B315-4DAF-A50F-A074BAAF7F8D}" type="pres">
      <dgm:prSet presAssocID="{4AF8951A-03B4-41B8-BDBD-6E313190D8B7}" presName="compNode" presStyleCnt="0"/>
      <dgm:spPr/>
    </dgm:pt>
    <dgm:pt modelId="{F1EEBA35-D174-44B0-9775-745E8CF3FAA4}" type="pres">
      <dgm:prSet presAssocID="{4AF8951A-03B4-41B8-BDBD-6E313190D8B7}" presName="iconBgRect" presStyleLbl="bgShp" presStyleIdx="2" presStyleCnt="5"/>
      <dgm:spPr/>
    </dgm:pt>
    <dgm:pt modelId="{429A2E62-95A7-45D9-89EF-10B16B9EAA97}" type="pres">
      <dgm:prSet presAssocID="{4AF8951A-03B4-41B8-BDBD-6E313190D8B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A95703B6-7527-4483-A783-CF6498423ED6}" type="pres">
      <dgm:prSet presAssocID="{4AF8951A-03B4-41B8-BDBD-6E313190D8B7}" presName="spaceRect" presStyleCnt="0"/>
      <dgm:spPr/>
    </dgm:pt>
    <dgm:pt modelId="{40582670-9667-471B-A123-FF8361302684}" type="pres">
      <dgm:prSet presAssocID="{4AF8951A-03B4-41B8-BDBD-6E313190D8B7}" presName="textRect" presStyleLbl="revTx" presStyleIdx="2" presStyleCnt="5">
        <dgm:presLayoutVars>
          <dgm:chMax val="1"/>
          <dgm:chPref val="1"/>
        </dgm:presLayoutVars>
      </dgm:prSet>
      <dgm:spPr/>
    </dgm:pt>
    <dgm:pt modelId="{6180AFFD-B6D7-414D-BF4F-3F3866D3E670}" type="pres">
      <dgm:prSet presAssocID="{08793CBE-476B-4BF7-8AFB-749DE7D79AFA}" presName="sibTrans" presStyleCnt="0"/>
      <dgm:spPr/>
    </dgm:pt>
    <dgm:pt modelId="{F83235FF-4F6F-4700-9834-386496F9AE7C}" type="pres">
      <dgm:prSet presAssocID="{726B0A02-DEF3-44E6-A26B-476399FCB0D1}" presName="compNode" presStyleCnt="0"/>
      <dgm:spPr/>
    </dgm:pt>
    <dgm:pt modelId="{CCAE4B7C-73E6-4CC4-B603-53921457BA71}" type="pres">
      <dgm:prSet presAssocID="{726B0A02-DEF3-44E6-A26B-476399FCB0D1}" presName="iconBgRect" presStyleLbl="bgShp" presStyleIdx="3" presStyleCnt="5"/>
      <dgm:spPr/>
    </dgm:pt>
    <dgm:pt modelId="{0C6A4179-5B1F-4898-A1DF-CC30CFB5AA85}" type="pres">
      <dgm:prSet presAssocID="{726B0A02-DEF3-44E6-A26B-476399FCB0D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B008038-0B29-4845-8267-FD7C78ADA1A4}" type="pres">
      <dgm:prSet presAssocID="{726B0A02-DEF3-44E6-A26B-476399FCB0D1}" presName="spaceRect" presStyleCnt="0"/>
      <dgm:spPr/>
    </dgm:pt>
    <dgm:pt modelId="{3D99DFC0-817D-4527-A2C4-D89EE416F0D2}" type="pres">
      <dgm:prSet presAssocID="{726B0A02-DEF3-44E6-A26B-476399FCB0D1}" presName="textRect" presStyleLbl="revTx" presStyleIdx="3" presStyleCnt="5">
        <dgm:presLayoutVars>
          <dgm:chMax val="1"/>
          <dgm:chPref val="1"/>
        </dgm:presLayoutVars>
      </dgm:prSet>
      <dgm:spPr/>
    </dgm:pt>
    <dgm:pt modelId="{28B1A8B7-E6BB-4C86-8794-06752D64A9C1}" type="pres">
      <dgm:prSet presAssocID="{389AD5CE-E166-45FA-A347-154995297F34}" presName="sibTrans" presStyleCnt="0"/>
      <dgm:spPr/>
    </dgm:pt>
    <dgm:pt modelId="{3F34FB26-CFE1-45E5-80AF-FD1CF7C729FF}" type="pres">
      <dgm:prSet presAssocID="{A2B20209-5D4D-4A21-A727-16BF746A9223}" presName="compNode" presStyleCnt="0"/>
      <dgm:spPr/>
    </dgm:pt>
    <dgm:pt modelId="{26455D5C-1BD0-4FF0-B053-5B3E88691008}" type="pres">
      <dgm:prSet presAssocID="{A2B20209-5D4D-4A21-A727-16BF746A9223}" presName="iconBgRect" presStyleLbl="bgShp" presStyleIdx="4" presStyleCnt="5"/>
      <dgm:spPr/>
    </dgm:pt>
    <dgm:pt modelId="{E4AC0540-7E39-4970-A6FA-E78ABCBF049E}" type="pres">
      <dgm:prSet presAssocID="{A2B20209-5D4D-4A21-A727-16BF746A922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5EDC82CD-3CBD-44C8-B23C-48CEFCA77F9B}" type="pres">
      <dgm:prSet presAssocID="{A2B20209-5D4D-4A21-A727-16BF746A9223}" presName="spaceRect" presStyleCnt="0"/>
      <dgm:spPr/>
    </dgm:pt>
    <dgm:pt modelId="{6155C18E-318A-4D1A-B7D9-AE7525E261E8}" type="pres">
      <dgm:prSet presAssocID="{A2B20209-5D4D-4A21-A727-16BF746A922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6F44913-AEFF-4534-AB78-6E773EAA6E8B}" srcId="{2FED201E-F5F6-4DCC-B9CA-642C688AAF84}" destId="{7B589030-5C35-4C91-9CB6-72C1F062D2B8}" srcOrd="0" destOrd="0" parTransId="{9D1B4224-9730-4C4B-95D3-D460D52B748D}" sibTransId="{F1A29EF3-D8B7-4C23-A421-614BD3AB60E2}"/>
    <dgm:cxn modelId="{7186C030-80BF-45C3-A4B6-E4CF1D3FFEE4}" type="presOf" srcId="{4AF8951A-03B4-41B8-BDBD-6E313190D8B7}" destId="{40582670-9667-471B-A123-FF8361302684}" srcOrd="0" destOrd="0" presId="urn:microsoft.com/office/officeart/2018/5/layout/IconCircleLabelList"/>
    <dgm:cxn modelId="{2D5B0232-A057-4C91-AD38-837AA9D4EBBE}" srcId="{2FED201E-F5F6-4DCC-B9CA-642C688AAF84}" destId="{ABBF7EE4-4F56-4D88-9A38-3A1CB7DEA991}" srcOrd="1" destOrd="0" parTransId="{E0024BF2-FC54-432F-8081-EFD8090319AD}" sibTransId="{60D249C6-6403-4D51-801B-A229A98AE571}"/>
    <dgm:cxn modelId="{52AA4A85-0242-4349-8067-A99A4FE162D0}" type="presOf" srcId="{2FED201E-F5F6-4DCC-B9CA-642C688AAF84}" destId="{72263133-F63A-4F77-9C40-ED770937D794}" srcOrd="0" destOrd="0" presId="urn:microsoft.com/office/officeart/2018/5/layout/IconCircleLabelList"/>
    <dgm:cxn modelId="{F8F71F90-33B3-4E28-BF44-B94868A63D82}" type="presOf" srcId="{726B0A02-DEF3-44E6-A26B-476399FCB0D1}" destId="{3D99DFC0-817D-4527-A2C4-D89EE416F0D2}" srcOrd="0" destOrd="0" presId="urn:microsoft.com/office/officeart/2018/5/layout/IconCircleLabelList"/>
    <dgm:cxn modelId="{981AC0C3-754B-4906-9086-4C711573BAF9}" srcId="{2FED201E-F5F6-4DCC-B9CA-642C688AAF84}" destId="{A2B20209-5D4D-4A21-A727-16BF746A9223}" srcOrd="4" destOrd="0" parTransId="{A4D348B0-CEAD-40D2-AD44-8ECBC19A0FB0}" sibTransId="{8991FE70-F458-4EFE-8526-A9D346D51E5B}"/>
    <dgm:cxn modelId="{A55BF7C4-DBDC-4436-94DF-7592209D6605}" type="presOf" srcId="{ABBF7EE4-4F56-4D88-9A38-3A1CB7DEA991}" destId="{3FD7E5ED-F7DC-4440-B8B7-F4302770188E}" srcOrd="0" destOrd="0" presId="urn:microsoft.com/office/officeart/2018/5/layout/IconCircleLabelList"/>
    <dgm:cxn modelId="{A91E20D1-00C7-452A-8AAD-2EDCF2289956}" type="presOf" srcId="{A2B20209-5D4D-4A21-A727-16BF746A9223}" destId="{6155C18E-318A-4D1A-B7D9-AE7525E261E8}" srcOrd="0" destOrd="0" presId="urn:microsoft.com/office/officeart/2018/5/layout/IconCircleLabelList"/>
    <dgm:cxn modelId="{467A6DD5-51BF-4A31-8F68-65DED9ABB94D}" srcId="{2FED201E-F5F6-4DCC-B9CA-642C688AAF84}" destId="{4AF8951A-03B4-41B8-BDBD-6E313190D8B7}" srcOrd="2" destOrd="0" parTransId="{20B549E8-69A9-4191-AB7C-64FD977B2FC8}" sibTransId="{08793CBE-476B-4BF7-8AFB-749DE7D79AFA}"/>
    <dgm:cxn modelId="{3C6C24D8-6D17-4351-A39A-EB9ABADBCA2A}" srcId="{2FED201E-F5F6-4DCC-B9CA-642C688AAF84}" destId="{726B0A02-DEF3-44E6-A26B-476399FCB0D1}" srcOrd="3" destOrd="0" parTransId="{4FE64DE9-CAA2-44B4-9F2B-6D03084E6C3D}" sibTransId="{389AD5CE-E166-45FA-A347-154995297F34}"/>
    <dgm:cxn modelId="{8B6F95DE-9976-47CF-8BE0-17D6CAD170CA}" type="presOf" srcId="{7B589030-5C35-4C91-9CB6-72C1F062D2B8}" destId="{814BC9A1-33C9-4FD1-8BF2-ADE24D0FD8A2}" srcOrd="0" destOrd="0" presId="urn:microsoft.com/office/officeart/2018/5/layout/IconCircleLabelList"/>
    <dgm:cxn modelId="{5897236D-5F8D-4651-AAF7-44D3E212C84C}" type="presParOf" srcId="{72263133-F63A-4F77-9C40-ED770937D794}" destId="{4D7D598A-FBE5-4CA3-923E-55800E54F709}" srcOrd="0" destOrd="0" presId="urn:microsoft.com/office/officeart/2018/5/layout/IconCircleLabelList"/>
    <dgm:cxn modelId="{265EC69B-DAF1-487E-A9F1-181A29384345}" type="presParOf" srcId="{4D7D598A-FBE5-4CA3-923E-55800E54F709}" destId="{C77D5184-6930-422E-8F08-7ED8FFDF1546}" srcOrd="0" destOrd="0" presId="urn:microsoft.com/office/officeart/2018/5/layout/IconCircleLabelList"/>
    <dgm:cxn modelId="{0C987842-F661-4369-B296-1BE42F16A093}" type="presParOf" srcId="{4D7D598A-FBE5-4CA3-923E-55800E54F709}" destId="{176D9149-C34B-4A6D-B7A6-A6B22EE29064}" srcOrd="1" destOrd="0" presId="urn:microsoft.com/office/officeart/2018/5/layout/IconCircleLabelList"/>
    <dgm:cxn modelId="{B8585E30-943E-436C-B020-2F95129080CD}" type="presParOf" srcId="{4D7D598A-FBE5-4CA3-923E-55800E54F709}" destId="{3D0D39BE-6432-450C-B4D6-D1FA5A81CF52}" srcOrd="2" destOrd="0" presId="urn:microsoft.com/office/officeart/2018/5/layout/IconCircleLabelList"/>
    <dgm:cxn modelId="{90AB7996-271F-46B1-8A8D-8D69C7A801CA}" type="presParOf" srcId="{4D7D598A-FBE5-4CA3-923E-55800E54F709}" destId="{814BC9A1-33C9-4FD1-8BF2-ADE24D0FD8A2}" srcOrd="3" destOrd="0" presId="urn:microsoft.com/office/officeart/2018/5/layout/IconCircleLabelList"/>
    <dgm:cxn modelId="{F6E81D8B-CEAD-4C24-90BB-E923B35FFC51}" type="presParOf" srcId="{72263133-F63A-4F77-9C40-ED770937D794}" destId="{D52B5003-2A8D-4146-88A6-770B7C75BB8F}" srcOrd="1" destOrd="0" presId="urn:microsoft.com/office/officeart/2018/5/layout/IconCircleLabelList"/>
    <dgm:cxn modelId="{5511379F-95B7-454B-B936-6182831C0B95}" type="presParOf" srcId="{72263133-F63A-4F77-9C40-ED770937D794}" destId="{DFCD206C-F962-4B7D-995D-4614C4ED01F6}" srcOrd="2" destOrd="0" presId="urn:microsoft.com/office/officeart/2018/5/layout/IconCircleLabelList"/>
    <dgm:cxn modelId="{FC8986BF-A8E1-4CAA-8D45-28CF461E30CE}" type="presParOf" srcId="{DFCD206C-F962-4B7D-995D-4614C4ED01F6}" destId="{FCE7E8ED-CEAD-4EE3-A4D1-1100F6765AB9}" srcOrd="0" destOrd="0" presId="urn:microsoft.com/office/officeart/2018/5/layout/IconCircleLabelList"/>
    <dgm:cxn modelId="{D9A745FD-8823-4581-B9BF-4298DB30DC4F}" type="presParOf" srcId="{DFCD206C-F962-4B7D-995D-4614C4ED01F6}" destId="{B38E4E9C-A664-42EB-96D0-01010716BC97}" srcOrd="1" destOrd="0" presId="urn:microsoft.com/office/officeart/2018/5/layout/IconCircleLabelList"/>
    <dgm:cxn modelId="{580D6367-AD5E-4EC9-AC36-51008288B661}" type="presParOf" srcId="{DFCD206C-F962-4B7D-995D-4614C4ED01F6}" destId="{04143975-12B1-4559-BA6C-E2BDD1A3EDB0}" srcOrd="2" destOrd="0" presId="urn:microsoft.com/office/officeart/2018/5/layout/IconCircleLabelList"/>
    <dgm:cxn modelId="{2B03126B-AB9E-4185-96A1-88A4CD8A2D90}" type="presParOf" srcId="{DFCD206C-F962-4B7D-995D-4614C4ED01F6}" destId="{3FD7E5ED-F7DC-4440-B8B7-F4302770188E}" srcOrd="3" destOrd="0" presId="urn:microsoft.com/office/officeart/2018/5/layout/IconCircleLabelList"/>
    <dgm:cxn modelId="{2F45F96E-4C8D-40CB-A09D-327F9A3FC12B}" type="presParOf" srcId="{72263133-F63A-4F77-9C40-ED770937D794}" destId="{31662F88-D0D8-4611-A18A-CB13A8C8341F}" srcOrd="3" destOrd="0" presId="urn:microsoft.com/office/officeart/2018/5/layout/IconCircleLabelList"/>
    <dgm:cxn modelId="{F326312B-0236-4A86-9FA1-19E37F0ADD74}" type="presParOf" srcId="{72263133-F63A-4F77-9C40-ED770937D794}" destId="{8BC9DF48-B315-4DAF-A50F-A074BAAF7F8D}" srcOrd="4" destOrd="0" presId="urn:microsoft.com/office/officeart/2018/5/layout/IconCircleLabelList"/>
    <dgm:cxn modelId="{3260249A-112A-4829-811F-544133C21094}" type="presParOf" srcId="{8BC9DF48-B315-4DAF-A50F-A074BAAF7F8D}" destId="{F1EEBA35-D174-44B0-9775-745E8CF3FAA4}" srcOrd="0" destOrd="0" presId="urn:microsoft.com/office/officeart/2018/5/layout/IconCircleLabelList"/>
    <dgm:cxn modelId="{63CE5B4D-45CB-472E-8179-4532D79E2BC9}" type="presParOf" srcId="{8BC9DF48-B315-4DAF-A50F-A074BAAF7F8D}" destId="{429A2E62-95A7-45D9-89EF-10B16B9EAA97}" srcOrd="1" destOrd="0" presId="urn:microsoft.com/office/officeart/2018/5/layout/IconCircleLabelList"/>
    <dgm:cxn modelId="{D93694B0-64E2-4C90-B6A3-70813B4920EF}" type="presParOf" srcId="{8BC9DF48-B315-4DAF-A50F-A074BAAF7F8D}" destId="{A95703B6-7527-4483-A783-CF6498423ED6}" srcOrd="2" destOrd="0" presId="urn:microsoft.com/office/officeart/2018/5/layout/IconCircleLabelList"/>
    <dgm:cxn modelId="{C5E8E16A-E383-47B3-89A2-FD1D1F5D5EF8}" type="presParOf" srcId="{8BC9DF48-B315-4DAF-A50F-A074BAAF7F8D}" destId="{40582670-9667-471B-A123-FF8361302684}" srcOrd="3" destOrd="0" presId="urn:microsoft.com/office/officeart/2018/5/layout/IconCircleLabelList"/>
    <dgm:cxn modelId="{7009C253-F1B4-469D-B6BA-8D50428B1316}" type="presParOf" srcId="{72263133-F63A-4F77-9C40-ED770937D794}" destId="{6180AFFD-B6D7-414D-BF4F-3F3866D3E670}" srcOrd="5" destOrd="0" presId="urn:microsoft.com/office/officeart/2018/5/layout/IconCircleLabelList"/>
    <dgm:cxn modelId="{61EC9F18-B292-4883-A488-BB597B29316C}" type="presParOf" srcId="{72263133-F63A-4F77-9C40-ED770937D794}" destId="{F83235FF-4F6F-4700-9834-386496F9AE7C}" srcOrd="6" destOrd="0" presId="urn:microsoft.com/office/officeart/2018/5/layout/IconCircleLabelList"/>
    <dgm:cxn modelId="{2FD71C95-7B25-47CE-BDF2-B789B0DE3DD8}" type="presParOf" srcId="{F83235FF-4F6F-4700-9834-386496F9AE7C}" destId="{CCAE4B7C-73E6-4CC4-B603-53921457BA71}" srcOrd="0" destOrd="0" presId="urn:microsoft.com/office/officeart/2018/5/layout/IconCircleLabelList"/>
    <dgm:cxn modelId="{F621D040-B159-4351-8310-BCF1D4B3661C}" type="presParOf" srcId="{F83235FF-4F6F-4700-9834-386496F9AE7C}" destId="{0C6A4179-5B1F-4898-A1DF-CC30CFB5AA85}" srcOrd="1" destOrd="0" presId="urn:microsoft.com/office/officeart/2018/5/layout/IconCircleLabelList"/>
    <dgm:cxn modelId="{A85B38FA-6656-4308-B2B7-6D3F150CC50F}" type="presParOf" srcId="{F83235FF-4F6F-4700-9834-386496F9AE7C}" destId="{5B008038-0B29-4845-8267-FD7C78ADA1A4}" srcOrd="2" destOrd="0" presId="urn:microsoft.com/office/officeart/2018/5/layout/IconCircleLabelList"/>
    <dgm:cxn modelId="{D65FA52F-9359-451A-BC57-4BC83F29217A}" type="presParOf" srcId="{F83235FF-4F6F-4700-9834-386496F9AE7C}" destId="{3D99DFC0-817D-4527-A2C4-D89EE416F0D2}" srcOrd="3" destOrd="0" presId="urn:microsoft.com/office/officeart/2018/5/layout/IconCircleLabelList"/>
    <dgm:cxn modelId="{F4DA8BD6-7BA8-40F8-84FE-D6A2D4E3B2C7}" type="presParOf" srcId="{72263133-F63A-4F77-9C40-ED770937D794}" destId="{28B1A8B7-E6BB-4C86-8794-06752D64A9C1}" srcOrd="7" destOrd="0" presId="urn:microsoft.com/office/officeart/2018/5/layout/IconCircleLabelList"/>
    <dgm:cxn modelId="{D2D77CB2-D0EA-4706-BF43-2CB8F34CD3AD}" type="presParOf" srcId="{72263133-F63A-4F77-9C40-ED770937D794}" destId="{3F34FB26-CFE1-45E5-80AF-FD1CF7C729FF}" srcOrd="8" destOrd="0" presId="urn:microsoft.com/office/officeart/2018/5/layout/IconCircleLabelList"/>
    <dgm:cxn modelId="{58A8B8CB-A433-40E5-92D8-DE2596D63907}" type="presParOf" srcId="{3F34FB26-CFE1-45E5-80AF-FD1CF7C729FF}" destId="{26455D5C-1BD0-4FF0-B053-5B3E88691008}" srcOrd="0" destOrd="0" presId="urn:microsoft.com/office/officeart/2018/5/layout/IconCircleLabelList"/>
    <dgm:cxn modelId="{6449B782-5BB7-427F-A523-1072C4D62B78}" type="presParOf" srcId="{3F34FB26-CFE1-45E5-80AF-FD1CF7C729FF}" destId="{E4AC0540-7E39-4970-A6FA-E78ABCBF049E}" srcOrd="1" destOrd="0" presId="urn:microsoft.com/office/officeart/2018/5/layout/IconCircleLabelList"/>
    <dgm:cxn modelId="{08AFEFD1-6A9F-4EB2-82A1-EC99505CDF41}" type="presParOf" srcId="{3F34FB26-CFE1-45E5-80AF-FD1CF7C729FF}" destId="{5EDC82CD-3CBD-44C8-B23C-48CEFCA77F9B}" srcOrd="2" destOrd="0" presId="urn:microsoft.com/office/officeart/2018/5/layout/IconCircleLabelList"/>
    <dgm:cxn modelId="{CFA99F5A-7715-49E9-8ABE-41C0991DC889}" type="presParOf" srcId="{3F34FB26-CFE1-45E5-80AF-FD1CF7C729FF}" destId="{6155C18E-318A-4D1A-B7D9-AE7525E261E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92584-236A-443A-8F96-16719ADED31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6B7542-B659-4C28-BC33-BFEF64B950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Side effects</a:t>
          </a:r>
        </a:p>
      </dgm:t>
    </dgm:pt>
    <dgm:pt modelId="{AE572E47-C955-4A35-BFA0-E370B05B0AE2}" type="parTrans" cxnId="{3F24764B-EC49-456A-9B71-E9DE90C4C036}">
      <dgm:prSet/>
      <dgm:spPr/>
      <dgm:t>
        <a:bodyPr/>
        <a:lstStyle/>
        <a:p>
          <a:endParaRPr lang="en-US"/>
        </a:p>
      </dgm:t>
    </dgm:pt>
    <dgm:pt modelId="{0BF5900A-C4D9-496D-8DCE-D33359CCC768}" type="sibTrans" cxnId="{3F24764B-EC49-456A-9B71-E9DE90C4C036}">
      <dgm:prSet/>
      <dgm:spPr/>
      <dgm:t>
        <a:bodyPr/>
        <a:lstStyle/>
        <a:p>
          <a:endParaRPr lang="en-US"/>
        </a:p>
      </dgm:t>
    </dgm:pt>
    <dgm:pt modelId="{29BB9466-DB89-4F5F-8835-B1B377970C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Drug-drug interactions</a:t>
          </a:r>
        </a:p>
      </dgm:t>
    </dgm:pt>
    <dgm:pt modelId="{31D17665-E116-4263-94F7-4C5CC17DA47B}" type="parTrans" cxnId="{BEDE090A-EA82-444B-84BA-C1C8C64F91A8}">
      <dgm:prSet/>
      <dgm:spPr/>
      <dgm:t>
        <a:bodyPr/>
        <a:lstStyle/>
        <a:p>
          <a:endParaRPr lang="en-US"/>
        </a:p>
      </dgm:t>
    </dgm:pt>
    <dgm:pt modelId="{01B9CC40-F16B-46EF-AFCC-9D1975E9E8E7}" type="sibTrans" cxnId="{BEDE090A-EA82-444B-84BA-C1C8C64F91A8}">
      <dgm:prSet/>
      <dgm:spPr/>
      <dgm:t>
        <a:bodyPr/>
        <a:lstStyle/>
        <a:p>
          <a:endParaRPr lang="en-US"/>
        </a:p>
      </dgm:t>
    </dgm:pt>
    <dgm:pt modelId="{7CE3FC15-EC68-45D5-8413-E6F73C6CC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Dependence / addiction</a:t>
          </a:r>
        </a:p>
      </dgm:t>
    </dgm:pt>
    <dgm:pt modelId="{D9F56C39-5417-44F6-8872-207D1E088DCB}" type="parTrans" cxnId="{CF07C2C8-5963-48D1-BC75-2A8061AEE70B}">
      <dgm:prSet/>
      <dgm:spPr/>
      <dgm:t>
        <a:bodyPr/>
        <a:lstStyle/>
        <a:p>
          <a:endParaRPr lang="en-US"/>
        </a:p>
      </dgm:t>
    </dgm:pt>
    <dgm:pt modelId="{2F6F92E6-2EAE-4F33-B572-3E04DCA2DFAC}" type="sibTrans" cxnId="{CF07C2C8-5963-48D1-BC75-2A8061AEE70B}">
      <dgm:prSet/>
      <dgm:spPr/>
      <dgm:t>
        <a:bodyPr/>
        <a:lstStyle/>
        <a:p>
          <a:endParaRPr lang="en-US"/>
        </a:p>
      </dgm:t>
    </dgm:pt>
    <dgm:pt modelId="{D1BE1958-A25A-40CE-90E5-2E77A50317EF}" type="pres">
      <dgm:prSet presAssocID="{35592584-236A-443A-8F96-16719ADED31F}" presName="root" presStyleCnt="0">
        <dgm:presLayoutVars>
          <dgm:dir/>
          <dgm:resizeHandles val="exact"/>
        </dgm:presLayoutVars>
      </dgm:prSet>
      <dgm:spPr/>
    </dgm:pt>
    <dgm:pt modelId="{16A9229A-3CD3-4F0A-A63B-FAA922CD05BF}" type="pres">
      <dgm:prSet presAssocID="{DA6B7542-B659-4C28-BC33-BFEF64B95016}" presName="compNode" presStyleCnt="0"/>
      <dgm:spPr/>
    </dgm:pt>
    <dgm:pt modelId="{86DF9928-E565-4C93-ABFA-735C54CCE6A2}" type="pres">
      <dgm:prSet presAssocID="{DA6B7542-B659-4C28-BC33-BFEF64B95016}" presName="bgRect" presStyleLbl="bgShp" presStyleIdx="0" presStyleCnt="3"/>
      <dgm:spPr/>
    </dgm:pt>
    <dgm:pt modelId="{3BCE004D-BF32-41CC-9B9C-4060929BC3E4}" type="pres">
      <dgm:prSet presAssocID="{DA6B7542-B659-4C28-BC33-BFEF64B9501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B2C8E123-8C4B-4C44-963D-2B71F5DA421E}" type="pres">
      <dgm:prSet presAssocID="{DA6B7542-B659-4C28-BC33-BFEF64B95016}" presName="spaceRect" presStyleCnt="0"/>
      <dgm:spPr/>
    </dgm:pt>
    <dgm:pt modelId="{7FF7FAA5-3ECD-429F-AEDE-1920CD2F4CCD}" type="pres">
      <dgm:prSet presAssocID="{DA6B7542-B659-4C28-BC33-BFEF64B95016}" presName="parTx" presStyleLbl="revTx" presStyleIdx="0" presStyleCnt="3">
        <dgm:presLayoutVars>
          <dgm:chMax val="0"/>
          <dgm:chPref val="0"/>
        </dgm:presLayoutVars>
      </dgm:prSet>
      <dgm:spPr/>
    </dgm:pt>
    <dgm:pt modelId="{E4F6AFDF-EEE3-4F50-A4B1-5D2F863C8E12}" type="pres">
      <dgm:prSet presAssocID="{0BF5900A-C4D9-496D-8DCE-D33359CCC768}" presName="sibTrans" presStyleCnt="0"/>
      <dgm:spPr/>
    </dgm:pt>
    <dgm:pt modelId="{F656C8AC-D6BA-4EA4-BD06-143A7CA8268E}" type="pres">
      <dgm:prSet presAssocID="{29BB9466-DB89-4F5F-8835-B1B377970C71}" presName="compNode" presStyleCnt="0"/>
      <dgm:spPr/>
    </dgm:pt>
    <dgm:pt modelId="{79B541F6-E994-4253-96BA-61E534420947}" type="pres">
      <dgm:prSet presAssocID="{29BB9466-DB89-4F5F-8835-B1B377970C71}" presName="bgRect" presStyleLbl="bgShp" presStyleIdx="1" presStyleCnt="3"/>
      <dgm:spPr/>
    </dgm:pt>
    <dgm:pt modelId="{AC67DCCA-1F66-4E97-B697-558543760E7D}" type="pres">
      <dgm:prSet presAssocID="{29BB9466-DB89-4F5F-8835-B1B377970C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l"/>
        </a:ext>
      </dgm:extLst>
    </dgm:pt>
    <dgm:pt modelId="{30C13450-0A8A-4F82-9C23-0CB1B81BCE7F}" type="pres">
      <dgm:prSet presAssocID="{29BB9466-DB89-4F5F-8835-B1B377970C71}" presName="spaceRect" presStyleCnt="0"/>
      <dgm:spPr/>
    </dgm:pt>
    <dgm:pt modelId="{13067C95-36BA-4D3E-B19B-FF973843B11A}" type="pres">
      <dgm:prSet presAssocID="{29BB9466-DB89-4F5F-8835-B1B377970C71}" presName="parTx" presStyleLbl="revTx" presStyleIdx="1" presStyleCnt="3">
        <dgm:presLayoutVars>
          <dgm:chMax val="0"/>
          <dgm:chPref val="0"/>
        </dgm:presLayoutVars>
      </dgm:prSet>
      <dgm:spPr/>
    </dgm:pt>
    <dgm:pt modelId="{CD2795D8-7F11-44AB-9D72-F69C5FF27AE6}" type="pres">
      <dgm:prSet presAssocID="{01B9CC40-F16B-46EF-AFCC-9D1975E9E8E7}" presName="sibTrans" presStyleCnt="0"/>
      <dgm:spPr/>
    </dgm:pt>
    <dgm:pt modelId="{43F48F4E-F208-47CA-9CD7-9E25A0F38464}" type="pres">
      <dgm:prSet presAssocID="{7CE3FC15-EC68-45D5-8413-E6F73C6CCF05}" presName="compNode" presStyleCnt="0"/>
      <dgm:spPr/>
    </dgm:pt>
    <dgm:pt modelId="{95255CC7-025B-42A9-A06B-D78C9EF633A4}" type="pres">
      <dgm:prSet presAssocID="{7CE3FC15-EC68-45D5-8413-E6F73C6CCF05}" presName="bgRect" presStyleLbl="bgShp" presStyleIdx="2" presStyleCnt="3"/>
      <dgm:spPr/>
    </dgm:pt>
    <dgm:pt modelId="{2EE235D4-911E-4236-9105-8F487146DD89}" type="pres">
      <dgm:prSet presAssocID="{7CE3FC15-EC68-45D5-8413-E6F73C6CCF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ffee Beans"/>
        </a:ext>
      </dgm:extLst>
    </dgm:pt>
    <dgm:pt modelId="{DB64A199-EC7D-485F-8D7A-2D34B0B9D996}" type="pres">
      <dgm:prSet presAssocID="{7CE3FC15-EC68-45D5-8413-E6F73C6CCF05}" presName="spaceRect" presStyleCnt="0"/>
      <dgm:spPr/>
    </dgm:pt>
    <dgm:pt modelId="{CC4E2E4A-0B30-49C6-98C9-868FCF053F09}" type="pres">
      <dgm:prSet presAssocID="{7CE3FC15-EC68-45D5-8413-E6F73C6CCF0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EDE090A-EA82-444B-84BA-C1C8C64F91A8}" srcId="{35592584-236A-443A-8F96-16719ADED31F}" destId="{29BB9466-DB89-4F5F-8835-B1B377970C71}" srcOrd="1" destOrd="0" parTransId="{31D17665-E116-4263-94F7-4C5CC17DA47B}" sibTransId="{01B9CC40-F16B-46EF-AFCC-9D1975E9E8E7}"/>
    <dgm:cxn modelId="{3F24764B-EC49-456A-9B71-E9DE90C4C036}" srcId="{35592584-236A-443A-8F96-16719ADED31F}" destId="{DA6B7542-B659-4C28-BC33-BFEF64B95016}" srcOrd="0" destOrd="0" parTransId="{AE572E47-C955-4A35-BFA0-E370B05B0AE2}" sibTransId="{0BF5900A-C4D9-496D-8DCE-D33359CCC768}"/>
    <dgm:cxn modelId="{6B360EA9-7368-4E75-9C52-6D77E132CF98}" type="presOf" srcId="{35592584-236A-443A-8F96-16719ADED31F}" destId="{D1BE1958-A25A-40CE-90E5-2E77A50317EF}" srcOrd="0" destOrd="0" presId="urn:microsoft.com/office/officeart/2018/2/layout/IconVerticalSolidList"/>
    <dgm:cxn modelId="{CF07C2C8-5963-48D1-BC75-2A8061AEE70B}" srcId="{35592584-236A-443A-8F96-16719ADED31F}" destId="{7CE3FC15-EC68-45D5-8413-E6F73C6CCF05}" srcOrd="2" destOrd="0" parTransId="{D9F56C39-5417-44F6-8872-207D1E088DCB}" sibTransId="{2F6F92E6-2EAE-4F33-B572-3E04DCA2DFAC}"/>
    <dgm:cxn modelId="{55FB08D8-2E72-4D33-9EB9-71ABC2EF85EC}" type="presOf" srcId="{29BB9466-DB89-4F5F-8835-B1B377970C71}" destId="{13067C95-36BA-4D3E-B19B-FF973843B11A}" srcOrd="0" destOrd="0" presId="urn:microsoft.com/office/officeart/2018/2/layout/IconVerticalSolidList"/>
    <dgm:cxn modelId="{1AE6ACEC-164D-4EF8-9B79-D75EF70761CD}" type="presOf" srcId="{DA6B7542-B659-4C28-BC33-BFEF64B95016}" destId="{7FF7FAA5-3ECD-429F-AEDE-1920CD2F4CCD}" srcOrd="0" destOrd="0" presId="urn:microsoft.com/office/officeart/2018/2/layout/IconVerticalSolidList"/>
    <dgm:cxn modelId="{E9E641F7-9C97-4296-BDCD-C4E734B332B1}" type="presOf" srcId="{7CE3FC15-EC68-45D5-8413-E6F73C6CCF05}" destId="{CC4E2E4A-0B30-49C6-98C9-868FCF053F09}" srcOrd="0" destOrd="0" presId="urn:microsoft.com/office/officeart/2018/2/layout/IconVerticalSolidList"/>
    <dgm:cxn modelId="{3EAB100B-EFD5-4312-899C-ED27767CCA32}" type="presParOf" srcId="{D1BE1958-A25A-40CE-90E5-2E77A50317EF}" destId="{16A9229A-3CD3-4F0A-A63B-FAA922CD05BF}" srcOrd="0" destOrd="0" presId="urn:microsoft.com/office/officeart/2018/2/layout/IconVerticalSolidList"/>
    <dgm:cxn modelId="{2B015912-D91E-406E-BE82-7BB3E3BFF87B}" type="presParOf" srcId="{16A9229A-3CD3-4F0A-A63B-FAA922CD05BF}" destId="{86DF9928-E565-4C93-ABFA-735C54CCE6A2}" srcOrd="0" destOrd="0" presId="urn:microsoft.com/office/officeart/2018/2/layout/IconVerticalSolidList"/>
    <dgm:cxn modelId="{9951729A-7B35-4C26-AC88-228AD12655CE}" type="presParOf" srcId="{16A9229A-3CD3-4F0A-A63B-FAA922CD05BF}" destId="{3BCE004D-BF32-41CC-9B9C-4060929BC3E4}" srcOrd="1" destOrd="0" presId="urn:microsoft.com/office/officeart/2018/2/layout/IconVerticalSolidList"/>
    <dgm:cxn modelId="{9DC6CC68-ABBE-4417-9B9A-3CF6F3F9AC73}" type="presParOf" srcId="{16A9229A-3CD3-4F0A-A63B-FAA922CD05BF}" destId="{B2C8E123-8C4B-4C44-963D-2B71F5DA421E}" srcOrd="2" destOrd="0" presId="urn:microsoft.com/office/officeart/2018/2/layout/IconVerticalSolidList"/>
    <dgm:cxn modelId="{1673FF4C-3CE5-4F04-BC43-10D89CE91E96}" type="presParOf" srcId="{16A9229A-3CD3-4F0A-A63B-FAA922CD05BF}" destId="{7FF7FAA5-3ECD-429F-AEDE-1920CD2F4CCD}" srcOrd="3" destOrd="0" presId="urn:microsoft.com/office/officeart/2018/2/layout/IconVerticalSolidList"/>
    <dgm:cxn modelId="{2A8A745E-CB28-4343-9115-207D330F0BEE}" type="presParOf" srcId="{D1BE1958-A25A-40CE-90E5-2E77A50317EF}" destId="{E4F6AFDF-EEE3-4F50-A4B1-5D2F863C8E12}" srcOrd="1" destOrd="0" presId="urn:microsoft.com/office/officeart/2018/2/layout/IconVerticalSolidList"/>
    <dgm:cxn modelId="{51EF0687-1409-48B2-9511-8F0EFA9BD257}" type="presParOf" srcId="{D1BE1958-A25A-40CE-90E5-2E77A50317EF}" destId="{F656C8AC-D6BA-4EA4-BD06-143A7CA8268E}" srcOrd="2" destOrd="0" presId="urn:microsoft.com/office/officeart/2018/2/layout/IconVerticalSolidList"/>
    <dgm:cxn modelId="{B0D0D109-60F6-40E5-A004-9D7A9C9C6E14}" type="presParOf" srcId="{F656C8AC-D6BA-4EA4-BD06-143A7CA8268E}" destId="{79B541F6-E994-4253-96BA-61E534420947}" srcOrd="0" destOrd="0" presId="urn:microsoft.com/office/officeart/2018/2/layout/IconVerticalSolidList"/>
    <dgm:cxn modelId="{54D1352A-4C8D-40BE-ADA3-DDA74470C128}" type="presParOf" srcId="{F656C8AC-D6BA-4EA4-BD06-143A7CA8268E}" destId="{AC67DCCA-1F66-4E97-B697-558543760E7D}" srcOrd="1" destOrd="0" presId="urn:microsoft.com/office/officeart/2018/2/layout/IconVerticalSolidList"/>
    <dgm:cxn modelId="{75CB6AF3-6F7D-4316-BBFC-68A52BF8C5B4}" type="presParOf" srcId="{F656C8AC-D6BA-4EA4-BD06-143A7CA8268E}" destId="{30C13450-0A8A-4F82-9C23-0CB1B81BCE7F}" srcOrd="2" destOrd="0" presId="urn:microsoft.com/office/officeart/2018/2/layout/IconVerticalSolidList"/>
    <dgm:cxn modelId="{9DF8F96F-991A-4EEA-AE43-F363CA9F3728}" type="presParOf" srcId="{F656C8AC-D6BA-4EA4-BD06-143A7CA8268E}" destId="{13067C95-36BA-4D3E-B19B-FF973843B11A}" srcOrd="3" destOrd="0" presId="urn:microsoft.com/office/officeart/2018/2/layout/IconVerticalSolidList"/>
    <dgm:cxn modelId="{908BAA6A-BC35-4807-A160-3E32479E686E}" type="presParOf" srcId="{D1BE1958-A25A-40CE-90E5-2E77A50317EF}" destId="{CD2795D8-7F11-44AB-9D72-F69C5FF27AE6}" srcOrd="3" destOrd="0" presId="urn:microsoft.com/office/officeart/2018/2/layout/IconVerticalSolidList"/>
    <dgm:cxn modelId="{07B6F60A-4B3F-46D7-9E4D-40E5F41A0C7B}" type="presParOf" srcId="{D1BE1958-A25A-40CE-90E5-2E77A50317EF}" destId="{43F48F4E-F208-47CA-9CD7-9E25A0F38464}" srcOrd="4" destOrd="0" presId="urn:microsoft.com/office/officeart/2018/2/layout/IconVerticalSolidList"/>
    <dgm:cxn modelId="{7DE5C4D5-0E09-41D2-A21A-52000B5987F2}" type="presParOf" srcId="{43F48F4E-F208-47CA-9CD7-9E25A0F38464}" destId="{95255CC7-025B-42A9-A06B-D78C9EF633A4}" srcOrd="0" destOrd="0" presId="urn:microsoft.com/office/officeart/2018/2/layout/IconVerticalSolidList"/>
    <dgm:cxn modelId="{3C7F9BE3-1F88-4CF5-80BA-690D29289CBA}" type="presParOf" srcId="{43F48F4E-F208-47CA-9CD7-9E25A0F38464}" destId="{2EE235D4-911E-4236-9105-8F487146DD89}" srcOrd="1" destOrd="0" presId="urn:microsoft.com/office/officeart/2018/2/layout/IconVerticalSolidList"/>
    <dgm:cxn modelId="{B9667410-36E8-40F8-9E07-AD76BB26BD34}" type="presParOf" srcId="{43F48F4E-F208-47CA-9CD7-9E25A0F38464}" destId="{DB64A199-EC7D-485F-8D7A-2D34B0B9D996}" srcOrd="2" destOrd="0" presId="urn:microsoft.com/office/officeart/2018/2/layout/IconVerticalSolidList"/>
    <dgm:cxn modelId="{9F7BB7E9-C9F4-48BD-A06E-F9482B431289}" type="presParOf" srcId="{43F48F4E-F208-47CA-9CD7-9E25A0F38464}" destId="{CC4E2E4A-0B30-49C6-98C9-868FCF053F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1778E-E7CA-4859-A4B1-EF56F7B4A30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DC932-FB61-4301-8AF9-3B95F4F375E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Allow</a:t>
          </a:r>
        </a:p>
      </dgm:t>
    </dgm:pt>
    <dgm:pt modelId="{7766FFC5-C94B-4191-8D6A-76291FD1EB35}" type="parTrans" cxnId="{B01B076E-3BB3-4576-A320-7A695355D0FD}">
      <dgm:prSet/>
      <dgm:spPr/>
      <dgm:t>
        <a:bodyPr/>
        <a:lstStyle/>
        <a:p>
          <a:endParaRPr lang="en-US"/>
        </a:p>
      </dgm:t>
    </dgm:pt>
    <dgm:pt modelId="{B87EC7EC-5E7C-440F-889C-83B246EA87E5}" type="sibTrans" cxnId="{B01B076E-3BB3-4576-A320-7A695355D0FD}">
      <dgm:prSet/>
      <dgm:spPr/>
      <dgm:t>
        <a:bodyPr/>
        <a:lstStyle/>
        <a:p>
          <a:endParaRPr lang="en-US"/>
        </a:p>
      </dgm:t>
    </dgm:pt>
    <dgm:pt modelId="{67C1DAC6-4C4B-4733-AC94-A0B4B25C60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Allow for open dialogue and discussion without judgement | Establish Trust</a:t>
          </a:r>
        </a:p>
      </dgm:t>
    </dgm:pt>
    <dgm:pt modelId="{EC49B94E-C3C3-4E81-8B42-350CA041AF5E}" type="parTrans" cxnId="{76C7621B-63F2-4CFF-8E97-1885BE7F767E}">
      <dgm:prSet/>
      <dgm:spPr/>
      <dgm:t>
        <a:bodyPr/>
        <a:lstStyle/>
        <a:p>
          <a:endParaRPr lang="en-US"/>
        </a:p>
      </dgm:t>
    </dgm:pt>
    <dgm:pt modelId="{A357BC9D-C559-429F-B1F3-7EA9574587C8}" type="sibTrans" cxnId="{76C7621B-63F2-4CFF-8E97-1885BE7F767E}">
      <dgm:prSet/>
      <dgm:spPr/>
      <dgm:t>
        <a:bodyPr/>
        <a:lstStyle/>
        <a:p>
          <a:endParaRPr lang="en-US"/>
        </a:p>
      </dgm:t>
    </dgm:pt>
    <dgm:pt modelId="{2A35DA79-5839-44BF-A7FB-F18E898BD194}">
      <dgm:prSet/>
      <dgm:spPr/>
      <dgm:t>
        <a:bodyPr/>
        <a:lstStyle/>
        <a:p>
          <a:r>
            <a:rPr lang="en-US" i="1" dirty="0"/>
            <a:t>How do you feel about taking all of these medications? </a:t>
          </a:r>
        </a:p>
      </dgm:t>
    </dgm:pt>
    <dgm:pt modelId="{7145C7FC-E165-4074-885C-81E781C7E6C2}" type="parTrans" cxnId="{F1F49A3A-ADEC-45DC-8DA5-576C7375BA52}">
      <dgm:prSet/>
      <dgm:spPr/>
      <dgm:t>
        <a:bodyPr/>
        <a:lstStyle/>
        <a:p>
          <a:endParaRPr lang="en-US"/>
        </a:p>
      </dgm:t>
    </dgm:pt>
    <dgm:pt modelId="{90C3100D-E529-46D2-B78F-DAA1212D3C6C}" type="sibTrans" cxnId="{F1F49A3A-ADEC-45DC-8DA5-576C7375BA52}">
      <dgm:prSet/>
      <dgm:spPr/>
      <dgm:t>
        <a:bodyPr/>
        <a:lstStyle/>
        <a:p>
          <a:endParaRPr lang="en-US"/>
        </a:p>
      </dgm:t>
    </dgm:pt>
    <dgm:pt modelId="{E0243FE8-7EBC-4B84-A8DA-A34AEFB587F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Avoid</a:t>
          </a:r>
        </a:p>
      </dgm:t>
    </dgm:pt>
    <dgm:pt modelId="{BA4F707A-0EA5-40D1-B3AF-728381E91334}" type="parTrans" cxnId="{4A660175-4FC5-4D39-A63D-B89B21F066F8}">
      <dgm:prSet/>
      <dgm:spPr/>
      <dgm:t>
        <a:bodyPr/>
        <a:lstStyle/>
        <a:p>
          <a:endParaRPr lang="en-US"/>
        </a:p>
      </dgm:t>
    </dgm:pt>
    <dgm:pt modelId="{5F672438-4B3E-412B-B9C8-FAA9D4305CF0}" type="sibTrans" cxnId="{4A660175-4FC5-4D39-A63D-B89B21F066F8}">
      <dgm:prSet/>
      <dgm:spPr/>
      <dgm:t>
        <a:bodyPr/>
        <a:lstStyle/>
        <a:p>
          <a:endParaRPr lang="en-US"/>
        </a:p>
      </dgm:t>
    </dgm:pt>
    <dgm:pt modelId="{B34E51A7-31FD-4725-959B-FC34965FD8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Avoid medical terminology</a:t>
          </a:r>
        </a:p>
      </dgm:t>
    </dgm:pt>
    <dgm:pt modelId="{E43919E6-4936-4F86-AEE9-4BEB4C3CAFCA}" type="parTrans" cxnId="{FFABC020-D381-4FE3-9C1D-D81B6BC5054F}">
      <dgm:prSet/>
      <dgm:spPr/>
      <dgm:t>
        <a:bodyPr/>
        <a:lstStyle/>
        <a:p>
          <a:endParaRPr lang="en-US"/>
        </a:p>
      </dgm:t>
    </dgm:pt>
    <dgm:pt modelId="{83F9FF8C-95F1-4738-A50D-4AD1294B2CF2}" type="sibTrans" cxnId="{FFABC020-D381-4FE3-9C1D-D81B6BC5054F}">
      <dgm:prSet/>
      <dgm:spPr/>
      <dgm:t>
        <a:bodyPr/>
        <a:lstStyle/>
        <a:p>
          <a:endParaRPr lang="en-US"/>
        </a:p>
      </dgm:t>
    </dgm:pt>
    <dgm:pt modelId="{D1DC4E19-3C2E-488C-B75D-666037DA05E2}">
      <dgm:prSet/>
      <dgm:spPr/>
      <dgm:t>
        <a:bodyPr/>
        <a:lstStyle/>
        <a:p>
          <a:r>
            <a:rPr lang="en-US" i="1" dirty="0"/>
            <a:t>You are prescribed XX medication for your high blood pressure... (vs. Hypertension)</a:t>
          </a:r>
        </a:p>
      </dgm:t>
    </dgm:pt>
    <dgm:pt modelId="{FE5C0D14-71CC-408F-B9BC-63B23939F972}" type="parTrans" cxnId="{4836B368-325E-4607-96B3-F9511BE761D3}">
      <dgm:prSet/>
      <dgm:spPr/>
      <dgm:t>
        <a:bodyPr/>
        <a:lstStyle/>
        <a:p>
          <a:endParaRPr lang="en-US"/>
        </a:p>
      </dgm:t>
    </dgm:pt>
    <dgm:pt modelId="{6D4D8AEB-A0C5-4910-BFB7-AB19CA4E5E0C}" type="sibTrans" cxnId="{4836B368-325E-4607-96B3-F9511BE761D3}">
      <dgm:prSet/>
      <dgm:spPr/>
      <dgm:t>
        <a:bodyPr/>
        <a:lstStyle/>
        <a:p>
          <a:endParaRPr lang="en-US"/>
        </a:p>
      </dgm:t>
    </dgm:pt>
    <dgm:pt modelId="{266C4354-9A10-4BCE-AE6A-67427A4E960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Ask</a:t>
          </a:r>
        </a:p>
      </dgm:t>
    </dgm:pt>
    <dgm:pt modelId="{FA6C6419-7E39-48E0-8C0C-FF4E3ED89290}" type="parTrans" cxnId="{6F8F7467-C7BD-4ABE-9574-8C8CDF387102}">
      <dgm:prSet/>
      <dgm:spPr/>
      <dgm:t>
        <a:bodyPr/>
        <a:lstStyle/>
        <a:p>
          <a:endParaRPr lang="en-US"/>
        </a:p>
      </dgm:t>
    </dgm:pt>
    <dgm:pt modelId="{38F56AAD-298D-48DB-9D2B-C7BF78A0ACF6}" type="sibTrans" cxnId="{6F8F7467-C7BD-4ABE-9574-8C8CDF387102}">
      <dgm:prSet/>
      <dgm:spPr/>
      <dgm:t>
        <a:bodyPr/>
        <a:lstStyle/>
        <a:p>
          <a:endParaRPr lang="en-US"/>
        </a:p>
      </dgm:t>
    </dgm:pt>
    <dgm:pt modelId="{3F815766-E998-4A43-9C33-DC8B5B4261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Ask open ended questions | be specific about the medication</a:t>
          </a:r>
        </a:p>
      </dgm:t>
    </dgm:pt>
    <dgm:pt modelId="{3F403B9C-A428-4AEF-B760-4F6A8FF3F086}" type="parTrans" cxnId="{105AB6C0-8263-4C1E-BC1B-244690E8D7FB}">
      <dgm:prSet/>
      <dgm:spPr/>
      <dgm:t>
        <a:bodyPr/>
        <a:lstStyle/>
        <a:p>
          <a:endParaRPr lang="en-US"/>
        </a:p>
      </dgm:t>
    </dgm:pt>
    <dgm:pt modelId="{538380F5-A4D5-461A-8439-FCDB7B26152E}" type="sibTrans" cxnId="{105AB6C0-8263-4C1E-BC1B-244690E8D7FB}">
      <dgm:prSet/>
      <dgm:spPr/>
      <dgm:t>
        <a:bodyPr/>
        <a:lstStyle/>
        <a:p>
          <a:endParaRPr lang="en-US"/>
        </a:p>
      </dgm:t>
    </dgm:pt>
    <dgm:pt modelId="{73B4442D-4607-4CA8-B2D0-7FF04B364FDA}">
      <dgm:prSet/>
      <dgm:spPr/>
      <dgm:t>
        <a:bodyPr/>
        <a:lstStyle/>
        <a:p>
          <a:r>
            <a:rPr lang="en-US" i="1" dirty="0"/>
            <a:t>In the last 2 weeks, how many days of XX medication have you missed? </a:t>
          </a:r>
        </a:p>
      </dgm:t>
    </dgm:pt>
    <dgm:pt modelId="{BC5D8E95-79C5-4D66-AA3D-26628BF0A980}" type="parTrans" cxnId="{27DD9B45-58B0-4F6B-95EE-98215DC945BF}">
      <dgm:prSet/>
      <dgm:spPr/>
      <dgm:t>
        <a:bodyPr/>
        <a:lstStyle/>
        <a:p>
          <a:endParaRPr lang="en-US"/>
        </a:p>
      </dgm:t>
    </dgm:pt>
    <dgm:pt modelId="{D816D4D8-F5E9-4657-827C-BD8CE270B0F9}" type="sibTrans" cxnId="{27DD9B45-58B0-4F6B-95EE-98215DC945BF}">
      <dgm:prSet/>
      <dgm:spPr/>
      <dgm:t>
        <a:bodyPr/>
        <a:lstStyle/>
        <a:p>
          <a:endParaRPr lang="en-US"/>
        </a:p>
      </dgm:t>
    </dgm:pt>
    <dgm:pt modelId="{ED822092-D975-4587-B0AF-58AD0C26A503}">
      <dgm:prSet/>
      <dgm:spPr/>
      <dgm:t>
        <a:bodyPr/>
        <a:lstStyle/>
        <a:p>
          <a:r>
            <a:rPr lang="en-US" i="1" dirty="0"/>
            <a:t>How often do you take your XX medication? </a:t>
          </a:r>
        </a:p>
      </dgm:t>
    </dgm:pt>
    <dgm:pt modelId="{BF7292A9-30F6-4544-9045-30F30A98F1E1}" type="parTrans" cxnId="{96529DB4-D608-4290-969E-FD48A77E4460}">
      <dgm:prSet/>
      <dgm:spPr/>
      <dgm:t>
        <a:bodyPr/>
        <a:lstStyle/>
        <a:p>
          <a:endParaRPr lang="en-US"/>
        </a:p>
      </dgm:t>
    </dgm:pt>
    <dgm:pt modelId="{404DACC3-E37C-4875-8093-58079B2D028C}" type="sibTrans" cxnId="{96529DB4-D608-4290-969E-FD48A77E4460}">
      <dgm:prSet/>
      <dgm:spPr/>
      <dgm:t>
        <a:bodyPr/>
        <a:lstStyle/>
        <a:p>
          <a:endParaRPr lang="en-US"/>
        </a:p>
      </dgm:t>
    </dgm:pt>
    <dgm:pt modelId="{83A56F58-D0B2-4D4D-A224-DE1866F387D5}">
      <dgm:prSet/>
      <dgm:spPr/>
      <dgm:t>
        <a:bodyPr/>
        <a:lstStyle/>
        <a:p>
          <a:r>
            <a:rPr lang="en-US" i="1" dirty="0"/>
            <a:t>When is the last time you took your XX medication? </a:t>
          </a:r>
        </a:p>
      </dgm:t>
    </dgm:pt>
    <dgm:pt modelId="{D9ADC60F-A5E3-405F-AFA9-F7FBBC3A4AD3}" type="parTrans" cxnId="{857E50F1-CA71-47EB-B253-F3B4CF8913F0}">
      <dgm:prSet/>
      <dgm:spPr/>
      <dgm:t>
        <a:bodyPr/>
        <a:lstStyle/>
        <a:p>
          <a:endParaRPr lang="en-US"/>
        </a:p>
      </dgm:t>
    </dgm:pt>
    <dgm:pt modelId="{7970A164-9CC0-48A8-8690-3034D192731C}" type="sibTrans" cxnId="{857E50F1-CA71-47EB-B253-F3B4CF8913F0}">
      <dgm:prSet/>
      <dgm:spPr/>
      <dgm:t>
        <a:bodyPr/>
        <a:lstStyle/>
        <a:p>
          <a:endParaRPr lang="en-US"/>
        </a:p>
      </dgm:t>
    </dgm:pt>
    <dgm:pt modelId="{4DAF0107-8FB7-4A97-9AB1-26D9D7AEDC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Move to more direct questions if needed</a:t>
          </a:r>
        </a:p>
      </dgm:t>
    </dgm:pt>
    <dgm:pt modelId="{75E13464-B8AF-4E75-8EE8-84E314A04774}" type="parTrans" cxnId="{6A307A76-B550-4D83-B92F-853DF452D5D0}">
      <dgm:prSet/>
      <dgm:spPr/>
      <dgm:t>
        <a:bodyPr/>
        <a:lstStyle/>
        <a:p>
          <a:endParaRPr lang="en-US"/>
        </a:p>
      </dgm:t>
    </dgm:pt>
    <dgm:pt modelId="{4D1E59BA-93EC-4CB3-8BC0-44E49D805558}" type="sibTrans" cxnId="{6A307A76-B550-4D83-B92F-853DF452D5D0}">
      <dgm:prSet/>
      <dgm:spPr/>
      <dgm:t>
        <a:bodyPr/>
        <a:lstStyle/>
        <a:p>
          <a:endParaRPr lang="en-US"/>
        </a:p>
      </dgm:t>
    </dgm:pt>
    <dgm:pt modelId="{313F0C6B-CDC2-4940-8693-EBC7C321E0DB}">
      <dgm:prSet/>
      <dgm:spPr/>
      <dgm:t>
        <a:bodyPr/>
        <a:lstStyle/>
        <a:p>
          <a:r>
            <a:rPr lang="en-US" b="0" i="1" dirty="0"/>
            <a:t>How often do you have difficulty remembering to take all of your blood pressure medications? </a:t>
          </a:r>
        </a:p>
      </dgm:t>
    </dgm:pt>
    <dgm:pt modelId="{C13381A8-588E-4B42-8205-7367CA808C34}" type="parTrans" cxnId="{C6E50EAC-65BD-4AD5-8C9A-31174D584D4C}">
      <dgm:prSet/>
      <dgm:spPr/>
      <dgm:t>
        <a:bodyPr/>
        <a:lstStyle/>
        <a:p>
          <a:endParaRPr lang="en-US"/>
        </a:p>
      </dgm:t>
    </dgm:pt>
    <dgm:pt modelId="{63C015CB-53FA-444A-8823-953E757BE48D}" type="sibTrans" cxnId="{C6E50EAC-65BD-4AD5-8C9A-31174D584D4C}">
      <dgm:prSet/>
      <dgm:spPr/>
      <dgm:t>
        <a:bodyPr/>
        <a:lstStyle/>
        <a:p>
          <a:endParaRPr lang="en-US"/>
        </a:p>
      </dgm:t>
    </dgm:pt>
    <dgm:pt modelId="{97824528-8F13-4FAA-B08C-40EBC06B103E}">
      <dgm:prSet/>
      <dgm:spPr/>
      <dgm:t>
        <a:bodyPr/>
        <a:lstStyle/>
        <a:p>
          <a:r>
            <a:rPr lang="en-US" b="0" i="1" dirty="0"/>
            <a:t>If you feel better, do you stop taking your medication? </a:t>
          </a:r>
        </a:p>
      </dgm:t>
    </dgm:pt>
    <dgm:pt modelId="{1EB52BCA-D626-4228-8CEB-17D86A6D3A82}" type="parTrans" cxnId="{C0A29039-7F07-4B78-A1D1-88A74A634429}">
      <dgm:prSet/>
      <dgm:spPr/>
      <dgm:t>
        <a:bodyPr/>
        <a:lstStyle/>
        <a:p>
          <a:endParaRPr lang="en-US"/>
        </a:p>
      </dgm:t>
    </dgm:pt>
    <dgm:pt modelId="{CBC7D974-0326-4511-9595-4838BCD72E13}" type="sibTrans" cxnId="{C0A29039-7F07-4B78-A1D1-88A74A634429}">
      <dgm:prSet/>
      <dgm:spPr/>
      <dgm:t>
        <a:bodyPr/>
        <a:lstStyle/>
        <a:p>
          <a:endParaRPr lang="en-US"/>
        </a:p>
      </dgm:t>
    </dgm:pt>
    <dgm:pt modelId="{A3E0EB04-A00D-48D2-A292-D2C8A1E45651}">
      <dgm:prSet/>
      <dgm:spPr/>
      <dgm:t>
        <a:bodyPr/>
        <a:lstStyle/>
        <a:p>
          <a:r>
            <a:rPr lang="en-US" b="0" i="1" dirty="0"/>
            <a:t>Do any of your medications make you feel sick? </a:t>
          </a:r>
        </a:p>
      </dgm:t>
    </dgm:pt>
    <dgm:pt modelId="{351530AB-591E-4D8E-9A8D-F6718E8C0407}" type="parTrans" cxnId="{D65BAF37-885E-4BC1-B1FF-AA529127E32C}">
      <dgm:prSet/>
      <dgm:spPr/>
      <dgm:t>
        <a:bodyPr/>
        <a:lstStyle/>
        <a:p>
          <a:endParaRPr lang="en-US"/>
        </a:p>
      </dgm:t>
    </dgm:pt>
    <dgm:pt modelId="{2C095F50-824C-4B8A-9B4B-C77BFCBA2FF8}" type="sibTrans" cxnId="{D65BAF37-885E-4BC1-B1FF-AA529127E32C}">
      <dgm:prSet/>
      <dgm:spPr/>
      <dgm:t>
        <a:bodyPr/>
        <a:lstStyle/>
        <a:p>
          <a:endParaRPr lang="en-US"/>
        </a:p>
      </dgm:t>
    </dgm:pt>
    <dgm:pt modelId="{E4BB7A8B-839E-45EB-A70C-0CC04BB30513}">
      <dgm:prSet/>
      <dgm:spPr/>
      <dgm:t>
        <a:bodyPr/>
        <a:lstStyle/>
        <a:p>
          <a:r>
            <a:rPr lang="en-US" b="0" i="1" dirty="0"/>
            <a:t>Tell me how you take your Advair inhaler.</a:t>
          </a:r>
        </a:p>
      </dgm:t>
    </dgm:pt>
    <dgm:pt modelId="{D6C2C267-FA31-404E-8A88-664695CAFF3A}" type="parTrans" cxnId="{36E5F1F7-CE6E-415F-8335-B306C99C9E2C}">
      <dgm:prSet/>
      <dgm:spPr/>
      <dgm:t>
        <a:bodyPr/>
        <a:lstStyle/>
        <a:p>
          <a:endParaRPr lang="en-US"/>
        </a:p>
      </dgm:t>
    </dgm:pt>
    <dgm:pt modelId="{BF7B8ECE-6323-4D64-A1B0-A593A4725C14}" type="sibTrans" cxnId="{36E5F1F7-CE6E-415F-8335-B306C99C9E2C}">
      <dgm:prSet/>
      <dgm:spPr/>
      <dgm:t>
        <a:bodyPr/>
        <a:lstStyle/>
        <a:p>
          <a:endParaRPr lang="en-US"/>
        </a:p>
      </dgm:t>
    </dgm:pt>
    <dgm:pt modelId="{49FD8D11-6220-4560-B790-A40294D1C691}">
      <dgm:prSet phldr="0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>
              <a:latin typeface="Calibri Light" panose="020F0302020204030204"/>
            </a:rPr>
            <a:t>Direct</a:t>
          </a:r>
        </a:p>
      </dgm:t>
    </dgm:pt>
    <dgm:pt modelId="{F1F06500-356B-4745-817D-511C33D8662F}" type="parTrans" cxnId="{E5D527BD-4E86-429F-86C8-74CDFDEAB167}">
      <dgm:prSet/>
      <dgm:spPr/>
    </dgm:pt>
    <dgm:pt modelId="{95C4BDC5-4AF3-45F6-80C5-A0B20FD40E63}" type="sibTrans" cxnId="{E5D527BD-4E86-429F-86C8-74CDFDEAB167}">
      <dgm:prSet/>
      <dgm:spPr/>
    </dgm:pt>
    <dgm:pt modelId="{1EC7B2A1-DD6A-44C1-A456-8D83F01BCB93}" type="pres">
      <dgm:prSet presAssocID="{3CE1778E-E7CA-4859-A4B1-EF56F7B4A300}" presName="root" presStyleCnt="0">
        <dgm:presLayoutVars>
          <dgm:dir/>
          <dgm:resizeHandles val="exact"/>
        </dgm:presLayoutVars>
      </dgm:prSet>
      <dgm:spPr/>
    </dgm:pt>
    <dgm:pt modelId="{33781E5E-A450-4052-97AE-5F4113B6B70B}" type="pres">
      <dgm:prSet presAssocID="{E0DDC932-FB61-4301-8AF9-3B95F4F375EC}" presName="compNode" presStyleCnt="0"/>
      <dgm:spPr/>
    </dgm:pt>
    <dgm:pt modelId="{72E092A0-C81F-4D09-A1D1-2347DA9180B8}" type="pres">
      <dgm:prSet presAssocID="{E0DDC932-FB61-4301-8AF9-3B95F4F375E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252EBFA-37F0-4B66-9B83-18B11F57B0A6}" type="pres">
      <dgm:prSet presAssocID="{E0DDC932-FB61-4301-8AF9-3B95F4F375EC}" presName="iconSpace" presStyleCnt="0"/>
      <dgm:spPr/>
    </dgm:pt>
    <dgm:pt modelId="{C24FFB31-2047-4F6B-8DFB-B08177936E9F}" type="pres">
      <dgm:prSet presAssocID="{E0DDC932-FB61-4301-8AF9-3B95F4F375EC}" presName="parTx" presStyleLbl="revTx" presStyleIdx="0" presStyleCnt="8">
        <dgm:presLayoutVars>
          <dgm:chMax val="0"/>
          <dgm:chPref val="0"/>
        </dgm:presLayoutVars>
      </dgm:prSet>
      <dgm:spPr/>
    </dgm:pt>
    <dgm:pt modelId="{C22A972E-82AE-443B-8C72-94A911B41FF0}" type="pres">
      <dgm:prSet presAssocID="{E0DDC932-FB61-4301-8AF9-3B95F4F375EC}" presName="txSpace" presStyleCnt="0"/>
      <dgm:spPr/>
    </dgm:pt>
    <dgm:pt modelId="{8B8BF6AF-5482-4EF3-B1FF-B27157F71611}" type="pres">
      <dgm:prSet presAssocID="{E0DDC932-FB61-4301-8AF9-3B95F4F375EC}" presName="desTx" presStyleLbl="revTx" presStyleIdx="1" presStyleCnt="8">
        <dgm:presLayoutVars/>
      </dgm:prSet>
      <dgm:spPr/>
    </dgm:pt>
    <dgm:pt modelId="{89080496-ABBC-4F5E-B03F-69F397F2C76F}" type="pres">
      <dgm:prSet presAssocID="{B87EC7EC-5E7C-440F-889C-83B246EA87E5}" presName="sibTrans" presStyleCnt="0"/>
      <dgm:spPr/>
    </dgm:pt>
    <dgm:pt modelId="{6C07BEA2-DEAD-420B-9B50-434F8906E48A}" type="pres">
      <dgm:prSet presAssocID="{E0243FE8-7EBC-4B84-A8DA-A34AEFB587F3}" presName="compNode" presStyleCnt="0"/>
      <dgm:spPr/>
    </dgm:pt>
    <dgm:pt modelId="{EF48F9A7-549D-4BB4-9705-A87A7DF56873}" type="pres">
      <dgm:prSet presAssocID="{E0243FE8-7EBC-4B84-A8DA-A34AEFB587F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E3BE77B-6548-472D-971A-15C4E1A9C3EC}" type="pres">
      <dgm:prSet presAssocID="{E0243FE8-7EBC-4B84-A8DA-A34AEFB587F3}" presName="iconSpace" presStyleCnt="0"/>
      <dgm:spPr/>
    </dgm:pt>
    <dgm:pt modelId="{B0C48B97-30E2-43C6-AF8D-A67E2C8777D1}" type="pres">
      <dgm:prSet presAssocID="{E0243FE8-7EBC-4B84-A8DA-A34AEFB587F3}" presName="parTx" presStyleLbl="revTx" presStyleIdx="2" presStyleCnt="8">
        <dgm:presLayoutVars>
          <dgm:chMax val="0"/>
          <dgm:chPref val="0"/>
        </dgm:presLayoutVars>
      </dgm:prSet>
      <dgm:spPr/>
    </dgm:pt>
    <dgm:pt modelId="{BBE80F75-C752-4575-B656-5C9510A74B02}" type="pres">
      <dgm:prSet presAssocID="{E0243FE8-7EBC-4B84-A8DA-A34AEFB587F3}" presName="txSpace" presStyleCnt="0"/>
      <dgm:spPr/>
    </dgm:pt>
    <dgm:pt modelId="{3D28FDD7-EDBE-4A94-A59E-7E7023B9B808}" type="pres">
      <dgm:prSet presAssocID="{E0243FE8-7EBC-4B84-A8DA-A34AEFB587F3}" presName="desTx" presStyleLbl="revTx" presStyleIdx="3" presStyleCnt="8">
        <dgm:presLayoutVars/>
      </dgm:prSet>
      <dgm:spPr/>
    </dgm:pt>
    <dgm:pt modelId="{6FC89B80-E556-46EA-9B9A-8F98659F2ED1}" type="pres">
      <dgm:prSet presAssocID="{5F672438-4B3E-412B-B9C8-FAA9D4305CF0}" presName="sibTrans" presStyleCnt="0"/>
      <dgm:spPr/>
    </dgm:pt>
    <dgm:pt modelId="{A79FD1B7-5D06-4C1D-A4CA-E639AB4382AC}" type="pres">
      <dgm:prSet presAssocID="{266C4354-9A10-4BCE-AE6A-67427A4E960C}" presName="compNode" presStyleCnt="0"/>
      <dgm:spPr/>
    </dgm:pt>
    <dgm:pt modelId="{B22D8C16-68B1-4E92-8900-840CED061F54}" type="pres">
      <dgm:prSet presAssocID="{266C4354-9A10-4BCE-AE6A-67427A4E960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A18F0C0D-8EAC-401E-9BB5-E1FBCC522F29}" type="pres">
      <dgm:prSet presAssocID="{266C4354-9A10-4BCE-AE6A-67427A4E960C}" presName="iconSpace" presStyleCnt="0"/>
      <dgm:spPr/>
    </dgm:pt>
    <dgm:pt modelId="{CB09A91A-7529-4831-A52B-155CDF494110}" type="pres">
      <dgm:prSet presAssocID="{266C4354-9A10-4BCE-AE6A-67427A4E960C}" presName="parTx" presStyleLbl="revTx" presStyleIdx="4" presStyleCnt="8">
        <dgm:presLayoutVars>
          <dgm:chMax val="0"/>
          <dgm:chPref val="0"/>
        </dgm:presLayoutVars>
      </dgm:prSet>
      <dgm:spPr/>
    </dgm:pt>
    <dgm:pt modelId="{DD35B0F9-7364-40A2-A08F-D613E077EA57}" type="pres">
      <dgm:prSet presAssocID="{266C4354-9A10-4BCE-AE6A-67427A4E960C}" presName="txSpace" presStyleCnt="0"/>
      <dgm:spPr/>
    </dgm:pt>
    <dgm:pt modelId="{20FD9A97-4CAB-4DA3-ACE7-E0DB06C8628B}" type="pres">
      <dgm:prSet presAssocID="{266C4354-9A10-4BCE-AE6A-67427A4E960C}" presName="desTx" presStyleLbl="revTx" presStyleIdx="5" presStyleCnt="8">
        <dgm:presLayoutVars/>
      </dgm:prSet>
      <dgm:spPr/>
    </dgm:pt>
    <dgm:pt modelId="{B190E81F-E395-4E15-805E-F6696EED4128}" type="pres">
      <dgm:prSet presAssocID="{38F56AAD-298D-48DB-9D2B-C7BF78A0ACF6}" presName="sibTrans" presStyleCnt="0"/>
      <dgm:spPr/>
    </dgm:pt>
    <dgm:pt modelId="{3C84D8F6-DED4-4BF3-9D29-2970FA2F4A73}" type="pres">
      <dgm:prSet presAssocID="{49FD8D11-6220-4560-B790-A40294D1C691}" presName="compNode" presStyleCnt="0"/>
      <dgm:spPr/>
    </dgm:pt>
    <dgm:pt modelId="{33CE1804-19EB-423E-BA65-6B726957BF16}" type="pres">
      <dgm:prSet presAssocID="{49FD8D11-6220-4560-B790-A40294D1C69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5A14BB57-E413-4FB2-B1EC-94D8FCD7DB6B}" type="pres">
      <dgm:prSet presAssocID="{49FD8D11-6220-4560-B790-A40294D1C691}" presName="iconSpace" presStyleCnt="0"/>
      <dgm:spPr/>
    </dgm:pt>
    <dgm:pt modelId="{B9174858-E54E-45A9-B463-D369D01281E7}" type="pres">
      <dgm:prSet presAssocID="{49FD8D11-6220-4560-B790-A40294D1C691}" presName="parTx" presStyleLbl="revTx" presStyleIdx="6" presStyleCnt="8">
        <dgm:presLayoutVars>
          <dgm:chMax val="0"/>
          <dgm:chPref val="0"/>
        </dgm:presLayoutVars>
      </dgm:prSet>
      <dgm:spPr/>
    </dgm:pt>
    <dgm:pt modelId="{6F083DE5-5A75-4AD7-B5EB-E3647E8DBD7D}" type="pres">
      <dgm:prSet presAssocID="{49FD8D11-6220-4560-B790-A40294D1C691}" presName="txSpace" presStyleCnt="0"/>
      <dgm:spPr/>
    </dgm:pt>
    <dgm:pt modelId="{DAC3A57E-7860-4C02-9E55-3D45A8B8CC1D}" type="pres">
      <dgm:prSet presAssocID="{49FD8D11-6220-4560-B790-A40294D1C691}" presName="desTx" presStyleLbl="revTx" presStyleIdx="7" presStyleCnt="8">
        <dgm:presLayoutVars/>
      </dgm:prSet>
      <dgm:spPr/>
    </dgm:pt>
  </dgm:ptLst>
  <dgm:cxnLst>
    <dgm:cxn modelId="{535B9807-3F5D-478F-AE3F-212EDE9DC48F}" type="presOf" srcId="{67C1DAC6-4C4B-4733-AC94-A0B4B25C60C9}" destId="{8B8BF6AF-5482-4EF3-B1FF-B27157F71611}" srcOrd="0" destOrd="0" presId="urn:microsoft.com/office/officeart/2018/2/layout/IconLabelDescriptionList"/>
    <dgm:cxn modelId="{01E37216-A733-4B1D-8555-2D4A1FAE3AB7}" type="presOf" srcId="{E0DDC932-FB61-4301-8AF9-3B95F4F375EC}" destId="{C24FFB31-2047-4F6B-8DFB-B08177936E9F}" srcOrd="0" destOrd="0" presId="urn:microsoft.com/office/officeart/2018/2/layout/IconLabelDescriptionList"/>
    <dgm:cxn modelId="{76C7621B-63F2-4CFF-8E97-1885BE7F767E}" srcId="{E0DDC932-FB61-4301-8AF9-3B95F4F375EC}" destId="{67C1DAC6-4C4B-4733-AC94-A0B4B25C60C9}" srcOrd="0" destOrd="0" parTransId="{EC49B94E-C3C3-4E81-8B42-350CA041AF5E}" sibTransId="{A357BC9D-C559-429F-B1F3-7EA9574587C8}"/>
    <dgm:cxn modelId="{FFABC020-D381-4FE3-9C1D-D81B6BC5054F}" srcId="{E0243FE8-7EBC-4B84-A8DA-A34AEFB587F3}" destId="{B34E51A7-31FD-4725-959B-FC34965FD8E2}" srcOrd="0" destOrd="0" parTransId="{E43919E6-4936-4F86-AEE9-4BEB4C3CAFCA}" sibTransId="{83F9FF8C-95F1-4738-A50D-4AD1294B2CF2}"/>
    <dgm:cxn modelId="{65DF0127-A201-499B-BD7C-E71519B3B911}" type="presOf" srcId="{49FD8D11-6220-4560-B790-A40294D1C691}" destId="{B9174858-E54E-45A9-B463-D369D01281E7}" srcOrd="0" destOrd="0" presId="urn:microsoft.com/office/officeart/2018/2/layout/IconLabelDescriptionList"/>
    <dgm:cxn modelId="{1D4E692B-CD89-4230-9BEB-9988A5B32C8D}" type="presOf" srcId="{3CE1778E-E7CA-4859-A4B1-EF56F7B4A300}" destId="{1EC7B2A1-DD6A-44C1-A456-8D83F01BCB93}" srcOrd="0" destOrd="0" presId="urn:microsoft.com/office/officeart/2018/2/layout/IconLabelDescriptionList"/>
    <dgm:cxn modelId="{58886F2B-F6DA-43BE-B233-3632835118DD}" type="presOf" srcId="{A3E0EB04-A00D-48D2-A292-D2C8A1E45651}" destId="{DAC3A57E-7860-4C02-9E55-3D45A8B8CC1D}" srcOrd="0" destOrd="3" presId="urn:microsoft.com/office/officeart/2018/2/layout/IconLabelDescriptionList"/>
    <dgm:cxn modelId="{96912831-7B55-477A-8CC0-BAA3930CBF2D}" type="presOf" srcId="{266C4354-9A10-4BCE-AE6A-67427A4E960C}" destId="{CB09A91A-7529-4831-A52B-155CDF494110}" srcOrd="0" destOrd="0" presId="urn:microsoft.com/office/officeart/2018/2/layout/IconLabelDescriptionList"/>
    <dgm:cxn modelId="{3F4EFC33-3668-43BD-AEAE-8BCE77A66F11}" type="presOf" srcId="{D1DC4E19-3C2E-488C-B75D-666037DA05E2}" destId="{3D28FDD7-EDBE-4A94-A59E-7E7023B9B808}" srcOrd="0" destOrd="1" presId="urn:microsoft.com/office/officeart/2018/2/layout/IconLabelDescriptionList"/>
    <dgm:cxn modelId="{55529836-C295-449D-8A03-8FCD693FA007}" type="presOf" srcId="{ED822092-D975-4587-B0AF-58AD0C26A503}" destId="{20FD9A97-4CAB-4DA3-ACE7-E0DB06C8628B}" srcOrd="0" destOrd="2" presId="urn:microsoft.com/office/officeart/2018/2/layout/IconLabelDescriptionList"/>
    <dgm:cxn modelId="{D65BAF37-885E-4BC1-B1FF-AA529127E32C}" srcId="{4DAF0107-8FB7-4A97-9AB1-26D9D7AEDCC1}" destId="{A3E0EB04-A00D-48D2-A292-D2C8A1E45651}" srcOrd="2" destOrd="0" parTransId="{351530AB-591E-4D8E-9A8D-F6718E8C0407}" sibTransId="{2C095F50-824C-4B8A-9B4B-C77BFCBA2FF8}"/>
    <dgm:cxn modelId="{C0A29039-7F07-4B78-A1D1-88A74A634429}" srcId="{4DAF0107-8FB7-4A97-9AB1-26D9D7AEDCC1}" destId="{97824528-8F13-4FAA-B08C-40EBC06B103E}" srcOrd="1" destOrd="0" parTransId="{1EB52BCA-D626-4228-8CEB-17D86A6D3A82}" sibTransId="{CBC7D974-0326-4511-9595-4838BCD72E13}"/>
    <dgm:cxn modelId="{F1F49A3A-ADEC-45DC-8DA5-576C7375BA52}" srcId="{67C1DAC6-4C4B-4733-AC94-A0B4B25C60C9}" destId="{2A35DA79-5839-44BF-A7FB-F18E898BD194}" srcOrd="0" destOrd="0" parTransId="{7145C7FC-E165-4074-885C-81E781C7E6C2}" sibTransId="{90C3100D-E529-46D2-B78F-DAA1212D3C6C}"/>
    <dgm:cxn modelId="{66817B62-DFD0-4C3A-AFEB-95B19CA7973F}" type="presOf" srcId="{2A35DA79-5839-44BF-A7FB-F18E898BD194}" destId="{8B8BF6AF-5482-4EF3-B1FF-B27157F71611}" srcOrd="0" destOrd="1" presId="urn:microsoft.com/office/officeart/2018/2/layout/IconLabelDescriptionList"/>
    <dgm:cxn modelId="{27DD9B45-58B0-4F6B-95EE-98215DC945BF}" srcId="{3F815766-E998-4A43-9C33-DC8B5B426183}" destId="{73B4442D-4607-4CA8-B2D0-7FF04B364FDA}" srcOrd="0" destOrd="0" parTransId="{BC5D8E95-79C5-4D66-AA3D-26628BF0A980}" sibTransId="{D816D4D8-F5E9-4657-827C-BD8CE270B0F9}"/>
    <dgm:cxn modelId="{6F8F7467-C7BD-4ABE-9574-8C8CDF387102}" srcId="{3CE1778E-E7CA-4859-A4B1-EF56F7B4A300}" destId="{266C4354-9A10-4BCE-AE6A-67427A4E960C}" srcOrd="2" destOrd="0" parTransId="{FA6C6419-7E39-48E0-8C0C-FF4E3ED89290}" sibTransId="{38F56AAD-298D-48DB-9D2B-C7BF78A0ACF6}"/>
    <dgm:cxn modelId="{4836B368-325E-4607-96B3-F9511BE761D3}" srcId="{B34E51A7-31FD-4725-959B-FC34965FD8E2}" destId="{D1DC4E19-3C2E-488C-B75D-666037DA05E2}" srcOrd="0" destOrd="0" parTransId="{FE5C0D14-71CC-408F-B9BC-63B23939F972}" sibTransId="{6D4D8AEB-A0C5-4910-BFB7-AB19CA4E5E0C}"/>
    <dgm:cxn modelId="{60776669-0AAD-4E42-A84C-5A1628909A13}" type="presOf" srcId="{3F815766-E998-4A43-9C33-DC8B5B426183}" destId="{20FD9A97-4CAB-4DA3-ACE7-E0DB06C8628B}" srcOrd="0" destOrd="0" presId="urn:microsoft.com/office/officeart/2018/2/layout/IconLabelDescriptionList"/>
    <dgm:cxn modelId="{70CD5349-7985-4E4D-8D78-594E81B5AA3A}" type="presOf" srcId="{B34E51A7-31FD-4725-959B-FC34965FD8E2}" destId="{3D28FDD7-EDBE-4A94-A59E-7E7023B9B808}" srcOrd="0" destOrd="0" presId="urn:microsoft.com/office/officeart/2018/2/layout/IconLabelDescriptionList"/>
    <dgm:cxn modelId="{33419B6D-75B7-42EC-8808-D604F920228B}" type="presOf" srcId="{E4BB7A8B-839E-45EB-A70C-0CC04BB30513}" destId="{DAC3A57E-7860-4C02-9E55-3D45A8B8CC1D}" srcOrd="0" destOrd="4" presId="urn:microsoft.com/office/officeart/2018/2/layout/IconLabelDescriptionList"/>
    <dgm:cxn modelId="{B01B076E-3BB3-4576-A320-7A695355D0FD}" srcId="{3CE1778E-E7CA-4859-A4B1-EF56F7B4A300}" destId="{E0DDC932-FB61-4301-8AF9-3B95F4F375EC}" srcOrd="0" destOrd="0" parTransId="{7766FFC5-C94B-4191-8D6A-76291FD1EB35}" sibTransId="{B87EC7EC-5E7C-440F-889C-83B246EA87E5}"/>
    <dgm:cxn modelId="{92EA9474-362D-4F74-8CC9-7A6014B7B2BA}" type="presOf" srcId="{73B4442D-4607-4CA8-B2D0-7FF04B364FDA}" destId="{20FD9A97-4CAB-4DA3-ACE7-E0DB06C8628B}" srcOrd="0" destOrd="1" presId="urn:microsoft.com/office/officeart/2018/2/layout/IconLabelDescriptionList"/>
    <dgm:cxn modelId="{4A660175-4FC5-4D39-A63D-B89B21F066F8}" srcId="{3CE1778E-E7CA-4859-A4B1-EF56F7B4A300}" destId="{E0243FE8-7EBC-4B84-A8DA-A34AEFB587F3}" srcOrd="1" destOrd="0" parTransId="{BA4F707A-0EA5-40D1-B3AF-728381E91334}" sibTransId="{5F672438-4B3E-412B-B9C8-FAA9D4305CF0}"/>
    <dgm:cxn modelId="{6A307A76-B550-4D83-B92F-853DF452D5D0}" srcId="{49FD8D11-6220-4560-B790-A40294D1C691}" destId="{4DAF0107-8FB7-4A97-9AB1-26D9D7AEDCC1}" srcOrd="0" destOrd="0" parTransId="{75E13464-B8AF-4E75-8EE8-84E314A04774}" sibTransId="{4D1E59BA-93EC-4CB3-8BC0-44E49D805558}"/>
    <dgm:cxn modelId="{9596A077-D342-448F-9B05-34C825D8C40D}" type="presOf" srcId="{97824528-8F13-4FAA-B08C-40EBC06B103E}" destId="{DAC3A57E-7860-4C02-9E55-3D45A8B8CC1D}" srcOrd="0" destOrd="2" presId="urn:microsoft.com/office/officeart/2018/2/layout/IconLabelDescriptionList"/>
    <dgm:cxn modelId="{9CEE7F94-057F-420E-8540-67C3A729C2DA}" type="presOf" srcId="{313F0C6B-CDC2-4940-8693-EBC7C321E0DB}" destId="{DAC3A57E-7860-4C02-9E55-3D45A8B8CC1D}" srcOrd="0" destOrd="1" presId="urn:microsoft.com/office/officeart/2018/2/layout/IconLabelDescriptionList"/>
    <dgm:cxn modelId="{84C251A4-7F26-4EFC-BF01-6FA8E496E198}" type="presOf" srcId="{E0243FE8-7EBC-4B84-A8DA-A34AEFB587F3}" destId="{B0C48B97-30E2-43C6-AF8D-A67E2C8777D1}" srcOrd="0" destOrd="0" presId="urn:microsoft.com/office/officeart/2018/2/layout/IconLabelDescriptionList"/>
    <dgm:cxn modelId="{6A629FA9-08EF-44D3-BDF3-043F09F880E3}" type="presOf" srcId="{83A56F58-D0B2-4D4D-A224-DE1866F387D5}" destId="{20FD9A97-4CAB-4DA3-ACE7-E0DB06C8628B}" srcOrd="0" destOrd="3" presId="urn:microsoft.com/office/officeart/2018/2/layout/IconLabelDescriptionList"/>
    <dgm:cxn modelId="{C6E50EAC-65BD-4AD5-8C9A-31174D584D4C}" srcId="{4DAF0107-8FB7-4A97-9AB1-26D9D7AEDCC1}" destId="{313F0C6B-CDC2-4940-8693-EBC7C321E0DB}" srcOrd="0" destOrd="0" parTransId="{C13381A8-588E-4B42-8205-7367CA808C34}" sibTransId="{63C015CB-53FA-444A-8823-953E757BE48D}"/>
    <dgm:cxn modelId="{96529DB4-D608-4290-969E-FD48A77E4460}" srcId="{3F815766-E998-4A43-9C33-DC8B5B426183}" destId="{ED822092-D975-4587-B0AF-58AD0C26A503}" srcOrd="1" destOrd="0" parTransId="{BF7292A9-30F6-4544-9045-30F30A98F1E1}" sibTransId="{404DACC3-E37C-4875-8093-58079B2D028C}"/>
    <dgm:cxn modelId="{E5D527BD-4E86-429F-86C8-74CDFDEAB167}" srcId="{3CE1778E-E7CA-4859-A4B1-EF56F7B4A300}" destId="{49FD8D11-6220-4560-B790-A40294D1C691}" srcOrd="3" destOrd="0" parTransId="{F1F06500-356B-4745-817D-511C33D8662F}" sibTransId="{95C4BDC5-4AF3-45F6-80C5-A0B20FD40E63}"/>
    <dgm:cxn modelId="{105AB6C0-8263-4C1E-BC1B-244690E8D7FB}" srcId="{266C4354-9A10-4BCE-AE6A-67427A4E960C}" destId="{3F815766-E998-4A43-9C33-DC8B5B426183}" srcOrd="0" destOrd="0" parTransId="{3F403B9C-A428-4AEF-B760-4F6A8FF3F086}" sibTransId="{538380F5-A4D5-461A-8439-FCDB7B26152E}"/>
    <dgm:cxn modelId="{857E50F1-CA71-47EB-B253-F3B4CF8913F0}" srcId="{3F815766-E998-4A43-9C33-DC8B5B426183}" destId="{83A56F58-D0B2-4D4D-A224-DE1866F387D5}" srcOrd="2" destOrd="0" parTransId="{D9ADC60F-A5E3-405F-AFA9-F7FBBC3A4AD3}" sibTransId="{7970A164-9CC0-48A8-8690-3034D192731C}"/>
    <dgm:cxn modelId="{F967B2F2-C847-4055-AA2D-92C43381F54D}" type="presOf" srcId="{4DAF0107-8FB7-4A97-9AB1-26D9D7AEDCC1}" destId="{DAC3A57E-7860-4C02-9E55-3D45A8B8CC1D}" srcOrd="0" destOrd="0" presId="urn:microsoft.com/office/officeart/2018/2/layout/IconLabelDescriptionList"/>
    <dgm:cxn modelId="{36E5F1F7-CE6E-415F-8335-B306C99C9E2C}" srcId="{4DAF0107-8FB7-4A97-9AB1-26D9D7AEDCC1}" destId="{E4BB7A8B-839E-45EB-A70C-0CC04BB30513}" srcOrd="3" destOrd="0" parTransId="{D6C2C267-FA31-404E-8A88-664695CAFF3A}" sibTransId="{BF7B8ECE-6323-4D64-A1B0-A593A4725C14}"/>
    <dgm:cxn modelId="{FFA276E3-5A1B-4CEF-B670-6B73715E3F71}" type="presParOf" srcId="{1EC7B2A1-DD6A-44C1-A456-8D83F01BCB93}" destId="{33781E5E-A450-4052-97AE-5F4113B6B70B}" srcOrd="0" destOrd="0" presId="urn:microsoft.com/office/officeart/2018/2/layout/IconLabelDescriptionList"/>
    <dgm:cxn modelId="{981B7BF2-3C6A-4B67-87A4-88A24A4E1BAD}" type="presParOf" srcId="{33781E5E-A450-4052-97AE-5F4113B6B70B}" destId="{72E092A0-C81F-4D09-A1D1-2347DA9180B8}" srcOrd="0" destOrd="0" presId="urn:microsoft.com/office/officeart/2018/2/layout/IconLabelDescriptionList"/>
    <dgm:cxn modelId="{FDC5EE0E-DC6E-476E-8E9D-4C7933052401}" type="presParOf" srcId="{33781E5E-A450-4052-97AE-5F4113B6B70B}" destId="{C252EBFA-37F0-4B66-9B83-18B11F57B0A6}" srcOrd="1" destOrd="0" presId="urn:microsoft.com/office/officeart/2018/2/layout/IconLabelDescriptionList"/>
    <dgm:cxn modelId="{3B0D9EFF-2B4A-40F5-A6B8-6067CB729AC4}" type="presParOf" srcId="{33781E5E-A450-4052-97AE-5F4113B6B70B}" destId="{C24FFB31-2047-4F6B-8DFB-B08177936E9F}" srcOrd="2" destOrd="0" presId="urn:microsoft.com/office/officeart/2018/2/layout/IconLabelDescriptionList"/>
    <dgm:cxn modelId="{59D286BE-C8E2-4CA9-8DCC-62FED7CCCC1E}" type="presParOf" srcId="{33781E5E-A450-4052-97AE-5F4113B6B70B}" destId="{C22A972E-82AE-443B-8C72-94A911B41FF0}" srcOrd="3" destOrd="0" presId="urn:microsoft.com/office/officeart/2018/2/layout/IconLabelDescriptionList"/>
    <dgm:cxn modelId="{A02E80CB-CBCF-4597-85A9-4690CB1FA54E}" type="presParOf" srcId="{33781E5E-A450-4052-97AE-5F4113B6B70B}" destId="{8B8BF6AF-5482-4EF3-B1FF-B27157F71611}" srcOrd="4" destOrd="0" presId="urn:microsoft.com/office/officeart/2018/2/layout/IconLabelDescriptionList"/>
    <dgm:cxn modelId="{A6FE47C5-07FD-4559-ACF1-1D57F049C4D1}" type="presParOf" srcId="{1EC7B2A1-DD6A-44C1-A456-8D83F01BCB93}" destId="{89080496-ABBC-4F5E-B03F-69F397F2C76F}" srcOrd="1" destOrd="0" presId="urn:microsoft.com/office/officeart/2018/2/layout/IconLabelDescriptionList"/>
    <dgm:cxn modelId="{ECD63B76-B0CB-48C2-B782-AABCACB4554C}" type="presParOf" srcId="{1EC7B2A1-DD6A-44C1-A456-8D83F01BCB93}" destId="{6C07BEA2-DEAD-420B-9B50-434F8906E48A}" srcOrd="2" destOrd="0" presId="urn:microsoft.com/office/officeart/2018/2/layout/IconLabelDescriptionList"/>
    <dgm:cxn modelId="{1E109467-4685-4D82-9F8C-140F69DB2A55}" type="presParOf" srcId="{6C07BEA2-DEAD-420B-9B50-434F8906E48A}" destId="{EF48F9A7-549D-4BB4-9705-A87A7DF56873}" srcOrd="0" destOrd="0" presId="urn:microsoft.com/office/officeart/2018/2/layout/IconLabelDescriptionList"/>
    <dgm:cxn modelId="{8CC1A7CE-15FC-4F30-9F7A-896A844836B6}" type="presParOf" srcId="{6C07BEA2-DEAD-420B-9B50-434F8906E48A}" destId="{1E3BE77B-6548-472D-971A-15C4E1A9C3EC}" srcOrd="1" destOrd="0" presId="urn:microsoft.com/office/officeart/2018/2/layout/IconLabelDescriptionList"/>
    <dgm:cxn modelId="{FAD63625-03FA-4E0E-BA60-B31E4BCB6828}" type="presParOf" srcId="{6C07BEA2-DEAD-420B-9B50-434F8906E48A}" destId="{B0C48B97-30E2-43C6-AF8D-A67E2C8777D1}" srcOrd="2" destOrd="0" presId="urn:microsoft.com/office/officeart/2018/2/layout/IconLabelDescriptionList"/>
    <dgm:cxn modelId="{9326109F-80E9-4F3D-8593-D6E2E9F3FF5D}" type="presParOf" srcId="{6C07BEA2-DEAD-420B-9B50-434F8906E48A}" destId="{BBE80F75-C752-4575-B656-5C9510A74B02}" srcOrd="3" destOrd="0" presId="urn:microsoft.com/office/officeart/2018/2/layout/IconLabelDescriptionList"/>
    <dgm:cxn modelId="{4CAC70CA-5C22-4F26-BC3F-22899BD170E0}" type="presParOf" srcId="{6C07BEA2-DEAD-420B-9B50-434F8906E48A}" destId="{3D28FDD7-EDBE-4A94-A59E-7E7023B9B808}" srcOrd="4" destOrd="0" presId="urn:microsoft.com/office/officeart/2018/2/layout/IconLabelDescriptionList"/>
    <dgm:cxn modelId="{B986B521-2BA7-4FDF-99BA-28C0685D4B7C}" type="presParOf" srcId="{1EC7B2A1-DD6A-44C1-A456-8D83F01BCB93}" destId="{6FC89B80-E556-46EA-9B9A-8F98659F2ED1}" srcOrd="3" destOrd="0" presId="urn:microsoft.com/office/officeart/2018/2/layout/IconLabelDescriptionList"/>
    <dgm:cxn modelId="{028A6F80-9F3B-422F-9D51-5DCCA9D60C59}" type="presParOf" srcId="{1EC7B2A1-DD6A-44C1-A456-8D83F01BCB93}" destId="{A79FD1B7-5D06-4C1D-A4CA-E639AB4382AC}" srcOrd="4" destOrd="0" presId="urn:microsoft.com/office/officeart/2018/2/layout/IconLabelDescriptionList"/>
    <dgm:cxn modelId="{98ADA197-FA48-4F72-91FC-07186C1CF4D1}" type="presParOf" srcId="{A79FD1B7-5D06-4C1D-A4CA-E639AB4382AC}" destId="{B22D8C16-68B1-4E92-8900-840CED061F54}" srcOrd="0" destOrd="0" presId="urn:microsoft.com/office/officeart/2018/2/layout/IconLabelDescriptionList"/>
    <dgm:cxn modelId="{C3E4770D-7010-49A3-A2CC-4229D400A91A}" type="presParOf" srcId="{A79FD1B7-5D06-4C1D-A4CA-E639AB4382AC}" destId="{A18F0C0D-8EAC-401E-9BB5-E1FBCC522F29}" srcOrd="1" destOrd="0" presId="urn:microsoft.com/office/officeart/2018/2/layout/IconLabelDescriptionList"/>
    <dgm:cxn modelId="{A714358E-A805-4353-BD84-947C30174749}" type="presParOf" srcId="{A79FD1B7-5D06-4C1D-A4CA-E639AB4382AC}" destId="{CB09A91A-7529-4831-A52B-155CDF494110}" srcOrd="2" destOrd="0" presId="urn:microsoft.com/office/officeart/2018/2/layout/IconLabelDescriptionList"/>
    <dgm:cxn modelId="{E4574831-B471-4036-8A8E-A50763C9CDF4}" type="presParOf" srcId="{A79FD1B7-5D06-4C1D-A4CA-E639AB4382AC}" destId="{DD35B0F9-7364-40A2-A08F-D613E077EA57}" srcOrd="3" destOrd="0" presId="urn:microsoft.com/office/officeart/2018/2/layout/IconLabelDescriptionList"/>
    <dgm:cxn modelId="{18776757-73C5-47BA-9C8E-4111A1B7382A}" type="presParOf" srcId="{A79FD1B7-5D06-4C1D-A4CA-E639AB4382AC}" destId="{20FD9A97-4CAB-4DA3-ACE7-E0DB06C8628B}" srcOrd="4" destOrd="0" presId="urn:microsoft.com/office/officeart/2018/2/layout/IconLabelDescriptionList"/>
    <dgm:cxn modelId="{7984086C-5B25-490A-B278-2834C1A31617}" type="presParOf" srcId="{1EC7B2A1-DD6A-44C1-A456-8D83F01BCB93}" destId="{B190E81F-E395-4E15-805E-F6696EED4128}" srcOrd="5" destOrd="0" presId="urn:microsoft.com/office/officeart/2018/2/layout/IconLabelDescriptionList"/>
    <dgm:cxn modelId="{339AF849-F786-488E-A591-17B53F3D4BCA}" type="presParOf" srcId="{1EC7B2A1-DD6A-44C1-A456-8D83F01BCB93}" destId="{3C84D8F6-DED4-4BF3-9D29-2970FA2F4A73}" srcOrd="6" destOrd="0" presId="urn:microsoft.com/office/officeart/2018/2/layout/IconLabelDescriptionList"/>
    <dgm:cxn modelId="{57313B07-372C-49AF-B63E-CBF977CFB845}" type="presParOf" srcId="{3C84D8F6-DED4-4BF3-9D29-2970FA2F4A73}" destId="{33CE1804-19EB-423E-BA65-6B726957BF16}" srcOrd="0" destOrd="0" presId="urn:microsoft.com/office/officeart/2018/2/layout/IconLabelDescriptionList"/>
    <dgm:cxn modelId="{A2CAC177-EEFA-4B0C-86EA-BB9A4F2D2B2E}" type="presParOf" srcId="{3C84D8F6-DED4-4BF3-9D29-2970FA2F4A73}" destId="{5A14BB57-E413-4FB2-B1EC-94D8FCD7DB6B}" srcOrd="1" destOrd="0" presId="urn:microsoft.com/office/officeart/2018/2/layout/IconLabelDescriptionList"/>
    <dgm:cxn modelId="{FD33B631-0DB9-4BF7-8373-645427095547}" type="presParOf" srcId="{3C84D8F6-DED4-4BF3-9D29-2970FA2F4A73}" destId="{B9174858-E54E-45A9-B463-D369D01281E7}" srcOrd="2" destOrd="0" presId="urn:microsoft.com/office/officeart/2018/2/layout/IconLabelDescriptionList"/>
    <dgm:cxn modelId="{BE783B5E-8A7F-4570-93D6-8657024F8C96}" type="presParOf" srcId="{3C84D8F6-DED4-4BF3-9D29-2970FA2F4A73}" destId="{6F083DE5-5A75-4AD7-B5EB-E3647E8DBD7D}" srcOrd="3" destOrd="0" presId="urn:microsoft.com/office/officeart/2018/2/layout/IconLabelDescriptionList"/>
    <dgm:cxn modelId="{B6DF028B-7753-4CAD-BC9A-D44DA4788E7A}" type="presParOf" srcId="{3C84D8F6-DED4-4BF3-9D29-2970FA2F4A73}" destId="{DAC3A57E-7860-4C02-9E55-3D45A8B8CC1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D5184-6930-422E-8F08-7ED8FFDF1546}">
      <dsp:nvSpPr>
        <dsp:cNvPr id="0" name=""/>
        <dsp:cNvSpPr/>
      </dsp:nvSpPr>
      <dsp:spPr>
        <a:xfrm>
          <a:off x="68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6D9149-C34B-4A6D-B7A6-A6B22EE29064}">
      <dsp:nvSpPr>
        <dsp:cNvPr id="0" name=""/>
        <dsp:cNvSpPr/>
      </dsp:nvSpPr>
      <dsp:spPr>
        <a:xfrm>
          <a:off x="91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BC9A1-33C9-4FD1-8BF2-ADE24D0FD8A2}">
      <dsp:nvSpPr>
        <dsp:cNvPr id="0" name=""/>
        <dsp:cNvSpPr/>
      </dsp:nvSpPr>
      <dsp:spPr>
        <a:xfrm>
          <a:off x="33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Cost / Co-pays</a:t>
          </a:r>
        </a:p>
      </dsp:txBody>
      <dsp:txXfrm>
        <a:off x="333914" y="2456402"/>
        <a:ext cx="1800000" cy="720000"/>
      </dsp:txXfrm>
    </dsp:sp>
    <dsp:sp modelId="{FCE7E8ED-CEAD-4EE3-A4D1-1100F6765AB9}">
      <dsp:nvSpPr>
        <dsp:cNvPr id="0" name=""/>
        <dsp:cNvSpPr/>
      </dsp:nvSpPr>
      <dsp:spPr>
        <a:xfrm>
          <a:off x="279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E4E9C-A664-42EB-96D0-01010716BC97}">
      <dsp:nvSpPr>
        <dsp:cNvPr id="0" name=""/>
        <dsp:cNvSpPr/>
      </dsp:nvSpPr>
      <dsp:spPr>
        <a:xfrm>
          <a:off x="303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7E5ED-F7DC-4440-B8B7-F4302770188E}">
      <dsp:nvSpPr>
        <dsp:cNvPr id="0" name=""/>
        <dsp:cNvSpPr/>
      </dsp:nvSpPr>
      <dsp:spPr>
        <a:xfrm>
          <a:off x="244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Generic vs. Branded Medications</a:t>
          </a:r>
        </a:p>
      </dsp:txBody>
      <dsp:txXfrm>
        <a:off x="2448914" y="2456402"/>
        <a:ext cx="1800000" cy="720000"/>
      </dsp:txXfrm>
    </dsp:sp>
    <dsp:sp modelId="{F1EEBA35-D174-44B0-9775-745E8CF3FAA4}">
      <dsp:nvSpPr>
        <dsp:cNvPr id="0" name=""/>
        <dsp:cNvSpPr/>
      </dsp:nvSpPr>
      <dsp:spPr>
        <a:xfrm>
          <a:off x="491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A2E62-95A7-45D9-89EF-10B16B9EAA97}">
      <dsp:nvSpPr>
        <dsp:cNvPr id="0" name=""/>
        <dsp:cNvSpPr/>
      </dsp:nvSpPr>
      <dsp:spPr>
        <a:xfrm>
          <a:off x="514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82670-9667-471B-A123-FF8361302684}">
      <dsp:nvSpPr>
        <dsp:cNvPr id="0" name=""/>
        <dsp:cNvSpPr/>
      </dsp:nvSpPr>
      <dsp:spPr>
        <a:xfrm>
          <a:off x="456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Insurance Formularies</a:t>
          </a:r>
        </a:p>
      </dsp:txBody>
      <dsp:txXfrm>
        <a:off x="4563914" y="2456402"/>
        <a:ext cx="1800000" cy="720000"/>
      </dsp:txXfrm>
    </dsp:sp>
    <dsp:sp modelId="{CCAE4B7C-73E6-4CC4-B603-53921457BA71}">
      <dsp:nvSpPr>
        <dsp:cNvPr id="0" name=""/>
        <dsp:cNvSpPr/>
      </dsp:nvSpPr>
      <dsp:spPr>
        <a:xfrm>
          <a:off x="7029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A4179-5B1F-4898-A1DF-CC30CFB5AA85}">
      <dsp:nvSpPr>
        <dsp:cNvPr id="0" name=""/>
        <dsp:cNvSpPr/>
      </dsp:nvSpPr>
      <dsp:spPr>
        <a:xfrm>
          <a:off x="7263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9DFC0-817D-4527-A2C4-D89EE416F0D2}">
      <dsp:nvSpPr>
        <dsp:cNvPr id="0" name=""/>
        <dsp:cNvSpPr/>
      </dsp:nvSpPr>
      <dsp:spPr>
        <a:xfrm>
          <a:off x="6678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Prior Authorization</a:t>
          </a:r>
        </a:p>
      </dsp:txBody>
      <dsp:txXfrm>
        <a:off x="6678914" y="2456402"/>
        <a:ext cx="1800000" cy="720000"/>
      </dsp:txXfrm>
    </dsp:sp>
    <dsp:sp modelId="{26455D5C-1BD0-4FF0-B053-5B3E88691008}">
      <dsp:nvSpPr>
        <dsp:cNvPr id="0" name=""/>
        <dsp:cNvSpPr/>
      </dsp:nvSpPr>
      <dsp:spPr>
        <a:xfrm>
          <a:off x="9144914" y="1016402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C0540-7E39-4970-A6FA-E78ABCBF049E}">
      <dsp:nvSpPr>
        <dsp:cNvPr id="0" name=""/>
        <dsp:cNvSpPr/>
      </dsp:nvSpPr>
      <dsp:spPr>
        <a:xfrm>
          <a:off x="9378914" y="125040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5C18E-318A-4D1A-B7D9-AE7525E261E8}">
      <dsp:nvSpPr>
        <dsp:cNvPr id="0" name=""/>
        <dsp:cNvSpPr/>
      </dsp:nvSpPr>
      <dsp:spPr>
        <a:xfrm>
          <a:off x="8793914" y="245640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Patient Assistance Programs</a:t>
          </a:r>
        </a:p>
      </dsp:txBody>
      <dsp:txXfrm>
        <a:off x="8793914" y="245640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F9928-E565-4C93-ABFA-735C54CCE6A2}">
      <dsp:nvSpPr>
        <dsp:cNvPr id="0" name=""/>
        <dsp:cNvSpPr/>
      </dsp:nvSpPr>
      <dsp:spPr>
        <a:xfrm>
          <a:off x="0" y="449"/>
          <a:ext cx="9724031" cy="1052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E004D-BF32-41CC-9B9C-4060929BC3E4}">
      <dsp:nvSpPr>
        <dsp:cNvPr id="0" name=""/>
        <dsp:cNvSpPr/>
      </dsp:nvSpPr>
      <dsp:spPr>
        <a:xfrm>
          <a:off x="318269" y="237179"/>
          <a:ext cx="578672" cy="5786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7FAA5-3ECD-429F-AEDE-1920CD2F4CCD}">
      <dsp:nvSpPr>
        <dsp:cNvPr id="0" name=""/>
        <dsp:cNvSpPr/>
      </dsp:nvSpPr>
      <dsp:spPr>
        <a:xfrm>
          <a:off x="1215211" y="449"/>
          <a:ext cx="8508819" cy="105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51" tIns="111351" rIns="111351" bIns="1113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Side effects</a:t>
          </a:r>
        </a:p>
      </dsp:txBody>
      <dsp:txXfrm>
        <a:off x="1215211" y="449"/>
        <a:ext cx="8508819" cy="1052131"/>
      </dsp:txXfrm>
    </dsp:sp>
    <dsp:sp modelId="{79B541F6-E994-4253-96BA-61E534420947}">
      <dsp:nvSpPr>
        <dsp:cNvPr id="0" name=""/>
        <dsp:cNvSpPr/>
      </dsp:nvSpPr>
      <dsp:spPr>
        <a:xfrm>
          <a:off x="0" y="1315613"/>
          <a:ext cx="9724031" cy="1052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7DCCA-1F66-4E97-B697-558543760E7D}">
      <dsp:nvSpPr>
        <dsp:cNvPr id="0" name=""/>
        <dsp:cNvSpPr/>
      </dsp:nvSpPr>
      <dsp:spPr>
        <a:xfrm>
          <a:off x="318269" y="1552342"/>
          <a:ext cx="578672" cy="5786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67C95-36BA-4D3E-B19B-FF973843B11A}">
      <dsp:nvSpPr>
        <dsp:cNvPr id="0" name=""/>
        <dsp:cNvSpPr/>
      </dsp:nvSpPr>
      <dsp:spPr>
        <a:xfrm>
          <a:off x="1215211" y="1315613"/>
          <a:ext cx="8508819" cy="105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51" tIns="111351" rIns="111351" bIns="1113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Drug-drug interactions</a:t>
          </a:r>
        </a:p>
      </dsp:txBody>
      <dsp:txXfrm>
        <a:off x="1215211" y="1315613"/>
        <a:ext cx="8508819" cy="1052131"/>
      </dsp:txXfrm>
    </dsp:sp>
    <dsp:sp modelId="{95255CC7-025B-42A9-A06B-D78C9EF633A4}">
      <dsp:nvSpPr>
        <dsp:cNvPr id="0" name=""/>
        <dsp:cNvSpPr/>
      </dsp:nvSpPr>
      <dsp:spPr>
        <a:xfrm>
          <a:off x="0" y="2630777"/>
          <a:ext cx="9724031" cy="10521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235D4-911E-4236-9105-8F487146DD89}">
      <dsp:nvSpPr>
        <dsp:cNvPr id="0" name=""/>
        <dsp:cNvSpPr/>
      </dsp:nvSpPr>
      <dsp:spPr>
        <a:xfrm>
          <a:off x="318269" y="2867506"/>
          <a:ext cx="578672" cy="5786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E2E4A-0B30-49C6-98C9-868FCF053F09}">
      <dsp:nvSpPr>
        <dsp:cNvPr id="0" name=""/>
        <dsp:cNvSpPr/>
      </dsp:nvSpPr>
      <dsp:spPr>
        <a:xfrm>
          <a:off x="1215211" y="2630777"/>
          <a:ext cx="8508819" cy="1052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351" tIns="111351" rIns="111351" bIns="11135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Dependence / addiction</a:t>
          </a:r>
        </a:p>
      </dsp:txBody>
      <dsp:txXfrm>
        <a:off x="1215211" y="2630777"/>
        <a:ext cx="8508819" cy="1052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092A0-C81F-4D09-A1D1-2347DA9180B8}">
      <dsp:nvSpPr>
        <dsp:cNvPr id="0" name=""/>
        <dsp:cNvSpPr/>
      </dsp:nvSpPr>
      <dsp:spPr>
        <a:xfrm>
          <a:off x="13219" y="46864"/>
          <a:ext cx="811316" cy="794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FFB31-2047-4F6B-8DFB-B08177936E9F}">
      <dsp:nvSpPr>
        <dsp:cNvPr id="0" name=""/>
        <dsp:cNvSpPr/>
      </dsp:nvSpPr>
      <dsp:spPr>
        <a:xfrm>
          <a:off x="13219" y="1031030"/>
          <a:ext cx="2318046" cy="34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Allow</a:t>
          </a:r>
        </a:p>
      </dsp:txBody>
      <dsp:txXfrm>
        <a:off x="13219" y="1031030"/>
        <a:ext cx="2318046" cy="340474"/>
      </dsp:txXfrm>
    </dsp:sp>
    <dsp:sp modelId="{8B8BF6AF-5482-4EF3-B1FF-B27157F71611}">
      <dsp:nvSpPr>
        <dsp:cNvPr id="0" name=""/>
        <dsp:cNvSpPr/>
      </dsp:nvSpPr>
      <dsp:spPr>
        <a:xfrm>
          <a:off x="13219" y="1459749"/>
          <a:ext cx="2318046" cy="2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Allow for open dialogue and discussion without judgement | Establish Trust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How do you feel about taking all of these medications? </a:t>
          </a:r>
        </a:p>
      </dsp:txBody>
      <dsp:txXfrm>
        <a:off x="13219" y="1459749"/>
        <a:ext cx="2318046" cy="2999345"/>
      </dsp:txXfrm>
    </dsp:sp>
    <dsp:sp modelId="{EF48F9A7-549D-4BB4-9705-A87A7DF56873}">
      <dsp:nvSpPr>
        <dsp:cNvPr id="0" name=""/>
        <dsp:cNvSpPr/>
      </dsp:nvSpPr>
      <dsp:spPr>
        <a:xfrm>
          <a:off x="2736924" y="46864"/>
          <a:ext cx="811316" cy="794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48B97-30E2-43C6-AF8D-A67E2C8777D1}">
      <dsp:nvSpPr>
        <dsp:cNvPr id="0" name=""/>
        <dsp:cNvSpPr/>
      </dsp:nvSpPr>
      <dsp:spPr>
        <a:xfrm>
          <a:off x="2736924" y="1031030"/>
          <a:ext cx="2318046" cy="34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Avoid</a:t>
          </a:r>
        </a:p>
      </dsp:txBody>
      <dsp:txXfrm>
        <a:off x="2736924" y="1031030"/>
        <a:ext cx="2318046" cy="340474"/>
      </dsp:txXfrm>
    </dsp:sp>
    <dsp:sp modelId="{3D28FDD7-EDBE-4A94-A59E-7E7023B9B808}">
      <dsp:nvSpPr>
        <dsp:cNvPr id="0" name=""/>
        <dsp:cNvSpPr/>
      </dsp:nvSpPr>
      <dsp:spPr>
        <a:xfrm>
          <a:off x="2736924" y="1459749"/>
          <a:ext cx="2318046" cy="2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Avoid medical terminology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You are prescribed XX medication for your high blood pressure... (vs. Hypertension)</a:t>
          </a:r>
        </a:p>
      </dsp:txBody>
      <dsp:txXfrm>
        <a:off x="2736924" y="1459749"/>
        <a:ext cx="2318046" cy="2999345"/>
      </dsp:txXfrm>
    </dsp:sp>
    <dsp:sp modelId="{B22D8C16-68B1-4E92-8900-840CED061F54}">
      <dsp:nvSpPr>
        <dsp:cNvPr id="0" name=""/>
        <dsp:cNvSpPr/>
      </dsp:nvSpPr>
      <dsp:spPr>
        <a:xfrm>
          <a:off x="5460629" y="46864"/>
          <a:ext cx="811316" cy="7944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9A91A-7529-4831-A52B-155CDF494110}">
      <dsp:nvSpPr>
        <dsp:cNvPr id="0" name=""/>
        <dsp:cNvSpPr/>
      </dsp:nvSpPr>
      <dsp:spPr>
        <a:xfrm>
          <a:off x="5460629" y="1031030"/>
          <a:ext cx="2318046" cy="34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kern="1200" dirty="0"/>
            <a:t>Ask</a:t>
          </a:r>
        </a:p>
      </dsp:txBody>
      <dsp:txXfrm>
        <a:off x="5460629" y="1031030"/>
        <a:ext cx="2318046" cy="340474"/>
      </dsp:txXfrm>
    </dsp:sp>
    <dsp:sp modelId="{20FD9A97-4CAB-4DA3-ACE7-E0DB06C8628B}">
      <dsp:nvSpPr>
        <dsp:cNvPr id="0" name=""/>
        <dsp:cNvSpPr/>
      </dsp:nvSpPr>
      <dsp:spPr>
        <a:xfrm>
          <a:off x="5460629" y="1459749"/>
          <a:ext cx="2318046" cy="2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Ask open ended questions | be specific about the medication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In the last 2 weeks, how many days of XX medication have you missed?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How often do you take your XX medication?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i="1" kern="1200" dirty="0"/>
            <a:t>When is the last time you took your XX medication? </a:t>
          </a:r>
        </a:p>
      </dsp:txBody>
      <dsp:txXfrm>
        <a:off x="5460629" y="1459749"/>
        <a:ext cx="2318046" cy="2999345"/>
      </dsp:txXfrm>
    </dsp:sp>
    <dsp:sp modelId="{33CE1804-19EB-423E-BA65-6B726957BF16}">
      <dsp:nvSpPr>
        <dsp:cNvPr id="0" name=""/>
        <dsp:cNvSpPr/>
      </dsp:nvSpPr>
      <dsp:spPr>
        <a:xfrm>
          <a:off x="8184333" y="46864"/>
          <a:ext cx="811316" cy="7944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74858-E54E-45A9-B463-D369D01281E7}">
      <dsp:nvSpPr>
        <dsp:cNvPr id="0" name=""/>
        <dsp:cNvSpPr/>
      </dsp:nvSpPr>
      <dsp:spPr>
        <a:xfrm>
          <a:off x="8184333" y="1031030"/>
          <a:ext cx="2318046" cy="340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 dirty="0">
              <a:latin typeface="Calibri Light" panose="020F0302020204030204"/>
            </a:rPr>
            <a:t>Direct</a:t>
          </a:r>
        </a:p>
      </dsp:txBody>
      <dsp:txXfrm>
        <a:off x="8184333" y="1031030"/>
        <a:ext cx="2318046" cy="340474"/>
      </dsp:txXfrm>
    </dsp:sp>
    <dsp:sp modelId="{DAC3A57E-7860-4C02-9E55-3D45A8B8CC1D}">
      <dsp:nvSpPr>
        <dsp:cNvPr id="0" name=""/>
        <dsp:cNvSpPr/>
      </dsp:nvSpPr>
      <dsp:spPr>
        <a:xfrm>
          <a:off x="8184333" y="1459749"/>
          <a:ext cx="2318046" cy="2999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Move to more direct questions if needed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How often do you have difficulty remembering to take all of your blood pressure medications?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If you feel better, do you stop taking your medication?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Do any of your medications make you feel sick?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1" kern="1200" dirty="0"/>
            <a:t>Tell me how you take your Advair inhaler.</a:t>
          </a:r>
        </a:p>
      </dsp:txBody>
      <dsp:txXfrm>
        <a:off x="8184333" y="1459749"/>
        <a:ext cx="2318046" cy="2999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FA91-8797-4C47-8A18-4965AE959A73}" type="datetimeFigureOut"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A83E6-F0AD-4DFC-9BB2-72510A2505C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grand.com/templates/health-belief-model-powerpoint-template-design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Address stigma around this; and adherence vs. compliance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08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 panose="020F0502020204030204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Image from: </a:t>
            </a:r>
            <a:r>
              <a:rPr lang="en-US">
                <a:hlinkClick r:id="rId3"/>
              </a:rPr>
              <a:t>https://www.slidegrand.com/templates/health-belief-model-powerpoint-template-designs/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Shared decision making; trust in the prescriber / relationship</a:t>
            </a:r>
          </a:p>
          <a:p>
            <a:r>
              <a:rPr lang="en-US">
                <a:ea typeface="Calibri"/>
                <a:cs typeface="Calibri"/>
              </a:rPr>
              <a:t>Enough information to make an informed decision about risks and benefits of taking a medication</a:t>
            </a:r>
          </a:p>
          <a:p>
            <a:r>
              <a:rPr lang="en-US">
                <a:ea typeface="Calibri"/>
                <a:cs typeface="Calibri"/>
              </a:rPr>
              <a:t>Also perceived side effects /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9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7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0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Images available from: 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https://www.amazon.com/EZY-DOSE-Organizer-Medicine-Compartments/dp/B09Z61G77L/ref=asc_df_B09Z61G77L/?tag=hyprod-20&amp;linkCode=df0&amp;hvadid=598244663013&amp;hvpos=&amp;hvnetw=g&amp;hvrand=10916873580945751029&amp;hvpone=&amp;hvptwo=&amp;hvqmt=&amp;hvdev=c&amp;hvdvcmdl=&amp;hvlocint=&amp;hvlocphy=9007921&amp;hvtargid=pla-1676299875522&amp;psc=1</a:t>
            </a:r>
          </a:p>
          <a:p>
            <a:pPr marL="171450" indent="-171450">
              <a:buFont typeface="Calibri"/>
              <a:buChar char="-"/>
            </a:pPr>
            <a:r>
              <a:rPr lang="en-US" dirty="0"/>
              <a:t>http://gestaltdesign.com/pillpack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2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35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2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4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6A83E6-F0AD-4DFC-9BB2-72510A2505CD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5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-up unopened pill packets">
            <a:extLst>
              <a:ext uri="{FF2B5EF4-FFF2-40B4-BE49-F238E27FC236}">
                <a16:creationId xmlns:a16="http://schemas.microsoft.com/office/drawing/2014/main" id="{DC24E062-F988-23D6-7EBA-BB7FEE2952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0" b="854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058" y="1717846"/>
            <a:ext cx="10058400" cy="3574778"/>
          </a:xfrm>
          <a:solidFill>
            <a:srgbClr val="FFFFFF">
              <a:alpha val="92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b="1">
                <a:solidFill>
                  <a:srgbClr val="000000"/>
                </a:solidFill>
                <a:ea typeface="Calibri Light"/>
                <a:cs typeface="Calibri Light"/>
              </a:rPr>
              <a:t>Medication Adherence</a:t>
            </a:r>
            <a:br>
              <a:rPr lang="en-US" b="1">
                <a:ea typeface="Calibri Light"/>
                <a:cs typeface="Calibri Light"/>
              </a:rPr>
            </a:br>
            <a:r>
              <a:rPr lang="en-US" sz="1900">
                <a:solidFill>
                  <a:srgbClr val="000000"/>
                </a:solidFill>
                <a:latin typeface="Calibri"/>
                <a:cs typeface="Calibri"/>
              </a:rPr>
              <a:t>Mini-Med School | October 17, 2023</a:t>
            </a:r>
            <a:br>
              <a:rPr lang="en-US" sz="19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900">
                <a:solidFill>
                  <a:srgbClr val="000000"/>
                </a:solidFill>
                <a:latin typeface="Calibri"/>
                <a:cs typeface="Calibri"/>
              </a:rPr>
              <a:t>Katy Pincus, PharmD, BCPS, BCACP, CDCES</a:t>
            </a:r>
            <a:br>
              <a:rPr lang="en-US" sz="19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en-US" sz="1900">
                <a:solidFill>
                  <a:srgbClr val="000000"/>
                </a:solidFill>
                <a:latin typeface="Calibri"/>
                <a:cs typeface="Calibri"/>
              </a:rPr>
              <a:t>Sharon Feinstein, MD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A71FBD8D-B89B-D0C7-D145-01BEDA723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5875" r="-102" b="38778"/>
          <a:stretch/>
        </p:blipFill>
        <p:spPr>
          <a:xfrm>
            <a:off x="0" y="10"/>
            <a:ext cx="12201179" cy="44380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3F1AE8-DDBC-FDAD-C90A-16484D78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6000">
                <a:solidFill>
                  <a:schemeClr val="tx1"/>
                </a:solidFill>
                <a:latin typeface="Calibri Light"/>
                <a:cs typeface="Calibri Light"/>
              </a:rPr>
              <a:t>Common Barriers to Medication Adherence</a:t>
            </a:r>
            <a:endParaRPr lang="en-US">
              <a:solidFill>
                <a:schemeClr val="tx1"/>
              </a:solidFill>
            </a:endParaRPr>
          </a:p>
          <a:p>
            <a:endParaRPr lang="en-US" sz="6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79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F9826F-C4E3-F20F-A7CF-C05940A25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Common Barriers to Medication Adherence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DDA3-16DC-2A96-DD93-7AAFDBA83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Cost &amp; Insurance Coverage</a:t>
            </a:r>
          </a:p>
          <a:p>
            <a:r>
              <a:rPr lang="en-US">
                <a:ea typeface="Calibri"/>
                <a:cs typeface="Calibri"/>
              </a:rPr>
              <a:t>Prescription Refill Process</a:t>
            </a:r>
          </a:p>
          <a:p>
            <a:r>
              <a:rPr lang="en-US">
                <a:ea typeface="Calibri"/>
                <a:cs typeface="Calibri"/>
              </a:rPr>
              <a:t>Perceived Side Effects</a:t>
            </a:r>
          </a:p>
          <a:p>
            <a:r>
              <a:rPr lang="en-US">
                <a:ea typeface="Calibri"/>
                <a:cs typeface="Calibri"/>
              </a:rPr>
              <a:t>Lack of Perceived Benefit</a:t>
            </a:r>
          </a:p>
          <a:p>
            <a:r>
              <a:rPr lang="en-US">
                <a:ea typeface="Calibri"/>
                <a:cs typeface="Calibri"/>
              </a:rPr>
              <a:t>Confusion &amp; Memory Issues</a:t>
            </a:r>
          </a:p>
          <a:p>
            <a:r>
              <a:rPr lang="en-US">
                <a:ea typeface="Calibri"/>
                <a:cs typeface="Calibri"/>
              </a:rPr>
              <a:t>Complexity of Medication Regimen</a:t>
            </a:r>
          </a:p>
        </p:txBody>
      </p:sp>
    </p:spTree>
    <p:extLst>
      <p:ext uri="{BB962C8B-B14F-4D97-AF65-F5344CB8AC3E}">
        <p14:creationId xmlns:p14="http://schemas.microsoft.com/office/powerpoint/2010/main" val="417745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A301A-0550-AC20-769F-B7E2E990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Cost &amp; Insurance Coverage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042905-5B11-1050-8726-750B125F4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05802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37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A78B0-420B-D4B5-A68B-D8BA799F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Prescription Refill Process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C20AF-423C-F896-C199-7336C76A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Requesting refills (pharmacy)</a:t>
            </a:r>
          </a:p>
          <a:p>
            <a:pPr lvl="1"/>
            <a:r>
              <a:rPr lang="en-US" sz="2800">
                <a:ea typeface="Calibri"/>
                <a:cs typeface="Calibri"/>
              </a:rPr>
              <a:t>90-day supplies</a:t>
            </a:r>
          </a:p>
          <a:p>
            <a:r>
              <a:rPr lang="en-US">
                <a:ea typeface="Calibri"/>
                <a:cs typeface="Calibri"/>
              </a:rPr>
              <a:t>Requesting new prescriptions (prescriber)</a:t>
            </a:r>
          </a:p>
          <a:p>
            <a:r>
              <a:rPr lang="en-US">
                <a:ea typeface="Calibri"/>
                <a:cs typeface="Calibri"/>
              </a:rPr>
              <a:t>Prescription expirations</a:t>
            </a:r>
          </a:p>
          <a:p>
            <a:r>
              <a:rPr lang="en-US">
                <a:ea typeface="Calibri"/>
                <a:cs typeface="Calibri"/>
              </a:rPr>
              <a:t>Out of stock / medication shortages</a:t>
            </a:r>
          </a:p>
          <a:p>
            <a:r>
              <a:rPr lang="en-US">
                <a:ea typeface="Calibri"/>
                <a:cs typeface="Calibri"/>
              </a:rPr>
              <a:t>Transportation</a:t>
            </a:r>
          </a:p>
          <a:p>
            <a:r>
              <a:rPr lang="en-US">
                <a:ea typeface="Calibri"/>
                <a:cs typeface="Calibri"/>
              </a:rPr>
              <a:t>Delivery / </a:t>
            </a:r>
            <a:r>
              <a:rPr lang="en-US" err="1">
                <a:ea typeface="Calibri"/>
                <a:cs typeface="Calibri"/>
              </a:rPr>
              <a:t>Mailorder</a:t>
            </a:r>
            <a:r>
              <a:rPr lang="en-US">
                <a:ea typeface="Calibri"/>
                <a:cs typeface="Calibri"/>
              </a:rPr>
              <a:t> pharmacies</a:t>
            </a: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76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4167E-5AE9-69D1-8341-6D6F975A4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Perceived Side Effects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C3ABB43-8ADE-26B4-F6BA-C5BF750DFA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599" y="2318197"/>
          <a:ext cx="9724031" cy="3683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07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D925A-77E1-90A6-FFBC-09A5E9CE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Lack of Perceived Benefit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A354B-2CA6-FFEE-238C-2BF073751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Susceptibility</a:t>
            </a:r>
          </a:p>
          <a:p>
            <a:r>
              <a:rPr lang="en-US">
                <a:ea typeface="Calibri"/>
                <a:cs typeface="Calibri"/>
              </a:rPr>
              <a:t>Severity</a:t>
            </a:r>
          </a:p>
          <a:p>
            <a:r>
              <a:rPr lang="en-US">
                <a:ea typeface="Calibri"/>
                <a:cs typeface="Calibri"/>
              </a:rPr>
              <a:t>Conditions without symptoms</a:t>
            </a:r>
          </a:p>
          <a:p>
            <a:r>
              <a:rPr lang="en-US">
                <a:ea typeface="Calibri"/>
                <a:cs typeface="Calibri"/>
              </a:rPr>
              <a:t>Preventative medicine</a:t>
            </a:r>
          </a:p>
          <a:p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879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39E73-DEA4-47D4-AEFD-3F0F8FAB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Confusion &amp; Memory Impairment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03D8A-6454-3F09-6941-5CED120D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22158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a typeface="Calibri"/>
                <a:cs typeface="Calibri"/>
              </a:rPr>
              <a:t>Reminders / alarms</a:t>
            </a:r>
          </a:p>
          <a:p>
            <a:r>
              <a:rPr lang="en-US">
                <a:ea typeface="Calibri"/>
                <a:cs typeface="Calibri"/>
              </a:rPr>
              <a:t>Pill boxes</a:t>
            </a:r>
          </a:p>
          <a:p>
            <a:r>
              <a:rPr lang="en-US">
                <a:ea typeface="Calibri"/>
                <a:cs typeface="Calibri"/>
              </a:rPr>
              <a:t>Pill packs</a:t>
            </a:r>
          </a:p>
          <a:p>
            <a:r>
              <a:rPr lang="en-US">
                <a:ea typeface="Calibri"/>
                <a:cs typeface="Calibri"/>
              </a:rPr>
              <a:t>Medication management assistance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C405711-2972-03C3-F9FF-1B51FF5C06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46" t="42073" r="54295" b="22561"/>
          <a:stretch/>
        </p:blipFill>
        <p:spPr>
          <a:xfrm>
            <a:off x="7367881" y="1998959"/>
            <a:ext cx="2579433" cy="1618157"/>
          </a:xfrm>
          <a:prstGeom prst="rect">
            <a:avLst/>
          </a:prstGeom>
        </p:spPr>
      </p:pic>
      <p:pic>
        <p:nvPicPr>
          <p:cNvPr id="5" name="Picture 4" descr="A hand holding a plastic card&#10;&#10;Description automatically generated">
            <a:extLst>
              <a:ext uri="{FF2B5EF4-FFF2-40B4-BE49-F238E27FC236}">
                <a16:creationId xmlns:a16="http://schemas.microsoft.com/office/drawing/2014/main" id="{E600E3FB-25E0-035F-0744-13E45C65E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651" y="3873970"/>
            <a:ext cx="2457215" cy="18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744AD-2AEA-6F0B-B019-CF3C2094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Complexity of Medication Regimen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7732-54C3-E09B-9F54-99C5DDF81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29920"/>
            <a:ext cx="9724031" cy="23117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Frequency of administration</a:t>
            </a:r>
          </a:p>
          <a:p>
            <a:r>
              <a:rPr lang="en-US" dirty="0">
                <a:ea typeface="Calibri"/>
                <a:cs typeface="Calibri"/>
              </a:rPr>
              <a:t>Need to take with or without food / specific timing</a:t>
            </a:r>
          </a:p>
          <a:p>
            <a:r>
              <a:rPr lang="en-US" dirty="0">
                <a:ea typeface="Calibri"/>
                <a:cs typeface="Calibri"/>
              </a:rPr>
              <a:t>Multiple prescribers</a:t>
            </a:r>
          </a:p>
          <a:p>
            <a:pPr marL="0" indent="0">
              <a:buNone/>
            </a:pP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91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A71FBD8D-B89B-D0C7-D145-01BEDA723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5875" r="-102" b="38778"/>
          <a:stretch/>
        </p:blipFill>
        <p:spPr>
          <a:xfrm>
            <a:off x="0" y="10"/>
            <a:ext cx="12201179" cy="44380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3F1AE8-DDBC-FDAD-C90A-16484D78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6500">
                <a:solidFill>
                  <a:schemeClr val="tx1"/>
                </a:solidFill>
                <a:latin typeface="Calibri Light"/>
                <a:cs typeface="Calibri Light"/>
              </a:rPr>
              <a:t>Approaches to Discussing Medication Adherence</a:t>
            </a:r>
            <a:endParaRPr lang="en-US" sz="6500">
              <a:solidFill>
                <a:schemeClr val="tx1"/>
              </a:solidFill>
            </a:endParaRPr>
          </a:p>
          <a:p>
            <a:endParaRPr lang="en-US" sz="6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91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AF82A-B07B-1D7C-359E-374806E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ea typeface="Calibri Light"/>
                <a:cs typeface="Calibri Light"/>
              </a:rPr>
              <a:t>Approaches to Discussing Medication Adherence:</a:t>
            </a:r>
            <a:br>
              <a:rPr lang="en-US" sz="2600" dirty="0">
                <a:ea typeface="Calibri Light"/>
                <a:cs typeface="Calibri Light"/>
              </a:rPr>
            </a:br>
            <a:r>
              <a:rPr lang="en-US" sz="3200" b="1" dirty="0">
                <a:ea typeface="Calibri Light"/>
                <a:cs typeface="Calibri Light"/>
              </a:rPr>
              <a:t>STEP 1: Assessing Adherence</a:t>
            </a:r>
            <a:r>
              <a:rPr lang="en-US" sz="3200" dirty="0">
                <a:ea typeface="Calibri Light"/>
                <a:cs typeface="Calibri Light"/>
              </a:rPr>
              <a:t> </a:t>
            </a:r>
            <a:endParaRPr lang="en-US" sz="3200" dirty="0">
              <a:cs typeface="Calibri Light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AC273A4-7551-CD3E-A45B-E13184918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72254"/>
              </p:ext>
            </p:extLst>
          </p:nvPr>
        </p:nvGraphicFramePr>
        <p:xfrm>
          <a:off x="838200" y="1787144"/>
          <a:ext cx="10515600" cy="450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84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A71FBD8D-B89B-D0C7-D145-01BEDA723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5875" r="-102" b="38778"/>
          <a:stretch/>
        </p:blipFill>
        <p:spPr>
          <a:xfrm>
            <a:off x="0" y="10"/>
            <a:ext cx="12201179" cy="44380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3F1AE8-DDBC-FDAD-C90A-16484D78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chemeClr val="tx1"/>
                </a:solidFill>
                <a:cs typeface="Calibri"/>
              </a:rPr>
              <a:t>Introductions</a:t>
            </a:r>
            <a:endParaRPr lang="en-US" sz="6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84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AF82A-B07B-1D7C-359E-374806E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ea typeface="Calibri Light"/>
                <a:cs typeface="Calibri Light"/>
              </a:rPr>
              <a:t>Approaches to Discussing Medication Adherence</a:t>
            </a:r>
            <a:br>
              <a:rPr lang="en-US" sz="2600" dirty="0">
                <a:ea typeface="Calibri Light"/>
                <a:cs typeface="Calibri Light"/>
              </a:rPr>
            </a:br>
            <a:r>
              <a:rPr lang="en-US" sz="3200" b="1" dirty="0">
                <a:ea typeface="Calibri Light"/>
                <a:cs typeface="Calibri Light"/>
              </a:rPr>
              <a:t>STEP 2:  Understanding Barriers </a:t>
            </a:r>
            <a:endParaRPr lang="en-US" sz="3200" dirty="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E33F-B188-3B51-C8B2-BC87E35D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0">
              <a:spcAft>
                <a:spcPts val="600"/>
              </a:spcAft>
            </a:pPr>
            <a:r>
              <a:rPr lang="en-US" sz="2400" b="1" dirty="0">
                <a:cs typeface="Calibri"/>
              </a:rPr>
              <a:t>Avoid the "scold and scare"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indent="0">
              <a:spcAft>
                <a:spcPts val="600"/>
              </a:spcAft>
            </a:pPr>
            <a:r>
              <a:rPr lang="en-US" sz="2400" b="1" dirty="0">
                <a:cs typeface="Calibri"/>
              </a:rPr>
              <a:t>Open dialogue</a:t>
            </a:r>
            <a:endParaRPr lang="en-US" sz="2400" b="1" dirty="0">
              <a:ea typeface="Calibri" panose="020F0502020204030204"/>
              <a:cs typeface="Calibri"/>
            </a:endParaRPr>
          </a:p>
          <a:p>
            <a:pPr marL="1028700" lvl="1" indent="-342900">
              <a:spcAft>
                <a:spcPts val="600"/>
              </a:spcAft>
              <a:buFont typeface="Arial"/>
            </a:pPr>
            <a:r>
              <a:rPr lang="en-US" i="1" dirty="0">
                <a:cs typeface="Calibri"/>
              </a:rPr>
              <a:t>What keeps you from taking XX medication? </a:t>
            </a:r>
            <a:endParaRPr lang="en-US" i="1" dirty="0">
              <a:ea typeface="Calibri" panose="020F0502020204030204"/>
              <a:cs typeface="Calibri"/>
            </a:endParaRPr>
          </a:p>
          <a:p>
            <a:pPr marL="1028700" lvl="1" indent="-342900">
              <a:spcAft>
                <a:spcPts val="600"/>
              </a:spcAft>
              <a:buFont typeface="Arial"/>
            </a:pPr>
            <a:r>
              <a:rPr lang="en-US" i="1" dirty="0">
                <a:cs typeface="Calibri"/>
              </a:rPr>
              <a:t>Tell me more about how you feel when you take XX medication.</a:t>
            </a:r>
            <a:endParaRPr lang="en-US" i="1" dirty="0">
              <a:ea typeface="Calibri"/>
              <a:cs typeface="Calibri"/>
            </a:endParaRPr>
          </a:p>
          <a:p>
            <a:pPr marL="1028700" lvl="1" indent="-342900">
              <a:spcAft>
                <a:spcPts val="600"/>
              </a:spcAft>
              <a:buFont typeface="Arial"/>
            </a:pPr>
            <a:r>
              <a:rPr lang="en-US" i="1" dirty="0">
                <a:cs typeface="Calibri"/>
              </a:rPr>
              <a:t>How much do you pay each month for your medications? Has this been hard for you? </a:t>
            </a:r>
            <a:endParaRPr lang="en-US" i="1" dirty="0">
              <a:ea typeface="Calibri" panose="020F0502020204030204"/>
              <a:cs typeface="Calibri"/>
            </a:endParaRPr>
          </a:p>
          <a:p>
            <a:pPr marL="1028700" lvl="1" indent="-342900">
              <a:spcAft>
                <a:spcPts val="600"/>
              </a:spcAft>
              <a:buFont typeface="Arial"/>
            </a:pPr>
            <a:r>
              <a:rPr lang="en-US" i="1" dirty="0">
                <a:ea typeface="Calibri" panose="020F0502020204030204"/>
                <a:cs typeface="Calibri"/>
              </a:rPr>
              <a:t>Are there any medications that you have a hard time getting from your pharmacy? </a:t>
            </a:r>
          </a:p>
          <a:p>
            <a:pPr lvl="2" indent="0">
              <a:spcAft>
                <a:spcPts val="600"/>
              </a:spcAft>
            </a:pPr>
            <a:endParaRPr lang="en-US" sz="2200" i="1">
              <a:ea typeface="Calibri" panose="020F0502020204030204"/>
              <a:cs typeface="Calibri"/>
            </a:endParaRPr>
          </a:p>
          <a:p>
            <a:pPr lvl="1" indent="0">
              <a:spcAft>
                <a:spcPts val="100"/>
              </a:spcAft>
            </a:pPr>
            <a:endParaRPr lang="en-US" sz="2200">
              <a:ea typeface="Calibri" panose="020F0502020204030204"/>
              <a:cs typeface="Calibri"/>
            </a:endParaRPr>
          </a:p>
          <a:p>
            <a:pPr lvl="1" indent="0">
              <a:spcAft>
                <a:spcPts val="100"/>
              </a:spcAft>
            </a:pPr>
            <a:endParaRPr lang="en-US" sz="22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48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AF82A-B07B-1D7C-359E-374806E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ea typeface="Calibri Light"/>
                <a:cs typeface="Calibri Light"/>
              </a:rPr>
              <a:t>Approaches to Discussing Medication Adherence</a:t>
            </a:r>
            <a:br>
              <a:rPr lang="en-US" sz="2600" dirty="0">
                <a:ea typeface="Calibri Light"/>
                <a:cs typeface="Calibri Light"/>
              </a:rPr>
            </a:br>
            <a:r>
              <a:rPr lang="en-US" sz="3200" b="1" dirty="0">
                <a:latin typeface="Calibri Light"/>
                <a:ea typeface="Calibri Light"/>
                <a:cs typeface="Calibri"/>
              </a:rPr>
              <a:t>STEP 3: Addressing barriers/adherence</a:t>
            </a:r>
            <a:endParaRPr lang="en-US" sz="3200" b="1" dirty="0">
              <a:latin typeface="Calibri Light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E33F-B188-3B51-C8B2-BC87E35D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cs typeface="Calibri"/>
              </a:rPr>
              <a:t>Adjusting medications</a:t>
            </a:r>
          </a:p>
          <a:p>
            <a:pPr lvl="1"/>
            <a:r>
              <a:rPr lang="en-US" sz="2000" dirty="0">
                <a:cs typeface="Calibri"/>
              </a:rPr>
              <a:t>Changing/adjusting medication</a:t>
            </a:r>
          </a:p>
          <a:p>
            <a:pPr lvl="1"/>
            <a:r>
              <a:rPr lang="en-US" sz="2000" dirty="0">
                <a:cs typeface="Calibri"/>
              </a:rPr>
              <a:t>Changing/adjusting dose</a:t>
            </a:r>
          </a:p>
          <a:p>
            <a:pPr lvl="1"/>
            <a:endParaRPr lang="en-US" sz="2000">
              <a:ea typeface="Calibri" panose="020F0502020204030204"/>
              <a:cs typeface="Calibri"/>
            </a:endParaRPr>
          </a:p>
          <a:p>
            <a:r>
              <a:rPr lang="en-US" sz="2000" b="1" dirty="0">
                <a:cs typeface="Calibri"/>
              </a:rPr>
              <a:t>Education/Knowledge</a:t>
            </a:r>
          </a:p>
          <a:p>
            <a:pPr lvl="1"/>
            <a:r>
              <a:rPr lang="en-US" sz="2000" dirty="0">
                <a:cs typeface="Calibri"/>
              </a:rPr>
              <a:t>Discussion regarding medication:  use, cost, benefits, concerns</a:t>
            </a:r>
          </a:p>
          <a:p>
            <a:pPr lvl="1"/>
            <a:r>
              <a:rPr lang="en-US" sz="2000" dirty="0">
                <a:cs typeface="Calibri"/>
              </a:rPr>
              <a:t>This includes exactly how and when to take the medication </a:t>
            </a:r>
          </a:p>
          <a:p>
            <a:pPr lvl="1"/>
            <a:r>
              <a:rPr lang="en-US" sz="2000" dirty="0">
                <a:cs typeface="Calibri"/>
              </a:rPr>
              <a:t>What you can expect and not expect</a:t>
            </a:r>
          </a:p>
          <a:p>
            <a:pPr lvl="1"/>
            <a:endParaRPr lang="en-US" sz="2000" b="1">
              <a:cs typeface="Calibri"/>
            </a:endParaRPr>
          </a:p>
          <a:p>
            <a:r>
              <a:rPr lang="en-US" sz="2000" b="1" dirty="0">
                <a:cs typeface="Calibri"/>
              </a:rPr>
              <a:t>Strategies to help with remembering to take medication</a:t>
            </a:r>
            <a:endParaRPr lang="en-US" sz="2000" b="1" dirty="0">
              <a:ea typeface="Calibri"/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b="1" dirty="0">
                <a:ea typeface="Calibri" panose="020F0502020204030204"/>
                <a:cs typeface="Calibri"/>
              </a:rPr>
              <a:t>Close follow up and check in </a:t>
            </a:r>
            <a:endParaRPr lang="en-US" sz="2000" b="1" dirty="0">
              <a:cs typeface="Calibri"/>
            </a:endParaRPr>
          </a:p>
          <a:p>
            <a:pPr lvl="1"/>
            <a:r>
              <a:rPr lang="en-US" sz="1600" dirty="0">
                <a:ea typeface="Calibri" panose="020F0502020204030204"/>
                <a:cs typeface="Calibri"/>
              </a:rPr>
              <a:t>"Teach back" method </a:t>
            </a:r>
          </a:p>
          <a:p>
            <a:pPr lvl="2"/>
            <a:endParaRPr lang="en-US" sz="2000" i="1">
              <a:cs typeface="Calibri"/>
            </a:endParaRPr>
          </a:p>
          <a:p>
            <a:pPr lvl="1"/>
            <a:endParaRPr lang="en-US" sz="2000">
              <a:ea typeface="Calibri" panose="020F0502020204030204"/>
              <a:cs typeface="Calibri"/>
            </a:endParaRPr>
          </a:p>
          <a:p>
            <a:pPr lvl="1"/>
            <a:endParaRPr lang="en-US" sz="200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49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AF82A-B07B-1D7C-359E-374806E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600" dirty="0">
                <a:ea typeface="Calibri Light"/>
                <a:cs typeface="Calibri Light"/>
              </a:rPr>
              <a:t>Approaches to Discussing Medication Adherence</a:t>
            </a:r>
            <a:br>
              <a:rPr lang="en-US" sz="2600" dirty="0">
                <a:ea typeface="Calibri Light"/>
                <a:cs typeface="Calibri Light"/>
              </a:rPr>
            </a:br>
            <a:r>
              <a:rPr lang="en-US" sz="3200" b="1" dirty="0">
                <a:latin typeface="Calibri Light"/>
                <a:ea typeface="Calibri Light"/>
                <a:cs typeface="Calibri"/>
              </a:rPr>
              <a:t>Starting off on the right foot</a:t>
            </a:r>
            <a:endParaRPr lang="en-US" sz="3200" b="1" dirty="0">
              <a:latin typeface="Calibri Light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E33F-B188-3B51-C8B2-BC87E35D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6" y="1871875"/>
            <a:ext cx="11450128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71550" lvl="1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300" b="1" dirty="0">
                <a:ea typeface="Calibri"/>
                <a:cs typeface="Calibri"/>
              </a:rPr>
              <a:t>Shared Decision Making</a:t>
            </a:r>
            <a:endParaRPr lang="en-US" sz="2300" dirty="0">
              <a:ea typeface="Calibri" panose="020F0502020204030204"/>
              <a:cs typeface="Calibri"/>
            </a:endParaRPr>
          </a:p>
          <a:p>
            <a:pPr marL="1428750" lvl="2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900" dirty="0">
                <a:cs typeface="Calibri"/>
              </a:rPr>
              <a:t>Use shared decision making when deciding whether or not to start a medication</a:t>
            </a:r>
            <a:endParaRPr lang="en-US" sz="1900">
              <a:ea typeface="Calibri"/>
              <a:cs typeface="Calibri"/>
            </a:endParaRPr>
          </a:p>
          <a:p>
            <a:pPr marL="1428750" lvl="2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900" dirty="0">
                <a:cs typeface="Calibri"/>
              </a:rPr>
              <a:t>Use shared decision making when selecting a medication</a:t>
            </a:r>
            <a:endParaRPr lang="en-US" sz="1900" dirty="0">
              <a:ea typeface="Calibri"/>
              <a:cs typeface="Calibri"/>
            </a:endParaRPr>
          </a:p>
          <a:p>
            <a:pPr marL="971550" lvl="1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300" b="1" dirty="0">
                <a:cs typeface="Calibri"/>
              </a:rPr>
              <a:t>Medication Education</a:t>
            </a:r>
            <a:endParaRPr lang="en-US" sz="2300" dirty="0">
              <a:ea typeface="Calibri" panose="020F0502020204030204"/>
              <a:cs typeface="Calibri"/>
            </a:endParaRPr>
          </a:p>
          <a:p>
            <a:pPr marL="1428750" lvl="2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900" dirty="0">
                <a:cs typeface="Calibri"/>
              </a:rPr>
              <a:t>Discuss medication, what it is for, potential side effects</a:t>
            </a:r>
            <a:endParaRPr lang="en-US" sz="1900">
              <a:ea typeface="Calibri"/>
              <a:cs typeface="Calibri"/>
            </a:endParaRPr>
          </a:p>
          <a:p>
            <a:pPr marL="1428750" lvl="2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900" dirty="0">
                <a:cs typeface="Calibri"/>
              </a:rPr>
              <a:t>What do you if you have concerns about medication, cost, instructions</a:t>
            </a:r>
            <a:endParaRPr lang="en-US" sz="1900">
              <a:ea typeface="Calibri"/>
              <a:cs typeface="Calibri"/>
            </a:endParaRPr>
          </a:p>
          <a:p>
            <a:pPr marL="971550" lvl="1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2300" b="1" dirty="0">
                <a:ea typeface="Calibri"/>
                <a:cs typeface="Calibri"/>
              </a:rPr>
              <a:t>Deprescribing</a:t>
            </a:r>
            <a:endParaRPr lang="en-US" sz="2300" dirty="0">
              <a:ea typeface="Calibri" panose="020F0502020204030204"/>
              <a:cs typeface="Calibri"/>
            </a:endParaRPr>
          </a:p>
          <a:p>
            <a:pPr marL="1428750" lvl="2">
              <a:spcAft>
                <a:spcPts val="600"/>
              </a:spcAft>
              <a:buFont typeface="Arial,Sans-Serif" panose="020B0604020202020204" pitchFamily="34" charset="0"/>
            </a:pPr>
            <a:r>
              <a:rPr lang="en-US" sz="1900" dirty="0">
                <a:cs typeface="Calibri"/>
              </a:rPr>
              <a:t>Reduce (unnecessary) medications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809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AF82A-B07B-1D7C-359E-374806ED4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66011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2600" dirty="0">
                <a:ea typeface="Calibri Light"/>
                <a:cs typeface="Calibri Light"/>
              </a:rPr>
              <a:t>Approaches to Discussing Medication Adherence</a:t>
            </a:r>
            <a:br>
              <a:rPr lang="en-US" sz="2600" dirty="0">
                <a:ea typeface="Calibri Light"/>
                <a:cs typeface="Calibri Light"/>
              </a:rPr>
            </a:br>
            <a:r>
              <a:rPr lang="en-US" sz="3200" b="1" dirty="0">
                <a:ea typeface="Calibri Light"/>
                <a:cs typeface="Calibri Light"/>
              </a:rPr>
              <a:t>Patient, Family Member, Advocate</a:t>
            </a:r>
            <a:endParaRPr lang="en-US" sz="3200" b="1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5E33F-B188-3B51-C8B2-BC87E35D2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91636"/>
            <a:ext cx="7028512" cy="44747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514350" indent="-285750">
              <a:buFont typeface="Arial"/>
              <a:buChar char="•"/>
            </a:pPr>
            <a:r>
              <a:rPr lang="en-US" sz="2000" b="1" dirty="0">
                <a:cs typeface="Calibri"/>
              </a:rPr>
              <a:t>As a Patient: </a:t>
            </a:r>
            <a:endParaRPr lang="en-US" sz="2000" dirty="0">
              <a:cs typeface="Calibri"/>
            </a:endParaRPr>
          </a:p>
          <a:p>
            <a:pPr marL="971550" lvl="1" indent="-342900">
              <a:buFont typeface="Arial"/>
              <a:buChar char="•"/>
            </a:pPr>
            <a:r>
              <a:rPr lang="en-US" sz="2000" dirty="0">
                <a:cs typeface="Calibri"/>
              </a:rPr>
              <a:t>Bring medications with you to your visits (all medications)</a:t>
            </a:r>
          </a:p>
          <a:p>
            <a:pPr marL="971550" lvl="1">
              <a:buFont typeface="Arial"/>
            </a:pPr>
            <a:r>
              <a:rPr lang="en-US" sz="2000" dirty="0">
                <a:cs typeface="Calibri"/>
              </a:rPr>
              <a:t>Keep an up-to-date list of medications</a:t>
            </a:r>
          </a:p>
          <a:p>
            <a:pPr marL="971550" lvl="1">
              <a:buFont typeface="Arial"/>
            </a:pPr>
            <a:r>
              <a:rPr lang="en-US" sz="2000" dirty="0">
                <a:cs typeface="Calibri"/>
              </a:rPr>
              <a:t>Ask questions | Share concerns</a:t>
            </a:r>
          </a:p>
          <a:p>
            <a:pPr marL="1428750" lvl="2">
              <a:buFont typeface="Arial"/>
            </a:pPr>
            <a:r>
              <a:rPr lang="en-US" sz="1600" dirty="0">
                <a:cs typeface="Calibri"/>
              </a:rPr>
              <a:t>Write notes</a:t>
            </a:r>
          </a:p>
          <a:p>
            <a:pPr marL="971550" lvl="1">
              <a:buFont typeface="Arial"/>
            </a:pPr>
            <a:r>
              <a:rPr lang="en-US" sz="2000" dirty="0">
                <a:cs typeface="Calibri"/>
              </a:rPr>
              <a:t>Be as honest as you can with information</a:t>
            </a:r>
          </a:p>
          <a:p>
            <a:pPr marL="971550" lvl="1">
              <a:buFont typeface="Arial"/>
            </a:pPr>
            <a:r>
              <a:rPr lang="en-US" sz="2000" dirty="0">
                <a:cs typeface="Calibri"/>
              </a:rPr>
              <a:t>Give your provider time to refill a medication</a:t>
            </a:r>
          </a:p>
          <a:p>
            <a:pPr marL="742950" lvl="1" indent="0">
              <a:buNone/>
            </a:pPr>
            <a:endParaRPr lang="en-US" sz="2000">
              <a:cs typeface="Calibri"/>
            </a:endParaRPr>
          </a:p>
          <a:p>
            <a:pPr marL="514350" indent="-457200">
              <a:buFont typeface="Arial"/>
            </a:pPr>
            <a:r>
              <a:rPr lang="en-US" sz="2000" b="1" dirty="0">
                <a:cs typeface="Calibri"/>
              </a:rPr>
              <a:t>As a Family Member/Advocate: </a:t>
            </a:r>
          </a:p>
          <a:p>
            <a:pPr marL="971550" lvl="1">
              <a:buFont typeface="Arial"/>
            </a:pPr>
            <a:r>
              <a:rPr lang="en-US" sz="2000" dirty="0">
                <a:cs typeface="Calibri"/>
              </a:rPr>
              <a:t>Check in regarding medications</a:t>
            </a:r>
          </a:p>
          <a:p>
            <a:pPr marL="971550" lvl="1">
              <a:buFont typeface="Arial"/>
            </a:pPr>
            <a:r>
              <a:rPr lang="en-US" sz="2000" dirty="0">
                <a:cs typeface="Calibri"/>
              </a:rPr>
              <a:t>Ask questions | Share concerns</a:t>
            </a:r>
            <a:endParaRPr lang="en-US" sz="2000" dirty="0"/>
          </a:p>
          <a:p>
            <a:pPr marL="971550" lvl="1">
              <a:buFont typeface="Arial"/>
            </a:pPr>
            <a:r>
              <a:rPr lang="en-US" sz="2000">
                <a:cs typeface="Calibri"/>
              </a:rPr>
              <a:t>Non-judgmental</a:t>
            </a:r>
            <a:r>
              <a:rPr lang="en-US" sz="2000" dirty="0">
                <a:cs typeface="Calibri"/>
              </a:rPr>
              <a:t> language when asking about medications</a:t>
            </a:r>
          </a:p>
          <a:p>
            <a:pPr lvl="1"/>
            <a:endParaRPr lang="en-US" sz="2000">
              <a:cs typeface="Calibri"/>
            </a:endParaRPr>
          </a:p>
          <a:p>
            <a:pPr lvl="2"/>
            <a:endParaRPr lang="en-US">
              <a:cs typeface="Calibri"/>
            </a:endParaRPr>
          </a:p>
          <a:p>
            <a:pPr lvl="1"/>
            <a:endParaRPr lang="en-US" sz="2000">
              <a:cs typeface="Calibri"/>
            </a:endParaRPr>
          </a:p>
        </p:txBody>
      </p:sp>
      <p:pic>
        <p:nvPicPr>
          <p:cNvPr id="5" name="Picture 4" descr="Assorted pills and capsules">
            <a:extLst>
              <a:ext uri="{FF2B5EF4-FFF2-40B4-BE49-F238E27FC236}">
                <a16:creationId xmlns:a16="http://schemas.microsoft.com/office/drawing/2014/main" id="{A7A619B4-93C8-E658-C6BE-A5E6C829E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38" r="26346" b="2"/>
          <a:stretch/>
        </p:blipFill>
        <p:spPr>
          <a:xfrm>
            <a:off x="8020714" y="2093975"/>
            <a:ext cx="3910201" cy="40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sk with stethoscope and computer keyboard">
            <a:extLst>
              <a:ext uri="{FF2B5EF4-FFF2-40B4-BE49-F238E27FC236}">
                <a16:creationId xmlns:a16="http://schemas.microsoft.com/office/drawing/2014/main" id="{E6A99421-CAFE-9F74-A9F7-C604355AE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3" b="786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6655C-9F58-55F9-A6F3-4DCF3BC1F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  <a:ea typeface="Calibri Light"/>
                <a:cs typeface="Calibri Light"/>
              </a:rPr>
              <a:t>Key Take-Home Points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F764C8-2E20-21EE-1A95-02F84813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Calibri"/>
                <a:cs typeface="Calibri"/>
              </a:rPr>
              <a:t>Medications only work if you take them</a:t>
            </a:r>
          </a:p>
          <a:p>
            <a:r>
              <a:rPr lang="en-US" sz="3200" dirty="0">
                <a:solidFill>
                  <a:schemeClr val="bg1"/>
                </a:solidFill>
                <a:ea typeface="Calibri"/>
                <a:cs typeface="Calibri"/>
              </a:rPr>
              <a:t>There are many reasons a person doesn't take a medication as prescribed</a:t>
            </a:r>
          </a:p>
          <a:p>
            <a:r>
              <a:rPr lang="en-US" sz="3200" dirty="0">
                <a:solidFill>
                  <a:schemeClr val="bg1"/>
                </a:solidFill>
                <a:ea typeface="Calibri"/>
                <a:cs typeface="Calibri"/>
              </a:rPr>
              <a:t>Open discussions between patients and prescribers can help address barriers to medication adherence</a:t>
            </a:r>
          </a:p>
        </p:txBody>
      </p:sp>
    </p:spTree>
    <p:extLst>
      <p:ext uri="{BB962C8B-B14F-4D97-AF65-F5344CB8AC3E}">
        <p14:creationId xmlns:p14="http://schemas.microsoft.com/office/powerpoint/2010/main" val="181158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A71FBD8D-B89B-D0C7-D145-01BEDA723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5875" r="-102" b="38778"/>
          <a:stretch/>
        </p:blipFill>
        <p:spPr>
          <a:xfrm>
            <a:off x="0" y="10"/>
            <a:ext cx="12201179" cy="44380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3F1AE8-DDBC-FDAD-C90A-16484D78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500">
                <a:solidFill>
                  <a:schemeClr val="tx1"/>
                </a:solidFill>
                <a:latin typeface="Calibri Light"/>
                <a:cs typeface="Calibri Light"/>
              </a:rPr>
              <a:t>Discussion</a:t>
            </a:r>
            <a:endParaRPr lang="en-US"/>
          </a:p>
          <a:p>
            <a:endParaRPr lang="en-US" sz="6000">
              <a:solidFill>
                <a:schemeClr val="tx1"/>
              </a:solidFill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16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CB30C8-3FD7-F817-4B1F-FC0F3B99DE80}"/>
              </a:ext>
            </a:extLst>
          </p:cNvPr>
          <p:cNvGrpSpPr/>
          <p:nvPr/>
        </p:nvGrpSpPr>
        <p:grpSpPr>
          <a:xfrm>
            <a:off x="3110305" y="779930"/>
            <a:ext cx="5972737" cy="3350840"/>
            <a:chOff x="2265830" y="1586753"/>
            <a:chExt cx="5972737" cy="3350840"/>
          </a:xfrm>
        </p:grpSpPr>
        <p:pic>
          <p:nvPicPr>
            <p:cNvPr id="2" name="Picture 1" descr="A person smiling at camera&#10;&#10;Description automatically generated">
              <a:extLst>
                <a:ext uri="{FF2B5EF4-FFF2-40B4-BE49-F238E27FC236}">
                  <a16:creationId xmlns:a16="http://schemas.microsoft.com/office/drawing/2014/main" id="{023F99DE-906C-9079-1784-6FF571579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5830" y="1588715"/>
              <a:ext cx="2684929" cy="3348878"/>
            </a:xfrm>
            <a:prstGeom prst="rect">
              <a:avLst/>
            </a:prstGeom>
          </p:spPr>
        </p:pic>
        <p:pic>
          <p:nvPicPr>
            <p:cNvPr id="3" name="Picture 2" descr="Pincus Headshot.jpg">
              <a:extLst>
                <a:ext uri="{FF2B5EF4-FFF2-40B4-BE49-F238E27FC236}">
                  <a16:creationId xmlns:a16="http://schemas.microsoft.com/office/drawing/2014/main" id="{F637C454-3193-8FEE-93D4-19A85A1336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930" t="5625" r="930" b="12459"/>
            <a:stretch/>
          </p:blipFill>
          <p:spPr>
            <a:xfrm>
              <a:off x="5522259" y="1586753"/>
              <a:ext cx="2716308" cy="330182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F17097B-C788-EF32-5B39-66DB40E63A00}"/>
              </a:ext>
            </a:extLst>
          </p:cNvPr>
          <p:cNvSpPr txBox="1"/>
          <p:nvPr/>
        </p:nvSpPr>
        <p:spPr>
          <a:xfrm>
            <a:off x="3138543" y="4308437"/>
            <a:ext cx="2702858" cy="27556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Sharon Feinstein, MD</a:t>
            </a:r>
            <a:endParaRPr lang="en-US" b="1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Assistant Professor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Director of Value Based Programs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University of Maryland, School of Medicine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Department of Family and Community Medicine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2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695D0-F556-1B91-1810-1D9D0C90F4B1}"/>
              </a:ext>
            </a:extLst>
          </p:cNvPr>
          <p:cNvSpPr txBox="1"/>
          <p:nvPr/>
        </p:nvSpPr>
        <p:spPr>
          <a:xfrm>
            <a:off x="6374802" y="4281543"/>
            <a:ext cx="2702858" cy="27104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ea typeface="Calibri"/>
                <a:cs typeface="Calibri"/>
              </a:rPr>
              <a:t>Katy Pincus, PharmD, BCPS, BCACP, CDCES</a:t>
            </a:r>
            <a:endParaRPr lang="en-US"/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Associate Professor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University of Maryland, School of Pharmacy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400">
                <a:ea typeface="Calibri"/>
                <a:cs typeface="Calibri"/>
              </a:rPr>
              <a:t>Department of Practice, Science and Health Outcomes Research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200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597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8B175-0535-00DD-219D-163B9C9E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What is Medication Adherence?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C9D37-7484-040D-76C1-28FCBCA42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7290386" cy="361314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 b="1">
                <a:ea typeface="+mn-lt"/>
                <a:cs typeface="+mn-lt"/>
              </a:rPr>
              <a:t>American Pharmacists Association Definition:</a:t>
            </a:r>
            <a:endParaRPr lang="en-US" sz="3200">
              <a:ea typeface="+mn-lt"/>
              <a:cs typeface="+mn-lt"/>
            </a:endParaRPr>
          </a:p>
          <a:p>
            <a:pPr indent="0">
              <a:buNone/>
            </a:pPr>
            <a:r>
              <a:rPr lang="en-US" sz="3200">
                <a:ea typeface="+mn-lt"/>
                <a:cs typeface="+mn-lt"/>
              </a:rPr>
              <a:t>Medication Adherence is the extent to which a patient's behavior (e.g., taking medications with respect to timing, dosage, and frequency) corresponds with agreed-upon recommendations from a healthcare provider.</a:t>
            </a:r>
            <a:endParaRPr lang="en-US" sz="320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56144F-79D0-DE10-CA61-37CA6204F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95" r="36298" b="6178"/>
          <a:stretch/>
        </p:blipFill>
        <p:spPr>
          <a:xfrm>
            <a:off x="8287926" y="1"/>
            <a:ext cx="3902348" cy="68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2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01C8-6456-7BF4-FF40-307A2C98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Learning Objectives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25102-EA4E-C665-0736-C536B57F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After attending this presentation, you will be able to: </a:t>
            </a:r>
          </a:p>
          <a:p>
            <a:pPr lvl="1"/>
            <a:r>
              <a:rPr lang="en-US">
                <a:ea typeface="Calibri"/>
                <a:cs typeface="Calibri"/>
              </a:rPr>
              <a:t>Discuss the impact of medication nonadherence</a:t>
            </a:r>
          </a:p>
          <a:p>
            <a:pPr lvl="1"/>
            <a:r>
              <a:rPr lang="en-US">
                <a:ea typeface="Calibri"/>
                <a:cs typeface="Calibri"/>
              </a:rPr>
              <a:t>Identify common barriers to medication adherence</a:t>
            </a:r>
          </a:p>
          <a:p>
            <a:pPr lvl="1"/>
            <a:r>
              <a:rPr lang="en-US">
                <a:ea typeface="Calibri"/>
                <a:cs typeface="Calibri"/>
              </a:rPr>
              <a:t>Suggest potential approaches to address these barriers</a:t>
            </a:r>
          </a:p>
          <a:p>
            <a:pPr lvl="1"/>
            <a:r>
              <a:rPr lang="en-US">
                <a:ea typeface="Calibri"/>
                <a:cs typeface="Calibri"/>
              </a:rPr>
              <a:t>Have a meaningful discussion with your prescriber(s) about your medications</a:t>
            </a:r>
          </a:p>
          <a:p>
            <a:pPr lvl="1"/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63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A71FBD8D-B89B-D0C7-D145-01BEDA7238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" t="5875" r="-102" b="38778"/>
          <a:stretch/>
        </p:blipFill>
        <p:spPr>
          <a:xfrm>
            <a:off x="0" y="10"/>
            <a:ext cx="12201179" cy="44380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3F1AE8-DDBC-FDAD-C90A-16484D785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>
                <a:solidFill>
                  <a:schemeClr val="tx1"/>
                </a:solidFill>
                <a:latin typeface="Calibri Light"/>
                <a:cs typeface="Calibri Light"/>
              </a:rPr>
              <a:t>Impact of Medication Adherence</a:t>
            </a:r>
          </a:p>
          <a:p>
            <a:endParaRPr lang="en-US" sz="6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147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8954-FCC9-B7B3-9A77-F799DA07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Impact of Medication Adherence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14E9C-0D38-B96C-C480-E7E39AFE1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Each year in the US, medication nonadherence accounts for: </a:t>
            </a:r>
          </a:p>
          <a:p>
            <a:pPr lvl="1"/>
            <a:r>
              <a:rPr lang="en-US">
                <a:ea typeface="Calibri"/>
                <a:cs typeface="Calibri"/>
              </a:rPr>
              <a:t>50% of treatment failures</a:t>
            </a:r>
          </a:p>
          <a:p>
            <a:pPr lvl="1"/>
            <a:r>
              <a:rPr lang="en-US">
                <a:ea typeface="Calibri"/>
                <a:cs typeface="Calibri"/>
              </a:rPr>
              <a:t>25% of hospitalizations</a:t>
            </a:r>
          </a:p>
          <a:p>
            <a:pPr lvl="1"/>
            <a:r>
              <a:rPr lang="en-US">
                <a:ea typeface="Calibri"/>
                <a:cs typeface="Calibri"/>
              </a:rPr>
              <a:t>125,000 deaths</a:t>
            </a:r>
          </a:p>
          <a:p>
            <a:pPr lvl="1"/>
            <a:endParaRPr lang="en-US">
              <a:ea typeface="Calibri"/>
              <a:cs typeface="Calibri"/>
            </a:endParaRPr>
          </a:p>
          <a:p>
            <a:r>
              <a:rPr lang="en-US" u="sng">
                <a:ea typeface="Calibri"/>
                <a:cs typeface="Calibri"/>
              </a:rPr>
              <a:t>&gt;</a:t>
            </a:r>
            <a:r>
              <a:rPr lang="en-US">
                <a:ea typeface="Calibri"/>
                <a:cs typeface="Calibri"/>
              </a:rPr>
              <a:t>80% adherence is needed for medications to work optimally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Adherence rates to chronic medications is around 50%</a:t>
            </a:r>
          </a:p>
          <a:p>
            <a:pPr lvl="1"/>
            <a:endParaRPr lang="en-US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D93E3-8576-22C7-444C-672C172B02CD}"/>
              </a:ext>
            </a:extLst>
          </p:cNvPr>
          <p:cNvSpPr txBox="1"/>
          <p:nvPr/>
        </p:nvSpPr>
        <p:spPr>
          <a:xfrm>
            <a:off x="9044491" y="6511065"/>
            <a:ext cx="299331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Calibri"/>
                <a:cs typeface="Calibri"/>
              </a:rPr>
              <a:t>US Pharm 2018;43(1):30-34.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5013-CDEC-9661-4A3C-D9769B54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What are some reasons people do not take their medicines as prescribed?</a:t>
            </a:r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F1F30F4-58A7-2DB7-A2A4-4D54E47F4FE8}"/>
              </a:ext>
            </a:extLst>
          </p:cNvPr>
          <p:cNvSpPr/>
          <p:nvPr/>
        </p:nvSpPr>
        <p:spPr>
          <a:xfrm>
            <a:off x="630296" y="1373481"/>
            <a:ext cx="10423407" cy="3960518"/>
          </a:xfrm>
          <a:prstGeom prst="wedgeRect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9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model&#10;&#10;Description automatically generated">
            <a:extLst>
              <a:ext uri="{FF2B5EF4-FFF2-40B4-BE49-F238E27FC236}">
                <a16:creationId xmlns:a16="http://schemas.microsoft.com/office/drawing/2014/main" id="{7C1BA992-DC96-ECD0-DD05-53CF9F3B0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8" b="8953"/>
          <a:stretch/>
        </p:blipFill>
        <p:spPr>
          <a:xfrm>
            <a:off x="246945" y="238873"/>
            <a:ext cx="11536751" cy="592065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BD2C48-BE6D-B3C0-58B0-2A2EDB32EB3B}"/>
              </a:ext>
            </a:extLst>
          </p:cNvPr>
          <p:cNvSpPr/>
          <p:nvPr/>
        </p:nvSpPr>
        <p:spPr>
          <a:xfrm>
            <a:off x="540571" y="427616"/>
            <a:ext cx="3953435" cy="1595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74727-87E0-B721-A946-2686B359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Health Beliefs Model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329710-903F-A020-3277-2C41B6BBCF80}"/>
              </a:ext>
            </a:extLst>
          </p:cNvPr>
          <p:cNvSpPr txBox="1"/>
          <p:nvPr/>
        </p:nvSpPr>
        <p:spPr>
          <a:xfrm>
            <a:off x="9633472" y="6511065"/>
            <a:ext cx="230751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>
                <a:ea typeface="Calibri"/>
                <a:cs typeface="Calibri"/>
              </a:rPr>
              <a:t>Health Educ Q 1984;11(1):1-47. </a:t>
            </a:r>
          </a:p>
        </p:txBody>
      </p:sp>
    </p:spTree>
    <p:extLst>
      <p:ext uri="{BB962C8B-B14F-4D97-AF65-F5344CB8AC3E}">
        <p14:creationId xmlns:p14="http://schemas.microsoft.com/office/powerpoint/2010/main" val="1644070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A11838547C040B0C4F195B2F94B8C" ma:contentTypeVersion="13" ma:contentTypeDescription="Create a new document." ma:contentTypeScope="" ma:versionID="963cbbc8e410eb9e9d82dba9a7b98f32">
  <xsd:schema xmlns:xsd="http://www.w3.org/2001/XMLSchema" xmlns:xs="http://www.w3.org/2001/XMLSchema" xmlns:p="http://schemas.microsoft.com/office/2006/metadata/properties" xmlns:ns1="http://schemas.microsoft.com/sharepoint/v3" xmlns:ns2="745b9090-e672-446e-a6b5-a64966c13dcb" xmlns:ns3="0bf17d56-4669-4a7c-ac13-f61f37b306e5" targetNamespace="http://schemas.microsoft.com/office/2006/metadata/properties" ma:root="true" ma:fieldsID="d75382dbc892eb4ef3aab13c8d259d3f" ns1:_="" ns2:_="" ns3:_="">
    <xsd:import namespace="http://schemas.microsoft.com/sharepoint/v3"/>
    <xsd:import namespace="745b9090-e672-446e-a6b5-a64966c13dcb"/>
    <xsd:import namespace="0bf17d56-4669-4a7c-ac13-f61f37b30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Notes" minOccurs="0"/>
                <xsd:element ref="ns2:_x0076_hx7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b9090-e672-446e-a6b5-a64966c13d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_x0076_hx7" ma:index="15" nillable="true" ma:displayName="Notes" ma:internalName="_x0076_hx7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17d56-4669-4a7c-ac13-f61f37b30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Notes xmlns="745b9090-e672-446e-a6b5-a64966c13dcb" xsi:nil="true"/>
    <_ip_UnifiedCompliancePolicyProperties xmlns="http://schemas.microsoft.com/sharepoint/v3" xsi:nil="true"/>
    <_x0076_hx7 xmlns="745b9090-e672-446e-a6b5-a64966c13dcb" xsi:nil="true"/>
  </documentManagement>
</p:properties>
</file>

<file path=customXml/itemProps1.xml><?xml version="1.0" encoding="utf-8"?>
<ds:datastoreItem xmlns:ds="http://schemas.openxmlformats.org/officeDocument/2006/customXml" ds:itemID="{2EA19B70-81DA-4E42-A5F3-40A00692B0E2}"/>
</file>

<file path=customXml/itemProps2.xml><?xml version="1.0" encoding="utf-8"?>
<ds:datastoreItem xmlns:ds="http://schemas.openxmlformats.org/officeDocument/2006/customXml" ds:itemID="{302F2E76-47C9-4413-AB48-D0621F7E0FE8}"/>
</file>

<file path=customXml/itemProps3.xml><?xml version="1.0" encoding="utf-8"?>
<ds:datastoreItem xmlns:ds="http://schemas.openxmlformats.org/officeDocument/2006/customXml" ds:itemID="{F2559D92-C494-4749-B750-FCA0B40A7E3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1020</Words>
  <Application>Microsoft Office PowerPoint</Application>
  <PresentationFormat>Widescreen</PresentationFormat>
  <Paragraphs>164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Arial,Sans-Serif</vt:lpstr>
      <vt:lpstr>Calibri</vt:lpstr>
      <vt:lpstr>Calibri Light</vt:lpstr>
      <vt:lpstr>office theme</vt:lpstr>
      <vt:lpstr>Medication Adherence Mini-Med School | October 17, 2023 Katy Pincus, PharmD, BCPS, BCACP, CDCES Sharon Feinstein, MD</vt:lpstr>
      <vt:lpstr>PowerPoint Presentation</vt:lpstr>
      <vt:lpstr>PowerPoint Presentation</vt:lpstr>
      <vt:lpstr>What is Medication Adherence?</vt:lpstr>
      <vt:lpstr>Learning Objectives</vt:lpstr>
      <vt:lpstr>PowerPoint Presentation</vt:lpstr>
      <vt:lpstr>Impact of Medication Adherence</vt:lpstr>
      <vt:lpstr>What are some reasons people do not take their medicines as prescribed?</vt:lpstr>
      <vt:lpstr>Health Beliefs Model</vt:lpstr>
      <vt:lpstr>PowerPoint Presentation</vt:lpstr>
      <vt:lpstr>Common Barriers to Medication Adherence</vt:lpstr>
      <vt:lpstr>Cost &amp; Insurance Coverage</vt:lpstr>
      <vt:lpstr>Prescription Refill Process</vt:lpstr>
      <vt:lpstr>Perceived Side Effects</vt:lpstr>
      <vt:lpstr>Lack of Perceived Benefit</vt:lpstr>
      <vt:lpstr>Confusion &amp; Memory Impairment</vt:lpstr>
      <vt:lpstr>Complexity of Medication Regimen</vt:lpstr>
      <vt:lpstr>PowerPoint Presentation</vt:lpstr>
      <vt:lpstr>Approaches to Discussing Medication Adherence: STEP 1: Assessing Adherence </vt:lpstr>
      <vt:lpstr>Approaches to Discussing Medication Adherence STEP 2:  Understanding Barriers </vt:lpstr>
      <vt:lpstr>Approaches to Discussing Medication Adherence STEP 3: Addressing barriers/adherence</vt:lpstr>
      <vt:lpstr>Approaches to Discussing Medication Adherence Starting off on the right foot</vt:lpstr>
      <vt:lpstr>Approaches to Discussing Medication Adherence Patient, Family Member, Advocate</vt:lpstr>
      <vt:lpstr>Key Take-Home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Feinstein, Sharon</cp:lastModifiedBy>
  <cp:revision>151</cp:revision>
  <dcterms:created xsi:type="dcterms:W3CDTF">2023-09-27T20:11:21Z</dcterms:created>
  <dcterms:modified xsi:type="dcterms:W3CDTF">2023-10-13T21:46:01Z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0x010100E89A11838547C040B0C4F195B2F94B8C</vt:lpwstr>
  </property>
</Properties>
</file>