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8" r:id="rId2"/>
    <p:sldId id="329" r:id="rId3"/>
    <p:sldId id="330" r:id="rId4"/>
    <p:sldId id="331" r:id="rId5"/>
    <p:sldId id="332" r:id="rId6"/>
    <p:sldId id="333" r:id="rId7"/>
    <p:sldId id="339" r:id="rId8"/>
    <p:sldId id="334" r:id="rId9"/>
    <p:sldId id="335" r:id="rId10"/>
    <p:sldId id="340" r:id="rId11"/>
  </p:sldIdLst>
  <p:sldSz cx="12188825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F2C"/>
    <a:srgbClr val="828282"/>
    <a:srgbClr val="6E90FE"/>
    <a:srgbClr val="8086FC"/>
    <a:srgbClr val="6D6DFB"/>
    <a:srgbClr val="4E78F0"/>
    <a:srgbClr val="F0932C"/>
    <a:srgbClr val="92C610"/>
    <a:srgbClr val="9FD812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9" autoAdjust="0"/>
  </p:normalViewPr>
  <p:slideViewPr>
    <p:cSldViewPr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8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Tax Withheld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Social Security</c:v>
                </c:pt>
                <c:pt idx="1">
                  <c:v>Medicare </c:v>
                </c:pt>
                <c:pt idx="2">
                  <c:v>Federal Income Tax</c:v>
                </c:pt>
                <c:pt idx="3">
                  <c:v>State Income Tax</c:v>
                </c:pt>
                <c:pt idx="4">
                  <c:v>City Tax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6.2E-2</c:v>
                </c:pt>
                <c:pt idx="1">
                  <c:v>1.4500000000000001E-2</c:v>
                </c:pt>
                <c:pt idx="2" formatCode="0%">
                  <c:v>0</c:v>
                </c:pt>
                <c:pt idx="3" formatCode="0%">
                  <c:v>0.03</c:v>
                </c:pt>
                <c:pt idx="4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B9-49FC-8DA4-7538AA963D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 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Social Security</c:v>
                </c:pt>
                <c:pt idx="1">
                  <c:v>Medicare </c:v>
                </c:pt>
                <c:pt idx="2">
                  <c:v>Federal Income Tax</c:v>
                </c:pt>
                <c:pt idx="3">
                  <c:v>State Income Tax</c:v>
                </c:pt>
                <c:pt idx="4">
                  <c:v>City Tax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2" formatCode="0%">
                  <c:v>0.37</c:v>
                </c:pt>
                <c:pt idx="3" formatCode="0%">
                  <c:v>7.0000000000000007E-2</c:v>
                </c:pt>
                <c:pt idx="4" formatCode="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B9-49FC-8DA4-7538AA963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184080"/>
        <c:axId val="571182800"/>
      </c:barChart>
      <c:catAx>
        <c:axId val="57118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182800"/>
        <c:crosses val="autoZero"/>
        <c:auto val="1"/>
        <c:lblAlgn val="ctr"/>
        <c:lblOffset val="100"/>
        <c:noMultiLvlLbl val="0"/>
      </c:catAx>
      <c:valAx>
        <c:axId val="57118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18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18EB6-B0DF-4568-8B1D-4299007FE7B3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67C0AB-C6FB-4542-9A08-C838256CB5A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Tax Deductions - </a:t>
          </a:r>
          <a:r>
            <a:rPr lang="en-US" b="0" i="0" dirty="0"/>
            <a:t>allow certain expenses to offset earned income, thus reducing the amount of taxes you pay</a:t>
          </a:r>
          <a:endParaRPr lang="en-US" dirty="0"/>
        </a:p>
      </dgm:t>
    </dgm:pt>
    <dgm:pt modelId="{492B81C0-762F-4E15-B75F-E3CF11804AA8}" type="parTrans" cxnId="{BACC784B-4908-4A06-A659-FB524D401DC7}">
      <dgm:prSet/>
      <dgm:spPr/>
      <dgm:t>
        <a:bodyPr/>
        <a:lstStyle/>
        <a:p>
          <a:endParaRPr lang="en-US"/>
        </a:p>
      </dgm:t>
    </dgm:pt>
    <dgm:pt modelId="{3D579BFE-C517-49A1-A889-0A8200E2E6F7}" type="sibTrans" cxnId="{BACC784B-4908-4A06-A659-FB524D401DC7}">
      <dgm:prSet/>
      <dgm:spPr/>
      <dgm:t>
        <a:bodyPr/>
        <a:lstStyle/>
        <a:p>
          <a:endParaRPr lang="en-US"/>
        </a:p>
      </dgm:t>
    </dgm:pt>
    <dgm:pt modelId="{94E9665B-3726-45B6-91A3-08026938B71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Tax Credits - </a:t>
          </a:r>
          <a:r>
            <a:rPr lang="en-US" b="0" i="0" dirty="0"/>
            <a:t>directly reduce the amount of taxes you must pay.</a:t>
          </a:r>
          <a:endParaRPr lang="en-US" dirty="0"/>
        </a:p>
      </dgm:t>
    </dgm:pt>
    <dgm:pt modelId="{0D069E0A-0EA3-4CF3-918A-E36CE7A77E52}" type="parTrans" cxnId="{2FBCA39E-5E2D-4DB2-AF71-87C1E8424CFA}">
      <dgm:prSet/>
      <dgm:spPr/>
      <dgm:t>
        <a:bodyPr/>
        <a:lstStyle/>
        <a:p>
          <a:endParaRPr lang="en-US"/>
        </a:p>
      </dgm:t>
    </dgm:pt>
    <dgm:pt modelId="{30758BC9-C8F0-4557-A187-8C91EFD4C4FF}" type="sibTrans" cxnId="{2FBCA39E-5E2D-4DB2-AF71-87C1E8424CFA}">
      <dgm:prSet/>
      <dgm:spPr/>
      <dgm:t>
        <a:bodyPr/>
        <a:lstStyle/>
        <a:p>
          <a:endParaRPr lang="en-US"/>
        </a:p>
      </dgm:t>
    </dgm:pt>
    <dgm:pt modelId="{420CB19F-17C8-416F-B00F-C81DF99403F0}" type="pres">
      <dgm:prSet presAssocID="{41B18EB6-B0DF-4568-8B1D-4299007FE7B3}" presName="diagram" presStyleCnt="0">
        <dgm:presLayoutVars>
          <dgm:dir/>
          <dgm:resizeHandles val="exact"/>
        </dgm:presLayoutVars>
      </dgm:prSet>
      <dgm:spPr/>
    </dgm:pt>
    <dgm:pt modelId="{9A15AB35-1069-4065-A0D6-FF2706D1D194}" type="pres">
      <dgm:prSet presAssocID="{3F67C0AB-C6FB-4542-9A08-C838256CB5A8}" presName="node" presStyleLbl="node1" presStyleIdx="0" presStyleCnt="2">
        <dgm:presLayoutVars>
          <dgm:bulletEnabled val="1"/>
        </dgm:presLayoutVars>
      </dgm:prSet>
      <dgm:spPr/>
    </dgm:pt>
    <dgm:pt modelId="{EE9E3E91-8B40-44B2-A241-DD45011A4C1C}" type="pres">
      <dgm:prSet presAssocID="{3D579BFE-C517-49A1-A889-0A8200E2E6F7}" presName="sibTrans" presStyleCnt="0"/>
      <dgm:spPr/>
    </dgm:pt>
    <dgm:pt modelId="{AC6F2F87-BC91-41A6-89F2-230626764173}" type="pres">
      <dgm:prSet presAssocID="{94E9665B-3726-45B6-91A3-08026938B717}" presName="node" presStyleLbl="node1" presStyleIdx="1" presStyleCnt="2">
        <dgm:presLayoutVars>
          <dgm:bulletEnabled val="1"/>
        </dgm:presLayoutVars>
      </dgm:prSet>
      <dgm:spPr/>
    </dgm:pt>
  </dgm:ptLst>
  <dgm:cxnLst>
    <dgm:cxn modelId="{5A22B01F-B551-4D0D-8ACE-DC5358E49EE4}" type="presOf" srcId="{3F67C0AB-C6FB-4542-9A08-C838256CB5A8}" destId="{9A15AB35-1069-4065-A0D6-FF2706D1D194}" srcOrd="0" destOrd="0" presId="urn:microsoft.com/office/officeart/2005/8/layout/default"/>
    <dgm:cxn modelId="{A9341543-B6BA-406A-9226-A96F9E1859A6}" type="presOf" srcId="{41B18EB6-B0DF-4568-8B1D-4299007FE7B3}" destId="{420CB19F-17C8-416F-B00F-C81DF99403F0}" srcOrd="0" destOrd="0" presId="urn:microsoft.com/office/officeart/2005/8/layout/default"/>
    <dgm:cxn modelId="{A479D065-4794-41D4-82BD-047633F905A4}" type="presOf" srcId="{94E9665B-3726-45B6-91A3-08026938B717}" destId="{AC6F2F87-BC91-41A6-89F2-230626764173}" srcOrd="0" destOrd="0" presId="urn:microsoft.com/office/officeart/2005/8/layout/default"/>
    <dgm:cxn modelId="{BACC784B-4908-4A06-A659-FB524D401DC7}" srcId="{41B18EB6-B0DF-4568-8B1D-4299007FE7B3}" destId="{3F67C0AB-C6FB-4542-9A08-C838256CB5A8}" srcOrd="0" destOrd="0" parTransId="{492B81C0-762F-4E15-B75F-E3CF11804AA8}" sibTransId="{3D579BFE-C517-49A1-A889-0A8200E2E6F7}"/>
    <dgm:cxn modelId="{2FBCA39E-5E2D-4DB2-AF71-87C1E8424CFA}" srcId="{41B18EB6-B0DF-4568-8B1D-4299007FE7B3}" destId="{94E9665B-3726-45B6-91A3-08026938B717}" srcOrd="1" destOrd="0" parTransId="{0D069E0A-0EA3-4CF3-918A-E36CE7A77E52}" sibTransId="{30758BC9-C8F0-4557-A187-8C91EFD4C4FF}"/>
    <dgm:cxn modelId="{C655BB83-A252-45AC-A897-FC8030BF306D}" type="presParOf" srcId="{420CB19F-17C8-416F-B00F-C81DF99403F0}" destId="{9A15AB35-1069-4065-A0D6-FF2706D1D194}" srcOrd="0" destOrd="0" presId="urn:microsoft.com/office/officeart/2005/8/layout/default"/>
    <dgm:cxn modelId="{425641DE-9A01-4DB2-B616-D363DD27D68B}" type="presParOf" srcId="{420CB19F-17C8-416F-B00F-C81DF99403F0}" destId="{EE9E3E91-8B40-44B2-A241-DD45011A4C1C}" srcOrd="1" destOrd="0" presId="urn:microsoft.com/office/officeart/2005/8/layout/default"/>
    <dgm:cxn modelId="{82D861E9-3C56-4A79-A98C-31334138C33C}" type="presParOf" srcId="{420CB19F-17C8-416F-B00F-C81DF99403F0}" destId="{AC6F2F87-BC91-41A6-89F2-23062676417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6BE49E-CD5D-464D-96EE-84A728B46A2F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31019A-5EAC-40AE-BB85-06660E250CEC}">
      <dgm:prSet/>
      <dgm:spPr/>
      <dgm:t>
        <a:bodyPr/>
        <a:lstStyle/>
        <a:p>
          <a:r>
            <a:rPr lang="en-US" b="0" i="0"/>
            <a:t>Business deductions for work-related education.</a:t>
          </a:r>
          <a:endParaRPr lang="en-US"/>
        </a:p>
      </dgm:t>
    </dgm:pt>
    <dgm:pt modelId="{7EEE14F3-0C06-4784-BACC-D9E995BB7AE7}" type="parTrans" cxnId="{18C3B53B-46ED-486E-A33F-AB91E8DDB486}">
      <dgm:prSet/>
      <dgm:spPr/>
      <dgm:t>
        <a:bodyPr/>
        <a:lstStyle/>
        <a:p>
          <a:endParaRPr lang="en-US"/>
        </a:p>
      </dgm:t>
    </dgm:pt>
    <dgm:pt modelId="{AA84B03E-8722-4B9C-A1A6-DDE4B430A1EC}" type="sibTrans" cxnId="{18C3B53B-46ED-486E-A33F-AB91E8DDB486}">
      <dgm:prSet/>
      <dgm:spPr/>
      <dgm:t>
        <a:bodyPr/>
        <a:lstStyle/>
        <a:p>
          <a:endParaRPr lang="en-US"/>
        </a:p>
      </dgm:t>
    </dgm:pt>
    <dgm:pt modelId="{01726D3D-42ED-4F4D-BB1C-A33D46569FA6}">
      <dgm:prSet/>
      <dgm:spPr/>
      <dgm:t>
        <a:bodyPr/>
        <a:lstStyle/>
        <a:p>
          <a:r>
            <a:rPr lang="en-US" b="0" i="0"/>
            <a:t>Penalty-free retirement account withdrawals.</a:t>
          </a:r>
          <a:endParaRPr lang="en-US"/>
        </a:p>
      </dgm:t>
    </dgm:pt>
    <dgm:pt modelId="{1068DA15-6B78-4370-9CFC-466E42A70801}" type="parTrans" cxnId="{08638551-4AC2-4BC9-A7E7-39C4989E1B63}">
      <dgm:prSet/>
      <dgm:spPr/>
      <dgm:t>
        <a:bodyPr/>
        <a:lstStyle/>
        <a:p>
          <a:endParaRPr lang="en-US"/>
        </a:p>
      </dgm:t>
    </dgm:pt>
    <dgm:pt modelId="{134F02B9-C3FE-438A-B701-EACFD1703112}" type="sibTrans" cxnId="{08638551-4AC2-4BC9-A7E7-39C4989E1B63}">
      <dgm:prSet/>
      <dgm:spPr/>
      <dgm:t>
        <a:bodyPr/>
        <a:lstStyle/>
        <a:p>
          <a:endParaRPr lang="en-US"/>
        </a:p>
      </dgm:t>
    </dgm:pt>
    <dgm:pt modelId="{C9971428-0655-4F2B-AA76-20E3401F6B5F}">
      <dgm:prSet/>
      <dgm:spPr/>
      <dgm:t>
        <a:bodyPr/>
        <a:lstStyle/>
        <a:p>
          <a:r>
            <a:rPr lang="en-US" b="0" i="0"/>
            <a:t>Employer-provided educational assistance income exclusion.</a:t>
          </a:r>
          <a:endParaRPr lang="en-US"/>
        </a:p>
      </dgm:t>
    </dgm:pt>
    <dgm:pt modelId="{AE78F14E-C4BB-4049-B4C4-41A118B0FFE7}" type="parTrans" cxnId="{06A423E0-C1C2-4A21-B7E2-98A72B3C5008}">
      <dgm:prSet/>
      <dgm:spPr/>
      <dgm:t>
        <a:bodyPr/>
        <a:lstStyle/>
        <a:p>
          <a:endParaRPr lang="en-US"/>
        </a:p>
      </dgm:t>
    </dgm:pt>
    <dgm:pt modelId="{8B608BC3-4016-4586-B62D-D1798D384475}" type="sibTrans" cxnId="{06A423E0-C1C2-4A21-B7E2-98A72B3C5008}">
      <dgm:prSet/>
      <dgm:spPr/>
      <dgm:t>
        <a:bodyPr/>
        <a:lstStyle/>
        <a:p>
          <a:endParaRPr lang="en-US"/>
        </a:p>
      </dgm:t>
    </dgm:pt>
    <dgm:pt modelId="{6794298F-B06B-48ED-8209-F3E083AF2BC5}">
      <dgm:prSet/>
      <dgm:spPr/>
      <dgm:t>
        <a:bodyPr/>
        <a:lstStyle/>
        <a:p>
          <a:r>
            <a:rPr lang="en-US" b="0" i="0"/>
            <a:t>Various college savings and pre-payment programs.</a:t>
          </a:r>
          <a:endParaRPr lang="en-US"/>
        </a:p>
      </dgm:t>
    </dgm:pt>
    <dgm:pt modelId="{8FF01EA6-4416-463C-AE85-A64E15613BC7}" type="parTrans" cxnId="{B453DD3A-1A31-443D-A9AD-5AA6D3713DCE}">
      <dgm:prSet/>
      <dgm:spPr/>
      <dgm:t>
        <a:bodyPr/>
        <a:lstStyle/>
        <a:p>
          <a:endParaRPr lang="en-US"/>
        </a:p>
      </dgm:t>
    </dgm:pt>
    <dgm:pt modelId="{03864ECF-AE83-4F4E-A84C-7768D81391E0}" type="sibTrans" cxnId="{B453DD3A-1A31-443D-A9AD-5AA6D3713DCE}">
      <dgm:prSet/>
      <dgm:spPr/>
      <dgm:t>
        <a:bodyPr/>
        <a:lstStyle/>
        <a:p>
          <a:endParaRPr lang="en-US"/>
        </a:p>
      </dgm:t>
    </dgm:pt>
    <dgm:pt modelId="{53C5B720-6077-4978-9B3C-3872AA76F13B}" type="pres">
      <dgm:prSet presAssocID="{AC6BE49E-CD5D-464D-96EE-84A728B46A2F}" presName="diagram" presStyleCnt="0">
        <dgm:presLayoutVars>
          <dgm:dir/>
          <dgm:resizeHandles val="exact"/>
        </dgm:presLayoutVars>
      </dgm:prSet>
      <dgm:spPr/>
    </dgm:pt>
    <dgm:pt modelId="{F43EBC05-BBF3-4243-8F8D-626A45F1793F}" type="pres">
      <dgm:prSet presAssocID="{C531019A-5EAC-40AE-BB85-06660E250CEC}" presName="node" presStyleLbl="node1" presStyleIdx="0" presStyleCnt="4">
        <dgm:presLayoutVars>
          <dgm:bulletEnabled val="1"/>
        </dgm:presLayoutVars>
      </dgm:prSet>
      <dgm:spPr/>
    </dgm:pt>
    <dgm:pt modelId="{40EB108A-5F71-424E-83FC-42B466A03FEA}" type="pres">
      <dgm:prSet presAssocID="{AA84B03E-8722-4B9C-A1A6-DDE4B430A1EC}" presName="sibTrans" presStyleCnt="0"/>
      <dgm:spPr/>
    </dgm:pt>
    <dgm:pt modelId="{4881CED3-79D4-4248-90FC-6898A8312EC9}" type="pres">
      <dgm:prSet presAssocID="{01726D3D-42ED-4F4D-BB1C-A33D46569FA6}" presName="node" presStyleLbl="node1" presStyleIdx="1" presStyleCnt="4">
        <dgm:presLayoutVars>
          <dgm:bulletEnabled val="1"/>
        </dgm:presLayoutVars>
      </dgm:prSet>
      <dgm:spPr/>
    </dgm:pt>
    <dgm:pt modelId="{F4A136C6-33DB-4AFB-B577-2A9538BB43B3}" type="pres">
      <dgm:prSet presAssocID="{134F02B9-C3FE-438A-B701-EACFD1703112}" presName="sibTrans" presStyleCnt="0"/>
      <dgm:spPr/>
    </dgm:pt>
    <dgm:pt modelId="{FDC2A46D-8086-481B-BD1A-375468F2F03F}" type="pres">
      <dgm:prSet presAssocID="{C9971428-0655-4F2B-AA76-20E3401F6B5F}" presName="node" presStyleLbl="node1" presStyleIdx="2" presStyleCnt="4">
        <dgm:presLayoutVars>
          <dgm:bulletEnabled val="1"/>
        </dgm:presLayoutVars>
      </dgm:prSet>
      <dgm:spPr/>
    </dgm:pt>
    <dgm:pt modelId="{E92BCEE5-EA64-4879-BEB4-619D6F373BDF}" type="pres">
      <dgm:prSet presAssocID="{8B608BC3-4016-4586-B62D-D1798D384475}" presName="sibTrans" presStyleCnt="0"/>
      <dgm:spPr/>
    </dgm:pt>
    <dgm:pt modelId="{EF907777-1400-4C96-B6E7-8E5DC23031E5}" type="pres">
      <dgm:prSet presAssocID="{6794298F-B06B-48ED-8209-F3E083AF2BC5}" presName="node" presStyleLbl="node1" presStyleIdx="3" presStyleCnt="4">
        <dgm:presLayoutVars>
          <dgm:bulletEnabled val="1"/>
        </dgm:presLayoutVars>
      </dgm:prSet>
      <dgm:spPr/>
    </dgm:pt>
  </dgm:ptLst>
  <dgm:cxnLst>
    <dgm:cxn modelId="{B453DD3A-1A31-443D-A9AD-5AA6D3713DCE}" srcId="{AC6BE49E-CD5D-464D-96EE-84A728B46A2F}" destId="{6794298F-B06B-48ED-8209-F3E083AF2BC5}" srcOrd="3" destOrd="0" parTransId="{8FF01EA6-4416-463C-AE85-A64E15613BC7}" sibTransId="{03864ECF-AE83-4F4E-A84C-7768D81391E0}"/>
    <dgm:cxn modelId="{18C3B53B-46ED-486E-A33F-AB91E8DDB486}" srcId="{AC6BE49E-CD5D-464D-96EE-84A728B46A2F}" destId="{C531019A-5EAC-40AE-BB85-06660E250CEC}" srcOrd="0" destOrd="0" parTransId="{7EEE14F3-0C06-4784-BACC-D9E995BB7AE7}" sibTransId="{AA84B03E-8722-4B9C-A1A6-DDE4B430A1EC}"/>
    <dgm:cxn modelId="{96DDCD4C-4996-4CCD-80BB-4F23CC230420}" type="presOf" srcId="{AC6BE49E-CD5D-464D-96EE-84A728B46A2F}" destId="{53C5B720-6077-4978-9B3C-3872AA76F13B}" srcOrd="0" destOrd="0" presId="urn:microsoft.com/office/officeart/2005/8/layout/default"/>
    <dgm:cxn modelId="{08638551-4AC2-4BC9-A7E7-39C4989E1B63}" srcId="{AC6BE49E-CD5D-464D-96EE-84A728B46A2F}" destId="{01726D3D-42ED-4F4D-BB1C-A33D46569FA6}" srcOrd="1" destOrd="0" parTransId="{1068DA15-6B78-4370-9CFC-466E42A70801}" sibTransId="{134F02B9-C3FE-438A-B701-EACFD1703112}"/>
    <dgm:cxn modelId="{612B9755-1450-4EA0-BCE6-C4F52DF37D17}" type="presOf" srcId="{6794298F-B06B-48ED-8209-F3E083AF2BC5}" destId="{EF907777-1400-4C96-B6E7-8E5DC23031E5}" srcOrd="0" destOrd="0" presId="urn:microsoft.com/office/officeart/2005/8/layout/default"/>
    <dgm:cxn modelId="{549BD278-BBAD-4250-846E-2E6FDD4A6BB0}" type="presOf" srcId="{C531019A-5EAC-40AE-BB85-06660E250CEC}" destId="{F43EBC05-BBF3-4243-8F8D-626A45F1793F}" srcOrd="0" destOrd="0" presId="urn:microsoft.com/office/officeart/2005/8/layout/default"/>
    <dgm:cxn modelId="{B2A52AA4-BF0F-47F0-9646-E3A71DC8CF03}" type="presOf" srcId="{01726D3D-42ED-4F4D-BB1C-A33D46569FA6}" destId="{4881CED3-79D4-4248-90FC-6898A8312EC9}" srcOrd="0" destOrd="0" presId="urn:microsoft.com/office/officeart/2005/8/layout/default"/>
    <dgm:cxn modelId="{06A423E0-C1C2-4A21-B7E2-98A72B3C5008}" srcId="{AC6BE49E-CD5D-464D-96EE-84A728B46A2F}" destId="{C9971428-0655-4F2B-AA76-20E3401F6B5F}" srcOrd="2" destOrd="0" parTransId="{AE78F14E-C4BB-4049-B4C4-41A118B0FFE7}" sibTransId="{8B608BC3-4016-4586-B62D-D1798D384475}"/>
    <dgm:cxn modelId="{A4F49FEC-5C91-4205-8640-824715D14ABF}" type="presOf" srcId="{C9971428-0655-4F2B-AA76-20E3401F6B5F}" destId="{FDC2A46D-8086-481B-BD1A-375468F2F03F}" srcOrd="0" destOrd="0" presId="urn:microsoft.com/office/officeart/2005/8/layout/default"/>
    <dgm:cxn modelId="{8B63824D-91DD-4B8F-9479-84DCE88A1F76}" type="presParOf" srcId="{53C5B720-6077-4978-9B3C-3872AA76F13B}" destId="{F43EBC05-BBF3-4243-8F8D-626A45F1793F}" srcOrd="0" destOrd="0" presId="urn:microsoft.com/office/officeart/2005/8/layout/default"/>
    <dgm:cxn modelId="{3B862FC3-53AC-4BE9-A657-752739FA411B}" type="presParOf" srcId="{53C5B720-6077-4978-9B3C-3872AA76F13B}" destId="{40EB108A-5F71-424E-83FC-42B466A03FEA}" srcOrd="1" destOrd="0" presId="urn:microsoft.com/office/officeart/2005/8/layout/default"/>
    <dgm:cxn modelId="{9146B925-2DAC-457B-ACE1-DB9AF668A45B}" type="presParOf" srcId="{53C5B720-6077-4978-9B3C-3872AA76F13B}" destId="{4881CED3-79D4-4248-90FC-6898A8312EC9}" srcOrd="2" destOrd="0" presId="urn:microsoft.com/office/officeart/2005/8/layout/default"/>
    <dgm:cxn modelId="{56EDAEB7-D808-49BF-A591-164001CFB159}" type="presParOf" srcId="{53C5B720-6077-4978-9B3C-3872AA76F13B}" destId="{F4A136C6-33DB-4AFB-B577-2A9538BB43B3}" srcOrd="3" destOrd="0" presId="urn:microsoft.com/office/officeart/2005/8/layout/default"/>
    <dgm:cxn modelId="{17DC7870-1541-4F15-9400-B648E2519453}" type="presParOf" srcId="{53C5B720-6077-4978-9B3C-3872AA76F13B}" destId="{FDC2A46D-8086-481B-BD1A-375468F2F03F}" srcOrd="4" destOrd="0" presId="urn:microsoft.com/office/officeart/2005/8/layout/default"/>
    <dgm:cxn modelId="{0C6F623B-E3BF-4EAD-B8CD-254DDDD00E78}" type="presParOf" srcId="{53C5B720-6077-4978-9B3C-3872AA76F13B}" destId="{E92BCEE5-EA64-4879-BEB4-619D6F373BDF}" srcOrd="5" destOrd="0" presId="urn:microsoft.com/office/officeart/2005/8/layout/default"/>
    <dgm:cxn modelId="{31D5A95F-F15F-4949-8933-C62A8D099446}" type="presParOf" srcId="{53C5B720-6077-4978-9B3C-3872AA76F13B}" destId="{EF907777-1400-4C96-B6E7-8E5DC23031E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5AB35-1069-4065-A0D6-FF2706D1D194}">
      <dsp:nvSpPr>
        <dsp:cNvPr id="0" name=""/>
        <dsp:cNvSpPr/>
      </dsp:nvSpPr>
      <dsp:spPr>
        <a:xfrm>
          <a:off x="521158" y="3137"/>
          <a:ext cx="4215481" cy="252928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Tax Deductions - </a:t>
          </a:r>
          <a:r>
            <a:rPr lang="en-US" sz="3000" b="0" i="0" kern="1200" dirty="0"/>
            <a:t>allow certain expenses to offset earned income, thus reducing the amount of taxes you pay</a:t>
          </a:r>
          <a:endParaRPr lang="en-US" sz="3000" kern="1200" dirty="0"/>
        </a:p>
      </dsp:txBody>
      <dsp:txXfrm>
        <a:off x="521158" y="3137"/>
        <a:ext cx="4215481" cy="2529288"/>
      </dsp:txXfrm>
    </dsp:sp>
    <dsp:sp modelId="{AC6F2F87-BC91-41A6-89F2-230626764173}">
      <dsp:nvSpPr>
        <dsp:cNvPr id="0" name=""/>
        <dsp:cNvSpPr/>
      </dsp:nvSpPr>
      <dsp:spPr>
        <a:xfrm>
          <a:off x="521158" y="2953974"/>
          <a:ext cx="4215481" cy="252928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Tax Credits - </a:t>
          </a:r>
          <a:r>
            <a:rPr lang="en-US" sz="3000" b="0" i="0" kern="1200" dirty="0"/>
            <a:t>directly reduce the amount of taxes you must pay.</a:t>
          </a:r>
          <a:endParaRPr lang="en-US" sz="3000" kern="1200" dirty="0"/>
        </a:p>
      </dsp:txBody>
      <dsp:txXfrm>
        <a:off x="521158" y="2953974"/>
        <a:ext cx="4215481" cy="2529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EBC05-BBF3-4243-8F8D-626A45F1793F}">
      <dsp:nvSpPr>
        <dsp:cNvPr id="0" name=""/>
        <dsp:cNvSpPr/>
      </dsp:nvSpPr>
      <dsp:spPr>
        <a:xfrm>
          <a:off x="1533266" y="520"/>
          <a:ext cx="3220603" cy="19323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Business deductions for work-related education.</a:t>
          </a:r>
          <a:endParaRPr lang="en-US" sz="2800" kern="1200"/>
        </a:p>
      </dsp:txBody>
      <dsp:txXfrm>
        <a:off x="1533266" y="520"/>
        <a:ext cx="3220603" cy="1932361"/>
      </dsp:txXfrm>
    </dsp:sp>
    <dsp:sp modelId="{4881CED3-79D4-4248-90FC-6898A8312EC9}">
      <dsp:nvSpPr>
        <dsp:cNvPr id="0" name=""/>
        <dsp:cNvSpPr/>
      </dsp:nvSpPr>
      <dsp:spPr>
        <a:xfrm>
          <a:off x="5075929" y="520"/>
          <a:ext cx="3220603" cy="19323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Penalty-free retirement account withdrawals.</a:t>
          </a:r>
          <a:endParaRPr lang="en-US" sz="2800" kern="1200"/>
        </a:p>
      </dsp:txBody>
      <dsp:txXfrm>
        <a:off x="5075929" y="520"/>
        <a:ext cx="3220603" cy="1932361"/>
      </dsp:txXfrm>
    </dsp:sp>
    <dsp:sp modelId="{FDC2A46D-8086-481B-BD1A-375468F2F03F}">
      <dsp:nvSpPr>
        <dsp:cNvPr id="0" name=""/>
        <dsp:cNvSpPr/>
      </dsp:nvSpPr>
      <dsp:spPr>
        <a:xfrm>
          <a:off x="1533266" y="2254942"/>
          <a:ext cx="3220603" cy="19323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Employer-provided educational assistance income exclusion.</a:t>
          </a:r>
          <a:endParaRPr lang="en-US" sz="2800" kern="1200"/>
        </a:p>
      </dsp:txBody>
      <dsp:txXfrm>
        <a:off x="1533266" y="2254942"/>
        <a:ext cx="3220603" cy="1932361"/>
      </dsp:txXfrm>
    </dsp:sp>
    <dsp:sp modelId="{EF907777-1400-4C96-B6E7-8E5DC23031E5}">
      <dsp:nvSpPr>
        <dsp:cNvPr id="0" name=""/>
        <dsp:cNvSpPr/>
      </dsp:nvSpPr>
      <dsp:spPr>
        <a:xfrm>
          <a:off x="5075929" y="2254942"/>
          <a:ext cx="3220603" cy="19323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Various college savings and pre-payment programs.</a:t>
          </a:r>
          <a:endParaRPr lang="en-US" sz="2800" kern="1200"/>
        </a:p>
      </dsp:txBody>
      <dsp:txXfrm>
        <a:off x="5075929" y="2254942"/>
        <a:ext cx="3220603" cy="1932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AFDC-7658-4951-B0FF-52DFF2A93C0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D99B-9732-49FC-9C16-B56FEB1B1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0825" y="4898572"/>
            <a:ext cx="5945187" cy="12704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9" name="Straight Connector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10" name="Straight Connector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6" name="Straight Connector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2/10/2022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cascio@som.umaryland.ed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8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Taxes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792787" cy="1273628"/>
          </a:xfrm>
        </p:spPr>
        <p:txBody>
          <a:bodyPr/>
          <a:lstStyle/>
          <a:p>
            <a:r>
              <a:rPr lang="en-US" sz="1200" dirty="0"/>
              <a:t>Sofia Cascio</a:t>
            </a:r>
          </a:p>
          <a:p>
            <a:r>
              <a:rPr lang="en-US" sz="1200" dirty="0"/>
              <a:t>2/10/2022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estions">
            <a:extLst>
              <a:ext uri="{FF2B5EF4-FFF2-40B4-BE49-F238E27FC236}">
                <a16:creationId xmlns:a16="http://schemas.microsoft.com/office/drawing/2014/main" id="{029C9D2D-6F1B-4B13-B450-CEC585AB9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r="23334"/>
          <a:stretch/>
        </p:blipFill>
        <p:spPr bwMode="auto">
          <a:xfrm>
            <a:off x="6094414" y="685800"/>
            <a:ext cx="5257799" cy="54864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B5699EF3-6272-4E50-92FC-94B338074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2590800"/>
          </a:xfrm>
        </p:spPr>
        <p:txBody>
          <a:bodyPr/>
          <a:lstStyle/>
          <a:p>
            <a:r>
              <a:rPr lang="en-US" dirty="0"/>
              <a:t>Send questions to </a:t>
            </a:r>
            <a:r>
              <a:rPr lang="en-US" dirty="0">
                <a:hlinkClick r:id="rId3"/>
              </a:rPr>
              <a:t>scascio@som.umaryland.edu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8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Paycheck Tax Deductions</a:t>
            </a:r>
          </a:p>
          <a:p>
            <a:r>
              <a:rPr lang="en-US" dirty="0"/>
              <a:t>Tax Benefits for Higher Education</a:t>
            </a:r>
          </a:p>
          <a:p>
            <a:r>
              <a:rPr lang="en-US" dirty="0"/>
              <a:t>Other Tax Benefits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BBC175-8D91-4211-8A13-CE3585B72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73">
        <p:fade/>
      </p:transition>
    </mc:Choice>
    <mc:Fallback>
      <p:transition spd="med" advTm="1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Paycheck Tax Deductions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F02690-833E-4400-AE69-709356489B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455900"/>
              </p:ext>
            </p:extLst>
          </p:nvPr>
        </p:nvGraphicFramePr>
        <p:xfrm>
          <a:off x="1522413" y="1981200"/>
          <a:ext cx="9829800" cy="418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19C18DB-8C89-4520-BB3D-448A19DF5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0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410">
        <p:fade/>
      </p:transition>
    </mc:Choice>
    <mc:Fallback>
      <p:transition spd="med" advTm="77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W-4 and W-2 Forms?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W-4 : Federal W-4 form is used by employer to know how much to deduct for withholding based on your income and your “Personal Allowances”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359A3-346D-42A0-808A-D010C4F3A1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Istok Web"/>
              </a:rPr>
              <a:t>W-2 Wage and Tax Statement – Provided by employer at the end of the year.</a:t>
            </a:r>
          </a:p>
          <a:p>
            <a:r>
              <a:rPr lang="en-US" dirty="0">
                <a:solidFill>
                  <a:srgbClr val="1F1F1F"/>
                </a:solidFill>
                <a:latin typeface="Istok Web"/>
              </a:rPr>
              <a:t>The W-2 lists all the deductions that were taken from your paychecks. 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81601B-7883-42A8-8E16-03D6291B9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C79345C-4479-44C0-B32F-B637D53E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4127474"/>
            <a:ext cx="2589213" cy="129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76B4AE5E-DA95-42F7-ABF2-38A65CEF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06" y="4648200"/>
            <a:ext cx="26696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9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445">
        <p:fade/>
      </p:transition>
    </mc:Choice>
    <mc:Fallback>
      <p:transition spd="med" advTm="64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anchor="b">
            <a:normAutofit/>
          </a:bodyPr>
          <a:lstStyle/>
          <a:p>
            <a:r>
              <a:rPr lang="en-US" dirty="0"/>
              <a:t>Tax Benefits for Higher Education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42D1645-FC35-47A7-8470-0FF601C39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2590800"/>
          </a:xfrm>
        </p:spPr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Istok Web"/>
              </a:rPr>
              <a:t>Education tax credits are limited to only currently enrolled students.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Istok Web"/>
              </a:rPr>
              <a:t>Tax deductions are available to both students and to those repaying education loans.</a:t>
            </a:r>
            <a:endParaRPr lang="en-US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06FC049-6982-4FA0-8151-DDC8BC2B3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078384"/>
              </p:ext>
            </p:extLst>
          </p:nvPr>
        </p:nvGraphicFramePr>
        <p:xfrm>
          <a:off x="6094414" y="685800"/>
          <a:ext cx="5257799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5FECEA-8986-46C7-9FE3-545F46102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758">
        <p:fade/>
      </p:transition>
    </mc:Choice>
    <mc:Fallback>
      <p:transition spd="med" advTm="48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Tax Credit Programs (Enrolled Students Only)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B4CD0-0CF8-4F44-9CD5-42EFE33F90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E05F2C"/>
                </a:solidFill>
                <a:effectLst/>
                <a:latin typeface="Istok Web"/>
              </a:rPr>
              <a:t>The American Opportunity Credit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>
                <a:solidFill>
                  <a:srgbClr val="1F1F1F"/>
                </a:solidFill>
                <a:latin typeface="Istok Web"/>
              </a:rPr>
              <a:t>U</a:t>
            </a:r>
            <a:r>
              <a:rPr lang="en-US" b="0" i="0" dirty="0">
                <a:solidFill>
                  <a:srgbClr val="1F1F1F"/>
                </a:solidFill>
                <a:effectLst/>
                <a:latin typeface="Istok Web"/>
              </a:rPr>
              <a:t>p to a $2,500 credit for qualified education expenses per year for up to four years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F1F1F"/>
                </a:solidFill>
                <a:latin typeface="Istok Web"/>
              </a:rPr>
              <a:t>Qualifications :</a:t>
            </a:r>
            <a:r>
              <a:rPr lang="en-US" dirty="0">
                <a:solidFill>
                  <a:srgbClr val="1F1F1F"/>
                </a:solidFill>
                <a:latin typeface="Istok Web"/>
              </a:rPr>
              <a:t> 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Istok Web"/>
              </a:rPr>
              <a:t>Tuition, fees, and other expenses related to higher education were paid (even if they were paid with education loans).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F1F1F"/>
                </a:solidFill>
                <a:effectLst/>
                <a:latin typeface="Istok Web"/>
              </a:rPr>
              <a:t>You’re working towards a degree or other recognized credential and are enrolled on at least a half-time basis in the same tax year.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F1F1F"/>
                </a:solidFill>
                <a:effectLst/>
                <a:latin typeface="Istok Web"/>
              </a:rPr>
              <a:t>You haven’t completed the first four years of college prior to 2012 and have not previously claimed four years of the American Opportunity Credit or the (now discontinued) Hope Credit.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F1F1F"/>
                </a:solidFill>
                <a:effectLst/>
                <a:latin typeface="Istok Web"/>
              </a:rPr>
              <a:t>You haven’t been convicted of felony for possessing or distributing a controlled substance.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AC553A-E45F-4452-A05D-2F5E14F008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E05F2C"/>
                </a:solidFill>
                <a:latin typeface="Istok Web"/>
              </a:rPr>
              <a:t>The Lifetime Learning Credit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A $2,000 credit for qualified education expenses for an unlimited number of years</a:t>
            </a:r>
          </a:p>
          <a:p>
            <a:r>
              <a:rPr lang="en-US" sz="1900" dirty="0">
                <a:solidFill>
                  <a:srgbClr val="1F1F1F"/>
                </a:solidFill>
                <a:latin typeface="Istok Web"/>
              </a:rPr>
              <a:t>Qualifications:</a:t>
            </a:r>
            <a:r>
              <a:rPr lang="en-US" dirty="0"/>
              <a:t> </a:t>
            </a:r>
            <a:r>
              <a:rPr lang="en-US" sz="1400" dirty="0">
                <a:solidFill>
                  <a:srgbClr val="1F1F1F"/>
                </a:solidFill>
                <a:latin typeface="Istok Web"/>
              </a:rPr>
              <a:t>Tuition, fees, and other expenses related to higher education were paid (even if they were paid with education loans).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1F1F1F"/>
                </a:solidFill>
                <a:latin typeface="Istok Web"/>
              </a:rPr>
              <a:t>Note: The Lifetime Learning Credit is a great option for those who take occasional classes or who have already exhausted their Hope and/or American Opportunity Credits.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23D4D7-0E25-4667-80CD-AA3688081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0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828">
        <p:fade/>
      </p:transition>
    </mc:Choice>
    <mc:Fallback>
      <p:transition spd="med" advTm="138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86828B-E35F-4C22-8A9D-329A9665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</p:spPr>
        <p:txBody>
          <a:bodyPr/>
          <a:lstStyle/>
          <a:p>
            <a:r>
              <a:rPr lang="en-US" dirty="0"/>
              <a:t>Tax Deductions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A7A366-BBFF-4EC3-B167-237298394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81200"/>
            <a:ext cx="9829799" cy="4187825"/>
          </a:xfrm>
        </p:spPr>
        <p:txBody>
          <a:bodyPr/>
          <a:lstStyle/>
          <a:p>
            <a:pPr marL="0" indent="0">
              <a:buNone/>
            </a:pPr>
            <a:endParaRPr lang="en-US" b="0" i="1" dirty="0">
              <a:solidFill>
                <a:srgbClr val="E05F2C"/>
              </a:solidFill>
              <a:effectLst/>
              <a:latin typeface="Istok Web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200" b="1" i="1" dirty="0">
                <a:solidFill>
                  <a:srgbClr val="E05F2C"/>
                </a:solidFill>
                <a:latin typeface="Istok Web"/>
              </a:rPr>
              <a:t>Student Loan Interest Deduction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Istok Web"/>
              </a:rPr>
              <a:t>If you paid student loan interest in a given year, you can deduct up to $2,500 of your interest payments from your income.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E05F2C"/>
                </a:solidFill>
                <a:latin typeface="Istok Web"/>
              </a:rPr>
              <a:t>Note</a:t>
            </a:r>
            <a:r>
              <a:rPr lang="en-US" sz="1600" dirty="0">
                <a:solidFill>
                  <a:srgbClr val="1F1F1F"/>
                </a:solidFill>
                <a:latin typeface="Istok Web"/>
              </a:rPr>
              <a:t>: Tax deductions are used from students who are no longer in school or current students who choose not to accept the </a:t>
            </a:r>
            <a:r>
              <a:rPr lang="en-US" sz="1600" b="0" i="0" dirty="0">
                <a:solidFill>
                  <a:srgbClr val="1F1F1F"/>
                </a:solidFill>
                <a:effectLst/>
                <a:latin typeface="Istok Web"/>
              </a:rPr>
              <a:t>American Opportunity or Lifetime Learning Credit.</a:t>
            </a:r>
            <a:endParaRPr lang="en-US" sz="1600" dirty="0">
              <a:solidFill>
                <a:srgbClr val="1F1F1F"/>
              </a:solidFill>
              <a:latin typeface="Istok Web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E1085C-2D9A-46AC-B015-2466681DB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521">
        <p:fade/>
      </p:transition>
    </mc:Choice>
    <mc:Fallback>
      <p:transition spd="med" advTm="32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Other Tax Benefits 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2ADE9A98-6F1E-4F4E-AB67-20F276594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753315"/>
              </p:ext>
            </p:extLst>
          </p:nvPr>
        </p:nvGraphicFramePr>
        <p:xfrm>
          <a:off x="1522413" y="1981200"/>
          <a:ext cx="9829799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8E36CF-7CCE-4BF3-B5F4-1A509CEF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619">
        <p:fade/>
      </p:transition>
    </mc:Choice>
    <mc:Fallback>
      <p:transition spd="med" advTm="62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anchor="b">
            <a:normAutofit/>
          </a:bodyPr>
          <a:lstStyle/>
          <a:p>
            <a:r>
              <a:rPr lang="en-US" dirty="0"/>
              <a:t>Reminder	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425A0CB-B6C8-4383-9323-36BB945C9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2590800"/>
          </a:xfrm>
        </p:spPr>
        <p:txBody>
          <a:bodyPr/>
          <a:lstStyle/>
          <a:p>
            <a:r>
              <a:rPr lang="en-US" dirty="0">
                <a:solidFill>
                  <a:srgbClr val="1F1F1F"/>
                </a:solidFill>
                <a:latin typeface="Istok Web"/>
              </a:rPr>
              <a:t>Refer to IRS Publication 970 – Tax Benefits for Education.</a:t>
            </a:r>
          </a:p>
          <a:p>
            <a:r>
              <a:rPr lang="en-US" dirty="0">
                <a:solidFill>
                  <a:srgbClr val="1F1F1F"/>
                </a:solidFill>
                <a:latin typeface="Istok Web"/>
              </a:rPr>
              <a:t>Check with a qualified tax preparer </a:t>
            </a:r>
          </a:p>
        </p:txBody>
      </p:sp>
      <p:pic>
        <p:nvPicPr>
          <p:cNvPr id="1026" name="Picture 2" descr="Image result for tax preparer">
            <a:extLst>
              <a:ext uri="{FF2B5EF4-FFF2-40B4-BE49-F238E27FC236}">
                <a16:creationId xmlns:a16="http://schemas.microsoft.com/office/drawing/2014/main" id="{EFE0FB34-BABC-4AA7-AF8C-BA1CF70A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20" y="1828800"/>
            <a:ext cx="5018405" cy="299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19453E-215D-4163-965D-D79A637D7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342">
        <p:fade/>
      </p:transition>
    </mc:Choice>
    <mc:Fallback>
      <p:transition spd="med" advTm="15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Currency Symbols 16x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rrency symbols presentation (widescreen).potx" id="{0BEEB329-2C4D-4D02-9858-CA91ACE92AB1}" vid="{944DA297-E844-470D-A85C-00068074ACC2}"/>
    </a:ext>
  </a:extLst>
</a:theme>
</file>

<file path=ppt/theme/theme2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Currency symbols presentation (widescreen)</Template>
  <TotalTime>126</TotalTime>
  <Words>462</Words>
  <Application>Microsoft Office PowerPoint</Application>
  <PresentationFormat>Custom</PresentationFormat>
  <Paragraphs>42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Cambria</vt:lpstr>
      <vt:lpstr>Istok Web</vt:lpstr>
      <vt:lpstr>Currency Symbols 16x9</vt:lpstr>
      <vt:lpstr>Taxes</vt:lpstr>
      <vt:lpstr>Taxes</vt:lpstr>
      <vt:lpstr>Paycheck Tax Deductions </vt:lpstr>
      <vt:lpstr>What are W-4 and W-2 Forms? </vt:lpstr>
      <vt:lpstr>Tax Benefits for Higher Education </vt:lpstr>
      <vt:lpstr>Tax Credit Programs (Enrolled Students Only)</vt:lpstr>
      <vt:lpstr>Tax Deductions </vt:lpstr>
      <vt:lpstr>Other Tax Benefits </vt:lpstr>
      <vt:lpstr>Reminder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Cascio, Sofia</dc:creator>
  <cp:lastModifiedBy>Cascio, Sofia</cp:lastModifiedBy>
  <cp:revision>22</cp:revision>
  <dcterms:created xsi:type="dcterms:W3CDTF">2022-02-10T18:35:44Z</dcterms:created>
  <dcterms:modified xsi:type="dcterms:W3CDTF">2022-02-10T20:42:11Z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