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259" r:id="rId3"/>
    <p:sldId id="267" r:id="rId4"/>
    <p:sldId id="268" r:id="rId5"/>
    <p:sldId id="269" r:id="rId6"/>
    <p:sldId id="273" r:id="rId7"/>
    <p:sldId id="266" r:id="rId8"/>
    <p:sldId id="279" r:id="rId9"/>
    <p:sldId id="272" r:id="rId10"/>
    <p:sldId id="277" r:id="rId11"/>
    <p:sldId id="278" r:id="rId12"/>
    <p:sldId id="276" r:id="rId1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1565" y="1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1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1" tIns="45715" rIns="91431" bIns="45715" rtlCol="0"/>
          <a:lstStyle>
            <a:lvl1pPr algn="l">
              <a:defRPr sz="1200"/>
            </a:lvl1pPr>
          </a:lstStyle>
          <a:p>
            <a:endParaRPr lang="en-US" dirty="0"/>
          </a:p>
        </p:txBody>
      </p:sp>
      <p:sp>
        <p:nvSpPr>
          <p:cNvPr id="3" name="Date Placeholder 2"/>
          <p:cNvSpPr>
            <a:spLocks noGrp="1"/>
          </p:cNvSpPr>
          <p:nvPr>
            <p:ph type="dt" sz="quarter" idx="1"/>
          </p:nvPr>
        </p:nvSpPr>
        <p:spPr>
          <a:xfrm>
            <a:off x="3970339" y="1"/>
            <a:ext cx="3038475" cy="466725"/>
          </a:xfrm>
          <a:prstGeom prst="rect">
            <a:avLst/>
          </a:prstGeom>
        </p:spPr>
        <p:txBody>
          <a:bodyPr vert="horz" lIns="91431" tIns="45715" rIns="91431" bIns="45715" rtlCol="0"/>
          <a:lstStyle>
            <a:lvl1pPr algn="r">
              <a:defRPr sz="1200"/>
            </a:lvl1pPr>
          </a:lstStyle>
          <a:p>
            <a:fld id="{208ADCDD-A5AE-43C6-BD19-4B1F1CB353B5}" type="datetimeFigureOut">
              <a:rPr lang="en-US" smtClean="0"/>
              <a:t>11/28/2018</a:t>
            </a:fld>
            <a:endParaRPr lang="en-US" dirty="0"/>
          </a:p>
        </p:txBody>
      </p:sp>
      <p:sp>
        <p:nvSpPr>
          <p:cNvPr id="4" name="Footer Placeholder 3"/>
          <p:cNvSpPr>
            <a:spLocks noGrp="1"/>
          </p:cNvSpPr>
          <p:nvPr>
            <p:ph type="ftr" sz="quarter" idx="2"/>
          </p:nvPr>
        </p:nvSpPr>
        <p:spPr>
          <a:xfrm>
            <a:off x="1" y="8829676"/>
            <a:ext cx="3038475" cy="466725"/>
          </a:xfrm>
          <a:prstGeom prst="rect">
            <a:avLst/>
          </a:prstGeom>
        </p:spPr>
        <p:txBody>
          <a:bodyPr vert="horz" lIns="91431" tIns="45715" rIns="91431" bIns="457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6"/>
            <a:ext cx="3038475" cy="466725"/>
          </a:xfrm>
          <a:prstGeom prst="rect">
            <a:avLst/>
          </a:prstGeom>
        </p:spPr>
        <p:txBody>
          <a:bodyPr vert="horz" lIns="91431" tIns="45715" rIns="91431" bIns="45715" rtlCol="0" anchor="b"/>
          <a:lstStyle>
            <a:lvl1pPr algn="r">
              <a:defRPr sz="1200"/>
            </a:lvl1pPr>
          </a:lstStyle>
          <a:p>
            <a:fld id="{215C9954-B8C2-4AC1-8A77-36BBDA6DEF4F}" type="slidenum">
              <a:rPr lang="en-US" smtClean="0"/>
              <a:t>‹#›</a:t>
            </a:fld>
            <a:endParaRPr lang="en-US" dirty="0"/>
          </a:p>
        </p:txBody>
      </p:sp>
    </p:spTree>
    <p:extLst>
      <p:ext uri="{BB962C8B-B14F-4D97-AF65-F5344CB8AC3E}">
        <p14:creationId xmlns:p14="http://schemas.microsoft.com/office/powerpoint/2010/main" val="2491855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idx="1"/>
          </p:nvPr>
        </p:nvSpPr>
        <p:spPr>
          <a:xfrm>
            <a:off x="3970339" y="1"/>
            <a:ext cx="3038475" cy="466725"/>
          </a:xfrm>
          <a:prstGeom prst="rect">
            <a:avLst/>
          </a:prstGeom>
        </p:spPr>
        <p:txBody>
          <a:bodyPr vert="horz" lIns="91431" tIns="45715" rIns="91431" bIns="45715" rtlCol="0"/>
          <a:lstStyle>
            <a:lvl1pPr algn="r">
              <a:defRPr sz="1200"/>
            </a:lvl1pPr>
          </a:lstStyle>
          <a:p>
            <a:fld id="{B8733F59-E6FA-4651-8F38-EEE6EB201A45}" type="datetimeFigureOut">
              <a:rPr lang="en-US" smtClean="0"/>
              <a:t>11/28/2018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31" tIns="45715" rIns="91431" bIns="45715" rtlCol="0" anchor="ctr"/>
          <a:lstStyle/>
          <a:p>
            <a:endParaRPr lang="en-US"/>
          </a:p>
        </p:txBody>
      </p:sp>
      <p:sp>
        <p:nvSpPr>
          <p:cNvPr id="5" name="Notes Placeholder 4"/>
          <p:cNvSpPr>
            <a:spLocks noGrp="1"/>
          </p:cNvSpPr>
          <p:nvPr>
            <p:ph type="body" sz="quarter" idx="3"/>
          </p:nvPr>
        </p:nvSpPr>
        <p:spPr>
          <a:xfrm>
            <a:off x="701675" y="4473576"/>
            <a:ext cx="5607050" cy="3660775"/>
          </a:xfrm>
          <a:prstGeom prst="rect">
            <a:avLst/>
          </a:prstGeom>
        </p:spPr>
        <p:txBody>
          <a:bodyPr vert="horz" lIns="91431" tIns="45715" rIns="91431" bIns="45715"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6"/>
            <a:ext cx="3038475" cy="466725"/>
          </a:xfrm>
          <a:prstGeom prst="rect">
            <a:avLst/>
          </a:prstGeom>
        </p:spPr>
        <p:txBody>
          <a:bodyPr vert="horz" lIns="91431" tIns="45715" rIns="91431" bIns="45715"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6"/>
            <a:ext cx="3038475" cy="466725"/>
          </a:xfrm>
          <a:prstGeom prst="rect">
            <a:avLst/>
          </a:prstGeom>
        </p:spPr>
        <p:txBody>
          <a:bodyPr vert="horz" lIns="91431" tIns="45715" rIns="91431" bIns="45715" rtlCol="0" anchor="b"/>
          <a:lstStyle>
            <a:lvl1pPr algn="r">
              <a:defRPr sz="1200"/>
            </a:lvl1pPr>
          </a:lstStyle>
          <a:p>
            <a:fld id="{3AB40414-4C44-4CED-8F76-23B5F3BDBE0B}" type="slidenum">
              <a:rPr lang="en-US" smtClean="0"/>
              <a:t>‹#›</a:t>
            </a:fld>
            <a:endParaRPr lang="en-US"/>
          </a:p>
        </p:txBody>
      </p:sp>
    </p:spTree>
    <p:extLst>
      <p:ext uri="{BB962C8B-B14F-4D97-AF65-F5344CB8AC3E}">
        <p14:creationId xmlns:p14="http://schemas.microsoft.com/office/powerpoint/2010/main" val="1851520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B40414-4C44-4CED-8F76-23B5F3BDBE0B}" type="slidenum">
              <a:rPr lang="en-US" smtClean="0"/>
              <a:t>1</a:t>
            </a:fld>
            <a:endParaRPr lang="en-US"/>
          </a:p>
        </p:txBody>
      </p:sp>
    </p:spTree>
    <p:extLst>
      <p:ext uri="{BB962C8B-B14F-4D97-AF65-F5344CB8AC3E}">
        <p14:creationId xmlns:p14="http://schemas.microsoft.com/office/powerpoint/2010/main" val="814962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B40414-4C44-4CED-8F76-23B5F3BDBE0B}" type="slidenum">
              <a:rPr lang="en-US" smtClean="0"/>
              <a:t>10</a:t>
            </a:fld>
            <a:endParaRPr lang="en-US"/>
          </a:p>
        </p:txBody>
      </p:sp>
    </p:spTree>
    <p:extLst>
      <p:ext uri="{BB962C8B-B14F-4D97-AF65-F5344CB8AC3E}">
        <p14:creationId xmlns:p14="http://schemas.microsoft.com/office/powerpoint/2010/main" val="2697482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B40414-4C44-4CED-8F76-23B5F3BDBE0B}" type="slidenum">
              <a:rPr lang="en-US" smtClean="0"/>
              <a:t>11</a:t>
            </a:fld>
            <a:endParaRPr lang="en-US"/>
          </a:p>
        </p:txBody>
      </p:sp>
    </p:spTree>
    <p:extLst>
      <p:ext uri="{BB962C8B-B14F-4D97-AF65-F5344CB8AC3E}">
        <p14:creationId xmlns:p14="http://schemas.microsoft.com/office/powerpoint/2010/main" val="3979189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B40414-4C44-4CED-8F76-23B5F3BDBE0B}" type="slidenum">
              <a:rPr lang="en-US" smtClean="0"/>
              <a:t>12</a:t>
            </a:fld>
            <a:endParaRPr lang="en-US"/>
          </a:p>
        </p:txBody>
      </p:sp>
    </p:spTree>
    <p:extLst>
      <p:ext uri="{BB962C8B-B14F-4D97-AF65-F5344CB8AC3E}">
        <p14:creationId xmlns:p14="http://schemas.microsoft.com/office/powerpoint/2010/main" val="371511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B40414-4C44-4CED-8F76-23B5F3BDBE0B}" type="slidenum">
              <a:rPr lang="en-US" smtClean="0"/>
              <a:t>2</a:t>
            </a:fld>
            <a:endParaRPr lang="en-US"/>
          </a:p>
        </p:txBody>
      </p:sp>
    </p:spTree>
    <p:extLst>
      <p:ext uri="{BB962C8B-B14F-4D97-AF65-F5344CB8AC3E}">
        <p14:creationId xmlns:p14="http://schemas.microsoft.com/office/powerpoint/2010/main" val="958977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B40414-4C44-4CED-8F76-23B5F3BDBE0B}" type="slidenum">
              <a:rPr lang="en-US" smtClean="0"/>
              <a:t>3</a:t>
            </a:fld>
            <a:endParaRPr lang="en-US"/>
          </a:p>
        </p:txBody>
      </p:sp>
    </p:spTree>
    <p:extLst>
      <p:ext uri="{BB962C8B-B14F-4D97-AF65-F5344CB8AC3E}">
        <p14:creationId xmlns:p14="http://schemas.microsoft.com/office/powerpoint/2010/main" val="2532346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B40414-4C44-4CED-8F76-23B5F3BDBE0B}" type="slidenum">
              <a:rPr lang="en-US" smtClean="0"/>
              <a:t>4</a:t>
            </a:fld>
            <a:endParaRPr lang="en-US"/>
          </a:p>
        </p:txBody>
      </p:sp>
    </p:spTree>
    <p:extLst>
      <p:ext uri="{BB962C8B-B14F-4D97-AF65-F5344CB8AC3E}">
        <p14:creationId xmlns:p14="http://schemas.microsoft.com/office/powerpoint/2010/main" val="2736290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B40414-4C44-4CED-8F76-23B5F3BDBE0B}" type="slidenum">
              <a:rPr lang="en-US" smtClean="0"/>
              <a:t>5</a:t>
            </a:fld>
            <a:endParaRPr lang="en-US"/>
          </a:p>
        </p:txBody>
      </p:sp>
    </p:spTree>
    <p:extLst>
      <p:ext uri="{BB962C8B-B14F-4D97-AF65-F5344CB8AC3E}">
        <p14:creationId xmlns:p14="http://schemas.microsoft.com/office/powerpoint/2010/main" val="373392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B40414-4C44-4CED-8F76-23B5F3BDBE0B}" type="slidenum">
              <a:rPr lang="en-US" smtClean="0"/>
              <a:t>6</a:t>
            </a:fld>
            <a:endParaRPr lang="en-US"/>
          </a:p>
        </p:txBody>
      </p:sp>
    </p:spTree>
    <p:extLst>
      <p:ext uri="{BB962C8B-B14F-4D97-AF65-F5344CB8AC3E}">
        <p14:creationId xmlns:p14="http://schemas.microsoft.com/office/powerpoint/2010/main" val="2581816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B40414-4C44-4CED-8F76-23B5F3BDBE0B}" type="slidenum">
              <a:rPr lang="en-US" smtClean="0"/>
              <a:t>7</a:t>
            </a:fld>
            <a:endParaRPr lang="en-US"/>
          </a:p>
        </p:txBody>
      </p:sp>
    </p:spTree>
    <p:extLst>
      <p:ext uri="{BB962C8B-B14F-4D97-AF65-F5344CB8AC3E}">
        <p14:creationId xmlns:p14="http://schemas.microsoft.com/office/powerpoint/2010/main" val="4239365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B40414-4C44-4CED-8F76-23B5F3BDBE0B}" type="slidenum">
              <a:rPr lang="en-US" smtClean="0"/>
              <a:t>8</a:t>
            </a:fld>
            <a:endParaRPr lang="en-US"/>
          </a:p>
        </p:txBody>
      </p:sp>
    </p:spTree>
    <p:extLst>
      <p:ext uri="{BB962C8B-B14F-4D97-AF65-F5344CB8AC3E}">
        <p14:creationId xmlns:p14="http://schemas.microsoft.com/office/powerpoint/2010/main" val="3006518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B40414-4C44-4CED-8F76-23B5F3BDBE0B}" type="slidenum">
              <a:rPr lang="en-US" smtClean="0"/>
              <a:t>9</a:t>
            </a:fld>
            <a:endParaRPr lang="en-US"/>
          </a:p>
        </p:txBody>
      </p:sp>
    </p:spTree>
    <p:extLst>
      <p:ext uri="{BB962C8B-B14F-4D97-AF65-F5344CB8AC3E}">
        <p14:creationId xmlns:p14="http://schemas.microsoft.com/office/powerpoint/2010/main" val="244144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1BA741-8D49-D043-948A-0EF1C3DFFB1E}" type="datetimeFigureOut">
              <a:rPr lang="en-US" smtClean="0"/>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102478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BA741-8D49-D043-948A-0EF1C3DFFB1E}" type="datetimeFigureOut">
              <a:rPr lang="en-US" smtClean="0"/>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1525516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BA741-8D49-D043-948A-0EF1C3DFFB1E}" type="datetimeFigureOut">
              <a:rPr lang="en-US" smtClean="0"/>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185699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BA741-8D49-D043-948A-0EF1C3DFFB1E}" type="datetimeFigureOut">
              <a:rPr lang="en-US" smtClean="0"/>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2493524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1BA741-8D49-D043-948A-0EF1C3DFFB1E}" type="datetimeFigureOut">
              <a:rPr lang="en-US" smtClean="0"/>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3738434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1BA741-8D49-D043-948A-0EF1C3DFFB1E}" type="datetimeFigureOut">
              <a:rPr lang="en-US" smtClean="0"/>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3805077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1BA741-8D49-D043-948A-0EF1C3DFFB1E}" type="datetimeFigureOut">
              <a:rPr lang="en-US" smtClean="0"/>
              <a:t>11/28/2018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2849924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1BA741-8D49-D043-948A-0EF1C3DFFB1E}" type="datetimeFigureOut">
              <a:rPr lang="en-US" smtClean="0"/>
              <a:t>11/28/2018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1394664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BA741-8D49-D043-948A-0EF1C3DFFB1E}" type="datetimeFigureOut">
              <a:rPr lang="en-US" smtClean="0"/>
              <a:t>11/28/2018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4141768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BA741-8D49-D043-948A-0EF1C3DFFB1E}" type="datetimeFigureOut">
              <a:rPr lang="en-US" smtClean="0"/>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190656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BA741-8D49-D043-948A-0EF1C3DFFB1E}" type="datetimeFigureOut">
              <a:rPr lang="en-US" smtClean="0"/>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344992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1BA741-8D49-D043-948A-0EF1C3DFFB1E}" type="datetimeFigureOut">
              <a:rPr lang="en-US" smtClean="0"/>
              <a:t>11/28/2018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DF99A6-1EE3-A441-8A21-1BEAB094EA38}" type="slidenum">
              <a:rPr lang="en-US" smtClean="0"/>
              <a:t>‹#›</a:t>
            </a:fld>
            <a:endParaRPr lang="en-US" dirty="0"/>
          </a:p>
        </p:txBody>
      </p:sp>
    </p:spTree>
    <p:extLst>
      <p:ext uri="{BB962C8B-B14F-4D97-AF65-F5344CB8AC3E}">
        <p14:creationId xmlns:p14="http://schemas.microsoft.com/office/powerpoint/2010/main" val="230808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aidtalk@umaryland.edu"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file:///D:\budget-worksheet-residents_current.pdf" TargetMode="External"/><Relationship Id="rId4" Type="http://schemas.openxmlformats.org/officeDocument/2006/relationships/hyperlink" Target="file:///D:\budget-worksheet-students_current.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nancial-aid-pp-cov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72037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15" name="Title 1"/>
          <p:cNvSpPr>
            <a:spLocks noGrp="1"/>
          </p:cNvSpPr>
          <p:nvPr>
            <p:ph type="title"/>
          </p:nvPr>
        </p:nvSpPr>
        <p:spPr>
          <a:xfrm>
            <a:off x="127221" y="1526650"/>
            <a:ext cx="9016779" cy="4444779"/>
          </a:xfrm>
        </p:spPr>
        <p:txBody>
          <a:bodyPr>
            <a:normAutofit fontScale="90000"/>
          </a:bodyPr>
          <a:lstStyle/>
          <a:p>
            <a:r>
              <a:rPr lang="en-US" dirty="0"/>
              <a:t>Occasionally unforeseen emergencies occur that can affect your finances, and your eligibility for financial aid. Financial aid administrators have the authority to make adjustments to your financial aid eligibility, under certain circumstances.</a:t>
            </a:r>
            <a:endParaRPr lang="en-US" altLang="en-US" dirty="0" smtClean="0">
              <a:cs typeface="Trebuchet MS" pitchFamily="34" charset="0"/>
            </a:endParaRPr>
          </a:p>
        </p:txBody>
      </p:sp>
    </p:spTree>
    <p:extLst>
      <p:ext uri="{BB962C8B-B14F-4D97-AF65-F5344CB8AC3E}">
        <p14:creationId xmlns:p14="http://schemas.microsoft.com/office/powerpoint/2010/main" val="2287220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15" name="Title 1"/>
          <p:cNvSpPr>
            <a:spLocks noGrp="1"/>
          </p:cNvSpPr>
          <p:nvPr>
            <p:ph type="title"/>
          </p:nvPr>
        </p:nvSpPr>
        <p:spPr>
          <a:xfrm>
            <a:off x="127221" y="1526650"/>
            <a:ext cx="9016779" cy="4444779"/>
          </a:xfrm>
        </p:spPr>
        <p:txBody>
          <a:bodyPr>
            <a:normAutofit/>
          </a:bodyPr>
          <a:lstStyle/>
          <a:p>
            <a:r>
              <a:rPr lang="en-US" altLang="en-US" dirty="0" smtClean="0">
                <a:cs typeface="Trebuchet MS" pitchFamily="34" charset="0"/>
              </a:rPr>
              <a:t>If this is you, contact Zhanna Goltser, Executive Financial Aid Director for additional information</a:t>
            </a:r>
            <a:br>
              <a:rPr lang="en-US" altLang="en-US" dirty="0" smtClean="0">
                <a:cs typeface="Trebuchet MS" pitchFamily="34" charset="0"/>
              </a:rPr>
            </a:br>
            <a:r>
              <a:rPr lang="en-US" altLang="en-US" dirty="0" smtClean="0">
                <a:cs typeface="Trebuchet MS" pitchFamily="34" charset="0"/>
                <a:hlinkClick r:id="rId4"/>
              </a:rPr>
              <a:t>aidtalk@umaryland.edu</a:t>
            </a:r>
            <a:r>
              <a:rPr lang="en-US" altLang="en-US" dirty="0" smtClean="0">
                <a:cs typeface="Trebuchet MS" pitchFamily="34" charset="0"/>
              </a:rPr>
              <a:t> </a:t>
            </a:r>
          </a:p>
        </p:txBody>
      </p:sp>
    </p:spTree>
    <p:extLst>
      <p:ext uri="{BB962C8B-B14F-4D97-AF65-F5344CB8AC3E}">
        <p14:creationId xmlns:p14="http://schemas.microsoft.com/office/powerpoint/2010/main" val="5141315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15" name="Title 1"/>
          <p:cNvSpPr>
            <a:spLocks noGrp="1"/>
          </p:cNvSpPr>
          <p:nvPr>
            <p:ph type="title"/>
          </p:nvPr>
        </p:nvSpPr>
        <p:spPr>
          <a:xfrm>
            <a:off x="544664" y="1332162"/>
            <a:ext cx="8229600" cy="1143000"/>
          </a:xfrm>
        </p:spPr>
        <p:txBody>
          <a:bodyPr/>
          <a:lstStyle/>
          <a:p>
            <a:r>
              <a:rPr lang="en-US" altLang="en-US" dirty="0" smtClean="0">
                <a:cs typeface="Trebuchet MS" pitchFamily="34" charset="0"/>
              </a:rPr>
              <a:t>Next Steps?	</a:t>
            </a:r>
          </a:p>
        </p:txBody>
      </p:sp>
      <p:sp>
        <p:nvSpPr>
          <p:cNvPr id="16" name="Content Placeholder 2"/>
          <p:cNvSpPr>
            <a:spLocks noGrp="1"/>
          </p:cNvSpPr>
          <p:nvPr>
            <p:ph idx="1"/>
          </p:nvPr>
        </p:nvSpPr>
        <p:spPr>
          <a:xfrm>
            <a:off x="457200" y="2475162"/>
            <a:ext cx="8229600" cy="3651001"/>
          </a:xfrm>
        </p:spPr>
        <p:txBody>
          <a:bodyPr rtlCol="0">
            <a:normAutofit/>
          </a:bodyPr>
          <a:lstStyle/>
          <a:p>
            <a:pPr lvl="1">
              <a:buNone/>
              <a:defRPr/>
            </a:pPr>
            <a:endParaRPr lang="en-US" sz="2400" dirty="0" smtClean="0"/>
          </a:p>
          <a:p>
            <a:pPr marL="457200" lvl="1" indent="0">
              <a:buNone/>
              <a:defRPr/>
            </a:pPr>
            <a:endParaRPr lang="en-US" dirty="0" smtClean="0"/>
          </a:p>
          <a:p>
            <a:pPr lvl="2">
              <a:defRPr/>
            </a:pPr>
            <a:endParaRPr lang="en-US" dirty="0"/>
          </a:p>
          <a:p>
            <a:pPr marL="0" indent="0">
              <a:buNone/>
            </a:pPr>
            <a:endParaRPr lang="en-US" altLang="en-US" sz="2400" dirty="0"/>
          </a:p>
        </p:txBody>
      </p:sp>
      <p:sp>
        <p:nvSpPr>
          <p:cNvPr id="2" name="Rectangle 1"/>
          <p:cNvSpPr/>
          <p:nvPr/>
        </p:nvSpPr>
        <p:spPr>
          <a:xfrm>
            <a:off x="620202" y="2676783"/>
            <a:ext cx="7680960" cy="2062103"/>
          </a:xfrm>
          <a:prstGeom prst="rect">
            <a:avLst/>
          </a:prstGeom>
        </p:spPr>
        <p:txBody>
          <a:bodyPr wrap="square">
            <a:spAutoFit/>
          </a:bodyPr>
          <a:lstStyle/>
          <a:p>
            <a:pPr>
              <a:buFont typeface="Wingdings" panose="05000000000000000000" pitchFamily="2" charset="2"/>
              <a:buChar char="ü"/>
            </a:pPr>
            <a:r>
              <a:rPr lang="en-US" altLang="en-US" sz="3200" dirty="0" smtClean="0"/>
              <a:t>Use the aamc.org/FIRST site</a:t>
            </a:r>
            <a:endParaRPr lang="en-US" altLang="en-US" sz="3200" dirty="0"/>
          </a:p>
          <a:p>
            <a:pPr>
              <a:buFont typeface="Wingdings" panose="05000000000000000000" pitchFamily="2" charset="2"/>
              <a:buChar char="ü"/>
            </a:pPr>
            <a:r>
              <a:rPr lang="en-US" altLang="en-US" sz="3200" dirty="0" smtClean="0"/>
              <a:t>Develop your budget</a:t>
            </a:r>
            <a:endParaRPr lang="en-US" altLang="en-US" sz="3200" dirty="0"/>
          </a:p>
          <a:p>
            <a:pPr>
              <a:buFont typeface="Wingdings" panose="05000000000000000000" pitchFamily="2" charset="2"/>
              <a:buChar char="ü"/>
            </a:pPr>
            <a:r>
              <a:rPr lang="en-US" altLang="en-US" sz="3200" dirty="0" smtClean="0"/>
              <a:t>Schedule an appointment to review your                                       	budget</a:t>
            </a:r>
            <a:endParaRPr lang="en-US" altLang="en-US" sz="3200" dirty="0"/>
          </a:p>
        </p:txBody>
      </p:sp>
    </p:spTree>
    <p:extLst>
      <p:ext uri="{BB962C8B-B14F-4D97-AF65-F5344CB8AC3E}">
        <p14:creationId xmlns:p14="http://schemas.microsoft.com/office/powerpoint/2010/main" val="3053549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6" name="TextBox 5"/>
          <p:cNvSpPr txBox="1"/>
          <p:nvPr/>
        </p:nvSpPr>
        <p:spPr>
          <a:xfrm>
            <a:off x="888174" y="1996896"/>
            <a:ext cx="7012432" cy="646331"/>
          </a:xfrm>
          <a:prstGeom prst="rect">
            <a:avLst/>
          </a:prstGeom>
          <a:noFill/>
        </p:spPr>
        <p:txBody>
          <a:bodyPr wrap="square" rtlCol="0">
            <a:spAutoFit/>
          </a:bodyPr>
          <a:lstStyle/>
          <a:p>
            <a:pPr algn="ctr"/>
            <a:r>
              <a:rPr lang="en-US" sz="3600" dirty="0" smtClean="0">
                <a:latin typeface="Arial"/>
                <a:cs typeface="Arial"/>
              </a:rPr>
              <a:t>Financial Aid Budget</a:t>
            </a:r>
            <a:endParaRPr lang="en-US" sz="3600" dirty="0">
              <a:latin typeface="Arial"/>
              <a:cs typeface="Arial"/>
            </a:endParaRPr>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116478088"/>
              </p:ext>
            </p:extLst>
          </p:nvPr>
        </p:nvGraphicFramePr>
        <p:xfrm>
          <a:off x="1009650" y="2792536"/>
          <a:ext cx="7124700" cy="741762"/>
        </p:xfrm>
        <a:graphic>
          <a:graphicData uri="http://schemas.openxmlformats.org/drawingml/2006/table">
            <a:tbl>
              <a:tblPr firstRow="1" bandRow="1">
                <a:tableStyleId>{5C22544A-7EE6-4342-B048-85BDC9FD1C3A}</a:tableStyleId>
              </a:tblPr>
              <a:tblGrid>
                <a:gridCol w="2374900">
                  <a:extLst>
                    <a:ext uri="{9D8B030D-6E8A-4147-A177-3AD203B41FA5}">
                      <a16:colId xmlns:a16="http://schemas.microsoft.com/office/drawing/2014/main" val="20000"/>
                    </a:ext>
                  </a:extLst>
                </a:gridCol>
                <a:gridCol w="2374900">
                  <a:extLst>
                    <a:ext uri="{9D8B030D-6E8A-4147-A177-3AD203B41FA5}">
                      <a16:colId xmlns:a16="http://schemas.microsoft.com/office/drawing/2014/main" val="20001"/>
                    </a:ext>
                  </a:extLst>
                </a:gridCol>
                <a:gridCol w="2374900">
                  <a:extLst>
                    <a:ext uri="{9D8B030D-6E8A-4147-A177-3AD203B41FA5}">
                      <a16:colId xmlns:a16="http://schemas.microsoft.com/office/drawing/2014/main" val="20002"/>
                    </a:ext>
                  </a:extLst>
                </a:gridCol>
              </a:tblGrid>
              <a:tr h="370881">
                <a:tc>
                  <a:txBody>
                    <a:bodyPr/>
                    <a:lstStyle/>
                    <a:p>
                      <a:endParaRPr lang="en-US" sz="1800" dirty="0"/>
                    </a:p>
                  </a:txBody>
                  <a:tcPr marT="45725" marB="45725"/>
                </a:tc>
                <a:tc>
                  <a:txBody>
                    <a:bodyPr/>
                    <a:lstStyle/>
                    <a:p>
                      <a:r>
                        <a:rPr lang="en-US" sz="1800" dirty="0" smtClean="0"/>
                        <a:t>Fall Term</a:t>
                      </a:r>
                      <a:endParaRPr lang="en-US" sz="1800" dirty="0"/>
                    </a:p>
                  </a:txBody>
                  <a:tcPr marT="45725" marB="45725"/>
                </a:tc>
                <a:tc>
                  <a:txBody>
                    <a:bodyPr/>
                    <a:lstStyle/>
                    <a:p>
                      <a:r>
                        <a:rPr lang="en-US" sz="1800" dirty="0" smtClean="0"/>
                        <a:t>Spring Term</a:t>
                      </a:r>
                      <a:endParaRPr lang="en-US" sz="1800" dirty="0"/>
                    </a:p>
                  </a:txBody>
                  <a:tcPr marT="45725" marB="45725"/>
                </a:tc>
                <a:extLst>
                  <a:ext uri="{0D108BD9-81ED-4DB2-BD59-A6C34878D82A}">
                    <a16:rowId xmlns:a16="http://schemas.microsoft.com/office/drawing/2014/main" val="10000"/>
                  </a:ext>
                </a:extLst>
              </a:tr>
              <a:tr h="370881">
                <a:tc>
                  <a:txBody>
                    <a:bodyPr/>
                    <a:lstStyle/>
                    <a:p>
                      <a:r>
                        <a:rPr lang="en-US" sz="1800" dirty="0" smtClean="0"/>
                        <a:t>Living Expenses</a:t>
                      </a:r>
                      <a:endParaRPr lang="en-US" sz="1800" dirty="0"/>
                    </a:p>
                  </a:txBody>
                  <a:tcPr marT="45725" marB="45725"/>
                </a:tc>
                <a:tc>
                  <a:txBody>
                    <a:bodyPr/>
                    <a:lstStyle/>
                    <a:p>
                      <a:r>
                        <a:rPr lang="en-US" sz="1800" dirty="0" smtClean="0"/>
                        <a:t>$ 13,250</a:t>
                      </a:r>
                      <a:endParaRPr lang="en-US" sz="1800" dirty="0"/>
                    </a:p>
                  </a:txBody>
                  <a:tcPr marT="45725" marB="45725"/>
                </a:tc>
                <a:tc>
                  <a:txBody>
                    <a:bodyPr/>
                    <a:lstStyle/>
                    <a:p>
                      <a:r>
                        <a:rPr lang="en-US" sz="1800" dirty="0" smtClean="0"/>
                        <a:t>$ 13,250</a:t>
                      </a:r>
                      <a:endParaRPr lang="en-US" sz="1800" dirty="0"/>
                    </a:p>
                  </a:txBody>
                  <a:tcPr marT="45725" marB="45725"/>
                </a:tc>
                <a:extLst>
                  <a:ext uri="{0D108BD9-81ED-4DB2-BD59-A6C34878D82A}">
                    <a16:rowId xmlns:a16="http://schemas.microsoft.com/office/drawing/2014/main" val="10001"/>
                  </a:ext>
                </a:extLst>
              </a:tr>
            </a:tbl>
          </a:graphicData>
        </a:graphic>
      </p:graphicFrame>
      <p:sp>
        <p:nvSpPr>
          <p:cNvPr id="2" name="TextBox 1"/>
          <p:cNvSpPr txBox="1"/>
          <p:nvPr/>
        </p:nvSpPr>
        <p:spPr>
          <a:xfrm>
            <a:off x="397565" y="6313336"/>
            <a:ext cx="7407925" cy="369332"/>
          </a:xfrm>
          <a:prstGeom prst="rect">
            <a:avLst/>
          </a:prstGeom>
          <a:noFill/>
        </p:spPr>
        <p:txBody>
          <a:bodyPr wrap="none" rtlCol="0">
            <a:spAutoFit/>
          </a:bodyPr>
          <a:lstStyle/>
          <a:p>
            <a:r>
              <a:rPr lang="en-US" dirty="0" smtClean="0"/>
              <a:t>Based on living off campus which includes University Suites at Fayette Square</a:t>
            </a:r>
            <a:endParaRPr lang="en-US" dirty="0"/>
          </a:p>
        </p:txBody>
      </p:sp>
    </p:spTree>
    <p:extLst>
      <p:ext uri="{BB962C8B-B14F-4D97-AF65-F5344CB8AC3E}">
        <p14:creationId xmlns:p14="http://schemas.microsoft.com/office/powerpoint/2010/main" val="1854487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15" name="Title 1"/>
          <p:cNvSpPr>
            <a:spLocks noGrp="1"/>
          </p:cNvSpPr>
          <p:nvPr>
            <p:ph type="title"/>
          </p:nvPr>
        </p:nvSpPr>
        <p:spPr>
          <a:xfrm>
            <a:off x="544664" y="1332162"/>
            <a:ext cx="8229600" cy="1143000"/>
          </a:xfrm>
        </p:spPr>
        <p:txBody>
          <a:bodyPr/>
          <a:lstStyle/>
          <a:p>
            <a:pPr eaLnBrk="1" hangingPunct="1"/>
            <a:r>
              <a:rPr lang="en-US" altLang="en-US" dirty="0" smtClean="0">
                <a:cs typeface="Trebuchet MS" pitchFamily="34" charset="0"/>
              </a:rPr>
              <a:t>Benefits of Budgeting</a:t>
            </a:r>
          </a:p>
        </p:txBody>
      </p:sp>
      <p:sp>
        <p:nvSpPr>
          <p:cNvPr id="16" name="Content Placeholder 2"/>
          <p:cNvSpPr>
            <a:spLocks noGrp="1"/>
          </p:cNvSpPr>
          <p:nvPr>
            <p:ph idx="1"/>
          </p:nvPr>
        </p:nvSpPr>
        <p:spPr>
          <a:xfrm>
            <a:off x="457200" y="2475162"/>
            <a:ext cx="8229600" cy="3651001"/>
          </a:xfrm>
        </p:spPr>
        <p:txBody>
          <a:bodyPr rtlCol="0">
            <a:normAutofit/>
          </a:bodyPr>
          <a:lstStyle/>
          <a:p>
            <a:pPr marL="914400" lvl="2" indent="0">
              <a:buNone/>
              <a:defRPr/>
            </a:pPr>
            <a:endParaRPr lang="en-US" dirty="0"/>
          </a:p>
          <a:p>
            <a:pPr marL="0" indent="0">
              <a:buNone/>
            </a:pPr>
            <a:endParaRPr lang="en-US" altLang="en-US" sz="2400" dirty="0"/>
          </a:p>
        </p:txBody>
      </p:sp>
      <p:sp>
        <p:nvSpPr>
          <p:cNvPr id="3" name="Rectangle 2"/>
          <p:cNvSpPr/>
          <p:nvPr/>
        </p:nvSpPr>
        <p:spPr>
          <a:xfrm>
            <a:off x="544663" y="2475162"/>
            <a:ext cx="8082501" cy="3416320"/>
          </a:xfrm>
          <a:prstGeom prst="rect">
            <a:avLst/>
          </a:prstGeom>
        </p:spPr>
        <p:txBody>
          <a:bodyPr wrap="square">
            <a:spAutoFit/>
          </a:bodyPr>
          <a:lstStyle/>
          <a:p>
            <a:r>
              <a:rPr lang="en-US" sz="2400" dirty="0" smtClean="0"/>
              <a:t>Although </a:t>
            </a:r>
            <a:r>
              <a:rPr lang="en-US" sz="2400" dirty="0"/>
              <a:t>the word “budget” often has negative connotations, it also offers many benefits. For example, you will find that a realistic budget will help you:</a:t>
            </a:r>
          </a:p>
          <a:p>
            <a:pPr>
              <a:buFont typeface="Arial" panose="020B0604020202020204" pitchFamily="34" charset="0"/>
              <a:buChar char="•"/>
            </a:pPr>
            <a:r>
              <a:rPr lang="en-US" sz="2400" dirty="0"/>
              <a:t>Maintain better control of your spending and be less likely to run into credit problems.</a:t>
            </a:r>
          </a:p>
          <a:p>
            <a:pPr>
              <a:buFont typeface="Arial" panose="020B0604020202020204" pitchFamily="34" charset="0"/>
              <a:buChar char="•"/>
            </a:pPr>
            <a:r>
              <a:rPr lang="en-US" sz="2400" dirty="0"/>
              <a:t>Cover your essential expenses before making optional purchases.</a:t>
            </a:r>
          </a:p>
          <a:p>
            <a:pPr>
              <a:buFont typeface="Arial" panose="020B0604020202020204" pitchFamily="34" charset="0"/>
              <a:buChar char="•"/>
            </a:pPr>
            <a:r>
              <a:rPr lang="en-US" sz="2400" dirty="0"/>
              <a:t>Prepare for an unexpected expense by building an emergency fund.</a:t>
            </a:r>
          </a:p>
        </p:txBody>
      </p:sp>
    </p:spTree>
    <p:extLst>
      <p:ext uri="{BB962C8B-B14F-4D97-AF65-F5344CB8AC3E}">
        <p14:creationId xmlns:p14="http://schemas.microsoft.com/office/powerpoint/2010/main" val="381966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15" name="Title 1"/>
          <p:cNvSpPr>
            <a:spLocks noGrp="1"/>
          </p:cNvSpPr>
          <p:nvPr>
            <p:ph type="title"/>
          </p:nvPr>
        </p:nvSpPr>
        <p:spPr>
          <a:xfrm>
            <a:off x="544664" y="1332162"/>
            <a:ext cx="8229600" cy="1143000"/>
          </a:xfrm>
        </p:spPr>
        <p:txBody>
          <a:bodyPr/>
          <a:lstStyle/>
          <a:p>
            <a:r>
              <a:rPr lang="en-US" b="1" dirty="0"/>
              <a:t>How to Set Up a </a:t>
            </a:r>
            <a:r>
              <a:rPr lang="en-US" b="1" dirty="0" smtClean="0"/>
              <a:t>Budget</a:t>
            </a:r>
            <a:endParaRPr lang="en-US" altLang="en-US" dirty="0" smtClean="0">
              <a:cs typeface="Trebuchet MS" pitchFamily="34" charset="0"/>
            </a:endParaRPr>
          </a:p>
        </p:txBody>
      </p:sp>
      <p:sp>
        <p:nvSpPr>
          <p:cNvPr id="16" name="Content Placeholder 2"/>
          <p:cNvSpPr>
            <a:spLocks noGrp="1"/>
          </p:cNvSpPr>
          <p:nvPr>
            <p:ph idx="1"/>
          </p:nvPr>
        </p:nvSpPr>
        <p:spPr>
          <a:xfrm>
            <a:off x="457200" y="2475162"/>
            <a:ext cx="8229600" cy="3651001"/>
          </a:xfrm>
        </p:spPr>
        <p:txBody>
          <a:bodyPr rtlCol="0">
            <a:normAutofit/>
          </a:bodyPr>
          <a:lstStyle/>
          <a:p>
            <a:pPr lvl="1">
              <a:buNone/>
              <a:defRPr/>
            </a:pPr>
            <a:endParaRPr lang="en-US" sz="2400" dirty="0" smtClean="0"/>
          </a:p>
          <a:p>
            <a:pPr marL="457200" lvl="1" indent="0">
              <a:buNone/>
              <a:defRPr/>
            </a:pPr>
            <a:endParaRPr lang="en-US" dirty="0" smtClean="0"/>
          </a:p>
          <a:p>
            <a:pPr lvl="2">
              <a:defRPr/>
            </a:pPr>
            <a:endParaRPr lang="en-US" dirty="0"/>
          </a:p>
          <a:p>
            <a:pPr marL="0" indent="0">
              <a:buNone/>
            </a:pPr>
            <a:endParaRPr lang="en-US" altLang="en-US" sz="2400" dirty="0" smtClean="0"/>
          </a:p>
          <a:p>
            <a:pPr marL="0" indent="0">
              <a:buNone/>
            </a:pPr>
            <a:endParaRPr lang="en-US" altLang="en-US" sz="2400" dirty="0" smtClean="0"/>
          </a:p>
          <a:p>
            <a:pPr marL="0" indent="0">
              <a:buNone/>
            </a:pPr>
            <a:endParaRPr lang="en-US" altLang="en-US" sz="2400" dirty="0"/>
          </a:p>
        </p:txBody>
      </p:sp>
      <p:sp>
        <p:nvSpPr>
          <p:cNvPr id="4" name="Rectangle 3"/>
          <p:cNvSpPr/>
          <p:nvPr/>
        </p:nvSpPr>
        <p:spPr>
          <a:xfrm>
            <a:off x="341906" y="2307206"/>
            <a:ext cx="8519822" cy="3416320"/>
          </a:xfrm>
          <a:prstGeom prst="rect">
            <a:avLst/>
          </a:prstGeom>
        </p:spPr>
        <p:txBody>
          <a:bodyPr wrap="square">
            <a:spAutoFit/>
          </a:bodyPr>
          <a:lstStyle/>
          <a:p>
            <a:endParaRPr lang="en-US" sz="2400" dirty="0" smtClean="0"/>
          </a:p>
          <a:p>
            <a:pPr marL="457200" indent="-457200">
              <a:buAutoNum type="arabicPeriod"/>
            </a:pPr>
            <a:r>
              <a:rPr lang="en-US" sz="2400" b="1" dirty="0" smtClean="0"/>
              <a:t>Determine your monthly income</a:t>
            </a:r>
          </a:p>
          <a:p>
            <a:pPr marL="457200" indent="-457200">
              <a:buAutoNum type="arabicPeriod"/>
            </a:pPr>
            <a:endParaRPr lang="en-US" sz="2400" dirty="0"/>
          </a:p>
          <a:p>
            <a:pPr marL="457200" indent="-457200">
              <a:buAutoNum type="arabicPeriod"/>
            </a:pPr>
            <a:endParaRPr lang="en-US" sz="2400" dirty="0" smtClean="0"/>
          </a:p>
          <a:p>
            <a:pPr marL="457200" indent="-457200">
              <a:buAutoNum type="arabicPeriod"/>
            </a:pPr>
            <a:r>
              <a:rPr lang="en-US" sz="2400" b="1" dirty="0" smtClean="0"/>
              <a:t>Look at your monthly expenses</a:t>
            </a:r>
          </a:p>
          <a:p>
            <a:pPr marL="1371600" lvl="2" indent="-457200">
              <a:buFont typeface="+mj-lt"/>
              <a:buAutoNum type="alphaLcParenR"/>
            </a:pPr>
            <a:r>
              <a:rPr lang="en-US" sz="2400" dirty="0" smtClean="0"/>
              <a:t>Fixed expenses (stay the same every month)</a:t>
            </a:r>
          </a:p>
          <a:p>
            <a:pPr marL="1371600" lvl="2" indent="-457200">
              <a:buFont typeface="+mj-lt"/>
              <a:buAutoNum type="alphaLcParenR"/>
            </a:pPr>
            <a:r>
              <a:rPr lang="en-US" sz="2400" dirty="0" smtClean="0"/>
              <a:t>Variable expenses (fluctuate from month to month)</a:t>
            </a:r>
          </a:p>
          <a:p>
            <a:pPr marL="457200" indent="-457200">
              <a:buAutoNum type="arabicPeriod"/>
            </a:pPr>
            <a:endParaRPr lang="en-US" sz="2400" b="1" dirty="0" smtClean="0"/>
          </a:p>
          <a:p>
            <a:pPr marL="457200" indent="-457200">
              <a:buAutoNum type="arabicPeriod"/>
            </a:pPr>
            <a:r>
              <a:rPr lang="en-US" sz="2400" b="1" dirty="0" smtClean="0"/>
              <a:t>Write it all down</a:t>
            </a:r>
            <a:endParaRPr lang="en-US" sz="2400" dirty="0"/>
          </a:p>
        </p:txBody>
      </p:sp>
    </p:spTree>
    <p:extLst>
      <p:ext uri="{BB962C8B-B14F-4D97-AF65-F5344CB8AC3E}">
        <p14:creationId xmlns:p14="http://schemas.microsoft.com/office/powerpoint/2010/main" val="1394109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491" y="-138677"/>
            <a:ext cx="9144000" cy="1249680"/>
          </a:xfrm>
          <a:prstGeom prst="rect">
            <a:avLst/>
          </a:prstGeom>
        </p:spPr>
      </p:pic>
      <p:sp>
        <p:nvSpPr>
          <p:cNvPr id="15" name="Title 1"/>
          <p:cNvSpPr>
            <a:spLocks noGrp="1"/>
          </p:cNvSpPr>
          <p:nvPr>
            <p:ph type="title"/>
          </p:nvPr>
        </p:nvSpPr>
        <p:spPr>
          <a:xfrm>
            <a:off x="544664" y="1332162"/>
            <a:ext cx="8229600" cy="1143000"/>
          </a:xfrm>
        </p:spPr>
        <p:txBody>
          <a:bodyPr/>
          <a:lstStyle/>
          <a:p>
            <a:r>
              <a:rPr lang="en-US" b="1" dirty="0"/>
              <a:t>How to Set Up a Budget</a:t>
            </a:r>
            <a:endParaRPr lang="en-US" altLang="en-US" dirty="0" smtClean="0">
              <a:cs typeface="Trebuchet MS" pitchFamily="34" charset="0"/>
            </a:endParaRPr>
          </a:p>
        </p:txBody>
      </p:sp>
      <p:sp>
        <p:nvSpPr>
          <p:cNvPr id="16" name="Content Placeholder 2"/>
          <p:cNvSpPr>
            <a:spLocks noGrp="1"/>
          </p:cNvSpPr>
          <p:nvPr>
            <p:ph idx="1"/>
          </p:nvPr>
        </p:nvSpPr>
        <p:spPr>
          <a:xfrm>
            <a:off x="457200" y="2475162"/>
            <a:ext cx="8229600" cy="3651001"/>
          </a:xfrm>
        </p:spPr>
        <p:txBody>
          <a:bodyPr rtlCol="0">
            <a:normAutofit/>
          </a:bodyPr>
          <a:lstStyle/>
          <a:p>
            <a:pPr lvl="1">
              <a:buNone/>
              <a:defRPr/>
            </a:pPr>
            <a:endParaRPr lang="en-US" sz="2400" dirty="0" smtClean="0"/>
          </a:p>
          <a:p>
            <a:pPr marL="457200" lvl="1" indent="0">
              <a:buNone/>
              <a:defRPr/>
            </a:pPr>
            <a:endParaRPr lang="en-US" dirty="0" smtClean="0"/>
          </a:p>
          <a:p>
            <a:pPr lvl="2">
              <a:defRPr/>
            </a:pPr>
            <a:endParaRPr lang="en-US" dirty="0"/>
          </a:p>
          <a:p>
            <a:pPr marL="0" indent="0">
              <a:buNone/>
            </a:pPr>
            <a:endParaRPr lang="en-US" altLang="en-US" sz="2400" dirty="0"/>
          </a:p>
        </p:txBody>
      </p:sp>
      <p:sp>
        <p:nvSpPr>
          <p:cNvPr id="2" name="Rectangle 1"/>
          <p:cNvSpPr/>
          <p:nvPr/>
        </p:nvSpPr>
        <p:spPr>
          <a:xfrm>
            <a:off x="159026" y="2696320"/>
            <a:ext cx="8615238" cy="3046988"/>
          </a:xfrm>
          <a:prstGeom prst="rect">
            <a:avLst/>
          </a:prstGeom>
        </p:spPr>
        <p:txBody>
          <a:bodyPr wrap="square">
            <a:spAutoFit/>
          </a:bodyPr>
          <a:lstStyle/>
          <a:p>
            <a:pPr marL="457200" indent="-457200">
              <a:buAutoNum type="arabicPeriod" startAt="4"/>
            </a:pPr>
            <a:r>
              <a:rPr lang="en-US" sz="2400" b="1" dirty="0" smtClean="0"/>
              <a:t>Calculate the difference between your income and expenses.</a:t>
            </a:r>
          </a:p>
          <a:p>
            <a:endParaRPr lang="en-US" sz="2400" dirty="0"/>
          </a:p>
          <a:p>
            <a:endParaRPr lang="en-US" sz="2400" dirty="0" smtClean="0"/>
          </a:p>
          <a:p>
            <a:r>
              <a:rPr lang="en-US" sz="2400" dirty="0" smtClean="0"/>
              <a:t>If </a:t>
            </a:r>
            <a:r>
              <a:rPr lang="en-US" sz="2400" dirty="0"/>
              <a:t>you find that you don’t have enough money to cover your expenses, consider making adjustments to your variable expenses; this may be an area in which you can make up for some of your shortfalls. Use the </a:t>
            </a:r>
            <a:r>
              <a:rPr lang="en-US" sz="2400" dirty="0">
                <a:hlinkClick r:id="rId4" action="ppaction://hlinkfile"/>
              </a:rPr>
              <a:t>Budgeting Worksheet for Students </a:t>
            </a:r>
            <a:r>
              <a:rPr lang="en-US" sz="2400" dirty="0"/>
              <a:t>or the </a:t>
            </a:r>
            <a:r>
              <a:rPr lang="en-US" sz="2400" dirty="0">
                <a:hlinkClick r:id="rId5" action="ppaction://hlinkfile"/>
              </a:rPr>
              <a:t>Budgeting Worksheet for Residents </a:t>
            </a:r>
            <a:r>
              <a:rPr lang="en-US" sz="2400" dirty="0"/>
              <a:t>to help you create your budget</a:t>
            </a:r>
            <a:r>
              <a:rPr lang="en-US" sz="2400" dirty="0" smtClean="0"/>
              <a:t>.</a:t>
            </a:r>
            <a:endParaRPr lang="en-US" sz="2400" dirty="0"/>
          </a:p>
        </p:txBody>
      </p:sp>
    </p:spTree>
    <p:extLst>
      <p:ext uri="{BB962C8B-B14F-4D97-AF65-F5344CB8AC3E}">
        <p14:creationId xmlns:p14="http://schemas.microsoft.com/office/powerpoint/2010/main" val="2424217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15" name="Title 1"/>
          <p:cNvSpPr>
            <a:spLocks noGrp="1"/>
          </p:cNvSpPr>
          <p:nvPr>
            <p:ph type="title"/>
          </p:nvPr>
        </p:nvSpPr>
        <p:spPr>
          <a:xfrm>
            <a:off x="544664" y="1332162"/>
            <a:ext cx="8229600" cy="1143000"/>
          </a:xfrm>
        </p:spPr>
        <p:txBody>
          <a:bodyPr>
            <a:normAutofit fontScale="90000"/>
          </a:bodyPr>
          <a:lstStyle/>
          <a:p>
            <a:r>
              <a:rPr lang="en-US" b="1" dirty="0"/>
              <a:t>Budgeting Ideas and Tips</a:t>
            </a:r>
            <a:br>
              <a:rPr lang="en-US" b="1" dirty="0"/>
            </a:br>
            <a:endParaRPr lang="en-US" altLang="en-US" dirty="0" smtClean="0">
              <a:cs typeface="Trebuchet MS" pitchFamily="34" charset="0"/>
            </a:endParaRPr>
          </a:p>
        </p:txBody>
      </p:sp>
      <p:sp>
        <p:nvSpPr>
          <p:cNvPr id="16" name="Content Placeholder 2"/>
          <p:cNvSpPr>
            <a:spLocks noGrp="1"/>
          </p:cNvSpPr>
          <p:nvPr>
            <p:ph idx="1"/>
          </p:nvPr>
        </p:nvSpPr>
        <p:spPr>
          <a:xfrm>
            <a:off x="457200" y="2475162"/>
            <a:ext cx="8229600" cy="3651001"/>
          </a:xfrm>
        </p:spPr>
        <p:txBody>
          <a:bodyPr rtlCol="0">
            <a:normAutofit/>
          </a:bodyPr>
          <a:lstStyle/>
          <a:p>
            <a:r>
              <a:rPr lang="en-US" dirty="0" smtClean="0"/>
              <a:t>Living </a:t>
            </a:r>
            <a:r>
              <a:rPr lang="en-US" dirty="0"/>
              <a:t>on a budget as a medical student or resident is an essential step for minimizing the debt you’ll face upon entering repayment. Try to think of a budget the same way you’d think about maintaining a healthy diet: make sensible, responsible choices and you’ll reap the benefits</a:t>
            </a:r>
          </a:p>
          <a:p>
            <a:pPr marL="0" indent="0" eaLnBrk="1" fontAlgn="auto" hangingPunct="1">
              <a:buClr>
                <a:schemeClr val="tx1">
                  <a:lumMod val="75000"/>
                  <a:lumOff val="25000"/>
                </a:schemeClr>
              </a:buClr>
              <a:buNone/>
              <a:defRPr/>
            </a:pPr>
            <a:endParaRPr lang="en-US" dirty="0" smtClean="0">
              <a:solidFill>
                <a:schemeClr val="tx1">
                  <a:lumMod val="75000"/>
                  <a:lumOff val="25000"/>
                </a:schemeClr>
              </a:solidFill>
            </a:endParaRPr>
          </a:p>
        </p:txBody>
      </p:sp>
    </p:spTree>
    <p:extLst>
      <p:ext uri="{BB962C8B-B14F-4D97-AF65-F5344CB8AC3E}">
        <p14:creationId xmlns:p14="http://schemas.microsoft.com/office/powerpoint/2010/main" val="1476083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15" name="Title 1"/>
          <p:cNvSpPr>
            <a:spLocks noGrp="1"/>
          </p:cNvSpPr>
          <p:nvPr>
            <p:ph type="title"/>
          </p:nvPr>
        </p:nvSpPr>
        <p:spPr>
          <a:xfrm>
            <a:off x="457200" y="1117477"/>
            <a:ext cx="8229600" cy="1143000"/>
          </a:xfrm>
        </p:spPr>
        <p:txBody>
          <a:bodyPr/>
          <a:lstStyle/>
          <a:p>
            <a:pPr eaLnBrk="1" hangingPunct="1"/>
            <a:r>
              <a:rPr lang="en-US" altLang="en-US" dirty="0" smtClean="0">
                <a:cs typeface="Trebuchet MS" pitchFamily="34" charset="0"/>
              </a:rPr>
              <a:t>Save Money and Time</a:t>
            </a:r>
          </a:p>
        </p:txBody>
      </p:sp>
      <p:sp>
        <p:nvSpPr>
          <p:cNvPr id="16" name="Content Placeholder 2"/>
          <p:cNvSpPr>
            <a:spLocks noGrp="1"/>
          </p:cNvSpPr>
          <p:nvPr>
            <p:ph idx="1"/>
          </p:nvPr>
        </p:nvSpPr>
        <p:spPr>
          <a:xfrm>
            <a:off x="457200" y="1964956"/>
            <a:ext cx="8229600" cy="4483552"/>
          </a:xfrm>
        </p:spPr>
        <p:txBody>
          <a:bodyPr rtlCol="0">
            <a:normAutofit fontScale="25000" lnSpcReduction="20000"/>
          </a:bodyPr>
          <a:lstStyle/>
          <a:p>
            <a:pPr marL="0" indent="0">
              <a:buNone/>
            </a:pPr>
            <a:r>
              <a:rPr lang="en-US" sz="2400" dirty="0"/>
              <a:t/>
            </a:r>
            <a:br>
              <a:rPr lang="en-US" sz="2400" dirty="0"/>
            </a:br>
            <a:r>
              <a:rPr lang="en-US" sz="2400" dirty="0"/>
              <a:t/>
            </a:r>
            <a:br>
              <a:rPr lang="en-US" sz="2400" dirty="0"/>
            </a:br>
            <a:r>
              <a:rPr lang="en-US" sz="4000" b="1" dirty="0"/>
              <a:t>Make your own coffee or tea and buy a thermos. </a:t>
            </a:r>
            <a:r>
              <a:rPr lang="en-US" sz="4000" dirty="0"/>
              <a:t>You’ve probably heard this before; endless cups of coffee from a coffee shop can really increase expenses. If you really must pay for coffee, consider opting for a smaller size or limiting yourself to plain drip-coffee instead of fancier drinks. Your wallet and your waistline will thank you.</a:t>
            </a:r>
            <a:br>
              <a:rPr lang="en-US" sz="4000" dirty="0"/>
            </a:br>
            <a:r>
              <a:rPr lang="en-US" sz="4000" dirty="0"/>
              <a:t/>
            </a:r>
            <a:br>
              <a:rPr lang="en-US" sz="4000" dirty="0"/>
            </a:br>
            <a:r>
              <a:rPr lang="en-US" sz="4000" b="1" dirty="0" smtClean="0"/>
              <a:t>Bag </a:t>
            </a:r>
            <a:r>
              <a:rPr lang="en-US" sz="4000" b="1" dirty="0"/>
              <a:t>your lunch. </a:t>
            </a:r>
            <a:r>
              <a:rPr lang="en-US" sz="4000" dirty="0"/>
              <a:t>Being short on time and having irregular hours will be less stressful if you have easy, healthy, homemade food with you. Not only will you save time and money, but you may also eat better.</a:t>
            </a:r>
            <a:br>
              <a:rPr lang="en-US" sz="4000" dirty="0"/>
            </a:br>
            <a:r>
              <a:rPr lang="en-US" sz="4000" dirty="0"/>
              <a:t/>
            </a:r>
            <a:br>
              <a:rPr lang="en-US" sz="4000" dirty="0"/>
            </a:br>
            <a:r>
              <a:rPr lang="en-US" sz="4000" b="1" dirty="0"/>
              <a:t>Shop smart.  </a:t>
            </a:r>
            <a:r>
              <a:rPr lang="en-US" sz="4000" dirty="0"/>
              <a:t>If you buy your groceries online, you may save time. If you go to the store, always bring a list to minimize impulse buying and browsing time. Join your market’s “shopper’s club” to take advantage of weekly specials. Design your menu based on weekly sales while taking advantage of manufacturer’s coupons (available online as well as in the paper). Whenever possible, buy generic brands.</a:t>
            </a:r>
            <a:br>
              <a:rPr lang="en-US" sz="4000" dirty="0"/>
            </a:br>
            <a:r>
              <a:rPr lang="en-US" sz="4000" dirty="0"/>
              <a:t/>
            </a:r>
            <a:br>
              <a:rPr lang="en-US" sz="4000" dirty="0"/>
            </a:br>
            <a:r>
              <a:rPr lang="en-US" sz="4000" b="1" dirty="0"/>
              <a:t>Take control of your credit cards. </a:t>
            </a:r>
            <a:r>
              <a:rPr lang="en-US" sz="4000" dirty="0"/>
              <a:t>Try not to carry a balance on your cards; this will save you money. Additionally, use credit cards that don’t charge an annual fee.</a:t>
            </a:r>
            <a:br>
              <a:rPr lang="en-US" sz="4000" dirty="0"/>
            </a:br>
            <a:r>
              <a:rPr lang="en-US" sz="4000" dirty="0"/>
              <a:t/>
            </a:r>
            <a:br>
              <a:rPr lang="en-US" sz="4000" dirty="0"/>
            </a:br>
            <a:r>
              <a:rPr lang="en-US" sz="4000" b="1" dirty="0"/>
              <a:t>Avoid late fees</a:t>
            </a:r>
            <a:r>
              <a:rPr lang="en-US" sz="4000" dirty="0"/>
              <a:t>. Pay your bills on time and online. Late fees add up and they may have a negative effect on your credit rating. If you do miss a payment, call the creditor and ask to have the late fee waived.</a:t>
            </a:r>
            <a:br>
              <a:rPr lang="en-US" sz="4000" dirty="0"/>
            </a:br>
            <a:r>
              <a:rPr lang="en-US" sz="4000" dirty="0"/>
              <a:t/>
            </a:r>
            <a:br>
              <a:rPr lang="en-US" sz="4000" dirty="0"/>
            </a:br>
            <a:r>
              <a:rPr lang="en-US" sz="4000" b="1" dirty="0"/>
              <a:t>Avoid ATM fees</a:t>
            </a:r>
            <a:r>
              <a:rPr lang="en-US" sz="4000" dirty="0"/>
              <a:t>. Try to bank locally and use your bank’s ATM for cash withdrawals.</a:t>
            </a:r>
            <a:br>
              <a:rPr lang="en-US" sz="4000" dirty="0"/>
            </a:br>
            <a:r>
              <a:rPr lang="en-US" sz="4000" dirty="0"/>
              <a:t/>
            </a:r>
            <a:br>
              <a:rPr lang="en-US" sz="4000" dirty="0"/>
            </a:br>
            <a:r>
              <a:rPr lang="en-US" sz="4000" b="1" dirty="0" smtClean="0"/>
              <a:t>Bike </a:t>
            </a:r>
            <a:r>
              <a:rPr lang="en-US" sz="4000" b="1" dirty="0"/>
              <a:t>to school/work. </a:t>
            </a:r>
            <a:r>
              <a:rPr lang="en-US" sz="4000" dirty="0"/>
              <a:t>If your climate, schedule, and location are suitable, bike to school/work. It helps you keep in shape and it is less costly. To save even more money, buy a used bike.</a:t>
            </a:r>
            <a:br>
              <a:rPr lang="en-US" sz="4000" dirty="0"/>
            </a:br>
            <a:r>
              <a:rPr lang="en-US" sz="4000" dirty="0"/>
              <a:t/>
            </a:r>
            <a:br>
              <a:rPr lang="en-US" sz="4000" dirty="0"/>
            </a:br>
            <a:r>
              <a:rPr lang="en-US" sz="4000" b="1" dirty="0"/>
              <a:t>Take public trans­portation. </a:t>
            </a:r>
            <a:r>
              <a:rPr lang="en-US" sz="4000" dirty="0"/>
              <a:t>It may be more cost effective not to rely on a car at all. Public trans­portation will alleviate the expenses of buying gas, maintenance, and parking. It might actually be less stressful too!</a:t>
            </a:r>
            <a:br>
              <a:rPr lang="en-US" sz="4000" dirty="0"/>
            </a:br>
            <a:r>
              <a:rPr lang="en-US" sz="4000" dirty="0"/>
              <a:t/>
            </a:r>
            <a:br>
              <a:rPr lang="en-US" sz="4000" dirty="0"/>
            </a:br>
            <a:r>
              <a:rPr lang="en-US" sz="4000" dirty="0"/>
              <a:t/>
            </a:r>
            <a:br>
              <a:rPr lang="en-US" sz="4000" dirty="0"/>
            </a:br>
            <a:r>
              <a:rPr lang="en-US" sz="4000" b="1" dirty="0"/>
              <a:t>The 30 Minute Rule:</a:t>
            </a:r>
            <a:r>
              <a:rPr lang="en-US" sz="4000" dirty="0"/>
              <a:t> If you see something you “have to have” wait 30 minutes, then if you still can’t live without it—make the purchase.</a:t>
            </a:r>
            <a:br>
              <a:rPr lang="en-US" sz="4000" dirty="0"/>
            </a:br>
            <a:r>
              <a:rPr lang="en-US" sz="4000" dirty="0"/>
              <a:t/>
            </a:r>
            <a:br>
              <a:rPr lang="en-US" sz="4000" dirty="0"/>
            </a:br>
            <a:r>
              <a:rPr lang="en-US" sz="4000" b="1" dirty="0"/>
              <a:t>Think About It...</a:t>
            </a:r>
            <a:r>
              <a:rPr lang="en-US" sz="4000" dirty="0"/>
              <a:t/>
            </a:r>
            <a:br>
              <a:rPr lang="en-US" sz="4000" dirty="0"/>
            </a:br>
            <a:r>
              <a:rPr lang="en-US" sz="4000" dirty="0"/>
              <a:t>Decide what makes sense for you. If you live more responsibly now and make smart choices about how you spend your money now, chances are, you’ll be paying a lot less when you enter repayment.</a:t>
            </a:r>
            <a:br>
              <a:rPr lang="en-US" sz="4000" dirty="0"/>
            </a:br>
            <a:r>
              <a:rPr lang="en-US" sz="4000" dirty="0"/>
              <a:t/>
            </a:r>
            <a:br>
              <a:rPr lang="en-US" sz="4000" dirty="0"/>
            </a:br>
            <a:r>
              <a:rPr lang="en-US" sz="4000" b="1" dirty="0"/>
              <a:t>Small changes can make big differences over time.</a:t>
            </a:r>
            <a:endParaRPr lang="en-US" altLang="en-US" sz="4000" dirty="0"/>
          </a:p>
        </p:txBody>
      </p:sp>
    </p:spTree>
    <p:extLst>
      <p:ext uri="{BB962C8B-B14F-4D97-AF65-F5344CB8AC3E}">
        <p14:creationId xmlns:p14="http://schemas.microsoft.com/office/powerpoint/2010/main" val="4118286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2"/>
          <p:cNvSpPr>
            <a:spLocks noGrp="1"/>
          </p:cNvSpPr>
          <p:nvPr>
            <p:ph idx="1"/>
          </p:nvPr>
        </p:nvSpPr>
        <p:spPr>
          <a:xfrm>
            <a:off x="457200" y="2475162"/>
            <a:ext cx="8229600" cy="3651001"/>
          </a:xfrm>
        </p:spPr>
        <p:txBody>
          <a:bodyPr rtlCol="0">
            <a:normAutofit/>
          </a:bodyPr>
          <a:lstStyle/>
          <a:p>
            <a:pPr lvl="1">
              <a:buNone/>
              <a:defRPr/>
            </a:pPr>
            <a:endParaRPr lang="en-US" sz="2400" dirty="0" smtClean="0"/>
          </a:p>
          <a:p>
            <a:pPr marL="457200" lvl="1" indent="0">
              <a:buNone/>
              <a:defRPr/>
            </a:pPr>
            <a:endParaRPr lang="en-US" dirty="0" smtClean="0"/>
          </a:p>
          <a:p>
            <a:pPr lvl="2">
              <a:defRPr/>
            </a:pPr>
            <a:endParaRPr lang="en-US" dirty="0"/>
          </a:p>
          <a:p>
            <a:pPr marL="0" indent="0">
              <a:buNone/>
            </a:pPr>
            <a:endParaRPr lang="en-US" altLang="en-US" sz="2400" dirty="0"/>
          </a:p>
        </p:txBody>
      </p:sp>
      <p:pic>
        <p:nvPicPr>
          <p:cNvPr id="7" name="Picture 6"/>
          <p:cNvPicPr>
            <a:picLocks noChangeAspect="1"/>
          </p:cNvPicPr>
          <p:nvPr/>
        </p:nvPicPr>
        <p:blipFill>
          <a:blip r:embed="rId3"/>
          <a:stretch>
            <a:fillRect/>
          </a:stretch>
        </p:blipFill>
        <p:spPr>
          <a:xfrm>
            <a:off x="4299626" y="79513"/>
            <a:ext cx="3835552" cy="6858000"/>
          </a:xfrm>
          <a:prstGeom prst="rect">
            <a:avLst/>
          </a:prstGeom>
        </p:spPr>
      </p:pic>
      <p:pic>
        <p:nvPicPr>
          <p:cNvPr id="8" name="Picture 7"/>
          <p:cNvPicPr>
            <a:picLocks noChangeAspect="1"/>
          </p:cNvPicPr>
          <p:nvPr/>
        </p:nvPicPr>
        <p:blipFill>
          <a:blip r:embed="rId4"/>
          <a:stretch>
            <a:fillRect/>
          </a:stretch>
        </p:blipFill>
        <p:spPr>
          <a:xfrm>
            <a:off x="457200" y="79513"/>
            <a:ext cx="3842426" cy="6858000"/>
          </a:xfrm>
          <a:prstGeom prst="rect">
            <a:avLst/>
          </a:prstGeom>
        </p:spPr>
      </p:pic>
    </p:spTree>
    <p:extLst>
      <p:ext uri="{BB962C8B-B14F-4D97-AF65-F5344CB8AC3E}">
        <p14:creationId xmlns:p14="http://schemas.microsoft.com/office/powerpoint/2010/main" val="3578440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15" name="Title 1"/>
          <p:cNvSpPr>
            <a:spLocks noGrp="1"/>
          </p:cNvSpPr>
          <p:nvPr>
            <p:ph type="title"/>
          </p:nvPr>
        </p:nvSpPr>
        <p:spPr>
          <a:xfrm>
            <a:off x="127221" y="1526650"/>
            <a:ext cx="9016779" cy="4444779"/>
          </a:xfrm>
        </p:spPr>
        <p:txBody>
          <a:bodyPr>
            <a:normAutofit/>
          </a:bodyPr>
          <a:lstStyle/>
          <a:p>
            <a:r>
              <a:rPr lang="en-US" altLang="en-US" dirty="0" smtClean="0">
                <a:cs typeface="Trebuchet MS" pitchFamily="34" charset="0"/>
              </a:rPr>
              <a:t>Unforeseen Emergencies </a:t>
            </a:r>
            <a:br>
              <a:rPr lang="en-US" altLang="en-US" dirty="0" smtClean="0">
                <a:cs typeface="Trebuchet MS" pitchFamily="34" charset="0"/>
              </a:rPr>
            </a:br>
            <a:r>
              <a:rPr lang="en-US" altLang="en-US" dirty="0" smtClean="0">
                <a:cs typeface="Trebuchet MS" pitchFamily="34" charset="0"/>
              </a:rPr>
              <a:t>and </a:t>
            </a:r>
            <a:br>
              <a:rPr lang="en-US" altLang="en-US" dirty="0" smtClean="0">
                <a:cs typeface="Trebuchet MS" pitchFamily="34" charset="0"/>
              </a:rPr>
            </a:br>
            <a:r>
              <a:rPr lang="en-US" altLang="en-US" dirty="0" smtClean="0">
                <a:cs typeface="Trebuchet MS" pitchFamily="34" charset="0"/>
              </a:rPr>
              <a:t>Financial Needs </a:t>
            </a:r>
            <a:br>
              <a:rPr lang="en-US" altLang="en-US" dirty="0" smtClean="0">
                <a:cs typeface="Trebuchet MS" pitchFamily="34" charset="0"/>
              </a:rPr>
            </a:br>
            <a:r>
              <a:rPr lang="en-US" altLang="en-US" dirty="0" smtClean="0">
                <a:cs typeface="Trebuchet MS" pitchFamily="34" charset="0"/>
              </a:rPr>
              <a:t> What to Do?	</a:t>
            </a:r>
          </a:p>
        </p:txBody>
      </p:sp>
      <p:sp>
        <p:nvSpPr>
          <p:cNvPr id="16" name="Content Placeholder 2"/>
          <p:cNvSpPr>
            <a:spLocks noGrp="1"/>
          </p:cNvSpPr>
          <p:nvPr>
            <p:ph idx="1"/>
          </p:nvPr>
        </p:nvSpPr>
        <p:spPr>
          <a:xfrm>
            <a:off x="457200" y="2475162"/>
            <a:ext cx="8229600" cy="3651001"/>
          </a:xfrm>
        </p:spPr>
        <p:txBody>
          <a:bodyPr rtlCol="0">
            <a:normAutofit/>
          </a:bodyPr>
          <a:lstStyle/>
          <a:p>
            <a:pPr lvl="1">
              <a:buNone/>
              <a:defRPr/>
            </a:pPr>
            <a:endParaRPr lang="en-US" sz="2400" dirty="0" smtClean="0"/>
          </a:p>
          <a:p>
            <a:pPr marL="457200" lvl="1" indent="0">
              <a:buNone/>
              <a:defRPr/>
            </a:pPr>
            <a:endParaRPr lang="en-US" dirty="0" smtClean="0"/>
          </a:p>
          <a:p>
            <a:pPr lvl="2">
              <a:defRPr/>
            </a:pPr>
            <a:endParaRPr lang="en-US" dirty="0"/>
          </a:p>
          <a:p>
            <a:pPr marL="0" indent="0">
              <a:buNone/>
            </a:pPr>
            <a:endParaRPr lang="en-US" altLang="en-US" sz="2400" dirty="0"/>
          </a:p>
        </p:txBody>
      </p:sp>
    </p:spTree>
    <p:extLst>
      <p:ext uri="{BB962C8B-B14F-4D97-AF65-F5344CB8AC3E}">
        <p14:creationId xmlns:p14="http://schemas.microsoft.com/office/powerpoint/2010/main" val="1541919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TotalTime>
  <Words>295</Words>
  <Application>Microsoft Office PowerPoint</Application>
  <PresentationFormat>On-screen Show (4:3)</PresentationFormat>
  <Paragraphs>62</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vt:lpstr>
      <vt:lpstr>Office Theme</vt:lpstr>
      <vt:lpstr>PowerPoint Presentation</vt:lpstr>
      <vt:lpstr>PowerPoint Presentation</vt:lpstr>
      <vt:lpstr>Benefits of Budgeting</vt:lpstr>
      <vt:lpstr>How to Set Up a Budget</vt:lpstr>
      <vt:lpstr>How to Set Up a Budget</vt:lpstr>
      <vt:lpstr>Budgeting Ideas and Tips </vt:lpstr>
      <vt:lpstr>Save Money and Time</vt:lpstr>
      <vt:lpstr>PowerPoint Presentation</vt:lpstr>
      <vt:lpstr>Unforeseen Emergencies  and  Financial Needs   What to Do? </vt:lpstr>
      <vt:lpstr>Occasionally unforeseen emergencies occur that can affect your finances, and your eligibility for financial aid. Financial aid administrators have the authority to make adjustments to your financial aid eligibility, under certain circumstances.</vt:lpstr>
      <vt:lpstr>If this is you, contact Zhanna Goltser, Executive Financial Aid Director for additional information aidtalk@umaryland.edu </vt:lpstr>
      <vt:lpstr>Next Steps? </vt:lpstr>
    </vt:vector>
  </TitlesOfParts>
  <Company>University of Maryland, Baltimore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Bower</dc:creator>
  <cp:lastModifiedBy>Goltser, Zhanna</cp:lastModifiedBy>
  <cp:revision>24</cp:revision>
  <cp:lastPrinted>2018-11-28T14:06:18Z</cp:lastPrinted>
  <dcterms:created xsi:type="dcterms:W3CDTF">2016-07-28T15:16:06Z</dcterms:created>
  <dcterms:modified xsi:type="dcterms:W3CDTF">2018-11-28T14:28:53Z</dcterms:modified>
</cp:coreProperties>
</file>