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33"/>
  </p:notesMasterIdLst>
  <p:sldIdLst>
    <p:sldId id="256" r:id="rId5"/>
    <p:sldId id="257" r:id="rId6"/>
    <p:sldId id="264" r:id="rId7"/>
    <p:sldId id="286" r:id="rId8"/>
    <p:sldId id="276" r:id="rId9"/>
    <p:sldId id="258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8" r:id="rId21"/>
    <p:sldId id="289" r:id="rId22"/>
    <p:sldId id="265" r:id="rId23"/>
    <p:sldId id="272" r:id="rId24"/>
    <p:sldId id="287" r:id="rId25"/>
    <p:sldId id="261" r:id="rId26"/>
    <p:sldId id="271" r:id="rId27"/>
    <p:sldId id="259" r:id="rId28"/>
    <p:sldId id="273" r:id="rId29"/>
    <p:sldId id="262" r:id="rId30"/>
    <p:sldId id="274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9D90D-1608-13FC-E0C8-D49599337E5E}" v="96" dt="2025-04-02T17:33:58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, Kerri" userId="S::kthom@som.umaryland.edu::68a863eb-43a9-44e2-80ae-95352e842203" providerId="AD" clId="Web-{2679D90D-1608-13FC-E0C8-D49599337E5E}"/>
    <pc:docChg chg="modSld">
      <pc:chgData name="Thom, Kerri" userId="S::kthom@som.umaryland.edu::68a863eb-43a9-44e2-80ae-95352e842203" providerId="AD" clId="Web-{2679D90D-1608-13FC-E0C8-D49599337E5E}" dt="2025-04-02T17:33:58.289" v="94" actId="20577"/>
      <pc:docMkLst>
        <pc:docMk/>
      </pc:docMkLst>
      <pc:sldChg chg="addSp modSp">
        <pc:chgData name="Thom, Kerri" userId="S::kthom@som.umaryland.edu::68a863eb-43a9-44e2-80ae-95352e842203" providerId="AD" clId="Web-{2679D90D-1608-13FC-E0C8-D49599337E5E}" dt="2025-04-02T17:33:58.289" v="94" actId="20577"/>
        <pc:sldMkLst>
          <pc:docMk/>
          <pc:sldMk cId="1962398585" sldId="280"/>
        </pc:sldMkLst>
        <pc:spChg chg="add mod">
          <ac:chgData name="Thom, Kerri" userId="S::kthom@som.umaryland.edu::68a863eb-43a9-44e2-80ae-95352e842203" providerId="AD" clId="Web-{2679D90D-1608-13FC-E0C8-D49599337E5E}" dt="2025-04-02T17:33:58.289" v="94" actId="20577"/>
          <ac:spMkLst>
            <pc:docMk/>
            <pc:sldMk cId="1962398585" sldId="280"/>
            <ac:spMk id="4" creationId="{0D69A4CC-D8C4-917F-B2BE-3194E167A6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BF6C-41D9-4D08-A8E6-26BD988E42F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542F-EC7F-49AF-9B34-72F48D58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542F-EC7F-49AF-9B34-72F48D586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2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65BC9-79A2-164A-7741-8D3D02FC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8D083-FE15-1C6E-83EE-98E61592A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9214D-8D05-5CA1-2DCC-2CBF13197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8D300-E3CC-2A90-A387-5C21B9F10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542F-EC7F-49AF-9B34-72F48D586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4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03941-1BDD-AEA3-1F4C-969472E4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4926E-2951-87B6-A3B0-13A06EA51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BB68A-9DDC-6796-8F58-C6A0ACD8C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1341E-1635-5FE2-94EA-3BAF76EB4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542F-EC7F-49AF-9B34-72F48D586B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5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8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4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8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4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the-msp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career-and-residency-advising---general-resourc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the-msp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D9D7D-A1DB-BA11-B3D3-FEB0D67F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200"/>
              <a:t>Understanding the MSPE and your 1:1 OSA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69F9A-B51C-8BA7-4D84-5B85E7BCD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n-US"/>
              <a:t>Kerri Thom, MD, MS</a:t>
            </a:r>
          </a:p>
          <a:p>
            <a:r>
              <a:rPr lang="en-US"/>
              <a:t>John Allen, MD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59"/>
          </a:solidFill>
          <a:ln w="38100" cap="rnd">
            <a:solidFill>
              <a:srgbClr val="E7295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9032-795B-0F19-AE54-01894202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2" r="3604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47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FB4F-ACE3-C823-1C74-F012D177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Noteworthy Characteristics &amp; Significant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4B7D-5E43-4151-E0CE-9EE5F2CF3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>
                <a:latin typeface="Aptos" panose="020B0004020202020204" pitchFamily="34" charset="0"/>
              </a:rPr>
              <a:t>You will write these! </a:t>
            </a:r>
          </a:p>
          <a:p>
            <a:r>
              <a:rPr lang="en-US" sz="2200">
                <a:latin typeface="Aptos" panose="020B0004020202020204" pitchFamily="34" charset="0"/>
              </a:rPr>
              <a:t>3 Bullets, written in 3</a:t>
            </a:r>
            <a:r>
              <a:rPr lang="en-US" sz="2200" baseline="30000">
                <a:latin typeface="Aptos" panose="020B0004020202020204" pitchFamily="34" charset="0"/>
              </a:rPr>
              <a:t>rd</a:t>
            </a:r>
            <a:r>
              <a:rPr lang="en-US" sz="2200">
                <a:latin typeface="Aptos" panose="020B0004020202020204" pitchFamily="34" charset="0"/>
              </a:rPr>
              <a:t> person, no more than 2 sentences or 40 words per bullet </a:t>
            </a:r>
          </a:p>
          <a:p>
            <a:r>
              <a:rPr lang="en-US" sz="2200">
                <a:latin typeface="Aptos" panose="020B0004020202020204" pitchFamily="34" charset="0"/>
              </a:rPr>
              <a:t>Tips/Examples:  </a:t>
            </a:r>
            <a:r>
              <a:rPr lang="en-US" sz="2200">
                <a:latin typeface="Aptos" panose="020B0004020202020204" pitchFamily="34" charset="0"/>
                <a:hlinkClick r:id="rId2"/>
              </a:rPr>
              <a:t>Residency Application Manual – MSPE </a:t>
            </a:r>
            <a:endParaRPr lang="en-US" sz="2200">
              <a:latin typeface="Aptos" panose="020B0004020202020204" pitchFamily="34" charset="0"/>
            </a:endParaRPr>
          </a:p>
          <a:p>
            <a:r>
              <a:rPr lang="en-US" sz="2200">
                <a:latin typeface="Aptos" panose="020B0004020202020204" pitchFamily="34" charset="0"/>
              </a:rPr>
              <a:t>Support your ‘narrative’; often used to define a theme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Can include values, hobbies, pre-clerkship elective participation, commitment to research/service/</a:t>
            </a:r>
            <a:r>
              <a:rPr lang="en-US" sz="2000" err="1">
                <a:latin typeface="Aptos" panose="020B0004020202020204" pitchFamily="34" charset="0"/>
              </a:rPr>
              <a:t>etc</a:t>
            </a:r>
            <a:r>
              <a:rPr lang="en-US" sz="2000">
                <a:latin typeface="Aptos" panose="020B0004020202020204" pitchFamily="34" charset="0"/>
              </a:rPr>
              <a:t>…</a:t>
            </a:r>
          </a:p>
          <a:p>
            <a:r>
              <a:rPr lang="en-US" sz="2200">
                <a:latin typeface="Aptos" panose="020B0004020202020204" pitchFamily="34" charset="0"/>
              </a:rPr>
              <a:t>Avoid duplication of CV/List of Experiences</a:t>
            </a:r>
          </a:p>
          <a:p>
            <a:r>
              <a:rPr lang="en-US" sz="2200">
                <a:latin typeface="Aptos" panose="020B0004020202020204" pitchFamily="34" charset="0"/>
              </a:rPr>
              <a:t>Significant Challenges – Optional 4</a:t>
            </a:r>
            <a:r>
              <a:rPr lang="en-US" sz="2200" baseline="30000">
                <a:latin typeface="Aptos" panose="020B0004020202020204" pitchFamily="34" charset="0"/>
              </a:rPr>
              <a:t>th</a:t>
            </a:r>
            <a:r>
              <a:rPr lang="en-US" sz="2200">
                <a:latin typeface="Aptos" panose="020B0004020202020204" pitchFamily="34" charset="0"/>
              </a:rPr>
              <a:t> bullet,  briefly address significant challenges or hardships in medical school </a:t>
            </a:r>
          </a:p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E3A20D-1887-C6D8-E8A3-2401ADB631FF}"/>
              </a:ext>
            </a:extLst>
          </p:cNvPr>
          <p:cNvSpPr/>
          <p:nvPr/>
        </p:nvSpPr>
        <p:spPr>
          <a:xfrm>
            <a:off x="8864455" y="1385059"/>
            <a:ext cx="2699657" cy="9579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Due June 16th</a:t>
            </a:r>
          </a:p>
        </p:txBody>
      </p:sp>
    </p:spTree>
    <p:extLst>
      <p:ext uri="{BB962C8B-B14F-4D97-AF65-F5344CB8AC3E}">
        <p14:creationId xmlns:p14="http://schemas.microsoft.com/office/powerpoint/2010/main" val="378376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2BBE3-06E7-7F23-8FF6-53DFBEBAB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6022-F532-F502-F86D-6C3B6EB4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C546-B63A-4BCE-36E3-42A7BF9A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>
                <a:latin typeface="Aptos" panose="020B0004020202020204" pitchFamily="34" charset="0"/>
              </a:rPr>
              <a:t>Academic Progress </a:t>
            </a:r>
          </a:p>
          <a:p>
            <a:r>
              <a:rPr lang="en-US" sz="2400">
                <a:latin typeface="Aptos" panose="020B0004020202020204" pitchFamily="34" charset="0"/>
              </a:rPr>
              <a:t>Summary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6FD7A-93DB-1801-BF84-80C9F9F2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35"/>
          <a:stretch/>
        </p:blipFill>
        <p:spPr>
          <a:xfrm>
            <a:off x="4797117" y="3148121"/>
            <a:ext cx="7053943" cy="15031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6737DF-DCD2-E85A-2AED-9786F1BB5DF5}"/>
              </a:ext>
            </a:extLst>
          </p:cNvPr>
          <p:cNvCxnSpPr>
            <a:cxnSpLocks/>
          </p:cNvCxnSpPr>
          <p:nvPr/>
        </p:nvCxnSpPr>
        <p:spPr>
          <a:xfrm>
            <a:off x="3643231" y="3782568"/>
            <a:ext cx="1153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D69A4CC-D8C4-917F-B2BE-3194E167A6BA}"/>
              </a:ext>
            </a:extLst>
          </p:cNvPr>
          <p:cNvSpPr/>
          <p:nvPr/>
        </p:nvSpPr>
        <p:spPr>
          <a:xfrm>
            <a:off x="5144903" y="5007092"/>
            <a:ext cx="4651084" cy="15736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ptos"/>
              </a:rPr>
              <a:t>Our Dates/terminology for "Extensions/Leaves/Gaps/Breaks" should match what you put in your application. </a:t>
            </a:r>
          </a:p>
        </p:txBody>
      </p:sp>
    </p:spTree>
    <p:extLst>
      <p:ext uri="{BB962C8B-B14F-4D97-AF65-F5344CB8AC3E}">
        <p14:creationId xmlns:p14="http://schemas.microsoft.com/office/powerpoint/2010/main" val="196239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48444-3214-40C1-DD09-97729AB63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5C1C-20A0-29B7-C526-46DA2ED3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516B-F898-BBEC-695F-66D88A11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Academic Progress </a:t>
            </a:r>
          </a:p>
          <a:p>
            <a:r>
              <a:rPr lang="en-US" sz="2400">
                <a:latin typeface="Aptos" panose="020B0004020202020204" pitchFamily="34" charset="0"/>
              </a:rPr>
              <a:t>Summary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CA65B8-EC08-BB1B-B6B4-A55E223F2F9F}"/>
              </a:ext>
            </a:extLst>
          </p:cNvPr>
          <p:cNvCxnSpPr>
            <a:cxnSpLocks/>
          </p:cNvCxnSpPr>
          <p:nvPr/>
        </p:nvCxnSpPr>
        <p:spPr>
          <a:xfrm>
            <a:off x="3869464" y="4327724"/>
            <a:ext cx="602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AF22BE9-1D24-B9A0-9855-DD85B989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842" y="3630168"/>
            <a:ext cx="7615158" cy="19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E2F91-0A0B-32BB-6ADA-13253402C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F327-5DC6-918F-5FAE-3D384C56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753F-42D5-8CBC-CD6D-0B372539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Academic Progress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M1, M2, Clerkship Graphs</a:t>
            </a:r>
          </a:p>
          <a:p>
            <a:r>
              <a:rPr lang="en-US" sz="2400">
                <a:latin typeface="Aptos" panose="020B0004020202020204" pitchFamily="34" charset="0"/>
              </a:rPr>
              <a:t>Summary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A5FF6C-2475-7F4F-4C37-246D6D0BE9EE}"/>
              </a:ext>
            </a:extLst>
          </p:cNvPr>
          <p:cNvCxnSpPr>
            <a:cxnSpLocks/>
          </p:cNvCxnSpPr>
          <p:nvPr/>
        </p:nvCxnSpPr>
        <p:spPr>
          <a:xfrm>
            <a:off x="3896650" y="4327724"/>
            <a:ext cx="8833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C6086B-FA51-6994-E8BA-7281F1D3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98" y="2212848"/>
            <a:ext cx="6908392" cy="3729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37F3B-6454-5B14-FAF6-67E20B9A984A}"/>
              </a:ext>
            </a:extLst>
          </p:cNvPr>
          <p:cNvSpPr txBox="1"/>
          <p:nvPr/>
        </p:nvSpPr>
        <p:spPr>
          <a:xfrm>
            <a:off x="4779979" y="6065901"/>
            <a:ext cx="673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/>
              <a:t>*Comparisons to graduating class </a:t>
            </a:r>
          </a:p>
        </p:txBody>
      </p:sp>
    </p:spTree>
    <p:extLst>
      <p:ext uri="{BB962C8B-B14F-4D97-AF65-F5344CB8AC3E}">
        <p14:creationId xmlns:p14="http://schemas.microsoft.com/office/powerpoint/2010/main" val="65728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41B4-A43B-0C79-A8AF-A84F65CB7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BB6B-1E9C-3494-A997-78233E44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D3E3-AA90-BC5D-9A32-3A85F43E8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Academic Progress 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Core Clerkships</a:t>
            </a:r>
          </a:p>
          <a:p>
            <a:r>
              <a:rPr lang="en-US" sz="2400">
                <a:latin typeface="Aptos" panose="020B0004020202020204" pitchFamily="34" charset="0"/>
              </a:rPr>
              <a:t>Summary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ED39E-581C-6765-9CDD-550FD2EC27CF}"/>
              </a:ext>
            </a:extLst>
          </p:cNvPr>
          <p:cNvCxnSpPr>
            <a:cxnSpLocks/>
          </p:cNvCxnSpPr>
          <p:nvPr/>
        </p:nvCxnSpPr>
        <p:spPr>
          <a:xfrm flipV="1">
            <a:off x="3787870" y="3255264"/>
            <a:ext cx="912146" cy="145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DA9C5D5-7384-71D9-A4CB-92562623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60" y="2710980"/>
            <a:ext cx="7233761" cy="36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4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01C0-EDB1-9E18-A5D1-04F12644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Core Clerkships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87DAF-D293-F2FC-B0FE-A353E751B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ptos" panose="020B0004020202020204" pitchFamily="34" charset="0"/>
              </a:rPr>
              <a:t>Core Clerkships listed in chronological order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Clerkship Title, Grade Received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Grading Rubric, Grade Distribution for Class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Narrative Assessments Directly from </a:t>
            </a:r>
            <a:r>
              <a:rPr lang="en-US" sz="2000" err="1">
                <a:latin typeface="Aptos" panose="020B0004020202020204" pitchFamily="34" charset="0"/>
              </a:rPr>
              <a:t>MedHub</a:t>
            </a:r>
            <a:endParaRPr lang="en-US" sz="2000">
              <a:latin typeface="Aptos" panose="020B0004020202020204" pitchFamily="34" charset="0"/>
            </a:endParaRPr>
          </a:p>
          <a:p>
            <a:r>
              <a:rPr lang="en-US" sz="2400">
                <a:latin typeface="Aptos" panose="020B0004020202020204" pitchFamily="34" charset="0"/>
              </a:rPr>
              <a:t>Reviewed by OSA/you – can be edited for spelling/grammar/accuracy ONLY </a:t>
            </a:r>
          </a:p>
          <a:p>
            <a:r>
              <a:rPr lang="en-US" sz="2400">
                <a:latin typeface="Aptos" panose="020B0004020202020204" pitchFamily="34" charset="0"/>
              </a:rPr>
              <a:t>We cannot change the content of the assessments </a:t>
            </a:r>
          </a:p>
          <a:p>
            <a:r>
              <a:rPr lang="en-US" sz="2400">
                <a:latin typeface="Aptos" panose="020B0004020202020204" pitchFamily="34" charset="0"/>
              </a:rPr>
              <a:t>Clerkships completed by July 1 will be included 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7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ED12E-6B1D-6F6C-96F7-BBE8FF6C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8AB2-3F3B-7C96-7576-6277FB87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8A5F-4F9E-B688-46BC-876E1312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>
                <a:latin typeface="Aptos" panose="020B0004020202020204" pitchFamily="34" charset="0"/>
              </a:rPr>
              <a:t>Academic Progress </a:t>
            </a:r>
          </a:p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Summary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Restates Academic Progress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3C7CE8-7896-C54E-8D2C-D4DC1CBE5000}"/>
              </a:ext>
            </a:extLst>
          </p:cNvPr>
          <p:cNvCxnSpPr>
            <a:cxnSpLocks/>
          </p:cNvCxnSpPr>
          <p:nvPr/>
        </p:nvCxnSpPr>
        <p:spPr>
          <a:xfrm flipV="1">
            <a:off x="2829850" y="2999232"/>
            <a:ext cx="1961606" cy="192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804C049-13A8-C853-1FD5-2C3F31EA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53" y="2343692"/>
            <a:ext cx="7210380" cy="4277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868DA4-BE70-FC51-47FE-0F84F6E2AD6E}"/>
              </a:ext>
            </a:extLst>
          </p:cNvPr>
          <p:cNvSpPr txBox="1"/>
          <p:nvPr/>
        </p:nvSpPr>
        <p:spPr>
          <a:xfrm>
            <a:off x="5607294" y="1820472"/>
            <a:ext cx="310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*Comparisons to graduating class </a:t>
            </a:r>
          </a:p>
        </p:txBody>
      </p:sp>
    </p:spTree>
    <p:extLst>
      <p:ext uri="{BB962C8B-B14F-4D97-AF65-F5344CB8AC3E}">
        <p14:creationId xmlns:p14="http://schemas.microsoft.com/office/powerpoint/2010/main" val="386879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1F48-CE57-CF71-99FA-2C766CAD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Appendix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695F-6917-8F1A-D577-75E97F915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MSPE will be accompanied by an appendix which explains the UMSOM curriculum and grading schema </a:t>
            </a:r>
          </a:p>
        </p:txBody>
      </p:sp>
    </p:spTree>
    <p:extLst>
      <p:ext uri="{BB962C8B-B14F-4D97-AF65-F5344CB8AC3E}">
        <p14:creationId xmlns:p14="http://schemas.microsoft.com/office/powerpoint/2010/main" val="12198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54C9-1E89-37E8-7F17-20CBA47A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What is NOT included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C17A-EC0D-8878-EF13-05B5BB3A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Protected health information (e.g., outlining medical details as part of leave) </a:t>
            </a:r>
          </a:p>
          <a:p>
            <a:r>
              <a:rPr lang="en-US"/>
              <a:t>Accommodations information </a:t>
            </a:r>
          </a:p>
          <a:p>
            <a:r>
              <a:rPr lang="en-US"/>
              <a:t>Details regarding leave beyond dates/categories (i.e., Personal/Medical, Academic, Research) </a:t>
            </a:r>
          </a:p>
          <a:p>
            <a:r>
              <a:rPr lang="en-US"/>
              <a:t>Absences/Lateness for required educational sessions </a:t>
            </a:r>
          </a:p>
          <a:p>
            <a:r>
              <a:rPr lang="en-US"/>
              <a:t>Private information shared with OSA/OME </a:t>
            </a:r>
          </a:p>
          <a:p>
            <a:r>
              <a:rPr lang="en-US"/>
              <a:t>Thoughts/opinions of OSA/OME </a:t>
            </a:r>
          </a:p>
          <a:p>
            <a:r>
              <a:rPr lang="en-US"/>
              <a:t>Specialty-specific statements – the MSPE is specialty neutral </a:t>
            </a:r>
          </a:p>
        </p:txBody>
      </p:sp>
    </p:spTree>
    <p:extLst>
      <p:ext uri="{BB962C8B-B14F-4D97-AF65-F5344CB8AC3E}">
        <p14:creationId xmlns:p14="http://schemas.microsoft.com/office/powerpoint/2010/main" val="389785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320A-0282-53A4-E3E1-8953E2651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MSPE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4A1EA-B700-7B68-8236-DA6C50077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5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8EE0-15D2-0EC9-8797-4AEEC3F5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</a:t>
            </a:r>
            <a:r>
              <a:rPr lang="en-US" err="1"/>
              <a:t>mspe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9D704-9249-2106-C06D-2953E32B8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/>
              <a:t>Medical Student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295906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DA5D-9D12-7CF5-DB73-92CFC4A0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Timeline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1443-BB59-CDB5-016A-F0B83182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Now/Ongoing  	MSPE preparation by OSA and OSA Deans</a:t>
            </a:r>
          </a:p>
          <a:p>
            <a:r>
              <a:rPr lang="en-US" sz="2400">
                <a:latin typeface="Aptos" panose="020B0004020202020204" pitchFamily="34" charset="0"/>
              </a:rPr>
              <a:t>June 16  		Students submit 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July 1		Clerkships taken by July 1 included in MSPE – 					Academic Progress section (ongoing) </a:t>
            </a:r>
          </a:p>
          <a:p>
            <a:r>
              <a:rPr lang="en-US" sz="2400">
                <a:latin typeface="Aptos" panose="020B0004020202020204" pitchFamily="34" charset="0"/>
              </a:rPr>
              <a:t>Jul/Aug		Final Preparations/Quality Checks </a:t>
            </a:r>
          </a:p>
          <a:p>
            <a:r>
              <a:rPr lang="en-US" sz="2400">
                <a:latin typeface="Aptos" panose="020B0004020202020204" pitchFamily="34" charset="0"/>
              </a:rPr>
              <a:t>Aug 24		One week for student to review MSPE and offer edits</a:t>
            </a:r>
          </a:p>
          <a:p>
            <a:r>
              <a:rPr lang="en-US" sz="2400">
                <a:latin typeface="Aptos" panose="020B0004020202020204" pitchFamily="34" charset="0"/>
              </a:rPr>
              <a:t>Sep 24 		MSPE Standard Release Date – ALL applicants </a:t>
            </a:r>
            <a:endParaRPr lang="en-US" sz="2400" b="1" i="1" u="sng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CD65-47C5-804C-CA00-51647CD1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After September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FF01-7610-8971-101C-93E091A0B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10902"/>
          </a:xfrm>
        </p:spPr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MSPEs are uploaded ONE time on standard release date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Application systems do NOT allow re-uploads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Significant changes in Academic History must be communicated directly to programs with an addendum – very rare </a:t>
            </a:r>
          </a:p>
          <a:p>
            <a:r>
              <a:rPr lang="en-US" sz="2400">
                <a:latin typeface="Aptos" panose="020B0004020202020204" pitchFamily="34" charset="0"/>
              </a:rPr>
              <a:t>MSPEs will only include core clerkships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Equity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Clerkships taken by July 1 </a:t>
            </a:r>
          </a:p>
          <a:p>
            <a:r>
              <a:rPr lang="en-US" sz="2400">
                <a:latin typeface="Aptos" panose="020B0004020202020204" pitchFamily="34" charset="0"/>
              </a:rPr>
              <a:t>ACP experiences (e.g. Sub-Is and Key electives) will be captured by: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Transcripts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LoRs * Highly valued by Program Directors </a:t>
            </a:r>
          </a:p>
        </p:txBody>
      </p:sp>
    </p:spTree>
    <p:extLst>
      <p:ext uri="{BB962C8B-B14F-4D97-AF65-F5344CB8AC3E}">
        <p14:creationId xmlns:p14="http://schemas.microsoft.com/office/powerpoint/2010/main" val="544240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0D05-CFA9-CE57-ABD9-C5D282A8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about the </a:t>
            </a:r>
            <a:r>
              <a:rPr lang="en-US" err="1"/>
              <a:t>mspe</a:t>
            </a:r>
            <a:r>
              <a:rPr lang="en-US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CB54-7686-3D81-122D-64438DB33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0D05-CFA9-CE57-ABD9-C5D282A8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https://www.medschool.umaryland.edu/osa/residency-application-manual-/the-mspe/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CB54-7686-3D81-122D-64438DB33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the OSA Residency Applicant Manual for questions</a:t>
            </a:r>
          </a:p>
        </p:txBody>
      </p:sp>
    </p:spTree>
    <p:extLst>
      <p:ext uri="{BB962C8B-B14F-4D97-AF65-F5344CB8AC3E}">
        <p14:creationId xmlns:p14="http://schemas.microsoft.com/office/powerpoint/2010/main" val="230169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0F42-D538-7F2D-734B-89B6FE83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</a:t>
            </a:r>
            <a:r>
              <a:rPr lang="en-US" err="1"/>
              <a:t>Osa</a:t>
            </a:r>
            <a:r>
              <a:rPr lang="en-US"/>
              <a:t>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1ED71-460D-2552-6131-F2151DCD0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7C79-84CF-9F60-AE6E-BBCC1B31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discuss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7CC6-1A97-9274-1889-26BB712B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 panose="020B0004020202020204" pitchFamily="34" charset="0"/>
              </a:rPr>
              <a:t>       How competitive is my specialty?</a:t>
            </a:r>
          </a:p>
          <a:p>
            <a:endParaRPr lang="en-US">
              <a:latin typeface="Aptos" panose="020B0004020202020204" pitchFamily="34" charset="0"/>
            </a:endParaRPr>
          </a:p>
          <a:p>
            <a:r>
              <a:rPr lang="en-US">
                <a:latin typeface="Aptos" panose="020B0004020202020204" pitchFamily="34" charset="0"/>
              </a:rPr>
              <a:t>       How many programs should I apply to?</a:t>
            </a:r>
          </a:p>
          <a:p>
            <a:endParaRPr lang="en-US">
              <a:latin typeface="Aptos" panose="020B0004020202020204" pitchFamily="34" charset="0"/>
            </a:endParaRPr>
          </a:p>
          <a:p>
            <a:r>
              <a:rPr lang="en-US">
                <a:latin typeface="Aptos" panose="020B0004020202020204" pitchFamily="34" charset="0"/>
              </a:rPr>
              <a:t>       Which programs should I apply to?</a:t>
            </a:r>
          </a:p>
          <a:p>
            <a:endParaRPr lang="en-US">
              <a:latin typeface="Aptos" panose="020B0004020202020204" pitchFamily="34" charset="0"/>
            </a:endParaRPr>
          </a:p>
          <a:p>
            <a:r>
              <a:rPr lang="en-US">
                <a:latin typeface="Aptos" panose="020B0004020202020204" pitchFamily="34" charset="0"/>
              </a:rPr>
              <a:t>       Contingency planning (if needed)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E50E-9FB8-CC69-5C12-143D1802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Checklist to complete prior to your OSA advising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368D-B42C-58E5-82D8-0F817344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Complete the MedScope Career Tab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Indicate your Preferred Pronouns 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Review your current schedule/graduation requirements 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Review the </a:t>
            </a:r>
            <a:r>
              <a:rPr lang="en-US" b="0" i="1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/>
              </a:rPr>
              <a:t>Residency Application Manual </a:t>
            </a:r>
            <a:endParaRPr lang="en-US" b="0" i="1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below are NOT required but may be helpful 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Meet with Departmental Mentors 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Create a preliminary list of programs of interest 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Create a CV Draft 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Create a Personal Statement draft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8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E085-E173-3180-D317-AC01C6F3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things to take care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A8375-DB79-1DD1-C07B-84A453891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as you wish for graduation/diploma  </a:t>
            </a:r>
            <a:endParaRPr lang="en-US" sz="1800" b="0" i="0">
              <a:solidFill>
                <a:srgbClr val="42424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Update your </a:t>
            </a:r>
            <a:r>
              <a:rPr lang="en-US" sz="1800" b="1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Preferred Pronouns</a:t>
            </a: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in MedScope for the MSPE (if not indicated will default to he/him, she/her) </a:t>
            </a:r>
            <a:endParaRPr lang="en-US" sz="1800" b="0" i="0">
              <a:solidFill>
                <a:srgbClr val="42424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Update your </a:t>
            </a:r>
            <a:r>
              <a:rPr lang="en-US" sz="1800" b="1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contact information in MedScope </a:t>
            </a: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 </a:t>
            </a:r>
            <a:endParaRPr lang="en-US" sz="1800" b="0" i="0">
              <a:solidFill>
                <a:srgbClr val="42424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Pay it forward, sign up to be an </a:t>
            </a:r>
            <a:r>
              <a:rPr lang="en-US" sz="1800" b="1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Alumni Mentor</a:t>
            </a: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(Career Tab, MedScope)  </a:t>
            </a:r>
            <a:endParaRPr lang="en-US" sz="1800" b="0" i="0">
              <a:solidFill>
                <a:srgbClr val="42424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Use the </a:t>
            </a:r>
            <a:r>
              <a:rPr lang="en-US" sz="1800" b="1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MedScope Interview Tracker</a:t>
            </a: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to ensure optimal advising!  </a:t>
            </a:r>
            <a:endParaRPr lang="en-US" sz="1800" b="0" i="0">
              <a:solidFill>
                <a:srgbClr val="42424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Consider your mission/brand and ensure social media profiles are professional/clean  </a:t>
            </a:r>
            <a:endParaRPr lang="en-US" sz="1800" b="0" i="0">
              <a:solidFill>
                <a:srgbClr val="42424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Complete the </a:t>
            </a:r>
            <a:r>
              <a:rPr lang="en-US" sz="1800" b="1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Graduation Questionnaire</a:t>
            </a:r>
            <a:r>
              <a:rPr lang="en-US" sz="1800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(online through AAMC) – available Jan – May </a:t>
            </a:r>
            <a:endParaRPr lang="en-US" sz="1800" b="0" i="0">
              <a:solidFill>
                <a:srgbClr val="42424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02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0D05-CFA9-CE57-ABD9-C5D282A8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about your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CB54-7686-3D81-122D-64438DB33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83E2-5C88-8E9B-C00A-36511A9E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MSPE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FFBE-E440-8F81-7B90-EB54EDC1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>
                <a:latin typeface="Aptos" panose="020B0004020202020204" pitchFamily="34" charset="0"/>
              </a:rPr>
              <a:t>Required component of residency application</a:t>
            </a:r>
          </a:p>
          <a:p>
            <a:r>
              <a:rPr lang="en-US" sz="1800">
                <a:latin typeface="Aptos" panose="020B0004020202020204" pitchFamily="34" charset="0"/>
              </a:rPr>
              <a:t>Standardized document (AAMC MSPE Task Force Guidelines)</a:t>
            </a:r>
          </a:p>
          <a:p>
            <a:r>
              <a:rPr lang="en-US" sz="1800">
                <a:latin typeface="Aptos" panose="020B0004020202020204" pitchFamily="34" charset="0"/>
              </a:rPr>
              <a:t>Summative statement of evaluation in medical school (no surprises)</a:t>
            </a:r>
          </a:p>
          <a:p>
            <a:r>
              <a:rPr lang="en-US" sz="1800">
                <a:latin typeface="Aptos" panose="020B0004020202020204" pitchFamily="34" charset="0"/>
              </a:rPr>
              <a:t>Comparative data (pre-clerkship/clerkship performance) – compared to graduating class/peers </a:t>
            </a:r>
          </a:p>
          <a:p>
            <a:r>
              <a:rPr lang="en-US" sz="1800">
                <a:latin typeface="Aptos" panose="020B0004020202020204" pitchFamily="34" charset="0"/>
              </a:rPr>
              <a:t>Not a letter of recommendation, instead an accounting of time and academics during med school</a:t>
            </a:r>
          </a:p>
          <a:p>
            <a:r>
              <a:rPr lang="en-US" sz="1800">
                <a:latin typeface="Aptos" panose="020B0004020202020204" pitchFamily="34" charset="0"/>
              </a:rPr>
              <a:t>Serious academic or professionalism concerns must be addressed in the MSPE (no surprises)</a:t>
            </a:r>
          </a:p>
          <a:p>
            <a:r>
              <a:rPr lang="en-US" sz="1800">
                <a:latin typeface="Aptos" panose="020B0004020202020204" pitchFamily="34" charset="0"/>
              </a:rPr>
              <a:t>AOA and GHHS will be noted in your MSPE</a:t>
            </a:r>
          </a:p>
        </p:txBody>
      </p:sp>
    </p:spTree>
    <p:extLst>
      <p:ext uri="{BB962C8B-B14F-4D97-AF65-F5344CB8AC3E}">
        <p14:creationId xmlns:p14="http://schemas.microsoft.com/office/powerpoint/2010/main" val="416730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2FEC-EE19-2323-BEEE-5D65B3C5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MSPE – Zoom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BE1B-E18E-5998-CB89-CC0612C32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latin typeface="Aptos" panose="020B0004020202020204" pitchFamily="34" charset="0"/>
              </a:rPr>
              <a:t>A single component of your residency application </a:t>
            </a:r>
          </a:p>
          <a:p>
            <a:r>
              <a:rPr lang="en-US" sz="1800">
                <a:latin typeface="Aptos" panose="020B0004020202020204" pitchFamily="34" charset="0"/>
              </a:rPr>
              <a:t>Residencies conduct </a:t>
            </a:r>
            <a:r>
              <a:rPr lang="en-US" sz="1800" b="1">
                <a:solidFill>
                  <a:srgbClr val="C00000"/>
                </a:solidFill>
                <a:latin typeface="Aptos" panose="020B0004020202020204" pitchFamily="34" charset="0"/>
              </a:rPr>
              <a:t>holistic reviews </a:t>
            </a:r>
            <a:r>
              <a:rPr lang="en-US" sz="1800">
                <a:latin typeface="Aptos" panose="020B0004020202020204" pitchFamily="34" charset="0"/>
              </a:rPr>
              <a:t>of applicants </a:t>
            </a:r>
          </a:p>
          <a:p>
            <a:r>
              <a:rPr lang="en-US" sz="1800">
                <a:latin typeface="Aptos" panose="020B0004020202020204" pitchFamily="34" charset="0"/>
              </a:rPr>
              <a:t>The MSPE will not be the reason you match (or don’t match) at a particular program</a:t>
            </a:r>
          </a:p>
          <a:p>
            <a:pPr lvl="1"/>
            <a:r>
              <a:rPr lang="en-US" sz="1600">
                <a:latin typeface="Aptos" panose="020B0004020202020204" pitchFamily="34" charset="0"/>
              </a:rPr>
              <a:t>Represents body of work </a:t>
            </a:r>
          </a:p>
          <a:p>
            <a:r>
              <a:rPr lang="en-US" sz="1800">
                <a:latin typeface="Aptos" panose="020B0004020202020204" pitchFamily="34" charset="0"/>
              </a:rPr>
              <a:t>What matters to Program Directors when deciding who to </a:t>
            </a:r>
            <a:r>
              <a:rPr lang="en-US" sz="1800" b="1">
                <a:solidFill>
                  <a:srgbClr val="C00000"/>
                </a:solidFill>
                <a:latin typeface="Aptos" panose="020B0004020202020204" pitchFamily="34" charset="0"/>
              </a:rPr>
              <a:t>interview?</a:t>
            </a:r>
            <a:r>
              <a:rPr lang="en-US" sz="1800">
                <a:latin typeface="Aptos" panose="020B0004020202020204" pitchFamily="34" charset="0"/>
              </a:rPr>
              <a:t>  </a:t>
            </a:r>
          </a:p>
          <a:p>
            <a:pPr lvl="1"/>
            <a:r>
              <a:rPr lang="en-US" sz="1600">
                <a:latin typeface="Aptos" panose="020B0004020202020204" pitchFamily="34" charset="0"/>
              </a:rPr>
              <a:t>USMLE Step 2 (90% of PDs endorsed, 4.5/5 importance rating) </a:t>
            </a:r>
          </a:p>
          <a:p>
            <a:pPr lvl="1"/>
            <a:r>
              <a:rPr lang="en-US" sz="1600">
                <a:latin typeface="Aptos" panose="020B0004020202020204" pitchFamily="34" charset="0"/>
              </a:rPr>
              <a:t>MSPE (85%, 4.1) </a:t>
            </a:r>
          </a:p>
          <a:p>
            <a:pPr lvl="1"/>
            <a:r>
              <a:rPr lang="en-US" sz="1600">
                <a:latin typeface="Aptos" panose="020B0004020202020204" pitchFamily="34" charset="0"/>
              </a:rPr>
              <a:t>Specialty-specific LoRs (84%, 4.2) </a:t>
            </a:r>
          </a:p>
          <a:p>
            <a:r>
              <a:rPr lang="en-US" sz="1800">
                <a:latin typeface="Aptos" panose="020B0004020202020204" pitchFamily="34" charset="0"/>
              </a:rPr>
              <a:t>What matters when deciding who to</a:t>
            </a:r>
            <a:r>
              <a:rPr lang="en-US" sz="1800" b="1">
                <a:solidFill>
                  <a:srgbClr val="C00000"/>
                </a:solidFill>
                <a:latin typeface="Aptos" panose="020B0004020202020204" pitchFamily="34" charset="0"/>
              </a:rPr>
              <a:t> rank?</a:t>
            </a:r>
            <a:r>
              <a:rPr lang="en-US" sz="1800">
                <a:latin typeface="Aptos" panose="020B0004020202020204" pitchFamily="34" charset="0"/>
              </a:rPr>
              <a:t>  </a:t>
            </a:r>
          </a:p>
          <a:p>
            <a:pPr lvl="1"/>
            <a:r>
              <a:rPr lang="en-US" sz="1600">
                <a:latin typeface="Aptos" panose="020B0004020202020204" pitchFamily="34" charset="0"/>
              </a:rPr>
              <a:t>Interpersonal Skills, Interview Performance, Feedback from Residents</a:t>
            </a:r>
          </a:p>
        </p:txBody>
      </p:sp>
    </p:spTree>
    <p:extLst>
      <p:ext uri="{BB962C8B-B14F-4D97-AF65-F5344CB8AC3E}">
        <p14:creationId xmlns:p14="http://schemas.microsoft.com/office/powerpoint/2010/main" val="110899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B05C-D613-8FA0-409E-0BF7ADBC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MSPE – OSA Prepares the MSPE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8396-3A17-FE4F-C0FE-CD6A70492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The MSPE will be prepared by Drs. Allen, Flaherty, Lamos, Thom </a:t>
            </a:r>
          </a:p>
          <a:p>
            <a:pPr lvl="1"/>
            <a:r>
              <a:rPr lang="en-US" sz="2000">
                <a:latin typeface="Aptos" panose="020B0004020202020204" pitchFamily="34" charset="0"/>
              </a:rPr>
              <a:t>Assigned by Specialty</a:t>
            </a:r>
          </a:p>
          <a:p>
            <a:pPr marL="457200" lvl="1" indent="0">
              <a:buNone/>
            </a:pPr>
            <a:r>
              <a:rPr lang="en-US" sz="2000">
                <a:latin typeface="Aptos" panose="020B0004020202020204" pitchFamily="34" charset="0"/>
                <a:hlinkClick r:id="rId2"/>
              </a:rPr>
              <a:t>    List in Residency Application Manual – Specialty Advising </a:t>
            </a:r>
            <a:endParaRPr lang="en-US" sz="2000">
              <a:latin typeface="Aptos" panose="020B0004020202020204" pitchFamily="34" charset="0"/>
            </a:endParaRPr>
          </a:p>
          <a:p>
            <a:pPr lvl="1"/>
            <a:r>
              <a:rPr lang="en-US" sz="2000">
                <a:latin typeface="Aptos" panose="020B0004020202020204" pitchFamily="34" charset="0"/>
              </a:rPr>
              <a:t>Can request any OSA Dean </a:t>
            </a:r>
          </a:p>
          <a:p>
            <a:r>
              <a:rPr lang="en-US" sz="2400">
                <a:latin typeface="Aptos" panose="020B0004020202020204" pitchFamily="34" charset="0"/>
              </a:rPr>
              <a:t>Dr. Thom reviews and signs ALL MSPEs </a:t>
            </a:r>
          </a:p>
        </p:txBody>
      </p:sp>
    </p:spTree>
    <p:extLst>
      <p:ext uri="{BB962C8B-B14F-4D97-AF65-F5344CB8AC3E}">
        <p14:creationId xmlns:p14="http://schemas.microsoft.com/office/powerpoint/2010/main" val="176834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F15B-6C0A-7E97-D820-AEA4A81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</a:t>
            </a:r>
            <a:r>
              <a:rPr lang="en-US" err="1"/>
              <a:t>mspe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6B97-9E5B-A8D2-87E1-3FD460794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https://www.medschool.umaryland.edu/osa/residency-application-manual-/the-residency-application---components/the-mspe/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4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5A61-32A9-5642-6585-C6391133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21B3F-828F-A90D-3F38-0D6223CF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>
                <a:latin typeface="Aptos" panose="020B0004020202020204" pitchFamily="34" charset="0"/>
              </a:rPr>
              <a:t>Academic Progress 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Professional, Pre-Clerkship, Clerkship Performance </a:t>
            </a:r>
          </a:p>
          <a:p>
            <a:r>
              <a:rPr lang="en-US" sz="2400">
                <a:latin typeface="Aptos" panose="020B0004020202020204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196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2495-85B7-ADDA-73C2-51BA70ED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7C4C-14EA-157B-28C3-4E39FD11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6342-38C3-7CB2-C2E7-66710ABD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>
                <a:latin typeface="Aptos" panose="020B0004020202020204" pitchFamily="34" charset="0"/>
              </a:rPr>
              <a:t>Academic Progress </a:t>
            </a:r>
          </a:p>
          <a:p>
            <a:r>
              <a:rPr lang="en-US" sz="2400">
                <a:latin typeface="Aptos" panose="020B0004020202020204" pitchFamily="34" charset="0"/>
              </a:rPr>
              <a:t>Summary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02FAC-9752-9A41-D8C6-6ED29E20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427" b="26735"/>
          <a:stretch/>
        </p:blipFill>
        <p:spPr>
          <a:xfrm>
            <a:off x="5949684" y="2359349"/>
            <a:ext cx="5720332" cy="33920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77E0B2-0CE4-24E4-081C-252FF7F6DD7E}"/>
              </a:ext>
            </a:extLst>
          </p:cNvPr>
          <p:cNvCxnSpPr>
            <a:cxnSpLocks/>
          </p:cNvCxnSpPr>
          <p:nvPr/>
        </p:nvCxnSpPr>
        <p:spPr>
          <a:xfrm>
            <a:off x="4645152" y="2258568"/>
            <a:ext cx="1527048" cy="162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D7028C-64DF-C3BC-D094-91347BFC46F5}"/>
              </a:ext>
            </a:extLst>
          </p:cNvPr>
          <p:cNvCxnSpPr>
            <a:cxnSpLocks/>
          </p:cNvCxnSpPr>
          <p:nvPr/>
        </p:nvCxnSpPr>
        <p:spPr>
          <a:xfrm>
            <a:off x="4645152" y="2167128"/>
            <a:ext cx="2615619" cy="1501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7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BAAD1-3796-4AE1-E27C-E1C265662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65B1-837E-A582-DADF-33FCF70E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MSPE – Section headings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9C22-0D4E-85C5-DAB2-1DA7A0AA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ptos" panose="020B0004020202020204" pitchFamily="34" charset="0"/>
              </a:rPr>
              <a:t>Identifying Information </a:t>
            </a:r>
          </a:p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Noteworthy Characteristics</a:t>
            </a:r>
          </a:p>
          <a:p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</a:rPr>
              <a:t>Significant Challenges</a:t>
            </a:r>
          </a:p>
          <a:p>
            <a:r>
              <a:rPr lang="en-US" sz="2400">
                <a:latin typeface="Aptos" panose="020B0004020202020204" pitchFamily="34" charset="0"/>
              </a:rPr>
              <a:t>Academic History </a:t>
            </a:r>
          </a:p>
          <a:p>
            <a:r>
              <a:rPr lang="en-US" sz="2400">
                <a:latin typeface="Aptos" panose="020B0004020202020204" pitchFamily="34" charset="0"/>
              </a:rPr>
              <a:t>Academic Progress </a:t>
            </a:r>
          </a:p>
          <a:p>
            <a:r>
              <a:rPr lang="en-US" sz="2400">
                <a:latin typeface="Aptos" panose="020B0004020202020204" pitchFamily="34" charset="0"/>
              </a:rPr>
              <a:t>Summary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EDF52-CE46-855E-B188-E5B1EA9A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427" b="26735"/>
          <a:stretch/>
        </p:blipFill>
        <p:spPr>
          <a:xfrm>
            <a:off x="5949684" y="2359349"/>
            <a:ext cx="5720332" cy="33920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8B2C1D-720F-5D8F-8F68-BAC7EDD3CF79}"/>
              </a:ext>
            </a:extLst>
          </p:cNvPr>
          <p:cNvSpPr/>
          <p:nvPr/>
        </p:nvSpPr>
        <p:spPr>
          <a:xfrm>
            <a:off x="5949683" y="4474423"/>
            <a:ext cx="5066659" cy="13963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629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C1C31"/>
      </a:dk2>
      <a:lt2>
        <a:srgbClr val="F0F3F2"/>
      </a:lt2>
      <a:accent1>
        <a:srgbClr val="E72959"/>
      </a:accent1>
      <a:accent2>
        <a:srgbClr val="D51796"/>
      </a:accent2>
      <a:accent3>
        <a:srgbClr val="D629E7"/>
      </a:accent3>
      <a:accent4>
        <a:srgbClr val="7517D5"/>
      </a:accent4>
      <a:accent5>
        <a:srgbClr val="3B2CE7"/>
      </a:accent5>
      <a:accent6>
        <a:srgbClr val="1757D5"/>
      </a:accent6>
      <a:hlink>
        <a:srgbClr val="5F3F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BFF99-71A3-44CA-9876-1A277113C1A7}">
  <ds:schemaRefs>
    <ds:schemaRef ds:uri="480e030d-b1ba-4175-bf7e-8ff9154deca3"/>
    <ds:schemaRef ds:uri="b952f4ed-faee-42e5-b15e-296a4efded7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B1132C0-7B8B-40CB-A271-A25CA0E66FF5}">
  <ds:schemaRefs>
    <ds:schemaRef ds:uri="480e030d-b1ba-4175-bf7e-8ff9154deca3"/>
    <ds:schemaRef ds:uri="b952f4ed-faee-42e5-b15e-296a4efded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92FA0F6-71C4-4A99-945F-0D455D4F41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Application>Microsoft Office PowerPoint</Application>
  <PresentationFormat>Widescreen</PresentationFormat>
  <Slides>28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SketchyVTI</vt:lpstr>
      <vt:lpstr>Understanding the MSPE and your 1:1 OSA Meeting</vt:lpstr>
      <vt:lpstr>What is the mspe</vt:lpstr>
      <vt:lpstr>The MSPE</vt:lpstr>
      <vt:lpstr>The MSPE – Zoom Out </vt:lpstr>
      <vt:lpstr>The MSPE – OSA Prepares the MSPE  </vt:lpstr>
      <vt:lpstr>Sample mspe</vt:lpstr>
      <vt:lpstr>MSPE – Section headings </vt:lpstr>
      <vt:lpstr>MSPE – Section headings </vt:lpstr>
      <vt:lpstr>MSPE – Section headings </vt:lpstr>
      <vt:lpstr>Noteworthy Characteristics &amp; Significant Challenges</vt:lpstr>
      <vt:lpstr>MSPE – Section headings </vt:lpstr>
      <vt:lpstr>MSPE – Section headings </vt:lpstr>
      <vt:lpstr>MSPE – Section headings </vt:lpstr>
      <vt:lpstr>MSPE – Section headings </vt:lpstr>
      <vt:lpstr>MSPE – Core Clerkships </vt:lpstr>
      <vt:lpstr>MSPE – Section headings </vt:lpstr>
      <vt:lpstr>MSPE – Appendix  </vt:lpstr>
      <vt:lpstr>MSPE – What is NOT included </vt:lpstr>
      <vt:lpstr>MSPE Timeline</vt:lpstr>
      <vt:lpstr>MSPE Timeline </vt:lpstr>
      <vt:lpstr>What Happens After September  </vt:lpstr>
      <vt:lpstr>Questions about the mspe?</vt:lpstr>
      <vt:lpstr>https://www.medschool.umaryland.edu/osa/residency-application-manual-/the-mspe/</vt:lpstr>
      <vt:lpstr>1:1 Osa meeting</vt:lpstr>
      <vt:lpstr>What do we discuss together</vt:lpstr>
      <vt:lpstr>Checklist to complete prior to your OSA advising meeting</vt:lpstr>
      <vt:lpstr>Other things to take care of</vt:lpstr>
      <vt:lpstr>Questions about your meeting?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MSPE and your 1:1 OSA Meeting</dc:title>
  <dc:creator>Allen, John</dc:creator>
  <cp:revision>1</cp:revision>
  <dcterms:created xsi:type="dcterms:W3CDTF">2024-04-09T19:57:40Z</dcterms:created>
  <dcterms:modified xsi:type="dcterms:W3CDTF">2025-04-02T17:34:13Z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