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6"/>
  </p:notesMasterIdLst>
  <p:sldIdLst>
    <p:sldId id="256" r:id="rId5"/>
    <p:sldId id="257" r:id="rId6"/>
    <p:sldId id="258" r:id="rId7"/>
    <p:sldId id="270" r:id="rId8"/>
    <p:sldId id="268" r:id="rId9"/>
    <p:sldId id="261" r:id="rId10"/>
    <p:sldId id="274" r:id="rId11"/>
    <p:sldId id="262" r:id="rId12"/>
    <p:sldId id="276" r:id="rId13"/>
    <p:sldId id="264" r:id="rId14"/>
    <p:sldId id="275" r:id="rId15"/>
    <p:sldId id="265" r:id="rId16"/>
    <p:sldId id="266" r:id="rId17"/>
    <p:sldId id="271" r:id="rId18"/>
    <p:sldId id="280" r:id="rId19"/>
    <p:sldId id="267" r:id="rId20"/>
    <p:sldId id="277" r:id="rId21"/>
    <p:sldId id="263" r:id="rId22"/>
    <p:sldId id="281" r:id="rId23"/>
    <p:sldId id="284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1AA87-DF33-46FD-BC04-959E798C581A}" v="69" dt="2023-11-13T14:39:5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87" autoAdjust="0"/>
  </p:normalViewPr>
  <p:slideViewPr>
    <p:cSldViewPr snapToGrid="0">
      <p:cViewPr varScale="1">
        <p:scale>
          <a:sx n="93" d="100"/>
          <a:sy n="93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B62E2-0AF1-4998-A2E5-928F47BB4D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628F2-C651-4980-819A-30BE06AA0E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 Policy:  https://www.medschool.umaryland.edu/media/SOM/Offices-of-the-Dean/Student-Affairs/Images/Leave-of-Absence-policy.pdf</a:t>
            </a:r>
          </a:p>
          <a:p>
            <a:r>
              <a:rPr lang="en-US" dirty="0"/>
              <a:t>Advancement, Graduation &amp; Dismissal Policy (includes “The six-year rule” : https://www.medschool.umaryland.edu/media/SOM/Offices-of-the-Dean/Student-Affairs/Images/Advancement,-Graduation,-Dismissal-CCC-approved-2021.pdf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628F2-C651-4980-819A-30BE06AA0E2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4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 Policy:  https://www.medschool.umaryland.edu/media/SOM/Offices-of-the-Dean/Student-Affairs/Images/Leave-of-Absence-policy.pdf</a:t>
            </a:r>
          </a:p>
          <a:p>
            <a:r>
              <a:rPr lang="en-US" dirty="0"/>
              <a:t>Advancement, Graduation &amp; Dismissal Policy (includes “The six-year rule” : https://www.medschool.umaryland.edu/media/SOM/Offices-of-the-Dean/Student-Affairs/Images/Advancement,-Graduation,-Dismissal-CCC-approved-2021.pdf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628F2-C651-4980-819A-30BE06AA0E2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7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 Checklist:  https://www.medschool.umaryland.edu/media/SOM/Offices-of-the-Dean/Student-Affairs/Images/LOA_Checklist.pdf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628F2-C651-4980-819A-30BE06AA0E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1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 Standards: https://www.medschool.umaryland.edu/media/SOM/Offices-of-the-Dean/Admissions/docs/technical-standards.pdf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628F2-C651-4980-819A-30BE06AA0E2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69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8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0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0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2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1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0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media/SOM/Offices-of-the-Dean/Student-Affairs/Images/LOA_Checklis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Green@som.umaryland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Bradley.Wilhelmy@som.umaryland.edu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media/SOM/Offices-of-the-Dean/Student-Affairs/Images/Leave-of-Absence-policy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media/SOM/Offices-of-the-Dean/Student-Affairs/Images/Leave-of-Absence-polic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13AAF-525E-4953-A67E-7B34FDB4D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9CF85-0FC6-4718-8D04-2DE8F74F1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575967"/>
            <a:ext cx="4457690" cy="1720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Taking a Gap Year: </a:t>
            </a:r>
            <a:br>
              <a:rPr lang="en-US" sz="3700" dirty="0"/>
            </a:br>
            <a:r>
              <a:rPr lang="en-US" sz="3700" i="1" dirty="0"/>
              <a:t>Considerations and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B638-E68D-4ED2-A310-4E314EAF4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575967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Office of Student Affairs </a:t>
            </a:r>
          </a:p>
        </p:txBody>
      </p:sp>
      <p:pic>
        <p:nvPicPr>
          <p:cNvPr id="4" name="Picture 3" descr="Calculator and folders">
            <a:extLst>
              <a:ext uri="{FF2B5EF4-FFF2-40B4-BE49-F238E27FC236}">
                <a16:creationId xmlns:a16="http://schemas.microsoft.com/office/drawing/2014/main" id="{6A23D374-640F-2567-83D5-3674AF273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05" b="19322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9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AF64-2F22-4701-A2FA-31623BF3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Initiating any break from the curriculum (e.g. Gap/Leave)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89A50-A32E-45ED-B324-727EC914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 Meet with OSA </a:t>
            </a:r>
          </a:p>
          <a:p>
            <a:pPr lvl="1"/>
            <a:r>
              <a:rPr lang="en-US" dirty="0"/>
              <a:t>	* If associated with research, Meet with OSR </a:t>
            </a:r>
          </a:p>
          <a:p>
            <a:r>
              <a:rPr lang="en-US" dirty="0"/>
              <a:t>Step 2:  Written request for leave addressed to Dean (given to OSA) </a:t>
            </a:r>
          </a:p>
          <a:p>
            <a:r>
              <a:rPr lang="en-US" dirty="0"/>
              <a:t>Step 3:  Attend to and complete the </a:t>
            </a:r>
            <a:r>
              <a:rPr lang="en-US" dirty="0">
                <a:hlinkClick r:id="rId3"/>
              </a:rPr>
              <a:t>LOA Checklist</a:t>
            </a:r>
            <a:r>
              <a:rPr lang="en-US" dirty="0"/>
              <a:t>; submit to OSA </a:t>
            </a:r>
          </a:p>
          <a:p>
            <a:pPr lvl="1"/>
            <a:r>
              <a:rPr lang="en-US" dirty="0"/>
              <a:t>	*Contact Student Accounts to clear balances </a:t>
            </a:r>
          </a:p>
          <a:p>
            <a:pPr lvl="1"/>
            <a:r>
              <a:rPr lang="en-US" dirty="0"/>
              <a:t>	*Contact Financial Aid to discuss impact </a:t>
            </a:r>
          </a:p>
          <a:p>
            <a:r>
              <a:rPr lang="en-US" dirty="0"/>
              <a:t>Step 4:  OSA will process approvals, status changes, drops </a:t>
            </a:r>
          </a:p>
        </p:txBody>
      </p:sp>
    </p:spTree>
    <p:extLst>
      <p:ext uri="{BB962C8B-B14F-4D97-AF65-F5344CB8AC3E}">
        <p14:creationId xmlns:p14="http://schemas.microsoft.com/office/powerpoint/2010/main" val="259194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23A4-4852-49F8-8E2E-EB381CC2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6413-F696-461C-B847-2EFCE78D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 starting process about 6 months before planned leave.</a:t>
            </a:r>
          </a:p>
          <a:p>
            <a:r>
              <a:rPr lang="en-US" dirty="0"/>
              <a:t>Confirm plans within 8-12 weeks of planned leave</a:t>
            </a:r>
          </a:p>
          <a:p>
            <a:r>
              <a:rPr lang="en-US" dirty="0"/>
              <a:t>OSR must have 8-week advanced notice of plans for a research elective for approval</a:t>
            </a:r>
          </a:p>
        </p:txBody>
      </p:sp>
    </p:spTree>
    <p:extLst>
      <p:ext uri="{BB962C8B-B14F-4D97-AF65-F5344CB8AC3E}">
        <p14:creationId xmlns:p14="http://schemas.microsoft.com/office/powerpoint/2010/main" val="301841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BA4B-EE8F-4552-ABC5-8F036E0A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be on “Leave” – </a:t>
            </a:r>
            <a:r>
              <a:rPr lang="en-US" i="1" dirty="0"/>
              <a:t>elements of the checklist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2178-7527-4E35-BE70-814432DF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529680"/>
          </a:xfrm>
        </p:spPr>
        <p:txBody>
          <a:bodyPr>
            <a:normAutofit/>
          </a:bodyPr>
          <a:lstStyle/>
          <a:p>
            <a:r>
              <a:rPr lang="en-US" dirty="0"/>
              <a:t>You are on an approved leave from the medical school curriculum </a:t>
            </a:r>
          </a:p>
          <a:p>
            <a:r>
              <a:rPr lang="en-US" dirty="0"/>
              <a:t>You are NOT a registered student and are not paying tuition/fees </a:t>
            </a:r>
          </a:p>
          <a:p>
            <a:pPr lvl="1"/>
            <a:r>
              <a:rPr lang="en-US" dirty="0"/>
              <a:t>	Unable to access to campus services (student health, counseling, gym…) </a:t>
            </a:r>
          </a:p>
          <a:p>
            <a:pPr lvl="1"/>
            <a:r>
              <a:rPr lang="en-US" dirty="0"/>
              <a:t>	Not eligible for student health insurance or accident insurance </a:t>
            </a:r>
          </a:p>
          <a:p>
            <a:pPr lvl="1"/>
            <a:r>
              <a:rPr lang="en-US" dirty="0"/>
              <a:t>	Not covered under SOM malpractice insurance </a:t>
            </a:r>
          </a:p>
          <a:p>
            <a:pPr lvl="1"/>
            <a:r>
              <a:rPr lang="en-US" dirty="0"/>
              <a:t>	Cannot register for/take courses for credit at UMSOM / UMB</a:t>
            </a:r>
          </a:p>
          <a:p>
            <a:pPr lvl="1"/>
            <a:r>
              <a:rPr lang="en-US" dirty="0"/>
              <a:t>	Not eligible for financial aid </a:t>
            </a:r>
          </a:p>
        </p:txBody>
      </p:sp>
    </p:spTree>
    <p:extLst>
      <p:ext uri="{BB962C8B-B14F-4D97-AF65-F5344CB8AC3E}">
        <p14:creationId xmlns:p14="http://schemas.microsoft.com/office/powerpoint/2010/main" val="308246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8865-1F0F-41F9-98EB-55CC25AF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other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7B900-057C-48C5-B4ED-397AEDEA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9249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Unscheduled block/blocks (clinical years) </a:t>
            </a:r>
          </a:p>
          <a:p>
            <a:r>
              <a:rPr lang="en-US" dirty="0"/>
              <a:t>Research Elective* – 1-2 credits towards graduation in Adv Clinical Phase </a:t>
            </a:r>
          </a:p>
          <a:p>
            <a:r>
              <a:rPr lang="en-US" dirty="0"/>
              <a:t>Decelerated Curriculum </a:t>
            </a:r>
          </a:p>
          <a:p>
            <a:pPr lvl="1"/>
            <a:r>
              <a:rPr lang="en-US" dirty="0"/>
              <a:t>	Extends Graduation </a:t>
            </a:r>
          </a:p>
          <a:p>
            <a:pPr lvl="1"/>
            <a:r>
              <a:rPr lang="en-US" dirty="0"/>
              <a:t>	Results in part-time student status </a:t>
            </a:r>
          </a:p>
          <a:p>
            <a:pPr lvl="1"/>
            <a:r>
              <a:rPr lang="en-US" dirty="0"/>
              <a:t>	May incur additional tuition and fees </a:t>
            </a:r>
          </a:p>
          <a:p>
            <a:r>
              <a:rPr lang="en-US" dirty="0"/>
              <a:t>Research selective*</a:t>
            </a:r>
          </a:p>
          <a:p>
            <a:pPr lvl="1"/>
            <a:r>
              <a:rPr lang="en-US" dirty="0"/>
              <a:t>	9-credits, tuition remitted; student pays fees </a:t>
            </a:r>
          </a:p>
          <a:p>
            <a:pPr lvl="1"/>
            <a:r>
              <a:rPr lang="en-US" dirty="0"/>
              <a:t>	Not eligible for financial aid </a:t>
            </a:r>
          </a:p>
          <a:p>
            <a:pPr lvl="1"/>
            <a:r>
              <a:rPr lang="en-US" dirty="0"/>
              <a:t>	Does provide access to student benefits including malpractice, health insurance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C540E7-8EC9-BCEB-B1AE-0706E2F67C9B}"/>
              </a:ext>
            </a:extLst>
          </p:cNvPr>
          <p:cNvSpPr/>
          <p:nvPr/>
        </p:nvSpPr>
        <p:spPr>
          <a:xfrm>
            <a:off x="7352271" y="3181865"/>
            <a:ext cx="3417843" cy="15754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 </a:t>
            </a:r>
            <a:r>
              <a:rPr lang="en-US" u="sng" dirty="0"/>
              <a:t>Research Elective/Selective </a:t>
            </a:r>
            <a:r>
              <a:rPr lang="en-US" dirty="0"/>
              <a:t>require prior approval by OSR (Dr. Greg Carey) </a:t>
            </a:r>
          </a:p>
        </p:txBody>
      </p:sp>
    </p:spTree>
    <p:extLst>
      <p:ext uri="{BB962C8B-B14F-4D97-AF65-F5344CB8AC3E}">
        <p14:creationId xmlns:p14="http://schemas.microsoft.com/office/powerpoint/2010/main" val="6551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4935-F82E-4FC8-B8AD-36E59839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take leave and scheduling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B880-CCBC-44C1-9FB2-77D7B4EB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OSA consultation </a:t>
            </a:r>
          </a:p>
          <a:p>
            <a:r>
              <a:rPr lang="en-US" dirty="0"/>
              <a:t>New/Spring term starts July 1, 2023 </a:t>
            </a:r>
          </a:p>
          <a:p>
            <a:r>
              <a:rPr lang="en-US" dirty="0"/>
              <a:t>Careful balance between maximizing gap experience, creating ideal schedule, and financial implications </a:t>
            </a:r>
          </a:p>
          <a:p>
            <a:r>
              <a:rPr lang="en-US" dirty="0"/>
              <a:t>Recommend at least one Advanced Rotation before leave </a:t>
            </a:r>
          </a:p>
          <a:p>
            <a:r>
              <a:rPr lang="en-US" dirty="0"/>
              <a:t>TAKE STEP 2 EARLY IN YOUR LEAVE!!!!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1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A6AF3-B139-B4A2-0F61-3CB9E363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5" y="192216"/>
            <a:ext cx="6018685" cy="63214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8E7E0B-7D8D-9D0C-7131-E68AA3769F4A}"/>
              </a:ext>
            </a:extLst>
          </p:cNvPr>
          <p:cNvSpPr/>
          <p:nvPr/>
        </p:nvSpPr>
        <p:spPr>
          <a:xfrm>
            <a:off x="7142206" y="381149"/>
            <a:ext cx="4015946" cy="35977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 can be personalized: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-Outstanding clerkships completed block 11/12 before leave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1-2 pre-clerkship electives translates to additional “Off” months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Most students use 1 month off for interviews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5CE27-3081-326F-F7D5-B5FFCFDC5A29}"/>
              </a:ext>
            </a:extLst>
          </p:cNvPr>
          <p:cNvSpPr/>
          <p:nvPr/>
        </p:nvSpPr>
        <p:spPr>
          <a:xfrm>
            <a:off x="7142206" y="4287795"/>
            <a:ext cx="4015946" cy="218905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Graduation Requirements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 One SI or Elective in IM </a:t>
            </a:r>
          </a:p>
          <a:p>
            <a:pPr algn="ctr"/>
            <a:r>
              <a:rPr lang="en-US" dirty="0"/>
              <a:t>- One SI or Elective is Ambulatory</a:t>
            </a:r>
          </a:p>
          <a:p>
            <a:pPr algn="ctr"/>
            <a:r>
              <a:rPr lang="en-US" dirty="0"/>
              <a:t>-At least one Clinical in last semester</a:t>
            </a:r>
          </a:p>
        </p:txBody>
      </p:sp>
    </p:spTree>
    <p:extLst>
      <p:ext uri="{BB962C8B-B14F-4D97-AF65-F5344CB8AC3E}">
        <p14:creationId xmlns:p14="http://schemas.microsoft.com/office/powerpoint/2010/main" val="9844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AE6-9C24-425C-9096-45A0F087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you are on leave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BB8C-E397-4170-B408-8581F369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776786"/>
          </a:xfrm>
        </p:spPr>
        <p:txBody>
          <a:bodyPr>
            <a:normAutofit/>
          </a:bodyPr>
          <a:lstStyle/>
          <a:p>
            <a:r>
              <a:rPr lang="en-US" dirty="0"/>
              <a:t>Check emails! </a:t>
            </a:r>
          </a:p>
          <a:p>
            <a:pPr lvl="1"/>
            <a:r>
              <a:rPr lang="en-US" dirty="0"/>
              <a:t>	While on leave, you should routinely check your SOM email </a:t>
            </a:r>
          </a:p>
          <a:p>
            <a:pPr lvl="1"/>
            <a:r>
              <a:rPr lang="en-US" dirty="0"/>
              <a:t>	Note you will likely receive emails from two class listservs (original/new) </a:t>
            </a:r>
          </a:p>
          <a:p>
            <a:pPr lvl="1"/>
            <a:r>
              <a:rPr lang="en-US" dirty="0"/>
              <a:t>	Respond to important emails/expectations (e.g., clinical scheduling) </a:t>
            </a:r>
          </a:p>
          <a:p>
            <a:r>
              <a:rPr lang="en-US" dirty="0"/>
              <a:t>Keep SOM up to date with your status through regular check ins </a:t>
            </a:r>
          </a:p>
          <a:p>
            <a:pPr lvl="1"/>
            <a:r>
              <a:rPr lang="en-US" dirty="0"/>
              <a:t>	All - Routine check ins with OSA</a:t>
            </a:r>
          </a:p>
          <a:p>
            <a:pPr lvl="1"/>
            <a:r>
              <a:rPr lang="en-US" dirty="0"/>
              <a:t>	Research – Routine check ins with OSR/Dr. Carey </a:t>
            </a:r>
          </a:p>
          <a:p>
            <a:pPr lvl="1"/>
            <a:r>
              <a:rPr lang="en-US" dirty="0"/>
              <a:t>	Status checks – are you on track to meet your own goals?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6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1CAB-9468-BCBC-C1FF-197784BA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should I be doing during my leave?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E22E4-EFB0-5F4A-B471-FA711171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re-evaluating your mission/brand and identify activities to support </a:t>
            </a:r>
          </a:p>
          <a:p>
            <a:r>
              <a:rPr lang="en-US" dirty="0"/>
              <a:t>Join a national medical society (or two!) and get involved</a:t>
            </a:r>
          </a:p>
          <a:p>
            <a:r>
              <a:rPr lang="en-US" dirty="0"/>
              <a:t>Consider reengaging with service/volunteering </a:t>
            </a:r>
          </a:p>
          <a:p>
            <a:r>
              <a:rPr lang="en-US" dirty="0"/>
              <a:t>Spend some time shadowing in your desired field (remember you do NOT have malpractice, so shadowing ONLY)</a:t>
            </a:r>
          </a:p>
          <a:p>
            <a:r>
              <a:rPr lang="en-US" dirty="0"/>
              <a:t>Take a course that supports your interests </a:t>
            </a:r>
          </a:p>
        </p:txBody>
      </p:sp>
    </p:spTree>
    <p:extLst>
      <p:ext uri="{BB962C8B-B14F-4D97-AF65-F5344CB8AC3E}">
        <p14:creationId xmlns:p14="http://schemas.microsoft.com/office/powerpoint/2010/main" val="350417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660-BCDB-4417-AAD0-E40D1CAB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from leave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4EC59-AE1C-40DD-BB1A-1139E827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Notify OSA of your intention to return at least 8-weeks prior </a:t>
            </a:r>
          </a:p>
          <a:p>
            <a:pPr lvl="1"/>
            <a:r>
              <a:rPr lang="en-US" dirty="0"/>
              <a:t>	Failure to do so may result in inability to register or withdrawal </a:t>
            </a:r>
          </a:p>
          <a:p>
            <a:r>
              <a:rPr lang="en-US" dirty="0"/>
              <a:t>All students must attest to meeting technical standards prior to return </a:t>
            </a:r>
          </a:p>
          <a:p>
            <a:r>
              <a:rPr lang="en-US" dirty="0"/>
              <a:t>May have additional requirements depending on circumstances of leave</a:t>
            </a:r>
          </a:p>
          <a:p>
            <a:r>
              <a:rPr lang="en-US" dirty="0"/>
              <a:t>Student status, including class and graduation date, will be updated  </a:t>
            </a:r>
          </a:p>
        </p:txBody>
      </p:sp>
    </p:spTree>
    <p:extLst>
      <p:ext uri="{BB962C8B-B14F-4D97-AF65-F5344CB8AC3E}">
        <p14:creationId xmlns:p14="http://schemas.microsoft.com/office/powerpoint/2010/main" val="30114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D975-370F-056E-7D4B-DD7E39F1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C75B-694F-17A6-904C-6E867E559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Renaissance Curriculum Graduation Requirements</a:t>
            </a:r>
          </a:p>
          <a:p>
            <a:pPr lvl="1"/>
            <a:r>
              <a:rPr lang="en-US" sz="1200" dirty="0">
                <a:solidFill>
                  <a:srgbClr val="0070C0">
                    <a:alpha val="60000"/>
                  </a:srgbClr>
                </a:solidFill>
              </a:rPr>
              <a:t>https://www.medschool.umaryland.edu/osa/residency-application-manual-/requirements-for-graduation-per-class/  </a:t>
            </a:r>
          </a:p>
          <a:p>
            <a:r>
              <a:rPr lang="en-US" dirty="0"/>
              <a:t>Residency Handbook </a:t>
            </a:r>
          </a:p>
          <a:p>
            <a:pPr lvl="1"/>
            <a:r>
              <a:rPr lang="en-US" sz="1200" dirty="0">
                <a:solidFill>
                  <a:srgbClr val="0070C0">
                    <a:alpha val="60000"/>
                  </a:srgbClr>
                </a:solidFill>
              </a:rPr>
              <a:t>https://www.medschool.umaryland.edu/osa/residency-application-manual-/</a:t>
            </a:r>
          </a:p>
          <a:p>
            <a:r>
              <a:rPr lang="en-US" dirty="0"/>
              <a:t>MedScope Class Page </a:t>
            </a:r>
          </a:p>
          <a:p>
            <a:pPr lvl="1"/>
            <a:r>
              <a:rPr lang="en-US" sz="1200" dirty="0">
                <a:solidFill>
                  <a:srgbClr val="0070C0">
                    <a:alpha val="60000"/>
                  </a:srgbClr>
                </a:solidFill>
              </a:rPr>
              <a:t>https://medscope.umaryland.edu/pg/cl/SOM2025</a:t>
            </a:r>
          </a:p>
          <a:p>
            <a:r>
              <a:rPr lang="en-US" dirty="0"/>
              <a:t>**Be sure you are receiving </a:t>
            </a:r>
            <a:r>
              <a:rPr lang="en-US" dirty="0" err="1"/>
              <a:t>listserve</a:t>
            </a:r>
            <a:r>
              <a:rPr lang="en-US" dirty="0"/>
              <a:t> emails for new class </a:t>
            </a:r>
          </a:p>
        </p:txBody>
      </p:sp>
    </p:spTree>
    <p:extLst>
      <p:ext uri="{BB962C8B-B14F-4D97-AF65-F5344CB8AC3E}">
        <p14:creationId xmlns:p14="http://schemas.microsoft.com/office/powerpoint/2010/main" val="180762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7DEF-0B57-43CA-A9BD-AE984F68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a gap year(s) during medical school?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12B6-2D45-4335-ABC3-F95E3827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Personal/Medical/Life Circumstances </a:t>
            </a:r>
          </a:p>
          <a:p>
            <a:r>
              <a:rPr lang="en-US" dirty="0"/>
              <a:t>Personal or Professional Growth and Development </a:t>
            </a:r>
          </a:p>
          <a:p>
            <a:pPr lvl="2"/>
            <a:r>
              <a:rPr lang="en-US" dirty="0"/>
              <a:t>Dual Degree </a:t>
            </a:r>
          </a:p>
          <a:p>
            <a:pPr lvl="2"/>
            <a:r>
              <a:rPr lang="en-US" dirty="0"/>
              <a:t>Research </a:t>
            </a:r>
          </a:p>
          <a:p>
            <a:pPr lvl="2"/>
            <a:r>
              <a:rPr lang="en-US" dirty="0"/>
              <a:t>Service </a:t>
            </a:r>
          </a:p>
          <a:p>
            <a:pPr lvl="2"/>
            <a:r>
              <a:rPr lang="en-US" dirty="0"/>
              <a:t>Advocacy </a:t>
            </a:r>
          </a:p>
          <a:p>
            <a:pPr lvl="2"/>
            <a:r>
              <a:rPr lang="en-US" dirty="0"/>
              <a:t>Other </a:t>
            </a:r>
          </a:p>
        </p:txBody>
      </p:sp>
    </p:spTree>
    <p:extLst>
      <p:ext uri="{BB962C8B-B14F-4D97-AF65-F5344CB8AC3E}">
        <p14:creationId xmlns:p14="http://schemas.microsoft.com/office/powerpoint/2010/main" val="301675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7F56-E908-A046-3A0F-C2D05787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Ambassadors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055E2-B3EB-2048-4421-9661AF77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66" y="1890445"/>
            <a:ext cx="1233616" cy="15385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B5DE38-7403-EFAE-E9CC-8F9364FF8767}"/>
              </a:ext>
            </a:extLst>
          </p:cNvPr>
          <p:cNvSpPr/>
          <p:nvPr/>
        </p:nvSpPr>
        <p:spPr>
          <a:xfrm>
            <a:off x="2074582" y="1890445"/>
            <a:ext cx="9128018" cy="15385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baseline="0" dirty="0"/>
              <a:t>Lexi Green </a:t>
            </a:r>
          </a:p>
          <a:p>
            <a:pPr algn="ctr"/>
            <a:r>
              <a:rPr lang="en-US" sz="1200" i="1" dirty="0">
                <a:hlinkClick r:id="rId3"/>
              </a:rPr>
              <a:t>Alexis.Green@som.umaryland.edu</a:t>
            </a:r>
            <a:r>
              <a:rPr lang="en-US" sz="1200" i="1" dirty="0"/>
              <a:t> </a:t>
            </a:r>
          </a:p>
          <a:p>
            <a:pPr algn="ctr"/>
            <a:endParaRPr lang="en-US" sz="1200" b="0" i="1" baseline="0" dirty="0"/>
          </a:p>
          <a:p>
            <a:pPr algn="ctr"/>
            <a:r>
              <a:rPr lang="en-US" sz="1200" b="0" i="1" baseline="0" dirty="0"/>
              <a:t>“I spent 11 months at the National </a:t>
            </a:r>
            <a:r>
              <a:rPr lang="en-US" sz="1200" dirty="0"/>
              <a:t>Institutes of Health in the Medical Research Scholars Program, which provided funding for an intensive research experience, as well as a longitudinal curriculum for improving research skills. This was an exceptional opportunity for me to publish and present, improve my skills, and enjoy life with a more relaxed schedule compared to our medical school years! ” </a:t>
            </a:r>
            <a:r>
              <a:rPr lang="en-US" sz="1200" b="0" i="1" baseline="0" dirty="0"/>
              <a:t> </a:t>
            </a:r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0C85D-CB3B-3E09-1B5F-29DD42792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984" y="3429000"/>
            <a:ext cx="1233616" cy="15420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274D78-E5AA-47A2-0656-0392DDF08AFC}"/>
              </a:ext>
            </a:extLst>
          </p:cNvPr>
          <p:cNvSpPr/>
          <p:nvPr/>
        </p:nvSpPr>
        <p:spPr>
          <a:xfrm>
            <a:off x="840966" y="3414445"/>
            <a:ext cx="9128018" cy="1538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baseline="0" dirty="0"/>
              <a:t>Bradley Wilhelmy</a:t>
            </a:r>
          </a:p>
          <a:p>
            <a:pPr algn="ctr"/>
            <a:r>
              <a:rPr lang="en-US" sz="1200" i="1" dirty="0">
                <a:hlinkClick r:id="rId5"/>
              </a:rPr>
              <a:t>Bradley.Wilhelmy@som.umaryland.edu</a:t>
            </a:r>
            <a:r>
              <a:rPr lang="en-US" sz="1200" i="1" dirty="0"/>
              <a:t> </a:t>
            </a:r>
          </a:p>
          <a:p>
            <a:pPr algn="ctr"/>
            <a:endParaRPr lang="en-US" sz="1200" b="0" i="1" baseline="0" dirty="0"/>
          </a:p>
          <a:p>
            <a:pPr algn="ctr"/>
            <a:r>
              <a:rPr lang="en-US" sz="1200" b="0" i="1" baseline="0" dirty="0"/>
              <a:t>“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enrolled in the research selective after completing M3 and I have spent this time performing translational research in various models of neurotrauma while also conducting clinical research. This dedicated research time has allowed me to better explore a potential career as a physician-scientist, strengthen my CV, and gain greater mentorship from faculty in my specialty of interest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200" dirty="0"/>
              <a:t>”</a:t>
            </a:r>
          </a:p>
          <a:p>
            <a:pPr algn="ctr"/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924E3D-85A7-2468-7852-287EB9BAB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64" y="4953000"/>
            <a:ext cx="1233615" cy="1542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A42F1-5531-A12F-E35A-CCBF4D99C91F}"/>
              </a:ext>
            </a:extLst>
          </p:cNvPr>
          <p:cNvSpPr/>
          <p:nvPr/>
        </p:nvSpPr>
        <p:spPr>
          <a:xfrm>
            <a:off x="2074582" y="4948719"/>
            <a:ext cx="9128018" cy="15385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Kimia Abtahi</a:t>
            </a:r>
            <a:endParaRPr lang="en-US" b="1" i="1" baseline="0" dirty="0"/>
          </a:p>
          <a:p>
            <a:pPr algn="ctr"/>
            <a:r>
              <a:rPr lang="en-US" sz="1200" i="1" dirty="0">
                <a:hlinkClick r:id="rId3"/>
              </a:rPr>
              <a:t>Alexis.Green@som.umaryland.edu</a:t>
            </a:r>
            <a:r>
              <a:rPr lang="en-US" sz="1200" i="1" dirty="0"/>
              <a:t> </a:t>
            </a:r>
          </a:p>
          <a:p>
            <a:pPr algn="ctr"/>
            <a:endParaRPr lang="en-US" sz="1200" b="0" i="1" baseline="0" dirty="0"/>
          </a:p>
          <a:p>
            <a:pPr algn="ctr"/>
            <a:r>
              <a:rPr lang="en-US" sz="1200" b="0" i="1" baseline="0" dirty="0"/>
              <a:t>Kimia participated in an internship at UMB Sustainability and</a:t>
            </a:r>
          </a:p>
          <a:p>
            <a:pPr algn="ctr"/>
            <a:r>
              <a:rPr lang="en-US" sz="1200" b="0" i="1" baseline="0" dirty="0"/>
              <a:t> an internship in Annapolis on healthcare policy with a Maryland Senator </a:t>
            </a:r>
          </a:p>
          <a:p>
            <a:pPr algn="ctr"/>
            <a:r>
              <a:rPr lang="en-US" sz="1200" i="1" dirty="0"/>
              <a:t>Listen to the OSA Insider Podcast Episode 103 – “Gap Years”</a:t>
            </a:r>
            <a:endParaRPr lang="en-US" sz="1200" dirty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612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9B73-8EAD-AA90-4B73-5910AFE4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5891-0D91-AC52-126A-A4BA8ECC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3F85-F80F-4DC4-92D9-2E7A6B91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taking a gap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9528-9310-4798-A775-67CE2F64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27" y="1685925"/>
            <a:ext cx="10213200" cy="49434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it necessary/advised?</a:t>
            </a:r>
          </a:p>
          <a:p>
            <a:r>
              <a:rPr lang="en-US" dirty="0"/>
              <a:t>Do you want to do it? Are you excited about it?</a:t>
            </a:r>
          </a:p>
          <a:p>
            <a:r>
              <a:rPr lang="en-US" dirty="0"/>
              <a:t>Does it support your mission/brand? And how … </a:t>
            </a:r>
          </a:p>
          <a:p>
            <a:r>
              <a:rPr lang="en-US" dirty="0"/>
              <a:t>Will the experience make me a more competitive residency applicant?</a:t>
            </a:r>
          </a:p>
          <a:p>
            <a:r>
              <a:rPr lang="en-US" dirty="0"/>
              <a:t>Does it make sense right now? </a:t>
            </a:r>
          </a:p>
          <a:p>
            <a:r>
              <a:rPr lang="en-US" dirty="0"/>
              <a:t>If is logistically feasible right now?</a:t>
            </a:r>
          </a:p>
          <a:p>
            <a:r>
              <a:rPr lang="en-US" dirty="0"/>
              <a:t>How does it impact my schedule/timeline/graduation trajectory?</a:t>
            </a:r>
          </a:p>
          <a:p>
            <a:r>
              <a:rPr lang="en-US" dirty="0"/>
              <a:t>Have I considered the pros/cons? </a:t>
            </a:r>
          </a:p>
          <a:p>
            <a:r>
              <a:rPr lang="en-US" dirty="0"/>
              <a:t>How can I make the most out of the time?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8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3F85-F80F-4DC4-92D9-2E7A6B91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taking a gap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9528-9310-4798-A775-67CE2F64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27" y="1685925"/>
            <a:ext cx="10213200" cy="49434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it necessary/advised?</a:t>
            </a:r>
          </a:p>
          <a:p>
            <a:r>
              <a:rPr lang="en-US" dirty="0"/>
              <a:t>Do you want to do it? Are you excited about it?</a:t>
            </a:r>
          </a:p>
          <a:p>
            <a:r>
              <a:rPr lang="en-US" dirty="0"/>
              <a:t>Does it support your mission/brand? And how … </a:t>
            </a:r>
          </a:p>
          <a:p>
            <a:r>
              <a:rPr lang="en-US" dirty="0"/>
              <a:t>Will the experience make me a more competitive residency applicant?</a:t>
            </a:r>
          </a:p>
          <a:p>
            <a:r>
              <a:rPr lang="en-US" dirty="0"/>
              <a:t>Does it make sense right now? </a:t>
            </a:r>
          </a:p>
          <a:p>
            <a:r>
              <a:rPr lang="en-US" dirty="0"/>
              <a:t>If is logistically feasible right now?</a:t>
            </a:r>
          </a:p>
          <a:p>
            <a:r>
              <a:rPr lang="en-US" dirty="0"/>
              <a:t>How does it impact my schedule/timeline/graduation trajectory?</a:t>
            </a:r>
          </a:p>
          <a:p>
            <a:r>
              <a:rPr lang="en-US" dirty="0"/>
              <a:t>Have I considered the pros/cons? </a:t>
            </a:r>
          </a:p>
          <a:p>
            <a:r>
              <a:rPr lang="en-US" dirty="0"/>
              <a:t>How can I make the most out of the time? </a:t>
            </a:r>
          </a:p>
          <a:p>
            <a:endParaRPr lang="en-US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C933496-C8CA-48D3-81D4-9CC416538ACA}"/>
              </a:ext>
            </a:extLst>
          </p:cNvPr>
          <p:cNvSpPr/>
          <p:nvPr/>
        </p:nvSpPr>
        <p:spPr>
          <a:xfrm>
            <a:off x="7800562" y="164805"/>
            <a:ext cx="4015819" cy="26866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*Tip – get advice from many different people when weighing decision – including other students</a:t>
            </a:r>
          </a:p>
        </p:txBody>
      </p:sp>
    </p:spTree>
    <p:extLst>
      <p:ext uri="{BB962C8B-B14F-4D97-AF65-F5344CB8AC3E}">
        <p14:creationId xmlns:p14="http://schemas.microsoft.com/office/powerpoint/2010/main" val="108479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3F85-F80F-4DC4-92D9-2E7A6B91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taking a gap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9528-9310-4798-A775-67CE2F64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27" y="1685925"/>
            <a:ext cx="10213200" cy="49434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it necessary/advised?</a:t>
            </a:r>
          </a:p>
          <a:p>
            <a:r>
              <a:rPr lang="en-US" dirty="0"/>
              <a:t>Do you want to do it? Are you excited about it?</a:t>
            </a:r>
          </a:p>
          <a:p>
            <a:r>
              <a:rPr lang="en-US" dirty="0"/>
              <a:t>Does it support your mission/brand? And how … </a:t>
            </a:r>
          </a:p>
          <a:p>
            <a:r>
              <a:rPr lang="en-US" dirty="0"/>
              <a:t>Will the experience make me a more competitive residency applicant?</a:t>
            </a:r>
          </a:p>
          <a:p>
            <a:r>
              <a:rPr lang="en-US" dirty="0"/>
              <a:t>Does it make sense right now? </a:t>
            </a:r>
          </a:p>
          <a:p>
            <a:r>
              <a:rPr lang="en-US" dirty="0"/>
              <a:t>If is logistically feasible right now?</a:t>
            </a:r>
          </a:p>
          <a:p>
            <a:r>
              <a:rPr lang="en-US" dirty="0"/>
              <a:t>How does it impact my schedule/timeline/graduation trajectory?</a:t>
            </a:r>
          </a:p>
          <a:p>
            <a:r>
              <a:rPr lang="en-US" dirty="0"/>
              <a:t>Have I considered the pros/cons? </a:t>
            </a:r>
          </a:p>
          <a:p>
            <a:r>
              <a:rPr lang="en-US" dirty="0"/>
              <a:t>How can I make the most out of the time? </a:t>
            </a:r>
          </a:p>
          <a:p>
            <a:endParaRPr lang="en-US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B463F60-0FD7-4614-87FE-873C4E668A1B}"/>
              </a:ext>
            </a:extLst>
          </p:cNvPr>
          <p:cNvSpPr/>
          <p:nvPr/>
        </p:nvSpPr>
        <p:spPr>
          <a:xfrm>
            <a:off x="7800562" y="164805"/>
            <a:ext cx="4015819" cy="26866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*Tip – get advice from many different people when weighing decision – including other students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933153-2700-4AA9-9613-D9A68F7C4468}"/>
              </a:ext>
            </a:extLst>
          </p:cNvPr>
          <p:cNvSpPr/>
          <p:nvPr/>
        </p:nvSpPr>
        <p:spPr>
          <a:xfrm>
            <a:off x="7093867" y="3743960"/>
            <a:ext cx="5098133" cy="2233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Most students will later share with us that the experience was worth while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B540E75-083A-4027-AACE-E4225F29A861}"/>
              </a:ext>
            </a:extLst>
          </p:cNvPr>
          <p:cNvSpPr/>
          <p:nvPr/>
        </p:nvSpPr>
        <p:spPr>
          <a:xfrm>
            <a:off x="9658350" y="2502179"/>
            <a:ext cx="274320" cy="117828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3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61F3-7D29-4C5E-9D43-4C8C4F6B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gap year perceived?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849F-0FED-41DA-911C-0C2C10177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general, gap years are: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Supported by SOM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Perceived positively by future residency programs </a:t>
            </a:r>
          </a:p>
          <a:p>
            <a:pPr lvl="1"/>
            <a:r>
              <a:rPr lang="en-US" dirty="0"/>
              <a:t>	*especially if they fit your mission/brand</a:t>
            </a:r>
          </a:p>
          <a:p>
            <a:pPr lvl="1"/>
            <a:r>
              <a:rPr lang="en-US" dirty="0"/>
              <a:t>	* especially if you can speak eloquently about that time  </a:t>
            </a:r>
          </a:p>
          <a:p>
            <a:pPr lvl="1"/>
            <a:r>
              <a:rPr lang="en-US" dirty="0"/>
              <a:t>	*time/gap must be explained </a:t>
            </a:r>
          </a:p>
        </p:txBody>
      </p:sp>
    </p:spTree>
    <p:extLst>
      <p:ext uri="{BB962C8B-B14F-4D97-AF65-F5344CB8AC3E}">
        <p14:creationId xmlns:p14="http://schemas.microsoft.com/office/powerpoint/2010/main" val="40430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5582-DA08-4454-AD70-D01E7DA0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Additional-degrees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5E170-D791-4704-A883-7B88F0345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Students accepted into an approved dual-degree program</a:t>
            </a:r>
          </a:p>
          <a:p>
            <a:pPr lvl="1"/>
            <a:r>
              <a:rPr lang="en-US" dirty="0"/>
              <a:t>	A leave from the traditional 4-year curriculum; but not technically a leave </a:t>
            </a:r>
          </a:p>
          <a:p>
            <a:pPr lvl="1"/>
            <a:r>
              <a:rPr lang="en-US" dirty="0"/>
              <a:t>	In some scenarios (UMBC/College Park) student services shift to alternative campus </a:t>
            </a:r>
          </a:p>
          <a:p>
            <a:pPr lvl="1"/>
            <a:r>
              <a:rPr lang="en-US" dirty="0"/>
              <a:t>	Fulfills FRCT scholarly requirements </a:t>
            </a:r>
          </a:p>
          <a:p>
            <a:pPr lvl="1"/>
            <a:r>
              <a:rPr lang="en-US" dirty="0"/>
              <a:t>	DD requirements must be completed by Jan of graduating year </a:t>
            </a:r>
          </a:p>
          <a:p>
            <a:r>
              <a:rPr lang="en-US" dirty="0"/>
              <a:t>Formal LOA for degrees obtained from external programs</a:t>
            </a:r>
          </a:p>
          <a:p>
            <a:pPr lvl="2"/>
            <a:r>
              <a:rPr lang="en-US" dirty="0"/>
              <a:t>A true leave is required </a:t>
            </a:r>
          </a:p>
          <a:p>
            <a:pPr lvl="2"/>
            <a:r>
              <a:rPr lang="en-US" dirty="0"/>
              <a:t>Activities may or may not fulfill FRCT requirements </a:t>
            </a:r>
          </a:p>
          <a:p>
            <a:pPr lvl="2"/>
            <a:r>
              <a:rPr lang="en-US" dirty="0"/>
              <a:t>Must complete full degree before your return </a:t>
            </a:r>
          </a:p>
        </p:txBody>
      </p:sp>
    </p:spTree>
    <p:extLst>
      <p:ext uri="{BB962C8B-B14F-4D97-AF65-F5344CB8AC3E}">
        <p14:creationId xmlns:p14="http://schemas.microsoft.com/office/powerpoint/2010/main" val="26892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7BD4-11AD-4D9C-8F71-BEFE67E8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of Absence (and other associated) Policy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B0F8-119A-47B3-B4FC-5AA8652E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Leave of Absence Policy, </a:t>
            </a:r>
            <a:r>
              <a:rPr lang="en-US" dirty="0">
                <a:hlinkClick r:id="rId3"/>
              </a:rPr>
              <a:t>Link</a:t>
            </a:r>
            <a:endParaRPr lang="en-US" dirty="0"/>
          </a:p>
          <a:p>
            <a:pPr lvl="1"/>
            <a:r>
              <a:rPr lang="en-US" dirty="0"/>
              <a:t>	Students meet with OSA to initiate process </a:t>
            </a:r>
          </a:p>
          <a:p>
            <a:pPr lvl="1"/>
            <a:r>
              <a:rPr lang="en-US" dirty="0"/>
              <a:t>	Leave must be approved by the Dean’s Office </a:t>
            </a:r>
          </a:p>
          <a:p>
            <a:pPr lvl="1"/>
            <a:r>
              <a:rPr lang="en-US" dirty="0"/>
              <a:t>	Leave must be explained in MSPE </a:t>
            </a:r>
          </a:p>
          <a:p>
            <a:pPr lvl="1"/>
            <a:r>
              <a:rPr lang="en-US" dirty="0"/>
              <a:t>	Leave for Personal/Prof Development is taken after completion of clerkships </a:t>
            </a:r>
          </a:p>
          <a:p>
            <a:r>
              <a:rPr lang="en-US" dirty="0"/>
              <a:t>The “Six Year Rule” states that students must graduate within six years of matriculation which includes leave time (but excluded formal participation in a dual degree program) </a:t>
            </a:r>
          </a:p>
        </p:txBody>
      </p:sp>
    </p:spTree>
    <p:extLst>
      <p:ext uri="{BB962C8B-B14F-4D97-AF65-F5344CB8AC3E}">
        <p14:creationId xmlns:p14="http://schemas.microsoft.com/office/powerpoint/2010/main" val="256418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7BD4-11AD-4D9C-8F71-BEFE67E8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of Absence (and other associated) Policy – MSPE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B0F8-119A-47B3-B4FC-5AA8652E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Leave of Absence Policy, </a:t>
            </a:r>
            <a:r>
              <a:rPr lang="en-US" dirty="0">
                <a:hlinkClick r:id="rId3"/>
              </a:rPr>
              <a:t>Link</a:t>
            </a:r>
            <a:endParaRPr lang="en-US" dirty="0"/>
          </a:p>
          <a:p>
            <a:pPr lvl="1"/>
            <a:r>
              <a:rPr lang="en-US" dirty="0"/>
              <a:t>	Leave must be explained in MSPE </a:t>
            </a:r>
          </a:p>
          <a:p>
            <a:pPr lvl="1"/>
            <a:endParaRPr lang="en-US" dirty="0"/>
          </a:p>
          <a:p>
            <a:pPr lvl="1"/>
            <a:r>
              <a:rPr lang="en-US" i="0" u="sng" dirty="0"/>
              <a:t>Academic History:  Extensions, Leaves, Gaps or Breaks: </a:t>
            </a:r>
          </a:p>
          <a:p>
            <a:pPr lvl="1"/>
            <a:r>
              <a:rPr lang="en-US" i="0" dirty="0"/>
              <a:t>“[Student] took an approved leave of absence to participate in a research fellowship from [DATE], returning to the curriculum on [DATE].”</a:t>
            </a:r>
          </a:p>
        </p:txBody>
      </p:sp>
    </p:spTree>
    <p:extLst>
      <p:ext uri="{BB962C8B-B14F-4D97-AF65-F5344CB8AC3E}">
        <p14:creationId xmlns:p14="http://schemas.microsoft.com/office/powerpoint/2010/main" val="3394034383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RightStep">
      <a:dk1>
        <a:srgbClr val="000000"/>
      </a:dk1>
      <a:lt1>
        <a:srgbClr val="FFFFFF"/>
      </a:lt1>
      <a:dk2>
        <a:srgbClr val="412B24"/>
      </a:dk2>
      <a:lt2>
        <a:srgbClr val="E2E7E8"/>
      </a:lt2>
      <a:accent1>
        <a:srgbClr val="C1988C"/>
      </a:accent1>
      <a:accent2>
        <a:srgbClr val="B5A17C"/>
      </a:accent2>
      <a:accent3>
        <a:srgbClr val="A3A67E"/>
      </a:accent3>
      <a:accent4>
        <a:srgbClr val="8FAA74"/>
      </a:accent4>
      <a:accent5>
        <a:srgbClr val="86AB82"/>
      </a:accent5>
      <a:accent6>
        <a:srgbClr val="77AF89"/>
      </a:accent6>
      <a:hlink>
        <a:srgbClr val="5C8A99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nttoStudentHealth xmlns="b952f4ed-faee-42e5-b15e-296a4efded7d">true</SenttoStudentHealth>
    <lcf76f155ced4ddcb4097134ff3c332f xmlns="b952f4ed-faee-42e5-b15e-296a4efded7d">
      <Terms xmlns="http://schemas.microsoft.com/office/infopath/2007/PartnerControls"/>
    </lcf76f155ced4ddcb4097134ff3c332f>
    <_ip_UnifiedCompliancePolicyProperties xmlns="http://schemas.microsoft.com/sharepoint/v3" xsi:nil="true"/>
    <TaxCatchAll xmlns="480e030d-b1ba-4175-bf7e-8ff9154dec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2" ma:contentTypeDescription="Create a new document." ma:contentTypeScope="" ma:versionID="a6a1d92bb92d37bb89ba1cb3d2ddb753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562d3335aba149f8a40d38c969586f17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A4B5D-0365-4A1E-AF4F-AEB9FAFDA4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0E3B7D-1B6C-4299-8DA7-72D3DD5F5701}">
  <ds:schemaRefs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480e030d-b1ba-4175-bf7e-8ff9154deca3"/>
    <ds:schemaRef ds:uri="b952f4ed-faee-42e5-b15e-296a4efded7d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63A2C0F-AB44-4349-8E7E-336068B86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7592</TotalTime>
  <Words>1733</Words>
  <Application>Microsoft Office PowerPoint</Application>
  <PresentationFormat>Widescreen</PresentationFormat>
  <Paragraphs>178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Avenir Next LT Pro</vt:lpstr>
      <vt:lpstr>Calibri</vt:lpstr>
      <vt:lpstr>Goudy Old Style</vt:lpstr>
      <vt:lpstr>Wingdings</vt:lpstr>
      <vt:lpstr>FrostyVTI</vt:lpstr>
      <vt:lpstr>Taking a Gap Year:  Considerations and Planning</vt:lpstr>
      <vt:lpstr>Why take a gap year(s) during medical school? </vt:lpstr>
      <vt:lpstr>Considerations for taking a gap year?</vt:lpstr>
      <vt:lpstr>Considerations for taking a gap year?</vt:lpstr>
      <vt:lpstr>Considerations for taking a gap year?</vt:lpstr>
      <vt:lpstr>How is a gap year perceived?</vt:lpstr>
      <vt:lpstr>Additional-degrees</vt:lpstr>
      <vt:lpstr>Leave of Absence (and other associated) Policy </vt:lpstr>
      <vt:lpstr>Leave of Absence (and other associated) Policy – MSPE  </vt:lpstr>
      <vt:lpstr>Initiating any break from the curriculum (e.g. Gap/Leave) </vt:lpstr>
      <vt:lpstr>Timing</vt:lpstr>
      <vt:lpstr>What does it mean to be on “Leave” – elements of the checklist </vt:lpstr>
      <vt:lpstr>Are there other options?</vt:lpstr>
      <vt:lpstr>When to take leave and scheduling considerations</vt:lpstr>
      <vt:lpstr>PowerPoint Presentation</vt:lpstr>
      <vt:lpstr>While you are on leave </vt:lpstr>
      <vt:lpstr>What else should I be doing during my leave?</vt:lpstr>
      <vt:lpstr>Returning from leave  </vt:lpstr>
      <vt:lpstr>Resources </vt:lpstr>
      <vt:lpstr>Peer Ambassadors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Gap Year:  Considerations and Planning</dc:title>
  <dc:creator>Thom, Kerri</dc:creator>
  <cp:lastModifiedBy>Esselman, Adam</cp:lastModifiedBy>
  <cp:revision>5</cp:revision>
  <dcterms:created xsi:type="dcterms:W3CDTF">2022-10-21T12:25:51Z</dcterms:created>
  <dcterms:modified xsi:type="dcterms:W3CDTF">2023-11-20T13:13:42Z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</Properties>
</file>