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entation.xml" ContentType="application/vnd.openxmlformats-officedocument.presentationml.presentation.main+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embeddedFontLst>
    <p:embeddedFont>
      <p:font typeface="Merriweather" pitchFamily="2" charset="77"/>
      <p:regular r:id="rId12"/>
      <p:bold r:id="rId13"/>
      <p:italic r:id="rId14"/>
      <p:boldItalic r:id="rId15"/>
    </p:embeddedFont>
    <p:embeddedFont>
      <p:font typeface="Roboto" panose="02000000000000000000" pitchFamily="2"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6"/>
  </p:normalViewPr>
  <p:slideViewPr>
    <p:cSldViewPr snapToGrid="0">
      <p:cViewPr varScale="1">
        <p:scale>
          <a:sx n="143" d="100"/>
          <a:sy n="143" d="100"/>
        </p:scale>
        <p:origin x="760" y="1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280587e40ef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280587e40ef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280587e40ef_0_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280587e40ef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280587e40ef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280587e40ef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280587e40ef_0_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280587e40ef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280587e40ef_0_8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280587e40ef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280587e40ef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280587e40ef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280587e40ef_0_9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280587e40ef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280587e40ef_0_1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280587e40ef_0_1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125" y="0"/>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lt1"/>
          </a:solidFill>
          <a:ln>
            <a:noFill/>
          </a:ln>
        </p:spPr>
      </p:sp>
      <p:sp>
        <p:nvSpPr>
          <p:cNvPr id="11" name="Google Shape;11;p2"/>
          <p:cNvSpPr txBox="1">
            <a:spLocks noGrp="1"/>
          </p:cNvSpPr>
          <p:nvPr>
            <p:ph type="ctrTitle"/>
          </p:nvPr>
        </p:nvSpPr>
        <p:spPr>
          <a:xfrm>
            <a:off x="311700" y="539725"/>
            <a:ext cx="8520600" cy="12825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2" name="Google Shape;12;p2"/>
          <p:cNvSpPr txBox="1">
            <a:spLocks noGrp="1"/>
          </p:cNvSpPr>
          <p:nvPr>
            <p:ph type="subTitle" idx="1"/>
          </p:nvPr>
        </p:nvSpPr>
        <p:spPr>
          <a:xfrm>
            <a:off x="311700" y="1878560"/>
            <a:ext cx="4242600" cy="7383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2"/>
              </a:buClr>
              <a:buSzPts val="1600"/>
              <a:buNone/>
              <a:defRPr sz="1600">
                <a:solidFill>
                  <a:schemeClr val="lt2"/>
                </a:solidFill>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54"/>
        <p:cNvGrpSpPr/>
        <p:nvPr/>
      </p:nvGrpSpPr>
      <p:grpSpPr>
        <a:xfrm>
          <a:off x="0" y="0"/>
          <a:ext cx="0" cy="0"/>
          <a:chOff x="0" y="0"/>
          <a:chExt cx="0" cy="0"/>
        </a:xfrm>
      </p:grpSpPr>
      <p:sp>
        <p:nvSpPr>
          <p:cNvPr id="55" name="Google Shape;55;p11"/>
          <p:cNvSpPr txBox="1">
            <a:spLocks noGrp="1"/>
          </p:cNvSpPr>
          <p:nvPr>
            <p:ph type="title" hasCustomPrompt="1"/>
          </p:nvPr>
        </p:nvSpPr>
        <p:spPr>
          <a:xfrm>
            <a:off x="311750" y="831175"/>
            <a:ext cx="5334900" cy="12447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Google Shape;56;p11"/>
          <p:cNvSpPr txBox="1">
            <a:spLocks noGrp="1"/>
          </p:cNvSpPr>
          <p:nvPr>
            <p:ph type="body" idx="1"/>
          </p:nvPr>
        </p:nvSpPr>
        <p:spPr>
          <a:xfrm>
            <a:off x="311700" y="2121425"/>
            <a:ext cx="5334900" cy="942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0"/>
              </a:spcBef>
              <a:spcAft>
                <a:spcPts val="0"/>
              </a:spcAft>
              <a:buClr>
                <a:schemeClr val="accent2"/>
              </a:buClr>
              <a:buSzPts val="1100"/>
              <a:buChar char="○"/>
              <a:defRPr>
                <a:solidFill>
                  <a:schemeClr val="accent2"/>
                </a:solidFill>
              </a:defRPr>
            </a:lvl2pPr>
            <a:lvl3pPr marL="1371600" lvl="2" indent="-298450">
              <a:spcBef>
                <a:spcPts val="0"/>
              </a:spcBef>
              <a:spcAft>
                <a:spcPts val="0"/>
              </a:spcAft>
              <a:buClr>
                <a:schemeClr val="accent2"/>
              </a:buClr>
              <a:buSzPts val="1100"/>
              <a:buChar char="■"/>
              <a:defRPr>
                <a:solidFill>
                  <a:schemeClr val="accent2"/>
                </a:solidFill>
              </a:defRPr>
            </a:lvl3pPr>
            <a:lvl4pPr marL="1828800" lvl="3" indent="-298450">
              <a:spcBef>
                <a:spcPts val="0"/>
              </a:spcBef>
              <a:spcAft>
                <a:spcPts val="0"/>
              </a:spcAft>
              <a:buClr>
                <a:schemeClr val="accent2"/>
              </a:buClr>
              <a:buSzPts val="1100"/>
              <a:buChar char="●"/>
              <a:defRPr>
                <a:solidFill>
                  <a:schemeClr val="accent2"/>
                </a:solidFill>
              </a:defRPr>
            </a:lvl4pPr>
            <a:lvl5pPr marL="2286000" lvl="4" indent="-298450">
              <a:spcBef>
                <a:spcPts val="0"/>
              </a:spcBef>
              <a:spcAft>
                <a:spcPts val="0"/>
              </a:spcAft>
              <a:buClr>
                <a:schemeClr val="accent2"/>
              </a:buClr>
              <a:buSzPts val="1100"/>
              <a:buChar char="○"/>
              <a:defRPr>
                <a:solidFill>
                  <a:schemeClr val="accent2"/>
                </a:solidFill>
              </a:defRPr>
            </a:lvl5pPr>
            <a:lvl6pPr marL="2743200" lvl="5" indent="-298450">
              <a:spcBef>
                <a:spcPts val="0"/>
              </a:spcBef>
              <a:spcAft>
                <a:spcPts val="0"/>
              </a:spcAft>
              <a:buClr>
                <a:schemeClr val="accent2"/>
              </a:buClr>
              <a:buSzPts val="1100"/>
              <a:buChar char="■"/>
              <a:defRPr>
                <a:solidFill>
                  <a:schemeClr val="accent2"/>
                </a:solidFill>
              </a:defRPr>
            </a:lvl6pPr>
            <a:lvl7pPr marL="3200400" lvl="6" indent="-298450">
              <a:spcBef>
                <a:spcPts val="0"/>
              </a:spcBef>
              <a:spcAft>
                <a:spcPts val="0"/>
              </a:spcAft>
              <a:buClr>
                <a:schemeClr val="accent2"/>
              </a:buClr>
              <a:buSzPts val="1100"/>
              <a:buChar char="●"/>
              <a:defRPr>
                <a:solidFill>
                  <a:schemeClr val="accent2"/>
                </a:solidFill>
              </a:defRPr>
            </a:lvl7pPr>
            <a:lvl8pPr marL="3657600" lvl="7" indent="-298450">
              <a:spcBef>
                <a:spcPts val="0"/>
              </a:spcBef>
              <a:spcAft>
                <a:spcPts val="0"/>
              </a:spcAft>
              <a:buClr>
                <a:schemeClr val="accent2"/>
              </a:buClr>
              <a:buSzPts val="1100"/>
              <a:buChar char="○"/>
              <a:defRPr>
                <a:solidFill>
                  <a:schemeClr val="accent2"/>
                </a:solidFill>
              </a:defRPr>
            </a:lvl8pPr>
            <a:lvl9pPr marL="4114800" lvl="8" indent="-298450">
              <a:spcBef>
                <a:spcPts val="0"/>
              </a:spcBef>
              <a:spcAft>
                <a:spcPts val="0"/>
              </a:spcAft>
              <a:buClr>
                <a:schemeClr val="accent2"/>
              </a:buClr>
              <a:buSzPts val="1100"/>
              <a:buChar char="■"/>
              <a:defRPr>
                <a:solidFill>
                  <a:schemeClr val="accent2"/>
                </a:solidFill>
              </a:defRPr>
            </a:lvl9pPr>
          </a:lstStyle>
          <a:p>
            <a:endParaRPr/>
          </a:p>
        </p:txBody>
      </p:sp>
      <p:sp>
        <p:nvSpPr>
          <p:cNvPr id="57" name="Google Shape;5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8"/>
        <p:cNvGrpSpPr/>
        <p:nvPr/>
      </p:nvGrpSpPr>
      <p:grpSpPr>
        <a:xfrm>
          <a:off x="0" y="0"/>
          <a:ext cx="0" cy="0"/>
          <a:chOff x="0" y="0"/>
          <a:chExt cx="0" cy="0"/>
        </a:xfrm>
      </p:grpSpPr>
      <p:sp>
        <p:nvSpPr>
          <p:cNvPr id="59" name="Google Shape;5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14"/>
        <p:cNvGrpSpPr/>
        <p:nvPr/>
      </p:nvGrpSpPr>
      <p:grpSpPr>
        <a:xfrm>
          <a:off x="0" y="0"/>
          <a:ext cx="0" cy="0"/>
          <a:chOff x="0" y="0"/>
          <a:chExt cx="0" cy="0"/>
        </a:xfrm>
      </p:grpSpPr>
      <p:sp>
        <p:nvSpPr>
          <p:cNvPr id="15" name="Google Shape;15;p3"/>
          <p:cNvSpPr/>
          <p:nvPr/>
        </p:nvSpPr>
        <p:spPr>
          <a:xfrm>
            <a:off x="0" y="48099"/>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0" y="0"/>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accent3"/>
          </a:solidFill>
          <a:ln>
            <a:noFill/>
          </a:ln>
        </p:spPr>
      </p:sp>
      <p:sp>
        <p:nvSpPr>
          <p:cNvPr id="17" name="Google Shape;17;p3"/>
          <p:cNvSpPr txBox="1">
            <a:spLocks noGrp="1"/>
          </p:cNvSpPr>
          <p:nvPr>
            <p:ph type="title"/>
          </p:nvPr>
        </p:nvSpPr>
        <p:spPr>
          <a:xfrm>
            <a:off x="311700" y="539725"/>
            <a:ext cx="8520600" cy="12825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p:nvPr/>
        </p:nvSpPr>
        <p:spPr>
          <a:xfrm>
            <a:off x="0" y="0"/>
            <a:ext cx="4314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p:nvPr/>
        </p:nvSpPr>
        <p:spPr>
          <a:xfrm>
            <a:off x="0" y="44125"/>
            <a:ext cx="4313625" cy="4399375"/>
          </a:xfrm>
          <a:custGeom>
            <a:avLst/>
            <a:gdLst/>
            <a:ahLst/>
            <a:cxnLst/>
            <a:rect l="l" t="t" r="r" b="b"/>
            <a:pathLst>
              <a:path w="172545" h="175975" extrusionOk="0">
                <a:moveTo>
                  <a:pt x="0" y="157"/>
                </a:moveTo>
                <a:lnTo>
                  <a:pt x="172419" y="0"/>
                </a:lnTo>
                <a:lnTo>
                  <a:pt x="172545" y="126541"/>
                </a:lnTo>
                <a:lnTo>
                  <a:pt x="0" y="175975"/>
                </a:lnTo>
                <a:close/>
              </a:path>
            </a:pathLst>
          </a:custGeom>
          <a:solidFill>
            <a:schemeClr val="accent2"/>
          </a:solidFill>
          <a:ln>
            <a:noFill/>
          </a:ln>
        </p:spPr>
      </p:sp>
      <p:sp>
        <p:nvSpPr>
          <p:cNvPr id="22" name="Google Shape;22;p4"/>
          <p:cNvSpPr/>
          <p:nvPr/>
        </p:nvSpPr>
        <p:spPr>
          <a:xfrm>
            <a:off x="-125" y="0"/>
            <a:ext cx="4316900" cy="4395600"/>
          </a:xfrm>
          <a:custGeom>
            <a:avLst/>
            <a:gdLst/>
            <a:ahLst/>
            <a:cxnLst/>
            <a:rect l="l" t="t" r="r" b="b"/>
            <a:pathLst>
              <a:path w="172676" h="175824" extrusionOk="0">
                <a:moveTo>
                  <a:pt x="0" y="6"/>
                </a:moveTo>
                <a:lnTo>
                  <a:pt x="172676" y="0"/>
                </a:lnTo>
                <a:lnTo>
                  <a:pt x="172562" y="126442"/>
                </a:lnTo>
                <a:lnTo>
                  <a:pt x="0" y="175824"/>
                </a:lnTo>
                <a:close/>
              </a:path>
            </a:pathLst>
          </a:custGeom>
          <a:solidFill>
            <a:schemeClr val="dk1"/>
          </a:solidFill>
          <a:ln>
            <a:noFill/>
          </a:ln>
        </p:spPr>
      </p:sp>
      <p:sp>
        <p:nvSpPr>
          <p:cNvPr id="23" name="Google Shape;23;p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4" name="Google Shape;24;p4"/>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25" name="Google Shape;25;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Google Shape;27;p5"/>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5"/>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9" name="Google Shape;29;p5"/>
          <p:cNvSpPr txBox="1">
            <a:spLocks noGrp="1"/>
          </p:cNvSpPr>
          <p:nvPr>
            <p:ph type="body" idx="1"/>
          </p:nvPr>
        </p:nvSpPr>
        <p:spPr>
          <a:xfrm>
            <a:off x="311700" y="1505700"/>
            <a:ext cx="3999900" cy="3076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5"/>
          <p:cNvSpPr txBox="1">
            <a:spLocks noGrp="1"/>
          </p:cNvSpPr>
          <p:nvPr>
            <p:ph type="body" idx="2"/>
          </p:nvPr>
        </p:nvSpPr>
        <p:spPr>
          <a:xfrm>
            <a:off x="4832400" y="1505700"/>
            <a:ext cx="3999900" cy="3076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1" name="Google Shape;31;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6"/>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5" name="Google Shape;35;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p:nvPr/>
        </p:nvSpPr>
        <p:spPr>
          <a:xfrm>
            <a:off x="0" y="0"/>
            <a:ext cx="37644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txBox="1">
            <a:spLocks noGrp="1"/>
          </p:cNvSpPr>
          <p:nvPr>
            <p:ph type="title"/>
          </p:nvPr>
        </p:nvSpPr>
        <p:spPr>
          <a:xfrm>
            <a:off x="311725" y="500925"/>
            <a:ext cx="3127500" cy="18291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9" name="Google Shape;39;p7"/>
          <p:cNvSpPr txBox="1">
            <a:spLocks noGrp="1"/>
          </p:cNvSpPr>
          <p:nvPr>
            <p:ph type="body" idx="1"/>
          </p:nvPr>
        </p:nvSpPr>
        <p:spPr>
          <a:xfrm>
            <a:off x="311700" y="2390650"/>
            <a:ext cx="3127500" cy="229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0"/>
              </a:spcBef>
              <a:spcAft>
                <a:spcPts val="0"/>
              </a:spcAft>
              <a:buClr>
                <a:schemeClr val="accent2"/>
              </a:buClr>
              <a:buSzPts val="1100"/>
              <a:buChar char="○"/>
              <a:defRPr>
                <a:solidFill>
                  <a:schemeClr val="accent2"/>
                </a:solidFill>
              </a:defRPr>
            </a:lvl2pPr>
            <a:lvl3pPr marL="1371600" lvl="2" indent="-298450">
              <a:spcBef>
                <a:spcPts val="0"/>
              </a:spcBef>
              <a:spcAft>
                <a:spcPts val="0"/>
              </a:spcAft>
              <a:buClr>
                <a:schemeClr val="accent2"/>
              </a:buClr>
              <a:buSzPts val="1100"/>
              <a:buChar char="■"/>
              <a:defRPr>
                <a:solidFill>
                  <a:schemeClr val="accent2"/>
                </a:solidFill>
              </a:defRPr>
            </a:lvl3pPr>
            <a:lvl4pPr marL="1828800" lvl="3" indent="-298450">
              <a:spcBef>
                <a:spcPts val="0"/>
              </a:spcBef>
              <a:spcAft>
                <a:spcPts val="0"/>
              </a:spcAft>
              <a:buClr>
                <a:schemeClr val="accent2"/>
              </a:buClr>
              <a:buSzPts val="1100"/>
              <a:buChar char="●"/>
              <a:defRPr>
                <a:solidFill>
                  <a:schemeClr val="accent2"/>
                </a:solidFill>
              </a:defRPr>
            </a:lvl4pPr>
            <a:lvl5pPr marL="2286000" lvl="4" indent="-298450">
              <a:spcBef>
                <a:spcPts val="0"/>
              </a:spcBef>
              <a:spcAft>
                <a:spcPts val="0"/>
              </a:spcAft>
              <a:buClr>
                <a:schemeClr val="accent2"/>
              </a:buClr>
              <a:buSzPts val="1100"/>
              <a:buChar char="○"/>
              <a:defRPr>
                <a:solidFill>
                  <a:schemeClr val="accent2"/>
                </a:solidFill>
              </a:defRPr>
            </a:lvl5pPr>
            <a:lvl6pPr marL="2743200" lvl="5" indent="-298450">
              <a:spcBef>
                <a:spcPts val="0"/>
              </a:spcBef>
              <a:spcAft>
                <a:spcPts val="0"/>
              </a:spcAft>
              <a:buClr>
                <a:schemeClr val="accent2"/>
              </a:buClr>
              <a:buSzPts val="1100"/>
              <a:buChar char="■"/>
              <a:defRPr>
                <a:solidFill>
                  <a:schemeClr val="accent2"/>
                </a:solidFill>
              </a:defRPr>
            </a:lvl6pPr>
            <a:lvl7pPr marL="3200400" lvl="6" indent="-298450">
              <a:spcBef>
                <a:spcPts val="0"/>
              </a:spcBef>
              <a:spcAft>
                <a:spcPts val="0"/>
              </a:spcAft>
              <a:buClr>
                <a:schemeClr val="accent2"/>
              </a:buClr>
              <a:buSzPts val="1100"/>
              <a:buChar char="●"/>
              <a:defRPr>
                <a:solidFill>
                  <a:schemeClr val="accent2"/>
                </a:solidFill>
              </a:defRPr>
            </a:lvl7pPr>
            <a:lvl8pPr marL="3657600" lvl="7" indent="-298450">
              <a:spcBef>
                <a:spcPts val="0"/>
              </a:spcBef>
              <a:spcAft>
                <a:spcPts val="0"/>
              </a:spcAft>
              <a:buClr>
                <a:schemeClr val="accent2"/>
              </a:buClr>
              <a:buSzPts val="1100"/>
              <a:buChar char="○"/>
              <a:defRPr>
                <a:solidFill>
                  <a:schemeClr val="accent2"/>
                </a:solidFill>
              </a:defRPr>
            </a:lvl8pPr>
            <a:lvl9pPr marL="4114800" lvl="8" indent="-298450">
              <a:spcBef>
                <a:spcPts val="0"/>
              </a:spcBef>
              <a:spcAft>
                <a:spcPts val="0"/>
              </a:spcAft>
              <a:buClr>
                <a:schemeClr val="accent2"/>
              </a:buClr>
              <a:buSzPts val="1100"/>
              <a:buChar char="■"/>
              <a:defRPr>
                <a:solidFill>
                  <a:schemeClr val="accent2"/>
                </a:solidFill>
              </a:defRPr>
            </a:lvl9pPr>
          </a:lstStyle>
          <a:p>
            <a:endParaRPr/>
          </a:p>
        </p:txBody>
      </p:sp>
      <p:sp>
        <p:nvSpPr>
          <p:cNvPr id="40" name="Google Shape;40;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41"/>
        <p:cNvGrpSpPr/>
        <p:nvPr/>
      </p:nvGrpSpPr>
      <p:grpSpPr>
        <a:xfrm>
          <a:off x="0" y="0"/>
          <a:ext cx="0" cy="0"/>
          <a:chOff x="0" y="0"/>
          <a:chExt cx="0" cy="0"/>
        </a:xfrm>
      </p:grpSpPr>
      <p:sp>
        <p:nvSpPr>
          <p:cNvPr id="42" name="Google Shape;42;p8"/>
          <p:cNvSpPr txBox="1">
            <a:spLocks noGrp="1"/>
          </p:cNvSpPr>
          <p:nvPr>
            <p:ph type="title"/>
          </p:nvPr>
        </p:nvSpPr>
        <p:spPr>
          <a:xfrm>
            <a:off x="311675" y="798600"/>
            <a:ext cx="6247800" cy="3546300"/>
          </a:xfrm>
          <a:prstGeom prst="rect">
            <a:avLst/>
          </a:prstGeom>
        </p:spPr>
        <p:txBody>
          <a:bodyPr spcFirstLastPara="1" wrap="square" lIns="91425" tIns="91425" rIns="91425" bIns="91425" anchor="ctr"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43" name="Google Shape;43;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sp>
        <p:nvSpPr>
          <p:cNvPr id="45" name="Google Shape;45;p9"/>
          <p:cNvSpPr/>
          <p:nvPr/>
        </p:nvSpPr>
        <p:spPr>
          <a:xfrm>
            <a:off x="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9"/>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47" name="Google Shape;47;p9"/>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a:endParaRPr/>
          </a:p>
        </p:txBody>
      </p:sp>
      <p:sp>
        <p:nvSpPr>
          <p:cNvPr id="48" name="Google Shape;48;p9"/>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9" name="Google Shape;49;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0"/>
        <p:cNvGrpSpPr/>
        <p:nvPr/>
      </p:nvGrpSpPr>
      <p:grpSpPr>
        <a:xfrm>
          <a:off x="0" y="0"/>
          <a:ext cx="0" cy="0"/>
          <a:chOff x="0" y="0"/>
          <a:chExt cx="0" cy="0"/>
        </a:xfrm>
      </p:grpSpPr>
      <p:sp>
        <p:nvSpPr>
          <p:cNvPr id="51" name="Google Shape;51;p10"/>
          <p:cNvSpPr/>
          <p:nvPr/>
        </p:nvSpPr>
        <p:spPr>
          <a:xfrm>
            <a:off x="0" y="4369000"/>
            <a:ext cx="9144000" cy="774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10"/>
          <p:cNvSpPr txBox="1">
            <a:spLocks noGrp="1"/>
          </p:cNvSpPr>
          <p:nvPr>
            <p:ph type="body" idx="1"/>
          </p:nvPr>
        </p:nvSpPr>
        <p:spPr>
          <a:xfrm>
            <a:off x="311700" y="4521400"/>
            <a:ext cx="7979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a:endParaRPr/>
          </a:p>
        </p:txBody>
      </p:sp>
      <p:sp>
        <p:nvSpPr>
          <p:cNvPr id="53" name="Google Shape;5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radig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marL="914400" lvl="1"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marL="1371600" lvl="2"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marL="1828800" lvl="3"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marL="2286000" lvl="4"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marL="2743200" lvl="5"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marL="3200400" lvl="6"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marL="3657600" lvl="7"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marL="4114800" lvl="8"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3"/>
          <p:cNvSpPr txBox="1">
            <a:spLocks noGrp="1"/>
          </p:cNvSpPr>
          <p:nvPr>
            <p:ph type="ctrTitle"/>
          </p:nvPr>
        </p:nvSpPr>
        <p:spPr>
          <a:xfrm>
            <a:off x="311700" y="539725"/>
            <a:ext cx="6381000" cy="12825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Student Interest Group Policy Changes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New Criteria for Student Interest Groups</a:t>
            </a:r>
            <a:endParaRPr/>
          </a:p>
        </p:txBody>
      </p:sp>
      <p:sp>
        <p:nvSpPr>
          <p:cNvPr id="70" name="Google Shape;70;p14"/>
          <p:cNvSpPr txBox="1">
            <a:spLocks noGrp="1"/>
          </p:cNvSpPr>
          <p:nvPr>
            <p:ph type="body" idx="1"/>
          </p:nvPr>
        </p:nvSpPr>
        <p:spPr>
          <a:xfrm>
            <a:off x="4644675" y="341700"/>
            <a:ext cx="4166400" cy="4460100"/>
          </a:xfrm>
          <a:prstGeom prst="rect">
            <a:avLst/>
          </a:prstGeom>
        </p:spPr>
        <p:txBody>
          <a:bodyPr spcFirstLastPara="1" wrap="square" lIns="91425" tIns="91425" rIns="91425" bIns="91425" anchor="t" anchorCtr="0">
            <a:normAutofit fontScale="25000" lnSpcReduction="20000"/>
          </a:bodyPr>
          <a:lstStyle/>
          <a:p>
            <a:pPr marL="457200" lvl="0" indent="-317500" algn="l" rtl="0">
              <a:spcBef>
                <a:spcPts val="1200"/>
              </a:spcBef>
              <a:spcAft>
                <a:spcPts val="0"/>
              </a:spcAft>
              <a:buClr>
                <a:srgbClr val="000000"/>
              </a:buClr>
              <a:buSzPct val="100000"/>
              <a:buFont typeface="Arial"/>
              <a:buChar char="-"/>
            </a:pPr>
            <a:r>
              <a:rPr lang="en" sz="5600">
                <a:solidFill>
                  <a:srgbClr val="000000"/>
                </a:solidFill>
                <a:highlight>
                  <a:srgbClr val="FFFFFF"/>
                </a:highlight>
                <a:latin typeface="Arial"/>
                <a:ea typeface="Arial"/>
                <a:cs typeface="Arial"/>
                <a:sym typeface="Arial"/>
              </a:rPr>
              <a:t>2 events per year (including joint events between student interest</a:t>
            </a:r>
            <a:br>
              <a:rPr lang="en" sz="5600">
                <a:solidFill>
                  <a:srgbClr val="000000"/>
                </a:solidFill>
                <a:highlight>
                  <a:srgbClr val="FFFFFF"/>
                </a:highlight>
                <a:latin typeface="Arial"/>
                <a:ea typeface="Arial"/>
                <a:cs typeface="Arial"/>
                <a:sym typeface="Arial"/>
              </a:rPr>
            </a:br>
            <a:r>
              <a:rPr lang="en" sz="5600">
                <a:solidFill>
                  <a:srgbClr val="000000"/>
                </a:solidFill>
                <a:highlight>
                  <a:srgbClr val="FFFFFF"/>
                </a:highlight>
                <a:latin typeface="Arial"/>
                <a:ea typeface="Arial"/>
                <a:cs typeface="Arial"/>
                <a:sym typeface="Arial"/>
              </a:rPr>
              <a:t>groups)</a:t>
            </a:r>
            <a:endParaRPr sz="5600">
              <a:solidFill>
                <a:srgbClr val="000000"/>
              </a:solidFill>
              <a:highlight>
                <a:srgbClr val="FFFFFF"/>
              </a:highlight>
              <a:latin typeface="Arial"/>
              <a:ea typeface="Arial"/>
              <a:cs typeface="Arial"/>
              <a:sym typeface="Arial"/>
            </a:endParaRPr>
          </a:p>
          <a:p>
            <a:pPr marL="457200" lvl="0" indent="-317500" algn="l" rtl="0">
              <a:spcBef>
                <a:spcPts val="0"/>
              </a:spcBef>
              <a:spcAft>
                <a:spcPts val="0"/>
              </a:spcAft>
              <a:buClr>
                <a:srgbClr val="000000"/>
              </a:buClr>
              <a:buSzPct val="100000"/>
              <a:buFont typeface="Arial"/>
              <a:buChar char="-"/>
            </a:pPr>
            <a:r>
              <a:rPr lang="en" sz="5600">
                <a:solidFill>
                  <a:srgbClr val="000000"/>
                </a:solidFill>
                <a:highlight>
                  <a:srgbClr val="FFFFFF"/>
                </a:highlight>
                <a:latin typeface="Arial"/>
                <a:ea typeface="Arial"/>
                <a:cs typeface="Arial"/>
                <a:sym typeface="Arial"/>
              </a:rPr>
              <a:t>1 fundraiser per year</a:t>
            </a:r>
            <a:endParaRPr sz="5600">
              <a:solidFill>
                <a:srgbClr val="000000"/>
              </a:solidFill>
              <a:highlight>
                <a:srgbClr val="FFFFFF"/>
              </a:highlight>
              <a:latin typeface="Arial"/>
              <a:ea typeface="Arial"/>
              <a:cs typeface="Arial"/>
              <a:sym typeface="Arial"/>
            </a:endParaRPr>
          </a:p>
          <a:p>
            <a:pPr marL="457200" lvl="0" indent="-317500" algn="l" rtl="0">
              <a:spcBef>
                <a:spcPts val="0"/>
              </a:spcBef>
              <a:spcAft>
                <a:spcPts val="0"/>
              </a:spcAft>
              <a:buClr>
                <a:srgbClr val="000000"/>
              </a:buClr>
              <a:buSzPct val="100000"/>
              <a:buFont typeface="Arial"/>
              <a:buChar char="-"/>
            </a:pPr>
            <a:r>
              <a:rPr lang="en" sz="5600">
                <a:solidFill>
                  <a:srgbClr val="000000"/>
                </a:solidFill>
                <a:highlight>
                  <a:srgbClr val="FFFFFF"/>
                </a:highlight>
                <a:latin typeface="Arial"/>
                <a:ea typeface="Arial"/>
                <a:cs typeface="Arial"/>
                <a:sym typeface="Arial"/>
              </a:rPr>
              <a:t>1 faculty mentor meeting per semester</a:t>
            </a:r>
            <a:endParaRPr sz="5600">
              <a:solidFill>
                <a:srgbClr val="000000"/>
              </a:solidFill>
              <a:highlight>
                <a:srgbClr val="FFFFFF"/>
              </a:highlight>
              <a:latin typeface="Arial"/>
              <a:ea typeface="Arial"/>
              <a:cs typeface="Arial"/>
              <a:sym typeface="Arial"/>
            </a:endParaRPr>
          </a:p>
          <a:p>
            <a:pPr marL="457200" lvl="0" indent="-317500" algn="l" rtl="0">
              <a:spcBef>
                <a:spcPts val="0"/>
              </a:spcBef>
              <a:spcAft>
                <a:spcPts val="0"/>
              </a:spcAft>
              <a:buClr>
                <a:srgbClr val="000000"/>
              </a:buClr>
              <a:buSzPct val="100000"/>
              <a:buFont typeface="Arial"/>
              <a:buChar char="-"/>
            </a:pPr>
            <a:r>
              <a:rPr lang="en" sz="5600">
                <a:solidFill>
                  <a:srgbClr val="000000"/>
                </a:solidFill>
                <a:highlight>
                  <a:srgbClr val="FFFFFF"/>
                </a:highlight>
                <a:latin typeface="Arial"/>
                <a:ea typeface="Arial"/>
                <a:cs typeface="Arial"/>
                <a:sym typeface="Arial"/>
              </a:rPr>
              <a:t>Minimum number of members (~15 members, of which</a:t>
            </a:r>
            <a:br>
              <a:rPr lang="en" sz="5600">
                <a:solidFill>
                  <a:srgbClr val="000000"/>
                </a:solidFill>
                <a:highlight>
                  <a:srgbClr val="FFFFFF"/>
                </a:highlight>
                <a:latin typeface="Arial"/>
                <a:ea typeface="Arial"/>
                <a:cs typeface="Arial"/>
                <a:sym typeface="Arial"/>
              </a:rPr>
            </a:br>
            <a:r>
              <a:rPr lang="en" sz="5600">
                <a:solidFill>
                  <a:srgbClr val="000000"/>
                </a:solidFill>
                <a:highlight>
                  <a:srgbClr val="FFFFFF"/>
                </a:highlight>
                <a:latin typeface="Arial"/>
                <a:ea typeface="Arial"/>
                <a:cs typeface="Arial"/>
                <a:sym typeface="Arial"/>
              </a:rPr>
              <a:t>membership will be tracked through MedScope)</a:t>
            </a:r>
            <a:endParaRPr sz="5600">
              <a:solidFill>
                <a:srgbClr val="000000"/>
              </a:solidFill>
              <a:highlight>
                <a:srgbClr val="FFFFFF"/>
              </a:highlight>
              <a:latin typeface="Arial"/>
              <a:ea typeface="Arial"/>
              <a:cs typeface="Arial"/>
              <a:sym typeface="Arial"/>
            </a:endParaRPr>
          </a:p>
          <a:p>
            <a:pPr marL="457200" lvl="0" indent="-317500" algn="l" rtl="0">
              <a:spcBef>
                <a:spcPts val="0"/>
              </a:spcBef>
              <a:spcAft>
                <a:spcPts val="0"/>
              </a:spcAft>
              <a:buClr>
                <a:srgbClr val="000000"/>
              </a:buClr>
              <a:buSzPct val="100000"/>
              <a:buFont typeface="Arial"/>
              <a:buChar char="-"/>
            </a:pPr>
            <a:r>
              <a:rPr lang="en" sz="5600">
                <a:solidFill>
                  <a:srgbClr val="222222"/>
                </a:solidFill>
                <a:highlight>
                  <a:srgbClr val="FFFFFF"/>
                </a:highlight>
                <a:latin typeface="Arial"/>
                <a:ea typeface="Arial"/>
                <a:cs typeface="Arial"/>
                <a:sym typeface="Arial"/>
              </a:rPr>
              <a:t>Student organizations are encouraged to review E-board positions annually. Each position should have a defined role and set of responsibilities. Positions that no longer serve a distinct role should be eliminated and will be reviewed in the audit process.</a:t>
            </a:r>
            <a:endParaRPr sz="5600">
              <a:solidFill>
                <a:srgbClr val="222222"/>
              </a:solidFill>
              <a:highlight>
                <a:srgbClr val="FFFFFF"/>
              </a:highlight>
              <a:latin typeface="Arial"/>
              <a:ea typeface="Arial"/>
              <a:cs typeface="Arial"/>
              <a:sym typeface="Arial"/>
            </a:endParaRPr>
          </a:p>
          <a:p>
            <a:pPr marL="457200" lvl="0" indent="-317500" algn="l" rtl="0">
              <a:spcBef>
                <a:spcPts val="0"/>
              </a:spcBef>
              <a:spcAft>
                <a:spcPts val="0"/>
              </a:spcAft>
              <a:buClr>
                <a:srgbClr val="000000"/>
              </a:buClr>
              <a:buSzPct val="100000"/>
              <a:buFont typeface="Arial"/>
              <a:buChar char="-"/>
            </a:pPr>
            <a:r>
              <a:rPr lang="en" sz="5600">
                <a:solidFill>
                  <a:srgbClr val="000000"/>
                </a:solidFill>
                <a:highlight>
                  <a:srgbClr val="FFFFFF"/>
                </a:highlight>
                <a:latin typeface="Arial"/>
                <a:ea typeface="Arial"/>
                <a:cs typeface="Arial"/>
                <a:sym typeface="Arial"/>
              </a:rPr>
              <a:t>Encourage student organizations to create mentorship roles on the executive boards for MS3s/MS4s which serves to create a culture of longitudinal involvement and mentorship (not a strict requirement)</a:t>
            </a:r>
            <a:endParaRPr sz="5600">
              <a:solidFill>
                <a:srgbClr val="222222"/>
              </a:solidFill>
              <a:highlight>
                <a:srgbClr val="FFFFFF"/>
              </a:highlight>
              <a:latin typeface="Arial"/>
              <a:ea typeface="Arial"/>
              <a:cs typeface="Arial"/>
              <a:sym typeface="Arial"/>
            </a:endParaRPr>
          </a:p>
          <a:p>
            <a:pPr marL="0" lvl="0" indent="0" algn="l" rtl="0">
              <a:spcBef>
                <a:spcPts val="1200"/>
              </a:spcBef>
              <a:spcAft>
                <a:spcPts val="12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Membership Requirements</a:t>
            </a:r>
            <a:endParaRPr/>
          </a:p>
        </p:txBody>
      </p:sp>
      <p:sp>
        <p:nvSpPr>
          <p:cNvPr id="76" name="Google Shape;76;p15"/>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457200" lvl="0" indent="-317500" algn="l" rtl="0">
              <a:spcBef>
                <a:spcPts val="1200"/>
              </a:spcBef>
              <a:spcAft>
                <a:spcPts val="0"/>
              </a:spcAft>
              <a:buClr>
                <a:srgbClr val="000000"/>
              </a:buClr>
              <a:buSzPts val="1400"/>
              <a:buFont typeface="Arial"/>
              <a:buChar char="-"/>
            </a:pPr>
            <a:r>
              <a:rPr lang="en" sz="1400" i="1">
                <a:solidFill>
                  <a:srgbClr val="000000"/>
                </a:solidFill>
                <a:highlight>
                  <a:srgbClr val="FFFFFF"/>
                </a:highlight>
                <a:latin typeface="Arial"/>
                <a:ea typeface="Arial"/>
                <a:cs typeface="Arial"/>
                <a:sym typeface="Arial"/>
              </a:rPr>
              <a:t>Preclinical </a:t>
            </a:r>
            <a:r>
              <a:rPr lang="en" sz="1400">
                <a:solidFill>
                  <a:srgbClr val="000000"/>
                </a:solidFill>
                <a:highlight>
                  <a:srgbClr val="FFFFFF"/>
                </a:highlight>
                <a:latin typeface="Arial"/>
                <a:ea typeface="Arial"/>
                <a:cs typeface="Arial"/>
                <a:sym typeface="Arial"/>
              </a:rPr>
              <a:t>year membership requirements (MS1/MS2): students should attend a minimum of 30% of all events held per year.</a:t>
            </a:r>
            <a:endParaRPr sz="1400">
              <a:solidFill>
                <a:srgbClr val="000000"/>
              </a:solidFill>
              <a:highlight>
                <a:srgbClr val="FFFFFF"/>
              </a:highlight>
              <a:latin typeface="Arial"/>
              <a:ea typeface="Arial"/>
              <a:cs typeface="Arial"/>
              <a:sym typeface="Arial"/>
            </a:endParaRPr>
          </a:p>
          <a:p>
            <a:pPr marL="0" lvl="0" indent="0" algn="l" rtl="0">
              <a:spcBef>
                <a:spcPts val="1200"/>
              </a:spcBef>
              <a:spcAft>
                <a:spcPts val="0"/>
              </a:spcAft>
              <a:buNone/>
            </a:pPr>
            <a:endParaRPr sz="1400">
              <a:solidFill>
                <a:srgbClr val="000000"/>
              </a:solidFill>
              <a:highlight>
                <a:srgbClr val="FFFFFF"/>
              </a:highlight>
              <a:latin typeface="Arial"/>
              <a:ea typeface="Arial"/>
              <a:cs typeface="Arial"/>
              <a:sym typeface="Arial"/>
            </a:endParaRPr>
          </a:p>
          <a:p>
            <a:pPr marL="457200" lvl="0" indent="-317500" algn="l" rtl="0">
              <a:spcBef>
                <a:spcPts val="1200"/>
              </a:spcBef>
              <a:spcAft>
                <a:spcPts val="0"/>
              </a:spcAft>
              <a:buClr>
                <a:srgbClr val="000000"/>
              </a:buClr>
              <a:buSzPts val="1400"/>
              <a:buFont typeface="Arial"/>
              <a:buChar char="-"/>
            </a:pPr>
            <a:r>
              <a:rPr lang="en" sz="1400" i="1">
                <a:solidFill>
                  <a:srgbClr val="000000"/>
                </a:solidFill>
                <a:highlight>
                  <a:srgbClr val="FFFFFF"/>
                </a:highlight>
                <a:latin typeface="Arial"/>
                <a:ea typeface="Arial"/>
                <a:cs typeface="Arial"/>
                <a:sym typeface="Arial"/>
              </a:rPr>
              <a:t>Clinical </a:t>
            </a:r>
            <a:r>
              <a:rPr lang="en" sz="1400">
                <a:solidFill>
                  <a:srgbClr val="000000"/>
                </a:solidFill>
                <a:highlight>
                  <a:srgbClr val="FFFFFF"/>
                </a:highlight>
                <a:latin typeface="Arial"/>
                <a:ea typeface="Arial"/>
                <a:cs typeface="Arial"/>
                <a:sym typeface="Arial"/>
              </a:rPr>
              <a:t>year membership requirements (MS3/MS4): complete one of the</a:t>
            </a:r>
            <a:br>
              <a:rPr lang="en" sz="1400">
                <a:solidFill>
                  <a:srgbClr val="000000"/>
                </a:solidFill>
                <a:highlight>
                  <a:srgbClr val="FFFFFF"/>
                </a:highlight>
                <a:latin typeface="Arial"/>
                <a:ea typeface="Arial"/>
                <a:cs typeface="Arial"/>
                <a:sym typeface="Arial"/>
              </a:rPr>
            </a:br>
            <a:r>
              <a:rPr lang="en" sz="1400">
                <a:solidFill>
                  <a:srgbClr val="000000"/>
                </a:solidFill>
                <a:highlight>
                  <a:srgbClr val="FFFFFF"/>
                </a:highlight>
                <a:latin typeface="Arial"/>
                <a:ea typeface="Arial"/>
                <a:cs typeface="Arial"/>
                <a:sym typeface="Arial"/>
              </a:rPr>
              <a:t>following:</a:t>
            </a:r>
            <a:endParaRPr sz="1400">
              <a:solidFill>
                <a:srgbClr val="000000"/>
              </a:solidFill>
              <a:highlight>
                <a:srgbClr val="FFFFFF"/>
              </a:highlight>
              <a:latin typeface="Arial"/>
              <a:ea typeface="Arial"/>
              <a:cs typeface="Arial"/>
              <a:sym typeface="Arial"/>
            </a:endParaRPr>
          </a:p>
          <a:p>
            <a:pPr marL="914400" lvl="1" indent="-317500" algn="l" rtl="0">
              <a:spcBef>
                <a:spcPts val="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Assist in a fundraiser</a:t>
            </a:r>
            <a:endParaRPr sz="1400">
              <a:solidFill>
                <a:srgbClr val="000000"/>
              </a:solidFill>
              <a:highlight>
                <a:srgbClr val="FFFFFF"/>
              </a:highlight>
              <a:latin typeface="Arial"/>
              <a:ea typeface="Arial"/>
              <a:cs typeface="Arial"/>
              <a:sym typeface="Arial"/>
            </a:endParaRPr>
          </a:p>
          <a:p>
            <a:pPr marL="914400" lvl="1" indent="-317500" algn="l" rtl="0">
              <a:spcBef>
                <a:spcPts val="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Participate on a panel</a:t>
            </a:r>
            <a:endParaRPr sz="1400">
              <a:solidFill>
                <a:srgbClr val="000000"/>
              </a:solidFill>
              <a:highlight>
                <a:srgbClr val="FFFFFF"/>
              </a:highlight>
              <a:latin typeface="Arial"/>
              <a:ea typeface="Arial"/>
              <a:cs typeface="Arial"/>
              <a:sym typeface="Arial"/>
            </a:endParaRPr>
          </a:p>
          <a:p>
            <a:pPr marL="914400" lvl="1" indent="-317500" algn="l" rtl="0">
              <a:spcBef>
                <a:spcPts val="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Attend an event hosted by the student organization</a:t>
            </a:r>
            <a:endParaRPr sz="1400">
              <a:solidFill>
                <a:srgbClr val="000000"/>
              </a:solidFill>
              <a:highlight>
                <a:srgbClr val="FFFFFF"/>
              </a:highlight>
              <a:latin typeface="Arial"/>
              <a:ea typeface="Arial"/>
              <a:cs typeface="Arial"/>
              <a:sym typeface="Arial"/>
            </a:endParaRPr>
          </a:p>
          <a:p>
            <a:pPr marL="914400" lvl="1" indent="-317500" algn="l" rtl="0">
              <a:spcBef>
                <a:spcPts val="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Serve on the executive board as a medical student mentor</a:t>
            </a:r>
            <a:endParaRPr sz="1400">
              <a:solidFill>
                <a:srgbClr val="000000"/>
              </a:solidFill>
              <a:highlight>
                <a:srgbClr val="FFFFFF"/>
              </a:highlight>
              <a:latin typeface="Arial"/>
              <a:ea typeface="Arial"/>
              <a:cs typeface="Arial"/>
              <a:sym typeface="Arial"/>
            </a:endParaRPr>
          </a:p>
          <a:p>
            <a:pPr marL="0" lvl="0" indent="0" algn="l" rtl="0">
              <a:spcBef>
                <a:spcPts val="1200"/>
              </a:spcBef>
              <a:spcAft>
                <a:spcPts val="12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6"/>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Consolidating Existing Groups that Serve a Similar Purpose</a:t>
            </a:r>
            <a:endParaRPr/>
          </a:p>
        </p:txBody>
      </p:sp>
      <p:sp>
        <p:nvSpPr>
          <p:cNvPr id="82" name="Google Shape;82;p16"/>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457200" lvl="0" indent="-317500" algn="l" rtl="0">
              <a:spcBef>
                <a:spcPts val="120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Yearly Audit – for student interest groups that do not meet the minimum criteria during the yearly audit, the executive board members will meet with a member of Student Council and OSA to discuss existing groups the organization can potentially combine with</a:t>
            </a:r>
            <a:endParaRPr sz="1400">
              <a:solidFill>
                <a:srgbClr val="000000"/>
              </a:solidFill>
              <a:highlight>
                <a:srgbClr val="FFFFFF"/>
              </a:highlight>
              <a:latin typeface="Arial"/>
              <a:ea typeface="Arial"/>
              <a:cs typeface="Arial"/>
              <a:sym typeface="Arial"/>
            </a:endParaRPr>
          </a:p>
          <a:p>
            <a:pPr marL="0" lvl="0" indent="0" algn="l" rtl="0">
              <a:spcBef>
                <a:spcPts val="1200"/>
              </a:spcBef>
              <a:spcAft>
                <a:spcPts val="12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7"/>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Establishment of New Interest Groups</a:t>
            </a:r>
            <a:endParaRPr/>
          </a:p>
        </p:txBody>
      </p:sp>
      <p:sp>
        <p:nvSpPr>
          <p:cNvPr id="88" name="Google Shape;88;p17"/>
          <p:cNvSpPr txBox="1">
            <a:spLocks noGrp="1"/>
          </p:cNvSpPr>
          <p:nvPr>
            <p:ph type="body" idx="1"/>
          </p:nvPr>
        </p:nvSpPr>
        <p:spPr>
          <a:xfrm>
            <a:off x="4758700" y="270900"/>
            <a:ext cx="4166400" cy="4601700"/>
          </a:xfrm>
          <a:prstGeom prst="rect">
            <a:avLst/>
          </a:prstGeom>
        </p:spPr>
        <p:txBody>
          <a:bodyPr spcFirstLastPara="1" wrap="square" lIns="91425" tIns="91425" rIns="91425" bIns="91425" anchor="t" anchorCtr="0">
            <a:noAutofit/>
          </a:bodyPr>
          <a:lstStyle/>
          <a:p>
            <a:pPr marL="457200" lvl="0" indent="-311150" algn="l" rtl="0">
              <a:spcBef>
                <a:spcPts val="1200"/>
              </a:spcBef>
              <a:spcAft>
                <a:spcPts val="0"/>
              </a:spcAft>
              <a:buClr>
                <a:srgbClr val="000000"/>
              </a:buClr>
              <a:buSzPts val="1300"/>
              <a:buFont typeface="Arial"/>
              <a:buChar char="-"/>
            </a:pPr>
            <a:r>
              <a:rPr lang="en">
                <a:solidFill>
                  <a:srgbClr val="000000"/>
                </a:solidFill>
                <a:highlight>
                  <a:srgbClr val="FFFFFF"/>
                </a:highlight>
                <a:latin typeface="Arial"/>
                <a:ea typeface="Arial"/>
                <a:cs typeface="Arial"/>
                <a:sym typeface="Arial"/>
              </a:rPr>
              <a:t>Require that students applying for interest group status meet with OSA and a representative member of Student Council before going through the petition process, and require that they identify the following:</a:t>
            </a:r>
            <a:endParaRPr>
              <a:solidFill>
                <a:srgbClr val="000000"/>
              </a:solidFill>
              <a:highlight>
                <a:srgbClr val="FFFFFF"/>
              </a:highlight>
              <a:latin typeface="Arial"/>
              <a:ea typeface="Arial"/>
              <a:cs typeface="Arial"/>
              <a:sym typeface="Arial"/>
            </a:endParaRPr>
          </a:p>
          <a:p>
            <a:pPr marL="914400" lvl="0" indent="-311150" algn="l" rtl="0">
              <a:spcBef>
                <a:spcPts val="0"/>
              </a:spcBef>
              <a:spcAft>
                <a:spcPts val="0"/>
              </a:spcAft>
              <a:buClr>
                <a:srgbClr val="000000"/>
              </a:buClr>
              <a:buSzPts val="1300"/>
              <a:buFont typeface="Arial"/>
              <a:buChar char="-"/>
            </a:pPr>
            <a:r>
              <a:rPr lang="en">
                <a:solidFill>
                  <a:srgbClr val="000000"/>
                </a:solidFill>
                <a:highlight>
                  <a:srgbClr val="FFFFFF"/>
                </a:highlight>
                <a:latin typeface="Arial"/>
                <a:ea typeface="Arial"/>
                <a:cs typeface="Arial"/>
                <a:sym typeface="Arial"/>
              </a:rPr>
              <a:t>a clear need for their new organization</a:t>
            </a:r>
            <a:endParaRPr>
              <a:solidFill>
                <a:srgbClr val="000000"/>
              </a:solidFill>
              <a:highlight>
                <a:srgbClr val="FFFFFF"/>
              </a:highlight>
              <a:latin typeface="Arial"/>
              <a:ea typeface="Arial"/>
              <a:cs typeface="Arial"/>
              <a:sym typeface="Arial"/>
            </a:endParaRPr>
          </a:p>
          <a:p>
            <a:pPr marL="914400" lvl="0" indent="-311150" algn="l" rtl="0">
              <a:spcBef>
                <a:spcPts val="0"/>
              </a:spcBef>
              <a:spcAft>
                <a:spcPts val="0"/>
              </a:spcAft>
              <a:buClr>
                <a:srgbClr val="000000"/>
              </a:buClr>
              <a:buSzPts val="1300"/>
              <a:buFont typeface="Arial"/>
              <a:buChar char="-"/>
            </a:pPr>
            <a:r>
              <a:rPr lang="en">
                <a:solidFill>
                  <a:srgbClr val="000000"/>
                </a:solidFill>
                <a:highlight>
                  <a:srgbClr val="FFFFFF"/>
                </a:highlight>
                <a:latin typeface="Arial"/>
                <a:ea typeface="Arial"/>
                <a:cs typeface="Arial"/>
                <a:sym typeface="Arial"/>
              </a:rPr>
              <a:t>how their organization is different than existing groups on campus</a:t>
            </a:r>
            <a:endParaRPr>
              <a:solidFill>
                <a:srgbClr val="000000"/>
              </a:solidFill>
              <a:highlight>
                <a:srgbClr val="FFFFFF"/>
              </a:highlight>
              <a:latin typeface="Arial"/>
              <a:ea typeface="Arial"/>
              <a:cs typeface="Arial"/>
              <a:sym typeface="Arial"/>
            </a:endParaRPr>
          </a:p>
          <a:p>
            <a:pPr marL="457200" lvl="0" indent="-311150" algn="l" rtl="0">
              <a:spcBef>
                <a:spcPts val="0"/>
              </a:spcBef>
              <a:spcAft>
                <a:spcPts val="0"/>
              </a:spcAft>
              <a:buClr>
                <a:srgbClr val="000000"/>
              </a:buClr>
              <a:buSzPts val="1300"/>
              <a:buFont typeface="Arial"/>
              <a:buChar char="-"/>
            </a:pPr>
            <a:r>
              <a:rPr lang="en">
                <a:solidFill>
                  <a:srgbClr val="000000"/>
                </a:solidFill>
                <a:highlight>
                  <a:srgbClr val="FFFFFF"/>
                </a:highlight>
                <a:latin typeface="Arial"/>
                <a:ea typeface="Arial"/>
                <a:cs typeface="Arial"/>
                <a:sym typeface="Arial"/>
              </a:rPr>
              <a:t>Student organizations that receive their own external funding should be able to apply for recognition as a student interest group with the understanding that they are not able to apply for internal funding until they undergo the official new student interest group application process and meet the interest group criteria</a:t>
            </a:r>
            <a:endParaRPr>
              <a:solidFill>
                <a:srgbClr val="000000"/>
              </a:solidFill>
              <a:highlight>
                <a:srgbClr val="FFFFFF"/>
              </a:highlight>
              <a:latin typeface="Arial"/>
              <a:ea typeface="Arial"/>
              <a:cs typeface="Arial"/>
              <a:sym typeface="Arial"/>
            </a:endParaRPr>
          </a:p>
          <a:p>
            <a:pPr marL="0" lvl="0" indent="0" algn="l" rtl="0">
              <a:spcBef>
                <a:spcPts val="1200"/>
              </a:spcBef>
              <a:spcAft>
                <a:spcPts val="1200"/>
              </a:spcAft>
              <a:buNone/>
            </a:pPr>
            <a:r>
              <a:rPr lang="en">
                <a:solidFill>
                  <a:srgbClr val="000000"/>
                </a:solidFill>
                <a:highlight>
                  <a:srgbClr val="FFFFFF"/>
                </a:highlight>
                <a:latin typeface="Arial"/>
                <a:ea typeface="Arial"/>
                <a:cs typeface="Arial"/>
                <a:sym typeface="Arial"/>
              </a:rPr>
              <a:t>Note: Applications for new student interest groups can be accepted at any point in the year, but funding will occur at the beginning of each semester when the rest of funds are distributed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8"/>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Leadership Cap</a:t>
            </a:r>
            <a:endParaRPr/>
          </a:p>
        </p:txBody>
      </p:sp>
      <p:sp>
        <p:nvSpPr>
          <p:cNvPr id="94" name="Google Shape;94;p18"/>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457200" lvl="0" indent="-317500" algn="l" rtl="0">
              <a:spcBef>
                <a:spcPts val="120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Moving forward, students may hold a maximum of 3 positions on student-run executive boards</a:t>
            </a:r>
            <a:endParaRPr sz="1400">
              <a:solidFill>
                <a:srgbClr val="000000"/>
              </a:solidFill>
              <a:highlight>
                <a:srgbClr val="FFFFFF"/>
              </a:highlight>
              <a:latin typeface="Arial"/>
              <a:ea typeface="Arial"/>
              <a:cs typeface="Arial"/>
              <a:sym typeface="Arial"/>
            </a:endParaRPr>
          </a:p>
          <a:p>
            <a:pPr marL="0" lvl="0" indent="0" algn="l" rtl="0">
              <a:spcBef>
                <a:spcPts val="1200"/>
              </a:spcBef>
              <a:spcAft>
                <a:spcPts val="120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Changes to Funding Request Form</a:t>
            </a:r>
            <a:endParaRPr/>
          </a:p>
        </p:txBody>
      </p:sp>
      <p:sp>
        <p:nvSpPr>
          <p:cNvPr id="100" name="Google Shape;100;p19"/>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457200" lvl="0" indent="-317500" algn="l" rtl="0">
              <a:spcBef>
                <a:spcPts val="120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Add the following mandatory items to the funding application</a:t>
            </a:r>
            <a:endParaRPr sz="1400">
              <a:solidFill>
                <a:srgbClr val="000000"/>
              </a:solidFill>
              <a:highlight>
                <a:srgbClr val="FFFFFF"/>
              </a:highlight>
              <a:latin typeface="Arial"/>
              <a:ea typeface="Arial"/>
              <a:cs typeface="Arial"/>
              <a:sym typeface="Arial"/>
            </a:endParaRPr>
          </a:p>
          <a:p>
            <a:pPr marL="914400" lvl="1" indent="-317500" algn="l" rtl="0">
              <a:spcBef>
                <a:spcPts val="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Current balance</a:t>
            </a:r>
            <a:endParaRPr sz="1400">
              <a:solidFill>
                <a:srgbClr val="000000"/>
              </a:solidFill>
              <a:highlight>
                <a:srgbClr val="FFFFFF"/>
              </a:highlight>
              <a:latin typeface="Arial"/>
              <a:ea typeface="Arial"/>
              <a:cs typeface="Arial"/>
              <a:sym typeface="Arial"/>
            </a:endParaRPr>
          </a:p>
          <a:p>
            <a:pPr marL="914400" lvl="1" indent="-317500" algn="l" rtl="0">
              <a:spcBef>
                <a:spcPts val="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External funding report (aid received from external sources)</a:t>
            </a:r>
            <a:endParaRPr sz="1400">
              <a:solidFill>
                <a:srgbClr val="000000"/>
              </a:solidFill>
              <a:highlight>
                <a:srgbClr val="FFFFFF"/>
              </a:highlight>
              <a:latin typeface="Arial"/>
              <a:ea typeface="Arial"/>
              <a:cs typeface="Arial"/>
              <a:sym typeface="Arial"/>
            </a:endParaRPr>
          </a:p>
          <a:p>
            <a:pPr marL="914400" lvl="1" indent="-317500" algn="l" rtl="0">
              <a:spcBef>
                <a:spcPts val="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Number of active members</a:t>
            </a:r>
            <a:endParaRPr sz="1400">
              <a:solidFill>
                <a:srgbClr val="000000"/>
              </a:solidFill>
              <a:highlight>
                <a:srgbClr val="FFFFFF"/>
              </a:highlight>
              <a:latin typeface="Arial"/>
              <a:ea typeface="Arial"/>
              <a:cs typeface="Arial"/>
              <a:sym typeface="Arial"/>
            </a:endParaRPr>
          </a:p>
          <a:p>
            <a:pPr marL="914400" lvl="1" indent="-317500" algn="l" rtl="0">
              <a:spcBef>
                <a:spcPts val="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Number of events within the last year</a:t>
            </a:r>
            <a:endParaRPr sz="1400">
              <a:solidFill>
                <a:srgbClr val="000000"/>
              </a:solidFill>
              <a:highlight>
                <a:srgbClr val="FFFFFF"/>
              </a:highlight>
              <a:latin typeface="Arial"/>
              <a:ea typeface="Arial"/>
              <a:cs typeface="Arial"/>
              <a:sym typeface="Arial"/>
            </a:endParaRPr>
          </a:p>
          <a:p>
            <a:pPr marL="914400" lvl="1" indent="-317500" algn="l" rtl="0">
              <a:spcBef>
                <a:spcPts val="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Amount of money spent in the past term/year</a:t>
            </a:r>
            <a:endParaRPr sz="1400">
              <a:solidFill>
                <a:srgbClr val="000000"/>
              </a:solidFill>
              <a:highlight>
                <a:srgbClr val="FFFFFF"/>
              </a:highlight>
              <a:latin typeface="Arial"/>
              <a:ea typeface="Arial"/>
              <a:cs typeface="Arial"/>
              <a:sym typeface="Arial"/>
            </a:endParaRPr>
          </a:p>
          <a:p>
            <a:pPr marL="914400" lvl="1" indent="-317500" algn="l" rtl="0">
              <a:spcBef>
                <a:spcPts val="0"/>
              </a:spcBef>
              <a:spcAft>
                <a:spcPts val="0"/>
              </a:spcAft>
              <a:buClr>
                <a:srgbClr val="000000"/>
              </a:buClr>
              <a:buSzPts val="1400"/>
              <a:buFont typeface="Arial"/>
              <a:buChar char="-"/>
            </a:pPr>
            <a:r>
              <a:rPr lang="en" sz="1400">
                <a:solidFill>
                  <a:srgbClr val="000000"/>
                </a:solidFill>
                <a:highlight>
                  <a:srgbClr val="FFFFFF"/>
                </a:highlight>
                <a:latin typeface="Arial"/>
                <a:ea typeface="Arial"/>
                <a:cs typeface="Arial"/>
                <a:sym typeface="Arial"/>
              </a:rPr>
              <a:t>Amount fundraised in the past year</a:t>
            </a:r>
            <a:endParaRPr sz="1400">
              <a:solidFill>
                <a:srgbClr val="000000"/>
              </a:solidFill>
              <a:highlight>
                <a:srgbClr val="FFFFFF"/>
              </a:highlight>
              <a:latin typeface="Arial"/>
              <a:ea typeface="Arial"/>
              <a:cs typeface="Arial"/>
              <a:sym typeface="Arial"/>
            </a:endParaRPr>
          </a:p>
          <a:p>
            <a:pPr marL="0" lvl="0" indent="0" algn="l" rtl="0">
              <a:spcBef>
                <a:spcPts val="1200"/>
              </a:spcBef>
              <a:spcAft>
                <a:spcPts val="12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0"/>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Regulation of Interest Group Executive Board Applications </a:t>
            </a:r>
            <a:endParaRPr/>
          </a:p>
        </p:txBody>
      </p:sp>
      <p:sp>
        <p:nvSpPr>
          <p:cNvPr id="106" name="Google Shape;106;p20"/>
          <p:cNvSpPr txBox="1">
            <a:spLocks noGrp="1"/>
          </p:cNvSpPr>
          <p:nvPr>
            <p:ph type="body" idx="1"/>
          </p:nvPr>
        </p:nvSpPr>
        <p:spPr>
          <a:xfrm>
            <a:off x="4644675" y="255775"/>
            <a:ext cx="4166400" cy="4887600"/>
          </a:xfrm>
          <a:prstGeom prst="rect">
            <a:avLst/>
          </a:prstGeom>
        </p:spPr>
        <p:txBody>
          <a:bodyPr spcFirstLastPara="1" wrap="square" lIns="91425" tIns="91425" rIns="91425" bIns="91425" anchor="t" anchorCtr="0">
            <a:normAutofit fontScale="77500" lnSpcReduction="20000"/>
          </a:bodyPr>
          <a:lstStyle/>
          <a:p>
            <a:pPr marL="457200" lvl="0" indent="-307340" algn="l" rtl="0">
              <a:spcBef>
                <a:spcPts val="1200"/>
              </a:spcBef>
              <a:spcAft>
                <a:spcPts val="0"/>
              </a:spcAft>
              <a:buClr>
                <a:srgbClr val="000000"/>
              </a:buClr>
              <a:buSzPct val="100000"/>
              <a:buFont typeface="Arial"/>
              <a:buChar char="-"/>
            </a:pPr>
            <a:r>
              <a:rPr lang="en" sz="1600">
                <a:solidFill>
                  <a:srgbClr val="000000"/>
                </a:solidFill>
                <a:highlight>
                  <a:srgbClr val="FFFFFF"/>
                </a:highlight>
                <a:latin typeface="Arial"/>
                <a:ea typeface="Arial"/>
                <a:cs typeface="Arial"/>
                <a:sym typeface="Arial"/>
              </a:rPr>
              <a:t>Student Council will organize all of the interest group positions in a central application that will be released on the same day and have the same deadline</a:t>
            </a:r>
            <a:endParaRPr sz="1600">
              <a:solidFill>
                <a:srgbClr val="000000"/>
              </a:solidFill>
              <a:highlight>
                <a:srgbClr val="FFFFFF"/>
              </a:highlight>
              <a:latin typeface="Arial"/>
              <a:ea typeface="Arial"/>
              <a:cs typeface="Arial"/>
              <a:sym typeface="Arial"/>
            </a:endParaRPr>
          </a:p>
          <a:p>
            <a:pPr marL="914400" lvl="1" indent="-307340" algn="l" rtl="0">
              <a:spcBef>
                <a:spcPts val="0"/>
              </a:spcBef>
              <a:spcAft>
                <a:spcPts val="0"/>
              </a:spcAft>
              <a:buClr>
                <a:srgbClr val="000000"/>
              </a:buClr>
              <a:buSzPct val="100000"/>
              <a:buFont typeface="Arial"/>
              <a:buChar char="-"/>
            </a:pPr>
            <a:r>
              <a:rPr lang="en" sz="1600">
                <a:solidFill>
                  <a:srgbClr val="000000"/>
                </a:solidFill>
                <a:highlight>
                  <a:srgbClr val="FFFFFF"/>
                </a:highlight>
                <a:latin typeface="Arial"/>
                <a:ea typeface="Arial"/>
                <a:cs typeface="Arial"/>
                <a:sym typeface="Arial"/>
              </a:rPr>
              <a:t>The central application will be a spreadsheet that contains all of the individual Google Form applications for each student interest group</a:t>
            </a:r>
            <a:endParaRPr sz="1600">
              <a:solidFill>
                <a:srgbClr val="000000"/>
              </a:solidFill>
              <a:highlight>
                <a:srgbClr val="FFFFFF"/>
              </a:highlight>
              <a:latin typeface="Arial"/>
              <a:ea typeface="Arial"/>
              <a:cs typeface="Arial"/>
              <a:sym typeface="Arial"/>
            </a:endParaRPr>
          </a:p>
          <a:p>
            <a:pPr marL="914400" lvl="1" indent="-307340" algn="l" rtl="0">
              <a:spcBef>
                <a:spcPts val="0"/>
              </a:spcBef>
              <a:spcAft>
                <a:spcPts val="0"/>
              </a:spcAft>
              <a:buClr>
                <a:srgbClr val="000000"/>
              </a:buClr>
              <a:buSzPct val="100000"/>
              <a:buFont typeface="Arial"/>
              <a:buChar char="-"/>
            </a:pPr>
            <a:r>
              <a:rPr lang="en" sz="1600">
                <a:solidFill>
                  <a:srgbClr val="000000"/>
                </a:solidFill>
                <a:highlight>
                  <a:srgbClr val="FFFFFF"/>
                </a:highlight>
                <a:latin typeface="Arial"/>
                <a:ea typeface="Arial"/>
                <a:cs typeface="Arial"/>
                <a:sym typeface="Arial"/>
              </a:rPr>
              <a:t>Applications for all student interest groups will open and close on the same day (to prevent email spam and confusion of deadlines for separate interest group applications)</a:t>
            </a:r>
            <a:endParaRPr sz="1600">
              <a:solidFill>
                <a:srgbClr val="000000"/>
              </a:solidFill>
              <a:highlight>
                <a:srgbClr val="FFFFFF"/>
              </a:highlight>
              <a:latin typeface="Arial"/>
              <a:ea typeface="Arial"/>
              <a:cs typeface="Arial"/>
              <a:sym typeface="Arial"/>
            </a:endParaRPr>
          </a:p>
          <a:p>
            <a:pPr marL="914400" lvl="1" indent="-307340" algn="l" rtl="0">
              <a:spcBef>
                <a:spcPts val="0"/>
              </a:spcBef>
              <a:spcAft>
                <a:spcPts val="0"/>
              </a:spcAft>
              <a:buClr>
                <a:srgbClr val="000000"/>
              </a:buClr>
              <a:buSzPct val="100000"/>
              <a:buFont typeface="Arial"/>
              <a:buChar char="-"/>
            </a:pPr>
            <a:r>
              <a:rPr lang="en" sz="1600">
                <a:solidFill>
                  <a:srgbClr val="000000"/>
                </a:solidFill>
                <a:highlight>
                  <a:srgbClr val="FFFFFF"/>
                </a:highlight>
                <a:latin typeface="Arial"/>
                <a:ea typeface="Arial"/>
                <a:cs typeface="Arial"/>
                <a:sym typeface="Arial"/>
              </a:rPr>
              <a:t>Leadership will be given a set period of time (1 or 2 weeks) to select the executive board for the upcoming year</a:t>
            </a:r>
            <a:endParaRPr sz="1600">
              <a:solidFill>
                <a:srgbClr val="000000"/>
              </a:solidFill>
              <a:highlight>
                <a:srgbClr val="FFFFFF"/>
              </a:highlight>
              <a:latin typeface="Arial"/>
              <a:ea typeface="Arial"/>
              <a:cs typeface="Arial"/>
              <a:sym typeface="Arial"/>
            </a:endParaRPr>
          </a:p>
          <a:p>
            <a:pPr marL="914400" lvl="1" indent="-307340" algn="l" rtl="0">
              <a:spcBef>
                <a:spcPts val="0"/>
              </a:spcBef>
              <a:spcAft>
                <a:spcPts val="0"/>
              </a:spcAft>
              <a:buClr>
                <a:srgbClr val="000000"/>
              </a:buClr>
              <a:buSzPct val="100000"/>
              <a:buFont typeface="Arial"/>
              <a:buChar char="-"/>
            </a:pPr>
            <a:r>
              <a:rPr lang="en" sz="1600">
                <a:solidFill>
                  <a:srgbClr val="000000"/>
                </a:solidFill>
                <a:highlight>
                  <a:srgbClr val="FFFFFF"/>
                </a:highlight>
                <a:latin typeface="Arial"/>
                <a:ea typeface="Arial"/>
                <a:cs typeface="Arial"/>
                <a:sym typeface="Arial"/>
              </a:rPr>
              <a:t>There will be a set time and date where all interest groups will be required to notify their new executive board members of their selection, giving the selected students the opportunity to choose which leadership positions they would like to accept within a 48 hour period</a:t>
            </a:r>
            <a:endParaRPr sz="1600">
              <a:solidFill>
                <a:srgbClr val="000000"/>
              </a:solidFill>
              <a:highlight>
                <a:srgbClr val="FFFFFF"/>
              </a:highlight>
              <a:latin typeface="Arial"/>
              <a:ea typeface="Arial"/>
              <a:cs typeface="Arial"/>
              <a:sym typeface="Arial"/>
            </a:endParaRPr>
          </a:p>
          <a:p>
            <a:pPr marL="0" lvl="0" indent="0" algn="l" rtl="0">
              <a:spcBef>
                <a:spcPts val="1200"/>
              </a:spcBef>
              <a:spcAft>
                <a:spcPts val="12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1"/>
          <p:cNvSpPr txBox="1">
            <a:spLocks noGrp="1"/>
          </p:cNvSpPr>
          <p:nvPr>
            <p:ph type="ctrTitle"/>
          </p:nvPr>
        </p:nvSpPr>
        <p:spPr>
          <a:xfrm>
            <a:off x="311700" y="539725"/>
            <a:ext cx="8520600" cy="12825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Questions or Comments?</a:t>
            </a:r>
            <a:endParaRPr/>
          </a:p>
        </p:txBody>
      </p:sp>
    </p:spTree>
  </p:cSld>
  <p:clrMapOvr>
    <a:masterClrMapping/>
  </p:clrMapOvr>
</p:sld>
</file>

<file path=ppt/theme/theme1.xml><?xml version="1.0" encoding="utf-8"?>
<a:theme xmlns:a="http://schemas.openxmlformats.org/drawingml/2006/main"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BD426C7E93694B8A52C937FFACA1C5" ma:contentTypeVersion="23" ma:contentTypeDescription="Create a new document." ma:contentTypeScope="" ma:versionID="8a17d9be41b4bcf581038508678214a7">
  <xsd:schema xmlns:xsd="http://www.w3.org/2001/XMLSchema" xmlns:xs="http://www.w3.org/2001/XMLSchema" xmlns:p="http://schemas.microsoft.com/office/2006/metadata/properties" xmlns:ns1="http://schemas.microsoft.com/sharepoint/v3" xmlns:ns2="b952f4ed-faee-42e5-b15e-296a4efded7d" xmlns:ns3="480e030d-b1ba-4175-bf7e-8ff9154deca3" targetNamespace="http://schemas.microsoft.com/office/2006/metadata/properties" ma:root="true" ma:fieldsID="298cd942ded46bd37af27c73b96e2bc3" ns1:_="" ns2:_="" ns3:_="">
    <xsd:import namespace="http://schemas.microsoft.com/sharepoint/v3"/>
    <xsd:import namespace="b952f4ed-faee-42e5-b15e-296a4efded7d"/>
    <xsd:import namespace="480e030d-b1ba-4175-bf7e-8ff9154deca3"/>
    <xsd:element name="properties">
      <xsd:complexType>
        <xsd:sequence>
          <xsd:element name="documentManagement">
            <xsd:complexType>
              <xsd:all>
                <xsd:element ref="ns2:SenttoStudentHealth" minOccurs="0"/>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1:_ip_UnifiedCompliancePolicyProperties" minOccurs="0"/>
                <xsd:element ref="ns1:_ip_UnifiedCompliancePolicyUIAc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952f4ed-faee-42e5-b15e-296a4efded7d" elementFormDefault="qualified">
    <xsd:import namespace="http://schemas.microsoft.com/office/2006/documentManagement/types"/>
    <xsd:import namespace="http://schemas.microsoft.com/office/infopath/2007/PartnerControls"/>
    <xsd:element name="SenttoStudentHealth" ma:index="2" nillable="true" ma:displayName="Sent to Student Health" ma:default="1" ma:format="Dropdown" ma:internalName="SenttoStudentHealth" ma:readOnly="false">
      <xsd:simpleType>
        <xsd:restriction base="dms:Boolea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hidden="true" ma:internalName="MediaServiceKeyPoints"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hidden="true"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hidden="true" ma:internalName="MediaServiceOCR" ma:readOnly="true">
      <xsd:simpleType>
        <xsd:restriction base="dms:Note"/>
      </xsd:simpleType>
    </xsd:element>
    <xsd:element name="MediaServiceLocation" ma:index="17" nillable="true" ma:displayName="Location" ma:hidden="true"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25e2b2fc-0517-44cc-85bc-21d743cacc9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80e030d-b1ba-4175-bf7e-8ff9154deca3" elementFormDefault="qualified">
    <xsd:import namespace="http://schemas.microsoft.com/office/2006/documentManagement/types"/>
    <xsd:import namespace="http://schemas.microsoft.com/office/infopath/2007/PartnerControls"/>
    <xsd:element name="SharedWithUsers" ma:index="18"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hidden="true" ma:internalName="SharedWithDetails" ma:readOnly="true">
      <xsd:simpleType>
        <xsd:restriction base="dms:Note"/>
      </xsd:simpleType>
    </xsd:element>
    <xsd:element name="TaxCatchAll" ma:index="26" nillable="true" ma:displayName="Taxonomy Catch All Column" ma:hidden="true" ma:list="{ddc7a2c4-33d9-45de-a80b-5d443deca286}" ma:internalName="TaxCatchAll" ma:showField="CatchAllData" ma:web="480e030d-b1ba-4175-bf7e-8ff9154dec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74AA52-168F-4767-A901-8AD91E9EF50F}"/>
</file>

<file path=customXml/itemProps2.xml><?xml version="1.0" encoding="utf-8"?>
<ds:datastoreItem xmlns:ds="http://schemas.openxmlformats.org/officeDocument/2006/customXml" ds:itemID="{DA4C4843-BA4A-4C21-82D7-F169DB2659DC}"/>
</file>

<file path=docProps/app.xml><?xml version="1.0" encoding="utf-8"?>
<Properties xmlns="http://schemas.openxmlformats.org/officeDocument/2006/extended-properties" xmlns:vt="http://schemas.openxmlformats.org/officeDocument/2006/docPropsVTypes">
  <TotalTime>19</TotalTime>
  <Words>615</Words>
  <Application>Microsoft Macintosh PowerPoint</Application>
  <PresentationFormat>On-screen Show (16:9)</PresentationFormat>
  <Paragraphs>41</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Merriweather</vt:lpstr>
      <vt:lpstr>Roboto</vt:lpstr>
      <vt:lpstr>Paradigm</vt:lpstr>
      <vt:lpstr>Student Interest Group Policy Changes</vt:lpstr>
      <vt:lpstr>New Criteria for Student Interest Groups</vt:lpstr>
      <vt:lpstr>Membership Requirements</vt:lpstr>
      <vt:lpstr>Consolidating Existing Groups that Serve a Similar Purpose</vt:lpstr>
      <vt:lpstr>Establishment of New Interest Groups</vt:lpstr>
      <vt:lpstr>Leadership Cap</vt:lpstr>
      <vt:lpstr>Changes to Funding Request Form</vt:lpstr>
      <vt:lpstr>Regulation of Interest Group Executive Board Applications </vt:lpstr>
      <vt:lpstr>Questions or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Interest Group Policy Changes</dc:title>
  <cp:lastModifiedBy>McKee, Kyli</cp:lastModifiedBy>
  <cp:revision>1</cp:revision>
  <dcterms:modified xsi:type="dcterms:W3CDTF">2024-02-12T18:16:01Z</dcterms:modified>
</cp:coreProperties>
</file>