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76" r:id="rId6"/>
    <p:sldId id="256" r:id="rId7"/>
    <p:sldId id="258" r:id="rId8"/>
    <p:sldId id="257" r:id="rId9"/>
    <p:sldId id="262" r:id="rId10"/>
    <p:sldId id="263" r:id="rId11"/>
    <p:sldId id="259" r:id="rId12"/>
    <p:sldId id="271" r:id="rId13"/>
    <p:sldId id="269" r:id="rId14"/>
    <p:sldId id="272" r:id="rId15"/>
    <p:sldId id="260" r:id="rId16"/>
    <p:sldId id="261" r:id="rId17"/>
    <p:sldId id="270" r:id="rId18"/>
    <p:sldId id="266" r:id="rId19"/>
    <p:sldId id="267" r:id="rId20"/>
    <p:sldId id="264" r:id="rId21"/>
    <p:sldId id="265" r:id="rId22"/>
    <p:sldId id="273" r:id="rId23"/>
    <p:sldId id="274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41564-9033-4499-AD37-33904F9AAC90}" v="2" dt="2025-05-05T20:03:46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9BF2-1E2B-20C1-3496-77D0D96DF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BEED6-70DF-F636-FE2E-E25C2FE28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4AC32-1D5A-A9B4-416D-663F4101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36E89-E852-937F-3769-DA357A57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3E29-3275-67BB-09E1-44C02884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6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CF16-8ADD-1783-A55F-53E509F4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CAB6E-4D4A-C33B-B32A-3CBB6DB88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03D55-E0F0-32AF-C602-215EE878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26C47-E805-9748-573D-D329509C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511B-ECF6-24C6-7532-62994AFB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3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68145-833C-3886-7DAC-BEBDEFED1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DFFF6-1D0D-A2CD-6172-259D4A50D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5A3BB-8AC2-0E0D-9DB9-C535A53D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460F5-2793-BDDC-34CA-AE7D8F60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BEFC0-40BE-A2F2-8911-5807AFDE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905C-4B2E-8B71-323C-B8ECE33B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CD4A-4AFD-1148-AD62-58A7B7BC1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39E57-3B2F-63D0-3B2C-215FA4DF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30DBD-3352-B0E9-1078-EB69F260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039ED-EDB7-C3C9-E8E0-A4440B4B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7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E1FF-4574-AD1C-37F1-DA014EEF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30BD-BF51-0B0D-2BE6-4B2083066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E3447-ADB4-92E3-B1D0-5DAD3E89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7B109-2378-516D-B711-02CF06EF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798D0-9932-AC00-6985-9F67CD93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1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7F18-1095-70F8-2AB1-48A6C083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C8852-BDD8-35FC-3F71-F82108B00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2E977-F509-011C-F05A-F6A3AA7F3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AB4D5-29E2-761A-B52E-27858072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61479-6486-354D-47C0-2AAEF17A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A6B79-689F-2433-4C88-88CD3C56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A3EF-F36D-CAE2-7C3A-E739B834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8CCE1-04E5-DBF8-CF64-2B3C2CA2A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34337-4673-3714-2487-86BF7E13A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07754-593A-272C-2F63-D0757C286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92C32-7F38-21E8-C9DB-C323DF70B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C587-5E26-3491-A770-66F45009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0B173-F720-388E-4FB5-9A8F89AB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9F4B8-F387-BE37-EBC2-A74D28C9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1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0E2B-C582-EE28-9DB7-88B2333D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A6C63-A150-10BB-1FC8-67016C41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04B05-7472-BDCE-1989-8841BDF8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4B0D8-D08C-39BF-118F-95CCA913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4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99273-0968-29CB-37B9-FE76D02B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60898-88BE-CFCE-6120-D34CD7D6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A1B00-8B42-0D51-3FE9-53AD23CF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9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E353-96EF-8667-2DC2-09049393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F7660-1445-A443-6A1A-945DACB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F21DD-D81A-2783-7523-4ABD006A7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B415E-EC83-A131-E2C9-4C4BFCBF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F3898-DE1C-8884-161B-3E582E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0580A-C5C1-6ACD-B258-10FD3B7D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8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ECF8-DA70-D684-6613-2BA33216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5DC80-665B-A0C4-9660-51CCA0974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85F47-6E2A-B40C-97C2-6CAD4E806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92D0C-F627-EE56-84C4-73E871C6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394C7-4EA7-C717-79B9-FB157662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B15BB-53D1-D9E4-4388-FA138192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9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816E2-5CA6-0D26-C125-C3389874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6CA9F-E911-D004-951F-B27CBC99C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26343-2FD9-AFE7-CC52-A50FA1C83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985C1F-7878-40A7-9AA0-C385B5E2CF7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F41B5-3C69-F33D-E647-30488265C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F4320-7249-3B62-9FB5-40CAB5EEA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DE6D6D-3A4C-4222-9C72-237B2DEF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-residents.aamc.org/apply-smart-residency/residency-explorer-tool" TargetMode="External"/><Relationship Id="rId2" Type="http://schemas.openxmlformats.org/officeDocument/2006/relationships/hyperlink" Target="https://freida.ama-assn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doximity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ms.org/midtown/healthcare-professionals/gme/transitional-year-program/curriculum" TargetMode="External"/><Relationship Id="rId3" Type="http://schemas.openxmlformats.org/officeDocument/2006/relationships/hyperlink" Target="https://mdmercy.com/residency-program/about-the-program" TargetMode="External"/><Relationship Id="rId7" Type="http://schemas.openxmlformats.org/officeDocument/2006/relationships/hyperlink" Target="https://www.hopkinsmedicine.org/medicine/education/internal-medicine-residency-program/clinical-training-programs" TargetMode="External"/><Relationship Id="rId2" Type="http://schemas.openxmlformats.org/officeDocument/2006/relationships/hyperlink" Target="https://www.umms.org/ummc/pros/gme/residency/internal-medicine/training-program/preliminary-internal-medic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starhealth.org/education/residency-programs/internal-medicine-baltimore/application-information" TargetMode="External"/><Relationship Id="rId5" Type="http://schemas.openxmlformats.org/officeDocument/2006/relationships/hyperlink" Target="https://www.lifebridgehealth.org/education/gme/internal-medicine-residency/about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www.gbmc.org/clinical-education/internal-medicine-residency/preliminary-year" TargetMode="External"/><Relationship Id="rId9" Type="http://schemas.openxmlformats.org/officeDocument/2006/relationships/hyperlink" Target="https://www.samc.com/graduate-medical-education/programs/internal-medicin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-residents.aamc.org/applying-residencies-eras/program-signaling-2026-myeras-application-season" TargetMode="External"/><Relationship Id="rId2" Type="http://schemas.openxmlformats.org/officeDocument/2006/relationships/hyperlink" Target="https://www.im.org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oximity.com" TargetMode="External"/><Relationship Id="rId5" Type="http://schemas.openxmlformats.org/officeDocument/2006/relationships/hyperlink" Target="https://students-residents.aamc.org/apply-smart-residency/residency-explorer-tool" TargetMode="External"/><Relationship Id="rId4" Type="http://schemas.openxmlformats.org/officeDocument/2006/relationships/hyperlink" Target="https://freida.ama-assn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gme.org/globalassets/PFAssets/ProgramResources/PGY1Requirements.pdf?ver=2017-09-08-114529-173&amp;ver=2017-09-08-114529-17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application---preliminary-and-transitional-year-programs/" TargetMode="External"/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-residents.aamc.org/applying-residencies-eras/program-signaling-2026-myeras-application-seas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716B-C4E2-C43B-4BB0-DFB5281AE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to Preliminary and Transitional Year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06203-DCE8-1EBE-E2DF-0E84B8D1E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Kerri Thom</a:t>
            </a:r>
          </a:p>
          <a:p>
            <a:r>
              <a:rPr lang="en-US" dirty="0"/>
              <a:t>Phil Dittmar</a:t>
            </a:r>
          </a:p>
          <a:p>
            <a:r>
              <a:rPr lang="en-US" dirty="0"/>
              <a:t>May 5, 2025</a:t>
            </a:r>
          </a:p>
        </p:txBody>
      </p:sp>
    </p:spTree>
    <p:extLst>
      <p:ext uri="{BB962C8B-B14F-4D97-AF65-F5344CB8AC3E}">
        <p14:creationId xmlns:p14="http://schemas.microsoft.com/office/powerpoint/2010/main" val="164849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D4AC-9B8D-4E90-C7E5-E8EC1B62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write your Personal LOR?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BC603-F462-67D0-92ED-9C86EAC87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of the IM letter is to have someone who worked with you clinically and can speak to your clinical performance</a:t>
            </a:r>
          </a:p>
          <a:p>
            <a:endParaRPr lang="en-US" dirty="0"/>
          </a:p>
          <a:p>
            <a:r>
              <a:rPr lang="en-US" dirty="0"/>
              <a:t>SubI exposure &gt; Clerkship exposure</a:t>
            </a:r>
          </a:p>
          <a:p>
            <a:r>
              <a:rPr lang="en-US" dirty="0"/>
              <a:t>Elective exposure is variable and might be better than a distant clerkship experience</a:t>
            </a:r>
          </a:p>
          <a:p>
            <a:endParaRPr lang="en-US" dirty="0"/>
          </a:p>
          <a:p>
            <a:r>
              <a:rPr lang="en-US" dirty="0"/>
              <a:t>Writers should love you – it could also double as a letter for your specialty application but be from a Medicine perspective</a:t>
            </a:r>
          </a:p>
        </p:txBody>
      </p:sp>
    </p:spTree>
    <p:extLst>
      <p:ext uri="{BB962C8B-B14F-4D97-AF65-F5344CB8AC3E}">
        <p14:creationId xmlns:p14="http://schemas.microsoft.com/office/powerpoint/2010/main" val="30159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598B-5499-38E2-B9AF-9AA50386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have no IM letter writer?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BFE3C-A107-E8C5-07F9-7AE84965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Totally okay, some programs are okay with non-medicine letters</a:t>
            </a:r>
          </a:p>
          <a:p>
            <a:endParaRPr lang="en-US" dirty="0"/>
          </a:p>
          <a:p>
            <a:r>
              <a:rPr lang="en-US" dirty="0"/>
              <a:t>Letters should still be Medicine-y</a:t>
            </a:r>
          </a:p>
          <a:p>
            <a:pPr lvl="1"/>
            <a:r>
              <a:rPr lang="en-US" dirty="0"/>
              <a:t>Think Neuro or FM or ICU (Anesthesiology)</a:t>
            </a:r>
          </a:p>
        </p:txBody>
      </p:sp>
    </p:spTree>
    <p:extLst>
      <p:ext uri="{BB962C8B-B14F-4D97-AF65-F5344CB8AC3E}">
        <p14:creationId xmlns:p14="http://schemas.microsoft.com/office/powerpoint/2010/main" val="250164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C266-419C-4538-F5D5-3CA3BAAA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C4CA-0E96-B706-CBA8-AA8ACD9F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the same personal statement that you are using for your specialty application</a:t>
            </a:r>
          </a:p>
          <a:p>
            <a:endParaRPr lang="en-US" dirty="0"/>
          </a:p>
          <a:p>
            <a:r>
              <a:rPr lang="en-US" dirty="0"/>
              <a:t>No need to write: “A strong foundational year in medicine will help me to be successful in my chosen field of XXX.”</a:t>
            </a:r>
          </a:p>
          <a:p>
            <a:endParaRPr lang="en-US" dirty="0"/>
          </a:p>
          <a:p>
            <a:r>
              <a:rPr lang="en-US" dirty="0"/>
              <a:t>No need to write a completely separate personal statement geared towards a preliminary program</a:t>
            </a:r>
          </a:p>
        </p:txBody>
      </p:sp>
    </p:spTree>
    <p:extLst>
      <p:ext uri="{BB962C8B-B14F-4D97-AF65-F5344CB8AC3E}">
        <p14:creationId xmlns:p14="http://schemas.microsoft.com/office/powerpoint/2010/main" val="217276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D314F-D54E-71C3-4013-4CD891BE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How many programs?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3EF8-4658-2550-403E-EBBFA86E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/>
              <a:t>Need to rank 10 to put chance of matching at &gt;90%</a:t>
            </a:r>
          </a:p>
          <a:p>
            <a:r>
              <a:rPr lang="en-US" sz="2000"/>
              <a:t>Need to apply to &gt;10 to secure 10 interviews</a:t>
            </a:r>
          </a:p>
          <a:p>
            <a:endParaRPr lang="en-US" sz="2000"/>
          </a:p>
          <a:p>
            <a:r>
              <a:rPr lang="en-US" sz="2000"/>
              <a:t>If you are applying to advanced and categorical tracks in your specialty, then the math gets fuzzy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616F0F36-B671-80ED-D947-A47F96628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7" r="14419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4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051F-510F-C5FC-7FB5-0B62D290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programs?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4D6E9-1FFF-469A-347F-47B6118FE6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Think about where you want to be – Maryland, DC, Philly, outside of the Maryland footprint?</a:t>
            </a:r>
          </a:p>
          <a:p>
            <a:endParaRPr lang="en-US" dirty="0"/>
          </a:p>
          <a:p>
            <a:r>
              <a:rPr lang="en-US" dirty="0"/>
              <a:t>Academic medical center vs. Community hospital</a:t>
            </a:r>
          </a:p>
          <a:p>
            <a:endParaRPr lang="en-US" dirty="0"/>
          </a:p>
          <a:p>
            <a:r>
              <a:rPr lang="en-US" dirty="0"/>
              <a:t>At the same site as your advanced program of interest or nearby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44712-F0DC-C5C6-1CEB-0F53A4DC4F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Resources: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FRIEDA</a:t>
            </a:r>
            <a:endParaRPr lang="en-US" dirty="0"/>
          </a:p>
          <a:p>
            <a:r>
              <a:rPr lang="en-US" dirty="0">
                <a:hlinkClick r:id="rId3"/>
              </a:rPr>
              <a:t>AAMC Residency Explorer Tool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Doximity Residency Navigator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C662C-9DDF-BB5C-9ADE-98D5CFE0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Program Signaling</a:t>
            </a:r>
          </a:p>
        </p:txBody>
      </p:sp>
      <p:pic>
        <p:nvPicPr>
          <p:cNvPr id="7" name="Graphic 6" descr="Pot of Gold">
            <a:extLst>
              <a:ext uri="{FF2B5EF4-FFF2-40B4-BE49-F238E27FC236}">
                <a16:creationId xmlns:a16="http://schemas.microsoft.com/office/drawing/2014/main" id="{D356BE1C-F9E3-06C0-7540-FD0A42F66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3C548-BA14-2F0F-8713-A3E012A4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Internal Medicine will use 15 signals (3 gold, 12 silver)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Same for Prelim</a:t>
            </a:r>
          </a:p>
          <a:p>
            <a:r>
              <a:rPr lang="en-US" sz="1800" dirty="0">
                <a:solidFill>
                  <a:schemeClr val="tx2"/>
                </a:solidFill>
              </a:rPr>
              <a:t>Transitional Year – 12 signals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676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4859-E55A-A8E6-DAF9-35DE3CA0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Interviewing for a Prelim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80FD-04D7-1CE8-B4B0-65867A783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a much shorter day than the categorical applicants</a:t>
            </a:r>
          </a:p>
          <a:p>
            <a:endParaRPr lang="en-US" dirty="0"/>
          </a:p>
          <a:p>
            <a:r>
              <a:rPr lang="en-US" dirty="0"/>
              <a:t>Virtual interviews are expected to continue</a:t>
            </a:r>
          </a:p>
          <a:p>
            <a:endParaRPr lang="en-US" dirty="0"/>
          </a:p>
          <a:p>
            <a:r>
              <a:rPr lang="en-US" dirty="0"/>
              <a:t>Welcome session</a:t>
            </a:r>
          </a:p>
          <a:p>
            <a:r>
              <a:rPr lang="en-US" dirty="0"/>
              <a:t>Interview</a:t>
            </a:r>
          </a:p>
          <a:p>
            <a:r>
              <a:rPr lang="en-US" dirty="0"/>
              <a:t>Q&amp;A with Program Director or Designee </a:t>
            </a:r>
          </a:p>
        </p:txBody>
      </p:sp>
    </p:spTree>
    <p:extLst>
      <p:ext uri="{BB962C8B-B14F-4D97-AF65-F5344CB8AC3E}">
        <p14:creationId xmlns:p14="http://schemas.microsoft.com/office/powerpoint/2010/main" val="244399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D0B9-3D98-F464-8F56-69E9B8E3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Prelim Year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09840-FAE0-6B85-8A00-3B5398F7C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Think 13 4-week blocks in a year</a:t>
            </a:r>
          </a:p>
          <a:p>
            <a:pPr lvl="1"/>
            <a:r>
              <a:rPr lang="en-US" dirty="0"/>
              <a:t>9 blocks of inpatient</a:t>
            </a:r>
          </a:p>
          <a:p>
            <a:pPr lvl="2"/>
            <a:r>
              <a:rPr lang="en-US" dirty="0"/>
              <a:t>5 blocks of floors</a:t>
            </a:r>
          </a:p>
          <a:p>
            <a:pPr lvl="2"/>
            <a:r>
              <a:rPr lang="en-US" dirty="0"/>
              <a:t>2 blocks of ICUs</a:t>
            </a:r>
          </a:p>
          <a:p>
            <a:pPr lvl="2"/>
            <a:r>
              <a:rPr lang="en-US" dirty="0"/>
              <a:t>2 blocks of night float</a:t>
            </a:r>
          </a:p>
          <a:p>
            <a:pPr lvl="1"/>
            <a:r>
              <a:rPr lang="en-US" dirty="0"/>
              <a:t>3 blocks of electives</a:t>
            </a:r>
          </a:p>
          <a:p>
            <a:pPr lvl="1"/>
            <a:r>
              <a:rPr lang="en-US" dirty="0"/>
              <a:t>1 block of vacation (divided up)</a:t>
            </a:r>
          </a:p>
          <a:p>
            <a:pPr lvl="1"/>
            <a:endParaRPr lang="en-US" dirty="0"/>
          </a:p>
          <a:p>
            <a:r>
              <a:rPr lang="en-US" dirty="0"/>
              <a:t>The ICU at an Academic Medical Center greatly differs from that of a community hospital</a:t>
            </a:r>
          </a:p>
          <a:p>
            <a:r>
              <a:rPr lang="en-US" dirty="0"/>
              <a:t>TY swaps 1 month of med floor for surgery floor; 4w of elective time will be spent in ambulatory clinic (adult/peds clinic)</a:t>
            </a:r>
          </a:p>
        </p:txBody>
      </p:sp>
    </p:spTree>
    <p:extLst>
      <p:ext uri="{BB962C8B-B14F-4D97-AF65-F5344CB8AC3E}">
        <p14:creationId xmlns:p14="http://schemas.microsoft.com/office/powerpoint/2010/main" val="136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55E48-F0DD-0B31-C58B-D5E4FB97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Local Programs with internet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7275-CDF3-CD2C-A103-DB96F325C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 dirty="0">
                <a:hlinkClick r:id="rId2"/>
              </a:rPr>
              <a:t>UMMC</a:t>
            </a:r>
            <a:endParaRPr lang="en-US" sz="2000" dirty="0"/>
          </a:p>
          <a:p>
            <a:r>
              <a:rPr lang="en-US" sz="2000" dirty="0">
                <a:hlinkClick r:id="rId3"/>
              </a:rPr>
              <a:t>Mercy</a:t>
            </a:r>
            <a:endParaRPr lang="en-US" sz="2000" dirty="0"/>
          </a:p>
          <a:p>
            <a:r>
              <a:rPr lang="en-US" sz="2000" dirty="0">
                <a:hlinkClick r:id="rId4"/>
              </a:rPr>
              <a:t>GBMC</a:t>
            </a:r>
            <a:endParaRPr lang="en-US" sz="2000" dirty="0"/>
          </a:p>
          <a:p>
            <a:r>
              <a:rPr lang="en-US" sz="2000" dirty="0">
                <a:hlinkClick r:id="rId5"/>
              </a:rPr>
              <a:t>Sinai</a:t>
            </a:r>
            <a:endParaRPr lang="en-US" sz="2000" dirty="0"/>
          </a:p>
          <a:p>
            <a:r>
              <a:rPr lang="en-US" sz="2000" dirty="0">
                <a:hlinkClick r:id="rId6"/>
              </a:rPr>
              <a:t>MedStar</a:t>
            </a:r>
            <a:endParaRPr lang="en-US" sz="2000" dirty="0"/>
          </a:p>
          <a:p>
            <a:r>
              <a:rPr lang="en-US" sz="2000" dirty="0">
                <a:hlinkClick r:id="rId7"/>
              </a:rPr>
              <a:t>Bayview</a:t>
            </a:r>
            <a:endParaRPr lang="en-US" sz="2000" dirty="0"/>
          </a:p>
          <a:p>
            <a:r>
              <a:rPr lang="en-US" sz="2000" dirty="0">
                <a:hlinkClick r:id="rId8"/>
              </a:rPr>
              <a:t>Midtown (TY)</a:t>
            </a:r>
            <a:endParaRPr lang="en-US" sz="2000" dirty="0"/>
          </a:p>
          <a:p>
            <a:r>
              <a:rPr lang="en-US" sz="2000" dirty="0">
                <a:hlinkClick r:id="rId9"/>
              </a:rPr>
              <a:t>St. Agnes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City on a sunny day">
            <a:extLst>
              <a:ext uri="{FF2B5EF4-FFF2-40B4-BE49-F238E27FC236}">
                <a16:creationId xmlns:a16="http://schemas.microsoft.com/office/drawing/2014/main" id="{23D132DB-22CE-DC3B-A583-54D0F9B7471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065" r="17321" b="-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0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52FC-2A77-26CA-981A-63007952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Medicine as a back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1A881-6463-811F-F268-1DF26245B3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Prelim as a back up?</a:t>
            </a:r>
          </a:p>
          <a:p>
            <a:r>
              <a:rPr lang="en-US" dirty="0"/>
              <a:t>Letter will state you are applying to “preliminary medicine”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B4966-A592-72C9-CFC0-8FDA877A71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Categorical as a back up?</a:t>
            </a:r>
          </a:p>
          <a:p>
            <a:r>
              <a:rPr lang="en-US" dirty="0"/>
              <a:t>Meet with Dr. Wolfsthal</a:t>
            </a:r>
          </a:p>
          <a:p>
            <a:r>
              <a:rPr lang="en-US" dirty="0"/>
              <a:t>Letter will state you are applying for “categorical medicine”</a:t>
            </a:r>
          </a:p>
        </p:txBody>
      </p:sp>
    </p:spTree>
    <p:extLst>
      <p:ext uri="{BB962C8B-B14F-4D97-AF65-F5344CB8AC3E}">
        <p14:creationId xmlns:p14="http://schemas.microsoft.com/office/powerpoint/2010/main" val="19758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4201-2D0D-A2DD-DC0B-A847F2F9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D5E2-F430-6493-CF8A-44B06480B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program types and which specialties require preliminary years</a:t>
            </a:r>
          </a:p>
          <a:p>
            <a:r>
              <a:rPr lang="en-US" dirty="0"/>
              <a:t>Identify overlap between specialty and preliminary medicine applications</a:t>
            </a:r>
          </a:p>
          <a:p>
            <a:r>
              <a:rPr lang="en-US" dirty="0"/>
              <a:t>Identify differences between specialty and preliminary medicine applications</a:t>
            </a:r>
          </a:p>
          <a:p>
            <a:r>
              <a:rPr lang="en-US" dirty="0"/>
              <a:t>Understand the residency application process for prelim and transitional year programs</a:t>
            </a:r>
          </a:p>
        </p:txBody>
      </p:sp>
    </p:spTree>
    <p:extLst>
      <p:ext uri="{BB962C8B-B14F-4D97-AF65-F5344CB8AC3E}">
        <p14:creationId xmlns:p14="http://schemas.microsoft.com/office/powerpoint/2010/main" val="234953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83E3B9-D42B-C6B0-FD60-5E0E10BC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8611-5620-B83D-FD70-F6506062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8" name="Picture 7" descr="Yellow question mark">
            <a:extLst>
              <a:ext uri="{FF2B5EF4-FFF2-40B4-BE49-F238E27FC236}">
                <a16:creationId xmlns:a16="http://schemas.microsoft.com/office/drawing/2014/main" id="{603DAF0B-A9C7-DB2F-09EC-362A0145A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78" r="922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21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3545-7BA8-FBF3-5E02-76ABBEF7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213D-5364-CB32-8BC1-2CE32F65D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Alliance for Academic Internal Medicine (AAIM) interview guidance is released annually in July</a:t>
            </a:r>
          </a:p>
          <a:p>
            <a:pPr lvl="1"/>
            <a:r>
              <a:rPr lang="en-US">
                <a:hlinkClick r:id="rId2"/>
              </a:rPr>
              <a:t>AAIM Website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AAMC Program Signaling for 2026</a:t>
            </a:r>
            <a:endParaRPr lang="en-US" dirty="0"/>
          </a:p>
          <a:p>
            <a:r>
              <a:rPr lang="en-US" dirty="0">
                <a:hlinkClick r:id="rId4"/>
              </a:rPr>
              <a:t>FRIEDA</a:t>
            </a:r>
            <a:endParaRPr lang="en-US" dirty="0"/>
          </a:p>
          <a:p>
            <a:r>
              <a:rPr lang="en-US" dirty="0">
                <a:hlinkClick r:id="rId5"/>
              </a:rPr>
              <a:t>AAMC Residency Explorer Tool</a:t>
            </a:r>
            <a:endParaRPr lang="en-US" dirty="0">
              <a:hlinkClick r:id="rId6"/>
            </a:endParaRPr>
          </a:p>
          <a:p>
            <a:r>
              <a:rPr lang="en-US" dirty="0">
                <a:hlinkClick r:id="rId6"/>
              </a:rPr>
              <a:t>Doximity Residency Navigator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2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C7C995-B13F-FA96-2AC3-1774723F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Decoding Program Types 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71E5351-DD8F-F54A-FFBF-64E014CE63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141737"/>
              </p:ext>
            </p:extLst>
          </p:nvPr>
        </p:nvGraphicFramePr>
        <p:xfrm>
          <a:off x="838200" y="1825624"/>
          <a:ext cx="10515600" cy="421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904">
                  <a:extLst>
                    <a:ext uri="{9D8B030D-6E8A-4147-A177-3AD203B41FA5}">
                      <a16:colId xmlns:a16="http://schemas.microsoft.com/office/drawing/2014/main" val="2694686117"/>
                    </a:ext>
                  </a:extLst>
                </a:gridCol>
                <a:gridCol w="8235696">
                  <a:extLst>
                    <a:ext uri="{9D8B030D-6E8A-4147-A177-3AD203B41FA5}">
                      <a16:colId xmlns:a16="http://schemas.microsoft.com/office/drawing/2014/main" val="313556013"/>
                    </a:ext>
                  </a:extLst>
                </a:gridCol>
              </a:tblGrid>
              <a:tr h="487270">
                <a:tc>
                  <a:txBody>
                    <a:bodyPr/>
                    <a:lstStyle/>
                    <a:p>
                      <a:r>
                        <a:rPr lang="en-US" dirty="0"/>
                        <a:t>Program Type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011695"/>
                  </a:ext>
                </a:extLst>
              </a:tr>
              <a:tr h="1201488">
                <a:tc>
                  <a:txBody>
                    <a:bodyPr/>
                    <a:lstStyle/>
                    <a:p>
                      <a:r>
                        <a:rPr lang="en-US" dirty="0"/>
                        <a:t>Categorical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Begins with a PGY-1 year and offers full residency training required for board certification in that specialty. A preliminary year is not required for these programs.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272765"/>
                  </a:ext>
                </a:extLst>
              </a:tr>
              <a:tr h="841042">
                <a:tc>
                  <a:txBody>
                    <a:bodyPr/>
                    <a:lstStyle/>
                    <a:p>
                      <a:r>
                        <a:rPr lang="en-US" dirty="0"/>
                        <a:t>Advanced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PGY-2 position that begins 1-2 years after the match and requires completion of one or more years of preliminary training.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492532"/>
                  </a:ext>
                </a:extLst>
              </a:tr>
              <a:tr h="1201488">
                <a:tc>
                  <a:txBody>
                    <a:bodyPr/>
                    <a:lstStyle/>
                    <a:p>
                      <a:r>
                        <a:rPr lang="en-US" dirty="0"/>
                        <a:t>Preliminary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PGY-1 position that offers 1-2 years of generalized training prior to entry to Advanced specialty programs. Many Internal Medicine and General Surgery training programs offer preliminary positions in addition to categorical positions.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8073"/>
                  </a:ext>
                </a:extLst>
              </a:tr>
              <a:tr h="487270">
                <a:tc>
                  <a:txBody>
                    <a:bodyPr/>
                    <a:lstStyle/>
                    <a:p>
                      <a:r>
                        <a:rPr lang="en-US" dirty="0"/>
                        <a:t>Transitional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PGY-1 position that is 1 year of training similar to a “rotating” internship.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6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10CA-6436-978D-9AB9-A43E07A5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Specialties that Require a Preliminary Year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5EAF16-7A9C-17CD-54B1-BCC8CCB2D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805730"/>
              </p:ext>
            </p:extLst>
          </p:nvPr>
        </p:nvGraphicFramePr>
        <p:xfrm>
          <a:off x="838200" y="1825625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360">
                  <a:extLst>
                    <a:ext uri="{9D8B030D-6E8A-4147-A177-3AD203B41FA5}">
                      <a16:colId xmlns:a16="http://schemas.microsoft.com/office/drawing/2014/main" val="3365061883"/>
                    </a:ext>
                  </a:extLst>
                </a:gridCol>
                <a:gridCol w="8016240">
                  <a:extLst>
                    <a:ext uri="{9D8B030D-6E8A-4147-A177-3AD203B41FA5}">
                      <a16:colId xmlns:a16="http://schemas.microsoft.com/office/drawing/2014/main" val="1858317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Requires Preliminary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31095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ACGME Specialties Requiring a Preliminary Year (as of July 1, 2023) 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0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Anesthesiology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Programs </a:t>
                      </a:r>
                      <a:r>
                        <a:rPr lang="en-US" i="1" dirty="0"/>
                        <a:t>*Anesthesiology has both Categorical and Advanced Programs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11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 Neurology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93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Dermatology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86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Emergency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4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Ophthalmology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</a:t>
                      </a:r>
                      <a:r>
                        <a:rPr lang="en-US" i="1" dirty="0"/>
                        <a:t>*but all programs are integrated so separate application is not required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4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PM&amp;R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Preventative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14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Radiation Oncology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Radiology – Dx and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0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Neurology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Programs </a:t>
                      </a:r>
                      <a:r>
                        <a:rPr lang="en-US" i="1" dirty="0"/>
                        <a:t>*Neurology has both Categorical and Advanced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15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36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0352-D566-CE8F-89C1-6D84B1CC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C07C8-710B-FA27-7459-8ED8E255C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OSA Residency Application Manual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The Application – Preliminary and Transitional Year Programs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3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0A345-DB80-3CC7-D591-62BDB91E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ERAS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F6B5-31E8-6D79-4363-C700A505D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Most of this will be the same as your advanced program application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This includes your personal statement and most of your experiences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Differences: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Letters of Recommendation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?Signaling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Diploma Roll">
            <a:extLst>
              <a:ext uri="{FF2B5EF4-FFF2-40B4-BE49-F238E27FC236}">
                <a16:creationId xmlns:a16="http://schemas.microsoft.com/office/drawing/2014/main" id="{DFC3A5A5-801D-A414-EB56-9E3B9655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3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F41E-6EE6-B1B7-8B27-CB4A98CF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74234-5E7D-EA1B-E8FB-F35371120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2024-2025 cycle, signaling applied to all tracks including preliminary and categorical positions.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Program Signaling for the 2026 </a:t>
            </a:r>
            <a:r>
              <a:rPr lang="en-US" dirty="0" err="1">
                <a:hlinkClick r:id="rId2"/>
              </a:rPr>
              <a:t>MyERAS</a:t>
            </a:r>
            <a:r>
              <a:rPr lang="en-US" dirty="0">
                <a:hlinkClick r:id="rId2"/>
              </a:rPr>
              <a:t>® Application Season | Students &amp; Residents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9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DC3EE-CFA3-7EDD-9C17-132483C0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 err="1"/>
              <a:t>LoRs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1DA6-13C8-6840-ADF3-E1FCF1D5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5243072" cy="3613149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Departmental Letter of Recommendation</a:t>
            </a:r>
          </a:p>
          <a:p>
            <a:pPr marL="457200" lvl="1" indent="0">
              <a:buNone/>
            </a:pPr>
            <a:r>
              <a:rPr lang="en-US" sz="1600" dirty="0"/>
              <a:t>Written by Dittmar</a:t>
            </a:r>
          </a:p>
          <a:p>
            <a:pPr marL="457200" lvl="1" indent="0">
              <a:buNone/>
            </a:pPr>
            <a:r>
              <a:rPr lang="en-US" sz="1600" dirty="0"/>
              <a:t>Signed by Davis </a:t>
            </a:r>
          </a:p>
          <a:p>
            <a:pPr marL="457200" lvl="1" indent="0">
              <a:buNone/>
            </a:pPr>
            <a:r>
              <a:rPr lang="en-US" sz="2000" dirty="0"/>
              <a:t>Letter from Internal Medicine experience</a:t>
            </a:r>
          </a:p>
          <a:p>
            <a:pPr marL="457200" lvl="1" indent="0">
              <a:buNone/>
            </a:pPr>
            <a:r>
              <a:rPr lang="en-US" sz="1600" dirty="0"/>
              <a:t>(SubI &gt; Clerkship)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Letter from Specialty #1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Letter from Specialty #2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96D47BF8-86C9-711F-48EC-277718BDF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01" r="-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9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CF3CB-F318-2C19-7456-E120B4AA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Departmental Letter – use for Prelim/TY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BCE1-B4E3-0F04-BF4F-02C68C2FB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700" dirty="0"/>
              <a:t>Structured Evaluative Letter (IM SEL)</a:t>
            </a:r>
          </a:p>
          <a:p>
            <a:r>
              <a:rPr lang="en-US" sz="1700" dirty="0"/>
              <a:t>Generic, impersonal form letter written by me</a:t>
            </a:r>
          </a:p>
          <a:p>
            <a:r>
              <a:rPr lang="en-US" sz="1700" dirty="0"/>
              <a:t>Brief descriptions of the IM rotation setup</a:t>
            </a:r>
          </a:p>
          <a:p>
            <a:r>
              <a:rPr lang="en-US" sz="1700" dirty="0"/>
              <a:t>Includes evaluations and grades from all IM rotations (clerkship, SubI, electives)</a:t>
            </a:r>
          </a:p>
          <a:p>
            <a:r>
              <a:rPr lang="en-US" sz="1700" dirty="0"/>
              <a:t>Will not include the shelf performance unless it was included in your grade calculation</a:t>
            </a:r>
          </a:p>
          <a:p>
            <a:r>
              <a:rPr lang="en-US" sz="1700" dirty="0"/>
              <a:t>Mini-MSPE focused on IM aspects of your education</a:t>
            </a:r>
          </a:p>
        </p:txBody>
      </p:sp>
      <p:pic>
        <p:nvPicPr>
          <p:cNvPr id="5" name="Picture 4" descr="Files in folders">
            <a:extLst>
              <a:ext uri="{FF2B5EF4-FFF2-40B4-BE49-F238E27FC236}">
                <a16:creationId xmlns:a16="http://schemas.microsoft.com/office/drawing/2014/main" id="{6B4BA5EC-26D2-9813-8816-DBFE6CC1A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0" r="1947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enttoStudentHealth xmlns="b952f4ed-faee-42e5-b15e-296a4efded7d">true</SenttoStudentHealth>
    <lcf76f155ced4ddcb4097134ff3c332f xmlns="b952f4ed-faee-42e5-b15e-296a4efded7d">
      <Terms xmlns="http://schemas.microsoft.com/office/infopath/2007/PartnerControls"/>
    </lcf76f155ced4ddcb4097134ff3c332f>
    <_ip_UnifiedCompliancePolicyProperties xmlns="http://schemas.microsoft.com/sharepoint/v3" xsi:nil="true"/>
    <TaxCatchAll xmlns="480e030d-b1ba-4175-bf7e-8ff9154deca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DBDC64-A6DF-4967-8DBA-DAF33AEF7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168F8E-FCA1-435E-A330-1824981F6AF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b952f4ed-faee-42e5-b15e-296a4efded7d"/>
    <ds:schemaRef ds:uri="480e030d-b1ba-4175-bf7e-8ff9154deca3"/>
  </ds:schemaRefs>
</ds:datastoreItem>
</file>

<file path=customXml/itemProps3.xml><?xml version="1.0" encoding="utf-8"?>
<ds:datastoreItem xmlns:ds="http://schemas.openxmlformats.org/officeDocument/2006/customXml" ds:itemID="{3BC6AEEA-4D79-4F74-B2A1-041B8275C4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916</Words>
  <Application>Microsoft Office PowerPoint</Application>
  <PresentationFormat>Widescreen</PresentationFormat>
  <Paragraphs>155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Applying to Preliminary and Transitional Year Programs</vt:lpstr>
      <vt:lpstr>Overview</vt:lpstr>
      <vt:lpstr>Decoding Program Types </vt:lpstr>
      <vt:lpstr>Specialties that Require a Preliminary Year </vt:lpstr>
      <vt:lpstr>Additional Information </vt:lpstr>
      <vt:lpstr>ERAS Application</vt:lpstr>
      <vt:lpstr>Program Signaling</vt:lpstr>
      <vt:lpstr>LoRs</vt:lpstr>
      <vt:lpstr>Departmental Letter – use for Prelim/TY only</vt:lpstr>
      <vt:lpstr>Who should write your Personal LOR?</vt:lpstr>
      <vt:lpstr>What if I have no IM letter writer?</vt:lpstr>
      <vt:lpstr>Personal Statement</vt:lpstr>
      <vt:lpstr>How many programs?</vt:lpstr>
      <vt:lpstr>Which programs?</vt:lpstr>
      <vt:lpstr>Program Signaling</vt:lpstr>
      <vt:lpstr>Interviewing for a Prelim Year</vt:lpstr>
      <vt:lpstr>What does a Prelim Year look like?</vt:lpstr>
      <vt:lpstr>Local Programs with internet links</vt:lpstr>
      <vt:lpstr>Medicine as a back up?</vt:lpstr>
      <vt:lpstr>Questions?</vt:lpstr>
      <vt:lpstr>Other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Decoding Program Types </dc:title>
  <dc:creator>Thom, Kerri</dc:creator>
  <cp:lastModifiedBy>Dittmar, Philip</cp:lastModifiedBy>
  <cp:revision>3</cp:revision>
  <dcterms:created xsi:type="dcterms:W3CDTF">2024-05-13T18:46:47Z</dcterms:created>
  <dcterms:modified xsi:type="dcterms:W3CDTF">2025-05-07T13:28:11Z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</Properties>
</file>