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266" r:id="rId5"/>
    <p:sldId id="360" r:id="rId6"/>
    <p:sldId id="311" r:id="rId7"/>
    <p:sldId id="337" r:id="rId8"/>
    <p:sldId id="301" r:id="rId9"/>
    <p:sldId id="274" r:id="rId10"/>
    <p:sldId id="361" r:id="rId11"/>
    <p:sldId id="318" r:id="rId12"/>
    <p:sldId id="319" r:id="rId13"/>
    <p:sldId id="359" r:id="rId14"/>
    <p:sldId id="286" r:id="rId15"/>
    <p:sldId id="287" r:id="rId16"/>
    <p:sldId id="288" r:id="rId17"/>
    <p:sldId id="328" r:id="rId18"/>
    <p:sldId id="338" r:id="rId19"/>
    <p:sldId id="333" r:id="rId20"/>
    <p:sldId id="332" r:id="rId21"/>
    <p:sldId id="356" r:id="rId22"/>
    <p:sldId id="294" r:id="rId23"/>
    <p:sldId id="325" r:id="rId24"/>
    <p:sldId id="330" r:id="rId25"/>
    <p:sldId id="329" r:id="rId26"/>
    <p:sldId id="331" r:id="rId27"/>
    <p:sldId id="335" r:id="rId28"/>
    <p:sldId id="322" r:id="rId29"/>
    <p:sldId id="323" r:id="rId30"/>
    <p:sldId id="339" r:id="rId31"/>
    <p:sldId id="358" r:id="rId32"/>
    <p:sldId id="334" r:id="rId33"/>
    <p:sldId id="348" r:id="rId34"/>
    <p:sldId id="349" r:id="rId35"/>
    <p:sldId id="350" r:id="rId36"/>
    <p:sldId id="351" r:id="rId37"/>
    <p:sldId id="354" r:id="rId38"/>
    <p:sldId id="35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7FDBA-29FA-4A2C-9A27-44A8033DD162}" v="33" dt="2025-04-30T01:29:09.135"/>
    <p1510:client id="{4BE0CF04-6DCE-4BA3-A34F-3210F5021F16}" v="26" dt="2025-04-29T19:41:27.891"/>
    <p1510:client id="{6E2E1A65-DA01-C6A9-73AE-96C383185B36}" v="3" dt="2025-05-01T10:28:22.089"/>
    <p1510:client id="{EEDF5F74-439D-CC29-FD62-5123A33C3880}" v="414" dt="2025-04-30T13:25:29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6" autoAdjust="0"/>
    <p:restoredTop sz="95805" autoAdjust="0"/>
  </p:normalViewPr>
  <p:slideViewPr>
    <p:cSldViewPr snapToGrid="0">
      <p:cViewPr varScale="1">
        <p:scale>
          <a:sx n="89" d="100"/>
          <a:sy n="8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01AF7-D991-4648-8D71-C4EAA2684B71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B3B28A6-1B80-47A8-868B-1640379A1E4D}">
      <dgm:prSet/>
      <dgm:spPr/>
      <dgm:t>
        <a:bodyPr/>
        <a:lstStyle/>
        <a:p>
          <a:r>
            <a:rPr lang="en-US" dirty="0"/>
            <a:t>These are</a:t>
          </a:r>
          <a:r>
            <a:rPr lang="en-US" b="1" dirty="0">
              <a:solidFill>
                <a:srgbClr val="FF0000"/>
              </a:solidFill>
            </a:rPr>
            <a:t> REQUIRED </a:t>
          </a:r>
          <a:r>
            <a:rPr lang="en-US" dirty="0"/>
            <a:t>component of applications</a:t>
          </a:r>
        </a:p>
      </dgm:t>
    </dgm:pt>
    <dgm:pt modelId="{F55D6CCE-9A32-4387-B449-B58D6D49869E}" type="parTrans" cxnId="{8FF72883-CB37-419A-9945-4892D1D868D5}">
      <dgm:prSet/>
      <dgm:spPr/>
      <dgm:t>
        <a:bodyPr/>
        <a:lstStyle/>
        <a:p>
          <a:endParaRPr lang="en-US"/>
        </a:p>
      </dgm:t>
    </dgm:pt>
    <dgm:pt modelId="{D19C5327-B40C-4147-B142-73F8BA04E510}" type="sibTrans" cxnId="{8FF72883-CB37-419A-9945-4892D1D868D5}">
      <dgm:prSet/>
      <dgm:spPr/>
      <dgm:t>
        <a:bodyPr/>
        <a:lstStyle/>
        <a:p>
          <a:endParaRPr lang="en-US"/>
        </a:p>
      </dgm:t>
    </dgm:pt>
    <dgm:pt modelId="{E4CBBCDC-D924-42C2-8466-293DC9AB03E9}">
      <dgm:prSet/>
      <dgm:spPr/>
      <dgm:t>
        <a:bodyPr/>
        <a:lstStyle/>
        <a:p>
          <a:r>
            <a:rPr lang="en-US" dirty="0"/>
            <a:t>Required for PLASTICS, THORACIC and VASCULAR Integrated Programs</a:t>
          </a:r>
        </a:p>
      </dgm:t>
    </dgm:pt>
    <dgm:pt modelId="{AF0A912A-EC5E-4F96-A2FB-66DDCD34B3B0}" type="parTrans" cxnId="{CF767E03-638C-465B-8F63-3794B8EC9C58}">
      <dgm:prSet/>
      <dgm:spPr/>
      <dgm:t>
        <a:bodyPr/>
        <a:lstStyle/>
        <a:p>
          <a:endParaRPr lang="en-US"/>
        </a:p>
      </dgm:t>
    </dgm:pt>
    <dgm:pt modelId="{6AFD5805-194F-46E4-A719-4D2C6F35EC81}" type="sibTrans" cxnId="{CF767E03-638C-465B-8F63-3794B8EC9C58}">
      <dgm:prSet/>
      <dgm:spPr/>
      <dgm:t>
        <a:bodyPr/>
        <a:lstStyle/>
        <a:p>
          <a:endParaRPr lang="en-US"/>
        </a:p>
      </dgm:t>
    </dgm:pt>
    <dgm:pt modelId="{F89035B7-8231-466B-930A-04A1876A8B8A}">
      <dgm:prSet/>
      <dgm:spPr/>
      <dgm:t>
        <a:bodyPr/>
        <a:lstStyle/>
        <a:p>
          <a:r>
            <a:rPr lang="en-US" b="1"/>
            <a:t>Away rotations MUST BE ADDED AT SOM!!! </a:t>
          </a:r>
          <a:endParaRPr lang="en-US"/>
        </a:p>
      </dgm:t>
    </dgm:pt>
    <dgm:pt modelId="{B915931E-08D1-46EE-9E01-F75BB493D66D}" type="parTrans" cxnId="{38B64802-72A0-4D14-8081-8E94A604077B}">
      <dgm:prSet/>
      <dgm:spPr/>
      <dgm:t>
        <a:bodyPr/>
        <a:lstStyle/>
        <a:p>
          <a:endParaRPr lang="en-US"/>
        </a:p>
      </dgm:t>
    </dgm:pt>
    <dgm:pt modelId="{05EF46AC-C30B-40F1-9F78-2CD55E688CBD}" type="sibTrans" cxnId="{38B64802-72A0-4D14-8081-8E94A604077B}">
      <dgm:prSet/>
      <dgm:spPr/>
      <dgm:t>
        <a:bodyPr/>
        <a:lstStyle/>
        <a:p>
          <a:endParaRPr lang="en-US"/>
        </a:p>
      </dgm:t>
    </dgm:pt>
    <dgm:pt modelId="{E8C87C38-A335-48A8-9266-F67415A97B98}">
      <dgm:prSet/>
      <dgm:spPr/>
      <dgm:t>
        <a:bodyPr/>
        <a:lstStyle/>
        <a:p>
          <a:r>
            <a:rPr lang="en-US"/>
            <a:t>Required forms are found on the Student Scheduling Page </a:t>
          </a:r>
        </a:p>
      </dgm:t>
    </dgm:pt>
    <dgm:pt modelId="{30D98264-114D-400C-B1E5-C9736CCA9798}" type="parTrans" cxnId="{F5231CB3-2226-400E-9F32-BF013D56062E}">
      <dgm:prSet/>
      <dgm:spPr/>
      <dgm:t>
        <a:bodyPr/>
        <a:lstStyle/>
        <a:p>
          <a:endParaRPr lang="en-US"/>
        </a:p>
      </dgm:t>
    </dgm:pt>
    <dgm:pt modelId="{071F98DE-E641-4381-BC7B-2B952395E4CF}" type="sibTrans" cxnId="{F5231CB3-2226-400E-9F32-BF013D56062E}">
      <dgm:prSet/>
      <dgm:spPr/>
      <dgm:t>
        <a:bodyPr/>
        <a:lstStyle/>
        <a:p>
          <a:endParaRPr lang="en-US"/>
        </a:p>
      </dgm:t>
    </dgm:pt>
    <dgm:pt modelId="{8BAC212B-1C91-4D71-BB2D-C06F57DA78B4}">
      <dgm:prSet/>
      <dgm:spPr/>
      <dgm:t>
        <a:bodyPr/>
        <a:lstStyle/>
        <a:p>
          <a:r>
            <a:rPr lang="en-US"/>
            <a:t>Forms should be completed/signed by Departments </a:t>
          </a:r>
        </a:p>
      </dgm:t>
    </dgm:pt>
    <dgm:pt modelId="{C63292C4-6A19-4796-B208-E36E93A3CA0A}" type="parTrans" cxnId="{01E7762D-2FA0-4B1E-B4ED-86DC3D5CCEB8}">
      <dgm:prSet/>
      <dgm:spPr/>
      <dgm:t>
        <a:bodyPr/>
        <a:lstStyle/>
        <a:p>
          <a:endParaRPr lang="en-US"/>
        </a:p>
      </dgm:t>
    </dgm:pt>
    <dgm:pt modelId="{9FE6720E-75A9-4FD9-AF7E-A046C8E8CBB7}" type="sibTrans" cxnId="{01E7762D-2FA0-4B1E-B4ED-86DC3D5CCEB8}">
      <dgm:prSet/>
      <dgm:spPr/>
      <dgm:t>
        <a:bodyPr/>
        <a:lstStyle/>
        <a:p>
          <a:endParaRPr lang="en-US"/>
        </a:p>
      </dgm:t>
    </dgm:pt>
    <dgm:pt modelId="{4F609517-65C2-4323-AC57-72CC408A26DA}">
      <dgm:prSet/>
      <dgm:spPr/>
      <dgm:t>
        <a:bodyPr/>
        <a:lstStyle/>
        <a:p>
          <a:r>
            <a:rPr lang="en-US"/>
            <a:t>Submitted to Add/Drop </a:t>
          </a:r>
        </a:p>
      </dgm:t>
    </dgm:pt>
    <dgm:pt modelId="{31445321-E6A9-497A-836D-1F4D41CEC5BC}" type="parTrans" cxnId="{42F724FA-C9B9-4FFD-BE37-51C6AAB50186}">
      <dgm:prSet/>
      <dgm:spPr/>
      <dgm:t>
        <a:bodyPr/>
        <a:lstStyle/>
        <a:p>
          <a:endParaRPr lang="en-US"/>
        </a:p>
      </dgm:t>
    </dgm:pt>
    <dgm:pt modelId="{0E6086CB-08AB-4359-9D66-840832A0E862}" type="sibTrans" cxnId="{42F724FA-C9B9-4FFD-BE37-51C6AAB50186}">
      <dgm:prSet/>
      <dgm:spPr/>
      <dgm:t>
        <a:bodyPr/>
        <a:lstStyle/>
        <a:p>
          <a:endParaRPr lang="en-US"/>
        </a:p>
      </dgm:t>
    </dgm:pt>
    <dgm:pt modelId="{12A88C47-0207-4233-B95F-D81E4AF344B5}">
      <dgm:prSet/>
      <dgm:spPr/>
      <dgm:t>
        <a:bodyPr/>
        <a:lstStyle/>
        <a:p>
          <a:r>
            <a:rPr lang="en-US" dirty="0"/>
            <a:t>2-3 Plastics</a:t>
          </a:r>
        </a:p>
      </dgm:t>
    </dgm:pt>
    <dgm:pt modelId="{9C7BE70F-0C97-4D26-9741-16AB4A2F4F08}" type="parTrans" cxnId="{1AB2F463-8964-4262-8E8A-3B2FB3AB2413}">
      <dgm:prSet/>
      <dgm:spPr/>
    </dgm:pt>
    <dgm:pt modelId="{73303229-C52E-4283-9B7D-718E0532B430}" type="sibTrans" cxnId="{1AB2F463-8964-4262-8E8A-3B2FB3AB2413}">
      <dgm:prSet/>
      <dgm:spPr/>
    </dgm:pt>
    <dgm:pt modelId="{CF613B1D-2125-47B6-8CDF-5A8215BBA1FC}">
      <dgm:prSet/>
      <dgm:spPr/>
      <dgm:t>
        <a:bodyPr/>
        <a:lstStyle/>
        <a:p>
          <a:r>
            <a:rPr lang="en-US" dirty="0"/>
            <a:t>1-2 Thoracic and Vascular</a:t>
          </a:r>
        </a:p>
      </dgm:t>
    </dgm:pt>
    <dgm:pt modelId="{355B8AD3-1FB3-4B22-9E82-A1AC10E80972}" type="parTrans" cxnId="{586240E1-0173-4222-B616-CBB1527D291C}">
      <dgm:prSet/>
      <dgm:spPr/>
    </dgm:pt>
    <dgm:pt modelId="{66A352DE-9A66-4AB6-9C68-DCF9A48055CF}" type="sibTrans" cxnId="{586240E1-0173-4222-B616-CBB1527D291C}">
      <dgm:prSet/>
      <dgm:spPr/>
    </dgm:pt>
    <dgm:pt modelId="{ED920111-BA1A-42CF-B622-D558B6B8BD9F}" type="pres">
      <dgm:prSet presAssocID="{3F101AF7-D991-4648-8D71-C4EAA2684B71}" presName="Name0" presStyleCnt="0">
        <dgm:presLayoutVars>
          <dgm:dir/>
          <dgm:animLvl val="lvl"/>
          <dgm:resizeHandles val="exact"/>
        </dgm:presLayoutVars>
      </dgm:prSet>
      <dgm:spPr/>
    </dgm:pt>
    <dgm:pt modelId="{F868B91E-0AAA-40A7-B2DF-BDCDCE8D6D30}" type="pres">
      <dgm:prSet presAssocID="{5B3B28A6-1B80-47A8-868B-1640379A1E4D}" presName="composite" presStyleCnt="0"/>
      <dgm:spPr/>
    </dgm:pt>
    <dgm:pt modelId="{51EEFCE4-6659-45D3-99D3-3D1E93EA587C}" type="pres">
      <dgm:prSet presAssocID="{5B3B28A6-1B80-47A8-868B-1640379A1E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A7D6535-4027-43F5-8EAE-EE8FD6C088B6}" type="pres">
      <dgm:prSet presAssocID="{5B3B28A6-1B80-47A8-868B-1640379A1E4D}" presName="desTx" presStyleLbl="alignAccFollowNode1" presStyleIdx="0" presStyleCnt="3">
        <dgm:presLayoutVars>
          <dgm:bulletEnabled val="1"/>
        </dgm:presLayoutVars>
      </dgm:prSet>
      <dgm:spPr/>
    </dgm:pt>
    <dgm:pt modelId="{60E96D96-1622-41CE-9BE3-380ABD386C33}" type="pres">
      <dgm:prSet presAssocID="{D19C5327-B40C-4147-B142-73F8BA04E510}" presName="space" presStyleCnt="0"/>
      <dgm:spPr/>
    </dgm:pt>
    <dgm:pt modelId="{65B4B08A-D57F-467D-9192-E348D18D0A71}" type="pres">
      <dgm:prSet presAssocID="{F89035B7-8231-466B-930A-04A1876A8B8A}" presName="composite" presStyleCnt="0"/>
      <dgm:spPr/>
    </dgm:pt>
    <dgm:pt modelId="{A29123B8-AB55-4A5C-AA05-E9A5A5750C18}" type="pres">
      <dgm:prSet presAssocID="{F89035B7-8231-466B-930A-04A1876A8B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979CF36-51ED-49B5-AE04-42FA1FB8D238}" type="pres">
      <dgm:prSet presAssocID="{F89035B7-8231-466B-930A-04A1876A8B8A}" presName="desTx" presStyleLbl="alignAccFollowNode1" presStyleIdx="1" presStyleCnt="3">
        <dgm:presLayoutVars>
          <dgm:bulletEnabled val="1"/>
        </dgm:presLayoutVars>
      </dgm:prSet>
      <dgm:spPr/>
    </dgm:pt>
    <dgm:pt modelId="{4767B776-4625-4F50-BC2F-C92533D1BB2F}" type="pres">
      <dgm:prSet presAssocID="{05EF46AC-C30B-40F1-9F78-2CD55E688CBD}" presName="space" presStyleCnt="0"/>
      <dgm:spPr/>
    </dgm:pt>
    <dgm:pt modelId="{0EEC0A3F-0DFD-4839-8A26-B680C36EFE1F}" type="pres">
      <dgm:prSet presAssocID="{E8C87C38-A335-48A8-9266-F67415A97B98}" presName="composite" presStyleCnt="0"/>
      <dgm:spPr/>
    </dgm:pt>
    <dgm:pt modelId="{1F49207D-97BD-4D74-B1B2-A1843C206BE5}" type="pres">
      <dgm:prSet presAssocID="{E8C87C38-A335-48A8-9266-F67415A97B9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3320468-40B0-4525-90BB-6C15BD8E8DA4}" type="pres">
      <dgm:prSet presAssocID="{E8C87C38-A335-48A8-9266-F67415A97B9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8B64802-72A0-4D14-8081-8E94A604077B}" srcId="{3F101AF7-D991-4648-8D71-C4EAA2684B71}" destId="{F89035B7-8231-466B-930A-04A1876A8B8A}" srcOrd="1" destOrd="0" parTransId="{B915931E-08D1-46EE-9E01-F75BB493D66D}" sibTransId="{05EF46AC-C30B-40F1-9F78-2CD55E688CBD}"/>
    <dgm:cxn modelId="{CF767E03-638C-465B-8F63-3794B8EC9C58}" srcId="{5B3B28A6-1B80-47A8-868B-1640379A1E4D}" destId="{E4CBBCDC-D924-42C2-8466-293DC9AB03E9}" srcOrd="0" destOrd="0" parTransId="{AF0A912A-EC5E-4F96-A2FB-66DDCD34B3B0}" sibTransId="{6AFD5805-194F-46E4-A719-4D2C6F35EC81}"/>
    <dgm:cxn modelId="{876DD10F-80C7-46A5-905B-9BFBA2C3D293}" type="presOf" srcId="{CF613B1D-2125-47B6-8CDF-5A8215BBA1FC}" destId="{CA7D6535-4027-43F5-8EAE-EE8FD6C088B6}" srcOrd="0" destOrd="2" presId="urn:microsoft.com/office/officeart/2005/8/layout/hList1"/>
    <dgm:cxn modelId="{D1EB9022-DCC5-4CA7-8D68-C07457EFBD61}" type="presOf" srcId="{8BAC212B-1C91-4D71-BB2D-C06F57DA78B4}" destId="{73320468-40B0-4525-90BB-6C15BD8E8DA4}" srcOrd="0" destOrd="0" presId="urn:microsoft.com/office/officeart/2005/8/layout/hList1"/>
    <dgm:cxn modelId="{01E7762D-2FA0-4B1E-B4ED-86DC3D5CCEB8}" srcId="{E8C87C38-A335-48A8-9266-F67415A97B98}" destId="{8BAC212B-1C91-4D71-BB2D-C06F57DA78B4}" srcOrd="0" destOrd="0" parTransId="{C63292C4-6A19-4796-B208-E36E93A3CA0A}" sibTransId="{9FE6720E-75A9-4FD9-AF7E-A046C8E8CBB7}"/>
    <dgm:cxn modelId="{21FEC638-E73C-4476-A1AA-2C31DC4FA298}" type="presOf" srcId="{12A88C47-0207-4233-B95F-D81E4AF344B5}" destId="{CA7D6535-4027-43F5-8EAE-EE8FD6C088B6}" srcOrd="0" destOrd="1" presId="urn:microsoft.com/office/officeart/2005/8/layout/hList1"/>
    <dgm:cxn modelId="{6714F63E-31E3-4E7B-B747-A780953CDD51}" type="presOf" srcId="{E8C87C38-A335-48A8-9266-F67415A97B98}" destId="{1F49207D-97BD-4D74-B1B2-A1843C206BE5}" srcOrd="0" destOrd="0" presId="urn:microsoft.com/office/officeart/2005/8/layout/hList1"/>
    <dgm:cxn modelId="{1AB2F463-8964-4262-8E8A-3B2FB3AB2413}" srcId="{5B3B28A6-1B80-47A8-868B-1640379A1E4D}" destId="{12A88C47-0207-4233-B95F-D81E4AF344B5}" srcOrd="1" destOrd="0" parTransId="{9C7BE70F-0C97-4D26-9741-16AB4A2F4F08}" sibTransId="{73303229-C52E-4283-9B7D-718E0532B430}"/>
    <dgm:cxn modelId="{DCE74E81-F139-4189-A99E-516D751B6B7A}" type="presOf" srcId="{5B3B28A6-1B80-47A8-868B-1640379A1E4D}" destId="{51EEFCE4-6659-45D3-99D3-3D1E93EA587C}" srcOrd="0" destOrd="0" presId="urn:microsoft.com/office/officeart/2005/8/layout/hList1"/>
    <dgm:cxn modelId="{8FF72883-CB37-419A-9945-4892D1D868D5}" srcId="{3F101AF7-D991-4648-8D71-C4EAA2684B71}" destId="{5B3B28A6-1B80-47A8-868B-1640379A1E4D}" srcOrd="0" destOrd="0" parTransId="{F55D6CCE-9A32-4387-B449-B58D6D49869E}" sibTransId="{D19C5327-B40C-4147-B142-73F8BA04E510}"/>
    <dgm:cxn modelId="{71DAA084-5AB5-4004-A3C8-A379E866291D}" type="presOf" srcId="{E4CBBCDC-D924-42C2-8466-293DC9AB03E9}" destId="{CA7D6535-4027-43F5-8EAE-EE8FD6C088B6}" srcOrd="0" destOrd="0" presId="urn:microsoft.com/office/officeart/2005/8/layout/hList1"/>
    <dgm:cxn modelId="{201E9AA6-4F8F-4D23-9C21-06F86D990969}" type="presOf" srcId="{3F101AF7-D991-4648-8D71-C4EAA2684B71}" destId="{ED920111-BA1A-42CF-B622-D558B6B8BD9F}" srcOrd="0" destOrd="0" presId="urn:microsoft.com/office/officeart/2005/8/layout/hList1"/>
    <dgm:cxn modelId="{C78232A7-737B-427D-BB6B-7C78C5D5DA36}" type="presOf" srcId="{F89035B7-8231-466B-930A-04A1876A8B8A}" destId="{A29123B8-AB55-4A5C-AA05-E9A5A5750C18}" srcOrd="0" destOrd="0" presId="urn:microsoft.com/office/officeart/2005/8/layout/hList1"/>
    <dgm:cxn modelId="{F5231CB3-2226-400E-9F32-BF013D56062E}" srcId="{3F101AF7-D991-4648-8D71-C4EAA2684B71}" destId="{E8C87C38-A335-48A8-9266-F67415A97B98}" srcOrd="2" destOrd="0" parTransId="{30D98264-114D-400C-B1E5-C9736CCA9798}" sibTransId="{071F98DE-E641-4381-BC7B-2B952395E4CF}"/>
    <dgm:cxn modelId="{C6D53FCD-698C-49F2-AEF1-701C172102B2}" type="presOf" srcId="{4F609517-65C2-4323-AC57-72CC408A26DA}" destId="{73320468-40B0-4525-90BB-6C15BD8E8DA4}" srcOrd="0" destOrd="1" presId="urn:microsoft.com/office/officeart/2005/8/layout/hList1"/>
    <dgm:cxn modelId="{586240E1-0173-4222-B616-CBB1527D291C}" srcId="{5B3B28A6-1B80-47A8-868B-1640379A1E4D}" destId="{CF613B1D-2125-47B6-8CDF-5A8215BBA1FC}" srcOrd="2" destOrd="0" parTransId="{355B8AD3-1FB3-4B22-9E82-A1AC10E80972}" sibTransId="{66A352DE-9A66-4AB6-9C68-DCF9A48055CF}"/>
    <dgm:cxn modelId="{42F724FA-C9B9-4FFD-BE37-51C6AAB50186}" srcId="{E8C87C38-A335-48A8-9266-F67415A97B98}" destId="{4F609517-65C2-4323-AC57-72CC408A26DA}" srcOrd="1" destOrd="0" parTransId="{31445321-E6A9-497A-836D-1F4D41CEC5BC}" sibTransId="{0E6086CB-08AB-4359-9D66-840832A0E862}"/>
    <dgm:cxn modelId="{D2BCB8C0-1AC5-43CA-AD68-00C542E8BE1B}" type="presParOf" srcId="{ED920111-BA1A-42CF-B622-D558B6B8BD9F}" destId="{F868B91E-0AAA-40A7-B2DF-BDCDCE8D6D30}" srcOrd="0" destOrd="0" presId="urn:microsoft.com/office/officeart/2005/8/layout/hList1"/>
    <dgm:cxn modelId="{5A11D162-5C28-40F8-BA40-9E6D7D8AC0B0}" type="presParOf" srcId="{F868B91E-0AAA-40A7-B2DF-BDCDCE8D6D30}" destId="{51EEFCE4-6659-45D3-99D3-3D1E93EA587C}" srcOrd="0" destOrd="0" presId="urn:microsoft.com/office/officeart/2005/8/layout/hList1"/>
    <dgm:cxn modelId="{BB3374F3-D1E9-40EF-8E0C-21418DDF0599}" type="presParOf" srcId="{F868B91E-0AAA-40A7-B2DF-BDCDCE8D6D30}" destId="{CA7D6535-4027-43F5-8EAE-EE8FD6C088B6}" srcOrd="1" destOrd="0" presId="urn:microsoft.com/office/officeart/2005/8/layout/hList1"/>
    <dgm:cxn modelId="{17D598EF-E1C8-48D3-B961-323EDF29643D}" type="presParOf" srcId="{ED920111-BA1A-42CF-B622-D558B6B8BD9F}" destId="{60E96D96-1622-41CE-9BE3-380ABD386C33}" srcOrd="1" destOrd="0" presId="urn:microsoft.com/office/officeart/2005/8/layout/hList1"/>
    <dgm:cxn modelId="{7F64D619-C05C-4EFD-98C3-01A1AE8E1416}" type="presParOf" srcId="{ED920111-BA1A-42CF-B622-D558B6B8BD9F}" destId="{65B4B08A-D57F-467D-9192-E348D18D0A71}" srcOrd="2" destOrd="0" presId="urn:microsoft.com/office/officeart/2005/8/layout/hList1"/>
    <dgm:cxn modelId="{F3001EF9-063D-41D8-8151-6F3C46D066A4}" type="presParOf" srcId="{65B4B08A-D57F-467D-9192-E348D18D0A71}" destId="{A29123B8-AB55-4A5C-AA05-E9A5A5750C18}" srcOrd="0" destOrd="0" presId="urn:microsoft.com/office/officeart/2005/8/layout/hList1"/>
    <dgm:cxn modelId="{F06CDE99-E756-4879-8BE3-4A02F9146742}" type="presParOf" srcId="{65B4B08A-D57F-467D-9192-E348D18D0A71}" destId="{0979CF36-51ED-49B5-AE04-42FA1FB8D238}" srcOrd="1" destOrd="0" presId="urn:microsoft.com/office/officeart/2005/8/layout/hList1"/>
    <dgm:cxn modelId="{AEA16608-CF46-4939-974D-94E14F6E81E0}" type="presParOf" srcId="{ED920111-BA1A-42CF-B622-D558B6B8BD9F}" destId="{4767B776-4625-4F50-BC2F-C92533D1BB2F}" srcOrd="3" destOrd="0" presId="urn:microsoft.com/office/officeart/2005/8/layout/hList1"/>
    <dgm:cxn modelId="{842863E8-58F9-4381-8C33-12D8F5F8DE59}" type="presParOf" srcId="{ED920111-BA1A-42CF-B622-D558B6B8BD9F}" destId="{0EEC0A3F-0DFD-4839-8A26-B680C36EFE1F}" srcOrd="4" destOrd="0" presId="urn:microsoft.com/office/officeart/2005/8/layout/hList1"/>
    <dgm:cxn modelId="{E54BD430-223E-47A8-81F3-D8150A5D7BDB}" type="presParOf" srcId="{0EEC0A3F-0DFD-4839-8A26-B680C36EFE1F}" destId="{1F49207D-97BD-4D74-B1B2-A1843C206BE5}" srcOrd="0" destOrd="0" presId="urn:microsoft.com/office/officeart/2005/8/layout/hList1"/>
    <dgm:cxn modelId="{93C4EAC7-6396-4799-9397-92AEFD2D7783}" type="presParOf" srcId="{0EEC0A3F-0DFD-4839-8A26-B680C36EFE1F}" destId="{73320468-40B0-4525-90BB-6C15BD8E8D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588FF-7C84-4C1C-9402-DDBF9A92F29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986F29-AEAD-45AD-B5F8-8FEA7883C21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Some students may need a contingency </a:t>
          </a:r>
        </a:p>
      </dgm:t>
    </dgm:pt>
    <dgm:pt modelId="{ECAB3C92-A2AD-4EE7-B07D-D9B296FBC31B}" type="parTrans" cxnId="{379DB4DC-84C7-4B32-A02A-117F9C78D165}">
      <dgm:prSet/>
      <dgm:spPr/>
      <dgm:t>
        <a:bodyPr/>
        <a:lstStyle/>
        <a:p>
          <a:endParaRPr lang="en-US"/>
        </a:p>
      </dgm:t>
    </dgm:pt>
    <dgm:pt modelId="{B8790D2C-FD1D-4F9B-B67E-35B8FC5566DE}" type="sibTrans" cxnId="{379DB4DC-84C7-4B32-A02A-117F9C78D165}">
      <dgm:prSet/>
      <dgm:spPr/>
      <dgm:t>
        <a:bodyPr/>
        <a:lstStyle/>
        <a:p>
          <a:endParaRPr lang="en-US"/>
        </a:p>
      </dgm:t>
    </dgm:pt>
    <dgm:pt modelId="{053EC44E-FD29-40FF-A260-4C6B6E25E5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Apply to the right #/mix of programs</a:t>
          </a:r>
          <a:endParaRPr lang="en-US" sz="1800"/>
        </a:p>
      </dgm:t>
    </dgm:pt>
    <dgm:pt modelId="{72AD82B3-5498-4A3C-9FB4-32D58688E6DF}" type="parTrans" cxnId="{4D8EF28A-2506-4AFF-8198-D6B3E4D9E480}">
      <dgm:prSet/>
      <dgm:spPr/>
      <dgm:t>
        <a:bodyPr/>
        <a:lstStyle/>
        <a:p>
          <a:endParaRPr lang="en-US"/>
        </a:p>
      </dgm:t>
    </dgm:pt>
    <dgm:pt modelId="{A70496C2-ED76-40B6-B20A-BFFC38240B96}" type="sibTrans" cxnId="{4D8EF28A-2506-4AFF-8198-D6B3E4D9E480}">
      <dgm:prSet/>
      <dgm:spPr/>
      <dgm:t>
        <a:bodyPr/>
        <a:lstStyle/>
        <a:p>
          <a:endParaRPr lang="en-US"/>
        </a:p>
      </dgm:t>
    </dgm:pt>
    <dgm:pt modelId="{89026826-08DA-4BAC-A091-E1E8CC78B5A7}">
      <dgm:prSet custT="1"/>
      <dgm:spPr/>
      <dgm:t>
        <a:bodyPr/>
        <a:lstStyle/>
        <a:p>
          <a:r>
            <a:rPr lang="en-US" sz="1800" b="1"/>
            <a:t>Prelim program</a:t>
          </a:r>
          <a:endParaRPr lang="en-US" sz="1800"/>
        </a:p>
      </dgm:t>
    </dgm:pt>
    <dgm:pt modelId="{57BDC6AF-79DB-4991-A29D-280D059DE674}" type="parTrans" cxnId="{71FA3517-530E-47BE-BCE2-0022F620E716}">
      <dgm:prSet/>
      <dgm:spPr/>
      <dgm:t>
        <a:bodyPr/>
        <a:lstStyle/>
        <a:p>
          <a:endParaRPr lang="en-US"/>
        </a:p>
      </dgm:t>
    </dgm:pt>
    <dgm:pt modelId="{6E66211D-4F4D-4EFD-8679-FD00D4E2D5F3}" type="sibTrans" cxnId="{71FA3517-530E-47BE-BCE2-0022F620E716}">
      <dgm:prSet/>
      <dgm:spPr/>
      <dgm:t>
        <a:bodyPr/>
        <a:lstStyle/>
        <a:p>
          <a:endParaRPr lang="en-US"/>
        </a:p>
      </dgm:t>
    </dgm:pt>
    <dgm:pt modelId="{53453566-308E-4A93-9AB2-CB88A9A6CB9E}">
      <dgm:prSet custT="1"/>
      <dgm:spPr/>
      <dgm:t>
        <a:bodyPr/>
        <a:lstStyle/>
        <a:p>
          <a:r>
            <a:rPr lang="en-US" sz="1800" b="1"/>
            <a:t>Parallel application</a:t>
          </a:r>
          <a:endParaRPr lang="en-US" sz="1800"/>
        </a:p>
      </dgm:t>
    </dgm:pt>
    <dgm:pt modelId="{D38F5393-58E4-482B-AFF4-25671811EBA1}" type="parTrans" cxnId="{77B479DA-32B8-499D-ADC7-747C132554C8}">
      <dgm:prSet/>
      <dgm:spPr/>
      <dgm:t>
        <a:bodyPr/>
        <a:lstStyle/>
        <a:p>
          <a:endParaRPr lang="en-US"/>
        </a:p>
      </dgm:t>
    </dgm:pt>
    <dgm:pt modelId="{C4700165-C224-4B28-8C33-6C52BB7D5A99}" type="sibTrans" cxnId="{77B479DA-32B8-499D-ADC7-747C132554C8}">
      <dgm:prSet/>
      <dgm:spPr/>
      <dgm:t>
        <a:bodyPr/>
        <a:lstStyle/>
        <a:p>
          <a:endParaRPr lang="en-US"/>
        </a:p>
      </dgm:t>
    </dgm:pt>
    <dgm:pt modelId="{CB49F212-7BCE-4FAD-AE63-B773F3EE96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Rank ALL programs you interview at* </a:t>
          </a:r>
        </a:p>
      </dgm:t>
    </dgm:pt>
    <dgm:pt modelId="{77C11C20-1DB0-455A-A2BF-A03C2721B91D}" type="parTrans" cxnId="{6B07B461-ECC6-4068-B1FE-65876F98238D}">
      <dgm:prSet/>
      <dgm:spPr/>
      <dgm:t>
        <a:bodyPr/>
        <a:lstStyle/>
        <a:p>
          <a:endParaRPr lang="en-US"/>
        </a:p>
      </dgm:t>
    </dgm:pt>
    <dgm:pt modelId="{0F72E3D5-3BA8-43C1-A1A6-FC0DAD7C7EBD}" type="sibTrans" cxnId="{6B07B461-ECC6-4068-B1FE-65876F98238D}">
      <dgm:prSet/>
      <dgm:spPr/>
      <dgm:t>
        <a:bodyPr/>
        <a:lstStyle/>
        <a:p>
          <a:endParaRPr lang="en-US"/>
        </a:p>
      </dgm:t>
    </dgm:pt>
    <dgm:pt modelId="{1DE1AE79-D277-4880-98A3-AC8E8C4B54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Be PROACTIVE – communicate with OSA</a:t>
          </a:r>
        </a:p>
      </dgm:t>
    </dgm:pt>
    <dgm:pt modelId="{9B8CBBF4-8FF7-4CE1-B86A-9357062B367D}" type="parTrans" cxnId="{B41CAC1E-B324-49D4-87A0-841DC19CB4B9}">
      <dgm:prSet/>
      <dgm:spPr/>
      <dgm:t>
        <a:bodyPr/>
        <a:lstStyle/>
        <a:p>
          <a:endParaRPr lang="en-US"/>
        </a:p>
      </dgm:t>
    </dgm:pt>
    <dgm:pt modelId="{EF400AAF-A802-4939-8978-2CF4998B9B38}" type="sibTrans" cxnId="{B41CAC1E-B324-49D4-87A0-841DC19CB4B9}">
      <dgm:prSet/>
      <dgm:spPr/>
      <dgm:t>
        <a:bodyPr/>
        <a:lstStyle/>
        <a:p>
          <a:endParaRPr lang="en-US"/>
        </a:p>
      </dgm:t>
    </dgm:pt>
    <dgm:pt modelId="{9378C70C-0321-43EC-8327-CA67338A12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Update the MedScope tracker </a:t>
          </a:r>
        </a:p>
      </dgm:t>
    </dgm:pt>
    <dgm:pt modelId="{4B8C0694-7917-4FB5-8369-97BEF735F19B}" type="parTrans" cxnId="{167D4685-C162-46B7-82C4-BEBF197A7D2C}">
      <dgm:prSet/>
      <dgm:spPr/>
      <dgm:t>
        <a:bodyPr/>
        <a:lstStyle/>
        <a:p>
          <a:endParaRPr lang="en-US"/>
        </a:p>
      </dgm:t>
    </dgm:pt>
    <dgm:pt modelId="{768DECB6-838D-4E10-AA57-1CAC49095219}" type="sibTrans" cxnId="{167D4685-C162-46B7-82C4-BEBF197A7D2C}">
      <dgm:prSet/>
      <dgm:spPr/>
      <dgm:t>
        <a:bodyPr/>
        <a:lstStyle/>
        <a:p>
          <a:endParaRPr lang="en-US"/>
        </a:p>
      </dgm:t>
    </dgm:pt>
    <dgm:pt modelId="{683AAFC9-50F7-46DC-8B5A-BE706A4F7D9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Geographical constraints – Parallel Application? </a:t>
          </a:r>
        </a:p>
      </dgm:t>
    </dgm:pt>
    <dgm:pt modelId="{0791F05A-54C3-49BB-BBDA-8389BA761C41}" type="parTrans" cxnId="{BF164A15-A819-473C-8A8F-1EF53F98B5A0}">
      <dgm:prSet/>
      <dgm:spPr/>
      <dgm:t>
        <a:bodyPr/>
        <a:lstStyle/>
        <a:p>
          <a:endParaRPr lang="en-US"/>
        </a:p>
      </dgm:t>
    </dgm:pt>
    <dgm:pt modelId="{CEC50520-B6A9-4200-B25F-32DBBC46FE3E}" type="sibTrans" cxnId="{BF164A15-A819-473C-8A8F-1EF53F98B5A0}">
      <dgm:prSet/>
      <dgm:spPr/>
      <dgm:t>
        <a:bodyPr/>
        <a:lstStyle/>
        <a:p>
          <a:endParaRPr lang="en-US"/>
        </a:p>
      </dgm:t>
    </dgm:pt>
    <dgm:pt modelId="{AEB37499-E720-45B7-8AFE-87400AC7AC2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/>
            <a:t>SOAP is NOT a great contingency plan</a:t>
          </a:r>
        </a:p>
      </dgm:t>
    </dgm:pt>
    <dgm:pt modelId="{978522F1-3FDD-4481-A1A6-B5E1AEE42300}" type="parTrans" cxnId="{7285A94F-6C61-4A07-894A-D2C5D0C69D1A}">
      <dgm:prSet/>
      <dgm:spPr/>
      <dgm:t>
        <a:bodyPr/>
        <a:lstStyle/>
        <a:p>
          <a:endParaRPr lang="en-US"/>
        </a:p>
      </dgm:t>
    </dgm:pt>
    <dgm:pt modelId="{B94D2D7F-DAA3-422C-B3AA-3C7312F22FAD}" type="sibTrans" cxnId="{7285A94F-6C61-4A07-894A-D2C5D0C69D1A}">
      <dgm:prSet/>
      <dgm:spPr/>
      <dgm:t>
        <a:bodyPr/>
        <a:lstStyle/>
        <a:p>
          <a:endParaRPr lang="en-US"/>
        </a:p>
      </dgm:t>
    </dgm:pt>
    <dgm:pt modelId="{AA9EC716-2C60-4C1C-9290-37BC0CC00E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More pre-lim general surgery unfilled programs in SOAP</a:t>
          </a:r>
          <a:endParaRPr lang="en-US" sz="1800"/>
        </a:p>
      </dgm:t>
    </dgm:pt>
    <dgm:pt modelId="{3E2A2A61-451F-4B8F-86F8-AE46FF9F2812}" type="parTrans" cxnId="{883376BF-EFAA-42B5-8D66-D9909DCD6A4A}">
      <dgm:prSet/>
      <dgm:spPr/>
      <dgm:t>
        <a:bodyPr/>
        <a:lstStyle/>
        <a:p>
          <a:endParaRPr lang="en-US"/>
        </a:p>
      </dgm:t>
    </dgm:pt>
    <dgm:pt modelId="{D267569B-A807-4DA3-8A85-4AFC1FFE54DA}" type="sibTrans" cxnId="{883376BF-EFAA-42B5-8D66-D9909DCD6A4A}">
      <dgm:prSet/>
      <dgm:spPr/>
      <dgm:t>
        <a:bodyPr/>
        <a:lstStyle/>
        <a:p>
          <a:endParaRPr lang="en-US"/>
        </a:p>
      </dgm:t>
    </dgm:pt>
    <dgm:pt modelId="{4A5905B1-2368-428B-BA22-B462D81C37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/>
            <a:t>NO plastics, vascular, thoracic positions </a:t>
          </a:r>
          <a:endParaRPr lang="en-US" sz="1800"/>
        </a:p>
      </dgm:t>
    </dgm:pt>
    <dgm:pt modelId="{BA5B13C1-D83D-43EC-9C40-9C36EEE3FBBC}" type="parTrans" cxnId="{568E55E2-84E0-4615-9194-B6B6A5DEA78D}">
      <dgm:prSet/>
      <dgm:spPr/>
      <dgm:t>
        <a:bodyPr/>
        <a:lstStyle/>
        <a:p>
          <a:endParaRPr lang="en-US"/>
        </a:p>
      </dgm:t>
    </dgm:pt>
    <dgm:pt modelId="{BE65A0EF-E756-4F18-8FBF-8A8360A5FAD1}" type="sibTrans" cxnId="{568E55E2-84E0-4615-9194-B6B6A5DEA78D}">
      <dgm:prSet/>
      <dgm:spPr/>
      <dgm:t>
        <a:bodyPr/>
        <a:lstStyle/>
        <a:p>
          <a:endParaRPr lang="en-US"/>
        </a:p>
      </dgm:t>
    </dgm:pt>
    <dgm:pt modelId="{BDD40CF7-49F4-4BB9-988A-A0DB1BC5559A}" type="pres">
      <dgm:prSet presAssocID="{126588FF-7C84-4C1C-9402-DDBF9A92F296}" presName="root" presStyleCnt="0">
        <dgm:presLayoutVars>
          <dgm:dir/>
          <dgm:resizeHandles val="exact"/>
        </dgm:presLayoutVars>
      </dgm:prSet>
      <dgm:spPr/>
    </dgm:pt>
    <dgm:pt modelId="{5DD5E17F-CC79-48A4-86F5-335D46441898}" type="pres">
      <dgm:prSet presAssocID="{F4986F29-AEAD-45AD-B5F8-8FEA7883C21F}" presName="compNode" presStyleCnt="0"/>
      <dgm:spPr/>
    </dgm:pt>
    <dgm:pt modelId="{E06F7BAD-26B0-48CA-97C8-3F2EFE7A2D76}" type="pres">
      <dgm:prSet presAssocID="{F4986F29-AEAD-45AD-B5F8-8FEA7883C2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3E7628A4-6315-489B-91AD-C94B3257605D}" type="pres">
      <dgm:prSet presAssocID="{F4986F29-AEAD-45AD-B5F8-8FEA7883C21F}" presName="iconSpace" presStyleCnt="0"/>
      <dgm:spPr/>
    </dgm:pt>
    <dgm:pt modelId="{7060CD63-F7B7-43C2-AA32-F27B485F9BDD}" type="pres">
      <dgm:prSet presAssocID="{F4986F29-AEAD-45AD-B5F8-8FEA7883C21F}" presName="parTx" presStyleLbl="revTx" presStyleIdx="0" presStyleCnt="6">
        <dgm:presLayoutVars>
          <dgm:chMax val="0"/>
          <dgm:chPref val="0"/>
        </dgm:presLayoutVars>
      </dgm:prSet>
      <dgm:spPr/>
    </dgm:pt>
    <dgm:pt modelId="{F5ED3D25-CF16-45F9-9060-03DC34BC58B3}" type="pres">
      <dgm:prSet presAssocID="{F4986F29-AEAD-45AD-B5F8-8FEA7883C21F}" presName="txSpace" presStyleCnt="0"/>
      <dgm:spPr/>
    </dgm:pt>
    <dgm:pt modelId="{1259E361-FDF1-475F-A440-3F6C309A0607}" type="pres">
      <dgm:prSet presAssocID="{F4986F29-AEAD-45AD-B5F8-8FEA7883C21F}" presName="desTx" presStyleLbl="revTx" presStyleIdx="1" presStyleCnt="6">
        <dgm:presLayoutVars/>
      </dgm:prSet>
      <dgm:spPr/>
    </dgm:pt>
    <dgm:pt modelId="{E64B1402-117F-43A4-BC7F-B2A0C7BFCFB1}" type="pres">
      <dgm:prSet presAssocID="{B8790D2C-FD1D-4F9B-B67E-35B8FC5566DE}" presName="sibTrans" presStyleCnt="0"/>
      <dgm:spPr/>
    </dgm:pt>
    <dgm:pt modelId="{0E095F76-EBAA-4986-ADB0-EE01AEF24B0F}" type="pres">
      <dgm:prSet presAssocID="{683AAFC9-50F7-46DC-8B5A-BE706A4F7D96}" presName="compNode" presStyleCnt="0"/>
      <dgm:spPr/>
    </dgm:pt>
    <dgm:pt modelId="{1E6BF45C-80AD-4229-AC84-30C5DAC820C7}" type="pres">
      <dgm:prSet presAssocID="{683AAFC9-50F7-46DC-8B5A-BE706A4F7D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3DC2B076-A636-48FA-B632-8F7E82D368B0}" type="pres">
      <dgm:prSet presAssocID="{683AAFC9-50F7-46DC-8B5A-BE706A4F7D96}" presName="iconSpace" presStyleCnt="0"/>
      <dgm:spPr/>
    </dgm:pt>
    <dgm:pt modelId="{C56598CE-4E0C-464E-B64C-6F0A0C32678A}" type="pres">
      <dgm:prSet presAssocID="{683AAFC9-50F7-46DC-8B5A-BE706A4F7D96}" presName="parTx" presStyleLbl="revTx" presStyleIdx="2" presStyleCnt="6">
        <dgm:presLayoutVars>
          <dgm:chMax val="0"/>
          <dgm:chPref val="0"/>
        </dgm:presLayoutVars>
      </dgm:prSet>
      <dgm:spPr/>
    </dgm:pt>
    <dgm:pt modelId="{1298FDB7-5DBD-4B3E-9CDA-22709F4D4D02}" type="pres">
      <dgm:prSet presAssocID="{683AAFC9-50F7-46DC-8B5A-BE706A4F7D96}" presName="txSpace" presStyleCnt="0"/>
      <dgm:spPr/>
    </dgm:pt>
    <dgm:pt modelId="{CD7B8B74-D829-45E0-BEFC-F93B48F4398F}" type="pres">
      <dgm:prSet presAssocID="{683AAFC9-50F7-46DC-8B5A-BE706A4F7D96}" presName="desTx" presStyleLbl="revTx" presStyleIdx="3" presStyleCnt="6">
        <dgm:presLayoutVars/>
      </dgm:prSet>
      <dgm:spPr/>
    </dgm:pt>
    <dgm:pt modelId="{1D39BE1B-A9AF-4197-B673-28299459741A}" type="pres">
      <dgm:prSet presAssocID="{CEC50520-B6A9-4200-B25F-32DBBC46FE3E}" presName="sibTrans" presStyleCnt="0"/>
      <dgm:spPr/>
    </dgm:pt>
    <dgm:pt modelId="{043C840E-CB63-4649-B566-88C525E2D607}" type="pres">
      <dgm:prSet presAssocID="{AEB37499-E720-45B7-8AFE-87400AC7AC2F}" presName="compNode" presStyleCnt="0"/>
      <dgm:spPr/>
    </dgm:pt>
    <dgm:pt modelId="{2BE5F5DC-FDE8-4AFC-A1A9-8E0404112CD0}" type="pres">
      <dgm:prSet presAssocID="{AEB37499-E720-45B7-8AFE-87400AC7AC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ap"/>
        </a:ext>
      </dgm:extLst>
    </dgm:pt>
    <dgm:pt modelId="{E162328A-C368-45EF-A629-E518B43D6BCB}" type="pres">
      <dgm:prSet presAssocID="{AEB37499-E720-45B7-8AFE-87400AC7AC2F}" presName="iconSpace" presStyleCnt="0"/>
      <dgm:spPr/>
    </dgm:pt>
    <dgm:pt modelId="{48DD5ABC-440B-4943-97CF-5B25B5045F51}" type="pres">
      <dgm:prSet presAssocID="{AEB37499-E720-45B7-8AFE-87400AC7AC2F}" presName="parTx" presStyleLbl="revTx" presStyleIdx="4" presStyleCnt="6">
        <dgm:presLayoutVars>
          <dgm:chMax val="0"/>
          <dgm:chPref val="0"/>
        </dgm:presLayoutVars>
      </dgm:prSet>
      <dgm:spPr/>
    </dgm:pt>
    <dgm:pt modelId="{977A9ADF-96AC-4480-8910-A44BA324B5AD}" type="pres">
      <dgm:prSet presAssocID="{AEB37499-E720-45B7-8AFE-87400AC7AC2F}" presName="txSpace" presStyleCnt="0"/>
      <dgm:spPr/>
    </dgm:pt>
    <dgm:pt modelId="{AA6CD467-9610-424E-B9F4-8D58DFDA8B32}" type="pres">
      <dgm:prSet presAssocID="{AEB37499-E720-45B7-8AFE-87400AC7AC2F}" presName="desTx" presStyleLbl="revTx" presStyleIdx="5" presStyleCnt="6">
        <dgm:presLayoutVars/>
      </dgm:prSet>
      <dgm:spPr/>
    </dgm:pt>
  </dgm:ptLst>
  <dgm:cxnLst>
    <dgm:cxn modelId="{BF164A15-A819-473C-8A8F-1EF53F98B5A0}" srcId="{126588FF-7C84-4C1C-9402-DDBF9A92F296}" destId="{683AAFC9-50F7-46DC-8B5A-BE706A4F7D96}" srcOrd="1" destOrd="0" parTransId="{0791F05A-54C3-49BB-BBDA-8389BA761C41}" sibTransId="{CEC50520-B6A9-4200-B25F-32DBBC46FE3E}"/>
    <dgm:cxn modelId="{71FA3517-530E-47BE-BCE2-0022F620E716}" srcId="{053EC44E-FD29-40FF-A260-4C6B6E25E54F}" destId="{89026826-08DA-4BAC-A091-E1E8CC78B5A7}" srcOrd="0" destOrd="0" parTransId="{57BDC6AF-79DB-4991-A29D-280D059DE674}" sibTransId="{6E66211D-4F4D-4EFD-8679-FD00D4E2D5F3}"/>
    <dgm:cxn modelId="{FDCD341D-68DB-4A81-9B2D-A6247BEB13DB}" type="presOf" srcId="{4A5905B1-2368-428B-BA22-B462D81C371A}" destId="{AA6CD467-9610-424E-B9F4-8D58DFDA8B32}" srcOrd="0" destOrd="1" presId="urn:microsoft.com/office/officeart/2018/2/layout/IconLabelDescriptionList"/>
    <dgm:cxn modelId="{B41CAC1E-B324-49D4-87A0-841DC19CB4B9}" srcId="{F4986F29-AEAD-45AD-B5F8-8FEA7883C21F}" destId="{1DE1AE79-D277-4880-98A3-AC8E8C4B54C6}" srcOrd="2" destOrd="0" parTransId="{9B8CBBF4-8FF7-4CE1-B86A-9357062B367D}" sibTransId="{EF400AAF-A802-4939-8978-2CF4998B9B38}"/>
    <dgm:cxn modelId="{B2843F1F-0266-4A87-AC9C-85773474AB2B}" type="presOf" srcId="{9378C70C-0321-43EC-8327-CA67338A12DC}" destId="{1259E361-FDF1-475F-A440-3F6C309A0607}" srcOrd="0" destOrd="5" presId="urn:microsoft.com/office/officeart/2018/2/layout/IconLabelDescriptionList"/>
    <dgm:cxn modelId="{6B07B461-ECC6-4068-B1FE-65876F98238D}" srcId="{F4986F29-AEAD-45AD-B5F8-8FEA7883C21F}" destId="{CB49F212-7BCE-4FAD-AE63-B773F3EE96AC}" srcOrd="1" destOrd="0" parTransId="{77C11C20-1DB0-455A-A2BF-A03C2721B91D}" sibTransId="{0F72E3D5-3BA8-43C1-A1A6-FC0DAD7C7EBD}"/>
    <dgm:cxn modelId="{1598784A-573F-43CE-A500-1F639620235A}" type="presOf" srcId="{89026826-08DA-4BAC-A091-E1E8CC78B5A7}" destId="{1259E361-FDF1-475F-A440-3F6C309A0607}" srcOrd="0" destOrd="1" presId="urn:microsoft.com/office/officeart/2018/2/layout/IconLabelDescriptionList"/>
    <dgm:cxn modelId="{7285A94F-6C61-4A07-894A-D2C5D0C69D1A}" srcId="{126588FF-7C84-4C1C-9402-DDBF9A92F296}" destId="{AEB37499-E720-45B7-8AFE-87400AC7AC2F}" srcOrd="2" destOrd="0" parTransId="{978522F1-3FDD-4481-A1A6-B5E1AEE42300}" sibTransId="{B94D2D7F-DAA3-422C-B3AA-3C7312F22FAD}"/>
    <dgm:cxn modelId="{384C8D51-D8F2-4EEE-ADC1-2547D27437AB}" type="presOf" srcId="{053EC44E-FD29-40FF-A260-4C6B6E25E54F}" destId="{1259E361-FDF1-475F-A440-3F6C309A0607}" srcOrd="0" destOrd="0" presId="urn:microsoft.com/office/officeart/2018/2/layout/IconLabelDescriptionList"/>
    <dgm:cxn modelId="{20490272-36F7-49A5-ABA1-01A081F9CAD1}" type="presOf" srcId="{53453566-308E-4A93-9AB2-CB88A9A6CB9E}" destId="{1259E361-FDF1-475F-A440-3F6C309A0607}" srcOrd="0" destOrd="2" presId="urn:microsoft.com/office/officeart/2018/2/layout/IconLabelDescriptionList"/>
    <dgm:cxn modelId="{167D4685-C162-46B7-82C4-BEBF197A7D2C}" srcId="{F4986F29-AEAD-45AD-B5F8-8FEA7883C21F}" destId="{9378C70C-0321-43EC-8327-CA67338A12DC}" srcOrd="3" destOrd="0" parTransId="{4B8C0694-7917-4FB5-8369-97BEF735F19B}" sibTransId="{768DECB6-838D-4E10-AA57-1CAC49095219}"/>
    <dgm:cxn modelId="{F895F588-1BDD-4C69-99D0-A6BC596684F0}" type="presOf" srcId="{683AAFC9-50F7-46DC-8B5A-BE706A4F7D96}" destId="{C56598CE-4E0C-464E-B64C-6F0A0C32678A}" srcOrd="0" destOrd="0" presId="urn:microsoft.com/office/officeart/2018/2/layout/IconLabelDescriptionList"/>
    <dgm:cxn modelId="{4D8EF28A-2506-4AFF-8198-D6B3E4D9E480}" srcId="{F4986F29-AEAD-45AD-B5F8-8FEA7883C21F}" destId="{053EC44E-FD29-40FF-A260-4C6B6E25E54F}" srcOrd="0" destOrd="0" parTransId="{72AD82B3-5498-4A3C-9FB4-32D58688E6DF}" sibTransId="{A70496C2-ED76-40B6-B20A-BFFC38240B96}"/>
    <dgm:cxn modelId="{5653AF90-BF8F-4C66-956B-98EFD70BCF7E}" type="presOf" srcId="{F4986F29-AEAD-45AD-B5F8-8FEA7883C21F}" destId="{7060CD63-F7B7-43C2-AA32-F27B485F9BDD}" srcOrd="0" destOrd="0" presId="urn:microsoft.com/office/officeart/2018/2/layout/IconLabelDescriptionList"/>
    <dgm:cxn modelId="{A38ADC94-DE97-4358-AEF0-AC840443157F}" type="presOf" srcId="{AA9EC716-2C60-4C1C-9290-37BC0CC00EF3}" destId="{AA6CD467-9610-424E-B9F4-8D58DFDA8B32}" srcOrd="0" destOrd="0" presId="urn:microsoft.com/office/officeart/2018/2/layout/IconLabelDescriptionList"/>
    <dgm:cxn modelId="{03B2E6AF-6D3B-4AA2-996D-029D8D9778FB}" type="presOf" srcId="{1DE1AE79-D277-4880-98A3-AC8E8C4B54C6}" destId="{1259E361-FDF1-475F-A440-3F6C309A0607}" srcOrd="0" destOrd="4" presId="urn:microsoft.com/office/officeart/2018/2/layout/IconLabelDescriptionList"/>
    <dgm:cxn modelId="{2C204FBC-96FD-4B06-98D1-4579374603F9}" type="presOf" srcId="{126588FF-7C84-4C1C-9402-DDBF9A92F296}" destId="{BDD40CF7-49F4-4BB9-988A-A0DB1BC5559A}" srcOrd="0" destOrd="0" presId="urn:microsoft.com/office/officeart/2018/2/layout/IconLabelDescriptionList"/>
    <dgm:cxn modelId="{883376BF-EFAA-42B5-8D66-D9909DCD6A4A}" srcId="{AEB37499-E720-45B7-8AFE-87400AC7AC2F}" destId="{AA9EC716-2C60-4C1C-9290-37BC0CC00EF3}" srcOrd="0" destOrd="0" parTransId="{3E2A2A61-451F-4B8F-86F8-AE46FF9F2812}" sibTransId="{D267569B-A807-4DA3-8A85-4AFC1FFE54DA}"/>
    <dgm:cxn modelId="{97FC91C4-2DED-4D20-811A-6CEF4A14C4EF}" type="presOf" srcId="{CB49F212-7BCE-4FAD-AE63-B773F3EE96AC}" destId="{1259E361-FDF1-475F-A440-3F6C309A0607}" srcOrd="0" destOrd="3" presId="urn:microsoft.com/office/officeart/2018/2/layout/IconLabelDescriptionList"/>
    <dgm:cxn modelId="{77B479DA-32B8-499D-ADC7-747C132554C8}" srcId="{053EC44E-FD29-40FF-A260-4C6B6E25E54F}" destId="{53453566-308E-4A93-9AB2-CB88A9A6CB9E}" srcOrd="1" destOrd="0" parTransId="{D38F5393-58E4-482B-AFF4-25671811EBA1}" sibTransId="{C4700165-C224-4B28-8C33-6C52BB7D5A99}"/>
    <dgm:cxn modelId="{379DB4DC-84C7-4B32-A02A-117F9C78D165}" srcId="{126588FF-7C84-4C1C-9402-DDBF9A92F296}" destId="{F4986F29-AEAD-45AD-B5F8-8FEA7883C21F}" srcOrd="0" destOrd="0" parTransId="{ECAB3C92-A2AD-4EE7-B07D-D9B296FBC31B}" sibTransId="{B8790D2C-FD1D-4F9B-B67E-35B8FC5566DE}"/>
    <dgm:cxn modelId="{568E55E2-84E0-4615-9194-B6B6A5DEA78D}" srcId="{AEB37499-E720-45B7-8AFE-87400AC7AC2F}" destId="{4A5905B1-2368-428B-BA22-B462D81C371A}" srcOrd="1" destOrd="0" parTransId="{BA5B13C1-D83D-43EC-9C40-9C36EEE3FBBC}" sibTransId="{BE65A0EF-E756-4F18-8FBF-8A8360A5FAD1}"/>
    <dgm:cxn modelId="{633156F0-1801-4E24-8AB5-830B71DB7688}" type="presOf" srcId="{AEB37499-E720-45B7-8AFE-87400AC7AC2F}" destId="{48DD5ABC-440B-4943-97CF-5B25B5045F51}" srcOrd="0" destOrd="0" presId="urn:microsoft.com/office/officeart/2018/2/layout/IconLabelDescriptionList"/>
    <dgm:cxn modelId="{DFF20A10-F48A-4B30-86A2-A9A4EDE26AAE}" type="presParOf" srcId="{BDD40CF7-49F4-4BB9-988A-A0DB1BC5559A}" destId="{5DD5E17F-CC79-48A4-86F5-335D46441898}" srcOrd="0" destOrd="0" presId="urn:microsoft.com/office/officeart/2018/2/layout/IconLabelDescriptionList"/>
    <dgm:cxn modelId="{2FCE4415-E2FC-470F-8B10-4E0E1E971AA6}" type="presParOf" srcId="{5DD5E17F-CC79-48A4-86F5-335D46441898}" destId="{E06F7BAD-26B0-48CA-97C8-3F2EFE7A2D76}" srcOrd="0" destOrd="0" presId="urn:microsoft.com/office/officeart/2018/2/layout/IconLabelDescriptionList"/>
    <dgm:cxn modelId="{F81737D5-2C36-4F7F-881E-A7A4EDF2475D}" type="presParOf" srcId="{5DD5E17F-CC79-48A4-86F5-335D46441898}" destId="{3E7628A4-6315-489B-91AD-C94B3257605D}" srcOrd="1" destOrd="0" presId="urn:microsoft.com/office/officeart/2018/2/layout/IconLabelDescriptionList"/>
    <dgm:cxn modelId="{B07D4BB6-8F41-4870-A84B-AB6A2E38A099}" type="presParOf" srcId="{5DD5E17F-CC79-48A4-86F5-335D46441898}" destId="{7060CD63-F7B7-43C2-AA32-F27B485F9BDD}" srcOrd="2" destOrd="0" presId="urn:microsoft.com/office/officeart/2018/2/layout/IconLabelDescriptionList"/>
    <dgm:cxn modelId="{4C6C655B-C753-4648-B890-0B539E16AF22}" type="presParOf" srcId="{5DD5E17F-CC79-48A4-86F5-335D46441898}" destId="{F5ED3D25-CF16-45F9-9060-03DC34BC58B3}" srcOrd="3" destOrd="0" presId="urn:microsoft.com/office/officeart/2018/2/layout/IconLabelDescriptionList"/>
    <dgm:cxn modelId="{C0489D91-5DD0-4877-9472-9FA21973956A}" type="presParOf" srcId="{5DD5E17F-CC79-48A4-86F5-335D46441898}" destId="{1259E361-FDF1-475F-A440-3F6C309A0607}" srcOrd="4" destOrd="0" presId="urn:microsoft.com/office/officeart/2018/2/layout/IconLabelDescriptionList"/>
    <dgm:cxn modelId="{9EA9FAB4-B6B6-4B9A-B695-10322F6D8F26}" type="presParOf" srcId="{BDD40CF7-49F4-4BB9-988A-A0DB1BC5559A}" destId="{E64B1402-117F-43A4-BC7F-B2A0C7BFCFB1}" srcOrd="1" destOrd="0" presId="urn:microsoft.com/office/officeart/2018/2/layout/IconLabelDescriptionList"/>
    <dgm:cxn modelId="{EF282DFD-ABF2-4FC1-8EEB-836E72C1838D}" type="presParOf" srcId="{BDD40CF7-49F4-4BB9-988A-A0DB1BC5559A}" destId="{0E095F76-EBAA-4986-ADB0-EE01AEF24B0F}" srcOrd="2" destOrd="0" presId="urn:microsoft.com/office/officeart/2018/2/layout/IconLabelDescriptionList"/>
    <dgm:cxn modelId="{31F9E85C-9294-498A-9338-50AD84368CD3}" type="presParOf" srcId="{0E095F76-EBAA-4986-ADB0-EE01AEF24B0F}" destId="{1E6BF45C-80AD-4229-AC84-30C5DAC820C7}" srcOrd="0" destOrd="0" presId="urn:microsoft.com/office/officeart/2018/2/layout/IconLabelDescriptionList"/>
    <dgm:cxn modelId="{9DE824C6-7E0D-49C8-A655-46750FF03973}" type="presParOf" srcId="{0E095F76-EBAA-4986-ADB0-EE01AEF24B0F}" destId="{3DC2B076-A636-48FA-B632-8F7E82D368B0}" srcOrd="1" destOrd="0" presId="urn:microsoft.com/office/officeart/2018/2/layout/IconLabelDescriptionList"/>
    <dgm:cxn modelId="{7281754E-8DBD-4B2D-9CA1-4907D11B761C}" type="presParOf" srcId="{0E095F76-EBAA-4986-ADB0-EE01AEF24B0F}" destId="{C56598CE-4E0C-464E-B64C-6F0A0C32678A}" srcOrd="2" destOrd="0" presId="urn:microsoft.com/office/officeart/2018/2/layout/IconLabelDescriptionList"/>
    <dgm:cxn modelId="{2011EB03-789D-4205-BA5B-3F5323378A43}" type="presParOf" srcId="{0E095F76-EBAA-4986-ADB0-EE01AEF24B0F}" destId="{1298FDB7-5DBD-4B3E-9CDA-22709F4D4D02}" srcOrd="3" destOrd="0" presId="urn:microsoft.com/office/officeart/2018/2/layout/IconLabelDescriptionList"/>
    <dgm:cxn modelId="{D80863EF-A04C-40D7-A0AB-998A1BAFBC94}" type="presParOf" srcId="{0E095F76-EBAA-4986-ADB0-EE01AEF24B0F}" destId="{CD7B8B74-D829-45E0-BEFC-F93B48F4398F}" srcOrd="4" destOrd="0" presId="urn:microsoft.com/office/officeart/2018/2/layout/IconLabelDescriptionList"/>
    <dgm:cxn modelId="{F0B5D09D-DC6A-4837-8C54-477B8D22A007}" type="presParOf" srcId="{BDD40CF7-49F4-4BB9-988A-A0DB1BC5559A}" destId="{1D39BE1B-A9AF-4197-B673-28299459741A}" srcOrd="3" destOrd="0" presId="urn:microsoft.com/office/officeart/2018/2/layout/IconLabelDescriptionList"/>
    <dgm:cxn modelId="{D92D5DD1-C03C-4832-926C-80F8E0C98282}" type="presParOf" srcId="{BDD40CF7-49F4-4BB9-988A-A0DB1BC5559A}" destId="{043C840E-CB63-4649-B566-88C525E2D607}" srcOrd="4" destOrd="0" presId="urn:microsoft.com/office/officeart/2018/2/layout/IconLabelDescriptionList"/>
    <dgm:cxn modelId="{3F2918BF-9781-45FD-8E54-F2935FCE77BE}" type="presParOf" srcId="{043C840E-CB63-4649-B566-88C525E2D607}" destId="{2BE5F5DC-FDE8-4AFC-A1A9-8E0404112CD0}" srcOrd="0" destOrd="0" presId="urn:microsoft.com/office/officeart/2018/2/layout/IconLabelDescriptionList"/>
    <dgm:cxn modelId="{83765625-DCB3-4BCA-AA93-AD3C4D0CCE37}" type="presParOf" srcId="{043C840E-CB63-4649-B566-88C525E2D607}" destId="{E162328A-C368-45EF-A629-E518B43D6BCB}" srcOrd="1" destOrd="0" presId="urn:microsoft.com/office/officeart/2018/2/layout/IconLabelDescriptionList"/>
    <dgm:cxn modelId="{4F74CA77-E248-47AC-A819-CD228A3CDDC6}" type="presParOf" srcId="{043C840E-CB63-4649-B566-88C525E2D607}" destId="{48DD5ABC-440B-4943-97CF-5B25B5045F51}" srcOrd="2" destOrd="0" presId="urn:microsoft.com/office/officeart/2018/2/layout/IconLabelDescriptionList"/>
    <dgm:cxn modelId="{7E1851AC-CD94-4F56-99F6-67662EA1AB52}" type="presParOf" srcId="{043C840E-CB63-4649-B566-88C525E2D607}" destId="{977A9ADF-96AC-4480-8910-A44BA324B5AD}" srcOrd="3" destOrd="0" presId="urn:microsoft.com/office/officeart/2018/2/layout/IconLabelDescriptionList"/>
    <dgm:cxn modelId="{C6AA74D6-309C-4D6C-B554-611DA00FEA57}" type="presParOf" srcId="{043C840E-CB63-4649-B566-88C525E2D607}" destId="{AA6CD467-9610-424E-B9F4-8D58DFDA8B3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EFCE4-6659-45D3-99D3-3D1E93EA587C}">
      <dsp:nvSpPr>
        <dsp:cNvPr id="0" name=""/>
        <dsp:cNvSpPr/>
      </dsp:nvSpPr>
      <dsp:spPr>
        <a:xfrm>
          <a:off x="3143" y="118372"/>
          <a:ext cx="3064668" cy="1070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These are</a:t>
          </a:r>
          <a:r>
            <a:rPr lang="en-US" sz="2100" b="1" kern="1200" dirty="0">
              <a:solidFill>
                <a:srgbClr val="FF0000"/>
              </a:solidFill>
            </a:rPr>
            <a:t> REQUIRED </a:t>
          </a:r>
          <a:r>
            <a:rPr lang="en-US" sz="2100" kern="1200" dirty="0"/>
            <a:t>component of applications</a:t>
          </a:r>
        </a:p>
      </dsp:txBody>
      <dsp:txXfrm>
        <a:off x="3143" y="118372"/>
        <a:ext cx="3064668" cy="1070600"/>
      </dsp:txXfrm>
    </dsp:sp>
    <dsp:sp modelId="{CA7D6535-4027-43F5-8EAE-EE8FD6C088B6}">
      <dsp:nvSpPr>
        <dsp:cNvPr id="0" name=""/>
        <dsp:cNvSpPr/>
      </dsp:nvSpPr>
      <dsp:spPr>
        <a:xfrm>
          <a:off x="3143" y="1188972"/>
          <a:ext cx="3064668" cy="24787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Required for PLASTICS, THORACIC and VASCULAR Integrated Programs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2-3 Plastics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1-2 Thoracic and Vascular</a:t>
          </a:r>
        </a:p>
      </dsp:txBody>
      <dsp:txXfrm>
        <a:off x="3143" y="1188972"/>
        <a:ext cx="3064668" cy="2478734"/>
      </dsp:txXfrm>
    </dsp:sp>
    <dsp:sp modelId="{A29123B8-AB55-4A5C-AA05-E9A5A5750C18}">
      <dsp:nvSpPr>
        <dsp:cNvPr id="0" name=""/>
        <dsp:cNvSpPr/>
      </dsp:nvSpPr>
      <dsp:spPr>
        <a:xfrm>
          <a:off x="3496865" y="118372"/>
          <a:ext cx="3064668" cy="1070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Away rotations MUST BE ADDED AT SOM!!! </a:t>
          </a:r>
          <a:endParaRPr lang="en-US" sz="2100" kern="1200"/>
        </a:p>
      </dsp:txBody>
      <dsp:txXfrm>
        <a:off x="3496865" y="118372"/>
        <a:ext cx="3064668" cy="1070600"/>
      </dsp:txXfrm>
    </dsp:sp>
    <dsp:sp modelId="{0979CF36-51ED-49B5-AE04-42FA1FB8D238}">
      <dsp:nvSpPr>
        <dsp:cNvPr id="0" name=""/>
        <dsp:cNvSpPr/>
      </dsp:nvSpPr>
      <dsp:spPr>
        <a:xfrm>
          <a:off x="3496865" y="1188972"/>
          <a:ext cx="3064668" cy="24787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9207D-97BD-4D74-B1B2-A1843C206BE5}">
      <dsp:nvSpPr>
        <dsp:cNvPr id="0" name=""/>
        <dsp:cNvSpPr/>
      </dsp:nvSpPr>
      <dsp:spPr>
        <a:xfrm>
          <a:off x="6990588" y="118372"/>
          <a:ext cx="3064668" cy="1070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Required forms are found on the Student Scheduling Page </a:t>
          </a:r>
        </a:p>
      </dsp:txBody>
      <dsp:txXfrm>
        <a:off x="6990588" y="118372"/>
        <a:ext cx="3064668" cy="1070600"/>
      </dsp:txXfrm>
    </dsp:sp>
    <dsp:sp modelId="{73320468-40B0-4525-90BB-6C15BD8E8DA4}">
      <dsp:nvSpPr>
        <dsp:cNvPr id="0" name=""/>
        <dsp:cNvSpPr/>
      </dsp:nvSpPr>
      <dsp:spPr>
        <a:xfrm>
          <a:off x="6990588" y="1188972"/>
          <a:ext cx="3064668" cy="247873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Forms should be completed/signed by Departments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Submitted to Add/Drop </a:t>
          </a:r>
        </a:p>
      </dsp:txBody>
      <dsp:txXfrm>
        <a:off x="6990588" y="1188972"/>
        <a:ext cx="3064668" cy="2478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F7BAD-26B0-48CA-97C8-3F2EFE7A2D76}">
      <dsp:nvSpPr>
        <dsp:cNvPr id="0" name=""/>
        <dsp:cNvSpPr/>
      </dsp:nvSpPr>
      <dsp:spPr>
        <a:xfrm>
          <a:off x="14793" y="0"/>
          <a:ext cx="1047786" cy="949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0CD63-F7B7-43C2-AA32-F27B485F9BDD}">
      <dsp:nvSpPr>
        <dsp:cNvPr id="0" name=""/>
        <dsp:cNvSpPr/>
      </dsp:nvSpPr>
      <dsp:spPr>
        <a:xfrm>
          <a:off x="14793" y="1115416"/>
          <a:ext cx="2993675" cy="508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Some students may need a contingency </a:t>
          </a:r>
        </a:p>
      </dsp:txBody>
      <dsp:txXfrm>
        <a:off x="14793" y="1115416"/>
        <a:ext cx="2993675" cy="508985"/>
      </dsp:txXfrm>
    </dsp:sp>
    <dsp:sp modelId="{1259E361-FDF1-475F-A440-3F6C309A0607}">
      <dsp:nvSpPr>
        <dsp:cNvPr id="0" name=""/>
        <dsp:cNvSpPr/>
      </dsp:nvSpPr>
      <dsp:spPr>
        <a:xfrm>
          <a:off x="14793" y="1701722"/>
          <a:ext cx="2993675" cy="2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Apply to the right #/mix of programs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Prelim program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Parallel application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Rank ALL programs you interview at*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PROACTIVE – communicate with OSA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Update the MedScope tracker </a:t>
          </a:r>
        </a:p>
      </dsp:txBody>
      <dsp:txXfrm>
        <a:off x="14793" y="1701722"/>
        <a:ext cx="2993675" cy="2570095"/>
      </dsp:txXfrm>
    </dsp:sp>
    <dsp:sp modelId="{1E6BF45C-80AD-4229-AC84-30C5DAC820C7}">
      <dsp:nvSpPr>
        <dsp:cNvPr id="0" name=""/>
        <dsp:cNvSpPr/>
      </dsp:nvSpPr>
      <dsp:spPr>
        <a:xfrm>
          <a:off x="3532362" y="0"/>
          <a:ext cx="1047786" cy="9491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598CE-4E0C-464E-B64C-6F0A0C32678A}">
      <dsp:nvSpPr>
        <dsp:cNvPr id="0" name=""/>
        <dsp:cNvSpPr/>
      </dsp:nvSpPr>
      <dsp:spPr>
        <a:xfrm>
          <a:off x="3532362" y="1115416"/>
          <a:ext cx="2993675" cy="508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Geographical constraints – Parallel Application? </a:t>
          </a:r>
        </a:p>
      </dsp:txBody>
      <dsp:txXfrm>
        <a:off x="3532362" y="1115416"/>
        <a:ext cx="2993675" cy="508985"/>
      </dsp:txXfrm>
    </dsp:sp>
    <dsp:sp modelId="{CD7B8B74-D829-45E0-BEFC-F93B48F4398F}">
      <dsp:nvSpPr>
        <dsp:cNvPr id="0" name=""/>
        <dsp:cNvSpPr/>
      </dsp:nvSpPr>
      <dsp:spPr>
        <a:xfrm>
          <a:off x="3532362" y="1701722"/>
          <a:ext cx="2993675" cy="2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5F5DC-FDE8-4AFC-A1A9-8E0404112CD0}">
      <dsp:nvSpPr>
        <dsp:cNvPr id="0" name=""/>
        <dsp:cNvSpPr/>
      </dsp:nvSpPr>
      <dsp:spPr>
        <a:xfrm>
          <a:off x="7049931" y="0"/>
          <a:ext cx="1047786" cy="9491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D5ABC-440B-4943-97CF-5B25B5045F51}">
      <dsp:nvSpPr>
        <dsp:cNvPr id="0" name=""/>
        <dsp:cNvSpPr/>
      </dsp:nvSpPr>
      <dsp:spPr>
        <a:xfrm>
          <a:off x="7049931" y="1115416"/>
          <a:ext cx="2993675" cy="508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SOAP is NOT a great contingency plan</a:t>
          </a:r>
        </a:p>
      </dsp:txBody>
      <dsp:txXfrm>
        <a:off x="7049931" y="1115416"/>
        <a:ext cx="2993675" cy="508985"/>
      </dsp:txXfrm>
    </dsp:sp>
    <dsp:sp modelId="{AA6CD467-9610-424E-B9F4-8D58DFDA8B32}">
      <dsp:nvSpPr>
        <dsp:cNvPr id="0" name=""/>
        <dsp:cNvSpPr/>
      </dsp:nvSpPr>
      <dsp:spPr>
        <a:xfrm>
          <a:off x="7049931" y="1701722"/>
          <a:ext cx="2993675" cy="257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More pre-lim general surgery unfilled programs in SOAP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NO plastics, vascular, thoracic positions </a:t>
          </a:r>
          <a:endParaRPr lang="en-US" sz="1800" kern="1200"/>
        </a:p>
      </dsp:txBody>
      <dsp:txXfrm>
        <a:off x="7049931" y="1701722"/>
        <a:ext cx="2993675" cy="257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BF7B-DB20-FA12-C81D-3D087510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35194-1722-BD12-AD81-9C3CCBBBE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E078-2E60-CBFA-E253-57F56888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C53F-841B-2AB6-3910-A62C0D63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12858-E71E-FA82-2BE3-8D3A38E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CC84-CDFC-A7ED-CDFE-EF966AFBA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89863-5EE9-FA74-BFCC-8EAA9CA94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70E1-64CB-CCA6-A441-0CEB5A11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7A85C-2608-9019-E154-C04E00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AC21-714A-DB45-9EDC-1390F743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830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8B196-A1E4-CC91-2B78-8C766F5F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2F38B-3A82-111C-92E1-F89E8C668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1459-7C7C-0E87-9E65-BF7868D8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FAA0-4CF9-B91F-C4B6-0119F191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DE932-AE88-484C-15E9-E5BECA44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06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1DA89-5AE6-2C70-08D1-25C0F333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5AB7-072B-F6AB-9E64-BAFF7AAB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996A0-C9F1-B844-8042-F8B0FAE2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4F7B7-D950-DA72-9A9F-76BD95E9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8455B-12AA-F862-8B95-0FE38126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0099-9970-E715-F179-F153230D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C4630-E4A7-0A7E-7376-BA51FE9F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E407F-8167-108C-6922-045866DC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A9B8-7B88-4C68-8744-20319A08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AEF00-17C5-FBFB-58D3-4C28BC82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0BAA-B432-5749-57A2-425E0F90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54D0-A732-ECF0-2079-00F00330C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F1208-2C18-6E32-EEF7-B0C7DA16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B4778-B8B0-0D03-F284-8B469807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E2400-5419-7A2B-AEFF-38BF5FAB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EE9E0-8D5C-BFE9-689B-F7F2CC04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9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98ABA-6AB3-2766-1DA4-C8779E5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AA74A-088A-769C-74C6-14B3C099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91311-E308-79CA-2480-FFF5A2AF4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C36C1-20C7-B20A-4CD8-282913BE9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478EA-4184-0AAC-F193-4F51C1362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493C0-CB55-106E-E226-B82336BB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B14B0-7D3E-60D0-876D-911D9287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ED548-8EAB-5FFA-303D-75C2602A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2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9E91-57E9-AC31-E040-03550AD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9B55B-1815-C0A2-0CF9-B26F1220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9E66D-5AC2-37E0-7673-2EFA6AF1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D1A7F-1F79-5097-A88D-C50417A0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9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7A378-66B1-6EBA-F695-AB60A00C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A84BB-017C-F66B-DC1A-6B3336BF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782B0-F4DE-39AD-AA43-82BE8918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0363-0584-4D2D-7CB2-C1095F5D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2AC02-2F47-1CA7-5F35-D62326EF1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475A9-55A9-B60D-1AE8-62B5277A9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77DCB-A6EE-81D1-CDD3-8775D996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50400-3A13-134E-F6B5-DAF8B0EF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B0801-9802-F7A1-4BEB-88199A7A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9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ECF5-4959-A840-20B3-8B932DA9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72C20-46A7-D377-A7FC-5952ECC99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D7596-2401-537A-01AC-0271FDE67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DE4EA-2764-26D8-C2AE-5AD5BA77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8324A-41FE-8B58-D162-E8D97049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DA49C-F2BC-4F35-6FC7-B02B77E2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2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D83DD-E444-997F-4BD1-FC142DD9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062EF-555E-DB5B-B574-73551EE3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3D4E6-3EEF-A0C6-8079-FAE35C9E3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7F7-D445-9984-5375-3DF3C3AA8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868E-528C-E51D-D97F-D9AA6F771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calendars/main-residency-applicants/" TargetMode="External"/><Relationship Id="rId2" Type="http://schemas.openxmlformats.org/officeDocument/2006/relationships/hyperlink" Target="https://www.nrmp.org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match-data/2024/08/charting-outcomes-program-director-survey-results-main-residency-match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nrmp.org/match-data/2024/08/charting-outcomes-program-director-survey-results-main-residency-match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rmp.org/match-data/2024/08/charting-outcomes-characteristics-of-u-s-md-seniors-who-matched-to-their-preferred-specialty-2024-main-residency-matc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6600" dirty="0"/>
            </a:br>
            <a:r>
              <a:rPr lang="en-US" sz="6600" dirty="0"/>
              <a:t>Plastic, Thoracic, Vascular Surgery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Class of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1"/>
    </mc:Choice>
    <mc:Fallback xmlns="">
      <p:transition spd="slow" advTm="99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11558-F54A-843D-55FA-5C7ECD94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3" y="1133325"/>
            <a:ext cx="7750522" cy="3437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424551-FEC9-2BD5-B1F4-F4661DAEDA07}"/>
              </a:ext>
            </a:extLst>
          </p:cNvPr>
          <p:cNvSpPr txBox="1"/>
          <p:nvPr/>
        </p:nvSpPr>
        <p:spPr>
          <a:xfrm>
            <a:off x="7730267" y="6304384"/>
            <a:ext cx="44617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https://www.aamc.org/data-reports/data/eras-statistics-data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159E2-6196-9379-FEA5-5C424FDAE17C}"/>
              </a:ext>
            </a:extLst>
          </p:cNvPr>
          <p:cNvSpPr txBox="1"/>
          <p:nvPr/>
        </p:nvSpPr>
        <p:spPr>
          <a:xfrm>
            <a:off x="8654811" y="1550130"/>
            <a:ext cx="33630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Rows = Applicants whose primary application was to that specialty.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Columns = Other specialties they also applied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Each cell represents the number of applicants who applied to both the row specialty and the column specialty.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diagonal entries show the total number of applicants to that specialty.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C31ED-1DEA-F56C-99B9-210FD0354D74}"/>
              </a:ext>
            </a:extLst>
          </p:cNvPr>
          <p:cNvSpPr txBox="1"/>
          <p:nvPr/>
        </p:nvSpPr>
        <p:spPr>
          <a:xfrm>
            <a:off x="584895" y="4915308"/>
            <a:ext cx="10873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row for </a:t>
            </a:r>
            <a:r>
              <a:rPr lang="en-US" b="1" dirty="0"/>
              <a:t>Plastic Surgery Integrated (PSI)</a:t>
            </a:r>
            <a:r>
              <a:rPr lang="en-US" dirty="0"/>
              <a:t> and the column for </a:t>
            </a:r>
            <a:r>
              <a:rPr lang="en-US" b="1" dirty="0"/>
              <a:t>General Surgery Categorical (GS-C) and General Surgery – Preliminary (GS-P) </a:t>
            </a:r>
            <a:r>
              <a:rPr lang="en-US" dirty="0"/>
              <a:t>, the values are </a:t>
            </a:r>
            <a:r>
              <a:rPr lang="en-US" b="1" dirty="0"/>
              <a:t>140 </a:t>
            </a:r>
            <a:r>
              <a:rPr lang="en-US" dirty="0"/>
              <a:t>and </a:t>
            </a:r>
            <a:r>
              <a:rPr lang="en-US" b="1" dirty="0"/>
              <a:t>101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that </a:t>
            </a:r>
            <a:r>
              <a:rPr lang="en-US" b="1" dirty="0"/>
              <a:t>140 applicants</a:t>
            </a:r>
            <a:r>
              <a:rPr lang="en-US" dirty="0"/>
              <a:t> who applied to </a:t>
            </a:r>
            <a:r>
              <a:rPr lang="en-US" b="1" dirty="0"/>
              <a:t>PSI</a:t>
            </a:r>
            <a:r>
              <a:rPr lang="en-US" dirty="0"/>
              <a:t> also applied to </a:t>
            </a:r>
            <a:r>
              <a:rPr lang="en-US" b="1" dirty="0"/>
              <a:t>GS-C and 101 applicants who applied to PSI also applied to GS-P (out of a total of 322 PSI applicants) </a:t>
            </a:r>
            <a:r>
              <a:rPr lang="en-US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6897F2-9F78-FB54-07D7-355816B1350E}"/>
              </a:ext>
            </a:extLst>
          </p:cNvPr>
          <p:cNvSpPr/>
          <p:nvPr/>
        </p:nvSpPr>
        <p:spPr>
          <a:xfrm>
            <a:off x="3388659" y="3593054"/>
            <a:ext cx="935915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E3E471-6007-42B2-E9A4-5EB3CDC1DB5D}"/>
              </a:ext>
            </a:extLst>
          </p:cNvPr>
          <p:cNvSpPr/>
          <p:nvPr/>
        </p:nvSpPr>
        <p:spPr>
          <a:xfrm>
            <a:off x="3388659" y="3796039"/>
            <a:ext cx="935915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418105-476B-7319-C0F8-3E887F086D2F}"/>
              </a:ext>
            </a:extLst>
          </p:cNvPr>
          <p:cNvSpPr/>
          <p:nvPr/>
        </p:nvSpPr>
        <p:spPr>
          <a:xfrm>
            <a:off x="3388659" y="4249390"/>
            <a:ext cx="935915" cy="215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CCFA95-2C2C-E72C-ADD3-662E13450EAC}"/>
              </a:ext>
            </a:extLst>
          </p:cNvPr>
          <p:cNvSpPr/>
          <p:nvPr/>
        </p:nvSpPr>
        <p:spPr>
          <a:xfrm>
            <a:off x="6295018" y="3593054"/>
            <a:ext cx="493058" cy="21515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49451-82A2-91FD-AB88-C2E5F822B6F6}"/>
              </a:ext>
            </a:extLst>
          </p:cNvPr>
          <p:cNvSpPr/>
          <p:nvPr/>
        </p:nvSpPr>
        <p:spPr>
          <a:xfrm>
            <a:off x="6805126" y="3810000"/>
            <a:ext cx="493058" cy="21515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43D331-B1C6-A6A0-06B1-0A834A4AE8DD}"/>
              </a:ext>
            </a:extLst>
          </p:cNvPr>
          <p:cNvSpPr/>
          <p:nvPr/>
        </p:nvSpPr>
        <p:spPr>
          <a:xfrm>
            <a:off x="7753843" y="4246696"/>
            <a:ext cx="493058" cy="215153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1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80101-4AA1-D18C-2049-FF1BA6B99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533864"/>
              </p:ext>
            </p:extLst>
          </p:nvPr>
        </p:nvGraphicFramePr>
        <p:xfrm>
          <a:off x="4334005" y="659837"/>
          <a:ext cx="6907433" cy="5301294"/>
        </p:xfrm>
        <a:graphic>
          <a:graphicData uri="http://schemas.openxmlformats.org/drawingml/2006/table">
            <a:tbl>
              <a:tblPr firstRow="1" firstCol="1" bandRow="1"/>
              <a:tblGrid>
                <a:gridCol w="3163217">
                  <a:extLst>
                    <a:ext uri="{9D8B030D-6E8A-4147-A177-3AD203B41FA5}">
                      <a16:colId xmlns:a16="http://schemas.microsoft.com/office/drawing/2014/main" val="2810030388"/>
                    </a:ext>
                  </a:extLst>
                </a:gridCol>
                <a:gridCol w="3744216">
                  <a:extLst>
                    <a:ext uri="{9D8B030D-6E8A-4147-A177-3AD203B41FA5}">
                      <a16:colId xmlns:a16="http://schemas.microsoft.com/office/drawing/2014/main" val="1625448707"/>
                    </a:ext>
                  </a:extLst>
                </a:gridCol>
              </a:tblGrid>
              <a:tr h="31999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Department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Plastic Surgery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97637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66343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Contacts (R = Required to Meet)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09968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Sheri Slezak (Div Head)  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00104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Director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Combined with JHU  (Scott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Lifchez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829988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MSIV Advising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Yvonne Rasko/R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2173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Competitive Applicant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8553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 Distinction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Exceptional/Outstanding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87379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Step 2 (goal)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 (240-270)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60063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AOA/GHHS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Helpful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98878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Research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Necessary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69268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Preliminary Year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Applicable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65159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76886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Away Rotations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47149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Expectations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Expected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826033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2-3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678451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Letters of Reference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2015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497726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 Letter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808237"/>
                  </a:ext>
                </a:extLst>
              </a:tr>
              <a:tr h="23703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Make Up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Home Faculty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774948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Away Faculty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855311"/>
                  </a:ext>
                </a:extLst>
              </a:tr>
              <a:tr h="23794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Other/Research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50549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41E42B7-CDA3-8492-0D6B-5B85EE8C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09" y="1228804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Plastic Surgery</a:t>
            </a:r>
            <a:br>
              <a:rPr lang="en-US" sz="4400" b="1" dirty="0"/>
            </a:br>
            <a:r>
              <a:rPr lang="en-US" sz="4400" b="1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6279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35"/>
    </mc:Choice>
    <mc:Fallback xmlns="">
      <p:transition spd="slow" advTm="3903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AE80B8-DF98-CF93-CA55-B6B2B06B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58" y="275928"/>
            <a:ext cx="8038484" cy="63061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8E9C98-A368-63B8-B6A8-F9C52B83E7FC}"/>
              </a:ext>
            </a:extLst>
          </p:cNvPr>
          <p:cNvSpPr/>
          <p:nvPr/>
        </p:nvSpPr>
        <p:spPr>
          <a:xfrm>
            <a:off x="2363697" y="1326343"/>
            <a:ext cx="7464606" cy="323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BF702-493A-0C74-69BD-7A4A19D7B8A1}"/>
              </a:ext>
            </a:extLst>
          </p:cNvPr>
          <p:cNvSpPr/>
          <p:nvPr/>
        </p:nvSpPr>
        <p:spPr>
          <a:xfrm>
            <a:off x="2363697" y="2310607"/>
            <a:ext cx="7464606" cy="2508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05147-8FCD-61BE-B7CD-FA56AEC09B4F}"/>
              </a:ext>
            </a:extLst>
          </p:cNvPr>
          <p:cNvSpPr/>
          <p:nvPr/>
        </p:nvSpPr>
        <p:spPr>
          <a:xfrm>
            <a:off x="2376378" y="3722957"/>
            <a:ext cx="7523420" cy="32385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12644-7B72-C0D7-C16B-09BF0C909A82}"/>
              </a:ext>
            </a:extLst>
          </p:cNvPr>
          <p:cNvSpPr/>
          <p:nvPr/>
        </p:nvSpPr>
        <p:spPr>
          <a:xfrm>
            <a:off x="2376378" y="2818368"/>
            <a:ext cx="7523420" cy="32385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121D3-F792-05AE-5B3D-73DD7D36CC47}"/>
              </a:ext>
            </a:extLst>
          </p:cNvPr>
          <p:cNvSpPr txBox="1"/>
          <p:nvPr/>
        </p:nvSpPr>
        <p:spPr>
          <a:xfrm>
            <a:off x="5990637" y="5756408"/>
            <a:ext cx="5924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9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7"/>
    </mc:Choice>
    <mc:Fallback xmlns="">
      <p:transition spd="slow" advTm="301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9C76-88C3-A5FB-E62A-6185CB47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01" y="2350316"/>
            <a:ext cx="10515600" cy="1325563"/>
          </a:xfrm>
        </p:spPr>
        <p:txBody>
          <a:bodyPr/>
          <a:lstStyle/>
          <a:p>
            <a:r>
              <a:rPr lang="en-US" dirty="0"/>
              <a:t>More on Step 2…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27F04-E3B1-7791-C85C-47AC2D86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309" y="187704"/>
            <a:ext cx="6302362" cy="2491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820182-79D4-69B0-2801-464D2BF5CF59}"/>
              </a:ext>
            </a:extLst>
          </p:cNvPr>
          <p:cNvSpPr txBox="1"/>
          <p:nvPr/>
        </p:nvSpPr>
        <p:spPr>
          <a:xfrm>
            <a:off x="435999" y="5578503"/>
            <a:ext cx="5924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ADB63A-3E9C-27D2-0F73-8C56D5CD9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755" y="3013098"/>
            <a:ext cx="5004844" cy="38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4"/>
    </mc:Choice>
    <mc:Fallback xmlns="">
      <p:transition spd="slow" advTm="1270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5975-1EF1-CC3C-1BCF-A762AE19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136525"/>
            <a:ext cx="10515600" cy="1325563"/>
          </a:xfrm>
        </p:spPr>
        <p:txBody>
          <a:bodyPr/>
          <a:lstStyle/>
          <a:p>
            <a:r>
              <a:rPr lang="en-US" dirty="0"/>
              <a:t>More on Research….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72E06D-34B7-32AF-A46F-FB5F4C0A8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05950"/>
              </p:ext>
            </p:extLst>
          </p:nvPr>
        </p:nvGraphicFramePr>
        <p:xfrm>
          <a:off x="443344" y="1301556"/>
          <a:ext cx="11305311" cy="525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082">
                  <a:extLst>
                    <a:ext uri="{9D8B030D-6E8A-4147-A177-3AD203B41FA5}">
                      <a16:colId xmlns:a16="http://schemas.microsoft.com/office/drawing/2014/main" val="4169789049"/>
                    </a:ext>
                  </a:extLst>
                </a:gridCol>
                <a:gridCol w="5727347">
                  <a:extLst>
                    <a:ext uri="{9D8B030D-6E8A-4147-A177-3AD203B41FA5}">
                      <a16:colId xmlns:a16="http://schemas.microsoft.com/office/drawing/2014/main" val="2239544095"/>
                    </a:ext>
                  </a:extLst>
                </a:gridCol>
                <a:gridCol w="1201882">
                  <a:extLst>
                    <a:ext uri="{9D8B030D-6E8A-4147-A177-3AD203B41FA5}">
                      <a16:colId xmlns:a16="http://schemas.microsoft.com/office/drawing/2014/main" val="2209947700"/>
                    </a:ext>
                  </a:extLst>
                </a:gridCol>
              </a:tblGrid>
              <a:tr h="353594">
                <a:tc>
                  <a:txBody>
                    <a:bodyPr/>
                    <a:lstStyle/>
                    <a:p>
                      <a:r>
                        <a:rPr lang="en-US" sz="16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81804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b="1" dirty="0"/>
                        <a:t>Research 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57831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# of articles published/</a:t>
                      </a:r>
                      <a:r>
                        <a:rPr lang="en-US" sz="1400" b="1" dirty="0" err="1"/>
                        <a:t>yr</a:t>
                      </a:r>
                      <a:endParaRPr lang="en-US" sz="1400" b="1" dirty="0"/>
                    </a:p>
                    <a:p>
                      <a:r>
                        <a:rPr lang="en-US" sz="1400" dirty="0"/>
                        <a:t># of meetings with presentations/</a:t>
                      </a:r>
                      <a:r>
                        <a:rPr lang="en-US" sz="1400" dirty="0" err="1"/>
                        <a:t>yr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# of oral presentations/</a:t>
                      </a:r>
                      <a:r>
                        <a:rPr lang="en-US" sz="1400" dirty="0" err="1"/>
                        <a:t>yr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# of poster presentations/</a:t>
                      </a:r>
                      <a:r>
                        <a:rPr lang="en-US" sz="1400" dirty="0" err="1"/>
                        <a:t>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105499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b="1" dirty="0"/>
                        <a:t>Program Director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138101"/>
                  </a:ext>
                </a:extLst>
              </a:tr>
              <a:tr h="1149181">
                <a:tc>
                  <a:txBody>
                    <a:bodyPr/>
                    <a:lstStyle/>
                    <a:p>
                      <a:r>
                        <a:rPr lang="en-US" sz="1400" dirty="0"/>
                        <a:t>Rank in order of importance when evaluating an applicant (1 = most important)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Length of residency </a:t>
                      </a:r>
                    </a:p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Academic Performance </a:t>
                      </a:r>
                    </a:p>
                    <a:p>
                      <a:r>
                        <a:rPr lang="en-US" sz="1400" dirty="0"/>
                        <a:t>Research </a:t>
                      </a:r>
                    </a:p>
                    <a:p>
                      <a:r>
                        <a:rPr lang="en-US" sz="1400" dirty="0"/>
                        <a:t>Medical School Reputation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  <a:p>
                      <a:r>
                        <a:rPr lang="en-US" sz="1400" dirty="0"/>
                        <a:t>1.5</a:t>
                      </a:r>
                    </a:p>
                    <a:p>
                      <a:r>
                        <a:rPr lang="en-US" sz="1400" dirty="0"/>
                        <a:t>3</a:t>
                      </a:r>
                    </a:p>
                    <a:p>
                      <a:r>
                        <a:rPr lang="en-US" sz="1400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876762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dirty="0"/>
                        <a:t>How important is an </a:t>
                      </a:r>
                      <a:r>
                        <a:rPr lang="en-US" sz="1400" u="sng" dirty="0"/>
                        <a:t>applicant’s research experience </a:t>
                      </a:r>
                      <a:r>
                        <a:rPr lang="en-US" sz="1400" dirty="0"/>
                        <a:t>to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Very Important</a:t>
                      </a:r>
                    </a:p>
                    <a:p>
                      <a:r>
                        <a:rPr lang="en-US" sz="1400" b="1" dirty="0"/>
                        <a:t>Somewhat Important</a:t>
                      </a:r>
                    </a:p>
                    <a:p>
                      <a:r>
                        <a:rPr lang="en-US" sz="1400" dirty="0"/>
                        <a:t>Not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31%</a:t>
                      </a:r>
                    </a:p>
                    <a:p>
                      <a:r>
                        <a:rPr lang="en-US" sz="1400" b="1" dirty="0"/>
                        <a:t>67%</a:t>
                      </a:r>
                    </a:p>
                    <a:p>
                      <a:r>
                        <a:rPr lang="en-US" sz="1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413248"/>
                  </a:ext>
                </a:extLst>
              </a:tr>
              <a:tr h="353594">
                <a:tc>
                  <a:txBody>
                    <a:bodyPr/>
                    <a:lstStyle/>
                    <a:p>
                      <a:r>
                        <a:rPr lang="en-US" sz="1400" dirty="0"/>
                        <a:t>What do you </a:t>
                      </a:r>
                      <a:r>
                        <a:rPr lang="en-US" sz="1400" u="sng" dirty="0"/>
                        <a:t>consider productive </a:t>
                      </a:r>
                      <a:r>
                        <a:rPr lang="en-US" sz="1400" dirty="0"/>
                        <a:t>with regards to publications?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0-2</a:t>
                      </a:r>
                    </a:p>
                    <a:p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3-4</a:t>
                      </a:r>
                    </a:p>
                    <a:p>
                      <a:r>
                        <a:rPr lang="en-US" sz="1400" b="1" dirty="0">
                          <a:highlight>
                            <a:srgbClr val="FFFF00"/>
                          </a:highlight>
                        </a:rPr>
                        <a:t>5-6</a:t>
                      </a:r>
                    </a:p>
                    <a:p>
                      <a:r>
                        <a:rPr lang="en-US" sz="1400" dirty="0"/>
                        <a:t>7-8</a:t>
                      </a:r>
                    </a:p>
                    <a:p>
                      <a:r>
                        <a:rPr lang="en-US" sz="1400" dirty="0"/>
                        <a:t>9-10</a:t>
                      </a:r>
                    </a:p>
                    <a:p>
                      <a:r>
                        <a:rPr lang="en-US" sz="1400" dirty="0"/>
                        <a:t>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10%</a:t>
                      </a:r>
                    </a:p>
                    <a:p>
                      <a:r>
                        <a:rPr lang="en-US" sz="1400" b="1" dirty="0"/>
                        <a:t>51%</a:t>
                      </a:r>
                    </a:p>
                    <a:p>
                      <a:r>
                        <a:rPr lang="en-US" sz="1400" b="1" dirty="0"/>
                        <a:t>27%</a:t>
                      </a:r>
                    </a:p>
                    <a:p>
                      <a:r>
                        <a:rPr lang="en-US" sz="1400" dirty="0"/>
                        <a:t>8%</a:t>
                      </a:r>
                    </a:p>
                    <a:p>
                      <a:r>
                        <a:rPr lang="en-US" sz="1400" dirty="0"/>
                        <a:t>0%</a:t>
                      </a:r>
                    </a:p>
                    <a:p>
                      <a:r>
                        <a:rPr lang="en-US" sz="1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901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6F5893-11CE-689F-68DF-1E311CDC9F49}"/>
              </a:ext>
            </a:extLst>
          </p:cNvPr>
          <p:cNvSpPr txBox="1"/>
          <p:nvPr/>
        </p:nvSpPr>
        <p:spPr>
          <a:xfrm>
            <a:off x="5925415" y="136525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Mehta K,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Sinno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S,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Thanik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V,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Weichman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K, Janis JE, Patel A. Matching into Integrated Plastic Surgery: The Value of Research Fellowships.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Plast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Reconstr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Surg. 2019 Feb;143(2):640-645. PMID: 30531627.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09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6"/>
    </mc:Choice>
    <mc:Fallback xmlns="">
      <p:transition spd="slow" advTm="4776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2BD9-225A-EA92-AF2D-5BA0D625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2792104" cy="1325563"/>
          </a:xfrm>
        </p:spPr>
        <p:txBody>
          <a:bodyPr/>
          <a:lstStyle/>
          <a:p>
            <a:r>
              <a:rPr lang="en-US" dirty="0"/>
              <a:t>More on </a:t>
            </a:r>
            <a:br>
              <a:rPr lang="en-US" dirty="0"/>
            </a:br>
            <a:r>
              <a:rPr lang="en-US" dirty="0"/>
              <a:t>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3535E-B69E-B2DD-7ED5-D1446442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774" y="646035"/>
            <a:ext cx="7382026" cy="5565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3A43C-CDA1-15DA-CECC-CAB59F0F613F}"/>
              </a:ext>
            </a:extLst>
          </p:cNvPr>
          <p:cNvSpPr txBox="1"/>
          <p:nvPr/>
        </p:nvSpPr>
        <p:spPr>
          <a:xfrm>
            <a:off x="361344" y="4841523"/>
            <a:ext cx="35357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5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B151A7-929E-A38D-6B1A-30A06B3A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Applications: Plastics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53E0F8-23B2-FA3B-AF59-D0468C387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79273" cy="4398530"/>
          </a:xfrm>
        </p:spPr>
        <p:txBody>
          <a:bodyPr>
            <a:normAutofit/>
          </a:bodyPr>
          <a:lstStyle/>
          <a:p>
            <a:r>
              <a:rPr lang="en-US" sz="2000" dirty="0"/>
              <a:t>Applicants applied to a mean of 83 programs</a:t>
            </a:r>
          </a:p>
          <a:p>
            <a:r>
              <a:rPr lang="en-US" sz="2000" dirty="0">
                <a:highlight>
                  <a:srgbClr val="FFFF00"/>
                </a:highlight>
              </a:rPr>
              <a:t>Between 3-4 away rotations</a:t>
            </a:r>
          </a:p>
          <a:p>
            <a:r>
              <a:rPr lang="en-US" sz="2000" dirty="0"/>
              <a:t>Mean of 15 interview offers</a:t>
            </a:r>
          </a:p>
          <a:p>
            <a:pPr lvl="1"/>
            <a:r>
              <a:rPr lang="en-US" sz="2000" dirty="0"/>
              <a:t>1 from home</a:t>
            </a:r>
          </a:p>
          <a:p>
            <a:pPr lvl="1"/>
            <a:r>
              <a:rPr lang="en-US" sz="2000" dirty="0"/>
              <a:t>2-3 from aways</a:t>
            </a:r>
          </a:p>
          <a:p>
            <a:pPr lvl="1"/>
            <a:r>
              <a:rPr lang="en-US" sz="2000" dirty="0"/>
              <a:t>Mean of 2 (of 5) from preference signaling</a:t>
            </a:r>
          </a:p>
          <a:p>
            <a:pPr lvl="1"/>
            <a:r>
              <a:rPr lang="en-US" sz="2000" dirty="0"/>
              <a:t>Mean of 10 from other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61B45-7BCC-E151-8BE4-EE8123AD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38" y="2129002"/>
            <a:ext cx="6725589" cy="2838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A4B5B8-D6F5-7966-94B3-34A1AA52B192}"/>
              </a:ext>
            </a:extLst>
          </p:cNvPr>
          <p:cNvSpPr txBox="1"/>
          <p:nvPr/>
        </p:nvSpPr>
        <p:spPr>
          <a:xfrm>
            <a:off x="6019800" y="6034901"/>
            <a:ext cx="6094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Sergesketter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AR, Song E, Shammas RL, Tian WM,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Eberlin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KR, Ko JH, Momoh AO, Snyder-Warwick A, Phillips BT. Preference Signaling and the Integrated Plastic Surgery Match: A National Survey Study. J Surg Educ. 2024 May;81(5):662-670.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2024 Mar 28. PMID: 38553367.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36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32"/>
    </mc:Choice>
    <mc:Fallback xmlns="">
      <p:transition spd="slow" advTm="395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AAB7-C1F5-CF25-1B35-DD9F17BC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 - Plastics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316492-64AF-0868-5DAF-A0D31042E9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 20 program signals for Plastics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 Piloting program signaling statements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Overall, after analyzing student data in aggregate, students who sent a preference signal were 3.3 times more likely to receive an interview offer compared to students who did not rotate or send a preference signal*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Mean of 2 (of 5) from preference signaling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292929"/>
              </a:solidFill>
              <a:latin typeface="roboto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EB527-9ED3-A127-1F57-3356428F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94" y="1513689"/>
            <a:ext cx="4719557" cy="3447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C749D-F21C-4172-45E0-FE19C15E5A98}"/>
              </a:ext>
            </a:extLst>
          </p:cNvPr>
          <p:cNvSpPr txBox="1"/>
          <p:nvPr/>
        </p:nvSpPr>
        <p:spPr>
          <a:xfrm>
            <a:off x="6019800" y="6034901"/>
            <a:ext cx="6094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Sergesketter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AR, Song E, Shammas RL, Tian WM,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Eberlin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KR, Ko JH, Momoh AO, Snyder-Warwick A, Phillips BT. Preference Signaling and the Integrated Plastic Surgery Match: A National Survey Study. J Surg Educ. 2024 May;81(5):662-670.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2024 Mar 28. PMID: 38553367.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79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16"/>
    </mc:Choice>
    <mc:Fallback xmlns="">
      <p:transition spd="slow" advTm="3041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8CBA5-6008-B3D7-825E-891050F24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715" y="0"/>
            <a:ext cx="634057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4CCFCF-84D0-2520-1E8E-50CA04CB82BE}"/>
              </a:ext>
            </a:extLst>
          </p:cNvPr>
          <p:cNvSpPr txBox="1"/>
          <p:nvPr/>
        </p:nvSpPr>
        <p:spPr>
          <a:xfrm>
            <a:off x="9724913" y="4980791"/>
            <a:ext cx="18576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https://students-residents.aamc.org/media/9711/download</a:t>
            </a:r>
          </a:p>
        </p:txBody>
      </p:sp>
    </p:spTree>
    <p:extLst>
      <p:ext uri="{BB962C8B-B14F-4D97-AF65-F5344CB8AC3E}">
        <p14:creationId xmlns:p14="http://schemas.microsoft.com/office/powerpoint/2010/main" val="182896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48A0-E7A3-4B09-BBD1-3FA56F62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Thoracic Surgery</a:t>
            </a:r>
            <a:br>
              <a:rPr lang="en-US" sz="4400" b="1" dirty="0"/>
            </a:br>
            <a:r>
              <a:rPr lang="en-US" sz="4400" b="1" dirty="0"/>
              <a:t>Application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EDB79A-8D63-98C9-95A4-99FB1EC7A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25437"/>
              </p:ext>
            </p:extLst>
          </p:nvPr>
        </p:nvGraphicFramePr>
        <p:xfrm>
          <a:off x="3682652" y="640080"/>
          <a:ext cx="7528143" cy="5755862"/>
        </p:xfrm>
        <a:graphic>
          <a:graphicData uri="http://schemas.openxmlformats.org/drawingml/2006/table">
            <a:tbl>
              <a:tblPr firstRow="1" firstCol="1" bandRow="1"/>
              <a:tblGrid>
                <a:gridCol w="2889115">
                  <a:extLst>
                    <a:ext uri="{9D8B030D-6E8A-4147-A177-3AD203B41FA5}">
                      <a16:colId xmlns:a16="http://schemas.microsoft.com/office/drawing/2014/main" val="4066817773"/>
                    </a:ext>
                  </a:extLst>
                </a:gridCol>
                <a:gridCol w="4639028">
                  <a:extLst>
                    <a:ext uri="{9D8B030D-6E8A-4147-A177-3AD203B41FA5}">
                      <a16:colId xmlns:a16="http://schemas.microsoft.com/office/drawing/2014/main" val="310653846"/>
                    </a:ext>
                  </a:extLst>
                </a:gridCol>
              </a:tblGrid>
              <a:tr h="30643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Department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Thoracic Surgery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D9E1F2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459121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09248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Contacts (R = Required to Meet)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87768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Christine Lau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970629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Director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Shelby Stewart/R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57620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MSIV Advising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Shelby Stewart/R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909096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139021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Competitive Applicant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364774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 Distinction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Typical Exceptional/Outstanding 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082414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48% AOA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937639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Step 2 (goal)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19460"/>
                  </a:ext>
                </a:extLst>
              </a:tr>
              <a:tr h="45994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Parallel Application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Most apply to Integrated Thoracic surgery AND general surgery residency programs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175077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400"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Research Recommended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05878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Preliminary Year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Applicable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83628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00662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Away Rotations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39454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Expectations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Expected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067916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688175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Letters of Reference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highlight>
                          <a:srgbClr val="A6A6A6"/>
                        </a:highlight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80963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Number  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3-4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28368"/>
                  </a:ext>
                </a:extLst>
              </a:tr>
              <a:tr h="232693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Chair Letter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739052"/>
                  </a:ext>
                </a:extLst>
              </a:tr>
              <a:tr h="631856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Ideal Make UP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letter from home faculty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letter from away faculty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1-2 other/research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36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9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22"/>
    </mc:Choice>
    <mc:Fallback xmlns="">
      <p:transition spd="slow" advTm="448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A2550-C686-B13C-A906-E20CABA5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Please review with this presentation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A89E-3048-CF9D-C24E-EA9C2981A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General Surgery Advising Session PPT </a:t>
            </a:r>
          </a:p>
          <a:p>
            <a:pPr lvl="1"/>
            <a:r>
              <a:rPr lang="en-US" sz="2200"/>
              <a:t>Important Reminders</a:t>
            </a:r>
          </a:p>
          <a:p>
            <a:pPr lvl="1"/>
            <a:r>
              <a:rPr lang="en-US" sz="2200"/>
              <a:t>Info on 1:1 Session with OSA</a:t>
            </a:r>
          </a:p>
          <a:p>
            <a:pPr lvl="1"/>
            <a:r>
              <a:rPr lang="en-US" sz="2200"/>
              <a:t>MSPE</a:t>
            </a:r>
          </a:p>
          <a:p>
            <a:pPr lvl="1"/>
            <a:r>
              <a:rPr lang="en-US" sz="2200"/>
              <a:t>Application Resources </a:t>
            </a:r>
          </a:p>
          <a:p>
            <a:pPr marL="914400" lvl="2"/>
            <a:endParaRPr lang="en-US" sz="2200"/>
          </a:p>
          <a:p>
            <a:pPr lvl="1"/>
            <a:endParaRPr lang="en-US" sz="2200"/>
          </a:p>
        </p:txBody>
      </p:sp>
      <p:pic>
        <p:nvPicPr>
          <p:cNvPr id="5" name="Picture 4" descr="A group of colorful objects tied together&#10;&#10;AI-generated content may be incorrect.">
            <a:extLst>
              <a:ext uri="{FF2B5EF4-FFF2-40B4-BE49-F238E27FC236}">
                <a16:creationId xmlns:a16="http://schemas.microsoft.com/office/drawing/2014/main" id="{72970258-6C71-A549-94F6-FCF184AB73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96" r="72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087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87E5-7675-F439-BAB8-C6AB5478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/>
          </a:bodyPr>
          <a:lstStyle/>
          <a:p>
            <a:r>
              <a:rPr lang="en-US" dirty="0"/>
              <a:t>Thoracic Integrated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F5185-22F3-4C65-7104-A3B7877C1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17"/>
          <a:stretch/>
        </p:blipFill>
        <p:spPr>
          <a:xfrm>
            <a:off x="3556118" y="3307567"/>
            <a:ext cx="4403298" cy="3580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ACDD4-B33F-A149-11B0-A2777E48D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24" y="867483"/>
            <a:ext cx="10957725" cy="21756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5B1884-A906-C74E-51D8-702CA1D35300}"/>
              </a:ext>
            </a:extLst>
          </p:cNvPr>
          <p:cNvSpPr/>
          <p:nvPr/>
        </p:nvSpPr>
        <p:spPr>
          <a:xfrm>
            <a:off x="394337" y="1371162"/>
            <a:ext cx="11180145" cy="13218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77994-2EE2-B498-5CEF-554E0C44D4E5}"/>
              </a:ext>
            </a:extLst>
          </p:cNvPr>
          <p:cNvSpPr txBox="1"/>
          <p:nvPr/>
        </p:nvSpPr>
        <p:spPr>
          <a:xfrm>
            <a:off x="8663042" y="5436580"/>
            <a:ext cx="25672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Lauren </a:t>
            </a:r>
            <a:r>
              <a:rPr lang="en-US" sz="1000" dirty="0" err="1"/>
              <a:t>Bougioukas</a:t>
            </a:r>
            <a:r>
              <a:rPr lang="en-US" sz="1000" dirty="0"/>
              <a:t>, Alyssa </a:t>
            </a:r>
            <a:r>
              <a:rPr lang="en-US" sz="1000" dirty="0" err="1"/>
              <a:t>Heiser</a:t>
            </a:r>
            <a:r>
              <a:rPr lang="en-US" sz="1000" dirty="0"/>
              <a:t>, Adrian Berg, Marek </a:t>
            </a:r>
            <a:r>
              <a:rPr lang="en-US" sz="1000" dirty="0" err="1"/>
              <a:t>Polomsky</a:t>
            </a:r>
            <a:r>
              <a:rPr lang="en-US" sz="1000" dirty="0"/>
              <a:t>, Chris </a:t>
            </a:r>
            <a:r>
              <a:rPr lang="en-US" sz="1000" dirty="0" err="1"/>
              <a:t>Rokkas</a:t>
            </a:r>
            <a:r>
              <a:rPr lang="en-US" sz="1000" dirty="0"/>
              <a:t>, Fuyuki </a:t>
            </a:r>
            <a:r>
              <a:rPr lang="en-US" sz="1000" dirty="0" err="1"/>
              <a:t>Hirashima</a:t>
            </a:r>
            <a:r>
              <a:rPr lang="en-US" sz="1000" dirty="0"/>
              <a:t>, Integrated cardiothoracic surgery match: Trends among applicants compared with other surgical subspecialties,</a:t>
            </a:r>
          </a:p>
          <a:p>
            <a:r>
              <a:rPr lang="en-US" sz="1000" dirty="0"/>
              <a:t>The Journal of Thoracic and Cardiovascular Surgery,2022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D22C44-311A-24E0-8A1A-A1ACBDB26DB6}"/>
              </a:ext>
            </a:extLst>
          </p:cNvPr>
          <p:cNvSpPr/>
          <p:nvPr/>
        </p:nvSpPr>
        <p:spPr>
          <a:xfrm>
            <a:off x="5213268" y="1524704"/>
            <a:ext cx="1223158" cy="90973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8C8AD6-8B52-1CD1-3F97-AE6E2FE9DD85}"/>
              </a:ext>
            </a:extLst>
          </p:cNvPr>
          <p:cNvSpPr/>
          <p:nvPr/>
        </p:nvSpPr>
        <p:spPr>
          <a:xfrm>
            <a:off x="7356764" y="4800600"/>
            <a:ext cx="602652" cy="48837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0"/>
    </mc:Choice>
    <mc:Fallback xmlns="">
      <p:transition spd="slow" advTm="2953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1920-B3F4-929D-674D-911E8088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Step 2…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321F7-5912-6BE4-B76C-91BCA8C5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35" y="1690688"/>
            <a:ext cx="5963366" cy="3419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36A2B4-7CDE-FF93-3AD3-85754F29F943}"/>
              </a:ext>
            </a:extLst>
          </p:cNvPr>
          <p:cNvSpPr txBox="1"/>
          <p:nvPr/>
        </p:nvSpPr>
        <p:spPr>
          <a:xfrm>
            <a:off x="4987637" y="6292820"/>
            <a:ext cx="6989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Deboever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N, Bayley EM,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Vaporciyan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AA,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Antonoff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MB. Traits of the current traditional pathway cardiothoracic surgery training pool: Results of a cross-sectional study. J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Thorac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Cardiovasc Surg. 2023 May;165(5):1743-1750.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2021 Nov 26. PMID: 34920868.</a:t>
            </a:r>
            <a:endParaRPr 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CE3F5-B4A5-4DC0-1BBC-34669C706B56}"/>
              </a:ext>
            </a:extLst>
          </p:cNvPr>
          <p:cNvSpPr/>
          <p:nvPr/>
        </p:nvSpPr>
        <p:spPr>
          <a:xfrm>
            <a:off x="4987637" y="1323191"/>
            <a:ext cx="2133925" cy="349623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5"/>
    </mc:Choice>
    <mc:Fallback xmlns="">
      <p:transition spd="slow" advTm="762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21E0-C875-C6F3-9739-FEE2B877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Research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F6FB2-DC11-6A9B-7B72-EFDA73F0D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9" y="1830554"/>
            <a:ext cx="11527173" cy="3196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8F198-52AA-E4C2-1FEB-DEA5204B5512}"/>
              </a:ext>
            </a:extLst>
          </p:cNvPr>
          <p:cNvSpPr txBox="1"/>
          <p:nvPr/>
        </p:nvSpPr>
        <p:spPr>
          <a:xfrm>
            <a:off x="1558636" y="5167311"/>
            <a:ext cx="9795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AdvPSA88A"/>
              </a:rPr>
              <a:t>The typical applicant had published more than 5 peer-reviewed manuscripts, with an average of 5.2 in 2015 to 7.1 in 2020. Average of two 1</a:t>
            </a:r>
            <a:r>
              <a:rPr lang="en-US" sz="1800" b="0" i="0" u="none" strike="noStrike" baseline="30000" dirty="0">
                <a:latin typeface="AdvPSA88A"/>
              </a:rPr>
              <a:t>st</a:t>
            </a:r>
            <a:r>
              <a:rPr lang="en-US" sz="1800" b="0" i="0" u="none" strike="noStrike" baseline="0" dirty="0">
                <a:latin typeface="AdvPSA88A"/>
              </a:rPr>
              <a:t> author publications.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8CA42-CED4-654A-D53C-06AE25255C67}"/>
              </a:ext>
            </a:extLst>
          </p:cNvPr>
          <p:cNvSpPr txBox="1"/>
          <p:nvPr/>
        </p:nvSpPr>
        <p:spPr>
          <a:xfrm>
            <a:off x="4987637" y="6292820"/>
            <a:ext cx="6989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Deboever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N, Bayley EM,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Vaporciyan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AA,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Antonoff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MB. Traits of the current traditional pathway cardiothoracic surgery training pool: Results of a cross-sectional study. J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Thorac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Cardiovasc Surg. 2023 May;165(5):1743-1750. </a:t>
            </a:r>
            <a:r>
              <a:rPr lang="en-US" sz="10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0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2021 Nov 26. PMID: 34920868.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76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7"/>
    </mc:Choice>
    <mc:Fallback xmlns="">
      <p:transition spd="slow" advTm="200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AAB7-C1F5-CF25-1B35-DD9F17BC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316492-64AF-0868-5DAF-A0D31042E9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3 program signals for Thoracic Integrated</a:t>
            </a:r>
          </a:p>
          <a:p>
            <a:pPr marL="0" indent="0"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0" i="0" dirty="0">
                <a:solidFill>
                  <a:srgbClr val="292929"/>
                </a:solidFill>
                <a:effectLst/>
                <a:latin typeface="robotoregular"/>
              </a:rPr>
              <a:t> An average of 15% of signals were sent to 10% of programs in Thoracic</a:t>
            </a:r>
          </a:p>
          <a:p>
            <a:pPr marL="0" indent="0">
              <a:buNone/>
            </a:pPr>
            <a:endParaRPr lang="en-US" sz="2800" dirty="0">
              <a:solidFill>
                <a:srgbClr val="292929"/>
              </a:solidFill>
              <a:latin typeface="roboto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974E8-6817-68BB-3997-472C171A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948" y="968771"/>
            <a:ext cx="6453052" cy="3580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53C7A-C00B-555F-81E8-3FF5057B5DEF}"/>
              </a:ext>
            </a:extLst>
          </p:cNvPr>
          <p:cNvSpPr txBox="1"/>
          <p:nvPr/>
        </p:nvSpPr>
        <p:spPr>
          <a:xfrm>
            <a:off x="5951669" y="5970896"/>
            <a:ext cx="44617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https://www.aamc.org/data-reports/data/eras-statistics-data</a:t>
            </a:r>
          </a:p>
        </p:txBody>
      </p:sp>
    </p:spTree>
    <p:extLst>
      <p:ext uri="{BB962C8B-B14F-4D97-AF65-F5344CB8AC3E}">
        <p14:creationId xmlns:p14="http://schemas.microsoft.com/office/powerpoint/2010/main" val="30127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2"/>
    </mc:Choice>
    <mc:Fallback xmlns="">
      <p:transition spd="slow" advTm="1731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08988C-2E33-7A6D-87F1-E5029748E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06383"/>
              </p:ext>
            </p:extLst>
          </p:nvPr>
        </p:nvGraphicFramePr>
        <p:xfrm>
          <a:off x="3794389" y="679908"/>
          <a:ext cx="7233687" cy="5498183"/>
        </p:xfrm>
        <a:graphic>
          <a:graphicData uri="http://schemas.openxmlformats.org/drawingml/2006/table">
            <a:tbl>
              <a:tblPr firstRow="1" firstCol="1" bandRow="1"/>
              <a:tblGrid>
                <a:gridCol w="3187173">
                  <a:extLst>
                    <a:ext uri="{9D8B030D-6E8A-4147-A177-3AD203B41FA5}">
                      <a16:colId xmlns:a16="http://schemas.microsoft.com/office/drawing/2014/main" val="380697198"/>
                    </a:ext>
                  </a:extLst>
                </a:gridCol>
                <a:gridCol w="4046514">
                  <a:extLst>
                    <a:ext uri="{9D8B030D-6E8A-4147-A177-3AD203B41FA5}">
                      <a16:colId xmlns:a16="http://schemas.microsoft.com/office/drawing/2014/main" val="726516499"/>
                    </a:ext>
                  </a:extLst>
                </a:gridCol>
              </a:tblGrid>
              <a:tr h="309107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Department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D9E1F2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VASCULAR SURGERY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200">
                        <a:effectLst/>
                        <a:highlight>
                          <a:srgbClr val="D9E1F2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127591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807747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Contacts (R = Required to Meet)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15655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Chair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Christine Lau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81894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Program Director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Rajabrata Sarkar  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805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MSIV Advising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Mike Lilly/R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945171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Competitive Applicant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89838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Class Distinction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US" sz="1200" b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Typical Exceptional/Outstanding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502716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Step 2 (goal)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250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037272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Research Recommended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400168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Contingency Plan Recommended (Parallel Application often in General Surgery)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187309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Preliminary Year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67362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906468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Away Rotations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74790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Expectations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EXPECTED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147242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Ideal Number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1-2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017677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309269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Letters of Reference 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highlight>
                            <a:srgbClr val="A6A6A6"/>
                          </a:highlight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  <a:endParaRPr lang="en-US" sz="1200">
                        <a:effectLst/>
                        <a:highlight>
                          <a:srgbClr val="A6A6A6"/>
                        </a:highlight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961289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Total Number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3-4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021364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Chair Letter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NOT Required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960020"/>
                  </a:ext>
                </a:extLst>
              </a:tr>
              <a:tr h="22897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Ideal Make Up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HOME Faculty   </a:t>
                      </a:r>
                      <a:endParaRPr lang="en-US" sz="120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37961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AWAY Faculty 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895903"/>
                  </a:ext>
                </a:extLst>
              </a:tr>
              <a:tr h="231461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 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Other  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684460"/>
                  </a:ext>
                </a:extLst>
              </a:tr>
            </a:tbl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871AE219-A481-B2B7-E8F7-398FD234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9026" y="2071176"/>
            <a:ext cx="20039855" cy="62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043D89-40C3-DF02-98EF-02EB0344D977}"/>
              </a:ext>
            </a:extLst>
          </p:cNvPr>
          <p:cNvSpPr txBox="1">
            <a:spLocks/>
          </p:cNvSpPr>
          <p:nvPr/>
        </p:nvSpPr>
        <p:spPr>
          <a:xfrm>
            <a:off x="247979" y="1491850"/>
            <a:ext cx="3659246" cy="2862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Vascular Surgery</a:t>
            </a:r>
            <a:br>
              <a:rPr lang="en-US" b="1"/>
            </a:br>
            <a:r>
              <a:rPr lang="en-US" b="1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5706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6"/>
    </mc:Choice>
    <mc:Fallback xmlns="">
      <p:transition spd="slow" advTm="2861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E218B2-11CB-8119-E932-56CE8549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86" y="323580"/>
            <a:ext cx="8319247" cy="6369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FD04F-CEA8-6363-96FC-9110B1DDBC46}"/>
              </a:ext>
            </a:extLst>
          </p:cNvPr>
          <p:cNvSpPr/>
          <p:nvPr/>
        </p:nvSpPr>
        <p:spPr>
          <a:xfrm>
            <a:off x="2363697" y="2351211"/>
            <a:ext cx="7464606" cy="388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A5C38D-821D-B300-6BB7-17CAB800C92C}"/>
              </a:ext>
            </a:extLst>
          </p:cNvPr>
          <p:cNvSpPr/>
          <p:nvPr/>
        </p:nvSpPr>
        <p:spPr>
          <a:xfrm>
            <a:off x="2363697" y="1472603"/>
            <a:ext cx="7464606" cy="3883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70CB08-5B06-24B4-0C82-8253713680AD}"/>
              </a:ext>
            </a:extLst>
          </p:cNvPr>
          <p:cNvSpPr/>
          <p:nvPr/>
        </p:nvSpPr>
        <p:spPr>
          <a:xfrm>
            <a:off x="2363697" y="3010006"/>
            <a:ext cx="7464606" cy="3883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2DE066-6D78-D976-61B3-EB68E53A907C}"/>
              </a:ext>
            </a:extLst>
          </p:cNvPr>
          <p:cNvSpPr/>
          <p:nvPr/>
        </p:nvSpPr>
        <p:spPr>
          <a:xfrm>
            <a:off x="2385210" y="3847361"/>
            <a:ext cx="7464606" cy="3883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6EEEE-E91F-342F-E83C-C3C61180565F}"/>
              </a:ext>
            </a:extLst>
          </p:cNvPr>
          <p:cNvSpPr txBox="1"/>
          <p:nvPr/>
        </p:nvSpPr>
        <p:spPr>
          <a:xfrm>
            <a:off x="228667" y="6222119"/>
            <a:ext cx="9933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2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40"/>
    </mc:Choice>
    <mc:Fallback xmlns="">
      <p:transition spd="slow" advTm="2024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92A50-D8AC-4BF4-DAA9-B1A9125A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96" y="296659"/>
            <a:ext cx="7091841" cy="2887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2B140-6F45-718E-FCFB-7F9EDCF4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55" y="2766218"/>
            <a:ext cx="10515600" cy="1325563"/>
          </a:xfrm>
        </p:spPr>
        <p:txBody>
          <a:bodyPr/>
          <a:lstStyle/>
          <a:p>
            <a:r>
              <a:rPr lang="en-US" dirty="0"/>
              <a:t>More on Step 2…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138D5-BD2B-D9C9-DE82-4936193C6A4A}"/>
              </a:ext>
            </a:extLst>
          </p:cNvPr>
          <p:cNvSpPr txBox="1"/>
          <p:nvPr/>
        </p:nvSpPr>
        <p:spPr>
          <a:xfrm>
            <a:off x="390029" y="4892437"/>
            <a:ext cx="35357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330D8-84F9-521D-432B-B6FDE8367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673" y="3386952"/>
            <a:ext cx="4421875" cy="33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7"/>
    </mc:Choice>
    <mc:Fallback xmlns="">
      <p:transition spd="slow" advTm="1452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08D5-4096-F1AC-6FF4-91CA9E43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28" y="2473624"/>
            <a:ext cx="5056991" cy="1325563"/>
          </a:xfrm>
        </p:spPr>
        <p:txBody>
          <a:bodyPr/>
          <a:lstStyle/>
          <a:p>
            <a:r>
              <a:rPr lang="en-US" dirty="0"/>
              <a:t>More on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DE6E4-6DCD-DE47-4FA2-BA5CF3E8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393" y="839337"/>
            <a:ext cx="7065928" cy="5179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A8F8E-579D-A670-11DC-8BC609C9FC84}"/>
              </a:ext>
            </a:extLst>
          </p:cNvPr>
          <p:cNvSpPr txBox="1"/>
          <p:nvPr/>
        </p:nvSpPr>
        <p:spPr>
          <a:xfrm>
            <a:off x="390029" y="4892437"/>
            <a:ext cx="35357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3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57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F7B5-58B5-128C-715E-5BCD42431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55B5-5292-FF0A-C35E-5DC4211D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60A41F-1D9C-E419-6DAB-0922B1E7BB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</a:rPr>
              <a:t>Pending</a:t>
            </a:r>
          </a:p>
          <a:p>
            <a:pPr marL="0" indent="0">
              <a:buNone/>
            </a:pPr>
            <a:endParaRPr lang="en-US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292929"/>
              </a:solidFill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11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2"/>
    </mc:Choice>
    <mc:Fallback xmlns="">
      <p:transition spd="slow" advTm="1731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C6305-3E68-1C76-7D2C-03F44B0D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3" y="583458"/>
            <a:ext cx="4463981" cy="4550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F9C77-C6CE-2611-5196-F02C17310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00" y="142094"/>
            <a:ext cx="4630364" cy="6573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100C21-62CE-83E8-19B5-D566E8C7C95D}"/>
              </a:ext>
            </a:extLst>
          </p:cNvPr>
          <p:cNvSpPr txBox="1"/>
          <p:nvPr/>
        </p:nvSpPr>
        <p:spPr>
          <a:xfrm>
            <a:off x="282974" y="6161908"/>
            <a:ext cx="6093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Sorour</a:t>
            </a:r>
            <a:r>
              <a:rPr lang="en-US" sz="1000" dirty="0"/>
              <a:t> AA, Kirksey L, Caputo FJ, </a:t>
            </a:r>
            <a:r>
              <a:rPr lang="en-US" sz="1000" dirty="0" err="1"/>
              <a:t>Dehaini</a:t>
            </a:r>
            <a:r>
              <a:rPr lang="en-US" sz="1000" dirty="0"/>
              <a:t> H, Bena J, Rowe VL, </a:t>
            </a:r>
            <a:r>
              <a:rPr lang="en-US" sz="1000" dirty="0" err="1"/>
              <a:t>Colglazier</a:t>
            </a:r>
            <a:r>
              <a:rPr lang="en-US" sz="1000" dirty="0"/>
              <a:t> JJ, Smith BK, Shames ML, </a:t>
            </a:r>
            <a:r>
              <a:rPr lang="en-US" sz="1000" dirty="0" err="1"/>
              <a:t>Lyden</a:t>
            </a:r>
            <a:r>
              <a:rPr lang="en-US" sz="1000" dirty="0"/>
              <a:t> SP. Vascular surgery integrated resident selection criteria in the pass or fail era. J </a:t>
            </a:r>
            <a:r>
              <a:rPr lang="en-US" sz="1000" dirty="0" err="1"/>
              <a:t>Vasc</a:t>
            </a:r>
            <a:r>
              <a:rPr lang="en-US" sz="1000" dirty="0"/>
              <a:t> Surg. 2023 Feb;77(2):625-631.e8. </a:t>
            </a:r>
            <a:r>
              <a:rPr lang="en-US" sz="1000" dirty="0" err="1"/>
              <a:t>doi</a:t>
            </a:r>
            <a:r>
              <a:rPr lang="en-US" sz="1000" dirty="0"/>
              <a:t>: 10.1016/j.jvs.2022.08.012. </a:t>
            </a:r>
            <a:r>
              <a:rPr lang="en-US" sz="1000" dirty="0" err="1"/>
              <a:t>Epub</a:t>
            </a:r>
            <a:r>
              <a:rPr lang="en-US" sz="1000" dirty="0"/>
              <a:t> 2022 Aug 23. PMID: 36007844.</a:t>
            </a:r>
          </a:p>
        </p:txBody>
      </p:sp>
    </p:spTree>
    <p:extLst>
      <p:ext uri="{BB962C8B-B14F-4D97-AF65-F5344CB8AC3E}">
        <p14:creationId xmlns:p14="http://schemas.microsoft.com/office/powerpoint/2010/main" val="25239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9"/>
    </mc:Choice>
    <mc:Fallback xmlns="">
      <p:transition spd="slow" advTm="293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7165-C438-4E9C-A62E-5272750686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0213"/>
            <a:ext cx="3084513" cy="19605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/>
                <a:cs typeface="Calibri"/>
              </a:rPr>
              <a:t>ERAS/NRMP TIMELINE</a:t>
            </a:r>
            <a:r>
              <a:rPr lang="en-US" sz="4000" b="0" i="0" dirty="0">
                <a:effectLst/>
                <a:latin typeface="Calibri"/>
                <a:cs typeface="Calibri"/>
              </a:rPr>
              <a:t>  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275C-F4CC-4309-888B-4258614CCC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800350"/>
            <a:ext cx="3005138" cy="3189288"/>
          </a:xfrm>
        </p:spPr>
        <p:txBody>
          <a:bodyPr vert="horz" lIns="0" tIns="45720" rIns="0" bIns="45720" rtlCol="0">
            <a:normAutofit/>
          </a:bodyPr>
          <a:lstStyle/>
          <a:p>
            <a:pPr fontAlgn="base"/>
            <a:endParaRPr lang="en-US" sz="18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 fontAlgn="base"/>
            <a:endParaRPr lang="en-US" sz="1800" b="0" i="0" dirty="0">
              <a:solidFill>
                <a:srgbClr val="FFFFFF"/>
              </a:solidFill>
              <a:effectLst/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29AE8-3793-7E2E-2DC2-BF620D85CA3B}"/>
              </a:ext>
            </a:extLst>
          </p:cNvPr>
          <p:cNvSpPr txBox="1"/>
          <p:nvPr/>
        </p:nvSpPr>
        <p:spPr>
          <a:xfrm>
            <a:off x="2915685" y="5449333"/>
            <a:ext cx="87926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*Note, these dates are subject to change. 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ak Pro" panose="020F0502020204030204"/>
                <a:ea typeface="+mn-ea"/>
                <a:cs typeface="+mn-cs"/>
              </a:rPr>
              <a:t>Please reference 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2"/>
              </a:rPr>
              <a:t>NRMP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and </a:t>
            </a:r>
            <a:r>
              <a:rPr lang="en-US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2026 Main Residency Match Applicants Calendar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ak Pro" panose="020F0502020204030204"/>
              <a:ea typeface="+mn-lt"/>
              <a:cs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6B5CE9-4A09-0B39-66C1-FF4E179B9FAC}"/>
              </a:ext>
            </a:extLst>
          </p:cNvPr>
          <p:cNvGraphicFramePr>
            <a:graphicFrameLocks noGrp="1"/>
          </p:cNvGraphicFramePr>
          <p:nvPr/>
        </p:nvGraphicFramePr>
        <p:xfrm>
          <a:off x="3005138" y="346405"/>
          <a:ext cx="8613705" cy="4907890"/>
        </p:xfrm>
        <a:graphic>
          <a:graphicData uri="http://schemas.openxmlformats.org/drawingml/2006/table">
            <a:tbl>
              <a:tblPr/>
              <a:tblGrid>
                <a:gridCol w="2292420">
                  <a:extLst>
                    <a:ext uri="{9D8B030D-6E8A-4147-A177-3AD203B41FA5}">
                      <a16:colId xmlns:a16="http://schemas.microsoft.com/office/drawing/2014/main" val="3073647939"/>
                    </a:ext>
                  </a:extLst>
                </a:gridCol>
                <a:gridCol w="6321285">
                  <a:extLst>
                    <a:ext uri="{9D8B030D-6E8A-4147-A177-3AD203B41FA5}">
                      <a16:colId xmlns:a16="http://schemas.microsoft.com/office/drawing/2014/main" val="3831774364"/>
                    </a:ext>
                  </a:extLst>
                </a:gridCol>
              </a:tblGrid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Activity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70549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Jun 4,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ERAS season begins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1550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Sep 3,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Residency applicants may begin submitting applications to programs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58944"/>
                  </a:ext>
                </a:extLst>
              </a:tr>
              <a:tr h="96273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Sep 24, 2025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Residency Application Deadline - Residency programs may begin reviewing applications and MSPEs 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7178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End of January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Register for NRMP Match and SOAP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07354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Feb 2,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Ranking Opens in NRMP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07011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Mar 4,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Rank Lists Certified 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13719"/>
                  </a:ext>
                </a:extLst>
              </a:tr>
              <a:tr h="56359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Arial" panose="020B0604020202020204" pitchFamily="34" charset="0"/>
                        </a:rPr>
                        <a:t>Mar 16 – 20, 2026 </a:t>
                      </a:r>
                      <a:endParaRPr lang="en-US" sz="18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Arial" panose="020B0604020202020204" pitchFamily="34" charset="0"/>
                        </a:rPr>
                        <a:t>SOAP and MATCH </a:t>
                      </a:r>
                      <a:endParaRPr lang="en-US" sz="1800" b="0" i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542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C81B25-F37B-8167-3235-A44F85FA74D5}"/>
              </a:ext>
            </a:extLst>
          </p:cNvPr>
          <p:cNvSpPr txBox="1"/>
          <p:nvPr/>
        </p:nvSpPr>
        <p:spPr>
          <a:xfrm>
            <a:off x="196326" y="3577683"/>
            <a:ext cx="25576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  <a:latin typeface="Calibri"/>
                <a:cs typeface="Calibri"/>
              </a:rPr>
              <a:t>PLASTIC *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https://aceplasticsurgeons.org/PSCA/</a:t>
            </a:r>
            <a:endParaRPr lang="en-US" sz="1800" b="0" i="0" dirty="0">
              <a:effectLst/>
              <a:latin typeface="Calibri"/>
              <a:cs typeface="Calibri"/>
            </a:endParaRPr>
          </a:p>
          <a:p>
            <a:r>
              <a:rPr lang="en-US" sz="2800" b="0" i="0" dirty="0">
                <a:effectLst/>
                <a:latin typeface="Calibri"/>
                <a:cs typeface="Calibri"/>
              </a:rPr>
              <a:t>THORACIC</a:t>
            </a:r>
            <a:br>
              <a:rPr lang="en-US" sz="2800" b="0" i="0" dirty="0">
                <a:effectLst/>
                <a:latin typeface="Calibri"/>
                <a:cs typeface="Calibri"/>
              </a:rPr>
            </a:br>
            <a:r>
              <a:rPr lang="en-US" sz="2800" b="0" i="0" dirty="0">
                <a:effectLst/>
                <a:latin typeface="Calibri"/>
                <a:cs typeface="Calibri"/>
              </a:rPr>
              <a:t>VASCULAR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045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A16EE-5F4B-2DD4-DCEA-2B8F42F2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737235"/>
            <a:ext cx="7800975" cy="325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1E6E91-6A46-EAD6-DCE0-F38398A8B66E}"/>
              </a:ext>
            </a:extLst>
          </p:cNvPr>
          <p:cNvSpPr txBox="1"/>
          <p:nvPr/>
        </p:nvSpPr>
        <p:spPr>
          <a:xfrm>
            <a:off x="2298382" y="5920710"/>
            <a:ext cx="7305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5614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483316-EC7C-9FA0-D291-1811AF093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5" y="571929"/>
            <a:ext cx="7185053" cy="6213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69AF9-6E6C-FBDD-B20D-BBE7EFA523FE}"/>
              </a:ext>
            </a:extLst>
          </p:cNvPr>
          <p:cNvSpPr txBox="1"/>
          <p:nvPr/>
        </p:nvSpPr>
        <p:spPr>
          <a:xfrm>
            <a:off x="9966670" y="5769731"/>
            <a:ext cx="1894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86CAE-1445-04F6-6799-D3B302333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369" y="1189958"/>
            <a:ext cx="3272303" cy="2936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E7407C-228B-9A91-1E7B-C0F19BC851AC}"/>
              </a:ext>
            </a:extLst>
          </p:cNvPr>
          <p:cNvSpPr txBox="1"/>
          <p:nvPr/>
        </p:nvSpPr>
        <p:spPr>
          <a:xfrm>
            <a:off x="7183173" y="344138"/>
            <a:ext cx="4813072" cy="1369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Rejection and Review of Applications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D158BA-FA2D-984D-7BE4-0206744909CE}"/>
              </a:ext>
            </a:extLst>
          </p:cNvPr>
          <p:cNvSpPr/>
          <p:nvPr/>
        </p:nvSpPr>
        <p:spPr>
          <a:xfrm>
            <a:off x="1485350" y="6083338"/>
            <a:ext cx="2062991" cy="53721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B107CA-1F60-8012-307B-E50D524A0AE6}"/>
              </a:ext>
            </a:extLst>
          </p:cNvPr>
          <p:cNvSpPr/>
          <p:nvPr/>
        </p:nvSpPr>
        <p:spPr>
          <a:xfrm>
            <a:off x="4841272" y="5929436"/>
            <a:ext cx="2062991" cy="537210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DD32C4-1AFE-1ACB-0A69-D541D7917862}"/>
              </a:ext>
            </a:extLst>
          </p:cNvPr>
          <p:cNvCxnSpPr>
            <a:cxnSpLocks/>
          </p:cNvCxnSpPr>
          <p:nvPr/>
        </p:nvCxnSpPr>
        <p:spPr>
          <a:xfrm>
            <a:off x="2705534" y="4623822"/>
            <a:ext cx="0" cy="50773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53D57F-B2EF-D936-1D1F-86198FB5CECF}"/>
              </a:ext>
            </a:extLst>
          </p:cNvPr>
          <p:cNvCxnSpPr>
            <a:cxnSpLocks/>
          </p:cNvCxnSpPr>
          <p:nvPr/>
        </p:nvCxnSpPr>
        <p:spPr>
          <a:xfrm flipV="1">
            <a:off x="6096000" y="2077871"/>
            <a:ext cx="0" cy="58022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9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004AC-47C8-31A2-3024-45F74BB27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D7B9AB-88D1-AEF4-51C6-3D89E169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80" y="0"/>
            <a:ext cx="798786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D35EAF-1164-C40D-13E9-9EE7D4821CA3}"/>
              </a:ext>
            </a:extLst>
          </p:cNvPr>
          <p:cNvSpPr txBox="1"/>
          <p:nvPr/>
        </p:nvSpPr>
        <p:spPr>
          <a:xfrm>
            <a:off x="10035540" y="5554980"/>
            <a:ext cx="19809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545F18-6AF3-59C9-E419-CFCAA3BFA016}"/>
              </a:ext>
            </a:extLst>
          </p:cNvPr>
          <p:cNvSpPr/>
          <p:nvPr/>
        </p:nvSpPr>
        <p:spPr>
          <a:xfrm>
            <a:off x="3410838" y="1109382"/>
            <a:ext cx="1543050" cy="5372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E583DA74-253F-BAF1-D19E-77C29B544E17}"/>
              </a:ext>
            </a:extLst>
          </p:cNvPr>
          <p:cNvSpPr/>
          <p:nvPr/>
        </p:nvSpPr>
        <p:spPr>
          <a:xfrm>
            <a:off x="4131824" y="5748618"/>
            <a:ext cx="765314" cy="69573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4259201-8FE0-8A94-F4BF-56458595133D}"/>
              </a:ext>
            </a:extLst>
          </p:cNvPr>
          <p:cNvSpPr/>
          <p:nvPr/>
        </p:nvSpPr>
        <p:spPr>
          <a:xfrm>
            <a:off x="5107145" y="5744758"/>
            <a:ext cx="765314" cy="69573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37C32F9-E96F-1AA1-3F43-0EDF9CBF4369}"/>
              </a:ext>
            </a:extLst>
          </p:cNvPr>
          <p:cNvSpPr/>
          <p:nvPr/>
        </p:nvSpPr>
        <p:spPr>
          <a:xfrm>
            <a:off x="6869910" y="3084443"/>
            <a:ext cx="2049119" cy="203420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305F61-A82D-A31F-9436-CCEF151A9C4B}"/>
              </a:ext>
            </a:extLst>
          </p:cNvPr>
          <p:cNvSpPr/>
          <p:nvPr/>
        </p:nvSpPr>
        <p:spPr>
          <a:xfrm>
            <a:off x="5541746" y="400050"/>
            <a:ext cx="1543050" cy="5372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67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BC0EA2-AE45-9EF4-189F-493FBC444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397" y="224397"/>
            <a:ext cx="7661319" cy="6466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473517-BBA5-584D-35D7-8E35C3900BFE}"/>
              </a:ext>
            </a:extLst>
          </p:cNvPr>
          <p:cNvCxnSpPr/>
          <p:nvPr/>
        </p:nvCxnSpPr>
        <p:spPr>
          <a:xfrm>
            <a:off x="2884219" y="1663497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CD027C-C866-2B7E-CDE4-0A6D841B2C47}"/>
              </a:ext>
            </a:extLst>
          </p:cNvPr>
          <p:cNvCxnSpPr/>
          <p:nvPr/>
        </p:nvCxnSpPr>
        <p:spPr>
          <a:xfrm>
            <a:off x="2706798" y="2851712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8B54C2-0CA5-F6B7-4343-017DC6CAAD03}"/>
              </a:ext>
            </a:extLst>
          </p:cNvPr>
          <p:cNvSpPr txBox="1"/>
          <p:nvPr/>
        </p:nvSpPr>
        <p:spPr>
          <a:xfrm>
            <a:off x="559015" y="5346259"/>
            <a:ext cx="19809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B1F924-C2B9-D2DE-E183-55A98395128E}"/>
              </a:ext>
            </a:extLst>
          </p:cNvPr>
          <p:cNvSpPr txBox="1"/>
          <p:nvPr/>
        </p:nvSpPr>
        <p:spPr>
          <a:xfrm>
            <a:off x="389685" y="835661"/>
            <a:ext cx="2494534" cy="179271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and Performance and Standardized Licensure Tests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0C622-F529-EF88-4B0C-2F4459F72B44}"/>
              </a:ext>
            </a:extLst>
          </p:cNvPr>
          <p:cNvCxnSpPr/>
          <p:nvPr/>
        </p:nvCxnSpPr>
        <p:spPr>
          <a:xfrm>
            <a:off x="2706798" y="2628371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AA7CCB-C54F-E50F-5C87-F0294ADA7B82}"/>
              </a:ext>
            </a:extLst>
          </p:cNvPr>
          <p:cNvCxnSpPr/>
          <p:nvPr/>
        </p:nvCxnSpPr>
        <p:spPr>
          <a:xfrm>
            <a:off x="2884219" y="4830713"/>
            <a:ext cx="216027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A15A6D-196C-9F3A-7E60-DA096A08AAED}"/>
              </a:ext>
            </a:extLst>
          </p:cNvPr>
          <p:cNvCxnSpPr/>
          <p:nvPr/>
        </p:nvCxnSpPr>
        <p:spPr>
          <a:xfrm>
            <a:off x="2884219" y="2192289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0579BF-7F07-F1AA-7B81-02779352C46F}"/>
              </a:ext>
            </a:extLst>
          </p:cNvPr>
          <p:cNvCxnSpPr/>
          <p:nvPr/>
        </p:nvCxnSpPr>
        <p:spPr>
          <a:xfrm>
            <a:off x="2706798" y="3836625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9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9228CE-8F1F-D14F-FFD3-31FBBECC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9657"/>
            <a:ext cx="7397985" cy="632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152918-C649-2B24-2971-A5E29BF70B9F}"/>
              </a:ext>
            </a:extLst>
          </p:cNvPr>
          <p:cNvSpPr txBox="1"/>
          <p:nvPr/>
        </p:nvSpPr>
        <p:spPr>
          <a:xfrm>
            <a:off x="427244" y="651388"/>
            <a:ext cx="2494534" cy="17927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Knowledge and Personal 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070BD-3059-3720-0C60-41A983190B1A}"/>
              </a:ext>
            </a:extLst>
          </p:cNvPr>
          <p:cNvSpPr txBox="1"/>
          <p:nvPr/>
        </p:nvSpPr>
        <p:spPr>
          <a:xfrm>
            <a:off x="222015" y="5236185"/>
            <a:ext cx="1621647" cy="1409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https://www.nrmp.org/match-data/2024/08/charting-outcomes-program-director-survey-results-main-residency-match/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8B8CCF-2161-03F4-DDF9-7F2BE2F27F0F}"/>
              </a:ext>
            </a:extLst>
          </p:cNvPr>
          <p:cNvCxnSpPr/>
          <p:nvPr/>
        </p:nvCxnSpPr>
        <p:spPr>
          <a:xfrm>
            <a:off x="3000156" y="1214328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55F9E4-2FBC-43ED-C249-BB2B722AE4AD}"/>
              </a:ext>
            </a:extLst>
          </p:cNvPr>
          <p:cNvCxnSpPr/>
          <p:nvPr/>
        </p:nvCxnSpPr>
        <p:spPr>
          <a:xfrm>
            <a:off x="3000156" y="2706034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D57A5F-AD54-4AA0-45B6-4495853F18A2}"/>
              </a:ext>
            </a:extLst>
          </p:cNvPr>
          <p:cNvCxnSpPr/>
          <p:nvPr/>
        </p:nvCxnSpPr>
        <p:spPr>
          <a:xfrm>
            <a:off x="3000156" y="3017116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2BA31D-9D16-3F8C-1846-163944304E8E}"/>
              </a:ext>
            </a:extLst>
          </p:cNvPr>
          <p:cNvCxnSpPr/>
          <p:nvPr/>
        </p:nvCxnSpPr>
        <p:spPr>
          <a:xfrm>
            <a:off x="3000156" y="1742232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1B0ECC-CC40-2C34-D41A-9967B8A92100}"/>
              </a:ext>
            </a:extLst>
          </p:cNvPr>
          <p:cNvCxnSpPr/>
          <p:nvPr/>
        </p:nvCxnSpPr>
        <p:spPr>
          <a:xfrm>
            <a:off x="3000156" y="2211002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BF9A83-E16B-58D1-6E41-A22BC87BF54F}"/>
              </a:ext>
            </a:extLst>
          </p:cNvPr>
          <p:cNvCxnSpPr/>
          <p:nvPr/>
        </p:nvCxnSpPr>
        <p:spPr>
          <a:xfrm>
            <a:off x="3000156" y="5608631"/>
            <a:ext cx="216027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4847D0-6CF6-1A6F-72CC-AE0B3BE9ECAB}"/>
              </a:ext>
            </a:extLst>
          </p:cNvPr>
          <p:cNvCxnSpPr/>
          <p:nvPr/>
        </p:nvCxnSpPr>
        <p:spPr>
          <a:xfrm>
            <a:off x="3000156" y="4858343"/>
            <a:ext cx="216027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956A98-7390-C195-0028-57553B81FA44}"/>
              </a:ext>
            </a:extLst>
          </p:cNvPr>
          <p:cNvCxnSpPr/>
          <p:nvPr/>
        </p:nvCxnSpPr>
        <p:spPr>
          <a:xfrm>
            <a:off x="3000156" y="3883375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31D50F-4905-5A4C-9D3E-CDA81D69BBCE}"/>
              </a:ext>
            </a:extLst>
          </p:cNvPr>
          <p:cNvCxnSpPr/>
          <p:nvPr/>
        </p:nvCxnSpPr>
        <p:spPr>
          <a:xfrm>
            <a:off x="3000156" y="4172253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47C296-8F1B-2F31-F6D3-1ECCA1577453}"/>
              </a:ext>
            </a:extLst>
          </p:cNvPr>
          <p:cNvCxnSpPr/>
          <p:nvPr/>
        </p:nvCxnSpPr>
        <p:spPr>
          <a:xfrm>
            <a:off x="3000156" y="4447483"/>
            <a:ext cx="216027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6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53AD4D-567A-6FE2-4FD6-5AB4B99EC19E}"/>
              </a:ext>
            </a:extLst>
          </p:cNvPr>
          <p:cNvSpPr txBox="1"/>
          <p:nvPr/>
        </p:nvSpPr>
        <p:spPr>
          <a:xfrm>
            <a:off x="397565" y="5127597"/>
            <a:ext cx="24945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https://www.nrmp.org/match-data/2024/08/charting-outcomes-program-director-survey-results-main-residency-match/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D36D9-FF34-CFA1-E9B0-DB4E7672754E}"/>
              </a:ext>
            </a:extLst>
          </p:cNvPr>
          <p:cNvSpPr txBox="1"/>
          <p:nvPr/>
        </p:nvSpPr>
        <p:spPr>
          <a:xfrm>
            <a:off x="498262" y="749152"/>
            <a:ext cx="2494534" cy="17927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factors combined with &gt; 50% endorsement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11F22-D609-33D0-C01B-AD0F13644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42" y="749152"/>
            <a:ext cx="8760593" cy="499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81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DAB6-6D7C-D51D-82AC-D66EECAF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Note on External Rotations (“Aways”)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88C357-9E3E-31FC-2A68-2C97DEAD7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91235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06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B51C-97CD-9C3F-DCAB-A350202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68" y="545963"/>
            <a:ext cx="3826439" cy="1674180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Competitiveness of Specialty </a:t>
            </a:r>
            <a:br>
              <a:rPr lang="en-US" sz="3700" dirty="0"/>
            </a:br>
            <a:endParaRPr lang="en-US" sz="1600" dirty="0"/>
          </a:p>
        </p:txBody>
      </p:sp>
      <p:sp>
        <p:nvSpPr>
          <p:cNvPr id="1043" name="Content Placeholder 2">
            <a:extLst>
              <a:ext uri="{FF2B5EF4-FFF2-40B4-BE49-F238E27FC236}">
                <a16:creationId xmlns:a16="http://schemas.microsoft.com/office/drawing/2014/main" id="{675FCCBD-8119-3914-229B-A9C30F93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515743" cy="3229714"/>
          </a:xfrm>
        </p:spPr>
        <p:txBody>
          <a:bodyPr>
            <a:normAutofit fontScale="92500"/>
          </a:bodyPr>
          <a:lstStyle/>
          <a:p>
            <a:r>
              <a:rPr lang="en-US" dirty="0"/>
              <a:t>74 % Match Rate (P)</a:t>
            </a:r>
          </a:p>
          <a:p>
            <a:r>
              <a:rPr lang="en-US" dirty="0"/>
              <a:t>31% Match Rate (T)</a:t>
            </a:r>
          </a:p>
          <a:p>
            <a:r>
              <a:rPr lang="en-US" dirty="0"/>
              <a:t>89% Match Rate (V)</a:t>
            </a:r>
          </a:p>
          <a:p>
            <a:endParaRPr lang="en-US" dirty="0"/>
          </a:p>
          <a:p>
            <a:r>
              <a:rPr lang="en-US" dirty="0"/>
              <a:t>No unfilled Plastics, Thoracic or Vascular in the SOAP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98E2A-66A7-DB24-A0B8-AF5D35AA74AE}"/>
              </a:ext>
            </a:extLst>
          </p:cNvPr>
          <p:cNvSpPr txBox="1"/>
          <p:nvPr/>
        </p:nvSpPr>
        <p:spPr>
          <a:xfrm>
            <a:off x="5312905" y="5256358"/>
            <a:ext cx="5924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NRMP Charting outcomes for the Match, 2024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 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  <a:t> 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2"/>
              </a:rPr>
              <a:t>https://www.nrmp.org/match-data/2024/08/charting-outcomes-characteristics-of-u-s-md-seniors-who-matched-to-their-preferred-specialty-2024-main-residency-match/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52" name="Picture 4" descr="A graph of the number of patients&#10;&#10;AI-generated content may be incorrect.">
            <a:extLst>
              <a:ext uri="{FF2B5EF4-FFF2-40B4-BE49-F238E27FC236}">
                <a16:creationId xmlns:a16="http://schemas.microsoft.com/office/drawing/2014/main" id="{C0C55713-2850-FCB3-2B3B-6753EED2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42" y="819325"/>
            <a:ext cx="6547290" cy="40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71F86369-84AF-398E-7A8E-FEBA56F02423}"/>
              </a:ext>
            </a:extLst>
          </p:cNvPr>
          <p:cNvSpPr/>
          <p:nvPr/>
        </p:nvSpPr>
        <p:spPr>
          <a:xfrm>
            <a:off x="10330045" y="1824117"/>
            <a:ext cx="187036" cy="224746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01071D3-CC77-EB22-4210-E15D7FFE4AA3}"/>
              </a:ext>
            </a:extLst>
          </p:cNvPr>
          <p:cNvSpPr/>
          <p:nvPr/>
        </p:nvSpPr>
        <p:spPr>
          <a:xfrm>
            <a:off x="11101294" y="1581132"/>
            <a:ext cx="187036" cy="224746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35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CD65-D445-4DF1-8139-99DE2A4A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7" y="109134"/>
            <a:ext cx="11005072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Number of Applications: UMSOM, National (Total vs MD Public School)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6214CE-7B82-402A-952A-1F3FCB290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735071"/>
              </p:ext>
            </p:extLst>
          </p:nvPr>
        </p:nvGraphicFramePr>
        <p:xfrm>
          <a:off x="1582615" y="1125415"/>
          <a:ext cx="9809077" cy="4597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006">
                  <a:extLst>
                    <a:ext uri="{9D8B030D-6E8A-4147-A177-3AD203B41FA5}">
                      <a16:colId xmlns:a16="http://schemas.microsoft.com/office/drawing/2014/main" val="2123885994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3032579930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1981241366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1053312601"/>
                    </a:ext>
                  </a:extLst>
                </a:gridCol>
              </a:tblGrid>
              <a:tr h="728003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Applications</a:t>
                      </a:r>
                    </a:p>
                    <a:p>
                      <a:r>
                        <a:rPr lang="en-US" dirty="0"/>
                        <a:t>PLASTIC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Applications</a:t>
                      </a:r>
                    </a:p>
                    <a:p>
                      <a:r>
                        <a:rPr lang="en-US" dirty="0"/>
                        <a:t>THORACIC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Applications </a:t>
                      </a:r>
                    </a:p>
                    <a:p>
                      <a:r>
                        <a:rPr lang="en-US" dirty="0"/>
                        <a:t>VASCULAR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77286"/>
                  </a:ext>
                </a:extLst>
              </a:tr>
              <a:tr h="643596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87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* no central app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19363"/>
                  </a:ext>
                </a:extLst>
              </a:tr>
              <a:tr h="632205"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36*(ERAS ONLY)</a:t>
                      </a:r>
                    </a:p>
                    <a:p>
                      <a:r>
                        <a:rPr lang="en-US" dirty="0"/>
                        <a:t>National 28/29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National 23/25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  <a:p>
                      <a:r>
                        <a:rPr lang="en-US" dirty="0"/>
                        <a:t>National 22/32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47438"/>
                  </a:ext>
                </a:extLst>
              </a:tr>
              <a:tr h="632205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71</a:t>
                      </a:r>
                    </a:p>
                    <a:p>
                      <a:r>
                        <a:rPr lang="en-US" dirty="0"/>
                        <a:t>National 52/60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32</a:t>
                      </a:r>
                    </a:p>
                    <a:p>
                      <a:r>
                        <a:rPr lang="en-US" dirty="0"/>
                        <a:t>National 25/27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40</a:t>
                      </a:r>
                    </a:p>
                    <a:p>
                      <a:r>
                        <a:rPr lang="en-US" dirty="0"/>
                        <a:t>National 22/19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294346"/>
                  </a:ext>
                </a:extLst>
              </a:tr>
              <a:tr h="652933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70</a:t>
                      </a:r>
                    </a:p>
                    <a:p>
                      <a:r>
                        <a:rPr lang="en-US" dirty="0"/>
                        <a:t>National 58/65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24</a:t>
                      </a:r>
                    </a:p>
                    <a:p>
                      <a:r>
                        <a:rPr lang="en-US" dirty="0"/>
                        <a:t>National 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39</a:t>
                      </a:r>
                    </a:p>
                    <a:p>
                      <a:r>
                        <a:rPr lang="en-US" dirty="0"/>
                        <a:t>National 38/43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15716"/>
                  </a:ext>
                </a:extLst>
              </a:tr>
              <a:tr h="652933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76</a:t>
                      </a:r>
                    </a:p>
                    <a:p>
                      <a:r>
                        <a:rPr lang="en-US" dirty="0"/>
                        <a:t>National 59/67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10</a:t>
                      </a:r>
                    </a:p>
                    <a:p>
                      <a:r>
                        <a:rPr lang="en-US" dirty="0"/>
                        <a:t>National 13/17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  <a:p>
                      <a:r>
                        <a:rPr lang="en-US" dirty="0"/>
                        <a:t>National 30/39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540795"/>
                  </a:ext>
                </a:extLst>
              </a:tr>
              <a:tr h="632205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67</a:t>
                      </a:r>
                    </a:p>
                    <a:p>
                      <a:r>
                        <a:rPr lang="en-US" dirty="0"/>
                        <a:t>National 58/67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26</a:t>
                      </a:r>
                    </a:p>
                    <a:p>
                      <a:r>
                        <a:rPr lang="en-US" dirty="0"/>
                        <a:t>National 20/22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UMSOM 50</a:t>
                      </a:r>
                    </a:p>
                    <a:p>
                      <a:r>
                        <a:rPr lang="en-US" dirty="0"/>
                        <a:t>National 15/17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7537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64A0CE-D0BD-F819-DAAA-D958FA2CE4EB}"/>
              </a:ext>
            </a:extLst>
          </p:cNvPr>
          <p:cNvSpPr txBox="1"/>
          <p:nvPr/>
        </p:nvSpPr>
        <p:spPr>
          <a:xfrm>
            <a:off x="7495912" y="6471867"/>
            <a:ext cx="455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https://www.aamc.org/data-reports/data/eras-statistics-data</a:t>
            </a:r>
          </a:p>
        </p:txBody>
      </p:sp>
    </p:spTree>
    <p:extLst>
      <p:ext uri="{BB962C8B-B14F-4D97-AF65-F5344CB8AC3E}">
        <p14:creationId xmlns:p14="http://schemas.microsoft.com/office/powerpoint/2010/main" val="19982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6"/>
    </mc:Choice>
    <mc:Fallback xmlns="">
      <p:transition spd="slow" advTm="456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CA523-0DAD-ECD8-4759-E6AED01F8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54EB-5582-EC75-ED2A-1F213383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41" y="578057"/>
            <a:ext cx="11005072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Number of Interviews and match rates 2018-2025: UMSOM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4C7185-2DD8-9025-96FC-616D0677A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975851"/>
              </p:ext>
            </p:extLst>
          </p:nvPr>
        </p:nvGraphicFramePr>
        <p:xfrm>
          <a:off x="1406769" y="2391507"/>
          <a:ext cx="9809076" cy="137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006">
                  <a:extLst>
                    <a:ext uri="{9D8B030D-6E8A-4147-A177-3AD203B41FA5}">
                      <a16:colId xmlns:a16="http://schemas.microsoft.com/office/drawing/2014/main" val="2123885994"/>
                    </a:ext>
                  </a:extLst>
                </a:gridCol>
                <a:gridCol w="2827606">
                  <a:extLst>
                    <a:ext uri="{9D8B030D-6E8A-4147-A177-3AD203B41FA5}">
                      <a16:colId xmlns:a16="http://schemas.microsoft.com/office/drawing/2014/main" val="3032579930"/>
                    </a:ext>
                  </a:extLst>
                </a:gridCol>
                <a:gridCol w="2741107">
                  <a:extLst>
                    <a:ext uri="{9D8B030D-6E8A-4147-A177-3AD203B41FA5}">
                      <a16:colId xmlns:a16="http://schemas.microsoft.com/office/drawing/2014/main" val="1981241366"/>
                    </a:ext>
                  </a:extLst>
                </a:gridCol>
                <a:gridCol w="2784357">
                  <a:extLst>
                    <a:ext uri="{9D8B030D-6E8A-4147-A177-3AD203B41FA5}">
                      <a16:colId xmlns:a16="http://schemas.microsoft.com/office/drawing/2014/main" val="1053312601"/>
                    </a:ext>
                  </a:extLst>
                </a:gridCol>
              </a:tblGrid>
              <a:tr h="728003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PLASTIC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THORACIC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VASCULAR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77286"/>
                  </a:ext>
                </a:extLst>
              </a:tr>
              <a:tr h="643596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 apps for 19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for 9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 apps for 37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193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C4B975-0840-AFA3-F5C1-50C6106B7EA4}"/>
              </a:ext>
            </a:extLst>
          </p:cNvPr>
          <p:cNvSpPr txBox="1"/>
          <p:nvPr/>
        </p:nvSpPr>
        <p:spPr>
          <a:xfrm>
            <a:off x="7495912" y="6471867"/>
            <a:ext cx="45562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https://www.aamc.org/data-reports/data/eras-statistics-data</a:t>
            </a:r>
          </a:p>
        </p:txBody>
      </p:sp>
    </p:spTree>
    <p:extLst>
      <p:ext uri="{BB962C8B-B14F-4D97-AF65-F5344CB8AC3E}">
        <p14:creationId xmlns:p14="http://schemas.microsoft.com/office/powerpoint/2010/main" val="41586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6"/>
    </mc:Choice>
    <mc:Fallback xmlns="">
      <p:transition spd="slow" advTm="456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8474-450A-F696-93D3-466E7E37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Reference: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0A6904-EA0B-041F-296F-D2681080E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75004"/>
              </p:ext>
            </p:extLst>
          </p:nvPr>
        </p:nvGraphicFramePr>
        <p:xfrm>
          <a:off x="2559360" y="2258953"/>
          <a:ext cx="7073280" cy="253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760">
                  <a:extLst>
                    <a:ext uri="{9D8B030D-6E8A-4147-A177-3AD203B41FA5}">
                      <a16:colId xmlns:a16="http://schemas.microsoft.com/office/drawing/2014/main" val="700026091"/>
                    </a:ext>
                  </a:extLst>
                </a:gridCol>
                <a:gridCol w="2357760">
                  <a:extLst>
                    <a:ext uri="{9D8B030D-6E8A-4147-A177-3AD203B41FA5}">
                      <a16:colId xmlns:a16="http://schemas.microsoft.com/office/drawing/2014/main" val="1413256829"/>
                    </a:ext>
                  </a:extLst>
                </a:gridCol>
                <a:gridCol w="2357760">
                  <a:extLst>
                    <a:ext uri="{9D8B030D-6E8A-4147-A177-3AD203B41FA5}">
                      <a16:colId xmlns:a16="http://schemas.microsoft.com/office/drawing/2014/main" val="3597041429"/>
                    </a:ext>
                  </a:extLst>
                </a:gridCol>
              </a:tblGrid>
              <a:tr h="650805">
                <a:tc>
                  <a:txBody>
                    <a:bodyPr/>
                    <a:lstStyle/>
                    <a:p>
                      <a:r>
                        <a:rPr lang="en-US" dirty="0"/>
                        <a:t>Plastics Integrated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Thoracic Integrated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Vascular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23597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4 letters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3-4 letters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3-4 letters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8000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Home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Home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23960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Away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Away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Away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133842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9146"/>
                  </a:ext>
                </a:extLst>
              </a:tr>
              <a:tr h="377054">
                <a:tc>
                  <a:txBody>
                    <a:bodyPr/>
                    <a:lstStyle/>
                    <a:p>
                      <a:r>
                        <a:rPr lang="en-US" dirty="0"/>
                        <a:t>Other/Research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Other/Research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26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65"/>
    </mc:Choice>
    <mc:Fallback xmlns="">
      <p:transition spd="slow" advTm="384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D008-0F27-CDE8-D168-C1B65995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8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Contingency Planning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F3959DF-8A72-48CA-E866-8FC4AE877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118591"/>
              </p:ext>
            </p:extLst>
          </p:nvPr>
        </p:nvGraphicFramePr>
        <p:xfrm>
          <a:off x="728931" y="1293091"/>
          <a:ext cx="10058400" cy="427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236FDCE-B8A9-A11B-A156-39272943C637}"/>
              </a:ext>
            </a:extLst>
          </p:cNvPr>
          <p:cNvSpPr txBox="1"/>
          <p:nvPr/>
        </p:nvSpPr>
        <p:spPr>
          <a:xfrm>
            <a:off x="3998513" y="4595413"/>
            <a:ext cx="3822296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*All students </a:t>
            </a:r>
            <a:r>
              <a:rPr lang="en-US" sz="2000" b="1" dirty="0">
                <a:solidFill>
                  <a:srgbClr val="FF0000"/>
                </a:solidFill>
              </a:rPr>
              <a:t>applying to Plastics, Thoracic and Vascular </a:t>
            </a:r>
            <a:r>
              <a:rPr lang="en-US" sz="2000" b="1" dirty="0"/>
              <a:t>should apply to the </a:t>
            </a:r>
            <a:r>
              <a:rPr lang="en-US" sz="2000" b="1" dirty="0">
                <a:solidFill>
                  <a:srgbClr val="FF0000"/>
                </a:solidFill>
              </a:rPr>
              <a:t>UMMC General Surgery PRELIMARY program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E9971-39B4-AD94-5742-08744E58D295}"/>
              </a:ext>
            </a:extLst>
          </p:cNvPr>
          <p:cNvSpPr txBox="1"/>
          <p:nvPr/>
        </p:nvSpPr>
        <p:spPr>
          <a:xfrm>
            <a:off x="8003943" y="4826245"/>
            <a:ext cx="404594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/>
              <a:t>ALL students</a:t>
            </a:r>
            <a:r>
              <a:rPr lang="en-US" sz="1800" b="1" dirty="0">
                <a:solidFill>
                  <a:srgbClr val="FF0000"/>
                </a:solidFill>
              </a:rPr>
              <a:t> applying to Plastics, Thoracic and Vascular should </a:t>
            </a:r>
            <a:r>
              <a:rPr lang="en-US" sz="1800" b="1" dirty="0"/>
              <a:t>PARALLEL  APPLY </a:t>
            </a:r>
            <a:r>
              <a:rPr lang="en-US" sz="1800" b="1" dirty="0">
                <a:solidFill>
                  <a:srgbClr val="FF0000"/>
                </a:solidFill>
              </a:rPr>
              <a:t>to another specialty (most PARALLEL APPLY TO GENREAL SURGERY</a:t>
            </a:r>
            <a:r>
              <a:rPr lang="en-US" b="1" dirty="0">
                <a:solidFill>
                  <a:srgbClr val="FF0000"/>
                </a:solidFill>
              </a:rPr>
              <a:t> or</a:t>
            </a:r>
            <a:r>
              <a:rPr lang="en-US" sz="1800" b="1" dirty="0">
                <a:solidFill>
                  <a:srgbClr val="FF0000"/>
                </a:solidFill>
              </a:rPr>
              <a:t> IM)</a:t>
            </a:r>
          </a:p>
        </p:txBody>
      </p:sp>
    </p:spTree>
    <p:extLst>
      <p:ext uri="{BB962C8B-B14F-4D97-AF65-F5344CB8AC3E}">
        <p14:creationId xmlns:p14="http://schemas.microsoft.com/office/powerpoint/2010/main" val="12468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31"/>
    </mc:Choice>
    <mc:Fallback xmlns="">
      <p:transition spd="slow" advTm="7853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952f4ed-faee-42e5-b15e-296a4efded7d" xsi:nil="true"/>
    <_ip_UnifiedCompliancePolicyUIAction xmlns="http://schemas.microsoft.com/sharepoint/v3" xsi:nil="true"/>
    <SenttoStudentHealth xmlns="b952f4ed-faee-42e5-b15e-296a4efded7d">true</SenttoStudentHealth>
    <_ip_UnifiedCompliancePolicyProperties xmlns="http://schemas.microsoft.com/sharepoint/v3" xsi:nil="true"/>
    <lcf76f155ced4ddcb4097134ff3c332f xmlns="b952f4ed-faee-42e5-b15e-296a4efded7d">
      <Terms xmlns="http://schemas.microsoft.com/office/infopath/2007/PartnerControls"/>
    </lcf76f155ced4ddcb4097134ff3c332f>
    <TaxCatchAll xmlns="480e030d-b1ba-4175-bf7e-8ff9154dec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D426C7E93694B8A52C937FFACA1C5" ma:contentTypeVersion="23" ma:contentTypeDescription="Create a new document." ma:contentTypeScope="" ma:versionID="8a17d9be41b4bcf581038508678214a7">
  <xsd:schema xmlns:xsd="http://www.w3.org/2001/XMLSchema" xmlns:xs="http://www.w3.org/2001/XMLSchema" xmlns:p="http://schemas.microsoft.com/office/2006/metadata/properties" xmlns:ns1="http://schemas.microsoft.com/sharepoint/v3" xmlns:ns2="b952f4ed-faee-42e5-b15e-296a4efded7d" xmlns:ns3="480e030d-b1ba-4175-bf7e-8ff9154deca3" targetNamespace="http://schemas.microsoft.com/office/2006/metadata/properties" ma:root="true" ma:fieldsID="298cd942ded46bd37af27c73b96e2bc3" ns1:_="" ns2:_="" ns3:_="">
    <xsd:import namespace="http://schemas.microsoft.com/sharepoint/v3"/>
    <xsd:import namespace="b952f4ed-faee-42e5-b15e-296a4efded7d"/>
    <xsd:import namespace="480e030d-b1ba-4175-bf7e-8ff9154deca3"/>
    <xsd:element name="properties">
      <xsd:complexType>
        <xsd:sequence>
          <xsd:element name="documentManagement">
            <xsd:complexType>
              <xsd:all>
                <xsd:element ref="ns2:SenttoStudentHealt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2f4ed-faee-42e5-b15e-296a4efded7d" elementFormDefault="qualified">
    <xsd:import namespace="http://schemas.microsoft.com/office/2006/documentManagement/types"/>
    <xsd:import namespace="http://schemas.microsoft.com/office/infopath/2007/PartnerControls"/>
    <xsd:element name="SenttoStudentHealth" ma:index="2" nillable="true" ma:displayName="Sent to Student Health" ma:default="1" ma:format="Dropdown" ma:internalName="SenttoStudentHealth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30d-b1ba-4175-bf7e-8ff9154de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ddc7a2c4-33d9-45de-a80b-5d443deca286}" ma:internalName="TaxCatchAll" ma:showField="CatchAllData" ma:web="480e030d-b1ba-4175-bf7e-8ff9154d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80e030d-b1ba-4175-bf7e-8ff9154deca3"/>
    <ds:schemaRef ds:uri="http://schemas.microsoft.com/office/2006/metadata/properties"/>
    <ds:schemaRef ds:uri="http://purl.org/dc/elements/1.1/"/>
    <ds:schemaRef ds:uri="b952f4ed-faee-42e5-b15e-296a4efded7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8E4674-270A-436C-9D8C-7D2046C5A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52f4ed-faee-42e5-b15e-296a4efded7d"/>
    <ds:schemaRef ds:uri="480e030d-b1ba-4175-bf7e-8ff9154de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16599</TotalTime>
  <Words>1894</Words>
  <Application>Microsoft Office PowerPoint</Application>
  <PresentationFormat>Widescreen</PresentationFormat>
  <Paragraphs>358</Paragraphs>
  <Slides>35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Plastic, Thoracic, Vascular Surgery </vt:lpstr>
      <vt:lpstr>Please review with this presentation</vt:lpstr>
      <vt:lpstr>ERAS/NRMP TIMELINE  </vt:lpstr>
      <vt:lpstr>A Note on External Rotations (“Aways”) </vt:lpstr>
      <vt:lpstr>Competitiveness of Specialty  </vt:lpstr>
      <vt:lpstr>Average Number of Applications: UMSOM, National (Total vs MD Public School)</vt:lpstr>
      <vt:lpstr>Average Number of Interviews and match rates 2018-2025: UMSOM</vt:lpstr>
      <vt:lpstr>Letters of Reference:</vt:lpstr>
      <vt:lpstr>Contingency Planning </vt:lpstr>
      <vt:lpstr>PowerPoint Presentation</vt:lpstr>
      <vt:lpstr>Plastic Surgery Application</vt:lpstr>
      <vt:lpstr>PowerPoint Presentation</vt:lpstr>
      <vt:lpstr>More on Step 2…</vt:lpstr>
      <vt:lpstr>More on Research….</vt:lpstr>
      <vt:lpstr>More on  research</vt:lpstr>
      <vt:lpstr>Applications: Plastics </vt:lpstr>
      <vt:lpstr>Signaling - Plastics</vt:lpstr>
      <vt:lpstr>PowerPoint Presentation</vt:lpstr>
      <vt:lpstr>Thoracic Surgery Application</vt:lpstr>
      <vt:lpstr>Thoracic Integrated</vt:lpstr>
      <vt:lpstr>More on Step 2…</vt:lpstr>
      <vt:lpstr>More on Research </vt:lpstr>
      <vt:lpstr>Signaling</vt:lpstr>
      <vt:lpstr>PowerPoint Presentation</vt:lpstr>
      <vt:lpstr>PowerPoint Presentation</vt:lpstr>
      <vt:lpstr>More on Step 2…</vt:lpstr>
      <vt:lpstr>More on research</vt:lpstr>
      <vt:lpstr>Signaling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Medicine</dc:title>
  <dc:creator>Lamos, Elizabeth</dc:creator>
  <cp:lastModifiedBy>Lamos, Elizabeth</cp:lastModifiedBy>
  <cp:revision>80</cp:revision>
  <dcterms:created xsi:type="dcterms:W3CDTF">2022-04-09T17:30:38Z</dcterms:created>
  <dcterms:modified xsi:type="dcterms:W3CDTF">2025-05-06T14:34:01Z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0x010100F1BD426C7E93694B8A52C937FFACA1C5</vt:lpwstr>
  </property>
  <property fmtid="{D5CDD505-2E9C-101B-9397-08002B2CF9AE}" pid="3" name="MediaServiceImageTags">
    <vt:lpwstr/>
  </property>
</Properties>
</file>