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sldIdLst>
    <p:sldId id="266" r:id="rId6"/>
    <p:sldId id="269" r:id="rId7"/>
    <p:sldId id="332" r:id="rId8"/>
    <p:sldId id="293" r:id="rId9"/>
    <p:sldId id="333" r:id="rId10"/>
    <p:sldId id="335" r:id="rId11"/>
    <p:sldId id="314" r:id="rId12"/>
    <p:sldId id="315" r:id="rId13"/>
    <p:sldId id="336" r:id="rId14"/>
    <p:sldId id="317" r:id="rId15"/>
    <p:sldId id="337" r:id="rId16"/>
    <p:sldId id="338" r:id="rId17"/>
    <p:sldId id="339" r:id="rId18"/>
    <p:sldId id="340" r:id="rId19"/>
    <p:sldId id="341" r:id="rId20"/>
    <p:sldId id="342" r:id="rId21"/>
    <p:sldId id="343" r:id="rId22"/>
    <p:sldId id="344" r:id="rId23"/>
    <p:sldId id="272" r:id="rId24"/>
    <p:sldId id="302" r:id="rId25"/>
    <p:sldId id="303" r:id="rId26"/>
    <p:sldId id="322" r:id="rId27"/>
    <p:sldId id="324" r:id="rId28"/>
    <p:sldId id="328" r:id="rId29"/>
    <p:sldId id="345" r:id="rId30"/>
    <p:sldId id="352" r:id="rId31"/>
    <p:sldId id="353" r:id="rId32"/>
    <p:sldId id="346" r:id="rId33"/>
    <p:sldId id="347" r:id="rId34"/>
    <p:sldId id="362" r:id="rId35"/>
    <p:sldId id="354" r:id="rId36"/>
    <p:sldId id="358" r:id="rId37"/>
    <p:sldId id="359" r:id="rId38"/>
    <p:sldId id="360" r:id="rId39"/>
    <p:sldId id="361" r:id="rId40"/>
    <p:sldId id="276" r:id="rId41"/>
    <p:sldId id="280" r:id="rId42"/>
    <p:sldId id="327" r:id="rId43"/>
    <p:sldId id="281" r:id="rId44"/>
    <p:sldId id="330" r:id="rId45"/>
    <p:sldId id="331" r:id="rId46"/>
    <p:sldId id="28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4ED93-E795-F292-2A6E-BADCD1F149D9}" v="209" dt="2025-04-29T19:04:35.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ata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hyperlink" Target="https://www.medschool.umaryland.edu/osa/Residency-Application-Manual-/Writing-the-MSPE/" TargetMode="Externa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hyperlink" Target="https://www.residencyexplorer.org/Account/Login" TargetMode="External"/><Relationship Id="rId1" Type="http://schemas.openxmlformats.org/officeDocument/2006/relationships/hyperlink" Target="https://freida.ama-assn.org/Freida/" TargetMode="Externa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6" Type="http://schemas.openxmlformats.org/officeDocument/2006/relationships/image" Target="../media/image24.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hyperlink" Target="https://www.medschool.umaryland.edu/osa/Residency-Application-Manual-/Writing-the-MSPE/" TargetMode="External"/></Relationships>
</file>

<file path=ppt/diagrams/_rels/drawing7.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hyperlink" Target="https://freida.ama-assn.org/Freida/" TargetMode="External"/><Relationship Id="rId7" Type="http://schemas.openxmlformats.org/officeDocument/2006/relationships/image" Target="../media/image53.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hyperlink" Target="https://www.residencyexplorer.org/Account/Login" TargetMode="External"/><Relationship Id="rId5" Type="http://schemas.openxmlformats.org/officeDocument/2006/relationships/image" Target="../media/image52.svg"/><Relationship Id="rId10" Type="http://schemas.openxmlformats.org/officeDocument/2006/relationships/image" Target="../media/image56.svg"/><Relationship Id="rId4" Type="http://schemas.openxmlformats.org/officeDocument/2006/relationships/image" Target="../media/image51.pn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6BB78A-B5F3-4A60-BE74-DB3F0029AAD7}" type="doc">
      <dgm:prSet loTypeId="urn:microsoft.com/office/officeart/2016/7/layout/BasicTimeline" loCatId="process" qsTypeId="urn:microsoft.com/office/officeart/2005/8/quickstyle/simple1" qsCatId="simple" csTypeId="urn:microsoft.com/office/officeart/2005/8/colors/colorful1" csCatId="colorful" phldr="1"/>
      <dgm:spPr/>
      <dgm:t>
        <a:bodyPr/>
        <a:lstStyle/>
        <a:p>
          <a:endParaRPr lang="en-US"/>
        </a:p>
      </dgm:t>
    </dgm:pt>
    <dgm:pt modelId="{57680DC7-3FE2-48A4-9777-E88765E8EEC9}">
      <dgm:prSet custT="1"/>
      <dgm:spPr/>
      <dgm:t>
        <a:bodyPr/>
        <a:lstStyle/>
        <a:p>
          <a:pPr>
            <a:defRPr b="1"/>
          </a:pPr>
          <a:r>
            <a:rPr lang="en-US" sz="1800" b="1"/>
            <a:t>29 Apr.</a:t>
          </a:r>
        </a:p>
      </dgm:t>
    </dgm:pt>
    <dgm:pt modelId="{5526410F-ECB7-4801-AD59-FEDB3CA2F1E5}" type="parTrans" cxnId="{A2C4680F-71D6-4929-8074-F70D1A2CC273}">
      <dgm:prSet/>
      <dgm:spPr/>
      <dgm:t>
        <a:bodyPr/>
        <a:lstStyle/>
        <a:p>
          <a:endParaRPr lang="en-US"/>
        </a:p>
      </dgm:t>
    </dgm:pt>
    <dgm:pt modelId="{929D23C2-75D8-466B-9ADF-44FFBBC7E210}" type="sibTrans" cxnId="{A2C4680F-71D6-4929-8074-F70D1A2CC273}">
      <dgm:prSet/>
      <dgm:spPr/>
      <dgm:t>
        <a:bodyPr/>
        <a:lstStyle/>
        <a:p>
          <a:endParaRPr lang="en-US"/>
        </a:p>
      </dgm:t>
    </dgm:pt>
    <dgm:pt modelId="{76DD8878-F30A-4A95-88B7-6010AF43B120}">
      <dgm:prSet custT="1"/>
      <dgm:spPr/>
      <dgm:t>
        <a:bodyPr/>
        <a:lstStyle/>
        <a:p>
          <a:r>
            <a:rPr lang="en-US" sz="1800" b="1"/>
            <a:t>Developing your Personal Narrative @ 3:30</a:t>
          </a:r>
        </a:p>
      </dgm:t>
    </dgm:pt>
    <dgm:pt modelId="{083797CB-216C-442E-A839-1BCA81E7F663}" type="parTrans" cxnId="{BB13B26E-EF52-42C9-85A5-C900ECA188CB}">
      <dgm:prSet/>
      <dgm:spPr/>
      <dgm:t>
        <a:bodyPr/>
        <a:lstStyle/>
        <a:p>
          <a:endParaRPr lang="en-US"/>
        </a:p>
      </dgm:t>
    </dgm:pt>
    <dgm:pt modelId="{8C32FBA0-F264-4830-9AF6-DC2A252F0160}" type="sibTrans" cxnId="{BB13B26E-EF52-42C9-85A5-C900ECA188CB}">
      <dgm:prSet/>
      <dgm:spPr/>
      <dgm:t>
        <a:bodyPr/>
        <a:lstStyle/>
        <a:p>
          <a:endParaRPr lang="en-US"/>
        </a:p>
      </dgm:t>
    </dgm:pt>
    <dgm:pt modelId="{35D3A17D-8952-44E0-86DA-932C60D083FE}">
      <dgm:prSet custT="1"/>
      <dgm:spPr/>
      <dgm:t>
        <a:bodyPr/>
        <a:lstStyle/>
        <a:p>
          <a:pPr>
            <a:defRPr b="1"/>
          </a:pPr>
          <a:r>
            <a:rPr lang="en-US" sz="1800" b="1"/>
            <a:t>May–July</a:t>
          </a:r>
        </a:p>
      </dgm:t>
    </dgm:pt>
    <dgm:pt modelId="{FCB18AE8-A4FA-45C5-A62C-616EF6B34E33}" type="parTrans" cxnId="{286D70E5-EFA3-4223-9C21-FA941EF004FA}">
      <dgm:prSet/>
      <dgm:spPr/>
      <dgm:t>
        <a:bodyPr/>
        <a:lstStyle/>
        <a:p>
          <a:endParaRPr lang="en-US"/>
        </a:p>
      </dgm:t>
    </dgm:pt>
    <dgm:pt modelId="{7999E82C-03FB-4310-B490-70F24C43E92F}" type="sibTrans" cxnId="{286D70E5-EFA3-4223-9C21-FA941EF004FA}">
      <dgm:prSet/>
      <dgm:spPr/>
      <dgm:t>
        <a:bodyPr/>
        <a:lstStyle/>
        <a:p>
          <a:endParaRPr lang="en-US"/>
        </a:p>
      </dgm:t>
    </dgm:pt>
    <dgm:pt modelId="{F1665323-5169-46ED-BD04-47E64D90F4B5}">
      <dgm:prSet custT="1"/>
      <dgm:spPr/>
      <dgm:t>
        <a:bodyPr/>
        <a:lstStyle/>
        <a:p>
          <a:r>
            <a:rPr lang="en-US" sz="1800" b="1"/>
            <a:t>OSA 1:1 Advising Sessions</a:t>
          </a:r>
        </a:p>
      </dgm:t>
    </dgm:pt>
    <dgm:pt modelId="{2E00CBBC-CA94-4D41-BF6A-02048E6234E4}" type="parTrans" cxnId="{6C737425-8FBF-43F1-808E-485BECB010BC}">
      <dgm:prSet/>
      <dgm:spPr/>
      <dgm:t>
        <a:bodyPr/>
        <a:lstStyle/>
        <a:p>
          <a:endParaRPr lang="en-US"/>
        </a:p>
      </dgm:t>
    </dgm:pt>
    <dgm:pt modelId="{89534A0C-1F18-429E-83A9-1B7572FDE177}" type="sibTrans" cxnId="{6C737425-8FBF-43F1-808E-485BECB010BC}">
      <dgm:prSet/>
      <dgm:spPr/>
      <dgm:t>
        <a:bodyPr/>
        <a:lstStyle/>
        <a:p>
          <a:endParaRPr lang="en-US"/>
        </a:p>
      </dgm:t>
    </dgm:pt>
    <dgm:pt modelId="{FA6C24FE-A30A-48CA-9BAE-1B652411586F}">
      <dgm:prSet custT="1"/>
      <dgm:spPr/>
      <dgm:t>
        <a:bodyPr/>
        <a:lstStyle/>
        <a:p>
          <a:pPr>
            <a:defRPr b="1"/>
          </a:pPr>
          <a:r>
            <a:rPr lang="en-US" sz="1800" b="1"/>
            <a:t>3 June</a:t>
          </a:r>
        </a:p>
      </dgm:t>
    </dgm:pt>
    <dgm:pt modelId="{D801F343-2CFF-42AC-9FD8-790C9274328F}" type="parTrans" cxnId="{E17290B1-4863-4147-8C87-38868136077F}">
      <dgm:prSet/>
      <dgm:spPr/>
      <dgm:t>
        <a:bodyPr/>
        <a:lstStyle/>
        <a:p>
          <a:endParaRPr lang="en-US"/>
        </a:p>
      </dgm:t>
    </dgm:pt>
    <dgm:pt modelId="{B4F8C7A3-8A1A-4FFF-953A-FD9C54744F7C}" type="sibTrans" cxnId="{E17290B1-4863-4147-8C87-38868136077F}">
      <dgm:prSet/>
      <dgm:spPr/>
      <dgm:t>
        <a:bodyPr/>
        <a:lstStyle/>
        <a:p>
          <a:endParaRPr lang="en-US"/>
        </a:p>
      </dgm:t>
    </dgm:pt>
    <dgm:pt modelId="{3873E2A2-4095-40A5-9AAB-6D127C976B6C}">
      <dgm:prSet custT="1"/>
      <dgm:spPr/>
      <dgm:t>
        <a:bodyPr/>
        <a:lstStyle/>
        <a:p>
          <a:r>
            <a:rPr lang="en-US" sz="1800" b="1"/>
            <a:t>The Residency Application</a:t>
          </a:r>
        </a:p>
      </dgm:t>
    </dgm:pt>
    <dgm:pt modelId="{62E12C2B-63EF-4C5A-9CD2-0E1958E38297}" type="parTrans" cxnId="{614C57B3-FD3D-4EC3-8642-8A43FA3C1F5A}">
      <dgm:prSet/>
      <dgm:spPr/>
      <dgm:t>
        <a:bodyPr/>
        <a:lstStyle/>
        <a:p>
          <a:endParaRPr lang="en-US"/>
        </a:p>
      </dgm:t>
    </dgm:pt>
    <dgm:pt modelId="{84A74C62-85A0-43FA-AF54-82DEB74A41F0}" type="sibTrans" cxnId="{614C57B3-FD3D-4EC3-8642-8A43FA3C1F5A}">
      <dgm:prSet/>
      <dgm:spPr/>
      <dgm:t>
        <a:bodyPr/>
        <a:lstStyle/>
        <a:p>
          <a:endParaRPr lang="en-US"/>
        </a:p>
      </dgm:t>
    </dgm:pt>
    <dgm:pt modelId="{F260BA2C-C4DC-4766-B427-737A6A579BC8}">
      <dgm:prSet custT="1"/>
      <dgm:spPr/>
      <dgm:t>
        <a:bodyPr/>
        <a:lstStyle/>
        <a:p>
          <a:pPr>
            <a:defRPr b="1"/>
          </a:pPr>
          <a:r>
            <a:rPr lang="en-US" sz="1800" b="1"/>
            <a:t>15 July</a:t>
          </a:r>
        </a:p>
      </dgm:t>
    </dgm:pt>
    <dgm:pt modelId="{C9962AD4-28E8-4EB0-870E-3743417F8B39}" type="parTrans" cxnId="{319879FD-AA3F-4335-B0DB-6389035C7AB6}">
      <dgm:prSet/>
      <dgm:spPr/>
      <dgm:t>
        <a:bodyPr/>
        <a:lstStyle/>
        <a:p>
          <a:endParaRPr lang="en-US"/>
        </a:p>
      </dgm:t>
    </dgm:pt>
    <dgm:pt modelId="{F04CA294-DCA5-4652-8CD7-F4C33D47EB55}" type="sibTrans" cxnId="{319879FD-AA3F-4335-B0DB-6389035C7AB6}">
      <dgm:prSet/>
      <dgm:spPr/>
      <dgm:t>
        <a:bodyPr/>
        <a:lstStyle/>
        <a:p>
          <a:endParaRPr lang="en-US"/>
        </a:p>
      </dgm:t>
    </dgm:pt>
    <dgm:pt modelId="{C5FB9874-F320-4177-8764-D539760BE76D}">
      <dgm:prSet custT="1"/>
      <dgm:spPr/>
      <dgm:t>
        <a:bodyPr/>
        <a:lstStyle/>
        <a:p>
          <a:r>
            <a:rPr lang="en-US" sz="1800" b="1"/>
            <a:t>Personal Statement Workshop</a:t>
          </a:r>
        </a:p>
      </dgm:t>
    </dgm:pt>
    <dgm:pt modelId="{91F54F52-4488-4BCA-A957-6D339671454C}" type="parTrans" cxnId="{0214565E-F076-4512-A06C-0D0E748A2D04}">
      <dgm:prSet/>
      <dgm:spPr/>
      <dgm:t>
        <a:bodyPr/>
        <a:lstStyle/>
        <a:p>
          <a:endParaRPr lang="en-US"/>
        </a:p>
      </dgm:t>
    </dgm:pt>
    <dgm:pt modelId="{BCC24B03-9166-4F16-9A81-6280ACAC65FC}" type="sibTrans" cxnId="{0214565E-F076-4512-A06C-0D0E748A2D04}">
      <dgm:prSet/>
      <dgm:spPr/>
      <dgm:t>
        <a:bodyPr/>
        <a:lstStyle/>
        <a:p>
          <a:endParaRPr lang="en-US"/>
        </a:p>
      </dgm:t>
    </dgm:pt>
    <dgm:pt modelId="{E9B9DF5E-A6F2-4A7A-8399-63BF0AB4E4F7}">
      <dgm:prSet custT="1"/>
      <dgm:spPr/>
      <dgm:t>
        <a:bodyPr/>
        <a:lstStyle/>
        <a:p>
          <a:pPr>
            <a:defRPr b="1"/>
          </a:pPr>
          <a:r>
            <a:rPr lang="en-US" sz="1800" b="1"/>
            <a:t>19 Aug.</a:t>
          </a:r>
        </a:p>
      </dgm:t>
    </dgm:pt>
    <dgm:pt modelId="{03FD8629-AFB4-4522-9909-20059B4B80E3}" type="parTrans" cxnId="{7794449F-7FC1-4A65-92C6-59D9DD04A450}">
      <dgm:prSet/>
      <dgm:spPr/>
      <dgm:t>
        <a:bodyPr/>
        <a:lstStyle/>
        <a:p>
          <a:endParaRPr lang="en-US"/>
        </a:p>
      </dgm:t>
    </dgm:pt>
    <dgm:pt modelId="{4E7E0E47-8F96-4F74-A77D-33471B5CC049}" type="sibTrans" cxnId="{7794449F-7FC1-4A65-92C6-59D9DD04A450}">
      <dgm:prSet/>
      <dgm:spPr/>
      <dgm:t>
        <a:bodyPr/>
        <a:lstStyle/>
        <a:p>
          <a:endParaRPr lang="en-US"/>
        </a:p>
      </dgm:t>
    </dgm:pt>
    <dgm:pt modelId="{D066A82F-E36C-459F-8B8E-8EBAB6538138}">
      <dgm:prSet custT="1"/>
      <dgm:spPr/>
      <dgm:t>
        <a:bodyPr/>
        <a:lstStyle/>
        <a:p>
          <a:r>
            <a:rPr lang="en-US" sz="1800" b="1"/>
            <a:t>Personal Statement Workshop</a:t>
          </a:r>
        </a:p>
      </dgm:t>
    </dgm:pt>
    <dgm:pt modelId="{5F6F5FEF-2D12-4AA4-89FA-D685E7123C9E}" type="parTrans" cxnId="{03534D22-08F3-4A5F-A851-68B324427C23}">
      <dgm:prSet/>
      <dgm:spPr/>
      <dgm:t>
        <a:bodyPr/>
        <a:lstStyle/>
        <a:p>
          <a:endParaRPr lang="en-US"/>
        </a:p>
      </dgm:t>
    </dgm:pt>
    <dgm:pt modelId="{DEF92341-38F2-4F6F-B09E-27ADE0207499}" type="sibTrans" cxnId="{03534D22-08F3-4A5F-A851-68B324427C23}">
      <dgm:prSet/>
      <dgm:spPr/>
      <dgm:t>
        <a:bodyPr/>
        <a:lstStyle/>
        <a:p>
          <a:endParaRPr lang="en-US"/>
        </a:p>
      </dgm:t>
    </dgm:pt>
    <dgm:pt modelId="{DDCEB329-87AC-4B41-B4E0-18009B7E10A9}">
      <dgm:prSet custT="1"/>
      <dgm:spPr/>
      <dgm:t>
        <a:bodyPr/>
        <a:lstStyle/>
        <a:p>
          <a:pPr>
            <a:defRPr b="1"/>
          </a:pPr>
          <a:r>
            <a:rPr lang="en-US" sz="1800" b="1"/>
            <a:t>Aug</a:t>
          </a:r>
        </a:p>
      </dgm:t>
    </dgm:pt>
    <dgm:pt modelId="{8B6ADE86-DAE6-408A-9A7F-8BB7A70D5787}" type="parTrans" cxnId="{A88A2823-A3B2-46BB-9E58-DDC3144F5AB5}">
      <dgm:prSet/>
      <dgm:spPr/>
      <dgm:t>
        <a:bodyPr/>
        <a:lstStyle/>
        <a:p>
          <a:endParaRPr lang="en-US"/>
        </a:p>
      </dgm:t>
    </dgm:pt>
    <dgm:pt modelId="{0AA29F24-BEF5-4562-A603-66E4BA6B245A}" type="sibTrans" cxnId="{A88A2823-A3B2-46BB-9E58-DDC3144F5AB5}">
      <dgm:prSet/>
      <dgm:spPr/>
      <dgm:t>
        <a:bodyPr/>
        <a:lstStyle/>
        <a:p>
          <a:endParaRPr lang="en-US"/>
        </a:p>
      </dgm:t>
    </dgm:pt>
    <dgm:pt modelId="{95A00FD2-3012-4B71-ADE1-11E1D1FBC06F}">
      <dgm:prSet custT="1"/>
      <dgm:spPr/>
      <dgm:t>
        <a:bodyPr/>
        <a:lstStyle/>
        <a:p>
          <a:r>
            <a:rPr lang="en-US" sz="1800" b="1"/>
            <a:t>Interview Preparedness + Mock Interviews</a:t>
          </a:r>
        </a:p>
      </dgm:t>
    </dgm:pt>
    <dgm:pt modelId="{8FCC5212-24E2-456A-A550-9D629FA9485E}" type="parTrans" cxnId="{13B2CA26-1D31-4E2C-8DE4-05FBCFD5C7F0}">
      <dgm:prSet/>
      <dgm:spPr/>
      <dgm:t>
        <a:bodyPr/>
        <a:lstStyle/>
        <a:p>
          <a:endParaRPr lang="en-US"/>
        </a:p>
      </dgm:t>
    </dgm:pt>
    <dgm:pt modelId="{50BA30C2-221B-4A09-87A8-85504A7C8DF4}" type="sibTrans" cxnId="{13B2CA26-1D31-4E2C-8DE4-05FBCFD5C7F0}">
      <dgm:prSet/>
      <dgm:spPr/>
      <dgm:t>
        <a:bodyPr/>
        <a:lstStyle/>
        <a:p>
          <a:endParaRPr lang="en-US"/>
        </a:p>
      </dgm:t>
    </dgm:pt>
    <dgm:pt modelId="{A7D118F7-5B45-4391-B115-FC843FEAF22B}">
      <dgm:prSet custT="1"/>
      <dgm:spPr/>
      <dgm:t>
        <a:bodyPr/>
        <a:lstStyle/>
        <a:p>
          <a:pPr>
            <a:defRPr b="1"/>
          </a:pPr>
          <a:r>
            <a:rPr lang="en-US" sz="1800" b="1"/>
            <a:t>Jan</a:t>
          </a:r>
        </a:p>
      </dgm:t>
    </dgm:pt>
    <dgm:pt modelId="{4129130B-314B-46B7-BB0B-66BD36F5BF8C}" type="parTrans" cxnId="{859B58CB-B203-457C-A8E3-DAB2D6C52A22}">
      <dgm:prSet/>
      <dgm:spPr/>
      <dgm:t>
        <a:bodyPr/>
        <a:lstStyle/>
        <a:p>
          <a:endParaRPr lang="en-US"/>
        </a:p>
      </dgm:t>
    </dgm:pt>
    <dgm:pt modelId="{58C6F6F9-E473-4842-8A60-1EED6CA803B4}" type="sibTrans" cxnId="{859B58CB-B203-457C-A8E3-DAB2D6C52A22}">
      <dgm:prSet/>
      <dgm:spPr/>
      <dgm:t>
        <a:bodyPr/>
        <a:lstStyle/>
        <a:p>
          <a:endParaRPr lang="en-US"/>
        </a:p>
      </dgm:t>
    </dgm:pt>
    <dgm:pt modelId="{8FEAAD16-165B-4830-8E10-8A5C72212321}">
      <dgm:prSet custT="1"/>
      <dgm:spPr/>
      <dgm:t>
        <a:bodyPr/>
        <a:lstStyle/>
        <a:p>
          <a:r>
            <a:rPr lang="en-US" sz="1800" b="1"/>
            <a:t>Post-Interview Advising</a:t>
          </a:r>
        </a:p>
      </dgm:t>
    </dgm:pt>
    <dgm:pt modelId="{7C81DC7F-4D01-47E7-9706-7853A3E74230}" type="parTrans" cxnId="{EF2F10BB-97AD-445A-972C-F2276C39AF35}">
      <dgm:prSet/>
      <dgm:spPr/>
      <dgm:t>
        <a:bodyPr/>
        <a:lstStyle/>
        <a:p>
          <a:endParaRPr lang="en-US"/>
        </a:p>
      </dgm:t>
    </dgm:pt>
    <dgm:pt modelId="{7F02E9BC-002F-4B93-8C61-9ED7EF6E6444}" type="sibTrans" cxnId="{EF2F10BB-97AD-445A-972C-F2276C39AF35}">
      <dgm:prSet/>
      <dgm:spPr/>
      <dgm:t>
        <a:bodyPr/>
        <a:lstStyle/>
        <a:p>
          <a:endParaRPr lang="en-US"/>
        </a:p>
      </dgm:t>
    </dgm:pt>
    <dgm:pt modelId="{9A79E0EF-A975-4BEA-877A-4572EAD526B3}">
      <dgm:prSet custT="1"/>
      <dgm:spPr/>
      <dgm:t>
        <a:bodyPr/>
        <a:lstStyle/>
        <a:p>
          <a:pPr>
            <a:defRPr b="1"/>
          </a:pPr>
          <a:r>
            <a:rPr lang="en-US" sz="1800" b="1"/>
            <a:t>March</a:t>
          </a:r>
        </a:p>
      </dgm:t>
    </dgm:pt>
    <dgm:pt modelId="{DCF2066C-BDFC-492D-BD04-A89C3EA81FBA}" type="parTrans" cxnId="{19B25827-531A-4578-B5DD-91EF10B26EBC}">
      <dgm:prSet/>
      <dgm:spPr/>
      <dgm:t>
        <a:bodyPr/>
        <a:lstStyle/>
        <a:p>
          <a:endParaRPr lang="en-US"/>
        </a:p>
      </dgm:t>
    </dgm:pt>
    <dgm:pt modelId="{D946EF5B-8A4D-484B-BC6A-92479C560C1F}" type="sibTrans" cxnId="{19B25827-531A-4578-B5DD-91EF10B26EBC}">
      <dgm:prSet/>
      <dgm:spPr/>
      <dgm:t>
        <a:bodyPr/>
        <a:lstStyle/>
        <a:p>
          <a:endParaRPr lang="en-US"/>
        </a:p>
      </dgm:t>
    </dgm:pt>
    <dgm:pt modelId="{D889529E-69E3-423E-9DC5-942AECCE5179}">
      <dgm:prSet custT="1"/>
      <dgm:spPr/>
      <dgm:t>
        <a:bodyPr/>
        <a:lstStyle/>
        <a:p>
          <a:r>
            <a:rPr lang="en-US" sz="1800" b="1"/>
            <a:t>Match Week and SOAP</a:t>
          </a:r>
        </a:p>
      </dgm:t>
    </dgm:pt>
    <dgm:pt modelId="{CDA10386-AD5A-4F49-8B8D-29628D1258F8}" type="parTrans" cxnId="{0104A0C4-D0A4-4C60-89BC-941FF9E2EC23}">
      <dgm:prSet/>
      <dgm:spPr/>
      <dgm:t>
        <a:bodyPr/>
        <a:lstStyle/>
        <a:p>
          <a:endParaRPr lang="en-US"/>
        </a:p>
      </dgm:t>
    </dgm:pt>
    <dgm:pt modelId="{64B39F46-1D57-4BAB-88CB-1E0DC9FAC052}" type="sibTrans" cxnId="{0104A0C4-D0A4-4C60-89BC-941FF9E2EC23}">
      <dgm:prSet/>
      <dgm:spPr/>
      <dgm:t>
        <a:bodyPr/>
        <a:lstStyle/>
        <a:p>
          <a:endParaRPr lang="en-US"/>
        </a:p>
      </dgm:t>
    </dgm:pt>
    <dgm:pt modelId="{679B775F-066A-4506-9870-AB13792123FC}">
      <dgm:prSet custT="1"/>
      <dgm:spPr/>
      <dgm:t>
        <a:bodyPr/>
        <a:lstStyle/>
        <a:p>
          <a:pPr>
            <a:defRPr b="1"/>
          </a:pPr>
          <a:r>
            <a:rPr lang="en-US" sz="1800" b="1"/>
            <a:t>3 June</a:t>
          </a:r>
        </a:p>
      </dgm:t>
    </dgm:pt>
    <dgm:pt modelId="{B29A2B80-3D76-48B3-8312-CC15D11AC715}" type="parTrans" cxnId="{EFA0D06D-CEFA-482A-A2A3-B59C48788DCB}">
      <dgm:prSet/>
      <dgm:spPr/>
      <dgm:t>
        <a:bodyPr/>
        <a:lstStyle/>
        <a:p>
          <a:endParaRPr lang="en-US"/>
        </a:p>
      </dgm:t>
    </dgm:pt>
    <dgm:pt modelId="{B4F71BA2-753C-4994-8F84-DBE898DADC8C}" type="sibTrans" cxnId="{EFA0D06D-CEFA-482A-A2A3-B59C48788DCB}">
      <dgm:prSet/>
      <dgm:spPr/>
      <dgm:t>
        <a:bodyPr/>
        <a:lstStyle/>
        <a:p>
          <a:endParaRPr lang="en-US"/>
        </a:p>
      </dgm:t>
    </dgm:pt>
    <dgm:pt modelId="{CC2C83F5-3790-4EAE-A330-D731056E821B}">
      <dgm:prSet custT="1"/>
      <dgm:spPr/>
      <dgm:t>
        <a:bodyPr/>
        <a:lstStyle/>
        <a:p>
          <a:r>
            <a:rPr lang="en-US" sz="1800" b="1">
              <a:highlight>
                <a:srgbClr val="FFFF00"/>
              </a:highlight>
            </a:rPr>
            <a:t>Peds ERAS Specialty Spotlight Webinar</a:t>
          </a:r>
        </a:p>
      </dgm:t>
    </dgm:pt>
    <dgm:pt modelId="{9C316AB6-C247-4743-83F8-316BA6EEB4B9}" type="parTrans" cxnId="{2608C196-D2CE-4B4D-99E5-60053DDAA6EB}">
      <dgm:prSet/>
      <dgm:spPr/>
      <dgm:t>
        <a:bodyPr/>
        <a:lstStyle/>
        <a:p>
          <a:endParaRPr lang="en-US"/>
        </a:p>
      </dgm:t>
    </dgm:pt>
    <dgm:pt modelId="{93EE75D8-DA4E-43EC-BB47-4FDE5F697253}" type="sibTrans" cxnId="{2608C196-D2CE-4B4D-99E5-60053DDAA6EB}">
      <dgm:prSet/>
      <dgm:spPr/>
      <dgm:t>
        <a:bodyPr/>
        <a:lstStyle/>
        <a:p>
          <a:endParaRPr lang="en-US"/>
        </a:p>
      </dgm:t>
    </dgm:pt>
    <dgm:pt modelId="{3A24E256-4DF8-478A-997D-123EB0197A02}" type="pres">
      <dgm:prSet presAssocID="{E66BB78A-B5F3-4A60-BE74-DB3F0029AAD7}" presName="root" presStyleCnt="0">
        <dgm:presLayoutVars>
          <dgm:chMax/>
          <dgm:chPref/>
          <dgm:animLvl val="lvl"/>
        </dgm:presLayoutVars>
      </dgm:prSet>
      <dgm:spPr/>
    </dgm:pt>
    <dgm:pt modelId="{2CA444A7-66BB-49FE-9E2A-48A1693DB14A}" type="pres">
      <dgm:prSet presAssocID="{E66BB78A-B5F3-4A60-BE74-DB3F0029AAD7}" presName="divider" presStyleLbl="fgAccFollowNode1" presStyleIdx="0" presStyleCnt="1"/>
      <dgm:spPr>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gm:spPr>
    </dgm:pt>
    <dgm:pt modelId="{74F15D6F-5FCB-4479-AB67-BFA36F2BEC59}" type="pres">
      <dgm:prSet presAssocID="{E66BB78A-B5F3-4A60-BE74-DB3F0029AAD7}" presName="nodes" presStyleCnt="0">
        <dgm:presLayoutVars>
          <dgm:chMax/>
          <dgm:chPref/>
          <dgm:animLvl val="lvl"/>
        </dgm:presLayoutVars>
      </dgm:prSet>
      <dgm:spPr/>
    </dgm:pt>
    <dgm:pt modelId="{A96DA6BB-3922-47A3-86B9-7DF1EDF452FC}" type="pres">
      <dgm:prSet presAssocID="{57680DC7-3FE2-48A4-9777-E88765E8EEC9}" presName="composite" presStyleCnt="0"/>
      <dgm:spPr/>
    </dgm:pt>
    <dgm:pt modelId="{B6F8B446-6DC8-48D5-A559-B860A63050A5}" type="pres">
      <dgm:prSet presAssocID="{57680DC7-3FE2-48A4-9777-E88765E8EEC9}" presName="L1TextContainer" presStyleLbl="revTx" presStyleIdx="0" presStyleCnt="9">
        <dgm:presLayoutVars>
          <dgm:chMax val="1"/>
          <dgm:chPref val="1"/>
          <dgm:bulletEnabled val="1"/>
        </dgm:presLayoutVars>
      </dgm:prSet>
      <dgm:spPr/>
    </dgm:pt>
    <dgm:pt modelId="{340BCA94-E33D-4B13-8799-1DF6C82D5253}" type="pres">
      <dgm:prSet presAssocID="{57680DC7-3FE2-48A4-9777-E88765E8EEC9}" presName="L2TextContainerWrapper" presStyleCnt="0">
        <dgm:presLayoutVars>
          <dgm:chMax val="0"/>
          <dgm:chPref val="0"/>
          <dgm:bulletEnabled val="1"/>
        </dgm:presLayoutVars>
      </dgm:prSet>
      <dgm:spPr/>
    </dgm:pt>
    <dgm:pt modelId="{A2909E6B-67CF-486B-97C5-DD2FF402AE64}" type="pres">
      <dgm:prSet presAssocID="{57680DC7-3FE2-48A4-9777-E88765E8EEC9}" presName="L2TextContainer" presStyleLbl="bgAcc1" presStyleIdx="0" presStyleCnt="9"/>
      <dgm:spPr/>
    </dgm:pt>
    <dgm:pt modelId="{FF7F74D9-0666-430C-8711-C82A34727C1D}" type="pres">
      <dgm:prSet presAssocID="{57680DC7-3FE2-48A4-9777-E88765E8EEC9}" presName="FlexibleEmptyPlaceHolder" presStyleCnt="0"/>
      <dgm:spPr/>
    </dgm:pt>
    <dgm:pt modelId="{EF1B285E-FAEA-41C5-8910-95152F773AF7}" type="pres">
      <dgm:prSet presAssocID="{57680DC7-3FE2-48A4-9777-E88765E8EEC9}" presName="ConnectLine" presStyleLbl="sibTrans1D1" presStyleIdx="0" presStyleCnt="9"/>
      <dgm:spPr>
        <a:noFill/>
        <a:ln w="12700" cap="flat" cmpd="sng" algn="ctr">
          <a:solidFill>
            <a:schemeClr val="accent2">
              <a:hueOff val="0"/>
              <a:satOff val="0"/>
              <a:lumOff val="0"/>
              <a:alphaOff val="0"/>
            </a:schemeClr>
          </a:solidFill>
          <a:prstDash val="dash"/>
        </a:ln>
        <a:effectLst/>
      </dgm:spPr>
    </dgm:pt>
    <dgm:pt modelId="{1B055152-FEB0-41D9-94D2-0D9A0031AC8C}" type="pres">
      <dgm:prSet presAssocID="{57680DC7-3FE2-48A4-9777-E88765E8EEC9}" presName="ConnectorPoint" presStyleLbl="alignNode1" presStyleIdx="0" presStyleCnt="9"/>
      <dgm:spPr/>
    </dgm:pt>
    <dgm:pt modelId="{0396A3B9-4793-4693-AC8E-CE17E3C007AC}" type="pres">
      <dgm:prSet presAssocID="{57680DC7-3FE2-48A4-9777-E88765E8EEC9}" presName="EmptyPlaceHolder" presStyleCnt="0"/>
      <dgm:spPr/>
    </dgm:pt>
    <dgm:pt modelId="{6C6B1D38-0660-4225-95C2-72555AF55ED7}" type="pres">
      <dgm:prSet presAssocID="{929D23C2-75D8-466B-9ADF-44FFBBC7E210}" presName="spaceBetweenRectangles" presStyleCnt="0"/>
      <dgm:spPr/>
    </dgm:pt>
    <dgm:pt modelId="{D8691BA5-E8A8-46C1-9585-41178CBF52CC}" type="pres">
      <dgm:prSet presAssocID="{35D3A17D-8952-44E0-86DA-932C60D083FE}" presName="composite" presStyleCnt="0"/>
      <dgm:spPr/>
    </dgm:pt>
    <dgm:pt modelId="{C726E466-6646-4857-9A32-AF2CE1F8D4C8}" type="pres">
      <dgm:prSet presAssocID="{35D3A17D-8952-44E0-86DA-932C60D083FE}" presName="L1TextContainer" presStyleLbl="revTx" presStyleIdx="1" presStyleCnt="9">
        <dgm:presLayoutVars>
          <dgm:chMax val="1"/>
          <dgm:chPref val="1"/>
          <dgm:bulletEnabled val="1"/>
        </dgm:presLayoutVars>
      </dgm:prSet>
      <dgm:spPr/>
    </dgm:pt>
    <dgm:pt modelId="{4D7A5BF5-85A0-4D2A-BBD7-FB54E598C5FD}" type="pres">
      <dgm:prSet presAssocID="{35D3A17D-8952-44E0-86DA-932C60D083FE}" presName="L2TextContainerWrapper" presStyleCnt="0">
        <dgm:presLayoutVars>
          <dgm:chMax val="0"/>
          <dgm:chPref val="0"/>
          <dgm:bulletEnabled val="1"/>
        </dgm:presLayoutVars>
      </dgm:prSet>
      <dgm:spPr/>
    </dgm:pt>
    <dgm:pt modelId="{2E2FBC45-C0DF-4433-8229-D5A201E13544}" type="pres">
      <dgm:prSet presAssocID="{35D3A17D-8952-44E0-86DA-932C60D083FE}" presName="L2TextContainer" presStyleLbl="bgAcc1" presStyleIdx="1" presStyleCnt="9"/>
      <dgm:spPr/>
    </dgm:pt>
    <dgm:pt modelId="{417260BB-C3D3-4F4D-8CB5-DDA0E8AFD3CC}" type="pres">
      <dgm:prSet presAssocID="{35D3A17D-8952-44E0-86DA-932C60D083FE}" presName="FlexibleEmptyPlaceHolder" presStyleCnt="0"/>
      <dgm:spPr/>
    </dgm:pt>
    <dgm:pt modelId="{8C09671B-FEE9-4CB0-BBB2-317459F04D19}" type="pres">
      <dgm:prSet presAssocID="{35D3A17D-8952-44E0-86DA-932C60D083FE}" presName="ConnectLine" presStyleLbl="sibTrans1D1" presStyleIdx="1" presStyleCnt="9"/>
      <dgm:spPr>
        <a:noFill/>
        <a:ln w="12700" cap="flat" cmpd="sng" algn="ctr">
          <a:solidFill>
            <a:schemeClr val="accent3">
              <a:hueOff val="0"/>
              <a:satOff val="0"/>
              <a:lumOff val="0"/>
              <a:alphaOff val="0"/>
            </a:schemeClr>
          </a:solidFill>
          <a:prstDash val="dash"/>
        </a:ln>
        <a:effectLst/>
      </dgm:spPr>
    </dgm:pt>
    <dgm:pt modelId="{8B29D411-1812-470C-BA64-B6A923D2BC4A}" type="pres">
      <dgm:prSet presAssocID="{35D3A17D-8952-44E0-86DA-932C60D083FE}" presName="ConnectorPoint" presStyleLbl="alignNode1" presStyleIdx="1" presStyleCnt="9"/>
      <dgm:spPr/>
    </dgm:pt>
    <dgm:pt modelId="{CB582D72-2FD5-457E-861E-02F16FB34AB2}" type="pres">
      <dgm:prSet presAssocID="{35D3A17D-8952-44E0-86DA-932C60D083FE}" presName="EmptyPlaceHolder" presStyleCnt="0"/>
      <dgm:spPr/>
    </dgm:pt>
    <dgm:pt modelId="{BB091856-224D-4DE4-82D1-03E11B7C9174}" type="pres">
      <dgm:prSet presAssocID="{7999E82C-03FB-4310-B490-70F24C43E92F}" presName="spaceBetweenRectangles" presStyleCnt="0"/>
      <dgm:spPr/>
    </dgm:pt>
    <dgm:pt modelId="{2DA1AB51-1864-4833-B912-B97377CC93D5}" type="pres">
      <dgm:prSet presAssocID="{FA6C24FE-A30A-48CA-9BAE-1B652411586F}" presName="composite" presStyleCnt="0"/>
      <dgm:spPr/>
    </dgm:pt>
    <dgm:pt modelId="{85E6B49D-F501-4B71-8DFE-C47C006D4D56}" type="pres">
      <dgm:prSet presAssocID="{FA6C24FE-A30A-48CA-9BAE-1B652411586F}" presName="L1TextContainer" presStyleLbl="revTx" presStyleIdx="2" presStyleCnt="9">
        <dgm:presLayoutVars>
          <dgm:chMax val="1"/>
          <dgm:chPref val="1"/>
          <dgm:bulletEnabled val="1"/>
        </dgm:presLayoutVars>
      </dgm:prSet>
      <dgm:spPr/>
    </dgm:pt>
    <dgm:pt modelId="{AE33417E-381A-40F3-94F8-6E8DC851C66A}" type="pres">
      <dgm:prSet presAssocID="{FA6C24FE-A30A-48CA-9BAE-1B652411586F}" presName="L2TextContainerWrapper" presStyleCnt="0">
        <dgm:presLayoutVars>
          <dgm:chMax val="0"/>
          <dgm:chPref val="0"/>
          <dgm:bulletEnabled val="1"/>
        </dgm:presLayoutVars>
      </dgm:prSet>
      <dgm:spPr/>
    </dgm:pt>
    <dgm:pt modelId="{DF519790-D3D1-40E7-81EC-DE80982C4A66}" type="pres">
      <dgm:prSet presAssocID="{FA6C24FE-A30A-48CA-9BAE-1B652411586F}" presName="L2TextContainer" presStyleLbl="bgAcc1" presStyleIdx="2" presStyleCnt="9"/>
      <dgm:spPr/>
    </dgm:pt>
    <dgm:pt modelId="{3A72708B-C5BA-4BA9-9AF6-ACEB07AA77B1}" type="pres">
      <dgm:prSet presAssocID="{FA6C24FE-A30A-48CA-9BAE-1B652411586F}" presName="FlexibleEmptyPlaceHolder" presStyleCnt="0"/>
      <dgm:spPr/>
    </dgm:pt>
    <dgm:pt modelId="{00CE1497-F334-4449-8920-B2DBBE4DA760}" type="pres">
      <dgm:prSet presAssocID="{FA6C24FE-A30A-48CA-9BAE-1B652411586F}" presName="ConnectLine" presStyleLbl="sibTrans1D1" presStyleIdx="2" presStyleCnt="9"/>
      <dgm:spPr>
        <a:noFill/>
        <a:ln w="12700" cap="flat" cmpd="sng" algn="ctr">
          <a:solidFill>
            <a:schemeClr val="accent4">
              <a:hueOff val="0"/>
              <a:satOff val="0"/>
              <a:lumOff val="0"/>
              <a:alphaOff val="0"/>
            </a:schemeClr>
          </a:solidFill>
          <a:prstDash val="dash"/>
        </a:ln>
        <a:effectLst/>
      </dgm:spPr>
    </dgm:pt>
    <dgm:pt modelId="{32230C81-4377-499F-8DAD-E2A4DA8887E2}" type="pres">
      <dgm:prSet presAssocID="{FA6C24FE-A30A-48CA-9BAE-1B652411586F}" presName="ConnectorPoint" presStyleLbl="alignNode1" presStyleIdx="2" presStyleCnt="9"/>
      <dgm:spPr/>
    </dgm:pt>
    <dgm:pt modelId="{10C3B4ED-2842-4074-AD05-E9F89F658BD2}" type="pres">
      <dgm:prSet presAssocID="{FA6C24FE-A30A-48CA-9BAE-1B652411586F}" presName="EmptyPlaceHolder" presStyleCnt="0"/>
      <dgm:spPr/>
    </dgm:pt>
    <dgm:pt modelId="{41242DB8-48E3-46BF-98AF-78D60A8BF1B8}" type="pres">
      <dgm:prSet presAssocID="{B4F8C7A3-8A1A-4FFF-953A-FD9C54744F7C}" presName="spaceBetweenRectangles" presStyleCnt="0"/>
      <dgm:spPr/>
    </dgm:pt>
    <dgm:pt modelId="{DD9A6C25-19CD-41D3-9673-51CDE071F8DB}" type="pres">
      <dgm:prSet presAssocID="{679B775F-066A-4506-9870-AB13792123FC}" presName="composite" presStyleCnt="0"/>
      <dgm:spPr/>
    </dgm:pt>
    <dgm:pt modelId="{F0AEDC07-5FF9-4579-A535-4F9866E1CE7E}" type="pres">
      <dgm:prSet presAssocID="{679B775F-066A-4506-9870-AB13792123FC}" presName="L1TextContainer" presStyleLbl="revTx" presStyleIdx="3" presStyleCnt="9">
        <dgm:presLayoutVars>
          <dgm:chMax val="1"/>
          <dgm:chPref val="1"/>
          <dgm:bulletEnabled val="1"/>
        </dgm:presLayoutVars>
      </dgm:prSet>
      <dgm:spPr/>
    </dgm:pt>
    <dgm:pt modelId="{73C121A4-EE45-47A1-8517-A099D8123CAF}" type="pres">
      <dgm:prSet presAssocID="{679B775F-066A-4506-9870-AB13792123FC}" presName="L2TextContainerWrapper" presStyleCnt="0">
        <dgm:presLayoutVars>
          <dgm:chMax val="0"/>
          <dgm:chPref val="0"/>
          <dgm:bulletEnabled val="1"/>
        </dgm:presLayoutVars>
      </dgm:prSet>
      <dgm:spPr/>
    </dgm:pt>
    <dgm:pt modelId="{72756AFD-AF50-4822-9705-1C215671D57B}" type="pres">
      <dgm:prSet presAssocID="{679B775F-066A-4506-9870-AB13792123FC}" presName="L2TextContainer" presStyleLbl="bgAcc1" presStyleIdx="3" presStyleCnt="9"/>
      <dgm:spPr/>
    </dgm:pt>
    <dgm:pt modelId="{48A192B8-E522-4A15-AB52-B9F8A9272FF0}" type="pres">
      <dgm:prSet presAssocID="{679B775F-066A-4506-9870-AB13792123FC}" presName="FlexibleEmptyPlaceHolder" presStyleCnt="0"/>
      <dgm:spPr/>
    </dgm:pt>
    <dgm:pt modelId="{97026D21-4D19-4A20-859F-6CE440E48953}" type="pres">
      <dgm:prSet presAssocID="{679B775F-066A-4506-9870-AB13792123FC}" presName="ConnectLine" presStyleLbl="sibTrans1D1" presStyleIdx="3" presStyleCnt="9"/>
      <dgm:spPr>
        <a:noFill/>
        <a:ln w="12700" cap="flat" cmpd="sng" algn="ctr">
          <a:solidFill>
            <a:schemeClr val="accent5">
              <a:hueOff val="0"/>
              <a:satOff val="0"/>
              <a:lumOff val="0"/>
              <a:alphaOff val="0"/>
            </a:schemeClr>
          </a:solidFill>
          <a:prstDash val="dash"/>
          <a:miter lim="800000"/>
        </a:ln>
        <a:effectLst/>
      </dgm:spPr>
    </dgm:pt>
    <dgm:pt modelId="{86FBEFAD-B9B9-4353-B4ED-D6B219A4B551}" type="pres">
      <dgm:prSet presAssocID="{679B775F-066A-4506-9870-AB13792123FC}" presName="ConnectorPoint" presStyleLbl="alignNode1" presStyleIdx="3" presStyleCnt="9"/>
      <dgm:spPr/>
    </dgm:pt>
    <dgm:pt modelId="{D6DE2319-8739-4BF5-B967-48D803AF6DBB}" type="pres">
      <dgm:prSet presAssocID="{679B775F-066A-4506-9870-AB13792123FC}" presName="EmptyPlaceHolder" presStyleCnt="0"/>
      <dgm:spPr/>
    </dgm:pt>
    <dgm:pt modelId="{A4F80716-4321-4E3A-B7D5-26C2FF83A3BF}" type="pres">
      <dgm:prSet presAssocID="{B4F71BA2-753C-4994-8F84-DBE898DADC8C}" presName="spaceBetweenRectangles" presStyleCnt="0"/>
      <dgm:spPr/>
    </dgm:pt>
    <dgm:pt modelId="{1F2B6971-0368-462B-9D5C-F6DC82063653}" type="pres">
      <dgm:prSet presAssocID="{F260BA2C-C4DC-4766-B427-737A6A579BC8}" presName="composite" presStyleCnt="0"/>
      <dgm:spPr/>
    </dgm:pt>
    <dgm:pt modelId="{6C92F71C-73DC-4248-860F-A39561A1ABB2}" type="pres">
      <dgm:prSet presAssocID="{F260BA2C-C4DC-4766-B427-737A6A579BC8}" presName="L1TextContainer" presStyleLbl="revTx" presStyleIdx="4" presStyleCnt="9">
        <dgm:presLayoutVars>
          <dgm:chMax val="1"/>
          <dgm:chPref val="1"/>
          <dgm:bulletEnabled val="1"/>
        </dgm:presLayoutVars>
      </dgm:prSet>
      <dgm:spPr/>
    </dgm:pt>
    <dgm:pt modelId="{32B4206C-E908-49A4-B108-79B021AC6CC5}" type="pres">
      <dgm:prSet presAssocID="{F260BA2C-C4DC-4766-B427-737A6A579BC8}" presName="L2TextContainerWrapper" presStyleCnt="0">
        <dgm:presLayoutVars>
          <dgm:chMax val="0"/>
          <dgm:chPref val="0"/>
          <dgm:bulletEnabled val="1"/>
        </dgm:presLayoutVars>
      </dgm:prSet>
      <dgm:spPr/>
    </dgm:pt>
    <dgm:pt modelId="{0762A3AB-FC09-449F-B9DA-EF5248583C6E}" type="pres">
      <dgm:prSet presAssocID="{F260BA2C-C4DC-4766-B427-737A6A579BC8}" presName="L2TextContainer" presStyleLbl="bgAcc1" presStyleIdx="4" presStyleCnt="9"/>
      <dgm:spPr/>
    </dgm:pt>
    <dgm:pt modelId="{418F2312-57EA-46BE-9629-1E315DBA4999}" type="pres">
      <dgm:prSet presAssocID="{F260BA2C-C4DC-4766-B427-737A6A579BC8}" presName="FlexibleEmptyPlaceHolder" presStyleCnt="0"/>
      <dgm:spPr/>
    </dgm:pt>
    <dgm:pt modelId="{3B9DB0A3-52CE-4629-9970-ECE81CB8C139}" type="pres">
      <dgm:prSet presAssocID="{F260BA2C-C4DC-4766-B427-737A6A579BC8}" presName="ConnectLine" presStyleLbl="sibTrans1D1" presStyleIdx="4" presStyleCnt="9"/>
      <dgm:spPr>
        <a:noFill/>
        <a:ln w="12700" cap="flat" cmpd="sng" algn="ctr">
          <a:solidFill>
            <a:schemeClr val="accent5">
              <a:hueOff val="0"/>
              <a:satOff val="0"/>
              <a:lumOff val="0"/>
              <a:alphaOff val="0"/>
            </a:schemeClr>
          </a:solidFill>
          <a:prstDash val="dash"/>
        </a:ln>
        <a:effectLst/>
      </dgm:spPr>
    </dgm:pt>
    <dgm:pt modelId="{32D6FA5A-A0C6-4AB4-82C3-48BCDC18A9C9}" type="pres">
      <dgm:prSet presAssocID="{F260BA2C-C4DC-4766-B427-737A6A579BC8}" presName="ConnectorPoint" presStyleLbl="alignNode1" presStyleIdx="4" presStyleCnt="9"/>
      <dgm:spPr/>
    </dgm:pt>
    <dgm:pt modelId="{4FD68C3A-D6DD-4B98-83BB-497655E1B988}" type="pres">
      <dgm:prSet presAssocID="{F260BA2C-C4DC-4766-B427-737A6A579BC8}" presName="EmptyPlaceHolder" presStyleCnt="0"/>
      <dgm:spPr/>
    </dgm:pt>
    <dgm:pt modelId="{7D785118-E5AD-46F9-84D6-ABB9D36BB253}" type="pres">
      <dgm:prSet presAssocID="{F04CA294-DCA5-4652-8CD7-F4C33D47EB55}" presName="spaceBetweenRectangles" presStyleCnt="0"/>
      <dgm:spPr/>
    </dgm:pt>
    <dgm:pt modelId="{72949914-1785-4EE2-AF3E-5CA768C5E5A4}" type="pres">
      <dgm:prSet presAssocID="{E9B9DF5E-A6F2-4A7A-8399-63BF0AB4E4F7}" presName="composite" presStyleCnt="0"/>
      <dgm:spPr/>
    </dgm:pt>
    <dgm:pt modelId="{473930D1-D8F4-443A-AB98-D50166102CC4}" type="pres">
      <dgm:prSet presAssocID="{E9B9DF5E-A6F2-4A7A-8399-63BF0AB4E4F7}" presName="L1TextContainer" presStyleLbl="revTx" presStyleIdx="5" presStyleCnt="9">
        <dgm:presLayoutVars>
          <dgm:chMax val="1"/>
          <dgm:chPref val="1"/>
          <dgm:bulletEnabled val="1"/>
        </dgm:presLayoutVars>
      </dgm:prSet>
      <dgm:spPr/>
    </dgm:pt>
    <dgm:pt modelId="{B316E946-57CD-47FA-ACA0-709E47559C73}" type="pres">
      <dgm:prSet presAssocID="{E9B9DF5E-A6F2-4A7A-8399-63BF0AB4E4F7}" presName="L2TextContainerWrapper" presStyleCnt="0">
        <dgm:presLayoutVars>
          <dgm:chMax val="0"/>
          <dgm:chPref val="0"/>
          <dgm:bulletEnabled val="1"/>
        </dgm:presLayoutVars>
      </dgm:prSet>
      <dgm:spPr/>
    </dgm:pt>
    <dgm:pt modelId="{53755293-4F7E-4CA6-8427-FC7BF4A0A139}" type="pres">
      <dgm:prSet presAssocID="{E9B9DF5E-A6F2-4A7A-8399-63BF0AB4E4F7}" presName="L2TextContainer" presStyleLbl="bgAcc1" presStyleIdx="5" presStyleCnt="9"/>
      <dgm:spPr/>
    </dgm:pt>
    <dgm:pt modelId="{50DF0C33-0779-44C2-9D01-C5A7F0A2EA90}" type="pres">
      <dgm:prSet presAssocID="{E9B9DF5E-A6F2-4A7A-8399-63BF0AB4E4F7}" presName="FlexibleEmptyPlaceHolder" presStyleCnt="0"/>
      <dgm:spPr/>
    </dgm:pt>
    <dgm:pt modelId="{3176B5D9-0BF6-45D5-BEA7-985DA61F1C90}" type="pres">
      <dgm:prSet presAssocID="{E9B9DF5E-A6F2-4A7A-8399-63BF0AB4E4F7}" presName="ConnectLine" presStyleLbl="sibTrans1D1" presStyleIdx="5" presStyleCnt="9"/>
      <dgm:spPr>
        <a:noFill/>
        <a:ln w="12700" cap="flat" cmpd="sng" algn="ctr">
          <a:solidFill>
            <a:schemeClr val="accent6">
              <a:hueOff val="0"/>
              <a:satOff val="0"/>
              <a:lumOff val="0"/>
              <a:alphaOff val="0"/>
            </a:schemeClr>
          </a:solidFill>
          <a:prstDash val="dash"/>
        </a:ln>
        <a:effectLst/>
      </dgm:spPr>
    </dgm:pt>
    <dgm:pt modelId="{40CE1AAD-7257-43B6-BB35-F0C64233DDF5}" type="pres">
      <dgm:prSet presAssocID="{E9B9DF5E-A6F2-4A7A-8399-63BF0AB4E4F7}" presName="ConnectorPoint" presStyleLbl="alignNode1" presStyleIdx="5" presStyleCnt="9"/>
      <dgm:spPr/>
    </dgm:pt>
    <dgm:pt modelId="{732EE7BE-7716-428D-BDF6-98B38A6116C1}" type="pres">
      <dgm:prSet presAssocID="{E9B9DF5E-A6F2-4A7A-8399-63BF0AB4E4F7}" presName="EmptyPlaceHolder" presStyleCnt="0"/>
      <dgm:spPr/>
    </dgm:pt>
    <dgm:pt modelId="{69307481-869C-43FF-9845-6C48BF6DF9A1}" type="pres">
      <dgm:prSet presAssocID="{4E7E0E47-8F96-4F74-A77D-33471B5CC049}" presName="spaceBetweenRectangles" presStyleCnt="0"/>
      <dgm:spPr/>
    </dgm:pt>
    <dgm:pt modelId="{6A38ACBE-7D00-43C7-8EED-D734D9B3D942}" type="pres">
      <dgm:prSet presAssocID="{DDCEB329-87AC-4B41-B4E0-18009B7E10A9}" presName="composite" presStyleCnt="0"/>
      <dgm:spPr/>
    </dgm:pt>
    <dgm:pt modelId="{152B1736-F653-4D59-A3F2-6A8999A16F5B}" type="pres">
      <dgm:prSet presAssocID="{DDCEB329-87AC-4B41-B4E0-18009B7E10A9}" presName="L1TextContainer" presStyleLbl="revTx" presStyleIdx="6" presStyleCnt="9">
        <dgm:presLayoutVars>
          <dgm:chMax val="1"/>
          <dgm:chPref val="1"/>
          <dgm:bulletEnabled val="1"/>
        </dgm:presLayoutVars>
      </dgm:prSet>
      <dgm:spPr/>
    </dgm:pt>
    <dgm:pt modelId="{82D471A8-0960-4D97-A107-0DF0CD182EA4}" type="pres">
      <dgm:prSet presAssocID="{DDCEB329-87AC-4B41-B4E0-18009B7E10A9}" presName="L2TextContainerWrapper" presStyleCnt="0">
        <dgm:presLayoutVars>
          <dgm:chMax val="0"/>
          <dgm:chPref val="0"/>
          <dgm:bulletEnabled val="1"/>
        </dgm:presLayoutVars>
      </dgm:prSet>
      <dgm:spPr/>
    </dgm:pt>
    <dgm:pt modelId="{FC07DF32-25E1-4999-9EC1-5B80FFBE932C}" type="pres">
      <dgm:prSet presAssocID="{DDCEB329-87AC-4B41-B4E0-18009B7E10A9}" presName="L2TextContainer" presStyleLbl="bgAcc1" presStyleIdx="6" presStyleCnt="9"/>
      <dgm:spPr/>
    </dgm:pt>
    <dgm:pt modelId="{9802B847-F972-4BC5-8535-652D513D0AD3}" type="pres">
      <dgm:prSet presAssocID="{DDCEB329-87AC-4B41-B4E0-18009B7E10A9}" presName="FlexibleEmptyPlaceHolder" presStyleCnt="0"/>
      <dgm:spPr/>
    </dgm:pt>
    <dgm:pt modelId="{74577B62-DB54-49C5-81D4-B7BC9FC97732}" type="pres">
      <dgm:prSet presAssocID="{DDCEB329-87AC-4B41-B4E0-18009B7E10A9}" presName="ConnectLine" presStyleLbl="sibTrans1D1" presStyleIdx="6" presStyleCnt="9"/>
      <dgm:spPr>
        <a:noFill/>
        <a:ln w="12700" cap="flat" cmpd="sng" algn="ctr">
          <a:solidFill>
            <a:schemeClr val="accent2">
              <a:hueOff val="0"/>
              <a:satOff val="0"/>
              <a:lumOff val="0"/>
              <a:alphaOff val="0"/>
            </a:schemeClr>
          </a:solidFill>
          <a:prstDash val="dash"/>
        </a:ln>
        <a:effectLst/>
      </dgm:spPr>
    </dgm:pt>
    <dgm:pt modelId="{2EB8A5E1-B584-45D9-B3BF-60D3192B3496}" type="pres">
      <dgm:prSet presAssocID="{DDCEB329-87AC-4B41-B4E0-18009B7E10A9}" presName="ConnectorPoint" presStyleLbl="alignNode1" presStyleIdx="6" presStyleCnt="9"/>
      <dgm:spPr/>
    </dgm:pt>
    <dgm:pt modelId="{017973C4-43F5-4F13-A63C-93748A8E0F18}" type="pres">
      <dgm:prSet presAssocID="{DDCEB329-87AC-4B41-B4E0-18009B7E10A9}" presName="EmptyPlaceHolder" presStyleCnt="0"/>
      <dgm:spPr/>
    </dgm:pt>
    <dgm:pt modelId="{54545998-3A49-4D67-BB82-BD9C54602AD0}" type="pres">
      <dgm:prSet presAssocID="{0AA29F24-BEF5-4562-A603-66E4BA6B245A}" presName="spaceBetweenRectangles" presStyleCnt="0"/>
      <dgm:spPr/>
    </dgm:pt>
    <dgm:pt modelId="{B4838A25-3950-4B95-AC3C-5DAB565A569E}" type="pres">
      <dgm:prSet presAssocID="{A7D118F7-5B45-4391-B115-FC843FEAF22B}" presName="composite" presStyleCnt="0"/>
      <dgm:spPr/>
    </dgm:pt>
    <dgm:pt modelId="{0251E565-2107-4F1F-8432-9E4D9CC29E3E}" type="pres">
      <dgm:prSet presAssocID="{A7D118F7-5B45-4391-B115-FC843FEAF22B}" presName="L1TextContainer" presStyleLbl="revTx" presStyleIdx="7" presStyleCnt="9">
        <dgm:presLayoutVars>
          <dgm:chMax val="1"/>
          <dgm:chPref val="1"/>
          <dgm:bulletEnabled val="1"/>
        </dgm:presLayoutVars>
      </dgm:prSet>
      <dgm:spPr/>
    </dgm:pt>
    <dgm:pt modelId="{A503EA30-2DE4-4EB8-BE49-3CC10746066F}" type="pres">
      <dgm:prSet presAssocID="{A7D118F7-5B45-4391-B115-FC843FEAF22B}" presName="L2TextContainerWrapper" presStyleCnt="0">
        <dgm:presLayoutVars>
          <dgm:chMax val="0"/>
          <dgm:chPref val="0"/>
          <dgm:bulletEnabled val="1"/>
        </dgm:presLayoutVars>
      </dgm:prSet>
      <dgm:spPr/>
    </dgm:pt>
    <dgm:pt modelId="{BB3FB687-90F2-419A-896F-AC0F84A08D72}" type="pres">
      <dgm:prSet presAssocID="{A7D118F7-5B45-4391-B115-FC843FEAF22B}" presName="L2TextContainer" presStyleLbl="bgAcc1" presStyleIdx="7" presStyleCnt="9"/>
      <dgm:spPr/>
    </dgm:pt>
    <dgm:pt modelId="{30A9C907-33C9-4062-899B-41B9EEA2196F}" type="pres">
      <dgm:prSet presAssocID="{A7D118F7-5B45-4391-B115-FC843FEAF22B}" presName="FlexibleEmptyPlaceHolder" presStyleCnt="0"/>
      <dgm:spPr/>
    </dgm:pt>
    <dgm:pt modelId="{0CD4B2C8-D81E-4A1C-9B85-BDDD9148B67F}" type="pres">
      <dgm:prSet presAssocID="{A7D118F7-5B45-4391-B115-FC843FEAF22B}" presName="ConnectLine" presStyleLbl="sibTrans1D1" presStyleIdx="7" presStyleCnt="9"/>
      <dgm:spPr>
        <a:noFill/>
        <a:ln w="12700" cap="flat" cmpd="sng" algn="ctr">
          <a:solidFill>
            <a:schemeClr val="accent3">
              <a:hueOff val="0"/>
              <a:satOff val="0"/>
              <a:lumOff val="0"/>
              <a:alphaOff val="0"/>
            </a:schemeClr>
          </a:solidFill>
          <a:prstDash val="dash"/>
        </a:ln>
        <a:effectLst/>
      </dgm:spPr>
    </dgm:pt>
    <dgm:pt modelId="{43F71B9B-A668-48ED-9096-ACD6F3BB1082}" type="pres">
      <dgm:prSet presAssocID="{A7D118F7-5B45-4391-B115-FC843FEAF22B}" presName="ConnectorPoint" presStyleLbl="alignNode1" presStyleIdx="7" presStyleCnt="9"/>
      <dgm:spPr/>
    </dgm:pt>
    <dgm:pt modelId="{2EFCFDDE-5AD1-4C26-9C1E-97E4A08CAC30}" type="pres">
      <dgm:prSet presAssocID="{A7D118F7-5B45-4391-B115-FC843FEAF22B}" presName="EmptyPlaceHolder" presStyleCnt="0"/>
      <dgm:spPr/>
    </dgm:pt>
    <dgm:pt modelId="{5AE53BAF-DD4C-4EB8-8C24-5B21A0092F89}" type="pres">
      <dgm:prSet presAssocID="{58C6F6F9-E473-4842-8A60-1EED6CA803B4}" presName="spaceBetweenRectangles" presStyleCnt="0"/>
      <dgm:spPr/>
    </dgm:pt>
    <dgm:pt modelId="{8E203E4D-2384-4551-8482-303E50315527}" type="pres">
      <dgm:prSet presAssocID="{9A79E0EF-A975-4BEA-877A-4572EAD526B3}" presName="composite" presStyleCnt="0"/>
      <dgm:spPr/>
    </dgm:pt>
    <dgm:pt modelId="{89918E19-A385-4049-9A50-28171C40DF56}" type="pres">
      <dgm:prSet presAssocID="{9A79E0EF-A975-4BEA-877A-4572EAD526B3}" presName="L1TextContainer" presStyleLbl="revTx" presStyleIdx="8" presStyleCnt="9">
        <dgm:presLayoutVars>
          <dgm:chMax val="1"/>
          <dgm:chPref val="1"/>
          <dgm:bulletEnabled val="1"/>
        </dgm:presLayoutVars>
      </dgm:prSet>
      <dgm:spPr/>
    </dgm:pt>
    <dgm:pt modelId="{DA73EB61-6FFD-45D5-BCBD-9BD48D912F84}" type="pres">
      <dgm:prSet presAssocID="{9A79E0EF-A975-4BEA-877A-4572EAD526B3}" presName="L2TextContainerWrapper" presStyleCnt="0">
        <dgm:presLayoutVars>
          <dgm:chMax val="0"/>
          <dgm:chPref val="0"/>
          <dgm:bulletEnabled val="1"/>
        </dgm:presLayoutVars>
      </dgm:prSet>
      <dgm:spPr/>
    </dgm:pt>
    <dgm:pt modelId="{ABBDB96C-A606-441D-8FF8-3DD8191BA705}" type="pres">
      <dgm:prSet presAssocID="{9A79E0EF-A975-4BEA-877A-4572EAD526B3}" presName="L2TextContainer" presStyleLbl="bgAcc1" presStyleIdx="8" presStyleCnt="9"/>
      <dgm:spPr/>
    </dgm:pt>
    <dgm:pt modelId="{63CB2100-11DD-4288-8C6E-A7C5C17EF32C}" type="pres">
      <dgm:prSet presAssocID="{9A79E0EF-A975-4BEA-877A-4572EAD526B3}" presName="FlexibleEmptyPlaceHolder" presStyleCnt="0"/>
      <dgm:spPr/>
    </dgm:pt>
    <dgm:pt modelId="{C4A34D58-40C1-4E8F-AFFF-F63CC3EE52DB}" type="pres">
      <dgm:prSet presAssocID="{9A79E0EF-A975-4BEA-877A-4572EAD526B3}" presName="ConnectLine" presStyleLbl="sibTrans1D1" presStyleIdx="8" presStyleCnt="9"/>
      <dgm:spPr>
        <a:noFill/>
        <a:ln w="12700" cap="flat" cmpd="sng" algn="ctr">
          <a:solidFill>
            <a:schemeClr val="accent4">
              <a:hueOff val="0"/>
              <a:satOff val="0"/>
              <a:lumOff val="0"/>
              <a:alphaOff val="0"/>
            </a:schemeClr>
          </a:solidFill>
          <a:prstDash val="dash"/>
        </a:ln>
        <a:effectLst/>
      </dgm:spPr>
    </dgm:pt>
    <dgm:pt modelId="{0143719A-D577-4E3F-91D8-FE6AB4B68065}" type="pres">
      <dgm:prSet presAssocID="{9A79E0EF-A975-4BEA-877A-4572EAD526B3}" presName="ConnectorPoint" presStyleLbl="alignNode1" presStyleIdx="8" presStyleCnt="9"/>
      <dgm:spPr/>
    </dgm:pt>
    <dgm:pt modelId="{BBF7B847-9127-45CA-9268-5962BB397D97}" type="pres">
      <dgm:prSet presAssocID="{9A79E0EF-A975-4BEA-877A-4572EAD526B3}" presName="EmptyPlaceHolder" presStyleCnt="0"/>
      <dgm:spPr/>
    </dgm:pt>
  </dgm:ptLst>
  <dgm:cxnLst>
    <dgm:cxn modelId="{A2C4680F-71D6-4929-8074-F70D1A2CC273}" srcId="{E66BB78A-B5F3-4A60-BE74-DB3F0029AAD7}" destId="{57680DC7-3FE2-48A4-9777-E88765E8EEC9}" srcOrd="0" destOrd="0" parTransId="{5526410F-ECB7-4801-AD59-FEDB3CA2F1E5}" sibTransId="{929D23C2-75D8-466B-9ADF-44FFBBC7E210}"/>
    <dgm:cxn modelId="{FB16861F-A2EC-45E1-9107-2EA529EA0075}" type="presOf" srcId="{95A00FD2-3012-4B71-ADE1-11E1D1FBC06F}" destId="{FC07DF32-25E1-4999-9EC1-5B80FFBE932C}" srcOrd="0" destOrd="0" presId="urn:microsoft.com/office/officeart/2016/7/layout/BasicTimeline"/>
    <dgm:cxn modelId="{03534D22-08F3-4A5F-A851-68B324427C23}" srcId="{E9B9DF5E-A6F2-4A7A-8399-63BF0AB4E4F7}" destId="{D066A82F-E36C-459F-8B8E-8EBAB6538138}" srcOrd="0" destOrd="0" parTransId="{5F6F5FEF-2D12-4AA4-89FA-D685E7123C9E}" sibTransId="{DEF92341-38F2-4F6F-B09E-27ADE0207499}"/>
    <dgm:cxn modelId="{A88A2823-A3B2-46BB-9E58-DDC3144F5AB5}" srcId="{E66BB78A-B5F3-4A60-BE74-DB3F0029AAD7}" destId="{DDCEB329-87AC-4B41-B4E0-18009B7E10A9}" srcOrd="6" destOrd="0" parTransId="{8B6ADE86-DAE6-408A-9A7F-8BB7A70D5787}" sibTransId="{0AA29F24-BEF5-4562-A603-66E4BA6B245A}"/>
    <dgm:cxn modelId="{6C737425-8FBF-43F1-808E-485BECB010BC}" srcId="{35D3A17D-8952-44E0-86DA-932C60D083FE}" destId="{F1665323-5169-46ED-BD04-47E64D90F4B5}" srcOrd="0" destOrd="0" parTransId="{2E00CBBC-CA94-4D41-BF6A-02048E6234E4}" sibTransId="{89534A0C-1F18-429E-83A9-1B7572FDE177}"/>
    <dgm:cxn modelId="{5728E525-6347-4C92-B1A6-6F176E0E1925}" type="presOf" srcId="{9A79E0EF-A975-4BEA-877A-4572EAD526B3}" destId="{89918E19-A385-4049-9A50-28171C40DF56}" srcOrd="0" destOrd="0" presId="urn:microsoft.com/office/officeart/2016/7/layout/BasicTimeline"/>
    <dgm:cxn modelId="{13B2CA26-1D31-4E2C-8DE4-05FBCFD5C7F0}" srcId="{DDCEB329-87AC-4B41-B4E0-18009B7E10A9}" destId="{95A00FD2-3012-4B71-ADE1-11E1D1FBC06F}" srcOrd="0" destOrd="0" parTransId="{8FCC5212-24E2-456A-A550-9D629FA9485E}" sibTransId="{50BA30C2-221B-4A09-87A8-85504A7C8DF4}"/>
    <dgm:cxn modelId="{19B25827-531A-4578-B5DD-91EF10B26EBC}" srcId="{E66BB78A-B5F3-4A60-BE74-DB3F0029AAD7}" destId="{9A79E0EF-A975-4BEA-877A-4572EAD526B3}" srcOrd="8" destOrd="0" parTransId="{DCF2066C-BDFC-492D-BD04-A89C3EA81FBA}" sibTransId="{D946EF5B-8A4D-484B-BC6A-92479C560C1F}"/>
    <dgm:cxn modelId="{DD42E733-F8DD-4E4C-815A-99255C146B68}" type="presOf" srcId="{76DD8878-F30A-4A95-88B7-6010AF43B120}" destId="{A2909E6B-67CF-486B-97C5-DD2FF402AE64}" srcOrd="0" destOrd="0" presId="urn:microsoft.com/office/officeart/2016/7/layout/BasicTimeline"/>
    <dgm:cxn modelId="{A0BAB53C-0DCA-435D-A296-8465242C4866}" type="presOf" srcId="{C5FB9874-F320-4177-8764-D539760BE76D}" destId="{0762A3AB-FC09-449F-B9DA-EF5248583C6E}" srcOrd="0" destOrd="0" presId="urn:microsoft.com/office/officeart/2016/7/layout/BasicTimeline"/>
    <dgm:cxn modelId="{0214565E-F076-4512-A06C-0D0E748A2D04}" srcId="{F260BA2C-C4DC-4766-B427-737A6A579BC8}" destId="{C5FB9874-F320-4177-8764-D539760BE76D}" srcOrd="0" destOrd="0" parTransId="{91F54F52-4488-4BCA-A957-6D339671454C}" sibTransId="{BCC24B03-9166-4F16-9A81-6280ACAC65FC}"/>
    <dgm:cxn modelId="{D9905C60-8E2C-40D6-99A1-357498F09710}" type="presOf" srcId="{CC2C83F5-3790-4EAE-A330-D731056E821B}" destId="{72756AFD-AF50-4822-9705-1C215671D57B}" srcOrd="0" destOrd="0" presId="urn:microsoft.com/office/officeart/2016/7/layout/BasicTimeline"/>
    <dgm:cxn modelId="{EB33B46B-DDAF-48F8-AB80-1B40001DF38B}" type="presOf" srcId="{E9B9DF5E-A6F2-4A7A-8399-63BF0AB4E4F7}" destId="{473930D1-D8F4-443A-AB98-D50166102CC4}" srcOrd="0" destOrd="0" presId="urn:microsoft.com/office/officeart/2016/7/layout/BasicTimeline"/>
    <dgm:cxn modelId="{EFA0D06D-CEFA-482A-A2A3-B59C48788DCB}" srcId="{E66BB78A-B5F3-4A60-BE74-DB3F0029AAD7}" destId="{679B775F-066A-4506-9870-AB13792123FC}" srcOrd="3" destOrd="0" parTransId="{B29A2B80-3D76-48B3-8312-CC15D11AC715}" sibTransId="{B4F71BA2-753C-4994-8F84-DBE898DADC8C}"/>
    <dgm:cxn modelId="{BB13B26E-EF52-42C9-85A5-C900ECA188CB}" srcId="{57680DC7-3FE2-48A4-9777-E88765E8EEC9}" destId="{76DD8878-F30A-4A95-88B7-6010AF43B120}" srcOrd="0" destOrd="0" parTransId="{083797CB-216C-442E-A839-1BCA81E7F663}" sibTransId="{8C32FBA0-F264-4830-9AF6-DC2A252F0160}"/>
    <dgm:cxn modelId="{CEDAC74E-3B1F-48E5-892F-C8A0B787219A}" type="presOf" srcId="{35D3A17D-8952-44E0-86DA-932C60D083FE}" destId="{C726E466-6646-4857-9A32-AF2CE1F8D4C8}" srcOrd="0" destOrd="0" presId="urn:microsoft.com/office/officeart/2016/7/layout/BasicTimeline"/>
    <dgm:cxn modelId="{7729208D-4675-4367-8883-F76C62DE4BDD}" type="presOf" srcId="{679B775F-066A-4506-9870-AB13792123FC}" destId="{F0AEDC07-5FF9-4579-A535-4F9866E1CE7E}" srcOrd="0" destOrd="0" presId="urn:microsoft.com/office/officeart/2016/7/layout/BasicTimeline"/>
    <dgm:cxn modelId="{034CD391-B972-48D4-B2ED-464B4AE0C6FB}" type="presOf" srcId="{3873E2A2-4095-40A5-9AAB-6D127C976B6C}" destId="{DF519790-D3D1-40E7-81EC-DE80982C4A66}" srcOrd="0" destOrd="0" presId="urn:microsoft.com/office/officeart/2016/7/layout/BasicTimeline"/>
    <dgm:cxn modelId="{2608C196-D2CE-4B4D-99E5-60053DDAA6EB}" srcId="{679B775F-066A-4506-9870-AB13792123FC}" destId="{CC2C83F5-3790-4EAE-A330-D731056E821B}" srcOrd="0" destOrd="0" parTransId="{9C316AB6-C247-4743-83F8-316BA6EEB4B9}" sibTransId="{93EE75D8-DA4E-43EC-BB47-4FDE5F697253}"/>
    <dgm:cxn modelId="{B4F52C9D-A583-4C5B-B96C-F3EDCA9B9C31}" type="presOf" srcId="{8FEAAD16-165B-4830-8E10-8A5C72212321}" destId="{BB3FB687-90F2-419A-896F-AC0F84A08D72}" srcOrd="0" destOrd="0" presId="urn:microsoft.com/office/officeart/2016/7/layout/BasicTimeline"/>
    <dgm:cxn modelId="{7794449F-7FC1-4A65-92C6-59D9DD04A450}" srcId="{E66BB78A-B5F3-4A60-BE74-DB3F0029AAD7}" destId="{E9B9DF5E-A6F2-4A7A-8399-63BF0AB4E4F7}" srcOrd="5" destOrd="0" parTransId="{03FD8629-AFB4-4522-9909-20059B4B80E3}" sibTransId="{4E7E0E47-8F96-4F74-A77D-33471B5CC049}"/>
    <dgm:cxn modelId="{EE6A90B1-0BA7-4A0A-964D-862F53D7BD80}" type="presOf" srcId="{E66BB78A-B5F3-4A60-BE74-DB3F0029AAD7}" destId="{3A24E256-4DF8-478A-997D-123EB0197A02}" srcOrd="0" destOrd="0" presId="urn:microsoft.com/office/officeart/2016/7/layout/BasicTimeline"/>
    <dgm:cxn modelId="{E17290B1-4863-4147-8C87-38868136077F}" srcId="{E66BB78A-B5F3-4A60-BE74-DB3F0029AAD7}" destId="{FA6C24FE-A30A-48CA-9BAE-1B652411586F}" srcOrd="2" destOrd="0" parTransId="{D801F343-2CFF-42AC-9FD8-790C9274328F}" sibTransId="{B4F8C7A3-8A1A-4FFF-953A-FD9C54744F7C}"/>
    <dgm:cxn modelId="{614C57B3-FD3D-4EC3-8642-8A43FA3C1F5A}" srcId="{FA6C24FE-A30A-48CA-9BAE-1B652411586F}" destId="{3873E2A2-4095-40A5-9AAB-6D127C976B6C}" srcOrd="0" destOrd="0" parTransId="{62E12C2B-63EF-4C5A-9CD2-0E1958E38297}" sibTransId="{84A74C62-85A0-43FA-AF54-82DEB74A41F0}"/>
    <dgm:cxn modelId="{EF2F10BB-97AD-445A-972C-F2276C39AF35}" srcId="{A7D118F7-5B45-4391-B115-FC843FEAF22B}" destId="{8FEAAD16-165B-4830-8E10-8A5C72212321}" srcOrd="0" destOrd="0" parTransId="{7C81DC7F-4D01-47E7-9706-7853A3E74230}" sibTransId="{7F02E9BC-002F-4B93-8C61-9ED7EF6E6444}"/>
    <dgm:cxn modelId="{BDECBFBD-66ED-45F1-875D-6D3855D9BE02}" type="presOf" srcId="{DDCEB329-87AC-4B41-B4E0-18009B7E10A9}" destId="{152B1736-F653-4D59-A3F2-6A8999A16F5B}" srcOrd="0" destOrd="0" presId="urn:microsoft.com/office/officeart/2016/7/layout/BasicTimeline"/>
    <dgm:cxn modelId="{09B920C0-61A5-4700-B2EF-BD447DA14D0F}" type="presOf" srcId="{FA6C24FE-A30A-48CA-9BAE-1B652411586F}" destId="{85E6B49D-F501-4B71-8DFE-C47C006D4D56}" srcOrd="0" destOrd="0" presId="urn:microsoft.com/office/officeart/2016/7/layout/BasicTimeline"/>
    <dgm:cxn modelId="{0104A0C4-D0A4-4C60-89BC-941FF9E2EC23}" srcId="{9A79E0EF-A975-4BEA-877A-4572EAD526B3}" destId="{D889529E-69E3-423E-9DC5-942AECCE5179}" srcOrd="0" destOrd="0" parTransId="{CDA10386-AD5A-4F49-8B8D-29628D1258F8}" sibTransId="{64B39F46-1D57-4BAB-88CB-1E0DC9FAC052}"/>
    <dgm:cxn modelId="{859B58CB-B203-457C-A8E3-DAB2D6C52A22}" srcId="{E66BB78A-B5F3-4A60-BE74-DB3F0029AAD7}" destId="{A7D118F7-5B45-4391-B115-FC843FEAF22B}" srcOrd="7" destOrd="0" parTransId="{4129130B-314B-46B7-BB0B-66BD36F5BF8C}" sibTransId="{58C6F6F9-E473-4842-8A60-1EED6CA803B4}"/>
    <dgm:cxn modelId="{4FAE80D9-53FD-4D52-A23A-CBAFA6E4860C}" type="presOf" srcId="{A7D118F7-5B45-4391-B115-FC843FEAF22B}" destId="{0251E565-2107-4F1F-8432-9E4D9CC29E3E}" srcOrd="0" destOrd="0" presId="urn:microsoft.com/office/officeart/2016/7/layout/BasicTimeline"/>
    <dgm:cxn modelId="{7F6311E1-C0A5-4C4E-B6EB-BDB051E1F2FE}" type="presOf" srcId="{D889529E-69E3-423E-9DC5-942AECCE5179}" destId="{ABBDB96C-A606-441D-8FF8-3DD8191BA705}" srcOrd="0" destOrd="0" presId="urn:microsoft.com/office/officeart/2016/7/layout/BasicTimeline"/>
    <dgm:cxn modelId="{840F9AE3-81CE-4E35-98B6-C6E6BC04E19D}" type="presOf" srcId="{F1665323-5169-46ED-BD04-47E64D90F4B5}" destId="{2E2FBC45-C0DF-4433-8229-D5A201E13544}" srcOrd="0" destOrd="0" presId="urn:microsoft.com/office/officeart/2016/7/layout/BasicTimeline"/>
    <dgm:cxn modelId="{DE377CE4-FDDC-49D4-8CA7-34554EAE578F}" type="presOf" srcId="{D066A82F-E36C-459F-8B8E-8EBAB6538138}" destId="{53755293-4F7E-4CA6-8427-FC7BF4A0A139}" srcOrd="0" destOrd="0" presId="urn:microsoft.com/office/officeart/2016/7/layout/BasicTimeline"/>
    <dgm:cxn modelId="{286D70E5-EFA3-4223-9C21-FA941EF004FA}" srcId="{E66BB78A-B5F3-4A60-BE74-DB3F0029AAD7}" destId="{35D3A17D-8952-44E0-86DA-932C60D083FE}" srcOrd="1" destOrd="0" parTransId="{FCB18AE8-A4FA-45C5-A62C-616EF6B34E33}" sibTransId="{7999E82C-03FB-4310-B490-70F24C43E92F}"/>
    <dgm:cxn modelId="{3C489FF4-4E4B-492A-BB1D-D56838F36F06}" type="presOf" srcId="{F260BA2C-C4DC-4766-B427-737A6A579BC8}" destId="{6C92F71C-73DC-4248-860F-A39561A1ABB2}" srcOrd="0" destOrd="0" presId="urn:microsoft.com/office/officeart/2016/7/layout/BasicTimeline"/>
    <dgm:cxn modelId="{2E4144FC-7A24-43F7-BE05-BFF9B9E96092}" type="presOf" srcId="{57680DC7-3FE2-48A4-9777-E88765E8EEC9}" destId="{B6F8B446-6DC8-48D5-A559-B860A63050A5}" srcOrd="0" destOrd="0" presId="urn:microsoft.com/office/officeart/2016/7/layout/BasicTimeline"/>
    <dgm:cxn modelId="{319879FD-AA3F-4335-B0DB-6389035C7AB6}" srcId="{E66BB78A-B5F3-4A60-BE74-DB3F0029AAD7}" destId="{F260BA2C-C4DC-4766-B427-737A6A579BC8}" srcOrd="4" destOrd="0" parTransId="{C9962AD4-28E8-4EB0-870E-3743417F8B39}" sibTransId="{F04CA294-DCA5-4652-8CD7-F4C33D47EB55}"/>
    <dgm:cxn modelId="{9F06180C-960A-4BA7-BF07-DCB0F93A39AD}" type="presParOf" srcId="{3A24E256-4DF8-478A-997D-123EB0197A02}" destId="{2CA444A7-66BB-49FE-9E2A-48A1693DB14A}" srcOrd="0" destOrd="0" presId="urn:microsoft.com/office/officeart/2016/7/layout/BasicTimeline"/>
    <dgm:cxn modelId="{2C894D3E-7797-4EAC-9090-3DBD68C456B8}" type="presParOf" srcId="{3A24E256-4DF8-478A-997D-123EB0197A02}" destId="{74F15D6F-5FCB-4479-AB67-BFA36F2BEC59}" srcOrd="1" destOrd="0" presId="urn:microsoft.com/office/officeart/2016/7/layout/BasicTimeline"/>
    <dgm:cxn modelId="{34CD06F1-585A-4245-ABFC-BD6771A8405C}" type="presParOf" srcId="{74F15D6F-5FCB-4479-AB67-BFA36F2BEC59}" destId="{A96DA6BB-3922-47A3-86B9-7DF1EDF452FC}" srcOrd="0" destOrd="0" presId="urn:microsoft.com/office/officeart/2016/7/layout/BasicTimeline"/>
    <dgm:cxn modelId="{57856B9A-9D0B-4EBB-8F31-E93DBEB06D9A}" type="presParOf" srcId="{A96DA6BB-3922-47A3-86B9-7DF1EDF452FC}" destId="{B6F8B446-6DC8-48D5-A559-B860A63050A5}" srcOrd="0" destOrd="0" presId="urn:microsoft.com/office/officeart/2016/7/layout/BasicTimeline"/>
    <dgm:cxn modelId="{84F3412E-1F84-4FC7-BEED-83089B0EB20A}" type="presParOf" srcId="{A96DA6BB-3922-47A3-86B9-7DF1EDF452FC}" destId="{340BCA94-E33D-4B13-8799-1DF6C82D5253}" srcOrd="1" destOrd="0" presId="urn:microsoft.com/office/officeart/2016/7/layout/BasicTimeline"/>
    <dgm:cxn modelId="{509EE054-6EA7-4FBF-9137-8A32E2834CBE}" type="presParOf" srcId="{340BCA94-E33D-4B13-8799-1DF6C82D5253}" destId="{A2909E6B-67CF-486B-97C5-DD2FF402AE64}" srcOrd="0" destOrd="0" presId="urn:microsoft.com/office/officeart/2016/7/layout/BasicTimeline"/>
    <dgm:cxn modelId="{C6D6798A-F37E-422C-ACAB-01B724C39B2D}" type="presParOf" srcId="{340BCA94-E33D-4B13-8799-1DF6C82D5253}" destId="{FF7F74D9-0666-430C-8711-C82A34727C1D}" srcOrd="1" destOrd="0" presId="urn:microsoft.com/office/officeart/2016/7/layout/BasicTimeline"/>
    <dgm:cxn modelId="{10F4981E-80AC-42E0-AC67-D0E634BB3BBF}" type="presParOf" srcId="{A96DA6BB-3922-47A3-86B9-7DF1EDF452FC}" destId="{EF1B285E-FAEA-41C5-8910-95152F773AF7}" srcOrd="2" destOrd="0" presId="urn:microsoft.com/office/officeart/2016/7/layout/BasicTimeline"/>
    <dgm:cxn modelId="{647CF791-7A82-47FC-9EC9-BBDE0AD1CBEC}" type="presParOf" srcId="{A96DA6BB-3922-47A3-86B9-7DF1EDF452FC}" destId="{1B055152-FEB0-41D9-94D2-0D9A0031AC8C}" srcOrd="3" destOrd="0" presId="urn:microsoft.com/office/officeart/2016/7/layout/BasicTimeline"/>
    <dgm:cxn modelId="{B73BDB0B-F4DF-49BA-882A-9825F12C1409}" type="presParOf" srcId="{A96DA6BB-3922-47A3-86B9-7DF1EDF452FC}" destId="{0396A3B9-4793-4693-AC8E-CE17E3C007AC}" srcOrd="4" destOrd="0" presId="urn:microsoft.com/office/officeart/2016/7/layout/BasicTimeline"/>
    <dgm:cxn modelId="{53D7E141-9435-4696-9927-485EF9E809C6}" type="presParOf" srcId="{74F15D6F-5FCB-4479-AB67-BFA36F2BEC59}" destId="{6C6B1D38-0660-4225-95C2-72555AF55ED7}" srcOrd="1" destOrd="0" presId="urn:microsoft.com/office/officeart/2016/7/layout/BasicTimeline"/>
    <dgm:cxn modelId="{E4712A53-5757-45E8-B473-692A143D5432}" type="presParOf" srcId="{74F15D6F-5FCB-4479-AB67-BFA36F2BEC59}" destId="{D8691BA5-E8A8-46C1-9585-41178CBF52CC}" srcOrd="2" destOrd="0" presId="urn:microsoft.com/office/officeart/2016/7/layout/BasicTimeline"/>
    <dgm:cxn modelId="{9B6EEE76-4C91-4503-92DD-A98A652780BD}" type="presParOf" srcId="{D8691BA5-E8A8-46C1-9585-41178CBF52CC}" destId="{C726E466-6646-4857-9A32-AF2CE1F8D4C8}" srcOrd="0" destOrd="0" presId="urn:microsoft.com/office/officeart/2016/7/layout/BasicTimeline"/>
    <dgm:cxn modelId="{36BA232D-A98C-4686-B0F5-F9D6EA754EEF}" type="presParOf" srcId="{D8691BA5-E8A8-46C1-9585-41178CBF52CC}" destId="{4D7A5BF5-85A0-4D2A-BBD7-FB54E598C5FD}" srcOrd="1" destOrd="0" presId="urn:microsoft.com/office/officeart/2016/7/layout/BasicTimeline"/>
    <dgm:cxn modelId="{B183DC2B-B9D8-4D6B-851C-0AE5C33C6D83}" type="presParOf" srcId="{4D7A5BF5-85A0-4D2A-BBD7-FB54E598C5FD}" destId="{2E2FBC45-C0DF-4433-8229-D5A201E13544}" srcOrd="0" destOrd="0" presId="urn:microsoft.com/office/officeart/2016/7/layout/BasicTimeline"/>
    <dgm:cxn modelId="{B85FD94D-4930-4389-93F5-C49D42AAAF30}" type="presParOf" srcId="{4D7A5BF5-85A0-4D2A-BBD7-FB54E598C5FD}" destId="{417260BB-C3D3-4F4D-8CB5-DDA0E8AFD3CC}" srcOrd="1" destOrd="0" presId="urn:microsoft.com/office/officeart/2016/7/layout/BasicTimeline"/>
    <dgm:cxn modelId="{3645BA7B-8B50-4590-8104-CD2C4C3438F0}" type="presParOf" srcId="{D8691BA5-E8A8-46C1-9585-41178CBF52CC}" destId="{8C09671B-FEE9-4CB0-BBB2-317459F04D19}" srcOrd="2" destOrd="0" presId="urn:microsoft.com/office/officeart/2016/7/layout/BasicTimeline"/>
    <dgm:cxn modelId="{172DF8B4-B01E-41AC-84DE-DDA544BBEE86}" type="presParOf" srcId="{D8691BA5-E8A8-46C1-9585-41178CBF52CC}" destId="{8B29D411-1812-470C-BA64-B6A923D2BC4A}" srcOrd="3" destOrd="0" presId="urn:microsoft.com/office/officeart/2016/7/layout/BasicTimeline"/>
    <dgm:cxn modelId="{1729ABA5-1B58-45A1-984E-8F6FA02ED76D}" type="presParOf" srcId="{D8691BA5-E8A8-46C1-9585-41178CBF52CC}" destId="{CB582D72-2FD5-457E-861E-02F16FB34AB2}" srcOrd="4" destOrd="0" presId="urn:microsoft.com/office/officeart/2016/7/layout/BasicTimeline"/>
    <dgm:cxn modelId="{B49E09BF-B8CC-4754-8E0B-48DE69695C3F}" type="presParOf" srcId="{74F15D6F-5FCB-4479-AB67-BFA36F2BEC59}" destId="{BB091856-224D-4DE4-82D1-03E11B7C9174}" srcOrd="3" destOrd="0" presId="urn:microsoft.com/office/officeart/2016/7/layout/BasicTimeline"/>
    <dgm:cxn modelId="{9A7E0A87-768E-4B9A-8275-8562C5CBBAF1}" type="presParOf" srcId="{74F15D6F-5FCB-4479-AB67-BFA36F2BEC59}" destId="{2DA1AB51-1864-4833-B912-B97377CC93D5}" srcOrd="4" destOrd="0" presId="urn:microsoft.com/office/officeart/2016/7/layout/BasicTimeline"/>
    <dgm:cxn modelId="{F3F1B1BE-6B9F-4308-AE36-AA880F168855}" type="presParOf" srcId="{2DA1AB51-1864-4833-B912-B97377CC93D5}" destId="{85E6B49D-F501-4B71-8DFE-C47C006D4D56}" srcOrd="0" destOrd="0" presId="urn:microsoft.com/office/officeart/2016/7/layout/BasicTimeline"/>
    <dgm:cxn modelId="{887A5FDC-74AC-472D-9E20-6AA20C7ADEF3}" type="presParOf" srcId="{2DA1AB51-1864-4833-B912-B97377CC93D5}" destId="{AE33417E-381A-40F3-94F8-6E8DC851C66A}" srcOrd="1" destOrd="0" presId="urn:microsoft.com/office/officeart/2016/7/layout/BasicTimeline"/>
    <dgm:cxn modelId="{D97C74A5-851B-4895-B6CC-067A8E540182}" type="presParOf" srcId="{AE33417E-381A-40F3-94F8-6E8DC851C66A}" destId="{DF519790-D3D1-40E7-81EC-DE80982C4A66}" srcOrd="0" destOrd="0" presId="urn:microsoft.com/office/officeart/2016/7/layout/BasicTimeline"/>
    <dgm:cxn modelId="{C25AFFD6-45D4-4AB4-9BDD-B744091096B1}" type="presParOf" srcId="{AE33417E-381A-40F3-94F8-6E8DC851C66A}" destId="{3A72708B-C5BA-4BA9-9AF6-ACEB07AA77B1}" srcOrd="1" destOrd="0" presId="urn:microsoft.com/office/officeart/2016/7/layout/BasicTimeline"/>
    <dgm:cxn modelId="{CE69DE8E-7394-4EA6-A54D-AEB81B7D992E}" type="presParOf" srcId="{2DA1AB51-1864-4833-B912-B97377CC93D5}" destId="{00CE1497-F334-4449-8920-B2DBBE4DA760}" srcOrd="2" destOrd="0" presId="urn:microsoft.com/office/officeart/2016/7/layout/BasicTimeline"/>
    <dgm:cxn modelId="{C5518780-1C52-47CF-A50B-B60A46A9DB62}" type="presParOf" srcId="{2DA1AB51-1864-4833-B912-B97377CC93D5}" destId="{32230C81-4377-499F-8DAD-E2A4DA8887E2}" srcOrd="3" destOrd="0" presId="urn:microsoft.com/office/officeart/2016/7/layout/BasicTimeline"/>
    <dgm:cxn modelId="{6E2C0AE3-81EC-4B9A-9723-77F0F27DCF81}" type="presParOf" srcId="{2DA1AB51-1864-4833-B912-B97377CC93D5}" destId="{10C3B4ED-2842-4074-AD05-E9F89F658BD2}" srcOrd="4" destOrd="0" presId="urn:microsoft.com/office/officeart/2016/7/layout/BasicTimeline"/>
    <dgm:cxn modelId="{673AF43B-050C-4275-888B-573971611CB3}" type="presParOf" srcId="{74F15D6F-5FCB-4479-AB67-BFA36F2BEC59}" destId="{41242DB8-48E3-46BF-98AF-78D60A8BF1B8}" srcOrd="5" destOrd="0" presId="urn:microsoft.com/office/officeart/2016/7/layout/BasicTimeline"/>
    <dgm:cxn modelId="{E561C46B-5524-4554-9100-95372B661C2D}" type="presParOf" srcId="{74F15D6F-5FCB-4479-AB67-BFA36F2BEC59}" destId="{DD9A6C25-19CD-41D3-9673-51CDE071F8DB}" srcOrd="6" destOrd="0" presId="urn:microsoft.com/office/officeart/2016/7/layout/BasicTimeline"/>
    <dgm:cxn modelId="{6D1D6BB6-946D-4BCE-A64C-71DA80109FB1}" type="presParOf" srcId="{DD9A6C25-19CD-41D3-9673-51CDE071F8DB}" destId="{F0AEDC07-5FF9-4579-A535-4F9866E1CE7E}" srcOrd="0" destOrd="0" presId="urn:microsoft.com/office/officeart/2016/7/layout/BasicTimeline"/>
    <dgm:cxn modelId="{6C50F8D6-3765-4133-A26D-86565C2543A8}" type="presParOf" srcId="{DD9A6C25-19CD-41D3-9673-51CDE071F8DB}" destId="{73C121A4-EE45-47A1-8517-A099D8123CAF}" srcOrd="1" destOrd="0" presId="urn:microsoft.com/office/officeart/2016/7/layout/BasicTimeline"/>
    <dgm:cxn modelId="{A4A3048F-0D98-430A-8877-9D87B7F1D582}" type="presParOf" srcId="{73C121A4-EE45-47A1-8517-A099D8123CAF}" destId="{72756AFD-AF50-4822-9705-1C215671D57B}" srcOrd="0" destOrd="0" presId="urn:microsoft.com/office/officeart/2016/7/layout/BasicTimeline"/>
    <dgm:cxn modelId="{F77F41D4-EA46-4920-AA7B-A1F59F57B03D}" type="presParOf" srcId="{73C121A4-EE45-47A1-8517-A099D8123CAF}" destId="{48A192B8-E522-4A15-AB52-B9F8A9272FF0}" srcOrd="1" destOrd="0" presId="urn:microsoft.com/office/officeart/2016/7/layout/BasicTimeline"/>
    <dgm:cxn modelId="{8AA74051-7895-4F09-B195-113512EEB072}" type="presParOf" srcId="{DD9A6C25-19CD-41D3-9673-51CDE071F8DB}" destId="{97026D21-4D19-4A20-859F-6CE440E48953}" srcOrd="2" destOrd="0" presId="urn:microsoft.com/office/officeart/2016/7/layout/BasicTimeline"/>
    <dgm:cxn modelId="{5B68C395-6A9F-424F-B397-89890B8EEC4A}" type="presParOf" srcId="{DD9A6C25-19CD-41D3-9673-51CDE071F8DB}" destId="{86FBEFAD-B9B9-4353-B4ED-D6B219A4B551}" srcOrd="3" destOrd="0" presId="urn:microsoft.com/office/officeart/2016/7/layout/BasicTimeline"/>
    <dgm:cxn modelId="{533F806B-A25E-4C71-A554-33DC8623C3DC}" type="presParOf" srcId="{DD9A6C25-19CD-41D3-9673-51CDE071F8DB}" destId="{D6DE2319-8739-4BF5-B967-48D803AF6DBB}" srcOrd="4" destOrd="0" presId="urn:microsoft.com/office/officeart/2016/7/layout/BasicTimeline"/>
    <dgm:cxn modelId="{5409C9B7-E8ED-4BF5-A3C3-306A15600FE7}" type="presParOf" srcId="{74F15D6F-5FCB-4479-AB67-BFA36F2BEC59}" destId="{A4F80716-4321-4E3A-B7D5-26C2FF83A3BF}" srcOrd="7" destOrd="0" presId="urn:microsoft.com/office/officeart/2016/7/layout/BasicTimeline"/>
    <dgm:cxn modelId="{17286043-4FF8-47A6-8224-9FA6E59C5BB8}" type="presParOf" srcId="{74F15D6F-5FCB-4479-AB67-BFA36F2BEC59}" destId="{1F2B6971-0368-462B-9D5C-F6DC82063653}" srcOrd="8" destOrd="0" presId="urn:microsoft.com/office/officeart/2016/7/layout/BasicTimeline"/>
    <dgm:cxn modelId="{E901A27A-B432-4E1F-A3E0-2F03E4FCD595}" type="presParOf" srcId="{1F2B6971-0368-462B-9D5C-F6DC82063653}" destId="{6C92F71C-73DC-4248-860F-A39561A1ABB2}" srcOrd="0" destOrd="0" presId="urn:microsoft.com/office/officeart/2016/7/layout/BasicTimeline"/>
    <dgm:cxn modelId="{7D0778E1-4AB4-48C8-9296-E8B915BAF05D}" type="presParOf" srcId="{1F2B6971-0368-462B-9D5C-F6DC82063653}" destId="{32B4206C-E908-49A4-B108-79B021AC6CC5}" srcOrd="1" destOrd="0" presId="urn:microsoft.com/office/officeart/2016/7/layout/BasicTimeline"/>
    <dgm:cxn modelId="{BD5CBD9D-5517-4C05-9D8B-411F213EAED5}" type="presParOf" srcId="{32B4206C-E908-49A4-B108-79B021AC6CC5}" destId="{0762A3AB-FC09-449F-B9DA-EF5248583C6E}" srcOrd="0" destOrd="0" presId="urn:microsoft.com/office/officeart/2016/7/layout/BasicTimeline"/>
    <dgm:cxn modelId="{263A5381-84AE-468D-9F7D-F6C5FA9D03CC}" type="presParOf" srcId="{32B4206C-E908-49A4-B108-79B021AC6CC5}" destId="{418F2312-57EA-46BE-9629-1E315DBA4999}" srcOrd="1" destOrd="0" presId="urn:microsoft.com/office/officeart/2016/7/layout/BasicTimeline"/>
    <dgm:cxn modelId="{F505344A-4F7B-4DDE-B2E2-21AF151F6F3C}" type="presParOf" srcId="{1F2B6971-0368-462B-9D5C-F6DC82063653}" destId="{3B9DB0A3-52CE-4629-9970-ECE81CB8C139}" srcOrd="2" destOrd="0" presId="urn:microsoft.com/office/officeart/2016/7/layout/BasicTimeline"/>
    <dgm:cxn modelId="{EAE9620B-1643-4647-A446-88F2548A8F8F}" type="presParOf" srcId="{1F2B6971-0368-462B-9D5C-F6DC82063653}" destId="{32D6FA5A-A0C6-4AB4-82C3-48BCDC18A9C9}" srcOrd="3" destOrd="0" presId="urn:microsoft.com/office/officeart/2016/7/layout/BasicTimeline"/>
    <dgm:cxn modelId="{EF1E14F9-DEEC-4F1B-BF9B-7B120148B6AB}" type="presParOf" srcId="{1F2B6971-0368-462B-9D5C-F6DC82063653}" destId="{4FD68C3A-D6DD-4B98-83BB-497655E1B988}" srcOrd="4" destOrd="0" presId="urn:microsoft.com/office/officeart/2016/7/layout/BasicTimeline"/>
    <dgm:cxn modelId="{8BE637B2-5A4B-469B-A895-8D4C8C2C6E08}" type="presParOf" srcId="{74F15D6F-5FCB-4479-AB67-BFA36F2BEC59}" destId="{7D785118-E5AD-46F9-84D6-ABB9D36BB253}" srcOrd="9" destOrd="0" presId="urn:microsoft.com/office/officeart/2016/7/layout/BasicTimeline"/>
    <dgm:cxn modelId="{4C2DBCF6-B43B-4D57-B4BE-E7C087FF94A2}" type="presParOf" srcId="{74F15D6F-5FCB-4479-AB67-BFA36F2BEC59}" destId="{72949914-1785-4EE2-AF3E-5CA768C5E5A4}" srcOrd="10" destOrd="0" presId="urn:microsoft.com/office/officeart/2016/7/layout/BasicTimeline"/>
    <dgm:cxn modelId="{2CC3BCBE-D5BF-431F-95C9-41345EF3D68F}" type="presParOf" srcId="{72949914-1785-4EE2-AF3E-5CA768C5E5A4}" destId="{473930D1-D8F4-443A-AB98-D50166102CC4}" srcOrd="0" destOrd="0" presId="urn:microsoft.com/office/officeart/2016/7/layout/BasicTimeline"/>
    <dgm:cxn modelId="{FB5D4788-1D7C-4A32-93D7-D68869AF4C5D}" type="presParOf" srcId="{72949914-1785-4EE2-AF3E-5CA768C5E5A4}" destId="{B316E946-57CD-47FA-ACA0-709E47559C73}" srcOrd="1" destOrd="0" presId="urn:microsoft.com/office/officeart/2016/7/layout/BasicTimeline"/>
    <dgm:cxn modelId="{E82A3719-639D-4E00-9028-943B3480608A}" type="presParOf" srcId="{B316E946-57CD-47FA-ACA0-709E47559C73}" destId="{53755293-4F7E-4CA6-8427-FC7BF4A0A139}" srcOrd="0" destOrd="0" presId="urn:microsoft.com/office/officeart/2016/7/layout/BasicTimeline"/>
    <dgm:cxn modelId="{5E641A15-B907-4308-99E0-43BE7DCDB7F9}" type="presParOf" srcId="{B316E946-57CD-47FA-ACA0-709E47559C73}" destId="{50DF0C33-0779-44C2-9D01-C5A7F0A2EA90}" srcOrd="1" destOrd="0" presId="urn:microsoft.com/office/officeart/2016/7/layout/BasicTimeline"/>
    <dgm:cxn modelId="{CEC3A446-1D7A-4E82-B9D3-6CB05D603684}" type="presParOf" srcId="{72949914-1785-4EE2-AF3E-5CA768C5E5A4}" destId="{3176B5D9-0BF6-45D5-BEA7-985DA61F1C90}" srcOrd="2" destOrd="0" presId="urn:microsoft.com/office/officeart/2016/7/layout/BasicTimeline"/>
    <dgm:cxn modelId="{F9FDFA51-409B-4CAB-B231-5FA8895D153F}" type="presParOf" srcId="{72949914-1785-4EE2-AF3E-5CA768C5E5A4}" destId="{40CE1AAD-7257-43B6-BB35-F0C64233DDF5}" srcOrd="3" destOrd="0" presId="urn:microsoft.com/office/officeart/2016/7/layout/BasicTimeline"/>
    <dgm:cxn modelId="{78902F40-8A41-4A76-A03F-5C2927E45118}" type="presParOf" srcId="{72949914-1785-4EE2-AF3E-5CA768C5E5A4}" destId="{732EE7BE-7716-428D-BDF6-98B38A6116C1}" srcOrd="4" destOrd="0" presId="urn:microsoft.com/office/officeart/2016/7/layout/BasicTimeline"/>
    <dgm:cxn modelId="{EEA06AD2-0A39-4D1A-ADC4-340B66749271}" type="presParOf" srcId="{74F15D6F-5FCB-4479-AB67-BFA36F2BEC59}" destId="{69307481-869C-43FF-9845-6C48BF6DF9A1}" srcOrd="11" destOrd="0" presId="urn:microsoft.com/office/officeart/2016/7/layout/BasicTimeline"/>
    <dgm:cxn modelId="{5F1C9E83-581D-4138-989B-A140D88CB936}" type="presParOf" srcId="{74F15D6F-5FCB-4479-AB67-BFA36F2BEC59}" destId="{6A38ACBE-7D00-43C7-8EED-D734D9B3D942}" srcOrd="12" destOrd="0" presId="urn:microsoft.com/office/officeart/2016/7/layout/BasicTimeline"/>
    <dgm:cxn modelId="{ED20358C-A45C-48F0-A54B-618624454497}" type="presParOf" srcId="{6A38ACBE-7D00-43C7-8EED-D734D9B3D942}" destId="{152B1736-F653-4D59-A3F2-6A8999A16F5B}" srcOrd="0" destOrd="0" presId="urn:microsoft.com/office/officeart/2016/7/layout/BasicTimeline"/>
    <dgm:cxn modelId="{B16B4E30-B1AE-4A19-A017-852B30AE6F32}" type="presParOf" srcId="{6A38ACBE-7D00-43C7-8EED-D734D9B3D942}" destId="{82D471A8-0960-4D97-A107-0DF0CD182EA4}" srcOrd="1" destOrd="0" presId="urn:microsoft.com/office/officeart/2016/7/layout/BasicTimeline"/>
    <dgm:cxn modelId="{4C1E85E4-63C0-423A-AA57-3A8D654FDC75}" type="presParOf" srcId="{82D471A8-0960-4D97-A107-0DF0CD182EA4}" destId="{FC07DF32-25E1-4999-9EC1-5B80FFBE932C}" srcOrd="0" destOrd="0" presId="urn:microsoft.com/office/officeart/2016/7/layout/BasicTimeline"/>
    <dgm:cxn modelId="{D3A4197F-1EB5-4BFA-B754-4C614895417B}" type="presParOf" srcId="{82D471A8-0960-4D97-A107-0DF0CD182EA4}" destId="{9802B847-F972-4BC5-8535-652D513D0AD3}" srcOrd="1" destOrd="0" presId="urn:microsoft.com/office/officeart/2016/7/layout/BasicTimeline"/>
    <dgm:cxn modelId="{B5257278-E04F-4F33-A120-894FE2E0A0C5}" type="presParOf" srcId="{6A38ACBE-7D00-43C7-8EED-D734D9B3D942}" destId="{74577B62-DB54-49C5-81D4-B7BC9FC97732}" srcOrd="2" destOrd="0" presId="urn:microsoft.com/office/officeart/2016/7/layout/BasicTimeline"/>
    <dgm:cxn modelId="{17E42E83-B8E6-4C54-B91D-DF91EBE281C9}" type="presParOf" srcId="{6A38ACBE-7D00-43C7-8EED-D734D9B3D942}" destId="{2EB8A5E1-B584-45D9-B3BF-60D3192B3496}" srcOrd="3" destOrd="0" presId="urn:microsoft.com/office/officeart/2016/7/layout/BasicTimeline"/>
    <dgm:cxn modelId="{0FE7ADB9-2A21-4B64-B42E-7938F2DDCDF0}" type="presParOf" srcId="{6A38ACBE-7D00-43C7-8EED-D734D9B3D942}" destId="{017973C4-43F5-4F13-A63C-93748A8E0F18}" srcOrd="4" destOrd="0" presId="urn:microsoft.com/office/officeart/2016/7/layout/BasicTimeline"/>
    <dgm:cxn modelId="{9F8268F4-924E-49A1-B0C2-417B5FFC8AFF}" type="presParOf" srcId="{74F15D6F-5FCB-4479-AB67-BFA36F2BEC59}" destId="{54545998-3A49-4D67-BB82-BD9C54602AD0}" srcOrd="13" destOrd="0" presId="urn:microsoft.com/office/officeart/2016/7/layout/BasicTimeline"/>
    <dgm:cxn modelId="{FCA36606-0236-4323-9899-EB1E4E1F634E}" type="presParOf" srcId="{74F15D6F-5FCB-4479-AB67-BFA36F2BEC59}" destId="{B4838A25-3950-4B95-AC3C-5DAB565A569E}" srcOrd="14" destOrd="0" presId="urn:microsoft.com/office/officeart/2016/7/layout/BasicTimeline"/>
    <dgm:cxn modelId="{A2BB25DE-06CF-4763-A34B-1B3D274735CD}" type="presParOf" srcId="{B4838A25-3950-4B95-AC3C-5DAB565A569E}" destId="{0251E565-2107-4F1F-8432-9E4D9CC29E3E}" srcOrd="0" destOrd="0" presId="urn:microsoft.com/office/officeart/2016/7/layout/BasicTimeline"/>
    <dgm:cxn modelId="{39DD4E74-A587-4BAB-94CE-F1D16300C58B}" type="presParOf" srcId="{B4838A25-3950-4B95-AC3C-5DAB565A569E}" destId="{A503EA30-2DE4-4EB8-BE49-3CC10746066F}" srcOrd="1" destOrd="0" presId="urn:microsoft.com/office/officeart/2016/7/layout/BasicTimeline"/>
    <dgm:cxn modelId="{7612A402-A198-4645-B3BD-9CB63AB2E463}" type="presParOf" srcId="{A503EA30-2DE4-4EB8-BE49-3CC10746066F}" destId="{BB3FB687-90F2-419A-896F-AC0F84A08D72}" srcOrd="0" destOrd="0" presId="urn:microsoft.com/office/officeart/2016/7/layout/BasicTimeline"/>
    <dgm:cxn modelId="{4B0EAE9A-BD3D-4199-A52D-CF988E442E66}" type="presParOf" srcId="{A503EA30-2DE4-4EB8-BE49-3CC10746066F}" destId="{30A9C907-33C9-4062-899B-41B9EEA2196F}" srcOrd="1" destOrd="0" presId="urn:microsoft.com/office/officeart/2016/7/layout/BasicTimeline"/>
    <dgm:cxn modelId="{08C5738C-522F-40AC-A416-26FA7B1BD8D1}" type="presParOf" srcId="{B4838A25-3950-4B95-AC3C-5DAB565A569E}" destId="{0CD4B2C8-D81E-4A1C-9B85-BDDD9148B67F}" srcOrd="2" destOrd="0" presId="urn:microsoft.com/office/officeart/2016/7/layout/BasicTimeline"/>
    <dgm:cxn modelId="{78209F72-692D-4579-9DBB-CA3ECADC2777}" type="presParOf" srcId="{B4838A25-3950-4B95-AC3C-5DAB565A569E}" destId="{43F71B9B-A668-48ED-9096-ACD6F3BB1082}" srcOrd="3" destOrd="0" presId="urn:microsoft.com/office/officeart/2016/7/layout/BasicTimeline"/>
    <dgm:cxn modelId="{76AD6D3C-DA20-4028-9B0D-498B0189E149}" type="presParOf" srcId="{B4838A25-3950-4B95-AC3C-5DAB565A569E}" destId="{2EFCFDDE-5AD1-4C26-9C1E-97E4A08CAC30}" srcOrd="4" destOrd="0" presId="urn:microsoft.com/office/officeart/2016/7/layout/BasicTimeline"/>
    <dgm:cxn modelId="{1CC27888-3C64-4A66-A629-F502BA4D1348}" type="presParOf" srcId="{74F15D6F-5FCB-4479-AB67-BFA36F2BEC59}" destId="{5AE53BAF-DD4C-4EB8-8C24-5B21A0092F89}" srcOrd="15" destOrd="0" presId="urn:microsoft.com/office/officeart/2016/7/layout/BasicTimeline"/>
    <dgm:cxn modelId="{F76EC52D-A5B5-442E-AB6F-D27B4B98BF4F}" type="presParOf" srcId="{74F15D6F-5FCB-4479-AB67-BFA36F2BEC59}" destId="{8E203E4D-2384-4551-8482-303E50315527}" srcOrd="16" destOrd="0" presId="urn:microsoft.com/office/officeart/2016/7/layout/BasicTimeline"/>
    <dgm:cxn modelId="{A08F13D4-07F1-4337-96A4-EC011548FD9B}" type="presParOf" srcId="{8E203E4D-2384-4551-8482-303E50315527}" destId="{89918E19-A385-4049-9A50-28171C40DF56}" srcOrd="0" destOrd="0" presId="urn:microsoft.com/office/officeart/2016/7/layout/BasicTimeline"/>
    <dgm:cxn modelId="{C3749914-F343-4822-B28D-FA1CE1119472}" type="presParOf" srcId="{8E203E4D-2384-4551-8482-303E50315527}" destId="{DA73EB61-6FFD-45D5-BCBD-9BD48D912F84}" srcOrd="1" destOrd="0" presId="urn:microsoft.com/office/officeart/2016/7/layout/BasicTimeline"/>
    <dgm:cxn modelId="{214EE9B8-31A7-4931-9024-32F774B82621}" type="presParOf" srcId="{DA73EB61-6FFD-45D5-BCBD-9BD48D912F84}" destId="{ABBDB96C-A606-441D-8FF8-3DD8191BA705}" srcOrd="0" destOrd="0" presId="urn:microsoft.com/office/officeart/2016/7/layout/BasicTimeline"/>
    <dgm:cxn modelId="{D8A70405-6979-47FE-98CC-3302F584D496}" type="presParOf" srcId="{DA73EB61-6FFD-45D5-BCBD-9BD48D912F84}" destId="{63CB2100-11DD-4288-8C6E-A7C5C17EF32C}" srcOrd="1" destOrd="0" presId="urn:microsoft.com/office/officeart/2016/7/layout/BasicTimeline"/>
    <dgm:cxn modelId="{7978A3E0-3C5B-4D48-AE42-A95BAC6237DA}" type="presParOf" srcId="{8E203E4D-2384-4551-8482-303E50315527}" destId="{C4A34D58-40C1-4E8F-AFFF-F63CC3EE52DB}" srcOrd="2" destOrd="0" presId="urn:microsoft.com/office/officeart/2016/7/layout/BasicTimeline"/>
    <dgm:cxn modelId="{A16648BC-6B76-49B2-8AD0-F26DFE2FB86A}" type="presParOf" srcId="{8E203E4D-2384-4551-8482-303E50315527}" destId="{0143719A-D577-4E3F-91D8-FE6AB4B68065}" srcOrd="3" destOrd="0" presId="urn:microsoft.com/office/officeart/2016/7/layout/BasicTimeline"/>
    <dgm:cxn modelId="{28A1FCF6-17EC-4B93-AB1D-6722D2D5D797}" type="presParOf" srcId="{8E203E4D-2384-4551-8482-303E50315527}" destId="{BBF7B847-9127-45CA-9268-5962BB397D97}"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101AF7-D991-4648-8D71-C4EAA2684B71}" type="doc">
      <dgm:prSet loTypeId="urn:microsoft.com/office/officeart/2005/8/layout/hList1" loCatId="list" qsTypeId="urn:microsoft.com/office/officeart/2005/8/quickstyle/simple1" qsCatId="simple" csTypeId="urn:microsoft.com/office/officeart/2005/8/colors/accent4_2" csCatId="accent4"/>
      <dgm:spPr/>
      <dgm:t>
        <a:bodyPr/>
        <a:lstStyle/>
        <a:p>
          <a:endParaRPr lang="en-US"/>
        </a:p>
      </dgm:t>
    </dgm:pt>
    <dgm:pt modelId="{5B3B28A6-1B80-47A8-868B-1640379A1E4D}">
      <dgm:prSet/>
      <dgm:spPr/>
      <dgm:t>
        <a:bodyPr/>
        <a:lstStyle/>
        <a:p>
          <a:r>
            <a:rPr lang="en-US"/>
            <a:t>These are </a:t>
          </a:r>
          <a:r>
            <a:rPr lang="en-US" b="1"/>
            <a:t>NOT a required </a:t>
          </a:r>
          <a:r>
            <a:rPr lang="en-US"/>
            <a:t>component of Family Medicine applications</a:t>
          </a:r>
        </a:p>
      </dgm:t>
    </dgm:pt>
    <dgm:pt modelId="{F55D6CCE-9A32-4387-B449-B58D6D49869E}" type="parTrans" cxnId="{8FF72883-CB37-419A-9945-4892D1D868D5}">
      <dgm:prSet/>
      <dgm:spPr/>
      <dgm:t>
        <a:bodyPr/>
        <a:lstStyle/>
        <a:p>
          <a:endParaRPr lang="en-US"/>
        </a:p>
      </dgm:t>
    </dgm:pt>
    <dgm:pt modelId="{D19C5327-B40C-4147-B142-73F8BA04E510}" type="sibTrans" cxnId="{8FF72883-CB37-419A-9945-4892D1D868D5}">
      <dgm:prSet/>
      <dgm:spPr/>
      <dgm:t>
        <a:bodyPr/>
        <a:lstStyle/>
        <a:p>
          <a:endParaRPr lang="en-US"/>
        </a:p>
      </dgm:t>
    </dgm:pt>
    <dgm:pt modelId="{E4CBBCDC-D924-42C2-8466-293DC9AB03E9}">
      <dgm:prSet/>
      <dgm:spPr/>
      <dgm:t>
        <a:bodyPr/>
        <a:lstStyle/>
        <a:p>
          <a:r>
            <a:rPr lang="en-US"/>
            <a:t>Can have PROS </a:t>
          </a:r>
          <a:r>
            <a:rPr lang="en-US" b="1" u="sng"/>
            <a:t>and</a:t>
          </a:r>
          <a:r>
            <a:rPr lang="en-US"/>
            <a:t> CONS! </a:t>
          </a:r>
        </a:p>
      </dgm:t>
    </dgm:pt>
    <dgm:pt modelId="{AF0A912A-EC5E-4F96-A2FB-66DDCD34B3B0}" type="parTrans" cxnId="{CF767E03-638C-465B-8F63-3794B8EC9C58}">
      <dgm:prSet/>
      <dgm:spPr/>
      <dgm:t>
        <a:bodyPr/>
        <a:lstStyle/>
        <a:p>
          <a:endParaRPr lang="en-US"/>
        </a:p>
      </dgm:t>
    </dgm:pt>
    <dgm:pt modelId="{6AFD5805-194F-46E4-A719-4D2C6F35EC81}" type="sibTrans" cxnId="{CF767E03-638C-465B-8F63-3794B8EC9C58}">
      <dgm:prSet/>
      <dgm:spPr/>
      <dgm:t>
        <a:bodyPr/>
        <a:lstStyle/>
        <a:p>
          <a:endParaRPr lang="en-US"/>
        </a:p>
      </dgm:t>
    </dgm:pt>
    <dgm:pt modelId="{F89035B7-8231-466B-930A-04A1876A8B8A}">
      <dgm:prSet/>
      <dgm:spPr/>
      <dgm:t>
        <a:bodyPr/>
        <a:lstStyle/>
        <a:p>
          <a:r>
            <a:rPr lang="en-US" b="1"/>
            <a:t>Away rotations MUST BE ADDED AT SOM!!! </a:t>
          </a:r>
          <a:endParaRPr lang="en-US"/>
        </a:p>
      </dgm:t>
    </dgm:pt>
    <dgm:pt modelId="{B915931E-08D1-46EE-9E01-F75BB493D66D}" type="parTrans" cxnId="{38B64802-72A0-4D14-8081-8E94A604077B}">
      <dgm:prSet/>
      <dgm:spPr/>
      <dgm:t>
        <a:bodyPr/>
        <a:lstStyle/>
        <a:p>
          <a:endParaRPr lang="en-US"/>
        </a:p>
      </dgm:t>
    </dgm:pt>
    <dgm:pt modelId="{05EF46AC-C30B-40F1-9F78-2CD55E688CBD}" type="sibTrans" cxnId="{38B64802-72A0-4D14-8081-8E94A604077B}">
      <dgm:prSet/>
      <dgm:spPr/>
      <dgm:t>
        <a:bodyPr/>
        <a:lstStyle/>
        <a:p>
          <a:endParaRPr lang="en-US"/>
        </a:p>
      </dgm:t>
    </dgm:pt>
    <dgm:pt modelId="{E8C87C38-A335-48A8-9266-F67415A97B98}">
      <dgm:prSet/>
      <dgm:spPr/>
      <dgm:t>
        <a:bodyPr/>
        <a:lstStyle/>
        <a:p>
          <a:r>
            <a:rPr lang="en-US"/>
            <a:t>Required forms are found on the Student Scheduling Page </a:t>
          </a:r>
        </a:p>
      </dgm:t>
    </dgm:pt>
    <dgm:pt modelId="{30D98264-114D-400C-B1E5-C9736CCA9798}" type="parTrans" cxnId="{F5231CB3-2226-400E-9F32-BF013D56062E}">
      <dgm:prSet/>
      <dgm:spPr/>
      <dgm:t>
        <a:bodyPr/>
        <a:lstStyle/>
        <a:p>
          <a:endParaRPr lang="en-US"/>
        </a:p>
      </dgm:t>
    </dgm:pt>
    <dgm:pt modelId="{071F98DE-E641-4381-BC7B-2B952395E4CF}" type="sibTrans" cxnId="{F5231CB3-2226-400E-9F32-BF013D56062E}">
      <dgm:prSet/>
      <dgm:spPr/>
      <dgm:t>
        <a:bodyPr/>
        <a:lstStyle/>
        <a:p>
          <a:endParaRPr lang="en-US"/>
        </a:p>
      </dgm:t>
    </dgm:pt>
    <dgm:pt modelId="{8BAC212B-1C91-4D71-BB2D-C06F57DA78B4}">
      <dgm:prSet/>
      <dgm:spPr/>
      <dgm:t>
        <a:bodyPr/>
        <a:lstStyle/>
        <a:p>
          <a:r>
            <a:rPr lang="en-US"/>
            <a:t>Forms should be completed/signed by Departments </a:t>
          </a:r>
        </a:p>
      </dgm:t>
    </dgm:pt>
    <dgm:pt modelId="{C63292C4-6A19-4796-B208-E36E93A3CA0A}" type="parTrans" cxnId="{01E7762D-2FA0-4B1E-B4ED-86DC3D5CCEB8}">
      <dgm:prSet/>
      <dgm:spPr/>
      <dgm:t>
        <a:bodyPr/>
        <a:lstStyle/>
        <a:p>
          <a:endParaRPr lang="en-US"/>
        </a:p>
      </dgm:t>
    </dgm:pt>
    <dgm:pt modelId="{9FE6720E-75A9-4FD9-AF7E-A046C8E8CBB7}" type="sibTrans" cxnId="{01E7762D-2FA0-4B1E-B4ED-86DC3D5CCEB8}">
      <dgm:prSet/>
      <dgm:spPr/>
      <dgm:t>
        <a:bodyPr/>
        <a:lstStyle/>
        <a:p>
          <a:endParaRPr lang="en-US"/>
        </a:p>
      </dgm:t>
    </dgm:pt>
    <dgm:pt modelId="{4F609517-65C2-4323-AC57-72CC408A26DA}">
      <dgm:prSet/>
      <dgm:spPr/>
      <dgm:t>
        <a:bodyPr/>
        <a:lstStyle/>
        <a:p>
          <a:r>
            <a:rPr lang="en-US"/>
            <a:t>Submitted to Add/Drop </a:t>
          </a:r>
        </a:p>
      </dgm:t>
    </dgm:pt>
    <dgm:pt modelId="{31445321-E6A9-497A-836D-1F4D41CEC5BC}" type="parTrans" cxnId="{42F724FA-C9B9-4FFD-BE37-51C6AAB50186}">
      <dgm:prSet/>
      <dgm:spPr/>
      <dgm:t>
        <a:bodyPr/>
        <a:lstStyle/>
        <a:p>
          <a:endParaRPr lang="en-US"/>
        </a:p>
      </dgm:t>
    </dgm:pt>
    <dgm:pt modelId="{0E6086CB-08AB-4359-9D66-840832A0E862}" type="sibTrans" cxnId="{42F724FA-C9B9-4FFD-BE37-51C6AAB50186}">
      <dgm:prSet/>
      <dgm:spPr/>
      <dgm:t>
        <a:bodyPr/>
        <a:lstStyle/>
        <a:p>
          <a:endParaRPr lang="en-US"/>
        </a:p>
      </dgm:t>
    </dgm:pt>
    <dgm:pt modelId="{ED920111-BA1A-42CF-B622-D558B6B8BD9F}" type="pres">
      <dgm:prSet presAssocID="{3F101AF7-D991-4648-8D71-C4EAA2684B71}" presName="Name0" presStyleCnt="0">
        <dgm:presLayoutVars>
          <dgm:dir/>
          <dgm:animLvl val="lvl"/>
          <dgm:resizeHandles val="exact"/>
        </dgm:presLayoutVars>
      </dgm:prSet>
      <dgm:spPr/>
    </dgm:pt>
    <dgm:pt modelId="{F868B91E-0AAA-40A7-B2DF-BDCDCE8D6D30}" type="pres">
      <dgm:prSet presAssocID="{5B3B28A6-1B80-47A8-868B-1640379A1E4D}" presName="composite" presStyleCnt="0"/>
      <dgm:spPr/>
    </dgm:pt>
    <dgm:pt modelId="{51EEFCE4-6659-45D3-99D3-3D1E93EA587C}" type="pres">
      <dgm:prSet presAssocID="{5B3B28A6-1B80-47A8-868B-1640379A1E4D}" presName="parTx" presStyleLbl="alignNode1" presStyleIdx="0" presStyleCnt="3">
        <dgm:presLayoutVars>
          <dgm:chMax val="0"/>
          <dgm:chPref val="0"/>
          <dgm:bulletEnabled val="1"/>
        </dgm:presLayoutVars>
      </dgm:prSet>
      <dgm:spPr/>
    </dgm:pt>
    <dgm:pt modelId="{CA7D6535-4027-43F5-8EAE-EE8FD6C088B6}" type="pres">
      <dgm:prSet presAssocID="{5B3B28A6-1B80-47A8-868B-1640379A1E4D}" presName="desTx" presStyleLbl="alignAccFollowNode1" presStyleIdx="0" presStyleCnt="3">
        <dgm:presLayoutVars>
          <dgm:bulletEnabled val="1"/>
        </dgm:presLayoutVars>
      </dgm:prSet>
      <dgm:spPr/>
    </dgm:pt>
    <dgm:pt modelId="{60E96D96-1622-41CE-9BE3-380ABD386C33}" type="pres">
      <dgm:prSet presAssocID="{D19C5327-B40C-4147-B142-73F8BA04E510}" presName="space" presStyleCnt="0"/>
      <dgm:spPr/>
    </dgm:pt>
    <dgm:pt modelId="{65B4B08A-D57F-467D-9192-E348D18D0A71}" type="pres">
      <dgm:prSet presAssocID="{F89035B7-8231-466B-930A-04A1876A8B8A}" presName="composite" presStyleCnt="0"/>
      <dgm:spPr/>
    </dgm:pt>
    <dgm:pt modelId="{A29123B8-AB55-4A5C-AA05-E9A5A5750C18}" type="pres">
      <dgm:prSet presAssocID="{F89035B7-8231-466B-930A-04A1876A8B8A}" presName="parTx" presStyleLbl="alignNode1" presStyleIdx="1" presStyleCnt="3">
        <dgm:presLayoutVars>
          <dgm:chMax val="0"/>
          <dgm:chPref val="0"/>
          <dgm:bulletEnabled val="1"/>
        </dgm:presLayoutVars>
      </dgm:prSet>
      <dgm:spPr/>
    </dgm:pt>
    <dgm:pt modelId="{0979CF36-51ED-49B5-AE04-42FA1FB8D238}" type="pres">
      <dgm:prSet presAssocID="{F89035B7-8231-466B-930A-04A1876A8B8A}" presName="desTx" presStyleLbl="alignAccFollowNode1" presStyleIdx="1" presStyleCnt="3">
        <dgm:presLayoutVars>
          <dgm:bulletEnabled val="1"/>
        </dgm:presLayoutVars>
      </dgm:prSet>
      <dgm:spPr/>
    </dgm:pt>
    <dgm:pt modelId="{4767B776-4625-4F50-BC2F-C92533D1BB2F}" type="pres">
      <dgm:prSet presAssocID="{05EF46AC-C30B-40F1-9F78-2CD55E688CBD}" presName="space" presStyleCnt="0"/>
      <dgm:spPr/>
    </dgm:pt>
    <dgm:pt modelId="{0EEC0A3F-0DFD-4839-8A26-B680C36EFE1F}" type="pres">
      <dgm:prSet presAssocID="{E8C87C38-A335-48A8-9266-F67415A97B98}" presName="composite" presStyleCnt="0"/>
      <dgm:spPr/>
    </dgm:pt>
    <dgm:pt modelId="{1F49207D-97BD-4D74-B1B2-A1843C206BE5}" type="pres">
      <dgm:prSet presAssocID="{E8C87C38-A335-48A8-9266-F67415A97B98}" presName="parTx" presStyleLbl="alignNode1" presStyleIdx="2" presStyleCnt="3">
        <dgm:presLayoutVars>
          <dgm:chMax val="0"/>
          <dgm:chPref val="0"/>
          <dgm:bulletEnabled val="1"/>
        </dgm:presLayoutVars>
      </dgm:prSet>
      <dgm:spPr/>
    </dgm:pt>
    <dgm:pt modelId="{73320468-40B0-4525-90BB-6C15BD8E8DA4}" type="pres">
      <dgm:prSet presAssocID="{E8C87C38-A335-48A8-9266-F67415A97B98}" presName="desTx" presStyleLbl="alignAccFollowNode1" presStyleIdx="2" presStyleCnt="3">
        <dgm:presLayoutVars>
          <dgm:bulletEnabled val="1"/>
        </dgm:presLayoutVars>
      </dgm:prSet>
      <dgm:spPr/>
    </dgm:pt>
  </dgm:ptLst>
  <dgm:cxnLst>
    <dgm:cxn modelId="{38B64802-72A0-4D14-8081-8E94A604077B}" srcId="{3F101AF7-D991-4648-8D71-C4EAA2684B71}" destId="{F89035B7-8231-466B-930A-04A1876A8B8A}" srcOrd="1" destOrd="0" parTransId="{B915931E-08D1-46EE-9E01-F75BB493D66D}" sibTransId="{05EF46AC-C30B-40F1-9F78-2CD55E688CBD}"/>
    <dgm:cxn modelId="{CF767E03-638C-465B-8F63-3794B8EC9C58}" srcId="{5B3B28A6-1B80-47A8-868B-1640379A1E4D}" destId="{E4CBBCDC-D924-42C2-8466-293DC9AB03E9}" srcOrd="0" destOrd="0" parTransId="{AF0A912A-EC5E-4F96-A2FB-66DDCD34B3B0}" sibTransId="{6AFD5805-194F-46E4-A719-4D2C6F35EC81}"/>
    <dgm:cxn modelId="{D1EB9022-DCC5-4CA7-8D68-C07457EFBD61}" type="presOf" srcId="{8BAC212B-1C91-4D71-BB2D-C06F57DA78B4}" destId="{73320468-40B0-4525-90BB-6C15BD8E8DA4}" srcOrd="0" destOrd="0" presId="urn:microsoft.com/office/officeart/2005/8/layout/hList1"/>
    <dgm:cxn modelId="{01E7762D-2FA0-4B1E-B4ED-86DC3D5CCEB8}" srcId="{E8C87C38-A335-48A8-9266-F67415A97B98}" destId="{8BAC212B-1C91-4D71-BB2D-C06F57DA78B4}" srcOrd="0" destOrd="0" parTransId="{C63292C4-6A19-4796-B208-E36E93A3CA0A}" sibTransId="{9FE6720E-75A9-4FD9-AF7E-A046C8E8CBB7}"/>
    <dgm:cxn modelId="{6714F63E-31E3-4E7B-B747-A780953CDD51}" type="presOf" srcId="{E8C87C38-A335-48A8-9266-F67415A97B98}" destId="{1F49207D-97BD-4D74-B1B2-A1843C206BE5}" srcOrd="0" destOrd="0" presId="urn:microsoft.com/office/officeart/2005/8/layout/hList1"/>
    <dgm:cxn modelId="{DCE74E81-F139-4189-A99E-516D751B6B7A}" type="presOf" srcId="{5B3B28A6-1B80-47A8-868B-1640379A1E4D}" destId="{51EEFCE4-6659-45D3-99D3-3D1E93EA587C}" srcOrd="0" destOrd="0" presId="urn:microsoft.com/office/officeart/2005/8/layout/hList1"/>
    <dgm:cxn modelId="{8FF72883-CB37-419A-9945-4892D1D868D5}" srcId="{3F101AF7-D991-4648-8D71-C4EAA2684B71}" destId="{5B3B28A6-1B80-47A8-868B-1640379A1E4D}" srcOrd="0" destOrd="0" parTransId="{F55D6CCE-9A32-4387-B449-B58D6D49869E}" sibTransId="{D19C5327-B40C-4147-B142-73F8BA04E510}"/>
    <dgm:cxn modelId="{71DAA084-5AB5-4004-A3C8-A379E866291D}" type="presOf" srcId="{E4CBBCDC-D924-42C2-8466-293DC9AB03E9}" destId="{CA7D6535-4027-43F5-8EAE-EE8FD6C088B6}" srcOrd="0" destOrd="0" presId="urn:microsoft.com/office/officeart/2005/8/layout/hList1"/>
    <dgm:cxn modelId="{201E9AA6-4F8F-4D23-9C21-06F86D990969}" type="presOf" srcId="{3F101AF7-D991-4648-8D71-C4EAA2684B71}" destId="{ED920111-BA1A-42CF-B622-D558B6B8BD9F}" srcOrd="0" destOrd="0" presId="urn:microsoft.com/office/officeart/2005/8/layout/hList1"/>
    <dgm:cxn modelId="{C78232A7-737B-427D-BB6B-7C78C5D5DA36}" type="presOf" srcId="{F89035B7-8231-466B-930A-04A1876A8B8A}" destId="{A29123B8-AB55-4A5C-AA05-E9A5A5750C18}" srcOrd="0" destOrd="0" presId="urn:microsoft.com/office/officeart/2005/8/layout/hList1"/>
    <dgm:cxn modelId="{F5231CB3-2226-400E-9F32-BF013D56062E}" srcId="{3F101AF7-D991-4648-8D71-C4EAA2684B71}" destId="{E8C87C38-A335-48A8-9266-F67415A97B98}" srcOrd="2" destOrd="0" parTransId="{30D98264-114D-400C-B1E5-C9736CCA9798}" sibTransId="{071F98DE-E641-4381-BC7B-2B952395E4CF}"/>
    <dgm:cxn modelId="{C6D53FCD-698C-49F2-AEF1-701C172102B2}" type="presOf" srcId="{4F609517-65C2-4323-AC57-72CC408A26DA}" destId="{73320468-40B0-4525-90BB-6C15BD8E8DA4}" srcOrd="0" destOrd="1" presId="urn:microsoft.com/office/officeart/2005/8/layout/hList1"/>
    <dgm:cxn modelId="{42F724FA-C9B9-4FFD-BE37-51C6AAB50186}" srcId="{E8C87C38-A335-48A8-9266-F67415A97B98}" destId="{4F609517-65C2-4323-AC57-72CC408A26DA}" srcOrd="1" destOrd="0" parTransId="{31445321-E6A9-497A-836D-1F4D41CEC5BC}" sibTransId="{0E6086CB-08AB-4359-9D66-840832A0E862}"/>
    <dgm:cxn modelId="{D2BCB8C0-1AC5-43CA-AD68-00C542E8BE1B}" type="presParOf" srcId="{ED920111-BA1A-42CF-B622-D558B6B8BD9F}" destId="{F868B91E-0AAA-40A7-B2DF-BDCDCE8D6D30}" srcOrd="0" destOrd="0" presId="urn:microsoft.com/office/officeart/2005/8/layout/hList1"/>
    <dgm:cxn modelId="{5A11D162-5C28-40F8-BA40-9E6D7D8AC0B0}" type="presParOf" srcId="{F868B91E-0AAA-40A7-B2DF-BDCDCE8D6D30}" destId="{51EEFCE4-6659-45D3-99D3-3D1E93EA587C}" srcOrd="0" destOrd="0" presId="urn:microsoft.com/office/officeart/2005/8/layout/hList1"/>
    <dgm:cxn modelId="{BB3374F3-D1E9-40EF-8E0C-21418DDF0599}" type="presParOf" srcId="{F868B91E-0AAA-40A7-B2DF-BDCDCE8D6D30}" destId="{CA7D6535-4027-43F5-8EAE-EE8FD6C088B6}" srcOrd="1" destOrd="0" presId="urn:microsoft.com/office/officeart/2005/8/layout/hList1"/>
    <dgm:cxn modelId="{17D598EF-E1C8-48D3-B961-323EDF29643D}" type="presParOf" srcId="{ED920111-BA1A-42CF-B622-D558B6B8BD9F}" destId="{60E96D96-1622-41CE-9BE3-380ABD386C33}" srcOrd="1" destOrd="0" presId="urn:microsoft.com/office/officeart/2005/8/layout/hList1"/>
    <dgm:cxn modelId="{7F64D619-C05C-4EFD-98C3-01A1AE8E1416}" type="presParOf" srcId="{ED920111-BA1A-42CF-B622-D558B6B8BD9F}" destId="{65B4B08A-D57F-467D-9192-E348D18D0A71}" srcOrd="2" destOrd="0" presId="urn:microsoft.com/office/officeart/2005/8/layout/hList1"/>
    <dgm:cxn modelId="{F3001EF9-063D-41D8-8151-6F3C46D066A4}" type="presParOf" srcId="{65B4B08A-D57F-467D-9192-E348D18D0A71}" destId="{A29123B8-AB55-4A5C-AA05-E9A5A5750C18}" srcOrd="0" destOrd="0" presId="urn:microsoft.com/office/officeart/2005/8/layout/hList1"/>
    <dgm:cxn modelId="{F06CDE99-E756-4879-8BE3-4A02F9146742}" type="presParOf" srcId="{65B4B08A-D57F-467D-9192-E348D18D0A71}" destId="{0979CF36-51ED-49B5-AE04-42FA1FB8D238}" srcOrd="1" destOrd="0" presId="urn:microsoft.com/office/officeart/2005/8/layout/hList1"/>
    <dgm:cxn modelId="{AEA16608-CF46-4939-974D-94E14F6E81E0}" type="presParOf" srcId="{ED920111-BA1A-42CF-B622-D558B6B8BD9F}" destId="{4767B776-4625-4F50-BC2F-C92533D1BB2F}" srcOrd="3" destOrd="0" presId="urn:microsoft.com/office/officeart/2005/8/layout/hList1"/>
    <dgm:cxn modelId="{842863E8-58F9-4381-8C33-12D8F5F8DE59}" type="presParOf" srcId="{ED920111-BA1A-42CF-B622-D558B6B8BD9F}" destId="{0EEC0A3F-0DFD-4839-8A26-B680C36EFE1F}" srcOrd="4" destOrd="0" presId="urn:microsoft.com/office/officeart/2005/8/layout/hList1"/>
    <dgm:cxn modelId="{E54BD430-223E-47A8-81F3-D8150A5D7BDB}" type="presParOf" srcId="{0EEC0A3F-0DFD-4839-8A26-B680C36EFE1F}" destId="{1F49207D-97BD-4D74-B1B2-A1843C206BE5}" srcOrd="0" destOrd="0" presId="urn:microsoft.com/office/officeart/2005/8/layout/hList1"/>
    <dgm:cxn modelId="{93C4EAC7-6396-4799-9397-92AEFD2D7783}" type="presParOf" srcId="{0EEC0A3F-0DFD-4839-8A26-B680C36EFE1F}" destId="{73320468-40B0-4525-90BB-6C15BD8E8DA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039905-C731-4530-A526-7098FE2357AE}"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529CD94D-F407-486B-9C31-71D2ED9D973F}">
      <dgm:prSet/>
      <dgm:spPr/>
      <dgm:t>
        <a:bodyPr/>
        <a:lstStyle/>
        <a:p>
          <a:r>
            <a:rPr lang="en-US" b="0" i="0"/>
            <a:t>Complete an FRCT Scholarly Project​</a:t>
          </a:r>
          <a:endParaRPr lang="en-US"/>
        </a:p>
      </dgm:t>
    </dgm:pt>
    <dgm:pt modelId="{277040A1-6C5A-4381-BD38-FA246A298DEA}" type="parTrans" cxnId="{86A524E2-FEA9-4C85-9E98-C5AC891870FF}">
      <dgm:prSet/>
      <dgm:spPr/>
      <dgm:t>
        <a:bodyPr/>
        <a:lstStyle/>
        <a:p>
          <a:endParaRPr lang="en-US"/>
        </a:p>
      </dgm:t>
    </dgm:pt>
    <dgm:pt modelId="{382EE321-C0D8-4402-897A-5814B6AB106D}" type="sibTrans" cxnId="{86A524E2-FEA9-4C85-9E98-C5AC891870FF}">
      <dgm:prSet phldrT="1" phldr="0"/>
      <dgm:spPr/>
      <dgm:t>
        <a:bodyPr/>
        <a:lstStyle/>
        <a:p>
          <a:r>
            <a:rPr lang="en-US"/>
            <a:t>1</a:t>
          </a:r>
        </a:p>
      </dgm:t>
    </dgm:pt>
    <dgm:pt modelId="{AC5C23BF-6FD0-439A-A6FD-0B99EE4AA215}">
      <dgm:prSet/>
      <dgm:spPr/>
      <dgm:t>
        <a:bodyPr/>
        <a:lstStyle/>
        <a:p>
          <a:r>
            <a:rPr lang="en-US" b="0" i="0"/>
            <a:t>Pass OSCE ​</a:t>
          </a:r>
          <a:endParaRPr lang="en-US"/>
        </a:p>
      </dgm:t>
    </dgm:pt>
    <dgm:pt modelId="{84D99EEA-2A18-4035-8C0A-DC3CB12E322C}" type="parTrans" cxnId="{C3469590-BB3D-4267-9F37-7DBFDC9ADAF4}">
      <dgm:prSet/>
      <dgm:spPr/>
      <dgm:t>
        <a:bodyPr/>
        <a:lstStyle/>
        <a:p>
          <a:endParaRPr lang="en-US"/>
        </a:p>
      </dgm:t>
    </dgm:pt>
    <dgm:pt modelId="{84C7D238-10C1-4243-B945-C744CB75DFB1}" type="sibTrans" cxnId="{C3469590-BB3D-4267-9F37-7DBFDC9ADAF4}">
      <dgm:prSet phldrT="2" phldr="0"/>
      <dgm:spPr/>
      <dgm:t>
        <a:bodyPr/>
        <a:lstStyle/>
        <a:p>
          <a:r>
            <a:rPr lang="en-US"/>
            <a:t>2</a:t>
          </a:r>
        </a:p>
      </dgm:t>
    </dgm:pt>
    <dgm:pt modelId="{72546141-90F9-41EE-BBDE-01DA332A74DF}">
      <dgm:prSet/>
      <dgm:spPr/>
      <dgm:t>
        <a:bodyPr/>
        <a:lstStyle/>
        <a:p>
          <a:r>
            <a:rPr lang="en-US" b="0" i="0"/>
            <a:t>Take USMLE Step 2: Clinical Knowledge examination​</a:t>
          </a:r>
          <a:endParaRPr lang="en-US"/>
        </a:p>
      </dgm:t>
    </dgm:pt>
    <dgm:pt modelId="{8F88ABE7-46DC-436B-A4E4-5FCA5EA7AE42}" type="parTrans" cxnId="{2CE888BF-7174-4C6B-86B8-7EEE51605104}">
      <dgm:prSet/>
      <dgm:spPr/>
      <dgm:t>
        <a:bodyPr/>
        <a:lstStyle/>
        <a:p>
          <a:endParaRPr lang="en-US"/>
        </a:p>
      </dgm:t>
    </dgm:pt>
    <dgm:pt modelId="{C50A1849-37E0-4D24-85F4-5E059B6CC1B6}" type="sibTrans" cxnId="{2CE888BF-7174-4C6B-86B8-7EEE51605104}">
      <dgm:prSet phldrT="3" phldr="0"/>
      <dgm:spPr/>
      <dgm:t>
        <a:bodyPr/>
        <a:lstStyle/>
        <a:p>
          <a:r>
            <a:rPr lang="en-US"/>
            <a:t>3</a:t>
          </a:r>
        </a:p>
      </dgm:t>
    </dgm:pt>
    <dgm:pt modelId="{F0F2F1EE-B200-4745-8C74-D81D2D29F0C7}">
      <dgm:prSet/>
      <dgm:spPr/>
      <dgm:t>
        <a:bodyPr/>
        <a:lstStyle/>
        <a:p>
          <a:r>
            <a:rPr lang="en-US" b="0" i="0"/>
            <a:t>Complete Exit Interview with Financial Aid ​</a:t>
          </a:r>
          <a:endParaRPr lang="en-US"/>
        </a:p>
      </dgm:t>
    </dgm:pt>
    <dgm:pt modelId="{E9228CF6-67BB-4477-9507-0E6681707F88}" type="parTrans" cxnId="{475B5D29-982A-4C64-B6E3-6BACEAC19BF4}">
      <dgm:prSet/>
      <dgm:spPr/>
      <dgm:t>
        <a:bodyPr/>
        <a:lstStyle/>
        <a:p>
          <a:endParaRPr lang="en-US"/>
        </a:p>
      </dgm:t>
    </dgm:pt>
    <dgm:pt modelId="{2885E955-696C-4212-8891-A29D6F9C36A2}" type="sibTrans" cxnId="{475B5D29-982A-4C64-B6E3-6BACEAC19BF4}">
      <dgm:prSet phldrT="4" phldr="0"/>
      <dgm:spPr/>
      <dgm:t>
        <a:bodyPr/>
        <a:lstStyle/>
        <a:p>
          <a:r>
            <a:rPr lang="en-US"/>
            <a:t>4</a:t>
          </a:r>
        </a:p>
      </dgm:t>
    </dgm:pt>
    <dgm:pt modelId="{7A795A66-85B2-427C-9DFF-6962ADF2C098}" type="pres">
      <dgm:prSet presAssocID="{CC039905-C731-4530-A526-7098FE2357AE}" presName="Name0" presStyleCnt="0">
        <dgm:presLayoutVars>
          <dgm:animLvl val="lvl"/>
          <dgm:resizeHandles val="exact"/>
        </dgm:presLayoutVars>
      </dgm:prSet>
      <dgm:spPr/>
    </dgm:pt>
    <dgm:pt modelId="{BC3288A6-8063-4A60-8E19-CC1BBC3DE887}" type="pres">
      <dgm:prSet presAssocID="{529CD94D-F407-486B-9C31-71D2ED9D973F}" presName="compositeNode" presStyleCnt="0">
        <dgm:presLayoutVars>
          <dgm:bulletEnabled val="1"/>
        </dgm:presLayoutVars>
      </dgm:prSet>
      <dgm:spPr/>
    </dgm:pt>
    <dgm:pt modelId="{E83C1E97-9C51-4099-8378-3AFAD56B222C}" type="pres">
      <dgm:prSet presAssocID="{529CD94D-F407-486B-9C31-71D2ED9D973F}" presName="bgRect" presStyleLbl="bgAccFollowNode1" presStyleIdx="0" presStyleCnt="4"/>
      <dgm:spPr/>
    </dgm:pt>
    <dgm:pt modelId="{4CC637A2-D658-4B95-868E-02A609EA0FEA}" type="pres">
      <dgm:prSet presAssocID="{382EE321-C0D8-4402-897A-5814B6AB106D}" presName="sibTransNodeCircle" presStyleLbl="alignNode1" presStyleIdx="0" presStyleCnt="8">
        <dgm:presLayoutVars>
          <dgm:chMax val="0"/>
          <dgm:bulletEnabled/>
        </dgm:presLayoutVars>
      </dgm:prSet>
      <dgm:spPr/>
    </dgm:pt>
    <dgm:pt modelId="{C737C862-1CAB-4505-8817-FE810AD20CA9}" type="pres">
      <dgm:prSet presAssocID="{529CD94D-F407-486B-9C31-71D2ED9D973F}" presName="bottomLine" presStyleLbl="alignNode1" presStyleIdx="1" presStyleCnt="8">
        <dgm:presLayoutVars/>
      </dgm:prSet>
      <dgm:spPr/>
    </dgm:pt>
    <dgm:pt modelId="{682FC7C6-C5AF-4B88-973E-9F86A89D70FF}" type="pres">
      <dgm:prSet presAssocID="{529CD94D-F407-486B-9C31-71D2ED9D973F}" presName="nodeText" presStyleLbl="bgAccFollowNode1" presStyleIdx="0" presStyleCnt="4">
        <dgm:presLayoutVars>
          <dgm:bulletEnabled val="1"/>
        </dgm:presLayoutVars>
      </dgm:prSet>
      <dgm:spPr/>
    </dgm:pt>
    <dgm:pt modelId="{EB24E5FF-9035-4ABF-8647-83C6B2E45415}" type="pres">
      <dgm:prSet presAssocID="{382EE321-C0D8-4402-897A-5814B6AB106D}" presName="sibTrans" presStyleCnt="0"/>
      <dgm:spPr/>
    </dgm:pt>
    <dgm:pt modelId="{C293FE50-E343-4291-A5DF-956E36120E04}" type="pres">
      <dgm:prSet presAssocID="{AC5C23BF-6FD0-439A-A6FD-0B99EE4AA215}" presName="compositeNode" presStyleCnt="0">
        <dgm:presLayoutVars>
          <dgm:bulletEnabled val="1"/>
        </dgm:presLayoutVars>
      </dgm:prSet>
      <dgm:spPr/>
    </dgm:pt>
    <dgm:pt modelId="{4CD9FEC4-8A12-4ED5-888C-EB1A89FD28B3}" type="pres">
      <dgm:prSet presAssocID="{AC5C23BF-6FD0-439A-A6FD-0B99EE4AA215}" presName="bgRect" presStyleLbl="bgAccFollowNode1" presStyleIdx="1" presStyleCnt="4"/>
      <dgm:spPr/>
    </dgm:pt>
    <dgm:pt modelId="{CC368B80-AC85-487E-8C3E-26DF949580E6}" type="pres">
      <dgm:prSet presAssocID="{84C7D238-10C1-4243-B945-C744CB75DFB1}" presName="sibTransNodeCircle" presStyleLbl="alignNode1" presStyleIdx="2" presStyleCnt="8">
        <dgm:presLayoutVars>
          <dgm:chMax val="0"/>
          <dgm:bulletEnabled/>
        </dgm:presLayoutVars>
      </dgm:prSet>
      <dgm:spPr/>
    </dgm:pt>
    <dgm:pt modelId="{497E4C47-032C-4F2D-BB61-97FC544BB57B}" type="pres">
      <dgm:prSet presAssocID="{AC5C23BF-6FD0-439A-A6FD-0B99EE4AA215}" presName="bottomLine" presStyleLbl="alignNode1" presStyleIdx="3" presStyleCnt="8">
        <dgm:presLayoutVars/>
      </dgm:prSet>
      <dgm:spPr/>
    </dgm:pt>
    <dgm:pt modelId="{FC8BB9F7-8278-41DE-9BFA-5AD740F0AC6B}" type="pres">
      <dgm:prSet presAssocID="{AC5C23BF-6FD0-439A-A6FD-0B99EE4AA215}" presName="nodeText" presStyleLbl="bgAccFollowNode1" presStyleIdx="1" presStyleCnt="4">
        <dgm:presLayoutVars>
          <dgm:bulletEnabled val="1"/>
        </dgm:presLayoutVars>
      </dgm:prSet>
      <dgm:spPr/>
    </dgm:pt>
    <dgm:pt modelId="{39E33555-428E-4FA0-985B-027A1718EA22}" type="pres">
      <dgm:prSet presAssocID="{84C7D238-10C1-4243-B945-C744CB75DFB1}" presName="sibTrans" presStyleCnt="0"/>
      <dgm:spPr/>
    </dgm:pt>
    <dgm:pt modelId="{75C16B50-CFE8-487A-9A7B-674DBFF838A1}" type="pres">
      <dgm:prSet presAssocID="{72546141-90F9-41EE-BBDE-01DA332A74DF}" presName="compositeNode" presStyleCnt="0">
        <dgm:presLayoutVars>
          <dgm:bulletEnabled val="1"/>
        </dgm:presLayoutVars>
      </dgm:prSet>
      <dgm:spPr/>
    </dgm:pt>
    <dgm:pt modelId="{4A8B6DF8-7315-4032-9D7E-12AD34FFC097}" type="pres">
      <dgm:prSet presAssocID="{72546141-90F9-41EE-BBDE-01DA332A74DF}" presName="bgRect" presStyleLbl="bgAccFollowNode1" presStyleIdx="2" presStyleCnt="4"/>
      <dgm:spPr/>
    </dgm:pt>
    <dgm:pt modelId="{2C3F74B9-620A-4B91-BF19-B7C7AA9C4F40}" type="pres">
      <dgm:prSet presAssocID="{C50A1849-37E0-4D24-85F4-5E059B6CC1B6}" presName="sibTransNodeCircle" presStyleLbl="alignNode1" presStyleIdx="4" presStyleCnt="8">
        <dgm:presLayoutVars>
          <dgm:chMax val="0"/>
          <dgm:bulletEnabled/>
        </dgm:presLayoutVars>
      </dgm:prSet>
      <dgm:spPr/>
    </dgm:pt>
    <dgm:pt modelId="{CB5BFD9B-D7DF-4AF0-9B45-3F472489D93E}" type="pres">
      <dgm:prSet presAssocID="{72546141-90F9-41EE-BBDE-01DA332A74DF}" presName="bottomLine" presStyleLbl="alignNode1" presStyleIdx="5" presStyleCnt="8">
        <dgm:presLayoutVars/>
      </dgm:prSet>
      <dgm:spPr/>
    </dgm:pt>
    <dgm:pt modelId="{1DD5B45A-F975-4E23-B25C-DD2BAD11D577}" type="pres">
      <dgm:prSet presAssocID="{72546141-90F9-41EE-BBDE-01DA332A74DF}" presName="nodeText" presStyleLbl="bgAccFollowNode1" presStyleIdx="2" presStyleCnt="4">
        <dgm:presLayoutVars>
          <dgm:bulletEnabled val="1"/>
        </dgm:presLayoutVars>
      </dgm:prSet>
      <dgm:spPr/>
    </dgm:pt>
    <dgm:pt modelId="{719B0533-1B25-459A-8AAD-1A3869BBF52C}" type="pres">
      <dgm:prSet presAssocID="{C50A1849-37E0-4D24-85F4-5E059B6CC1B6}" presName="sibTrans" presStyleCnt="0"/>
      <dgm:spPr/>
    </dgm:pt>
    <dgm:pt modelId="{66D3AC25-414A-4F1B-BA92-EE7B80E95FB2}" type="pres">
      <dgm:prSet presAssocID="{F0F2F1EE-B200-4745-8C74-D81D2D29F0C7}" presName="compositeNode" presStyleCnt="0">
        <dgm:presLayoutVars>
          <dgm:bulletEnabled val="1"/>
        </dgm:presLayoutVars>
      </dgm:prSet>
      <dgm:spPr/>
    </dgm:pt>
    <dgm:pt modelId="{4B00FD1E-B05F-4654-8DD3-FD8EA633E3D9}" type="pres">
      <dgm:prSet presAssocID="{F0F2F1EE-B200-4745-8C74-D81D2D29F0C7}" presName="bgRect" presStyleLbl="bgAccFollowNode1" presStyleIdx="3" presStyleCnt="4"/>
      <dgm:spPr/>
    </dgm:pt>
    <dgm:pt modelId="{AF667AC7-6017-41B4-801C-F9A87F91CEB1}" type="pres">
      <dgm:prSet presAssocID="{2885E955-696C-4212-8891-A29D6F9C36A2}" presName="sibTransNodeCircle" presStyleLbl="alignNode1" presStyleIdx="6" presStyleCnt="8">
        <dgm:presLayoutVars>
          <dgm:chMax val="0"/>
          <dgm:bulletEnabled/>
        </dgm:presLayoutVars>
      </dgm:prSet>
      <dgm:spPr/>
    </dgm:pt>
    <dgm:pt modelId="{8F9C2E2A-0D9D-4934-832E-9D75AEB68B0D}" type="pres">
      <dgm:prSet presAssocID="{F0F2F1EE-B200-4745-8C74-D81D2D29F0C7}" presName="bottomLine" presStyleLbl="alignNode1" presStyleIdx="7" presStyleCnt="8">
        <dgm:presLayoutVars/>
      </dgm:prSet>
      <dgm:spPr/>
    </dgm:pt>
    <dgm:pt modelId="{BA28C057-9749-4DDB-AA3D-E7C7035AC78E}" type="pres">
      <dgm:prSet presAssocID="{F0F2F1EE-B200-4745-8C74-D81D2D29F0C7}" presName="nodeText" presStyleLbl="bgAccFollowNode1" presStyleIdx="3" presStyleCnt="4">
        <dgm:presLayoutVars>
          <dgm:bulletEnabled val="1"/>
        </dgm:presLayoutVars>
      </dgm:prSet>
      <dgm:spPr/>
    </dgm:pt>
  </dgm:ptLst>
  <dgm:cxnLst>
    <dgm:cxn modelId="{475B5D29-982A-4C64-B6E3-6BACEAC19BF4}" srcId="{CC039905-C731-4530-A526-7098FE2357AE}" destId="{F0F2F1EE-B200-4745-8C74-D81D2D29F0C7}" srcOrd="3" destOrd="0" parTransId="{E9228CF6-67BB-4477-9507-0E6681707F88}" sibTransId="{2885E955-696C-4212-8891-A29D6F9C36A2}"/>
    <dgm:cxn modelId="{AE613935-5937-484E-AB5B-493A111ED8A7}" type="presOf" srcId="{F0F2F1EE-B200-4745-8C74-D81D2D29F0C7}" destId="{4B00FD1E-B05F-4654-8DD3-FD8EA633E3D9}" srcOrd="0" destOrd="0" presId="urn:microsoft.com/office/officeart/2016/7/layout/BasicLinearProcessNumbered"/>
    <dgm:cxn modelId="{443A2C62-3A61-42B6-B9E2-564A2B3C8804}" type="presOf" srcId="{72546141-90F9-41EE-BBDE-01DA332A74DF}" destId="{1DD5B45A-F975-4E23-B25C-DD2BAD11D577}" srcOrd="1" destOrd="0" presId="urn:microsoft.com/office/officeart/2016/7/layout/BasicLinearProcessNumbered"/>
    <dgm:cxn modelId="{D248BF50-6E9C-44DA-AFF7-32CB5B3F30F9}" type="presOf" srcId="{AC5C23BF-6FD0-439A-A6FD-0B99EE4AA215}" destId="{FC8BB9F7-8278-41DE-9BFA-5AD740F0AC6B}" srcOrd="1" destOrd="0" presId="urn:microsoft.com/office/officeart/2016/7/layout/BasicLinearProcessNumbered"/>
    <dgm:cxn modelId="{CDEB9275-E3EC-4869-A558-0D553B16C28E}" type="presOf" srcId="{AC5C23BF-6FD0-439A-A6FD-0B99EE4AA215}" destId="{4CD9FEC4-8A12-4ED5-888C-EB1A89FD28B3}" srcOrd="0" destOrd="0" presId="urn:microsoft.com/office/officeart/2016/7/layout/BasicLinearProcessNumbered"/>
    <dgm:cxn modelId="{0ED9CE57-CE49-4D5C-B99D-61D948F4BA72}" type="presOf" srcId="{529CD94D-F407-486B-9C31-71D2ED9D973F}" destId="{682FC7C6-C5AF-4B88-973E-9F86A89D70FF}" srcOrd="1" destOrd="0" presId="urn:microsoft.com/office/officeart/2016/7/layout/BasicLinearProcessNumbered"/>
    <dgm:cxn modelId="{D03B4F79-0133-4217-8DCE-C8728C026FCD}" type="presOf" srcId="{CC039905-C731-4530-A526-7098FE2357AE}" destId="{7A795A66-85B2-427C-9DFF-6962ADF2C098}" srcOrd="0" destOrd="0" presId="urn:microsoft.com/office/officeart/2016/7/layout/BasicLinearProcessNumbered"/>
    <dgm:cxn modelId="{5F9FD77F-60A0-4775-8E16-06763504DD9D}" type="presOf" srcId="{382EE321-C0D8-4402-897A-5814B6AB106D}" destId="{4CC637A2-D658-4B95-868E-02A609EA0FEA}" srcOrd="0" destOrd="0" presId="urn:microsoft.com/office/officeart/2016/7/layout/BasicLinearProcessNumbered"/>
    <dgm:cxn modelId="{D63F1883-BCF5-4EE8-B23F-B023C61A3F8B}" type="presOf" srcId="{F0F2F1EE-B200-4745-8C74-D81D2D29F0C7}" destId="{BA28C057-9749-4DDB-AA3D-E7C7035AC78E}" srcOrd="1" destOrd="0" presId="urn:microsoft.com/office/officeart/2016/7/layout/BasicLinearProcessNumbered"/>
    <dgm:cxn modelId="{C3469590-BB3D-4267-9F37-7DBFDC9ADAF4}" srcId="{CC039905-C731-4530-A526-7098FE2357AE}" destId="{AC5C23BF-6FD0-439A-A6FD-0B99EE4AA215}" srcOrd="1" destOrd="0" parTransId="{84D99EEA-2A18-4035-8C0A-DC3CB12E322C}" sibTransId="{84C7D238-10C1-4243-B945-C744CB75DFB1}"/>
    <dgm:cxn modelId="{F5D07094-0B68-45A7-9460-6C172A941D04}" type="presOf" srcId="{529CD94D-F407-486B-9C31-71D2ED9D973F}" destId="{E83C1E97-9C51-4099-8378-3AFAD56B222C}" srcOrd="0" destOrd="0" presId="urn:microsoft.com/office/officeart/2016/7/layout/BasicLinearProcessNumbered"/>
    <dgm:cxn modelId="{1E7B7C9E-9020-4A17-A7D3-E822DA0DA0AB}" type="presOf" srcId="{C50A1849-37E0-4D24-85F4-5E059B6CC1B6}" destId="{2C3F74B9-620A-4B91-BF19-B7C7AA9C4F40}" srcOrd="0" destOrd="0" presId="urn:microsoft.com/office/officeart/2016/7/layout/BasicLinearProcessNumbered"/>
    <dgm:cxn modelId="{2CE888BF-7174-4C6B-86B8-7EEE51605104}" srcId="{CC039905-C731-4530-A526-7098FE2357AE}" destId="{72546141-90F9-41EE-BBDE-01DA332A74DF}" srcOrd="2" destOrd="0" parTransId="{8F88ABE7-46DC-436B-A4E4-5FCA5EA7AE42}" sibTransId="{C50A1849-37E0-4D24-85F4-5E059B6CC1B6}"/>
    <dgm:cxn modelId="{B7CD3BD9-81B5-49EF-8F9D-34C346C16178}" type="presOf" srcId="{84C7D238-10C1-4243-B945-C744CB75DFB1}" destId="{CC368B80-AC85-487E-8C3E-26DF949580E6}" srcOrd="0" destOrd="0" presId="urn:microsoft.com/office/officeart/2016/7/layout/BasicLinearProcessNumbered"/>
    <dgm:cxn modelId="{866FDBDF-BD83-415B-A8C1-FBE3506507DB}" type="presOf" srcId="{72546141-90F9-41EE-BBDE-01DA332A74DF}" destId="{4A8B6DF8-7315-4032-9D7E-12AD34FFC097}" srcOrd="0" destOrd="0" presId="urn:microsoft.com/office/officeart/2016/7/layout/BasicLinearProcessNumbered"/>
    <dgm:cxn modelId="{86A524E2-FEA9-4C85-9E98-C5AC891870FF}" srcId="{CC039905-C731-4530-A526-7098FE2357AE}" destId="{529CD94D-F407-486B-9C31-71D2ED9D973F}" srcOrd="0" destOrd="0" parTransId="{277040A1-6C5A-4381-BD38-FA246A298DEA}" sibTransId="{382EE321-C0D8-4402-897A-5814B6AB106D}"/>
    <dgm:cxn modelId="{D02C0DFD-5BBF-46BD-8E6E-E00CBC705858}" type="presOf" srcId="{2885E955-696C-4212-8891-A29D6F9C36A2}" destId="{AF667AC7-6017-41B4-801C-F9A87F91CEB1}" srcOrd="0" destOrd="0" presId="urn:microsoft.com/office/officeart/2016/7/layout/BasicLinearProcessNumbered"/>
    <dgm:cxn modelId="{87319AAC-6D4B-4D66-AE17-0D29A19C6A2D}" type="presParOf" srcId="{7A795A66-85B2-427C-9DFF-6962ADF2C098}" destId="{BC3288A6-8063-4A60-8E19-CC1BBC3DE887}" srcOrd="0" destOrd="0" presId="urn:microsoft.com/office/officeart/2016/7/layout/BasicLinearProcessNumbered"/>
    <dgm:cxn modelId="{46A23E1C-5924-4BB9-847A-04D62392B207}" type="presParOf" srcId="{BC3288A6-8063-4A60-8E19-CC1BBC3DE887}" destId="{E83C1E97-9C51-4099-8378-3AFAD56B222C}" srcOrd="0" destOrd="0" presId="urn:microsoft.com/office/officeart/2016/7/layout/BasicLinearProcessNumbered"/>
    <dgm:cxn modelId="{0D67ABF0-5A19-40BF-B927-FDA628316E02}" type="presParOf" srcId="{BC3288A6-8063-4A60-8E19-CC1BBC3DE887}" destId="{4CC637A2-D658-4B95-868E-02A609EA0FEA}" srcOrd="1" destOrd="0" presId="urn:microsoft.com/office/officeart/2016/7/layout/BasicLinearProcessNumbered"/>
    <dgm:cxn modelId="{C01AEF6F-3137-4C57-B57B-739A04807D3F}" type="presParOf" srcId="{BC3288A6-8063-4A60-8E19-CC1BBC3DE887}" destId="{C737C862-1CAB-4505-8817-FE810AD20CA9}" srcOrd="2" destOrd="0" presId="urn:microsoft.com/office/officeart/2016/7/layout/BasicLinearProcessNumbered"/>
    <dgm:cxn modelId="{B7746288-CFB5-4835-A3B1-AC95156B704C}" type="presParOf" srcId="{BC3288A6-8063-4A60-8E19-CC1BBC3DE887}" destId="{682FC7C6-C5AF-4B88-973E-9F86A89D70FF}" srcOrd="3" destOrd="0" presId="urn:microsoft.com/office/officeart/2016/7/layout/BasicLinearProcessNumbered"/>
    <dgm:cxn modelId="{25EDE6C9-EE07-4787-BF41-30DB5206DB49}" type="presParOf" srcId="{7A795A66-85B2-427C-9DFF-6962ADF2C098}" destId="{EB24E5FF-9035-4ABF-8647-83C6B2E45415}" srcOrd="1" destOrd="0" presId="urn:microsoft.com/office/officeart/2016/7/layout/BasicLinearProcessNumbered"/>
    <dgm:cxn modelId="{3F70E886-C57F-4594-87C7-267547526873}" type="presParOf" srcId="{7A795A66-85B2-427C-9DFF-6962ADF2C098}" destId="{C293FE50-E343-4291-A5DF-956E36120E04}" srcOrd="2" destOrd="0" presId="urn:microsoft.com/office/officeart/2016/7/layout/BasicLinearProcessNumbered"/>
    <dgm:cxn modelId="{BB30CF9D-EEE5-48EA-907B-97682F2365B2}" type="presParOf" srcId="{C293FE50-E343-4291-A5DF-956E36120E04}" destId="{4CD9FEC4-8A12-4ED5-888C-EB1A89FD28B3}" srcOrd="0" destOrd="0" presId="urn:microsoft.com/office/officeart/2016/7/layout/BasicLinearProcessNumbered"/>
    <dgm:cxn modelId="{14F63601-608C-4340-8E08-BCEC18484E24}" type="presParOf" srcId="{C293FE50-E343-4291-A5DF-956E36120E04}" destId="{CC368B80-AC85-487E-8C3E-26DF949580E6}" srcOrd="1" destOrd="0" presId="urn:microsoft.com/office/officeart/2016/7/layout/BasicLinearProcessNumbered"/>
    <dgm:cxn modelId="{662EC73F-26E6-41BA-BFCF-0D67E6EA2A6F}" type="presParOf" srcId="{C293FE50-E343-4291-A5DF-956E36120E04}" destId="{497E4C47-032C-4F2D-BB61-97FC544BB57B}" srcOrd="2" destOrd="0" presId="urn:microsoft.com/office/officeart/2016/7/layout/BasicLinearProcessNumbered"/>
    <dgm:cxn modelId="{11492540-2A5C-496B-880E-2F8CBFF7B819}" type="presParOf" srcId="{C293FE50-E343-4291-A5DF-956E36120E04}" destId="{FC8BB9F7-8278-41DE-9BFA-5AD740F0AC6B}" srcOrd="3" destOrd="0" presId="urn:microsoft.com/office/officeart/2016/7/layout/BasicLinearProcessNumbered"/>
    <dgm:cxn modelId="{B438FF3E-6F57-4C3B-8D6F-28BE6A10BD3D}" type="presParOf" srcId="{7A795A66-85B2-427C-9DFF-6962ADF2C098}" destId="{39E33555-428E-4FA0-985B-027A1718EA22}" srcOrd="3" destOrd="0" presId="urn:microsoft.com/office/officeart/2016/7/layout/BasicLinearProcessNumbered"/>
    <dgm:cxn modelId="{BB311B62-EFB2-4404-9BB5-97B8ED971395}" type="presParOf" srcId="{7A795A66-85B2-427C-9DFF-6962ADF2C098}" destId="{75C16B50-CFE8-487A-9A7B-674DBFF838A1}" srcOrd="4" destOrd="0" presId="urn:microsoft.com/office/officeart/2016/7/layout/BasicLinearProcessNumbered"/>
    <dgm:cxn modelId="{47270101-4188-4C49-95CF-F46787EF1ABF}" type="presParOf" srcId="{75C16B50-CFE8-487A-9A7B-674DBFF838A1}" destId="{4A8B6DF8-7315-4032-9D7E-12AD34FFC097}" srcOrd="0" destOrd="0" presId="urn:microsoft.com/office/officeart/2016/7/layout/BasicLinearProcessNumbered"/>
    <dgm:cxn modelId="{B988B775-4805-4C2D-9F16-C35FC8F7E45F}" type="presParOf" srcId="{75C16B50-CFE8-487A-9A7B-674DBFF838A1}" destId="{2C3F74B9-620A-4B91-BF19-B7C7AA9C4F40}" srcOrd="1" destOrd="0" presId="urn:microsoft.com/office/officeart/2016/7/layout/BasicLinearProcessNumbered"/>
    <dgm:cxn modelId="{C4AA3004-DDE7-4ACA-901F-3200BCBD8CEB}" type="presParOf" srcId="{75C16B50-CFE8-487A-9A7B-674DBFF838A1}" destId="{CB5BFD9B-D7DF-4AF0-9B45-3F472489D93E}" srcOrd="2" destOrd="0" presId="urn:microsoft.com/office/officeart/2016/7/layout/BasicLinearProcessNumbered"/>
    <dgm:cxn modelId="{C9023663-B388-4228-9CF8-7E9DF1B783E9}" type="presParOf" srcId="{75C16B50-CFE8-487A-9A7B-674DBFF838A1}" destId="{1DD5B45A-F975-4E23-B25C-DD2BAD11D577}" srcOrd="3" destOrd="0" presId="urn:microsoft.com/office/officeart/2016/7/layout/BasicLinearProcessNumbered"/>
    <dgm:cxn modelId="{C10DEDDF-6C9F-4AA7-A77E-12B5F3356A45}" type="presParOf" srcId="{7A795A66-85B2-427C-9DFF-6962ADF2C098}" destId="{719B0533-1B25-459A-8AAD-1A3869BBF52C}" srcOrd="5" destOrd="0" presId="urn:microsoft.com/office/officeart/2016/7/layout/BasicLinearProcessNumbered"/>
    <dgm:cxn modelId="{63410929-B625-41DD-B117-BC1BA272F25E}" type="presParOf" srcId="{7A795A66-85B2-427C-9DFF-6962ADF2C098}" destId="{66D3AC25-414A-4F1B-BA92-EE7B80E95FB2}" srcOrd="6" destOrd="0" presId="urn:microsoft.com/office/officeart/2016/7/layout/BasicLinearProcessNumbered"/>
    <dgm:cxn modelId="{64882AB5-61A2-42EA-B847-FC4BBB19B0F7}" type="presParOf" srcId="{66D3AC25-414A-4F1B-BA92-EE7B80E95FB2}" destId="{4B00FD1E-B05F-4654-8DD3-FD8EA633E3D9}" srcOrd="0" destOrd="0" presId="urn:microsoft.com/office/officeart/2016/7/layout/BasicLinearProcessNumbered"/>
    <dgm:cxn modelId="{CACB66E7-848D-4F53-BD61-FC08CB58051F}" type="presParOf" srcId="{66D3AC25-414A-4F1B-BA92-EE7B80E95FB2}" destId="{AF667AC7-6017-41B4-801C-F9A87F91CEB1}" srcOrd="1" destOrd="0" presId="urn:microsoft.com/office/officeart/2016/7/layout/BasicLinearProcessNumbered"/>
    <dgm:cxn modelId="{1F5FA4A7-DB3C-42EF-A8EA-BC067E04C798}" type="presParOf" srcId="{66D3AC25-414A-4F1B-BA92-EE7B80E95FB2}" destId="{8F9C2E2A-0D9D-4934-832E-9D75AEB68B0D}" srcOrd="2" destOrd="0" presId="urn:microsoft.com/office/officeart/2016/7/layout/BasicLinearProcessNumbered"/>
    <dgm:cxn modelId="{5EAC05CF-9B60-4161-A9A7-7EC941578DCC}" type="presParOf" srcId="{66D3AC25-414A-4F1B-BA92-EE7B80E95FB2}" destId="{BA28C057-9749-4DDB-AA3D-E7C7035AC78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1A9B44-787F-44BE-A255-D3C56DDBCC88}"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49333B3A-2BB9-4C30-BCC4-2D2150D56A58}">
      <dgm:prSet custT="1"/>
      <dgm:spPr/>
      <dgm:t>
        <a:bodyPr/>
        <a:lstStyle/>
        <a:p>
          <a:pPr>
            <a:lnSpc>
              <a:spcPct val="100000"/>
            </a:lnSpc>
          </a:pPr>
          <a:r>
            <a:rPr lang="en-US" sz="1400" b="1" i="0"/>
            <a:t>Confirm name/pronunciation in MedScope</a:t>
          </a:r>
          <a:r>
            <a:rPr lang="en-US" sz="1400" b="0" i="0"/>
            <a:t> as you with for graduation/diploma  </a:t>
          </a:r>
          <a:endParaRPr lang="en-US" sz="1400"/>
        </a:p>
      </dgm:t>
    </dgm:pt>
    <dgm:pt modelId="{B92867CB-E884-4FFE-84F2-46F2695B375C}" type="parTrans" cxnId="{D0B6F122-1740-4DC6-9CF1-3DF4649F20D8}">
      <dgm:prSet/>
      <dgm:spPr/>
      <dgm:t>
        <a:bodyPr/>
        <a:lstStyle/>
        <a:p>
          <a:endParaRPr lang="en-US"/>
        </a:p>
      </dgm:t>
    </dgm:pt>
    <dgm:pt modelId="{2E821D25-D38D-4E61-B244-82ED6267D291}" type="sibTrans" cxnId="{D0B6F122-1740-4DC6-9CF1-3DF4649F20D8}">
      <dgm:prSet/>
      <dgm:spPr/>
      <dgm:t>
        <a:bodyPr/>
        <a:lstStyle/>
        <a:p>
          <a:endParaRPr lang="en-US"/>
        </a:p>
      </dgm:t>
    </dgm:pt>
    <dgm:pt modelId="{D7EA407B-CD50-4690-87D5-ED2EF696873A}">
      <dgm:prSet custT="1"/>
      <dgm:spPr/>
      <dgm:t>
        <a:bodyPr/>
        <a:lstStyle/>
        <a:p>
          <a:pPr>
            <a:lnSpc>
              <a:spcPct val="100000"/>
            </a:lnSpc>
          </a:pPr>
          <a:r>
            <a:rPr lang="en-US" sz="1400" b="0" i="0"/>
            <a:t>Update your </a:t>
          </a:r>
          <a:r>
            <a:rPr lang="en-US" sz="1400" b="1" i="0"/>
            <a:t>Preferred Pronouns</a:t>
          </a:r>
          <a:r>
            <a:rPr lang="en-US" sz="1400" b="0" i="0"/>
            <a:t> in MedScope for the MSPE (if not indicated will default to he/him, she/her) </a:t>
          </a:r>
          <a:endParaRPr lang="en-US" sz="1400"/>
        </a:p>
      </dgm:t>
    </dgm:pt>
    <dgm:pt modelId="{A84575EB-3E14-448B-8518-457A2B4D68E7}" type="parTrans" cxnId="{62846019-673D-4DDB-9FBF-CDF8D7C44AED}">
      <dgm:prSet/>
      <dgm:spPr/>
      <dgm:t>
        <a:bodyPr/>
        <a:lstStyle/>
        <a:p>
          <a:endParaRPr lang="en-US"/>
        </a:p>
      </dgm:t>
    </dgm:pt>
    <dgm:pt modelId="{92E984FC-72B6-4F80-A984-80767AA0AEC4}" type="sibTrans" cxnId="{62846019-673D-4DDB-9FBF-CDF8D7C44AED}">
      <dgm:prSet/>
      <dgm:spPr/>
      <dgm:t>
        <a:bodyPr/>
        <a:lstStyle/>
        <a:p>
          <a:endParaRPr lang="en-US"/>
        </a:p>
      </dgm:t>
    </dgm:pt>
    <dgm:pt modelId="{41D7DD6D-C297-407A-9CA9-4E2253497B45}">
      <dgm:prSet custT="1"/>
      <dgm:spPr/>
      <dgm:t>
        <a:bodyPr/>
        <a:lstStyle/>
        <a:p>
          <a:pPr>
            <a:lnSpc>
              <a:spcPct val="100000"/>
            </a:lnSpc>
          </a:pPr>
          <a:r>
            <a:rPr lang="en-US" sz="1400" b="0" i="0"/>
            <a:t>Update your </a:t>
          </a:r>
          <a:r>
            <a:rPr lang="en-US" sz="1400" b="1" i="0"/>
            <a:t>contact information</a:t>
          </a:r>
          <a:r>
            <a:rPr lang="en-US" sz="1400" b="0" i="0"/>
            <a:t>  </a:t>
          </a:r>
          <a:endParaRPr lang="en-US" sz="1400"/>
        </a:p>
      </dgm:t>
    </dgm:pt>
    <dgm:pt modelId="{92C2A96F-F839-46F7-9A1D-1DB53C060F3B}" type="parTrans" cxnId="{8DD3E445-7E51-4168-840A-34130A7585A5}">
      <dgm:prSet/>
      <dgm:spPr/>
      <dgm:t>
        <a:bodyPr/>
        <a:lstStyle/>
        <a:p>
          <a:endParaRPr lang="en-US"/>
        </a:p>
      </dgm:t>
    </dgm:pt>
    <dgm:pt modelId="{EFC22958-523C-406B-AAF7-DC987CA40FAE}" type="sibTrans" cxnId="{8DD3E445-7E51-4168-840A-34130A7585A5}">
      <dgm:prSet/>
      <dgm:spPr/>
      <dgm:t>
        <a:bodyPr/>
        <a:lstStyle/>
        <a:p>
          <a:endParaRPr lang="en-US"/>
        </a:p>
      </dgm:t>
    </dgm:pt>
    <dgm:pt modelId="{B9750D13-5127-4BE6-9D63-6FA3452E1590}">
      <dgm:prSet custT="1"/>
      <dgm:spPr/>
      <dgm:t>
        <a:bodyPr/>
        <a:lstStyle/>
        <a:p>
          <a:pPr>
            <a:lnSpc>
              <a:spcPct val="100000"/>
            </a:lnSpc>
          </a:pPr>
          <a:r>
            <a:rPr lang="en-US" sz="1400" b="0" i="0"/>
            <a:t>Pay it forward, sign up to be an </a:t>
          </a:r>
          <a:r>
            <a:rPr lang="en-US" sz="1400" b="1" i="0"/>
            <a:t>Alumni Mentor</a:t>
          </a:r>
          <a:r>
            <a:rPr lang="en-US" sz="1400" b="0" i="0"/>
            <a:t> (Career Tab, MedScope)  </a:t>
          </a:r>
          <a:endParaRPr lang="en-US" sz="1400"/>
        </a:p>
      </dgm:t>
    </dgm:pt>
    <dgm:pt modelId="{584BC88E-FF24-49E0-BA23-5A88292B5079}" type="parTrans" cxnId="{E79BA1D1-4756-413F-ABE3-36472E5E37F6}">
      <dgm:prSet/>
      <dgm:spPr/>
      <dgm:t>
        <a:bodyPr/>
        <a:lstStyle/>
        <a:p>
          <a:endParaRPr lang="en-US"/>
        </a:p>
      </dgm:t>
    </dgm:pt>
    <dgm:pt modelId="{57BB0832-1CE9-4BB4-A1E4-5F0FF778557D}" type="sibTrans" cxnId="{E79BA1D1-4756-413F-ABE3-36472E5E37F6}">
      <dgm:prSet/>
      <dgm:spPr/>
      <dgm:t>
        <a:bodyPr/>
        <a:lstStyle/>
        <a:p>
          <a:endParaRPr lang="en-US"/>
        </a:p>
      </dgm:t>
    </dgm:pt>
    <dgm:pt modelId="{F54A2A4C-0FC7-4C1E-BE57-2AFEE949ADF5}">
      <dgm:prSet custT="1"/>
      <dgm:spPr/>
      <dgm:t>
        <a:bodyPr/>
        <a:lstStyle/>
        <a:p>
          <a:pPr>
            <a:lnSpc>
              <a:spcPct val="100000"/>
            </a:lnSpc>
          </a:pPr>
          <a:r>
            <a:rPr lang="en-US" sz="1400" b="0" i="0"/>
            <a:t>Use the </a:t>
          </a:r>
          <a:r>
            <a:rPr lang="en-US" sz="1400" b="1" i="0"/>
            <a:t>MedScope Interview Tracker</a:t>
          </a:r>
          <a:r>
            <a:rPr lang="en-US" sz="1400" b="0" i="0"/>
            <a:t> to ensure optimal advising!  </a:t>
          </a:r>
          <a:endParaRPr lang="en-US" sz="1400"/>
        </a:p>
      </dgm:t>
    </dgm:pt>
    <dgm:pt modelId="{3C1DF8FE-6B92-4527-A641-97D9C2EAEE8E}" type="parTrans" cxnId="{836FB299-BF69-43F6-963D-00BBD4A4BFEC}">
      <dgm:prSet/>
      <dgm:spPr/>
      <dgm:t>
        <a:bodyPr/>
        <a:lstStyle/>
        <a:p>
          <a:endParaRPr lang="en-US"/>
        </a:p>
      </dgm:t>
    </dgm:pt>
    <dgm:pt modelId="{E26A5ABF-4778-4D83-A669-88A8B37F0E64}" type="sibTrans" cxnId="{836FB299-BF69-43F6-963D-00BBD4A4BFEC}">
      <dgm:prSet/>
      <dgm:spPr/>
      <dgm:t>
        <a:bodyPr/>
        <a:lstStyle/>
        <a:p>
          <a:endParaRPr lang="en-US"/>
        </a:p>
      </dgm:t>
    </dgm:pt>
    <dgm:pt modelId="{3BB6FD93-8578-491D-A794-E4FD02993EA7}">
      <dgm:prSet custT="1"/>
      <dgm:spPr/>
      <dgm:t>
        <a:bodyPr/>
        <a:lstStyle/>
        <a:p>
          <a:pPr>
            <a:lnSpc>
              <a:spcPct val="100000"/>
            </a:lnSpc>
          </a:pPr>
          <a:r>
            <a:rPr lang="en-US" sz="1400" b="0" i="0"/>
            <a:t>Consider your brand and ensure social media profiles are professional/clean  </a:t>
          </a:r>
          <a:endParaRPr lang="en-US" sz="1400"/>
        </a:p>
      </dgm:t>
    </dgm:pt>
    <dgm:pt modelId="{B7A4D756-33E5-4153-BBC8-295ECAAA20C4}" type="parTrans" cxnId="{8768884B-CA59-4360-B413-46109E6DF6C5}">
      <dgm:prSet/>
      <dgm:spPr/>
      <dgm:t>
        <a:bodyPr/>
        <a:lstStyle/>
        <a:p>
          <a:endParaRPr lang="en-US"/>
        </a:p>
      </dgm:t>
    </dgm:pt>
    <dgm:pt modelId="{7E5F83BF-0810-46AC-AF9B-C9B12C39EEF6}" type="sibTrans" cxnId="{8768884B-CA59-4360-B413-46109E6DF6C5}">
      <dgm:prSet/>
      <dgm:spPr/>
      <dgm:t>
        <a:bodyPr/>
        <a:lstStyle/>
        <a:p>
          <a:endParaRPr lang="en-US"/>
        </a:p>
      </dgm:t>
    </dgm:pt>
    <dgm:pt modelId="{A1A099EF-18B5-4CF7-A22E-F830787D49AA}">
      <dgm:prSet custT="1"/>
      <dgm:spPr/>
      <dgm:t>
        <a:bodyPr/>
        <a:lstStyle/>
        <a:p>
          <a:pPr>
            <a:lnSpc>
              <a:spcPct val="100000"/>
            </a:lnSpc>
          </a:pPr>
          <a:r>
            <a:rPr lang="en-US" sz="1400" b="0" i="0"/>
            <a:t>Meet </a:t>
          </a:r>
          <a:r>
            <a:rPr lang="en-US" sz="1400"/>
            <a:t>with Financial Aid (Sophia Cascio)</a:t>
          </a:r>
        </a:p>
      </dgm:t>
    </dgm:pt>
    <dgm:pt modelId="{D4FCB647-1D0E-4DC1-9FFC-9AF6B4471433}" type="parTrans" cxnId="{F84B35C7-E6E3-42CD-9348-805CE4B53586}">
      <dgm:prSet/>
      <dgm:spPr/>
      <dgm:t>
        <a:bodyPr/>
        <a:lstStyle/>
        <a:p>
          <a:endParaRPr lang="en-US"/>
        </a:p>
      </dgm:t>
    </dgm:pt>
    <dgm:pt modelId="{FF99863E-7A2E-4DB4-B45D-7539B3B4D076}" type="sibTrans" cxnId="{F84B35C7-E6E3-42CD-9348-805CE4B53586}">
      <dgm:prSet/>
      <dgm:spPr/>
      <dgm:t>
        <a:bodyPr/>
        <a:lstStyle/>
        <a:p>
          <a:endParaRPr lang="en-US"/>
        </a:p>
      </dgm:t>
    </dgm:pt>
    <dgm:pt modelId="{CAE8D5C5-B834-4064-BCF4-605F0FCB4811}">
      <dgm:prSet custT="1"/>
      <dgm:spPr/>
      <dgm:t>
        <a:bodyPr/>
        <a:lstStyle/>
        <a:p>
          <a:pPr>
            <a:lnSpc>
              <a:spcPct val="100000"/>
            </a:lnSpc>
          </a:pPr>
          <a:r>
            <a:rPr lang="en-US" sz="1400" b="0" i="0"/>
            <a:t>Complete </a:t>
          </a:r>
          <a:r>
            <a:rPr lang="en-US" sz="1400" b="1" i="0"/>
            <a:t>Graduation Questionnaire</a:t>
          </a:r>
          <a:r>
            <a:rPr lang="en-US" sz="1400" b="0" i="0"/>
            <a:t> (online through AAMC) – available Jan – May </a:t>
          </a:r>
          <a:endParaRPr lang="en-US" sz="1400"/>
        </a:p>
      </dgm:t>
    </dgm:pt>
    <dgm:pt modelId="{D36EEC6C-E5A9-4C88-BD9A-EBAC4D68DC96}" type="parTrans" cxnId="{72DCD3EF-EB53-4174-8503-4518A010D5AA}">
      <dgm:prSet/>
      <dgm:spPr/>
      <dgm:t>
        <a:bodyPr/>
        <a:lstStyle/>
        <a:p>
          <a:endParaRPr lang="en-US"/>
        </a:p>
      </dgm:t>
    </dgm:pt>
    <dgm:pt modelId="{4CE0BAE3-F604-4510-8455-43DE0DEFA781}" type="sibTrans" cxnId="{72DCD3EF-EB53-4174-8503-4518A010D5AA}">
      <dgm:prSet/>
      <dgm:spPr/>
      <dgm:t>
        <a:bodyPr/>
        <a:lstStyle/>
        <a:p>
          <a:endParaRPr lang="en-US"/>
        </a:p>
      </dgm:t>
    </dgm:pt>
    <dgm:pt modelId="{17B4BBA1-FA5A-4A1F-B767-BEC4B8844E08}" type="pres">
      <dgm:prSet presAssocID="{2F1A9B44-787F-44BE-A255-D3C56DDBCC88}" presName="root" presStyleCnt="0">
        <dgm:presLayoutVars>
          <dgm:dir/>
          <dgm:resizeHandles val="exact"/>
        </dgm:presLayoutVars>
      </dgm:prSet>
      <dgm:spPr/>
    </dgm:pt>
    <dgm:pt modelId="{A5786635-D0F7-41EA-8C0B-A44BB6344580}" type="pres">
      <dgm:prSet presAssocID="{49333B3A-2BB9-4C30-BCC4-2D2150D56A58}" presName="compNode" presStyleCnt="0"/>
      <dgm:spPr/>
    </dgm:pt>
    <dgm:pt modelId="{880ABF84-23B7-4823-BDAB-9DD286BF9683}" type="pres">
      <dgm:prSet presAssocID="{49333B3A-2BB9-4C30-BCC4-2D2150D56A58}"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3005C8AE-931C-4F08-B928-B8B77D2BC889}" type="pres">
      <dgm:prSet presAssocID="{49333B3A-2BB9-4C30-BCC4-2D2150D56A58}" presName="spaceRect" presStyleCnt="0"/>
      <dgm:spPr/>
    </dgm:pt>
    <dgm:pt modelId="{8BD06F67-E505-47B4-9B68-ABE3A0E70746}" type="pres">
      <dgm:prSet presAssocID="{49333B3A-2BB9-4C30-BCC4-2D2150D56A58}" presName="textRect" presStyleLbl="revTx" presStyleIdx="0" presStyleCnt="8">
        <dgm:presLayoutVars>
          <dgm:chMax val="1"/>
          <dgm:chPref val="1"/>
        </dgm:presLayoutVars>
      </dgm:prSet>
      <dgm:spPr/>
    </dgm:pt>
    <dgm:pt modelId="{C0889F95-F5ED-465C-98F5-C46023E6E2BE}" type="pres">
      <dgm:prSet presAssocID="{2E821D25-D38D-4E61-B244-82ED6267D291}" presName="sibTrans" presStyleCnt="0"/>
      <dgm:spPr/>
    </dgm:pt>
    <dgm:pt modelId="{CDC40CC4-AED6-4BEA-AE05-A1C77BC2EAC3}" type="pres">
      <dgm:prSet presAssocID="{D7EA407B-CD50-4690-87D5-ED2EF696873A}" presName="compNode" presStyleCnt="0"/>
      <dgm:spPr/>
    </dgm:pt>
    <dgm:pt modelId="{4326E838-C62E-459A-B2E6-9AB3CE7F5B5B}" type="pres">
      <dgm:prSet presAssocID="{D7EA407B-CD50-4690-87D5-ED2EF696873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5933AB0C-BC13-480A-865D-E4C4E6FB4F30}" type="pres">
      <dgm:prSet presAssocID="{D7EA407B-CD50-4690-87D5-ED2EF696873A}" presName="spaceRect" presStyleCnt="0"/>
      <dgm:spPr/>
    </dgm:pt>
    <dgm:pt modelId="{2F533308-988B-4B18-9150-5AD28990E71D}" type="pres">
      <dgm:prSet presAssocID="{D7EA407B-CD50-4690-87D5-ED2EF696873A}" presName="textRect" presStyleLbl="revTx" presStyleIdx="1" presStyleCnt="8">
        <dgm:presLayoutVars>
          <dgm:chMax val="1"/>
          <dgm:chPref val="1"/>
        </dgm:presLayoutVars>
      </dgm:prSet>
      <dgm:spPr/>
    </dgm:pt>
    <dgm:pt modelId="{0EA79A79-C01F-4812-804B-A7000970F1E2}" type="pres">
      <dgm:prSet presAssocID="{92E984FC-72B6-4F80-A984-80767AA0AEC4}" presName="sibTrans" presStyleCnt="0"/>
      <dgm:spPr/>
    </dgm:pt>
    <dgm:pt modelId="{6CA8F906-20EE-417E-9FD5-FC52A62695A8}" type="pres">
      <dgm:prSet presAssocID="{41D7DD6D-C297-407A-9CA9-4E2253497B45}" presName="compNode" presStyleCnt="0"/>
      <dgm:spPr/>
    </dgm:pt>
    <dgm:pt modelId="{C0DABDC6-C8DB-4731-8A37-DA99839CBDF0}" type="pres">
      <dgm:prSet presAssocID="{41D7DD6D-C297-407A-9CA9-4E2253497B45}"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DC9D450F-796D-4B61-8F73-2994EA81470C}" type="pres">
      <dgm:prSet presAssocID="{41D7DD6D-C297-407A-9CA9-4E2253497B45}" presName="spaceRect" presStyleCnt="0"/>
      <dgm:spPr/>
    </dgm:pt>
    <dgm:pt modelId="{9D51ABFC-6306-41F4-921D-11DDBECBE78D}" type="pres">
      <dgm:prSet presAssocID="{41D7DD6D-C297-407A-9CA9-4E2253497B45}" presName="textRect" presStyleLbl="revTx" presStyleIdx="2" presStyleCnt="8">
        <dgm:presLayoutVars>
          <dgm:chMax val="1"/>
          <dgm:chPref val="1"/>
        </dgm:presLayoutVars>
      </dgm:prSet>
      <dgm:spPr/>
    </dgm:pt>
    <dgm:pt modelId="{1F441D49-3CAF-4D4E-8998-13EF5659AF6D}" type="pres">
      <dgm:prSet presAssocID="{EFC22958-523C-406B-AAF7-DC987CA40FAE}" presName="sibTrans" presStyleCnt="0"/>
      <dgm:spPr/>
    </dgm:pt>
    <dgm:pt modelId="{6C2188CB-58D0-41BE-A399-33FF093F1C94}" type="pres">
      <dgm:prSet presAssocID="{B9750D13-5127-4BE6-9D63-6FA3452E1590}" presName="compNode" presStyleCnt="0"/>
      <dgm:spPr/>
    </dgm:pt>
    <dgm:pt modelId="{699420A2-2FEE-4BDE-9AC9-DF2123FAE47F}" type="pres">
      <dgm:prSet presAssocID="{B9750D13-5127-4BE6-9D63-6FA3452E159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ploma"/>
        </a:ext>
      </dgm:extLst>
    </dgm:pt>
    <dgm:pt modelId="{9B4D2F7F-AB24-42CE-8A88-C77B25C28F19}" type="pres">
      <dgm:prSet presAssocID="{B9750D13-5127-4BE6-9D63-6FA3452E1590}" presName="spaceRect" presStyleCnt="0"/>
      <dgm:spPr/>
    </dgm:pt>
    <dgm:pt modelId="{A103201D-91F8-4E6F-A39E-830CC6A82261}" type="pres">
      <dgm:prSet presAssocID="{B9750D13-5127-4BE6-9D63-6FA3452E1590}" presName="textRect" presStyleLbl="revTx" presStyleIdx="3" presStyleCnt="8">
        <dgm:presLayoutVars>
          <dgm:chMax val="1"/>
          <dgm:chPref val="1"/>
        </dgm:presLayoutVars>
      </dgm:prSet>
      <dgm:spPr/>
    </dgm:pt>
    <dgm:pt modelId="{91D35295-CBBF-4855-B6D7-5DF8B408304A}" type="pres">
      <dgm:prSet presAssocID="{57BB0832-1CE9-4BB4-A1E4-5F0FF778557D}" presName="sibTrans" presStyleCnt="0"/>
      <dgm:spPr/>
    </dgm:pt>
    <dgm:pt modelId="{967B6F63-D4D0-47C5-9C99-492027E4A272}" type="pres">
      <dgm:prSet presAssocID="{F54A2A4C-0FC7-4C1E-BE57-2AFEE949ADF5}" presName="compNode" presStyleCnt="0"/>
      <dgm:spPr/>
    </dgm:pt>
    <dgm:pt modelId="{BA11E5BF-9EE3-49C6-8593-0DF391085A01}" type="pres">
      <dgm:prSet presAssocID="{F54A2A4C-0FC7-4C1E-BE57-2AFEE949ADF5}"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gnifying glass"/>
        </a:ext>
      </dgm:extLst>
    </dgm:pt>
    <dgm:pt modelId="{4642DD67-8726-464E-964A-3A391296B932}" type="pres">
      <dgm:prSet presAssocID="{F54A2A4C-0FC7-4C1E-BE57-2AFEE949ADF5}" presName="spaceRect" presStyleCnt="0"/>
      <dgm:spPr/>
    </dgm:pt>
    <dgm:pt modelId="{CAA98E7D-C56E-496F-B8EA-7DA8A3674B18}" type="pres">
      <dgm:prSet presAssocID="{F54A2A4C-0FC7-4C1E-BE57-2AFEE949ADF5}" presName="textRect" presStyleLbl="revTx" presStyleIdx="4" presStyleCnt="8">
        <dgm:presLayoutVars>
          <dgm:chMax val="1"/>
          <dgm:chPref val="1"/>
        </dgm:presLayoutVars>
      </dgm:prSet>
      <dgm:spPr/>
    </dgm:pt>
    <dgm:pt modelId="{E7FBADA7-643A-4CF8-8868-594FCAD00434}" type="pres">
      <dgm:prSet presAssocID="{E26A5ABF-4778-4D83-A669-88A8B37F0E64}" presName="sibTrans" presStyleCnt="0"/>
      <dgm:spPr/>
    </dgm:pt>
    <dgm:pt modelId="{D23766CA-7409-4184-8A65-D538901DD3B0}" type="pres">
      <dgm:prSet presAssocID="{3BB6FD93-8578-491D-A794-E4FD02993EA7}" presName="compNode" presStyleCnt="0"/>
      <dgm:spPr/>
    </dgm:pt>
    <dgm:pt modelId="{1AEABD22-A0A9-4D41-81B7-AFC88313740D}" type="pres">
      <dgm:prSet presAssocID="{3BB6FD93-8578-491D-A794-E4FD02993EA7}"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arketing"/>
        </a:ext>
      </dgm:extLst>
    </dgm:pt>
    <dgm:pt modelId="{44AA409C-59B1-4254-8927-6CE8B696D93D}" type="pres">
      <dgm:prSet presAssocID="{3BB6FD93-8578-491D-A794-E4FD02993EA7}" presName="spaceRect" presStyleCnt="0"/>
      <dgm:spPr/>
    </dgm:pt>
    <dgm:pt modelId="{082CF7BB-5A31-41F3-AFBF-58912881CCA0}" type="pres">
      <dgm:prSet presAssocID="{3BB6FD93-8578-491D-A794-E4FD02993EA7}" presName="textRect" presStyleLbl="revTx" presStyleIdx="5" presStyleCnt="8">
        <dgm:presLayoutVars>
          <dgm:chMax val="1"/>
          <dgm:chPref val="1"/>
        </dgm:presLayoutVars>
      </dgm:prSet>
      <dgm:spPr/>
    </dgm:pt>
    <dgm:pt modelId="{8C9E2677-579B-43BA-A6F6-A17A5F3D5133}" type="pres">
      <dgm:prSet presAssocID="{7E5F83BF-0810-46AC-AF9B-C9B12C39EEF6}" presName="sibTrans" presStyleCnt="0"/>
      <dgm:spPr/>
    </dgm:pt>
    <dgm:pt modelId="{7B964082-E702-496D-A1B0-E354991E34E4}" type="pres">
      <dgm:prSet presAssocID="{A1A099EF-18B5-4CF7-A22E-F830787D49AA}" presName="compNode" presStyleCnt="0"/>
      <dgm:spPr/>
    </dgm:pt>
    <dgm:pt modelId="{FAA5C0ED-D718-4047-8A12-CC64995D8B39}" type="pres">
      <dgm:prSet presAssocID="{A1A099EF-18B5-4CF7-A22E-F830787D49AA}"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Doctor"/>
        </a:ext>
      </dgm:extLst>
    </dgm:pt>
    <dgm:pt modelId="{ACEF94CB-7EA0-4150-A323-0A602E4E0501}" type="pres">
      <dgm:prSet presAssocID="{A1A099EF-18B5-4CF7-A22E-F830787D49AA}" presName="spaceRect" presStyleCnt="0"/>
      <dgm:spPr/>
    </dgm:pt>
    <dgm:pt modelId="{0B7AF4AB-CD1B-4998-9BCA-CE756F099076}" type="pres">
      <dgm:prSet presAssocID="{A1A099EF-18B5-4CF7-A22E-F830787D49AA}" presName="textRect" presStyleLbl="revTx" presStyleIdx="6" presStyleCnt="8">
        <dgm:presLayoutVars>
          <dgm:chMax val="1"/>
          <dgm:chPref val="1"/>
        </dgm:presLayoutVars>
      </dgm:prSet>
      <dgm:spPr/>
    </dgm:pt>
    <dgm:pt modelId="{79427160-4B58-46F0-9581-08C7C3B87B48}" type="pres">
      <dgm:prSet presAssocID="{FF99863E-7A2E-4DB4-B45D-7539B3B4D076}" presName="sibTrans" presStyleCnt="0"/>
      <dgm:spPr/>
    </dgm:pt>
    <dgm:pt modelId="{89ABB20F-AB4A-45CA-BB40-44BD9895B127}" type="pres">
      <dgm:prSet presAssocID="{CAE8D5C5-B834-4064-BCF4-605F0FCB4811}" presName="compNode" presStyleCnt="0"/>
      <dgm:spPr/>
    </dgm:pt>
    <dgm:pt modelId="{7A61BAB1-782F-4B63-9C03-4FFE52C3964B}" type="pres">
      <dgm:prSet presAssocID="{CAE8D5C5-B834-4064-BCF4-605F0FCB481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Graduation Cap"/>
        </a:ext>
      </dgm:extLst>
    </dgm:pt>
    <dgm:pt modelId="{653F6F6A-FBD9-4D81-8EE8-C9451975BFD3}" type="pres">
      <dgm:prSet presAssocID="{CAE8D5C5-B834-4064-BCF4-605F0FCB4811}" presName="spaceRect" presStyleCnt="0"/>
      <dgm:spPr/>
    </dgm:pt>
    <dgm:pt modelId="{69F89049-E576-4829-8307-1D7EFE0D452E}" type="pres">
      <dgm:prSet presAssocID="{CAE8D5C5-B834-4064-BCF4-605F0FCB4811}" presName="textRect" presStyleLbl="revTx" presStyleIdx="7" presStyleCnt="8">
        <dgm:presLayoutVars>
          <dgm:chMax val="1"/>
          <dgm:chPref val="1"/>
        </dgm:presLayoutVars>
      </dgm:prSet>
      <dgm:spPr/>
    </dgm:pt>
  </dgm:ptLst>
  <dgm:cxnLst>
    <dgm:cxn modelId="{96098414-A277-4E1C-9B74-8E993470F78B}" type="presOf" srcId="{A1A099EF-18B5-4CF7-A22E-F830787D49AA}" destId="{0B7AF4AB-CD1B-4998-9BCA-CE756F099076}" srcOrd="0" destOrd="0" presId="urn:microsoft.com/office/officeart/2018/2/layout/IconLabelList"/>
    <dgm:cxn modelId="{62846019-673D-4DDB-9FBF-CDF8D7C44AED}" srcId="{2F1A9B44-787F-44BE-A255-D3C56DDBCC88}" destId="{D7EA407B-CD50-4690-87D5-ED2EF696873A}" srcOrd="1" destOrd="0" parTransId="{A84575EB-3E14-448B-8518-457A2B4D68E7}" sibTransId="{92E984FC-72B6-4F80-A984-80767AA0AEC4}"/>
    <dgm:cxn modelId="{D97E8E1E-C9F7-4430-9B87-6E55A7A564F8}" type="presOf" srcId="{49333B3A-2BB9-4C30-BCC4-2D2150D56A58}" destId="{8BD06F67-E505-47B4-9B68-ABE3A0E70746}" srcOrd="0" destOrd="0" presId="urn:microsoft.com/office/officeart/2018/2/layout/IconLabelList"/>
    <dgm:cxn modelId="{D0B6F122-1740-4DC6-9CF1-3DF4649F20D8}" srcId="{2F1A9B44-787F-44BE-A255-D3C56DDBCC88}" destId="{49333B3A-2BB9-4C30-BCC4-2D2150D56A58}" srcOrd="0" destOrd="0" parTransId="{B92867CB-E884-4FFE-84F2-46F2695B375C}" sibTransId="{2E821D25-D38D-4E61-B244-82ED6267D291}"/>
    <dgm:cxn modelId="{8DD3E445-7E51-4168-840A-34130A7585A5}" srcId="{2F1A9B44-787F-44BE-A255-D3C56DDBCC88}" destId="{41D7DD6D-C297-407A-9CA9-4E2253497B45}" srcOrd="2" destOrd="0" parTransId="{92C2A96F-F839-46F7-9A1D-1DB53C060F3B}" sibTransId="{EFC22958-523C-406B-AAF7-DC987CA40FAE}"/>
    <dgm:cxn modelId="{8768884B-CA59-4360-B413-46109E6DF6C5}" srcId="{2F1A9B44-787F-44BE-A255-D3C56DDBCC88}" destId="{3BB6FD93-8578-491D-A794-E4FD02993EA7}" srcOrd="5" destOrd="0" parTransId="{B7A4D756-33E5-4153-BBC8-295ECAAA20C4}" sibTransId="{7E5F83BF-0810-46AC-AF9B-C9B12C39EEF6}"/>
    <dgm:cxn modelId="{68C53254-9682-4EBD-AB3F-9C8CDEFDF19A}" type="presOf" srcId="{F54A2A4C-0FC7-4C1E-BE57-2AFEE949ADF5}" destId="{CAA98E7D-C56E-496F-B8EA-7DA8A3674B18}" srcOrd="0" destOrd="0" presId="urn:microsoft.com/office/officeart/2018/2/layout/IconLabelList"/>
    <dgm:cxn modelId="{4E1B4F58-F485-4567-A716-BE3CFE5F6D1F}" type="presOf" srcId="{2F1A9B44-787F-44BE-A255-D3C56DDBCC88}" destId="{17B4BBA1-FA5A-4A1F-B767-BEC4B8844E08}" srcOrd="0" destOrd="0" presId="urn:microsoft.com/office/officeart/2018/2/layout/IconLabelList"/>
    <dgm:cxn modelId="{9215F379-4F14-4073-AA59-9837688CB396}" type="presOf" srcId="{D7EA407B-CD50-4690-87D5-ED2EF696873A}" destId="{2F533308-988B-4B18-9150-5AD28990E71D}" srcOrd="0" destOrd="0" presId="urn:microsoft.com/office/officeart/2018/2/layout/IconLabelList"/>
    <dgm:cxn modelId="{9B89BC5A-9F7B-4A5B-905D-8AF9B865B110}" type="presOf" srcId="{CAE8D5C5-B834-4064-BCF4-605F0FCB4811}" destId="{69F89049-E576-4829-8307-1D7EFE0D452E}" srcOrd="0" destOrd="0" presId="urn:microsoft.com/office/officeart/2018/2/layout/IconLabelList"/>
    <dgm:cxn modelId="{836FB299-BF69-43F6-963D-00BBD4A4BFEC}" srcId="{2F1A9B44-787F-44BE-A255-D3C56DDBCC88}" destId="{F54A2A4C-0FC7-4C1E-BE57-2AFEE949ADF5}" srcOrd="4" destOrd="0" parTransId="{3C1DF8FE-6B92-4527-A641-97D9C2EAEE8E}" sibTransId="{E26A5ABF-4778-4D83-A669-88A8B37F0E64}"/>
    <dgm:cxn modelId="{C3CFA9A6-8E01-4A50-8978-F37A5A062ADB}" type="presOf" srcId="{B9750D13-5127-4BE6-9D63-6FA3452E1590}" destId="{A103201D-91F8-4E6F-A39E-830CC6A82261}" srcOrd="0" destOrd="0" presId="urn:microsoft.com/office/officeart/2018/2/layout/IconLabelList"/>
    <dgm:cxn modelId="{569C61C3-2667-4320-A370-EB5C9A08C52D}" type="presOf" srcId="{3BB6FD93-8578-491D-A794-E4FD02993EA7}" destId="{082CF7BB-5A31-41F3-AFBF-58912881CCA0}" srcOrd="0" destOrd="0" presId="urn:microsoft.com/office/officeart/2018/2/layout/IconLabelList"/>
    <dgm:cxn modelId="{F84B35C7-E6E3-42CD-9348-805CE4B53586}" srcId="{2F1A9B44-787F-44BE-A255-D3C56DDBCC88}" destId="{A1A099EF-18B5-4CF7-A22E-F830787D49AA}" srcOrd="6" destOrd="0" parTransId="{D4FCB647-1D0E-4DC1-9FFC-9AF6B4471433}" sibTransId="{FF99863E-7A2E-4DB4-B45D-7539B3B4D076}"/>
    <dgm:cxn modelId="{E79BA1D1-4756-413F-ABE3-36472E5E37F6}" srcId="{2F1A9B44-787F-44BE-A255-D3C56DDBCC88}" destId="{B9750D13-5127-4BE6-9D63-6FA3452E1590}" srcOrd="3" destOrd="0" parTransId="{584BC88E-FF24-49E0-BA23-5A88292B5079}" sibTransId="{57BB0832-1CE9-4BB4-A1E4-5F0FF778557D}"/>
    <dgm:cxn modelId="{7C20A3D3-8B1C-47DD-A805-10A68F0462BB}" type="presOf" srcId="{41D7DD6D-C297-407A-9CA9-4E2253497B45}" destId="{9D51ABFC-6306-41F4-921D-11DDBECBE78D}" srcOrd="0" destOrd="0" presId="urn:microsoft.com/office/officeart/2018/2/layout/IconLabelList"/>
    <dgm:cxn modelId="{72DCD3EF-EB53-4174-8503-4518A010D5AA}" srcId="{2F1A9B44-787F-44BE-A255-D3C56DDBCC88}" destId="{CAE8D5C5-B834-4064-BCF4-605F0FCB4811}" srcOrd="7" destOrd="0" parTransId="{D36EEC6C-E5A9-4C88-BD9A-EBAC4D68DC96}" sibTransId="{4CE0BAE3-F604-4510-8455-43DE0DEFA781}"/>
    <dgm:cxn modelId="{460B5ABC-01E2-4421-A924-708F4028D904}" type="presParOf" srcId="{17B4BBA1-FA5A-4A1F-B767-BEC4B8844E08}" destId="{A5786635-D0F7-41EA-8C0B-A44BB6344580}" srcOrd="0" destOrd="0" presId="urn:microsoft.com/office/officeart/2018/2/layout/IconLabelList"/>
    <dgm:cxn modelId="{E1FD0E62-2A34-4283-BB8D-178B65338C58}" type="presParOf" srcId="{A5786635-D0F7-41EA-8C0B-A44BB6344580}" destId="{880ABF84-23B7-4823-BDAB-9DD286BF9683}" srcOrd="0" destOrd="0" presId="urn:microsoft.com/office/officeart/2018/2/layout/IconLabelList"/>
    <dgm:cxn modelId="{800CD6EA-5EF5-46EE-8031-ABB97EE6C328}" type="presParOf" srcId="{A5786635-D0F7-41EA-8C0B-A44BB6344580}" destId="{3005C8AE-931C-4F08-B928-B8B77D2BC889}" srcOrd="1" destOrd="0" presId="urn:microsoft.com/office/officeart/2018/2/layout/IconLabelList"/>
    <dgm:cxn modelId="{E4DF003C-8215-467C-98AC-20614DF45540}" type="presParOf" srcId="{A5786635-D0F7-41EA-8C0B-A44BB6344580}" destId="{8BD06F67-E505-47B4-9B68-ABE3A0E70746}" srcOrd="2" destOrd="0" presId="urn:microsoft.com/office/officeart/2018/2/layout/IconLabelList"/>
    <dgm:cxn modelId="{460E69FF-768F-4675-A814-3134DA8052B7}" type="presParOf" srcId="{17B4BBA1-FA5A-4A1F-B767-BEC4B8844E08}" destId="{C0889F95-F5ED-465C-98F5-C46023E6E2BE}" srcOrd="1" destOrd="0" presId="urn:microsoft.com/office/officeart/2018/2/layout/IconLabelList"/>
    <dgm:cxn modelId="{13552417-093A-4351-8DA1-76F546A4209C}" type="presParOf" srcId="{17B4BBA1-FA5A-4A1F-B767-BEC4B8844E08}" destId="{CDC40CC4-AED6-4BEA-AE05-A1C77BC2EAC3}" srcOrd="2" destOrd="0" presId="urn:microsoft.com/office/officeart/2018/2/layout/IconLabelList"/>
    <dgm:cxn modelId="{9B91829E-9D8C-484A-BA00-B08FFDD9B065}" type="presParOf" srcId="{CDC40CC4-AED6-4BEA-AE05-A1C77BC2EAC3}" destId="{4326E838-C62E-459A-B2E6-9AB3CE7F5B5B}" srcOrd="0" destOrd="0" presId="urn:microsoft.com/office/officeart/2018/2/layout/IconLabelList"/>
    <dgm:cxn modelId="{81032A67-9AE1-46DA-89F0-4F7CF8268279}" type="presParOf" srcId="{CDC40CC4-AED6-4BEA-AE05-A1C77BC2EAC3}" destId="{5933AB0C-BC13-480A-865D-E4C4E6FB4F30}" srcOrd="1" destOrd="0" presId="urn:microsoft.com/office/officeart/2018/2/layout/IconLabelList"/>
    <dgm:cxn modelId="{7FE3710F-2CBF-4148-8E92-97AB22257D88}" type="presParOf" srcId="{CDC40CC4-AED6-4BEA-AE05-A1C77BC2EAC3}" destId="{2F533308-988B-4B18-9150-5AD28990E71D}" srcOrd="2" destOrd="0" presId="urn:microsoft.com/office/officeart/2018/2/layout/IconLabelList"/>
    <dgm:cxn modelId="{F5DDE123-1137-491E-858A-5132A43DE8B7}" type="presParOf" srcId="{17B4BBA1-FA5A-4A1F-B767-BEC4B8844E08}" destId="{0EA79A79-C01F-4812-804B-A7000970F1E2}" srcOrd="3" destOrd="0" presId="urn:microsoft.com/office/officeart/2018/2/layout/IconLabelList"/>
    <dgm:cxn modelId="{3B5F15DC-74E3-4DAA-A1E4-A66CDD38B5C6}" type="presParOf" srcId="{17B4BBA1-FA5A-4A1F-B767-BEC4B8844E08}" destId="{6CA8F906-20EE-417E-9FD5-FC52A62695A8}" srcOrd="4" destOrd="0" presId="urn:microsoft.com/office/officeart/2018/2/layout/IconLabelList"/>
    <dgm:cxn modelId="{5A2064EE-2710-4B5D-901A-1B7EBD4619B7}" type="presParOf" srcId="{6CA8F906-20EE-417E-9FD5-FC52A62695A8}" destId="{C0DABDC6-C8DB-4731-8A37-DA99839CBDF0}" srcOrd="0" destOrd="0" presId="urn:microsoft.com/office/officeart/2018/2/layout/IconLabelList"/>
    <dgm:cxn modelId="{AB1450B3-8F60-4A40-A823-5F85BC84A3B2}" type="presParOf" srcId="{6CA8F906-20EE-417E-9FD5-FC52A62695A8}" destId="{DC9D450F-796D-4B61-8F73-2994EA81470C}" srcOrd="1" destOrd="0" presId="urn:microsoft.com/office/officeart/2018/2/layout/IconLabelList"/>
    <dgm:cxn modelId="{03828EC0-32F2-423B-AF41-6585C64F2D1B}" type="presParOf" srcId="{6CA8F906-20EE-417E-9FD5-FC52A62695A8}" destId="{9D51ABFC-6306-41F4-921D-11DDBECBE78D}" srcOrd="2" destOrd="0" presId="urn:microsoft.com/office/officeart/2018/2/layout/IconLabelList"/>
    <dgm:cxn modelId="{1EC1BBF2-CAE2-4220-84C1-8BFEE1D60722}" type="presParOf" srcId="{17B4BBA1-FA5A-4A1F-B767-BEC4B8844E08}" destId="{1F441D49-3CAF-4D4E-8998-13EF5659AF6D}" srcOrd="5" destOrd="0" presId="urn:microsoft.com/office/officeart/2018/2/layout/IconLabelList"/>
    <dgm:cxn modelId="{875053A5-78F8-4C64-9ECB-95EF7E26957A}" type="presParOf" srcId="{17B4BBA1-FA5A-4A1F-B767-BEC4B8844E08}" destId="{6C2188CB-58D0-41BE-A399-33FF093F1C94}" srcOrd="6" destOrd="0" presId="urn:microsoft.com/office/officeart/2018/2/layout/IconLabelList"/>
    <dgm:cxn modelId="{AEF9F309-DD1F-4CDF-9BD9-550128031468}" type="presParOf" srcId="{6C2188CB-58D0-41BE-A399-33FF093F1C94}" destId="{699420A2-2FEE-4BDE-9AC9-DF2123FAE47F}" srcOrd="0" destOrd="0" presId="urn:microsoft.com/office/officeart/2018/2/layout/IconLabelList"/>
    <dgm:cxn modelId="{DD542228-F6D8-4CBA-A6C5-B9BC0860B22E}" type="presParOf" srcId="{6C2188CB-58D0-41BE-A399-33FF093F1C94}" destId="{9B4D2F7F-AB24-42CE-8A88-C77B25C28F19}" srcOrd="1" destOrd="0" presId="urn:microsoft.com/office/officeart/2018/2/layout/IconLabelList"/>
    <dgm:cxn modelId="{6CFAE26B-B0F1-421B-9910-CFBE170F47FA}" type="presParOf" srcId="{6C2188CB-58D0-41BE-A399-33FF093F1C94}" destId="{A103201D-91F8-4E6F-A39E-830CC6A82261}" srcOrd="2" destOrd="0" presId="urn:microsoft.com/office/officeart/2018/2/layout/IconLabelList"/>
    <dgm:cxn modelId="{A54B8768-9798-4053-B914-50D21B824FD3}" type="presParOf" srcId="{17B4BBA1-FA5A-4A1F-B767-BEC4B8844E08}" destId="{91D35295-CBBF-4855-B6D7-5DF8B408304A}" srcOrd="7" destOrd="0" presId="urn:microsoft.com/office/officeart/2018/2/layout/IconLabelList"/>
    <dgm:cxn modelId="{35FDE26D-F3AB-44D7-9F6D-CDCA5F5857F4}" type="presParOf" srcId="{17B4BBA1-FA5A-4A1F-B767-BEC4B8844E08}" destId="{967B6F63-D4D0-47C5-9C99-492027E4A272}" srcOrd="8" destOrd="0" presId="urn:microsoft.com/office/officeart/2018/2/layout/IconLabelList"/>
    <dgm:cxn modelId="{4CE519F9-1369-4FF7-AE5A-94EE6FC853FB}" type="presParOf" srcId="{967B6F63-D4D0-47C5-9C99-492027E4A272}" destId="{BA11E5BF-9EE3-49C6-8593-0DF391085A01}" srcOrd="0" destOrd="0" presId="urn:microsoft.com/office/officeart/2018/2/layout/IconLabelList"/>
    <dgm:cxn modelId="{29801E52-9BF3-4394-8E96-8F781F8FA89C}" type="presParOf" srcId="{967B6F63-D4D0-47C5-9C99-492027E4A272}" destId="{4642DD67-8726-464E-964A-3A391296B932}" srcOrd="1" destOrd="0" presId="urn:microsoft.com/office/officeart/2018/2/layout/IconLabelList"/>
    <dgm:cxn modelId="{8DB2DB0B-5135-4541-B83F-01F7728C08D2}" type="presParOf" srcId="{967B6F63-D4D0-47C5-9C99-492027E4A272}" destId="{CAA98E7D-C56E-496F-B8EA-7DA8A3674B18}" srcOrd="2" destOrd="0" presId="urn:microsoft.com/office/officeart/2018/2/layout/IconLabelList"/>
    <dgm:cxn modelId="{43652F68-0E93-4DC4-A9FF-EB8C5B28FBDA}" type="presParOf" srcId="{17B4BBA1-FA5A-4A1F-B767-BEC4B8844E08}" destId="{E7FBADA7-643A-4CF8-8868-594FCAD00434}" srcOrd="9" destOrd="0" presId="urn:microsoft.com/office/officeart/2018/2/layout/IconLabelList"/>
    <dgm:cxn modelId="{6194D809-4F4D-4B63-A21F-EF74D9C71217}" type="presParOf" srcId="{17B4BBA1-FA5A-4A1F-B767-BEC4B8844E08}" destId="{D23766CA-7409-4184-8A65-D538901DD3B0}" srcOrd="10" destOrd="0" presId="urn:microsoft.com/office/officeart/2018/2/layout/IconLabelList"/>
    <dgm:cxn modelId="{C63FA18D-BEC7-4349-A482-1441E1AB92AC}" type="presParOf" srcId="{D23766CA-7409-4184-8A65-D538901DD3B0}" destId="{1AEABD22-A0A9-4D41-81B7-AFC88313740D}" srcOrd="0" destOrd="0" presId="urn:microsoft.com/office/officeart/2018/2/layout/IconLabelList"/>
    <dgm:cxn modelId="{FA089EC6-AB1D-4EC3-8214-6CD32E3D4D35}" type="presParOf" srcId="{D23766CA-7409-4184-8A65-D538901DD3B0}" destId="{44AA409C-59B1-4254-8927-6CE8B696D93D}" srcOrd="1" destOrd="0" presId="urn:microsoft.com/office/officeart/2018/2/layout/IconLabelList"/>
    <dgm:cxn modelId="{02502AE2-2B34-465C-BA67-D8C2AF39C4A8}" type="presParOf" srcId="{D23766CA-7409-4184-8A65-D538901DD3B0}" destId="{082CF7BB-5A31-41F3-AFBF-58912881CCA0}" srcOrd="2" destOrd="0" presId="urn:microsoft.com/office/officeart/2018/2/layout/IconLabelList"/>
    <dgm:cxn modelId="{5994AB50-28D6-4040-90E8-9DA806475CF4}" type="presParOf" srcId="{17B4BBA1-FA5A-4A1F-B767-BEC4B8844E08}" destId="{8C9E2677-579B-43BA-A6F6-A17A5F3D5133}" srcOrd="11" destOrd="0" presId="urn:microsoft.com/office/officeart/2018/2/layout/IconLabelList"/>
    <dgm:cxn modelId="{4E61309F-58F0-4E61-A2CB-46DF63F204E7}" type="presParOf" srcId="{17B4BBA1-FA5A-4A1F-B767-BEC4B8844E08}" destId="{7B964082-E702-496D-A1B0-E354991E34E4}" srcOrd="12" destOrd="0" presId="urn:microsoft.com/office/officeart/2018/2/layout/IconLabelList"/>
    <dgm:cxn modelId="{58C5DCE2-B318-412B-9B2F-3F27CA3560A6}" type="presParOf" srcId="{7B964082-E702-496D-A1B0-E354991E34E4}" destId="{FAA5C0ED-D718-4047-8A12-CC64995D8B39}" srcOrd="0" destOrd="0" presId="urn:microsoft.com/office/officeart/2018/2/layout/IconLabelList"/>
    <dgm:cxn modelId="{A77B58EA-E792-44CF-A456-60E058FA39E6}" type="presParOf" srcId="{7B964082-E702-496D-A1B0-E354991E34E4}" destId="{ACEF94CB-7EA0-4150-A323-0A602E4E0501}" srcOrd="1" destOrd="0" presId="urn:microsoft.com/office/officeart/2018/2/layout/IconLabelList"/>
    <dgm:cxn modelId="{75E4E19E-8B45-495B-B3CA-81C64720E4BE}" type="presParOf" srcId="{7B964082-E702-496D-A1B0-E354991E34E4}" destId="{0B7AF4AB-CD1B-4998-9BCA-CE756F099076}" srcOrd="2" destOrd="0" presId="urn:microsoft.com/office/officeart/2018/2/layout/IconLabelList"/>
    <dgm:cxn modelId="{F295BD0C-63AE-4025-85C4-F1ECB124F8D9}" type="presParOf" srcId="{17B4BBA1-FA5A-4A1F-B767-BEC4B8844E08}" destId="{79427160-4B58-46F0-9581-08C7C3B87B48}" srcOrd="13" destOrd="0" presId="urn:microsoft.com/office/officeart/2018/2/layout/IconLabelList"/>
    <dgm:cxn modelId="{71ABB12E-B6BD-46C6-9DEE-88A823988518}" type="presParOf" srcId="{17B4BBA1-FA5A-4A1F-B767-BEC4B8844E08}" destId="{89ABB20F-AB4A-45CA-BB40-44BD9895B127}" srcOrd="14" destOrd="0" presId="urn:microsoft.com/office/officeart/2018/2/layout/IconLabelList"/>
    <dgm:cxn modelId="{58E37DB6-F2B6-4BAC-91A8-1CA213884452}" type="presParOf" srcId="{89ABB20F-AB4A-45CA-BB40-44BD9895B127}" destId="{7A61BAB1-782F-4B63-9C03-4FFE52C3964B}" srcOrd="0" destOrd="0" presId="urn:microsoft.com/office/officeart/2018/2/layout/IconLabelList"/>
    <dgm:cxn modelId="{BCB756AD-66A6-47F1-A4AF-439625874519}" type="presParOf" srcId="{89ABB20F-AB4A-45CA-BB40-44BD9895B127}" destId="{653F6F6A-FBD9-4D81-8EE8-C9451975BFD3}" srcOrd="1" destOrd="0" presId="urn:microsoft.com/office/officeart/2018/2/layout/IconLabelList"/>
    <dgm:cxn modelId="{9414E931-EBF1-4EAE-B495-FB7A30562820}" type="presParOf" srcId="{89ABB20F-AB4A-45CA-BB40-44BD9895B127}" destId="{69F89049-E576-4829-8307-1D7EFE0D452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13B8AA-D1B7-4162-87FC-6F66B1466910}"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BE9E66A9-04CE-4DEE-AC2C-57A7BEADC49C}">
      <dgm:prSet/>
      <dgm:spPr/>
      <dgm:t>
        <a:bodyPr/>
        <a:lstStyle/>
        <a:p>
          <a:pPr>
            <a:lnSpc>
              <a:spcPct val="100000"/>
            </a:lnSpc>
          </a:pPr>
          <a:r>
            <a:rPr lang="en-US"/>
            <a:t>These are FOR YOU! </a:t>
          </a:r>
        </a:p>
      </dgm:t>
    </dgm:pt>
    <dgm:pt modelId="{F37C4112-86BD-42A1-AD95-F53D25E9F60A}" type="parTrans" cxnId="{73BCAD27-3D53-4D8A-B114-9E05F3580375}">
      <dgm:prSet/>
      <dgm:spPr/>
      <dgm:t>
        <a:bodyPr/>
        <a:lstStyle/>
        <a:p>
          <a:endParaRPr lang="en-US"/>
        </a:p>
      </dgm:t>
    </dgm:pt>
    <dgm:pt modelId="{D88D8312-201A-4B5E-871C-70F7CF4EAC78}" type="sibTrans" cxnId="{73BCAD27-3D53-4D8A-B114-9E05F3580375}">
      <dgm:prSet/>
      <dgm:spPr/>
      <dgm:t>
        <a:bodyPr/>
        <a:lstStyle/>
        <a:p>
          <a:endParaRPr lang="en-US"/>
        </a:p>
      </dgm:t>
    </dgm:pt>
    <dgm:pt modelId="{18003A5C-A9E7-4CA2-B754-26745332DBA7}">
      <dgm:prSet/>
      <dgm:spPr/>
      <dgm:t>
        <a:bodyPr/>
        <a:lstStyle/>
        <a:p>
          <a:pPr>
            <a:lnSpc>
              <a:spcPct val="100000"/>
            </a:lnSpc>
          </a:pPr>
          <a:r>
            <a:rPr lang="en-US"/>
            <a:t>Answer any questions:  scheduling, graduation requirements, application logistics</a:t>
          </a:r>
        </a:p>
      </dgm:t>
    </dgm:pt>
    <dgm:pt modelId="{F693BB1B-7118-41F3-ADCC-C2855A19A6CF}" type="parTrans" cxnId="{14A881A2-5474-480D-8A27-FE28D1777816}">
      <dgm:prSet/>
      <dgm:spPr/>
      <dgm:t>
        <a:bodyPr/>
        <a:lstStyle/>
        <a:p>
          <a:endParaRPr lang="en-US"/>
        </a:p>
      </dgm:t>
    </dgm:pt>
    <dgm:pt modelId="{F0D7E3DE-6737-4609-ADFE-031979920C86}" type="sibTrans" cxnId="{14A881A2-5474-480D-8A27-FE28D1777816}">
      <dgm:prSet/>
      <dgm:spPr/>
      <dgm:t>
        <a:bodyPr/>
        <a:lstStyle/>
        <a:p>
          <a:endParaRPr lang="en-US"/>
        </a:p>
      </dgm:t>
    </dgm:pt>
    <dgm:pt modelId="{DCD74CE9-5484-47A8-A8B6-66DCEC0F373E}">
      <dgm:prSet/>
      <dgm:spPr/>
      <dgm:t>
        <a:bodyPr/>
        <a:lstStyle/>
        <a:p>
          <a:pPr>
            <a:lnSpc>
              <a:spcPct val="100000"/>
            </a:lnSpc>
          </a:pPr>
          <a:r>
            <a:rPr lang="en-US"/>
            <a:t>Individualized application guidance </a:t>
          </a:r>
        </a:p>
      </dgm:t>
    </dgm:pt>
    <dgm:pt modelId="{96E3102B-FA1F-46BA-BF3A-858DC543D4F2}" type="parTrans" cxnId="{54A92E4B-CDEA-43D9-9395-DF6A7CDB6458}">
      <dgm:prSet/>
      <dgm:spPr/>
      <dgm:t>
        <a:bodyPr/>
        <a:lstStyle/>
        <a:p>
          <a:endParaRPr lang="en-US"/>
        </a:p>
      </dgm:t>
    </dgm:pt>
    <dgm:pt modelId="{0A086544-6C13-4EE0-AE50-B9239E467DFA}" type="sibTrans" cxnId="{54A92E4B-CDEA-43D9-9395-DF6A7CDB6458}">
      <dgm:prSet/>
      <dgm:spPr/>
      <dgm:t>
        <a:bodyPr/>
        <a:lstStyle/>
        <a:p>
          <a:endParaRPr lang="en-US"/>
        </a:p>
      </dgm:t>
    </dgm:pt>
    <dgm:pt modelId="{D7DB4FA7-DBCE-42A6-9586-E123BEB5BF56}">
      <dgm:prSet/>
      <dgm:spPr/>
      <dgm:t>
        <a:bodyPr/>
        <a:lstStyle/>
        <a:p>
          <a:pPr>
            <a:lnSpc>
              <a:spcPct val="100000"/>
            </a:lnSpc>
          </a:pPr>
          <a:r>
            <a:rPr lang="en-US"/>
            <a:t>Competitiveness for Specialty </a:t>
          </a:r>
        </a:p>
      </dgm:t>
    </dgm:pt>
    <dgm:pt modelId="{94A62EB9-13A5-45A9-8F84-855463F319DE}" type="parTrans" cxnId="{4A27E7A7-2B8D-44FB-833C-15215B6F490F}">
      <dgm:prSet/>
      <dgm:spPr/>
      <dgm:t>
        <a:bodyPr/>
        <a:lstStyle/>
        <a:p>
          <a:endParaRPr lang="en-US"/>
        </a:p>
      </dgm:t>
    </dgm:pt>
    <dgm:pt modelId="{2CD676C4-4C18-476A-8A5D-4A9E6DE1A6D4}" type="sibTrans" cxnId="{4A27E7A7-2B8D-44FB-833C-15215B6F490F}">
      <dgm:prSet/>
      <dgm:spPr/>
      <dgm:t>
        <a:bodyPr/>
        <a:lstStyle/>
        <a:p>
          <a:endParaRPr lang="en-US"/>
        </a:p>
      </dgm:t>
    </dgm:pt>
    <dgm:pt modelId="{B0BEB316-9CAF-4652-9157-084DAC96426C}">
      <dgm:prSet/>
      <dgm:spPr/>
      <dgm:t>
        <a:bodyPr/>
        <a:lstStyle/>
        <a:p>
          <a:pPr>
            <a:lnSpc>
              <a:spcPct val="100000"/>
            </a:lnSpc>
          </a:pPr>
          <a:r>
            <a:rPr lang="en-US"/>
            <a:t>How many programs to apply to </a:t>
          </a:r>
        </a:p>
      </dgm:t>
    </dgm:pt>
    <dgm:pt modelId="{4EE0EC1F-0957-4AD5-87AD-FC84E2AF43D9}" type="parTrans" cxnId="{EC43616A-F5B7-48B6-A7EC-B899D0F96E26}">
      <dgm:prSet/>
      <dgm:spPr/>
      <dgm:t>
        <a:bodyPr/>
        <a:lstStyle/>
        <a:p>
          <a:endParaRPr lang="en-US"/>
        </a:p>
      </dgm:t>
    </dgm:pt>
    <dgm:pt modelId="{8F74136B-314D-42CA-B15F-644B37928BD4}" type="sibTrans" cxnId="{EC43616A-F5B7-48B6-A7EC-B899D0F96E26}">
      <dgm:prSet/>
      <dgm:spPr/>
      <dgm:t>
        <a:bodyPr/>
        <a:lstStyle/>
        <a:p>
          <a:endParaRPr lang="en-US"/>
        </a:p>
      </dgm:t>
    </dgm:pt>
    <dgm:pt modelId="{076FB69B-0FFB-47A6-BFFE-FBEB65617955}">
      <dgm:prSet/>
      <dgm:spPr/>
      <dgm:t>
        <a:bodyPr/>
        <a:lstStyle/>
        <a:p>
          <a:pPr>
            <a:lnSpc>
              <a:spcPct val="100000"/>
            </a:lnSpc>
          </a:pPr>
          <a:r>
            <a:rPr lang="en-US"/>
            <a:t>Which programs to apply to </a:t>
          </a:r>
        </a:p>
      </dgm:t>
    </dgm:pt>
    <dgm:pt modelId="{A509EF5B-F26B-4E78-A2A8-5A0F3AB208CA}" type="parTrans" cxnId="{E0CB914E-7ED2-44D0-ABD7-01B74289E700}">
      <dgm:prSet/>
      <dgm:spPr/>
      <dgm:t>
        <a:bodyPr/>
        <a:lstStyle/>
        <a:p>
          <a:endParaRPr lang="en-US"/>
        </a:p>
      </dgm:t>
    </dgm:pt>
    <dgm:pt modelId="{AE1626AE-8D38-4629-ADE3-46247BB2E5DD}" type="sibTrans" cxnId="{E0CB914E-7ED2-44D0-ABD7-01B74289E700}">
      <dgm:prSet/>
      <dgm:spPr/>
      <dgm:t>
        <a:bodyPr/>
        <a:lstStyle/>
        <a:p>
          <a:endParaRPr lang="en-US"/>
        </a:p>
      </dgm:t>
    </dgm:pt>
    <dgm:pt modelId="{2EAB5283-2103-4FB0-BAEC-29E9A66A697A}">
      <dgm:prSet/>
      <dgm:spPr/>
      <dgm:t>
        <a:bodyPr/>
        <a:lstStyle/>
        <a:p>
          <a:pPr>
            <a:lnSpc>
              <a:spcPct val="100000"/>
            </a:lnSpc>
          </a:pPr>
          <a:r>
            <a:rPr lang="en-US"/>
            <a:t>Contingency plans </a:t>
          </a:r>
        </a:p>
      </dgm:t>
    </dgm:pt>
    <dgm:pt modelId="{2FBE090F-A1D6-4571-9B7A-DA6420480F95}" type="parTrans" cxnId="{CBC0B92C-6326-4C45-A1FD-3B46D87B42A5}">
      <dgm:prSet/>
      <dgm:spPr/>
      <dgm:t>
        <a:bodyPr/>
        <a:lstStyle/>
        <a:p>
          <a:endParaRPr lang="en-US"/>
        </a:p>
      </dgm:t>
    </dgm:pt>
    <dgm:pt modelId="{AA14C3D7-4CCC-422F-B126-01D5991124FC}" type="sibTrans" cxnId="{CBC0B92C-6326-4C45-A1FD-3B46D87B42A5}">
      <dgm:prSet/>
      <dgm:spPr/>
      <dgm:t>
        <a:bodyPr/>
        <a:lstStyle/>
        <a:p>
          <a:endParaRPr lang="en-US"/>
        </a:p>
      </dgm:t>
    </dgm:pt>
    <dgm:pt modelId="{7F3C18DA-4139-4441-9EED-F2A8F7AEC04F}">
      <dgm:prSet/>
      <dgm:spPr/>
      <dgm:t>
        <a:bodyPr/>
        <a:lstStyle/>
        <a:p>
          <a:pPr>
            <a:lnSpc>
              <a:spcPct val="100000"/>
            </a:lnSpc>
          </a:pPr>
          <a:r>
            <a:rPr lang="en-US"/>
            <a:t>Discuss your MSPE (</a:t>
          </a:r>
          <a:r>
            <a:rPr lang="en-US">
              <a:hlinkClick xmlns:r="http://schemas.openxmlformats.org/officeDocument/2006/relationships" r:id="rId1"/>
            </a:rPr>
            <a:t>Example MSPE</a:t>
          </a:r>
          <a:r>
            <a:rPr lang="en-US"/>
            <a:t>) </a:t>
          </a:r>
        </a:p>
      </dgm:t>
    </dgm:pt>
    <dgm:pt modelId="{C7E442C0-ECE7-4434-88A4-39F037DEC548}" type="parTrans" cxnId="{2BF97AF4-D874-47B4-8687-AA67FAE23EDB}">
      <dgm:prSet/>
      <dgm:spPr/>
      <dgm:t>
        <a:bodyPr/>
        <a:lstStyle/>
        <a:p>
          <a:endParaRPr lang="en-US"/>
        </a:p>
      </dgm:t>
    </dgm:pt>
    <dgm:pt modelId="{F5D6BDF8-6AA1-455B-9332-ADAC38D26EA4}" type="sibTrans" cxnId="{2BF97AF4-D874-47B4-8687-AA67FAE23EDB}">
      <dgm:prSet/>
      <dgm:spPr/>
      <dgm:t>
        <a:bodyPr/>
        <a:lstStyle/>
        <a:p>
          <a:endParaRPr lang="en-US"/>
        </a:p>
      </dgm:t>
    </dgm:pt>
    <dgm:pt modelId="{4948522E-E754-4EF8-8B5B-E65113B25AE0}" type="pres">
      <dgm:prSet presAssocID="{8B13B8AA-D1B7-4162-87FC-6F66B1466910}" presName="root" presStyleCnt="0">
        <dgm:presLayoutVars>
          <dgm:dir/>
          <dgm:resizeHandles val="exact"/>
        </dgm:presLayoutVars>
      </dgm:prSet>
      <dgm:spPr/>
    </dgm:pt>
    <dgm:pt modelId="{F4C2D2C5-FDC2-414F-863F-A6DAB5EF95FF}" type="pres">
      <dgm:prSet presAssocID="{BE9E66A9-04CE-4DEE-AC2C-57A7BEADC49C}" presName="compNode" presStyleCnt="0"/>
      <dgm:spPr/>
    </dgm:pt>
    <dgm:pt modelId="{0D7E3502-1B76-40D0-87D1-59E2B7AC3540}" type="pres">
      <dgm:prSet presAssocID="{BE9E66A9-04CE-4DEE-AC2C-57A7BEADC49C}" presName="bgRect" presStyleLbl="bgShp" presStyleIdx="0" presStyleCnt="4"/>
      <dgm:spPr/>
    </dgm:pt>
    <dgm:pt modelId="{AC69028E-6911-4445-B37B-5A2524B84408}" type="pres">
      <dgm:prSet presAssocID="{BE9E66A9-04CE-4DEE-AC2C-57A7BEADC49C}"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rayer Candle"/>
        </a:ext>
      </dgm:extLst>
    </dgm:pt>
    <dgm:pt modelId="{442E9F12-626D-4674-B428-19562D992013}" type="pres">
      <dgm:prSet presAssocID="{BE9E66A9-04CE-4DEE-AC2C-57A7BEADC49C}" presName="spaceRect" presStyleCnt="0"/>
      <dgm:spPr/>
    </dgm:pt>
    <dgm:pt modelId="{74BBF6F2-C071-4814-881C-ADDCABC91E31}" type="pres">
      <dgm:prSet presAssocID="{BE9E66A9-04CE-4DEE-AC2C-57A7BEADC49C}" presName="parTx" presStyleLbl="revTx" presStyleIdx="0" presStyleCnt="5">
        <dgm:presLayoutVars>
          <dgm:chMax val="0"/>
          <dgm:chPref val="0"/>
        </dgm:presLayoutVars>
      </dgm:prSet>
      <dgm:spPr/>
    </dgm:pt>
    <dgm:pt modelId="{3C53BD7F-BBEE-46AB-A2E8-3052AE267392}" type="pres">
      <dgm:prSet presAssocID="{D88D8312-201A-4B5E-871C-70F7CF4EAC78}" presName="sibTrans" presStyleCnt="0"/>
      <dgm:spPr/>
    </dgm:pt>
    <dgm:pt modelId="{1322D63D-ADC7-4202-A282-42D6B2AE10FB}" type="pres">
      <dgm:prSet presAssocID="{18003A5C-A9E7-4CA2-B754-26745332DBA7}" presName="compNode" presStyleCnt="0"/>
      <dgm:spPr/>
    </dgm:pt>
    <dgm:pt modelId="{D24A333E-A13F-41F1-AC7E-2D27AAEF3A86}" type="pres">
      <dgm:prSet presAssocID="{18003A5C-A9E7-4CA2-B754-26745332DBA7}" presName="bgRect" presStyleLbl="bgShp" presStyleIdx="1" presStyleCnt="4"/>
      <dgm:spPr/>
    </dgm:pt>
    <dgm:pt modelId="{E5A7386E-40C7-4C97-9A0A-DCE8743A3C6B}" type="pres">
      <dgm:prSet presAssocID="{18003A5C-A9E7-4CA2-B754-26745332DBA7}"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iploma Roll"/>
        </a:ext>
      </dgm:extLst>
    </dgm:pt>
    <dgm:pt modelId="{C068DD50-E16F-4583-9B1A-896A542C4079}" type="pres">
      <dgm:prSet presAssocID="{18003A5C-A9E7-4CA2-B754-26745332DBA7}" presName="spaceRect" presStyleCnt="0"/>
      <dgm:spPr/>
    </dgm:pt>
    <dgm:pt modelId="{A0E68FFF-8DA5-4C9C-9B0D-0FFC7FC8971D}" type="pres">
      <dgm:prSet presAssocID="{18003A5C-A9E7-4CA2-B754-26745332DBA7}" presName="parTx" presStyleLbl="revTx" presStyleIdx="1" presStyleCnt="5">
        <dgm:presLayoutVars>
          <dgm:chMax val="0"/>
          <dgm:chPref val="0"/>
        </dgm:presLayoutVars>
      </dgm:prSet>
      <dgm:spPr/>
    </dgm:pt>
    <dgm:pt modelId="{5B09825E-1F07-4958-827E-2331BD90100A}" type="pres">
      <dgm:prSet presAssocID="{F0D7E3DE-6737-4609-ADFE-031979920C86}" presName="sibTrans" presStyleCnt="0"/>
      <dgm:spPr/>
    </dgm:pt>
    <dgm:pt modelId="{155DFEDC-6D25-482B-B124-F539D995AF43}" type="pres">
      <dgm:prSet presAssocID="{DCD74CE9-5484-47A8-A8B6-66DCEC0F373E}" presName="compNode" presStyleCnt="0"/>
      <dgm:spPr/>
    </dgm:pt>
    <dgm:pt modelId="{D66A4F2A-E26D-465B-A04E-F7AEFE704462}" type="pres">
      <dgm:prSet presAssocID="{DCD74CE9-5484-47A8-A8B6-66DCEC0F373E}" presName="bgRect" presStyleLbl="bgShp" presStyleIdx="2" presStyleCnt="4"/>
      <dgm:spPr/>
    </dgm:pt>
    <dgm:pt modelId="{7ECB9F83-F329-4805-A174-07AF5CC3BB67}" type="pres">
      <dgm:prSet presAssocID="{DCD74CE9-5484-47A8-A8B6-66DCEC0F37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Checkmark"/>
        </a:ext>
      </dgm:extLst>
    </dgm:pt>
    <dgm:pt modelId="{39672936-33A0-48D6-80B7-BA32929E9EAA}" type="pres">
      <dgm:prSet presAssocID="{DCD74CE9-5484-47A8-A8B6-66DCEC0F373E}" presName="spaceRect" presStyleCnt="0"/>
      <dgm:spPr/>
    </dgm:pt>
    <dgm:pt modelId="{861374B8-98C2-4C84-8F18-992972276432}" type="pres">
      <dgm:prSet presAssocID="{DCD74CE9-5484-47A8-A8B6-66DCEC0F373E}" presName="parTx" presStyleLbl="revTx" presStyleIdx="2" presStyleCnt="5">
        <dgm:presLayoutVars>
          <dgm:chMax val="0"/>
          <dgm:chPref val="0"/>
        </dgm:presLayoutVars>
      </dgm:prSet>
      <dgm:spPr/>
    </dgm:pt>
    <dgm:pt modelId="{63C1F2B5-B7A0-40D0-AC0C-205837DC0F11}" type="pres">
      <dgm:prSet presAssocID="{DCD74CE9-5484-47A8-A8B6-66DCEC0F373E}" presName="desTx" presStyleLbl="revTx" presStyleIdx="3" presStyleCnt="5">
        <dgm:presLayoutVars/>
      </dgm:prSet>
      <dgm:spPr/>
    </dgm:pt>
    <dgm:pt modelId="{1DE8CD13-5487-4B5B-8D37-B5689A5C3C05}" type="pres">
      <dgm:prSet presAssocID="{0A086544-6C13-4EE0-AE50-B9239E467DFA}" presName="sibTrans" presStyleCnt="0"/>
      <dgm:spPr/>
    </dgm:pt>
    <dgm:pt modelId="{CDA3BF62-B2DE-4A46-AEEB-1DFAC5A32018}" type="pres">
      <dgm:prSet presAssocID="{7F3C18DA-4139-4441-9EED-F2A8F7AEC04F}" presName="compNode" presStyleCnt="0"/>
      <dgm:spPr/>
    </dgm:pt>
    <dgm:pt modelId="{42DD6F04-2A8D-43A9-AF2F-F2593D25118B}" type="pres">
      <dgm:prSet presAssocID="{7F3C18DA-4139-4441-9EED-F2A8F7AEC04F}" presName="bgRect" presStyleLbl="bgShp" presStyleIdx="3" presStyleCnt="4"/>
      <dgm:spPr/>
    </dgm:pt>
    <dgm:pt modelId="{19ADEF70-764B-4A14-AA73-F8EF6AF6EE42}" type="pres">
      <dgm:prSet presAssocID="{7F3C18DA-4139-4441-9EED-F2A8F7AEC04F}"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Chat"/>
        </a:ext>
      </dgm:extLst>
    </dgm:pt>
    <dgm:pt modelId="{87B2D3F7-A04A-4E25-AA0F-FD4EF4B9086D}" type="pres">
      <dgm:prSet presAssocID="{7F3C18DA-4139-4441-9EED-F2A8F7AEC04F}" presName="spaceRect" presStyleCnt="0"/>
      <dgm:spPr/>
    </dgm:pt>
    <dgm:pt modelId="{3E207BCE-D20C-4A66-AF1B-1B9453EBA102}" type="pres">
      <dgm:prSet presAssocID="{7F3C18DA-4139-4441-9EED-F2A8F7AEC04F}" presName="parTx" presStyleLbl="revTx" presStyleIdx="4" presStyleCnt="5">
        <dgm:presLayoutVars>
          <dgm:chMax val="0"/>
          <dgm:chPref val="0"/>
        </dgm:presLayoutVars>
      </dgm:prSet>
      <dgm:spPr/>
    </dgm:pt>
  </dgm:ptLst>
  <dgm:cxnLst>
    <dgm:cxn modelId="{05D22807-8A65-44E8-81E2-79B0F4B8511F}" type="presOf" srcId="{D7DB4FA7-DBCE-42A6-9586-E123BEB5BF56}" destId="{63C1F2B5-B7A0-40D0-AC0C-205837DC0F11}" srcOrd="0" destOrd="0" presId="urn:microsoft.com/office/officeart/2018/2/layout/IconVerticalSolidList"/>
    <dgm:cxn modelId="{06A10F0A-136B-4FB6-8415-ABFF4EA6E509}" type="presOf" srcId="{B0BEB316-9CAF-4652-9157-084DAC96426C}" destId="{63C1F2B5-B7A0-40D0-AC0C-205837DC0F11}" srcOrd="0" destOrd="1" presId="urn:microsoft.com/office/officeart/2018/2/layout/IconVerticalSolidList"/>
    <dgm:cxn modelId="{1C2DB01F-90AD-4D4D-8067-08E5665A3332}" type="presOf" srcId="{18003A5C-A9E7-4CA2-B754-26745332DBA7}" destId="{A0E68FFF-8DA5-4C9C-9B0D-0FFC7FC8971D}" srcOrd="0" destOrd="0" presId="urn:microsoft.com/office/officeart/2018/2/layout/IconVerticalSolidList"/>
    <dgm:cxn modelId="{73BCAD27-3D53-4D8A-B114-9E05F3580375}" srcId="{8B13B8AA-D1B7-4162-87FC-6F66B1466910}" destId="{BE9E66A9-04CE-4DEE-AC2C-57A7BEADC49C}" srcOrd="0" destOrd="0" parTransId="{F37C4112-86BD-42A1-AD95-F53D25E9F60A}" sibTransId="{D88D8312-201A-4B5E-871C-70F7CF4EAC78}"/>
    <dgm:cxn modelId="{CBC0B92C-6326-4C45-A1FD-3B46D87B42A5}" srcId="{DCD74CE9-5484-47A8-A8B6-66DCEC0F373E}" destId="{2EAB5283-2103-4FB0-BAEC-29E9A66A697A}" srcOrd="3" destOrd="0" parTransId="{2FBE090F-A1D6-4571-9B7A-DA6420480F95}" sibTransId="{AA14C3D7-4CCC-422F-B126-01D5991124FC}"/>
    <dgm:cxn modelId="{0991913F-E974-474D-81E4-5F2DF6A178C0}" type="presOf" srcId="{076FB69B-0FFB-47A6-BFFE-FBEB65617955}" destId="{63C1F2B5-B7A0-40D0-AC0C-205837DC0F11}" srcOrd="0" destOrd="2" presId="urn:microsoft.com/office/officeart/2018/2/layout/IconVerticalSolidList"/>
    <dgm:cxn modelId="{0F9FC442-D946-49E5-9B37-7A8DE908574A}" type="presOf" srcId="{2EAB5283-2103-4FB0-BAEC-29E9A66A697A}" destId="{63C1F2B5-B7A0-40D0-AC0C-205837DC0F11}" srcOrd="0" destOrd="3" presId="urn:microsoft.com/office/officeart/2018/2/layout/IconVerticalSolidList"/>
    <dgm:cxn modelId="{19A18C44-403E-4BF2-8DDB-D663DA3E4DA8}" type="presOf" srcId="{8B13B8AA-D1B7-4162-87FC-6F66B1466910}" destId="{4948522E-E754-4EF8-8B5B-E65113B25AE0}" srcOrd="0" destOrd="0" presId="urn:microsoft.com/office/officeart/2018/2/layout/IconVerticalSolidList"/>
    <dgm:cxn modelId="{EC43616A-F5B7-48B6-A7EC-B899D0F96E26}" srcId="{DCD74CE9-5484-47A8-A8B6-66DCEC0F373E}" destId="{B0BEB316-9CAF-4652-9157-084DAC96426C}" srcOrd="1" destOrd="0" parTransId="{4EE0EC1F-0957-4AD5-87AD-FC84E2AF43D9}" sibTransId="{8F74136B-314D-42CA-B15F-644B37928BD4}"/>
    <dgm:cxn modelId="{54A92E4B-CDEA-43D9-9395-DF6A7CDB6458}" srcId="{8B13B8AA-D1B7-4162-87FC-6F66B1466910}" destId="{DCD74CE9-5484-47A8-A8B6-66DCEC0F373E}" srcOrd="2" destOrd="0" parTransId="{96E3102B-FA1F-46BA-BF3A-858DC543D4F2}" sibTransId="{0A086544-6C13-4EE0-AE50-B9239E467DFA}"/>
    <dgm:cxn modelId="{FC10646B-9809-4FF9-8F3A-4D1759F22D14}" type="presOf" srcId="{DCD74CE9-5484-47A8-A8B6-66DCEC0F373E}" destId="{861374B8-98C2-4C84-8F18-992972276432}" srcOrd="0" destOrd="0" presId="urn:microsoft.com/office/officeart/2018/2/layout/IconVerticalSolidList"/>
    <dgm:cxn modelId="{E0CB914E-7ED2-44D0-ABD7-01B74289E700}" srcId="{DCD74CE9-5484-47A8-A8B6-66DCEC0F373E}" destId="{076FB69B-0FFB-47A6-BFFE-FBEB65617955}" srcOrd="2" destOrd="0" parTransId="{A509EF5B-F26B-4E78-A2A8-5A0F3AB208CA}" sibTransId="{AE1626AE-8D38-4629-ADE3-46247BB2E5DD}"/>
    <dgm:cxn modelId="{7E695987-3000-4C4D-89A7-A4D4A89D6060}" type="presOf" srcId="{BE9E66A9-04CE-4DEE-AC2C-57A7BEADC49C}" destId="{74BBF6F2-C071-4814-881C-ADDCABC91E31}" srcOrd="0" destOrd="0" presId="urn:microsoft.com/office/officeart/2018/2/layout/IconVerticalSolidList"/>
    <dgm:cxn modelId="{14A881A2-5474-480D-8A27-FE28D1777816}" srcId="{8B13B8AA-D1B7-4162-87FC-6F66B1466910}" destId="{18003A5C-A9E7-4CA2-B754-26745332DBA7}" srcOrd="1" destOrd="0" parTransId="{F693BB1B-7118-41F3-ADCC-C2855A19A6CF}" sibTransId="{F0D7E3DE-6737-4609-ADFE-031979920C86}"/>
    <dgm:cxn modelId="{4A27E7A7-2B8D-44FB-833C-15215B6F490F}" srcId="{DCD74CE9-5484-47A8-A8B6-66DCEC0F373E}" destId="{D7DB4FA7-DBCE-42A6-9586-E123BEB5BF56}" srcOrd="0" destOrd="0" parTransId="{94A62EB9-13A5-45A9-8F84-855463F319DE}" sibTransId="{2CD676C4-4C18-476A-8A5D-4A9E6DE1A6D4}"/>
    <dgm:cxn modelId="{93B8CED8-E2AC-4178-9AD4-5BE8BBEF07DE}" type="presOf" srcId="{7F3C18DA-4139-4441-9EED-F2A8F7AEC04F}" destId="{3E207BCE-D20C-4A66-AF1B-1B9453EBA102}" srcOrd="0" destOrd="0" presId="urn:microsoft.com/office/officeart/2018/2/layout/IconVerticalSolidList"/>
    <dgm:cxn modelId="{2BF97AF4-D874-47B4-8687-AA67FAE23EDB}" srcId="{8B13B8AA-D1B7-4162-87FC-6F66B1466910}" destId="{7F3C18DA-4139-4441-9EED-F2A8F7AEC04F}" srcOrd="3" destOrd="0" parTransId="{C7E442C0-ECE7-4434-88A4-39F037DEC548}" sibTransId="{F5D6BDF8-6AA1-455B-9332-ADAC38D26EA4}"/>
    <dgm:cxn modelId="{5003979B-92CE-4342-A8CB-4A2F9AB81E44}" type="presParOf" srcId="{4948522E-E754-4EF8-8B5B-E65113B25AE0}" destId="{F4C2D2C5-FDC2-414F-863F-A6DAB5EF95FF}" srcOrd="0" destOrd="0" presId="urn:microsoft.com/office/officeart/2018/2/layout/IconVerticalSolidList"/>
    <dgm:cxn modelId="{09D51C70-4DCB-46C2-8E90-D04C71737B0A}" type="presParOf" srcId="{F4C2D2C5-FDC2-414F-863F-A6DAB5EF95FF}" destId="{0D7E3502-1B76-40D0-87D1-59E2B7AC3540}" srcOrd="0" destOrd="0" presId="urn:microsoft.com/office/officeart/2018/2/layout/IconVerticalSolidList"/>
    <dgm:cxn modelId="{7A63BAF0-544F-441A-B592-237739FA63C6}" type="presParOf" srcId="{F4C2D2C5-FDC2-414F-863F-A6DAB5EF95FF}" destId="{AC69028E-6911-4445-B37B-5A2524B84408}" srcOrd="1" destOrd="0" presId="urn:microsoft.com/office/officeart/2018/2/layout/IconVerticalSolidList"/>
    <dgm:cxn modelId="{F4D165CF-0804-4C16-99B2-AD97955EA85C}" type="presParOf" srcId="{F4C2D2C5-FDC2-414F-863F-A6DAB5EF95FF}" destId="{442E9F12-626D-4674-B428-19562D992013}" srcOrd="2" destOrd="0" presId="urn:microsoft.com/office/officeart/2018/2/layout/IconVerticalSolidList"/>
    <dgm:cxn modelId="{3CCB5B63-7D2F-45E9-8A7B-3E27A1D82DA8}" type="presParOf" srcId="{F4C2D2C5-FDC2-414F-863F-A6DAB5EF95FF}" destId="{74BBF6F2-C071-4814-881C-ADDCABC91E31}" srcOrd="3" destOrd="0" presId="urn:microsoft.com/office/officeart/2018/2/layout/IconVerticalSolidList"/>
    <dgm:cxn modelId="{0A99240D-D58F-4C48-872E-CD0D1EBB02B3}" type="presParOf" srcId="{4948522E-E754-4EF8-8B5B-E65113B25AE0}" destId="{3C53BD7F-BBEE-46AB-A2E8-3052AE267392}" srcOrd="1" destOrd="0" presId="urn:microsoft.com/office/officeart/2018/2/layout/IconVerticalSolidList"/>
    <dgm:cxn modelId="{989C9CE5-0821-4C8C-BDEA-FE652AE8C027}" type="presParOf" srcId="{4948522E-E754-4EF8-8B5B-E65113B25AE0}" destId="{1322D63D-ADC7-4202-A282-42D6B2AE10FB}" srcOrd="2" destOrd="0" presId="urn:microsoft.com/office/officeart/2018/2/layout/IconVerticalSolidList"/>
    <dgm:cxn modelId="{5A31135E-A686-4F17-AB20-DD4535DC84EA}" type="presParOf" srcId="{1322D63D-ADC7-4202-A282-42D6B2AE10FB}" destId="{D24A333E-A13F-41F1-AC7E-2D27AAEF3A86}" srcOrd="0" destOrd="0" presId="urn:microsoft.com/office/officeart/2018/2/layout/IconVerticalSolidList"/>
    <dgm:cxn modelId="{683335BD-2BC4-4EDB-A899-691A97BDC8C1}" type="presParOf" srcId="{1322D63D-ADC7-4202-A282-42D6B2AE10FB}" destId="{E5A7386E-40C7-4C97-9A0A-DCE8743A3C6B}" srcOrd="1" destOrd="0" presId="urn:microsoft.com/office/officeart/2018/2/layout/IconVerticalSolidList"/>
    <dgm:cxn modelId="{B090FF27-5328-481A-9940-C7B1A96443BF}" type="presParOf" srcId="{1322D63D-ADC7-4202-A282-42D6B2AE10FB}" destId="{C068DD50-E16F-4583-9B1A-896A542C4079}" srcOrd="2" destOrd="0" presId="urn:microsoft.com/office/officeart/2018/2/layout/IconVerticalSolidList"/>
    <dgm:cxn modelId="{4115426E-6F4B-4FD2-95A8-21046632D0B2}" type="presParOf" srcId="{1322D63D-ADC7-4202-A282-42D6B2AE10FB}" destId="{A0E68FFF-8DA5-4C9C-9B0D-0FFC7FC8971D}" srcOrd="3" destOrd="0" presId="urn:microsoft.com/office/officeart/2018/2/layout/IconVerticalSolidList"/>
    <dgm:cxn modelId="{EF7A4E10-12E3-4698-A8F9-C1D931635073}" type="presParOf" srcId="{4948522E-E754-4EF8-8B5B-E65113B25AE0}" destId="{5B09825E-1F07-4958-827E-2331BD90100A}" srcOrd="3" destOrd="0" presId="urn:microsoft.com/office/officeart/2018/2/layout/IconVerticalSolidList"/>
    <dgm:cxn modelId="{64249F14-042A-42AA-A351-4A48342EEEBE}" type="presParOf" srcId="{4948522E-E754-4EF8-8B5B-E65113B25AE0}" destId="{155DFEDC-6D25-482B-B124-F539D995AF43}" srcOrd="4" destOrd="0" presId="urn:microsoft.com/office/officeart/2018/2/layout/IconVerticalSolidList"/>
    <dgm:cxn modelId="{B53C9EB8-3B21-48BD-9DA6-0288BAF09666}" type="presParOf" srcId="{155DFEDC-6D25-482B-B124-F539D995AF43}" destId="{D66A4F2A-E26D-465B-A04E-F7AEFE704462}" srcOrd="0" destOrd="0" presId="urn:microsoft.com/office/officeart/2018/2/layout/IconVerticalSolidList"/>
    <dgm:cxn modelId="{31E77443-AFB7-40F8-B852-4BCA055620F6}" type="presParOf" srcId="{155DFEDC-6D25-482B-B124-F539D995AF43}" destId="{7ECB9F83-F329-4805-A174-07AF5CC3BB67}" srcOrd="1" destOrd="0" presId="urn:microsoft.com/office/officeart/2018/2/layout/IconVerticalSolidList"/>
    <dgm:cxn modelId="{345E49D4-2B9D-4F5D-883D-79A0D2974BA0}" type="presParOf" srcId="{155DFEDC-6D25-482B-B124-F539D995AF43}" destId="{39672936-33A0-48D6-80B7-BA32929E9EAA}" srcOrd="2" destOrd="0" presId="urn:microsoft.com/office/officeart/2018/2/layout/IconVerticalSolidList"/>
    <dgm:cxn modelId="{060B6F79-90AC-4270-8E9C-A70C590C2405}" type="presParOf" srcId="{155DFEDC-6D25-482B-B124-F539D995AF43}" destId="{861374B8-98C2-4C84-8F18-992972276432}" srcOrd="3" destOrd="0" presId="urn:microsoft.com/office/officeart/2018/2/layout/IconVerticalSolidList"/>
    <dgm:cxn modelId="{C699D290-DCD4-47AB-932F-A677D50C1B1D}" type="presParOf" srcId="{155DFEDC-6D25-482B-B124-F539D995AF43}" destId="{63C1F2B5-B7A0-40D0-AC0C-205837DC0F11}" srcOrd="4" destOrd="0" presId="urn:microsoft.com/office/officeart/2018/2/layout/IconVerticalSolidList"/>
    <dgm:cxn modelId="{BA517983-3939-4ECC-99BC-B53BBD945DCC}" type="presParOf" srcId="{4948522E-E754-4EF8-8B5B-E65113B25AE0}" destId="{1DE8CD13-5487-4B5B-8D37-B5689A5C3C05}" srcOrd="5" destOrd="0" presId="urn:microsoft.com/office/officeart/2018/2/layout/IconVerticalSolidList"/>
    <dgm:cxn modelId="{CBDC34F9-F3DD-4169-9CA8-0237E7250E86}" type="presParOf" srcId="{4948522E-E754-4EF8-8B5B-E65113B25AE0}" destId="{CDA3BF62-B2DE-4A46-AEEB-1DFAC5A32018}" srcOrd="6" destOrd="0" presId="urn:microsoft.com/office/officeart/2018/2/layout/IconVerticalSolidList"/>
    <dgm:cxn modelId="{2F4012D5-6D4E-41E2-BF98-A4E9AFB6978F}" type="presParOf" srcId="{CDA3BF62-B2DE-4A46-AEEB-1DFAC5A32018}" destId="{42DD6F04-2A8D-43A9-AF2F-F2593D25118B}" srcOrd="0" destOrd="0" presId="urn:microsoft.com/office/officeart/2018/2/layout/IconVerticalSolidList"/>
    <dgm:cxn modelId="{BA48A10A-EE5B-49F8-8020-226E76C4C829}" type="presParOf" srcId="{CDA3BF62-B2DE-4A46-AEEB-1DFAC5A32018}" destId="{19ADEF70-764B-4A14-AA73-F8EF6AF6EE42}" srcOrd="1" destOrd="0" presId="urn:microsoft.com/office/officeart/2018/2/layout/IconVerticalSolidList"/>
    <dgm:cxn modelId="{6D19311D-89F2-4C74-9A21-C24B4FD6E0DC}" type="presParOf" srcId="{CDA3BF62-B2DE-4A46-AEEB-1DFAC5A32018}" destId="{87B2D3F7-A04A-4E25-AA0F-FD4EF4B9086D}" srcOrd="2" destOrd="0" presId="urn:microsoft.com/office/officeart/2018/2/layout/IconVerticalSolidList"/>
    <dgm:cxn modelId="{F5965FF4-1CF9-4C65-80DA-1941F243B11F}" type="presParOf" srcId="{CDA3BF62-B2DE-4A46-AEEB-1DFAC5A32018}" destId="{3E207BCE-D20C-4A66-AF1B-1B9453EBA10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960396-A1F3-4F60-B1AD-A3D4B24AA1A8}"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6107C26B-16F3-4D53-8401-69073B67B085}">
      <dgm:prSet/>
      <dgm:spPr/>
      <dgm:t>
        <a:bodyPr/>
        <a:lstStyle/>
        <a:p>
          <a:r>
            <a:rPr lang="en-US"/>
            <a:t>Some students may need a contingency </a:t>
          </a:r>
        </a:p>
      </dgm:t>
    </dgm:pt>
    <dgm:pt modelId="{6569997A-B9F0-40CB-BF24-F8E4CAFB2280}" type="parTrans" cxnId="{E905E865-EEF4-4D87-90A3-ABA9AF1660DC}">
      <dgm:prSet/>
      <dgm:spPr/>
      <dgm:t>
        <a:bodyPr/>
        <a:lstStyle/>
        <a:p>
          <a:endParaRPr lang="en-US"/>
        </a:p>
      </dgm:t>
    </dgm:pt>
    <dgm:pt modelId="{2FCD73C7-10D3-4C87-AE4F-E5B8020E814B}" type="sibTrans" cxnId="{E905E865-EEF4-4D87-90A3-ABA9AF1660DC}">
      <dgm:prSet/>
      <dgm:spPr/>
      <dgm:t>
        <a:bodyPr/>
        <a:lstStyle/>
        <a:p>
          <a:endParaRPr lang="en-US"/>
        </a:p>
      </dgm:t>
    </dgm:pt>
    <dgm:pt modelId="{F106EA68-F4A5-4220-BA4F-A285ADA33F06}">
      <dgm:prSet/>
      <dgm:spPr/>
      <dgm:t>
        <a:bodyPr/>
        <a:lstStyle/>
        <a:p>
          <a:r>
            <a:rPr lang="en-US" b="1"/>
            <a:t>Apply to the right #/mix of programs</a:t>
          </a:r>
          <a:endParaRPr lang="en-US"/>
        </a:p>
      </dgm:t>
    </dgm:pt>
    <dgm:pt modelId="{28D1860C-BDA6-4FF8-83A0-26D7921F402D}" type="parTrans" cxnId="{794E179D-8998-49E3-9E08-564A68FBE4CD}">
      <dgm:prSet/>
      <dgm:spPr/>
      <dgm:t>
        <a:bodyPr/>
        <a:lstStyle/>
        <a:p>
          <a:endParaRPr lang="en-US"/>
        </a:p>
      </dgm:t>
    </dgm:pt>
    <dgm:pt modelId="{4710714D-AB4D-4D72-B28D-0024B055AB5F}" type="sibTrans" cxnId="{794E179D-8998-49E3-9E08-564A68FBE4CD}">
      <dgm:prSet/>
      <dgm:spPr/>
      <dgm:t>
        <a:bodyPr/>
        <a:lstStyle/>
        <a:p>
          <a:endParaRPr lang="en-US"/>
        </a:p>
      </dgm:t>
    </dgm:pt>
    <dgm:pt modelId="{D257C1CA-ADA8-403A-820B-68BE14E2BA8B}">
      <dgm:prSet/>
      <dgm:spPr/>
      <dgm:t>
        <a:bodyPr/>
        <a:lstStyle/>
        <a:p>
          <a:r>
            <a:rPr lang="en-US"/>
            <a:t>Rank ALL programs you interview at </a:t>
          </a:r>
        </a:p>
      </dgm:t>
    </dgm:pt>
    <dgm:pt modelId="{6D34CDFD-D27A-4732-BEC4-4B611D01310F}" type="parTrans" cxnId="{7479B3AF-D85C-426E-8952-F4DDB2E3899E}">
      <dgm:prSet/>
      <dgm:spPr/>
      <dgm:t>
        <a:bodyPr/>
        <a:lstStyle/>
        <a:p>
          <a:endParaRPr lang="en-US"/>
        </a:p>
      </dgm:t>
    </dgm:pt>
    <dgm:pt modelId="{016CA2A4-63F0-476F-84ED-FF5ADCEBA85A}" type="sibTrans" cxnId="{7479B3AF-D85C-426E-8952-F4DDB2E3899E}">
      <dgm:prSet/>
      <dgm:spPr/>
      <dgm:t>
        <a:bodyPr/>
        <a:lstStyle/>
        <a:p>
          <a:endParaRPr lang="en-US"/>
        </a:p>
      </dgm:t>
    </dgm:pt>
    <dgm:pt modelId="{8D875C34-26C7-4B4C-AC5F-9989B44474A3}">
      <dgm:prSet/>
      <dgm:spPr/>
      <dgm:t>
        <a:bodyPr/>
        <a:lstStyle/>
        <a:p>
          <a:r>
            <a:rPr lang="en-US"/>
            <a:t>Be PROACTIVE – communicate with OSA</a:t>
          </a:r>
        </a:p>
      </dgm:t>
    </dgm:pt>
    <dgm:pt modelId="{1BE07EA2-D372-4E1F-B216-E7DCA826DAAD}" type="parTrans" cxnId="{70A9A6D5-38D2-4116-BC01-C4C86F8A556B}">
      <dgm:prSet/>
      <dgm:spPr/>
      <dgm:t>
        <a:bodyPr/>
        <a:lstStyle/>
        <a:p>
          <a:endParaRPr lang="en-US"/>
        </a:p>
      </dgm:t>
    </dgm:pt>
    <dgm:pt modelId="{4FE394E3-2606-426A-843C-45AA1986ABB4}" type="sibTrans" cxnId="{70A9A6D5-38D2-4116-BC01-C4C86F8A556B}">
      <dgm:prSet/>
      <dgm:spPr/>
      <dgm:t>
        <a:bodyPr/>
        <a:lstStyle/>
        <a:p>
          <a:endParaRPr lang="en-US"/>
        </a:p>
      </dgm:t>
    </dgm:pt>
    <dgm:pt modelId="{70A7A29C-E53A-47A1-9256-95723472248B}">
      <dgm:prSet/>
      <dgm:spPr/>
      <dgm:t>
        <a:bodyPr/>
        <a:lstStyle/>
        <a:p>
          <a:r>
            <a:rPr lang="en-US"/>
            <a:t>Update the MedScope tracker </a:t>
          </a:r>
        </a:p>
      </dgm:t>
    </dgm:pt>
    <dgm:pt modelId="{383395DF-E9BF-4B25-9E60-C9B4D93B2750}" type="parTrans" cxnId="{F4CC3AA0-1437-47C6-B4B9-69DB6A3D774E}">
      <dgm:prSet/>
      <dgm:spPr/>
      <dgm:t>
        <a:bodyPr/>
        <a:lstStyle/>
        <a:p>
          <a:endParaRPr lang="en-US"/>
        </a:p>
      </dgm:t>
    </dgm:pt>
    <dgm:pt modelId="{978B770A-9E0F-4E8C-A6EE-CF7970BD9A99}" type="sibTrans" cxnId="{F4CC3AA0-1437-47C6-B4B9-69DB6A3D774E}">
      <dgm:prSet/>
      <dgm:spPr/>
      <dgm:t>
        <a:bodyPr/>
        <a:lstStyle/>
        <a:p>
          <a:endParaRPr lang="en-US"/>
        </a:p>
      </dgm:t>
    </dgm:pt>
    <dgm:pt modelId="{7D500921-60B6-4438-A0FD-BC797DA0DD97}">
      <dgm:prSet/>
      <dgm:spPr/>
      <dgm:t>
        <a:bodyPr/>
        <a:lstStyle/>
        <a:p>
          <a:r>
            <a:rPr lang="en-US"/>
            <a:t>Geographical constraints – Dual Application? </a:t>
          </a:r>
        </a:p>
      </dgm:t>
    </dgm:pt>
    <dgm:pt modelId="{6F84D2D5-A225-46E1-97D6-FDFAF9065786}" type="parTrans" cxnId="{6704CC55-1A6F-41A1-8589-BD6E86EA55DF}">
      <dgm:prSet/>
      <dgm:spPr/>
      <dgm:t>
        <a:bodyPr/>
        <a:lstStyle/>
        <a:p>
          <a:endParaRPr lang="en-US"/>
        </a:p>
      </dgm:t>
    </dgm:pt>
    <dgm:pt modelId="{962B4A14-70E9-43F6-8DA9-9358A5A3FEA8}" type="sibTrans" cxnId="{6704CC55-1A6F-41A1-8589-BD6E86EA55DF}">
      <dgm:prSet/>
      <dgm:spPr/>
      <dgm:t>
        <a:bodyPr/>
        <a:lstStyle/>
        <a:p>
          <a:endParaRPr lang="en-US"/>
        </a:p>
      </dgm:t>
    </dgm:pt>
    <dgm:pt modelId="{F3E30429-9557-4FE4-8E36-1AFCCE1B04DE}">
      <dgm:prSet/>
      <dgm:spPr/>
      <dgm:t>
        <a:bodyPr/>
        <a:lstStyle/>
        <a:p>
          <a:r>
            <a:rPr lang="en-US"/>
            <a:t>SOAP is NOT a great contingency plan</a:t>
          </a:r>
        </a:p>
      </dgm:t>
    </dgm:pt>
    <dgm:pt modelId="{A55AE957-855A-4B43-9831-5E641F719E7E}" type="parTrans" cxnId="{5C5EE2E5-2583-4D59-9CF7-E68B734A11DA}">
      <dgm:prSet/>
      <dgm:spPr/>
      <dgm:t>
        <a:bodyPr/>
        <a:lstStyle/>
        <a:p>
          <a:endParaRPr lang="en-US"/>
        </a:p>
      </dgm:t>
    </dgm:pt>
    <dgm:pt modelId="{DEFB612C-2192-4575-8E1C-0AB5733D3CC9}" type="sibTrans" cxnId="{5C5EE2E5-2583-4D59-9CF7-E68B734A11DA}">
      <dgm:prSet/>
      <dgm:spPr/>
      <dgm:t>
        <a:bodyPr/>
        <a:lstStyle/>
        <a:p>
          <a:endParaRPr lang="en-US"/>
        </a:p>
      </dgm:t>
    </dgm:pt>
    <dgm:pt modelId="{E9B1E632-E8F2-46B1-B7DB-A6DFC34B967A}">
      <dgm:prSet/>
      <dgm:spPr/>
      <dgm:t>
        <a:bodyPr/>
        <a:lstStyle/>
        <a:p>
          <a:r>
            <a:rPr lang="en-US" b="1">
              <a:solidFill>
                <a:srgbClr val="C00000"/>
              </a:solidFill>
            </a:rPr>
            <a:t>Some unfilled programs in SOAP (more in the most recent cycles)</a:t>
          </a:r>
          <a:endParaRPr lang="en-US"/>
        </a:p>
      </dgm:t>
    </dgm:pt>
    <dgm:pt modelId="{D65C2B48-5AFA-4607-ABF9-96C30EF3A0E9}" type="parTrans" cxnId="{B95E7443-C360-4107-A692-C20073A84593}">
      <dgm:prSet/>
      <dgm:spPr/>
      <dgm:t>
        <a:bodyPr/>
        <a:lstStyle/>
        <a:p>
          <a:endParaRPr lang="en-US"/>
        </a:p>
      </dgm:t>
    </dgm:pt>
    <dgm:pt modelId="{BB5D3462-6D72-4A88-81B1-B3E8F2DEE987}" type="sibTrans" cxnId="{B95E7443-C360-4107-A692-C20073A84593}">
      <dgm:prSet/>
      <dgm:spPr/>
      <dgm:t>
        <a:bodyPr/>
        <a:lstStyle/>
        <a:p>
          <a:endParaRPr lang="en-US"/>
        </a:p>
      </dgm:t>
    </dgm:pt>
    <dgm:pt modelId="{F4D8591D-B5B9-495D-80D6-BEB2ED7157BA}" type="pres">
      <dgm:prSet presAssocID="{4B960396-A1F3-4F60-B1AD-A3D4B24AA1A8}" presName="linear" presStyleCnt="0">
        <dgm:presLayoutVars>
          <dgm:dir/>
          <dgm:animLvl val="lvl"/>
          <dgm:resizeHandles val="exact"/>
        </dgm:presLayoutVars>
      </dgm:prSet>
      <dgm:spPr/>
    </dgm:pt>
    <dgm:pt modelId="{28A4E503-4660-494F-8A4D-9D762DD39A7E}" type="pres">
      <dgm:prSet presAssocID="{6107C26B-16F3-4D53-8401-69073B67B085}" presName="parentLin" presStyleCnt="0"/>
      <dgm:spPr/>
    </dgm:pt>
    <dgm:pt modelId="{9BBAF830-0936-4A90-A024-4963DF472DBC}" type="pres">
      <dgm:prSet presAssocID="{6107C26B-16F3-4D53-8401-69073B67B085}" presName="parentLeftMargin" presStyleLbl="node1" presStyleIdx="0" presStyleCnt="3"/>
      <dgm:spPr/>
    </dgm:pt>
    <dgm:pt modelId="{3112D45F-F9A3-4D14-93F9-29D7C398B69E}" type="pres">
      <dgm:prSet presAssocID="{6107C26B-16F3-4D53-8401-69073B67B085}" presName="parentText" presStyleLbl="node1" presStyleIdx="0" presStyleCnt="3">
        <dgm:presLayoutVars>
          <dgm:chMax val="0"/>
          <dgm:bulletEnabled val="1"/>
        </dgm:presLayoutVars>
      </dgm:prSet>
      <dgm:spPr/>
    </dgm:pt>
    <dgm:pt modelId="{D7AFBC5C-B270-4CF9-BCEA-C52AB378B9FE}" type="pres">
      <dgm:prSet presAssocID="{6107C26B-16F3-4D53-8401-69073B67B085}" presName="negativeSpace" presStyleCnt="0"/>
      <dgm:spPr/>
    </dgm:pt>
    <dgm:pt modelId="{09E8C32B-BE68-4252-BBC6-ED22C1DA5CD8}" type="pres">
      <dgm:prSet presAssocID="{6107C26B-16F3-4D53-8401-69073B67B085}" presName="childText" presStyleLbl="conFgAcc1" presStyleIdx="0" presStyleCnt="3">
        <dgm:presLayoutVars>
          <dgm:bulletEnabled val="1"/>
        </dgm:presLayoutVars>
      </dgm:prSet>
      <dgm:spPr/>
    </dgm:pt>
    <dgm:pt modelId="{F41C74D9-F3AB-4E54-8AB1-0A57C3E0E2D8}" type="pres">
      <dgm:prSet presAssocID="{2FCD73C7-10D3-4C87-AE4F-E5B8020E814B}" presName="spaceBetweenRectangles" presStyleCnt="0"/>
      <dgm:spPr/>
    </dgm:pt>
    <dgm:pt modelId="{F27426D6-8B33-410D-B4A6-B2CC30469C4C}" type="pres">
      <dgm:prSet presAssocID="{7D500921-60B6-4438-A0FD-BC797DA0DD97}" presName="parentLin" presStyleCnt="0"/>
      <dgm:spPr/>
    </dgm:pt>
    <dgm:pt modelId="{7A8581BF-41AD-4481-A210-B95C3D26394F}" type="pres">
      <dgm:prSet presAssocID="{7D500921-60B6-4438-A0FD-BC797DA0DD97}" presName="parentLeftMargin" presStyleLbl="node1" presStyleIdx="0" presStyleCnt="3"/>
      <dgm:spPr/>
    </dgm:pt>
    <dgm:pt modelId="{369B9AD9-6DFF-49B0-9774-621F45E19613}" type="pres">
      <dgm:prSet presAssocID="{7D500921-60B6-4438-A0FD-BC797DA0DD97}" presName="parentText" presStyleLbl="node1" presStyleIdx="1" presStyleCnt="3">
        <dgm:presLayoutVars>
          <dgm:chMax val="0"/>
          <dgm:bulletEnabled val="1"/>
        </dgm:presLayoutVars>
      </dgm:prSet>
      <dgm:spPr/>
    </dgm:pt>
    <dgm:pt modelId="{D97A039F-0ACD-4FD4-8D7F-422FB9A6C3C1}" type="pres">
      <dgm:prSet presAssocID="{7D500921-60B6-4438-A0FD-BC797DA0DD97}" presName="negativeSpace" presStyleCnt="0"/>
      <dgm:spPr/>
    </dgm:pt>
    <dgm:pt modelId="{27D7EB09-E4F7-434F-809D-228B042AA87F}" type="pres">
      <dgm:prSet presAssocID="{7D500921-60B6-4438-A0FD-BC797DA0DD97}" presName="childText" presStyleLbl="conFgAcc1" presStyleIdx="1" presStyleCnt="3">
        <dgm:presLayoutVars>
          <dgm:bulletEnabled val="1"/>
        </dgm:presLayoutVars>
      </dgm:prSet>
      <dgm:spPr/>
    </dgm:pt>
    <dgm:pt modelId="{270D9252-A62A-44E9-B33E-64BB786ED46A}" type="pres">
      <dgm:prSet presAssocID="{962B4A14-70E9-43F6-8DA9-9358A5A3FEA8}" presName="spaceBetweenRectangles" presStyleCnt="0"/>
      <dgm:spPr/>
    </dgm:pt>
    <dgm:pt modelId="{69DEFBF2-574D-43A4-AA4E-72B8E4539F16}" type="pres">
      <dgm:prSet presAssocID="{F3E30429-9557-4FE4-8E36-1AFCCE1B04DE}" presName="parentLin" presStyleCnt="0"/>
      <dgm:spPr/>
    </dgm:pt>
    <dgm:pt modelId="{6F4C6519-6584-40CD-A672-4BDE03D94FC6}" type="pres">
      <dgm:prSet presAssocID="{F3E30429-9557-4FE4-8E36-1AFCCE1B04DE}" presName="parentLeftMargin" presStyleLbl="node1" presStyleIdx="1" presStyleCnt="3"/>
      <dgm:spPr/>
    </dgm:pt>
    <dgm:pt modelId="{652E019A-1CC8-4EA7-A7C1-0F458EF4D172}" type="pres">
      <dgm:prSet presAssocID="{F3E30429-9557-4FE4-8E36-1AFCCE1B04DE}" presName="parentText" presStyleLbl="node1" presStyleIdx="2" presStyleCnt="3">
        <dgm:presLayoutVars>
          <dgm:chMax val="0"/>
          <dgm:bulletEnabled val="1"/>
        </dgm:presLayoutVars>
      </dgm:prSet>
      <dgm:spPr/>
    </dgm:pt>
    <dgm:pt modelId="{D7D26628-F896-496C-92A0-0059C7A70B2A}" type="pres">
      <dgm:prSet presAssocID="{F3E30429-9557-4FE4-8E36-1AFCCE1B04DE}" presName="negativeSpace" presStyleCnt="0"/>
      <dgm:spPr/>
    </dgm:pt>
    <dgm:pt modelId="{5FDDD0C5-5AD3-4692-B59D-9ED38E76D8A7}" type="pres">
      <dgm:prSet presAssocID="{F3E30429-9557-4FE4-8E36-1AFCCE1B04DE}" presName="childText" presStyleLbl="conFgAcc1" presStyleIdx="2" presStyleCnt="3">
        <dgm:presLayoutVars>
          <dgm:bulletEnabled val="1"/>
        </dgm:presLayoutVars>
      </dgm:prSet>
      <dgm:spPr/>
    </dgm:pt>
  </dgm:ptLst>
  <dgm:cxnLst>
    <dgm:cxn modelId="{570D4A14-CF77-4F10-8AA7-A4A9A53EEA85}" type="presOf" srcId="{4B960396-A1F3-4F60-B1AD-A3D4B24AA1A8}" destId="{F4D8591D-B5B9-495D-80D6-BEB2ED7157BA}" srcOrd="0" destOrd="0" presId="urn:microsoft.com/office/officeart/2005/8/layout/list1"/>
    <dgm:cxn modelId="{87DB9A20-F839-449F-B223-743A893A6EE4}" type="presOf" srcId="{6107C26B-16F3-4D53-8401-69073B67B085}" destId="{9BBAF830-0936-4A90-A024-4963DF472DBC}" srcOrd="0" destOrd="0" presId="urn:microsoft.com/office/officeart/2005/8/layout/list1"/>
    <dgm:cxn modelId="{F005F133-2D98-4D95-9E6B-DC4104A62B2D}" type="presOf" srcId="{70A7A29C-E53A-47A1-9256-95723472248B}" destId="{09E8C32B-BE68-4252-BBC6-ED22C1DA5CD8}" srcOrd="0" destOrd="3" presId="urn:microsoft.com/office/officeart/2005/8/layout/list1"/>
    <dgm:cxn modelId="{B95E7443-C360-4107-A692-C20073A84593}" srcId="{F3E30429-9557-4FE4-8E36-1AFCCE1B04DE}" destId="{E9B1E632-E8F2-46B1-B7DB-A6DFC34B967A}" srcOrd="0" destOrd="0" parTransId="{D65C2B48-5AFA-4607-ABF9-96C30EF3A0E9}" sibTransId="{BB5D3462-6D72-4A88-81B1-B3E8F2DEE987}"/>
    <dgm:cxn modelId="{E905E865-EEF4-4D87-90A3-ABA9AF1660DC}" srcId="{4B960396-A1F3-4F60-B1AD-A3D4B24AA1A8}" destId="{6107C26B-16F3-4D53-8401-69073B67B085}" srcOrd="0" destOrd="0" parTransId="{6569997A-B9F0-40CB-BF24-F8E4CAFB2280}" sibTransId="{2FCD73C7-10D3-4C87-AE4F-E5B8020E814B}"/>
    <dgm:cxn modelId="{C55A4567-5C21-490F-8A23-3F495D2C9E58}" type="presOf" srcId="{F3E30429-9557-4FE4-8E36-1AFCCE1B04DE}" destId="{6F4C6519-6584-40CD-A672-4BDE03D94FC6}" srcOrd="0" destOrd="0" presId="urn:microsoft.com/office/officeart/2005/8/layout/list1"/>
    <dgm:cxn modelId="{F08C5E68-60AA-496D-90A8-BD9614754184}" type="presOf" srcId="{F106EA68-F4A5-4220-BA4F-A285ADA33F06}" destId="{09E8C32B-BE68-4252-BBC6-ED22C1DA5CD8}" srcOrd="0" destOrd="0" presId="urn:microsoft.com/office/officeart/2005/8/layout/list1"/>
    <dgm:cxn modelId="{16398D75-6AF7-47AD-8DFA-3B78EA8C18B5}" type="presOf" srcId="{6107C26B-16F3-4D53-8401-69073B67B085}" destId="{3112D45F-F9A3-4D14-93F9-29D7C398B69E}" srcOrd="1" destOrd="0" presId="urn:microsoft.com/office/officeart/2005/8/layout/list1"/>
    <dgm:cxn modelId="{6704CC55-1A6F-41A1-8589-BD6E86EA55DF}" srcId="{4B960396-A1F3-4F60-B1AD-A3D4B24AA1A8}" destId="{7D500921-60B6-4438-A0FD-BC797DA0DD97}" srcOrd="1" destOrd="0" parTransId="{6F84D2D5-A225-46E1-97D6-FDFAF9065786}" sibTransId="{962B4A14-70E9-43F6-8DA9-9358A5A3FEA8}"/>
    <dgm:cxn modelId="{B814B356-F169-4AE3-A138-C85D5276A4E1}" type="presOf" srcId="{7D500921-60B6-4438-A0FD-BC797DA0DD97}" destId="{369B9AD9-6DFF-49B0-9774-621F45E19613}" srcOrd="1" destOrd="0" presId="urn:microsoft.com/office/officeart/2005/8/layout/list1"/>
    <dgm:cxn modelId="{F0EA3390-B542-4CAD-A8A5-DACABD2C8470}" type="presOf" srcId="{E9B1E632-E8F2-46B1-B7DB-A6DFC34B967A}" destId="{5FDDD0C5-5AD3-4692-B59D-9ED38E76D8A7}" srcOrd="0" destOrd="0" presId="urn:microsoft.com/office/officeart/2005/8/layout/list1"/>
    <dgm:cxn modelId="{97665B95-53EF-48BE-A111-22BD1EA48989}" type="presOf" srcId="{8D875C34-26C7-4B4C-AC5F-9989B44474A3}" destId="{09E8C32B-BE68-4252-BBC6-ED22C1DA5CD8}" srcOrd="0" destOrd="2" presId="urn:microsoft.com/office/officeart/2005/8/layout/list1"/>
    <dgm:cxn modelId="{794E179D-8998-49E3-9E08-564A68FBE4CD}" srcId="{6107C26B-16F3-4D53-8401-69073B67B085}" destId="{F106EA68-F4A5-4220-BA4F-A285ADA33F06}" srcOrd="0" destOrd="0" parTransId="{28D1860C-BDA6-4FF8-83A0-26D7921F402D}" sibTransId="{4710714D-AB4D-4D72-B28D-0024B055AB5F}"/>
    <dgm:cxn modelId="{F4CC3AA0-1437-47C6-B4B9-69DB6A3D774E}" srcId="{6107C26B-16F3-4D53-8401-69073B67B085}" destId="{70A7A29C-E53A-47A1-9256-95723472248B}" srcOrd="3" destOrd="0" parTransId="{383395DF-E9BF-4B25-9E60-C9B4D93B2750}" sibTransId="{978B770A-9E0F-4E8C-A6EE-CF7970BD9A99}"/>
    <dgm:cxn modelId="{7479B3AF-D85C-426E-8952-F4DDB2E3899E}" srcId="{6107C26B-16F3-4D53-8401-69073B67B085}" destId="{D257C1CA-ADA8-403A-820B-68BE14E2BA8B}" srcOrd="1" destOrd="0" parTransId="{6D34CDFD-D27A-4732-BEC4-4B611D01310F}" sibTransId="{016CA2A4-63F0-476F-84ED-FF5ADCEBA85A}"/>
    <dgm:cxn modelId="{DA6233B8-AFCC-4A9D-881C-6B3E2725801D}" type="presOf" srcId="{D257C1CA-ADA8-403A-820B-68BE14E2BA8B}" destId="{09E8C32B-BE68-4252-BBC6-ED22C1DA5CD8}" srcOrd="0" destOrd="1" presId="urn:microsoft.com/office/officeart/2005/8/layout/list1"/>
    <dgm:cxn modelId="{A76787C2-02A0-472A-92D5-254C6572204A}" type="presOf" srcId="{F3E30429-9557-4FE4-8E36-1AFCCE1B04DE}" destId="{652E019A-1CC8-4EA7-A7C1-0F458EF4D172}" srcOrd="1" destOrd="0" presId="urn:microsoft.com/office/officeart/2005/8/layout/list1"/>
    <dgm:cxn modelId="{E34479D3-1A3D-4000-9B49-675C40D43849}" type="presOf" srcId="{7D500921-60B6-4438-A0FD-BC797DA0DD97}" destId="{7A8581BF-41AD-4481-A210-B95C3D26394F}" srcOrd="0" destOrd="0" presId="urn:microsoft.com/office/officeart/2005/8/layout/list1"/>
    <dgm:cxn modelId="{70A9A6D5-38D2-4116-BC01-C4C86F8A556B}" srcId="{6107C26B-16F3-4D53-8401-69073B67B085}" destId="{8D875C34-26C7-4B4C-AC5F-9989B44474A3}" srcOrd="2" destOrd="0" parTransId="{1BE07EA2-D372-4E1F-B216-E7DCA826DAAD}" sibTransId="{4FE394E3-2606-426A-843C-45AA1986ABB4}"/>
    <dgm:cxn modelId="{5C5EE2E5-2583-4D59-9CF7-E68B734A11DA}" srcId="{4B960396-A1F3-4F60-B1AD-A3D4B24AA1A8}" destId="{F3E30429-9557-4FE4-8E36-1AFCCE1B04DE}" srcOrd="2" destOrd="0" parTransId="{A55AE957-855A-4B43-9831-5E641F719E7E}" sibTransId="{DEFB612C-2192-4575-8E1C-0AB5733D3CC9}"/>
    <dgm:cxn modelId="{37E6983D-FDE9-4387-B901-D0876D9B665E}" type="presParOf" srcId="{F4D8591D-B5B9-495D-80D6-BEB2ED7157BA}" destId="{28A4E503-4660-494F-8A4D-9D762DD39A7E}" srcOrd="0" destOrd="0" presId="urn:microsoft.com/office/officeart/2005/8/layout/list1"/>
    <dgm:cxn modelId="{63D1118D-64DE-468B-B7C8-2E0E21D49232}" type="presParOf" srcId="{28A4E503-4660-494F-8A4D-9D762DD39A7E}" destId="{9BBAF830-0936-4A90-A024-4963DF472DBC}" srcOrd="0" destOrd="0" presId="urn:microsoft.com/office/officeart/2005/8/layout/list1"/>
    <dgm:cxn modelId="{84A1CAE9-483A-491F-9C42-A5C408AA6AF7}" type="presParOf" srcId="{28A4E503-4660-494F-8A4D-9D762DD39A7E}" destId="{3112D45F-F9A3-4D14-93F9-29D7C398B69E}" srcOrd="1" destOrd="0" presId="urn:microsoft.com/office/officeart/2005/8/layout/list1"/>
    <dgm:cxn modelId="{EC09EFBA-8A92-4597-9BCC-B5BBE4184ABF}" type="presParOf" srcId="{F4D8591D-B5B9-495D-80D6-BEB2ED7157BA}" destId="{D7AFBC5C-B270-4CF9-BCEA-C52AB378B9FE}" srcOrd="1" destOrd="0" presId="urn:microsoft.com/office/officeart/2005/8/layout/list1"/>
    <dgm:cxn modelId="{BED97D6F-1E4E-4887-9396-314D78D44810}" type="presParOf" srcId="{F4D8591D-B5B9-495D-80D6-BEB2ED7157BA}" destId="{09E8C32B-BE68-4252-BBC6-ED22C1DA5CD8}" srcOrd="2" destOrd="0" presId="urn:microsoft.com/office/officeart/2005/8/layout/list1"/>
    <dgm:cxn modelId="{D3B6D0BC-D3B1-4514-8604-671C26DE1C67}" type="presParOf" srcId="{F4D8591D-B5B9-495D-80D6-BEB2ED7157BA}" destId="{F41C74D9-F3AB-4E54-8AB1-0A57C3E0E2D8}" srcOrd="3" destOrd="0" presId="urn:microsoft.com/office/officeart/2005/8/layout/list1"/>
    <dgm:cxn modelId="{A532243C-0D8E-44FA-AF37-E49D51A6C431}" type="presParOf" srcId="{F4D8591D-B5B9-495D-80D6-BEB2ED7157BA}" destId="{F27426D6-8B33-410D-B4A6-B2CC30469C4C}" srcOrd="4" destOrd="0" presId="urn:microsoft.com/office/officeart/2005/8/layout/list1"/>
    <dgm:cxn modelId="{9AE470AB-822A-40B2-AE4A-72F5D56C5FF6}" type="presParOf" srcId="{F27426D6-8B33-410D-B4A6-B2CC30469C4C}" destId="{7A8581BF-41AD-4481-A210-B95C3D26394F}" srcOrd="0" destOrd="0" presId="urn:microsoft.com/office/officeart/2005/8/layout/list1"/>
    <dgm:cxn modelId="{54FDDE6E-8842-49DD-9339-E81CF9232170}" type="presParOf" srcId="{F27426D6-8B33-410D-B4A6-B2CC30469C4C}" destId="{369B9AD9-6DFF-49B0-9774-621F45E19613}" srcOrd="1" destOrd="0" presId="urn:microsoft.com/office/officeart/2005/8/layout/list1"/>
    <dgm:cxn modelId="{F74EE8C2-431A-45F6-9D2F-4CD9AE5646E7}" type="presParOf" srcId="{F4D8591D-B5B9-495D-80D6-BEB2ED7157BA}" destId="{D97A039F-0ACD-4FD4-8D7F-422FB9A6C3C1}" srcOrd="5" destOrd="0" presId="urn:microsoft.com/office/officeart/2005/8/layout/list1"/>
    <dgm:cxn modelId="{C8E03AB4-6C23-4E45-A8A7-503E9E19486C}" type="presParOf" srcId="{F4D8591D-B5B9-495D-80D6-BEB2ED7157BA}" destId="{27D7EB09-E4F7-434F-809D-228B042AA87F}" srcOrd="6" destOrd="0" presId="urn:microsoft.com/office/officeart/2005/8/layout/list1"/>
    <dgm:cxn modelId="{76237C12-39F6-4495-8537-83E29F9E4EAE}" type="presParOf" srcId="{F4D8591D-B5B9-495D-80D6-BEB2ED7157BA}" destId="{270D9252-A62A-44E9-B33E-64BB786ED46A}" srcOrd="7" destOrd="0" presId="urn:microsoft.com/office/officeart/2005/8/layout/list1"/>
    <dgm:cxn modelId="{05DF6294-BA85-4704-AF8B-CD48E541A65E}" type="presParOf" srcId="{F4D8591D-B5B9-495D-80D6-BEB2ED7157BA}" destId="{69DEFBF2-574D-43A4-AA4E-72B8E4539F16}" srcOrd="8" destOrd="0" presId="urn:microsoft.com/office/officeart/2005/8/layout/list1"/>
    <dgm:cxn modelId="{17415864-716F-46F4-BE8F-89E14644AC6F}" type="presParOf" srcId="{69DEFBF2-574D-43A4-AA4E-72B8E4539F16}" destId="{6F4C6519-6584-40CD-A672-4BDE03D94FC6}" srcOrd="0" destOrd="0" presId="urn:microsoft.com/office/officeart/2005/8/layout/list1"/>
    <dgm:cxn modelId="{96C1F1FE-0688-4ED6-BDC0-5FB8C04FC22F}" type="presParOf" srcId="{69DEFBF2-574D-43A4-AA4E-72B8E4539F16}" destId="{652E019A-1CC8-4EA7-A7C1-0F458EF4D172}" srcOrd="1" destOrd="0" presId="urn:microsoft.com/office/officeart/2005/8/layout/list1"/>
    <dgm:cxn modelId="{101079F8-F1DF-4B85-BE80-482C4B1FD6A8}" type="presParOf" srcId="{F4D8591D-B5B9-495D-80D6-BEB2ED7157BA}" destId="{D7D26628-F896-496C-92A0-0059C7A70B2A}" srcOrd="9" destOrd="0" presId="urn:microsoft.com/office/officeart/2005/8/layout/list1"/>
    <dgm:cxn modelId="{B8AD1BED-1EDA-4F91-B874-FFA347A81581}" type="presParOf" srcId="{F4D8591D-B5B9-495D-80D6-BEB2ED7157BA}" destId="{5FDDD0C5-5AD3-4692-B59D-9ED38E76D8A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A2E93C-F6CF-493D-B37E-63DAF105BCEA}" type="doc">
      <dgm:prSet loTypeId="urn:microsoft.com/office/officeart/2018/2/layout/IconCircleList" loCatId="icon" qsTypeId="urn:microsoft.com/office/officeart/2005/8/quickstyle/simple1" qsCatId="simple" csTypeId="urn:microsoft.com/office/officeart/2005/8/colors/colorful4" csCatId="colorful" phldr="1"/>
      <dgm:spPr/>
      <dgm:t>
        <a:bodyPr/>
        <a:lstStyle/>
        <a:p>
          <a:endParaRPr lang="en-US"/>
        </a:p>
      </dgm:t>
    </dgm:pt>
    <dgm:pt modelId="{707A8FB7-D37E-4E69-8579-20A5E6F4E7C6}">
      <dgm:prSet custT="1"/>
      <dgm:spPr/>
      <dgm:t>
        <a:bodyPr/>
        <a:lstStyle/>
        <a:p>
          <a:pPr>
            <a:lnSpc>
              <a:spcPct val="100000"/>
            </a:lnSpc>
          </a:pPr>
          <a:r>
            <a:rPr lang="en-US" sz="2000" b="1" i="0"/>
            <a:t>FREIDA</a:t>
          </a:r>
          <a:r>
            <a:rPr lang="en-US" sz="2000" b="0" i="0"/>
            <a:t> is a really great tool that can help you look at accredited programs by specialty in different regions around the country. </a:t>
          </a:r>
          <a:r>
            <a:rPr lang="en-US" sz="2000" b="0" i="0" u="sng">
              <a:hlinkClick xmlns:r="http://schemas.openxmlformats.org/officeDocument/2006/relationships" r:id="rId1"/>
            </a:rPr>
            <a:t>https://freida.ama-assn.org/Freida/#/</a:t>
          </a:r>
          <a:r>
            <a:rPr lang="en-US" sz="2000" b="0" i="0"/>
            <a:t> </a:t>
          </a:r>
          <a:endParaRPr lang="en-US" sz="2000"/>
        </a:p>
      </dgm:t>
    </dgm:pt>
    <dgm:pt modelId="{0B2DE380-4F9C-414F-8E0E-8DF2912C7E6E}" type="parTrans" cxnId="{4BEBAF18-BA0E-432B-BA35-02C3D33B0960}">
      <dgm:prSet/>
      <dgm:spPr/>
      <dgm:t>
        <a:bodyPr/>
        <a:lstStyle/>
        <a:p>
          <a:endParaRPr lang="en-US"/>
        </a:p>
      </dgm:t>
    </dgm:pt>
    <dgm:pt modelId="{51CCBE56-D170-4BAC-9878-4B45B404293B}" type="sibTrans" cxnId="{4BEBAF18-BA0E-432B-BA35-02C3D33B0960}">
      <dgm:prSet/>
      <dgm:spPr/>
      <dgm:t>
        <a:bodyPr/>
        <a:lstStyle/>
        <a:p>
          <a:pPr>
            <a:lnSpc>
              <a:spcPct val="100000"/>
            </a:lnSpc>
          </a:pPr>
          <a:endParaRPr lang="en-US"/>
        </a:p>
      </dgm:t>
    </dgm:pt>
    <dgm:pt modelId="{E6278897-D51F-4102-9115-DC94739D083C}">
      <dgm:prSet custT="1"/>
      <dgm:spPr/>
      <dgm:t>
        <a:bodyPr/>
        <a:lstStyle/>
        <a:p>
          <a:pPr>
            <a:lnSpc>
              <a:spcPct val="100000"/>
            </a:lnSpc>
          </a:pPr>
          <a:r>
            <a:rPr lang="en-US" sz="2000" b="1" i="0"/>
            <a:t>AAMC Residency Explorer</a:t>
          </a:r>
          <a:r>
            <a:rPr lang="en-US" sz="2000" b="0" i="0"/>
            <a:t> is a useful tool in assessing your competitiveness at particular programs: </a:t>
          </a:r>
          <a:r>
            <a:rPr lang="en-US" sz="2000" b="0" i="0" u="sng">
              <a:hlinkClick xmlns:r="http://schemas.openxmlformats.org/officeDocument/2006/relationships" r:id="rId2"/>
            </a:rPr>
            <a:t>https://www.residencyexplorer.org/Account/Login</a:t>
          </a:r>
          <a:r>
            <a:rPr lang="en-US" sz="2000" b="0" i="0"/>
            <a:t> </a:t>
          </a:r>
          <a:endParaRPr lang="en-US" sz="2000"/>
        </a:p>
      </dgm:t>
    </dgm:pt>
    <dgm:pt modelId="{B9DDEB6D-1885-4BC7-92FA-DF23BF7F35FF}" type="parTrans" cxnId="{E1760D39-3CC2-4ECE-B12D-B6B78A82F3F3}">
      <dgm:prSet/>
      <dgm:spPr/>
      <dgm:t>
        <a:bodyPr/>
        <a:lstStyle/>
        <a:p>
          <a:endParaRPr lang="en-US"/>
        </a:p>
      </dgm:t>
    </dgm:pt>
    <dgm:pt modelId="{D2291829-6468-4CF5-83E4-D155A25534EE}" type="sibTrans" cxnId="{E1760D39-3CC2-4ECE-B12D-B6B78A82F3F3}">
      <dgm:prSet/>
      <dgm:spPr/>
      <dgm:t>
        <a:bodyPr/>
        <a:lstStyle/>
        <a:p>
          <a:pPr>
            <a:lnSpc>
              <a:spcPct val="100000"/>
            </a:lnSpc>
          </a:pPr>
          <a:endParaRPr lang="en-US"/>
        </a:p>
      </dgm:t>
    </dgm:pt>
    <dgm:pt modelId="{D830FBB0-CB96-4991-8065-0EE0E39B49B1}">
      <dgm:prSet custT="1"/>
      <dgm:spPr/>
      <dgm:t>
        <a:bodyPr/>
        <a:lstStyle/>
        <a:p>
          <a:pPr>
            <a:lnSpc>
              <a:spcPct val="100000"/>
            </a:lnSpc>
          </a:pPr>
          <a:r>
            <a:rPr lang="en-US" sz="2000" b="1" i="0"/>
            <a:t>MedScope Data</a:t>
          </a:r>
          <a:r>
            <a:rPr lang="en-US" sz="2000" b="0" i="0"/>
            <a:t> *We will review together – this data allows you to see where you stand as a student at UMSOM </a:t>
          </a:r>
          <a:endParaRPr lang="en-US" sz="2000"/>
        </a:p>
      </dgm:t>
    </dgm:pt>
    <dgm:pt modelId="{3B2B2317-28D4-42AE-BC49-A35571327741}" type="parTrans" cxnId="{23D2438D-440E-4AB7-9CED-A9BA93E6D4E5}">
      <dgm:prSet/>
      <dgm:spPr/>
      <dgm:t>
        <a:bodyPr/>
        <a:lstStyle/>
        <a:p>
          <a:endParaRPr lang="en-US"/>
        </a:p>
      </dgm:t>
    </dgm:pt>
    <dgm:pt modelId="{C69C1C09-FC48-435C-B4DA-448E5EE4D91F}" type="sibTrans" cxnId="{23D2438D-440E-4AB7-9CED-A9BA93E6D4E5}">
      <dgm:prSet/>
      <dgm:spPr/>
      <dgm:t>
        <a:bodyPr/>
        <a:lstStyle/>
        <a:p>
          <a:pPr>
            <a:lnSpc>
              <a:spcPct val="100000"/>
            </a:lnSpc>
          </a:pPr>
          <a:endParaRPr lang="en-US"/>
        </a:p>
      </dgm:t>
    </dgm:pt>
    <dgm:pt modelId="{C8860AAF-10CF-4214-B1CB-A6548D72BE5E}">
      <dgm:prSet custT="1"/>
      <dgm:spPr/>
      <dgm:t>
        <a:bodyPr/>
        <a:lstStyle/>
        <a:p>
          <a:pPr>
            <a:lnSpc>
              <a:spcPct val="100000"/>
            </a:lnSpc>
          </a:pPr>
          <a:r>
            <a:rPr lang="en-US" sz="2000" b="1" i="0"/>
            <a:t>Departmental Advisors </a:t>
          </a:r>
          <a:r>
            <a:rPr lang="en-US" sz="2000" b="0" i="0"/>
            <a:t>(as well as faculty advisors, and senior students) are another key source of program information  </a:t>
          </a:r>
          <a:endParaRPr lang="en-US" sz="2000"/>
        </a:p>
      </dgm:t>
    </dgm:pt>
    <dgm:pt modelId="{7B2EA569-95FC-44C4-B54E-4A4172AAB56F}" type="parTrans" cxnId="{8179103B-6EC6-4802-9F3B-C075A498D427}">
      <dgm:prSet/>
      <dgm:spPr/>
      <dgm:t>
        <a:bodyPr/>
        <a:lstStyle/>
        <a:p>
          <a:endParaRPr lang="en-US"/>
        </a:p>
      </dgm:t>
    </dgm:pt>
    <dgm:pt modelId="{564A889B-A121-4DC6-B4C0-B94800605708}" type="sibTrans" cxnId="{8179103B-6EC6-4802-9F3B-C075A498D427}">
      <dgm:prSet/>
      <dgm:spPr/>
      <dgm:t>
        <a:bodyPr/>
        <a:lstStyle/>
        <a:p>
          <a:endParaRPr lang="en-US"/>
        </a:p>
      </dgm:t>
    </dgm:pt>
    <dgm:pt modelId="{D396E6F5-3DFE-4614-9555-E14E0679A0A9}" type="pres">
      <dgm:prSet presAssocID="{ADA2E93C-F6CF-493D-B37E-63DAF105BCEA}" presName="root" presStyleCnt="0">
        <dgm:presLayoutVars>
          <dgm:dir/>
          <dgm:resizeHandles val="exact"/>
        </dgm:presLayoutVars>
      </dgm:prSet>
      <dgm:spPr/>
    </dgm:pt>
    <dgm:pt modelId="{9C23B8A5-9C1E-4E92-BC38-F17999E00878}" type="pres">
      <dgm:prSet presAssocID="{ADA2E93C-F6CF-493D-B37E-63DAF105BCEA}" presName="container" presStyleCnt="0">
        <dgm:presLayoutVars>
          <dgm:dir/>
          <dgm:resizeHandles val="exact"/>
        </dgm:presLayoutVars>
      </dgm:prSet>
      <dgm:spPr/>
    </dgm:pt>
    <dgm:pt modelId="{8D0A5553-CAE4-4E8B-BBD0-1495B78FD59E}" type="pres">
      <dgm:prSet presAssocID="{707A8FB7-D37E-4E69-8579-20A5E6F4E7C6}" presName="compNode" presStyleCnt="0"/>
      <dgm:spPr/>
    </dgm:pt>
    <dgm:pt modelId="{0AACCD0C-FDA1-4DF9-A89E-66FD11D7DE1F}" type="pres">
      <dgm:prSet presAssocID="{707A8FB7-D37E-4E69-8579-20A5E6F4E7C6}" presName="iconBgRect" presStyleLbl="bgShp" presStyleIdx="0" presStyleCnt="4"/>
      <dgm:spPr/>
    </dgm:pt>
    <dgm:pt modelId="{569C8AF9-5A1A-47FA-A21C-DB2E38E75959}" type="pres">
      <dgm:prSet presAssocID="{707A8FB7-D37E-4E69-8579-20A5E6F4E7C6}"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42AF54EB-B154-4215-8586-A59DD29BE3B7}" type="pres">
      <dgm:prSet presAssocID="{707A8FB7-D37E-4E69-8579-20A5E6F4E7C6}" presName="spaceRect" presStyleCnt="0"/>
      <dgm:spPr/>
    </dgm:pt>
    <dgm:pt modelId="{2D461647-33F0-4259-BE25-5BF8446B762D}" type="pres">
      <dgm:prSet presAssocID="{707A8FB7-D37E-4E69-8579-20A5E6F4E7C6}" presName="textRect" presStyleLbl="revTx" presStyleIdx="0" presStyleCnt="4">
        <dgm:presLayoutVars>
          <dgm:chMax val="1"/>
          <dgm:chPref val="1"/>
        </dgm:presLayoutVars>
      </dgm:prSet>
      <dgm:spPr/>
    </dgm:pt>
    <dgm:pt modelId="{251E2E84-9948-451C-A65C-E2CFAAC0574A}" type="pres">
      <dgm:prSet presAssocID="{51CCBE56-D170-4BAC-9878-4B45B404293B}" presName="sibTrans" presStyleLbl="sibTrans2D1" presStyleIdx="0" presStyleCnt="0"/>
      <dgm:spPr/>
    </dgm:pt>
    <dgm:pt modelId="{16961A38-9373-4CAF-B34D-F77752ED2876}" type="pres">
      <dgm:prSet presAssocID="{E6278897-D51F-4102-9115-DC94739D083C}" presName="compNode" presStyleCnt="0"/>
      <dgm:spPr/>
    </dgm:pt>
    <dgm:pt modelId="{83D05A26-4AE3-45E7-A726-C0E40C0973D8}" type="pres">
      <dgm:prSet presAssocID="{E6278897-D51F-4102-9115-DC94739D083C}" presName="iconBgRect" presStyleLbl="bgShp" presStyleIdx="1" presStyleCnt="4"/>
      <dgm:spPr/>
    </dgm:pt>
    <dgm:pt modelId="{F99FE848-C1DB-4AB8-832F-450AD71087FF}" type="pres">
      <dgm:prSet presAssocID="{E6278897-D51F-4102-9115-DC94739D083C}"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B0AE0E90-27F5-49AB-AA34-3AD2FDC3AC76}" type="pres">
      <dgm:prSet presAssocID="{E6278897-D51F-4102-9115-DC94739D083C}" presName="spaceRect" presStyleCnt="0"/>
      <dgm:spPr/>
    </dgm:pt>
    <dgm:pt modelId="{221C1545-6999-415E-BB7C-99CCC2226206}" type="pres">
      <dgm:prSet presAssocID="{E6278897-D51F-4102-9115-DC94739D083C}" presName="textRect" presStyleLbl="revTx" presStyleIdx="1" presStyleCnt="4">
        <dgm:presLayoutVars>
          <dgm:chMax val="1"/>
          <dgm:chPref val="1"/>
        </dgm:presLayoutVars>
      </dgm:prSet>
      <dgm:spPr/>
    </dgm:pt>
    <dgm:pt modelId="{5437AF78-C3FD-4650-B8F3-DC2F11CC40CE}" type="pres">
      <dgm:prSet presAssocID="{D2291829-6468-4CF5-83E4-D155A25534EE}" presName="sibTrans" presStyleLbl="sibTrans2D1" presStyleIdx="0" presStyleCnt="0"/>
      <dgm:spPr/>
    </dgm:pt>
    <dgm:pt modelId="{E5CC1EFF-A910-4721-81FB-5670AB9F629D}" type="pres">
      <dgm:prSet presAssocID="{D830FBB0-CB96-4991-8065-0EE0E39B49B1}" presName="compNode" presStyleCnt="0"/>
      <dgm:spPr/>
    </dgm:pt>
    <dgm:pt modelId="{9FECB572-CD19-4734-A24E-E2AD84787320}" type="pres">
      <dgm:prSet presAssocID="{D830FBB0-CB96-4991-8065-0EE0E39B49B1}" presName="iconBgRect" presStyleLbl="bgShp" presStyleIdx="2" presStyleCnt="4"/>
      <dgm:spPr/>
    </dgm:pt>
    <dgm:pt modelId="{E824F1B9-33A4-47B5-AAEA-F785273D6659}" type="pres">
      <dgm:prSet presAssocID="{D830FBB0-CB96-4991-8065-0EE0E39B49B1}"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tistics"/>
        </a:ext>
      </dgm:extLst>
    </dgm:pt>
    <dgm:pt modelId="{B1BD972E-5EAE-4C5C-BF31-CCAE418C1DAE}" type="pres">
      <dgm:prSet presAssocID="{D830FBB0-CB96-4991-8065-0EE0E39B49B1}" presName="spaceRect" presStyleCnt="0"/>
      <dgm:spPr/>
    </dgm:pt>
    <dgm:pt modelId="{95ACC77E-542F-4FBF-9074-A05FB8707EC0}" type="pres">
      <dgm:prSet presAssocID="{D830FBB0-CB96-4991-8065-0EE0E39B49B1}" presName="textRect" presStyleLbl="revTx" presStyleIdx="2" presStyleCnt="4">
        <dgm:presLayoutVars>
          <dgm:chMax val="1"/>
          <dgm:chPref val="1"/>
        </dgm:presLayoutVars>
      </dgm:prSet>
      <dgm:spPr/>
    </dgm:pt>
    <dgm:pt modelId="{CE49AE21-A81A-4B6B-891C-9122E16CD25F}" type="pres">
      <dgm:prSet presAssocID="{C69C1C09-FC48-435C-B4DA-448E5EE4D91F}" presName="sibTrans" presStyleLbl="sibTrans2D1" presStyleIdx="0" presStyleCnt="0"/>
      <dgm:spPr/>
    </dgm:pt>
    <dgm:pt modelId="{213D2155-DB05-4BD5-A519-25D3AB5F5575}" type="pres">
      <dgm:prSet presAssocID="{C8860AAF-10CF-4214-B1CB-A6548D72BE5E}" presName="compNode" presStyleCnt="0"/>
      <dgm:spPr/>
    </dgm:pt>
    <dgm:pt modelId="{1CB0A8C3-AE87-4E25-BDBA-8D2846EF200B}" type="pres">
      <dgm:prSet presAssocID="{C8860AAF-10CF-4214-B1CB-A6548D72BE5E}" presName="iconBgRect" presStyleLbl="bgShp" presStyleIdx="3" presStyleCnt="4"/>
      <dgm:spPr/>
    </dgm:pt>
    <dgm:pt modelId="{B2E9606B-1D8B-4D17-9539-141FB6E4E8B4}" type="pres">
      <dgm:prSet presAssocID="{C8860AAF-10CF-4214-B1CB-A6548D72BE5E}"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ers"/>
        </a:ext>
      </dgm:extLst>
    </dgm:pt>
    <dgm:pt modelId="{69877CD4-2F68-4E95-9807-7D97A41D5058}" type="pres">
      <dgm:prSet presAssocID="{C8860AAF-10CF-4214-B1CB-A6548D72BE5E}" presName="spaceRect" presStyleCnt="0"/>
      <dgm:spPr/>
    </dgm:pt>
    <dgm:pt modelId="{08083440-256E-4738-91AA-B3B997BA20ED}" type="pres">
      <dgm:prSet presAssocID="{C8860AAF-10CF-4214-B1CB-A6548D72BE5E}" presName="textRect" presStyleLbl="revTx" presStyleIdx="3" presStyleCnt="4">
        <dgm:presLayoutVars>
          <dgm:chMax val="1"/>
          <dgm:chPref val="1"/>
        </dgm:presLayoutVars>
      </dgm:prSet>
      <dgm:spPr/>
    </dgm:pt>
  </dgm:ptLst>
  <dgm:cxnLst>
    <dgm:cxn modelId="{D7279107-92B3-4320-B404-8220F3A51494}" type="presOf" srcId="{D2291829-6468-4CF5-83E4-D155A25534EE}" destId="{5437AF78-C3FD-4650-B8F3-DC2F11CC40CE}" srcOrd="0" destOrd="0" presId="urn:microsoft.com/office/officeart/2018/2/layout/IconCircleList"/>
    <dgm:cxn modelId="{F166E30D-1F96-4600-9A32-65BE3C19CD52}" type="presOf" srcId="{707A8FB7-D37E-4E69-8579-20A5E6F4E7C6}" destId="{2D461647-33F0-4259-BE25-5BF8446B762D}" srcOrd="0" destOrd="0" presId="urn:microsoft.com/office/officeart/2018/2/layout/IconCircleList"/>
    <dgm:cxn modelId="{4BEBAF18-BA0E-432B-BA35-02C3D33B0960}" srcId="{ADA2E93C-F6CF-493D-B37E-63DAF105BCEA}" destId="{707A8FB7-D37E-4E69-8579-20A5E6F4E7C6}" srcOrd="0" destOrd="0" parTransId="{0B2DE380-4F9C-414F-8E0E-8DF2912C7E6E}" sibTransId="{51CCBE56-D170-4BAC-9878-4B45B404293B}"/>
    <dgm:cxn modelId="{E1760D39-3CC2-4ECE-B12D-B6B78A82F3F3}" srcId="{ADA2E93C-F6CF-493D-B37E-63DAF105BCEA}" destId="{E6278897-D51F-4102-9115-DC94739D083C}" srcOrd="1" destOrd="0" parTransId="{B9DDEB6D-1885-4BC7-92FA-DF23BF7F35FF}" sibTransId="{D2291829-6468-4CF5-83E4-D155A25534EE}"/>
    <dgm:cxn modelId="{8179103B-6EC6-4802-9F3B-C075A498D427}" srcId="{ADA2E93C-F6CF-493D-B37E-63DAF105BCEA}" destId="{C8860AAF-10CF-4214-B1CB-A6548D72BE5E}" srcOrd="3" destOrd="0" parTransId="{7B2EA569-95FC-44C4-B54E-4A4172AAB56F}" sibTransId="{564A889B-A121-4DC6-B4C0-B94800605708}"/>
    <dgm:cxn modelId="{23D2438D-440E-4AB7-9CED-A9BA93E6D4E5}" srcId="{ADA2E93C-F6CF-493D-B37E-63DAF105BCEA}" destId="{D830FBB0-CB96-4991-8065-0EE0E39B49B1}" srcOrd="2" destOrd="0" parTransId="{3B2B2317-28D4-42AE-BC49-A35571327741}" sibTransId="{C69C1C09-FC48-435C-B4DA-448E5EE4D91F}"/>
    <dgm:cxn modelId="{7E5854B2-1A6B-4AFA-A6C5-B1ABE74F83B9}" type="presOf" srcId="{C8860AAF-10CF-4214-B1CB-A6548D72BE5E}" destId="{08083440-256E-4738-91AA-B3B997BA20ED}" srcOrd="0" destOrd="0" presId="urn:microsoft.com/office/officeart/2018/2/layout/IconCircleList"/>
    <dgm:cxn modelId="{F229F6B5-B294-4F56-9E22-1B062708D8B3}" type="presOf" srcId="{51CCBE56-D170-4BAC-9878-4B45B404293B}" destId="{251E2E84-9948-451C-A65C-E2CFAAC0574A}" srcOrd="0" destOrd="0" presId="urn:microsoft.com/office/officeart/2018/2/layout/IconCircleList"/>
    <dgm:cxn modelId="{E39550BC-D656-4488-B7A1-04B66293253F}" type="presOf" srcId="{ADA2E93C-F6CF-493D-B37E-63DAF105BCEA}" destId="{D396E6F5-3DFE-4614-9555-E14E0679A0A9}" srcOrd="0" destOrd="0" presId="urn:microsoft.com/office/officeart/2018/2/layout/IconCircleList"/>
    <dgm:cxn modelId="{FACB58C1-D450-4420-BADD-15B86D5B9151}" type="presOf" srcId="{C69C1C09-FC48-435C-B4DA-448E5EE4D91F}" destId="{CE49AE21-A81A-4B6B-891C-9122E16CD25F}" srcOrd="0" destOrd="0" presId="urn:microsoft.com/office/officeart/2018/2/layout/IconCircleList"/>
    <dgm:cxn modelId="{59D005E8-B0C3-4DA1-9BB3-0574784A2B5A}" type="presOf" srcId="{D830FBB0-CB96-4991-8065-0EE0E39B49B1}" destId="{95ACC77E-542F-4FBF-9074-A05FB8707EC0}" srcOrd="0" destOrd="0" presId="urn:microsoft.com/office/officeart/2018/2/layout/IconCircleList"/>
    <dgm:cxn modelId="{6DABB7F7-F413-4D2F-9191-ABCB7AE74AD6}" type="presOf" srcId="{E6278897-D51F-4102-9115-DC94739D083C}" destId="{221C1545-6999-415E-BB7C-99CCC2226206}" srcOrd="0" destOrd="0" presId="urn:microsoft.com/office/officeart/2018/2/layout/IconCircleList"/>
    <dgm:cxn modelId="{3BA01326-360B-4330-8030-CBFB3B8FBDCA}" type="presParOf" srcId="{D396E6F5-3DFE-4614-9555-E14E0679A0A9}" destId="{9C23B8A5-9C1E-4E92-BC38-F17999E00878}" srcOrd="0" destOrd="0" presId="urn:microsoft.com/office/officeart/2018/2/layout/IconCircleList"/>
    <dgm:cxn modelId="{C0AD9827-9BC7-4133-95B5-44C25FE8C1D6}" type="presParOf" srcId="{9C23B8A5-9C1E-4E92-BC38-F17999E00878}" destId="{8D0A5553-CAE4-4E8B-BBD0-1495B78FD59E}" srcOrd="0" destOrd="0" presId="urn:microsoft.com/office/officeart/2018/2/layout/IconCircleList"/>
    <dgm:cxn modelId="{974705C9-CB15-4043-83A5-8FC48767F035}" type="presParOf" srcId="{8D0A5553-CAE4-4E8B-BBD0-1495B78FD59E}" destId="{0AACCD0C-FDA1-4DF9-A89E-66FD11D7DE1F}" srcOrd="0" destOrd="0" presId="urn:microsoft.com/office/officeart/2018/2/layout/IconCircleList"/>
    <dgm:cxn modelId="{8C4F4D98-4AEE-4C85-9C66-4AA11712D254}" type="presParOf" srcId="{8D0A5553-CAE4-4E8B-BBD0-1495B78FD59E}" destId="{569C8AF9-5A1A-47FA-A21C-DB2E38E75959}" srcOrd="1" destOrd="0" presId="urn:microsoft.com/office/officeart/2018/2/layout/IconCircleList"/>
    <dgm:cxn modelId="{2B10C9D0-1E6C-46CF-91FB-BC6F1B8DDCCC}" type="presParOf" srcId="{8D0A5553-CAE4-4E8B-BBD0-1495B78FD59E}" destId="{42AF54EB-B154-4215-8586-A59DD29BE3B7}" srcOrd="2" destOrd="0" presId="urn:microsoft.com/office/officeart/2018/2/layout/IconCircleList"/>
    <dgm:cxn modelId="{A55A720C-A85E-4AFD-8BA8-8B30A0BEFF7C}" type="presParOf" srcId="{8D0A5553-CAE4-4E8B-BBD0-1495B78FD59E}" destId="{2D461647-33F0-4259-BE25-5BF8446B762D}" srcOrd="3" destOrd="0" presId="urn:microsoft.com/office/officeart/2018/2/layout/IconCircleList"/>
    <dgm:cxn modelId="{407A6053-4EB6-4B69-AF0B-65C923EA8201}" type="presParOf" srcId="{9C23B8A5-9C1E-4E92-BC38-F17999E00878}" destId="{251E2E84-9948-451C-A65C-E2CFAAC0574A}" srcOrd="1" destOrd="0" presId="urn:microsoft.com/office/officeart/2018/2/layout/IconCircleList"/>
    <dgm:cxn modelId="{82AA54B3-AB93-4606-A7A9-FF6D1617926D}" type="presParOf" srcId="{9C23B8A5-9C1E-4E92-BC38-F17999E00878}" destId="{16961A38-9373-4CAF-B34D-F77752ED2876}" srcOrd="2" destOrd="0" presId="urn:microsoft.com/office/officeart/2018/2/layout/IconCircleList"/>
    <dgm:cxn modelId="{7F5EC3E8-AF7D-412F-AD20-A1DD40D0D578}" type="presParOf" srcId="{16961A38-9373-4CAF-B34D-F77752ED2876}" destId="{83D05A26-4AE3-45E7-A726-C0E40C0973D8}" srcOrd="0" destOrd="0" presId="urn:microsoft.com/office/officeart/2018/2/layout/IconCircleList"/>
    <dgm:cxn modelId="{23DE169F-EBBA-4768-9A21-6FEC5D312005}" type="presParOf" srcId="{16961A38-9373-4CAF-B34D-F77752ED2876}" destId="{F99FE848-C1DB-4AB8-832F-450AD71087FF}" srcOrd="1" destOrd="0" presId="urn:microsoft.com/office/officeart/2018/2/layout/IconCircleList"/>
    <dgm:cxn modelId="{B6C4DB87-19D0-4C0B-A3DA-4D598FF638B1}" type="presParOf" srcId="{16961A38-9373-4CAF-B34D-F77752ED2876}" destId="{B0AE0E90-27F5-49AB-AA34-3AD2FDC3AC76}" srcOrd="2" destOrd="0" presId="urn:microsoft.com/office/officeart/2018/2/layout/IconCircleList"/>
    <dgm:cxn modelId="{2217ECFD-FB0D-4C94-B788-BE442A871073}" type="presParOf" srcId="{16961A38-9373-4CAF-B34D-F77752ED2876}" destId="{221C1545-6999-415E-BB7C-99CCC2226206}" srcOrd="3" destOrd="0" presId="urn:microsoft.com/office/officeart/2018/2/layout/IconCircleList"/>
    <dgm:cxn modelId="{D22C26DB-E255-4008-82ED-D8B0CAD0475E}" type="presParOf" srcId="{9C23B8A5-9C1E-4E92-BC38-F17999E00878}" destId="{5437AF78-C3FD-4650-B8F3-DC2F11CC40CE}" srcOrd="3" destOrd="0" presId="urn:microsoft.com/office/officeart/2018/2/layout/IconCircleList"/>
    <dgm:cxn modelId="{9C3861DB-1747-408A-8A4B-8C83827D829D}" type="presParOf" srcId="{9C23B8A5-9C1E-4E92-BC38-F17999E00878}" destId="{E5CC1EFF-A910-4721-81FB-5670AB9F629D}" srcOrd="4" destOrd="0" presId="urn:microsoft.com/office/officeart/2018/2/layout/IconCircleList"/>
    <dgm:cxn modelId="{42C6E321-4224-4752-A479-F8F3494FC6B6}" type="presParOf" srcId="{E5CC1EFF-A910-4721-81FB-5670AB9F629D}" destId="{9FECB572-CD19-4734-A24E-E2AD84787320}" srcOrd="0" destOrd="0" presId="urn:microsoft.com/office/officeart/2018/2/layout/IconCircleList"/>
    <dgm:cxn modelId="{76ECF7FC-299C-439B-B261-FB2EA01AE383}" type="presParOf" srcId="{E5CC1EFF-A910-4721-81FB-5670AB9F629D}" destId="{E824F1B9-33A4-47B5-AAEA-F785273D6659}" srcOrd="1" destOrd="0" presId="urn:microsoft.com/office/officeart/2018/2/layout/IconCircleList"/>
    <dgm:cxn modelId="{85DBB866-EA48-4BC1-9BA1-014C96E3F101}" type="presParOf" srcId="{E5CC1EFF-A910-4721-81FB-5670AB9F629D}" destId="{B1BD972E-5EAE-4C5C-BF31-CCAE418C1DAE}" srcOrd="2" destOrd="0" presId="urn:microsoft.com/office/officeart/2018/2/layout/IconCircleList"/>
    <dgm:cxn modelId="{1A8FEBCE-37ED-4B40-A987-6EA2993A9F0B}" type="presParOf" srcId="{E5CC1EFF-A910-4721-81FB-5670AB9F629D}" destId="{95ACC77E-542F-4FBF-9074-A05FB8707EC0}" srcOrd="3" destOrd="0" presId="urn:microsoft.com/office/officeart/2018/2/layout/IconCircleList"/>
    <dgm:cxn modelId="{79B4F4C1-BCE1-47AA-B6F8-1176F62C1A90}" type="presParOf" srcId="{9C23B8A5-9C1E-4E92-BC38-F17999E00878}" destId="{CE49AE21-A81A-4B6B-891C-9122E16CD25F}" srcOrd="5" destOrd="0" presId="urn:microsoft.com/office/officeart/2018/2/layout/IconCircleList"/>
    <dgm:cxn modelId="{384EA4E3-2C9C-41BF-90B0-3E30AF0EC997}" type="presParOf" srcId="{9C23B8A5-9C1E-4E92-BC38-F17999E00878}" destId="{213D2155-DB05-4BD5-A519-25D3AB5F5575}" srcOrd="6" destOrd="0" presId="urn:microsoft.com/office/officeart/2018/2/layout/IconCircleList"/>
    <dgm:cxn modelId="{9587C304-2ADA-454B-8FF4-83ECB32B1E2A}" type="presParOf" srcId="{213D2155-DB05-4BD5-A519-25D3AB5F5575}" destId="{1CB0A8C3-AE87-4E25-BDBA-8D2846EF200B}" srcOrd="0" destOrd="0" presId="urn:microsoft.com/office/officeart/2018/2/layout/IconCircleList"/>
    <dgm:cxn modelId="{7DB0DD46-CD0B-4E97-BF1B-CBF22F3A2CC1}" type="presParOf" srcId="{213D2155-DB05-4BD5-A519-25D3AB5F5575}" destId="{B2E9606B-1D8B-4D17-9539-141FB6E4E8B4}" srcOrd="1" destOrd="0" presId="urn:microsoft.com/office/officeart/2018/2/layout/IconCircleList"/>
    <dgm:cxn modelId="{2DE671E3-D480-401E-83F8-CF2EADA2BE1D}" type="presParOf" srcId="{213D2155-DB05-4BD5-A519-25D3AB5F5575}" destId="{69877CD4-2F68-4E95-9807-7D97A41D5058}" srcOrd="2" destOrd="0" presId="urn:microsoft.com/office/officeart/2018/2/layout/IconCircleList"/>
    <dgm:cxn modelId="{9E8A79A4-1269-469D-B98B-BFCE87E76907}" type="presParOf" srcId="{213D2155-DB05-4BD5-A519-25D3AB5F5575}" destId="{08083440-256E-4738-91AA-B3B997BA20E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44A7-66BB-49FE-9E2A-48A1693DB14A}">
      <dsp:nvSpPr>
        <dsp:cNvPr id="0" name=""/>
        <dsp:cNvSpPr/>
      </dsp:nvSpPr>
      <dsp:spPr>
        <a:xfrm>
          <a:off x="0" y="1893040"/>
          <a:ext cx="10058399" cy="0"/>
        </a:xfrm>
        <a:prstGeom prst="line">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6F8B446-6DC8-48D5-A559-B860A63050A5}">
      <dsp:nvSpPr>
        <dsp:cNvPr id="0" name=""/>
        <dsp:cNvSpPr/>
      </dsp:nvSpPr>
      <dsp:spPr>
        <a:xfrm>
          <a:off x="108638"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29 Apr.</a:t>
          </a:r>
        </a:p>
      </dsp:txBody>
      <dsp:txXfrm>
        <a:off x="108638" y="2033124"/>
        <a:ext cx="1568874" cy="427827"/>
      </dsp:txXfrm>
    </dsp:sp>
    <dsp:sp modelId="{A2909E6B-67CF-486B-97C5-DD2FF402AE64}">
      <dsp:nvSpPr>
        <dsp:cNvPr id="0" name=""/>
        <dsp:cNvSpPr/>
      </dsp:nvSpPr>
      <dsp:spPr>
        <a:xfrm>
          <a:off x="1669" y="0"/>
          <a:ext cx="1782812" cy="1173684"/>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Developing your Personal Narrative @ 3:30</a:t>
          </a:r>
        </a:p>
      </dsp:txBody>
      <dsp:txXfrm>
        <a:off x="58964" y="57295"/>
        <a:ext cx="1668222" cy="1059094"/>
      </dsp:txXfrm>
    </dsp:sp>
    <dsp:sp modelId="{EF1B285E-FAEA-41C5-8910-95152F773AF7}">
      <dsp:nvSpPr>
        <dsp:cNvPr id="0" name=""/>
        <dsp:cNvSpPr/>
      </dsp:nvSpPr>
      <dsp:spPr>
        <a:xfrm>
          <a:off x="893075" y="1173684"/>
          <a:ext cx="0" cy="71935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726E466-6646-4857-9A32-AF2CE1F8D4C8}">
      <dsp:nvSpPr>
        <dsp:cNvPr id="0" name=""/>
        <dsp:cNvSpPr/>
      </dsp:nvSpPr>
      <dsp:spPr>
        <a:xfrm>
          <a:off x="1142669"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May–July</a:t>
          </a:r>
        </a:p>
      </dsp:txBody>
      <dsp:txXfrm>
        <a:off x="1142669" y="1325127"/>
        <a:ext cx="1568874" cy="427827"/>
      </dsp:txXfrm>
    </dsp:sp>
    <dsp:sp modelId="{1B055152-FEB0-41D9-94D2-0D9A0031AC8C}">
      <dsp:nvSpPr>
        <dsp:cNvPr id="0" name=""/>
        <dsp:cNvSpPr/>
      </dsp:nvSpPr>
      <dsp:spPr>
        <a:xfrm>
          <a:off x="864680" y="1864644"/>
          <a:ext cx="56791" cy="567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FBC45-C0DF-4433-8229-D5A201E13544}">
      <dsp:nvSpPr>
        <dsp:cNvPr id="0" name=""/>
        <dsp:cNvSpPr/>
      </dsp:nvSpPr>
      <dsp:spPr>
        <a:xfrm>
          <a:off x="1035700" y="2612395"/>
          <a:ext cx="1782812" cy="1149844"/>
        </a:xfrm>
        <a:prstGeom prst="round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OSA 1:1 Advising Sessions</a:t>
          </a:r>
        </a:p>
      </dsp:txBody>
      <dsp:txXfrm>
        <a:off x="1091831" y="2668526"/>
        <a:ext cx="1670550" cy="1037582"/>
      </dsp:txXfrm>
    </dsp:sp>
    <dsp:sp modelId="{8C09671B-FEE9-4CB0-BBB2-317459F04D19}">
      <dsp:nvSpPr>
        <dsp:cNvPr id="0" name=""/>
        <dsp:cNvSpPr/>
      </dsp:nvSpPr>
      <dsp:spPr>
        <a:xfrm>
          <a:off x="1927106" y="1893039"/>
          <a:ext cx="0" cy="719355"/>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5E6B49D-F501-4B71-8DFE-C47C006D4D56}">
      <dsp:nvSpPr>
        <dsp:cNvPr id="0" name=""/>
        <dsp:cNvSpPr/>
      </dsp:nvSpPr>
      <dsp:spPr>
        <a:xfrm>
          <a:off x="2176700"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3 June</a:t>
          </a:r>
        </a:p>
      </dsp:txBody>
      <dsp:txXfrm>
        <a:off x="2176700" y="2033124"/>
        <a:ext cx="1568874" cy="427827"/>
      </dsp:txXfrm>
    </dsp:sp>
    <dsp:sp modelId="{8B29D411-1812-470C-BA64-B6A923D2BC4A}">
      <dsp:nvSpPr>
        <dsp:cNvPr id="0" name=""/>
        <dsp:cNvSpPr/>
      </dsp:nvSpPr>
      <dsp:spPr>
        <a:xfrm>
          <a:off x="1898711" y="1864644"/>
          <a:ext cx="56791" cy="56791"/>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19790-D3D1-40E7-81EC-DE80982C4A66}">
      <dsp:nvSpPr>
        <dsp:cNvPr id="0" name=""/>
        <dsp:cNvSpPr/>
      </dsp:nvSpPr>
      <dsp:spPr>
        <a:xfrm>
          <a:off x="2069731" y="286085"/>
          <a:ext cx="1782812" cy="887599"/>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The Residency Application</a:t>
          </a:r>
        </a:p>
      </dsp:txBody>
      <dsp:txXfrm>
        <a:off x="2113060" y="329414"/>
        <a:ext cx="1696154" cy="800941"/>
      </dsp:txXfrm>
    </dsp:sp>
    <dsp:sp modelId="{00CE1497-F334-4449-8920-B2DBBE4DA760}">
      <dsp:nvSpPr>
        <dsp:cNvPr id="0" name=""/>
        <dsp:cNvSpPr/>
      </dsp:nvSpPr>
      <dsp:spPr>
        <a:xfrm>
          <a:off x="2961137" y="1173684"/>
          <a:ext cx="0" cy="719355"/>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0AEDC07-5FF9-4579-A535-4F9866E1CE7E}">
      <dsp:nvSpPr>
        <dsp:cNvPr id="0" name=""/>
        <dsp:cNvSpPr/>
      </dsp:nvSpPr>
      <dsp:spPr>
        <a:xfrm>
          <a:off x="3210731"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3 June</a:t>
          </a:r>
        </a:p>
      </dsp:txBody>
      <dsp:txXfrm>
        <a:off x="3210731" y="1325127"/>
        <a:ext cx="1568874" cy="427827"/>
      </dsp:txXfrm>
    </dsp:sp>
    <dsp:sp modelId="{32230C81-4377-499F-8DAD-E2A4DA8887E2}">
      <dsp:nvSpPr>
        <dsp:cNvPr id="0" name=""/>
        <dsp:cNvSpPr/>
      </dsp:nvSpPr>
      <dsp:spPr>
        <a:xfrm>
          <a:off x="2932742" y="1864644"/>
          <a:ext cx="56791" cy="56791"/>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56AFD-AF50-4822-9705-1C215671D57B}">
      <dsp:nvSpPr>
        <dsp:cNvPr id="0" name=""/>
        <dsp:cNvSpPr/>
      </dsp:nvSpPr>
      <dsp:spPr>
        <a:xfrm>
          <a:off x="3103762" y="2612395"/>
          <a:ext cx="1782812" cy="1173684"/>
        </a:xfrm>
        <a:prstGeom prst="round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highlight>
                <a:srgbClr val="FFFF00"/>
              </a:highlight>
            </a:rPr>
            <a:t>Peds ERAS Specialty Spotlight Webinar</a:t>
          </a:r>
        </a:p>
      </dsp:txBody>
      <dsp:txXfrm>
        <a:off x="3161057" y="2669690"/>
        <a:ext cx="1668222" cy="1059094"/>
      </dsp:txXfrm>
    </dsp:sp>
    <dsp:sp modelId="{97026D21-4D19-4A20-859F-6CE440E48953}">
      <dsp:nvSpPr>
        <dsp:cNvPr id="0" name=""/>
        <dsp:cNvSpPr/>
      </dsp:nvSpPr>
      <dsp:spPr>
        <a:xfrm>
          <a:off x="3995168" y="1893039"/>
          <a:ext cx="0" cy="719355"/>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C92F71C-73DC-4248-860F-A39561A1ABB2}">
      <dsp:nvSpPr>
        <dsp:cNvPr id="0" name=""/>
        <dsp:cNvSpPr/>
      </dsp:nvSpPr>
      <dsp:spPr>
        <a:xfrm>
          <a:off x="4244762"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15 July</a:t>
          </a:r>
        </a:p>
      </dsp:txBody>
      <dsp:txXfrm>
        <a:off x="4244762" y="2033124"/>
        <a:ext cx="1568874" cy="427827"/>
      </dsp:txXfrm>
    </dsp:sp>
    <dsp:sp modelId="{86FBEFAD-B9B9-4353-B4ED-D6B219A4B551}">
      <dsp:nvSpPr>
        <dsp:cNvPr id="0" name=""/>
        <dsp:cNvSpPr/>
      </dsp:nvSpPr>
      <dsp:spPr>
        <a:xfrm>
          <a:off x="3966773" y="1864644"/>
          <a:ext cx="56791" cy="56791"/>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2A3AB-FC09-449F-B9DA-EF5248583C6E}">
      <dsp:nvSpPr>
        <dsp:cNvPr id="0" name=""/>
        <dsp:cNvSpPr/>
      </dsp:nvSpPr>
      <dsp:spPr>
        <a:xfrm>
          <a:off x="4137793" y="23840"/>
          <a:ext cx="1782812" cy="1149844"/>
        </a:xfrm>
        <a:prstGeom prst="round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Personal Statement Workshop</a:t>
          </a:r>
        </a:p>
      </dsp:txBody>
      <dsp:txXfrm>
        <a:off x="4193924" y="79971"/>
        <a:ext cx="1670550" cy="1037582"/>
      </dsp:txXfrm>
    </dsp:sp>
    <dsp:sp modelId="{3B9DB0A3-52CE-4629-9970-ECE81CB8C139}">
      <dsp:nvSpPr>
        <dsp:cNvPr id="0" name=""/>
        <dsp:cNvSpPr/>
      </dsp:nvSpPr>
      <dsp:spPr>
        <a:xfrm>
          <a:off x="5029199" y="1173684"/>
          <a:ext cx="0" cy="719355"/>
        </a:xfrm>
        <a:prstGeom prst="line">
          <a:avLst/>
        </a:prstGeom>
        <a:noFill/>
        <a:ln w="12700" cap="flat" cmpd="sng" algn="ctr">
          <a:solidFill>
            <a:schemeClr val="accent5">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73930D1-D8F4-443A-AB98-D50166102CC4}">
      <dsp:nvSpPr>
        <dsp:cNvPr id="0" name=""/>
        <dsp:cNvSpPr/>
      </dsp:nvSpPr>
      <dsp:spPr>
        <a:xfrm>
          <a:off x="5278793"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19 Aug.</a:t>
          </a:r>
        </a:p>
      </dsp:txBody>
      <dsp:txXfrm>
        <a:off x="5278793" y="1325127"/>
        <a:ext cx="1568874" cy="427827"/>
      </dsp:txXfrm>
    </dsp:sp>
    <dsp:sp modelId="{32D6FA5A-A0C6-4AB4-82C3-48BCDC18A9C9}">
      <dsp:nvSpPr>
        <dsp:cNvPr id="0" name=""/>
        <dsp:cNvSpPr/>
      </dsp:nvSpPr>
      <dsp:spPr>
        <a:xfrm>
          <a:off x="5000804" y="1864644"/>
          <a:ext cx="56791" cy="56791"/>
        </a:xfrm>
        <a:prstGeom prst="ellips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55293-4F7E-4CA6-8427-FC7BF4A0A139}">
      <dsp:nvSpPr>
        <dsp:cNvPr id="0" name=""/>
        <dsp:cNvSpPr/>
      </dsp:nvSpPr>
      <dsp:spPr>
        <a:xfrm>
          <a:off x="5171824" y="2612395"/>
          <a:ext cx="1782812" cy="1149844"/>
        </a:xfrm>
        <a:prstGeom prst="round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Personal Statement Workshop</a:t>
          </a:r>
        </a:p>
      </dsp:txBody>
      <dsp:txXfrm>
        <a:off x="5227955" y="2668526"/>
        <a:ext cx="1670550" cy="1037582"/>
      </dsp:txXfrm>
    </dsp:sp>
    <dsp:sp modelId="{3176B5D9-0BF6-45D5-BEA7-985DA61F1C90}">
      <dsp:nvSpPr>
        <dsp:cNvPr id="0" name=""/>
        <dsp:cNvSpPr/>
      </dsp:nvSpPr>
      <dsp:spPr>
        <a:xfrm>
          <a:off x="6063231" y="1893039"/>
          <a:ext cx="0" cy="719355"/>
        </a:xfrm>
        <a:prstGeom prst="line">
          <a:avLst/>
        </a:prstGeom>
        <a:noFill/>
        <a:ln w="12700" cap="flat" cmpd="sng" algn="ctr">
          <a:solidFill>
            <a:schemeClr val="accent6">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52B1736-F653-4D59-A3F2-6A8999A16F5B}">
      <dsp:nvSpPr>
        <dsp:cNvPr id="0" name=""/>
        <dsp:cNvSpPr/>
      </dsp:nvSpPr>
      <dsp:spPr>
        <a:xfrm>
          <a:off x="6312824"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Aug</a:t>
          </a:r>
        </a:p>
      </dsp:txBody>
      <dsp:txXfrm>
        <a:off x="6312824" y="2033124"/>
        <a:ext cx="1568874" cy="427827"/>
      </dsp:txXfrm>
    </dsp:sp>
    <dsp:sp modelId="{40CE1AAD-7257-43B6-BB35-F0C64233DDF5}">
      <dsp:nvSpPr>
        <dsp:cNvPr id="0" name=""/>
        <dsp:cNvSpPr/>
      </dsp:nvSpPr>
      <dsp:spPr>
        <a:xfrm>
          <a:off x="6034835" y="1864644"/>
          <a:ext cx="56791" cy="56791"/>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7DF32-25E1-4999-9EC1-5B80FFBE932C}">
      <dsp:nvSpPr>
        <dsp:cNvPr id="0" name=""/>
        <dsp:cNvSpPr/>
      </dsp:nvSpPr>
      <dsp:spPr>
        <a:xfrm>
          <a:off x="6205855" y="0"/>
          <a:ext cx="1782812" cy="1173684"/>
        </a:xfrm>
        <a:prstGeom prst="round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Interview Preparedness + Mock Interviews</a:t>
          </a:r>
        </a:p>
      </dsp:txBody>
      <dsp:txXfrm>
        <a:off x="6263150" y="57295"/>
        <a:ext cx="1668222" cy="1059094"/>
      </dsp:txXfrm>
    </dsp:sp>
    <dsp:sp modelId="{74577B62-DB54-49C5-81D4-B7BC9FC97732}">
      <dsp:nvSpPr>
        <dsp:cNvPr id="0" name=""/>
        <dsp:cNvSpPr/>
      </dsp:nvSpPr>
      <dsp:spPr>
        <a:xfrm>
          <a:off x="7097262" y="1173684"/>
          <a:ext cx="0" cy="719355"/>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251E565-2107-4F1F-8432-9E4D9CC29E3E}">
      <dsp:nvSpPr>
        <dsp:cNvPr id="0" name=""/>
        <dsp:cNvSpPr/>
      </dsp:nvSpPr>
      <dsp:spPr>
        <a:xfrm>
          <a:off x="7346855" y="1325127"/>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b="1" kern="1200"/>
            <a:t>Jan</a:t>
          </a:r>
        </a:p>
      </dsp:txBody>
      <dsp:txXfrm>
        <a:off x="7346855" y="1325127"/>
        <a:ext cx="1568874" cy="427827"/>
      </dsp:txXfrm>
    </dsp:sp>
    <dsp:sp modelId="{2EB8A5E1-B584-45D9-B3BF-60D3192B3496}">
      <dsp:nvSpPr>
        <dsp:cNvPr id="0" name=""/>
        <dsp:cNvSpPr/>
      </dsp:nvSpPr>
      <dsp:spPr>
        <a:xfrm>
          <a:off x="7068866" y="1864644"/>
          <a:ext cx="56791" cy="56791"/>
        </a:xfrm>
        <a:prstGeom prst="ellips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3FB687-90F2-419A-896F-AC0F84A08D72}">
      <dsp:nvSpPr>
        <dsp:cNvPr id="0" name=""/>
        <dsp:cNvSpPr/>
      </dsp:nvSpPr>
      <dsp:spPr>
        <a:xfrm>
          <a:off x="7239887" y="2612395"/>
          <a:ext cx="1782812" cy="887599"/>
        </a:xfrm>
        <a:prstGeom prst="round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Post-Interview Advising</a:t>
          </a:r>
        </a:p>
      </dsp:txBody>
      <dsp:txXfrm>
        <a:off x="7283216" y="2655724"/>
        <a:ext cx="1696154" cy="800941"/>
      </dsp:txXfrm>
    </dsp:sp>
    <dsp:sp modelId="{0CD4B2C8-D81E-4A1C-9B85-BDDD9148B67F}">
      <dsp:nvSpPr>
        <dsp:cNvPr id="0" name=""/>
        <dsp:cNvSpPr/>
      </dsp:nvSpPr>
      <dsp:spPr>
        <a:xfrm>
          <a:off x="8131293" y="1893039"/>
          <a:ext cx="0" cy="719355"/>
        </a:xfrm>
        <a:prstGeom prst="line">
          <a:avLst/>
        </a:prstGeom>
        <a:noFill/>
        <a:ln w="12700" cap="flat" cmpd="sng" algn="ctr">
          <a:solidFill>
            <a:schemeClr val="accent3">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9918E19-A385-4049-9A50-28171C40DF56}">
      <dsp:nvSpPr>
        <dsp:cNvPr id="0" name=""/>
        <dsp:cNvSpPr/>
      </dsp:nvSpPr>
      <dsp:spPr>
        <a:xfrm>
          <a:off x="8380886" y="2033124"/>
          <a:ext cx="1568874" cy="42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b="1" kern="1200"/>
            <a:t>March</a:t>
          </a:r>
        </a:p>
      </dsp:txBody>
      <dsp:txXfrm>
        <a:off x="8380886" y="2033124"/>
        <a:ext cx="1568874" cy="427827"/>
      </dsp:txXfrm>
    </dsp:sp>
    <dsp:sp modelId="{43F71B9B-A668-48ED-9096-ACD6F3BB1082}">
      <dsp:nvSpPr>
        <dsp:cNvPr id="0" name=""/>
        <dsp:cNvSpPr/>
      </dsp:nvSpPr>
      <dsp:spPr>
        <a:xfrm>
          <a:off x="8102897" y="1864644"/>
          <a:ext cx="56791" cy="56791"/>
        </a:xfrm>
        <a:prstGeom prst="ellips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DB96C-A606-441D-8FF8-3DD8191BA705}">
      <dsp:nvSpPr>
        <dsp:cNvPr id="0" name=""/>
        <dsp:cNvSpPr/>
      </dsp:nvSpPr>
      <dsp:spPr>
        <a:xfrm>
          <a:off x="8273918" y="286085"/>
          <a:ext cx="1782812" cy="887599"/>
        </a:xfrm>
        <a:prstGeom prst="round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Match Week and SOAP</a:t>
          </a:r>
        </a:p>
      </dsp:txBody>
      <dsp:txXfrm>
        <a:off x="8317247" y="329414"/>
        <a:ext cx="1696154" cy="800941"/>
      </dsp:txXfrm>
    </dsp:sp>
    <dsp:sp modelId="{C4A34D58-40C1-4E8F-AFFF-F63CC3EE52DB}">
      <dsp:nvSpPr>
        <dsp:cNvPr id="0" name=""/>
        <dsp:cNvSpPr/>
      </dsp:nvSpPr>
      <dsp:spPr>
        <a:xfrm>
          <a:off x="9165324" y="1173684"/>
          <a:ext cx="0" cy="719355"/>
        </a:xfrm>
        <a:prstGeom prst="line">
          <a:avLst/>
        </a:prstGeom>
        <a:noFill/>
        <a:ln w="12700" cap="flat"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143719A-D577-4E3F-91D8-FE6AB4B68065}">
      <dsp:nvSpPr>
        <dsp:cNvPr id="0" name=""/>
        <dsp:cNvSpPr/>
      </dsp:nvSpPr>
      <dsp:spPr>
        <a:xfrm>
          <a:off x="9136928" y="1864644"/>
          <a:ext cx="56791" cy="56791"/>
        </a:xfrm>
        <a:prstGeom prst="ellips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EFCE4-6659-45D3-99D3-3D1E93EA587C}">
      <dsp:nvSpPr>
        <dsp:cNvPr id="0" name=""/>
        <dsp:cNvSpPr/>
      </dsp:nvSpPr>
      <dsp:spPr>
        <a:xfrm>
          <a:off x="3143" y="666289"/>
          <a:ext cx="3064668" cy="101237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These are </a:t>
          </a:r>
          <a:r>
            <a:rPr lang="en-US" sz="2100" b="1" kern="1200"/>
            <a:t>NOT a required </a:t>
          </a:r>
          <a:r>
            <a:rPr lang="en-US" sz="2100" kern="1200"/>
            <a:t>component of Family Medicine applications</a:t>
          </a:r>
        </a:p>
      </dsp:txBody>
      <dsp:txXfrm>
        <a:off x="3143" y="666289"/>
        <a:ext cx="3064668" cy="1012375"/>
      </dsp:txXfrm>
    </dsp:sp>
    <dsp:sp modelId="{CA7D6535-4027-43F5-8EAE-EE8FD6C088B6}">
      <dsp:nvSpPr>
        <dsp:cNvPr id="0" name=""/>
        <dsp:cNvSpPr/>
      </dsp:nvSpPr>
      <dsp:spPr>
        <a:xfrm>
          <a:off x="3143" y="1678665"/>
          <a:ext cx="3064668" cy="144112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Can have PROS </a:t>
          </a:r>
          <a:r>
            <a:rPr lang="en-US" sz="2100" b="1" u="sng" kern="1200"/>
            <a:t>and</a:t>
          </a:r>
          <a:r>
            <a:rPr lang="en-US" sz="2100" kern="1200"/>
            <a:t> CONS! </a:t>
          </a:r>
        </a:p>
      </dsp:txBody>
      <dsp:txXfrm>
        <a:off x="3143" y="1678665"/>
        <a:ext cx="3064668" cy="1441125"/>
      </dsp:txXfrm>
    </dsp:sp>
    <dsp:sp modelId="{A29123B8-AB55-4A5C-AA05-E9A5A5750C18}">
      <dsp:nvSpPr>
        <dsp:cNvPr id="0" name=""/>
        <dsp:cNvSpPr/>
      </dsp:nvSpPr>
      <dsp:spPr>
        <a:xfrm>
          <a:off x="3496865" y="666289"/>
          <a:ext cx="3064668" cy="101237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a:t>Away rotations MUST BE ADDED AT SOM!!! </a:t>
          </a:r>
          <a:endParaRPr lang="en-US" sz="2100" kern="1200"/>
        </a:p>
      </dsp:txBody>
      <dsp:txXfrm>
        <a:off x="3496865" y="666289"/>
        <a:ext cx="3064668" cy="1012375"/>
      </dsp:txXfrm>
    </dsp:sp>
    <dsp:sp modelId="{0979CF36-51ED-49B5-AE04-42FA1FB8D238}">
      <dsp:nvSpPr>
        <dsp:cNvPr id="0" name=""/>
        <dsp:cNvSpPr/>
      </dsp:nvSpPr>
      <dsp:spPr>
        <a:xfrm>
          <a:off x="3496865" y="1678665"/>
          <a:ext cx="3064668" cy="144112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49207D-97BD-4D74-B1B2-A1843C206BE5}">
      <dsp:nvSpPr>
        <dsp:cNvPr id="0" name=""/>
        <dsp:cNvSpPr/>
      </dsp:nvSpPr>
      <dsp:spPr>
        <a:xfrm>
          <a:off x="6990588" y="666289"/>
          <a:ext cx="3064668" cy="1012375"/>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t>Required forms are found on the Student Scheduling Page </a:t>
          </a:r>
        </a:p>
      </dsp:txBody>
      <dsp:txXfrm>
        <a:off x="6990588" y="666289"/>
        <a:ext cx="3064668" cy="1012375"/>
      </dsp:txXfrm>
    </dsp:sp>
    <dsp:sp modelId="{73320468-40B0-4525-90BB-6C15BD8E8DA4}">
      <dsp:nvSpPr>
        <dsp:cNvPr id="0" name=""/>
        <dsp:cNvSpPr/>
      </dsp:nvSpPr>
      <dsp:spPr>
        <a:xfrm>
          <a:off x="6990588" y="1678665"/>
          <a:ext cx="3064668" cy="1441125"/>
        </a:xfrm>
        <a:prstGeom prst="rect">
          <a:avLst/>
        </a:prstGeom>
        <a:solidFill>
          <a:schemeClr val="accent4">
            <a:alpha val="90000"/>
            <a:tint val="40000"/>
            <a:hueOff val="0"/>
            <a:satOff val="0"/>
            <a:lumOff val="0"/>
            <a:alphaOff val="0"/>
          </a:schemeClr>
        </a:solidFill>
        <a:ln w="1587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Forms should be completed/signed by Departments </a:t>
          </a:r>
        </a:p>
        <a:p>
          <a:pPr marL="228600" lvl="1" indent="-228600" algn="l" defTabSz="933450">
            <a:lnSpc>
              <a:spcPct val="90000"/>
            </a:lnSpc>
            <a:spcBef>
              <a:spcPct val="0"/>
            </a:spcBef>
            <a:spcAft>
              <a:spcPct val="15000"/>
            </a:spcAft>
            <a:buChar char="•"/>
          </a:pPr>
          <a:r>
            <a:rPr lang="en-US" sz="2100" kern="1200"/>
            <a:t>Submitted to Add/Drop </a:t>
          </a:r>
        </a:p>
      </dsp:txBody>
      <dsp:txXfrm>
        <a:off x="6990588" y="1678665"/>
        <a:ext cx="3064668" cy="1441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C1E97-9C51-4099-8378-3AFAD56B222C}">
      <dsp:nvSpPr>
        <dsp:cNvPr id="0" name=""/>
        <dsp:cNvSpPr/>
      </dsp:nvSpPr>
      <dsp:spPr>
        <a:xfrm>
          <a:off x="2946" y="256585"/>
          <a:ext cx="2337792" cy="327290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711200">
            <a:lnSpc>
              <a:spcPct val="90000"/>
            </a:lnSpc>
            <a:spcBef>
              <a:spcPct val="0"/>
            </a:spcBef>
            <a:spcAft>
              <a:spcPct val="35000"/>
            </a:spcAft>
            <a:buNone/>
          </a:pPr>
          <a:r>
            <a:rPr lang="en-US" sz="1600" b="0" i="0" kern="1200"/>
            <a:t>Complete an FRCT Scholarly Project​</a:t>
          </a:r>
          <a:endParaRPr lang="en-US" sz="1600" kern="1200"/>
        </a:p>
      </dsp:txBody>
      <dsp:txXfrm>
        <a:off x="2946" y="1500290"/>
        <a:ext cx="2337792" cy="1963745"/>
      </dsp:txXfrm>
    </dsp:sp>
    <dsp:sp modelId="{4CC637A2-D658-4B95-868E-02A609EA0FEA}">
      <dsp:nvSpPr>
        <dsp:cNvPr id="0" name=""/>
        <dsp:cNvSpPr/>
      </dsp:nvSpPr>
      <dsp:spPr>
        <a:xfrm>
          <a:off x="680906" y="583876"/>
          <a:ext cx="981872" cy="981872"/>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24698" y="727668"/>
        <a:ext cx="694288" cy="694288"/>
      </dsp:txXfrm>
    </dsp:sp>
    <dsp:sp modelId="{C737C862-1CAB-4505-8817-FE810AD20CA9}">
      <dsp:nvSpPr>
        <dsp:cNvPr id="0" name=""/>
        <dsp:cNvSpPr/>
      </dsp:nvSpPr>
      <dsp:spPr>
        <a:xfrm>
          <a:off x="2946" y="3529422"/>
          <a:ext cx="2337792" cy="72"/>
        </a:xfrm>
        <a:prstGeom prst="rect">
          <a:avLst/>
        </a:prstGeom>
        <a:solidFill>
          <a:schemeClr val="accent2">
            <a:hueOff val="213134"/>
            <a:satOff val="-1487"/>
            <a:lumOff val="364"/>
            <a:alphaOff val="0"/>
          </a:schemeClr>
        </a:solidFill>
        <a:ln w="15875" cap="flat" cmpd="sng" algn="ctr">
          <a:solidFill>
            <a:schemeClr val="accent2">
              <a:hueOff val="213134"/>
              <a:satOff val="-1487"/>
              <a:lumOff val="3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D9FEC4-8A12-4ED5-888C-EB1A89FD28B3}">
      <dsp:nvSpPr>
        <dsp:cNvPr id="0" name=""/>
        <dsp:cNvSpPr/>
      </dsp:nvSpPr>
      <dsp:spPr>
        <a:xfrm>
          <a:off x="2574518" y="256585"/>
          <a:ext cx="2337792" cy="3272909"/>
        </a:xfrm>
        <a:prstGeom prst="rect">
          <a:avLst/>
        </a:prstGeom>
        <a:solidFill>
          <a:schemeClr val="accent2">
            <a:tint val="40000"/>
            <a:alpha val="90000"/>
            <a:hueOff val="667187"/>
            <a:satOff val="-959"/>
            <a:lumOff val="46"/>
            <a:alphaOff val="0"/>
          </a:schemeClr>
        </a:solidFill>
        <a:ln w="15875" cap="flat" cmpd="sng" algn="ctr">
          <a:solidFill>
            <a:schemeClr val="accent2">
              <a:tint val="40000"/>
              <a:alpha val="90000"/>
              <a:hueOff val="667187"/>
              <a:satOff val="-959"/>
              <a:lumOff val="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711200">
            <a:lnSpc>
              <a:spcPct val="90000"/>
            </a:lnSpc>
            <a:spcBef>
              <a:spcPct val="0"/>
            </a:spcBef>
            <a:spcAft>
              <a:spcPct val="35000"/>
            </a:spcAft>
            <a:buNone/>
          </a:pPr>
          <a:r>
            <a:rPr lang="en-US" sz="1600" b="0" i="0" kern="1200"/>
            <a:t>Pass OSCE ​</a:t>
          </a:r>
          <a:endParaRPr lang="en-US" sz="1600" kern="1200"/>
        </a:p>
      </dsp:txBody>
      <dsp:txXfrm>
        <a:off x="2574518" y="1500290"/>
        <a:ext cx="2337792" cy="1963745"/>
      </dsp:txXfrm>
    </dsp:sp>
    <dsp:sp modelId="{CC368B80-AC85-487E-8C3E-26DF949580E6}">
      <dsp:nvSpPr>
        <dsp:cNvPr id="0" name=""/>
        <dsp:cNvSpPr/>
      </dsp:nvSpPr>
      <dsp:spPr>
        <a:xfrm>
          <a:off x="3252477" y="583876"/>
          <a:ext cx="981872" cy="981872"/>
        </a:xfrm>
        <a:prstGeom prst="ellipse">
          <a:avLst/>
        </a:prstGeom>
        <a:solidFill>
          <a:schemeClr val="accent2">
            <a:hueOff val="426268"/>
            <a:satOff val="-2974"/>
            <a:lumOff val="728"/>
            <a:alphaOff val="0"/>
          </a:schemeClr>
        </a:solidFill>
        <a:ln w="15875" cap="flat" cmpd="sng" algn="ctr">
          <a:solidFill>
            <a:schemeClr val="accent2">
              <a:hueOff val="426268"/>
              <a:satOff val="-2974"/>
              <a:lumOff val="7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396269" y="727668"/>
        <a:ext cx="694288" cy="694288"/>
      </dsp:txXfrm>
    </dsp:sp>
    <dsp:sp modelId="{497E4C47-032C-4F2D-BB61-97FC544BB57B}">
      <dsp:nvSpPr>
        <dsp:cNvPr id="0" name=""/>
        <dsp:cNvSpPr/>
      </dsp:nvSpPr>
      <dsp:spPr>
        <a:xfrm>
          <a:off x="2574518" y="3529422"/>
          <a:ext cx="2337792" cy="72"/>
        </a:xfrm>
        <a:prstGeom prst="rect">
          <a:avLst/>
        </a:prstGeom>
        <a:solidFill>
          <a:schemeClr val="accent2">
            <a:hueOff val="639401"/>
            <a:satOff val="-4461"/>
            <a:lumOff val="1092"/>
            <a:alphaOff val="0"/>
          </a:schemeClr>
        </a:solidFill>
        <a:ln w="15875" cap="flat" cmpd="sng" algn="ctr">
          <a:solidFill>
            <a:schemeClr val="accent2">
              <a:hueOff val="639401"/>
              <a:satOff val="-4461"/>
              <a:lumOff val="10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8B6DF8-7315-4032-9D7E-12AD34FFC097}">
      <dsp:nvSpPr>
        <dsp:cNvPr id="0" name=""/>
        <dsp:cNvSpPr/>
      </dsp:nvSpPr>
      <dsp:spPr>
        <a:xfrm>
          <a:off x="5146089" y="256585"/>
          <a:ext cx="2337792" cy="3272909"/>
        </a:xfrm>
        <a:prstGeom prst="rect">
          <a:avLst/>
        </a:prstGeom>
        <a:solidFill>
          <a:schemeClr val="accent2">
            <a:tint val="40000"/>
            <a:alpha val="90000"/>
            <a:hueOff val="1334374"/>
            <a:satOff val="-1919"/>
            <a:lumOff val="93"/>
            <a:alphaOff val="0"/>
          </a:schemeClr>
        </a:solidFill>
        <a:ln w="15875" cap="flat" cmpd="sng" algn="ctr">
          <a:solidFill>
            <a:schemeClr val="accent2">
              <a:tint val="40000"/>
              <a:alpha val="90000"/>
              <a:hueOff val="1334374"/>
              <a:satOff val="-1919"/>
              <a:lumOff val="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711200">
            <a:lnSpc>
              <a:spcPct val="90000"/>
            </a:lnSpc>
            <a:spcBef>
              <a:spcPct val="0"/>
            </a:spcBef>
            <a:spcAft>
              <a:spcPct val="35000"/>
            </a:spcAft>
            <a:buNone/>
          </a:pPr>
          <a:r>
            <a:rPr lang="en-US" sz="1600" b="0" i="0" kern="1200"/>
            <a:t>Take USMLE Step 2: Clinical Knowledge examination​</a:t>
          </a:r>
          <a:endParaRPr lang="en-US" sz="1600" kern="1200"/>
        </a:p>
      </dsp:txBody>
      <dsp:txXfrm>
        <a:off x="5146089" y="1500290"/>
        <a:ext cx="2337792" cy="1963745"/>
      </dsp:txXfrm>
    </dsp:sp>
    <dsp:sp modelId="{2C3F74B9-620A-4B91-BF19-B7C7AA9C4F40}">
      <dsp:nvSpPr>
        <dsp:cNvPr id="0" name=""/>
        <dsp:cNvSpPr/>
      </dsp:nvSpPr>
      <dsp:spPr>
        <a:xfrm>
          <a:off x="5824049" y="583876"/>
          <a:ext cx="981872" cy="981872"/>
        </a:xfrm>
        <a:prstGeom prst="ellipse">
          <a:avLst/>
        </a:prstGeom>
        <a:solidFill>
          <a:schemeClr val="accent2">
            <a:hueOff val="852535"/>
            <a:satOff val="-5949"/>
            <a:lumOff val="1457"/>
            <a:alphaOff val="0"/>
          </a:schemeClr>
        </a:solidFill>
        <a:ln w="15875" cap="flat" cmpd="sng" algn="ctr">
          <a:solidFill>
            <a:schemeClr val="accent2">
              <a:hueOff val="852535"/>
              <a:satOff val="-5949"/>
              <a:lumOff val="14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5967841" y="727668"/>
        <a:ext cx="694288" cy="694288"/>
      </dsp:txXfrm>
    </dsp:sp>
    <dsp:sp modelId="{CB5BFD9B-D7DF-4AF0-9B45-3F472489D93E}">
      <dsp:nvSpPr>
        <dsp:cNvPr id="0" name=""/>
        <dsp:cNvSpPr/>
      </dsp:nvSpPr>
      <dsp:spPr>
        <a:xfrm>
          <a:off x="5146089" y="3529422"/>
          <a:ext cx="2337792" cy="72"/>
        </a:xfrm>
        <a:prstGeom prst="rect">
          <a:avLst/>
        </a:prstGeom>
        <a:solidFill>
          <a:schemeClr val="accent2">
            <a:hueOff val="1065669"/>
            <a:satOff val="-7436"/>
            <a:lumOff val="1821"/>
            <a:alphaOff val="0"/>
          </a:schemeClr>
        </a:solidFill>
        <a:ln w="15875" cap="flat" cmpd="sng" algn="ctr">
          <a:solidFill>
            <a:schemeClr val="accent2">
              <a:hueOff val="1065669"/>
              <a:satOff val="-7436"/>
              <a:lumOff val="18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0FD1E-B05F-4654-8DD3-FD8EA633E3D9}">
      <dsp:nvSpPr>
        <dsp:cNvPr id="0" name=""/>
        <dsp:cNvSpPr/>
      </dsp:nvSpPr>
      <dsp:spPr>
        <a:xfrm>
          <a:off x="7717661" y="256585"/>
          <a:ext cx="2337792" cy="3272909"/>
        </a:xfrm>
        <a:prstGeom prst="rect">
          <a:avLst/>
        </a:prstGeom>
        <a:solidFill>
          <a:schemeClr val="accent2">
            <a:tint val="40000"/>
            <a:alpha val="90000"/>
            <a:hueOff val="2001561"/>
            <a:satOff val="-2878"/>
            <a:lumOff val="139"/>
            <a:alphaOff val="0"/>
          </a:schemeClr>
        </a:solidFill>
        <a:ln w="15875" cap="flat" cmpd="sng" algn="ctr">
          <a:solidFill>
            <a:schemeClr val="accent2">
              <a:tint val="40000"/>
              <a:alpha val="90000"/>
              <a:hueOff val="2001561"/>
              <a:satOff val="-2878"/>
              <a:lumOff val="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263" tIns="330200" rIns="182263" bIns="330200" numCol="1" spcCol="1270" anchor="t" anchorCtr="0">
          <a:noAutofit/>
        </a:bodyPr>
        <a:lstStyle/>
        <a:p>
          <a:pPr marL="0" lvl="0" indent="0" algn="l" defTabSz="711200">
            <a:lnSpc>
              <a:spcPct val="90000"/>
            </a:lnSpc>
            <a:spcBef>
              <a:spcPct val="0"/>
            </a:spcBef>
            <a:spcAft>
              <a:spcPct val="35000"/>
            </a:spcAft>
            <a:buNone/>
          </a:pPr>
          <a:r>
            <a:rPr lang="en-US" sz="1600" b="0" i="0" kern="1200"/>
            <a:t>Complete Exit Interview with Financial Aid ​</a:t>
          </a:r>
          <a:endParaRPr lang="en-US" sz="1600" kern="1200"/>
        </a:p>
      </dsp:txBody>
      <dsp:txXfrm>
        <a:off x="7717661" y="1500290"/>
        <a:ext cx="2337792" cy="1963745"/>
      </dsp:txXfrm>
    </dsp:sp>
    <dsp:sp modelId="{AF667AC7-6017-41B4-801C-F9A87F91CEB1}">
      <dsp:nvSpPr>
        <dsp:cNvPr id="0" name=""/>
        <dsp:cNvSpPr/>
      </dsp:nvSpPr>
      <dsp:spPr>
        <a:xfrm>
          <a:off x="8395620" y="583876"/>
          <a:ext cx="981872" cy="981872"/>
        </a:xfrm>
        <a:prstGeom prst="ellipse">
          <a:avLst/>
        </a:prstGeom>
        <a:solidFill>
          <a:schemeClr val="accent2">
            <a:hueOff val="1278803"/>
            <a:satOff val="-8923"/>
            <a:lumOff val="2185"/>
            <a:alphaOff val="0"/>
          </a:schemeClr>
        </a:solidFill>
        <a:ln w="15875" cap="flat" cmpd="sng" algn="ctr">
          <a:solidFill>
            <a:schemeClr val="accent2">
              <a:hueOff val="1278803"/>
              <a:satOff val="-8923"/>
              <a:lumOff val="21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551" tIns="12700" rIns="76551"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39412" y="727668"/>
        <a:ext cx="694288" cy="694288"/>
      </dsp:txXfrm>
    </dsp:sp>
    <dsp:sp modelId="{8F9C2E2A-0D9D-4934-832E-9D75AEB68B0D}">
      <dsp:nvSpPr>
        <dsp:cNvPr id="0" name=""/>
        <dsp:cNvSpPr/>
      </dsp:nvSpPr>
      <dsp:spPr>
        <a:xfrm>
          <a:off x="7717661" y="3529422"/>
          <a:ext cx="2337792" cy="72"/>
        </a:xfrm>
        <a:prstGeom prst="rect">
          <a:avLst/>
        </a:prstGeom>
        <a:solidFill>
          <a:schemeClr val="accent2">
            <a:hueOff val="1491936"/>
            <a:satOff val="-10410"/>
            <a:lumOff val="2549"/>
            <a:alphaOff val="0"/>
          </a:schemeClr>
        </a:solidFill>
        <a:ln w="15875" cap="flat" cmpd="sng" algn="ctr">
          <a:solidFill>
            <a:schemeClr val="accent2">
              <a:hueOff val="1491936"/>
              <a:satOff val="-10410"/>
              <a:lumOff val="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ABF84-23B7-4823-BDAB-9DD286BF9683}">
      <dsp:nvSpPr>
        <dsp:cNvPr id="0" name=""/>
        <dsp:cNvSpPr/>
      </dsp:nvSpPr>
      <dsp:spPr>
        <a:xfrm>
          <a:off x="802095" y="627598"/>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06F67-E505-47B4-9B68-ABE3A0E70746}">
      <dsp:nvSpPr>
        <dsp:cNvPr id="0" name=""/>
        <dsp:cNvSpPr/>
      </dsp:nvSpPr>
      <dsp:spPr>
        <a:xfrm>
          <a:off x="307095" y="1803559"/>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1" i="0" kern="1200"/>
            <a:t>Confirm name/pronunciation in MedScope</a:t>
          </a:r>
          <a:r>
            <a:rPr lang="en-US" sz="1400" b="0" i="0" kern="1200"/>
            <a:t> as you with for graduation/diploma  </a:t>
          </a:r>
          <a:endParaRPr lang="en-US" sz="1400" kern="1200"/>
        </a:p>
      </dsp:txBody>
      <dsp:txXfrm>
        <a:off x="307095" y="1803559"/>
        <a:ext cx="1800000" cy="1021113"/>
      </dsp:txXfrm>
    </dsp:sp>
    <dsp:sp modelId="{4326E838-C62E-459A-B2E6-9AB3CE7F5B5B}">
      <dsp:nvSpPr>
        <dsp:cNvPr id="0" name=""/>
        <dsp:cNvSpPr/>
      </dsp:nvSpPr>
      <dsp:spPr>
        <a:xfrm>
          <a:off x="2917095" y="627598"/>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533308-988B-4B18-9150-5AD28990E71D}">
      <dsp:nvSpPr>
        <dsp:cNvPr id="0" name=""/>
        <dsp:cNvSpPr/>
      </dsp:nvSpPr>
      <dsp:spPr>
        <a:xfrm>
          <a:off x="2422095" y="1803559"/>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Update your </a:t>
          </a:r>
          <a:r>
            <a:rPr lang="en-US" sz="1400" b="1" i="0" kern="1200"/>
            <a:t>Preferred Pronouns</a:t>
          </a:r>
          <a:r>
            <a:rPr lang="en-US" sz="1400" b="0" i="0" kern="1200"/>
            <a:t> in MedScope for the MSPE (if not indicated will default to he/him, she/her) </a:t>
          </a:r>
          <a:endParaRPr lang="en-US" sz="1400" kern="1200"/>
        </a:p>
      </dsp:txBody>
      <dsp:txXfrm>
        <a:off x="2422095" y="1803559"/>
        <a:ext cx="1800000" cy="1021113"/>
      </dsp:txXfrm>
    </dsp:sp>
    <dsp:sp modelId="{C0DABDC6-C8DB-4731-8A37-DA99839CBDF0}">
      <dsp:nvSpPr>
        <dsp:cNvPr id="0" name=""/>
        <dsp:cNvSpPr/>
      </dsp:nvSpPr>
      <dsp:spPr>
        <a:xfrm>
          <a:off x="5032095" y="627598"/>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51ABFC-6306-41F4-921D-11DDBECBE78D}">
      <dsp:nvSpPr>
        <dsp:cNvPr id="0" name=""/>
        <dsp:cNvSpPr/>
      </dsp:nvSpPr>
      <dsp:spPr>
        <a:xfrm>
          <a:off x="4537095" y="1803559"/>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Update your </a:t>
          </a:r>
          <a:r>
            <a:rPr lang="en-US" sz="1400" b="1" i="0" kern="1200"/>
            <a:t>contact information</a:t>
          </a:r>
          <a:r>
            <a:rPr lang="en-US" sz="1400" b="0" i="0" kern="1200"/>
            <a:t>  </a:t>
          </a:r>
          <a:endParaRPr lang="en-US" sz="1400" kern="1200"/>
        </a:p>
      </dsp:txBody>
      <dsp:txXfrm>
        <a:off x="4537095" y="1803559"/>
        <a:ext cx="1800000" cy="1021113"/>
      </dsp:txXfrm>
    </dsp:sp>
    <dsp:sp modelId="{699420A2-2FEE-4BDE-9AC9-DF2123FAE47F}">
      <dsp:nvSpPr>
        <dsp:cNvPr id="0" name=""/>
        <dsp:cNvSpPr/>
      </dsp:nvSpPr>
      <dsp:spPr>
        <a:xfrm>
          <a:off x="7147095" y="627598"/>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3201D-91F8-4E6F-A39E-830CC6A82261}">
      <dsp:nvSpPr>
        <dsp:cNvPr id="0" name=""/>
        <dsp:cNvSpPr/>
      </dsp:nvSpPr>
      <dsp:spPr>
        <a:xfrm>
          <a:off x="6652095" y="1803559"/>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Pay it forward, sign up to be an </a:t>
          </a:r>
          <a:r>
            <a:rPr lang="en-US" sz="1400" b="1" i="0" kern="1200"/>
            <a:t>Alumni Mentor</a:t>
          </a:r>
          <a:r>
            <a:rPr lang="en-US" sz="1400" b="0" i="0" kern="1200"/>
            <a:t> (Career Tab, MedScope)  </a:t>
          </a:r>
          <a:endParaRPr lang="en-US" sz="1400" kern="1200"/>
        </a:p>
      </dsp:txBody>
      <dsp:txXfrm>
        <a:off x="6652095" y="1803559"/>
        <a:ext cx="1800000" cy="1021113"/>
      </dsp:txXfrm>
    </dsp:sp>
    <dsp:sp modelId="{BA11E5BF-9EE3-49C6-8593-0DF391085A01}">
      <dsp:nvSpPr>
        <dsp:cNvPr id="0" name=""/>
        <dsp:cNvSpPr/>
      </dsp:nvSpPr>
      <dsp:spPr>
        <a:xfrm>
          <a:off x="802095" y="327467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98E7D-C56E-496F-B8EA-7DA8A3674B18}">
      <dsp:nvSpPr>
        <dsp:cNvPr id="0" name=""/>
        <dsp:cNvSpPr/>
      </dsp:nvSpPr>
      <dsp:spPr>
        <a:xfrm>
          <a:off x="307095" y="4450633"/>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Use the </a:t>
          </a:r>
          <a:r>
            <a:rPr lang="en-US" sz="1400" b="1" i="0" kern="1200"/>
            <a:t>MedScope Interview Tracker</a:t>
          </a:r>
          <a:r>
            <a:rPr lang="en-US" sz="1400" b="0" i="0" kern="1200"/>
            <a:t> to ensure optimal advising!  </a:t>
          </a:r>
          <a:endParaRPr lang="en-US" sz="1400" kern="1200"/>
        </a:p>
      </dsp:txBody>
      <dsp:txXfrm>
        <a:off x="307095" y="4450633"/>
        <a:ext cx="1800000" cy="1021113"/>
      </dsp:txXfrm>
    </dsp:sp>
    <dsp:sp modelId="{1AEABD22-A0A9-4D41-81B7-AFC88313740D}">
      <dsp:nvSpPr>
        <dsp:cNvPr id="0" name=""/>
        <dsp:cNvSpPr/>
      </dsp:nvSpPr>
      <dsp:spPr>
        <a:xfrm>
          <a:off x="2917095" y="3274672"/>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CF7BB-5A31-41F3-AFBF-58912881CCA0}">
      <dsp:nvSpPr>
        <dsp:cNvPr id="0" name=""/>
        <dsp:cNvSpPr/>
      </dsp:nvSpPr>
      <dsp:spPr>
        <a:xfrm>
          <a:off x="2422095" y="4450633"/>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Consider your brand and ensure social media profiles are professional/clean  </a:t>
          </a:r>
          <a:endParaRPr lang="en-US" sz="1400" kern="1200"/>
        </a:p>
      </dsp:txBody>
      <dsp:txXfrm>
        <a:off x="2422095" y="4450633"/>
        <a:ext cx="1800000" cy="1021113"/>
      </dsp:txXfrm>
    </dsp:sp>
    <dsp:sp modelId="{FAA5C0ED-D718-4047-8A12-CC64995D8B39}">
      <dsp:nvSpPr>
        <dsp:cNvPr id="0" name=""/>
        <dsp:cNvSpPr/>
      </dsp:nvSpPr>
      <dsp:spPr>
        <a:xfrm>
          <a:off x="5032095" y="3274672"/>
          <a:ext cx="810000" cy="81000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AF4AB-CD1B-4998-9BCA-CE756F099076}">
      <dsp:nvSpPr>
        <dsp:cNvPr id="0" name=""/>
        <dsp:cNvSpPr/>
      </dsp:nvSpPr>
      <dsp:spPr>
        <a:xfrm>
          <a:off x="4537095" y="4450633"/>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Meet </a:t>
          </a:r>
          <a:r>
            <a:rPr lang="en-US" sz="1400" kern="1200"/>
            <a:t>with Financial Aid (Sophia Cascio)</a:t>
          </a:r>
        </a:p>
      </dsp:txBody>
      <dsp:txXfrm>
        <a:off x="4537095" y="4450633"/>
        <a:ext cx="1800000" cy="1021113"/>
      </dsp:txXfrm>
    </dsp:sp>
    <dsp:sp modelId="{7A61BAB1-782F-4B63-9C03-4FFE52C3964B}">
      <dsp:nvSpPr>
        <dsp:cNvPr id="0" name=""/>
        <dsp:cNvSpPr/>
      </dsp:nvSpPr>
      <dsp:spPr>
        <a:xfrm>
          <a:off x="7147095" y="3274672"/>
          <a:ext cx="810000" cy="81000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89049-E576-4829-8307-1D7EFE0D452E}">
      <dsp:nvSpPr>
        <dsp:cNvPr id="0" name=""/>
        <dsp:cNvSpPr/>
      </dsp:nvSpPr>
      <dsp:spPr>
        <a:xfrm>
          <a:off x="6652095" y="4450633"/>
          <a:ext cx="1800000" cy="102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Complete </a:t>
          </a:r>
          <a:r>
            <a:rPr lang="en-US" sz="1400" b="1" i="0" kern="1200"/>
            <a:t>Graduation Questionnaire</a:t>
          </a:r>
          <a:r>
            <a:rPr lang="en-US" sz="1400" b="0" i="0" kern="1200"/>
            <a:t> (online through AAMC) – available Jan – May </a:t>
          </a:r>
          <a:endParaRPr lang="en-US" sz="1400" kern="1200"/>
        </a:p>
      </dsp:txBody>
      <dsp:txXfrm>
        <a:off x="6652095" y="4450633"/>
        <a:ext cx="1800000" cy="1021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E3502-1B76-40D0-87D1-59E2B7AC3540}">
      <dsp:nvSpPr>
        <dsp:cNvPr id="0" name=""/>
        <dsp:cNvSpPr/>
      </dsp:nvSpPr>
      <dsp:spPr>
        <a:xfrm>
          <a:off x="0" y="2310"/>
          <a:ext cx="6931152" cy="117121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69028E-6911-4445-B37B-5A2524B84408}">
      <dsp:nvSpPr>
        <dsp:cNvPr id="0" name=""/>
        <dsp:cNvSpPr/>
      </dsp:nvSpPr>
      <dsp:spPr>
        <a:xfrm>
          <a:off x="354292" y="265834"/>
          <a:ext cx="644168" cy="6441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BBF6F2-C071-4814-881C-ADDCABC91E31}">
      <dsp:nvSpPr>
        <dsp:cNvPr id="0" name=""/>
        <dsp:cNvSpPr/>
      </dsp:nvSpPr>
      <dsp:spPr>
        <a:xfrm>
          <a:off x="1352752" y="2310"/>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100000"/>
            </a:lnSpc>
            <a:spcBef>
              <a:spcPct val="0"/>
            </a:spcBef>
            <a:spcAft>
              <a:spcPct val="35000"/>
            </a:spcAft>
            <a:buNone/>
          </a:pPr>
          <a:r>
            <a:rPr lang="en-US" sz="2200" kern="1200"/>
            <a:t>These are FOR YOU! </a:t>
          </a:r>
        </a:p>
      </dsp:txBody>
      <dsp:txXfrm>
        <a:off x="1352752" y="2310"/>
        <a:ext cx="5578399" cy="1171214"/>
      </dsp:txXfrm>
    </dsp:sp>
    <dsp:sp modelId="{D24A333E-A13F-41F1-AC7E-2D27AAEF3A86}">
      <dsp:nvSpPr>
        <dsp:cNvPr id="0" name=""/>
        <dsp:cNvSpPr/>
      </dsp:nvSpPr>
      <dsp:spPr>
        <a:xfrm>
          <a:off x="0" y="1466329"/>
          <a:ext cx="6931152" cy="117121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7386E-40C7-4C97-9A0A-DCE8743A3C6B}">
      <dsp:nvSpPr>
        <dsp:cNvPr id="0" name=""/>
        <dsp:cNvSpPr/>
      </dsp:nvSpPr>
      <dsp:spPr>
        <a:xfrm>
          <a:off x="354292" y="1729852"/>
          <a:ext cx="644168" cy="6441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E68FFF-8DA5-4C9C-9B0D-0FFC7FC8971D}">
      <dsp:nvSpPr>
        <dsp:cNvPr id="0" name=""/>
        <dsp:cNvSpPr/>
      </dsp:nvSpPr>
      <dsp:spPr>
        <a:xfrm>
          <a:off x="1352752" y="1466329"/>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100000"/>
            </a:lnSpc>
            <a:spcBef>
              <a:spcPct val="0"/>
            </a:spcBef>
            <a:spcAft>
              <a:spcPct val="35000"/>
            </a:spcAft>
            <a:buNone/>
          </a:pPr>
          <a:r>
            <a:rPr lang="en-US" sz="2200" kern="1200"/>
            <a:t>Answer any questions:  scheduling, graduation requirements, application logistics</a:t>
          </a:r>
        </a:p>
      </dsp:txBody>
      <dsp:txXfrm>
        <a:off x="1352752" y="1466329"/>
        <a:ext cx="5578399" cy="1171214"/>
      </dsp:txXfrm>
    </dsp:sp>
    <dsp:sp modelId="{D66A4F2A-E26D-465B-A04E-F7AEFE704462}">
      <dsp:nvSpPr>
        <dsp:cNvPr id="0" name=""/>
        <dsp:cNvSpPr/>
      </dsp:nvSpPr>
      <dsp:spPr>
        <a:xfrm>
          <a:off x="0" y="2930347"/>
          <a:ext cx="6931152" cy="117121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CB9F83-F329-4805-A174-07AF5CC3BB67}">
      <dsp:nvSpPr>
        <dsp:cNvPr id="0" name=""/>
        <dsp:cNvSpPr/>
      </dsp:nvSpPr>
      <dsp:spPr>
        <a:xfrm>
          <a:off x="354292" y="3193870"/>
          <a:ext cx="644168" cy="6441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1374B8-98C2-4C84-8F18-992972276432}">
      <dsp:nvSpPr>
        <dsp:cNvPr id="0" name=""/>
        <dsp:cNvSpPr/>
      </dsp:nvSpPr>
      <dsp:spPr>
        <a:xfrm>
          <a:off x="1352752" y="2930347"/>
          <a:ext cx="3119018"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100000"/>
            </a:lnSpc>
            <a:spcBef>
              <a:spcPct val="0"/>
            </a:spcBef>
            <a:spcAft>
              <a:spcPct val="35000"/>
            </a:spcAft>
            <a:buNone/>
          </a:pPr>
          <a:r>
            <a:rPr lang="en-US" sz="2200" kern="1200"/>
            <a:t>Individualized application guidance </a:t>
          </a:r>
        </a:p>
      </dsp:txBody>
      <dsp:txXfrm>
        <a:off x="1352752" y="2930347"/>
        <a:ext cx="3119018" cy="1171214"/>
      </dsp:txXfrm>
    </dsp:sp>
    <dsp:sp modelId="{63C1F2B5-B7A0-40D0-AC0C-205837DC0F11}">
      <dsp:nvSpPr>
        <dsp:cNvPr id="0" name=""/>
        <dsp:cNvSpPr/>
      </dsp:nvSpPr>
      <dsp:spPr>
        <a:xfrm>
          <a:off x="4471771" y="2930347"/>
          <a:ext cx="2459380"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488950">
            <a:lnSpc>
              <a:spcPct val="100000"/>
            </a:lnSpc>
            <a:spcBef>
              <a:spcPct val="0"/>
            </a:spcBef>
            <a:spcAft>
              <a:spcPct val="35000"/>
            </a:spcAft>
            <a:buNone/>
          </a:pPr>
          <a:r>
            <a:rPr lang="en-US" sz="1100" kern="1200"/>
            <a:t>Competitiveness for Specialty </a:t>
          </a:r>
        </a:p>
        <a:p>
          <a:pPr marL="0" lvl="0" indent="0" algn="l" defTabSz="488950">
            <a:lnSpc>
              <a:spcPct val="100000"/>
            </a:lnSpc>
            <a:spcBef>
              <a:spcPct val="0"/>
            </a:spcBef>
            <a:spcAft>
              <a:spcPct val="35000"/>
            </a:spcAft>
            <a:buNone/>
          </a:pPr>
          <a:r>
            <a:rPr lang="en-US" sz="1100" kern="1200"/>
            <a:t>How many programs to apply to </a:t>
          </a:r>
        </a:p>
        <a:p>
          <a:pPr marL="0" lvl="0" indent="0" algn="l" defTabSz="488950">
            <a:lnSpc>
              <a:spcPct val="100000"/>
            </a:lnSpc>
            <a:spcBef>
              <a:spcPct val="0"/>
            </a:spcBef>
            <a:spcAft>
              <a:spcPct val="35000"/>
            </a:spcAft>
            <a:buNone/>
          </a:pPr>
          <a:r>
            <a:rPr lang="en-US" sz="1100" kern="1200"/>
            <a:t>Which programs to apply to </a:t>
          </a:r>
        </a:p>
        <a:p>
          <a:pPr marL="0" lvl="0" indent="0" algn="l" defTabSz="488950">
            <a:lnSpc>
              <a:spcPct val="100000"/>
            </a:lnSpc>
            <a:spcBef>
              <a:spcPct val="0"/>
            </a:spcBef>
            <a:spcAft>
              <a:spcPct val="35000"/>
            </a:spcAft>
            <a:buNone/>
          </a:pPr>
          <a:r>
            <a:rPr lang="en-US" sz="1100" kern="1200"/>
            <a:t>Contingency plans </a:t>
          </a:r>
        </a:p>
      </dsp:txBody>
      <dsp:txXfrm>
        <a:off x="4471771" y="2930347"/>
        <a:ext cx="2459380" cy="1171214"/>
      </dsp:txXfrm>
    </dsp:sp>
    <dsp:sp modelId="{42DD6F04-2A8D-43A9-AF2F-F2593D25118B}">
      <dsp:nvSpPr>
        <dsp:cNvPr id="0" name=""/>
        <dsp:cNvSpPr/>
      </dsp:nvSpPr>
      <dsp:spPr>
        <a:xfrm>
          <a:off x="0" y="4394365"/>
          <a:ext cx="6931152" cy="117121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DEF70-764B-4A14-AA73-F8EF6AF6EE42}">
      <dsp:nvSpPr>
        <dsp:cNvPr id="0" name=""/>
        <dsp:cNvSpPr/>
      </dsp:nvSpPr>
      <dsp:spPr>
        <a:xfrm>
          <a:off x="354292" y="4657888"/>
          <a:ext cx="644168" cy="6441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07BCE-D20C-4A66-AF1B-1B9453EBA102}">
      <dsp:nvSpPr>
        <dsp:cNvPr id="0" name=""/>
        <dsp:cNvSpPr/>
      </dsp:nvSpPr>
      <dsp:spPr>
        <a:xfrm>
          <a:off x="1352752" y="4394365"/>
          <a:ext cx="5578399" cy="11712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954" tIns="123954" rIns="123954" bIns="123954" numCol="1" spcCol="1270" anchor="ctr" anchorCtr="0">
          <a:noAutofit/>
        </a:bodyPr>
        <a:lstStyle/>
        <a:p>
          <a:pPr marL="0" lvl="0" indent="0" algn="l" defTabSz="977900">
            <a:lnSpc>
              <a:spcPct val="100000"/>
            </a:lnSpc>
            <a:spcBef>
              <a:spcPct val="0"/>
            </a:spcBef>
            <a:spcAft>
              <a:spcPct val="35000"/>
            </a:spcAft>
            <a:buNone/>
          </a:pPr>
          <a:r>
            <a:rPr lang="en-US" sz="2200" kern="1200"/>
            <a:t>Discuss your MSPE (</a:t>
          </a:r>
          <a:r>
            <a:rPr lang="en-US" sz="2200" kern="1200">
              <a:hlinkClick xmlns:r="http://schemas.openxmlformats.org/officeDocument/2006/relationships" r:id="rId9"/>
            </a:rPr>
            <a:t>Example MSPE</a:t>
          </a:r>
          <a:r>
            <a:rPr lang="en-US" sz="2200" kern="1200"/>
            <a:t>) </a:t>
          </a:r>
        </a:p>
      </dsp:txBody>
      <dsp:txXfrm>
        <a:off x="1352752" y="4394365"/>
        <a:ext cx="5578399" cy="1171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8C32B-BE68-4252-BBC6-ED22C1DA5CD8}">
      <dsp:nvSpPr>
        <dsp:cNvPr id="0" name=""/>
        <dsp:cNvSpPr/>
      </dsp:nvSpPr>
      <dsp:spPr>
        <a:xfrm>
          <a:off x="0" y="1037074"/>
          <a:ext cx="6666833" cy="15529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a:t>Apply to the right #/mix of programs</a:t>
          </a:r>
          <a:endParaRPr lang="en-US" sz="1700" kern="1200"/>
        </a:p>
        <a:p>
          <a:pPr marL="171450" lvl="1" indent="-171450" algn="l" defTabSz="755650">
            <a:lnSpc>
              <a:spcPct val="90000"/>
            </a:lnSpc>
            <a:spcBef>
              <a:spcPct val="0"/>
            </a:spcBef>
            <a:spcAft>
              <a:spcPct val="15000"/>
            </a:spcAft>
            <a:buChar char="•"/>
          </a:pPr>
          <a:r>
            <a:rPr lang="en-US" sz="1700" kern="1200"/>
            <a:t>Rank ALL programs you interview at </a:t>
          </a:r>
        </a:p>
        <a:p>
          <a:pPr marL="171450" lvl="1" indent="-171450" algn="l" defTabSz="755650">
            <a:lnSpc>
              <a:spcPct val="90000"/>
            </a:lnSpc>
            <a:spcBef>
              <a:spcPct val="0"/>
            </a:spcBef>
            <a:spcAft>
              <a:spcPct val="15000"/>
            </a:spcAft>
            <a:buChar char="•"/>
          </a:pPr>
          <a:r>
            <a:rPr lang="en-US" sz="1700" kern="1200"/>
            <a:t>Be PROACTIVE – communicate with OSA</a:t>
          </a:r>
        </a:p>
        <a:p>
          <a:pPr marL="171450" lvl="1" indent="-171450" algn="l" defTabSz="755650">
            <a:lnSpc>
              <a:spcPct val="90000"/>
            </a:lnSpc>
            <a:spcBef>
              <a:spcPct val="0"/>
            </a:spcBef>
            <a:spcAft>
              <a:spcPct val="15000"/>
            </a:spcAft>
            <a:buChar char="•"/>
          </a:pPr>
          <a:r>
            <a:rPr lang="en-US" sz="1700" kern="1200"/>
            <a:t>Update the MedScope tracker </a:t>
          </a:r>
        </a:p>
      </dsp:txBody>
      <dsp:txXfrm>
        <a:off x="0" y="1037074"/>
        <a:ext cx="6666833" cy="1552950"/>
      </dsp:txXfrm>
    </dsp:sp>
    <dsp:sp modelId="{3112D45F-F9A3-4D14-93F9-29D7C398B69E}">
      <dsp:nvSpPr>
        <dsp:cNvPr id="0" name=""/>
        <dsp:cNvSpPr/>
      </dsp:nvSpPr>
      <dsp:spPr>
        <a:xfrm>
          <a:off x="333341" y="786154"/>
          <a:ext cx="4666783" cy="50184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Some students may need a contingency </a:t>
          </a:r>
        </a:p>
      </dsp:txBody>
      <dsp:txXfrm>
        <a:off x="357839" y="810652"/>
        <a:ext cx="4617787" cy="452844"/>
      </dsp:txXfrm>
    </dsp:sp>
    <dsp:sp modelId="{27D7EB09-E4F7-434F-809D-228B042AA87F}">
      <dsp:nvSpPr>
        <dsp:cNvPr id="0" name=""/>
        <dsp:cNvSpPr/>
      </dsp:nvSpPr>
      <dsp:spPr>
        <a:xfrm>
          <a:off x="0" y="2932745"/>
          <a:ext cx="6666833" cy="4284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369B9AD9-6DFF-49B0-9774-621F45E19613}">
      <dsp:nvSpPr>
        <dsp:cNvPr id="0" name=""/>
        <dsp:cNvSpPr/>
      </dsp:nvSpPr>
      <dsp:spPr>
        <a:xfrm>
          <a:off x="333341" y="2681824"/>
          <a:ext cx="4666783" cy="50184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Geographical constraints – Dual Application? </a:t>
          </a:r>
        </a:p>
      </dsp:txBody>
      <dsp:txXfrm>
        <a:off x="357839" y="2706322"/>
        <a:ext cx="4617787" cy="452844"/>
      </dsp:txXfrm>
    </dsp:sp>
    <dsp:sp modelId="{5FDDD0C5-5AD3-4692-B59D-9ED38E76D8A7}">
      <dsp:nvSpPr>
        <dsp:cNvPr id="0" name=""/>
        <dsp:cNvSpPr/>
      </dsp:nvSpPr>
      <dsp:spPr>
        <a:xfrm>
          <a:off x="0" y="3703865"/>
          <a:ext cx="6666833" cy="9639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54076" rIns="517420" bIns="120904" numCol="1" spcCol="1270" anchor="t" anchorCtr="0">
          <a:noAutofit/>
        </a:bodyPr>
        <a:lstStyle/>
        <a:p>
          <a:pPr marL="171450" lvl="1" indent="-171450" algn="l" defTabSz="755650">
            <a:lnSpc>
              <a:spcPct val="90000"/>
            </a:lnSpc>
            <a:spcBef>
              <a:spcPct val="0"/>
            </a:spcBef>
            <a:spcAft>
              <a:spcPct val="15000"/>
            </a:spcAft>
            <a:buChar char="•"/>
          </a:pPr>
          <a:r>
            <a:rPr lang="en-US" sz="1700" b="1" kern="1200">
              <a:solidFill>
                <a:srgbClr val="C00000"/>
              </a:solidFill>
            </a:rPr>
            <a:t>Some unfilled programs in SOAP (more in the most recent cycles)</a:t>
          </a:r>
          <a:endParaRPr lang="en-US" sz="1700" kern="1200"/>
        </a:p>
      </dsp:txBody>
      <dsp:txXfrm>
        <a:off x="0" y="3703865"/>
        <a:ext cx="6666833" cy="963900"/>
      </dsp:txXfrm>
    </dsp:sp>
    <dsp:sp modelId="{652E019A-1CC8-4EA7-A7C1-0F458EF4D172}">
      <dsp:nvSpPr>
        <dsp:cNvPr id="0" name=""/>
        <dsp:cNvSpPr/>
      </dsp:nvSpPr>
      <dsp:spPr>
        <a:xfrm>
          <a:off x="333341" y="3452945"/>
          <a:ext cx="4666783" cy="50184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55650">
            <a:lnSpc>
              <a:spcPct val="90000"/>
            </a:lnSpc>
            <a:spcBef>
              <a:spcPct val="0"/>
            </a:spcBef>
            <a:spcAft>
              <a:spcPct val="35000"/>
            </a:spcAft>
            <a:buNone/>
          </a:pPr>
          <a:r>
            <a:rPr lang="en-US" sz="1700" kern="1200"/>
            <a:t>SOAP is NOT a great contingency plan</a:t>
          </a:r>
        </a:p>
      </dsp:txBody>
      <dsp:txXfrm>
        <a:off x="357839" y="3477443"/>
        <a:ext cx="4617787"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CCD0C-FDA1-4DF9-A89E-66FD11D7DE1F}">
      <dsp:nvSpPr>
        <dsp:cNvPr id="0" name=""/>
        <dsp:cNvSpPr/>
      </dsp:nvSpPr>
      <dsp:spPr>
        <a:xfrm>
          <a:off x="134825" y="275313"/>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9C8AF9-5A1A-47FA-A21C-DB2E38E75959}">
      <dsp:nvSpPr>
        <dsp:cNvPr id="0" name=""/>
        <dsp:cNvSpPr/>
      </dsp:nvSpPr>
      <dsp:spPr>
        <a:xfrm>
          <a:off x="406966" y="547454"/>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61647-33F0-4259-BE25-5BF8446B762D}">
      <dsp:nvSpPr>
        <dsp:cNvPr id="0" name=""/>
        <dsp:cNvSpPr/>
      </dsp:nvSpPr>
      <dsp:spPr>
        <a:xfrm>
          <a:off x="1708430"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FREIDA</a:t>
          </a:r>
          <a:r>
            <a:rPr lang="en-US" sz="2000" b="0" i="0" kern="1200"/>
            <a:t> is a really great tool that can help you look at accredited programs by specialty in different regions around the country. </a:t>
          </a:r>
          <a:r>
            <a:rPr lang="en-US" sz="2000" b="0" i="0" u="sng" kern="1200">
              <a:hlinkClick xmlns:r="http://schemas.openxmlformats.org/officeDocument/2006/relationships" r:id="rId3"/>
            </a:rPr>
            <a:t>https://freida.ama-assn.org/Freida/#/</a:t>
          </a:r>
          <a:r>
            <a:rPr lang="en-US" sz="2000" b="0" i="0" kern="1200"/>
            <a:t> </a:t>
          </a:r>
          <a:endParaRPr lang="en-US" sz="2000" kern="1200"/>
        </a:p>
      </dsp:txBody>
      <dsp:txXfrm>
        <a:off x="1708430" y="275313"/>
        <a:ext cx="3054644" cy="1295909"/>
      </dsp:txXfrm>
    </dsp:sp>
    <dsp:sp modelId="{83D05A26-4AE3-45E7-A726-C0E40C0973D8}">
      <dsp:nvSpPr>
        <dsp:cNvPr id="0" name=""/>
        <dsp:cNvSpPr/>
      </dsp:nvSpPr>
      <dsp:spPr>
        <a:xfrm>
          <a:off x="5295324" y="275313"/>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9FE848-C1DB-4AB8-832F-450AD71087FF}">
      <dsp:nvSpPr>
        <dsp:cNvPr id="0" name=""/>
        <dsp:cNvSpPr/>
      </dsp:nvSpPr>
      <dsp:spPr>
        <a:xfrm>
          <a:off x="5567465" y="547454"/>
          <a:ext cx="751627" cy="75162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C1545-6999-415E-BB7C-99CCC2226206}">
      <dsp:nvSpPr>
        <dsp:cNvPr id="0" name=""/>
        <dsp:cNvSpPr/>
      </dsp:nvSpPr>
      <dsp:spPr>
        <a:xfrm>
          <a:off x="6868929" y="27531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AAMC Residency Explorer</a:t>
          </a:r>
          <a:r>
            <a:rPr lang="en-US" sz="2000" b="0" i="0" kern="1200"/>
            <a:t> is a useful tool in assessing your competitiveness at particular programs: </a:t>
          </a:r>
          <a:r>
            <a:rPr lang="en-US" sz="2000" b="0" i="0" u="sng" kern="1200">
              <a:hlinkClick xmlns:r="http://schemas.openxmlformats.org/officeDocument/2006/relationships" r:id="rId6"/>
            </a:rPr>
            <a:t>https://www.residencyexplorer.org/Account/Login</a:t>
          </a:r>
          <a:r>
            <a:rPr lang="en-US" sz="2000" b="0" i="0" kern="1200"/>
            <a:t> </a:t>
          </a:r>
          <a:endParaRPr lang="en-US" sz="2000" kern="1200"/>
        </a:p>
      </dsp:txBody>
      <dsp:txXfrm>
        <a:off x="6868929" y="275313"/>
        <a:ext cx="3054644" cy="1295909"/>
      </dsp:txXfrm>
    </dsp:sp>
    <dsp:sp modelId="{9FECB572-CD19-4734-A24E-E2AD84787320}">
      <dsp:nvSpPr>
        <dsp:cNvPr id="0" name=""/>
        <dsp:cNvSpPr/>
      </dsp:nvSpPr>
      <dsp:spPr>
        <a:xfrm>
          <a:off x="134825" y="2214856"/>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24F1B9-33A4-47B5-AAEA-F785273D6659}">
      <dsp:nvSpPr>
        <dsp:cNvPr id="0" name=""/>
        <dsp:cNvSpPr/>
      </dsp:nvSpPr>
      <dsp:spPr>
        <a:xfrm>
          <a:off x="406966" y="2486997"/>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ACC77E-542F-4FBF-9074-A05FB8707EC0}">
      <dsp:nvSpPr>
        <dsp:cNvPr id="0" name=""/>
        <dsp:cNvSpPr/>
      </dsp:nvSpPr>
      <dsp:spPr>
        <a:xfrm>
          <a:off x="1708430"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MedScope Data</a:t>
          </a:r>
          <a:r>
            <a:rPr lang="en-US" sz="2000" b="0" i="0" kern="1200"/>
            <a:t> *We will review together – this data allows you to see where you stand as a student at UMSOM </a:t>
          </a:r>
          <a:endParaRPr lang="en-US" sz="2000" kern="1200"/>
        </a:p>
      </dsp:txBody>
      <dsp:txXfrm>
        <a:off x="1708430" y="2214856"/>
        <a:ext cx="3054644" cy="1295909"/>
      </dsp:txXfrm>
    </dsp:sp>
    <dsp:sp modelId="{1CB0A8C3-AE87-4E25-BDBA-8D2846EF200B}">
      <dsp:nvSpPr>
        <dsp:cNvPr id="0" name=""/>
        <dsp:cNvSpPr/>
      </dsp:nvSpPr>
      <dsp:spPr>
        <a:xfrm>
          <a:off x="5295324" y="2214856"/>
          <a:ext cx="1295909" cy="129590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E9606B-1D8B-4D17-9539-141FB6E4E8B4}">
      <dsp:nvSpPr>
        <dsp:cNvPr id="0" name=""/>
        <dsp:cNvSpPr/>
      </dsp:nvSpPr>
      <dsp:spPr>
        <a:xfrm>
          <a:off x="5567465" y="2486997"/>
          <a:ext cx="751627" cy="7516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83440-256E-4738-91AA-B3B997BA20ED}">
      <dsp:nvSpPr>
        <dsp:cNvPr id="0" name=""/>
        <dsp:cNvSpPr/>
      </dsp:nvSpPr>
      <dsp:spPr>
        <a:xfrm>
          <a:off x="6868929" y="2214856"/>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a:t>Departmental Advisors </a:t>
          </a:r>
          <a:r>
            <a:rPr lang="en-US" sz="2000" b="0" i="0" kern="1200"/>
            <a:t>(as well as faculty advisors, and senior students) are another key source of program information  </a:t>
          </a:r>
          <a:endParaRPr lang="en-US" sz="2000" kern="1200"/>
        </a:p>
      </dsp:txBody>
      <dsp:txXfrm>
        <a:off x="6868929" y="2214856"/>
        <a:ext cx="3054644" cy="1295909"/>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5/6/2025</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BF7B-DB20-FA12-C81D-3D08751022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735194-1722-BD12-AD81-9C3CCBBBE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F0E078-2E60-CBFA-E253-57F56888AB5E}"/>
              </a:ext>
            </a:extLst>
          </p:cNvPr>
          <p:cNvSpPr>
            <a:spLocks noGrp="1"/>
          </p:cNvSpPr>
          <p:nvPr>
            <p:ph type="dt" sz="half" idx="10"/>
          </p:nvPr>
        </p:nvSpPr>
        <p:spPr/>
        <p:txBody>
          <a:bodyPr/>
          <a:lstStyle/>
          <a:p>
            <a:fld id="{9184DA70-C731-4C70-880D-CCD4705E623C}" type="datetime1">
              <a:rPr lang="en-US" smtClean="0"/>
              <a:t>5/6/2025</a:t>
            </a:fld>
            <a:endParaRPr lang="en-US"/>
          </a:p>
        </p:txBody>
      </p:sp>
      <p:sp>
        <p:nvSpPr>
          <p:cNvPr id="5" name="Footer Placeholder 4">
            <a:extLst>
              <a:ext uri="{FF2B5EF4-FFF2-40B4-BE49-F238E27FC236}">
                <a16:creationId xmlns:a16="http://schemas.microsoft.com/office/drawing/2014/main" id="{DE6CC53F-841B-2AB6-3910-A62C0D63E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12858-E71E-FA82-2BE3-8D3A38EE2AA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9837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A89-5AE6-2C70-08D1-25C0F3337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85AB7-072B-F6AB-9E64-BAFF7AAB5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996A0-C9F1-B844-8042-F8B0FAE2E043}"/>
              </a:ext>
            </a:extLst>
          </p:cNvPr>
          <p:cNvSpPr>
            <a:spLocks noGrp="1"/>
          </p:cNvSpPr>
          <p:nvPr>
            <p:ph type="dt" sz="half" idx="10"/>
          </p:nvPr>
        </p:nvSpPr>
        <p:spPr/>
        <p:txBody>
          <a:bodyPr/>
          <a:lstStyle/>
          <a:p>
            <a:fld id="{4BE1D723-8F53-4F53-90B0-1982A396982E}" type="datetime1">
              <a:rPr lang="en-US" smtClean="0"/>
              <a:t>5/6/2025</a:t>
            </a:fld>
            <a:endParaRPr lang="en-US"/>
          </a:p>
        </p:txBody>
      </p:sp>
      <p:sp>
        <p:nvSpPr>
          <p:cNvPr id="5" name="Footer Placeholder 4">
            <a:extLst>
              <a:ext uri="{FF2B5EF4-FFF2-40B4-BE49-F238E27FC236}">
                <a16:creationId xmlns:a16="http://schemas.microsoft.com/office/drawing/2014/main" id="{E214F7B7-D950-DA72-9A9F-76BD95E99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8455B-12AA-F862-8B95-0FE38126D9EE}"/>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0021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0099-9970-E715-F179-F153230DD5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5C4630-E4A7-0A7E-7376-BA51FE9F829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9E407F-8167-108C-6922-045866DCC5E3}"/>
              </a:ext>
            </a:extLst>
          </p:cNvPr>
          <p:cNvSpPr>
            <a:spLocks noGrp="1"/>
          </p:cNvSpPr>
          <p:nvPr>
            <p:ph type="dt" sz="half" idx="10"/>
          </p:nvPr>
        </p:nvSpPr>
        <p:spPr/>
        <p:txBody>
          <a:bodyPr/>
          <a:lstStyle/>
          <a:p>
            <a:fld id="{97669AF7-7BEB-44E4-9852-375E34362B5B}" type="datetime1">
              <a:rPr lang="en-US" smtClean="0"/>
              <a:t>5/6/2025</a:t>
            </a:fld>
            <a:endParaRPr lang="en-US"/>
          </a:p>
        </p:txBody>
      </p:sp>
      <p:sp>
        <p:nvSpPr>
          <p:cNvPr id="5" name="Footer Placeholder 4">
            <a:extLst>
              <a:ext uri="{FF2B5EF4-FFF2-40B4-BE49-F238E27FC236}">
                <a16:creationId xmlns:a16="http://schemas.microsoft.com/office/drawing/2014/main" id="{8710A9B8-7B88-4C68-8744-20319A086B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AEF00-17C5-FBFB-58D3-4C28BC822CD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49328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0BAA-B432-5749-57A2-425E0F90F6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754D0-A732-ECF0-2079-00F00330C7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F1208-2C18-6E32-EEF7-B0C7DA1638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BB4778-B8B0-0D03-F284-8B469807A2E7}"/>
              </a:ext>
            </a:extLst>
          </p:cNvPr>
          <p:cNvSpPr>
            <a:spLocks noGrp="1"/>
          </p:cNvSpPr>
          <p:nvPr>
            <p:ph type="dt" sz="half" idx="10"/>
          </p:nvPr>
        </p:nvSpPr>
        <p:spPr/>
        <p:txBody>
          <a:bodyPr/>
          <a:lstStyle/>
          <a:p>
            <a:fld id="{BAAAC38D-0552-4C82-B593-E6124DFADBE2}" type="datetime1">
              <a:rPr lang="en-US" smtClean="0"/>
              <a:t>5/6/2025</a:t>
            </a:fld>
            <a:endParaRPr lang="en-US"/>
          </a:p>
        </p:txBody>
      </p:sp>
      <p:sp>
        <p:nvSpPr>
          <p:cNvPr id="6" name="Footer Placeholder 5">
            <a:extLst>
              <a:ext uri="{FF2B5EF4-FFF2-40B4-BE49-F238E27FC236}">
                <a16:creationId xmlns:a16="http://schemas.microsoft.com/office/drawing/2014/main" id="{843E2400-5419-7A2B-AEFF-38BF5FABE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0EE9E0-8D5C-BFE9-689B-F7F2CC0472E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034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98ABA-6AB3-2766-1DA4-C8779E5E1F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FAA74A-088A-769C-74C6-14B3C0996B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F91311-E308-79CA-2480-FFF5A2AF4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DC36C1-20C7-B20A-4CD8-282913BE90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6478EA-4184-0AAC-F193-4F51C13623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D493C0-CB55-106E-E226-B82336BB2EB5}"/>
              </a:ext>
            </a:extLst>
          </p:cNvPr>
          <p:cNvSpPr>
            <a:spLocks noGrp="1"/>
          </p:cNvSpPr>
          <p:nvPr>
            <p:ph type="dt" sz="half" idx="10"/>
          </p:nvPr>
        </p:nvSpPr>
        <p:spPr/>
        <p:txBody>
          <a:bodyPr/>
          <a:lstStyle/>
          <a:p>
            <a:fld id="{D9DF0F1C-5577-4ACB-BB62-DF8F3C494C7E}" type="datetime1">
              <a:rPr lang="en-US" smtClean="0"/>
              <a:t>5/6/2025</a:t>
            </a:fld>
            <a:endParaRPr lang="en-US"/>
          </a:p>
        </p:txBody>
      </p:sp>
      <p:sp>
        <p:nvSpPr>
          <p:cNvPr id="8" name="Footer Placeholder 7">
            <a:extLst>
              <a:ext uri="{FF2B5EF4-FFF2-40B4-BE49-F238E27FC236}">
                <a16:creationId xmlns:a16="http://schemas.microsoft.com/office/drawing/2014/main" id="{CF7B14B0-7D3E-60D0-876D-911D92870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9ED548-8EAB-5FFA-303D-75C2602AB76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874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9E91-57E9-AC31-E040-03550AD72A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29B55B-1815-C0A2-0CF9-B26F12204608}"/>
              </a:ext>
            </a:extLst>
          </p:cNvPr>
          <p:cNvSpPr>
            <a:spLocks noGrp="1"/>
          </p:cNvSpPr>
          <p:nvPr>
            <p:ph type="dt" sz="half" idx="10"/>
          </p:nvPr>
        </p:nvSpPr>
        <p:spPr/>
        <p:txBody>
          <a:bodyPr/>
          <a:lstStyle/>
          <a:p>
            <a:fld id="{1775B394-D9F9-4F0C-B15D-605F45CB9E9F}" type="datetime1">
              <a:rPr lang="en-US" smtClean="0"/>
              <a:t>5/6/2025</a:t>
            </a:fld>
            <a:endParaRPr lang="en-US"/>
          </a:p>
        </p:txBody>
      </p:sp>
      <p:sp>
        <p:nvSpPr>
          <p:cNvPr id="4" name="Footer Placeholder 3">
            <a:extLst>
              <a:ext uri="{FF2B5EF4-FFF2-40B4-BE49-F238E27FC236}">
                <a16:creationId xmlns:a16="http://schemas.microsoft.com/office/drawing/2014/main" id="{82B9E66D-5AC2-37E0-7673-2EFA6AF15B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3D1A7F-1F79-5097-A88D-C50417A03DD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3567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7A378-66B1-6EBA-F695-AB60A00C676B}"/>
              </a:ext>
            </a:extLst>
          </p:cNvPr>
          <p:cNvSpPr>
            <a:spLocks noGrp="1"/>
          </p:cNvSpPr>
          <p:nvPr>
            <p:ph type="dt" sz="half" idx="10"/>
          </p:nvPr>
        </p:nvSpPr>
        <p:spPr/>
        <p:txBody>
          <a:bodyPr/>
          <a:lstStyle/>
          <a:p>
            <a:fld id="{39667345-2558-425A-8533-9BFDBCE15005}" type="datetime1">
              <a:rPr lang="en-US" smtClean="0"/>
              <a:t>5/6/2025</a:t>
            </a:fld>
            <a:endParaRPr lang="en-US"/>
          </a:p>
        </p:txBody>
      </p:sp>
      <p:sp>
        <p:nvSpPr>
          <p:cNvPr id="3" name="Footer Placeholder 2">
            <a:extLst>
              <a:ext uri="{FF2B5EF4-FFF2-40B4-BE49-F238E27FC236}">
                <a16:creationId xmlns:a16="http://schemas.microsoft.com/office/drawing/2014/main" id="{44EA84BB-017C-F66B-DC1A-6B3336BF3A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5782B0-F4DE-39AD-AA43-82BE8918EFC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0479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0363-0584-4D2D-7CB2-C1095F5D4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62AC02-2F47-1CA7-5F35-D62326EF1C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E475A9-55A9-B60D-1AE8-62B5277A9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F77DCB-A6EE-81D1-CDD3-8775D996A0A0}"/>
              </a:ext>
            </a:extLst>
          </p:cNvPr>
          <p:cNvSpPr>
            <a:spLocks noGrp="1"/>
          </p:cNvSpPr>
          <p:nvPr>
            <p:ph type="dt" sz="half" idx="10"/>
          </p:nvPr>
        </p:nvSpPr>
        <p:spPr/>
        <p:txBody>
          <a:bodyPr/>
          <a:lstStyle/>
          <a:p>
            <a:fld id="{92BEA474-078D-4E9B-9B14-09A87B19DC46}" type="datetime1">
              <a:rPr lang="en-US" smtClean="0"/>
              <a:t>5/6/2025</a:t>
            </a:fld>
            <a:endParaRPr lang="en-US"/>
          </a:p>
        </p:txBody>
      </p:sp>
      <p:sp>
        <p:nvSpPr>
          <p:cNvPr id="6" name="Footer Placeholder 5">
            <a:extLst>
              <a:ext uri="{FF2B5EF4-FFF2-40B4-BE49-F238E27FC236}">
                <a16:creationId xmlns:a16="http://schemas.microsoft.com/office/drawing/2014/main" id="{8FD50400-3A13-134E-F6B5-DAF8B0EF3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B0801-9802-F7A1-4BEB-88199A7A0D33}"/>
              </a:ext>
            </a:extLst>
          </p:cNvPr>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1076913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AECF5-4959-A840-20B3-8B932DA9FC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572C20-46A7-D377-A7FC-5952ECC992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8D7596-2401-537A-01AC-0271FDE67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DE4EA-2764-26D8-C2AE-5AD5BA774C1D}"/>
              </a:ext>
            </a:extLst>
          </p:cNvPr>
          <p:cNvSpPr>
            <a:spLocks noGrp="1"/>
          </p:cNvSpPr>
          <p:nvPr>
            <p:ph type="dt" sz="half" idx="10"/>
          </p:nvPr>
        </p:nvSpPr>
        <p:spPr/>
        <p:txBody>
          <a:bodyPr/>
          <a:lstStyle/>
          <a:p>
            <a:fld id="{4907D986-8816-4272-A432-0437A28A9828}" type="datetime1">
              <a:rPr lang="en-US" smtClean="0"/>
              <a:t>5/6/2025</a:t>
            </a:fld>
            <a:endParaRPr lang="en-US"/>
          </a:p>
        </p:txBody>
      </p:sp>
      <p:sp>
        <p:nvSpPr>
          <p:cNvPr id="6" name="Footer Placeholder 5">
            <a:extLst>
              <a:ext uri="{FF2B5EF4-FFF2-40B4-BE49-F238E27FC236}">
                <a16:creationId xmlns:a16="http://schemas.microsoft.com/office/drawing/2014/main" id="{8AF8324A-41FE-8B58-D162-E8D970497AF2}"/>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568DA49C-F2BC-4F35-6FC7-B02B77E209A1}"/>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1724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CC84-CDFC-A7ED-CDFE-EF966AFBA9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E89863-5EE9-FA74-BFCC-8EAA9CA944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5470E1-64CB-CCA6-A441-0CEB5A11185F}"/>
              </a:ext>
            </a:extLst>
          </p:cNvPr>
          <p:cNvSpPr>
            <a:spLocks noGrp="1"/>
          </p:cNvSpPr>
          <p:nvPr>
            <p:ph type="dt" sz="half" idx="10"/>
          </p:nvPr>
        </p:nvSpPr>
        <p:spPr/>
        <p:txBody>
          <a:bodyPr/>
          <a:lstStyle/>
          <a:p>
            <a:fld id="{62D6E202-B606-4609-B914-27C9371A1F6D}" type="datetime1">
              <a:rPr lang="en-US" smtClean="0"/>
              <a:t>5/6/2025</a:t>
            </a:fld>
            <a:endParaRPr lang="en-US"/>
          </a:p>
        </p:txBody>
      </p:sp>
      <p:sp>
        <p:nvSpPr>
          <p:cNvPr id="5" name="Footer Placeholder 4">
            <a:extLst>
              <a:ext uri="{FF2B5EF4-FFF2-40B4-BE49-F238E27FC236}">
                <a16:creationId xmlns:a16="http://schemas.microsoft.com/office/drawing/2014/main" id="{1D77A85C-2608-9019-E154-C04E00A90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AAC21-714A-DB45-9EDC-1390F743230D}"/>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22638152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5/6/2025</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8B196-A1E4-CC91-2B78-8C766F5FEF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82F38B-3A82-111C-92E1-F89E8C6684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91459-7C7C-0E87-9E65-BF7868D8E5AA}"/>
              </a:ext>
            </a:extLst>
          </p:cNvPr>
          <p:cNvSpPr>
            <a:spLocks noGrp="1"/>
          </p:cNvSpPr>
          <p:nvPr>
            <p:ph type="dt" sz="half" idx="10"/>
          </p:nvPr>
        </p:nvSpPr>
        <p:spPr/>
        <p:txBody>
          <a:bodyPr/>
          <a:lstStyle/>
          <a:p>
            <a:fld id="{62D6E202-B606-4609-B914-27C9371A1F6D}" type="datetime1">
              <a:rPr lang="en-US" smtClean="0"/>
              <a:t>5/6/2025</a:t>
            </a:fld>
            <a:endParaRPr lang="en-US"/>
          </a:p>
        </p:txBody>
      </p:sp>
      <p:sp>
        <p:nvSpPr>
          <p:cNvPr id="5" name="Footer Placeholder 4">
            <a:extLst>
              <a:ext uri="{FF2B5EF4-FFF2-40B4-BE49-F238E27FC236}">
                <a16:creationId xmlns:a16="http://schemas.microsoft.com/office/drawing/2014/main" id="{06C4FAA0-4CF9-B91F-C4B6-0119F191E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DE932-AE88-484C-15E9-E5BECA44A8CD}"/>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502759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5/6/2025</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5/6/2025</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5/6/2025</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5/6/2025</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5/6/2025</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5/6/2025</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5/6/2025</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5/6/2025</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8D83DD-E444-997F-4BD1-FC142DD93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A062EF-555E-DB5B-B574-73551EE36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3D4E6-3EEF-A0C6-8079-FAE35C9E3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D6E202-B606-4609-B914-27C9371A1F6D}" type="datetime1">
              <a:rPr lang="en-US" smtClean="0"/>
              <a:t>5/6/2025</a:t>
            </a:fld>
            <a:endParaRPr lang="en-US"/>
          </a:p>
        </p:txBody>
      </p:sp>
      <p:sp>
        <p:nvSpPr>
          <p:cNvPr id="5" name="Footer Placeholder 4">
            <a:extLst>
              <a:ext uri="{FF2B5EF4-FFF2-40B4-BE49-F238E27FC236}">
                <a16:creationId xmlns:a16="http://schemas.microsoft.com/office/drawing/2014/main" id="{925F47F7-D445-9984-5375-3DF3C3AA8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0D5868E-528C-E51D-D97F-D9AA6F7718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326926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hyperlink" Target="https://www.medschool.umaryland.edu/osa/residency-application-manual-/the-msp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nrmp.org/match-data/2024/08/charting-outcomes-characteristics-of-u-s-md-seniors-who-matched-to-their-preferred-specialty-2024-main-residency-match/"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rmp.org/match-data/2024/08/charting-outcomes-characteristics-of-u-s-md-seniors-who-matched-to-their-preferred-specialty-2024-main-residency-match/"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aamc.org/data-reports/data/eras-statistics-dat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aamc.org/data-reports/data/eras-statistics-data" TargetMode="External"/><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aamc.org/data-reports/data/eras-statistics-data"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aamc.org/data-reports/data/eras-statistics-data"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nrmp.org/match-data/2024/08/charting-outcomes-program-director-survey-results-main-residency-match/" TargetMode="Externa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hyperlink" Target="https://www.nrmp.org/match-calendars/main-residency-applicants/" TargetMode="External"/><Relationship Id="rId2" Type="http://schemas.openxmlformats.org/officeDocument/2006/relationships/hyperlink" Target="https://www.nrmp.org/"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nrmp.org/match-data/2024/08/charting-outcomes-program-director-survey-results-main-residency-match/"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nrmp.org/match-data/2024/08/charting-outcomes-program-director-survey-results-main-residency-match/"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nrmp.org/match-data/2024/08/charting-outcomes-program-director-survey-results-main-residency-match/"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medschool.umaryland.edu/osa/Residency-Application-Manual-/CV-Preparation-Tips/#d.en.149549" TargetMode="External"/><Relationship Id="rId2" Type="http://schemas.openxmlformats.org/officeDocument/2006/relationships/hyperlink" Target="https://www.medschool.umaryland.edu/osa/Residency-Application-Manual-/"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medschool.umaryland.edu/osa/Residency-Application-Manual-/Personal-Statement-Guidelines/" TargetMode="External"/><Relationship Id="rId2" Type="http://schemas.openxmlformats.org/officeDocument/2006/relationships/hyperlink" Target="https://www.medschool.umaryland.edu/osa/Residency-Application-Manual-/CV-Preparation-Tip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medscope.umaryland.edu/pg/cl/SOM2026" TargetMode="External"/><Relationship Id="rId7" Type="http://schemas.openxmlformats.org/officeDocument/2006/relationships/image" Target="../media/image7.png"/><Relationship Id="rId2" Type="http://schemas.openxmlformats.org/officeDocument/2006/relationships/hyperlink" Target="https://medscope.umaryland.edu/catalog/2024-2025/" TargetMode="External"/><Relationship Id="rId1" Type="http://schemas.openxmlformats.org/officeDocument/2006/relationships/slideLayout" Target="../slideLayouts/slideLayout2.xml"/><Relationship Id="rId6" Type="http://schemas.openxmlformats.org/officeDocument/2006/relationships/hyperlink" Target="https://www.medschool.umaryland.edu/osa/residency-application-manual-/" TargetMode="External"/><Relationship Id="rId5" Type="http://schemas.openxmlformats.org/officeDocument/2006/relationships/hyperlink" Target="https://www.medschool.umaryland.edu/osa/handbook/school-policies/graduation-requirements/" TargetMode="External"/><Relationship Id="rId4" Type="http://schemas.openxmlformats.org/officeDocument/2006/relationships/hyperlink" Target="https://www.medschool.umaryland.edu/media/som/offices-of-the-dean/medical-education/images/calendars/2025-2026-ms3-ms4_calendar.pdf"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hyperlink" Target="https://www.medschool.umaryland.edu/osa/Residency-Application-Manual-/Requirements-for-Graduation-per-Clas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vert="horz" lIns="91440" tIns="45720" rIns="91440" bIns="45720" rtlCol="0" anchor="b">
            <a:noAutofit/>
          </a:bodyPr>
          <a:lstStyle/>
          <a:p>
            <a:r>
              <a:rPr lang="en-US" sz="6600"/>
              <a:t>Pediatrics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vert="horz" lIns="91440" tIns="45720" rIns="91440" bIns="45720" rtlCol="0" anchor="t">
            <a:normAutofit/>
          </a:bodyPr>
          <a:lstStyle/>
          <a:p>
            <a:r>
              <a:rPr lang="en-US"/>
              <a:t>Class of 2026</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4101-C47E-4DC5-408E-2FA49B518393}"/>
              </a:ext>
            </a:extLst>
          </p:cNvPr>
          <p:cNvSpPr>
            <a:spLocks noGrp="1"/>
          </p:cNvSpPr>
          <p:nvPr>
            <p:ph type="title"/>
          </p:nvPr>
        </p:nvSpPr>
        <p:spPr/>
        <p:txBody>
          <a:bodyPr>
            <a:normAutofit/>
          </a:bodyPr>
          <a:lstStyle/>
          <a:p>
            <a:r>
              <a:rPr lang="en-US"/>
              <a:t>Additional Graduation Requirements </a:t>
            </a:r>
          </a:p>
        </p:txBody>
      </p:sp>
      <p:graphicFrame>
        <p:nvGraphicFramePr>
          <p:cNvPr id="5" name="Content Placeholder 2">
            <a:extLst>
              <a:ext uri="{FF2B5EF4-FFF2-40B4-BE49-F238E27FC236}">
                <a16:creationId xmlns:a16="http://schemas.microsoft.com/office/drawing/2014/main" id="{9F22299C-E0BA-4912-EB6E-355A7C30530C}"/>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084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64CAA-398F-C9E4-65E5-54393D3CCD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A1EB4-56B2-3E58-4130-6C6B9795759A}"/>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6ED912D0-5F77-9651-8A62-1C2C58B44C4A}"/>
              </a:ext>
            </a:extLst>
          </p:cNvPr>
          <p:cNvSpPr>
            <a:spLocks noGrp="1"/>
          </p:cNvSpPr>
          <p:nvPr>
            <p:ph idx="1"/>
          </p:nvPr>
        </p:nvSpPr>
        <p:spPr>
          <a:xfrm>
            <a:off x="4846320" y="2108201"/>
            <a:ext cx="6995160" cy="4112105"/>
          </a:xfrm>
        </p:spPr>
        <p:txBody>
          <a:bodyPr>
            <a:normAutofit/>
          </a:bodyPr>
          <a:lstStyle/>
          <a:p>
            <a:pPr>
              <a:lnSpc>
                <a:spcPct val="90000"/>
              </a:lnSpc>
            </a:pPr>
            <a:r>
              <a:rPr lang="en-US" sz="1800"/>
              <a:t>Scheduling Tweaks, Away Rotations, Graduation Requirements</a:t>
            </a:r>
          </a:p>
          <a:p>
            <a:pPr>
              <a:lnSpc>
                <a:spcPct val="90000"/>
              </a:lnSpc>
            </a:pPr>
            <a:r>
              <a:rPr lang="en-US" sz="1800">
                <a:highlight>
                  <a:srgbClr val="FFFF00"/>
                </a:highlight>
              </a:rPr>
              <a:t>Consider Narrative/Brand </a:t>
            </a:r>
          </a:p>
          <a:p>
            <a:pPr>
              <a:lnSpc>
                <a:spcPct val="90000"/>
              </a:lnSpc>
            </a:pPr>
            <a:r>
              <a:rPr lang="en-US" sz="1800">
                <a:highlight>
                  <a:srgbClr val="FFFF00"/>
                </a:highlight>
              </a:rPr>
              <a:t>Work on your CV  (</a:t>
            </a:r>
            <a:r>
              <a:rPr lang="en-US" sz="1800">
                <a:highlight>
                  <a:srgbClr val="FFFF00"/>
                </a:highlight>
                <a:hlinkClick r:id="rId2"/>
              </a:rPr>
              <a:t>OSA CV Tips</a:t>
            </a:r>
            <a:r>
              <a:rPr lang="en-US" sz="1800">
                <a:highlight>
                  <a:srgbClr val="FFFF00"/>
                </a:highlight>
              </a:rPr>
              <a:t>) </a:t>
            </a:r>
          </a:p>
          <a:p>
            <a:pPr lvl="1">
              <a:lnSpc>
                <a:spcPct val="90000"/>
              </a:lnSpc>
            </a:pPr>
            <a:r>
              <a:rPr lang="en-US">
                <a:highlight>
                  <a:srgbClr val="FFFF00"/>
                </a:highlight>
              </a:rPr>
              <a:t>to help you prepare for the applications sections </a:t>
            </a:r>
          </a:p>
          <a:p>
            <a:pPr lvl="1">
              <a:lnSpc>
                <a:spcPct val="90000"/>
              </a:lnSpc>
            </a:pPr>
            <a:r>
              <a:rPr lang="en-US">
                <a:highlight>
                  <a:srgbClr val="FFFF00"/>
                </a:highlight>
              </a:rPr>
              <a:t>brainstorm for your experiences/ personal statement</a:t>
            </a:r>
          </a:p>
          <a:p>
            <a:pPr>
              <a:lnSpc>
                <a:spcPct val="90000"/>
              </a:lnSpc>
            </a:pPr>
            <a:r>
              <a:rPr lang="en-US" sz="1800">
                <a:highlight>
                  <a:srgbClr val="FFFF00"/>
                </a:highlight>
              </a:rPr>
              <a:t>Create a draft of your Personal Statement  (</a:t>
            </a:r>
            <a:r>
              <a:rPr lang="en-US" sz="1800">
                <a:highlight>
                  <a:srgbClr val="FFFF00"/>
                </a:highlight>
                <a:hlinkClick r:id="rId3"/>
              </a:rPr>
              <a:t>OSA PS Guidelines</a:t>
            </a:r>
            <a:r>
              <a:rPr lang="en-US" sz="1800">
                <a:highlight>
                  <a:srgbClr val="FFFF00"/>
                </a:highlight>
              </a:rPr>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62752442-B65A-3E48-9809-D3BCB676FA90}"/>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132655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0F2C2-1994-15DF-426E-12E74DE7C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07DAD-14DE-8054-987B-ED79343FFA0C}"/>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CC2F6EC6-60E3-F95F-B400-51FA3DC6A495}"/>
              </a:ext>
            </a:extLst>
          </p:cNvPr>
          <p:cNvSpPr>
            <a:spLocks noGrp="1"/>
          </p:cNvSpPr>
          <p:nvPr>
            <p:ph idx="1"/>
          </p:nvPr>
        </p:nvSpPr>
        <p:spPr>
          <a:xfrm>
            <a:off x="4846320" y="2108201"/>
            <a:ext cx="6995160" cy="4112105"/>
          </a:xfrm>
        </p:spPr>
        <p:txBody>
          <a:bodyPr>
            <a:normAutofit/>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highlight>
                  <a:srgbClr val="FFFF00"/>
                </a:highlight>
              </a:rPr>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C163B6E9-1FE0-C0F9-44F0-288277F06325}"/>
              </a:ext>
            </a:extLst>
          </p:cNvPr>
          <p:cNvPicPr>
            <a:picLocks noChangeAspect="1"/>
          </p:cNvPicPr>
          <p:nvPr/>
        </p:nvPicPr>
        <p:blipFill>
          <a:blip r:embed="rId4"/>
          <a:srcRect l="27237" r="25001"/>
          <a:stretch/>
        </p:blipFill>
        <p:spPr>
          <a:xfrm>
            <a:off x="20" y="10"/>
            <a:ext cx="4580077" cy="6400784"/>
          </a:xfrm>
          <a:prstGeom prst="rect">
            <a:avLst/>
          </a:prstGeom>
        </p:spPr>
      </p:pic>
      <p:sp>
        <p:nvSpPr>
          <p:cNvPr id="5" name="Rectangle 4">
            <a:extLst>
              <a:ext uri="{FF2B5EF4-FFF2-40B4-BE49-F238E27FC236}">
                <a16:creationId xmlns:a16="http://schemas.microsoft.com/office/drawing/2014/main" id="{F56BF700-4687-896A-977A-22C68CBFDEAB}"/>
              </a:ext>
            </a:extLst>
          </p:cNvPr>
          <p:cNvSpPr/>
          <p:nvPr/>
        </p:nvSpPr>
        <p:spPr>
          <a:xfrm>
            <a:off x="350520" y="3617370"/>
            <a:ext cx="3949566" cy="24215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2000" b="1" u="sng"/>
              <a:t>Pediatrics</a:t>
            </a:r>
            <a:r>
              <a:rPr lang="en-US" sz="2000"/>
              <a:t>:</a:t>
            </a:r>
          </a:p>
          <a:p>
            <a:pPr algn="ctr"/>
            <a:r>
              <a:rPr lang="en-US" sz="2000" b="1"/>
              <a:t>Chair: </a:t>
            </a:r>
            <a:r>
              <a:rPr lang="en-US" sz="2000"/>
              <a:t>Steven </a:t>
            </a:r>
            <a:r>
              <a:rPr lang="en-US" sz="2000" err="1"/>
              <a:t>Czinn</a:t>
            </a:r>
            <a:endParaRPr lang="en-US" sz="2000"/>
          </a:p>
          <a:p>
            <a:pPr algn="ctr"/>
            <a:r>
              <a:rPr lang="en-US" sz="2000" b="1"/>
              <a:t>Director of Pediatric Education</a:t>
            </a:r>
            <a:r>
              <a:rPr lang="en-US" sz="2000"/>
              <a:t>: Rebecca Carter</a:t>
            </a:r>
          </a:p>
          <a:p>
            <a:pPr algn="ctr"/>
            <a:r>
              <a:rPr lang="en-US" sz="2000" b="1"/>
              <a:t>PD: </a:t>
            </a:r>
            <a:r>
              <a:rPr lang="en-US" sz="2000">
                <a:latin typeface="Speak Pro"/>
              </a:rPr>
              <a:t>Vandana </a:t>
            </a:r>
            <a:r>
              <a:rPr lang="en-US" sz="2000" err="1">
                <a:latin typeface="Speak Pro"/>
              </a:rPr>
              <a:t>Racherla</a:t>
            </a:r>
            <a:r>
              <a:rPr lang="en-US" sz="2000" b="1">
                <a:latin typeface="Speak Pro"/>
              </a:rPr>
              <a:t> </a:t>
            </a:r>
            <a:endParaRPr lang="en-US" sz="2000">
              <a:latin typeface="Speak Pro"/>
            </a:endParaRPr>
          </a:p>
          <a:p>
            <a:pPr algn="ctr"/>
            <a:r>
              <a:rPr lang="en-US" sz="2000" b="1"/>
              <a:t>M4 Advisor: </a:t>
            </a:r>
            <a:r>
              <a:rPr lang="en-US" sz="2000">
                <a:ea typeface="+mn-lt"/>
                <a:cs typeface="+mn-lt"/>
              </a:rPr>
              <a:t>Nisha Divakaruni </a:t>
            </a:r>
          </a:p>
        </p:txBody>
      </p:sp>
    </p:spTree>
    <p:extLst>
      <p:ext uri="{BB962C8B-B14F-4D97-AF65-F5344CB8AC3E}">
        <p14:creationId xmlns:p14="http://schemas.microsoft.com/office/powerpoint/2010/main" val="87605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83AA4-781E-4AF0-0FB3-6B66C8723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28B66-69A5-9E34-DE58-D2119CC1E375}"/>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5F063E0C-5B1B-E271-A6D6-3E0822A318C8}"/>
              </a:ext>
            </a:extLst>
          </p:cNvPr>
          <p:cNvSpPr>
            <a:spLocks noGrp="1"/>
          </p:cNvSpPr>
          <p:nvPr>
            <p:ph idx="1"/>
          </p:nvPr>
        </p:nvSpPr>
        <p:spPr>
          <a:xfrm>
            <a:off x="4846320" y="2108201"/>
            <a:ext cx="6995160" cy="4112105"/>
          </a:xfrm>
        </p:spPr>
        <p:txBody>
          <a:bodyPr>
            <a:normAutofit/>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highlight>
                  <a:srgbClr val="FFFF00"/>
                </a:highlight>
              </a:rPr>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22AECB77-4FE0-17FF-A5A8-E58C3F87BD9A}"/>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332739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C380-A799-4168-B788-3919AFF7B396}"/>
              </a:ext>
            </a:extLst>
          </p:cNvPr>
          <p:cNvSpPr>
            <a:spLocks noGrp="1"/>
          </p:cNvSpPr>
          <p:nvPr>
            <p:ph type="title"/>
          </p:nvPr>
        </p:nvSpPr>
        <p:spPr>
          <a:xfrm>
            <a:off x="1187355" y="4374204"/>
            <a:ext cx="9818390" cy="1029308"/>
          </a:xfrm>
        </p:spPr>
        <p:txBody>
          <a:bodyPr vert="horz" lIns="91440" tIns="45720" rIns="91440" bIns="45720" rtlCol="0" anchor="b">
            <a:normAutofit/>
          </a:bodyPr>
          <a:lstStyle/>
          <a:p>
            <a:r>
              <a:rPr lang="en-US" sz="6000" b="1">
                <a:solidFill>
                  <a:schemeClr val="tx1">
                    <a:lumMod val="85000"/>
                    <a:lumOff val="15000"/>
                  </a:schemeClr>
                </a:solidFill>
              </a:rPr>
              <a:t>Career Tab </a:t>
            </a:r>
            <a:r>
              <a:rPr lang="en-US" sz="6000">
                <a:solidFill>
                  <a:schemeClr val="tx1">
                    <a:lumMod val="85000"/>
                    <a:lumOff val="15000"/>
                  </a:schemeClr>
                </a:solidFill>
              </a:rPr>
              <a:t>(Please complete)</a:t>
            </a:r>
          </a:p>
        </p:txBody>
      </p:sp>
      <p:pic>
        <p:nvPicPr>
          <p:cNvPr id="4" name="Picture 3">
            <a:extLst>
              <a:ext uri="{FF2B5EF4-FFF2-40B4-BE49-F238E27FC236}">
                <a16:creationId xmlns:a16="http://schemas.microsoft.com/office/drawing/2014/main" id="{FA6D2CD3-95EE-0356-6382-09D6F4FAE264}"/>
              </a:ext>
            </a:extLst>
          </p:cNvPr>
          <p:cNvPicPr>
            <a:picLocks noChangeAspect="1"/>
          </p:cNvPicPr>
          <p:nvPr/>
        </p:nvPicPr>
        <p:blipFill>
          <a:blip r:embed="rId2"/>
          <a:stretch>
            <a:fillRect/>
          </a:stretch>
        </p:blipFill>
        <p:spPr>
          <a:xfrm>
            <a:off x="289125" y="588930"/>
            <a:ext cx="11613750" cy="3486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892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396F-8C2A-40F8-B5E7-1345255213CC}"/>
              </a:ext>
            </a:extLst>
          </p:cNvPr>
          <p:cNvSpPr>
            <a:spLocks noGrp="1"/>
          </p:cNvSpPr>
          <p:nvPr>
            <p:ph type="title"/>
          </p:nvPr>
        </p:nvSpPr>
        <p:spPr>
          <a:xfrm>
            <a:off x="198120" y="1939332"/>
            <a:ext cx="3196590" cy="2235380"/>
          </a:xfrm>
        </p:spPr>
        <p:txBody>
          <a:bodyPr>
            <a:normAutofit/>
          </a:bodyPr>
          <a:lstStyle/>
          <a:p>
            <a:r>
              <a:rPr lang="en-US" sz="5200" b="1" i="0">
                <a:effectLst/>
                <a:latin typeface="Calibri" panose="020F0502020204030204" pitchFamily="34" charset="0"/>
              </a:rPr>
              <a:t>Important Reminders</a:t>
            </a:r>
            <a:br>
              <a:rPr lang="en-US" sz="5200" b="0" i="0">
                <a:effectLst/>
                <a:latin typeface="Segoe UI" panose="020B0502040204020203" pitchFamily="34" charset="0"/>
              </a:rPr>
            </a:br>
            <a:endParaRPr lang="en-US" sz="5200"/>
          </a:p>
        </p:txBody>
      </p:sp>
      <p:graphicFrame>
        <p:nvGraphicFramePr>
          <p:cNvPr id="5" name="Content Placeholder 2">
            <a:extLst>
              <a:ext uri="{FF2B5EF4-FFF2-40B4-BE49-F238E27FC236}">
                <a16:creationId xmlns:a16="http://schemas.microsoft.com/office/drawing/2014/main" id="{2B045D00-724E-8D0F-EE5A-887109DDCD13}"/>
              </a:ext>
            </a:extLst>
          </p:cNvPr>
          <p:cNvGraphicFramePr>
            <a:graphicFrameLocks noGrp="1"/>
          </p:cNvGraphicFramePr>
          <p:nvPr>
            <p:ph idx="1"/>
          </p:nvPr>
        </p:nvGraphicFramePr>
        <p:xfrm>
          <a:off x="3234690" y="304337"/>
          <a:ext cx="8759190" cy="609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80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BE0B1-CD47-550F-824C-262C98730CD5}"/>
              </a:ext>
            </a:extLst>
          </p:cNvPr>
          <p:cNvSpPr>
            <a:spLocks noGrp="1"/>
          </p:cNvSpPr>
          <p:nvPr>
            <p:ph type="title"/>
          </p:nvPr>
        </p:nvSpPr>
        <p:spPr>
          <a:xfrm>
            <a:off x="998974" y="2049864"/>
            <a:ext cx="3374136" cy="1603322"/>
          </a:xfrm>
        </p:spPr>
        <p:txBody>
          <a:bodyPr>
            <a:normAutofit/>
          </a:bodyPr>
          <a:lstStyle/>
          <a:p>
            <a:r>
              <a:rPr lang="en-US" sz="5200"/>
              <a:t>1:1 Sessions with OSA </a:t>
            </a:r>
          </a:p>
        </p:txBody>
      </p:sp>
      <p:graphicFrame>
        <p:nvGraphicFramePr>
          <p:cNvPr id="5" name="Content Placeholder 2">
            <a:extLst>
              <a:ext uri="{FF2B5EF4-FFF2-40B4-BE49-F238E27FC236}">
                <a16:creationId xmlns:a16="http://schemas.microsoft.com/office/drawing/2014/main" id="{B36374B7-B93E-EF5A-7991-C119364D0569}"/>
              </a:ext>
            </a:extLst>
          </p:cNvPr>
          <p:cNvGraphicFramePr>
            <a:graphicFrameLocks noGrp="1"/>
          </p:cNvGraphicFramePr>
          <p:nvPr>
            <p:ph idx="1"/>
            <p:extLst>
              <p:ext uri="{D42A27DB-BD31-4B8C-83A1-F6EECF244321}">
                <p14:modId xmlns:p14="http://schemas.microsoft.com/office/powerpoint/2010/main" val="3380710816"/>
              </p:ext>
            </p:extLst>
          </p:nvPr>
        </p:nvGraphicFramePr>
        <p:xfrm>
          <a:off x="5093208" y="620391"/>
          <a:ext cx="6931152" cy="5567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56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2DF93-27DC-4850-8E7B-2C07FBF04BBF}"/>
              </a:ext>
            </a:extLst>
          </p:cNvPr>
          <p:cNvSpPr>
            <a:spLocks noGrp="1"/>
          </p:cNvSpPr>
          <p:nvPr>
            <p:ph type="title"/>
          </p:nvPr>
        </p:nvSpPr>
        <p:spPr/>
        <p:txBody>
          <a:bodyPr anchor="ctr">
            <a:normAutofit/>
          </a:bodyPr>
          <a:lstStyle/>
          <a:p>
            <a:r>
              <a:rPr lang="en-US" sz="4400"/>
              <a:t>MSPE</a:t>
            </a:r>
          </a:p>
        </p:txBody>
      </p:sp>
      <p:sp>
        <p:nvSpPr>
          <p:cNvPr id="3" name="Content Placeholder 2">
            <a:extLst>
              <a:ext uri="{FF2B5EF4-FFF2-40B4-BE49-F238E27FC236}">
                <a16:creationId xmlns:a16="http://schemas.microsoft.com/office/drawing/2014/main" id="{ED6533AB-631C-4B93-B363-9495F53AEC04}"/>
              </a:ext>
            </a:extLst>
          </p:cNvPr>
          <p:cNvSpPr>
            <a:spLocks noGrp="1"/>
          </p:cNvSpPr>
          <p:nvPr>
            <p:ph idx="1"/>
          </p:nvPr>
        </p:nvSpPr>
        <p:spPr>
          <a:xfrm>
            <a:off x="737716" y="1642797"/>
            <a:ext cx="10515600" cy="4795424"/>
          </a:xfrm>
        </p:spPr>
        <p:txBody>
          <a:bodyPr anchor="ctr">
            <a:noAutofit/>
          </a:bodyPr>
          <a:lstStyle/>
          <a:p>
            <a:pPr rtl="0" fontAlgn="base">
              <a:lnSpc>
                <a:spcPct val="100000"/>
              </a:lnSpc>
            </a:pPr>
            <a:r>
              <a:rPr lang="en-US" sz="2000" b="0" i="0">
                <a:effectLst/>
              </a:rPr>
              <a:t>You may review MSPE details, including a sample MSPE, here:  </a:t>
            </a:r>
            <a:r>
              <a:rPr lang="en-US" sz="2000">
                <a:ea typeface="+mn-lt"/>
                <a:cs typeface="+mn-lt"/>
                <a:hlinkClick r:id="rId2">
                  <a:extLst>
                    <a:ext uri="{A12FA001-AC4F-418D-AE19-62706E023703}">
                      <ahyp:hlinkClr xmlns:ahyp="http://schemas.microsoft.com/office/drawing/2018/hyperlinkcolor" val="tx"/>
                    </a:ext>
                  </a:extLst>
                </a:hlinkClick>
              </a:rPr>
              <a:t>The MSPE</a:t>
            </a:r>
            <a:endParaRPr lang="en-US" sz="2000" b="0" i="0">
              <a:effectLst/>
              <a:ea typeface="+mn-lt"/>
              <a:cs typeface="+mn-lt"/>
            </a:endParaRPr>
          </a:p>
          <a:p>
            <a:pPr rtl="0" fontAlgn="base">
              <a:lnSpc>
                <a:spcPct val="100000"/>
              </a:lnSpc>
            </a:pPr>
            <a:r>
              <a:rPr lang="en-US" sz="2000" b="0" i="0">
                <a:effectLst/>
              </a:rPr>
              <a:t>*Be prepared to </a:t>
            </a:r>
            <a:r>
              <a:rPr lang="en-US" sz="2000" b="1" i="0">
                <a:effectLst/>
              </a:rPr>
              <a:t>discuss any deviations from the traditional 4-year curriculum  </a:t>
            </a:r>
          </a:p>
          <a:p>
            <a:pPr rtl="0" fontAlgn="base">
              <a:lnSpc>
                <a:spcPct val="100000"/>
              </a:lnSpc>
            </a:pPr>
            <a:r>
              <a:rPr lang="en-US" sz="2000" b="0" i="0">
                <a:effectLst/>
              </a:rPr>
              <a:t>*Be prepared to </a:t>
            </a:r>
            <a:r>
              <a:rPr lang="en-US" sz="2000" b="1" i="0">
                <a:effectLst/>
              </a:rPr>
              <a:t>discuss any hardships </a:t>
            </a:r>
            <a:r>
              <a:rPr lang="en-US" sz="2000" b="0" i="0">
                <a:effectLst/>
              </a:rPr>
              <a:t>(e.g. personal medical condition, bereavement, or other extenuating circumstance that may have had a negative effect on academic performance) if you wish to consider for inclusion in the MSPE  </a:t>
            </a:r>
          </a:p>
          <a:p>
            <a:pPr marL="0" indent="0" rtl="0" fontAlgn="base">
              <a:lnSpc>
                <a:spcPct val="100000"/>
              </a:lnSpc>
              <a:buNone/>
            </a:pPr>
            <a:r>
              <a:rPr lang="en-US" sz="2000" b="0" i="0">
                <a:effectLst/>
              </a:rPr>
              <a:t>* This is </a:t>
            </a:r>
            <a:r>
              <a:rPr lang="en-US" sz="2000" b="1" i="0">
                <a:solidFill>
                  <a:srgbClr val="FF0000"/>
                </a:solidFill>
                <a:effectLst/>
              </a:rPr>
              <a:t>NOT a letter for recommendation</a:t>
            </a:r>
          </a:p>
          <a:p>
            <a:pPr rtl="0" fontAlgn="base">
              <a:lnSpc>
                <a:spcPct val="100000"/>
              </a:lnSpc>
            </a:pPr>
            <a:r>
              <a:rPr lang="en-US" sz="2000" b="0" i="0">
                <a:effectLst/>
              </a:rPr>
              <a:t>Note:   </a:t>
            </a:r>
          </a:p>
          <a:p>
            <a:pPr lvl="1" fontAlgn="base">
              <a:lnSpc>
                <a:spcPct val="100000"/>
              </a:lnSpc>
            </a:pPr>
            <a:r>
              <a:rPr lang="en-US" sz="2000" b="0" i="0">
                <a:effectLst/>
              </a:rPr>
              <a:t>AOA nominations will be noted in the MSPEs Noteworthy Characteristics and in the summary paragraph </a:t>
            </a:r>
          </a:p>
          <a:p>
            <a:pPr lvl="1" fontAlgn="base">
              <a:lnSpc>
                <a:spcPct val="100000"/>
              </a:lnSpc>
            </a:pPr>
            <a:r>
              <a:rPr lang="en-US" sz="2000" b="0" i="0">
                <a:effectLst/>
              </a:rPr>
              <a:t>GHHS membership will be noted in the MSPEs Professional Performance section and in the summary paragraph </a:t>
            </a:r>
            <a:endParaRPr lang="en-US" sz="2000"/>
          </a:p>
        </p:txBody>
      </p:sp>
    </p:spTree>
    <p:extLst>
      <p:ext uri="{BB962C8B-B14F-4D97-AF65-F5344CB8AC3E}">
        <p14:creationId xmlns:p14="http://schemas.microsoft.com/office/powerpoint/2010/main" val="4261796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B51C-97CD-9C3F-DCAB-A3502021BBE6}"/>
              </a:ext>
            </a:extLst>
          </p:cNvPr>
          <p:cNvSpPr>
            <a:spLocks noGrp="1"/>
          </p:cNvSpPr>
          <p:nvPr>
            <p:ph type="title"/>
          </p:nvPr>
        </p:nvSpPr>
        <p:spPr>
          <a:xfrm>
            <a:off x="547368" y="545963"/>
            <a:ext cx="3826439" cy="1674180"/>
          </a:xfrm>
        </p:spPr>
        <p:txBody>
          <a:bodyPr>
            <a:normAutofit/>
          </a:bodyPr>
          <a:lstStyle/>
          <a:p>
            <a:pPr algn="ctr"/>
            <a:r>
              <a:rPr lang="en-US" sz="3700"/>
              <a:t>Competitiveness of Specialty </a:t>
            </a:r>
            <a:br>
              <a:rPr lang="en-US" sz="3700"/>
            </a:br>
            <a:endParaRPr lang="en-US" sz="1600"/>
          </a:p>
        </p:txBody>
      </p:sp>
      <p:sp>
        <p:nvSpPr>
          <p:cNvPr id="1043" name="Content Placeholder 2">
            <a:extLst>
              <a:ext uri="{FF2B5EF4-FFF2-40B4-BE49-F238E27FC236}">
                <a16:creationId xmlns:a16="http://schemas.microsoft.com/office/drawing/2014/main" id="{675FCCBD-8119-3914-229B-A9C30F93230B}"/>
              </a:ext>
            </a:extLst>
          </p:cNvPr>
          <p:cNvSpPr>
            <a:spLocks noGrp="1"/>
          </p:cNvSpPr>
          <p:nvPr>
            <p:ph idx="1"/>
          </p:nvPr>
        </p:nvSpPr>
        <p:spPr>
          <a:xfrm>
            <a:off x="858064" y="2639380"/>
            <a:ext cx="3515743" cy="3229714"/>
          </a:xfrm>
        </p:spPr>
        <p:txBody>
          <a:bodyPr>
            <a:normAutofit/>
          </a:bodyPr>
          <a:lstStyle/>
          <a:p>
            <a:r>
              <a:rPr lang="en-US"/>
              <a:t>99.7 % Match Rate </a:t>
            </a:r>
          </a:p>
          <a:p>
            <a:r>
              <a:rPr lang="en-US"/>
              <a:t>Some unfilled positions in the match </a:t>
            </a:r>
          </a:p>
          <a:p>
            <a:endParaRPr lang="en-US"/>
          </a:p>
        </p:txBody>
      </p:sp>
      <p:sp>
        <p:nvSpPr>
          <p:cNvPr id="5" name="TextBox 4">
            <a:extLst>
              <a:ext uri="{FF2B5EF4-FFF2-40B4-BE49-F238E27FC236}">
                <a16:creationId xmlns:a16="http://schemas.microsoft.com/office/drawing/2014/main" id="{8C398E2A-66A7-DB24-A0B8-AF5D35AA74AE}"/>
              </a:ext>
            </a:extLst>
          </p:cNvPr>
          <p:cNvSpPr txBox="1"/>
          <p:nvPr/>
        </p:nvSpPr>
        <p:spPr>
          <a:xfrm>
            <a:off x="5312905" y="5256358"/>
            <a:ext cx="5924939" cy="954107"/>
          </a:xfrm>
          <a:prstGeom prst="rect">
            <a:avLst/>
          </a:prstGeom>
          <a:noFill/>
        </p:spPr>
        <p:txBody>
          <a:bodyPr wrap="square">
            <a:spAutoFit/>
          </a:bodyPr>
          <a:lstStyle/>
          <a:p>
            <a:r>
              <a:rPr lang="en-US" sz="1400" b="1" i="0">
                <a:solidFill>
                  <a:srgbClr val="C00000"/>
                </a:solidFill>
                <a:effectLst/>
                <a:latin typeface="Calibri" panose="020F0502020204030204" pitchFamily="34" charset="0"/>
              </a:rPr>
              <a:t>NRMP Charting outcomes for the Match, 2024</a:t>
            </a:r>
            <a:r>
              <a:rPr lang="en-US" sz="1400" b="0" i="0">
                <a:solidFill>
                  <a:srgbClr val="C00000"/>
                </a:solidFill>
                <a:effectLst/>
                <a:latin typeface="Calibri" panose="020F0502020204030204" pitchFamily="34" charset="0"/>
              </a:rPr>
              <a:t> </a:t>
            </a:r>
            <a:r>
              <a:rPr lang="en-US" sz="1400" b="0" i="0">
                <a:solidFill>
                  <a:srgbClr val="C00000"/>
                </a:solidFill>
                <a:effectLst/>
                <a:latin typeface="WordVisiCarriageReturn_MSFontService"/>
              </a:rPr>
              <a:t> </a:t>
            </a:r>
            <a:br>
              <a:rPr lang="en-US" sz="1400" b="0" i="0">
                <a:solidFill>
                  <a:srgbClr val="C00000"/>
                </a:solidFill>
                <a:effectLst/>
                <a:latin typeface="WordVisiCarriageReturn_MSFontService"/>
              </a:rPr>
            </a:br>
            <a:r>
              <a:rPr lang="en-US" sz="1400" b="0" i="0" u="sng" strike="noStrike">
                <a:solidFill>
                  <a:srgbClr val="467886"/>
                </a:solidFill>
                <a:effectLst/>
                <a:latin typeface="Aptos" panose="020B0004020202020204" pitchFamily="34" charset="0"/>
                <a:hlinkClick r:id="rId2"/>
              </a:rPr>
              <a:t>https://www.nrmp.org/match-data/2024/08/charting-outcomes-characteristics-of-u-s-md-seniors-who-matched-to-their-preferred-specialty-2024-main-residency-match/</a:t>
            </a:r>
            <a:r>
              <a:rPr lang="en-US" sz="1400" b="0" i="0">
                <a:solidFill>
                  <a:srgbClr val="000000"/>
                </a:solidFill>
                <a:effectLst/>
                <a:latin typeface="Segoe UI" panose="020B0502040204020203" pitchFamily="34" charset="0"/>
              </a:rPr>
              <a:t> </a:t>
            </a:r>
            <a:endParaRPr lang="en-US" sz="1400"/>
          </a:p>
        </p:txBody>
      </p:sp>
      <p:pic>
        <p:nvPicPr>
          <p:cNvPr id="2052" name="Picture 4" descr="A graph of the number of patients&#10;&#10;AI-generated content may be incorrect.">
            <a:extLst>
              <a:ext uri="{FF2B5EF4-FFF2-40B4-BE49-F238E27FC236}">
                <a16:creationId xmlns:a16="http://schemas.microsoft.com/office/drawing/2014/main" id="{C0C55713-2850-FCB3-2B3B-6753EED2E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342" y="819325"/>
            <a:ext cx="6547290" cy="4086463"/>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71F86369-84AF-398E-7A8E-FEBA56F02423}"/>
              </a:ext>
            </a:extLst>
          </p:cNvPr>
          <p:cNvSpPr/>
          <p:nvPr/>
        </p:nvSpPr>
        <p:spPr>
          <a:xfrm>
            <a:off x="9807223" y="1383053"/>
            <a:ext cx="187036" cy="224746"/>
          </a:xfrm>
          <a:prstGeom prst="star5">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22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4EF5F0-0068-7D4B-CF22-F234EA5FC86C}"/>
              </a:ext>
            </a:extLst>
          </p:cNvPr>
          <p:cNvPicPr>
            <a:picLocks noChangeAspect="1"/>
          </p:cNvPicPr>
          <p:nvPr/>
        </p:nvPicPr>
        <p:blipFill>
          <a:blip r:embed="rId2"/>
          <a:stretch>
            <a:fillRect/>
          </a:stretch>
        </p:blipFill>
        <p:spPr>
          <a:xfrm>
            <a:off x="1756158" y="163044"/>
            <a:ext cx="8420100" cy="584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5D1402B2-2548-4E36-8EE8-E482AFD7D8DE}"/>
              </a:ext>
            </a:extLst>
          </p:cNvPr>
          <p:cNvSpPr/>
          <p:nvPr/>
        </p:nvSpPr>
        <p:spPr>
          <a:xfrm>
            <a:off x="2435050" y="2271390"/>
            <a:ext cx="6660383"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ABBF1D2-3438-C551-06C2-65F185CFC5AC}"/>
              </a:ext>
            </a:extLst>
          </p:cNvPr>
          <p:cNvSpPr/>
          <p:nvPr/>
        </p:nvSpPr>
        <p:spPr>
          <a:xfrm>
            <a:off x="2435050" y="1320498"/>
            <a:ext cx="6660383" cy="323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2BDB38-6DB6-141D-E498-752DAB71B633}"/>
              </a:ext>
            </a:extLst>
          </p:cNvPr>
          <p:cNvSpPr txBox="1"/>
          <p:nvPr/>
        </p:nvSpPr>
        <p:spPr>
          <a:xfrm>
            <a:off x="5571611" y="5734395"/>
            <a:ext cx="6097656" cy="553998"/>
          </a:xfrm>
          <a:prstGeom prst="rect">
            <a:avLst/>
          </a:prstGeom>
          <a:noFill/>
        </p:spPr>
        <p:txBody>
          <a:bodyPr wrap="square">
            <a:spAutoFit/>
          </a:bodyPr>
          <a:lstStyle/>
          <a:p>
            <a:r>
              <a:rPr lang="en-US" sz="1000" b="1" i="0">
                <a:solidFill>
                  <a:srgbClr val="C00000"/>
                </a:solidFill>
                <a:effectLst/>
                <a:latin typeface="Calibri" panose="020F0502020204030204" pitchFamily="34" charset="0"/>
              </a:rPr>
              <a:t>NRMP Charting outcomes for the Match, 2024</a:t>
            </a:r>
            <a:r>
              <a:rPr lang="en-US" sz="1000" b="0" i="0">
                <a:solidFill>
                  <a:srgbClr val="C00000"/>
                </a:solidFill>
                <a:effectLst/>
                <a:latin typeface="Calibri" panose="020F0502020204030204" pitchFamily="34" charset="0"/>
              </a:rPr>
              <a:t> </a:t>
            </a:r>
            <a:r>
              <a:rPr lang="en-US" sz="1000" b="0" i="0">
                <a:solidFill>
                  <a:srgbClr val="C00000"/>
                </a:solidFill>
                <a:effectLst/>
                <a:latin typeface="WordVisiCarriageReturn_MSFontService"/>
              </a:rPr>
              <a:t> </a:t>
            </a:r>
            <a:br>
              <a:rPr lang="en-US" sz="1000" b="0" i="0">
                <a:solidFill>
                  <a:srgbClr val="C00000"/>
                </a:solidFill>
                <a:effectLst/>
                <a:latin typeface="WordVisiCarriageReturn_MSFontService"/>
              </a:rPr>
            </a:br>
            <a:r>
              <a:rPr lang="en-US" sz="1000" b="0" i="0" u="sng" strike="noStrike">
                <a:solidFill>
                  <a:srgbClr val="467886"/>
                </a:solidFill>
                <a:effectLst/>
                <a:latin typeface="Aptos" panose="020B0004020202020204" pitchFamily="34" charset="0"/>
                <a:hlinkClick r:id="rId3"/>
              </a:rPr>
              <a:t>https://www.nrmp.org/match-data/2024/08/charting-outcomes-characteristics-of-u-s-md-seniors-who-matched-to-their-preferred-specialty-2024-main-residency-match/</a:t>
            </a:r>
            <a:r>
              <a:rPr lang="en-US" sz="1000" b="0" i="0">
                <a:solidFill>
                  <a:srgbClr val="000000"/>
                </a:solidFill>
                <a:effectLst/>
                <a:latin typeface="Segoe UI" panose="020B0502040204020203" pitchFamily="34" charset="0"/>
              </a:rPr>
              <a:t> </a:t>
            </a:r>
            <a:endParaRPr lang="en-US" sz="1000"/>
          </a:p>
        </p:txBody>
      </p:sp>
    </p:spTree>
    <p:extLst>
      <p:ext uri="{BB962C8B-B14F-4D97-AF65-F5344CB8AC3E}">
        <p14:creationId xmlns:p14="http://schemas.microsoft.com/office/powerpoint/2010/main" val="128016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3BE138-DB94-553A-6176-12ED8909E799}"/>
              </a:ext>
            </a:extLst>
          </p:cNvPr>
          <p:cNvPicPr>
            <a:picLocks noChangeAspect="1"/>
          </p:cNvPicPr>
          <p:nvPr/>
        </p:nvPicPr>
        <p:blipFill>
          <a:blip r:embed="rId2"/>
          <a:stretch>
            <a:fillRect/>
          </a:stretch>
        </p:blipFill>
        <p:spPr>
          <a:xfrm>
            <a:off x="1500009" y="606948"/>
            <a:ext cx="9191982" cy="5170490"/>
          </a:xfrm>
          <a:prstGeom prst="rect">
            <a:avLst/>
          </a:prstGeom>
        </p:spPr>
      </p:pic>
      <p:pic>
        <p:nvPicPr>
          <p:cNvPr id="5" name="Picture 4">
            <a:extLst>
              <a:ext uri="{FF2B5EF4-FFF2-40B4-BE49-F238E27FC236}">
                <a16:creationId xmlns:a16="http://schemas.microsoft.com/office/drawing/2014/main" id="{5F313B15-C00E-E9F8-0029-0A64176FAF1C}"/>
              </a:ext>
            </a:extLst>
          </p:cNvPr>
          <p:cNvPicPr>
            <a:picLocks noChangeAspect="1"/>
          </p:cNvPicPr>
          <p:nvPr/>
        </p:nvPicPr>
        <p:blipFill>
          <a:blip r:embed="rId3"/>
          <a:stretch>
            <a:fillRect/>
          </a:stretch>
        </p:blipFill>
        <p:spPr>
          <a:xfrm>
            <a:off x="0" y="2548647"/>
            <a:ext cx="1550346" cy="1550346"/>
          </a:xfrm>
          <a:prstGeom prst="rect">
            <a:avLst/>
          </a:prstGeom>
        </p:spPr>
      </p:pic>
      <p:sp>
        <p:nvSpPr>
          <p:cNvPr id="6" name="Oval 5">
            <a:extLst>
              <a:ext uri="{FF2B5EF4-FFF2-40B4-BE49-F238E27FC236}">
                <a16:creationId xmlns:a16="http://schemas.microsoft.com/office/drawing/2014/main" id="{0CF53A58-853A-4374-F9EF-40DA7C194C3A}"/>
              </a:ext>
            </a:extLst>
          </p:cNvPr>
          <p:cNvSpPr/>
          <p:nvPr/>
        </p:nvSpPr>
        <p:spPr>
          <a:xfrm>
            <a:off x="186649" y="2538918"/>
            <a:ext cx="1177047" cy="151751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401835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128B-60F3-C084-AC03-73175F3D1882}"/>
              </a:ext>
            </a:extLst>
          </p:cNvPr>
          <p:cNvSpPr>
            <a:spLocks noGrp="1"/>
          </p:cNvSpPr>
          <p:nvPr>
            <p:ph type="title"/>
          </p:nvPr>
        </p:nvSpPr>
        <p:spPr/>
        <p:txBody>
          <a:bodyPr/>
          <a:lstStyle/>
          <a:p>
            <a:r>
              <a:rPr lang="en-US"/>
              <a:t>More on goals for Step 2 … </a:t>
            </a:r>
          </a:p>
        </p:txBody>
      </p:sp>
      <p:sp>
        <p:nvSpPr>
          <p:cNvPr id="4" name="TextBox 3">
            <a:extLst>
              <a:ext uri="{FF2B5EF4-FFF2-40B4-BE49-F238E27FC236}">
                <a16:creationId xmlns:a16="http://schemas.microsoft.com/office/drawing/2014/main" id="{B2ED50F1-9569-B49F-C515-F34B50AB2DDC}"/>
              </a:ext>
            </a:extLst>
          </p:cNvPr>
          <p:cNvSpPr txBox="1"/>
          <p:nvPr/>
        </p:nvSpPr>
        <p:spPr>
          <a:xfrm>
            <a:off x="1365504" y="5905324"/>
            <a:ext cx="10734683" cy="400110"/>
          </a:xfrm>
          <a:prstGeom prst="rect">
            <a:avLst/>
          </a:prstGeom>
          <a:noFill/>
        </p:spPr>
        <p:txBody>
          <a:bodyPr wrap="square">
            <a:spAutoFit/>
          </a:bodyPr>
          <a:lstStyle/>
          <a:p>
            <a:r>
              <a:rPr lang="en-US" sz="1000" b="1" i="0">
                <a:solidFill>
                  <a:srgbClr val="C00000"/>
                </a:solidFill>
                <a:effectLst/>
                <a:latin typeface="Calibri" panose="020F0502020204030204" pitchFamily="34" charset="0"/>
              </a:rPr>
              <a:t>NRMP Charting outcomes for the Match, 2024</a:t>
            </a:r>
            <a:r>
              <a:rPr lang="en-US" sz="1000" b="0" i="0">
                <a:solidFill>
                  <a:srgbClr val="C00000"/>
                </a:solidFill>
                <a:effectLst/>
                <a:latin typeface="Calibri" panose="020F0502020204030204" pitchFamily="34" charset="0"/>
              </a:rPr>
              <a:t> </a:t>
            </a:r>
            <a:r>
              <a:rPr lang="en-US" sz="1000" b="0" i="0">
                <a:solidFill>
                  <a:srgbClr val="C00000"/>
                </a:solidFill>
                <a:effectLst/>
                <a:latin typeface="WordVisiCarriageReturn_MSFontService"/>
              </a:rPr>
              <a:t> </a:t>
            </a:r>
            <a:br>
              <a:rPr lang="en-US" sz="1000" b="0" i="0">
                <a:solidFill>
                  <a:srgbClr val="C00000"/>
                </a:solidFill>
                <a:effectLst/>
                <a:latin typeface="WordVisiCarriageReturn_MSFontService"/>
              </a:rPr>
            </a:br>
            <a:r>
              <a:rPr lang="en-US" sz="1000" b="0" i="0" u="sng" strike="noStrike">
                <a:solidFill>
                  <a:srgbClr val="467886"/>
                </a:solidFill>
                <a:effectLst/>
                <a:latin typeface="Aptos" panose="020B0004020202020204" pitchFamily="34" charset="0"/>
                <a:hlinkClick r:id="rId2"/>
              </a:rPr>
              <a:t>https://www.nrmp.org/match-data/2024/08/charting-outcomes-characteristics-of-u-s-md-seniors-who-matched-to-their-preferred-specialty-2024-main-residency-match/</a:t>
            </a:r>
            <a:r>
              <a:rPr lang="en-US" sz="1000" b="0" i="0">
                <a:solidFill>
                  <a:srgbClr val="000000"/>
                </a:solidFill>
                <a:effectLst/>
                <a:latin typeface="Segoe UI" panose="020B0502040204020203" pitchFamily="34" charset="0"/>
              </a:rPr>
              <a:t> </a:t>
            </a:r>
            <a:endParaRPr lang="en-US" sz="1000"/>
          </a:p>
        </p:txBody>
      </p:sp>
      <p:pic>
        <p:nvPicPr>
          <p:cNvPr id="6" name="Picture 5">
            <a:extLst>
              <a:ext uri="{FF2B5EF4-FFF2-40B4-BE49-F238E27FC236}">
                <a16:creationId xmlns:a16="http://schemas.microsoft.com/office/drawing/2014/main" id="{60EDF97F-DB93-32EB-76CE-E01F8D388087}"/>
              </a:ext>
            </a:extLst>
          </p:cNvPr>
          <p:cNvPicPr>
            <a:picLocks noChangeAspect="1"/>
          </p:cNvPicPr>
          <p:nvPr/>
        </p:nvPicPr>
        <p:blipFill>
          <a:blip r:embed="rId3"/>
          <a:stretch>
            <a:fillRect/>
          </a:stretch>
        </p:blipFill>
        <p:spPr>
          <a:xfrm>
            <a:off x="1190206" y="2002082"/>
            <a:ext cx="9429750" cy="3838575"/>
          </a:xfrm>
          <a:prstGeom prst="rect">
            <a:avLst/>
          </a:prstGeom>
        </p:spPr>
      </p:pic>
    </p:spTree>
    <p:extLst>
      <p:ext uri="{BB962C8B-B14F-4D97-AF65-F5344CB8AC3E}">
        <p14:creationId xmlns:p14="http://schemas.microsoft.com/office/powerpoint/2010/main" val="4215746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533BC-37AE-8C0D-B695-5756D31156B7}"/>
              </a:ext>
            </a:extLst>
          </p:cNvPr>
          <p:cNvSpPr>
            <a:spLocks noGrp="1"/>
          </p:cNvSpPr>
          <p:nvPr>
            <p:ph type="title"/>
          </p:nvPr>
        </p:nvSpPr>
        <p:spPr/>
        <p:txBody>
          <a:bodyPr/>
          <a:lstStyle/>
          <a:p>
            <a:r>
              <a:rPr lang="en-US"/>
              <a:t>How many programs to apply to…</a:t>
            </a:r>
          </a:p>
        </p:txBody>
      </p:sp>
      <p:sp>
        <p:nvSpPr>
          <p:cNvPr id="3" name="Content Placeholder 2">
            <a:extLst>
              <a:ext uri="{FF2B5EF4-FFF2-40B4-BE49-F238E27FC236}">
                <a16:creationId xmlns:a16="http://schemas.microsoft.com/office/drawing/2014/main" id="{2E6AC7A0-618A-572F-EC8D-C375C21AC5F8}"/>
              </a:ext>
            </a:extLst>
          </p:cNvPr>
          <p:cNvSpPr>
            <a:spLocks noGrp="1"/>
          </p:cNvSpPr>
          <p:nvPr>
            <p:ph idx="1"/>
          </p:nvPr>
        </p:nvSpPr>
        <p:spPr>
          <a:xfrm>
            <a:off x="1097280" y="1965327"/>
            <a:ext cx="10058400" cy="1019034"/>
          </a:xfrm>
        </p:spPr>
        <p:txBody>
          <a:bodyPr>
            <a:normAutofit/>
          </a:bodyPr>
          <a:lstStyle/>
          <a:p>
            <a:r>
              <a:rPr lang="en-US" sz="1600" b="1" i="0">
                <a:solidFill>
                  <a:srgbClr val="1F1F1F"/>
                </a:solidFill>
                <a:effectLst/>
                <a:latin typeface="Arial" panose="020B0604020202020204" pitchFamily="34" charset="0"/>
              </a:rPr>
              <a:t>Students at UMSOM applying to primarily </a:t>
            </a:r>
            <a:r>
              <a:rPr lang="en-US" sz="1600" b="1" i="0">
                <a:solidFill>
                  <a:srgbClr val="FF0000"/>
                </a:solidFill>
                <a:effectLst/>
                <a:latin typeface="Arial" panose="020B0604020202020204" pitchFamily="34" charset="0"/>
              </a:rPr>
              <a:t>PEDIATRICS</a:t>
            </a:r>
            <a:r>
              <a:rPr lang="en-US" sz="1600" b="1" i="0">
                <a:solidFill>
                  <a:srgbClr val="1F1F1F"/>
                </a:solidFill>
                <a:effectLst/>
                <a:latin typeface="Arial" panose="020B0604020202020204" pitchFamily="34" charset="0"/>
              </a:rPr>
              <a:t> applied to on average </a:t>
            </a:r>
            <a:r>
              <a:rPr lang="en-US" sz="1600" b="1" i="0">
                <a:solidFill>
                  <a:srgbClr val="FF0000"/>
                </a:solidFill>
                <a:effectLst/>
                <a:latin typeface="Arial" panose="020B0604020202020204" pitchFamily="34" charset="0"/>
              </a:rPr>
              <a:t>42 programs to secure an average of 24 interviews in 2025</a:t>
            </a:r>
            <a:r>
              <a:rPr lang="en-US" sz="1600" b="1" i="0">
                <a:solidFill>
                  <a:srgbClr val="1F1F1F"/>
                </a:solidFill>
                <a:effectLst/>
                <a:latin typeface="Arial" panose="020B0604020202020204" pitchFamily="34" charset="0"/>
              </a:rPr>
              <a:t>. </a:t>
            </a:r>
            <a:r>
              <a:rPr lang="en-US" sz="1600" b="0" i="1">
                <a:solidFill>
                  <a:srgbClr val="1F1F1F"/>
                </a:solidFill>
                <a:effectLst/>
                <a:latin typeface="Arial" panose="020B0604020202020204" pitchFamily="34" charset="0"/>
              </a:rPr>
              <a:t>Note, this includes students from all class ranks and range of step scores.</a:t>
            </a:r>
            <a:r>
              <a:rPr lang="en-US" sz="1600" b="0" i="0">
                <a:solidFill>
                  <a:srgbClr val="1F1F1F"/>
                </a:solidFill>
                <a:effectLst/>
                <a:latin typeface="Arial" panose="020B0604020202020204" pitchFamily="34" charset="0"/>
              </a:rPr>
              <a:t> </a:t>
            </a:r>
            <a:endParaRPr lang="en-US" sz="1600"/>
          </a:p>
        </p:txBody>
      </p:sp>
      <p:graphicFrame>
        <p:nvGraphicFramePr>
          <p:cNvPr id="4" name="Table 3">
            <a:extLst>
              <a:ext uri="{FF2B5EF4-FFF2-40B4-BE49-F238E27FC236}">
                <a16:creationId xmlns:a16="http://schemas.microsoft.com/office/drawing/2014/main" id="{EA05F221-980B-3D70-E35B-CB93BAEAB464}"/>
              </a:ext>
            </a:extLst>
          </p:cNvPr>
          <p:cNvGraphicFramePr>
            <a:graphicFrameLocks noGrp="1"/>
          </p:cNvGraphicFramePr>
          <p:nvPr>
            <p:extLst>
              <p:ext uri="{D42A27DB-BD31-4B8C-83A1-F6EECF244321}">
                <p14:modId xmlns:p14="http://schemas.microsoft.com/office/powerpoint/2010/main" val="95461173"/>
              </p:ext>
            </p:extLst>
          </p:nvPr>
        </p:nvGraphicFramePr>
        <p:xfrm>
          <a:off x="6945510" y="2793517"/>
          <a:ext cx="4872091" cy="2978028"/>
        </p:xfrm>
        <a:graphic>
          <a:graphicData uri="http://schemas.openxmlformats.org/drawingml/2006/table">
            <a:tbl>
              <a:tblPr firstRow="1" bandRow="1">
                <a:tableStyleId>{5C22544A-7EE6-4342-B048-85BDC9FD1C3A}</a:tableStyleId>
              </a:tblPr>
              <a:tblGrid>
                <a:gridCol w="1624030">
                  <a:extLst>
                    <a:ext uri="{9D8B030D-6E8A-4147-A177-3AD203B41FA5}">
                      <a16:colId xmlns:a16="http://schemas.microsoft.com/office/drawing/2014/main" val="2983301010"/>
                    </a:ext>
                  </a:extLst>
                </a:gridCol>
                <a:gridCol w="1290473">
                  <a:extLst>
                    <a:ext uri="{9D8B030D-6E8A-4147-A177-3AD203B41FA5}">
                      <a16:colId xmlns:a16="http://schemas.microsoft.com/office/drawing/2014/main" val="4117126751"/>
                    </a:ext>
                  </a:extLst>
                </a:gridCol>
                <a:gridCol w="978794">
                  <a:extLst>
                    <a:ext uri="{9D8B030D-6E8A-4147-A177-3AD203B41FA5}">
                      <a16:colId xmlns:a16="http://schemas.microsoft.com/office/drawing/2014/main" val="3910338895"/>
                    </a:ext>
                  </a:extLst>
                </a:gridCol>
                <a:gridCol w="978794">
                  <a:extLst>
                    <a:ext uri="{9D8B030D-6E8A-4147-A177-3AD203B41FA5}">
                      <a16:colId xmlns:a16="http://schemas.microsoft.com/office/drawing/2014/main" val="2770423577"/>
                    </a:ext>
                  </a:extLst>
                </a:gridCol>
              </a:tblGrid>
              <a:tr h="627356">
                <a:tc>
                  <a:txBody>
                    <a:bodyPr/>
                    <a:lstStyle/>
                    <a:p>
                      <a:r>
                        <a:rPr lang="en-US" kern="100" baseline="0"/>
                        <a:t>Year</a:t>
                      </a:r>
                    </a:p>
                  </a:txBody>
                  <a:tcPr/>
                </a:tc>
                <a:tc>
                  <a:txBody>
                    <a:bodyPr/>
                    <a:lstStyle/>
                    <a:p>
                      <a:r>
                        <a:rPr lang="en-US" kern="100" baseline="0"/>
                        <a:t>UMSOM Avg applications</a:t>
                      </a:r>
                    </a:p>
                  </a:txBody>
                  <a:tcPr/>
                </a:tc>
                <a:tc gridSpan="2">
                  <a:txBody>
                    <a:bodyPr/>
                    <a:lstStyle/>
                    <a:p>
                      <a:r>
                        <a:rPr lang="en-US" kern="100" baseline="0"/>
                        <a:t>National avg apps</a:t>
                      </a:r>
                    </a:p>
                    <a:p>
                      <a:r>
                        <a:rPr lang="en-US" kern="100" baseline="0"/>
                        <a:t>Total vs MD public school</a:t>
                      </a:r>
                    </a:p>
                  </a:txBody>
                  <a:tcPr/>
                </a:tc>
                <a:tc hMerge="1">
                  <a:txBody>
                    <a:bodyPr/>
                    <a:lstStyle/>
                    <a:p>
                      <a:endParaRPr lang="en-US"/>
                    </a:p>
                  </a:txBody>
                  <a:tcPr/>
                </a:tc>
                <a:extLst>
                  <a:ext uri="{0D108BD9-81ED-4DB2-BD59-A6C34878D82A}">
                    <a16:rowId xmlns:a16="http://schemas.microsoft.com/office/drawing/2014/main" val="1910941828"/>
                  </a:ext>
                </a:extLst>
              </a:tr>
              <a:tr h="515907">
                <a:tc>
                  <a:txBody>
                    <a:bodyPr/>
                    <a:lstStyle/>
                    <a:p>
                      <a:r>
                        <a:rPr lang="en-US" kern="100" baseline="0"/>
                        <a:t>2025</a:t>
                      </a:r>
                    </a:p>
                  </a:txBody>
                  <a:tcPr/>
                </a:tc>
                <a:tc>
                  <a:txBody>
                    <a:bodyPr/>
                    <a:lstStyle/>
                    <a:p>
                      <a:r>
                        <a:rPr lang="en-US" kern="100" baseline="0"/>
                        <a:t>42</a:t>
                      </a:r>
                    </a:p>
                  </a:txBody>
                  <a:tcPr/>
                </a:tc>
                <a:tc>
                  <a:txBody>
                    <a:bodyPr/>
                    <a:lstStyle/>
                    <a:p>
                      <a:r>
                        <a:rPr lang="en-US" kern="100" baseline="0"/>
                        <a:t>-</a:t>
                      </a:r>
                    </a:p>
                  </a:txBody>
                  <a:tcPr/>
                </a:tc>
                <a:tc>
                  <a:txBody>
                    <a:bodyPr/>
                    <a:lstStyle/>
                    <a:p>
                      <a:endParaRPr lang="en-US" kern="100" baseline="0"/>
                    </a:p>
                  </a:txBody>
                  <a:tcPr/>
                </a:tc>
                <a:extLst>
                  <a:ext uri="{0D108BD9-81ED-4DB2-BD59-A6C34878D82A}">
                    <a16:rowId xmlns:a16="http://schemas.microsoft.com/office/drawing/2014/main" val="1487421708"/>
                  </a:ext>
                </a:extLst>
              </a:tr>
              <a:tr h="515907">
                <a:tc>
                  <a:txBody>
                    <a:bodyPr/>
                    <a:lstStyle/>
                    <a:p>
                      <a:r>
                        <a:rPr lang="en-US" kern="100" baseline="0"/>
                        <a:t>2024</a:t>
                      </a:r>
                    </a:p>
                  </a:txBody>
                  <a:tcPr/>
                </a:tc>
                <a:tc>
                  <a:txBody>
                    <a:bodyPr/>
                    <a:lstStyle/>
                    <a:p>
                      <a:r>
                        <a:rPr lang="en-US" kern="100" baseline="0"/>
                        <a:t>44</a:t>
                      </a:r>
                    </a:p>
                  </a:txBody>
                  <a:tcPr/>
                </a:tc>
                <a:tc>
                  <a:txBody>
                    <a:bodyPr/>
                    <a:lstStyle/>
                    <a:p>
                      <a:r>
                        <a:rPr lang="en-US" kern="100" baseline="0"/>
                        <a:t>38</a:t>
                      </a:r>
                    </a:p>
                  </a:txBody>
                  <a:tcPr/>
                </a:tc>
                <a:tc>
                  <a:txBody>
                    <a:bodyPr/>
                    <a:lstStyle/>
                    <a:p>
                      <a:r>
                        <a:rPr lang="en-US" kern="100" baseline="0"/>
                        <a:t>31</a:t>
                      </a:r>
                    </a:p>
                  </a:txBody>
                  <a:tcPr/>
                </a:tc>
                <a:extLst>
                  <a:ext uri="{0D108BD9-81ED-4DB2-BD59-A6C34878D82A}">
                    <a16:rowId xmlns:a16="http://schemas.microsoft.com/office/drawing/2014/main" val="1874159945"/>
                  </a:ext>
                </a:extLst>
              </a:tr>
              <a:tr h="515907">
                <a:tc>
                  <a:txBody>
                    <a:bodyPr/>
                    <a:lstStyle/>
                    <a:p>
                      <a:r>
                        <a:rPr lang="en-US" kern="100" baseline="0"/>
                        <a:t>2023</a:t>
                      </a:r>
                    </a:p>
                  </a:txBody>
                  <a:tcPr/>
                </a:tc>
                <a:tc>
                  <a:txBody>
                    <a:bodyPr/>
                    <a:lstStyle/>
                    <a:p>
                      <a:r>
                        <a:rPr lang="en-US" kern="100" baseline="0"/>
                        <a:t>40</a:t>
                      </a:r>
                    </a:p>
                  </a:txBody>
                  <a:tcPr/>
                </a:tc>
                <a:tc>
                  <a:txBody>
                    <a:bodyPr/>
                    <a:lstStyle/>
                    <a:p>
                      <a:r>
                        <a:rPr lang="en-US" kern="100" baseline="0"/>
                        <a:t>42</a:t>
                      </a:r>
                    </a:p>
                  </a:txBody>
                  <a:tcPr/>
                </a:tc>
                <a:tc>
                  <a:txBody>
                    <a:bodyPr/>
                    <a:lstStyle/>
                    <a:p>
                      <a:r>
                        <a:rPr lang="en-US" kern="100" baseline="0"/>
                        <a:t>32</a:t>
                      </a:r>
                    </a:p>
                  </a:txBody>
                  <a:tcPr/>
                </a:tc>
                <a:extLst>
                  <a:ext uri="{0D108BD9-81ED-4DB2-BD59-A6C34878D82A}">
                    <a16:rowId xmlns:a16="http://schemas.microsoft.com/office/drawing/2014/main" val="595896540"/>
                  </a:ext>
                </a:extLst>
              </a:tr>
              <a:tr h="515907">
                <a:tc>
                  <a:txBody>
                    <a:bodyPr/>
                    <a:lstStyle/>
                    <a:p>
                      <a:r>
                        <a:rPr lang="en-US" kern="100" baseline="0"/>
                        <a:t>2022</a:t>
                      </a:r>
                    </a:p>
                  </a:txBody>
                  <a:tcPr/>
                </a:tc>
                <a:tc>
                  <a:txBody>
                    <a:bodyPr/>
                    <a:lstStyle/>
                    <a:p>
                      <a:r>
                        <a:rPr lang="en-US" kern="100" baseline="0"/>
                        <a:t>23</a:t>
                      </a:r>
                    </a:p>
                  </a:txBody>
                  <a:tcPr/>
                </a:tc>
                <a:tc>
                  <a:txBody>
                    <a:bodyPr/>
                    <a:lstStyle/>
                    <a:p>
                      <a:r>
                        <a:rPr lang="en-US" kern="100" baseline="0"/>
                        <a:t>43</a:t>
                      </a:r>
                    </a:p>
                  </a:txBody>
                  <a:tcPr/>
                </a:tc>
                <a:tc>
                  <a:txBody>
                    <a:bodyPr/>
                    <a:lstStyle/>
                    <a:p>
                      <a:r>
                        <a:rPr lang="en-US" kern="100" baseline="0"/>
                        <a:t>32</a:t>
                      </a:r>
                    </a:p>
                  </a:txBody>
                  <a:tcPr/>
                </a:tc>
                <a:extLst>
                  <a:ext uri="{0D108BD9-81ED-4DB2-BD59-A6C34878D82A}">
                    <a16:rowId xmlns:a16="http://schemas.microsoft.com/office/drawing/2014/main" val="144847808"/>
                  </a:ext>
                </a:extLst>
              </a:tr>
            </a:tbl>
          </a:graphicData>
        </a:graphic>
      </p:graphicFrame>
      <p:sp>
        <p:nvSpPr>
          <p:cNvPr id="6" name="TextBox 5">
            <a:extLst>
              <a:ext uri="{FF2B5EF4-FFF2-40B4-BE49-F238E27FC236}">
                <a16:creationId xmlns:a16="http://schemas.microsoft.com/office/drawing/2014/main" id="{F66476B7-0361-F0BF-715E-84C0EEBB0E01}"/>
              </a:ext>
            </a:extLst>
          </p:cNvPr>
          <p:cNvSpPr txBox="1"/>
          <p:nvPr/>
        </p:nvSpPr>
        <p:spPr>
          <a:xfrm>
            <a:off x="1221014" y="5825466"/>
            <a:ext cx="10734683" cy="553998"/>
          </a:xfrm>
          <a:prstGeom prst="rect">
            <a:avLst/>
          </a:prstGeom>
          <a:noFill/>
        </p:spPr>
        <p:txBody>
          <a:bodyPr wrap="square">
            <a:spAutoFit/>
          </a:bodyPr>
          <a:lstStyle/>
          <a:p>
            <a:r>
              <a:rPr lang="en-US" sz="1000" b="1" i="0">
                <a:solidFill>
                  <a:srgbClr val="C00000"/>
                </a:solidFill>
                <a:effectLst/>
                <a:latin typeface="Calibri" panose="020F0502020204030204" pitchFamily="34" charset="0"/>
              </a:rPr>
              <a:t>NRMP Charting outcomes for the Match, 2024</a:t>
            </a:r>
            <a:r>
              <a:rPr lang="en-US" sz="1000" b="0" i="0">
                <a:solidFill>
                  <a:srgbClr val="C00000"/>
                </a:solidFill>
                <a:effectLst/>
                <a:latin typeface="Calibri" panose="020F0502020204030204" pitchFamily="34" charset="0"/>
              </a:rPr>
              <a:t> </a:t>
            </a:r>
            <a:r>
              <a:rPr lang="en-US" sz="1000" b="0" i="0">
                <a:solidFill>
                  <a:srgbClr val="C00000"/>
                </a:solidFill>
                <a:effectLst/>
                <a:latin typeface="WordVisiCarriageReturn_MSFontService"/>
              </a:rPr>
              <a:t> </a:t>
            </a:r>
            <a:br>
              <a:rPr lang="en-US" sz="1000" b="0" i="0">
                <a:solidFill>
                  <a:srgbClr val="C00000"/>
                </a:solidFill>
                <a:effectLst/>
                <a:latin typeface="WordVisiCarriageReturn_MSFontService"/>
              </a:rPr>
            </a:br>
            <a:r>
              <a:rPr lang="en-US" sz="1000" b="0" i="0" u="sng" strike="noStrike">
                <a:solidFill>
                  <a:srgbClr val="467886"/>
                </a:solidFill>
                <a:effectLst/>
                <a:latin typeface="Aptos" panose="020B0004020202020204" pitchFamily="34" charset="0"/>
                <a:hlinkClick r:id="rId2"/>
              </a:rPr>
              <a:t>https://www.nrmp.org/match-data/2024/08/charting-outcomes-characteristics-of-u-s-md-seniors-who-matched-to-their-preferred-specialty-2024-main-residency-match/</a:t>
            </a:r>
            <a:endParaRPr lang="en-US" sz="1000" b="0" i="0" u="sng" strike="noStrike">
              <a:solidFill>
                <a:srgbClr val="467886"/>
              </a:solidFill>
              <a:effectLst/>
              <a:latin typeface="Aptos" panose="020B0004020202020204" pitchFamily="34" charset="0"/>
            </a:endParaRPr>
          </a:p>
          <a:p>
            <a:r>
              <a:rPr lang="en-US" sz="1000"/>
              <a:t>https://www.aamc.org/data-reports/data/eras-statistics-data</a:t>
            </a:r>
            <a:r>
              <a:rPr lang="en-US" sz="1000" b="0" i="0">
                <a:solidFill>
                  <a:srgbClr val="000000"/>
                </a:solidFill>
                <a:effectLst/>
                <a:latin typeface="Segoe UI" panose="020B0502040204020203" pitchFamily="34" charset="0"/>
              </a:rPr>
              <a:t> </a:t>
            </a:r>
            <a:endParaRPr lang="en-US" sz="1000"/>
          </a:p>
        </p:txBody>
      </p:sp>
      <p:pic>
        <p:nvPicPr>
          <p:cNvPr id="9" name="Picture 8">
            <a:extLst>
              <a:ext uri="{FF2B5EF4-FFF2-40B4-BE49-F238E27FC236}">
                <a16:creationId xmlns:a16="http://schemas.microsoft.com/office/drawing/2014/main" id="{15BEFCF2-859B-9397-4F7B-684CEDE8F9CD}"/>
              </a:ext>
            </a:extLst>
          </p:cNvPr>
          <p:cNvPicPr>
            <a:picLocks noChangeAspect="1"/>
          </p:cNvPicPr>
          <p:nvPr/>
        </p:nvPicPr>
        <p:blipFill>
          <a:blip r:embed="rId3"/>
          <a:stretch>
            <a:fillRect/>
          </a:stretch>
        </p:blipFill>
        <p:spPr>
          <a:xfrm>
            <a:off x="1585350" y="2759804"/>
            <a:ext cx="4872090" cy="3011741"/>
          </a:xfrm>
          <a:prstGeom prst="rect">
            <a:avLst/>
          </a:prstGeom>
        </p:spPr>
      </p:pic>
    </p:spTree>
    <p:extLst>
      <p:ext uri="{BB962C8B-B14F-4D97-AF65-F5344CB8AC3E}">
        <p14:creationId xmlns:p14="http://schemas.microsoft.com/office/powerpoint/2010/main" val="140163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42670E-F80E-63F2-56C6-3AB4E7E31181}"/>
              </a:ext>
            </a:extLst>
          </p:cNvPr>
          <p:cNvGraphicFramePr>
            <a:graphicFrameLocks noGrp="1"/>
          </p:cNvGraphicFramePr>
          <p:nvPr>
            <p:extLst>
              <p:ext uri="{D42A27DB-BD31-4B8C-83A1-F6EECF244321}">
                <p14:modId xmlns:p14="http://schemas.microsoft.com/office/powerpoint/2010/main" val="1566885173"/>
              </p:ext>
            </p:extLst>
          </p:nvPr>
        </p:nvGraphicFramePr>
        <p:xfrm>
          <a:off x="2230245" y="256478"/>
          <a:ext cx="7370956" cy="5536077"/>
        </p:xfrm>
        <a:graphic>
          <a:graphicData uri="http://schemas.openxmlformats.org/drawingml/2006/table">
            <a:tbl>
              <a:tblPr firstRow="1" firstCol="1" bandRow="1"/>
              <a:tblGrid>
                <a:gridCol w="3375484">
                  <a:extLst>
                    <a:ext uri="{9D8B030D-6E8A-4147-A177-3AD203B41FA5}">
                      <a16:colId xmlns:a16="http://schemas.microsoft.com/office/drawing/2014/main" val="3064700327"/>
                    </a:ext>
                  </a:extLst>
                </a:gridCol>
                <a:gridCol w="3995472">
                  <a:extLst>
                    <a:ext uri="{9D8B030D-6E8A-4147-A177-3AD203B41FA5}">
                      <a16:colId xmlns:a16="http://schemas.microsoft.com/office/drawing/2014/main" val="868515525"/>
                    </a:ext>
                  </a:extLst>
                </a:gridCol>
              </a:tblGrid>
              <a:tr h="289516">
                <a:tc>
                  <a:txBody>
                    <a:bodyPr/>
                    <a:lstStyle/>
                    <a:p>
                      <a:pPr marL="0" marR="0">
                        <a:lnSpc>
                          <a:spcPct val="107000"/>
                        </a:lnSpc>
                        <a:spcBef>
                          <a:spcPts val="0"/>
                        </a:spcBef>
                        <a:spcAft>
                          <a:spcPts val="0"/>
                        </a:spcAft>
                      </a:pPr>
                      <a:r>
                        <a:rPr lang="en-US" sz="1400" b="1">
                          <a:solidFill>
                            <a:srgbClr val="000000"/>
                          </a:solidFill>
                          <a:effectLst/>
                          <a:highlight>
                            <a:srgbClr val="D9E1F2"/>
                          </a:highlight>
                          <a:latin typeface="Calibri"/>
                          <a:ea typeface="Calibri"/>
                          <a:cs typeface="Calibri"/>
                        </a:rPr>
                        <a:t>Department</a:t>
                      </a:r>
                      <a:r>
                        <a:rPr lang="en-US" sz="1400">
                          <a:solidFill>
                            <a:srgbClr val="000000"/>
                          </a:solidFill>
                          <a:effectLst/>
                          <a:highlight>
                            <a:srgbClr val="D9E1F2"/>
                          </a:highlight>
                          <a:latin typeface="Calibri"/>
                          <a:ea typeface="Calibri"/>
                          <a:cs typeface="Calibri"/>
                        </a:rPr>
                        <a:t>  </a:t>
                      </a:r>
                      <a:endParaRPr lang="en-US" sz="1400">
                        <a:effectLst/>
                        <a:highlight>
                          <a:srgbClr val="D9E1F2"/>
                        </a:highlight>
                        <a:latin typeface="Calibri"/>
                        <a:ea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lnSpc>
                          <a:spcPct val="107000"/>
                        </a:lnSpc>
                        <a:spcBef>
                          <a:spcPts val="0"/>
                        </a:spcBef>
                        <a:spcAft>
                          <a:spcPts val="0"/>
                        </a:spcAft>
                      </a:pPr>
                      <a:r>
                        <a:rPr lang="en-US" sz="1400" b="1">
                          <a:solidFill>
                            <a:srgbClr val="000000"/>
                          </a:solidFill>
                          <a:effectLst/>
                          <a:highlight>
                            <a:srgbClr val="D9E1F2"/>
                          </a:highlight>
                          <a:latin typeface="Calibri"/>
                          <a:ea typeface="Calibri"/>
                          <a:cs typeface="Calibri"/>
                        </a:rPr>
                        <a:t>PEDIATRICS </a:t>
                      </a:r>
                      <a:r>
                        <a:rPr lang="en-US" sz="1400">
                          <a:solidFill>
                            <a:srgbClr val="000000"/>
                          </a:solidFill>
                          <a:effectLst/>
                          <a:highlight>
                            <a:srgbClr val="D9E1F2"/>
                          </a:highlight>
                          <a:latin typeface="Calibri"/>
                          <a:ea typeface="Calibri"/>
                          <a:cs typeface="Calibri"/>
                        </a:rPr>
                        <a:t>  </a:t>
                      </a:r>
                      <a:endParaRPr lang="en-US" sz="1400">
                        <a:effectLst/>
                        <a:highlight>
                          <a:srgbClr val="D9E1F2"/>
                        </a:highligh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31846091"/>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4422503"/>
                  </a:ext>
                </a:extLst>
              </a:tr>
              <a:tr h="214456">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a:ea typeface="Calibri"/>
                          <a:cs typeface="Calibri"/>
                        </a:rPr>
                        <a:t>Contacts (R = Required to Meet) </a:t>
                      </a: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54558030"/>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Chair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Steven </a:t>
                      </a:r>
                      <a:r>
                        <a:rPr lang="en-US" sz="1400" err="1">
                          <a:effectLst/>
                          <a:latin typeface="Calibri"/>
                          <a:ea typeface="Calibri"/>
                          <a:cs typeface="Calibri"/>
                        </a:rPr>
                        <a:t>Czinn</a:t>
                      </a:r>
                      <a:r>
                        <a:rPr lang="en-US" sz="1400">
                          <a:effectLst/>
                          <a:latin typeface="Calibri"/>
                          <a:ea typeface="Calibri"/>
                          <a:cs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6804743"/>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Program Director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nSpc>
                          <a:spcPct val="107000"/>
                        </a:lnSpc>
                        <a:spcBef>
                          <a:spcPts val="0"/>
                        </a:spcBef>
                        <a:spcAft>
                          <a:spcPts val="0"/>
                        </a:spcAft>
                        <a:buNone/>
                      </a:pPr>
                      <a:r>
                        <a:rPr lang="en-US" sz="1400" b="0" i="0" u="none" strike="noStrike" baseline="0" noProof="0">
                          <a:solidFill>
                            <a:srgbClr val="000000"/>
                          </a:solidFill>
                          <a:effectLst/>
                          <a:latin typeface="Calibri"/>
                        </a:rPr>
                        <a:t>Vandana </a:t>
                      </a:r>
                      <a:r>
                        <a:rPr lang="en-US" sz="1400" b="0" i="0" u="none" strike="noStrike" baseline="0" noProof="0" err="1">
                          <a:solidFill>
                            <a:srgbClr val="000000"/>
                          </a:solidFill>
                          <a:effectLst/>
                          <a:latin typeface="Calibri"/>
                        </a:rPr>
                        <a:t>Racherla</a:t>
                      </a:r>
                      <a:r>
                        <a:rPr lang="en-US" sz="1400" b="0" i="0" u="none" strike="noStrike" baseline="0" noProof="0">
                          <a:solidFill>
                            <a:srgbClr val="000000"/>
                          </a:solidFill>
                          <a:effectLst/>
                          <a:latin typeface="Calibri"/>
                        </a:rPr>
                        <a:t> </a:t>
                      </a:r>
                      <a:r>
                        <a:rPr lang="en-US" sz="1400">
                          <a:effectLst/>
                          <a:latin typeface="Calibri"/>
                          <a:ea typeface="Calibri"/>
                          <a:cs typeface="Calibri"/>
                        </a:rPr>
                        <a:t>/R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7364067"/>
                  </a:ext>
                </a:extLst>
              </a:tr>
              <a:tr h="214456">
                <a:tc>
                  <a:txBody>
                    <a:bodyPr/>
                    <a:lstStyle/>
                    <a:p>
                      <a:pPr marL="0" lvl="0">
                        <a:lnSpc>
                          <a:spcPct val="107000"/>
                        </a:lnSpc>
                        <a:spcBef>
                          <a:spcPts val="0"/>
                        </a:spcBef>
                        <a:spcAft>
                          <a:spcPts val="0"/>
                        </a:spcAft>
                        <a:buNone/>
                      </a:pPr>
                      <a:r>
                        <a:rPr lang="en-US" sz="1400">
                          <a:effectLst/>
                          <a:latin typeface="Calibri"/>
                          <a:ea typeface="Calibri"/>
                          <a:cs typeface="Calibri"/>
                        </a:rPr>
                        <a:t>Director of Pediatric Education</a:t>
                      </a:r>
                    </a:p>
                  </a:txBody>
                  <a:tcPr marL="0" marR="0" marT="0" marB="0" anchor="b">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marL="0" lvl="0">
                        <a:lnSpc>
                          <a:spcPct val="107000"/>
                        </a:lnSpc>
                        <a:spcBef>
                          <a:spcPts val="0"/>
                        </a:spcBef>
                        <a:spcAft>
                          <a:spcPts val="0"/>
                        </a:spcAft>
                        <a:buNone/>
                      </a:pPr>
                      <a:r>
                        <a:rPr lang="en-US" sz="1400">
                          <a:effectLst/>
                          <a:latin typeface="Calibri"/>
                          <a:ea typeface="Calibri"/>
                          <a:cs typeface="Calibri"/>
                        </a:rPr>
                        <a:t>Rebecca Carter/R</a:t>
                      </a:r>
                    </a:p>
                  </a:txBody>
                  <a:tcPr marL="0" marR="0" marT="0" marB="0" anchor="ctr">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val="2806962557"/>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MSIV Advising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a:lnSpc>
                          <a:spcPct val="107000"/>
                        </a:lnSpc>
                        <a:spcBef>
                          <a:spcPts val="0"/>
                        </a:spcBef>
                        <a:spcAft>
                          <a:spcPts val="0"/>
                        </a:spcAft>
                        <a:buNone/>
                      </a:pPr>
                      <a:r>
                        <a:rPr lang="en-US" sz="1400" b="0" i="0" u="none" strike="noStrike" baseline="0" noProof="0">
                          <a:solidFill>
                            <a:srgbClr val="000000"/>
                          </a:solidFill>
                          <a:effectLst/>
                          <a:latin typeface="Calibri"/>
                        </a:rPr>
                        <a:t>Nisha Divakaruni </a:t>
                      </a:r>
                      <a:r>
                        <a:rPr lang="en-US" sz="1400">
                          <a:effectLst/>
                          <a:latin typeface="Calibri"/>
                          <a:ea typeface="Calibri"/>
                          <a:cs typeface="Calibri"/>
                        </a:rPr>
                        <a:t>/R   </a:t>
                      </a:r>
                      <a:endParaRPr lang="en-US" sz="1400">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757657"/>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Other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Regina Macatangay (M3)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5241518"/>
                  </a:ext>
                </a:extLst>
              </a:tr>
              <a:tr h="214456">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a:ea typeface="Calibri"/>
                          <a:cs typeface="Calibri"/>
                        </a:rPr>
                        <a:t>Competitive Applicant </a:t>
                      </a: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993358175"/>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Class Distinction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All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2643839"/>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Step 2 (goal)</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245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094724"/>
                  </a:ext>
                </a:extLst>
              </a:tr>
              <a:tr h="214456">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a:ea typeface="Calibri"/>
                          <a:cs typeface="Calibri"/>
                        </a:rPr>
                        <a:t>Preliminary Year </a:t>
                      </a: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Not Applicable </a:t>
                      </a:r>
                      <a:r>
                        <a:rPr lang="en-US" sz="1400">
                          <a:solidFill>
                            <a:srgbClr val="000000"/>
                          </a:solidFill>
                          <a:effectLst/>
                          <a:highlight>
                            <a:srgbClr val="A6A6A6"/>
                          </a:highlight>
                          <a:latin typeface="Calibri" panose="020F0502020204030204" pitchFamily="34" charset="0"/>
                          <a:ea typeface="Calibri" panose="020F0502020204030204" pitchFamily="34" charset="0"/>
                          <a:cs typeface="Calibri" panose="020F0502020204030204" pitchFamily="34" charset="0"/>
                        </a:rPr>
                        <a:t>  </a:t>
                      </a:r>
                      <a:endParaRPr lang="en-US" sz="1400">
                        <a:effectLst/>
                        <a:highlight>
                          <a:srgbClr val="A6A6A6"/>
                        </a:highligh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75569089"/>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5976351"/>
                  </a:ext>
                </a:extLst>
              </a:tr>
              <a:tr h="214456">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a:ea typeface="Calibri"/>
                          <a:cs typeface="Calibri"/>
                        </a:rPr>
                        <a:t>Away Rotations </a:t>
                      </a: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4211621722"/>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Expectations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Not Expected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5529364"/>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Ideal Number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N/A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5899641"/>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216151"/>
                  </a:ext>
                </a:extLst>
              </a:tr>
              <a:tr h="214456">
                <a:tc>
                  <a:txBody>
                    <a:bodyPr/>
                    <a:lstStyle/>
                    <a:p>
                      <a:pPr marL="0" marR="0">
                        <a:lnSpc>
                          <a:spcPct val="107000"/>
                        </a:lnSpc>
                        <a:spcBef>
                          <a:spcPts val="0"/>
                        </a:spcBef>
                        <a:spcAft>
                          <a:spcPts val="0"/>
                        </a:spcAft>
                      </a:pPr>
                      <a:r>
                        <a:rPr lang="en-US" sz="1400" b="1">
                          <a:solidFill>
                            <a:srgbClr val="000000"/>
                          </a:solidFill>
                          <a:effectLst/>
                          <a:highlight>
                            <a:srgbClr val="A6A6A6"/>
                          </a:highlight>
                          <a:latin typeface="Calibri"/>
                          <a:ea typeface="Calibri"/>
                          <a:cs typeface="Calibri"/>
                        </a:rPr>
                        <a:t>Letters of Reference </a:t>
                      </a: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nSpc>
                          <a:spcPct val="107000"/>
                        </a:lnSpc>
                        <a:spcBef>
                          <a:spcPts val="0"/>
                        </a:spcBef>
                        <a:spcAft>
                          <a:spcPts val="0"/>
                        </a:spcAft>
                      </a:pPr>
                      <a:r>
                        <a:rPr lang="en-US" sz="1400">
                          <a:solidFill>
                            <a:srgbClr val="000000"/>
                          </a:solidFill>
                          <a:effectLst/>
                          <a:highlight>
                            <a:srgbClr val="A6A6A6"/>
                          </a:highlight>
                          <a:latin typeface="Calibri"/>
                          <a:ea typeface="Calibri"/>
                          <a:cs typeface="Calibri"/>
                        </a:rPr>
                        <a:t>  </a:t>
                      </a:r>
                      <a:endParaRPr lang="en-US" sz="1400">
                        <a:effectLst/>
                        <a:highlight>
                          <a:srgbClr val="A6A6A6"/>
                        </a:highlight>
                        <a:latin typeface="Calibri"/>
                        <a:ea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34502840"/>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Total Number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3-4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175825"/>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Chair Letter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N/A*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661292"/>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Ideal Make Up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PEDS Faculty letter (either SUB I or Peds Faculty)</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2232863"/>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Other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4735985"/>
                  </a:ext>
                </a:extLst>
              </a:tr>
              <a:tr h="214456">
                <a:tc>
                  <a:txBody>
                    <a:bodyPr/>
                    <a:lstStyle/>
                    <a:p>
                      <a:pPr marL="0" marR="0">
                        <a:lnSpc>
                          <a:spcPct val="107000"/>
                        </a:lnSpc>
                        <a:spcBef>
                          <a:spcPts val="0"/>
                        </a:spcBef>
                        <a:spcAft>
                          <a:spcPts val="0"/>
                        </a:spcAft>
                      </a:pPr>
                      <a:r>
                        <a:rPr lang="en-US" sz="1400">
                          <a:effectLst/>
                          <a:latin typeface="Calibri"/>
                          <a:ea typeface="Calibri"/>
                          <a:cs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a:effectLst/>
                          <a:latin typeface="Calibri"/>
                          <a:ea typeface="Calibri"/>
                          <a:cs typeface="Calibri"/>
                        </a:rPr>
                        <a:t>Other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9771380"/>
                  </a:ext>
                </a:extLst>
              </a:tr>
              <a:tr h="395621">
                <a:tc gridSpan="2">
                  <a:txBody>
                    <a:bodyPr/>
                    <a:lstStyle/>
                    <a:p>
                      <a:pPr marL="0" marR="0">
                        <a:lnSpc>
                          <a:spcPct val="107000"/>
                        </a:lnSpc>
                        <a:spcBef>
                          <a:spcPts val="0"/>
                        </a:spcBef>
                        <a:spcAft>
                          <a:spcPts val="0"/>
                        </a:spcAft>
                      </a:pPr>
                      <a:r>
                        <a:rPr lang="en-US" sz="1400">
                          <a:effectLst/>
                          <a:latin typeface="Calibri"/>
                          <a:ea typeface="Calibri"/>
                          <a:cs typeface="Calibri"/>
                        </a:rPr>
                        <a:t>* Rare peds programs require a Peds Chair letter. This is on their website. If applicable, please reach out to Dr. Carter and Dr. Divakaruni to coordinate with Dr. </a:t>
                      </a:r>
                      <a:r>
                        <a:rPr lang="en-US" sz="1400" err="1">
                          <a:effectLst/>
                          <a:latin typeface="Calibri"/>
                          <a:ea typeface="Calibri"/>
                          <a:cs typeface="Calibri"/>
                        </a:rPr>
                        <a:t>Czinn’s</a:t>
                      </a:r>
                      <a:r>
                        <a:rPr lang="en-US" sz="1400">
                          <a:effectLst/>
                          <a:latin typeface="Calibri"/>
                          <a:ea typeface="Calibri"/>
                          <a:cs typeface="Calibri"/>
                        </a:rPr>
                        <a:t> office)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02743299"/>
                  </a:ext>
                </a:extLst>
              </a:tr>
            </a:tbl>
          </a:graphicData>
        </a:graphic>
      </p:graphicFrame>
    </p:spTree>
    <p:extLst>
      <p:ext uri="{BB962C8B-B14F-4D97-AF65-F5344CB8AC3E}">
        <p14:creationId xmlns:p14="http://schemas.microsoft.com/office/powerpoint/2010/main" val="2802284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AD7B-C011-45A8-8590-2E9FA56BBB47}"/>
              </a:ext>
            </a:extLst>
          </p:cNvPr>
          <p:cNvSpPr>
            <a:spLocks noGrp="1"/>
          </p:cNvSpPr>
          <p:nvPr>
            <p:ph type="title"/>
          </p:nvPr>
        </p:nvSpPr>
        <p:spPr/>
        <p:txBody>
          <a:bodyPr/>
          <a:lstStyle/>
          <a:p>
            <a:r>
              <a:rPr lang="en-US"/>
              <a:t>Signaling</a:t>
            </a:r>
          </a:p>
        </p:txBody>
      </p:sp>
      <p:sp>
        <p:nvSpPr>
          <p:cNvPr id="3" name="Content Placeholder 2">
            <a:extLst>
              <a:ext uri="{FF2B5EF4-FFF2-40B4-BE49-F238E27FC236}">
                <a16:creationId xmlns:a16="http://schemas.microsoft.com/office/drawing/2014/main" id="{BBEC3E01-90D0-44BB-8800-88D3516389AF}"/>
              </a:ext>
            </a:extLst>
          </p:cNvPr>
          <p:cNvSpPr>
            <a:spLocks noGrp="1"/>
          </p:cNvSpPr>
          <p:nvPr>
            <p:ph idx="1"/>
          </p:nvPr>
        </p:nvSpPr>
        <p:spPr>
          <a:xfrm>
            <a:off x="1097281" y="2108201"/>
            <a:ext cx="3661332" cy="3760891"/>
          </a:xfrm>
        </p:spPr>
        <p:txBody>
          <a:bodyPr vert="horz" lIns="0" tIns="45720" rIns="0" bIns="45720" rtlCol="0" anchor="t">
            <a:normAutofit lnSpcReduction="10000"/>
          </a:bodyPr>
          <a:lstStyle/>
          <a:p>
            <a:pPr>
              <a:buFont typeface="Wingdings" panose="05000000000000000000" pitchFamily="2" charset="2"/>
              <a:buChar char="q"/>
            </a:pPr>
            <a:r>
              <a:rPr lang="en-US" sz="2400" b="1">
                <a:solidFill>
                  <a:srgbClr val="C00000"/>
                </a:solidFill>
              </a:rPr>
              <a:t>5 program signals for Pediatrics</a:t>
            </a:r>
            <a:endParaRPr lang="en-US" sz="2400" b="1" i="0">
              <a:solidFill>
                <a:srgbClr val="C00000"/>
              </a:solidFill>
              <a:effectLst/>
            </a:endParaRPr>
          </a:p>
          <a:p>
            <a:pPr>
              <a:buFont typeface="Wingdings" panose="05000000000000000000" pitchFamily="2" charset="2"/>
              <a:buChar char="q"/>
            </a:pPr>
            <a:r>
              <a:rPr lang="en-US" sz="2400" b="1">
                <a:solidFill>
                  <a:srgbClr val="C00000"/>
                </a:solidFill>
              </a:rPr>
              <a:t>Geographic Signaling</a:t>
            </a:r>
          </a:p>
          <a:p>
            <a:pPr>
              <a:buFont typeface="Wingdings" panose="05000000000000000000" pitchFamily="2" charset="2"/>
              <a:buChar char="q"/>
            </a:pPr>
            <a:r>
              <a:rPr lang="en-US" sz="2000" b="0" i="0">
                <a:solidFill>
                  <a:srgbClr val="292929"/>
                </a:solidFill>
                <a:effectLst/>
                <a:latin typeface="robotoregular"/>
              </a:rPr>
              <a:t> An average of 26% of signals were sent to 10% of programs in Pediatrics</a:t>
            </a:r>
          </a:p>
          <a:p>
            <a:pPr>
              <a:buFont typeface="Wingdings" panose="05000000000000000000" pitchFamily="2" charset="2"/>
              <a:buChar char="q"/>
            </a:pPr>
            <a:endParaRPr lang="en-US" sz="2000">
              <a:solidFill>
                <a:srgbClr val="292929"/>
              </a:solidFill>
              <a:latin typeface="robotoregular"/>
            </a:endParaRPr>
          </a:p>
          <a:p>
            <a:pPr>
              <a:buFont typeface="Wingdings" panose="05000000000000000000" pitchFamily="2" charset="2"/>
              <a:buChar char="q"/>
            </a:pPr>
            <a:r>
              <a:rPr lang="en-US" sz="2000">
                <a:solidFill>
                  <a:srgbClr val="292929"/>
                </a:solidFill>
                <a:latin typeface="robotoregular"/>
              </a:rPr>
              <a:t>UMSOM had a 93% hit rate on 5 Signals 2025</a:t>
            </a:r>
            <a:endParaRPr lang="en-US" sz="2200"/>
          </a:p>
        </p:txBody>
      </p:sp>
      <p:sp>
        <p:nvSpPr>
          <p:cNvPr id="6" name="TextBox 5">
            <a:extLst>
              <a:ext uri="{FF2B5EF4-FFF2-40B4-BE49-F238E27FC236}">
                <a16:creationId xmlns:a16="http://schemas.microsoft.com/office/drawing/2014/main" id="{9C41508D-794E-AB52-A4F9-BAD121BD5FF7}"/>
              </a:ext>
            </a:extLst>
          </p:cNvPr>
          <p:cNvSpPr txBox="1"/>
          <p:nvPr/>
        </p:nvSpPr>
        <p:spPr>
          <a:xfrm>
            <a:off x="8277335" y="5969434"/>
            <a:ext cx="3725246" cy="400110"/>
          </a:xfrm>
          <a:prstGeom prst="rect">
            <a:avLst/>
          </a:prstGeom>
          <a:noFill/>
        </p:spPr>
        <p:txBody>
          <a:bodyPr wrap="square">
            <a:spAutoFit/>
          </a:bodyPr>
          <a:lstStyle/>
          <a:p>
            <a:r>
              <a:rPr lang="en-US" sz="1000">
                <a:hlinkClick r:id="rId2"/>
              </a:rPr>
              <a:t>https://www.aamc.org/data-reports/data/eras-statistics-data</a:t>
            </a:r>
            <a:endParaRPr lang="en-US" sz="1000"/>
          </a:p>
          <a:p>
            <a:endParaRPr lang="en-US" sz="1000"/>
          </a:p>
        </p:txBody>
      </p:sp>
      <p:pic>
        <p:nvPicPr>
          <p:cNvPr id="5" name="Picture 4">
            <a:extLst>
              <a:ext uri="{FF2B5EF4-FFF2-40B4-BE49-F238E27FC236}">
                <a16:creationId xmlns:a16="http://schemas.microsoft.com/office/drawing/2014/main" id="{BF065E79-F0DC-3D1D-EB4B-90FB3CBF90E2}"/>
              </a:ext>
            </a:extLst>
          </p:cNvPr>
          <p:cNvPicPr>
            <a:picLocks noChangeAspect="1"/>
          </p:cNvPicPr>
          <p:nvPr/>
        </p:nvPicPr>
        <p:blipFill>
          <a:blip r:embed="rId3"/>
          <a:stretch>
            <a:fillRect/>
          </a:stretch>
        </p:blipFill>
        <p:spPr>
          <a:xfrm>
            <a:off x="4974155" y="1131445"/>
            <a:ext cx="6985197" cy="3989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0555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DCFF60-5E1E-1E33-F0F5-4D9B5B495F2E}"/>
              </a:ext>
            </a:extLst>
          </p:cNvPr>
          <p:cNvPicPr>
            <a:picLocks noChangeAspect="1"/>
          </p:cNvPicPr>
          <p:nvPr/>
        </p:nvPicPr>
        <p:blipFill>
          <a:blip r:embed="rId2"/>
          <a:stretch>
            <a:fillRect/>
          </a:stretch>
        </p:blipFill>
        <p:spPr>
          <a:xfrm>
            <a:off x="971304" y="365759"/>
            <a:ext cx="10249392" cy="5648325"/>
          </a:xfrm>
          <a:prstGeom prst="rect">
            <a:avLst/>
          </a:prstGeom>
        </p:spPr>
      </p:pic>
      <p:sp>
        <p:nvSpPr>
          <p:cNvPr id="6" name="TextBox 5">
            <a:extLst>
              <a:ext uri="{FF2B5EF4-FFF2-40B4-BE49-F238E27FC236}">
                <a16:creationId xmlns:a16="http://schemas.microsoft.com/office/drawing/2014/main" id="{2B472DAA-9562-367C-9195-AF1BEB8760A7}"/>
              </a:ext>
            </a:extLst>
          </p:cNvPr>
          <p:cNvSpPr txBox="1"/>
          <p:nvPr/>
        </p:nvSpPr>
        <p:spPr>
          <a:xfrm>
            <a:off x="8277335" y="5969434"/>
            <a:ext cx="3725246" cy="400110"/>
          </a:xfrm>
          <a:prstGeom prst="rect">
            <a:avLst/>
          </a:prstGeom>
          <a:noFill/>
        </p:spPr>
        <p:txBody>
          <a:bodyPr wrap="square">
            <a:spAutoFit/>
          </a:bodyPr>
          <a:lstStyle/>
          <a:p>
            <a:r>
              <a:rPr lang="en-US" sz="1000">
                <a:hlinkClick r:id="rId3"/>
              </a:rPr>
              <a:t>https://www.aamc.org/data-reports/data/eras-statistics-data</a:t>
            </a:r>
            <a:endParaRPr lang="en-US" sz="1000"/>
          </a:p>
          <a:p>
            <a:endParaRPr lang="en-US" sz="1000"/>
          </a:p>
        </p:txBody>
      </p:sp>
    </p:spTree>
    <p:extLst>
      <p:ext uri="{BB962C8B-B14F-4D97-AF65-F5344CB8AC3E}">
        <p14:creationId xmlns:p14="http://schemas.microsoft.com/office/powerpoint/2010/main" val="151322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48812D-3AA3-DA9D-18F9-DEFBF21091F1}"/>
              </a:ext>
            </a:extLst>
          </p:cNvPr>
          <p:cNvPicPr>
            <a:picLocks noChangeAspect="1"/>
          </p:cNvPicPr>
          <p:nvPr/>
        </p:nvPicPr>
        <p:blipFill>
          <a:blip r:embed="rId2"/>
          <a:stretch>
            <a:fillRect/>
          </a:stretch>
        </p:blipFill>
        <p:spPr>
          <a:xfrm>
            <a:off x="238125" y="242887"/>
            <a:ext cx="11715750" cy="6372225"/>
          </a:xfrm>
          <a:prstGeom prst="rect">
            <a:avLst/>
          </a:prstGeom>
        </p:spPr>
      </p:pic>
      <p:sp>
        <p:nvSpPr>
          <p:cNvPr id="4" name="Rectangle 3">
            <a:extLst>
              <a:ext uri="{FF2B5EF4-FFF2-40B4-BE49-F238E27FC236}">
                <a16:creationId xmlns:a16="http://schemas.microsoft.com/office/drawing/2014/main" id="{2FACEB25-95ED-0AA8-29D8-6A6DCD624BE9}"/>
              </a:ext>
            </a:extLst>
          </p:cNvPr>
          <p:cNvSpPr/>
          <p:nvPr/>
        </p:nvSpPr>
        <p:spPr>
          <a:xfrm>
            <a:off x="524256" y="2767584"/>
            <a:ext cx="3584448" cy="115824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65929C0-FF48-88A9-C731-52664C1D30F2}"/>
              </a:ext>
            </a:extLst>
          </p:cNvPr>
          <p:cNvSpPr/>
          <p:nvPr/>
        </p:nvSpPr>
        <p:spPr>
          <a:xfrm>
            <a:off x="5657222" y="538523"/>
            <a:ext cx="2662813" cy="5590971"/>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44916F-A0EF-BC58-041B-B291B822F5D2}"/>
              </a:ext>
            </a:extLst>
          </p:cNvPr>
          <p:cNvSpPr txBox="1"/>
          <p:nvPr/>
        </p:nvSpPr>
        <p:spPr>
          <a:xfrm>
            <a:off x="7143479" y="6319477"/>
            <a:ext cx="3725246" cy="400110"/>
          </a:xfrm>
          <a:prstGeom prst="rect">
            <a:avLst/>
          </a:prstGeom>
          <a:noFill/>
        </p:spPr>
        <p:txBody>
          <a:bodyPr wrap="square">
            <a:spAutoFit/>
          </a:bodyPr>
          <a:lstStyle/>
          <a:p>
            <a:r>
              <a:rPr lang="en-US" sz="1000">
                <a:hlinkClick r:id="rId3"/>
              </a:rPr>
              <a:t>https://www.aamc.org/data-reports/data/eras-statistics-data</a:t>
            </a:r>
            <a:endParaRPr lang="en-US" sz="1000"/>
          </a:p>
          <a:p>
            <a:endParaRPr lang="en-US" sz="1000"/>
          </a:p>
        </p:txBody>
      </p:sp>
    </p:spTree>
    <p:extLst>
      <p:ext uri="{BB962C8B-B14F-4D97-AF65-F5344CB8AC3E}">
        <p14:creationId xmlns:p14="http://schemas.microsoft.com/office/powerpoint/2010/main" val="16434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408DB2-F6CD-6F76-E491-F68367F5AEF5}"/>
              </a:ext>
            </a:extLst>
          </p:cNvPr>
          <p:cNvSpPr txBox="1"/>
          <p:nvPr/>
        </p:nvSpPr>
        <p:spPr>
          <a:xfrm>
            <a:off x="8277335" y="5969434"/>
            <a:ext cx="3725246" cy="400110"/>
          </a:xfrm>
          <a:prstGeom prst="rect">
            <a:avLst/>
          </a:prstGeom>
          <a:noFill/>
        </p:spPr>
        <p:txBody>
          <a:bodyPr wrap="square">
            <a:spAutoFit/>
          </a:bodyPr>
          <a:lstStyle/>
          <a:p>
            <a:r>
              <a:rPr lang="en-US" sz="1000">
                <a:hlinkClick r:id="rId2"/>
              </a:rPr>
              <a:t>https://www.aamc.org/data-reports/data/eras-statistics-data</a:t>
            </a:r>
            <a:endParaRPr lang="en-US" sz="1000"/>
          </a:p>
          <a:p>
            <a:endParaRPr lang="en-US" sz="1000"/>
          </a:p>
        </p:txBody>
      </p:sp>
      <p:pic>
        <p:nvPicPr>
          <p:cNvPr id="6" name="Picture 5">
            <a:extLst>
              <a:ext uri="{FF2B5EF4-FFF2-40B4-BE49-F238E27FC236}">
                <a16:creationId xmlns:a16="http://schemas.microsoft.com/office/drawing/2014/main" id="{762A0436-0D32-00D3-C685-BDEE2CD36EC9}"/>
              </a:ext>
            </a:extLst>
          </p:cNvPr>
          <p:cNvPicPr>
            <a:picLocks noChangeAspect="1"/>
          </p:cNvPicPr>
          <p:nvPr/>
        </p:nvPicPr>
        <p:blipFill>
          <a:blip r:embed="rId3"/>
          <a:stretch>
            <a:fillRect/>
          </a:stretch>
        </p:blipFill>
        <p:spPr>
          <a:xfrm>
            <a:off x="1044512" y="275273"/>
            <a:ext cx="9757488" cy="5576888"/>
          </a:xfrm>
          <a:prstGeom prst="rect">
            <a:avLst/>
          </a:prstGeom>
        </p:spPr>
      </p:pic>
    </p:spTree>
    <p:extLst>
      <p:ext uri="{BB962C8B-B14F-4D97-AF65-F5344CB8AC3E}">
        <p14:creationId xmlns:p14="http://schemas.microsoft.com/office/powerpoint/2010/main" val="3883847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C0666B-21B4-6FC4-692E-6B14BB4259BD}"/>
              </a:ext>
            </a:extLst>
          </p:cNvPr>
          <p:cNvSpPr txBox="1"/>
          <p:nvPr/>
        </p:nvSpPr>
        <p:spPr>
          <a:xfrm>
            <a:off x="8240759" y="6080974"/>
            <a:ext cx="3725246" cy="400110"/>
          </a:xfrm>
          <a:prstGeom prst="rect">
            <a:avLst/>
          </a:prstGeom>
          <a:noFill/>
        </p:spPr>
        <p:txBody>
          <a:bodyPr wrap="square">
            <a:spAutoFit/>
          </a:bodyPr>
          <a:lstStyle/>
          <a:p>
            <a:r>
              <a:rPr lang="en-US" sz="1000">
                <a:hlinkClick r:id="rId2"/>
              </a:rPr>
              <a:t>https://www.aamc.org/data-reports/data/eras-statistics-data</a:t>
            </a:r>
            <a:endParaRPr lang="en-US" sz="1000"/>
          </a:p>
          <a:p>
            <a:endParaRPr lang="en-US" sz="1000"/>
          </a:p>
        </p:txBody>
      </p:sp>
      <p:pic>
        <p:nvPicPr>
          <p:cNvPr id="6" name="Picture 5">
            <a:extLst>
              <a:ext uri="{FF2B5EF4-FFF2-40B4-BE49-F238E27FC236}">
                <a16:creationId xmlns:a16="http://schemas.microsoft.com/office/drawing/2014/main" id="{44978633-D01B-20E8-77C6-EE9E34E1020A}"/>
              </a:ext>
            </a:extLst>
          </p:cNvPr>
          <p:cNvPicPr>
            <a:picLocks noChangeAspect="1"/>
          </p:cNvPicPr>
          <p:nvPr/>
        </p:nvPicPr>
        <p:blipFill>
          <a:blip r:embed="rId3"/>
          <a:stretch>
            <a:fillRect/>
          </a:stretch>
        </p:blipFill>
        <p:spPr>
          <a:xfrm>
            <a:off x="673227" y="119444"/>
            <a:ext cx="10421493" cy="5792570"/>
          </a:xfrm>
          <a:prstGeom prst="rect">
            <a:avLst/>
          </a:prstGeom>
        </p:spPr>
      </p:pic>
      <p:sp>
        <p:nvSpPr>
          <p:cNvPr id="7" name="Rectangle 6">
            <a:extLst>
              <a:ext uri="{FF2B5EF4-FFF2-40B4-BE49-F238E27FC236}">
                <a16:creationId xmlns:a16="http://schemas.microsoft.com/office/drawing/2014/main" id="{3B82AF21-C04A-C551-8C66-4407BD5CF479}"/>
              </a:ext>
            </a:extLst>
          </p:cNvPr>
          <p:cNvSpPr/>
          <p:nvPr/>
        </p:nvSpPr>
        <p:spPr>
          <a:xfrm>
            <a:off x="1097280" y="1731264"/>
            <a:ext cx="3877056" cy="115824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D6857E-1364-8BE3-83F9-96AAD68467EA}"/>
              </a:ext>
            </a:extLst>
          </p:cNvPr>
          <p:cNvSpPr/>
          <p:nvPr/>
        </p:nvSpPr>
        <p:spPr>
          <a:xfrm>
            <a:off x="5371715" y="945986"/>
            <a:ext cx="2041022" cy="5134988"/>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766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A16EE-5F4B-2DD4-DCEA-2B8F42F2B8CC}"/>
              </a:ext>
            </a:extLst>
          </p:cNvPr>
          <p:cNvPicPr>
            <a:picLocks noChangeAspect="1"/>
          </p:cNvPicPr>
          <p:nvPr/>
        </p:nvPicPr>
        <p:blipFill>
          <a:blip r:embed="rId2"/>
          <a:stretch>
            <a:fillRect/>
          </a:stretch>
        </p:blipFill>
        <p:spPr>
          <a:xfrm>
            <a:off x="2195512" y="737235"/>
            <a:ext cx="7800975" cy="3257550"/>
          </a:xfrm>
          <a:prstGeom prst="rect">
            <a:avLst/>
          </a:prstGeom>
        </p:spPr>
      </p:pic>
      <p:sp>
        <p:nvSpPr>
          <p:cNvPr id="5" name="TextBox 4">
            <a:extLst>
              <a:ext uri="{FF2B5EF4-FFF2-40B4-BE49-F238E27FC236}">
                <a16:creationId xmlns:a16="http://schemas.microsoft.com/office/drawing/2014/main" id="{471E6E91-6A46-EAD6-DCE0-F38398A8B66E}"/>
              </a:ext>
            </a:extLst>
          </p:cNvPr>
          <p:cNvSpPr txBox="1"/>
          <p:nvPr/>
        </p:nvSpPr>
        <p:spPr>
          <a:xfrm>
            <a:off x="2298382" y="5920710"/>
            <a:ext cx="7305261" cy="400110"/>
          </a:xfrm>
          <a:prstGeom prst="rect">
            <a:avLst/>
          </a:prstGeom>
          <a:noFill/>
        </p:spPr>
        <p:txBody>
          <a:bodyPr wrap="square">
            <a:spAutoFit/>
          </a:bodyPr>
          <a:lstStyle/>
          <a:p>
            <a:r>
              <a:rPr lang="en-US" sz="1000">
                <a:hlinkClick r:id="rId3"/>
              </a:rPr>
              <a:t>https://www.nrmp.org/match-data/2024/08/charting-outcomes-program-director-survey-results-main-residency-match/</a:t>
            </a:r>
            <a:endParaRPr lang="en-US" sz="1000"/>
          </a:p>
          <a:p>
            <a:endParaRPr lang="en-US" sz="1000"/>
          </a:p>
        </p:txBody>
      </p:sp>
    </p:spTree>
    <p:extLst>
      <p:ext uri="{BB962C8B-B14F-4D97-AF65-F5344CB8AC3E}">
        <p14:creationId xmlns:p14="http://schemas.microsoft.com/office/powerpoint/2010/main" val="4045614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4" name="Straight Connector 2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E75F8FC7-2268-462F-AFF6-A4A975C34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6900D2-B794-BD5C-9F6D-D9A5A3433F9C}"/>
              </a:ext>
            </a:extLst>
          </p:cNvPr>
          <p:cNvSpPr txBox="1"/>
          <p:nvPr/>
        </p:nvSpPr>
        <p:spPr>
          <a:xfrm>
            <a:off x="6858549" y="4716728"/>
            <a:ext cx="4813072" cy="136954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200" spc="-50">
                <a:solidFill>
                  <a:schemeClr val="tx1">
                    <a:lumMod val="85000"/>
                    <a:lumOff val="15000"/>
                  </a:schemeClr>
                </a:solidFill>
                <a:latin typeface="+mj-lt"/>
                <a:ea typeface="+mj-ea"/>
                <a:cs typeface="+mj-cs"/>
                <a:hlinkClick r:id="rId2"/>
              </a:rPr>
              <a:t>https://www.nrmp.org/match-data/2024/08/charting-outcomes-program-director-survey-results-main-residency-match/</a:t>
            </a:r>
            <a:endParaRPr lang="en-US" sz="1200" spc="-50">
              <a:solidFill>
                <a:schemeClr val="tx1">
                  <a:lumMod val="85000"/>
                  <a:lumOff val="15000"/>
                </a:schemeClr>
              </a:solidFill>
              <a:latin typeface="+mj-lt"/>
              <a:ea typeface="+mj-ea"/>
              <a:cs typeface="+mj-cs"/>
            </a:endParaRPr>
          </a:p>
          <a:p>
            <a:pPr>
              <a:lnSpc>
                <a:spcPct val="90000"/>
              </a:lnSpc>
              <a:spcBef>
                <a:spcPct val="0"/>
              </a:spcBef>
              <a:spcAft>
                <a:spcPts val="600"/>
              </a:spcAft>
            </a:pPr>
            <a:endParaRPr lang="en-US" sz="3800" spc="-50">
              <a:solidFill>
                <a:schemeClr val="tx1">
                  <a:lumMod val="85000"/>
                  <a:lumOff val="15000"/>
                </a:schemeClr>
              </a:solidFill>
              <a:latin typeface="+mj-lt"/>
              <a:ea typeface="+mj-ea"/>
              <a:cs typeface="+mj-cs"/>
            </a:endParaRPr>
          </a:p>
        </p:txBody>
      </p:sp>
      <p:pic>
        <p:nvPicPr>
          <p:cNvPr id="4" name="Picture 3">
            <a:extLst>
              <a:ext uri="{FF2B5EF4-FFF2-40B4-BE49-F238E27FC236}">
                <a16:creationId xmlns:a16="http://schemas.microsoft.com/office/drawing/2014/main" id="{EC17B20D-9723-5E2E-7442-C58A3DFB469F}"/>
              </a:ext>
            </a:extLst>
          </p:cNvPr>
          <p:cNvPicPr>
            <a:picLocks noChangeAspect="1"/>
          </p:cNvPicPr>
          <p:nvPr/>
        </p:nvPicPr>
        <p:blipFill>
          <a:blip r:embed="rId3"/>
          <a:srcRect l="1908" r="1910"/>
          <a:stretch/>
        </p:blipFill>
        <p:spPr>
          <a:xfrm>
            <a:off x="-57733" y="0"/>
            <a:ext cx="6799909" cy="6292163"/>
          </a:xfrm>
          <a:prstGeom prst="rect">
            <a:avLst/>
          </a:prstGeom>
        </p:spPr>
      </p:pic>
      <p:cxnSp>
        <p:nvCxnSpPr>
          <p:cNvPr id="28" name="Straight Connector 27">
            <a:extLst>
              <a:ext uri="{FF2B5EF4-FFF2-40B4-BE49-F238E27FC236}">
                <a16:creationId xmlns:a16="http://schemas.microsoft.com/office/drawing/2014/main" id="{BEF45B32-FB97-49CC-B778-CA7CF87BEF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58549" y="437114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7EE051E9-6C07-4FBB-B4F7-EDF8DDEA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Oval 4">
            <a:extLst>
              <a:ext uri="{FF2B5EF4-FFF2-40B4-BE49-F238E27FC236}">
                <a16:creationId xmlns:a16="http://schemas.microsoft.com/office/drawing/2014/main" id="{5AA2D0A7-AF4E-805A-4BA1-9EF102C90FD5}"/>
              </a:ext>
            </a:extLst>
          </p:cNvPr>
          <p:cNvSpPr/>
          <p:nvPr/>
        </p:nvSpPr>
        <p:spPr>
          <a:xfrm>
            <a:off x="954593" y="5617046"/>
            <a:ext cx="2044639" cy="469230"/>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CEB4201-AB48-B08B-F295-9F6997BB73D4}"/>
              </a:ext>
            </a:extLst>
          </p:cNvPr>
          <p:cNvSpPr/>
          <p:nvPr/>
        </p:nvSpPr>
        <p:spPr>
          <a:xfrm>
            <a:off x="4082948" y="5609395"/>
            <a:ext cx="2044639" cy="469230"/>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6FCEA2D-6497-54A5-ACDD-10C9D0C8665A}"/>
              </a:ext>
            </a:extLst>
          </p:cNvPr>
          <p:cNvSpPr txBox="1"/>
          <p:nvPr/>
        </p:nvSpPr>
        <p:spPr>
          <a:xfrm>
            <a:off x="7260483" y="867823"/>
            <a:ext cx="4813072" cy="13695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spc="-50">
                <a:solidFill>
                  <a:schemeClr val="tx1">
                    <a:lumMod val="85000"/>
                    <a:lumOff val="15000"/>
                  </a:schemeClr>
                </a:solidFill>
                <a:latin typeface="+mj-lt"/>
                <a:ea typeface="+mj-ea"/>
                <a:cs typeface="+mj-cs"/>
              </a:rPr>
              <a:t>Rejection and Review of Applications</a:t>
            </a:r>
          </a:p>
          <a:p>
            <a:pPr>
              <a:lnSpc>
                <a:spcPct val="90000"/>
              </a:lnSpc>
              <a:spcBef>
                <a:spcPct val="0"/>
              </a:spcBef>
              <a:spcAft>
                <a:spcPts val="600"/>
              </a:spcAft>
            </a:pPr>
            <a:endParaRPr lang="en-US" sz="3800" spc="-50">
              <a:solidFill>
                <a:schemeClr val="tx1">
                  <a:lumMod val="85000"/>
                  <a:lumOff val="15000"/>
                </a:schemeClr>
              </a:solidFill>
              <a:latin typeface="+mj-lt"/>
              <a:ea typeface="+mj-ea"/>
              <a:cs typeface="+mj-cs"/>
            </a:endParaRPr>
          </a:p>
        </p:txBody>
      </p:sp>
      <p:pic>
        <p:nvPicPr>
          <p:cNvPr id="10" name="Picture 9">
            <a:extLst>
              <a:ext uri="{FF2B5EF4-FFF2-40B4-BE49-F238E27FC236}">
                <a16:creationId xmlns:a16="http://schemas.microsoft.com/office/drawing/2014/main" id="{604D8280-8F5F-2AB3-F84B-68267E3BF855}"/>
              </a:ext>
            </a:extLst>
          </p:cNvPr>
          <p:cNvPicPr>
            <a:picLocks noChangeAspect="1"/>
          </p:cNvPicPr>
          <p:nvPr/>
        </p:nvPicPr>
        <p:blipFill>
          <a:blip r:embed="rId4"/>
          <a:stretch>
            <a:fillRect/>
          </a:stretch>
        </p:blipFill>
        <p:spPr>
          <a:xfrm>
            <a:off x="8049469" y="1783086"/>
            <a:ext cx="2835239" cy="2544090"/>
          </a:xfrm>
          <a:prstGeom prst="rect">
            <a:avLst/>
          </a:prstGeom>
        </p:spPr>
      </p:pic>
      <p:sp>
        <p:nvSpPr>
          <p:cNvPr id="12" name="Oval 11">
            <a:extLst>
              <a:ext uri="{FF2B5EF4-FFF2-40B4-BE49-F238E27FC236}">
                <a16:creationId xmlns:a16="http://schemas.microsoft.com/office/drawing/2014/main" id="{9F712ED4-A9B4-8251-513C-5DA93B6C51AA}"/>
              </a:ext>
            </a:extLst>
          </p:cNvPr>
          <p:cNvSpPr/>
          <p:nvPr/>
        </p:nvSpPr>
        <p:spPr>
          <a:xfrm>
            <a:off x="3348920" y="528113"/>
            <a:ext cx="1866175" cy="469230"/>
          </a:xfrm>
          <a:prstGeom prst="ellipse">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827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7165-C438-4E9C-A62E-52727506867D}"/>
              </a:ext>
            </a:extLst>
          </p:cNvPr>
          <p:cNvSpPr>
            <a:spLocks noGrp="1"/>
          </p:cNvSpPr>
          <p:nvPr>
            <p:ph type="title" idx="4294967295"/>
          </p:nvPr>
        </p:nvSpPr>
        <p:spPr>
          <a:xfrm>
            <a:off x="0" y="1700213"/>
            <a:ext cx="3084513" cy="1960562"/>
          </a:xfrm>
        </p:spPr>
        <p:txBody>
          <a:bodyPr>
            <a:normAutofit/>
          </a:bodyPr>
          <a:lstStyle/>
          <a:p>
            <a:r>
              <a:rPr lang="en-US" sz="4000" b="1">
                <a:latin typeface="Calibri"/>
                <a:cs typeface="Calibri"/>
              </a:rPr>
              <a:t>ERAS/NRMP TIMELINE</a:t>
            </a:r>
            <a:r>
              <a:rPr lang="en-US" sz="4000" b="0" i="0">
                <a:effectLst/>
                <a:latin typeface="Calibri"/>
                <a:cs typeface="Calibri"/>
              </a:rPr>
              <a:t>  </a:t>
            </a:r>
            <a:endParaRPr lang="en-US" sz="4000">
              <a:latin typeface="Calibri"/>
              <a:cs typeface="Calibri"/>
            </a:endParaRPr>
          </a:p>
        </p:txBody>
      </p:sp>
      <p:sp>
        <p:nvSpPr>
          <p:cNvPr id="3" name="Content Placeholder 2">
            <a:extLst>
              <a:ext uri="{FF2B5EF4-FFF2-40B4-BE49-F238E27FC236}">
                <a16:creationId xmlns:a16="http://schemas.microsoft.com/office/drawing/2014/main" id="{2807275C-F4CC-4309-888B-4258614CCC70}"/>
              </a:ext>
            </a:extLst>
          </p:cNvPr>
          <p:cNvSpPr>
            <a:spLocks noGrp="1"/>
          </p:cNvSpPr>
          <p:nvPr>
            <p:ph idx="4294967295"/>
          </p:nvPr>
        </p:nvSpPr>
        <p:spPr>
          <a:xfrm>
            <a:off x="0" y="2800350"/>
            <a:ext cx="3005138" cy="3189288"/>
          </a:xfrm>
        </p:spPr>
        <p:txBody>
          <a:bodyPr vert="horz" lIns="0" tIns="45720" rIns="0" bIns="45720" rtlCol="0">
            <a:normAutofit/>
          </a:bodyPr>
          <a:lstStyle/>
          <a:p>
            <a:pPr fontAlgn="base"/>
            <a:endParaRPr lang="en-US" sz="1800" b="0" i="0">
              <a:solidFill>
                <a:srgbClr val="FFFFFF"/>
              </a:solidFill>
              <a:effectLst/>
              <a:latin typeface="Segoe UI" panose="020B0502040204020203" pitchFamily="34" charset="0"/>
              <a:cs typeface="Segoe UI" panose="020B0502040204020203" pitchFamily="34" charset="0"/>
            </a:endParaRPr>
          </a:p>
          <a:p>
            <a:pPr rtl="0" fontAlgn="base"/>
            <a:endParaRPr lang="en-US" sz="1800" b="0" i="0">
              <a:solidFill>
                <a:srgbClr val="FFFFFF"/>
              </a:solidFill>
              <a:effectLst/>
            </a:endParaRPr>
          </a:p>
          <a:p>
            <a:endParaRPr lang="en-US" sz="1800">
              <a:solidFill>
                <a:srgbClr val="FFFFFF"/>
              </a:solidFill>
            </a:endParaRPr>
          </a:p>
        </p:txBody>
      </p:sp>
      <p:sp>
        <p:nvSpPr>
          <p:cNvPr id="6" name="TextBox 5">
            <a:extLst>
              <a:ext uri="{FF2B5EF4-FFF2-40B4-BE49-F238E27FC236}">
                <a16:creationId xmlns:a16="http://schemas.microsoft.com/office/drawing/2014/main" id="{F8129AE8-3793-7E2E-2DC2-BF620D85CA3B}"/>
              </a:ext>
            </a:extLst>
          </p:cNvPr>
          <p:cNvSpPr txBox="1"/>
          <p:nvPr/>
        </p:nvSpPr>
        <p:spPr>
          <a:xfrm>
            <a:off x="2915685" y="5449333"/>
            <a:ext cx="87926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800" b="0" i="0" u="none" strike="noStrike" kern="1200" cap="none" spc="0" normalizeH="0" baseline="0" noProof="0">
                <a:ln>
                  <a:noFill/>
                </a:ln>
                <a:solidFill>
                  <a:srgbClr val="000000"/>
                </a:solidFill>
                <a:effectLst/>
                <a:uLnTx/>
                <a:uFillTx/>
                <a:latin typeface="Speak Pro" panose="020F0502020204030204"/>
                <a:ea typeface="+mn-ea"/>
                <a:cs typeface="+mn-cs"/>
              </a:rPr>
              <a:t>*Note, these dates are subject to change. </a:t>
            </a:r>
          </a:p>
          <a:p>
            <a:pPr>
              <a:defRPr/>
            </a:pPr>
            <a:r>
              <a:rPr kumimoji="0" lang="en-US" sz="1800" b="0" i="0" u="none" strike="noStrike" kern="1200" cap="none" spc="0" normalizeH="0" baseline="0" noProof="0">
                <a:ln>
                  <a:noFill/>
                </a:ln>
                <a:solidFill>
                  <a:srgbClr val="000000"/>
                </a:solidFill>
                <a:effectLst/>
                <a:uLnTx/>
                <a:uFillTx/>
                <a:latin typeface="Speak Pro" panose="020F0502020204030204"/>
                <a:ea typeface="+mn-ea"/>
                <a:cs typeface="+mn-cs"/>
              </a:rPr>
              <a:t>Please reference </a:t>
            </a:r>
            <a:r>
              <a:rPr lang="en-US" sz="1800" b="0" i="0" u="sng" strike="noStrike">
                <a:solidFill>
                  <a:srgbClr val="467886"/>
                </a:solidFill>
                <a:effectLst/>
                <a:latin typeface="Arial" panose="020B0604020202020204" pitchFamily="34" charset="0"/>
                <a:hlinkClick r:id="rId2"/>
              </a:rPr>
              <a:t>NRMP</a:t>
            </a:r>
            <a:r>
              <a:rPr lang="en-US" sz="1800" b="0" i="0">
                <a:solidFill>
                  <a:srgbClr val="000000"/>
                </a:solidFill>
                <a:effectLst/>
                <a:latin typeface="Arial" panose="020B0604020202020204" pitchFamily="34" charset="0"/>
              </a:rPr>
              <a:t> </a:t>
            </a:r>
            <a:r>
              <a:rPr lang="en-US" sz="1800" b="0" i="0">
                <a:solidFill>
                  <a:srgbClr val="000000"/>
                </a:solidFill>
                <a:effectLst/>
                <a:latin typeface="WordVisiCarriageReturn_MSFontService"/>
              </a:rPr>
              <a:t> and </a:t>
            </a:r>
            <a:r>
              <a:rPr lang="en-US" sz="1800" b="0" i="0" u="sng" strike="noStrike">
                <a:solidFill>
                  <a:srgbClr val="467886"/>
                </a:solidFill>
                <a:effectLst/>
                <a:latin typeface="Arial" panose="020B0604020202020204" pitchFamily="34" charset="0"/>
                <a:hlinkClick r:id="rId3"/>
              </a:rPr>
              <a:t>2026 Main Residency Match Applicants Calendar </a:t>
            </a:r>
            <a:r>
              <a:rPr lang="en-US" sz="1800" b="0" i="0">
                <a:solidFill>
                  <a:srgbClr val="000000"/>
                </a:solidFill>
                <a:effectLst/>
                <a:latin typeface="Arial" panose="020B0604020202020204" pitchFamily="34" charset="0"/>
              </a:rPr>
              <a:t>  </a:t>
            </a:r>
            <a:endParaRPr lang="en-US" sz="1800" b="0" i="0" u="none" strike="noStrike" kern="1200" cap="none" spc="0" normalizeH="0" baseline="0" noProof="0">
              <a:ln>
                <a:noFill/>
              </a:ln>
              <a:solidFill>
                <a:srgbClr val="000000"/>
              </a:solidFill>
              <a:effectLst/>
              <a:uLnTx/>
              <a:uFillTx/>
              <a:latin typeface="Speak Pro" panose="020F0502020204030204"/>
              <a:ea typeface="+mn-lt"/>
              <a:cs typeface="+mn-lt"/>
            </a:endParaRPr>
          </a:p>
        </p:txBody>
      </p:sp>
      <p:graphicFrame>
        <p:nvGraphicFramePr>
          <p:cNvPr id="4" name="Table 3">
            <a:extLst>
              <a:ext uri="{FF2B5EF4-FFF2-40B4-BE49-F238E27FC236}">
                <a16:creationId xmlns:a16="http://schemas.microsoft.com/office/drawing/2014/main" id="{696B5CE9-4A09-0B39-66C1-FF4E179B9FAC}"/>
              </a:ext>
            </a:extLst>
          </p:cNvPr>
          <p:cNvGraphicFramePr>
            <a:graphicFrameLocks noGrp="1"/>
          </p:cNvGraphicFramePr>
          <p:nvPr/>
        </p:nvGraphicFramePr>
        <p:xfrm>
          <a:off x="3005138" y="346405"/>
          <a:ext cx="8613705" cy="4907890"/>
        </p:xfrm>
        <a:graphic>
          <a:graphicData uri="http://schemas.openxmlformats.org/drawingml/2006/table">
            <a:tbl>
              <a:tblPr/>
              <a:tblGrid>
                <a:gridCol w="2292420">
                  <a:extLst>
                    <a:ext uri="{9D8B030D-6E8A-4147-A177-3AD203B41FA5}">
                      <a16:colId xmlns:a16="http://schemas.microsoft.com/office/drawing/2014/main" val="3073647939"/>
                    </a:ext>
                  </a:extLst>
                </a:gridCol>
                <a:gridCol w="6321285">
                  <a:extLst>
                    <a:ext uri="{9D8B030D-6E8A-4147-A177-3AD203B41FA5}">
                      <a16:colId xmlns:a16="http://schemas.microsoft.com/office/drawing/2014/main" val="3831774364"/>
                    </a:ext>
                  </a:extLst>
                </a:gridCol>
              </a:tblGrid>
              <a:tr h="563593">
                <a:tc>
                  <a:txBody>
                    <a:bodyPr/>
                    <a:lstStyle/>
                    <a:p>
                      <a:pPr algn="l" rtl="0" fontAlgn="base">
                        <a:lnSpc>
                          <a:spcPts val="1466"/>
                        </a:lnSpc>
                        <a:buNone/>
                      </a:pPr>
                      <a:r>
                        <a:rPr lang="en-US" sz="1800" b="1" i="0">
                          <a:solidFill>
                            <a:schemeClr val="bg1"/>
                          </a:solidFill>
                          <a:effectLst/>
                          <a:latin typeface="Arial" panose="020B0604020202020204" pitchFamily="34" charset="0"/>
                        </a:rPr>
                        <a:t>Date</a:t>
                      </a:r>
                      <a:r>
                        <a:rPr lang="en-US" sz="1800" b="0" i="0">
                          <a:solidFill>
                            <a:schemeClr val="bg1"/>
                          </a:solidFill>
                          <a:effectLst/>
                          <a:latin typeface="Arial" panose="020B0604020202020204" pitchFamily="34" charset="0"/>
                        </a:rPr>
                        <a:t> </a:t>
                      </a:r>
                      <a:endParaRPr lang="en-US" sz="1800" b="0" i="0">
                        <a:solidFill>
                          <a:schemeClr val="bg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E2841"/>
                    </a:solidFill>
                  </a:tcPr>
                </a:tc>
                <a:tc>
                  <a:txBody>
                    <a:bodyPr/>
                    <a:lstStyle/>
                    <a:p>
                      <a:pPr algn="l" rtl="0" fontAlgn="base">
                        <a:lnSpc>
                          <a:spcPts val="1466"/>
                        </a:lnSpc>
                        <a:buNone/>
                      </a:pPr>
                      <a:r>
                        <a:rPr lang="en-US" sz="1800" b="1" i="0">
                          <a:solidFill>
                            <a:schemeClr val="bg1"/>
                          </a:solidFill>
                          <a:effectLst/>
                          <a:latin typeface="Arial" panose="020B0604020202020204" pitchFamily="34" charset="0"/>
                        </a:rPr>
                        <a:t>Activity</a:t>
                      </a:r>
                      <a:r>
                        <a:rPr lang="en-US" sz="1800" b="0" i="0">
                          <a:solidFill>
                            <a:schemeClr val="bg1"/>
                          </a:solidFill>
                          <a:effectLst/>
                          <a:latin typeface="Arial" panose="020B0604020202020204" pitchFamily="34" charset="0"/>
                        </a:rPr>
                        <a:t> </a:t>
                      </a:r>
                      <a:endParaRPr lang="en-US" sz="1800" b="0" i="0">
                        <a:solidFill>
                          <a:schemeClr val="bg1"/>
                        </a:solidFill>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E2841"/>
                    </a:solidFill>
                  </a:tcPr>
                </a:tc>
                <a:extLst>
                  <a:ext uri="{0D108BD9-81ED-4DB2-BD59-A6C34878D82A}">
                    <a16:rowId xmlns:a16="http://schemas.microsoft.com/office/drawing/2014/main" val="3362770549"/>
                  </a:ext>
                </a:extLst>
              </a:tr>
              <a:tr h="563593">
                <a:tc>
                  <a:txBody>
                    <a:bodyPr/>
                    <a:lstStyle/>
                    <a:p>
                      <a:pPr algn="l" rtl="0" fontAlgn="base">
                        <a:lnSpc>
                          <a:spcPts val="1466"/>
                        </a:lnSpc>
                        <a:buNone/>
                      </a:pPr>
                      <a:r>
                        <a:rPr lang="en-US" sz="1800" b="0" i="0">
                          <a:effectLst/>
                          <a:latin typeface="Arial" panose="020B0604020202020204" pitchFamily="34" charset="0"/>
                        </a:rPr>
                        <a:t>Jun 4,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ERAS season begins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320631550"/>
                  </a:ext>
                </a:extLst>
              </a:tr>
              <a:tr h="563593">
                <a:tc>
                  <a:txBody>
                    <a:bodyPr/>
                    <a:lstStyle/>
                    <a:p>
                      <a:pPr algn="l" rtl="0" fontAlgn="base">
                        <a:lnSpc>
                          <a:spcPts val="1466"/>
                        </a:lnSpc>
                        <a:buNone/>
                      </a:pPr>
                      <a:r>
                        <a:rPr lang="en-US" sz="1800" b="0" i="0">
                          <a:effectLst/>
                          <a:latin typeface="Arial" panose="020B0604020202020204" pitchFamily="34" charset="0"/>
                        </a:rPr>
                        <a:t>Sep 3,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Residency applicants may begin submitting applications to programs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588358944"/>
                  </a:ext>
                </a:extLst>
              </a:tr>
              <a:tr h="962739">
                <a:tc>
                  <a:txBody>
                    <a:bodyPr/>
                    <a:lstStyle/>
                    <a:p>
                      <a:pPr algn="l" rtl="0" fontAlgn="base">
                        <a:lnSpc>
                          <a:spcPts val="1466"/>
                        </a:lnSpc>
                        <a:buNone/>
                      </a:pPr>
                      <a:r>
                        <a:rPr lang="en-US" sz="1800" b="0" i="0">
                          <a:effectLst/>
                          <a:latin typeface="Arial" panose="020B0604020202020204" pitchFamily="34" charset="0"/>
                        </a:rPr>
                        <a:t>Sep 24, 2025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Residency Application Deadline - Residency programs may begin reviewing applications and MSPEs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158157178"/>
                  </a:ext>
                </a:extLst>
              </a:tr>
              <a:tr h="563593">
                <a:tc>
                  <a:txBody>
                    <a:bodyPr/>
                    <a:lstStyle/>
                    <a:p>
                      <a:pPr algn="l" rtl="0" fontAlgn="base">
                        <a:lnSpc>
                          <a:spcPts val="1466"/>
                        </a:lnSpc>
                        <a:buNone/>
                      </a:pPr>
                      <a:r>
                        <a:rPr lang="en-US" sz="1800" b="0" i="0">
                          <a:effectLst/>
                          <a:latin typeface="Arial" panose="020B0604020202020204" pitchFamily="34" charset="0"/>
                        </a:rPr>
                        <a:t>End of January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Register for NRMP Match and SOAP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2962707354"/>
                  </a:ext>
                </a:extLst>
              </a:tr>
              <a:tr h="563593">
                <a:tc>
                  <a:txBody>
                    <a:bodyPr/>
                    <a:lstStyle/>
                    <a:p>
                      <a:pPr algn="l" rtl="0" fontAlgn="base">
                        <a:lnSpc>
                          <a:spcPts val="1466"/>
                        </a:lnSpc>
                        <a:buNone/>
                      </a:pPr>
                      <a:r>
                        <a:rPr lang="en-US" sz="1800" b="0" i="0">
                          <a:effectLst/>
                          <a:latin typeface="Arial" panose="020B0604020202020204" pitchFamily="34" charset="0"/>
                        </a:rPr>
                        <a:t>Feb 2,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Ranking Opens in NRMP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1028507011"/>
                  </a:ext>
                </a:extLst>
              </a:tr>
              <a:tr h="563593">
                <a:tc>
                  <a:txBody>
                    <a:bodyPr/>
                    <a:lstStyle/>
                    <a:p>
                      <a:pPr algn="l" rtl="0" fontAlgn="base">
                        <a:lnSpc>
                          <a:spcPts val="1466"/>
                        </a:lnSpc>
                        <a:buNone/>
                      </a:pPr>
                      <a:r>
                        <a:rPr lang="en-US" sz="1800" b="0" i="0">
                          <a:effectLst/>
                          <a:latin typeface="Arial" panose="020B0604020202020204" pitchFamily="34" charset="0"/>
                        </a:rPr>
                        <a:t>Mar 4,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tc>
                  <a:txBody>
                    <a:bodyPr/>
                    <a:lstStyle/>
                    <a:p>
                      <a:pPr algn="l" rtl="0" fontAlgn="base">
                        <a:lnSpc>
                          <a:spcPts val="1466"/>
                        </a:lnSpc>
                        <a:buNone/>
                      </a:pPr>
                      <a:r>
                        <a:rPr lang="en-US" sz="1800" b="0" i="0">
                          <a:effectLst/>
                          <a:latin typeface="Arial" panose="020B0604020202020204" pitchFamily="34" charset="0"/>
                        </a:rPr>
                        <a:t>Rank Lists Certified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BEEE8"/>
                    </a:solidFill>
                  </a:tcPr>
                </a:tc>
                <a:extLst>
                  <a:ext uri="{0D108BD9-81ED-4DB2-BD59-A6C34878D82A}">
                    <a16:rowId xmlns:a16="http://schemas.microsoft.com/office/drawing/2014/main" val="2101813719"/>
                  </a:ext>
                </a:extLst>
              </a:tr>
              <a:tr h="563593">
                <a:tc>
                  <a:txBody>
                    <a:bodyPr/>
                    <a:lstStyle/>
                    <a:p>
                      <a:pPr algn="l" rtl="0" fontAlgn="base">
                        <a:lnSpc>
                          <a:spcPts val="1466"/>
                        </a:lnSpc>
                        <a:buNone/>
                      </a:pPr>
                      <a:r>
                        <a:rPr lang="en-US" sz="1800" b="0" i="0">
                          <a:effectLst/>
                          <a:latin typeface="Arial" panose="020B0604020202020204" pitchFamily="34" charset="0"/>
                        </a:rPr>
                        <a:t>Mar 16 – 20, 2026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tc>
                  <a:txBody>
                    <a:bodyPr/>
                    <a:lstStyle/>
                    <a:p>
                      <a:pPr algn="l" rtl="0" fontAlgn="base">
                        <a:lnSpc>
                          <a:spcPts val="1466"/>
                        </a:lnSpc>
                        <a:buNone/>
                      </a:pPr>
                      <a:r>
                        <a:rPr lang="en-US" sz="1800" b="0" i="0">
                          <a:effectLst/>
                          <a:latin typeface="Arial" panose="020B0604020202020204" pitchFamily="34" charset="0"/>
                        </a:rPr>
                        <a:t>SOAP and MATCH </a:t>
                      </a:r>
                      <a:endParaRPr lang="en-US" sz="1800" b="0" i="0">
                        <a:effectLst/>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6DACD"/>
                    </a:solidFill>
                  </a:tcPr>
                </a:tc>
                <a:extLst>
                  <a:ext uri="{0D108BD9-81ED-4DB2-BD59-A6C34878D82A}">
                    <a16:rowId xmlns:a16="http://schemas.microsoft.com/office/drawing/2014/main" val="873754283"/>
                  </a:ext>
                </a:extLst>
              </a:tr>
            </a:tbl>
          </a:graphicData>
        </a:graphic>
      </p:graphicFrame>
    </p:spTree>
    <p:extLst>
      <p:ext uri="{BB962C8B-B14F-4D97-AF65-F5344CB8AC3E}">
        <p14:creationId xmlns:p14="http://schemas.microsoft.com/office/powerpoint/2010/main" val="802946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F9F8A-CE3D-26E6-3F3E-FFF496FC4B6A}"/>
              </a:ext>
            </a:extLst>
          </p:cNvPr>
          <p:cNvPicPr>
            <a:picLocks noChangeAspect="1"/>
          </p:cNvPicPr>
          <p:nvPr/>
        </p:nvPicPr>
        <p:blipFill>
          <a:blip r:embed="rId2"/>
          <a:stretch>
            <a:fillRect/>
          </a:stretch>
        </p:blipFill>
        <p:spPr>
          <a:xfrm>
            <a:off x="1983100" y="0"/>
            <a:ext cx="7860040" cy="6858000"/>
          </a:xfrm>
          <a:prstGeom prst="rect">
            <a:avLst/>
          </a:prstGeom>
        </p:spPr>
      </p:pic>
      <p:sp>
        <p:nvSpPr>
          <p:cNvPr id="4" name="Oval 3">
            <a:extLst>
              <a:ext uri="{FF2B5EF4-FFF2-40B4-BE49-F238E27FC236}">
                <a16:creationId xmlns:a16="http://schemas.microsoft.com/office/drawing/2014/main" id="{27932A6D-77B2-81C4-404B-34F5DF59E0FF}"/>
              </a:ext>
            </a:extLst>
          </p:cNvPr>
          <p:cNvSpPr/>
          <p:nvPr/>
        </p:nvSpPr>
        <p:spPr>
          <a:xfrm>
            <a:off x="5913120" y="400812"/>
            <a:ext cx="1543050" cy="537210"/>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Oval 4">
            <a:extLst>
              <a:ext uri="{FF2B5EF4-FFF2-40B4-BE49-F238E27FC236}">
                <a16:creationId xmlns:a16="http://schemas.microsoft.com/office/drawing/2014/main" id="{3C541E94-158C-A3A8-E17A-411CE3891187}"/>
              </a:ext>
            </a:extLst>
          </p:cNvPr>
          <p:cNvSpPr/>
          <p:nvPr/>
        </p:nvSpPr>
        <p:spPr>
          <a:xfrm>
            <a:off x="3435858" y="1095756"/>
            <a:ext cx="1543050" cy="537210"/>
          </a:xfrm>
          <a:prstGeom prst="ellipse">
            <a:avLst/>
          </a:prstGeom>
          <a:noFill/>
          <a:ln w="762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10D98DED-3294-4367-861B-221DCAFA4FA7}"/>
              </a:ext>
            </a:extLst>
          </p:cNvPr>
          <p:cNvSpPr/>
          <p:nvPr/>
        </p:nvSpPr>
        <p:spPr>
          <a:xfrm>
            <a:off x="4359898" y="5907156"/>
            <a:ext cx="765314" cy="69573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tion Sign 6">
            <a:extLst>
              <a:ext uri="{FF2B5EF4-FFF2-40B4-BE49-F238E27FC236}">
                <a16:creationId xmlns:a16="http://schemas.microsoft.com/office/drawing/2014/main" id="{F898E2EC-EC55-747B-AA25-9AB9CE041BEC}"/>
              </a:ext>
            </a:extLst>
          </p:cNvPr>
          <p:cNvSpPr/>
          <p:nvPr/>
        </p:nvSpPr>
        <p:spPr>
          <a:xfrm>
            <a:off x="5270869" y="5907156"/>
            <a:ext cx="765314" cy="695739"/>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4885FD3D-1EA3-115F-CCF5-E2B3DE789574}"/>
              </a:ext>
            </a:extLst>
          </p:cNvPr>
          <p:cNvSpPr/>
          <p:nvPr/>
        </p:nvSpPr>
        <p:spPr>
          <a:xfrm>
            <a:off x="6822186" y="2658933"/>
            <a:ext cx="1980438" cy="247815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56B7E3-FFF4-5868-A829-FBFE442AABBC}"/>
              </a:ext>
            </a:extLst>
          </p:cNvPr>
          <p:cNvSpPr txBox="1"/>
          <p:nvPr/>
        </p:nvSpPr>
        <p:spPr>
          <a:xfrm>
            <a:off x="10035540" y="5554980"/>
            <a:ext cx="1980959" cy="1015663"/>
          </a:xfrm>
          <a:prstGeom prst="rect">
            <a:avLst/>
          </a:prstGeom>
          <a:noFill/>
        </p:spPr>
        <p:txBody>
          <a:bodyPr wrap="square">
            <a:spAutoFit/>
          </a:bodyPr>
          <a:lstStyle/>
          <a:p>
            <a:r>
              <a:rPr lang="en-US" sz="1000">
                <a:hlinkClick r:id="rId3"/>
              </a:rPr>
              <a:t>https://www.nrmp.org/match-data/2024/08/charting-outcomes-program-director-survey-results-main-residency-match/</a:t>
            </a:r>
            <a:endParaRPr lang="en-US" sz="1000"/>
          </a:p>
          <a:p>
            <a:endParaRPr lang="en-US" sz="1000"/>
          </a:p>
        </p:txBody>
      </p:sp>
      <p:cxnSp>
        <p:nvCxnSpPr>
          <p:cNvPr id="10" name="Straight Arrow Connector 9">
            <a:extLst>
              <a:ext uri="{FF2B5EF4-FFF2-40B4-BE49-F238E27FC236}">
                <a16:creationId xmlns:a16="http://schemas.microsoft.com/office/drawing/2014/main" id="{4102877A-8D6E-F602-607A-0AA6991600EC}"/>
              </a:ext>
            </a:extLst>
          </p:cNvPr>
          <p:cNvCxnSpPr>
            <a:cxnSpLocks/>
          </p:cNvCxnSpPr>
          <p:nvPr/>
        </p:nvCxnSpPr>
        <p:spPr>
          <a:xfrm>
            <a:off x="3114493" y="3673271"/>
            <a:ext cx="0" cy="424069"/>
          </a:xfrm>
          <a:prstGeom prst="straightConnector1">
            <a:avLst/>
          </a:prstGeom>
          <a:ln w="76200">
            <a:solidFill>
              <a:srgbClr val="FFC000"/>
            </a:solidFill>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49B17395-774D-B061-98CB-1F1682AE45FA}"/>
              </a:ext>
            </a:extLst>
          </p:cNvPr>
          <p:cNvCxnSpPr>
            <a:cxnSpLocks/>
          </p:cNvCxnSpPr>
          <p:nvPr/>
        </p:nvCxnSpPr>
        <p:spPr>
          <a:xfrm flipV="1">
            <a:off x="3546646" y="4346199"/>
            <a:ext cx="0" cy="397566"/>
          </a:xfrm>
          <a:prstGeom prst="straightConnector1">
            <a:avLst/>
          </a:prstGeom>
          <a:ln w="76200">
            <a:solidFill>
              <a:srgbClr val="FFC000"/>
            </a:solidFill>
            <a:tailEnd type="triangl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05B8762E-DC17-55B8-B9C1-2ADA73B4F672}"/>
              </a:ext>
            </a:extLst>
          </p:cNvPr>
          <p:cNvCxnSpPr>
            <a:cxnSpLocks/>
          </p:cNvCxnSpPr>
          <p:nvPr/>
        </p:nvCxnSpPr>
        <p:spPr>
          <a:xfrm flipV="1">
            <a:off x="3546646" y="5509590"/>
            <a:ext cx="0" cy="397566"/>
          </a:xfrm>
          <a:prstGeom prst="straightConnector1">
            <a:avLst/>
          </a:prstGeom>
          <a:ln w="76200">
            <a:solidFill>
              <a:srgbClr val="FFC000"/>
            </a:solidFill>
            <a:tailEnd type="triangle"/>
          </a:ln>
        </p:spPr>
        <p:style>
          <a:lnRef idx="2">
            <a:schemeClr val="accent2"/>
          </a:lnRef>
          <a:fillRef idx="0">
            <a:schemeClr val="accent2"/>
          </a:fillRef>
          <a:effectRef idx="1">
            <a:schemeClr val="accent2"/>
          </a:effectRef>
          <a:fontRef idx="minor">
            <a:schemeClr val="tx1"/>
          </a:fontRef>
        </p:style>
      </p:cxnSp>
      <p:cxnSp>
        <p:nvCxnSpPr>
          <p:cNvPr id="13" name="Straight Arrow Connector 12">
            <a:extLst>
              <a:ext uri="{FF2B5EF4-FFF2-40B4-BE49-F238E27FC236}">
                <a16:creationId xmlns:a16="http://schemas.microsoft.com/office/drawing/2014/main" id="{5DC57D42-85BA-F5DE-429A-943541BC8A9C}"/>
              </a:ext>
            </a:extLst>
          </p:cNvPr>
          <p:cNvCxnSpPr>
            <a:cxnSpLocks/>
          </p:cNvCxnSpPr>
          <p:nvPr/>
        </p:nvCxnSpPr>
        <p:spPr>
          <a:xfrm>
            <a:off x="3547825" y="3249202"/>
            <a:ext cx="0" cy="424069"/>
          </a:xfrm>
          <a:prstGeom prst="straightConnector1">
            <a:avLst/>
          </a:prstGeom>
          <a:ln w="76200">
            <a:solidFill>
              <a:srgbClr val="FFC000"/>
            </a:solidFill>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B09D65A6-E4BE-E252-6BE4-6BA429CD9E26}"/>
              </a:ext>
            </a:extLst>
          </p:cNvPr>
          <p:cNvCxnSpPr>
            <a:cxnSpLocks/>
          </p:cNvCxnSpPr>
          <p:nvPr/>
        </p:nvCxnSpPr>
        <p:spPr>
          <a:xfrm>
            <a:off x="3546646" y="2234864"/>
            <a:ext cx="0" cy="424069"/>
          </a:xfrm>
          <a:prstGeom prst="straightConnector1">
            <a:avLst/>
          </a:prstGeom>
          <a:ln w="76200">
            <a:solidFill>
              <a:srgbClr val="FFC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78247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02EB0C-1618-CC19-694C-0AE2B038441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797"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A456212-4FB5-4AA6-1362-46A1403ABD14}"/>
              </a:ext>
            </a:extLst>
          </p:cNvPr>
          <p:cNvSpPr txBox="1"/>
          <p:nvPr/>
        </p:nvSpPr>
        <p:spPr>
          <a:xfrm>
            <a:off x="633998" y="5015121"/>
            <a:ext cx="1621647" cy="1409943"/>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1000">
                <a:solidFill>
                  <a:schemeClr val="tx1">
                    <a:lumMod val="75000"/>
                    <a:lumOff val="25000"/>
                  </a:schemeClr>
                </a:solidFill>
                <a:hlinkClick r:id="rId2"/>
              </a:rPr>
              <a:t>https://www.nrmp.org/match-data/2024/08/charting-outcomes-program-director-survey-results-main-residency-match/</a:t>
            </a:r>
            <a:endParaRPr lang="en-US" sz="1000">
              <a:solidFill>
                <a:schemeClr val="tx1">
                  <a:lumMod val="75000"/>
                  <a:lumOff val="25000"/>
                </a:schemeClr>
              </a:solidFill>
            </a:endParaRPr>
          </a:p>
          <a:p>
            <a:pPr>
              <a:spcAft>
                <a:spcPts val="600"/>
              </a:spcAft>
              <a:buFont typeface="Calibri" panose="020F0502020204030204" pitchFamily="34" charset="0"/>
            </a:pPr>
            <a:endParaRPr lang="en-US">
              <a:solidFill>
                <a:schemeClr val="tx1">
                  <a:lumMod val="75000"/>
                  <a:lumOff val="25000"/>
                </a:schemeClr>
              </a:solidFill>
            </a:endParaRPr>
          </a:p>
        </p:txBody>
      </p:sp>
      <p:pic>
        <p:nvPicPr>
          <p:cNvPr id="4" name="Picture 3">
            <a:extLst>
              <a:ext uri="{FF2B5EF4-FFF2-40B4-BE49-F238E27FC236}">
                <a16:creationId xmlns:a16="http://schemas.microsoft.com/office/drawing/2014/main" id="{030143B1-73BA-163A-5C79-ECA2ED167E28}"/>
              </a:ext>
            </a:extLst>
          </p:cNvPr>
          <p:cNvPicPr>
            <a:picLocks noChangeAspect="1"/>
          </p:cNvPicPr>
          <p:nvPr/>
        </p:nvPicPr>
        <p:blipFill>
          <a:blip r:embed="rId3"/>
          <a:srcRect t="664" r="3" b="11440"/>
          <a:stretch/>
        </p:blipFill>
        <p:spPr>
          <a:xfrm>
            <a:off x="4032241" y="302911"/>
            <a:ext cx="7928487" cy="6097889"/>
          </a:xfrm>
          <a:prstGeom prst="rect">
            <a:avLst/>
          </a:prstGeom>
        </p:spPr>
      </p:pic>
      <p:sp>
        <p:nvSpPr>
          <p:cNvPr id="17" name="Rectangle 16">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extBox 4">
            <a:extLst>
              <a:ext uri="{FF2B5EF4-FFF2-40B4-BE49-F238E27FC236}">
                <a16:creationId xmlns:a16="http://schemas.microsoft.com/office/drawing/2014/main" id="{4DAB7316-AD53-ACBE-4125-A0EF41B55050}"/>
              </a:ext>
            </a:extLst>
          </p:cNvPr>
          <p:cNvSpPr txBox="1"/>
          <p:nvPr/>
        </p:nvSpPr>
        <p:spPr>
          <a:xfrm>
            <a:off x="943610" y="640081"/>
            <a:ext cx="3307081" cy="1792710"/>
          </a:xfrm>
          <a:prstGeom prst="rect">
            <a:avLst/>
          </a:prstGeom>
        </p:spPr>
        <p:txBody>
          <a:bodyPr vert="horz" lIns="0" tIns="45720" rIns="0" bIns="45720" rtlCol="0">
            <a:normAutofit/>
          </a:bodyPr>
          <a:lstStyle/>
          <a:p>
            <a:pPr>
              <a:spcAft>
                <a:spcPts val="600"/>
              </a:spcAft>
              <a:buFont typeface="Calibri" panose="020F0502020204030204" pitchFamily="34" charset="0"/>
            </a:pPr>
            <a:endParaRPr lang="en-US">
              <a:solidFill>
                <a:schemeClr val="tx1">
                  <a:lumMod val="75000"/>
                  <a:lumOff val="25000"/>
                </a:schemeClr>
              </a:solidFill>
            </a:endParaRPr>
          </a:p>
        </p:txBody>
      </p:sp>
      <p:sp>
        <p:nvSpPr>
          <p:cNvPr id="6" name="TextBox 5">
            <a:extLst>
              <a:ext uri="{FF2B5EF4-FFF2-40B4-BE49-F238E27FC236}">
                <a16:creationId xmlns:a16="http://schemas.microsoft.com/office/drawing/2014/main" id="{FDE387EA-2B52-66A5-8E6B-AB4F339E4CF6}"/>
              </a:ext>
            </a:extLst>
          </p:cNvPr>
          <p:cNvSpPr txBox="1"/>
          <p:nvPr/>
        </p:nvSpPr>
        <p:spPr>
          <a:xfrm>
            <a:off x="943611" y="457750"/>
            <a:ext cx="2494534" cy="1792710"/>
          </a:xfrm>
          <a:prstGeom prst="rect">
            <a:avLst/>
          </a:prstGeom>
        </p:spPr>
        <p:txBody>
          <a:bodyPr vert="horz" lIns="0" tIns="45720" rIns="0" bIns="45720" rtlCol="0">
            <a:normAutofit lnSpcReduction="10000"/>
          </a:bodyPr>
          <a:lstStyle/>
          <a:p>
            <a:pPr>
              <a:spcAft>
                <a:spcPts val="600"/>
              </a:spcAft>
              <a:buFont typeface="Calibri" panose="020F0502020204030204" pitchFamily="34" charset="0"/>
            </a:pPr>
            <a:r>
              <a:rPr lang="en-US" sz="2800" b="1">
                <a:solidFill>
                  <a:schemeClr val="tx1">
                    <a:lumMod val="75000"/>
                    <a:lumOff val="25000"/>
                  </a:schemeClr>
                </a:solidFill>
              </a:rPr>
              <a:t>Education and Performance and Standardized Licensure Tests</a:t>
            </a:r>
          </a:p>
          <a:p>
            <a:pPr>
              <a:spcAft>
                <a:spcPts val="600"/>
              </a:spcAft>
              <a:buFont typeface="Calibri" panose="020F0502020204030204" pitchFamily="34" charset="0"/>
            </a:pPr>
            <a:endParaRPr lang="en-US">
              <a:solidFill>
                <a:schemeClr val="tx1">
                  <a:lumMod val="75000"/>
                  <a:lumOff val="25000"/>
                </a:schemeClr>
              </a:solidFill>
            </a:endParaRPr>
          </a:p>
        </p:txBody>
      </p:sp>
      <p:cxnSp>
        <p:nvCxnSpPr>
          <p:cNvPr id="7" name="Straight Arrow Connector 6">
            <a:extLst>
              <a:ext uri="{FF2B5EF4-FFF2-40B4-BE49-F238E27FC236}">
                <a16:creationId xmlns:a16="http://schemas.microsoft.com/office/drawing/2014/main" id="{9AA25D24-3E3C-C499-31E7-89EFC9DDDB95}"/>
              </a:ext>
            </a:extLst>
          </p:cNvPr>
          <p:cNvCxnSpPr/>
          <p:nvPr/>
        </p:nvCxnSpPr>
        <p:spPr>
          <a:xfrm>
            <a:off x="2786483" y="2331895"/>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EA545B2B-B058-C7D5-10DE-9157EF749C6F}"/>
              </a:ext>
            </a:extLst>
          </p:cNvPr>
          <p:cNvCxnSpPr/>
          <p:nvPr/>
        </p:nvCxnSpPr>
        <p:spPr>
          <a:xfrm>
            <a:off x="2786483" y="2581831"/>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3BB853DE-BC7A-A6DF-AD19-D1E2B2E4AB07}"/>
              </a:ext>
            </a:extLst>
          </p:cNvPr>
          <p:cNvCxnSpPr/>
          <p:nvPr/>
        </p:nvCxnSpPr>
        <p:spPr>
          <a:xfrm>
            <a:off x="2786483" y="2990263"/>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AC0FBDBA-CB29-42DD-B037-F64ABA2343A3}"/>
              </a:ext>
            </a:extLst>
          </p:cNvPr>
          <p:cNvCxnSpPr/>
          <p:nvPr/>
        </p:nvCxnSpPr>
        <p:spPr>
          <a:xfrm>
            <a:off x="2786483" y="3179239"/>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ED374EFD-C207-2E45-B038-2F0C8BAE40EC}"/>
              </a:ext>
            </a:extLst>
          </p:cNvPr>
          <p:cNvCxnSpPr/>
          <p:nvPr/>
        </p:nvCxnSpPr>
        <p:spPr>
          <a:xfrm>
            <a:off x="2786483" y="3429000"/>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36968002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FF94-A889-AD60-CBA6-83FCD8338E34}"/>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2AB633E5-DD97-A96E-3A64-E782D1CDECEB}"/>
              </a:ext>
            </a:extLst>
          </p:cNvPr>
          <p:cNvPicPr>
            <a:picLocks noChangeAspect="1"/>
          </p:cNvPicPr>
          <p:nvPr/>
        </p:nvPicPr>
        <p:blipFill>
          <a:blip r:embed="rId2"/>
          <a:stretch>
            <a:fillRect/>
          </a:stretch>
        </p:blipFill>
        <p:spPr>
          <a:xfrm>
            <a:off x="3714729" y="0"/>
            <a:ext cx="8054382" cy="6858000"/>
          </a:xfrm>
          <a:prstGeom prst="rect">
            <a:avLst/>
          </a:prstGeom>
        </p:spPr>
      </p:pic>
      <p:sp>
        <p:nvSpPr>
          <p:cNvPr id="2" name="TextBox 1">
            <a:extLst>
              <a:ext uri="{FF2B5EF4-FFF2-40B4-BE49-F238E27FC236}">
                <a16:creationId xmlns:a16="http://schemas.microsoft.com/office/drawing/2014/main" id="{521EEA87-B543-FFD3-42A1-7A7FB6D4A3E5}"/>
              </a:ext>
            </a:extLst>
          </p:cNvPr>
          <p:cNvSpPr txBox="1"/>
          <p:nvPr/>
        </p:nvSpPr>
        <p:spPr>
          <a:xfrm>
            <a:off x="222015" y="5236185"/>
            <a:ext cx="1621647" cy="1409943"/>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1000">
                <a:solidFill>
                  <a:schemeClr val="tx1">
                    <a:lumMod val="75000"/>
                    <a:lumOff val="25000"/>
                  </a:schemeClr>
                </a:solidFill>
                <a:hlinkClick r:id="rId3"/>
              </a:rPr>
              <a:t>https://www.nrmp.org/match-data/2024/08/charting-outcomes-program-director-survey-results-main-residency-match/</a:t>
            </a:r>
            <a:endParaRPr lang="en-US" sz="1000">
              <a:solidFill>
                <a:schemeClr val="tx1">
                  <a:lumMod val="75000"/>
                  <a:lumOff val="25000"/>
                </a:schemeClr>
              </a:solidFill>
            </a:endParaRPr>
          </a:p>
          <a:p>
            <a:pPr>
              <a:spcAft>
                <a:spcPts val="600"/>
              </a:spcAft>
              <a:buFont typeface="Calibri" panose="020F0502020204030204" pitchFamily="34" charset="0"/>
            </a:pP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FE55118D-89F6-4C36-4339-CD3E236C5187}"/>
              </a:ext>
            </a:extLst>
          </p:cNvPr>
          <p:cNvSpPr txBox="1"/>
          <p:nvPr/>
        </p:nvSpPr>
        <p:spPr>
          <a:xfrm>
            <a:off x="943610" y="640081"/>
            <a:ext cx="3307081" cy="1792710"/>
          </a:xfrm>
          <a:prstGeom prst="rect">
            <a:avLst/>
          </a:prstGeom>
        </p:spPr>
        <p:txBody>
          <a:bodyPr vert="horz" lIns="0" tIns="45720" rIns="0" bIns="45720" rtlCol="0">
            <a:normAutofit/>
          </a:bodyPr>
          <a:lstStyle/>
          <a:p>
            <a:pPr>
              <a:spcAft>
                <a:spcPts val="600"/>
              </a:spcAft>
              <a:buFont typeface="Calibri" panose="020F0502020204030204" pitchFamily="34" charset="0"/>
            </a:pPr>
            <a:endParaRPr lang="en-US">
              <a:solidFill>
                <a:schemeClr val="tx1">
                  <a:lumMod val="75000"/>
                  <a:lumOff val="25000"/>
                </a:schemeClr>
              </a:solidFill>
            </a:endParaRPr>
          </a:p>
        </p:txBody>
      </p:sp>
      <p:sp>
        <p:nvSpPr>
          <p:cNvPr id="6" name="TextBox 5">
            <a:extLst>
              <a:ext uri="{FF2B5EF4-FFF2-40B4-BE49-F238E27FC236}">
                <a16:creationId xmlns:a16="http://schemas.microsoft.com/office/drawing/2014/main" id="{5AA91C10-3DCD-78FE-0AA1-AAB76E75C7D3}"/>
              </a:ext>
            </a:extLst>
          </p:cNvPr>
          <p:cNvSpPr txBox="1"/>
          <p:nvPr/>
        </p:nvSpPr>
        <p:spPr>
          <a:xfrm>
            <a:off x="943611" y="457750"/>
            <a:ext cx="2494534" cy="1792710"/>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2400" b="1">
                <a:solidFill>
                  <a:schemeClr val="tx1">
                    <a:lumMod val="75000"/>
                    <a:lumOff val="25000"/>
                  </a:schemeClr>
                </a:solidFill>
              </a:rPr>
              <a:t>Other Knowledge and Personal Qualities</a:t>
            </a:r>
          </a:p>
        </p:txBody>
      </p:sp>
      <p:cxnSp>
        <p:nvCxnSpPr>
          <p:cNvPr id="7" name="Straight Arrow Connector 6">
            <a:extLst>
              <a:ext uri="{FF2B5EF4-FFF2-40B4-BE49-F238E27FC236}">
                <a16:creationId xmlns:a16="http://schemas.microsoft.com/office/drawing/2014/main" id="{A006473D-3F67-A054-87B9-BF418ED5C2DC}"/>
              </a:ext>
            </a:extLst>
          </p:cNvPr>
          <p:cNvCxnSpPr/>
          <p:nvPr/>
        </p:nvCxnSpPr>
        <p:spPr>
          <a:xfrm>
            <a:off x="2416892" y="1856407"/>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09A11683-3B14-395E-6B37-334AF414E428}"/>
              </a:ext>
            </a:extLst>
          </p:cNvPr>
          <p:cNvCxnSpPr/>
          <p:nvPr/>
        </p:nvCxnSpPr>
        <p:spPr>
          <a:xfrm>
            <a:off x="2358010" y="2630599"/>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BD17B665-64DC-EDAD-DDED-C36C9C9A6BC2}"/>
              </a:ext>
            </a:extLst>
          </p:cNvPr>
          <p:cNvCxnSpPr/>
          <p:nvPr/>
        </p:nvCxnSpPr>
        <p:spPr>
          <a:xfrm>
            <a:off x="2358010" y="2917111"/>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2" name="Straight Arrow Connector 11">
            <a:extLst>
              <a:ext uri="{FF2B5EF4-FFF2-40B4-BE49-F238E27FC236}">
                <a16:creationId xmlns:a16="http://schemas.microsoft.com/office/drawing/2014/main" id="{F1183FAF-FFD9-EEFD-7E76-A621E16433FA}"/>
              </a:ext>
            </a:extLst>
          </p:cNvPr>
          <p:cNvCxnSpPr/>
          <p:nvPr/>
        </p:nvCxnSpPr>
        <p:spPr>
          <a:xfrm>
            <a:off x="2358010" y="3215815"/>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7DCA2FC1-1F85-04B5-74AE-11A523ACD869}"/>
              </a:ext>
            </a:extLst>
          </p:cNvPr>
          <p:cNvCxnSpPr/>
          <p:nvPr/>
        </p:nvCxnSpPr>
        <p:spPr>
          <a:xfrm>
            <a:off x="2358010" y="3429000"/>
            <a:ext cx="2160270" cy="0"/>
          </a:xfrm>
          <a:prstGeom prst="straightConnector1">
            <a:avLst/>
          </a:prstGeom>
          <a:ln w="76200">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66B39520-4ED0-57FF-2FCD-DF23EB69F8AE}"/>
              </a:ext>
            </a:extLst>
          </p:cNvPr>
          <p:cNvCxnSpPr/>
          <p:nvPr/>
        </p:nvCxnSpPr>
        <p:spPr>
          <a:xfrm>
            <a:off x="2255645" y="5048649"/>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19" name="Straight Arrow Connector 18">
            <a:extLst>
              <a:ext uri="{FF2B5EF4-FFF2-40B4-BE49-F238E27FC236}">
                <a16:creationId xmlns:a16="http://schemas.microsoft.com/office/drawing/2014/main" id="{06277611-D76D-89FC-C7E0-EA76EDA0521D}"/>
              </a:ext>
            </a:extLst>
          </p:cNvPr>
          <p:cNvCxnSpPr/>
          <p:nvPr/>
        </p:nvCxnSpPr>
        <p:spPr>
          <a:xfrm>
            <a:off x="2255645" y="5844144"/>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cxnSp>
        <p:nvCxnSpPr>
          <p:cNvPr id="20" name="Straight Arrow Connector 19">
            <a:extLst>
              <a:ext uri="{FF2B5EF4-FFF2-40B4-BE49-F238E27FC236}">
                <a16:creationId xmlns:a16="http://schemas.microsoft.com/office/drawing/2014/main" id="{18317D80-45F1-B309-739B-A237383A15CA}"/>
              </a:ext>
            </a:extLst>
          </p:cNvPr>
          <p:cNvCxnSpPr/>
          <p:nvPr/>
        </p:nvCxnSpPr>
        <p:spPr>
          <a:xfrm>
            <a:off x="2255645" y="6125497"/>
            <a:ext cx="2160270" cy="0"/>
          </a:xfrm>
          <a:prstGeom prst="straightConnector1">
            <a:avLst/>
          </a:prstGeom>
          <a:ln w="76200">
            <a:solidFill>
              <a:srgbClr val="FFC000"/>
            </a:solidFill>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046697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0B5B2-E679-3BE8-4016-2F5CCCE8A0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36F1EF8-9B48-B891-83E7-B58685E93CEC}"/>
              </a:ext>
            </a:extLst>
          </p:cNvPr>
          <p:cNvSpPr txBox="1"/>
          <p:nvPr/>
        </p:nvSpPr>
        <p:spPr>
          <a:xfrm>
            <a:off x="222015" y="5236185"/>
            <a:ext cx="1621647" cy="1409943"/>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1000">
                <a:solidFill>
                  <a:schemeClr val="tx1">
                    <a:lumMod val="75000"/>
                    <a:lumOff val="25000"/>
                  </a:schemeClr>
                </a:solidFill>
                <a:hlinkClick r:id="rId2"/>
              </a:rPr>
              <a:t>https://www.nrmp.org/match-data/2024/08/charting-outcomes-program-director-survey-results-main-residency-match/</a:t>
            </a:r>
            <a:endParaRPr lang="en-US" sz="1000">
              <a:solidFill>
                <a:schemeClr val="tx1">
                  <a:lumMod val="75000"/>
                  <a:lumOff val="25000"/>
                </a:schemeClr>
              </a:solidFill>
            </a:endParaRPr>
          </a:p>
          <a:p>
            <a:pPr>
              <a:spcAft>
                <a:spcPts val="600"/>
              </a:spcAft>
              <a:buFont typeface="Calibri" panose="020F0502020204030204" pitchFamily="34" charset="0"/>
            </a:pPr>
            <a:endParaRPr lang="en-US">
              <a:solidFill>
                <a:schemeClr val="tx1">
                  <a:lumMod val="75000"/>
                  <a:lumOff val="25000"/>
                </a:schemeClr>
              </a:solidFill>
            </a:endParaRPr>
          </a:p>
        </p:txBody>
      </p:sp>
      <p:sp>
        <p:nvSpPr>
          <p:cNvPr id="5" name="TextBox 4">
            <a:extLst>
              <a:ext uri="{FF2B5EF4-FFF2-40B4-BE49-F238E27FC236}">
                <a16:creationId xmlns:a16="http://schemas.microsoft.com/office/drawing/2014/main" id="{33577073-AFC9-B84F-4569-3F065F54F244}"/>
              </a:ext>
            </a:extLst>
          </p:cNvPr>
          <p:cNvSpPr txBox="1"/>
          <p:nvPr/>
        </p:nvSpPr>
        <p:spPr>
          <a:xfrm>
            <a:off x="943610" y="640081"/>
            <a:ext cx="3307081" cy="1792710"/>
          </a:xfrm>
          <a:prstGeom prst="rect">
            <a:avLst/>
          </a:prstGeom>
        </p:spPr>
        <p:txBody>
          <a:bodyPr vert="horz" lIns="0" tIns="45720" rIns="0" bIns="45720" rtlCol="0">
            <a:normAutofit/>
          </a:bodyPr>
          <a:lstStyle/>
          <a:p>
            <a:pPr>
              <a:spcAft>
                <a:spcPts val="600"/>
              </a:spcAft>
              <a:buFont typeface="Calibri" panose="020F0502020204030204" pitchFamily="34" charset="0"/>
            </a:pPr>
            <a:endParaRPr lang="en-US">
              <a:solidFill>
                <a:schemeClr val="tx1">
                  <a:lumMod val="75000"/>
                  <a:lumOff val="25000"/>
                </a:schemeClr>
              </a:solidFill>
            </a:endParaRPr>
          </a:p>
        </p:txBody>
      </p:sp>
      <p:sp>
        <p:nvSpPr>
          <p:cNvPr id="6" name="TextBox 5">
            <a:extLst>
              <a:ext uri="{FF2B5EF4-FFF2-40B4-BE49-F238E27FC236}">
                <a16:creationId xmlns:a16="http://schemas.microsoft.com/office/drawing/2014/main" id="{92F2A5FA-7757-3693-3A54-0DDDAF7CB7FD}"/>
              </a:ext>
            </a:extLst>
          </p:cNvPr>
          <p:cNvSpPr txBox="1"/>
          <p:nvPr/>
        </p:nvSpPr>
        <p:spPr>
          <a:xfrm>
            <a:off x="498262" y="749152"/>
            <a:ext cx="2494534" cy="1792710"/>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sz="2400" b="1">
                <a:solidFill>
                  <a:schemeClr val="tx1">
                    <a:lumMod val="75000"/>
                    <a:lumOff val="25000"/>
                  </a:schemeClr>
                </a:solidFill>
              </a:rPr>
              <a:t>All factors combined with &gt; 50% endorsement</a:t>
            </a:r>
          </a:p>
        </p:txBody>
      </p:sp>
      <p:pic>
        <p:nvPicPr>
          <p:cNvPr id="9" name="Picture 8">
            <a:extLst>
              <a:ext uri="{FF2B5EF4-FFF2-40B4-BE49-F238E27FC236}">
                <a16:creationId xmlns:a16="http://schemas.microsoft.com/office/drawing/2014/main" id="{C283F095-3A6C-D9F1-0B4C-AC64C3B60271}"/>
              </a:ext>
            </a:extLst>
          </p:cNvPr>
          <p:cNvPicPr>
            <a:picLocks noChangeAspect="1"/>
          </p:cNvPicPr>
          <p:nvPr/>
        </p:nvPicPr>
        <p:blipFill>
          <a:blip r:embed="rId3"/>
          <a:stretch>
            <a:fillRect/>
          </a:stretch>
        </p:blipFill>
        <p:spPr>
          <a:xfrm>
            <a:off x="2961263" y="1339989"/>
            <a:ext cx="9222559" cy="4146411"/>
          </a:xfrm>
          <a:prstGeom prst="rect">
            <a:avLst/>
          </a:prstGeom>
        </p:spPr>
      </p:pic>
    </p:spTree>
    <p:extLst>
      <p:ext uri="{BB962C8B-B14F-4D97-AF65-F5344CB8AC3E}">
        <p14:creationId xmlns:p14="http://schemas.microsoft.com/office/powerpoint/2010/main" val="370914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56AD008-0F27-CDE8-D168-C1B65995F4FF}"/>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Contingency Planning </a:t>
            </a:r>
          </a:p>
        </p:txBody>
      </p:sp>
      <p:graphicFrame>
        <p:nvGraphicFramePr>
          <p:cNvPr id="5" name="Content Placeholder 2">
            <a:extLst>
              <a:ext uri="{FF2B5EF4-FFF2-40B4-BE49-F238E27FC236}">
                <a16:creationId xmlns:a16="http://schemas.microsoft.com/office/drawing/2014/main" id="{78F184F2-4D82-09B4-BA6A-22F40B4E396E}"/>
              </a:ext>
            </a:extLst>
          </p:cNvPr>
          <p:cNvGraphicFramePr>
            <a:graphicFrameLocks noGrp="1"/>
          </p:cNvGraphicFramePr>
          <p:nvPr>
            <p:ph idx="1"/>
            <p:extLst>
              <p:ext uri="{D42A27DB-BD31-4B8C-83A1-F6EECF244321}">
                <p14:modId xmlns:p14="http://schemas.microsoft.com/office/powerpoint/2010/main" val="5707129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819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D5218-F9B3-2350-059A-6BE8711759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F64ED-96AA-4378-56FC-13EC00B81362}"/>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AF16A8DA-86A4-343B-82D1-48C2E7353CB2}"/>
              </a:ext>
            </a:extLst>
          </p:cNvPr>
          <p:cNvSpPr>
            <a:spLocks noGrp="1"/>
          </p:cNvSpPr>
          <p:nvPr>
            <p:ph idx="1"/>
          </p:nvPr>
        </p:nvSpPr>
        <p:spPr>
          <a:xfrm>
            <a:off x="4846320" y="2108201"/>
            <a:ext cx="6995160" cy="4112105"/>
          </a:xfrm>
        </p:spPr>
        <p:txBody>
          <a:bodyPr>
            <a:normAutofit fontScale="92500"/>
          </a:bodyPr>
          <a:lstStyle/>
          <a:p>
            <a:pPr>
              <a:lnSpc>
                <a:spcPct val="90000"/>
              </a:lnSpc>
            </a:pPr>
            <a:r>
              <a:rPr lang="en-US" sz="1800"/>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highlight>
                  <a:srgbClr val="FFFF00"/>
                </a:highlight>
              </a:rPr>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ABE6D9C3-8384-90E8-3E3C-ADCD2AFF9C3A}"/>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33496406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A2DED2-63C6-48EA-BAF1-BB49B5418219}"/>
              </a:ext>
            </a:extLst>
          </p:cNvPr>
          <p:cNvSpPr>
            <a:spLocks noGrp="1"/>
          </p:cNvSpPr>
          <p:nvPr>
            <p:ph type="title"/>
          </p:nvPr>
        </p:nvSpPr>
        <p:spPr>
          <a:xfrm>
            <a:off x="1097280" y="286603"/>
            <a:ext cx="10058400" cy="1450757"/>
          </a:xfrm>
        </p:spPr>
        <p:txBody>
          <a:bodyPr>
            <a:normAutofit/>
          </a:bodyPr>
          <a:lstStyle/>
          <a:p>
            <a:r>
              <a:rPr lang="en-US"/>
              <a:t>Which Programs to apply to:</a:t>
            </a:r>
          </a:p>
        </p:txBody>
      </p:sp>
      <p:cxnSp>
        <p:nvCxnSpPr>
          <p:cNvPr id="11" name="Straight Connector 10">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E525DF06-1BBA-FFCA-D19F-A95D3434605C}"/>
              </a:ext>
            </a:extLst>
          </p:cNvPr>
          <p:cNvGraphicFramePr>
            <a:graphicFrameLocks noGrp="1"/>
          </p:cNvGraphicFramePr>
          <p:nvPr>
            <p:ph idx="1"/>
            <p:extLst>
              <p:ext uri="{D42A27DB-BD31-4B8C-83A1-F6EECF244321}">
                <p14:modId xmlns:p14="http://schemas.microsoft.com/office/powerpoint/2010/main" val="145963847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9399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AC074B-AF17-0076-035B-84B8BE6242D1}"/>
              </a:ext>
            </a:extLst>
          </p:cNvPr>
          <p:cNvPicPr>
            <a:picLocks noChangeAspect="1"/>
          </p:cNvPicPr>
          <p:nvPr/>
        </p:nvPicPr>
        <p:blipFill>
          <a:blip r:embed="rId2"/>
          <a:stretch>
            <a:fillRect/>
          </a:stretch>
        </p:blipFill>
        <p:spPr>
          <a:xfrm>
            <a:off x="3732963" y="50689"/>
            <a:ext cx="4583723" cy="1922584"/>
          </a:xfrm>
          <a:prstGeom prst="rect">
            <a:avLst/>
          </a:prstGeom>
        </p:spPr>
      </p:pic>
      <p:pic>
        <p:nvPicPr>
          <p:cNvPr id="7" name="Picture 6">
            <a:extLst>
              <a:ext uri="{FF2B5EF4-FFF2-40B4-BE49-F238E27FC236}">
                <a16:creationId xmlns:a16="http://schemas.microsoft.com/office/drawing/2014/main" id="{FE0CB5B6-4BCE-D33F-33BC-7311421605DA}"/>
              </a:ext>
            </a:extLst>
          </p:cNvPr>
          <p:cNvPicPr>
            <a:picLocks noChangeAspect="1"/>
          </p:cNvPicPr>
          <p:nvPr/>
        </p:nvPicPr>
        <p:blipFill>
          <a:blip r:embed="rId3"/>
          <a:stretch>
            <a:fillRect/>
          </a:stretch>
        </p:blipFill>
        <p:spPr>
          <a:xfrm>
            <a:off x="728505" y="2125218"/>
            <a:ext cx="10212475" cy="4554594"/>
          </a:xfrm>
          <a:prstGeom prst="rect">
            <a:avLst/>
          </a:prstGeom>
        </p:spPr>
      </p:pic>
      <p:cxnSp>
        <p:nvCxnSpPr>
          <p:cNvPr id="5" name="Straight Arrow Connector 4">
            <a:extLst>
              <a:ext uri="{FF2B5EF4-FFF2-40B4-BE49-F238E27FC236}">
                <a16:creationId xmlns:a16="http://schemas.microsoft.com/office/drawing/2014/main" id="{8E00D295-80DB-42C0-94A3-674E8D36AD27}"/>
              </a:ext>
            </a:extLst>
          </p:cNvPr>
          <p:cNvCxnSpPr>
            <a:cxnSpLocks/>
          </p:cNvCxnSpPr>
          <p:nvPr/>
        </p:nvCxnSpPr>
        <p:spPr>
          <a:xfrm flipH="1" flipV="1">
            <a:off x="10823791" y="3255521"/>
            <a:ext cx="639704" cy="64323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2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86397A-A68D-F92A-9A1D-DD700AE9E61E}"/>
              </a:ext>
            </a:extLst>
          </p:cNvPr>
          <p:cNvPicPr>
            <a:picLocks noChangeAspect="1"/>
          </p:cNvPicPr>
          <p:nvPr/>
        </p:nvPicPr>
        <p:blipFill>
          <a:blip r:embed="rId2"/>
          <a:stretch>
            <a:fillRect/>
          </a:stretch>
        </p:blipFill>
        <p:spPr>
          <a:xfrm>
            <a:off x="1988109" y="221192"/>
            <a:ext cx="7821116" cy="5849166"/>
          </a:xfrm>
          <a:prstGeom prst="rect">
            <a:avLst/>
          </a:prstGeom>
        </p:spPr>
      </p:pic>
      <p:cxnSp>
        <p:nvCxnSpPr>
          <p:cNvPr id="5" name="Straight Arrow Connector 4">
            <a:extLst>
              <a:ext uri="{FF2B5EF4-FFF2-40B4-BE49-F238E27FC236}">
                <a16:creationId xmlns:a16="http://schemas.microsoft.com/office/drawing/2014/main" id="{9F79FE23-9A8E-8A70-53D6-D204E7CB46B0}"/>
              </a:ext>
            </a:extLst>
          </p:cNvPr>
          <p:cNvCxnSpPr>
            <a:cxnSpLocks/>
          </p:cNvCxnSpPr>
          <p:nvPr/>
        </p:nvCxnSpPr>
        <p:spPr>
          <a:xfrm>
            <a:off x="5288010" y="2256861"/>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1E7C46-9592-F1C0-EAAB-97EFDDF4FF12}"/>
              </a:ext>
            </a:extLst>
          </p:cNvPr>
          <p:cNvCxnSpPr>
            <a:cxnSpLocks/>
          </p:cNvCxnSpPr>
          <p:nvPr/>
        </p:nvCxnSpPr>
        <p:spPr>
          <a:xfrm>
            <a:off x="5288009" y="2410317"/>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575A804-1FD9-9508-04B4-DE682111BF3B}"/>
              </a:ext>
            </a:extLst>
          </p:cNvPr>
          <p:cNvCxnSpPr>
            <a:cxnSpLocks/>
          </p:cNvCxnSpPr>
          <p:nvPr/>
        </p:nvCxnSpPr>
        <p:spPr>
          <a:xfrm>
            <a:off x="5288008" y="3281506"/>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88B84E3-50E6-84B3-5C4A-18575575C167}"/>
              </a:ext>
            </a:extLst>
          </p:cNvPr>
          <p:cNvCxnSpPr>
            <a:cxnSpLocks/>
          </p:cNvCxnSpPr>
          <p:nvPr/>
        </p:nvCxnSpPr>
        <p:spPr>
          <a:xfrm>
            <a:off x="1394392" y="5034963"/>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869BC43-7DFA-2EA9-FD3C-179F5CD9BF5E}"/>
              </a:ext>
            </a:extLst>
          </p:cNvPr>
          <p:cNvCxnSpPr>
            <a:cxnSpLocks/>
          </p:cNvCxnSpPr>
          <p:nvPr/>
        </p:nvCxnSpPr>
        <p:spPr>
          <a:xfrm>
            <a:off x="5288008" y="5435201"/>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0AB0A1D-ED80-D927-7ED9-599347CF1390}"/>
              </a:ext>
            </a:extLst>
          </p:cNvPr>
          <p:cNvCxnSpPr>
            <a:cxnSpLocks/>
          </p:cNvCxnSpPr>
          <p:nvPr/>
        </p:nvCxnSpPr>
        <p:spPr>
          <a:xfrm>
            <a:off x="1394392" y="4863873"/>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3DC7DA8-BDC6-BB80-C42E-E01F01C6275F}"/>
              </a:ext>
            </a:extLst>
          </p:cNvPr>
          <p:cNvCxnSpPr>
            <a:cxnSpLocks/>
          </p:cNvCxnSpPr>
          <p:nvPr/>
        </p:nvCxnSpPr>
        <p:spPr>
          <a:xfrm>
            <a:off x="1542297" y="3439628"/>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2371B0E-DB3F-32F0-F628-E905FBE1D11F}"/>
              </a:ext>
            </a:extLst>
          </p:cNvPr>
          <p:cNvCxnSpPr>
            <a:cxnSpLocks/>
          </p:cNvCxnSpPr>
          <p:nvPr/>
        </p:nvCxnSpPr>
        <p:spPr>
          <a:xfrm>
            <a:off x="5304950" y="3573865"/>
            <a:ext cx="59371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34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9F1FB9-5903-480B-A74A-EC6262CF3081}"/>
              </a:ext>
            </a:extLst>
          </p:cNvPr>
          <p:cNvSpPr>
            <a:spLocks noGrp="1"/>
          </p:cNvSpPr>
          <p:nvPr>
            <p:ph type="title"/>
          </p:nvPr>
        </p:nvSpPr>
        <p:spPr>
          <a:xfrm>
            <a:off x="1097280" y="286603"/>
            <a:ext cx="9378809" cy="887441"/>
          </a:xfrm>
        </p:spPr>
        <p:txBody>
          <a:bodyPr/>
          <a:lstStyle/>
          <a:p>
            <a:pPr algn="ctr"/>
            <a:r>
              <a:rPr lang="en-US"/>
              <a:t>Compare Programs</a:t>
            </a:r>
          </a:p>
        </p:txBody>
      </p:sp>
      <p:pic>
        <p:nvPicPr>
          <p:cNvPr id="3" name="Picture 2">
            <a:extLst>
              <a:ext uri="{FF2B5EF4-FFF2-40B4-BE49-F238E27FC236}">
                <a16:creationId xmlns:a16="http://schemas.microsoft.com/office/drawing/2014/main" id="{5042BD0D-A760-C1AC-998B-26C0FC45ED1F}"/>
              </a:ext>
            </a:extLst>
          </p:cNvPr>
          <p:cNvPicPr>
            <a:picLocks noChangeAspect="1"/>
          </p:cNvPicPr>
          <p:nvPr/>
        </p:nvPicPr>
        <p:blipFill>
          <a:blip r:embed="rId2"/>
          <a:stretch>
            <a:fillRect/>
          </a:stretch>
        </p:blipFill>
        <p:spPr>
          <a:xfrm>
            <a:off x="0" y="1167153"/>
            <a:ext cx="12192000" cy="4523694"/>
          </a:xfrm>
          <a:prstGeom prst="rect">
            <a:avLst/>
          </a:prstGeom>
        </p:spPr>
      </p:pic>
    </p:spTree>
    <p:extLst>
      <p:ext uri="{BB962C8B-B14F-4D97-AF65-F5344CB8AC3E}">
        <p14:creationId xmlns:p14="http://schemas.microsoft.com/office/powerpoint/2010/main" val="288344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15A91-1159-D0E1-449C-E836D45BC5E8}"/>
              </a:ext>
            </a:extLst>
          </p:cNvPr>
          <p:cNvPicPr>
            <a:picLocks noChangeAspect="1"/>
          </p:cNvPicPr>
          <p:nvPr/>
        </p:nvPicPr>
        <p:blipFill rotWithShape="1">
          <a:blip r:embed="rId2"/>
          <a:src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65F3488E-1A0B-5FF9-51ED-8C3C153E7974}"/>
              </a:ext>
            </a:extLst>
          </p:cNvPr>
          <p:cNvPicPr>
            <a:picLocks noChangeAspect="1"/>
          </p:cNvPicPr>
          <p:nvPr/>
        </p:nvPicPr>
        <p:blipFill>
          <a:blip r:embed="rId3"/>
          <a:stretch>
            <a:fillRect/>
          </a:stretch>
        </p:blipFill>
        <p:spPr>
          <a:xfrm rot="20923639">
            <a:off x="6901300" y="4248343"/>
            <a:ext cx="2305050" cy="1990725"/>
          </a:xfrm>
          <a:prstGeom prst="rect">
            <a:avLst/>
          </a:prstGeom>
        </p:spPr>
      </p:pic>
    </p:spTree>
    <p:extLst>
      <p:ext uri="{BB962C8B-B14F-4D97-AF65-F5344CB8AC3E}">
        <p14:creationId xmlns:p14="http://schemas.microsoft.com/office/powerpoint/2010/main" val="3002668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5FE04-74AD-0C47-B523-6AA83A061C65}"/>
              </a:ext>
            </a:extLst>
          </p:cNvPr>
          <p:cNvSpPr>
            <a:spLocks noGrp="1"/>
          </p:cNvSpPr>
          <p:nvPr>
            <p:ph type="title"/>
          </p:nvPr>
        </p:nvSpPr>
        <p:spPr>
          <a:xfrm>
            <a:off x="1607634" y="398579"/>
            <a:ext cx="3376961" cy="1325563"/>
          </a:xfrm>
        </p:spPr>
        <p:txBody>
          <a:bodyPr/>
          <a:lstStyle/>
          <a:p>
            <a:r>
              <a:rPr lang="en-US"/>
              <a:t>Frieda</a:t>
            </a:r>
          </a:p>
        </p:txBody>
      </p:sp>
      <p:sp>
        <p:nvSpPr>
          <p:cNvPr id="4" name="Content Placeholder 3">
            <a:extLst>
              <a:ext uri="{FF2B5EF4-FFF2-40B4-BE49-F238E27FC236}">
                <a16:creationId xmlns:a16="http://schemas.microsoft.com/office/drawing/2014/main" id="{2365FD0C-6249-4775-169B-650B24F19F0E}"/>
              </a:ext>
            </a:extLst>
          </p:cNvPr>
          <p:cNvSpPr>
            <a:spLocks noGrp="1"/>
          </p:cNvSpPr>
          <p:nvPr>
            <p:ph sz="half" idx="1"/>
          </p:nvPr>
        </p:nvSpPr>
        <p:spPr>
          <a:xfrm>
            <a:off x="838200" y="2197517"/>
            <a:ext cx="5181600" cy="3979445"/>
          </a:xfrm>
        </p:spPr>
        <p:txBody>
          <a:bodyPr>
            <a:noAutofit/>
          </a:bodyPr>
          <a:lstStyle/>
          <a:p>
            <a:r>
              <a:rPr lang="en-US" sz="2000" b="1">
                <a:solidFill>
                  <a:schemeClr val="tx1"/>
                </a:solidFill>
              </a:rPr>
              <a:t>Tag Specialty</a:t>
            </a:r>
          </a:p>
          <a:p>
            <a:r>
              <a:rPr lang="en-US" sz="2000" b="1">
                <a:solidFill>
                  <a:schemeClr val="tx1"/>
                </a:solidFill>
              </a:rPr>
              <a:t>Location</a:t>
            </a:r>
          </a:p>
          <a:p>
            <a:r>
              <a:rPr lang="en-US" sz="2000" b="1">
                <a:solidFill>
                  <a:schemeClr val="tx1"/>
                </a:solidFill>
              </a:rPr>
              <a:t>Program Type</a:t>
            </a:r>
          </a:p>
          <a:p>
            <a:pPr lvl="1"/>
            <a:r>
              <a:rPr lang="en-US" sz="2000">
                <a:solidFill>
                  <a:schemeClr val="tx1"/>
                </a:solidFill>
              </a:rPr>
              <a:t>University Based</a:t>
            </a:r>
          </a:p>
          <a:p>
            <a:pPr lvl="1"/>
            <a:r>
              <a:rPr lang="en-US" sz="2000">
                <a:solidFill>
                  <a:schemeClr val="tx1"/>
                </a:solidFill>
              </a:rPr>
              <a:t>Community Based/University Affiliated</a:t>
            </a:r>
          </a:p>
          <a:p>
            <a:pPr lvl="1"/>
            <a:r>
              <a:rPr lang="en-US" sz="2000">
                <a:solidFill>
                  <a:schemeClr val="tx1"/>
                </a:solidFill>
              </a:rPr>
              <a:t>Community Based</a:t>
            </a:r>
          </a:p>
          <a:p>
            <a:r>
              <a:rPr lang="en-US" sz="2000" b="1"/>
              <a:t>Special Tracts</a:t>
            </a:r>
            <a:endParaRPr lang="en-US" sz="2000" b="1">
              <a:solidFill>
                <a:schemeClr val="tx1"/>
              </a:solidFill>
            </a:endParaRPr>
          </a:p>
          <a:p>
            <a:pPr marL="86868" indent="-342900"/>
            <a:r>
              <a:rPr lang="en-US" sz="2000" b="1">
                <a:solidFill>
                  <a:schemeClr val="tx1"/>
                </a:solidFill>
              </a:rPr>
              <a:t>Map Feature</a:t>
            </a:r>
          </a:p>
        </p:txBody>
      </p:sp>
      <p:sp>
        <p:nvSpPr>
          <p:cNvPr id="5" name="Content Placeholder 4">
            <a:extLst>
              <a:ext uri="{FF2B5EF4-FFF2-40B4-BE49-F238E27FC236}">
                <a16:creationId xmlns:a16="http://schemas.microsoft.com/office/drawing/2014/main" id="{436912A6-D1B5-329C-BF57-DC792BFD2DBD}"/>
              </a:ext>
            </a:extLst>
          </p:cNvPr>
          <p:cNvSpPr>
            <a:spLocks noGrp="1"/>
          </p:cNvSpPr>
          <p:nvPr>
            <p:ph sz="half" idx="2"/>
          </p:nvPr>
        </p:nvSpPr>
        <p:spPr>
          <a:xfrm>
            <a:off x="6172200" y="2073311"/>
            <a:ext cx="5181600" cy="4419563"/>
          </a:xfrm>
        </p:spPr>
        <p:txBody>
          <a:bodyPr>
            <a:normAutofit fontScale="92500" lnSpcReduction="10000"/>
          </a:bodyPr>
          <a:lstStyle/>
          <a:p>
            <a:r>
              <a:rPr lang="en-US" b="1">
                <a:solidFill>
                  <a:schemeClr val="tx1"/>
                </a:solidFill>
                <a:latin typeface="Aptos Serif" panose="020B0502040204020203" pitchFamily="18" charset="0"/>
                <a:cs typeface="Aptos Serif" panose="020B0502040204020203" pitchFamily="18" charset="0"/>
              </a:rPr>
              <a:t>Overview</a:t>
            </a:r>
          </a:p>
          <a:p>
            <a:pPr lvl="1"/>
            <a:r>
              <a:rPr lang="en-US">
                <a:solidFill>
                  <a:schemeClr val="tx1"/>
                </a:solidFill>
                <a:latin typeface="Aptos Serif" panose="020B0502040204020203" pitchFamily="18" charset="0"/>
                <a:cs typeface="Aptos Serif" panose="020B0502040204020203" pitchFamily="18" charset="0"/>
              </a:rPr>
              <a:t> Length</a:t>
            </a:r>
          </a:p>
          <a:p>
            <a:pPr lvl="1"/>
            <a:r>
              <a:rPr lang="en-US">
                <a:solidFill>
                  <a:schemeClr val="tx1"/>
                </a:solidFill>
                <a:latin typeface="Aptos Serif" panose="020B0502040204020203" pitchFamily="18" charset="0"/>
                <a:cs typeface="Aptos Serif" panose="020B0502040204020203" pitchFamily="18" charset="0"/>
              </a:rPr>
              <a:t>Affiliated Programs</a:t>
            </a:r>
          </a:p>
          <a:p>
            <a:r>
              <a:rPr lang="en-US" b="1">
                <a:solidFill>
                  <a:schemeClr val="tx1"/>
                </a:solidFill>
                <a:latin typeface="Aptos Serif" panose="020B0502040204020203" pitchFamily="18" charset="0"/>
                <a:cs typeface="Aptos Serif" panose="020B0502040204020203" pitchFamily="18" charset="0"/>
              </a:rPr>
              <a:t>Program and Work Schedule</a:t>
            </a:r>
          </a:p>
          <a:p>
            <a:pPr lvl="1"/>
            <a:r>
              <a:rPr lang="en-US">
                <a:solidFill>
                  <a:schemeClr val="tx1"/>
                </a:solidFill>
                <a:latin typeface="Aptos Serif" panose="020B0502040204020203" pitchFamily="18" charset="0"/>
                <a:cs typeface="Aptos Serif" panose="020B0502040204020203" pitchFamily="18" charset="0"/>
              </a:rPr>
              <a:t>Size of program</a:t>
            </a:r>
          </a:p>
          <a:p>
            <a:pPr lvl="1"/>
            <a:r>
              <a:rPr lang="en-US">
                <a:solidFill>
                  <a:schemeClr val="tx1"/>
                </a:solidFill>
                <a:latin typeface="Aptos Serif" panose="020B0502040204020203" pitchFamily="18" charset="0"/>
                <a:cs typeface="Aptos Serif" panose="020B0502040204020203" pitchFamily="18" charset="0"/>
              </a:rPr>
              <a:t>Step 1 and 2 data</a:t>
            </a:r>
          </a:p>
          <a:p>
            <a:pPr lvl="1"/>
            <a:r>
              <a:rPr lang="en-US">
                <a:solidFill>
                  <a:schemeClr val="tx1"/>
                </a:solidFill>
                <a:latin typeface="Aptos Serif" panose="020B0502040204020203" pitchFamily="18" charset="0"/>
                <a:cs typeface="Aptos Serif" panose="020B0502040204020203" pitchFamily="18" charset="0"/>
              </a:rPr>
              <a:t>Work schedule/Call</a:t>
            </a:r>
          </a:p>
          <a:p>
            <a:pPr lvl="1"/>
            <a:r>
              <a:rPr lang="en-US">
                <a:solidFill>
                  <a:schemeClr val="tx1"/>
                </a:solidFill>
                <a:latin typeface="Aptos Serif" panose="020B0502040204020203" pitchFamily="18" charset="0"/>
                <a:cs typeface="Aptos Serif" panose="020B0502040204020203" pitchFamily="18" charset="0"/>
              </a:rPr>
              <a:t>% USMD and gender</a:t>
            </a:r>
          </a:p>
          <a:p>
            <a:r>
              <a:rPr lang="en-US" b="1">
                <a:solidFill>
                  <a:schemeClr val="tx1"/>
                </a:solidFill>
                <a:latin typeface="Aptos Serif" panose="020B0502040204020203" pitchFamily="18" charset="0"/>
                <a:cs typeface="Aptos Serif" panose="020B0502040204020203" pitchFamily="18" charset="0"/>
              </a:rPr>
              <a:t>Features and Benefits </a:t>
            </a:r>
          </a:p>
          <a:p>
            <a:pPr lvl="1"/>
            <a:r>
              <a:rPr lang="en-US">
                <a:solidFill>
                  <a:schemeClr val="tx1"/>
                </a:solidFill>
                <a:latin typeface="Aptos Serif" panose="020B0502040204020203" pitchFamily="18" charset="0"/>
                <a:cs typeface="Aptos Serif" panose="020B0502040204020203" pitchFamily="18" charset="0"/>
              </a:rPr>
              <a:t>Compensation</a:t>
            </a:r>
          </a:p>
          <a:p>
            <a:pPr lvl="1"/>
            <a:r>
              <a:rPr lang="en-US" b="0" i="0">
                <a:solidFill>
                  <a:schemeClr val="tx1"/>
                </a:solidFill>
                <a:effectLst/>
                <a:latin typeface="Aptos Serif" panose="020B0502040204020203" pitchFamily="18" charset="0"/>
                <a:cs typeface="Aptos Serif" panose="020B0502040204020203" pitchFamily="18" charset="0"/>
              </a:rPr>
              <a:t>Offers additional training or educational experience beyond accredited length</a:t>
            </a:r>
          </a:p>
          <a:p>
            <a:pPr lvl="1"/>
            <a:r>
              <a:rPr lang="en-US">
                <a:solidFill>
                  <a:schemeClr val="tx1"/>
                </a:solidFill>
                <a:latin typeface="Aptos Serif" panose="020B0502040204020203" pitchFamily="18" charset="0"/>
                <a:cs typeface="Aptos Serif" panose="020B0502040204020203" pitchFamily="18" charset="0"/>
              </a:rPr>
              <a:t>Off campus electives</a:t>
            </a:r>
          </a:p>
          <a:p>
            <a:pPr marL="0" indent="0">
              <a:buNone/>
            </a:pPr>
            <a:endParaRPr lang="en-US"/>
          </a:p>
        </p:txBody>
      </p:sp>
      <p:pic>
        <p:nvPicPr>
          <p:cNvPr id="7" name="Picture 6">
            <a:extLst>
              <a:ext uri="{FF2B5EF4-FFF2-40B4-BE49-F238E27FC236}">
                <a16:creationId xmlns:a16="http://schemas.microsoft.com/office/drawing/2014/main" id="{056B10A5-81FC-B788-81C7-BBFA9A1BA8E7}"/>
              </a:ext>
            </a:extLst>
          </p:cNvPr>
          <p:cNvPicPr>
            <a:picLocks noChangeAspect="1"/>
          </p:cNvPicPr>
          <p:nvPr/>
        </p:nvPicPr>
        <p:blipFill>
          <a:blip r:embed="rId2"/>
          <a:stretch>
            <a:fillRect/>
          </a:stretch>
        </p:blipFill>
        <p:spPr>
          <a:xfrm>
            <a:off x="5179209" y="49606"/>
            <a:ext cx="5547520" cy="1832393"/>
          </a:xfrm>
          <a:prstGeom prst="rect">
            <a:avLst/>
          </a:prstGeom>
        </p:spPr>
      </p:pic>
    </p:spTree>
    <p:extLst>
      <p:ext uri="{BB962C8B-B14F-4D97-AF65-F5344CB8AC3E}">
        <p14:creationId xmlns:p14="http://schemas.microsoft.com/office/powerpoint/2010/main" val="9016941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21907-4AF5-CCD3-6056-2C66526B8129}"/>
              </a:ext>
            </a:extLst>
          </p:cNvPr>
          <p:cNvPicPr>
            <a:picLocks noChangeAspect="1"/>
          </p:cNvPicPr>
          <p:nvPr/>
        </p:nvPicPr>
        <p:blipFill>
          <a:blip r:embed="rId2"/>
          <a:stretch>
            <a:fillRect/>
          </a:stretch>
        </p:blipFill>
        <p:spPr>
          <a:xfrm>
            <a:off x="1791629" y="179200"/>
            <a:ext cx="8608742" cy="6499599"/>
          </a:xfrm>
          <a:prstGeom prst="rect">
            <a:avLst/>
          </a:prstGeom>
        </p:spPr>
      </p:pic>
    </p:spTree>
    <p:extLst>
      <p:ext uri="{BB962C8B-B14F-4D97-AF65-F5344CB8AC3E}">
        <p14:creationId xmlns:p14="http://schemas.microsoft.com/office/powerpoint/2010/main" val="1419274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022ECF8-D3A6-4DB0-A988-6FF7F496ABEB}"/>
              </a:ext>
            </a:extLst>
          </p:cNvPr>
          <p:cNvSpPr>
            <a:spLocks noGrp="1"/>
          </p:cNvSpPr>
          <p:nvPr>
            <p:ph type="title"/>
          </p:nvPr>
        </p:nvSpPr>
        <p:spPr>
          <a:xfrm>
            <a:off x="466722" y="586855"/>
            <a:ext cx="3201366" cy="3387497"/>
          </a:xfrm>
        </p:spPr>
        <p:txBody>
          <a:bodyPr anchor="b">
            <a:normAutofit/>
          </a:bodyPr>
          <a:lstStyle/>
          <a:p>
            <a:pPr algn="r"/>
            <a:r>
              <a:rPr lang="en-US" sz="4000" b="1" i="0">
                <a:solidFill>
                  <a:srgbClr val="FFFFFF"/>
                </a:solidFill>
                <a:effectLst/>
                <a:latin typeface="Calibri" panose="020F0502020204030204" pitchFamily="34" charset="0"/>
              </a:rPr>
              <a:t>Checklist to be completed </a:t>
            </a:r>
            <a:br>
              <a:rPr lang="en-US" sz="4000" b="1" i="0">
                <a:solidFill>
                  <a:srgbClr val="FFFFFF"/>
                </a:solidFill>
                <a:effectLst/>
                <a:latin typeface="Calibri" panose="020F0502020204030204" pitchFamily="34" charset="0"/>
              </a:rPr>
            </a:br>
            <a:r>
              <a:rPr lang="en-US" sz="4000" b="1" i="0">
                <a:solidFill>
                  <a:srgbClr val="FFFFFF"/>
                </a:solidFill>
                <a:effectLst/>
                <a:latin typeface="Calibri" panose="020F0502020204030204" pitchFamily="34" charset="0"/>
              </a:rPr>
              <a:t>prior to your meeting</a:t>
            </a:r>
            <a:r>
              <a:rPr lang="en-US" sz="4000" b="0" i="0">
                <a:solidFill>
                  <a:srgbClr val="FFFFFF"/>
                </a:solidFill>
                <a:effectLst/>
                <a:latin typeface="Calibri" panose="020F0502020204030204" pitchFamily="34" charset="0"/>
              </a:rPr>
              <a:t> </a:t>
            </a:r>
            <a:endParaRPr lang="en-US" sz="4000">
              <a:solidFill>
                <a:srgbClr val="FFFFFF"/>
              </a:solidFill>
            </a:endParaRPr>
          </a:p>
        </p:txBody>
      </p:sp>
      <p:sp>
        <p:nvSpPr>
          <p:cNvPr id="3" name="Content Placeholder 2">
            <a:extLst>
              <a:ext uri="{FF2B5EF4-FFF2-40B4-BE49-F238E27FC236}">
                <a16:creationId xmlns:a16="http://schemas.microsoft.com/office/drawing/2014/main" id="{27392CA9-6827-4882-9500-CD0AA261DC2B}"/>
              </a:ext>
            </a:extLst>
          </p:cNvPr>
          <p:cNvSpPr>
            <a:spLocks noGrp="1"/>
          </p:cNvSpPr>
          <p:nvPr>
            <p:ph idx="1"/>
          </p:nvPr>
        </p:nvSpPr>
        <p:spPr>
          <a:xfrm>
            <a:off x="4810259" y="649480"/>
            <a:ext cx="6555347" cy="5546047"/>
          </a:xfrm>
        </p:spPr>
        <p:txBody>
          <a:bodyPr anchor="ctr">
            <a:normAutofit/>
          </a:bodyPr>
          <a:lstStyle/>
          <a:p>
            <a:pPr rtl="0" fontAlgn="base"/>
            <a:r>
              <a:rPr lang="en-US" sz="2000" b="1" i="0">
                <a:effectLst/>
              </a:rPr>
              <a:t>[   ] Complete the Career Tab on MedScope </a:t>
            </a:r>
            <a:r>
              <a:rPr lang="en-US" sz="2000" b="0" i="0">
                <a:effectLst/>
              </a:rPr>
              <a:t> </a:t>
            </a:r>
          </a:p>
          <a:p>
            <a:pPr rtl="0" fontAlgn="base"/>
            <a:r>
              <a:rPr lang="en-US" sz="2000" b="1" i="0">
                <a:effectLst/>
              </a:rPr>
              <a:t>[   ] Review your schedule/graduation requirements </a:t>
            </a:r>
            <a:r>
              <a:rPr lang="en-US" sz="2000" b="0" i="0">
                <a:effectLst/>
              </a:rPr>
              <a:t> </a:t>
            </a:r>
          </a:p>
          <a:p>
            <a:pPr rtl="0" fontAlgn="base"/>
            <a:r>
              <a:rPr lang="en-US" sz="2000" b="0" i="0">
                <a:effectLst/>
              </a:rPr>
              <a:t>[   ] Review the </a:t>
            </a:r>
            <a:r>
              <a:rPr lang="en-US" sz="2000" b="0" i="0" u="sng" strike="noStrike">
                <a:effectLst/>
                <a:hlinkClick r:id="rId2"/>
              </a:rPr>
              <a:t>Residency Application Handbook</a:t>
            </a:r>
            <a:r>
              <a:rPr lang="en-US" sz="2000" b="0" i="0">
                <a:effectLst/>
              </a:rPr>
              <a:t> </a:t>
            </a:r>
          </a:p>
          <a:p>
            <a:pPr rtl="0" fontAlgn="base"/>
            <a:endParaRPr lang="en-US" sz="2000" b="0" i="0">
              <a:effectLst/>
            </a:endParaRPr>
          </a:p>
          <a:p>
            <a:pPr rtl="0" fontAlgn="base"/>
            <a:r>
              <a:rPr lang="en-US" sz="2000" b="0" i="0">
                <a:effectLst/>
              </a:rPr>
              <a:t>The below are NOT required but may be helpful  </a:t>
            </a:r>
          </a:p>
          <a:p>
            <a:pPr rtl="0" fontAlgn="base"/>
            <a:r>
              <a:rPr lang="en-US" sz="2000" b="0" i="0">
                <a:effectLst/>
              </a:rPr>
              <a:t>[   ] Meet with Departmental Mentors  </a:t>
            </a:r>
          </a:p>
          <a:p>
            <a:pPr rtl="0" fontAlgn="base"/>
            <a:r>
              <a:rPr lang="en-US" sz="2000" b="0" i="0">
                <a:effectLst/>
              </a:rPr>
              <a:t>[   ] Create a CV Draft (</a:t>
            </a:r>
            <a:r>
              <a:rPr lang="en-US" sz="2000" b="0" i="0" u="sng" strike="noStrike">
                <a:effectLst/>
                <a:hlinkClick r:id="rId3"/>
              </a:rPr>
              <a:t>CV Tips</a:t>
            </a:r>
            <a:r>
              <a:rPr lang="en-US" sz="2000" b="0" i="0">
                <a:effectLst/>
              </a:rPr>
              <a:t>); we will not go through this at the meeting but can answer specific questions  </a:t>
            </a:r>
          </a:p>
          <a:p>
            <a:pPr rtl="0" fontAlgn="base"/>
            <a:r>
              <a:rPr lang="en-US" sz="2000" b="0" i="0">
                <a:effectLst/>
              </a:rPr>
              <a:t>[   ] Create a Personal Statement draft; we are happy to review outside the meeting timeframe  </a:t>
            </a:r>
          </a:p>
          <a:p>
            <a:pPr rtl="0" fontAlgn="base"/>
            <a:r>
              <a:rPr lang="en-US" sz="2000" b="0" i="0">
                <a:effectLst/>
              </a:rPr>
              <a:t>[  ] Self reflect on your competitiveness </a:t>
            </a:r>
          </a:p>
          <a:p>
            <a:pPr rtl="0" fontAlgn="base"/>
            <a:endParaRPr lang="en-US" sz="2000"/>
          </a:p>
        </p:txBody>
      </p:sp>
    </p:spTree>
    <p:extLst>
      <p:ext uri="{BB962C8B-B14F-4D97-AF65-F5344CB8AC3E}">
        <p14:creationId xmlns:p14="http://schemas.microsoft.com/office/powerpoint/2010/main" val="350254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97ED-3CD2-989D-D4C7-EF940F0A7792}"/>
              </a:ext>
            </a:extLst>
          </p:cNvPr>
          <p:cNvSpPr>
            <a:spLocks noGrp="1"/>
          </p:cNvSpPr>
          <p:nvPr>
            <p:ph type="title"/>
          </p:nvPr>
        </p:nvSpPr>
        <p:spPr/>
        <p:txBody>
          <a:bodyPr>
            <a:normAutofit/>
          </a:bodyPr>
          <a:lstStyle/>
          <a:p>
            <a:r>
              <a:rPr lang="en-US"/>
              <a:t>Upcoming workshops … </a:t>
            </a:r>
          </a:p>
        </p:txBody>
      </p:sp>
      <p:graphicFrame>
        <p:nvGraphicFramePr>
          <p:cNvPr id="6" name="Rectangle 3">
            <a:extLst>
              <a:ext uri="{FF2B5EF4-FFF2-40B4-BE49-F238E27FC236}">
                <a16:creationId xmlns:a16="http://schemas.microsoft.com/office/drawing/2014/main" id="{4FF080A4-C176-2728-B3D5-67A8A2DA0218}"/>
              </a:ext>
            </a:extLst>
          </p:cNvPr>
          <p:cNvGraphicFramePr/>
          <p:nvPr>
            <p:extLst>
              <p:ext uri="{D42A27DB-BD31-4B8C-83A1-F6EECF244321}">
                <p14:modId xmlns:p14="http://schemas.microsoft.com/office/powerpoint/2010/main" val="171059242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5899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C77AB-61DB-FBCF-13FC-E7EA7B52F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339D92-D32A-F0C2-9A8D-832D547DF645}"/>
              </a:ext>
            </a:extLst>
          </p:cNvPr>
          <p:cNvSpPr>
            <a:spLocks noGrp="1"/>
          </p:cNvSpPr>
          <p:nvPr>
            <p:ph type="title"/>
          </p:nvPr>
        </p:nvSpPr>
        <p:spPr>
          <a:xfrm>
            <a:off x="5172074" y="286603"/>
            <a:ext cx="5983605" cy="1450757"/>
          </a:xfrm>
        </p:spPr>
        <p:txBody>
          <a:bodyPr>
            <a:normAutofit/>
          </a:bodyPr>
          <a:lstStyle/>
          <a:p>
            <a:r>
              <a:rPr lang="en-US"/>
              <a:t>What you can be doing now … </a:t>
            </a:r>
          </a:p>
        </p:txBody>
      </p:sp>
      <p:sp>
        <p:nvSpPr>
          <p:cNvPr id="4" name="Content Placeholder 3">
            <a:extLst>
              <a:ext uri="{FF2B5EF4-FFF2-40B4-BE49-F238E27FC236}">
                <a16:creationId xmlns:a16="http://schemas.microsoft.com/office/drawing/2014/main" id="{1E4F8CEB-A1DC-8BE5-8D99-6048F4DC3738}"/>
              </a:ext>
            </a:extLst>
          </p:cNvPr>
          <p:cNvSpPr>
            <a:spLocks noGrp="1"/>
          </p:cNvSpPr>
          <p:nvPr>
            <p:ph idx="1"/>
          </p:nvPr>
        </p:nvSpPr>
        <p:spPr>
          <a:xfrm>
            <a:off x="4846320" y="2108201"/>
            <a:ext cx="6995160" cy="4112105"/>
          </a:xfrm>
        </p:spPr>
        <p:txBody>
          <a:bodyPr>
            <a:normAutofit/>
          </a:bodyPr>
          <a:lstStyle/>
          <a:p>
            <a:pPr>
              <a:lnSpc>
                <a:spcPct val="90000"/>
              </a:lnSpc>
            </a:pPr>
            <a:r>
              <a:rPr lang="en-US" sz="1800" b="1">
                <a:highlight>
                  <a:srgbClr val="FFFF00"/>
                </a:highlight>
              </a:rPr>
              <a:t>Scheduling Tweaks, Away Rotations, Graduation Requirements</a:t>
            </a:r>
          </a:p>
          <a:p>
            <a:pPr>
              <a:lnSpc>
                <a:spcPct val="90000"/>
              </a:lnSpc>
            </a:pPr>
            <a:r>
              <a:rPr lang="en-US" sz="1800"/>
              <a:t>Consider Narrative/Brand </a:t>
            </a:r>
          </a:p>
          <a:p>
            <a:pPr>
              <a:lnSpc>
                <a:spcPct val="90000"/>
              </a:lnSpc>
            </a:pPr>
            <a:r>
              <a:rPr lang="en-US" sz="1800"/>
              <a:t>Work on your CV  (</a:t>
            </a:r>
            <a:r>
              <a:rPr lang="en-US" sz="1800">
                <a:hlinkClick r:id="rId2"/>
              </a:rPr>
              <a:t>OSA CV Tips</a:t>
            </a:r>
            <a:r>
              <a:rPr lang="en-US" sz="1800"/>
              <a:t>) </a:t>
            </a:r>
          </a:p>
          <a:p>
            <a:pPr lvl="1">
              <a:lnSpc>
                <a:spcPct val="90000"/>
              </a:lnSpc>
            </a:pPr>
            <a:r>
              <a:rPr lang="en-US"/>
              <a:t>to help you prepare for the applications sections </a:t>
            </a:r>
          </a:p>
          <a:p>
            <a:pPr lvl="1">
              <a:lnSpc>
                <a:spcPct val="90000"/>
              </a:lnSpc>
            </a:pPr>
            <a:r>
              <a:rPr lang="en-US"/>
              <a:t>brainstorm for your experiences/ personal statement</a:t>
            </a:r>
          </a:p>
          <a:p>
            <a:pPr>
              <a:lnSpc>
                <a:spcPct val="90000"/>
              </a:lnSpc>
            </a:pPr>
            <a:r>
              <a:rPr lang="en-US" sz="1800"/>
              <a:t>Create a draft of your Personal Statement  (</a:t>
            </a:r>
            <a:r>
              <a:rPr lang="en-US" sz="1800">
                <a:hlinkClick r:id="rId3"/>
              </a:rPr>
              <a:t>OSA PS Guidelines</a:t>
            </a:r>
            <a:r>
              <a:rPr lang="en-US" sz="1800"/>
              <a:t>) </a:t>
            </a:r>
          </a:p>
          <a:p>
            <a:pPr>
              <a:lnSpc>
                <a:spcPct val="90000"/>
              </a:lnSpc>
            </a:pPr>
            <a:r>
              <a:rPr lang="en-US" sz="1800"/>
              <a:t>Meet with Mentors (OSA, Department, Peers)</a:t>
            </a:r>
          </a:p>
          <a:p>
            <a:pPr>
              <a:lnSpc>
                <a:spcPct val="90000"/>
              </a:lnSpc>
            </a:pPr>
            <a:r>
              <a:rPr lang="en-US" sz="1800"/>
              <a:t>Complete the Career Tab on MedScope</a:t>
            </a:r>
          </a:p>
          <a:p>
            <a:pPr>
              <a:lnSpc>
                <a:spcPct val="90000"/>
              </a:lnSpc>
            </a:pPr>
            <a:r>
              <a:rPr lang="en-US" sz="1800"/>
              <a:t>Create a preliminary list of programs (recommend once you have Step 2 CK score, class distinction and have discussed competitiveness with your department)</a:t>
            </a:r>
          </a:p>
          <a:p>
            <a:pPr>
              <a:lnSpc>
                <a:spcPct val="90000"/>
              </a:lnSpc>
            </a:pPr>
            <a:endParaRPr lang="en-US" sz="1300"/>
          </a:p>
        </p:txBody>
      </p:sp>
      <p:pic>
        <p:nvPicPr>
          <p:cNvPr id="8" name="Picture 7" descr="Multi-colored paper-craft art">
            <a:extLst>
              <a:ext uri="{FF2B5EF4-FFF2-40B4-BE49-F238E27FC236}">
                <a16:creationId xmlns:a16="http://schemas.microsoft.com/office/drawing/2014/main" id="{973376D2-9727-EA5D-ED1F-12E18F00E418}"/>
              </a:ext>
            </a:extLst>
          </p:cNvPr>
          <p:cNvPicPr>
            <a:picLocks noChangeAspect="1"/>
          </p:cNvPicPr>
          <p:nvPr/>
        </p:nvPicPr>
        <p:blipFill>
          <a:blip r:embed="rId4"/>
          <a:srcRect l="27237" r="25001"/>
          <a:stretch/>
        </p:blipFill>
        <p:spPr>
          <a:xfrm>
            <a:off x="20" y="10"/>
            <a:ext cx="4580077" cy="6400784"/>
          </a:xfrm>
          <a:prstGeom prst="rect">
            <a:avLst/>
          </a:prstGeom>
        </p:spPr>
      </p:pic>
    </p:spTree>
    <p:extLst>
      <p:ext uri="{BB962C8B-B14F-4D97-AF65-F5344CB8AC3E}">
        <p14:creationId xmlns:p14="http://schemas.microsoft.com/office/powerpoint/2010/main" val="11387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49A3-DD37-41F4-406D-B2A3FC647C3B}"/>
              </a:ext>
            </a:extLst>
          </p:cNvPr>
          <p:cNvSpPr>
            <a:spLocks noGrp="1"/>
          </p:cNvSpPr>
          <p:nvPr>
            <p:ph type="title"/>
          </p:nvPr>
        </p:nvSpPr>
        <p:spPr>
          <a:xfrm>
            <a:off x="6411685" y="634946"/>
            <a:ext cx="5127171" cy="1450757"/>
          </a:xfrm>
        </p:spPr>
        <p:txBody>
          <a:bodyPr>
            <a:normAutofit/>
          </a:bodyPr>
          <a:lstStyle/>
          <a:p>
            <a:r>
              <a:rPr lang="en-US"/>
              <a:t>Scheduling, Resources </a:t>
            </a:r>
          </a:p>
        </p:txBody>
      </p:sp>
      <p:sp>
        <p:nvSpPr>
          <p:cNvPr id="3" name="Content Placeholder 2">
            <a:extLst>
              <a:ext uri="{FF2B5EF4-FFF2-40B4-BE49-F238E27FC236}">
                <a16:creationId xmlns:a16="http://schemas.microsoft.com/office/drawing/2014/main" id="{551DF9C0-89C4-517C-088F-A13259760EC7}"/>
              </a:ext>
            </a:extLst>
          </p:cNvPr>
          <p:cNvSpPr>
            <a:spLocks noGrp="1"/>
          </p:cNvSpPr>
          <p:nvPr>
            <p:ph idx="1"/>
          </p:nvPr>
        </p:nvSpPr>
        <p:spPr>
          <a:xfrm>
            <a:off x="6411684" y="2407436"/>
            <a:ext cx="5127172" cy="3461658"/>
          </a:xfrm>
        </p:spPr>
        <p:txBody>
          <a:bodyPr vert="horz" lIns="0" tIns="45720" rIns="0" bIns="45720" rtlCol="0" anchor="t">
            <a:normAutofit/>
          </a:bodyPr>
          <a:lstStyle/>
          <a:p>
            <a:r>
              <a:rPr lang="en-US">
                <a:hlinkClick r:id="rId2"/>
              </a:rPr>
              <a:t>Course catalog 2024-2025</a:t>
            </a:r>
            <a:endParaRPr lang="en-US"/>
          </a:p>
          <a:p>
            <a:r>
              <a:rPr lang="en-US">
                <a:hlinkClick r:id="rId3"/>
              </a:rPr>
              <a:t>Course catalog 2025-2026</a:t>
            </a:r>
            <a:endParaRPr lang="en-US"/>
          </a:p>
          <a:p>
            <a:r>
              <a:rPr lang="en-US">
                <a:hlinkClick r:id="rId3"/>
              </a:rPr>
              <a:t>UMSOM Class of 2026</a:t>
            </a:r>
            <a:endParaRPr lang="en-US"/>
          </a:p>
          <a:p>
            <a:r>
              <a:rPr lang="en-US">
                <a:hlinkClick r:id="rId4"/>
              </a:rPr>
              <a:t>Academic Calendar</a:t>
            </a:r>
            <a:endParaRPr lang="en-US"/>
          </a:p>
          <a:p>
            <a:r>
              <a:rPr lang="en-US">
                <a:hlinkClick r:id="rId5"/>
              </a:rPr>
              <a:t>Graduation Requirements</a:t>
            </a:r>
            <a:endParaRPr lang="en-US"/>
          </a:p>
          <a:p>
            <a:r>
              <a:rPr lang="en-US">
                <a:ea typeface="+mn-lt"/>
                <a:cs typeface="+mn-lt"/>
                <a:hlinkClick r:id="rId6"/>
              </a:rPr>
              <a:t>Residency Application Manual - UMSOM</a:t>
            </a:r>
            <a:endParaRPr lang="en-US"/>
          </a:p>
          <a:p>
            <a:endParaRPr lang="en-US"/>
          </a:p>
          <a:p>
            <a:endParaRPr lang="en-US"/>
          </a:p>
        </p:txBody>
      </p:sp>
      <p:pic>
        <p:nvPicPr>
          <p:cNvPr id="5" name="Picture 4">
            <a:extLst>
              <a:ext uri="{FF2B5EF4-FFF2-40B4-BE49-F238E27FC236}">
                <a16:creationId xmlns:a16="http://schemas.microsoft.com/office/drawing/2014/main" id="{EF4ACDFB-CDF7-25B8-4B63-B849BB8F14CC}"/>
              </a:ext>
            </a:extLst>
          </p:cNvPr>
          <p:cNvPicPr>
            <a:picLocks noChangeAspect="1"/>
          </p:cNvPicPr>
          <p:nvPr/>
        </p:nvPicPr>
        <p:blipFill>
          <a:blip r:embed="rId7"/>
          <a:stretch>
            <a:fillRect/>
          </a:stretch>
        </p:blipFill>
        <p:spPr>
          <a:xfrm>
            <a:off x="643192" y="717701"/>
            <a:ext cx="5115347" cy="5102557"/>
          </a:xfrm>
          <a:prstGeom prst="rect">
            <a:avLst/>
          </a:prstGeom>
        </p:spPr>
      </p:pic>
    </p:spTree>
    <p:extLst>
      <p:ext uri="{BB962C8B-B14F-4D97-AF65-F5344CB8AC3E}">
        <p14:creationId xmlns:p14="http://schemas.microsoft.com/office/powerpoint/2010/main" val="324371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DAB6-6D7C-D51D-82AC-D66EECAFD523}"/>
              </a:ext>
            </a:extLst>
          </p:cNvPr>
          <p:cNvSpPr>
            <a:spLocks noGrp="1"/>
          </p:cNvSpPr>
          <p:nvPr>
            <p:ph type="title"/>
          </p:nvPr>
        </p:nvSpPr>
        <p:spPr/>
        <p:txBody>
          <a:bodyPr>
            <a:normAutofit/>
          </a:bodyPr>
          <a:lstStyle/>
          <a:p>
            <a:r>
              <a:rPr lang="en-US"/>
              <a:t>A Note on External Rotations (“Aways”) </a:t>
            </a:r>
          </a:p>
        </p:txBody>
      </p:sp>
      <p:graphicFrame>
        <p:nvGraphicFramePr>
          <p:cNvPr id="5" name="Content Placeholder 2">
            <a:extLst>
              <a:ext uri="{FF2B5EF4-FFF2-40B4-BE49-F238E27FC236}">
                <a16:creationId xmlns:a16="http://schemas.microsoft.com/office/drawing/2014/main" id="{E688C357-9E3E-31FC-2A68-2C97DEAD7A1B}"/>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406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49A0-CB08-4A14-9CFB-C6F0FBF119E0}"/>
              </a:ext>
            </a:extLst>
          </p:cNvPr>
          <p:cNvSpPr>
            <a:spLocks noGrp="1"/>
          </p:cNvSpPr>
          <p:nvPr>
            <p:ph type="title" idx="4294967295"/>
          </p:nvPr>
        </p:nvSpPr>
        <p:spPr>
          <a:xfrm>
            <a:off x="0" y="606425"/>
            <a:ext cx="3643313" cy="5645150"/>
          </a:xfrm>
        </p:spPr>
        <p:txBody>
          <a:bodyPr vert="horz" lIns="91440" tIns="45720" rIns="91440" bIns="45720" rtlCol="0" anchor="ctr">
            <a:normAutofit/>
          </a:bodyPr>
          <a:lstStyle/>
          <a:p>
            <a:r>
              <a:rPr lang="en-US" sz="3700" b="0" i="0" u="sng" strike="noStrike">
                <a:solidFill>
                  <a:schemeClr val="tx1"/>
                </a:solidFill>
                <a:effectLst/>
                <a:hlinkClick r:id="rId2">
                  <a:extLst>
                    <a:ext uri="{A12FA001-AC4F-418D-AE19-62706E023703}">
                      <ahyp:hlinkClr xmlns:ahyp="http://schemas.microsoft.com/office/drawing/2018/hyperlinkcolor" val="tx"/>
                    </a:ext>
                  </a:extLst>
                </a:hlinkClick>
              </a:rPr>
              <a:t>UMSOM Graduation Requirements</a:t>
            </a:r>
            <a:r>
              <a:rPr lang="en-US" sz="3700" b="0" i="0">
                <a:solidFill>
                  <a:schemeClr val="tx1"/>
                </a:solidFill>
                <a:effectLst/>
              </a:rPr>
              <a:t> </a:t>
            </a:r>
            <a:endParaRPr lang="en-US" sz="3700">
              <a:solidFill>
                <a:schemeClr val="tx1"/>
              </a:solidFill>
            </a:endParaRPr>
          </a:p>
        </p:txBody>
      </p:sp>
      <p:sp>
        <p:nvSpPr>
          <p:cNvPr id="3" name="Content Placeholder 2">
            <a:extLst>
              <a:ext uri="{FF2B5EF4-FFF2-40B4-BE49-F238E27FC236}">
                <a16:creationId xmlns:a16="http://schemas.microsoft.com/office/drawing/2014/main" id="{DAE252C2-2895-4DF6-A1BA-480564A65D25}"/>
              </a:ext>
            </a:extLst>
          </p:cNvPr>
          <p:cNvSpPr>
            <a:spLocks noGrp="1"/>
          </p:cNvSpPr>
          <p:nvPr>
            <p:ph idx="4294967295"/>
          </p:nvPr>
        </p:nvSpPr>
        <p:spPr>
          <a:xfrm>
            <a:off x="2984361" y="207963"/>
            <a:ext cx="9207640" cy="6192837"/>
          </a:xfrm>
        </p:spPr>
        <p:txBody>
          <a:bodyPr vert="horz" lIns="0" tIns="45720" rIns="0" bIns="45720" rtlCol="0" anchor="ctr">
            <a:normAutofit fontScale="85000" lnSpcReduction="10000"/>
          </a:bodyPr>
          <a:lstStyle/>
          <a:p>
            <a:pPr marL="0" indent="0" fontAlgn="base">
              <a:lnSpc>
                <a:spcPct val="90000"/>
              </a:lnSpc>
              <a:spcBef>
                <a:spcPts val="0"/>
              </a:spcBef>
              <a:spcAft>
                <a:spcPts val="0"/>
              </a:spcAft>
              <a:buFont typeface="Calibri" panose="020F0502020204030204" pitchFamily="34" charset="0"/>
              <a:buNone/>
            </a:pPr>
            <a:r>
              <a:rPr lang="en-US" sz="800" b="0" i="1">
                <a:effectLst/>
              </a:rPr>
              <a:t>*</a:t>
            </a:r>
            <a:r>
              <a:rPr lang="en-US" sz="1900" b="0" i="1">
                <a:effectLst/>
                <a:latin typeface="Aptos" panose="020B0004020202020204" pitchFamily="34" charset="0"/>
              </a:rPr>
              <a:t>NOTE – if you are off cycle, please discuss your graduation requirements with an OSA Faculty member </a:t>
            </a:r>
            <a:r>
              <a:rPr lang="en-US" sz="1900" b="0" i="0">
                <a:effectLst/>
                <a:latin typeface="Aptos" panose="020B0004020202020204" pitchFamily="34" charset="0"/>
              </a:rPr>
              <a:t> </a:t>
            </a:r>
          </a:p>
          <a:p>
            <a:pPr marL="0" fontAlgn="base">
              <a:lnSpc>
                <a:spcPct val="90000"/>
              </a:lnSpc>
              <a:spcBef>
                <a:spcPts val="0"/>
              </a:spcBef>
              <a:spcAft>
                <a:spcPts val="0"/>
              </a:spcAft>
            </a:pPr>
            <a:r>
              <a:rPr lang="en-US" sz="1900" b="0" i="0">
                <a:effectLst/>
                <a:latin typeface="Aptos" panose="020B0004020202020204" pitchFamily="34" charset="0"/>
              </a:rPr>
              <a:t> </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Must be </a:t>
            </a:r>
            <a:r>
              <a:rPr lang="en-US" sz="1900" b="1" i="0" u="none" strike="noStrike">
                <a:effectLst/>
                <a:latin typeface="Aptos" panose="020B0004020202020204" pitchFamily="34" charset="0"/>
              </a:rPr>
              <a:t>completed</a:t>
            </a:r>
            <a:r>
              <a:rPr lang="en-US" sz="1900" b="0" i="0" u="none" strike="noStrike">
                <a:effectLst/>
                <a:latin typeface="Aptos" panose="020B0004020202020204" pitchFamily="34" charset="0"/>
              </a:rPr>
              <a:t> ONE week prior to graduation </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all third-year clerkships, including shelf examinations </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t>
            </a:r>
            <a:r>
              <a:rPr lang="en-US" sz="1900" b="1" i="0" u="none" strike="noStrike">
                <a:effectLst/>
                <a:latin typeface="Aptos" panose="020B0004020202020204" pitchFamily="34" charset="0"/>
              </a:rPr>
              <a:t>ONE</a:t>
            </a:r>
            <a:r>
              <a:rPr lang="en-US" sz="1900" b="0" i="0" u="none" strike="noStrike">
                <a:effectLst/>
                <a:latin typeface="Aptos" panose="020B0004020202020204" pitchFamily="34" charset="0"/>
              </a:rPr>
              <a:t> 2-week elective (added to the Pediatric Clerkship)</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t>
            </a:r>
            <a:r>
              <a:rPr lang="en-US" sz="1900" b="1" i="0" u="none" strike="noStrike">
                <a:effectLst/>
                <a:latin typeface="Aptos" panose="020B0004020202020204" pitchFamily="34" charset="0"/>
              </a:rPr>
              <a:t>TWO</a:t>
            </a:r>
            <a:r>
              <a:rPr lang="en-US" sz="1900" b="0" i="0" u="none" strike="noStrike">
                <a:effectLst/>
                <a:latin typeface="Aptos" panose="020B0004020202020204" pitchFamily="34" charset="0"/>
              </a:rPr>
              <a:t> sub-internships </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t>
            </a:r>
            <a:r>
              <a:rPr lang="en-US" sz="1900" b="1" i="0" u="none" strike="noStrike">
                <a:effectLst/>
                <a:latin typeface="Aptos" panose="020B0004020202020204" pitchFamily="34" charset="0"/>
              </a:rPr>
              <a:t>FIVE</a:t>
            </a:r>
            <a:r>
              <a:rPr lang="en-US" sz="1900" b="0" i="0" u="none" strike="noStrike">
                <a:effectLst/>
                <a:latin typeface="Aptos" panose="020B0004020202020204" pitchFamily="34" charset="0"/>
              </a:rPr>
              <a:t> electives </a:t>
            </a:r>
            <a:r>
              <a:rPr lang="en-US" sz="1900" b="0" i="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No more than TWO Pre-clerkship elective equivalents may be counted toward the total elective count </a:t>
            </a:r>
            <a:r>
              <a:rPr lang="en-US" sz="1900" b="0" i="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Two electives must be on campus (i.e. in our electives catalogue) </a:t>
            </a:r>
            <a:r>
              <a:rPr lang="en-US" sz="1900" b="0" i="0">
                <a:effectLst/>
                <a:latin typeface="Aptos" panose="020B0004020202020204" pitchFamily="34" charset="0"/>
              </a:rPr>
              <a:t>​</a:t>
            </a:r>
          </a:p>
          <a:p>
            <a:pPr lvl="2"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Pre-clerkship electives are considered “on campus” </a:t>
            </a:r>
            <a:r>
              <a:rPr lang="en-US" sz="1900" b="0" i="0">
                <a:effectLst/>
                <a:latin typeface="Aptos" panose="020B0004020202020204" pitchFamily="34" charset="0"/>
              </a:rPr>
              <a:t>​</a:t>
            </a:r>
          </a:p>
          <a:p>
            <a:pPr lvl="1"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Pass </a:t>
            </a:r>
            <a:r>
              <a:rPr lang="en-US" sz="1900" b="1" i="0" u="none" strike="noStrike">
                <a:effectLst/>
                <a:latin typeface="Aptos" panose="020B0004020202020204" pitchFamily="34" charset="0"/>
              </a:rPr>
              <a:t>ONE</a:t>
            </a:r>
            <a:r>
              <a:rPr lang="en-US" sz="1900" b="0" i="0" u="none" strike="noStrike">
                <a:effectLst/>
                <a:latin typeface="Aptos" panose="020B0004020202020204" pitchFamily="34" charset="0"/>
              </a:rPr>
              <a:t> PoM4: Transition to Residency (4 weeks)</a:t>
            </a:r>
            <a:r>
              <a:rPr lang="en-US" sz="1900" b="0" i="0">
                <a:effectLst/>
                <a:latin typeface="Aptos" panose="020B0004020202020204" pitchFamily="34" charset="0"/>
              </a:rPr>
              <a:t>​</a:t>
            </a:r>
          </a:p>
          <a:p>
            <a:pPr marL="0" indent="0" fontAlgn="base">
              <a:lnSpc>
                <a:spcPct val="90000"/>
              </a:lnSpc>
              <a:spcBef>
                <a:spcPts val="0"/>
              </a:spcBef>
              <a:spcAft>
                <a:spcPts val="0"/>
              </a:spcAft>
              <a:buNone/>
            </a:pPr>
            <a:endParaRPr lang="en-US" sz="1900" b="0" i="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a:effectLst/>
                <a:latin typeface="Aptos" panose="020B0004020202020204" pitchFamily="34" charset="0"/>
              </a:rPr>
              <a:t>Additional Requirements:</a:t>
            </a:r>
            <a:r>
              <a:rPr lang="en-US" sz="1900" b="0" i="0" u="none" strike="noStrike">
                <a:effectLst/>
                <a:latin typeface="Aptos" panose="020B0004020202020204" pitchFamily="34" charset="0"/>
              </a:rPr>
              <a:t> Note: these are NOT in addition to the above, but fulfill an above elective or sub-internship requirement.</a:t>
            </a:r>
            <a:r>
              <a:rPr lang="en-US" sz="1900" b="0" i="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a:effectLst/>
                <a:latin typeface="Aptos" panose="020B0004020202020204" pitchFamily="34" charset="0"/>
              </a:rPr>
              <a:t>Ambulatory Requirement^:</a:t>
            </a:r>
            <a:r>
              <a:rPr lang="en-US" sz="1900" b="0" i="0" u="none" strike="noStrike">
                <a:effectLst/>
                <a:latin typeface="Aptos" panose="020B0004020202020204" pitchFamily="34" charset="0"/>
              </a:rPr>
              <a:t> one (4-week) of the five above required electives or one (4-week) of the two above required sub-internships must be an Ambulatory rotation (as designated via the "Ambulatory" tab in the course catalog); in addition to the expectations of the elective, students will have designated curricular material to satisfy the ambulatory requirement; this requirement cannot be fulfilled with a pre-clerkship elective.</a:t>
            </a:r>
            <a:r>
              <a:rPr lang="en-US" sz="1900" b="0" i="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1" i="0" u="sng">
                <a:effectLst/>
                <a:latin typeface="Aptos" panose="020B0004020202020204" pitchFamily="34" charset="0"/>
              </a:rPr>
              <a:t>Internal Medicine Requirement^:</a:t>
            </a:r>
            <a:r>
              <a:rPr lang="en-US" sz="1900" b="0" i="0" u="none" strike="noStrike">
                <a:effectLst/>
                <a:latin typeface="Aptos" panose="020B0004020202020204" pitchFamily="34" charset="0"/>
              </a:rPr>
              <a:t> one (4-week) of the five above required electives or one (4-week) of the two above required sub-internships must be in Internal Medicine (as designated via the "Internal Medicine" tab in the course catalog); cannot be fulfilled with a pre-clerkship elective.</a:t>
            </a:r>
            <a:r>
              <a:rPr lang="en-US" sz="1900" b="0" i="0">
                <a:effectLst/>
                <a:latin typeface="Aptos" panose="020B0004020202020204" pitchFamily="34" charset="0"/>
              </a:rPr>
              <a:t>​</a:t>
            </a:r>
          </a:p>
          <a:p>
            <a:pPr marL="0" indent="0" fontAlgn="base">
              <a:lnSpc>
                <a:spcPct val="90000"/>
              </a:lnSpc>
              <a:spcBef>
                <a:spcPts val="0"/>
              </a:spcBef>
              <a:spcAft>
                <a:spcPts val="0"/>
              </a:spcAft>
              <a:buFont typeface="Calibri" panose="020F0502020204030204" pitchFamily="34" charset="0"/>
              <a:buNone/>
            </a:pPr>
            <a:endParaRPr lang="en-US" sz="1900" b="0" i="0" u="none" strike="noStrike">
              <a:effectLst/>
              <a:latin typeface="Aptos" panose="020B0004020202020204" pitchFamily="34" charset="0"/>
            </a:endParaRPr>
          </a:p>
          <a:p>
            <a:pPr marL="292608" lvl="1" indent="0" fontAlgn="base">
              <a:lnSpc>
                <a:spcPct val="90000"/>
              </a:lnSpc>
              <a:spcBef>
                <a:spcPts val="0"/>
              </a:spcBef>
              <a:spcAft>
                <a:spcPts val="0"/>
              </a:spcAft>
              <a:buFont typeface="Calibri" panose="020F0502020204030204" pitchFamily="34" charset="0"/>
              <a:buNone/>
            </a:pPr>
            <a:r>
              <a:rPr lang="en-US" sz="1900" b="1" i="0" u="none" strike="noStrike">
                <a:effectLst/>
                <a:latin typeface="Aptos" panose="020B0004020202020204" pitchFamily="34" charset="0"/>
              </a:rPr>
              <a:t>^The same rotation cannot fulfill both the Ambulatory and Internal Medicine Requirement.</a:t>
            </a:r>
            <a:r>
              <a:rPr lang="en-US" sz="1900" b="1" i="0">
                <a:effectLst/>
                <a:latin typeface="Aptos" panose="020B0004020202020204" pitchFamily="34" charset="0"/>
              </a:rPr>
              <a:t>​</a:t>
            </a:r>
          </a:p>
          <a:p>
            <a:pPr fontAlgn="base">
              <a:lnSpc>
                <a:spcPct val="90000"/>
              </a:lnSpc>
              <a:spcBef>
                <a:spcPts val="0"/>
              </a:spcBef>
              <a:spcAft>
                <a:spcPts val="0"/>
              </a:spcAft>
              <a:buFont typeface="Calibri" panose="020F0502020204030204" pitchFamily="34" charset="0"/>
              <a:buChar char="•"/>
            </a:pPr>
            <a:endParaRPr lang="en-US" sz="1900" b="0" i="0">
              <a:effectLst/>
              <a:latin typeface="Aptos" panose="020B0004020202020204" pitchFamily="34" charset="0"/>
            </a:endParaRPr>
          </a:p>
          <a:p>
            <a:pPr fontAlgn="base">
              <a:lnSpc>
                <a:spcPct val="90000"/>
              </a:lnSpc>
              <a:spcBef>
                <a:spcPts val="0"/>
              </a:spcBef>
              <a:spcAft>
                <a:spcPts val="0"/>
              </a:spcAft>
              <a:buFont typeface="Calibri" panose="020F0502020204030204" pitchFamily="34" charset="0"/>
              <a:buChar char="•"/>
            </a:pPr>
            <a:r>
              <a:rPr lang="en-US" sz="1900" b="0" i="0" u="none" strike="noStrike">
                <a:effectLst/>
                <a:latin typeface="Aptos" panose="020B0004020202020204" pitchFamily="34" charset="0"/>
              </a:rPr>
              <a:t>★ At least one clinical rotation (as designated via the "Clinical" tab in the course catalog) must be done in the same semester as graduation.</a:t>
            </a:r>
            <a:endParaRPr lang="en-US" sz="1900" b="0" i="0">
              <a:effectLst/>
              <a:latin typeface="Aptos" panose="020B0004020202020204" pitchFamily="34" charset="0"/>
            </a:endParaRPr>
          </a:p>
        </p:txBody>
      </p:sp>
    </p:spTree>
    <p:extLst>
      <p:ext uri="{BB962C8B-B14F-4D97-AF65-F5344CB8AC3E}">
        <p14:creationId xmlns:p14="http://schemas.microsoft.com/office/powerpoint/2010/main" val="300515909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D426C7E93694B8A52C937FFACA1C5" ma:contentTypeVersion="23" ma:contentTypeDescription="Create a new document." ma:contentTypeScope="" ma:versionID="8a17d9be41b4bcf581038508678214a7">
  <xsd:schema xmlns:xsd="http://www.w3.org/2001/XMLSchema" xmlns:xs="http://www.w3.org/2001/XMLSchema" xmlns:p="http://schemas.microsoft.com/office/2006/metadata/properties" xmlns:ns1="http://schemas.microsoft.com/sharepoint/v3" xmlns:ns2="b952f4ed-faee-42e5-b15e-296a4efded7d" xmlns:ns3="480e030d-b1ba-4175-bf7e-8ff9154deca3" targetNamespace="http://schemas.microsoft.com/office/2006/metadata/properties" ma:root="true" ma:fieldsID="298cd942ded46bd37af27c73b96e2bc3" ns1:_="" ns2:_="" ns3:_="">
    <xsd:import namespace="http://schemas.microsoft.com/sharepoint/v3"/>
    <xsd:import namespace="b952f4ed-faee-42e5-b15e-296a4efded7d"/>
    <xsd:import namespace="480e030d-b1ba-4175-bf7e-8ff9154deca3"/>
    <xsd:element name="properties">
      <xsd:complexType>
        <xsd:sequence>
          <xsd:element name="documentManagement">
            <xsd:complexType>
              <xsd:all>
                <xsd:element ref="ns2:SenttoStudentHealth"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52f4ed-faee-42e5-b15e-296a4efded7d" elementFormDefault="qualified">
    <xsd:import namespace="http://schemas.microsoft.com/office/2006/documentManagement/types"/>
    <xsd:import namespace="http://schemas.microsoft.com/office/infopath/2007/PartnerControls"/>
    <xsd:element name="SenttoStudentHealth" ma:index="2" nillable="true" ma:displayName="Sent to Student Health" ma:default="1" ma:format="Dropdown" ma:internalName="SenttoStudentHealth" ma:readOnly="false">
      <xsd:simpleType>
        <xsd:restriction base="dms:Boolea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5e2b2fc-0517-44cc-85bc-21d743cacc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0e030d-b1ba-4175-bf7e-8ff9154deca3"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6" nillable="true" ma:displayName="Taxonomy Catch All Column" ma:hidden="true" ma:list="{ddc7a2c4-33d9-45de-a80b-5d443deca286}" ma:internalName="TaxCatchAll" ma:showField="CatchAllData" ma:web="480e030d-b1ba-4175-bf7e-8ff9154dec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b952f4ed-faee-42e5-b15e-296a4efded7d" xsi:nil="true"/>
    <_ip_UnifiedCompliancePolicyUIAction xmlns="http://schemas.microsoft.com/sharepoint/v3" xsi:nil="true"/>
    <SenttoStudentHealth xmlns="b952f4ed-faee-42e5-b15e-296a4efded7d">true</SenttoStudentHealth>
    <_ip_UnifiedCompliancePolicyProperties xmlns="http://schemas.microsoft.com/sharepoint/v3" xsi:nil="true"/>
    <lcf76f155ced4ddcb4097134ff3c332f xmlns="b952f4ed-faee-42e5-b15e-296a4efded7d">
      <Terms xmlns="http://schemas.microsoft.com/office/infopath/2007/PartnerControls"/>
    </lcf76f155ced4ddcb4097134ff3c332f>
    <TaxCatchAll xmlns="480e030d-b1ba-4175-bf7e-8ff9154deca3" xsi:nil="true"/>
  </documentManagement>
</p:properties>
</file>

<file path=customXml/itemProps1.xml><?xml version="1.0" encoding="utf-8"?>
<ds:datastoreItem xmlns:ds="http://schemas.openxmlformats.org/officeDocument/2006/customXml" ds:itemID="{D13FF7F5-D84D-4D34-907A-3F9598EF0675}">
  <ds:schemaRefs>
    <ds:schemaRef ds:uri="480e030d-b1ba-4175-bf7e-8ff9154deca3"/>
    <ds:schemaRef ds:uri="b952f4ed-faee-42e5-b15e-296a4efded7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480e030d-b1ba-4175-bf7e-8ff9154deca3"/>
    <ds:schemaRef ds:uri="b952f4ed-faee-42e5-b15e-296a4efded7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{61C19D06-161C-47CC-A2BB-D01B7C924F6E}tf11437505_win32</Template>
  <Application>Microsoft Office PowerPoint</Application>
  <PresentationFormat>Widescreen</PresentationFormat>
  <Slides>42</Slides>
  <Notes>0</Notes>
  <HiddenSlides>0</HiddenSlide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RetrospectVTI</vt:lpstr>
      <vt:lpstr>Office Theme</vt:lpstr>
      <vt:lpstr>Pediatrics</vt:lpstr>
      <vt:lpstr>PowerPoint Presentation</vt:lpstr>
      <vt:lpstr>ERAS/NRMP TIMELINE  </vt:lpstr>
      <vt:lpstr>PowerPoint Presentation</vt:lpstr>
      <vt:lpstr>Upcoming workshops … </vt:lpstr>
      <vt:lpstr>What you can be doing now … </vt:lpstr>
      <vt:lpstr>Scheduling, Resources </vt:lpstr>
      <vt:lpstr>A Note on External Rotations (“Aways”) </vt:lpstr>
      <vt:lpstr>UMSOM Graduation Requirements </vt:lpstr>
      <vt:lpstr>Additional Graduation Requirements </vt:lpstr>
      <vt:lpstr>What you can be doing now … </vt:lpstr>
      <vt:lpstr>What you can be doing now … </vt:lpstr>
      <vt:lpstr>What you can be doing now … </vt:lpstr>
      <vt:lpstr>Career Tab (Please complete)</vt:lpstr>
      <vt:lpstr>Important Reminders </vt:lpstr>
      <vt:lpstr>1:1 Sessions with OSA </vt:lpstr>
      <vt:lpstr>MSPE</vt:lpstr>
      <vt:lpstr>Competitiveness of Specialty  </vt:lpstr>
      <vt:lpstr>PowerPoint Presentation</vt:lpstr>
      <vt:lpstr>More on goals for Step 2 … </vt:lpstr>
      <vt:lpstr>How many programs to apply to…</vt:lpstr>
      <vt:lpstr>PowerPoint Presentation</vt:lpstr>
      <vt:lpstr>Signaling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Contingency Planning </vt:lpstr>
      <vt:lpstr>What you can be doing now … </vt:lpstr>
      <vt:lpstr>Which Programs to apply to:</vt:lpstr>
      <vt:lpstr>PowerPoint Presentation</vt:lpstr>
      <vt:lpstr>PowerPoint Presentation</vt:lpstr>
      <vt:lpstr>Compare Programs</vt:lpstr>
      <vt:lpstr>Frieda</vt:lpstr>
      <vt:lpstr>PowerPoint Presentation</vt:lpstr>
      <vt:lpstr>Checklist to be completed  prior to your meeting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Medicine </dc:title>
  <dc:creator>Lamos, Elizabeth</dc:creator>
  <cp:revision>3</cp:revision>
  <dcterms:created xsi:type="dcterms:W3CDTF">2022-04-09T17:30:38Z</dcterms:created>
  <dcterms:modified xsi:type="dcterms:W3CDTF">2025-05-06T14:31:09Z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0x010100F1BD426C7E93694B8A52C937FFACA1C5</vt:lpwstr>
  </property>
  <property fmtid="{D5CDD505-2E9C-101B-9397-08002B2CF9AE}" pid="3" name="MediaServiceImageTags">
    <vt:lpwstr/>
  </property>
</Properties>
</file>