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8" r:id="rId6"/>
    <p:sldId id="337" r:id="rId7"/>
    <p:sldId id="293" r:id="rId8"/>
    <p:sldId id="315" r:id="rId9"/>
    <p:sldId id="301" r:id="rId10"/>
    <p:sldId id="335" r:id="rId11"/>
    <p:sldId id="336" r:id="rId12"/>
    <p:sldId id="334" r:id="rId13"/>
    <p:sldId id="303" r:id="rId14"/>
    <p:sldId id="305" r:id="rId15"/>
    <p:sldId id="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E6513B-E7BE-D020-2F22-D44846D3F6D9}" v="157" dt="2025-05-08T19:12:46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residencyexplorer.org/Account/Login" TargetMode="External"/><Relationship Id="rId1" Type="http://schemas.openxmlformats.org/officeDocument/2006/relationships/hyperlink" Target="https://freida.ama-assn.org/Freida/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freida.ama-assn.org/Freida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hyperlink" Target="https://www.residencyexplorer.org/Account/Login" TargetMode="External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01AF7-D991-4648-8D71-C4EAA2684B71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B3B28A6-1B80-47A8-868B-1640379A1E4D}">
      <dgm:prSet/>
      <dgm:spPr/>
      <dgm:t>
        <a:bodyPr/>
        <a:lstStyle/>
        <a:p>
          <a:pPr rtl="0"/>
          <a:r>
            <a:rPr lang="en-US"/>
            <a:t>These </a:t>
          </a:r>
          <a:r>
            <a:rPr lang="en-US">
              <a:latin typeface="Georgia Pro Cond Light" panose="020F0302020204030204"/>
            </a:rPr>
            <a:t>CAN BE a recommended </a:t>
          </a:r>
          <a:r>
            <a:rPr lang="en-US"/>
            <a:t>component of </a:t>
          </a:r>
          <a:r>
            <a:rPr lang="en-US">
              <a:latin typeface="Georgia Pro Cond Light" panose="020F0302020204030204"/>
            </a:rPr>
            <a:t>Peds/EM</a:t>
          </a:r>
          <a:r>
            <a:rPr lang="en-US"/>
            <a:t> applications</a:t>
          </a:r>
        </a:p>
      </dgm:t>
    </dgm:pt>
    <dgm:pt modelId="{F55D6CCE-9A32-4387-B449-B58D6D49869E}" type="parTrans" cxnId="{8FF72883-CB37-419A-9945-4892D1D868D5}">
      <dgm:prSet/>
      <dgm:spPr/>
      <dgm:t>
        <a:bodyPr/>
        <a:lstStyle/>
        <a:p>
          <a:endParaRPr lang="en-US"/>
        </a:p>
      </dgm:t>
    </dgm:pt>
    <dgm:pt modelId="{D19C5327-B40C-4147-B142-73F8BA04E510}" type="sibTrans" cxnId="{8FF72883-CB37-419A-9945-4892D1D868D5}">
      <dgm:prSet/>
      <dgm:spPr/>
      <dgm:t>
        <a:bodyPr/>
        <a:lstStyle/>
        <a:p>
          <a:endParaRPr lang="en-US"/>
        </a:p>
      </dgm:t>
    </dgm:pt>
    <dgm:pt modelId="{E4CBBCDC-D924-42C2-8466-293DC9AB03E9}">
      <dgm:prSet/>
      <dgm:spPr/>
      <dgm:t>
        <a:bodyPr/>
        <a:lstStyle/>
        <a:p>
          <a:r>
            <a:rPr lang="en-US"/>
            <a:t>Can have PROS </a:t>
          </a:r>
          <a:r>
            <a:rPr lang="en-US" b="1" u="sng"/>
            <a:t>and</a:t>
          </a:r>
          <a:r>
            <a:rPr lang="en-US"/>
            <a:t> CONS! </a:t>
          </a:r>
        </a:p>
      </dgm:t>
    </dgm:pt>
    <dgm:pt modelId="{AF0A912A-EC5E-4F96-A2FB-66DDCD34B3B0}" type="parTrans" cxnId="{CF767E03-638C-465B-8F63-3794B8EC9C58}">
      <dgm:prSet/>
      <dgm:spPr/>
      <dgm:t>
        <a:bodyPr/>
        <a:lstStyle/>
        <a:p>
          <a:endParaRPr lang="en-US"/>
        </a:p>
      </dgm:t>
    </dgm:pt>
    <dgm:pt modelId="{6AFD5805-194F-46E4-A719-4D2C6F35EC81}" type="sibTrans" cxnId="{CF767E03-638C-465B-8F63-3794B8EC9C58}">
      <dgm:prSet/>
      <dgm:spPr/>
      <dgm:t>
        <a:bodyPr/>
        <a:lstStyle/>
        <a:p>
          <a:endParaRPr lang="en-US"/>
        </a:p>
      </dgm:t>
    </dgm:pt>
    <dgm:pt modelId="{F89035B7-8231-466B-930A-04A1876A8B8A}">
      <dgm:prSet/>
      <dgm:spPr/>
      <dgm:t>
        <a:bodyPr/>
        <a:lstStyle/>
        <a:p>
          <a:r>
            <a:rPr lang="en-US" b="1"/>
            <a:t>Away rotations MUST BE ADDED AT SOM!!! </a:t>
          </a:r>
          <a:endParaRPr lang="en-US"/>
        </a:p>
      </dgm:t>
    </dgm:pt>
    <dgm:pt modelId="{B915931E-08D1-46EE-9E01-F75BB493D66D}" type="parTrans" cxnId="{38B64802-72A0-4D14-8081-8E94A604077B}">
      <dgm:prSet/>
      <dgm:spPr/>
      <dgm:t>
        <a:bodyPr/>
        <a:lstStyle/>
        <a:p>
          <a:endParaRPr lang="en-US"/>
        </a:p>
      </dgm:t>
    </dgm:pt>
    <dgm:pt modelId="{05EF46AC-C30B-40F1-9F78-2CD55E688CBD}" type="sibTrans" cxnId="{38B64802-72A0-4D14-8081-8E94A604077B}">
      <dgm:prSet/>
      <dgm:spPr/>
      <dgm:t>
        <a:bodyPr/>
        <a:lstStyle/>
        <a:p>
          <a:endParaRPr lang="en-US"/>
        </a:p>
      </dgm:t>
    </dgm:pt>
    <dgm:pt modelId="{E8C87C38-A335-48A8-9266-F67415A97B98}">
      <dgm:prSet/>
      <dgm:spPr/>
      <dgm:t>
        <a:bodyPr/>
        <a:lstStyle/>
        <a:p>
          <a:r>
            <a:rPr lang="en-US"/>
            <a:t>Required forms are found on the Student Scheduling Page </a:t>
          </a:r>
        </a:p>
      </dgm:t>
    </dgm:pt>
    <dgm:pt modelId="{30D98264-114D-400C-B1E5-C9736CCA9798}" type="parTrans" cxnId="{F5231CB3-2226-400E-9F32-BF013D56062E}">
      <dgm:prSet/>
      <dgm:spPr/>
      <dgm:t>
        <a:bodyPr/>
        <a:lstStyle/>
        <a:p>
          <a:endParaRPr lang="en-US"/>
        </a:p>
      </dgm:t>
    </dgm:pt>
    <dgm:pt modelId="{071F98DE-E641-4381-BC7B-2B952395E4CF}" type="sibTrans" cxnId="{F5231CB3-2226-400E-9F32-BF013D56062E}">
      <dgm:prSet/>
      <dgm:spPr/>
      <dgm:t>
        <a:bodyPr/>
        <a:lstStyle/>
        <a:p>
          <a:endParaRPr lang="en-US"/>
        </a:p>
      </dgm:t>
    </dgm:pt>
    <dgm:pt modelId="{8BAC212B-1C91-4D71-BB2D-C06F57DA78B4}">
      <dgm:prSet/>
      <dgm:spPr/>
      <dgm:t>
        <a:bodyPr/>
        <a:lstStyle/>
        <a:p>
          <a:r>
            <a:rPr lang="en-US"/>
            <a:t>Forms should be completed/signed by Departments </a:t>
          </a:r>
        </a:p>
      </dgm:t>
    </dgm:pt>
    <dgm:pt modelId="{C63292C4-6A19-4796-B208-E36E93A3CA0A}" type="parTrans" cxnId="{01E7762D-2FA0-4B1E-B4ED-86DC3D5CCEB8}">
      <dgm:prSet/>
      <dgm:spPr/>
      <dgm:t>
        <a:bodyPr/>
        <a:lstStyle/>
        <a:p>
          <a:endParaRPr lang="en-US"/>
        </a:p>
      </dgm:t>
    </dgm:pt>
    <dgm:pt modelId="{9FE6720E-75A9-4FD9-AF7E-A046C8E8CBB7}" type="sibTrans" cxnId="{01E7762D-2FA0-4B1E-B4ED-86DC3D5CCEB8}">
      <dgm:prSet/>
      <dgm:spPr/>
      <dgm:t>
        <a:bodyPr/>
        <a:lstStyle/>
        <a:p>
          <a:endParaRPr lang="en-US"/>
        </a:p>
      </dgm:t>
    </dgm:pt>
    <dgm:pt modelId="{4F609517-65C2-4323-AC57-72CC408A26DA}">
      <dgm:prSet/>
      <dgm:spPr/>
      <dgm:t>
        <a:bodyPr/>
        <a:lstStyle/>
        <a:p>
          <a:r>
            <a:rPr lang="en-US"/>
            <a:t>Submitted to Add/Drop </a:t>
          </a:r>
        </a:p>
      </dgm:t>
    </dgm:pt>
    <dgm:pt modelId="{31445321-E6A9-497A-836D-1F4D41CEC5BC}" type="parTrans" cxnId="{42F724FA-C9B9-4FFD-BE37-51C6AAB50186}">
      <dgm:prSet/>
      <dgm:spPr/>
      <dgm:t>
        <a:bodyPr/>
        <a:lstStyle/>
        <a:p>
          <a:endParaRPr lang="en-US"/>
        </a:p>
      </dgm:t>
    </dgm:pt>
    <dgm:pt modelId="{0E6086CB-08AB-4359-9D66-840832A0E862}" type="sibTrans" cxnId="{42F724FA-C9B9-4FFD-BE37-51C6AAB50186}">
      <dgm:prSet/>
      <dgm:spPr/>
      <dgm:t>
        <a:bodyPr/>
        <a:lstStyle/>
        <a:p>
          <a:endParaRPr lang="en-US"/>
        </a:p>
      </dgm:t>
    </dgm:pt>
    <dgm:pt modelId="{ED920111-BA1A-42CF-B622-D558B6B8BD9F}" type="pres">
      <dgm:prSet presAssocID="{3F101AF7-D991-4648-8D71-C4EAA2684B71}" presName="Name0" presStyleCnt="0">
        <dgm:presLayoutVars>
          <dgm:dir/>
          <dgm:animLvl val="lvl"/>
          <dgm:resizeHandles val="exact"/>
        </dgm:presLayoutVars>
      </dgm:prSet>
      <dgm:spPr/>
    </dgm:pt>
    <dgm:pt modelId="{F868B91E-0AAA-40A7-B2DF-BDCDCE8D6D30}" type="pres">
      <dgm:prSet presAssocID="{5B3B28A6-1B80-47A8-868B-1640379A1E4D}" presName="composite" presStyleCnt="0"/>
      <dgm:spPr/>
    </dgm:pt>
    <dgm:pt modelId="{51EEFCE4-6659-45D3-99D3-3D1E93EA587C}" type="pres">
      <dgm:prSet presAssocID="{5B3B28A6-1B80-47A8-868B-1640379A1E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7D6535-4027-43F5-8EAE-EE8FD6C088B6}" type="pres">
      <dgm:prSet presAssocID="{5B3B28A6-1B80-47A8-868B-1640379A1E4D}" presName="desTx" presStyleLbl="alignAccFollowNode1" presStyleIdx="0" presStyleCnt="3">
        <dgm:presLayoutVars>
          <dgm:bulletEnabled val="1"/>
        </dgm:presLayoutVars>
      </dgm:prSet>
      <dgm:spPr/>
    </dgm:pt>
    <dgm:pt modelId="{60E96D96-1622-41CE-9BE3-380ABD386C33}" type="pres">
      <dgm:prSet presAssocID="{D19C5327-B40C-4147-B142-73F8BA04E510}" presName="space" presStyleCnt="0"/>
      <dgm:spPr/>
    </dgm:pt>
    <dgm:pt modelId="{65B4B08A-D57F-467D-9192-E348D18D0A71}" type="pres">
      <dgm:prSet presAssocID="{F89035B7-8231-466B-930A-04A1876A8B8A}" presName="composite" presStyleCnt="0"/>
      <dgm:spPr/>
    </dgm:pt>
    <dgm:pt modelId="{A29123B8-AB55-4A5C-AA05-E9A5A5750C18}" type="pres">
      <dgm:prSet presAssocID="{F89035B7-8231-466B-930A-04A1876A8B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79CF36-51ED-49B5-AE04-42FA1FB8D238}" type="pres">
      <dgm:prSet presAssocID="{F89035B7-8231-466B-930A-04A1876A8B8A}" presName="desTx" presStyleLbl="alignAccFollowNode1" presStyleIdx="1" presStyleCnt="3">
        <dgm:presLayoutVars>
          <dgm:bulletEnabled val="1"/>
        </dgm:presLayoutVars>
      </dgm:prSet>
      <dgm:spPr/>
    </dgm:pt>
    <dgm:pt modelId="{4767B776-4625-4F50-BC2F-C92533D1BB2F}" type="pres">
      <dgm:prSet presAssocID="{05EF46AC-C30B-40F1-9F78-2CD55E688CBD}" presName="space" presStyleCnt="0"/>
      <dgm:spPr/>
    </dgm:pt>
    <dgm:pt modelId="{0EEC0A3F-0DFD-4839-8A26-B680C36EFE1F}" type="pres">
      <dgm:prSet presAssocID="{E8C87C38-A335-48A8-9266-F67415A97B98}" presName="composite" presStyleCnt="0"/>
      <dgm:spPr/>
    </dgm:pt>
    <dgm:pt modelId="{1F49207D-97BD-4D74-B1B2-A1843C206BE5}" type="pres">
      <dgm:prSet presAssocID="{E8C87C38-A335-48A8-9266-F67415A97B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3320468-40B0-4525-90BB-6C15BD8E8DA4}" type="pres">
      <dgm:prSet presAssocID="{E8C87C38-A335-48A8-9266-F67415A97B9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8B64802-72A0-4D14-8081-8E94A604077B}" srcId="{3F101AF7-D991-4648-8D71-C4EAA2684B71}" destId="{F89035B7-8231-466B-930A-04A1876A8B8A}" srcOrd="1" destOrd="0" parTransId="{B915931E-08D1-46EE-9E01-F75BB493D66D}" sibTransId="{05EF46AC-C30B-40F1-9F78-2CD55E688CBD}"/>
    <dgm:cxn modelId="{CF767E03-638C-465B-8F63-3794B8EC9C58}" srcId="{5B3B28A6-1B80-47A8-868B-1640379A1E4D}" destId="{E4CBBCDC-D924-42C2-8466-293DC9AB03E9}" srcOrd="0" destOrd="0" parTransId="{AF0A912A-EC5E-4F96-A2FB-66DDCD34B3B0}" sibTransId="{6AFD5805-194F-46E4-A719-4D2C6F35EC81}"/>
    <dgm:cxn modelId="{D1EB9022-DCC5-4CA7-8D68-C07457EFBD61}" type="presOf" srcId="{8BAC212B-1C91-4D71-BB2D-C06F57DA78B4}" destId="{73320468-40B0-4525-90BB-6C15BD8E8DA4}" srcOrd="0" destOrd="0" presId="urn:microsoft.com/office/officeart/2005/8/layout/hList1"/>
    <dgm:cxn modelId="{01E7762D-2FA0-4B1E-B4ED-86DC3D5CCEB8}" srcId="{E8C87C38-A335-48A8-9266-F67415A97B98}" destId="{8BAC212B-1C91-4D71-BB2D-C06F57DA78B4}" srcOrd="0" destOrd="0" parTransId="{C63292C4-6A19-4796-B208-E36E93A3CA0A}" sibTransId="{9FE6720E-75A9-4FD9-AF7E-A046C8E8CBB7}"/>
    <dgm:cxn modelId="{6714F63E-31E3-4E7B-B747-A780953CDD51}" type="presOf" srcId="{E8C87C38-A335-48A8-9266-F67415A97B98}" destId="{1F49207D-97BD-4D74-B1B2-A1843C206BE5}" srcOrd="0" destOrd="0" presId="urn:microsoft.com/office/officeart/2005/8/layout/hList1"/>
    <dgm:cxn modelId="{DCE74E81-F139-4189-A99E-516D751B6B7A}" type="presOf" srcId="{5B3B28A6-1B80-47A8-868B-1640379A1E4D}" destId="{51EEFCE4-6659-45D3-99D3-3D1E93EA587C}" srcOrd="0" destOrd="0" presId="urn:microsoft.com/office/officeart/2005/8/layout/hList1"/>
    <dgm:cxn modelId="{8FF72883-CB37-419A-9945-4892D1D868D5}" srcId="{3F101AF7-D991-4648-8D71-C4EAA2684B71}" destId="{5B3B28A6-1B80-47A8-868B-1640379A1E4D}" srcOrd="0" destOrd="0" parTransId="{F55D6CCE-9A32-4387-B449-B58D6D49869E}" sibTransId="{D19C5327-B40C-4147-B142-73F8BA04E510}"/>
    <dgm:cxn modelId="{71DAA084-5AB5-4004-A3C8-A379E866291D}" type="presOf" srcId="{E4CBBCDC-D924-42C2-8466-293DC9AB03E9}" destId="{CA7D6535-4027-43F5-8EAE-EE8FD6C088B6}" srcOrd="0" destOrd="0" presId="urn:microsoft.com/office/officeart/2005/8/layout/hList1"/>
    <dgm:cxn modelId="{201E9AA6-4F8F-4D23-9C21-06F86D990969}" type="presOf" srcId="{3F101AF7-D991-4648-8D71-C4EAA2684B71}" destId="{ED920111-BA1A-42CF-B622-D558B6B8BD9F}" srcOrd="0" destOrd="0" presId="urn:microsoft.com/office/officeart/2005/8/layout/hList1"/>
    <dgm:cxn modelId="{C78232A7-737B-427D-BB6B-7C78C5D5DA36}" type="presOf" srcId="{F89035B7-8231-466B-930A-04A1876A8B8A}" destId="{A29123B8-AB55-4A5C-AA05-E9A5A5750C18}" srcOrd="0" destOrd="0" presId="urn:microsoft.com/office/officeart/2005/8/layout/hList1"/>
    <dgm:cxn modelId="{F5231CB3-2226-400E-9F32-BF013D56062E}" srcId="{3F101AF7-D991-4648-8D71-C4EAA2684B71}" destId="{E8C87C38-A335-48A8-9266-F67415A97B98}" srcOrd="2" destOrd="0" parTransId="{30D98264-114D-400C-B1E5-C9736CCA9798}" sibTransId="{071F98DE-E641-4381-BC7B-2B952395E4CF}"/>
    <dgm:cxn modelId="{C6D53FCD-698C-49F2-AEF1-701C172102B2}" type="presOf" srcId="{4F609517-65C2-4323-AC57-72CC408A26DA}" destId="{73320468-40B0-4525-90BB-6C15BD8E8DA4}" srcOrd="0" destOrd="1" presId="urn:microsoft.com/office/officeart/2005/8/layout/hList1"/>
    <dgm:cxn modelId="{42F724FA-C9B9-4FFD-BE37-51C6AAB50186}" srcId="{E8C87C38-A335-48A8-9266-F67415A97B98}" destId="{4F609517-65C2-4323-AC57-72CC408A26DA}" srcOrd="1" destOrd="0" parTransId="{31445321-E6A9-497A-836D-1F4D41CEC5BC}" sibTransId="{0E6086CB-08AB-4359-9D66-840832A0E862}"/>
    <dgm:cxn modelId="{D2BCB8C0-1AC5-43CA-AD68-00C542E8BE1B}" type="presParOf" srcId="{ED920111-BA1A-42CF-B622-D558B6B8BD9F}" destId="{F868B91E-0AAA-40A7-B2DF-BDCDCE8D6D30}" srcOrd="0" destOrd="0" presId="urn:microsoft.com/office/officeart/2005/8/layout/hList1"/>
    <dgm:cxn modelId="{5A11D162-5C28-40F8-BA40-9E6D7D8AC0B0}" type="presParOf" srcId="{F868B91E-0AAA-40A7-B2DF-BDCDCE8D6D30}" destId="{51EEFCE4-6659-45D3-99D3-3D1E93EA587C}" srcOrd="0" destOrd="0" presId="urn:microsoft.com/office/officeart/2005/8/layout/hList1"/>
    <dgm:cxn modelId="{BB3374F3-D1E9-40EF-8E0C-21418DDF0599}" type="presParOf" srcId="{F868B91E-0AAA-40A7-B2DF-BDCDCE8D6D30}" destId="{CA7D6535-4027-43F5-8EAE-EE8FD6C088B6}" srcOrd="1" destOrd="0" presId="urn:microsoft.com/office/officeart/2005/8/layout/hList1"/>
    <dgm:cxn modelId="{17D598EF-E1C8-48D3-B961-323EDF29643D}" type="presParOf" srcId="{ED920111-BA1A-42CF-B622-D558B6B8BD9F}" destId="{60E96D96-1622-41CE-9BE3-380ABD386C33}" srcOrd="1" destOrd="0" presId="urn:microsoft.com/office/officeart/2005/8/layout/hList1"/>
    <dgm:cxn modelId="{7F64D619-C05C-4EFD-98C3-01A1AE8E1416}" type="presParOf" srcId="{ED920111-BA1A-42CF-B622-D558B6B8BD9F}" destId="{65B4B08A-D57F-467D-9192-E348D18D0A71}" srcOrd="2" destOrd="0" presId="urn:microsoft.com/office/officeart/2005/8/layout/hList1"/>
    <dgm:cxn modelId="{F3001EF9-063D-41D8-8151-6F3C46D066A4}" type="presParOf" srcId="{65B4B08A-D57F-467D-9192-E348D18D0A71}" destId="{A29123B8-AB55-4A5C-AA05-E9A5A5750C18}" srcOrd="0" destOrd="0" presId="urn:microsoft.com/office/officeart/2005/8/layout/hList1"/>
    <dgm:cxn modelId="{F06CDE99-E756-4879-8BE3-4A02F9146742}" type="presParOf" srcId="{65B4B08A-D57F-467D-9192-E348D18D0A71}" destId="{0979CF36-51ED-49B5-AE04-42FA1FB8D238}" srcOrd="1" destOrd="0" presId="urn:microsoft.com/office/officeart/2005/8/layout/hList1"/>
    <dgm:cxn modelId="{AEA16608-CF46-4939-974D-94E14F6E81E0}" type="presParOf" srcId="{ED920111-BA1A-42CF-B622-D558B6B8BD9F}" destId="{4767B776-4625-4F50-BC2F-C92533D1BB2F}" srcOrd="3" destOrd="0" presId="urn:microsoft.com/office/officeart/2005/8/layout/hList1"/>
    <dgm:cxn modelId="{842863E8-58F9-4381-8C33-12D8F5F8DE59}" type="presParOf" srcId="{ED920111-BA1A-42CF-B622-D558B6B8BD9F}" destId="{0EEC0A3F-0DFD-4839-8A26-B680C36EFE1F}" srcOrd="4" destOrd="0" presId="urn:microsoft.com/office/officeart/2005/8/layout/hList1"/>
    <dgm:cxn modelId="{E54BD430-223E-47A8-81F3-D8150A5D7BDB}" type="presParOf" srcId="{0EEC0A3F-0DFD-4839-8A26-B680C36EFE1F}" destId="{1F49207D-97BD-4D74-B1B2-A1843C206BE5}" srcOrd="0" destOrd="0" presId="urn:microsoft.com/office/officeart/2005/8/layout/hList1"/>
    <dgm:cxn modelId="{93C4EAC7-6396-4799-9397-92AEFD2D7783}" type="presParOf" srcId="{0EEC0A3F-0DFD-4839-8A26-B680C36EFE1F}" destId="{73320468-40B0-4525-90BB-6C15BD8E8D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2E93C-F6CF-493D-B37E-63DAF105BCEA}" type="doc">
      <dgm:prSet loTypeId="urn:microsoft.com/office/officeart/2018/2/layout/IconCircle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7A8FB7-D37E-4E69-8579-20A5E6F4E7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/>
            <a:t>FREIDA</a:t>
          </a:r>
          <a:r>
            <a:rPr lang="en-US" sz="2000" b="0" i="0"/>
            <a:t> is a really great tool that can help you look at accredited programs by specialty in different regions around the country. </a:t>
          </a:r>
          <a:r>
            <a:rPr lang="en-US" sz="2000" b="0" i="0" u="sng">
              <a:hlinkClick xmlns:r="http://schemas.openxmlformats.org/officeDocument/2006/relationships" r:id="rId1"/>
            </a:rPr>
            <a:t>https://freida.ama-assn.org/Freida/#/</a:t>
          </a:r>
          <a:r>
            <a:rPr lang="en-US" sz="2000" b="0" i="0"/>
            <a:t> </a:t>
          </a:r>
          <a:endParaRPr lang="en-US" sz="2000"/>
        </a:p>
      </dgm:t>
    </dgm:pt>
    <dgm:pt modelId="{0B2DE380-4F9C-414F-8E0E-8DF2912C7E6E}" type="parTrans" cxnId="{4BEBAF18-BA0E-432B-BA35-02C3D33B0960}">
      <dgm:prSet/>
      <dgm:spPr/>
      <dgm:t>
        <a:bodyPr/>
        <a:lstStyle/>
        <a:p>
          <a:endParaRPr lang="en-US"/>
        </a:p>
      </dgm:t>
    </dgm:pt>
    <dgm:pt modelId="{51CCBE56-D170-4BAC-9878-4B45B404293B}" type="sibTrans" cxnId="{4BEBAF18-BA0E-432B-BA35-02C3D33B09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278897-D51F-4102-9115-DC94739D08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/>
            <a:t>AAMC Residency Explorer</a:t>
          </a:r>
          <a:r>
            <a:rPr lang="en-US" sz="2000" b="0" i="0"/>
            <a:t> is a useful tool in assessing your competitiveness at particular programs: </a:t>
          </a:r>
          <a:r>
            <a:rPr lang="en-US" sz="2000" b="0" i="0" u="sng">
              <a:hlinkClick xmlns:r="http://schemas.openxmlformats.org/officeDocument/2006/relationships" r:id="rId2"/>
            </a:rPr>
            <a:t>https://www.residencyexplorer.org/Account/Login</a:t>
          </a:r>
          <a:r>
            <a:rPr lang="en-US" sz="2000" b="0" i="0"/>
            <a:t> </a:t>
          </a:r>
          <a:endParaRPr lang="en-US" sz="2000"/>
        </a:p>
      </dgm:t>
    </dgm:pt>
    <dgm:pt modelId="{B9DDEB6D-1885-4BC7-92FA-DF23BF7F35FF}" type="parTrans" cxnId="{E1760D39-3CC2-4ECE-B12D-B6B78A82F3F3}">
      <dgm:prSet/>
      <dgm:spPr/>
      <dgm:t>
        <a:bodyPr/>
        <a:lstStyle/>
        <a:p>
          <a:endParaRPr lang="en-US"/>
        </a:p>
      </dgm:t>
    </dgm:pt>
    <dgm:pt modelId="{D2291829-6468-4CF5-83E4-D155A25534EE}" type="sibTrans" cxnId="{E1760D39-3CC2-4ECE-B12D-B6B78A82F3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30FBB0-CB96-4991-8065-0EE0E39B49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/>
            <a:t>MedScope Data</a:t>
          </a:r>
          <a:r>
            <a:rPr lang="en-US" sz="2000" b="0" i="0"/>
            <a:t> *We will review together – this data allows you to see where you stand as a student at UMSOM </a:t>
          </a:r>
          <a:endParaRPr lang="en-US" sz="2000"/>
        </a:p>
      </dgm:t>
    </dgm:pt>
    <dgm:pt modelId="{3B2B2317-28D4-42AE-BC49-A35571327741}" type="parTrans" cxnId="{23D2438D-440E-4AB7-9CED-A9BA93E6D4E5}">
      <dgm:prSet/>
      <dgm:spPr/>
      <dgm:t>
        <a:bodyPr/>
        <a:lstStyle/>
        <a:p>
          <a:endParaRPr lang="en-US"/>
        </a:p>
      </dgm:t>
    </dgm:pt>
    <dgm:pt modelId="{C69C1C09-FC48-435C-B4DA-448E5EE4D91F}" type="sibTrans" cxnId="{23D2438D-440E-4AB7-9CED-A9BA93E6D4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860AAF-10CF-4214-B1CB-A6548D72BE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/>
            <a:t>Departmental Advisors </a:t>
          </a:r>
          <a:r>
            <a:rPr lang="en-US" sz="2000" b="0" i="0"/>
            <a:t>(as well as faculty advisors, and senior students) are another key source of program information  </a:t>
          </a:r>
          <a:endParaRPr lang="en-US" sz="2000"/>
        </a:p>
      </dgm:t>
    </dgm:pt>
    <dgm:pt modelId="{7B2EA569-95FC-44C4-B54E-4A4172AAB56F}" type="parTrans" cxnId="{8179103B-6EC6-4802-9F3B-C075A498D427}">
      <dgm:prSet/>
      <dgm:spPr/>
      <dgm:t>
        <a:bodyPr/>
        <a:lstStyle/>
        <a:p>
          <a:endParaRPr lang="en-US"/>
        </a:p>
      </dgm:t>
    </dgm:pt>
    <dgm:pt modelId="{564A889B-A121-4DC6-B4C0-B94800605708}" type="sibTrans" cxnId="{8179103B-6EC6-4802-9F3B-C075A498D427}">
      <dgm:prSet/>
      <dgm:spPr/>
      <dgm:t>
        <a:bodyPr/>
        <a:lstStyle/>
        <a:p>
          <a:endParaRPr lang="en-US"/>
        </a:p>
      </dgm:t>
    </dgm:pt>
    <dgm:pt modelId="{D396E6F5-3DFE-4614-9555-E14E0679A0A9}" type="pres">
      <dgm:prSet presAssocID="{ADA2E93C-F6CF-493D-B37E-63DAF105BCEA}" presName="root" presStyleCnt="0">
        <dgm:presLayoutVars>
          <dgm:dir/>
          <dgm:resizeHandles val="exact"/>
        </dgm:presLayoutVars>
      </dgm:prSet>
      <dgm:spPr/>
    </dgm:pt>
    <dgm:pt modelId="{9C23B8A5-9C1E-4E92-BC38-F17999E00878}" type="pres">
      <dgm:prSet presAssocID="{ADA2E93C-F6CF-493D-B37E-63DAF105BCEA}" presName="container" presStyleCnt="0">
        <dgm:presLayoutVars>
          <dgm:dir/>
          <dgm:resizeHandles val="exact"/>
        </dgm:presLayoutVars>
      </dgm:prSet>
      <dgm:spPr/>
    </dgm:pt>
    <dgm:pt modelId="{8D0A5553-CAE4-4E8B-BBD0-1495B78FD59E}" type="pres">
      <dgm:prSet presAssocID="{707A8FB7-D37E-4E69-8579-20A5E6F4E7C6}" presName="compNode" presStyleCnt="0"/>
      <dgm:spPr/>
    </dgm:pt>
    <dgm:pt modelId="{0AACCD0C-FDA1-4DF9-A89E-66FD11D7DE1F}" type="pres">
      <dgm:prSet presAssocID="{707A8FB7-D37E-4E69-8579-20A5E6F4E7C6}" presName="iconBgRect" presStyleLbl="bgShp" presStyleIdx="0" presStyleCnt="4"/>
      <dgm:spPr/>
    </dgm:pt>
    <dgm:pt modelId="{569C8AF9-5A1A-47FA-A21C-DB2E38E75959}" type="pres">
      <dgm:prSet presAssocID="{707A8FB7-D37E-4E69-8579-20A5E6F4E7C6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2AF54EB-B154-4215-8586-A59DD29BE3B7}" type="pres">
      <dgm:prSet presAssocID="{707A8FB7-D37E-4E69-8579-20A5E6F4E7C6}" presName="spaceRect" presStyleCnt="0"/>
      <dgm:spPr/>
    </dgm:pt>
    <dgm:pt modelId="{2D461647-33F0-4259-BE25-5BF8446B762D}" type="pres">
      <dgm:prSet presAssocID="{707A8FB7-D37E-4E69-8579-20A5E6F4E7C6}" presName="textRect" presStyleLbl="revTx" presStyleIdx="0" presStyleCnt="4">
        <dgm:presLayoutVars>
          <dgm:chMax val="1"/>
          <dgm:chPref val="1"/>
        </dgm:presLayoutVars>
      </dgm:prSet>
      <dgm:spPr/>
    </dgm:pt>
    <dgm:pt modelId="{251E2E84-9948-451C-A65C-E2CFAAC0574A}" type="pres">
      <dgm:prSet presAssocID="{51CCBE56-D170-4BAC-9878-4B45B404293B}" presName="sibTrans" presStyleLbl="sibTrans2D1" presStyleIdx="0" presStyleCnt="0"/>
      <dgm:spPr/>
    </dgm:pt>
    <dgm:pt modelId="{16961A38-9373-4CAF-B34D-F77752ED2876}" type="pres">
      <dgm:prSet presAssocID="{E6278897-D51F-4102-9115-DC94739D083C}" presName="compNode" presStyleCnt="0"/>
      <dgm:spPr/>
    </dgm:pt>
    <dgm:pt modelId="{83D05A26-4AE3-45E7-A726-C0E40C0973D8}" type="pres">
      <dgm:prSet presAssocID="{E6278897-D51F-4102-9115-DC94739D083C}" presName="iconBgRect" presStyleLbl="bgShp" presStyleIdx="1" presStyleCnt="4"/>
      <dgm:spPr/>
    </dgm:pt>
    <dgm:pt modelId="{F99FE848-C1DB-4AB8-832F-450AD71087FF}" type="pres">
      <dgm:prSet presAssocID="{E6278897-D51F-4102-9115-DC94739D083C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0AE0E90-27F5-49AB-AA34-3AD2FDC3AC76}" type="pres">
      <dgm:prSet presAssocID="{E6278897-D51F-4102-9115-DC94739D083C}" presName="spaceRect" presStyleCnt="0"/>
      <dgm:spPr/>
    </dgm:pt>
    <dgm:pt modelId="{221C1545-6999-415E-BB7C-99CCC2226206}" type="pres">
      <dgm:prSet presAssocID="{E6278897-D51F-4102-9115-DC94739D083C}" presName="textRect" presStyleLbl="revTx" presStyleIdx="1" presStyleCnt="4">
        <dgm:presLayoutVars>
          <dgm:chMax val="1"/>
          <dgm:chPref val="1"/>
        </dgm:presLayoutVars>
      </dgm:prSet>
      <dgm:spPr/>
    </dgm:pt>
    <dgm:pt modelId="{5437AF78-C3FD-4650-B8F3-DC2F11CC40CE}" type="pres">
      <dgm:prSet presAssocID="{D2291829-6468-4CF5-83E4-D155A25534EE}" presName="sibTrans" presStyleLbl="sibTrans2D1" presStyleIdx="0" presStyleCnt="0"/>
      <dgm:spPr/>
    </dgm:pt>
    <dgm:pt modelId="{E5CC1EFF-A910-4721-81FB-5670AB9F629D}" type="pres">
      <dgm:prSet presAssocID="{D830FBB0-CB96-4991-8065-0EE0E39B49B1}" presName="compNode" presStyleCnt="0"/>
      <dgm:spPr/>
    </dgm:pt>
    <dgm:pt modelId="{9FECB572-CD19-4734-A24E-E2AD84787320}" type="pres">
      <dgm:prSet presAssocID="{D830FBB0-CB96-4991-8065-0EE0E39B49B1}" presName="iconBgRect" presStyleLbl="bgShp" presStyleIdx="2" presStyleCnt="4"/>
      <dgm:spPr/>
    </dgm:pt>
    <dgm:pt modelId="{E824F1B9-33A4-47B5-AAEA-F785273D6659}" type="pres">
      <dgm:prSet presAssocID="{D830FBB0-CB96-4991-8065-0EE0E39B49B1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B1BD972E-5EAE-4C5C-BF31-CCAE418C1DAE}" type="pres">
      <dgm:prSet presAssocID="{D830FBB0-CB96-4991-8065-0EE0E39B49B1}" presName="spaceRect" presStyleCnt="0"/>
      <dgm:spPr/>
    </dgm:pt>
    <dgm:pt modelId="{95ACC77E-542F-4FBF-9074-A05FB8707EC0}" type="pres">
      <dgm:prSet presAssocID="{D830FBB0-CB96-4991-8065-0EE0E39B49B1}" presName="textRect" presStyleLbl="revTx" presStyleIdx="2" presStyleCnt="4">
        <dgm:presLayoutVars>
          <dgm:chMax val="1"/>
          <dgm:chPref val="1"/>
        </dgm:presLayoutVars>
      </dgm:prSet>
      <dgm:spPr/>
    </dgm:pt>
    <dgm:pt modelId="{CE49AE21-A81A-4B6B-891C-9122E16CD25F}" type="pres">
      <dgm:prSet presAssocID="{C69C1C09-FC48-435C-B4DA-448E5EE4D91F}" presName="sibTrans" presStyleLbl="sibTrans2D1" presStyleIdx="0" presStyleCnt="0"/>
      <dgm:spPr/>
    </dgm:pt>
    <dgm:pt modelId="{213D2155-DB05-4BD5-A519-25D3AB5F5575}" type="pres">
      <dgm:prSet presAssocID="{C8860AAF-10CF-4214-B1CB-A6548D72BE5E}" presName="compNode" presStyleCnt="0"/>
      <dgm:spPr/>
    </dgm:pt>
    <dgm:pt modelId="{1CB0A8C3-AE87-4E25-BDBA-8D2846EF200B}" type="pres">
      <dgm:prSet presAssocID="{C8860AAF-10CF-4214-B1CB-A6548D72BE5E}" presName="iconBgRect" presStyleLbl="bgShp" presStyleIdx="3" presStyleCnt="4"/>
      <dgm:spPr/>
    </dgm:pt>
    <dgm:pt modelId="{B2E9606B-1D8B-4D17-9539-141FB6E4E8B4}" type="pres">
      <dgm:prSet presAssocID="{C8860AAF-10CF-4214-B1CB-A6548D72BE5E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69877CD4-2F68-4E95-9807-7D97A41D5058}" type="pres">
      <dgm:prSet presAssocID="{C8860AAF-10CF-4214-B1CB-A6548D72BE5E}" presName="spaceRect" presStyleCnt="0"/>
      <dgm:spPr/>
    </dgm:pt>
    <dgm:pt modelId="{08083440-256E-4738-91AA-B3B997BA20ED}" type="pres">
      <dgm:prSet presAssocID="{C8860AAF-10CF-4214-B1CB-A6548D72BE5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7279107-92B3-4320-B404-8220F3A51494}" type="presOf" srcId="{D2291829-6468-4CF5-83E4-D155A25534EE}" destId="{5437AF78-C3FD-4650-B8F3-DC2F11CC40CE}" srcOrd="0" destOrd="0" presId="urn:microsoft.com/office/officeart/2018/2/layout/IconCircleList"/>
    <dgm:cxn modelId="{F166E30D-1F96-4600-9A32-65BE3C19CD52}" type="presOf" srcId="{707A8FB7-D37E-4E69-8579-20A5E6F4E7C6}" destId="{2D461647-33F0-4259-BE25-5BF8446B762D}" srcOrd="0" destOrd="0" presId="urn:microsoft.com/office/officeart/2018/2/layout/IconCircleList"/>
    <dgm:cxn modelId="{4BEBAF18-BA0E-432B-BA35-02C3D33B0960}" srcId="{ADA2E93C-F6CF-493D-B37E-63DAF105BCEA}" destId="{707A8FB7-D37E-4E69-8579-20A5E6F4E7C6}" srcOrd="0" destOrd="0" parTransId="{0B2DE380-4F9C-414F-8E0E-8DF2912C7E6E}" sibTransId="{51CCBE56-D170-4BAC-9878-4B45B404293B}"/>
    <dgm:cxn modelId="{E1760D39-3CC2-4ECE-B12D-B6B78A82F3F3}" srcId="{ADA2E93C-F6CF-493D-B37E-63DAF105BCEA}" destId="{E6278897-D51F-4102-9115-DC94739D083C}" srcOrd="1" destOrd="0" parTransId="{B9DDEB6D-1885-4BC7-92FA-DF23BF7F35FF}" sibTransId="{D2291829-6468-4CF5-83E4-D155A25534EE}"/>
    <dgm:cxn modelId="{8179103B-6EC6-4802-9F3B-C075A498D427}" srcId="{ADA2E93C-F6CF-493D-B37E-63DAF105BCEA}" destId="{C8860AAF-10CF-4214-B1CB-A6548D72BE5E}" srcOrd="3" destOrd="0" parTransId="{7B2EA569-95FC-44C4-B54E-4A4172AAB56F}" sibTransId="{564A889B-A121-4DC6-B4C0-B94800605708}"/>
    <dgm:cxn modelId="{23D2438D-440E-4AB7-9CED-A9BA93E6D4E5}" srcId="{ADA2E93C-F6CF-493D-B37E-63DAF105BCEA}" destId="{D830FBB0-CB96-4991-8065-0EE0E39B49B1}" srcOrd="2" destOrd="0" parTransId="{3B2B2317-28D4-42AE-BC49-A35571327741}" sibTransId="{C69C1C09-FC48-435C-B4DA-448E5EE4D91F}"/>
    <dgm:cxn modelId="{7E5854B2-1A6B-4AFA-A6C5-B1ABE74F83B9}" type="presOf" srcId="{C8860AAF-10CF-4214-B1CB-A6548D72BE5E}" destId="{08083440-256E-4738-91AA-B3B997BA20ED}" srcOrd="0" destOrd="0" presId="urn:microsoft.com/office/officeart/2018/2/layout/IconCircleList"/>
    <dgm:cxn modelId="{F229F6B5-B294-4F56-9E22-1B062708D8B3}" type="presOf" srcId="{51CCBE56-D170-4BAC-9878-4B45B404293B}" destId="{251E2E84-9948-451C-A65C-E2CFAAC0574A}" srcOrd="0" destOrd="0" presId="urn:microsoft.com/office/officeart/2018/2/layout/IconCircleList"/>
    <dgm:cxn modelId="{E39550BC-D656-4488-B7A1-04B66293253F}" type="presOf" srcId="{ADA2E93C-F6CF-493D-B37E-63DAF105BCEA}" destId="{D396E6F5-3DFE-4614-9555-E14E0679A0A9}" srcOrd="0" destOrd="0" presId="urn:microsoft.com/office/officeart/2018/2/layout/IconCircleList"/>
    <dgm:cxn modelId="{FACB58C1-D450-4420-BADD-15B86D5B9151}" type="presOf" srcId="{C69C1C09-FC48-435C-B4DA-448E5EE4D91F}" destId="{CE49AE21-A81A-4B6B-891C-9122E16CD25F}" srcOrd="0" destOrd="0" presId="urn:microsoft.com/office/officeart/2018/2/layout/IconCircleList"/>
    <dgm:cxn modelId="{59D005E8-B0C3-4DA1-9BB3-0574784A2B5A}" type="presOf" srcId="{D830FBB0-CB96-4991-8065-0EE0E39B49B1}" destId="{95ACC77E-542F-4FBF-9074-A05FB8707EC0}" srcOrd="0" destOrd="0" presId="urn:microsoft.com/office/officeart/2018/2/layout/IconCircleList"/>
    <dgm:cxn modelId="{6DABB7F7-F413-4D2F-9191-ABCB7AE74AD6}" type="presOf" srcId="{E6278897-D51F-4102-9115-DC94739D083C}" destId="{221C1545-6999-415E-BB7C-99CCC2226206}" srcOrd="0" destOrd="0" presId="urn:microsoft.com/office/officeart/2018/2/layout/IconCircleList"/>
    <dgm:cxn modelId="{3BA01326-360B-4330-8030-CBFB3B8FBDCA}" type="presParOf" srcId="{D396E6F5-3DFE-4614-9555-E14E0679A0A9}" destId="{9C23B8A5-9C1E-4E92-BC38-F17999E00878}" srcOrd="0" destOrd="0" presId="urn:microsoft.com/office/officeart/2018/2/layout/IconCircleList"/>
    <dgm:cxn modelId="{C0AD9827-9BC7-4133-95B5-44C25FE8C1D6}" type="presParOf" srcId="{9C23B8A5-9C1E-4E92-BC38-F17999E00878}" destId="{8D0A5553-CAE4-4E8B-BBD0-1495B78FD59E}" srcOrd="0" destOrd="0" presId="urn:microsoft.com/office/officeart/2018/2/layout/IconCircleList"/>
    <dgm:cxn modelId="{974705C9-CB15-4043-83A5-8FC48767F035}" type="presParOf" srcId="{8D0A5553-CAE4-4E8B-BBD0-1495B78FD59E}" destId="{0AACCD0C-FDA1-4DF9-A89E-66FD11D7DE1F}" srcOrd="0" destOrd="0" presId="urn:microsoft.com/office/officeart/2018/2/layout/IconCircleList"/>
    <dgm:cxn modelId="{8C4F4D98-4AEE-4C85-9C66-4AA11712D254}" type="presParOf" srcId="{8D0A5553-CAE4-4E8B-BBD0-1495B78FD59E}" destId="{569C8AF9-5A1A-47FA-A21C-DB2E38E75959}" srcOrd="1" destOrd="0" presId="urn:microsoft.com/office/officeart/2018/2/layout/IconCircleList"/>
    <dgm:cxn modelId="{2B10C9D0-1E6C-46CF-91FB-BC6F1B8DDCCC}" type="presParOf" srcId="{8D0A5553-CAE4-4E8B-BBD0-1495B78FD59E}" destId="{42AF54EB-B154-4215-8586-A59DD29BE3B7}" srcOrd="2" destOrd="0" presId="urn:microsoft.com/office/officeart/2018/2/layout/IconCircleList"/>
    <dgm:cxn modelId="{A55A720C-A85E-4AFD-8BA8-8B30A0BEFF7C}" type="presParOf" srcId="{8D0A5553-CAE4-4E8B-BBD0-1495B78FD59E}" destId="{2D461647-33F0-4259-BE25-5BF8446B762D}" srcOrd="3" destOrd="0" presId="urn:microsoft.com/office/officeart/2018/2/layout/IconCircleList"/>
    <dgm:cxn modelId="{407A6053-4EB6-4B69-AF0B-65C923EA8201}" type="presParOf" srcId="{9C23B8A5-9C1E-4E92-BC38-F17999E00878}" destId="{251E2E84-9948-451C-A65C-E2CFAAC0574A}" srcOrd="1" destOrd="0" presId="urn:microsoft.com/office/officeart/2018/2/layout/IconCircleList"/>
    <dgm:cxn modelId="{82AA54B3-AB93-4606-A7A9-FF6D1617926D}" type="presParOf" srcId="{9C23B8A5-9C1E-4E92-BC38-F17999E00878}" destId="{16961A38-9373-4CAF-B34D-F77752ED2876}" srcOrd="2" destOrd="0" presId="urn:microsoft.com/office/officeart/2018/2/layout/IconCircleList"/>
    <dgm:cxn modelId="{7F5EC3E8-AF7D-412F-AD20-A1DD40D0D578}" type="presParOf" srcId="{16961A38-9373-4CAF-B34D-F77752ED2876}" destId="{83D05A26-4AE3-45E7-A726-C0E40C0973D8}" srcOrd="0" destOrd="0" presId="urn:microsoft.com/office/officeart/2018/2/layout/IconCircleList"/>
    <dgm:cxn modelId="{23DE169F-EBBA-4768-9A21-6FEC5D312005}" type="presParOf" srcId="{16961A38-9373-4CAF-B34D-F77752ED2876}" destId="{F99FE848-C1DB-4AB8-832F-450AD71087FF}" srcOrd="1" destOrd="0" presId="urn:microsoft.com/office/officeart/2018/2/layout/IconCircleList"/>
    <dgm:cxn modelId="{B6C4DB87-19D0-4C0B-A3DA-4D598FF638B1}" type="presParOf" srcId="{16961A38-9373-4CAF-B34D-F77752ED2876}" destId="{B0AE0E90-27F5-49AB-AA34-3AD2FDC3AC76}" srcOrd="2" destOrd="0" presId="urn:microsoft.com/office/officeart/2018/2/layout/IconCircleList"/>
    <dgm:cxn modelId="{2217ECFD-FB0D-4C94-B788-BE442A871073}" type="presParOf" srcId="{16961A38-9373-4CAF-B34D-F77752ED2876}" destId="{221C1545-6999-415E-BB7C-99CCC2226206}" srcOrd="3" destOrd="0" presId="urn:microsoft.com/office/officeart/2018/2/layout/IconCircleList"/>
    <dgm:cxn modelId="{D22C26DB-E255-4008-82ED-D8B0CAD0475E}" type="presParOf" srcId="{9C23B8A5-9C1E-4E92-BC38-F17999E00878}" destId="{5437AF78-C3FD-4650-B8F3-DC2F11CC40CE}" srcOrd="3" destOrd="0" presId="urn:microsoft.com/office/officeart/2018/2/layout/IconCircleList"/>
    <dgm:cxn modelId="{9C3861DB-1747-408A-8A4B-8C83827D829D}" type="presParOf" srcId="{9C23B8A5-9C1E-4E92-BC38-F17999E00878}" destId="{E5CC1EFF-A910-4721-81FB-5670AB9F629D}" srcOrd="4" destOrd="0" presId="urn:microsoft.com/office/officeart/2018/2/layout/IconCircleList"/>
    <dgm:cxn modelId="{42C6E321-4224-4752-A479-F8F3494FC6B6}" type="presParOf" srcId="{E5CC1EFF-A910-4721-81FB-5670AB9F629D}" destId="{9FECB572-CD19-4734-A24E-E2AD84787320}" srcOrd="0" destOrd="0" presId="urn:microsoft.com/office/officeart/2018/2/layout/IconCircleList"/>
    <dgm:cxn modelId="{76ECF7FC-299C-439B-B261-FB2EA01AE383}" type="presParOf" srcId="{E5CC1EFF-A910-4721-81FB-5670AB9F629D}" destId="{E824F1B9-33A4-47B5-AAEA-F785273D6659}" srcOrd="1" destOrd="0" presId="urn:microsoft.com/office/officeart/2018/2/layout/IconCircleList"/>
    <dgm:cxn modelId="{85DBB866-EA48-4BC1-9BA1-014C96E3F101}" type="presParOf" srcId="{E5CC1EFF-A910-4721-81FB-5670AB9F629D}" destId="{B1BD972E-5EAE-4C5C-BF31-CCAE418C1DAE}" srcOrd="2" destOrd="0" presId="urn:microsoft.com/office/officeart/2018/2/layout/IconCircleList"/>
    <dgm:cxn modelId="{1A8FEBCE-37ED-4B40-A987-6EA2993A9F0B}" type="presParOf" srcId="{E5CC1EFF-A910-4721-81FB-5670AB9F629D}" destId="{95ACC77E-542F-4FBF-9074-A05FB8707EC0}" srcOrd="3" destOrd="0" presId="urn:microsoft.com/office/officeart/2018/2/layout/IconCircleList"/>
    <dgm:cxn modelId="{79B4F4C1-BCE1-47AA-B6F8-1176F62C1A90}" type="presParOf" srcId="{9C23B8A5-9C1E-4E92-BC38-F17999E00878}" destId="{CE49AE21-A81A-4B6B-891C-9122E16CD25F}" srcOrd="5" destOrd="0" presId="urn:microsoft.com/office/officeart/2018/2/layout/IconCircleList"/>
    <dgm:cxn modelId="{384EA4E3-2C9C-41BF-90B0-3E30AF0EC997}" type="presParOf" srcId="{9C23B8A5-9C1E-4E92-BC38-F17999E00878}" destId="{213D2155-DB05-4BD5-A519-25D3AB5F5575}" srcOrd="6" destOrd="0" presId="urn:microsoft.com/office/officeart/2018/2/layout/IconCircleList"/>
    <dgm:cxn modelId="{9587C304-2ADA-454B-8FF4-83ECB32B1E2A}" type="presParOf" srcId="{213D2155-DB05-4BD5-A519-25D3AB5F5575}" destId="{1CB0A8C3-AE87-4E25-BDBA-8D2846EF200B}" srcOrd="0" destOrd="0" presId="urn:microsoft.com/office/officeart/2018/2/layout/IconCircleList"/>
    <dgm:cxn modelId="{7DB0DD46-CD0B-4E97-BF1B-CBF22F3A2CC1}" type="presParOf" srcId="{213D2155-DB05-4BD5-A519-25D3AB5F5575}" destId="{B2E9606B-1D8B-4D17-9539-141FB6E4E8B4}" srcOrd="1" destOrd="0" presId="urn:microsoft.com/office/officeart/2018/2/layout/IconCircleList"/>
    <dgm:cxn modelId="{2DE671E3-D480-401E-83F8-CF2EADA2BE1D}" type="presParOf" srcId="{213D2155-DB05-4BD5-A519-25D3AB5F5575}" destId="{69877CD4-2F68-4E95-9807-7D97A41D5058}" srcOrd="2" destOrd="0" presId="urn:microsoft.com/office/officeart/2018/2/layout/IconCircleList"/>
    <dgm:cxn modelId="{9E8A79A4-1269-469D-B98B-BFCE87E76907}" type="presParOf" srcId="{213D2155-DB05-4BD5-A519-25D3AB5F5575}" destId="{08083440-256E-4738-91AA-B3B997BA20E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FCE4-6659-45D3-99D3-3D1E93EA587C}">
      <dsp:nvSpPr>
        <dsp:cNvPr id="0" name=""/>
        <dsp:cNvSpPr/>
      </dsp:nvSpPr>
      <dsp:spPr>
        <a:xfrm>
          <a:off x="3143" y="666289"/>
          <a:ext cx="3064668" cy="1012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These </a:t>
          </a:r>
          <a:r>
            <a:rPr lang="en-US" sz="2100" kern="1200">
              <a:latin typeface="Georgia Pro Cond Light" panose="020F0302020204030204"/>
            </a:rPr>
            <a:t>CAN BE a recommended </a:t>
          </a:r>
          <a:r>
            <a:rPr lang="en-US" sz="2100" kern="1200"/>
            <a:t>component of </a:t>
          </a:r>
          <a:r>
            <a:rPr lang="en-US" sz="2100" kern="1200">
              <a:latin typeface="Georgia Pro Cond Light" panose="020F0302020204030204"/>
            </a:rPr>
            <a:t>Peds/EM</a:t>
          </a:r>
          <a:r>
            <a:rPr lang="en-US" sz="2100" kern="1200"/>
            <a:t> applications</a:t>
          </a:r>
        </a:p>
      </dsp:txBody>
      <dsp:txXfrm>
        <a:off x="3143" y="666289"/>
        <a:ext cx="3064668" cy="1012375"/>
      </dsp:txXfrm>
    </dsp:sp>
    <dsp:sp modelId="{CA7D6535-4027-43F5-8EAE-EE8FD6C088B6}">
      <dsp:nvSpPr>
        <dsp:cNvPr id="0" name=""/>
        <dsp:cNvSpPr/>
      </dsp:nvSpPr>
      <dsp:spPr>
        <a:xfrm>
          <a:off x="3143" y="1678665"/>
          <a:ext cx="3064668" cy="14411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Can have PROS </a:t>
          </a:r>
          <a:r>
            <a:rPr lang="en-US" sz="2100" b="1" u="sng" kern="1200"/>
            <a:t>and</a:t>
          </a:r>
          <a:r>
            <a:rPr lang="en-US" sz="2100" kern="1200"/>
            <a:t> CONS! </a:t>
          </a:r>
        </a:p>
      </dsp:txBody>
      <dsp:txXfrm>
        <a:off x="3143" y="1678665"/>
        <a:ext cx="3064668" cy="1441125"/>
      </dsp:txXfrm>
    </dsp:sp>
    <dsp:sp modelId="{A29123B8-AB55-4A5C-AA05-E9A5A5750C18}">
      <dsp:nvSpPr>
        <dsp:cNvPr id="0" name=""/>
        <dsp:cNvSpPr/>
      </dsp:nvSpPr>
      <dsp:spPr>
        <a:xfrm>
          <a:off x="3496865" y="666289"/>
          <a:ext cx="3064668" cy="1012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Away rotations MUST BE ADDED AT SOM!!! </a:t>
          </a:r>
          <a:endParaRPr lang="en-US" sz="2100" kern="1200"/>
        </a:p>
      </dsp:txBody>
      <dsp:txXfrm>
        <a:off x="3496865" y="666289"/>
        <a:ext cx="3064668" cy="1012375"/>
      </dsp:txXfrm>
    </dsp:sp>
    <dsp:sp modelId="{0979CF36-51ED-49B5-AE04-42FA1FB8D238}">
      <dsp:nvSpPr>
        <dsp:cNvPr id="0" name=""/>
        <dsp:cNvSpPr/>
      </dsp:nvSpPr>
      <dsp:spPr>
        <a:xfrm>
          <a:off x="3496865" y="1678665"/>
          <a:ext cx="3064668" cy="14411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9207D-97BD-4D74-B1B2-A1843C206BE5}">
      <dsp:nvSpPr>
        <dsp:cNvPr id="0" name=""/>
        <dsp:cNvSpPr/>
      </dsp:nvSpPr>
      <dsp:spPr>
        <a:xfrm>
          <a:off x="6990588" y="666289"/>
          <a:ext cx="3064668" cy="1012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Required forms are found on the Student Scheduling Page </a:t>
          </a:r>
        </a:p>
      </dsp:txBody>
      <dsp:txXfrm>
        <a:off x="6990588" y="666289"/>
        <a:ext cx="3064668" cy="1012375"/>
      </dsp:txXfrm>
    </dsp:sp>
    <dsp:sp modelId="{73320468-40B0-4525-90BB-6C15BD8E8DA4}">
      <dsp:nvSpPr>
        <dsp:cNvPr id="0" name=""/>
        <dsp:cNvSpPr/>
      </dsp:nvSpPr>
      <dsp:spPr>
        <a:xfrm>
          <a:off x="6990588" y="1678665"/>
          <a:ext cx="3064668" cy="14411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Forms should be completed/signed by Departments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Submitted to Add/Drop </a:t>
          </a:r>
        </a:p>
      </dsp:txBody>
      <dsp:txXfrm>
        <a:off x="6990588" y="1678665"/>
        <a:ext cx="3064668" cy="1441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CCD0C-FDA1-4DF9-A89E-66FD11D7DE1F}">
      <dsp:nvSpPr>
        <dsp:cNvPr id="0" name=""/>
        <dsp:cNvSpPr/>
      </dsp:nvSpPr>
      <dsp:spPr>
        <a:xfrm>
          <a:off x="134825" y="275313"/>
          <a:ext cx="1295909" cy="129590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C8AF9-5A1A-47FA-A21C-DB2E38E75959}">
      <dsp:nvSpPr>
        <dsp:cNvPr id="0" name=""/>
        <dsp:cNvSpPr/>
      </dsp:nvSpPr>
      <dsp:spPr>
        <a:xfrm>
          <a:off x="406966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61647-33F0-4259-BE25-5BF8446B762D}">
      <dsp:nvSpPr>
        <dsp:cNvPr id="0" name=""/>
        <dsp:cNvSpPr/>
      </dsp:nvSpPr>
      <dsp:spPr>
        <a:xfrm>
          <a:off x="1708430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FREIDA</a:t>
          </a:r>
          <a:r>
            <a:rPr lang="en-US" sz="2000" b="0" i="0" kern="1200"/>
            <a:t> is a really great tool that can help you look at accredited programs by specialty in different regions around the country. </a:t>
          </a:r>
          <a:r>
            <a:rPr lang="en-US" sz="2000" b="0" i="0" u="sng" kern="1200">
              <a:hlinkClick xmlns:r="http://schemas.openxmlformats.org/officeDocument/2006/relationships" r:id="rId3"/>
            </a:rPr>
            <a:t>https://freida.ama-assn.org/Freida/#/</a:t>
          </a:r>
          <a:r>
            <a:rPr lang="en-US" sz="2000" b="0" i="0" kern="1200"/>
            <a:t> </a:t>
          </a:r>
          <a:endParaRPr lang="en-US" sz="2000" kern="1200"/>
        </a:p>
      </dsp:txBody>
      <dsp:txXfrm>
        <a:off x="1708430" y="275313"/>
        <a:ext cx="3054644" cy="1295909"/>
      </dsp:txXfrm>
    </dsp:sp>
    <dsp:sp modelId="{83D05A26-4AE3-45E7-A726-C0E40C0973D8}">
      <dsp:nvSpPr>
        <dsp:cNvPr id="0" name=""/>
        <dsp:cNvSpPr/>
      </dsp:nvSpPr>
      <dsp:spPr>
        <a:xfrm>
          <a:off x="5295324" y="275313"/>
          <a:ext cx="1295909" cy="129590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FE848-C1DB-4AB8-832F-450AD71087FF}">
      <dsp:nvSpPr>
        <dsp:cNvPr id="0" name=""/>
        <dsp:cNvSpPr/>
      </dsp:nvSpPr>
      <dsp:spPr>
        <a:xfrm>
          <a:off x="5567465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C1545-6999-415E-BB7C-99CCC2226206}">
      <dsp:nvSpPr>
        <dsp:cNvPr id="0" name=""/>
        <dsp:cNvSpPr/>
      </dsp:nvSpPr>
      <dsp:spPr>
        <a:xfrm>
          <a:off x="6868929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AAMC Residency Explorer</a:t>
          </a:r>
          <a:r>
            <a:rPr lang="en-US" sz="2000" b="0" i="0" kern="1200"/>
            <a:t> is a useful tool in assessing your competitiveness at particular programs: </a:t>
          </a:r>
          <a:r>
            <a:rPr lang="en-US" sz="2000" b="0" i="0" u="sng" kern="1200">
              <a:hlinkClick xmlns:r="http://schemas.openxmlformats.org/officeDocument/2006/relationships" r:id="rId6"/>
            </a:rPr>
            <a:t>https://www.residencyexplorer.org/Account/Login</a:t>
          </a:r>
          <a:r>
            <a:rPr lang="en-US" sz="2000" b="0" i="0" kern="1200"/>
            <a:t> </a:t>
          </a:r>
          <a:endParaRPr lang="en-US" sz="2000" kern="1200"/>
        </a:p>
      </dsp:txBody>
      <dsp:txXfrm>
        <a:off x="6868929" y="275313"/>
        <a:ext cx="3054644" cy="1295909"/>
      </dsp:txXfrm>
    </dsp:sp>
    <dsp:sp modelId="{9FECB572-CD19-4734-A24E-E2AD84787320}">
      <dsp:nvSpPr>
        <dsp:cNvPr id="0" name=""/>
        <dsp:cNvSpPr/>
      </dsp:nvSpPr>
      <dsp:spPr>
        <a:xfrm>
          <a:off x="134825" y="2214856"/>
          <a:ext cx="1295909" cy="129590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4F1B9-33A4-47B5-AAEA-F785273D6659}">
      <dsp:nvSpPr>
        <dsp:cNvPr id="0" name=""/>
        <dsp:cNvSpPr/>
      </dsp:nvSpPr>
      <dsp:spPr>
        <a:xfrm>
          <a:off x="406966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CC77E-542F-4FBF-9074-A05FB8707EC0}">
      <dsp:nvSpPr>
        <dsp:cNvPr id="0" name=""/>
        <dsp:cNvSpPr/>
      </dsp:nvSpPr>
      <dsp:spPr>
        <a:xfrm>
          <a:off x="1708430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MedScope Data</a:t>
          </a:r>
          <a:r>
            <a:rPr lang="en-US" sz="2000" b="0" i="0" kern="1200"/>
            <a:t> *We will review together – this data allows you to see where you stand as a student at UMSOM </a:t>
          </a:r>
          <a:endParaRPr lang="en-US" sz="2000" kern="1200"/>
        </a:p>
      </dsp:txBody>
      <dsp:txXfrm>
        <a:off x="1708430" y="2214856"/>
        <a:ext cx="3054644" cy="1295909"/>
      </dsp:txXfrm>
    </dsp:sp>
    <dsp:sp modelId="{1CB0A8C3-AE87-4E25-BDBA-8D2846EF200B}">
      <dsp:nvSpPr>
        <dsp:cNvPr id="0" name=""/>
        <dsp:cNvSpPr/>
      </dsp:nvSpPr>
      <dsp:spPr>
        <a:xfrm>
          <a:off x="5295324" y="2214856"/>
          <a:ext cx="1295909" cy="129590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9606B-1D8B-4D17-9539-141FB6E4E8B4}">
      <dsp:nvSpPr>
        <dsp:cNvPr id="0" name=""/>
        <dsp:cNvSpPr/>
      </dsp:nvSpPr>
      <dsp:spPr>
        <a:xfrm>
          <a:off x="5567465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83440-256E-4738-91AA-B3B997BA20ED}">
      <dsp:nvSpPr>
        <dsp:cNvPr id="0" name=""/>
        <dsp:cNvSpPr/>
      </dsp:nvSpPr>
      <dsp:spPr>
        <a:xfrm>
          <a:off x="6868929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Departmental Advisors </a:t>
          </a:r>
          <a:r>
            <a:rPr lang="en-US" sz="2000" b="0" i="0" kern="1200"/>
            <a:t>(as well as faculty advisors, and senior students) are another key source of program information  </a:t>
          </a:r>
          <a:endParaRPr lang="en-US" sz="2000" kern="1200"/>
        </a:p>
      </dsp:txBody>
      <dsp:txXfrm>
        <a:off x="6868929" y="2214856"/>
        <a:ext cx="3054644" cy="129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5/8/2025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5/8/2025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5/8/2025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calendars/main-residency-applicants/" TargetMode="External"/><Relationship Id="rId2" Type="http://schemas.openxmlformats.org/officeDocument/2006/relationships/hyperlink" Target="https://www.nrmp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ifferentiatedmedicalstudent.com/the-podcast/" TargetMode="External"/><Relationship Id="rId2" Type="http://schemas.openxmlformats.org/officeDocument/2006/relationships/hyperlink" Target="https://vimeo.com/7315989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978-3-031-47873-4_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/>
              <a:t> Peds/EM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Class of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programs to apply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C7A0-618A-572F-EC8D-C375C21A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5326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1800" b="1" i="0">
                <a:solidFill>
                  <a:srgbClr val="1F1F1F"/>
                </a:solidFill>
                <a:effectLst/>
                <a:latin typeface="Arial"/>
                <a:cs typeface="Arial"/>
              </a:rPr>
              <a:t>Students at UMSOM applying to PEDS</a:t>
            </a:r>
            <a:r>
              <a:rPr lang="en-US" sz="1800" b="1">
                <a:solidFill>
                  <a:srgbClr val="1F1F1F"/>
                </a:solidFill>
                <a:latin typeface="Arial"/>
                <a:cs typeface="Arial"/>
              </a:rPr>
              <a:t>/EM</a:t>
            </a:r>
            <a:r>
              <a:rPr lang="en-US" sz="1800" b="1" i="0">
                <a:solidFill>
                  <a:srgbClr val="1F1F1F"/>
                </a:solidFill>
                <a:effectLst/>
                <a:latin typeface="Arial"/>
                <a:cs typeface="Arial"/>
              </a:rPr>
              <a:t> applied to on average </a:t>
            </a:r>
            <a:r>
              <a:rPr lang="en-US" sz="1800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1800" b="1" i="0">
                <a:solidFill>
                  <a:srgbClr val="FF0000"/>
                </a:solidFill>
                <a:effectLst/>
                <a:latin typeface="Arial"/>
                <a:cs typeface="Arial"/>
              </a:rPr>
              <a:t> programs</a:t>
            </a:r>
            <a:r>
              <a:rPr lang="en-US" sz="1800" b="1" i="0">
                <a:solidFill>
                  <a:srgbClr val="1F1F1F"/>
                </a:solidFill>
                <a:effectLst/>
                <a:latin typeface="Arial"/>
                <a:cs typeface="Arial"/>
              </a:rPr>
              <a:t>. </a:t>
            </a:r>
            <a:r>
              <a:rPr lang="en-US" sz="1800" b="0" i="1">
                <a:solidFill>
                  <a:srgbClr val="1F1F1F"/>
                </a:solidFill>
                <a:effectLst/>
                <a:latin typeface="Arial"/>
                <a:cs typeface="Arial"/>
              </a:rPr>
              <a:t>Note, this includes students from all class ranks and range of step scores.</a:t>
            </a:r>
            <a:r>
              <a:rPr lang="en-US" sz="1800" b="0" i="0">
                <a:solidFill>
                  <a:srgbClr val="1F1F1F"/>
                </a:solidFill>
                <a:effectLst/>
                <a:latin typeface="Arial"/>
                <a:cs typeface="Arial"/>
              </a:rPr>
              <a:t> 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8CB3A9-644C-EE2C-9725-0DBFDA631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70979"/>
              </p:ext>
            </p:extLst>
          </p:nvPr>
        </p:nvGraphicFramePr>
        <p:xfrm>
          <a:off x="955495" y="3149771"/>
          <a:ext cx="3567345" cy="117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157">
                  <a:extLst>
                    <a:ext uri="{9D8B030D-6E8A-4147-A177-3AD203B41FA5}">
                      <a16:colId xmlns:a16="http://schemas.microsoft.com/office/drawing/2014/main" val="3164117082"/>
                    </a:ext>
                  </a:extLst>
                </a:gridCol>
                <a:gridCol w="854585">
                  <a:extLst>
                    <a:ext uri="{9D8B030D-6E8A-4147-A177-3AD203B41FA5}">
                      <a16:colId xmlns:a16="http://schemas.microsoft.com/office/drawing/2014/main" val="2198719206"/>
                    </a:ext>
                  </a:extLst>
                </a:gridCol>
                <a:gridCol w="897767">
                  <a:extLst>
                    <a:ext uri="{9D8B030D-6E8A-4147-A177-3AD203B41FA5}">
                      <a16:colId xmlns:a16="http://schemas.microsoft.com/office/drawing/2014/main" val="2378196404"/>
                    </a:ext>
                  </a:extLst>
                </a:gridCol>
                <a:gridCol w="891836">
                  <a:extLst>
                    <a:ext uri="{9D8B030D-6E8A-4147-A177-3AD203B41FA5}">
                      <a16:colId xmlns:a16="http://schemas.microsoft.com/office/drawing/2014/main" val="1118963242"/>
                    </a:ext>
                  </a:extLst>
                </a:gridCol>
              </a:tblGrid>
              <a:tr h="799034">
                <a:tc>
                  <a:txBody>
                    <a:bodyPr/>
                    <a:lstStyle/>
                    <a:p>
                      <a:r>
                        <a:rPr lang="en-US" sz="1400" dirty="0"/>
                        <a:t>2024 and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of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Positions Offered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Unfilled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95723"/>
                  </a:ext>
                </a:extLst>
              </a:tr>
              <a:tr h="376574">
                <a:tc>
                  <a:txBody>
                    <a:bodyPr/>
                    <a:lstStyle/>
                    <a:p>
                      <a:r>
                        <a:rPr lang="en-US" sz="1400" dirty="0"/>
                        <a:t>Peds/EM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9683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36FC7D-3B49-234B-B8A3-3673A75B1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16158"/>
              </p:ext>
            </p:extLst>
          </p:nvPr>
        </p:nvGraphicFramePr>
        <p:xfrm>
          <a:off x="5124752" y="2824098"/>
          <a:ext cx="3567345" cy="321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680">
                  <a:extLst>
                    <a:ext uri="{9D8B030D-6E8A-4147-A177-3AD203B41FA5}">
                      <a16:colId xmlns:a16="http://schemas.microsoft.com/office/drawing/2014/main" val="2983301010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4117126751"/>
                    </a:ext>
                  </a:extLst>
                </a:gridCol>
                <a:gridCol w="1639304">
                  <a:extLst>
                    <a:ext uri="{9D8B030D-6E8A-4147-A177-3AD203B41FA5}">
                      <a16:colId xmlns:a16="http://schemas.microsoft.com/office/drawing/2014/main" val="3910338895"/>
                    </a:ext>
                  </a:extLst>
                </a:gridCol>
              </a:tblGrid>
              <a:tr h="768032">
                <a:tc>
                  <a:txBody>
                    <a:bodyPr/>
                    <a:lstStyle/>
                    <a:p>
                      <a:r>
                        <a:rPr lang="en-US" sz="140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PEDS/EM</a:t>
                      </a:r>
                    </a:p>
                    <a:p>
                      <a:r>
                        <a:rPr lang="en-US" sz="1400"/>
                        <a:t>UMSOM Avg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PEDS/EM</a:t>
                      </a:r>
                    </a:p>
                    <a:p>
                      <a:r>
                        <a:rPr lang="en-US" sz="1400"/>
                        <a:t>National avg apps (Total/UMG)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941828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707469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r>
                        <a:rPr lang="en-US" sz="14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159945"/>
                  </a:ext>
                </a:extLst>
              </a:tr>
              <a:tr h="319203">
                <a:tc>
                  <a:txBody>
                    <a:bodyPr/>
                    <a:lstStyle/>
                    <a:p>
                      <a:r>
                        <a:rPr lang="en-US" sz="140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96540"/>
                  </a:ext>
                </a:extLst>
              </a:tr>
              <a:tr h="402432">
                <a:tc>
                  <a:txBody>
                    <a:bodyPr/>
                    <a:lstStyle/>
                    <a:p>
                      <a:r>
                        <a:rPr lang="en-US" sz="140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7808"/>
                  </a:ext>
                </a:extLst>
              </a:tr>
              <a:tr h="357842">
                <a:tc>
                  <a:txBody>
                    <a:bodyPr/>
                    <a:lstStyle/>
                    <a:p>
                      <a:r>
                        <a:rPr lang="en-US" sz="1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95839"/>
                  </a:ext>
                </a:extLst>
              </a:tr>
              <a:tr h="357842">
                <a:tc>
                  <a:txBody>
                    <a:bodyPr/>
                    <a:lstStyle/>
                    <a:p>
                      <a:r>
                        <a:rPr lang="en-US" sz="140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65012"/>
                  </a:ext>
                </a:extLst>
              </a:tr>
              <a:tr h="357842">
                <a:tc>
                  <a:txBody>
                    <a:bodyPr/>
                    <a:lstStyle/>
                    <a:p>
                      <a:r>
                        <a:rPr lang="en-US" sz="140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096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4717A3-8941-8649-1E54-2D39DC58B71C}"/>
              </a:ext>
            </a:extLst>
          </p:cNvPr>
          <p:cNvSpPr txBox="1"/>
          <p:nvPr/>
        </p:nvSpPr>
        <p:spPr>
          <a:xfrm>
            <a:off x="9209314" y="52578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140163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D008-0F27-CDE8-D168-C1B65995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Contingency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CC03-63A0-EFAD-E79F-C866316EC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Some students may need a contingency </a:t>
            </a:r>
          </a:p>
          <a:p>
            <a:pPr marL="383540" lvl="1"/>
            <a:r>
              <a:rPr lang="en-US" b="1" dirty="0">
                <a:solidFill>
                  <a:srgbClr val="FF0000"/>
                </a:solidFill>
              </a:rPr>
              <a:t>Apply to the right #/mix of programs</a:t>
            </a:r>
          </a:p>
          <a:p>
            <a:pPr marL="383540" lvl="1"/>
            <a:r>
              <a:rPr lang="en-US" b="1" dirty="0">
                <a:solidFill>
                  <a:srgbClr val="FF0000"/>
                </a:solidFill>
              </a:rPr>
              <a:t>Apply to a Parallel Program – Typically Pediatrics or Emergency Medicine</a:t>
            </a:r>
          </a:p>
          <a:p>
            <a:pPr marL="566420" lvl="2">
              <a:buFont typeface="Wingdings" pitchFamily="34" charset="0"/>
              <a:buChar char="§"/>
            </a:pPr>
            <a:r>
              <a:rPr lang="en-US" b="1" dirty="0">
                <a:solidFill>
                  <a:srgbClr val="FF0000"/>
                </a:solidFill>
              </a:rPr>
              <a:t>About 70% of student dual apply to EM (hence the switch to </a:t>
            </a:r>
            <a:r>
              <a:rPr lang="en-US" b="1" dirty="0" err="1">
                <a:solidFill>
                  <a:srgbClr val="FF0000"/>
                </a:solidFill>
              </a:rPr>
              <a:t>ResidencyCAS</a:t>
            </a:r>
            <a:r>
              <a:rPr lang="en-US" b="1" dirty="0">
                <a:solidFill>
                  <a:srgbClr val="FF0000"/>
                </a:solidFill>
              </a:rPr>
              <a:t> platform)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Rank ALL programs you interview at 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Be PROACTIVE – communicate with OSA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Update the </a:t>
            </a:r>
            <a:r>
              <a:rPr lang="en-US" dirty="0" err="1">
                <a:solidFill>
                  <a:schemeClr val="tx1"/>
                </a:solidFill>
              </a:rPr>
              <a:t>MedScope</a:t>
            </a:r>
            <a:r>
              <a:rPr lang="en-US" dirty="0">
                <a:solidFill>
                  <a:schemeClr val="tx1"/>
                </a:solidFill>
              </a:rPr>
              <a:t> tracker </a:t>
            </a:r>
          </a:p>
          <a:p>
            <a:r>
              <a:rPr lang="en-US" dirty="0">
                <a:solidFill>
                  <a:schemeClr val="tx1"/>
                </a:solidFill>
              </a:rPr>
              <a:t>Geographical constraints – Parallel Application</a:t>
            </a:r>
          </a:p>
          <a:p>
            <a:r>
              <a:rPr lang="en-US" dirty="0">
                <a:solidFill>
                  <a:schemeClr val="tx1"/>
                </a:solidFill>
              </a:rPr>
              <a:t>SOAP is NOT a great contingency plan</a:t>
            </a:r>
          </a:p>
          <a:p>
            <a:pPr marL="383540" lvl="1"/>
            <a:r>
              <a:rPr lang="en-US" b="1" dirty="0">
                <a:solidFill>
                  <a:srgbClr val="C00000"/>
                </a:solidFill>
              </a:rPr>
              <a:t>No unfilled programs in SOAP</a:t>
            </a:r>
          </a:p>
        </p:txBody>
      </p:sp>
    </p:spTree>
    <p:extLst>
      <p:ext uri="{BB962C8B-B14F-4D97-AF65-F5344CB8AC3E}">
        <p14:creationId xmlns:p14="http://schemas.microsoft.com/office/powerpoint/2010/main" val="124683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Which Programs to apply to: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25DF06-1BBA-FFCA-D19F-A95D343460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4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395876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  <a:cs typeface="Calibri"/>
              </a:rPr>
              <a:t>CAS/NRMP TIMELINE</a:t>
            </a:r>
            <a:r>
              <a:rPr lang="en-US" sz="4000" b="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br>
              <a:rPr lang="en-U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br>
              <a:rPr lang="en-U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en-U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 EM/Peds and EM as a backup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 dirty="0">
              <a:solidFill>
                <a:srgbClr val="FFFFFF"/>
              </a:solidFill>
              <a:effectLst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/>
        </p:nvGraphicFramePr>
        <p:xfrm>
          <a:off x="4708260" y="239542"/>
          <a:ext cx="7002370" cy="518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80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4761190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973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75954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Jun 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Residency CAS Application Opens 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79873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Sep 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Residency applicants may begin submitting applications to programs.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6457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Sep 25,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Residency Applications are due by 11:59 PM. 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Oct 28, 2025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Interview Release Day 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3890888991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By Jan 31, 2026 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Register for NRMP Match and SOAP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Feb 2, 2026</a:t>
                      </a:r>
                      <a:endParaRPr lang="en-US" sz="1800" baseline="30000" dirty="0"/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Ranking Opens in NRMP 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Mar 4, 2026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 Lists Certified in NRMP 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week of March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SOAP and MATCH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259384" y="5988538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Current discrepancy between ResidencyCAS and Society Documents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56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0213"/>
            <a:ext cx="3084513" cy="19605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libri"/>
                <a:cs typeface="Calibri"/>
              </a:rPr>
              <a:t>ERAS/NRMP TIMELINE</a:t>
            </a:r>
            <a:r>
              <a:rPr lang="en-US" sz="4000" b="0" i="0" dirty="0">
                <a:effectLst/>
                <a:latin typeface="Calibri"/>
                <a:cs typeface="Calibri"/>
              </a:rPr>
              <a:t> </a:t>
            </a:r>
            <a:br>
              <a:rPr lang="en-US" sz="4000" dirty="0">
                <a:latin typeface="Calibri"/>
                <a:ea typeface="Calibri"/>
                <a:cs typeface="Calibri"/>
              </a:rPr>
            </a:br>
            <a:r>
              <a:rPr lang="en-US" sz="4000" dirty="0">
                <a:latin typeface="Calibri"/>
                <a:cs typeface="Calibri"/>
              </a:rPr>
              <a:t>if you have a PEDS Backup</a:t>
            </a:r>
            <a:r>
              <a:rPr lang="en-US" sz="4000" b="0" i="0" dirty="0">
                <a:effectLst/>
                <a:latin typeface="Calibri"/>
                <a:cs typeface="Calibri"/>
              </a:rPr>
              <a:t> 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00350"/>
            <a:ext cx="3005138" cy="3189288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2915685" y="5449333"/>
            <a:ext cx="87926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Please reference </a:t>
            </a:r>
            <a:r>
              <a:rPr lang="en-US" sz="1800" b="0" i="0" u="sng" strike="noStrike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2"/>
              </a:rPr>
              <a:t>NRMP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WordVisiCarriageReturn_MSFontService"/>
              </a:rPr>
              <a:t> and </a:t>
            </a:r>
            <a:r>
              <a:rPr lang="en-US" sz="1800" b="0" i="0" u="sng" strike="noStrike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2026 Main Residency Match Applicants Calendar 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6B5CE9-4A09-0B39-66C1-FF4E179B9FAC}"/>
              </a:ext>
            </a:extLst>
          </p:cNvPr>
          <p:cNvGraphicFramePr>
            <a:graphicFrameLocks noGrp="1"/>
          </p:cNvGraphicFramePr>
          <p:nvPr/>
        </p:nvGraphicFramePr>
        <p:xfrm>
          <a:off x="3005138" y="346405"/>
          <a:ext cx="8613705" cy="4907890"/>
        </p:xfrm>
        <a:graphic>
          <a:graphicData uri="http://schemas.openxmlformats.org/drawingml/2006/table">
            <a:tbl>
              <a:tblPr/>
              <a:tblGrid>
                <a:gridCol w="2292420">
                  <a:extLst>
                    <a:ext uri="{9D8B030D-6E8A-4147-A177-3AD203B41FA5}">
                      <a16:colId xmlns:a16="http://schemas.microsoft.com/office/drawing/2014/main" val="3073647939"/>
                    </a:ext>
                  </a:extLst>
                </a:gridCol>
                <a:gridCol w="6321285">
                  <a:extLst>
                    <a:ext uri="{9D8B030D-6E8A-4147-A177-3AD203B41FA5}">
                      <a16:colId xmlns:a16="http://schemas.microsoft.com/office/drawing/2014/main" val="3831774364"/>
                    </a:ext>
                  </a:extLst>
                </a:gridCol>
              </a:tblGrid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r>
                        <a:rPr lang="en-US" sz="18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Activity</a:t>
                      </a:r>
                      <a:r>
                        <a:rPr lang="en-US" sz="18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70549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Jun 4,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ERAS season begins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1550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Sep 3,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Residency applicants may begin submitting applications to programs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58944"/>
                  </a:ext>
                </a:extLst>
              </a:tr>
              <a:tr h="96273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Sep 24,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Residency Application Deadline - Residency programs may begin reviewing applications and MSPEs 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7178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End of January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Register for NRMP Match and SOAP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07354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Feb 2,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Ranking Opens in NRMP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07011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Mar 4,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Rank Lists Certified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13719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Mar 16 – 20,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SOAP and MATCH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54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94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15A91-1159-D0E1-449C-E836D45B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3488E-1A0B-5FF9-51ED-8C3C153E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3639">
            <a:off x="6901300" y="4248343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Note on External Rotations (“Aways”)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88C357-9E3E-31FC-2A68-2C97DEAD7A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06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934" y="233893"/>
            <a:ext cx="6863553" cy="1674180"/>
          </a:xfrm>
        </p:spPr>
        <p:txBody>
          <a:bodyPr>
            <a:normAutofit/>
          </a:bodyPr>
          <a:lstStyle/>
          <a:p>
            <a:r>
              <a:rPr lang="en-US" sz="3700"/>
              <a:t>Competitiveness of Specialty </a:t>
            </a:r>
          </a:p>
        </p:txBody>
      </p: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5893820" cy="327325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100% Match Rate for Peds/EM </a:t>
            </a:r>
          </a:p>
          <a:p>
            <a:r>
              <a:rPr lang="en-US"/>
              <a:t>There were zero unfilled positions in the match for  Peds EM in 2025 cycle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CC502A-68CB-6201-5731-990AFA724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88102"/>
              </p:ext>
            </p:extLst>
          </p:nvPr>
        </p:nvGraphicFramePr>
        <p:xfrm>
          <a:off x="2871019" y="344129"/>
          <a:ext cx="6361471" cy="6029772"/>
        </p:xfrm>
        <a:graphic>
          <a:graphicData uri="http://schemas.openxmlformats.org/drawingml/2006/table">
            <a:tbl>
              <a:tblPr firstRow="1" firstCol="1" bandRow="1"/>
              <a:tblGrid>
                <a:gridCol w="2913197">
                  <a:extLst>
                    <a:ext uri="{9D8B030D-6E8A-4147-A177-3AD203B41FA5}">
                      <a16:colId xmlns:a16="http://schemas.microsoft.com/office/drawing/2014/main" val="2686398022"/>
                    </a:ext>
                  </a:extLst>
                </a:gridCol>
                <a:gridCol w="3448274">
                  <a:extLst>
                    <a:ext uri="{9D8B030D-6E8A-4147-A177-3AD203B41FA5}">
                      <a16:colId xmlns:a16="http://schemas.microsoft.com/office/drawing/2014/main" val="1893616997"/>
                    </a:ext>
                  </a:extLst>
                </a:gridCol>
              </a:tblGrid>
              <a:tr h="291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Department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EM/PEDS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153700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80625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Contacts (R = Required to Meet)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3488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Chair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Czinn</a:t>
                      </a: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/Brown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48712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Program Directors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Erin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Guidice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43487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41702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Co-Director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Jennifer Guyther/R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92544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Other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Kat Stephanos, Rachel Wiltjer, Megan Cobb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55240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Competitive Applicant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12150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Class Rank 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n/a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407035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Step 2 (goal) 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n/a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6042"/>
                  </a:ext>
                </a:extLst>
              </a:tr>
              <a:tr h="631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Contingency 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All students should parallel apply to either EM or Pediatrics (see respective recommendations for those specialties/LORs)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20838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Preliminary Year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Not Applicable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80451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235983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Away Rotations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813932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Expectations 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0-1 (particularly if you need a SLOE for an EM application)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113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Ideal Number 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20582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21120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Letters of Reference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0886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Total Number 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 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310614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Chair Letter 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N/A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63064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Ideal Make Up 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EM SLOE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934141"/>
                  </a:ext>
                </a:extLst>
              </a:tr>
              <a:tr h="427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Pediatrics Faculty letter (from an inpatient rotation, not from the 3</a:t>
                      </a:r>
                      <a:r>
                        <a:rPr lang="en-US" sz="1200" baseline="300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rd</a:t>
                      </a: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year clerkship if possible)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88752"/>
                  </a:ext>
                </a:extLst>
              </a:tr>
              <a:tr h="2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4242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The other 2 letters will depend on your back up.  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43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99FC44-6FC1-C19A-FCD1-38DF1D6423B7}"/>
              </a:ext>
            </a:extLst>
          </p:cNvPr>
          <p:cNvSpPr txBox="1"/>
          <p:nvPr/>
        </p:nvSpPr>
        <p:spPr>
          <a:xfrm>
            <a:off x="776749" y="3077497"/>
            <a:ext cx="1607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 Dr. Guyther: Programs have gotten away from using Step 2 CK score for screening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946EC71-5FE2-2498-8FA1-E532F6A8C01B}"/>
              </a:ext>
            </a:extLst>
          </p:cNvPr>
          <p:cNvSpPr/>
          <p:nvPr/>
        </p:nvSpPr>
        <p:spPr>
          <a:xfrm>
            <a:off x="2204044" y="2541467"/>
            <a:ext cx="423747" cy="32385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B4770-A35C-DB28-7863-3F5EA4965407}"/>
              </a:ext>
            </a:extLst>
          </p:cNvPr>
          <p:cNvSpPr txBox="1"/>
          <p:nvPr/>
        </p:nvSpPr>
        <p:spPr>
          <a:xfrm>
            <a:off x="9672685" y="1129656"/>
            <a:ext cx="185586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Some exciting leadership advancement coming soon in July 2025!</a:t>
            </a:r>
          </a:p>
        </p:txBody>
      </p:sp>
    </p:spTree>
    <p:extLst>
      <p:ext uri="{BB962C8B-B14F-4D97-AF65-F5344CB8AC3E}">
        <p14:creationId xmlns:p14="http://schemas.microsoft.com/office/powerpoint/2010/main" val="219720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BA6B-BC59-7FC8-0C40-68B7CE23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programs – check each website for recommendations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C4F9-9E22-E03C-D54A-AEBA77A4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  <a:p>
            <a:r>
              <a:rPr lang="en-US"/>
              <a:t>University of Arizona</a:t>
            </a:r>
          </a:p>
          <a:p>
            <a:r>
              <a:rPr lang="en-US"/>
              <a:t>Indiana University School of Medicine /Methodist Hospital</a:t>
            </a:r>
          </a:p>
          <a:p>
            <a:r>
              <a:rPr lang="en-US"/>
              <a:t>Louisiana State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92984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B587-B218-A437-EB14-4B4F5890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Peds/EM: Recommended to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AB52-D807-595D-B11E-7DD3B469F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Leetch AN, Glasser JA, Woolridge DP. </a:t>
            </a:r>
            <a:r>
              <a:rPr lang="en-US" b="1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 Roadmap for the Student Pursuing a Career in Pediatric Emergency Medicine.</a:t>
            </a:r>
            <a:r>
              <a:rPr lang="en-US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West J </a:t>
            </a:r>
            <a:r>
              <a:rPr lang="en-US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Emerg</a:t>
            </a:r>
            <a:r>
              <a:rPr lang="en-US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Med. 2019 Dec 9;21(1):12-17. PMID: 31913812.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  <a:hlinkClick r:id="rId2"/>
              </a:rPr>
              <a:t>Pathways to </a:t>
            </a:r>
            <a:r>
              <a:rPr lang="en-US" b="0" i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  <a:hlinkClick r:id="rId2"/>
              </a:rPr>
              <a:t>Pediatic</a:t>
            </a:r>
            <a:r>
              <a:rPr lang="en-US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  <a:hlinkClick r:id="rId2"/>
              </a:rPr>
              <a:t> Emergency Medicine- Combined EM and Pediatric Residency Program Director Panel</a:t>
            </a:r>
            <a:endParaRPr lang="en-US" b="0" i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BlinkMacSystemFont"/>
                <a:hlinkClick r:id="rId3"/>
              </a:rPr>
              <a:t>The Undifferentiated Medical Student Podcast Episode 066 Combined EM and Peds with Dr. Aaron Leetch</a:t>
            </a:r>
            <a:endParaRPr lang="en-US">
              <a:solidFill>
                <a:srgbClr val="212121"/>
              </a:solidFill>
              <a:highlight>
                <a:srgbClr val="FFFFFF"/>
              </a:highlight>
              <a:latin typeface="BlinkMacSystemFon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erriweather Sans" panose="020F0502020204030204" pitchFamily="2" charset="0"/>
              </a:rPr>
              <a:t>Bates, E. (2023). Combined Emergency Medicine Residency Programs: EM/Pediatrics, EM/Internal Medicine, EM/Internal Medicine/Critical Care, EM/Family Medicine, EM/Anesthesiology. In: Olympia, R.P., </a:t>
            </a:r>
            <a:r>
              <a:rPr lang="en-US" b="0" i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erriweather Sans" panose="020F0502020204030204" pitchFamily="2" charset="0"/>
              </a:rPr>
              <a:t>Werley</a:t>
            </a:r>
            <a:r>
              <a:rPr lang="en-US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erriweather Sans" panose="020F0502020204030204" pitchFamily="2" charset="0"/>
              </a:rPr>
              <a:t>, E.B., Lubin, J.S., Yoon-Flannery, K. (eds) An Emergency Physician’s Path. Springer, Cham. </a:t>
            </a:r>
            <a:r>
              <a:rPr lang="en-US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erriweather Sans" panose="020F0502020204030204" pitchFamily="2" charset="0"/>
                <a:hlinkClick r:id="rId4"/>
              </a:rPr>
              <a:t>https://doi.org/10.1007/978-3-031-47873-4_7</a:t>
            </a:r>
            <a:endParaRPr lang="en-US" b="0" i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51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3FF7F5-D84D-4D34-907A-3F9598EF0675}">
  <ds:schemaRefs>
    <ds:schemaRef ds:uri="480e030d-b1ba-4175-bf7e-8ff9154deca3"/>
    <ds:schemaRef ds:uri="b952f4ed-faee-42e5-b15e-296a4efded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480e030d-b1ba-4175-bf7e-8ff9154deca3"/>
    <ds:schemaRef ds:uri="b952f4ed-faee-42e5-b15e-296a4efded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{61C19D06-161C-47CC-A2BB-D01B7C924F6E}tf11437505_win32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RetrospectVTI</vt:lpstr>
      <vt:lpstr> Peds/EM</vt:lpstr>
      <vt:lpstr>CAS/NRMP TIMELINE    For EM/Peds and EM as a backup</vt:lpstr>
      <vt:lpstr>ERAS/NRMP TIMELINE  if you have a PEDS Backup </vt:lpstr>
      <vt:lpstr>PowerPoint Presentation</vt:lpstr>
      <vt:lpstr>A Note on External Rotations (“Aways”) </vt:lpstr>
      <vt:lpstr>Competitiveness of Specialty </vt:lpstr>
      <vt:lpstr>PowerPoint Presentation</vt:lpstr>
      <vt:lpstr>4 programs – check each website for recommendations </vt:lpstr>
      <vt:lpstr>Peds/EM: Recommended to review</vt:lpstr>
      <vt:lpstr>How many programs to apply to…</vt:lpstr>
      <vt:lpstr>Contingency Planning </vt:lpstr>
      <vt:lpstr>Which Programs to apply 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 </dc:title>
  <dc:creator>Lamos, Elizabeth</dc:creator>
  <cp:revision>23</cp:revision>
  <dcterms:created xsi:type="dcterms:W3CDTF">2022-04-09T17:30:38Z</dcterms:created>
  <dcterms:modified xsi:type="dcterms:W3CDTF">2025-05-08T19:37:52Z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