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5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38A8D2-FAE1-40C6-8787-3A2ECFC8BA7D}" v="2" dt="2025-01-13T16:07:15.1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llis, Tess" userId="a4455473-2cea-4cf0-9d71-f07d297696c0" providerId="ADAL" clId="{FC38A8D2-FAE1-40C6-8787-3A2ECFC8BA7D}"/>
    <pc:docChg chg="custSel modSld">
      <pc:chgData name="Gillis, Tess" userId="a4455473-2cea-4cf0-9d71-f07d297696c0" providerId="ADAL" clId="{FC38A8D2-FAE1-40C6-8787-3A2ECFC8BA7D}" dt="2025-01-13T16:07:15.179" v="225" actId="20577"/>
      <pc:docMkLst>
        <pc:docMk/>
      </pc:docMkLst>
      <pc:sldChg chg="modSp mod">
        <pc:chgData name="Gillis, Tess" userId="a4455473-2cea-4cf0-9d71-f07d297696c0" providerId="ADAL" clId="{FC38A8D2-FAE1-40C6-8787-3A2ECFC8BA7D}" dt="2025-01-13T16:03:15.150" v="29" actId="20577"/>
        <pc:sldMkLst>
          <pc:docMk/>
          <pc:sldMk cId="3856237269" sldId="256"/>
        </pc:sldMkLst>
        <pc:spChg chg="mod">
          <ac:chgData name="Gillis, Tess" userId="a4455473-2cea-4cf0-9d71-f07d297696c0" providerId="ADAL" clId="{FC38A8D2-FAE1-40C6-8787-3A2ECFC8BA7D}" dt="2025-01-13T16:03:15.150" v="29" actId="20577"/>
          <ac:spMkLst>
            <pc:docMk/>
            <pc:sldMk cId="3856237269" sldId="256"/>
            <ac:spMk id="3" creationId="{E10F8324-BFA2-40CF-B742-C61918D80C5F}"/>
          </ac:spMkLst>
        </pc:spChg>
      </pc:sldChg>
      <pc:sldChg chg="modSp mod">
        <pc:chgData name="Gillis, Tess" userId="a4455473-2cea-4cf0-9d71-f07d297696c0" providerId="ADAL" clId="{FC38A8D2-FAE1-40C6-8787-3A2ECFC8BA7D}" dt="2025-01-13T16:04:26.857" v="123" actId="20577"/>
        <pc:sldMkLst>
          <pc:docMk/>
          <pc:sldMk cId="3141360867" sldId="258"/>
        </pc:sldMkLst>
        <pc:spChg chg="mod">
          <ac:chgData name="Gillis, Tess" userId="a4455473-2cea-4cf0-9d71-f07d297696c0" providerId="ADAL" clId="{FC38A8D2-FAE1-40C6-8787-3A2ECFC8BA7D}" dt="2025-01-13T16:04:26.857" v="123" actId="20577"/>
          <ac:spMkLst>
            <pc:docMk/>
            <pc:sldMk cId="3141360867" sldId="258"/>
            <ac:spMk id="3" creationId="{17D9E154-09F4-452B-B5FE-A9203157AC57}"/>
          </ac:spMkLst>
        </pc:spChg>
      </pc:sldChg>
      <pc:sldChg chg="modSp mod">
        <pc:chgData name="Gillis, Tess" userId="a4455473-2cea-4cf0-9d71-f07d297696c0" providerId="ADAL" clId="{FC38A8D2-FAE1-40C6-8787-3A2ECFC8BA7D}" dt="2025-01-13T16:05:41.837" v="125" actId="20577"/>
        <pc:sldMkLst>
          <pc:docMk/>
          <pc:sldMk cId="677712254" sldId="259"/>
        </pc:sldMkLst>
        <pc:spChg chg="mod">
          <ac:chgData name="Gillis, Tess" userId="a4455473-2cea-4cf0-9d71-f07d297696c0" providerId="ADAL" clId="{FC38A8D2-FAE1-40C6-8787-3A2ECFC8BA7D}" dt="2025-01-13T16:05:41.837" v="125" actId="20577"/>
          <ac:spMkLst>
            <pc:docMk/>
            <pc:sldMk cId="677712254" sldId="259"/>
            <ac:spMk id="3" creationId="{E177574E-9FE8-4E5B-A50D-F421A3596C50}"/>
          </ac:spMkLst>
        </pc:spChg>
      </pc:sldChg>
      <pc:sldChg chg="modSp mod">
        <pc:chgData name="Gillis, Tess" userId="a4455473-2cea-4cf0-9d71-f07d297696c0" providerId="ADAL" clId="{FC38A8D2-FAE1-40C6-8787-3A2ECFC8BA7D}" dt="2025-01-13T16:06:16.323" v="133" actId="20577"/>
        <pc:sldMkLst>
          <pc:docMk/>
          <pc:sldMk cId="2967258002" sldId="260"/>
        </pc:sldMkLst>
        <pc:spChg chg="mod">
          <ac:chgData name="Gillis, Tess" userId="a4455473-2cea-4cf0-9d71-f07d297696c0" providerId="ADAL" clId="{FC38A8D2-FAE1-40C6-8787-3A2ECFC8BA7D}" dt="2025-01-13T16:06:16.323" v="133" actId="20577"/>
          <ac:spMkLst>
            <pc:docMk/>
            <pc:sldMk cId="2967258002" sldId="260"/>
            <ac:spMk id="17" creationId="{E6EAF080-1E77-4291-BB34-54221DECE702}"/>
          </ac:spMkLst>
        </pc:spChg>
      </pc:sldChg>
      <pc:sldChg chg="modSp mod">
        <pc:chgData name="Gillis, Tess" userId="a4455473-2cea-4cf0-9d71-f07d297696c0" providerId="ADAL" clId="{FC38A8D2-FAE1-40C6-8787-3A2ECFC8BA7D}" dt="2025-01-13T16:06:47.874" v="190" actId="20577"/>
        <pc:sldMkLst>
          <pc:docMk/>
          <pc:sldMk cId="3101401085" sldId="261"/>
        </pc:sldMkLst>
        <pc:spChg chg="mod">
          <ac:chgData name="Gillis, Tess" userId="a4455473-2cea-4cf0-9d71-f07d297696c0" providerId="ADAL" clId="{FC38A8D2-FAE1-40C6-8787-3A2ECFC8BA7D}" dt="2025-01-13T16:06:47.874" v="190" actId="20577"/>
          <ac:spMkLst>
            <pc:docMk/>
            <pc:sldMk cId="3101401085" sldId="261"/>
            <ac:spMk id="3" creationId="{5A8B01EE-C8CA-4431-9D03-1AF8F9286F22}"/>
          </ac:spMkLst>
        </pc:spChg>
      </pc:sldChg>
      <pc:sldChg chg="modSp mod">
        <pc:chgData name="Gillis, Tess" userId="a4455473-2cea-4cf0-9d71-f07d297696c0" providerId="ADAL" clId="{FC38A8D2-FAE1-40C6-8787-3A2ECFC8BA7D}" dt="2025-01-13T16:07:15.179" v="225" actId="20577"/>
        <pc:sldMkLst>
          <pc:docMk/>
          <pc:sldMk cId="3798898945" sldId="262"/>
        </pc:sldMkLst>
        <pc:spChg chg="mod">
          <ac:chgData name="Gillis, Tess" userId="a4455473-2cea-4cf0-9d71-f07d297696c0" providerId="ADAL" clId="{FC38A8D2-FAE1-40C6-8787-3A2ECFC8BA7D}" dt="2025-01-13T16:07:15.179" v="225" actId="20577"/>
          <ac:spMkLst>
            <pc:docMk/>
            <pc:sldMk cId="3798898945" sldId="262"/>
            <ac:spMk id="3" creationId="{886E0CBC-FF5C-4445-8DA7-F52ED3769C2C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hyperlink" Target="https://www.usmle.org/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www.usmle.org/" TargetMode="External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23D2C0-AEBB-482E-A108-1B4DFB18218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498279-6EB4-4AB7-9C4B-C9FBCA124B8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8 Blocks</a:t>
          </a:r>
        </a:p>
      </dgm:t>
    </dgm:pt>
    <dgm:pt modelId="{A7BD5770-628E-4019-A5F9-27CD2B1D24C4}" type="parTrans" cxnId="{DA72717D-6C9B-4AF5-B636-A2B4806B3E8B}">
      <dgm:prSet/>
      <dgm:spPr/>
      <dgm:t>
        <a:bodyPr/>
        <a:lstStyle/>
        <a:p>
          <a:endParaRPr lang="en-US"/>
        </a:p>
      </dgm:t>
    </dgm:pt>
    <dgm:pt modelId="{5D50B8B6-21B5-45EB-B270-8368ECFDB47F}" type="sibTrans" cxnId="{DA72717D-6C9B-4AF5-B636-A2B4806B3E8B}">
      <dgm:prSet/>
      <dgm:spPr/>
      <dgm:t>
        <a:bodyPr/>
        <a:lstStyle/>
        <a:p>
          <a:endParaRPr lang="en-US"/>
        </a:p>
      </dgm:t>
    </dgm:pt>
    <dgm:pt modelId="{0B5DB9AB-0BE0-42F7-BDA9-6FB4C49F9C3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1 hour each – 40 questions max</a:t>
          </a:r>
        </a:p>
      </dgm:t>
    </dgm:pt>
    <dgm:pt modelId="{7A6A6425-5DD3-47C3-A023-6363AD1DC19A}" type="parTrans" cxnId="{B8BE134D-8E76-4812-B199-6FDDDA8BD7E7}">
      <dgm:prSet/>
      <dgm:spPr/>
      <dgm:t>
        <a:bodyPr/>
        <a:lstStyle/>
        <a:p>
          <a:endParaRPr lang="en-US"/>
        </a:p>
      </dgm:t>
    </dgm:pt>
    <dgm:pt modelId="{C02E22A2-20DE-44DF-8076-455C96DE9D69}" type="sibTrans" cxnId="{B8BE134D-8E76-4812-B199-6FDDDA8BD7E7}">
      <dgm:prSet/>
      <dgm:spPr/>
      <dgm:t>
        <a:bodyPr/>
        <a:lstStyle/>
        <a:p>
          <a:endParaRPr lang="en-US"/>
        </a:p>
      </dgm:t>
    </dgm:pt>
    <dgm:pt modelId="{0BE7862A-E841-417D-A55C-11D89652F67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9 hours total</a:t>
          </a:r>
        </a:p>
      </dgm:t>
    </dgm:pt>
    <dgm:pt modelId="{C95FD96D-14BF-4EAD-8D5B-F41CF5013DAD}" type="parTrans" cxnId="{A045AFDD-BD67-4920-9DE7-DD5EF96813D5}">
      <dgm:prSet/>
      <dgm:spPr/>
      <dgm:t>
        <a:bodyPr/>
        <a:lstStyle/>
        <a:p>
          <a:endParaRPr lang="en-US"/>
        </a:p>
      </dgm:t>
    </dgm:pt>
    <dgm:pt modelId="{B5D41E16-DAE2-4456-BC16-390FC13378B2}" type="sibTrans" cxnId="{A045AFDD-BD67-4920-9DE7-DD5EF96813D5}">
      <dgm:prSet/>
      <dgm:spPr/>
      <dgm:t>
        <a:bodyPr/>
        <a:lstStyle/>
        <a:p>
          <a:endParaRPr lang="en-US"/>
        </a:p>
      </dgm:t>
    </dgm:pt>
    <dgm:pt modelId="{1C3B9CDA-08F8-4C51-9811-F78912E38FB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Clinically-based</a:t>
          </a:r>
        </a:p>
      </dgm:t>
    </dgm:pt>
    <dgm:pt modelId="{A2B863BD-AEC2-4C71-848D-538106524B14}" type="parTrans" cxnId="{4E703BF4-63AA-4FA8-B19A-C06CF84D2FFE}">
      <dgm:prSet/>
      <dgm:spPr/>
      <dgm:t>
        <a:bodyPr/>
        <a:lstStyle/>
        <a:p>
          <a:endParaRPr lang="en-US"/>
        </a:p>
      </dgm:t>
    </dgm:pt>
    <dgm:pt modelId="{80202049-6247-49A0-891B-DA34593A709F}" type="sibTrans" cxnId="{4E703BF4-63AA-4FA8-B19A-C06CF84D2FFE}">
      <dgm:prSet/>
      <dgm:spPr/>
      <dgm:t>
        <a:bodyPr/>
        <a:lstStyle/>
        <a:p>
          <a:endParaRPr lang="en-US"/>
        </a:p>
      </dgm:t>
    </dgm:pt>
    <dgm:pt modelId="{02A211CB-ED2B-464C-921E-4F4FF0EFDAE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Similar to Shelf Exams</a:t>
          </a:r>
        </a:p>
      </dgm:t>
    </dgm:pt>
    <dgm:pt modelId="{D095A9C2-64D6-4F7C-BF70-D6EC5E774743}" type="parTrans" cxnId="{DA4146AD-E3D8-43F2-82D5-205BCB9BD2CF}">
      <dgm:prSet/>
      <dgm:spPr/>
      <dgm:t>
        <a:bodyPr/>
        <a:lstStyle/>
        <a:p>
          <a:endParaRPr lang="en-US"/>
        </a:p>
      </dgm:t>
    </dgm:pt>
    <dgm:pt modelId="{E5D265FF-E837-4381-8A11-1223F7C6F6A5}" type="sibTrans" cxnId="{DA4146AD-E3D8-43F2-82D5-205BCB9BD2CF}">
      <dgm:prSet/>
      <dgm:spPr/>
      <dgm:t>
        <a:bodyPr/>
        <a:lstStyle/>
        <a:p>
          <a:endParaRPr lang="en-US"/>
        </a:p>
      </dgm:t>
    </dgm:pt>
    <dgm:pt modelId="{C2630398-6D7E-444F-8B17-89A67249287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Passing Score: 214</a:t>
          </a:r>
        </a:p>
      </dgm:t>
    </dgm:pt>
    <dgm:pt modelId="{A0557DB3-3C87-48E1-814A-23D8FF1E1677}" type="parTrans" cxnId="{A8033CC2-AAAB-438C-B08C-8D2F3B71B652}">
      <dgm:prSet/>
      <dgm:spPr/>
      <dgm:t>
        <a:bodyPr/>
        <a:lstStyle/>
        <a:p>
          <a:endParaRPr lang="en-US"/>
        </a:p>
      </dgm:t>
    </dgm:pt>
    <dgm:pt modelId="{4DF0DABC-7A4E-48DF-90B2-52291283621E}" type="sibTrans" cxnId="{A8033CC2-AAAB-438C-B08C-8D2F3B71B652}">
      <dgm:prSet/>
      <dgm:spPr/>
      <dgm:t>
        <a:bodyPr/>
        <a:lstStyle/>
        <a:p>
          <a:endParaRPr lang="en-US"/>
        </a:p>
      </dgm:t>
    </dgm:pt>
    <dgm:pt modelId="{17E0B90B-9145-4282-B89F-3C8F404248E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hlinkClick xmlns:r="http://schemas.openxmlformats.org/officeDocument/2006/relationships" r:id="rId1"/>
            </a:rPr>
            <a:t>https://www.usmle.org/</a:t>
          </a:r>
          <a:r>
            <a:rPr lang="en-US"/>
            <a:t> </a:t>
          </a:r>
        </a:p>
      </dgm:t>
    </dgm:pt>
    <dgm:pt modelId="{3FFA737D-E32D-45E4-AB91-C36A725FF496}" type="parTrans" cxnId="{3B1ABBC7-322D-4B0E-8B77-E1B25D7BF08F}">
      <dgm:prSet/>
      <dgm:spPr/>
      <dgm:t>
        <a:bodyPr/>
        <a:lstStyle/>
        <a:p>
          <a:endParaRPr lang="en-US"/>
        </a:p>
      </dgm:t>
    </dgm:pt>
    <dgm:pt modelId="{120F0E12-2B50-4C53-A422-CB3D52E86248}" type="sibTrans" cxnId="{3B1ABBC7-322D-4B0E-8B77-E1B25D7BF08F}">
      <dgm:prSet/>
      <dgm:spPr/>
      <dgm:t>
        <a:bodyPr/>
        <a:lstStyle/>
        <a:p>
          <a:endParaRPr lang="en-US"/>
        </a:p>
      </dgm:t>
    </dgm:pt>
    <dgm:pt modelId="{54456E3F-5263-43E0-AFB8-8591EEF270E1}" type="pres">
      <dgm:prSet presAssocID="{9C23D2C0-AEBB-482E-A108-1B4DFB182186}" presName="root" presStyleCnt="0">
        <dgm:presLayoutVars>
          <dgm:dir/>
          <dgm:resizeHandles val="exact"/>
        </dgm:presLayoutVars>
      </dgm:prSet>
      <dgm:spPr/>
    </dgm:pt>
    <dgm:pt modelId="{57DDE941-21B4-49FD-AAA7-0D2723B9B86B}" type="pres">
      <dgm:prSet presAssocID="{23498279-6EB4-4AB7-9C4B-C9FBCA124B8D}" presName="compNode" presStyleCnt="0"/>
      <dgm:spPr/>
    </dgm:pt>
    <dgm:pt modelId="{6923BF27-5502-4967-8E56-DFDF72AB5842}" type="pres">
      <dgm:prSet presAssocID="{23498279-6EB4-4AB7-9C4B-C9FBCA124B8D}" presName="bgRect" presStyleLbl="bgShp" presStyleIdx="0" presStyleCnt="3"/>
      <dgm:spPr/>
    </dgm:pt>
    <dgm:pt modelId="{103D66D9-FBFA-4BF8-A283-656DE8862542}" type="pres">
      <dgm:prSet presAssocID="{23498279-6EB4-4AB7-9C4B-C9FBCA124B8D}" presName="iconRect" presStyleLbl="node1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D11CAE25-702A-44BC-82AE-BEED31881CF8}" type="pres">
      <dgm:prSet presAssocID="{23498279-6EB4-4AB7-9C4B-C9FBCA124B8D}" presName="spaceRect" presStyleCnt="0"/>
      <dgm:spPr/>
    </dgm:pt>
    <dgm:pt modelId="{766418EC-9FFE-46B9-ADE5-48F7D3B233DE}" type="pres">
      <dgm:prSet presAssocID="{23498279-6EB4-4AB7-9C4B-C9FBCA124B8D}" presName="parTx" presStyleLbl="revTx" presStyleIdx="0" presStyleCnt="4">
        <dgm:presLayoutVars>
          <dgm:chMax val="0"/>
          <dgm:chPref val="0"/>
        </dgm:presLayoutVars>
      </dgm:prSet>
      <dgm:spPr/>
    </dgm:pt>
    <dgm:pt modelId="{31EA6088-4C5D-493F-B785-2F1D8C2A7A20}" type="pres">
      <dgm:prSet presAssocID="{23498279-6EB4-4AB7-9C4B-C9FBCA124B8D}" presName="desTx" presStyleLbl="revTx" presStyleIdx="1" presStyleCnt="4">
        <dgm:presLayoutVars/>
      </dgm:prSet>
      <dgm:spPr/>
    </dgm:pt>
    <dgm:pt modelId="{B30D821E-9003-41FE-A595-F0950225C480}" type="pres">
      <dgm:prSet presAssocID="{5D50B8B6-21B5-45EB-B270-8368ECFDB47F}" presName="sibTrans" presStyleCnt="0"/>
      <dgm:spPr/>
    </dgm:pt>
    <dgm:pt modelId="{7DE43C34-1701-4709-8256-747260C16D7D}" type="pres">
      <dgm:prSet presAssocID="{C2630398-6D7E-444F-8B17-89A672492874}" presName="compNode" presStyleCnt="0"/>
      <dgm:spPr/>
    </dgm:pt>
    <dgm:pt modelId="{2F04A722-A2F6-4846-B1A5-61EF3FD7FDAA}" type="pres">
      <dgm:prSet presAssocID="{C2630398-6D7E-444F-8B17-89A672492874}" presName="bgRect" presStyleLbl="bgShp" presStyleIdx="1" presStyleCnt="3"/>
      <dgm:spPr/>
    </dgm:pt>
    <dgm:pt modelId="{63C6FEF6-F3AD-4CEB-9CA4-BF9B9D6040B1}" type="pres">
      <dgm:prSet presAssocID="{C2630398-6D7E-444F-8B17-89A672492874}" presName="iconRect" presStyleLbl="node1" presStyleIdx="1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5D058A68-3E48-47A0-B7AA-2579C21C729C}" type="pres">
      <dgm:prSet presAssocID="{C2630398-6D7E-444F-8B17-89A672492874}" presName="spaceRect" presStyleCnt="0"/>
      <dgm:spPr/>
    </dgm:pt>
    <dgm:pt modelId="{DBEB7811-3114-49C9-849E-A2DA65A0E091}" type="pres">
      <dgm:prSet presAssocID="{C2630398-6D7E-444F-8B17-89A672492874}" presName="parTx" presStyleLbl="revTx" presStyleIdx="2" presStyleCnt="4">
        <dgm:presLayoutVars>
          <dgm:chMax val="0"/>
          <dgm:chPref val="0"/>
        </dgm:presLayoutVars>
      </dgm:prSet>
      <dgm:spPr/>
    </dgm:pt>
    <dgm:pt modelId="{4DD27C41-3576-4778-8FF2-3F3BFF710E06}" type="pres">
      <dgm:prSet presAssocID="{4DF0DABC-7A4E-48DF-90B2-52291283621E}" presName="sibTrans" presStyleCnt="0"/>
      <dgm:spPr/>
    </dgm:pt>
    <dgm:pt modelId="{C1D119DC-F1E9-48E1-9951-86ADB338DA31}" type="pres">
      <dgm:prSet presAssocID="{17E0B90B-9145-4282-B89F-3C8F404248E2}" presName="compNode" presStyleCnt="0"/>
      <dgm:spPr/>
    </dgm:pt>
    <dgm:pt modelId="{12515673-B716-41C6-A1EF-A9EB24CEB1D0}" type="pres">
      <dgm:prSet presAssocID="{17E0B90B-9145-4282-B89F-3C8F404248E2}" presName="bgRect" presStyleLbl="bgShp" presStyleIdx="2" presStyleCnt="3"/>
      <dgm:spPr/>
    </dgm:pt>
    <dgm:pt modelId="{341E5A2D-3A4F-4D3F-984E-B9879D15ED4C}" type="pres">
      <dgm:prSet presAssocID="{17E0B90B-9145-4282-B89F-3C8F404248E2}" presName="iconRect" presStyleLbl="node1" presStyleIdx="2" presStyleCnt="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C6BFBE5D-9EEC-4D88-B216-A18794112627}" type="pres">
      <dgm:prSet presAssocID="{17E0B90B-9145-4282-B89F-3C8F404248E2}" presName="spaceRect" presStyleCnt="0"/>
      <dgm:spPr/>
    </dgm:pt>
    <dgm:pt modelId="{EC099738-179D-4325-9FAD-89FD1526123B}" type="pres">
      <dgm:prSet presAssocID="{17E0B90B-9145-4282-B89F-3C8F404248E2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BF290101-A066-460E-B2FD-249A88F95F06}" type="presOf" srcId="{02A211CB-ED2B-464C-921E-4F4FF0EFDAEA}" destId="{31EA6088-4C5D-493F-B785-2F1D8C2A7A20}" srcOrd="0" destOrd="3" presId="urn:microsoft.com/office/officeart/2018/2/layout/IconVerticalSolidList"/>
    <dgm:cxn modelId="{B28DE323-BEEF-4FA7-A35B-1189FD240DAC}" type="presOf" srcId="{23498279-6EB4-4AB7-9C4B-C9FBCA124B8D}" destId="{766418EC-9FFE-46B9-ADE5-48F7D3B233DE}" srcOrd="0" destOrd="0" presId="urn:microsoft.com/office/officeart/2018/2/layout/IconVerticalSolidList"/>
    <dgm:cxn modelId="{E5959330-B478-4A82-B8C6-E2A1B895F376}" type="presOf" srcId="{17E0B90B-9145-4282-B89F-3C8F404248E2}" destId="{EC099738-179D-4325-9FAD-89FD1526123B}" srcOrd="0" destOrd="0" presId="urn:microsoft.com/office/officeart/2018/2/layout/IconVerticalSolidList"/>
    <dgm:cxn modelId="{9E9CF83C-2B78-4EB3-92EC-FA24C73DF930}" type="presOf" srcId="{9C23D2C0-AEBB-482E-A108-1B4DFB182186}" destId="{54456E3F-5263-43E0-AFB8-8591EEF270E1}" srcOrd="0" destOrd="0" presId="urn:microsoft.com/office/officeart/2018/2/layout/IconVerticalSolidList"/>
    <dgm:cxn modelId="{FC939745-16EE-4792-94D1-A98596E63AE2}" type="presOf" srcId="{0BE7862A-E841-417D-A55C-11D89652F675}" destId="{31EA6088-4C5D-493F-B785-2F1D8C2A7A20}" srcOrd="0" destOrd="1" presId="urn:microsoft.com/office/officeart/2018/2/layout/IconVerticalSolidList"/>
    <dgm:cxn modelId="{B8BE134D-8E76-4812-B199-6FDDDA8BD7E7}" srcId="{23498279-6EB4-4AB7-9C4B-C9FBCA124B8D}" destId="{0B5DB9AB-0BE0-42F7-BDA9-6FB4C49F9C34}" srcOrd="0" destOrd="0" parTransId="{7A6A6425-5DD3-47C3-A023-6363AD1DC19A}" sibTransId="{C02E22A2-20DE-44DF-8076-455C96DE9D69}"/>
    <dgm:cxn modelId="{DA72717D-6C9B-4AF5-B636-A2B4806B3E8B}" srcId="{9C23D2C0-AEBB-482E-A108-1B4DFB182186}" destId="{23498279-6EB4-4AB7-9C4B-C9FBCA124B8D}" srcOrd="0" destOrd="0" parTransId="{A7BD5770-628E-4019-A5F9-27CD2B1D24C4}" sibTransId="{5D50B8B6-21B5-45EB-B270-8368ECFDB47F}"/>
    <dgm:cxn modelId="{2366B087-A0AB-41B3-8A57-AC29A6DBDCBA}" type="presOf" srcId="{C2630398-6D7E-444F-8B17-89A672492874}" destId="{DBEB7811-3114-49C9-849E-A2DA65A0E091}" srcOrd="0" destOrd="0" presId="urn:microsoft.com/office/officeart/2018/2/layout/IconVerticalSolidList"/>
    <dgm:cxn modelId="{560AB0A4-4FF6-43C6-BBFE-0E0B00855F61}" type="presOf" srcId="{1C3B9CDA-08F8-4C51-9811-F78912E38FB4}" destId="{31EA6088-4C5D-493F-B785-2F1D8C2A7A20}" srcOrd="0" destOrd="2" presId="urn:microsoft.com/office/officeart/2018/2/layout/IconVerticalSolidList"/>
    <dgm:cxn modelId="{DA4146AD-E3D8-43F2-82D5-205BCB9BD2CF}" srcId="{23498279-6EB4-4AB7-9C4B-C9FBCA124B8D}" destId="{02A211CB-ED2B-464C-921E-4F4FF0EFDAEA}" srcOrd="3" destOrd="0" parTransId="{D095A9C2-64D6-4F7C-BF70-D6EC5E774743}" sibTransId="{E5D265FF-E837-4381-8A11-1223F7C6F6A5}"/>
    <dgm:cxn modelId="{A8033CC2-AAAB-438C-B08C-8D2F3B71B652}" srcId="{9C23D2C0-AEBB-482E-A108-1B4DFB182186}" destId="{C2630398-6D7E-444F-8B17-89A672492874}" srcOrd="1" destOrd="0" parTransId="{A0557DB3-3C87-48E1-814A-23D8FF1E1677}" sibTransId="{4DF0DABC-7A4E-48DF-90B2-52291283621E}"/>
    <dgm:cxn modelId="{3B1ABBC7-322D-4B0E-8B77-E1B25D7BF08F}" srcId="{9C23D2C0-AEBB-482E-A108-1B4DFB182186}" destId="{17E0B90B-9145-4282-B89F-3C8F404248E2}" srcOrd="2" destOrd="0" parTransId="{3FFA737D-E32D-45E4-AB91-C36A725FF496}" sibTransId="{120F0E12-2B50-4C53-A422-CB3D52E86248}"/>
    <dgm:cxn modelId="{CF8BF2CC-274D-4C74-9F30-753877C11BF8}" type="presOf" srcId="{0B5DB9AB-0BE0-42F7-BDA9-6FB4C49F9C34}" destId="{31EA6088-4C5D-493F-B785-2F1D8C2A7A20}" srcOrd="0" destOrd="0" presId="urn:microsoft.com/office/officeart/2018/2/layout/IconVerticalSolidList"/>
    <dgm:cxn modelId="{A045AFDD-BD67-4920-9DE7-DD5EF96813D5}" srcId="{23498279-6EB4-4AB7-9C4B-C9FBCA124B8D}" destId="{0BE7862A-E841-417D-A55C-11D89652F675}" srcOrd="1" destOrd="0" parTransId="{C95FD96D-14BF-4EAD-8D5B-F41CF5013DAD}" sibTransId="{B5D41E16-DAE2-4456-BC16-390FC13378B2}"/>
    <dgm:cxn modelId="{4E703BF4-63AA-4FA8-B19A-C06CF84D2FFE}" srcId="{23498279-6EB4-4AB7-9C4B-C9FBCA124B8D}" destId="{1C3B9CDA-08F8-4C51-9811-F78912E38FB4}" srcOrd="2" destOrd="0" parTransId="{A2B863BD-AEC2-4C71-848D-538106524B14}" sibTransId="{80202049-6247-49A0-891B-DA34593A709F}"/>
    <dgm:cxn modelId="{731B971D-E1C4-482E-96B2-33CA1CB86531}" type="presParOf" srcId="{54456E3F-5263-43E0-AFB8-8591EEF270E1}" destId="{57DDE941-21B4-49FD-AAA7-0D2723B9B86B}" srcOrd="0" destOrd="0" presId="urn:microsoft.com/office/officeart/2018/2/layout/IconVerticalSolidList"/>
    <dgm:cxn modelId="{A98640C1-520F-40B6-85BE-A8969548012D}" type="presParOf" srcId="{57DDE941-21B4-49FD-AAA7-0D2723B9B86B}" destId="{6923BF27-5502-4967-8E56-DFDF72AB5842}" srcOrd="0" destOrd="0" presId="urn:microsoft.com/office/officeart/2018/2/layout/IconVerticalSolidList"/>
    <dgm:cxn modelId="{152E5459-6403-494C-9F4A-986BCE79E829}" type="presParOf" srcId="{57DDE941-21B4-49FD-AAA7-0D2723B9B86B}" destId="{103D66D9-FBFA-4BF8-A283-656DE8862542}" srcOrd="1" destOrd="0" presId="urn:microsoft.com/office/officeart/2018/2/layout/IconVerticalSolidList"/>
    <dgm:cxn modelId="{F989081D-2D0B-45C3-B1A8-5A01E62AEDF5}" type="presParOf" srcId="{57DDE941-21B4-49FD-AAA7-0D2723B9B86B}" destId="{D11CAE25-702A-44BC-82AE-BEED31881CF8}" srcOrd="2" destOrd="0" presId="urn:microsoft.com/office/officeart/2018/2/layout/IconVerticalSolidList"/>
    <dgm:cxn modelId="{C7A0DCFC-36F0-4DFC-A012-F960D4DA8B3F}" type="presParOf" srcId="{57DDE941-21B4-49FD-AAA7-0D2723B9B86B}" destId="{766418EC-9FFE-46B9-ADE5-48F7D3B233DE}" srcOrd="3" destOrd="0" presId="urn:microsoft.com/office/officeart/2018/2/layout/IconVerticalSolidList"/>
    <dgm:cxn modelId="{57D5524B-A237-4169-82B8-0A19C308978B}" type="presParOf" srcId="{57DDE941-21B4-49FD-AAA7-0D2723B9B86B}" destId="{31EA6088-4C5D-493F-B785-2F1D8C2A7A20}" srcOrd="4" destOrd="0" presId="urn:microsoft.com/office/officeart/2018/2/layout/IconVerticalSolidList"/>
    <dgm:cxn modelId="{012AF240-EEFF-4FAE-BE6F-6B7452AFF73F}" type="presParOf" srcId="{54456E3F-5263-43E0-AFB8-8591EEF270E1}" destId="{B30D821E-9003-41FE-A595-F0950225C480}" srcOrd="1" destOrd="0" presId="urn:microsoft.com/office/officeart/2018/2/layout/IconVerticalSolidList"/>
    <dgm:cxn modelId="{B4B5E300-49DD-485E-9446-C86BCABF8643}" type="presParOf" srcId="{54456E3F-5263-43E0-AFB8-8591EEF270E1}" destId="{7DE43C34-1701-4709-8256-747260C16D7D}" srcOrd="2" destOrd="0" presId="urn:microsoft.com/office/officeart/2018/2/layout/IconVerticalSolidList"/>
    <dgm:cxn modelId="{6A356CBE-5960-48E8-AC94-E0DB95553E09}" type="presParOf" srcId="{7DE43C34-1701-4709-8256-747260C16D7D}" destId="{2F04A722-A2F6-4846-B1A5-61EF3FD7FDAA}" srcOrd="0" destOrd="0" presId="urn:microsoft.com/office/officeart/2018/2/layout/IconVerticalSolidList"/>
    <dgm:cxn modelId="{ADD3530B-261A-4D87-B091-9D59D3EC5CAD}" type="presParOf" srcId="{7DE43C34-1701-4709-8256-747260C16D7D}" destId="{63C6FEF6-F3AD-4CEB-9CA4-BF9B9D6040B1}" srcOrd="1" destOrd="0" presId="urn:microsoft.com/office/officeart/2018/2/layout/IconVerticalSolidList"/>
    <dgm:cxn modelId="{18BD2061-503A-4222-BF0A-E6A06CCE394E}" type="presParOf" srcId="{7DE43C34-1701-4709-8256-747260C16D7D}" destId="{5D058A68-3E48-47A0-B7AA-2579C21C729C}" srcOrd="2" destOrd="0" presId="urn:microsoft.com/office/officeart/2018/2/layout/IconVerticalSolidList"/>
    <dgm:cxn modelId="{83D9763D-49EF-46CE-A861-3F83021B2790}" type="presParOf" srcId="{7DE43C34-1701-4709-8256-747260C16D7D}" destId="{DBEB7811-3114-49C9-849E-A2DA65A0E091}" srcOrd="3" destOrd="0" presId="urn:microsoft.com/office/officeart/2018/2/layout/IconVerticalSolidList"/>
    <dgm:cxn modelId="{5AC597BA-1737-4AFF-9389-5FEC3269BEDF}" type="presParOf" srcId="{54456E3F-5263-43E0-AFB8-8591EEF270E1}" destId="{4DD27C41-3576-4778-8FF2-3F3BFF710E06}" srcOrd="3" destOrd="0" presId="urn:microsoft.com/office/officeart/2018/2/layout/IconVerticalSolidList"/>
    <dgm:cxn modelId="{BBC851DC-FF55-4025-9726-3BADCB4BC46C}" type="presParOf" srcId="{54456E3F-5263-43E0-AFB8-8591EEF270E1}" destId="{C1D119DC-F1E9-48E1-9951-86ADB338DA31}" srcOrd="4" destOrd="0" presId="urn:microsoft.com/office/officeart/2018/2/layout/IconVerticalSolidList"/>
    <dgm:cxn modelId="{9CE96F68-9EBC-42D5-B35F-0A15E3BA8FF6}" type="presParOf" srcId="{C1D119DC-F1E9-48E1-9951-86ADB338DA31}" destId="{12515673-B716-41C6-A1EF-A9EB24CEB1D0}" srcOrd="0" destOrd="0" presId="urn:microsoft.com/office/officeart/2018/2/layout/IconVerticalSolidList"/>
    <dgm:cxn modelId="{99349D17-905A-4AE9-B77E-75626C59A72F}" type="presParOf" srcId="{C1D119DC-F1E9-48E1-9951-86ADB338DA31}" destId="{341E5A2D-3A4F-4D3F-984E-B9879D15ED4C}" srcOrd="1" destOrd="0" presId="urn:microsoft.com/office/officeart/2018/2/layout/IconVerticalSolidList"/>
    <dgm:cxn modelId="{120FD5F1-B3D9-49E3-AB01-CB0AB1C88F8F}" type="presParOf" srcId="{C1D119DC-F1E9-48E1-9951-86ADB338DA31}" destId="{C6BFBE5D-9EEC-4D88-B216-A18794112627}" srcOrd="2" destOrd="0" presId="urn:microsoft.com/office/officeart/2018/2/layout/IconVerticalSolidList"/>
    <dgm:cxn modelId="{A1BA05D7-B0FC-460A-9A9C-E19422FB2006}" type="presParOf" srcId="{C1D119DC-F1E9-48E1-9951-86ADB338DA31}" destId="{EC099738-179D-4325-9FAD-89FD1526123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23BF27-5502-4967-8E56-DFDF72AB5842}">
      <dsp:nvSpPr>
        <dsp:cNvPr id="0" name=""/>
        <dsp:cNvSpPr/>
      </dsp:nvSpPr>
      <dsp:spPr>
        <a:xfrm>
          <a:off x="0" y="668"/>
          <a:ext cx="7037591" cy="156394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3D66D9-FBFA-4BF8-A283-656DE8862542}">
      <dsp:nvSpPr>
        <dsp:cNvPr id="0" name=""/>
        <dsp:cNvSpPr/>
      </dsp:nvSpPr>
      <dsp:spPr>
        <a:xfrm>
          <a:off x="473092" y="352554"/>
          <a:ext cx="860167" cy="8601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6418EC-9FFE-46B9-ADE5-48F7D3B233DE}">
      <dsp:nvSpPr>
        <dsp:cNvPr id="0" name=""/>
        <dsp:cNvSpPr/>
      </dsp:nvSpPr>
      <dsp:spPr>
        <a:xfrm>
          <a:off x="1806351" y="668"/>
          <a:ext cx="3166915" cy="1563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517" tIns="165517" rIns="165517" bIns="16551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8 Blocks</a:t>
          </a:r>
        </a:p>
      </dsp:txBody>
      <dsp:txXfrm>
        <a:off x="1806351" y="668"/>
        <a:ext cx="3166915" cy="1563940"/>
      </dsp:txXfrm>
    </dsp:sp>
    <dsp:sp modelId="{31EA6088-4C5D-493F-B785-2F1D8C2A7A20}">
      <dsp:nvSpPr>
        <dsp:cNvPr id="0" name=""/>
        <dsp:cNvSpPr/>
      </dsp:nvSpPr>
      <dsp:spPr>
        <a:xfrm>
          <a:off x="4973267" y="668"/>
          <a:ext cx="2064323" cy="1563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517" tIns="165517" rIns="165517" bIns="165517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1 hour each – 40 questions max</a:t>
          </a:r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9 hours total</a:t>
          </a:r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Clinically-based</a:t>
          </a:r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Similar to Shelf Exams</a:t>
          </a:r>
        </a:p>
      </dsp:txBody>
      <dsp:txXfrm>
        <a:off x="4973267" y="668"/>
        <a:ext cx="2064323" cy="1563940"/>
      </dsp:txXfrm>
    </dsp:sp>
    <dsp:sp modelId="{2F04A722-A2F6-4846-B1A5-61EF3FD7FDAA}">
      <dsp:nvSpPr>
        <dsp:cNvPr id="0" name=""/>
        <dsp:cNvSpPr/>
      </dsp:nvSpPr>
      <dsp:spPr>
        <a:xfrm>
          <a:off x="0" y="1955594"/>
          <a:ext cx="7037591" cy="156394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C6FEF6-F3AD-4CEB-9CA4-BF9B9D6040B1}">
      <dsp:nvSpPr>
        <dsp:cNvPr id="0" name=""/>
        <dsp:cNvSpPr/>
      </dsp:nvSpPr>
      <dsp:spPr>
        <a:xfrm>
          <a:off x="473092" y="2307480"/>
          <a:ext cx="860167" cy="86016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EB7811-3114-49C9-849E-A2DA65A0E091}">
      <dsp:nvSpPr>
        <dsp:cNvPr id="0" name=""/>
        <dsp:cNvSpPr/>
      </dsp:nvSpPr>
      <dsp:spPr>
        <a:xfrm>
          <a:off x="1806351" y="1955594"/>
          <a:ext cx="5231239" cy="1563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517" tIns="165517" rIns="165517" bIns="16551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Passing Score: 214</a:t>
          </a:r>
        </a:p>
      </dsp:txBody>
      <dsp:txXfrm>
        <a:off x="1806351" y="1955594"/>
        <a:ext cx="5231239" cy="1563940"/>
      </dsp:txXfrm>
    </dsp:sp>
    <dsp:sp modelId="{12515673-B716-41C6-A1EF-A9EB24CEB1D0}">
      <dsp:nvSpPr>
        <dsp:cNvPr id="0" name=""/>
        <dsp:cNvSpPr/>
      </dsp:nvSpPr>
      <dsp:spPr>
        <a:xfrm>
          <a:off x="0" y="3910519"/>
          <a:ext cx="7037591" cy="156394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1E5A2D-3A4F-4D3F-984E-B9879D15ED4C}">
      <dsp:nvSpPr>
        <dsp:cNvPr id="0" name=""/>
        <dsp:cNvSpPr/>
      </dsp:nvSpPr>
      <dsp:spPr>
        <a:xfrm>
          <a:off x="473092" y="4262406"/>
          <a:ext cx="860167" cy="86016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099738-179D-4325-9FAD-89FD1526123B}">
      <dsp:nvSpPr>
        <dsp:cNvPr id="0" name=""/>
        <dsp:cNvSpPr/>
      </dsp:nvSpPr>
      <dsp:spPr>
        <a:xfrm>
          <a:off x="1806351" y="3910519"/>
          <a:ext cx="5231239" cy="1563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517" tIns="165517" rIns="165517" bIns="16551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hlinkClick xmlns:r="http://schemas.openxmlformats.org/officeDocument/2006/relationships" r:id="rId7"/>
            </a:rPr>
            <a:t>https://www.usmle.org/</a:t>
          </a:r>
          <a:r>
            <a:rPr lang="en-US" sz="2500" kern="1200"/>
            <a:t> </a:t>
          </a:r>
        </a:p>
      </dsp:txBody>
      <dsp:txXfrm>
        <a:off x="1806351" y="3910519"/>
        <a:ext cx="5231239" cy="15639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551FF-4A3D-4AC5-BEF3-397AFC55C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251AA6-0FC4-4DFC-9D9A-757DD85E59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65DB8-15F3-4BBE-8CCA-D1E75B598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3031-393E-47FD-B86B-C6C5AE074AC6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AE3FA4-304C-4E3F-AECC-305910562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248C-AA38-4852-92DF-F9743CB31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5B80-0768-408E-ADD6-9D4C88E3D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964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D12F6-37E9-45C9-92ED-7228DDAAD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C73BE2-7429-4B53-BB3B-2E68DD06AF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C9584-3F45-41A4-8E7B-CC64136B0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3031-393E-47FD-B86B-C6C5AE074AC6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5262B-B32F-4F39-A0BF-278249D95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9F05D-AC7C-431D-BDA0-987811410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5B80-0768-408E-ADD6-9D4C88E3D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43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8E8232-BB5D-4EFF-B7DD-999CEDF8B9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57B1B4-272F-45F3-BA70-8508C103B7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23885F-BBB7-4A7A-8A69-EC4D5EF68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3031-393E-47FD-B86B-C6C5AE074AC6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21A3DA-95DC-4D8E-819D-7E6EC6C96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9F19E-713E-4046-A4A2-C80CE062F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5B80-0768-408E-ADD6-9D4C88E3D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09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D54A6-2581-4B27-A1B2-977E2FD7B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1DFF8-2812-4E9F-BFBD-93380570A2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25145-2F01-47DF-8DAE-784D8615C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3031-393E-47FD-B86B-C6C5AE074AC6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8CE1DF-1293-4CB5-BB29-0A7350AE3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4328DB-AFB2-4A77-B4D0-5D934F7C0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5B80-0768-408E-ADD6-9D4C88E3D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01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A751C-F421-4357-AEED-0DCC83765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4F4A9-F108-4A38-B42B-9981410E5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033A52-8CD6-460F-A095-A5AC9141D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3031-393E-47FD-B86B-C6C5AE074AC6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C7D24E-F890-42E5-B88A-6FC1BEE99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2D1F3A-1835-49D8-A4F2-F20AEF4D7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5B80-0768-408E-ADD6-9D4C88E3D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97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3FA5B-E8F2-4DA8-954C-4E94D1E66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FF381-FF1F-4DC6-8058-08B816E64D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C52978-D634-464D-A896-B6F6B89CE9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C37247-B605-4FAD-94D6-01191E20A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3031-393E-47FD-B86B-C6C5AE074AC6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DF30E5-B3C1-47EE-8E6B-817E08120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3129E7-305F-4DBC-BD36-BF344485D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5B80-0768-408E-ADD6-9D4C88E3D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897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B9550-3A27-43A9-B032-265EDEA30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65CE4B-4CBE-482B-8AAA-7EBB2A86A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C601BD-4C26-4F8F-AB1D-A13ABCEEC3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CB0987-F7AA-42B2-A453-3641009C68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6FF342-5A15-40EA-A8A7-3D40F94261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4A5ED6-3406-4BBF-8C88-185884913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3031-393E-47FD-B86B-C6C5AE074AC6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60AEED-AA17-4980-A8A9-5E921372E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5D497E-7E6A-47C2-A8F5-4D25D8ECA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5B80-0768-408E-ADD6-9D4C88E3D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01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552D2-79F1-459F-9941-281C7A5E9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68D716-9B67-43F0-AD1A-76A7B3AF6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3031-393E-47FD-B86B-C6C5AE074AC6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C8A3CC-CEBE-4A1F-9A08-ADFF0DEA3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D36A27-95B4-4622-A19C-F96F93E45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5B80-0768-408E-ADD6-9D4C88E3D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614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422D7A-E45F-4F59-8DC6-CD697C800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3031-393E-47FD-B86B-C6C5AE074AC6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7ACCB9-D229-4679-BBB6-E1A77E365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969DDC-4A0F-4619-80DF-27FBAF8B7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5B80-0768-408E-ADD6-9D4C88E3D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639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9AF2A-FAAC-4038-9677-28C21C649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E1ACC-4172-4618-A70E-1FF8C3AD5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2891F0-9130-4743-B997-CE13B53D3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85D085-2483-4A16-93CC-B19E5A9EF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3031-393E-47FD-B86B-C6C5AE074AC6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C8639C-C449-49DA-9A07-08B567CC8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3ECB51-8F73-4EDB-8BCA-AF1E17922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5B80-0768-408E-ADD6-9D4C88E3D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397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71D21-6C2F-40DC-AF15-A81C522FC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4CEF86-8635-4E10-969C-AA09980D4B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36DC4A-0895-4C90-97D0-642195C61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858E81-DA30-4E77-8B3D-5CFDCC3C1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3031-393E-47FD-B86B-C6C5AE074AC6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E321F1-D8D5-4DE8-9DFE-E4F0C0D89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4BAF1D-214F-4D66-AE89-7738A2E3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5B80-0768-408E-ADD6-9D4C88E3D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827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FB9401-3AF8-4BD9-8646-150DC73CB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79A1B6-C57C-4A0D-923F-AB9A8FD08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59CFE4-CA6D-4868-8BDE-25A4C69920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93031-393E-47FD-B86B-C6C5AE074AC6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13910-F732-4DF1-8BC0-029533585B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FE7D1-966C-4F1F-B349-13BAE6F58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95B80-0768-408E-ADD6-9D4C88E3D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657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nbme.org/nlesweb/#/login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Courtney.Butler@som.umaryland.edu" TargetMode="External"/><Relationship Id="rId2" Type="http://schemas.openxmlformats.org/officeDocument/2006/relationships/hyperlink" Target="mailto:tess.gillis@som.umaryland.ed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08C281-195E-4E71-98A6-1C0D22CAFC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7762" y="640080"/>
            <a:ext cx="625111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5400" kern="1200">
                <a:latin typeface="+mj-lt"/>
                <a:ea typeface="+mj-ea"/>
                <a:cs typeface="+mj-cs"/>
              </a:rPr>
              <a:t>Step 2 CK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0F8324-BFA2-40CF-B742-C61918D80C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7760" y="4636008"/>
            <a:ext cx="6251111" cy="1572768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Tess Gillis, MJ/MBA</a:t>
            </a:r>
          </a:p>
          <a:p>
            <a:pPr lvl="1" indent="-228600" algn="l">
              <a:buFont typeface="Arial" panose="020B0604020202020204" pitchFamily="34" charset="0"/>
              <a:buChar char="•"/>
            </a:pPr>
            <a:r>
              <a:rPr lang="en-US" sz="1600" dirty="0"/>
              <a:t> Director, Student Success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January 13, 2025</a:t>
            </a:r>
            <a:endParaRPr lang="en-US" sz="2000" dirty="0">
              <a:cs typeface="Calibri"/>
            </a:endParaRPr>
          </a:p>
        </p:txBody>
      </p:sp>
      <p:pic>
        <p:nvPicPr>
          <p:cNvPr id="16" name="Picture 15" descr="A close up view of a track and field lane in the dark">
            <a:extLst>
              <a:ext uri="{FF2B5EF4-FFF2-40B4-BE49-F238E27FC236}">
                <a16:creationId xmlns:a16="http://schemas.microsoft.com/office/drawing/2014/main" id="{9F7810D4-9159-5C26-F6B8-C1452643D8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74" r="28795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237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D4785F-CD12-4DEE-BA56-D5A42A2C9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en-US" sz="3800">
                <a:solidFill>
                  <a:srgbClr val="FFFFFF"/>
                </a:solidFill>
              </a:rPr>
              <a:t>Step 2 CK Exam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34333672-12B5-75D4-606A-C0FA2200B3E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379709" y="686862"/>
          <a:ext cx="7037591" cy="5475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3168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DEC73D-FFE6-0CE2-2045-48F211CF2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438" y="762001"/>
            <a:ext cx="5887379" cy="1708242"/>
          </a:xfrm>
        </p:spPr>
        <p:txBody>
          <a:bodyPr anchor="ctr">
            <a:normAutofit/>
          </a:bodyPr>
          <a:lstStyle/>
          <a:p>
            <a:r>
              <a:rPr lang="en-US" sz="4000"/>
              <a:t>Accommodations for Step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CA272-1606-19F4-AEBE-A9CC53503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437" y="1826224"/>
            <a:ext cx="5618919" cy="3769835"/>
          </a:xfrm>
        </p:spPr>
        <p:txBody>
          <a:bodyPr anchor="ctr">
            <a:normAutofit/>
          </a:bodyPr>
          <a:lstStyle/>
          <a:p>
            <a:r>
              <a:rPr lang="en-US" sz="2400" dirty="0"/>
              <a:t>Did you have accommodations for Step 1?</a:t>
            </a:r>
          </a:p>
          <a:p>
            <a:pPr lvl="1"/>
            <a:r>
              <a:rPr lang="en-US" dirty="0"/>
              <a:t>Yes…shorter process</a:t>
            </a:r>
          </a:p>
          <a:p>
            <a:pPr lvl="1"/>
            <a:r>
              <a:rPr lang="en-US" dirty="0"/>
              <a:t>No…begin now, if needed</a:t>
            </a:r>
          </a:p>
          <a:p>
            <a:endParaRPr lang="en-US" sz="2000" dirty="0"/>
          </a:p>
        </p:txBody>
      </p:sp>
      <p:pic>
        <p:nvPicPr>
          <p:cNvPr id="5" name="Picture 4" descr="Pen placed on top of a signature line">
            <a:extLst>
              <a:ext uri="{FF2B5EF4-FFF2-40B4-BE49-F238E27FC236}">
                <a16:creationId xmlns:a16="http://schemas.microsoft.com/office/drawing/2014/main" id="{640BC93E-4A1E-C816-671B-CA82E5AD22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164" r="-1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125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80EE15-F37A-4992-B505-1EF5CCA38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en-US" sz="4000"/>
              <a:t>When to Take Step 2 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9E154-09F4-452B-B5FE-A9203157A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anchor="ctr">
            <a:normAutofit/>
          </a:bodyPr>
          <a:lstStyle/>
          <a:p>
            <a:r>
              <a:rPr lang="en-US" sz="2000" dirty="0"/>
              <a:t>Test date timing more individualized than Step 1</a:t>
            </a:r>
          </a:p>
          <a:p>
            <a:r>
              <a:rPr lang="en-US" sz="2000" dirty="0"/>
              <a:t>Typical to take 4-week block to study</a:t>
            </a:r>
          </a:p>
          <a:p>
            <a:pPr lvl="1"/>
            <a:r>
              <a:rPr lang="en-US" sz="2000" dirty="0"/>
              <a:t>Some combine with Summer Break (June 17 – June 30)</a:t>
            </a:r>
          </a:p>
          <a:p>
            <a:r>
              <a:rPr lang="en-US" sz="2000" dirty="0"/>
              <a:t>Encourage late April to late May</a:t>
            </a:r>
          </a:p>
          <a:p>
            <a:pPr lvl="1"/>
            <a:r>
              <a:rPr lang="en-US" sz="2000" dirty="0"/>
              <a:t>Consider with OSA: Sub-I, Aways, Applications, Scores</a:t>
            </a:r>
          </a:p>
          <a:p>
            <a:pPr lvl="2"/>
            <a:r>
              <a:rPr lang="en-US" dirty="0"/>
              <a:t>Scores: typical 3-4 weeks</a:t>
            </a:r>
          </a:p>
          <a:p>
            <a:pPr lvl="3"/>
            <a:r>
              <a:rPr lang="en-US" sz="2000" dirty="0"/>
              <a:t>Score report delays – typically April/May, receive in early June</a:t>
            </a:r>
          </a:p>
          <a:p>
            <a:endParaRPr lang="en-US" sz="2000" dirty="0"/>
          </a:p>
        </p:txBody>
      </p:sp>
      <p:pic>
        <p:nvPicPr>
          <p:cNvPr id="16" name="Picture 15" descr="Calendar">
            <a:extLst>
              <a:ext uri="{FF2B5EF4-FFF2-40B4-BE49-F238E27FC236}">
                <a16:creationId xmlns:a16="http://schemas.microsoft.com/office/drawing/2014/main" id="{FB00401F-3214-5E6F-5D5D-B6DC1EAF18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52" r="22112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1360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1BDED99-B35B-4FEE-A274-8E8DB6FEE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02473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Black pen against a sheet with shaded numbers">
            <a:extLst>
              <a:ext uri="{FF2B5EF4-FFF2-40B4-BE49-F238E27FC236}">
                <a16:creationId xmlns:a16="http://schemas.microsoft.com/office/drawing/2014/main" id="{40C857FB-6F9A-1A36-FD60-6381ABE2BB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890" r="-1" b="-1"/>
          <a:stretch/>
        </p:blipFill>
        <p:spPr>
          <a:xfrm>
            <a:off x="7968222" y="10"/>
            <a:ext cx="4223778" cy="6857990"/>
          </a:xfrm>
          <a:custGeom>
            <a:avLst/>
            <a:gdLst/>
            <a:ahLst/>
            <a:cxnLst/>
            <a:rect l="l" t="t" r="r" b="b"/>
            <a:pathLst>
              <a:path w="4223778" h="6865951">
                <a:moveTo>
                  <a:pt x="478794" y="0"/>
                </a:moveTo>
                <a:lnTo>
                  <a:pt x="4223778" y="0"/>
                </a:lnTo>
                <a:lnTo>
                  <a:pt x="4223778" y="6865951"/>
                </a:lnTo>
                <a:lnTo>
                  <a:pt x="52221" y="6865951"/>
                </a:lnTo>
                <a:lnTo>
                  <a:pt x="49989" y="6844695"/>
                </a:lnTo>
                <a:cubicBezTo>
                  <a:pt x="46440" y="6810509"/>
                  <a:pt x="42891" y="6776323"/>
                  <a:pt x="41304" y="6765443"/>
                </a:cubicBezTo>
                <a:cubicBezTo>
                  <a:pt x="35681" y="6732842"/>
                  <a:pt x="13533" y="6716945"/>
                  <a:pt x="11182" y="6694817"/>
                </a:cubicBezTo>
                <a:cubicBezTo>
                  <a:pt x="16764" y="6697663"/>
                  <a:pt x="14835" y="6635151"/>
                  <a:pt x="10913" y="6627127"/>
                </a:cubicBezTo>
                <a:cubicBezTo>
                  <a:pt x="19564" y="6579282"/>
                  <a:pt x="-12861" y="6585665"/>
                  <a:pt x="5999" y="6527525"/>
                </a:cubicBezTo>
                <a:cubicBezTo>
                  <a:pt x="12287" y="6468687"/>
                  <a:pt x="19003" y="6409739"/>
                  <a:pt x="7685" y="6346547"/>
                </a:cubicBezTo>
                <a:cubicBezTo>
                  <a:pt x="31149" y="6240430"/>
                  <a:pt x="5895" y="6134229"/>
                  <a:pt x="12535" y="6084924"/>
                </a:cubicBezTo>
                <a:cubicBezTo>
                  <a:pt x="14696" y="6024961"/>
                  <a:pt x="53867" y="6020785"/>
                  <a:pt x="45320" y="5989742"/>
                </a:cubicBezTo>
                <a:cubicBezTo>
                  <a:pt x="41264" y="5940899"/>
                  <a:pt x="43258" y="5932095"/>
                  <a:pt x="40418" y="5889597"/>
                </a:cubicBezTo>
                <a:cubicBezTo>
                  <a:pt x="20860" y="5848611"/>
                  <a:pt x="51187" y="5792775"/>
                  <a:pt x="49796" y="5755774"/>
                </a:cubicBezTo>
                <a:cubicBezTo>
                  <a:pt x="43522" y="5734342"/>
                  <a:pt x="37368" y="5692606"/>
                  <a:pt x="49956" y="5684909"/>
                </a:cubicBezTo>
                <a:cubicBezTo>
                  <a:pt x="52825" y="5660429"/>
                  <a:pt x="62553" y="5623499"/>
                  <a:pt x="67011" y="5608897"/>
                </a:cubicBezTo>
                <a:lnTo>
                  <a:pt x="76701" y="5597290"/>
                </a:lnTo>
                <a:cubicBezTo>
                  <a:pt x="87717" y="5587442"/>
                  <a:pt x="82431" y="5550877"/>
                  <a:pt x="89120" y="5529641"/>
                </a:cubicBezTo>
                <a:cubicBezTo>
                  <a:pt x="69291" y="5496375"/>
                  <a:pt x="118554" y="5526326"/>
                  <a:pt x="94330" y="5470852"/>
                </a:cubicBezTo>
                <a:cubicBezTo>
                  <a:pt x="95483" y="5449506"/>
                  <a:pt x="114690" y="5429653"/>
                  <a:pt x="116139" y="5390946"/>
                </a:cubicBezTo>
                <a:cubicBezTo>
                  <a:pt x="127589" y="5337323"/>
                  <a:pt x="132794" y="5338384"/>
                  <a:pt x="135560" y="5284344"/>
                </a:cubicBezTo>
                <a:cubicBezTo>
                  <a:pt x="143629" y="5226223"/>
                  <a:pt x="148113" y="5192743"/>
                  <a:pt x="158141" y="5143920"/>
                </a:cubicBezTo>
                <a:cubicBezTo>
                  <a:pt x="170128" y="5118849"/>
                  <a:pt x="159838" y="5102006"/>
                  <a:pt x="174950" y="5088188"/>
                </a:cubicBezTo>
                <a:cubicBezTo>
                  <a:pt x="197620" y="5107654"/>
                  <a:pt x="181875" y="4983257"/>
                  <a:pt x="203603" y="5010764"/>
                </a:cubicBezTo>
                <a:lnTo>
                  <a:pt x="258582" y="4919969"/>
                </a:lnTo>
                <a:cubicBezTo>
                  <a:pt x="238838" y="4883087"/>
                  <a:pt x="271098" y="4853332"/>
                  <a:pt x="287910" y="4849612"/>
                </a:cubicBezTo>
                <a:cubicBezTo>
                  <a:pt x="294156" y="4811643"/>
                  <a:pt x="286101" y="4834074"/>
                  <a:pt x="305439" y="4799017"/>
                </a:cubicBezTo>
                <a:cubicBezTo>
                  <a:pt x="322572" y="4758926"/>
                  <a:pt x="352642" y="4705848"/>
                  <a:pt x="373456" y="4667754"/>
                </a:cubicBezTo>
                <a:cubicBezTo>
                  <a:pt x="384080" y="4649919"/>
                  <a:pt x="401158" y="4670663"/>
                  <a:pt x="407944" y="4574050"/>
                </a:cubicBezTo>
                <a:cubicBezTo>
                  <a:pt x="408098" y="4548109"/>
                  <a:pt x="427782" y="4503327"/>
                  <a:pt x="425133" y="4462469"/>
                </a:cubicBezTo>
                <a:lnTo>
                  <a:pt x="433890" y="4364681"/>
                </a:lnTo>
                <a:cubicBezTo>
                  <a:pt x="430018" y="4339230"/>
                  <a:pt x="435361" y="4287915"/>
                  <a:pt x="440691" y="4222147"/>
                </a:cubicBezTo>
                <a:cubicBezTo>
                  <a:pt x="451463" y="4164562"/>
                  <a:pt x="497377" y="4067298"/>
                  <a:pt x="503057" y="3977136"/>
                </a:cubicBezTo>
                <a:cubicBezTo>
                  <a:pt x="519229" y="3939837"/>
                  <a:pt x="472839" y="3875689"/>
                  <a:pt x="507582" y="3776020"/>
                </a:cubicBezTo>
                <a:cubicBezTo>
                  <a:pt x="497716" y="3757477"/>
                  <a:pt x="518006" y="3707185"/>
                  <a:pt x="521577" y="3692206"/>
                </a:cubicBezTo>
                <a:cubicBezTo>
                  <a:pt x="525148" y="3677227"/>
                  <a:pt x="526352" y="3687655"/>
                  <a:pt x="529009" y="3686147"/>
                </a:cubicBezTo>
                <a:cubicBezTo>
                  <a:pt x="531848" y="3650325"/>
                  <a:pt x="545504" y="3563351"/>
                  <a:pt x="551870" y="3514534"/>
                </a:cubicBezTo>
                <a:cubicBezTo>
                  <a:pt x="561331" y="3487751"/>
                  <a:pt x="581973" y="3426419"/>
                  <a:pt x="567205" y="3393248"/>
                </a:cubicBezTo>
                <a:cubicBezTo>
                  <a:pt x="585208" y="3400657"/>
                  <a:pt x="563566" y="3353906"/>
                  <a:pt x="579630" y="3344723"/>
                </a:cubicBezTo>
                <a:cubicBezTo>
                  <a:pt x="592861" y="3339338"/>
                  <a:pt x="589379" y="3323900"/>
                  <a:pt x="592672" y="3310978"/>
                </a:cubicBezTo>
                <a:cubicBezTo>
                  <a:pt x="605351" y="3299735"/>
                  <a:pt x="594296" y="3237176"/>
                  <a:pt x="589270" y="3216655"/>
                </a:cubicBezTo>
                <a:cubicBezTo>
                  <a:pt x="566909" y="3160431"/>
                  <a:pt x="626099" y="3142203"/>
                  <a:pt x="609663" y="3096973"/>
                </a:cubicBezTo>
                <a:cubicBezTo>
                  <a:pt x="609191" y="3084373"/>
                  <a:pt x="615889" y="3033331"/>
                  <a:pt x="618886" y="3023628"/>
                </a:cubicBezTo>
                <a:lnTo>
                  <a:pt x="630425" y="2998646"/>
                </a:lnTo>
                <a:lnTo>
                  <a:pt x="640017" y="2995914"/>
                </a:lnTo>
                <a:lnTo>
                  <a:pt x="643600" y="2978244"/>
                </a:lnTo>
                <a:lnTo>
                  <a:pt x="659520" y="2950805"/>
                </a:lnTo>
                <a:cubicBezTo>
                  <a:pt x="620152" y="2937671"/>
                  <a:pt x="687598" y="2860550"/>
                  <a:pt x="650890" y="2864933"/>
                </a:cubicBezTo>
                <a:cubicBezTo>
                  <a:pt x="663707" y="2817056"/>
                  <a:pt x="662078" y="2779813"/>
                  <a:pt x="640210" y="2741864"/>
                </a:cubicBezTo>
                <a:cubicBezTo>
                  <a:pt x="634452" y="2649732"/>
                  <a:pt x="665268" y="2597914"/>
                  <a:pt x="639387" y="2510931"/>
                </a:cubicBezTo>
                <a:cubicBezTo>
                  <a:pt x="645574" y="2407642"/>
                  <a:pt x="671719" y="2317589"/>
                  <a:pt x="680438" y="2227415"/>
                </a:cubicBezTo>
                <a:cubicBezTo>
                  <a:pt x="664175" y="2189847"/>
                  <a:pt x="704423" y="2141655"/>
                  <a:pt x="688135" y="2054289"/>
                </a:cubicBezTo>
                <a:cubicBezTo>
                  <a:pt x="683239" y="2048201"/>
                  <a:pt x="684029" y="1979567"/>
                  <a:pt x="681480" y="1972202"/>
                </a:cubicBezTo>
                <a:lnTo>
                  <a:pt x="686247" y="1917474"/>
                </a:lnTo>
                <a:lnTo>
                  <a:pt x="679783" y="1862721"/>
                </a:lnTo>
                <a:cubicBezTo>
                  <a:pt x="683677" y="1851209"/>
                  <a:pt x="688980" y="1824057"/>
                  <a:pt x="686639" y="1818227"/>
                </a:cubicBezTo>
                <a:lnTo>
                  <a:pt x="658235" y="1742488"/>
                </a:lnTo>
                <a:cubicBezTo>
                  <a:pt x="645662" y="1715201"/>
                  <a:pt x="661423" y="1719638"/>
                  <a:pt x="636990" y="1638389"/>
                </a:cubicBezTo>
                <a:cubicBezTo>
                  <a:pt x="626351" y="1601441"/>
                  <a:pt x="629414" y="1617134"/>
                  <a:pt x="602059" y="1570807"/>
                </a:cubicBezTo>
                <a:lnTo>
                  <a:pt x="570903" y="1513173"/>
                </a:lnTo>
                <a:cubicBezTo>
                  <a:pt x="570781" y="1503175"/>
                  <a:pt x="550561" y="1468055"/>
                  <a:pt x="550438" y="1458058"/>
                </a:cubicBezTo>
                <a:cubicBezTo>
                  <a:pt x="556848" y="1428101"/>
                  <a:pt x="546263" y="1422712"/>
                  <a:pt x="531416" y="1385478"/>
                </a:cubicBezTo>
                <a:cubicBezTo>
                  <a:pt x="527790" y="1370753"/>
                  <a:pt x="490725" y="1304050"/>
                  <a:pt x="501981" y="1265452"/>
                </a:cubicBezTo>
                <a:cubicBezTo>
                  <a:pt x="501825" y="1234781"/>
                  <a:pt x="490462" y="1187660"/>
                  <a:pt x="487370" y="1141743"/>
                </a:cubicBezTo>
                <a:cubicBezTo>
                  <a:pt x="484278" y="1095826"/>
                  <a:pt x="483852" y="1028118"/>
                  <a:pt x="483427" y="989948"/>
                </a:cubicBezTo>
                <a:cubicBezTo>
                  <a:pt x="483001" y="951779"/>
                  <a:pt x="494678" y="945984"/>
                  <a:pt x="484820" y="912725"/>
                </a:cubicBezTo>
                <a:cubicBezTo>
                  <a:pt x="467566" y="854951"/>
                  <a:pt x="510777" y="860797"/>
                  <a:pt x="475093" y="812798"/>
                </a:cubicBezTo>
                <a:cubicBezTo>
                  <a:pt x="461960" y="787034"/>
                  <a:pt x="498505" y="551948"/>
                  <a:pt x="461972" y="450605"/>
                </a:cubicBezTo>
                <a:cubicBezTo>
                  <a:pt x="470167" y="357604"/>
                  <a:pt x="458694" y="431306"/>
                  <a:pt x="465015" y="372906"/>
                </a:cubicBezTo>
                <a:cubicBezTo>
                  <a:pt x="503427" y="364177"/>
                  <a:pt x="489736" y="290341"/>
                  <a:pt x="490377" y="246134"/>
                </a:cubicBezTo>
                <a:cubicBezTo>
                  <a:pt x="491019" y="201927"/>
                  <a:pt x="449725" y="138160"/>
                  <a:pt x="468864" y="107666"/>
                </a:cubicBezTo>
                <a:cubicBezTo>
                  <a:pt x="468282" y="89794"/>
                  <a:pt x="477749" y="76947"/>
                  <a:pt x="477167" y="59075"/>
                </a:cubicBezTo>
                <a:lnTo>
                  <a:pt x="472992" y="1456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47737F-420A-4097-8577-5BC66FC17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0"/>
            <a:ext cx="6831188" cy="1322887"/>
          </a:xfrm>
        </p:spPr>
        <p:txBody>
          <a:bodyPr>
            <a:normAutofit/>
          </a:bodyPr>
          <a:lstStyle/>
          <a:p>
            <a:r>
              <a:rPr lang="en-US"/>
              <a:t>Registering for Step 2 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7574E-9FE8-4E5B-A50D-F421A3596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5" y="2194102"/>
            <a:ext cx="6516216" cy="3908585"/>
          </a:xfrm>
        </p:spPr>
        <p:txBody>
          <a:bodyPr>
            <a:normAutofit/>
          </a:bodyPr>
          <a:lstStyle/>
          <a:p>
            <a:r>
              <a:rPr lang="en-US" sz="2400" dirty="0"/>
              <a:t>NBME:  </a:t>
            </a:r>
            <a:r>
              <a:rPr lang="en-US" sz="2400" dirty="0">
                <a:hlinkClick r:id="rId3"/>
              </a:rPr>
              <a:t>https://apps.nbme.org/nlesweb/#/login</a:t>
            </a:r>
            <a:r>
              <a:rPr lang="en-US" sz="2400" dirty="0"/>
              <a:t> </a:t>
            </a:r>
          </a:p>
          <a:p>
            <a:r>
              <a:rPr lang="en-US" sz="2400" dirty="0"/>
              <a:t>$680</a:t>
            </a:r>
          </a:p>
          <a:p>
            <a:r>
              <a:rPr lang="en-US" sz="2400" dirty="0"/>
              <a:t>Eligibility Period: 3 months</a:t>
            </a:r>
          </a:p>
          <a:p>
            <a:r>
              <a:rPr lang="en-US" sz="2400" dirty="0"/>
              <a:t>If Step 1 taken within 5 years, no need to print form</a:t>
            </a:r>
          </a:p>
          <a:p>
            <a:pPr lvl="1"/>
            <a:r>
              <a:rPr lang="en-US" dirty="0"/>
              <a:t>NBME emails permit, go to Prometric to schedule</a:t>
            </a:r>
          </a:p>
          <a:p>
            <a:r>
              <a:rPr lang="en-US" sz="2400" dirty="0"/>
              <a:t>Register: have sense of timing/study period</a:t>
            </a:r>
          </a:p>
          <a:p>
            <a:pPr lvl="1"/>
            <a:r>
              <a:rPr lang="en-US" dirty="0"/>
              <a:t>$70 fee to change eligibility period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77712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C105CA-E08D-4214-9E9C-5A79AC30D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/>
              <a:t>Studying for Step 2 CK</a:t>
            </a:r>
          </a:p>
        </p:txBody>
      </p:sp>
      <p:sp>
        <p:nvSpPr>
          <p:cNvPr id="4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6EAF080-1E77-4291-BB34-54221DECE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US" sz="2200" dirty="0"/>
              <a:t>Typically, 4 weeks, but can vary</a:t>
            </a:r>
          </a:p>
          <a:p>
            <a:r>
              <a:rPr lang="en-US" sz="2200" dirty="0"/>
              <a:t>Dedicated sometimes overlaps with electives</a:t>
            </a:r>
          </a:p>
          <a:p>
            <a:pPr lvl="1"/>
            <a:r>
              <a:rPr lang="en-US" sz="2200" dirty="0"/>
              <a:t>Can be difficult</a:t>
            </a:r>
          </a:p>
          <a:p>
            <a:r>
              <a:rPr lang="en-US" sz="2200" dirty="0"/>
              <a:t>2 weeks of summer vacation can be buffer</a:t>
            </a:r>
          </a:p>
          <a:p>
            <a:r>
              <a:rPr lang="en-US" sz="2200" dirty="0"/>
              <a:t>Resources</a:t>
            </a:r>
          </a:p>
          <a:p>
            <a:pPr lvl="1"/>
            <a:r>
              <a:rPr lang="en-US" sz="2200" dirty="0" err="1"/>
              <a:t>Uworld</a:t>
            </a:r>
            <a:endParaRPr lang="en-US" sz="2200" dirty="0"/>
          </a:p>
          <a:p>
            <a:pPr lvl="1"/>
            <a:r>
              <a:rPr lang="en-US" sz="2200" dirty="0"/>
              <a:t>Review Text:  First Aid for Step 2 CK, Step Up to CK, Step Up to Medicine</a:t>
            </a:r>
          </a:p>
          <a:p>
            <a:pPr lvl="1"/>
            <a:r>
              <a:rPr lang="en-US" sz="2200" dirty="0"/>
              <a:t>Online </a:t>
            </a:r>
            <a:r>
              <a:rPr lang="en-US" sz="2200" dirty="0" err="1"/>
              <a:t>MedEd</a:t>
            </a:r>
            <a:r>
              <a:rPr lang="en-US" sz="2200" dirty="0"/>
              <a:t> – subscription (videos, flashcards, questions)</a:t>
            </a:r>
          </a:p>
          <a:p>
            <a:pPr lvl="1"/>
            <a:r>
              <a:rPr lang="en-US" sz="2200" dirty="0"/>
              <a:t>Practice Exams: Uworld, NBMEs (9-15), Free 120</a:t>
            </a:r>
          </a:p>
          <a:p>
            <a:endParaRPr lang="en-US" sz="2200" dirty="0"/>
          </a:p>
        </p:txBody>
      </p:sp>
      <p:pic>
        <p:nvPicPr>
          <p:cNvPr id="19" name="Picture 18" descr="Calendar on table">
            <a:extLst>
              <a:ext uri="{FF2B5EF4-FFF2-40B4-BE49-F238E27FC236}">
                <a16:creationId xmlns:a16="http://schemas.microsoft.com/office/drawing/2014/main" id="{A1A61153-E5BE-6350-58A0-A152FEDDE7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784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258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548E02-0515-4087-AE6A-07E1DFE9A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sz="4000"/>
              <a:t>Shelf Exams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B01EE-C8CA-4431-9D03-1AF8F9286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r>
              <a:rPr lang="en-US" sz="2000" dirty="0"/>
              <a:t>How are they going for you?</a:t>
            </a:r>
          </a:p>
          <a:p>
            <a:pPr lvl="1"/>
            <a:r>
              <a:rPr lang="en-US" sz="2000" dirty="0"/>
              <a:t>Translate to CK</a:t>
            </a:r>
          </a:p>
          <a:p>
            <a:pPr lvl="1"/>
            <a:r>
              <a:rPr lang="en-US" sz="2000" dirty="0"/>
              <a:t>Support: meet with Tess, Courtney, PLPs</a:t>
            </a:r>
          </a:p>
          <a:p>
            <a:r>
              <a:rPr lang="en-US" sz="2000" dirty="0"/>
              <a:t>Tweak your study strategies/resources/plan</a:t>
            </a:r>
          </a:p>
          <a:p>
            <a:r>
              <a:rPr lang="en-US" sz="2000" dirty="0"/>
              <a:t>Use practice exams, use explanations</a:t>
            </a:r>
          </a:p>
          <a:p>
            <a:pPr lvl="1"/>
            <a:r>
              <a:rPr lang="en-US" sz="1600" dirty="0"/>
              <a:t>Insights feature - </a:t>
            </a:r>
            <a:r>
              <a:rPr lang="en-US" sz="1600" dirty="0" err="1"/>
              <a:t>myNBME</a:t>
            </a:r>
            <a:endParaRPr lang="en-US" sz="1600" dirty="0"/>
          </a:p>
          <a:p>
            <a:endParaRPr lang="en-US" sz="2000" dirty="0"/>
          </a:p>
        </p:txBody>
      </p:sp>
      <p:pic>
        <p:nvPicPr>
          <p:cNvPr id="12" name="Picture 11" descr="Glasses on top of a book">
            <a:extLst>
              <a:ext uri="{FF2B5EF4-FFF2-40B4-BE49-F238E27FC236}">
                <a16:creationId xmlns:a16="http://schemas.microsoft.com/office/drawing/2014/main" id="{4CE96F8F-1008-162C-F567-1B9F1C3E08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56" r="33188" b="-1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401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EDB6D9-5C8A-9335-587B-A85F34212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/>
              <a:t>Write Out Your Plan</a:t>
            </a:r>
          </a:p>
        </p:txBody>
      </p:sp>
      <p:sp>
        <p:nvSpPr>
          <p:cNvPr id="3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856D736-3A64-31C1-6A77-1D052E3B8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000" dirty="0"/>
              <a:t>100-120 daily </a:t>
            </a:r>
            <a:r>
              <a:rPr lang="en-US" sz="2000" dirty="0" err="1"/>
              <a:t>Uworld</a:t>
            </a:r>
            <a:r>
              <a:rPr lang="en-US" sz="2000" dirty="0"/>
              <a:t> questions </a:t>
            </a:r>
          </a:p>
          <a:p>
            <a:r>
              <a:rPr lang="en-US" sz="2000" dirty="0"/>
              <a:t>Use of other resources</a:t>
            </a:r>
          </a:p>
          <a:p>
            <a:pPr lvl="1"/>
            <a:r>
              <a:rPr lang="en-US" sz="2000" dirty="0"/>
              <a:t>First Aid: review chapters</a:t>
            </a:r>
          </a:p>
          <a:p>
            <a:pPr lvl="2"/>
            <a:r>
              <a:rPr lang="en-US" dirty="0"/>
              <a:t>Reduce # of </a:t>
            </a:r>
            <a:r>
              <a:rPr lang="en-US" dirty="0" err="1"/>
              <a:t>Uworld</a:t>
            </a:r>
            <a:r>
              <a:rPr lang="en-US" dirty="0"/>
              <a:t> questions in conjunction</a:t>
            </a:r>
          </a:p>
          <a:p>
            <a:r>
              <a:rPr lang="en-US" sz="2000" dirty="0"/>
              <a:t>Practice Exam(s): </a:t>
            </a:r>
          </a:p>
          <a:p>
            <a:pPr lvl="1"/>
            <a:r>
              <a:rPr lang="en-US" sz="2000" dirty="0"/>
              <a:t>How many</a:t>
            </a:r>
          </a:p>
          <a:p>
            <a:pPr lvl="1"/>
            <a:r>
              <a:rPr lang="en-US" sz="2000" dirty="0"/>
              <a:t>Which order - UW2 week before</a:t>
            </a:r>
          </a:p>
          <a:p>
            <a:r>
              <a:rPr lang="en-US" sz="2000" dirty="0"/>
              <a:t>Build in day(s) off</a:t>
            </a:r>
          </a:p>
          <a:p>
            <a:endParaRPr lang="en-US" sz="2000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CF739CB-4BD8-EF35-9133-2BC4B30AF3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" t="4745" r="64614" b="4940"/>
          <a:stretch/>
        </p:blipFill>
        <p:spPr>
          <a:xfrm>
            <a:off x="5008682" y="325369"/>
            <a:ext cx="7181795" cy="6193838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63547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CB294D-E7CD-4C5A-85D5-A10ABB1FA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en-US" sz="3800">
                <a:solidFill>
                  <a:srgbClr val="FFFFFF"/>
                </a:solidFill>
              </a:rPr>
              <a:t>Questions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E0CBC-FF5C-4445-8DA7-F52ED3769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709" y="686862"/>
            <a:ext cx="7037591" cy="5475129"/>
          </a:xfrm>
        </p:spPr>
        <p:txBody>
          <a:bodyPr anchor="ctr">
            <a:normAutofit/>
          </a:bodyPr>
          <a:lstStyle/>
          <a:p>
            <a:r>
              <a:rPr lang="en-US" sz="2600" dirty="0"/>
              <a:t>Let’s talk!</a:t>
            </a:r>
          </a:p>
          <a:p>
            <a:pPr lvl="1"/>
            <a:r>
              <a:rPr lang="en-US" sz="2600" dirty="0"/>
              <a:t>Study ideas – Shelf or CK</a:t>
            </a:r>
          </a:p>
          <a:p>
            <a:pPr lvl="1"/>
            <a:r>
              <a:rPr lang="en-US" sz="2600" dirty="0"/>
              <a:t>Study Plans</a:t>
            </a:r>
          </a:p>
          <a:p>
            <a:pPr lvl="1"/>
            <a:endParaRPr lang="en-US" sz="2600" dirty="0"/>
          </a:p>
          <a:p>
            <a:r>
              <a:rPr lang="en-US" sz="2600" dirty="0"/>
              <a:t>Email for Schedule Link:  </a:t>
            </a:r>
            <a:r>
              <a:rPr lang="en-US" sz="2600" dirty="0">
                <a:hlinkClick r:id="rId2"/>
              </a:rPr>
              <a:t>tess.gillis@som.umaryland.edu</a:t>
            </a:r>
            <a:endParaRPr lang="en-US" sz="2600" dirty="0"/>
          </a:p>
          <a:p>
            <a:r>
              <a:rPr lang="en-US" sz="2600" dirty="0">
                <a:hlinkClick r:id="rId3"/>
              </a:rPr>
              <a:t>Courtney.Butler@som.umaryland.edu</a:t>
            </a:r>
            <a:r>
              <a:rPr lang="en-US" sz="2600" dirty="0"/>
              <a:t> </a:t>
            </a:r>
          </a:p>
          <a:p>
            <a:pPr lvl="1"/>
            <a:endParaRPr lang="en-US" sz="2600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798898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395</Words>
  <Application>Microsoft Office PowerPoint</Application>
  <PresentationFormat>Widescreen</PresentationFormat>
  <Paragraphs>67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Step 2 CK</vt:lpstr>
      <vt:lpstr>Step 2 CK Exam</vt:lpstr>
      <vt:lpstr>Accommodations for Step 2</vt:lpstr>
      <vt:lpstr>When to Take Step 2 CK</vt:lpstr>
      <vt:lpstr>Registering for Step 2 CK</vt:lpstr>
      <vt:lpstr>Studying for Step 2 CK</vt:lpstr>
      <vt:lpstr>Shelf Exams</vt:lpstr>
      <vt:lpstr>Write Out Your Plan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 2 CK</dc:title>
  <dc:creator>Gillis, Theresa</dc:creator>
  <cp:lastModifiedBy>Gillis, Tess</cp:lastModifiedBy>
  <cp:revision>5</cp:revision>
  <dcterms:created xsi:type="dcterms:W3CDTF">2021-12-22T20:02:40Z</dcterms:created>
  <dcterms:modified xsi:type="dcterms:W3CDTF">2025-01-13T16:07:17Z</dcterms:modified>
</cp:coreProperties>
</file>