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4" r:id="rId4"/>
    <p:sldId id="260" r:id="rId5"/>
    <p:sldId id="261" r:id="rId6"/>
    <p:sldId id="263" r:id="rId7"/>
    <p:sldId id="265" r:id="rId8"/>
    <p:sldId id="259" r:id="rId9"/>
    <p:sldId id="262" r:id="rId10"/>
    <p:sldId id="268" r:id="rId11"/>
    <p:sldId id="269" r:id="rId12"/>
    <p:sldId id="266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7FB41-7A31-BA46-811C-861D6833B26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2932-2DCD-4F40-95D2-9BE57C47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88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2F225-0982-5641-9946-57E38BD1D95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72833-2152-DD49-9BB6-D3AA486C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8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72833-2152-DD49-9BB6-D3AA486C8E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00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397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401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43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29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08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012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749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229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301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518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58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53C6-AA25-5C4E-AAD9-E350DA099722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2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8583-A768-B441-BCC0-6EA307E9A238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0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B8F6-8616-1A48-A422-8582E95C7AC7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5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223B-82EA-BD41-95CD-A02056B1C0A8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EA06-FC7E-A54E-8D43-C6565354D950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7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729D-3FC8-4D42-B8D2-CC535624D401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F3FD-AA37-8A43-880D-C50F87354105}" type="datetime1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1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FB56-5C3A-5E4B-B293-E85563A85787}" type="datetime1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0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656B-7143-6242-9622-147BF91A5321}" type="datetime1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0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0934-3C81-2441-9DCB-47B28D5C0D65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2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CF73-5DA6-404D-8603-4BD73BF13B0D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9696E-CBCC-F841-BF41-9EE03EAC98AB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3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atientsafety.csd.disa.mil/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10" Type="http://schemas.openxmlformats.org/officeDocument/2006/relationships/image" Target="../media/image18.png"/><Relationship Id="rId4" Type="http://schemas.openxmlformats.org/officeDocument/2006/relationships/image" Target="../media/image8.emf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atientsafety.csd.disa.mil/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10" Type="http://schemas.openxmlformats.org/officeDocument/2006/relationships/image" Target="../media/image19.png"/><Relationship Id="rId4" Type="http://schemas.openxmlformats.org/officeDocument/2006/relationships/image" Target="../media/image8.emf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emf"/><Relationship Id="rId7" Type="http://schemas.openxmlformats.org/officeDocument/2006/relationships/hyperlink" Target="mailto:Ryan.Scilla@va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atientsafety.csd.disa.mil/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atientsafety.csd.disa.mil/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35"/>
            <a:ext cx="9144000" cy="5606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www.maryland.va.gov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" name="Picture 19" descr="Baltimore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9512"/>
            <a:ext cx="2286000" cy="1645920"/>
          </a:xfrm>
          <a:prstGeom prst="rect">
            <a:avLst/>
          </a:prstGeom>
        </p:spPr>
      </p:pic>
      <p:pic>
        <p:nvPicPr>
          <p:cNvPr id="21" name="Picture 20" descr="LochRaven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98" y="4210446"/>
            <a:ext cx="2286000" cy="1645921"/>
          </a:xfrm>
          <a:prstGeom prst="rect">
            <a:avLst/>
          </a:prstGeom>
        </p:spPr>
      </p:pic>
      <p:pic>
        <p:nvPicPr>
          <p:cNvPr id="23" name="Picture 22" descr="PerryPoint.jp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63" y="4210447"/>
            <a:ext cx="2286000" cy="1645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84294"/>
            <a:ext cx="9131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VA Electronic Incident Reporting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Ryan Scilla, MD, FACP, CPE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Deputy Associate Chief of Staff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Education &amp; Academic Affairs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High Reliability Organization (HRO) Champion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VA Maryland Health Care System (VAMHCS)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June 18, 2020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"/>
            <a:ext cx="266700" cy="253999"/>
          </a:xfrm>
          <a:prstGeom prst="rect">
            <a:avLst/>
          </a:prstGeom>
        </p:spPr>
      </p:pic>
      <p:pic>
        <p:nvPicPr>
          <p:cNvPr id="10" name="Picture 9" descr="staff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63" y="4211545"/>
            <a:ext cx="2323637" cy="1644822"/>
          </a:xfrm>
          <a:prstGeom prst="rect">
            <a:avLst/>
          </a:prstGeom>
        </p:spPr>
      </p:pic>
      <p:pic>
        <p:nvPicPr>
          <p:cNvPr id="6" name="Picture 5" descr="VA_Seal_whit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6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10" name="Picture 9" descr="JPSR logo">
            <a:hlinkClick r:id="rId8" tooltip="JPSR - Joint Patient Safety Reporting"/>
            <a:extLst>
              <a:ext uri="{FF2B5EF4-FFF2-40B4-BE49-F238E27FC236}">
                <a16:creationId xmlns:a16="http://schemas.microsoft.com/office/drawing/2014/main" id="{342D74B5-7675-4FC9-872F-26AAA979B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4" y="42655"/>
            <a:ext cx="4798005" cy="7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46C3E2-F266-413B-84C0-CB3F14686E4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31" t="12854" r="2390" b="5305"/>
          <a:stretch/>
        </p:blipFill>
        <p:spPr>
          <a:xfrm>
            <a:off x="165543" y="951261"/>
            <a:ext cx="8812914" cy="47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8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10" name="Picture 9" descr="JPSR logo">
            <a:hlinkClick r:id="rId8" tooltip="JPSR - Joint Patient Safety Reporting"/>
            <a:extLst>
              <a:ext uri="{FF2B5EF4-FFF2-40B4-BE49-F238E27FC236}">
                <a16:creationId xmlns:a16="http://schemas.microsoft.com/office/drawing/2014/main" id="{342D74B5-7675-4FC9-872F-26AAA979B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4" y="42655"/>
            <a:ext cx="4798005" cy="7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DC3465-1E71-4E19-A992-D85F72AF5FC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38" t="14769" r="31231" b="11143"/>
          <a:stretch/>
        </p:blipFill>
        <p:spPr>
          <a:xfrm>
            <a:off x="745294" y="968934"/>
            <a:ext cx="7653411" cy="474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2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63" y="107111"/>
            <a:ext cx="4593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What Happens Next?</a:t>
            </a:r>
          </a:p>
        </p:txBody>
      </p:sp>
      <p:sp>
        <p:nvSpPr>
          <p:cNvPr id="17" name="Rectangle 3"/>
          <p:cNvSpPr>
            <a:spLocks noGrp="1"/>
          </p:cNvSpPr>
          <p:nvPr>
            <p:ph idx="1"/>
          </p:nvPr>
        </p:nvSpPr>
        <p:spPr>
          <a:xfrm>
            <a:off x="190500" y="87630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</a:rPr>
              <a:t>Events are sent directly to the patient safety staff to investigate and develop an action plan</a:t>
            </a:r>
          </a:p>
          <a:p>
            <a:r>
              <a:rPr lang="en-US" dirty="0">
                <a:latin typeface="Calibri" charset="0"/>
              </a:rPr>
              <a:t>Events are communicated to facility leadership</a:t>
            </a:r>
          </a:p>
          <a:p>
            <a:r>
              <a:rPr lang="en-US" dirty="0">
                <a:latin typeface="Calibri" charset="0"/>
              </a:rPr>
              <a:t>Events are aggregated at a local level by patient safety and at a national level by the National Center for Patient Safety (NCPS) to detect trends and establish priorities</a:t>
            </a:r>
          </a:p>
          <a:p>
            <a:r>
              <a:rPr lang="en-US" dirty="0">
                <a:latin typeface="Calibri" charset="0"/>
              </a:rPr>
              <a:t>Best practices are disseminated and adopted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Calibri" charset="0"/>
              </a:rPr>
              <a:t>We prevent future harm, learn from our mistakes, and improve the care delivered to Veterans</a:t>
            </a:r>
          </a:p>
          <a:p>
            <a:endParaRPr lang="en-US" dirty="0">
              <a:latin typeface="Calibri" charset="0"/>
            </a:endParaRP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1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63" y="107111"/>
            <a:ext cx="2318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Calibri"/>
                <a:cs typeface="Arial"/>
              </a:rPr>
              <a:t>Thank You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7" name="Rectangle 3"/>
          <p:cNvSpPr>
            <a:spLocks noGrp="1"/>
          </p:cNvSpPr>
          <p:nvPr>
            <p:ph idx="1"/>
          </p:nvPr>
        </p:nvSpPr>
        <p:spPr>
          <a:xfrm>
            <a:off x="238656" y="972562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Questions?</a:t>
            </a:r>
          </a:p>
          <a:p>
            <a:r>
              <a:rPr lang="en-US" dirty="0">
                <a:latin typeface="Calibri" charset="0"/>
              </a:rPr>
              <a:t>Contact Information</a:t>
            </a:r>
          </a:p>
          <a:p>
            <a:pPr marL="457200" lvl="1" indent="0">
              <a:buNone/>
            </a:pPr>
            <a:r>
              <a:rPr lang="en-US" dirty="0"/>
              <a:t>Ryan Scilla, MD, FACP, CPE</a:t>
            </a:r>
          </a:p>
          <a:p>
            <a:pPr marL="457200" lvl="1" indent="0">
              <a:buNone/>
            </a:pPr>
            <a:r>
              <a:rPr lang="en-US" dirty="0"/>
              <a:t>Office: Baltimore VA Medical Center room 2C-118</a:t>
            </a:r>
          </a:p>
          <a:p>
            <a:pPr marL="457200" lvl="1" indent="0">
              <a:buNone/>
            </a:pPr>
            <a:r>
              <a:rPr lang="en-US" dirty="0"/>
              <a:t>Phone: (410) 605-7000 ext. 55545</a:t>
            </a:r>
          </a:p>
          <a:p>
            <a:pPr marL="457200" lvl="1" indent="0">
              <a:buNone/>
            </a:pPr>
            <a:r>
              <a:rPr lang="en-US" dirty="0"/>
              <a:t>Email: </a:t>
            </a:r>
            <a:r>
              <a:rPr lang="en-US" dirty="0">
                <a:hlinkClick r:id="rId7"/>
              </a:rPr>
              <a:t>Ryan.Scilla@va.gov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3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63" y="107111"/>
            <a:ext cx="2160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Overview</a:t>
            </a:r>
          </a:p>
        </p:txBody>
      </p:sp>
      <p:sp>
        <p:nvSpPr>
          <p:cNvPr id="17" name="Rectangle 3"/>
          <p:cNvSpPr>
            <a:spLocks noGrp="1"/>
          </p:cNvSpPr>
          <p:nvPr>
            <p:ph idx="1"/>
          </p:nvPr>
        </p:nvSpPr>
        <p:spPr>
          <a:xfrm>
            <a:off x="406147" y="992718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Introduction to VAMHCS HRO Initiative</a:t>
            </a:r>
          </a:p>
          <a:p>
            <a:pPr lvl="1"/>
            <a:r>
              <a:rPr lang="en-US" dirty="0">
                <a:latin typeface="Calibri" charset="0"/>
              </a:rPr>
              <a:t>Three Pillars</a:t>
            </a:r>
          </a:p>
          <a:p>
            <a:pPr lvl="1"/>
            <a:r>
              <a:rPr lang="en-US" dirty="0">
                <a:latin typeface="Calibri" charset="0"/>
              </a:rPr>
              <a:t>Five Principles</a:t>
            </a:r>
          </a:p>
          <a:p>
            <a:pPr lvl="1"/>
            <a:r>
              <a:rPr lang="en-US" dirty="0">
                <a:latin typeface="Calibri" charset="0"/>
              </a:rPr>
              <a:t>Seven Values</a:t>
            </a:r>
          </a:p>
          <a:p>
            <a:r>
              <a:rPr lang="en-US" dirty="0">
                <a:latin typeface="Calibri" charset="0"/>
              </a:rPr>
              <a:t>Impact of Medical Errors</a:t>
            </a:r>
          </a:p>
          <a:p>
            <a:r>
              <a:rPr lang="en-US" dirty="0">
                <a:latin typeface="Calibri" charset="0"/>
              </a:rPr>
              <a:t>Joint Patient Safety Reporting (JPSR)</a:t>
            </a:r>
          </a:p>
          <a:p>
            <a:endParaRPr lang="en-US" dirty="0">
              <a:latin typeface="Calibri" charset="0"/>
            </a:endParaRP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10" name="Picture 9" descr="JPSR logo">
            <a:hlinkClick r:id="rId8" tooltip="JPSR - Joint Patient Safety Reporting"/>
            <a:extLst>
              <a:ext uri="{FF2B5EF4-FFF2-40B4-BE49-F238E27FC236}">
                <a16:creationId xmlns:a16="http://schemas.microsoft.com/office/drawing/2014/main" id="{9EC81EB4-499B-4D8F-ACF9-F9E54A88D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47" y="4423273"/>
            <a:ext cx="7620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54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63" y="107111"/>
            <a:ext cx="8276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What is a High Reliability Organization?</a:t>
            </a: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7C0445-CF02-4E94-AB98-70EFBA5F50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350" y="951261"/>
            <a:ext cx="9010650" cy="482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9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63" y="107111"/>
            <a:ext cx="5067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How Do We Get There?</a:t>
            </a: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8B33B0-6F67-4E19-B02C-A2668FCB2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" y="1604047"/>
            <a:ext cx="8877299" cy="41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0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63" y="107111"/>
            <a:ext cx="7099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Our Principles Guide Our Journey</a:t>
            </a: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48D51F-998C-42B7-8F05-D5A3B6D38B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333" t="9579" r="11765" b="26839"/>
          <a:stretch/>
        </p:blipFill>
        <p:spPr>
          <a:xfrm>
            <a:off x="147709" y="1274930"/>
            <a:ext cx="8848581" cy="43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63" y="107111"/>
            <a:ext cx="6350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Our Values Guide Our Actions</a:t>
            </a: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F470BF-9982-4081-A3C3-45CCEE117F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321" b="30849"/>
          <a:stretch/>
        </p:blipFill>
        <p:spPr>
          <a:xfrm>
            <a:off x="0" y="1294449"/>
            <a:ext cx="9120818" cy="41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0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" y="205667"/>
            <a:ext cx="8408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Why Should Healthcare Embrace High Reliability?</a:t>
            </a: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7D5AF1-182A-40F9-962C-C047B9F3D6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8" y="1459047"/>
            <a:ext cx="9037892" cy="389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0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10" name="Picture 9" descr="JPSR logo">
            <a:hlinkClick r:id="rId8" tooltip="JPSR - Joint Patient Safety Reporting"/>
            <a:extLst>
              <a:ext uri="{FF2B5EF4-FFF2-40B4-BE49-F238E27FC236}">
                <a16:creationId xmlns:a16="http://schemas.microsoft.com/office/drawing/2014/main" id="{342D74B5-7675-4FC9-872F-26AAA979B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4" y="42655"/>
            <a:ext cx="4798005" cy="7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A607B56-8A4F-4106-97B6-0E039890F2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963207"/>
            <a:ext cx="9144000" cy="394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The Joint Patient Safety Reporting (JPSR) System is a National Center for Patient Safety (NCPS) incident reporting system for reporting, tracking, and trending of patient incidents in a National database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/>
              <a:t>JPSR </a:t>
            </a:r>
            <a:r>
              <a:rPr lang="en-US" sz="1800" b="1" i="1" u="sng" dirty="0"/>
              <a:t>electronic incident report </a:t>
            </a:r>
            <a:r>
              <a:rPr lang="en-US" sz="1800" b="1" dirty="0"/>
              <a:t>form is found on the VAMHCS Intranet page to be completed to document any </a:t>
            </a:r>
            <a:r>
              <a:rPr lang="en-US" sz="1800" b="1" dirty="0">
                <a:solidFill>
                  <a:srgbClr val="FF0000"/>
                </a:solidFill>
              </a:rPr>
              <a:t>adverse</a:t>
            </a:r>
            <a:r>
              <a:rPr lang="en-US" sz="1800" b="1" dirty="0"/>
              <a:t>, </a:t>
            </a:r>
            <a:r>
              <a:rPr lang="en-US" sz="1800" b="1" dirty="0">
                <a:solidFill>
                  <a:srgbClr val="FF0000"/>
                </a:solidFill>
              </a:rPr>
              <a:t>unexpected</a:t>
            </a:r>
            <a:r>
              <a:rPr lang="en-US" sz="1800" b="1" dirty="0"/>
              <a:t> or </a:t>
            </a:r>
            <a:r>
              <a:rPr lang="en-US" sz="1800" b="1" dirty="0">
                <a:solidFill>
                  <a:srgbClr val="FF0000"/>
                </a:solidFill>
              </a:rPr>
              <a:t>close call event </a:t>
            </a:r>
            <a:r>
              <a:rPr lang="en-US" sz="1800" b="1" dirty="0"/>
              <a:t>associated with patient care. This includes events that have resulted or may result in harm to a Veteran.</a:t>
            </a:r>
          </a:p>
          <a:p>
            <a:pPr marL="0" indent="0">
              <a:buNone/>
            </a:pP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2000" b="1" u="sng" dirty="0">
                <a:solidFill>
                  <a:prstClr val="black"/>
                </a:solidFill>
              </a:rPr>
              <a:t>What Close Call and Adverse Events Need to be Reported?</a:t>
            </a:r>
            <a:endParaRPr lang="en-US" sz="2000" dirty="0">
              <a:solidFill>
                <a:prstClr val="black"/>
              </a:solidFill>
            </a:endParaRP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</a:rPr>
              <a:t>Report any adverse or unexpected events including but not limited to: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26A0CE-58A3-413D-91DA-C190085AB2B0}"/>
              </a:ext>
            </a:extLst>
          </p:cNvPr>
          <p:cNvSpPr txBox="1"/>
          <p:nvPr/>
        </p:nvSpPr>
        <p:spPr>
          <a:xfrm>
            <a:off x="1396637" y="4185386"/>
            <a:ext cx="6350726" cy="1477328"/>
          </a:xfrm>
          <a:prstGeom prst="rect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 Patient Abuse/Assault       - Patient Falls           - AMA Veterans</a:t>
            </a:r>
          </a:p>
          <a:p>
            <a:r>
              <a:rPr lang="en-US" dirty="0">
                <a:solidFill>
                  <a:schemeClr val="bg1"/>
                </a:solidFill>
              </a:rPr>
              <a:t>- Environmental concerns   - Elopement	             - Iatrogenic Injury </a:t>
            </a:r>
          </a:p>
          <a:p>
            <a:r>
              <a:rPr lang="en-US" dirty="0">
                <a:solidFill>
                  <a:schemeClr val="bg1"/>
                </a:solidFill>
              </a:rPr>
              <a:t>- Medication Errors              - Self-Harm               - Missing Patients                 - Veteran with contraband - Supply shortages   - Device failure         </a:t>
            </a:r>
          </a:p>
          <a:p>
            <a:r>
              <a:rPr lang="en-US" dirty="0">
                <a:solidFill>
                  <a:schemeClr val="bg1"/>
                </a:solidFill>
              </a:rPr>
              <a:t>- Transfusion errors             - Equipment failure  - Close call events </a:t>
            </a:r>
          </a:p>
        </p:txBody>
      </p:sp>
    </p:spTree>
    <p:extLst>
      <p:ext uri="{BB962C8B-B14F-4D97-AF65-F5344CB8AC3E}">
        <p14:creationId xmlns:p14="http://schemas.microsoft.com/office/powerpoint/2010/main" val="348974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823550-E91E-4303-9C2F-442E41E00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17" r="48308" b="5328"/>
          <a:stretch/>
        </p:blipFill>
        <p:spPr>
          <a:xfrm>
            <a:off x="1048043" y="211015"/>
            <a:ext cx="7047914" cy="64815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3FFB09-4FC2-4A1B-B986-8B7322B3231C}"/>
              </a:ext>
            </a:extLst>
          </p:cNvPr>
          <p:cNvSpPr/>
          <p:nvPr/>
        </p:nvSpPr>
        <p:spPr>
          <a:xfrm>
            <a:off x="6654018" y="6112411"/>
            <a:ext cx="1441939" cy="3868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A0A9C52-C99D-4672-816C-9121CC91C21A}"/>
              </a:ext>
            </a:extLst>
          </p:cNvPr>
          <p:cNvSpPr/>
          <p:nvPr/>
        </p:nvSpPr>
        <p:spPr>
          <a:xfrm flipH="1">
            <a:off x="8293607" y="5845477"/>
            <a:ext cx="696351" cy="920730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98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465</Words>
  <Application>Microsoft Office PowerPoint</Application>
  <PresentationFormat>On-screen Show (4:3)</PresentationFormat>
  <Paragraphs>66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Sequel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Minacapelli</dc:creator>
  <cp:lastModifiedBy>Esselman, Adam</cp:lastModifiedBy>
  <cp:revision>84</cp:revision>
  <dcterms:created xsi:type="dcterms:W3CDTF">2020-05-26T12:24:53Z</dcterms:created>
  <dcterms:modified xsi:type="dcterms:W3CDTF">2023-07-20T14:48:04Z</dcterms:modified>
</cp:coreProperties>
</file>