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2"/>
  </p:notesMasterIdLst>
  <p:sldIdLst>
    <p:sldId id="293" r:id="rId5"/>
    <p:sldId id="295" r:id="rId6"/>
    <p:sldId id="294" r:id="rId7"/>
    <p:sldId id="296" r:id="rId8"/>
    <p:sldId id="297" r:id="rId9"/>
    <p:sldId id="256" r:id="rId10"/>
    <p:sldId id="305" r:id="rId11"/>
    <p:sldId id="30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99" r:id="rId22"/>
    <p:sldId id="298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1" r:id="rId31"/>
    <p:sldId id="292" r:id="rId32"/>
    <p:sldId id="300" r:id="rId33"/>
    <p:sldId id="285" r:id="rId34"/>
    <p:sldId id="286" r:id="rId35"/>
    <p:sldId id="288" r:id="rId36"/>
    <p:sldId id="287" r:id="rId37"/>
    <p:sldId id="289" r:id="rId38"/>
    <p:sldId id="301" r:id="rId39"/>
    <p:sldId id="302" r:id="rId40"/>
    <p:sldId id="30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99684C-4DE3-D2C6-713F-22A4E82DFDA9}" name="Flaherty, Marissa" initials="FM" userId="S::mflaherty@som.umaryland.edu::6b4339dc-f170-462f-b0e0-174235414a4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4E8FE"/>
    <a:srgbClr val="E1C3FD"/>
    <a:srgbClr val="CE9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A32790-D2F6-484A-9780-B21CC93BB1D8}" v="349" dt="2026-03-09T17:29:18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5" autoAdjust="0"/>
    <p:restoredTop sz="86465" autoAdjust="0"/>
  </p:normalViewPr>
  <p:slideViewPr>
    <p:cSldViewPr snapToGrid="0">
      <p:cViewPr varScale="1">
        <p:scale>
          <a:sx n="74" d="100"/>
          <a:sy n="74" d="100"/>
        </p:scale>
        <p:origin x="72" y="6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mos, Elizabeth" userId="ebdf1369-2634-4d7b-8662-8611d5c5fca5" providerId="ADAL" clId="{787DDD57-7456-49FD-B5CA-DD535CF7BE87}"/>
    <pc:docChg chg="custSel modSld">
      <pc:chgData name="Lamos, Elizabeth" userId="ebdf1369-2634-4d7b-8662-8611d5c5fca5" providerId="ADAL" clId="{787DDD57-7456-49FD-B5CA-DD535CF7BE87}" dt="2026-03-09T17:29:18.964" v="388" actId="20577"/>
      <pc:docMkLst>
        <pc:docMk/>
      </pc:docMkLst>
      <pc:sldChg chg="addSp modSp mod">
        <pc:chgData name="Lamos, Elizabeth" userId="ebdf1369-2634-4d7b-8662-8611d5c5fca5" providerId="ADAL" clId="{787DDD57-7456-49FD-B5CA-DD535CF7BE87}" dt="2026-03-09T17:26:17.186" v="58" actId="20577"/>
        <pc:sldMkLst>
          <pc:docMk/>
          <pc:sldMk cId="4103227484" sldId="270"/>
        </pc:sldMkLst>
        <pc:spChg chg="add mod">
          <ac:chgData name="Lamos, Elizabeth" userId="ebdf1369-2634-4d7b-8662-8611d5c5fca5" providerId="ADAL" clId="{787DDD57-7456-49FD-B5CA-DD535CF7BE87}" dt="2026-03-09T17:26:17.186" v="58" actId="20577"/>
          <ac:spMkLst>
            <pc:docMk/>
            <pc:sldMk cId="4103227484" sldId="270"/>
            <ac:spMk id="2" creationId="{0A6E4FDC-58C3-BF84-C1D2-4505012DCF7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23.011" v="70" actId="20577"/>
        <pc:sldMkLst>
          <pc:docMk/>
          <pc:sldMk cId="3046171798" sldId="271"/>
        </pc:sldMkLst>
        <pc:spChg chg="add mod">
          <ac:chgData name="Lamos, Elizabeth" userId="ebdf1369-2634-4d7b-8662-8611d5c5fca5" providerId="ADAL" clId="{787DDD57-7456-49FD-B5CA-DD535CF7BE87}" dt="2026-03-09T17:26:23.011" v="70" actId="20577"/>
          <ac:spMkLst>
            <pc:docMk/>
            <pc:sldMk cId="3046171798" sldId="271"/>
            <ac:spMk id="2" creationId="{F21B10DE-0159-191F-478B-58DD572E45EA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33.540" v="89" actId="20577"/>
        <pc:sldMkLst>
          <pc:docMk/>
          <pc:sldMk cId="2065700689" sldId="272"/>
        </pc:sldMkLst>
        <pc:spChg chg="add mod">
          <ac:chgData name="Lamos, Elizabeth" userId="ebdf1369-2634-4d7b-8662-8611d5c5fca5" providerId="ADAL" clId="{787DDD57-7456-49FD-B5CA-DD535CF7BE87}" dt="2026-03-09T17:26:33.540" v="89" actId="20577"/>
          <ac:spMkLst>
            <pc:docMk/>
            <pc:sldMk cId="2065700689" sldId="272"/>
            <ac:spMk id="2" creationId="{598CFBCD-0B03-B1C2-AC59-4AFA499DE636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42.040" v="107" actId="20577"/>
        <pc:sldMkLst>
          <pc:docMk/>
          <pc:sldMk cId="590853288" sldId="273"/>
        </pc:sldMkLst>
        <pc:spChg chg="add mod">
          <ac:chgData name="Lamos, Elizabeth" userId="ebdf1369-2634-4d7b-8662-8611d5c5fca5" providerId="ADAL" clId="{787DDD57-7456-49FD-B5CA-DD535CF7BE87}" dt="2026-03-09T17:26:42.040" v="107" actId="20577"/>
          <ac:spMkLst>
            <pc:docMk/>
            <pc:sldMk cId="590853288" sldId="273"/>
            <ac:spMk id="2" creationId="{112E31EF-A53B-19B8-BCD0-FF0D84CD07B5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47.898" v="125" actId="20577"/>
        <pc:sldMkLst>
          <pc:docMk/>
          <pc:sldMk cId="1507689104" sldId="274"/>
        </pc:sldMkLst>
        <pc:spChg chg="add mod">
          <ac:chgData name="Lamos, Elizabeth" userId="ebdf1369-2634-4d7b-8662-8611d5c5fca5" providerId="ADAL" clId="{787DDD57-7456-49FD-B5CA-DD535CF7BE87}" dt="2026-03-09T17:26:47.898" v="125" actId="20577"/>
          <ac:spMkLst>
            <pc:docMk/>
            <pc:sldMk cId="1507689104" sldId="274"/>
            <ac:spMk id="2" creationId="{4587F18E-E3DC-93E7-81FB-4D4F245E742C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53.498" v="138" actId="20577"/>
        <pc:sldMkLst>
          <pc:docMk/>
          <pc:sldMk cId="1459689590" sldId="275"/>
        </pc:sldMkLst>
        <pc:spChg chg="add mod">
          <ac:chgData name="Lamos, Elizabeth" userId="ebdf1369-2634-4d7b-8662-8611d5c5fca5" providerId="ADAL" clId="{787DDD57-7456-49FD-B5CA-DD535CF7BE87}" dt="2026-03-09T17:26:53.498" v="138" actId="20577"/>
          <ac:spMkLst>
            <pc:docMk/>
            <pc:sldMk cId="1459689590" sldId="275"/>
            <ac:spMk id="2" creationId="{5AEA67BB-2D13-AA5B-1CDC-019DEFA9CAB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04.113" v="148" actId="20577"/>
        <pc:sldMkLst>
          <pc:docMk/>
          <pc:sldMk cId="1717966112" sldId="276"/>
        </pc:sldMkLst>
        <pc:spChg chg="add mod">
          <ac:chgData name="Lamos, Elizabeth" userId="ebdf1369-2634-4d7b-8662-8611d5c5fca5" providerId="ADAL" clId="{787DDD57-7456-49FD-B5CA-DD535CF7BE87}" dt="2026-03-09T17:27:04.113" v="148" actId="20577"/>
          <ac:spMkLst>
            <pc:docMk/>
            <pc:sldMk cId="1717966112" sldId="276"/>
            <ac:spMk id="2" creationId="{CFF162B9-138B-C2DB-9507-DF4DECB9CF3A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10.196" v="170" actId="20577"/>
        <pc:sldMkLst>
          <pc:docMk/>
          <pc:sldMk cId="1200604481" sldId="277"/>
        </pc:sldMkLst>
        <pc:spChg chg="add mod">
          <ac:chgData name="Lamos, Elizabeth" userId="ebdf1369-2634-4d7b-8662-8611d5c5fca5" providerId="ADAL" clId="{787DDD57-7456-49FD-B5CA-DD535CF7BE87}" dt="2026-03-09T17:27:10.196" v="170" actId="20577"/>
          <ac:spMkLst>
            <pc:docMk/>
            <pc:sldMk cId="1200604481" sldId="277"/>
            <ac:spMk id="2" creationId="{F62DACCB-3519-BAD7-ECDF-D8ECDAEB89C1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29.269" v="210" actId="20577"/>
        <pc:sldMkLst>
          <pc:docMk/>
          <pc:sldMk cId="3143064362" sldId="278"/>
        </pc:sldMkLst>
        <pc:spChg chg="add mod">
          <ac:chgData name="Lamos, Elizabeth" userId="ebdf1369-2634-4d7b-8662-8611d5c5fca5" providerId="ADAL" clId="{787DDD57-7456-49FD-B5CA-DD535CF7BE87}" dt="2026-03-09T17:27:29.269" v="210" actId="20577"/>
          <ac:spMkLst>
            <pc:docMk/>
            <pc:sldMk cId="3143064362" sldId="278"/>
            <ac:spMk id="2" creationId="{A94CB634-9E56-2538-DCB4-29D4C24CB6CC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33.050" v="216" actId="20577"/>
        <pc:sldMkLst>
          <pc:docMk/>
          <pc:sldMk cId="4191821482" sldId="279"/>
        </pc:sldMkLst>
        <pc:spChg chg="add mod">
          <ac:chgData name="Lamos, Elizabeth" userId="ebdf1369-2634-4d7b-8662-8611d5c5fca5" providerId="ADAL" clId="{787DDD57-7456-49FD-B5CA-DD535CF7BE87}" dt="2026-03-09T17:27:33.050" v="216" actId="20577"/>
          <ac:spMkLst>
            <pc:docMk/>
            <pc:sldMk cId="4191821482" sldId="279"/>
            <ac:spMk id="2" creationId="{5CDC0BE2-0FDB-77C6-EDF2-B5CA98708B1F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36.737" v="220" actId="20577"/>
        <pc:sldMkLst>
          <pc:docMk/>
          <pc:sldMk cId="3845793777" sldId="280"/>
        </pc:sldMkLst>
        <pc:spChg chg="add mod">
          <ac:chgData name="Lamos, Elizabeth" userId="ebdf1369-2634-4d7b-8662-8611d5c5fca5" providerId="ADAL" clId="{787DDD57-7456-49FD-B5CA-DD535CF7BE87}" dt="2026-03-09T17:27:36.737" v="220" actId="20577"/>
          <ac:spMkLst>
            <pc:docMk/>
            <pc:sldMk cId="3845793777" sldId="280"/>
            <ac:spMk id="2" creationId="{51551DE9-B41D-D6BB-24C2-BED6218DB414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41.109" v="230" actId="20577"/>
        <pc:sldMkLst>
          <pc:docMk/>
          <pc:sldMk cId="222827173" sldId="281"/>
        </pc:sldMkLst>
        <pc:spChg chg="add mod">
          <ac:chgData name="Lamos, Elizabeth" userId="ebdf1369-2634-4d7b-8662-8611d5c5fca5" providerId="ADAL" clId="{787DDD57-7456-49FD-B5CA-DD535CF7BE87}" dt="2026-03-09T17:27:41.109" v="230" actId="20577"/>
          <ac:spMkLst>
            <pc:docMk/>
            <pc:sldMk cId="222827173" sldId="281"/>
            <ac:spMk id="3" creationId="{BF326296-1353-31CC-248E-73CD0950F3F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45.948" v="241" actId="20577"/>
        <pc:sldMkLst>
          <pc:docMk/>
          <pc:sldMk cId="289588562" sldId="282"/>
        </pc:sldMkLst>
        <pc:spChg chg="add mod">
          <ac:chgData name="Lamos, Elizabeth" userId="ebdf1369-2634-4d7b-8662-8611d5c5fca5" providerId="ADAL" clId="{787DDD57-7456-49FD-B5CA-DD535CF7BE87}" dt="2026-03-09T17:27:45.948" v="241" actId="20577"/>
          <ac:spMkLst>
            <pc:docMk/>
            <pc:sldMk cId="289588562" sldId="282"/>
            <ac:spMk id="2" creationId="{DE726B0D-FAC6-B928-E25D-E5717F8E19A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49.707" v="245" actId="20577"/>
        <pc:sldMkLst>
          <pc:docMk/>
          <pc:sldMk cId="4293669885" sldId="283"/>
        </pc:sldMkLst>
        <pc:spChg chg="add mod">
          <ac:chgData name="Lamos, Elizabeth" userId="ebdf1369-2634-4d7b-8662-8611d5c5fca5" providerId="ADAL" clId="{787DDD57-7456-49FD-B5CA-DD535CF7BE87}" dt="2026-03-09T17:27:49.707" v="245" actId="20577"/>
          <ac:spMkLst>
            <pc:docMk/>
            <pc:sldMk cId="4293669885" sldId="283"/>
            <ac:spMk id="2" creationId="{13EF3015-2A93-AC63-111B-AEE20781214F}"/>
          </ac:spMkLst>
        </pc:spChg>
      </pc:sldChg>
      <pc:sldChg chg="addSp delSp modSp mod">
        <pc:chgData name="Lamos, Elizabeth" userId="ebdf1369-2634-4d7b-8662-8611d5c5fca5" providerId="ADAL" clId="{787DDD57-7456-49FD-B5CA-DD535CF7BE87}" dt="2026-03-09T17:27:55.018" v="261" actId="20577"/>
        <pc:sldMkLst>
          <pc:docMk/>
          <pc:sldMk cId="4136088601" sldId="284"/>
        </pc:sldMkLst>
        <pc:spChg chg="del">
          <ac:chgData name="Lamos, Elizabeth" userId="ebdf1369-2634-4d7b-8662-8611d5c5fca5" providerId="ADAL" clId="{787DDD57-7456-49FD-B5CA-DD535CF7BE87}" dt="2026-03-09T17:25:35.860" v="8" actId="478"/>
          <ac:spMkLst>
            <pc:docMk/>
            <pc:sldMk cId="4136088601" sldId="284"/>
            <ac:spMk id="4" creationId="{B3895971-7789-2F94-5CAB-29D43C002E6C}"/>
          </ac:spMkLst>
        </pc:spChg>
        <pc:spChg chg="add del mod">
          <ac:chgData name="Lamos, Elizabeth" userId="ebdf1369-2634-4d7b-8662-8611d5c5fca5" providerId="ADAL" clId="{787DDD57-7456-49FD-B5CA-DD535CF7BE87}" dt="2026-03-09T17:25:39.120" v="9" actId="478"/>
          <ac:spMkLst>
            <pc:docMk/>
            <pc:sldMk cId="4136088601" sldId="284"/>
            <ac:spMk id="5" creationId="{8B97039F-BBA0-427F-C15E-6B8F9D98A61A}"/>
          </ac:spMkLst>
        </pc:spChg>
        <pc:spChg chg="add mod">
          <ac:chgData name="Lamos, Elizabeth" userId="ebdf1369-2634-4d7b-8662-8611d5c5fca5" providerId="ADAL" clId="{787DDD57-7456-49FD-B5CA-DD535CF7BE87}" dt="2026-03-09T17:27:55.018" v="261" actId="20577"/>
          <ac:spMkLst>
            <pc:docMk/>
            <pc:sldMk cId="4136088601" sldId="284"/>
            <ac:spMk id="7" creationId="{D849403C-1DC4-89E5-44E0-66A802A6E74D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19.936" v="301" actId="20577"/>
        <pc:sldMkLst>
          <pc:docMk/>
          <pc:sldMk cId="1611309088" sldId="285"/>
        </pc:sldMkLst>
        <pc:spChg chg="add mod">
          <ac:chgData name="Lamos, Elizabeth" userId="ebdf1369-2634-4d7b-8662-8611d5c5fca5" providerId="ADAL" clId="{787DDD57-7456-49FD-B5CA-DD535CF7BE87}" dt="2026-03-09T17:28:19.936" v="301" actId="20577"/>
          <ac:spMkLst>
            <pc:docMk/>
            <pc:sldMk cId="1611309088" sldId="285"/>
            <ac:spMk id="2" creationId="{D2BFE229-44C6-9D2C-0035-1B302BA0B3D6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23.964" v="310" actId="20577"/>
        <pc:sldMkLst>
          <pc:docMk/>
          <pc:sldMk cId="1920537684" sldId="286"/>
        </pc:sldMkLst>
        <pc:spChg chg="add mod">
          <ac:chgData name="Lamos, Elizabeth" userId="ebdf1369-2634-4d7b-8662-8611d5c5fca5" providerId="ADAL" clId="{787DDD57-7456-49FD-B5CA-DD535CF7BE87}" dt="2026-03-09T17:28:23.964" v="310" actId="20577"/>
          <ac:spMkLst>
            <pc:docMk/>
            <pc:sldMk cId="1920537684" sldId="286"/>
            <ac:spMk id="2" creationId="{C9CCF642-4553-5385-438F-31BD6D43855A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34.319" v="341" actId="20577"/>
        <pc:sldMkLst>
          <pc:docMk/>
          <pc:sldMk cId="690133111" sldId="287"/>
        </pc:sldMkLst>
        <pc:spChg chg="add mod">
          <ac:chgData name="Lamos, Elizabeth" userId="ebdf1369-2634-4d7b-8662-8611d5c5fca5" providerId="ADAL" clId="{787DDD57-7456-49FD-B5CA-DD535CF7BE87}" dt="2026-03-09T17:28:34.319" v="341" actId="20577"/>
          <ac:spMkLst>
            <pc:docMk/>
            <pc:sldMk cId="690133111" sldId="287"/>
            <ac:spMk id="2" creationId="{557A6E0E-7CFD-7B4A-1D52-A1CD62FE0FAE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29.101" v="324" actId="20577"/>
        <pc:sldMkLst>
          <pc:docMk/>
          <pc:sldMk cId="3138151268" sldId="288"/>
        </pc:sldMkLst>
        <pc:spChg chg="add mod">
          <ac:chgData name="Lamos, Elizabeth" userId="ebdf1369-2634-4d7b-8662-8611d5c5fca5" providerId="ADAL" clId="{787DDD57-7456-49FD-B5CA-DD535CF7BE87}" dt="2026-03-09T17:28:29.101" v="324" actId="20577"/>
          <ac:spMkLst>
            <pc:docMk/>
            <pc:sldMk cId="3138151268" sldId="288"/>
            <ac:spMk id="2" creationId="{FBD79E07-8D1A-F00F-818B-21E97E9916D3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38.014" v="349" actId="20577"/>
        <pc:sldMkLst>
          <pc:docMk/>
          <pc:sldMk cId="1728448844" sldId="289"/>
        </pc:sldMkLst>
        <pc:spChg chg="add mod">
          <ac:chgData name="Lamos, Elizabeth" userId="ebdf1369-2634-4d7b-8662-8611d5c5fca5" providerId="ADAL" clId="{787DDD57-7456-49FD-B5CA-DD535CF7BE87}" dt="2026-03-09T17:28:38.014" v="349" actId="20577"/>
          <ac:spMkLst>
            <pc:docMk/>
            <pc:sldMk cId="1728448844" sldId="289"/>
            <ac:spMk id="2" creationId="{2B371035-B765-7ED7-2E1F-D75D414ED27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00.325" v="272" actId="20577"/>
        <pc:sldMkLst>
          <pc:docMk/>
          <pc:sldMk cId="4154383403" sldId="291"/>
        </pc:sldMkLst>
        <pc:spChg chg="add mod">
          <ac:chgData name="Lamos, Elizabeth" userId="ebdf1369-2634-4d7b-8662-8611d5c5fca5" providerId="ADAL" clId="{787DDD57-7456-49FD-B5CA-DD535CF7BE87}" dt="2026-03-09T17:28:00.325" v="272" actId="20577"/>
          <ac:spMkLst>
            <pc:docMk/>
            <pc:sldMk cId="4154383403" sldId="291"/>
            <ac:spMk id="2" creationId="{DAE45F04-C092-493C-3C98-89DFD26FFC34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08.746" v="281" actId="20577"/>
        <pc:sldMkLst>
          <pc:docMk/>
          <pc:sldMk cId="4278565571" sldId="292"/>
        </pc:sldMkLst>
        <pc:spChg chg="add mod">
          <ac:chgData name="Lamos, Elizabeth" userId="ebdf1369-2634-4d7b-8662-8611d5c5fca5" providerId="ADAL" clId="{787DDD57-7456-49FD-B5CA-DD535CF7BE87}" dt="2026-03-09T17:28:08.746" v="281" actId="20577"/>
          <ac:spMkLst>
            <pc:docMk/>
            <pc:sldMk cId="4278565571" sldId="292"/>
            <ac:spMk id="2" creationId="{03A76631-3337-AD9D-D19B-5D871F9658F2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9:07.191" v="378" actId="6549"/>
        <pc:sldMkLst>
          <pc:docMk/>
          <pc:sldMk cId="522792693" sldId="294"/>
        </pc:sldMkLst>
        <pc:spChg chg="add mod">
          <ac:chgData name="Lamos, Elizabeth" userId="ebdf1369-2634-4d7b-8662-8611d5c5fca5" providerId="ADAL" clId="{787DDD57-7456-49FD-B5CA-DD535CF7BE87}" dt="2026-03-09T17:29:07.191" v="378" actId="6549"/>
          <ac:spMkLst>
            <pc:docMk/>
            <pc:sldMk cId="522792693" sldId="294"/>
            <ac:spMk id="2" creationId="{1A36A6CA-9415-65CC-BAD5-36F029F11AEF}"/>
          </ac:spMkLst>
        </pc:spChg>
      </pc:sldChg>
      <pc:sldChg chg="modSp mod">
        <pc:chgData name="Lamos, Elizabeth" userId="ebdf1369-2634-4d7b-8662-8611d5c5fca5" providerId="ADAL" clId="{787DDD57-7456-49FD-B5CA-DD535CF7BE87}" dt="2026-03-09T17:25:16.306" v="3" actId="962"/>
        <pc:sldMkLst>
          <pc:docMk/>
          <pc:sldMk cId="980765283" sldId="296"/>
        </pc:sldMkLst>
        <pc:cxnChg chg="mod">
          <ac:chgData name="Lamos, Elizabeth" userId="ebdf1369-2634-4d7b-8662-8611d5c5fca5" providerId="ADAL" clId="{787DDD57-7456-49FD-B5CA-DD535CF7BE87}" dt="2026-03-09T17:25:08.942" v="1" actId="962"/>
          <ac:cxnSpMkLst>
            <pc:docMk/>
            <pc:sldMk cId="980765283" sldId="296"/>
            <ac:cxnSpMk id="6" creationId="{C7E0D7D6-84AD-3B9B-0A08-E4B4132621FE}"/>
          </ac:cxnSpMkLst>
        </pc:cxnChg>
        <pc:cxnChg chg="mod">
          <ac:chgData name="Lamos, Elizabeth" userId="ebdf1369-2634-4d7b-8662-8611d5c5fca5" providerId="ADAL" clId="{787DDD57-7456-49FD-B5CA-DD535CF7BE87}" dt="2026-03-09T17:25:16.306" v="3" actId="962"/>
          <ac:cxnSpMkLst>
            <pc:docMk/>
            <pc:sldMk cId="980765283" sldId="296"/>
            <ac:cxnSpMk id="8" creationId="{D7B7B464-A8F8-D136-93FE-5AA0A41D2CE7}"/>
          </ac:cxnSpMkLst>
        </pc:cxnChg>
      </pc:sldChg>
      <pc:sldChg chg="modSp mod">
        <pc:chgData name="Lamos, Elizabeth" userId="ebdf1369-2634-4d7b-8662-8611d5c5fca5" providerId="ADAL" clId="{787DDD57-7456-49FD-B5CA-DD535CF7BE87}" dt="2026-03-09T17:29:18.964" v="388" actId="20577"/>
        <pc:sldMkLst>
          <pc:docMk/>
          <pc:sldMk cId="2961303510" sldId="297"/>
        </pc:sldMkLst>
        <pc:spChg chg="mod">
          <ac:chgData name="Lamos, Elizabeth" userId="ebdf1369-2634-4d7b-8662-8611d5c5fca5" providerId="ADAL" clId="{787DDD57-7456-49FD-B5CA-DD535CF7BE87}" dt="2026-03-09T17:29:18.964" v="388" actId="20577"/>
          <ac:spMkLst>
            <pc:docMk/>
            <pc:sldMk cId="2961303510" sldId="297"/>
            <ac:spMk id="2" creationId="{7AC6B39B-D67D-791A-344F-0AA129AC8994}"/>
          </ac:spMkLst>
        </pc:spChg>
        <pc:cxnChg chg="mod">
          <ac:chgData name="Lamos, Elizabeth" userId="ebdf1369-2634-4d7b-8662-8611d5c5fca5" providerId="ADAL" clId="{787DDD57-7456-49FD-B5CA-DD535CF7BE87}" dt="2026-03-09T17:25:20.460" v="5" actId="962"/>
          <ac:cxnSpMkLst>
            <pc:docMk/>
            <pc:sldMk cId="2961303510" sldId="297"/>
            <ac:cxnSpMk id="5" creationId="{EF0DD335-EB83-4B8E-AE77-236D42A94657}"/>
          </ac:cxnSpMkLst>
        </pc:cxnChg>
        <pc:cxnChg chg="mod">
          <ac:chgData name="Lamos, Elizabeth" userId="ebdf1369-2634-4d7b-8662-8611d5c5fca5" providerId="ADAL" clId="{787DDD57-7456-49FD-B5CA-DD535CF7BE87}" dt="2026-03-09T17:25:31.390" v="7" actId="962"/>
          <ac:cxnSpMkLst>
            <pc:docMk/>
            <pc:sldMk cId="2961303510" sldId="297"/>
            <ac:cxnSpMk id="6" creationId="{E314E9A3-025B-75C4-D03B-8B529069A80D}"/>
          </ac:cxnSpMkLst>
        </pc:cxnChg>
      </pc:sldChg>
      <pc:sldChg chg="addSp modSp mod">
        <pc:chgData name="Lamos, Elizabeth" userId="ebdf1369-2634-4d7b-8662-8611d5c5fca5" providerId="ADAL" clId="{787DDD57-7456-49FD-B5CA-DD535CF7BE87}" dt="2026-03-09T17:27:25.065" v="204" actId="20577"/>
        <pc:sldMkLst>
          <pc:docMk/>
          <pc:sldMk cId="3622327080" sldId="298"/>
        </pc:sldMkLst>
        <pc:spChg chg="add mod">
          <ac:chgData name="Lamos, Elizabeth" userId="ebdf1369-2634-4d7b-8662-8611d5c5fca5" providerId="ADAL" clId="{787DDD57-7456-49FD-B5CA-DD535CF7BE87}" dt="2026-03-09T17:27:25.065" v="204" actId="20577"/>
          <ac:spMkLst>
            <pc:docMk/>
            <pc:sldMk cId="3622327080" sldId="298"/>
            <ac:spMk id="2" creationId="{742625F8-87CF-CEC7-DCDF-63FF5A9AD910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7:18.284" v="193" actId="5793"/>
        <pc:sldMkLst>
          <pc:docMk/>
          <pc:sldMk cId="3875277843" sldId="299"/>
        </pc:sldMkLst>
        <pc:spChg chg="add mod">
          <ac:chgData name="Lamos, Elizabeth" userId="ebdf1369-2634-4d7b-8662-8611d5c5fca5" providerId="ADAL" clId="{787DDD57-7456-49FD-B5CA-DD535CF7BE87}" dt="2026-03-09T17:27:18.284" v="193" actId="5793"/>
          <ac:spMkLst>
            <pc:docMk/>
            <pc:sldMk cId="3875277843" sldId="299"/>
            <ac:spMk id="2" creationId="{E57F1975-2EE2-1262-E47A-8E8330F6B099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14.607" v="293" actId="20577"/>
        <pc:sldMkLst>
          <pc:docMk/>
          <pc:sldMk cId="1014664685" sldId="300"/>
        </pc:sldMkLst>
        <pc:spChg chg="add mod">
          <ac:chgData name="Lamos, Elizabeth" userId="ebdf1369-2634-4d7b-8662-8611d5c5fca5" providerId="ADAL" clId="{787DDD57-7456-49FD-B5CA-DD535CF7BE87}" dt="2026-03-09T17:28:14.607" v="293" actId="20577"/>
          <ac:spMkLst>
            <pc:docMk/>
            <pc:sldMk cId="1014664685" sldId="300"/>
            <ac:spMk id="2" creationId="{E99DF38F-DF86-327D-923C-AF79225EECBA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42.129" v="355" actId="20577"/>
        <pc:sldMkLst>
          <pc:docMk/>
          <pc:sldMk cId="3364722200" sldId="301"/>
        </pc:sldMkLst>
        <pc:spChg chg="add mod">
          <ac:chgData name="Lamos, Elizabeth" userId="ebdf1369-2634-4d7b-8662-8611d5c5fca5" providerId="ADAL" clId="{787DDD57-7456-49FD-B5CA-DD535CF7BE87}" dt="2026-03-09T17:28:42.129" v="355" actId="20577"/>
          <ac:spMkLst>
            <pc:docMk/>
            <pc:sldMk cId="3364722200" sldId="301"/>
            <ac:spMk id="2" creationId="{74C91A76-5D07-0C02-FC79-A5CEE7266D13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47.316" v="364" actId="20577"/>
        <pc:sldMkLst>
          <pc:docMk/>
          <pc:sldMk cId="2563107980" sldId="302"/>
        </pc:sldMkLst>
        <pc:spChg chg="add mod">
          <ac:chgData name="Lamos, Elizabeth" userId="ebdf1369-2634-4d7b-8662-8611d5c5fca5" providerId="ADAL" clId="{787DDD57-7456-49FD-B5CA-DD535CF7BE87}" dt="2026-03-09T17:28:47.316" v="364" actId="20577"/>
          <ac:spMkLst>
            <pc:docMk/>
            <pc:sldMk cId="2563107980" sldId="302"/>
            <ac:spMk id="2" creationId="{E90BB3FB-FB99-E184-61B9-6ED13A4627AD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8:51.876" v="377" actId="20577"/>
        <pc:sldMkLst>
          <pc:docMk/>
          <pc:sldMk cId="2942718552" sldId="303"/>
        </pc:sldMkLst>
        <pc:spChg chg="add mod">
          <ac:chgData name="Lamos, Elizabeth" userId="ebdf1369-2634-4d7b-8662-8611d5c5fca5" providerId="ADAL" clId="{787DDD57-7456-49FD-B5CA-DD535CF7BE87}" dt="2026-03-09T17:28:51.876" v="377" actId="20577"/>
          <ac:spMkLst>
            <pc:docMk/>
            <pc:sldMk cId="2942718552" sldId="303"/>
            <ac:spMk id="2" creationId="{426A48B1-4BE2-5839-5409-AFE49458B7BA}"/>
          </ac:spMkLst>
        </pc:spChg>
      </pc:sldChg>
      <pc:sldChg chg="addSp modSp mod">
        <pc:chgData name="Lamos, Elizabeth" userId="ebdf1369-2634-4d7b-8662-8611d5c5fca5" providerId="ADAL" clId="{787DDD57-7456-49FD-B5CA-DD535CF7BE87}" dt="2026-03-09T17:26:04.083" v="33" actId="20577"/>
        <pc:sldMkLst>
          <pc:docMk/>
          <pc:sldMk cId="1433983345" sldId="306"/>
        </pc:sldMkLst>
        <pc:spChg chg="add mod">
          <ac:chgData name="Lamos, Elizabeth" userId="ebdf1369-2634-4d7b-8662-8611d5c5fca5" providerId="ADAL" clId="{787DDD57-7456-49FD-B5CA-DD535CF7BE87}" dt="2026-03-09T17:26:04.083" v="33" actId="20577"/>
          <ac:spMkLst>
            <pc:docMk/>
            <pc:sldMk cId="1433983345" sldId="306"/>
            <ac:spMk id="2" creationId="{317856A7-43CC-6634-27B3-05C3795170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EC28-F668-4C8C-BF6B-DF54CBBCFC8A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CA3B7-9B08-4838-B118-0ABCECE22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0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CA3B7-9B08-4838-B118-0ABCECE22C6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36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CA3B7-9B08-4838-B118-0ABCECE22C6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04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CA3B7-9B08-4838-B118-0ABCECE22C6B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57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F30DC2-FE31-2D96-8617-0A606B90D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96" y="1113219"/>
            <a:ext cx="10591800" cy="2387600"/>
          </a:xfrm>
        </p:spPr>
        <p:txBody>
          <a:bodyPr/>
          <a:lstStyle/>
          <a:p>
            <a:r>
              <a:rPr lang="en-US" dirty="0"/>
              <a:t>Sub-Internship &amp; Elective Choices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D9AAC91-B1C0-5672-184A-DEFA791052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Considerations for Each Specialty</a:t>
            </a:r>
          </a:p>
        </p:txBody>
      </p:sp>
    </p:spTree>
    <p:extLst>
      <p:ext uri="{BB962C8B-B14F-4D97-AF65-F5344CB8AC3E}">
        <p14:creationId xmlns:p14="http://schemas.microsoft.com/office/powerpoint/2010/main" val="691520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F85F0-7CB2-C75D-A81D-11B22AB04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6CE89-18F4-C447-0912-DC3B3DF31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606732" cy="4498975"/>
          </a:xfrm>
        </p:spPr>
        <p:txBody>
          <a:bodyPr>
            <a:normAutofit/>
          </a:bodyPr>
          <a:lstStyle/>
          <a:p>
            <a:endParaRPr lang="en-US">
              <a:cs typeface="Calibri"/>
            </a:endParaRPr>
          </a:p>
          <a:p>
            <a:r>
              <a:rPr lang="en-US" b="1">
                <a:solidFill>
                  <a:schemeClr val="accent1"/>
                </a:solidFill>
                <a:cs typeface="Calibri"/>
              </a:rPr>
              <a:t>Advanced Clinical Neurology Sub I </a:t>
            </a:r>
          </a:p>
          <a:p>
            <a:r>
              <a:rPr lang="en-US" b="1">
                <a:solidFill>
                  <a:schemeClr val="accent1"/>
                </a:solidFill>
                <a:ea typeface="+mn-lt"/>
                <a:cs typeface="+mn-lt"/>
              </a:rPr>
              <a:t>Neurocritical Care Sub-I</a:t>
            </a:r>
          </a:p>
          <a:p>
            <a:r>
              <a:rPr lang="en-US" b="1">
                <a:cs typeface="Calibri"/>
              </a:rPr>
              <a:t>Neurology Subspecialty Elective</a:t>
            </a:r>
          </a:p>
          <a:p>
            <a:r>
              <a:rPr lang="en-US">
                <a:ea typeface="+mn-lt"/>
                <a:cs typeface="+mn-lt"/>
              </a:rPr>
              <a:t>Adverse Childhood Experiences (ACES) </a:t>
            </a:r>
            <a:r>
              <a:rPr lang="en-US">
                <a:cs typeface="Calibri"/>
              </a:rPr>
              <a:t>Elective</a:t>
            </a:r>
            <a:r>
              <a:rPr lang="en-US">
                <a:ea typeface="+mn-lt"/>
                <a:cs typeface="+mn-lt"/>
              </a:rPr>
              <a:t> </a:t>
            </a:r>
          </a:p>
          <a:p>
            <a:r>
              <a:rPr lang="en-US">
                <a:ea typeface="+mn-lt"/>
                <a:cs typeface="+mn-lt"/>
              </a:rPr>
              <a:t>Child Psychiatry Elective</a:t>
            </a: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General Pediatrics Sub-I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0A67F3-4540-5F4D-31A1-00FC5637E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20840" y="1690687"/>
            <a:ext cx="5183188" cy="4498975"/>
          </a:xfrm>
        </p:spPr>
        <p:txBody>
          <a:bodyPr>
            <a:normAutofit/>
          </a:bodyPr>
          <a:lstStyle/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Neuroradiology Elective</a:t>
            </a:r>
          </a:p>
          <a:p>
            <a:r>
              <a:rPr lang="en-US">
                <a:cs typeface="Calibri"/>
              </a:rPr>
              <a:t>Pain Management Elective</a:t>
            </a:r>
          </a:p>
          <a:p>
            <a:r>
              <a:rPr lang="en-US">
                <a:cs typeface="Calibri"/>
              </a:rPr>
              <a:t>Pediatric Neurology Elective</a:t>
            </a:r>
          </a:p>
          <a:p>
            <a:r>
              <a:rPr lang="en-US">
                <a:cs typeface="Calibri"/>
              </a:rPr>
              <a:t>Pediatric Radiology Elective</a:t>
            </a:r>
          </a:p>
          <a:p>
            <a:r>
              <a:rPr lang="en-US">
                <a:cs typeface="Calibri"/>
              </a:rPr>
              <a:t>Rehabilitation Medicine Elective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215A8D3-E413-E34C-4257-D0ED78E1BD50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Child Neurology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6E4FDC-58C3-BF84-C1D2-4505012D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Child Neurology</a:t>
            </a:r>
          </a:p>
        </p:txBody>
      </p:sp>
    </p:spTree>
    <p:extLst>
      <p:ext uri="{BB962C8B-B14F-4D97-AF65-F5344CB8AC3E}">
        <p14:creationId xmlns:p14="http://schemas.microsoft.com/office/powerpoint/2010/main" val="410322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351A5-CE1C-3284-9027-07DFFBF15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FFF4B-9C63-B320-A206-6A1FD34D0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512424" cy="4498975"/>
          </a:xfrm>
        </p:spPr>
        <p:txBody>
          <a:bodyPr>
            <a:normAutofit lnSpcReduction="10000"/>
          </a:bodyPr>
          <a:lstStyle/>
          <a:p>
            <a:r>
              <a:rPr lang="en-US" b="1">
                <a:cs typeface="Calibri"/>
              </a:rPr>
              <a:t>Advanced Dermatology</a:t>
            </a:r>
            <a:r>
              <a:rPr lang="en-US">
                <a:cs typeface="Calibri"/>
              </a:rPr>
              <a:t> </a:t>
            </a:r>
            <a:r>
              <a:rPr lang="en-US" b="1">
                <a:cs typeface="Calibri"/>
              </a:rPr>
              <a:t>Elective</a:t>
            </a:r>
          </a:p>
          <a:p>
            <a:r>
              <a:rPr lang="en-US" b="1">
                <a:cs typeface="Calibri"/>
              </a:rPr>
              <a:t>Dermatology Elective</a:t>
            </a:r>
          </a:p>
          <a:p>
            <a:r>
              <a:rPr lang="en-US" b="1">
                <a:solidFill>
                  <a:schemeClr val="accent1"/>
                </a:solidFill>
                <a:cs typeface="Calibri"/>
              </a:rPr>
              <a:t>Medicine Sub-I</a:t>
            </a: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Emergency Medicine Sub-I</a:t>
            </a:r>
          </a:p>
          <a:p>
            <a:r>
              <a:rPr lang="en-US">
                <a:cs typeface="Calibri"/>
              </a:rPr>
              <a:t>Infectious Disease Elective</a:t>
            </a:r>
          </a:p>
          <a:p>
            <a:r>
              <a:rPr lang="en-US">
                <a:cs typeface="Calibri"/>
              </a:rPr>
              <a:t>Pathology Elective</a:t>
            </a:r>
          </a:p>
          <a:p>
            <a:r>
              <a:rPr lang="en-US">
                <a:cs typeface="Calibri"/>
              </a:rPr>
              <a:t>Plastic Surgery Elective</a:t>
            </a:r>
          </a:p>
          <a:p>
            <a:r>
              <a:rPr lang="en-US">
                <a:cs typeface="Calibri"/>
              </a:rPr>
              <a:t>Rheumatology Elective</a:t>
            </a:r>
          </a:p>
          <a:p>
            <a:r>
              <a:rPr lang="en-US">
                <a:cs typeface="Calibri"/>
              </a:rPr>
              <a:t>Soft Tissue Surgery Elective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B1BE29-3136-4683-3D71-EEF41522E32D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Dermatology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B10DE-0159-191F-478B-58DD572E4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Dermatology</a:t>
            </a:r>
          </a:p>
        </p:txBody>
      </p:sp>
    </p:spTree>
    <p:extLst>
      <p:ext uri="{BB962C8B-B14F-4D97-AF65-F5344CB8AC3E}">
        <p14:creationId xmlns:p14="http://schemas.microsoft.com/office/powerpoint/2010/main" val="3046171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D05AA-9268-0B38-ADCB-45A084362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28181-9137-98EF-FC3E-82097D4E8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 fontScale="92500" lnSpcReduction="20000"/>
          </a:bodyPr>
          <a:lstStyle/>
          <a:p>
            <a:r>
              <a:rPr lang="en-US" b="1">
                <a:ea typeface="+mn-lt"/>
                <a:cs typeface="+mn-lt"/>
              </a:rPr>
              <a:t>Critical Care Transport Elective</a:t>
            </a:r>
          </a:p>
          <a:p>
            <a:r>
              <a:rPr lang="en-US" b="1">
                <a:ea typeface="+mn-lt"/>
                <a:cs typeface="+mn-lt"/>
              </a:rPr>
              <a:t>Emergency Medical Service Elective</a:t>
            </a:r>
          </a:p>
          <a:p>
            <a:r>
              <a:rPr lang="en-US" b="1">
                <a:solidFill>
                  <a:schemeClr val="accent1"/>
                </a:solidFill>
                <a:ea typeface="+mn-lt"/>
                <a:cs typeface="+mn-lt"/>
              </a:rPr>
              <a:t>Emergency Medicine Sub-I</a:t>
            </a:r>
          </a:p>
          <a:p>
            <a:r>
              <a:rPr lang="en-US" b="1">
                <a:ea typeface="+mn-lt"/>
                <a:cs typeface="+mn-lt"/>
              </a:rPr>
              <a:t>Emergency Medicine Ultrasound </a:t>
            </a:r>
          </a:p>
          <a:p>
            <a:r>
              <a:rPr lang="en-US" b="1">
                <a:ea typeface="+mn-lt"/>
                <a:cs typeface="+mn-lt"/>
              </a:rPr>
              <a:t>Hyperbaric Medicine Elective</a:t>
            </a:r>
          </a:p>
          <a:p>
            <a:r>
              <a:rPr lang="en-US">
                <a:ea typeface="+mn-lt"/>
                <a:cs typeface="+mn-lt"/>
              </a:rPr>
              <a:t>Addiction Medicine Elective</a:t>
            </a:r>
          </a:p>
          <a:p>
            <a:r>
              <a:rPr lang="en-US">
                <a:ea typeface="+mn-lt"/>
                <a:cs typeface="+mn-lt"/>
              </a:rPr>
              <a:t>Anesthesia Elective</a:t>
            </a:r>
          </a:p>
          <a:p>
            <a:r>
              <a:rPr lang="en-US">
                <a:ea typeface="+mn-lt"/>
                <a:cs typeface="+mn-lt"/>
              </a:rPr>
              <a:t>Cardiology Elective</a:t>
            </a:r>
          </a:p>
          <a:p>
            <a:r>
              <a:rPr lang="en-US">
                <a:ea typeface="+mn-lt"/>
                <a:cs typeface="+mn-lt"/>
              </a:rPr>
              <a:t>Emergency and Trauma Radiology Elective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0BFED-7AC9-8790-C21E-27FEEC5D95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498975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ea typeface="+mn-lt"/>
                <a:cs typeface="+mn-lt"/>
              </a:rPr>
              <a:t>General Radiology Elective</a:t>
            </a:r>
          </a:p>
          <a:p>
            <a:r>
              <a:rPr lang="en-US">
                <a:cs typeface="Calibri"/>
              </a:rPr>
              <a:t>Lab Pathology </a:t>
            </a:r>
            <a:r>
              <a:rPr lang="en-US">
                <a:ea typeface="+mn-lt"/>
                <a:cs typeface="+mn-lt"/>
              </a:rPr>
              <a:t>Elective</a:t>
            </a:r>
            <a:endParaRPr lang="en-US">
              <a:cs typeface="Calibri"/>
            </a:endParaRP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Medicine Critical Care Sub-I</a:t>
            </a:r>
          </a:p>
          <a:p>
            <a:r>
              <a:rPr lang="en-US">
                <a:ea typeface="+mn-lt"/>
                <a:cs typeface="+mn-lt"/>
              </a:rPr>
              <a:t>Orthopedics Outpatient Elective</a:t>
            </a:r>
          </a:p>
          <a:p>
            <a:r>
              <a:rPr lang="en-US">
                <a:ea typeface="+mn-lt"/>
                <a:cs typeface="+mn-lt"/>
              </a:rPr>
              <a:t>Pain Medicine Elective</a:t>
            </a:r>
          </a:p>
          <a:p>
            <a:r>
              <a:rPr lang="en-US">
                <a:ea typeface="+mn-lt"/>
                <a:cs typeface="+mn-lt"/>
              </a:rPr>
              <a:t>Pediatric </a:t>
            </a:r>
            <a:r>
              <a:rPr lang="en-US" err="1">
                <a:ea typeface="+mn-lt"/>
                <a:cs typeface="+mn-lt"/>
              </a:rPr>
              <a:t>EMElective</a:t>
            </a:r>
            <a:endParaRPr lang="en-US">
              <a:ea typeface="+mn-lt"/>
              <a:cs typeface="+mn-lt"/>
            </a:endParaRP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Psychiatry Sub-I</a:t>
            </a: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Shock Trauma Intensive Care Sub-I</a:t>
            </a:r>
          </a:p>
          <a:p>
            <a:r>
              <a:rPr lang="en-US">
                <a:solidFill>
                  <a:schemeClr val="accent1"/>
                </a:solidFill>
                <a:ea typeface="+mn-lt"/>
                <a:cs typeface="+mn-lt"/>
              </a:rPr>
              <a:t>Surgical Critical Care Sub-I</a:t>
            </a:r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Transfusion Medicine Elective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39890BB-B173-C9EB-3770-DE012BDC89CF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Emergency Medicine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8CFBCD-0B03-B1C2-AC59-4AFA499DE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Emergency Medicine</a:t>
            </a:r>
          </a:p>
        </p:txBody>
      </p:sp>
    </p:spTree>
    <p:extLst>
      <p:ext uri="{BB962C8B-B14F-4D97-AF65-F5344CB8AC3E}">
        <p14:creationId xmlns:p14="http://schemas.microsoft.com/office/powerpoint/2010/main" val="2065700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27117-E9E4-1093-FA02-607BC1332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6DE7B-02CC-7E63-139D-C0D346E9A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505631"/>
            <a:ext cx="5157787" cy="4498975"/>
          </a:xfrm>
        </p:spPr>
        <p:txBody>
          <a:bodyPr>
            <a:noAutofit/>
          </a:bodyPr>
          <a:lstStyle/>
          <a:p>
            <a:r>
              <a:rPr lang="en-US" sz="1800" b="1">
                <a:cs typeface="Calibri"/>
              </a:rPr>
              <a:t>Family and Community Medicine Elective</a:t>
            </a:r>
          </a:p>
          <a:p>
            <a:r>
              <a:rPr lang="en-US" sz="1800" b="1">
                <a:cs typeface="Calibri"/>
              </a:rPr>
              <a:t>Family Medicine – Kenya 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Family Medicine Sub-I</a:t>
            </a:r>
          </a:p>
          <a:p>
            <a:r>
              <a:rPr lang="en-US" sz="1800" b="1">
                <a:cs typeface="Calibri"/>
              </a:rPr>
              <a:t>Indian Health 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Perinatal and Newborn Care Sub-I</a:t>
            </a:r>
          </a:p>
          <a:p>
            <a:r>
              <a:rPr lang="en-US" sz="1800" b="1">
                <a:cs typeface="Calibri"/>
              </a:rPr>
              <a:t>Sports Medicine Elective</a:t>
            </a:r>
          </a:p>
          <a:p>
            <a:r>
              <a:rPr lang="en-US" sz="1800" b="1">
                <a:cs typeface="Calibri"/>
              </a:rPr>
              <a:t>Women’s Health and Family Med Elective</a:t>
            </a:r>
          </a:p>
          <a:p>
            <a:r>
              <a:rPr lang="en-US" sz="1800">
                <a:ea typeface="+mn-lt"/>
                <a:cs typeface="+mn-lt"/>
              </a:rPr>
              <a:t>Addiction Psychiatry Elective</a:t>
            </a:r>
          </a:p>
          <a:p>
            <a:r>
              <a:rPr lang="en-US" sz="1800">
                <a:cs typeface="Calibri"/>
              </a:rPr>
              <a:t>Adverse Childhood Experiences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Diagnostic Radiology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ea typeface="+mn-lt"/>
                <a:cs typeface="+mn-lt"/>
              </a:rPr>
              <a:t>Eating Disorders 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Endocrine and Diabetes (Med or Peds)</a:t>
            </a:r>
            <a:r>
              <a:rPr lang="en-US" sz="1800">
                <a:ea typeface="+mn-lt"/>
                <a:cs typeface="+mn-lt"/>
              </a:rPr>
              <a:t> 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Family Planning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endParaRPr lang="en-US" sz="18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A0EE6F-0BD5-D3F0-4171-23158A780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505630"/>
            <a:ext cx="5183188" cy="4498975"/>
          </a:xfrm>
        </p:spPr>
        <p:txBody>
          <a:bodyPr>
            <a:noAutofit/>
          </a:bodyPr>
          <a:lstStyle/>
          <a:p>
            <a:r>
              <a:rPr lang="en-US" sz="1800">
                <a:ea typeface="+mn-lt"/>
                <a:cs typeface="+mn-lt"/>
              </a:rPr>
              <a:t>General Radiology Elective</a:t>
            </a:r>
          </a:p>
          <a:p>
            <a:r>
              <a:rPr lang="en-US" sz="1800">
                <a:cs typeface="Calibri"/>
              </a:rPr>
              <a:t>Geriatric Medicine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Hypertension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solidFill>
                  <a:schemeClr val="accent1"/>
                </a:solidFill>
                <a:cs typeface="Calibri"/>
              </a:rPr>
              <a:t>Medicine Sub-I</a:t>
            </a:r>
          </a:p>
          <a:p>
            <a:r>
              <a:rPr lang="en-US" sz="1800">
                <a:cs typeface="Calibri"/>
              </a:rPr>
              <a:t>Nutrition</a:t>
            </a:r>
            <a:r>
              <a:rPr lang="en-US" sz="1800">
                <a:ea typeface="+mn-lt"/>
                <a:cs typeface="+mn-lt"/>
              </a:rPr>
              <a:t> Elective</a:t>
            </a:r>
            <a:endParaRPr lang="en-US" sz="1800">
              <a:cs typeface="Calibri"/>
            </a:endParaRPr>
          </a:p>
          <a:p>
            <a:r>
              <a:rPr lang="en-US" sz="1800">
                <a:ea typeface="+mn-lt"/>
                <a:cs typeface="+mn-lt"/>
              </a:rPr>
              <a:t>Ob/Gyn – Outpatient Elective</a:t>
            </a:r>
          </a:p>
          <a:p>
            <a:r>
              <a:rPr lang="en-US" sz="1800">
                <a:solidFill>
                  <a:schemeClr val="accent1"/>
                </a:solidFill>
                <a:cs typeface="Calibri"/>
              </a:rPr>
              <a:t>Ob/Gyn Sub-I</a:t>
            </a:r>
            <a:endParaRPr lang="en-US" sz="1800">
              <a:solidFill>
                <a:schemeClr val="accent1"/>
              </a:solidFill>
              <a:ea typeface="+mn-lt"/>
              <a:cs typeface="+mn-lt"/>
            </a:endParaRPr>
          </a:p>
          <a:p>
            <a:r>
              <a:rPr lang="en-US" sz="1800">
                <a:cs typeface="Calibri"/>
              </a:rPr>
              <a:t>Obstetrics Ultrasound &amp; Prenatal Genetics</a:t>
            </a:r>
            <a:r>
              <a:rPr lang="en-US" sz="1800">
                <a:ea typeface="+mn-lt"/>
                <a:cs typeface="+mn-lt"/>
              </a:rPr>
              <a:t> 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Ophthalmology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Orthopedics Outpatient </a:t>
            </a:r>
            <a:r>
              <a:rPr lang="en-US" sz="1800">
                <a:ea typeface="+mn-lt"/>
                <a:cs typeface="+mn-lt"/>
              </a:rPr>
              <a:t>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PACT</a:t>
            </a:r>
            <a:r>
              <a:rPr lang="en-US" sz="1800">
                <a:ea typeface="+mn-lt"/>
                <a:cs typeface="+mn-lt"/>
              </a:rPr>
              <a:t> 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Pain Management</a:t>
            </a:r>
            <a:r>
              <a:rPr lang="en-US" sz="1800">
                <a:ea typeface="+mn-lt"/>
                <a:cs typeface="+mn-lt"/>
              </a:rPr>
              <a:t> Elective</a:t>
            </a:r>
            <a:endParaRPr lang="en-US" sz="1800">
              <a:cs typeface="Calibri"/>
            </a:endParaRPr>
          </a:p>
          <a:p>
            <a:r>
              <a:rPr lang="en-US" sz="1800">
                <a:cs typeface="Calibri"/>
              </a:rPr>
              <a:t>Pediatrics Behavior and Development Elective</a:t>
            </a:r>
          </a:p>
          <a:p>
            <a:r>
              <a:rPr lang="en-US" sz="1800">
                <a:solidFill>
                  <a:schemeClr val="accent1"/>
                </a:solidFill>
                <a:cs typeface="Calibri"/>
              </a:rPr>
              <a:t>Psychiatry Sub-I</a:t>
            </a:r>
            <a:endParaRPr lang="en-US" sz="1800">
              <a:solidFill>
                <a:schemeClr val="accent1"/>
              </a:solidFill>
              <a:ea typeface="+mn-lt"/>
              <a:cs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A9E3B3-D69B-D107-90EB-910DE284CAE6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Family Medicine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2E31EF-A53B-19B8-BCD0-FF0D84CD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Family Medicine</a:t>
            </a:r>
          </a:p>
        </p:txBody>
      </p:sp>
    </p:spTree>
    <p:extLst>
      <p:ext uri="{BB962C8B-B14F-4D97-AF65-F5344CB8AC3E}">
        <p14:creationId xmlns:p14="http://schemas.microsoft.com/office/powerpoint/2010/main" val="590853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27533-9786-D103-25CA-DE9D0AD5D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3C70B-7940-B12B-F882-26F9AF5F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273" y="1480375"/>
            <a:ext cx="5561012" cy="4498975"/>
          </a:xfrm>
        </p:spPr>
        <p:txBody>
          <a:bodyPr>
            <a:noAutofit/>
          </a:bodyPr>
          <a:lstStyle/>
          <a:p>
            <a:r>
              <a:rPr lang="en-US" sz="2400" b="1">
                <a:ea typeface="+mn-lt"/>
                <a:cs typeface="+mn-lt"/>
              </a:rPr>
              <a:t>Medicine Elective (Any in Catalog) </a:t>
            </a:r>
          </a:p>
          <a:p>
            <a:r>
              <a:rPr lang="en-US" sz="2400" b="1">
                <a:solidFill>
                  <a:schemeClr val="accent1"/>
                </a:solidFill>
                <a:ea typeface="+mn-lt"/>
                <a:cs typeface="+mn-lt"/>
              </a:rPr>
              <a:t>Medicine Sub-I (Any in Catalog)* </a:t>
            </a:r>
          </a:p>
          <a:p>
            <a:r>
              <a:rPr lang="en-US" sz="2400">
                <a:ea typeface="+mn-lt"/>
                <a:cs typeface="+mn-lt"/>
              </a:rPr>
              <a:t>Addiction Psychiatry Elective</a:t>
            </a:r>
          </a:p>
          <a:p>
            <a:r>
              <a:rPr lang="en-US" sz="2400">
                <a:ea typeface="+mn-lt"/>
                <a:cs typeface="+mn-lt"/>
              </a:rPr>
              <a:t>Anesthesiology Elective</a:t>
            </a:r>
          </a:p>
          <a:p>
            <a:r>
              <a:rPr lang="en-US" sz="2400">
                <a:ea typeface="+mn-lt"/>
                <a:cs typeface="+mn-lt"/>
              </a:rPr>
              <a:t>Dermatology Elective</a:t>
            </a:r>
          </a:p>
          <a:p>
            <a:r>
              <a:rPr lang="en-US" sz="2400">
                <a:ea typeface="+mn-lt"/>
                <a:cs typeface="+mn-lt"/>
              </a:rPr>
              <a:t>Eating Disorders Elective</a:t>
            </a:r>
          </a:p>
          <a:p>
            <a:r>
              <a:rPr lang="en-US" sz="2400">
                <a:solidFill>
                  <a:schemeClr val="accent1"/>
                </a:solidFill>
                <a:ea typeface="+mn-lt"/>
                <a:cs typeface="+mn-lt"/>
              </a:rPr>
              <a:t>Emergency Medicine Sub-I </a:t>
            </a:r>
          </a:p>
          <a:p>
            <a:r>
              <a:rPr lang="en-US" sz="2400">
                <a:ea typeface="+mn-lt"/>
                <a:cs typeface="+mn-lt"/>
              </a:rPr>
              <a:t>Emergency Medicine Ultrasound Elective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8E1C78-CB7C-0986-A7FD-083DA06EE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0285" y="1471231"/>
            <a:ext cx="5815584" cy="4498975"/>
          </a:xfrm>
        </p:spPr>
        <p:txBody>
          <a:bodyPr>
            <a:noAutofit/>
          </a:bodyPr>
          <a:lstStyle/>
          <a:p>
            <a:r>
              <a:rPr lang="en-US" sz="2400">
                <a:ea typeface="+mn-lt"/>
                <a:cs typeface="+mn-lt"/>
              </a:rPr>
              <a:t>Family Planning Elective</a:t>
            </a:r>
          </a:p>
          <a:p>
            <a:r>
              <a:rPr lang="en-US" sz="2400">
                <a:ea typeface="+mn-lt"/>
                <a:cs typeface="+mn-lt"/>
              </a:rPr>
              <a:t>General Radiology Elective</a:t>
            </a:r>
          </a:p>
          <a:p>
            <a:r>
              <a:rPr lang="en-US" sz="2400">
                <a:ea typeface="+mn-lt"/>
                <a:cs typeface="+mn-lt"/>
              </a:rPr>
              <a:t>Laboratory Medicine Pathology Elective</a:t>
            </a:r>
          </a:p>
          <a:p>
            <a:r>
              <a:rPr lang="en-US" sz="2400">
                <a:ea typeface="+mn-lt"/>
                <a:cs typeface="+mn-lt"/>
              </a:rPr>
              <a:t>Ophthalmology Elective</a:t>
            </a:r>
          </a:p>
          <a:p>
            <a:r>
              <a:rPr lang="en-US" sz="2400">
                <a:ea typeface="+mn-lt"/>
                <a:cs typeface="+mn-lt"/>
              </a:rPr>
              <a:t>Orthopedics Outpatient Elective</a:t>
            </a:r>
          </a:p>
          <a:p>
            <a:r>
              <a:rPr lang="en-US" sz="2400">
                <a:ea typeface="+mn-lt"/>
                <a:cs typeface="+mn-lt"/>
              </a:rPr>
              <a:t>Otolaryngology Outpatient Elective</a:t>
            </a:r>
          </a:p>
          <a:p>
            <a:r>
              <a:rPr lang="en-US" sz="2400">
                <a:ea typeface="+mn-lt"/>
                <a:cs typeface="+mn-lt"/>
              </a:rPr>
              <a:t>Pain Management Elective</a:t>
            </a:r>
          </a:p>
          <a:p>
            <a:r>
              <a:rPr lang="en-US" sz="2400">
                <a:ea typeface="+mn-lt"/>
                <a:cs typeface="+mn-lt"/>
              </a:rPr>
              <a:t>Psychiatry Consultation- Liaison Elective</a:t>
            </a:r>
          </a:p>
          <a:p>
            <a:r>
              <a:rPr lang="en-US" sz="2400">
                <a:ea typeface="+mn-lt"/>
                <a:cs typeface="+mn-lt"/>
              </a:rPr>
              <a:t>Radiation Oncology Elective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089FEA-C893-5C49-2F9C-B76250E56493}"/>
              </a:ext>
            </a:extLst>
          </p:cNvPr>
          <p:cNvSpPr txBox="1"/>
          <p:nvPr/>
        </p:nvSpPr>
        <p:spPr>
          <a:xfrm>
            <a:off x="6555036" y="6323682"/>
            <a:ext cx="4439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*Consider at least one critical care rotation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D4C0A7-3DAF-B02A-8BE2-9B708AEE9DCC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rgbClr val="F4E8FE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Internal Medicine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87F18E-E3DC-93E7-81FB-4D4F245E7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Internal Medicine</a:t>
            </a:r>
          </a:p>
        </p:txBody>
      </p:sp>
    </p:spTree>
    <p:extLst>
      <p:ext uri="{BB962C8B-B14F-4D97-AF65-F5344CB8AC3E}">
        <p14:creationId xmlns:p14="http://schemas.microsoft.com/office/powerpoint/2010/main" val="1507689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FB7D7-7B00-59E2-A9AE-226E06E8E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BF84B-246E-3AFE-3B97-6F11038B9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1396774"/>
            <a:ext cx="5157787" cy="4498975"/>
          </a:xfrm>
        </p:spPr>
        <p:txBody>
          <a:bodyPr>
            <a:noAutofit/>
          </a:bodyPr>
          <a:lstStyle/>
          <a:p>
            <a:r>
              <a:rPr lang="en-US" sz="1800" b="1">
                <a:ea typeface="+mn-lt"/>
                <a:cs typeface="+mn-lt"/>
              </a:rPr>
              <a:t>Neurotrauma Elective</a:t>
            </a:r>
          </a:p>
          <a:p>
            <a:r>
              <a:rPr lang="en-US" sz="1800" b="1">
                <a:solidFill>
                  <a:schemeClr val="accent1"/>
                </a:solidFill>
                <a:ea typeface="+mn-lt"/>
                <a:cs typeface="+mn-lt"/>
              </a:rPr>
              <a:t>Neurosurgery Sub-I </a:t>
            </a:r>
          </a:p>
          <a:p>
            <a:r>
              <a:rPr lang="en-US" sz="1800">
                <a:solidFill>
                  <a:schemeClr val="accent1"/>
                </a:solidFill>
                <a:ea typeface="+mn-lt"/>
                <a:cs typeface="+mn-lt"/>
              </a:rPr>
              <a:t>Advanced Neurology Sub-I</a:t>
            </a:r>
          </a:p>
          <a:p>
            <a:r>
              <a:rPr lang="en-US" sz="1800">
                <a:ea typeface="+mn-lt"/>
                <a:cs typeface="+mn-lt"/>
              </a:rPr>
              <a:t>B2B Clinical Anatomy </a:t>
            </a:r>
          </a:p>
          <a:p>
            <a:r>
              <a:rPr lang="en-US" sz="1800">
                <a:solidFill>
                  <a:schemeClr val="accent1"/>
                </a:solidFill>
                <a:ea typeface="+mn-lt"/>
                <a:cs typeface="+mn-lt"/>
              </a:rPr>
              <a:t>Neurocritical Care Sub-I </a:t>
            </a:r>
            <a:endParaRPr lang="en-US" sz="1800">
              <a:solidFill>
                <a:schemeClr val="accent1"/>
              </a:solidFill>
            </a:endParaRPr>
          </a:p>
          <a:p>
            <a:r>
              <a:rPr lang="en-US" sz="1800">
                <a:ea typeface="+mn-lt"/>
                <a:cs typeface="+mn-lt"/>
              </a:rPr>
              <a:t>Neurology Subspecialty Clinic Elective</a:t>
            </a:r>
          </a:p>
          <a:p>
            <a:r>
              <a:rPr lang="en-US" sz="1800">
                <a:ea typeface="+mn-lt"/>
                <a:cs typeface="+mn-lt"/>
              </a:rPr>
              <a:t>Diagnostic Neuroradiology Elective</a:t>
            </a:r>
          </a:p>
          <a:p>
            <a:r>
              <a:rPr lang="en-US" sz="1800">
                <a:ea typeface="+mn-lt"/>
                <a:cs typeface="+mn-lt"/>
              </a:rPr>
              <a:t>Emergency and Trauma Radiology Elective</a:t>
            </a:r>
          </a:p>
          <a:p>
            <a:r>
              <a:rPr lang="en-US" sz="1800">
                <a:ea typeface="+mn-lt"/>
                <a:cs typeface="+mn-lt"/>
              </a:rPr>
              <a:t>Interventional Neuroradiology Elective</a:t>
            </a:r>
          </a:p>
          <a:p>
            <a:r>
              <a:rPr lang="en-US" sz="1800">
                <a:ea typeface="+mn-lt"/>
                <a:cs typeface="+mn-lt"/>
              </a:rPr>
              <a:t>Ophthalmology  Elective</a:t>
            </a:r>
          </a:p>
          <a:p>
            <a:r>
              <a:rPr lang="en-US" sz="1800">
                <a:ea typeface="+mn-lt"/>
                <a:cs typeface="+mn-lt"/>
              </a:rPr>
              <a:t>Orthopedics Outpatient   Elective</a:t>
            </a:r>
            <a:endParaRPr lang="en-US" sz="1800"/>
          </a:p>
          <a:p>
            <a:r>
              <a:rPr lang="en-US" sz="1800">
                <a:solidFill>
                  <a:schemeClr val="accent1"/>
                </a:solidFill>
                <a:ea typeface="+mn-lt"/>
                <a:cs typeface="+mn-lt"/>
              </a:rPr>
              <a:t>Orthopedics Sub-I </a:t>
            </a:r>
            <a:endParaRPr lang="en-US" sz="1800">
              <a:solidFill>
                <a:schemeClr val="accent1"/>
              </a:solidFill>
            </a:endParaRPr>
          </a:p>
          <a:p>
            <a:r>
              <a:rPr lang="en-US" sz="1800">
                <a:ea typeface="+mn-lt"/>
                <a:cs typeface="+mn-lt"/>
              </a:rPr>
              <a:t>Otolaryngology Head and Neck Surgery  Elective</a:t>
            </a:r>
            <a:endParaRPr lang="en-US" sz="1800"/>
          </a:p>
          <a:p>
            <a:r>
              <a:rPr lang="en-US" sz="1800">
                <a:solidFill>
                  <a:schemeClr val="accent1"/>
                </a:solidFill>
                <a:ea typeface="+mn-lt"/>
                <a:cs typeface="+mn-lt"/>
              </a:rPr>
              <a:t>Otolaryngology Sub-I </a:t>
            </a:r>
            <a:endParaRPr lang="en-US" sz="18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>
              <a:cs typeface="Calibri"/>
            </a:endParaRPr>
          </a:p>
          <a:p>
            <a:endParaRPr lang="en-US" sz="18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E56C25-3D90-F2D7-F4F7-1D3C3866B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1396773"/>
            <a:ext cx="5715000" cy="4498975"/>
          </a:xfrm>
        </p:spPr>
        <p:txBody>
          <a:bodyPr>
            <a:noAutofit/>
          </a:bodyPr>
          <a:lstStyle/>
          <a:p>
            <a:r>
              <a:rPr lang="en-US" sz="2000">
                <a:ea typeface="+mn-lt"/>
                <a:cs typeface="+mn-lt"/>
              </a:rPr>
              <a:t>Outpatient Otorhinolaryngology Elective</a:t>
            </a:r>
          </a:p>
          <a:p>
            <a:r>
              <a:rPr lang="en-US" sz="2000">
                <a:ea typeface="+mn-lt"/>
                <a:cs typeface="+mn-lt"/>
              </a:rPr>
              <a:t>Palliative Medicine Elective</a:t>
            </a:r>
          </a:p>
          <a:p>
            <a:r>
              <a:rPr lang="en-US" sz="2000">
                <a:ea typeface="+mn-lt"/>
                <a:cs typeface="+mn-lt"/>
              </a:rPr>
              <a:t>Pathology Elective</a:t>
            </a:r>
          </a:p>
          <a:p>
            <a:r>
              <a:rPr lang="en-US" sz="2000">
                <a:ea typeface="+mn-lt"/>
                <a:cs typeface="+mn-lt"/>
              </a:rPr>
              <a:t>Pediatric Endocrinology Elective</a:t>
            </a:r>
          </a:p>
          <a:p>
            <a:r>
              <a:rPr lang="en-US" sz="2000">
                <a:ea typeface="+mn-lt"/>
                <a:cs typeface="+mn-lt"/>
              </a:rPr>
              <a:t>Pediatric Neurology Elective</a:t>
            </a:r>
          </a:p>
          <a:p>
            <a:r>
              <a:rPr lang="en-US" sz="2000">
                <a:ea typeface="+mn-lt"/>
                <a:cs typeface="+mn-lt"/>
              </a:rPr>
              <a:t>Plastic Surgery Elective</a:t>
            </a:r>
          </a:p>
          <a:p>
            <a:r>
              <a:rPr lang="en-US" sz="2000">
                <a:ea typeface="+mn-lt"/>
                <a:cs typeface="+mn-lt"/>
              </a:rPr>
              <a:t>Radiation Oncology Elective</a:t>
            </a:r>
          </a:p>
          <a:p>
            <a:r>
              <a:rPr lang="en-US" sz="2000">
                <a:ea typeface="+mn-lt"/>
                <a:cs typeface="+mn-lt"/>
              </a:rPr>
              <a:t>Radiology Procedures Elective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Rehabilitation Medicine  Elective</a:t>
            </a:r>
            <a:endParaRPr lang="en-US" sz="2000"/>
          </a:p>
          <a:p>
            <a:r>
              <a:rPr lang="en-US" sz="2000">
                <a:solidFill>
                  <a:schemeClr val="accent1"/>
                </a:solidFill>
                <a:ea typeface="+mn-lt"/>
                <a:cs typeface="+mn-lt"/>
              </a:rPr>
              <a:t>Shock Trauma Intensive Care Sub-I </a:t>
            </a:r>
            <a:endParaRPr lang="en-US" sz="2000">
              <a:solidFill>
                <a:schemeClr val="accent1"/>
              </a:solidFill>
            </a:endParaRPr>
          </a:p>
          <a:p>
            <a:r>
              <a:rPr lang="en-US" sz="2000">
                <a:solidFill>
                  <a:schemeClr val="accent1"/>
                </a:solidFill>
                <a:ea typeface="+mn-lt"/>
                <a:cs typeface="+mn-lt"/>
              </a:rPr>
              <a:t>Shock Trauma Surgery Sub-I  </a:t>
            </a:r>
            <a:endParaRPr lang="en-US" sz="2000">
              <a:solidFill>
                <a:schemeClr val="accent1"/>
              </a:solidFill>
            </a:endParaRPr>
          </a:p>
          <a:p>
            <a:r>
              <a:rPr lang="en-US" sz="2000">
                <a:ea typeface="+mn-lt"/>
                <a:cs typeface="+mn-lt"/>
              </a:rPr>
              <a:t>Vascular and Interventional Radiology Elective</a:t>
            </a:r>
            <a:endParaRPr lang="en-US" sz="200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060AA99-CDC6-AA06-6544-D611450FEFF3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Neurosurgery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EA67BB-2D13-AA5B-1CDC-019DEFA9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Neurosurgery</a:t>
            </a:r>
          </a:p>
        </p:txBody>
      </p:sp>
    </p:spTree>
    <p:extLst>
      <p:ext uri="{BB962C8B-B14F-4D97-AF65-F5344CB8AC3E}">
        <p14:creationId xmlns:p14="http://schemas.microsoft.com/office/powerpoint/2010/main" val="1459689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0C6DB-C484-7ABA-2A23-55D30C14A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12125-7EFC-E59C-02A1-7467D7CAB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1375002"/>
            <a:ext cx="5157787" cy="4498975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Neurology Sub-I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Neurology Elective (Any in Catalog) </a:t>
            </a:r>
            <a:endParaRPr lang="en-US" sz="1800" b="1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Addiction Psychiatry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 HIV Outpatient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Diagnostic Neuroradiology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Emergency Medicine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Geriatric Medicine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Infectious Disease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Infectious Disease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Interventional Neuroradiology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Medical Genetics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Sub-I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MICU Sub-I</a:t>
            </a:r>
          </a:p>
          <a:p>
            <a:pPr marL="0" indent="0">
              <a:buNone/>
            </a:pPr>
            <a:endParaRPr lang="en-US" sz="1800">
              <a:cs typeface="Calibri"/>
            </a:endParaRPr>
          </a:p>
          <a:p>
            <a:endParaRPr lang="en-US" sz="18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D686F-DFC7-2CEA-D739-4CCFF49386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1310993"/>
            <a:ext cx="5183188" cy="449897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Musculoskeletal Radiology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Neurosurgery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Neurotrauma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Older Adult (Geriatric) Psychiatry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Ophthalmology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Pain Management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Palliative Care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Behavior and Development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Endocrinology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Neurology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Otolaryngology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Psychiatry Consult-Liaison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Rehabilitation Medicine 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Rheumatology</a:t>
            </a:r>
            <a:r>
              <a:rPr lang="en-US" sz="18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F40B179-33AE-43B1-23F3-0492BB576AF9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Neurology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162B9-138B-C2DB-9507-DF4DECB9C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Neurology</a:t>
            </a:r>
          </a:p>
        </p:txBody>
      </p:sp>
    </p:spTree>
    <p:extLst>
      <p:ext uri="{BB962C8B-B14F-4D97-AF65-F5344CB8AC3E}">
        <p14:creationId xmlns:p14="http://schemas.microsoft.com/office/powerpoint/2010/main" val="1717966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06B78-4C1F-64D3-785F-17E3892D5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F3D5C-D281-59C2-0B7E-F4116E444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5" y="1535240"/>
            <a:ext cx="5157787" cy="4498975"/>
          </a:xfrm>
        </p:spPr>
        <p:txBody>
          <a:bodyPr>
            <a:noAutofit/>
          </a:bodyPr>
          <a:lstStyle/>
          <a:p>
            <a:pPr fontAlgn="base"/>
            <a:r>
              <a:rPr lang="en-US" sz="2600" b="1">
                <a:solidFill>
                  <a:schemeClr val="accent1"/>
                </a:solidFill>
              </a:rPr>
              <a:t>Medicine Sub-I (any, consider  Infectious Dx​)</a:t>
            </a:r>
          </a:p>
          <a:p>
            <a:pPr fontAlgn="base"/>
            <a:r>
              <a:rPr lang="en-US" sz="2600">
                <a:solidFill>
                  <a:schemeClr val="accent1"/>
                </a:solidFill>
              </a:rPr>
              <a:t>Family Medicine Sub-I</a:t>
            </a:r>
          </a:p>
          <a:p>
            <a:pPr lvl="0"/>
            <a:r>
              <a:rPr lang="en-US" sz="2600"/>
              <a:t>Addiction Psychiatry​ Elective</a:t>
            </a:r>
          </a:p>
          <a:p>
            <a:pPr lvl="0"/>
            <a:r>
              <a:rPr lang="en-US" sz="2600"/>
              <a:t>Adult HIV Outpatient​ Elective</a:t>
            </a:r>
          </a:p>
          <a:p>
            <a:pPr lvl="0"/>
            <a:r>
              <a:rPr lang="en-US" sz="2600"/>
              <a:t>AHEC (rural health)​ Elective</a:t>
            </a:r>
          </a:p>
          <a:p>
            <a:pPr lvl="0"/>
            <a:r>
              <a:rPr lang="en-US" sz="2600"/>
              <a:t>Dermatology Elective​</a:t>
            </a:r>
          </a:p>
          <a:p>
            <a:pPr lvl="0"/>
            <a:r>
              <a:rPr lang="en-US" sz="2600"/>
              <a:t>Hyperbaric Medicine Elective​</a:t>
            </a:r>
          </a:p>
          <a:p>
            <a:pPr lvl="0"/>
            <a:r>
              <a:rPr lang="en-US" sz="2600"/>
              <a:t>Infectious Disease Elective​</a:t>
            </a:r>
          </a:p>
          <a:p>
            <a:pPr lvl="0"/>
            <a:r>
              <a:rPr lang="en-US" sz="2600"/>
              <a:t>Internal Medicine Elective​</a:t>
            </a:r>
          </a:p>
          <a:p>
            <a:pPr lvl="0"/>
            <a:endParaRPr lang="en-US" sz="2600"/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A75ECA-CE50-2B8A-95F9-B8F730CE3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2982" y="1425512"/>
            <a:ext cx="5183188" cy="4498975"/>
          </a:xfrm>
        </p:spPr>
        <p:txBody>
          <a:bodyPr>
            <a:noAutofit/>
          </a:bodyPr>
          <a:lstStyle/>
          <a:p>
            <a:r>
              <a:rPr lang="en-US" sz="2600"/>
              <a:t>Legislative Medicine</a:t>
            </a:r>
          </a:p>
          <a:p>
            <a:pPr lvl="0"/>
            <a:r>
              <a:rPr lang="en-US" sz="2600"/>
              <a:t>Nutrition Elective​</a:t>
            </a:r>
          </a:p>
          <a:p>
            <a:pPr lvl="0"/>
            <a:r>
              <a:rPr lang="en-US" sz="2600"/>
              <a:t>Ophthalmology Elective</a:t>
            </a:r>
          </a:p>
          <a:p>
            <a:pPr lvl="0"/>
            <a:r>
              <a:rPr lang="en-US" sz="2600" b="1"/>
              <a:t>Patient Safety and Quality Improvement​ Elective</a:t>
            </a:r>
          </a:p>
          <a:p>
            <a:pPr lvl="0"/>
            <a:r>
              <a:rPr lang="en-US" sz="2600" b="1"/>
              <a:t>Public Health</a:t>
            </a:r>
            <a:r>
              <a:rPr lang="en-US" sz="2600"/>
              <a:t>​ </a:t>
            </a:r>
            <a:r>
              <a:rPr lang="en-US" sz="2600" b="1"/>
              <a:t>Elective</a:t>
            </a:r>
          </a:p>
          <a:p>
            <a:pPr lvl="0"/>
            <a:r>
              <a:rPr lang="en-US" sz="2600"/>
              <a:t>Pulmonary Medicine Elective​</a:t>
            </a:r>
          </a:p>
          <a:p>
            <a:pPr lvl="0"/>
            <a:r>
              <a:rPr lang="en-US" sz="2600"/>
              <a:t>Rehabilitation Medicine Elective​</a:t>
            </a:r>
          </a:p>
          <a:p>
            <a:pPr lvl="0"/>
            <a:r>
              <a:rPr lang="en-US" sz="2600"/>
              <a:t>Research Epidemiology and Public Health​ Elective</a:t>
            </a:r>
          </a:p>
          <a:p>
            <a:pPr lvl="0"/>
            <a:r>
              <a:rPr lang="en-US" sz="2600"/>
              <a:t>Rheumatology Elective​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7D728D0-8535-44C8-5183-EB5364A5F38A}"/>
              </a:ext>
            </a:extLst>
          </p:cNvPr>
          <p:cNvSpPr txBox="1">
            <a:spLocks/>
          </p:cNvSpPr>
          <p:nvPr/>
        </p:nvSpPr>
        <p:spPr>
          <a:xfrm>
            <a:off x="862015" y="410845"/>
            <a:ext cx="10515600" cy="854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/>
              <a:t>Occupational and Environmental Medicine</a:t>
            </a:r>
            <a:endParaRPr lang="en-US" sz="48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2DACCB-3519-BAD7-ECDF-D8ECDAEB8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Occupational Medicine</a:t>
            </a:r>
          </a:p>
        </p:txBody>
      </p:sp>
    </p:spTree>
    <p:extLst>
      <p:ext uri="{BB962C8B-B14F-4D97-AF65-F5344CB8AC3E}">
        <p14:creationId xmlns:p14="http://schemas.microsoft.com/office/powerpoint/2010/main" val="1200604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B870-E1E7-62A7-2590-2567DBF9C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1707B9-7409-CBAA-C965-BAB038F8C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pPr lvl="0"/>
            <a:r>
              <a:rPr lang="en-US" b="1"/>
              <a:t>Molecular Imaging​ Elective</a:t>
            </a:r>
          </a:p>
          <a:p>
            <a:pPr lvl="0"/>
            <a:r>
              <a:rPr lang="en-US" b="1"/>
              <a:t>Cancer Center​ Elective</a:t>
            </a:r>
          </a:p>
          <a:p>
            <a:pPr lvl="0"/>
            <a:r>
              <a:rPr lang="en-US" b="1"/>
              <a:t>Any of the Radiology Rotations​</a:t>
            </a:r>
          </a:p>
          <a:p>
            <a:pPr lvl="0"/>
            <a:r>
              <a:rPr lang="en-US"/>
              <a:t>Cardiology Consult​</a:t>
            </a:r>
          </a:p>
          <a:p>
            <a:pPr lvl="0"/>
            <a:r>
              <a:rPr lang="en-US"/>
              <a:t>ENT Elective​</a:t>
            </a:r>
          </a:p>
          <a:p>
            <a:pPr lvl="0"/>
            <a:r>
              <a:rPr lang="en-US"/>
              <a:t>Hematology/Oncology Elective​</a:t>
            </a:r>
          </a:p>
          <a:p>
            <a:pPr lvl="0"/>
            <a:r>
              <a:rPr lang="en-US"/>
              <a:t>Medical Genetics Elective​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9F4AA0-D676-25C6-B83A-CE6A768C9257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Nuclear 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D7BD5-A6E4-63FE-52D3-8A44297DE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7" y="1690688"/>
            <a:ext cx="5183188" cy="368458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/>
              <a:t>Palliative care Elective</a:t>
            </a:r>
          </a:p>
          <a:p>
            <a:pPr lvl="0"/>
            <a:r>
              <a:rPr lang="en-US"/>
              <a:t>Pathology​ Elective</a:t>
            </a:r>
          </a:p>
          <a:p>
            <a:pPr lvl="0"/>
            <a:r>
              <a:rPr lang="en-US"/>
              <a:t>Pediatric Heme/</a:t>
            </a:r>
            <a:r>
              <a:rPr lang="en-US" err="1"/>
              <a:t>Onc</a:t>
            </a:r>
            <a:r>
              <a:rPr lang="en-US"/>
              <a:t>​ Elective</a:t>
            </a:r>
          </a:p>
          <a:p>
            <a:pPr lvl="0"/>
            <a:r>
              <a:rPr lang="en-US"/>
              <a:t>Pharmacology Research​ Elective</a:t>
            </a:r>
          </a:p>
          <a:p>
            <a:pPr lvl="0"/>
            <a:r>
              <a:rPr lang="en-US"/>
              <a:t>Radiation Oncology​ Elective</a:t>
            </a:r>
          </a:p>
          <a:p>
            <a:pPr lvl="0"/>
            <a:r>
              <a:rPr lang="en-US">
                <a:solidFill>
                  <a:schemeClr val="accent1"/>
                </a:solidFill>
              </a:rPr>
              <a:t>Cardiac Surgery Critical Care​ Sub-I</a:t>
            </a:r>
          </a:p>
          <a:p>
            <a:pPr lvl="0"/>
            <a:r>
              <a:rPr lang="en-US">
                <a:solidFill>
                  <a:schemeClr val="accent1"/>
                </a:solidFill>
              </a:rPr>
              <a:t>Gyn Oncology​ Sub-I</a:t>
            </a:r>
          </a:p>
          <a:p>
            <a:pPr lvl="0"/>
            <a:r>
              <a:rPr lang="en-US">
                <a:solidFill>
                  <a:schemeClr val="accent1"/>
                </a:solidFill>
              </a:rPr>
              <a:t>Surgical Oncology​ Sub-I</a:t>
            </a:r>
          </a:p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F1975-2EE2-1262-E47A-8E8330F6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Nuclear Medicine </a:t>
            </a:r>
          </a:p>
        </p:txBody>
      </p:sp>
    </p:spTree>
    <p:extLst>
      <p:ext uri="{BB962C8B-B14F-4D97-AF65-F5344CB8AC3E}">
        <p14:creationId xmlns:p14="http://schemas.microsoft.com/office/powerpoint/2010/main" val="3875277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B414A-381C-6756-DA37-09E53DDDC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9AE94-B122-0E44-D18E-5F842C100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r>
              <a:rPr lang="en-US" sz="2400" b="1">
                <a:cs typeface="Calibri"/>
              </a:rPr>
              <a:t>Family Planning Elective</a:t>
            </a:r>
          </a:p>
          <a:p>
            <a:r>
              <a:rPr lang="en-US" sz="2400" b="1">
                <a:cs typeface="Calibri"/>
              </a:rPr>
              <a:t>Gynecologic Surgery Elective</a:t>
            </a:r>
          </a:p>
          <a:p>
            <a:r>
              <a:rPr lang="en-US" sz="2400" b="1">
                <a:cs typeface="Calibri"/>
              </a:rPr>
              <a:t>OB &amp; GYN Outpatient Elective</a:t>
            </a:r>
          </a:p>
          <a:p>
            <a:r>
              <a:rPr lang="en-US" sz="2400" b="1">
                <a:cs typeface="Calibri"/>
              </a:rPr>
              <a:t>OB Ultrasound &amp; Prenatal Genetics Elective</a:t>
            </a:r>
          </a:p>
          <a:p>
            <a:r>
              <a:rPr lang="en-US" sz="2400" b="1">
                <a:solidFill>
                  <a:schemeClr val="accent1"/>
                </a:solidFill>
                <a:cs typeface="Calibri"/>
              </a:rPr>
              <a:t>Maternal Fetal Medicine Sub-I </a:t>
            </a:r>
          </a:p>
          <a:p>
            <a:r>
              <a:rPr lang="en-US" sz="2400" b="1">
                <a:solidFill>
                  <a:schemeClr val="accent1"/>
                </a:solidFill>
                <a:cs typeface="Calibri"/>
              </a:rPr>
              <a:t>Gyn Oncology Sub-I </a:t>
            </a:r>
          </a:p>
          <a:p>
            <a:r>
              <a:rPr lang="en-US" sz="2400">
                <a:cs typeface="Calibri"/>
              </a:rPr>
              <a:t>Addiction Medicine Elective</a:t>
            </a:r>
          </a:p>
          <a:p>
            <a:r>
              <a:rPr lang="en-US" sz="2400">
                <a:cs typeface="Calibri"/>
              </a:rPr>
              <a:t>Anesthesia Elective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ABB88-0579-35B9-2858-A3D585AF3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498975"/>
          </a:xfrm>
        </p:spPr>
        <p:txBody>
          <a:bodyPr>
            <a:noAutofit/>
          </a:bodyPr>
          <a:lstStyle/>
          <a:p>
            <a:r>
              <a:rPr lang="en-US" sz="2400">
                <a:cs typeface="Calibri"/>
              </a:rPr>
              <a:t>Eating Disorders Elective</a:t>
            </a:r>
          </a:p>
          <a:p>
            <a:r>
              <a:rPr lang="en-US" sz="2400">
                <a:cs typeface="Calibri"/>
              </a:rPr>
              <a:t>Endocrinology and Diabetes Elective</a:t>
            </a:r>
          </a:p>
          <a:p>
            <a:r>
              <a:rPr lang="en-US" sz="2400">
                <a:cs typeface="Calibri"/>
              </a:rPr>
              <a:t>HTN Elective</a:t>
            </a:r>
          </a:p>
          <a:p>
            <a:r>
              <a:rPr lang="en-US" sz="2400">
                <a:solidFill>
                  <a:schemeClr val="accent1"/>
                </a:solidFill>
                <a:cs typeface="Calibri"/>
              </a:rPr>
              <a:t>Maternity and Newborn Care Sub-I</a:t>
            </a:r>
          </a:p>
          <a:p>
            <a:r>
              <a:rPr lang="en-US" sz="2400">
                <a:solidFill>
                  <a:schemeClr val="accent1"/>
                </a:solidFill>
                <a:cs typeface="Calibri"/>
              </a:rPr>
              <a:t>Medicine Intensive Care Sub-I</a:t>
            </a:r>
          </a:p>
          <a:p>
            <a:r>
              <a:rPr lang="en-US" sz="2400">
                <a:cs typeface="Calibri"/>
              </a:rPr>
              <a:t>Urologic Surgery Elective</a:t>
            </a:r>
          </a:p>
          <a:p>
            <a:r>
              <a:rPr lang="en-US" sz="2400">
                <a:cs typeface="Calibri"/>
              </a:rPr>
              <a:t>Women’s Health in Family Medicine Elective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1EDF38D-00D7-BD39-9CEC-FB959B9B88F7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Obstetrics &amp; Gynecology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2625F8-87CF-CEC7-DCDF-63FF5A9AD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Ob Gyn</a:t>
            </a:r>
          </a:p>
        </p:txBody>
      </p:sp>
    </p:spTree>
    <p:extLst>
      <p:ext uri="{BB962C8B-B14F-4D97-AF65-F5344CB8AC3E}">
        <p14:creationId xmlns:p14="http://schemas.microsoft.com/office/powerpoint/2010/main" val="362232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AF270-68FF-7ECA-C696-A425FA651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Choosing Sub-Internship and Elective Courses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2E38C-40AD-515A-1409-4F0E13D88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Flexible options within framework of graduation requirements </a:t>
            </a:r>
          </a:p>
          <a:p>
            <a:r>
              <a:rPr lang="en-US"/>
              <a:t>Consider personal and professional interests and goals </a:t>
            </a:r>
          </a:p>
          <a:p>
            <a:r>
              <a:rPr lang="en-US"/>
              <a:t>You may consider courses that will </a:t>
            </a:r>
          </a:p>
          <a:p>
            <a:pPr lvl="1"/>
            <a:r>
              <a:rPr lang="en-US"/>
              <a:t>Help you explore or confirm a specialty of interest </a:t>
            </a:r>
          </a:p>
          <a:p>
            <a:pPr lvl="1"/>
            <a:r>
              <a:rPr lang="en-US"/>
              <a:t>Fulfill a personal interest </a:t>
            </a:r>
          </a:p>
          <a:p>
            <a:pPr lvl="1"/>
            <a:r>
              <a:rPr lang="en-US"/>
              <a:t>Be useful in preparation for internship </a:t>
            </a:r>
          </a:p>
          <a:p>
            <a:pPr lvl="1"/>
            <a:r>
              <a:rPr lang="en-US"/>
              <a:t>Be useful in preparation for specialty-based courses (e.g. pre-requisites) </a:t>
            </a:r>
          </a:p>
          <a:p>
            <a:pPr lvl="1"/>
            <a:r>
              <a:rPr lang="en-US"/>
              <a:t>Achieve other professional goals, e.g., Research </a:t>
            </a:r>
          </a:p>
        </p:txBody>
      </p:sp>
    </p:spTree>
    <p:extLst>
      <p:ext uri="{BB962C8B-B14F-4D97-AF65-F5344CB8AC3E}">
        <p14:creationId xmlns:p14="http://schemas.microsoft.com/office/powerpoint/2010/main" val="2174966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CC38D-FA1C-CDFC-5D14-39C3DFD2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8EA34-FE01-EF36-2CEF-0932D5540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6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Ophthalmology Elective</a:t>
            </a:r>
            <a:endParaRPr lang="en-US" sz="2600" b="1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 HIV Outpatient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Neurology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B2B Clinical Anatomy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Diagnostic Neuroradiology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Emergency and Trauma Radiology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EA9BB6-6678-A98B-F772-8A0E582BCB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564" y="1690688"/>
            <a:ext cx="5838508" cy="449897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Interventional neuroradiology</a:t>
            </a:r>
            <a:r>
              <a:rPr lang="en-US">
                <a:cs typeface="Calibri"/>
              </a:rPr>
              <a:t> Elective</a:t>
            </a: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6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Neurotrauma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>
                <a:solidFill>
                  <a:schemeClr val="accent1"/>
                </a:solidFill>
                <a:cs typeface="Calibri"/>
              </a:rPr>
              <a:t>Otolaryngology Head &amp; Neck Surg Sub-I 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Plastic Surgery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Rheumatology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Subspecialty 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urgery </a:t>
            </a:r>
            <a:r>
              <a:rPr lang="en-US">
                <a:cs typeface="Calibri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D5A56BB-D3E6-4128-965B-6D08AD8A243D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rgbClr val="F4E8FE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Ophthalmology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4CB634-9E56-2538-DCB4-29D4C24CB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Optho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064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78694-0B2D-750A-2C1A-A5BA47443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602FB-E61A-5B65-89E1-61EA0716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r>
              <a:rPr lang="en-US" sz="2600" b="1">
                <a:cs typeface="Calibri"/>
              </a:rPr>
              <a:t>Orthopedic Outpatient Elective</a:t>
            </a:r>
          </a:p>
          <a:p>
            <a:r>
              <a:rPr lang="en-US" sz="2600" b="1">
                <a:cs typeface="Calibri"/>
              </a:rPr>
              <a:t>Advanced Orthopedics Elective</a:t>
            </a:r>
          </a:p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Orthopedics Sub-I </a:t>
            </a:r>
          </a:p>
          <a:p>
            <a:r>
              <a:rPr lang="en-US" sz="2600">
                <a:cs typeface="Calibri"/>
              </a:rPr>
              <a:t>Addiction Medicine Elective</a:t>
            </a:r>
          </a:p>
          <a:p>
            <a:r>
              <a:rPr lang="en-US" sz="2600">
                <a:cs typeface="Calibri"/>
              </a:rPr>
              <a:t>B2B Clinical Anatomy Elective</a:t>
            </a:r>
          </a:p>
          <a:p>
            <a:r>
              <a:rPr lang="en-US" sz="2600">
                <a:cs typeface="Calibri"/>
              </a:rPr>
              <a:t>Emergency and Trauma Radiology Elective</a:t>
            </a:r>
          </a:p>
          <a:p>
            <a:r>
              <a:rPr lang="en-US" sz="2600">
                <a:cs typeface="Calibri"/>
              </a:rPr>
              <a:t>Infectious Disease Elective</a:t>
            </a:r>
          </a:p>
          <a:p>
            <a:r>
              <a:rPr lang="en-US" sz="2600">
                <a:cs typeface="Calibri"/>
              </a:rPr>
              <a:t>MSK Radiology Elective</a:t>
            </a:r>
          </a:p>
          <a:p>
            <a:r>
              <a:rPr lang="en-US" sz="2600">
                <a:solidFill>
                  <a:schemeClr val="accent1"/>
                </a:solidFill>
                <a:ea typeface="+mn-lt"/>
                <a:cs typeface="+mn-lt"/>
              </a:rPr>
              <a:t>Neurocritical Care Sub-I</a:t>
            </a:r>
          </a:p>
          <a:p>
            <a:endParaRPr lang="en-US" sz="2600">
              <a:cs typeface="Calibri"/>
            </a:endParaRP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8DBCEC-5800-FC5A-5ADF-7F842B2CB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498975"/>
          </a:xfrm>
        </p:spPr>
        <p:txBody>
          <a:bodyPr>
            <a:noAutofit/>
          </a:bodyPr>
          <a:lstStyle/>
          <a:p>
            <a:r>
              <a:rPr lang="en-US" sz="2600">
                <a:cs typeface="Calibri"/>
              </a:rPr>
              <a:t>Neurosurgery Elective </a:t>
            </a:r>
          </a:p>
          <a:p>
            <a:r>
              <a:rPr lang="en-US" sz="2600">
                <a:cs typeface="Calibri"/>
              </a:rPr>
              <a:t>Neurotrauma Elective</a:t>
            </a:r>
          </a:p>
          <a:p>
            <a:r>
              <a:rPr lang="en-US" sz="2600">
                <a:cs typeface="Calibri"/>
              </a:rPr>
              <a:t>Pain Management Elective</a:t>
            </a:r>
          </a:p>
          <a:p>
            <a:r>
              <a:rPr lang="en-US" sz="2600">
                <a:cs typeface="Calibri"/>
              </a:rPr>
              <a:t>Rehabilitation Medicine Elective</a:t>
            </a:r>
          </a:p>
          <a:p>
            <a:r>
              <a:rPr lang="en-US" sz="2600">
                <a:cs typeface="Calibri"/>
              </a:rPr>
              <a:t>Rheumatology Elective</a:t>
            </a:r>
          </a:p>
          <a:p>
            <a:r>
              <a:rPr lang="en-US" sz="2600">
                <a:solidFill>
                  <a:schemeClr val="accent1"/>
                </a:solidFill>
                <a:ea typeface="+mn-lt"/>
                <a:cs typeface="+mn-lt"/>
              </a:rPr>
              <a:t>Shock Trauma Intensive Care Sub-I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807D1CA-DDFD-7BA1-86D4-FC4CCB08D2D7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Orthopedic Surgery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C0BE2-0FDB-77C6-EDF2-B5CA9870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Ortho</a:t>
            </a:r>
          </a:p>
        </p:txBody>
      </p:sp>
    </p:spTree>
    <p:extLst>
      <p:ext uri="{BB962C8B-B14F-4D97-AF65-F5344CB8AC3E}">
        <p14:creationId xmlns:p14="http://schemas.microsoft.com/office/powerpoint/2010/main" val="4191821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A394B-5E91-2DBF-A806-F92E265B9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DD737-EF82-E9B6-D3AF-569B5CD9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908" y="1690686"/>
            <a:ext cx="5844476" cy="4498975"/>
          </a:xfrm>
        </p:spPr>
        <p:txBody>
          <a:bodyPr>
            <a:noAutofit/>
          </a:bodyPr>
          <a:lstStyle/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Otolaryngology Head &amp; Neck Surg Sub-I</a:t>
            </a:r>
          </a:p>
          <a:p>
            <a:r>
              <a:rPr lang="en-US" sz="2600" b="1">
                <a:cs typeface="Calibri"/>
              </a:rPr>
              <a:t>Otolaryngology Head &amp; Neck Surg</a:t>
            </a:r>
          </a:p>
          <a:p>
            <a:r>
              <a:rPr lang="en-US" sz="2600" b="1">
                <a:cs typeface="Calibri"/>
              </a:rPr>
              <a:t>Otolaryngology Outpatient Elective</a:t>
            </a:r>
          </a:p>
          <a:p>
            <a:r>
              <a:rPr lang="en-US" sz="2600">
                <a:cs typeface="Calibri"/>
              </a:rPr>
              <a:t>Anesthesiology Elective</a:t>
            </a:r>
          </a:p>
          <a:p>
            <a:r>
              <a:rPr lang="en-US" sz="2600">
                <a:cs typeface="Calibri"/>
              </a:rPr>
              <a:t>B2B Clinical Anatomy Elective</a:t>
            </a:r>
          </a:p>
          <a:p>
            <a:r>
              <a:rPr lang="en-US" sz="2600">
                <a:cs typeface="Calibri"/>
              </a:rPr>
              <a:t>Endocrine and Diabetes Elective</a:t>
            </a:r>
          </a:p>
          <a:p>
            <a:r>
              <a:rPr lang="en-US" sz="2600">
                <a:cs typeface="Calibri"/>
              </a:rPr>
              <a:t>Infectious Disease Elective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AD61F-A0C8-B190-E6D4-8D22D8196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0256" y="1690687"/>
            <a:ext cx="5183188" cy="4498975"/>
          </a:xfrm>
        </p:spPr>
        <p:txBody>
          <a:bodyPr>
            <a:noAutofit/>
          </a:bodyPr>
          <a:lstStyle/>
          <a:p>
            <a:r>
              <a:rPr lang="en-US" sz="2600">
                <a:cs typeface="Calibri"/>
              </a:rPr>
              <a:t>Neuroradiology Elective</a:t>
            </a:r>
          </a:p>
          <a:p>
            <a:r>
              <a:rPr lang="en-US" sz="2600">
                <a:cs typeface="Calibri"/>
              </a:rPr>
              <a:t>Surgical Autopsy Pathology Elective</a:t>
            </a:r>
          </a:p>
          <a:p>
            <a:r>
              <a:rPr lang="en-US" sz="2600">
                <a:cs typeface="Calibri"/>
              </a:rPr>
              <a:t>Palliative Medicine Elective</a:t>
            </a:r>
          </a:p>
          <a:p>
            <a:r>
              <a:rPr lang="en-US" sz="2600">
                <a:cs typeface="Calibri"/>
              </a:rPr>
              <a:t>Pediatric Otolaryngology Elective</a:t>
            </a:r>
          </a:p>
          <a:p>
            <a:r>
              <a:rPr lang="en-US" sz="2600">
                <a:cs typeface="Calibri"/>
              </a:rPr>
              <a:t>Plastic Surgery Elective</a:t>
            </a:r>
          </a:p>
          <a:p>
            <a:r>
              <a:rPr lang="en-US" sz="2600">
                <a:cs typeface="Calibri"/>
              </a:rPr>
              <a:t>Radiation Oncology Elective</a:t>
            </a:r>
          </a:p>
          <a:p>
            <a:r>
              <a:rPr lang="en-US" sz="2600">
                <a:cs typeface="Calibri"/>
              </a:rPr>
              <a:t>Surgical Oncology Elective</a:t>
            </a:r>
          </a:p>
          <a:p>
            <a:endParaRPr lang="en-US" sz="2600">
              <a:ea typeface="+mn-lt"/>
              <a:cs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AA07882-DA5A-F2C0-D37C-5771BC1A3877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Otorhinolaryngology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551DE9-B41D-D6BB-24C2-BED6218D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ENT</a:t>
            </a:r>
          </a:p>
        </p:txBody>
      </p:sp>
    </p:spTree>
    <p:extLst>
      <p:ext uri="{BB962C8B-B14F-4D97-AF65-F5344CB8AC3E}">
        <p14:creationId xmlns:p14="http://schemas.microsoft.com/office/powerpoint/2010/main" val="38457937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521B0-059B-926E-2684-00F31F97F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41307-ADF6-67CC-D3EA-002E35608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3145" y="1621535"/>
            <a:ext cx="4872855" cy="4498975"/>
          </a:xfrm>
        </p:spPr>
        <p:txBody>
          <a:bodyPr>
            <a:noAutofit/>
          </a:bodyPr>
          <a:lstStyle/>
          <a:p>
            <a:r>
              <a:rPr lang="en-US" sz="2600" b="1">
                <a:ea typeface="+mn-lt"/>
                <a:cs typeface="+mn-lt"/>
              </a:rPr>
              <a:t>Surgical Autopsy Pathology Elective</a:t>
            </a:r>
          </a:p>
          <a:p>
            <a:r>
              <a:rPr lang="en-US" sz="2600" b="1">
                <a:ea typeface="+mn-lt"/>
                <a:cs typeface="+mn-lt"/>
              </a:rPr>
              <a:t>Laboratory Medicine Pathology Elective</a:t>
            </a:r>
          </a:p>
          <a:p>
            <a:r>
              <a:rPr lang="en-US" sz="2600" b="1">
                <a:ea typeface="+mn-lt"/>
                <a:cs typeface="+mn-lt"/>
              </a:rPr>
              <a:t>Forensic Pathology Elective</a:t>
            </a:r>
          </a:p>
          <a:p>
            <a:r>
              <a:rPr lang="en-US" sz="2600">
                <a:cs typeface="Calibri"/>
              </a:rPr>
              <a:t>B2B Clinical Anatomy Elective</a:t>
            </a:r>
          </a:p>
          <a:p>
            <a:r>
              <a:rPr lang="en-US" sz="2600">
                <a:cs typeface="Calibri"/>
              </a:rPr>
              <a:t>Dermatology Elective</a:t>
            </a:r>
          </a:p>
          <a:p>
            <a:r>
              <a:rPr lang="en-US" sz="2600">
                <a:cs typeface="Calibri"/>
              </a:rPr>
              <a:t>Hematology Elective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2B1287F-CDC4-D7DB-FA2C-DD52B1390976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Pathology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8F8FEC9A-8AA8-0827-F439-49730C64B396}"/>
              </a:ext>
            </a:extLst>
          </p:cNvPr>
          <p:cNvSpPr txBox="1">
            <a:spLocks/>
          </p:cNvSpPr>
          <p:nvPr/>
        </p:nvSpPr>
        <p:spPr>
          <a:xfrm>
            <a:off x="6096000" y="1621536"/>
            <a:ext cx="5486289" cy="4498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cs typeface="Calibri"/>
              </a:rPr>
              <a:t>Infectious disease (Med or Peds) Elective</a:t>
            </a:r>
          </a:p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Medicine Cancer Center Sub-I</a:t>
            </a:r>
          </a:p>
          <a:p>
            <a:r>
              <a:rPr lang="en-US" sz="2600">
                <a:cs typeface="Calibri"/>
              </a:rPr>
              <a:t>Rheumatology Elective</a:t>
            </a:r>
          </a:p>
          <a:p>
            <a:r>
              <a:rPr lang="en-US" sz="2600">
                <a:cs typeface="Calibri"/>
              </a:rPr>
              <a:t>Surgical Oncology Elective</a:t>
            </a:r>
          </a:p>
          <a:p>
            <a:r>
              <a:rPr lang="en-US" sz="2600">
                <a:cs typeface="Calibri"/>
              </a:rPr>
              <a:t>Transfusion Medicine  Elective</a:t>
            </a:r>
          </a:p>
          <a:p>
            <a:endParaRPr lang="en-US" sz="2600">
              <a:cs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326296-1353-31CC-248E-73CD0950F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Pathology</a:t>
            </a:r>
          </a:p>
        </p:txBody>
      </p:sp>
    </p:spTree>
    <p:extLst>
      <p:ext uri="{BB962C8B-B14F-4D97-AF65-F5344CB8AC3E}">
        <p14:creationId xmlns:p14="http://schemas.microsoft.com/office/powerpoint/2010/main" val="2228271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37209-3D6E-2FC8-03BF-839DDA112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FE1DD-8CB7-11D8-2DD5-AAE5AF22C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64" y="1690687"/>
            <a:ext cx="5524436" cy="4498975"/>
          </a:xfrm>
        </p:spPr>
        <p:txBody>
          <a:bodyPr>
            <a:noAutofit/>
          </a:bodyPr>
          <a:lstStyle/>
          <a:p>
            <a:r>
              <a:rPr lang="en-US" sz="2600" b="1">
                <a:ea typeface="+mn-lt"/>
                <a:cs typeface="+mn-lt"/>
              </a:rPr>
              <a:t>Pediatrics Elective (Any) </a:t>
            </a:r>
          </a:p>
          <a:p>
            <a:r>
              <a:rPr lang="en-US" sz="2600" b="1">
                <a:solidFill>
                  <a:schemeClr val="accent1"/>
                </a:solidFill>
                <a:ea typeface="+mn-lt"/>
                <a:cs typeface="+mn-lt"/>
              </a:rPr>
              <a:t>Pediatrics Sub-I (Any) </a:t>
            </a:r>
          </a:p>
          <a:p>
            <a:r>
              <a:rPr lang="en-US" sz="2600">
                <a:cs typeface="Calibri"/>
              </a:rPr>
              <a:t>Addiction Psychiatry Elective</a:t>
            </a:r>
          </a:p>
          <a:p>
            <a:r>
              <a:rPr lang="en-US" sz="2600">
                <a:cs typeface="Calibri"/>
              </a:rPr>
              <a:t>Child Psychiatry Elective</a:t>
            </a:r>
          </a:p>
          <a:p>
            <a:r>
              <a:rPr lang="en-US" sz="2600">
                <a:cs typeface="Calibri"/>
              </a:rPr>
              <a:t>Eating Disorders Elective</a:t>
            </a:r>
          </a:p>
          <a:p>
            <a:r>
              <a:rPr lang="en-US" sz="2600">
                <a:cs typeface="Calibri"/>
              </a:rPr>
              <a:t>Lab Pathology Elective</a:t>
            </a:r>
          </a:p>
          <a:p>
            <a:r>
              <a:rPr lang="en-US" sz="2600">
                <a:cs typeface="Calibri"/>
              </a:rPr>
              <a:t>Neurology subspecialty clinics Elective</a:t>
            </a:r>
          </a:p>
          <a:p>
            <a:endParaRPr lang="en-US" sz="2600">
              <a:cs typeface="Calibri"/>
            </a:endParaRP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E73351-648C-7DC4-39BB-A57D06F001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715000" cy="4498975"/>
          </a:xfrm>
        </p:spPr>
        <p:txBody>
          <a:bodyPr>
            <a:noAutofit/>
          </a:bodyPr>
          <a:lstStyle/>
          <a:p>
            <a:r>
              <a:rPr lang="en-US" sz="2600">
                <a:cs typeface="Calibri"/>
              </a:rPr>
              <a:t>Ophthalmology Elective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Palliative Care Elective</a:t>
            </a:r>
            <a:r>
              <a:rPr lang="en-US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600">
                <a:cs typeface="Calibri"/>
              </a:rPr>
              <a:t>Pediatric Emergency Medicine Elective</a:t>
            </a:r>
          </a:p>
          <a:p>
            <a:r>
              <a:rPr lang="en-US" sz="2600">
                <a:cs typeface="Calibri"/>
              </a:rPr>
              <a:t>Pediatric Radiology Elective</a:t>
            </a:r>
          </a:p>
          <a:p>
            <a:r>
              <a:rPr lang="en-US" sz="2600">
                <a:cs typeface="Calibri"/>
              </a:rPr>
              <a:t>Pediatric Otolaryngology Elective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Pediatric Surgery Sub-I</a:t>
            </a:r>
          </a:p>
          <a:p>
            <a:endParaRPr lang="en-US" sz="2600">
              <a:ea typeface="+mn-lt"/>
              <a:cs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2F4EB08-2794-C290-6217-6A9E6445DF70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Pediatrics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726B0D-FAC6-B928-E25D-E5717F8E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Pediatrics</a:t>
            </a:r>
          </a:p>
        </p:txBody>
      </p:sp>
    </p:spTree>
    <p:extLst>
      <p:ext uri="{BB962C8B-B14F-4D97-AF65-F5344CB8AC3E}">
        <p14:creationId xmlns:p14="http://schemas.microsoft.com/office/powerpoint/2010/main" val="289588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701A0-BB66-3F6F-E946-5F67C7B74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F07B8-B264-DEE5-C6C0-5E2C2FA25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r>
              <a:rPr lang="en-US" sz="2600" b="1">
                <a:cs typeface="Calibri"/>
              </a:rPr>
              <a:t>Rehabilitation Medicine Elective </a:t>
            </a:r>
          </a:p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Away/Extramural PM&amp;R Sub-I</a:t>
            </a:r>
          </a:p>
          <a:p>
            <a:r>
              <a:rPr lang="en-US" sz="2600">
                <a:cs typeface="Calibri"/>
              </a:rPr>
              <a:t>Addiction Psychiatry Elective</a:t>
            </a:r>
          </a:p>
          <a:p>
            <a:r>
              <a:rPr lang="en-US" sz="2600">
                <a:cs typeface="Calibri"/>
              </a:rPr>
              <a:t>Anesthesiology Elective</a:t>
            </a:r>
          </a:p>
          <a:p>
            <a:r>
              <a:rPr lang="en-US" sz="2600">
                <a:cs typeface="Calibri"/>
              </a:rPr>
              <a:t>Emergency and Trauma Radiology Elective</a:t>
            </a:r>
          </a:p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Medicine Sub-I</a:t>
            </a:r>
          </a:p>
          <a:p>
            <a:r>
              <a:rPr lang="en-US" sz="2600">
                <a:cs typeface="Calibri"/>
              </a:rPr>
              <a:t>MSK Radiology Elective </a:t>
            </a:r>
          </a:p>
          <a:p>
            <a:r>
              <a:rPr lang="en-US" sz="2600">
                <a:cs typeface="Calibri"/>
              </a:rPr>
              <a:t>Neuro-subspecialty Elective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DC2EA8-1F68-F4FC-C6DB-A1E4770E6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498975"/>
          </a:xfrm>
        </p:spPr>
        <p:txBody>
          <a:bodyPr>
            <a:noAutofit/>
          </a:bodyPr>
          <a:lstStyle/>
          <a:p>
            <a:r>
              <a:rPr lang="en-US" sz="2600">
                <a:solidFill>
                  <a:schemeClr val="accent1"/>
                </a:solidFill>
                <a:cs typeface="Calibri"/>
              </a:rPr>
              <a:t>Neurocritical Care Sub-I</a:t>
            </a:r>
          </a:p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Neurology Sub-I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Neurosurgery Sub-I</a:t>
            </a:r>
            <a:endParaRPr lang="en-US" sz="2600">
              <a:cs typeface="Calibri"/>
            </a:endParaRPr>
          </a:p>
          <a:p>
            <a:r>
              <a:rPr lang="en-US" sz="2600">
                <a:cs typeface="Calibri"/>
              </a:rPr>
              <a:t>Neurotrauma Elective</a:t>
            </a:r>
          </a:p>
          <a:p>
            <a:r>
              <a:rPr lang="en-US" sz="2600">
                <a:cs typeface="Calibri"/>
              </a:rPr>
              <a:t>Orthopedics Outpatient Elective</a:t>
            </a:r>
          </a:p>
          <a:p>
            <a:r>
              <a:rPr lang="en-US" sz="2600">
                <a:cs typeface="Calibri"/>
              </a:rPr>
              <a:t>Pain Management Elective</a:t>
            </a:r>
          </a:p>
          <a:p>
            <a:r>
              <a:rPr lang="en-US" sz="2600">
                <a:cs typeface="Calibri"/>
              </a:rPr>
              <a:t>Rheumatology Elective</a:t>
            </a:r>
          </a:p>
          <a:p>
            <a:r>
              <a:rPr lang="en-US" sz="2600">
                <a:cs typeface="Calibri"/>
              </a:rPr>
              <a:t>Urology Elective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3CB643-FD01-B042-5BDF-98CFBE40A361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PM&amp;R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EF3015-2A93-AC63-111B-AEE207812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PMR</a:t>
            </a:r>
          </a:p>
        </p:txBody>
      </p:sp>
    </p:spTree>
    <p:extLst>
      <p:ext uri="{BB962C8B-B14F-4D97-AF65-F5344CB8AC3E}">
        <p14:creationId xmlns:p14="http://schemas.microsoft.com/office/powerpoint/2010/main" val="4293669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5590F-9B2D-5122-FF67-6C137FBF2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624373-2313-905E-6CD2-9971DF092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6612" y="1451202"/>
            <a:ext cx="4942019" cy="4498975"/>
          </a:xfrm>
        </p:spPr>
        <p:txBody>
          <a:bodyPr>
            <a:noAutofit/>
          </a:bodyPr>
          <a:lstStyle/>
          <a:p>
            <a:r>
              <a:rPr lang="en-US" sz="2600" b="1">
                <a:cs typeface="Calibri"/>
              </a:rPr>
              <a:t>Plastic Surgery Elective </a:t>
            </a:r>
          </a:p>
          <a:p>
            <a:r>
              <a:rPr lang="en-US" sz="2600">
                <a:cs typeface="Calibri"/>
              </a:rPr>
              <a:t>Anesthesiology Elective</a:t>
            </a:r>
          </a:p>
          <a:p>
            <a:r>
              <a:rPr lang="en-US" sz="2600">
                <a:cs typeface="Calibri"/>
              </a:rPr>
              <a:t>Advanced Dermatology Elective</a:t>
            </a:r>
          </a:p>
          <a:p>
            <a:r>
              <a:rPr lang="en-US" sz="2600">
                <a:cs typeface="Calibri"/>
              </a:rPr>
              <a:t>Dermatology Elective</a:t>
            </a:r>
          </a:p>
          <a:p>
            <a:r>
              <a:rPr lang="en-US" sz="2600">
                <a:cs typeface="Calibri"/>
              </a:rPr>
              <a:t>Diagnostic Radiology Elective</a:t>
            </a:r>
          </a:p>
          <a:p>
            <a:r>
              <a:rPr lang="en-US" sz="2600">
                <a:cs typeface="Calibri"/>
              </a:rPr>
              <a:t>Pathology Elective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4A2462-35EE-627A-CE7D-DE0A43ABF3B0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rgbClr val="F4E8FE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Plastic Surgery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DE4ECC08-47D4-0E72-65A3-F44B4F7EC868}"/>
              </a:ext>
            </a:extLst>
          </p:cNvPr>
          <p:cNvSpPr txBox="1">
            <a:spLocks/>
          </p:cNvSpPr>
          <p:nvPr/>
        </p:nvSpPr>
        <p:spPr>
          <a:xfrm>
            <a:off x="6722300" y="1451202"/>
            <a:ext cx="5312429" cy="4498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>
                <a:cs typeface="Calibri"/>
              </a:rPr>
              <a:t>Pain Management Elective</a:t>
            </a:r>
          </a:p>
          <a:p>
            <a:r>
              <a:rPr lang="en-US" sz="2600">
                <a:cs typeface="Calibri"/>
              </a:rPr>
              <a:t>Otolaryngology Elective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Otolaryngology Sub-I</a:t>
            </a:r>
          </a:p>
          <a:p>
            <a:r>
              <a:rPr lang="en-US" sz="2600">
                <a:solidFill>
                  <a:schemeClr val="accent1"/>
                </a:solidFill>
                <a:latin typeface="-apple-system"/>
              </a:rPr>
              <a:t>Shock Trauma Surgery Sub-I</a:t>
            </a:r>
          </a:p>
          <a:p>
            <a:r>
              <a:rPr lang="en-US" sz="2600">
                <a:cs typeface="Calibri"/>
              </a:rPr>
              <a:t>Soft Tissue Surgery Elective</a:t>
            </a:r>
          </a:p>
          <a:p>
            <a:r>
              <a:rPr lang="en-US" sz="2600">
                <a:cs typeface="Calibri"/>
              </a:rPr>
              <a:t>Surgical Oncology Elective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849403C-1DC4-89E5-44E0-66A802A6E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Plastic Surgery</a:t>
            </a:r>
          </a:p>
        </p:txBody>
      </p:sp>
    </p:spTree>
    <p:extLst>
      <p:ext uri="{BB962C8B-B14F-4D97-AF65-F5344CB8AC3E}">
        <p14:creationId xmlns:p14="http://schemas.microsoft.com/office/powerpoint/2010/main" val="41360886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D8B2E-902A-2C57-EC7C-67A9CBD86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511AF-FD32-233C-AB9B-3F1DA1B97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846" y="1343214"/>
            <a:ext cx="5767386" cy="4498975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Any Psychiatry Elective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 </a:t>
            </a:r>
            <a:r>
              <a:rPr lang="en-US" sz="16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Psychiatry Sub-I or Geriatric Psychiatry Sub-I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Sub-I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 HIV Outpatient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Adverse Childhood Experiences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AHEC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Cardiology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 </a:t>
            </a:r>
            <a:r>
              <a:rPr lang="en-US" sz="1600" kern="10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Diagnostic Neuroradiology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elective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Endocrinology and Diabetes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Family Medicine Sub-I </a:t>
            </a: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(inpatient or ambulatory*)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Family Medicine in Kenya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Geriatric Medicine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Healthcare for the Homeless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>
              <a:cs typeface="Calibri"/>
            </a:endParaRPr>
          </a:p>
          <a:p>
            <a:endParaRPr lang="en-US" sz="1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3B263-E945-3192-41FD-69CFA60DF5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37376" y="1343215"/>
            <a:ext cx="5667250" cy="4498975"/>
          </a:xfrm>
        </p:spPr>
        <p:txBody>
          <a:bodyPr>
            <a:no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Infectious Disease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Infectious Disease Sub-I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Consultation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Indian Health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Neurology Subspecialty Clinics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Neuroradiology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Nutrition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Pain management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Palliative Medicine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Patient Safety and Quality Improvement* 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Behavior and Development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Emergency Medicine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Endocrinology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Health 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1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1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Rheumatology</a:t>
            </a:r>
            <a:r>
              <a:rPr lang="en-US" sz="1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1600">
              <a:ea typeface="+mn-lt"/>
              <a:cs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190880F-0EE3-196B-18F9-E250EA4737CA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Psychiatry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26345C-AF25-3544-37C5-A52A7CDB8024}"/>
              </a:ext>
            </a:extLst>
          </p:cNvPr>
          <p:cNvSpPr txBox="1"/>
          <p:nvPr/>
        </p:nvSpPr>
        <p:spPr>
          <a:xfrm>
            <a:off x="9801933" y="6470380"/>
            <a:ext cx="250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*requires prior approval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E45F04-C092-493C-3C98-89DFD26F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Psychiatry</a:t>
            </a:r>
          </a:p>
        </p:txBody>
      </p:sp>
    </p:spTree>
    <p:extLst>
      <p:ext uri="{BB962C8B-B14F-4D97-AF65-F5344CB8AC3E}">
        <p14:creationId xmlns:p14="http://schemas.microsoft.com/office/powerpoint/2010/main" val="4154383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AC64C-E889-A958-6BBC-AA6AAB4E7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EACB6-9EE1-324C-CCA5-02C3FA3D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9244" y="1483995"/>
            <a:ext cx="8697404" cy="4498975"/>
          </a:xfrm>
        </p:spPr>
        <p:txBody>
          <a:bodyPr>
            <a:noAutofit/>
          </a:bodyPr>
          <a:lstStyle/>
          <a:p>
            <a:pPr fontAlgn="base"/>
            <a:r>
              <a:rPr lang="en-US" b="1">
                <a:solidFill>
                  <a:schemeClr val="accent1"/>
                </a:solidFill>
              </a:rPr>
              <a:t>​Medicine​ Sub-I (any)</a:t>
            </a:r>
          </a:p>
          <a:p>
            <a:pPr fontAlgn="base"/>
            <a:r>
              <a:rPr lang="en-US" b="1">
                <a:solidFill>
                  <a:schemeClr val="accent1"/>
                </a:solidFill>
              </a:rPr>
              <a:t>Pediatrics​ Sub-I (any)</a:t>
            </a:r>
          </a:p>
          <a:p>
            <a:pPr fontAlgn="base"/>
            <a:r>
              <a:rPr lang="en-US" b="1">
                <a:solidFill>
                  <a:schemeClr val="accent1"/>
                </a:solidFill>
              </a:rPr>
              <a:t>Family Medicine​ Sub-I (any)</a:t>
            </a:r>
          </a:p>
          <a:p>
            <a:pPr fontAlgn="base"/>
            <a:r>
              <a:rPr lang="en-US"/>
              <a:t>AHEC​</a:t>
            </a:r>
          </a:p>
          <a:p>
            <a:pPr fontAlgn="base"/>
            <a:r>
              <a:rPr lang="en-US" b="1"/>
              <a:t>Public Health​ Elective</a:t>
            </a:r>
          </a:p>
          <a:p>
            <a:pPr fontAlgn="base"/>
            <a:r>
              <a:rPr lang="en-US" b="1"/>
              <a:t>Patient Safety and Quality Improvement​*</a:t>
            </a:r>
          </a:p>
          <a:p>
            <a:pPr fontAlgn="base"/>
            <a:r>
              <a:rPr lang="en-US"/>
              <a:t>Indian Health ​</a:t>
            </a:r>
          </a:p>
          <a:p>
            <a:pPr fontAlgn="base"/>
            <a:r>
              <a:rPr lang="en-US" b="1"/>
              <a:t>Research Epidemiology and Public Health Elective 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CF0036-23B5-F649-EC34-2A4E8FE3522C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Preventive Medicine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64261D-ED7D-5E31-65D7-40749624FC04}"/>
              </a:ext>
            </a:extLst>
          </p:cNvPr>
          <p:cNvSpPr txBox="1"/>
          <p:nvPr/>
        </p:nvSpPr>
        <p:spPr>
          <a:xfrm>
            <a:off x="9641955" y="6308209"/>
            <a:ext cx="250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*requires prior approval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A76631-3337-AD9D-D19B-5D871F96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Prev Med</a:t>
            </a:r>
          </a:p>
        </p:txBody>
      </p:sp>
    </p:spTree>
    <p:extLst>
      <p:ext uri="{BB962C8B-B14F-4D97-AF65-F5344CB8AC3E}">
        <p14:creationId xmlns:p14="http://schemas.microsoft.com/office/powerpoint/2010/main" val="42785655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23B03-DB3B-2F6C-017B-7E78A05B0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5151-6E35-7956-C537-87FB7D013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Radiology Elective (any)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Sub-I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Vascular Surgery Sub-I</a:t>
            </a:r>
            <a:endParaRPr lang="en-US" sz="2600" b="1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B2B Clinical Anatomy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Bedside US 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6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Emergency Medicine Sub-I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6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General Surgery Sub-I </a:t>
            </a: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6F03A7-665A-6903-B773-E1FB9E020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183188" cy="449897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Orthopedic Surgery 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Pain Management 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Pathology 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Radiation Oncology 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6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6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Subspecialty Surgery</a:t>
            </a:r>
            <a:r>
              <a:rPr lang="en-US" sz="26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2600">
              <a:cs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8D7AAFD-CFAA-8268-64BB-08B9D37C293B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Radiology (DR and IR)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DF38F-DF86-327D-923C-AF79225EE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Radiology</a:t>
            </a:r>
          </a:p>
        </p:txBody>
      </p:sp>
    </p:spTree>
    <p:extLst>
      <p:ext uri="{BB962C8B-B14F-4D97-AF65-F5344CB8AC3E}">
        <p14:creationId xmlns:p14="http://schemas.microsoft.com/office/powerpoint/2010/main" val="1014664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4A068-721F-6F2F-233C-D59522DE0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addition to this resource, students may seek scheduling advise from senior students, departmental faculty, and OSA advisors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Additional information can also be found in the OSA Student Handbook, under Clinical Scheduling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424F73A-A84F-EB73-7605-6AA2F2A13202}"/>
              </a:ext>
            </a:extLst>
          </p:cNvPr>
          <p:cNvSpPr txBox="1">
            <a:spLocks/>
          </p:cNvSpPr>
          <p:nvPr/>
        </p:nvSpPr>
        <p:spPr>
          <a:xfrm>
            <a:off x="762000" y="45116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Choosing Sub-Internship and Elective Courses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6A6CA-9415-65CC-BAD5-36F029F11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Sub-Internship and Elective Courses </a:t>
            </a:r>
          </a:p>
        </p:txBody>
      </p:sp>
    </p:spTree>
    <p:extLst>
      <p:ext uri="{BB962C8B-B14F-4D97-AF65-F5344CB8AC3E}">
        <p14:creationId xmlns:p14="http://schemas.microsoft.com/office/powerpoint/2010/main" val="522792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B6413-BA0C-8368-32DC-DEBC6ACA2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E974F-F9D6-20D2-D5DF-1CB0B6ADF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1480" y="1306640"/>
            <a:ext cx="5701348" cy="4498975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b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Radiation Oncology Elective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b="1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Cancer Center Sub-I</a:t>
            </a:r>
            <a:endParaRPr lang="en-US" sz="2400" b="1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Radiology Elective (any)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B2B Clinical Anatomy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Cancer Care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/>
              <a:t>Diagnostic Radiology and Nuclear Medicine Elective </a:t>
            </a:r>
            <a:r>
              <a:rPr lang="en-US" sz="2400" err="1"/>
              <a:t>Elective</a:t>
            </a:r>
            <a:endParaRPr lang="en-US" sz="2400"/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Gynecologic Surgery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Hematology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Leukemia Sub-I (Medicine)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22D43F-3615-FADE-EB10-87EBFAF30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828" y="1306639"/>
            <a:ext cx="5870448" cy="449897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Medical Genetics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Sub-I (any)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MICU Sub-I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Nutrition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Pain Management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Palliative Care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Hem/</a:t>
            </a:r>
            <a:r>
              <a:rPr lang="en-US" sz="2400" kern="10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Onc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 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Rehabilitation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Medicine 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Surgical Oncology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Surgical Oncology Sub-I</a:t>
            </a:r>
          </a:p>
          <a:p>
            <a:endParaRPr lang="en-US" sz="2400">
              <a:cs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8A7745-CA83-83C5-EBC1-39F44373FCE1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Radiation Oncology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BFE229-44C6-9D2C-0035-1B302BA0B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Rad Onc</a:t>
            </a:r>
          </a:p>
        </p:txBody>
      </p:sp>
    </p:spTree>
    <p:extLst>
      <p:ext uri="{BB962C8B-B14F-4D97-AF65-F5344CB8AC3E}">
        <p14:creationId xmlns:p14="http://schemas.microsoft.com/office/powerpoint/2010/main" val="16113090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31541-D27C-CCC8-6FEE-0E2540352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3B9A7-11A4-6E47-D384-F62278A22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471232"/>
            <a:ext cx="5634164" cy="4498975"/>
          </a:xfrm>
        </p:spPr>
        <p:txBody>
          <a:bodyPr>
            <a:noAutofit/>
          </a:bodyPr>
          <a:lstStyle/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General Surgery Sub-I 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Minimally Invasive Surgery Sub-I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Pediatric Surgery Sub-I 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Organ Transplant Sub-I </a:t>
            </a:r>
          </a:p>
          <a:p>
            <a:r>
              <a:rPr lang="en-US" sz="1800" b="1">
                <a:cs typeface="Calibri"/>
              </a:rPr>
              <a:t>Soft Tissue Surgery Elective</a:t>
            </a:r>
          </a:p>
          <a:p>
            <a:r>
              <a:rPr lang="en-US" sz="1800" b="1">
                <a:cs typeface="Calibri"/>
              </a:rPr>
              <a:t>Subspecialty Surgery Elective</a:t>
            </a:r>
          </a:p>
          <a:p>
            <a:r>
              <a:rPr lang="en-US" sz="1800" b="1">
                <a:solidFill>
                  <a:schemeClr val="accent1"/>
                </a:solidFill>
                <a:cs typeface="Calibri"/>
              </a:rPr>
              <a:t>Surgical Oncology Sub-I</a:t>
            </a:r>
          </a:p>
          <a:p>
            <a:r>
              <a:rPr lang="en-US" sz="1800" b="1">
                <a:cs typeface="Calibri"/>
              </a:rPr>
              <a:t>Surgical Simulation and Educational Excellence Elective  </a:t>
            </a:r>
          </a:p>
          <a:p>
            <a:r>
              <a:rPr lang="en-US" sz="1800">
                <a:cs typeface="Calibri"/>
              </a:rPr>
              <a:t>Abdominal Imaging Elective</a:t>
            </a:r>
          </a:p>
          <a:p>
            <a:r>
              <a:rPr lang="en-US" sz="1800">
                <a:cs typeface="Calibri"/>
              </a:rPr>
              <a:t>Addiction Psychiatry Elective</a:t>
            </a:r>
          </a:p>
          <a:p>
            <a:r>
              <a:rPr lang="en-US" sz="1800">
                <a:cs typeface="Calibri"/>
              </a:rPr>
              <a:t>Anesthesiology Elective</a:t>
            </a:r>
          </a:p>
          <a:p>
            <a:r>
              <a:rPr lang="en-US" sz="1800">
                <a:cs typeface="Calibri"/>
              </a:rPr>
              <a:t>B2B Clinical Anatomy Elective</a:t>
            </a:r>
          </a:p>
          <a:p>
            <a:r>
              <a:rPr lang="en-US" sz="1800">
                <a:cs typeface="Calibri"/>
              </a:rPr>
              <a:t>Cardiology Elective</a:t>
            </a:r>
          </a:p>
          <a:p>
            <a:pPr marL="0" indent="0">
              <a:buNone/>
            </a:pPr>
            <a:r>
              <a:rPr lang="en-US" sz="1800">
                <a:cs typeface="Calibri"/>
              </a:rPr>
              <a:t> </a:t>
            </a:r>
          </a:p>
          <a:p>
            <a:pPr marL="0" indent="0">
              <a:buNone/>
            </a:pPr>
            <a:endParaRPr lang="en-US" sz="1800">
              <a:cs typeface="Calibri"/>
            </a:endParaRPr>
          </a:p>
          <a:p>
            <a:endParaRPr lang="en-US" sz="18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6F094-2DFF-077A-D1DE-AAE527D7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11696" y="1471232"/>
            <a:ext cx="5183188" cy="4498975"/>
          </a:xfrm>
        </p:spPr>
        <p:txBody>
          <a:bodyPr>
            <a:noAutofit/>
          </a:bodyPr>
          <a:lstStyle/>
          <a:p>
            <a:r>
              <a:rPr lang="en-US" sz="1800">
                <a:cs typeface="Calibri"/>
              </a:rPr>
              <a:t>Diagnostic Radiology Elective</a:t>
            </a:r>
          </a:p>
          <a:p>
            <a:r>
              <a:rPr lang="en-US" sz="1800">
                <a:cs typeface="Calibri"/>
              </a:rPr>
              <a:t>Endocrine and Diabetes Elective</a:t>
            </a:r>
          </a:p>
          <a:p>
            <a:r>
              <a:rPr lang="en-US" sz="1800">
                <a:cs typeface="Calibri"/>
              </a:rPr>
              <a:t>Emergency and Trauma Radiology Elective</a:t>
            </a:r>
          </a:p>
          <a:p>
            <a:r>
              <a:rPr lang="en-US" sz="1800">
                <a:solidFill>
                  <a:schemeClr val="accent1"/>
                </a:solidFill>
                <a:cs typeface="Calibri"/>
              </a:rPr>
              <a:t>Gynecologic Oncology Sub-I</a:t>
            </a:r>
          </a:p>
          <a:p>
            <a:r>
              <a:rPr lang="en-US" sz="1800">
                <a:cs typeface="Calibri"/>
              </a:rPr>
              <a:t>Infectious Disease Elective</a:t>
            </a:r>
          </a:p>
          <a:p>
            <a:r>
              <a:rPr lang="en-US" sz="1800">
                <a:cs typeface="Calibri"/>
              </a:rPr>
              <a:t>Radiology Procedures Elective</a:t>
            </a:r>
          </a:p>
          <a:p>
            <a:r>
              <a:rPr lang="en-US" sz="1800">
                <a:cs typeface="Calibri"/>
              </a:rPr>
              <a:t>Lab Pathology Elective</a:t>
            </a:r>
          </a:p>
          <a:p>
            <a:r>
              <a:rPr lang="en-US" sz="1800">
                <a:solidFill>
                  <a:schemeClr val="accent1"/>
                </a:solidFill>
                <a:cs typeface="Calibri"/>
              </a:rPr>
              <a:t>Otorhinolaryngology Sub-I</a:t>
            </a:r>
          </a:p>
          <a:p>
            <a:r>
              <a:rPr lang="en-US" sz="1800">
                <a:cs typeface="Calibri"/>
              </a:rPr>
              <a:t>Nephrology Transplant Medicine Elective</a:t>
            </a:r>
          </a:p>
          <a:p>
            <a:r>
              <a:rPr lang="en-US" sz="1800">
                <a:cs typeface="Calibri"/>
              </a:rPr>
              <a:t>Nutrition Elective</a:t>
            </a:r>
          </a:p>
          <a:p>
            <a:r>
              <a:rPr lang="en-US" sz="1800">
                <a:cs typeface="Calibri"/>
              </a:rPr>
              <a:t>Radiological Procedures Elective</a:t>
            </a:r>
          </a:p>
          <a:p>
            <a:r>
              <a:rPr lang="en-US" sz="1800">
                <a:cs typeface="Calibri"/>
              </a:rPr>
              <a:t>Surgical/Autopsy Pathology Elective</a:t>
            </a:r>
          </a:p>
          <a:p>
            <a:r>
              <a:rPr lang="en-US" sz="1800">
                <a:cs typeface="Calibri"/>
              </a:rPr>
              <a:t>Transfusion Medicine Elective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073129-8D1C-C9A6-79D9-E3D2B3280C8A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General Surgery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CCF642-4553-5385-438F-31BD6D438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Gen Surg</a:t>
            </a:r>
          </a:p>
        </p:txBody>
      </p:sp>
    </p:spTree>
    <p:extLst>
      <p:ext uri="{BB962C8B-B14F-4D97-AF65-F5344CB8AC3E}">
        <p14:creationId xmlns:p14="http://schemas.microsoft.com/office/powerpoint/2010/main" val="19205376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6A56C-C7CD-6FE7-F206-61BF276BF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A0976-7F77-C154-EA04-101E1AEC0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7"/>
            <a:ext cx="5157787" cy="4498975"/>
          </a:xfrm>
        </p:spPr>
        <p:txBody>
          <a:bodyPr>
            <a:noAutofit/>
          </a:bodyPr>
          <a:lstStyle/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Cardiothoracic Surgery Sub-I </a:t>
            </a:r>
          </a:p>
          <a:p>
            <a:r>
              <a:rPr lang="en-US" sz="2600">
                <a:cs typeface="Calibri"/>
              </a:rPr>
              <a:t>Abdominal Imaging Elective</a:t>
            </a:r>
          </a:p>
          <a:p>
            <a:r>
              <a:rPr lang="en-US" sz="2600">
                <a:cs typeface="Calibri"/>
              </a:rPr>
              <a:t>Addiction Psychiatry </a:t>
            </a:r>
          </a:p>
          <a:p>
            <a:r>
              <a:rPr lang="en-US" sz="2600">
                <a:cs typeface="Calibri"/>
              </a:rPr>
              <a:t>Anesthesiology Elective</a:t>
            </a:r>
          </a:p>
          <a:p>
            <a:r>
              <a:rPr lang="en-US" sz="2600">
                <a:cs typeface="Calibri"/>
              </a:rPr>
              <a:t>B2B Clinical Anatomy Elective</a:t>
            </a:r>
          </a:p>
          <a:p>
            <a:r>
              <a:rPr lang="en-US" sz="2600">
                <a:cs typeface="Calibri"/>
              </a:rPr>
              <a:t>Cardiology Elective</a:t>
            </a:r>
          </a:p>
          <a:p>
            <a:r>
              <a:rPr lang="en-US" sz="2600">
                <a:cs typeface="Calibri"/>
              </a:rPr>
              <a:t>Diagnostic Radiology Elective</a:t>
            </a:r>
          </a:p>
          <a:p>
            <a:r>
              <a:rPr lang="en-US" sz="2600">
                <a:cs typeface="Calibri"/>
              </a:rPr>
              <a:t>Endocrinology Elective</a:t>
            </a:r>
          </a:p>
          <a:p>
            <a:endParaRPr lang="en-US" sz="2600">
              <a:cs typeface="Calibri"/>
            </a:endParaRPr>
          </a:p>
          <a:p>
            <a:pPr marL="0" indent="0">
              <a:buNone/>
            </a:pPr>
            <a:endParaRPr lang="en-US" sz="2600">
              <a:cs typeface="Calibri"/>
            </a:endParaRPr>
          </a:p>
          <a:p>
            <a:endParaRPr lang="en-US" sz="2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427EE5-CB2C-9053-A071-A8BF14921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15000" y="1690688"/>
            <a:ext cx="6190488" cy="4498975"/>
          </a:xfrm>
        </p:spPr>
        <p:txBody>
          <a:bodyPr>
            <a:noAutofit/>
          </a:bodyPr>
          <a:lstStyle/>
          <a:p>
            <a:r>
              <a:rPr lang="en-US" sz="2600">
                <a:cs typeface="Calibri"/>
              </a:rPr>
              <a:t>Emergency and Trauma Radiology Elective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General Surgery Sub-I</a:t>
            </a:r>
          </a:p>
          <a:p>
            <a:r>
              <a:rPr lang="en-US" sz="2600">
                <a:cs typeface="Calibri"/>
              </a:rPr>
              <a:t>Infectious Disease Elective</a:t>
            </a:r>
          </a:p>
          <a:p>
            <a:r>
              <a:rPr lang="en-US" sz="2600">
                <a:cs typeface="Calibri"/>
              </a:rPr>
              <a:t>Pain Management Elective</a:t>
            </a:r>
          </a:p>
          <a:p>
            <a:r>
              <a:rPr lang="en-US" sz="2600">
                <a:cs typeface="Calibri"/>
              </a:rPr>
              <a:t>Radiology Procedures Elective</a:t>
            </a:r>
          </a:p>
          <a:p>
            <a:r>
              <a:rPr lang="en-US" sz="2600">
                <a:cs typeface="Calibri"/>
              </a:rPr>
              <a:t>Surgical Oncology Elective</a:t>
            </a:r>
          </a:p>
          <a:p>
            <a:r>
              <a:rPr lang="en-US" sz="2600">
                <a:cs typeface="Calibri"/>
              </a:rPr>
              <a:t>Thoracic radiology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Vascular Surgery Sub-I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92A773-1B76-0DB9-A025-BC75944C47F2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rgbClr val="F4E8FE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Thoracic Surgery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D79E07-8D1A-F00F-818B-21E97E991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Thoracic Surg</a:t>
            </a:r>
          </a:p>
        </p:txBody>
      </p:sp>
    </p:spTree>
    <p:extLst>
      <p:ext uri="{BB962C8B-B14F-4D97-AF65-F5344CB8AC3E}">
        <p14:creationId xmlns:p14="http://schemas.microsoft.com/office/powerpoint/2010/main" val="31381512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D222A-FBC4-1A05-4E5C-8EB0CE17D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CEB53-B3C5-BD5F-AECC-1975CB6D7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003228" cy="4498975"/>
          </a:xfrm>
        </p:spPr>
        <p:txBody>
          <a:bodyPr>
            <a:noAutofit/>
          </a:bodyPr>
          <a:lstStyle/>
          <a:p>
            <a:r>
              <a:rPr lang="en-US" sz="2600" b="1">
                <a:solidFill>
                  <a:schemeClr val="accent1"/>
                </a:solidFill>
                <a:cs typeface="Calibri"/>
              </a:rPr>
              <a:t>Vascular Surgery Sub-I </a:t>
            </a:r>
          </a:p>
          <a:p>
            <a:r>
              <a:rPr lang="en-US" sz="2600">
                <a:cs typeface="Calibri"/>
              </a:rPr>
              <a:t>Abdominal Imaging Elective</a:t>
            </a:r>
          </a:p>
          <a:p>
            <a:r>
              <a:rPr lang="en-US" sz="2600">
                <a:cs typeface="Calibri"/>
              </a:rPr>
              <a:t>Addiction Psychiatry Elective</a:t>
            </a:r>
          </a:p>
          <a:p>
            <a:r>
              <a:rPr lang="en-US" sz="2600">
                <a:cs typeface="Calibri"/>
              </a:rPr>
              <a:t>Anesthesiology Elective</a:t>
            </a:r>
          </a:p>
          <a:p>
            <a:r>
              <a:rPr lang="en-US" sz="2600">
                <a:cs typeface="Calibri"/>
              </a:rPr>
              <a:t>B2B Clinical Anatomy Elective</a:t>
            </a:r>
          </a:p>
          <a:p>
            <a:r>
              <a:rPr lang="en-US" sz="2600">
                <a:solidFill>
                  <a:schemeClr val="accent1"/>
                </a:solidFill>
                <a:cs typeface="Calibri"/>
              </a:rPr>
              <a:t>Cardiothoracic Surgery Sub-I </a:t>
            </a:r>
          </a:p>
          <a:p>
            <a:r>
              <a:rPr lang="en-US" sz="2600">
                <a:cs typeface="Calibri"/>
              </a:rPr>
              <a:t>Diagnostic Radiology Elective</a:t>
            </a:r>
          </a:p>
          <a:p>
            <a:endParaRPr lang="en-US" sz="2600">
              <a:cs typeface="Calibri"/>
            </a:endParaRP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9A909D1-6A1A-23CF-242B-310F68784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0688"/>
            <a:ext cx="5513832" cy="4498975"/>
          </a:xfrm>
        </p:spPr>
        <p:txBody>
          <a:bodyPr>
            <a:noAutofit/>
          </a:bodyPr>
          <a:lstStyle/>
          <a:p>
            <a:r>
              <a:rPr lang="en-US" sz="2600">
                <a:cs typeface="Calibri"/>
              </a:rPr>
              <a:t>Endocrinology Elective</a:t>
            </a:r>
          </a:p>
          <a:p>
            <a:r>
              <a:rPr lang="en-US" sz="2600">
                <a:cs typeface="Calibri"/>
              </a:rPr>
              <a:t>Emergency and Trauma Radiology Elective</a:t>
            </a:r>
          </a:p>
          <a:p>
            <a:r>
              <a:rPr lang="en-US" sz="2600">
                <a:cs typeface="Calibri"/>
              </a:rPr>
              <a:t>Infectious Disease Elective</a:t>
            </a:r>
          </a:p>
          <a:p>
            <a:r>
              <a:rPr lang="en-US" sz="2600">
                <a:cs typeface="Calibri"/>
              </a:rPr>
              <a:t>Pain Management Elective</a:t>
            </a:r>
          </a:p>
          <a:p>
            <a:r>
              <a:rPr lang="en-US" sz="2600">
                <a:cs typeface="Calibri"/>
              </a:rPr>
              <a:t>Radiology Procedures Elective</a:t>
            </a:r>
          </a:p>
          <a:p>
            <a:r>
              <a:rPr lang="en-US" sz="2600">
                <a:cs typeface="Calibri"/>
              </a:rPr>
              <a:t>Vascular and Interventional Radiology Elective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E0162CE-7A3C-EAEA-E6E7-CD5F98664C9D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Vascular Surgery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7A6E0E-7CFD-7B4A-1D52-A1CD62FE0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Vascular Surgery</a:t>
            </a:r>
          </a:p>
        </p:txBody>
      </p:sp>
    </p:spTree>
    <p:extLst>
      <p:ext uri="{BB962C8B-B14F-4D97-AF65-F5344CB8AC3E}">
        <p14:creationId xmlns:p14="http://schemas.microsoft.com/office/powerpoint/2010/main" val="6901331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1383D-794C-8D1A-5BE4-1DAB94C58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5AA5F-5295-8905-DCD9-93312458F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1343216"/>
            <a:ext cx="5157787" cy="4498975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b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Urologic Surgery</a:t>
            </a:r>
            <a:r>
              <a:rPr lang="en-US" sz="24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r>
              <a:rPr lang="en-US" sz="2400" b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Abdominal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maging Elective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Anesthesiology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B2B Clinical Anatomy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</a:t>
            </a: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edside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</a:t>
            </a: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ltrasound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Gynecologic Oncology Sub-I </a:t>
            </a:r>
            <a:endParaRPr lang="en-US" sz="2400" kern="10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Gynecologic Surgery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Cancer Center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Nephrology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52097C-E0A7-8D07-DB4E-704F6B74A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343216"/>
            <a:ext cx="5183188" cy="4498975"/>
          </a:xfrm>
        </p:spPr>
        <p:txBody>
          <a:bodyPr>
            <a:no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Pain Management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Palliative Medicine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Nephrology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Pediatric Surgery Sub-I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Subspecialty Surgery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Surgical Oncology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Surgical/Autopsy Pathology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sz="24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Vascular and Interventional Radiology </a:t>
            </a:r>
            <a:r>
              <a:rPr lang="en-US" sz="2400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Elective</a:t>
            </a:r>
            <a:endParaRPr lang="en-US" sz="2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BA16F1-FC1A-CAEA-72AC-B312E191E8D5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Urology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71035-B765-7ED7-2E1F-D75D414ED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Urology</a:t>
            </a:r>
          </a:p>
        </p:txBody>
      </p:sp>
    </p:spTree>
    <p:extLst>
      <p:ext uri="{BB962C8B-B14F-4D97-AF65-F5344CB8AC3E}">
        <p14:creationId xmlns:p14="http://schemas.microsoft.com/office/powerpoint/2010/main" val="17284488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EA510-DB51-74BD-AEAC-C4B2E22BA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656EB-A0A5-CA53-A75C-BC7F6ACDB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1343216"/>
            <a:ext cx="5157787" cy="4498975"/>
          </a:xfrm>
        </p:spPr>
        <p:txBody>
          <a:bodyPr>
            <a:noAutofit/>
          </a:bodyPr>
          <a:lstStyle/>
          <a:p>
            <a:pPr fontAlgn="base"/>
            <a:r>
              <a:rPr lang="en-US" sz="1800" b="1">
                <a:solidFill>
                  <a:schemeClr val="accent1"/>
                </a:solidFill>
              </a:rPr>
              <a:t>Emergency Medicine Sub-I​</a:t>
            </a:r>
          </a:p>
          <a:p>
            <a:pPr fontAlgn="base"/>
            <a:r>
              <a:rPr lang="en-US" sz="1800" b="1">
                <a:solidFill>
                  <a:schemeClr val="accent1"/>
                </a:solidFill>
              </a:rPr>
              <a:t>Medicine Sub-I (Any)</a:t>
            </a:r>
          </a:p>
          <a:p>
            <a:pPr fontAlgn="base"/>
            <a:r>
              <a:rPr lang="en-US" sz="1800" b="1"/>
              <a:t>EM Elective (Any)</a:t>
            </a:r>
          </a:p>
          <a:p>
            <a:pPr fontAlgn="base"/>
            <a:r>
              <a:rPr lang="en-US" sz="1800" b="1"/>
              <a:t>Medicine Elective (Any)</a:t>
            </a:r>
          </a:p>
          <a:p>
            <a:pPr fontAlgn="base"/>
            <a:r>
              <a:rPr lang="en-US" sz="1800"/>
              <a:t>Addiction Medicine Elective ​</a:t>
            </a:r>
          </a:p>
          <a:p>
            <a:pPr fontAlgn="base"/>
            <a:r>
              <a:rPr lang="en-US" sz="1800"/>
              <a:t>Anesthesia Elective ​</a:t>
            </a:r>
          </a:p>
          <a:p>
            <a:pPr fontAlgn="base"/>
            <a:r>
              <a:rPr lang="en-US" sz="1800"/>
              <a:t>Dermatology Elective ​</a:t>
            </a:r>
          </a:p>
          <a:p>
            <a:pPr fontAlgn="base"/>
            <a:r>
              <a:rPr lang="en-US" sz="1800"/>
              <a:t>Eating Disorders Elective ​</a:t>
            </a:r>
          </a:p>
          <a:p>
            <a:pPr fontAlgn="base"/>
            <a:r>
              <a:rPr lang="en-US" sz="1800"/>
              <a:t>Emergency and Trauma Radiology ​Elective ​</a:t>
            </a:r>
          </a:p>
          <a:p>
            <a:pPr fontAlgn="base"/>
            <a:r>
              <a:rPr lang="en-US" sz="1800"/>
              <a:t>EM Ultrasound Elective</a:t>
            </a:r>
          </a:p>
          <a:p>
            <a:pPr fontAlgn="base"/>
            <a:r>
              <a:rPr lang="en-US" sz="1800"/>
              <a:t>Emergency Medicine Elective ​</a:t>
            </a:r>
          </a:p>
          <a:p>
            <a:pPr fontAlgn="base"/>
            <a:r>
              <a:rPr lang="en-US" sz="1800"/>
              <a:t>Family Planning Elective ​</a:t>
            </a:r>
          </a:p>
          <a:p>
            <a:pPr fontAlgn="base"/>
            <a:r>
              <a:rPr lang="en-US" sz="1800"/>
              <a:t>General Radiology Elective ​</a:t>
            </a:r>
          </a:p>
          <a:p>
            <a:pPr marL="0" indent="0">
              <a:buNone/>
            </a:pPr>
            <a:endParaRPr lang="en-US" sz="1600">
              <a:cs typeface="Calibri"/>
            </a:endParaRPr>
          </a:p>
          <a:p>
            <a:endParaRPr lang="en-US" sz="16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F7D6F2-43B4-1384-9B11-229B3170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38544" y="1343215"/>
            <a:ext cx="5183188" cy="4498975"/>
          </a:xfrm>
        </p:spPr>
        <p:txBody>
          <a:bodyPr>
            <a:noAutofit/>
          </a:bodyPr>
          <a:lstStyle/>
          <a:p>
            <a:pPr fontAlgn="base"/>
            <a:r>
              <a:rPr lang="en-US" sz="1800"/>
              <a:t>Hyperbaric Medicine Elective</a:t>
            </a:r>
          </a:p>
          <a:p>
            <a:pPr fontAlgn="base"/>
            <a:r>
              <a:rPr lang="en-US" sz="1800"/>
              <a:t>Laboratory Medicine Pathology elective ​</a:t>
            </a:r>
          </a:p>
          <a:p>
            <a:pPr fontAlgn="base"/>
            <a:r>
              <a:rPr lang="en-US" sz="1800">
                <a:solidFill>
                  <a:schemeClr val="accent1"/>
                </a:solidFill>
              </a:rPr>
              <a:t>Medicine Critical Care Sub-I </a:t>
            </a:r>
          </a:p>
          <a:p>
            <a:pPr fontAlgn="base"/>
            <a:r>
              <a:rPr lang="en-US" sz="1800"/>
              <a:t>Ophthalmology Elective ​</a:t>
            </a:r>
          </a:p>
          <a:p>
            <a:pPr fontAlgn="base"/>
            <a:r>
              <a:rPr lang="en-US" sz="1800"/>
              <a:t>Orthopedics Outpatient Elective ​</a:t>
            </a:r>
          </a:p>
          <a:p>
            <a:pPr fontAlgn="base"/>
            <a:r>
              <a:rPr lang="en-US" sz="1800"/>
              <a:t>Outpatient Otolaryngology ​Elective ​</a:t>
            </a:r>
          </a:p>
          <a:p>
            <a:pPr fontAlgn="base"/>
            <a:r>
              <a:rPr lang="en-US" sz="1800"/>
              <a:t>Pain Medicine Elective ​</a:t>
            </a:r>
          </a:p>
          <a:p>
            <a:pPr fontAlgn="base"/>
            <a:r>
              <a:rPr lang="en-US" sz="1800"/>
              <a:t>Pediatric EM Elective ​</a:t>
            </a:r>
          </a:p>
          <a:p>
            <a:pPr fontAlgn="base"/>
            <a:r>
              <a:rPr lang="en-US" sz="1800"/>
              <a:t>Psychiatry Consultation-Liaison Elective ​</a:t>
            </a:r>
          </a:p>
          <a:p>
            <a:pPr fontAlgn="base"/>
            <a:r>
              <a:rPr lang="en-US" sz="1800">
                <a:solidFill>
                  <a:schemeClr val="accent1"/>
                </a:solidFill>
              </a:rPr>
              <a:t>Psychiatry Sub-I ​</a:t>
            </a:r>
          </a:p>
          <a:p>
            <a:pPr fontAlgn="base"/>
            <a:r>
              <a:rPr lang="en-US" sz="1800"/>
              <a:t>Radiation Oncology Elective ​</a:t>
            </a:r>
          </a:p>
          <a:p>
            <a:pPr fontAlgn="base"/>
            <a:r>
              <a:rPr lang="en-US" sz="1800">
                <a:solidFill>
                  <a:schemeClr val="accent1"/>
                </a:solidFill>
              </a:rPr>
              <a:t>Shock Trauma Intensive Care Sub-I​</a:t>
            </a:r>
          </a:p>
          <a:p>
            <a:pPr fontAlgn="base"/>
            <a:r>
              <a:rPr lang="en-US" sz="1800">
                <a:solidFill>
                  <a:schemeClr val="accent1"/>
                </a:solidFill>
              </a:rPr>
              <a:t>Surgical Critical Care Sub-I ​</a:t>
            </a:r>
          </a:p>
          <a:p>
            <a:pPr fontAlgn="base"/>
            <a:r>
              <a:rPr lang="en-US" sz="1800"/>
              <a:t>Transfusion Medicine Elective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C43351-D550-5706-1361-017A6457E61C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EM/IM Combined Residency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C91A76-5D07-0C02-FC79-A5CEE7266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EM IM</a:t>
            </a:r>
          </a:p>
        </p:txBody>
      </p:sp>
    </p:spTree>
    <p:extLst>
      <p:ext uri="{BB962C8B-B14F-4D97-AF65-F5344CB8AC3E}">
        <p14:creationId xmlns:p14="http://schemas.microsoft.com/office/powerpoint/2010/main" val="33647222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F292D-31D0-F47A-A453-5C8B6C302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B11401-686B-C6EE-EE44-F5829B8B8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220" y="1379790"/>
            <a:ext cx="5157787" cy="4498975"/>
          </a:xfrm>
        </p:spPr>
        <p:txBody>
          <a:bodyPr>
            <a:noAutofit/>
          </a:bodyPr>
          <a:lstStyle/>
          <a:p>
            <a:pPr fontAlgn="base"/>
            <a:r>
              <a:rPr lang="en-US" sz="2400" b="1">
                <a:solidFill>
                  <a:schemeClr val="accent1"/>
                </a:solidFill>
              </a:rPr>
              <a:t>Pediatric Sub-I (Any)</a:t>
            </a:r>
          </a:p>
          <a:p>
            <a:pPr fontAlgn="base"/>
            <a:r>
              <a:rPr lang="en-US" sz="2400" b="1"/>
              <a:t>Pediatric Elective (Any)</a:t>
            </a:r>
          </a:p>
          <a:p>
            <a:pPr fontAlgn="base"/>
            <a:r>
              <a:rPr lang="en-US" sz="2400" b="1">
                <a:solidFill>
                  <a:schemeClr val="accent1"/>
                </a:solidFill>
              </a:rPr>
              <a:t>Medicine Sub-I (Any)</a:t>
            </a:r>
          </a:p>
          <a:p>
            <a:pPr fontAlgn="base"/>
            <a:r>
              <a:rPr lang="en-US" sz="2400" b="1"/>
              <a:t>Medicine Elective (Any)</a:t>
            </a:r>
          </a:p>
          <a:p>
            <a:pPr fontAlgn="base"/>
            <a:r>
              <a:rPr lang="en-US" sz="2400"/>
              <a:t>Addiction psychiatry Elective ​</a:t>
            </a:r>
          </a:p>
          <a:p>
            <a:pPr fontAlgn="base"/>
            <a:r>
              <a:rPr lang="en-US" sz="2400"/>
              <a:t>Child psychiatry Elective ​</a:t>
            </a:r>
          </a:p>
          <a:p>
            <a:pPr fontAlgn="base"/>
            <a:r>
              <a:rPr lang="en-US" sz="2400"/>
              <a:t>Dermatology Elective ​</a:t>
            </a:r>
          </a:p>
          <a:p>
            <a:pPr fontAlgn="base"/>
            <a:r>
              <a:rPr lang="en-US" sz="2400"/>
              <a:t>Eating disorders Elective ​</a:t>
            </a:r>
          </a:p>
          <a:p>
            <a:pPr fontAlgn="base"/>
            <a:r>
              <a:rPr lang="en-US" sz="2400"/>
              <a:t>Emergency Medicine Elective ​</a:t>
            </a:r>
          </a:p>
          <a:p>
            <a:pPr fontAlgn="base"/>
            <a:r>
              <a:rPr lang="en-US" sz="2400">
                <a:solidFill>
                  <a:schemeClr val="accent1"/>
                </a:solidFill>
              </a:rPr>
              <a:t>Emergency Medicine Sub-I​</a:t>
            </a:r>
          </a:p>
          <a:p>
            <a:pPr fontAlgn="base"/>
            <a:r>
              <a:rPr lang="en-US" sz="2400"/>
              <a:t>Family Planning Elective ​</a:t>
            </a:r>
          </a:p>
          <a:p>
            <a:pPr fontAlgn="base"/>
            <a:r>
              <a:rPr lang="en-US" sz="2400"/>
              <a:t>General Radiology Elective ​</a:t>
            </a:r>
          </a:p>
          <a:p>
            <a:pPr marL="0" indent="0">
              <a:buNone/>
            </a:pPr>
            <a:endParaRPr lang="en-US" sz="1400">
              <a:cs typeface="Calibri"/>
            </a:endParaRPr>
          </a:p>
          <a:p>
            <a:endParaRPr lang="en-US" sz="14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697183-F515-FF0D-51AA-7BAA1587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399" y="1467228"/>
            <a:ext cx="6097588" cy="4498975"/>
          </a:xfrm>
        </p:spPr>
        <p:txBody>
          <a:bodyPr>
            <a:noAutofit/>
          </a:bodyPr>
          <a:lstStyle/>
          <a:p>
            <a:pPr fontAlgn="base"/>
            <a:r>
              <a:rPr lang="en-US" sz="2400"/>
              <a:t>Lab Pathology Elective </a:t>
            </a:r>
          </a:p>
          <a:p>
            <a:pPr fontAlgn="base"/>
            <a:r>
              <a:rPr lang="en-US" sz="2400"/>
              <a:t>Neurology subspecialty Clinics ​Elective</a:t>
            </a:r>
          </a:p>
          <a:p>
            <a:pPr fontAlgn="base"/>
            <a:r>
              <a:rPr lang="en-US" sz="2400"/>
              <a:t>Ophthalmology Elective ​</a:t>
            </a:r>
          </a:p>
          <a:p>
            <a:pPr fontAlgn="base"/>
            <a:r>
              <a:rPr lang="en-US" sz="2400"/>
              <a:t>Orthopedics Outpatient Elective ​</a:t>
            </a:r>
          </a:p>
          <a:p>
            <a:pPr fontAlgn="base"/>
            <a:r>
              <a:rPr lang="en-US" sz="2400"/>
              <a:t>Outpatient Otolaryngology ​Elective</a:t>
            </a:r>
          </a:p>
          <a:p>
            <a:pPr fontAlgn="base"/>
            <a:r>
              <a:rPr lang="en-US" sz="2400"/>
              <a:t>Pain Medicine Elective ​</a:t>
            </a:r>
          </a:p>
          <a:p>
            <a:pPr fontAlgn="base"/>
            <a:r>
              <a:rPr lang="en-US" sz="2400"/>
              <a:t>Pediatric Otolaryngology Elective ​</a:t>
            </a:r>
          </a:p>
          <a:p>
            <a:pPr fontAlgn="base"/>
            <a:r>
              <a:rPr lang="en-US" sz="2400"/>
              <a:t>Pediatric Radiology Elective ​</a:t>
            </a:r>
          </a:p>
          <a:p>
            <a:pPr fontAlgn="base"/>
            <a:r>
              <a:rPr lang="en-US" sz="2400">
                <a:solidFill>
                  <a:schemeClr val="accent1"/>
                </a:solidFill>
              </a:rPr>
              <a:t>Pediatric Surgery Sub-I </a:t>
            </a:r>
            <a:r>
              <a:rPr lang="en-US" sz="2400"/>
              <a:t>​</a:t>
            </a:r>
          </a:p>
          <a:p>
            <a:pPr fontAlgn="base"/>
            <a:r>
              <a:rPr lang="en-US" sz="2400"/>
              <a:t>Psychiatry Consultation-Liaison Elective ​</a:t>
            </a:r>
          </a:p>
          <a:p>
            <a:pPr fontAlgn="base"/>
            <a:r>
              <a:rPr lang="en-US" sz="2400"/>
              <a:t>Radiation Oncology Elective 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06E18F8-80D2-4189-F431-99E3CDDD54C3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Med/Peds (IM/Peds) Combined Residency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0BB3FB-FB99-E184-61B9-6ED13A46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Med Peds</a:t>
            </a:r>
          </a:p>
        </p:txBody>
      </p:sp>
    </p:spTree>
    <p:extLst>
      <p:ext uri="{BB962C8B-B14F-4D97-AF65-F5344CB8AC3E}">
        <p14:creationId xmlns:p14="http://schemas.microsoft.com/office/powerpoint/2010/main" val="25631079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56607-504B-EA5D-4960-65DFB996A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D9C04-71EE-D91E-4ECA-24BB6251F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1379790"/>
            <a:ext cx="5157787" cy="4498975"/>
          </a:xfrm>
        </p:spPr>
        <p:txBody>
          <a:bodyPr>
            <a:noAutofit/>
          </a:bodyPr>
          <a:lstStyle/>
          <a:p>
            <a:pPr fontAlgn="base"/>
            <a:r>
              <a:rPr lang="en-US" sz="2200"/>
              <a:t>​</a:t>
            </a:r>
            <a:r>
              <a:rPr lang="en-US" sz="2200" b="1">
                <a:solidFill>
                  <a:schemeClr val="accent1"/>
                </a:solidFill>
              </a:rPr>
              <a:t>Psychiatry-Adult Sub-I</a:t>
            </a:r>
          </a:p>
          <a:p>
            <a:pPr fontAlgn="base"/>
            <a:r>
              <a:rPr lang="en-US" sz="2200" b="1">
                <a:solidFill>
                  <a:schemeClr val="accent1"/>
                </a:solidFill>
              </a:rPr>
              <a:t>Pediatric Sub-I (any)</a:t>
            </a:r>
          </a:p>
          <a:p>
            <a:pPr fontAlgn="base"/>
            <a:r>
              <a:rPr lang="en-US" sz="2200" b="1"/>
              <a:t>Psychiatry Elective (any)</a:t>
            </a:r>
          </a:p>
          <a:p>
            <a:pPr fontAlgn="base"/>
            <a:r>
              <a:rPr lang="en-US" sz="2200" b="1"/>
              <a:t>Pediatric Elective (any)</a:t>
            </a:r>
          </a:p>
          <a:p>
            <a:pPr fontAlgn="base"/>
            <a:r>
              <a:rPr lang="en-US" sz="2200" b="1"/>
              <a:t>Away Triple Board Elective</a:t>
            </a:r>
          </a:p>
          <a:p>
            <a:pPr fontAlgn="base"/>
            <a:r>
              <a:rPr lang="en-US" sz="2200"/>
              <a:t>Diagnostic Neuroradiology ​Elective ​</a:t>
            </a:r>
          </a:p>
          <a:p>
            <a:pPr fontAlgn="base"/>
            <a:r>
              <a:rPr lang="en-US" sz="2200"/>
              <a:t>EM Elective ​</a:t>
            </a:r>
          </a:p>
          <a:p>
            <a:pPr fontAlgn="base"/>
            <a:r>
              <a:rPr lang="en-US" sz="2200">
                <a:solidFill>
                  <a:schemeClr val="accent1"/>
                </a:solidFill>
              </a:rPr>
              <a:t>EM Sub-I ​</a:t>
            </a:r>
          </a:p>
          <a:p>
            <a:pPr fontAlgn="base"/>
            <a:r>
              <a:rPr lang="en-US" sz="2200"/>
              <a:t>Endocrinology Elective ​</a:t>
            </a:r>
          </a:p>
          <a:p>
            <a:pPr fontAlgn="base"/>
            <a:r>
              <a:rPr lang="en-US" sz="2200"/>
              <a:t>Geriatric Medicine Elective ​</a:t>
            </a:r>
          </a:p>
          <a:p>
            <a:pPr fontAlgn="base"/>
            <a:r>
              <a:rPr lang="en-US" sz="2200"/>
              <a:t>Healthcare for the Homeless Elective ​</a:t>
            </a:r>
          </a:p>
          <a:p>
            <a:pPr fontAlgn="base"/>
            <a:r>
              <a:rPr lang="en-US" sz="2200"/>
              <a:t>Lab Pathology Elective ​</a:t>
            </a:r>
          </a:p>
          <a:p>
            <a:pPr marL="0" indent="0">
              <a:buNone/>
            </a:pPr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F4B62-AB70-BA9C-AF61-700CDBA54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6111" y="1476372"/>
            <a:ext cx="6097588" cy="4498975"/>
          </a:xfrm>
        </p:spPr>
        <p:txBody>
          <a:bodyPr>
            <a:noAutofit/>
          </a:bodyPr>
          <a:lstStyle/>
          <a:p>
            <a:pPr fontAlgn="base"/>
            <a:r>
              <a:rPr lang="en-US" sz="2200"/>
              <a:t>Medicine Consultation Elective </a:t>
            </a:r>
          </a:p>
          <a:p>
            <a:pPr fontAlgn="base"/>
            <a:r>
              <a:rPr lang="en-US" sz="2200">
                <a:solidFill>
                  <a:schemeClr val="accent1"/>
                </a:solidFill>
              </a:rPr>
              <a:t>M​</a:t>
            </a:r>
            <a:r>
              <a:rPr lang="en-US" sz="2200" err="1">
                <a:solidFill>
                  <a:schemeClr val="accent1"/>
                </a:solidFill>
              </a:rPr>
              <a:t>edicine</a:t>
            </a:r>
            <a:r>
              <a:rPr lang="en-US" sz="2200">
                <a:solidFill>
                  <a:schemeClr val="accent1"/>
                </a:solidFill>
              </a:rPr>
              <a:t> Sub-I ​</a:t>
            </a:r>
          </a:p>
          <a:p>
            <a:pPr fontAlgn="base"/>
            <a:r>
              <a:rPr lang="en-US" sz="2200"/>
              <a:t>Neurology  Subspecialty Clinics ​Elective ​</a:t>
            </a:r>
          </a:p>
          <a:p>
            <a:pPr fontAlgn="base"/>
            <a:r>
              <a:rPr lang="en-US" sz="2200"/>
              <a:t>Neuroradiology Elective ​</a:t>
            </a:r>
          </a:p>
          <a:p>
            <a:pPr fontAlgn="base"/>
            <a:r>
              <a:rPr lang="en-US" sz="2200"/>
              <a:t>Ophthalmology Elective ​</a:t>
            </a:r>
          </a:p>
          <a:p>
            <a:pPr fontAlgn="base"/>
            <a:r>
              <a:rPr lang="en-US" sz="2200"/>
              <a:t>Pain management Elective ​</a:t>
            </a:r>
          </a:p>
          <a:p>
            <a:pPr fontAlgn="base"/>
            <a:r>
              <a:rPr lang="en-US" sz="2200"/>
              <a:t>Pediatric Behavior and Development elective ​</a:t>
            </a:r>
          </a:p>
          <a:p>
            <a:pPr fontAlgn="base"/>
            <a:r>
              <a:rPr lang="en-US" sz="2200"/>
              <a:t>Pediatric Otolaryngology Elective ​</a:t>
            </a:r>
          </a:p>
          <a:p>
            <a:pPr fontAlgn="base"/>
            <a:r>
              <a:rPr lang="en-US" sz="2200"/>
              <a:t>Pediatric Radiology Elective ​</a:t>
            </a:r>
          </a:p>
          <a:p>
            <a:pPr fontAlgn="base"/>
            <a:r>
              <a:rPr lang="en-US" sz="2200">
                <a:solidFill>
                  <a:schemeClr val="accent1"/>
                </a:solidFill>
              </a:rPr>
              <a:t>Pediatric Surgery Sub-I​</a:t>
            </a:r>
          </a:p>
          <a:p>
            <a:pPr fontAlgn="base"/>
            <a:r>
              <a:rPr lang="en-US" sz="2200"/>
              <a:t>Rheumatology Elective 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B693A57-E4F8-ECF5-7BC6-81F4FEAA099F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85407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/>
              <a:t>Triple Board Residency </a:t>
            </a:r>
          </a:p>
          <a:p>
            <a:pPr algn="ctr"/>
            <a:r>
              <a:rPr lang="en-US" sz="4800" b="1"/>
              <a:t>(Pediatrics, Adult Psychiatry, Child Psychiatry)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6A48B1-4BE2-5839-5409-AFE49458B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Triple Board</a:t>
            </a:r>
          </a:p>
        </p:txBody>
      </p:sp>
    </p:spTree>
    <p:extLst>
      <p:ext uri="{BB962C8B-B14F-4D97-AF65-F5344CB8AC3E}">
        <p14:creationId xmlns:p14="http://schemas.microsoft.com/office/powerpoint/2010/main" val="2942718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3922-B6BE-FDFE-7A09-5751F81C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E8276-B5B9-C1A2-962F-A9EDC318D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Addiction Medicine </a:t>
            </a:r>
          </a:p>
          <a:p>
            <a:r>
              <a:rPr lang="en-US"/>
              <a:t>Dermatology </a:t>
            </a:r>
          </a:p>
          <a:p>
            <a:r>
              <a:rPr lang="en-US"/>
              <a:t>Emergency Medicine </a:t>
            </a:r>
          </a:p>
          <a:p>
            <a:r>
              <a:rPr lang="en-US"/>
              <a:t>Endocrine &amp; Diabetes </a:t>
            </a:r>
          </a:p>
          <a:p>
            <a:r>
              <a:rPr lang="en-US"/>
              <a:t>Infectious Disease </a:t>
            </a:r>
          </a:p>
          <a:p>
            <a:r>
              <a:rPr lang="en-US"/>
              <a:t>Laboratory Medicine </a:t>
            </a:r>
          </a:p>
          <a:p>
            <a:r>
              <a:rPr lang="en-US"/>
              <a:t>Ophthalmology </a:t>
            </a:r>
          </a:p>
          <a:p>
            <a:r>
              <a:rPr lang="en-US"/>
              <a:t>Psychiatry </a:t>
            </a:r>
          </a:p>
          <a:p>
            <a:r>
              <a:rPr lang="en-US"/>
              <a:t>Radiology </a:t>
            </a:r>
          </a:p>
          <a:p>
            <a:r>
              <a:rPr lang="en-US"/>
              <a:t>Pain Management </a:t>
            </a:r>
          </a:p>
          <a:p>
            <a:r>
              <a:rPr lang="en-US"/>
              <a:t>Patient Safety/Quality Improvement </a:t>
            </a:r>
          </a:p>
          <a:p>
            <a:r>
              <a:rPr lang="en-US"/>
              <a:t>Palliative Care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8F519E-3F9B-156A-8F9E-F985D46E55E8}"/>
              </a:ext>
            </a:extLst>
          </p:cNvPr>
          <p:cNvSpPr/>
          <p:nvPr/>
        </p:nvSpPr>
        <p:spPr>
          <a:xfrm>
            <a:off x="7483275" y="2038677"/>
            <a:ext cx="3777343" cy="32874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Consider Choosing Something “Universal” to any future specialty </a:t>
            </a:r>
          </a:p>
        </p:txBody>
      </p:sp>
      <p:cxnSp>
        <p:nvCxnSpPr>
          <p:cNvPr id="6" name="Straight Arrow Connector 5" descr="Square background">
            <a:extLst>
              <a:ext uri="{FF2B5EF4-FFF2-40B4-BE49-F238E27FC236}">
                <a16:creationId xmlns:a16="http://schemas.microsoft.com/office/drawing/2014/main" id="{C7E0D7D6-84AD-3B9B-0A08-E4B4132621FE}"/>
              </a:ext>
            </a:extLst>
          </p:cNvPr>
          <p:cNvCxnSpPr/>
          <p:nvPr/>
        </p:nvCxnSpPr>
        <p:spPr>
          <a:xfrm>
            <a:off x="5788152" y="1325880"/>
            <a:ext cx="13716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 descr="Arrow">
            <a:extLst>
              <a:ext uri="{FF2B5EF4-FFF2-40B4-BE49-F238E27FC236}">
                <a16:creationId xmlns:a16="http://schemas.microsoft.com/office/drawing/2014/main" id="{D7B7B464-A8F8-D136-93FE-5AA0A41D2CE7}"/>
              </a:ext>
            </a:extLst>
          </p:cNvPr>
          <p:cNvCxnSpPr/>
          <p:nvPr/>
        </p:nvCxnSpPr>
        <p:spPr>
          <a:xfrm flipH="1">
            <a:off x="5129784" y="3682419"/>
            <a:ext cx="216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76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255F4-8BF6-D760-6191-DF7428B85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B39B-D67D-791A-344F-0AA129AC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Continued Additional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3FA76-837D-AA5B-A2C5-7925B4DA0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/>
              <a:t>Anesthesiology </a:t>
            </a:r>
          </a:p>
          <a:p>
            <a:r>
              <a:rPr lang="en-US"/>
              <a:t>Emergency Medicine </a:t>
            </a:r>
          </a:p>
          <a:p>
            <a:r>
              <a:rPr lang="en-US"/>
              <a:t>Internal Medicine Sub-I </a:t>
            </a:r>
          </a:p>
          <a:p>
            <a:r>
              <a:rPr lang="en-US"/>
              <a:t>Critical Care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5E985B-AFAF-B90D-6885-82BF1785B9A2}"/>
              </a:ext>
            </a:extLst>
          </p:cNvPr>
          <p:cNvSpPr/>
          <p:nvPr/>
        </p:nvSpPr>
        <p:spPr>
          <a:xfrm>
            <a:off x="7812459" y="1572333"/>
            <a:ext cx="3777343" cy="32874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Consider choosing something that will enhance universal skills</a:t>
            </a:r>
          </a:p>
        </p:txBody>
      </p:sp>
      <p:cxnSp>
        <p:nvCxnSpPr>
          <p:cNvPr id="5" name="Straight Arrow Connector 4" descr="arrow">
            <a:extLst>
              <a:ext uri="{FF2B5EF4-FFF2-40B4-BE49-F238E27FC236}">
                <a16:creationId xmlns:a16="http://schemas.microsoft.com/office/drawing/2014/main" id="{EF0DD335-EB83-4B8E-AE77-236D42A94657}"/>
              </a:ext>
            </a:extLst>
          </p:cNvPr>
          <p:cNvCxnSpPr/>
          <p:nvPr/>
        </p:nvCxnSpPr>
        <p:spPr>
          <a:xfrm>
            <a:off x="6096000" y="1368425"/>
            <a:ext cx="13716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 descr="arrow">
            <a:extLst>
              <a:ext uri="{FF2B5EF4-FFF2-40B4-BE49-F238E27FC236}">
                <a16:creationId xmlns:a16="http://schemas.microsoft.com/office/drawing/2014/main" id="{E314E9A3-025B-75C4-D03B-8B529069A80D}"/>
              </a:ext>
            </a:extLst>
          </p:cNvPr>
          <p:cNvCxnSpPr/>
          <p:nvPr/>
        </p:nvCxnSpPr>
        <p:spPr>
          <a:xfrm flipH="1">
            <a:off x="5340096" y="3133779"/>
            <a:ext cx="2167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30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7960" y="1335023"/>
            <a:ext cx="7787600" cy="3320863"/>
          </a:xfrm>
          <a:ln w="762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4400">
                <a:cs typeface="Calibri Light"/>
              </a:rPr>
              <a:t>I like this specialty... </a:t>
            </a:r>
            <a:br>
              <a:rPr lang="en-US" sz="4400">
                <a:cs typeface="Calibri Light"/>
              </a:rPr>
            </a:br>
            <a:r>
              <a:rPr lang="en-US" sz="4400">
                <a:cs typeface="Calibri Light"/>
              </a:rPr>
              <a:t>is there more?</a:t>
            </a:r>
            <a:br>
              <a:rPr lang="en-US" sz="4400">
                <a:cs typeface="Calibri Light"/>
              </a:rPr>
            </a:br>
            <a:br>
              <a:rPr lang="en-US" sz="4400">
                <a:cs typeface="Calibri Light"/>
              </a:rPr>
            </a:br>
            <a:r>
              <a:rPr lang="en-US" sz="3200">
                <a:cs typeface="Calibri Light"/>
              </a:rPr>
              <a:t>Electives and Sub-I experiences that may add to your specialty choice experience 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C14D4-24B2-FBDE-9443-372E254D5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2A06A-833E-3013-64C0-EFF7D195F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u="sng">
                <a:sym typeface="Wingdings" panose="05000000000000000000" pitchFamily="2" charset="2"/>
              </a:rPr>
            </a:br>
            <a:r>
              <a:rPr lang="en-US">
                <a:sym typeface="Wingdings" panose="05000000000000000000" pitchFamily="2" charset="2"/>
              </a:rPr>
              <a:t>Information for Following Slides</a:t>
            </a:r>
            <a:br>
              <a:rPr lang="en-US">
                <a:sym typeface="Wingdings" panose="05000000000000000000" pitchFamily="2" charset="2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C714D-0BDA-076E-A41C-0EFCF3976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1825625"/>
            <a:ext cx="8845296" cy="466725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>
                <a:solidFill>
                  <a:schemeClr val="accent1"/>
                </a:solidFill>
                <a:sym typeface="Wingdings" panose="05000000000000000000" pitchFamily="2" charset="2"/>
              </a:rPr>
              <a:t>Bolded Blue= </a:t>
            </a:r>
            <a:r>
              <a:rPr lang="en-US" b="1" u="sng">
                <a:solidFill>
                  <a:schemeClr val="accent1"/>
                </a:solidFill>
                <a:sym typeface="Wingdings" panose="05000000000000000000" pitchFamily="2" charset="2"/>
              </a:rPr>
              <a:t>Key</a:t>
            </a:r>
            <a:r>
              <a:rPr lang="en-US" b="1">
                <a:solidFill>
                  <a:schemeClr val="accent1"/>
                </a:solidFill>
                <a:sym typeface="Wingdings" panose="05000000000000000000" pitchFamily="2" charset="2"/>
              </a:rPr>
              <a:t> Sub-Internship rotation for specialty</a:t>
            </a:r>
          </a:p>
          <a:p>
            <a:r>
              <a:rPr lang="en-US">
                <a:solidFill>
                  <a:schemeClr val="accent1"/>
                </a:solidFill>
                <a:sym typeface="Wingdings" panose="05000000000000000000" pitchFamily="2" charset="2"/>
              </a:rPr>
              <a:t>Blue= Sub-Internship you could consider</a:t>
            </a:r>
          </a:p>
          <a:p>
            <a:r>
              <a:rPr lang="en-US">
                <a:sym typeface="Wingdings" panose="05000000000000000000" pitchFamily="2" charset="2"/>
              </a:rPr>
              <a:t>Black= Elective you could consider</a:t>
            </a:r>
          </a:p>
          <a:p>
            <a:r>
              <a:rPr lang="en-US" b="1">
                <a:sym typeface="Wingdings" panose="05000000000000000000" pitchFamily="2" charset="2"/>
              </a:rPr>
              <a:t>Bolded Black= </a:t>
            </a:r>
            <a:r>
              <a:rPr lang="en-US" b="1" u="sng">
                <a:sym typeface="Wingdings" panose="05000000000000000000" pitchFamily="2" charset="2"/>
              </a:rPr>
              <a:t>Key</a:t>
            </a:r>
            <a:r>
              <a:rPr lang="en-US" b="1">
                <a:sym typeface="Wingdings" panose="05000000000000000000" pitchFamily="2" charset="2"/>
              </a:rPr>
              <a:t> elective rotation for specialty</a:t>
            </a:r>
            <a:endParaRPr lang="en-US">
              <a:sym typeface="Wingdings" panose="05000000000000000000" pitchFamily="2" charset="2"/>
            </a:endParaRPr>
          </a:p>
          <a:p>
            <a:endParaRPr lang="en-US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b="1">
                <a:solidFill>
                  <a:srgbClr val="C00000"/>
                </a:solidFill>
                <a:ea typeface="Calibri"/>
                <a:cs typeface="Calibri"/>
              </a:rPr>
              <a:t>**NOTE**</a:t>
            </a:r>
          </a:p>
          <a:p>
            <a:pPr marL="0" indent="0" algn="ctr">
              <a:buNone/>
            </a:pPr>
            <a:r>
              <a:rPr lang="en-US" b="1">
                <a:solidFill>
                  <a:srgbClr val="C00000"/>
                </a:solidFill>
                <a:ea typeface="Calibri"/>
                <a:cs typeface="Calibri"/>
              </a:rPr>
              <a:t>You are NOT required to do all the rotations marked as "Key Sub-I" or "Key Elective."  It is typical to do a subset of these rotations. We encourage discussing this with your specialty advisors and/or an OSA Dean.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5666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12FF0-B220-B527-BD17-CE0C75EA5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9A875AD-5539-2A58-FA0D-3983582375B1}"/>
              </a:ext>
            </a:extLst>
          </p:cNvPr>
          <p:cNvSpPr/>
          <p:nvPr/>
        </p:nvSpPr>
        <p:spPr>
          <a:xfrm>
            <a:off x="889863" y="861648"/>
            <a:ext cx="4122370" cy="2259183"/>
          </a:xfrm>
          <a:prstGeom prst="rect">
            <a:avLst/>
          </a:prstGeom>
          <a:solidFill>
            <a:srgbClr val="FF9999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/>
              <a:t>The following slides do not provide an exhaustive list </a:t>
            </a:r>
            <a:r>
              <a:rPr lang="en-US" sz="2800">
                <a:sym typeface="Wingdings" panose="05000000000000000000" pitchFamily="2" charset="2"/>
              </a:rPr>
              <a:t>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DC472-687D-20F8-D970-9FF0CBE23330}"/>
              </a:ext>
            </a:extLst>
          </p:cNvPr>
          <p:cNvSpPr/>
          <p:nvPr/>
        </p:nvSpPr>
        <p:spPr>
          <a:xfrm>
            <a:off x="6549223" y="861648"/>
            <a:ext cx="4122370" cy="2259183"/>
          </a:xfrm>
          <a:prstGeom prst="rect">
            <a:avLst/>
          </a:prstGeom>
          <a:solidFill>
            <a:srgbClr val="FF9999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ym typeface="Wingdings" panose="05000000000000000000" pitchFamily="2" charset="2"/>
              </a:rPr>
              <a:t>Not everything is offered every cycle or rotation.</a:t>
            </a:r>
            <a:endParaRPr lang="en-US" sz="2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9CE421-4CC2-DEA2-2864-96099CEA5F8F}"/>
              </a:ext>
            </a:extLst>
          </p:cNvPr>
          <p:cNvSpPr/>
          <p:nvPr/>
        </p:nvSpPr>
        <p:spPr>
          <a:xfrm>
            <a:off x="517487" y="3726034"/>
            <a:ext cx="4875189" cy="2626411"/>
          </a:xfrm>
          <a:prstGeom prst="rect">
            <a:avLst/>
          </a:prstGeom>
          <a:solidFill>
            <a:srgbClr val="FF9999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ym typeface="Wingdings" panose="05000000000000000000" pitchFamily="2" charset="2"/>
              </a:rPr>
              <a:t>Rotations are scheduled through a series of surveys, and we do our best to accommodate requests while maintaining best fit and equity for the class.</a:t>
            </a:r>
            <a:endParaRPr lang="en-US" sz="2800">
              <a:ea typeface="Calibri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75D6D2-D278-FC15-0105-5214E3A1919C}"/>
              </a:ext>
            </a:extLst>
          </p:cNvPr>
          <p:cNvSpPr/>
          <p:nvPr/>
        </p:nvSpPr>
        <p:spPr>
          <a:xfrm>
            <a:off x="6306489" y="3726033"/>
            <a:ext cx="4875189" cy="2626411"/>
          </a:xfrm>
          <a:prstGeom prst="rect">
            <a:avLst/>
          </a:prstGeom>
          <a:solidFill>
            <a:srgbClr val="FF9999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/>
              <a:t>Enjoy</a:t>
            </a:r>
            <a:r>
              <a:rPr lang="en-US" sz="2800">
                <a:sym typeface="Wingdings" panose="05000000000000000000" pitchFamily="2" charset="2"/>
              </a:rPr>
              <a:t> 4th year and explore rotations that you may not be able to explore in the future! </a:t>
            </a:r>
            <a:endParaRPr lang="en-US" sz="2800">
              <a:ea typeface="Calibri"/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856A7-43CC-6634-27B3-05C379517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Explore Your Options</a:t>
            </a:r>
          </a:p>
        </p:txBody>
      </p:sp>
    </p:spTree>
    <p:extLst>
      <p:ext uri="{BB962C8B-B14F-4D97-AF65-F5344CB8AC3E}">
        <p14:creationId xmlns:p14="http://schemas.microsoft.com/office/powerpoint/2010/main" val="1433983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4613D-40A3-CFF6-B055-0C982343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407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/>
              <a:t>Anesthesiology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6719A-63D2-4B41-E097-3E9E45E27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/>
          </a:bodyPr>
          <a:lstStyle/>
          <a:p>
            <a:r>
              <a:rPr lang="en-US" b="1">
                <a:cs typeface="Calibri"/>
              </a:rPr>
              <a:t>Anesthesiology Elective</a:t>
            </a:r>
          </a:p>
          <a:p>
            <a:r>
              <a:rPr lang="en-US" b="1">
                <a:cs typeface="Calibri"/>
              </a:rPr>
              <a:t>Pain Management Elective</a:t>
            </a:r>
          </a:p>
          <a:p>
            <a:r>
              <a:rPr lang="en-US" b="1">
                <a:solidFill>
                  <a:schemeClr val="accent1"/>
                </a:solidFill>
                <a:cs typeface="Calibri"/>
              </a:rPr>
              <a:t>Surgical Intensive Care Sub-I </a:t>
            </a:r>
          </a:p>
          <a:p>
            <a:r>
              <a:rPr lang="en-US">
                <a:cs typeface="Calibri"/>
              </a:rPr>
              <a:t>Cardiology Elective</a:t>
            </a:r>
          </a:p>
          <a:p>
            <a:r>
              <a:rPr lang="en-US">
                <a:cs typeface="Calibri"/>
              </a:rPr>
              <a:t>Emergency Ultrasound Elective</a:t>
            </a:r>
          </a:p>
          <a:p>
            <a:r>
              <a:rPr lang="en-US">
                <a:solidFill>
                  <a:schemeClr val="accent1"/>
                </a:solidFill>
                <a:cs typeface="Calibri"/>
              </a:rPr>
              <a:t>Emergency Medicine Sub-I </a:t>
            </a:r>
          </a:p>
          <a:p>
            <a:r>
              <a:rPr lang="en-US">
                <a:cs typeface="Calibri"/>
              </a:rPr>
              <a:t>Lab Pathology Elective</a:t>
            </a:r>
          </a:p>
          <a:p>
            <a:r>
              <a:rPr lang="en-US">
                <a:cs typeface="Calibri"/>
              </a:rPr>
              <a:t>Otolaryngology Head &amp; Neck Surgery Elective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62912F-9026-699B-1077-9937C12F2E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1690688"/>
            <a:ext cx="5812972" cy="4498975"/>
          </a:xfrm>
        </p:spPr>
        <p:txBody>
          <a:bodyPr>
            <a:normAutofit/>
          </a:bodyPr>
          <a:lstStyle/>
          <a:p>
            <a:r>
              <a:rPr lang="en-US">
                <a:cs typeface="Calibri"/>
              </a:rPr>
              <a:t>Otolaryngology Outpatient Elective</a:t>
            </a:r>
          </a:p>
          <a:p>
            <a:r>
              <a:rPr lang="en-US">
                <a:cs typeface="Calibri"/>
              </a:rPr>
              <a:t>Radiologic Procedures Elective</a:t>
            </a:r>
          </a:p>
          <a:p>
            <a:r>
              <a:rPr lang="en-US">
                <a:cs typeface="Calibri"/>
              </a:rPr>
              <a:t>Transfusion Medicine Elective</a:t>
            </a:r>
          </a:p>
          <a:p>
            <a:r>
              <a:rPr lang="en-US">
                <a:solidFill>
                  <a:schemeClr val="accent1"/>
                </a:solidFill>
                <a:cs typeface="Calibri"/>
              </a:rPr>
              <a:t>Trauma ICU Sub-I  </a:t>
            </a:r>
          </a:p>
          <a:p>
            <a:r>
              <a:rPr lang="en-US">
                <a:solidFill>
                  <a:schemeClr val="accent1"/>
                </a:solidFill>
                <a:cs typeface="Calibri"/>
              </a:rPr>
              <a:t>Neurocritical Care Sub-I</a:t>
            </a:r>
          </a:p>
          <a:p>
            <a:r>
              <a:rPr lang="en-US">
                <a:solidFill>
                  <a:schemeClr val="accent1"/>
                </a:solidFill>
                <a:cs typeface="Calibri"/>
              </a:rPr>
              <a:t>Medicine Sub-I</a:t>
            </a:r>
          </a:p>
          <a:p>
            <a:r>
              <a:rPr lang="en-US">
                <a:cs typeface="Calibri"/>
              </a:rPr>
              <a:t>Patient Safety/Quality Improvement*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7C6A6F-B420-5EF1-7BDF-6C9E299FACB2}"/>
              </a:ext>
            </a:extLst>
          </p:cNvPr>
          <p:cNvSpPr txBox="1"/>
          <p:nvPr/>
        </p:nvSpPr>
        <p:spPr>
          <a:xfrm>
            <a:off x="6096000" y="6041571"/>
            <a:ext cx="5256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*Requires prior approval </a:t>
            </a:r>
          </a:p>
        </p:txBody>
      </p:sp>
    </p:spTree>
    <p:extLst>
      <p:ext uri="{BB962C8B-B14F-4D97-AF65-F5344CB8AC3E}">
        <p14:creationId xmlns:p14="http://schemas.microsoft.com/office/powerpoint/2010/main" val="2350644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SenttoStudentHealth xmlns="b952f4ed-faee-42e5-b15e-296a4efded7d">true</SenttoStudentHealth>
    <lcf76f155ced4ddcb4097134ff3c332f xmlns="b952f4ed-faee-42e5-b15e-296a4efded7d">
      <Terms xmlns="http://schemas.microsoft.com/office/infopath/2007/PartnerControls"/>
    </lcf76f155ced4ddcb4097134ff3c332f>
    <_ip_UnifiedCompliancePolicyProperties xmlns="http://schemas.microsoft.com/sharepoint/v3" xsi:nil="true"/>
    <TaxCatchAll xmlns="480e030d-b1ba-4175-bf7e-8ff9154dec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D426C7E93694B8A52C937FFACA1C5" ma:contentTypeVersion="24" ma:contentTypeDescription="Create a new document." ma:contentTypeScope="" ma:versionID="7850f72c12e3eb5db5a85b8f9c9955e3">
  <xsd:schema xmlns:xsd="http://www.w3.org/2001/XMLSchema" xmlns:xs="http://www.w3.org/2001/XMLSchema" xmlns:p="http://schemas.microsoft.com/office/2006/metadata/properties" xmlns:ns1="http://schemas.microsoft.com/sharepoint/v3" xmlns:ns2="b952f4ed-faee-42e5-b15e-296a4efded7d" xmlns:ns3="480e030d-b1ba-4175-bf7e-8ff9154deca3" targetNamespace="http://schemas.microsoft.com/office/2006/metadata/properties" ma:root="true" ma:fieldsID="4084923e8718cb7cbec51057fcf4829e" ns1:_="" ns2:_="" ns3:_="">
    <xsd:import namespace="http://schemas.microsoft.com/sharepoint/v3"/>
    <xsd:import namespace="b952f4ed-faee-42e5-b15e-296a4efded7d"/>
    <xsd:import namespace="480e030d-b1ba-4175-bf7e-8ff9154deca3"/>
    <xsd:element name="properties">
      <xsd:complexType>
        <xsd:sequence>
          <xsd:element name="documentManagement">
            <xsd:complexType>
              <xsd:all>
                <xsd:element ref="ns2:SenttoStudentHealth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2f4ed-faee-42e5-b15e-296a4efded7d" elementFormDefault="qualified">
    <xsd:import namespace="http://schemas.microsoft.com/office/2006/documentManagement/types"/>
    <xsd:import namespace="http://schemas.microsoft.com/office/infopath/2007/PartnerControls"/>
    <xsd:element name="SenttoStudentHealth" ma:index="2" nillable="true" ma:displayName="Sent to Student Health" ma:default="1" ma:format="Dropdown" ma:internalName="SenttoStudentHealth" ma:readOnly="false">
      <xsd:simpleType>
        <xsd:restriction base="dms:Boolean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e030d-b1ba-4175-bf7e-8ff9154de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ddc7a2c4-33d9-45de-a80b-5d443deca286}" ma:internalName="TaxCatchAll" ma:showField="CatchAllData" ma:web="480e030d-b1ba-4175-bf7e-8ff9154de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F85DF9-5B87-48AF-8ADB-06CBFAE9E8F0}">
  <ds:schemaRefs>
    <ds:schemaRef ds:uri="480e030d-b1ba-4175-bf7e-8ff9154deca3"/>
    <ds:schemaRef ds:uri="b952f4ed-faee-42e5-b15e-296a4efded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6B2A01-D68F-4DC0-AE38-1AD81D00FB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65DFE2-A044-429F-BFE9-7646ACD01E21}">
  <ds:schemaRefs>
    <ds:schemaRef ds:uri="480e030d-b1ba-4175-bf7e-8ff9154deca3"/>
    <ds:schemaRef ds:uri="b952f4ed-faee-42e5-b15e-296a4efded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717009a6-20de-461a-8894-0312a395cac9}" enabled="0" method="" siteId="{717009a6-20de-461a-8894-0312a395cac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2270</Words>
  <Application>Microsoft Office PowerPoint</Application>
  <PresentationFormat>Widescreen</PresentationFormat>
  <Paragraphs>634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-apple-system</vt:lpstr>
      <vt:lpstr>Aptos</vt:lpstr>
      <vt:lpstr>Arial</vt:lpstr>
      <vt:lpstr>Calibri</vt:lpstr>
      <vt:lpstr>Calibri Light</vt:lpstr>
      <vt:lpstr>Wingdings</vt:lpstr>
      <vt:lpstr>office theme</vt:lpstr>
      <vt:lpstr>Sub-Internship &amp; Elective Choices</vt:lpstr>
      <vt:lpstr>Choosing Sub-Internship and Elective Courses </vt:lpstr>
      <vt:lpstr>Sub-Internship and Elective Courses </vt:lpstr>
      <vt:lpstr>Additional Considerations</vt:lpstr>
      <vt:lpstr>Continued Additional Considerations</vt:lpstr>
      <vt:lpstr>I like this specialty...  is there more?  Electives and Sub-I experiences that may add to your specialty choice experience </vt:lpstr>
      <vt:lpstr> Information for Following Slides </vt:lpstr>
      <vt:lpstr>Explore Your Options</vt:lpstr>
      <vt:lpstr>Anesthesiology</vt:lpstr>
      <vt:lpstr>Child Neurology</vt:lpstr>
      <vt:lpstr>Dermatology</vt:lpstr>
      <vt:lpstr>Emergency Medicine</vt:lpstr>
      <vt:lpstr>Family Medicine</vt:lpstr>
      <vt:lpstr>Internal Medicine</vt:lpstr>
      <vt:lpstr>Neurosurgery</vt:lpstr>
      <vt:lpstr>Neurology</vt:lpstr>
      <vt:lpstr>Occupational Medicine</vt:lpstr>
      <vt:lpstr>Nuclear Medicine </vt:lpstr>
      <vt:lpstr>Ob Gyn</vt:lpstr>
      <vt:lpstr>Optho</vt:lpstr>
      <vt:lpstr>Ortho</vt:lpstr>
      <vt:lpstr>ENT</vt:lpstr>
      <vt:lpstr>Pathology</vt:lpstr>
      <vt:lpstr>Pediatrics</vt:lpstr>
      <vt:lpstr>PMR</vt:lpstr>
      <vt:lpstr>Plastic Surgery</vt:lpstr>
      <vt:lpstr>Psychiatry</vt:lpstr>
      <vt:lpstr>Prev Med</vt:lpstr>
      <vt:lpstr>Radiology</vt:lpstr>
      <vt:lpstr>Rad Onc</vt:lpstr>
      <vt:lpstr>Gen Surg</vt:lpstr>
      <vt:lpstr>Thoracic Surg</vt:lpstr>
      <vt:lpstr>Vascular Surgery</vt:lpstr>
      <vt:lpstr>Urology</vt:lpstr>
      <vt:lpstr>EM IM</vt:lpstr>
      <vt:lpstr>Med Peds</vt:lpstr>
      <vt:lpstr>Triple 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Esselman, Adam</dc:creator>
  <cp:lastModifiedBy>Lamos, Elizabeth</cp:lastModifiedBy>
  <cp:revision>1</cp:revision>
  <dcterms:created xsi:type="dcterms:W3CDTF">2022-12-06T17:44:11Z</dcterms:created>
  <dcterms:modified xsi:type="dcterms:W3CDTF">2026-03-09T17:29:27Z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0x010100F1BD426C7E93694B8A52C937FFACA1C5</vt:lpwstr>
  </property>
  <property fmtid="{D5CDD505-2E9C-101B-9397-08002B2CF9AE}" pid="3" name="MediaServiceImageTags">
    <vt:lpwstr/>
  </property>
</Properties>
</file>