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  <p:sldId id="257" r:id="rId3"/>
    <p:sldId id="267" r:id="rId4"/>
    <p:sldId id="261" r:id="rId5"/>
    <p:sldId id="258" r:id="rId6"/>
    <p:sldId id="268" r:id="rId7"/>
    <p:sldId id="260" r:id="rId8"/>
    <p:sldId id="259" r:id="rId9"/>
    <p:sldId id="263" r:id="rId10"/>
    <p:sldId id="262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howGuides="1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76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161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04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1650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21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740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953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138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67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28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03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11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985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024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809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027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88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19AC62B-6749-0D4A-86EF-C68374604291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ACC135A0-159A-6D4B-BE1F-A5339DEB9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50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lmillste@som.umaryland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hs.gov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23EBB-A886-CCC7-B2F5-9C719EB92C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MS4 Ambulatory Rotation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C312C3-66B7-3E26-221A-9141E088C6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Clinical education on outpatient Health care for rural and urban underserved </a:t>
            </a:r>
            <a:r>
              <a:rPr lang="en-US" dirty="0" err="1"/>
              <a:t>marylanders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786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69BC2-8E2F-299D-E7A8-7B55203FB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Baltimore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D102E-32E1-AF95-FFC5-9BBA74937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notify us on the survey if you meet the following criteria which ensure that your rotation will be local:</a:t>
            </a:r>
          </a:p>
          <a:p>
            <a:pPr lvl="1"/>
            <a:r>
              <a:rPr lang="en-US" dirty="0"/>
              <a:t>You have children</a:t>
            </a:r>
          </a:p>
          <a:p>
            <a:pPr lvl="1"/>
            <a:r>
              <a:rPr lang="en-US" dirty="0"/>
              <a:t>You are primary caretaker of another family member</a:t>
            </a:r>
          </a:p>
          <a:p>
            <a:pPr lvl="1"/>
            <a:r>
              <a:rPr lang="en-US" dirty="0"/>
              <a:t>You have a personal health reason that prevents travel</a:t>
            </a:r>
          </a:p>
        </p:txBody>
      </p:sp>
    </p:spTree>
    <p:extLst>
      <p:ext uri="{BB962C8B-B14F-4D97-AF65-F5344CB8AC3E}">
        <p14:creationId xmlns:p14="http://schemas.microsoft.com/office/powerpoint/2010/main" val="4231073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89D32-98D7-C844-5C65-69E01E775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Switching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BEDC9-6B95-C38E-4696-04A9FB914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 all directions from </a:t>
            </a:r>
            <a:r>
              <a:rPr lang="en-US" dirty="0" err="1"/>
              <a:t>Medscope</a:t>
            </a:r>
            <a:r>
              <a:rPr lang="en-US" dirty="0"/>
              <a:t> regarding switch periods</a:t>
            </a:r>
          </a:p>
          <a:p>
            <a:pPr lvl="1"/>
            <a:r>
              <a:rPr lang="en-US" dirty="0"/>
              <a:t>MS3 Switching</a:t>
            </a:r>
          </a:p>
          <a:p>
            <a:pPr lvl="2"/>
            <a:r>
              <a:rPr lang="en-US" dirty="0"/>
              <a:t>There will be times with No Switching due to focus on another part of the schedule</a:t>
            </a:r>
          </a:p>
          <a:p>
            <a:pPr lvl="2"/>
            <a:r>
              <a:rPr lang="en-US" dirty="0"/>
              <a:t>There will be times with Open Switching done by me/ </a:t>
            </a:r>
            <a:r>
              <a:rPr lang="en-US" dirty="0" err="1"/>
              <a:t>medscope</a:t>
            </a:r>
            <a:endParaRPr lang="en-US" dirty="0"/>
          </a:p>
          <a:p>
            <a:pPr lvl="2"/>
            <a:r>
              <a:rPr lang="en-US" dirty="0"/>
              <a:t>There will be times with traditional Switching with add drop process</a:t>
            </a:r>
          </a:p>
          <a:p>
            <a:pPr lvl="1"/>
            <a:r>
              <a:rPr lang="en-US" dirty="0"/>
              <a:t>MS4 Switching</a:t>
            </a:r>
          </a:p>
          <a:p>
            <a:pPr lvl="2"/>
            <a:r>
              <a:rPr lang="en-US" dirty="0"/>
              <a:t>Switching occurs through add drop process</a:t>
            </a:r>
          </a:p>
          <a:p>
            <a:pPr lvl="2"/>
            <a:r>
              <a:rPr lang="en-US" b="1" u="sng" dirty="0"/>
              <a:t>Must be communicated to me prior to changes</a:t>
            </a:r>
            <a:r>
              <a:rPr lang="en-US" dirty="0"/>
              <a:t> as caps are not all visible to students</a:t>
            </a:r>
          </a:p>
          <a:p>
            <a:pPr lvl="2"/>
            <a:r>
              <a:rPr lang="en-US" dirty="0"/>
              <a:t>Cannot drop within 4 weeks of </a:t>
            </a:r>
            <a:r>
              <a:rPr lang="en-US"/>
              <a:t>start date</a:t>
            </a:r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58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72BA8-207A-76D8-DC59-234A881D5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E7BAF-7C7E-25BF-883B-779612FEA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lmillste@som.umaryland.edu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772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790D-8CF2-1C59-F47D-01F3DD75E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to Cover: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E1502-BC2C-FE92-6396-254A22990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Ambulatory Curriculum</a:t>
            </a:r>
          </a:p>
          <a:p>
            <a:r>
              <a:rPr lang="en-US" dirty="0"/>
              <a:t>Overview of Ambulatory Opportunities -- ** Do NOT count as “Aways”**</a:t>
            </a:r>
          </a:p>
          <a:p>
            <a:pPr lvl="1"/>
            <a:r>
              <a:rPr lang="en-US" dirty="0"/>
              <a:t>On Campus Electives</a:t>
            </a:r>
          </a:p>
          <a:p>
            <a:pPr lvl="1"/>
            <a:r>
              <a:rPr lang="en-US" dirty="0"/>
              <a:t>AHEC (Eastern, Western, Central)</a:t>
            </a:r>
          </a:p>
          <a:p>
            <a:pPr lvl="1"/>
            <a:r>
              <a:rPr lang="en-US" dirty="0"/>
              <a:t>Off Campus Electives</a:t>
            </a:r>
          </a:p>
          <a:p>
            <a:pPr lvl="1"/>
            <a:r>
              <a:rPr lang="en-US" dirty="0"/>
              <a:t>Out of State AHEC</a:t>
            </a:r>
          </a:p>
          <a:p>
            <a:pPr lvl="1"/>
            <a:r>
              <a:rPr lang="en-US" dirty="0"/>
              <a:t>Indian Health</a:t>
            </a:r>
          </a:p>
          <a:p>
            <a:pPr lvl="1"/>
            <a:r>
              <a:rPr lang="en-US" dirty="0"/>
              <a:t>Ambulatory Global Health</a:t>
            </a:r>
          </a:p>
          <a:p>
            <a:r>
              <a:rPr lang="en-US" dirty="0"/>
              <a:t>Scheduling, Switching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84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045FD-C9C7-A18B-951D-0E9A92EC8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Ambulatory Curriculum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C8E47-A21A-404C-8291-018ED784B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Regardless of rotation choice all students are required to complete the Ambulatory Curriculum during their ambulatory rotation.</a:t>
            </a:r>
          </a:p>
          <a:p>
            <a:endParaRPr lang="en-US" dirty="0"/>
          </a:p>
          <a:p>
            <a:pPr lvl="1"/>
            <a:r>
              <a:rPr lang="en-US" dirty="0"/>
              <a:t>Addiction Curriculum and Zoom meeting – also meets requirements for future DEA licensing</a:t>
            </a:r>
          </a:p>
          <a:p>
            <a:pPr lvl="1"/>
            <a:r>
              <a:rPr lang="en-US" dirty="0"/>
              <a:t>Healthcare Disparities Zoom meeting and Reflection</a:t>
            </a:r>
          </a:p>
          <a:p>
            <a:pPr lvl="1"/>
            <a:r>
              <a:rPr lang="en-US" dirty="0"/>
              <a:t>Details emailed prior to each block</a:t>
            </a:r>
          </a:p>
        </p:txBody>
      </p:sp>
    </p:spTree>
    <p:extLst>
      <p:ext uri="{BB962C8B-B14F-4D97-AF65-F5344CB8AC3E}">
        <p14:creationId xmlns:p14="http://schemas.microsoft.com/office/powerpoint/2010/main" val="917636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2C689-9B2D-481D-737B-98A70DCB1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Ambulatory Opportunities: On Campus Electives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BEAFA-F41D-5369-D7E1-79B7096B1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 already established outpatient elective at UMSOM</a:t>
            </a:r>
          </a:p>
          <a:p>
            <a:r>
              <a:rPr lang="en-US" dirty="0"/>
              <a:t>Will have the “Ambulatory Tag” in </a:t>
            </a:r>
            <a:r>
              <a:rPr lang="en-US" dirty="0" err="1"/>
              <a:t>Medscope</a:t>
            </a:r>
            <a:endParaRPr lang="en-US" dirty="0"/>
          </a:p>
          <a:p>
            <a:r>
              <a:rPr lang="en-US" dirty="0"/>
              <a:t>There are caps to how many students can do on campus electives for ambulatory credit each block</a:t>
            </a:r>
          </a:p>
          <a:p>
            <a:r>
              <a:rPr lang="en-US" dirty="0"/>
              <a:t>Designed to provide additional outpatient experiences that align with your future residency plans</a:t>
            </a:r>
          </a:p>
          <a:p>
            <a:pPr lvl="1"/>
            <a:r>
              <a:rPr lang="en-US" dirty="0"/>
              <a:t>Examples:</a:t>
            </a:r>
          </a:p>
          <a:p>
            <a:pPr marL="1371600" lvl="3" indent="0">
              <a:buNone/>
            </a:pPr>
            <a:r>
              <a:rPr lang="en-US" dirty="0"/>
              <a:t>Dermatology					Peds Endocrine</a:t>
            </a:r>
          </a:p>
          <a:p>
            <a:pPr marL="1371600" lvl="3" indent="0">
              <a:buNone/>
            </a:pPr>
            <a:r>
              <a:rPr lang="en-US" dirty="0"/>
              <a:t>Outpatient Ortho					Radiation Oncology</a:t>
            </a:r>
          </a:p>
          <a:p>
            <a:pPr marL="1371600" lvl="3" indent="0">
              <a:buNone/>
            </a:pPr>
            <a:r>
              <a:rPr lang="en-US" dirty="0"/>
              <a:t>Women’s Health					PACT</a:t>
            </a:r>
          </a:p>
          <a:p>
            <a:pPr marL="1371600" lvl="3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77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48716-C676-FE0F-37B2-71A60103C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Ambulatory Opportunities: AHEC (Eastern, Western, Central)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D8944-B975-6C3F-214B-BC6431A8D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Amazing and unique clinical experiences with established preceptors </a:t>
            </a:r>
          </a:p>
          <a:p>
            <a:r>
              <a:rPr lang="en-US" dirty="0"/>
              <a:t>Eastern and Western AHEC</a:t>
            </a:r>
          </a:p>
          <a:p>
            <a:pPr lvl="1"/>
            <a:r>
              <a:rPr lang="en-US" dirty="0"/>
              <a:t>Clinical areas include Family Medicine, Internal Medicine, Med Peds, Women’s Health, Pediatrics</a:t>
            </a:r>
          </a:p>
          <a:p>
            <a:pPr lvl="1"/>
            <a:r>
              <a:rPr lang="en-US" dirty="0"/>
              <a:t>Housing costs are covered in Eastern and Western AHEC</a:t>
            </a:r>
          </a:p>
          <a:p>
            <a:r>
              <a:rPr lang="en-US" dirty="0"/>
              <a:t>Additional preceptors in Southern MD </a:t>
            </a:r>
          </a:p>
          <a:p>
            <a:pPr lvl="1"/>
            <a:r>
              <a:rPr lang="en-US" dirty="0"/>
              <a:t>Your own housing needed</a:t>
            </a:r>
          </a:p>
          <a:p>
            <a:r>
              <a:rPr lang="en-US" dirty="0"/>
              <a:t>Central MD AHEC - FM in Bowie and IM in Annapolis </a:t>
            </a:r>
          </a:p>
          <a:p>
            <a:pPr lvl="1"/>
            <a:r>
              <a:rPr lang="en-US" dirty="0"/>
              <a:t>Your own housing needed</a:t>
            </a:r>
          </a:p>
        </p:txBody>
      </p:sp>
    </p:spTree>
    <p:extLst>
      <p:ext uri="{BB962C8B-B14F-4D97-AF65-F5344CB8AC3E}">
        <p14:creationId xmlns:p14="http://schemas.microsoft.com/office/powerpoint/2010/main" val="865046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DBEDE-DB0F-6384-06DB-11E316C99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Ambulatory Opportunities: AHEC cont. (Eastern, Western, Central)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921D3-BE14-49AD-DAB4-0F9C5D4B0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an AHEC?</a:t>
            </a:r>
          </a:p>
          <a:p>
            <a:pPr lvl="1"/>
            <a:r>
              <a:rPr lang="en-US" dirty="0"/>
              <a:t>“Area Health Education Center” </a:t>
            </a:r>
          </a:p>
          <a:p>
            <a:pPr lvl="1"/>
            <a:r>
              <a:rPr lang="en-US" dirty="0"/>
              <a:t>A National Program</a:t>
            </a:r>
          </a:p>
          <a:p>
            <a:pPr lvl="1"/>
            <a:r>
              <a:rPr lang="en-US" dirty="0"/>
              <a:t>Mission “To enhance access to quality health care, particularly primary and preventive care, by improving the supply, distribution, quality and diversity of health care professionals through community-academic educational partnerships”</a:t>
            </a:r>
          </a:p>
          <a:p>
            <a:pPr lvl="1"/>
            <a:endParaRPr lang="en-US" dirty="0"/>
          </a:p>
          <a:p>
            <a:pPr marL="457200" lvl="1" indent="0" algn="ctr">
              <a:buNone/>
            </a:pPr>
            <a:r>
              <a:rPr lang="en-US" dirty="0"/>
              <a:t>		</a:t>
            </a:r>
            <a:r>
              <a:rPr lang="en-US" sz="2800" dirty="0"/>
              <a:t>AHEC 	</a:t>
            </a:r>
            <a:r>
              <a:rPr lang="en-US" dirty="0"/>
              <a:t>				</a:t>
            </a:r>
            <a:r>
              <a:rPr lang="en-US" sz="2800" dirty="0"/>
              <a:t>AMBULATORY</a:t>
            </a:r>
          </a:p>
        </p:txBody>
      </p:sp>
      <p:sp>
        <p:nvSpPr>
          <p:cNvPr id="6" name="Not Equal 5">
            <a:extLst>
              <a:ext uri="{FF2B5EF4-FFF2-40B4-BE49-F238E27FC236}">
                <a16:creationId xmlns:a16="http://schemas.microsoft.com/office/drawing/2014/main" id="{E4A53956-D278-14B3-77D7-D7ABEA4CD815}"/>
              </a:ext>
            </a:extLst>
          </p:cNvPr>
          <p:cNvSpPr/>
          <p:nvPr/>
        </p:nvSpPr>
        <p:spPr>
          <a:xfrm>
            <a:off x="5323562" y="4969932"/>
            <a:ext cx="914400" cy="914400"/>
          </a:xfrm>
          <a:prstGeom prst="mathNotEqual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538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8C1AA-445A-78C9-5091-8EB07B660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Ambulatory Opportunities: Off Campus Electives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F6F8F-3D72-C9ED-D3D8-94ACE8296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Designed to allow for continuation of Primary Care Longitudinal Elective or Medical Spanish Elective</a:t>
            </a:r>
          </a:p>
          <a:p>
            <a:r>
              <a:rPr lang="en-US" dirty="0"/>
              <a:t>Specific preceptors who have faculty appointments with UMSOM</a:t>
            </a:r>
          </a:p>
          <a:p>
            <a:pPr lvl="1"/>
            <a:r>
              <a:rPr lang="en-US" dirty="0"/>
              <a:t>St Clare Medical Outreach: Dr Saba</a:t>
            </a:r>
          </a:p>
          <a:p>
            <a:pPr lvl="1"/>
            <a:r>
              <a:rPr lang="en-US" dirty="0"/>
              <a:t>Sheppard’s Clinic: Dr McHugh</a:t>
            </a:r>
          </a:p>
          <a:p>
            <a:pPr lvl="1"/>
            <a:r>
              <a:rPr lang="en-US" dirty="0"/>
              <a:t>Total Family Care: Dr Talwar</a:t>
            </a:r>
          </a:p>
        </p:txBody>
      </p:sp>
    </p:spTree>
    <p:extLst>
      <p:ext uri="{BB962C8B-B14F-4D97-AF65-F5344CB8AC3E}">
        <p14:creationId xmlns:p14="http://schemas.microsoft.com/office/powerpoint/2010/main" val="539904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A1934-5A53-0F16-8818-FDBAF84D5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Ambulatory Opportunities: Out of State AHEC, </a:t>
            </a:r>
            <a:r>
              <a:rPr lang="en-US" dirty="0" err="1"/>
              <a:t>Amb</a:t>
            </a:r>
            <a:r>
              <a:rPr lang="en-US" dirty="0"/>
              <a:t> Global Health, and Indian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DDD03-AF88-63E4-9F3E-8C2EDFD4D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Student must coordinate with site, processes available on </a:t>
            </a:r>
            <a:r>
              <a:rPr lang="en-US" dirty="0" err="1"/>
              <a:t>Medscope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Out of State AHEC – must be affiliated with an established AHEC</a:t>
            </a:r>
          </a:p>
          <a:p>
            <a:pPr lvl="1"/>
            <a:r>
              <a:rPr lang="en-US" dirty="0"/>
              <a:t>Prior rotations: Hawaii, Kentucky, Pennsylvania</a:t>
            </a:r>
          </a:p>
          <a:p>
            <a:endParaRPr lang="en-US" dirty="0"/>
          </a:p>
          <a:p>
            <a:r>
              <a:rPr lang="en-US" dirty="0"/>
              <a:t>Ambulatory Global Health</a:t>
            </a:r>
          </a:p>
          <a:p>
            <a:pPr lvl="1"/>
            <a:r>
              <a:rPr lang="en-US" dirty="0"/>
              <a:t>Prior sites: Myanmar, Congo West Africa, Himalayan Health Exchange in Tibet</a:t>
            </a:r>
          </a:p>
          <a:p>
            <a:endParaRPr lang="en-US" dirty="0"/>
          </a:p>
          <a:p>
            <a:r>
              <a:rPr lang="en-US" dirty="0"/>
              <a:t>Indian Health Service	</a:t>
            </a:r>
          </a:p>
          <a:p>
            <a:pPr lvl="1"/>
            <a:r>
              <a:rPr lang="en-US" dirty="0">
                <a:hlinkClick r:id="rId2"/>
              </a:rPr>
              <a:t>www.ihs.gov</a:t>
            </a:r>
            <a:endParaRPr lang="en-US" dirty="0"/>
          </a:p>
          <a:p>
            <a:pPr lvl="1"/>
            <a:r>
              <a:rPr lang="en-US" dirty="0"/>
              <a:t>Southwest and Pacific North are most common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050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50295-97E2-AFD9-DFCC-9926B7663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Scheduling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01165-1843-E365-B17B-DADBF705A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Ambulatory will be scheduled as part of the MS4 master scheduling process</a:t>
            </a:r>
          </a:p>
          <a:p>
            <a:r>
              <a:rPr lang="en-US" dirty="0"/>
              <a:t>Surveys will come from </a:t>
            </a:r>
            <a:r>
              <a:rPr lang="en-US" dirty="0" err="1"/>
              <a:t>Medscope</a:t>
            </a:r>
            <a:endParaRPr lang="en-US" dirty="0"/>
          </a:p>
          <a:p>
            <a:r>
              <a:rPr lang="en-US" dirty="0"/>
              <a:t>Response by deadlines is essential for your choices to be considered </a:t>
            </a:r>
          </a:p>
          <a:p>
            <a:r>
              <a:rPr lang="en-US" dirty="0"/>
              <a:t>Surveys will ask block preferences and preference of ambulatory opportunity – ask your questions BEFORE the survey!</a:t>
            </a:r>
          </a:p>
          <a:p>
            <a:r>
              <a:rPr lang="en-US" dirty="0"/>
              <a:t>January and Feb are most requested for ambulatory – it is not possible to fit everyone in at this time. If you choose an alternate block you are more likely to get first choice in rotation type!</a:t>
            </a:r>
          </a:p>
        </p:txBody>
      </p:sp>
    </p:spTree>
    <p:extLst>
      <p:ext uri="{BB962C8B-B14F-4D97-AF65-F5344CB8AC3E}">
        <p14:creationId xmlns:p14="http://schemas.microsoft.com/office/powerpoint/2010/main" val="12892269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95</TotalTime>
  <Words>674</Words>
  <Application>Microsoft Macintosh PowerPoint</Application>
  <PresentationFormat>Widescreen</PresentationFormat>
  <Paragraphs>84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Ion Boardroom</vt:lpstr>
      <vt:lpstr>MS4 Ambulatory Rotation</vt:lpstr>
      <vt:lpstr>Topics to Cover:</vt:lpstr>
      <vt:lpstr>Ambulatory Curriculum</vt:lpstr>
      <vt:lpstr>Ambulatory Opportunities: On Campus Electives</vt:lpstr>
      <vt:lpstr>Ambulatory Opportunities: AHEC (Eastern, Western, Central)</vt:lpstr>
      <vt:lpstr>Ambulatory Opportunities: AHEC cont. (Eastern, Western, Central)</vt:lpstr>
      <vt:lpstr>Ambulatory Opportunities: Off Campus Electives</vt:lpstr>
      <vt:lpstr>Ambulatory Opportunities: Out of State AHEC, Amb Global Health, and Indian Health</vt:lpstr>
      <vt:lpstr>Initial Scheduling </vt:lpstr>
      <vt:lpstr>Baltimore Criteria</vt:lpstr>
      <vt:lpstr>Switching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Millstein, Leah</dc:creator>
  <cp:lastModifiedBy>Millstein, Leah</cp:lastModifiedBy>
  <cp:revision>4</cp:revision>
  <dcterms:created xsi:type="dcterms:W3CDTF">2023-12-04T21:11:00Z</dcterms:created>
  <dcterms:modified xsi:type="dcterms:W3CDTF">2024-11-22T18:20:36Z</dcterms:modified>
</cp:coreProperties>
</file>