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266" r:id="rId5"/>
    <p:sldId id="323" r:id="rId6"/>
    <p:sldId id="306" r:id="rId7"/>
    <p:sldId id="310" r:id="rId8"/>
    <p:sldId id="311" r:id="rId9"/>
    <p:sldId id="309" r:id="rId10"/>
    <p:sldId id="332" r:id="rId11"/>
    <p:sldId id="268" r:id="rId12"/>
    <p:sldId id="269" r:id="rId13"/>
    <p:sldId id="270" r:id="rId14"/>
    <p:sldId id="312" r:id="rId15"/>
    <p:sldId id="271" r:id="rId16"/>
    <p:sldId id="272" r:id="rId17"/>
    <p:sldId id="314" r:id="rId18"/>
    <p:sldId id="315" r:id="rId19"/>
    <p:sldId id="302" r:id="rId20"/>
    <p:sldId id="334" r:id="rId21"/>
    <p:sldId id="316" r:id="rId22"/>
    <p:sldId id="317" r:id="rId23"/>
    <p:sldId id="340" r:id="rId24"/>
    <p:sldId id="336" r:id="rId25"/>
    <p:sldId id="324" r:id="rId26"/>
    <p:sldId id="320" r:id="rId27"/>
    <p:sldId id="327" r:id="rId28"/>
    <p:sldId id="282" r:id="rId29"/>
    <p:sldId id="283" r:id="rId30"/>
    <p:sldId id="289" r:id="rId31"/>
    <p:sldId id="288" r:id="rId32"/>
    <p:sldId id="322" r:id="rId33"/>
    <p:sldId id="325" r:id="rId34"/>
    <p:sldId id="339" r:id="rId35"/>
    <p:sldId id="326" r:id="rId36"/>
    <p:sldId id="338" r:id="rId37"/>
    <p:sldId id="290" r:id="rId38"/>
    <p:sldId id="298" r:id="rId39"/>
    <p:sldId id="286" r:id="rId40"/>
    <p:sldId id="291" r:id="rId41"/>
    <p:sldId id="307" r:id="rId42"/>
    <p:sldId id="34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15A81-FD8A-F1CB-D34C-F352DC0F66F3}" v="45" dt="2025-04-27T22:39:44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hyperlink" Target="https://customercare.thalamusgme.com/hc/en-us/categories/360002208674-Applicant-User-Guide" TargetMode="Externa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hyperlink" Target="https://residencyexplorer.org/" TargetMode="External"/><Relationship Id="rId1" Type="http://schemas.openxmlformats.org/officeDocument/2006/relationships/hyperlink" Target="https://students-residents.aamc.org/applying-residencies-eras/fees-2025-eras-residency-applications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customercare.thalamusgme.com/hc/en-us/categories/360002208674-Applicant-User-Guide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students-residents.aamc.org/applying-residencies-eras/fees-2025-eras-residency-applications" TargetMode="External"/><Relationship Id="rId12" Type="http://schemas.openxmlformats.org/officeDocument/2006/relationships/image" Target="../media/image16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hyperlink" Target="https://residencyexplorer.org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290A2-DF29-49CB-9388-F22F4EBCAA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55444-4E21-4CED-A2B1-94248E10F1A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OSA Advisor</a:t>
          </a:r>
        </a:p>
      </dgm:t>
    </dgm:pt>
    <dgm:pt modelId="{B9ECE405-4192-44BF-92DE-B61EF69C2813}" type="parTrans" cxnId="{D4D02618-D886-4F8B-92B5-A6B1CC3D9DA1}">
      <dgm:prSet/>
      <dgm:spPr/>
      <dgm:t>
        <a:bodyPr/>
        <a:lstStyle/>
        <a:p>
          <a:endParaRPr lang="en-US"/>
        </a:p>
      </dgm:t>
    </dgm:pt>
    <dgm:pt modelId="{C48AB804-E3DD-4BCF-802F-481550D4F9C5}" type="sibTrans" cxnId="{D4D02618-D886-4F8B-92B5-A6B1CC3D9DA1}">
      <dgm:prSet/>
      <dgm:spPr/>
      <dgm:t>
        <a:bodyPr/>
        <a:lstStyle/>
        <a:p>
          <a:endParaRPr lang="en-US"/>
        </a:p>
      </dgm:t>
    </dgm:pt>
    <dgm:pt modelId="{273C482D-1633-47BC-8452-4C0709A170F0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sz="2800" dirty="0"/>
            <a:t>Kerri Thom</a:t>
          </a:r>
        </a:p>
      </dgm:t>
    </dgm:pt>
    <dgm:pt modelId="{7FD5A67E-2115-4DEF-8C73-33AB73180AB6}" type="parTrans" cxnId="{A8E14B2A-0DC6-4444-BBDC-254115B6499C}">
      <dgm:prSet/>
      <dgm:spPr/>
      <dgm:t>
        <a:bodyPr/>
        <a:lstStyle/>
        <a:p>
          <a:endParaRPr lang="en-US"/>
        </a:p>
      </dgm:t>
    </dgm:pt>
    <dgm:pt modelId="{F842BB60-54E6-4D81-850B-53695E65907F}" type="sibTrans" cxnId="{A8E14B2A-0DC6-4444-BBDC-254115B6499C}">
      <dgm:prSet/>
      <dgm:spPr/>
      <dgm:t>
        <a:bodyPr/>
        <a:lstStyle/>
        <a:p>
          <a:endParaRPr lang="en-US"/>
        </a:p>
      </dgm:t>
    </dgm:pt>
    <dgm:pt modelId="{7777D641-FCAC-4D33-9469-ADB1011A66F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Specialty Advisor(s)</a:t>
          </a:r>
        </a:p>
      </dgm:t>
    </dgm:pt>
    <dgm:pt modelId="{D12395DA-BB1A-4178-A831-AD1CC8034A13}" type="parTrans" cxnId="{4FBCC471-6380-4FF3-89CF-279B858B5104}">
      <dgm:prSet/>
      <dgm:spPr/>
      <dgm:t>
        <a:bodyPr/>
        <a:lstStyle/>
        <a:p>
          <a:endParaRPr lang="en-US"/>
        </a:p>
      </dgm:t>
    </dgm:pt>
    <dgm:pt modelId="{E7436188-2FD0-4391-87FC-2D9AC6EE00C3}" type="sibTrans" cxnId="{4FBCC471-6380-4FF3-89CF-279B858B5104}">
      <dgm:prSet/>
      <dgm:spPr/>
      <dgm:t>
        <a:bodyPr/>
        <a:lstStyle/>
        <a:p>
          <a:endParaRPr lang="en-US"/>
        </a:p>
      </dgm:t>
    </dgm:pt>
    <dgm:pt modelId="{58DD507F-162F-4724-8547-F0CB6EBC0306}">
      <dgm:prSet phldrT="[Text]" custT="1"/>
      <dgm:spPr/>
      <dgm:t>
        <a:bodyPr/>
        <a:lstStyle/>
        <a:p>
          <a:r>
            <a:rPr lang="en-US" sz="2400" dirty="0"/>
            <a:t>Liz </a:t>
          </a:r>
          <a:r>
            <a:rPr lang="en-US" sz="2400" dirty="0" err="1"/>
            <a:t>Gaurdiani</a:t>
          </a:r>
          <a:r>
            <a:rPr lang="en-US" sz="2400" dirty="0"/>
            <a:t>(R)</a:t>
          </a:r>
        </a:p>
      </dgm:t>
    </dgm:pt>
    <dgm:pt modelId="{D7113777-F467-4D45-9892-8A47F7380E27}" type="parTrans" cxnId="{92951F50-B69E-4F88-B1A0-9A347C307ABA}">
      <dgm:prSet/>
      <dgm:spPr/>
      <dgm:t>
        <a:bodyPr/>
        <a:lstStyle/>
        <a:p>
          <a:endParaRPr lang="en-US"/>
        </a:p>
      </dgm:t>
    </dgm:pt>
    <dgm:pt modelId="{4EB1EC89-7E99-4A4F-8B99-0AC4CE1EA27D}" type="sibTrans" cxnId="{92951F50-B69E-4F88-B1A0-9A347C307ABA}">
      <dgm:prSet/>
      <dgm:spPr/>
      <dgm:t>
        <a:bodyPr/>
        <a:lstStyle/>
        <a:p>
          <a:endParaRPr lang="en-US"/>
        </a:p>
      </dgm:t>
    </dgm:pt>
    <dgm:pt modelId="{B457805F-992D-4579-B30D-FECA38C4FFA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Peer Advising</a:t>
          </a:r>
        </a:p>
      </dgm:t>
    </dgm:pt>
    <dgm:pt modelId="{11FCEF9E-EC57-4E51-B77F-B5324184CF7B}" type="parTrans" cxnId="{2EF1C7D2-FE41-47AA-B691-9C854C2A7879}">
      <dgm:prSet/>
      <dgm:spPr/>
      <dgm:t>
        <a:bodyPr/>
        <a:lstStyle/>
        <a:p>
          <a:endParaRPr lang="en-US"/>
        </a:p>
      </dgm:t>
    </dgm:pt>
    <dgm:pt modelId="{7E370EE3-D5E9-4F83-8816-EC121C3826ED}" type="sibTrans" cxnId="{2EF1C7D2-FE41-47AA-B691-9C854C2A7879}">
      <dgm:prSet/>
      <dgm:spPr/>
      <dgm:t>
        <a:bodyPr/>
        <a:lstStyle/>
        <a:p>
          <a:endParaRPr lang="en-US"/>
        </a:p>
      </dgm:t>
    </dgm:pt>
    <dgm:pt modelId="{A35A6302-4FBA-46D3-81C0-6B77D401634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dirty="0"/>
            <a:t>Pharibe Pope</a:t>
          </a:r>
        </a:p>
      </dgm:t>
    </dgm:pt>
    <dgm:pt modelId="{F76ABB75-EA40-43AC-B48E-442A6081A9F5}" type="parTrans" cxnId="{E61D3662-0ABA-41F2-B182-2AD2C7364F29}">
      <dgm:prSet/>
      <dgm:spPr/>
      <dgm:t>
        <a:bodyPr/>
        <a:lstStyle/>
        <a:p>
          <a:endParaRPr lang="en-US"/>
        </a:p>
      </dgm:t>
    </dgm:pt>
    <dgm:pt modelId="{A11A8724-3A0C-4D83-BAC3-04E53A79F1C6}" type="sibTrans" cxnId="{E61D3662-0ABA-41F2-B182-2AD2C7364F29}">
      <dgm:prSet/>
      <dgm:spPr/>
      <dgm:t>
        <a:bodyPr/>
        <a:lstStyle/>
        <a:p>
          <a:endParaRPr lang="en-US"/>
        </a:p>
      </dgm:t>
    </dgm:pt>
    <dgm:pt modelId="{C13D1F40-CE41-497C-8890-C09DCCD212F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>
              <a:solidFill>
                <a:srgbClr val="C00000"/>
              </a:solidFill>
            </a:rPr>
            <a:t>Alumni Network </a:t>
          </a:r>
        </a:p>
      </dgm:t>
    </dgm:pt>
    <dgm:pt modelId="{EFE49602-59C2-449D-8FBB-51DC6E7E4469}" type="parTrans" cxnId="{F3E607BB-83A1-4A30-ADF1-6F2241DD4D1B}">
      <dgm:prSet/>
      <dgm:spPr/>
      <dgm:t>
        <a:bodyPr/>
        <a:lstStyle/>
        <a:p>
          <a:endParaRPr lang="en-US"/>
        </a:p>
      </dgm:t>
    </dgm:pt>
    <dgm:pt modelId="{4BEE074A-553A-4051-B668-E02179A1D00F}" type="sibTrans" cxnId="{F3E607BB-83A1-4A30-ADF1-6F2241DD4D1B}">
      <dgm:prSet/>
      <dgm:spPr/>
      <dgm:t>
        <a:bodyPr/>
        <a:lstStyle/>
        <a:p>
          <a:endParaRPr lang="en-US"/>
        </a:p>
      </dgm:t>
    </dgm:pt>
    <dgm:pt modelId="{643E5C21-7282-44F6-BF67-EA7B41EBE4E5}">
      <dgm:prSet phldrT="[Text]" custT="1"/>
      <dgm:spPr/>
      <dgm:t>
        <a:bodyPr/>
        <a:lstStyle/>
        <a:p>
          <a:r>
            <a:rPr lang="en-US" sz="2400" dirty="0"/>
            <a:t>Chair: Rodney Taylor</a:t>
          </a:r>
        </a:p>
      </dgm:t>
    </dgm:pt>
    <dgm:pt modelId="{AB307F4E-D67D-4C2E-87A4-8654C8F1FACF}" type="parTrans" cxnId="{8BB20DF4-D85E-483C-B7AC-D9380E3AFD55}">
      <dgm:prSet/>
      <dgm:spPr/>
      <dgm:t>
        <a:bodyPr/>
        <a:lstStyle/>
        <a:p>
          <a:endParaRPr lang="en-US"/>
        </a:p>
      </dgm:t>
    </dgm:pt>
    <dgm:pt modelId="{A22D58EC-F0A9-4D93-8E40-5B9C02E7756F}" type="sibTrans" cxnId="{8BB20DF4-D85E-483C-B7AC-D9380E3AFD55}">
      <dgm:prSet/>
      <dgm:spPr/>
      <dgm:t>
        <a:bodyPr/>
        <a:lstStyle/>
        <a:p>
          <a:endParaRPr lang="en-US"/>
        </a:p>
      </dgm:t>
    </dgm:pt>
    <dgm:pt modelId="{6998B000-E2A3-4960-A84C-428662A70EC3}">
      <dgm:prSet phldrT="[Text]" custT="1"/>
      <dgm:spPr/>
      <dgm:t>
        <a:bodyPr/>
        <a:lstStyle/>
        <a:p>
          <a:r>
            <a:rPr lang="en-US" sz="2400" dirty="0"/>
            <a:t>Adam Kaufman (research)</a:t>
          </a:r>
        </a:p>
      </dgm:t>
    </dgm:pt>
    <dgm:pt modelId="{ADB0C7E2-AE0F-4D5F-8FDB-4430945EA38E}" type="parTrans" cxnId="{9078B2ED-2BFB-4842-A85D-2B7EB0D81107}">
      <dgm:prSet/>
      <dgm:spPr/>
      <dgm:t>
        <a:bodyPr/>
        <a:lstStyle/>
        <a:p>
          <a:endParaRPr lang="en-US"/>
        </a:p>
      </dgm:t>
    </dgm:pt>
    <dgm:pt modelId="{C7E01BA4-B5E1-45E2-B28E-9F140A8251ED}" type="sibTrans" cxnId="{9078B2ED-2BFB-4842-A85D-2B7EB0D81107}">
      <dgm:prSet/>
      <dgm:spPr/>
      <dgm:t>
        <a:bodyPr/>
        <a:lstStyle/>
        <a:p>
          <a:endParaRPr lang="en-US"/>
        </a:p>
      </dgm:t>
    </dgm:pt>
    <dgm:pt modelId="{774001C5-D79F-4469-913A-A9CF61D0EE29}">
      <dgm:prSet phldrT="[Text]" custT="1"/>
      <dgm:spPr/>
      <dgm:t>
        <a:bodyPr/>
        <a:lstStyle/>
        <a:p>
          <a:r>
            <a:rPr lang="en-US" sz="2400" dirty="0"/>
            <a:t>David Eisenman</a:t>
          </a:r>
        </a:p>
      </dgm:t>
    </dgm:pt>
    <dgm:pt modelId="{1A6883A5-5927-490A-9B30-CAAA58C77126}" type="parTrans" cxnId="{BB00F2E8-3ABB-484E-AAA9-6FC8EBEDC46E}">
      <dgm:prSet/>
      <dgm:spPr/>
      <dgm:t>
        <a:bodyPr/>
        <a:lstStyle/>
        <a:p>
          <a:endParaRPr lang="en-US"/>
        </a:p>
      </dgm:t>
    </dgm:pt>
    <dgm:pt modelId="{3092ADEB-577C-47B3-81C6-F9608A317B0A}" type="sibTrans" cxnId="{BB00F2E8-3ABB-484E-AAA9-6FC8EBEDC46E}">
      <dgm:prSet/>
      <dgm:spPr/>
      <dgm:t>
        <a:bodyPr/>
        <a:lstStyle/>
        <a:p>
          <a:endParaRPr lang="en-US"/>
        </a:p>
      </dgm:t>
    </dgm:pt>
    <dgm:pt modelId="{EBC24D98-A4DF-4BDA-BA4B-8C0821DA248A}" type="pres">
      <dgm:prSet presAssocID="{311290A2-DF29-49CB-9388-F22F4EBCAADF}" presName="Name0" presStyleCnt="0">
        <dgm:presLayoutVars>
          <dgm:dir/>
          <dgm:animLvl val="lvl"/>
          <dgm:resizeHandles val="exact"/>
        </dgm:presLayoutVars>
      </dgm:prSet>
      <dgm:spPr/>
    </dgm:pt>
    <dgm:pt modelId="{E6A53D16-419E-45BB-AC17-D3AF979E5F55}" type="pres">
      <dgm:prSet presAssocID="{35855444-4E21-4CED-A2B1-94248E10F1AC}" presName="composite" presStyleCnt="0"/>
      <dgm:spPr/>
    </dgm:pt>
    <dgm:pt modelId="{188B4102-9E4C-4AE1-B7C3-0EE5B9924FE4}" type="pres">
      <dgm:prSet presAssocID="{35855444-4E21-4CED-A2B1-94248E10F1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DBCA1D-4911-4D9D-B8AE-DB72B75587E0}" type="pres">
      <dgm:prSet presAssocID="{35855444-4E21-4CED-A2B1-94248E10F1AC}" presName="desTx" presStyleLbl="alignAccFollowNode1" presStyleIdx="0" presStyleCnt="3" custLinFactNeighborX="-59566" custLinFactNeighborY="-627">
        <dgm:presLayoutVars>
          <dgm:bulletEnabled val="1"/>
        </dgm:presLayoutVars>
      </dgm:prSet>
      <dgm:spPr/>
    </dgm:pt>
    <dgm:pt modelId="{74D8C6E5-D843-436E-830D-9CB4134295A2}" type="pres">
      <dgm:prSet presAssocID="{C48AB804-E3DD-4BCF-802F-481550D4F9C5}" presName="space" presStyleCnt="0"/>
      <dgm:spPr/>
    </dgm:pt>
    <dgm:pt modelId="{8766F02A-AAC4-4DE9-B0F1-2E9245C37034}" type="pres">
      <dgm:prSet presAssocID="{7777D641-FCAC-4D33-9469-ADB1011A66F7}" presName="composite" presStyleCnt="0"/>
      <dgm:spPr/>
    </dgm:pt>
    <dgm:pt modelId="{806CBEEB-D9DF-4F58-9A75-C7BB2281078C}" type="pres">
      <dgm:prSet presAssocID="{7777D641-FCAC-4D33-9469-ADB1011A66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086BAC-F8F8-4ADF-9B47-996919406F0C}" type="pres">
      <dgm:prSet presAssocID="{7777D641-FCAC-4D33-9469-ADB1011A66F7}" presName="desTx" presStyleLbl="alignAccFollowNode1" presStyleIdx="1" presStyleCnt="3">
        <dgm:presLayoutVars>
          <dgm:bulletEnabled val="1"/>
        </dgm:presLayoutVars>
      </dgm:prSet>
      <dgm:spPr/>
    </dgm:pt>
    <dgm:pt modelId="{61C7C7C8-8609-48B7-A1BD-96C3E04FF531}" type="pres">
      <dgm:prSet presAssocID="{E7436188-2FD0-4391-87FC-2D9AC6EE00C3}" presName="space" presStyleCnt="0"/>
      <dgm:spPr/>
    </dgm:pt>
    <dgm:pt modelId="{3CF121E5-5A04-429F-99C1-6817D91F73F1}" type="pres">
      <dgm:prSet presAssocID="{B457805F-992D-4579-B30D-FECA38C4FFA0}" presName="composite" presStyleCnt="0"/>
      <dgm:spPr/>
    </dgm:pt>
    <dgm:pt modelId="{B50DE71C-220B-4295-965D-022C6C0A2479}" type="pres">
      <dgm:prSet presAssocID="{B457805F-992D-4579-B30D-FECA38C4FF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3EECDD-60BA-44D6-BC98-E1DA663BADB5}" type="pres">
      <dgm:prSet presAssocID="{B457805F-992D-4579-B30D-FECA38C4FF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999913-4198-47F6-B02D-609063DCBD9E}" type="presOf" srcId="{273C482D-1633-47BC-8452-4C0709A170F0}" destId="{15DBCA1D-4911-4D9D-B8AE-DB72B75587E0}" srcOrd="0" destOrd="0" presId="urn:microsoft.com/office/officeart/2005/8/layout/hList1"/>
    <dgm:cxn modelId="{D4D02618-D886-4F8B-92B5-A6B1CC3D9DA1}" srcId="{311290A2-DF29-49CB-9388-F22F4EBCAADF}" destId="{35855444-4E21-4CED-A2B1-94248E10F1AC}" srcOrd="0" destOrd="0" parTransId="{B9ECE405-4192-44BF-92DE-B61EF69C2813}" sibTransId="{C48AB804-E3DD-4BCF-802F-481550D4F9C5}"/>
    <dgm:cxn modelId="{A8E14B2A-0DC6-4444-BBDC-254115B6499C}" srcId="{35855444-4E21-4CED-A2B1-94248E10F1AC}" destId="{273C482D-1633-47BC-8452-4C0709A170F0}" srcOrd="0" destOrd="0" parTransId="{7FD5A67E-2115-4DEF-8C73-33AB73180AB6}" sibTransId="{F842BB60-54E6-4D81-850B-53695E65907F}"/>
    <dgm:cxn modelId="{44B32E33-8F99-4570-9B44-7C6E3AAF111E}" type="presOf" srcId="{B457805F-992D-4579-B30D-FECA38C4FFA0}" destId="{B50DE71C-220B-4295-965D-022C6C0A2479}" srcOrd="0" destOrd="0" presId="urn:microsoft.com/office/officeart/2005/8/layout/hList1"/>
    <dgm:cxn modelId="{742F185F-FE07-457E-AB5C-3FFB8F4A5E1E}" type="presOf" srcId="{6998B000-E2A3-4960-A84C-428662A70EC3}" destId="{BD086BAC-F8F8-4ADF-9B47-996919406F0C}" srcOrd="0" destOrd="3" presId="urn:microsoft.com/office/officeart/2005/8/layout/hList1"/>
    <dgm:cxn modelId="{E61D3662-0ABA-41F2-B182-2AD2C7364F29}" srcId="{B457805F-992D-4579-B30D-FECA38C4FFA0}" destId="{A35A6302-4FBA-46D3-81C0-6B77D4016344}" srcOrd="0" destOrd="0" parTransId="{F76ABB75-EA40-43AC-B48E-442A6081A9F5}" sibTransId="{A11A8724-3A0C-4D83-BAC3-04E53A79F1C6}"/>
    <dgm:cxn modelId="{91B8FE66-066A-4978-B859-E45321C986ED}" type="presOf" srcId="{311290A2-DF29-49CB-9388-F22F4EBCAADF}" destId="{EBC24D98-A4DF-4BDA-BA4B-8C0821DA248A}" srcOrd="0" destOrd="0" presId="urn:microsoft.com/office/officeart/2005/8/layout/hList1"/>
    <dgm:cxn modelId="{F6F1BB48-7D45-43E4-8946-0333AF90B937}" type="presOf" srcId="{643E5C21-7282-44F6-BF67-EA7B41EBE4E5}" destId="{BD086BAC-F8F8-4ADF-9B47-996919406F0C}" srcOrd="0" destOrd="2" presId="urn:microsoft.com/office/officeart/2005/8/layout/hList1"/>
    <dgm:cxn modelId="{92951F50-B69E-4F88-B1A0-9A347C307ABA}" srcId="{7777D641-FCAC-4D33-9469-ADB1011A66F7}" destId="{58DD507F-162F-4724-8547-F0CB6EBC0306}" srcOrd="0" destOrd="0" parTransId="{D7113777-F467-4D45-9892-8A47F7380E27}" sibTransId="{4EB1EC89-7E99-4A4F-8B99-0AC4CE1EA27D}"/>
    <dgm:cxn modelId="{4FBCC471-6380-4FF3-89CF-279B858B5104}" srcId="{311290A2-DF29-49CB-9388-F22F4EBCAADF}" destId="{7777D641-FCAC-4D33-9469-ADB1011A66F7}" srcOrd="1" destOrd="0" parTransId="{D12395DA-BB1A-4178-A831-AD1CC8034A13}" sibTransId="{E7436188-2FD0-4391-87FC-2D9AC6EE00C3}"/>
    <dgm:cxn modelId="{15E29D98-F0CD-43A5-A94D-26FD15C084F3}" type="presOf" srcId="{7777D641-FCAC-4D33-9469-ADB1011A66F7}" destId="{806CBEEB-D9DF-4F58-9A75-C7BB2281078C}" srcOrd="0" destOrd="0" presId="urn:microsoft.com/office/officeart/2005/8/layout/hList1"/>
    <dgm:cxn modelId="{7F9227B2-B492-4B3F-9BFE-A555E816A872}" type="presOf" srcId="{A35A6302-4FBA-46D3-81C0-6B77D4016344}" destId="{7A3EECDD-60BA-44D6-BC98-E1DA663BADB5}" srcOrd="0" destOrd="0" presId="urn:microsoft.com/office/officeart/2005/8/layout/hList1"/>
    <dgm:cxn modelId="{8D1802B8-98B6-4469-ACCD-C14EBAE53571}" type="presOf" srcId="{35855444-4E21-4CED-A2B1-94248E10F1AC}" destId="{188B4102-9E4C-4AE1-B7C3-0EE5B9924FE4}" srcOrd="0" destOrd="0" presId="urn:microsoft.com/office/officeart/2005/8/layout/hList1"/>
    <dgm:cxn modelId="{F3E607BB-83A1-4A30-ADF1-6F2241DD4D1B}" srcId="{B457805F-992D-4579-B30D-FECA38C4FFA0}" destId="{C13D1F40-CE41-497C-8890-C09DCCD212FC}" srcOrd="1" destOrd="0" parTransId="{EFE49602-59C2-449D-8FBB-51DC6E7E4469}" sibTransId="{4BEE074A-553A-4051-B668-E02179A1D00F}"/>
    <dgm:cxn modelId="{3C934EC8-7CDA-4FD8-B7F8-A5C4CA9D373C}" type="presOf" srcId="{C13D1F40-CE41-497C-8890-C09DCCD212FC}" destId="{7A3EECDD-60BA-44D6-BC98-E1DA663BADB5}" srcOrd="0" destOrd="1" presId="urn:microsoft.com/office/officeart/2005/8/layout/hList1"/>
    <dgm:cxn modelId="{2EF1C7D2-FE41-47AA-B691-9C854C2A7879}" srcId="{311290A2-DF29-49CB-9388-F22F4EBCAADF}" destId="{B457805F-992D-4579-B30D-FECA38C4FFA0}" srcOrd="2" destOrd="0" parTransId="{11FCEF9E-EC57-4E51-B77F-B5324184CF7B}" sibTransId="{7E370EE3-D5E9-4F83-8816-EC121C3826ED}"/>
    <dgm:cxn modelId="{BB00F2E8-3ABB-484E-AAA9-6FC8EBEDC46E}" srcId="{7777D641-FCAC-4D33-9469-ADB1011A66F7}" destId="{774001C5-D79F-4469-913A-A9CF61D0EE29}" srcOrd="1" destOrd="0" parTransId="{1A6883A5-5927-490A-9B30-CAAA58C77126}" sibTransId="{3092ADEB-577C-47B3-81C6-F9608A317B0A}"/>
    <dgm:cxn modelId="{9078B2ED-2BFB-4842-A85D-2B7EB0D81107}" srcId="{7777D641-FCAC-4D33-9469-ADB1011A66F7}" destId="{6998B000-E2A3-4960-A84C-428662A70EC3}" srcOrd="3" destOrd="0" parTransId="{ADB0C7E2-AE0F-4D5F-8FDB-4430945EA38E}" sibTransId="{C7E01BA4-B5E1-45E2-B28E-9F140A8251ED}"/>
    <dgm:cxn modelId="{8BB20DF4-D85E-483C-B7AC-D9380E3AFD55}" srcId="{7777D641-FCAC-4D33-9469-ADB1011A66F7}" destId="{643E5C21-7282-44F6-BF67-EA7B41EBE4E5}" srcOrd="2" destOrd="0" parTransId="{AB307F4E-D67D-4C2E-87A4-8654C8F1FACF}" sibTransId="{A22D58EC-F0A9-4D93-8E40-5B9C02E7756F}"/>
    <dgm:cxn modelId="{45BD67FE-D010-4086-9537-338F891A55A4}" type="presOf" srcId="{58DD507F-162F-4724-8547-F0CB6EBC0306}" destId="{BD086BAC-F8F8-4ADF-9B47-996919406F0C}" srcOrd="0" destOrd="0" presId="urn:microsoft.com/office/officeart/2005/8/layout/hList1"/>
    <dgm:cxn modelId="{538C6BFF-35E3-4034-8877-D0706F7F4FF6}" type="presOf" srcId="{774001C5-D79F-4469-913A-A9CF61D0EE29}" destId="{BD086BAC-F8F8-4ADF-9B47-996919406F0C}" srcOrd="0" destOrd="1" presId="urn:microsoft.com/office/officeart/2005/8/layout/hList1"/>
    <dgm:cxn modelId="{9E8534C4-ED48-4771-B89A-927E440FD8D2}" type="presParOf" srcId="{EBC24D98-A4DF-4BDA-BA4B-8C0821DA248A}" destId="{E6A53D16-419E-45BB-AC17-D3AF979E5F55}" srcOrd="0" destOrd="0" presId="urn:microsoft.com/office/officeart/2005/8/layout/hList1"/>
    <dgm:cxn modelId="{27DD8E9D-5AC6-4669-8391-AE9710C463CE}" type="presParOf" srcId="{E6A53D16-419E-45BB-AC17-D3AF979E5F55}" destId="{188B4102-9E4C-4AE1-B7C3-0EE5B9924FE4}" srcOrd="0" destOrd="0" presId="urn:microsoft.com/office/officeart/2005/8/layout/hList1"/>
    <dgm:cxn modelId="{C6E8CA1D-6B46-4977-9690-D17C7BA9BEEC}" type="presParOf" srcId="{E6A53D16-419E-45BB-AC17-D3AF979E5F55}" destId="{15DBCA1D-4911-4D9D-B8AE-DB72B75587E0}" srcOrd="1" destOrd="0" presId="urn:microsoft.com/office/officeart/2005/8/layout/hList1"/>
    <dgm:cxn modelId="{B1BC02BB-6CFF-4865-B304-73CB89FF023A}" type="presParOf" srcId="{EBC24D98-A4DF-4BDA-BA4B-8C0821DA248A}" destId="{74D8C6E5-D843-436E-830D-9CB4134295A2}" srcOrd="1" destOrd="0" presId="urn:microsoft.com/office/officeart/2005/8/layout/hList1"/>
    <dgm:cxn modelId="{C6B0273F-5B50-42D0-8F74-A54ECF4CD818}" type="presParOf" srcId="{EBC24D98-A4DF-4BDA-BA4B-8C0821DA248A}" destId="{8766F02A-AAC4-4DE9-B0F1-2E9245C37034}" srcOrd="2" destOrd="0" presId="urn:microsoft.com/office/officeart/2005/8/layout/hList1"/>
    <dgm:cxn modelId="{FA4D7FD2-825A-477A-9C91-33A7136B0BA2}" type="presParOf" srcId="{8766F02A-AAC4-4DE9-B0F1-2E9245C37034}" destId="{806CBEEB-D9DF-4F58-9A75-C7BB2281078C}" srcOrd="0" destOrd="0" presId="urn:microsoft.com/office/officeart/2005/8/layout/hList1"/>
    <dgm:cxn modelId="{10456DB1-E520-442E-9D38-B0B719B95C43}" type="presParOf" srcId="{8766F02A-AAC4-4DE9-B0F1-2E9245C37034}" destId="{BD086BAC-F8F8-4ADF-9B47-996919406F0C}" srcOrd="1" destOrd="0" presId="urn:microsoft.com/office/officeart/2005/8/layout/hList1"/>
    <dgm:cxn modelId="{8499C7EB-78C7-4F15-855B-2A97D811BFCC}" type="presParOf" srcId="{EBC24D98-A4DF-4BDA-BA4B-8C0821DA248A}" destId="{61C7C7C8-8609-48B7-A1BD-96C3E04FF531}" srcOrd="3" destOrd="0" presId="urn:microsoft.com/office/officeart/2005/8/layout/hList1"/>
    <dgm:cxn modelId="{0E90EB54-71AD-4009-8720-65DE19F60E1A}" type="presParOf" srcId="{EBC24D98-A4DF-4BDA-BA4B-8C0821DA248A}" destId="{3CF121E5-5A04-429F-99C1-6817D91F73F1}" srcOrd="4" destOrd="0" presId="urn:microsoft.com/office/officeart/2005/8/layout/hList1"/>
    <dgm:cxn modelId="{795CD244-C5AD-46F6-B94E-6EBDB9F645B5}" type="presParOf" srcId="{3CF121E5-5A04-429F-99C1-6817D91F73F1}" destId="{B50DE71C-220B-4295-965D-022C6C0A2479}" srcOrd="0" destOrd="0" presId="urn:microsoft.com/office/officeart/2005/8/layout/hList1"/>
    <dgm:cxn modelId="{6433483B-617A-490E-94F3-4720D83AFF4B}" type="presParOf" srcId="{3CF121E5-5A04-429F-99C1-6817D91F73F1}" destId="{7A3EECDD-60BA-44D6-BC98-E1DA663BA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79CDD-4B39-4115-BE42-012F9A2D44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5D1681-D681-428D-B64D-2A0F1AD3EC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 major changes anticipated</a:t>
          </a:r>
        </a:p>
      </dgm:t>
    </dgm:pt>
    <dgm:pt modelId="{0DC350BC-119F-48BA-AD41-7843C90452A2}" type="parTrans" cxnId="{97CA34EA-4583-42C2-B173-474BA0E1D6D3}">
      <dgm:prSet/>
      <dgm:spPr/>
      <dgm:t>
        <a:bodyPr/>
        <a:lstStyle/>
        <a:p>
          <a:endParaRPr lang="en-US"/>
        </a:p>
      </dgm:t>
    </dgm:pt>
    <dgm:pt modelId="{2F09BB99-82EF-483A-A108-3A872A05450A}" type="sibTrans" cxnId="{97CA34EA-4583-42C2-B173-474BA0E1D6D3}">
      <dgm:prSet/>
      <dgm:spPr/>
      <dgm:t>
        <a:bodyPr/>
        <a:lstStyle/>
        <a:p>
          <a:endParaRPr lang="en-US"/>
        </a:p>
      </dgm:t>
    </dgm:pt>
    <dgm:pt modelId="{43D69CEB-B977-42BC-9543-3CE4CEEE2A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Guidelines partially released for 2026 Cycle  </a:t>
          </a:r>
        </a:p>
      </dgm:t>
    </dgm:pt>
    <dgm:pt modelId="{E811168C-2FEE-479C-8072-3194B870F5A6}" type="parTrans" cxnId="{AEADE91A-72C0-4ABD-9242-4F68CB69CFB1}">
      <dgm:prSet/>
      <dgm:spPr/>
      <dgm:t>
        <a:bodyPr/>
        <a:lstStyle/>
        <a:p>
          <a:endParaRPr lang="en-US"/>
        </a:p>
      </dgm:t>
    </dgm:pt>
    <dgm:pt modelId="{1CF55794-0028-4E61-A5C4-F487E73175FE}" type="sibTrans" cxnId="{AEADE91A-72C0-4ABD-9242-4F68CB69CFB1}">
      <dgm:prSet/>
      <dgm:spPr/>
      <dgm:t>
        <a:bodyPr/>
        <a:lstStyle/>
        <a:p>
          <a:endParaRPr lang="en-US"/>
        </a:p>
      </dgm:t>
    </dgm:pt>
    <dgm:pt modelId="{345FCBCF-106D-405E-9FDB-245F6089AF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Lower Cost –</a:t>
          </a:r>
          <a:r>
            <a:rPr lang="en-US" dirty="0">
              <a:hlinkClick xmlns:r="http://schemas.openxmlformats.org/officeDocument/2006/relationships" r:id="rId1"/>
            </a:rPr>
            <a:t>ERAS Fee Structure </a:t>
          </a:r>
          <a:r>
            <a:rPr lang="en-US" dirty="0"/>
            <a:t>and Expanded Fee Assistance (Introduced 2025) </a:t>
          </a:r>
        </a:p>
      </dgm:t>
    </dgm:pt>
    <dgm:pt modelId="{AEF21EEA-4B30-486A-95FC-B135A2BD0550}" type="parTrans" cxnId="{0BCB9F6E-EB9E-4E23-82D7-3C4EE1D18E4B}">
      <dgm:prSet/>
      <dgm:spPr/>
      <dgm:t>
        <a:bodyPr/>
        <a:lstStyle/>
        <a:p>
          <a:endParaRPr lang="en-US"/>
        </a:p>
      </dgm:t>
    </dgm:pt>
    <dgm:pt modelId="{C031C184-610F-4E94-929C-0E8AB8BBF33B}" type="sibTrans" cxnId="{0BCB9F6E-EB9E-4E23-82D7-3C4EE1D18E4B}">
      <dgm:prSet/>
      <dgm:spPr/>
      <dgm:t>
        <a:bodyPr/>
        <a:lstStyle/>
        <a:p>
          <a:endParaRPr lang="en-US"/>
        </a:p>
      </dgm:t>
    </dgm:pt>
    <dgm:pt modelId="{D67C5F7D-ED31-4816-B626-9FC9B3652E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Updated </a:t>
          </a:r>
          <a:r>
            <a:rPr lang="en-US" dirty="0">
              <a:hlinkClick xmlns:r="http://schemas.openxmlformats.org/officeDocument/2006/relationships" r:id="rId2"/>
            </a:rPr>
            <a:t>Residency Explorer Tool </a:t>
          </a:r>
          <a:r>
            <a:rPr lang="en-US" dirty="0"/>
            <a:t>(Typically updated in June/July; Anticipate Step 2 included) </a:t>
          </a:r>
        </a:p>
      </dgm:t>
    </dgm:pt>
    <dgm:pt modelId="{D0F7835F-B334-40CD-85FB-440C4806A078}" type="parTrans" cxnId="{BED5E27B-F244-4518-A9D6-8A9320DDE6F0}">
      <dgm:prSet/>
      <dgm:spPr/>
      <dgm:t>
        <a:bodyPr/>
        <a:lstStyle/>
        <a:p>
          <a:endParaRPr lang="en-US"/>
        </a:p>
      </dgm:t>
    </dgm:pt>
    <dgm:pt modelId="{472F601B-4813-4B68-ACA4-B614A1372C71}" type="sibTrans" cxnId="{BED5E27B-F244-4518-A9D6-8A9320DDE6F0}">
      <dgm:prSet/>
      <dgm:spPr/>
      <dgm:t>
        <a:bodyPr/>
        <a:lstStyle/>
        <a:p>
          <a:endParaRPr lang="en-US"/>
        </a:p>
      </dgm:t>
    </dgm:pt>
    <dgm:pt modelId="{F347810D-3759-47B7-BA8A-908C8967A5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Greater integration with </a:t>
          </a:r>
          <a:r>
            <a:rPr lang="en-US" dirty="0">
              <a:hlinkClick xmlns:r="http://schemas.openxmlformats.org/officeDocument/2006/relationships" r:id="rId3"/>
            </a:rPr>
            <a:t>Thalamus</a:t>
          </a:r>
          <a:r>
            <a:rPr lang="en-US" dirty="0"/>
            <a:t> for interview scheduling/management </a:t>
          </a:r>
        </a:p>
      </dgm:t>
    </dgm:pt>
    <dgm:pt modelId="{53A185B8-FB05-4128-8F02-778077E4C714}" type="parTrans" cxnId="{FE80B295-9522-485D-AFA4-9C5ADE088A78}">
      <dgm:prSet/>
      <dgm:spPr/>
      <dgm:t>
        <a:bodyPr/>
        <a:lstStyle/>
        <a:p>
          <a:endParaRPr lang="en-US"/>
        </a:p>
      </dgm:t>
    </dgm:pt>
    <dgm:pt modelId="{124C0394-E58D-4960-A0A4-ABDC0BFBDCDA}" type="sibTrans" cxnId="{FE80B295-9522-485D-AFA4-9C5ADE088A78}">
      <dgm:prSet/>
      <dgm:spPr/>
      <dgm:t>
        <a:bodyPr/>
        <a:lstStyle/>
        <a:p>
          <a:endParaRPr lang="en-US"/>
        </a:p>
      </dgm:t>
    </dgm:pt>
    <dgm:pt modelId="{401A6101-7CF9-47A5-9FAE-72E7D011AF84}" type="pres">
      <dgm:prSet presAssocID="{DEB79CDD-4B39-4115-BE42-012F9A2D4467}" presName="root" presStyleCnt="0">
        <dgm:presLayoutVars>
          <dgm:dir/>
          <dgm:resizeHandles val="exact"/>
        </dgm:presLayoutVars>
      </dgm:prSet>
      <dgm:spPr/>
    </dgm:pt>
    <dgm:pt modelId="{9A56DE8D-73FC-4A2B-887D-A9A790BE2B96}" type="pres">
      <dgm:prSet presAssocID="{7F5D1681-D681-428D-B64D-2A0F1AD3ECB0}" presName="compNode" presStyleCnt="0"/>
      <dgm:spPr/>
    </dgm:pt>
    <dgm:pt modelId="{79E838C9-7B68-4588-A99E-CBA89997DC40}" type="pres">
      <dgm:prSet presAssocID="{7F5D1681-D681-428D-B64D-2A0F1AD3ECB0}" presName="bgRect" presStyleLbl="bgShp" presStyleIdx="0" presStyleCnt="5" custLinFactNeighborX="-303"/>
      <dgm:spPr/>
    </dgm:pt>
    <dgm:pt modelId="{65B730E6-762A-45A7-9025-C1CD7A2657D6}" type="pres">
      <dgm:prSet presAssocID="{7F5D1681-D681-428D-B64D-2A0F1AD3ECB0}" presName="iconRect" presStyleLbl="node1" presStyleIdx="0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12205E2D-2C12-4DC3-9C92-14C01B28059E}" type="pres">
      <dgm:prSet presAssocID="{7F5D1681-D681-428D-B64D-2A0F1AD3ECB0}" presName="spaceRect" presStyleCnt="0"/>
      <dgm:spPr/>
    </dgm:pt>
    <dgm:pt modelId="{6493DB13-0476-4D4C-87B7-B12020AFAD3B}" type="pres">
      <dgm:prSet presAssocID="{7F5D1681-D681-428D-B64D-2A0F1AD3ECB0}" presName="parTx" presStyleLbl="revTx" presStyleIdx="0" presStyleCnt="5">
        <dgm:presLayoutVars>
          <dgm:chMax val="0"/>
          <dgm:chPref val="0"/>
        </dgm:presLayoutVars>
      </dgm:prSet>
      <dgm:spPr/>
    </dgm:pt>
    <dgm:pt modelId="{4185E587-1207-481E-93CC-B07B02BDA9A0}" type="pres">
      <dgm:prSet presAssocID="{2F09BB99-82EF-483A-A108-3A872A05450A}" presName="sibTrans" presStyleCnt="0"/>
      <dgm:spPr/>
    </dgm:pt>
    <dgm:pt modelId="{40356DA9-E252-44BE-9A29-B819642357E1}" type="pres">
      <dgm:prSet presAssocID="{43D69CEB-B977-42BC-9543-3CE4CEEE2AE3}" presName="compNode" presStyleCnt="0"/>
      <dgm:spPr/>
    </dgm:pt>
    <dgm:pt modelId="{5849CBD2-25B8-4816-97E0-40F081C80099}" type="pres">
      <dgm:prSet presAssocID="{43D69CEB-B977-42BC-9543-3CE4CEEE2AE3}" presName="bgRect" presStyleLbl="bgShp" presStyleIdx="1" presStyleCnt="5"/>
      <dgm:spPr/>
    </dgm:pt>
    <dgm:pt modelId="{11DDCD7E-2237-4DBB-88D4-A3CB82111CEC}" type="pres">
      <dgm:prSet presAssocID="{43D69CEB-B977-42BC-9543-3CE4CEEE2AE3}" presName="iconRect" presStyleLbl="node1" presStyleIdx="1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B"/>
        </a:ext>
      </dgm:extLst>
    </dgm:pt>
    <dgm:pt modelId="{415CEF2D-FFDC-4A24-A520-62D1DB3326BA}" type="pres">
      <dgm:prSet presAssocID="{43D69CEB-B977-42BC-9543-3CE4CEEE2AE3}" presName="spaceRect" presStyleCnt="0"/>
      <dgm:spPr/>
    </dgm:pt>
    <dgm:pt modelId="{82572F25-CA24-45A7-A089-9A580380E9F0}" type="pres">
      <dgm:prSet presAssocID="{43D69CEB-B977-42BC-9543-3CE4CEEE2AE3}" presName="parTx" presStyleLbl="revTx" presStyleIdx="1" presStyleCnt="5">
        <dgm:presLayoutVars>
          <dgm:chMax val="0"/>
          <dgm:chPref val="0"/>
        </dgm:presLayoutVars>
      </dgm:prSet>
      <dgm:spPr/>
    </dgm:pt>
    <dgm:pt modelId="{D24A0D72-0B0E-4975-93B8-B18E3445E95F}" type="pres">
      <dgm:prSet presAssocID="{1CF55794-0028-4E61-A5C4-F487E73175FE}" presName="sibTrans" presStyleCnt="0"/>
      <dgm:spPr/>
    </dgm:pt>
    <dgm:pt modelId="{805F0C5C-0614-4287-AB1D-B273987D408B}" type="pres">
      <dgm:prSet presAssocID="{345FCBCF-106D-405E-9FDB-245F6089AF2A}" presName="compNode" presStyleCnt="0"/>
      <dgm:spPr/>
    </dgm:pt>
    <dgm:pt modelId="{E972F0F5-4D11-4D18-9BCC-3C98A90847EA}" type="pres">
      <dgm:prSet presAssocID="{345FCBCF-106D-405E-9FDB-245F6089AF2A}" presName="bgRect" presStyleLbl="bgShp" presStyleIdx="2" presStyleCnt="5"/>
      <dgm:spPr/>
    </dgm:pt>
    <dgm:pt modelId="{620F701B-518D-4806-A0A4-D5ECFB5D72D5}" type="pres">
      <dgm:prSet presAssocID="{345FCBCF-106D-405E-9FDB-245F6089AF2A}" presName="iconRect" presStyleLbl="node1" presStyleIdx="2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E059766-EFE3-4DBE-AACD-9A350DA98791}" type="pres">
      <dgm:prSet presAssocID="{345FCBCF-106D-405E-9FDB-245F6089AF2A}" presName="spaceRect" presStyleCnt="0"/>
      <dgm:spPr/>
    </dgm:pt>
    <dgm:pt modelId="{2FCD7EE8-8351-4DD8-A931-657817A486B2}" type="pres">
      <dgm:prSet presAssocID="{345FCBCF-106D-405E-9FDB-245F6089AF2A}" presName="parTx" presStyleLbl="revTx" presStyleIdx="2" presStyleCnt="5">
        <dgm:presLayoutVars>
          <dgm:chMax val="0"/>
          <dgm:chPref val="0"/>
        </dgm:presLayoutVars>
      </dgm:prSet>
      <dgm:spPr/>
    </dgm:pt>
    <dgm:pt modelId="{238C17A3-AE56-48A4-9D8E-4653E4D801F8}" type="pres">
      <dgm:prSet presAssocID="{C031C184-610F-4E94-929C-0E8AB8BBF33B}" presName="sibTrans" presStyleCnt="0"/>
      <dgm:spPr/>
    </dgm:pt>
    <dgm:pt modelId="{E4D9B6B8-CB2C-409F-B6F0-D61515D7716D}" type="pres">
      <dgm:prSet presAssocID="{D67C5F7D-ED31-4816-B626-9FC9B3652ED5}" presName="compNode" presStyleCnt="0"/>
      <dgm:spPr/>
    </dgm:pt>
    <dgm:pt modelId="{8C47E9E8-306D-47BF-9994-E22B581FD5DD}" type="pres">
      <dgm:prSet presAssocID="{D67C5F7D-ED31-4816-B626-9FC9B3652ED5}" presName="bgRect" presStyleLbl="bgShp" presStyleIdx="3" presStyleCnt="5"/>
      <dgm:spPr/>
    </dgm:pt>
    <dgm:pt modelId="{403E4145-0B31-4272-BBD6-B3E342B2A2ED}" type="pres">
      <dgm:prSet presAssocID="{D67C5F7D-ED31-4816-B626-9FC9B3652ED5}" presName="iconRect" presStyleLbl="node1" presStyleIdx="3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5FD02CDA-9ACB-424D-A12F-F337D6E089FB}" type="pres">
      <dgm:prSet presAssocID="{D67C5F7D-ED31-4816-B626-9FC9B3652ED5}" presName="spaceRect" presStyleCnt="0"/>
      <dgm:spPr/>
    </dgm:pt>
    <dgm:pt modelId="{D0FCD4D5-AAB4-4F69-A48B-45EF8ABD84C7}" type="pres">
      <dgm:prSet presAssocID="{D67C5F7D-ED31-4816-B626-9FC9B3652ED5}" presName="parTx" presStyleLbl="revTx" presStyleIdx="3" presStyleCnt="5">
        <dgm:presLayoutVars>
          <dgm:chMax val="0"/>
          <dgm:chPref val="0"/>
        </dgm:presLayoutVars>
      </dgm:prSet>
      <dgm:spPr/>
    </dgm:pt>
    <dgm:pt modelId="{10B527E6-F8F1-4C3D-84B2-08467C16A8CD}" type="pres">
      <dgm:prSet presAssocID="{472F601B-4813-4B68-ACA4-B614A1372C71}" presName="sibTrans" presStyleCnt="0"/>
      <dgm:spPr/>
    </dgm:pt>
    <dgm:pt modelId="{92A21F4B-129C-44E7-8ACA-EBE827C08B7C}" type="pres">
      <dgm:prSet presAssocID="{F347810D-3759-47B7-BA8A-908C8967A554}" presName="compNode" presStyleCnt="0"/>
      <dgm:spPr/>
    </dgm:pt>
    <dgm:pt modelId="{DDDC9504-59A9-4EEE-B34D-A79FE61F1BD9}" type="pres">
      <dgm:prSet presAssocID="{F347810D-3759-47B7-BA8A-908C8967A554}" presName="bgRect" presStyleLbl="bgShp" presStyleIdx="4" presStyleCnt="5"/>
      <dgm:spPr/>
    </dgm:pt>
    <dgm:pt modelId="{6F92FD70-D505-41E7-BD76-95B6063CFA88}" type="pres">
      <dgm:prSet presAssocID="{F347810D-3759-47B7-BA8A-908C8967A554}" presName="iconRect" presStyleLbl="node1" presStyleIdx="4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2C79EB0-09A7-4B0A-B2F8-687EBD460670}" type="pres">
      <dgm:prSet presAssocID="{F347810D-3759-47B7-BA8A-908C8967A554}" presName="spaceRect" presStyleCnt="0"/>
      <dgm:spPr/>
    </dgm:pt>
    <dgm:pt modelId="{8F9BF841-22B8-4BE6-A734-9ADE853DE0A1}" type="pres">
      <dgm:prSet presAssocID="{F347810D-3759-47B7-BA8A-908C8967A55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6E36115-5297-443E-8315-E37D3305B5F2}" type="presOf" srcId="{F347810D-3759-47B7-BA8A-908C8967A554}" destId="{8F9BF841-22B8-4BE6-A734-9ADE853DE0A1}" srcOrd="0" destOrd="0" presId="urn:microsoft.com/office/officeart/2018/2/layout/IconVerticalSolidList"/>
    <dgm:cxn modelId="{AEADE91A-72C0-4ABD-9242-4F68CB69CFB1}" srcId="{DEB79CDD-4B39-4115-BE42-012F9A2D4467}" destId="{43D69CEB-B977-42BC-9543-3CE4CEEE2AE3}" srcOrd="1" destOrd="0" parTransId="{E811168C-2FEE-479C-8072-3194B870F5A6}" sibTransId="{1CF55794-0028-4E61-A5C4-F487E73175FE}"/>
    <dgm:cxn modelId="{56E8DF1C-BCC8-422A-9B6E-FF856F2ED876}" type="presOf" srcId="{D67C5F7D-ED31-4816-B626-9FC9B3652ED5}" destId="{D0FCD4D5-AAB4-4F69-A48B-45EF8ABD84C7}" srcOrd="0" destOrd="0" presId="urn:microsoft.com/office/officeart/2018/2/layout/IconVerticalSolidList"/>
    <dgm:cxn modelId="{3A496F6B-5D9A-4269-B139-73DF1341ABF8}" type="presOf" srcId="{7F5D1681-D681-428D-B64D-2A0F1AD3ECB0}" destId="{6493DB13-0476-4D4C-87B7-B12020AFAD3B}" srcOrd="0" destOrd="0" presId="urn:microsoft.com/office/officeart/2018/2/layout/IconVerticalSolidList"/>
    <dgm:cxn modelId="{0BCB9F6E-EB9E-4E23-82D7-3C4EE1D18E4B}" srcId="{DEB79CDD-4B39-4115-BE42-012F9A2D4467}" destId="{345FCBCF-106D-405E-9FDB-245F6089AF2A}" srcOrd="2" destOrd="0" parTransId="{AEF21EEA-4B30-486A-95FC-B135A2BD0550}" sibTransId="{C031C184-610F-4E94-929C-0E8AB8BBF33B}"/>
    <dgm:cxn modelId="{BED5E27B-F244-4518-A9D6-8A9320DDE6F0}" srcId="{DEB79CDD-4B39-4115-BE42-012F9A2D4467}" destId="{D67C5F7D-ED31-4816-B626-9FC9B3652ED5}" srcOrd="3" destOrd="0" parTransId="{D0F7835F-B334-40CD-85FB-440C4806A078}" sibTransId="{472F601B-4813-4B68-ACA4-B614A1372C71}"/>
    <dgm:cxn modelId="{0D246094-673E-429E-936C-33C43AA7A1E4}" type="presOf" srcId="{DEB79CDD-4B39-4115-BE42-012F9A2D4467}" destId="{401A6101-7CF9-47A5-9FAE-72E7D011AF84}" srcOrd="0" destOrd="0" presId="urn:microsoft.com/office/officeart/2018/2/layout/IconVerticalSolidList"/>
    <dgm:cxn modelId="{FE80B295-9522-485D-AFA4-9C5ADE088A78}" srcId="{DEB79CDD-4B39-4115-BE42-012F9A2D4467}" destId="{F347810D-3759-47B7-BA8A-908C8967A554}" srcOrd="4" destOrd="0" parTransId="{53A185B8-FB05-4128-8F02-778077E4C714}" sibTransId="{124C0394-E58D-4960-A0A4-ABDC0BFBDCDA}"/>
    <dgm:cxn modelId="{95A55F9D-188A-481D-83E5-A83EAC69069A}" type="presOf" srcId="{43D69CEB-B977-42BC-9543-3CE4CEEE2AE3}" destId="{82572F25-CA24-45A7-A089-9A580380E9F0}" srcOrd="0" destOrd="0" presId="urn:microsoft.com/office/officeart/2018/2/layout/IconVerticalSolidList"/>
    <dgm:cxn modelId="{C1503BA4-4673-4000-9D5D-8D9C85FE1FE2}" type="presOf" srcId="{345FCBCF-106D-405E-9FDB-245F6089AF2A}" destId="{2FCD7EE8-8351-4DD8-A931-657817A486B2}" srcOrd="0" destOrd="0" presId="urn:microsoft.com/office/officeart/2018/2/layout/IconVerticalSolidList"/>
    <dgm:cxn modelId="{97CA34EA-4583-42C2-B173-474BA0E1D6D3}" srcId="{DEB79CDD-4B39-4115-BE42-012F9A2D4467}" destId="{7F5D1681-D681-428D-B64D-2A0F1AD3ECB0}" srcOrd="0" destOrd="0" parTransId="{0DC350BC-119F-48BA-AD41-7843C90452A2}" sibTransId="{2F09BB99-82EF-483A-A108-3A872A05450A}"/>
    <dgm:cxn modelId="{7B0F00B5-4C1C-4437-8077-3FC0CF5FD287}" type="presParOf" srcId="{401A6101-7CF9-47A5-9FAE-72E7D011AF84}" destId="{9A56DE8D-73FC-4A2B-887D-A9A790BE2B96}" srcOrd="0" destOrd="0" presId="urn:microsoft.com/office/officeart/2018/2/layout/IconVerticalSolidList"/>
    <dgm:cxn modelId="{31437D74-E459-43AA-8D00-CB05E14761E5}" type="presParOf" srcId="{9A56DE8D-73FC-4A2B-887D-A9A790BE2B96}" destId="{79E838C9-7B68-4588-A99E-CBA89997DC40}" srcOrd="0" destOrd="0" presId="urn:microsoft.com/office/officeart/2018/2/layout/IconVerticalSolidList"/>
    <dgm:cxn modelId="{2D5E2BF2-0658-4866-A2AB-CAF8611E5F07}" type="presParOf" srcId="{9A56DE8D-73FC-4A2B-887D-A9A790BE2B96}" destId="{65B730E6-762A-45A7-9025-C1CD7A2657D6}" srcOrd="1" destOrd="0" presId="urn:microsoft.com/office/officeart/2018/2/layout/IconVerticalSolidList"/>
    <dgm:cxn modelId="{5C8E4A25-C372-48F5-A240-9528D260D246}" type="presParOf" srcId="{9A56DE8D-73FC-4A2B-887D-A9A790BE2B96}" destId="{12205E2D-2C12-4DC3-9C92-14C01B28059E}" srcOrd="2" destOrd="0" presId="urn:microsoft.com/office/officeart/2018/2/layout/IconVerticalSolidList"/>
    <dgm:cxn modelId="{4C6B93E1-DBAC-4108-BDCA-FB056981E71E}" type="presParOf" srcId="{9A56DE8D-73FC-4A2B-887D-A9A790BE2B96}" destId="{6493DB13-0476-4D4C-87B7-B12020AFAD3B}" srcOrd="3" destOrd="0" presId="urn:microsoft.com/office/officeart/2018/2/layout/IconVerticalSolidList"/>
    <dgm:cxn modelId="{D8ED58BD-AF31-4153-90B6-A4E907716341}" type="presParOf" srcId="{401A6101-7CF9-47A5-9FAE-72E7D011AF84}" destId="{4185E587-1207-481E-93CC-B07B02BDA9A0}" srcOrd="1" destOrd="0" presId="urn:microsoft.com/office/officeart/2018/2/layout/IconVerticalSolidList"/>
    <dgm:cxn modelId="{913FE2BB-7CFE-4BA8-AEE4-42CD021E0CB9}" type="presParOf" srcId="{401A6101-7CF9-47A5-9FAE-72E7D011AF84}" destId="{40356DA9-E252-44BE-9A29-B819642357E1}" srcOrd="2" destOrd="0" presId="urn:microsoft.com/office/officeart/2018/2/layout/IconVerticalSolidList"/>
    <dgm:cxn modelId="{588568FB-058D-4133-9719-2CB7C536A850}" type="presParOf" srcId="{40356DA9-E252-44BE-9A29-B819642357E1}" destId="{5849CBD2-25B8-4816-97E0-40F081C80099}" srcOrd="0" destOrd="0" presId="urn:microsoft.com/office/officeart/2018/2/layout/IconVerticalSolidList"/>
    <dgm:cxn modelId="{99A69376-5A49-416D-B8AA-6A6D18DEC3B8}" type="presParOf" srcId="{40356DA9-E252-44BE-9A29-B819642357E1}" destId="{11DDCD7E-2237-4DBB-88D4-A3CB82111CEC}" srcOrd="1" destOrd="0" presId="urn:microsoft.com/office/officeart/2018/2/layout/IconVerticalSolidList"/>
    <dgm:cxn modelId="{CE2E5BC3-0654-4E17-A9EC-C1343913ED49}" type="presParOf" srcId="{40356DA9-E252-44BE-9A29-B819642357E1}" destId="{415CEF2D-FFDC-4A24-A520-62D1DB3326BA}" srcOrd="2" destOrd="0" presId="urn:microsoft.com/office/officeart/2018/2/layout/IconVerticalSolidList"/>
    <dgm:cxn modelId="{FEA940E6-15AF-48F0-8BF9-30C17495A6E2}" type="presParOf" srcId="{40356DA9-E252-44BE-9A29-B819642357E1}" destId="{82572F25-CA24-45A7-A089-9A580380E9F0}" srcOrd="3" destOrd="0" presId="urn:microsoft.com/office/officeart/2018/2/layout/IconVerticalSolidList"/>
    <dgm:cxn modelId="{E3208FCA-2CAB-4416-BB60-2B923B0CED0D}" type="presParOf" srcId="{401A6101-7CF9-47A5-9FAE-72E7D011AF84}" destId="{D24A0D72-0B0E-4975-93B8-B18E3445E95F}" srcOrd="3" destOrd="0" presId="urn:microsoft.com/office/officeart/2018/2/layout/IconVerticalSolidList"/>
    <dgm:cxn modelId="{564B4322-32D2-4B57-81D0-CAB029964BAD}" type="presParOf" srcId="{401A6101-7CF9-47A5-9FAE-72E7D011AF84}" destId="{805F0C5C-0614-4287-AB1D-B273987D408B}" srcOrd="4" destOrd="0" presId="urn:microsoft.com/office/officeart/2018/2/layout/IconVerticalSolidList"/>
    <dgm:cxn modelId="{8785F0E8-D8B8-4A11-A47D-DFCBE7ADA5F0}" type="presParOf" srcId="{805F0C5C-0614-4287-AB1D-B273987D408B}" destId="{E972F0F5-4D11-4D18-9BCC-3C98A90847EA}" srcOrd="0" destOrd="0" presId="urn:microsoft.com/office/officeart/2018/2/layout/IconVerticalSolidList"/>
    <dgm:cxn modelId="{01C08FA4-4F97-474A-BCAD-E5084CFA4D05}" type="presParOf" srcId="{805F0C5C-0614-4287-AB1D-B273987D408B}" destId="{620F701B-518D-4806-A0A4-D5ECFB5D72D5}" srcOrd="1" destOrd="0" presId="urn:microsoft.com/office/officeart/2018/2/layout/IconVerticalSolidList"/>
    <dgm:cxn modelId="{2CDDC6C2-1F55-4C9C-ABF5-DB345D9E87E3}" type="presParOf" srcId="{805F0C5C-0614-4287-AB1D-B273987D408B}" destId="{AE059766-EFE3-4DBE-AACD-9A350DA98791}" srcOrd="2" destOrd="0" presId="urn:microsoft.com/office/officeart/2018/2/layout/IconVerticalSolidList"/>
    <dgm:cxn modelId="{92FFA7A9-5924-4567-A491-87148C53F3FD}" type="presParOf" srcId="{805F0C5C-0614-4287-AB1D-B273987D408B}" destId="{2FCD7EE8-8351-4DD8-A931-657817A486B2}" srcOrd="3" destOrd="0" presId="urn:microsoft.com/office/officeart/2018/2/layout/IconVerticalSolidList"/>
    <dgm:cxn modelId="{50E580FE-3515-4EEA-826A-8C43D33DF6D7}" type="presParOf" srcId="{401A6101-7CF9-47A5-9FAE-72E7D011AF84}" destId="{238C17A3-AE56-48A4-9D8E-4653E4D801F8}" srcOrd="5" destOrd="0" presId="urn:microsoft.com/office/officeart/2018/2/layout/IconVerticalSolidList"/>
    <dgm:cxn modelId="{4FA17B25-4F47-488E-B0D4-96B0A567FD35}" type="presParOf" srcId="{401A6101-7CF9-47A5-9FAE-72E7D011AF84}" destId="{E4D9B6B8-CB2C-409F-B6F0-D61515D7716D}" srcOrd="6" destOrd="0" presId="urn:microsoft.com/office/officeart/2018/2/layout/IconVerticalSolidList"/>
    <dgm:cxn modelId="{8A3FFA97-948B-4660-89B9-7A4250179CE3}" type="presParOf" srcId="{E4D9B6B8-CB2C-409F-B6F0-D61515D7716D}" destId="{8C47E9E8-306D-47BF-9994-E22B581FD5DD}" srcOrd="0" destOrd="0" presId="urn:microsoft.com/office/officeart/2018/2/layout/IconVerticalSolidList"/>
    <dgm:cxn modelId="{5E86227E-16D6-42C7-9DDC-82845163C3A0}" type="presParOf" srcId="{E4D9B6B8-CB2C-409F-B6F0-D61515D7716D}" destId="{403E4145-0B31-4272-BBD6-B3E342B2A2ED}" srcOrd="1" destOrd="0" presId="urn:microsoft.com/office/officeart/2018/2/layout/IconVerticalSolidList"/>
    <dgm:cxn modelId="{59E01C5D-DB5D-45D6-80EA-C72DAE7E77B8}" type="presParOf" srcId="{E4D9B6B8-CB2C-409F-B6F0-D61515D7716D}" destId="{5FD02CDA-9ACB-424D-A12F-F337D6E089FB}" srcOrd="2" destOrd="0" presId="urn:microsoft.com/office/officeart/2018/2/layout/IconVerticalSolidList"/>
    <dgm:cxn modelId="{DFDABCB2-F598-45A5-8EFF-A111F8D0F4AA}" type="presParOf" srcId="{E4D9B6B8-CB2C-409F-B6F0-D61515D7716D}" destId="{D0FCD4D5-AAB4-4F69-A48B-45EF8ABD84C7}" srcOrd="3" destOrd="0" presId="urn:microsoft.com/office/officeart/2018/2/layout/IconVerticalSolidList"/>
    <dgm:cxn modelId="{8B86E84A-AE19-4DA7-B910-2A24C2A927B3}" type="presParOf" srcId="{401A6101-7CF9-47A5-9FAE-72E7D011AF84}" destId="{10B527E6-F8F1-4C3D-84B2-08467C16A8CD}" srcOrd="7" destOrd="0" presId="urn:microsoft.com/office/officeart/2018/2/layout/IconVerticalSolidList"/>
    <dgm:cxn modelId="{E6039510-C4CD-467C-8F44-E303824EAAB6}" type="presParOf" srcId="{401A6101-7CF9-47A5-9FAE-72E7D011AF84}" destId="{92A21F4B-129C-44E7-8ACA-EBE827C08B7C}" srcOrd="8" destOrd="0" presId="urn:microsoft.com/office/officeart/2018/2/layout/IconVerticalSolidList"/>
    <dgm:cxn modelId="{97D9C745-3438-4652-A771-780F99C4D743}" type="presParOf" srcId="{92A21F4B-129C-44E7-8ACA-EBE827C08B7C}" destId="{DDDC9504-59A9-4EEE-B34D-A79FE61F1BD9}" srcOrd="0" destOrd="0" presId="urn:microsoft.com/office/officeart/2018/2/layout/IconVerticalSolidList"/>
    <dgm:cxn modelId="{F6263E35-6757-4D9B-AD21-AA5BC2E55709}" type="presParOf" srcId="{92A21F4B-129C-44E7-8ACA-EBE827C08B7C}" destId="{6F92FD70-D505-41E7-BD76-95B6063CFA88}" srcOrd="1" destOrd="0" presId="urn:microsoft.com/office/officeart/2018/2/layout/IconVerticalSolidList"/>
    <dgm:cxn modelId="{A4CE93BC-38E7-4780-B729-C9DD26668B50}" type="presParOf" srcId="{92A21F4B-129C-44E7-8ACA-EBE827C08B7C}" destId="{12C79EB0-09A7-4B0A-B2F8-687EBD460670}" srcOrd="2" destOrd="0" presId="urn:microsoft.com/office/officeart/2018/2/layout/IconVerticalSolidList"/>
    <dgm:cxn modelId="{93569312-44D6-4683-B129-97CD0B9FDED6}" type="presParOf" srcId="{92A21F4B-129C-44E7-8ACA-EBE827C08B7C}" destId="{8F9BF841-22B8-4BE6-A734-9ADE853DE0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DB2F8-BB85-4237-85D5-D3104486C9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0A7736-0C37-4331-A036-E3714F7DCB23}">
      <dgm:prSet/>
      <dgm:spPr>
        <a:xfrm>
          <a:off x="0" y="1959667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trike="no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7/15, 8/19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FB6A49-5589-444D-B809-868673D34BCF}" type="parTrans" cxnId="{3E055B4A-2A84-4792-95E9-3BB4D3570EE5}">
      <dgm:prSet/>
      <dgm:spPr/>
      <dgm:t>
        <a:bodyPr/>
        <a:lstStyle/>
        <a:p>
          <a:endParaRPr lang="en-US"/>
        </a:p>
      </dgm:t>
    </dgm:pt>
    <dgm:pt modelId="{B6AAB1C7-EA62-4AB1-AD8E-349F6B7A2F5C}" type="sibTrans" cxnId="{3E055B4A-2A84-4792-95E9-3BB4D3570EE5}">
      <dgm:prSet/>
      <dgm:spPr/>
      <dgm:t>
        <a:bodyPr/>
        <a:lstStyle/>
        <a:p>
          <a:endParaRPr lang="en-US"/>
        </a:p>
      </dgm:t>
    </dgm:pt>
    <dgm:pt modelId="{32181FAC-62E4-4931-8EA8-1F2E2B50DF24}">
      <dgm:prSet/>
      <dgm:spPr>
        <a:xfrm>
          <a:off x="0" y="391861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May-Jun: OSA 1:1 Advising Sessions </a:t>
          </a:r>
        </a:p>
      </dgm:t>
    </dgm:pt>
    <dgm:pt modelId="{F80F7355-D3F5-4D0B-90D3-C141ED257BCB}" type="parTrans" cxnId="{B02277B4-8AB4-4DA2-8A39-A27E635558A4}">
      <dgm:prSet/>
      <dgm:spPr/>
      <dgm:t>
        <a:bodyPr/>
        <a:lstStyle/>
        <a:p>
          <a:endParaRPr lang="en-US"/>
        </a:p>
      </dgm:t>
    </dgm:pt>
    <dgm:pt modelId="{A43985C4-8D20-4247-B297-FD0127391C34}" type="sibTrans" cxnId="{B02277B4-8AB4-4DA2-8A39-A27E635558A4}">
      <dgm:prSet/>
      <dgm:spPr/>
      <dgm:t>
        <a:bodyPr/>
        <a:lstStyle/>
        <a:p>
          <a:endParaRPr lang="en-US"/>
        </a:p>
      </dgm:t>
    </dgm:pt>
    <dgm:pt modelId="{0E9ACA25-0721-47DA-BB41-684A4FA5B095}">
      <dgm:prSet/>
      <dgm:spPr>
        <a:xfrm>
          <a:off x="0" y="431040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Jun: My ERAS Workshop </a:t>
          </a:r>
        </a:p>
      </dgm:t>
    </dgm:pt>
    <dgm:pt modelId="{B0DF6869-14BD-406F-9AE8-64ABE5A547E1}" type="parTrans" cxnId="{489AFCE1-09FE-411A-8D25-418141B3F290}">
      <dgm:prSet/>
      <dgm:spPr/>
      <dgm:t>
        <a:bodyPr/>
        <a:lstStyle/>
        <a:p>
          <a:endParaRPr lang="en-US"/>
        </a:p>
      </dgm:t>
    </dgm:pt>
    <dgm:pt modelId="{A27CE332-1B71-4B03-BF26-60CE0172E822}" type="sibTrans" cxnId="{489AFCE1-09FE-411A-8D25-418141B3F290}">
      <dgm:prSet/>
      <dgm:spPr/>
      <dgm:t>
        <a:bodyPr/>
        <a:lstStyle/>
        <a:p>
          <a:endParaRPr lang="en-US"/>
        </a:p>
      </dgm:t>
    </dgm:pt>
    <dgm:pt modelId="{2FA4769C-825C-4698-B3E2-81FDBFD20893}">
      <dgm:prSet/>
      <dgm:spPr>
        <a:xfrm>
          <a:off x="0" y="509398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Mar: Match Week/SOAP Workshop (mandatory)</a:t>
          </a:r>
        </a:p>
      </dgm:t>
    </dgm:pt>
    <dgm:pt modelId="{9C0829C0-C8A1-480A-89DC-B97BF4E2C62C}" type="parTrans" cxnId="{18797158-0291-4663-A71A-8AECE5BD3709}">
      <dgm:prSet/>
      <dgm:spPr/>
      <dgm:t>
        <a:bodyPr/>
        <a:lstStyle/>
        <a:p>
          <a:endParaRPr lang="en-US"/>
        </a:p>
      </dgm:t>
    </dgm:pt>
    <dgm:pt modelId="{C4F37875-3805-43DE-BC8C-0090DFA43822}" type="sibTrans" cxnId="{18797158-0291-4663-A71A-8AECE5BD3709}">
      <dgm:prSet/>
      <dgm:spPr/>
      <dgm:t>
        <a:bodyPr/>
        <a:lstStyle/>
        <a:p>
          <a:endParaRPr lang="en-US"/>
        </a:p>
      </dgm:t>
    </dgm:pt>
    <dgm:pt modelId="{48F559D4-3052-4474-9A8A-52B379B14246}">
      <dgm:prSet/>
      <dgm:spPr>
        <a:xfrm>
          <a:off x="0" y="431040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Aug:  Interview Preparedness</a:t>
          </a:r>
        </a:p>
      </dgm:t>
    </dgm:pt>
    <dgm:pt modelId="{B80695AE-3217-49F0-B8E2-B9344D296B33}" type="parTrans" cxnId="{D1FF058B-E2F3-4BED-88A5-B1A47EDEABCE}">
      <dgm:prSet/>
      <dgm:spPr/>
      <dgm:t>
        <a:bodyPr/>
        <a:lstStyle/>
        <a:p>
          <a:endParaRPr lang="en-US"/>
        </a:p>
      </dgm:t>
    </dgm:pt>
    <dgm:pt modelId="{871089A6-F63D-4EEC-ACE7-F63050C14D30}" type="sibTrans" cxnId="{D1FF058B-E2F3-4BED-88A5-B1A47EDEABCE}">
      <dgm:prSet/>
      <dgm:spPr/>
      <dgm:t>
        <a:bodyPr/>
        <a:lstStyle/>
        <a:p>
          <a:endParaRPr lang="en-US"/>
        </a:p>
      </dgm:t>
    </dgm:pt>
    <dgm:pt modelId="{31459BEF-C1C5-494A-AA2D-F3F8880E6519}">
      <dgm:prSet/>
      <dgm:spPr>
        <a:xfrm>
          <a:off x="0" y="431040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Jan:  Post-Interview Advising </a:t>
          </a:r>
        </a:p>
      </dgm:t>
    </dgm:pt>
    <dgm:pt modelId="{56D17EFA-A899-4FE5-B7A0-49937AB8DEB9}" type="parTrans" cxnId="{A9AD1EE2-01AD-4478-BF2C-E5911D91C25F}">
      <dgm:prSet/>
      <dgm:spPr/>
      <dgm:t>
        <a:bodyPr/>
        <a:lstStyle/>
        <a:p>
          <a:endParaRPr lang="en-US"/>
        </a:p>
      </dgm:t>
    </dgm:pt>
    <dgm:pt modelId="{B2A9FE8F-545F-4750-988B-325AAF5F4C99}" type="sibTrans" cxnId="{A9AD1EE2-01AD-4478-BF2C-E5911D91C25F}">
      <dgm:prSet/>
      <dgm:spPr/>
      <dgm:t>
        <a:bodyPr/>
        <a:lstStyle/>
        <a:p>
          <a:endParaRPr lang="en-US"/>
        </a:p>
      </dgm:t>
    </dgm:pt>
    <dgm:pt modelId="{F16B59FE-6304-43E3-B3A3-33B514C55D7F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May: OSA Specialty-Specific Advising (NOW!)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6E5F86B-F9ED-4C95-9944-446A69B5BE9E}" type="parTrans" cxnId="{3DEC2DCA-45C6-4A41-9914-611AFC071495}">
      <dgm:prSet/>
      <dgm:spPr/>
      <dgm:t>
        <a:bodyPr/>
        <a:lstStyle/>
        <a:p>
          <a:endParaRPr lang="en-US"/>
        </a:p>
      </dgm:t>
    </dgm:pt>
    <dgm:pt modelId="{B0B81A07-0FB5-41A9-AE4C-73D30225511A}" type="sibTrans" cxnId="{3DEC2DCA-45C6-4A41-9914-611AFC071495}">
      <dgm:prSet/>
      <dgm:spPr/>
      <dgm:t>
        <a:bodyPr/>
        <a:lstStyle/>
        <a:p>
          <a:endParaRPr lang="en-US"/>
        </a:p>
      </dgm:t>
    </dgm:pt>
    <dgm:pt modelId="{C32CF6A0-3B73-4769-8D35-A0C08ADEA1CC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0" i="1" dirty="0">
              <a:solidFill>
                <a:schemeClr val="tx1"/>
              </a:solidFill>
              <a:latin typeface="Calibri"/>
              <a:ea typeface="+mn-ea"/>
              <a:cs typeface="+mn-cs"/>
            </a:rPr>
            <a:t>5/5: The Preliminary/TY Application – NA </a:t>
          </a:r>
        </a:p>
      </dgm:t>
    </dgm:pt>
    <dgm:pt modelId="{70156627-AD36-491B-92B2-E2B0F2851264}" type="parTrans" cxnId="{11815282-2D0C-4AAE-A87C-2A9194632B28}">
      <dgm:prSet/>
      <dgm:spPr/>
      <dgm:t>
        <a:bodyPr/>
        <a:lstStyle/>
        <a:p>
          <a:endParaRPr lang="en-US"/>
        </a:p>
      </dgm:t>
    </dgm:pt>
    <dgm:pt modelId="{1A9C0AB3-D86F-4AF1-BDD4-AF3356FE8265}" type="sibTrans" cxnId="{11815282-2D0C-4AAE-A87C-2A9194632B28}">
      <dgm:prSet/>
      <dgm:spPr/>
      <dgm:t>
        <a:bodyPr/>
        <a:lstStyle/>
        <a:p>
          <a:endParaRPr lang="en-US"/>
        </a:p>
      </dgm:t>
    </dgm:pt>
    <dgm:pt modelId="{295A8285-D275-46F7-A07C-59E361FA3C75}" type="pres">
      <dgm:prSet presAssocID="{AFADB2F8-BB85-4237-85D5-D3104486C949}" presName="vert0" presStyleCnt="0">
        <dgm:presLayoutVars>
          <dgm:dir/>
          <dgm:animOne val="branch"/>
          <dgm:animLvl val="lvl"/>
        </dgm:presLayoutVars>
      </dgm:prSet>
      <dgm:spPr/>
    </dgm:pt>
    <dgm:pt modelId="{903DA2B6-BBA5-4600-BCD6-2A220086D93B}" type="pres">
      <dgm:prSet presAssocID="{F16B59FE-6304-43E3-B3A3-33B514C55D7F}" presName="thickLine" presStyleLbl="alignNode1" presStyleIdx="0" presStyleCnt="8"/>
      <dgm:spPr/>
    </dgm:pt>
    <dgm:pt modelId="{7E91DFAC-A6EC-4247-859B-D9AF19168ABD}" type="pres">
      <dgm:prSet presAssocID="{F16B59FE-6304-43E3-B3A3-33B514C55D7F}" presName="horz1" presStyleCnt="0"/>
      <dgm:spPr/>
    </dgm:pt>
    <dgm:pt modelId="{0E0991AE-B47E-4040-80AB-A6A0E0598B22}" type="pres">
      <dgm:prSet presAssocID="{F16B59FE-6304-43E3-B3A3-33B514C55D7F}" presName="tx1" presStyleLbl="revTx" presStyleIdx="0" presStyleCnt="8"/>
      <dgm:spPr>
        <a:prstGeom prst="rect">
          <a:avLst/>
        </a:prstGeom>
      </dgm:spPr>
    </dgm:pt>
    <dgm:pt modelId="{8D3B464B-59BA-4732-9F3A-A99E37701C3B}" type="pres">
      <dgm:prSet presAssocID="{F16B59FE-6304-43E3-B3A3-33B514C55D7F}" presName="vert1" presStyleCnt="0"/>
      <dgm:spPr/>
    </dgm:pt>
    <dgm:pt modelId="{1FB65C50-6763-46F3-8E39-2F683697144B}" type="pres">
      <dgm:prSet presAssocID="{C32CF6A0-3B73-4769-8D35-A0C08ADEA1CC}" presName="thickLine" presStyleLbl="alignNode1" presStyleIdx="1" presStyleCnt="8"/>
      <dgm:spPr/>
    </dgm:pt>
    <dgm:pt modelId="{04579424-897A-491D-B4C1-5CCD0A5AAEC6}" type="pres">
      <dgm:prSet presAssocID="{C32CF6A0-3B73-4769-8D35-A0C08ADEA1CC}" presName="horz1" presStyleCnt="0"/>
      <dgm:spPr/>
    </dgm:pt>
    <dgm:pt modelId="{988EAF37-6D12-44FB-B3B2-EFB168CD39D3}" type="pres">
      <dgm:prSet presAssocID="{C32CF6A0-3B73-4769-8D35-A0C08ADEA1CC}" presName="tx1" presStyleLbl="revTx" presStyleIdx="1" presStyleCnt="8"/>
      <dgm:spPr/>
    </dgm:pt>
    <dgm:pt modelId="{70D9A86C-A771-43F7-B126-0CA42D414662}" type="pres">
      <dgm:prSet presAssocID="{C32CF6A0-3B73-4769-8D35-A0C08ADEA1CC}" presName="vert1" presStyleCnt="0"/>
      <dgm:spPr/>
    </dgm:pt>
    <dgm:pt modelId="{305BE206-0F8C-41DF-90B1-AD929032F948}" type="pres">
      <dgm:prSet presAssocID="{2C0A7736-0C37-4331-A036-E3714F7DCB23}" presName="thickLine" presStyleLbl="alignNode1" presStyleIdx="2" presStyleCnt="8"/>
      <dgm:spPr>
        <a:xfrm>
          <a:off x="0" y="195966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gm:spPr>
    </dgm:pt>
    <dgm:pt modelId="{2066E59F-976B-413C-809B-20A7A995AB8E}" type="pres">
      <dgm:prSet presAssocID="{2C0A7736-0C37-4331-A036-E3714F7DCB23}" presName="horz1" presStyleCnt="0"/>
      <dgm:spPr/>
    </dgm:pt>
    <dgm:pt modelId="{F6D1F524-D438-42FA-94DA-0DF5EAC350A0}" type="pres">
      <dgm:prSet presAssocID="{2C0A7736-0C37-4331-A036-E3714F7DCB23}" presName="tx1" presStyleLbl="revTx" presStyleIdx="2" presStyleCnt="8"/>
      <dgm:spPr/>
    </dgm:pt>
    <dgm:pt modelId="{B9FE6555-9124-4B86-B253-C0384D7169F1}" type="pres">
      <dgm:prSet presAssocID="{2C0A7736-0C37-4331-A036-E3714F7DCB23}" presName="vert1" presStyleCnt="0"/>
      <dgm:spPr/>
    </dgm:pt>
    <dgm:pt modelId="{4CD85067-91D1-4D98-8174-380B34747059}" type="pres">
      <dgm:prSet presAssocID="{32181FAC-62E4-4931-8EA8-1F2E2B50DF24}" presName="thickLine" presStyleLbl="alignNode1" presStyleIdx="3" presStyleCnt="8"/>
      <dgm:spPr>
        <a:xfrm>
          <a:off x="0" y="3918618"/>
          <a:ext cx="7898297" cy="0"/>
        </a:xfrm>
        <a:prstGeom prst="line">
          <a:avLst/>
        </a:prstGeom>
        <a:solidFill>
          <a:srgbClr val="C0504D">
            <a:hueOff val="3343942"/>
            <a:satOff val="-4171"/>
            <a:lumOff val="981"/>
            <a:alphaOff val="0"/>
          </a:srgbClr>
        </a:solidFill>
        <a:ln w="25400" cap="flat" cmpd="sng" algn="ctr">
          <a:solidFill>
            <a:srgbClr val="C0504D">
              <a:hueOff val="3343942"/>
              <a:satOff val="-4171"/>
              <a:lumOff val="981"/>
              <a:alphaOff val="0"/>
            </a:srgbClr>
          </a:solidFill>
          <a:prstDash val="solid"/>
        </a:ln>
        <a:effectLst/>
      </dgm:spPr>
    </dgm:pt>
    <dgm:pt modelId="{F64290B1-A99A-4D4D-9057-80663A915F7B}" type="pres">
      <dgm:prSet presAssocID="{32181FAC-62E4-4931-8EA8-1F2E2B50DF24}" presName="horz1" presStyleCnt="0"/>
      <dgm:spPr/>
    </dgm:pt>
    <dgm:pt modelId="{48F71113-34C6-4FF4-8BDB-B3F721376D47}" type="pres">
      <dgm:prSet presAssocID="{32181FAC-62E4-4931-8EA8-1F2E2B50DF24}" presName="tx1" presStyleLbl="revTx" presStyleIdx="3" presStyleCnt="8"/>
      <dgm:spPr/>
    </dgm:pt>
    <dgm:pt modelId="{3C3D6560-676D-41ED-BC48-AB072848AF92}" type="pres">
      <dgm:prSet presAssocID="{32181FAC-62E4-4931-8EA8-1F2E2B50DF24}" presName="vert1" presStyleCnt="0"/>
      <dgm:spPr/>
    </dgm:pt>
    <dgm:pt modelId="{25350878-D9E7-49E2-A2B0-34AC1299B64C}" type="pres">
      <dgm:prSet presAssocID="{0E9ACA25-0721-47DA-BB41-684A4FA5B095}" presName="thickLine" presStyleLbl="alignNode1" presStyleIdx="4" presStyleCnt="8"/>
      <dgm:spPr>
        <a:xfrm>
          <a:off x="0" y="4310408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gm:spPr>
    </dgm:pt>
    <dgm:pt modelId="{1DE65BB8-B33B-474C-9FBC-15E2CE36D845}" type="pres">
      <dgm:prSet presAssocID="{0E9ACA25-0721-47DA-BB41-684A4FA5B095}" presName="horz1" presStyleCnt="0"/>
      <dgm:spPr/>
    </dgm:pt>
    <dgm:pt modelId="{49BE17D2-B53E-46AC-98F4-C5604A31F01E}" type="pres">
      <dgm:prSet presAssocID="{0E9ACA25-0721-47DA-BB41-684A4FA5B095}" presName="tx1" presStyleLbl="revTx" presStyleIdx="4" presStyleCnt="8"/>
      <dgm:spPr/>
    </dgm:pt>
    <dgm:pt modelId="{9A95E7B8-7623-4484-988E-96163FC92162}" type="pres">
      <dgm:prSet presAssocID="{0E9ACA25-0721-47DA-BB41-684A4FA5B095}" presName="vert1" presStyleCnt="0"/>
      <dgm:spPr/>
    </dgm:pt>
    <dgm:pt modelId="{B4DEBD8A-738E-4AA9-9BF1-BEF41A00FCB7}" type="pres">
      <dgm:prSet presAssocID="{48F559D4-3052-4474-9A8A-52B379B14246}" presName="thickLine" presStyleLbl="alignNode1" presStyleIdx="5" presStyleCnt="8"/>
      <dgm:spPr/>
    </dgm:pt>
    <dgm:pt modelId="{99370185-792D-43A1-AE94-3EC58D876417}" type="pres">
      <dgm:prSet presAssocID="{48F559D4-3052-4474-9A8A-52B379B14246}" presName="horz1" presStyleCnt="0"/>
      <dgm:spPr/>
    </dgm:pt>
    <dgm:pt modelId="{A4270307-DD0F-4588-9FF2-39993A081157}" type="pres">
      <dgm:prSet presAssocID="{48F559D4-3052-4474-9A8A-52B379B14246}" presName="tx1" presStyleLbl="revTx" presStyleIdx="5" presStyleCnt="8"/>
      <dgm:spPr/>
    </dgm:pt>
    <dgm:pt modelId="{6A94498A-F9F0-4C6B-9E02-0A21E0DDA968}" type="pres">
      <dgm:prSet presAssocID="{48F559D4-3052-4474-9A8A-52B379B14246}" presName="vert1" presStyleCnt="0"/>
      <dgm:spPr/>
    </dgm:pt>
    <dgm:pt modelId="{D9AC2F79-3317-4AF8-B0A7-F41CA3AC4988}" type="pres">
      <dgm:prSet presAssocID="{31459BEF-C1C5-494A-AA2D-F3F8880E6519}" presName="thickLine" presStyleLbl="alignNode1" presStyleIdx="6" presStyleCnt="8"/>
      <dgm:spPr/>
    </dgm:pt>
    <dgm:pt modelId="{1E874A93-3C77-451D-8B11-4DCA726E5CE9}" type="pres">
      <dgm:prSet presAssocID="{31459BEF-C1C5-494A-AA2D-F3F8880E6519}" presName="horz1" presStyleCnt="0"/>
      <dgm:spPr/>
    </dgm:pt>
    <dgm:pt modelId="{3F415129-E313-49C1-B1EC-61B1288FD2BB}" type="pres">
      <dgm:prSet presAssocID="{31459BEF-C1C5-494A-AA2D-F3F8880E6519}" presName="tx1" presStyleLbl="revTx" presStyleIdx="6" presStyleCnt="8"/>
      <dgm:spPr/>
    </dgm:pt>
    <dgm:pt modelId="{92C3CDA1-1BC0-438D-A0B4-AD5A760BE0D9}" type="pres">
      <dgm:prSet presAssocID="{31459BEF-C1C5-494A-AA2D-F3F8880E6519}" presName="vert1" presStyleCnt="0"/>
      <dgm:spPr/>
    </dgm:pt>
    <dgm:pt modelId="{09F331A3-264A-425A-B204-836E1153B561}" type="pres">
      <dgm:prSet presAssocID="{2FA4769C-825C-4698-B3E2-81FDBFD20893}" presName="thickLine" presStyleLbl="alignNode1" presStyleIdx="7" presStyleCnt="8"/>
      <dgm:spPr>
        <a:xfrm>
          <a:off x="0" y="5093988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gm:spPr>
    </dgm:pt>
    <dgm:pt modelId="{41A706D2-5899-4830-8150-AD3ACA906E72}" type="pres">
      <dgm:prSet presAssocID="{2FA4769C-825C-4698-B3E2-81FDBFD20893}" presName="horz1" presStyleCnt="0"/>
      <dgm:spPr/>
    </dgm:pt>
    <dgm:pt modelId="{6645DA49-7F5D-4765-8B87-C7CF16A85D9C}" type="pres">
      <dgm:prSet presAssocID="{2FA4769C-825C-4698-B3E2-81FDBFD20893}" presName="tx1" presStyleLbl="revTx" presStyleIdx="7" presStyleCnt="8"/>
      <dgm:spPr/>
    </dgm:pt>
    <dgm:pt modelId="{F71D2F8B-2170-426E-962A-E021A6D34212}" type="pres">
      <dgm:prSet presAssocID="{2FA4769C-825C-4698-B3E2-81FDBFD20893}" presName="vert1" presStyleCnt="0"/>
      <dgm:spPr/>
    </dgm:pt>
  </dgm:ptLst>
  <dgm:cxnLst>
    <dgm:cxn modelId="{C40C9408-0E37-4F91-B4D0-B066BFECABC1}" type="presOf" srcId="{48F559D4-3052-4474-9A8A-52B379B14246}" destId="{A4270307-DD0F-4588-9FF2-39993A081157}" srcOrd="0" destOrd="0" presId="urn:microsoft.com/office/officeart/2008/layout/LinedList"/>
    <dgm:cxn modelId="{23D01D0E-8702-43B0-8AB5-36FA4F84E74F}" type="presOf" srcId="{0E9ACA25-0721-47DA-BB41-684A4FA5B095}" destId="{49BE17D2-B53E-46AC-98F4-C5604A31F01E}" srcOrd="0" destOrd="0" presId="urn:microsoft.com/office/officeart/2008/layout/LinedList"/>
    <dgm:cxn modelId="{122D6A0E-429E-48A3-BCE8-7B9E6AED7447}" type="presOf" srcId="{F16B59FE-6304-43E3-B3A3-33B514C55D7F}" destId="{0E0991AE-B47E-4040-80AB-A6A0E0598B22}" srcOrd="0" destOrd="0" presId="urn:microsoft.com/office/officeart/2008/layout/LinedList"/>
    <dgm:cxn modelId="{BA131142-14E4-4CE0-9FAE-85C9CE8B2CB5}" type="presOf" srcId="{AFADB2F8-BB85-4237-85D5-D3104486C949}" destId="{295A8285-D275-46F7-A07C-59E361FA3C75}" srcOrd="0" destOrd="0" presId="urn:microsoft.com/office/officeart/2008/layout/LinedList"/>
    <dgm:cxn modelId="{3E055B4A-2A84-4792-95E9-3BB4D3570EE5}" srcId="{AFADB2F8-BB85-4237-85D5-D3104486C949}" destId="{2C0A7736-0C37-4331-A036-E3714F7DCB23}" srcOrd="2" destOrd="0" parTransId="{12FB6A49-5589-444D-B809-868673D34BCF}" sibTransId="{B6AAB1C7-EA62-4AB1-AD8E-349F6B7A2F5C}"/>
    <dgm:cxn modelId="{18797158-0291-4663-A71A-8AECE5BD3709}" srcId="{AFADB2F8-BB85-4237-85D5-D3104486C949}" destId="{2FA4769C-825C-4698-B3E2-81FDBFD20893}" srcOrd="7" destOrd="0" parTransId="{9C0829C0-C8A1-480A-89DC-B97BF4E2C62C}" sibTransId="{C4F37875-3805-43DE-BC8C-0090DFA43822}"/>
    <dgm:cxn modelId="{11815282-2D0C-4AAE-A87C-2A9194632B28}" srcId="{AFADB2F8-BB85-4237-85D5-D3104486C949}" destId="{C32CF6A0-3B73-4769-8D35-A0C08ADEA1CC}" srcOrd="1" destOrd="0" parTransId="{70156627-AD36-491B-92B2-E2B0F2851264}" sibTransId="{1A9C0AB3-D86F-4AF1-BDD4-AF3356FE8265}"/>
    <dgm:cxn modelId="{D1FF058B-E2F3-4BED-88A5-B1A47EDEABCE}" srcId="{AFADB2F8-BB85-4237-85D5-D3104486C949}" destId="{48F559D4-3052-4474-9A8A-52B379B14246}" srcOrd="5" destOrd="0" parTransId="{B80695AE-3217-49F0-B8E2-B9344D296B33}" sibTransId="{871089A6-F63D-4EEC-ACE7-F63050C14D30}"/>
    <dgm:cxn modelId="{C247AEAC-4A6A-4989-AEC2-CA0F911740D9}" type="presOf" srcId="{2FA4769C-825C-4698-B3E2-81FDBFD20893}" destId="{6645DA49-7F5D-4765-8B87-C7CF16A85D9C}" srcOrd="0" destOrd="0" presId="urn:microsoft.com/office/officeart/2008/layout/LinedList"/>
    <dgm:cxn modelId="{5EFD77B2-7484-4674-943F-2CEAA3B750E0}" type="presOf" srcId="{31459BEF-C1C5-494A-AA2D-F3F8880E6519}" destId="{3F415129-E313-49C1-B1EC-61B1288FD2BB}" srcOrd="0" destOrd="0" presId="urn:microsoft.com/office/officeart/2008/layout/LinedList"/>
    <dgm:cxn modelId="{B02277B4-8AB4-4DA2-8A39-A27E635558A4}" srcId="{AFADB2F8-BB85-4237-85D5-D3104486C949}" destId="{32181FAC-62E4-4931-8EA8-1F2E2B50DF24}" srcOrd="3" destOrd="0" parTransId="{F80F7355-D3F5-4D0B-90D3-C141ED257BCB}" sibTransId="{A43985C4-8D20-4247-B297-FD0127391C34}"/>
    <dgm:cxn modelId="{39AA4CC9-DECE-4C94-9D2C-A0EB2AAD93D2}" type="presOf" srcId="{C32CF6A0-3B73-4769-8D35-A0C08ADEA1CC}" destId="{988EAF37-6D12-44FB-B3B2-EFB168CD39D3}" srcOrd="0" destOrd="0" presId="urn:microsoft.com/office/officeart/2008/layout/LinedList"/>
    <dgm:cxn modelId="{3DEC2DCA-45C6-4A41-9914-611AFC071495}" srcId="{AFADB2F8-BB85-4237-85D5-D3104486C949}" destId="{F16B59FE-6304-43E3-B3A3-33B514C55D7F}" srcOrd="0" destOrd="0" parTransId="{E6E5F86B-F9ED-4C95-9944-446A69B5BE9E}" sibTransId="{B0B81A07-0FB5-41A9-AE4C-73D30225511A}"/>
    <dgm:cxn modelId="{489AFCE1-09FE-411A-8D25-418141B3F290}" srcId="{AFADB2F8-BB85-4237-85D5-D3104486C949}" destId="{0E9ACA25-0721-47DA-BB41-684A4FA5B095}" srcOrd="4" destOrd="0" parTransId="{B0DF6869-14BD-406F-9AE8-64ABE5A547E1}" sibTransId="{A27CE332-1B71-4B03-BF26-60CE0172E822}"/>
    <dgm:cxn modelId="{A9AD1EE2-01AD-4478-BF2C-E5911D91C25F}" srcId="{AFADB2F8-BB85-4237-85D5-D3104486C949}" destId="{31459BEF-C1C5-494A-AA2D-F3F8880E6519}" srcOrd="6" destOrd="0" parTransId="{56D17EFA-A899-4FE5-B7A0-49937AB8DEB9}" sibTransId="{B2A9FE8F-545F-4750-988B-325AAF5F4C99}"/>
    <dgm:cxn modelId="{FE15D0E7-A9DC-4911-9788-DB4EF8435CFB}" type="presOf" srcId="{2C0A7736-0C37-4331-A036-E3714F7DCB23}" destId="{F6D1F524-D438-42FA-94DA-0DF5EAC350A0}" srcOrd="0" destOrd="0" presId="urn:microsoft.com/office/officeart/2008/layout/LinedList"/>
    <dgm:cxn modelId="{A28872FD-48C2-4FEA-A101-1A2624699C2C}" type="presOf" srcId="{32181FAC-62E4-4931-8EA8-1F2E2B50DF24}" destId="{48F71113-34C6-4FF4-8BDB-B3F721376D47}" srcOrd="0" destOrd="0" presId="urn:microsoft.com/office/officeart/2008/layout/LinedList"/>
    <dgm:cxn modelId="{EAF43B11-6236-4F1B-A93F-FAE0D04C840F}" type="presParOf" srcId="{295A8285-D275-46F7-A07C-59E361FA3C75}" destId="{903DA2B6-BBA5-4600-BCD6-2A220086D93B}" srcOrd="0" destOrd="0" presId="urn:microsoft.com/office/officeart/2008/layout/LinedList"/>
    <dgm:cxn modelId="{FE831FA3-4895-432A-B5EB-91DCC9DF71B1}" type="presParOf" srcId="{295A8285-D275-46F7-A07C-59E361FA3C75}" destId="{7E91DFAC-A6EC-4247-859B-D9AF19168ABD}" srcOrd="1" destOrd="0" presId="urn:microsoft.com/office/officeart/2008/layout/LinedList"/>
    <dgm:cxn modelId="{50BD03FB-729B-4820-B74C-50EB7C353328}" type="presParOf" srcId="{7E91DFAC-A6EC-4247-859B-D9AF19168ABD}" destId="{0E0991AE-B47E-4040-80AB-A6A0E0598B22}" srcOrd="0" destOrd="0" presId="urn:microsoft.com/office/officeart/2008/layout/LinedList"/>
    <dgm:cxn modelId="{C81FEB10-A762-4C08-97F3-90EB161ED54C}" type="presParOf" srcId="{7E91DFAC-A6EC-4247-859B-D9AF19168ABD}" destId="{8D3B464B-59BA-4732-9F3A-A99E37701C3B}" srcOrd="1" destOrd="0" presId="urn:microsoft.com/office/officeart/2008/layout/LinedList"/>
    <dgm:cxn modelId="{EF7A23EA-ECC0-4CE0-8449-228B570B8359}" type="presParOf" srcId="{295A8285-D275-46F7-A07C-59E361FA3C75}" destId="{1FB65C50-6763-46F3-8E39-2F683697144B}" srcOrd="2" destOrd="0" presId="urn:microsoft.com/office/officeart/2008/layout/LinedList"/>
    <dgm:cxn modelId="{87E5F3F0-3E53-425A-A26B-A305091D97CA}" type="presParOf" srcId="{295A8285-D275-46F7-A07C-59E361FA3C75}" destId="{04579424-897A-491D-B4C1-5CCD0A5AAEC6}" srcOrd="3" destOrd="0" presId="urn:microsoft.com/office/officeart/2008/layout/LinedList"/>
    <dgm:cxn modelId="{FFD26D0A-81C7-488A-910D-CB40FB68F528}" type="presParOf" srcId="{04579424-897A-491D-B4C1-5CCD0A5AAEC6}" destId="{988EAF37-6D12-44FB-B3B2-EFB168CD39D3}" srcOrd="0" destOrd="0" presId="urn:microsoft.com/office/officeart/2008/layout/LinedList"/>
    <dgm:cxn modelId="{51587CC2-3FFD-4340-98CE-281479577FB8}" type="presParOf" srcId="{04579424-897A-491D-B4C1-5CCD0A5AAEC6}" destId="{70D9A86C-A771-43F7-B126-0CA42D414662}" srcOrd="1" destOrd="0" presId="urn:microsoft.com/office/officeart/2008/layout/LinedList"/>
    <dgm:cxn modelId="{698069B4-0827-4A09-A6D9-98C987FAFF9C}" type="presParOf" srcId="{295A8285-D275-46F7-A07C-59E361FA3C75}" destId="{305BE206-0F8C-41DF-90B1-AD929032F948}" srcOrd="4" destOrd="0" presId="urn:microsoft.com/office/officeart/2008/layout/LinedList"/>
    <dgm:cxn modelId="{496AAAA8-3B44-4E12-AA1E-E4BA8F817A8D}" type="presParOf" srcId="{295A8285-D275-46F7-A07C-59E361FA3C75}" destId="{2066E59F-976B-413C-809B-20A7A995AB8E}" srcOrd="5" destOrd="0" presId="urn:microsoft.com/office/officeart/2008/layout/LinedList"/>
    <dgm:cxn modelId="{585640E1-58ED-46B7-AC5E-80C3D6ED2A98}" type="presParOf" srcId="{2066E59F-976B-413C-809B-20A7A995AB8E}" destId="{F6D1F524-D438-42FA-94DA-0DF5EAC350A0}" srcOrd="0" destOrd="0" presId="urn:microsoft.com/office/officeart/2008/layout/LinedList"/>
    <dgm:cxn modelId="{FBC89505-717F-4AB6-B946-96585A6FC4D8}" type="presParOf" srcId="{2066E59F-976B-413C-809B-20A7A995AB8E}" destId="{B9FE6555-9124-4B86-B253-C0384D7169F1}" srcOrd="1" destOrd="0" presId="urn:microsoft.com/office/officeart/2008/layout/LinedList"/>
    <dgm:cxn modelId="{0A359D75-C84D-4FCA-B990-E936147F9C4E}" type="presParOf" srcId="{295A8285-D275-46F7-A07C-59E361FA3C75}" destId="{4CD85067-91D1-4D98-8174-380B34747059}" srcOrd="6" destOrd="0" presId="urn:microsoft.com/office/officeart/2008/layout/LinedList"/>
    <dgm:cxn modelId="{50C07105-1620-4EF0-9045-567EDB6DDCA8}" type="presParOf" srcId="{295A8285-D275-46F7-A07C-59E361FA3C75}" destId="{F64290B1-A99A-4D4D-9057-80663A915F7B}" srcOrd="7" destOrd="0" presId="urn:microsoft.com/office/officeart/2008/layout/LinedList"/>
    <dgm:cxn modelId="{72790467-0057-4594-88A8-FCAE735AA3B7}" type="presParOf" srcId="{F64290B1-A99A-4D4D-9057-80663A915F7B}" destId="{48F71113-34C6-4FF4-8BDB-B3F721376D47}" srcOrd="0" destOrd="0" presId="urn:microsoft.com/office/officeart/2008/layout/LinedList"/>
    <dgm:cxn modelId="{5DAF6AED-86C0-41CB-84A9-B005472FB92E}" type="presParOf" srcId="{F64290B1-A99A-4D4D-9057-80663A915F7B}" destId="{3C3D6560-676D-41ED-BC48-AB072848AF92}" srcOrd="1" destOrd="0" presId="urn:microsoft.com/office/officeart/2008/layout/LinedList"/>
    <dgm:cxn modelId="{BF01027F-586B-499D-940A-CD465B7EA7BA}" type="presParOf" srcId="{295A8285-D275-46F7-A07C-59E361FA3C75}" destId="{25350878-D9E7-49E2-A2B0-34AC1299B64C}" srcOrd="8" destOrd="0" presId="urn:microsoft.com/office/officeart/2008/layout/LinedList"/>
    <dgm:cxn modelId="{5E222921-B66A-4417-92FE-C6F0EFB838EE}" type="presParOf" srcId="{295A8285-D275-46F7-A07C-59E361FA3C75}" destId="{1DE65BB8-B33B-474C-9FBC-15E2CE36D845}" srcOrd="9" destOrd="0" presId="urn:microsoft.com/office/officeart/2008/layout/LinedList"/>
    <dgm:cxn modelId="{E555887C-E8D9-4882-8A24-D5525B9186A1}" type="presParOf" srcId="{1DE65BB8-B33B-474C-9FBC-15E2CE36D845}" destId="{49BE17D2-B53E-46AC-98F4-C5604A31F01E}" srcOrd="0" destOrd="0" presId="urn:microsoft.com/office/officeart/2008/layout/LinedList"/>
    <dgm:cxn modelId="{AC37F48F-0167-4169-8F66-E6638609B986}" type="presParOf" srcId="{1DE65BB8-B33B-474C-9FBC-15E2CE36D845}" destId="{9A95E7B8-7623-4484-988E-96163FC92162}" srcOrd="1" destOrd="0" presId="urn:microsoft.com/office/officeart/2008/layout/LinedList"/>
    <dgm:cxn modelId="{1C0807CC-CA68-4550-93AE-ED3F4C4D75F7}" type="presParOf" srcId="{295A8285-D275-46F7-A07C-59E361FA3C75}" destId="{B4DEBD8A-738E-4AA9-9BF1-BEF41A00FCB7}" srcOrd="10" destOrd="0" presId="urn:microsoft.com/office/officeart/2008/layout/LinedList"/>
    <dgm:cxn modelId="{881D03D8-9160-425C-8B96-FD18757CF5EB}" type="presParOf" srcId="{295A8285-D275-46F7-A07C-59E361FA3C75}" destId="{99370185-792D-43A1-AE94-3EC58D876417}" srcOrd="11" destOrd="0" presId="urn:microsoft.com/office/officeart/2008/layout/LinedList"/>
    <dgm:cxn modelId="{647F5C15-30E0-4AF6-B73B-EDA7B7981AFC}" type="presParOf" srcId="{99370185-792D-43A1-AE94-3EC58D876417}" destId="{A4270307-DD0F-4588-9FF2-39993A081157}" srcOrd="0" destOrd="0" presId="urn:microsoft.com/office/officeart/2008/layout/LinedList"/>
    <dgm:cxn modelId="{36F29EF9-E398-446C-A115-B5C52E393B52}" type="presParOf" srcId="{99370185-792D-43A1-AE94-3EC58D876417}" destId="{6A94498A-F9F0-4C6B-9E02-0A21E0DDA968}" srcOrd="1" destOrd="0" presId="urn:microsoft.com/office/officeart/2008/layout/LinedList"/>
    <dgm:cxn modelId="{1371817A-FDCE-4416-82AC-41E5B092C6AB}" type="presParOf" srcId="{295A8285-D275-46F7-A07C-59E361FA3C75}" destId="{D9AC2F79-3317-4AF8-B0A7-F41CA3AC4988}" srcOrd="12" destOrd="0" presId="urn:microsoft.com/office/officeart/2008/layout/LinedList"/>
    <dgm:cxn modelId="{3DFCAB83-67BF-4B38-B495-C09BF1FF6587}" type="presParOf" srcId="{295A8285-D275-46F7-A07C-59E361FA3C75}" destId="{1E874A93-3C77-451D-8B11-4DCA726E5CE9}" srcOrd="13" destOrd="0" presId="urn:microsoft.com/office/officeart/2008/layout/LinedList"/>
    <dgm:cxn modelId="{5EAED666-34F4-4FC4-874E-EA6B36F73BA5}" type="presParOf" srcId="{1E874A93-3C77-451D-8B11-4DCA726E5CE9}" destId="{3F415129-E313-49C1-B1EC-61B1288FD2BB}" srcOrd="0" destOrd="0" presId="urn:microsoft.com/office/officeart/2008/layout/LinedList"/>
    <dgm:cxn modelId="{F2346F5A-20E4-465B-8954-B9A9330B6AA5}" type="presParOf" srcId="{1E874A93-3C77-451D-8B11-4DCA726E5CE9}" destId="{92C3CDA1-1BC0-438D-A0B4-AD5A760BE0D9}" srcOrd="1" destOrd="0" presId="urn:microsoft.com/office/officeart/2008/layout/LinedList"/>
    <dgm:cxn modelId="{7428DCC8-1BC8-47D4-97CE-225E92CD0B31}" type="presParOf" srcId="{295A8285-D275-46F7-A07C-59E361FA3C75}" destId="{09F331A3-264A-425A-B204-836E1153B561}" srcOrd="14" destOrd="0" presId="urn:microsoft.com/office/officeart/2008/layout/LinedList"/>
    <dgm:cxn modelId="{1374240F-69FC-4710-98DC-071EE539B719}" type="presParOf" srcId="{295A8285-D275-46F7-A07C-59E361FA3C75}" destId="{41A706D2-5899-4830-8150-AD3ACA906E72}" srcOrd="15" destOrd="0" presId="urn:microsoft.com/office/officeart/2008/layout/LinedList"/>
    <dgm:cxn modelId="{C7D137D6-AA17-4763-96E3-64CE887B2967}" type="presParOf" srcId="{41A706D2-5899-4830-8150-AD3ACA906E72}" destId="{6645DA49-7F5D-4765-8B87-C7CF16A85D9C}" srcOrd="0" destOrd="0" presId="urn:microsoft.com/office/officeart/2008/layout/LinedList"/>
    <dgm:cxn modelId="{B441A836-F78D-42EB-B55F-3B80EB417506}" type="presParOf" srcId="{41A706D2-5899-4830-8150-AD3ACA906E72}" destId="{F71D2F8B-2170-426E-962A-E021A6D342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1290A2-DF29-49CB-9388-F22F4EBCAA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55444-4E21-4CED-A2B1-94248E10F1A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OSA Advisor</a:t>
          </a:r>
        </a:p>
      </dgm:t>
    </dgm:pt>
    <dgm:pt modelId="{B9ECE405-4192-44BF-92DE-B61EF69C2813}" type="parTrans" cxnId="{D4D02618-D886-4F8B-92B5-A6B1CC3D9DA1}">
      <dgm:prSet/>
      <dgm:spPr/>
      <dgm:t>
        <a:bodyPr/>
        <a:lstStyle/>
        <a:p>
          <a:endParaRPr lang="en-US"/>
        </a:p>
      </dgm:t>
    </dgm:pt>
    <dgm:pt modelId="{C48AB804-E3DD-4BCF-802F-481550D4F9C5}" type="sibTrans" cxnId="{D4D02618-D886-4F8B-92B5-A6B1CC3D9DA1}">
      <dgm:prSet/>
      <dgm:spPr/>
      <dgm:t>
        <a:bodyPr/>
        <a:lstStyle/>
        <a:p>
          <a:endParaRPr lang="en-US"/>
        </a:p>
      </dgm:t>
    </dgm:pt>
    <dgm:pt modelId="{273C482D-1633-47BC-8452-4C0709A170F0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sz="2800" dirty="0"/>
            <a:t>Kerri Thom</a:t>
          </a:r>
        </a:p>
      </dgm:t>
    </dgm:pt>
    <dgm:pt modelId="{7FD5A67E-2115-4DEF-8C73-33AB73180AB6}" type="parTrans" cxnId="{A8E14B2A-0DC6-4444-BBDC-254115B6499C}">
      <dgm:prSet/>
      <dgm:spPr/>
      <dgm:t>
        <a:bodyPr/>
        <a:lstStyle/>
        <a:p>
          <a:endParaRPr lang="en-US"/>
        </a:p>
      </dgm:t>
    </dgm:pt>
    <dgm:pt modelId="{F842BB60-54E6-4D81-850B-53695E65907F}" type="sibTrans" cxnId="{A8E14B2A-0DC6-4444-BBDC-254115B6499C}">
      <dgm:prSet/>
      <dgm:spPr/>
      <dgm:t>
        <a:bodyPr/>
        <a:lstStyle/>
        <a:p>
          <a:endParaRPr lang="en-US"/>
        </a:p>
      </dgm:t>
    </dgm:pt>
    <dgm:pt modelId="{7777D641-FCAC-4D33-9469-ADB1011A66F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Specialty Advisor(s)</a:t>
          </a:r>
        </a:p>
      </dgm:t>
    </dgm:pt>
    <dgm:pt modelId="{D12395DA-BB1A-4178-A831-AD1CC8034A13}" type="parTrans" cxnId="{4FBCC471-6380-4FF3-89CF-279B858B5104}">
      <dgm:prSet/>
      <dgm:spPr/>
      <dgm:t>
        <a:bodyPr/>
        <a:lstStyle/>
        <a:p>
          <a:endParaRPr lang="en-US"/>
        </a:p>
      </dgm:t>
    </dgm:pt>
    <dgm:pt modelId="{E7436188-2FD0-4391-87FC-2D9AC6EE00C3}" type="sibTrans" cxnId="{4FBCC471-6380-4FF3-89CF-279B858B5104}">
      <dgm:prSet/>
      <dgm:spPr/>
      <dgm:t>
        <a:bodyPr/>
        <a:lstStyle/>
        <a:p>
          <a:endParaRPr lang="en-US"/>
        </a:p>
      </dgm:t>
    </dgm:pt>
    <dgm:pt modelId="{58DD507F-162F-4724-8547-F0CB6EBC0306}">
      <dgm:prSet phldrT="[Text]" custT="1"/>
      <dgm:spPr/>
      <dgm:t>
        <a:bodyPr/>
        <a:lstStyle/>
        <a:p>
          <a:r>
            <a:rPr lang="en-US" sz="2400" dirty="0"/>
            <a:t>Liz </a:t>
          </a:r>
          <a:r>
            <a:rPr lang="en-US" sz="2400" dirty="0" err="1"/>
            <a:t>Gaurdiani</a:t>
          </a:r>
          <a:r>
            <a:rPr lang="en-US" sz="2400" dirty="0"/>
            <a:t>(R)</a:t>
          </a:r>
        </a:p>
      </dgm:t>
    </dgm:pt>
    <dgm:pt modelId="{D7113777-F467-4D45-9892-8A47F7380E27}" type="parTrans" cxnId="{92951F50-B69E-4F88-B1A0-9A347C307ABA}">
      <dgm:prSet/>
      <dgm:spPr/>
      <dgm:t>
        <a:bodyPr/>
        <a:lstStyle/>
        <a:p>
          <a:endParaRPr lang="en-US"/>
        </a:p>
      </dgm:t>
    </dgm:pt>
    <dgm:pt modelId="{4EB1EC89-7E99-4A4F-8B99-0AC4CE1EA27D}" type="sibTrans" cxnId="{92951F50-B69E-4F88-B1A0-9A347C307ABA}">
      <dgm:prSet/>
      <dgm:spPr/>
      <dgm:t>
        <a:bodyPr/>
        <a:lstStyle/>
        <a:p>
          <a:endParaRPr lang="en-US"/>
        </a:p>
      </dgm:t>
    </dgm:pt>
    <dgm:pt modelId="{B457805F-992D-4579-B30D-FECA38C4FFA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Peer Advising</a:t>
          </a:r>
        </a:p>
      </dgm:t>
    </dgm:pt>
    <dgm:pt modelId="{11FCEF9E-EC57-4E51-B77F-B5324184CF7B}" type="parTrans" cxnId="{2EF1C7D2-FE41-47AA-B691-9C854C2A7879}">
      <dgm:prSet/>
      <dgm:spPr/>
      <dgm:t>
        <a:bodyPr/>
        <a:lstStyle/>
        <a:p>
          <a:endParaRPr lang="en-US"/>
        </a:p>
      </dgm:t>
    </dgm:pt>
    <dgm:pt modelId="{7E370EE3-D5E9-4F83-8816-EC121C3826ED}" type="sibTrans" cxnId="{2EF1C7D2-FE41-47AA-B691-9C854C2A7879}">
      <dgm:prSet/>
      <dgm:spPr/>
      <dgm:t>
        <a:bodyPr/>
        <a:lstStyle/>
        <a:p>
          <a:endParaRPr lang="en-US"/>
        </a:p>
      </dgm:t>
    </dgm:pt>
    <dgm:pt modelId="{A35A6302-4FBA-46D3-81C0-6B77D401634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dirty="0"/>
            <a:t>Pharibe Pope</a:t>
          </a:r>
        </a:p>
      </dgm:t>
    </dgm:pt>
    <dgm:pt modelId="{F76ABB75-EA40-43AC-B48E-442A6081A9F5}" type="parTrans" cxnId="{E61D3662-0ABA-41F2-B182-2AD2C7364F29}">
      <dgm:prSet/>
      <dgm:spPr/>
      <dgm:t>
        <a:bodyPr/>
        <a:lstStyle/>
        <a:p>
          <a:endParaRPr lang="en-US"/>
        </a:p>
      </dgm:t>
    </dgm:pt>
    <dgm:pt modelId="{A11A8724-3A0C-4D83-BAC3-04E53A79F1C6}" type="sibTrans" cxnId="{E61D3662-0ABA-41F2-B182-2AD2C7364F29}">
      <dgm:prSet/>
      <dgm:spPr/>
      <dgm:t>
        <a:bodyPr/>
        <a:lstStyle/>
        <a:p>
          <a:endParaRPr lang="en-US"/>
        </a:p>
      </dgm:t>
    </dgm:pt>
    <dgm:pt modelId="{C13D1F40-CE41-497C-8890-C09DCCD212F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>
              <a:solidFill>
                <a:srgbClr val="C00000"/>
              </a:solidFill>
            </a:rPr>
            <a:t>Alumni Network </a:t>
          </a:r>
        </a:p>
      </dgm:t>
    </dgm:pt>
    <dgm:pt modelId="{EFE49602-59C2-449D-8FBB-51DC6E7E4469}" type="parTrans" cxnId="{F3E607BB-83A1-4A30-ADF1-6F2241DD4D1B}">
      <dgm:prSet/>
      <dgm:spPr/>
      <dgm:t>
        <a:bodyPr/>
        <a:lstStyle/>
        <a:p>
          <a:endParaRPr lang="en-US"/>
        </a:p>
      </dgm:t>
    </dgm:pt>
    <dgm:pt modelId="{4BEE074A-553A-4051-B668-E02179A1D00F}" type="sibTrans" cxnId="{F3E607BB-83A1-4A30-ADF1-6F2241DD4D1B}">
      <dgm:prSet/>
      <dgm:spPr/>
      <dgm:t>
        <a:bodyPr/>
        <a:lstStyle/>
        <a:p>
          <a:endParaRPr lang="en-US"/>
        </a:p>
      </dgm:t>
    </dgm:pt>
    <dgm:pt modelId="{643E5C21-7282-44F6-BF67-EA7B41EBE4E5}">
      <dgm:prSet phldrT="[Text]" custT="1"/>
      <dgm:spPr/>
      <dgm:t>
        <a:bodyPr/>
        <a:lstStyle/>
        <a:p>
          <a:r>
            <a:rPr lang="en-US" sz="2400" dirty="0"/>
            <a:t>Chair: Rodney Taylor</a:t>
          </a:r>
        </a:p>
      </dgm:t>
    </dgm:pt>
    <dgm:pt modelId="{AB307F4E-D67D-4C2E-87A4-8654C8F1FACF}" type="parTrans" cxnId="{8BB20DF4-D85E-483C-B7AC-D9380E3AFD55}">
      <dgm:prSet/>
      <dgm:spPr/>
      <dgm:t>
        <a:bodyPr/>
        <a:lstStyle/>
        <a:p>
          <a:endParaRPr lang="en-US"/>
        </a:p>
      </dgm:t>
    </dgm:pt>
    <dgm:pt modelId="{A22D58EC-F0A9-4D93-8E40-5B9C02E7756F}" type="sibTrans" cxnId="{8BB20DF4-D85E-483C-B7AC-D9380E3AFD55}">
      <dgm:prSet/>
      <dgm:spPr/>
      <dgm:t>
        <a:bodyPr/>
        <a:lstStyle/>
        <a:p>
          <a:endParaRPr lang="en-US"/>
        </a:p>
      </dgm:t>
    </dgm:pt>
    <dgm:pt modelId="{6998B000-E2A3-4960-A84C-428662A70EC3}">
      <dgm:prSet phldrT="[Text]" custT="1"/>
      <dgm:spPr/>
      <dgm:t>
        <a:bodyPr/>
        <a:lstStyle/>
        <a:p>
          <a:r>
            <a:rPr lang="en-US" sz="2400" dirty="0"/>
            <a:t>Adam Kaufman (research)</a:t>
          </a:r>
        </a:p>
      </dgm:t>
    </dgm:pt>
    <dgm:pt modelId="{ADB0C7E2-AE0F-4D5F-8FDB-4430945EA38E}" type="parTrans" cxnId="{9078B2ED-2BFB-4842-A85D-2B7EB0D81107}">
      <dgm:prSet/>
      <dgm:spPr/>
      <dgm:t>
        <a:bodyPr/>
        <a:lstStyle/>
        <a:p>
          <a:endParaRPr lang="en-US"/>
        </a:p>
      </dgm:t>
    </dgm:pt>
    <dgm:pt modelId="{C7E01BA4-B5E1-45E2-B28E-9F140A8251ED}" type="sibTrans" cxnId="{9078B2ED-2BFB-4842-A85D-2B7EB0D81107}">
      <dgm:prSet/>
      <dgm:spPr/>
      <dgm:t>
        <a:bodyPr/>
        <a:lstStyle/>
        <a:p>
          <a:endParaRPr lang="en-US"/>
        </a:p>
      </dgm:t>
    </dgm:pt>
    <dgm:pt modelId="{774001C5-D79F-4469-913A-A9CF61D0EE29}">
      <dgm:prSet phldrT="[Text]" custT="1"/>
      <dgm:spPr/>
      <dgm:t>
        <a:bodyPr/>
        <a:lstStyle/>
        <a:p>
          <a:r>
            <a:rPr lang="en-US" sz="2400" dirty="0"/>
            <a:t>David Eisenman</a:t>
          </a:r>
        </a:p>
      </dgm:t>
    </dgm:pt>
    <dgm:pt modelId="{1A6883A5-5927-490A-9B30-CAAA58C77126}" type="parTrans" cxnId="{BB00F2E8-3ABB-484E-AAA9-6FC8EBEDC46E}">
      <dgm:prSet/>
      <dgm:spPr/>
      <dgm:t>
        <a:bodyPr/>
        <a:lstStyle/>
        <a:p>
          <a:endParaRPr lang="en-US"/>
        </a:p>
      </dgm:t>
    </dgm:pt>
    <dgm:pt modelId="{3092ADEB-577C-47B3-81C6-F9608A317B0A}" type="sibTrans" cxnId="{BB00F2E8-3ABB-484E-AAA9-6FC8EBEDC46E}">
      <dgm:prSet/>
      <dgm:spPr/>
      <dgm:t>
        <a:bodyPr/>
        <a:lstStyle/>
        <a:p>
          <a:endParaRPr lang="en-US"/>
        </a:p>
      </dgm:t>
    </dgm:pt>
    <dgm:pt modelId="{EBC24D98-A4DF-4BDA-BA4B-8C0821DA248A}" type="pres">
      <dgm:prSet presAssocID="{311290A2-DF29-49CB-9388-F22F4EBCAADF}" presName="Name0" presStyleCnt="0">
        <dgm:presLayoutVars>
          <dgm:dir/>
          <dgm:animLvl val="lvl"/>
          <dgm:resizeHandles val="exact"/>
        </dgm:presLayoutVars>
      </dgm:prSet>
      <dgm:spPr/>
    </dgm:pt>
    <dgm:pt modelId="{E6A53D16-419E-45BB-AC17-D3AF979E5F55}" type="pres">
      <dgm:prSet presAssocID="{35855444-4E21-4CED-A2B1-94248E10F1AC}" presName="composite" presStyleCnt="0"/>
      <dgm:spPr/>
    </dgm:pt>
    <dgm:pt modelId="{188B4102-9E4C-4AE1-B7C3-0EE5B9924FE4}" type="pres">
      <dgm:prSet presAssocID="{35855444-4E21-4CED-A2B1-94248E10F1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DBCA1D-4911-4D9D-B8AE-DB72B75587E0}" type="pres">
      <dgm:prSet presAssocID="{35855444-4E21-4CED-A2B1-94248E10F1AC}" presName="desTx" presStyleLbl="alignAccFollowNode1" presStyleIdx="0" presStyleCnt="3" custLinFactNeighborX="-59566" custLinFactNeighborY="-627">
        <dgm:presLayoutVars>
          <dgm:bulletEnabled val="1"/>
        </dgm:presLayoutVars>
      </dgm:prSet>
      <dgm:spPr/>
    </dgm:pt>
    <dgm:pt modelId="{74D8C6E5-D843-436E-830D-9CB4134295A2}" type="pres">
      <dgm:prSet presAssocID="{C48AB804-E3DD-4BCF-802F-481550D4F9C5}" presName="space" presStyleCnt="0"/>
      <dgm:spPr/>
    </dgm:pt>
    <dgm:pt modelId="{8766F02A-AAC4-4DE9-B0F1-2E9245C37034}" type="pres">
      <dgm:prSet presAssocID="{7777D641-FCAC-4D33-9469-ADB1011A66F7}" presName="composite" presStyleCnt="0"/>
      <dgm:spPr/>
    </dgm:pt>
    <dgm:pt modelId="{806CBEEB-D9DF-4F58-9A75-C7BB2281078C}" type="pres">
      <dgm:prSet presAssocID="{7777D641-FCAC-4D33-9469-ADB1011A66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086BAC-F8F8-4ADF-9B47-996919406F0C}" type="pres">
      <dgm:prSet presAssocID="{7777D641-FCAC-4D33-9469-ADB1011A66F7}" presName="desTx" presStyleLbl="alignAccFollowNode1" presStyleIdx="1" presStyleCnt="3">
        <dgm:presLayoutVars>
          <dgm:bulletEnabled val="1"/>
        </dgm:presLayoutVars>
      </dgm:prSet>
      <dgm:spPr/>
    </dgm:pt>
    <dgm:pt modelId="{61C7C7C8-8609-48B7-A1BD-96C3E04FF531}" type="pres">
      <dgm:prSet presAssocID="{E7436188-2FD0-4391-87FC-2D9AC6EE00C3}" presName="space" presStyleCnt="0"/>
      <dgm:spPr/>
    </dgm:pt>
    <dgm:pt modelId="{3CF121E5-5A04-429F-99C1-6817D91F73F1}" type="pres">
      <dgm:prSet presAssocID="{B457805F-992D-4579-B30D-FECA38C4FFA0}" presName="composite" presStyleCnt="0"/>
      <dgm:spPr/>
    </dgm:pt>
    <dgm:pt modelId="{B50DE71C-220B-4295-965D-022C6C0A2479}" type="pres">
      <dgm:prSet presAssocID="{B457805F-992D-4579-B30D-FECA38C4FF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3EECDD-60BA-44D6-BC98-E1DA663BADB5}" type="pres">
      <dgm:prSet presAssocID="{B457805F-992D-4579-B30D-FECA38C4FF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999913-4198-47F6-B02D-609063DCBD9E}" type="presOf" srcId="{273C482D-1633-47BC-8452-4C0709A170F0}" destId="{15DBCA1D-4911-4D9D-B8AE-DB72B75587E0}" srcOrd="0" destOrd="0" presId="urn:microsoft.com/office/officeart/2005/8/layout/hList1"/>
    <dgm:cxn modelId="{D4D02618-D886-4F8B-92B5-A6B1CC3D9DA1}" srcId="{311290A2-DF29-49CB-9388-F22F4EBCAADF}" destId="{35855444-4E21-4CED-A2B1-94248E10F1AC}" srcOrd="0" destOrd="0" parTransId="{B9ECE405-4192-44BF-92DE-B61EF69C2813}" sibTransId="{C48AB804-E3DD-4BCF-802F-481550D4F9C5}"/>
    <dgm:cxn modelId="{A8E14B2A-0DC6-4444-BBDC-254115B6499C}" srcId="{35855444-4E21-4CED-A2B1-94248E10F1AC}" destId="{273C482D-1633-47BC-8452-4C0709A170F0}" srcOrd="0" destOrd="0" parTransId="{7FD5A67E-2115-4DEF-8C73-33AB73180AB6}" sibTransId="{F842BB60-54E6-4D81-850B-53695E65907F}"/>
    <dgm:cxn modelId="{44B32E33-8F99-4570-9B44-7C6E3AAF111E}" type="presOf" srcId="{B457805F-992D-4579-B30D-FECA38C4FFA0}" destId="{B50DE71C-220B-4295-965D-022C6C0A2479}" srcOrd="0" destOrd="0" presId="urn:microsoft.com/office/officeart/2005/8/layout/hList1"/>
    <dgm:cxn modelId="{742F185F-FE07-457E-AB5C-3FFB8F4A5E1E}" type="presOf" srcId="{6998B000-E2A3-4960-A84C-428662A70EC3}" destId="{BD086BAC-F8F8-4ADF-9B47-996919406F0C}" srcOrd="0" destOrd="3" presId="urn:microsoft.com/office/officeart/2005/8/layout/hList1"/>
    <dgm:cxn modelId="{E61D3662-0ABA-41F2-B182-2AD2C7364F29}" srcId="{B457805F-992D-4579-B30D-FECA38C4FFA0}" destId="{A35A6302-4FBA-46D3-81C0-6B77D4016344}" srcOrd="0" destOrd="0" parTransId="{F76ABB75-EA40-43AC-B48E-442A6081A9F5}" sibTransId="{A11A8724-3A0C-4D83-BAC3-04E53A79F1C6}"/>
    <dgm:cxn modelId="{91B8FE66-066A-4978-B859-E45321C986ED}" type="presOf" srcId="{311290A2-DF29-49CB-9388-F22F4EBCAADF}" destId="{EBC24D98-A4DF-4BDA-BA4B-8C0821DA248A}" srcOrd="0" destOrd="0" presId="urn:microsoft.com/office/officeart/2005/8/layout/hList1"/>
    <dgm:cxn modelId="{F6F1BB48-7D45-43E4-8946-0333AF90B937}" type="presOf" srcId="{643E5C21-7282-44F6-BF67-EA7B41EBE4E5}" destId="{BD086BAC-F8F8-4ADF-9B47-996919406F0C}" srcOrd="0" destOrd="2" presId="urn:microsoft.com/office/officeart/2005/8/layout/hList1"/>
    <dgm:cxn modelId="{92951F50-B69E-4F88-B1A0-9A347C307ABA}" srcId="{7777D641-FCAC-4D33-9469-ADB1011A66F7}" destId="{58DD507F-162F-4724-8547-F0CB6EBC0306}" srcOrd="0" destOrd="0" parTransId="{D7113777-F467-4D45-9892-8A47F7380E27}" sibTransId="{4EB1EC89-7E99-4A4F-8B99-0AC4CE1EA27D}"/>
    <dgm:cxn modelId="{4FBCC471-6380-4FF3-89CF-279B858B5104}" srcId="{311290A2-DF29-49CB-9388-F22F4EBCAADF}" destId="{7777D641-FCAC-4D33-9469-ADB1011A66F7}" srcOrd="1" destOrd="0" parTransId="{D12395DA-BB1A-4178-A831-AD1CC8034A13}" sibTransId="{E7436188-2FD0-4391-87FC-2D9AC6EE00C3}"/>
    <dgm:cxn modelId="{15E29D98-F0CD-43A5-A94D-26FD15C084F3}" type="presOf" srcId="{7777D641-FCAC-4D33-9469-ADB1011A66F7}" destId="{806CBEEB-D9DF-4F58-9A75-C7BB2281078C}" srcOrd="0" destOrd="0" presId="urn:microsoft.com/office/officeart/2005/8/layout/hList1"/>
    <dgm:cxn modelId="{7F9227B2-B492-4B3F-9BFE-A555E816A872}" type="presOf" srcId="{A35A6302-4FBA-46D3-81C0-6B77D4016344}" destId="{7A3EECDD-60BA-44D6-BC98-E1DA663BADB5}" srcOrd="0" destOrd="0" presId="urn:microsoft.com/office/officeart/2005/8/layout/hList1"/>
    <dgm:cxn modelId="{8D1802B8-98B6-4469-ACCD-C14EBAE53571}" type="presOf" srcId="{35855444-4E21-4CED-A2B1-94248E10F1AC}" destId="{188B4102-9E4C-4AE1-B7C3-0EE5B9924FE4}" srcOrd="0" destOrd="0" presId="urn:microsoft.com/office/officeart/2005/8/layout/hList1"/>
    <dgm:cxn modelId="{F3E607BB-83A1-4A30-ADF1-6F2241DD4D1B}" srcId="{B457805F-992D-4579-B30D-FECA38C4FFA0}" destId="{C13D1F40-CE41-497C-8890-C09DCCD212FC}" srcOrd="1" destOrd="0" parTransId="{EFE49602-59C2-449D-8FBB-51DC6E7E4469}" sibTransId="{4BEE074A-553A-4051-B668-E02179A1D00F}"/>
    <dgm:cxn modelId="{3C934EC8-7CDA-4FD8-B7F8-A5C4CA9D373C}" type="presOf" srcId="{C13D1F40-CE41-497C-8890-C09DCCD212FC}" destId="{7A3EECDD-60BA-44D6-BC98-E1DA663BADB5}" srcOrd="0" destOrd="1" presId="urn:microsoft.com/office/officeart/2005/8/layout/hList1"/>
    <dgm:cxn modelId="{2EF1C7D2-FE41-47AA-B691-9C854C2A7879}" srcId="{311290A2-DF29-49CB-9388-F22F4EBCAADF}" destId="{B457805F-992D-4579-B30D-FECA38C4FFA0}" srcOrd="2" destOrd="0" parTransId="{11FCEF9E-EC57-4E51-B77F-B5324184CF7B}" sibTransId="{7E370EE3-D5E9-4F83-8816-EC121C3826ED}"/>
    <dgm:cxn modelId="{BB00F2E8-3ABB-484E-AAA9-6FC8EBEDC46E}" srcId="{7777D641-FCAC-4D33-9469-ADB1011A66F7}" destId="{774001C5-D79F-4469-913A-A9CF61D0EE29}" srcOrd="1" destOrd="0" parTransId="{1A6883A5-5927-490A-9B30-CAAA58C77126}" sibTransId="{3092ADEB-577C-47B3-81C6-F9608A317B0A}"/>
    <dgm:cxn modelId="{9078B2ED-2BFB-4842-A85D-2B7EB0D81107}" srcId="{7777D641-FCAC-4D33-9469-ADB1011A66F7}" destId="{6998B000-E2A3-4960-A84C-428662A70EC3}" srcOrd="3" destOrd="0" parTransId="{ADB0C7E2-AE0F-4D5F-8FDB-4430945EA38E}" sibTransId="{C7E01BA4-B5E1-45E2-B28E-9F140A8251ED}"/>
    <dgm:cxn modelId="{8BB20DF4-D85E-483C-B7AC-D9380E3AFD55}" srcId="{7777D641-FCAC-4D33-9469-ADB1011A66F7}" destId="{643E5C21-7282-44F6-BF67-EA7B41EBE4E5}" srcOrd="2" destOrd="0" parTransId="{AB307F4E-D67D-4C2E-87A4-8654C8F1FACF}" sibTransId="{A22D58EC-F0A9-4D93-8E40-5B9C02E7756F}"/>
    <dgm:cxn modelId="{45BD67FE-D010-4086-9537-338F891A55A4}" type="presOf" srcId="{58DD507F-162F-4724-8547-F0CB6EBC0306}" destId="{BD086BAC-F8F8-4ADF-9B47-996919406F0C}" srcOrd="0" destOrd="0" presId="urn:microsoft.com/office/officeart/2005/8/layout/hList1"/>
    <dgm:cxn modelId="{538C6BFF-35E3-4034-8877-D0706F7F4FF6}" type="presOf" srcId="{774001C5-D79F-4469-913A-A9CF61D0EE29}" destId="{BD086BAC-F8F8-4ADF-9B47-996919406F0C}" srcOrd="0" destOrd="1" presId="urn:microsoft.com/office/officeart/2005/8/layout/hList1"/>
    <dgm:cxn modelId="{9E8534C4-ED48-4771-B89A-927E440FD8D2}" type="presParOf" srcId="{EBC24D98-A4DF-4BDA-BA4B-8C0821DA248A}" destId="{E6A53D16-419E-45BB-AC17-D3AF979E5F55}" srcOrd="0" destOrd="0" presId="urn:microsoft.com/office/officeart/2005/8/layout/hList1"/>
    <dgm:cxn modelId="{27DD8E9D-5AC6-4669-8391-AE9710C463CE}" type="presParOf" srcId="{E6A53D16-419E-45BB-AC17-D3AF979E5F55}" destId="{188B4102-9E4C-4AE1-B7C3-0EE5B9924FE4}" srcOrd="0" destOrd="0" presId="urn:microsoft.com/office/officeart/2005/8/layout/hList1"/>
    <dgm:cxn modelId="{C6E8CA1D-6B46-4977-9690-D17C7BA9BEEC}" type="presParOf" srcId="{E6A53D16-419E-45BB-AC17-D3AF979E5F55}" destId="{15DBCA1D-4911-4D9D-B8AE-DB72B75587E0}" srcOrd="1" destOrd="0" presId="urn:microsoft.com/office/officeart/2005/8/layout/hList1"/>
    <dgm:cxn modelId="{B1BC02BB-6CFF-4865-B304-73CB89FF023A}" type="presParOf" srcId="{EBC24D98-A4DF-4BDA-BA4B-8C0821DA248A}" destId="{74D8C6E5-D843-436E-830D-9CB4134295A2}" srcOrd="1" destOrd="0" presId="urn:microsoft.com/office/officeart/2005/8/layout/hList1"/>
    <dgm:cxn modelId="{C6B0273F-5B50-42D0-8F74-A54ECF4CD818}" type="presParOf" srcId="{EBC24D98-A4DF-4BDA-BA4B-8C0821DA248A}" destId="{8766F02A-AAC4-4DE9-B0F1-2E9245C37034}" srcOrd="2" destOrd="0" presId="urn:microsoft.com/office/officeart/2005/8/layout/hList1"/>
    <dgm:cxn modelId="{FA4D7FD2-825A-477A-9C91-33A7136B0BA2}" type="presParOf" srcId="{8766F02A-AAC4-4DE9-B0F1-2E9245C37034}" destId="{806CBEEB-D9DF-4F58-9A75-C7BB2281078C}" srcOrd="0" destOrd="0" presId="urn:microsoft.com/office/officeart/2005/8/layout/hList1"/>
    <dgm:cxn modelId="{10456DB1-E520-442E-9D38-B0B719B95C43}" type="presParOf" srcId="{8766F02A-AAC4-4DE9-B0F1-2E9245C37034}" destId="{BD086BAC-F8F8-4ADF-9B47-996919406F0C}" srcOrd="1" destOrd="0" presId="urn:microsoft.com/office/officeart/2005/8/layout/hList1"/>
    <dgm:cxn modelId="{8499C7EB-78C7-4F15-855B-2A97D811BFCC}" type="presParOf" srcId="{EBC24D98-A4DF-4BDA-BA4B-8C0821DA248A}" destId="{61C7C7C8-8609-48B7-A1BD-96C3E04FF531}" srcOrd="3" destOrd="0" presId="urn:microsoft.com/office/officeart/2005/8/layout/hList1"/>
    <dgm:cxn modelId="{0E90EB54-71AD-4009-8720-65DE19F60E1A}" type="presParOf" srcId="{EBC24D98-A4DF-4BDA-BA4B-8C0821DA248A}" destId="{3CF121E5-5A04-429F-99C1-6817D91F73F1}" srcOrd="4" destOrd="0" presId="urn:microsoft.com/office/officeart/2005/8/layout/hList1"/>
    <dgm:cxn modelId="{795CD244-C5AD-46F6-B94E-6EBDB9F645B5}" type="presParOf" srcId="{3CF121E5-5A04-429F-99C1-6817D91F73F1}" destId="{B50DE71C-220B-4295-965D-022C6C0A2479}" srcOrd="0" destOrd="0" presId="urn:microsoft.com/office/officeart/2005/8/layout/hList1"/>
    <dgm:cxn modelId="{6433483B-617A-490E-94F3-4720D83AFF4B}" type="presParOf" srcId="{3CF121E5-5A04-429F-99C1-6817D91F73F1}" destId="{7A3EECDD-60BA-44D6-BC98-E1DA663BA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B4102-9E4C-4AE1-B7C3-0EE5B9924FE4}">
      <dsp:nvSpPr>
        <dsp:cNvPr id="0" name=""/>
        <dsp:cNvSpPr/>
      </dsp:nvSpPr>
      <dsp:spPr>
        <a:xfrm>
          <a:off x="3180" y="535381"/>
          <a:ext cx="3100887" cy="1233993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OSA Advisor</a:t>
          </a:r>
        </a:p>
      </dsp:txBody>
      <dsp:txXfrm>
        <a:off x="3180" y="535381"/>
        <a:ext cx="3100887" cy="1233993"/>
      </dsp:txXfrm>
    </dsp:sp>
    <dsp:sp modelId="{15DBCA1D-4911-4D9D-B8AE-DB72B75587E0}">
      <dsp:nvSpPr>
        <dsp:cNvPr id="0" name=""/>
        <dsp:cNvSpPr/>
      </dsp:nvSpPr>
      <dsp:spPr>
        <a:xfrm>
          <a:off x="0" y="1756363"/>
          <a:ext cx="3100887" cy="2075220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Kerri Thom</a:t>
          </a:r>
        </a:p>
      </dsp:txBody>
      <dsp:txXfrm>
        <a:off x="0" y="1756363"/>
        <a:ext cx="3100887" cy="2075220"/>
      </dsp:txXfrm>
    </dsp:sp>
    <dsp:sp modelId="{806CBEEB-D9DF-4F58-9A75-C7BB2281078C}">
      <dsp:nvSpPr>
        <dsp:cNvPr id="0" name=""/>
        <dsp:cNvSpPr/>
      </dsp:nvSpPr>
      <dsp:spPr>
        <a:xfrm>
          <a:off x="3538192" y="535381"/>
          <a:ext cx="3100887" cy="12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Specialty Advisor(s)</a:t>
          </a:r>
        </a:p>
      </dsp:txBody>
      <dsp:txXfrm>
        <a:off x="3538192" y="535381"/>
        <a:ext cx="3100887" cy="1233993"/>
      </dsp:txXfrm>
    </dsp:sp>
    <dsp:sp modelId="{BD086BAC-F8F8-4ADF-9B47-996919406F0C}">
      <dsp:nvSpPr>
        <dsp:cNvPr id="0" name=""/>
        <dsp:cNvSpPr/>
      </dsp:nvSpPr>
      <dsp:spPr>
        <a:xfrm>
          <a:off x="3538192" y="1769374"/>
          <a:ext cx="3100887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Liz </a:t>
          </a:r>
          <a:r>
            <a:rPr lang="en-US" sz="2400" kern="1200" dirty="0" err="1"/>
            <a:t>Gaurdiani</a:t>
          </a:r>
          <a:r>
            <a:rPr lang="en-US" sz="2400" kern="1200" dirty="0"/>
            <a:t>(R)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David Eisenman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Chair: Rodney Taylor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Adam Kaufman (research)</a:t>
          </a:r>
        </a:p>
      </dsp:txBody>
      <dsp:txXfrm>
        <a:off x="3538192" y="1769374"/>
        <a:ext cx="3100887" cy="2075220"/>
      </dsp:txXfrm>
    </dsp:sp>
    <dsp:sp modelId="{B50DE71C-220B-4295-965D-022C6C0A2479}">
      <dsp:nvSpPr>
        <dsp:cNvPr id="0" name=""/>
        <dsp:cNvSpPr/>
      </dsp:nvSpPr>
      <dsp:spPr>
        <a:xfrm>
          <a:off x="7073204" y="535381"/>
          <a:ext cx="3100887" cy="1233993"/>
        </a:xfrm>
        <a:prstGeom prst="rect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Peer Advising</a:t>
          </a:r>
        </a:p>
      </dsp:txBody>
      <dsp:txXfrm>
        <a:off x="7073204" y="535381"/>
        <a:ext cx="3100887" cy="1233993"/>
      </dsp:txXfrm>
    </dsp:sp>
    <dsp:sp modelId="{7A3EECDD-60BA-44D6-BC98-E1DA663BADB5}">
      <dsp:nvSpPr>
        <dsp:cNvPr id="0" name=""/>
        <dsp:cNvSpPr/>
      </dsp:nvSpPr>
      <dsp:spPr>
        <a:xfrm>
          <a:off x="7073204" y="1769374"/>
          <a:ext cx="3100887" cy="207522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Pharibe Pope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C00000"/>
              </a:solidFill>
            </a:rPr>
            <a:t>Alumni Network </a:t>
          </a:r>
        </a:p>
      </dsp:txBody>
      <dsp:txXfrm>
        <a:off x="7073204" y="1769374"/>
        <a:ext cx="3100887" cy="2075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838C9-7B68-4588-A99E-CBA89997DC40}">
      <dsp:nvSpPr>
        <dsp:cNvPr id="0" name=""/>
        <dsp:cNvSpPr/>
      </dsp:nvSpPr>
      <dsp:spPr>
        <a:xfrm>
          <a:off x="0" y="2938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730E6-762A-45A7-9025-C1CD7A2657D6}">
      <dsp:nvSpPr>
        <dsp:cNvPr id="0" name=""/>
        <dsp:cNvSpPr/>
      </dsp:nvSpPr>
      <dsp:spPr>
        <a:xfrm>
          <a:off x="189315" y="143751"/>
          <a:ext cx="344209" cy="3442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3DB13-0476-4D4C-87B7-B12020AFAD3B}">
      <dsp:nvSpPr>
        <dsp:cNvPr id="0" name=""/>
        <dsp:cNvSpPr/>
      </dsp:nvSpPr>
      <dsp:spPr>
        <a:xfrm>
          <a:off x="722840" y="2938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 major changes anticipated</a:t>
          </a:r>
        </a:p>
      </dsp:txBody>
      <dsp:txXfrm>
        <a:off x="722840" y="2938"/>
        <a:ext cx="9335559" cy="625835"/>
      </dsp:txXfrm>
    </dsp:sp>
    <dsp:sp modelId="{5849CBD2-25B8-4816-97E0-40F081C80099}">
      <dsp:nvSpPr>
        <dsp:cNvPr id="0" name=""/>
        <dsp:cNvSpPr/>
      </dsp:nvSpPr>
      <dsp:spPr>
        <a:xfrm>
          <a:off x="0" y="785232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DCD7E-2237-4DBB-88D4-A3CB82111CEC}">
      <dsp:nvSpPr>
        <dsp:cNvPr id="0" name=""/>
        <dsp:cNvSpPr/>
      </dsp:nvSpPr>
      <dsp:spPr>
        <a:xfrm>
          <a:off x="189315" y="926045"/>
          <a:ext cx="344209" cy="3442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72F25-CA24-45A7-A089-9A580380E9F0}">
      <dsp:nvSpPr>
        <dsp:cNvPr id="0" name=""/>
        <dsp:cNvSpPr/>
      </dsp:nvSpPr>
      <dsp:spPr>
        <a:xfrm>
          <a:off x="722840" y="785232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Guidelines partially released for 2026 Cycle  </a:t>
          </a:r>
        </a:p>
      </dsp:txBody>
      <dsp:txXfrm>
        <a:off x="722840" y="785232"/>
        <a:ext cx="9335559" cy="625835"/>
      </dsp:txXfrm>
    </dsp:sp>
    <dsp:sp modelId="{E972F0F5-4D11-4D18-9BCC-3C98A90847EA}">
      <dsp:nvSpPr>
        <dsp:cNvPr id="0" name=""/>
        <dsp:cNvSpPr/>
      </dsp:nvSpPr>
      <dsp:spPr>
        <a:xfrm>
          <a:off x="0" y="1567527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F701B-518D-4806-A0A4-D5ECFB5D72D5}">
      <dsp:nvSpPr>
        <dsp:cNvPr id="0" name=""/>
        <dsp:cNvSpPr/>
      </dsp:nvSpPr>
      <dsp:spPr>
        <a:xfrm>
          <a:off x="189315" y="1708340"/>
          <a:ext cx="344209" cy="3442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D7EE8-8351-4DD8-A931-657817A486B2}">
      <dsp:nvSpPr>
        <dsp:cNvPr id="0" name=""/>
        <dsp:cNvSpPr/>
      </dsp:nvSpPr>
      <dsp:spPr>
        <a:xfrm>
          <a:off x="722840" y="1567527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Lower Cost –</a:t>
          </a:r>
          <a:r>
            <a:rPr lang="en-US" sz="1900" kern="1200" dirty="0">
              <a:hlinkClick xmlns:r="http://schemas.openxmlformats.org/officeDocument/2006/relationships" r:id="rId7"/>
            </a:rPr>
            <a:t>ERAS Fee Structure </a:t>
          </a:r>
          <a:r>
            <a:rPr lang="en-US" sz="1900" kern="1200" dirty="0"/>
            <a:t>and Expanded Fee Assistance (Introduced 2025) </a:t>
          </a:r>
        </a:p>
      </dsp:txBody>
      <dsp:txXfrm>
        <a:off x="722840" y="1567527"/>
        <a:ext cx="9335559" cy="625835"/>
      </dsp:txXfrm>
    </dsp:sp>
    <dsp:sp modelId="{8C47E9E8-306D-47BF-9994-E22B581FD5DD}">
      <dsp:nvSpPr>
        <dsp:cNvPr id="0" name=""/>
        <dsp:cNvSpPr/>
      </dsp:nvSpPr>
      <dsp:spPr>
        <a:xfrm>
          <a:off x="0" y="2349822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E4145-0B31-4272-BBD6-B3E342B2A2ED}">
      <dsp:nvSpPr>
        <dsp:cNvPr id="0" name=""/>
        <dsp:cNvSpPr/>
      </dsp:nvSpPr>
      <dsp:spPr>
        <a:xfrm>
          <a:off x="189315" y="2490635"/>
          <a:ext cx="344209" cy="34420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CD4D5-AAB4-4F69-A48B-45EF8ABD84C7}">
      <dsp:nvSpPr>
        <dsp:cNvPr id="0" name=""/>
        <dsp:cNvSpPr/>
      </dsp:nvSpPr>
      <dsp:spPr>
        <a:xfrm>
          <a:off x="722840" y="2349822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Updated </a:t>
          </a:r>
          <a:r>
            <a:rPr lang="en-US" sz="1900" kern="1200" dirty="0">
              <a:hlinkClick xmlns:r="http://schemas.openxmlformats.org/officeDocument/2006/relationships" r:id="rId10"/>
            </a:rPr>
            <a:t>Residency Explorer Tool </a:t>
          </a:r>
          <a:r>
            <a:rPr lang="en-US" sz="1900" kern="1200" dirty="0"/>
            <a:t>(Typically updated in June/July; Anticipate Step 2 included) </a:t>
          </a:r>
        </a:p>
      </dsp:txBody>
      <dsp:txXfrm>
        <a:off x="722840" y="2349822"/>
        <a:ext cx="9335559" cy="625835"/>
      </dsp:txXfrm>
    </dsp:sp>
    <dsp:sp modelId="{DDDC9504-59A9-4EEE-B34D-A79FE61F1BD9}">
      <dsp:nvSpPr>
        <dsp:cNvPr id="0" name=""/>
        <dsp:cNvSpPr/>
      </dsp:nvSpPr>
      <dsp:spPr>
        <a:xfrm>
          <a:off x="0" y="3132117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2FD70-D505-41E7-BD76-95B6063CFA88}">
      <dsp:nvSpPr>
        <dsp:cNvPr id="0" name=""/>
        <dsp:cNvSpPr/>
      </dsp:nvSpPr>
      <dsp:spPr>
        <a:xfrm>
          <a:off x="189315" y="3272930"/>
          <a:ext cx="344209" cy="3442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BF841-22B8-4BE6-A734-9ADE853DE0A1}">
      <dsp:nvSpPr>
        <dsp:cNvPr id="0" name=""/>
        <dsp:cNvSpPr/>
      </dsp:nvSpPr>
      <dsp:spPr>
        <a:xfrm>
          <a:off x="722840" y="3132117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Greater integration with </a:t>
          </a:r>
          <a:r>
            <a:rPr lang="en-US" sz="1900" kern="1200" dirty="0">
              <a:hlinkClick xmlns:r="http://schemas.openxmlformats.org/officeDocument/2006/relationships" r:id="rId13"/>
            </a:rPr>
            <a:t>Thalamus</a:t>
          </a:r>
          <a:r>
            <a:rPr lang="en-US" sz="1900" kern="1200" dirty="0"/>
            <a:t> for interview scheduling/management </a:t>
          </a:r>
        </a:p>
      </dsp:txBody>
      <dsp:txXfrm>
        <a:off x="722840" y="3132117"/>
        <a:ext cx="9335559" cy="625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DA2B6-BBA5-4600-BCD6-2A220086D93B}">
      <dsp:nvSpPr>
        <dsp:cNvPr id="0" name=""/>
        <dsp:cNvSpPr/>
      </dsp:nvSpPr>
      <dsp:spPr>
        <a:xfrm>
          <a:off x="0" y="0"/>
          <a:ext cx="78982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991AE-B47E-4040-80AB-A6A0E0598B22}">
      <dsp:nvSpPr>
        <dsp:cNvPr id="0" name=""/>
        <dsp:cNvSpPr/>
      </dsp:nvSpPr>
      <dsp:spPr>
        <a:xfrm>
          <a:off x="0" y="0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May: OSA Specialty-Specific Advising (NOW!)</a:t>
          </a:r>
          <a:endParaRPr lang="en-US" sz="2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0"/>
        <a:ext cx="7898297" cy="503018"/>
      </dsp:txXfrm>
    </dsp:sp>
    <dsp:sp modelId="{1FB65C50-6763-46F3-8E39-2F683697144B}">
      <dsp:nvSpPr>
        <dsp:cNvPr id="0" name=""/>
        <dsp:cNvSpPr/>
      </dsp:nvSpPr>
      <dsp:spPr>
        <a:xfrm>
          <a:off x="0" y="503018"/>
          <a:ext cx="7898297" cy="0"/>
        </a:xfrm>
        <a:prstGeom prst="line">
          <a:avLst/>
        </a:prstGeom>
        <a:solidFill>
          <a:schemeClr val="accent2">
            <a:hueOff val="213134"/>
            <a:satOff val="-1487"/>
            <a:lumOff val="364"/>
            <a:alphaOff val="0"/>
          </a:schemeClr>
        </a:solidFill>
        <a:ln w="15875" cap="flat" cmpd="sng" algn="ctr">
          <a:solidFill>
            <a:schemeClr val="accent2">
              <a:hueOff val="213134"/>
              <a:satOff val="-1487"/>
              <a:lumOff val="3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EAF37-6D12-44FB-B3B2-EFB168CD39D3}">
      <dsp:nvSpPr>
        <dsp:cNvPr id="0" name=""/>
        <dsp:cNvSpPr/>
      </dsp:nvSpPr>
      <dsp:spPr>
        <a:xfrm>
          <a:off x="0" y="503018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5/5: The Preliminary/TY Application – NA </a:t>
          </a:r>
        </a:p>
      </dsp:txBody>
      <dsp:txXfrm>
        <a:off x="0" y="503018"/>
        <a:ext cx="7898297" cy="503018"/>
      </dsp:txXfrm>
    </dsp:sp>
    <dsp:sp modelId="{305BE206-0F8C-41DF-90B1-AD929032F948}">
      <dsp:nvSpPr>
        <dsp:cNvPr id="0" name=""/>
        <dsp:cNvSpPr/>
      </dsp:nvSpPr>
      <dsp:spPr>
        <a:xfrm>
          <a:off x="0" y="100603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F524-D438-42FA-94DA-0DF5EAC350A0}">
      <dsp:nvSpPr>
        <dsp:cNvPr id="0" name=""/>
        <dsp:cNvSpPr/>
      </dsp:nvSpPr>
      <dsp:spPr>
        <a:xfrm>
          <a:off x="0" y="1006037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strike="no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7/15, 8/19</a:t>
          </a:r>
          <a:endParaRPr lang="en-US" sz="2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006037"/>
        <a:ext cx="7898297" cy="503018"/>
      </dsp:txXfrm>
    </dsp:sp>
    <dsp:sp modelId="{4CD85067-91D1-4D98-8174-380B34747059}">
      <dsp:nvSpPr>
        <dsp:cNvPr id="0" name=""/>
        <dsp:cNvSpPr/>
      </dsp:nvSpPr>
      <dsp:spPr>
        <a:xfrm>
          <a:off x="0" y="1509056"/>
          <a:ext cx="7898297" cy="0"/>
        </a:xfrm>
        <a:prstGeom prst="line">
          <a:avLst/>
        </a:prstGeom>
        <a:solidFill>
          <a:srgbClr val="C0504D">
            <a:hueOff val="3343942"/>
            <a:satOff val="-4171"/>
            <a:lumOff val="981"/>
            <a:alphaOff val="0"/>
          </a:srgbClr>
        </a:solidFill>
        <a:ln w="25400" cap="flat" cmpd="sng" algn="ctr">
          <a:solidFill>
            <a:srgbClr val="C0504D">
              <a:hueOff val="3343942"/>
              <a:satOff val="-4171"/>
              <a:lumOff val="98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71113-34C6-4FF4-8BDB-B3F721376D47}">
      <dsp:nvSpPr>
        <dsp:cNvPr id="0" name=""/>
        <dsp:cNvSpPr/>
      </dsp:nvSpPr>
      <dsp:spPr>
        <a:xfrm>
          <a:off x="0" y="1509056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May-Jun: OSA 1:1 Advising Sessions </a:t>
          </a:r>
        </a:p>
      </dsp:txBody>
      <dsp:txXfrm>
        <a:off x="0" y="1509056"/>
        <a:ext cx="7898297" cy="503018"/>
      </dsp:txXfrm>
    </dsp:sp>
    <dsp:sp modelId="{25350878-D9E7-49E2-A2B0-34AC1299B64C}">
      <dsp:nvSpPr>
        <dsp:cNvPr id="0" name=""/>
        <dsp:cNvSpPr/>
      </dsp:nvSpPr>
      <dsp:spPr>
        <a:xfrm>
          <a:off x="0" y="2012075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17D2-B53E-46AC-98F4-C5604A31F01E}">
      <dsp:nvSpPr>
        <dsp:cNvPr id="0" name=""/>
        <dsp:cNvSpPr/>
      </dsp:nvSpPr>
      <dsp:spPr>
        <a:xfrm>
          <a:off x="0" y="2012075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Jun: My ERAS Workshop </a:t>
          </a:r>
        </a:p>
      </dsp:txBody>
      <dsp:txXfrm>
        <a:off x="0" y="2012075"/>
        <a:ext cx="7898297" cy="503018"/>
      </dsp:txXfrm>
    </dsp:sp>
    <dsp:sp modelId="{B4DEBD8A-738E-4AA9-9BF1-BEF41A00FCB7}">
      <dsp:nvSpPr>
        <dsp:cNvPr id="0" name=""/>
        <dsp:cNvSpPr/>
      </dsp:nvSpPr>
      <dsp:spPr>
        <a:xfrm>
          <a:off x="0" y="2515094"/>
          <a:ext cx="7898297" cy="0"/>
        </a:xfrm>
        <a:prstGeom prst="line">
          <a:avLst/>
        </a:prstGeom>
        <a:solidFill>
          <a:schemeClr val="accent2">
            <a:hueOff val="1065669"/>
            <a:satOff val="-7436"/>
            <a:lumOff val="1821"/>
            <a:alphaOff val="0"/>
          </a:schemeClr>
        </a:solidFill>
        <a:ln w="15875" cap="flat" cmpd="sng" algn="ctr">
          <a:solidFill>
            <a:schemeClr val="accent2">
              <a:hueOff val="1065669"/>
              <a:satOff val="-7436"/>
              <a:lumOff val="18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70307-DD0F-4588-9FF2-39993A081157}">
      <dsp:nvSpPr>
        <dsp:cNvPr id="0" name=""/>
        <dsp:cNvSpPr/>
      </dsp:nvSpPr>
      <dsp:spPr>
        <a:xfrm>
          <a:off x="0" y="2515094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Aug:  Interview Preparedness</a:t>
          </a:r>
        </a:p>
      </dsp:txBody>
      <dsp:txXfrm>
        <a:off x="0" y="2515094"/>
        <a:ext cx="7898297" cy="503018"/>
      </dsp:txXfrm>
    </dsp:sp>
    <dsp:sp modelId="{D9AC2F79-3317-4AF8-B0A7-F41CA3AC4988}">
      <dsp:nvSpPr>
        <dsp:cNvPr id="0" name=""/>
        <dsp:cNvSpPr/>
      </dsp:nvSpPr>
      <dsp:spPr>
        <a:xfrm>
          <a:off x="0" y="3018113"/>
          <a:ext cx="7898297" cy="0"/>
        </a:xfrm>
        <a:prstGeom prst="line">
          <a:avLst/>
        </a:prstGeom>
        <a:solidFill>
          <a:schemeClr val="accent2">
            <a:hueOff val="1278803"/>
            <a:satOff val="-8923"/>
            <a:lumOff val="2185"/>
            <a:alphaOff val="0"/>
          </a:schemeClr>
        </a:solidFill>
        <a:ln w="15875" cap="flat" cmpd="sng" algn="ctr">
          <a:solidFill>
            <a:schemeClr val="accent2">
              <a:hueOff val="1278803"/>
              <a:satOff val="-8923"/>
              <a:lumOff val="2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15129-E313-49C1-B1EC-61B1288FD2BB}">
      <dsp:nvSpPr>
        <dsp:cNvPr id="0" name=""/>
        <dsp:cNvSpPr/>
      </dsp:nvSpPr>
      <dsp:spPr>
        <a:xfrm>
          <a:off x="0" y="3018113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Jan:  Post-Interview Advising </a:t>
          </a:r>
        </a:p>
      </dsp:txBody>
      <dsp:txXfrm>
        <a:off x="0" y="3018113"/>
        <a:ext cx="7898297" cy="503018"/>
      </dsp:txXfrm>
    </dsp:sp>
    <dsp:sp modelId="{09F331A3-264A-425A-B204-836E1153B561}">
      <dsp:nvSpPr>
        <dsp:cNvPr id="0" name=""/>
        <dsp:cNvSpPr/>
      </dsp:nvSpPr>
      <dsp:spPr>
        <a:xfrm>
          <a:off x="0" y="3521132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5DA49-7F5D-4765-8B87-C7CF16A85D9C}">
      <dsp:nvSpPr>
        <dsp:cNvPr id="0" name=""/>
        <dsp:cNvSpPr/>
      </dsp:nvSpPr>
      <dsp:spPr>
        <a:xfrm>
          <a:off x="0" y="3521132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Mar: Match Week/SOAP Workshop (mandatory)</a:t>
          </a:r>
        </a:p>
      </dsp:txBody>
      <dsp:txXfrm>
        <a:off x="0" y="3521132"/>
        <a:ext cx="7898297" cy="503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B4102-9E4C-4AE1-B7C3-0EE5B9924FE4}">
      <dsp:nvSpPr>
        <dsp:cNvPr id="0" name=""/>
        <dsp:cNvSpPr/>
      </dsp:nvSpPr>
      <dsp:spPr>
        <a:xfrm>
          <a:off x="3180" y="535381"/>
          <a:ext cx="3100887" cy="1233993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OSA Advisor</a:t>
          </a:r>
        </a:p>
      </dsp:txBody>
      <dsp:txXfrm>
        <a:off x="3180" y="535381"/>
        <a:ext cx="3100887" cy="1233993"/>
      </dsp:txXfrm>
    </dsp:sp>
    <dsp:sp modelId="{15DBCA1D-4911-4D9D-B8AE-DB72B75587E0}">
      <dsp:nvSpPr>
        <dsp:cNvPr id="0" name=""/>
        <dsp:cNvSpPr/>
      </dsp:nvSpPr>
      <dsp:spPr>
        <a:xfrm>
          <a:off x="0" y="1756363"/>
          <a:ext cx="3100887" cy="2075220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Kerri Thom</a:t>
          </a:r>
        </a:p>
      </dsp:txBody>
      <dsp:txXfrm>
        <a:off x="0" y="1756363"/>
        <a:ext cx="3100887" cy="2075220"/>
      </dsp:txXfrm>
    </dsp:sp>
    <dsp:sp modelId="{806CBEEB-D9DF-4F58-9A75-C7BB2281078C}">
      <dsp:nvSpPr>
        <dsp:cNvPr id="0" name=""/>
        <dsp:cNvSpPr/>
      </dsp:nvSpPr>
      <dsp:spPr>
        <a:xfrm>
          <a:off x="3538192" y="535381"/>
          <a:ext cx="3100887" cy="12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Specialty Advisor(s)</a:t>
          </a:r>
        </a:p>
      </dsp:txBody>
      <dsp:txXfrm>
        <a:off x="3538192" y="535381"/>
        <a:ext cx="3100887" cy="1233993"/>
      </dsp:txXfrm>
    </dsp:sp>
    <dsp:sp modelId="{BD086BAC-F8F8-4ADF-9B47-996919406F0C}">
      <dsp:nvSpPr>
        <dsp:cNvPr id="0" name=""/>
        <dsp:cNvSpPr/>
      </dsp:nvSpPr>
      <dsp:spPr>
        <a:xfrm>
          <a:off x="3538192" y="1769374"/>
          <a:ext cx="3100887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Liz </a:t>
          </a:r>
          <a:r>
            <a:rPr lang="en-US" sz="2400" kern="1200" dirty="0" err="1"/>
            <a:t>Gaurdiani</a:t>
          </a:r>
          <a:r>
            <a:rPr lang="en-US" sz="2400" kern="1200" dirty="0"/>
            <a:t>(R)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David Eisenman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Chair: Rodney Taylor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Adam Kaufman (research)</a:t>
          </a:r>
        </a:p>
      </dsp:txBody>
      <dsp:txXfrm>
        <a:off x="3538192" y="1769374"/>
        <a:ext cx="3100887" cy="2075220"/>
      </dsp:txXfrm>
    </dsp:sp>
    <dsp:sp modelId="{B50DE71C-220B-4295-965D-022C6C0A2479}">
      <dsp:nvSpPr>
        <dsp:cNvPr id="0" name=""/>
        <dsp:cNvSpPr/>
      </dsp:nvSpPr>
      <dsp:spPr>
        <a:xfrm>
          <a:off x="7073204" y="535381"/>
          <a:ext cx="3100887" cy="1233993"/>
        </a:xfrm>
        <a:prstGeom prst="rect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Peer Advising</a:t>
          </a:r>
        </a:p>
      </dsp:txBody>
      <dsp:txXfrm>
        <a:off x="7073204" y="535381"/>
        <a:ext cx="3100887" cy="1233993"/>
      </dsp:txXfrm>
    </dsp:sp>
    <dsp:sp modelId="{7A3EECDD-60BA-44D6-BC98-E1DA663BADB5}">
      <dsp:nvSpPr>
        <dsp:cNvPr id="0" name=""/>
        <dsp:cNvSpPr/>
      </dsp:nvSpPr>
      <dsp:spPr>
        <a:xfrm>
          <a:off x="7073204" y="1769374"/>
          <a:ext cx="3100887" cy="207522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Pharibe Pope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C00000"/>
              </a:solidFill>
            </a:rPr>
            <a:t>Alumni Network </a:t>
          </a:r>
        </a:p>
      </dsp:txBody>
      <dsp:txXfrm>
        <a:off x="7073204" y="1769374"/>
        <a:ext cx="3100887" cy="2075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A65B-FB05-4768-93A2-E2C978DA768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136E1-880A-4F3F-9D82-249E6199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610C9-0D01-43BA-97AF-D21EE2EAD9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5/6/2025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5/6/2025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calendars/main-residency-applicants/" TargetMode="External"/><Relationship Id="rId2" Type="http://schemas.openxmlformats.org/officeDocument/2006/relationships/hyperlink" Target="https://students-residents.aamc.org/eras-tools-and-worksheets-residency-applicants/2025-eras-residency-timelin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medschool.umaryland.edu/osa/residency-application-manual-/osa-advising-workshop-series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handbook/school-policies/graduation-requirements/" TargetMode="External"/><Relationship Id="rId2" Type="http://schemas.openxmlformats.org/officeDocument/2006/relationships/hyperlink" Target="https://www.medschool.umaryland.edu/osa/handbook/clinical-scheduling-and-sit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scope.umaryland.edu/pg/cl/SOM202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office.com/Pages/ResponsePage.aspx?id=pglwcd4gGkaIlAMSo5XKyetjqGipQ-JEgK6VNS6EIgNUNlNOMUlIQUNKUlhTT0lDOUlOWk9ROEcxSi4u" TargetMode="Externa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Writing-the-MSP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about/news/2024/08/the-2024-charting-outcomes-reports-are-now-available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nrmp.org/about/news/2024/08/the-2024-charting-outcomes-reports-are-now-availabl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about/news/2024/08/the-2024-charting-outcomes-reports-are-now-available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nrmp.org/about/news/2024/08/the-2024-charting-outcomes-reports-are-now-avail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students-residents.aamc.org/applying-residencies-eras/applying-residencies-era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dencyexplorer.org/Account/Login" TargetMode="External"/><Relationship Id="rId2" Type="http://schemas.openxmlformats.org/officeDocument/2006/relationships/hyperlink" Target="https://freida.ama-assn.org/Freida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scope.umaryland.edu/thematch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interview/" TargetMode="External"/><Relationship Id="rId2" Type="http://schemas.openxmlformats.org/officeDocument/2006/relationships/hyperlink" Target="https://cdn.ymaws.com/suo-aado.org/resource/resmgr/residency-interview-calendar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go.org/page/rrrapplicant" TargetMode="External"/><Relationship Id="rId2" Type="http://schemas.openxmlformats.org/officeDocument/2006/relationships/hyperlink" Target="https://suo-aado.org/page/recruitment-resourc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AAD45-1FDC-3AC0-E222-FBB68203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07" y="294864"/>
            <a:ext cx="7201929" cy="58402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F32E74-AE2D-7BE8-038A-777CE4FB8FBA}"/>
              </a:ext>
            </a:extLst>
          </p:cNvPr>
          <p:cNvSpPr/>
          <p:nvPr/>
        </p:nvSpPr>
        <p:spPr>
          <a:xfrm>
            <a:off x="6095999" y="4834557"/>
            <a:ext cx="797668" cy="2911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88679-1C38-7E8C-0EEF-37AE21F40A46}"/>
              </a:ext>
            </a:extLst>
          </p:cNvPr>
          <p:cNvSpPr txBox="1"/>
          <p:nvPr/>
        </p:nvSpPr>
        <p:spPr>
          <a:xfrm>
            <a:off x="4124528" y="2422141"/>
            <a:ext cx="414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Otolaryngology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1CEF5-9C6B-4A69-8F68-FAD26CC3F51B}"/>
              </a:ext>
            </a:extLst>
          </p:cNvPr>
          <p:cNvSpPr txBox="1"/>
          <p:nvPr/>
        </p:nvSpPr>
        <p:spPr>
          <a:xfrm>
            <a:off x="4023919" y="3346531"/>
            <a:ext cx="4144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My Best Fit Residency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0258EA-10C8-FDB4-D0DB-3D32EC1070BB}"/>
              </a:ext>
            </a:extLst>
          </p:cNvPr>
          <p:cNvSpPr/>
          <p:nvPr/>
        </p:nvSpPr>
        <p:spPr>
          <a:xfrm>
            <a:off x="4233672" y="5125673"/>
            <a:ext cx="3328416" cy="287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6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3F9FD-88F7-2B6E-0D23-CEDB22EB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66" y="2627306"/>
            <a:ext cx="2853175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A3532-FD06-FFE2-B258-1E2B93432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05" y="2948697"/>
            <a:ext cx="2853175" cy="285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B1792-9691-8647-EAC2-3F1E8EFD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89" y="3759828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B5A5E-727F-B57A-2A35-03B4B574B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725" y="162442"/>
            <a:ext cx="1534537" cy="1534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A2EB2-14F9-AE67-D9CB-88EC51C0C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628" y="420629"/>
            <a:ext cx="3590925" cy="12763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6AE9BB-206A-4BFF-80ED-EAEE0E0DD128}"/>
              </a:ext>
            </a:extLst>
          </p:cNvPr>
          <p:cNvCxnSpPr/>
          <p:nvPr/>
        </p:nvCxnSpPr>
        <p:spPr>
          <a:xfrm>
            <a:off x="5914417" y="2149813"/>
            <a:ext cx="0" cy="39460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t Equal Sign - definitions, facts and solved examples - Cuemath">
            <a:extLst>
              <a:ext uri="{FF2B5EF4-FFF2-40B4-BE49-F238E27FC236}">
                <a16:creationId xmlns:a16="http://schemas.microsoft.com/office/drawing/2014/main" id="{7F260A84-C33B-AE4F-FE60-DCBD5A4F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34" y="162442"/>
            <a:ext cx="1052788" cy="12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3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alibri"/>
                <a:cs typeface="Calibri"/>
              </a:rPr>
              <a:t>ERAS/NRMP TIMELINE</a:t>
            </a:r>
            <a:r>
              <a:rPr lang="en-US" sz="4000" b="0" i="0">
                <a:solidFill>
                  <a:srgbClr val="FFFFFF"/>
                </a:solidFill>
                <a:effectLst/>
                <a:latin typeface="Calibri"/>
                <a:cs typeface="Calibri"/>
              </a:rPr>
              <a:t>  </a:t>
            </a:r>
            <a:endParaRPr lang="en-US" sz="400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>
              <a:solidFill>
                <a:srgbClr val="FFFFFF"/>
              </a:solidFill>
              <a:effectLst/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4676BB-1658-5240-FA5F-AE8F5DC45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94575"/>
              </p:ext>
            </p:extLst>
          </p:nvPr>
        </p:nvGraphicFramePr>
        <p:xfrm>
          <a:off x="4598126" y="239542"/>
          <a:ext cx="7112504" cy="5529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051">
                  <a:extLst>
                    <a:ext uri="{9D8B030D-6E8A-4147-A177-3AD203B41FA5}">
                      <a16:colId xmlns:a16="http://schemas.microsoft.com/office/drawing/2014/main" val="3328919117"/>
                    </a:ext>
                  </a:extLst>
                </a:gridCol>
                <a:gridCol w="5231453">
                  <a:extLst>
                    <a:ext uri="{9D8B030D-6E8A-4147-A177-3AD203B41FA5}">
                      <a16:colId xmlns:a16="http://schemas.microsoft.com/office/drawing/2014/main" val="3394190288"/>
                    </a:ext>
                  </a:extLst>
                </a:gridCol>
              </a:tblGrid>
              <a:tr h="49732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Activity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3244422060"/>
                  </a:ext>
                </a:extLst>
              </a:tr>
              <a:tr h="75954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Jun 4,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ERAS 2024 season begins at 9 a.m. ET.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2564332720"/>
                  </a:ext>
                </a:extLst>
              </a:tr>
              <a:tr h="85490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Sep 3,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Residency applicants may begin submitting </a:t>
                      </a:r>
                      <a:r>
                        <a:rPr lang="en-US" sz="1800" err="1">
                          <a:effectLst/>
                        </a:rPr>
                        <a:t>MyERAS</a:t>
                      </a:r>
                      <a:r>
                        <a:rPr lang="en-US" sz="1800">
                          <a:effectLst/>
                        </a:rPr>
                        <a:t> applications to programs at 9 a.m. ET.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2483736061"/>
                  </a:ext>
                </a:extLst>
              </a:tr>
              <a:tr h="9666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effectLst/>
                        </a:rPr>
                        <a:t>Sep 24,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effectLst/>
                        </a:rPr>
                        <a:t>Residency programs may begin reviewing </a:t>
                      </a:r>
                      <a:r>
                        <a:rPr lang="en-US" sz="1800" dirty="0" err="1">
                          <a:effectLst/>
                        </a:rPr>
                        <a:t>MyERAS</a:t>
                      </a:r>
                      <a:r>
                        <a:rPr lang="en-US" sz="1800" dirty="0">
                          <a:effectLst/>
                        </a:rPr>
                        <a:t> applications and MSPEs in the PDWS at 9 a.m. ET. 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824198673"/>
                  </a:ext>
                </a:extLst>
              </a:tr>
              <a:tr h="3156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solidFill>
                            <a:srgbClr val="22355A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solidFill>
                            <a:srgbClr val="22355A"/>
                          </a:solidFill>
                          <a:effectLst/>
                          <a:latin typeface="+mn-lt"/>
                        </a:rPr>
                        <a:t>Anticipate Single Interview Release (TBD/11/12)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788643768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End of January</a:t>
                      </a: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Register for NRMP Match and SOAP</a:t>
                      </a: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1145195550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Feb 2, 2026</a:t>
                      </a:r>
                      <a:endParaRPr lang="en-US" sz="1800" baseline="30000" dirty="0"/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Ranking Opens in NRMP at Noon ET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318529718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Mar 4, 2026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Rank Lists Certified by 9 p.m. ET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967606157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3</a:t>
                      </a:r>
                      <a:r>
                        <a:rPr lang="en-US" sz="1800" baseline="30000" dirty="0"/>
                        <a:t>rd</a:t>
                      </a:r>
                      <a:r>
                        <a:rPr lang="en-US" sz="1800" dirty="0"/>
                        <a:t> week March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SOAP and MATCH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1118492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4259384" y="5988538"/>
            <a:ext cx="800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*Note, these dates are subject to change. Please reference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395"/>
                </a:solidFill>
                <a:effectLst/>
                <a:uLnTx/>
                <a:uFillTx/>
                <a:latin typeface="chivobold"/>
                <a:ea typeface="+mn-ea"/>
                <a:cs typeface="+mn-cs"/>
                <a:hlinkClick r:id="rId2"/>
              </a:rPr>
              <a:t>ERAS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5395"/>
                </a:solidFill>
                <a:effectLst/>
                <a:uLnTx/>
                <a:uFillTx/>
                <a:latin typeface="chivobold"/>
                <a:ea typeface="+mn-ea"/>
                <a:cs typeface="+mn-cs"/>
                <a:hlinkClick r:id="rId2"/>
              </a:rPr>
              <a:t>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395"/>
                </a:solidFill>
                <a:effectLst/>
                <a:uLnTx/>
                <a:uFillTx/>
                <a:latin typeface="chivobold"/>
                <a:ea typeface="+mn-ea"/>
                <a:cs typeface="+mn-cs"/>
                <a:hlinkClick r:id="rId2"/>
              </a:rPr>
              <a:t> Residency Timeline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395"/>
                </a:solidFill>
                <a:effectLst/>
                <a:uLnTx/>
                <a:uFillTx/>
                <a:latin typeface="chivobold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and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  <a:hlinkClick r:id="rId3"/>
              </a:rPr>
              <a:t>NRMP Match Calendar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for the most updated schedules.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431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15A91-1159-D0E1-449C-E836D45BC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F3488E-1A0B-5FF9-51ED-8C3C153E7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3639">
            <a:off x="6901300" y="4248343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6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97ED-3CD2-989D-D4C7-EF940F0A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workshops … </a:t>
            </a:r>
          </a:p>
        </p:txBody>
      </p:sp>
      <p:graphicFrame>
        <p:nvGraphicFramePr>
          <p:cNvPr id="4" name="Rectangle 3">
            <a:extLst>
              <a:ext uri="{FF2B5EF4-FFF2-40B4-BE49-F238E27FC236}">
                <a16:creationId xmlns:a16="http://schemas.microsoft.com/office/drawing/2014/main" id="{D825A7FE-C037-70CB-57E1-E2267F12D7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256301"/>
              </p:ext>
            </p:extLst>
          </p:nvPr>
        </p:nvGraphicFramePr>
        <p:xfrm>
          <a:off x="1936640" y="2158535"/>
          <a:ext cx="7898297" cy="402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9C51C9-0EEC-2761-0BBE-FAE185BC116B}"/>
              </a:ext>
            </a:extLst>
          </p:cNvPr>
          <p:cNvSpPr/>
          <p:nvPr/>
        </p:nvSpPr>
        <p:spPr>
          <a:xfrm>
            <a:off x="4764024" y="6263640"/>
            <a:ext cx="7333488" cy="4846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  <a:hlinkClick r:id="rId7"/>
              </a:rPr>
              <a:t>https://www.medschool.umaryland.edu/osa/residency-application-manual-/osa-advising-workshop-series/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34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159483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295371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49A3-DD37-41F4-406D-B2A3FC64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Scheduling,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DF9C0-89C4-517C-088F-A13259760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Clinical Scheduling </a:t>
            </a:r>
            <a:endParaRPr lang="en-US" sz="2400" dirty="0"/>
          </a:p>
          <a:p>
            <a:r>
              <a:rPr lang="en-US" sz="2400" dirty="0">
                <a:hlinkClick r:id="rId3"/>
              </a:rPr>
              <a:t>Graduation Requirements: Renaissance Curriculum </a:t>
            </a:r>
            <a:endParaRPr lang="en-US" sz="2400" dirty="0"/>
          </a:p>
          <a:p>
            <a:r>
              <a:rPr lang="en-US" sz="2400" dirty="0">
                <a:hlinkClick r:id="rId4"/>
              </a:rPr>
              <a:t>MedScope Class of 2026 Page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80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9C835-DA59-624C-3FCA-112DF19D71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3731" y="393700"/>
            <a:ext cx="11268269" cy="54752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Clerkship Phase</a:t>
            </a:r>
          </a:p>
          <a:p>
            <a:pPr marL="201168" lvl="1" indent="0">
              <a:buNone/>
            </a:pPr>
            <a:r>
              <a:rPr lang="en-US" dirty="0"/>
              <a:t>   Complete all Clerkships by 12/31/2025 (x EM) </a:t>
            </a:r>
          </a:p>
          <a:p>
            <a:pPr marL="201168" lvl="1" indent="0">
              <a:buNone/>
            </a:pPr>
            <a:r>
              <a:rPr lang="en-US" dirty="0"/>
              <a:t>   Complete 2-week Elective </a:t>
            </a:r>
          </a:p>
          <a:p>
            <a:r>
              <a:rPr lang="en-US" b="1" dirty="0">
                <a:solidFill>
                  <a:srgbClr val="C00000"/>
                </a:solidFill>
              </a:rPr>
              <a:t>TWO Sub-Internships </a:t>
            </a:r>
          </a:p>
          <a:p>
            <a:pPr lvl="1"/>
            <a:r>
              <a:rPr lang="en-US" dirty="0"/>
              <a:t>Sub-Internship #1   </a:t>
            </a:r>
          </a:p>
          <a:p>
            <a:pPr lvl="1"/>
            <a:r>
              <a:rPr lang="en-US" dirty="0"/>
              <a:t>Sub-Internship #2 </a:t>
            </a:r>
          </a:p>
          <a:p>
            <a:r>
              <a:rPr lang="en-US" b="1" dirty="0">
                <a:solidFill>
                  <a:srgbClr val="C00000"/>
                </a:solidFill>
              </a:rPr>
              <a:t>5 Electives </a:t>
            </a:r>
          </a:p>
          <a:p>
            <a:pPr lvl="1"/>
            <a:r>
              <a:rPr lang="en-US" dirty="0"/>
              <a:t> Elective #1 </a:t>
            </a:r>
          </a:p>
          <a:p>
            <a:pPr lvl="1"/>
            <a:r>
              <a:rPr lang="en-US" dirty="0"/>
              <a:t> Elective #2</a:t>
            </a:r>
          </a:p>
          <a:p>
            <a:pPr lvl="1"/>
            <a:r>
              <a:rPr lang="en-US" dirty="0"/>
              <a:t> Elective #3 </a:t>
            </a:r>
          </a:p>
          <a:p>
            <a:pPr lvl="1"/>
            <a:r>
              <a:rPr lang="en-US" dirty="0"/>
              <a:t> Elective #4 </a:t>
            </a:r>
          </a:p>
          <a:p>
            <a:pPr lvl="1"/>
            <a:r>
              <a:rPr lang="en-US" dirty="0"/>
              <a:t> Elective #5 </a:t>
            </a:r>
          </a:p>
          <a:p>
            <a:r>
              <a:rPr lang="en-US" b="1" dirty="0">
                <a:solidFill>
                  <a:srgbClr val="C00000"/>
                </a:solidFill>
              </a:rPr>
              <a:t>Transition to Residency </a:t>
            </a:r>
          </a:p>
          <a:p>
            <a:pPr lvl="1"/>
            <a:r>
              <a:rPr lang="en-US" dirty="0"/>
              <a:t>Block 10 </a:t>
            </a:r>
            <a:r>
              <a:rPr lang="en-US" b="1" dirty="0"/>
              <a:t>	or 	</a:t>
            </a:r>
            <a:r>
              <a:rPr lang="en-US" dirty="0"/>
              <a:t>Block 9 (Gen Surg)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5241C3-56DC-8234-0562-4AD9DD83AA36}"/>
              </a:ext>
            </a:extLst>
          </p:cNvPr>
          <p:cNvSpPr/>
          <p:nvPr/>
        </p:nvSpPr>
        <p:spPr>
          <a:xfrm>
            <a:off x="1048201" y="207696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C2D73C-1F8D-E0C4-0EC5-B01F5FB3D5BD}"/>
              </a:ext>
            </a:extLst>
          </p:cNvPr>
          <p:cNvSpPr/>
          <p:nvPr/>
        </p:nvSpPr>
        <p:spPr>
          <a:xfrm>
            <a:off x="1048201" y="241160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54262B50-04CD-3514-A97B-6508104AE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321" y="760412"/>
            <a:ext cx="457200" cy="457200"/>
          </a:xfrm>
          <a:prstGeom prst="rect">
            <a:avLst/>
          </a:prstGeom>
        </p:spPr>
      </p:pic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8D4849D3-6BA1-1321-E351-63E82C19B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731" y="1078217"/>
            <a:ext cx="457200" cy="4572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BF2EE3-1676-7441-B761-40FD700AA067}"/>
              </a:ext>
            </a:extLst>
          </p:cNvPr>
          <p:cNvCxnSpPr/>
          <p:nvPr/>
        </p:nvCxnSpPr>
        <p:spPr>
          <a:xfrm>
            <a:off x="3191256" y="2298442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91F586-5EBB-8C0F-6B33-8AA849FEBFCD}"/>
              </a:ext>
            </a:extLst>
          </p:cNvPr>
          <p:cNvCxnSpPr/>
          <p:nvPr/>
        </p:nvCxnSpPr>
        <p:spPr>
          <a:xfrm>
            <a:off x="3191256" y="260589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179B82-9CF7-96A8-B399-C796EAEB2C76}"/>
              </a:ext>
            </a:extLst>
          </p:cNvPr>
          <p:cNvSpPr/>
          <p:nvPr/>
        </p:nvSpPr>
        <p:spPr>
          <a:xfrm>
            <a:off x="1069506" y="326669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F36F32-A844-AB94-D5DF-010E34E6B0BF}"/>
              </a:ext>
            </a:extLst>
          </p:cNvPr>
          <p:cNvSpPr/>
          <p:nvPr/>
        </p:nvSpPr>
        <p:spPr>
          <a:xfrm>
            <a:off x="1069506" y="360201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6CA426-DA5C-52BA-E39B-8748086EF4EC}"/>
              </a:ext>
            </a:extLst>
          </p:cNvPr>
          <p:cNvSpPr/>
          <p:nvPr/>
        </p:nvSpPr>
        <p:spPr>
          <a:xfrm>
            <a:off x="1072554" y="393734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13C2E-240B-8920-29F6-E4B8E9E3713A}"/>
              </a:ext>
            </a:extLst>
          </p:cNvPr>
          <p:cNvSpPr/>
          <p:nvPr/>
        </p:nvSpPr>
        <p:spPr>
          <a:xfrm>
            <a:off x="1069506" y="434567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D933090-4933-A89C-2394-14776453C253}"/>
              </a:ext>
            </a:extLst>
          </p:cNvPr>
          <p:cNvSpPr/>
          <p:nvPr/>
        </p:nvSpPr>
        <p:spPr>
          <a:xfrm>
            <a:off x="1069506" y="4681688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D96EEA-EB52-2F84-E3B1-6A91E68AD615}"/>
              </a:ext>
            </a:extLst>
          </p:cNvPr>
          <p:cNvSpPr/>
          <p:nvPr/>
        </p:nvSpPr>
        <p:spPr>
          <a:xfrm>
            <a:off x="1069724" y="555816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8075ED-2D21-8836-626A-08B8C24AA000}"/>
              </a:ext>
            </a:extLst>
          </p:cNvPr>
          <p:cNvSpPr/>
          <p:nvPr/>
        </p:nvSpPr>
        <p:spPr>
          <a:xfrm>
            <a:off x="3404305" y="555816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1623F9-B344-2161-C30F-C5573A2E0821}"/>
              </a:ext>
            </a:extLst>
          </p:cNvPr>
          <p:cNvCxnSpPr/>
          <p:nvPr/>
        </p:nvCxnSpPr>
        <p:spPr>
          <a:xfrm>
            <a:off x="3191256" y="4567152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ACB6C6-8D02-D7CD-F153-24AE51D683EE}"/>
              </a:ext>
            </a:extLst>
          </p:cNvPr>
          <p:cNvCxnSpPr/>
          <p:nvPr/>
        </p:nvCxnSpPr>
        <p:spPr>
          <a:xfrm>
            <a:off x="3191256" y="423657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213A2B-7C71-BEEF-44C8-35ACF26EF6AB}"/>
              </a:ext>
            </a:extLst>
          </p:cNvPr>
          <p:cNvCxnSpPr/>
          <p:nvPr/>
        </p:nvCxnSpPr>
        <p:spPr>
          <a:xfrm>
            <a:off x="3191256" y="3850781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74046D-BC6A-AB60-34C1-039D1E824A56}"/>
              </a:ext>
            </a:extLst>
          </p:cNvPr>
          <p:cNvCxnSpPr/>
          <p:nvPr/>
        </p:nvCxnSpPr>
        <p:spPr>
          <a:xfrm>
            <a:off x="3191256" y="3488166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FB1614-6A93-E7D7-EE91-92410E208DC7}"/>
              </a:ext>
            </a:extLst>
          </p:cNvPr>
          <p:cNvCxnSpPr/>
          <p:nvPr/>
        </p:nvCxnSpPr>
        <p:spPr>
          <a:xfrm>
            <a:off x="3191256" y="491428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AA2F651-C59E-D23C-1AB1-D1C4C94649C9}"/>
              </a:ext>
            </a:extLst>
          </p:cNvPr>
          <p:cNvSpPr txBox="1"/>
          <p:nvPr/>
        </p:nvSpPr>
        <p:spPr>
          <a:xfrm>
            <a:off x="5350764" y="3697151"/>
            <a:ext cx="3247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Up to 2 Pre-clerkship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Two must be “in catalog” 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21EF6A7-4E2E-7506-525B-519DE71B42F5}"/>
              </a:ext>
            </a:extLst>
          </p:cNvPr>
          <p:cNvSpPr/>
          <p:nvPr/>
        </p:nvSpPr>
        <p:spPr>
          <a:xfrm>
            <a:off x="5093208" y="3377428"/>
            <a:ext cx="466344" cy="161519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DAD9442-18D4-FC57-1019-F63A5566E383}"/>
              </a:ext>
            </a:extLst>
          </p:cNvPr>
          <p:cNvSpPr/>
          <p:nvPr/>
        </p:nvSpPr>
        <p:spPr>
          <a:xfrm>
            <a:off x="7404087" y="1792224"/>
            <a:ext cx="1505160" cy="3282691"/>
          </a:xfrm>
          <a:prstGeom prst="rightBrace">
            <a:avLst>
              <a:gd name="adj1" fmla="val 8333"/>
              <a:gd name="adj2" fmla="val 1916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23825C-C946-B2E9-7AA7-2001FB381223}"/>
              </a:ext>
            </a:extLst>
          </p:cNvPr>
          <p:cNvSpPr/>
          <p:nvPr/>
        </p:nvSpPr>
        <p:spPr>
          <a:xfrm>
            <a:off x="8931512" y="2074551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C410932-9458-5712-DD6E-AB956119D2B0}"/>
              </a:ext>
            </a:extLst>
          </p:cNvPr>
          <p:cNvSpPr/>
          <p:nvPr/>
        </p:nvSpPr>
        <p:spPr>
          <a:xfrm>
            <a:off x="8942645" y="257782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FE978A2-0266-22E2-6003-C3F4D7624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483" y="1962605"/>
            <a:ext cx="1114581" cy="3334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507FD4F-8AEE-ED0C-6DC3-E07FE7F6F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043" y="2498035"/>
            <a:ext cx="1505160" cy="38105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B077FD7-2BD0-2A8E-F8AD-8213D760B92A}"/>
              </a:ext>
            </a:extLst>
          </p:cNvPr>
          <p:cNvSpPr txBox="1"/>
          <p:nvPr/>
        </p:nvSpPr>
        <p:spPr>
          <a:xfrm>
            <a:off x="9321340" y="2236425"/>
            <a:ext cx="2458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*must be registered as Ambulatory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FA6AB3-7D0B-6346-1DE7-E1159E4E7F8D}"/>
              </a:ext>
            </a:extLst>
          </p:cNvPr>
          <p:cNvSpPr/>
          <p:nvPr/>
        </p:nvSpPr>
        <p:spPr>
          <a:xfrm>
            <a:off x="8705088" y="3377428"/>
            <a:ext cx="2843784" cy="2402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Other Requirements: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FRCT Scholarly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OSCE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Take USMLE Step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FA Exit Interview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05FCDB6-CF37-C042-A5A2-AF8A7F76B15C}"/>
              </a:ext>
            </a:extLst>
          </p:cNvPr>
          <p:cNvSpPr/>
          <p:nvPr/>
        </p:nvSpPr>
        <p:spPr>
          <a:xfrm>
            <a:off x="8921657" y="434184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80E96CE-D055-483E-6889-619FCDEACDC0}"/>
              </a:ext>
            </a:extLst>
          </p:cNvPr>
          <p:cNvSpPr/>
          <p:nvPr/>
        </p:nvSpPr>
        <p:spPr>
          <a:xfrm>
            <a:off x="8928474" y="517357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4B6FC2D-1969-5A54-930E-E0A8CCD9239B}"/>
              </a:ext>
            </a:extLst>
          </p:cNvPr>
          <p:cNvSpPr/>
          <p:nvPr/>
        </p:nvSpPr>
        <p:spPr>
          <a:xfrm>
            <a:off x="8928474" y="488735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4454B56-659E-B9A1-CF63-18CA3DC40105}"/>
              </a:ext>
            </a:extLst>
          </p:cNvPr>
          <p:cNvSpPr/>
          <p:nvPr/>
        </p:nvSpPr>
        <p:spPr>
          <a:xfrm>
            <a:off x="8921657" y="461460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47D8C71-7A4F-82E7-077F-0277314D66AE}"/>
              </a:ext>
            </a:extLst>
          </p:cNvPr>
          <p:cNvSpPr txBox="1">
            <a:spLocks/>
          </p:cNvSpPr>
          <p:nvPr/>
        </p:nvSpPr>
        <p:spPr>
          <a:xfrm>
            <a:off x="5934456" y="560423"/>
            <a:ext cx="5845451" cy="732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eorgia Pro Cond Light" panose="020F0302020204030204"/>
                <a:ea typeface="+mj-ea"/>
                <a:cs typeface="+mj-cs"/>
              </a:rPr>
              <a:t>Graduation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7412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External Rotations (“Aways”)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852B-7B44-CBF3-1AF5-C9C4E9C9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 u="none" strike="noStrike" dirty="0">
                <a:solidFill>
                  <a:srgbClr val="C00000"/>
                </a:solidFill>
                <a:effectLst/>
                <a:latin typeface="Speak Pro" panose="020B0504020101020102" pitchFamily="34" charset="0"/>
              </a:rPr>
              <a:t>Away Rotations are Expected – Aim for 2 to 3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YOU MUST ADD THIS COURSE AT SOM!!! </a:t>
            </a:r>
          </a:p>
          <a:p>
            <a:r>
              <a:rPr lang="en-US" sz="2400" dirty="0"/>
              <a:t>Required forms are found on the Student Scheduling Page </a:t>
            </a:r>
          </a:p>
          <a:p>
            <a:pPr lvl="1"/>
            <a:r>
              <a:rPr lang="en-US" sz="2200" dirty="0"/>
              <a:t>Forms should be completed/signed by Departments </a:t>
            </a:r>
          </a:p>
          <a:p>
            <a:pPr lvl="1"/>
            <a:r>
              <a:rPr lang="en-US" sz="2200" dirty="0"/>
              <a:t>Submitted to Add/Drop </a:t>
            </a:r>
          </a:p>
          <a:p>
            <a:r>
              <a:rPr lang="en-US" sz="2400" dirty="0"/>
              <a:t>Where to apply – discuss with faculty advisors </a:t>
            </a:r>
          </a:p>
          <a:p>
            <a:pPr lvl="1"/>
            <a:r>
              <a:rPr lang="en-US" sz="2200" dirty="0"/>
              <a:t>Prior year away rotations, on MedScope Class page </a:t>
            </a: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1BBF40-5187-AB0A-B79C-13F60EB159C1}"/>
              </a:ext>
            </a:extLst>
          </p:cNvPr>
          <p:cNvSpPr/>
          <p:nvPr/>
        </p:nvSpPr>
        <p:spPr>
          <a:xfrm>
            <a:off x="7236822" y="2126345"/>
            <a:ext cx="4539343" cy="35284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Notify me if you have yet to secure an away</a:t>
            </a:r>
          </a:p>
        </p:txBody>
      </p:sp>
    </p:spTree>
    <p:extLst>
      <p:ext uri="{BB962C8B-B14F-4D97-AF65-F5344CB8AC3E}">
        <p14:creationId xmlns:p14="http://schemas.microsoft.com/office/powerpoint/2010/main" val="3024470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Meet with Mentors </a:t>
            </a:r>
            <a:r>
              <a:rPr lang="en-US" sz="2400" dirty="0"/>
              <a:t>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296097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Research Design: Process and Elements">
            <a:extLst>
              <a:ext uri="{FF2B5EF4-FFF2-40B4-BE49-F238E27FC236}">
                <a16:creationId xmlns:a16="http://schemas.microsoft.com/office/drawing/2014/main" id="{957927D5-1560-1C4E-34F3-74B386A4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448" y="321734"/>
            <a:ext cx="4648272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93521-6F11-C784-3C3B-977D774C1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17" y="3631096"/>
            <a:ext cx="4600932" cy="2760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DB417F-3E27-9A8B-99CC-F20899123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643313"/>
            <a:ext cx="5426764" cy="5426764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2819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DFDF4-31FA-6445-B0E2-71D8C4CC0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6342-C022-7581-0E51-480E1459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Mentoring Team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FEC1976-95E1-EA45-0E95-645E834805E0}"/>
              </a:ext>
            </a:extLst>
          </p:cNvPr>
          <p:cNvGraphicFramePr/>
          <p:nvPr/>
        </p:nvGraphicFramePr>
        <p:xfrm>
          <a:off x="1097280" y="1883664"/>
          <a:ext cx="10177272" cy="43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313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  <a:r>
              <a:rPr lang="en-US" sz="2400" b="1" dirty="0">
                <a:solidFill>
                  <a:srgbClr val="C00000"/>
                </a:solidFill>
              </a:rPr>
              <a:t>More on this later! </a:t>
            </a:r>
            <a:endParaRPr lang="en-US" sz="2400" b="1" dirty="0"/>
          </a:p>
          <a:p>
            <a:r>
              <a:rPr lang="en-US" sz="2400" dirty="0"/>
              <a:t>Complete Advising Survey</a:t>
            </a:r>
          </a:p>
        </p:txBody>
      </p:sp>
    </p:spTree>
    <p:extLst>
      <p:ext uri="{BB962C8B-B14F-4D97-AF65-F5344CB8AC3E}">
        <p14:creationId xmlns:p14="http://schemas.microsoft.com/office/powerpoint/2010/main" val="4010286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Complete Advising Survey - </a:t>
            </a:r>
            <a:r>
              <a:rPr lang="en-US" sz="2400" b="1" dirty="0">
                <a:solidFill>
                  <a:srgbClr val="C00000"/>
                </a:solidFill>
                <a:hlinkClick r:id="rId5"/>
              </a:rPr>
              <a:t>Link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75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396F-8C2A-40F8-B5E7-13452552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 Reminders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361D-9BA4-401D-B6B5-1369336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Confirm name/pronunciation in MedScope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you with for graduation/diploma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Preferred Pronouns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MedScope for the MSPE (if not indicated will default to he/him, she/her)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information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MedScope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 your brand and ensure social media profiles are professional/clean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Pay it forward, sign up to be an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Alumni Mentor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(Career Tab, MedScope)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MedScope Interview Tracker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ensure optimal advising (More information to come)!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Meet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with Financial Aid (Sophia Cascio/Juanita Sims)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Graduation Questionnaire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(online through AAMC) – available Feb 14, 2026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48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E0B1-CD47-550F-824C-262C9873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1:1 Sessions with OSA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2C35-D862-56EC-61B1-F616BFCE2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These are FOR YOU! </a:t>
            </a:r>
          </a:p>
          <a:p>
            <a:r>
              <a:rPr lang="en-US" sz="2400" dirty="0"/>
              <a:t>Answer any questions:  scheduling, graduation requirements, application logistics</a:t>
            </a:r>
          </a:p>
          <a:p>
            <a:r>
              <a:rPr lang="en-US" sz="2400" dirty="0"/>
              <a:t>Individualized a</a:t>
            </a:r>
            <a:r>
              <a:rPr lang="en-US" sz="2200" dirty="0"/>
              <a:t>pplication guidance </a:t>
            </a:r>
          </a:p>
          <a:p>
            <a:pPr lvl="1"/>
            <a:r>
              <a:rPr lang="en-US" sz="2200" dirty="0"/>
              <a:t>Competitiveness for Specialty </a:t>
            </a:r>
          </a:p>
          <a:p>
            <a:pPr lvl="1"/>
            <a:r>
              <a:rPr lang="en-US" sz="2200" dirty="0"/>
              <a:t>How many programs to apply to </a:t>
            </a:r>
          </a:p>
          <a:p>
            <a:pPr lvl="1"/>
            <a:r>
              <a:rPr lang="en-US" sz="2200" dirty="0"/>
              <a:t>Which programs to apply to </a:t>
            </a:r>
          </a:p>
          <a:p>
            <a:pPr lvl="1"/>
            <a:r>
              <a:rPr lang="en-US" sz="2200" dirty="0"/>
              <a:t>Contingency plans </a:t>
            </a:r>
          </a:p>
          <a:p>
            <a:r>
              <a:rPr lang="en-US" sz="2400" dirty="0"/>
              <a:t>Discuss your MSPE (</a:t>
            </a:r>
            <a:r>
              <a:rPr lang="en-US" sz="2400" dirty="0">
                <a:hlinkClick r:id="rId2"/>
              </a:rPr>
              <a:t>Example MSPE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6693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7B51C-97CD-9C3F-DCAB-A3502021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3700"/>
              <a:t>Competitiveness of Specialty </a:t>
            </a:r>
          </a:p>
        </p:txBody>
      </p:sp>
      <p:cxnSp>
        <p:nvCxnSpPr>
          <p:cNvPr id="1042" name="Straight Connector 1032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Content Placeholder 2">
            <a:extLst>
              <a:ext uri="{FF2B5EF4-FFF2-40B4-BE49-F238E27FC236}">
                <a16:creationId xmlns:a16="http://schemas.microsoft.com/office/drawing/2014/main" id="{675FCCBD-8119-3914-229B-A9C30F93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81.9 % Match Rate </a:t>
            </a:r>
          </a:p>
          <a:p>
            <a:r>
              <a:rPr lang="en-US" b="1" dirty="0">
                <a:solidFill>
                  <a:srgbClr val="C00000"/>
                </a:solidFill>
              </a:rPr>
              <a:t>No unfilled positions in the match </a:t>
            </a:r>
          </a:p>
        </p:txBody>
      </p:sp>
      <p:sp>
        <p:nvSpPr>
          <p:cNvPr id="1044" name="Rectangle 1034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45F81-B4C2-8B9F-0A51-83CDB00E6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01" b="12678"/>
          <a:stretch/>
        </p:blipFill>
        <p:spPr>
          <a:xfrm>
            <a:off x="962163" y="305098"/>
            <a:ext cx="955413" cy="7714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A88CCE-4D6B-7F50-3ED1-CC6469364CAE}"/>
              </a:ext>
            </a:extLst>
          </p:cNvPr>
          <p:cNvSpPr/>
          <p:nvPr/>
        </p:nvSpPr>
        <p:spPr>
          <a:xfrm>
            <a:off x="456196" y="4530947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NRMP Charting Outcomes 2024</a:t>
            </a:r>
            <a:endParaRPr lang="en-US" sz="1600" i="1" dirty="0"/>
          </a:p>
        </p:txBody>
      </p:sp>
      <p:pic>
        <p:nvPicPr>
          <p:cNvPr id="1026" name="Picture 2" descr="Picture 1, Picture">
            <a:extLst>
              <a:ext uri="{FF2B5EF4-FFF2-40B4-BE49-F238E27FC236}">
                <a16:creationId xmlns:a16="http://schemas.microsoft.com/office/drawing/2014/main" id="{7F197312-A27A-0B75-61EC-2BCCE5B10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08" y="919890"/>
            <a:ext cx="6495650" cy="41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A909D442-805F-E920-23A5-49AF977E08D8}"/>
              </a:ext>
            </a:extLst>
          </p:cNvPr>
          <p:cNvSpPr/>
          <p:nvPr/>
        </p:nvSpPr>
        <p:spPr>
          <a:xfrm>
            <a:off x="9324352" y="1806369"/>
            <a:ext cx="246888" cy="22908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45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/>
              <a:t>A Competitive Applicant looks like …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695FA-1034-BD3D-CD65-9F763EC1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68" y="3053621"/>
            <a:ext cx="2619375" cy="1743075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95EC091B-B999-AA78-D6B5-8E265EC62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91" y="346509"/>
            <a:ext cx="7674791" cy="5756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3D5346-D903-65EF-839F-CF5215C8209D}"/>
              </a:ext>
            </a:extLst>
          </p:cNvPr>
          <p:cNvSpPr/>
          <p:nvPr/>
        </p:nvSpPr>
        <p:spPr>
          <a:xfrm>
            <a:off x="5113538" y="5415379"/>
            <a:ext cx="6826928" cy="24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459C3-0EE7-400F-045A-57AC51AEF4F3}"/>
              </a:ext>
            </a:extLst>
          </p:cNvPr>
          <p:cNvSpPr/>
          <p:nvPr/>
        </p:nvSpPr>
        <p:spPr>
          <a:xfrm>
            <a:off x="9519385" y="346509"/>
            <a:ext cx="2204186" cy="606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UMSOM </a:t>
            </a:r>
          </a:p>
          <a:p>
            <a:pPr algn="ctr"/>
            <a:r>
              <a:rPr lang="en-US" dirty="0"/>
              <a:t>MedScope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32EE9-77A9-0DB4-4517-2036B1B8158A}"/>
              </a:ext>
            </a:extLst>
          </p:cNvPr>
          <p:cNvSpPr txBox="1"/>
          <p:nvPr/>
        </p:nvSpPr>
        <p:spPr>
          <a:xfrm>
            <a:off x="5038725" y="6032376"/>
            <a:ext cx="6901741" cy="36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*Note, SOM no longer uses “Thirds” for Class Standing</a:t>
            </a:r>
          </a:p>
        </p:txBody>
      </p:sp>
    </p:spTree>
    <p:extLst>
      <p:ext uri="{BB962C8B-B14F-4D97-AF65-F5344CB8AC3E}">
        <p14:creationId xmlns:p14="http://schemas.microsoft.com/office/powerpoint/2010/main" val="34334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/>
              <a:t>A Competitive Applicant looks like …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F4AF-189E-50C8-5571-0377B2EF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r>
              <a:rPr lang="en-US" dirty="0"/>
              <a:t>Goal Step 2, 250+ </a:t>
            </a:r>
          </a:p>
          <a:p>
            <a:r>
              <a:rPr lang="en-US" b="1" dirty="0">
                <a:solidFill>
                  <a:srgbClr val="C00000"/>
                </a:solidFill>
              </a:rPr>
              <a:t>Research is ESSENTIAL </a:t>
            </a:r>
          </a:p>
          <a:p>
            <a:pPr lvl="1"/>
            <a:r>
              <a:rPr lang="en-US" dirty="0"/>
              <a:t>Consider Gap Year </a:t>
            </a:r>
          </a:p>
          <a:p>
            <a:pPr lvl="1"/>
            <a:r>
              <a:rPr lang="en-US" dirty="0"/>
              <a:t>Productivity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r>
              <a:rPr lang="en-US" dirty="0"/>
              <a:t>Commitment to Field </a:t>
            </a:r>
          </a:p>
          <a:p>
            <a:r>
              <a:rPr lang="en-US" b="1" dirty="0">
                <a:solidFill>
                  <a:schemeClr val="tx1"/>
                </a:solidFill>
              </a:rPr>
              <a:t>Consider YOUR narrative 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4F351A-96F8-5D9E-51EF-B8A79B76F60C}"/>
              </a:ext>
            </a:extLst>
          </p:cNvPr>
          <p:cNvSpPr/>
          <p:nvPr/>
        </p:nvSpPr>
        <p:spPr>
          <a:xfrm>
            <a:off x="316815" y="5451480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NRMP Charting Outcomes 2024</a:t>
            </a:r>
            <a:endParaRPr lang="en-US" sz="1600" i="1" dirty="0"/>
          </a:p>
        </p:txBody>
      </p:sp>
      <p:pic>
        <p:nvPicPr>
          <p:cNvPr id="2050" name="Picture 2" descr="Picture 1, Picture">
            <a:extLst>
              <a:ext uri="{FF2B5EF4-FFF2-40B4-BE49-F238E27FC236}">
                <a16:creationId xmlns:a16="http://schemas.microsoft.com/office/drawing/2014/main" id="{A8B057D7-01B8-A3E2-98B1-274D7207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47" y="324516"/>
            <a:ext cx="715327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577D16-90FC-A371-1218-E93D3D8D7B66}"/>
              </a:ext>
            </a:extLst>
          </p:cNvPr>
          <p:cNvSpPr/>
          <p:nvPr/>
        </p:nvSpPr>
        <p:spPr>
          <a:xfrm>
            <a:off x="4556844" y="2132198"/>
            <a:ext cx="6455229" cy="2830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0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1, Picture">
            <a:extLst>
              <a:ext uri="{FF2B5EF4-FFF2-40B4-BE49-F238E27FC236}">
                <a16:creationId xmlns:a16="http://schemas.microsoft.com/office/drawing/2014/main" id="{D63988EA-A806-104F-5532-DB7DA458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48078"/>
            <a:ext cx="96012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76128B-60F3-C084-AC03-73175F3D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goals for Step 2 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5A164-3A0B-DEC9-2732-74DBA0AFF9E8}"/>
              </a:ext>
            </a:extLst>
          </p:cNvPr>
          <p:cNvSpPr/>
          <p:nvPr/>
        </p:nvSpPr>
        <p:spPr>
          <a:xfrm>
            <a:off x="7284543" y="468000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NRMP Charting Outcomes 2024</a:t>
            </a:r>
            <a:endParaRPr lang="en-US" sz="16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39D658-8E71-D629-0148-F695298F9A5B}"/>
              </a:ext>
            </a:extLst>
          </p:cNvPr>
          <p:cNvSpPr/>
          <p:nvPr/>
        </p:nvSpPr>
        <p:spPr>
          <a:xfrm>
            <a:off x="2197608" y="2990187"/>
            <a:ext cx="2922414" cy="1353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Otolaryngology</a:t>
            </a:r>
            <a:r>
              <a:rPr lang="en-US" sz="2000" dirty="0"/>
              <a:t>: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Goal – 250+</a:t>
            </a:r>
          </a:p>
          <a:p>
            <a:pPr algn="ctr"/>
            <a:r>
              <a:rPr lang="en-US" sz="2000" b="1" dirty="0"/>
              <a:t>&lt; 250 Contingency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574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263527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 dirty="0"/>
              <a:t>A Competitive Applicant looks like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F4AF-189E-50C8-5571-0377B2EF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r>
              <a:rPr lang="en-US" dirty="0"/>
              <a:t>Goal Step 2, 250+ </a:t>
            </a:r>
          </a:p>
          <a:p>
            <a:r>
              <a:rPr lang="en-US" b="1" dirty="0">
                <a:solidFill>
                  <a:srgbClr val="C00000"/>
                </a:solidFill>
              </a:rPr>
              <a:t>Research is ESSENTIAL </a:t>
            </a:r>
          </a:p>
          <a:p>
            <a:pPr lvl="1"/>
            <a:r>
              <a:rPr lang="en-US" dirty="0"/>
              <a:t>Consider Gap Year </a:t>
            </a:r>
          </a:p>
          <a:p>
            <a:pPr lvl="1"/>
            <a:r>
              <a:rPr lang="en-US" dirty="0"/>
              <a:t>Productivity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r>
              <a:rPr lang="en-US" dirty="0"/>
              <a:t>Commitment to Field </a:t>
            </a:r>
          </a:p>
          <a:p>
            <a:r>
              <a:rPr lang="en-US" b="1" dirty="0">
                <a:solidFill>
                  <a:schemeClr val="tx1"/>
                </a:solidFill>
              </a:rPr>
              <a:t>Consider YOUR narrative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32462-0BCB-0FFD-5674-18519CE5F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852" y="355229"/>
            <a:ext cx="5525271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3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9D3E-FB2A-89E6-CD24-E53EB732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Mentoring Team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24C9A4F-88BF-41AD-A3F6-C3CA217B1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701727"/>
              </p:ext>
            </p:extLst>
          </p:nvPr>
        </p:nvGraphicFramePr>
        <p:xfrm>
          <a:off x="1097280" y="1883664"/>
          <a:ext cx="10177272" cy="43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518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533BC-37AE-8C0D-B695-5756D311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How many programs to apply to…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2BA358-6D20-DCD1-999A-343C97181FC2}"/>
              </a:ext>
            </a:extLst>
          </p:cNvPr>
          <p:cNvSpPr/>
          <p:nvPr/>
        </p:nvSpPr>
        <p:spPr>
          <a:xfrm>
            <a:off x="6942159" y="646988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NRMP Charting Outcomes 2024</a:t>
            </a:r>
            <a:endParaRPr lang="en-US" sz="1600" i="1" dirty="0"/>
          </a:p>
        </p:txBody>
      </p:sp>
      <p:pic>
        <p:nvPicPr>
          <p:cNvPr id="4098" name="Picture 2" descr="Picture 1, Picture">
            <a:extLst>
              <a:ext uri="{FF2B5EF4-FFF2-40B4-BE49-F238E27FC236}">
                <a16:creationId xmlns:a16="http://schemas.microsoft.com/office/drawing/2014/main" id="{4D9EE4AB-F6A9-42BD-C8FC-DE208175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7" y="819967"/>
            <a:ext cx="5112719" cy="369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1, Picture">
            <a:extLst>
              <a:ext uri="{FF2B5EF4-FFF2-40B4-BE49-F238E27FC236}">
                <a16:creationId xmlns:a16="http://schemas.microsoft.com/office/drawing/2014/main" id="{B2B9DC4C-AA77-8207-20D5-3F31E79FB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36" y="1867798"/>
            <a:ext cx="6161973" cy="24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24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333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533BC-37AE-8C0D-B695-5756D311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How many programs to apply to…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FEC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C7A0-618A-572F-EC8D-C375C21A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i="0" dirty="0">
                <a:solidFill>
                  <a:srgbClr val="FFFFFF"/>
                </a:solidFill>
                <a:effectLst/>
                <a:ea typeface="+mn-lt"/>
                <a:cs typeface="+mn-lt"/>
              </a:rPr>
              <a:t>Students at UMSOM applying to </a:t>
            </a:r>
            <a:r>
              <a:rPr lang="en-US" sz="1600" b="1" dirty="0">
                <a:solidFill>
                  <a:srgbClr val="FFFFFF"/>
                </a:solidFill>
                <a:ea typeface="+mn-lt"/>
                <a:cs typeface="+mn-lt"/>
              </a:rPr>
              <a:t>Dermatology </a:t>
            </a:r>
            <a:r>
              <a:rPr lang="en-US" sz="1600" b="1" i="0" dirty="0">
                <a:solidFill>
                  <a:srgbClr val="FFFFFF"/>
                </a:solidFill>
                <a:effectLst/>
                <a:ea typeface="+mn-lt"/>
                <a:cs typeface="+mn-lt"/>
              </a:rPr>
              <a:t>applied to on average 27.5</a:t>
            </a:r>
            <a:r>
              <a:rPr lang="en-US" sz="1600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600" b="1" i="0" dirty="0">
                <a:solidFill>
                  <a:srgbClr val="FFFFFF"/>
                </a:solidFill>
                <a:effectLst/>
                <a:ea typeface="+mn-lt"/>
                <a:cs typeface="+mn-lt"/>
              </a:rPr>
              <a:t>programs in 2025, </a:t>
            </a:r>
            <a:r>
              <a:rPr lang="en-US" sz="1600" b="0" i="1" dirty="0">
                <a:solidFill>
                  <a:srgbClr val="FFFFFF"/>
                </a:solidFill>
                <a:effectLst/>
                <a:ea typeface="+mn-lt"/>
                <a:cs typeface="+mn-lt"/>
              </a:rPr>
              <a:t>Note, this includes students from all class ranks and range of step scores</a:t>
            </a:r>
            <a:endParaRPr lang="en-US" sz="1600" dirty="0">
              <a:solidFill>
                <a:srgbClr val="FFFFFF"/>
              </a:solidFill>
              <a:ea typeface="+mn-lt"/>
              <a:cs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9C70E-B120-51AB-6CA9-DAC6D440C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3550"/>
          <a:stretch/>
        </p:blipFill>
        <p:spPr>
          <a:xfrm>
            <a:off x="1091808" y="820679"/>
            <a:ext cx="9944985" cy="27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1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DAD7B-C011-45A8-8590-2E9FA56B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 dirty="0"/>
              <a:t>Signaling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C3E01-90D0-44BB-8800-88D35163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9" y="2639380"/>
            <a:ext cx="3718430" cy="3229714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Signals Vary by Specialty</a:t>
            </a:r>
          </a:p>
          <a:p>
            <a:pPr marL="383540" lvl="1">
              <a:buFont typeface="Wingdings" panose="05000000000000000000" pitchFamily="2" charset="2"/>
              <a:buChar char="q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Applying</a:t>
            </a:r>
            <a:r>
              <a:rPr lang="en-US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Residencies with ERAS® | Students &amp; Residents (</a:t>
            </a:r>
            <a:r>
              <a:rPr lang="en-US" b="0" i="0" strike="noStrike" dirty="0">
                <a:effectLst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aamc.org</a:t>
            </a:r>
            <a:r>
              <a:rPr lang="en-US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383540"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00000"/>
                </a:solidFill>
                <a:ea typeface="+mn-lt"/>
                <a:cs typeface="+mn-lt"/>
              </a:rPr>
              <a:t>Otolaryngology:  25 </a:t>
            </a:r>
          </a:p>
          <a:p>
            <a:pPr marL="566420" lvl="2">
              <a:buFont typeface="Wingdings" panose="05000000000000000000" pitchFamily="2" charset="2"/>
              <a:buChar char="q"/>
            </a:pPr>
            <a:r>
              <a:rPr lang="en-US" b="1" dirty="0">
                <a:ea typeface="+mn-lt"/>
                <a:cs typeface="+mn-lt"/>
              </a:rPr>
              <a:t>3 Gold </a:t>
            </a:r>
          </a:p>
          <a:p>
            <a:pPr marL="566420" lvl="2">
              <a:buFont typeface="Wingdings" panose="05000000000000000000" pitchFamily="2" charset="2"/>
              <a:buChar char="q"/>
            </a:pPr>
            <a:r>
              <a:rPr lang="en-US" b="1" dirty="0">
                <a:ea typeface="+mn-lt"/>
                <a:cs typeface="+mn-lt"/>
              </a:rPr>
              <a:t>25 Silver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7EFA93-A899-F2F9-990A-6BE58400E043}"/>
              </a:ext>
            </a:extLst>
          </p:cNvPr>
          <p:cNvSpPr/>
          <p:nvPr/>
        </p:nvSpPr>
        <p:spPr>
          <a:xfrm>
            <a:off x="2666817" y="4867486"/>
            <a:ext cx="2999232" cy="12344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 Tip: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Use ALL available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Signals should include Reach/Target/Safety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EAA908-6B36-6494-869E-28351C1BA857}"/>
              </a:ext>
            </a:extLst>
          </p:cNvPr>
          <p:cNvSpPr/>
          <p:nvPr/>
        </p:nvSpPr>
        <p:spPr>
          <a:xfrm>
            <a:off x="6096000" y="5073226"/>
            <a:ext cx="4819737" cy="8229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benefit to applying beyond signals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D3114-E518-26BA-8DD8-1EE0B9263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334" y="301059"/>
            <a:ext cx="7551178" cy="41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98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4319A-55AD-5CC9-3C6D-007CDAF80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C728F6-D3EB-EAE9-421E-E7E8CAD85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24" y="2117294"/>
            <a:ext cx="8147304" cy="3995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3C7BE8-4839-BBAC-947B-56A737F2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 – UMSOM Data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AF6CC0-831E-259B-5401-C860C78DDC1A}"/>
              </a:ext>
            </a:extLst>
          </p:cNvPr>
          <p:cNvSpPr/>
          <p:nvPr/>
        </p:nvSpPr>
        <p:spPr>
          <a:xfrm>
            <a:off x="1563624" y="4800600"/>
            <a:ext cx="7726680" cy="4297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F819B9EE-A03C-3509-4248-66B4F8DFDBFF}"/>
              </a:ext>
            </a:extLst>
          </p:cNvPr>
          <p:cNvSpPr/>
          <p:nvPr/>
        </p:nvSpPr>
        <p:spPr>
          <a:xfrm>
            <a:off x="9799181" y="3849624"/>
            <a:ext cx="1975104" cy="822960"/>
          </a:xfrm>
          <a:prstGeom prst="borderCallout1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Benefit to Applying outside of Signals </a:t>
            </a:r>
          </a:p>
        </p:txBody>
      </p:sp>
    </p:spTree>
    <p:extLst>
      <p:ext uri="{BB962C8B-B14F-4D97-AF65-F5344CB8AC3E}">
        <p14:creationId xmlns:p14="http://schemas.microsoft.com/office/powerpoint/2010/main" val="320117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DED2-63C6-48EA-BAF1-BB49B541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Programs to apply to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D01F-4528-430F-B3F7-10BB05C6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FREIDA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a good tool to help you look at accredited programs by specialty in different regions around the country.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https://freida.ama-assn.org/Freida/#/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AAMC Residency Explorer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a useful tool in assessing your competitiveness at particular programs: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https://www.residencyexplorer.org/Account/Login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MedScope Data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*We will review together – this data allows you to see where you stand as a student at UMSOM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Where do our students match? 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Specialty 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Advisors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(as well as faculty advisors, and senior students) are another key source of program information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99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9EA1C-9708-9723-4C67-4A3199D2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Programs that Extended Interviews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F254C-E78D-DC85-A9A2-232BE2B0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71 different programs extended interview offers to UMSOM students in the last four cycles</a:t>
            </a:r>
          </a:p>
          <a:p>
            <a:r>
              <a:rPr lang="en-US" dirty="0"/>
              <a:t>List can be found in your advising document </a:t>
            </a:r>
          </a:p>
          <a:p>
            <a:r>
              <a:rPr lang="en-US" dirty="0"/>
              <a:t>Consider applying to at least some of these places </a:t>
            </a:r>
          </a:p>
          <a:p>
            <a:r>
              <a:rPr lang="en-US" dirty="0"/>
              <a:t>Focus on programs where you have a connection (away, research, networking) </a:t>
            </a:r>
          </a:p>
        </p:txBody>
      </p:sp>
    </p:spTree>
    <p:extLst>
      <p:ext uri="{BB962C8B-B14F-4D97-AF65-F5344CB8AC3E}">
        <p14:creationId xmlns:p14="http://schemas.microsoft.com/office/powerpoint/2010/main" val="1630562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8474-450A-F696-93D3-466E7E37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Reference:  </a:t>
            </a:r>
            <a:r>
              <a:rPr lang="en-US" b="1" dirty="0">
                <a:solidFill>
                  <a:srgbClr val="C00000"/>
                </a:solidFill>
              </a:rPr>
              <a:t>4 Total Letters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63C4-83E3-2394-EA69-6D71B28F8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Chair Letter is Required (Dr. Guardiani/Taylor)</a:t>
            </a:r>
          </a:p>
          <a:p>
            <a:r>
              <a:rPr lang="en-US" dirty="0"/>
              <a:t>1. Otolaryngology/Home Faculty </a:t>
            </a:r>
          </a:p>
          <a:p>
            <a:r>
              <a:rPr lang="en-US" dirty="0"/>
              <a:t>2. Otolaryngology/Away Faculty </a:t>
            </a:r>
          </a:p>
          <a:p>
            <a:r>
              <a:rPr lang="en-US" dirty="0"/>
              <a:t>3. Otolaryngology/Away Faculty or Research </a:t>
            </a:r>
          </a:p>
          <a:p>
            <a:r>
              <a:rPr lang="en-US" dirty="0"/>
              <a:t>4. Other/Have non-ENT back up </a:t>
            </a:r>
          </a:p>
        </p:txBody>
      </p:sp>
    </p:spTree>
    <p:extLst>
      <p:ext uri="{BB962C8B-B14F-4D97-AF65-F5344CB8AC3E}">
        <p14:creationId xmlns:p14="http://schemas.microsoft.com/office/powerpoint/2010/main" val="293921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215D-01C8-CB25-EC0B-EA88E87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1051-1F20-5F20-C44F-018B74153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Required for ALL OTOLARYNGOLOGY Applicants </a:t>
            </a:r>
          </a:p>
          <a:p>
            <a:r>
              <a:rPr lang="en-US" dirty="0">
                <a:solidFill>
                  <a:schemeClr val="tx1"/>
                </a:solidFill>
              </a:rPr>
              <a:t>All students need some contingency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Apply to right mix of programs / use signaling wisely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Rank ALL programs you interview at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 PROACTIVE – communicate with OSA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Update the MedScope tracker </a:t>
            </a:r>
          </a:p>
          <a:p>
            <a:r>
              <a:rPr lang="en-US" dirty="0">
                <a:solidFill>
                  <a:schemeClr val="tx1"/>
                </a:solidFill>
              </a:rPr>
              <a:t>Consider Research Year </a:t>
            </a:r>
          </a:p>
          <a:p>
            <a:r>
              <a:rPr lang="en-US" dirty="0">
                <a:solidFill>
                  <a:schemeClr val="tx1"/>
                </a:solidFill>
              </a:rPr>
              <a:t>Consider Dual Application </a:t>
            </a:r>
          </a:p>
          <a:p>
            <a:r>
              <a:rPr lang="en-US" dirty="0">
                <a:solidFill>
                  <a:schemeClr val="tx1"/>
                </a:solidFill>
              </a:rPr>
              <a:t>SOAP is NOT a contingency plan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no unfilled </a:t>
            </a:r>
            <a:r>
              <a:rPr lang="en-US" b="1" dirty="0" err="1">
                <a:solidFill>
                  <a:srgbClr val="C00000"/>
                </a:solidFill>
              </a:rPr>
              <a:t>Orthopaedic</a:t>
            </a:r>
            <a:r>
              <a:rPr lang="en-US" b="1" dirty="0">
                <a:solidFill>
                  <a:srgbClr val="C00000"/>
                </a:solidFill>
              </a:rPr>
              <a:t> Surgery programs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3529-E685-E305-8912-787901EB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9474-435B-F5B3-8E10-C19685ED1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Anticipate Common Interview offer date (Past, 11/8) </a:t>
            </a:r>
          </a:p>
          <a:p>
            <a:r>
              <a:rPr lang="en-US"/>
              <a:t>Interview Dates vary by programs 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2"/>
              </a:rPr>
              <a:t>https://cdn.ymaws.com/suo-aado.org/resource/resmgr/residency-interview-calendar.pdf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/>
          </a:p>
          <a:p>
            <a:r>
              <a:rPr lang="en-US" dirty="0"/>
              <a:t>Anticipate Interviews will VIRTUAL OR IN-PERSON</a:t>
            </a:r>
          </a:p>
          <a:p>
            <a:r>
              <a:rPr lang="en-US">
                <a:hlinkClick r:id="rId3"/>
              </a:rPr>
              <a:t>Interview Resources </a:t>
            </a:r>
            <a:r>
              <a:rPr lang="en-US"/>
              <a:t>– RAM </a:t>
            </a:r>
          </a:p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37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E9953-AF8F-1C64-DA43-BB949276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579"/>
          <a:stretch/>
        </p:blipFill>
        <p:spPr>
          <a:xfrm>
            <a:off x="2195326" y="905933"/>
            <a:ext cx="7833352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8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0FF2-44D4-6CDE-BE2B-8D5F1B7B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Alumni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89B3-AAF7-A240-0D45-FDA913C0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from your MedScope portfolio – Career Tab </a:t>
            </a:r>
          </a:p>
          <a:p>
            <a:endParaRPr lang="en-US" dirty="0"/>
          </a:p>
          <a:p>
            <a:r>
              <a:rPr lang="en-US" dirty="0"/>
              <a:t>You have to indicate specialty interest to access the list</a:t>
            </a:r>
          </a:p>
          <a:p>
            <a:r>
              <a:rPr lang="en-US" dirty="0"/>
              <a:t>At the bottom of the page – you can also register to become part of the Alumni Network 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4F017558-181E-E313-C22C-473C58B6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8" y="2555939"/>
            <a:ext cx="4810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45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75A3-2926-1A98-2469-006A468C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Residency Application Manual </a:t>
            </a:r>
            <a:br>
              <a:rPr lang="en-US" dirty="0"/>
            </a:br>
            <a:r>
              <a:rPr lang="en-US" sz="2200" dirty="0">
                <a:hlinkClick r:id="rId2"/>
              </a:rPr>
              <a:t>https://www.medschool.umaryland.edu/osa/residency-application-manual-/</a:t>
            </a:r>
            <a:r>
              <a:rPr lang="en-US" sz="2200" dirty="0"/>
              <a:t> </a:t>
            </a:r>
          </a:p>
        </p:txBody>
      </p:sp>
      <p:pic>
        <p:nvPicPr>
          <p:cNvPr id="2050" name="Picture 2" descr="How to Write a User Manual | Zenkit">
            <a:extLst>
              <a:ext uri="{FF2B5EF4-FFF2-40B4-BE49-F238E27FC236}">
                <a16:creationId xmlns:a16="http://schemas.microsoft.com/office/drawing/2014/main" id="{6D80B980-15E0-B60C-EDFC-A01DFAC1A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79" y="2467451"/>
            <a:ext cx="8257216" cy="28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2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5323-0901-1C0B-62D4-9F323EC2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217E-054F-E8BD-F7AF-08DC6F770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/>
              </a:rPr>
              <a:t>SUO/AADP/OPDO Joint Statement 2025_2026 </a:t>
            </a:r>
            <a:endParaRPr lang="en-US" sz="1800" b="0" i="0" u="sng" strike="noStrike" dirty="0">
              <a:solidFill>
                <a:srgbClr val="46788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06420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031B-8656-67A8-1DD9-4E291CF7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 for 2026?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DF2278-C430-D549-1541-9A2C714A3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010779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417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3BE138-DB94-553A-6176-12ED8909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09" y="606948"/>
            <a:ext cx="9191982" cy="51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7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3BE138-DB94-553A-6176-12ED8909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09" y="606948"/>
            <a:ext cx="9191982" cy="5170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13B15-C00E-E9F8-0029-0A64176F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8647"/>
            <a:ext cx="1550346" cy="15503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F53A58-853A-4374-F9EF-40DA7C194C3A}"/>
              </a:ext>
            </a:extLst>
          </p:cNvPr>
          <p:cNvSpPr/>
          <p:nvPr/>
        </p:nvSpPr>
        <p:spPr>
          <a:xfrm>
            <a:off x="186649" y="2538918"/>
            <a:ext cx="1177047" cy="151751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183524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enttoStudentHealth xmlns="b952f4ed-faee-42e5-b15e-296a4efded7d">true</SenttoStudentHealth>
    <lcf76f155ced4ddcb4097134ff3c332f xmlns="b952f4ed-faee-42e5-b15e-296a4efded7d">
      <Terms xmlns="http://schemas.microsoft.com/office/infopath/2007/PartnerControls"/>
    </lcf76f155ced4ddcb4097134ff3c332f>
    <_ip_UnifiedCompliancePolicyProperties xmlns="http://schemas.microsoft.com/sharepoint/v3" xsi:nil="true"/>
    <TaxCatchAll xmlns="480e030d-b1ba-4175-bf7e-8ff9154deca3" xsi:nil="true"/>
    <SharedWithUsers xmlns="480e030d-b1ba-4175-bf7e-8ff9154deca3">
      <UserInfo>
        <DisplayName/>
        <AccountId xsi:nil="true"/>
        <AccountType/>
      </UserInfo>
    </SharedWithUsers>
    <MediaLengthInSeconds xmlns="b952f4ed-faee-42e5-b15e-296a4efded7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A789E9-A4A6-43C0-AF55-2087677BC15F}">
  <ds:schemaRefs>
    <ds:schemaRef ds:uri="480e030d-b1ba-4175-bf7e-8ff9154deca3"/>
    <ds:schemaRef ds:uri="b952f4ed-faee-42e5-b15e-296a4efded7d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C6212EC-E9BF-4EB9-9B74-87A20893D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52f4ed-faee-42e5-b15e-296a4efded7d"/>
    <ds:schemaRef ds:uri="480e030d-b1ba-4175-bf7e-8ff9154de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AF4086-19F0-4182-82B3-DA508D35DE5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17009a6-20de-461a-8894-0312a395cac9}" enabled="0" method="" siteId="{717009a6-20de-461a-8894-0312a395cac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1617</Words>
  <Application>Microsoft Office PowerPoint</Application>
  <PresentationFormat>Widescreen</PresentationFormat>
  <Paragraphs>254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RetrospectVTI</vt:lpstr>
      <vt:lpstr>PowerPoint Presentation</vt:lpstr>
      <vt:lpstr>PowerPoint Presentation</vt:lpstr>
      <vt:lpstr>Your Mentoring Team </vt:lpstr>
      <vt:lpstr>Alumni Network</vt:lpstr>
      <vt:lpstr>Residency Application Manual  https://www.medschool.umaryland.edu/osa/residency-application-manual-/ </vt:lpstr>
      <vt:lpstr>Specialty Guidelines </vt:lpstr>
      <vt:lpstr>What is New for 2026?</vt:lpstr>
      <vt:lpstr>PowerPoint Presentation</vt:lpstr>
      <vt:lpstr>PowerPoint Presentation</vt:lpstr>
      <vt:lpstr>PowerPoint Presentation</vt:lpstr>
      <vt:lpstr>ERAS/NRMP TIMELINE  </vt:lpstr>
      <vt:lpstr>PowerPoint Presentation</vt:lpstr>
      <vt:lpstr>Upcoming workshops … </vt:lpstr>
      <vt:lpstr>What you can be doing now … </vt:lpstr>
      <vt:lpstr>What you can be doing now … </vt:lpstr>
      <vt:lpstr>Scheduling, Resources </vt:lpstr>
      <vt:lpstr>PowerPoint Presentation</vt:lpstr>
      <vt:lpstr>A Note on External Rotations (“Aways”) </vt:lpstr>
      <vt:lpstr>What you can be doing now … </vt:lpstr>
      <vt:lpstr>Your Mentoring Team </vt:lpstr>
      <vt:lpstr>What you can be doing now … </vt:lpstr>
      <vt:lpstr>What you can be doing now … </vt:lpstr>
      <vt:lpstr>Important Reminders</vt:lpstr>
      <vt:lpstr>1:1 Sessions with OSA </vt:lpstr>
      <vt:lpstr>Competitiveness of Specialty </vt:lpstr>
      <vt:lpstr>A Competitive Applicant looks like … </vt:lpstr>
      <vt:lpstr>A Competitive Applicant looks like … </vt:lpstr>
      <vt:lpstr>More on goals for Step 2 … </vt:lpstr>
      <vt:lpstr>A Competitive Applicant looks like … </vt:lpstr>
      <vt:lpstr>How many programs to apply to…</vt:lpstr>
      <vt:lpstr>How many programs to apply to…</vt:lpstr>
      <vt:lpstr>Signaling</vt:lpstr>
      <vt:lpstr>Signaling – UMSOM Data </vt:lpstr>
      <vt:lpstr>Which Programs to apply to …</vt:lpstr>
      <vt:lpstr>List of Programs that Extended Interviews </vt:lpstr>
      <vt:lpstr>Letters of Reference:  4 Total Letters  </vt:lpstr>
      <vt:lpstr>Contingency Planning </vt:lpstr>
      <vt:lpstr>Interviews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Requirements Class of 2024   https://www.medschool.umaryland.edu/osa/Residency-Application-Manual-/Requirements-for-Graduation-per-Class/</dc:title>
  <dc:creator>Thom, Kerri</dc:creator>
  <cp:lastModifiedBy>Thom, Kerri</cp:lastModifiedBy>
  <cp:revision>10</cp:revision>
  <dcterms:created xsi:type="dcterms:W3CDTF">2023-03-30T20:39:39Z</dcterms:created>
  <dcterms:modified xsi:type="dcterms:W3CDTF">2025-05-06T14:26:44Z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Order">
    <vt:r8>124900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