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66" r:id="rId5"/>
    <p:sldId id="331" r:id="rId6"/>
    <p:sldId id="306" r:id="rId7"/>
    <p:sldId id="310" r:id="rId8"/>
    <p:sldId id="311" r:id="rId9"/>
    <p:sldId id="309" r:id="rId10"/>
    <p:sldId id="332" r:id="rId11"/>
    <p:sldId id="268" r:id="rId12"/>
    <p:sldId id="269" r:id="rId13"/>
    <p:sldId id="270" r:id="rId14"/>
    <p:sldId id="334" r:id="rId15"/>
    <p:sldId id="271" r:id="rId16"/>
    <p:sldId id="319" r:id="rId17"/>
    <p:sldId id="315" r:id="rId18"/>
    <p:sldId id="316" r:id="rId19"/>
    <p:sldId id="317" r:id="rId20"/>
    <p:sldId id="333" r:id="rId21"/>
    <p:sldId id="337" r:id="rId22"/>
    <p:sldId id="335" r:id="rId23"/>
    <p:sldId id="336" r:id="rId24"/>
    <p:sldId id="338" r:id="rId25"/>
    <p:sldId id="324" r:id="rId26"/>
    <p:sldId id="320" r:id="rId27"/>
    <p:sldId id="327" r:id="rId28"/>
    <p:sldId id="282" r:id="rId29"/>
    <p:sldId id="283" r:id="rId30"/>
    <p:sldId id="289" r:id="rId31"/>
    <p:sldId id="288" r:id="rId32"/>
    <p:sldId id="321" r:id="rId33"/>
    <p:sldId id="284" r:id="rId34"/>
    <p:sldId id="290" r:id="rId35"/>
    <p:sldId id="298" r:id="rId36"/>
    <p:sldId id="322" r:id="rId37"/>
    <p:sldId id="323" r:id="rId38"/>
    <p:sldId id="286" r:id="rId39"/>
    <p:sldId id="291" r:id="rId40"/>
    <p:sldId id="307" r:id="rId41"/>
    <p:sldId id="33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AD9DA-2091-12BF-343D-4C9CE487E84D}" v="3" dt="2025-04-28T18:34:58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hyperlink" Target="https://customercare.thalamusgme.com/hc/en-us/categories/360002208674-Applicant-User-Guide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hyperlink" Target="https://residencyexplorer.org/" TargetMode="External"/><Relationship Id="rId1" Type="http://schemas.openxmlformats.org/officeDocument/2006/relationships/hyperlink" Target="https://students-residents.aamc.org/applying-residencies-eras/fees-2025-eras-residency-applications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customercare.thalamusgme.com/hc/en-us/categories/360002208674-Applicant-User-Guide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students-residents.aamc.org/applying-residencies-eras/fees-2025-eras-residency-applications" TargetMode="External"/><Relationship Id="rId12" Type="http://schemas.openxmlformats.org/officeDocument/2006/relationships/image" Target="../media/image16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hyperlink" Target="https://residencyexplorer.org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Frank Henn 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Tony Koshar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C13D1F40-CE41-497C-8890-C09DCCD212F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</a:t>
          </a:r>
        </a:p>
      </dgm:t>
    </dgm:pt>
    <dgm:pt modelId="{EFE49602-59C2-449D-8FBB-51DC6E7E4469}" type="parTrans" cxnId="{F3E607BB-83A1-4A30-ADF1-6F2241DD4D1B}">
      <dgm:prSet/>
      <dgm:spPr/>
      <dgm:t>
        <a:bodyPr/>
        <a:lstStyle/>
        <a:p>
          <a:endParaRPr lang="en-US"/>
        </a:p>
      </dgm:t>
    </dgm:pt>
    <dgm:pt modelId="{4BEE074A-553A-4051-B668-E02179A1D00F}" type="sibTrans" cxnId="{F3E607BB-83A1-4A30-ADF1-6F2241DD4D1B}">
      <dgm:prSet/>
      <dgm:spPr/>
      <dgm:t>
        <a:bodyPr/>
        <a:lstStyle/>
        <a:p>
          <a:endParaRPr lang="en-US"/>
        </a:p>
      </dgm:t>
    </dgm:pt>
    <dgm:pt modelId="{6998B000-E2A3-4960-A84C-428662A70EC3}">
      <dgm:prSet phldrT="[Text]" custT="1"/>
      <dgm:spPr/>
      <dgm:t>
        <a:bodyPr/>
        <a:lstStyle/>
        <a:p>
          <a:r>
            <a:rPr lang="en-US" sz="2400" dirty="0"/>
            <a:t>Vicky Norton (Admin) </a:t>
          </a:r>
        </a:p>
      </dgm:t>
    </dgm:pt>
    <dgm:pt modelId="{ADB0C7E2-AE0F-4D5F-8FDB-4430945EA38E}" type="parTrans" cxnId="{9078B2ED-2BFB-4842-A85D-2B7EB0D81107}">
      <dgm:prSet/>
      <dgm:spPr/>
      <dgm:t>
        <a:bodyPr/>
        <a:lstStyle/>
        <a:p>
          <a:endParaRPr lang="en-US"/>
        </a:p>
      </dgm:t>
    </dgm:pt>
    <dgm:pt modelId="{C7E01BA4-B5E1-45E2-B28E-9F140A8251ED}" type="sibTrans" cxnId="{9078B2ED-2BFB-4842-A85D-2B7EB0D81107}">
      <dgm:prSet/>
      <dgm:spPr/>
      <dgm:t>
        <a:bodyPr/>
        <a:lstStyle/>
        <a:p>
          <a:endParaRPr lang="en-US"/>
        </a:p>
      </dgm:t>
    </dgm:pt>
    <dgm:pt modelId="{7E44814C-DAB0-4B4E-B023-F7D1F9C135DE}">
      <dgm:prSet phldrT="[Text]" custT="1"/>
      <dgm:spPr/>
      <dgm:t>
        <a:bodyPr/>
        <a:lstStyle/>
        <a:p>
          <a:r>
            <a:rPr lang="en-US" sz="2400" dirty="0"/>
            <a:t>Natalie Danna</a:t>
          </a:r>
        </a:p>
      </dgm:t>
    </dgm:pt>
    <dgm:pt modelId="{3FD5B2D7-426B-4B60-BFE1-C41036F50BC0}" type="parTrans" cxnId="{6BF91ABD-14C4-428F-A157-8EF272E4E463}">
      <dgm:prSet/>
      <dgm:spPr/>
      <dgm:t>
        <a:bodyPr/>
        <a:lstStyle/>
        <a:p>
          <a:endParaRPr lang="en-US"/>
        </a:p>
      </dgm:t>
    </dgm:pt>
    <dgm:pt modelId="{2B6B64CB-2BBC-41DA-8ACB-7C6A78596399}" type="sibTrans" cxnId="{6BF91ABD-14C4-428F-A157-8EF272E4E463}">
      <dgm:prSet/>
      <dgm:spPr/>
      <dgm:t>
        <a:bodyPr/>
        <a:lstStyle/>
        <a:p>
          <a:endParaRPr lang="en-US"/>
        </a:p>
      </dgm:t>
    </dgm:pt>
    <dgm:pt modelId="{C3F35436-84D0-4500-9511-7054FEDB495C}">
      <dgm:prSet phldrT="[Text]" custT="1"/>
      <dgm:spPr/>
      <dgm:t>
        <a:bodyPr/>
        <a:lstStyle/>
        <a:p>
          <a:r>
            <a:rPr lang="en-US" sz="2400" dirty="0"/>
            <a:t>Mohit Gilotra </a:t>
          </a:r>
        </a:p>
      </dgm:t>
    </dgm:pt>
    <dgm:pt modelId="{56FAF24C-12EE-456A-803D-9EAE53761B42}" type="parTrans" cxnId="{95E2B834-9D79-49D7-A06A-C827EB5A5C04}">
      <dgm:prSet/>
      <dgm:spPr/>
      <dgm:t>
        <a:bodyPr/>
        <a:lstStyle/>
        <a:p>
          <a:endParaRPr lang="en-US"/>
        </a:p>
      </dgm:t>
    </dgm:pt>
    <dgm:pt modelId="{0D97B8E3-3130-4B61-A6A0-A2BB4A2FB106}" type="sibTrans" cxnId="{95E2B834-9D79-49D7-A06A-C827EB5A5C04}">
      <dgm:prSet/>
      <dgm:spPr/>
      <dgm:t>
        <a:bodyPr/>
        <a:lstStyle/>
        <a:p>
          <a:endParaRPr lang="en-US"/>
        </a:p>
      </dgm:t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95E2B834-9D79-49D7-A06A-C827EB5A5C04}" srcId="{7777D641-FCAC-4D33-9469-ADB1011A66F7}" destId="{C3F35436-84D0-4500-9511-7054FEDB495C}" srcOrd="2" destOrd="0" parTransId="{56FAF24C-12EE-456A-803D-9EAE53761B42}" sibTransId="{0D97B8E3-3130-4B61-A6A0-A2BB4A2FB106}"/>
    <dgm:cxn modelId="{C601085F-AC03-4130-9445-78E3871460F2}" type="presOf" srcId="{C3F35436-84D0-4500-9511-7054FEDB495C}" destId="{BD086BAC-F8F8-4ADF-9B47-996919406F0C}" srcOrd="0" destOrd="2" presId="urn:microsoft.com/office/officeart/2005/8/layout/hList1"/>
    <dgm:cxn modelId="{742F185F-FE07-457E-AB5C-3FFB8F4A5E1E}" type="presOf" srcId="{6998B000-E2A3-4960-A84C-428662A70EC3}" destId="{BD086BAC-F8F8-4ADF-9B47-996919406F0C}" srcOrd="0" destOrd="3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1DA86D59-4CFE-49D6-8336-1AF06589675F}" type="presOf" srcId="{7E44814C-DAB0-4B4E-B023-F7D1F9C135DE}" destId="{BD086BAC-F8F8-4ADF-9B47-996919406F0C}" srcOrd="0" destOrd="1" presId="urn:microsoft.com/office/officeart/2005/8/layout/hList1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F3E607BB-83A1-4A30-ADF1-6F2241DD4D1B}" srcId="{B457805F-992D-4579-B30D-FECA38C4FFA0}" destId="{C13D1F40-CE41-497C-8890-C09DCCD212FC}" srcOrd="1" destOrd="0" parTransId="{EFE49602-59C2-449D-8FBB-51DC6E7E4469}" sibTransId="{4BEE074A-553A-4051-B668-E02179A1D00F}"/>
    <dgm:cxn modelId="{6BF91ABD-14C4-428F-A157-8EF272E4E463}" srcId="{7777D641-FCAC-4D33-9469-ADB1011A66F7}" destId="{7E44814C-DAB0-4B4E-B023-F7D1F9C135DE}" srcOrd="1" destOrd="0" parTransId="{3FD5B2D7-426B-4B60-BFE1-C41036F50BC0}" sibTransId="{2B6B64CB-2BBC-41DA-8ACB-7C6A78596399}"/>
    <dgm:cxn modelId="{3C934EC8-7CDA-4FD8-B7F8-A5C4CA9D373C}" type="presOf" srcId="{C13D1F40-CE41-497C-8890-C09DCCD212FC}" destId="{7A3EECDD-60BA-44D6-BC98-E1DA663BADB5}" srcOrd="0" destOrd="1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9078B2ED-2BFB-4842-A85D-2B7EB0D81107}" srcId="{7777D641-FCAC-4D33-9469-ADB1011A66F7}" destId="{6998B000-E2A3-4960-A84C-428662A70EC3}" srcOrd="3" destOrd="0" parTransId="{ADB0C7E2-AE0F-4D5F-8FDB-4430945EA38E}" sibTransId="{C7E01BA4-B5E1-45E2-B28E-9F140A8251ED}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79CDD-4B39-4115-BE42-012F9A2D44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5D1681-D681-428D-B64D-2A0F1AD3EC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major changes anticipated specifically for Orthopedic Surgery</a:t>
          </a:r>
        </a:p>
      </dgm:t>
    </dgm:pt>
    <dgm:pt modelId="{0DC350BC-119F-48BA-AD41-7843C90452A2}" type="parTrans" cxnId="{97CA34EA-4583-42C2-B173-474BA0E1D6D3}">
      <dgm:prSet/>
      <dgm:spPr/>
      <dgm:t>
        <a:bodyPr/>
        <a:lstStyle/>
        <a:p>
          <a:endParaRPr lang="en-US"/>
        </a:p>
      </dgm:t>
    </dgm:pt>
    <dgm:pt modelId="{2F09BB99-82EF-483A-A108-3A872A05450A}" type="sibTrans" cxnId="{97CA34EA-4583-42C2-B173-474BA0E1D6D3}">
      <dgm:prSet/>
      <dgm:spPr/>
      <dgm:t>
        <a:bodyPr/>
        <a:lstStyle/>
        <a:p>
          <a:endParaRPr lang="en-US"/>
        </a:p>
      </dgm:t>
    </dgm:pt>
    <dgm:pt modelId="{43D69CEB-B977-42BC-9543-3CE4CEEE2A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Anticipate In-Person OR Away Interviews (Program Dependent) </a:t>
          </a:r>
        </a:p>
      </dgm:t>
    </dgm:pt>
    <dgm:pt modelId="{E811168C-2FEE-479C-8072-3194B870F5A6}" type="parTrans" cxnId="{AEADE91A-72C0-4ABD-9242-4F68CB69CFB1}">
      <dgm:prSet/>
      <dgm:spPr/>
      <dgm:t>
        <a:bodyPr/>
        <a:lstStyle/>
        <a:p>
          <a:endParaRPr lang="en-US"/>
        </a:p>
      </dgm:t>
    </dgm:pt>
    <dgm:pt modelId="{1CF55794-0028-4E61-A5C4-F487E73175FE}" type="sibTrans" cxnId="{AEADE91A-72C0-4ABD-9242-4F68CB69CFB1}">
      <dgm:prSet/>
      <dgm:spPr/>
      <dgm:t>
        <a:bodyPr/>
        <a:lstStyle/>
        <a:p>
          <a:endParaRPr lang="en-US"/>
        </a:p>
      </dgm:t>
    </dgm:pt>
    <dgm:pt modelId="{345FCBCF-106D-405E-9FDB-245F6089AF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Lower Cost – New </a:t>
          </a:r>
          <a:r>
            <a:rPr lang="en-US" dirty="0">
              <a:hlinkClick xmlns:r="http://schemas.openxmlformats.org/officeDocument/2006/relationships" r:id="rId1"/>
            </a:rPr>
            <a:t>ERAS Fee Structure </a:t>
          </a:r>
          <a:r>
            <a:rPr lang="en-US" dirty="0"/>
            <a:t>and Expanded Fee Assistance (Introduced 2025)</a:t>
          </a:r>
        </a:p>
      </dgm:t>
    </dgm:pt>
    <dgm:pt modelId="{AEF21EEA-4B30-486A-95FC-B135A2BD0550}" type="parTrans" cxnId="{0BCB9F6E-EB9E-4E23-82D7-3C4EE1D18E4B}">
      <dgm:prSet/>
      <dgm:spPr/>
      <dgm:t>
        <a:bodyPr/>
        <a:lstStyle/>
        <a:p>
          <a:endParaRPr lang="en-US"/>
        </a:p>
      </dgm:t>
    </dgm:pt>
    <dgm:pt modelId="{C031C184-610F-4E94-929C-0E8AB8BBF33B}" type="sibTrans" cxnId="{0BCB9F6E-EB9E-4E23-82D7-3C4EE1D18E4B}">
      <dgm:prSet/>
      <dgm:spPr/>
      <dgm:t>
        <a:bodyPr/>
        <a:lstStyle/>
        <a:p>
          <a:endParaRPr lang="en-US"/>
        </a:p>
      </dgm:t>
    </dgm:pt>
    <dgm:pt modelId="{D67C5F7D-ED31-4816-B626-9FC9B3652E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Updated </a:t>
          </a:r>
          <a:r>
            <a:rPr lang="en-US" dirty="0">
              <a:hlinkClick xmlns:r="http://schemas.openxmlformats.org/officeDocument/2006/relationships" r:id="rId2"/>
            </a:rPr>
            <a:t>Residency Explorer Tool </a:t>
          </a:r>
          <a:r>
            <a:rPr lang="en-US" dirty="0"/>
            <a:t>(Typically updated in June/July; Anticipate Step 2 Included) </a:t>
          </a:r>
        </a:p>
      </dgm:t>
    </dgm:pt>
    <dgm:pt modelId="{D0F7835F-B334-40CD-85FB-440C4806A078}" type="parTrans" cxnId="{BED5E27B-F244-4518-A9D6-8A9320DDE6F0}">
      <dgm:prSet/>
      <dgm:spPr/>
      <dgm:t>
        <a:bodyPr/>
        <a:lstStyle/>
        <a:p>
          <a:endParaRPr lang="en-US"/>
        </a:p>
      </dgm:t>
    </dgm:pt>
    <dgm:pt modelId="{472F601B-4813-4B68-ACA4-B614A1372C71}" type="sibTrans" cxnId="{BED5E27B-F244-4518-A9D6-8A9320DDE6F0}">
      <dgm:prSet/>
      <dgm:spPr/>
      <dgm:t>
        <a:bodyPr/>
        <a:lstStyle/>
        <a:p>
          <a:endParaRPr lang="en-US"/>
        </a:p>
      </dgm:t>
    </dgm:pt>
    <dgm:pt modelId="{F347810D-3759-47B7-BA8A-908C8967A5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Greater integration with </a:t>
          </a:r>
          <a:r>
            <a:rPr lang="en-US">
              <a:hlinkClick xmlns:r="http://schemas.openxmlformats.org/officeDocument/2006/relationships" r:id="rId3"/>
            </a:rPr>
            <a:t>Thalamus</a:t>
          </a:r>
          <a:r>
            <a:rPr lang="en-US"/>
            <a:t> for interview scheduling/management </a:t>
          </a:r>
        </a:p>
      </dgm:t>
    </dgm:pt>
    <dgm:pt modelId="{53A185B8-FB05-4128-8F02-778077E4C714}" type="parTrans" cxnId="{FE80B295-9522-485D-AFA4-9C5ADE088A78}">
      <dgm:prSet/>
      <dgm:spPr/>
      <dgm:t>
        <a:bodyPr/>
        <a:lstStyle/>
        <a:p>
          <a:endParaRPr lang="en-US"/>
        </a:p>
      </dgm:t>
    </dgm:pt>
    <dgm:pt modelId="{124C0394-E58D-4960-A0A4-ABDC0BFBDCDA}" type="sibTrans" cxnId="{FE80B295-9522-485D-AFA4-9C5ADE088A78}">
      <dgm:prSet/>
      <dgm:spPr/>
      <dgm:t>
        <a:bodyPr/>
        <a:lstStyle/>
        <a:p>
          <a:endParaRPr lang="en-US"/>
        </a:p>
      </dgm:t>
    </dgm:pt>
    <dgm:pt modelId="{401A6101-7CF9-47A5-9FAE-72E7D011AF84}" type="pres">
      <dgm:prSet presAssocID="{DEB79CDD-4B39-4115-BE42-012F9A2D4467}" presName="root" presStyleCnt="0">
        <dgm:presLayoutVars>
          <dgm:dir/>
          <dgm:resizeHandles val="exact"/>
        </dgm:presLayoutVars>
      </dgm:prSet>
      <dgm:spPr/>
    </dgm:pt>
    <dgm:pt modelId="{9A56DE8D-73FC-4A2B-887D-A9A790BE2B96}" type="pres">
      <dgm:prSet presAssocID="{7F5D1681-D681-428D-B64D-2A0F1AD3ECB0}" presName="compNode" presStyleCnt="0"/>
      <dgm:spPr/>
    </dgm:pt>
    <dgm:pt modelId="{79E838C9-7B68-4588-A99E-CBA89997DC40}" type="pres">
      <dgm:prSet presAssocID="{7F5D1681-D681-428D-B64D-2A0F1AD3ECB0}" presName="bgRect" presStyleLbl="bgShp" presStyleIdx="0" presStyleCnt="5" custLinFactNeighborX="-303"/>
      <dgm:spPr/>
    </dgm:pt>
    <dgm:pt modelId="{65B730E6-762A-45A7-9025-C1CD7A2657D6}" type="pres">
      <dgm:prSet presAssocID="{7F5D1681-D681-428D-B64D-2A0F1AD3ECB0}" presName="iconRect" presStyleLbl="node1" presStyleIdx="0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12205E2D-2C12-4DC3-9C92-14C01B28059E}" type="pres">
      <dgm:prSet presAssocID="{7F5D1681-D681-428D-B64D-2A0F1AD3ECB0}" presName="spaceRect" presStyleCnt="0"/>
      <dgm:spPr/>
    </dgm:pt>
    <dgm:pt modelId="{6493DB13-0476-4D4C-87B7-B12020AFAD3B}" type="pres">
      <dgm:prSet presAssocID="{7F5D1681-D681-428D-B64D-2A0F1AD3ECB0}" presName="parTx" presStyleLbl="revTx" presStyleIdx="0" presStyleCnt="5">
        <dgm:presLayoutVars>
          <dgm:chMax val="0"/>
          <dgm:chPref val="0"/>
        </dgm:presLayoutVars>
      </dgm:prSet>
      <dgm:spPr/>
    </dgm:pt>
    <dgm:pt modelId="{4185E587-1207-481E-93CC-B07B02BDA9A0}" type="pres">
      <dgm:prSet presAssocID="{2F09BB99-82EF-483A-A108-3A872A05450A}" presName="sibTrans" presStyleCnt="0"/>
      <dgm:spPr/>
    </dgm:pt>
    <dgm:pt modelId="{40356DA9-E252-44BE-9A29-B819642357E1}" type="pres">
      <dgm:prSet presAssocID="{43D69CEB-B977-42BC-9543-3CE4CEEE2AE3}" presName="compNode" presStyleCnt="0"/>
      <dgm:spPr/>
    </dgm:pt>
    <dgm:pt modelId="{5849CBD2-25B8-4816-97E0-40F081C80099}" type="pres">
      <dgm:prSet presAssocID="{43D69CEB-B977-42BC-9543-3CE4CEEE2AE3}" presName="bgRect" presStyleLbl="bgShp" presStyleIdx="1" presStyleCnt="5"/>
      <dgm:spPr/>
    </dgm:pt>
    <dgm:pt modelId="{11DDCD7E-2237-4DBB-88D4-A3CB82111CEC}" type="pres">
      <dgm:prSet presAssocID="{43D69CEB-B977-42BC-9543-3CE4CEEE2AE3}" presName="iconRect" presStyleLbl="node1" presStyleIdx="1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415CEF2D-FFDC-4A24-A520-62D1DB3326BA}" type="pres">
      <dgm:prSet presAssocID="{43D69CEB-B977-42BC-9543-3CE4CEEE2AE3}" presName="spaceRect" presStyleCnt="0"/>
      <dgm:spPr/>
    </dgm:pt>
    <dgm:pt modelId="{82572F25-CA24-45A7-A089-9A580380E9F0}" type="pres">
      <dgm:prSet presAssocID="{43D69CEB-B977-42BC-9543-3CE4CEEE2AE3}" presName="parTx" presStyleLbl="revTx" presStyleIdx="1" presStyleCnt="5">
        <dgm:presLayoutVars>
          <dgm:chMax val="0"/>
          <dgm:chPref val="0"/>
        </dgm:presLayoutVars>
      </dgm:prSet>
      <dgm:spPr/>
    </dgm:pt>
    <dgm:pt modelId="{D24A0D72-0B0E-4975-93B8-B18E3445E95F}" type="pres">
      <dgm:prSet presAssocID="{1CF55794-0028-4E61-A5C4-F487E73175FE}" presName="sibTrans" presStyleCnt="0"/>
      <dgm:spPr/>
    </dgm:pt>
    <dgm:pt modelId="{805F0C5C-0614-4287-AB1D-B273987D408B}" type="pres">
      <dgm:prSet presAssocID="{345FCBCF-106D-405E-9FDB-245F6089AF2A}" presName="compNode" presStyleCnt="0"/>
      <dgm:spPr/>
    </dgm:pt>
    <dgm:pt modelId="{E972F0F5-4D11-4D18-9BCC-3C98A90847EA}" type="pres">
      <dgm:prSet presAssocID="{345FCBCF-106D-405E-9FDB-245F6089AF2A}" presName="bgRect" presStyleLbl="bgShp" presStyleIdx="2" presStyleCnt="5"/>
      <dgm:spPr/>
    </dgm:pt>
    <dgm:pt modelId="{620F701B-518D-4806-A0A4-D5ECFB5D72D5}" type="pres">
      <dgm:prSet presAssocID="{345FCBCF-106D-405E-9FDB-245F6089AF2A}" presName="iconRect" presStyleLbl="node1" presStyleIdx="2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E059766-EFE3-4DBE-AACD-9A350DA98791}" type="pres">
      <dgm:prSet presAssocID="{345FCBCF-106D-405E-9FDB-245F6089AF2A}" presName="spaceRect" presStyleCnt="0"/>
      <dgm:spPr/>
    </dgm:pt>
    <dgm:pt modelId="{2FCD7EE8-8351-4DD8-A931-657817A486B2}" type="pres">
      <dgm:prSet presAssocID="{345FCBCF-106D-405E-9FDB-245F6089AF2A}" presName="parTx" presStyleLbl="revTx" presStyleIdx="2" presStyleCnt="5">
        <dgm:presLayoutVars>
          <dgm:chMax val="0"/>
          <dgm:chPref val="0"/>
        </dgm:presLayoutVars>
      </dgm:prSet>
      <dgm:spPr/>
    </dgm:pt>
    <dgm:pt modelId="{238C17A3-AE56-48A4-9D8E-4653E4D801F8}" type="pres">
      <dgm:prSet presAssocID="{C031C184-610F-4E94-929C-0E8AB8BBF33B}" presName="sibTrans" presStyleCnt="0"/>
      <dgm:spPr/>
    </dgm:pt>
    <dgm:pt modelId="{E4D9B6B8-CB2C-409F-B6F0-D61515D7716D}" type="pres">
      <dgm:prSet presAssocID="{D67C5F7D-ED31-4816-B626-9FC9B3652ED5}" presName="compNode" presStyleCnt="0"/>
      <dgm:spPr/>
    </dgm:pt>
    <dgm:pt modelId="{8C47E9E8-306D-47BF-9994-E22B581FD5DD}" type="pres">
      <dgm:prSet presAssocID="{D67C5F7D-ED31-4816-B626-9FC9B3652ED5}" presName="bgRect" presStyleLbl="bgShp" presStyleIdx="3" presStyleCnt="5"/>
      <dgm:spPr/>
    </dgm:pt>
    <dgm:pt modelId="{403E4145-0B31-4272-BBD6-B3E342B2A2ED}" type="pres">
      <dgm:prSet presAssocID="{D67C5F7D-ED31-4816-B626-9FC9B3652ED5}" presName="iconRect" presStyleLbl="node1" presStyleIdx="3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5FD02CDA-9ACB-424D-A12F-F337D6E089FB}" type="pres">
      <dgm:prSet presAssocID="{D67C5F7D-ED31-4816-B626-9FC9B3652ED5}" presName="spaceRect" presStyleCnt="0"/>
      <dgm:spPr/>
    </dgm:pt>
    <dgm:pt modelId="{D0FCD4D5-AAB4-4F69-A48B-45EF8ABD84C7}" type="pres">
      <dgm:prSet presAssocID="{D67C5F7D-ED31-4816-B626-9FC9B3652ED5}" presName="parTx" presStyleLbl="revTx" presStyleIdx="3" presStyleCnt="5">
        <dgm:presLayoutVars>
          <dgm:chMax val="0"/>
          <dgm:chPref val="0"/>
        </dgm:presLayoutVars>
      </dgm:prSet>
      <dgm:spPr/>
    </dgm:pt>
    <dgm:pt modelId="{10B527E6-F8F1-4C3D-84B2-08467C16A8CD}" type="pres">
      <dgm:prSet presAssocID="{472F601B-4813-4B68-ACA4-B614A1372C71}" presName="sibTrans" presStyleCnt="0"/>
      <dgm:spPr/>
    </dgm:pt>
    <dgm:pt modelId="{92A21F4B-129C-44E7-8ACA-EBE827C08B7C}" type="pres">
      <dgm:prSet presAssocID="{F347810D-3759-47B7-BA8A-908C8967A554}" presName="compNode" presStyleCnt="0"/>
      <dgm:spPr/>
    </dgm:pt>
    <dgm:pt modelId="{DDDC9504-59A9-4EEE-B34D-A79FE61F1BD9}" type="pres">
      <dgm:prSet presAssocID="{F347810D-3759-47B7-BA8A-908C8967A554}" presName="bgRect" presStyleLbl="bgShp" presStyleIdx="4" presStyleCnt="5"/>
      <dgm:spPr/>
    </dgm:pt>
    <dgm:pt modelId="{6F92FD70-D505-41E7-BD76-95B6063CFA88}" type="pres">
      <dgm:prSet presAssocID="{F347810D-3759-47B7-BA8A-908C8967A554}" presName="iconRect" presStyleLbl="node1" presStyleIdx="4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2C79EB0-09A7-4B0A-B2F8-687EBD460670}" type="pres">
      <dgm:prSet presAssocID="{F347810D-3759-47B7-BA8A-908C8967A554}" presName="spaceRect" presStyleCnt="0"/>
      <dgm:spPr/>
    </dgm:pt>
    <dgm:pt modelId="{8F9BF841-22B8-4BE6-A734-9ADE853DE0A1}" type="pres">
      <dgm:prSet presAssocID="{F347810D-3759-47B7-BA8A-908C8967A55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6E36115-5297-443E-8315-E37D3305B5F2}" type="presOf" srcId="{F347810D-3759-47B7-BA8A-908C8967A554}" destId="{8F9BF841-22B8-4BE6-A734-9ADE853DE0A1}" srcOrd="0" destOrd="0" presId="urn:microsoft.com/office/officeart/2018/2/layout/IconVerticalSolidList"/>
    <dgm:cxn modelId="{AEADE91A-72C0-4ABD-9242-4F68CB69CFB1}" srcId="{DEB79CDD-4B39-4115-BE42-012F9A2D4467}" destId="{43D69CEB-B977-42BC-9543-3CE4CEEE2AE3}" srcOrd="1" destOrd="0" parTransId="{E811168C-2FEE-479C-8072-3194B870F5A6}" sibTransId="{1CF55794-0028-4E61-A5C4-F487E73175FE}"/>
    <dgm:cxn modelId="{56E8DF1C-BCC8-422A-9B6E-FF856F2ED876}" type="presOf" srcId="{D67C5F7D-ED31-4816-B626-9FC9B3652ED5}" destId="{D0FCD4D5-AAB4-4F69-A48B-45EF8ABD84C7}" srcOrd="0" destOrd="0" presId="urn:microsoft.com/office/officeart/2018/2/layout/IconVerticalSolidList"/>
    <dgm:cxn modelId="{3A496F6B-5D9A-4269-B139-73DF1341ABF8}" type="presOf" srcId="{7F5D1681-D681-428D-B64D-2A0F1AD3ECB0}" destId="{6493DB13-0476-4D4C-87B7-B12020AFAD3B}" srcOrd="0" destOrd="0" presId="urn:microsoft.com/office/officeart/2018/2/layout/IconVerticalSolidList"/>
    <dgm:cxn modelId="{0BCB9F6E-EB9E-4E23-82D7-3C4EE1D18E4B}" srcId="{DEB79CDD-4B39-4115-BE42-012F9A2D4467}" destId="{345FCBCF-106D-405E-9FDB-245F6089AF2A}" srcOrd="2" destOrd="0" parTransId="{AEF21EEA-4B30-486A-95FC-B135A2BD0550}" sibTransId="{C031C184-610F-4E94-929C-0E8AB8BBF33B}"/>
    <dgm:cxn modelId="{BED5E27B-F244-4518-A9D6-8A9320DDE6F0}" srcId="{DEB79CDD-4B39-4115-BE42-012F9A2D4467}" destId="{D67C5F7D-ED31-4816-B626-9FC9B3652ED5}" srcOrd="3" destOrd="0" parTransId="{D0F7835F-B334-40CD-85FB-440C4806A078}" sibTransId="{472F601B-4813-4B68-ACA4-B614A1372C71}"/>
    <dgm:cxn modelId="{0D246094-673E-429E-936C-33C43AA7A1E4}" type="presOf" srcId="{DEB79CDD-4B39-4115-BE42-012F9A2D4467}" destId="{401A6101-7CF9-47A5-9FAE-72E7D011AF84}" srcOrd="0" destOrd="0" presId="urn:microsoft.com/office/officeart/2018/2/layout/IconVerticalSolidList"/>
    <dgm:cxn modelId="{FE80B295-9522-485D-AFA4-9C5ADE088A78}" srcId="{DEB79CDD-4B39-4115-BE42-012F9A2D4467}" destId="{F347810D-3759-47B7-BA8A-908C8967A554}" srcOrd="4" destOrd="0" parTransId="{53A185B8-FB05-4128-8F02-778077E4C714}" sibTransId="{124C0394-E58D-4960-A0A4-ABDC0BFBDCDA}"/>
    <dgm:cxn modelId="{95A55F9D-188A-481D-83E5-A83EAC69069A}" type="presOf" srcId="{43D69CEB-B977-42BC-9543-3CE4CEEE2AE3}" destId="{82572F25-CA24-45A7-A089-9A580380E9F0}" srcOrd="0" destOrd="0" presId="urn:microsoft.com/office/officeart/2018/2/layout/IconVerticalSolidList"/>
    <dgm:cxn modelId="{C1503BA4-4673-4000-9D5D-8D9C85FE1FE2}" type="presOf" srcId="{345FCBCF-106D-405E-9FDB-245F6089AF2A}" destId="{2FCD7EE8-8351-4DD8-A931-657817A486B2}" srcOrd="0" destOrd="0" presId="urn:microsoft.com/office/officeart/2018/2/layout/IconVerticalSolidList"/>
    <dgm:cxn modelId="{97CA34EA-4583-42C2-B173-474BA0E1D6D3}" srcId="{DEB79CDD-4B39-4115-BE42-012F9A2D4467}" destId="{7F5D1681-D681-428D-B64D-2A0F1AD3ECB0}" srcOrd="0" destOrd="0" parTransId="{0DC350BC-119F-48BA-AD41-7843C90452A2}" sibTransId="{2F09BB99-82EF-483A-A108-3A872A05450A}"/>
    <dgm:cxn modelId="{7B0F00B5-4C1C-4437-8077-3FC0CF5FD287}" type="presParOf" srcId="{401A6101-7CF9-47A5-9FAE-72E7D011AF84}" destId="{9A56DE8D-73FC-4A2B-887D-A9A790BE2B96}" srcOrd="0" destOrd="0" presId="urn:microsoft.com/office/officeart/2018/2/layout/IconVerticalSolidList"/>
    <dgm:cxn modelId="{31437D74-E459-43AA-8D00-CB05E14761E5}" type="presParOf" srcId="{9A56DE8D-73FC-4A2B-887D-A9A790BE2B96}" destId="{79E838C9-7B68-4588-A99E-CBA89997DC40}" srcOrd="0" destOrd="0" presId="urn:microsoft.com/office/officeart/2018/2/layout/IconVerticalSolidList"/>
    <dgm:cxn modelId="{2D5E2BF2-0658-4866-A2AB-CAF8611E5F07}" type="presParOf" srcId="{9A56DE8D-73FC-4A2B-887D-A9A790BE2B96}" destId="{65B730E6-762A-45A7-9025-C1CD7A2657D6}" srcOrd="1" destOrd="0" presId="urn:microsoft.com/office/officeart/2018/2/layout/IconVerticalSolidList"/>
    <dgm:cxn modelId="{5C8E4A25-C372-48F5-A240-9528D260D246}" type="presParOf" srcId="{9A56DE8D-73FC-4A2B-887D-A9A790BE2B96}" destId="{12205E2D-2C12-4DC3-9C92-14C01B28059E}" srcOrd="2" destOrd="0" presId="urn:microsoft.com/office/officeart/2018/2/layout/IconVerticalSolidList"/>
    <dgm:cxn modelId="{4C6B93E1-DBAC-4108-BDCA-FB056981E71E}" type="presParOf" srcId="{9A56DE8D-73FC-4A2B-887D-A9A790BE2B96}" destId="{6493DB13-0476-4D4C-87B7-B12020AFAD3B}" srcOrd="3" destOrd="0" presId="urn:microsoft.com/office/officeart/2018/2/layout/IconVerticalSolidList"/>
    <dgm:cxn modelId="{D8ED58BD-AF31-4153-90B6-A4E907716341}" type="presParOf" srcId="{401A6101-7CF9-47A5-9FAE-72E7D011AF84}" destId="{4185E587-1207-481E-93CC-B07B02BDA9A0}" srcOrd="1" destOrd="0" presId="urn:microsoft.com/office/officeart/2018/2/layout/IconVerticalSolidList"/>
    <dgm:cxn modelId="{913FE2BB-7CFE-4BA8-AEE4-42CD021E0CB9}" type="presParOf" srcId="{401A6101-7CF9-47A5-9FAE-72E7D011AF84}" destId="{40356DA9-E252-44BE-9A29-B819642357E1}" srcOrd="2" destOrd="0" presId="urn:microsoft.com/office/officeart/2018/2/layout/IconVerticalSolidList"/>
    <dgm:cxn modelId="{588568FB-058D-4133-9719-2CB7C536A850}" type="presParOf" srcId="{40356DA9-E252-44BE-9A29-B819642357E1}" destId="{5849CBD2-25B8-4816-97E0-40F081C80099}" srcOrd="0" destOrd="0" presId="urn:microsoft.com/office/officeart/2018/2/layout/IconVerticalSolidList"/>
    <dgm:cxn modelId="{99A69376-5A49-416D-B8AA-6A6D18DEC3B8}" type="presParOf" srcId="{40356DA9-E252-44BE-9A29-B819642357E1}" destId="{11DDCD7E-2237-4DBB-88D4-A3CB82111CEC}" srcOrd="1" destOrd="0" presId="urn:microsoft.com/office/officeart/2018/2/layout/IconVerticalSolidList"/>
    <dgm:cxn modelId="{CE2E5BC3-0654-4E17-A9EC-C1343913ED49}" type="presParOf" srcId="{40356DA9-E252-44BE-9A29-B819642357E1}" destId="{415CEF2D-FFDC-4A24-A520-62D1DB3326BA}" srcOrd="2" destOrd="0" presId="urn:microsoft.com/office/officeart/2018/2/layout/IconVerticalSolidList"/>
    <dgm:cxn modelId="{FEA940E6-15AF-48F0-8BF9-30C17495A6E2}" type="presParOf" srcId="{40356DA9-E252-44BE-9A29-B819642357E1}" destId="{82572F25-CA24-45A7-A089-9A580380E9F0}" srcOrd="3" destOrd="0" presId="urn:microsoft.com/office/officeart/2018/2/layout/IconVerticalSolidList"/>
    <dgm:cxn modelId="{E3208FCA-2CAB-4416-BB60-2B923B0CED0D}" type="presParOf" srcId="{401A6101-7CF9-47A5-9FAE-72E7D011AF84}" destId="{D24A0D72-0B0E-4975-93B8-B18E3445E95F}" srcOrd="3" destOrd="0" presId="urn:microsoft.com/office/officeart/2018/2/layout/IconVerticalSolidList"/>
    <dgm:cxn modelId="{564B4322-32D2-4B57-81D0-CAB029964BAD}" type="presParOf" srcId="{401A6101-7CF9-47A5-9FAE-72E7D011AF84}" destId="{805F0C5C-0614-4287-AB1D-B273987D408B}" srcOrd="4" destOrd="0" presId="urn:microsoft.com/office/officeart/2018/2/layout/IconVerticalSolidList"/>
    <dgm:cxn modelId="{8785F0E8-D8B8-4A11-A47D-DFCBE7ADA5F0}" type="presParOf" srcId="{805F0C5C-0614-4287-AB1D-B273987D408B}" destId="{E972F0F5-4D11-4D18-9BCC-3C98A90847EA}" srcOrd="0" destOrd="0" presId="urn:microsoft.com/office/officeart/2018/2/layout/IconVerticalSolidList"/>
    <dgm:cxn modelId="{01C08FA4-4F97-474A-BCAD-E5084CFA4D05}" type="presParOf" srcId="{805F0C5C-0614-4287-AB1D-B273987D408B}" destId="{620F701B-518D-4806-A0A4-D5ECFB5D72D5}" srcOrd="1" destOrd="0" presId="urn:microsoft.com/office/officeart/2018/2/layout/IconVerticalSolidList"/>
    <dgm:cxn modelId="{2CDDC6C2-1F55-4C9C-ABF5-DB345D9E87E3}" type="presParOf" srcId="{805F0C5C-0614-4287-AB1D-B273987D408B}" destId="{AE059766-EFE3-4DBE-AACD-9A350DA98791}" srcOrd="2" destOrd="0" presId="urn:microsoft.com/office/officeart/2018/2/layout/IconVerticalSolidList"/>
    <dgm:cxn modelId="{92FFA7A9-5924-4567-A491-87148C53F3FD}" type="presParOf" srcId="{805F0C5C-0614-4287-AB1D-B273987D408B}" destId="{2FCD7EE8-8351-4DD8-A931-657817A486B2}" srcOrd="3" destOrd="0" presId="urn:microsoft.com/office/officeart/2018/2/layout/IconVerticalSolidList"/>
    <dgm:cxn modelId="{50E580FE-3515-4EEA-826A-8C43D33DF6D7}" type="presParOf" srcId="{401A6101-7CF9-47A5-9FAE-72E7D011AF84}" destId="{238C17A3-AE56-48A4-9D8E-4653E4D801F8}" srcOrd="5" destOrd="0" presId="urn:microsoft.com/office/officeart/2018/2/layout/IconVerticalSolidList"/>
    <dgm:cxn modelId="{4FA17B25-4F47-488E-B0D4-96B0A567FD35}" type="presParOf" srcId="{401A6101-7CF9-47A5-9FAE-72E7D011AF84}" destId="{E4D9B6B8-CB2C-409F-B6F0-D61515D7716D}" srcOrd="6" destOrd="0" presId="urn:microsoft.com/office/officeart/2018/2/layout/IconVerticalSolidList"/>
    <dgm:cxn modelId="{8A3FFA97-948B-4660-89B9-7A4250179CE3}" type="presParOf" srcId="{E4D9B6B8-CB2C-409F-B6F0-D61515D7716D}" destId="{8C47E9E8-306D-47BF-9994-E22B581FD5DD}" srcOrd="0" destOrd="0" presId="urn:microsoft.com/office/officeart/2018/2/layout/IconVerticalSolidList"/>
    <dgm:cxn modelId="{5E86227E-16D6-42C7-9DDC-82845163C3A0}" type="presParOf" srcId="{E4D9B6B8-CB2C-409F-B6F0-D61515D7716D}" destId="{403E4145-0B31-4272-BBD6-B3E342B2A2ED}" srcOrd="1" destOrd="0" presId="urn:microsoft.com/office/officeart/2018/2/layout/IconVerticalSolidList"/>
    <dgm:cxn modelId="{59E01C5D-DB5D-45D6-80EA-C72DAE7E77B8}" type="presParOf" srcId="{E4D9B6B8-CB2C-409F-B6F0-D61515D7716D}" destId="{5FD02CDA-9ACB-424D-A12F-F337D6E089FB}" srcOrd="2" destOrd="0" presId="urn:microsoft.com/office/officeart/2018/2/layout/IconVerticalSolidList"/>
    <dgm:cxn modelId="{DFDABCB2-F598-45A5-8EFF-A111F8D0F4AA}" type="presParOf" srcId="{E4D9B6B8-CB2C-409F-B6F0-D61515D7716D}" destId="{D0FCD4D5-AAB4-4F69-A48B-45EF8ABD84C7}" srcOrd="3" destOrd="0" presId="urn:microsoft.com/office/officeart/2018/2/layout/IconVerticalSolidList"/>
    <dgm:cxn modelId="{8B86E84A-AE19-4DA7-B910-2A24C2A927B3}" type="presParOf" srcId="{401A6101-7CF9-47A5-9FAE-72E7D011AF84}" destId="{10B527E6-F8F1-4C3D-84B2-08467C16A8CD}" srcOrd="7" destOrd="0" presId="urn:microsoft.com/office/officeart/2018/2/layout/IconVerticalSolidList"/>
    <dgm:cxn modelId="{E6039510-C4CD-467C-8F44-E303824EAAB6}" type="presParOf" srcId="{401A6101-7CF9-47A5-9FAE-72E7D011AF84}" destId="{92A21F4B-129C-44E7-8ACA-EBE827C08B7C}" srcOrd="8" destOrd="0" presId="urn:microsoft.com/office/officeart/2018/2/layout/IconVerticalSolidList"/>
    <dgm:cxn modelId="{97D9C745-3438-4652-A771-780F99C4D743}" type="presParOf" srcId="{92A21F4B-129C-44E7-8ACA-EBE827C08B7C}" destId="{DDDC9504-59A9-4EEE-B34D-A79FE61F1BD9}" srcOrd="0" destOrd="0" presId="urn:microsoft.com/office/officeart/2018/2/layout/IconVerticalSolidList"/>
    <dgm:cxn modelId="{F6263E35-6757-4D9B-AD21-AA5BC2E55709}" type="presParOf" srcId="{92A21F4B-129C-44E7-8ACA-EBE827C08B7C}" destId="{6F92FD70-D505-41E7-BD76-95B6063CFA88}" srcOrd="1" destOrd="0" presId="urn:microsoft.com/office/officeart/2018/2/layout/IconVerticalSolidList"/>
    <dgm:cxn modelId="{A4CE93BC-38E7-4780-B729-C9DD26668B50}" type="presParOf" srcId="{92A21F4B-129C-44E7-8ACA-EBE827C08B7C}" destId="{12C79EB0-09A7-4B0A-B2F8-687EBD460670}" srcOrd="2" destOrd="0" presId="urn:microsoft.com/office/officeart/2018/2/layout/IconVerticalSolidList"/>
    <dgm:cxn modelId="{93569312-44D6-4683-B129-97CD0B9FDED6}" type="presParOf" srcId="{92A21F4B-129C-44E7-8ACA-EBE827C08B7C}" destId="{8F9BF841-22B8-4BE6-A734-9ADE853DE0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32181FAC-62E4-4931-8EA8-1F2E2B50DF24}">
      <dgm:prSet/>
      <dgm:spPr>
        <a:xfrm>
          <a:off x="0" y="391861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gm:t>
    </dgm:pt>
    <dgm:pt modelId="{F80F7355-D3F5-4D0B-90D3-C141ED257BCB}" type="parTrans" cxnId="{B02277B4-8AB4-4DA2-8A39-A27E635558A4}">
      <dgm:prSet/>
      <dgm:spPr/>
      <dgm:t>
        <a:bodyPr/>
        <a:lstStyle/>
        <a:p>
          <a:endParaRPr lang="en-US"/>
        </a:p>
      </dgm:t>
    </dgm:pt>
    <dgm:pt modelId="{A43985C4-8D20-4247-B297-FD0127391C34}" type="sibTrans" cxnId="{B02277B4-8AB4-4DA2-8A39-A27E635558A4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48F559D4-3052-4474-9A8A-52B379B14246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gm:t>
    </dgm:pt>
    <dgm:pt modelId="{B80695AE-3217-49F0-B8E2-B9344D296B33}" type="parTrans" cxnId="{D1FF058B-E2F3-4BED-88A5-B1A47EDEABCE}">
      <dgm:prSet/>
      <dgm:spPr/>
      <dgm:t>
        <a:bodyPr/>
        <a:lstStyle/>
        <a:p>
          <a:endParaRPr lang="en-US"/>
        </a:p>
      </dgm:t>
    </dgm:pt>
    <dgm:pt modelId="{871089A6-F63D-4EEC-ACE7-F63050C14D30}" type="sibTrans" cxnId="{D1FF058B-E2F3-4BED-88A5-B1A47EDEABCE}">
      <dgm:prSet/>
      <dgm:spPr/>
      <dgm:t>
        <a:bodyPr/>
        <a:lstStyle/>
        <a:p>
          <a:endParaRPr lang="en-US"/>
        </a:p>
      </dgm:t>
    </dgm:pt>
    <dgm:pt modelId="{31459BEF-C1C5-494A-AA2D-F3F8880E6519}">
      <dgm:prSet/>
      <dgm:spPr>
        <a:xfrm>
          <a:off x="0" y="431040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gm:t>
    </dgm:pt>
    <dgm:pt modelId="{56D17EFA-A899-4FE5-B7A0-49937AB8DEB9}" type="parTrans" cxnId="{A9AD1EE2-01AD-4478-BF2C-E5911D91C25F}">
      <dgm:prSet/>
      <dgm:spPr/>
      <dgm:t>
        <a:bodyPr/>
        <a:lstStyle/>
        <a:p>
          <a:endParaRPr lang="en-US"/>
        </a:p>
      </dgm:t>
    </dgm:pt>
    <dgm:pt modelId="{B2A9FE8F-545F-4750-988B-325AAF5F4C99}" type="sibTrans" cxnId="{A9AD1EE2-01AD-4478-BF2C-E5911D91C25F}">
      <dgm:prSet/>
      <dgm:spPr/>
      <dgm:t>
        <a:bodyPr/>
        <a:lstStyle/>
        <a:p>
          <a:endParaRPr lang="en-US"/>
        </a:p>
      </dgm:t>
    </dgm:pt>
    <dgm:pt modelId="{F16B59FE-6304-43E3-B3A3-33B514C55D7F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6E5F86B-F9ED-4C95-9944-446A69B5BE9E}" type="parTrans" cxnId="{3DEC2DCA-45C6-4A41-9914-611AFC071495}">
      <dgm:prSet/>
      <dgm:spPr/>
      <dgm:t>
        <a:bodyPr/>
        <a:lstStyle/>
        <a:p>
          <a:endParaRPr lang="en-US"/>
        </a:p>
      </dgm:t>
    </dgm:pt>
    <dgm:pt modelId="{B0B81A07-0FB5-41A9-AE4C-73D30225511A}" type="sibTrans" cxnId="{3DEC2DCA-45C6-4A41-9914-611AFC071495}">
      <dgm:prSet/>
      <dgm:spPr/>
      <dgm:t>
        <a:bodyPr/>
        <a:lstStyle/>
        <a:p>
          <a:endParaRPr lang="en-US"/>
        </a:p>
      </dgm:t>
    </dgm:pt>
    <dgm:pt modelId="{C32CF6A0-3B73-4769-8D35-A0C08ADEA1CC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5/5: The Preliminary/TY Application – N/A </a:t>
          </a:r>
        </a:p>
      </dgm:t>
    </dgm:pt>
    <dgm:pt modelId="{70156627-AD36-491B-92B2-E2B0F2851264}" type="parTrans" cxnId="{11815282-2D0C-4AAE-A87C-2A9194632B28}">
      <dgm:prSet/>
      <dgm:spPr/>
      <dgm:t>
        <a:bodyPr/>
        <a:lstStyle/>
        <a:p>
          <a:endParaRPr lang="en-US"/>
        </a:p>
      </dgm:t>
    </dgm:pt>
    <dgm:pt modelId="{1A9C0AB3-D86F-4AF1-BDD4-AF3356FE8265}" type="sibTrans" cxnId="{11815282-2D0C-4AAE-A87C-2A9194632B28}">
      <dgm:prSet/>
      <dgm:spPr/>
      <dgm:t>
        <a:bodyPr/>
        <a:lstStyle/>
        <a:p>
          <a:endParaRPr lang="en-US"/>
        </a:p>
      </dgm:t>
    </dgm:pt>
    <dgm:pt modelId="{EEB1A146-3520-4149-BC4E-8F3BD82AC09C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4/29:  Mission and Brand with Dr. Lumpkins (TOMORROW!) </a:t>
          </a:r>
        </a:p>
      </dgm:t>
    </dgm:pt>
    <dgm:pt modelId="{61579691-CFDD-48F1-919F-14FC01AC838A}" type="sibTrans" cxnId="{AB49359A-0BBB-463B-AAE7-D97A380A7DE0}">
      <dgm:prSet/>
      <dgm:spPr/>
      <dgm:t>
        <a:bodyPr/>
        <a:lstStyle/>
        <a:p>
          <a:endParaRPr lang="en-US"/>
        </a:p>
      </dgm:t>
    </dgm:pt>
    <dgm:pt modelId="{51D0561E-8439-49B7-B4E3-418178E90E4B}" type="parTrans" cxnId="{AB49359A-0BBB-463B-AAE7-D97A380A7DE0}">
      <dgm:prSet/>
      <dgm:spPr/>
      <dgm:t>
        <a:bodyPr/>
        <a:lstStyle/>
        <a:p>
          <a:endParaRPr lang="en-US"/>
        </a:p>
      </dgm:t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903DA2B6-BBA5-4600-BCD6-2A220086D93B}" type="pres">
      <dgm:prSet presAssocID="{F16B59FE-6304-43E3-B3A3-33B514C55D7F}" presName="thickLine" presStyleLbl="alignNode1" presStyleIdx="0" presStyleCnt="9"/>
      <dgm:spPr/>
    </dgm:pt>
    <dgm:pt modelId="{7E91DFAC-A6EC-4247-859B-D9AF19168ABD}" type="pres">
      <dgm:prSet presAssocID="{F16B59FE-6304-43E3-B3A3-33B514C55D7F}" presName="horz1" presStyleCnt="0"/>
      <dgm:spPr/>
    </dgm:pt>
    <dgm:pt modelId="{0E0991AE-B47E-4040-80AB-A6A0E0598B22}" type="pres">
      <dgm:prSet presAssocID="{F16B59FE-6304-43E3-B3A3-33B514C55D7F}" presName="tx1" presStyleLbl="revTx" presStyleIdx="0" presStyleCnt="9"/>
      <dgm:spPr>
        <a:prstGeom prst="rect">
          <a:avLst/>
        </a:prstGeom>
      </dgm:spPr>
    </dgm:pt>
    <dgm:pt modelId="{8D3B464B-59BA-4732-9F3A-A99E37701C3B}" type="pres">
      <dgm:prSet presAssocID="{F16B59FE-6304-43E3-B3A3-33B514C55D7F}" presName="vert1" presStyleCnt="0"/>
      <dgm:spPr/>
    </dgm:pt>
    <dgm:pt modelId="{B98AF16A-30EB-4EF5-A328-DB3688FE8148}" type="pres">
      <dgm:prSet presAssocID="{EEB1A146-3520-4149-BC4E-8F3BD82AC09C}" presName="thickLine" presStyleLbl="alignNode1" presStyleIdx="1" presStyleCnt="9"/>
      <dgm:spPr/>
    </dgm:pt>
    <dgm:pt modelId="{C4469231-F8CF-4350-B246-118A151E366A}" type="pres">
      <dgm:prSet presAssocID="{EEB1A146-3520-4149-BC4E-8F3BD82AC09C}" presName="horz1" presStyleCnt="0"/>
      <dgm:spPr/>
    </dgm:pt>
    <dgm:pt modelId="{81C3008F-0D62-4C4B-B742-F2A6997E6308}" type="pres">
      <dgm:prSet presAssocID="{EEB1A146-3520-4149-BC4E-8F3BD82AC09C}" presName="tx1" presStyleLbl="revTx" presStyleIdx="1" presStyleCnt="9"/>
      <dgm:spPr/>
    </dgm:pt>
    <dgm:pt modelId="{D6337203-5285-4DC2-A54E-D1661EEA8D13}" type="pres">
      <dgm:prSet presAssocID="{EEB1A146-3520-4149-BC4E-8F3BD82AC09C}" presName="vert1" presStyleCnt="0"/>
      <dgm:spPr/>
    </dgm:pt>
    <dgm:pt modelId="{1FB65C50-6763-46F3-8E39-2F683697144B}" type="pres">
      <dgm:prSet presAssocID="{C32CF6A0-3B73-4769-8D35-A0C08ADEA1CC}" presName="thickLine" presStyleLbl="alignNode1" presStyleIdx="2" presStyleCnt="9"/>
      <dgm:spPr/>
    </dgm:pt>
    <dgm:pt modelId="{04579424-897A-491D-B4C1-5CCD0A5AAEC6}" type="pres">
      <dgm:prSet presAssocID="{C32CF6A0-3B73-4769-8D35-A0C08ADEA1CC}" presName="horz1" presStyleCnt="0"/>
      <dgm:spPr/>
    </dgm:pt>
    <dgm:pt modelId="{988EAF37-6D12-44FB-B3B2-EFB168CD39D3}" type="pres">
      <dgm:prSet presAssocID="{C32CF6A0-3B73-4769-8D35-A0C08ADEA1CC}" presName="tx1" presStyleLbl="revTx" presStyleIdx="2" presStyleCnt="9"/>
      <dgm:spPr/>
    </dgm:pt>
    <dgm:pt modelId="{70D9A86C-A771-43F7-B126-0CA42D414662}" type="pres">
      <dgm:prSet presAssocID="{C32CF6A0-3B73-4769-8D35-A0C08ADEA1CC}" presName="vert1" presStyleCnt="0"/>
      <dgm:spPr/>
    </dgm:pt>
    <dgm:pt modelId="{305BE206-0F8C-41DF-90B1-AD929032F948}" type="pres">
      <dgm:prSet presAssocID="{2C0A7736-0C37-4331-A036-E3714F7DCB23}" presName="thickLine" presStyleLbl="alignNode1" presStyleIdx="3" presStyleCnt="9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3" presStyleCnt="9"/>
      <dgm:spPr/>
    </dgm:pt>
    <dgm:pt modelId="{B9FE6555-9124-4B86-B253-C0384D7169F1}" type="pres">
      <dgm:prSet presAssocID="{2C0A7736-0C37-4331-A036-E3714F7DCB23}" presName="vert1" presStyleCnt="0"/>
      <dgm:spPr/>
    </dgm:pt>
    <dgm:pt modelId="{4CD85067-91D1-4D98-8174-380B34747059}" type="pres">
      <dgm:prSet presAssocID="{32181FAC-62E4-4931-8EA8-1F2E2B50DF24}" presName="thickLine" presStyleLbl="alignNode1" presStyleIdx="4" presStyleCnt="9"/>
      <dgm:spPr>
        <a:xfrm>
          <a:off x="0" y="3918618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gm:spPr>
    </dgm:pt>
    <dgm:pt modelId="{F64290B1-A99A-4D4D-9057-80663A915F7B}" type="pres">
      <dgm:prSet presAssocID="{32181FAC-62E4-4931-8EA8-1F2E2B50DF24}" presName="horz1" presStyleCnt="0"/>
      <dgm:spPr/>
    </dgm:pt>
    <dgm:pt modelId="{48F71113-34C6-4FF4-8BDB-B3F721376D47}" type="pres">
      <dgm:prSet presAssocID="{32181FAC-62E4-4931-8EA8-1F2E2B50DF24}" presName="tx1" presStyleLbl="revTx" presStyleIdx="4" presStyleCnt="9"/>
      <dgm:spPr/>
    </dgm:pt>
    <dgm:pt modelId="{3C3D6560-676D-41ED-BC48-AB072848AF92}" type="pres">
      <dgm:prSet presAssocID="{32181FAC-62E4-4931-8EA8-1F2E2B50DF24}" presName="vert1" presStyleCnt="0"/>
      <dgm:spPr/>
    </dgm:pt>
    <dgm:pt modelId="{25350878-D9E7-49E2-A2B0-34AC1299B64C}" type="pres">
      <dgm:prSet presAssocID="{0E9ACA25-0721-47DA-BB41-684A4FA5B095}" presName="thickLine" presStyleLbl="alignNode1" presStyleIdx="5" presStyleCnt="9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5" presStyleCnt="9"/>
      <dgm:spPr/>
    </dgm:pt>
    <dgm:pt modelId="{9A95E7B8-7623-4484-988E-96163FC92162}" type="pres">
      <dgm:prSet presAssocID="{0E9ACA25-0721-47DA-BB41-684A4FA5B095}" presName="vert1" presStyleCnt="0"/>
      <dgm:spPr/>
    </dgm:pt>
    <dgm:pt modelId="{B4DEBD8A-738E-4AA9-9BF1-BEF41A00FCB7}" type="pres">
      <dgm:prSet presAssocID="{48F559D4-3052-4474-9A8A-52B379B14246}" presName="thickLine" presStyleLbl="alignNode1" presStyleIdx="6" presStyleCnt="9"/>
      <dgm:spPr/>
    </dgm:pt>
    <dgm:pt modelId="{99370185-792D-43A1-AE94-3EC58D876417}" type="pres">
      <dgm:prSet presAssocID="{48F559D4-3052-4474-9A8A-52B379B14246}" presName="horz1" presStyleCnt="0"/>
      <dgm:spPr/>
    </dgm:pt>
    <dgm:pt modelId="{A4270307-DD0F-4588-9FF2-39993A081157}" type="pres">
      <dgm:prSet presAssocID="{48F559D4-3052-4474-9A8A-52B379B14246}" presName="tx1" presStyleLbl="revTx" presStyleIdx="6" presStyleCnt="9"/>
      <dgm:spPr/>
    </dgm:pt>
    <dgm:pt modelId="{6A94498A-F9F0-4C6B-9E02-0A21E0DDA968}" type="pres">
      <dgm:prSet presAssocID="{48F559D4-3052-4474-9A8A-52B379B14246}" presName="vert1" presStyleCnt="0"/>
      <dgm:spPr/>
    </dgm:pt>
    <dgm:pt modelId="{D9AC2F79-3317-4AF8-B0A7-F41CA3AC4988}" type="pres">
      <dgm:prSet presAssocID="{31459BEF-C1C5-494A-AA2D-F3F8880E6519}" presName="thickLine" presStyleLbl="alignNode1" presStyleIdx="7" presStyleCnt="9"/>
      <dgm:spPr/>
    </dgm:pt>
    <dgm:pt modelId="{1E874A93-3C77-451D-8B11-4DCA726E5CE9}" type="pres">
      <dgm:prSet presAssocID="{31459BEF-C1C5-494A-AA2D-F3F8880E6519}" presName="horz1" presStyleCnt="0"/>
      <dgm:spPr/>
    </dgm:pt>
    <dgm:pt modelId="{3F415129-E313-49C1-B1EC-61B1288FD2BB}" type="pres">
      <dgm:prSet presAssocID="{31459BEF-C1C5-494A-AA2D-F3F8880E6519}" presName="tx1" presStyleLbl="revTx" presStyleIdx="7" presStyleCnt="9"/>
      <dgm:spPr/>
    </dgm:pt>
    <dgm:pt modelId="{92C3CDA1-1BC0-438D-A0B4-AD5A760BE0D9}" type="pres">
      <dgm:prSet presAssocID="{31459BEF-C1C5-494A-AA2D-F3F8880E6519}" presName="vert1" presStyleCnt="0"/>
      <dgm:spPr/>
    </dgm:pt>
    <dgm:pt modelId="{09F331A3-264A-425A-B204-836E1153B561}" type="pres">
      <dgm:prSet presAssocID="{2FA4769C-825C-4698-B3E2-81FDBFD20893}" presName="thickLine" presStyleLbl="alignNode1" presStyleIdx="8" presStyleCnt="9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8" presStyleCnt="9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C40C9408-0E37-4F91-B4D0-B066BFECABC1}" type="presOf" srcId="{48F559D4-3052-4474-9A8A-52B379B14246}" destId="{A4270307-DD0F-4588-9FF2-39993A081157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122D6A0E-429E-48A3-BCE8-7B9E6AED7447}" type="presOf" srcId="{F16B59FE-6304-43E3-B3A3-33B514C55D7F}" destId="{0E0991AE-B47E-4040-80AB-A6A0E0598B22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3E055B4A-2A84-4792-95E9-3BB4D3570EE5}" srcId="{AFADB2F8-BB85-4237-85D5-D3104486C949}" destId="{2C0A7736-0C37-4331-A036-E3714F7DCB23}" srcOrd="3" destOrd="0" parTransId="{12FB6A49-5589-444D-B809-868673D34BCF}" sibTransId="{B6AAB1C7-EA62-4AB1-AD8E-349F6B7A2F5C}"/>
    <dgm:cxn modelId="{18797158-0291-4663-A71A-8AECE5BD3709}" srcId="{AFADB2F8-BB85-4237-85D5-D3104486C949}" destId="{2FA4769C-825C-4698-B3E2-81FDBFD20893}" srcOrd="8" destOrd="0" parTransId="{9C0829C0-C8A1-480A-89DC-B97BF4E2C62C}" sibTransId="{C4F37875-3805-43DE-BC8C-0090DFA43822}"/>
    <dgm:cxn modelId="{11815282-2D0C-4AAE-A87C-2A9194632B28}" srcId="{AFADB2F8-BB85-4237-85D5-D3104486C949}" destId="{C32CF6A0-3B73-4769-8D35-A0C08ADEA1CC}" srcOrd="2" destOrd="0" parTransId="{70156627-AD36-491B-92B2-E2B0F2851264}" sibTransId="{1A9C0AB3-D86F-4AF1-BDD4-AF3356FE8265}"/>
    <dgm:cxn modelId="{D1FF058B-E2F3-4BED-88A5-B1A47EDEABCE}" srcId="{AFADB2F8-BB85-4237-85D5-D3104486C949}" destId="{48F559D4-3052-4474-9A8A-52B379B14246}" srcOrd="6" destOrd="0" parTransId="{B80695AE-3217-49F0-B8E2-B9344D296B33}" sibTransId="{871089A6-F63D-4EEC-ACE7-F63050C14D30}"/>
    <dgm:cxn modelId="{AB49359A-0BBB-463B-AAE7-D97A380A7DE0}" srcId="{AFADB2F8-BB85-4237-85D5-D3104486C949}" destId="{EEB1A146-3520-4149-BC4E-8F3BD82AC09C}" srcOrd="1" destOrd="0" parTransId="{51D0561E-8439-49B7-B4E3-418178E90E4B}" sibTransId="{61579691-CFDD-48F1-919F-14FC01AC838A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5EFD77B2-7484-4674-943F-2CEAA3B750E0}" type="presOf" srcId="{31459BEF-C1C5-494A-AA2D-F3F8880E6519}" destId="{3F415129-E313-49C1-B1EC-61B1288FD2BB}" srcOrd="0" destOrd="0" presId="urn:microsoft.com/office/officeart/2008/layout/LinedList"/>
    <dgm:cxn modelId="{B02277B4-8AB4-4DA2-8A39-A27E635558A4}" srcId="{AFADB2F8-BB85-4237-85D5-D3104486C949}" destId="{32181FAC-62E4-4931-8EA8-1F2E2B50DF24}" srcOrd="4" destOrd="0" parTransId="{F80F7355-D3F5-4D0B-90D3-C141ED257BCB}" sibTransId="{A43985C4-8D20-4247-B297-FD0127391C34}"/>
    <dgm:cxn modelId="{39AA4CC9-DECE-4C94-9D2C-A0EB2AAD93D2}" type="presOf" srcId="{C32CF6A0-3B73-4769-8D35-A0C08ADEA1CC}" destId="{988EAF37-6D12-44FB-B3B2-EFB168CD39D3}" srcOrd="0" destOrd="0" presId="urn:microsoft.com/office/officeart/2008/layout/LinedList"/>
    <dgm:cxn modelId="{3DEC2DCA-45C6-4A41-9914-611AFC071495}" srcId="{AFADB2F8-BB85-4237-85D5-D3104486C949}" destId="{F16B59FE-6304-43E3-B3A3-33B514C55D7F}" srcOrd="0" destOrd="0" parTransId="{E6E5F86B-F9ED-4C95-9944-446A69B5BE9E}" sibTransId="{B0B81A07-0FB5-41A9-AE4C-73D30225511A}"/>
    <dgm:cxn modelId="{489AFCE1-09FE-411A-8D25-418141B3F290}" srcId="{AFADB2F8-BB85-4237-85D5-D3104486C949}" destId="{0E9ACA25-0721-47DA-BB41-684A4FA5B095}" srcOrd="5" destOrd="0" parTransId="{B0DF6869-14BD-406F-9AE8-64ABE5A547E1}" sibTransId="{A27CE332-1B71-4B03-BF26-60CE0172E822}"/>
    <dgm:cxn modelId="{A9AD1EE2-01AD-4478-BF2C-E5911D91C25F}" srcId="{AFADB2F8-BB85-4237-85D5-D3104486C949}" destId="{31459BEF-C1C5-494A-AA2D-F3F8880E6519}" srcOrd="7" destOrd="0" parTransId="{56D17EFA-A899-4FE5-B7A0-49937AB8DEB9}" sibTransId="{B2A9FE8F-545F-4750-988B-325AAF5F4C99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28872FD-48C2-4FEA-A101-1A2624699C2C}" type="presOf" srcId="{32181FAC-62E4-4931-8EA8-1F2E2B50DF24}" destId="{48F71113-34C6-4FF4-8BDB-B3F721376D47}" srcOrd="0" destOrd="0" presId="urn:microsoft.com/office/officeart/2008/layout/LinedList"/>
    <dgm:cxn modelId="{3B57F6FD-DB27-49FE-8B49-82D4D5EFD6A7}" type="presOf" srcId="{EEB1A146-3520-4149-BC4E-8F3BD82AC09C}" destId="{81C3008F-0D62-4C4B-B742-F2A6997E6308}" srcOrd="0" destOrd="0" presId="urn:microsoft.com/office/officeart/2008/layout/LinedList"/>
    <dgm:cxn modelId="{EAF43B11-6236-4F1B-A93F-FAE0D04C840F}" type="presParOf" srcId="{295A8285-D275-46F7-A07C-59E361FA3C75}" destId="{903DA2B6-BBA5-4600-BCD6-2A220086D93B}" srcOrd="0" destOrd="0" presId="urn:microsoft.com/office/officeart/2008/layout/LinedList"/>
    <dgm:cxn modelId="{FE831FA3-4895-432A-B5EB-91DCC9DF71B1}" type="presParOf" srcId="{295A8285-D275-46F7-A07C-59E361FA3C75}" destId="{7E91DFAC-A6EC-4247-859B-D9AF19168ABD}" srcOrd="1" destOrd="0" presId="urn:microsoft.com/office/officeart/2008/layout/LinedList"/>
    <dgm:cxn modelId="{50BD03FB-729B-4820-B74C-50EB7C353328}" type="presParOf" srcId="{7E91DFAC-A6EC-4247-859B-D9AF19168ABD}" destId="{0E0991AE-B47E-4040-80AB-A6A0E0598B22}" srcOrd="0" destOrd="0" presId="urn:microsoft.com/office/officeart/2008/layout/LinedList"/>
    <dgm:cxn modelId="{C81FEB10-A762-4C08-97F3-90EB161ED54C}" type="presParOf" srcId="{7E91DFAC-A6EC-4247-859B-D9AF19168ABD}" destId="{8D3B464B-59BA-4732-9F3A-A99E37701C3B}" srcOrd="1" destOrd="0" presId="urn:microsoft.com/office/officeart/2008/layout/LinedList"/>
    <dgm:cxn modelId="{FF81D387-868B-477C-B5FD-EDAA3BC28B74}" type="presParOf" srcId="{295A8285-D275-46F7-A07C-59E361FA3C75}" destId="{B98AF16A-30EB-4EF5-A328-DB3688FE8148}" srcOrd="2" destOrd="0" presId="urn:microsoft.com/office/officeart/2008/layout/LinedList"/>
    <dgm:cxn modelId="{88CE8DDC-7828-4349-9274-BE370D95DB41}" type="presParOf" srcId="{295A8285-D275-46F7-A07C-59E361FA3C75}" destId="{C4469231-F8CF-4350-B246-118A151E366A}" srcOrd="3" destOrd="0" presId="urn:microsoft.com/office/officeart/2008/layout/LinedList"/>
    <dgm:cxn modelId="{26BED844-379E-46F8-93C7-A2B28EB18067}" type="presParOf" srcId="{C4469231-F8CF-4350-B246-118A151E366A}" destId="{81C3008F-0D62-4C4B-B742-F2A6997E6308}" srcOrd="0" destOrd="0" presId="urn:microsoft.com/office/officeart/2008/layout/LinedList"/>
    <dgm:cxn modelId="{9BEDF49F-23B1-465D-9562-E42E70E77532}" type="presParOf" srcId="{C4469231-F8CF-4350-B246-118A151E366A}" destId="{D6337203-5285-4DC2-A54E-D1661EEA8D13}" srcOrd="1" destOrd="0" presId="urn:microsoft.com/office/officeart/2008/layout/LinedList"/>
    <dgm:cxn modelId="{EF7A23EA-ECC0-4CE0-8449-228B570B8359}" type="presParOf" srcId="{295A8285-D275-46F7-A07C-59E361FA3C75}" destId="{1FB65C50-6763-46F3-8E39-2F683697144B}" srcOrd="4" destOrd="0" presId="urn:microsoft.com/office/officeart/2008/layout/LinedList"/>
    <dgm:cxn modelId="{87E5F3F0-3E53-425A-A26B-A305091D97CA}" type="presParOf" srcId="{295A8285-D275-46F7-A07C-59E361FA3C75}" destId="{04579424-897A-491D-B4C1-5CCD0A5AAEC6}" srcOrd="5" destOrd="0" presId="urn:microsoft.com/office/officeart/2008/layout/LinedList"/>
    <dgm:cxn modelId="{FFD26D0A-81C7-488A-910D-CB40FB68F528}" type="presParOf" srcId="{04579424-897A-491D-B4C1-5CCD0A5AAEC6}" destId="{988EAF37-6D12-44FB-B3B2-EFB168CD39D3}" srcOrd="0" destOrd="0" presId="urn:microsoft.com/office/officeart/2008/layout/LinedList"/>
    <dgm:cxn modelId="{51587CC2-3FFD-4340-98CE-281479577FB8}" type="presParOf" srcId="{04579424-897A-491D-B4C1-5CCD0A5AAEC6}" destId="{70D9A86C-A771-43F7-B126-0CA42D414662}" srcOrd="1" destOrd="0" presId="urn:microsoft.com/office/officeart/2008/layout/LinedList"/>
    <dgm:cxn modelId="{698069B4-0827-4A09-A6D9-98C987FAFF9C}" type="presParOf" srcId="{295A8285-D275-46F7-A07C-59E361FA3C75}" destId="{305BE206-0F8C-41DF-90B1-AD929032F948}" srcOrd="6" destOrd="0" presId="urn:microsoft.com/office/officeart/2008/layout/LinedList"/>
    <dgm:cxn modelId="{496AAAA8-3B44-4E12-AA1E-E4BA8F817A8D}" type="presParOf" srcId="{295A8285-D275-46F7-A07C-59E361FA3C75}" destId="{2066E59F-976B-413C-809B-20A7A995AB8E}" srcOrd="7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0A359D75-C84D-4FCA-B990-E936147F9C4E}" type="presParOf" srcId="{295A8285-D275-46F7-A07C-59E361FA3C75}" destId="{4CD85067-91D1-4D98-8174-380B34747059}" srcOrd="8" destOrd="0" presId="urn:microsoft.com/office/officeart/2008/layout/LinedList"/>
    <dgm:cxn modelId="{50C07105-1620-4EF0-9045-567EDB6DDCA8}" type="presParOf" srcId="{295A8285-D275-46F7-A07C-59E361FA3C75}" destId="{F64290B1-A99A-4D4D-9057-80663A915F7B}" srcOrd="9" destOrd="0" presId="urn:microsoft.com/office/officeart/2008/layout/LinedList"/>
    <dgm:cxn modelId="{72790467-0057-4594-88A8-FCAE735AA3B7}" type="presParOf" srcId="{F64290B1-A99A-4D4D-9057-80663A915F7B}" destId="{48F71113-34C6-4FF4-8BDB-B3F721376D47}" srcOrd="0" destOrd="0" presId="urn:microsoft.com/office/officeart/2008/layout/LinedList"/>
    <dgm:cxn modelId="{5DAF6AED-86C0-41CB-84A9-B005472FB92E}" type="presParOf" srcId="{F64290B1-A99A-4D4D-9057-80663A915F7B}" destId="{3C3D6560-676D-41ED-BC48-AB072848AF92}" srcOrd="1" destOrd="0" presId="urn:microsoft.com/office/officeart/2008/layout/LinedList"/>
    <dgm:cxn modelId="{BF01027F-586B-499D-940A-CD465B7EA7BA}" type="presParOf" srcId="{295A8285-D275-46F7-A07C-59E361FA3C75}" destId="{25350878-D9E7-49E2-A2B0-34AC1299B64C}" srcOrd="10" destOrd="0" presId="urn:microsoft.com/office/officeart/2008/layout/LinedList"/>
    <dgm:cxn modelId="{5E222921-B66A-4417-92FE-C6F0EFB838EE}" type="presParOf" srcId="{295A8285-D275-46F7-A07C-59E361FA3C75}" destId="{1DE65BB8-B33B-474C-9FBC-15E2CE36D845}" srcOrd="11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1C0807CC-CA68-4550-93AE-ED3F4C4D75F7}" type="presParOf" srcId="{295A8285-D275-46F7-A07C-59E361FA3C75}" destId="{B4DEBD8A-738E-4AA9-9BF1-BEF41A00FCB7}" srcOrd="12" destOrd="0" presId="urn:microsoft.com/office/officeart/2008/layout/LinedList"/>
    <dgm:cxn modelId="{881D03D8-9160-425C-8B96-FD18757CF5EB}" type="presParOf" srcId="{295A8285-D275-46F7-A07C-59E361FA3C75}" destId="{99370185-792D-43A1-AE94-3EC58D876417}" srcOrd="13" destOrd="0" presId="urn:microsoft.com/office/officeart/2008/layout/LinedList"/>
    <dgm:cxn modelId="{647F5C15-30E0-4AF6-B73B-EDA7B7981AFC}" type="presParOf" srcId="{99370185-792D-43A1-AE94-3EC58D876417}" destId="{A4270307-DD0F-4588-9FF2-39993A081157}" srcOrd="0" destOrd="0" presId="urn:microsoft.com/office/officeart/2008/layout/LinedList"/>
    <dgm:cxn modelId="{36F29EF9-E398-446C-A115-B5C52E393B52}" type="presParOf" srcId="{99370185-792D-43A1-AE94-3EC58D876417}" destId="{6A94498A-F9F0-4C6B-9E02-0A21E0DDA968}" srcOrd="1" destOrd="0" presId="urn:microsoft.com/office/officeart/2008/layout/LinedList"/>
    <dgm:cxn modelId="{1371817A-FDCE-4416-82AC-41E5B092C6AB}" type="presParOf" srcId="{295A8285-D275-46F7-A07C-59E361FA3C75}" destId="{D9AC2F79-3317-4AF8-B0A7-F41CA3AC4988}" srcOrd="14" destOrd="0" presId="urn:microsoft.com/office/officeart/2008/layout/LinedList"/>
    <dgm:cxn modelId="{3DFCAB83-67BF-4B38-B495-C09BF1FF6587}" type="presParOf" srcId="{295A8285-D275-46F7-A07C-59E361FA3C75}" destId="{1E874A93-3C77-451D-8B11-4DCA726E5CE9}" srcOrd="15" destOrd="0" presId="urn:microsoft.com/office/officeart/2008/layout/LinedList"/>
    <dgm:cxn modelId="{5EAED666-34F4-4FC4-874E-EA6B36F73BA5}" type="presParOf" srcId="{1E874A93-3C77-451D-8B11-4DCA726E5CE9}" destId="{3F415129-E313-49C1-B1EC-61B1288FD2BB}" srcOrd="0" destOrd="0" presId="urn:microsoft.com/office/officeart/2008/layout/LinedList"/>
    <dgm:cxn modelId="{F2346F5A-20E4-465B-8954-B9A9330B6AA5}" type="presParOf" srcId="{1E874A93-3C77-451D-8B11-4DCA726E5CE9}" destId="{92C3CDA1-1BC0-438D-A0B4-AD5A760BE0D9}" srcOrd="1" destOrd="0" presId="urn:microsoft.com/office/officeart/2008/layout/LinedList"/>
    <dgm:cxn modelId="{7428DCC8-1BC8-47D4-97CE-225E92CD0B31}" type="presParOf" srcId="{295A8285-D275-46F7-A07C-59E361FA3C75}" destId="{09F331A3-264A-425A-B204-836E1153B561}" srcOrd="16" destOrd="0" presId="urn:microsoft.com/office/officeart/2008/layout/LinedList"/>
    <dgm:cxn modelId="{1374240F-69FC-4710-98DC-071EE539B719}" type="presParOf" srcId="{295A8285-D275-46F7-A07C-59E361FA3C75}" destId="{41A706D2-5899-4830-8150-AD3ACA906E72}" srcOrd="17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1290A2-DF29-49CB-9388-F22F4EBCAA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55444-4E21-4CED-A2B1-94248E10F1A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OSA Advisor</a:t>
          </a:r>
        </a:p>
      </dgm:t>
    </dgm:pt>
    <dgm:pt modelId="{B9ECE405-4192-44BF-92DE-B61EF69C2813}" type="parTrans" cxnId="{D4D02618-D886-4F8B-92B5-A6B1CC3D9DA1}">
      <dgm:prSet/>
      <dgm:spPr/>
      <dgm:t>
        <a:bodyPr/>
        <a:lstStyle/>
        <a:p>
          <a:endParaRPr lang="en-US"/>
        </a:p>
      </dgm:t>
    </dgm:pt>
    <dgm:pt modelId="{C48AB804-E3DD-4BCF-802F-481550D4F9C5}" type="sibTrans" cxnId="{D4D02618-D886-4F8B-92B5-A6B1CC3D9DA1}">
      <dgm:prSet/>
      <dgm:spPr/>
      <dgm:t>
        <a:bodyPr/>
        <a:lstStyle/>
        <a:p>
          <a:endParaRPr lang="en-US"/>
        </a:p>
      </dgm:t>
    </dgm:pt>
    <dgm:pt modelId="{273C482D-1633-47BC-8452-4C0709A170F0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sz="2800" dirty="0"/>
            <a:t>Kerri Thom</a:t>
          </a:r>
        </a:p>
      </dgm:t>
    </dgm:pt>
    <dgm:pt modelId="{7FD5A67E-2115-4DEF-8C73-33AB73180AB6}" type="parTrans" cxnId="{A8E14B2A-0DC6-4444-BBDC-254115B6499C}">
      <dgm:prSet/>
      <dgm:spPr/>
      <dgm:t>
        <a:bodyPr/>
        <a:lstStyle/>
        <a:p>
          <a:endParaRPr lang="en-US"/>
        </a:p>
      </dgm:t>
    </dgm:pt>
    <dgm:pt modelId="{F842BB60-54E6-4D81-850B-53695E65907F}" type="sibTrans" cxnId="{A8E14B2A-0DC6-4444-BBDC-254115B6499C}">
      <dgm:prSet/>
      <dgm:spPr/>
      <dgm:t>
        <a:bodyPr/>
        <a:lstStyle/>
        <a:p>
          <a:endParaRPr lang="en-US"/>
        </a:p>
      </dgm:t>
    </dgm:pt>
    <dgm:pt modelId="{7777D641-FCAC-4D33-9469-ADB1011A66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Specialty Advisor(s)</a:t>
          </a:r>
        </a:p>
      </dgm:t>
    </dgm:pt>
    <dgm:pt modelId="{D12395DA-BB1A-4178-A831-AD1CC8034A13}" type="parTrans" cxnId="{4FBCC471-6380-4FF3-89CF-279B858B5104}">
      <dgm:prSet/>
      <dgm:spPr/>
      <dgm:t>
        <a:bodyPr/>
        <a:lstStyle/>
        <a:p>
          <a:endParaRPr lang="en-US"/>
        </a:p>
      </dgm:t>
    </dgm:pt>
    <dgm:pt modelId="{E7436188-2FD0-4391-87FC-2D9AC6EE00C3}" type="sibTrans" cxnId="{4FBCC471-6380-4FF3-89CF-279B858B5104}">
      <dgm:prSet/>
      <dgm:spPr/>
      <dgm:t>
        <a:bodyPr/>
        <a:lstStyle/>
        <a:p>
          <a:endParaRPr lang="en-US"/>
        </a:p>
      </dgm:t>
    </dgm:pt>
    <dgm:pt modelId="{58DD507F-162F-4724-8547-F0CB6EBC0306}">
      <dgm:prSet phldrT="[Text]" custT="1"/>
      <dgm:spPr/>
      <dgm:t>
        <a:bodyPr/>
        <a:lstStyle/>
        <a:p>
          <a:r>
            <a:rPr lang="en-US" sz="2400" dirty="0"/>
            <a:t>Frank Henn (R)</a:t>
          </a:r>
        </a:p>
      </dgm:t>
    </dgm:pt>
    <dgm:pt modelId="{D7113777-F467-4D45-9892-8A47F7380E27}" type="parTrans" cxnId="{92951F50-B69E-4F88-B1A0-9A347C307ABA}">
      <dgm:prSet/>
      <dgm:spPr/>
      <dgm:t>
        <a:bodyPr/>
        <a:lstStyle/>
        <a:p>
          <a:endParaRPr lang="en-US"/>
        </a:p>
      </dgm:t>
    </dgm:pt>
    <dgm:pt modelId="{4EB1EC89-7E99-4A4F-8B99-0AC4CE1EA27D}" type="sibTrans" cxnId="{92951F50-B69E-4F88-B1A0-9A347C307ABA}">
      <dgm:prSet/>
      <dgm:spPr/>
      <dgm:t>
        <a:bodyPr/>
        <a:lstStyle/>
        <a:p>
          <a:endParaRPr lang="en-US"/>
        </a:p>
      </dgm:t>
    </dgm:pt>
    <dgm:pt modelId="{B457805F-992D-4579-B30D-FECA38C4FF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Peer Advising</a:t>
          </a:r>
        </a:p>
      </dgm:t>
    </dgm:pt>
    <dgm:pt modelId="{11FCEF9E-EC57-4E51-B77F-B5324184CF7B}" type="parTrans" cxnId="{2EF1C7D2-FE41-47AA-B691-9C854C2A7879}">
      <dgm:prSet/>
      <dgm:spPr/>
      <dgm:t>
        <a:bodyPr/>
        <a:lstStyle/>
        <a:p>
          <a:endParaRPr lang="en-US"/>
        </a:p>
      </dgm:t>
    </dgm:pt>
    <dgm:pt modelId="{7E370EE3-D5E9-4F83-8816-EC121C3826ED}" type="sibTrans" cxnId="{2EF1C7D2-FE41-47AA-B691-9C854C2A7879}">
      <dgm:prSet/>
      <dgm:spPr/>
      <dgm:t>
        <a:bodyPr/>
        <a:lstStyle/>
        <a:p>
          <a:endParaRPr lang="en-US"/>
        </a:p>
      </dgm:t>
    </dgm:pt>
    <dgm:pt modelId="{A35A6302-4FBA-46D3-81C0-6B77D401634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dirty="0"/>
            <a:t>Tony Koshar</a:t>
          </a:r>
        </a:p>
      </dgm:t>
    </dgm:pt>
    <dgm:pt modelId="{F76ABB75-EA40-43AC-B48E-442A6081A9F5}" type="parTrans" cxnId="{E61D3662-0ABA-41F2-B182-2AD2C7364F29}">
      <dgm:prSet/>
      <dgm:spPr/>
      <dgm:t>
        <a:bodyPr/>
        <a:lstStyle/>
        <a:p>
          <a:endParaRPr lang="en-US"/>
        </a:p>
      </dgm:t>
    </dgm:pt>
    <dgm:pt modelId="{A11A8724-3A0C-4D83-BAC3-04E53A79F1C6}" type="sibTrans" cxnId="{E61D3662-0ABA-41F2-B182-2AD2C7364F29}">
      <dgm:prSet/>
      <dgm:spPr/>
      <dgm:t>
        <a:bodyPr/>
        <a:lstStyle/>
        <a:p>
          <a:endParaRPr lang="en-US"/>
        </a:p>
      </dgm:t>
    </dgm:pt>
    <dgm:pt modelId="{C13D1F40-CE41-497C-8890-C09DCCD212F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>
              <a:solidFill>
                <a:srgbClr val="C00000"/>
              </a:solidFill>
            </a:rPr>
            <a:t>Alumni Network </a:t>
          </a:r>
        </a:p>
      </dgm:t>
    </dgm:pt>
    <dgm:pt modelId="{EFE49602-59C2-449D-8FBB-51DC6E7E4469}" type="parTrans" cxnId="{F3E607BB-83A1-4A30-ADF1-6F2241DD4D1B}">
      <dgm:prSet/>
      <dgm:spPr/>
      <dgm:t>
        <a:bodyPr/>
        <a:lstStyle/>
        <a:p>
          <a:endParaRPr lang="en-US"/>
        </a:p>
      </dgm:t>
    </dgm:pt>
    <dgm:pt modelId="{4BEE074A-553A-4051-B668-E02179A1D00F}" type="sibTrans" cxnId="{F3E607BB-83A1-4A30-ADF1-6F2241DD4D1B}">
      <dgm:prSet/>
      <dgm:spPr/>
      <dgm:t>
        <a:bodyPr/>
        <a:lstStyle/>
        <a:p>
          <a:endParaRPr lang="en-US"/>
        </a:p>
      </dgm:t>
    </dgm:pt>
    <dgm:pt modelId="{6998B000-E2A3-4960-A84C-428662A70EC3}">
      <dgm:prSet phldrT="[Text]" custT="1"/>
      <dgm:spPr/>
      <dgm:t>
        <a:bodyPr/>
        <a:lstStyle/>
        <a:p>
          <a:r>
            <a:rPr lang="en-US" sz="2400" dirty="0"/>
            <a:t>Vicky Norton (Admin) </a:t>
          </a:r>
        </a:p>
      </dgm:t>
    </dgm:pt>
    <dgm:pt modelId="{ADB0C7E2-AE0F-4D5F-8FDB-4430945EA38E}" type="parTrans" cxnId="{9078B2ED-2BFB-4842-A85D-2B7EB0D81107}">
      <dgm:prSet/>
      <dgm:spPr/>
      <dgm:t>
        <a:bodyPr/>
        <a:lstStyle/>
        <a:p>
          <a:endParaRPr lang="en-US"/>
        </a:p>
      </dgm:t>
    </dgm:pt>
    <dgm:pt modelId="{C7E01BA4-B5E1-45E2-B28E-9F140A8251ED}" type="sibTrans" cxnId="{9078B2ED-2BFB-4842-A85D-2B7EB0D81107}">
      <dgm:prSet/>
      <dgm:spPr/>
      <dgm:t>
        <a:bodyPr/>
        <a:lstStyle/>
        <a:p>
          <a:endParaRPr lang="en-US"/>
        </a:p>
      </dgm:t>
    </dgm:pt>
    <dgm:pt modelId="{7E44814C-DAB0-4B4E-B023-F7D1F9C135DE}">
      <dgm:prSet phldrT="[Text]" custT="1"/>
      <dgm:spPr/>
      <dgm:t>
        <a:bodyPr/>
        <a:lstStyle/>
        <a:p>
          <a:r>
            <a:rPr lang="en-US" sz="2400" dirty="0"/>
            <a:t>Natalie Danna</a:t>
          </a:r>
        </a:p>
      </dgm:t>
    </dgm:pt>
    <dgm:pt modelId="{3FD5B2D7-426B-4B60-BFE1-C41036F50BC0}" type="parTrans" cxnId="{6BF91ABD-14C4-428F-A157-8EF272E4E463}">
      <dgm:prSet/>
      <dgm:spPr/>
      <dgm:t>
        <a:bodyPr/>
        <a:lstStyle/>
        <a:p>
          <a:endParaRPr lang="en-US"/>
        </a:p>
      </dgm:t>
    </dgm:pt>
    <dgm:pt modelId="{2B6B64CB-2BBC-41DA-8ACB-7C6A78596399}" type="sibTrans" cxnId="{6BF91ABD-14C4-428F-A157-8EF272E4E463}">
      <dgm:prSet/>
      <dgm:spPr/>
      <dgm:t>
        <a:bodyPr/>
        <a:lstStyle/>
        <a:p>
          <a:endParaRPr lang="en-US"/>
        </a:p>
      </dgm:t>
    </dgm:pt>
    <dgm:pt modelId="{C3F35436-84D0-4500-9511-7054FEDB495C}">
      <dgm:prSet phldrT="[Text]" custT="1"/>
      <dgm:spPr/>
      <dgm:t>
        <a:bodyPr/>
        <a:lstStyle/>
        <a:p>
          <a:r>
            <a:rPr lang="en-US" sz="2400" dirty="0"/>
            <a:t>Mohit Gilotra </a:t>
          </a:r>
        </a:p>
      </dgm:t>
    </dgm:pt>
    <dgm:pt modelId="{56FAF24C-12EE-456A-803D-9EAE53761B42}" type="parTrans" cxnId="{95E2B834-9D79-49D7-A06A-C827EB5A5C04}">
      <dgm:prSet/>
      <dgm:spPr/>
      <dgm:t>
        <a:bodyPr/>
        <a:lstStyle/>
        <a:p>
          <a:endParaRPr lang="en-US"/>
        </a:p>
      </dgm:t>
    </dgm:pt>
    <dgm:pt modelId="{0D97B8E3-3130-4B61-A6A0-A2BB4A2FB106}" type="sibTrans" cxnId="{95E2B834-9D79-49D7-A06A-C827EB5A5C04}">
      <dgm:prSet/>
      <dgm:spPr/>
      <dgm:t>
        <a:bodyPr/>
        <a:lstStyle/>
        <a:p>
          <a:endParaRPr lang="en-US"/>
        </a:p>
      </dgm:t>
    </dgm:pt>
    <dgm:pt modelId="{EBC24D98-A4DF-4BDA-BA4B-8C0821DA248A}" type="pres">
      <dgm:prSet presAssocID="{311290A2-DF29-49CB-9388-F22F4EBCAADF}" presName="Name0" presStyleCnt="0">
        <dgm:presLayoutVars>
          <dgm:dir/>
          <dgm:animLvl val="lvl"/>
          <dgm:resizeHandles val="exact"/>
        </dgm:presLayoutVars>
      </dgm:prSet>
      <dgm:spPr/>
    </dgm:pt>
    <dgm:pt modelId="{E6A53D16-419E-45BB-AC17-D3AF979E5F55}" type="pres">
      <dgm:prSet presAssocID="{35855444-4E21-4CED-A2B1-94248E10F1AC}" presName="composite" presStyleCnt="0"/>
      <dgm:spPr/>
    </dgm:pt>
    <dgm:pt modelId="{188B4102-9E4C-4AE1-B7C3-0EE5B9924FE4}" type="pres">
      <dgm:prSet presAssocID="{35855444-4E21-4CED-A2B1-94248E10F1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DBCA1D-4911-4D9D-B8AE-DB72B75587E0}" type="pres">
      <dgm:prSet presAssocID="{35855444-4E21-4CED-A2B1-94248E10F1AC}" presName="desTx" presStyleLbl="alignAccFollowNode1" presStyleIdx="0" presStyleCnt="3" custLinFactNeighborX="-59566" custLinFactNeighborY="-627">
        <dgm:presLayoutVars>
          <dgm:bulletEnabled val="1"/>
        </dgm:presLayoutVars>
      </dgm:prSet>
      <dgm:spPr/>
    </dgm:pt>
    <dgm:pt modelId="{74D8C6E5-D843-436E-830D-9CB4134295A2}" type="pres">
      <dgm:prSet presAssocID="{C48AB804-E3DD-4BCF-802F-481550D4F9C5}" presName="space" presStyleCnt="0"/>
      <dgm:spPr/>
    </dgm:pt>
    <dgm:pt modelId="{8766F02A-AAC4-4DE9-B0F1-2E9245C37034}" type="pres">
      <dgm:prSet presAssocID="{7777D641-FCAC-4D33-9469-ADB1011A66F7}" presName="composite" presStyleCnt="0"/>
      <dgm:spPr/>
    </dgm:pt>
    <dgm:pt modelId="{806CBEEB-D9DF-4F58-9A75-C7BB2281078C}" type="pres">
      <dgm:prSet presAssocID="{7777D641-FCAC-4D33-9469-ADB1011A66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086BAC-F8F8-4ADF-9B47-996919406F0C}" type="pres">
      <dgm:prSet presAssocID="{7777D641-FCAC-4D33-9469-ADB1011A66F7}" presName="desTx" presStyleLbl="alignAccFollowNode1" presStyleIdx="1" presStyleCnt="3">
        <dgm:presLayoutVars>
          <dgm:bulletEnabled val="1"/>
        </dgm:presLayoutVars>
      </dgm:prSet>
      <dgm:spPr/>
    </dgm:pt>
    <dgm:pt modelId="{61C7C7C8-8609-48B7-A1BD-96C3E04FF531}" type="pres">
      <dgm:prSet presAssocID="{E7436188-2FD0-4391-87FC-2D9AC6EE00C3}" presName="space" presStyleCnt="0"/>
      <dgm:spPr/>
    </dgm:pt>
    <dgm:pt modelId="{3CF121E5-5A04-429F-99C1-6817D91F73F1}" type="pres">
      <dgm:prSet presAssocID="{B457805F-992D-4579-B30D-FECA38C4FFA0}" presName="composite" presStyleCnt="0"/>
      <dgm:spPr/>
    </dgm:pt>
    <dgm:pt modelId="{B50DE71C-220B-4295-965D-022C6C0A2479}" type="pres">
      <dgm:prSet presAssocID="{B457805F-992D-4579-B30D-FECA38C4FF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EECDD-60BA-44D6-BC98-E1DA663BADB5}" type="pres">
      <dgm:prSet presAssocID="{B457805F-992D-4579-B30D-FECA38C4FF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99913-4198-47F6-B02D-609063DCBD9E}" type="presOf" srcId="{273C482D-1633-47BC-8452-4C0709A170F0}" destId="{15DBCA1D-4911-4D9D-B8AE-DB72B75587E0}" srcOrd="0" destOrd="0" presId="urn:microsoft.com/office/officeart/2005/8/layout/hList1"/>
    <dgm:cxn modelId="{D4D02618-D886-4F8B-92B5-A6B1CC3D9DA1}" srcId="{311290A2-DF29-49CB-9388-F22F4EBCAADF}" destId="{35855444-4E21-4CED-A2B1-94248E10F1AC}" srcOrd="0" destOrd="0" parTransId="{B9ECE405-4192-44BF-92DE-B61EF69C2813}" sibTransId="{C48AB804-E3DD-4BCF-802F-481550D4F9C5}"/>
    <dgm:cxn modelId="{A8E14B2A-0DC6-4444-BBDC-254115B6499C}" srcId="{35855444-4E21-4CED-A2B1-94248E10F1AC}" destId="{273C482D-1633-47BC-8452-4C0709A170F0}" srcOrd="0" destOrd="0" parTransId="{7FD5A67E-2115-4DEF-8C73-33AB73180AB6}" sibTransId="{F842BB60-54E6-4D81-850B-53695E65907F}"/>
    <dgm:cxn modelId="{44B32E33-8F99-4570-9B44-7C6E3AAF111E}" type="presOf" srcId="{B457805F-992D-4579-B30D-FECA38C4FFA0}" destId="{B50DE71C-220B-4295-965D-022C6C0A2479}" srcOrd="0" destOrd="0" presId="urn:microsoft.com/office/officeart/2005/8/layout/hList1"/>
    <dgm:cxn modelId="{95E2B834-9D79-49D7-A06A-C827EB5A5C04}" srcId="{7777D641-FCAC-4D33-9469-ADB1011A66F7}" destId="{C3F35436-84D0-4500-9511-7054FEDB495C}" srcOrd="2" destOrd="0" parTransId="{56FAF24C-12EE-456A-803D-9EAE53761B42}" sibTransId="{0D97B8E3-3130-4B61-A6A0-A2BB4A2FB106}"/>
    <dgm:cxn modelId="{C601085F-AC03-4130-9445-78E3871460F2}" type="presOf" srcId="{C3F35436-84D0-4500-9511-7054FEDB495C}" destId="{BD086BAC-F8F8-4ADF-9B47-996919406F0C}" srcOrd="0" destOrd="2" presId="urn:microsoft.com/office/officeart/2005/8/layout/hList1"/>
    <dgm:cxn modelId="{742F185F-FE07-457E-AB5C-3FFB8F4A5E1E}" type="presOf" srcId="{6998B000-E2A3-4960-A84C-428662A70EC3}" destId="{BD086BAC-F8F8-4ADF-9B47-996919406F0C}" srcOrd="0" destOrd="3" presId="urn:microsoft.com/office/officeart/2005/8/layout/hList1"/>
    <dgm:cxn modelId="{E61D3662-0ABA-41F2-B182-2AD2C7364F29}" srcId="{B457805F-992D-4579-B30D-FECA38C4FFA0}" destId="{A35A6302-4FBA-46D3-81C0-6B77D4016344}" srcOrd="0" destOrd="0" parTransId="{F76ABB75-EA40-43AC-B48E-442A6081A9F5}" sibTransId="{A11A8724-3A0C-4D83-BAC3-04E53A79F1C6}"/>
    <dgm:cxn modelId="{91B8FE66-066A-4978-B859-E45321C986ED}" type="presOf" srcId="{311290A2-DF29-49CB-9388-F22F4EBCAADF}" destId="{EBC24D98-A4DF-4BDA-BA4B-8C0821DA248A}" srcOrd="0" destOrd="0" presId="urn:microsoft.com/office/officeart/2005/8/layout/hList1"/>
    <dgm:cxn modelId="{92951F50-B69E-4F88-B1A0-9A347C307ABA}" srcId="{7777D641-FCAC-4D33-9469-ADB1011A66F7}" destId="{58DD507F-162F-4724-8547-F0CB6EBC0306}" srcOrd="0" destOrd="0" parTransId="{D7113777-F467-4D45-9892-8A47F7380E27}" sibTransId="{4EB1EC89-7E99-4A4F-8B99-0AC4CE1EA27D}"/>
    <dgm:cxn modelId="{4FBCC471-6380-4FF3-89CF-279B858B5104}" srcId="{311290A2-DF29-49CB-9388-F22F4EBCAADF}" destId="{7777D641-FCAC-4D33-9469-ADB1011A66F7}" srcOrd="1" destOrd="0" parTransId="{D12395DA-BB1A-4178-A831-AD1CC8034A13}" sibTransId="{E7436188-2FD0-4391-87FC-2D9AC6EE00C3}"/>
    <dgm:cxn modelId="{1DA86D59-4CFE-49D6-8336-1AF06589675F}" type="presOf" srcId="{7E44814C-DAB0-4B4E-B023-F7D1F9C135DE}" destId="{BD086BAC-F8F8-4ADF-9B47-996919406F0C}" srcOrd="0" destOrd="1" presId="urn:microsoft.com/office/officeart/2005/8/layout/hList1"/>
    <dgm:cxn modelId="{15E29D98-F0CD-43A5-A94D-26FD15C084F3}" type="presOf" srcId="{7777D641-FCAC-4D33-9469-ADB1011A66F7}" destId="{806CBEEB-D9DF-4F58-9A75-C7BB2281078C}" srcOrd="0" destOrd="0" presId="urn:microsoft.com/office/officeart/2005/8/layout/hList1"/>
    <dgm:cxn modelId="{7F9227B2-B492-4B3F-9BFE-A555E816A872}" type="presOf" srcId="{A35A6302-4FBA-46D3-81C0-6B77D4016344}" destId="{7A3EECDD-60BA-44D6-BC98-E1DA663BADB5}" srcOrd="0" destOrd="0" presId="urn:microsoft.com/office/officeart/2005/8/layout/hList1"/>
    <dgm:cxn modelId="{8D1802B8-98B6-4469-ACCD-C14EBAE53571}" type="presOf" srcId="{35855444-4E21-4CED-A2B1-94248E10F1AC}" destId="{188B4102-9E4C-4AE1-B7C3-0EE5B9924FE4}" srcOrd="0" destOrd="0" presId="urn:microsoft.com/office/officeart/2005/8/layout/hList1"/>
    <dgm:cxn modelId="{F3E607BB-83A1-4A30-ADF1-6F2241DD4D1B}" srcId="{B457805F-992D-4579-B30D-FECA38C4FFA0}" destId="{C13D1F40-CE41-497C-8890-C09DCCD212FC}" srcOrd="1" destOrd="0" parTransId="{EFE49602-59C2-449D-8FBB-51DC6E7E4469}" sibTransId="{4BEE074A-553A-4051-B668-E02179A1D00F}"/>
    <dgm:cxn modelId="{6BF91ABD-14C4-428F-A157-8EF272E4E463}" srcId="{7777D641-FCAC-4D33-9469-ADB1011A66F7}" destId="{7E44814C-DAB0-4B4E-B023-F7D1F9C135DE}" srcOrd="1" destOrd="0" parTransId="{3FD5B2D7-426B-4B60-BFE1-C41036F50BC0}" sibTransId="{2B6B64CB-2BBC-41DA-8ACB-7C6A78596399}"/>
    <dgm:cxn modelId="{3C934EC8-7CDA-4FD8-B7F8-A5C4CA9D373C}" type="presOf" srcId="{C13D1F40-CE41-497C-8890-C09DCCD212FC}" destId="{7A3EECDD-60BA-44D6-BC98-E1DA663BADB5}" srcOrd="0" destOrd="1" presId="urn:microsoft.com/office/officeart/2005/8/layout/hList1"/>
    <dgm:cxn modelId="{2EF1C7D2-FE41-47AA-B691-9C854C2A7879}" srcId="{311290A2-DF29-49CB-9388-F22F4EBCAADF}" destId="{B457805F-992D-4579-B30D-FECA38C4FFA0}" srcOrd="2" destOrd="0" parTransId="{11FCEF9E-EC57-4E51-B77F-B5324184CF7B}" sibTransId="{7E370EE3-D5E9-4F83-8816-EC121C3826ED}"/>
    <dgm:cxn modelId="{9078B2ED-2BFB-4842-A85D-2B7EB0D81107}" srcId="{7777D641-FCAC-4D33-9469-ADB1011A66F7}" destId="{6998B000-E2A3-4960-A84C-428662A70EC3}" srcOrd="3" destOrd="0" parTransId="{ADB0C7E2-AE0F-4D5F-8FDB-4430945EA38E}" sibTransId="{C7E01BA4-B5E1-45E2-B28E-9F140A8251ED}"/>
    <dgm:cxn modelId="{45BD67FE-D010-4086-9537-338F891A55A4}" type="presOf" srcId="{58DD507F-162F-4724-8547-F0CB6EBC0306}" destId="{BD086BAC-F8F8-4ADF-9B47-996919406F0C}" srcOrd="0" destOrd="0" presId="urn:microsoft.com/office/officeart/2005/8/layout/hList1"/>
    <dgm:cxn modelId="{9E8534C4-ED48-4771-B89A-927E440FD8D2}" type="presParOf" srcId="{EBC24D98-A4DF-4BDA-BA4B-8C0821DA248A}" destId="{E6A53D16-419E-45BB-AC17-D3AF979E5F55}" srcOrd="0" destOrd="0" presId="urn:microsoft.com/office/officeart/2005/8/layout/hList1"/>
    <dgm:cxn modelId="{27DD8E9D-5AC6-4669-8391-AE9710C463CE}" type="presParOf" srcId="{E6A53D16-419E-45BB-AC17-D3AF979E5F55}" destId="{188B4102-9E4C-4AE1-B7C3-0EE5B9924FE4}" srcOrd="0" destOrd="0" presId="urn:microsoft.com/office/officeart/2005/8/layout/hList1"/>
    <dgm:cxn modelId="{C6E8CA1D-6B46-4977-9690-D17C7BA9BEEC}" type="presParOf" srcId="{E6A53D16-419E-45BB-AC17-D3AF979E5F55}" destId="{15DBCA1D-4911-4D9D-B8AE-DB72B75587E0}" srcOrd="1" destOrd="0" presId="urn:microsoft.com/office/officeart/2005/8/layout/hList1"/>
    <dgm:cxn modelId="{B1BC02BB-6CFF-4865-B304-73CB89FF023A}" type="presParOf" srcId="{EBC24D98-A4DF-4BDA-BA4B-8C0821DA248A}" destId="{74D8C6E5-D843-436E-830D-9CB4134295A2}" srcOrd="1" destOrd="0" presId="urn:microsoft.com/office/officeart/2005/8/layout/hList1"/>
    <dgm:cxn modelId="{C6B0273F-5B50-42D0-8F74-A54ECF4CD818}" type="presParOf" srcId="{EBC24D98-A4DF-4BDA-BA4B-8C0821DA248A}" destId="{8766F02A-AAC4-4DE9-B0F1-2E9245C37034}" srcOrd="2" destOrd="0" presId="urn:microsoft.com/office/officeart/2005/8/layout/hList1"/>
    <dgm:cxn modelId="{FA4D7FD2-825A-477A-9C91-33A7136B0BA2}" type="presParOf" srcId="{8766F02A-AAC4-4DE9-B0F1-2E9245C37034}" destId="{806CBEEB-D9DF-4F58-9A75-C7BB2281078C}" srcOrd="0" destOrd="0" presId="urn:microsoft.com/office/officeart/2005/8/layout/hList1"/>
    <dgm:cxn modelId="{10456DB1-E520-442E-9D38-B0B719B95C43}" type="presParOf" srcId="{8766F02A-AAC4-4DE9-B0F1-2E9245C37034}" destId="{BD086BAC-F8F8-4ADF-9B47-996919406F0C}" srcOrd="1" destOrd="0" presId="urn:microsoft.com/office/officeart/2005/8/layout/hList1"/>
    <dgm:cxn modelId="{8499C7EB-78C7-4F15-855B-2A97D811BFCC}" type="presParOf" srcId="{EBC24D98-A4DF-4BDA-BA4B-8C0821DA248A}" destId="{61C7C7C8-8609-48B7-A1BD-96C3E04FF531}" srcOrd="3" destOrd="0" presId="urn:microsoft.com/office/officeart/2005/8/layout/hList1"/>
    <dgm:cxn modelId="{0E90EB54-71AD-4009-8720-65DE19F60E1A}" type="presParOf" srcId="{EBC24D98-A4DF-4BDA-BA4B-8C0821DA248A}" destId="{3CF121E5-5A04-429F-99C1-6817D91F73F1}" srcOrd="4" destOrd="0" presId="urn:microsoft.com/office/officeart/2005/8/layout/hList1"/>
    <dgm:cxn modelId="{795CD244-C5AD-46F6-B94E-6EBDB9F645B5}" type="presParOf" srcId="{3CF121E5-5A04-429F-99C1-6817D91F73F1}" destId="{B50DE71C-220B-4295-965D-022C6C0A2479}" srcOrd="0" destOrd="0" presId="urn:microsoft.com/office/officeart/2005/8/layout/hList1"/>
    <dgm:cxn modelId="{6433483B-617A-490E-94F3-4720D83AFF4B}" type="presParOf" srcId="{3CF121E5-5A04-429F-99C1-6817D91F73F1}" destId="{7A3EECDD-60BA-44D6-BC98-E1DA663BAD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53538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53538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1756363"/>
          <a:ext cx="3100887" cy="2075220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1756363"/>
        <a:ext cx="3100887" cy="2075220"/>
      </dsp:txXfrm>
    </dsp:sp>
    <dsp:sp modelId="{806CBEEB-D9DF-4F58-9A75-C7BB2281078C}">
      <dsp:nvSpPr>
        <dsp:cNvPr id="0" name=""/>
        <dsp:cNvSpPr/>
      </dsp:nvSpPr>
      <dsp:spPr>
        <a:xfrm>
          <a:off x="3538192" y="53538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53538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1769374"/>
          <a:ext cx="3100887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Frank Henn 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Natalie Danna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Mohit Gilotra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Vicky Norton (Admin) </a:t>
          </a:r>
        </a:p>
      </dsp:txBody>
      <dsp:txXfrm>
        <a:off x="3538192" y="1769374"/>
        <a:ext cx="3100887" cy="2075220"/>
      </dsp:txXfrm>
    </dsp:sp>
    <dsp:sp modelId="{B50DE71C-220B-4295-965D-022C6C0A2479}">
      <dsp:nvSpPr>
        <dsp:cNvPr id="0" name=""/>
        <dsp:cNvSpPr/>
      </dsp:nvSpPr>
      <dsp:spPr>
        <a:xfrm>
          <a:off x="7073204" y="53538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53538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1769374"/>
          <a:ext cx="3100887" cy="207522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Tony Koshar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</a:t>
          </a:r>
        </a:p>
      </dsp:txBody>
      <dsp:txXfrm>
        <a:off x="7073204" y="1769374"/>
        <a:ext cx="3100887" cy="2075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838C9-7B68-4588-A99E-CBA89997DC40}">
      <dsp:nvSpPr>
        <dsp:cNvPr id="0" name=""/>
        <dsp:cNvSpPr/>
      </dsp:nvSpPr>
      <dsp:spPr>
        <a:xfrm>
          <a:off x="0" y="2938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730E6-762A-45A7-9025-C1CD7A2657D6}">
      <dsp:nvSpPr>
        <dsp:cNvPr id="0" name=""/>
        <dsp:cNvSpPr/>
      </dsp:nvSpPr>
      <dsp:spPr>
        <a:xfrm>
          <a:off x="189315" y="143751"/>
          <a:ext cx="344209" cy="344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3DB13-0476-4D4C-87B7-B12020AFAD3B}">
      <dsp:nvSpPr>
        <dsp:cNvPr id="0" name=""/>
        <dsp:cNvSpPr/>
      </dsp:nvSpPr>
      <dsp:spPr>
        <a:xfrm>
          <a:off x="722840" y="2938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major changes anticipated specifically for Orthopedic Surgery</a:t>
          </a:r>
        </a:p>
      </dsp:txBody>
      <dsp:txXfrm>
        <a:off x="722840" y="2938"/>
        <a:ext cx="9335559" cy="625835"/>
      </dsp:txXfrm>
    </dsp:sp>
    <dsp:sp modelId="{5849CBD2-25B8-4816-97E0-40F081C80099}">
      <dsp:nvSpPr>
        <dsp:cNvPr id="0" name=""/>
        <dsp:cNvSpPr/>
      </dsp:nvSpPr>
      <dsp:spPr>
        <a:xfrm>
          <a:off x="0" y="785232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DCD7E-2237-4DBB-88D4-A3CB82111CEC}">
      <dsp:nvSpPr>
        <dsp:cNvPr id="0" name=""/>
        <dsp:cNvSpPr/>
      </dsp:nvSpPr>
      <dsp:spPr>
        <a:xfrm>
          <a:off x="189315" y="926045"/>
          <a:ext cx="344209" cy="3442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72F25-CA24-45A7-A089-9A580380E9F0}">
      <dsp:nvSpPr>
        <dsp:cNvPr id="0" name=""/>
        <dsp:cNvSpPr/>
      </dsp:nvSpPr>
      <dsp:spPr>
        <a:xfrm>
          <a:off x="722840" y="785232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Anticipate In-Person OR Away Interviews (Program Dependent) </a:t>
          </a:r>
        </a:p>
      </dsp:txBody>
      <dsp:txXfrm>
        <a:off x="722840" y="785232"/>
        <a:ext cx="9335559" cy="625835"/>
      </dsp:txXfrm>
    </dsp:sp>
    <dsp:sp modelId="{E972F0F5-4D11-4D18-9BCC-3C98A90847EA}">
      <dsp:nvSpPr>
        <dsp:cNvPr id="0" name=""/>
        <dsp:cNvSpPr/>
      </dsp:nvSpPr>
      <dsp:spPr>
        <a:xfrm>
          <a:off x="0" y="1567527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F701B-518D-4806-A0A4-D5ECFB5D72D5}">
      <dsp:nvSpPr>
        <dsp:cNvPr id="0" name=""/>
        <dsp:cNvSpPr/>
      </dsp:nvSpPr>
      <dsp:spPr>
        <a:xfrm>
          <a:off x="189315" y="1708340"/>
          <a:ext cx="344209" cy="3442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D7EE8-8351-4DD8-A931-657817A486B2}">
      <dsp:nvSpPr>
        <dsp:cNvPr id="0" name=""/>
        <dsp:cNvSpPr/>
      </dsp:nvSpPr>
      <dsp:spPr>
        <a:xfrm>
          <a:off x="722840" y="1567527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Lower Cost – New </a:t>
          </a:r>
          <a:r>
            <a:rPr lang="en-US" sz="1900" kern="1200" dirty="0">
              <a:hlinkClick xmlns:r="http://schemas.openxmlformats.org/officeDocument/2006/relationships" r:id="rId7"/>
            </a:rPr>
            <a:t>ERAS Fee Structure </a:t>
          </a:r>
          <a:r>
            <a:rPr lang="en-US" sz="1900" kern="1200" dirty="0"/>
            <a:t>and Expanded Fee Assistance (Introduced 2025)</a:t>
          </a:r>
        </a:p>
      </dsp:txBody>
      <dsp:txXfrm>
        <a:off x="722840" y="1567527"/>
        <a:ext cx="9335559" cy="625835"/>
      </dsp:txXfrm>
    </dsp:sp>
    <dsp:sp modelId="{8C47E9E8-306D-47BF-9994-E22B581FD5DD}">
      <dsp:nvSpPr>
        <dsp:cNvPr id="0" name=""/>
        <dsp:cNvSpPr/>
      </dsp:nvSpPr>
      <dsp:spPr>
        <a:xfrm>
          <a:off x="0" y="2349822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E4145-0B31-4272-BBD6-B3E342B2A2ED}">
      <dsp:nvSpPr>
        <dsp:cNvPr id="0" name=""/>
        <dsp:cNvSpPr/>
      </dsp:nvSpPr>
      <dsp:spPr>
        <a:xfrm>
          <a:off x="189315" y="2490635"/>
          <a:ext cx="344209" cy="34420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CD4D5-AAB4-4F69-A48B-45EF8ABD84C7}">
      <dsp:nvSpPr>
        <dsp:cNvPr id="0" name=""/>
        <dsp:cNvSpPr/>
      </dsp:nvSpPr>
      <dsp:spPr>
        <a:xfrm>
          <a:off x="722840" y="2349822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Updated </a:t>
          </a:r>
          <a:r>
            <a:rPr lang="en-US" sz="1900" kern="1200" dirty="0">
              <a:hlinkClick xmlns:r="http://schemas.openxmlformats.org/officeDocument/2006/relationships" r:id="rId10"/>
            </a:rPr>
            <a:t>Residency Explorer Tool </a:t>
          </a:r>
          <a:r>
            <a:rPr lang="en-US" sz="1900" kern="1200" dirty="0"/>
            <a:t>(Typically updated in June/July; Anticipate Step 2 Included) </a:t>
          </a:r>
        </a:p>
      </dsp:txBody>
      <dsp:txXfrm>
        <a:off x="722840" y="2349822"/>
        <a:ext cx="9335559" cy="625835"/>
      </dsp:txXfrm>
    </dsp:sp>
    <dsp:sp modelId="{DDDC9504-59A9-4EEE-B34D-A79FE61F1BD9}">
      <dsp:nvSpPr>
        <dsp:cNvPr id="0" name=""/>
        <dsp:cNvSpPr/>
      </dsp:nvSpPr>
      <dsp:spPr>
        <a:xfrm>
          <a:off x="0" y="3132117"/>
          <a:ext cx="10058399" cy="6258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2FD70-D505-41E7-BD76-95B6063CFA88}">
      <dsp:nvSpPr>
        <dsp:cNvPr id="0" name=""/>
        <dsp:cNvSpPr/>
      </dsp:nvSpPr>
      <dsp:spPr>
        <a:xfrm>
          <a:off x="189315" y="3272930"/>
          <a:ext cx="344209" cy="3442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BF841-22B8-4BE6-A734-9ADE853DE0A1}">
      <dsp:nvSpPr>
        <dsp:cNvPr id="0" name=""/>
        <dsp:cNvSpPr/>
      </dsp:nvSpPr>
      <dsp:spPr>
        <a:xfrm>
          <a:off x="722840" y="3132117"/>
          <a:ext cx="9335559" cy="6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34" tIns="66234" rIns="66234" bIns="66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Greater integration with </a:t>
          </a:r>
          <a:r>
            <a:rPr lang="en-US" sz="1900" kern="1200">
              <a:hlinkClick xmlns:r="http://schemas.openxmlformats.org/officeDocument/2006/relationships" r:id="rId13"/>
            </a:rPr>
            <a:t>Thalamus</a:t>
          </a:r>
          <a:r>
            <a:rPr lang="en-US" sz="1900" kern="1200"/>
            <a:t> for interview scheduling/management </a:t>
          </a:r>
        </a:p>
      </dsp:txBody>
      <dsp:txXfrm>
        <a:off x="722840" y="3132117"/>
        <a:ext cx="9335559" cy="625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A2B6-BBA5-4600-BCD6-2A220086D93B}">
      <dsp:nvSpPr>
        <dsp:cNvPr id="0" name=""/>
        <dsp:cNvSpPr/>
      </dsp:nvSpPr>
      <dsp:spPr>
        <a:xfrm>
          <a:off x="0" y="491"/>
          <a:ext cx="789829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991AE-B47E-4040-80AB-A6A0E0598B22}">
      <dsp:nvSpPr>
        <dsp:cNvPr id="0" name=""/>
        <dsp:cNvSpPr/>
      </dsp:nvSpPr>
      <dsp:spPr>
        <a:xfrm>
          <a:off x="0" y="491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May: OSA Specialty-Specific Advising (NOW!)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491"/>
        <a:ext cx="7898297" cy="447018"/>
      </dsp:txXfrm>
    </dsp:sp>
    <dsp:sp modelId="{B98AF16A-30EB-4EF5-A328-DB3688FE8148}">
      <dsp:nvSpPr>
        <dsp:cNvPr id="0" name=""/>
        <dsp:cNvSpPr/>
      </dsp:nvSpPr>
      <dsp:spPr>
        <a:xfrm>
          <a:off x="0" y="447509"/>
          <a:ext cx="7898297" cy="0"/>
        </a:xfrm>
        <a:prstGeom prst="line">
          <a:avLst/>
        </a:prstGeom>
        <a:solidFill>
          <a:schemeClr val="accent2">
            <a:hueOff val="186492"/>
            <a:satOff val="-1301"/>
            <a:lumOff val="319"/>
            <a:alphaOff val="0"/>
          </a:schemeClr>
        </a:solidFill>
        <a:ln w="15875" cap="flat" cmpd="sng" algn="ctr">
          <a:solidFill>
            <a:schemeClr val="accent2">
              <a:hueOff val="186492"/>
              <a:satOff val="-1301"/>
              <a:lumOff val="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3008F-0D62-4C4B-B742-F2A6997E6308}">
      <dsp:nvSpPr>
        <dsp:cNvPr id="0" name=""/>
        <dsp:cNvSpPr/>
      </dsp:nvSpPr>
      <dsp:spPr>
        <a:xfrm>
          <a:off x="0" y="447509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4/29:  Mission and Brand with Dr. Lumpkins (TOMORROW!) </a:t>
          </a:r>
        </a:p>
      </dsp:txBody>
      <dsp:txXfrm>
        <a:off x="0" y="447509"/>
        <a:ext cx="7898297" cy="447018"/>
      </dsp:txXfrm>
    </dsp:sp>
    <dsp:sp modelId="{1FB65C50-6763-46F3-8E39-2F683697144B}">
      <dsp:nvSpPr>
        <dsp:cNvPr id="0" name=""/>
        <dsp:cNvSpPr/>
      </dsp:nvSpPr>
      <dsp:spPr>
        <a:xfrm>
          <a:off x="0" y="894528"/>
          <a:ext cx="7898297" cy="0"/>
        </a:xfrm>
        <a:prstGeom prst="line">
          <a:avLst/>
        </a:prstGeom>
        <a:solidFill>
          <a:schemeClr val="accent2">
            <a:hueOff val="372984"/>
            <a:satOff val="-2603"/>
            <a:lumOff val="637"/>
            <a:alphaOff val="0"/>
          </a:schemeClr>
        </a:solidFill>
        <a:ln w="15875" cap="flat" cmpd="sng" algn="ctr">
          <a:solidFill>
            <a:schemeClr val="accent2">
              <a:hueOff val="372984"/>
              <a:satOff val="-2603"/>
              <a:lumOff val="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EAF37-6D12-44FB-B3B2-EFB168CD39D3}">
      <dsp:nvSpPr>
        <dsp:cNvPr id="0" name=""/>
        <dsp:cNvSpPr/>
      </dsp:nvSpPr>
      <dsp:spPr>
        <a:xfrm>
          <a:off x="0" y="894528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5/5: The Preliminary/TY Application – N/A </a:t>
          </a:r>
        </a:p>
      </dsp:txBody>
      <dsp:txXfrm>
        <a:off x="0" y="894528"/>
        <a:ext cx="7898297" cy="447018"/>
      </dsp:txXfrm>
    </dsp:sp>
    <dsp:sp modelId="{305BE206-0F8C-41DF-90B1-AD929032F948}">
      <dsp:nvSpPr>
        <dsp:cNvPr id="0" name=""/>
        <dsp:cNvSpPr/>
      </dsp:nvSpPr>
      <dsp:spPr>
        <a:xfrm>
          <a:off x="0" y="134154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1341547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7/15, 8/19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341547"/>
        <a:ext cx="7898297" cy="447018"/>
      </dsp:txXfrm>
    </dsp:sp>
    <dsp:sp modelId="{4CD85067-91D1-4D98-8174-380B34747059}">
      <dsp:nvSpPr>
        <dsp:cNvPr id="0" name=""/>
        <dsp:cNvSpPr/>
      </dsp:nvSpPr>
      <dsp:spPr>
        <a:xfrm>
          <a:off x="0" y="1788566"/>
          <a:ext cx="7898297" cy="0"/>
        </a:xfrm>
        <a:prstGeom prst="line">
          <a:avLst/>
        </a:prstGeom>
        <a:solidFill>
          <a:srgbClr val="C0504D">
            <a:hueOff val="3343942"/>
            <a:satOff val="-4171"/>
            <a:lumOff val="981"/>
            <a:alphaOff val="0"/>
          </a:srgbClr>
        </a:solidFill>
        <a:ln w="25400" cap="flat" cmpd="sng" algn="ctr">
          <a:solidFill>
            <a:srgbClr val="C0504D">
              <a:hueOff val="3343942"/>
              <a:satOff val="-4171"/>
              <a:lumOff val="98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71113-34C6-4FF4-8BDB-B3F721376D47}">
      <dsp:nvSpPr>
        <dsp:cNvPr id="0" name=""/>
        <dsp:cNvSpPr/>
      </dsp:nvSpPr>
      <dsp:spPr>
        <a:xfrm>
          <a:off x="0" y="1788566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May-Jun: OSA 1:1 Advising Sessions </a:t>
          </a:r>
        </a:p>
      </dsp:txBody>
      <dsp:txXfrm>
        <a:off x="0" y="1788566"/>
        <a:ext cx="7898297" cy="447018"/>
      </dsp:txXfrm>
    </dsp:sp>
    <dsp:sp modelId="{25350878-D9E7-49E2-A2B0-34AC1299B64C}">
      <dsp:nvSpPr>
        <dsp:cNvPr id="0" name=""/>
        <dsp:cNvSpPr/>
      </dsp:nvSpPr>
      <dsp:spPr>
        <a:xfrm>
          <a:off x="0" y="2235584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235584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Jun: My ERAS Workshop </a:t>
          </a:r>
        </a:p>
      </dsp:txBody>
      <dsp:txXfrm>
        <a:off x="0" y="2235584"/>
        <a:ext cx="7898297" cy="447018"/>
      </dsp:txXfrm>
    </dsp:sp>
    <dsp:sp modelId="{B4DEBD8A-738E-4AA9-9BF1-BEF41A00FCB7}">
      <dsp:nvSpPr>
        <dsp:cNvPr id="0" name=""/>
        <dsp:cNvSpPr/>
      </dsp:nvSpPr>
      <dsp:spPr>
        <a:xfrm>
          <a:off x="0" y="2682603"/>
          <a:ext cx="7898297" cy="0"/>
        </a:xfrm>
        <a:prstGeom prst="line">
          <a:avLst/>
        </a:prstGeom>
        <a:solidFill>
          <a:schemeClr val="accent2">
            <a:hueOff val="1118952"/>
            <a:satOff val="-7808"/>
            <a:lumOff val="1912"/>
            <a:alphaOff val="0"/>
          </a:schemeClr>
        </a:solidFill>
        <a:ln w="15875" cap="flat" cmpd="sng" algn="ctr">
          <a:solidFill>
            <a:schemeClr val="accent2">
              <a:hueOff val="1118952"/>
              <a:satOff val="-7808"/>
              <a:lumOff val="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70307-DD0F-4588-9FF2-39993A081157}">
      <dsp:nvSpPr>
        <dsp:cNvPr id="0" name=""/>
        <dsp:cNvSpPr/>
      </dsp:nvSpPr>
      <dsp:spPr>
        <a:xfrm>
          <a:off x="0" y="2682603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Aug:  Interview Preparedness</a:t>
          </a:r>
        </a:p>
      </dsp:txBody>
      <dsp:txXfrm>
        <a:off x="0" y="2682603"/>
        <a:ext cx="7898297" cy="447018"/>
      </dsp:txXfrm>
    </dsp:sp>
    <dsp:sp modelId="{D9AC2F79-3317-4AF8-B0A7-F41CA3AC4988}">
      <dsp:nvSpPr>
        <dsp:cNvPr id="0" name=""/>
        <dsp:cNvSpPr/>
      </dsp:nvSpPr>
      <dsp:spPr>
        <a:xfrm>
          <a:off x="0" y="3129622"/>
          <a:ext cx="7898297" cy="0"/>
        </a:xfrm>
        <a:prstGeom prst="line">
          <a:avLst/>
        </a:prstGeom>
        <a:solidFill>
          <a:schemeClr val="accent2">
            <a:hueOff val="1305444"/>
            <a:satOff val="-9109"/>
            <a:lumOff val="2230"/>
            <a:alphaOff val="0"/>
          </a:schemeClr>
        </a:solidFill>
        <a:ln w="15875" cap="flat" cmpd="sng" algn="ctr">
          <a:solidFill>
            <a:schemeClr val="accent2">
              <a:hueOff val="1305444"/>
              <a:satOff val="-9109"/>
              <a:lumOff val="2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15129-E313-49C1-B1EC-61B1288FD2BB}">
      <dsp:nvSpPr>
        <dsp:cNvPr id="0" name=""/>
        <dsp:cNvSpPr/>
      </dsp:nvSpPr>
      <dsp:spPr>
        <a:xfrm>
          <a:off x="0" y="3129622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Jan:  Post-Interview Advising </a:t>
          </a:r>
        </a:p>
      </dsp:txBody>
      <dsp:txXfrm>
        <a:off x="0" y="3129622"/>
        <a:ext cx="7898297" cy="447018"/>
      </dsp:txXfrm>
    </dsp:sp>
    <dsp:sp modelId="{09F331A3-264A-425A-B204-836E1153B561}">
      <dsp:nvSpPr>
        <dsp:cNvPr id="0" name=""/>
        <dsp:cNvSpPr/>
      </dsp:nvSpPr>
      <dsp:spPr>
        <a:xfrm>
          <a:off x="0" y="3576641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576641"/>
          <a:ext cx="7898297" cy="44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Mar: Match Week/SOAP Workshop (mandatory)</a:t>
          </a:r>
        </a:p>
      </dsp:txBody>
      <dsp:txXfrm>
        <a:off x="0" y="3576641"/>
        <a:ext cx="7898297" cy="447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02-9E4C-4AE1-B7C3-0EE5B9924FE4}">
      <dsp:nvSpPr>
        <dsp:cNvPr id="0" name=""/>
        <dsp:cNvSpPr/>
      </dsp:nvSpPr>
      <dsp:spPr>
        <a:xfrm>
          <a:off x="3180" y="535381"/>
          <a:ext cx="3100887" cy="1233993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OSA Advisor</a:t>
          </a:r>
        </a:p>
      </dsp:txBody>
      <dsp:txXfrm>
        <a:off x="3180" y="535381"/>
        <a:ext cx="3100887" cy="1233993"/>
      </dsp:txXfrm>
    </dsp:sp>
    <dsp:sp modelId="{15DBCA1D-4911-4D9D-B8AE-DB72B75587E0}">
      <dsp:nvSpPr>
        <dsp:cNvPr id="0" name=""/>
        <dsp:cNvSpPr/>
      </dsp:nvSpPr>
      <dsp:spPr>
        <a:xfrm>
          <a:off x="0" y="1756363"/>
          <a:ext cx="3100887" cy="2075220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Kerri Thom</a:t>
          </a:r>
        </a:p>
      </dsp:txBody>
      <dsp:txXfrm>
        <a:off x="0" y="1756363"/>
        <a:ext cx="3100887" cy="2075220"/>
      </dsp:txXfrm>
    </dsp:sp>
    <dsp:sp modelId="{806CBEEB-D9DF-4F58-9A75-C7BB2281078C}">
      <dsp:nvSpPr>
        <dsp:cNvPr id="0" name=""/>
        <dsp:cNvSpPr/>
      </dsp:nvSpPr>
      <dsp:spPr>
        <a:xfrm>
          <a:off x="3538192" y="535381"/>
          <a:ext cx="3100887" cy="12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Specialty Advisor(s)</a:t>
          </a:r>
        </a:p>
      </dsp:txBody>
      <dsp:txXfrm>
        <a:off x="3538192" y="535381"/>
        <a:ext cx="3100887" cy="1233993"/>
      </dsp:txXfrm>
    </dsp:sp>
    <dsp:sp modelId="{BD086BAC-F8F8-4ADF-9B47-996919406F0C}">
      <dsp:nvSpPr>
        <dsp:cNvPr id="0" name=""/>
        <dsp:cNvSpPr/>
      </dsp:nvSpPr>
      <dsp:spPr>
        <a:xfrm>
          <a:off x="3538192" y="1769374"/>
          <a:ext cx="3100887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Frank Henn (R)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Natalie Danna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Mohit Gilotra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Vicky Norton (Admin) </a:t>
          </a:r>
        </a:p>
      </dsp:txBody>
      <dsp:txXfrm>
        <a:off x="3538192" y="1769374"/>
        <a:ext cx="3100887" cy="2075220"/>
      </dsp:txXfrm>
    </dsp:sp>
    <dsp:sp modelId="{B50DE71C-220B-4295-965D-022C6C0A2479}">
      <dsp:nvSpPr>
        <dsp:cNvPr id="0" name=""/>
        <dsp:cNvSpPr/>
      </dsp:nvSpPr>
      <dsp:spPr>
        <a:xfrm>
          <a:off x="7073204" y="535381"/>
          <a:ext cx="3100887" cy="1233993"/>
        </a:xfrm>
        <a:prstGeom prst="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Peer Advising</a:t>
          </a:r>
        </a:p>
      </dsp:txBody>
      <dsp:txXfrm>
        <a:off x="7073204" y="535381"/>
        <a:ext cx="3100887" cy="1233993"/>
      </dsp:txXfrm>
    </dsp:sp>
    <dsp:sp modelId="{7A3EECDD-60BA-44D6-BC98-E1DA663BADB5}">
      <dsp:nvSpPr>
        <dsp:cNvPr id="0" name=""/>
        <dsp:cNvSpPr/>
      </dsp:nvSpPr>
      <dsp:spPr>
        <a:xfrm>
          <a:off x="7073204" y="1769374"/>
          <a:ext cx="3100887" cy="207522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Tony Koshar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C00000"/>
              </a:solidFill>
            </a:rPr>
            <a:t>Alumni Network </a:t>
          </a:r>
        </a:p>
      </dsp:txBody>
      <dsp:txXfrm>
        <a:off x="7073204" y="1769374"/>
        <a:ext cx="3100887" cy="207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EB140-1E40-4842-A5A9-C85A9F8636E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40F2-9121-4DF0-B2ED-06B0D650E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10C9-0D01-43BA-97AF-D21EE2EAD9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5/7/2025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calendars/main-residency-applicants/" TargetMode="External"/><Relationship Id="rId2" Type="http://schemas.openxmlformats.org/officeDocument/2006/relationships/hyperlink" Target="https://students-residents.aamc.org/eras-tools-and-worksheets-residency-applicants/2025-eras-residency-timelin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medschool.umaryland.edu/osa/residency-application-manual-/osa-advising-workshop-series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hyperlink" Target="https://www.medschool.umaryland.edu/osa/handbook/clinical-scheduling-and-si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pg/cl/SOM20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residency-application-manual-/the-residency-application---components/cv-preparation-tips/" TargetMode="External"/><Relationship Id="rId2" Type="http://schemas.openxmlformats.org/officeDocument/2006/relationships/hyperlink" Target="https://students-residents.aamc.org/media/9711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Pages/ResponsePage.aspx?id=pglwcd4gGkaIlAMSo5XKyetjqGipQ-JEgK6VNS6EIgNUNlNOMUlIQUNKUlhTT0lDOUlOWk9ROEcxSi4u" TargetMode="External"/><Relationship Id="rId4" Type="http://schemas.openxmlformats.org/officeDocument/2006/relationships/hyperlink" Target="https://www.medschool.umaryland.edu/osa/residency-application-manual-/the-residency-application---components/personal-statement-guideline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Writing-the-MSP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about/news/2024/08/the-2024-charting-outcomes-reports-are-now-available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about/news/2024/08/the-2024-charting-outcomes-reports-are-now-available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about/news/2024/08/the-2024-charting-outcomes-reports-are-now-available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explorer.org/Account/Login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ope.umaryland.edu/thematch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students-residents.aamc.org/applying-residencies-eras/applying-residencies-era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-residents.aamc.org/applying-residencies-eras/applying-residencies-era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interview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assn.org/orthopaedic-students-and-residents/" TargetMode="External"/><Relationship Id="rId2" Type="http://schemas.openxmlformats.org/officeDocument/2006/relationships/hyperlink" Target="https://apgo.org/page/rrrapplica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oassn.org/recommended-guidelin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AD45-1FDC-3AC0-E222-FBB68203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07" y="294864"/>
            <a:ext cx="7201929" cy="5840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F32E74-AE2D-7BE8-038A-777CE4FB8FBA}"/>
              </a:ext>
            </a:extLst>
          </p:cNvPr>
          <p:cNvSpPr/>
          <p:nvPr/>
        </p:nvSpPr>
        <p:spPr>
          <a:xfrm>
            <a:off x="6095999" y="4834557"/>
            <a:ext cx="797668" cy="291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88679-1C38-7E8C-0EEF-37AE21F40A46}"/>
              </a:ext>
            </a:extLst>
          </p:cNvPr>
          <p:cNvSpPr txBox="1"/>
          <p:nvPr/>
        </p:nvSpPr>
        <p:spPr>
          <a:xfrm>
            <a:off x="4124528" y="2422141"/>
            <a:ext cx="471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Orthopaedic</a:t>
            </a:r>
            <a:r>
              <a:rPr lang="en-US" sz="3600" dirty="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Surgery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1CEF5-9C6B-4A69-8F68-FAD26CC3F51B}"/>
              </a:ext>
            </a:extLst>
          </p:cNvPr>
          <p:cNvSpPr txBox="1"/>
          <p:nvPr/>
        </p:nvSpPr>
        <p:spPr>
          <a:xfrm>
            <a:off x="4023919" y="3346531"/>
            <a:ext cx="414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My Best Fit Residency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9CDCB-6DEB-E59D-D4CD-F608F16CB2CA}"/>
              </a:ext>
            </a:extLst>
          </p:cNvPr>
          <p:cNvSpPr/>
          <p:nvPr/>
        </p:nvSpPr>
        <p:spPr>
          <a:xfrm>
            <a:off x="4233672" y="5125673"/>
            <a:ext cx="3328416" cy="287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B5A5E-727F-B57A-2A35-03B4B574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25" y="162442"/>
            <a:ext cx="1534537" cy="1534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3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ERAS/NRMP TIMELINE</a:t>
            </a:r>
            <a:r>
              <a:rPr lang="en-US" sz="40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10155"/>
              </p:ext>
            </p:extLst>
          </p:nvPr>
        </p:nvGraphicFramePr>
        <p:xfrm>
          <a:off x="4708260" y="239542"/>
          <a:ext cx="7002370" cy="5486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797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5048573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9732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75954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Jun 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ERAS 2024 season begins at 9 a.m. ET.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75040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Sep 3,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Residency applicants may begin submitting </a:t>
                      </a:r>
                      <a:r>
                        <a:rPr lang="en-US" sz="1800" err="1">
                          <a:effectLst/>
                        </a:rPr>
                        <a:t>MyERAS</a:t>
                      </a:r>
                      <a:r>
                        <a:rPr lang="en-US" sz="1800">
                          <a:effectLst/>
                        </a:rPr>
                        <a:t> applications to programs at 9 a.m. ET.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9927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>
                          <a:effectLst/>
                        </a:rPr>
                        <a:t>Sep 24, 2025</a:t>
                      </a:r>
                      <a:endParaRPr lang="en-US" sz="1800" dirty="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effectLst/>
                        </a:rPr>
                        <a:t>Residency programs may begin reviewing </a:t>
                      </a:r>
                      <a:r>
                        <a:rPr lang="en-US" sz="1800" err="1">
                          <a:effectLst/>
                        </a:rPr>
                        <a:t>MyERAS</a:t>
                      </a:r>
                      <a:r>
                        <a:rPr lang="en-US" sz="1800">
                          <a:effectLst/>
                        </a:rPr>
                        <a:t> applications and MSPEs in the PDWS at 9 a.m. ET. </a:t>
                      </a:r>
                      <a:endParaRPr lang="en-US" sz="18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Nov 17. 2025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Universal Interview Release Day 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1297811701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End of January</a:t>
                      </a:r>
                    </a:p>
                  </a:txBody>
                  <a:tcPr marL="93916" marR="93916" marT="93916" marB="9391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Register for NRMP Match and SOAP</a:t>
                      </a:r>
                    </a:p>
                  </a:txBody>
                  <a:tcPr marL="93916" marR="93916" marT="93916" marB="93916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Feb 2, 2026</a:t>
                      </a:r>
                      <a:endParaRPr lang="en-US" sz="1800" baseline="30000" dirty="0"/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Ranking Opens in NRMP at Noon ET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Mar 4, 2026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Rank Lists Certified by 9 p.m. ET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week of March</a:t>
                      </a:r>
                    </a:p>
                  </a:txBody>
                  <a:tcPr marL="93915" marR="93915" marT="93915" marB="9391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SOAP and MATCH</a:t>
                      </a:r>
                    </a:p>
                  </a:txBody>
                  <a:tcPr marL="93915" marR="93915" marT="93915" marB="93915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259384" y="5988538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Please reference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ERAS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  <a:hlinkClick r:id="rId2"/>
              </a:rPr>
              <a:t> Residency Timeline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395"/>
                </a:solidFill>
                <a:effectLst/>
                <a:uLnTx/>
                <a:uFillTx/>
                <a:latin typeface="chivobold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and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3"/>
              </a:rPr>
              <a:t>NRMP Match Calendar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for the most updated schedules.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31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15A91-1159-D0E1-449C-E836D45B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3488E-1A0B-5FF9-51ED-8C3C153E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3639">
            <a:off x="6901300" y="4248343"/>
            <a:ext cx="23050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6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97ED-3CD2-989D-D4C7-EF940F0A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workshops … 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D825A7FE-C037-70CB-57E1-E2267F12D769}"/>
              </a:ext>
            </a:extLst>
          </p:cNvPr>
          <p:cNvGraphicFramePr>
            <a:graphicFrameLocks/>
          </p:cNvGraphicFramePr>
          <p:nvPr/>
        </p:nvGraphicFramePr>
        <p:xfrm>
          <a:off x="1936640" y="2158535"/>
          <a:ext cx="7898297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C51C9-0EEC-2761-0BBE-FAE185BC116B}"/>
              </a:ext>
            </a:extLst>
          </p:cNvPr>
          <p:cNvSpPr/>
          <p:nvPr/>
        </p:nvSpPr>
        <p:spPr>
          <a:xfrm>
            <a:off x="4764024" y="6263640"/>
            <a:ext cx="7333488" cy="4846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  <a:hlinkClick r:id="rId7"/>
              </a:rPr>
              <a:t>https://www.medschool.umaryland.edu/osa/residency-application-manual-/osa-advising-workshop-series/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8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159483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5371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49A3-DD37-41F4-406D-B2A3FC64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Scheduling,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F9C0-89C4-517C-088F-A1325976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Clinical Scheduling </a:t>
            </a:r>
            <a:endParaRPr lang="en-US" sz="2400" dirty="0"/>
          </a:p>
          <a:p>
            <a:r>
              <a:rPr lang="en-US" sz="2400" dirty="0">
                <a:hlinkClick r:id="rId3"/>
              </a:rPr>
              <a:t>Graduation Requirements: Renaissance Curriculum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MedScope Class of 2026 Page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92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9C835-DA59-624C-3FCA-112DF19D71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3731" y="393700"/>
            <a:ext cx="11268269" cy="54752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Clerkship Phase</a:t>
            </a:r>
          </a:p>
          <a:p>
            <a:pPr marL="201168" lvl="1" indent="0">
              <a:buNone/>
            </a:pPr>
            <a:r>
              <a:rPr lang="en-US" dirty="0"/>
              <a:t>   Complete all Clerkships by 12/31/2025 (x EM) </a:t>
            </a:r>
          </a:p>
          <a:p>
            <a:pPr marL="201168" lvl="1" indent="0">
              <a:buNone/>
            </a:pPr>
            <a:r>
              <a:rPr lang="en-US" dirty="0"/>
              <a:t>   Complete 2-week Elective </a:t>
            </a:r>
          </a:p>
          <a:p>
            <a:r>
              <a:rPr lang="en-US" b="1" dirty="0">
                <a:solidFill>
                  <a:srgbClr val="C00000"/>
                </a:solidFill>
              </a:rPr>
              <a:t>TWO Sub-Internships </a:t>
            </a:r>
          </a:p>
          <a:p>
            <a:pPr lvl="1"/>
            <a:r>
              <a:rPr lang="en-US" dirty="0"/>
              <a:t>Sub-Internship #1   </a:t>
            </a:r>
          </a:p>
          <a:p>
            <a:pPr lvl="1"/>
            <a:r>
              <a:rPr lang="en-US" dirty="0"/>
              <a:t>Sub-Internship #2 </a:t>
            </a:r>
          </a:p>
          <a:p>
            <a:r>
              <a:rPr lang="en-US" b="1" dirty="0">
                <a:solidFill>
                  <a:srgbClr val="C00000"/>
                </a:solidFill>
              </a:rPr>
              <a:t>5 Electives </a:t>
            </a:r>
          </a:p>
          <a:p>
            <a:pPr lvl="1"/>
            <a:r>
              <a:rPr lang="en-US" dirty="0"/>
              <a:t> Elective #1 </a:t>
            </a:r>
          </a:p>
          <a:p>
            <a:pPr lvl="1"/>
            <a:r>
              <a:rPr lang="en-US" dirty="0"/>
              <a:t> Elective #2</a:t>
            </a:r>
          </a:p>
          <a:p>
            <a:pPr lvl="1"/>
            <a:r>
              <a:rPr lang="en-US" dirty="0"/>
              <a:t> Elective #3 </a:t>
            </a:r>
          </a:p>
          <a:p>
            <a:pPr lvl="1"/>
            <a:r>
              <a:rPr lang="en-US" dirty="0"/>
              <a:t> Elective #4 </a:t>
            </a:r>
          </a:p>
          <a:p>
            <a:pPr lvl="1"/>
            <a:r>
              <a:rPr lang="en-US" dirty="0"/>
              <a:t> Elective #5 </a:t>
            </a:r>
          </a:p>
          <a:p>
            <a:r>
              <a:rPr lang="en-US" b="1" dirty="0">
                <a:solidFill>
                  <a:srgbClr val="C00000"/>
                </a:solidFill>
              </a:rPr>
              <a:t>Transition to Residency </a:t>
            </a:r>
          </a:p>
          <a:p>
            <a:pPr lvl="1"/>
            <a:r>
              <a:rPr lang="en-US" dirty="0"/>
              <a:t>Block 10 </a:t>
            </a:r>
            <a:r>
              <a:rPr lang="en-US" b="1" dirty="0"/>
              <a:t>	or 	</a:t>
            </a:r>
            <a:r>
              <a:rPr lang="en-US" dirty="0"/>
              <a:t>Block 9 (Gen Surg)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5241C3-56DC-8234-0562-4AD9DD83AA36}"/>
              </a:ext>
            </a:extLst>
          </p:cNvPr>
          <p:cNvSpPr/>
          <p:nvPr/>
        </p:nvSpPr>
        <p:spPr>
          <a:xfrm>
            <a:off x="1048201" y="207696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C2D73C-1F8D-E0C4-0EC5-B01F5FB3D5BD}"/>
              </a:ext>
            </a:extLst>
          </p:cNvPr>
          <p:cNvSpPr/>
          <p:nvPr/>
        </p:nvSpPr>
        <p:spPr>
          <a:xfrm>
            <a:off x="1048201" y="241160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54262B50-04CD-3514-A97B-6508104A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321" y="760412"/>
            <a:ext cx="457200" cy="4572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8D4849D3-6BA1-1321-E351-63E82C19B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731" y="1078217"/>
            <a:ext cx="457200" cy="457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BF2EE3-1676-7441-B761-40FD700AA067}"/>
              </a:ext>
            </a:extLst>
          </p:cNvPr>
          <p:cNvCxnSpPr/>
          <p:nvPr/>
        </p:nvCxnSpPr>
        <p:spPr>
          <a:xfrm>
            <a:off x="3191256" y="229844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91F586-5EBB-8C0F-6B33-8AA849FEBFCD}"/>
              </a:ext>
            </a:extLst>
          </p:cNvPr>
          <p:cNvCxnSpPr/>
          <p:nvPr/>
        </p:nvCxnSpPr>
        <p:spPr>
          <a:xfrm>
            <a:off x="3191256" y="260589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179B82-9CF7-96A8-B399-C796EAEB2C76}"/>
              </a:ext>
            </a:extLst>
          </p:cNvPr>
          <p:cNvSpPr/>
          <p:nvPr/>
        </p:nvSpPr>
        <p:spPr>
          <a:xfrm>
            <a:off x="1069506" y="326669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F36F32-A844-AB94-D5DF-010E34E6B0BF}"/>
              </a:ext>
            </a:extLst>
          </p:cNvPr>
          <p:cNvSpPr/>
          <p:nvPr/>
        </p:nvSpPr>
        <p:spPr>
          <a:xfrm>
            <a:off x="1069506" y="360201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6CA426-DA5C-52BA-E39B-8748086EF4EC}"/>
              </a:ext>
            </a:extLst>
          </p:cNvPr>
          <p:cNvSpPr/>
          <p:nvPr/>
        </p:nvSpPr>
        <p:spPr>
          <a:xfrm>
            <a:off x="1072554" y="393734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0A13C2E-240B-8920-29F6-E4B8E9E3713A}"/>
              </a:ext>
            </a:extLst>
          </p:cNvPr>
          <p:cNvSpPr/>
          <p:nvPr/>
        </p:nvSpPr>
        <p:spPr>
          <a:xfrm>
            <a:off x="1069506" y="434567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933090-4933-A89C-2394-14776453C253}"/>
              </a:ext>
            </a:extLst>
          </p:cNvPr>
          <p:cNvSpPr/>
          <p:nvPr/>
        </p:nvSpPr>
        <p:spPr>
          <a:xfrm>
            <a:off x="1069506" y="4681688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D96EEA-EB52-2F84-E3B1-6A91E68AD615}"/>
              </a:ext>
            </a:extLst>
          </p:cNvPr>
          <p:cNvSpPr/>
          <p:nvPr/>
        </p:nvSpPr>
        <p:spPr>
          <a:xfrm>
            <a:off x="1069724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8075ED-2D21-8836-626A-08B8C24AA000}"/>
              </a:ext>
            </a:extLst>
          </p:cNvPr>
          <p:cNvSpPr/>
          <p:nvPr/>
        </p:nvSpPr>
        <p:spPr>
          <a:xfrm>
            <a:off x="3404305" y="5558165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1623F9-B344-2161-C30F-C5573A2E0821}"/>
              </a:ext>
            </a:extLst>
          </p:cNvPr>
          <p:cNvCxnSpPr/>
          <p:nvPr/>
        </p:nvCxnSpPr>
        <p:spPr>
          <a:xfrm>
            <a:off x="3191256" y="4567152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ACB6C6-8D02-D7CD-F153-24AE51D683EE}"/>
              </a:ext>
            </a:extLst>
          </p:cNvPr>
          <p:cNvCxnSpPr/>
          <p:nvPr/>
        </p:nvCxnSpPr>
        <p:spPr>
          <a:xfrm>
            <a:off x="3191256" y="423657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213A2B-7C71-BEEF-44C8-35ACF26EF6AB}"/>
              </a:ext>
            </a:extLst>
          </p:cNvPr>
          <p:cNvCxnSpPr/>
          <p:nvPr/>
        </p:nvCxnSpPr>
        <p:spPr>
          <a:xfrm>
            <a:off x="3191256" y="3850781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74046D-BC6A-AB60-34C1-039D1E824A56}"/>
              </a:ext>
            </a:extLst>
          </p:cNvPr>
          <p:cNvCxnSpPr/>
          <p:nvPr/>
        </p:nvCxnSpPr>
        <p:spPr>
          <a:xfrm>
            <a:off x="3191256" y="3488166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B1614-6A93-E7D7-EE91-92410E208DC7}"/>
              </a:ext>
            </a:extLst>
          </p:cNvPr>
          <p:cNvCxnSpPr/>
          <p:nvPr/>
        </p:nvCxnSpPr>
        <p:spPr>
          <a:xfrm>
            <a:off x="3191256" y="4914288"/>
            <a:ext cx="1801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A2F651-C59E-D23C-1AB1-D1C4C94649C9}"/>
              </a:ext>
            </a:extLst>
          </p:cNvPr>
          <p:cNvSpPr txBox="1"/>
          <p:nvPr/>
        </p:nvSpPr>
        <p:spPr>
          <a:xfrm>
            <a:off x="5350764" y="3697151"/>
            <a:ext cx="3247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Up to 2 Pre-clerkship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Two must be “in catalog” 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21EF6A7-4E2E-7506-525B-519DE71B42F5}"/>
              </a:ext>
            </a:extLst>
          </p:cNvPr>
          <p:cNvSpPr/>
          <p:nvPr/>
        </p:nvSpPr>
        <p:spPr>
          <a:xfrm>
            <a:off x="5093208" y="3377428"/>
            <a:ext cx="466344" cy="161519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DAD9442-18D4-FC57-1019-F63A5566E383}"/>
              </a:ext>
            </a:extLst>
          </p:cNvPr>
          <p:cNvSpPr/>
          <p:nvPr/>
        </p:nvSpPr>
        <p:spPr>
          <a:xfrm>
            <a:off x="7404087" y="1792224"/>
            <a:ext cx="1505160" cy="3282691"/>
          </a:xfrm>
          <a:prstGeom prst="rightBrace">
            <a:avLst>
              <a:gd name="adj1" fmla="val 8333"/>
              <a:gd name="adj2" fmla="val 1916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23825C-C946-B2E9-7AA7-2001FB381223}"/>
              </a:ext>
            </a:extLst>
          </p:cNvPr>
          <p:cNvSpPr/>
          <p:nvPr/>
        </p:nvSpPr>
        <p:spPr>
          <a:xfrm>
            <a:off x="8931512" y="2074551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C410932-9458-5712-DD6E-AB956119D2B0}"/>
              </a:ext>
            </a:extLst>
          </p:cNvPr>
          <p:cNvSpPr/>
          <p:nvPr/>
        </p:nvSpPr>
        <p:spPr>
          <a:xfrm>
            <a:off x="8942645" y="257782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FE978A2-0266-22E2-6003-C3F4D7624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483" y="1962605"/>
            <a:ext cx="1114581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07FD4F-8AEE-ED0C-6DC3-E07FE7F6F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043" y="2498035"/>
            <a:ext cx="1505160" cy="38105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077FD7-2BD0-2A8E-F8AD-8213D760B92A}"/>
              </a:ext>
            </a:extLst>
          </p:cNvPr>
          <p:cNvSpPr txBox="1"/>
          <p:nvPr/>
        </p:nvSpPr>
        <p:spPr>
          <a:xfrm>
            <a:off x="9321340" y="2236425"/>
            <a:ext cx="2458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*must be registered as Ambulatory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FA6AB3-7D0B-6346-1DE7-E1159E4E7F8D}"/>
              </a:ext>
            </a:extLst>
          </p:cNvPr>
          <p:cNvSpPr/>
          <p:nvPr/>
        </p:nvSpPr>
        <p:spPr>
          <a:xfrm>
            <a:off x="8705088" y="3377428"/>
            <a:ext cx="2843784" cy="2402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Other Requirements: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FRCT Scholarly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OSCE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Take USMLE Step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   FA Exit Interview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05FCDB6-CF37-C042-A5A2-AF8A7F76B15C}"/>
              </a:ext>
            </a:extLst>
          </p:cNvPr>
          <p:cNvSpPr/>
          <p:nvPr/>
        </p:nvSpPr>
        <p:spPr>
          <a:xfrm>
            <a:off x="8921657" y="4341844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80E96CE-D055-483E-6889-619FCDEACDC0}"/>
              </a:ext>
            </a:extLst>
          </p:cNvPr>
          <p:cNvSpPr/>
          <p:nvPr/>
        </p:nvSpPr>
        <p:spPr>
          <a:xfrm>
            <a:off x="8928474" y="517357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4B6FC2D-1969-5A54-930E-E0A8CCD9239B}"/>
              </a:ext>
            </a:extLst>
          </p:cNvPr>
          <p:cNvSpPr/>
          <p:nvPr/>
        </p:nvSpPr>
        <p:spPr>
          <a:xfrm>
            <a:off x="8928474" y="4887356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4454B56-659E-B9A1-CF63-18CA3DC40105}"/>
              </a:ext>
            </a:extLst>
          </p:cNvPr>
          <p:cNvSpPr/>
          <p:nvPr/>
        </p:nvSpPr>
        <p:spPr>
          <a:xfrm>
            <a:off x="8921657" y="4614600"/>
            <a:ext cx="183440" cy="2214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47D8C71-7A4F-82E7-077F-0277314D66AE}"/>
              </a:ext>
            </a:extLst>
          </p:cNvPr>
          <p:cNvSpPr txBox="1">
            <a:spLocks/>
          </p:cNvSpPr>
          <p:nvPr/>
        </p:nvSpPr>
        <p:spPr>
          <a:xfrm>
            <a:off x="5934456" y="560423"/>
            <a:ext cx="5845451" cy="732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eorgia Pro Cond Light" panose="020F0302020204030204"/>
                <a:ea typeface="+mj-ea"/>
                <a:cs typeface="+mj-cs"/>
              </a:rPr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9052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u="none" strike="noStrike" dirty="0">
                <a:solidFill>
                  <a:srgbClr val="C00000"/>
                </a:solidFill>
                <a:effectLst/>
                <a:latin typeface="Speak Pro" panose="020B0504020101020102" pitchFamily="34" charset="0"/>
              </a:rPr>
              <a:t>Away Rotations are Expected – Aim for 2 to 3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YOU MUST ADD THIS COURSE AT SOM!!! </a:t>
            </a:r>
          </a:p>
          <a:p>
            <a:r>
              <a:rPr lang="en-US" sz="2400" dirty="0"/>
              <a:t>Required forms are found on the Student Scheduling Page </a:t>
            </a:r>
          </a:p>
          <a:p>
            <a:pPr lvl="1"/>
            <a:r>
              <a:rPr lang="en-US" sz="2200" dirty="0"/>
              <a:t>Forms should be completed/signed by Departments </a:t>
            </a:r>
          </a:p>
          <a:p>
            <a:pPr lvl="1"/>
            <a:r>
              <a:rPr lang="en-US" sz="2200" dirty="0"/>
              <a:t>Submitted to Add/Drop </a:t>
            </a:r>
          </a:p>
          <a:p>
            <a:r>
              <a:rPr lang="en-US" sz="2400" dirty="0"/>
              <a:t>Where to apply – discuss with faculty advisors </a:t>
            </a:r>
          </a:p>
          <a:p>
            <a:pPr lvl="1"/>
            <a:r>
              <a:rPr lang="en-US" sz="2200" dirty="0"/>
              <a:t>Prior year away rotations, on MedScope Class page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29B8C-474F-5EDE-E116-7AE3E7242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25" y="2108201"/>
            <a:ext cx="4432890" cy="4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7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Meet with Mentors </a:t>
            </a:r>
            <a:r>
              <a:rPr lang="en-US" sz="2400" dirty="0"/>
              <a:t>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dirty="0"/>
              <a:t>Complete Advising Survey </a:t>
            </a:r>
          </a:p>
        </p:txBody>
      </p:sp>
    </p:spTree>
    <p:extLst>
      <p:ext uri="{BB962C8B-B14F-4D97-AF65-F5344CB8AC3E}">
        <p14:creationId xmlns:p14="http://schemas.microsoft.com/office/powerpoint/2010/main" val="296097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Research Design: Process and Elements">
            <a:extLst>
              <a:ext uri="{FF2B5EF4-FFF2-40B4-BE49-F238E27FC236}">
                <a16:creationId xmlns:a16="http://schemas.microsoft.com/office/drawing/2014/main" id="{957927D5-1560-1C4E-34F3-74B386A4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48" y="321734"/>
            <a:ext cx="464827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93521-6F11-C784-3C3B-977D774C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17" y="3631096"/>
            <a:ext cx="4600932" cy="2760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DB417F-3E27-9A8B-99CC-F20899123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43313"/>
            <a:ext cx="5426764" cy="5426764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281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64E27-6EFB-A3C0-BA72-279D6D689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3459-059B-EDCD-410F-73DF0761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B5E7188-1EDE-D4F6-72EB-292ACFCE8FAC}"/>
              </a:ext>
            </a:extLst>
          </p:cNvPr>
          <p:cNvGraphicFramePr/>
          <p:nvPr/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14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  <a:r>
              <a:rPr lang="en-US" sz="2400" b="1" dirty="0">
                <a:solidFill>
                  <a:srgbClr val="C00000"/>
                </a:solidFill>
              </a:rPr>
              <a:t>More on this later! </a:t>
            </a:r>
            <a:endParaRPr lang="en-US" sz="2400" b="1" dirty="0"/>
          </a:p>
          <a:p>
            <a:r>
              <a:rPr lang="en-US" sz="2400" dirty="0"/>
              <a:t>Complete Advising Survey</a:t>
            </a:r>
          </a:p>
        </p:txBody>
      </p:sp>
    </p:spTree>
    <p:extLst>
      <p:ext uri="{BB962C8B-B14F-4D97-AF65-F5344CB8AC3E}">
        <p14:creationId xmlns:p14="http://schemas.microsoft.com/office/powerpoint/2010/main" val="401028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Scheduling Tweaks, Away Rotations, Graduation Requirements</a:t>
            </a:r>
          </a:p>
          <a:p>
            <a:r>
              <a:rPr lang="en-US" sz="2400" dirty="0"/>
              <a:t>Consider Narrative/Brand </a:t>
            </a:r>
          </a:p>
          <a:p>
            <a:r>
              <a:rPr lang="en-US" sz="2400" dirty="0"/>
              <a:t>Preview Application (</a:t>
            </a:r>
            <a:r>
              <a:rPr lang="en-US" sz="2400" dirty="0">
                <a:hlinkClick r:id="rId2"/>
              </a:rPr>
              <a:t>2026 Residency Application Worksheet</a:t>
            </a:r>
            <a:r>
              <a:rPr lang="en-US" sz="2400" dirty="0"/>
              <a:t>) </a:t>
            </a:r>
          </a:p>
          <a:p>
            <a:r>
              <a:rPr lang="en-US" sz="2400" dirty="0"/>
              <a:t>Work on your CV  (</a:t>
            </a:r>
            <a:r>
              <a:rPr lang="en-US" sz="2400" dirty="0">
                <a:hlinkClick r:id="rId3"/>
              </a:rPr>
              <a:t>OSA CV Tips</a:t>
            </a:r>
            <a:r>
              <a:rPr lang="en-US" sz="2400" dirty="0"/>
              <a:t>) </a:t>
            </a:r>
          </a:p>
          <a:p>
            <a:r>
              <a:rPr lang="en-US" sz="2400" dirty="0"/>
              <a:t>Create a draft of your Personal Statement  (</a:t>
            </a:r>
            <a:r>
              <a:rPr lang="en-US" sz="2400" dirty="0">
                <a:hlinkClick r:id="rId4"/>
              </a:rPr>
              <a:t>OSA PS Guidelines</a:t>
            </a:r>
            <a:r>
              <a:rPr lang="en-US" sz="2400" dirty="0"/>
              <a:t>) </a:t>
            </a:r>
          </a:p>
          <a:p>
            <a:r>
              <a:rPr lang="en-US" sz="2400" dirty="0"/>
              <a:t>Meet with Mentors (OSA, Specialty Advisors, Peers)</a:t>
            </a:r>
          </a:p>
          <a:p>
            <a:r>
              <a:rPr lang="en-US" sz="2400" dirty="0"/>
              <a:t>Create a preliminary list of programs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Complete Advising Survey - </a:t>
            </a:r>
            <a:r>
              <a:rPr lang="en-US" sz="2400" b="1" dirty="0">
                <a:solidFill>
                  <a:srgbClr val="C00000"/>
                </a:solidFill>
                <a:hlinkClick r:id="rId5"/>
              </a:rPr>
              <a:t>Link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7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MedScope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 (More information to come)!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Cascio/Juanita Sims)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Feb 14, 2026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E0B1-CD47-550F-824C-262C9873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1:1 Sessions with OSA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2C35-D862-56EC-61B1-F616BFCE2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These are FOR YOU! </a:t>
            </a:r>
          </a:p>
          <a:p>
            <a:r>
              <a:rPr lang="en-US" sz="2400" dirty="0"/>
              <a:t>Answer any questions:  scheduling, graduation requirements, application logistics</a:t>
            </a:r>
          </a:p>
          <a:p>
            <a:r>
              <a:rPr lang="en-US" sz="2400" dirty="0"/>
              <a:t>Individualized a</a:t>
            </a:r>
            <a:r>
              <a:rPr lang="en-US" sz="2200" dirty="0"/>
              <a:t>pplication guidance </a:t>
            </a:r>
          </a:p>
          <a:p>
            <a:pPr lvl="1"/>
            <a:r>
              <a:rPr lang="en-US" sz="2200" dirty="0"/>
              <a:t>Competitiveness for Specialty </a:t>
            </a:r>
          </a:p>
          <a:p>
            <a:pPr lvl="1"/>
            <a:r>
              <a:rPr lang="en-US" sz="2200" dirty="0"/>
              <a:t>How many programs to apply to </a:t>
            </a:r>
          </a:p>
          <a:p>
            <a:pPr lvl="1"/>
            <a:r>
              <a:rPr lang="en-US" sz="2200" dirty="0"/>
              <a:t>Which programs to apply to </a:t>
            </a:r>
          </a:p>
          <a:p>
            <a:pPr lvl="1"/>
            <a:r>
              <a:rPr lang="en-US" sz="2200" dirty="0"/>
              <a:t>Contingency plans </a:t>
            </a:r>
          </a:p>
          <a:p>
            <a:r>
              <a:rPr lang="en-US" sz="2400" dirty="0"/>
              <a:t>Discuss your MSPE (</a:t>
            </a:r>
            <a:r>
              <a:rPr lang="en-US" sz="2400" dirty="0">
                <a:hlinkClick r:id="rId2"/>
              </a:rPr>
              <a:t>Example MSPE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6693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700"/>
              <a:t>Competitiveness of Specialty </a:t>
            </a:r>
          </a:p>
        </p:txBody>
      </p:sp>
      <p:cxnSp>
        <p:nvCxnSpPr>
          <p:cNvPr id="1042" name="Straight Connector 103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73.5 % Match Rate </a:t>
            </a:r>
          </a:p>
          <a:p>
            <a:r>
              <a:rPr lang="en-US" b="1" dirty="0">
                <a:solidFill>
                  <a:srgbClr val="C00000"/>
                </a:solidFill>
              </a:rPr>
              <a:t>No unfilled positions in the match </a:t>
            </a:r>
          </a:p>
        </p:txBody>
      </p:sp>
      <p:sp>
        <p:nvSpPr>
          <p:cNvPr id="1044" name="Rectangle 103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45F81-B4C2-8B9F-0A51-83CDB00E6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1" b="12678"/>
          <a:stretch/>
        </p:blipFill>
        <p:spPr>
          <a:xfrm>
            <a:off x="962163" y="305098"/>
            <a:ext cx="955413" cy="771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CD6CC6-CE24-BB48-FB91-9223EF6F1424}"/>
              </a:ext>
            </a:extLst>
          </p:cNvPr>
          <p:cNvSpPr/>
          <p:nvPr/>
        </p:nvSpPr>
        <p:spPr>
          <a:xfrm>
            <a:off x="456196" y="4530947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NRMP Charting Outcomes 2024</a:t>
            </a:r>
            <a:endParaRPr lang="en-US" sz="1600" i="1" dirty="0"/>
          </a:p>
        </p:txBody>
      </p:sp>
      <p:pic>
        <p:nvPicPr>
          <p:cNvPr id="7" name="Picture 2" descr="Picture 1, Picture">
            <a:extLst>
              <a:ext uri="{FF2B5EF4-FFF2-40B4-BE49-F238E27FC236}">
                <a16:creationId xmlns:a16="http://schemas.microsoft.com/office/drawing/2014/main" id="{29FD4AD1-6717-4792-F8B7-A91F1813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48" y="973480"/>
            <a:ext cx="6613030" cy="41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FE0CA762-B27F-93A5-3095-F666898F1686}"/>
              </a:ext>
            </a:extLst>
          </p:cNvPr>
          <p:cNvSpPr/>
          <p:nvPr/>
        </p:nvSpPr>
        <p:spPr>
          <a:xfrm>
            <a:off x="9286306" y="2046226"/>
            <a:ext cx="173736" cy="16086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4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695FA-1034-BD3D-CD65-9F763EC1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68" y="3053621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8E791-442E-6D01-C68B-7A43EB18B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87" t="17411" r="10418" b="9068"/>
          <a:stretch/>
        </p:blipFill>
        <p:spPr>
          <a:xfrm>
            <a:off x="4332514" y="345438"/>
            <a:ext cx="7659190" cy="56566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459C3-0EE7-400F-045A-57AC51AEF4F3}"/>
              </a:ext>
            </a:extLst>
          </p:cNvPr>
          <p:cNvSpPr/>
          <p:nvPr/>
        </p:nvSpPr>
        <p:spPr>
          <a:xfrm>
            <a:off x="9519385" y="346509"/>
            <a:ext cx="2204186" cy="60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UMSOM </a:t>
            </a:r>
          </a:p>
          <a:p>
            <a:pPr algn="ctr"/>
            <a:r>
              <a:rPr lang="en-US" dirty="0"/>
              <a:t>MedScope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D5346-D903-65EF-839F-CF5215C8209D}"/>
              </a:ext>
            </a:extLst>
          </p:cNvPr>
          <p:cNvSpPr/>
          <p:nvPr/>
        </p:nvSpPr>
        <p:spPr>
          <a:xfrm>
            <a:off x="5113538" y="5415379"/>
            <a:ext cx="6826928" cy="2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C8D6D-21C4-8A59-428E-F895B063CBE1}"/>
              </a:ext>
            </a:extLst>
          </p:cNvPr>
          <p:cNvSpPr txBox="1"/>
          <p:nvPr/>
        </p:nvSpPr>
        <p:spPr>
          <a:xfrm>
            <a:off x="5038725" y="6032376"/>
            <a:ext cx="6901741" cy="36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*Note, SOM no longer uses “Thirds” for Class Standing</a:t>
            </a:r>
          </a:p>
        </p:txBody>
      </p:sp>
    </p:spTree>
    <p:extLst>
      <p:ext uri="{BB962C8B-B14F-4D97-AF65-F5344CB8AC3E}">
        <p14:creationId xmlns:p14="http://schemas.microsoft.com/office/powerpoint/2010/main" val="34334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/>
              <a:t>A Competitive Applicant looks like …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dirty="0"/>
              <a:t>Goal Step 2, 257 -260s </a:t>
            </a:r>
          </a:p>
          <a:p>
            <a:r>
              <a:rPr lang="en-US" b="1" dirty="0">
                <a:solidFill>
                  <a:srgbClr val="C00000"/>
                </a:solidFill>
              </a:rPr>
              <a:t>Research is ESSENTIAL </a:t>
            </a:r>
          </a:p>
          <a:p>
            <a:pPr lvl="1"/>
            <a:r>
              <a:rPr lang="en-US" dirty="0"/>
              <a:t>Consider Gap Year </a:t>
            </a:r>
          </a:p>
          <a:p>
            <a:pPr lvl="1"/>
            <a:r>
              <a:rPr lang="en-US" dirty="0"/>
              <a:t>Productivity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Commitment to Field 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50" name="Picture 2" descr="Picture 1, Picture">
            <a:extLst>
              <a:ext uri="{FF2B5EF4-FFF2-40B4-BE49-F238E27FC236}">
                <a16:creationId xmlns:a16="http://schemas.microsoft.com/office/drawing/2014/main" id="{39026CD3-6031-7F5F-01D2-351840ED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80" y="699031"/>
            <a:ext cx="7387810" cy="46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577D16-90FC-A371-1218-E93D3D8D7B66}"/>
              </a:ext>
            </a:extLst>
          </p:cNvPr>
          <p:cNvSpPr/>
          <p:nvPr/>
        </p:nvSpPr>
        <p:spPr>
          <a:xfrm>
            <a:off x="4715183" y="2557200"/>
            <a:ext cx="6455229" cy="2830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1F250-B21F-F7CC-CE40-BCE8A1A0AE23}"/>
              </a:ext>
            </a:extLst>
          </p:cNvPr>
          <p:cNvSpPr/>
          <p:nvPr/>
        </p:nvSpPr>
        <p:spPr>
          <a:xfrm>
            <a:off x="206664" y="5329612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NRMP Charting Outcomes 2024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6883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1, Picture">
            <a:extLst>
              <a:ext uri="{FF2B5EF4-FFF2-40B4-BE49-F238E27FC236}">
                <a16:creationId xmlns:a16="http://schemas.microsoft.com/office/drawing/2014/main" id="{203B3124-79A7-C667-91D2-DB484373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0" y="2062055"/>
            <a:ext cx="1056322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6128B-60F3-C084-AC03-73175F3D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goals for Step 2 …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6330A7-4D9A-4DE0-6E28-1ED34A7BB2C6}"/>
              </a:ext>
            </a:extLst>
          </p:cNvPr>
          <p:cNvSpPr/>
          <p:nvPr/>
        </p:nvSpPr>
        <p:spPr>
          <a:xfrm>
            <a:off x="7229256" y="611298"/>
            <a:ext cx="4242816" cy="739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NRMP Charting Outcomes 2024</a:t>
            </a:r>
            <a:endParaRPr lang="en-US" sz="16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9D658-8E71-D629-0148-F695298F9A5B}"/>
              </a:ext>
            </a:extLst>
          </p:cNvPr>
          <p:cNvSpPr/>
          <p:nvPr/>
        </p:nvSpPr>
        <p:spPr>
          <a:xfrm>
            <a:off x="1963718" y="3265096"/>
            <a:ext cx="2922414" cy="1353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Orthopaedic</a:t>
            </a:r>
            <a:r>
              <a:rPr lang="en-US" sz="2000" b="1" u="sng" dirty="0"/>
              <a:t> Surgery</a:t>
            </a:r>
            <a:r>
              <a:rPr lang="en-US" sz="2000" dirty="0"/>
              <a:t>:</a:t>
            </a:r>
          </a:p>
          <a:p>
            <a:pPr algn="ctr"/>
            <a:r>
              <a:rPr lang="en-US" sz="2000" b="1" dirty="0"/>
              <a:t>Goal – 257 +</a:t>
            </a:r>
          </a:p>
          <a:p>
            <a:pPr algn="ctr"/>
            <a:r>
              <a:rPr lang="en-US" sz="2000" b="1" dirty="0"/>
              <a:t>Contingency &lt; 250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74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8054-6E77-8E67-B905-D9809903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63527"/>
            <a:ext cx="3690257" cy="1450757"/>
          </a:xfrm>
        </p:spPr>
        <p:txBody>
          <a:bodyPr>
            <a:normAutofit/>
          </a:bodyPr>
          <a:lstStyle/>
          <a:p>
            <a:r>
              <a:rPr lang="en-US" sz="3200" dirty="0"/>
              <a:t>A Competitive Applicant looks like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BF4AF-189E-50C8-5571-0377B2EF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r>
              <a:rPr lang="en-US" dirty="0"/>
              <a:t>Goal Step 2, 257 - 260s </a:t>
            </a:r>
          </a:p>
          <a:p>
            <a:r>
              <a:rPr lang="en-US" b="1" dirty="0">
                <a:solidFill>
                  <a:srgbClr val="C00000"/>
                </a:solidFill>
              </a:rPr>
              <a:t>Research is ESSENTIAL </a:t>
            </a:r>
          </a:p>
          <a:p>
            <a:pPr lvl="1"/>
            <a:r>
              <a:rPr lang="en-US" dirty="0"/>
              <a:t>Consider Gap Year </a:t>
            </a:r>
          </a:p>
          <a:p>
            <a:pPr lvl="1"/>
            <a:r>
              <a:rPr lang="en-US" dirty="0"/>
              <a:t>Productivity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Commitment to Field </a:t>
            </a:r>
          </a:p>
          <a:p>
            <a:r>
              <a:rPr lang="en-US" b="1" dirty="0">
                <a:solidFill>
                  <a:schemeClr val="tx1"/>
                </a:solidFill>
              </a:rPr>
              <a:t>Consider YOUR narrative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E8415-F3A1-292A-1C91-D9E74850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824" y="1142681"/>
            <a:ext cx="4686954" cy="4572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0F13-1355-430F-C0DC-8A0096F28BCB}"/>
              </a:ext>
            </a:extLst>
          </p:cNvPr>
          <p:cNvSpPr txBox="1"/>
          <p:nvPr/>
        </p:nvSpPr>
        <p:spPr>
          <a:xfrm>
            <a:off x="6096000" y="721895"/>
            <a:ext cx="36902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2021 to 2025 MedScope Data</a:t>
            </a:r>
          </a:p>
        </p:txBody>
      </p:sp>
    </p:spTree>
    <p:extLst>
      <p:ext uri="{BB962C8B-B14F-4D97-AF65-F5344CB8AC3E}">
        <p14:creationId xmlns:p14="http://schemas.microsoft.com/office/powerpoint/2010/main" val="355028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9D3E-FB2A-89E6-CD24-E53EB732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Mentoring Team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24C9A4F-88BF-41AD-A3F6-C3CA217B1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267348"/>
              </p:ext>
            </p:extLst>
          </p:nvPr>
        </p:nvGraphicFramePr>
        <p:xfrm>
          <a:off x="1097280" y="1883664"/>
          <a:ext cx="10177272" cy="437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51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333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533BC-37AE-8C0D-B695-5756D311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many programs to apply to…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FEC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C7A0-618A-572F-EC8D-C375C21A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Students at UMSOM applying to </a:t>
            </a: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ORTHOPEDIC SURGERY </a:t>
            </a: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applied to on average </a:t>
            </a:r>
            <a:r>
              <a:rPr lang="en-US" sz="1600" b="1" dirty="0">
                <a:solidFill>
                  <a:srgbClr val="FFFFFF"/>
                </a:solidFill>
                <a:ea typeface="+mn-lt"/>
                <a:cs typeface="+mn-lt"/>
              </a:rPr>
              <a:t>30.8 </a:t>
            </a:r>
            <a:r>
              <a:rPr lang="en-US" sz="1600" b="1" i="0" dirty="0">
                <a:solidFill>
                  <a:srgbClr val="FFFFFF"/>
                </a:solidFill>
                <a:effectLst/>
                <a:ea typeface="+mn-lt"/>
                <a:cs typeface="+mn-lt"/>
              </a:rPr>
              <a:t>programs in 2025, </a:t>
            </a:r>
            <a:r>
              <a:rPr lang="en-US" sz="1600" b="0" i="1" dirty="0">
                <a:solidFill>
                  <a:srgbClr val="FFFFFF"/>
                </a:solidFill>
                <a:effectLst/>
                <a:ea typeface="+mn-lt"/>
                <a:cs typeface="+mn-lt"/>
              </a:rPr>
              <a:t>Note, this includes students from all class ranks and range of step scores.</a:t>
            </a:r>
            <a:endParaRPr lang="en-US" sz="1600" dirty="0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2D157-8A72-2EDE-E98E-7DCD4EAB9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8" y="849998"/>
            <a:ext cx="10687281" cy="29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5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Programs to apply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FREIDA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good tool to help you look at accredited programs by specialty in different regions around the country.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AAMC Residency Explorer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 useful tool in assessing your competitiveness at particular programs: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https://www.residencyexplorer.org/Account/Login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MedScope Data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 will review together – this data allows you to see where you stand as a student at UMSOM 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Where do our students match? 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Departmental Advisors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 well as faculty advisors, and senior students) are another key source of program information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9EA1C-9708-9723-4C67-4A3199D2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Programs that Extended Interviews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254C-E78D-DC85-A9A2-232BE2B0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67 different programs extended interview offers to UMSOM students in the last four cycles</a:t>
            </a:r>
          </a:p>
          <a:p>
            <a:r>
              <a:rPr lang="en-US" dirty="0"/>
              <a:t>List can be found in your advising document </a:t>
            </a:r>
          </a:p>
          <a:p>
            <a:r>
              <a:rPr lang="en-US" dirty="0"/>
              <a:t>Consider applying to at least some of these places </a:t>
            </a:r>
          </a:p>
          <a:p>
            <a:r>
              <a:rPr lang="en-US" dirty="0"/>
              <a:t>Focus on programs where you have a connection (away, research, networking) </a:t>
            </a:r>
          </a:p>
        </p:txBody>
      </p:sp>
    </p:spTree>
    <p:extLst>
      <p:ext uri="{BB962C8B-B14F-4D97-AF65-F5344CB8AC3E}">
        <p14:creationId xmlns:p14="http://schemas.microsoft.com/office/powerpoint/2010/main" val="1630562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64" y="151816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86" y="2145604"/>
            <a:ext cx="3587625" cy="3229714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Signals Vary by Specialty</a:t>
            </a: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Applying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Residencies with ERAS® | Students &amp; Residents (</a:t>
            </a:r>
            <a:r>
              <a:rPr lang="en-US" b="0" i="0" strike="noStrike" dirty="0">
                <a:effectLst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aamc.org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Orthopedic Surgery:  30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A graph of a graph with a bar chart and a bar chart&#10;&#10;Description automatically generated with medium confidence">
            <a:extLst>
              <a:ext uri="{FF2B5EF4-FFF2-40B4-BE49-F238E27FC236}">
                <a16:creationId xmlns:a16="http://schemas.microsoft.com/office/drawing/2014/main" id="{0912767E-DE63-D79C-1B26-608B8789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09" y="480835"/>
            <a:ext cx="7517363" cy="42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DF9E88-49C6-BAC3-BB72-3D087564F01E}"/>
              </a:ext>
            </a:extLst>
          </p:cNvPr>
          <p:cNvSpPr/>
          <p:nvPr/>
        </p:nvSpPr>
        <p:spPr>
          <a:xfrm>
            <a:off x="2666817" y="4867486"/>
            <a:ext cx="2999232" cy="12344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 Tip: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Use ALL available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Signals should include Reach/Target/Safety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A44A3-07BF-6966-15B9-6926A6D3D6FE}"/>
              </a:ext>
            </a:extLst>
          </p:cNvPr>
          <p:cNvSpPr/>
          <p:nvPr/>
        </p:nvSpPr>
        <p:spPr>
          <a:xfrm>
            <a:off x="6096000" y="5073226"/>
            <a:ext cx="4819737" cy="822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benefit to applying beyond signals </a:t>
            </a:r>
          </a:p>
        </p:txBody>
      </p:sp>
    </p:spTree>
    <p:extLst>
      <p:ext uri="{BB962C8B-B14F-4D97-AF65-F5344CB8AC3E}">
        <p14:creationId xmlns:p14="http://schemas.microsoft.com/office/powerpoint/2010/main" val="1012045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AF42B-B3D0-CFAE-8298-3A88D3D4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33513"/>
            <a:ext cx="10925102" cy="29770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52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Signaling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FEB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FFFFFF"/>
                </a:solidFill>
              </a:rPr>
              <a:t>Number of Signals Vary per Specialty</a:t>
            </a: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Applying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Residencies with ERAS® | Students &amp; Residents (</a:t>
            </a:r>
            <a:r>
              <a:rPr lang="en-US" b="0" i="0" strike="noStrike">
                <a:solidFill>
                  <a:srgbClr val="FFFFFF"/>
                </a:solidFill>
                <a:effectLst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aamc.org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Orthopedic Surgery:  30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67695-F01B-AF59-F32D-DC37942334C1}"/>
              </a:ext>
            </a:extLst>
          </p:cNvPr>
          <p:cNvSpPr/>
          <p:nvPr/>
        </p:nvSpPr>
        <p:spPr>
          <a:xfrm>
            <a:off x="632898" y="3214115"/>
            <a:ext cx="10925101" cy="5301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3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8474-450A-F696-93D3-466E7E37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Reference:  </a:t>
            </a:r>
            <a:r>
              <a:rPr lang="en-US" b="1" dirty="0">
                <a:solidFill>
                  <a:srgbClr val="C00000"/>
                </a:solidFill>
              </a:rPr>
              <a:t>4 Total Letters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63C4-83E3-2394-EA69-6D71B28F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Chair Letter is Required by some programs </a:t>
            </a:r>
          </a:p>
          <a:p>
            <a:r>
              <a:rPr lang="en-US" dirty="0"/>
              <a:t>2. </a:t>
            </a:r>
            <a:r>
              <a:rPr lang="en-US" dirty="0" err="1"/>
              <a:t>Orthopaedic</a:t>
            </a:r>
            <a:r>
              <a:rPr lang="en-US" dirty="0"/>
              <a:t> Surgery/Home Faculty </a:t>
            </a:r>
          </a:p>
          <a:p>
            <a:r>
              <a:rPr lang="en-US" dirty="0"/>
              <a:t>3. </a:t>
            </a:r>
            <a:r>
              <a:rPr lang="en-US" dirty="0" err="1"/>
              <a:t>Orthopaedic</a:t>
            </a:r>
            <a:r>
              <a:rPr lang="en-US" dirty="0"/>
              <a:t> Surgery /Away Faculty </a:t>
            </a:r>
          </a:p>
          <a:p>
            <a:r>
              <a:rPr lang="en-US" dirty="0"/>
              <a:t>4. Other/Research</a:t>
            </a:r>
          </a:p>
          <a:p>
            <a:r>
              <a:rPr lang="en-US" dirty="0"/>
              <a:t>+ Non-Ortho as a back up </a:t>
            </a:r>
          </a:p>
        </p:txBody>
      </p:sp>
    </p:spTree>
    <p:extLst>
      <p:ext uri="{BB962C8B-B14F-4D97-AF65-F5344CB8AC3E}">
        <p14:creationId xmlns:p14="http://schemas.microsoft.com/office/powerpoint/2010/main" val="293921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215D-01C8-CB25-EC0B-EA88E87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1051-1F20-5F20-C44F-018B74153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Required for ALL ORTHOPAEDIC SURGERY Applicants </a:t>
            </a:r>
          </a:p>
          <a:p>
            <a:r>
              <a:rPr lang="en-US" dirty="0">
                <a:solidFill>
                  <a:schemeClr val="tx1"/>
                </a:solidFill>
              </a:rPr>
              <a:t>All students need some contingency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Apply to right mix of programs / use signaling wisely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Rank ALL programs you interview at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 PROACTIVE – communicate with OSA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Update the MedScope tracker </a:t>
            </a:r>
          </a:p>
          <a:p>
            <a:r>
              <a:rPr lang="en-US" dirty="0">
                <a:solidFill>
                  <a:schemeClr val="tx1"/>
                </a:solidFill>
              </a:rPr>
              <a:t>Consider Research Year </a:t>
            </a:r>
          </a:p>
          <a:p>
            <a:r>
              <a:rPr lang="en-US" dirty="0">
                <a:solidFill>
                  <a:schemeClr val="tx1"/>
                </a:solidFill>
              </a:rPr>
              <a:t>Consider Dual Application </a:t>
            </a:r>
          </a:p>
          <a:p>
            <a:r>
              <a:rPr lang="en-US" dirty="0">
                <a:solidFill>
                  <a:schemeClr val="tx1"/>
                </a:solidFill>
              </a:rPr>
              <a:t>SOAP is NOT a contingency plan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no unfilled </a:t>
            </a:r>
            <a:r>
              <a:rPr lang="en-US" b="1" dirty="0" err="1">
                <a:solidFill>
                  <a:srgbClr val="C00000"/>
                </a:solidFill>
              </a:rPr>
              <a:t>Orthopaedic</a:t>
            </a:r>
            <a:r>
              <a:rPr lang="en-US" b="1" dirty="0">
                <a:solidFill>
                  <a:srgbClr val="C00000"/>
                </a:solidFill>
              </a:rPr>
              <a:t> Surgery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3529-E685-E305-8912-787901EB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9474-435B-F5B3-8E10-C19685ED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11/17 – Universal Interview Offer Day </a:t>
            </a:r>
          </a:p>
          <a:p>
            <a:r>
              <a:rPr lang="en-US" dirty="0"/>
              <a:t>Interviews will be VIRTUAL or IN PERSON </a:t>
            </a:r>
          </a:p>
          <a:p>
            <a:r>
              <a:rPr lang="en-US" dirty="0">
                <a:hlinkClick r:id="rId2"/>
              </a:rPr>
              <a:t>Interview Resources </a:t>
            </a:r>
            <a:r>
              <a:rPr lang="en-US" dirty="0"/>
              <a:t>– RAM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37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E9953-AF8F-1C64-DA43-BB949276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79"/>
          <a:stretch/>
        </p:blipFill>
        <p:spPr>
          <a:xfrm>
            <a:off x="2195326" y="905933"/>
            <a:ext cx="783335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0FF2-44D4-6CDE-BE2B-8D5F1B7B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89B3-AAF7-A240-0D45-FDA913C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from your MedScope portfolio – Career Tab </a:t>
            </a:r>
          </a:p>
          <a:p>
            <a:endParaRPr lang="en-US" dirty="0"/>
          </a:p>
          <a:p>
            <a:r>
              <a:rPr lang="en-US" dirty="0"/>
              <a:t>You have to indicate specialty interest to access the list</a:t>
            </a:r>
          </a:p>
          <a:p>
            <a:r>
              <a:rPr lang="en-US" dirty="0"/>
              <a:t>At the bottom of the page – you can also register to become part of the Alumni Network 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F017558-181E-E313-C22C-473C58B6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2555939"/>
            <a:ext cx="48101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45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75A3-2926-1A98-2469-006A468C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Residency Application Manual 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https://www.medschool.umaryland.edu/osa/residency-application-manual-/</a:t>
            </a:r>
            <a:r>
              <a:rPr lang="en-US" sz="2200" dirty="0"/>
              <a:t> </a:t>
            </a:r>
          </a:p>
        </p:txBody>
      </p:sp>
      <p:pic>
        <p:nvPicPr>
          <p:cNvPr id="2050" name="Picture 2" descr="How to Write a User Manual | Zenkit">
            <a:extLst>
              <a:ext uri="{FF2B5EF4-FFF2-40B4-BE49-F238E27FC236}">
                <a16:creationId xmlns:a16="http://schemas.microsoft.com/office/drawing/2014/main" id="{6D80B980-15E0-B60C-EDFC-A01DFAC1A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9" y="2467451"/>
            <a:ext cx="8257216" cy="28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5323-0901-1C0B-62D4-9F323EC2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217E-054F-E8BD-F7AF-08DC6F770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0" i="0" u="sng" strike="noStrike" dirty="0">
              <a:solidFill>
                <a:srgbClr val="46788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hlinkClick r:id="rId2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American Orthopedic Association (AOA) Residency Application Resource Center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 </a:t>
            </a:r>
            <a:endParaRPr lang="en-US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sng" strike="noStrike" dirty="0">
                <a:solidFill>
                  <a:srgbClr val="46788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/>
              </a:rPr>
              <a:t>2025_2026 Residency Application Cycle Recommendation Guidelines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 </a:t>
            </a:r>
            <a:endParaRPr lang="en-US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endParaRPr lang="en-US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0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031B-8656-67A8-1DD9-4E291CF7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 for 2025?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DF2278-C430-D549-1541-9A2C714A3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154011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533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BE138-DB94-553A-6176-12ED8909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09" y="606948"/>
            <a:ext cx="9191982" cy="51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7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BE138-DB94-553A-6176-12ED8909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09" y="606948"/>
            <a:ext cx="9191982" cy="5170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13B15-C00E-E9F8-0029-0A64176F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647"/>
            <a:ext cx="1550346" cy="15503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F53A58-853A-4374-F9EF-40DA7C194C3A}"/>
              </a:ext>
            </a:extLst>
          </p:cNvPr>
          <p:cNvSpPr/>
          <p:nvPr/>
        </p:nvSpPr>
        <p:spPr>
          <a:xfrm>
            <a:off x="186649" y="2538918"/>
            <a:ext cx="1177047" cy="151751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8352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SenttoStudentHealth xmlns="b952f4ed-faee-42e5-b15e-296a4efded7d">true</SenttoStudentHealth>
    <lcf76f155ced4ddcb4097134ff3c332f xmlns="b952f4ed-faee-42e5-b15e-296a4efded7d">
      <Terms xmlns="http://schemas.microsoft.com/office/infopath/2007/PartnerControls"/>
    </lcf76f155ced4ddcb4097134ff3c332f>
    <_ip_UnifiedCompliancePolicyProperties xmlns="http://schemas.microsoft.com/sharepoint/v3" xsi:nil="true"/>
    <TaxCatchAll xmlns="480e030d-b1ba-4175-bf7e-8ff9154deca3" xsi:nil="true"/>
    <SharedWithUsers xmlns="480e030d-b1ba-4175-bf7e-8ff9154deca3">
      <UserInfo>
        <DisplayName/>
        <AccountId xsi:nil="true"/>
        <AccountType/>
      </UserInfo>
    </SharedWithUsers>
    <MediaLengthInSeconds xmlns="b952f4ed-faee-42e5-b15e-296a4efded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21A07-D675-45E0-9D75-D321FDA42C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789E9-A4A6-43C0-AF55-2087677BC15F}">
  <ds:schemaRefs>
    <ds:schemaRef ds:uri="480e030d-b1ba-4175-bf7e-8ff9154deca3"/>
    <ds:schemaRef ds:uri="b952f4ed-faee-42e5-b15e-296a4efded7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5AF4086-19F0-4182-82B3-DA508D35D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1637</Words>
  <Application>Microsoft Office PowerPoint</Application>
  <PresentationFormat>Widescreen</PresentationFormat>
  <Paragraphs>254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RetrospectVTI</vt:lpstr>
      <vt:lpstr>PowerPoint Presentation</vt:lpstr>
      <vt:lpstr>PowerPoint Presentation</vt:lpstr>
      <vt:lpstr>Your Mentoring Team </vt:lpstr>
      <vt:lpstr>Alumni Network</vt:lpstr>
      <vt:lpstr>Residency Application Manual  https://www.medschool.umaryland.edu/osa/residency-application-manual-/ </vt:lpstr>
      <vt:lpstr>Specialty Guidelines </vt:lpstr>
      <vt:lpstr>What is New for 2025?</vt:lpstr>
      <vt:lpstr>PowerPoint Presentation</vt:lpstr>
      <vt:lpstr>PowerPoint Presentation</vt:lpstr>
      <vt:lpstr>PowerPoint Presentation</vt:lpstr>
      <vt:lpstr>ERAS/NRMP TIMELINE  </vt:lpstr>
      <vt:lpstr>PowerPoint Presentation</vt:lpstr>
      <vt:lpstr>Upcoming workshops … </vt:lpstr>
      <vt:lpstr>What you can be doing now … </vt:lpstr>
      <vt:lpstr>What you can be doing now … </vt:lpstr>
      <vt:lpstr>Scheduling, Resources </vt:lpstr>
      <vt:lpstr>PowerPoint Presentation</vt:lpstr>
      <vt:lpstr>A Note on External Rotations (“Aways”) </vt:lpstr>
      <vt:lpstr>What you can be doing now … </vt:lpstr>
      <vt:lpstr>Your Mentoring Team </vt:lpstr>
      <vt:lpstr>What you can be doing now … </vt:lpstr>
      <vt:lpstr>What you can be doing now … </vt:lpstr>
      <vt:lpstr>Important Reminders</vt:lpstr>
      <vt:lpstr>1:1 Sessions with OSA </vt:lpstr>
      <vt:lpstr>Competitiveness of Specialty </vt:lpstr>
      <vt:lpstr>A Competitive Applicant looks like … </vt:lpstr>
      <vt:lpstr>A Competitive Applicant looks like … </vt:lpstr>
      <vt:lpstr>More on goals for Step 2 … </vt:lpstr>
      <vt:lpstr>A Competitive Applicant looks like … </vt:lpstr>
      <vt:lpstr>How many programs to apply to…</vt:lpstr>
      <vt:lpstr>Which Programs to apply to …</vt:lpstr>
      <vt:lpstr>List of Programs that Extended Interviews </vt:lpstr>
      <vt:lpstr>Signaling</vt:lpstr>
      <vt:lpstr>Signaling</vt:lpstr>
      <vt:lpstr>Letters of Reference:  4 Total Letters  </vt:lpstr>
      <vt:lpstr>Contingency Planning </vt:lpstr>
      <vt:lpstr>Interviews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Requirements Class of 2024   https://www.medschool.umaryland.edu/osa/Residency-Application-Manual-/Requirements-for-Graduation-per-Class/</dc:title>
  <dc:creator>Thom, Kerri</dc:creator>
  <cp:lastModifiedBy>Thom, Kerri</cp:lastModifiedBy>
  <cp:revision>61</cp:revision>
  <dcterms:created xsi:type="dcterms:W3CDTF">2023-03-30T20:39:39Z</dcterms:created>
  <dcterms:modified xsi:type="dcterms:W3CDTF">2025-05-07T13:12:25Z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Order">
    <vt:r8>124900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