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266" r:id="rId5"/>
    <p:sldId id="323" r:id="rId6"/>
    <p:sldId id="306" r:id="rId7"/>
    <p:sldId id="310" r:id="rId8"/>
    <p:sldId id="311" r:id="rId9"/>
    <p:sldId id="309" r:id="rId10"/>
    <p:sldId id="332" r:id="rId11"/>
    <p:sldId id="268" r:id="rId12"/>
    <p:sldId id="269" r:id="rId13"/>
    <p:sldId id="270" r:id="rId14"/>
    <p:sldId id="312" r:id="rId15"/>
    <p:sldId id="271" r:id="rId16"/>
    <p:sldId id="272" r:id="rId17"/>
    <p:sldId id="314" r:id="rId18"/>
    <p:sldId id="315" r:id="rId19"/>
    <p:sldId id="302" r:id="rId20"/>
    <p:sldId id="334" r:id="rId21"/>
    <p:sldId id="316" r:id="rId22"/>
    <p:sldId id="317" r:id="rId23"/>
    <p:sldId id="337" r:id="rId24"/>
    <p:sldId id="336" r:id="rId25"/>
    <p:sldId id="324" r:id="rId26"/>
    <p:sldId id="320" r:id="rId27"/>
    <p:sldId id="327" r:id="rId28"/>
    <p:sldId id="282" r:id="rId29"/>
    <p:sldId id="283" r:id="rId30"/>
    <p:sldId id="289" r:id="rId31"/>
    <p:sldId id="288" r:id="rId32"/>
    <p:sldId id="322" r:id="rId33"/>
    <p:sldId id="325" r:id="rId34"/>
    <p:sldId id="339" r:id="rId35"/>
    <p:sldId id="326" r:id="rId36"/>
    <p:sldId id="338" r:id="rId37"/>
    <p:sldId id="290" r:id="rId38"/>
    <p:sldId id="298" r:id="rId39"/>
    <p:sldId id="292" r:id="rId40"/>
    <p:sldId id="286" r:id="rId41"/>
    <p:sldId id="291" r:id="rId42"/>
    <p:sldId id="287" r:id="rId43"/>
    <p:sldId id="307" r:id="rId44"/>
    <p:sldId id="34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hyperlink" Target="https://residencyexplorer.org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hyperlink" Target="https://students-residents.aamc.org/applying-residencies-eras/fees-2025-eras-residency-applications" TargetMode="External"/><Relationship Id="rId1" Type="http://schemas.openxmlformats.org/officeDocument/2006/relationships/hyperlink" Target="https://www.dermatologyprofessors.org/programdirectors_resources.php" TargetMode="Externa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s://customercare.thalamusgme.com/hc/en-us/categories/360002208674-Applicant-User-Guide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s-residents.aamc.org/applying-residencies-eras/fees-2025-eras-residency-applications" TargetMode="External"/><Relationship Id="rId13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1.png"/><Relationship Id="rId11" Type="http://schemas.openxmlformats.org/officeDocument/2006/relationships/hyperlink" Target="https://residencyexplorer.org/" TargetMode="External"/><Relationship Id="rId5" Type="http://schemas.openxmlformats.org/officeDocument/2006/relationships/hyperlink" Target="https://www.dermatologyprofessors.org/programdirectors_resources.php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Relationship Id="rId14" Type="http://schemas.openxmlformats.org/officeDocument/2006/relationships/hyperlink" Target="https://customercare.thalamusgme.com/hc/en-us/categories/360002208674-Applicant-User-Guid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Marcia Driscoll 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Jenny Strong 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C13D1F40-CE41-497C-8890-C09DCCD212F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</a:t>
          </a:r>
        </a:p>
      </dgm:t>
    </dgm:pt>
    <dgm:pt modelId="{EFE49602-59C2-449D-8FBB-51DC6E7E4469}" type="parTrans" cxnId="{F3E607BB-83A1-4A30-ADF1-6F2241DD4D1B}">
      <dgm:prSet/>
      <dgm:spPr/>
    </dgm:pt>
    <dgm:pt modelId="{4BEE074A-553A-4051-B668-E02179A1D00F}" type="sibTrans" cxnId="{F3E607BB-83A1-4A30-ADF1-6F2241DD4D1B}">
      <dgm:prSet/>
      <dgm:spPr/>
    </dgm:pt>
    <dgm:pt modelId="{643E5C21-7282-44F6-BF67-EA7B41EBE4E5}">
      <dgm:prSet phldrT="[Text]" custT="1"/>
      <dgm:spPr/>
      <dgm:t>
        <a:bodyPr/>
        <a:lstStyle/>
        <a:p>
          <a:r>
            <a:rPr lang="en-US" sz="2400" dirty="0"/>
            <a:t>Chair: Shawn </a:t>
          </a:r>
          <a:r>
            <a:rPr lang="en-US" sz="2400" dirty="0" err="1"/>
            <a:t>Kwatra</a:t>
          </a:r>
          <a:endParaRPr lang="en-US" sz="2400" dirty="0"/>
        </a:p>
      </dgm:t>
    </dgm:pt>
    <dgm:pt modelId="{AB307F4E-D67D-4C2E-87A4-8654C8F1FACF}" type="parTrans" cxnId="{8BB20DF4-D85E-483C-B7AC-D9380E3AFD55}">
      <dgm:prSet/>
      <dgm:spPr/>
    </dgm:pt>
    <dgm:pt modelId="{A22D58EC-F0A9-4D93-8E40-5B9C02E7756F}" type="sibTrans" cxnId="{8BB20DF4-D85E-483C-B7AC-D9380E3AFD55}">
      <dgm:prSet/>
      <dgm:spPr/>
    </dgm:pt>
    <dgm:pt modelId="{6998B000-E2A3-4960-A84C-428662A70EC3}">
      <dgm:prSet phldrT="[Text]" custT="1"/>
      <dgm:spPr/>
      <dgm:t>
        <a:bodyPr/>
        <a:lstStyle/>
        <a:p>
          <a:r>
            <a:rPr lang="en-US" sz="2400" dirty="0"/>
            <a:t>James Evans(Admin) </a:t>
          </a:r>
        </a:p>
      </dgm:t>
    </dgm:pt>
    <dgm:pt modelId="{ADB0C7E2-AE0F-4D5F-8FDB-4430945EA38E}" type="parTrans" cxnId="{9078B2ED-2BFB-4842-A85D-2B7EB0D81107}">
      <dgm:prSet/>
      <dgm:spPr/>
    </dgm:pt>
    <dgm:pt modelId="{C7E01BA4-B5E1-45E2-B28E-9F140A8251ED}" type="sibTrans" cxnId="{9078B2ED-2BFB-4842-A85D-2B7EB0D81107}">
      <dgm:prSet/>
      <dgm:spPr/>
    </dgm:pt>
    <dgm:pt modelId="{774001C5-D79F-4469-913A-A9CF61D0EE29}">
      <dgm:prSet phldrT="[Text]" custT="1"/>
      <dgm:spPr/>
      <dgm:t>
        <a:bodyPr/>
        <a:lstStyle/>
        <a:p>
          <a:r>
            <a:rPr lang="en-US" sz="2400" dirty="0"/>
            <a:t>Kristin Kahn </a:t>
          </a:r>
        </a:p>
      </dgm:t>
    </dgm:pt>
    <dgm:pt modelId="{1A6883A5-5927-490A-9B30-CAAA58C77126}" type="parTrans" cxnId="{BB00F2E8-3ABB-484E-AAA9-6FC8EBEDC46E}">
      <dgm:prSet/>
      <dgm:spPr/>
    </dgm:pt>
    <dgm:pt modelId="{3092ADEB-577C-47B3-81C6-F9608A317B0A}" type="sibTrans" cxnId="{BB00F2E8-3ABB-484E-AAA9-6FC8EBEDC46E}">
      <dgm:prSet/>
      <dgm:spPr/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742F185F-FE07-457E-AB5C-3FFB8F4A5E1E}" type="presOf" srcId="{6998B000-E2A3-4960-A84C-428662A70EC3}" destId="{BD086BAC-F8F8-4ADF-9B47-996919406F0C}" srcOrd="0" destOrd="3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F6F1BB48-7D45-43E4-8946-0333AF90B937}" type="presOf" srcId="{643E5C21-7282-44F6-BF67-EA7B41EBE4E5}" destId="{BD086BAC-F8F8-4ADF-9B47-996919406F0C}" srcOrd="0" destOrd="2" presId="urn:microsoft.com/office/officeart/2005/8/layout/hList1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F3E607BB-83A1-4A30-ADF1-6F2241DD4D1B}" srcId="{B457805F-992D-4579-B30D-FECA38C4FFA0}" destId="{C13D1F40-CE41-497C-8890-C09DCCD212FC}" srcOrd="1" destOrd="0" parTransId="{EFE49602-59C2-449D-8FBB-51DC6E7E4469}" sibTransId="{4BEE074A-553A-4051-B668-E02179A1D00F}"/>
    <dgm:cxn modelId="{3C934EC8-7CDA-4FD8-B7F8-A5C4CA9D373C}" type="presOf" srcId="{C13D1F40-CE41-497C-8890-C09DCCD212FC}" destId="{7A3EECDD-60BA-44D6-BC98-E1DA663BADB5}" srcOrd="0" destOrd="1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BB00F2E8-3ABB-484E-AAA9-6FC8EBEDC46E}" srcId="{7777D641-FCAC-4D33-9469-ADB1011A66F7}" destId="{774001C5-D79F-4469-913A-A9CF61D0EE29}" srcOrd="1" destOrd="0" parTransId="{1A6883A5-5927-490A-9B30-CAAA58C77126}" sibTransId="{3092ADEB-577C-47B3-81C6-F9608A317B0A}"/>
    <dgm:cxn modelId="{9078B2ED-2BFB-4842-A85D-2B7EB0D81107}" srcId="{7777D641-FCAC-4D33-9469-ADB1011A66F7}" destId="{6998B000-E2A3-4960-A84C-428662A70EC3}" srcOrd="3" destOrd="0" parTransId="{ADB0C7E2-AE0F-4D5F-8FDB-4430945EA38E}" sibTransId="{C7E01BA4-B5E1-45E2-B28E-9F140A8251ED}"/>
    <dgm:cxn modelId="{8BB20DF4-D85E-483C-B7AC-D9380E3AFD55}" srcId="{7777D641-FCAC-4D33-9469-ADB1011A66F7}" destId="{643E5C21-7282-44F6-BF67-EA7B41EBE4E5}" srcOrd="2" destOrd="0" parTransId="{AB307F4E-D67D-4C2E-87A4-8654C8F1FACF}" sibTransId="{A22D58EC-F0A9-4D93-8E40-5B9C02E7756F}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538C6BFF-35E3-4034-8877-D0706F7F4FF6}" type="presOf" srcId="{774001C5-D79F-4469-913A-A9CF61D0EE29}" destId="{BD086BAC-F8F8-4ADF-9B47-996919406F0C}" srcOrd="0" destOrd="1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79CDD-4B39-4115-BE42-012F9A2D44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5D1681-D681-428D-B64D-2A0F1AD3EC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major changes anticipated specifically for Dermatology</a:t>
          </a:r>
        </a:p>
      </dgm:t>
    </dgm:pt>
    <dgm:pt modelId="{0DC350BC-119F-48BA-AD41-7843C90452A2}" type="parTrans" cxnId="{97CA34EA-4583-42C2-B173-474BA0E1D6D3}">
      <dgm:prSet/>
      <dgm:spPr/>
      <dgm:t>
        <a:bodyPr/>
        <a:lstStyle/>
        <a:p>
          <a:endParaRPr lang="en-US"/>
        </a:p>
      </dgm:t>
    </dgm:pt>
    <dgm:pt modelId="{2F09BB99-82EF-483A-A108-3A872A05450A}" type="sibTrans" cxnId="{97CA34EA-4583-42C2-B173-474BA0E1D6D3}">
      <dgm:prSet/>
      <dgm:spPr/>
      <dgm:t>
        <a:bodyPr/>
        <a:lstStyle/>
        <a:p>
          <a:endParaRPr lang="en-US"/>
        </a:p>
      </dgm:t>
    </dgm:pt>
    <dgm:pt modelId="{43D69CEB-B977-42BC-9543-3CE4CEEE2AE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Georgia Pro Cond Light" panose="020F0302020204030204"/>
            </a:rPr>
            <a:t>APD </a:t>
          </a:r>
          <a:r>
            <a:rPr lang="en-US" dirty="0"/>
            <a:t>Guidelines </a:t>
          </a:r>
          <a:r>
            <a:rPr lang="en-US" dirty="0">
              <a:hlinkClick xmlns:r="http://schemas.openxmlformats.org/officeDocument/2006/relationships" r:id="rId1"/>
            </a:rPr>
            <a:t>https://www.dermatologyprofessors.org/programdirectors_resources.php</a:t>
          </a:r>
          <a:r>
            <a:rPr lang="en-US" dirty="0">
              <a:latin typeface="Georgia Pro Cond Light" panose="020F0302020204030204"/>
            </a:rPr>
            <a:t> </a:t>
          </a:r>
          <a:endParaRPr lang="en-US" dirty="0"/>
        </a:p>
      </dgm:t>
    </dgm:pt>
    <dgm:pt modelId="{E811168C-2FEE-479C-8072-3194B870F5A6}" type="parTrans" cxnId="{AEADE91A-72C0-4ABD-9242-4F68CB69CFB1}">
      <dgm:prSet/>
      <dgm:spPr/>
      <dgm:t>
        <a:bodyPr/>
        <a:lstStyle/>
        <a:p>
          <a:endParaRPr lang="en-US"/>
        </a:p>
      </dgm:t>
    </dgm:pt>
    <dgm:pt modelId="{1CF55794-0028-4E61-A5C4-F487E73175FE}" type="sibTrans" cxnId="{AEADE91A-72C0-4ABD-9242-4F68CB69CFB1}">
      <dgm:prSet/>
      <dgm:spPr/>
      <dgm:t>
        <a:bodyPr/>
        <a:lstStyle/>
        <a:p>
          <a:endParaRPr lang="en-US"/>
        </a:p>
      </dgm:t>
    </dgm:pt>
    <dgm:pt modelId="{345FCBCF-106D-405E-9FDB-245F6089AF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Lower Cost –</a:t>
          </a:r>
          <a:r>
            <a:rPr lang="en-US" dirty="0">
              <a:hlinkClick xmlns:r="http://schemas.openxmlformats.org/officeDocument/2006/relationships" r:id="rId2"/>
            </a:rPr>
            <a:t>ERAS Fee Structure </a:t>
          </a:r>
          <a:r>
            <a:rPr lang="en-US" dirty="0"/>
            <a:t>and Expanded Fee Assistance (Introduced 2025) </a:t>
          </a:r>
        </a:p>
      </dgm:t>
    </dgm:pt>
    <dgm:pt modelId="{AEF21EEA-4B30-486A-95FC-B135A2BD0550}" type="parTrans" cxnId="{0BCB9F6E-EB9E-4E23-82D7-3C4EE1D18E4B}">
      <dgm:prSet/>
      <dgm:spPr/>
      <dgm:t>
        <a:bodyPr/>
        <a:lstStyle/>
        <a:p>
          <a:endParaRPr lang="en-US"/>
        </a:p>
      </dgm:t>
    </dgm:pt>
    <dgm:pt modelId="{C031C184-610F-4E94-929C-0E8AB8BBF33B}" type="sibTrans" cxnId="{0BCB9F6E-EB9E-4E23-82D7-3C4EE1D18E4B}">
      <dgm:prSet/>
      <dgm:spPr/>
      <dgm:t>
        <a:bodyPr/>
        <a:lstStyle/>
        <a:p>
          <a:endParaRPr lang="en-US"/>
        </a:p>
      </dgm:t>
    </dgm:pt>
    <dgm:pt modelId="{D67C5F7D-ED31-4816-B626-9FC9B3652E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Updated </a:t>
          </a:r>
          <a:r>
            <a:rPr lang="en-US" dirty="0">
              <a:hlinkClick xmlns:r="http://schemas.openxmlformats.org/officeDocument/2006/relationships" r:id="rId3"/>
            </a:rPr>
            <a:t>Residency Explorer Tool </a:t>
          </a:r>
          <a:r>
            <a:rPr lang="en-US" dirty="0"/>
            <a:t>(Typically updated in June/July; Anticipate Step 2 included) </a:t>
          </a:r>
        </a:p>
      </dgm:t>
    </dgm:pt>
    <dgm:pt modelId="{D0F7835F-B334-40CD-85FB-440C4806A078}" type="parTrans" cxnId="{BED5E27B-F244-4518-A9D6-8A9320DDE6F0}">
      <dgm:prSet/>
      <dgm:spPr/>
      <dgm:t>
        <a:bodyPr/>
        <a:lstStyle/>
        <a:p>
          <a:endParaRPr lang="en-US"/>
        </a:p>
      </dgm:t>
    </dgm:pt>
    <dgm:pt modelId="{472F601B-4813-4B68-ACA4-B614A1372C71}" type="sibTrans" cxnId="{BED5E27B-F244-4518-A9D6-8A9320DDE6F0}">
      <dgm:prSet/>
      <dgm:spPr/>
      <dgm:t>
        <a:bodyPr/>
        <a:lstStyle/>
        <a:p>
          <a:endParaRPr lang="en-US"/>
        </a:p>
      </dgm:t>
    </dgm:pt>
    <dgm:pt modelId="{F347810D-3759-47B7-BA8A-908C8967A5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Greater integration with </a:t>
          </a:r>
          <a:r>
            <a:rPr lang="en-US" dirty="0">
              <a:hlinkClick xmlns:r="http://schemas.openxmlformats.org/officeDocument/2006/relationships" r:id="rId4"/>
            </a:rPr>
            <a:t>Thalamus</a:t>
          </a:r>
          <a:r>
            <a:rPr lang="en-US" dirty="0"/>
            <a:t> for interview scheduling/management </a:t>
          </a:r>
        </a:p>
      </dgm:t>
    </dgm:pt>
    <dgm:pt modelId="{53A185B8-FB05-4128-8F02-778077E4C714}" type="parTrans" cxnId="{FE80B295-9522-485D-AFA4-9C5ADE088A78}">
      <dgm:prSet/>
      <dgm:spPr/>
      <dgm:t>
        <a:bodyPr/>
        <a:lstStyle/>
        <a:p>
          <a:endParaRPr lang="en-US"/>
        </a:p>
      </dgm:t>
    </dgm:pt>
    <dgm:pt modelId="{124C0394-E58D-4960-A0A4-ABDC0BFBDCDA}" type="sibTrans" cxnId="{FE80B295-9522-485D-AFA4-9C5ADE088A78}">
      <dgm:prSet/>
      <dgm:spPr/>
      <dgm:t>
        <a:bodyPr/>
        <a:lstStyle/>
        <a:p>
          <a:endParaRPr lang="en-US"/>
        </a:p>
      </dgm:t>
    </dgm:pt>
    <dgm:pt modelId="{401A6101-7CF9-47A5-9FAE-72E7D011AF84}" type="pres">
      <dgm:prSet presAssocID="{DEB79CDD-4B39-4115-BE42-012F9A2D4467}" presName="root" presStyleCnt="0">
        <dgm:presLayoutVars>
          <dgm:dir/>
          <dgm:resizeHandles val="exact"/>
        </dgm:presLayoutVars>
      </dgm:prSet>
      <dgm:spPr/>
    </dgm:pt>
    <dgm:pt modelId="{9A56DE8D-73FC-4A2B-887D-A9A790BE2B96}" type="pres">
      <dgm:prSet presAssocID="{7F5D1681-D681-428D-B64D-2A0F1AD3ECB0}" presName="compNode" presStyleCnt="0"/>
      <dgm:spPr/>
    </dgm:pt>
    <dgm:pt modelId="{79E838C9-7B68-4588-A99E-CBA89997DC40}" type="pres">
      <dgm:prSet presAssocID="{7F5D1681-D681-428D-B64D-2A0F1AD3ECB0}" presName="bgRect" presStyleLbl="bgShp" presStyleIdx="0" presStyleCnt="5" custLinFactNeighborX="-303"/>
      <dgm:spPr/>
    </dgm:pt>
    <dgm:pt modelId="{65B730E6-762A-45A7-9025-C1CD7A2657D6}" type="pres">
      <dgm:prSet presAssocID="{7F5D1681-D681-428D-B64D-2A0F1AD3ECB0}" presName="iconRect" presStyleLbl="node1" presStyleIdx="0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12205E2D-2C12-4DC3-9C92-14C01B28059E}" type="pres">
      <dgm:prSet presAssocID="{7F5D1681-D681-428D-B64D-2A0F1AD3ECB0}" presName="spaceRect" presStyleCnt="0"/>
      <dgm:spPr/>
    </dgm:pt>
    <dgm:pt modelId="{6493DB13-0476-4D4C-87B7-B12020AFAD3B}" type="pres">
      <dgm:prSet presAssocID="{7F5D1681-D681-428D-B64D-2A0F1AD3ECB0}" presName="parTx" presStyleLbl="revTx" presStyleIdx="0" presStyleCnt="5">
        <dgm:presLayoutVars>
          <dgm:chMax val="0"/>
          <dgm:chPref val="0"/>
        </dgm:presLayoutVars>
      </dgm:prSet>
      <dgm:spPr/>
    </dgm:pt>
    <dgm:pt modelId="{4185E587-1207-481E-93CC-B07B02BDA9A0}" type="pres">
      <dgm:prSet presAssocID="{2F09BB99-82EF-483A-A108-3A872A05450A}" presName="sibTrans" presStyleCnt="0"/>
      <dgm:spPr/>
    </dgm:pt>
    <dgm:pt modelId="{40356DA9-E252-44BE-9A29-B819642357E1}" type="pres">
      <dgm:prSet presAssocID="{43D69CEB-B977-42BC-9543-3CE4CEEE2AE3}" presName="compNode" presStyleCnt="0"/>
      <dgm:spPr/>
    </dgm:pt>
    <dgm:pt modelId="{5849CBD2-25B8-4816-97E0-40F081C80099}" type="pres">
      <dgm:prSet presAssocID="{43D69CEB-B977-42BC-9543-3CE4CEEE2AE3}" presName="bgRect" presStyleLbl="bgShp" presStyleIdx="1" presStyleCnt="5"/>
      <dgm:spPr/>
    </dgm:pt>
    <dgm:pt modelId="{11DDCD7E-2237-4DBB-88D4-A3CB82111CEC}" type="pres">
      <dgm:prSet presAssocID="{43D69CEB-B977-42BC-9543-3CE4CEEE2AE3}" presName="iconRect" presStyleLbl="node1" presStyleIdx="1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415CEF2D-FFDC-4A24-A520-62D1DB3326BA}" type="pres">
      <dgm:prSet presAssocID="{43D69CEB-B977-42BC-9543-3CE4CEEE2AE3}" presName="spaceRect" presStyleCnt="0"/>
      <dgm:spPr/>
    </dgm:pt>
    <dgm:pt modelId="{82572F25-CA24-45A7-A089-9A580380E9F0}" type="pres">
      <dgm:prSet presAssocID="{43D69CEB-B977-42BC-9543-3CE4CEEE2AE3}" presName="parTx" presStyleLbl="revTx" presStyleIdx="1" presStyleCnt="5">
        <dgm:presLayoutVars>
          <dgm:chMax val="0"/>
          <dgm:chPref val="0"/>
        </dgm:presLayoutVars>
      </dgm:prSet>
      <dgm:spPr/>
    </dgm:pt>
    <dgm:pt modelId="{D24A0D72-0B0E-4975-93B8-B18E3445E95F}" type="pres">
      <dgm:prSet presAssocID="{1CF55794-0028-4E61-A5C4-F487E73175FE}" presName="sibTrans" presStyleCnt="0"/>
      <dgm:spPr/>
    </dgm:pt>
    <dgm:pt modelId="{805F0C5C-0614-4287-AB1D-B273987D408B}" type="pres">
      <dgm:prSet presAssocID="{345FCBCF-106D-405E-9FDB-245F6089AF2A}" presName="compNode" presStyleCnt="0"/>
      <dgm:spPr/>
    </dgm:pt>
    <dgm:pt modelId="{E972F0F5-4D11-4D18-9BCC-3C98A90847EA}" type="pres">
      <dgm:prSet presAssocID="{345FCBCF-106D-405E-9FDB-245F6089AF2A}" presName="bgRect" presStyleLbl="bgShp" presStyleIdx="2" presStyleCnt="5"/>
      <dgm:spPr/>
    </dgm:pt>
    <dgm:pt modelId="{620F701B-518D-4806-A0A4-D5ECFB5D72D5}" type="pres">
      <dgm:prSet presAssocID="{345FCBCF-106D-405E-9FDB-245F6089AF2A}" presName="iconRect" presStyleLbl="node1" presStyleIdx="2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E059766-EFE3-4DBE-AACD-9A350DA98791}" type="pres">
      <dgm:prSet presAssocID="{345FCBCF-106D-405E-9FDB-245F6089AF2A}" presName="spaceRect" presStyleCnt="0"/>
      <dgm:spPr/>
    </dgm:pt>
    <dgm:pt modelId="{2FCD7EE8-8351-4DD8-A931-657817A486B2}" type="pres">
      <dgm:prSet presAssocID="{345FCBCF-106D-405E-9FDB-245F6089AF2A}" presName="parTx" presStyleLbl="revTx" presStyleIdx="2" presStyleCnt="5">
        <dgm:presLayoutVars>
          <dgm:chMax val="0"/>
          <dgm:chPref val="0"/>
        </dgm:presLayoutVars>
      </dgm:prSet>
      <dgm:spPr/>
    </dgm:pt>
    <dgm:pt modelId="{238C17A3-AE56-48A4-9D8E-4653E4D801F8}" type="pres">
      <dgm:prSet presAssocID="{C031C184-610F-4E94-929C-0E8AB8BBF33B}" presName="sibTrans" presStyleCnt="0"/>
      <dgm:spPr/>
    </dgm:pt>
    <dgm:pt modelId="{E4D9B6B8-CB2C-409F-B6F0-D61515D7716D}" type="pres">
      <dgm:prSet presAssocID="{D67C5F7D-ED31-4816-B626-9FC9B3652ED5}" presName="compNode" presStyleCnt="0"/>
      <dgm:spPr/>
    </dgm:pt>
    <dgm:pt modelId="{8C47E9E8-306D-47BF-9994-E22B581FD5DD}" type="pres">
      <dgm:prSet presAssocID="{D67C5F7D-ED31-4816-B626-9FC9B3652ED5}" presName="bgRect" presStyleLbl="bgShp" presStyleIdx="3" presStyleCnt="5"/>
      <dgm:spPr/>
    </dgm:pt>
    <dgm:pt modelId="{403E4145-0B31-4272-BBD6-B3E342B2A2ED}" type="pres">
      <dgm:prSet presAssocID="{D67C5F7D-ED31-4816-B626-9FC9B3652ED5}" presName="iconRect" presStyleLbl="node1" presStyleIdx="3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5FD02CDA-9ACB-424D-A12F-F337D6E089FB}" type="pres">
      <dgm:prSet presAssocID="{D67C5F7D-ED31-4816-B626-9FC9B3652ED5}" presName="spaceRect" presStyleCnt="0"/>
      <dgm:spPr/>
    </dgm:pt>
    <dgm:pt modelId="{D0FCD4D5-AAB4-4F69-A48B-45EF8ABD84C7}" type="pres">
      <dgm:prSet presAssocID="{D67C5F7D-ED31-4816-B626-9FC9B3652ED5}" presName="parTx" presStyleLbl="revTx" presStyleIdx="3" presStyleCnt="5">
        <dgm:presLayoutVars>
          <dgm:chMax val="0"/>
          <dgm:chPref val="0"/>
        </dgm:presLayoutVars>
      </dgm:prSet>
      <dgm:spPr/>
    </dgm:pt>
    <dgm:pt modelId="{10B527E6-F8F1-4C3D-84B2-08467C16A8CD}" type="pres">
      <dgm:prSet presAssocID="{472F601B-4813-4B68-ACA4-B614A1372C71}" presName="sibTrans" presStyleCnt="0"/>
      <dgm:spPr/>
    </dgm:pt>
    <dgm:pt modelId="{92A21F4B-129C-44E7-8ACA-EBE827C08B7C}" type="pres">
      <dgm:prSet presAssocID="{F347810D-3759-47B7-BA8A-908C8967A554}" presName="compNode" presStyleCnt="0"/>
      <dgm:spPr/>
    </dgm:pt>
    <dgm:pt modelId="{DDDC9504-59A9-4EEE-B34D-A79FE61F1BD9}" type="pres">
      <dgm:prSet presAssocID="{F347810D-3759-47B7-BA8A-908C8967A554}" presName="bgRect" presStyleLbl="bgShp" presStyleIdx="4" presStyleCnt="5"/>
      <dgm:spPr/>
    </dgm:pt>
    <dgm:pt modelId="{6F92FD70-D505-41E7-BD76-95B6063CFA88}" type="pres">
      <dgm:prSet presAssocID="{F347810D-3759-47B7-BA8A-908C8967A554}" presName="iconRect" presStyleLbl="node1" presStyleIdx="4" presStyleCnt="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2C79EB0-09A7-4B0A-B2F8-687EBD460670}" type="pres">
      <dgm:prSet presAssocID="{F347810D-3759-47B7-BA8A-908C8967A554}" presName="spaceRect" presStyleCnt="0"/>
      <dgm:spPr/>
    </dgm:pt>
    <dgm:pt modelId="{8F9BF841-22B8-4BE6-A734-9ADE853DE0A1}" type="pres">
      <dgm:prSet presAssocID="{F347810D-3759-47B7-BA8A-908C8967A55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715490B-2D10-42FA-AD93-A2A5C691B18C}" type="presOf" srcId="{7F5D1681-D681-428D-B64D-2A0F1AD3ECB0}" destId="{6493DB13-0476-4D4C-87B7-B12020AFAD3B}" srcOrd="0" destOrd="0" presId="urn:microsoft.com/office/officeart/2018/2/layout/IconVerticalSolidList"/>
    <dgm:cxn modelId="{AEADE91A-72C0-4ABD-9242-4F68CB69CFB1}" srcId="{DEB79CDD-4B39-4115-BE42-012F9A2D4467}" destId="{43D69CEB-B977-42BC-9543-3CE4CEEE2AE3}" srcOrd="1" destOrd="0" parTransId="{E811168C-2FEE-479C-8072-3194B870F5A6}" sibTransId="{1CF55794-0028-4E61-A5C4-F487E73175FE}"/>
    <dgm:cxn modelId="{2AF35B62-9002-4B0C-B129-57DE9E1A55FA}" type="presOf" srcId="{43D69CEB-B977-42BC-9543-3CE4CEEE2AE3}" destId="{82572F25-CA24-45A7-A089-9A580380E9F0}" srcOrd="0" destOrd="0" presId="urn:microsoft.com/office/officeart/2018/2/layout/IconVerticalSolidList"/>
    <dgm:cxn modelId="{0BCB9F6E-EB9E-4E23-82D7-3C4EE1D18E4B}" srcId="{DEB79CDD-4B39-4115-BE42-012F9A2D4467}" destId="{345FCBCF-106D-405E-9FDB-245F6089AF2A}" srcOrd="2" destOrd="0" parTransId="{AEF21EEA-4B30-486A-95FC-B135A2BD0550}" sibTransId="{C031C184-610F-4E94-929C-0E8AB8BBF33B}"/>
    <dgm:cxn modelId="{BED5E27B-F244-4518-A9D6-8A9320DDE6F0}" srcId="{DEB79CDD-4B39-4115-BE42-012F9A2D4467}" destId="{D67C5F7D-ED31-4816-B626-9FC9B3652ED5}" srcOrd="3" destOrd="0" parTransId="{D0F7835F-B334-40CD-85FB-440C4806A078}" sibTransId="{472F601B-4813-4B68-ACA4-B614A1372C71}"/>
    <dgm:cxn modelId="{0D246094-673E-429E-936C-33C43AA7A1E4}" type="presOf" srcId="{DEB79CDD-4B39-4115-BE42-012F9A2D4467}" destId="{401A6101-7CF9-47A5-9FAE-72E7D011AF84}" srcOrd="0" destOrd="0" presId="urn:microsoft.com/office/officeart/2018/2/layout/IconVerticalSolidList"/>
    <dgm:cxn modelId="{FE80B295-9522-485D-AFA4-9C5ADE088A78}" srcId="{DEB79CDD-4B39-4115-BE42-012F9A2D4467}" destId="{F347810D-3759-47B7-BA8A-908C8967A554}" srcOrd="4" destOrd="0" parTransId="{53A185B8-FB05-4128-8F02-778077E4C714}" sibTransId="{124C0394-E58D-4960-A0A4-ABDC0BFBDCDA}"/>
    <dgm:cxn modelId="{F078FA9C-6536-4995-B05F-786B4486B510}" type="presOf" srcId="{F347810D-3759-47B7-BA8A-908C8967A554}" destId="{8F9BF841-22B8-4BE6-A734-9ADE853DE0A1}" srcOrd="0" destOrd="0" presId="urn:microsoft.com/office/officeart/2018/2/layout/IconVerticalSolidList"/>
    <dgm:cxn modelId="{09059BCE-F967-4A86-826A-A7E44FB0966A}" type="presOf" srcId="{D67C5F7D-ED31-4816-B626-9FC9B3652ED5}" destId="{D0FCD4D5-AAB4-4F69-A48B-45EF8ABD84C7}" srcOrd="0" destOrd="0" presId="urn:microsoft.com/office/officeart/2018/2/layout/IconVerticalSolidList"/>
    <dgm:cxn modelId="{82FD3AD0-3316-4595-A450-BE17276A0525}" type="presOf" srcId="{345FCBCF-106D-405E-9FDB-245F6089AF2A}" destId="{2FCD7EE8-8351-4DD8-A931-657817A486B2}" srcOrd="0" destOrd="0" presId="urn:microsoft.com/office/officeart/2018/2/layout/IconVerticalSolidList"/>
    <dgm:cxn modelId="{97CA34EA-4583-42C2-B173-474BA0E1D6D3}" srcId="{DEB79CDD-4B39-4115-BE42-012F9A2D4467}" destId="{7F5D1681-D681-428D-B64D-2A0F1AD3ECB0}" srcOrd="0" destOrd="0" parTransId="{0DC350BC-119F-48BA-AD41-7843C90452A2}" sibTransId="{2F09BB99-82EF-483A-A108-3A872A05450A}"/>
    <dgm:cxn modelId="{5FB71F2B-51CD-4447-BC95-B27291801BEF}" type="presParOf" srcId="{401A6101-7CF9-47A5-9FAE-72E7D011AF84}" destId="{9A56DE8D-73FC-4A2B-887D-A9A790BE2B96}" srcOrd="0" destOrd="0" presId="urn:microsoft.com/office/officeart/2018/2/layout/IconVerticalSolidList"/>
    <dgm:cxn modelId="{5FAE290D-199E-4922-8C4C-AA1617564ECC}" type="presParOf" srcId="{9A56DE8D-73FC-4A2B-887D-A9A790BE2B96}" destId="{79E838C9-7B68-4588-A99E-CBA89997DC40}" srcOrd="0" destOrd="0" presId="urn:microsoft.com/office/officeart/2018/2/layout/IconVerticalSolidList"/>
    <dgm:cxn modelId="{C0AB8BBF-7D0C-4867-8885-8830DE838862}" type="presParOf" srcId="{9A56DE8D-73FC-4A2B-887D-A9A790BE2B96}" destId="{65B730E6-762A-45A7-9025-C1CD7A2657D6}" srcOrd="1" destOrd="0" presId="urn:microsoft.com/office/officeart/2018/2/layout/IconVerticalSolidList"/>
    <dgm:cxn modelId="{A74BD542-8B34-48AB-AC33-DE94DC4850E7}" type="presParOf" srcId="{9A56DE8D-73FC-4A2B-887D-A9A790BE2B96}" destId="{12205E2D-2C12-4DC3-9C92-14C01B28059E}" srcOrd="2" destOrd="0" presId="urn:microsoft.com/office/officeart/2018/2/layout/IconVerticalSolidList"/>
    <dgm:cxn modelId="{365A79DD-3CDD-4482-9219-2C9B38D6C668}" type="presParOf" srcId="{9A56DE8D-73FC-4A2B-887D-A9A790BE2B96}" destId="{6493DB13-0476-4D4C-87B7-B12020AFAD3B}" srcOrd="3" destOrd="0" presId="urn:microsoft.com/office/officeart/2018/2/layout/IconVerticalSolidList"/>
    <dgm:cxn modelId="{1876C490-4FE0-4F72-B0C7-3B09D09A2633}" type="presParOf" srcId="{401A6101-7CF9-47A5-9FAE-72E7D011AF84}" destId="{4185E587-1207-481E-93CC-B07B02BDA9A0}" srcOrd="1" destOrd="0" presId="urn:microsoft.com/office/officeart/2018/2/layout/IconVerticalSolidList"/>
    <dgm:cxn modelId="{97639EC2-581B-4328-8773-205C7CB1BAA2}" type="presParOf" srcId="{401A6101-7CF9-47A5-9FAE-72E7D011AF84}" destId="{40356DA9-E252-44BE-9A29-B819642357E1}" srcOrd="2" destOrd="0" presId="urn:microsoft.com/office/officeart/2018/2/layout/IconVerticalSolidList"/>
    <dgm:cxn modelId="{E08AA148-76AD-4966-BA4E-7E907C64B5BC}" type="presParOf" srcId="{40356DA9-E252-44BE-9A29-B819642357E1}" destId="{5849CBD2-25B8-4816-97E0-40F081C80099}" srcOrd="0" destOrd="0" presId="urn:microsoft.com/office/officeart/2018/2/layout/IconVerticalSolidList"/>
    <dgm:cxn modelId="{AD4D0FC5-2353-45B6-A07F-0F29E085F388}" type="presParOf" srcId="{40356DA9-E252-44BE-9A29-B819642357E1}" destId="{11DDCD7E-2237-4DBB-88D4-A3CB82111CEC}" srcOrd="1" destOrd="0" presId="urn:microsoft.com/office/officeart/2018/2/layout/IconVerticalSolidList"/>
    <dgm:cxn modelId="{FD638AA8-C78C-4825-B9BC-24809C68FDB2}" type="presParOf" srcId="{40356DA9-E252-44BE-9A29-B819642357E1}" destId="{415CEF2D-FFDC-4A24-A520-62D1DB3326BA}" srcOrd="2" destOrd="0" presId="urn:microsoft.com/office/officeart/2018/2/layout/IconVerticalSolidList"/>
    <dgm:cxn modelId="{A42459CC-676D-4A7C-9436-E4459EDFE7FB}" type="presParOf" srcId="{40356DA9-E252-44BE-9A29-B819642357E1}" destId="{82572F25-CA24-45A7-A089-9A580380E9F0}" srcOrd="3" destOrd="0" presId="urn:microsoft.com/office/officeart/2018/2/layout/IconVerticalSolidList"/>
    <dgm:cxn modelId="{3AA6C151-1FC3-4129-85F0-15594506E0A4}" type="presParOf" srcId="{401A6101-7CF9-47A5-9FAE-72E7D011AF84}" destId="{D24A0D72-0B0E-4975-93B8-B18E3445E95F}" srcOrd="3" destOrd="0" presId="urn:microsoft.com/office/officeart/2018/2/layout/IconVerticalSolidList"/>
    <dgm:cxn modelId="{95E250B7-6435-401A-96E9-6EA2BF393924}" type="presParOf" srcId="{401A6101-7CF9-47A5-9FAE-72E7D011AF84}" destId="{805F0C5C-0614-4287-AB1D-B273987D408B}" srcOrd="4" destOrd="0" presId="urn:microsoft.com/office/officeart/2018/2/layout/IconVerticalSolidList"/>
    <dgm:cxn modelId="{54FCC24B-3B10-4C23-AD37-AB389CDB2129}" type="presParOf" srcId="{805F0C5C-0614-4287-AB1D-B273987D408B}" destId="{E972F0F5-4D11-4D18-9BCC-3C98A90847EA}" srcOrd="0" destOrd="0" presId="urn:microsoft.com/office/officeart/2018/2/layout/IconVerticalSolidList"/>
    <dgm:cxn modelId="{89C31D43-6001-4E68-B4C9-9C511E6EFE21}" type="presParOf" srcId="{805F0C5C-0614-4287-AB1D-B273987D408B}" destId="{620F701B-518D-4806-A0A4-D5ECFB5D72D5}" srcOrd="1" destOrd="0" presId="urn:microsoft.com/office/officeart/2018/2/layout/IconVerticalSolidList"/>
    <dgm:cxn modelId="{E006A6EF-AA51-4E0E-B526-39C2795BF13D}" type="presParOf" srcId="{805F0C5C-0614-4287-AB1D-B273987D408B}" destId="{AE059766-EFE3-4DBE-AACD-9A350DA98791}" srcOrd="2" destOrd="0" presId="urn:microsoft.com/office/officeart/2018/2/layout/IconVerticalSolidList"/>
    <dgm:cxn modelId="{4EBFB224-7B01-4007-BD69-42FF639CBB62}" type="presParOf" srcId="{805F0C5C-0614-4287-AB1D-B273987D408B}" destId="{2FCD7EE8-8351-4DD8-A931-657817A486B2}" srcOrd="3" destOrd="0" presId="urn:microsoft.com/office/officeart/2018/2/layout/IconVerticalSolidList"/>
    <dgm:cxn modelId="{957E1456-E2F4-4571-B7C4-D0B74AA90A50}" type="presParOf" srcId="{401A6101-7CF9-47A5-9FAE-72E7D011AF84}" destId="{238C17A3-AE56-48A4-9D8E-4653E4D801F8}" srcOrd="5" destOrd="0" presId="urn:microsoft.com/office/officeart/2018/2/layout/IconVerticalSolidList"/>
    <dgm:cxn modelId="{C6258ABA-C409-4055-998B-01C22ED30AFC}" type="presParOf" srcId="{401A6101-7CF9-47A5-9FAE-72E7D011AF84}" destId="{E4D9B6B8-CB2C-409F-B6F0-D61515D7716D}" srcOrd="6" destOrd="0" presId="urn:microsoft.com/office/officeart/2018/2/layout/IconVerticalSolidList"/>
    <dgm:cxn modelId="{B0045820-3EE2-488C-B909-4688AFFE9D0C}" type="presParOf" srcId="{E4D9B6B8-CB2C-409F-B6F0-D61515D7716D}" destId="{8C47E9E8-306D-47BF-9994-E22B581FD5DD}" srcOrd="0" destOrd="0" presId="urn:microsoft.com/office/officeart/2018/2/layout/IconVerticalSolidList"/>
    <dgm:cxn modelId="{F7324A02-DCEF-4C21-A798-D07BB1F617EC}" type="presParOf" srcId="{E4D9B6B8-CB2C-409F-B6F0-D61515D7716D}" destId="{403E4145-0B31-4272-BBD6-B3E342B2A2ED}" srcOrd="1" destOrd="0" presId="urn:microsoft.com/office/officeart/2018/2/layout/IconVerticalSolidList"/>
    <dgm:cxn modelId="{EB5859F8-88D4-4393-9983-02124AB6BDB1}" type="presParOf" srcId="{E4D9B6B8-CB2C-409F-B6F0-D61515D7716D}" destId="{5FD02CDA-9ACB-424D-A12F-F337D6E089FB}" srcOrd="2" destOrd="0" presId="urn:microsoft.com/office/officeart/2018/2/layout/IconVerticalSolidList"/>
    <dgm:cxn modelId="{C846C917-AEE8-421A-A86E-D23A8B10EA28}" type="presParOf" srcId="{E4D9B6B8-CB2C-409F-B6F0-D61515D7716D}" destId="{D0FCD4D5-AAB4-4F69-A48B-45EF8ABD84C7}" srcOrd="3" destOrd="0" presId="urn:microsoft.com/office/officeart/2018/2/layout/IconVerticalSolidList"/>
    <dgm:cxn modelId="{0BE69FB3-9B38-42F1-9CDF-F58F1A20A0BC}" type="presParOf" srcId="{401A6101-7CF9-47A5-9FAE-72E7D011AF84}" destId="{10B527E6-F8F1-4C3D-84B2-08467C16A8CD}" srcOrd="7" destOrd="0" presId="urn:microsoft.com/office/officeart/2018/2/layout/IconVerticalSolidList"/>
    <dgm:cxn modelId="{640FFA54-89DF-4D5C-A9A5-E5AD2410C6D8}" type="presParOf" srcId="{401A6101-7CF9-47A5-9FAE-72E7D011AF84}" destId="{92A21F4B-129C-44E7-8ACA-EBE827C08B7C}" srcOrd="8" destOrd="0" presId="urn:microsoft.com/office/officeart/2018/2/layout/IconVerticalSolidList"/>
    <dgm:cxn modelId="{B2D23BC2-505B-406B-B95D-8F661EF51586}" type="presParOf" srcId="{92A21F4B-129C-44E7-8ACA-EBE827C08B7C}" destId="{DDDC9504-59A9-4EEE-B34D-A79FE61F1BD9}" srcOrd="0" destOrd="0" presId="urn:microsoft.com/office/officeart/2018/2/layout/IconVerticalSolidList"/>
    <dgm:cxn modelId="{ED5A6E3C-4355-488D-96B6-C217760B4E8D}" type="presParOf" srcId="{92A21F4B-129C-44E7-8ACA-EBE827C08B7C}" destId="{6F92FD70-D505-41E7-BD76-95B6063CFA88}" srcOrd="1" destOrd="0" presId="urn:microsoft.com/office/officeart/2018/2/layout/IconVerticalSolidList"/>
    <dgm:cxn modelId="{05EAF4CF-B6D7-470F-AE30-72DB3FBF666C}" type="presParOf" srcId="{92A21F4B-129C-44E7-8ACA-EBE827C08B7C}" destId="{12C79EB0-09A7-4B0A-B2F8-687EBD460670}" srcOrd="2" destOrd="0" presId="urn:microsoft.com/office/officeart/2018/2/layout/IconVerticalSolidList"/>
    <dgm:cxn modelId="{317EB6C6-B0CA-48DE-971B-98937607DB10}" type="presParOf" srcId="{92A21F4B-129C-44E7-8ACA-EBE827C08B7C}" destId="{8F9BF841-22B8-4BE6-A734-9ADE853DE0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32181FAC-62E4-4931-8EA8-1F2E2B50DF24}">
      <dgm:prSet/>
      <dgm:spPr>
        <a:xfrm>
          <a:off x="0" y="391861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gm:t>
    </dgm:pt>
    <dgm:pt modelId="{F80F7355-D3F5-4D0B-90D3-C141ED257BCB}" type="parTrans" cxnId="{B02277B4-8AB4-4DA2-8A39-A27E635558A4}">
      <dgm:prSet/>
      <dgm:spPr/>
      <dgm:t>
        <a:bodyPr/>
        <a:lstStyle/>
        <a:p>
          <a:endParaRPr lang="en-US"/>
        </a:p>
      </dgm:t>
    </dgm:pt>
    <dgm:pt modelId="{A43985C4-8D20-4247-B297-FD0127391C34}" type="sibTrans" cxnId="{B02277B4-8AB4-4DA2-8A39-A27E635558A4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48F559D4-3052-4474-9A8A-52B379B14246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gm:t>
    </dgm:pt>
    <dgm:pt modelId="{B80695AE-3217-49F0-B8E2-B9344D296B33}" type="parTrans" cxnId="{D1FF058B-E2F3-4BED-88A5-B1A47EDEABCE}">
      <dgm:prSet/>
      <dgm:spPr/>
      <dgm:t>
        <a:bodyPr/>
        <a:lstStyle/>
        <a:p>
          <a:endParaRPr lang="en-US"/>
        </a:p>
      </dgm:t>
    </dgm:pt>
    <dgm:pt modelId="{871089A6-F63D-4EEC-ACE7-F63050C14D30}" type="sibTrans" cxnId="{D1FF058B-E2F3-4BED-88A5-B1A47EDEABCE}">
      <dgm:prSet/>
      <dgm:spPr/>
      <dgm:t>
        <a:bodyPr/>
        <a:lstStyle/>
        <a:p>
          <a:endParaRPr lang="en-US"/>
        </a:p>
      </dgm:t>
    </dgm:pt>
    <dgm:pt modelId="{31459BEF-C1C5-494A-AA2D-F3F8880E6519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gm:t>
    </dgm:pt>
    <dgm:pt modelId="{56D17EFA-A899-4FE5-B7A0-49937AB8DEB9}" type="parTrans" cxnId="{A9AD1EE2-01AD-4478-BF2C-E5911D91C25F}">
      <dgm:prSet/>
      <dgm:spPr/>
      <dgm:t>
        <a:bodyPr/>
        <a:lstStyle/>
        <a:p>
          <a:endParaRPr lang="en-US"/>
        </a:p>
      </dgm:t>
    </dgm:pt>
    <dgm:pt modelId="{B2A9FE8F-545F-4750-988B-325AAF5F4C99}" type="sibTrans" cxnId="{A9AD1EE2-01AD-4478-BF2C-E5911D91C25F}">
      <dgm:prSet/>
      <dgm:spPr/>
      <dgm:t>
        <a:bodyPr/>
        <a:lstStyle/>
        <a:p>
          <a:endParaRPr lang="en-US"/>
        </a:p>
      </dgm:t>
    </dgm:pt>
    <dgm:pt modelId="{F16B59FE-6304-43E3-B3A3-33B514C55D7F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6E5F86B-F9ED-4C95-9944-446A69B5BE9E}" type="parTrans" cxnId="{3DEC2DCA-45C6-4A41-9914-611AFC071495}">
      <dgm:prSet/>
      <dgm:spPr/>
      <dgm:t>
        <a:bodyPr/>
        <a:lstStyle/>
        <a:p>
          <a:endParaRPr lang="en-US"/>
        </a:p>
      </dgm:t>
    </dgm:pt>
    <dgm:pt modelId="{B0B81A07-0FB5-41A9-AE4C-73D30225511A}" type="sibTrans" cxnId="{3DEC2DCA-45C6-4A41-9914-611AFC071495}">
      <dgm:prSet/>
      <dgm:spPr/>
      <dgm:t>
        <a:bodyPr/>
        <a:lstStyle/>
        <a:p>
          <a:endParaRPr lang="en-US"/>
        </a:p>
      </dgm:t>
    </dgm:pt>
    <dgm:pt modelId="{EEB1A146-3520-4149-BC4E-8F3BD82AC09C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4/29:  Mission and Brand with Dr. Lumpkins (Today)</a:t>
          </a:r>
        </a:p>
      </dgm:t>
    </dgm:pt>
    <dgm:pt modelId="{51D0561E-8439-49B7-B4E3-418178E90E4B}" type="parTrans" cxnId="{AB49359A-0BBB-463B-AAE7-D97A380A7DE0}">
      <dgm:prSet/>
      <dgm:spPr/>
      <dgm:t>
        <a:bodyPr/>
        <a:lstStyle/>
        <a:p>
          <a:endParaRPr lang="en-US"/>
        </a:p>
      </dgm:t>
    </dgm:pt>
    <dgm:pt modelId="{61579691-CFDD-48F1-919F-14FC01AC838A}" type="sibTrans" cxnId="{AB49359A-0BBB-463B-AAE7-D97A380A7DE0}">
      <dgm:prSet/>
      <dgm:spPr/>
      <dgm:t>
        <a:bodyPr/>
        <a:lstStyle/>
        <a:p>
          <a:endParaRPr lang="en-US"/>
        </a:p>
      </dgm:t>
    </dgm:pt>
    <dgm:pt modelId="{C32CF6A0-3B73-4769-8D35-A0C08ADEA1CC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5/5: The Preliminary/TY Application</a:t>
          </a:r>
        </a:p>
      </dgm:t>
    </dgm:pt>
    <dgm:pt modelId="{70156627-AD36-491B-92B2-E2B0F2851264}" type="parTrans" cxnId="{11815282-2D0C-4AAE-A87C-2A9194632B28}">
      <dgm:prSet/>
      <dgm:spPr/>
      <dgm:t>
        <a:bodyPr/>
        <a:lstStyle/>
        <a:p>
          <a:endParaRPr lang="en-US"/>
        </a:p>
      </dgm:t>
    </dgm:pt>
    <dgm:pt modelId="{1A9C0AB3-D86F-4AF1-BDD4-AF3356FE8265}" type="sibTrans" cxnId="{11815282-2D0C-4AAE-A87C-2A9194632B28}">
      <dgm:prSet/>
      <dgm:spPr/>
      <dgm:t>
        <a:bodyPr/>
        <a:lstStyle/>
        <a:p>
          <a:endParaRPr lang="en-US"/>
        </a:p>
      </dgm:t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903DA2B6-BBA5-4600-BCD6-2A220086D93B}" type="pres">
      <dgm:prSet presAssocID="{F16B59FE-6304-43E3-B3A3-33B514C55D7F}" presName="thickLine" presStyleLbl="alignNode1" presStyleIdx="0" presStyleCnt="9"/>
      <dgm:spPr/>
    </dgm:pt>
    <dgm:pt modelId="{7E91DFAC-A6EC-4247-859B-D9AF19168ABD}" type="pres">
      <dgm:prSet presAssocID="{F16B59FE-6304-43E3-B3A3-33B514C55D7F}" presName="horz1" presStyleCnt="0"/>
      <dgm:spPr/>
    </dgm:pt>
    <dgm:pt modelId="{0E0991AE-B47E-4040-80AB-A6A0E0598B22}" type="pres">
      <dgm:prSet presAssocID="{F16B59FE-6304-43E3-B3A3-33B514C55D7F}" presName="tx1" presStyleLbl="revTx" presStyleIdx="0" presStyleCnt="9"/>
      <dgm:spPr>
        <a:prstGeom prst="rect">
          <a:avLst/>
        </a:prstGeom>
      </dgm:spPr>
    </dgm:pt>
    <dgm:pt modelId="{8D3B464B-59BA-4732-9F3A-A99E37701C3B}" type="pres">
      <dgm:prSet presAssocID="{F16B59FE-6304-43E3-B3A3-33B514C55D7F}" presName="vert1" presStyleCnt="0"/>
      <dgm:spPr/>
    </dgm:pt>
    <dgm:pt modelId="{B98AF16A-30EB-4EF5-A328-DB3688FE8148}" type="pres">
      <dgm:prSet presAssocID="{EEB1A146-3520-4149-BC4E-8F3BD82AC09C}" presName="thickLine" presStyleLbl="alignNode1" presStyleIdx="1" presStyleCnt="9"/>
      <dgm:spPr/>
    </dgm:pt>
    <dgm:pt modelId="{C4469231-F8CF-4350-B246-118A151E366A}" type="pres">
      <dgm:prSet presAssocID="{EEB1A146-3520-4149-BC4E-8F3BD82AC09C}" presName="horz1" presStyleCnt="0"/>
      <dgm:spPr/>
    </dgm:pt>
    <dgm:pt modelId="{81C3008F-0D62-4C4B-B742-F2A6997E6308}" type="pres">
      <dgm:prSet presAssocID="{EEB1A146-3520-4149-BC4E-8F3BD82AC09C}" presName="tx1" presStyleLbl="revTx" presStyleIdx="1" presStyleCnt="9"/>
      <dgm:spPr/>
    </dgm:pt>
    <dgm:pt modelId="{D6337203-5285-4DC2-A54E-D1661EEA8D13}" type="pres">
      <dgm:prSet presAssocID="{EEB1A146-3520-4149-BC4E-8F3BD82AC09C}" presName="vert1" presStyleCnt="0"/>
      <dgm:spPr/>
    </dgm:pt>
    <dgm:pt modelId="{1FB65C50-6763-46F3-8E39-2F683697144B}" type="pres">
      <dgm:prSet presAssocID="{C32CF6A0-3B73-4769-8D35-A0C08ADEA1CC}" presName="thickLine" presStyleLbl="alignNode1" presStyleIdx="2" presStyleCnt="9"/>
      <dgm:spPr/>
    </dgm:pt>
    <dgm:pt modelId="{04579424-897A-491D-B4C1-5CCD0A5AAEC6}" type="pres">
      <dgm:prSet presAssocID="{C32CF6A0-3B73-4769-8D35-A0C08ADEA1CC}" presName="horz1" presStyleCnt="0"/>
      <dgm:spPr/>
    </dgm:pt>
    <dgm:pt modelId="{988EAF37-6D12-44FB-B3B2-EFB168CD39D3}" type="pres">
      <dgm:prSet presAssocID="{C32CF6A0-3B73-4769-8D35-A0C08ADEA1CC}" presName="tx1" presStyleLbl="revTx" presStyleIdx="2" presStyleCnt="9"/>
      <dgm:spPr/>
    </dgm:pt>
    <dgm:pt modelId="{70D9A86C-A771-43F7-B126-0CA42D414662}" type="pres">
      <dgm:prSet presAssocID="{C32CF6A0-3B73-4769-8D35-A0C08ADEA1CC}" presName="vert1" presStyleCnt="0"/>
      <dgm:spPr/>
    </dgm:pt>
    <dgm:pt modelId="{305BE206-0F8C-41DF-90B1-AD929032F948}" type="pres">
      <dgm:prSet presAssocID="{2C0A7736-0C37-4331-A036-E3714F7DCB23}" presName="thickLine" presStyleLbl="alignNode1" presStyleIdx="3" presStyleCnt="9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3" presStyleCnt="9"/>
      <dgm:spPr/>
    </dgm:pt>
    <dgm:pt modelId="{B9FE6555-9124-4B86-B253-C0384D7169F1}" type="pres">
      <dgm:prSet presAssocID="{2C0A7736-0C37-4331-A036-E3714F7DCB23}" presName="vert1" presStyleCnt="0"/>
      <dgm:spPr/>
    </dgm:pt>
    <dgm:pt modelId="{4CD85067-91D1-4D98-8174-380B34747059}" type="pres">
      <dgm:prSet presAssocID="{32181FAC-62E4-4931-8EA8-1F2E2B50DF24}" presName="thickLine" presStyleLbl="alignNode1" presStyleIdx="4" presStyleCnt="9"/>
      <dgm:spPr>
        <a:xfrm>
          <a:off x="0" y="3918618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gm:spPr>
    </dgm:pt>
    <dgm:pt modelId="{F64290B1-A99A-4D4D-9057-80663A915F7B}" type="pres">
      <dgm:prSet presAssocID="{32181FAC-62E4-4931-8EA8-1F2E2B50DF24}" presName="horz1" presStyleCnt="0"/>
      <dgm:spPr/>
    </dgm:pt>
    <dgm:pt modelId="{48F71113-34C6-4FF4-8BDB-B3F721376D47}" type="pres">
      <dgm:prSet presAssocID="{32181FAC-62E4-4931-8EA8-1F2E2B50DF24}" presName="tx1" presStyleLbl="revTx" presStyleIdx="4" presStyleCnt="9"/>
      <dgm:spPr/>
    </dgm:pt>
    <dgm:pt modelId="{3C3D6560-676D-41ED-BC48-AB072848AF92}" type="pres">
      <dgm:prSet presAssocID="{32181FAC-62E4-4931-8EA8-1F2E2B50DF24}" presName="vert1" presStyleCnt="0"/>
      <dgm:spPr/>
    </dgm:pt>
    <dgm:pt modelId="{25350878-D9E7-49E2-A2B0-34AC1299B64C}" type="pres">
      <dgm:prSet presAssocID="{0E9ACA25-0721-47DA-BB41-684A4FA5B095}" presName="thickLine" presStyleLbl="alignNode1" presStyleIdx="5" presStyleCnt="9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5" presStyleCnt="9"/>
      <dgm:spPr/>
    </dgm:pt>
    <dgm:pt modelId="{9A95E7B8-7623-4484-988E-96163FC92162}" type="pres">
      <dgm:prSet presAssocID="{0E9ACA25-0721-47DA-BB41-684A4FA5B095}" presName="vert1" presStyleCnt="0"/>
      <dgm:spPr/>
    </dgm:pt>
    <dgm:pt modelId="{B4DEBD8A-738E-4AA9-9BF1-BEF41A00FCB7}" type="pres">
      <dgm:prSet presAssocID="{48F559D4-3052-4474-9A8A-52B379B14246}" presName="thickLine" presStyleLbl="alignNode1" presStyleIdx="6" presStyleCnt="9"/>
      <dgm:spPr/>
    </dgm:pt>
    <dgm:pt modelId="{99370185-792D-43A1-AE94-3EC58D876417}" type="pres">
      <dgm:prSet presAssocID="{48F559D4-3052-4474-9A8A-52B379B14246}" presName="horz1" presStyleCnt="0"/>
      <dgm:spPr/>
    </dgm:pt>
    <dgm:pt modelId="{A4270307-DD0F-4588-9FF2-39993A081157}" type="pres">
      <dgm:prSet presAssocID="{48F559D4-3052-4474-9A8A-52B379B14246}" presName="tx1" presStyleLbl="revTx" presStyleIdx="6" presStyleCnt="9"/>
      <dgm:spPr/>
    </dgm:pt>
    <dgm:pt modelId="{6A94498A-F9F0-4C6B-9E02-0A21E0DDA968}" type="pres">
      <dgm:prSet presAssocID="{48F559D4-3052-4474-9A8A-52B379B14246}" presName="vert1" presStyleCnt="0"/>
      <dgm:spPr/>
    </dgm:pt>
    <dgm:pt modelId="{D9AC2F79-3317-4AF8-B0A7-F41CA3AC4988}" type="pres">
      <dgm:prSet presAssocID="{31459BEF-C1C5-494A-AA2D-F3F8880E6519}" presName="thickLine" presStyleLbl="alignNode1" presStyleIdx="7" presStyleCnt="9"/>
      <dgm:spPr/>
    </dgm:pt>
    <dgm:pt modelId="{1E874A93-3C77-451D-8B11-4DCA726E5CE9}" type="pres">
      <dgm:prSet presAssocID="{31459BEF-C1C5-494A-AA2D-F3F8880E6519}" presName="horz1" presStyleCnt="0"/>
      <dgm:spPr/>
    </dgm:pt>
    <dgm:pt modelId="{3F415129-E313-49C1-B1EC-61B1288FD2BB}" type="pres">
      <dgm:prSet presAssocID="{31459BEF-C1C5-494A-AA2D-F3F8880E6519}" presName="tx1" presStyleLbl="revTx" presStyleIdx="7" presStyleCnt="9"/>
      <dgm:spPr/>
    </dgm:pt>
    <dgm:pt modelId="{92C3CDA1-1BC0-438D-A0B4-AD5A760BE0D9}" type="pres">
      <dgm:prSet presAssocID="{31459BEF-C1C5-494A-AA2D-F3F8880E6519}" presName="vert1" presStyleCnt="0"/>
      <dgm:spPr/>
    </dgm:pt>
    <dgm:pt modelId="{09F331A3-264A-425A-B204-836E1153B561}" type="pres">
      <dgm:prSet presAssocID="{2FA4769C-825C-4698-B3E2-81FDBFD20893}" presName="thickLine" presStyleLbl="alignNode1" presStyleIdx="8" presStyleCnt="9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8" presStyleCnt="9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C40C9408-0E37-4F91-B4D0-B066BFECABC1}" type="presOf" srcId="{48F559D4-3052-4474-9A8A-52B379B14246}" destId="{A4270307-DD0F-4588-9FF2-39993A081157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122D6A0E-429E-48A3-BCE8-7B9E6AED7447}" type="presOf" srcId="{F16B59FE-6304-43E3-B3A3-33B514C55D7F}" destId="{0E0991AE-B47E-4040-80AB-A6A0E0598B22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3E055B4A-2A84-4792-95E9-3BB4D3570EE5}" srcId="{AFADB2F8-BB85-4237-85D5-D3104486C949}" destId="{2C0A7736-0C37-4331-A036-E3714F7DCB23}" srcOrd="3" destOrd="0" parTransId="{12FB6A49-5589-444D-B809-868673D34BCF}" sibTransId="{B6AAB1C7-EA62-4AB1-AD8E-349F6B7A2F5C}"/>
    <dgm:cxn modelId="{18797158-0291-4663-A71A-8AECE5BD3709}" srcId="{AFADB2F8-BB85-4237-85D5-D3104486C949}" destId="{2FA4769C-825C-4698-B3E2-81FDBFD20893}" srcOrd="8" destOrd="0" parTransId="{9C0829C0-C8A1-480A-89DC-B97BF4E2C62C}" sibTransId="{C4F37875-3805-43DE-BC8C-0090DFA43822}"/>
    <dgm:cxn modelId="{11815282-2D0C-4AAE-A87C-2A9194632B28}" srcId="{AFADB2F8-BB85-4237-85D5-D3104486C949}" destId="{C32CF6A0-3B73-4769-8D35-A0C08ADEA1CC}" srcOrd="2" destOrd="0" parTransId="{70156627-AD36-491B-92B2-E2B0F2851264}" sibTransId="{1A9C0AB3-D86F-4AF1-BDD4-AF3356FE8265}"/>
    <dgm:cxn modelId="{D1FF058B-E2F3-4BED-88A5-B1A47EDEABCE}" srcId="{AFADB2F8-BB85-4237-85D5-D3104486C949}" destId="{48F559D4-3052-4474-9A8A-52B379B14246}" srcOrd="6" destOrd="0" parTransId="{B80695AE-3217-49F0-B8E2-B9344D296B33}" sibTransId="{871089A6-F63D-4EEC-ACE7-F63050C14D30}"/>
    <dgm:cxn modelId="{AB49359A-0BBB-463B-AAE7-D97A380A7DE0}" srcId="{AFADB2F8-BB85-4237-85D5-D3104486C949}" destId="{EEB1A146-3520-4149-BC4E-8F3BD82AC09C}" srcOrd="1" destOrd="0" parTransId="{51D0561E-8439-49B7-B4E3-418178E90E4B}" sibTransId="{61579691-CFDD-48F1-919F-14FC01AC838A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5EFD77B2-7484-4674-943F-2CEAA3B750E0}" type="presOf" srcId="{31459BEF-C1C5-494A-AA2D-F3F8880E6519}" destId="{3F415129-E313-49C1-B1EC-61B1288FD2BB}" srcOrd="0" destOrd="0" presId="urn:microsoft.com/office/officeart/2008/layout/LinedList"/>
    <dgm:cxn modelId="{B02277B4-8AB4-4DA2-8A39-A27E635558A4}" srcId="{AFADB2F8-BB85-4237-85D5-D3104486C949}" destId="{32181FAC-62E4-4931-8EA8-1F2E2B50DF24}" srcOrd="4" destOrd="0" parTransId="{F80F7355-D3F5-4D0B-90D3-C141ED257BCB}" sibTransId="{A43985C4-8D20-4247-B297-FD0127391C34}"/>
    <dgm:cxn modelId="{39AA4CC9-DECE-4C94-9D2C-A0EB2AAD93D2}" type="presOf" srcId="{C32CF6A0-3B73-4769-8D35-A0C08ADEA1CC}" destId="{988EAF37-6D12-44FB-B3B2-EFB168CD39D3}" srcOrd="0" destOrd="0" presId="urn:microsoft.com/office/officeart/2008/layout/LinedList"/>
    <dgm:cxn modelId="{3DEC2DCA-45C6-4A41-9914-611AFC071495}" srcId="{AFADB2F8-BB85-4237-85D5-D3104486C949}" destId="{F16B59FE-6304-43E3-B3A3-33B514C55D7F}" srcOrd="0" destOrd="0" parTransId="{E6E5F86B-F9ED-4C95-9944-446A69B5BE9E}" sibTransId="{B0B81A07-0FB5-41A9-AE4C-73D30225511A}"/>
    <dgm:cxn modelId="{489AFCE1-09FE-411A-8D25-418141B3F290}" srcId="{AFADB2F8-BB85-4237-85D5-D3104486C949}" destId="{0E9ACA25-0721-47DA-BB41-684A4FA5B095}" srcOrd="5" destOrd="0" parTransId="{B0DF6869-14BD-406F-9AE8-64ABE5A547E1}" sibTransId="{A27CE332-1B71-4B03-BF26-60CE0172E822}"/>
    <dgm:cxn modelId="{A9AD1EE2-01AD-4478-BF2C-E5911D91C25F}" srcId="{AFADB2F8-BB85-4237-85D5-D3104486C949}" destId="{31459BEF-C1C5-494A-AA2D-F3F8880E6519}" srcOrd="7" destOrd="0" parTransId="{56D17EFA-A899-4FE5-B7A0-49937AB8DEB9}" sibTransId="{B2A9FE8F-545F-4750-988B-325AAF5F4C99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28872FD-48C2-4FEA-A101-1A2624699C2C}" type="presOf" srcId="{32181FAC-62E4-4931-8EA8-1F2E2B50DF24}" destId="{48F71113-34C6-4FF4-8BDB-B3F721376D47}" srcOrd="0" destOrd="0" presId="urn:microsoft.com/office/officeart/2008/layout/LinedList"/>
    <dgm:cxn modelId="{3B57F6FD-DB27-49FE-8B49-82D4D5EFD6A7}" type="presOf" srcId="{EEB1A146-3520-4149-BC4E-8F3BD82AC09C}" destId="{81C3008F-0D62-4C4B-B742-F2A6997E6308}" srcOrd="0" destOrd="0" presId="urn:microsoft.com/office/officeart/2008/layout/LinedList"/>
    <dgm:cxn modelId="{EAF43B11-6236-4F1B-A93F-FAE0D04C840F}" type="presParOf" srcId="{295A8285-D275-46F7-A07C-59E361FA3C75}" destId="{903DA2B6-BBA5-4600-BCD6-2A220086D93B}" srcOrd="0" destOrd="0" presId="urn:microsoft.com/office/officeart/2008/layout/LinedList"/>
    <dgm:cxn modelId="{FE831FA3-4895-432A-B5EB-91DCC9DF71B1}" type="presParOf" srcId="{295A8285-D275-46F7-A07C-59E361FA3C75}" destId="{7E91DFAC-A6EC-4247-859B-D9AF19168ABD}" srcOrd="1" destOrd="0" presId="urn:microsoft.com/office/officeart/2008/layout/LinedList"/>
    <dgm:cxn modelId="{50BD03FB-729B-4820-B74C-50EB7C353328}" type="presParOf" srcId="{7E91DFAC-A6EC-4247-859B-D9AF19168ABD}" destId="{0E0991AE-B47E-4040-80AB-A6A0E0598B22}" srcOrd="0" destOrd="0" presId="urn:microsoft.com/office/officeart/2008/layout/LinedList"/>
    <dgm:cxn modelId="{C81FEB10-A762-4C08-97F3-90EB161ED54C}" type="presParOf" srcId="{7E91DFAC-A6EC-4247-859B-D9AF19168ABD}" destId="{8D3B464B-59BA-4732-9F3A-A99E37701C3B}" srcOrd="1" destOrd="0" presId="urn:microsoft.com/office/officeart/2008/layout/LinedList"/>
    <dgm:cxn modelId="{FF81D387-868B-477C-B5FD-EDAA3BC28B74}" type="presParOf" srcId="{295A8285-D275-46F7-A07C-59E361FA3C75}" destId="{B98AF16A-30EB-4EF5-A328-DB3688FE8148}" srcOrd="2" destOrd="0" presId="urn:microsoft.com/office/officeart/2008/layout/LinedList"/>
    <dgm:cxn modelId="{88CE8DDC-7828-4349-9274-BE370D95DB41}" type="presParOf" srcId="{295A8285-D275-46F7-A07C-59E361FA3C75}" destId="{C4469231-F8CF-4350-B246-118A151E366A}" srcOrd="3" destOrd="0" presId="urn:microsoft.com/office/officeart/2008/layout/LinedList"/>
    <dgm:cxn modelId="{26BED844-379E-46F8-93C7-A2B28EB18067}" type="presParOf" srcId="{C4469231-F8CF-4350-B246-118A151E366A}" destId="{81C3008F-0D62-4C4B-B742-F2A6997E6308}" srcOrd="0" destOrd="0" presId="urn:microsoft.com/office/officeart/2008/layout/LinedList"/>
    <dgm:cxn modelId="{9BEDF49F-23B1-465D-9562-E42E70E77532}" type="presParOf" srcId="{C4469231-F8CF-4350-B246-118A151E366A}" destId="{D6337203-5285-4DC2-A54E-D1661EEA8D13}" srcOrd="1" destOrd="0" presId="urn:microsoft.com/office/officeart/2008/layout/LinedList"/>
    <dgm:cxn modelId="{EF7A23EA-ECC0-4CE0-8449-228B570B8359}" type="presParOf" srcId="{295A8285-D275-46F7-A07C-59E361FA3C75}" destId="{1FB65C50-6763-46F3-8E39-2F683697144B}" srcOrd="4" destOrd="0" presId="urn:microsoft.com/office/officeart/2008/layout/LinedList"/>
    <dgm:cxn modelId="{87E5F3F0-3E53-425A-A26B-A305091D97CA}" type="presParOf" srcId="{295A8285-D275-46F7-A07C-59E361FA3C75}" destId="{04579424-897A-491D-B4C1-5CCD0A5AAEC6}" srcOrd="5" destOrd="0" presId="urn:microsoft.com/office/officeart/2008/layout/LinedList"/>
    <dgm:cxn modelId="{FFD26D0A-81C7-488A-910D-CB40FB68F528}" type="presParOf" srcId="{04579424-897A-491D-B4C1-5CCD0A5AAEC6}" destId="{988EAF37-6D12-44FB-B3B2-EFB168CD39D3}" srcOrd="0" destOrd="0" presId="urn:microsoft.com/office/officeart/2008/layout/LinedList"/>
    <dgm:cxn modelId="{51587CC2-3FFD-4340-98CE-281479577FB8}" type="presParOf" srcId="{04579424-897A-491D-B4C1-5CCD0A5AAEC6}" destId="{70D9A86C-A771-43F7-B126-0CA42D414662}" srcOrd="1" destOrd="0" presId="urn:microsoft.com/office/officeart/2008/layout/LinedList"/>
    <dgm:cxn modelId="{698069B4-0827-4A09-A6D9-98C987FAFF9C}" type="presParOf" srcId="{295A8285-D275-46F7-A07C-59E361FA3C75}" destId="{305BE206-0F8C-41DF-90B1-AD929032F948}" srcOrd="6" destOrd="0" presId="urn:microsoft.com/office/officeart/2008/layout/LinedList"/>
    <dgm:cxn modelId="{496AAAA8-3B44-4E12-AA1E-E4BA8F817A8D}" type="presParOf" srcId="{295A8285-D275-46F7-A07C-59E361FA3C75}" destId="{2066E59F-976B-413C-809B-20A7A995AB8E}" srcOrd="7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0A359D75-C84D-4FCA-B990-E936147F9C4E}" type="presParOf" srcId="{295A8285-D275-46F7-A07C-59E361FA3C75}" destId="{4CD85067-91D1-4D98-8174-380B34747059}" srcOrd="8" destOrd="0" presId="urn:microsoft.com/office/officeart/2008/layout/LinedList"/>
    <dgm:cxn modelId="{50C07105-1620-4EF0-9045-567EDB6DDCA8}" type="presParOf" srcId="{295A8285-D275-46F7-A07C-59E361FA3C75}" destId="{F64290B1-A99A-4D4D-9057-80663A915F7B}" srcOrd="9" destOrd="0" presId="urn:microsoft.com/office/officeart/2008/layout/LinedList"/>
    <dgm:cxn modelId="{72790467-0057-4594-88A8-FCAE735AA3B7}" type="presParOf" srcId="{F64290B1-A99A-4D4D-9057-80663A915F7B}" destId="{48F71113-34C6-4FF4-8BDB-B3F721376D47}" srcOrd="0" destOrd="0" presId="urn:microsoft.com/office/officeart/2008/layout/LinedList"/>
    <dgm:cxn modelId="{5DAF6AED-86C0-41CB-84A9-B005472FB92E}" type="presParOf" srcId="{F64290B1-A99A-4D4D-9057-80663A915F7B}" destId="{3C3D6560-676D-41ED-BC48-AB072848AF92}" srcOrd="1" destOrd="0" presId="urn:microsoft.com/office/officeart/2008/layout/LinedList"/>
    <dgm:cxn modelId="{BF01027F-586B-499D-940A-CD465B7EA7BA}" type="presParOf" srcId="{295A8285-D275-46F7-A07C-59E361FA3C75}" destId="{25350878-D9E7-49E2-A2B0-34AC1299B64C}" srcOrd="10" destOrd="0" presId="urn:microsoft.com/office/officeart/2008/layout/LinedList"/>
    <dgm:cxn modelId="{5E222921-B66A-4417-92FE-C6F0EFB838EE}" type="presParOf" srcId="{295A8285-D275-46F7-A07C-59E361FA3C75}" destId="{1DE65BB8-B33B-474C-9FBC-15E2CE36D845}" srcOrd="11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1C0807CC-CA68-4550-93AE-ED3F4C4D75F7}" type="presParOf" srcId="{295A8285-D275-46F7-A07C-59E361FA3C75}" destId="{B4DEBD8A-738E-4AA9-9BF1-BEF41A00FCB7}" srcOrd="12" destOrd="0" presId="urn:microsoft.com/office/officeart/2008/layout/LinedList"/>
    <dgm:cxn modelId="{881D03D8-9160-425C-8B96-FD18757CF5EB}" type="presParOf" srcId="{295A8285-D275-46F7-A07C-59E361FA3C75}" destId="{99370185-792D-43A1-AE94-3EC58D876417}" srcOrd="13" destOrd="0" presId="urn:microsoft.com/office/officeart/2008/layout/LinedList"/>
    <dgm:cxn modelId="{647F5C15-30E0-4AF6-B73B-EDA7B7981AFC}" type="presParOf" srcId="{99370185-792D-43A1-AE94-3EC58D876417}" destId="{A4270307-DD0F-4588-9FF2-39993A081157}" srcOrd="0" destOrd="0" presId="urn:microsoft.com/office/officeart/2008/layout/LinedList"/>
    <dgm:cxn modelId="{36F29EF9-E398-446C-A115-B5C52E393B52}" type="presParOf" srcId="{99370185-792D-43A1-AE94-3EC58D876417}" destId="{6A94498A-F9F0-4C6B-9E02-0A21E0DDA968}" srcOrd="1" destOrd="0" presId="urn:microsoft.com/office/officeart/2008/layout/LinedList"/>
    <dgm:cxn modelId="{1371817A-FDCE-4416-82AC-41E5B092C6AB}" type="presParOf" srcId="{295A8285-D275-46F7-A07C-59E361FA3C75}" destId="{D9AC2F79-3317-4AF8-B0A7-F41CA3AC4988}" srcOrd="14" destOrd="0" presId="urn:microsoft.com/office/officeart/2008/layout/LinedList"/>
    <dgm:cxn modelId="{3DFCAB83-67BF-4B38-B495-C09BF1FF6587}" type="presParOf" srcId="{295A8285-D275-46F7-A07C-59E361FA3C75}" destId="{1E874A93-3C77-451D-8B11-4DCA726E5CE9}" srcOrd="15" destOrd="0" presId="urn:microsoft.com/office/officeart/2008/layout/LinedList"/>
    <dgm:cxn modelId="{5EAED666-34F4-4FC4-874E-EA6B36F73BA5}" type="presParOf" srcId="{1E874A93-3C77-451D-8B11-4DCA726E5CE9}" destId="{3F415129-E313-49C1-B1EC-61B1288FD2BB}" srcOrd="0" destOrd="0" presId="urn:microsoft.com/office/officeart/2008/layout/LinedList"/>
    <dgm:cxn modelId="{F2346F5A-20E4-465B-8954-B9A9330B6AA5}" type="presParOf" srcId="{1E874A93-3C77-451D-8B11-4DCA726E5CE9}" destId="{92C3CDA1-1BC0-438D-A0B4-AD5A760BE0D9}" srcOrd="1" destOrd="0" presId="urn:microsoft.com/office/officeart/2008/layout/LinedList"/>
    <dgm:cxn modelId="{7428DCC8-1BC8-47D4-97CE-225E92CD0B31}" type="presParOf" srcId="{295A8285-D275-46F7-A07C-59E361FA3C75}" destId="{09F331A3-264A-425A-B204-836E1153B561}" srcOrd="16" destOrd="0" presId="urn:microsoft.com/office/officeart/2008/layout/LinedList"/>
    <dgm:cxn modelId="{1374240F-69FC-4710-98DC-071EE539B719}" type="presParOf" srcId="{295A8285-D275-46F7-A07C-59E361FA3C75}" destId="{41A706D2-5899-4830-8150-AD3ACA906E72}" srcOrd="17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Marcia Driscoll 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Jenny Strong 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C13D1F40-CE41-497C-8890-C09DCCD212F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</a:t>
          </a:r>
        </a:p>
      </dgm:t>
    </dgm:pt>
    <dgm:pt modelId="{EFE49602-59C2-449D-8FBB-51DC6E7E4469}" type="parTrans" cxnId="{F3E607BB-83A1-4A30-ADF1-6F2241DD4D1B}">
      <dgm:prSet/>
      <dgm:spPr/>
    </dgm:pt>
    <dgm:pt modelId="{4BEE074A-553A-4051-B668-E02179A1D00F}" type="sibTrans" cxnId="{F3E607BB-83A1-4A30-ADF1-6F2241DD4D1B}">
      <dgm:prSet/>
      <dgm:spPr/>
    </dgm:pt>
    <dgm:pt modelId="{643E5C21-7282-44F6-BF67-EA7B41EBE4E5}">
      <dgm:prSet phldrT="[Text]" custT="1"/>
      <dgm:spPr/>
      <dgm:t>
        <a:bodyPr/>
        <a:lstStyle/>
        <a:p>
          <a:r>
            <a:rPr lang="en-US" sz="2400" dirty="0"/>
            <a:t>Chair: Shawn </a:t>
          </a:r>
          <a:r>
            <a:rPr lang="en-US" sz="2400" dirty="0" err="1"/>
            <a:t>Kwatra</a:t>
          </a:r>
          <a:endParaRPr lang="en-US" sz="2400" dirty="0"/>
        </a:p>
      </dgm:t>
    </dgm:pt>
    <dgm:pt modelId="{AB307F4E-D67D-4C2E-87A4-8654C8F1FACF}" type="parTrans" cxnId="{8BB20DF4-D85E-483C-B7AC-D9380E3AFD55}">
      <dgm:prSet/>
      <dgm:spPr/>
    </dgm:pt>
    <dgm:pt modelId="{A22D58EC-F0A9-4D93-8E40-5B9C02E7756F}" type="sibTrans" cxnId="{8BB20DF4-D85E-483C-B7AC-D9380E3AFD55}">
      <dgm:prSet/>
      <dgm:spPr/>
    </dgm:pt>
    <dgm:pt modelId="{6998B000-E2A3-4960-A84C-428662A70EC3}">
      <dgm:prSet phldrT="[Text]" custT="1"/>
      <dgm:spPr/>
      <dgm:t>
        <a:bodyPr/>
        <a:lstStyle/>
        <a:p>
          <a:r>
            <a:rPr lang="en-US" sz="2400" dirty="0"/>
            <a:t>James Evans(Admin) </a:t>
          </a:r>
        </a:p>
      </dgm:t>
    </dgm:pt>
    <dgm:pt modelId="{ADB0C7E2-AE0F-4D5F-8FDB-4430945EA38E}" type="parTrans" cxnId="{9078B2ED-2BFB-4842-A85D-2B7EB0D81107}">
      <dgm:prSet/>
      <dgm:spPr/>
    </dgm:pt>
    <dgm:pt modelId="{C7E01BA4-B5E1-45E2-B28E-9F140A8251ED}" type="sibTrans" cxnId="{9078B2ED-2BFB-4842-A85D-2B7EB0D81107}">
      <dgm:prSet/>
      <dgm:spPr/>
    </dgm:pt>
    <dgm:pt modelId="{774001C5-D79F-4469-913A-A9CF61D0EE29}">
      <dgm:prSet phldrT="[Text]" custT="1"/>
      <dgm:spPr/>
      <dgm:t>
        <a:bodyPr/>
        <a:lstStyle/>
        <a:p>
          <a:r>
            <a:rPr lang="en-US" sz="2400" dirty="0"/>
            <a:t>Kristin Kahn </a:t>
          </a:r>
        </a:p>
      </dgm:t>
    </dgm:pt>
    <dgm:pt modelId="{1A6883A5-5927-490A-9B30-CAAA58C77126}" type="parTrans" cxnId="{BB00F2E8-3ABB-484E-AAA9-6FC8EBEDC46E}">
      <dgm:prSet/>
      <dgm:spPr/>
    </dgm:pt>
    <dgm:pt modelId="{3092ADEB-577C-47B3-81C6-F9608A317B0A}" type="sibTrans" cxnId="{BB00F2E8-3ABB-484E-AAA9-6FC8EBEDC46E}">
      <dgm:prSet/>
      <dgm:spPr/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742F185F-FE07-457E-AB5C-3FFB8F4A5E1E}" type="presOf" srcId="{6998B000-E2A3-4960-A84C-428662A70EC3}" destId="{BD086BAC-F8F8-4ADF-9B47-996919406F0C}" srcOrd="0" destOrd="3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F6F1BB48-7D45-43E4-8946-0333AF90B937}" type="presOf" srcId="{643E5C21-7282-44F6-BF67-EA7B41EBE4E5}" destId="{BD086BAC-F8F8-4ADF-9B47-996919406F0C}" srcOrd="0" destOrd="2" presId="urn:microsoft.com/office/officeart/2005/8/layout/hList1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F3E607BB-83A1-4A30-ADF1-6F2241DD4D1B}" srcId="{B457805F-992D-4579-B30D-FECA38C4FFA0}" destId="{C13D1F40-CE41-497C-8890-C09DCCD212FC}" srcOrd="1" destOrd="0" parTransId="{EFE49602-59C2-449D-8FBB-51DC6E7E4469}" sibTransId="{4BEE074A-553A-4051-B668-E02179A1D00F}"/>
    <dgm:cxn modelId="{3C934EC8-7CDA-4FD8-B7F8-A5C4CA9D373C}" type="presOf" srcId="{C13D1F40-CE41-497C-8890-C09DCCD212FC}" destId="{7A3EECDD-60BA-44D6-BC98-E1DA663BADB5}" srcOrd="0" destOrd="1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BB00F2E8-3ABB-484E-AAA9-6FC8EBEDC46E}" srcId="{7777D641-FCAC-4D33-9469-ADB1011A66F7}" destId="{774001C5-D79F-4469-913A-A9CF61D0EE29}" srcOrd="1" destOrd="0" parTransId="{1A6883A5-5927-490A-9B30-CAAA58C77126}" sibTransId="{3092ADEB-577C-47B3-81C6-F9608A317B0A}"/>
    <dgm:cxn modelId="{9078B2ED-2BFB-4842-A85D-2B7EB0D81107}" srcId="{7777D641-FCAC-4D33-9469-ADB1011A66F7}" destId="{6998B000-E2A3-4960-A84C-428662A70EC3}" srcOrd="3" destOrd="0" parTransId="{ADB0C7E2-AE0F-4D5F-8FDB-4430945EA38E}" sibTransId="{C7E01BA4-B5E1-45E2-B28E-9F140A8251ED}"/>
    <dgm:cxn modelId="{8BB20DF4-D85E-483C-B7AC-D9380E3AFD55}" srcId="{7777D641-FCAC-4D33-9469-ADB1011A66F7}" destId="{643E5C21-7282-44F6-BF67-EA7B41EBE4E5}" srcOrd="2" destOrd="0" parTransId="{AB307F4E-D67D-4C2E-87A4-8654C8F1FACF}" sibTransId="{A22D58EC-F0A9-4D93-8E40-5B9C02E7756F}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538C6BFF-35E3-4034-8877-D0706F7F4FF6}" type="presOf" srcId="{774001C5-D79F-4469-913A-A9CF61D0EE29}" destId="{BD086BAC-F8F8-4ADF-9B47-996919406F0C}" srcOrd="0" destOrd="1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68361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68361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1906452"/>
          <a:ext cx="3100887" cy="1778759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1906452"/>
        <a:ext cx="3100887" cy="1778759"/>
      </dsp:txXfrm>
    </dsp:sp>
    <dsp:sp modelId="{806CBEEB-D9DF-4F58-9A75-C7BB2281078C}">
      <dsp:nvSpPr>
        <dsp:cNvPr id="0" name=""/>
        <dsp:cNvSpPr/>
      </dsp:nvSpPr>
      <dsp:spPr>
        <a:xfrm>
          <a:off x="3538192" y="68361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68361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1917604"/>
          <a:ext cx="3100887" cy="1778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Marcia Driscoll 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Kristin Kahn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Chair: Shawn </a:t>
          </a:r>
          <a:r>
            <a:rPr lang="en-US" sz="2400" kern="1200" dirty="0" err="1"/>
            <a:t>Kwatra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James Evans(Admin) </a:t>
          </a:r>
        </a:p>
      </dsp:txBody>
      <dsp:txXfrm>
        <a:off x="3538192" y="1917604"/>
        <a:ext cx="3100887" cy="1778759"/>
      </dsp:txXfrm>
    </dsp:sp>
    <dsp:sp modelId="{B50DE71C-220B-4295-965D-022C6C0A2479}">
      <dsp:nvSpPr>
        <dsp:cNvPr id="0" name=""/>
        <dsp:cNvSpPr/>
      </dsp:nvSpPr>
      <dsp:spPr>
        <a:xfrm>
          <a:off x="7073204" y="68361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68361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1917604"/>
          <a:ext cx="3100887" cy="177875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Jenny Strong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</a:t>
          </a:r>
        </a:p>
      </dsp:txBody>
      <dsp:txXfrm>
        <a:off x="7073204" y="1917604"/>
        <a:ext cx="3100887" cy="1778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838C9-7B68-4588-A99E-CBA89997DC40}">
      <dsp:nvSpPr>
        <dsp:cNvPr id="0" name=""/>
        <dsp:cNvSpPr/>
      </dsp:nvSpPr>
      <dsp:spPr>
        <a:xfrm>
          <a:off x="0" y="2938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730E6-762A-45A7-9025-C1CD7A2657D6}">
      <dsp:nvSpPr>
        <dsp:cNvPr id="0" name=""/>
        <dsp:cNvSpPr/>
      </dsp:nvSpPr>
      <dsp:spPr>
        <a:xfrm>
          <a:off x="189315" y="143751"/>
          <a:ext cx="344209" cy="344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3DB13-0476-4D4C-87B7-B12020AFAD3B}">
      <dsp:nvSpPr>
        <dsp:cNvPr id="0" name=""/>
        <dsp:cNvSpPr/>
      </dsp:nvSpPr>
      <dsp:spPr>
        <a:xfrm>
          <a:off x="722840" y="2938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major changes anticipated specifically for Dermatology</a:t>
          </a:r>
        </a:p>
      </dsp:txBody>
      <dsp:txXfrm>
        <a:off x="722840" y="2938"/>
        <a:ext cx="9335559" cy="625835"/>
      </dsp:txXfrm>
    </dsp:sp>
    <dsp:sp modelId="{5849CBD2-25B8-4816-97E0-40F081C80099}">
      <dsp:nvSpPr>
        <dsp:cNvPr id="0" name=""/>
        <dsp:cNvSpPr/>
      </dsp:nvSpPr>
      <dsp:spPr>
        <a:xfrm>
          <a:off x="0" y="785232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DCD7E-2237-4DBB-88D4-A3CB82111CEC}">
      <dsp:nvSpPr>
        <dsp:cNvPr id="0" name=""/>
        <dsp:cNvSpPr/>
      </dsp:nvSpPr>
      <dsp:spPr>
        <a:xfrm>
          <a:off x="189315" y="926045"/>
          <a:ext cx="344209" cy="3442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72F25-CA24-45A7-A089-9A580380E9F0}">
      <dsp:nvSpPr>
        <dsp:cNvPr id="0" name=""/>
        <dsp:cNvSpPr/>
      </dsp:nvSpPr>
      <dsp:spPr>
        <a:xfrm>
          <a:off x="722840" y="785232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eorgia Pro Cond Light" panose="020F0302020204030204"/>
            </a:rPr>
            <a:t>APD </a:t>
          </a:r>
          <a:r>
            <a:rPr lang="en-US" sz="1900" kern="1200" dirty="0"/>
            <a:t>Guidelines </a:t>
          </a:r>
          <a:r>
            <a:rPr lang="en-US" sz="1900" kern="1200" dirty="0">
              <a:hlinkClick xmlns:r="http://schemas.openxmlformats.org/officeDocument/2006/relationships" r:id="rId5"/>
            </a:rPr>
            <a:t>https://www.dermatologyprofessors.org/programdirectors_resources.php</a:t>
          </a:r>
          <a:r>
            <a:rPr lang="en-US" sz="1900" kern="1200" dirty="0">
              <a:latin typeface="Georgia Pro Cond Light" panose="020F0302020204030204"/>
            </a:rPr>
            <a:t> </a:t>
          </a:r>
          <a:endParaRPr lang="en-US" sz="1900" kern="1200" dirty="0"/>
        </a:p>
      </dsp:txBody>
      <dsp:txXfrm>
        <a:off x="722840" y="785232"/>
        <a:ext cx="9335559" cy="625835"/>
      </dsp:txXfrm>
    </dsp:sp>
    <dsp:sp modelId="{E972F0F5-4D11-4D18-9BCC-3C98A90847EA}">
      <dsp:nvSpPr>
        <dsp:cNvPr id="0" name=""/>
        <dsp:cNvSpPr/>
      </dsp:nvSpPr>
      <dsp:spPr>
        <a:xfrm>
          <a:off x="0" y="1567527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F701B-518D-4806-A0A4-D5ECFB5D72D5}">
      <dsp:nvSpPr>
        <dsp:cNvPr id="0" name=""/>
        <dsp:cNvSpPr/>
      </dsp:nvSpPr>
      <dsp:spPr>
        <a:xfrm>
          <a:off x="189315" y="1708340"/>
          <a:ext cx="344209" cy="34420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D7EE8-8351-4DD8-A931-657817A486B2}">
      <dsp:nvSpPr>
        <dsp:cNvPr id="0" name=""/>
        <dsp:cNvSpPr/>
      </dsp:nvSpPr>
      <dsp:spPr>
        <a:xfrm>
          <a:off x="722840" y="1567527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Lower Cost –</a:t>
          </a:r>
          <a:r>
            <a:rPr lang="en-US" sz="1900" kern="1200" dirty="0">
              <a:hlinkClick xmlns:r="http://schemas.openxmlformats.org/officeDocument/2006/relationships" r:id="rId8"/>
            </a:rPr>
            <a:t>ERAS Fee Structure </a:t>
          </a:r>
          <a:r>
            <a:rPr lang="en-US" sz="1900" kern="1200" dirty="0"/>
            <a:t>and Expanded Fee Assistance (Introduced 2025) </a:t>
          </a:r>
        </a:p>
      </dsp:txBody>
      <dsp:txXfrm>
        <a:off x="722840" y="1567527"/>
        <a:ext cx="9335559" cy="625835"/>
      </dsp:txXfrm>
    </dsp:sp>
    <dsp:sp modelId="{8C47E9E8-306D-47BF-9994-E22B581FD5DD}">
      <dsp:nvSpPr>
        <dsp:cNvPr id="0" name=""/>
        <dsp:cNvSpPr/>
      </dsp:nvSpPr>
      <dsp:spPr>
        <a:xfrm>
          <a:off x="0" y="2349822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E4145-0B31-4272-BBD6-B3E342B2A2ED}">
      <dsp:nvSpPr>
        <dsp:cNvPr id="0" name=""/>
        <dsp:cNvSpPr/>
      </dsp:nvSpPr>
      <dsp:spPr>
        <a:xfrm>
          <a:off x="189315" y="2490635"/>
          <a:ext cx="344209" cy="3442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CD4D5-AAB4-4F69-A48B-45EF8ABD84C7}">
      <dsp:nvSpPr>
        <dsp:cNvPr id="0" name=""/>
        <dsp:cNvSpPr/>
      </dsp:nvSpPr>
      <dsp:spPr>
        <a:xfrm>
          <a:off x="722840" y="2349822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Updated </a:t>
          </a:r>
          <a:r>
            <a:rPr lang="en-US" sz="1900" kern="1200" dirty="0">
              <a:hlinkClick xmlns:r="http://schemas.openxmlformats.org/officeDocument/2006/relationships" r:id="rId11"/>
            </a:rPr>
            <a:t>Residency Explorer Tool </a:t>
          </a:r>
          <a:r>
            <a:rPr lang="en-US" sz="1900" kern="1200" dirty="0"/>
            <a:t>(Typically updated in June/July; Anticipate Step 2 included) </a:t>
          </a:r>
        </a:p>
      </dsp:txBody>
      <dsp:txXfrm>
        <a:off x="722840" y="2349822"/>
        <a:ext cx="9335559" cy="625835"/>
      </dsp:txXfrm>
    </dsp:sp>
    <dsp:sp modelId="{DDDC9504-59A9-4EEE-B34D-A79FE61F1BD9}">
      <dsp:nvSpPr>
        <dsp:cNvPr id="0" name=""/>
        <dsp:cNvSpPr/>
      </dsp:nvSpPr>
      <dsp:spPr>
        <a:xfrm>
          <a:off x="0" y="3132117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2FD70-D505-41E7-BD76-95B6063CFA88}">
      <dsp:nvSpPr>
        <dsp:cNvPr id="0" name=""/>
        <dsp:cNvSpPr/>
      </dsp:nvSpPr>
      <dsp:spPr>
        <a:xfrm>
          <a:off x="189315" y="3272930"/>
          <a:ext cx="344209" cy="344209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BF841-22B8-4BE6-A734-9ADE853DE0A1}">
      <dsp:nvSpPr>
        <dsp:cNvPr id="0" name=""/>
        <dsp:cNvSpPr/>
      </dsp:nvSpPr>
      <dsp:spPr>
        <a:xfrm>
          <a:off x="722840" y="3132117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Greater integration with </a:t>
          </a:r>
          <a:r>
            <a:rPr lang="en-US" sz="1900" kern="1200" dirty="0">
              <a:hlinkClick xmlns:r="http://schemas.openxmlformats.org/officeDocument/2006/relationships" r:id="rId14"/>
            </a:rPr>
            <a:t>Thalamus</a:t>
          </a:r>
          <a:r>
            <a:rPr lang="en-US" sz="1900" kern="1200" dirty="0"/>
            <a:t> for interview scheduling/management </a:t>
          </a:r>
        </a:p>
      </dsp:txBody>
      <dsp:txXfrm>
        <a:off x="722840" y="3132117"/>
        <a:ext cx="9335559" cy="625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A2B6-BBA5-4600-BCD6-2A220086D93B}">
      <dsp:nvSpPr>
        <dsp:cNvPr id="0" name=""/>
        <dsp:cNvSpPr/>
      </dsp:nvSpPr>
      <dsp:spPr>
        <a:xfrm>
          <a:off x="0" y="491"/>
          <a:ext cx="7898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991AE-B47E-4040-80AB-A6A0E0598B22}">
      <dsp:nvSpPr>
        <dsp:cNvPr id="0" name=""/>
        <dsp:cNvSpPr/>
      </dsp:nvSpPr>
      <dsp:spPr>
        <a:xfrm>
          <a:off x="0" y="491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491"/>
        <a:ext cx="7898297" cy="447018"/>
      </dsp:txXfrm>
    </dsp:sp>
    <dsp:sp modelId="{B98AF16A-30EB-4EF5-A328-DB3688FE8148}">
      <dsp:nvSpPr>
        <dsp:cNvPr id="0" name=""/>
        <dsp:cNvSpPr/>
      </dsp:nvSpPr>
      <dsp:spPr>
        <a:xfrm>
          <a:off x="0" y="447509"/>
          <a:ext cx="7898297" cy="0"/>
        </a:xfrm>
        <a:prstGeom prst="line">
          <a:avLst/>
        </a:prstGeom>
        <a:solidFill>
          <a:schemeClr val="accent2">
            <a:hueOff val="186492"/>
            <a:satOff val="-1301"/>
            <a:lumOff val="319"/>
            <a:alphaOff val="0"/>
          </a:schemeClr>
        </a:solidFill>
        <a:ln w="15875" cap="flat" cmpd="sng" algn="ctr">
          <a:solidFill>
            <a:schemeClr val="accent2">
              <a:hueOff val="186492"/>
              <a:satOff val="-1301"/>
              <a:lumOff val="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3008F-0D62-4C4B-B742-F2A6997E6308}">
      <dsp:nvSpPr>
        <dsp:cNvPr id="0" name=""/>
        <dsp:cNvSpPr/>
      </dsp:nvSpPr>
      <dsp:spPr>
        <a:xfrm>
          <a:off x="0" y="447509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4/29:  Mission and Brand with Dr. Lumpkins (Today)</a:t>
          </a:r>
        </a:p>
      </dsp:txBody>
      <dsp:txXfrm>
        <a:off x="0" y="447509"/>
        <a:ext cx="7898297" cy="447018"/>
      </dsp:txXfrm>
    </dsp:sp>
    <dsp:sp modelId="{1FB65C50-6763-46F3-8E39-2F683697144B}">
      <dsp:nvSpPr>
        <dsp:cNvPr id="0" name=""/>
        <dsp:cNvSpPr/>
      </dsp:nvSpPr>
      <dsp:spPr>
        <a:xfrm>
          <a:off x="0" y="894528"/>
          <a:ext cx="7898297" cy="0"/>
        </a:xfrm>
        <a:prstGeom prst="line">
          <a:avLst/>
        </a:prstGeom>
        <a:solidFill>
          <a:schemeClr val="accent2">
            <a:hueOff val="372984"/>
            <a:satOff val="-2603"/>
            <a:lumOff val="637"/>
            <a:alphaOff val="0"/>
          </a:schemeClr>
        </a:solidFill>
        <a:ln w="15875" cap="flat" cmpd="sng" algn="ctr">
          <a:solidFill>
            <a:schemeClr val="accent2">
              <a:hueOff val="372984"/>
              <a:satOff val="-2603"/>
              <a:lumOff val="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AF37-6D12-44FB-B3B2-EFB168CD39D3}">
      <dsp:nvSpPr>
        <dsp:cNvPr id="0" name=""/>
        <dsp:cNvSpPr/>
      </dsp:nvSpPr>
      <dsp:spPr>
        <a:xfrm>
          <a:off x="0" y="894528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5/5: The Preliminary/TY Application</a:t>
          </a:r>
        </a:p>
      </dsp:txBody>
      <dsp:txXfrm>
        <a:off x="0" y="894528"/>
        <a:ext cx="7898297" cy="447018"/>
      </dsp:txXfrm>
    </dsp:sp>
    <dsp:sp modelId="{305BE206-0F8C-41DF-90B1-AD929032F948}">
      <dsp:nvSpPr>
        <dsp:cNvPr id="0" name=""/>
        <dsp:cNvSpPr/>
      </dsp:nvSpPr>
      <dsp:spPr>
        <a:xfrm>
          <a:off x="0" y="134154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1341547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341547"/>
        <a:ext cx="7898297" cy="447018"/>
      </dsp:txXfrm>
    </dsp:sp>
    <dsp:sp modelId="{4CD85067-91D1-4D98-8174-380B34747059}">
      <dsp:nvSpPr>
        <dsp:cNvPr id="0" name=""/>
        <dsp:cNvSpPr/>
      </dsp:nvSpPr>
      <dsp:spPr>
        <a:xfrm>
          <a:off x="0" y="1788566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71113-34C6-4FF4-8BDB-B3F721376D47}">
      <dsp:nvSpPr>
        <dsp:cNvPr id="0" name=""/>
        <dsp:cNvSpPr/>
      </dsp:nvSpPr>
      <dsp:spPr>
        <a:xfrm>
          <a:off x="0" y="1788566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sp:txBody>
      <dsp:txXfrm>
        <a:off x="0" y="1788566"/>
        <a:ext cx="7898297" cy="447018"/>
      </dsp:txXfrm>
    </dsp:sp>
    <dsp:sp modelId="{25350878-D9E7-49E2-A2B0-34AC1299B64C}">
      <dsp:nvSpPr>
        <dsp:cNvPr id="0" name=""/>
        <dsp:cNvSpPr/>
      </dsp:nvSpPr>
      <dsp:spPr>
        <a:xfrm>
          <a:off x="0" y="2235584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235584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sp:txBody>
      <dsp:txXfrm>
        <a:off x="0" y="2235584"/>
        <a:ext cx="7898297" cy="447018"/>
      </dsp:txXfrm>
    </dsp:sp>
    <dsp:sp modelId="{B4DEBD8A-738E-4AA9-9BF1-BEF41A00FCB7}">
      <dsp:nvSpPr>
        <dsp:cNvPr id="0" name=""/>
        <dsp:cNvSpPr/>
      </dsp:nvSpPr>
      <dsp:spPr>
        <a:xfrm>
          <a:off x="0" y="2682603"/>
          <a:ext cx="7898297" cy="0"/>
        </a:xfrm>
        <a:prstGeom prst="line">
          <a:avLst/>
        </a:prstGeom>
        <a:solidFill>
          <a:schemeClr val="accent2">
            <a:hueOff val="1118952"/>
            <a:satOff val="-7808"/>
            <a:lumOff val="1912"/>
            <a:alphaOff val="0"/>
          </a:schemeClr>
        </a:solidFill>
        <a:ln w="15875" cap="flat" cmpd="sng" algn="ctr">
          <a:solidFill>
            <a:schemeClr val="accent2">
              <a:hueOff val="1118952"/>
              <a:satOff val="-7808"/>
              <a:lumOff val="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70307-DD0F-4588-9FF2-39993A081157}">
      <dsp:nvSpPr>
        <dsp:cNvPr id="0" name=""/>
        <dsp:cNvSpPr/>
      </dsp:nvSpPr>
      <dsp:spPr>
        <a:xfrm>
          <a:off x="0" y="2682603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sp:txBody>
      <dsp:txXfrm>
        <a:off x="0" y="2682603"/>
        <a:ext cx="7898297" cy="447018"/>
      </dsp:txXfrm>
    </dsp:sp>
    <dsp:sp modelId="{D9AC2F79-3317-4AF8-B0A7-F41CA3AC4988}">
      <dsp:nvSpPr>
        <dsp:cNvPr id="0" name=""/>
        <dsp:cNvSpPr/>
      </dsp:nvSpPr>
      <dsp:spPr>
        <a:xfrm>
          <a:off x="0" y="3129622"/>
          <a:ext cx="7898297" cy="0"/>
        </a:xfrm>
        <a:prstGeom prst="line">
          <a:avLst/>
        </a:prstGeom>
        <a:solidFill>
          <a:schemeClr val="accent2">
            <a:hueOff val="1305444"/>
            <a:satOff val="-9109"/>
            <a:lumOff val="2230"/>
            <a:alphaOff val="0"/>
          </a:schemeClr>
        </a:solidFill>
        <a:ln w="15875" cap="flat" cmpd="sng" algn="ctr">
          <a:solidFill>
            <a:schemeClr val="accent2">
              <a:hueOff val="1305444"/>
              <a:satOff val="-9109"/>
              <a:lumOff val="2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5129-E313-49C1-B1EC-61B1288FD2BB}">
      <dsp:nvSpPr>
        <dsp:cNvPr id="0" name=""/>
        <dsp:cNvSpPr/>
      </dsp:nvSpPr>
      <dsp:spPr>
        <a:xfrm>
          <a:off x="0" y="3129622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sp:txBody>
      <dsp:txXfrm>
        <a:off x="0" y="3129622"/>
        <a:ext cx="7898297" cy="447018"/>
      </dsp:txXfrm>
    </dsp:sp>
    <dsp:sp modelId="{09F331A3-264A-425A-B204-836E1153B561}">
      <dsp:nvSpPr>
        <dsp:cNvPr id="0" name=""/>
        <dsp:cNvSpPr/>
      </dsp:nvSpPr>
      <dsp:spPr>
        <a:xfrm>
          <a:off x="0" y="3576641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576641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sp:txBody>
      <dsp:txXfrm>
        <a:off x="0" y="3576641"/>
        <a:ext cx="7898297" cy="447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68361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68361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1906452"/>
          <a:ext cx="3100887" cy="1778759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1906452"/>
        <a:ext cx="3100887" cy="1778759"/>
      </dsp:txXfrm>
    </dsp:sp>
    <dsp:sp modelId="{806CBEEB-D9DF-4F58-9A75-C7BB2281078C}">
      <dsp:nvSpPr>
        <dsp:cNvPr id="0" name=""/>
        <dsp:cNvSpPr/>
      </dsp:nvSpPr>
      <dsp:spPr>
        <a:xfrm>
          <a:off x="3538192" y="68361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68361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1917604"/>
          <a:ext cx="3100887" cy="1778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Marcia Driscoll 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Kristin Kahn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Chair: Shawn </a:t>
          </a:r>
          <a:r>
            <a:rPr lang="en-US" sz="2400" kern="1200" dirty="0" err="1"/>
            <a:t>Kwatra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James Evans(Admin) </a:t>
          </a:r>
        </a:p>
      </dsp:txBody>
      <dsp:txXfrm>
        <a:off x="3538192" y="1917604"/>
        <a:ext cx="3100887" cy="1778759"/>
      </dsp:txXfrm>
    </dsp:sp>
    <dsp:sp modelId="{B50DE71C-220B-4295-965D-022C6C0A2479}">
      <dsp:nvSpPr>
        <dsp:cNvPr id="0" name=""/>
        <dsp:cNvSpPr/>
      </dsp:nvSpPr>
      <dsp:spPr>
        <a:xfrm>
          <a:off x="7073204" y="68361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68361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1917604"/>
          <a:ext cx="3100887" cy="177875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Jenny Strong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</a:t>
          </a:r>
        </a:p>
      </dsp:txBody>
      <dsp:txXfrm>
        <a:off x="7073204" y="1917604"/>
        <a:ext cx="3100887" cy="177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A65B-FB05-4768-93A2-E2C978DA768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36E1-880A-4F3F-9D82-249E6199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10C9-0D01-43BA-97AF-D21EE2EAD9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calendars/main-residency-applicants/" TargetMode="External"/><Relationship Id="rId2" Type="http://schemas.openxmlformats.org/officeDocument/2006/relationships/hyperlink" Target="https://students-residents.aamc.org/eras-tools-and-worksheets-residency-applicants/2025-eras-residency-timeli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medschool.umaryland.edu/osa/residency-application-manual-/osa-advising-workshop-series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hyperlink" Target="https://www.medschool.umaryland.edu/osa/handbook/clinical-scheduling-and-si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pg/cl/SOM20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Pages/ResponsePage.aspx?id=pglwcd4gGkaIlAMSo5XKyetjqGipQ-JEgK6VNS6EIgNUNlNOMUlIQUNKUlhTT0lDOUlOWk9ROEcxSi4u" TargetMode="Externa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Writing-the-MSP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about/news/2024/08/the-2024-charting-outcomes-reports-are-now-available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tudents-residents.aamc.org/applying-residencies-eras/applying-residencies-era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explorer.org/Account/Login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thematch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interview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residents.aamc.org/media/12386/download" TargetMode="External"/><Relationship Id="rId2" Type="http://schemas.openxmlformats.org/officeDocument/2006/relationships/hyperlink" Target="https://apgo.org/page/rrrapplica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AD45-1FDC-3AC0-E222-FBB68203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07" y="294864"/>
            <a:ext cx="7201929" cy="5840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F32E74-AE2D-7BE8-038A-777CE4FB8FBA}"/>
              </a:ext>
            </a:extLst>
          </p:cNvPr>
          <p:cNvSpPr/>
          <p:nvPr/>
        </p:nvSpPr>
        <p:spPr>
          <a:xfrm>
            <a:off x="6095999" y="4834557"/>
            <a:ext cx="797668" cy="291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88679-1C38-7E8C-0EEF-37AE21F40A46}"/>
              </a:ext>
            </a:extLst>
          </p:cNvPr>
          <p:cNvSpPr txBox="1"/>
          <p:nvPr/>
        </p:nvSpPr>
        <p:spPr>
          <a:xfrm>
            <a:off x="4124528" y="2422141"/>
            <a:ext cx="414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Dermatology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1CEF5-9C6B-4A69-8F68-FAD26CC3F51B}"/>
              </a:ext>
            </a:extLst>
          </p:cNvPr>
          <p:cNvSpPr txBox="1"/>
          <p:nvPr/>
        </p:nvSpPr>
        <p:spPr>
          <a:xfrm>
            <a:off x="4023919" y="3346531"/>
            <a:ext cx="414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My Best Fit Residency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258EA-10C8-FDB4-D0DB-3D32EC1070BB}"/>
              </a:ext>
            </a:extLst>
          </p:cNvPr>
          <p:cNvSpPr/>
          <p:nvPr/>
        </p:nvSpPr>
        <p:spPr>
          <a:xfrm>
            <a:off x="4233672" y="5125673"/>
            <a:ext cx="3328416" cy="28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B5A5E-727F-B57A-2A35-03B4B574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25" y="162442"/>
            <a:ext cx="1534537" cy="1534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3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ERAS/NRMP TIMELINE</a:t>
            </a:r>
            <a:r>
              <a:rPr lang="en-US" sz="40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33798"/>
              </p:ext>
            </p:extLst>
          </p:nvPr>
        </p:nvGraphicFramePr>
        <p:xfrm>
          <a:off x="4598126" y="239542"/>
          <a:ext cx="7112504" cy="552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51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5231453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973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75954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Jun 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ERAS 2024 season begins at 9 a.m. ET.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85490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Sep 3,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Residency applicants may begin submitting </a:t>
                      </a:r>
                      <a:r>
                        <a:rPr lang="en-US" sz="1800" err="1">
                          <a:effectLst/>
                        </a:rPr>
                        <a:t>MyERAS</a:t>
                      </a:r>
                      <a:r>
                        <a:rPr lang="en-US" sz="1800">
                          <a:effectLst/>
                        </a:rPr>
                        <a:t> applications to programs at 9 a.m. ET.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9666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Sep 24,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Residency programs may begin reviewing </a:t>
                      </a:r>
                      <a:r>
                        <a:rPr lang="en-US" sz="1800" dirty="0" err="1">
                          <a:effectLst/>
                        </a:rPr>
                        <a:t>MyERAS</a:t>
                      </a:r>
                      <a:r>
                        <a:rPr lang="en-US" sz="1800" dirty="0">
                          <a:effectLst/>
                        </a:rPr>
                        <a:t> applications and MSPEs in the PDWS at 9 a.m. ET. 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3156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solidFill>
                            <a:srgbClr val="22355A"/>
                          </a:solidFill>
                          <a:effectLst/>
                          <a:latin typeface="+mn-lt"/>
                        </a:rPr>
                        <a:t>Nov-Dec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solidFill>
                            <a:srgbClr val="22355A"/>
                          </a:solidFill>
                          <a:effectLst/>
                          <a:latin typeface="+mn-lt"/>
                        </a:rPr>
                        <a:t>Anticipate 3 Interview Release Dates 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78864376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End of January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Register for NRMP Match and SOAP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Feb 2, 2026</a:t>
                      </a:r>
                      <a:endParaRPr lang="en-US" sz="1800" baseline="30000" dirty="0"/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Ranking Opens in NRMP at Noon ET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Mar 4, 2026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 Lists Certified by 9 p.m. ET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week March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SOAP and MATCH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259384" y="5988538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Please reference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ERAS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 Residency Timeline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and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3"/>
              </a:rPr>
              <a:t>NRMP Match Calendar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for the most updated schedules.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31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15A91-1159-D0E1-449C-E836D45B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3488E-1A0B-5FF9-51ED-8C3C153E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3639">
            <a:off x="6901300" y="4248343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97ED-3CD2-989D-D4C7-EF940F0A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workshops … 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D825A7FE-C037-70CB-57E1-E2267F12D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735457"/>
              </p:ext>
            </p:extLst>
          </p:nvPr>
        </p:nvGraphicFramePr>
        <p:xfrm>
          <a:off x="1936640" y="2158535"/>
          <a:ext cx="7898297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C51C9-0EEC-2761-0BBE-FAE185BC116B}"/>
              </a:ext>
            </a:extLst>
          </p:cNvPr>
          <p:cNvSpPr/>
          <p:nvPr/>
        </p:nvSpPr>
        <p:spPr>
          <a:xfrm>
            <a:off x="4764024" y="6263640"/>
            <a:ext cx="7333488" cy="4846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7"/>
              </a:rPr>
              <a:t>https://www.medschool.umaryland.edu/osa/residency-application-manual-/osa-advising-workshop-series/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34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159483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5371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49A3-DD37-41F4-406D-B2A3FC64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Scheduling,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F9C0-89C4-517C-088F-A1325976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Clinical Scheduling </a:t>
            </a:r>
            <a:endParaRPr lang="en-US" sz="2400" dirty="0"/>
          </a:p>
          <a:p>
            <a:r>
              <a:rPr lang="en-US" sz="2400" dirty="0">
                <a:hlinkClick r:id="rId3"/>
              </a:rPr>
              <a:t>Graduation Requirements: Renaissance Curriculum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MedScope Class of 2026 Page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0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9C835-DA59-624C-3FCA-112DF19D71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3731" y="393700"/>
            <a:ext cx="11268269" cy="5475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Clerkship Phase</a:t>
            </a:r>
          </a:p>
          <a:p>
            <a:pPr marL="201168" lvl="1" indent="0">
              <a:buNone/>
            </a:pPr>
            <a:r>
              <a:rPr lang="en-US" dirty="0"/>
              <a:t>   Complete all Clerkships by 12/31/2025 (x EM) </a:t>
            </a:r>
          </a:p>
          <a:p>
            <a:pPr marL="201168" lvl="1" indent="0">
              <a:buNone/>
            </a:pPr>
            <a:r>
              <a:rPr lang="en-US" dirty="0"/>
              <a:t>   Complete 2-week Elective </a:t>
            </a:r>
          </a:p>
          <a:p>
            <a:r>
              <a:rPr lang="en-US" b="1" dirty="0">
                <a:solidFill>
                  <a:srgbClr val="C00000"/>
                </a:solidFill>
              </a:rPr>
              <a:t>TWO Sub-Internships </a:t>
            </a:r>
          </a:p>
          <a:p>
            <a:pPr lvl="1"/>
            <a:r>
              <a:rPr lang="en-US" dirty="0"/>
              <a:t>Sub-Internship #1   </a:t>
            </a:r>
          </a:p>
          <a:p>
            <a:pPr lvl="1"/>
            <a:r>
              <a:rPr lang="en-US" dirty="0"/>
              <a:t>Sub-Internship #2 </a:t>
            </a:r>
          </a:p>
          <a:p>
            <a:r>
              <a:rPr lang="en-US" b="1" dirty="0">
                <a:solidFill>
                  <a:srgbClr val="C00000"/>
                </a:solidFill>
              </a:rPr>
              <a:t>5 Electives </a:t>
            </a:r>
          </a:p>
          <a:p>
            <a:pPr lvl="1"/>
            <a:r>
              <a:rPr lang="en-US" dirty="0"/>
              <a:t> Elective #1 </a:t>
            </a:r>
          </a:p>
          <a:p>
            <a:pPr lvl="1"/>
            <a:r>
              <a:rPr lang="en-US" dirty="0"/>
              <a:t> Elective #2</a:t>
            </a:r>
          </a:p>
          <a:p>
            <a:pPr lvl="1"/>
            <a:r>
              <a:rPr lang="en-US" dirty="0"/>
              <a:t> Elective #3 </a:t>
            </a:r>
          </a:p>
          <a:p>
            <a:pPr lvl="1"/>
            <a:r>
              <a:rPr lang="en-US" dirty="0"/>
              <a:t> Elective #4 </a:t>
            </a:r>
          </a:p>
          <a:p>
            <a:pPr lvl="1"/>
            <a:r>
              <a:rPr lang="en-US" dirty="0"/>
              <a:t> Elective #5 </a:t>
            </a:r>
          </a:p>
          <a:p>
            <a:r>
              <a:rPr lang="en-US" b="1" dirty="0">
                <a:solidFill>
                  <a:srgbClr val="C00000"/>
                </a:solidFill>
              </a:rPr>
              <a:t>Transition to Residency </a:t>
            </a:r>
          </a:p>
          <a:p>
            <a:pPr lvl="1"/>
            <a:r>
              <a:rPr lang="en-US" dirty="0"/>
              <a:t>Block 10 </a:t>
            </a:r>
            <a:r>
              <a:rPr lang="en-US" b="1" dirty="0"/>
              <a:t>	or 	</a:t>
            </a:r>
            <a:r>
              <a:rPr lang="en-US" dirty="0"/>
              <a:t>Block 9 (Gen Surg)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5241C3-56DC-8234-0562-4AD9DD83AA36}"/>
              </a:ext>
            </a:extLst>
          </p:cNvPr>
          <p:cNvSpPr/>
          <p:nvPr/>
        </p:nvSpPr>
        <p:spPr>
          <a:xfrm>
            <a:off x="1048201" y="207696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C2D73C-1F8D-E0C4-0EC5-B01F5FB3D5BD}"/>
              </a:ext>
            </a:extLst>
          </p:cNvPr>
          <p:cNvSpPr/>
          <p:nvPr/>
        </p:nvSpPr>
        <p:spPr>
          <a:xfrm>
            <a:off x="1048201" y="241160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54262B50-04CD-3514-A97B-6508104A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321" y="760412"/>
            <a:ext cx="457200" cy="4572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8D4849D3-6BA1-1321-E351-63E82C19B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731" y="1078217"/>
            <a:ext cx="457200" cy="457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BF2EE3-1676-7441-B761-40FD700AA067}"/>
              </a:ext>
            </a:extLst>
          </p:cNvPr>
          <p:cNvCxnSpPr/>
          <p:nvPr/>
        </p:nvCxnSpPr>
        <p:spPr>
          <a:xfrm>
            <a:off x="3191256" y="229844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91F586-5EBB-8C0F-6B33-8AA849FEBFCD}"/>
              </a:ext>
            </a:extLst>
          </p:cNvPr>
          <p:cNvCxnSpPr/>
          <p:nvPr/>
        </p:nvCxnSpPr>
        <p:spPr>
          <a:xfrm>
            <a:off x="3191256" y="260589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179B82-9CF7-96A8-B399-C796EAEB2C76}"/>
              </a:ext>
            </a:extLst>
          </p:cNvPr>
          <p:cNvSpPr/>
          <p:nvPr/>
        </p:nvSpPr>
        <p:spPr>
          <a:xfrm>
            <a:off x="1069506" y="326669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F36F32-A844-AB94-D5DF-010E34E6B0BF}"/>
              </a:ext>
            </a:extLst>
          </p:cNvPr>
          <p:cNvSpPr/>
          <p:nvPr/>
        </p:nvSpPr>
        <p:spPr>
          <a:xfrm>
            <a:off x="1069506" y="360201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6CA426-DA5C-52BA-E39B-8748086EF4EC}"/>
              </a:ext>
            </a:extLst>
          </p:cNvPr>
          <p:cNvSpPr/>
          <p:nvPr/>
        </p:nvSpPr>
        <p:spPr>
          <a:xfrm>
            <a:off x="1072554" y="393734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13C2E-240B-8920-29F6-E4B8E9E3713A}"/>
              </a:ext>
            </a:extLst>
          </p:cNvPr>
          <p:cNvSpPr/>
          <p:nvPr/>
        </p:nvSpPr>
        <p:spPr>
          <a:xfrm>
            <a:off x="1069506" y="434567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933090-4933-A89C-2394-14776453C253}"/>
              </a:ext>
            </a:extLst>
          </p:cNvPr>
          <p:cNvSpPr/>
          <p:nvPr/>
        </p:nvSpPr>
        <p:spPr>
          <a:xfrm>
            <a:off x="1069506" y="4681688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D96EEA-EB52-2F84-E3B1-6A91E68AD615}"/>
              </a:ext>
            </a:extLst>
          </p:cNvPr>
          <p:cNvSpPr/>
          <p:nvPr/>
        </p:nvSpPr>
        <p:spPr>
          <a:xfrm>
            <a:off x="1069724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8075ED-2D21-8836-626A-08B8C24AA000}"/>
              </a:ext>
            </a:extLst>
          </p:cNvPr>
          <p:cNvSpPr/>
          <p:nvPr/>
        </p:nvSpPr>
        <p:spPr>
          <a:xfrm>
            <a:off x="3404305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1623F9-B344-2161-C30F-C5573A2E0821}"/>
              </a:ext>
            </a:extLst>
          </p:cNvPr>
          <p:cNvCxnSpPr/>
          <p:nvPr/>
        </p:nvCxnSpPr>
        <p:spPr>
          <a:xfrm>
            <a:off x="3191256" y="456715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ACB6C6-8D02-D7CD-F153-24AE51D683EE}"/>
              </a:ext>
            </a:extLst>
          </p:cNvPr>
          <p:cNvCxnSpPr/>
          <p:nvPr/>
        </p:nvCxnSpPr>
        <p:spPr>
          <a:xfrm>
            <a:off x="3191256" y="423657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213A2B-7C71-BEEF-44C8-35ACF26EF6AB}"/>
              </a:ext>
            </a:extLst>
          </p:cNvPr>
          <p:cNvCxnSpPr/>
          <p:nvPr/>
        </p:nvCxnSpPr>
        <p:spPr>
          <a:xfrm>
            <a:off x="3191256" y="3850781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74046D-BC6A-AB60-34C1-039D1E824A56}"/>
              </a:ext>
            </a:extLst>
          </p:cNvPr>
          <p:cNvCxnSpPr/>
          <p:nvPr/>
        </p:nvCxnSpPr>
        <p:spPr>
          <a:xfrm>
            <a:off x="3191256" y="3488166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B1614-6A93-E7D7-EE91-92410E208DC7}"/>
              </a:ext>
            </a:extLst>
          </p:cNvPr>
          <p:cNvCxnSpPr/>
          <p:nvPr/>
        </p:nvCxnSpPr>
        <p:spPr>
          <a:xfrm>
            <a:off x="3191256" y="491428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A2F651-C59E-D23C-1AB1-D1C4C94649C9}"/>
              </a:ext>
            </a:extLst>
          </p:cNvPr>
          <p:cNvSpPr txBox="1"/>
          <p:nvPr/>
        </p:nvSpPr>
        <p:spPr>
          <a:xfrm>
            <a:off x="5350764" y="3697151"/>
            <a:ext cx="324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Up to 2 Pre-clerkship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Two must be “in catalog” 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21EF6A7-4E2E-7506-525B-519DE71B42F5}"/>
              </a:ext>
            </a:extLst>
          </p:cNvPr>
          <p:cNvSpPr/>
          <p:nvPr/>
        </p:nvSpPr>
        <p:spPr>
          <a:xfrm>
            <a:off x="5093208" y="3377428"/>
            <a:ext cx="466344" cy="161519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DAD9442-18D4-FC57-1019-F63A5566E383}"/>
              </a:ext>
            </a:extLst>
          </p:cNvPr>
          <p:cNvSpPr/>
          <p:nvPr/>
        </p:nvSpPr>
        <p:spPr>
          <a:xfrm>
            <a:off x="7404087" y="1792224"/>
            <a:ext cx="1505160" cy="3282691"/>
          </a:xfrm>
          <a:prstGeom prst="rightBrace">
            <a:avLst>
              <a:gd name="adj1" fmla="val 8333"/>
              <a:gd name="adj2" fmla="val 1916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23825C-C946-B2E9-7AA7-2001FB381223}"/>
              </a:ext>
            </a:extLst>
          </p:cNvPr>
          <p:cNvSpPr/>
          <p:nvPr/>
        </p:nvSpPr>
        <p:spPr>
          <a:xfrm>
            <a:off x="8931512" y="2074551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C410932-9458-5712-DD6E-AB956119D2B0}"/>
              </a:ext>
            </a:extLst>
          </p:cNvPr>
          <p:cNvSpPr/>
          <p:nvPr/>
        </p:nvSpPr>
        <p:spPr>
          <a:xfrm>
            <a:off x="8942645" y="257782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FE978A2-0266-22E2-6003-C3F4D7624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83" y="1962605"/>
            <a:ext cx="1114581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07FD4F-8AEE-ED0C-6DC3-E07FE7F6F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043" y="2498035"/>
            <a:ext cx="1505160" cy="38105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077FD7-2BD0-2A8E-F8AD-8213D760B92A}"/>
              </a:ext>
            </a:extLst>
          </p:cNvPr>
          <p:cNvSpPr txBox="1"/>
          <p:nvPr/>
        </p:nvSpPr>
        <p:spPr>
          <a:xfrm>
            <a:off x="9321340" y="2236425"/>
            <a:ext cx="2458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*must be registered as Ambulatory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FA6AB3-7D0B-6346-1DE7-E1159E4E7F8D}"/>
              </a:ext>
            </a:extLst>
          </p:cNvPr>
          <p:cNvSpPr/>
          <p:nvPr/>
        </p:nvSpPr>
        <p:spPr>
          <a:xfrm>
            <a:off x="8705088" y="3377428"/>
            <a:ext cx="2843784" cy="2402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Other Requirements: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FRCT Scholarly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OSCE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Take USMLE Step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FA Exit Interview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05FCDB6-CF37-C042-A5A2-AF8A7F76B15C}"/>
              </a:ext>
            </a:extLst>
          </p:cNvPr>
          <p:cNvSpPr/>
          <p:nvPr/>
        </p:nvSpPr>
        <p:spPr>
          <a:xfrm>
            <a:off x="8921657" y="434184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80E96CE-D055-483E-6889-619FCDEACDC0}"/>
              </a:ext>
            </a:extLst>
          </p:cNvPr>
          <p:cNvSpPr/>
          <p:nvPr/>
        </p:nvSpPr>
        <p:spPr>
          <a:xfrm>
            <a:off x="8928474" y="517357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4B6FC2D-1969-5A54-930E-E0A8CCD9239B}"/>
              </a:ext>
            </a:extLst>
          </p:cNvPr>
          <p:cNvSpPr/>
          <p:nvPr/>
        </p:nvSpPr>
        <p:spPr>
          <a:xfrm>
            <a:off x="8928474" y="488735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4454B56-659E-B9A1-CF63-18CA3DC40105}"/>
              </a:ext>
            </a:extLst>
          </p:cNvPr>
          <p:cNvSpPr/>
          <p:nvPr/>
        </p:nvSpPr>
        <p:spPr>
          <a:xfrm>
            <a:off x="8921657" y="461460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47D8C71-7A4F-82E7-077F-0277314D66AE}"/>
              </a:ext>
            </a:extLst>
          </p:cNvPr>
          <p:cNvSpPr txBox="1">
            <a:spLocks/>
          </p:cNvSpPr>
          <p:nvPr/>
        </p:nvSpPr>
        <p:spPr>
          <a:xfrm>
            <a:off x="5934456" y="560423"/>
            <a:ext cx="5845451" cy="732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eorgia Pro Cond Light" panose="020F0302020204030204"/>
                <a:ea typeface="+mj-ea"/>
                <a:cs typeface="+mj-cs"/>
              </a:rPr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7412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u="none" strike="noStrike" dirty="0">
                <a:solidFill>
                  <a:srgbClr val="C00000"/>
                </a:solidFill>
                <a:effectLst/>
                <a:latin typeface="Speak Pro" panose="020B0504020101020102" pitchFamily="34" charset="0"/>
              </a:rPr>
              <a:t>Away Rotations are Expected – Aim for 2 to 3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YOU MUST ADD THIS COURSE AT SOM!!! </a:t>
            </a:r>
          </a:p>
          <a:p>
            <a:r>
              <a:rPr lang="en-US" sz="2400" dirty="0"/>
              <a:t>Required forms are found on the Student Scheduling Page </a:t>
            </a:r>
          </a:p>
          <a:p>
            <a:pPr lvl="1"/>
            <a:r>
              <a:rPr lang="en-US" sz="2200" dirty="0"/>
              <a:t>Forms should be completed/signed by Departments </a:t>
            </a:r>
          </a:p>
          <a:p>
            <a:pPr lvl="1"/>
            <a:r>
              <a:rPr lang="en-US" sz="2200" dirty="0"/>
              <a:t>Submitted to Add/Drop </a:t>
            </a:r>
          </a:p>
          <a:p>
            <a:r>
              <a:rPr lang="en-US" sz="2400" dirty="0"/>
              <a:t>Where to apply – discuss with faculty advisors </a:t>
            </a:r>
          </a:p>
          <a:p>
            <a:pPr lvl="1"/>
            <a:r>
              <a:rPr lang="en-US" sz="2200" dirty="0"/>
              <a:t>Prior year away rotations, on MedScope Class page 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1BBF40-5187-AB0A-B79C-13F60EB159C1}"/>
              </a:ext>
            </a:extLst>
          </p:cNvPr>
          <p:cNvSpPr/>
          <p:nvPr/>
        </p:nvSpPr>
        <p:spPr>
          <a:xfrm>
            <a:off x="7236822" y="2126345"/>
            <a:ext cx="4539343" cy="3528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Notify me if you have yet to secure an away</a:t>
            </a:r>
          </a:p>
        </p:txBody>
      </p:sp>
    </p:spTree>
    <p:extLst>
      <p:ext uri="{BB962C8B-B14F-4D97-AF65-F5344CB8AC3E}">
        <p14:creationId xmlns:p14="http://schemas.microsoft.com/office/powerpoint/2010/main" val="302447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Meet with Mentors </a:t>
            </a:r>
            <a:r>
              <a:rPr lang="en-US" sz="2400" dirty="0"/>
              <a:t>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6097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Research Design: Process and Elements">
            <a:extLst>
              <a:ext uri="{FF2B5EF4-FFF2-40B4-BE49-F238E27FC236}">
                <a16:creationId xmlns:a16="http://schemas.microsoft.com/office/drawing/2014/main" id="{957927D5-1560-1C4E-34F3-74B386A4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48" y="321734"/>
            <a:ext cx="464827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93521-6F11-C784-3C3B-977D774C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17" y="3631096"/>
            <a:ext cx="4600932" cy="2760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DB417F-3E27-9A8B-99CC-F2089912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43313"/>
            <a:ext cx="5426764" cy="5426764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281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2E200-D58C-4B9B-CF97-4A27D0B6D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323E-8509-E04B-C447-37BB06B3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4AC9C8-9002-9CC6-DB43-01D44A451897}"/>
              </a:ext>
            </a:extLst>
          </p:cNvPr>
          <p:cNvGraphicFramePr/>
          <p:nvPr/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104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  <a:r>
              <a:rPr lang="en-US" sz="2400" b="1" dirty="0">
                <a:solidFill>
                  <a:srgbClr val="C00000"/>
                </a:solidFill>
              </a:rPr>
              <a:t>More on this later! </a:t>
            </a:r>
            <a:endParaRPr lang="en-US" sz="2400" b="1" dirty="0"/>
          </a:p>
          <a:p>
            <a:r>
              <a:rPr lang="en-US" sz="2400" dirty="0"/>
              <a:t>Complete Advising Survey</a:t>
            </a:r>
          </a:p>
        </p:txBody>
      </p:sp>
    </p:spTree>
    <p:extLst>
      <p:ext uri="{BB962C8B-B14F-4D97-AF65-F5344CB8AC3E}">
        <p14:creationId xmlns:p14="http://schemas.microsoft.com/office/powerpoint/2010/main" val="401028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Complete Advising Survey - </a:t>
            </a:r>
            <a:r>
              <a:rPr lang="en-US" sz="2400" b="1" dirty="0">
                <a:solidFill>
                  <a:srgbClr val="C00000"/>
                </a:solidFill>
                <a:hlinkClick r:id="rId5"/>
              </a:rPr>
              <a:t>Link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7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MedScope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 (More information to come)!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Cascio/Juanita Sims)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Feb 14, 2026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E0B1-CD47-550F-824C-262C9873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1:1 Sessions with OSA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2C35-D862-56EC-61B1-F616BFCE2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These are FOR YOU! </a:t>
            </a:r>
          </a:p>
          <a:p>
            <a:r>
              <a:rPr lang="en-US" sz="2400" dirty="0"/>
              <a:t>Answer any questions:  scheduling, graduation requirements, application logistics</a:t>
            </a:r>
          </a:p>
          <a:p>
            <a:r>
              <a:rPr lang="en-US" sz="2400" dirty="0"/>
              <a:t>Individualized a</a:t>
            </a:r>
            <a:r>
              <a:rPr lang="en-US" sz="2200" dirty="0"/>
              <a:t>pplication guidance </a:t>
            </a:r>
          </a:p>
          <a:p>
            <a:pPr lvl="1"/>
            <a:r>
              <a:rPr lang="en-US" sz="2200" dirty="0"/>
              <a:t>Competitiveness for Specialty </a:t>
            </a:r>
          </a:p>
          <a:p>
            <a:pPr lvl="1"/>
            <a:r>
              <a:rPr lang="en-US" sz="2200" dirty="0"/>
              <a:t>How many programs to apply to </a:t>
            </a:r>
          </a:p>
          <a:p>
            <a:pPr lvl="1"/>
            <a:r>
              <a:rPr lang="en-US" sz="2200" dirty="0"/>
              <a:t>Which programs to apply to </a:t>
            </a:r>
          </a:p>
          <a:p>
            <a:pPr lvl="1"/>
            <a:r>
              <a:rPr lang="en-US" sz="2200" dirty="0"/>
              <a:t>Contingency plans </a:t>
            </a:r>
          </a:p>
          <a:p>
            <a:r>
              <a:rPr lang="en-US" sz="2400" dirty="0"/>
              <a:t>Discuss your MSPE (</a:t>
            </a:r>
            <a:r>
              <a:rPr lang="en-US" sz="2400" dirty="0">
                <a:hlinkClick r:id="rId2"/>
              </a:rPr>
              <a:t>Example MSPE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693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700"/>
              <a:t>Competitiveness of Specialty </a:t>
            </a:r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70.5 % Match Rate </a:t>
            </a:r>
          </a:p>
          <a:p>
            <a:r>
              <a:rPr lang="en-US" b="1" dirty="0">
                <a:solidFill>
                  <a:srgbClr val="C00000"/>
                </a:solidFill>
              </a:rPr>
              <a:t>No unfilled positions in the match </a:t>
            </a:r>
          </a:p>
        </p:txBody>
      </p:sp>
      <p:sp>
        <p:nvSpPr>
          <p:cNvPr id="1044" name="Rectangle 103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45F81-B4C2-8B9F-0A51-83CDB00E6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1" b="12678"/>
          <a:stretch/>
        </p:blipFill>
        <p:spPr>
          <a:xfrm>
            <a:off x="962163" y="305098"/>
            <a:ext cx="955413" cy="771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A88CCE-4D6B-7F50-3ED1-CC6469364CAE}"/>
              </a:ext>
            </a:extLst>
          </p:cNvPr>
          <p:cNvSpPr/>
          <p:nvPr/>
        </p:nvSpPr>
        <p:spPr>
          <a:xfrm>
            <a:off x="456196" y="4530947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NRMP Charting Outcomes 2024</a:t>
            </a:r>
            <a:endParaRPr lang="en-US" sz="1600" i="1" dirty="0"/>
          </a:p>
        </p:txBody>
      </p:sp>
      <p:pic>
        <p:nvPicPr>
          <p:cNvPr id="4098" name="Picture 2" descr="Picture 1, Picture">
            <a:extLst>
              <a:ext uri="{FF2B5EF4-FFF2-40B4-BE49-F238E27FC236}">
                <a16:creationId xmlns:a16="http://schemas.microsoft.com/office/drawing/2014/main" id="{99B57F50-2953-F086-64AE-AC9C91EF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85" y="1076505"/>
            <a:ext cx="6537958" cy="41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A909D442-805F-E920-23A5-49AF977E08D8}"/>
              </a:ext>
            </a:extLst>
          </p:cNvPr>
          <p:cNvSpPr/>
          <p:nvPr/>
        </p:nvSpPr>
        <p:spPr>
          <a:xfrm>
            <a:off x="6337271" y="2203103"/>
            <a:ext cx="246888" cy="2290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695FA-1034-BD3D-CD65-9F763EC1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8" y="3053621"/>
            <a:ext cx="2619375" cy="1743075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95EC091B-B999-AA78-D6B5-8E265EC62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1" y="346509"/>
            <a:ext cx="7674791" cy="5756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3D5346-D903-65EF-839F-CF5215C8209D}"/>
              </a:ext>
            </a:extLst>
          </p:cNvPr>
          <p:cNvSpPr/>
          <p:nvPr/>
        </p:nvSpPr>
        <p:spPr>
          <a:xfrm>
            <a:off x="5113538" y="5415379"/>
            <a:ext cx="6826928" cy="2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459C3-0EE7-400F-045A-57AC51AEF4F3}"/>
              </a:ext>
            </a:extLst>
          </p:cNvPr>
          <p:cNvSpPr/>
          <p:nvPr/>
        </p:nvSpPr>
        <p:spPr>
          <a:xfrm>
            <a:off x="9519385" y="346509"/>
            <a:ext cx="2204186" cy="60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UMSOM </a:t>
            </a:r>
          </a:p>
          <a:p>
            <a:pPr algn="ctr"/>
            <a:r>
              <a:rPr lang="en-US" dirty="0"/>
              <a:t>MedScope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32EE9-77A9-0DB4-4517-2036B1B8158A}"/>
              </a:ext>
            </a:extLst>
          </p:cNvPr>
          <p:cNvSpPr txBox="1"/>
          <p:nvPr/>
        </p:nvSpPr>
        <p:spPr>
          <a:xfrm>
            <a:off x="5038725" y="6032376"/>
            <a:ext cx="6901741" cy="36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*Note, SOM no longer uses “Thirds” for Class Standing</a:t>
            </a:r>
          </a:p>
        </p:txBody>
      </p:sp>
    </p:spTree>
    <p:extLst>
      <p:ext uri="{BB962C8B-B14F-4D97-AF65-F5344CB8AC3E}">
        <p14:creationId xmlns:p14="http://schemas.microsoft.com/office/powerpoint/2010/main" val="34334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dirty="0"/>
              <a:t>Goal Step 2, 255+ </a:t>
            </a:r>
          </a:p>
          <a:p>
            <a:r>
              <a:rPr lang="en-US" b="1" dirty="0">
                <a:solidFill>
                  <a:srgbClr val="C00000"/>
                </a:solidFill>
              </a:rPr>
              <a:t>Research is ESSENTIAL </a:t>
            </a:r>
          </a:p>
          <a:p>
            <a:pPr lvl="1"/>
            <a:r>
              <a:rPr lang="en-US" dirty="0"/>
              <a:t>Consider Gap Year </a:t>
            </a:r>
          </a:p>
          <a:p>
            <a:pPr lvl="1"/>
            <a:r>
              <a:rPr lang="en-US" dirty="0"/>
              <a:t>Productivity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Commitment to Field 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F351A-96F8-5D9E-51EF-B8A79B76F60C}"/>
              </a:ext>
            </a:extLst>
          </p:cNvPr>
          <p:cNvSpPr/>
          <p:nvPr/>
        </p:nvSpPr>
        <p:spPr>
          <a:xfrm>
            <a:off x="316815" y="5451480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3074" name="Picture 2" descr="Picture 1, Picture">
            <a:extLst>
              <a:ext uri="{FF2B5EF4-FFF2-40B4-BE49-F238E27FC236}">
                <a16:creationId xmlns:a16="http://schemas.microsoft.com/office/drawing/2014/main" id="{B857CD8C-D88B-15DA-2DB8-97C2066E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15" y="1108380"/>
            <a:ext cx="6455229" cy="39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577D16-90FC-A371-1218-E93D3D8D7B66}"/>
              </a:ext>
            </a:extLst>
          </p:cNvPr>
          <p:cNvSpPr/>
          <p:nvPr/>
        </p:nvSpPr>
        <p:spPr>
          <a:xfrm>
            <a:off x="4829338" y="2643052"/>
            <a:ext cx="6455229" cy="2830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128B-60F3-C084-AC03-73175F3D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goals for Step 2 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5A164-3A0B-DEC9-2732-74DBA0AFF9E8}"/>
              </a:ext>
            </a:extLst>
          </p:cNvPr>
          <p:cNvSpPr/>
          <p:nvPr/>
        </p:nvSpPr>
        <p:spPr>
          <a:xfrm>
            <a:off x="7284543" y="468000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2050" name="Picture 2" descr="Picture 1, Picture">
            <a:extLst>
              <a:ext uri="{FF2B5EF4-FFF2-40B4-BE49-F238E27FC236}">
                <a16:creationId xmlns:a16="http://schemas.microsoft.com/office/drawing/2014/main" id="{651A627E-F6BA-383F-8226-5A17E40A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" y="2491169"/>
            <a:ext cx="106870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39D658-8E71-D629-0148-F695298F9A5B}"/>
              </a:ext>
            </a:extLst>
          </p:cNvPr>
          <p:cNvSpPr/>
          <p:nvPr/>
        </p:nvSpPr>
        <p:spPr>
          <a:xfrm>
            <a:off x="2060448" y="3566259"/>
            <a:ext cx="2922414" cy="1353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Dermatology</a:t>
            </a:r>
            <a:r>
              <a:rPr lang="en-US" sz="2000" dirty="0"/>
              <a:t>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Goal – 255+</a:t>
            </a:r>
          </a:p>
          <a:p>
            <a:pPr algn="ctr"/>
            <a:r>
              <a:rPr lang="en-US" sz="2000" b="1" dirty="0"/>
              <a:t>&lt; 250 Contingency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74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263527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 dirty="0"/>
              <a:t>A Competitive Applicant looks like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dirty="0"/>
              <a:t>Goal Step 2, 255+ </a:t>
            </a:r>
          </a:p>
          <a:p>
            <a:r>
              <a:rPr lang="en-US" b="1" dirty="0">
                <a:solidFill>
                  <a:srgbClr val="C00000"/>
                </a:solidFill>
              </a:rPr>
              <a:t>Research is ESSENTIAL </a:t>
            </a:r>
          </a:p>
          <a:p>
            <a:pPr lvl="1"/>
            <a:r>
              <a:rPr lang="en-US" dirty="0"/>
              <a:t>Consider Gap Year </a:t>
            </a:r>
          </a:p>
          <a:p>
            <a:pPr lvl="1"/>
            <a:r>
              <a:rPr lang="en-US" dirty="0"/>
              <a:t>Productivity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Commitment to Field 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B4174-C569-85F8-4A20-99B079B21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62" y="1147444"/>
            <a:ext cx="5115639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9D3E-FB2A-89E6-CD24-E53EB732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4C9A4F-88BF-41AD-A3F6-C3CA217B1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611026"/>
              </p:ext>
            </p:extLst>
          </p:nvPr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51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How many programs to apply to…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2BA358-6D20-DCD1-999A-343C97181FC2}"/>
              </a:ext>
            </a:extLst>
          </p:cNvPr>
          <p:cNvSpPr/>
          <p:nvPr/>
        </p:nvSpPr>
        <p:spPr>
          <a:xfrm>
            <a:off x="6942159" y="646988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1026" name="Picture 2" descr="Picture 1, Picture">
            <a:extLst>
              <a:ext uri="{FF2B5EF4-FFF2-40B4-BE49-F238E27FC236}">
                <a16:creationId xmlns:a16="http://schemas.microsoft.com/office/drawing/2014/main" id="{7E5D2ABB-AF48-1666-5496-0F516AF9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0" y="929536"/>
            <a:ext cx="5162098" cy="33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1, Picture">
            <a:extLst>
              <a:ext uri="{FF2B5EF4-FFF2-40B4-BE49-F238E27FC236}">
                <a16:creationId xmlns:a16="http://schemas.microsoft.com/office/drawing/2014/main" id="{68F98DA5-FEEF-04C0-BBB6-644D7C33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78" y="1817639"/>
            <a:ext cx="6337734" cy="21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2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333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many programs to apply to…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FEC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C7A0-618A-572F-EC8D-C375C21A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Students at UMSOM applying to </a:t>
            </a: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Dermatology </a:t>
            </a: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applied to on average </a:t>
            </a: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37.7 </a:t>
            </a: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programs in 2025, </a:t>
            </a:r>
            <a:r>
              <a:rPr lang="en-US" sz="1600" b="0" i="1" dirty="0">
                <a:solidFill>
                  <a:srgbClr val="FFFFFF"/>
                </a:solidFill>
                <a:effectLst/>
                <a:ea typeface="+mn-lt"/>
                <a:cs typeface="+mn-lt"/>
              </a:rPr>
              <a:t>Note, this includes students from all class ranks and range of step scores</a:t>
            </a:r>
            <a:endParaRPr lang="en-US" sz="1600" dirty="0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F83CD-BD23-FFB8-7042-9EB683B6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53" y="852409"/>
            <a:ext cx="10458627" cy="29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1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Signaling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9" y="2639380"/>
            <a:ext cx="3718430" cy="3229714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Signals Vary by Specialty</a:t>
            </a: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Applying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Residencies with ERAS® | Students &amp; Residents (</a:t>
            </a:r>
            <a:r>
              <a:rPr lang="en-US" b="0" i="0" strike="noStrike" dirty="0">
                <a:effectLst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aamc.org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Dermatology:  28 </a:t>
            </a:r>
          </a:p>
          <a:p>
            <a:pPr marL="566420" lvl="2">
              <a:buFont typeface="Wingdings" panose="05000000000000000000" pitchFamily="2" charset="2"/>
              <a:buChar char="q"/>
            </a:pPr>
            <a:r>
              <a:rPr lang="en-US" b="1" dirty="0">
                <a:ea typeface="+mn-lt"/>
                <a:cs typeface="+mn-lt"/>
              </a:rPr>
              <a:t>3 Gold </a:t>
            </a:r>
          </a:p>
          <a:p>
            <a:pPr marL="566420" lvl="2">
              <a:buFont typeface="Wingdings" panose="05000000000000000000" pitchFamily="2" charset="2"/>
              <a:buChar char="q"/>
            </a:pPr>
            <a:r>
              <a:rPr lang="en-US" b="1" dirty="0">
                <a:ea typeface="+mn-lt"/>
                <a:cs typeface="+mn-lt"/>
              </a:rPr>
              <a:t>25 Silver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688A4-EC80-E644-9B9A-A8259264F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007" y="671526"/>
            <a:ext cx="6892560" cy="37219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7EFA93-A899-F2F9-990A-6BE58400E043}"/>
              </a:ext>
            </a:extLst>
          </p:cNvPr>
          <p:cNvSpPr/>
          <p:nvPr/>
        </p:nvSpPr>
        <p:spPr>
          <a:xfrm>
            <a:off x="2666817" y="4867486"/>
            <a:ext cx="2999232" cy="12344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 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Use ALL available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Signals should include Reach/Target/Safety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AA908-6B36-6494-869E-28351C1BA857}"/>
              </a:ext>
            </a:extLst>
          </p:cNvPr>
          <p:cNvSpPr/>
          <p:nvPr/>
        </p:nvSpPr>
        <p:spPr>
          <a:xfrm>
            <a:off x="6096000" y="5073226"/>
            <a:ext cx="4819737" cy="822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benefit to applying beyond signals </a:t>
            </a:r>
          </a:p>
        </p:txBody>
      </p:sp>
    </p:spTree>
    <p:extLst>
      <p:ext uri="{BB962C8B-B14F-4D97-AF65-F5344CB8AC3E}">
        <p14:creationId xmlns:p14="http://schemas.microsoft.com/office/powerpoint/2010/main" val="4158398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319A-55AD-5CC9-3C6D-007CDAF8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7BE8-4839-BBAC-947B-56A737F2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 – UMSOM Data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FB9E0-9887-6299-9BB9-1D49B716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72" y="2276856"/>
            <a:ext cx="8034517" cy="35960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AF6CC0-831E-259B-5401-C860C78DDC1A}"/>
              </a:ext>
            </a:extLst>
          </p:cNvPr>
          <p:cNvSpPr/>
          <p:nvPr/>
        </p:nvSpPr>
        <p:spPr>
          <a:xfrm>
            <a:off x="1426464" y="3986784"/>
            <a:ext cx="7726680" cy="4297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F819B9EE-A03C-3509-4248-66B4F8DFDBFF}"/>
              </a:ext>
            </a:extLst>
          </p:cNvPr>
          <p:cNvSpPr/>
          <p:nvPr/>
        </p:nvSpPr>
        <p:spPr>
          <a:xfrm>
            <a:off x="10055213" y="3163824"/>
            <a:ext cx="1975104" cy="822960"/>
          </a:xfrm>
          <a:prstGeom prst="borderCallout1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Benefit to Applying outside of Signals </a:t>
            </a:r>
          </a:p>
        </p:txBody>
      </p:sp>
    </p:spTree>
    <p:extLst>
      <p:ext uri="{BB962C8B-B14F-4D97-AF65-F5344CB8AC3E}">
        <p14:creationId xmlns:p14="http://schemas.microsoft.com/office/powerpoint/2010/main" val="320117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Programs to apply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FREIDA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good tool to help you look at accredited programs by specialty in different regions around the country.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AAMC Residency Explorer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 useful tool in assessing your competitiveness at particular programs: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https://www.residencyexplorer.org/Account/Login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MedScope Data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 will review together – this data allows you to see where you stand as a student at UMSOM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Where do our students match? 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Specialty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Advisors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 well as faculty advisors, and senior students) are another key source of program information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EA1C-9708-9723-4C67-4A3199D2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Programs that Extended Interviews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254C-E78D-DC85-A9A2-232BE2B0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48 different programs extended interview offers to UMSOM students in the last four cycles</a:t>
            </a:r>
          </a:p>
          <a:p>
            <a:r>
              <a:rPr lang="en-US" dirty="0"/>
              <a:t>List can be found in your advising document </a:t>
            </a:r>
          </a:p>
          <a:p>
            <a:r>
              <a:rPr lang="en-US" dirty="0"/>
              <a:t>Consider applying to at least some of these places </a:t>
            </a:r>
          </a:p>
          <a:p>
            <a:r>
              <a:rPr lang="en-US" dirty="0"/>
              <a:t>Focus on programs where you have a connection (away, research, networking) </a:t>
            </a:r>
          </a:p>
        </p:txBody>
      </p:sp>
    </p:spTree>
    <p:extLst>
      <p:ext uri="{BB962C8B-B14F-4D97-AF65-F5344CB8AC3E}">
        <p14:creationId xmlns:p14="http://schemas.microsoft.com/office/powerpoint/2010/main" val="1630562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AE32C-B244-BF23-D56B-B6621CA9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443363"/>
            <a:ext cx="9818390" cy="1029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UMSOM Dermatology Interviews, 2021-25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5569068"/>
            <a:ext cx="9601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3B4A494-ED20-47DD-A927-05EA273B0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E40627-0323-D5EF-C68C-FFAC9562A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54107"/>
              </p:ext>
            </p:extLst>
          </p:nvPr>
        </p:nvGraphicFramePr>
        <p:xfrm>
          <a:off x="250306" y="122548"/>
          <a:ext cx="6017208" cy="492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7208">
                  <a:extLst>
                    <a:ext uri="{9D8B030D-6E8A-4147-A177-3AD203B41FA5}">
                      <a16:colId xmlns:a16="http://schemas.microsoft.com/office/drawing/2014/main" val="821463542"/>
                    </a:ext>
                  </a:extLst>
                </a:gridCol>
              </a:tblGrid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Albert Einstein College of Medicine, Bronx*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Boston University Medical Center 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Brown University 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Carilion Clinic-Virginia Tech Carilion School of Medicine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897140440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Case Western Reserve University/University Hospitals Case Med Center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464770506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Cleveland Clinic Foundation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502650015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Dartmouth-Hitchcock Medical Center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4273854213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Duke University Hospital* </a:t>
                      </a: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421143053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Geisinger Health System 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George Washington University 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Eastern Virginia Medical School</a:t>
                      </a: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4216495024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Henry Ford Hospital/ Wayne State 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Howard University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3889366867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Icahn School of Medicine at Mount Sinai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595555928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Indiana University School of Medicine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289551257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Jackson Memorial Hospital/Jackson Health System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435506199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Johns Hopkins University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305709076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Loma Linda University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3111626011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McGaw Medical Center of Northwestern University </a:t>
                      </a: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806212779"/>
                  </a:ext>
                </a:extLst>
              </a:tr>
              <a:tr h="94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New York Medical College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New York Presbyterian – Columbia 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New York Presbyterian – Cornell 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North Shore-Long Island Jewish Health System*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41434458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7E36EF-76AB-7FE2-5AA8-F4F83B9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38667"/>
              </p:ext>
            </p:extLst>
          </p:nvPr>
        </p:nvGraphicFramePr>
        <p:xfrm>
          <a:off x="6517819" y="1366990"/>
          <a:ext cx="5077151" cy="4195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7151">
                  <a:extLst>
                    <a:ext uri="{9D8B030D-6E8A-4147-A177-3AD203B41FA5}">
                      <a16:colId xmlns:a16="http://schemas.microsoft.com/office/drawing/2014/main" val="821463542"/>
                    </a:ext>
                  </a:extLst>
                </a:gridCol>
              </a:tblGrid>
              <a:tr h="4205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Chicago</a:t>
                      </a: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Connecticut*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568339323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Iowa Hospitals and Clinics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3627602116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University of Kansas School of Medicine 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3162252901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Louisville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406334731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Maryland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3627004953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Massachusetts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4028019004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North Carolina Hospitals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3209587619"/>
                  </a:ext>
                </a:extLst>
              </a:tr>
              <a:tr h="3315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Pennsylvania*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132686484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Rochester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44845386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University of Texas at Austin Dell Medical School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246635231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University of Virginia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570018611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UPMC Medical Education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701196627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Vanderbilt University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3275857077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Virginia Commonwealth University Health 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028929240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Wake Forest University School of Medicine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788902952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Washington Hospital Center 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639212725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Washington University/B-JH/SLCH Consortium P*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2393864257"/>
                  </a:ext>
                </a:extLst>
              </a:tr>
              <a:tr h="210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West Virginia University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42115300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BFE310-FC7E-9167-B691-38E73CDAC9B3}"/>
              </a:ext>
            </a:extLst>
          </p:cNvPr>
          <p:cNvSpPr txBox="1"/>
          <p:nvPr/>
        </p:nvSpPr>
        <p:spPr>
          <a:xfrm>
            <a:off x="1362161" y="5151895"/>
            <a:ext cx="490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*Interviewed multiple students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E299C-1272-10C0-1605-D4DD1D5A5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820" y="141058"/>
            <a:ext cx="5077150" cy="12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15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8474-450A-F696-93D3-466E7E37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Reference:  </a:t>
            </a:r>
            <a:r>
              <a:rPr lang="en-US" b="1" dirty="0">
                <a:solidFill>
                  <a:srgbClr val="C00000"/>
                </a:solidFill>
              </a:rPr>
              <a:t>4 Total Letters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63C4-83E3-2394-EA69-6D71B28F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Chair Letter is NOT Required </a:t>
            </a:r>
          </a:p>
          <a:p>
            <a:r>
              <a:rPr lang="en-US" dirty="0"/>
              <a:t>1. Dermatology/Home Faculty </a:t>
            </a:r>
          </a:p>
          <a:p>
            <a:r>
              <a:rPr lang="en-US" dirty="0"/>
              <a:t>2. Dermatology/Away Faculty </a:t>
            </a:r>
          </a:p>
          <a:p>
            <a:r>
              <a:rPr lang="en-US" dirty="0"/>
              <a:t>3. Dermatology/Away Faculty or Research </a:t>
            </a:r>
          </a:p>
          <a:p>
            <a:r>
              <a:rPr lang="en-US" dirty="0"/>
              <a:t>4. Other/IM </a:t>
            </a:r>
          </a:p>
        </p:txBody>
      </p:sp>
    </p:spTree>
    <p:extLst>
      <p:ext uri="{BB962C8B-B14F-4D97-AF65-F5344CB8AC3E}">
        <p14:creationId xmlns:p14="http://schemas.microsoft.com/office/powerpoint/2010/main" val="293921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A777-4126-E2CE-CFB8-E36212E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Preliminary Year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F5ADA-839E-9050-2ACD-D194E9CCD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Dermatology is an advanced programs </a:t>
            </a:r>
          </a:p>
          <a:p>
            <a:r>
              <a:rPr lang="en-US" dirty="0"/>
              <a:t>You should apply to preliminary or transitional programs (required for Advanced programs)</a:t>
            </a:r>
          </a:p>
          <a:p>
            <a:r>
              <a:rPr lang="en-US" dirty="0"/>
              <a:t>Generally the SAME application:  </a:t>
            </a:r>
          </a:p>
          <a:p>
            <a:pPr lvl="1"/>
            <a:r>
              <a:rPr lang="en-US" dirty="0"/>
              <a:t>Can use the same Personal Statement</a:t>
            </a:r>
          </a:p>
          <a:p>
            <a:pPr lvl="1"/>
            <a:r>
              <a:rPr lang="en-US" dirty="0"/>
              <a:t>Need IM Letter (Dr. Dittmar) </a:t>
            </a:r>
          </a:p>
          <a:p>
            <a:pPr lvl="1"/>
            <a:r>
              <a:rPr lang="en-US" dirty="0"/>
              <a:t>For other letters, Dermatology faculty are FINE!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05CF69-BC85-4AC3-8A27-AECD36BEF42D}"/>
              </a:ext>
            </a:extLst>
          </p:cNvPr>
          <p:cNvSpPr/>
          <p:nvPr/>
        </p:nvSpPr>
        <p:spPr>
          <a:xfrm>
            <a:off x="7781544" y="3794760"/>
            <a:ext cx="3313176" cy="12344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 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You can also signal for IM Prelim:  3 Gold, 12 Silver </a:t>
            </a:r>
          </a:p>
        </p:txBody>
      </p:sp>
    </p:spTree>
    <p:extLst>
      <p:ext uri="{BB962C8B-B14F-4D97-AF65-F5344CB8AC3E}">
        <p14:creationId xmlns:p14="http://schemas.microsoft.com/office/powerpoint/2010/main" val="672914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D008-0F27-CDE8-D168-C1B65995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Contingency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CC03-63A0-EFAD-E79F-C866316EC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Required for ALL Dermatology Applicants </a:t>
            </a:r>
          </a:p>
          <a:p>
            <a:r>
              <a:rPr lang="en-US" dirty="0">
                <a:solidFill>
                  <a:schemeClr val="tx1"/>
                </a:solidFill>
              </a:rPr>
              <a:t>All students need some contingency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Apply to the right mix of programs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Rank ALL programs you interview at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 PROACTIVE – communicate with OSA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 the MedScope tracker </a:t>
            </a:r>
          </a:p>
          <a:p>
            <a:r>
              <a:rPr lang="en-US" dirty="0">
                <a:solidFill>
                  <a:schemeClr val="tx1"/>
                </a:solidFill>
              </a:rPr>
              <a:t>Consider Research Year </a:t>
            </a:r>
          </a:p>
          <a:p>
            <a:r>
              <a:rPr lang="en-US" dirty="0">
                <a:solidFill>
                  <a:schemeClr val="tx1"/>
                </a:solidFill>
              </a:rPr>
              <a:t>Consider Dual Application </a:t>
            </a:r>
          </a:p>
          <a:p>
            <a:r>
              <a:rPr lang="en-US" dirty="0">
                <a:solidFill>
                  <a:srgbClr val="C00000"/>
                </a:solidFill>
              </a:rPr>
              <a:t>Rank all IM Preliminary programs </a:t>
            </a:r>
          </a:p>
          <a:p>
            <a:r>
              <a:rPr lang="en-US" dirty="0">
                <a:solidFill>
                  <a:schemeClr val="tx1"/>
                </a:solidFill>
              </a:rPr>
              <a:t>SOAP is NOT a contingency plan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unfilled Dermatology programs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3C6B7-D948-FA42-8014-717E32625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92" y="2108201"/>
            <a:ext cx="3005079" cy="3005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C2321-D5EF-6D54-F16F-4B1B11D8FCBC}"/>
              </a:ext>
            </a:extLst>
          </p:cNvPr>
          <p:cNvSpPr txBox="1"/>
          <p:nvPr/>
        </p:nvSpPr>
        <p:spPr>
          <a:xfrm>
            <a:off x="7670075" y="2687216"/>
            <a:ext cx="15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Dermatology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C9BBF-2FC0-7DE1-1BBC-E7E56E05AB49}"/>
              </a:ext>
            </a:extLst>
          </p:cNvPr>
          <p:cNvSpPr txBox="1"/>
          <p:nvPr/>
        </p:nvSpPr>
        <p:spPr>
          <a:xfrm>
            <a:off x="7670075" y="3065121"/>
            <a:ext cx="15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Dermatology #2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EFDA6-CF70-ABBE-3D87-8112FE4F8B9D}"/>
              </a:ext>
            </a:extLst>
          </p:cNvPr>
          <p:cNvSpPr txBox="1"/>
          <p:nvPr/>
        </p:nvSpPr>
        <p:spPr>
          <a:xfrm>
            <a:off x="7670075" y="3443026"/>
            <a:ext cx="15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Dermatology #3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5E931-B113-44C8-4400-B356EAE397E3}"/>
              </a:ext>
            </a:extLst>
          </p:cNvPr>
          <p:cNvSpPr txBox="1"/>
          <p:nvPr/>
        </p:nvSpPr>
        <p:spPr>
          <a:xfrm>
            <a:off x="7670074" y="3820931"/>
            <a:ext cx="15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Dermatology #4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B2699-CE5A-0F40-746D-B9B61CD077D8}"/>
              </a:ext>
            </a:extLst>
          </p:cNvPr>
          <p:cNvSpPr txBox="1"/>
          <p:nvPr/>
        </p:nvSpPr>
        <p:spPr>
          <a:xfrm>
            <a:off x="7670074" y="4254564"/>
            <a:ext cx="15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IM Preliminary ONLY </a:t>
            </a:r>
          </a:p>
        </p:txBody>
      </p:sp>
      <p:pic>
        <p:nvPicPr>
          <p:cNvPr id="2052" name="Picture 4" descr="Braces, bracket, curly, mathmatic, notation, set, squiggly icon - Download  on Iconfinder">
            <a:extLst>
              <a:ext uri="{FF2B5EF4-FFF2-40B4-BE49-F238E27FC236}">
                <a16:creationId xmlns:a16="http://schemas.microsoft.com/office/drawing/2014/main" id="{8AFD0E42-E0FA-C7E0-3545-829D9664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25" y="2908487"/>
            <a:ext cx="692458" cy="6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772D17-93F6-8CC1-69A5-E67FCB268CCE}"/>
              </a:ext>
            </a:extLst>
          </p:cNvPr>
          <p:cNvSpPr txBox="1"/>
          <p:nvPr/>
        </p:nvSpPr>
        <p:spPr>
          <a:xfrm>
            <a:off x="9666212" y="2822227"/>
            <a:ext cx="15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 IM Preliminary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0F91D-8494-5DCE-BC6F-06F45CAF3792}"/>
              </a:ext>
            </a:extLst>
          </p:cNvPr>
          <p:cNvSpPr txBox="1"/>
          <p:nvPr/>
        </p:nvSpPr>
        <p:spPr>
          <a:xfrm>
            <a:off x="9674485" y="3032490"/>
            <a:ext cx="15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 IM Preliminary #2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4FA9F5-2DF1-172B-11B4-23073625A91D}"/>
              </a:ext>
            </a:extLst>
          </p:cNvPr>
          <p:cNvSpPr txBox="1"/>
          <p:nvPr/>
        </p:nvSpPr>
        <p:spPr>
          <a:xfrm>
            <a:off x="9682758" y="3266830"/>
            <a:ext cx="15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 IM Preliminary #3</a:t>
            </a:r>
          </a:p>
        </p:txBody>
      </p:sp>
    </p:spTree>
    <p:extLst>
      <p:ext uri="{BB962C8B-B14F-4D97-AF65-F5344CB8AC3E}">
        <p14:creationId xmlns:p14="http://schemas.microsoft.com/office/powerpoint/2010/main" val="124683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0FF2-44D4-6CDE-BE2B-8D5F1B7B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89B3-AAF7-A240-0D45-FDA913C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from your MedScope portfolio – Career Tab </a:t>
            </a:r>
          </a:p>
          <a:p>
            <a:endParaRPr lang="en-US" dirty="0"/>
          </a:p>
          <a:p>
            <a:r>
              <a:rPr lang="en-US" dirty="0"/>
              <a:t>You have to indicate specialty interest to access the list</a:t>
            </a:r>
          </a:p>
          <a:p>
            <a:r>
              <a:rPr lang="en-US" dirty="0"/>
              <a:t>At the bottom of the page – you can also register to become part of the Alumni Network 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F017558-181E-E313-C22C-473C58B6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2555939"/>
            <a:ext cx="4810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54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3529-E685-E305-8912-787901EB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9474-435B-F5B3-8E10-C19685ED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10/28 – Interview Release Date </a:t>
            </a:r>
          </a:p>
          <a:p>
            <a:r>
              <a:rPr lang="en-US" dirty="0"/>
              <a:t>11/1 – First Day of Interviews </a:t>
            </a:r>
          </a:p>
          <a:p>
            <a:r>
              <a:rPr lang="en-US" dirty="0"/>
              <a:t>11/26 – Final Notification of Status (Offer, Waitlist, Reject) </a:t>
            </a:r>
          </a:p>
          <a:p>
            <a:endParaRPr lang="en-US" dirty="0"/>
          </a:p>
          <a:p>
            <a:r>
              <a:rPr lang="en-US" dirty="0"/>
              <a:t>All Interviews will be VIRTUAL </a:t>
            </a:r>
          </a:p>
          <a:p>
            <a:r>
              <a:rPr lang="en-US" dirty="0">
                <a:hlinkClick r:id="rId2"/>
              </a:rPr>
              <a:t>Interview Resources </a:t>
            </a:r>
            <a:r>
              <a:rPr lang="en-US" dirty="0"/>
              <a:t>– RAM </a:t>
            </a:r>
          </a:p>
        </p:txBody>
      </p:sp>
    </p:spTree>
    <p:extLst>
      <p:ext uri="{BB962C8B-B14F-4D97-AF65-F5344CB8AC3E}">
        <p14:creationId xmlns:p14="http://schemas.microsoft.com/office/powerpoint/2010/main" val="2019137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E9953-AF8F-1C64-DA43-BB949276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79"/>
          <a:stretch/>
        </p:blipFill>
        <p:spPr>
          <a:xfrm>
            <a:off x="2195326" y="905933"/>
            <a:ext cx="783335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75A3-2926-1A98-2469-006A468C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Residency Application Manual 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https://www.medschool.umaryland.edu/osa/residency-application-manual-/</a:t>
            </a:r>
            <a:r>
              <a:rPr lang="en-US" sz="2200" dirty="0"/>
              <a:t> </a:t>
            </a:r>
          </a:p>
        </p:txBody>
      </p:sp>
      <p:pic>
        <p:nvPicPr>
          <p:cNvPr id="2050" name="Picture 2" descr="How to Write a User Manual | Zenkit">
            <a:extLst>
              <a:ext uri="{FF2B5EF4-FFF2-40B4-BE49-F238E27FC236}">
                <a16:creationId xmlns:a16="http://schemas.microsoft.com/office/drawing/2014/main" id="{6D80B980-15E0-B60C-EDFC-A01DFAC1A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9" y="2467451"/>
            <a:ext cx="8257216" cy="28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5323-0901-1C0B-62D4-9F323EC2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217E-054F-E8BD-F7AF-08DC6F77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0" i="0" u="sng" strike="noStrike" dirty="0">
              <a:solidFill>
                <a:srgbClr val="46788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hlinkClick r:id="rId2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/>
              </a:rPr>
              <a:t>Association of Professor of Dermatology Residency Program Directors Guidelines for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2024_2025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*2025-2026 guidelines are pending </a:t>
            </a:r>
            <a:endParaRPr lang="en-US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0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031B-8656-67A8-1DD9-4E291CF7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 for 2026?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DF2278-C430-D549-1541-9A2C714A3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355563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17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BE138-DB94-553A-6176-12ED8909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09" y="606948"/>
            <a:ext cx="9191982" cy="51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7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BE138-DB94-553A-6176-12ED8909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09" y="606948"/>
            <a:ext cx="9191982" cy="5170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13B15-C00E-E9F8-0029-0A64176F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647"/>
            <a:ext cx="1550346" cy="15503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F53A58-853A-4374-F9EF-40DA7C194C3A}"/>
              </a:ext>
            </a:extLst>
          </p:cNvPr>
          <p:cNvSpPr/>
          <p:nvPr/>
        </p:nvSpPr>
        <p:spPr>
          <a:xfrm>
            <a:off x="186649" y="2538918"/>
            <a:ext cx="1177047" cy="151751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8352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nttoStudentHealth xmlns="b952f4ed-faee-42e5-b15e-296a4efded7d">true</SenttoStudentHealth>
    <lcf76f155ced4ddcb4097134ff3c332f xmlns="b952f4ed-faee-42e5-b15e-296a4efded7d">
      <Terms xmlns="http://schemas.microsoft.com/office/infopath/2007/PartnerControls"/>
    </lcf76f155ced4ddcb4097134ff3c332f>
    <_ip_UnifiedCompliancePolicyProperties xmlns="http://schemas.microsoft.com/sharepoint/v3" xsi:nil="true"/>
    <TaxCatchAll xmlns="480e030d-b1ba-4175-bf7e-8ff9154deca3" xsi:nil="true"/>
    <SharedWithUsers xmlns="480e030d-b1ba-4175-bf7e-8ff9154deca3">
      <UserInfo>
        <DisplayName/>
        <AccountId xsi:nil="true"/>
        <AccountType/>
      </UserInfo>
    </SharedWithUsers>
    <MediaLengthInSeconds xmlns="b952f4ed-faee-42e5-b15e-296a4efded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212EC-E9BF-4EB9-9B74-87A20893D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789E9-A4A6-43C0-AF55-2087677BC15F}">
  <ds:schemaRefs>
    <ds:schemaRef ds:uri="480e030d-b1ba-4175-bf7e-8ff9154deca3"/>
    <ds:schemaRef ds:uri="b952f4ed-faee-42e5-b15e-296a4efded7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5AF4086-19F0-4182-82B3-DA508D35D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1951</Words>
  <Application>Microsoft Office PowerPoint</Application>
  <PresentationFormat>Widescreen</PresentationFormat>
  <Paragraphs>321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RetrospectVTI</vt:lpstr>
      <vt:lpstr>PowerPoint Presentation</vt:lpstr>
      <vt:lpstr>PowerPoint Presentation</vt:lpstr>
      <vt:lpstr>Your Mentoring Team </vt:lpstr>
      <vt:lpstr>Alumni Network</vt:lpstr>
      <vt:lpstr>Residency Application Manual  https://www.medschool.umaryland.edu/osa/residency-application-manual-/ </vt:lpstr>
      <vt:lpstr>Specialty Guidelines </vt:lpstr>
      <vt:lpstr>What is New for 2026?</vt:lpstr>
      <vt:lpstr>PowerPoint Presentation</vt:lpstr>
      <vt:lpstr>PowerPoint Presentation</vt:lpstr>
      <vt:lpstr>PowerPoint Presentation</vt:lpstr>
      <vt:lpstr>ERAS/NRMP TIMELINE  </vt:lpstr>
      <vt:lpstr>PowerPoint Presentation</vt:lpstr>
      <vt:lpstr>Upcoming workshops … </vt:lpstr>
      <vt:lpstr>What you can be doing now … </vt:lpstr>
      <vt:lpstr>What you can be doing now … </vt:lpstr>
      <vt:lpstr>Scheduling, Resources </vt:lpstr>
      <vt:lpstr>PowerPoint Presentation</vt:lpstr>
      <vt:lpstr>A Note on External Rotations (“Aways”) </vt:lpstr>
      <vt:lpstr>What you can be doing now … </vt:lpstr>
      <vt:lpstr>Your Mentoring Team </vt:lpstr>
      <vt:lpstr>What you can be doing now … </vt:lpstr>
      <vt:lpstr>What you can be doing now … </vt:lpstr>
      <vt:lpstr>Important Reminders</vt:lpstr>
      <vt:lpstr>1:1 Sessions with OSA </vt:lpstr>
      <vt:lpstr>Competitiveness of Specialty </vt:lpstr>
      <vt:lpstr>A Competitive Applicant looks like … </vt:lpstr>
      <vt:lpstr>A Competitive Applicant looks like … </vt:lpstr>
      <vt:lpstr>More on goals for Step 2 … </vt:lpstr>
      <vt:lpstr>A Competitive Applicant looks like … </vt:lpstr>
      <vt:lpstr>How many programs to apply to…</vt:lpstr>
      <vt:lpstr>How many programs to apply to…</vt:lpstr>
      <vt:lpstr>Signaling</vt:lpstr>
      <vt:lpstr>Signaling – UMSOM Data </vt:lpstr>
      <vt:lpstr>Which Programs to apply to …</vt:lpstr>
      <vt:lpstr>List of Programs that Extended Interviews </vt:lpstr>
      <vt:lpstr>UMSOM Dermatology Interviews, 2021-25</vt:lpstr>
      <vt:lpstr>Letters of Reference:  4 Total Letters  </vt:lpstr>
      <vt:lpstr>Explaining the Preliminary Year  </vt:lpstr>
      <vt:lpstr>Contingency Planning </vt:lpstr>
      <vt:lpstr>Interviews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Requirements Class of 2024   https://www.medschool.umaryland.edu/osa/Residency-Application-Manual-/Requirements-for-Graduation-per-Class/</dc:title>
  <dc:creator>Thom, Kerri</dc:creator>
  <cp:lastModifiedBy>Thom, Kerri</cp:lastModifiedBy>
  <cp:revision>7</cp:revision>
  <dcterms:created xsi:type="dcterms:W3CDTF">2023-03-30T20:39:39Z</dcterms:created>
  <dcterms:modified xsi:type="dcterms:W3CDTF">2025-05-06T14:24:29Z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Order">
    <vt:r8>124900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