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50"/>
  </p:notesMasterIdLst>
  <p:sldIdLst>
    <p:sldId id="273" r:id="rId6"/>
    <p:sldId id="367" r:id="rId7"/>
    <p:sldId id="339" r:id="rId8"/>
    <p:sldId id="276" r:id="rId9"/>
    <p:sldId id="383" r:id="rId10"/>
    <p:sldId id="384" r:id="rId11"/>
    <p:sldId id="385" r:id="rId12"/>
    <p:sldId id="386" r:id="rId13"/>
    <p:sldId id="388" r:id="rId14"/>
    <p:sldId id="390" r:id="rId15"/>
    <p:sldId id="392" r:id="rId16"/>
    <p:sldId id="393" r:id="rId17"/>
    <p:sldId id="372" r:id="rId18"/>
    <p:sldId id="374" r:id="rId19"/>
    <p:sldId id="391" r:id="rId20"/>
    <p:sldId id="394" r:id="rId21"/>
    <p:sldId id="402" r:id="rId22"/>
    <p:sldId id="396" r:id="rId23"/>
    <p:sldId id="380" r:id="rId24"/>
    <p:sldId id="381" r:id="rId25"/>
    <p:sldId id="325" r:id="rId26"/>
    <p:sldId id="326" r:id="rId27"/>
    <p:sldId id="294" r:id="rId28"/>
    <p:sldId id="397" r:id="rId29"/>
    <p:sldId id="350" r:id="rId30"/>
    <p:sldId id="363" r:id="rId31"/>
    <p:sldId id="295" r:id="rId32"/>
    <p:sldId id="328" r:id="rId33"/>
    <p:sldId id="335" r:id="rId34"/>
    <p:sldId id="330" r:id="rId35"/>
    <p:sldId id="342" r:id="rId36"/>
    <p:sldId id="336" r:id="rId37"/>
    <p:sldId id="398" r:id="rId38"/>
    <p:sldId id="332" r:id="rId39"/>
    <p:sldId id="283" r:id="rId40"/>
    <p:sldId id="399" r:id="rId41"/>
    <p:sldId id="400" r:id="rId42"/>
    <p:sldId id="401" r:id="rId43"/>
    <p:sldId id="322" r:id="rId44"/>
    <p:sldId id="334" r:id="rId45"/>
    <p:sldId id="359" r:id="rId46"/>
    <p:sldId id="360" r:id="rId47"/>
    <p:sldId id="387" r:id="rId48"/>
    <p:sldId id="337"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 Kerri" initials="TK" lastIdx="1" clrIdx="0">
    <p:extLst>
      <p:ext uri="{19B8F6BF-5375-455C-9EA6-DF929625EA0E}">
        <p15:presenceInfo xmlns:p15="http://schemas.microsoft.com/office/powerpoint/2012/main" userId="S::kthom@som.umaryland.edu::68a863eb-43a9-44e2-80ae-95352e84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CA"/>
    <a:srgbClr val="F4F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71120" autoAdjust="0"/>
  </p:normalViewPr>
  <p:slideViewPr>
    <p:cSldViewPr snapToGrid="0" snapToObjects="1">
      <p:cViewPr varScale="1">
        <p:scale>
          <a:sx n="78" d="100"/>
          <a:sy n="78" d="100"/>
        </p:scale>
        <p:origin x="175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 Kerri" userId="68a863eb-43a9-44e2-80ae-95352e842203" providerId="ADAL" clId="{E48B105D-B8E7-41CA-BF07-C6D2000433EA}"/>
    <pc:docChg chg="custSel addSld modSld">
      <pc:chgData name="Thom, Kerri" userId="68a863eb-43a9-44e2-80ae-95352e842203" providerId="ADAL" clId="{E48B105D-B8E7-41CA-BF07-C6D2000433EA}" dt="2025-01-10T15:12:31.879" v="390" actId="20577"/>
      <pc:docMkLst>
        <pc:docMk/>
      </pc:docMkLst>
      <pc:sldChg chg="delSp modSp add mod">
        <pc:chgData name="Thom, Kerri" userId="68a863eb-43a9-44e2-80ae-95352e842203" providerId="ADAL" clId="{E48B105D-B8E7-41CA-BF07-C6D2000433EA}" dt="2025-01-10T15:12:31.879" v="390" actId="20577"/>
        <pc:sldMkLst>
          <pc:docMk/>
          <pc:sldMk cId="866735501" sldId="402"/>
        </pc:sldMkLst>
        <pc:spChg chg="mod">
          <ac:chgData name="Thom, Kerri" userId="68a863eb-43a9-44e2-80ae-95352e842203" providerId="ADAL" clId="{E48B105D-B8E7-41CA-BF07-C6D2000433EA}" dt="2025-01-10T15:10:47.083" v="11" actId="20577"/>
          <ac:spMkLst>
            <pc:docMk/>
            <pc:sldMk cId="866735501" sldId="402"/>
            <ac:spMk id="2" creationId="{5A851FDC-348A-0073-BDFC-AACBC6D3A74E}"/>
          </ac:spMkLst>
        </pc:spChg>
        <pc:spChg chg="mod">
          <ac:chgData name="Thom, Kerri" userId="68a863eb-43a9-44e2-80ae-95352e842203" providerId="ADAL" clId="{E48B105D-B8E7-41CA-BF07-C6D2000433EA}" dt="2025-01-10T15:12:31.879" v="390" actId="20577"/>
          <ac:spMkLst>
            <pc:docMk/>
            <pc:sldMk cId="866735501" sldId="402"/>
            <ac:spMk id="6" creationId="{470C91BF-C20B-D6BD-4385-9BF95FFDBA7D}"/>
          </ac:spMkLst>
        </pc:spChg>
        <pc:picChg chg="del">
          <ac:chgData name="Thom, Kerri" userId="68a863eb-43a9-44e2-80ae-95352e842203" providerId="ADAL" clId="{E48B105D-B8E7-41CA-BF07-C6D2000433EA}" dt="2025-01-10T15:10:49.286" v="12" actId="478"/>
          <ac:picMkLst>
            <pc:docMk/>
            <pc:sldMk cId="866735501" sldId="402"/>
            <ac:picMk id="5" creationId="{B27716A7-7ACC-65A7-AA73-E7089B9CE05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B7BF4-FD61-4A58-A4E2-CF9D2B991FF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8BDDEAF-A414-4C11-BC94-B6DB5118A1BC}">
      <dgm:prSet/>
      <dgm:spPr/>
      <dgm:t>
        <a:bodyPr/>
        <a:lstStyle/>
        <a:p>
          <a:pPr>
            <a:lnSpc>
              <a:spcPct val="100000"/>
            </a:lnSpc>
          </a:pPr>
          <a:r>
            <a:rPr lang="en-US" b="1" dirty="0"/>
            <a:t>Overview and Timeline </a:t>
          </a:r>
        </a:p>
      </dgm:t>
    </dgm:pt>
    <dgm:pt modelId="{4A65F7A7-F391-44B6-B8FA-2B6B5D463029}" type="parTrans" cxnId="{22C32947-BC55-49F4-92C3-E95F4D0B7C37}">
      <dgm:prSet/>
      <dgm:spPr/>
      <dgm:t>
        <a:bodyPr/>
        <a:lstStyle/>
        <a:p>
          <a:endParaRPr lang="en-US"/>
        </a:p>
      </dgm:t>
    </dgm:pt>
    <dgm:pt modelId="{8BD2FE38-A8D3-4D7A-881A-DCCA4F39D9F7}" type="sibTrans" cxnId="{22C32947-BC55-49F4-92C3-E95F4D0B7C37}">
      <dgm:prSet/>
      <dgm:spPr/>
      <dgm:t>
        <a:bodyPr/>
        <a:lstStyle/>
        <a:p>
          <a:endParaRPr lang="en-US"/>
        </a:p>
      </dgm:t>
    </dgm:pt>
    <dgm:pt modelId="{D319EA54-7A8F-4DCC-9C7C-35DB1777BE02}">
      <dgm:prSet/>
      <dgm:spPr/>
      <dgm:t>
        <a:bodyPr/>
        <a:lstStyle/>
        <a:p>
          <a:pPr>
            <a:lnSpc>
              <a:spcPct val="100000"/>
            </a:lnSpc>
          </a:pPr>
          <a:r>
            <a:rPr lang="en-US" b="1" dirty="0"/>
            <a:t>The Advanced Clinical Phase (M4) Curriculum </a:t>
          </a:r>
        </a:p>
      </dgm:t>
    </dgm:pt>
    <dgm:pt modelId="{4066D7C0-85CF-4586-B8AA-5DFBB8646C99}" type="parTrans" cxnId="{24EB0842-9B70-4B13-BE7E-3062125AC66B}">
      <dgm:prSet/>
      <dgm:spPr/>
      <dgm:t>
        <a:bodyPr/>
        <a:lstStyle/>
        <a:p>
          <a:endParaRPr lang="en-US"/>
        </a:p>
      </dgm:t>
    </dgm:pt>
    <dgm:pt modelId="{9F70D387-5E7D-4868-B85E-A3847C672E20}" type="sibTrans" cxnId="{24EB0842-9B70-4B13-BE7E-3062125AC66B}">
      <dgm:prSet/>
      <dgm:spPr/>
      <dgm:t>
        <a:bodyPr/>
        <a:lstStyle/>
        <a:p>
          <a:endParaRPr lang="en-US"/>
        </a:p>
      </dgm:t>
    </dgm:pt>
    <dgm:pt modelId="{60990827-250A-4213-AF1C-6C5C5E05A84E}">
      <dgm:prSet/>
      <dgm:spPr/>
      <dgm:t>
        <a:bodyPr/>
        <a:lstStyle/>
        <a:p>
          <a:pPr>
            <a:lnSpc>
              <a:spcPct val="100000"/>
            </a:lnSpc>
          </a:pPr>
          <a:r>
            <a:rPr lang="en-US" b="1" dirty="0"/>
            <a:t>Scheduling Logistics</a:t>
          </a:r>
        </a:p>
      </dgm:t>
    </dgm:pt>
    <dgm:pt modelId="{E96B2683-6CDF-482A-BFC7-B13487730A48}" type="parTrans" cxnId="{36F0B263-252F-4AE9-BDF9-5882C69AC19B}">
      <dgm:prSet/>
      <dgm:spPr/>
      <dgm:t>
        <a:bodyPr/>
        <a:lstStyle/>
        <a:p>
          <a:endParaRPr lang="en-US"/>
        </a:p>
      </dgm:t>
    </dgm:pt>
    <dgm:pt modelId="{A4168080-86A6-417B-86C5-D166E7A60CDB}" type="sibTrans" cxnId="{36F0B263-252F-4AE9-BDF9-5882C69AC19B}">
      <dgm:prSet/>
      <dgm:spPr/>
      <dgm:t>
        <a:bodyPr/>
        <a:lstStyle/>
        <a:p>
          <a:endParaRPr lang="en-US"/>
        </a:p>
      </dgm:t>
    </dgm:pt>
    <dgm:pt modelId="{00F98C63-C5CE-46F1-A7EC-AA8966C94982}">
      <dgm:prSet/>
      <dgm:spPr/>
      <dgm:t>
        <a:bodyPr/>
        <a:lstStyle/>
        <a:p>
          <a:pPr>
            <a:lnSpc>
              <a:spcPct val="100000"/>
            </a:lnSpc>
          </a:pPr>
          <a:r>
            <a:rPr lang="en-US" b="1" dirty="0"/>
            <a:t>Resources</a:t>
          </a:r>
        </a:p>
      </dgm:t>
    </dgm:pt>
    <dgm:pt modelId="{15BED4AC-10BE-40BC-913F-4CE620A01D14}" type="parTrans" cxnId="{8805B2EC-C016-4FAF-9BA9-6A7DC3B71DC3}">
      <dgm:prSet/>
      <dgm:spPr/>
      <dgm:t>
        <a:bodyPr/>
        <a:lstStyle/>
        <a:p>
          <a:endParaRPr lang="en-US"/>
        </a:p>
      </dgm:t>
    </dgm:pt>
    <dgm:pt modelId="{9A7CDC7B-57EF-409E-8010-1B1BB07F0004}" type="sibTrans" cxnId="{8805B2EC-C016-4FAF-9BA9-6A7DC3B71DC3}">
      <dgm:prSet/>
      <dgm:spPr/>
      <dgm:t>
        <a:bodyPr/>
        <a:lstStyle/>
        <a:p>
          <a:endParaRPr lang="en-US"/>
        </a:p>
      </dgm:t>
    </dgm:pt>
    <dgm:pt modelId="{8809B2AD-8643-437C-AB69-8F870C6DD9EF}">
      <dgm:prSet/>
      <dgm:spPr/>
      <dgm:t>
        <a:bodyPr/>
        <a:lstStyle/>
        <a:p>
          <a:pPr>
            <a:lnSpc>
              <a:spcPct val="100000"/>
            </a:lnSpc>
          </a:pPr>
          <a:r>
            <a:rPr lang="en-US" b="1" dirty="0"/>
            <a:t>Graduation Requirements</a:t>
          </a:r>
        </a:p>
      </dgm:t>
    </dgm:pt>
    <dgm:pt modelId="{CA696D9A-D8B8-4958-AE8D-9041C27DCF3F}" type="parTrans" cxnId="{280F90CC-2CEB-4D33-AB1F-6461B72B6907}">
      <dgm:prSet/>
      <dgm:spPr/>
      <dgm:t>
        <a:bodyPr/>
        <a:lstStyle/>
        <a:p>
          <a:endParaRPr lang="en-US"/>
        </a:p>
      </dgm:t>
    </dgm:pt>
    <dgm:pt modelId="{7ED2C321-AF93-444A-B136-7CA62A4C8B18}" type="sibTrans" cxnId="{280F90CC-2CEB-4D33-AB1F-6461B72B6907}">
      <dgm:prSet/>
      <dgm:spPr/>
      <dgm:t>
        <a:bodyPr/>
        <a:lstStyle/>
        <a:p>
          <a:endParaRPr lang="en-US"/>
        </a:p>
      </dgm:t>
    </dgm:pt>
    <dgm:pt modelId="{421C3B52-8E60-4D12-A711-2142BE9C0AF2}" type="pres">
      <dgm:prSet presAssocID="{EEDB7BF4-FD61-4A58-A4E2-CF9D2B991FF7}" presName="root" presStyleCnt="0">
        <dgm:presLayoutVars>
          <dgm:dir/>
          <dgm:resizeHandles val="exact"/>
        </dgm:presLayoutVars>
      </dgm:prSet>
      <dgm:spPr/>
    </dgm:pt>
    <dgm:pt modelId="{02A6E95A-B163-41EF-99F3-41B874BD45D4}" type="pres">
      <dgm:prSet presAssocID="{08BDDEAF-A414-4C11-BC94-B6DB5118A1BC}" presName="compNode" presStyleCnt="0"/>
      <dgm:spPr/>
    </dgm:pt>
    <dgm:pt modelId="{0BB63D80-F09E-4171-8241-64DD110266B1}" type="pres">
      <dgm:prSet presAssocID="{08BDDEAF-A414-4C11-BC94-B6DB5118A1BC}" presName="bgRect" presStyleLbl="bgShp" presStyleIdx="0" presStyleCnt="5"/>
      <dgm:spPr/>
    </dgm:pt>
    <dgm:pt modelId="{8D158F79-8E28-41EA-822B-61D926C6037B}" type="pres">
      <dgm:prSet presAssocID="{08BDDEAF-A414-4C11-BC94-B6DB5118A1BC}"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outline"/>
        </a:ext>
      </dgm:extLst>
    </dgm:pt>
    <dgm:pt modelId="{A415FF5F-724B-489E-81B3-393F281372DD}" type="pres">
      <dgm:prSet presAssocID="{08BDDEAF-A414-4C11-BC94-B6DB5118A1BC}" presName="spaceRect" presStyleCnt="0"/>
      <dgm:spPr/>
    </dgm:pt>
    <dgm:pt modelId="{4CA36391-6444-4A86-8C24-F14A678547D8}" type="pres">
      <dgm:prSet presAssocID="{08BDDEAF-A414-4C11-BC94-B6DB5118A1BC}" presName="parTx" presStyleLbl="revTx" presStyleIdx="0" presStyleCnt="5">
        <dgm:presLayoutVars>
          <dgm:chMax val="0"/>
          <dgm:chPref val="0"/>
        </dgm:presLayoutVars>
      </dgm:prSet>
      <dgm:spPr/>
    </dgm:pt>
    <dgm:pt modelId="{E6E83667-1712-42A4-A72C-7FA16E5E75E8}" type="pres">
      <dgm:prSet presAssocID="{8BD2FE38-A8D3-4D7A-881A-DCCA4F39D9F7}" presName="sibTrans" presStyleCnt="0"/>
      <dgm:spPr/>
    </dgm:pt>
    <dgm:pt modelId="{DB44F967-D04D-452C-9A48-04C691D34AAC}" type="pres">
      <dgm:prSet presAssocID="{D319EA54-7A8F-4DCC-9C7C-35DB1777BE02}" presName="compNode" presStyleCnt="0"/>
      <dgm:spPr/>
    </dgm:pt>
    <dgm:pt modelId="{77692A9C-71B6-4327-807A-F9EEB90E00AE}" type="pres">
      <dgm:prSet presAssocID="{D319EA54-7A8F-4DCC-9C7C-35DB1777BE02}" presName="bgRect" presStyleLbl="bgShp" presStyleIdx="1" presStyleCnt="5"/>
      <dgm:spPr/>
    </dgm:pt>
    <dgm:pt modelId="{39C1B46F-1FA0-4F1E-AA32-F4C40F902F1E}" type="pres">
      <dgm:prSet presAssocID="{D319EA54-7A8F-4DCC-9C7C-35DB1777BE02}"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with solid fill"/>
        </a:ext>
      </dgm:extLst>
    </dgm:pt>
    <dgm:pt modelId="{0C9FB2F0-AA6B-4320-9DB3-79EE2830EA9C}" type="pres">
      <dgm:prSet presAssocID="{D319EA54-7A8F-4DCC-9C7C-35DB1777BE02}" presName="spaceRect" presStyleCnt="0"/>
      <dgm:spPr/>
    </dgm:pt>
    <dgm:pt modelId="{96549C97-AE65-498C-A79F-26A07AD1F0E8}" type="pres">
      <dgm:prSet presAssocID="{D319EA54-7A8F-4DCC-9C7C-35DB1777BE02}" presName="parTx" presStyleLbl="revTx" presStyleIdx="1" presStyleCnt="5">
        <dgm:presLayoutVars>
          <dgm:chMax val="0"/>
          <dgm:chPref val="0"/>
        </dgm:presLayoutVars>
      </dgm:prSet>
      <dgm:spPr/>
    </dgm:pt>
    <dgm:pt modelId="{EE09832A-7DA4-4810-8062-BEC253AB960A}" type="pres">
      <dgm:prSet presAssocID="{9F70D387-5E7D-4868-B85E-A3847C672E20}" presName="sibTrans" presStyleCnt="0"/>
      <dgm:spPr/>
    </dgm:pt>
    <dgm:pt modelId="{227088B4-2B19-4B20-8407-745CD34D9EC5}" type="pres">
      <dgm:prSet presAssocID="{8809B2AD-8643-437C-AB69-8F870C6DD9EF}" presName="compNode" presStyleCnt="0"/>
      <dgm:spPr/>
    </dgm:pt>
    <dgm:pt modelId="{E49CA62E-8721-4F22-A4A4-3956058B285E}" type="pres">
      <dgm:prSet presAssocID="{8809B2AD-8643-437C-AB69-8F870C6DD9EF}" presName="bgRect" presStyleLbl="bgShp" presStyleIdx="2" presStyleCnt="5"/>
      <dgm:spPr/>
    </dgm:pt>
    <dgm:pt modelId="{F615D735-FF05-4A3C-AE00-FDE2DEFECA25}" type="pres">
      <dgm:prSet presAssocID="{8809B2AD-8643-437C-AB69-8F870C6DD9EF}" presName="iconRect" presStyleLbl="node1" presStyleIdx="2" presStyleCnt="5"/>
      <dgm:spPr/>
    </dgm:pt>
    <dgm:pt modelId="{89C55614-0B25-4120-A86C-C9159A453D0F}" type="pres">
      <dgm:prSet presAssocID="{8809B2AD-8643-437C-AB69-8F870C6DD9EF}" presName="spaceRect" presStyleCnt="0"/>
      <dgm:spPr/>
    </dgm:pt>
    <dgm:pt modelId="{EE1672D2-C1E2-406E-8A76-0749B2E42254}" type="pres">
      <dgm:prSet presAssocID="{8809B2AD-8643-437C-AB69-8F870C6DD9EF}" presName="parTx" presStyleLbl="revTx" presStyleIdx="2" presStyleCnt="5">
        <dgm:presLayoutVars>
          <dgm:chMax val="0"/>
          <dgm:chPref val="0"/>
        </dgm:presLayoutVars>
      </dgm:prSet>
      <dgm:spPr/>
    </dgm:pt>
    <dgm:pt modelId="{02DABD25-855D-4A71-9B7E-16B0192D6791}" type="pres">
      <dgm:prSet presAssocID="{7ED2C321-AF93-444A-B136-7CA62A4C8B18}" presName="sibTrans" presStyleCnt="0"/>
      <dgm:spPr/>
    </dgm:pt>
    <dgm:pt modelId="{EFBE8A65-3F6B-47D2-B951-5CC8FD1700B4}" type="pres">
      <dgm:prSet presAssocID="{60990827-250A-4213-AF1C-6C5C5E05A84E}" presName="compNode" presStyleCnt="0"/>
      <dgm:spPr/>
    </dgm:pt>
    <dgm:pt modelId="{FA7EF921-2819-4B56-BB1B-A2EC6E2A99EC}" type="pres">
      <dgm:prSet presAssocID="{60990827-250A-4213-AF1C-6C5C5E05A84E}" presName="bgRect" presStyleLbl="bgShp" presStyleIdx="3" presStyleCnt="5"/>
      <dgm:spPr/>
    </dgm:pt>
    <dgm:pt modelId="{61F35293-0ACA-498B-9509-D5BC294341E6}" type="pres">
      <dgm:prSet presAssocID="{60990827-250A-4213-AF1C-6C5C5E05A84E}"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860F4EF-9C73-4348-8B5D-2B7D3C5AC88E}" type="pres">
      <dgm:prSet presAssocID="{60990827-250A-4213-AF1C-6C5C5E05A84E}" presName="spaceRect" presStyleCnt="0"/>
      <dgm:spPr/>
    </dgm:pt>
    <dgm:pt modelId="{7BAE4AB2-0141-442F-AECD-F419FA7A0A3E}" type="pres">
      <dgm:prSet presAssocID="{60990827-250A-4213-AF1C-6C5C5E05A84E}" presName="parTx" presStyleLbl="revTx" presStyleIdx="3" presStyleCnt="5">
        <dgm:presLayoutVars>
          <dgm:chMax val="0"/>
          <dgm:chPref val="0"/>
        </dgm:presLayoutVars>
      </dgm:prSet>
      <dgm:spPr/>
    </dgm:pt>
    <dgm:pt modelId="{1B84925F-149E-4A4D-A36B-03C8C63BA1DA}" type="pres">
      <dgm:prSet presAssocID="{A4168080-86A6-417B-86C5-D166E7A60CDB}" presName="sibTrans" presStyleCnt="0"/>
      <dgm:spPr/>
    </dgm:pt>
    <dgm:pt modelId="{83D5C105-16DD-427C-AE59-6370C7E91A34}" type="pres">
      <dgm:prSet presAssocID="{00F98C63-C5CE-46F1-A7EC-AA8966C94982}" presName="compNode" presStyleCnt="0"/>
      <dgm:spPr/>
    </dgm:pt>
    <dgm:pt modelId="{46ED40C8-6601-4A29-81A7-904EC4871CD1}" type="pres">
      <dgm:prSet presAssocID="{00F98C63-C5CE-46F1-A7EC-AA8966C94982}" presName="bgRect" presStyleLbl="bgShp" presStyleIdx="4" presStyleCnt="5"/>
      <dgm:spPr/>
    </dgm:pt>
    <dgm:pt modelId="{240AB3FF-3A5F-4F39-98DD-6106D422088D}" type="pres">
      <dgm:prSet presAssocID="{00F98C63-C5CE-46F1-A7EC-AA8966C94982}"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C83F1AF2-CBF8-4BE9-84C5-05F17BED4017}" type="pres">
      <dgm:prSet presAssocID="{00F98C63-C5CE-46F1-A7EC-AA8966C94982}" presName="spaceRect" presStyleCnt="0"/>
      <dgm:spPr/>
    </dgm:pt>
    <dgm:pt modelId="{43DA19C0-63C9-48CD-B7EA-7067300462CB}" type="pres">
      <dgm:prSet presAssocID="{00F98C63-C5CE-46F1-A7EC-AA8966C94982}" presName="parTx" presStyleLbl="revTx" presStyleIdx="4" presStyleCnt="5">
        <dgm:presLayoutVars>
          <dgm:chMax val="0"/>
          <dgm:chPref val="0"/>
        </dgm:presLayoutVars>
      </dgm:prSet>
      <dgm:spPr/>
    </dgm:pt>
  </dgm:ptLst>
  <dgm:cxnLst>
    <dgm:cxn modelId="{24EB0842-9B70-4B13-BE7E-3062125AC66B}" srcId="{EEDB7BF4-FD61-4A58-A4E2-CF9D2B991FF7}" destId="{D319EA54-7A8F-4DCC-9C7C-35DB1777BE02}" srcOrd="1" destOrd="0" parTransId="{4066D7C0-85CF-4586-B8AA-5DFBB8646C99}" sibTransId="{9F70D387-5E7D-4868-B85E-A3847C672E20}"/>
    <dgm:cxn modelId="{36F0B263-252F-4AE9-BDF9-5882C69AC19B}" srcId="{EEDB7BF4-FD61-4A58-A4E2-CF9D2B991FF7}" destId="{60990827-250A-4213-AF1C-6C5C5E05A84E}" srcOrd="3" destOrd="0" parTransId="{E96B2683-6CDF-482A-BFC7-B13487730A48}" sibTransId="{A4168080-86A6-417B-86C5-D166E7A60CDB}"/>
    <dgm:cxn modelId="{72FF2144-1716-4086-989D-7CAFAA186896}" type="presOf" srcId="{8809B2AD-8643-437C-AB69-8F870C6DD9EF}" destId="{EE1672D2-C1E2-406E-8A76-0749B2E42254}" srcOrd="0" destOrd="0" presId="urn:microsoft.com/office/officeart/2018/2/layout/IconVerticalSolidList"/>
    <dgm:cxn modelId="{22C32947-BC55-49F4-92C3-E95F4D0B7C37}" srcId="{EEDB7BF4-FD61-4A58-A4E2-CF9D2B991FF7}" destId="{08BDDEAF-A414-4C11-BC94-B6DB5118A1BC}" srcOrd="0" destOrd="0" parTransId="{4A65F7A7-F391-44B6-B8FA-2B6B5D463029}" sibTransId="{8BD2FE38-A8D3-4D7A-881A-DCCA4F39D9F7}"/>
    <dgm:cxn modelId="{6DEE8B47-9333-4321-8B72-530E01A0E0EB}" type="presOf" srcId="{EEDB7BF4-FD61-4A58-A4E2-CF9D2B991FF7}" destId="{421C3B52-8E60-4D12-A711-2142BE9C0AF2}" srcOrd="0" destOrd="0" presId="urn:microsoft.com/office/officeart/2018/2/layout/IconVerticalSolidList"/>
    <dgm:cxn modelId="{7E9DF967-B301-4A05-8E1D-0C1BFD7CD7FE}" type="presOf" srcId="{60990827-250A-4213-AF1C-6C5C5E05A84E}" destId="{7BAE4AB2-0141-442F-AECD-F419FA7A0A3E}" srcOrd="0" destOrd="0" presId="urn:microsoft.com/office/officeart/2018/2/layout/IconVerticalSolidList"/>
    <dgm:cxn modelId="{7CD09B7B-0B13-437D-AEAE-40AEA41A2529}" type="presOf" srcId="{08BDDEAF-A414-4C11-BC94-B6DB5118A1BC}" destId="{4CA36391-6444-4A86-8C24-F14A678547D8}" srcOrd="0" destOrd="0" presId="urn:microsoft.com/office/officeart/2018/2/layout/IconVerticalSolidList"/>
    <dgm:cxn modelId="{32373B93-D0C8-4DB6-B542-798B19E36851}" type="presOf" srcId="{D319EA54-7A8F-4DCC-9C7C-35DB1777BE02}" destId="{96549C97-AE65-498C-A79F-26A07AD1F0E8}" srcOrd="0" destOrd="0" presId="urn:microsoft.com/office/officeart/2018/2/layout/IconVerticalSolidList"/>
    <dgm:cxn modelId="{E015D2C8-F8BE-407D-B8A8-9EFF753F4CC1}" type="presOf" srcId="{00F98C63-C5CE-46F1-A7EC-AA8966C94982}" destId="{43DA19C0-63C9-48CD-B7EA-7067300462CB}" srcOrd="0" destOrd="0" presId="urn:microsoft.com/office/officeart/2018/2/layout/IconVerticalSolidList"/>
    <dgm:cxn modelId="{280F90CC-2CEB-4D33-AB1F-6461B72B6907}" srcId="{EEDB7BF4-FD61-4A58-A4E2-CF9D2B991FF7}" destId="{8809B2AD-8643-437C-AB69-8F870C6DD9EF}" srcOrd="2" destOrd="0" parTransId="{CA696D9A-D8B8-4958-AE8D-9041C27DCF3F}" sibTransId="{7ED2C321-AF93-444A-B136-7CA62A4C8B18}"/>
    <dgm:cxn modelId="{8805B2EC-C016-4FAF-9BA9-6A7DC3B71DC3}" srcId="{EEDB7BF4-FD61-4A58-A4E2-CF9D2B991FF7}" destId="{00F98C63-C5CE-46F1-A7EC-AA8966C94982}" srcOrd="4" destOrd="0" parTransId="{15BED4AC-10BE-40BC-913F-4CE620A01D14}" sibTransId="{9A7CDC7B-57EF-409E-8010-1B1BB07F0004}"/>
    <dgm:cxn modelId="{CF86D9D7-31F3-4615-87DD-C2B7EBD6CA61}" type="presParOf" srcId="{421C3B52-8E60-4D12-A711-2142BE9C0AF2}" destId="{02A6E95A-B163-41EF-99F3-41B874BD45D4}" srcOrd="0" destOrd="0" presId="urn:microsoft.com/office/officeart/2018/2/layout/IconVerticalSolidList"/>
    <dgm:cxn modelId="{794A2028-5FD4-4CB7-9BB5-ABEFC0F2957B}" type="presParOf" srcId="{02A6E95A-B163-41EF-99F3-41B874BD45D4}" destId="{0BB63D80-F09E-4171-8241-64DD110266B1}" srcOrd="0" destOrd="0" presId="urn:microsoft.com/office/officeart/2018/2/layout/IconVerticalSolidList"/>
    <dgm:cxn modelId="{8F52BD28-473B-45A8-968B-1F7D7234C148}" type="presParOf" srcId="{02A6E95A-B163-41EF-99F3-41B874BD45D4}" destId="{8D158F79-8E28-41EA-822B-61D926C6037B}" srcOrd="1" destOrd="0" presId="urn:microsoft.com/office/officeart/2018/2/layout/IconVerticalSolidList"/>
    <dgm:cxn modelId="{614305AD-B742-45C4-ADAB-26CEFF42FD45}" type="presParOf" srcId="{02A6E95A-B163-41EF-99F3-41B874BD45D4}" destId="{A415FF5F-724B-489E-81B3-393F281372DD}" srcOrd="2" destOrd="0" presId="urn:microsoft.com/office/officeart/2018/2/layout/IconVerticalSolidList"/>
    <dgm:cxn modelId="{56A6E3AC-A5DE-4B42-9C6D-B253FCE951E9}" type="presParOf" srcId="{02A6E95A-B163-41EF-99F3-41B874BD45D4}" destId="{4CA36391-6444-4A86-8C24-F14A678547D8}" srcOrd="3" destOrd="0" presId="urn:microsoft.com/office/officeart/2018/2/layout/IconVerticalSolidList"/>
    <dgm:cxn modelId="{C412108A-C4AB-486F-81F7-8CAF3F3DA1FE}" type="presParOf" srcId="{421C3B52-8E60-4D12-A711-2142BE9C0AF2}" destId="{E6E83667-1712-42A4-A72C-7FA16E5E75E8}" srcOrd="1" destOrd="0" presId="urn:microsoft.com/office/officeart/2018/2/layout/IconVerticalSolidList"/>
    <dgm:cxn modelId="{9AA2ED80-D4EE-43AE-8635-3D67A2CACD6A}" type="presParOf" srcId="{421C3B52-8E60-4D12-A711-2142BE9C0AF2}" destId="{DB44F967-D04D-452C-9A48-04C691D34AAC}" srcOrd="2" destOrd="0" presId="urn:microsoft.com/office/officeart/2018/2/layout/IconVerticalSolidList"/>
    <dgm:cxn modelId="{4BA15BC1-9CCA-4088-90D5-485F1DE6C017}" type="presParOf" srcId="{DB44F967-D04D-452C-9A48-04C691D34AAC}" destId="{77692A9C-71B6-4327-807A-F9EEB90E00AE}" srcOrd="0" destOrd="0" presId="urn:microsoft.com/office/officeart/2018/2/layout/IconVerticalSolidList"/>
    <dgm:cxn modelId="{ABAEB652-1E1B-4FEF-89F8-8198E8D111B6}" type="presParOf" srcId="{DB44F967-D04D-452C-9A48-04C691D34AAC}" destId="{39C1B46F-1FA0-4F1E-AA32-F4C40F902F1E}" srcOrd="1" destOrd="0" presId="urn:microsoft.com/office/officeart/2018/2/layout/IconVerticalSolidList"/>
    <dgm:cxn modelId="{5E33E640-A831-4FA2-B703-C79577825856}" type="presParOf" srcId="{DB44F967-D04D-452C-9A48-04C691D34AAC}" destId="{0C9FB2F0-AA6B-4320-9DB3-79EE2830EA9C}" srcOrd="2" destOrd="0" presId="urn:microsoft.com/office/officeart/2018/2/layout/IconVerticalSolidList"/>
    <dgm:cxn modelId="{826B26C3-2E41-45F6-B3BA-D97B7E22A49F}" type="presParOf" srcId="{DB44F967-D04D-452C-9A48-04C691D34AAC}" destId="{96549C97-AE65-498C-A79F-26A07AD1F0E8}" srcOrd="3" destOrd="0" presId="urn:microsoft.com/office/officeart/2018/2/layout/IconVerticalSolidList"/>
    <dgm:cxn modelId="{EDDF240D-C974-4EEA-9686-9A399079F805}" type="presParOf" srcId="{421C3B52-8E60-4D12-A711-2142BE9C0AF2}" destId="{EE09832A-7DA4-4810-8062-BEC253AB960A}" srcOrd="3" destOrd="0" presId="urn:microsoft.com/office/officeart/2018/2/layout/IconVerticalSolidList"/>
    <dgm:cxn modelId="{A8907355-F08F-43B9-8E71-792D7C7A516C}" type="presParOf" srcId="{421C3B52-8E60-4D12-A711-2142BE9C0AF2}" destId="{227088B4-2B19-4B20-8407-745CD34D9EC5}" srcOrd="4" destOrd="0" presId="urn:microsoft.com/office/officeart/2018/2/layout/IconVerticalSolidList"/>
    <dgm:cxn modelId="{1FA77522-6AA0-4DB7-88EA-FBC2A522E31E}" type="presParOf" srcId="{227088B4-2B19-4B20-8407-745CD34D9EC5}" destId="{E49CA62E-8721-4F22-A4A4-3956058B285E}" srcOrd="0" destOrd="0" presId="urn:microsoft.com/office/officeart/2018/2/layout/IconVerticalSolidList"/>
    <dgm:cxn modelId="{B5FE2573-4548-4BD8-AB79-E3CEB93B0519}" type="presParOf" srcId="{227088B4-2B19-4B20-8407-745CD34D9EC5}" destId="{F615D735-FF05-4A3C-AE00-FDE2DEFECA25}" srcOrd="1" destOrd="0" presId="urn:microsoft.com/office/officeart/2018/2/layout/IconVerticalSolidList"/>
    <dgm:cxn modelId="{FCCEEA75-A81E-41D4-A8D2-841B21E2F8E1}" type="presParOf" srcId="{227088B4-2B19-4B20-8407-745CD34D9EC5}" destId="{89C55614-0B25-4120-A86C-C9159A453D0F}" srcOrd="2" destOrd="0" presId="urn:microsoft.com/office/officeart/2018/2/layout/IconVerticalSolidList"/>
    <dgm:cxn modelId="{05FCD11D-AC18-438A-9EDD-500345A0F036}" type="presParOf" srcId="{227088B4-2B19-4B20-8407-745CD34D9EC5}" destId="{EE1672D2-C1E2-406E-8A76-0749B2E42254}" srcOrd="3" destOrd="0" presId="urn:microsoft.com/office/officeart/2018/2/layout/IconVerticalSolidList"/>
    <dgm:cxn modelId="{D5CBBD2D-6A43-4BC3-BF6C-EFD977D87BC6}" type="presParOf" srcId="{421C3B52-8E60-4D12-A711-2142BE9C0AF2}" destId="{02DABD25-855D-4A71-9B7E-16B0192D6791}" srcOrd="5" destOrd="0" presId="urn:microsoft.com/office/officeart/2018/2/layout/IconVerticalSolidList"/>
    <dgm:cxn modelId="{D71EB240-2896-47CC-A6AB-FE3A45E594D5}" type="presParOf" srcId="{421C3B52-8E60-4D12-A711-2142BE9C0AF2}" destId="{EFBE8A65-3F6B-47D2-B951-5CC8FD1700B4}" srcOrd="6" destOrd="0" presId="urn:microsoft.com/office/officeart/2018/2/layout/IconVerticalSolidList"/>
    <dgm:cxn modelId="{7056F1F6-A1CA-454C-BCFD-CA92CCD06E34}" type="presParOf" srcId="{EFBE8A65-3F6B-47D2-B951-5CC8FD1700B4}" destId="{FA7EF921-2819-4B56-BB1B-A2EC6E2A99EC}" srcOrd="0" destOrd="0" presId="urn:microsoft.com/office/officeart/2018/2/layout/IconVerticalSolidList"/>
    <dgm:cxn modelId="{A0EEF0F2-0E18-4508-817C-A3DB77664E17}" type="presParOf" srcId="{EFBE8A65-3F6B-47D2-B951-5CC8FD1700B4}" destId="{61F35293-0ACA-498B-9509-D5BC294341E6}" srcOrd="1" destOrd="0" presId="urn:microsoft.com/office/officeart/2018/2/layout/IconVerticalSolidList"/>
    <dgm:cxn modelId="{20AB41F0-A378-4A0F-AE9D-BE60EB3FA58F}" type="presParOf" srcId="{EFBE8A65-3F6B-47D2-B951-5CC8FD1700B4}" destId="{8860F4EF-9C73-4348-8B5D-2B7D3C5AC88E}" srcOrd="2" destOrd="0" presId="urn:microsoft.com/office/officeart/2018/2/layout/IconVerticalSolidList"/>
    <dgm:cxn modelId="{CB51D0CF-522E-4EDF-8C2B-897B31271036}" type="presParOf" srcId="{EFBE8A65-3F6B-47D2-B951-5CC8FD1700B4}" destId="{7BAE4AB2-0141-442F-AECD-F419FA7A0A3E}" srcOrd="3" destOrd="0" presId="urn:microsoft.com/office/officeart/2018/2/layout/IconVerticalSolidList"/>
    <dgm:cxn modelId="{5B121A1D-B2C8-4043-900D-C525BC488263}" type="presParOf" srcId="{421C3B52-8E60-4D12-A711-2142BE9C0AF2}" destId="{1B84925F-149E-4A4D-A36B-03C8C63BA1DA}" srcOrd="7" destOrd="0" presId="urn:microsoft.com/office/officeart/2018/2/layout/IconVerticalSolidList"/>
    <dgm:cxn modelId="{8138F356-F611-4757-A4A3-7231124F24AB}" type="presParOf" srcId="{421C3B52-8E60-4D12-A711-2142BE9C0AF2}" destId="{83D5C105-16DD-427C-AE59-6370C7E91A34}" srcOrd="8" destOrd="0" presId="urn:microsoft.com/office/officeart/2018/2/layout/IconVerticalSolidList"/>
    <dgm:cxn modelId="{ECE499C6-51CC-4E76-A335-D778FF94FE38}" type="presParOf" srcId="{83D5C105-16DD-427C-AE59-6370C7E91A34}" destId="{46ED40C8-6601-4A29-81A7-904EC4871CD1}" srcOrd="0" destOrd="0" presId="urn:microsoft.com/office/officeart/2018/2/layout/IconVerticalSolidList"/>
    <dgm:cxn modelId="{A7BCBD3C-008B-49D6-8027-1F19A2A158CA}" type="presParOf" srcId="{83D5C105-16DD-427C-AE59-6370C7E91A34}" destId="{240AB3FF-3A5F-4F39-98DD-6106D422088D}" srcOrd="1" destOrd="0" presId="urn:microsoft.com/office/officeart/2018/2/layout/IconVerticalSolidList"/>
    <dgm:cxn modelId="{A0CF4DCC-93BB-4440-82D5-573DAF5CF420}" type="presParOf" srcId="{83D5C105-16DD-427C-AE59-6370C7E91A34}" destId="{C83F1AF2-CBF8-4BE9-84C5-05F17BED4017}" srcOrd="2" destOrd="0" presId="urn:microsoft.com/office/officeart/2018/2/layout/IconVerticalSolidList"/>
    <dgm:cxn modelId="{E959FDA6-E2FF-4EE3-B1DE-05C4E3D183C2}" type="presParOf" srcId="{83D5C105-16DD-427C-AE59-6370C7E91A34}" destId="{43DA19C0-63C9-48CD-B7EA-7067300462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072B3-ED7D-4A2E-9BA6-A0D841F1DDE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11766B2-DFC8-4110-BD23-B51651178AF7}">
      <dgm:prSet custT="1"/>
      <dgm:spPr/>
      <dgm:t>
        <a:bodyPr/>
        <a:lstStyle/>
        <a:p>
          <a:pPr>
            <a:lnSpc>
              <a:spcPct val="100000"/>
            </a:lnSpc>
            <a:defRPr cap="all"/>
          </a:pPr>
          <a:r>
            <a:rPr lang="en-US" sz="1400" dirty="0"/>
            <a:t>Finish third year Clerkships </a:t>
          </a:r>
        </a:p>
        <a:p>
          <a:pPr>
            <a:lnSpc>
              <a:spcPct val="100000"/>
            </a:lnSpc>
            <a:defRPr cap="all"/>
          </a:pPr>
          <a:r>
            <a:rPr lang="en-US" sz="2000" b="1" dirty="0"/>
            <a:t>Variable </a:t>
          </a:r>
        </a:p>
      </dgm:t>
    </dgm:pt>
    <dgm:pt modelId="{1C4D1345-BB9D-43C7-AE50-7185395B3197}" type="parTrans" cxnId="{A6FA7E34-2855-4863-A5CB-B0F3BE4E81FC}">
      <dgm:prSet/>
      <dgm:spPr/>
      <dgm:t>
        <a:bodyPr/>
        <a:lstStyle/>
        <a:p>
          <a:endParaRPr lang="en-US"/>
        </a:p>
      </dgm:t>
    </dgm:pt>
    <dgm:pt modelId="{AB71C73C-6D5F-460D-A738-0DF69611284B}" type="sibTrans" cxnId="{A6FA7E34-2855-4863-A5CB-B0F3BE4E81FC}">
      <dgm:prSet/>
      <dgm:spPr/>
      <dgm:t>
        <a:bodyPr/>
        <a:lstStyle/>
        <a:p>
          <a:endParaRPr lang="en-US"/>
        </a:p>
      </dgm:t>
    </dgm:pt>
    <dgm:pt modelId="{7FB519D3-CBF5-4D23-A9A2-4CAAF5A4FE22}">
      <dgm:prSet custT="1"/>
      <dgm:spPr/>
      <dgm:t>
        <a:bodyPr/>
        <a:lstStyle/>
        <a:p>
          <a:pPr>
            <a:lnSpc>
              <a:spcPct val="100000"/>
            </a:lnSpc>
            <a:defRPr cap="all"/>
          </a:pPr>
          <a:r>
            <a:rPr lang="en-US" sz="1400" dirty="0"/>
            <a:t>Start of first fourth year rotation* </a:t>
          </a:r>
        </a:p>
        <a:p>
          <a:pPr>
            <a:lnSpc>
              <a:spcPct val="100000"/>
            </a:lnSpc>
            <a:defRPr cap="all"/>
          </a:pPr>
          <a:r>
            <a:rPr lang="en-US" sz="2000" b="1" dirty="0"/>
            <a:t>Variable</a:t>
          </a:r>
          <a:endParaRPr lang="en-US" sz="2000" b="1" dirty="0">
            <a:highlight>
              <a:srgbClr val="FFFF00"/>
            </a:highlight>
          </a:endParaRPr>
        </a:p>
      </dgm:t>
    </dgm:pt>
    <dgm:pt modelId="{BDA73915-CC83-4BB5-9AD6-DD5E5D08F02E}" type="parTrans" cxnId="{DA88222B-D5AC-46E0-A8BE-1D329CB7D89B}">
      <dgm:prSet/>
      <dgm:spPr/>
      <dgm:t>
        <a:bodyPr/>
        <a:lstStyle/>
        <a:p>
          <a:endParaRPr lang="en-US"/>
        </a:p>
      </dgm:t>
    </dgm:pt>
    <dgm:pt modelId="{62BFAB67-80FF-4450-B763-F76CBE90EC3E}" type="sibTrans" cxnId="{DA88222B-D5AC-46E0-A8BE-1D329CB7D89B}">
      <dgm:prSet/>
      <dgm:spPr/>
      <dgm:t>
        <a:bodyPr/>
        <a:lstStyle/>
        <a:p>
          <a:endParaRPr lang="en-US"/>
        </a:p>
      </dgm:t>
    </dgm:pt>
    <dgm:pt modelId="{F507F4E7-E147-4F6D-9850-E8A46D1C5F60}">
      <dgm:prSet custT="1"/>
      <dgm:spPr/>
      <dgm:t>
        <a:bodyPr/>
        <a:lstStyle/>
        <a:p>
          <a:pPr>
            <a:lnSpc>
              <a:spcPct val="100000"/>
            </a:lnSpc>
            <a:defRPr cap="all"/>
          </a:pPr>
          <a:r>
            <a:rPr lang="en-US" sz="1600" dirty="0"/>
            <a:t>Winter Break</a:t>
          </a:r>
          <a:endParaRPr lang="en-US" sz="1600" b="1" dirty="0"/>
        </a:p>
        <a:p>
          <a:pPr>
            <a:lnSpc>
              <a:spcPct val="100000"/>
            </a:lnSpc>
            <a:defRPr cap="all"/>
          </a:pPr>
          <a:r>
            <a:rPr lang="en-US" sz="1600" b="1" dirty="0">
              <a:latin typeface="Calibri"/>
            </a:rPr>
            <a:t> 12/20/25</a:t>
          </a:r>
          <a:r>
            <a:rPr lang="en-US" sz="1600" b="1" dirty="0"/>
            <a:t> – </a:t>
          </a:r>
          <a:r>
            <a:rPr lang="en-US" sz="1600" b="1" dirty="0">
              <a:latin typeface="Calibri"/>
            </a:rPr>
            <a:t>1/4/26</a:t>
          </a:r>
          <a:endParaRPr lang="en-US" sz="1600" b="1" dirty="0"/>
        </a:p>
      </dgm:t>
    </dgm:pt>
    <dgm:pt modelId="{0F3A3F3B-6209-41BD-8946-FC9AE7644209}" type="parTrans" cxnId="{DB80EC1B-EC22-46DC-BE88-1752EB462C45}">
      <dgm:prSet/>
      <dgm:spPr/>
      <dgm:t>
        <a:bodyPr/>
        <a:lstStyle/>
        <a:p>
          <a:endParaRPr lang="en-US"/>
        </a:p>
      </dgm:t>
    </dgm:pt>
    <dgm:pt modelId="{7C24A70F-AFCD-43B0-8D09-86EDE65570DB}" type="sibTrans" cxnId="{DB80EC1B-EC22-46DC-BE88-1752EB462C45}">
      <dgm:prSet/>
      <dgm:spPr/>
      <dgm:t>
        <a:bodyPr/>
        <a:lstStyle/>
        <a:p>
          <a:endParaRPr lang="en-US"/>
        </a:p>
      </dgm:t>
    </dgm:pt>
    <dgm:pt modelId="{015FD026-EE98-4B53-AE18-94CEBF8C004D}">
      <dgm:prSet/>
      <dgm:spPr/>
      <dgm:t>
        <a:bodyPr/>
        <a:lstStyle/>
        <a:p>
          <a:pPr>
            <a:lnSpc>
              <a:spcPct val="100000"/>
            </a:lnSpc>
            <a:defRPr cap="all"/>
          </a:pPr>
          <a:r>
            <a:rPr lang="en-US" dirty="0"/>
            <a:t>*All holidays per TEAM/department </a:t>
          </a:r>
        </a:p>
      </dgm:t>
    </dgm:pt>
    <dgm:pt modelId="{0E16C36A-5F1A-446E-9581-9DFC7EB15257}" type="parTrans" cxnId="{AA62DE33-E75A-46CE-841D-D776DEBA3DB9}">
      <dgm:prSet/>
      <dgm:spPr/>
      <dgm:t>
        <a:bodyPr/>
        <a:lstStyle/>
        <a:p>
          <a:endParaRPr lang="en-US"/>
        </a:p>
      </dgm:t>
    </dgm:pt>
    <dgm:pt modelId="{E9980184-6DF9-4CB1-86AC-45E061169686}" type="sibTrans" cxnId="{AA62DE33-E75A-46CE-841D-D776DEBA3DB9}">
      <dgm:prSet/>
      <dgm:spPr/>
      <dgm:t>
        <a:bodyPr/>
        <a:lstStyle/>
        <a:p>
          <a:endParaRPr lang="en-US"/>
        </a:p>
      </dgm:t>
    </dgm:pt>
    <dgm:pt modelId="{06E0F4E7-3B23-4877-BCFD-F63FA5100506}">
      <dgm:prSet/>
      <dgm:spPr/>
      <dgm:t>
        <a:bodyPr/>
        <a:lstStyle/>
        <a:p>
          <a:pPr>
            <a:lnSpc>
              <a:spcPct val="100000"/>
            </a:lnSpc>
            <a:defRPr cap="all"/>
          </a:pPr>
          <a:r>
            <a:rPr lang="en-US" dirty="0"/>
            <a:t>Last possible day of full rotations</a:t>
          </a:r>
          <a:endParaRPr lang="en-US" dirty="0">
            <a:highlight>
              <a:srgbClr val="FFFF00"/>
            </a:highlight>
          </a:endParaRPr>
        </a:p>
        <a:p>
          <a:pPr>
            <a:lnSpc>
              <a:spcPct val="100000"/>
            </a:lnSpc>
            <a:defRPr cap="all"/>
          </a:pPr>
          <a:r>
            <a:rPr lang="en-US" dirty="0">
              <a:latin typeface="Calibri"/>
            </a:rPr>
            <a:t> 4/24/26</a:t>
          </a:r>
          <a:endParaRPr lang="en-US" dirty="0"/>
        </a:p>
      </dgm:t>
    </dgm:pt>
    <dgm:pt modelId="{DCEE337D-D56F-4720-9941-73CA333635A5}" type="parTrans" cxnId="{4CAC3815-D960-470A-839D-C287CCF84566}">
      <dgm:prSet/>
      <dgm:spPr/>
      <dgm:t>
        <a:bodyPr/>
        <a:lstStyle/>
        <a:p>
          <a:endParaRPr lang="en-US"/>
        </a:p>
      </dgm:t>
    </dgm:pt>
    <dgm:pt modelId="{45297181-35E1-4F59-813B-ADDF66F1006E}" type="sibTrans" cxnId="{4CAC3815-D960-470A-839D-C287CCF84566}">
      <dgm:prSet/>
      <dgm:spPr/>
      <dgm:t>
        <a:bodyPr/>
        <a:lstStyle/>
        <a:p>
          <a:endParaRPr lang="en-US"/>
        </a:p>
      </dgm:t>
    </dgm:pt>
    <dgm:pt modelId="{3A301D9B-7148-4DC4-A8BC-0517406D3DE7}">
      <dgm:prSet/>
      <dgm:spPr/>
      <dgm:t>
        <a:bodyPr/>
        <a:lstStyle/>
        <a:p>
          <a:pPr>
            <a:lnSpc>
              <a:spcPct val="100000"/>
            </a:lnSpc>
            <a:defRPr cap="all"/>
          </a:pPr>
          <a:r>
            <a:rPr lang="en-US" u="none" dirty="0"/>
            <a:t>Graduation </a:t>
          </a:r>
          <a:endParaRPr lang="en-US" u="none" dirty="0">
            <a:highlight>
              <a:srgbClr val="FFFF00"/>
            </a:highlight>
          </a:endParaRPr>
        </a:p>
        <a:p>
          <a:pPr>
            <a:lnSpc>
              <a:spcPct val="100000"/>
            </a:lnSpc>
            <a:defRPr cap="all"/>
          </a:pPr>
          <a:r>
            <a:rPr lang="en-US" u="none" dirty="0">
              <a:latin typeface="Calibri"/>
            </a:rPr>
            <a:t>5/14/26 - </a:t>
          </a:r>
          <a:r>
            <a:rPr lang="en-US" i="1" u="none" dirty="0">
              <a:latin typeface="Calibri"/>
            </a:rPr>
            <a:t>tentative</a:t>
          </a:r>
          <a:endParaRPr lang="en-US" i="1" u="none" dirty="0"/>
        </a:p>
      </dgm:t>
    </dgm:pt>
    <dgm:pt modelId="{C9FD6C5D-38A2-4288-A464-EC679806E76C}" type="parTrans" cxnId="{07620FC2-FF9B-4D0F-93C9-33F4DAC8B51A}">
      <dgm:prSet/>
      <dgm:spPr/>
      <dgm:t>
        <a:bodyPr/>
        <a:lstStyle/>
        <a:p>
          <a:endParaRPr lang="en-US"/>
        </a:p>
      </dgm:t>
    </dgm:pt>
    <dgm:pt modelId="{7C987A53-0DF6-422D-8D12-4DC0AF83201D}" type="sibTrans" cxnId="{07620FC2-FF9B-4D0F-93C9-33F4DAC8B51A}">
      <dgm:prSet/>
      <dgm:spPr/>
      <dgm:t>
        <a:bodyPr/>
        <a:lstStyle/>
        <a:p>
          <a:endParaRPr lang="en-US"/>
        </a:p>
      </dgm:t>
    </dgm:pt>
    <dgm:pt modelId="{AAC6102B-F30A-48D8-B920-AA529DF104BC}">
      <dgm:prSet custT="1"/>
      <dgm:spPr/>
      <dgm:t>
        <a:bodyPr/>
        <a:lstStyle/>
        <a:p>
          <a:pPr>
            <a:lnSpc>
              <a:spcPct val="100000"/>
            </a:lnSpc>
            <a:defRPr cap="all"/>
          </a:pPr>
          <a:r>
            <a:rPr lang="en-US" sz="1400" b="0" dirty="0"/>
            <a:t>Start of New Academic Year</a:t>
          </a:r>
        </a:p>
        <a:p>
          <a:pPr>
            <a:lnSpc>
              <a:spcPct val="100000"/>
            </a:lnSpc>
            <a:defRPr cap="all"/>
          </a:pPr>
          <a:r>
            <a:rPr lang="en-US" sz="2000" b="1" dirty="0"/>
            <a:t>July 7, 2025 </a:t>
          </a:r>
        </a:p>
      </dgm:t>
    </dgm:pt>
    <dgm:pt modelId="{F3A564D3-E687-456E-89CA-F07BE44695C3}" type="parTrans" cxnId="{876EBC20-F506-4C98-A1E1-7614008CF745}">
      <dgm:prSet/>
      <dgm:spPr/>
      <dgm:t>
        <a:bodyPr/>
        <a:lstStyle/>
        <a:p>
          <a:endParaRPr lang="en-US"/>
        </a:p>
      </dgm:t>
    </dgm:pt>
    <dgm:pt modelId="{EC878C11-9A58-4413-A4E5-F1B1248EE1BC}" type="sibTrans" cxnId="{876EBC20-F506-4C98-A1E1-7614008CF745}">
      <dgm:prSet/>
      <dgm:spPr/>
      <dgm:t>
        <a:bodyPr/>
        <a:lstStyle/>
        <a:p>
          <a:endParaRPr lang="en-US"/>
        </a:p>
      </dgm:t>
    </dgm:pt>
    <dgm:pt modelId="{EA23C783-1967-4058-BEAD-46A1B88A4EC8}">
      <dgm:prSet custT="1"/>
      <dgm:spPr/>
      <dgm:t>
        <a:bodyPr/>
        <a:lstStyle/>
        <a:p>
          <a:pPr>
            <a:lnSpc>
              <a:spcPct val="100000"/>
            </a:lnSpc>
            <a:defRPr cap="all"/>
          </a:pPr>
          <a:r>
            <a:rPr lang="en-US" sz="1600" b="0" dirty="0"/>
            <a:t>Summer Break</a:t>
          </a:r>
        </a:p>
        <a:p>
          <a:pPr>
            <a:lnSpc>
              <a:spcPct val="100000"/>
            </a:lnSpc>
            <a:defRPr cap="all"/>
          </a:pPr>
          <a:r>
            <a:rPr lang="en-US" sz="1600" b="0" dirty="0"/>
            <a:t> </a:t>
          </a:r>
          <a:r>
            <a:rPr lang="en-US" sz="2000" b="1" dirty="0"/>
            <a:t>6/21-7/6</a:t>
          </a:r>
        </a:p>
      </dgm:t>
    </dgm:pt>
    <dgm:pt modelId="{B50922CD-FC55-41A0-8BB3-FA983DFEAA98}" type="parTrans" cxnId="{D8AD9992-E612-4FB3-BDEC-29923A7D5905}">
      <dgm:prSet/>
      <dgm:spPr/>
      <dgm:t>
        <a:bodyPr/>
        <a:lstStyle/>
        <a:p>
          <a:endParaRPr lang="en-US"/>
        </a:p>
      </dgm:t>
    </dgm:pt>
    <dgm:pt modelId="{900B1FCF-6B07-4D73-BF99-04657D90104C}" type="sibTrans" cxnId="{D8AD9992-E612-4FB3-BDEC-29923A7D5905}">
      <dgm:prSet/>
      <dgm:spPr/>
      <dgm:t>
        <a:bodyPr/>
        <a:lstStyle/>
        <a:p>
          <a:endParaRPr lang="en-US"/>
        </a:p>
      </dgm:t>
    </dgm:pt>
    <dgm:pt modelId="{96874D69-BF88-471E-B345-11CAF386DAD1}" type="pres">
      <dgm:prSet presAssocID="{386072B3-ED7D-4A2E-9BA6-A0D841F1DDE0}" presName="root" presStyleCnt="0">
        <dgm:presLayoutVars>
          <dgm:dir/>
          <dgm:resizeHandles val="exact"/>
        </dgm:presLayoutVars>
      </dgm:prSet>
      <dgm:spPr/>
    </dgm:pt>
    <dgm:pt modelId="{6295EBF2-3359-479C-8480-06424E906390}" type="pres">
      <dgm:prSet presAssocID="{E11766B2-DFC8-4110-BD23-B51651178AF7}" presName="compNode" presStyleCnt="0"/>
      <dgm:spPr/>
    </dgm:pt>
    <dgm:pt modelId="{C22E987B-BE3E-48CF-B03F-5E0688897A0B}" type="pres">
      <dgm:prSet presAssocID="{E11766B2-DFC8-4110-BD23-B51651178AF7}" presName="iconBgRect" presStyleLbl="bgShp" presStyleIdx="0" presStyleCnt="8"/>
      <dgm:spPr/>
    </dgm:pt>
    <dgm:pt modelId="{872E65C2-6751-48A9-9097-DBB4D5721A62}" type="pres">
      <dgm:prSet presAssocID="{E11766B2-DFC8-4110-BD23-B51651178AF7}" presName="iconRect" presStyleLbl="node1" presStyleIdx="0" presStyleCnt="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pping hands"/>
        </a:ext>
      </dgm:extLst>
    </dgm:pt>
    <dgm:pt modelId="{0DD7F8A4-2709-4C46-9BAA-F9D0B3004348}" type="pres">
      <dgm:prSet presAssocID="{E11766B2-DFC8-4110-BD23-B51651178AF7}" presName="spaceRect" presStyleCnt="0"/>
      <dgm:spPr/>
    </dgm:pt>
    <dgm:pt modelId="{0EC2A682-8853-4C19-9CC3-3240A54CB37C}" type="pres">
      <dgm:prSet presAssocID="{E11766B2-DFC8-4110-BD23-B51651178AF7}" presName="textRect" presStyleLbl="revTx" presStyleIdx="0" presStyleCnt="8">
        <dgm:presLayoutVars>
          <dgm:chMax val="1"/>
          <dgm:chPref val="1"/>
        </dgm:presLayoutVars>
      </dgm:prSet>
      <dgm:spPr/>
    </dgm:pt>
    <dgm:pt modelId="{E3CEB730-8BF9-4309-B600-120A8DB5B270}" type="pres">
      <dgm:prSet presAssocID="{AB71C73C-6D5F-460D-A738-0DF69611284B}" presName="sibTrans" presStyleCnt="0"/>
      <dgm:spPr/>
    </dgm:pt>
    <dgm:pt modelId="{28775569-CBDF-4F50-AD99-78755101A3A5}" type="pres">
      <dgm:prSet presAssocID="{7FB519D3-CBF5-4D23-A9A2-4CAAF5A4FE22}" presName="compNode" presStyleCnt="0"/>
      <dgm:spPr/>
    </dgm:pt>
    <dgm:pt modelId="{DAE2AEC1-6CD4-4230-B351-CEB5DBBBA465}" type="pres">
      <dgm:prSet presAssocID="{7FB519D3-CBF5-4D23-A9A2-4CAAF5A4FE22}" presName="iconBgRect" presStyleLbl="bgShp" presStyleIdx="1" presStyleCnt="8"/>
      <dgm:spPr/>
    </dgm:pt>
    <dgm:pt modelId="{2AED46B7-96CA-4473-BA07-4E1AF8745FE7}" type="pres">
      <dgm:prSet presAssocID="{7FB519D3-CBF5-4D23-A9A2-4CAAF5A4FE22}" presName="iconRect" presStyleLbl="nod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rawl"/>
        </a:ext>
      </dgm:extLst>
    </dgm:pt>
    <dgm:pt modelId="{23BB9072-50C7-4002-8157-C4736DA35BC4}" type="pres">
      <dgm:prSet presAssocID="{7FB519D3-CBF5-4D23-A9A2-4CAAF5A4FE22}" presName="spaceRect" presStyleCnt="0"/>
      <dgm:spPr/>
    </dgm:pt>
    <dgm:pt modelId="{11538CF1-FF5C-4735-9B9C-B5FA1AB885C6}" type="pres">
      <dgm:prSet presAssocID="{7FB519D3-CBF5-4D23-A9A2-4CAAF5A4FE22}" presName="textRect" presStyleLbl="revTx" presStyleIdx="1" presStyleCnt="8">
        <dgm:presLayoutVars>
          <dgm:chMax val="1"/>
          <dgm:chPref val="1"/>
        </dgm:presLayoutVars>
      </dgm:prSet>
      <dgm:spPr/>
    </dgm:pt>
    <dgm:pt modelId="{0B54489A-98EA-4FA3-9A2A-779F1F27118A}" type="pres">
      <dgm:prSet presAssocID="{62BFAB67-80FF-4450-B763-F76CBE90EC3E}" presName="sibTrans" presStyleCnt="0"/>
      <dgm:spPr/>
    </dgm:pt>
    <dgm:pt modelId="{56FE680D-0655-4F4E-8128-5B79A4E2D472}" type="pres">
      <dgm:prSet presAssocID="{EA23C783-1967-4058-BEAD-46A1B88A4EC8}" presName="compNode" presStyleCnt="0"/>
      <dgm:spPr/>
    </dgm:pt>
    <dgm:pt modelId="{9618936E-FE3C-4607-8800-5786B43D0984}" type="pres">
      <dgm:prSet presAssocID="{EA23C783-1967-4058-BEAD-46A1B88A4EC8}" presName="iconBgRect" presStyleLbl="bgShp" presStyleIdx="2" presStyleCnt="8"/>
      <dgm:spPr/>
    </dgm:pt>
    <dgm:pt modelId="{F36D0362-29FC-4165-AEAF-1E8F9F138223}" type="pres">
      <dgm:prSet presAssocID="{EA23C783-1967-4058-BEAD-46A1B88A4EC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avel with solid fill"/>
        </a:ext>
      </dgm:extLst>
    </dgm:pt>
    <dgm:pt modelId="{2D505F3D-B67C-4A3D-8981-8B30101CDB41}" type="pres">
      <dgm:prSet presAssocID="{EA23C783-1967-4058-BEAD-46A1B88A4EC8}" presName="spaceRect" presStyleCnt="0"/>
      <dgm:spPr/>
    </dgm:pt>
    <dgm:pt modelId="{FFE9B9DF-8FCB-4AFF-A8AB-016347B06CBD}" type="pres">
      <dgm:prSet presAssocID="{EA23C783-1967-4058-BEAD-46A1B88A4EC8}" presName="textRect" presStyleLbl="revTx" presStyleIdx="2" presStyleCnt="8">
        <dgm:presLayoutVars>
          <dgm:chMax val="1"/>
          <dgm:chPref val="1"/>
        </dgm:presLayoutVars>
      </dgm:prSet>
      <dgm:spPr/>
    </dgm:pt>
    <dgm:pt modelId="{C0CD565F-B6D3-4014-857C-E8522BE32CB2}" type="pres">
      <dgm:prSet presAssocID="{900B1FCF-6B07-4D73-BF99-04657D90104C}" presName="sibTrans" presStyleCnt="0"/>
      <dgm:spPr/>
    </dgm:pt>
    <dgm:pt modelId="{5AD10B2F-0A62-407C-89FE-6BC151F16BCD}" type="pres">
      <dgm:prSet presAssocID="{AAC6102B-F30A-48D8-B920-AA529DF104BC}" presName="compNode" presStyleCnt="0"/>
      <dgm:spPr/>
    </dgm:pt>
    <dgm:pt modelId="{4F726592-4F76-4370-8F9E-FEC8B8C7947C}" type="pres">
      <dgm:prSet presAssocID="{AAC6102B-F30A-48D8-B920-AA529DF104BC}" presName="iconBgRect" presStyleLbl="bgShp" presStyleIdx="3" presStyleCnt="8"/>
      <dgm:spPr/>
    </dgm:pt>
    <dgm:pt modelId="{F0586752-D7E6-4853-9E9A-538ADB100D69}" type="pres">
      <dgm:prSet presAssocID="{AAC6102B-F30A-48D8-B920-AA529DF104BC}"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ily calendar outline"/>
        </a:ext>
      </dgm:extLst>
    </dgm:pt>
    <dgm:pt modelId="{1F764A8F-6630-489C-BA74-5999A3909413}" type="pres">
      <dgm:prSet presAssocID="{AAC6102B-F30A-48D8-B920-AA529DF104BC}" presName="spaceRect" presStyleCnt="0"/>
      <dgm:spPr/>
    </dgm:pt>
    <dgm:pt modelId="{BFFD62E2-801B-41E5-BCE2-33EFB2DC5F53}" type="pres">
      <dgm:prSet presAssocID="{AAC6102B-F30A-48D8-B920-AA529DF104BC}" presName="textRect" presStyleLbl="revTx" presStyleIdx="3" presStyleCnt="8">
        <dgm:presLayoutVars>
          <dgm:chMax val="1"/>
          <dgm:chPref val="1"/>
        </dgm:presLayoutVars>
      </dgm:prSet>
      <dgm:spPr/>
    </dgm:pt>
    <dgm:pt modelId="{5DDB06C5-37ED-4524-AE88-29ED2EFC75E6}" type="pres">
      <dgm:prSet presAssocID="{EC878C11-9A58-4413-A4E5-F1B1248EE1BC}" presName="sibTrans" presStyleCnt="0"/>
      <dgm:spPr/>
    </dgm:pt>
    <dgm:pt modelId="{3F248660-386F-4F2C-9DE0-B41A6D361F02}" type="pres">
      <dgm:prSet presAssocID="{F507F4E7-E147-4F6D-9850-E8A46D1C5F60}" presName="compNode" presStyleCnt="0"/>
      <dgm:spPr/>
    </dgm:pt>
    <dgm:pt modelId="{7D263D8A-C805-4C0D-A755-C9EE207AEF50}" type="pres">
      <dgm:prSet presAssocID="{F507F4E7-E147-4F6D-9850-E8A46D1C5F60}" presName="iconBgRect" presStyleLbl="bgShp" presStyleIdx="4" presStyleCnt="8"/>
      <dgm:spPr/>
    </dgm:pt>
    <dgm:pt modelId="{B1FC4402-12D2-4085-8E77-26FBA3A0053E}" type="pres">
      <dgm:prSet presAssocID="{F507F4E7-E147-4F6D-9850-E8A46D1C5F6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nowflake"/>
        </a:ext>
      </dgm:extLst>
    </dgm:pt>
    <dgm:pt modelId="{1963E754-CA25-42BC-8241-FA8770A5BBEE}" type="pres">
      <dgm:prSet presAssocID="{F507F4E7-E147-4F6D-9850-E8A46D1C5F60}" presName="spaceRect" presStyleCnt="0"/>
      <dgm:spPr/>
    </dgm:pt>
    <dgm:pt modelId="{1C4C7B77-665A-4CD4-88FB-C48F224941DC}" type="pres">
      <dgm:prSet presAssocID="{F507F4E7-E147-4F6D-9850-E8A46D1C5F60}" presName="textRect" presStyleLbl="revTx" presStyleIdx="4" presStyleCnt="8">
        <dgm:presLayoutVars>
          <dgm:chMax val="1"/>
          <dgm:chPref val="1"/>
        </dgm:presLayoutVars>
      </dgm:prSet>
      <dgm:spPr/>
    </dgm:pt>
    <dgm:pt modelId="{490FF154-F972-4841-991A-D558DC8D968D}" type="pres">
      <dgm:prSet presAssocID="{7C24A70F-AFCD-43B0-8D09-86EDE65570DB}" presName="sibTrans" presStyleCnt="0"/>
      <dgm:spPr/>
    </dgm:pt>
    <dgm:pt modelId="{4C2A15C8-C0C2-428E-A4A3-CC70ADE3E766}" type="pres">
      <dgm:prSet presAssocID="{015FD026-EE98-4B53-AE18-94CEBF8C004D}" presName="compNode" presStyleCnt="0"/>
      <dgm:spPr/>
    </dgm:pt>
    <dgm:pt modelId="{264263EA-CBD2-442C-9660-09BE5B59875C}" type="pres">
      <dgm:prSet presAssocID="{015FD026-EE98-4B53-AE18-94CEBF8C004D}" presName="iconBgRect" presStyleLbl="bgShp" presStyleIdx="5" presStyleCnt="8"/>
      <dgm:spPr/>
    </dgm:pt>
    <dgm:pt modelId="{AEC3FBC7-0C02-4BE4-B2E2-A0CFA257350B}" type="pres">
      <dgm:prSet presAssocID="{015FD026-EE98-4B53-AE18-94CEBF8C004D}" presName="iconRect" presStyleLbl="node1" presStyleIdx="5" presStyleCnt="8"/>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Fireworks"/>
        </a:ext>
      </dgm:extLst>
    </dgm:pt>
    <dgm:pt modelId="{91C9012B-DF90-4E07-AAB9-6A8B4D558110}" type="pres">
      <dgm:prSet presAssocID="{015FD026-EE98-4B53-AE18-94CEBF8C004D}" presName="spaceRect" presStyleCnt="0"/>
      <dgm:spPr/>
    </dgm:pt>
    <dgm:pt modelId="{137D214C-729D-40F9-8E86-5DDF9EF8A4F7}" type="pres">
      <dgm:prSet presAssocID="{015FD026-EE98-4B53-AE18-94CEBF8C004D}" presName="textRect" presStyleLbl="revTx" presStyleIdx="5" presStyleCnt="8">
        <dgm:presLayoutVars>
          <dgm:chMax val="1"/>
          <dgm:chPref val="1"/>
        </dgm:presLayoutVars>
      </dgm:prSet>
      <dgm:spPr/>
    </dgm:pt>
    <dgm:pt modelId="{8B5CB886-3893-49BD-A9FC-1EDE68B681DE}" type="pres">
      <dgm:prSet presAssocID="{E9980184-6DF9-4CB1-86AC-45E061169686}" presName="sibTrans" presStyleCnt="0"/>
      <dgm:spPr/>
    </dgm:pt>
    <dgm:pt modelId="{64552142-DD7D-4D65-9A82-1C541002BE95}" type="pres">
      <dgm:prSet presAssocID="{06E0F4E7-3B23-4877-BCFD-F63FA5100506}" presName="compNode" presStyleCnt="0"/>
      <dgm:spPr/>
    </dgm:pt>
    <dgm:pt modelId="{FFD9C770-661A-4E59-9328-0BAAF61C851D}" type="pres">
      <dgm:prSet presAssocID="{06E0F4E7-3B23-4877-BCFD-F63FA5100506}" presName="iconBgRect" presStyleLbl="bgShp" presStyleIdx="6" presStyleCnt="8"/>
      <dgm:spPr/>
    </dgm:pt>
    <dgm:pt modelId="{9876A87C-0E4C-4612-8FB7-C2B7253718A5}" type="pres">
      <dgm:prSet presAssocID="{06E0F4E7-3B23-4877-BCFD-F63FA5100506}"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Traffic light"/>
        </a:ext>
      </dgm:extLst>
    </dgm:pt>
    <dgm:pt modelId="{C3C5FFB1-5D07-4637-BC18-1F5423A1E01B}" type="pres">
      <dgm:prSet presAssocID="{06E0F4E7-3B23-4877-BCFD-F63FA5100506}" presName="spaceRect" presStyleCnt="0"/>
      <dgm:spPr/>
    </dgm:pt>
    <dgm:pt modelId="{AEE90FF0-3B13-4B71-8B26-0C62A208EEF7}" type="pres">
      <dgm:prSet presAssocID="{06E0F4E7-3B23-4877-BCFD-F63FA5100506}" presName="textRect" presStyleLbl="revTx" presStyleIdx="6" presStyleCnt="8">
        <dgm:presLayoutVars>
          <dgm:chMax val="1"/>
          <dgm:chPref val="1"/>
        </dgm:presLayoutVars>
      </dgm:prSet>
      <dgm:spPr/>
    </dgm:pt>
    <dgm:pt modelId="{F327190B-CF2D-41EF-865C-3ECD41BB9245}" type="pres">
      <dgm:prSet presAssocID="{45297181-35E1-4F59-813B-ADDF66F1006E}" presName="sibTrans" presStyleCnt="0"/>
      <dgm:spPr/>
    </dgm:pt>
    <dgm:pt modelId="{6ADFB6B1-CFDA-4D2D-80C2-E98760F70895}" type="pres">
      <dgm:prSet presAssocID="{3A301D9B-7148-4DC4-A8BC-0517406D3DE7}" presName="compNode" presStyleCnt="0"/>
      <dgm:spPr/>
    </dgm:pt>
    <dgm:pt modelId="{A195607B-E56B-4FBD-8B28-06DC7EA1D126}" type="pres">
      <dgm:prSet presAssocID="{3A301D9B-7148-4DC4-A8BC-0517406D3DE7}" presName="iconBgRect" presStyleLbl="bgShp" presStyleIdx="7" presStyleCnt="8"/>
      <dgm:spPr/>
    </dgm:pt>
    <dgm:pt modelId="{0267383C-0E04-4823-B52F-2295E7ED9E79}" type="pres">
      <dgm:prSet presAssocID="{3A301D9B-7148-4DC4-A8BC-0517406D3DE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Education"/>
        </a:ext>
      </dgm:extLst>
    </dgm:pt>
    <dgm:pt modelId="{BDF25FC7-2F19-4CF2-A6EA-EEA38F8EFC99}" type="pres">
      <dgm:prSet presAssocID="{3A301D9B-7148-4DC4-A8BC-0517406D3DE7}" presName="spaceRect" presStyleCnt="0"/>
      <dgm:spPr/>
    </dgm:pt>
    <dgm:pt modelId="{36029868-2F86-4465-AC7C-58AD86E28D61}" type="pres">
      <dgm:prSet presAssocID="{3A301D9B-7148-4DC4-A8BC-0517406D3DE7}" presName="textRect" presStyleLbl="revTx" presStyleIdx="7" presStyleCnt="8" custScaleX="75377">
        <dgm:presLayoutVars>
          <dgm:chMax val="1"/>
          <dgm:chPref val="1"/>
        </dgm:presLayoutVars>
      </dgm:prSet>
      <dgm:spPr/>
    </dgm:pt>
  </dgm:ptLst>
  <dgm:cxnLst>
    <dgm:cxn modelId="{4CAC3815-D960-470A-839D-C287CCF84566}" srcId="{386072B3-ED7D-4A2E-9BA6-A0D841F1DDE0}" destId="{06E0F4E7-3B23-4877-BCFD-F63FA5100506}" srcOrd="6" destOrd="0" parTransId="{DCEE337D-D56F-4720-9941-73CA333635A5}" sibTransId="{45297181-35E1-4F59-813B-ADDF66F1006E}"/>
    <dgm:cxn modelId="{DB80EC1B-EC22-46DC-BE88-1752EB462C45}" srcId="{386072B3-ED7D-4A2E-9BA6-A0D841F1DDE0}" destId="{F507F4E7-E147-4F6D-9850-E8A46D1C5F60}" srcOrd="4" destOrd="0" parTransId="{0F3A3F3B-6209-41BD-8946-FC9AE7644209}" sibTransId="{7C24A70F-AFCD-43B0-8D09-86EDE65570DB}"/>
    <dgm:cxn modelId="{67BB261E-F710-4727-AE5A-C7AF7EE54DFF}" type="presOf" srcId="{F507F4E7-E147-4F6D-9850-E8A46D1C5F60}" destId="{1C4C7B77-665A-4CD4-88FB-C48F224941DC}" srcOrd="0" destOrd="0" presId="urn:microsoft.com/office/officeart/2018/5/layout/IconCircleLabelList"/>
    <dgm:cxn modelId="{876EBC20-F506-4C98-A1E1-7614008CF745}" srcId="{386072B3-ED7D-4A2E-9BA6-A0D841F1DDE0}" destId="{AAC6102B-F30A-48D8-B920-AA529DF104BC}" srcOrd="3" destOrd="0" parTransId="{F3A564D3-E687-456E-89CA-F07BE44695C3}" sibTransId="{EC878C11-9A58-4413-A4E5-F1B1248EE1BC}"/>
    <dgm:cxn modelId="{AACBB927-87A3-49B2-B400-199E33F6B6A9}" type="presOf" srcId="{3A301D9B-7148-4DC4-A8BC-0517406D3DE7}" destId="{36029868-2F86-4465-AC7C-58AD86E28D61}" srcOrd="0" destOrd="0" presId="urn:microsoft.com/office/officeart/2018/5/layout/IconCircleLabelList"/>
    <dgm:cxn modelId="{DA88222B-D5AC-46E0-A8BE-1D329CB7D89B}" srcId="{386072B3-ED7D-4A2E-9BA6-A0D841F1DDE0}" destId="{7FB519D3-CBF5-4D23-A9A2-4CAAF5A4FE22}" srcOrd="1" destOrd="0" parTransId="{BDA73915-CC83-4BB5-9AD6-DD5E5D08F02E}" sibTransId="{62BFAB67-80FF-4450-B763-F76CBE90EC3E}"/>
    <dgm:cxn modelId="{AA62DE33-E75A-46CE-841D-D776DEBA3DB9}" srcId="{386072B3-ED7D-4A2E-9BA6-A0D841F1DDE0}" destId="{015FD026-EE98-4B53-AE18-94CEBF8C004D}" srcOrd="5" destOrd="0" parTransId="{0E16C36A-5F1A-446E-9581-9DFC7EB15257}" sibTransId="{E9980184-6DF9-4CB1-86AC-45E061169686}"/>
    <dgm:cxn modelId="{A6FA7E34-2855-4863-A5CB-B0F3BE4E81FC}" srcId="{386072B3-ED7D-4A2E-9BA6-A0D841F1DDE0}" destId="{E11766B2-DFC8-4110-BD23-B51651178AF7}" srcOrd="0" destOrd="0" parTransId="{1C4D1345-BB9D-43C7-AE50-7185395B3197}" sibTransId="{AB71C73C-6D5F-460D-A738-0DF69611284B}"/>
    <dgm:cxn modelId="{2AE79037-DBF0-4D7E-A7F2-0CC62F81C79F}" type="presOf" srcId="{7FB519D3-CBF5-4D23-A9A2-4CAAF5A4FE22}" destId="{11538CF1-FF5C-4735-9B9C-B5FA1AB885C6}" srcOrd="0" destOrd="0" presId="urn:microsoft.com/office/officeart/2018/5/layout/IconCircleLabelList"/>
    <dgm:cxn modelId="{F8377640-9BA7-4151-8980-FD0C4113D49D}" type="presOf" srcId="{015FD026-EE98-4B53-AE18-94CEBF8C004D}" destId="{137D214C-729D-40F9-8E86-5DDF9EF8A4F7}" srcOrd="0" destOrd="0" presId="urn:microsoft.com/office/officeart/2018/5/layout/IconCircleLabelList"/>
    <dgm:cxn modelId="{2E09D34B-8986-4C43-9BBB-B76783D94E92}" type="presOf" srcId="{AAC6102B-F30A-48D8-B920-AA529DF104BC}" destId="{BFFD62E2-801B-41E5-BCE2-33EFB2DC5F53}" srcOrd="0" destOrd="0" presId="urn:microsoft.com/office/officeart/2018/5/layout/IconCircleLabelList"/>
    <dgm:cxn modelId="{D8AD9992-E612-4FB3-BDEC-29923A7D5905}" srcId="{386072B3-ED7D-4A2E-9BA6-A0D841F1DDE0}" destId="{EA23C783-1967-4058-BEAD-46A1B88A4EC8}" srcOrd="2" destOrd="0" parTransId="{B50922CD-FC55-41A0-8BB3-FA983DFEAA98}" sibTransId="{900B1FCF-6B07-4D73-BF99-04657D90104C}"/>
    <dgm:cxn modelId="{792162B2-4D56-4B18-AEFA-8024AE1E88B7}" type="presOf" srcId="{E11766B2-DFC8-4110-BD23-B51651178AF7}" destId="{0EC2A682-8853-4C19-9CC3-3240A54CB37C}" srcOrd="0" destOrd="0" presId="urn:microsoft.com/office/officeart/2018/5/layout/IconCircleLabelList"/>
    <dgm:cxn modelId="{349C91B6-4587-49FF-9F1D-2CB9ECCC9AF5}" type="presOf" srcId="{06E0F4E7-3B23-4877-BCFD-F63FA5100506}" destId="{AEE90FF0-3B13-4B71-8B26-0C62A208EEF7}" srcOrd="0" destOrd="0" presId="urn:microsoft.com/office/officeart/2018/5/layout/IconCircleLabelList"/>
    <dgm:cxn modelId="{07620FC2-FF9B-4D0F-93C9-33F4DAC8B51A}" srcId="{386072B3-ED7D-4A2E-9BA6-A0D841F1DDE0}" destId="{3A301D9B-7148-4DC4-A8BC-0517406D3DE7}" srcOrd="7" destOrd="0" parTransId="{C9FD6C5D-38A2-4288-A464-EC679806E76C}" sibTransId="{7C987A53-0DF6-422D-8D12-4DC0AF83201D}"/>
    <dgm:cxn modelId="{7CF03BDE-A330-4E1C-A786-2030DE1B7D25}" type="presOf" srcId="{386072B3-ED7D-4A2E-9BA6-A0D841F1DDE0}" destId="{96874D69-BF88-471E-B345-11CAF386DAD1}" srcOrd="0" destOrd="0" presId="urn:microsoft.com/office/officeart/2018/5/layout/IconCircleLabelList"/>
    <dgm:cxn modelId="{C38D9DE9-34DE-4A50-8571-BE978B42D759}" type="presOf" srcId="{EA23C783-1967-4058-BEAD-46A1B88A4EC8}" destId="{FFE9B9DF-8FCB-4AFF-A8AB-016347B06CBD}" srcOrd="0" destOrd="0" presId="urn:microsoft.com/office/officeart/2018/5/layout/IconCircleLabelList"/>
    <dgm:cxn modelId="{D4D74924-0BA2-4088-9C10-39EEDB53FDBE}" type="presParOf" srcId="{96874D69-BF88-471E-B345-11CAF386DAD1}" destId="{6295EBF2-3359-479C-8480-06424E906390}" srcOrd="0" destOrd="0" presId="urn:microsoft.com/office/officeart/2018/5/layout/IconCircleLabelList"/>
    <dgm:cxn modelId="{53AF037C-684C-4E2A-B86A-50E9D35C4F50}" type="presParOf" srcId="{6295EBF2-3359-479C-8480-06424E906390}" destId="{C22E987B-BE3E-48CF-B03F-5E0688897A0B}" srcOrd="0" destOrd="0" presId="urn:microsoft.com/office/officeart/2018/5/layout/IconCircleLabelList"/>
    <dgm:cxn modelId="{1C4444DB-DD76-42D7-A045-F51E4798DA37}" type="presParOf" srcId="{6295EBF2-3359-479C-8480-06424E906390}" destId="{872E65C2-6751-48A9-9097-DBB4D5721A62}" srcOrd="1" destOrd="0" presId="urn:microsoft.com/office/officeart/2018/5/layout/IconCircleLabelList"/>
    <dgm:cxn modelId="{EBACED2B-A0FE-454D-B72D-D3952500BBD7}" type="presParOf" srcId="{6295EBF2-3359-479C-8480-06424E906390}" destId="{0DD7F8A4-2709-4C46-9BAA-F9D0B3004348}" srcOrd="2" destOrd="0" presId="urn:microsoft.com/office/officeart/2018/5/layout/IconCircleLabelList"/>
    <dgm:cxn modelId="{2006FF69-9C0E-4387-AA6E-0D0026AFA684}" type="presParOf" srcId="{6295EBF2-3359-479C-8480-06424E906390}" destId="{0EC2A682-8853-4C19-9CC3-3240A54CB37C}" srcOrd="3" destOrd="0" presId="urn:microsoft.com/office/officeart/2018/5/layout/IconCircleLabelList"/>
    <dgm:cxn modelId="{3D45C48C-0A5C-4C1D-8350-CA8CEE1A76D3}" type="presParOf" srcId="{96874D69-BF88-471E-B345-11CAF386DAD1}" destId="{E3CEB730-8BF9-4309-B600-120A8DB5B270}" srcOrd="1" destOrd="0" presId="urn:microsoft.com/office/officeart/2018/5/layout/IconCircleLabelList"/>
    <dgm:cxn modelId="{DAAD9E9D-2A31-464F-89CB-F073488A95D9}" type="presParOf" srcId="{96874D69-BF88-471E-B345-11CAF386DAD1}" destId="{28775569-CBDF-4F50-AD99-78755101A3A5}" srcOrd="2" destOrd="0" presId="urn:microsoft.com/office/officeart/2018/5/layout/IconCircleLabelList"/>
    <dgm:cxn modelId="{4E4B9142-8F74-4656-A479-453023C862F3}" type="presParOf" srcId="{28775569-CBDF-4F50-AD99-78755101A3A5}" destId="{DAE2AEC1-6CD4-4230-B351-CEB5DBBBA465}" srcOrd="0" destOrd="0" presId="urn:microsoft.com/office/officeart/2018/5/layout/IconCircleLabelList"/>
    <dgm:cxn modelId="{CEB7991A-9363-4F71-B3B0-B994113296C6}" type="presParOf" srcId="{28775569-CBDF-4F50-AD99-78755101A3A5}" destId="{2AED46B7-96CA-4473-BA07-4E1AF8745FE7}" srcOrd="1" destOrd="0" presId="urn:microsoft.com/office/officeart/2018/5/layout/IconCircleLabelList"/>
    <dgm:cxn modelId="{F2E633BB-3207-4C2B-B2BC-995CA46688C4}" type="presParOf" srcId="{28775569-CBDF-4F50-AD99-78755101A3A5}" destId="{23BB9072-50C7-4002-8157-C4736DA35BC4}" srcOrd="2" destOrd="0" presId="urn:microsoft.com/office/officeart/2018/5/layout/IconCircleLabelList"/>
    <dgm:cxn modelId="{47D5D368-3AD7-4115-AC44-ADD81289508A}" type="presParOf" srcId="{28775569-CBDF-4F50-AD99-78755101A3A5}" destId="{11538CF1-FF5C-4735-9B9C-B5FA1AB885C6}" srcOrd="3" destOrd="0" presId="urn:microsoft.com/office/officeart/2018/5/layout/IconCircleLabelList"/>
    <dgm:cxn modelId="{7DE2B5DE-DAD7-472B-8692-3B9F652B8182}" type="presParOf" srcId="{96874D69-BF88-471E-B345-11CAF386DAD1}" destId="{0B54489A-98EA-4FA3-9A2A-779F1F27118A}" srcOrd="3" destOrd="0" presId="urn:microsoft.com/office/officeart/2018/5/layout/IconCircleLabelList"/>
    <dgm:cxn modelId="{494EDE68-F7C3-4C81-98EF-80E4B39EF23E}" type="presParOf" srcId="{96874D69-BF88-471E-B345-11CAF386DAD1}" destId="{56FE680D-0655-4F4E-8128-5B79A4E2D472}" srcOrd="4" destOrd="0" presId="urn:microsoft.com/office/officeart/2018/5/layout/IconCircleLabelList"/>
    <dgm:cxn modelId="{EAB64C08-CF49-4ABB-8618-A530D52708DD}" type="presParOf" srcId="{56FE680D-0655-4F4E-8128-5B79A4E2D472}" destId="{9618936E-FE3C-4607-8800-5786B43D0984}" srcOrd="0" destOrd="0" presId="urn:microsoft.com/office/officeart/2018/5/layout/IconCircleLabelList"/>
    <dgm:cxn modelId="{1C9BC02D-DF13-4ABE-9AE3-3545B9431288}" type="presParOf" srcId="{56FE680D-0655-4F4E-8128-5B79A4E2D472}" destId="{F36D0362-29FC-4165-AEAF-1E8F9F138223}" srcOrd="1" destOrd="0" presId="urn:microsoft.com/office/officeart/2018/5/layout/IconCircleLabelList"/>
    <dgm:cxn modelId="{AA2BB6B8-5466-49E9-BCC8-4DC2CBB55C17}" type="presParOf" srcId="{56FE680D-0655-4F4E-8128-5B79A4E2D472}" destId="{2D505F3D-B67C-4A3D-8981-8B30101CDB41}" srcOrd="2" destOrd="0" presId="urn:microsoft.com/office/officeart/2018/5/layout/IconCircleLabelList"/>
    <dgm:cxn modelId="{DDA20271-011E-4A9E-BFB4-3A70E570F841}" type="presParOf" srcId="{56FE680D-0655-4F4E-8128-5B79A4E2D472}" destId="{FFE9B9DF-8FCB-4AFF-A8AB-016347B06CBD}" srcOrd="3" destOrd="0" presId="urn:microsoft.com/office/officeart/2018/5/layout/IconCircleLabelList"/>
    <dgm:cxn modelId="{A1E600CA-853B-44A1-A37B-DC11BCCF93CB}" type="presParOf" srcId="{96874D69-BF88-471E-B345-11CAF386DAD1}" destId="{C0CD565F-B6D3-4014-857C-E8522BE32CB2}" srcOrd="5" destOrd="0" presId="urn:microsoft.com/office/officeart/2018/5/layout/IconCircleLabelList"/>
    <dgm:cxn modelId="{BE12407D-881E-4ECD-9023-FE8196B863D1}" type="presParOf" srcId="{96874D69-BF88-471E-B345-11CAF386DAD1}" destId="{5AD10B2F-0A62-407C-89FE-6BC151F16BCD}" srcOrd="6" destOrd="0" presId="urn:microsoft.com/office/officeart/2018/5/layout/IconCircleLabelList"/>
    <dgm:cxn modelId="{3E574460-AF01-4A7C-9D91-0A82A0900BB5}" type="presParOf" srcId="{5AD10B2F-0A62-407C-89FE-6BC151F16BCD}" destId="{4F726592-4F76-4370-8F9E-FEC8B8C7947C}" srcOrd="0" destOrd="0" presId="urn:microsoft.com/office/officeart/2018/5/layout/IconCircleLabelList"/>
    <dgm:cxn modelId="{EE92A32E-C7BC-4E7F-828B-7F9D2FC2064A}" type="presParOf" srcId="{5AD10B2F-0A62-407C-89FE-6BC151F16BCD}" destId="{F0586752-D7E6-4853-9E9A-538ADB100D69}" srcOrd="1" destOrd="0" presId="urn:microsoft.com/office/officeart/2018/5/layout/IconCircleLabelList"/>
    <dgm:cxn modelId="{27F4913A-B6D5-4078-9FFC-95B6AD3EBD2C}" type="presParOf" srcId="{5AD10B2F-0A62-407C-89FE-6BC151F16BCD}" destId="{1F764A8F-6630-489C-BA74-5999A3909413}" srcOrd="2" destOrd="0" presId="urn:microsoft.com/office/officeart/2018/5/layout/IconCircleLabelList"/>
    <dgm:cxn modelId="{DC6B464D-A900-40BE-B074-ECF8F2532ECD}" type="presParOf" srcId="{5AD10B2F-0A62-407C-89FE-6BC151F16BCD}" destId="{BFFD62E2-801B-41E5-BCE2-33EFB2DC5F53}" srcOrd="3" destOrd="0" presId="urn:microsoft.com/office/officeart/2018/5/layout/IconCircleLabelList"/>
    <dgm:cxn modelId="{777960A2-C75F-4A2F-B1C5-509ECB7B6282}" type="presParOf" srcId="{96874D69-BF88-471E-B345-11CAF386DAD1}" destId="{5DDB06C5-37ED-4524-AE88-29ED2EFC75E6}" srcOrd="7" destOrd="0" presId="urn:microsoft.com/office/officeart/2018/5/layout/IconCircleLabelList"/>
    <dgm:cxn modelId="{117FF8FD-41B7-4D12-B4FF-574D877F3B42}" type="presParOf" srcId="{96874D69-BF88-471E-B345-11CAF386DAD1}" destId="{3F248660-386F-4F2C-9DE0-B41A6D361F02}" srcOrd="8" destOrd="0" presId="urn:microsoft.com/office/officeart/2018/5/layout/IconCircleLabelList"/>
    <dgm:cxn modelId="{09B42EEF-26DA-41A9-9C22-662E4FD254C8}" type="presParOf" srcId="{3F248660-386F-4F2C-9DE0-B41A6D361F02}" destId="{7D263D8A-C805-4C0D-A755-C9EE207AEF50}" srcOrd="0" destOrd="0" presId="urn:microsoft.com/office/officeart/2018/5/layout/IconCircleLabelList"/>
    <dgm:cxn modelId="{7ADA86C4-ABE5-427C-9C85-EB94456C0621}" type="presParOf" srcId="{3F248660-386F-4F2C-9DE0-B41A6D361F02}" destId="{B1FC4402-12D2-4085-8E77-26FBA3A0053E}" srcOrd="1" destOrd="0" presId="urn:microsoft.com/office/officeart/2018/5/layout/IconCircleLabelList"/>
    <dgm:cxn modelId="{BC0DCED1-8558-4648-8320-8DF9EDD23B76}" type="presParOf" srcId="{3F248660-386F-4F2C-9DE0-B41A6D361F02}" destId="{1963E754-CA25-42BC-8241-FA8770A5BBEE}" srcOrd="2" destOrd="0" presId="urn:microsoft.com/office/officeart/2018/5/layout/IconCircleLabelList"/>
    <dgm:cxn modelId="{48E25126-52D2-469F-A441-EB840A2DCA18}" type="presParOf" srcId="{3F248660-386F-4F2C-9DE0-B41A6D361F02}" destId="{1C4C7B77-665A-4CD4-88FB-C48F224941DC}" srcOrd="3" destOrd="0" presId="urn:microsoft.com/office/officeart/2018/5/layout/IconCircleLabelList"/>
    <dgm:cxn modelId="{F296A8F1-0B8B-4811-8CAB-8D8136B15071}" type="presParOf" srcId="{96874D69-BF88-471E-B345-11CAF386DAD1}" destId="{490FF154-F972-4841-991A-D558DC8D968D}" srcOrd="9" destOrd="0" presId="urn:microsoft.com/office/officeart/2018/5/layout/IconCircleLabelList"/>
    <dgm:cxn modelId="{D169FA3F-69B5-4858-BFE2-5F9ADD163F3C}" type="presParOf" srcId="{96874D69-BF88-471E-B345-11CAF386DAD1}" destId="{4C2A15C8-C0C2-428E-A4A3-CC70ADE3E766}" srcOrd="10" destOrd="0" presId="urn:microsoft.com/office/officeart/2018/5/layout/IconCircleLabelList"/>
    <dgm:cxn modelId="{4A243148-C580-4A28-933F-6A3956DCF565}" type="presParOf" srcId="{4C2A15C8-C0C2-428E-A4A3-CC70ADE3E766}" destId="{264263EA-CBD2-442C-9660-09BE5B59875C}" srcOrd="0" destOrd="0" presId="urn:microsoft.com/office/officeart/2018/5/layout/IconCircleLabelList"/>
    <dgm:cxn modelId="{650A885F-B896-4F9F-B3F4-8807F7283D75}" type="presParOf" srcId="{4C2A15C8-C0C2-428E-A4A3-CC70ADE3E766}" destId="{AEC3FBC7-0C02-4BE4-B2E2-A0CFA257350B}" srcOrd="1" destOrd="0" presId="urn:microsoft.com/office/officeart/2018/5/layout/IconCircleLabelList"/>
    <dgm:cxn modelId="{1D5127A6-EE52-4B48-9CF3-BE7DED74956E}" type="presParOf" srcId="{4C2A15C8-C0C2-428E-A4A3-CC70ADE3E766}" destId="{91C9012B-DF90-4E07-AAB9-6A8B4D558110}" srcOrd="2" destOrd="0" presId="urn:microsoft.com/office/officeart/2018/5/layout/IconCircleLabelList"/>
    <dgm:cxn modelId="{0E154937-DD63-479C-8900-FCB8149903FD}" type="presParOf" srcId="{4C2A15C8-C0C2-428E-A4A3-CC70ADE3E766}" destId="{137D214C-729D-40F9-8E86-5DDF9EF8A4F7}" srcOrd="3" destOrd="0" presId="urn:microsoft.com/office/officeart/2018/5/layout/IconCircleLabelList"/>
    <dgm:cxn modelId="{FA38923E-7D12-47B2-85CF-1F1A323C0AD5}" type="presParOf" srcId="{96874D69-BF88-471E-B345-11CAF386DAD1}" destId="{8B5CB886-3893-49BD-A9FC-1EDE68B681DE}" srcOrd="11" destOrd="0" presId="urn:microsoft.com/office/officeart/2018/5/layout/IconCircleLabelList"/>
    <dgm:cxn modelId="{E6F8923A-BF4B-427F-A68A-C5B11416D865}" type="presParOf" srcId="{96874D69-BF88-471E-B345-11CAF386DAD1}" destId="{64552142-DD7D-4D65-9A82-1C541002BE95}" srcOrd="12" destOrd="0" presId="urn:microsoft.com/office/officeart/2018/5/layout/IconCircleLabelList"/>
    <dgm:cxn modelId="{5BE17736-5D58-4C52-B1F6-A2F8188FF272}" type="presParOf" srcId="{64552142-DD7D-4D65-9A82-1C541002BE95}" destId="{FFD9C770-661A-4E59-9328-0BAAF61C851D}" srcOrd="0" destOrd="0" presId="urn:microsoft.com/office/officeart/2018/5/layout/IconCircleLabelList"/>
    <dgm:cxn modelId="{20D18988-A857-40FC-A71C-0F7B2FAAC4BC}" type="presParOf" srcId="{64552142-DD7D-4D65-9A82-1C541002BE95}" destId="{9876A87C-0E4C-4612-8FB7-C2B7253718A5}" srcOrd="1" destOrd="0" presId="urn:microsoft.com/office/officeart/2018/5/layout/IconCircleLabelList"/>
    <dgm:cxn modelId="{477B2E36-0BBD-48D9-B9C8-97353D03ECCF}" type="presParOf" srcId="{64552142-DD7D-4D65-9A82-1C541002BE95}" destId="{C3C5FFB1-5D07-4637-BC18-1F5423A1E01B}" srcOrd="2" destOrd="0" presId="urn:microsoft.com/office/officeart/2018/5/layout/IconCircleLabelList"/>
    <dgm:cxn modelId="{B0AB4B1A-E74B-4D13-A359-6E52889382E7}" type="presParOf" srcId="{64552142-DD7D-4D65-9A82-1C541002BE95}" destId="{AEE90FF0-3B13-4B71-8B26-0C62A208EEF7}" srcOrd="3" destOrd="0" presId="urn:microsoft.com/office/officeart/2018/5/layout/IconCircleLabelList"/>
    <dgm:cxn modelId="{8B9FC9EF-9A74-4986-84A6-0743BF77A8FD}" type="presParOf" srcId="{96874D69-BF88-471E-B345-11CAF386DAD1}" destId="{F327190B-CF2D-41EF-865C-3ECD41BB9245}" srcOrd="13" destOrd="0" presId="urn:microsoft.com/office/officeart/2018/5/layout/IconCircleLabelList"/>
    <dgm:cxn modelId="{8B6A2BC1-77D3-4C5B-9505-18F7667E3EE3}" type="presParOf" srcId="{96874D69-BF88-471E-B345-11CAF386DAD1}" destId="{6ADFB6B1-CFDA-4D2D-80C2-E98760F70895}" srcOrd="14" destOrd="0" presId="urn:microsoft.com/office/officeart/2018/5/layout/IconCircleLabelList"/>
    <dgm:cxn modelId="{2C8D7259-1AA8-4803-A68B-70ADE03E933D}" type="presParOf" srcId="{6ADFB6B1-CFDA-4D2D-80C2-E98760F70895}" destId="{A195607B-E56B-4FBD-8B28-06DC7EA1D126}" srcOrd="0" destOrd="0" presId="urn:microsoft.com/office/officeart/2018/5/layout/IconCircleLabelList"/>
    <dgm:cxn modelId="{D059112F-8ED4-45BB-9D2C-18B452551802}" type="presParOf" srcId="{6ADFB6B1-CFDA-4D2D-80C2-E98760F70895}" destId="{0267383C-0E04-4823-B52F-2295E7ED9E79}" srcOrd="1" destOrd="0" presId="urn:microsoft.com/office/officeart/2018/5/layout/IconCircleLabelList"/>
    <dgm:cxn modelId="{8A608997-3FD3-4AF8-B3B7-28E0044F6D7F}" type="presParOf" srcId="{6ADFB6B1-CFDA-4D2D-80C2-E98760F70895}" destId="{BDF25FC7-2F19-4CF2-A6EA-EEA38F8EFC99}" srcOrd="2" destOrd="0" presId="urn:microsoft.com/office/officeart/2018/5/layout/IconCircleLabelList"/>
    <dgm:cxn modelId="{C5EF837D-4C3A-4687-AFF7-EF2A707ADAB8}" type="presParOf" srcId="{6ADFB6B1-CFDA-4D2D-80C2-E98760F70895}" destId="{36029868-2F86-4465-AC7C-58AD86E28D6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DB2F8-BB85-4237-85D5-D3104486C94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CF061F9-8682-4CF8-AF7C-3A62FFF5F6A3}">
      <dgm:prSet/>
      <dgm:spPr/>
      <dgm:t>
        <a:bodyPr/>
        <a:lstStyle/>
        <a:p>
          <a:r>
            <a:rPr lang="en-US" dirty="0"/>
            <a:t>Pass OSCE</a:t>
          </a:r>
        </a:p>
      </dgm:t>
    </dgm:pt>
    <dgm:pt modelId="{0C0FD7C6-B0F4-4D11-87B8-D507C12C2271}" type="parTrans" cxnId="{BC4907C9-2D03-4542-BA1F-E5DB219C0252}">
      <dgm:prSet/>
      <dgm:spPr/>
      <dgm:t>
        <a:bodyPr/>
        <a:lstStyle/>
        <a:p>
          <a:endParaRPr lang="en-US"/>
        </a:p>
      </dgm:t>
    </dgm:pt>
    <dgm:pt modelId="{9AD8DC11-46A8-4D19-8A73-60BA97601D5C}" type="sibTrans" cxnId="{BC4907C9-2D03-4542-BA1F-E5DB219C0252}">
      <dgm:prSet/>
      <dgm:spPr/>
      <dgm:t>
        <a:bodyPr/>
        <a:lstStyle/>
        <a:p>
          <a:endParaRPr lang="en-US"/>
        </a:p>
      </dgm:t>
    </dgm:pt>
    <dgm:pt modelId="{296B883A-47ED-43A5-85D1-00DB30EDBD0C}">
      <dgm:prSet/>
      <dgm:spPr/>
      <dgm:t>
        <a:bodyPr/>
        <a:lstStyle/>
        <a:p>
          <a:r>
            <a:rPr lang="en-US" strike="noStrike" baseline="0" dirty="0"/>
            <a:t>Complete the FRCT Scholarly Project</a:t>
          </a:r>
        </a:p>
      </dgm:t>
    </dgm:pt>
    <dgm:pt modelId="{DB03E8F1-2B8C-4B62-B06D-5D5C5923218B}" type="parTrans" cxnId="{DB0AACAD-8824-4787-82F6-78545351DBC1}">
      <dgm:prSet/>
      <dgm:spPr/>
      <dgm:t>
        <a:bodyPr/>
        <a:lstStyle/>
        <a:p>
          <a:endParaRPr lang="en-US"/>
        </a:p>
      </dgm:t>
    </dgm:pt>
    <dgm:pt modelId="{1CFC4099-8A96-4732-920B-8CD1A87FF727}" type="sibTrans" cxnId="{DB0AACAD-8824-4787-82F6-78545351DBC1}">
      <dgm:prSet/>
      <dgm:spPr/>
      <dgm:t>
        <a:bodyPr/>
        <a:lstStyle/>
        <a:p>
          <a:endParaRPr lang="en-US"/>
        </a:p>
      </dgm:t>
    </dgm:pt>
    <dgm:pt modelId="{4ECDCB45-DF4E-461D-8051-68563C279FA1}">
      <dgm:prSet/>
      <dgm:spPr/>
      <dgm:t>
        <a:bodyPr/>
        <a:lstStyle/>
        <a:p>
          <a:r>
            <a:rPr lang="en-US" dirty="0"/>
            <a:t>Take Step 2</a:t>
          </a:r>
        </a:p>
      </dgm:t>
    </dgm:pt>
    <dgm:pt modelId="{D410765E-51B9-4AEB-BE82-24DA27F03CF6}" type="parTrans" cxnId="{C67C80D1-BD85-4E72-B39F-71483E722B8A}">
      <dgm:prSet/>
      <dgm:spPr/>
      <dgm:t>
        <a:bodyPr/>
        <a:lstStyle/>
        <a:p>
          <a:endParaRPr lang="en-US"/>
        </a:p>
      </dgm:t>
    </dgm:pt>
    <dgm:pt modelId="{5317B245-D619-4BA0-9D55-780E87E5D31A}" type="sibTrans" cxnId="{C67C80D1-BD85-4E72-B39F-71483E722B8A}">
      <dgm:prSet/>
      <dgm:spPr/>
      <dgm:t>
        <a:bodyPr/>
        <a:lstStyle/>
        <a:p>
          <a:endParaRPr lang="en-US"/>
        </a:p>
      </dgm:t>
    </dgm:pt>
    <dgm:pt modelId="{98BBE6F7-58DC-4653-A41A-C7B4B98FDBA8}">
      <dgm:prSet/>
      <dgm:spPr/>
      <dgm:t>
        <a:bodyPr/>
        <a:lstStyle/>
        <a:p>
          <a:r>
            <a:rPr lang="en-US" dirty="0"/>
            <a:t>Complete Exit Interview with Financial Aid</a:t>
          </a:r>
        </a:p>
      </dgm:t>
    </dgm:pt>
    <dgm:pt modelId="{9C9D9627-5A7B-4362-BD8D-3BE11C83A310}" type="parTrans" cxnId="{34FC4DAE-F61E-4DA6-8BA4-0CD1BD984611}">
      <dgm:prSet/>
      <dgm:spPr/>
      <dgm:t>
        <a:bodyPr/>
        <a:lstStyle/>
        <a:p>
          <a:endParaRPr lang="en-US"/>
        </a:p>
      </dgm:t>
    </dgm:pt>
    <dgm:pt modelId="{D64AA040-64AD-4F80-AB10-25EEBE6464F1}" type="sibTrans" cxnId="{34FC4DAE-F61E-4DA6-8BA4-0CD1BD984611}">
      <dgm:prSet/>
      <dgm:spPr/>
      <dgm:t>
        <a:bodyPr/>
        <a:lstStyle/>
        <a:p>
          <a:endParaRPr lang="en-US"/>
        </a:p>
      </dgm:t>
    </dgm:pt>
    <dgm:pt modelId="{295A8285-D275-46F7-A07C-59E361FA3C75}" type="pres">
      <dgm:prSet presAssocID="{AFADB2F8-BB85-4237-85D5-D3104486C949}" presName="vert0" presStyleCnt="0">
        <dgm:presLayoutVars>
          <dgm:dir/>
          <dgm:animOne val="branch"/>
          <dgm:animLvl val="lvl"/>
        </dgm:presLayoutVars>
      </dgm:prSet>
      <dgm:spPr/>
    </dgm:pt>
    <dgm:pt modelId="{17E18EC9-C546-4DF8-9877-5D61A6F6D873}" type="pres">
      <dgm:prSet presAssocID="{BCF061F9-8682-4CF8-AF7C-3A62FFF5F6A3}" presName="thickLine" presStyleLbl="alignNode1" presStyleIdx="0" presStyleCnt="4"/>
      <dgm:spPr/>
    </dgm:pt>
    <dgm:pt modelId="{849F5645-A637-4B4B-B5B2-99AB274F1697}" type="pres">
      <dgm:prSet presAssocID="{BCF061F9-8682-4CF8-AF7C-3A62FFF5F6A3}" presName="horz1" presStyleCnt="0"/>
      <dgm:spPr/>
    </dgm:pt>
    <dgm:pt modelId="{1752556B-4519-4B70-9B02-B084E054835C}" type="pres">
      <dgm:prSet presAssocID="{BCF061F9-8682-4CF8-AF7C-3A62FFF5F6A3}" presName="tx1" presStyleLbl="revTx" presStyleIdx="0" presStyleCnt="4"/>
      <dgm:spPr/>
    </dgm:pt>
    <dgm:pt modelId="{DB15F91B-2C14-457F-80D3-637967CC8724}" type="pres">
      <dgm:prSet presAssocID="{BCF061F9-8682-4CF8-AF7C-3A62FFF5F6A3}" presName="vert1" presStyleCnt="0"/>
      <dgm:spPr/>
    </dgm:pt>
    <dgm:pt modelId="{3F1573B9-6AAA-4E56-890C-F4031EB773B5}" type="pres">
      <dgm:prSet presAssocID="{296B883A-47ED-43A5-85D1-00DB30EDBD0C}" presName="thickLine" presStyleLbl="alignNode1" presStyleIdx="1" presStyleCnt="4"/>
      <dgm:spPr/>
    </dgm:pt>
    <dgm:pt modelId="{C7A39B3C-729F-4C38-AEE2-910D734AAC17}" type="pres">
      <dgm:prSet presAssocID="{296B883A-47ED-43A5-85D1-00DB30EDBD0C}" presName="horz1" presStyleCnt="0"/>
      <dgm:spPr/>
    </dgm:pt>
    <dgm:pt modelId="{DEC44EA8-E495-4DB7-9741-C48B2E54E7D1}" type="pres">
      <dgm:prSet presAssocID="{296B883A-47ED-43A5-85D1-00DB30EDBD0C}" presName="tx1" presStyleLbl="revTx" presStyleIdx="1" presStyleCnt="4"/>
      <dgm:spPr/>
    </dgm:pt>
    <dgm:pt modelId="{72BBDA13-E9EA-4779-805D-F05D143FF973}" type="pres">
      <dgm:prSet presAssocID="{296B883A-47ED-43A5-85D1-00DB30EDBD0C}" presName="vert1" presStyleCnt="0"/>
      <dgm:spPr/>
    </dgm:pt>
    <dgm:pt modelId="{9B7039E8-6459-4116-854D-88AE0D24A598}" type="pres">
      <dgm:prSet presAssocID="{4ECDCB45-DF4E-461D-8051-68563C279FA1}" presName="thickLine" presStyleLbl="alignNode1" presStyleIdx="2" presStyleCnt="4"/>
      <dgm:spPr/>
    </dgm:pt>
    <dgm:pt modelId="{51421DBE-0F3C-4805-8C3A-5BFA55293C9A}" type="pres">
      <dgm:prSet presAssocID="{4ECDCB45-DF4E-461D-8051-68563C279FA1}" presName="horz1" presStyleCnt="0"/>
      <dgm:spPr/>
    </dgm:pt>
    <dgm:pt modelId="{0138365F-561E-4D29-B612-796511C8C4CD}" type="pres">
      <dgm:prSet presAssocID="{4ECDCB45-DF4E-461D-8051-68563C279FA1}" presName="tx1" presStyleLbl="revTx" presStyleIdx="2" presStyleCnt="4"/>
      <dgm:spPr/>
    </dgm:pt>
    <dgm:pt modelId="{BF0F4093-868D-465A-8D16-F19A1B4A3FFC}" type="pres">
      <dgm:prSet presAssocID="{4ECDCB45-DF4E-461D-8051-68563C279FA1}" presName="vert1" presStyleCnt="0"/>
      <dgm:spPr/>
    </dgm:pt>
    <dgm:pt modelId="{D430AE64-067F-418D-B242-2257BF2F00D8}" type="pres">
      <dgm:prSet presAssocID="{98BBE6F7-58DC-4653-A41A-C7B4B98FDBA8}" presName="thickLine" presStyleLbl="alignNode1" presStyleIdx="3" presStyleCnt="4"/>
      <dgm:spPr/>
    </dgm:pt>
    <dgm:pt modelId="{EC5BEF8F-1143-4816-88F7-7DA403BDD845}" type="pres">
      <dgm:prSet presAssocID="{98BBE6F7-58DC-4653-A41A-C7B4B98FDBA8}" presName="horz1" presStyleCnt="0"/>
      <dgm:spPr/>
    </dgm:pt>
    <dgm:pt modelId="{AD7C73CE-F55E-4F4E-90AA-3617101707B2}" type="pres">
      <dgm:prSet presAssocID="{98BBE6F7-58DC-4653-A41A-C7B4B98FDBA8}" presName="tx1" presStyleLbl="revTx" presStyleIdx="3" presStyleCnt="4"/>
      <dgm:spPr/>
    </dgm:pt>
    <dgm:pt modelId="{ADF73D2B-4313-46FE-855A-D77554CEF3BC}" type="pres">
      <dgm:prSet presAssocID="{98BBE6F7-58DC-4653-A41A-C7B4B98FDBA8}" presName="vert1" presStyleCnt="0"/>
      <dgm:spPr/>
    </dgm:pt>
  </dgm:ptLst>
  <dgm:cxnLst>
    <dgm:cxn modelId="{BA131142-14E4-4CE0-9FAE-85C9CE8B2CB5}" type="presOf" srcId="{AFADB2F8-BB85-4237-85D5-D3104486C949}" destId="{295A8285-D275-46F7-A07C-59E361FA3C75}" srcOrd="0" destOrd="0" presId="urn:microsoft.com/office/officeart/2008/layout/LinedList"/>
    <dgm:cxn modelId="{3FF4B746-F3D2-40F2-9C44-BDD73F02E9EF}" type="presOf" srcId="{296B883A-47ED-43A5-85D1-00DB30EDBD0C}" destId="{DEC44EA8-E495-4DB7-9741-C48B2E54E7D1}" srcOrd="0" destOrd="0" presId="urn:microsoft.com/office/officeart/2008/layout/LinedList"/>
    <dgm:cxn modelId="{F1CFAF73-BCA6-4604-AEB6-317DCC73FD76}" type="presOf" srcId="{98BBE6F7-58DC-4653-A41A-C7B4B98FDBA8}" destId="{AD7C73CE-F55E-4F4E-90AA-3617101707B2}" srcOrd="0" destOrd="0" presId="urn:microsoft.com/office/officeart/2008/layout/LinedList"/>
    <dgm:cxn modelId="{32DB597E-6A2C-411D-BAE5-DAD78A72BAC8}" type="presOf" srcId="{4ECDCB45-DF4E-461D-8051-68563C279FA1}" destId="{0138365F-561E-4D29-B612-796511C8C4CD}" srcOrd="0" destOrd="0" presId="urn:microsoft.com/office/officeart/2008/layout/LinedList"/>
    <dgm:cxn modelId="{DB0AACAD-8824-4787-82F6-78545351DBC1}" srcId="{AFADB2F8-BB85-4237-85D5-D3104486C949}" destId="{296B883A-47ED-43A5-85D1-00DB30EDBD0C}" srcOrd="1" destOrd="0" parTransId="{DB03E8F1-2B8C-4B62-B06D-5D5C5923218B}" sibTransId="{1CFC4099-8A96-4732-920B-8CD1A87FF727}"/>
    <dgm:cxn modelId="{34FC4DAE-F61E-4DA6-8BA4-0CD1BD984611}" srcId="{AFADB2F8-BB85-4237-85D5-D3104486C949}" destId="{98BBE6F7-58DC-4653-A41A-C7B4B98FDBA8}" srcOrd="3" destOrd="0" parTransId="{9C9D9627-5A7B-4362-BD8D-3BE11C83A310}" sibTransId="{D64AA040-64AD-4F80-AB10-25EEBE6464F1}"/>
    <dgm:cxn modelId="{970470BA-0D64-4DA7-A53E-C38D8783E8F6}" type="presOf" srcId="{BCF061F9-8682-4CF8-AF7C-3A62FFF5F6A3}" destId="{1752556B-4519-4B70-9B02-B084E054835C}" srcOrd="0" destOrd="0" presId="urn:microsoft.com/office/officeart/2008/layout/LinedList"/>
    <dgm:cxn modelId="{BC4907C9-2D03-4542-BA1F-E5DB219C0252}" srcId="{AFADB2F8-BB85-4237-85D5-D3104486C949}" destId="{BCF061F9-8682-4CF8-AF7C-3A62FFF5F6A3}" srcOrd="0" destOrd="0" parTransId="{0C0FD7C6-B0F4-4D11-87B8-D507C12C2271}" sibTransId="{9AD8DC11-46A8-4D19-8A73-60BA97601D5C}"/>
    <dgm:cxn modelId="{C67C80D1-BD85-4E72-B39F-71483E722B8A}" srcId="{AFADB2F8-BB85-4237-85D5-D3104486C949}" destId="{4ECDCB45-DF4E-461D-8051-68563C279FA1}" srcOrd="2" destOrd="0" parTransId="{D410765E-51B9-4AEB-BE82-24DA27F03CF6}" sibTransId="{5317B245-D619-4BA0-9D55-780E87E5D31A}"/>
    <dgm:cxn modelId="{FB7B85B4-2775-43BA-B709-2D8E3DF2A8C9}" type="presParOf" srcId="{295A8285-D275-46F7-A07C-59E361FA3C75}" destId="{17E18EC9-C546-4DF8-9877-5D61A6F6D873}" srcOrd="0" destOrd="0" presId="urn:microsoft.com/office/officeart/2008/layout/LinedList"/>
    <dgm:cxn modelId="{77F96B20-473E-41DF-AB71-CFAE7D4C1CAA}" type="presParOf" srcId="{295A8285-D275-46F7-A07C-59E361FA3C75}" destId="{849F5645-A637-4B4B-B5B2-99AB274F1697}" srcOrd="1" destOrd="0" presId="urn:microsoft.com/office/officeart/2008/layout/LinedList"/>
    <dgm:cxn modelId="{3C9C8D5B-D5EA-4457-A60C-44FD28F75C2B}" type="presParOf" srcId="{849F5645-A637-4B4B-B5B2-99AB274F1697}" destId="{1752556B-4519-4B70-9B02-B084E054835C}" srcOrd="0" destOrd="0" presId="urn:microsoft.com/office/officeart/2008/layout/LinedList"/>
    <dgm:cxn modelId="{8E27E173-A6D3-4EDE-9BC9-834AA5CBDE36}" type="presParOf" srcId="{849F5645-A637-4B4B-B5B2-99AB274F1697}" destId="{DB15F91B-2C14-457F-80D3-637967CC8724}" srcOrd="1" destOrd="0" presId="urn:microsoft.com/office/officeart/2008/layout/LinedList"/>
    <dgm:cxn modelId="{2127B4DB-B85E-4718-85D3-FB6199BA3045}" type="presParOf" srcId="{295A8285-D275-46F7-A07C-59E361FA3C75}" destId="{3F1573B9-6AAA-4E56-890C-F4031EB773B5}" srcOrd="2" destOrd="0" presId="urn:microsoft.com/office/officeart/2008/layout/LinedList"/>
    <dgm:cxn modelId="{6A1915FF-F601-4303-A358-E2BE98269504}" type="presParOf" srcId="{295A8285-D275-46F7-A07C-59E361FA3C75}" destId="{C7A39B3C-729F-4C38-AEE2-910D734AAC17}" srcOrd="3" destOrd="0" presId="urn:microsoft.com/office/officeart/2008/layout/LinedList"/>
    <dgm:cxn modelId="{3DB533CF-1A20-4F7B-9D1E-70B8BD4EAAEF}" type="presParOf" srcId="{C7A39B3C-729F-4C38-AEE2-910D734AAC17}" destId="{DEC44EA8-E495-4DB7-9741-C48B2E54E7D1}" srcOrd="0" destOrd="0" presId="urn:microsoft.com/office/officeart/2008/layout/LinedList"/>
    <dgm:cxn modelId="{5BCC6886-40BB-40DC-A49F-D1E6B0C90E29}" type="presParOf" srcId="{C7A39B3C-729F-4C38-AEE2-910D734AAC17}" destId="{72BBDA13-E9EA-4779-805D-F05D143FF973}" srcOrd="1" destOrd="0" presId="urn:microsoft.com/office/officeart/2008/layout/LinedList"/>
    <dgm:cxn modelId="{C2BA3CDC-5E51-49A9-9F22-23CB4ADDADA7}" type="presParOf" srcId="{295A8285-D275-46F7-A07C-59E361FA3C75}" destId="{9B7039E8-6459-4116-854D-88AE0D24A598}" srcOrd="4" destOrd="0" presId="urn:microsoft.com/office/officeart/2008/layout/LinedList"/>
    <dgm:cxn modelId="{43F94D18-FA0D-4167-8BFE-842DE582C6AC}" type="presParOf" srcId="{295A8285-D275-46F7-A07C-59E361FA3C75}" destId="{51421DBE-0F3C-4805-8C3A-5BFA55293C9A}" srcOrd="5" destOrd="0" presId="urn:microsoft.com/office/officeart/2008/layout/LinedList"/>
    <dgm:cxn modelId="{50E6CD77-9076-4135-AE90-2A963F6819C0}" type="presParOf" srcId="{51421DBE-0F3C-4805-8C3A-5BFA55293C9A}" destId="{0138365F-561E-4D29-B612-796511C8C4CD}" srcOrd="0" destOrd="0" presId="urn:microsoft.com/office/officeart/2008/layout/LinedList"/>
    <dgm:cxn modelId="{BA1C5DD8-BA6F-4ED5-B4A3-448714E77267}" type="presParOf" srcId="{51421DBE-0F3C-4805-8C3A-5BFA55293C9A}" destId="{BF0F4093-868D-465A-8D16-F19A1B4A3FFC}" srcOrd="1" destOrd="0" presId="urn:microsoft.com/office/officeart/2008/layout/LinedList"/>
    <dgm:cxn modelId="{C8E73CF6-83FF-4294-9CA3-CF5FF1DD25FF}" type="presParOf" srcId="{295A8285-D275-46F7-A07C-59E361FA3C75}" destId="{D430AE64-067F-418D-B242-2257BF2F00D8}" srcOrd="6" destOrd="0" presId="urn:microsoft.com/office/officeart/2008/layout/LinedList"/>
    <dgm:cxn modelId="{BE8A5099-9B82-4469-A135-0197EF8C024B}" type="presParOf" srcId="{295A8285-D275-46F7-A07C-59E361FA3C75}" destId="{EC5BEF8F-1143-4816-88F7-7DA403BDD845}" srcOrd="7" destOrd="0" presId="urn:microsoft.com/office/officeart/2008/layout/LinedList"/>
    <dgm:cxn modelId="{34B4523A-D49B-42C7-AE98-557E195E844E}" type="presParOf" srcId="{EC5BEF8F-1143-4816-88F7-7DA403BDD845}" destId="{AD7C73CE-F55E-4F4E-90AA-3617101707B2}" srcOrd="0" destOrd="0" presId="urn:microsoft.com/office/officeart/2008/layout/LinedList"/>
    <dgm:cxn modelId="{A4F536A1-9601-41E5-9FD4-2CC1B357BB54}" type="presParOf" srcId="{EC5BEF8F-1143-4816-88F7-7DA403BDD845}" destId="{ADF73D2B-4313-46FE-855A-D77554CEF3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ADB2F8-BB85-4237-85D5-D3104486C94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4ACB17C-DB5C-4D1D-BE76-0EF78E777E48}">
      <dgm:prSet/>
      <dgm:spPr/>
      <dgm:t>
        <a:bodyPr/>
        <a:lstStyle/>
        <a:p>
          <a:r>
            <a:rPr lang="en-US" dirty="0"/>
            <a:t>Pass ALL </a:t>
          </a:r>
          <a:r>
            <a:rPr lang="en-US" dirty="0">
              <a:latin typeface="Calibri"/>
            </a:rPr>
            <a:t>(9)</a:t>
          </a:r>
          <a:r>
            <a:rPr lang="en-US" dirty="0"/>
            <a:t> third-year clerkships</a:t>
          </a:r>
        </a:p>
      </dgm:t>
    </dgm:pt>
    <dgm:pt modelId="{965A3DC7-612F-4305-AAFB-58166364BC2B}" type="parTrans" cxnId="{1728F55C-9E1D-4A09-87EF-1ED2B67F8866}">
      <dgm:prSet/>
      <dgm:spPr/>
      <dgm:t>
        <a:bodyPr/>
        <a:lstStyle/>
        <a:p>
          <a:endParaRPr lang="en-US"/>
        </a:p>
      </dgm:t>
    </dgm:pt>
    <dgm:pt modelId="{6279B37E-5C96-4301-BC35-4041C099EA32}" type="sibTrans" cxnId="{1728F55C-9E1D-4A09-87EF-1ED2B67F8866}">
      <dgm:prSet/>
      <dgm:spPr/>
      <dgm:t>
        <a:bodyPr/>
        <a:lstStyle/>
        <a:p>
          <a:endParaRPr lang="en-US"/>
        </a:p>
      </dgm:t>
    </dgm:pt>
    <dgm:pt modelId="{8AAE5F32-F26A-4E52-92B8-E70A4894B288}">
      <dgm:prSet/>
      <dgm:spPr/>
      <dgm:t>
        <a:bodyPr/>
        <a:lstStyle/>
        <a:p>
          <a:r>
            <a:rPr lang="en-US" dirty="0"/>
            <a:t>Pass ONE 2-week elective (</a:t>
          </a:r>
          <a:r>
            <a:rPr lang="en-US" i="1" dirty="0"/>
            <a:t>linked with Peds</a:t>
          </a:r>
          <a:r>
            <a:rPr lang="en-US" dirty="0"/>
            <a:t>)  </a:t>
          </a:r>
        </a:p>
      </dgm:t>
    </dgm:pt>
    <dgm:pt modelId="{F0B399A6-4E1B-4525-9422-F1DEE8BC8E8D}" type="parTrans" cxnId="{FA9283BF-DAFB-4406-B7FE-604A65FCF19F}">
      <dgm:prSet/>
      <dgm:spPr/>
      <dgm:t>
        <a:bodyPr/>
        <a:lstStyle/>
        <a:p>
          <a:endParaRPr lang="en-US"/>
        </a:p>
      </dgm:t>
    </dgm:pt>
    <dgm:pt modelId="{88F4CC6F-7CB7-4539-A50A-5E8B656AEEF0}" type="sibTrans" cxnId="{FA9283BF-DAFB-4406-B7FE-604A65FCF19F}">
      <dgm:prSet/>
      <dgm:spPr/>
      <dgm:t>
        <a:bodyPr/>
        <a:lstStyle/>
        <a:p>
          <a:endParaRPr lang="en-US"/>
        </a:p>
      </dgm:t>
    </dgm:pt>
    <dgm:pt modelId="{D6BDA4E9-19E1-45D9-A230-0C8EA01FB72A}">
      <dgm:prSet/>
      <dgm:spPr/>
      <dgm:t>
        <a:bodyPr/>
        <a:lstStyle/>
        <a:p>
          <a:r>
            <a:rPr lang="en-US" dirty="0"/>
            <a:t>Pass </a:t>
          </a:r>
          <a:r>
            <a:rPr lang="en-US" b="1" dirty="0">
              <a:solidFill>
                <a:srgbClr val="C00000"/>
              </a:solidFill>
            </a:rPr>
            <a:t>TWO</a:t>
          </a:r>
          <a:r>
            <a:rPr lang="en-US" dirty="0"/>
            <a:t> Sub-internships (4-weeks each) </a:t>
          </a:r>
        </a:p>
      </dgm:t>
    </dgm:pt>
    <dgm:pt modelId="{1CC751B7-D732-4C25-BFF0-B4E7C6F9B0D3}" type="parTrans" cxnId="{88174435-16F9-416C-924E-49CCE3CAF1B0}">
      <dgm:prSet/>
      <dgm:spPr/>
      <dgm:t>
        <a:bodyPr/>
        <a:lstStyle/>
        <a:p>
          <a:endParaRPr lang="en-US"/>
        </a:p>
      </dgm:t>
    </dgm:pt>
    <dgm:pt modelId="{49E05782-74D0-4995-97AF-10001B9280A3}" type="sibTrans" cxnId="{88174435-16F9-416C-924E-49CCE3CAF1B0}">
      <dgm:prSet/>
      <dgm:spPr/>
      <dgm:t>
        <a:bodyPr/>
        <a:lstStyle/>
        <a:p>
          <a:endParaRPr lang="en-US"/>
        </a:p>
      </dgm:t>
    </dgm:pt>
    <dgm:pt modelId="{DA2EAE11-20A9-4BFE-A6BB-485B72E24964}">
      <dgm:prSet/>
      <dgm:spPr/>
      <dgm:t>
        <a:bodyPr/>
        <a:lstStyle/>
        <a:p>
          <a:r>
            <a:rPr lang="en-US" dirty="0"/>
            <a:t>Pass </a:t>
          </a:r>
          <a:r>
            <a:rPr lang="en-US" b="1" dirty="0">
              <a:solidFill>
                <a:srgbClr val="C00000"/>
              </a:solidFill>
            </a:rPr>
            <a:t>FIVE</a:t>
          </a:r>
          <a:r>
            <a:rPr lang="en-US" dirty="0"/>
            <a:t> 4-week electives (see elective criteria) </a:t>
          </a:r>
        </a:p>
      </dgm:t>
    </dgm:pt>
    <dgm:pt modelId="{70D778CF-2D48-4231-9598-A7230185750C}" type="parTrans" cxnId="{6AD279B8-0BB1-4991-9852-9CD13507B163}">
      <dgm:prSet/>
      <dgm:spPr/>
      <dgm:t>
        <a:bodyPr/>
        <a:lstStyle/>
        <a:p>
          <a:endParaRPr lang="en-US"/>
        </a:p>
      </dgm:t>
    </dgm:pt>
    <dgm:pt modelId="{F10D8138-0003-475E-B055-711E6C8571FD}" type="sibTrans" cxnId="{6AD279B8-0BB1-4991-9852-9CD13507B163}">
      <dgm:prSet/>
      <dgm:spPr/>
      <dgm:t>
        <a:bodyPr/>
        <a:lstStyle/>
        <a:p>
          <a:endParaRPr lang="en-US"/>
        </a:p>
      </dgm:t>
    </dgm:pt>
    <dgm:pt modelId="{BCF061F9-8682-4CF8-AF7C-3A62FFF5F6A3}">
      <dgm:prSet/>
      <dgm:spPr/>
      <dgm:t>
        <a:bodyPr/>
        <a:lstStyle/>
        <a:p>
          <a:r>
            <a:rPr lang="en-US" dirty="0"/>
            <a:t>Pass OSCE</a:t>
          </a:r>
        </a:p>
      </dgm:t>
    </dgm:pt>
    <dgm:pt modelId="{0C0FD7C6-B0F4-4D11-87B8-D507C12C2271}" type="parTrans" cxnId="{BC4907C9-2D03-4542-BA1F-E5DB219C0252}">
      <dgm:prSet/>
      <dgm:spPr/>
      <dgm:t>
        <a:bodyPr/>
        <a:lstStyle/>
        <a:p>
          <a:endParaRPr lang="en-US"/>
        </a:p>
      </dgm:t>
    </dgm:pt>
    <dgm:pt modelId="{9AD8DC11-46A8-4D19-8A73-60BA97601D5C}" type="sibTrans" cxnId="{BC4907C9-2D03-4542-BA1F-E5DB219C0252}">
      <dgm:prSet/>
      <dgm:spPr/>
      <dgm:t>
        <a:bodyPr/>
        <a:lstStyle/>
        <a:p>
          <a:endParaRPr lang="en-US"/>
        </a:p>
      </dgm:t>
    </dgm:pt>
    <dgm:pt modelId="{296B883A-47ED-43A5-85D1-00DB30EDBD0C}">
      <dgm:prSet/>
      <dgm:spPr/>
      <dgm:t>
        <a:bodyPr/>
        <a:lstStyle/>
        <a:p>
          <a:r>
            <a:rPr lang="en-US" strike="noStrike" baseline="0" dirty="0"/>
            <a:t>Complete the FRCT Scholarly Project</a:t>
          </a:r>
        </a:p>
      </dgm:t>
    </dgm:pt>
    <dgm:pt modelId="{DB03E8F1-2B8C-4B62-B06D-5D5C5923218B}" type="parTrans" cxnId="{DB0AACAD-8824-4787-82F6-78545351DBC1}">
      <dgm:prSet/>
      <dgm:spPr/>
      <dgm:t>
        <a:bodyPr/>
        <a:lstStyle/>
        <a:p>
          <a:endParaRPr lang="en-US"/>
        </a:p>
      </dgm:t>
    </dgm:pt>
    <dgm:pt modelId="{1CFC4099-8A96-4732-920B-8CD1A87FF727}" type="sibTrans" cxnId="{DB0AACAD-8824-4787-82F6-78545351DBC1}">
      <dgm:prSet/>
      <dgm:spPr/>
      <dgm:t>
        <a:bodyPr/>
        <a:lstStyle/>
        <a:p>
          <a:endParaRPr lang="en-US"/>
        </a:p>
      </dgm:t>
    </dgm:pt>
    <dgm:pt modelId="{4ECDCB45-DF4E-461D-8051-68563C279FA1}">
      <dgm:prSet/>
      <dgm:spPr/>
      <dgm:t>
        <a:bodyPr/>
        <a:lstStyle/>
        <a:p>
          <a:r>
            <a:rPr lang="en-US" dirty="0"/>
            <a:t>Take Step 2</a:t>
          </a:r>
        </a:p>
      </dgm:t>
    </dgm:pt>
    <dgm:pt modelId="{D410765E-51B9-4AEB-BE82-24DA27F03CF6}" type="parTrans" cxnId="{C67C80D1-BD85-4E72-B39F-71483E722B8A}">
      <dgm:prSet/>
      <dgm:spPr/>
      <dgm:t>
        <a:bodyPr/>
        <a:lstStyle/>
        <a:p>
          <a:endParaRPr lang="en-US"/>
        </a:p>
      </dgm:t>
    </dgm:pt>
    <dgm:pt modelId="{5317B245-D619-4BA0-9D55-780E87E5D31A}" type="sibTrans" cxnId="{C67C80D1-BD85-4E72-B39F-71483E722B8A}">
      <dgm:prSet/>
      <dgm:spPr/>
      <dgm:t>
        <a:bodyPr/>
        <a:lstStyle/>
        <a:p>
          <a:endParaRPr lang="en-US"/>
        </a:p>
      </dgm:t>
    </dgm:pt>
    <dgm:pt modelId="{98BBE6F7-58DC-4653-A41A-C7B4B98FDBA8}">
      <dgm:prSet/>
      <dgm:spPr/>
      <dgm:t>
        <a:bodyPr/>
        <a:lstStyle/>
        <a:p>
          <a:r>
            <a:rPr lang="en-US" dirty="0"/>
            <a:t>Complete Exit Interview with Financial Aid</a:t>
          </a:r>
        </a:p>
      </dgm:t>
    </dgm:pt>
    <dgm:pt modelId="{9C9D9627-5A7B-4362-BD8D-3BE11C83A310}" type="parTrans" cxnId="{34FC4DAE-F61E-4DA6-8BA4-0CD1BD984611}">
      <dgm:prSet/>
      <dgm:spPr/>
      <dgm:t>
        <a:bodyPr/>
        <a:lstStyle/>
        <a:p>
          <a:endParaRPr lang="en-US"/>
        </a:p>
      </dgm:t>
    </dgm:pt>
    <dgm:pt modelId="{D64AA040-64AD-4F80-AB10-25EEBE6464F1}" type="sibTrans" cxnId="{34FC4DAE-F61E-4DA6-8BA4-0CD1BD984611}">
      <dgm:prSet/>
      <dgm:spPr/>
      <dgm:t>
        <a:bodyPr/>
        <a:lstStyle/>
        <a:p>
          <a:endParaRPr lang="en-US"/>
        </a:p>
      </dgm:t>
    </dgm:pt>
    <dgm:pt modelId="{D49A567D-6F2A-4345-96B5-6ABA53BE2403}">
      <dgm:prSet/>
      <dgm:spPr/>
      <dgm:t>
        <a:bodyPr/>
        <a:lstStyle/>
        <a:p>
          <a:endParaRPr lang="en-US" dirty="0"/>
        </a:p>
      </dgm:t>
    </dgm:pt>
    <dgm:pt modelId="{902EAA77-3492-4C05-B5A2-ED1EEF9E3690}" type="parTrans" cxnId="{C3D7B323-1FB6-4099-946F-EB5D00D9A71E}">
      <dgm:prSet/>
      <dgm:spPr/>
      <dgm:t>
        <a:bodyPr/>
        <a:lstStyle/>
        <a:p>
          <a:endParaRPr lang="en-US"/>
        </a:p>
      </dgm:t>
    </dgm:pt>
    <dgm:pt modelId="{7BB0F3AF-5DF3-45FC-8D9A-E6B7445FB150}" type="sibTrans" cxnId="{C3D7B323-1FB6-4099-946F-EB5D00D9A71E}">
      <dgm:prSet/>
      <dgm:spPr/>
      <dgm:t>
        <a:bodyPr/>
        <a:lstStyle/>
        <a:p>
          <a:endParaRPr lang="en-US"/>
        </a:p>
      </dgm:t>
    </dgm:pt>
    <dgm:pt modelId="{2C0A7736-0C37-4331-A036-E3714F7DCB23}">
      <dgm:prSet/>
      <dgm:spPr/>
      <dgm:t>
        <a:bodyPr/>
        <a:lstStyle/>
        <a:p>
          <a:r>
            <a:rPr lang="en-US" dirty="0"/>
            <a:t>Pass </a:t>
          </a:r>
          <a:r>
            <a:rPr lang="en-US" b="1" dirty="0">
              <a:solidFill>
                <a:srgbClr val="C00000"/>
              </a:solidFill>
            </a:rPr>
            <a:t>ONE</a:t>
          </a:r>
          <a:r>
            <a:rPr lang="en-US" dirty="0"/>
            <a:t> </a:t>
          </a:r>
          <a:r>
            <a:rPr lang="en-US" dirty="0" err="1"/>
            <a:t>PoM</a:t>
          </a:r>
          <a:r>
            <a:rPr lang="en-US" dirty="0"/>
            <a:t> 4: Transition to Residency </a:t>
          </a:r>
        </a:p>
      </dgm:t>
    </dgm:pt>
    <dgm:pt modelId="{12FB6A49-5589-444D-B809-868673D34BCF}" type="parTrans" cxnId="{3E055B4A-2A84-4792-95E9-3BB4D3570EE5}">
      <dgm:prSet/>
      <dgm:spPr/>
      <dgm:t>
        <a:bodyPr/>
        <a:lstStyle/>
        <a:p>
          <a:endParaRPr lang="en-US"/>
        </a:p>
      </dgm:t>
    </dgm:pt>
    <dgm:pt modelId="{B6AAB1C7-EA62-4AB1-AD8E-349F6B7A2F5C}" type="sibTrans" cxnId="{3E055B4A-2A84-4792-95E9-3BB4D3570EE5}">
      <dgm:prSet/>
      <dgm:spPr/>
      <dgm:t>
        <a:bodyPr/>
        <a:lstStyle/>
        <a:p>
          <a:endParaRPr lang="en-US"/>
        </a:p>
      </dgm:t>
    </dgm:pt>
    <dgm:pt modelId="{295A8285-D275-46F7-A07C-59E361FA3C75}" type="pres">
      <dgm:prSet presAssocID="{AFADB2F8-BB85-4237-85D5-D3104486C949}" presName="vert0" presStyleCnt="0">
        <dgm:presLayoutVars>
          <dgm:dir/>
          <dgm:animOne val="branch"/>
          <dgm:animLvl val="lvl"/>
        </dgm:presLayoutVars>
      </dgm:prSet>
      <dgm:spPr/>
    </dgm:pt>
    <dgm:pt modelId="{2EDB428C-1780-4208-8AA3-2E5D9376650C}" type="pres">
      <dgm:prSet presAssocID="{34ACB17C-DB5C-4D1D-BE76-0EF78E777E48}" presName="thickLine" presStyleLbl="alignNode1" presStyleIdx="0" presStyleCnt="10"/>
      <dgm:spPr/>
    </dgm:pt>
    <dgm:pt modelId="{1E24232E-2AF1-45FA-AA17-3B29F0BCC7E9}" type="pres">
      <dgm:prSet presAssocID="{34ACB17C-DB5C-4D1D-BE76-0EF78E777E48}" presName="horz1" presStyleCnt="0"/>
      <dgm:spPr/>
    </dgm:pt>
    <dgm:pt modelId="{8A8038C5-9547-4FDB-A249-EA06174A5983}" type="pres">
      <dgm:prSet presAssocID="{34ACB17C-DB5C-4D1D-BE76-0EF78E777E48}" presName="tx1" presStyleLbl="revTx" presStyleIdx="0" presStyleCnt="10"/>
      <dgm:spPr/>
    </dgm:pt>
    <dgm:pt modelId="{BED6586E-78DE-46A7-A059-91A59F6C7D94}" type="pres">
      <dgm:prSet presAssocID="{34ACB17C-DB5C-4D1D-BE76-0EF78E777E48}" presName="vert1" presStyleCnt="0"/>
      <dgm:spPr/>
    </dgm:pt>
    <dgm:pt modelId="{3AD66188-A28F-406A-AC30-35BA0D0534A3}" type="pres">
      <dgm:prSet presAssocID="{8AAE5F32-F26A-4E52-92B8-E70A4894B288}" presName="thickLine" presStyleLbl="alignNode1" presStyleIdx="1" presStyleCnt="10"/>
      <dgm:spPr/>
    </dgm:pt>
    <dgm:pt modelId="{869A7616-6DF3-4024-A1B7-136A32D6AC8E}" type="pres">
      <dgm:prSet presAssocID="{8AAE5F32-F26A-4E52-92B8-E70A4894B288}" presName="horz1" presStyleCnt="0"/>
      <dgm:spPr/>
    </dgm:pt>
    <dgm:pt modelId="{C0437473-629D-4620-8570-E6C03EDB2107}" type="pres">
      <dgm:prSet presAssocID="{8AAE5F32-F26A-4E52-92B8-E70A4894B288}" presName="tx1" presStyleLbl="revTx" presStyleIdx="1" presStyleCnt="10"/>
      <dgm:spPr/>
    </dgm:pt>
    <dgm:pt modelId="{EEEBCC3F-4BFE-48D4-A49D-138F4FA7A342}" type="pres">
      <dgm:prSet presAssocID="{8AAE5F32-F26A-4E52-92B8-E70A4894B288}" presName="vert1" presStyleCnt="0"/>
      <dgm:spPr/>
    </dgm:pt>
    <dgm:pt modelId="{113EDF1A-7823-4B0B-8032-916F0A046EBB}" type="pres">
      <dgm:prSet presAssocID="{D6BDA4E9-19E1-45D9-A230-0C8EA01FB72A}" presName="thickLine" presStyleLbl="alignNode1" presStyleIdx="2" presStyleCnt="10"/>
      <dgm:spPr/>
    </dgm:pt>
    <dgm:pt modelId="{0FD3F655-B791-4073-995B-F3E66BED7CF6}" type="pres">
      <dgm:prSet presAssocID="{D6BDA4E9-19E1-45D9-A230-0C8EA01FB72A}" presName="horz1" presStyleCnt="0"/>
      <dgm:spPr/>
    </dgm:pt>
    <dgm:pt modelId="{11A2B57C-BEBB-4435-9884-80A766E3AD39}" type="pres">
      <dgm:prSet presAssocID="{D6BDA4E9-19E1-45D9-A230-0C8EA01FB72A}" presName="tx1" presStyleLbl="revTx" presStyleIdx="2" presStyleCnt="10"/>
      <dgm:spPr/>
    </dgm:pt>
    <dgm:pt modelId="{842BD8C4-A249-47F8-9474-2F70C9BA48A1}" type="pres">
      <dgm:prSet presAssocID="{D6BDA4E9-19E1-45D9-A230-0C8EA01FB72A}" presName="vert1" presStyleCnt="0"/>
      <dgm:spPr/>
    </dgm:pt>
    <dgm:pt modelId="{EDF584BB-530F-479E-8408-2635440BEC4B}" type="pres">
      <dgm:prSet presAssocID="{DA2EAE11-20A9-4BFE-A6BB-485B72E24964}" presName="thickLine" presStyleLbl="alignNode1" presStyleIdx="3" presStyleCnt="10"/>
      <dgm:spPr/>
    </dgm:pt>
    <dgm:pt modelId="{39BFB878-B8EC-4A23-9787-A06D25E2A3A3}" type="pres">
      <dgm:prSet presAssocID="{DA2EAE11-20A9-4BFE-A6BB-485B72E24964}" presName="horz1" presStyleCnt="0"/>
      <dgm:spPr/>
    </dgm:pt>
    <dgm:pt modelId="{FD14E484-4B6D-4D23-9115-0E96391E583E}" type="pres">
      <dgm:prSet presAssocID="{DA2EAE11-20A9-4BFE-A6BB-485B72E24964}" presName="tx1" presStyleLbl="revTx" presStyleIdx="3" presStyleCnt="10"/>
      <dgm:spPr/>
    </dgm:pt>
    <dgm:pt modelId="{31FD3A62-D940-44F5-ABF4-F2CFD3EA84FA}" type="pres">
      <dgm:prSet presAssocID="{DA2EAE11-20A9-4BFE-A6BB-485B72E24964}" presName="vert1" presStyleCnt="0"/>
      <dgm:spPr/>
    </dgm:pt>
    <dgm:pt modelId="{305BE206-0F8C-41DF-90B1-AD929032F948}" type="pres">
      <dgm:prSet presAssocID="{2C0A7736-0C37-4331-A036-E3714F7DCB23}" presName="thickLine" presStyleLbl="alignNode1" presStyleIdx="4" presStyleCnt="10"/>
      <dgm:spPr/>
    </dgm:pt>
    <dgm:pt modelId="{2066E59F-976B-413C-809B-20A7A995AB8E}" type="pres">
      <dgm:prSet presAssocID="{2C0A7736-0C37-4331-A036-E3714F7DCB23}" presName="horz1" presStyleCnt="0"/>
      <dgm:spPr/>
    </dgm:pt>
    <dgm:pt modelId="{F6D1F524-D438-42FA-94DA-0DF5EAC350A0}" type="pres">
      <dgm:prSet presAssocID="{2C0A7736-0C37-4331-A036-E3714F7DCB23}" presName="tx1" presStyleLbl="revTx" presStyleIdx="4" presStyleCnt="10"/>
      <dgm:spPr/>
    </dgm:pt>
    <dgm:pt modelId="{B9FE6555-9124-4B86-B253-C0384D7169F1}" type="pres">
      <dgm:prSet presAssocID="{2C0A7736-0C37-4331-A036-E3714F7DCB23}" presName="vert1" presStyleCnt="0"/>
      <dgm:spPr/>
    </dgm:pt>
    <dgm:pt modelId="{17E18EC9-C546-4DF8-9877-5D61A6F6D873}" type="pres">
      <dgm:prSet presAssocID="{BCF061F9-8682-4CF8-AF7C-3A62FFF5F6A3}" presName="thickLine" presStyleLbl="alignNode1" presStyleIdx="5" presStyleCnt="10"/>
      <dgm:spPr/>
    </dgm:pt>
    <dgm:pt modelId="{849F5645-A637-4B4B-B5B2-99AB274F1697}" type="pres">
      <dgm:prSet presAssocID="{BCF061F9-8682-4CF8-AF7C-3A62FFF5F6A3}" presName="horz1" presStyleCnt="0"/>
      <dgm:spPr/>
    </dgm:pt>
    <dgm:pt modelId="{1752556B-4519-4B70-9B02-B084E054835C}" type="pres">
      <dgm:prSet presAssocID="{BCF061F9-8682-4CF8-AF7C-3A62FFF5F6A3}" presName="tx1" presStyleLbl="revTx" presStyleIdx="5" presStyleCnt="10"/>
      <dgm:spPr/>
    </dgm:pt>
    <dgm:pt modelId="{DB15F91B-2C14-457F-80D3-637967CC8724}" type="pres">
      <dgm:prSet presAssocID="{BCF061F9-8682-4CF8-AF7C-3A62FFF5F6A3}" presName="vert1" presStyleCnt="0"/>
      <dgm:spPr/>
    </dgm:pt>
    <dgm:pt modelId="{3F1573B9-6AAA-4E56-890C-F4031EB773B5}" type="pres">
      <dgm:prSet presAssocID="{296B883A-47ED-43A5-85D1-00DB30EDBD0C}" presName="thickLine" presStyleLbl="alignNode1" presStyleIdx="6" presStyleCnt="10"/>
      <dgm:spPr/>
    </dgm:pt>
    <dgm:pt modelId="{C7A39B3C-729F-4C38-AEE2-910D734AAC17}" type="pres">
      <dgm:prSet presAssocID="{296B883A-47ED-43A5-85D1-00DB30EDBD0C}" presName="horz1" presStyleCnt="0"/>
      <dgm:spPr/>
    </dgm:pt>
    <dgm:pt modelId="{DEC44EA8-E495-4DB7-9741-C48B2E54E7D1}" type="pres">
      <dgm:prSet presAssocID="{296B883A-47ED-43A5-85D1-00DB30EDBD0C}" presName="tx1" presStyleLbl="revTx" presStyleIdx="6" presStyleCnt="10"/>
      <dgm:spPr/>
    </dgm:pt>
    <dgm:pt modelId="{72BBDA13-E9EA-4779-805D-F05D143FF973}" type="pres">
      <dgm:prSet presAssocID="{296B883A-47ED-43A5-85D1-00DB30EDBD0C}" presName="vert1" presStyleCnt="0"/>
      <dgm:spPr/>
    </dgm:pt>
    <dgm:pt modelId="{9B7039E8-6459-4116-854D-88AE0D24A598}" type="pres">
      <dgm:prSet presAssocID="{4ECDCB45-DF4E-461D-8051-68563C279FA1}" presName="thickLine" presStyleLbl="alignNode1" presStyleIdx="7" presStyleCnt="10"/>
      <dgm:spPr/>
    </dgm:pt>
    <dgm:pt modelId="{51421DBE-0F3C-4805-8C3A-5BFA55293C9A}" type="pres">
      <dgm:prSet presAssocID="{4ECDCB45-DF4E-461D-8051-68563C279FA1}" presName="horz1" presStyleCnt="0"/>
      <dgm:spPr/>
    </dgm:pt>
    <dgm:pt modelId="{0138365F-561E-4D29-B612-796511C8C4CD}" type="pres">
      <dgm:prSet presAssocID="{4ECDCB45-DF4E-461D-8051-68563C279FA1}" presName="tx1" presStyleLbl="revTx" presStyleIdx="7" presStyleCnt="10"/>
      <dgm:spPr/>
    </dgm:pt>
    <dgm:pt modelId="{BF0F4093-868D-465A-8D16-F19A1B4A3FFC}" type="pres">
      <dgm:prSet presAssocID="{4ECDCB45-DF4E-461D-8051-68563C279FA1}" presName="vert1" presStyleCnt="0"/>
      <dgm:spPr/>
    </dgm:pt>
    <dgm:pt modelId="{D430AE64-067F-418D-B242-2257BF2F00D8}" type="pres">
      <dgm:prSet presAssocID="{98BBE6F7-58DC-4653-A41A-C7B4B98FDBA8}" presName="thickLine" presStyleLbl="alignNode1" presStyleIdx="8" presStyleCnt="10"/>
      <dgm:spPr/>
    </dgm:pt>
    <dgm:pt modelId="{EC5BEF8F-1143-4816-88F7-7DA403BDD845}" type="pres">
      <dgm:prSet presAssocID="{98BBE6F7-58DC-4653-A41A-C7B4B98FDBA8}" presName="horz1" presStyleCnt="0"/>
      <dgm:spPr/>
    </dgm:pt>
    <dgm:pt modelId="{AD7C73CE-F55E-4F4E-90AA-3617101707B2}" type="pres">
      <dgm:prSet presAssocID="{98BBE6F7-58DC-4653-A41A-C7B4B98FDBA8}" presName="tx1" presStyleLbl="revTx" presStyleIdx="8" presStyleCnt="10"/>
      <dgm:spPr/>
    </dgm:pt>
    <dgm:pt modelId="{ADF73D2B-4313-46FE-855A-D77554CEF3BC}" type="pres">
      <dgm:prSet presAssocID="{98BBE6F7-58DC-4653-A41A-C7B4B98FDBA8}" presName="vert1" presStyleCnt="0"/>
      <dgm:spPr/>
    </dgm:pt>
    <dgm:pt modelId="{8DCF8C21-124E-404A-A2A2-62DAB8E06686}" type="pres">
      <dgm:prSet presAssocID="{D49A567D-6F2A-4345-96B5-6ABA53BE2403}" presName="thickLine" presStyleLbl="alignNode1" presStyleIdx="9" presStyleCnt="10"/>
      <dgm:spPr/>
    </dgm:pt>
    <dgm:pt modelId="{7EACD3F7-FDB9-4660-AFA4-7557DA9F8545}" type="pres">
      <dgm:prSet presAssocID="{D49A567D-6F2A-4345-96B5-6ABA53BE2403}" presName="horz1" presStyleCnt="0"/>
      <dgm:spPr/>
    </dgm:pt>
    <dgm:pt modelId="{A10E0786-DC3B-4BBD-A67B-AA9A294A9178}" type="pres">
      <dgm:prSet presAssocID="{D49A567D-6F2A-4345-96B5-6ABA53BE2403}" presName="tx1" presStyleLbl="revTx" presStyleIdx="9" presStyleCnt="10"/>
      <dgm:spPr/>
    </dgm:pt>
    <dgm:pt modelId="{A0E29BFC-96F1-410F-B35C-2B1046F7B300}" type="pres">
      <dgm:prSet presAssocID="{D49A567D-6F2A-4345-96B5-6ABA53BE2403}" presName="vert1" presStyleCnt="0"/>
      <dgm:spPr/>
    </dgm:pt>
  </dgm:ptLst>
  <dgm:cxnLst>
    <dgm:cxn modelId="{C3D7B323-1FB6-4099-946F-EB5D00D9A71E}" srcId="{AFADB2F8-BB85-4237-85D5-D3104486C949}" destId="{D49A567D-6F2A-4345-96B5-6ABA53BE2403}" srcOrd="9" destOrd="0" parTransId="{902EAA77-3492-4C05-B5A2-ED1EEF9E3690}" sibTransId="{7BB0F3AF-5DF3-45FC-8D9A-E6B7445FB150}"/>
    <dgm:cxn modelId="{88174435-16F9-416C-924E-49CCE3CAF1B0}" srcId="{AFADB2F8-BB85-4237-85D5-D3104486C949}" destId="{D6BDA4E9-19E1-45D9-A230-0C8EA01FB72A}" srcOrd="2" destOrd="0" parTransId="{1CC751B7-D732-4C25-BFF0-B4E7C6F9B0D3}" sibTransId="{49E05782-74D0-4995-97AF-10001B9280A3}"/>
    <dgm:cxn modelId="{6A44E438-24B0-408A-9B80-6D22A603B5FF}" type="presOf" srcId="{8AAE5F32-F26A-4E52-92B8-E70A4894B288}" destId="{C0437473-629D-4620-8570-E6C03EDB2107}" srcOrd="0" destOrd="0" presId="urn:microsoft.com/office/officeart/2008/layout/LinedList"/>
    <dgm:cxn modelId="{1728F55C-9E1D-4A09-87EF-1ED2B67F8866}" srcId="{AFADB2F8-BB85-4237-85D5-D3104486C949}" destId="{34ACB17C-DB5C-4D1D-BE76-0EF78E777E48}" srcOrd="0" destOrd="0" parTransId="{965A3DC7-612F-4305-AAFB-58166364BC2B}" sibTransId="{6279B37E-5C96-4301-BC35-4041C099EA32}"/>
    <dgm:cxn modelId="{BA131142-14E4-4CE0-9FAE-85C9CE8B2CB5}" type="presOf" srcId="{AFADB2F8-BB85-4237-85D5-D3104486C949}" destId="{295A8285-D275-46F7-A07C-59E361FA3C75}" srcOrd="0" destOrd="0" presId="urn:microsoft.com/office/officeart/2008/layout/LinedList"/>
    <dgm:cxn modelId="{3FF4B746-F3D2-40F2-9C44-BDD73F02E9EF}" type="presOf" srcId="{296B883A-47ED-43A5-85D1-00DB30EDBD0C}" destId="{DEC44EA8-E495-4DB7-9741-C48B2E54E7D1}" srcOrd="0" destOrd="0" presId="urn:microsoft.com/office/officeart/2008/layout/LinedList"/>
    <dgm:cxn modelId="{3E055B4A-2A84-4792-95E9-3BB4D3570EE5}" srcId="{AFADB2F8-BB85-4237-85D5-D3104486C949}" destId="{2C0A7736-0C37-4331-A036-E3714F7DCB23}" srcOrd="4" destOrd="0" parTransId="{12FB6A49-5589-444D-B809-868673D34BCF}" sibTransId="{B6AAB1C7-EA62-4AB1-AD8E-349F6B7A2F5C}"/>
    <dgm:cxn modelId="{F1CFAF73-BCA6-4604-AEB6-317DCC73FD76}" type="presOf" srcId="{98BBE6F7-58DC-4653-A41A-C7B4B98FDBA8}" destId="{AD7C73CE-F55E-4F4E-90AA-3617101707B2}" srcOrd="0" destOrd="0" presId="urn:microsoft.com/office/officeart/2008/layout/LinedList"/>
    <dgm:cxn modelId="{D371DE73-CD0B-4427-8A6E-EAE17448E5ED}" type="presOf" srcId="{D49A567D-6F2A-4345-96B5-6ABA53BE2403}" destId="{A10E0786-DC3B-4BBD-A67B-AA9A294A9178}" srcOrd="0" destOrd="0" presId="urn:microsoft.com/office/officeart/2008/layout/LinedList"/>
    <dgm:cxn modelId="{32DB597E-6A2C-411D-BAE5-DAD78A72BAC8}" type="presOf" srcId="{4ECDCB45-DF4E-461D-8051-68563C279FA1}" destId="{0138365F-561E-4D29-B612-796511C8C4CD}" srcOrd="0" destOrd="0" presId="urn:microsoft.com/office/officeart/2008/layout/LinedList"/>
    <dgm:cxn modelId="{6F8DEF8C-8296-4723-8D74-8A78D92BA3FE}" type="presOf" srcId="{DA2EAE11-20A9-4BFE-A6BB-485B72E24964}" destId="{FD14E484-4B6D-4D23-9115-0E96391E583E}" srcOrd="0" destOrd="0" presId="urn:microsoft.com/office/officeart/2008/layout/LinedList"/>
    <dgm:cxn modelId="{54994EA3-8B30-491C-A8D0-7E5B9EE4BC86}" type="presOf" srcId="{34ACB17C-DB5C-4D1D-BE76-0EF78E777E48}" destId="{8A8038C5-9547-4FDB-A249-EA06174A5983}" srcOrd="0" destOrd="0" presId="urn:microsoft.com/office/officeart/2008/layout/LinedList"/>
    <dgm:cxn modelId="{DB0AACAD-8824-4787-82F6-78545351DBC1}" srcId="{AFADB2F8-BB85-4237-85D5-D3104486C949}" destId="{296B883A-47ED-43A5-85D1-00DB30EDBD0C}" srcOrd="6" destOrd="0" parTransId="{DB03E8F1-2B8C-4B62-B06D-5D5C5923218B}" sibTransId="{1CFC4099-8A96-4732-920B-8CD1A87FF727}"/>
    <dgm:cxn modelId="{34FC4DAE-F61E-4DA6-8BA4-0CD1BD984611}" srcId="{AFADB2F8-BB85-4237-85D5-D3104486C949}" destId="{98BBE6F7-58DC-4653-A41A-C7B4B98FDBA8}" srcOrd="8" destOrd="0" parTransId="{9C9D9627-5A7B-4362-BD8D-3BE11C83A310}" sibTransId="{D64AA040-64AD-4F80-AB10-25EEBE6464F1}"/>
    <dgm:cxn modelId="{6AD279B8-0BB1-4991-9852-9CD13507B163}" srcId="{AFADB2F8-BB85-4237-85D5-D3104486C949}" destId="{DA2EAE11-20A9-4BFE-A6BB-485B72E24964}" srcOrd="3" destOrd="0" parTransId="{70D778CF-2D48-4231-9598-A7230185750C}" sibTransId="{F10D8138-0003-475E-B055-711E6C8571FD}"/>
    <dgm:cxn modelId="{970470BA-0D64-4DA7-A53E-C38D8783E8F6}" type="presOf" srcId="{BCF061F9-8682-4CF8-AF7C-3A62FFF5F6A3}" destId="{1752556B-4519-4B70-9B02-B084E054835C}" srcOrd="0" destOrd="0" presId="urn:microsoft.com/office/officeart/2008/layout/LinedList"/>
    <dgm:cxn modelId="{FA9283BF-DAFB-4406-B7FE-604A65FCF19F}" srcId="{AFADB2F8-BB85-4237-85D5-D3104486C949}" destId="{8AAE5F32-F26A-4E52-92B8-E70A4894B288}" srcOrd="1" destOrd="0" parTransId="{F0B399A6-4E1B-4525-9422-F1DEE8BC8E8D}" sibTransId="{88F4CC6F-7CB7-4539-A50A-5E8B656AEEF0}"/>
    <dgm:cxn modelId="{BC4907C9-2D03-4542-BA1F-E5DB219C0252}" srcId="{AFADB2F8-BB85-4237-85D5-D3104486C949}" destId="{BCF061F9-8682-4CF8-AF7C-3A62FFF5F6A3}" srcOrd="5" destOrd="0" parTransId="{0C0FD7C6-B0F4-4D11-87B8-D507C12C2271}" sibTransId="{9AD8DC11-46A8-4D19-8A73-60BA97601D5C}"/>
    <dgm:cxn modelId="{C67C80D1-BD85-4E72-B39F-71483E722B8A}" srcId="{AFADB2F8-BB85-4237-85D5-D3104486C949}" destId="{4ECDCB45-DF4E-461D-8051-68563C279FA1}" srcOrd="7" destOrd="0" parTransId="{D410765E-51B9-4AEB-BE82-24DA27F03CF6}" sibTransId="{5317B245-D619-4BA0-9D55-780E87E5D31A}"/>
    <dgm:cxn modelId="{A15A8FE6-2518-4F14-8203-7C1CD22E075E}" type="presOf" srcId="{D6BDA4E9-19E1-45D9-A230-0C8EA01FB72A}" destId="{11A2B57C-BEBB-4435-9884-80A766E3AD39}" srcOrd="0" destOrd="0" presId="urn:microsoft.com/office/officeart/2008/layout/LinedList"/>
    <dgm:cxn modelId="{FE15D0E7-A9DC-4911-9788-DB4EF8435CFB}" type="presOf" srcId="{2C0A7736-0C37-4331-A036-E3714F7DCB23}" destId="{F6D1F524-D438-42FA-94DA-0DF5EAC350A0}" srcOrd="0" destOrd="0" presId="urn:microsoft.com/office/officeart/2008/layout/LinedList"/>
    <dgm:cxn modelId="{284377C3-426C-44D7-8BE6-893331E62619}" type="presParOf" srcId="{295A8285-D275-46F7-A07C-59E361FA3C75}" destId="{2EDB428C-1780-4208-8AA3-2E5D9376650C}" srcOrd="0" destOrd="0" presId="urn:microsoft.com/office/officeart/2008/layout/LinedList"/>
    <dgm:cxn modelId="{72605C50-E62A-4871-965C-9BD636047395}" type="presParOf" srcId="{295A8285-D275-46F7-A07C-59E361FA3C75}" destId="{1E24232E-2AF1-45FA-AA17-3B29F0BCC7E9}" srcOrd="1" destOrd="0" presId="urn:microsoft.com/office/officeart/2008/layout/LinedList"/>
    <dgm:cxn modelId="{36D90382-FC38-42D1-B609-4BF7FF540821}" type="presParOf" srcId="{1E24232E-2AF1-45FA-AA17-3B29F0BCC7E9}" destId="{8A8038C5-9547-4FDB-A249-EA06174A5983}" srcOrd="0" destOrd="0" presId="urn:microsoft.com/office/officeart/2008/layout/LinedList"/>
    <dgm:cxn modelId="{A384EB91-D63C-4FA3-A74C-5519C51CFD35}" type="presParOf" srcId="{1E24232E-2AF1-45FA-AA17-3B29F0BCC7E9}" destId="{BED6586E-78DE-46A7-A059-91A59F6C7D94}" srcOrd="1" destOrd="0" presId="urn:microsoft.com/office/officeart/2008/layout/LinedList"/>
    <dgm:cxn modelId="{77BBA4FF-96BD-4D36-B139-1E77C871B7BE}" type="presParOf" srcId="{295A8285-D275-46F7-A07C-59E361FA3C75}" destId="{3AD66188-A28F-406A-AC30-35BA0D0534A3}" srcOrd="2" destOrd="0" presId="urn:microsoft.com/office/officeart/2008/layout/LinedList"/>
    <dgm:cxn modelId="{AB76C618-64CE-41F9-A6DC-6B6650453C7A}" type="presParOf" srcId="{295A8285-D275-46F7-A07C-59E361FA3C75}" destId="{869A7616-6DF3-4024-A1B7-136A32D6AC8E}" srcOrd="3" destOrd="0" presId="urn:microsoft.com/office/officeart/2008/layout/LinedList"/>
    <dgm:cxn modelId="{F58F0659-932C-4403-9826-325DFD207249}" type="presParOf" srcId="{869A7616-6DF3-4024-A1B7-136A32D6AC8E}" destId="{C0437473-629D-4620-8570-E6C03EDB2107}" srcOrd="0" destOrd="0" presId="urn:microsoft.com/office/officeart/2008/layout/LinedList"/>
    <dgm:cxn modelId="{E165191A-CBAD-4E5C-9E20-DC7C9C4F0527}" type="presParOf" srcId="{869A7616-6DF3-4024-A1B7-136A32D6AC8E}" destId="{EEEBCC3F-4BFE-48D4-A49D-138F4FA7A342}" srcOrd="1" destOrd="0" presId="urn:microsoft.com/office/officeart/2008/layout/LinedList"/>
    <dgm:cxn modelId="{82C2F407-F0E9-4AEB-A65F-C1D22ABCDC53}" type="presParOf" srcId="{295A8285-D275-46F7-A07C-59E361FA3C75}" destId="{113EDF1A-7823-4B0B-8032-916F0A046EBB}" srcOrd="4" destOrd="0" presId="urn:microsoft.com/office/officeart/2008/layout/LinedList"/>
    <dgm:cxn modelId="{4A4EAF75-4718-4E21-A451-69348E96E4A3}" type="presParOf" srcId="{295A8285-D275-46F7-A07C-59E361FA3C75}" destId="{0FD3F655-B791-4073-995B-F3E66BED7CF6}" srcOrd="5" destOrd="0" presId="urn:microsoft.com/office/officeart/2008/layout/LinedList"/>
    <dgm:cxn modelId="{DCDD0C9A-A3EB-48E5-BC86-6997755ACE60}" type="presParOf" srcId="{0FD3F655-B791-4073-995B-F3E66BED7CF6}" destId="{11A2B57C-BEBB-4435-9884-80A766E3AD39}" srcOrd="0" destOrd="0" presId="urn:microsoft.com/office/officeart/2008/layout/LinedList"/>
    <dgm:cxn modelId="{979289A7-8F9F-4CE0-A6C0-CAD394CF9DFB}" type="presParOf" srcId="{0FD3F655-B791-4073-995B-F3E66BED7CF6}" destId="{842BD8C4-A249-47F8-9474-2F70C9BA48A1}" srcOrd="1" destOrd="0" presId="urn:microsoft.com/office/officeart/2008/layout/LinedList"/>
    <dgm:cxn modelId="{330B526B-FB32-48AA-9B91-AFBBD5187D2A}" type="presParOf" srcId="{295A8285-D275-46F7-A07C-59E361FA3C75}" destId="{EDF584BB-530F-479E-8408-2635440BEC4B}" srcOrd="6" destOrd="0" presId="urn:microsoft.com/office/officeart/2008/layout/LinedList"/>
    <dgm:cxn modelId="{FD7A9FE0-21BB-43D1-BF27-80A66AD0532C}" type="presParOf" srcId="{295A8285-D275-46F7-A07C-59E361FA3C75}" destId="{39BFB878-B8EC-4A23-9787-A06D25E2A3A3}" srcOrd="7" destOrd="0" presId="urn:microsoft.com/office/officeart/2008/layout/LinedList"/>
    <dgm:cxn modelId="{EDA6BB49-88F9-4C69-823F-632BCE620E7D}" type="presParOf" srcId="{39BFB878-B8EC-4A23-9787-A06D25E2A3A3}" destId="{FD14E484-4B6D-4D23-9115-0E96391E583E}" srcOrd="0" destOrd="0" presId="urn:microsoft.com/office/officeart/2008/layout/LinedList"/>
    <dgm:cxn modelId="{7781D428-3882-431C-B2C9-D6FDDEDA74CE}" type="presParOf" srcId="{39BFB878-B8EC-4A23-9787-A06D25E2A3A3}" destId="{31FD3A62-D940-44F5-ABF4-F2CFD3EA84FA}" srcOrd="1" destOrd="0" presId="urn:microsoft.com/office/officeart/2008/layout/LinedList"/>
    <dgm:cxn modelId="{698069B4-0827-4A09-A6D9-98C987FAFF9C}" type="presParOf" srcId="{295A8285-D275-46F7-A07C-59E361FA3C75}" destId="{305BE206-0F8C-41DF-90B1-AD929032F948}" srcOrd="8" destOrd="0" presId="urn:microsoft.com/office/officeart/2008/layout/LinedList"/>
    <dgm:cxn modelId="{496AAAA8-3B44-4E12-AA1E-E4BA8F817A8D}" type="presParOf" srcId="{295A8285-D275-46F7-A07C-59E361FA3C75}" destId="{2066E59F-976B-413C-809B-20A7A995AB8E}" srcOrd="9" destOrd="0" presId="urn:microsoft.com/office/officeart/2008/layout/LinedList"/>
    <dgm:cxn modelId="{585640E1-58ED-46B7-AC5E-80C3D6ED2A98}" type="presParOf" srcId="{2066E59F-976B-413C-809B-20A7A995AB8E}" destId="{F6D1F524-D438-42FA-94DA-0DF5EAC350A0}" srcOrd="0" destOrd="0" presId="urn:microsoft.com/office/officeart/2008/layout/LinedList"/>
    <dgm:cxn modelId="{FBC89505-717F-4AB6-B946-96585A6FC4D8}" type="presParOf" srcId="{2066E59F-976B-413C-809B-20A7A995AB8E}" destId="{B9FE6555-9124-4B86-B253-C0384D7169F1}" srcOrd="1" destOrd="0" presId="urn:microsoft.com/office/officeart/2008/layout/LinedList"/>
    <dgm:cxn modelId="{FB7B85B4-2775-43BA-B709-2D8E3DF2A8C9}" type="presParOf" srcId="{295A8285-D275-46F7-A07C-59E361FA3C75}" destId="{17E18EC9-C546-4DF8-9877-5D61A6F6D873}" srcOrd="10" destOrd="0" presId="urn:microsoft.com/office/officeart/2008/layout/LinedList"/>
    <dgm:cxn modelId="{77F96B20-473E-41DF-AB71-CFAE7D4C1CAA}" type="presParOf" srcId="{295A8285-D275-46F7-A07C-59E361FA3C75}" destId="{849F5645-A637-4B4B-B5B2-99AB274F1697}" srcOrd="11" destOrd="0" presId="urn:microsoft.com/office/officeart/2008/layout/LinedList"/>
    <dgm:cxn modelId="{3C9C8D5B-D5EA-4457-A60C-44FD28F75C2B}" type="presParOf" srcId="{849F5645-A637-4B4B-B5B2-99AB274F1697}" destId="{1752556B-4519-4B70-9B02-B084E054835C}" srcOrd="0" destOrd="0" presId="urn:microsoft.com/office/officeart/2008/layout/LinedList"/>
    <dgm:cxn modelId="{8E27E173-A6D3-4EDE-9BC9-834AA5CBDE36}" type="presParOf" srcId="{849F5645-A637-4B4B-B5B2-99AB274F1697}" destId="{DB15F91B-2C14-457F-80D3-637967CC8724}" srcOrd="1" destOrd="0" presId="urn:microsoft.com/office/officeart/2008/layout/LinedList"/>
    <dgm:cxn modelId="{2127B4DB-B85E-4718-85D3-FB6199BA3045}" type="presParOf" srcId="{295A8285-D275-46F7-A07C-59E361FA3C75}" destId="{3F1573B9-6AAA-4E56-890C-F4031EB773B5}" srcOrd="12" destOrd="0" presId="urn:microsoft.com/office/officeart/2008/layout/LinedList"/>
    <dgm:cxn modelId="{6A1915FF-F601-4303-A358-E2BE98269504}" type="presParOf" srcId="{295A8285-D275-46F7-A07C-59E361FA3C75}" destId="{C7A39B3C-729F-4C38-AEE2-910D734AAC17}" srcOrd="13" destOrd="0" presId="urn:microsoft.com/office/officeart/2008/layout/LinedList"/>
    <dgm:cxn modelId="{3DB533CF-1A20-4F7B-9D1E-70B8BD4EAAEF}" type="presParOf" srcId="{C7A39B3C-729F-4C38-AEE2-910D734AAC17}" destId="{DEC44EA8-E495-4DB7-9741-C48B2E54E7D1}" srcOrd="0" destOrd="0" presId="urn:microsoft.com/office/officeart/2008/layout/LinedList"/>
    <dgm:cxn modelId="{5BCC6886-40BB-40DC-A49F-D1E6B0C90E29}" type="presParOf" srcId="{C7A39B3C-729F-4C38-AEE2-910D734AAC17}" destId="{72BBDA13-E9EA-4779-805D-F05D143FF973}" srcOrd="1" destOrd="0" presId="urn:microsoft.com/office/officeart/2008/layout/LinedList"/>
    <dgm:cxn modelId="{C2BA3CDC-5E51-49A9-9F22-23CB4ADDADA7}" type="presParOf" srcId="{295A8285-D275-46F7-A07C-59E361FA3C75}" destId="{9B7039E8-6459-4116-854D-88AE0D24A598}" srcOrd="14" destOrd="0" presId="urn:microsoft.com/office/officeart/2008/layout/LinedList"/>
    <dgm:cxn modelId="{43F94D18-FA0D-4167-8BFE-842DE582C6AC}" type="presParOf" srcId="{295A8285-D275-46F7-A07C-59E361FA3C75}" destId="{51421DBE-0F3C-4805-8C3A-5BFA55293C9A}" srcOrd="15" destOrd="0" presId="urn:microsoft.com/office/officeart/2008/layout/LinedList"/>
    <dgm:cxn modelId="{50E6CD77-9076-4135-AE90-2A963F6819C0}" type="presParOf" srcId="{51421DBE-0F3C-4805-8C3A-5BFA55293C9A}" destId="{0138365F-561E-4D29-B612-796511C8C4CD}" srcOrd="0" destOrd="0" presId="urn:microsoft.com/office/officeart/2008/layout/LinedList"/>
    <dgm:cxn modelId="{BA1C5DD8-BA6F-4ED5-B4A3-448714E77267}" type="presParOf" srcId="{51421DBE-0F3C-4805-8C3A-5BFA55293C9A}" destId="{BF0F4093-868D-465A-8D16-F19A1B4A3FFC}" srcOrd="1" destOrd="0" presId="urn:microsoft.com/office/officeart/2008/layout/LinedList"/>
    <dgm:cxn modelId="{C8E73CF6-83FF-4294-9CA3-CF5FF1DD25FF}" type="presParOf" srcId="{295A8285-D275-46F7-A07C-59E361FA3C75}" destId="{D430AE64-067F-418D-B242-2257BF2F00D8}" srcOrd="16" destOrd="0" presId="urn:microsoft.com/office/officeart/2008/layout/LinedList"/>
    <dgm:cxn modelId="{BE8A5099-9B82-4469-A135-0197EF8C024B}" type="presParOf" srcId="{295A8285-D275-46F7-A07C-59E361FA3C75}" destId="{EC5BEF8F-1143-4816-88F7-7DA403BDD845}" srcOrd="17" destOrd="0" presId="urn:microsoft.com/office/officeart/2008/layout/LinedList"/>
    <dgm:cxn modelId="{34B4523A-D49B-42C7-AE98-557E195E844E}" type="presParOf" srcId="{EC5BEF8F-1143-4816-88F7-7DA403BDD845}" destId="{AD7C73CE-F55E-4F4E-90AA-3617101707B2}" srcOrd="0" destOrd="0" presId="urn:microsoft.com/office/officeart/2008/layout/LinedList"/>
    <dgm:cxn modelId="{A4F536A1-9601-41E5-9FD4-2CC1B357BB54}" type="presParOf" srcId="{EC5BEF8F-1143-4816-88F7-7DA403BDD845}" destId="{ADF73D2B-4313-46FE-855A-D77554CEF3BC}" srcOrd="1" destOrd="0" presId="urn:microsoft.com/office/officeart/2008/layout/LinedList"/>
    <dgm:cxn modelId="{F1C71A32-F05C-4473-AA66-16DBBA2F26B9}" type="presParOf" srcId="{295A8285-D275-46F7-A07C-59E361FA3C75}" destId="{8DCF8C21-124E-404A-A2A2-62DAB8E06686}" srcOrd="18" destOrd="0" presId="urn:microsoft.com/office/officeart/2008/layout/LinedList"/>
    <dgm:cxn modelId="{BC891E31-F105-40F4-A65E-D6B434F2515A}" type="presParOf" srcId="{295A8285-D275-46F7-A07C-59E361FA3C75}" destId="{7EACD3F7-FDB9-4660-AFA4-7557DA9F8545}" srcOrd="19" destOrd="0" presId="urn:microsoft.com/office/officeart/2008/layout/LinedList"/>
    <dgm:cxn modelId="{C551B499-590F-44F1-999A-0B957F3DC976}" type="presParOf" srcId="{7EACD3F7-FDB9-4660-AFA4-7557DA9F8545}" destId="{A10E0786-DC3B-4BBD-A67B-AA9A294A9178}" srcOrd="0" destOrd="0" presId="urn:microsoft.com/office/officeart/2008/layout/LinedList"/>
    <dgm:cxn modelId="{834926EE-F3A6-4524-8F11-74A57B0AD723}" type="presParOf" srcId="{7EACD3F7-FDB9-4660-AFA4-7557DA9F8545}" destId="{A0E29BFC-96F1-410F-B35C-2B1046F7B30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15183C-B5CE-48C9-823A-5A63577BC44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E4D46CFF-15D8-4BBF-BD66-487E51FDB25D}">
      <dgm:prSet custT="1"/>
      <dgm:spPr/>
      <dgm:t>
        <a:bodyPr/>
        <a:lstStyle/>
        <a:p>
          <a:pPr rtl="0"/>
          <a:r>
            <a:rPr lang="en-US" sz="2200" dirty="0">
              <a:solidFill>
                <a:schemeClr val="tx1"/>
              </a:solidFill>
            </a:rPr>
            <a:t>-</a:t>
          </a:r>
          <a:r>
            <a:rPr lang="en-US" sz="2200" dirty="0">
              <a:latin typeface="Calibri"/>
            </a:rPr>
            <a:t> Done in phases</a:t>
          </a:r>
          <a:endParaRPr lang="en-US" sz="2200" dirty="0"/>
        </a:p>
      </dgm:t>
    </dgm:pt>
    <dgm:pt modelId="{B1F7CFCF-696E-442D-BEC0-25997CEBE217}" type="parTrans" cxnId="{0628836B-AC00-41AF-B9CE-E41B69326AAD}">
      <dgm:prSet/>
      <dgm:spPr/>
      <dgm:t>
        <a:bodyPr/>
        <a:lstStyle/>
        <a:p>
          <a:endParaRPr lang="en-US" sz="2200"/>
        </a:p>
      </dgm:t>
    </dgm:pt>
    <dgm:pt modelId="{CE4C50EC-24A8-4395-9DE8-D551D7765270}" type="sibTrans" cxnId="{0628836B-AC00-41AF-B9CE-E41B69326AAD}">
      <dgm:prSet/>
      <dgm:spPr/>
      <dgm:t>
        <a:bodyPr/>
        <a:lstStyle/>
        <a:p>
          <a:endParaRPr lang="en-US" sz="2200"/>
        </a:p>
      </dgm:t>
    </dgm:pt>
    <dgm:pt modelId="{03BC3208-0776-4394-B82A-73580C202D7E}">
      <dgm:prSet custT="1"/>
      <dgm:spPr/>
      <dgm:t>
        <a:bodyPr/>
        <a:lstStyle/>
        <a:p>
          <a:r>
            <a:rPr lang="en-US" sz="2200" dirty="0">
              <a:solidFill>
                <a:schemeClr val="tx1"/>
              </a:solidFill>
            </a:rPr>
            <a:t>- Complete a survey for each phase</a:t>
          </a:r>
        </a:p>
      </dgm:t>
    </dgm:pt>
    <dgm:pt modelId="{D34D557F-A020-4D98-AA26-952956A884A8}" type="parTrans" cxnId="{131D062A-8B81-419C-B7F3-C53434675997}">
      <dgm:prSet/>
      <dgm:spPr/>
      <dgm:t>
        <a:bodyPr/>
        <a:lstStyle/>
        <a:p>
          <a:endParaRPr lang="en-US" sz="2200"/>
        </a:p>
      </dgm:t>
    </dgm:pt>
    <dgm:pt modelId="{05684860-E511-4D04-9B57-99F23BC17024}" type="sibTrans" cxnId="{131D062A-8B81-419C-B7F3-C53434675997}">
      <dgm:prSet/>
      <dgm:spPr/>
      <dgm:t>
        <a:bodyPr/>
        <a:lstStyle/>
        <a:p>
          <a:endParaRPr lang="en-US" sz="2200"/>
        </a:p>
      </dgm:t>
    </dgm:pt>
    <dgm:pt modelId="{49C8BA3F-6177-467B-8294-87F4565934CE}">
      <dgm:prSet custT="1"/>
      <dgm:spPr/>
      <dgm:t>
        <a:bodyPr/>
        <a:lstStyle/>
        <a:p>
          <a:r>
            <a:rPr lang="en-US" sz="2200" dirty="0">
              <a:solidFill>
                <a:schemeClr val="tx1"/>
              </a:solidFill>
            </a:rPr>
            <a:t>- Best fit for the class, </a:t>
          </a:r>
          <a:r>
            <a:rPr lang="en-US" sz="2200" i="1" dirty="0">
              <a:solidFill>
                <a:schemeClr val="tx1"/>
              </a:solidFill>
            </a:rPr>
            <a:t>not first-come-first-served </a:t>
          </a:r>
        </a:p>
      </dgm:t>
    </dgm:pt>
    <dgm:pt modelId="{878F5936-4B9D-4F2C-9536-15AC4FC0C62F}" type="parTrans" cxnId="{B8001273-587F-4C65-B077-FA836393B50A}">
      <dgm:prSet/>
      <dgm:spPr/>
      <dgm:t>
        <a:bodyPr/>
        <a:lstStyle/>
        <a:p>
          <a:endParaRPr lang="en-US" sz="2200"/>
        </a:p>
      </dgm:t>
    </dgm:pt>
    <dgm:pt modelId="{71CA9923-B746-4FEC-BF6C-1A0231426E65}" type="sibTrans" cxnId="{B8001273-587F-4C65-B077-FA836393B50A}">
      <dgm:prSet/>
      <dgm:spPr/>
      <dgm:t>
        <a:bodyPr/>
        <a:lstStyle/>
        <a:p>
          <a:endParaRPr lang="en-US" sz="2200"/>
        </a:p>
      </dgm:t>
    </dgm:pt>
    <dgm:pt modelId="{7B247E01-9495-4E23-94FF-01A84B80D651}">
      <dgm:prSet custT="1"/>
      <dgm:spPr/>
      <dgm:t>
        <a:bodyPr/>
        <a:lstStyle/>
        <a:p>
          <a:r>
            <a:rPr lang="en-US" sz="2200" dirty="0">
              <a:solidFill>
                <a:schemeClr val="tx1"/>
              </a:solidFill>
            </a:rPr>
            <a:t>- Ability to adjust your schedule before final (“swap”) </a:t>
          </a:r>
        </a:p>
      </dgm:t>
    </dgm:pt>
    <dgm:pt modelId="{DC8BA5D8-8815-41B0-BD32-ABAEEE94971C}" type="parTrans" cxnId="{11653177-1681-4F8A-8C15-DC6491E03430}">
      <dgm:prSet/>
      <dgm:spPr/>
      <dgm:t>
        <a:bodyPr/>
        <a:lstStyle/>
        <a:p>
          <a:endParaRPr lang="en-US" sz="2200"/>
        </a:p>
      </dgm:t>
    </dgm:pt>
    <dgm:pt modelId="{2B39F96D-9CFC-4CB6-8CCC-6AC05D3EC1D3}" type="sibTrans" cxnId="{11653177-1681-4F8A-8C15-DC6491E03430}">
      <dgm:prSet/>
      <dgm:spPr/>
      <dgm:t>
        <a:bodyPr/>
        <a:lstStyle/>
        <a:p>
          <a:endParaRPr lang="en-US" sz="2200"/>
        </a:p>
      </dgm:t>
    </dgm:pt>
    <dgm:pt modelId="{6F676D1A-D5F6-459D-95B9-C05B1F7E0CD0}">
      <dgm:prSet custT="1"/>
      <dgm:spPr/>
      <dgm:t>
        <a:bodyPr/>
        <a:lstStyle/>
        <a:p>
          <a:r>
            <a:rPr lang="en-US" sz="2200" dirty="0">
              <a:solidFill>
                <a:schemeClr val="tx1"/>
              </a:solidFill>
            </a:rPr>
            <a:t>- “Must </a:t>
          </a:r>
          <a:r>
            <a:rPr lang="en-US" sz="2200" dirty="0" err="1">
              <a:solidFill>
                <a:schemeClr val="tx1"/>
              </a:solidFill>
            </a:rPr>
            <a:t>have”s</a:t>
          </a:r>
          <a:r>
            <a:rPr lang="en-US" sz="2200" dirty="0">
              <a:solidFill>
                <a:schemeClr val="tx1"/>
              </a:solidFill>
            </a:rPr>
            <a:t> first, “Like </a:t>
          </a:r>
          <a:r>
            <a:rPr lang="en-US" sz="2200" dirty="0" err="1">
              <a:solidFill>
                <a:schemeClr val="tx1"/>
              </a:solidFill>
            </a:rPr>
            <a:t>to”s</a:t>
          </a:r>
          <a:r>
            <a:rPr lang="en-US" sz="2200" dirty="0">
              <a:solidFill>
                <a:schemeClr val="tx1"/>
              </a:solidFill>
            </a:rPr>
            <a:t> later </a:t>
          </a:r>
        </a:p>
      </dgm:t>
    </dgm:pt>
    <dgm:pt modelId="{0360776B-605F-4F35-8A08-334AD7AF0666}" type="parTrans" cxnId="{CFBD7564-F9E8-46A5-8CA8-5E67F2772638}">
      <dgm:prSet/>
      <dgm:spPr/>
      <dgm:t>
        <a:bodyPr/>
        <a:lstStyle/>
        <a:p>
          <a:endParaRPr lang="en-US" sz="2200"/>
        </a:p>
      </dgm:t>
    </dgm:pt>
    <dgm:pt modelId="{C35B06EE-1D73-4D89-AAB9-2C375234E686}" type="sibTrans" cxnId="{CFBD7564-F9E8-46A5-8CA8-5E67F2772638}">
      <dgm:prSet/>
      <dgm:spPr/>
      <dgm:t>
        <a:bodyPr/>
        <a:lstStyle/>
        <a:p>
          <a:endParaRPr lang="en-US" sz="2200"/>
        </a:p>
      </dgm:t>
    </dgm:pt>
    <dgm:pt modelId="{D64B4C2B-6FBD-406F-B37B-CDB0B3890E02}">
      <dgm:prSet custT="1"/>
      <dgm:spPr/>
      <dgm:t>
        <a:bodyPr/>
        <a:lstStyle/>
        <a:p>
          <a:r>
            <a:rPr lang="en-US" sz="2200" dirty="0">
              <a:solidFill>
                <a:schemeClr val="tx1"/>
              </a:solidFill>
            </a:rPr>
            <a:t>- No special approval electives during this process </a:t>
          </a:r>
        </a:p>
      </dgm:t>
    </dgm:pt>
    <dgm:pt modelId="{5861569B-4E7A-4690-B157-D1D944772EE3}" type="parTrans" cxnId="{8C17150E-8BF7-4E97-8316-BEFA667CBDD4}">
      <dgm:prSet/>
      <dgm:spPr/>
      <dgm:t>
        <a:bodyPr/>
        <a:lstStyle/>
        <a:p>
          <a:endParaRPr lang="en-US" sz="2200"/>
        </a:p>
      </dgm:t>
    </dgm:pt>
    <dgm:pt modelId="{76AA501C-3B1D-4223-97C1-6022327566BF}" type="sibTrans" cxnId="{8C17150E-8BF7-4E97-8316-BEFA667CBDD4}">
      <dgm:prSet/>
      <dgm:spPr/>
      <dgm:t>
        <a:bodyPr/>
        <a:lstStyle/>
        <a:p>
          <a:endParaRPr lang="en-US" sz="2200"/>
        </a:p>
      </dgm:t>
    </dgm:pt>
    <dgm:pt modelId="{8070226C-1815-428A-9C9B-AC803C572EB1}">
      <dgm:prSet custT="1"/>
      <dgm:spPr/>
      <dgm:t>
        <a:bodyPr/>
        <a:lstStyle/>
        <a:p>
          <a:r>
            <a:rPr lang="en-US" sz="2200" dirty="0">
              <a:solidFill>
                <a:schemeClr val="tx1"/>
              </a:solidFill>
            </a:rPr>
            <a:t>- All remaining scheduling through Drop/Add </a:t>
          </a:r>
        </a:p>
      </dgm:t>
    </dgm:pt>
    <dgm:pt modelId="{1D448E57-14D3-4601-8A7C-413BA29DE769}" type="parTrans" cxnId="{A199B23D-F84F-49F4-9DB3-95AAB296BAC8}">
      <dgm:prSet/>
      <dgm:spPr/>
      <dgm:t>
        <a:bodyPr/>
        <a:lstStyle/>
        <a:p>
          <a:endParaRPr lang="en-US" sz="2200"/>
        </a:p>
      </dgm:t>
    </dgm:pt>
    <dgm:pt modelId="{3501D596-9C77-41D9-99AA-A58F6BE30F23}" type="sibTrans" cxnId="{A199B23D-F84F-49F4-9DB3-95AAB296BAC8}">
      <dgm:prSet/>
      <dgm:spPr/>
      <dgm:t>
        <a:bodyPr/>
        <a:lstStyle/>
        <a:p>
          <a:endParaRPr lang="en-US" sz="2200"/>
        </a:p>
      </dgm:t>
    </dgm:pt>
    <dgm:pt modelId="{20F1C85F-0338-4036-9429-6D4EE4A10E83}" type="pres">
      <dgm:prSet presAssocID="{A015183C-B5CE-48C9-823A-5A63577BC447}" presName="vert0" presStyleCnt="0">
        <dgm:presLayoutVars>
          <dgm:dir/>
          <dgm:animOne val="branch"/>
          <dgm:animLvl val="lvl"/>
        </dgm:presLayoutVars>
      </dgm:prSet>
      <dgm:spPr/>
    </dgm:pt>
    <dgm:pt modelId="{70E7896B-B107-460A-AC0C-BB1A6D53FAC4}" type="pres">
      <dgm:prSet presAssocID="{E4D46CFF-15D8-4BBF-BD66-487E51FDB25D}" presName="thickLine" presStyleLbl="alignNode1" presStyleIdx="0" presStyleCnt="7"/>
      <dgm:spPr/>
    </dgm:pt>
    <dgm:pt modelId="{13E24793-3F85-4B59-8D48-D637F01EFFCB}" type="pres">
      <dgm:prSet presAssocID="{E4D46CFF-15D8-4BBF-BD66-487E51FDB25D}" presName="horz1" presStyleCnt="0"/>
      <dgm:spPr/>
    </dgm:pt>
    <dgm:pt modelId="{CE7FA22B-0890-4012-9FF5-C9BF6A64EBF3}" type="pres">
      <dgm:prSet presAssocID="{E4D46CFF-15D8-4BBF-BD66-487E51FDB25D}" presName="tx1" presStyleLbl="revTx" presStyleIdx="0" presStyleCnt="7"/>
      <dgm:spPr/>
    </dgm:pt>
    <dgm:pt modelId="{087711C1-AD9A-4EFB-9183-6BA61E20A650}" type="pres">
      <dgm:prSet presAssocID="{E4D46CFF-15D8-4BBF-BD66-487E51FDB25D}" presName="vert1" presStyleCnt="0"/>
      <dgm:spPr/>
    </dgm:pt>
    <dgm:pt modelId="{55B28B2F-9893-4D10-8638-5049150259A5}" type="pres">
      <dgm:prSet presAssocID="{03BC3208-0776-4394-B82A-73580C202D7E}" presName="thickLine" presStyleLbl="alignNode1" presStyleIdx="1" presStyleCnt="7"/>
      <dgm:spPr/>
    </dgm:pt>
    <dgm:pt modelId="{839FDECE-B331-42F5-BCBD-F88A29B438B6}" type="pres">
      <dgm:prSet presAssocID="{03BC3208-0776-4394-B82A-73580C202D7E}" presName="horz1" presStyleCnt="0"/>
      <dgm:spPr/>
    </dgm:pt>
    <dgm:pt modelId="{17FFAE64-4E64-4AF5-8581-89FD2A59A606}" type="pres">
      <dgm:prSet presAssocID="{03BC3208-0776-4394-B82A-73580C202D7E}" presName="tx1" presStyleLbl="revTx" presStyleIdx="1" presStyleCnt="7"/>
      <dgm:spPr/>
    </dgm:pt>
    <dgm:pt modelId="{A604DEB7-32DE-44C2-8324-778520BFEBFC}" type="pres">
      <dgm:prSet presAssocID="{03BC3208-0776-4394-B82A-73580C202D7E}" presName="vert1" presStyleCnt="0"/>
      <dgm:spPr/>
    </dgm:pt>
    <dgm:pt modelId="{65281F0F-7CEC-4EA6-8D06-92DDEDEB937F}" type="pres">
      <dgm:prSet presAssocID="{49C8BA3F-6177-467B-8294-87F4565934CE}" presName="thickLine" presStyleLbl="alignNode1" presStyleIdx="2" presStyleCnt="7"/>
      <dgm:spPr/>
    </dgm:pt>
    <dgm:pt modelId="{00BF96F2-57DE-4244-B288-95E5DD196402}" type="pres">
      <dgm:prSet presAssocID="{49C8BA3F-6177-467B-8294-87F4565934CE}" presName="horz1" presStyleCnt="0"/>
      <dgm:spPr/>
    </dgm:pt>
    <dgm:pt modelId="{EBA507DD-65B9-49D4-BA53-9C817A7A4DF8}" type="pres">
      <dgm:prSet presAssocID="{49C8BA3F-6177-467B-8294-87F4565934CE}" presName="tx1" presStyleLbl="revTx" presStyleIdx="2" presStyleCnt="7"/>
      <dgm:spPr/>
    </dgm:pt>
    <dgm:pt modelId="{D262BC61-0CD5-4500-82AB-967FED064A57}" type="pres">
      <dgm:prSet presAssocID="{49C8BA3F-6177-467B-8294-87F4565934CE}" presName="vert1" presStyleCnt="0"/>
      <dgm:spPr/>
    </dgm:pt>
    <dgm:pt modelId="{BACF27B2-D692-419B-AC49-A2C520404B8B}" type="pres">
      <dgm:prSet presAssocID="{7B247E01-9495-4E23-94FF-01A84B80D651}" presName="thickLine" presStyleLbl="alignNode1" presStyleIdx="3" presStyleCnt="7"/>
      <dgm:spPr/>
    </dgm:pt>
    <dgm:pt modelId="{FE3FBC09-3611-437B-8F90-0F0768F9C84D}" type="pres">
      <dgm:prSet presAssocID="{7B247E01-9495-4E23-94FF-01A84B80D651}" presName="horz1" presStyleCnt="0"/>
      <dgm:spPr/>
    </dgm:pt>
    <dgm:pt modelId="{CA010435-C04B-4E8D-98F6-5FF3F633CC21}" type="pres">
      <dgm:prSet presAssocID="{7B247E01-9495-4E23-94FF-01A84B80D651}" presName="tx1" presStyleLbl="revTx" presStyleIdx="3" presStyleCnt="7"/>
      <dgm:spPr/>
    </dgm:pt>
    <dgm:pt modelId="{D9A494C3-458C-443E-BEB5-9B14F5B95CF8}" type="pres">
      <dgm:prSet presAssocID="{7B247E01-9495-4E23-94FF-01A84B80D651}" presName="vert1" presStyleCnt="0"/>
      <dgm:spPr/>
    </dgm:pt>
    <dgm:pt modelId="{D2238BB5-5304-4DDA-BC7F-43CA951873EF}" type="pres">
      <dgm:prSet presAssocID="{6F676D1A-D5F6-459D-95B9-C05B1F7E0CD0}" presName="thickLine" presStyleLbl="alignNode1" presStyleIdx="4" presStyleCnt="7"/>
      <dgm:spPr/>
    </dgm:pt>
    <dgm:pt modelId="{A0848019-C38A-4FBD-84DA-490D0FC52494}" type="pres">
      <dgm:prSet presAssocID="{6F676D1A-D5F6-459D-95B9-C05B1F7E0CD0}" presName="horz1" presStyleCnt="0"/>
      <dgm:spPr/>
    </dgm:pt>
    <dgm:pt modelId="{9522CC7E-BDD3-426F-9071-EE64C38E6164}" type="pres">
      <dgm:prSet presAssocID="{6F676D1A-D5F6-459D-95B9-C05B1F7E0CD0}" presName="tx1" presStyleLbl="revTx" presStyleIdx="4" presStyleCnt="7"/>
      <dgm:spPr/>
    </dgm:pt>
    <dgm:pt modelId="{1ABF94D6-1D5A-43BA-ADE3-D8BA5A297064}" type="pres">
      <dgm:prSet presAssocID="{6F676D1A-D5F6-459D-95B9-C05B1F7E0CD0}" presName="vert1" presStyleCnt="0"/>
      <dgm:spPr/>
    </dgm:pt>
    <dgm:pt modelId="{3A8A770F-4E52-42D9-8016-D36D02F44814}" type="pres">
      <dgm:prSet presAssocID="{D64B4C2B-6FBD-406F-B37B-CDB0B3890E02}" presName="thickLine" presStyleLbl="alignNode1" presStyleIdx="5" presStyleCnt="7"/>
      <dgm:spPr/>
    </dgm:pt>
    <dgm:pt modelId="{93573BB8-82F1-4E01-AA04-E72F539F1E1F}" type="pres">
      <dgm:prSet presAssocID="{D64B4C2B-6FBD-406F-B37B-CDB0B3890E02}" presName="horz1" presStyleCnt="0"/>
      <dgm:spPr/>
    </dgm:pt>
    <dgm:pt modelId="{91417ED5-6263-439B-8C9C-31867436229D}" type="pres">
      <dgm:prSet presAssocID="{D64B4C2B-6FBD-406F-B37B-CDB0B3890E02}" presName="tx1" presStyleLbl="revTx" presStyleIdx="5" presStyleCnt="7"/>
      <dgm:spPr/>
    </dgm:pt>
    <dgm:pt modelId="{72B8C76C-309B-47F5-B320-BA883E4FBB1B}" type="pres">
      <dgm:prSet presAssocID="{D64B4C2B-6FBD-406F-B37B-CDB0B3890E02}" presName="vert1" presStyleCnt="0"/>
      <dgm:spPr/>
    </dgm:pt>
    <dgm:pt modelId="{A076B58E-A9F1-467E-AA1A-6E99E36F349F}" type="pres">
      <dgm:prSet presAssocID="{8070226C-1815-428A-9C9B-AC803C572EB1}" presName="thickLine" presStyleLbl="alignNode1" presStyleIdx="6" presStyleCnt="7"/>
      <dgm:spPr/>
    </dgm:pt>
    <dgm:pt modelId="{423DAFFF-35B0-44F9-AEDB-5A7A975CDB26}" type="pres">
      <dgm:prSet presAssocID="{8070226C-1815-428A-9C9B-AC803C572EB1}" presName="horz1" presStyleCnt="0"/>
      <dgm:spPr/>
    </dgm:pt>
    <dgm:pt modelId="{41E6DA61-FDDD-4766-A743-7EEA749BD273}" type="pres">
      <dgm:prSet presAssocID="{8070226C-1815-428A-9C9B-AC803C572EB1}" presName="tx1" presStyleLbl="revTx" presStyleIdx="6" presStyleCnt="7"/>
      <dgm:spPr/>
    </dgm:pt>
    <dgm:pt modelId="{EAAE3567-0F00-47FB-AB2A-80D5FE530705}" type="pres">
      <dgm:prSet presAssocID="{8070226C-1815-428A-9C9B-AC803C572EB1}" presName="vert1" presStyleCnt="0"/>
      <dgm:spPr/>
    </dgm:pt>
  </dgm:ptLst>
  <dgm:cxnLst>
    <dgm:cxn modelId="{8C17150E-8BF7-4E97-8316-BEFA667CBDD4}" srcId="{A015183C-B5CE-48C9-823A-5A63577BC447}" destId="{D64B4C2B-6FBD-406F-B37B-CDB0B3890E02}" srcOrd="5" destOrd="0" parTransId="{5861569B-4E7A-4690-B157-D1D944772EE3}" sibTransId="{76AA501C-3B1D-4223-97C1-6022327566BF}"/>
    <dgm:cxn modelId="{0EC0C61B-D48B-4DC7-B84E-EB1DD388DF38}" type="presOf" srcId="{8070226C-1815-428A-9C9B-AC803C572EB1}" destId="{41E6DA61-FDDD-4766-A743-7EEA749BD273}" srcOrd="0" destOrd="0" presId="urn:microsoft.com/office/officeart/2008/layout/LinedList"/>
    <dgm:cxn modelId="{131D062A-8B81-419C-B7F3-C53434675997}" srcId="{A015183C-B5CE-48C9-823A-5A63577BC447}" destId="{03BC3208-0776-4394-B82A-73580C202D7E}" srcOrd="1" destOrd="0" parTransId="{D34D557F-A020-4D98-AA26-952956A884A8}" sibTransId="{05684860-E511-4D04-9B57-99F23BC17024}"/>
    <dgm:cxn modelId="{A199B23D-F84F-49F4-9DB3-95AAB296BAC8}" srcId="{A015183C-B5CE-48C9-823A-5A63577BC447}" destId="{8070226C-1815-428A-9C9B-AC803C572EB1}" srcOrd="6" destOrd="0" parTransId="{1D448E57-14D3-4601-8A7C-413BA29DE769}" sibTransId="{3501D596-9C77-41D9-99AA-A58F6BE30F23}"/>
    <dgm:cxn modelId="{CFBD7564-F9E8-46A5-8CA8-5E67F2772638}" srcId="{A015183C-B5CE-48C9-823A-5A63577BC447}" destId="{6F676D1A-D5F6-459D-95B9-C05B1F7E0CD0}" srcOrd="4" destOrd="0" parTransId="{0360776B-605F-4F35-8A08-334AD7AF0666}" sibTransId="{C35B06EE-1D73-4D89-AAB9-2C375234E686}"/>
    <dgm:cxn modelId="{0628836B-AC00-41AF-B9CE-E41B69326AAD}" srcId="{A015183C-B5CE-48C9-823A-5A63577BC447}" destId="{E4D46CFF-15D8-4BBF-BD66-487E51FDB25D}" srcOrd="0" destOrd="0" parTransId="{B1F7CFCF-696E-442D-BEC0-25997CEBE217}" sibTransId="{CE4C50EC-24A8-4395-9DE8-D551D7765270}"/>
    <dgm:cxn modelId="{B8001273-587F-4C65-B077-FA836393B50A}" srcId="{A015183C-B5CE-48C9-823A-5A63577BC447}" destId="{49C8BA3F-6177-467B-8294-87F4565934CE}" srcOrd="2" destOrd="0" parTransId="{878F5936-4B9D-4F2C-9536-15AC4FC0C62F}" sibTransId="{71CA9923-B746-4FEC-BF6C-1A0231426E65}"/>
    <dgm:cxn modelId="{3535ED56-93A9-4B95-84DD-F8EC282DCDCD}" type="presOf" srcId="{A015183C-B5CE-48C9-823A-5A63577BC447}" destId="{20F1C85F-0338-4036-9429-6D4EE4A10E83}" srcOrd="0" destOrd="0" presId="urn:microsoft.com/office/officeart/2008/layout/LinedList"/>
    <dgm:cxn modelId="{11653177-1681-4F8A-8C15-DC6491E03430}" srcId="{A015183C-B5CE-48C9-823A-5A63577BC447}" destId="{7B247E01-9495-4E23-94FF-01A84B80D651}" srcOrd="3" destOrd="0" parTransId="{DC8BA5D8-8815-41B0-BD32-ABAEEE94971C}" sibTransId="{2B39F96D-9CFC-4CB6-8CCC-6AC05D3EC1D3}"/>
    <dgm:cxn modelId="{B28C10A6-B202-4F22-A378-AF972560A8ED}" type="presOf" srcId="{E4D46CFF-15D8-4BBF-BD66-487E51FDB25D}" destId="{CE7FA22B-0890-4012-9FF5-C9BF6A64EBF3}" srcOrd="0" destOrd="0" presId="urn:microsoft.com/office/officeart/2008/layout/LinedList"/>
    <dgm:cxn modelId="{AB4D28A7-2B74-4B4F-B636-D6BCAB006182}" type="presOf" srcId="{6F676D1A-D5F6-459D-95B9-C05B1F7E0CD0}" destId="{9522CC7E-BDD3-426F-9071-EE64C38E6164}" srcOrd="0" destOrd="0" presId="urn:microsoft.com/office/officeart/2008/layout/LinedList"/>
    <dgm:cxn modelId="{FB9DF5A7-8E12-4B87-9BD0-9AF3A44A4117}" type="presOf" srcId="{03BC3208-0776-4394-B82A-73580C202D7E}" destId="{17FFAE64-4E64-4AF5-8581-89FD2A59A606}" srcOrd="0" destOrd="0" presId="urn:microsoft.com/office/officeart/2008/layout/LinedList"/>
    <dgm:cxn modelId="{630AAFCC-9255-4D14-BCB5-0F6CB38D3B2B}" type="presOf" srcId="{49C8BA3F-6177-467B-8294-87F4565934CE}" destId="{EBA507DD-65B9-49D4-BA53-9C817A7A4DF8}" srcOrd="0" destOrd="0" presId="urn:microsoft.com/office/officeart/2008/layout/LinedList"/>
    <dgm:cxn modelId="{1BD163E5-0578-46D9-9B39-3074654CBF3A}" type="presOf" srcId="{7B247E01-9495-4E23-94FF-01A84B80D651}" destId="{CA010435-C04B-4E8D-98F6-5FF3F633CC21}" srcOrd="0" destOrd="0" presId="urn:microsoft.com/office/officeart/2008/layout/LinedList"/>
    <dgm:cxn modelId="{ACF93BEB-A986-469E-80AD-6F1710B0262D}" type="presOf" srcId="{D64B4C2B-6FBD-406F-B37B-CDB0B3890E02}" destId="{91417ED5-6263-439B-8C9C-31867436229D}" srcOrd="0" destOrd="0" presId="urn:microsoft.com/office/officeart/2008/layout/LinedList"/>
    <dgm:cxn modelId="{909C5E58-53AD-4301-AED5-A4EBA883BF60}" type="presParOf" srcId="{20F1C85F-0338-4036-9429-6D4EE4A10E83}" destId="{70E7896B-B107-460A-AC0C-BB1A6D53FAC4}" srcOrd="0" destOrd="0" presId="urn:microsoft.com/office/officeart/2008/layout/LinedList"/>
    <dgm:cxn modelId="{6689B214-76C9-4A51-8E22-2876C1328E06}" type="presParOf" srcId="{20F1C85F-0338-4036-9429-6D4EE4A10E83}" destId="{13E24793-3F85-4B59-8D48-D637F01EFFCB}" srcOrd="1" destOrd="0" presId="urn:microsoft.com/office/officeart/2008/layout/LinedList"/>
    <dgm:cxn modelId="{F23D0290-394B-4A23-BD20-4C47B5565816}" type="presParOf" srcId="{13E24793-3F85-4B59-8D48-D637F01EFFCB}" destId="{CE7FA22B-0890-4012-9FF5-C9BF6A64EBF3}" srcOrd="0" destOrd="0" presId="urn:microsoft.com/office/officeart/2008/layout/LinedList"/>
    <dgm:cxn modelId="{C4E8BAF3-DE70-47B7-A160-5AAFAB649825}" type="presParOf" srcId="{13E24793-3F85-4B59-8D48-D637F01EFFCB}" destId="{087711C1-AD9A-4EFB-9183-6BA61E20A650}" srcOrd="1" destOrd="0" presId="urn:microsoft.com/office/officeart/2008/layout/LinedList"/>
    <dgm:cxn modelId="{CE5E91D3-DD7D-4949-8974-32120DB296D1}" type="presParOf" srcId="{20F1C85F-0338-4036-9429-6D4EE4A10E83}" destId="{55B28B2F-9893-4D10-8638-5049150259A5}" srcOrd="2" destOrd="0" presId="urn:microsoft.com/office/officeart/2008/layout/LinedList"/>
    <dgm:cxn modelId="{BCB20E0A-BF3D-4F28-8809-BBB816B00F40}" type="presParOf" srcId="{20F1C85F-0338-4036-9429-6D4EE4A10E83}" destId="{839FDECE-B331-42F5-BCBD-F88A29B438B6}" srcOrd="3" destOrd="0" presId="urn:microsoft.com/office/officeart/2008/layout/LinedList"/>
    <dgm:cxn modelId="{046849D7-787E-40CF-9876-9CB21C2FF099}" type="presParOf" srcId="{839FDECE-B331-42F5-BCBD-F88A29B438B6}" destId="{17FFAE64-4E64-4AF5-8581-89FD2A59A606}" srcOrd="0" destOrd="0" presId="urn:microsoft.com/office/officeart/2008/layout/LinedList"/>
    <dgm:cxn modelId="{F5576BDC-B4BE-497E-A3C4-36D9DD8D5DBD}" type="presParOf" srcId="{839FDECE-B331-42F5-BCBD-F88A29B438B6}" destId="{A604DEB7-32DE-44C2-8324-778520BFEBFC}" srcOrd="1" destOrd="0" presId="urn:microsoft.com/office/officeart/2008/layout/LinedList"/>
    <dgm:cxn modelId="{BD731ADD-011F-4542-9010-93D2C837F6E1}" type="presParOf" srcId="{20F1C85F-0338-4036-9429-6D4EE4A10E83}" destId="{65281F0F-7CEC-4EA6-8D06-92DDEDEB937F}" srcOrd="4" destOrd="0" presId="urn:microsoft.com/office/officeart/2008/layout/LinedList"/>
    <dgm:cxn modelId="{52CE7386-9768-4B2A-BFB9-8A21472D7D3A}" type="presParOf" srcId="{20F1C85F-0338-4036-9429-6D4EE4A10E83}" destId="{00BF96F2-57DE-4244-B288-95E5DD196402}" srcOrd="5" destOrd="0" presId="urn:microsoft.com/office/officeart/2008/layout/LinedList"/>
    <dgm:cxn modelId="{1BB13CD3-1013-44E2-A2E3-3D4E8905975E}" type="presParOf" srcId="{00BF96F2-57DE-4244-B288-95E5DD196402}" destId="{EBA507DD-65B9-49D4-BA53-9C817A7A4DF8}" srcOrd="0" destOrd="0" presId="urn:microsoft.com/office/officeart/2008/layout/LinedList"/>
    <dgm:cxn modelId="{EE02AB76-E887-438C-8380-0EF75B2314FF}" type="presParOf" srcId="{00BF96F2-57DE-4244-B288-95E5DD196402}" destId="{D262BC61-0CD5-4500-82AB-967FED064A57}" srcOrd="1" destOrd="0" presId="urn:microsoft.com/office/officeart/2008/layout/LinedList"/>
    <dgm:cxn modelId="{7C23377B-BD97-4AF4-907E-A5691FDE1383}" type="presParOf" srcId="{20F1C85F-0338-4036-9429-6D4EE4A10E83}" destId="{BACF27B2-D692-419B-AC49-A2C520404B8B}" srcOrd="6" destOrd="0" presId="urn:microsoft.com/office/officeart/2008/layout/LinedList"/>
    <dgm:cxn modelId="{7FB88770-B713-4A54-9A93-8CAD14AEEF69}" type="presParOf" srcId="{20F1C85F-0338-4036-9429-6D4EE4A10E83}" destId="{FE3FBC09-3611-437B-8F90-0F0768F9C84D}" srcOrd="7" destOrd="0" presId="urn:microsoft.com/office/officeart/2008/layout/LinedList"/>
    <dgm:cxn modelId="{E3E8FEC0-3ED8-417D-9C9D-9843BDFB71E7}" type="presParOf" srcId="{FE3FBC09-3611-437B-8F90-0F0768F9C84D}" destId="{CA010435-C04B-4E8D-98F6-5FF3F633CC21}" srcOrd="0" destOrd="0" presId="urn:microsoft.com/office/officeart/2008/layout/LinedList"/>
    <dgm:cxn modelId="{DEFFF215-2496-4A93-AEDE-6BE2013539B4}" type="presParOf" srcId="{FE3FBC09-3611-437B-8F90-0F0768F9C84D}" destId="{D9A494C3-458C-443E-BEB5-9B14F5B95CF8}" srcOrd="1" destOrd="0" presId="urn:microsoft.com/office/officeart/2008/layout/LinedList"/>
    <dgm:cxn modelId="{AE2FAD03-A5E9-4517-8BF3-90DF3BFAE9CB}" type="presParOf" srcId="{20F1C85F-0338-4036-9429-6D4EE4A10E83}" destId="{D2238BB5-5304-4DDA-BC7F-43CA951873EF}" srcOrd="8" destOrd="0" presId="urn:microsoft.com/office/officeart/2008/layout/LinedList"/>
    <dgm:cxn modelId="{19189124-A027-4BB2-AF00-628B81909166}" type="presParOf" srcId="{20F1C85F-0338-4036-9429-6D4EE4A10E83}" destId="{A0848019-C38A-4FBD-84DA-490D0FC52494}" srcOrd="9" destOrd="0" presId="urn:microsoft.com/office/officeart/2008/layout/LinedList"/>
    <dgm:cxn modelId="{A1922887-AEB2-4BDC-84D6-6BB14F22195C}" type="presParOf" srcId="{A0848019-C38A-4FBD-84DA-490D0FC52494}" destId="{9522CC7E-BDD3-426F-9071-EE64C38E6164}" srcOrd="0" destOrd="0" presId="urn:microsoft.com/office/officeart/2008/layout/LinedList"/>
    <dgm:cxn modelId="{5FB44E7C-1291-40D0-991E-B59D68199FB2}" type="presParOf" srcId="{A0848019-C38A-4FBD-84DA-490D0FC52494}" destId="{1ABF94D6-1D5A-43BA-ADE3-D8BA5A297064}" srcOrd="1" destOrd="0" presId="urn:microsoft.com/office/officeart/2008/layout/LinedList"/>
    <dgm:cxn modelId="{5A8D5D1F-F764-4985-B2E9-55B4589F1143}" type="presParOf" srcId="{20F1C85F-0338-4036-9429-6D4EE4A10E83}" destId="{3A8A770F-4E52-42D9-8016-D36D02F44814}" srcOrd="10" destOrd="0" presId="urn:microsoft.com/office/officeart/2008/layout/LinedList"/>
    <dgm:cxn modelId="{92B50AAB-94E0-48B2-84F3-DAEC80DC35C8}" type="presParOf" srcId="{20F1C85F-0338-4036-9429-6D4EE4A10E83}" destId="{93573BB8-82F1-4E01-AA04-E72F539F1E1F}" srcOrd="11" destOrd="0" presId="urn:microsoft.com/office/officeart/2008/layout/LinedList"/>
    <dgm:cxn modelId="{58CFD951-C34B-40CD-BBD3-E94649B60B2D}" type="presParOf" srcId="{93573BB8-82F1-4E01-AA04-E72F539F1E1F}" destId="{91417ED5-6263-439B-8C9C-31867436229D}" srcOrd="0" destOrd="0" presId="urn:microsoft.com/office/officeart/2008/layout/LinedList"/>
    <dgm:cxn modelId="{C77DAAC0-E688-4247-BB46-71623DAE05A5}" type="presParOf" srcId="{93573BB8-82F1-4E01-AA04-E72F539F1E1F}" destId="{72B8C76C-309B-47F5-B320-BA883E4FBB1B}" srcOrd="1" destOrd="0" presId="urn:microsoft.com/office/officeart/2008/layout/LinedList"/>
    <dgm:cxn modelId="{C06CDA63-A404-4E23-8D5F-F7DC2452474F}" type="presParOf" srcId="{20F1C85F-0338-4036-9429-6D4EE4A10E83}" destId="{A076B58E-A9F1-467E-AA1A-6E99E36F349F}" srcOrd="12" destOrd="0" presId="urn:microsoft.com/office/officeart/2008/layout/LinedList"/>
    <dgm:cxn modelId="{60D5BCBF-AF17-44E4-BCA6-D6CDA942887A}" type="presParOf" srcId="{20F1C85F-0338-4036-9429-6D4EE4A10E83}" destId="{423DAFFF-35B0-44F9-AEDB-5A7A975CDB26}" srcOrd="13" destOrd="0" presId="urn:microsoft.com/office/officeart/2008/layout/LinedList"/>
    <dgm:cxn modelId="{865B8C8E-3098-452B-8BD0-618C6F9D74A0}" type="presParOf" srcId="{423DAFFF-35B0-44F9-AEDB-5A7A975CDB26}" destId="{41E6DA61-FDDD-4766-A743-7EEA749BD273}" srcOrd="0" destOrd="0" presId="urn:microsoft.com/office/officeart/2008/layout/LinedList"/>
    <dgm:cxn modelId="{2D099C74-E438-43BA-9840-7B135B17FA81}" type="presParOf" srcId="{423DAFFF-35B0-44F9-AEDB-5A7A975CDB26}" destId="{EAAE3567-0F00-47FB-AB2A-80D5FE53070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3BAE7-0709-4D3A-A14A-736DBDEBED59}" type="doc">
      <dgm:prSet loTypeId="urn:microsoft.com/office/officeart/2005/8/layout/process2" loCatId="process" qsTypeId="urn:microsoft.com/office/officeart/2005/8/quickstyle/simple1" qsCatId="simple" csTypeId="urn:microsoft.com/office/officeart/2005/8/colors/colorful1" csCatId="colorful" phldr="1"/>
      <dgm:spPr/>
    </dgm:pt>
    <dgm:pt modelId="{A08748D9-4607-42C2-9C29-98CCDDF7D964}">
      <dgm:prSet phldrT="[Text]"/>
      <dgm:spPr/>
      <dgm:t>
        <a:bodyPr/>
        <a:lstStyle/>
        <a:p>
          <a:pPr rtl="0"/>
          <a:r>
            <a:rPr lang="en-US" dirty="0"/>
            <a:t>SubI #1/Key Rotation</a:t>
          </a:r>
        </a:p>
      </dgm:t>
    </dgm:pt>
    <dgm:pt modelId="{287497BF-43B7-4BEF-A213-E899AA862C90}" type="parTrans" cxnId="{6DDF1D64-CFFC-4459-B63B-44BC6DFCFE3F}">
      <dgm:prSet/>
      <dgm:spPr/>
      <dgm:t>
        <a:bodyPr/>
        <a:lstStyle/>
        <a:p>
          <a:endParaRPr lang="en-US"/>
        </a:p>
      </dgm:t>
    </dgm:pt>
    <dgm:pt modelId="{5F7C8E9D-B70B-4342-8603-7D2139F39B44}" type="sibTrans" cxnId="{6DDF1D64-CFFC-4459-B63B-44BC6DFCFE3F}">
      <dgm:prSet/>
      <dgm:spPr/>
      <dgm:t>
        <a:bodyPr/>
        <a:lstStyle/>
        <a:p>
          <a:endParaRPr lang="en-US"/>
        </a:p>
      </dgm:t>
    </dgm:pt>
    <dgm:pt modelId="{524C2623-0E07-4DB8-A360-2AF23EC99027}">
      <dgm:prSet phldrT="[Text]"/>
      <dgm:spPr/>
      <dgm:t>
        <a:bodyPr/>
        <a:lstStyle/>
        <a:p>
          <a:pPr rtl="0"/>
          <a:r>
            <a:rPr lang="en-US" dirty="0">
              <a:latin typeface="Calibri"/>
            </a:rPr>
            <a:t>Ambulatory </a:t>
          </a:r>
          <a:endParaRPr lang="en-US" dirty="0"/>
        </a:p>
      </dgm:t>
    </dgm:pt>
    <dgm:pt modelId="{37A60838-3E44-422A-8557-B1A80A873C3E}" type="parTrans" cxnId="{DF0B90E1-3614-4091-BFFC-ADFE596E41D8}">
      <dgm:prSet/>
      <dgm:spPr/>
      <dgm:t>
        <a:bodyPr/>
        <a:lstStyle/>
        <a:p>
          <a:endParaRPr lang="en-US"/>
        </a:p>
      </dgm:t>
    </dgm:pt>
    <dgm:pt modelId="{D97F2816-A171-4754-9EF5-96C7DDF85EAE}" type="sibTrans" cxnId="{DF0B90E1-3614-4091-BFFC-ADFE596E41D8}">
      <dgm:prSet/>
      <dgm:spPr/>
      <dgm:t>
        <a:bodyPr/>
        <a:lstStyle/>
        <a:p>
          <a:endParaRPr lang="en-US"/>
        </a:p>
      </dgm:t>
    </dgm:pt>
    <dgm:pt modelId="{A18B4065-C0E0-4DD6-BF07-20D679C80944}">
      <dgm:prSet phldrT="[Text]" phldr="0"/>
      <dgm:spPr/>
      <dgm:t>
        <a:bodyPr/>
        <a:lstStyle/>
        <a:p>
          <a:pPr rtl="0"/>
          <a:r>
            <a:rPr lang="en-US" dirty="0">
              <a:latin typeface="Calibri"/>
            </a:rPr>
            <a:t>Electives</a:t>
          </a:r>
          <a:endParaRPr lang="en-US" dirty="0"/>
        </a:p>
      </dgm:t>
    </dgm:pt>
    <dgm:pt modelId="{28CE0FCA-FF9C-4D5A-AF3F-0D3E323F4FFA}" type="parTrans" cxnId="{D1CF0F23-275E-443D-8D63-668A226720F5}">
      <dgm:prSet/>
      <dgm:spPr/>
      <dgm:t>
        <a:bodyPr/>
        <a:lstStyle/>
        <a:p>
          <a:endParaRPr lang="en-US"/>
        </a:p>
      </dgm:t>
    </dgm:pt>
    <dgm:pt modelId="{98906419-565F-41E7-BB53-8647E3769C66}" type="sibTrans" cxnId="{D1CF0F23-275E-443D-8D63-668A226720F5}">
      <dgm:prSet/>
      <dgm:spPr/>
      <dgm:t>
        <a:bodyPr/>
        <a:lstStyle/>
        <a:p>
          <a:endParaRPr lang="en-US"/>
        </a:p>
      </dgm:t>
    </dgm:pt>
    <dgm:pt modelId="{20DC2AE1-AB07-4C84-9F0B-BF6C68D0507E}">
      <dgm:prSet/>
      <dgm:spPr/>
      <dgm:t>
        <a:bodyPr/>
        <a:lstStyle/>
        <a:p>
          <a:r>
            <a:rPr lang="en-US" dirty="0"/>
            <a:t>SubI #2</a:t>
          </a:r>
        </a:p>
      </dgm:t>
    </dgm:pt>
    <dgm:pt modelId="{C18B8C10-63B5-4573-952D-05D82762F82D}" type="parTrans" cxnId="{5756D1C8-40D4-442F-8092-82DC2EE03BD2}">
      <dgm:prSet/>
      <dgm:spPr/>
      <dgm:t>
        <a:bodyPr/>
        <a:lstStyle/>
        <a:p>
          <a:endParaRPr lang="en-US"/>
        </a:p>
      </dgm:t>
    </dgm:pt>
    <dgm:pt modelId="{30EC58D5-E772-45C4-921E-6C0D1AD6089F}" type="sibTrans" cxnId="{5756D1C8-40D4-442F-8092-82DC2EE03BD2}">
      <dgm:prSet/>
      <dgm:spPr/>
      <dgm:t>
        <a:bodyPr/>
        <a:lstStyle/>
        <a:p>
          <a:endParaRPr lang="en-US"/>
        </a:p>
      </dgm:t>
    </dgm:pt>
    <dgm:pt modelId="{0090A21A-F768-415F-956C-B093FECCA3B1}">
      <dgm:prSet phldrT="[Text]"/>
      <dgm:spPr/>
      <dgm:t>
        <a:bodyPr/>
        <a:lstStyle/>
        <a:p>
          <a:pPr rtl="0"/>
          <a:r>
            <a:rPr lang="en-US" dirty="0"/>
            <a:t>Outstanding Clerkships</a:t>
          </a:r>
        </a:p>
      </dgm:t>
    </dgm:pt>
    <dgm:pt modelId="{E89CA33B-D60D-429E-8FE4-FB2177DAF8E7}" type="parTrans" cxnId="{2BCFEB66-217B-4D2B-B3E4-F775800B102F}">
      <dgm:prSet/>
      <dgm:spPr/>
      <dgm:t>
        <a:bodyPr/>
        <a:lstStyle/>
        <a:p>
          <a:endParaRPr lang="en-US"/>
        </a:p>
      </dgm:t>
    </dgm:pt>
    <dgm:pt modelId="{A917E0BB-611F-4954-B59D-E16690B73BF8}" type="sibTrans" cxnId="{2BCFEB66-217B-4D2B-B3E4-F775800B102F}">
      <dgm:prSet/>
      <dgm:spPr/>
      <dgm:t>
        <a:bodyPr/>
        <a:lstStyle/>
        <a:p>
          <a:endParaRPr lang="en-US"/>
        </a:p>
      </dgm:t>
    </dgm:pt>
    <dgm:pt modelId="{5C618F03-9548-4F47-8CB6-D2A1319ECFA1}" type="pres">
      <dgm:prSet presAssocID="{4033BAE7-0709-4D3A-A14A-736DBDEBED59}" presName="linearFlow" presStyleCnt="0">
        <dgm:presLayoutVars>
          <dgm:resizeHandles val="exact"/>
        </dgm:presLayoutVars>
      </dgm:prSet>
      <dgm:spPr/>
    </dgm:pt>
    <dgm:pt modelId="{B65E2A56-85C8-400F-ABEA-8D707C7A4D25}" type="pres">
      <dgm:prSet presAssocID="{0090A21A-F768-415F-956C-B093FECCA3B1}" presName="node" presStyleLbl="node1" presStyleIdx="0" presStyleCnt="5" custScaleX="172288" custScaleY="105373">
        <dgm:presLayoutVars>
          <dgm:bulletEnabled val="1"/>
        </dgm:presLayoutVars>
      </dgm:prSet>
      <dgm:spPr/>
    </dgm:pt>
    <dgm:pt modelId="{4DFA4DEB-1F99-429B-8F8A-2E66AFEF8B5F}" type="pres">
      <dgm:prSet presAssocID="{A917E0BB-611F-4954-B59D-E16690B73BF8}" presName="sibTrans" presStyleLbl="sibTrans2D1" presStyleIdx="0" presStyleCnt="4"/>
      <dgm:spPr/>
    </dgm:pt>
    <dgm:pt modelId="{1F0CEFD7-C85F-40F9-AE60-A1B41FB91FF6}" type="pres">
      <dgm:prSet presAssocID="{A917E0BB-611F-4954-B59D-E16690B73BF8}" presName="connectorText" presStyleLbl="sibTrans2D1" presStyleIdx="0" presStyleCnt="4"/>
      <dgm:spPr/>
    </dgm:pt>
    <dgm:pt modelId="{FD6AC883-44A7-4836-ADEC-34B224EE8283}" type="pres">
      <dgm:prSet presAssocID="{A08748D9-4607-42C2-9C29-98CCDDF7D964}" presName="node" presStyleLbl="node1" presStyleIdx="1" presStyleCnt="5" custScaleX="172288">
        <dgm:presLayoutVars>
          <dgm:bulletEnabled val="1"/>
        </dgm:presLayoutVars>
      </dgm:prSet>
      <dgm:spPr/>
    </dgm:pt>
    <dgm:pt modelId="{493402EC-FCFE-4ADB-A640-D57E88F9A01C}" type="pres">
      <dgm:prSet presAssocID="{5F7C8E9D-B70B-4342-8603-7D2139F39B44}" presName="sibTrans" presStyleLbl="sibTrans2D1" presStyleIdx="1" presStyleCnt="4"/>
      <dgm:spPr/>
    </dgm:pt>
    <dgm:pt modelId="{EA415EDA-AAE8-463F-8CA3-B821F2747640}" type="pres">
      <dgm:prSet presAssocID="{5F7C8E9D-B70B-4342-8603-7D2139F39B44}" presName="connectorText" presStyleLbl="sibTrans2D1" presStyleIdx="1" presStyleCnt="4"/>
      <dgm:spPr/>
    </dgm:pt>
    <dgm:pt modelId="{65B31E2F-378C-4363-802A-F8D0C62D589A}" type="pres">
      <dgm:prSet presAssocID="{524C2623-0E07-4DB8-A360-2AF23EC99027}" presName="node" presStyleLbl="node1" presStyleIdx="2" presStyleCnt="5" custScaleX="172288">
        <dgm:presLayoutVars>
          <dgm:bulletEnabled val="1"/>
        </dgm:presLayoutVars>
      </dgm:prSet>
      <dgm:spPr/>
    </dgm:pt>
    <dgm:pt modelId="{9E43A3C3-3947-492F-82FF-1A28A9E2BAC4}" type="pres">
      <dgm:prSet presAssocID="{D97F2816-A171-4754-9EF5-96C7DDF85EAE}" presName="sibTrans" presStyleLbl="sibTrans2D1" presStyleIdx="2" presStyleCnt="4"/>
      <dgm:spPr/>
    </dgm:pt>
    <dgm:pt modelId="{EAB21356-E429-4D1D-92C9-60E10A5347BA}" type="pres">
      <dgm:prSet presAssocID="{D97F2816-A171-4754-9EF5-96C7DDF85EAE}" presName="connectorText" presStyleLbl="sibTrans2D1" presStyleIdx="2" presStyleCnt="4"/>
      <dgm:spPr/>
    </dgm:pt>
    <dgm:pt modelId="{DA369A66-9ADA-4B7F-AA91-9453245C81D8}" type="pres">
      <dgm:prSet presAssocID="{A18B4065-C0E0-4DD6-BF07-20D679C80944}" presName="node" presStyleLbl="node1" presStyleIdx="3" presStyleCnt="5" custScaleX="172288">
        <dgm:presLayoutVars>
          <dgm:bulletEnabled val="1"/>
        </dgm:presLayoutVars>
      </dgm:prSet>
      <dgm:spPr/>
    </dgm:pt>
    <dgm:pt modelId="{9C38DB9F-E0C0-427C-9D6B-2338A55877B8}" type="pres">
      <dgm:prSet presAssocID="{98906419-565F-41E7-BB53-8647E3769C66}" presName="sibTrans" presStyleLbl="sibTrans2D1" presStyleIdx="3" presStyleCnt="4"/>
      <dgm:spPr/>
    </dgm:pt>
    <dgm:pt modelId="{585E5EE0-9106-4C98-91D1-8D346CA9F5AE}" type="pres">
      <dgm:prSet presAssocID="{98906419-565F-41E7-BB53-8647E3769C66}" presName="connectorText" presStyleLbl="sibTrans2D1" presStyleIdx="3" presStyleCnt="4"/>
      <dgm:spPr/>
    </dgm:pt>
    <dgm:pt modelId="{D668B5B2-831D-4771-A47A-0091614AD37E}" type="pres">
      <dgm:prSet presAssocID="{20DC2AE1-AB07-4C84-9F0B-BF6C68D0507E}" presName="node" presStyleLbl="node1" presStyleIdx="4" presStyleCnt="5" custScaleX="172288">
        <dgm:presLayoutVars>
          <dgm:bulletEnabled val="1"/>
        </dgm:presLayoutVars>
      </dgm:prSet>
      <dgm:spPr/>
    </dgm:pt>
  </dgm:ptLst>
  <dgm:cxnLst>
    <dgm:cxn modelId="{D1CF0F23-275E-443D-8D63-668A226720F5}" srcId="{4033BAE7-0709-4D3A-A14A-736DBDEBED59}" destId="{A18B4065-C0E0-4DD6-BF07-20D679C80944}" srcOrd="3" destOrd="0" parTransId="{28CE0FCA-FF9C-4D5A-AF3F-0D3E323F4FFA}" sibTransId="{98906419-565F-41E7-BB53-8647E3769C66}"/>
    <dgm:cxn modelId="{1CC1B524-11CF-41F2-8E87-C5968A569926}" type="presOf" srcId="{D97F2816-A171-4754-9EF5-96C7DDF85EAE}" destId="{9E43A3C3-3947-492F-82FF-1A28A9E2BAC4}" srcOrd="0" destOrd="0" presId="urn:microsoft.com/office/officeart/2005/8/layout/process2"/>
    <dgm:cxn modelId="{DAEE1A2E-0BD8-496F-B10C-3B8A407E93F3}" type="presOf" srcId="{98906419-565F-41E7-BB53-8647E3769C66}" destId="{585E5EE0-9106-4C98-91D1-8D346CA9F5AE}" srcOrd="1" destOrd="0" presId="urn:microsoft.com/office/officeart/2005/8/layout/process2"/>
    <dgm:cxn modelId="{5E98572E-C47A-4056-ADD7-7FCC341DB491}" type="presOf" srcId="{524C2623-0E07-4DB8-A360-2AF23EC99027}" destId="{65B31E2F-378C-4363-802A-F8D0C62D589A}" srcOrd="0" destOrd="0" presId="urn:microsoft.com/office/officeart/2005/8/layout/process2"/>
    <dgm:cxn modelId="{7C056138-0260-466C-9D4D-57B7A68BF429}" type="presOf" srcId="{A917E0BB-611F-4954-B59D-E16690B73BF8}" destId="{4DFA4DEB-1F99-429B-8F8A-2E66AFEF8B5F}" srcOrd="0" destOrd="0" presId="urn:microsoft.com/office/officeart/2005/8/layout/process2"/>
    <dgm:cxn modelId="{B3C11564-BB91-480E-AEBD-D8F4A87AACDE}" type="presOf" srcId="{20DC2AE1-AB07-4C84-9F0B-BF6C68D0507E}" destId="{D668B5B2-831D-4771-A47A-0091614AD37E}" srcOrd="0" destOrd="0" presId="urn:microsoft.com/office/officeart/2005/8/layout/process2"/>
    <dgm:cxn modelId="{6DDF1D64-CFFC-4459-B63B-44BC6DFCFE3F}" srcId="{4033BAE7-0709-4D3A-A14A-736DBDEBED59}" destId="{A08748D9-4607-42C2-9C29-98CCDDF7D964}" srcOrd="1" destOrd="0" parTransId="{287497BF-43B7-4BEF-A213-E899AA862C90}" sibTransId="{5F7C8E9D-B70B-4342-8603-7D2139F39B44}"/>
    <dgm:cxn modelId="{7702F764-CBFE-4432-9937-8054123752C0}" type="presOf" srcId="{5F7C8E9D-B70B-4342-8603-7D2139F39B44}" destId="{493402EC-FCFE-4ADB-A640-D57E88F9A01C}" srcOrd="0" destOrd="0" presId="urn:microsoft.com/office/officeart/2005/8/layout/process2"/>
    <dgm:cxn modelId="{9137A446-312F-4E16-9051-80C48E66BC0E}" type="presOf" srcId="{A08748D9-4607-42C2-9C29-98CCDDF7D964}" destId="{FD6AC883-44A7-4836-ADEC-34B224EE8283}" srcOrd="0" destOrd="0" presId="urn:microsoft.com/office/officeart/2005/8/layout/process2"/>
    <dgm:cxn modelId="{2BCFEB66-217B-4D2B-B3E4-F775800B102F}" srcId="{4033BAE7-0709-4D3A-A14A-736DBDEBED59}" destId="{0090A21A-F768-415F-956C-B093FECCA3B1}" srcOrd="0" destOrd="0" parTransId="{E89CA33B-D60D-429E-8FE4-FB2177DAF8E7}" sibTransId="{A917E0BB-611F-4954-B59D-E16690B73BF8}"/>
    <dgm:cxn modelId="{3F0FB379-9C00-48DA-987E-9A8A9D1F6091}" type="presOf" srcId="{A917E0BB-611F-4954-B59D-E16690B73BF8}" destId="{1F0CEFD7-C85F-40F9-AE60-A1B41FB91FF6}" srcOrd="1" destOrd="0" presId="urn:microsoft.com/office/officeart/2005/8/layout/process2"/>
    <dgm:cxn modelId="{9BF70290-54D0-42BF-B3A9-EBB22012CE9F}" type="presOf" srcId="{4033BAE7-0709-4D3A-A14A-736DBDEBED59}" destId="{5C618F03-9548-4F47-8CB6-D2A1319ECFA1}" srcOrd="0" destOrd="0" presId="urn:microsoft.com/office/officeart/2005/8/layout/process2"/>
    <dgm:cxn modelId="{0DCEAC9A-3ED0-4089-8F87-57BDCF7BE6DF}" type="presOf" srcId="{98906419-565F-41E7-BB53-8647E3769C66}" destId="{9C38DB9F-E0C0-427C-9D6B-2338A55877B8}" srcOrd="0" destOrd="0" presId="urn:microsoft.com/office/officeart/2005/8/layout/process2"/>
    <dgm:cxn modelId="{168A65A0-E16A-4CB8-90EB-AF8BE1E872EA}" type="presOf" srcId="{D97F2816-A171-4754-9EF5-96C7DDF85EAE}" destId="{EAB21356-E429-4D1D-92C9-60E10A5347BA}" srcOrd="1" destOrd="0" presId="urn:microsoft.com/office/officeart/2005/8/layout/process2"/>
    <dgm:cxn modelId="{CED96FAB-A924-4C4B-8F5A-624648D3D144}" type="presOf" srcId="{A18B4065-C0E0-4DD6-BF07-20D679C80944}" destId="{DA369A66-9ADA-4B7F-AA91-9453245C81D8}" srcOrd="0" destOrd="0" presId="urn:microsoft.com/office/officeart/2005/8/layout/process2"/>
    <dgm:cxn modelId="{3A11E3B6-2249-40E2-A01C-82B3A9BBE8ED}" type="presOf" srcId="{0090A21A-F768-415F-956C-B093FECCA3B1}" destId="{B65E2A56-85C8-400F-ABEA-8D707C7A4D25}" srcOrd="0" destOrd="0" presId="urn:microsoft.com/office/officeart/2005/8/layout/process2"/>
    <dgm:cxn modelId="{5756D1C8-40D4-442F-8092-82DC2EE03BD2}" srcId="{4033BAE7-0709-4D3A-A14A-736DBDEBED59}" destId="{20DC2AE1-AB07-4C84-9F0B-BF6C68D0507E}" srcOrd="4" destOrd="0" parTransId="{C18B8C10-63B5-4573-952D-05D82762F82D}" sibTransId="{30EC58D5-E772-45C4-921E-6C0D1AD6089F}"/>
    <dgm:cxn modelId="{DF0B90E1-3614-4091-BFFC-ADFE596E41D8}" srcId="{4033BAE7-0709-4D3A-A14A-736DBDEBED59}" destId="{524C2623-0E07-4DB8-A360-2AF23EC99027}" srcOrd="2" destOrd="0" parTransId="{37A60838-3E44-422A-8557-B1A80A873C3E}" sibTransId="{D97F2816-A171-4754-9EF5-96C7DDF85EAE}"/>
    <dgm:cxn modelId="{C5CE26F6-5473-4499-9AD5-90674B919B0F}" type="presOf" srcId="{5F7C8E9D-B70B-4342-8603-7D2139F39B44}" destId="{EA415EDA-AAE8-463F-8CA3-B821F2747640}" srcOrd="1" destOrd="0" presId="urn:microsoft.com/office/officeart/2005/8/layout/process2"/>
    <dgm:cxn modelId="{3E6A3BF0-C79F-4BA2-B8B5-C6864C31EE5B}" type="presParOf" srcId="{5C618F03-9548-4F47-8CB6-D2A1319ECFA1}" destId="{B65E2A56-85C8-400F-ABEA-8D707C7A4D25}" srcOrd="0" destOrd="0" presId="urn:microsoft.com/office/officeart/2005/8/layout/process2"/>
    <dgm:cxn modelId="{16EF3D50-9AF9-43AB-9218-D88972477081}" type="presParOf" srcId="{5C618F03-9548-4F47-8CB6-D2A1319ECFA1}" destId="{4DFA4DEB-1F99-429B-8F8A-2E66AFEF8B5F}" srcOrd="1" destOrd="0" presId="urn:microsoft.com/office/officeart/2005/8/layout/process2"/>
    <dgm:cxn modelId="{BA1A8C00-71FC-49F5-93BF-1672EEA886C6}" type="presParOf" srcId="{4DFA4DEB-1F99-429B-8F8A-2E66AFEF8B5F}" destId="{1F0CEFD7-C85F-40F9-AE60-A1B41FB91FF6}" srcOrd="0" destOrd="0" presId="urn:microsoft.com/office/officeart/2005/8/layout/process2"/>
    <dgm:cxn modelId="{BF833F5C-D420-408C-892F-D09D68B4398E}" type="presParOf" srcId="{5C618F03-9548-4F47-8CB6-D2A1319ECFA1}" destId="{FD6AC883-44A7-4836-ADEC-34B224EE8283}" srcOrd="2" destOrd="0" presId="urn:microsoft.com/office/officeart/2005/8/layout/process2"/>
    <dgm:cxn modelId="{5E1C57B3-64D8-4C18-95BC-7C251BB79702}" type="presParOf" srcId="{5C618F03-9548-4F47-8CB6-D2A1319ECFA1}" destId="{493402EC-FCFE-4ADB-A640-D57E88F9A01C}" srcOrd="3" destOrd="0" presId="urn:microsoft.com/office/officeart/2005/8/layout/process2"/>
    <dgm:cxn modelId="{029481CD-81D3-48DD-8B0E-80C8B517B25C}" type="presParOf" srcId="{493402EC-FCFE-4ADB-A640-D57E88F9A01C}" destId="{EA415EDA-AAE8-463F-8CA3-B821F2747640}" srcOrd="0" destOrd="0" presId="urn:microsoft.com/office/officeart/2005/8/layout/process2"/>
    <dgm:cxn modelId="{38DE8013-BAB3-4476-8915-B5AFBE82D8DE}" type="presParOf" srcId="{5C618F03-9548-4F47-8CB6-D2A1319ECFA1}" destId="{65B31E2F-378C-4363-802A-F8D0C62D589A}" srcOrd="4" destOrd="0" presId="urn:microsoft.com/office/officeart/2005/8/layout/process2"/>
    <dgm:cxn modelId="{70BD6E13-664E-441A-8BFB-364D714E4798}" type="presParOf" srcId="{5C618F03-9548-4F47-8CB6-D2A1319ECFA1}" destId="{9E43A3C3-3947-492F-82FF-1A28A9E2BAC4}" srcOrd="5" destOrd="0" presId="urn:microsoft.com/office/officeart/2005/8/layout/process2"/>
    <dgm:cxn modelId="{D1E06FEA-5EDC-4B66-AE37-0514E7B9CA9A}" type="presParOf" srcId="{9E43A3C3-3947-492F-82FF-1A28A9E2BAC4}" destId="{EAB21356-E429-4D1D-92C9-60E10A5347BA}" srcOrd="0" destOrd="0" presId="urn:microsoft.com/office/officeart/2005/8/layout/process2"/>
    <dgm:cxn modelId="{FB7FD855-6FB9-4DBC-9E29-591A4B308E32}" type="presParOf" srcId="{5C618F03-9548-4F47-8CB6-D2A1319ECFA1}" destId="{DA369A66-9ADA-4B7F-AA91-9453245C81D8}" srcOrd="6" destOrd="0" presId="urn:microsoft.com/office/officeart/2005/8/layout/process2"/>
    <dgm:cxn modelId="{05BC50EA-F012-4A8D-9CFE-620B596FAA35}" type="presParOf" srcId="{5C618F03-9548-4F47-8CB6-D2A1319ECFA1}" destId="{9C38DB9F-E0C0-427C-9D6B-2338A55877B8}" srcOrd="7" destOrd="0" presId="urn:microsoft.com/office/officeart/2005/8/layout/process2"/>
    <dgm:cxn modelId="{95CBC756-B450-49F2-A336-2E12A232C5DA}" type="presParOf" srcId="{9C38DB9F-E0C0-427C-9D6B-2338A55877B8}" destId="{585E5EE0-9106-4C98-91D1-8D346CA9F5AE}" srcOrd="0" destOrd="0" presId="urn:microsoft.com/office/officeart/2005/8/layout/process2"/>
    <dgm:cxn modelId="{BB39991C-F50C-4795-9973-2750595FA2DE}" type="presParOf" srcId="{5C618F03-9548-4F47-8CB6-D2A1319ECFA1}" destId="{D668B5B2-831D-4771-A47A-0091614AD37E}"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63D80-F09E-4171-8241-64DD110266B1}">
      <dsp:nvSpPr>
        <dsp:cNvPr id="0" name=""/>
        <dsp:cNvSpPr/>
      </dsp:nvSpPr>
      <dsp:spPr>
        <a:xfrm>
          <a:off x="0" y="4778"/>
          <a:ext cx="6986209" cy="1017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58F79-8E28-41EA-822B-61D926C6037B}">
      <dsp:nvSpPr>
        <dsp:cNvPr id="0" name=""/>
        <dsp:cNvSpPr/>
      </dsp:nvSpPr>
      <dsp:spPr>
        <a:xfrm>
          <a:off x="307860" y="233765"/>
          <a:ext cx="559746" cy="5597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A36391-6444-4A86-8C24-F14A678547D8}">
      <dsp:nvSpPr>
        <dsp:cNvPr id="0" name=""/>
        <dsp:cNvSpPr/>
      </dsp:nvSpPr>
      <dsp:spPr>
        <a:xfrm>
          <a:off x="1175467" y="4778"/>
          <a:ext cx="5810741" cy="101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9" tIns="107709" rIns="107709" bIns="107709" numCol="1" spcCol="1270" anchor="ctr" anchorCtr="0">
          <a:noAutofit/>
        </a:bodyPr>
        <a:lstStyle/>
        <a:p>
          <a:pPr marL="0" lvl="0" indent="0" algn="l" defTabSz="844550">
            <a:lnSpc>
              <a:spcPct val="100000"/>
            </a:lnSpc>
            <a:spcBef>
              <a:spcPct val="0"/>
            </a:spcBef>
            <a:spcAft>
              <a:spcPct val="35000"/>
            </a:spcAft>
            <a:buNone/>
          </a:pPr>
          <a:r>
            <a:rPr lang="en-US" sz="1900" b="1" kern="1200" dirty="0"/>
            <a:t>Overview and Timeline </a:t>
          </a:r>
        </a:p>
      </dsp:txBody>
      <dsp:txXfrm>
        <a:off x="1175467" y="4778"/>
        <a:ext cx="5810741" cy="1017720"/>
      </dsp:txXfrm>
    </dsp:sp>
    <dsp:sp modelId="{77692A9C-71B6-4327-807A-F9EEB90E00AE}">
      <dsp:nvSpPr>
        <dsp:cNvPr id="0" name=""/>
        <dsp:cNvSpPr/>
      </dsp:nvSpPr>
      <dsp:spPr>
        <a:xfrm>
          <a:off x="0" y="1276929"/>
          <a:ext cx="6986209" cy="1017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1B46F-1FA0-4F1E-AA32-F4C40F902F1E}">
      <dsp:nvSpPr>
        <dsp:cNvPr id="0" name=""/>
        <dsp:cNvSpPr/>
      </dsp:nvSpPr>
      <dsp:spPr>
        <a:xfrm>
          <a:off x="307860" y="1505916"/>
          <a:ext cx="559746" cy="5597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549C97-AE65-498C-A79F-26A07AD1F0E8}">
      <dsp:nvSpPr>
        <dsp:cNvPr id="0" name=""/>
        <dsp:cNvSpPr/>
      </dsp:nvSpPr>
      <dsp:spPr>
        <a:xfrm>
          <a:off x="1175467" y="1276929"/>
          <a:ext cx="5810741" cy="101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9" tIns="107709" rIns="107709" bIns="107709" numCol="1" spcCol="1270" anchor="ctr" anchorCtr="0">
          <a:noAutofit/>
        </a:bodyPr>
        <a:lstStyle/>
        <a:p>
          <a:pPr marL="0" lvl="0" indent="0" algn="l" defTabSz="844550">
            <a:lnSpc>
              <a:spcPct val="100000"/>
            </a:lnSpc>
            <a:spcBef>
              <a:spcPct val="0"/>
            </a:spcBef>
            <a:spcAft>
              <a:spcPct val="35000"/>
            </a:spcAft>
            <a:buNone/>
          </a:pPr>
          <a:r>
            <a:rPr lang="en-US" sz="1900" b="1" kern="1200" dirty="0"/>
            <a:t>The Advanced Clinical Phase (M4) Curriculum </a:t>
          </a:r>
        </a:p>
      </dsp:txBody>
      <dsp:txXfrm>
        <a:off x="1175467" y="1276929"/>
        <a:ext cx="5810741" cy="1017720"/>
      </dsp:txXfrm>
    </dsp:sp>
    <dsp:sp modelId="{E49CA62E-8721-4F22-A4A4-3956058B285E}">
      <dsp:nvSpPr>
        <dsp:cNvPr id="0" name=""/>
        <dsp:cNvSpPr/>
      </dsp:nvSpPr>
      <dsp:spPr>
        <a:xfrm>
          <a:off x="0" y="2549080"/>
          <a:ext cx="6986209" cy="1017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5D735-FF05-4A3C-AE00-FDE2DEFECA25}">
      <dsp:nvSpPr>
        <dsp:cNvPr id="0" name=""/>
        <dsp:cNvSpPr/>
      </dsp:nvSpPr>
      <dsp:spPr>
        <a:xfrm>
          <a:off x="307860" y="2778067"/>
          <a:ext cx="559746" cy="559746"/>
        </a:xfrm>
        <a:prstGeom prst="rect">
          <a:avLst/>
        </a:prstGeom>
        <a:solidFill>
          <a:schemeClr val="accent5">
            <a:hueOff val="-4966938"/>
            <a:satOff val="19906"/>
            <a:lumOff val="4314"/>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672D2-C1E2-406E-8A76-0749B2E42254}">
      <dsp:nvSpPr>
        <dsp:cNvPr id="0" name=""/>
        <dsp:cNvSpPr/>
      </dsp:nvSpPr>
      <dsp:spPr>
        <a:xfrm>
          <a:off x="1175467" y="2549080"/>
          <a:ext cx="5810741" cy="101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9" tIns="107709" rIns="107709" bIns="107709" numCol="1" spcCol="1270" anchor="ctr" anchorCtr="0">
          <a:noAutofit/>
        </a:bodyPr>
        <a:lstStyle/>
        <a:p>
          <a:pPr marL="0" lvl="0" indent="0" algn="l" defTabSz="844550">
            <a:lnSpc>
              <a:spcPct val="100000"/>
            </a:lnSpc>
            <a:spcBef>
              <a:spcPct val="0"/>
            </a:spcBef>
            <a:spcAft>
              <a:spcPct val="35000"/>
            </a:spcAft>
            <a:buNone/>
          </a:pPr>
          <a:r>
            <a:rPr lang="en-US" sz="1900" b="1" kern="1200" dirty="0"/>
            <a:t>Graduation Requirements</a:t>
          </a:r>
        </a:p>
      </dsp:txBody>
      <dsp:txXfrm>
        <a:off x="1175467" y="2549080"/>
        <a:ext cx="5810741" cy="1017720"/>
      </dsp:txXfrm>
    </dsp:sp>
    <dsp:sp modelId="{FA7EF921-2819-4B56-BB1B-A2EC6E2A99EC}">
      <dsp:nvSpPr>
        <dsp:cNvPr id="0" name=""/>
        <dsp:cNvSpPr/>
      </dsp:nvSpPr>
      <dsp:spPr>
        <a:xfrm>
          <a:off x="0" y="3821231"/>
          <a:ext cx="6986209" cy="1017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35293-0ACA-498B-9509-D5BC294341E6}">
      <dsp:nvSpPr>
        <dsp:cNvPr id="0" name=""/>
        <dsp:cNvSpPr/>
      </dsp:nvSpPr>
      <dsp:spPr>
        <a:xfrm>
          <a:off x="307860" y="4050218"/>
          <a:ext cx="559746" cy="5597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AE4AB2-0141-442F-AECD-F419FA7A0A3E}">
      <dsp:nvSpPr>
        <dsp:cNvPr id="0" name=""/>
        <dsp:cNvSpPr/>
      </dsp:nvSpPr>
      <dsp:spPr>
        <a:xfrm>
          <a:off x="1175467" y="3821231"/>
          <a:ext cx="5810741" cy="101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9" tIns="107709" rIns="107709" bIns="107709" numCol="1" spcCol="1270" anchor="ctr" anchorCtr="0">
          <a:noAutofit/>
        </a:bodyPr>
        <a:lstStyle/>
        <a:p>
          <a:pPr marL="0" lvl="0" indent="0" algn="l" defTabSz="844550">
            <a:lnSpc>
              <a:spcPct val="100000"/>
            </a:lnSpc>
            <a:spcBef>
              <a:spcPct val="0"/>
            </a:spcBef>
            <a:spcAft>
              <a:spcPct val="35000"/>
            </a:spcAft>
            <a:buNone/>
          </a:pPr>
          <a:r>
            <a:rPr lang="en-US" sz="1900" b="1" kern="1200" dirty="0"/>
            <a:t>Scheduling Logistics</a:t>
          </a:r>
        </a:p>
      </dsp:txBody>
      <dsp:txXfrm>
        <a:off x="1175467" y="3821231"/>
        <a:ext cx="5810741" cy="1017720"/>
      </dsp:txXfrm>
    </dsp:sp>
    <dsp:sp modelId="{46ED40C8-6601-4A29-81A7-904EC4871CD1}">
      <dsp:nvSpPr>
        <dsp:cNvPr id="0" name=""/>
        <dsp:cNvSpPr/>
      </dsp:nvSpPr>
      <dsp:spPr>
        <a:xfrm>
          <a:off x="0" y="5093382"/>
          <a:ext cx="6986209" cy="1017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AB3FF-3A5F-4F39-98DD-6106D422088D}">
      <dsp:nvSpPr>
        <dsp:cNvPr id="0" name=""/>
        <dsp:cNvSpPr/>
      </dsp:nvSpPr>
      <dsp:spPr>
        <a:xfrm>
          <a:off x="307860" y="5322369"/>
          <a:ext cx="559746" cy="5597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DA19C0-63C9-48CD-B7EA-7067300462CB}">
      <dsp:nvSpPr>
        <dsp:cNvPr id="0" name=""/>
        <dsp:cNvSpPr/>
      </dsp:nvSpPr>
      <dsp:spPr>
        <a:xfrm>
          <a:off x="1175467" y="5093382"/>
          <a:ext cx="5810741" cy="101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9" tIns="107709" rIns="107709" bIns="107709" numCol="1" spcCol="1270" anchor="ctr" anchorCtr="0">
          <a:noAutofit/>
        </a:bodyPr>
        <a:lstStyle/>
        <a:p>
          <a:pPr marL="0" lvl="0" indent="0" algn="l" defTabSz="844550">
            <a:lnSpc>
              <a:spcPct val="100000"/>
            </a:lnSpc>
            <a:spcBef>
              <a:spcPct val="0"/>
            </a:spcBef>
            <a:spcAft>
              <a:spcPct val="35000"/>
            </a:spcAft>
            <a:buNone/>
          </a:pPr>
          <a:r>
            <a:rPr lang="en-US" sz="1900" b="1" kern="1200" dirty="0"/>
            <a:t>Resources</a:t>
          </a:r>
        </a:p>
      </dsp:txBody>
      <dsp:txXfrm>
        <a:off x="1175467" y="5093382"/>
        <a:ext cx="5810741" cy="1017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987B-BE3E-48CF-B03F-5E0688897A0B}">
      <dsp:nvSpPr>
        <dsp:cNvPr id="0" name=""/>
        <dsp:cNvSpPr/>
      </dsp:nvSpPr>
      <dsp:spPr>
        <a:xfrm>
          <a:off x="707400" y="2739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E65C2-6751-48A9-9097-DBB4D5721A62}">
      <dsp:nvSpPr>
        <dsp:cNvPr id="0" name=""/>
        <dsp:cNvSpPr/>
      </dsp:nvSpPr>
      <dsp:spPr>
        <a:xfrm>
          <a:off x="941400" y="261391"/>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C2A682-8853-4C19-9CC3-3240A54CB37C}">
      <dsp:nvSpPr>
        <dsp:cNvPr id="0" name=""/>
        <dsp:cNvSpPr/>
      </dsp:nvSpPr>
      <dsp:spPr>
        <a:xfrm>
          <a:off x="356400" y="1467392"/>
          <a:ext cx="180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Finish third year Clerkships </a:t>
          </a:r>
        </a:p>
        <a:p>
          <a:pPr marL="0" lvl="0" indent="0" algn="ctr" defTabSz="622300">
            <a:lnSpc>
              <a:spcPct val="100000"/>
            </a:lnSpc>
            <a:spcBef>
              <a:spcPct val="0"/>
            </a:spcBef>
            <a:spcAft>
              <a:spcPct val="35000"/>
            </a:spcAft>
            <a:buNone/>
            <a:defRPr cap="all"/>
          </a:pPr>
          <a:r>
            <a:rPr lang="en-US" sz="2000" b="1" kern="1200" dirty="0"/>
            <a:t>Variable </a:t>
          </a:r>
        </a:p>
      </dsp:txBody>
      <dsp:txXfrm>
        <a:off x="356400" y="1467392"/>
        <a:ext cx="1800000" cy="832500"/>
      </dsp:txXfrm>
    </dsp:sp>
    <dsp:sp modelId="{DAE2AEC1-6CD4-4230-B351-CEB5DBBBA465}">
      <dsp:nvSpPr>
        <dsp:cNvPr id="0" name=""/>
        <dsp:cNvSpPr/>
      </dsp:nvSpPr>
      <dsp:spPr>
        <a:xfrm>
          <a:off x="2822400" y="2739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D46B7-96CA-4473-BA07-4E1AF8745FE7}">
      <dsp:nvSpPr>
        <dsp:cNvPr id="0" name=""/>
        <dsp:cNvSpPr/>
      </dsp:nvSpPr>
      <dsp:spPr>
        <a:xfrm>
          <a:off x="3056400" y="261391"/>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538CF1-FF5C-4735-9B9C-B5FA1AB885C6}">
      <dsp:nvSpPr>
        <dsp:cNvPr id="0" name=""/>
        <dsp:cNvSpPr/>
      </dsp:nvSpPr>
      <dsp:spPr>
        <a:xfrm>
          <a:off x="2471400" y="1467392"/>
          <a:ext cx="180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Start of first fourth year rotation* </a:t>
          </a:r>
        </a:p>
        <a:p>
          <a:pPr marL="0" lvl="0" indent="0" algn="ctr" defTabSz="622300">
            <a:lnSpc>
              <a:spcPct val="100000"/>
            </a:lnSpc>
            <a:spcBef>
              <a:spcPct val="0"/>
            </a:spcBef>
            <a:spcAft>
              <a:spcPct val="35000"/>
            </a:spcAft>
            <a:buNone/>
            <a:defRPr cap="all"/>
          </a:pPr>
          <a:r>
            <a:rPr lang="en-US" sz="2000" b="1" kern="1200" dirty="0"/>
            <a:t>Variable</a:t>
          </a:r>
          <a:endParaRPr lang="en-US" sz="2000" b="1" kern="1200" dirty="0">
            <a:highlight>
              <a:srgbClr val="FFFF00"/>
            </a:highlight>
          </a:endParaRPr>
        </a:p>
      </dsp:txBody>
      <dsp:txXfrm>
        <a:off x="2471400" y="1467392"/>
        <a:ext cx="1800000" cy="832500"/>
      </dsp:txXfrm>
    </dsp:sp>
    <dsp:sp modelId="{9618936E-FE3C-4607-8800-5786B43D0984}">
      <dsp:nvSpPr>
        <dsp:cNvPr id="0" name=""/>
        <dsp:cNvSpPr/>
      </dsp:nvSpPr>
      <dsp:spPr>
        <a:xfrm>
          <a:off x="4937400" y="2739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D0362-29FC-4165-AEAF-1E8F9F138223}">
      <dsp:nvSpPr>
        <dsp:cNvPr id="0" name=""/>
        <dsp:cNvSpPr/>
      </dsp:nvSpPr>
      <dsp:spPr>
        <a:xfrm>
          <a:off x="5171400" y="26139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9B9DF-8FCB-4AFF-A8AB-016347B06CBD}">
      <dsp:nvSpPr>
        <dsp:cNvPr id="0" name=""/>
        <dsp:cNvSpPr/>
      </dsp:nvSpPr>
      <dsp:spPr>
        <a:xfrm>
          <a:off x="4586400" y="1467392"/>
          <a:ext cx="180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dirty="0"/>
            <a:t>Summer Break</a:t>
          </a:r>
        </a:p>
        <a:p>
          <a:pPr marL="0" lvl="0" indent="0" algn="ctr" defTabSz="711200">
            <a:lnSpc>
              <a:spcPct val="100000"/>
            </a:lnSpc>
            <a:spcBef>
              <a:spcPct val="0"/>
            </a:spcBef>
            <a:spcAft>
              <a:spcPct val="35000"/>
            </a:spcAft>
            <a:buNone/>
            <a:defRPr cap="all"/>
          </a:pPr>
          <a:r>
            <a:rPr lang="en-US" sz="1600" b="0" kern="1200" dirty="0"/>
            <a:t> </a:t>
          </a:r>
          <a:r>
            <a:rPr lang="en-US" sz="2000" b="1" kern="1200" dirty="0"/>
            <a:t>6/21-7/6</a:t>
          </a:r>
        </a:p>
      </dsp:txBody>
      <dsp:txXfrm>
        <a:off x="4586400" y="1467392"/>
        <a:ext cx="1800000" cy="832500"/>
      </dsp:txXfrm>
    </dsp:sp>
    <dsp:sp modelId="{4F726592-4F76-4370-8F9E-FEC8B8C7947C}">
      <dsp:nvSpPr>
        <dsp:cNvPr id="0" name=""/>
        <dsp:cNvSpPr/>
      </dsp:nvSpPr>
      <dsp:spPr>
        <a:xfrm>
          <a:off x="7052400" y="2739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86752-D7E6-4853-9E9A-538ADB100D69}">
      <dsp:nvSpPr>
        <dsp:cNvPr id="0" name=""/>
        <dsp:cNvSpPr/>
      </dsp:nvSpPr>
      <dsp:spPr>
        <a:xfrm>
          <a:off x="7286400" y="26139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D62E2-801B-41E5-BCE2-33EFB2DC5F53}">
      <dsp:nvSpPr>
        <dsp:cNvPr id="0" name=""/>
        <dsp:cNvSpPr/>
      </dsp:nvSpPr>
      <dsp:spPr>
        <a:xfrm>
          <a:off x="6701400" y="1467392"/>
          <a:ext cx="180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dirty="0"/>
            <a:t>Start of New Academic Year</a:t>
          </a:r>
        </a:p>
        <a:p>
          <a:pPr marL="0" lvl="0" indent="0" algn="ctr" defTabSz="622300">
            <a:lnSpc>
              <a:spcPct val="100000"/>
            </a:lnSpc>
            <a:spcBef>
              <a:spcPct val="0"/>
            </a:spcBef>
            <a:spcAft>
              <a:spcPct val="35000"/>
            </a:spcAft>
            <a:buNone/>
            <a:defRPr cap="all"/>
          </a:pPr>
          <a:r>
            <a:rPr lang="en-US" sz="2000" b="1" kern="1200" dirty="0"/>
            <a:t>July 7, 2025 </a:t>
          </a:r>
        </a:p>
      </dsp:txBody>
      <dsp:txXfrm>
        <a:off x="6701400" y="1467392"/>
        <a:ext cx="1800000" cy="832500"/>
      </dsp:txXfrm>
    </dsp:sp>
    <dsp:sp modelId="{7D263D8A-C805-4C0D-A755-C9EE207AEF50}">
      <dsp:nvSpPr>
        <dsp:cNvPr id="0" name=""/>
        <dsp:cNvSpPr/>
      </dsp:nvSpPr>
      <dsp:spPr>
        <a:xfrm>
          <a:off x="9167400" y="2739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FC4402-12D2-4085-8E77-26FBA3A0053E}">
      <dsp:nvSpPr>
        <dsp:cNvPr id="0" name=""/>
        <dsp:cNvSpPr/>
      </dsp:nvSpPr>
      <dsp:spPr>
        <a:xfrm>
          <a:off x="9401399" y="26139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4C7B77-665A-4CD4-88FB-C48F224941DC}">
      <dsp:nvSpPr>
        <dsp:cNvPr id="0" name=""/>
        <dsp:cNvSpPr/>
      </dsp:nvSpPr>
      <dsp:spPr>
        <a:xfrm>
          <a:off x="8816400" y="1467392"/>
          <a:ext cx="180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Winter Break</a:t>
          </a:r>
          <a:endParaRPr lang="en-US" sz="1600" b="1" kern="1200" dirty="0"/>
        </a:p>
        <a:p>
          <a:pPr marL="0" lvl="0" indent="0" algn="ctr" defTabSz="711200">
            <a:lnSpc>
              <a:spcPct val="100000"/>
            </a:lnSpc>
            <a:spcBef>
              <a:spcPct val="0"/>
            </a:spcBef>
            <a:spcAft>
              <a:spcPct val="35000"/>
            </a:spcAft>
            <a:buNone/>
            <a:defRPr cap="all"/>
          </a:pPr>
          <a:r>
            <a:rPr lang="en-US" sz="1600" b="1" kern="1200" dirty="0">
              <a:latin typeface="Calibri"/>
            </a:rPr>
            <a:t> 12/20/25</a:t>
          </a:r>
          <a:r>
            <a:rPr lang="en-US" sz="1600" b="1" kern="1200" dirty="0"/>
            <a:t> – </a:t>
          </a:r>
          <a:r>
            <a:rPr lang="en-US" sz="1600" b="1" kern="1200" dirty="0">
              <a:latin typeface="Calibri"/>
            </a:rPr>
            <a:t>1/4/26</a:t>
          </a:r>
          <a:endParaRPr lang="en-US" sz="1600" b="1" kern="1200" dirty="0"/>
        </a:p>
      </dsp:txBody>
      <dsp:txXfrm>
        <a:off x="8816400" y="1467392"/>
        <a:ext cx="1800000" cy="832500"/>
      </dsp:txXfrm>
    </dsp:sp>
    <dsp:sp modelId="{264263EA-CBD2-442C-9660-09BE5B59875C}">
      <dsp:nvSpPr>
        <dsp:cNvPr id="0" name=""/>
        <dsp:cNvSpPr/>
      </dsp:nvSpPr>
      <dsp:spPr>
        <a:xfrm>
          <a:off x="2822400" y="274989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3FBC7-0C02-4BE4-B2E2-A0CFA257350B}">
      <dsp:nvSpPr>
        <dsp:cNvPr id="0" name=""/>
        <dsp:cNvSpPr/>
      </dsp:nvSpPr>
      <dsp:spPr>
        <a:xfrm>
          <a:off x="3056400" y="2983892"/>
          <a:ext cx="630000" cy="63000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7D214C-729D-40F9-8E86-5DDF9EF8A4F7}">
      <dsp:nvSpPr>
        <dsp:cNvPr id="0" name=""/>
        <dsp:cNvSpPr/>
      </dsp:nvSpPr>
      <dsp:spPr>
        <a:xfrm>
          <a:off x="2471400" y="4189892"/>
          <a:ext cx="180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*All holidays per TEAM/department </a:t>
          </a:r>
        </a:p>
      </dsp:txBody>
      <dsp:txXfrm>
        <a:off x="2471400" y="4189892"/>
        <a:ext cx="1800000" cy="832500"/>
      </dsp:txXfrm>
    </dsp:sp>
    <dsp:sp modelId="{FFD9C770-661A-4E59-9328-0BAAF61C851D}">
      <dsp:nvSpPr>
        <dsp:cNvPr id="0" name=""/>
        <dsp:cNvSpPr/>
      </dsp:nvSpPr>
      <dsp:spPr>
        <a:xfrm>
          <a:off x="4937400" y="274989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6A87C-0E4C-4612-8FB7-C2B7253718A5}">
      <dsp:nvSpPr>
        <dsp:cNvPr id="0" name=""/>
        <dsp:cNvSpPr/>
      </dsp:nvSpPr>
      <dsp:spPr>
        <a:xfrm>
          <a:off x="5171400" y="2983892"/>
          <a:ext cx="630000" cy="63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E90FF0-3B13-4B71-8B26-0C62A208EEF7}">
      <dsp:nvSpPr>
        <dsp:cNvPr id="0" name=""/>
        <dsp:cNvSpPr/>
      </dsp:nvSpPr>
      <dsp:spPr>
        <a:xfrm>
          <a:off x="4586400" y="4189892"/>
          <a:ext cx="180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Last possible day of full rotations</a:t>
          </a:r>
          <a:endParaRPr lang="en-US" sz="1600" kern="1200" dirty="0">
            <a:highlight>
              <a:srgbClr val="FFFF00"/>
            </a:highlight>
          </a:endParaRPr>
        </a:p>
        <a:p>
          <a:pPr marL="0" lvl="0" indent="0" algn="ctr" defTabSz="711200">
            <a:lnSpc>
              <a:spcPct val="100000"/>
            </a:lnSpc>
            <a:spcBef>
              <a:spcPct val="0"/>
            </a:spcBef>
            <a:spcAft>
              <a:spcPct val="35000"/>
            </a:spcAft>
            <a:buNone/>
            <a:defRPr cap="all"/>
          </a:pPr>
          <a:r>
            <a:rPr lang="en-US" sz="1600" kern="1200" dirty="0">
              <a:latin typeface="Calibri"/>
            </a:rPr>
            <a:t> 4/24/26</a:t>
          </a:r>
          <a:endParaRPr lang="en-US" sz="1600" kern="1200" dirty="0"/>
        </a:p>
      </dsp:txBody>
      <dsp:txXfrm>
        <a:off x="4586400" y="4189892"/>
        <a:ext cx="1800000" cy="832500"/>
      </dsp:txXfrm>
    </dsp:sp>
    <dsp:sp modelId="{A195607B-E56B-4FBD-8B28-06DC7EA1D126}">
      <dsp:nvSpPr>
        <dsp:cNvPr id="0" name=""/>
        <dsp:cNvSpPr/>
      </dsp:nvSpPr>
      <dsp:spPr>
        <a:xfrm>
          <a:off x="7052400" y="274989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7383C-0E04-4823-B52F-2295E7ED9E79}">
      <dsp:nvSpPr>
        <dsp:cNvPr id="0" name=""/>
        <dsp:cNvSpPr/>
      </dsp:nvSpPr>
      <dsp:spPr>
        <a:xfrm>
          <a:off x="7286400" y="2983892"/>
          <a:ext cx="630000" cy="6300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029868-2F86-4465-AC7C-58AD86E28D61}">
      <dsp:nvSpPr>
        <dsp:cNvPr id="0" name=""/>
        <dsp:cNvSpPr/>
      </dsp:nvSpPr>
      <dsp:spPr>
        <a:xfrm>
          <a:off x="6923007" y="4189892"/>
          <a:ext cx="1356786"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u="none" kern="1200" dirty="0"/>
            <a:t>Graduation </a:t>
          </a:r>
          <a:endParaRPr lang="en-US" sz="1600" u="none" kern="1200" dirty="0">
            <a:highlight>
              <a:srgbClr val="FFFF00"/>
            </a:highlight>
          </a:endParaRPr>
        </a:p>
        <a:p>
          <a:pPr marL="0" lvl="0" indent="0" algn="ctr" defTabSz="711200">
            <a:lnSpc>
              <a:spcPct val="100000"/>
            </a:lnSpc>
            <a:spcBef>
              <a:spcPct val="0"/>
            </a:spcBef>
            <a:spcAft>
              <a:spcPct val="35000"/>
            </a:spcAft>
            <a:buNone/>
            <a:defRPr cap="all"/>
          </a:pPr>
          <a:r>
            <a:rPr lang="en-US" sz="1600" u="none" kern="1200" dirty="0">
              <a:latin typeface="Calibri"/>
            </a:rPr>
            <a:t>5/14/26 - </a:t>
          </a:r>
          <a:r>
            <a:rPr lang="en-US" sz="1600" i="1" u="none" kern="1200" dirty="0">
              <a:latin typeface="Calibri"/>
            </a:rPr>
            <a:t>tentative</a:t>
          </a:r>
          <a:endParaRPr lang="en-US" sz="1600" i="1" u="none" kern="1200" dirty="0"/>
        </a:p>
      </dsp:txBody>
      <dsp:txXfrm>
        <a:off x="6923007" y="4189892"/>
        <a:ext cx="1356786" cy="83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18EC9-C546-4DF8-9877-5D61A6F6D873}">
      <dsp:nvSpPr>
        <dsp:cNvPr id="0" name=""/>
        <dsp:cNvSpPr/>
      </dsp:nvSpPr>
      <dsp:spPr>
        <a:xfrm>
          <a:off x="0" y="0"/>
          <a:ext cx="437153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2556B-4519-4B70-9B02-B084E054835C}">
      <dsp:nvSpPr>
        <dsp:cNvPr id="0" name=""/>
        <dsp:cNvSpPr/>
      </dsp:nvSpPr>
      <dsp:spPr>
        <a:xfrm>
          <a:off x="0" y="0"/>
          <a:ext cx="4371531" cy="62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Pass OSCE</a:t>
          </a:r>
        </a:p>
      </dsp:txBody>
      <dsp:txXfrm>
        <a:off x="0" y="0"/>
        <a:ext cx="4371531" cy="627538"/>
      </dsp:txXfrm>
    </dsp:sp>
    <dsp:sp modelId="{3F1573B9-6AAA-4E56-890C-F4031EB773B5}">
      <dsp:nvSpPr>
        <dsp:cNvPr id="0" name=""/>
        <dsp:cNvSpPr/>
      </dsp:nvSpPr>
      <dsp:spPr>
        <a:xfrm>
          <a:off x="0" y="627538"/>
          <a:ext cx="4371531"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44EA8-E495-4DB7-9741-C48B2E54E7D1}">
      <dsp:nvSpPr>
        <dsp:cNvPr id="0" name=""/>
        <dsp:cNvSpPr/>
      </dsp:nvSpPr>
      <dsp:spPr>
        <a:xfrm>
          <a:off x="0" y="627538"/>
          <a:ext cx="4371531" cy="62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strike="noStrike" kern="1200" baseline="0" dirty="0"/>
            <a:t>Complete the FRCT Scholarly Project</a:t>
          </a:r>
        </a:p>
      </dsp:txBody>
      <dsp:txXfrm>
        <a:off x="0" y="627538"/>
        <a:ext cx="4371531" cy="627538"/>
      </dsp:txXfrm>
    </dsp:sp>
    <dsp:sp modelId="{9B7039E8-6459-4116-854D-88AE0D24A598}">
      <dsp:nvSpPr>
        <dsp:cNvPr id="0" name=""/>
        <dsp:cNvSpPr/>
      </dsp:nvSpPr>
      <dsp:spPr>
        <a:xfrm>
          <a:off x="0" y="1255076"/>
          <a:ext cx="4371531"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8365F-561E-4D29-B612-796511C8C4CD}">
      <dsp:nvSpPr>
        <dsp:cNvPr id="0" name=""/>
        <dsp:cNvSpPr/>
      </dsp:nvSpPr>
      <dsp:spPr>
        <a:xfrm>
          <a:off x="0" y="1255077"/>
          <a:ext cx="4371531" cy="62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Take Step 2</a:t>
          </a:r>
        </a:p>
      </dsp:txBody>
      <dsp:txXfrm>
        <a:off x="0" y="1255077"/>
        <a:ext cx="4371531" cy="627538"/>
      </dsp:txXfrm>
    </dsp:sp>
    <dsp:sp modelId="{D430AE64-067F-418D-B242-2257BF2F00D8}">
      <dsp:nvSpPr>
        <dsp:cNvPr id="0" name=""/>
        <dsp:cNvSpPr/>
      </dsp:nvSpPr>
      <dsp:spPr>
        <a:xfrm>
          <a:off x="0" y="1882615"/>
          <a:ext cx="4371531"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C73CE-F55E-4F4E-90AA-3617101707B2}">
      <dsp:nvSpPr>
        <dsp:cNvPr id="0" name=""/>
        <dsp:cNvSpPr/>
      </dsp:nvSpPr>
      <dsp:spPr>
        <a:xfrm>
          <a:off x="0" y="1882615"/>
          <a:ext cx="4371531" cy="62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Complete Exit Interview with Financial Aid</a:t>
          </a:r>
        </a:p>
      </dsp:txBody>
      <dsp:txXfrm>
        <a:off x="0" y="1882615"/>
        <a:ext cx="4371531" cy="627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B428C-1780-4208-8AA3-2E5D9376650C}">
      <dsp:nvSpPr>
        <dsp:cNvPr id="0" name=""/>
        <dsp:cNvSpPr/>
      </dsp:nvSpPr>
      <dsp:spPr>
        <a:xfrm>
          <a:off x="0" y="680"/>
          <a:ext cx="704705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038C5-9547-4FDB-A249-EA06174A5983}">
      <dsp:nvSpPr>
        <dsp:cNvPr id="0" name=""/>
        <dsp:cNvSpPr/>
      </dsp:nvSpPr>
      <dsp:spPr>
        <a:xfrm>
          <a:off x="0" y="680"/>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Pass ALL </a:t>
          </a:r>
          <a:r>
            <a:rPr lang="en-US" sz="2500" kern="1200" dirty="0">
              <a:latin typeface="Calibri"/>
            </a:rPr>
            <a:t>(9)</a:t>
          </a:r>
          <a:r>
            <a:rPr lang="en-US" sz="2500" kern="1200" dirty="0"/>
            <a:t> third-year clerkships</a:t>
          </a:r>
        </a:p>
      </dsp:txBody>
      <dsp:txXfrm>
        <a:off x="0" y="680"/>
        <a:ext cx="7047058" cy="557076"/>
      </dsp:txXfrm>
    </dsp:sp>
    <dsp:sp modelId="{3AD66188-A28F-406A-AC30-35BA0D0534A3}">
      <dsp:nvSpPr>
        <dsp:cNvPr id="0" name=""/>
        <dsp:cNvSpPr/>
      </dsp:nvSpPr>
      <dsp:spPr>
        <a:xfrm>
          <a:off x="0" y="557756"/>
          <a:ext cx="7047058" cy="0"/>
        </a:xfrm>
        <a:prstGeom prst="line">
          <a:avLst/>
        </a:prstGeom>
        <a:solidFill>
          <a:schemeClr val="accent2">
            <a:hueOff val="520169"/>
            <a:satOff val="-649"/>
            <a:lumOff val="153"/>
            <a:alphaOff val="0"/>
          </a:schemeClr>
        </a:solidFill>
        <a:ln w="25400" cap="flat" cmpd="sng" algn="ctr">
          <a:solidFill>
            <a:schemeClr val="accent2">
              <a:hueOff val="520169"/>
              <a:satOff val="-649"/>
              <a:lumOff val="1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37473-629D-4620-8570-E6C03EDB2107}">
      <dsp:nvSpPr>
        <dsp:cNvPr id="0" name=""/>
        <dsp:cNvSpPr/>
      </dsp:nvSpPr>
      <dsp:spPr>
        <a:xfrm>
          <a:off x="0" y="557756"/>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Pass ONE 2-week elective (</a:t>
          </a:r>
          <a:r>
            <a:rPr lang="en-US" sz="2500" i="1" kern="1200" dirty="0"/>
            <a:t>linked with Peds</a:t>
          </a:r>
          <a:r>
            <a:rPr lang="en-US" sz="2500" kern="1200" dirty="0"/>
            <a:t>)  </a:t>
          </a:r>
        </a:p>
      </dsp:txBody>
      <dsp:txXfrm>
        <a:off x="0" y="557756"/>
        <a:ext cx="7047058" cy="557076"/>
      </dsp:txXfrm>
    </dsp:sp>
    <dsp:sp modelId="{113EDF1A-7823-4B0B-8032-916F0A046EBB}">
      <dsp:nvSpPr>
        <dsp:cNvPr id="0" name=""/>
        <dsp:cNvSpPr/>
      </dsp:nvSpPr>
      <dsp:spPr>
        <a:xfrm>
          <a:off x="0" y="1114833"/>
          <a:ext cx="7047058" cy="0"/>
        </a:xfrm>
        <a:prstGeom prst="line">
          <a:avLst/>
        </a:prstGeom>
        <a:solidFill>
          <a:schemeClr val="accent2">
            <a:hueOff val="1040338"/>
            <a:satOff val="-1298"/>
            <a:lumOff val="305"/>
            <a:alphaOff val="0"/>
          </a:schemeClr>
        </a:solidFill>
        <a:ln w="25400" cap="flat" cmpd="sng" algn="ctr">
          <a:solidFill>
            <a:schemeClr val="accent2">
              <a:hueOff val="1040338"/>
              <a:satOff val="-1298"/>
              <a:lumOff val="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2B57C-BEBB-4435-9884-80A766E3AD39}">
      <dsp:nvSpPr>
        <dsp:cNvPr id="0" name=""/>
        <dsp:cNvSpPr/>
      </dsp:nvSpPr>
      <dsp:spPr>
        <a:xfrm>
          <a:off x="0" y="1114833"/>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Pass </a:t>
          </a:r>
          <a:r>
            <a:rPr lang="en-US" sz="2500" b="1" kern="1200" dirty="0">
              <a:solidFill>
                <a:srgbClr val="C00000"/>
              </a:solidFill>
            </a:rPr>
            <a:t>TWO</a:t>
          </a:r>
          <a:r>
            <a:rPr lang="en-US" sz="2500" kern="1200" dirty="0"/>
            <a:t> Sub-internships (4-weeks each) </a:t>
          </a:r>
        </a:p>
      </dsp:txBody>
      <dsp:txXfrm>
        <a:off x="0" y="1114833"/>
        <a:ext cx="7047058" cy="557076"/>
      </dsp:txXfrm>
    </dsp:sp>
    <dsp:sp modelId="{EDF584BB-530F-479E-8408-2635440BEC4B}">
      <dsp:nvSpPr>
        <dsp:cNvPr id="0" name=""/>
        <dsp:cNvSpPr/>
      </dsp:nvSpPr>
      <dsp:spPr>
        <a:xfrm>
          <a:off x="0" y="1671909"/>
          <a:ext cx="7047058"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4E484-4B6D-4D23-9115-0E96391E583E}">
      <dsp:nvSpPr>
        <dsp:cNvPr id="0" name=""/>
        <dsp:cNvSpPr/>
      </dsp:nvSpPr>
      <dsp:spPr>
        <a:xfrm>
          <a:off x="0" y="1671909"/>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Pass </a:t>
          </a:r>
          <a:r>
            <a:rPr lang="en-US" sz="2500" b="1" kern="1200" dirty="0">
              <a:solidFill>
                <a:srgbClr val="C00000"/>
              </a:solidFill>
            </a:rPr>
            <a:t>FIVE</a:t>
          </a:r>
          <a:r>
            <a:rPr lang="en-US" sz="2500" kern="1200" dirty="0"/>
            <a:t> 4-week electives (see elective criteria) </a:t>
          </a:r>
        </a:p>
      </dsp:txBody>
      <dsp:txXfrm>
        <a:off x="0" y="1671909"/>
        <a:ext cx="7047058" cy="557076"/>
      </dsp:txXfrm>
    </dsp:sp>
    <dsp:sp modelId="{305BE206-0F8C-41DF-90B1-AD929032F948}">
      <dsp:nvSpPr>
        <dsp:cNvPr id="0" name=""/>
        <dsp:cNvSpPr/>
      </dsp:nvSpPr>
      <dsp:spPr>
        <a:xfrm>
          <a:off x="0" y="2228986"/>
          <a:ext cx="7047058" cy="0"/>
        </a:xfrm>
        <a:prstGeom prst="line">
          <a:avLst/>
        </a:prstGeom>
        <a:solidFill>
          <a:schemeClr val="accent2">
            <a:hueOff val="2080675"/>
            <a:satOff val="-2595"/>
            <a:lumOff val="610"/>
            <a:alphaOff val="0"/>
          </a:schemeClr>
        </a:solidFill>
        <a:ln w="25400" cap="flat" cmpd="sng" algn="ctr">
          <a:solidFill>
            <a:schemeClr val="accent2">
              <a:hueOff val="2080675"/>
              <a:satOff val="-2595"/>
              <a:lumOff val="6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1F524-D438-42FA-94DA-0DF5EAC350A0}">
      <dsp:nvSpPr>
        <dsp:cNvPr id="0" name=""/>
        <dsp:cNvSpPr/>
      </dsp:nvSpPr>
      <dsp:spPr>
        <a:xfrm>
          <a:off x="0" y="2228986"/>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Pass </a:t>
          </a:r>
          <a:r>
            <a:rPr lang="en-US" sz="2500" b="1" kern="1200" dirty="0">
              <a:solidFill>
                <a:srgbClr val="C00000"/>
              </a:solidFill>
            </a:rPr>
            <a:t>ONE</a:t>
          </a:r>
          <a:r>
            <a:rPr lang="en-US" sz="2500" kern="1200" dirty="0"/>
            <a:t> </a:t>
          </a:r>
          <a:r>
            <a:rPr lang="en-US" sz="2500" kern="1200" dirty="0" err="1"/>
            <a:t>PoM</a:t>
          </a:r>
          <a:r>
            <a:rPr lang="en-US" sz="2500" kern="1200" dirty="0"/>
            <a:t> 4: Transition to Residency </a:t>
          </a:r>
        </a:p>
      </dsp:txBody>
      <dsp:txXfrm>
        <a:off x="0" y="2228986"/>
        <a:ext cx="7047058" cy="557076"/>
      </dsp:txXfrm>
    </dsp:sp>
    <dsp:sp modelId="{17E18EC9-C546-4DF8-9877-5D61A6F6D873}">
      <dsp:nvSpPr>
        <dsp:cNvPr id="0" name=""/>
        <dsp:cNvSpPr/>
      </dsp:nvSpPr>
      <dsp:spPr>
        <a:xfrm>
          <a:off x="0" y="2786062"/>
          <a:ext cx="7047058" cy="0"/>
        </a:xfrm>
        <a:prstGeom prst="line">
          <a:avLst/>
        </a:prstGeom>
        <a:solidFill>
          <a:schemeClr val="accent2">
            <a:hueOff val="2600844"/>
            <a:satOff val="-3244"/>
            <a:lumOff val="763"/>
            <a:alphaOff val="0"/>
          </a:schemeClr>
        </a:solidFill>
        <a:ln w="25400" cap="flat" cmpd="sng" algn="ctr">
          <a:solidFill>
            <a:schemeClr val="accent2">
              <a:hueOff val="2600844"/>
              <a:satOff val="-3244"/>
              <a:lumOff val="7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2556B-4519-4B70-9B02-B084E054835C}">
      <dsp:nvSpPr>
        <dsp:cNvPr id="0" name=""/>
        <dsp:cNvSpPr/>
      </dsp:nvSpPr>
      <dsp:spPr>
        <a:xfrm>
          <a:off x="0" y="2786062"/>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Pass OSCE</a:t>
          </a:r>
        </a:p>
      </dsp:txBody>
      <dsp:txXfrm>
        <a:off x="0" y="2786062"/>
        <a:ext cx="7047058" cy="557076"/>
      </dsp:txXfrm>
    </dsp:sp>
    <dsp:sp modelId="{3F1573B9-6AAA-4E56-890C-F4031EB773B5}">
      <dsp:nvSpPr>
        <dsp:cNvPr id="0" name=""/>
        <dsp:cNvSpPr/>
      </dsp:nvSpPr>
      <dsp:spPr>
        <a:xfrm>
          <a:off x="0" y="3343138"/>
          <a:ext cx="7047058"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44EA8-E495-4DB7-9741-C48B2E54E7D1}">
      <dsp:nvSpPr>
        <dsp:cNvPr id="0" name=""/>
        <dsp:cNvSpPr/>
      </dsp:nvSpPr>
      <dsp:spPr>
        <a:xfrm>
          <a:off x="0" y="3343138"/>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strike="noStrike" kern="1200" baseline="0" dirty="0"/>
            <a:t>Complete the FRCT Scholarly Project</a:t>
          </a:r>
        </a:p>
      </dsp:txBody>
      <dsp:txXfrm>
        <a:off x="0" y="3343138"/>
        <a:ext cx="7047058" cy="557076"/>
      </dsp:txXfrm>
    </dsp:sp>
    <dsp:sp modelId="{9B7039E8-6459-4116-854D-88AE0D24A598}">
      <dsp:nvSpPr>
        <dsp:cNvPr id="0" name=""/>
        <dsp:cNvSpPr/>
      </dsp:nvSpPr>
      <dsp:spPr>
        <a:xfrm>
          <a:off x="0" y="3900215"/>
          <a:ext cx="7047058" cy="0"/>
        </a:xfrm>
        <a:prstGeom prst="line">
          <a:avLst/>
        </a:prstGeom>
        <a:solidFill>
          <a:schemeClr val="accent2">
            <a:hueOff val="3641181"/>
            <a:satOff val="-4541"/>
            <a:lumOff val="1068"/>
            <a:alphaOff val="0"/>
          </a:schemeClr>
        </a:solidFill>
        <a:ln w="25400" cap="flat" cmpd="sng" algn="ctr">
          <a:solidFill>
            <a:schemeClr val="accent2">
              <a:hueOff val="3641181"/>
              <a:satOff val="-4541"/>
              <a:lumOff val="10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8365F-561E-4D29-B612-796511C8C4CD}">
      <dsp:nvSpPr>
        <dsp:cNvPr id="0" name=""/>
        <dsp:cNvSpPr/>
      </dsp:nvSpPr>
      <dsp:spPr>
        <a:xfrm>
          <a:off x="0" y="3900215"/>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Take Step 2</a:t>
          </a:r>
        </a:p>
      </dsp:txBody>
      <dsp:txXfrm>
        <a:off x="0" y="3900215"/>
        <a:ext cx="7047058" cy="557076"/>
      </dsp:txXfrm>
    </dsp:sp>
    <dsp:sp modelId="{D430AE64-067F-418D-B242-2257BF2F00D8}">
      <dsp:nvSpPr>
        <dsp:cNvPr id="0" name=""/>
        <dsp:cNvSpPr/>
      </dsp:nvSpPr>
      <dsp:spPr>
        <a:xfrm>
          <a:off x="0" y="4457291"/>
          <a:ext cx="7047058" cy="0"/>
        </a:xfrm>
        <a:prstGeom prst="line">
          <a:avLst/>
        </a:prstGeom>
        <a:solidFill>
          <a:schemeClr val="accent2">
            <a:hueOff val="4161350"/>
            <a:satOff val="-5190"/>
            <a:lumOff val="1220"/>
            <a:alphaOff val="0"/>
          </a:schemeClr>
        </a:solidFill>
        <a:ln w="25400" cap="flat" cmpd="sng" algn="ctr">
          <a:solidFill>
            <a:schemeClr val="accent2">
              <a:hueOff val="4161350"/>
              <a:satOff val="-5190"/>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C73CE-F55E-4F4E-90AA-3617101707B2}">
      <dsp:nvSpPr>
        <dsp:cNvPr id="0" name=""/>
        <dsp:cNvSpPr/>
      </dsp:nvSpPr>
      <dsp:spPr>
        <a:xfrm>
          <a:off x="0" y="4457291"/>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Complete Exit Interview with Financial Aid</a:t>
          </a:r>
        </a:p>
      </dsp:txBody>
      <dsp:txXfrm>
        <a:off x="0" y="4457291"/>
        <a:ext cx="7047058" cy="557076"/>
      </dsp:txXfrm>
    </dsp:sp>
    <dsp:sp modelId="{8DCF8C21-124E-404A-A2A2-62DAB8E06686}">
      <dsp:nvSpPr>
        <dsp:cNvPr id="0" name=""/>
        <dsp:cNvSpPr/>
      </dsp:nvSpPr>
      <dsp:spPr>
        <a:xfrm>
          <a:off x="0" y="5014368"/>
          <a:ext cx="7047058"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E0786-DC3B-4BBD-A67B-AA9A294A9178}">
      <dsp:nvSpPr>
        <dsp:cNvPr id="0" name=""/>
        <dsp:cNvSpPr/>
      </dsp:nvSpPr>
      <dsp:spPr>
        <a:xfrm>
          <a:off x="0" y="5014368"/>
          <a:ext cx="704705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5014368"/>
        <a:ext cx="7047058" cy="557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896B-B107-460A-AC0C-BB1A6D53FAC4}">
      <dsp:nvSpPr>
        <dsp:cNvPr id="0" name=""/>
        <dsp:cNvSpPr/>
      </dsp:nvSpPr>
      <dsp:spPr>
        <a:xfrm>
          <a:off x="0" y="546"/>
          <a:ext cx="634600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FA22B-0890-4012-9FF5-C9BF6A64EBF3}">
      <dsp:nvSpPr>
        <dsp:cNvPr id="0" name=""/>
        <dsp:cNvSpPr/>
      </dsp:nvSpPr>
      <dsp:spPr>
        <a:xfrm>
          <a:off x="0" y="546"/>
          <a:ext cx="6346004" cy="63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solidFill>
                <a:schemeClr val="tx1"/>
              </a:solidFill>
            </a:rPr>
            <a:t>-</a:t>
          </a:r>
          <a:r>
            <a:rPr lang="en-US" sz="2200" kern="1200" dirty="0">
              <a:latin typeface="Calibri"/>
            </a:rPr>
            <a:t> Done in phases</a:t>
          </a:r>
          <a:endParaRPr lang="en-US" sz="2200" kern="1200" dirty="0"/>
        </a:p>
      </dsp:txBody>
      <dsp:txXfrm>
        <a:off x="0" y="546"/>
        <a:ext cx="6346004" cy="638862"/>
      </dsp:txXfrm>
    </dsp:sp>
    <dsp:sp modelId="{55B28B2F-9893-4D10-8638-5049150259A5}">
      <dsp:nvSpPr>
        <dsp:cNvPr id="0" name=""/>
        <dsp:cNvSpPr/>
      </dsp:nvSpPr>
      <dsp:spPr>
        <a:xfrm>
          <a:off x="0" y="639408"/>
          <a:ext cx="6346004" cy="0"/>
        </a:xfrm>
        <a:prstGeom prst="line">
          <a:avLst/>
        </a:prstGeom>
        <a:solidFill>
          <a:schemeClr val="accent5">
            <a:hueOff val="-1655646"/>
            <a:satOff val="6635"/>
            <a:lumOff val="1438"/>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FAE64-4E64-4AF5-8581-89FD2A59A606}">
      <dsp:nvSpPr>
        <dsp:cNvPr id="0" name=""/>
        <dsp:cNvSpPr/>
      </dsp:nvSpPr>
      <dsp:spPr>
        <a:xfrm>
          <a:off x="0" y="639408"/>
          <a:ext cx="6346004" cy="63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 Complete a survey for each phase</a:t>
          </a:r>
        </a:p>
      </dsp:txBody>
      <dsp:txXfrm>
        <a:off x="0" y="639408"/>
        <a:ext cx="6346004" cy="638862"/>
      </dsp:txXfrm>
    </dsp:sp>
    <dsp:sp modelId="{65281F0F-7CEC-4EA6-8D06-92DDEDEB937F}">
      <dsp:nvSpPr>
        <dsp:cNvPr id="0" name=""/>
        <dsp:cNvSpPr/>
      </dsp:nvSpPr>
      <dsp:spPr>
        <a:xfrm>
          <a:off x="0" y="1278270"/>
          <a:ext cx="6346004" cy="0"/>
        </a:xfrm>
        <a:prstGeom prst="line">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07DD-65B9-49D4-BA53-9C817A7A4DF8}">
      <dsp:nvSpPr>
        <dsp:cNvPr id="0" name=""/>
        <dsp:cNvSpPr/>
      </dsp:nvSpPr>
      <dsp:spPr>
        <a:xfrm>
          <a:off x="0" y="1278270"/>
          <a:ext cx="6346004" cy="63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 Best fit for the class, </a:t>
          </a:r>
          <a:r>
            <a:rPr lang="en-US" sz="2200" i="1" kern="1200" dirty="0">
              <a:solidFill>
                <a:schemeClr val="tx1"/>
              </a:solidFill>
            </a:rPr>
            <a:t>not first-come-first-served </a:t>
          </a:r>
        </a:p>
      </dsp:txBody>
      <dsp:txXfrm>
        <a:off x="0" y="1278270"/>
        <a:ext cx="6346004" cy="638862"/>
      </dsp:txXfrm>
    </dsp:sp>
    <dsp:sp modelId="{BACF27B2-D692-419B-AC49-A2C520404B8B}">
      <dsp:nvSpPr>
        <dsp:cNvPr id="0" name=""/>
        <dsp:cNvSpPr/>
      </dsp:nvSpPr>
      <dsp:spPr>
        <a:xfrm>
          <a:off x="0" y="1917133"/>
          <a:ext cx="6346004" cy="0"/>
        </a:xfrm>
        <a:prstGeom prst="line">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10435-C04B-4E8D-98F6-5FF3F633CC21}">
      <dsp:nvSpPr>
        <dsp:cNvPr id="0" name=""/>
        <dsp:cNvSpPr/>
      </dsp:nvSpPr>
      <dsp:spPr>
        <a:xfrm>
          <a:off x="0" y="1917133"/>
          <a:ext cx="6346004" cy="63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 Ability to adjust your schedule before final (“swap”) </a:t>
          </a:r>
        </a:p>
      </dsp:txBody>
      <dsp:txXfrm>
        <a:off x="0" y="1917133"/>
        <a:ext cx="6346004" cy="638862"/>
      </dsp:txXfrm>
    </dsp:sp>
    <dsp:sp modelId="{D2238BB5-5304-4DDA-BC7F-43CA951873EF}">
      <dsp:nvSpPr>
        <dsp:cNvPr id="0" name=""/>
        <dsp:cNvSpPr/>
      </dsp:nvSpPr>
      <dsp:spPr>
        <a:xfrm>
          <a:off x="0" y="2555995"/>
          <a:ext cx="6346004" cy="0"/>
        </a:xfrm>
        <a:prstGeom prst="line">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2CC7E-BDD3-426F-9071-EE64C38E6164}">
      <dsp:nvSpPr>
        <dsp:cNvPr id="0" name=""/>
        <dsp:cNvSpPr/>
      </dsp:nvSpPr>
      <dsp:spPr>
        <a:xfrm>
          <a:off x="0" y="2555995"/>
          <a:ext cx="6346004" cy="63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 “Must </a:t>
          </a:r>
          <a:r>
            <a:rPr lang="en-US" sz="2200" kern="1200" dirty="0" err="1">
              <a:solidFill>
                <a:schemeClr val="tx1"/>
              </a:solidFill>
            </a:rPr>
            <a:t>have”s</a:t>
          </a:r>
          <a:r>
            <a:rPr lang="en-US" sz="2200" kern="1200" dirty="0">
              <a:solidFill>
                <a:schemeClr val="tx1"/>
              </a:solidFill>
            </a:rPr>
            <a:t> first, “Like </a:t>
          </a:r>
          <a:r>
            <a:rPr lang="en-US" sz="2200" kern="1200" dirty="0" err="1">
              <a:solidFill>
                <a:schemeClr val="tx1"/>
              </a:solidFill>
            </a:rPr>
            <a:t>to”s</a:t>
          </a:r>
          <a:r>
            <a:rPr lang="en-US" sz="2200" kern="1200" dirty="0">
              <a:solidFill>
                <a:schemeClr val="tx1"/>
              </a:solidFill>
            </a:rPr>
            <a:t> later </a:t>
          </a:r>
        </a:p>
      </dsp:txBody>
      <dsp:txXfrm>
        <a:off x="0" y="2555995"/>
        <a:ext cx="6346004" cy="638862"/>
      </dsp:txXfrm>
    </dsp:sp>
    <dsp:sp modelId="{3A8A770F-4E52-42D9-8016-D36D02F44814}">
      <dsp:nvSpPr>
        <dsp:cNvPr id="0" name=""/>
        <dsp:cNvSpPr/>
      </dsp:nvSpPr>
      <dsp:spPr>
        <a:xfrm>
          <a:off x="0" y="3194858"/>
          <a:ext cx="6346004" cy="0"/>
        </a:xfrm>
        <a:prstGeom prst="line">
          <a:avLst/>
        </a:prstGeom>
        <a:solidFill>
          <a:schemeClr val="accent5">
            <a:hueOff val="-8278230"/>
            <a:satOff val="33176"/>
            <a:lumOff val="719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17ED5-6263-439B-8C9C-31867436229D}">
      <dsp:nvSpPr>
        <dsp:cNvPr id="0" name=""/>
        <dsp:cNvSpPr/>
      </dsp:nvSpPr>
      <dsp:spPr>
        <a:xfrm>
          <a:off x="0" y="3194858"/>
          <a:ext cx="6346004" cy="63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 No special approval electives during this process </a:t>
          </a:r>
        </a:p>
      </dsp:txBody>
      <dsp:txXfrm>
        <a:off x="0" y="3194858"/>
        <a:ext cx="6346004" cy="638862"/>
      </dsp:txXfrm>
    </dsp:sp>
    <dsp:sp modelId="{A076B58E-A9F1-467E-AA1A-6E99E36F349F}">
      <dsp:nvSpPr>
        <dsp:cNvPr id="0" name=""/>
        <dsp:cNvSpPr/>
      </dsp:nvSpPr>
      <dsp:spPr>
        <a:xfrm>
          <a:off x="0" y="3833720"/>
          <a:ext cx="6346004"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6DA61-FDDD-4766-A743-7EEA749BD273}">
      <dsp:nvSpPr>
        <dsp:cNvPr id="0" name=""/>
        <dsp:cNvSpPr/>
      </dsp:nvSpPr>
      <dsp:spPr>
        <a:xfrm>
          <a:off x="0" y="3833720"/>
          <a:ext cx="6346004" cy="63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 All remaining scheduling through Drop/Add </a:t>
          </a:r>
        </a:p>
      </dsp:txBody>
      <dsp:txXfrm>
        <a:off x="0" y="3833720"/>
        <a:ext cx="6346004" cy="638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E2A56-85C8-400F-ABEA-8D707C7A4D25}">
      <dsp:nvSpPr>
        <dsp:cNvPr id="0" name=""/>
        <dsp:cNvSpPr/>
      </dsp:nvSpPr>
      <dsp:spPr>
        <a:xfrm>
          <a:off x="1268770" y="3648"/>
          <a:ext cx="2714004" cy="9221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Outstanding Clerkships</a:t>
          </a:r>
        </a:p>
      </dsp:txBody>
      <dsp:txXfrm>
        <a:off x="1295779" y="30657"/>
        <a:ext cx="2659986" cy="868154"/>
      </dsp:txXfrm>
    </dsp:sp>
    <dsp:sp modelId="{4DFA4DEB-1F99-429B-8F8A-2E66AFEF8B5F}">
      <dsp:nvSpPr>
        <dsp:cNvPr id="0" name=""/>
        <dsp:cNvSpPr/>
      </dsp:nvSpPr>
      <dsp:spPr>
        <a:xfrm rot="5400000">
          <a:off x="2461681" y="947700"/>
          <a:ext cx="328181" cy="39381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507626" y="980518"/>
        <a:ext cx="236291" cy="229727"/>
      </dsp:txXfrm>
    </dsp:sp>
    <dsp:sp modelId="{FD6AC883-44A7-4836-ADEC-34B224EE8283}">
      <dsp:nvSpPr>
        <dsp:cNvPr id="0" name=""/>
        <dsp:cNvSpPr/>
      </dsp:nvSpPr>
      <dsp:spPr>
        <a:xfrm>
          <a:off x="1268770" y="1363397"/>
          <a:ext cx="2714004" cy="8751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SubI #1/Key Rotation</a:t>
          </a:r>
        </a:p>
      </dsp:txBody>
      <dsp:txXfrm>
        <a:off x="1294402" y="1389029"/>
        <a:ext cx="2662740" cy="823887"/>
      </dsp:txXfrm>
    </dsp:sp>
    <dsp:sp modelId="{493402EC-FCFE-4ADB-A640-D57E88F9A01C}">
      <dsp:nvSpPr>
        <dsp:cNvPr id="0" name=""/>
        <dsp:cNvSpPr/>
      </dsp:nvSpPr>
      <dsp:spPr>
        <a:xfrm rot="5400000">
          <a:off x="2461681" y="2260427"/>
          <a:ext cx="328181" cy="39381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507626" y="2293245"/>
        <a:ext cx="236291" cy="229727"/>
      </dsp:txXfrm>
    </dsp:sp>
    <dsp:sp modelId="{65B31E2F-378C-4363-802A-F8D0C62D589A}">
      <dsp:nvSpPr>
        <dsp:cNvPr id="0" name=""/>
        <dsp:cNvSpPr/>
      </dsp:nvSpPr>
      <dsp:spPr>
        <a:xfrm>
          <a:off x="1268770" y="2676123"/>
          <a:ext cx="2714004" cy="87515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a:rPr>
            <a:t>Ambulatory </a:t>
          </a:r>
          <a:endParaRPr lang="en-US" sz="2100" kern="1200" dirty="0"/>
        </a:p>
      </dsp:txBody>
      <dsp:txXfrm>
        <a:off x="1294402" y="2701755"/>
        <a:ext cx="2662740" cy="823887"/>
      </dsp:txXfrm>
    </dsp:sp>
    <dsp:sp modelId="{9E43A3C3-3947-492F-82FF-1A28A9E2BAC4}">
      <dsp:nvSpPr>
        <dsp:cNvPr id="0" name=""/>
        <dsp:cNvSpPr/>
      </dsp:nvSpPr>
      <dsp:spPr>
        <a:xfrm rot="5400000">
          <a:off x="2461681" y="3573153"/>
          <a:ext cx="328181" cy="39381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507626" y="3605971"/>
        <a:ext cx="236291" cy="229727"/>
      </dsp:txXfrm>
    </dsp:sp>
    <dsp:sp modelId="{DA369A66-9ADA-4B7F-AA91-9453245C81D8}">
      <dsp:nvSpPr>
        <dsp:cNvPr id="0" name=""/>
        <dsp:cNvSpPr/>
      </dsp:nvSpPr>
      <dsp:spPr>
        <a:xfrm>
          <a:off x="1268770" y="3988850"/>
          <a:ext cx="2714004" cy="8751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a:rPr>
            <a:t>Electives</a:t>
          </a:r>
          <a:endParaRPr lang="en-US" sz="2100" kern="1200" dirty="0"/>
        </a:p>
      </dsp:txBody>
      <dsp:txXfrm>
        <a:off x="1294402" y="4014482"/>
        <a:ext cx="2662740" cy="823887"/>
      </dsp:txXfrm>
    </dsp:sp>
    <dsp:sp modelId="{9C38DB9F-E0C0-427C-9D6B-2338A55877B8}">
      <dsp:nvSpPr>
        <dsp:cNvPr id="0" name=""/>
        <dsp:cNvSpPr/>
      </dsp:nvSpPr>
      <dsp:spPr>
        <a:xfrm rot="5400000">
          <a:off x="2461681" y="4885880"/>
          <a:ext cx="328181" cy="39381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507626" y="4918698"/>
        <a:ext cx="236291" cy="229727"/>
      </dsp:txXfrm>
    </dsp:sp>
    <dsp:sp modelId="{D668B5B2-831D-4771-A47A-0091614AD37E}">
      <dsp:nvSpPr>
        <dsp:cNvPr id="0" name=""/>
        <dsp:cNvSpPr/>
      </dsp:nvSpPr>
      <dsp:spPr>
        <a:xfrm>
          <a:off x="1268770" y="5301577"/>
          <a:ext cx="2714004" cy="87515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SubI #2</a:t>
          </a:r>
        </a:p>
      </dsp:txBody>
      <dsp:txXfrm>
        <a:off x="1294402" y="5327209"/>
        <a:ext cx="2662740" cy="8238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48D13-1AB5-435E-8BC6-32813163E296}" type="datetimeFigureOut">
              <a:rPr lang="en-US" smtClean="0"/>
              <a:t>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0D150-F768-4D60-BA20-3224BF68EB1E}" type="slidenum">
              <a:rPr lang="en-US" smtClean="0"/>
              <a:t>‹#›</a:t>
            </a:fld>
            <a:endParaRPr lang="en-US" dirty="0"/>
          </a:p>
        </p:txBody>
      </p:sp>
    </p:spTree>
    <p:extLst>
      <p:ext uri="{BB962C8B-B14F-4D97-AF65-F5344CB8AC3E}">
        <p14:creationId xmlns:p14="http://schemas.microsoft.com/office/powerpoint/2010/main" val="66531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5CCA3-57E0-41F5-B2B3-EE0DFAA6B5DD}" type="slidenum">
              <a:rPr lang="en-US"/>
              <a:pPr/>
              <a:t>1</a:t>
            </a:fld>
            <a:endParaRPr lang="en-US" dirty="0"/>
          </a:p>
        </p:txBody>
      </p:sp>
      <p:sp>
        <p:nvSpPr>
          <p:cNvPr id="20482" name="Rectangle 2"/>
          <p:cNvSpPr>
            <a:spLocks noGrp="1" noRot="1" noChangeAspect="1" noChangeArrowheads="1" noTextEdit="1"/>
          </p:cNvSpPr>
          <p:nvPr>
            <p:ph type="sldImg"/>
          </p:nvPr>
        </p:nvSpPr>
        <p:spPr>
          <a:xfrm>
            <a:off x="685800" y="1143000"/>
            <a:ext cx="5486400" cy="3086100"/>
          </a:xfrm>
          <a:ln/>
        </p:spPr>
      </p:sp>
      <p:sp>
        <p:nvSpPr>
          <p:cNvPr id="204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54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151D-A7B5-03E8-9158-15B3A18A5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06762-DC0D-A497-B408-244524C0E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014C9-624A-F518-2D03-61115FE97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4A46B-98B4-6E53-A99B-C55759FD1ADF}"/>
              </a:ext>
            </a:extLst>
          </p:cNvPr>
          <p:cNvSpPr>
            <a:spLocks noGrp="1"/>
          </p:cNvSpPr>
          <p:nvPr>
            <p:ph type="sldNum" sz="quarter" idx="5"/>
          </p:nvPr>
        </p:nvSpPr>
        <p:spPr/>
        <p:txBody>
          <a:bodyPr/>
          <a:lstStyle/>
          <a:p>
            <a:fld id="{99F0D150-F768-4D60-BA20-3224BF68EB1E}" type="slidenum">
              <a:rPr lang="en-US" smtClean="0"/>
              <a:t>10</a:t>
            </a:fld>
            <a:endParaRPr lang="en-US" dirty="0"/>
          </a:p>
        </p:txBody>
      </p:sp>
    </p:spTree>
    <p:extLst>
      <p:ext uri="{BB962C8B-B14F-4D97-AF65-F5344CB8AC3E}">
        <p14:creationId xmlns:p14="http://schemas.microsoft.com/office/powerpoint/2010/main" val="228491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89A5C-20A2-EFC8-8DC6-76A3E7D1F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BB7B7-990F-ED8C-F465-77FF951E9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7EF01-233B-4003-04E5-F012B57DC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AAC41E-6A14-CFEF-B785-505CBE20F9AE}"/>
              </a:ext>
            </a:extLst>
          </p:cNvPr>
          <p:cNvSpPr>
            <a:spLocks noGrp="1"/>
          </p:cNvSpPr>
          <p:nvPr>
            <p:ph type="sldNum" sz="quarter" idx="5"/>
          </p:nvPr>
        </p:nvSpPr>
        <p:spPr/>
        <p:txBody>
          <a:bodyPr/>
          <a:lstStyle/>
          <a:p>
            <a:fld id="{99F0D150-F768-4D60-BA20-3224BF68EB1E}" type="slidenum">
              <a:rPr lang="en-US" smtClean="0"/>
              <a:t>11</a:t>
            </a:fld>
            <a:endParaRPr lang="en-US" dirty="0"/>
          </a:p>
        </p:txBody>
      </p:sp>
    </p:spTree>
    <p:extLst>
      <p:ext uri="{BB962C8B-B14F-4D97-AF65-F5344CB8AC3E}">
        <p14:creationId xmlns:p14="http://schemas.microsoft.com/office/powerpoint/2010/main" val="364415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B85CC-B4F7-2523-845B-71B13836E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5008D-DC35-61A8-FB62-2E4699D64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56F1C-E26E-0EB0-A1D9-F400F22358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C0B853-30C1-53FF-2037-768758FFF6F4}"/>
              </a:ext>
            </a:extLst>
          </p:cNvPr>
          <p:cNvSpPr>
            <a:spLocks noGrp="1"/>
          </p:cNvSpPr>
          <p:nvPr>
            <p:ph type="sldNum" sz="quarter" idx="5"/>
          </p:nvPr>
        </p:nvSpPr>
        <p:spPr/>
        <p:txBody>
          <a:bodyPr/>
          <a:lstStyle/>
          <a:p>
            <a:fld id="{99F0D150-F768-4D60-BA20-3224BF68EB1E}" type="slidenum">
              <a:rPr lang="en-US" smtClean="0"/>
              <a:t>12</a:t>
            </a:fld>
            <a:endParaRPr lang="en-US" dirty="0"/>
          </a:p>
        </p:txBody>
      </p:sp>
    </p:spTree>
    <p:extLst>
      <p:ext uri="{BB962C8B-B14F-4D97-AF65-F5344CB8AC3E}">
        <p14:creationId xmlns:p14="http://schemas.microsoft.com/office/powerpoint/2010/main" val="64332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58D2-7795-8C5A-349B-6EB5319F9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8B92F-D82F-3C92-2FCE-8D8177DA7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E63E3-84A4-425F-FF97-902AF3ADED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7208AF-6D5A-CCEA-1D30-44380C00A765}"/>
              </a:ext>
            </a:extLst>
          </p:cNvPr>
          <p:cNvSpPr>
            <a:spLocks noGrp="1"/>
          </p:cNvSpPr>
          <p:nvPr>
            <p:ph type="sldNum" sz="quarter" idx="5"/>
          </p:nvPr>
        </p:nvSpPr>
        <p:spPr/>
        <p:txBody>
          <a:bodyPr/>
          <a:lstStyle/>
          <a:p>
            <a:fld id="{99F0D150-F768-4D60-BA20-3224BF68EB1E}" type="slidenum">
              <a:rPr lang="en-US" smtClean="0"/>
              <a:t>13</a:t>
            </a:fld>
            <a:endParaRPr lang="en-US" dirty="0"/>
          </a:p>
        </p:txBody>
      </p:sp>
    </p:spTree>
    <p:extLst>
      <p:ext uri="{BB962C8B-B14F-4D97-AF65-F5344CB8AC3E}">
        <p14:creationId xmlns:p14="http://schemas.microsoft.com/office/powerpoint/2010/main" val="3582182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D48C6-FC95-8C4A-3481-F693F2934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EEA6E-4B5B-D697-7189-A174EEFF3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8D3F7-DBE9-D6B1-18BA-E9C7AE53FB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A84C6E-7581-E204-96BE-D48A358EA138}"/>
              </a:ext>
            </a:extLst>
          </p:cNvPr>
          <p:cNvSpPr>
            <a:spLocks noGrp="1"/>
          </p:cNvSpPr>
          <p:nvPr>
            <p:ph type="sldNum" sz="quarter" idx="5"/>
          </p:nvPr>
        </p:nvSpPr>
        <p:spPr/>
        <p:txBody>
          <a:bodyPr/>
          <a:lstStyle/>
          <a:p>
            <a:fld id="{99F0D150-F768-4D60-BA20-3224BF68EB1E}" type="slidenum">
              <a:rPr lang="en-US" smtClean="0"/>
              <a:t>14</a:t>
            </a:fld>
            <a:endParaRPr lang="en-US" dirty="0"/>
          </a:p>
        </p:txBody>
      </p:sp>
    </p:spTree>
    <p:extLst>
      <p:ext uri="{BB962C8B-B14F-4D97-AF65-F5344CB8AC3E}">
        <p14:creationId xmlns:p14="http://schemas.microsoft.com/office/powerpoint/2010/main" val="118029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E847-0666-3DD0-C1F6-4F93A697A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990F4-4175-084D-2F0C-AE063EEDD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C2AA4-66D4-69B4-47CF-F1C41ECB6B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199054-9488-843F-E325-AE076EC12AE7}"/>
              </a:ext>
            </a:extLst>
          </p:cNvPr>
          <p:cNvSpPr>
            <a:spLocks noGrp="1"/>
          </p:cNvSpPr>
          <p:nvPr>
            <p:ph type="sldNum" sz="quarter" idx="5"/>
          </p:nvPr>
        </p:nvSpPr>
        <p:spPr/>
        <p:txBody>
          <a:bodyPr/>
          <a:lstStyle/>
          <a:p>
            <a:fld id="{99F0D150-F768-4D60-BA20-3224BF68EB1E}" type="slidenum">
              <a:rPr lang="en-US" smtClean="0"/>
              <a:t>15</a:t>
            </a:fld>
            <a:endParaRPr lang="en-US" dirty="0"/>
          </a:p>
        </p:txBody>
      </p:sp>
    </p:spTree>
    <p:extLst>
      <p:ext uri="{BB962C8B-B14F-4D97-AF65-F5344CB8AC3E}">
        <p14:creationId xmlns:p14="http://schemas.microsoft.com/office/powerpoint/2010/main" val="339021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9F05-C7D9-FCC0-421C-99DF460BF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07974-039C-6F4C-A8CC-3934E8101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1005E-6B21-1B9C-909C-361325633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E717A0-96B0-FED8-4F62-7A3936DA0B1E}"/>
              </a:ext>
            </a:extLst>
          </p:cNvPr>
          <p:cNvSpPr>
            <a:spLocks noGrp="1"/>
          </p:cNvSpPr>
          <p:nvPr>
            <p:ph type="sldNum" sz="quarter" idx="5"/>
          </p:nvPr>
        </p:nvSpPr>
        <p:spPr/>
        <p:txBody>
          <a:bodyPr/>
          <a:lstStyle/>
          <a:p>
            <a:fld id="{99F0D150-F768-4D60-BA20-3224BF68EB1E}" type="slidenum">
              <a:rPr lang="en-US" smtClean="0"/>
              <a:t>16</a:t>
            </a:fld>
            <a:endParaRPr lang="en-US" dirty="0"/>
          </a:p>
        </p:txBody>
      </p:sp>
    </p:spTree>
    <p:extLst>
      <p:ext uri="{BB962C8B-B14F-4D97-AF65-F5344CB8AC3E}">
        <p14:creationId xmlns:p14="http://schemas.microsoft.com/office/powerpoint/2010/main" val="253956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8C2F-4EFF-3DA6-7E3B-7D16C70B6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21AEB-DF10-2E8C-C8D4-223402686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8DA91-F265-4A45-5059-4EFF77E5A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E5207-C48D-95D7-D1BA-25DB7E313564}"/>
              </a:ext>
            </a:extLst>
          </p:cNvPr>
          <p:cNvSpPr>
            <a:spLocks noGrp="1"/>
          </p:cNvSpPr>
          <p:nvPr>
            <p:ph type="sldNum" sz="quarter" idx="5"/>
          </p:nvPr>
        </p:nvSpPr>
        <p:spPr/>
        <p:txBody>
          <a:bodyPr/>
          <a:lstStyle/>
          <a:p>
            <a:fld id="{99F0D150-F768-4D60-BA20-3224BF68EB1E}" type="slidenum">
              <a:rPr lang="en-US" smtClean="0"/>
              <a:t>17</a:t>
            </a:fld>
            <a:endParaRPr lang="en-US" dirty="0"/>
          </a:p>
        </p:txBody>
      </p:sp>
    </p:spTree>
    <p:extLst>
      <p:ext uri="{BB962C8B-B14F-4D97-AF65-F5344CB8AC3E}">
        <p14:creationId xmlns:p14="http://schemas.microsoft.com/office/powerpoint/2010/main" val="160207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9CFE7-81D2-88D3-95C4-062555897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483D1-D5DD-1124-9865-277431FA0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0BD92-B4E9-C2B7-55C4-DA1B2E5530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6ABF79-3373-AD40-673D-106B03C64C6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F0D150-F768-4D60-BA20-3224BF68EB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76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4A102-A197-94BA-6279-7AC350891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E8128-8583-10DA-BC88-38F9B1486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303DD-C978-A0DE-7C76-AE9F88370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356917-42C2-4C93-3F21-6D5EE87DD911}"/>
              </a:ext>
            </a:extLst>
          </p:cNvPr>
          <p:cNvSpPr>
            <a:spLocks noGrp="1"/>
          </p:cNvSpPr>
          <p:nvPr>
            <p:ph type="sldNum" sz="quarter" idx="5"/>
          </p:nvPr>
        </p:nvSpPr>
        <p:spPr/>
        <p:txBody>
          <a:bodyPr/>
          <a:lstStyle/>
          <a:p>
            <a:fld id="{99F0D150-F768-4D60-BA20-3224BF68EB1E}" type="slidenum">
              <a:rPr lang="en-US" smtClean="0"/>
              <a:t>19</a:t>
            </a:fld>
            <a:endParaRPr lang="en-US" dirty="0"/>
          </a:p>
        </p:txBody>
      </p:sp>
    </p:spTree>
    <p:extLst>
      <p:ext uri="{BB962C8B-B14F-4D97-AF65-F5344CB8AC3E}">
        <p14:creationId xmlns:p14="http://schemas.microsoft.com/office/powerpoint/2010/main" val="279169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47D0-6A7B-F4AE-258D-02742C58887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5581C1A-51AA-5014-E0B2-693E14FD57DA}"/>
              </a:ext>
            </a:extLst>
          </p:cNvPr>
          <p:cNvSpPr>
            <a:spLocks noGrp="1" noChangeArrowheads="1"/>
          </p:cNvSpPr>
          <p:nvPr>
            <p:ph type="sldNum" sz="quarter" idx="5"/>
          </p:nvPr>
        </p:nvSpPr>
        <p:spPr>
          <a:ln/>
        </p:spPr>
        <p:txBody>
          <a:bodyPr/>
          <a:lstStyle/>
          <a:p>
            <a:fld id="{DEE32EBB-0B0A-42C8-90B9-A4AAD8759098}" type="slidenum">
              <a:rPr lang="en-US"/>
              <a:pPr/>
              <a:t>2</a:t>
            </a:fld>
            <a:endParaRPr lang="en-US" dirty="0"/>
          </a:p>
        </p:txBody>
      </p:sp>
      <p:sp>
        <p:nvSpPr>
          <p:cNvPr id="52226" name="Rectangle 2">
            <a:extLst>
              <a:ext uri="{FF2B5EF4-FFF2-40B4-BE49-F238E27FC236}">
                <a16:creationId xmlns:a16="http://schemas.microsoft.com/office/drawing/2014/main" id="{5ED092FD-63B4-DF70-E167-6FEAFE6DD064}"/>
              </a:ext>
            </a:extLst>
          </p:cNvPr>
          <p:cNvSpPr>
            <a:spLocks noGrp="1" noRot="1" noChangeAspect="1" noChangeArrowheads="1" noTextEdit="1"/>
          </p:cNvSpPr>
          <p:nvPr>
            <p:ph type="sldImg"/>
          </p:nvPr>
        </p:nvSpPr>
        <p:spPr>
          <a:xfrm>
            <a:off x="685800" y="1143000"/>
            <a:ext cx="5486400" cy="3086100"/>
          </a:xfrm>
          <a:ln/>
        </p:spPr>
      </p:sp>
      <p:sp>
        <p:nvSpPr>
          <p:cNvPr id="52227" name="Rectangle 3">
            <a:extLst>
              <a:ext uri="{FF2B5EF4-FFF2-40B4-BE49-F238E27FC236}">
                <a16:creationId xmlns:a16="http://schemas.microsoft.com/office/drawing/2014/main" id="{277B731A-4B64-30B0-6176-8AE277CDE66B}"/>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742763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61261-F1D3-A4CA-7E47-5065D9E3C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11442-35DA-F782-3A46-6B3D62662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16A72-87F7-1116-4086-2E15C0455D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A4197-DEC5-B51E-734B-A73EE990AA2D}"/>
              </a:ext>
            </a:extLst>
          </p:cNvPr>
          <p:cNvSpPr>
            <a:spLocks noGrp="1"/>
          </p:cNvSpPr>
          <p:nvPr>
            <p:ph type="sldNum" sz="quarter" idx="5"/>
          </p:nvPr>
        </p:nvSpPr>
        <p:spPr/>
        <p:txBody>
          <a:bodyPr/>
          <a:lstStyle/>
          <a:p>
            <a:fld id="{99F0D150-F768-4D60-BA20-3224BF68EB1E}" type="slidenum">
              <a:rPr lang="en-US" smtClean="0"/>
              <a:t>20</a:t>
            </a:fld>
            <a:endParaRPr lang="en-US" dirty="0"/>
          </a:p>
        </p:txBody>
      </p:sp>
    </p:spTree>
    <p:extLst>
      <p:ext uri="{BB962C8B-B14F-4D97-AF65-F5344CB8AC3E}">
        <p14:creationId xmlns:p14="http://schemas.microsoft.com/office/powerpoint/2010/main" val="265061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0D150-F768-4D60-BA20-3224BF68EB1E}" type="slidenum">
              <a:rPr lang="en-US" smtClean="0"/>
              <a:t>22</a:t>
            </a:fld>
            <a:endParaRPr lang="en-US" dirty="0"/>
          </a:p>
        </p:txBody>
      </p:sp>
    </p:spTree>
    <p:extLst>
      <p:ext uri="{BB962C8B-B14F-4D97-AF65-F5344CB8AC3E}">
        <p14:creationId xmlns:p14="http://schemas.microsoft.com/office/powerpoint/2010/main" val="3686226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32EBB-0B0A-42C8-90B9-A4AAD8759098}" type="slidenum">
              <a:rPr lang="en-US"/>
              <a:pPr/>
              <a:t>23</a:t>
            </a:fld>
            <a:endParaRPr lang="en-US" dirty="0"/>
          </a:p>
        </p:txBody>
      </p:sp>
      <p:sp>
        <p:nvSpPr>
          <p:cNvPr id="52226" name="Rectangle 2"/>
          <p:cNvSpPr>
            <a:spLocks noGrp="1" noRot="1" noChangeAspect="1" noChangeArrowheads="1" noTextEdit="1"/>
          </p:cNvSpPr>
          <p:nvPr>
            <p:ph type="sldImg"/>
          </p:nvPr>
        </p:nvSpPr>
        <p:spPr>
          <a:xfrm>
            <a:off x="685800" y="1143000"/>
            <a:ext cx="5486400" cy="3086100"/>
          </a:xfrm>
          <a:ln/>
        </p:spPr>
      </p:sp>
      <p:sp>
        <p:nvSpPr>
          <p:cNvPr id="5222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30673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7387-6D39-13AA-736B-2AFD16149D4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C624C43-8623-7ED4-427D-0E642A18843F}"/>
              </a:ext>
            </a:extLst>
          </p:cNvPr>
          <p:cNvSpPr>
            <a:spLocks noGrp="1" noChangeArrowheads="1"/>
          </p:cNvSpPr>
          <p:nvPr>
            <p:ph type="sldNum" sz="quarter" idx="5"/>
          </p:nvPr>
        </p:nvSpPr>
        <p:spPr>
          <a:ln/>
        </p:spPr>
        <p:txBody>
          <a:bodyPr/>
          <a:lstStyle/>
          <a:p>
            <a:fld id="{0F85CCA3-57E0-41F5-B2B3-EE0DFAA6B5DD}" type="slidenum">
              <a:rPr lang="en-US"/>
              <a:pPr/>
              <a:t>24</a:t>
            </a:fld>
            <a:endParaRPr lang="en-US" dirty="0"/>
          </a:p>
        </p:txBody>
      </p:sp>
      <p:sp>
        <p:nvSpPr>
          <p:cNvPr id="20482" name="Rectangle 2">
            <a:extLst>
              <a:ext uri="{FF2B5EF4-FFF2-40B4-BE49-F238E27FC236}">
                <a16:creationId xmlns:a16="http://schemas.microsoft.com/office/drawing/2014/main" id="{7819982F-2C3A-D0EA-702A-CC14C3BA067B}"/>
              </a:ext>
            </a:extLst>
          </p:cNvPr>
          <p:cNvSpPr>
            <a:spLocks noGrp="1" noRot="1" noChangeAspect="1" noChangeArrowheads="1" noTextEdit="1"/>
          </p:cNvSpPr>
          <p:nvPr>
            <p:ph type="sldImg"/>
          </p:nvPr>
        </p:nvSpPr>
        <p:spPr>
          <a:xfrm>
            <a:off x="685800" y="1143000"/>
            <a:ext cx="5486400" cy="3086100"/>
          </a:xfrm>
          <a:ln/>
        </p:spPr>
      </p:sp>
      <p:sp>
        <p:nvSpPr>
          <p:cNvPr id="20483" name="Rectangle 3">
            <a:extLst>
              <a:ext uri="{FF2B5EF4-FFF2-40B4-BE49-F238E27FC236}">
                <a16:creationId xmlns:a16="http://schemas.microsoft.com/office/drawing/2014/main" id="{2CD108DD-ADED-DF52-97C1-B5BF9E50EB68}"/>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8839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clerkship work to complete during the advanced clinical phase and you are uncertain how to proceed with scheduling, you may make an appointment with an OSA dean soon to discuss options/constraints with your fourth-year schedule; We will enter your clerkships in advance of opening the scheduler to the Class of 2025</a:t>
            </a:r>
          </a:p>
          <a:p>
            <a:endParaRPr lang="en-US" dirty="0"/>
          </a:p>
        </p:txBody>
      </p:sp>
      <p:sp>
        <p:nvSpPr>
          <p:cNvPr id="4" name="Slide Number Placeholder 3"/>
          <p:cNvSpPr>
            <a:spLocks noGrp="1"/>
          </p:cNvSpPr>
          <p:nvPr>
            <p:ph type="sldNum" sz="quarter" idx="5"/>
          </p:nvPr>
        </p:nvSpPr>
        <p:spPr/>
        <p:txBody>
          <a:bodyPr/>
          <a:lstStyle/>
          <a:p>
            <a:fld id="{99F0D150-F768-4D60-BA20-3224BF68EB1E}" type="slidenum">
              <a:rPr lang="en-US" smtClean="0"/>
              <a:t>25</a:t>
            </a:fld>
            <a:endParaRPr lang="en-US" dirty="0"/>
          </a:p>
        </p:txBody>
      </p:sp>
    </p:spTree>
    <p:extLst>
      <p:ext uri="{BB962C8B-B14F-4D97-AF65-F5344CB8AC3E}">
        <p14:creationId xmlns:p14="http://schemas.microsoft.com/office/powerpoint/2010/main" val="1745605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clerkship work to complete during the advanced clinical phase and you are uncertain how to proceed with scheduling, you may make an appointment with an OSA dean soon to discuss options/constraints with your fourth-year schedule; We will enter your clerkships in advance of opening the scheduler to the Class of 2025</a:t>
            </a:r>
          </a:p>
          <a:p>
            <a:endParaRPr lang="en-US" dirty="0"/>
          </a:p>
        </p:txBody>
      </p:sp>
      <p:sp>
        <p:nvSpPr>
          <p:cNvPr id="4" name="Slide Number Placeholder 3"/>
          <p:cNvSpPr>
            <a:spLocks noGrp="1"/>
          </p:cNvSpPr>
          <p:nvPr>
            <p:ph type="sldNum" sz="quarter" idx="5"/>
          </p:nvPr>
        </p:nvSpPr>
        <p:spPr/>
        <p:txBody>
          <a:bodyPr/>
          <a:lstStyle/>
          <a:p>
            <a:fld id="{99F0D150-F768-4D60-BA20-3224BF68EB1E}" type="slidenum">
              <a:rPr lang="en-US" smtClean="0"/>
              <a:t>26</a:t>
            </a:fld>
            <a:endParaRPr lang="en-US" dirty="0"/>
          </a:p>
        </p:txBody>
      </p:sp>
    </p:spTree>
    <p:extLst>
      <p:ext uri="{BB962C8B-B14F-4D97-AF65-F5344CB8AC3E}">
        <p14:creationId xmlns:p14="http://schemas.microsoft.com/office/powerpoint/2010/main" val="106190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4B415-49A7-4986-9147-06AFF2B1C24A}" type="slidenum">
              <a:rPr lang="en-US"/>
              <a:pPr/>
              <a:t>27</a:t>
            </a:fld>
            <a:endParaRPr lang="en-US" dirty="0"/>
          </a:p>
        </p:txBody>
      </p:sp>
      <p:sp>
        <p:nvSpPr>
          <p:cNvPr id="26626" name="Rectangle 2"/>
          <p:cNvSpPr>
            <a:spLocks noGrp="1" noRot="1" noChangeAspect="1" noChangeArrowheads="1" noTextEdit="1"/>
          </p:cNvSpPr>
          <p:nvPr>
            <p:ph type="sldImg"/>
          </p:nvPr>
        </p:nvSpPr>
        <p:spPr>
          <a:xfrm>
            <a:off x="685800" y="1143000"/>
            <a:ext cx="5486400" cy="3086100"/>
          </a:xfrm>
          <a:ln/>
        </p:spPr>
      </p:sp>
      <p:sp>
        <p:nvSpPr>
          <p:cNvPr id="26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7176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0D150-F768-4D60-BA20-3224BF68EB1E}" type="slidenum">
              <a:rPr lang="en-US" smtClean="0"/>
              <a:t>28</a:t>
            </a:fld>
            <a:endParaRPr lang="en-US" dirty="0"/>
          </a:p>
        </p:txBody>
      </p:sp>
    </p:spTree>
    <p:extLst>
      <p:ext uri="{BB962C8B-B14F-4D97-AF65-F5344CB8AC3E}">
        <p14:creationId xmlns:p14="http://schemas.microsoft.com/office/powerpoint/2010/main" val="29818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0D150-F768-4D60-BA20-3224BF68EB1E}" type="slidenum">
              <a:rPr lang="en-US" smtClean="0"/>
              <a:t>30</a:t>
            </a:fld>
            <a:endParaRPr lang="en-US" dirty="0"/>
          </a:p>
        </p:txBody>
      </p:sp>
    </p:spTree>
    <p:extLst>
      <p:ext uri="{BB962C8B-B14F-4D97-AF65-F5344CB8AC3E}">
        <p14:creationId xmlns:p14="http://schemas.microsoft.com/office/powerpoint/2010/main" val="158364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0D150-F768-4D60-BA20-3224BF68EB1E}" type="slidenum">
              <a:rPr lang="en-US" smtClean="0"/>
              <a:t>35</a:t>
            </a:fld>
            <a:endParaRPr lang="en-US" dirty="0"/>
          </a:p>
        </p:txBody>
      </p:sp>
    </p:spTree>
    <p:extLst>
      <p:ext uri="{BB962C8B-B14F-4D97-AF65-F5344CB8AC3E}">
        <p14:creationId xmlns:p14="http://schemas.microsoft.com/office/powerpoint/2010/main" val="52695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ABD7F-D8A9-4E2A-9397-ED1F7A637BF3}" type="slidenum">
              <a:rPr lang="en-US"/>
              <a:pPr/>
              <a:t>3</a:t>
            </a:fld>
            <a:endParaRPr lang="en-US" dirty="0"/>
          </a:p>
        </p:txBody>
      </p:sp>
      <p:sp>
        <p:nvSpPr>
          <p:cNvPr id="50178" name="Rectangle 2"/>
          <p:cNvSpPr>
            <a:spLocks noGrp="1" noRot="1" noChangeAspect="1" noChangeArrowheads="1" noTextEdit="1"/>
          </p:cNvSpPr>
          <p:nvPr>
            <p:ph type="sldImg"/>
          </p:nvPr>
        </p:nvSpPr>
        <p:spPr>
          <a:xfrm>
            <a:off x="685800" y="1143000"/>
            <a:ext cx="5486400" cy="3086100"/>
          </a:xfrm>
          <a:ln/>
        </p:spPr>
      </p:sp>
      <p:sp>
        <p:nvSpPr>
          <p:cNvPr id="50179" name="Rectangle 3"/>
          <p:cNvSpPr>
            <a:spLocks noGrp="1" noChangeArrowheads="1"/>
          </p:cNvSpPr>
          <p:nvPr>
            <p:ph type="body" idx="1"/>
          </p:nvPr>
        </p:nvSpPr>
        <p:spPr/>
        <p:txBody>
          <a:bodyPr/>
          <a:lstStyle/>
          <a:p>
            <a:r>
              <a:rPr lang="en-US" dirty="0"/>
              <a:t>NEED TO CHECK ON DATES </a:t>
            </a:r>
          </a:p>
        </p:txBody>
      </p:sp>
    </p:spTree>
    <p:extLst>
      <p:ext uri="{BB962C8B-B14F-4D97-AF65-F5344CB8AC3E}">
        <p14:creationId xmlns:p14="http://schemas.microsoft.com/office/powerpoint/2010/main" val="72174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4C47E-EB73-7320-891B-4C7FF071F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344E5-0F9D-FB5D-67D1-3461E92DD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97370-0923-6433-C00F-099BABD8E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731228-75EC-D350-0776-5F061EABC984}"/>
              </a:ext>
            </a:extLst>
          </p:cNvPr>
          <p:cNvSpPr>
            <a:spLocks noGrp="1"/>
          </p:cNvSpPr>
          <p:nvPr>
            <p:ph type="sldNum" sz="quarter" idx="5"/>
          </p:nvPr>
        </p:nvSpPr>
        <p:spPr/>
        <p:txBody>
          <a:bodyPr/>
          <a:lstStyle/>
          <a:p>
            <a:fld id="{99F0D150-F768-4D60-BA20-3224BF68EB1E}" type="slidenum">
              <a:rPr lang="en-US" smtClean="0"/>
              <a:t>36</a:t>
            </a:fld>
            <a:endParaRPr lang="en-US" dirty="0"/>
          </a:p>
        </p:txBody>
      </p:sp>
    </p:spTree>
    <p:extLst>
      <p:ext uri="{BB962C8B-B14F-4D97-AF65-F5344CB8AC3E}">
        <p14:creationId xmlns:p14="http://schemas.microsoft.com/office/powerpoint/2010/main" val="3220696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A8EBA-B8F2-CC79-22BA-99EF7BA2F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7393B-3E4E-8476-0A53-C8F1E7A45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A38C3-0B81-6814-F1CC-B702E8095C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79F359-5C7D-0F20-4F98-370A8C546C7B}"/>
              </a:ext>
            </a:extLst>
          </p:cNvPr>
          <p:cNvSpPr>
            <a:spLocks noGrp="1"/>
          </p:cNvSpPr>
          <p:nvPr>
            <p:ph type="sldNum" sz="quarter" idx="5"/>
          </p:nvPr>
        </p:nvSpPr>
        <p:spPr/>
        <p:txBody>
          <a:bodyPr/>
          <a:lstStyle/>
          <a:p>
            <a:fld id="{99F0D150-F768-4D60-BA20-3224BF68EB1E}" type="slidenum">
              <a:rPr lang="en-US" smtClean="0"/>
              <a:t>37</a:t>
            </a:fld>
            <a:endParaRPr lang="en-US" dirty="0"/>
          </a:p>
        </p:txBody>
      </p:sp>
    </p:spTree>
    <p:extLst>
      <p:ext uri="{BB962C8B-B14F-4D97-AF65-F5344CB8AC3E}">
        <p14:creationId xmlns:p14="http://schemas.microsoft.com/office/powerpoint/2010/main" val="1532740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F65E-9C4A-EF94-B56A-A50786447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F8091-E6D8-16DF-2A1F-AAC984B61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175A2-0678-7CE1-A187-3C87E2B8CE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319BED-18A7-D0D2-0096-64A151859DB5}"/>
              </a:ext>
            </a:extLst>
          </p:cNvPr>
          <p:cNvSpPr>
            <a:spLocks noGrp="1"/>
          </p:cNvSpPr>
          <p:nvPr>
            <p:ph type="sldNum" sz="quarter" idx="5"/>
          </p:nvPr>
        </p:nvSpPr>
        <p:spPr/>
        <p:txBody>
          <a:bodyPr/>
          <a:lstStyle/>
          <a:p>
            <a:fld id="{99F0D150-F768-4D60-BA20-3224BF68EB1E}" type="slidenum">
              <a:rPr lang="en-US" smtClean="0"/>
              <a:t>38</a:t>
            </a:fld>
            <a:endParaRPr lang="en-US" dirty="0"/>
          </a:p>
        </p:txBody>
      </p:sp>
    </p:spTree>
    <p:extLst>
      <p:ext uri="{BB962C8B-B14F-4D97-AF65-F5344CB8AC3E}">
        <p14:creationId xmlns:p14="http://schemas.microsoft.com/office/powerpoint/2010/main" val="4229390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ABD7F-D8A9-4E2A-9397-ED1F7A637BF3}" type="slidenum">
              <a:rPr lang="en-US"/>
              <a:pPr/>
              <a:t>39</a:t>
            </a:fld>
            <a:endParaRPr lang="en-US" dirty="0"/>
          </a:p>
        </p:txBody>
      </p:sp>
      <p:sp>
        <p:nvSpPr>
          <p:cNvPr id="50178" name="Rectangle 2"/>
          <p:cNvSpPr>
            <a:spLocks noGrp="1" noRot="1" noChangeAspect="1" noChangeArrowheads="1" noTextEdit="1"/>
          </p:cNvSpPr>
          <p:nvPr>
            <p:ph type="sldImg"/>
          </p:nvPr>
        </p:nvSpPr>
        <p:spPr>
          <a:xfrm>
            <a:off x="685800" y="1143000"/>
            <a:ext cx="5486400" cy="3086100"/>
          </a:xfrm>
          <a:ln/>
        </p:spPr>
      </p:sp>
      <p:sp>
        <p:nvSpPr>
          <p:cNvPr id="50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9105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0D150-F768-4D60-BA20-3224BF68EB1E}" type="slidenum">
              <a:rPr lang="en-US" smtClean="0"/>
              <a:t>40</a:t>
            </a:fld>
            <a:endParaRPr lang="en-US" dirty="0"/>
          </a:p>
        </p:txBody>
      </p:sp>
    </p:spTree>
    <p:extLst>
      <p:ext uri="{BB962C8B-B14F-4D97-AF65-F5344CB8AC3E}">
        <p14:creationId xmlns:p14="http://schemas.microsoft.com/office/powerpoint/2010/main" val="3012331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0F433-75F6-CF77-41C7-5B72D85C675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6DF405F-6D3A-E865-02A4-5B7A9A181980}"/>
              </a:ext>
            </a:extLst>
          </p:cNvPr>
          <p:cNvSpPr>
            <a:spLocks noGrp="1" noChangeArrowheads="1"/>
          </p:cNvSpPr>
          <p:nvPr>
            <p:ph type="sldNum" sz="quarter" idx="5"/>
          </p:nvPr>
        </p:nvSpPr>
        <p:spPr>
          <a:ln/>
        </p:spPr>
        <p:txBody>
          <a:bodyPr/>
          <a:lstStyle/>
          <a:p>
            <a:fld id="{DEE32EBB-0B0A-42C8-90B9-A4AAD8759098}" type="slidenum">
              <a:rPr lang="en-US"/>
              <a:pPr/>
              <a:t>43</a:t>
            </a:fld>
            <a:endParaRPr lang="en-US" dirty="0"/>
          </a:p>
        </p:txBody>
      </p:sp>
      <p:sp>
        <p:nvSpPr>
          <p:cNvPr id="52226" name="Rectangle 2">
            <a:extLst>
              <a:ext uri="{FF2B5EF4-FFF2-40B4-BE49-F238E27FC236}">
                <a16:creationId xmlns:a16="http://schemas.microsoft.com/office/drawing/2014/main" id="{508D1046-883E-6598-064A-EE2E9B50E81B}"/>
              </a:ext>
            </a:extLst>
          </p:cNvPr>
          <p:cNvSpPr>
            <a:spLocks noGrp="1" noRot="1" noChangeAspect="1" noChangeArrowheads="1" noTextEdit="1"/>
          </p:cNvSpPr>
          <p:nvPr>
            <p:ph type="sldImg"/>
          </p:nvPr>
        </p:nvSpPr>
        <p:spPr>
          <a:xfrm>
            <a:off x="685800" y="1143000"/>
            <a:ext cx="5486400" cy="3086100"/>
          </a:xfrm>
          <a:ln/>
        </p:spPr>
      </p:sp>
      <p:sp>
        <p:nvSpPr>
          <p:cNvPr id="52227" name="Rectangle 3">
            <a:extLst>
              <a:ext uri="{FF2B5EF4-FFF2-40B4-BE49-F238E27FC236}">
                <a16:creationId xmlns:a16="http://schemas.microsoft.com/office/drawing/2014/main" id="{5BC801C3-29EB-499B-4E1C-0AFF9E3A63EA}"/>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39679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ABD7F-D8A9-4E2A-9397-ED1F7A637BF3}" type="slidenum">
              <a:rPr lang="en-US"/>
              <a:pPr/>
              <a:t>4</a:t>
            </a:fld>
            <a:endParaRPr lang="en-US" dirty="0"/>
          </a:p>
        </p:txBody>
      </p:sp>
      <p:sp>
        <p:nvSpPr>
          <p:cNvPr id="50178" name="Rectangle 2"/>
          <p:cNvSpPr>
            <a:spLocks noGrp="1" noRot="1" noChangeAspect="1" noChangeArrowheads="1" noTextEdit="1"/>
          </p:cNvSpPr>
          <p:nvPr>
            <p:ph type="sldImg"/>
          </p:nvPr>
        </p:nvSpPr>
        <p:spPr>
          <a:xfrm>
            <a:off x="685800" y="1143000"/>
            <a:ext cx="5486400" cy="3086100"/>
          </a:xfrm>
          <a:ln/>
        </p:spPr>
      </p:sp>
      <p:sp>
        <p:nvSpPr>
          <p:cNvPr id="50179" name="Rectangle 3"/>
          <p:cNvSpPr>
            <a:spLocks noGrp="1" noChangeArrowheads="1"/>
          </p:cNvSpPr>
          <p:nvPr>
            <p:ph type="body" idx="1"/>
          </p:nvPr>
        </p:nvSpPr>
        <p:spPr/>
        <p:txBody>
          <a:bodyPr/>
          <a:lstStyle/>
          <a:p>
            <a:r>
              <a:rPr lang="en-US" dirty="0"/>
              <a:t>NEED TO CHECK ON DATES </a:t>
            </a:r>
          </a:p>
        </p:txBody>
      </p:sp>
    </p:spTree>
    <p:extLst>
      <p:ext uri="{BB962C8B-B14F-4D97-AF65-F5344CB8AC3E}">
        <p14:creationId xmlns:p14="http://schemas.microsoft.com/office/powerpoint/2010/main" val="383839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E278A-438A-4F07-B849-CCE2C1586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0DD4B-668E-4C09-187C-61074B3E7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1085D-2D24-6245-E4E1-E5E0ACFE20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9E6425-193C-A5B2-D1A3-67724C5AB199}"/>
              </a:ext>
            </a:extLst>
          </p:cNvPr>
          <p:cNvSpPr>
            <a:spLocks noGrp="1"/>
          </p:cNvSpPr>
          <p:nvPr>
            <p:ph type="sldNum" sz="quarter" idx="5"/>
          </p:nvPr>
        </p:nvSpPr>
        <p:spPr/>
        <p:txBody>
          <a:bodyPr/>
          <a:lstStyle/>
          <a:p>
            <a:fld id="{99F0D150-F768-4D60-BA20-3224BF68EB1E}" type="slidenum">
              <a:rPr lang="en-US" smtClean="0"/>
              <a:t>5</a:t>
            </a:fld>
            <a:endParaRPr lang="en-US" dirty="0"/>
          </a:p>
        </p:txBody>
      </p:sp>
    </p:spTree>
    <p:extLst>
      <p:ext uri="{BB962C8B-B14F-4D97-AF65-F5344CB8AC3E}">
        <p14:creationId xmlns:p14="http://schemas.microsoft.com/office/powerpoint/2010/main" val="62327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96F30-BD4B-CEF8-E27B-83C37A0DA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61BF8-9A69-C336-885A-F82E7735D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DD7FB7-A8E0-235E-065C-CE284F28B6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11EA09-BC0B-731A-558A-24E5ECEE4EAE}"/>
              </a:ext>
            </a:extLst>
          </p:cNvPr>
          <p:cNvSpPr>
            <a:spLocks noGrp="1"/>
          </p:cNvSpPr>
          <p:nvPr>
            <p:ph type="sldNum" sz="quarter" idx="5"/>
          </p:nvPr>
        </p:nvSpPr>
        <p:spPr/>
        <p:txBody>
          <a:bodyPr/>
          <a:lstStyle/>
          <a:p>
            <a:fld id="{99F0D150-F768-4D60-BA20-3224BF68EB1E}" type="slidenum">
              <a:rPr lang="en-US" smtClean="0"/>
              <a:t>6</a:t>
            </a:fld>
            <a:endParaRPr lang="en-US" dirty="0"/>
          </a:p>
        </p:txBody>
      </p:sp>
    </p:spTree>
    <p:extLst>
      <p:ext uri="{BB962C8B-B14F-4D97-AF65-F5344CB8AC3E}">
        <p14:creationId xmlns:p14="http://schemas.microsoft.com/office/powerpoint/2010/main" val="313797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E1928-24FD-8080-3C94-CDCCB8AD0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F2117-6AFC-873F-FF65-92D8CC588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956DA-B6AF-8A1B-9CFA-D877CF6E74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1EC915-0F29-290C-F48B-DBF620D377B3}"/>
              </a:ext>
            </a:extLst>
          </p:cNvPr>
          <p:cNvSpPr>
            <a:spLocks noGrp="1"/>
          </p:cNvSpPr>
          <p:nvPr>
            <p:ph type="sldNum" sz="quarter" idx="5"/>
          </p:nvPr>
        </p:nvSpPr>
        <p:spPr/>
        <p:txBody>
          <a:bodyPr/>
          <a:lstStyle/>
          <a:p>
            <a:fld id="{99F0D150-F768-4D60-BA20-3224BF68EB1E}" type="slidenum">
              <a:rPr lang="en-US" smtClean="0"/>
              <a:t>7</a:t>
            </a:fld>
            <a:endParaRPr lang="en-US" dirty="0"/>
          </a:p>
        </p:txBody>
      </p:sp>
    </p:spTree>
    <p:extLst>
      <p:ext uri="{BB962C8B-B14F-4D97-AF65-F5344CB8AC3E}">
        <p14:creationId xmlns:p14="http://schemas.microsoft.com/office/powerpoint/2010/main" val="259245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D4E3-1C50-25A8-9F04-5FAE7493B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4AAF2-027A-2C71-CF1E-44B0F2B01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3CD8D-3426-50D4-A0EC-88F279887A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8C251B-DA03-6F48-E06C-EFDFA409CF3D}"/>
              </a:ext>
            </a:extLst>
          </p:cNvPr>
          <p:cNvSpPr>
            <a:spLocks noGrp="1"/>
          </p:cNvSpPr>
          <p:nvPr>
            <p:ph type="sldNum" sz="quarter" idx="5"/>
          </p:nvPr>
        </p:nvSpPr>
        <p:spPr/>
        <p:txBody>
          <a:bodyPr/>
          <a:lstStyle/>
          <a:p>
            <a:fld id="{99F0D150-F768-4D60-BA20-3224BF68EB1E}" type="slidenum">
              <a:rPr lang="en-US" smtClean="0"/>
              <a:t>8</a:t>
            </a:fld>
            <a:endParaRPr lang="en-US" dirty="0"/>
          </a:p>
        </p:txBody>
      </p:sp>
    </p:spTree>
    <p:extLst>
      <p:ext uri="{BB962C8B-B14F-4D97-AF65-F5344CB8AC3E}">
        <p14:creationId xmlns:p14="http://schemas.microsoft.com/office/powerpoint/2010/main" val="418134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AAD09-BBE9-7FC1-9A7B-58108E847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7F3F6-2DAA-E00E-362C-41FDF02C3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6B5DB-10CD-7B97-F48E-B9B61F8A74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0885F8-61FE-2586-F077-A7107CED0539}"/>
              </a:ext>
            </a:extLst>
          </p:cNvPr>
          <p:cNvSpPr>
            <a:spLocks noGrp="1"/>
          </p:cNvSpPr>
          <p:nvPr>
            <p:ph type="sldNum" sz="quarter" idx="5"/>
          </p:nvPr>
        </p:nvSpPr>
        <p:spPr/>
        <p:txBody>
          <a:bodyPr/>
          <a:lstStyle/>
          <a:p>
            <a:fld id="{99F0D150-F768-4D60-BA20-3224BF68EB1E}" type="slidenum">
              <a:rPr lang="en-US" smtClean="0"/>
              <a:t>9</a:t>
            </a:fld>
            <a:endParaRPr lang="en-US" dirty="0"/>
          </a:p>
        </p:txBody>
      </p:sp>
    </p:spTree>
    <p:extLst>
      <p:ext uri="{BB962C8B-B14F-4D97-AF65-F5344CB8AC3E}">
        <p14:creationId xmlns:p14="http://schemas.microsoft.com/office/powerpoint/2010/main" val="307547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9642-977F-42E1-B043-E9EB0DAAE3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83ED9-D31D-4EE5-BEB1-801FE0D4E9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2B74C8-BE0E-42E1-9CE4-C04B39B5E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42E5C7-B58B-498E-8DED-A3537A86F2E3}"/>
              </a:ext>
            </a:extLst>
          </p:cNvPr>
          <p:cNvSpPr>
            <a:spLocks noGrp="1"/>
          </p:cNvSpPr>
          <p:nvPr>
            <p:ph type="dt" sz="half" idx="10"/>
          </p:nvPr>
        </p:nvSpPr>
        <p:spPr/>
        <p:txBody>
          <a:bodyPr/>
          <a:lstStyle/>
          <a:p>
            <a:fld id="{49A2D289-D47D-4C3A-9751-1E8FF1D79283}" type="datetimeFigureOut">
              <a:rPr lang="en-US" smtClean="0"/>
              <a:t>1/10/2025</a:t>
            </a:fld>
            <a:endParaRPr lang="en-US"/>
          </a:p>
        </p:txBody>
      </p:sp>
      <p:sp>
        <p:nvSpPr>
          <p:cNvPr id="6" name="Footer Placeholder 5">
            <a:extLst>
              <a:ext uri="{FF2B5EF4-FFF2-40B4-BE49-F238E27FC236}">
                <a16:creationId xmlns:a16="http://schemas.microsoft.com/office/drawing/2014/main" id="{0BC8EFA8-5E41-497A-8C03-EED5E3DB5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CECFA-F13D-4D2F-BECE-19E8D4C4F066}"/>
              </a:ext>
            </a:extLst>
          </p:cNvPr>
          <p:cNvSpPr>
            <a:spLocks noGrp="1"/>
          </p:cNvSpPr>
          <p:nvPr>
            <p:ph type="sldNum" sz="quarter" idx="12"/>
          </p:nvPr>
        </p:nvSpPr>
        <p:spPr/>
        <p:txBody>
          <a:bodyPr/>
          <a:lstStyle/>
          <a:p>
            <a:fld id="{58FC5E2E-EB55-49A7-BB08-9325B98C8E75}" type="slidenum">
              <a:rPr lang="en-US" smtClean="0"/>
              <a:t>‹#›</a:t>
            </a:fld>
            <a:endParaRPr lang="en-US"/>
          </a:p>
        </p:txBody>
      </p:sp>
    </p:spTree>
    <p:extLst>
      <p:ext uri="{BB962C8B-B14F-4D97-AF65-F5344CB8AC3E}">
        <p14:creationId xmlns:p14="http://schemas.microsoft.com/office/powerpoint/2010/main" val="378259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695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8759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30593"/>
            <a:ext cx="109728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24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07369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1/10/2025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1/10/2025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extLst>
      <p:ext uri="{BB962C8B-B14F-4D97-AF65-F5344CB8AC3E}">
        <p14:creationId xmlns:p14="http://schemas.microsoft.com/office/powerpoint/2010/main" val="23210731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school.umaryland.edu/osa/residency-application-manu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edschool.umaryland.edu/osa/residency-application-manual-/career-and-residency-advising---general-resourc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edschool.umaryland.edu/osa/handbook/clinical-scheduling-and-sit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mailto:tgillis@som.umaryland.edu"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medschool.umaryland.edu/osa/Residency-Application-Manual-/Requirements-for-Graduation-per-Class/" TargetMode="External"/><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www.medschool.umaryland.edu/media/som/offices-of-the-dean/student-affairs/documents/Graduation-Requirements-Worksheet.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hyperlink" Target="https://www.medschool.umaryland.edu/osa/Student-Scheduling/" TargetMode="Externa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students-residents.aamc.org/attending-medical-school/article/how-use-vslo-application-servic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medschool.umaryland.edu/osa/faculty-and-staf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medschool.umaryland.edu/osa/faculty-and-staf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maryland.edu/global/about-us/who-we-are/" TargetMode="External"/><Relationship Id="rId2" Type="http://schemas.openxmlformats.org/officeDocument/2006/relationships/hyperlink" Target="https://www.medschool.umaryland.edu/osa/faculty-and-staf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8" Type="http://schemas.openxmlformats.org/officeDocument/2006/relationships/hyperlink" Target="https://www.medschool.umaryland.edu/OME/Calendar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bwynder@som.umaryland.edu" TargetMode="Externa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s://www.medschool.umaryland.edu/osa/handbook/leaves-gaps-and-breaks-from-the-curriculum/" TargetMode="External"/><Relationship Id="rId2" Type="http://schemas.openxmlformats.org/officeDocument/2006/relationships/hyperlink" Target="https://www.medschool.umaryland.edu/media/SOM/Offices-of-the-Dean/Student-Affairs/Images/Leave-of-Absence-policy.pdf" TargetMode="External"/><Relationship Id="rId1" Type="http://schemas.openxmlformats.org/officeDocument/2006/relationships/slideLayout" Target="../slideLayouts/slideLayout2.xml"/><Relationship Id="rId4" Type="http://schemas.openxmlformats.org/officeDocument/2006/relationships/hyperlink" Target="https://medscope.umaryland.edu/pg/cl/SOM2026"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edschool.umaryland.edu/osa/residency-application-manual-/choosing-a-specialty-/" TargetMode="External"/><Relationship Id="rId2" Type="http://schemas.openxmlformats.org/officeDocument/2006/relationships/hyperlink" Target="https://medscope.umaryland.edu/pg/cl/SOM2026" TargetMode="External"/><Relationship Id="rId1" Type="http://schemas.openxmlformats.org/officeDocument/2006/relationships/slideLayout" Target="../slideLayouts/slideLayout2.xml"/><Relationship Id="rId4" Type="http://schemas.openxmlformats.org/officeDocument/2006/relationships/hyperlink" Target="https://www.medschool.umaryland.edu/osa/handbook/#d.en.149444"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053" name="Picture 2052">
            <a:extLst>
              <a:ext uri="{FF2B5EF4-FFF2-40B4-BE49-F238E27FC236}">
                <a16:creationId xmlns:a16="http://schemas.microsoft.com/office/drawing/2014/main" id="{8036DF4E-6A4A-4A30-A612-4EF01E609CD8}"/>
              </a:ext>
            </a:extLst>
          </p:cNvPr>
          <p:cNvPicPr>
            <a:picLocks noChangeAspect="1"/>
          </p:cNvPicPr>
          <p:nvPr/>
        </p:nvPicPr>
        <p:blipFill rotWithShape="1">
          <a:blip r:embed="rId3"/>
          <a:srcRect r="10999" b="-1"/>
          <a:stretch/>
        </p:blipFill>
        <p:spPr>
          <a:xfrm>
            <a:off x="1524020" y="10"/>
            <a:ext cx="9143980" cy="6857990"/>
          </a:xfrm>
          <a:prstGeom prst="rect">
            <a:avLst/>
          </a:prstGeom>
        </p:spPr>
      </p:pic>
      <p:sp>
        <p:nvSpPr>
          <p:cNvPr id="7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406442" y="2714172"/>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050" name="Rectangle 2"/>
          <p:cNvSpPr>
            <a:spLocks noGrp="1" noChangeArrowheads="1"/>
          </p:cNvSpPr>
          <p:nvPr>
            <p:ph type="ctrTitle"/>
          </p:nvPr>
        </p:nvSpPr>
        <p:spPr>
          <a:xfrm>
            <a:off x="6406442" y="3734093"/>
            <a:ext cx="4261538" cy="1375542"/>
          </a:xfrm>
        </p:spPr>
        <p:txBody>
          <a:bodyPr>
            <a:normAutofit/>
          </a:bodyPr>
          <a:lstStyle/>
          <a:p>
            <a:r>
              <a:rPr lang="en-US" sz="3600"/>
              <a:t>Advanced Clinical Phase </a:t>
            </a:r>
            <a:r>
              <a:rPr lang="en-US" sz="3600" dirty="0"/>
              <a:t>Scheduling</a:t>
            </a:r>
          </a:p>
        </p:txBody>
      </p:sp>
      <p:sp>
        <p:nvSpPr>
          <p:cNvPr id="2051" name="Rectangle 3"/>
          <p:cNvSpPr>
            <a:spLocks noGrp="1" noChangeArrowheads="1"/>
          </p:cNvSpPr>
          <p:nvPr>
            <p:ph type="subTitle" idx="1"/>
          </p:nvPr>
        </p:nvSpPr>
        <p:spPr>
          <a:xfrm>
            <a:off x="7061638" y="5243377"/>
            <a:ext cx="3247697" cy="926515"/>
          </a:xfrm>
        </p:spPr>
        <p:txBody>
          <a:bodyPr>
            <a:normAutofit/>
          </a:bodyPr>
          <a:lstStyle/>
          <a:p>
            <a:pPr>
              <a:lnSpc>
                <a:spcPct val="90000"/>
              </a:lnSpc>
            </a:pPr>
            <a:r>
              <a:rPr lang="en-US" sz="1600" dirty="0">
                <a:solidFill>
                  <a:schemeClr val="tx1">
                    <a:lumMod val="75000"/>
                    <a:lumOff val="25000"/>
                  </a:schemeClr>
                </a:solidFill>
              </a:rPr>
              <a:t>Kerri A. Thom, MD, MS</a:t>
            </a:r>
          </a:p>
          <a:p>
            <a:pPr>
              <a:lnSpc>
                <a:spcPct val="90000"/>
              </a:lnSpc>
            </a:pPr>
            <a:r>
              <a:rPr lang="en-US" sz="1600" dirty="0">
                <a:solidFill>
                  <a:schemeClr val="tx1">
                    <a:lumMod val="75000"/>
                    <a:lumOff val="25000"/>
                  </a:schemeClr>
                </a:solidFill>
              </a:rPr>
              <a:t>Associate Dean for Student Affairs</a:t>
            </a:r>
          </a:p>
        </p:txBody>
      </p:sp>
      <p:cxnSp>
        <p:nvCxnSpPr>
          <p:cNvPr id="75"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34704"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7852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397FDF-459F-E732-5167-832764FDC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D0111-8B4B-DCE6-3FEC-05B5C6DBA57C}"/>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Electives</a:t>
            </a:r>
            <a:endParaRPr lang="en-US" dirty="0"/>
          </a:p>
        </p:txBody>
      </p:sp>
      <p:sp>
        <p:nvSpPr>
          <p:cNvPr id="6" name="Content Placeholder 5">
            <a:extLst>
              <a:ext uri="{FF2B5EF4-FFF2-40B4-BE49-F238E27FC236}">
                <a16:creationId xmlns:a16="http://schemas.microsoft.com/office/drawing/2014/main" id="{D78C9D06-11A9-BB0D-4E3D-6762378AEC7B}"/>
              </a:ext>
            </a:extLst>
          </p:cNvPr>
          <p:cNvSpPr>
            <a:spLocks noGrp="1"/>
          </p:cNvSpPr>
          <p:nvPr>
            <p:ph idx="1"/>
          </p:nvPr>
        </p:nvSpPr>
        <p:spPr>
          <a:xfrm>
            <a:off x="609600" y="1657351"/>
            <a:ext cx="10972800" cy="4468814"/>
          </a:xfrm>
        </p:spPr>
        <p:txBody>
          <a:bodyPr>
            <a:normAutofit/>
          </a:bodyPr>
          <a:lstStyle/>
          <a:p>
            <a:r>
              <a:rPr lang="en-US" dirty="0"/>
              <a:t>4-week clinical rotations allowing students to add personalization as well as breadth and depth to their curriculum - </a:t>
            </a:r>
            <a:r>
              <a:rPr lang="en-US" b="1" i="1" dirty="0"/>
              <a:t>Many different elective choices! </a:t>
            </a:r>
          </a:p>
          <a:p>
            <a:endParaRPr lang="en-US" dirty="0"/>
          </a:p>
          <a:p>
            <a:r>
              <a:rPr lang="en-US" dirty="0"/>
              <a:t>FIVE </a:t>
            </a:r>
            <a:r>
              <a:rPr lang="en-US" b="1" dirty="0"/>
              <a:t>Electives </a:t>
            </a:r>
            <a:r>
              <a:rPr lang="en-US" dirty="0"/>
              <a:t>are required </a:t>
            </a:r>
          </a:p>
          <a:p>
            <a:pPr lvl="1"/>
            <a:r>
              <a:rPr lang="en-US" dirty="0"/>
              <a:t>Up to (and no more than) TWO Pre-Clerkship Electives may count </a:t>
            </a:r>
          </a:p>
          <a:p>
            <a:pPr lvl="1"/>
            <a:r>
              <a:rPr lang="en-US" dirty="0"/>
              <a:t>At least TWO electives must be “on campus” (i.e. in catalog) </a:t>
            </a:r>
          </a:p>
          <a:p>
            <a:pPr lvl="2"/>
            <a:r>
              <a:rPr lang="en-US" dirty="0"/>
              <a:t>Pre-clerkship electives are “on campus” </a:t>
            </a:r>
          </a:p>
        </p:txBody>
      </p:sp>
    </p:spTree>
    <p:extLst>
      <p:ext uri="{BB962C8B-B14F-4D97-AF65-F5344CB8AC3E}">
        <p14:creationId xmlns:p14="http://schemas.microsoft.com/office/powerpoint/2010/main" val="118342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5F18AD-C0DC-44FD-FCAD-1937E2A94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A926B-A1B5-07F9-8878-BC1F8E238CC7}"/>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Electives (and SI)</a:t>
            </a:r>
            <a:endParaRPr lang="en-US" dirty="0"/>
          </a:p>
        </p:txBody>
      </p:sp>
      <p:sp>
        <p:nvSpPr>
          <p:cNvPr id="6" name="Content Placeholder 5">
            <a:extLst>
              <a:ext uri="{FF2B5EF4-FFF2-40B4-BE49-F238E27FC236}">
                <a16:creationId xmlns:a16="http://schemas.microsoft.com/office/drawing/2014/main" id="{51A5038C-0112-7897-CD7C-1A3108E17763}"/>
              </a:ext>
            </a:extLst>
          </p:cNvPr>
          <p:cNvSpPr>
            <a:spLocks noGrp="1"/>
          </p:cNvSpPr>
          <p:nvPr>
            <p:ph idx="1"/>
          </p:nvPr>
        </p:nvSpPr>
        <p:spPr>
          <a:xfrm>
            <a:off x="457201" y="1657351"/>
            <a:ext cx="11257004" cy="4468814"/>
          </a:xfrm>
        </p:spPr>
        <p:txBody>
          <a:bodyPr>
            <a:normAutofit/>
          </a:bodyPr>
          <a:lstStyle/>
          <a:p>
            <a:r>
              <a:rPr lang="en-US" dirty="0"/>
              <a:t>Flexible options within framework of graduation requirements </a:t>
            </a:r>
          </a:p>
          <a:p>
            <a:r>
              <a:rPr lang="en-US" dirty="0"/>
              <a:t>Consider personal and professional interests and goals </a:t>
            </a:r>
          </a:p>
          <a:p>
            <a:r>
              <a:rPr lang="en-US" dirty="0"/>
              <a:t>You may consider courses that will </a:t>
            </a:r>
          </a:p>
          <a:p>
            <a:pPr lvl="1"/>
            <a:r>
              <a:rPr lang="en-US" dirty="0"/>
              <a:t>Help you explore or confirm a specialty of interest </a:t>
            </a:r>
          </a:p>
          <a:p>
            <a:pPr lvl="1"/>
            <a:r>
              <a:rPr lang="en-US" dirty="0"/>
              <a:t>Fulfill a personal interest </a:t>
            </a:r>
          </a:p>
          <a:p>
            <a:pPr lvl="1"/>
            <a:r>
              <a:rPr lang="en-US" dirty="0"/>
              <a:t>Be useful in preparation for internship </a:t>
            </a:r>
          </a:p>
          <a:p>
            <a:pPr lvl="1"/>
            <a:r>
              <a:rPr lang="en-US" dirty="0"/>
              <a:t>Be useful in preparation for specialty-based courses (e.g. pre-</a:t>
            </a:r>
            <a:r>
              <a:rPr lang="en-US" dirty="0" err="1"/>
              <a:t>reqs</a:t>
            </a:r>
            <a:r>
              <a:rPr lang="en-US" dirty="0"/>
              <a:t>) </a:t>
            </a:r>
          </a:p>
          <a:p>
            <a:pPr lvl="1"/>
            <a:r>
              <a:rPr lang="en-US" dirty="0"/>
              <a:t>Achieve other professional goals, e.g., Research </a:t>
            </a:r>
          </a:p>
        </p:txBody>
      </p:sp>
    </p:spTree>
    <p:extLst>
      <p:ext uri="{BB962C8B-B14F-4D97-AF65-F5344CB8AC3E}">
        <p14:creationId xmlns:p14="http://schemas.microsoft.com/office/powerpoint/2010/main" val="118694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1B292A-F3C2-9011-4F0B-D7519B5D6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C8AD9-5A45-F02F-BCB6-6E165DAC1A57}"/>
              </a:ext>
            </a:extLst>
          </p:cNvPr>
          <p:cNvSpPr>
            <a:spLocks noGrp="1"/>
          </p:cNvSpPr>
          <p:nvPr>
            <p:ph type="title"/>
          </p:nvPr>
        </p:nvSpPr>
        <p:spPr>
          <a:xfrm>
            <a:off x="609600" y="228600"/>
            <a:ext cx="10972800" cy="1143000"/>
          </a:xfrm>
        </p:spPr>
        <p:txBody>
          <a:bodyPr/>
          <a:lstStyle/>
          <a:p>
            <a:r>
              <a:rPr lang="en-US" dirty="0"/>
              <a:t>The Advanced Clinical Phase:  </a:t>
            </a:r>
            <a:r>
              <a:rPr lang="en-US" b="1" dirty="0">
                <a:solidFill>
                  <a:schemeClr val="tx2"/>
                </a:solidFill>
              </a:rPr>
              <a:t>Electives (and SI)</a:t>
            </a:r>
            <a:endParaRPr lang="en-US" dirty="0"/>
          </a:p>
        </p:txBody>
      </p:sp>
      <p:sp>
        <p:nvSpPr>
          <p:cNvPr id="3" name="Text Placeholder 4">
            <a:extLst>
              <a:ext uri="{FF2B5EF4-FFF2-40B4-BE49-F238E27FC236}">
                <a16:creationId xmlns:a16="http://schemas.microsoft.com/office/drawing/2014/main" id="{A2FAC793-F4F3-CABC-E9FB-2517EFC53A06}"/>
              </a:ext>
            </a:extLst>
          </p:cNvPr>
          <p:cNvSpPr txBox="1">
            <a:spLocks/>
          </p:cNvSpPr>
          <p:nvPr/>
        </p:nvSpPr>
        <p:spPr>
          <a:xfrm>
            <a:off x="839788" y="1371601"/>
            <a:ext cx="5157787" cy="42013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t>Universal to Specialty </a:t>
            </a:r>
          </a:p>
        </p:txBody>
      </p:sp>
      <p:sp>
        <p:nvSpPr>
          <p:cNvPr id="4" name="Content Placeholder 2">
            <a:extLst>
              <a:ext uri="{FF2B5EF4-FFF2-40B4-BE49-F238E27FC236}">
                <a16:creationId xmlns:a16="http://schemas.microsoft.com/office/drawing/2014/main" id="{12274E2E-0333-BB05-658B-F0B9F5D07271}"/>
              </a:ext>
            </a:extLst>
          </p:cNvPr>
          <p:cNvSpPr txBox="1">
            <a:spLocks/>
          </p:cNvSpPr>
          <p:nvPr/>
        </p:nvSpPr>
        <p:spPr>
          <a:xfrm>
            <a:off x="839788" y="1939973"/>
            <a:ext cx="5157787" cy="440998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Addiction Medicine </a:t>
            </a:r>
          </a:p>
          <a:p>
            <a:r>
              <a:rPr lang="en-US" sz="2200" dirty="0"/>
              <a:t>Dermatology </a:t>
            </a:r>
          </a:p>
          <a:p>
            <a:r>
              <a:rPr lang="en-US" sz="2200" dirty="0"/>
              <a:t>Emergency Medicine </a:t>
            </a:r>
          </a:p>
          <a:p>
            <a:r>
              <a:rPr lang="en-US" sz="2200" dirty="0"/>
              <a:t>Endocrine &amp; Diabetes </a:t>
            </a:r>
          </a:p>
          <a:p>
            <a:r>
              <a:rPr lang="en-US" sz="2200" dirty="0"/>
              <a:t>Infectious Disease </a:t>
            </a:r>
          </a:p>
          <a:p>
            <a:r>
              <a:rPr lang="en-US" sz="2200" dirty="0"/>
              <a:t>Laboratory Medicine </a:t>
            </a:r>
          </a:p>
          <a:p>
            <a:r>
              <a:rPr lang="en-US" sz="2200" dirty="0"/>
              <a:t>Ophthalmology </a:t>
            </a:r>
          </a:p>
          <a:p>
            <a:r>
              <a:rPr lang="en-US" sz="2200" dirty="0"/>
              <a:t>Psychiatry </a:t>
            </a:r>
          </a:p>
          <a:p>
            <a:r>
              <a:rPr lang="en-US" sz="2200" dirty="0"/>
              <a:t>Radiology </a:t>
            </a:r>
          </a:p>
          <a:p>
            <a:r>
              <a:rPr lang="en-US" sz="2200" dirty="0"/>
              <a:t>Pain Management </a:t>
            </a:r>
          </a:p>
          <a:p>
            <a:r>
              <a:rPr lang="en-US" sz="2200" dirty="0"/>
              <a:t>Patient Safety/Quality Improvement </a:t>
            </a:r>
          </a:p>
          <a:p>
            <a:r>
              <a:rPr lang="en-US" sz="2200" dirty="0"/>
              <a:t>Palliative Care </a:t>
            </a:r>
          </a:p>
        </p:txBody>
      </p:sp>
      <p:sp>
        <p:nvSpPr>
          <p:cNvPr id="5" name="Content Placeholder 6">
            <a:extLst>
              <a:ext uri="{FF2B5EF4-FFF2-40B4-BE49-F238E27FC236}">
                <a16:creationId xmlns:a16="http://schemas.microsoft.com/office/drawing/2014/main" id="{304DE0A8-8E33-AB5D-58CA-45D04C572A63}"/>
              </a:ext>
            </a:extLst>
          </p:cNvPr>
          <p:cNvSpPr txBox="1">
            <a:spLocks/>
          </p:cNvSpPr>
          <p:nvPr/>
        </p:nvSpPr>
        <p:spPr>
          <a:xfrm>
            <a:off x="6096000" y="2100263"/>
            <a:ext cx="5183188" cy="4089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Anesthesiology </a:t>
            </a:r>
          </a:p>
          <a:p>
            <a:r>
              <a:rPr lang="en-US" sz="2600" dirty="0"/>
              <a:t>Emergency Medicine </a:t>
            </a:r>
          </a:p>
          <a:p>
            <a:r>
              <a:rPr lang="en-US" sz="2600" dirty="0"/>
              <a:t>Internal Medicine Sub I </a:t>
            </a:r>
          </a:p>
          <a:p>
            <a:r>
              <a:rPr lang="en-US" sz="2600" dirty="0"/>
              <a:t>Critical Care </a:t>
            </a:r>
          </a:p>
          <a:p>
            <a:endParaRPr lang="en-US" dirty="0"/>
          </a:p>
        </p:txBody>
      </p:sp>
      <p:sp>
        <p:nvSpPr>
          <p:cNvPr id="7" name="Text Placeholder 4">
            <a:extLst>
              <a:ext uri="{FF2B5EF4-FFF2-40B4-BE49-F238E27FC236}">
                <a16:creationId xmlns:a16="http://schemas.microsoft.com/office/drawing/2014/main" id="{878668AB-A08F-A81A-8C85-7F08595B1BA0}"/>
              </a:ext>
            </a:extLst>
          </p:cNvPr>
          <p:cNvSpPr txBox="1">
            <a:spLocks/>
          </p:cNvSpPr>
          <p:nvPr/>
        </p:nvSpPr>
        <p:spPr>
          <a:xfrm>
            <a:off x="6121401" y="1371600"/>
            <a:ext cx="5157787" cy="420131"/>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t>Universal Skills</a:t>
            </a:r>
          </a:p>
        </p:txBody>
      </p:sp>
    </p:spTree>
    <p:extLst>
      <p:ext uri="{BB962C8B-B14F-4D97-AF65-F5344CB8AC3E}">
        <p14:creationId xmlns:p14="http://schemas.microsoft.com/office/powerpoint/2010/main" val="4157398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C3EE49-280B-D8AB-C048-047B85B36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89A4A-1635-F4B5-E13C-E975F5536316}"/>
              </a:ext>
            </a:extLst>
          </p:cNvPr>
          <p:cNvSpPr>
            <a:spLocks noGrp="1"/>
          </p:cNvSpPr>
          <p:nvPr>
            <p:ph type="title"/>
          </p:nvPr>
        </p:nvSpPr>
        <p:spPr>
          <a:xfrm>
            <a:off x="609600" y="347757"/>
            <a:ext cx="10972800" cy="1143000"/>
          </a:xfrm>
        </p:spPr>
        <p:txBody>
          <a:bodyPr>
            <a:normAutofit fontScale="90000"/>
          </a:bodyPr>
          <a:lstStyle/>
          <a:p>
            <a:r>
              <a:rPr lang="en-US" dirty="0"/>
              <a:t>The ACP:  Resources + Getting Started </a:t>
            </a:r>
            <a:br>
              <a:rPr lang="en-US" dirty="0"/>
            </a:br>
            <a:r>
              <a:rPr lang="en-US" sz="3600" dirty="0">
                <a:solidFill>
                  <a:schemeClr val="accent1"/>
                </a:solidFill>
              </a:rPr>
              <a:t>General Advising </a:t>
            </a:r>
          </a:p>
        </p:txBody>
      </p:sp>
      <p:sp>
        <p:nvSpPr>
          <p:cNvPr id="6" name="Content Placeholder 5">
            <a:extLst>
              <a:ext uri="{FF2B5EF4-FFF2-40B4-BE49-F238E27FC236}">
                <a16:creationId xmlns:a16="http://schemas.microsoft.com/office/drawing/2014/main" id="{8722239D-C77F-2090-9C51-E560150A099A}"/>
              </a:ext>
            </a:extLst>
          </p:cNvPr>
          <p:cNvSpPr>
            <a:spLocks noGrp="1"/>
          </p:cNvSpPr>
          <p:nvPr>
            <p:ph idx="1"/>
          </p:nvPr>
        </p:nvSpPr>
        <p:spPr>
          <a:xfrm>
            <a:off x="609600" y="1657351"/>
            <a:ext cx="10972800" cy="4468814"/>
          </a:xfrm>
        </p:spPr>
        <p:txBody>
          <a:bodyPr/>
          <a:lstStyle/>
          <a:p>
            <a:r>
              <a:rPr lang="en-US" dirty="0"/>
              <a:t>UMSOM Residency Application Manual </a:t>
            </a:r>
          </a:p>
          <a:p>
            <a:pPr marL="57150" indent="0">
              <a:buNone/>
            </a:pPr>
            <a:r>
              <a:rPr lang="en-US" sz="2400" dirty="0">
                <a:hlinkClick r:id="rId3"/>
              </a:rPr>
              <a:t>https://www.medschool.umaryland.edu/osa/residency-application-manual-/</a:t>
            </a:r>
            <a:r>
              <a:rPr lang="en-US" sz="2400" dirty="0"/>
              <a:t> </a:t>
            </a:r>
          </a:p>
          <a:p>
            <a:r>
              <a:rPr lang="en-US" dirty="0"/>
              <a:t>Specialty Advisors &amp; Senior Students </a:t>
            </a:r>
          </a:p>
          <a:p>
            <a:pPr lvl="1"/>
            <a:r>
              <a:rPr lang="en-US" dirty="0"/>
              <a:t>Feb 5:  </a:t>
            </a:r>
            <a:r>
              <a:rPr lang="en-US" dirty="0" err="1"/>
              <a:t>PoM</a:t>
            </a:r>
            <a:r>
              <a:rPr lang="en-US" dirty="0"/>
              <a:t> 3 Junior/Senior Day </a:t>
            </a:r>
          </a:p>
          <a:p>
            <a:r>
              <a:rPr lang="en-US" dirty="0"/>
              <a:t>OSA Advisors </a:t>
            </a:r>
          </a:p>
          <a:p>
            <a:pPr lvl="1"/>
            <a:r>
              <a:rPr lang="en-US" dirty="0"/>
              <a:t>Scheduling Office Hours for your class in January </a:t>
            </a:r>
          </a:p>
        </p:txBody>
      </p:sp>
      <p:sp>
        <p:nvSpPr>
          <p:cNvPr id="3" name="Rectangle 2">
            <a:extLst>
              <a:ext uri="{FF2B5EF4-FFF2-40B4-BE49-F238E27FC236}">
                <a16:creationId xmlns:a16="http://schemas.microsoft.com/office/drawing/2014/main" id="{C56F42E9-1BCD-1CAA-767A-1048EA57B8CC}"/>
              </a:ext>
            </a:extLst>
          </p:cNvPr>
          <p:cNvSpPr/>
          <p:nvPr/>
        </p:nvSpPr>
        <p:spPr>
          <a:xfrm>
            <a:off x="609600" y="5300663"/>
            <a:ext cx="10972800" cy="12095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A list of advisors (departmental faculty, students, and OSA)  by specialty are included in the Residency Application Manual:  </a:t>
            </a:r>
            <a:r>
              <a:rPr lang="en-US" sz="2000" dirty="0">
                <a:hlinkClick r:id="rId4"/>
              </a:rPr>
              <a:t>https://www.medschool.umaryland.edu/osa/residency-application-manual-/career-and-residency-advising---general-resources/</a:t>
            </a:r>
            <a:r>
              <a:rPr lang="en-US" sz="2000" dirty="0"/>
              <a:t>  </a:t>
            </a:r>
          </a:p>
        </p:txBody>
      </p:sp>
    </p:spTree>
    <p:extLst>
      <p:ext uri="{BB962C8B-B14F-4D97-AF65-F5344CB8AC3E}">
        <p14:creationId xmlns:p14="http://schemas.microsoft.com/office/powerpoint/2010/main" val="338412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661F8F-2EA8-FDB0-ABED-C3E2E6777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6D03F-E2A9-0C89-F8AC-A3803A8182C9}"/>
              </a:ext>
            </a:extLst>
          </p:cNvPr>
          <p:cNvSpPr>
            <a:spLocks noGrp="1"/>
          </p:cNvSpPr>
          <p:nvPr>
            <p:ph type="title"/>
          </p:nvPr>
        </p:nvSpPr>
        <p:spPr>
          <a:xfrm>
            <a:off x="609600" y="347757"/>
            <a:ext cx="10972800" cy="1143000"/>
          </a:xfrm>
        </p:spPr>
        <p:txBody>
          <a:bodyPr>
            <a:normAutofit fontScale="90000"/>
          </a:bodyPr>
          <a:lstStyle/>
          <a:p>
            <a:r>
              <a:rPr lang="en-US" dirty="0"/>
              <a:t>The ACP:  Resources + Getting Started </a:t>
            </a:r>
            <a:br>
              <a:rPr lang="en-US" dirty="0"/>
            </a:br>
            <a:r>
              <a:rPr lang="en-US" sz="3600" dirty="0">
                <a:solidFill>
                  <a:schemeClr val="accent1"/>
                </a:solidFill>
              </a:rPr>
              <a:t>Logistics </a:t>
            </a:r>
          </a:p>
        </p:txBody>
      </p:sp>
      <p:sp>
        <p:nvSpPr>
          <p:cNvPr id="6" name="Content Placeholder 5">
            <a:extLst>
              <a:ext uri="{FF2B5EF4-FFF2-40B4-BE49-F238E27FC236}">
                <a16:creationId xmlns:a16="http://schemas.microsoft.com/office/drawing/2014/main" id="{F2F3D95B-406F-D9E1-BADC-2BF44CE401B8}"/>
              </a:ext>
            </a:extLst>
          </p:cNvPr>
          <p:cNvSpPr>
            <a:spLocks noGrp="1"/>
          </p:cNvSpPr>
          <p:nvPr>
            <p:ph idx="1"/>
          </p:nvPr>
        </p:nvSpPr>
        <p:spPr>
          <a:xfrm>
            <a:off x="609600" y="1657351"/>
            <a:ext cx="10972800" cy="4468814"/>
          </a:xfrm>
        </p:spPr>
        <p:txBody>
          <a:bodyPr>
            <a:normAutofit lnSpcReduction="10000"/>
          </a:bodyPr>
          <a:lstStyle/>
          <a:p>
            <a:r>
              <a:rPr lang="en-US" dirty="0"/>
              <a:t>OSA Academic Handbook – Clinical Scheduling </a:t>
            </a:r>
          </a:p>
          <a:p>
            <a:pPr marL="0" indent="0">
              <a:buNone/>
            </a:pPr>
            <a:r>
              <a:rPr lang="en-US" sz="2400" dirty="0">
                <a:hlinkClick r:id="rId3"/>
              </a:rPr>
              <a:t>https://www.medschool.umaryland.edu/osa/handbook/clinical-scheduling-and-sites/</a:t>
            </a:r>
            <a:r>
              <a:rPr lang="en-US" sz="2400" dirty="0"/>
              <a:t> </a:t>
            </a:r>
          </a:p>
          <a:p>
            <a:r>
              <a:rPr lang="en-US" dirty="0"/>
              <a:t>Course Catalog (log in through MedScope) </a:t>
            </a:r>
          </a:p>
          <a:p>
            <a:r>
              <a:rPr lang="en-US" dirty="0"/>
              <a:t>Academic Calendar </a:t>
            </a:r>
          </a:p>
          <a:p>
            <a:r>
              <a:rPr lang="en-US" dirty="0"/>
              <a:t>Graduation Requirements </a:t>
            </a:r>
          </a:p>
          <a:p>
            <a:r>
              <a:rPr lang="en-US" dirty="0"/>
              <a:t>Elective and Sub I Considerations </a:t>
            </a:r>
          </a:p>
          <a:p>
            <a:r>
              <a:rPr lang="en-US" dirty="0"/>
              <a:t>Away Rotation Information </a:t>
            </a:r>
          </a:p>
          <a:p>
            <a:r>
              <a:rPr lang="en-US" dirty="0"/>
              <a:t>Self Scheduling Guidance</a:t>
            </a:r>
          </a:p>
        </p:txBody>
      </p:sp>
    </p:spTree>
    <p:extLst>
      <p:ext uri="{BB962C8B-B14F-4D97-AF65-F5344CB8AC3E}">
        <p14:creationId xmlns:p14="http://schemas.microsoft.com/office/powerpoint/2010/main" val="354971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2B69DC-9810-3330-5FF2-DE0E6D133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56540-E751-DF21-D041-133BDF8BC0C8}"/>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TTR</a:t>
            </a:r>
            <a:endParaRPr lang="en-US" dirty="0"/>
          </a:p>
        </p:txBody>
      </p:sp>
      <p:sp>
        <p:nvSpPr>
          <p:cNvPr id="6" name="Content Placeholder 5">
            <a:extLst>
              <a:ext uri="{FF2B5EF4-FFF2-40B4-BE49-F238E27FC236}">
                <a16:creationId xmlns:a16="http://schemas.microsoft.com/office/drawing/2014/main" id="{C88915AC-785E-7295-F396-9F25978E4EEB}"/>
              </a:ext>
            </a:extLst>
          </p:cNvPr>
          <p:cNvSpPr>
            <a:spLocks noGrp="1"/>
          </p:cNvSpPr>
          <p:nvPr>
            <p:ph idx="1"/>
          </p:nvPr>
        </p:nvSpPr>
        <p:spPr>
          <a:xfrm>
            <a:off x="609600" y="1657351"/>
            <a:ext cx="10972800" cy="4468814"/>
          </a:xfrm>
        </p:spPr>
        <p:txBody>
          <a:bodyPr>
            <a:normAutofit lnSpcReduction="10000"/>
          </a:bodyPr>
          <a:lstStyle/>
          <a:p>
            <a:r>
              <a:rPr lang="en-US" b="1" dirty="0"/>
              <a:t>Transition to Residency </a:t>
            </a:r>
            <a:r>
              <a:rPr lang="en-US" dirty="0"/>
              <a:t>is designed to prepare you for your first day of residency </a:t>
            </a:r>
          </a:p>
          <a:p>
            <a:endParaRPr lang="en-US" dirty="0"/>
          </a:p>
          <a:p>
            <a:r>
              <a:rPr lang="en-US" dirty="0"/>
              <a:t>4-Weeks:  1 </a:t>
            </a:r>
            <a:r>
              <a:rPr lang="en-US" dirty="0" err="1"/>
              <a:t>wk</a:t>
            </a:r>
            <a:r>
              <a:rPr lang="en-US" dirty="0"/>
              <a:t> general bootcamp + 3 </a:t>
            </a:r>
            <a:r>
              <a:rPr lang="en-US" dirty="0" err="1"/>
              <a:t>wks</a:t>
            </a:r>
            <a:r>
              <a:rPr lang="en-US" dirty="0"/>
              <a:t> specialty based </a:t>
            </a:r>
          </a:p>
          <a:p>
            <a:r>
              <a:rPr lang="en-US" dirty="0"/>
              <a:t>Block 10:  March 30- April 24, 2026 </a:t>
            </a:r>
          </a:p>
          <a:p>
            <a:pPr lvl="1"/>
            <a:r>
              <a:rPr lang="en-US" dirty="0"/>
              <a:t>Except General Surgery – Block TBD (usually Feb or Mar) </a:t>
            </a:r>
          </a:p>
          <a:p>
            <a:r>
              <a:rPr lang="en-US" dirty="0"/>
              <a:t>Mon-Fri, no overnights, no weekends </a:t>
            </a:r>
          </a:p>
          <a:p>
            <a:r>
              <a:rPr lang="en-US" dirty="0"/>
              <a:t>Specific schedules set ~ 1 month in advance </a:t>
            </a:r>
          </a:p>
        </p:txBody>
      </p:sp>
    </p:spTree>
    <p:extLst>
      <p:ext uri="{BB962C8B-B14F-4D97-AF65-F5344CB8AC3E}">
        <p14:creationId xmlns:p14="http://schemas.microsoft.com/office/powerpoint/2010/main" val="102210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79351D-5407-C90F-C11A-B520B70594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E73FD-3439-7D52-D4FD-5B3B2DF7C54C}"/>
              </a:ext>
            </a:extLst>
          </p:cNvPr>
          <p:cNvSpPr>
            <a:spLocks noGrp="1"/>
          </p:cNvSpPr>
          <p:nvPr>
            <p:ph type="title"/>
          </p:nvPr>
        </p:nvSpPr>
        <p:spPr>
          <a:xfrm>
            <a:off x="609600" y="347757"/>
            <a:ext cx="10972800" cy="1143000"/>
          </a:xfrm>
        </p:spPr>
        <p:txBody>
          <a:bodyPr>
            <a:normAutofit fontScale="90000"/>
          </a:bodyPr>
          <a:lstStyle/>
          <a:p>
            <a:r>
              <a:rPr lang="en-US" dirty="0"/>
              <a:t>The Advanced Clinical Phase:  </a:t>
            </a:r>
            <a:r>
              <a:rPr lang="en-US" b="1" dirty="0">
                <a:solidFill>
                  <a:schemeClr val="tx2"/>
                </a:solidFill>
              </a:rPr>
              <a:t>Other Requirements</a:t>
            </a:r>
            <a:r>
              <a:rPr lang="en-US" dirty="0"/>
              <a:t> </a:t>
            </a:r>
          </a:p>
        </p:txBody>
      </p:sp>
      <p:sp>
        <p:nvSpPr>
          <p:cNvPr id="6" name="Content Placeholder 5">
            <a:extLst>
              <a:ext uri="{FF2B5EF4-FFF2-40B4-BE49-F238E27FC236}">
                <a16:creationId xmlns:a16="http://schemas.microsoft.com/office/drawing/2014/main" id="{4BCBCEA8-78A5-5E9F-26AD-CB8F74AABBBE}"/>
              </a:ext>
            </a:extLst>
          </p:cNvPr>
          <p:cNvSpPr>
            <a:spLocks noGrp="1"/>
          </p:cNvSpPr>
          <p:nvPr>
            <p:ph idx="1"/>
          </p:nvPr>
        </p:nvSpPr>
        <p:spPr>
          <a:xfrm>
            <a:off x="609600" y="1657351"/>
            <a:ext cx="10972800" cy="4468814"/>
          </a:xfrm>
        </p:spPr>
        <p:txBody>
          <a:bodyPr/>
          <a:lstStyle/>
          <a:p>
            <a:r>
              <a:rPr lang="en-US" dirty="0"/>
              <a:t>At least ONE elective or SI in </a:t>
            </a:r>
            <a:r>
              <a:rPr lang="en-US" u="sng" dirty="0"/>
              <a:t>Internal Medicine </a:t>
            </a:r>
          </a:p>
          <a:p>
            <a:r>
              <a:rPr lang="en-US" dirty="0"/>
              <a:t>At least ONE elective must have an </a:t>
            </a:r>
            <a:r>
              <a:rPr lang="en-US" u="sng" dirty="0"/>
              <a:t>Ambulatory </a:t>
            </a:r>
            <a:r>
              <a:rPr lang="en-US" dirty="0"/>
              <a:t>designation </a:t>
            </a:r>
          </a:p>
          <a:p>
            <a:r>
              <a:rPr lang="en-US" dirty="0"/>
              <a:t>At least ONE “</a:t>
            </a:r>
            <a:r>
              <a:rPr lang="en-US" u="sng" dirty="0"/>
              <a:t>Clinical</a:t>
            </a:r>
            <a:r>
              <a:rPr lang="en-US" dirty="0"/>
              <a:t>” rotation, in the course catalog in the semester of graduation </a:t>
            </a:r>
          </a:p>
          <a:p>
            <a:r>
              <a:rPr lang="en-US" dirty="0"/>
              <a:t>All designations are noted by “tags” in the course catalog </a:t>
            </a:r>
          </a:p>
        </p:txBody>
      </p:sp>
      <p:pic>
        <p:nvPicPr>
          <p:cNvPr id="5" name="Picture 4">
            <a:extLst>
              <a:ext uri="{FF2B5EF4-FFF2-40B4-BE49-F238E27FC236}">
                <a16:creationId xmlns:a16="http://schemas.microsoft.com/office/drawing/2014/main" id="{91147022-C0B1-9E4A-7ECD-13EA088A4A27}"/>
              </a:ext>
            </a:extLst>
          </p:cNvPr>
          <p:cNvPicPr>
            <a:picLocks noChangeAspect="1"/>
          </p:cNvPicPr>
          <p:nvPr/>
        </p:nvPicPr>
        <p:blipFill rotWithShape="1">
          <a:blip r:embed="rId3"/>
          <a:srcRect r="43584"/>
          <a:stretch/>
        </p:blipFill>
        <p:spPr>
          <a:xfrm>
            <a:off x="7410361" y="4335854"/>
            <a:ext cx="4399721" cy="2230597"/>
          </a:xfrm>
          <a:prstGeom prst="rect">
            <a:avLst/>
          </a:prstGeom>
        </p:spPr>
      </p:pic>
    </p:spTree>
    <p:extLst>
      <p:ext uri="{BB962C8B-B14F-4D97-AF65-F5344CB8AC3E}">
        <p14:creationId xmlns:p14="http://schemas.microsoft.com/office/powerpoint/2010/main" val="227364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5390FB-15AE-8253-89AD-044B6C1C0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51FDC-348A-0073-BDFC-AACBC6D3A74E}"/>
              </a:ext>
            </a:extLst>
          </p:cNvPr>
          <p:cNvSpPr>
            <a:spLocks noGrp="1"/>
          </p:cNvSpPr>
          <p:nvPr>
            <p:ph type="title"/>
          </p:nvPr>
        </p:nvSpPr>
        <p:spPr>
          <a:xfrm>
            <a:off x="609600" y="347757"/>
            <a:ext cx="10972800" cy="1143000"/>
          </a:xfrm>
        </p:spPr>
        <p:txBody>
          <a:bodyPr>
            <a:normAutofit/>
          </a:bodyPr>
          <a:lstStyle/>
          <a:p>
            <a:r>
              <a:rPr lang="en-US" dirty="0"/>
              <a:t>The Advanced Clinical Phase:  </a:t>
            </a:r>
            <a:r>
              <a:rPr lang="en-US" b="1" dirty="0">
                <a:solidFill>
                  <a:schemeClr val="tx2"/>
                </a:solidFill>
              </a:rPr>
              <a:t>Ambulatory</a:t>
            </a:r>
            <a:endParaRPr lang="en-US" dirty="0"/>
          </a:p>
        </p:txBody>
      </p:sp>
      <p:sp>
        <p:nvSpPr>
          <p:cNvPr id="6" name="Content Placeholder 5">
            <a:extLst>
              <a:ext uri="{FF2B5EF4-FFF2-40B4-BE49-F238E27FC236}">
                <a16:creationId xmlns:a16="http://schemas.microsoft.com/office/drawing/2014/main" id="{470C91BF-C20B-D6BD-4385-9BF95FFDBA7D}"/>
              </a:ext>
            </a:extLst>
          </p:cNvPr>
          <p:cNvSpPr>
            <a:spLocks noGrp="1"/>
          </p:cNvSpPr>
          <p:nvPr>
            <p:ph idx="1"/>
          </p:nvPr>
        </p:nvSpPr>
        <p:spPr>
          <a:xfrm>
            <a:off x="609600" y="1657351"/>
            <a:ext cx="10972800" cy="4468814"/>
          </a:xfrm>
        </p:spPr>
        <p:txBody>
          <a:bodyPr/>
          <a:lstStyle/>
          <a:p>
            <a:r>
              <a:rPr lang="en-US" dirty="0"/>
              <a:t>Dr. Millstein, Course Director, will explain Ambulatory Scheduling </a:t>
            </a:r>
          </a:p>
          <a:p>
            <a:r>
              <a:rPr lang="en-US" dirty="0"/>
              <a:t>At least ONE of your Electives must have the “Ambulatory” designation/tag </a:t>
            </a:r>
          </a:p>
          <a:p>
            <a:r>
              <a:rPr lang="en-US" dirty="0"/>
              <a:t>All Ambulatory rotations MUST be scheduled through Course Administrator/Director </a:t>
            </a:r>
          </a:p>
          <a:p>
            <a:r>
              <a:rPr lang="en-US" dirty="0"/>
              <a:t>Cannot use Add/Drop process to add or change Ambulatory rotation without course approval </a:t>
            </a:r>
          </a:p>
        </p:txBody>
      </p:sp>
    </p:spTree>
    <p:extLst>
      <p:ext uri="{BB962C8B-B14F-4D97-AF65-F5344CB8AC3E}">
        <p14:creationId xmlns:p14="http://schemas.microsoft.com/office/powerpoint/2010/main" val="86673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1EE67C-90D0-3022-4840-6C00F5A28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82A27-7F8A-DA6D-BF2C-40277059B647}"/>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Components</a:t>
            </a:r>
            <a:r>
              <a:rPr lang="en-US" dirty="0"/>
              <a:t> </a:t>
            </a:r>
          </a:p>
        </p:txBody>
      </p:sp>
      <p:sp>
        <p:nvSpPr>
          <p:cNvPr id="6" name="Content Placeholder 5">
            <a:extLst>
              <a:ext uri="{FF2B5EF4-FFF2-40B4-BE49-F238E27FC236}">
                <a16:creationId xmlns:a16="http://schemas.microsoft.com/office/drawing/2014/main" id="{40434DB9-B727-7F7E-C0A2-B7E0A87E8E9B}"/>
              </a:ext>
            </a:extLst>
          </p:cNvPr>
          <p:cNvSpPr>
            <a:spLocks noGrp="1"/>
          </p:cNvSpPr>
          <p:nvPr>
            <p:ph idx="1"/>
          </p:nvPr>
        </p:nvSpPr>
        <p:spPr>
          <a:xfrm>
            <a:off x="609600" y="1657351"/>
            <a:ext cx="10972800" cy="4468814"/>
          </a:xfrm>
        </p:spPr>
        <p:txBody>
          <a:bodyPr/>
          <a:lstStyle/>
          <a:p>
            <a:pPr>
              <a:buFont typeface="Wingdings" panose="05000000000000000000" pitchFamily="2" charset="2"/>
              <a:buChar char="ü"/>
            </a:pPr>
            <a:r>
              <a:rPr lang="en-US" dirty="0"/>
              <a:t>Pre-Clerkship Phase </a:t>
            </a:r>
          </a:p>
          <a:p>
            <a:pPr>
              <a:buFont typeface="Wingdings" panose="05000000000000000000" pitchFamily="2" charset="2"/>
              <a:buChar char="ü"/>
            </a:pPr>
            <a:r>
              <a:rPr lang="en-US" dirty="0"/>
              <a:t>Clerkship Phase </a:t>
            </a:r>
          </a:p>
          <a:p>
            <a:endParaRPr lang="en-US" dirty="0"/>
          </a:p>
          <a:p>
            <a:r>
              <a:rPr lang="en-US" b="1" dirty="0">
                <a:solidFill>
                  <a:srgbClr val="C00000"/>
                </a:solidFill>
              </a:rPr>
              <a:t>Advanced Clinical Phase </a:t>
            </a:r>
          </a:p>
          <a:p>
            <a:pPr lvl="1"/>
            <a:r>
              <a:rPr lang="en-US" dirty="0"/>
              <a:t>2 Sub-Internships (“Selective”)</a:t>
            </a:r>
          </a:p>
          <a:p>
            <a:pPr lvl="1"/>
            <a:r>
              <a:rPr lang="en-US" dirty="0"/>
              <a:t>5 Electives </a:t>
            </a:r>
          </a:p>
          <a:p>
            <a:pPr lvl="1"/>
            <a:r>
              <a:rPr lang="en-US" dirty="0"/>
              <a:t>1 Transition to Residency (TTR)</a:t>
            </a:r>
          </a:p>
          <a:p>
            <a:pPr lvl="1"/>
            <a:r>
              <a:rPr lang="en-US" b="1" dirty="0"/>
              <a:t>Additional Graduation Requirements</a:t>
            </a:r>
          </a:p>
          <a:p>
            <a:pPr lvl="1"/>
            <a:endParaRPr lang="en-US" dirty="0"/>
          </a:p>
        </p:txBody>
      </p:sp>
      <p:sp>
        <p:nvSpPr>
          <p:cNvPr id="3" name="Left Brace 2">
            <a:extLst>
              <a:ext uri="{FF2B5EF4-FFF2-40B4-BE49-F238E27FC236}">
                <a16:creationId xmlns:a16="http://schemas.microsoft.com/office/drawing/2014/main" id="{0E133543-B57C-8B3E-B8C3-A0027E1346FE}"/>
              </a:ext>
            </a:extLst>
          </p:cNvPr>
          <p:cNvSpPr/>
          <p:nvPr/>
        </p:nvSpPr>
        <p:spPr>
          <a:xfrm>
            <a:off x="7018637" y="3149206"/>
            <a:ext cx="741406" cy="3235702"/>
          </a:xfrm>
          <a:prstGeom prst="leftBrace">
            <a:avLst>
              <a:gd name="adj1" fmla="val 8333"/>
              <a:gd name="adj2" fmla="val 81678"/>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Rectangle 3">
            <a:extLst>
              <a:ext uri="{FF2B5EF4-FFF2-40B4-BE49-F238E27FC236}">
                <a16:creationId xmlns:a16="http://schemas.microsoft.com/office/drawing/2014/main" id="{69451738-3AC8-808F-8AF3-B1E380C43D4D}"/>
              </a:ext>
            </a:extLst>
          </p:cNvPr>
          <p:cNvGraphicFramePr>
            <a:graphicFrameLocks/>
          </p:cNvGraphicFramePr>
          <p:nvPr>
            <p:extLst>
              <p:ext uri="{D42A27DB-BD31-4B8C-83A1-F6EECF244321}">
                <p14:modId xmlns:p14="http://schemas.microsoft.com/office/powerpoint/2010/main" val="4154279862"/>
              </p:ext>
            </p:extLst>
          </p:nvPr>
        </p:nvGraphicFramePr>
        <p:xfrm>
          <a:off x="7626880" y="3511980"/>
          <a:ext cx="4371531" cy="251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416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19EC67-D5A6-39E8-D470-1372EED20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BE53E-D331-69EE-062B-95DD25C56FF6}"/>
              </a:ext>
            </a:extLst>
          </p:cNvPr>
          <p:cNvSpPr>
            <a:spLocks noGrp="1"/>
          </p:cNvSpPr>
          <p:nvPr>
            <p:ph type="title"/>
          </p:nvPr>
        </p:nvSpPr>
        <p:spPr>
          <a:xfrm>
            <a:off x="609600" y="347757"/>
            <a:ext cx="10972800" cy="1143000"/>
          </a:xfrm>
        </p:spPr>
        <p:txBody>
          <a:bodyPr>
            <a:normAutofit/>
          </a:bodyPr>
          <a:lstStyle/>
          <a:p>
            <a:r>
              <a:rPr lang="en-US" dirty="0"/>
              <a:t>OSCE</a:t>
            </a:r>
            <a:r>
              <a:rPr lang="en-US" sz="3600" dirty="0">
                <a:solidFill>
                  <a:schemeClr val="accent1"/>
                </a:solidFill>
              </a:rPr>
              <a:t> </a:t>
            </a:r>
          </a:p>
        </p:txBody>
      </p:sp>
      <p:sp>
        <p:nvSpPr>
          <p:cNvPr id="6" name="Content Placeholder 5">
            <a:extLst>
              <a:ext uri="{FF2B5EF4-FFF2-40B4-BE49-F238E27FC236}">
                <a16:creationId xmlns:a16="http://schemas.microsoft.com/office/drawing/2014/main" id="{C6429275-53AA-64B6-58F7-CF578476E798}"/>
              </a:ext>
            </a:extLst>
          </p:cNvPr>
          <p:cNvSpPr>
            <a:spLocks noGrp="1"/>
          </p:cNvSpPr>
          <p:nvPr>
            <p:ph idx="1"/>
          </p:nvPr>
        </p:nvSpPr>
        <p:spPr>
          <a:xfrm>
            <a:off x="609600" y="1657351"/>
            <a:ext cx="11334750" cy="4468814"/>
          </a:xfrm>
        </p:spPr>
        <p:txBody>
          <a:bodyPr>
            <a:normAutofit/>
          </a:bodyPr>
          <a:lstStyle/>
          <a:p>
            <a:r>
              <a:rPr lang="en-US" dirty="0"/>
              <a:t>All students must take and pass an </a:t>
            </a:r>
            <a:r>
              <a:rPr lang="en-US" u="sng" dirty="0"/>
              <a:t>OSCE</a:t>
            </a:r>
            <a:r>
              <a:rPr lang="en-US" dirty="0"/>
              <a:t> to graduate </a:t>
            </a:r>
          </a:p>
          <a:p>
            <a:r>
              <a:rPr lang="en-US" dirty="0"/>
              <a:t>Must complete core clerkships (except EM/Anesthesiology) first </a:t>
            </a:r>
          </a:p>
          <a:p>
            <a:r>
              <a:rPr lang="en-US" dirty="0"/>
              <a:t>Will occur in May/June (scheduling around March) </a:t>
            </a:r>
          </a:p>
          <a:p>
            <a:r>
              <a:rPr lang="en-US" dirty="0"/>
              <a:t>Must be a registered student to complete OSCE </a:t>
            </a:r>
          </a:p>
          <a:p>
            <a:pPr lvl="1"/>
            <a:r>
              <a:rPr lang="en-US" dirty="0"/>
              <a:t>Students on leave or off-cycle may need to schedule an alternative date in coordination with OME/OSA </a:t>
            </a:r>
          </a:p>
        </p:txBody>
      </p:sp>
    </p:spTree>
    <p:extLst>
      <p:ext uri="{BB962C8B-B14F-4D97-AF65-F5344CB8AC3E}">
        <p14:creationId xmlns:p14="http://schemas.microsoft.com/office/powerpoint/2010/main" val="415196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35A7B6C-F537-E324-CD40-102EC2E882D7}"/>
            </a:ext>
          </a:extLst>
        </p:cNvPr>
        <p:cNvGrpSpPr/>
        <p:nvPr/>
      </p:nvGrpSpPr>
      <p:grpSpPr>
        <a:xfrm>
          <a:off x="0" y="0"/>
          <a:ext cx="0" cy="0"/>
          <a:chOff x="0" y="0"/>
          <a:chExt cx="0" cy="0"/>
        </a:xfrm>
      </p:grpSpPr>
      <p:sp>
        <p:nvSpPr>
          <p:cNvPr id="51202" name="Rectangle 2">
            <a:extLst>
              <a:ext uri="{FF2B5EF4-FFF2-40B4-BE49-F238E27FC236}">
                <a16:creationId xmlns:a16="http://schemas.microsoft.com/office/drawing/2014/main" id="{27F102F6-3C58-7DAC-3CB2-D3329AB8F2C6}"/>
              </a:ext>
            </a:extLst>
          </p:cNvPr>
          <p:cNvSpPr>
            <a:spLocks noGrp="1" noChangeArrowheads="1"/>
          </p:cNvSpPr>
          <p:nvPr>
            <p:ph type="title"/>
          </p:nvPr>
        </p:nvSpPr>
        <p:spPr>
          <a:xfrm>
            <a:off x="410818" y="1592287"/>
            <a:ext cx="2888437" cy="2967356"/>
          </a:xfrm>
        </p:spPr>
        <p:txBody>
          <a:bodyPr>
            <a:normAutofit fontScale="90000"/>
          </a:bodyPr>
          <a:lstStyle/>
          <a:p>
            <a:pPr>
              <a:lnSpc>
                <a:spcPct val="90000"/>
              </a:lnSpc>
            </a:pPr>
            <a:br>
              <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rPr>
            </a:br>
            <a:r>
              <a:rPr lang="en-US" sz="4000" b="1" u="sng" dirty="0">
                <a:ln w="0"/>
                <a:effectLst>
                  <a:outerShdw blurRad="38100" dist="19050" dir="2700000" algn="tl" rotWithShape="0">
                    <a:schemeClr val="dk1">
                      <a:alpha val="40000"/>
                    </a:schemeClr>
                  </a:outerShdw>
                </a:effectLst>
                <a:latin typeface="Adobe Garamond Pro" panose="02020502060506020403" pitchFamily="18" charset="0"/>
              </a:rPr>
              <a:t>Career Workshops for Class of 2026: </a:t>
            </a:r>
            <a:br>
              <a:rPr lang="en-US" sz="3400" dirty="0">
                <a:ln w="0"/>
                <a:effectLst>
                  <a:outerShdw blurRad="38100" dist="19050" dir="2700000" algn="tl" rotWithShape="0">
                    <a:schemeClr val="dk1">
                      <a:alpha val="40000"/>
                    </a:schemeClr>
                  </a:outerShdw>
                </a:effectLst>
                <a:latin typeface="Adobe Garamond Pro" panose="02020502060506020403" pitchFamily="18" charset="0"/>
              </a:rPr>
            </a:br>
            <a:r>
              <a:rPr lang="en-US" sz="3400" dirty="0">
                <a:ln w="0"/>
                <a:effectLst>
                  <a:outerShdw blurRad="38100" dist="19050" dir="2700000" algn="tl" rotWithShape="0">
                    <a:schemeClr val="dk1">
                      <a:alpha val="40000"/>
                    </a:schemeClr>
                  </a:outerShdw>
                </a:effectLst>
                <a:latin typeface="Adobe Garamond Pro" panose="02020502060506020403" pitchFamily="18" charset="0"/>
              </a:rPr>
              <a:t>Clinical Scheduling &amp; Residency Planning</a:t>
            </a:r>
            <a:br>
              <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rPr>
            </a:br>
            <a:br>
              <a:rPr lang="en-US" sz="3400" dirty="0">
                <a:solidFill>
                  <a:srgbClr val="FFFFFF"/>
                </a:solidFill>
                <a:latin typeface="Adobe Garamond Pro" panose="02020502060506020403" pitchFamily="18" charset="0"/>
              </a:rPr>
            </a:br>
            <a:endPar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endParaRPr>
          </a:p>
        </p:txBody>
      </p:sp>
      <p:sp>
        <p:nvSpPr>
          <p:cNvPr id="2" name="Rectangle 1">
            <a:extLst>
              <a:ext uri="{FF2B5EF4-FFF2-40B4-BE49-F238E27FC236}">
                <a16:creationId xmlns:a16="http://schemas.microsoft.com/office/drawing/2014/main" id="{F2C1A803-7707-FF0A-0B78-D7BD25853684}"/>
              </a:ext>
            </a:extLst>
          </p:cNvPr>
          <p:cNvSpPr/>
          <p:nvPr/>
        </p:nvSpPr>
        <p:spPr>
          <a:xfrm>
            <a:off x="237644" y="5069770"/>
            <a:ext cx="3061611" cy="39188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*Mandatory Sessions </a:t>
            </a:r>
          </a:p>
        </p:txBody>
      </p:sp>
      <p:graphicFrame>
        <p:nvGraphicFramePr>
          <p:cNvPr id="7" name="Table 6">
            <a:extLst>
              <a:ext uri="{FF2B5EF4-FFF2-40B4-BE49-F238E27FC236}">
                <a16:creationId xmlns:a16="http://schemas.microsoft.com/office/drawing/2014/main" id="{A6D9C4A7-E127-E2FD-81FD-D9FECBD7DBA0}"/>
              </a:ext>
            </a:extLst>
          </p:cNvPr>
          <p:cNvGraphicFramePr>
            <a:graphicFrameLocks noGrp="1"/>
          </p:cNvGraphicFramePr>
          <p:nvPr>
            <p:extLst>
              <p:ext uri="{D42A27DB-BD31-4B8C-83A1-F6EECF244321}">
                <p14:modId xmlns:p14="http://schemas.microsoft.com/office/powerpoint/2010/main" val="4263690529"/>
              </p:ext>
            </p:extLst>
          </p:nvPr>
        </p:nvGraphicFramePr>
        <p:xfrm>
          <a:off x="3653182" y="109244"/>
          <a:ext cx="8128000" cy="6583680"/>
        </p:xfrm>
        <a:graphic>
          <a:graphicData uri="http://schemas.openxmlformats.org/drawingml/2006/table">
            <a:tbl>
              <a:tblPr firstRow="1" bandRow="1">
                <a:tableStyleId>{5C22544A-7EE6-4342-B048-85BDC9FD1C3A}</a:tableStyleId>
              </a:tblPr>
              <a:tblGrid>
                <a:gridCol w="1529669">
                  <a:extLst>
                    <a:ext uri="{9D8B030D-6E8A-4147-A177-3AD203B41FA5}">
                      <a16:colId xmlns:a16="http://schemas.microsoft.com/office/drawing/2014/main" val="2573250005"/>
                    </a:ext>
                  </a:extLst>
                </a:gridCol>
                <a:gridCol w="6598331">
                  <a:extLst>
                    <a:ext uri="{9D8B030D-6E8A-4147-A177-3AD203B41FA5}">
                      <a16:colId xmlns:a16="http://schemas.microsoft.com/office/drawing/2014/main" val="2849907494"/>
                    </a:ext>
                  </a:extLst>
                </a:gridCol>
              </a:tblGrid>
              <a:tr h="361437">
                <a:tc>
                  <a:txBody>
                    <a:bodyPr/>
                    <a:lstStyle/>
                    <a:p>
                      <a:r>
                        <a:rPr lang="en-US" dirty="0"/>
                        <a:t>Date</a:t>
                      </a:r>
                    </a:p>
                  </a:txBody>
                  <a:tcPr/>
                </a:tc>
                <a:tc>
                  <a:txBody>
                    <a:bodyPr/>
                    <a:lstStyle/>
                    <a:p>
                      <a:r>
                        <a:rPr lang="en-US" dirty="0"/>
                        <a:t>Workshop </a:t>
                      </a:r>
                    </a:p>
                  </a:txBody>
                  <a:tcPr/>
                </a:tc>
                <a:extLst>
                  <a:ext uri="{0D108BD9-81ED-4DB2-BD59-A6C34878D82A}">
                    <a16:rowId xmlns:a16="http://schemas.microsoft.com/office/drawing/2014/main" val="40505127"/>
                  </a:ext>
                </a:extLst>
              </a:tr>
              <a:tr h="361437">
                <a:tc>
                  <a:txBody>
                    <a:bodyPr/>
                    <a:lstStyle/>
                    <a:p>
                      <a:r>
                        <a:rPr lang="en-US" b="1" dirty="0">
                          <a:highlight>
                            <a:srgbClr val="C0C0C0"/>
                          </a:highlight>
                        </a:rPr>
                        <a:t>Oct 23</a:t>
                      </a:r>
                    </a:p>
                  </a:txBody>
                  <a:tcPr/>
                </a:tc>
                <a:tc>
                  <a:txBody>
                    <a:bodyPr/>
                    <a:lstStyle/>
                    <a:p>
                      <a:r>
                        <a:rPr lang="en-US" b="1" dirty="0">
                          <a:highlight>
                            <a:srgbClr val="C0C0C0"/>
                          </a:highlight>
                        </a:rPr>
                        <a:t>PoM3:  Intro to Residency Applications and CV Writing* </a:t>
                      </a:r>
                    </a:p>
                  </a:txBody>
                  <a:tcPr/>
                </a:tc>
                <a:extLst>
                  <a:ext uri="{0D108BD9-81ED-4DB2-BD59-A6C34878D82A}">
                    <a16:rowId xmlns:a16="http://schemas.microsoft.com/office/drawing/2014/main" val="2338572510"/>
                  </a:ext>
                </a:extLst>
              </a:tr>
              <a:tr h="361437">
                <a:tc>
                  <a:txBody>
                    <a:bodyPr/>
                    <a:lstStyle/>
                    <a:p>
                      <a:r>
                        <a:rPr lang="en-US" dirty="0"/>
                        <a:t>Nov 19 (4:30)</a:t>
                      </a:r>
                    </a:p>
                  </a:txBody>
                  <a:tcPr/>
                </a:tc>
                <a:tc>
                  <a:txBody>
                    <a:bodyPr/>
                    <a:lstStyle/>
                    <a:p>
                      <a:r>
                        <a:rPr lang="en-US" dirty="0"/>
                        <a:t>Taking a Gap Year:  Considerations and Planning </a:t>
                      </a:r>
                    </a:p>
                  </a:txBody>
                  <a:tcPr/>
                </a:tc>
                <a:extLst>
                  <a:ext uri="{0D108BD9-81ED-4DB2-BD59-A6C34878D82A}">
                    <a16:rowId xmlns:a16="http://schemas.microsoft.com/office/drawing/2014/main" val="560690019"/>
                  </a:ext>
                </a:extLst>
              </a:tr>
              <a:tr h="361437">
                <a:tc>
                  <a:txBody>
                    <a:bodyPr/>
                    <a:lstStyle/>
                    <a:p>
                      <a:r>
                        <a:rPr lang="en-US" b="1" dirty="0">
                          <a:highlight>
                            <a:srgbClr val="C0C0C0"/>
                          </a:highlight>
                        </a:rPr>
                        <a:t>Jan 13 (2 PM) </a:t>
                      </a:r>
                    </a:p>
                  </a:txBody>
                  <a:tcPr/>
                </a:tc>
                <a:tc>
                  <a:txBody>
                    <a:bodyPr/>
                    <a:lstStyle/>
                    <a:p>
                      <a:r>
                        <a:rPr lang="en-US" b="1" dirty="0">
                          <a:highlight>
                            <a:srgbClr val="C0C0C0"/>
                          </a:highlight>
                        </a:rPr>
                        <a:t>Advanced Clinical Phase Scheduling* </a:t>
                      </a:r>
                    </a:p>
                  </a:txBody>
                  <a:tcPr/>
                </a:tc>
                <a:extLst>
                  <a:ext uri="{0D108BD9-81ED-4DB2-BD59-A6C34878D82A}">
                    <a16:rowId xmlns:a16="http://schemas.microsoft.com/office/drawing/2014/main" val="1571178653"/>
                  </a:ext>
                </a:extLst>
              </a:tr>
              <a:tr h="361437">
                <a:tc>
                  <a:txBody>
                    <a:bodyPr/>
                    <a:lstStyle/>
                    <a:p>
                      <a:r>
                        <a:rPr lang="en-US" b="1" dirty="0">
                          <a:highlight>
                            <a:srgbClr val="C0C0C0"/>
                          </a:highlight>
                        </a:rPr>
                        <a:t>Jan 13 (3 PM) </a:t>
                      </a:r>
                    </a:p>
                  </a:txBody>
                  <a:tcPr/>
                </a:tc>
                <a:tc>
                  <a:txBody>
                    <a:bodyPr/>
                    <a:lstStyle/>
                    <a:p>
                      <a:r>
                        <a:rPr lang="en-US" b="1" dirty="0">
                          <a:highlight>
                            <a:srgbClr val="C0C0C0"/>
                          </a:highlight>
                        </a:rPr>
                        <a:t>Registration and Timing of Step 2*</a:t>
                      </a:r>
                    </a:p>
                  </a:txBody>
                  <a:tcPr/>
                </a:tc>
                <a:extLst>
                  <a:ext uri="{0D108BD9-81ED-4DB2-BD59-A6C34878D82A}">
                    <a16:rowId xmlns:a16="http://schemas.microsoft.com/office/drawing/2014/main" val="325985819"/>
                  </a:ext>
                </a:extLst>
              </a:tr>
              <a:tr h="361437">
                <a:tc>
                  <a:txBody>
                    <a:bodyPr/>
                    <a:lstStyle/>
                    <a:p>
                      <a:r>
                        <a:rPr lang="en-US" dirty="0"/>
                        <a:t>Jan 13 (4 PM) </a:t>
                      </a:r>
                    </a:p>
                  </a:txBody>
                  <a:tcPr/>
                </a:tc>
                <a:tc>
                  <a:txBody>
                    <a:bodyPr/>
                    <a:lstStyle/>
                    <a:p>
                      <a:r>
                        <a:rPr lang="en-US" dirty="0"/>
                        <a:t>Applying for External Rotations, Navigating VSLO with Student Panel </a:t>
                      </a:r>
                    </a:p>
                  </a:txBody>
                  <a:tcPr/>
                </a:tc>
                <a:extLst>
                  <a:ext uri="{0D108BD9-81ED-4DB2-BD59-A6C34878D82A}">
                    <a16:rowId xmlns:a16="http://schemas.microsoft.com/office/drawing/2014/main" val="3456564378"/>
                  </a:ext>
                </a:extLst>
              </a:tr>
              <a:tr h="361437">
                <a:tc>
                  <a:txBody>
                    <a:bodyPr/>
                    <a:lstStyle/>
                    <a:p>
                      <a:r>
                        <a:rPr lang="en-US" b="1" dirty="0">
                          <a:highlight>
                            <a:srgbClr val="C0C0C0"/>
                          </a:highlight>
                        </a:rPr>
                        <a:t>Feb 5</a:t>
                      </a:r>
                    </a:p>
                  </a:txBody>
                  <a:tcPr/>
                </a:tc>
                <a:tc>
                  <a:txBody>
                    <a:bodyPr/>
                    <a:lstStyle/>
                    <a:p>
                      <a:r>
                        <a:rPr lang="en-US" b="1" dirty="0">
                          <a:highlight>
                            <a:srgbClr val="C0C0C0"/>
                          </a:highlight>
                        </a:rPr>
                        <a:t>PoM3:  Junior/Senior Day* </a:t>
                      </a:r>
                    </a:p>
                  </a:txBody>
                  <a:tcPr/>
                </a:tc>
                <a:extLst>
                  <a:ext uri="{0D108BD9-81ED-4DB2-BD59-A6C34878D82A}">
                    <a16:rowId xmlns:a16="http://schemas.microsoft.com/office/drawing/2014/main" val="2216883341"/>
                  </a:ext>
                </a:extLst>
              </a:tr>
              <a:tr h="361437">
                <a:tc>
                  <a:txBody>
                    <a:bodyPr/>
                    <a:lstStyle/>
                    <a:p>
                      <a:r>
                        <a:rPr lang="en-US" dirty="0"/>
                        <a:t>Apr/TBD</a:t>
                      </a:r>
                    </a:p>
                  </a:txBody>
                  <a:tcPr/>
                </a:tc>
                <a:tc>
                  <a:txBody>
                    <a:bodyPr/>
                    <a:lstStyle/>
                    <a:p>
                      <a:r>
                        <a:rPr lang="en-US" dirty="0"/>
                        <a:t>The Residency Application Overview – A Look Ahead </a:t>
                      </a:r>
                    </a:p>
                  </a:txBody>
                  <a:tcPr/>
                </a:tc>
                <a:extLst>
                  <a:ext uri="{0D108BD9-81ED-4DB2-BD59-A6C34878D82A}">
                    <a16:rowId xmlns:a16="http://schemas.microsoft.com/office/drawing/2014/main" val="2204734001"/>
                  </a:ext>
                </a:extLst>
              </a:tr>
              <a:tr h="361437">
                <a:tc>
                  <a:txBody>
                    <a:bodyPr/>
                    <a:lstStyle/>
                    <a:p>
                      <a:r>
                        <a:rPr lang="en-US" dirty="0"/>
                        <a:t>Apr/TBD </a:t>
                      </a:r>
                    </a:p>
                  </a:txBody>
                  <a:tcPr/>
                </a:tc>
                <a:tc>
                  <a:txBody>
                    <a:bodyPr/>
                    <a:lstStyle/>
                    <a:p>
                      <a:r>
                        <a:rPr lang="en-US" dirty="0"/>
                        <a:t>Preparing for your OSA Meeting and the MSPE </a:t>
                      </a:r>
                    </a:p>
                  </a:txBody>
                  <a:tcPr/>
                </a:tc>
                <a:extLst>
                  <a:ext uri="{0D108BD9-81ED-4DB2-BD59-A6C34878D82A}">
                    <a16:rowId xmlns:a16="http://schemas.microsoft.com/office/drawing/2014/main" val="3229833030"/>
                  </a:ext>
                </a:extLst>
              </a:tr>
              <a:tr h="361437">
                <a:tc>
                  <a:txBody>
                    <a:bodyPr/>
                    <a:lstStyle/>
                    <a:p>
                      <a:r>
                        <a:rPr lang="en-US" dirty="0"/>
                        <a:t>Apr/May </a:t>
                      </a:r>
                    </a:p>
                  </a:txBody>
                  <a:tcPr/>
                </a:tc>
                <a:tc>
                  <a:txBody>
                    <a:bodyPr/>
                    <a:lstStyle/>
                    <a:p>
                      <a:r>
                        <a:rPr lang="en-US" dirty="0"/>
                        <a:t>OSA Specialty-specific Advising </a:t>
                      </a:r>
                    </a:p>
                  </a:txBody>
                  <a:tcPr/>
                </a:tc>
                <a:extLst>
                  <a:ext uri="{0D108BD9-81ED-4DB2-BD59-A6C34878D82A}">
                    <a16:rowId xmlns:a16="http://schemas.microsoft.com/office/drawing/2014/main" val="2286001316"/>
                  </a:ext>
                </a:extLst>
              </a:tr>
              <a:tr h="361437">
                <a:tc>
                  <a:txBody>
                    <a:bodyPr/>
                    <a:lstStyle/>
                    <a:p>
                      <a:r>
                        <a:rPr lang="en-US" dirty="0"/>
                        <a:t>Apr</a:t>
                      </a:r>
                    </a:p>
                  </a:txBody>
                  <a:tcPr/>
                </a:tc>
                <a:tc>
                  <a:txBody>
                    <a:bodyPr/>
                    <a:lstStyle/>
                    <a:p>
                      <a:r>
                        <a:rPr lang="en-US" dirty="0"/>
                        <a:t>Personal Statement Writing (Asynchronous) </a:t>
                      </a:r>
                    </a:p>
                  </a:txBody>
                  <a:tcPr/>
                </a:tc>
                <a:extLst>
                  <a:ext uri="{0D108BD9-81ED-4DB2-BD59-A6C34878D82A}">
                    <a16:rowId xmlns:a16="http://schemas.microsoft.com/office/drawing/2014/main" val="1447901921"/>
                  </a:ext>
                </a:extLst>
              </a:tr>
              <a:tr h="361437">
                <a:tc>
                  <a:txBody>
                    <a:bodyPr/>
                    <a:lstStyle/>
                    <a:p>
                      <a:r>
                        <a:rPr lang="en-US" dirty="0"/>
                        <a:t>Spring</a:t>
                      </a:r>
                    </a:p>
                  </a:txBody>
                  <a:tcPr/>
                </a:tc>
                <a:tc>
                  <a:txBody>
                    <a:bodyPr/>
                    <a:lstStyle/>
                    <a:p>
                      <a:r>
                        <a:rPr lang="en-US" dirty="0"/>
                        <a:t>Personal Statement Writing Workshops (Multiple Offerings) </a:t>
                      </a:r>
                    </a:p>
                  </a:txBody>
                  <a:tcPr/>
                </a:tc>
                <a:extLst>
                  <a:ext uri="{0D108BD9-81ED-4DB2-BD59-A6C34878D82A}">
                    <a16:rowId xmlns:a16="http://schemas.microsoft.com/office/drawing/2014/main" val="914136509"/>
                  </a:ext>
                </a:extLst>
              </a:tr>
              <a:tr h="361437">
                <a:tc>
                  <a:txBody>
                    <a:bodyPr/>
                    <a:lstStyle/>
                    <a:p>
                      <a:r>
                        <a:rPr lang="en-US" dirty="0"/>
                        <a:t>May/TBD</a:t>
                      </a:r>
                    </a:p>
                  </a:txBody>
                  <a:tcPr/>
                </a:tc>
                <a:tc>
                  <a:txBody>
                    <a:bodyPr/>
                    <a:lstStyle/>
                    <a:p>
                      <a:r>
                        <a:rPr lang="en-US" dirty="0"/>
                        <a:t>The Preliminary and TY Application </a:t>
                      </a:r>
                    </a:p>
                  </a:txBody>
                  <a:tcPr/>
                </a:tc>
                <a:extLst>
                  <a:ext uri="{0D108BD9-81ED-4DB2-BD59-A6C34878D82A}">
                    <a16:rowId xmlns:a16="http://schemas.microsoft.com/office/drawing/2014/main" val="615161791"/>
                  </a:ext>
                </a:extLst>
              </a:tr>
              <a:tr h="361437">
                <a:tc>
                  <a:txBody>
                    <a:bodyPr/>
                    <a:lstStyle/>
                    <a:p>
                      <a:r>
                        <a:rPr lang="en-US" b="1" dirty="0">
                          <a:highlight>
                            <a:srgbClr val="C0C0C0"/>
                          </a:highlight>
                        </a:rPr>
                        <a:t>May-Jun </a:t>
                      </a:r>
                    </a:p>
                  </a:txBody>
                  <a:tcPr/>
                </a:tc>
                <a:tc>
                  <a:txBody>
                    <a:bodyPr/>
                    <a:lstStyle/>
                    <a:p>
                      <a:r>
                        <a:rPr lang="en-US" b="1" dirty="0">
                          <a:highlight>
                            <a:srgbClr val="C0C0C0"/>
                          </a:highlight>
                        </a:rPr>
                        <a:t>OSA 1:1 Advising Sessions* </a:t>
                      </a:r>
                    </a:p>
                  </a:txBody>
                  <a:tcPr/>
                </a:tc>
                <a:extLst>
                  <a:ext uri="{0D108BD9-81ED-4DB2-BD59-A6C34878D82A}">
                    <a16:rowId xmlns:a16="http://schemas.microsoft.com/office/drawing/2014/main" val="442179425"/>
                  </a:ext>
                </a:extLst>
              </a:tr>
              <a:tr h="361437">
                <a:tc>
                  <a:txBody>
                    <a:bodyPr/>
                    <a:lstStyle/>
                    <a:p>
                      <a:r>
                        <a:rPr lang="en-US" dirty="0"/>
                        <a:t>Jun 3 (4PM)</a:t>
                      </a:r>
                    </a:p>
                  </a:txBody>
                  <a:tcPr/>
                </a:tc>
                <a:tc>
                  <a:txBody>
                    <a:bodyPr/>
                    <a:lstStyle/>
                    <a:p>
                      <a:r>
                        <a:rPr lang="en-US" dirty="0"/>
                        <a:t>Residency Application Workshop (ERAS, SF, Central App) </a:t>
                      </a:r>
                    </a:p>
                  </a:txBody>
                  <a:tcPr/>
                </a:tc>
                <a:extLst>
                  <a:ext uri="{0D108BD9-81ED-4DB2-BD59-A6C34878D82A}">
                    <a16:rowId xmlns:a16="http://schemas.microsoft.com/office/drawing/2014/main" val="1905890138"/>
                  </a:ext>
                </a:extLst>
              </a:tr>
              <a:tr h="361437">
                <a:tc>
                  <a:txBody>
                    <a:bodyPr/>
                    <a:lstStyle/>
                    <a:p>
                      <a:r>
                        <a:rPr lang="en-US" dirty="0"/>
                        <a:t>Aug/TBD</a:t>
                      </a:r>
                    </a:p>
                  </a:txBody>
                  <a:tcPr/>
                </a:tc>
                <a:tc>
                  <a:txBody>
                    <a:bodyPr/>
                    <a:lstStyle/>
                    <a:p>
                      <a:r>
                        <a:rPr lang="en-US" dirty="0"/>
                        <a:t>Interview Preparedness + Mock Interview Program </a:t>
                      </a:r>
                    </a:p>
                  </a:txBody>
                  <a:tcPr/>
                </a:tc>
                <a:extLst>
                  <a:ext uri="{0D108BD9-81ED-4DB2-BD59-A6C34878D82A}">
                    <a16:rowId xmlns:a16="http://schemas.microsoft.com/office/drawing/2014/main" val="577784287"/>
                  </a:ext>
                </a:extLst>
              </a:tr>
              <a:tr h="361437">
                <a:tc>
                  <a:txBody>
                    <a:bodyPr/>
                    <a:lstStyle/>
                    <a:p>
                      <a:r>
                        <a:rPr lang="en-US" dirty="0"/>
                        <a:t>Jan/TBD</a:t>
                      </a:r>
                    </a:p>
                  </a:txBody>
                  <a:tcPr/>
                </a:tc>
                <a:tc>
                  <a:txBody>
                    <a:bodyPr/>
                    <a:lstStyle/>
                    <a:p>
                      <a:r>
                        <a:rPr lang="en-US" dirty="0"/>
                        <a:t>Post Interview Advising</a:t>
                      </a:r>
                    </a:p>
                  </a:txBody>
                  <a:tcPr/>
                </a:tc>
                <a:extLst>
                  <a:ext uri="{0D108BD9-81ED-4DB2-BD59-A6C34878D82A}">
                    <a16:rowId xmlns:a16="http://schemas.microsoft.com/office/drawing/2014/main" val="3724567939"/>
                  </a:ext>
                </a:extLst>
              </a:tr>
              <a:tr h="361437">
                <a:tc>
                  <a:txBody>
                    <a:bodyPr/>
                    <a:lstStyle/>
                    <a:p>
                      <a:r>
                        <a:rPr lang="en-US" b="1" dirty="0">
                          <a:highlight>
                            <a:srgbClr val="C0C0C0"/>
                          </a:highlight>
                        </a:rPr>
                        <a:t>Mar/TBD</a:t>
                      </a:r>
                    </a:p>
                  </a:txBody>
                  <a:tcPr/>
                </a:tc>
                <a:tc>
                  <a:txBody>
                    <a:bodyPr/>
                    <a:lstStyle/>
                    <a:p>
                      <a:r>
                        <a:rPr lang="en-US" b="1" dirty="0">
                          <a:highlight>
                            <a:srgbClr val="C0C0C0"/>
                          </a:highlight>
                        </a:rPr>
                        <a:t>Match Week Workshop* </a:t>
                      </a:r>
                    </a:p>
                  </a:txBody>
                  <a:tcPr/>
                </a:tc>
                <a:extLst>
                  <a:ext uri="{0D108BD9-81ED-4DB2-BD59-A6C34878D82A}">
                    <a16:rowId xmlns:a16="http://schemas.microsoft.com/office/drawing/2014/main" val="2663702248"/>
                  </a:ext>
                </a:extLst>
              </a:tr>
            </a:tbl>
          </a:graphicData>
        </a:graphic>
      </p:graphicFrame>
    </p:spTree>
    <p:extLst>
      <p:ext uri="{BB962C8B-B14F-4D97-AF65-F5344CB8AC3E}">
        <p14:creationId xmlns:p14="http://schemas.microsoft.com/office/powerpoint/2010/main" val="78044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50F8D9-8BC4-365D-0069-B9FF9B0EA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7F696-C19F-1C22-19C6-7F624F3B2D50}"/>
              </a:ext>
            </a:extLst>
          </p:cNvPr>
          <p:cNvSpPr>
            <a:spLocks noGrp="1"/>
          </p:cNvSpPr>
          <p:nvPr>
            <p:ph type="title"/>
          </p:nvPr>
        </p:nvSpPr>
        <p:spPr>
          <a:xfrm>
            <a:off x="609600" y="347757"/>
            <a:ext cx="10972800" cy="1143000"/>
          </a:xfrm>
        </p:spPr>
        <p:txBody>
          <a:bodyPr>
            <a:normAutofit/>
          </a:bodyPr>
          <a:lstStyle/>
          <a:p>
            <a:r>
              <a:rPr lang="en-US" dirty="0"/>
              <a:t>FRCT Scholarly Project </a:t>
            </a:r>
            <a:endParaRPr lang="en-US" sz="3600" dirty="0">
              <a:solidFill>
                <a:schemeClr val="accent1"/>
              </a:solidFill>
            </a:endParaRPr>
          </a:p>
        </p:txBody>
      </p:sp>
      <p:sp>
        <p:nvSpPr>
          <p:cNvPr id="6" name="Content Placeholder 5">
            <a:extLst>
              <a:ext uri="{FF2B5EF4-FFF2-40B4-BE49-F238E27FC236}">
                <a16:creationId xmlns:a16="http://schemas.microsoft.com/office/drawing/2014/main" id="{16012BA6-BF50-B24F-2397-C93BB0260E82}"/>
              </a:ext>
            </a:extLst>
          </p:cNvPr>
          <p:cNvSpPr>
            <a:spLocks noGrp="1"/>
          </p:cNvSpPr>
          <p:nvPr>
            <p:ph idx="1"/>
          </p:nvPr>
        </p:nvSpPr>
        <p:spPr>
          <a:xfrm>
            <a:off x="609600" y="1657351"/>
            <a:ext cx="11334750" cy="4468814"/>
          </a:xfrm>
        </p:spPr>
        <p:txBody>
          <a:bodyPr>
            <a:normAutofit fontScale="92500" lnSpcReduction="20000"/>
          </a:bodyPr>
          <a:lstStyle/>
          <a:p>
            <a:r>
              <a:rPr lang="en-US" dirty="0"/>
              <a:t>All students must complete an </a:t>
            </a:r>
            <a:r>
              <a:rPr lang="en-US" u="sng" dirty="0"/>
              <a:t>FRCT Scholarly Project </a:t>
            </a:r>
            <a:r>
              <a:rPr lang="en-US" dirty="0"/>
              <a:t>to graduate </a:t>
            </a:r>
          </a:p>
          <a:p>
            <a:r>
              <a:rPr lang="en-US" dirty="0"/>
              <a:t>Course Director:  Dr. Matteson </a:t>
            </a:r>
          </a:p>
          <a:p>
            <a:r>
              <a:rPr lang="en-US" dirty="0"/>
              <a:t>January 31, 2025:  If you have not submitted an FRCT proposal by this date, you must schedule a Research Elective and an FRCT month in the Fall 2025 term  </a:t>
            </a:r>
          </a:p>
          <a:p>
            <a:pPr lvl="1"/>
            <a:r>
              <a:rPr lang="en-US" dirty="0"/>
              <a:t>Research Elective counts as 1 of 5 electives; must be coordinated in advance with course director, Dr. Carey </a:t>
            </a:r>
          </a:p>
          <a:p>
            <a:pPr lvl="1"/>
            <a:r>
              <a:rPr lang="en-US" dirty="0"/>
              <a:t>FRCT month does NOT count as an elective; cannot be co-scheduled with another rotation </a:t>
            </a:r>
          </a:p>
          <a:p>
            <a:r>
              <a:rPr lang="en-US" dirty="0"/>
              <a:t>June 30, 2025:  If you have not submitted a Final report by this date, you must schedule an FRCT month in the Fall 2025 term </a:t>
            </a:r>
          </a:p>
        </p:txBody>
      </p:sp>
    </p:spTree>
    <p:extLst>
      <p:ext uri="{BB962C8B-B14F-4D97-AF65-F5344CB8AC3E}">
        <p14:creationId xmlns:p14="http://schemas.microsoft.com/office/powerpoint/2010/main" val="411915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47757"/>
            <a:ext cx="10972800" cy="1143000"/>
          </a:xfrm>
        </p:spPr>
        <p:txBody>
          <a:bodyPr/>
          <a:lstStyle/>
          <a:p>
            <a:r>
              <a:rPr lang="en-US" dirty="0"/>
              <a:t>How to Plan for USMLE Step 2?</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641513"/>
            <a:ext cx="11200482" cy="4484651"/>
          </a:xfrm>
        </p:spPr>
        <p:txBody>
          <a:bodyPr vert="horz" lIns="91440" tIns="45720" rIns="91440" bIns="45720" rtlCol="0" anchor="t">
            <a:normAutofit/>
          </a:bodyPr>
          <a:lstStyle/>
          <a:p>
            <a:r>
              <a:rPr lang="en-US" dirty="0"/>
              <a:t>Must take Step 2 CK before 4/24/2026 to graduate</a:t>
            </a:r>
          </a:p>
          <a:p>
            <a:endParaRPr lang="en-US" dirty="0"/>
          </a:p>
          <a:p>
            <a:r>
              <a:rPr lang="en-US" dirty="0"/>
              <a:t>In reality, must have score for residency applications (e.g., Sept 2025 – tentatively) </a:t>
            </a:r>
          </a:p>
          <a:p>
            <a:endParaRPr lang="en-US" dirty="0"/>
          </a:p>
        </p:txBody>
      </p:sp>
      <p:pic>
        <p:nvPicPr>
          <p:cNvPr id="5122" name="Picture 2" descr="Nuts and bolts — Stock Photo © koosen #36058385">
            <a:extLst>
              <a:ext uri="{FF2B5EF4-FFF2-40B4-BE49-F238E27FC236}">
                <a16:creationId xmlns:a16="http://schemas.microsoft.com/office/drawing/2014/main" id="{E6076FDF-2D09-4427-A80D-C0D473A64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802" y="284427"/>
            <a:ext cx="1812791" cy="1206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5A2DCEF-42DF-4715-B5EE-CAEE2ACD88EF}"/>
              </a:ext>
            </a:extLst>
          </p:cNvPr>
          <p:cNvSpPr/>
          <p:nvPr/>
        </p:nvSpPr>
        <p:spPr>
          <a:xfrm>
            <a:off x="1079653" y="4384713"/>
            <a:ext cx="10311788" cy="21255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t>Strongly consider taking CK in </a:t>
            </a:r>
            <a:r>
              <a:rPr lang="en-US" sz="4000" dirty="0">
                <a:solidFill>
                  <a:schemeClr val="accent1"/>
                </a:solidFill>
              </a:rPr>
              <a:t>May/Jun/Jul </a:t>
            </a:r>
            <a:r>
              <a:rPr lang="en-US" sz="4000" dirty="0"/>
              <a:t>if your schedule can accommodate</a:t>
            </a:r>
          </a:p>
          <a:p>
            <a:pPr algn="ctr"/>
            <a:r>
              <a:rPr lang="en-US" sz="2400" dirty="0"/>
              <a:t>*2025 Match Cycle – Must take Step 2 by July 26</a:t>
            </a:r>
            <a:r>
              <a:rPr lang="en-US" sz="2400" baseline="30000" dirty="0"/>
              <a:t>th</a:t>
            </a:r>
            <a:r>
              <a:rPr lang="en-US" sz="2400" dirty="0"/>
              <a:t> to get scores back</a:t>
            </a:r>
          </a:p>
        </p:txBody>
      </p:sp>
    </p:spTree>
    <p:extLst>
      <p:ext uri="{BB962C8B-B14F-4D97-AF65-F5344CB8AC3E}">
        <p14:creationId xmlns:p14="http://schemas.microsoft.com/office/powerpoint/2010/main" val="43887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60502"/>
            <a:ext cx="10972800" cy="1143000"/>
          </a:xfrm>
        </p:spPr>
        <p:txBody>
          <a:bodyPr/>
          <a:lstStyle/>
          <a:p>
            <a:r>
              <a:rPr lang="en-US" dirty="0"/>
              <a:t>USMLE Step 2 – Other Considerations</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729649"/>
            <a:ext cx="10972800" cy="4396516"/>
          </a:xfrm>
        </p:spPr>
        <p:txBody>
          <a:bodyPr/>
          <a:lstStyle/>
          <a:p>
            <a:r>
              <a:rPr lang="en-US" dirty="0"/>
              <a:t>Recommend taking an unscheduled month for study prep</a:t>
            </a:r>
          </a:p>
          <a:p>
            <a:r>
              <a:rPr lang="en-US" dirty="0"/>
              <a:t>Use materials provided by NBME for study </a:t>
            </a:r>
          </a:p>
          <a:p>
            <a:r>
              <a:rPr lang="en-US" dirty="0"/>
              <a:t>Do </a:t>
            </a:r>
            <a:r>
              <a:rPr lang="en-US" u="sng" dirty="0"/>
              <a:t>not</a:t>
            </a:r>
            <a:r>
              <a:rPr lang="en-US" dirty="0"/>
              <a:t> schedule CK for first day of a rotation </a:t>
            </a:r>
          </a:p>
          <a:p>
            <a:r>
              <a:rPr lang="en-US" b="1" dirty="0">
                <a:solidFill>
                  <a:srgbClr val="C00000"/>
                </a:solidFill>
              </a:rPr>
              <a:t>TODAY – Mandatory Step 2 Preparation Meeting </a:t>
            </a:r>
          </a:p>
        </p:txBody>
      </p:sp>
      <p:pic>
        <p:nvPicPr>
          <p:cNvPr id="5" name="Picture 4">
            <a:extLst>
              <a:ext uri="{FF2B5EF4-FFF2-40B4-BE49-F238E27FC236}">
                <a16:creationId xmlns:a16="http://schemas.microsoft.com/office/drawing/2014/main" id="{40084068-EC9A-4E51-875A-6C4B21E47442}"/>
              </a:ext>
            </a:extLst>
          </p:cNvPr>
          <p:cNvPicPr>
            <a:picLocks noChangeAspect="1"/>
          </p:cNvPicPr>
          <p:nvPr/>
        </p:nvPicPr>
        <p:blipFill rotWithShape="1">
          <a:blip r:embed="rId3"/>
          <a:srcRect r="25748"/>
          <a:stretch/>
        </p:blipFill>
        <p:spPr>
          <a:xfrm>
            <a:off x="6889700" y="4968607"/>
            <a:ext cx="4659248" cy="903384"/>
          </a:xfrm>
          <a:prstGeom prst="rect">
            <a:avLst/>
          </a:prstGeom>
        </p:spPr>
      </p:pic>
      <p:sp>
        <p:nvSpPr>
          <p:cNvPr id="6" name="TextBox 5">
            <a:extLst>
              <a:ext uri="{FF2B5EF4-FFF2-40B4-BE49-F238E27FC236}">
                <a16:creationId xmlns:a16="http://schemas.microsoft.com/office/drawing/2014/main" id="{C23AF5E0-5C4C-4FFD-9E3D-3947B44EA774}"/>
              </a:ext>
            </a:extLst>
          </p:cNvPr>
          <p:cNvSpPr txBox="1"/>
          <p:nvPr/>
        </p:nvSpPr>
        <p:spPr>
          <a:xfrm>
            <a:off x="6889700" y="5927861"/>
            <a:ext cx="4659248" cy="523220"/>
          </a:xfrm>
          <a:prstGeom prst="rect">
            <a:avLst/>
          </a:prstGeom>
          <a:noFill/>
        </p:spPr>
        <p:txBody>
          <a:bodyPr wrap="square" rtlCol="0">
            <a:spAutoFit/>
          </a:bodyPr>
          <a:lstStyle/>
          <a:p>
            <a:pPr algn="r"/>
            <a:r>
              <a:rPr lang="en-US" sz="2800" dirty="0"/>
              <a:t>Episode 30: Step 2 CK </a:t>
            </a:r>
          </a:p>
        </p:txBody>
      </p:sp>
      <p:sp>
        <p:nvSpPr>
          <p:cNvPr id="7" name="Rectangle 6">
            <a:extLst>
              <a:ext uri="{FF2B5EF4-FFF2-40B4-BE49-F238E27FC236}">
                <a16:creationId xmlns:a16="http://schemas.microsoft.com/office/drawing/2014/main" id="{20C1C02F-CF6D-4916-BC9F-5A164B95CD74}"/>
              </a:ext>
            </a:extLst>
          </p:cNvPr>
          <p:cNvSpPr/>
          <p:nvPr/>
        </p:nvSpPr>
        <p:spPr>
          <a:xfrm>
            <a:off x="788219" y="5032752"/>
            <a:ext cx="5016034" cy="1477328"/>
          </a:xfrm>
          <a:prstGeom prst="rect">
            <a:avLst/>
          </a:prstGeom>
        </p:spPr>
        <p:txBody>
          <a:bodyPr wrap="square" lIns="91440" tIns="45720" rIns="91440" bIns="45720" anchor="t">
            <a:spAutoFit/>
          </a:bodyPr>
          <a:lstStyle/>
          <a:p>
            <a:r>
              <a:rPr lang="en-US" b="1" dirty="0">
                <a:solidFill>
                  <a:srgbClr val="000000"/>
                </a:solidFill>
                <a:latin typeface="Source Sans Pro"/>
                <a:ea typeface="Source Sans Pro"/>
              </a:rPr>
              <a:t>Gillis, Tess, MBA, MJ </a:t>
            </a:r>
            <a:br>
              <a:rPr lang="en-US" dirty="0"/>
            </a:br>
            <a:r>
              <a:rPr lang="en-US" i="1" dirty="0">
                <a:solidFill>
                  <a:srgbClr val="000000"/>
                </a:solidFill>
                <a:latin typeface="Source Sans Pro"/>
                <a:ea typeface="Source Sans Pro"/>
              </a:rPr>
              <a:t>Senior Academic Development Specialist </a:t>
            </a:r>
            <a:br>
              <a:rPr lang="en-US" dirty="0"/>
            </a:br>
            <a:r>
              <a:rPr lang="en-US" dirty="0">
                <a:solidFill>
                  <a:srgbClr val="000000"/>
                </a:solidFill>
                <a:latin typeface="Source Sans Pro"/>
                <a:ea typeface="Source Sans Pro"/>
              </a:rPr>
              <a:t>HSF-I 314</a:t>
            </a:r>
            <a:br>
              <a:rPr lang="en-US" dirty="0"/>
            </a:br>
            <a:r>
              <a:rPr lang="en-US" dirty="0">
                <a:solidFill>
                  <a:srgbClr val="000000"/>
                </a:solidFill>
                <a:latin typeface="Source Sans Pro"/>
                <a:ea typeface="Source Sans Pro"/>
              </a:rPr>
              <a:t>410.706.7669</a:t>
            </a:r>
            <a:br>
              <a:rPr lang="en-US" dirty="0"/>
            </a:br>
            <a:r>
              <a:rPr lang="en-US" b="1" u="sng" dirty="0">
                <a:solidFill>
                  <a:srgbClr val="3A73CF"/>
                </a:solidFill>
                <a:latin typeface="Source Sans Pro"/>
                <a:ea typeface="Source Sans Pro"/>
                <a:hlinkClick r:id="rId4">
                  <a:extLst>
                    <a:ext uri="{A12FA001-AC4F-418D-AE19-62706E023703}">
                      <ahyp:hlinkClr xmlns:ahyp="http://schemas.microsoft.com/office/drawing/2018/hyperlinkcolor" val="tx"/>
                    </a:ext>
                  </a:extLst>
                </a:hlinkClick>
              </a:rPr>
              <a:t>tgillis@som.umaryland.edu</a:t>
            </a:r>
            <a:endParaRPr lang="en-US" dirty="0">
              <a:latin typeface="Source Sans Pro"/>
              <a:ea typeface="Source Sans Pro"/>
            </a:endParaRPr>
          </a:p>
        </p:txBody>
      </p:sp>
      <p:pic>
        <p:nvPicPr>
          <p:cNvPr id="8" name="Picture 2" descr="Nuts and bolts — Stock Photo © koosen #36058385">
            <a:extLst>
              <a:ext uri="{FF2B5EF4-FFF2-40B4-BE49-F238E27FC236}">
                <a16:creationId xmlns:a16="http://schemas.microsoft.com/office/drawing/2014/main" id="{2C4F8B34-0AC3-4D0B-AA25-87A7E9515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8158" y="442350"/>
            <a:ext cx="1357544" cy="90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14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10817" y="727314"/>
            <a:ext cx="3472069" cy="2029138"/>
          </a:xfrm>
        </p:spPr>
        <p:txBody>
          <a:bodyPr>
            <a:normAutofit fontScale="90000"/>
          </a:bodyPr>
          <a:lstStyle/>
          <a:p>
            <a:pPr>
              <a:lnSpc>
                <a:spcPct val="90000"/>
              </a:lnSpc>
            </a:pPr>
            <a:br>
              <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rPr>
            </a:br>
            <a:br>
              <a:rPr lang="en-US" sz="3400" dirty="0">
                <a:ln w="0"/>
                <a:effectLst>
                  <a:outerShdw blurRad="38100" dist="19050" dir="2700000" algn="tl" rotWithShape="0">
                    <a:schemeClr val="dk1">
                      <a:alpha val="40000"/>
                    </a:schemeClr>
                  </a:outerShdw>
                </a:effectLst>
                <a:latin typeface="Adobe Garamond Pro" panose="02020502060506020403" pitchFamily="18" charset="0"/>
              </a:rPr>
            </a:br>
            <a:r>
              <a:rPr lang="en-US" sz="3600" dirty="0">
                <a:ln w="0"/>
                <a:effectLst>
                  <a:outerShdw blurRad="38100" dist="19050" dir="2700000" algn="tl" rotWithShape="0">
                    <a:schemeClr val="dk1">
                      <a:alpha val="40000"/>
                    </a:schemeClr>
                  </a:outerShdw>
                </a:effectLst>
                <a:latin typeface="+mn-lt"/>
                <a:cs typeface="Arial" panose="020B0604020202020204" pitchFamily="34" charset="0"/>
                <a:hlinkClick r:id="rId3"/>
              </a:rPr>
              <a:t>Graduation Requirements </a:t>
            </a:r>
            <a:br>
              <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rPr>
            </a:br>
            <a:r>
              <a:rPr lang="en-US" sz="2000" dirty="0">
                <a:ln w="0"/>
                <a:latin typeface="Adobe Garamond Pro" panose="02020502060506020403" pitchFamily="18" charset="0"/>
              </a:rPr>
              <a:t>*All requirements must be complete 1 week prior to graduation</a:t>
            </a:r>
            <a:br>
              <a:rPr lang="en-US" sz="3400" dirty="0">
                <a:solidFill>
                  <a:srgbClr val="FFFFFF"/>
                </a:solidFill>
                <a:latin typeface="Adobe Garamond Pro" panose="02020502060506020403" pitchFamily="18" charset="0"/>
              </a:rPr>
            </a:br>
            <a:endPar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endParaRPr>
          </a:p>
        </p:txBody>
      </p:sp>
      <p:graphicFrame>
        <p:nvGraphicFramePr>
          <p:cNvPr id="51208" name="Rectangle 3">
            <a:extLst>
              <a:ext uri="{FF2B5EF4-FFF2-40B4-BE49-F238E27FC236}">
                <a16:creationId xmlns:a16="http://schemas.microsoft.com/office/drawing/2014/main" id="{958A995E-91A2-4B82-A262-ED5E2B884F83}"/>
              </a:ext>
            </a:extLst>
          </p:cNvPr>
          <p:cNvGraphicFramePr>
            <a:graphicFrameLocks noGrp="1"/>
          </p:cNvGraphicFramePr>
          <p:nvPr>
            <p:ph idx="1"/>
            <p:extLst>
              <p:ext uri="{D42A27DB-BD31-4B8C-83A1-F6EECF244321}">
                <p14:modId xmlns:p14="http://schemas.microsoft.com/office/powerpoint/2010/main" val="14499777"/>
              </p:ext>
            </p:extLst>
          </p:nvPr>
        </p:nvGraphicFramePr>
        <p:xfrm>
          <a:off x="4550046" y="727315"/>
          <a:ext cx="704705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Rounded Corners 1">
            <a:extLst>
              <a:ext uri="{FF2B5EF4-FFF2-40B4-BE49-F238E27FC236}">
                <a16:creationId xmlns:a16="http://schemas.microsoft.com/office/drawing/2014/main" id="{9C5FB829-8D03-39F3-CC0C-224DCDAA85DB}"/>
              </a:ext>
            </a:extLst>
          </p:cNvPr>
          <p:cNvSpPr/>
          <p:nvPr/>
        </p:nvSpPr>
        <p:spPr>
          <a:xfrm>
            <a:off x="630195" y="3429000"/>
            <a:ext cx="3472069" cy="27016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hlinkClick r:id="rId9"/>
              </a:rPr>
              <a:t>https://www.medschool.umaryland.edu/media/som/offices-of-the-dean/student-affairs/documents/Graduation-Requirements-Worksheet.pdf</a:t>
            </a:r>
            <a:r>
              <a:rPr lang="en-US" dirty="0"/>
              <a:t> </a:t>
            </a:r>
          </a:p>
        </p:txBody>
      </p:sp>
    </p:spTree>
    <p:extLst>
      <p:ext uri="{BB962C8B-B14F-4D97-AF65-F5344CB8AC3E}">
        <p14:creationId xmlns:p14="http://schemas.microsoft.com/office/powerpoint/2010/main" val="1872368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3B8E900F-4EE0-8EF9-79A5-9CE83D7C9E5B}"/>
            </a:ext>
          </a:extLst>
        </p:cNvPr>
        <p:cNvGrpSpPr/>
        <p:nvPr/>
      </p:nvGrpSpPr>
      <p:grpSpPr>
        <a:xfrm>
          <a:off x="0" y="0"/>
          <a:ext cx="0" cy="0"/>
          <a:chOff x="0" y="0"/>
          <a:chExt cx="0" cy="0"/>
        </a:xfrm>
      </p:grpSpPr>
      <p:pic>
        <p:nvPicPr>
          <p:cNvPr id="2053" name="Picture 2052">
            <a:extLst>
              <a:ext uri="{FF2B5EF4-FFF2-40B4-BE49-F238E27FC236}">
                <a16:creationId xmlns:a16="http://schemas.microsoft.com/office/drawing/2014/main" id="{8D7CC9F6-31A8-56C1-2141-9826F76B62BE}"/>
              </a:ext>
            </a:extLst>
          </p:cNvPr>
          <p:cNvPicPr>
            <a:picLocks noChangeAspect="1"/>
          </p:cNvPicPr>
          <p:nvPr/>
        </p:nvPicPr>
        <p:blipFill rotWithShape="1">
          <a:blip r:embed="rId3"/>
          <a:srcRect r="10999" b="-1"/>
          <a:stretch/>
        </p:blipFill>
        <p:spPr>
          <a:xfrm>
            <a:off x="1524020" y="10"/>
            <a:ext cx="9143980" cy="6857990"/>
          </a:xfrm>
          <a:prstGeom prst="rect">
            <a:avLst/>
          </a:prstGeom>
        </p:spPr>
      </p:pic>
      <p:sp>
        <p:nvSpPr>
          <p:cNvPr id="73" name="Freeform 5">
            <a:extLst>
              <a:ext uri="{FF2B5EF4-FFF2-40B4-BE49-F238E27FC236}">
                <a16:creationId xmlns:a16="http://schemas.microsoft.com/office/drawing/2014/main" id="{0306BBD9-1B75-C3F1-F1B6-23670C29B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406442" y="2714172"/>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050" name="Rectangle 2">
            <a:extLst>
              <a:ext uri="{FF2B5EF4-FFF2-40B4-BE49-F238E27FC236}">
                <a16:creationId xmlns:a16="http://schemas.microsoft.com/office/drawing/2014/main" id="{1A22899E-2E9F-FABD-1203-51AE33C4FDED}"/>
              </a:ext>
            </a:extLst>
          </p:cNvPr>
          <p:cNvSpPr>
            <a:spLocks noGrp="1" noChangeArrowheads="1"/>
          </p:cNvSpPr>
          <p:nvPr>
            <p:ph type="ctrTitle"/>
          </p:nvPr>
        </p:nvSpPr>
        <p:spPr>
          <a:xfrm>
            <a:off x="6406442" y="3734093"/>
            <a:ext cx="4261538" cy="1375542"/>
          </a:xfrm>
        </p:spPr>
        <p:txBody>
          <a:bodyPr>
            <a:normAutofit/>
          </a:bodyPr>
          <a:lstStyle/>
          <a:p>
            <a:r>
              <a:rPr lang="en-US" sz="3600" dirty="0"/>
              <a:t>Scheduling</a:t>
            </a:r>
          </a:p>
        </p:txBody>
      </p:sp>
      <p:cxnSp>
        <p:nvCxnSpPr>
          <p:cNvPr id="75" name="Straight Connector 74">
            <a:extLst>
              <a:ext uri="{FF2B5EF4-FFF2-40B4-BE49-F238E27FC236}">
                <a16:creationId xmlns:a16="http://schemas.microsoft.com/office/drawing/2014/main" id="{686CDF3E-1C08-B3C0-4566-2ED27B5154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34704"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6416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47757"/>
            <a:ext cx="10972800" cy="1143000"/>
          </a:xfrm>
        </p:spPr>
        <p:txBody>
          <a:bodyPr/>
          <a:lstStyle/>
          <a:p>
            <a:r>
              <a:rPr lang="en-US" dirty="0"/>
              <a:t>Pre-Scheduling</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641513"/>
            <a:ext cx="11200482" cy="4484651"/>
          </a:xfrm>
        </p:spPr>
        <p:txBody>
          <a:bodyPr vert="horz" lIns="91440" tIns="45720" rIns="91440" bIns="45720" rtlCol="0" anchor="t">
            <a:normAutofit/>
          </a:bodyPr>
          <a:lstStyle/>
          <a:p>
            <a:r>
              <a:rPr lang="en-US" dirty="0"/>
              <a:t>All clerkships must be scheduled </a:t>
            </a:r>
            <a:r>
              <a:rPr lang="en-US" u="sng" dirty="0"/>
              <a:t>BEFORE</a:t>
            </a:r>
            <a:r>
              <a:rPr lang="en-US" dirty="0"/>
              <a:t> the Advanced Clinical Phase (M4) scheduling begins </a:t>
            </a:r>
          </a:p>
          <a:p>
            <a:pPr lvl="1"/>
            <a:r>
              <a:rPr lang="en-US" b="1" dirty="0">
                <a:solidFill>
                  <a:srgbClr val="C00000"/>
                </a:solidFill>
                <a:cs typeface="Calibri"/>
              </a:rPr>
              <a:t>** Review your portfolio schedule ** </a:t>
            </a:r>
          </a:p>
          <a:p>
            <a:pPr lvl="1"/>
            <a:r>
              <a:rPr lang="en-US" dirty="0"/>
              <a:t>Placed as early in your schedule as possible </a:t>
            </a:r>
          </a:p>
          <a:p>
            <a:pPr lvl="1"/>
            <a:r>
              <a:rPr lang="en-US" dirty="0"/>
              <a:t>Assigned by lottery</a:t>
            </a:r>
          </a:p>
          <a:p>
            <a:pPr lvl="1"/>
            <a:r>
              <a:rPr lang="en-US" dirty="0"/>
              <a:t>All clerkships (except EM/</a:t>
            </a:r>
            <a:r>
              <a:rPr lang="en-US" dirty="0" err="1"/>
              <a:t>Anes</a:t>
            </a:r>
            <a:r>
              <a:rPr lang="en-US" dirty="0"/>
              <a:t>) must be completed before Step 2 </a:t>
            </a:r>
          </a:p>
          <a:p>
            <a:pPr lvl="1"/>
            <a:r>
              <a:rPr lang="en-US" dirty="0"/>
              <a:t>Can schedule electives/SIs before (be aware of pre-requisites) </a:t>
            </a:r>
          </a:p>
        </p:txBody>
      </p:sp>
    </p:spTree>
    <p:extLst>
      <p:ext uri="{BB962C8B-B14F-4D97-AF65-F5344CB8AC3E}">
        <p14:creationId xmlns:p14="http://schemas.microsoft.com/office/powerpoint/2010/main" val="75903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47757"/>
            <a:ext cx="10972800" cy="1143000"/>
          </a:xfrm>
        </p:spPr>
        <p:txBody>
          <a:bodyPr/>
          <a:lstStyle/>
          <a:p>
            <a:r>
              <a:rPr lang="en-US" dirty="0"/>
              <a:t>Pre-Scheduling</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641513"/>
            <a:ext cx="11200482" cy="4484651"/>
          </a:xfrm>
        </p:spPr>
        <p:txBody>
          <a:bodyPr vert="horz" lIns="91440" tIns="45720" rIns="91440" bIns="45720" rtlCol="0" anchor="t">
            <a:normAutofit/>
          </a:bodyPr>
          <a:lstStyle/>
          <a:p>
            <a:r>
              <a:rPr lang="en-US" dirty="0"/>
              <a:t>All clerkships must be scheduled </a:t>
            </a:r>
            <a:r>
              <a:rPr lang="en-US" u="sng" dirty="0"/>
              <a:t>BEFORE</a:t>
            </a:r>
            <a:r>
              <a:rPr lang="en-US" dirty="0"/>
              <a:t> the Advanced Clinical Phase (M4) scheduling begins </a:t>
            </a:r>
          </a:p>
          <a:p>
            <a:pPr lvl="1"/>
            <a:r>
              <a:rPr lang="en-US" b="1" dirty="0">
                <a:solidFill>
                  <a:srgbClr val="C00000"/>
                </a:solidFill>
                <a:cs typeface="Calibri"/>
              </a:rPr>
              <a:t>** Review your portfolio schedule ** </a:t>
            </a:r>
          </a:p>
          <a:p>
            <a:pPr lvl="1"/>
            <a:r>
              <a:rPr lang="en-US" dirty="0"/>
              <a:t>Placed as early in your schedule as possible </a:t>
            </a:r>
          </a:p>
          <a:p>
            <a:pPr lvl="1"/>
            <a:r>
              <a:rPr lang="en-US" dirty="0"/>
              <a:t>Assigned by lottery</a:t>
            </a:r>
          </a:p>
          <a:p>
            <a:pPr lvl="1"/>
            <a:r>
              <a:rPr lang="en-US" dirty="0"/>
              <a:t>All clerkships (except EM/</a:t>
            </a:r>
            <a:r>
              <a:rPr lang="en-US" dirty="0" err="1"/>
              <a:t>Anes</a:t>
            </a:r>
            <a:r>
              <a:rPr lang="en-US" dirty="0"/>
              <a:t>) must be completed before Step 2 </a:t>
            </a:r>
          </a:p>
          <a:p>
            <a:pPr lvl="1"/>
            <a:r>
              <a:rPr lang="en-US" dirty="0"/>
              <a:t>Can schedule electives/SIs before (be aware of pre-requisites) </a:t>
            </a:r>
          </a:p>
        </p:txBody>
      </p:sp>
      <p:sp>
        <p:nvSpPr>
          <p:cNvPr id="4" name="Rectangle: Rounded Corners 3">
            <a:extLst>
              <a:ext uri="{FF2B5EF4-FFF2-40B4-BE49-F238E27FC236}">
                <a16:creationId xmlns:a16="http://schemas.microsoft.com/office/drawing/2014/main" id="{C00A97AD-0BCE-FD18-9FBE-4AEE9AA8B2C7}"/>
              </a:ext>
            </a:extLst>
          </p:cNvPr>
          <p:cNvSpPr/>
          <p:nvPr/>
        </p:nvSpPr>
        <p:spPr>
          <a:xfrm>
            <a:off x="0" y="5577219"/>
            <a:ext cx="12192000" cy="9330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It is the student’s responsibility to ensure ALL requirements (outstanding clerkships, 2-week elective) are scheduled and completed </a:t>
            </a:r>
          </a:p>
        </p:txBody>
      </p:sp>
    </p:spTree>
    <p:extLst>
      <p:ext uri="{BB962C8B-B14F-4D97-AF65-F5344CB8AC3E}">
        <p14:creationId xmlns:p14="http://schemas.microsoft.com/office/powerpoint/2010/main" val="135937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7681" y="316092"/>
            <a:ext cx="6705600" cy="1143000"/>
          </a:xfrm>
          <a:solidFill>
            <a:schemeClr val="bg1">
              <a:lumMod val="65000"/>
            </a:schemeClr>
          </a:solidFill>
        </p:spPr>
        <p:txBody>
          <a:bodyPr>
            <a:normAutofit/>
          </a:bodyPr>
          <a:lstStyle/>
          <a:p>
            <a:r>
              <a:rPr lang="en-US" sz="37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Initial </a:t>
            </a:r>
            <a:r>
              <a:rPr lang="en-US" sz="37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3"/>
              </a:rPr>
              <a:t>Scheduling Process</a:t>
            </a:r>
            <a:endParaRPr lang="en-US" sz="37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16389" name="Rectangle 3">
            <a:extLst>
              <a:ext uri="{FF2B5EF4-FFF2-40B4-BE49-F238E27FC236}">
                <a16:creationId xmlns:a16="http://schemas.microsoft.com/office/drawing/2014/main" id="{EF115E5F-8884-4791-B009-A550F86C81B3}"/>
              </a:ext>
            </a:extLst>
          </p:cNvPr>
          <p:cNvGraphicFramePr>
            <a:graphicFrameLocks noGrp="1"/>
          </p:cNvGraphicFramePr>
          <p:nvPr>
            <p:ph idx="1"/>
            <p:extLst>
              <p:ext uri="{D42A27DB-BD31-4B8C-83A1-F6EECF244321}">
                <p14:modId xmlns:p14="http://schemas.microsoft.com/office/powerpoint/2010/main" val="1389704942"/>
              </p:ext>
            </p:extLst>
          </p:nvPr>
        </p:nvGraphicFramePr>
        <p:xfrm>
          <a:off x="717479" y="1945811"/>
          <a:ext cx="6346004" cy="4473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95BF61C8-D28E-4AAC-93E9-912E685BE6D2}"/>
              </a:ext>
            </a:extLst>
          </p:cNvPr>
          <p:cNvGraphicFramePr/>
          <p:nvPr>
            <p:extLst>
              <p:ext uri="{D42A27DB-BD31-4B8C-83A1-F6EECF244321}">
                <p14:modId xmlns:p14="http://schemas.microsoft.com/office/powerpoint/2010/main" val="1729260451"/>
              </p:ext>
            </p:extLst>
          </p:nvPr>
        </p:nvGraphicFramePr>
        <p:xfrm>
          <a:off x="6795958" y="204658"/>
          <a:ext cx="5251545" cy="61803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a:extLst>
              <a:ext uri="{FF2B5EF4-FFF2-40B4-BE49-F238E27FC236}">
                <a16:creationId xmlns:a16="http://schemas.microsoft.com/office/drawing/2014/main" id="{E31AAFC1-9D93-41E0-8121-02FA9CC7415E}"/>
              </a:ext>
            </a:extLst>
          </p:cNvPr>
          <p:cNvSpPr txBox="1"/>
          <p:nvPr/>
        </p:nvSpPr>
        <p:spPr>
          <a:xfrm>
            <a:off x="8574922" y="2062612"/>
            <a:ext cx="1675478" cy="369332"/>
          </a:xfrm>
          <a:prstGeom prst="rect">
            <a:avLst/>
          </a:prstGeom>
          <a:noFill/>
        </p:spPr>
        <p:txBody>
          <a:bodyPr wrap="square" lIns="91440" tIns="45720" rIns="91440" bIns="45720" rtlCol="0" anchor="t">
            <a:spAutoFit/>
          </a:bodyPr>
          <a:lstStyle/>
          <a:p>
            <a:pPr algn="ctr"/>
            <a:r>
              <a:rPr lang="en-US" dirty="0"/>
              <a:t>Jan 31 – Feb 7</a:t>
            </a:r>
          </a:p>
        </p:txBody>
      </p:sp>
      <p:sp>
        <p:nvSpPr>
          <p:cNvPr id="21" name="TextBox 20">
            <a:extLst>
              <a:ext uri="{FF2B5EF4-FFF2-40B4-BE49-F238E27FC236}">
                <a16:creationId xmlns:a16="http://schemas.microsoft.com/office/drawing/2014/main" id="{09B409B6-53BB-45B7-83E8-8661451C6B29}"/>
              </a:ext>
            </a:extLst>
          </p:cNvPr>
          <p:cNvSpPr txBox="1"/>
          <p:nvPr/>
        </p:nvSpPr>
        <p:spPr>
          <a:xfrm>
            <a:off x="8323015" y="5993588"/>
            <a:ext cx="2197430" cy="369332"/>
          </a:xfrm>
          <a:prstGeom prst="rect">
            <a:avLst/>
          </a:prstGeom>
          <a:noFill/>
        </p:spPr>
        <p:txBody>
          <a:bodyPr wrap="square" lIns="91440" tIns="45720" rIns="91440" bIns="45720" rtlCol="0" anchor="t">
            <a:spAutoFit/>
          </a:bodyPr>
          <a:lstStyle/>
          <a:p>
            <a:pPr algn="ctr"/>
            <a:r>
              <a:rPr lang="en-US" dirty="0">
                <a:cs typeface="Calibri"/>
              </a:rPr>
              <a:t>Mar 10-17</a:t>
            </a:r>
            <a:endParaRPr lang="en-US" dirty="0"/>
          </a:p>
        </p:txBody>
      </p:sp>
      <p:sp>
        <p:nvSpPr>
          <p:cNvPr id="366" name="TextBox 365">
            <a:extLst>
              <a:ext uri="{FF2B5EF4-FFF2-40B4-BE49-F238E27FC236}">
                <a16:creationId xmlns:a16="http://schemas.microsoft.com/office/drawing/2014/main" id="{898D4097-5523-4020-97E4-E1F83D1F5F96}"/>
              </a:ext>
            </a:extLst>
          </p:cNvPr>
          <p:cNvSpPr txBox="1"/>
          <p:nvPr/>
        </p:nvSpPr>
        <p:spPr>
          <a:xfrm>
            <a:off x="8500840" y="3413640"/>
            <a:ext cx="1749560" cy="369332"/>
          </a:xfrm>
          <a:prstGeom prst="rect">
            <a:avLst/>
          </a:prstGeom>
          <a:noFill/>
        </p:spPr>
        <p:txBody>
          <a:bodyPr wrap="square" lIns="91440" tIns="45720" rIns="91440" bIns="45720" rtlCol="0" anchor="t">
            <a:spAutoFit/>
          </a:bodyPr>
          <a:lstStyle/>
          <a:p>
            <a:pPr algn="ctr"/>
            <a:r>
              <a:rPr lang="en-US" dirty="0">
                <a:cs typeface="Calibri"/>
              </a:rPr>
              <a:t>Feb 12-18</a:t>
            </a:r>
          </a:p>
        </p:txBody>
      </p:sp>
      <p:sp>
        <p:nvSpPr>
          <p:cNvPr id="367" name="TextBox 366">
            <a:extLst>
              <a:ext uri="{FF2B5EF4-FFF2-40B4-BE49-F238E27FC236}">
                <a16:creationId xmlns:a16="http://schemas.microsoft.com/office/drawing/2014/main" id="{5AD5D962-83B0-4A2F-8F1A-290E84C6FD7B}"/>
              </a:ext>
            </a:extLst>
          </p:cNvPr>
          <p:cNvSpPr txBox="1"/>
          <p:nvPr/>
        </p:nvSpPr>
        <p:spPr>
          <a:xfrm>
            <a:off x="8695115" y="4723852"/>
            <a:ext cx="1453228" cy="369332"/>
          </a:xfrm>
          <a:prstGeom prst="rect">
            <a:avLst/>
          </a:prstGeom>
          <a:noFill/>
        </p:spPr>
        <p:txBody>
          <a:bodyPr wrap="square" lIns="91440" tIns="45720" rIns="91440" bIns="45720" rtlCol="0" anchor="t">
            <a:spAutoFit/>
          </a:bodyPr>
          <a:lstStyle/>
          <a:p>
            <a:pPr algn="ctr"/>
            <a:r>
              <a:rPr lang="en-US" dirty="0"/>
              <a:t>Feb 26-Mar 3</a:t>
            </a:r>
          </a:p>
        </p:txBody>
      </p:sp>
      <p:sp>
        <p:nvSpPr>
          <p:cNvPr id="376" name="TextBox 375">
            <a:extLst>
              <a:ext uri="{FF2B5EF4-FFF2-40B4-BE49-F238E27FC236}">
                <a16:creationId xmlns:a16="http://schemas.microsoft.com/office/drawing/2014/main" id="{16F32259-BB7F-4010-90AE-9431BE869355}"/>
              </a:ext>
            </a:extLst>
          </p:cNvPr>
          <p:cNvSpPr txBox="1"/>
          <p:nvPr/>
        </p:nvSpPr>
        <p:spPr>
          <a:xfrm>
            <a:off x="4362901" y="6486247"/>
            <a:ext cx="7920228" cy="307777"/>
          </a:xfrm>
          <a:prstGeom prst="rect">
            <a:avLst/>
          </a:prstGeom>
          <a:noFill/>
        </p:spPr>
        <p:txBody>
          <a:bodyPr wrap="square" lIns="91440" tIns="45720" rIns="91440" bIns="45720" rtlCol="0" anchor="t">
            <a:spAutoFit/>
          </a:bodyPr>
          <a:lstStyle/>
          <a:p>
            <a:pPr algn="ctr"/>
            <a:r>
              <a:rPr lang="en-US" sz="1400" i="1" dirty="0"/>
              <a:t>Dates listed are survey start/stop times; schedules will be posted within one week of survey closing</a:t>
            </a:r>
          </a:p>
        </p:txBody>
      </p:sp>
      <p:sp>
        <p:nvSpPr>
          <p:cNvPr id="16695" name="Callout: Left Arrow 16694">
            <a:extLst>
              <a:ext uri="{FF2B5EF4-FFF2-40B4-BE49-F238E27FC236}">
                <a16:creationId xmlns:a16="http://schemas.microsoft.com/office/drawing/2014/main" id="{A9D654E2-4FAE-4BE9-97A5-7EB4BD6C3506}"/>
              </a:ext>
            </a:extLst>
          </p:cNvPr>
          <p:cNvSpPr/>
          <p:nvPr/>
        </p:nvSpPr>
        <p:spPr>
          <a:xfrm>
            <a:off x="10102851" y="4942423"/>
            <a:ext cx="2089149" cy="692150"/>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Calibri"/>
              </a:rPr>
              <a:t>Swap opportunity</a:t>
            </a:r>
            <a:endParaRPr lang="en-US" dirty="0"/>
          </a:p>
        </p:txBody>
      </p:sp>
      <p:sp>
        <p:nvSpPr>
          <p:cNvPr id="11" name="TextBox 10">
            <a:extLst>
              <a:ext uri="{FF2B5EF4-FFF2-40B4-BE49-F238E27FC236}">
                <a16:creationId xmlns:a16="http://schemas.microsoft.com/office/drawing/2014/main" id="{92FE1329-4A95-4052-8052-C3C675C9399B}"/>
              </a:ext>
            </a:extLst>
          </p:cNvPr>
          <p:cNvSpPr txBox="1"/>
          <p:nvPr/>
        </p:nvSpPr>
        <p:spPr>
          <a:xfrm>
            <a:off x="7997593" y="768911"/>
            <a:ext cx="2848273" cy="369332"/>
          </a:xfrm>
          <a:prstGeom prst="rect">
            <a:avLst/>
          </a:prstGeom>
          <a:noFill/>
        </p:spPr>
        <p:txBody>
          <a:bodyPr wrap="square" lIns="91440" tIns="45720" rIns="91440" bIns="45720" rtlCol="0" anchor="t">
            <a:spAutoFit/>
          </a:bodyPr>
          <a:lstStyle/>
          <a:p>
            <a:pPr algn="ctr"/>
            <a:r>
              <a:rPr lang="en-US" dirty="0">
                <a:cs typeface="Calibri"/>
              </a:rPr>
              <a:t>Now …</a:t>
            </a:r>
            <a:endParaRPr lang="en-US" dirty="0"/>
          </a:p>
        </p:txBody>
      </p:sp>
    </p:spTree>
    <p:extLst>
      <p:ext uri="{BB962C8B-B14F-4D97-AF65-F5344CB8AC3E}">
        <p14:creationId xmlns:p14="http://schemas.microsoft.com/office/powerpoint/2010/main" val="75631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435900"/>
            <a:ext cx="10972800" cy="1143000"/>
          </a:xfrm>
        </p:spPr>
        <p:txBody>
          <a:bodyPr/>
          <a:lstStyle/>
          <a:p>
            <a:r>
              <a:rPr lang="en-US" dirty="0"/>
              <a:t>External (“Away”) Rotations</a:t>
            </a:r>
          </a:p>
        </p:txBody>
      </p:sp>
      <p:pic>
        <p:nvPicPr>
          <p:cNvPr id="5" name="Picture 2" descr="Nuts and bolts — Stock Photo © koosen #36058385">
            <a:extLst>
              <a:ext uri="{FF2B5EF4-FFF2-40B4-BE49-F238E27FC236}">
                <a16:creationId xmlns:a16="http://schemas.microsoft.com/office/drawing/2014/main" id="{41A81012-4B99-475B-A91A-C863D5938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158" y="442350"/>
            <a:ext cx="1357544" cy="9033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CB93FF7-73B6-4863-BBC4-C3B6007F7C7D}"/>
              </a:ext>
            </a:extLst>
          </p:cNvPr>
          <p:cNvSpPr>
            <a:spLocks noGrp="1"/>
          </p:cNvSpPr>
          <p:nvPr>
            <p:ph idx="1"/>
          </p:nvPr>
        </p:nvSpPr>
        <p:spPr>
          <a:xfrm>
            <a:off x="609600" y="1760561"/>
            <a:ext cx="10972800" cy="4655089"/>
          </a:xfrm>
        </p:spPr>
        <p:txBody>
          <a:bodyPr>
            <a:normAutofit lnSpcReduction="10000"/>
          </a:bodyPr>
          <a:lstStyle/>
          <a:p>
            <a:r>
              <a:rPr lang="en-US" dirty="0"/>
              <a:t>External Rotations are NOT required for all </a:t>
            </a:r>
          </a:p>
          <a:p>
            <a:pPr lvl="1"/>
            <a:r>
              <a:rPr lang="en-US" dirty="0"/>
              <a:t>Student may choose to do ‘away’ rotations for multiple reasons</a:t>
            </a:r>
          </a:p>
          <a:p>
            <a:r>
              <a:rPr lang="en-US" b="1" dirty="0">
                <a:solidFill>
                  <a:srgbClr val="C00000"/>
                </a:solidFill>
              </a:rPr>
              <a:t>Jan 13, 2025 - External Rotation Workshop (TODAY!) </a:t>
            </a:r>
          </a:p>
          <a:p>
            <a:r>
              <a:rPr lang="en-US" dirty="0"/>
              <a:t>Certain specialties they are required:  EM </a:t>
            </a:r>
          </a:p>
          <a:p>
            <a:r>
              <a:rPr lang="en-US" dirty="0"/>
              <a:t>Certain specialties they are expected:</a:t>
            </a:r>
          </a:p>
          <a:p>
            <a:pPr lvl="1"/>
            <a:r>
              <a:rPr lang="en-US" dirty="0"/>
              <a:t>PM&amp;R, Child Neuro (no home programs) </a:t>
            </a:r>
          </a:p>
          <a:p>
            <a:pPr lvl="1"/>
            <a:r>
              <a:rPr lang="en-US" dirty="0"/>
              <a:t>Dermatology, Neuro Surg, Ophtho, Ortho, OTO, Plastics, Urology</a:t>
            </a:r>
          </a:p>
          <a:p>
            <a:r>
              <a:rPr lang="en-US" dirty="0"/>
              <a:t>May also be considered in some circumstances re: geographic preference </a:t>
            </a:r>
          </a:p>
        </p:txBody>
      </p:sp>
    </p:spTree>
    <p:extLst>
      <p:ext uri="{BB962C8B-B14F-4D97-AF65-F5344CB8AC3E}">
        <p14:creationId xmlns:p14="http://schemas.microsoft.com/office/powerpoint/2010/main" val="3771852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lstStyle/>
          <a:p>
            <a:r>
              <a:rPr lang="en-US" dirty="0"/>
              <a:t>OK, but how do Aways work anyway?</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760561"/>
            <a:ext cx="10972800" cy="4365603"/>
          </a:xfrm>
        </p:spPr>
        <p:txBody>
          <a:bodyPr>
            <a:normAutofit/>
          </a:bodyPr>
          <a:lstStyle/>
          <a:p>
            <a:r>
              <a:rPr lang="en-US" dirty="0"/>
              <a:t>Deciding where to apply </a:t>
            </a:r>
          </a:p>
          <a:p>
            <a:pPr lvl="1"/>
            <a:r>
              <a:rPr lang="en-US" dirty="0"/>
              <a:t>Location/program of interest </a:t>
            </a:r>
          </a:p>
          <a:p>
            <a:pPr lvl="1"/>
            <a:r>
              <a:rPr lang="en-US" dirty="0"/>
              <a:t>Advice from specialty advisors </a:t>
            </a:r>
          </a:p>
          <a:p>
            <a:pPr lvl="1"/>
            <a:r>
              <a:rPr lang="en-US" dirty="0"/>
              <a:t>Discuss with OSA </a:t>
            </a:r>
          </a:p>
          <a:p>
            <a:pPr lvl="1"/>
            <a:endParaRPr lang="en-US" dirty="0"/>
          </a:p>
          <a:p>
            <a:r>
              <a:rPr lang="en-US" dirty="0"/>
              <a:t>Calendars may not match – speak with OSA Dean</a:t>
            </a:r>
          </a:p>
        </p:txBody>
      </p:sp>
      <p:pic>
        <p:nvPicPr>
          <p:cNvPr id="4" name="Picture 3">
            <a:extLst>
              <a:ext uri="{FF2B5EF4-FFF2-40B4-BE49-F238E27FC236}">
                <a16:creationId xmlns:a16="http://schemas.microsoft.com/office/drawing/2014/main" id="{CB201A96-AEA5-4216-A93D-8330797B5404}"/>
              </a:ext>
            </a:extLst>
          </p:cNvPr>
          <p:cNvPicPr>
            <a:picLocks noChangeAspect="1"/>
          </p:cNvPicPr>
          <p:nvPr/>
        </p:nvPicPr>
        <p:blipFill>
          <a:blip r:embed="rId2"/>
          <a:stretch>
            <a:fillRect/>
          </a:stretch>
        </p:blipFill>
        <p:spPr>
          <a:xfrm>
            <a:off x="10575091" y="436449"/>
            <a:ext cx="1359526" cy="902286"/>
          </a:xfrm>
          <a:prstGeom prst="rect">
            <a:avLst/>
          </a:prstGeom>
        </p:spPr>
      </p:pic>
    </p:spTree>
    <p:extLst>
      <p:ext uri="{BB962C8B-B14F-4D97-AF65-F5344CB8AC3E}">
        <p14:creationId xmlns:p14="http://schemas.microsoft.com/office/powerpoint/2010/main" val="394752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4" name="Rectangle 2"/>
          <p:cNvSpPr>
            <a:spLocks noGrp="1" noChangeArrowheads="1"/>
          </p:cNvSpPr>
          <p:nvPr>
            <p:ph type="title"/>
          </p:nvPr>
        </p:nvSpPr>
        <p:spPr>
          <a:xfrm>
            <a:off x="762000" y="559678"/>
            <a:ext cx="3567915" cy="4952492"/>
          </a:xfrm>
        </p:spPr>
        <p:txBody>
          <a:bodyPr>
            <a:normAutofit/>
          </a:bodyPr>
          <a:lstStyle/>
          <a:p>
            <a:r>
              <a:rPr lang="en-US">
                <a:ln w="0"/>
                <a:solidFill>
                  <a:schemeClr val="bg1"/>
                </a:solidFill>
                <a:effectLst>
                  <a:outerShdw blurRad="38100" dist="19050" dir="2700000" algn="tl" rotWithShape="0">
                    <a:schemeClr val="dk1">
                      <a:alpha val="40000"/>
                    </a:schemeClr>
                  </a:outerShdw>
                </a:effectLst>
                <a:latin typeface="Adobe Garamond Pro"/>
              </a:rPr>
              <a:t>Key Topics</a:t>
            </a:r>
          </a:p>
        </p:txBody>
      </p:sp>
      <p:cxnSp>
        <p:nvCxnSpPr>
          <p:cNvPr id="74" name="Straight Connector 73">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9156" name="Content Placeholder 22">
            <a:extLst>
              <a:ext uri="{FF2B5EF4-FFF2-40B4-BE49-F238E27FC236}">
                <a16:creationId xmlns:a16="http://schemas.microsoft.com/office/drawing/2014/main" id="{047FB898-2591-42F1-B001-D6F591311AE5}"/>
              </a:ext>
            </a:extLst>
          </p:cNvPr>
          <p:cNvGraphicFramePr>
            <a:graphicFrameLocks noGrp="1"/>
          </p:cNvGraphicFramePr>
          <p:nvPr>
            <p:ph idx="1"/>
            <p:extLst>
              <p:ext uri="{D42A27DB-BD31-4B8C-83A1-F6EECF244321}">
                <p14:modId xmlns:p14="http://schemas.microsoft.com/office/powerpoint/2010/main" val="631175242"/>
              </p:ext>
            </p:extLst>
          </p:nvPr>
        </p:nvGraphicFramePr>
        <p:xfrm>
          <a:off x="4915505" y="386897"/>
          <a:ext cx="6986209" cy="6115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3979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lstStyle/>
          <a:p>
            <a:r>
              <a:rPr lang="en-US" dirty="0"/>
              <a:t>OK, but how do Aways work anyway?</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760561"/>
            <a:ext cx="10972800" cy="4365603"/>
          </a:xfrm>
        </p:spPr>
        <p:txBody>
          <a:bodyPr>
            <a:normAutofit lnSpcReduction="10000"/>
          </a:bodyPr>
          <a:lstStyle/>
          <a:p>
            <a:r>
              <a:rPr lang="en-US" dirty="0"/>
              <a:t>Most schools/programs schedule their away rotations through </a:t>
            </a:r>
            <a:r>
              <a:rPr lang="en-US" dirty="0">
                <a:hlinkClick r:id="rId3"/>
              </a:rPr>
              <a:t>VSLO</a:t>
            </a:r>
            <a:r>
              <a:rPr lang="en-US" dirty="0"/>
              <a:t> (Visiting Student Learning Opportunities) </a:t>
            </a:r>
          </a:p>
          <a:p>
            <a:pPr lvl="1"/>
            <a:r>
              <a:rPr lang="en-US" dirty="0"/>
              <a:t>You will receive authorization for VSLO in January </a:t>
            </a:r>
          </a:p>
          <a:p>
            <a:pPr lvl="1"/>
            <a:r>
              <a:rPr lang="en-US" b="1" dirty="0">
                <a:solidFill>
                  <a:srgbClr val="C00000"/>
                </a:solidFill>
              </a:rPr>
              <a:t>All students must review a short module and attest to expected practices to gain access to VSLO </a:t>
            </a:r>
          </a:p>
          <a:p>
            <a:pPr lvl="1"/>
            <a:r>
              <a:rPr lang="en-US" dirty="0"/>
              <a:t>UMSOM Contact:  </a:t>
            </a:r>
            <a:r>
              <a:rPr lang="en-US" dirty="0">
                <a:hlinkClick r:id="rId4"/>
              </a:rPr>
              <a:t>Bailey Jenkins </a:t>
            </a:r>
            <a:endParaRPr lang="en-US" dirty="0"/>
          </a:p>
          <a:p>
            <a:pPr lvl="1"/>
            <a:r>
              <a:rPr lang="en-US" dirty="0"/>
              <a:t>Schools not participating in VSLO – follow instructions on webpages </a:t>
            </a:r>
          </a:p>
          <a:p>
            <a:r>
              <a:rPr lang="en-US" b="1" dirty="0"/>
              <a:t>Regardless, you </a:t>
            </a:r>
            <a:r>
              <a:rPr lang="en-US" b="1" u="sng" dirty="0"/>
              <a:t>MUST</a:t>
            </a:r>
            <a:r>
              <a:rPr lang="en-US" b="1" dirty="0"/>
              <a:t> register with UMSOM to get credit!</a:t>
            </a:r>
          </a:p>
          <a:p>
            <a:pPr lvl="1"/>
            <a:r>
              <a:rPr lang="en-US" dirty="0"/>
              <a:t>UMSOM Contact: </a:t>
            </a:r>
            <a:r>
              <a:rPr lang="en-US" dirty="0">
                <a:hlinkClick r:id="rId4"/>
              </a:rPr>
              <a:t>Brian Wynder</a:t>
            </a:r>
            <a:endParaRPr lang="en-US" dirty="0"/>
          </a:p>
          <a:p>
            <a:endParaRPr lang="en-US" b="1" dirty="0"/>
          </a:p>
        </p:txBody>
      </p:sp>
      <p:pic>
        <p:nvPicPr>
          <p:cNvPr id="4" name="Picture 3">
            <a:extLst>
              <a:ext uri="{FF2B5EF4-FFF2-40B4-BE49-F238E27FC236}">
                <a16:creationId xmlns:a16="http://schemas.microsoft.com/office/drawing/2014/main" id="{CB201A96-AEA5-4216-A93D-8330797B5404}"/>
              </a:ext>
            </a:extLst>
          </p:cNvPr>
          <p:cNvPicPr>
            <a:picLocks noChangeAspect="1"/>
          </p:cNvPicPr>
          <p:nvPr/>
        </p:nvPicPr>
        <p:blipFill>
          <a:blip r:embed="rId5"/>
          <a:stretch>
            <a:fillRect/>
          </a:stretch>
        </p:blipFill>
        <p:spPr>
          <a:xfrm>
            <a:off x="10575091" y="436449"/>
            <a:ext cx="1359526" cy="902286"/>
          </a:xfrm>
          <a:prstGeom prst="rect">
            <a:avLst/>
          </a:prstGeom>
        </p:spPr>
      </p:pic>
    </p:spTree>
    <p:extLst>
      <p:ext uri="{BB962C8B-B14F-4D97-AF65-F5344CB8AC3E}">
        <p14:creationId xmlns:p14="http://schemas.microsoft.com/office/powerpoint/2010/main" val="863726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normAutofit fontScale="90000"/>
          </a:bodyPr>
          <a:lstStyle/>
          <a:p>
            <a:r>
              <a:rPr lang="en-US" dirty="0"/>
              <a:t>OK, but how do Aways work anyway?</a:t>
            </a:r>
            <a:br>
              <a:rPr lang="en-US" dirty="0"/>
            </a:br>
            <a:r>
              <a:rPr lang="en-US" b="1" dirty="0">
                <a:solidFill>
                  <a:srgbClr val="FF0000"/>
                </a:solidFill>
                <a:highlight>
                  <a:srgbClr val="FFFF00"/>
                </a:highlight>
              </a:rPr>
              <a:t>THIS IS REALLY IMPORTANT</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760561"/>
            <a:ext cx="10972800" cy="4365603"/>
          </a:xfrm>
        </p:spPr>
        <p:txBody>
          <a:bodyPr>
            <a:normAutofit fontScale="92500"/>
          </a:bodyPr>
          <a:lstStyle/>
          <a:p>
            <a:endParaRPr lang="en-US" b="1" dirty="0"/>
          </a:p>
          <a:p>
            <a:r>
              <a:rPr lang="en-US" b="1" dirty="0"/>
              <a:t>You </a:t>
            </a:r>
            <a:r>
              <a:rPr lang="en-US" b="1" u="sng" dirty="0"/>
              <a:t>MUST</a:t>
            </a:r>
            <a:r>
              <a:rPr lang="en-US" b="1" dirty="0"/>
              <a:t> register with UMSOM </a:t>
            </a:r>
            <a:r>
              <a:rPr lang="en-US" b="1" i="1" u="sng" dirty="0">
                <a:solidFill>
                  <a:srgbClr val="FF0000"/>
                </a:solidFill>
              </a:rPr>
              <a:t>before the rotation </a:t>
            </a:r>
            <a:r>
              <a:rPr lang="en-US" b="1" dirty="0"/>
              <a:t>to get credit!</a:t>
            </a:r>
          </a:p>
          <a:p>
            <a:pPr lvl="1"/>
            <a:r>
              <a:rPr lang="en-US" dirty="0"/>
              <a:t>UMSOM Contact: </a:t>
            </a:r>
            <a:r>
              <a:rPr lang="en-US" dirty="0">
                <a:hlinkClick r:id="rId2"/>
              </a:rPr>
              <a:t>Brian Wynder</a:t>
            </a:r>
            <a:endParaRPr lang="en-US" dirty="0"/>
          </a:p>
          <a:p>
            <a:pPr lvl="1"/>
            <a:endParaRPr lang="en-US" b="1" dirty="0"/>
          </a:p>
          <a:p>
            <a:pPr lvl="1"/>
            <a:r>
              <a:rPr lang="en-US" b="1" dirty="0"/>
              <a:t>IF YOU DO NOT REGISTER with UMSOM … </a:t>
            </a:r>
          </a:p>
          <a:p>
            <a:pPr lvl="2"/>
            <a:r>
              <a:rPr lang="en-US" b="1" dirty="0"/>
              <a:t>You will NOT receive credit toward graduation </a:t>
            </a:r>
          </a:p>
          <a:p>
            <a:pPr lvl="2"/>
            <a:r>
              <a:rPr lang="en-US" b="1" dirty="0"/>
              <a:t>It will NOT be on your transcript </a:t>
            </a:r>
          </a:p>
          <a:p>
            <a:pPr lvl="2"/>
            <a:r>
              <a:rPr lang="en-US" b="1" dirty="0"/>
              <a:t>You are NOT covered for Malpractice insurance </a:t>
            </a:r>
          </a:p>
          <a:p>
            <a:pPr lvl="2"/>
            <a:r>
              <a:rPr lang="en-US" b="1" dirty="0"/>
              <a:t>You WILL receive a professionalism citation, which may be noted on your MSPE </a:t>
            </a:r>
          </a:p>
        </p:txBody>
      </p:sp>
      <p:pic>
        <p:nvPicPr>
          <p:cNvPr id="4" name="Picture 3">
            <a:extLst>
              <a:ext uri="{FF2B5EF4-FFF2-40B4-BE49-F238E27FC236}">
                <a16:creationId xmlns:a16="http://schemas.microsoft.com/office/drawing/2014/main" id="{CB201A96-AEA5-4216-A93D-8330797B5404}"/>
              </a:ext>
            </a:extLst>
          </p:cNvPr>
          <p:cNvPicPr>
            <a:picLocks noChangeAspect="1"/>
          </p:cNvPicPr>
          <p:nvPr/>
        </p:nvPicPr>
        <p:blipFill>
          <a:blip r:embed="rId3"/>
          <a:stretch>
            <a:fillRect/>
          </a:stretch>
        </p:blipFill>
        <p:spPr>
          <a:xfrm>
            <a:off x="10575091" y="436449"/>
            <a:ext cx="1359526" cy="902286"/>
          </a:xfrm>
          <a:prstGeom prst="rect">
            <a:avLst/>
          </a:prstGeom>
        </p:spPr>
      </p:pic>
      <p:sp>
        <p:nvSpPr>
          <p:cNvPr id="5" name="Arrow: Curved Right 4">
            <a:extLst>
              <a:ext uri="{FF2B5EF4-FFF2-40B4-BE49-F238E27FC236}">
                <a16:creationId xmlns:a16="http://schemas.microsoft.com/office/drawing/2014/main" id="{711A57E8-ACC3-4C5A-8F06-DCD2B8CBD8AC}"/>
              </a:ext>
            </a:extLst>
          </p:cNvPr>
          <p:cNvSpPr/>
          <p:nvPr/>
        </p:nvSpPr>
        <p:spPr>
          <a:xfrm>
            <a:off x="2088107" y="1173707"/>
            <a:ext cx="805218" cy="58685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Arrow: Curved Left 5">
            <a:extLst>
              <a:ext uri="{FF2B5EF4-FFF2-40B4-BE49-F238E27FC236}">
                <a16:creationId xmlns:a16="http://schemas.microsoft.com/office/drawing/2014/main" id="{5ABF37CD-9237-47FB-87D4-CDA801569B6E}"/>
              </a:ext>
            </a:extLst>
          </p:cNvPr>
          <p:cNvSpPr/>
          <p:nvPr/>
        </p:nvSpPr>
        <p:spPr>
          <a:xfrm>
            <a:off x="9171296" y="1173707"/>
            <a:ext cx="655092" cy="58685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521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lstStyle/>
          <a:p>
            <a:r>
              <a:rPr lang="en-US" dirty="0"/>
              <a:t>What about international electives?</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760561"/>
            <a:ext cx="10972800" cy="4365603"/>
          </a:xfrm>
        </p:spPr>
        <p:txBody>
          <a:bodyPr/>
          <a:lstStyle/>
          <a:p>
            <a:r>
              <a:rPr lang="en-US" dirty="0"/>
              <a:t>Follow process for off campus electives</a:t>
            </a:r>
          </a:p>
          <a:p>
            <a:r>
              <a:rPr lang="en-US" dirty="0"/>
              <a:t>Additional paperwork is required </a:t>
            </a:r>
          </a:p>
          <a:p>
            <a:r>
              <a:rPr lang="en-US" dirty="0"/>
              <a:t>Countries with Department of State Travel Advisories above level 1 may require additional approvals </a:t>
            </a:r>
          </a:p>
          <a:p>
            <a:pPr lvl="1"/>
            <a:r>
              <a:rPr lang="en-US" dirty="0"/>
              <a:t>UMSOM Registrar Contact: </a:t>
            </a:r>
            <a:r>
              <a:rPr lang="en-US" dirty="0">
                <a:hlinkClick r:id="rId2"/>
              </a:rPr>
              <a:t>Brian Wynder</a:t>
            </a:r>
            <a:endParaRPr lang="en-US" dirty="0"/>
          </a:p>
          <a:p>
            <a:r>
              <a:rPr lang="en-US" dirty="0"/>
              <a:t>UMB </a:t>
            </a:r>
            <a:r>
              <a:rPr lang="en-US" dirty="0">
                <a:hlinkClick r:id="rId3"/>
              </a:rPr>
              <a:t>Center for Global Engagement </a:t>
            </a:r>
            <a:endParaRPr lang="en-US" dirty="0"/>
          </a:p>
        </p:txBody>
      </p:sp>
    </p:spTree>
    <p:extLst>
      <p:ext uri="{BB962C8B-B14F-4D97-AF65-F5344CB8AC3E}">
        <p14:creationId xmlns:p14="http://schemas.microsoft.com/office/powerpoint/2010/main" val="1802138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093A64-5128-7934-4260-F0274885D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62D29-6D92-D507-F242-2128F2D768CA}"/>
              </a:ext>
            </a:extLst>
          </p:cNvPr>
          <p:cNvSpPr>
            <a:spLocks noGrp="1"/>
          </p:cNvSpPr>
          <p:nvPr>
            <p:ph type="title"/>
          </p:nvPr>
        </p:nvSpPr>
        <p:spPr>
          <a:xfrm>
            <a:off x="609600" y="316092"/>
            <a:ext cx="10972800" cy="1143000"/>
          </a:xfrm>
        </p:spPr>
        <p:txBody>
          <a:bodyPr/>
          <a:lstStyle/>
          <a:p>
            <a:r>
              <a:rPr lang="en-US" dirty="0"/>
              <a:t>Electives Requiring Special Approval</a:t>
            </a:r>
          </a:p>
        </p:txBody>
      </p:sp>
      <p:sp>
        <p:nvSpPr>
          <p:cNvPr id="3" name="Content Placeholder 2">
            <a:extLst>
              <a:ext uri="{FF2B5EF4-FFF2-40B4-BE49-F238E27FC236}">
                <a16:creationId xmlns:a16="http://schemas.microsoft.com/office/drawing/2014/main" id="{2B17E91D-4DAC-01B5-CA49-48E697D53354}"/>
              </a:ext>
            </a:extLst>
          </p:cNvPr>
          <p:cNvSpPr>
            <a:spLocks noGrp="1"/>
          </p:cNvSpPr>
          <p:nvPr>
            <p:ph idx="1"/>
          </p:nvPr>
        </p:nvSpPr>
        <p:spPr>
          <a:xfrm>
            <a:off x="609600" y="1760561"/>
            <a:ext cx="10972800" cy="4566098"/>
          </a:xfrm>
        </p:spPr>
        <p:txBody>
          <a:bodyPr>
            <a:normAutofit fontScale="85000" lnSpcReduction="10000"/>
          </a:bodyPr>
          <a:lstStyle/>
          <a:p>
            <a:r>
              <a:rPr lang="en-US" dirty="0"/>
              <a:t>Advanced Dermatology </a:t>
            </a:r>
          </a:p>
          <a:p>
            <a:r>
              <a:rPr lang="en-US" dirty="0"/>
              <a:t>Family Medicine in Kenya </a:t>
            </a:r>
          </a:p>
          <a:p>
            <a:r>
              <a:rPr lang="en-US" dirty="0"/>
              <a:t>Infectious Disease – Zambia </a:t>
            </a:r>
          </a:p>
          <a:p>
            <a:r>
              <a:rPr lang="en-US" dirty="0"/>
              <a:t>Legislative Medicine </a:t>
            </a:r>
          </a:p>
          <a:p>
            <a:r>
              <a:rPr lang="en-US" dirty="0"/>
              <a:t>Neurology Elective </a:t>
            </a:r>
            <a:r>
              <a:rPr lang="en-US" dirty="0" err="1"/>
              <a:t>ReVitalizing</a:t>
            </a:r>
            <a:r>
              <a:rPr lang="en-US" dirty="0"/>
              <a:t> Education </a:t>
            </a:r>
          </a:p>
          <a:p>
            <a:r>
              <a:rPr lang="en-US" dirty="0"/>
              <a:t>Public Health </a:t>
            </a:r>
          </a:p>
          <a:p>
            <a:r>
              <a:rPr lang="en-US" dirty="0"/>
              <a:t>Patient Safety Quality Improvement </a:t>
            </a:r>
          </a:p>
          <a:p>
            <a:r>
              <a:rPr lang="en-US" dirty="0"/>
              <a:t>Research Elective</a:t>
            </a:r>
          </a:p>
          <a:p>
            <a:r>
              <a:rPr lang="en-US" dirty="0"/>
              <a:t>Sports Medicine </a:t>
            </a:r>
          </a:p>
          <a:p>
            <a:r>
              <a:rPr lang="en-US" dirty="0"/>
              <a:t>Women’s Health in Family Medicine, Eastern Shore </a:t>
            </a:r>
          </a:p>
        </p:txBody>
      </p:sp>
      <p:sp>
        <p:nvSpPr>
          <p:cNvPr id="4" name="Rectangle 3">
            <a:extLst>
              <a:ext uri="{FF2B5EF4-FFF2-40B4-BE49-F238E27FC236}">
                <a16:creationId xmlns:a16="http://schemas.microsoft.com/office/drawing/2014/main" id="{14D59FFE-4F3C-EC03-4F11-A4DE1856D044}"/>
              </a:ext>
            </a:extLst>
          </p:cNvPr>
          <p:cNvSpPr/>
          <p:nvPr/>
        </p:nvSpPr>
        <p:spPr>
          <a:xfrm>
            <a:off x="7834184" y="1927654"/>
            <a:ext cx="3484605" cy="34104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These Electives will NOT be schedule through the MedScope Survey Scheduling Process; can add these later via Drop Add. </a:t>
            </a:r>
          </a:p>
          <a:p>
            <a:pPr algn="ctr"/>
            <a:endParaRPr lang="en-US" sz="2000" dirty="0"/>
          </a:p>
          <a:p>
            <a:pPr algn="ctr"/>
            <a:r>
              <a:rPr lang="en-US" sz="2000" dirty="0"/>
              <a:t>Course Contacts listed in Course Catalog </a:t>
            </a:r>
          </a:p>
        </p:txBody>
      </p:sp>
    </p:spTree>
    <p:extLst>
      <p:ext uri="{BB962C8B-B14F-4D97-AF65-F5344CB8AC3E}">
        <p14:creationId xmlns:p14="http://schemas.microsoft.com/office/powerpoint/2010/main" val="174590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lstStyle/>
          <a:p>
            <a:r>
              <a:rPr lang="en-US" dirty="0"/>
              <a:t>What else? … Scheduling Interview Months</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610437"/>
            <a:ext cx="10972800" cy="4515728"/>
          </a:xfrm>
        </p:spPr>
        <p:txBody>
          <a:bodyPr>
            <a:normAutofit/>
          </a:bodyPr>
          <a:lstStyle/>
          <a:p>
            <a:r>
              <a:rPr lang="en-US" dirty="0"/>
              <a:t>Students may leave one (</a:t>
            </a:r>
            <a:r>
              <a:rPr lang="en-US" i="1" dirty="0"/>
              <a:t>or two</a:t>
            </a:r>
            <a:r>
              <a:rPr lang="en-US" dirty="0"/>
              <a:t>) unscheduled months during peak interview times </a:t>
            </a:r>
          </a:p>
          <a:p>
            <a:pPr lvl="1"/>
            <a:r>
              <a:rPr lang="en-US" dirty="0"/>
              <a:t>Typically, Oct, Nov, Dec, Jan</a:t>
            </a:r>
          </a:p>
          <a:p>
            <a:pPr lvl="1"/>
            <a:r>
              <a:rPr lang="en-US" dirty="0"/>
              <a:t>Discuss ideal months with OSA/Department mentors</a:t>
            </a:r>
          </a:p>
          <a:p>
            <a:r>
              <a:rPr lang="en-US" dirty="0"/>
              <a:t>Do NOT schedule Away rotations and avoid </a:t>
            </a:r>
            <a:r>
              <a:rPr lang="en-US" dirty="0" err="1"/>
              <a:t>SubIs</a:t>
            </a:r>
            <a:r>
              <a:rPr lang="en-US" dirty="0"/>
              <a:t> during interview months if possible </a:t>
            </a:r>
          </a:p>
          <a:p>
            <a:r>
              <a:rPr lang="en-US" dirty="0"/>
              <a:t>Some leeway for missed days for interviews, at discretion of course director, must be discussed in advance </a:t>
            </a:r>
          </a:p>
          <a:p>
            <a:endParaRPr lang="en-US" dirty="0"/>
          </a:p>
        </p:txBody>
      </p:sp>
      <p:pic>
        <p:nvPicPr>
          <p:cNvPr id="4" name="Picture 3">
            <a:extLst>
              <a:ext uri="{FF2B5EF4-FFF2-40B4-BE49-F238E27FC236}">
                <a16:creationId xmlns:a16="http://schemas.microsoft.com/office/drawing/2014/main" id="{D1717D39-066D-4B18-B81D-FC241F288516}"/>
              </a:ext>
            </a:extLst>
          </p:cNvPr>
          <p:cNvPicPr>
            <a:picLocks noChangeAspect="1"/>
          </p:cNvPicPr>
          <p:nvPr/>
        </p:nvPicPr>
        <p:blipFill>
          <a:blip r:embed="rId2"/>
          <a:stretch>
            <a:fillRect/>
          </a:stretch>
        </p:blipFill>
        <p:spPr>
          <a:xfrm>
            <a:off x="10097415" y="5363570"/>
            <a:ext cx="1995141" cy="1494430"/>
          </a:xfrm>
          <a:prstGeom prst="rect">
            <a:avLst/>
          </a:prstGeom>
        </p:spPr>
      </p:pic>
    </p:spTree>
    <p:extLst>
      <p:ext uri="{BB962C8B-B14F-4D97-AF65-F5344CB8AC3E}">
        <p14:creationId xmlns:p14="http://schemas.microsoft.com/office/powerpoint/2010/main" val="263680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812D-267A-42C8-A388-797A74521D0A}"/>
              </a:ext>
            </a:extLst>
          </p:cNvPr>
          <p:cNvSpPr>
            <a:spLocks noGrp="1"/>
          </p:cNvSpPr>
          <p:nvPr>
            <p:ph type="title"/>
          </p:nvPr>
        </p:nvSpPr>
        <p:spPr>
          <a:xfrm>
            <a:off x="367716" y="465377"/>
            <a:ext cx="2259773" cy="2079040"/>
          </a:xfrm>
        </p:spPr>
        <p:txBody>
          <a:bodyPr>
            <a:normAutofit fontScale="90000"/>
          </a:bodyPr>
          <a:lstStyle/>
          <a:p>
            <a:r>
              <a:rPr lang="en-US" dirty="0"/>
              <a:t>Sample MSIV Schedule</a:t>
            </a:r>
          </a:p>
        </p:txBody>
      </p:sp>
      <p:pic>
        <p:nvPicPr>
          <p:cNvPr id="4" name="Picture 4" descr="532 Flexibility Word Photos - Free &amp; Royalty-Free Stock Photos from  Dreamstime">
            <a:extLst>
              <a:ext uri="{FF2B5EF4-FFF2-40B4-BE49-F238E27FC236}">
                <a16:creationId xmlns:a16="http://schemas.microsoft.com/office/drawing/2014/main" id="{6D766C98-74AA-4120-B298-6BCB497572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698" y="2860951"/>
            <a:ext cx="2505433" cy="1136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1E514F-4EC2-4D83-8F89-5D930A7A2FEF}"/>
              </a:ext>
            </a:extLst>
          </p:cNvPr>
          <p:cNvSpPr/>
          <p:nvPr/>
        </p:nvSpPr>
        <p:spPr>
          <a:xfrm>
            <a:off x="261698" y="4313581"/>
            <a:ext cx="2505433" cy="20790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One of many possible schedules</a:t>
            </a:r>
          </a:p>
          <a:p>
            <a:pPr algn="ctr"/>
            <a:r>
              <a:rPr lang="en-US" sz="2400" i="1" dirty="0"/>
              <a:t>-Option 1 Clerkship Start</a:t>
            </a:r>
          </a:p>
          <a:p>
            <a:pPr algn="ctr"/>
            <a:r>
              <a:rPr lang="en-US" sz="2400" i="1" dirty="0"/>
              <a:t>4/22/2024 </a:t>
            </a:r>
          </a:p>
          <a:p>
            <a:pPr algn="ctr"/>
            <a:r>
              <a:rPr lang="en-US" sz="2400" dirty="0"/>
              <a:t> </a:t>
            </a:r>
          </a:p>
        </p:txBody>
      </p:sp>
      <p:graphicFrame>
        <p:nvGraphicFramePr>
          <p:cNvPr id="9" name="Table 8">
            <a:extLst>
              <a:ext uri="{FF2B5EF4-FFF2-40B4-BE49-F238E27FC236}">
                <a16:creationId xmlns:a16="http://schemas.microsoft.com/office/drawing/2014/main" id="{92CE633F-A453-4255-9D14-6E5229A6250B}"/>
              </a:ext>
            </a:extLst>
          </p:cNvPr>
          <p:cNvGraphicFramePr>
            <a:graphicFrameLocks noGrp="1"/>
          </p:cNvGraphicFramePr>
          <p:nvPr>
            <p:extLst>
              <p:ext uri="{D42A27DB-BD31-4B8C-83A1-F6EECF244321}">
                <p14:modId xmlns:p14="http://schemas.microsoft.com/office/powerpoint/2010/main" val="2261151619"/>
              </p:ext>
            </p:extLst>
          </p:nvPr>
        </p:nvGraphicFramePr>
        <p:xfrm>
          <a:off x="3233530" y="465377"/>
          <a:ext cx="8468142" cy="6200469"/>
        </p:xfrm>
        <a:graphic>
          <a:graphicData uri="http://schemas.openxmlformats.org/drawingml/2006/table">
            <a:tbl>
              <a:tblPr/>
              <a:tblGrid>
                <a:gridCol w="1411357">
                  <a:extLst>
                    <a:ext uri="{9D8B030D-6E8A-4147-A177-3AD203B41FA5}">
                      <a16:colId xmlns:a16="http://schemas.microsoft.com/office/drawing/2014/main" val="47528713"/>
                    </a:ext>
                  </a:extLst>
                </a:gridCol>
                <a:gridCol w="1411357">
                  <a:extLst>
                    <a:ext uri="{9D8B030D-6E8A-4147-A177-3AD203B41FA5}">
                      <a16:colId xmlns:a16="http://schemas.microsoft.com/office/drawing/2014/main" val="2322837359"/>
                    </a:ext>
                  </a:extLst>
                </a:gridCol>
                <a:gridCol w="1411357">
                  <a:extLst>
                    <a:ext uri="{9D8B030D-6E8A-4147-A177-3AD203B41FA5}">
                      <a16:colId xmlns:a16="http://schemas.microsoft.com/office/drawing/2014/main" val="675967578"/>
                    </a:ext>
                  </a:extLst>
                </a:gridCol>
                <a:gridCol w="1411357">
                  <a:extLst>
                    <a:ext uri="{9D8B030D-6E8A-4147-A177-3AD203B41FA5}">
                      <a16:colId xmlns:a16="http://schemas.microsoft.com/office/drawing/2014/main" val="2478258862"/>
                    </a:ext>
                  </a:extLst>
                </a:gridCol>
                <a:gridCol w="1411357">
                  <a:extLst>
                    <a:ext uri="{9D8B030D-6E8A-4147-A177-3AD203B41FA5}">
                      <a16:colId xmlns:a16="http://schemas.microsoft.com/office/drawing/2014/main" val="414760489"/>
                    </a:ext>
                  </a:extLst>
                </a:gridCol>
                <a:gridCol w="1411357">
                  <a:extLst>
                    <a:ext uri="{9D8B030D-6E8A-4147-A177-3AD203B41FA5}">
                      <a16:colId xmlns:a16="http://schemas.microsoft.com/office/drawing/2014/main" val="3092657288"/>
                    </a:ext>
                  </a:extLst>
                </a:gridCol>
              </a:tblGrid>
              <a:tr h="298694">
                <a:tc>
                  <a:txBody>
                    <a:bodyPr/>
                    <a:lstStyle/>
                    <a:p>
                      <a:pPr algn="ctr" fontAlgn="ctr"/>
                      <a:r>
                        <a:rPr lang="en-US" sz="1800" b="1" i="0" u="none" strike="noStrike" dirty="0">
                          <a:solidFill>
                            <a:srgbClr val="000000"/>
                          </a:solidFill>
                          <a:effectLst/>
                          <a:latin typeface="Calibri" panose="020F0502020204030204" pitchFamily="34" charset="0"/>
                        </a:rPr>
                        <a:t>May (11)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Jun (12)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800" b="1" i="0" u="none" strike="noStrike" dirty="0">
                          <a:solidFill>
                            <a:srgbClr val="000000"/>
                          </a:solidFill>
                          <a:effectLst/>
                          <a:latin typeface="Calibri" panose="020F0502020204030204" pitchFamily="34" charset="0"/>
                        </a:rPr>
                        <a:t>6/21 to 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Jul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Aug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Sep (3)</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102737912"/>
                  </a:ext>
                </a:extLst>
              </a:tr>
              <a:tr h="298694">
                <a:tc>
                  <a:txBody>
                    <a:bodyPr/>
                    <a:lstStyle/>
                    <a:p>
                      <a:pPr algn="ctr" fontAlgn="ctr"/>
                      <a:r>
                        <a:rPr lang="en-US" sz="1800" b="0" i="0" u="none" strike="noStrike" dirty="0">
                          <a:solidFill>
                            <a:srgbClr val="000000"/>
                          </a:solidFill>
                          <a:effectLst/>
                          <a:latin typeface="Calibri" panose="020F0502020204030204" pitchFamily="34" charset="0"/>
                        </a:rPr>
                        <a:t>4/28 to 5/23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5/26 to 6/20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800" b="0" i="0" u="none" strike="noStrike" dirty="0">
                          <a:solidFill>
                            <a:srgbClr val="000000"/>
                          </a:solidFill>
                          <a:effectLst/>
                          <a:latin typeface="Calibri" panose="020F0502020204030204" pitchFamily="34" charset="0"/>
                        </a:rPr>
                        <a:t>7/7 to 8/1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8/4 to 8/29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9/1 to 9/26 </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0039201"/>
                  </a:ext>
                </a:extLst>
              </a:tr>
              <a:tr h="1194774">
                <a:tc>
                  <a:txBody>
                    <a:bodyPr/>
                    <a:lstStyle/>
                    <a:p>
                      <a:pPr algn="ctr" fontAlgn="ctr"/>
                      <a:r>
                        <a:rPr lang="en-US" sz="1800" b="0" i="0" u="none" strike="noStrike" dirty="0">
                          <a:solidFill>
                            <a:srgbClr val="000000"/>
                          </a:solidFill>
                          <a:effectLst/>
                          <a:latin typeface="Calibri" panose="020F0502020204030204" pitchFamily="34" charset="0"/>
                        </a:rPr>
                        <a:t>Elective #1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a:solidFill>
                            <a:srgbClr val="000000"/>
                          </a:solidFill>
                          <a:effectLst/>
                          <a:latin typeface="Calibri" panose="020F0502020204030204" pitchFamily="34" charset="0"/>
                        </a:rPr>
                        <a:t>OFF (Step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1" u="none" strike="noStrike" dirty="0">
                          <a:solidFill>
                            <a:srgbClr val="000000"/>
                          </a:solidFill>
                          <a:effectLst/>
                          <a:latin typeface="Calibri" panose="020F0502020204030204" pitchFamily="34" charset="0"/>
                        </a:rPr>
                        <a:t>2-week vacation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Sub-Intern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#2      (Or Away)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Elective #3       (or Away)</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9FECA"/>
                    </a:solidFill>
                  </a:tcPr>
                </a:tc>
                <a:extLst>
                  <a:ext uri="{0D108BD9-81ED-4DB2-BD59-A6C34878D82A}">
                    <a16:rowId xmlns:a16="http://schemas.microsoft.com/office/drawing/2014/main" val="926423914"/>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C00000"/>
                      </a:solidFill>
                      <a:prstDash val="solid"/>
                      <a:round/>
                      <a:headEnd type="none" w="med" len="med"/>
                      <a:tailEnd type="none" w="med" len="med"/>
                    </a:lnT>
                    <a:lnB>
                      <a:noFill/>
                    </a:lnB>
                  </a:tcPr>
                </a:tc>
                <a:extLst>
                  <a:ext uri="{0D108BD9-81ED-4DB2-BD59-A6C34878D82A}">
                    <a16:rowId xmlns:a16="http://schemas.microsoft.com/office/drawing/2014/main" val="3594636416"/>
                  </a:ext>
                </a:extLst>
              </a:tr>
              <a:tr h="298694">
                <a:tc>
                  <a:txBody>
                    <a:bodyPr/>
                    <a:lstStyle/>
                    <a:p>
                      <a:pPr algn="ctr" fontAlgn="ctr"/>
                      <a:r>
                        <a:rPr lang="en-US" sz="1800" b="1" i="0" u="none" strike="noStrike" dirty="0">
                          <a:solidFill>
                            <a:srgbClr val="000000"/>
                          </a:solidFill>
                          <a:effectLst/>
                          <a:latin typeface="Calibri" panose="020F0502020204030204" pitchFamily="34" charset="0"/>
                        </a:rPr>
                        <a:t>Oct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Nov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Dec (6)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600" b="1" i="0" u="none" strike="noStrike" dirty="0">
                          <a:solidFill>
                            <a:srgbClr val="000000"/>
                          </a:solidFill>
                          <a:effectLst/>
                          <a:latin typeface="Calibri" panose="020F0502020204030204" pitchFamily="34" charset="0"/>
                        </a:rPr>
                        <a:t>12/20 to 1/4</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11, 12 – Spring 2025</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6312227"/>
                  </a:ext>
                </a:extLst>
              </a:tr>
              <a:tr h="298694">
                <a:tc>
                  <a:txBody>
                    <a:bodyPr/>
                    <a:lstStyle/>
                    <a:p>
                      <a:pPr algn="ctr" fontAlgn="ctr"/>
                      <a:r>
                        <a:rPr lang="en-US" sz="1800" b="0" i="0" u="none" strike="noStrike" dirty="0">
                          <a:solidFill>
                            <a:srgbClr val="000000"/>
                          </a:solidFill>
                          <a:effectLst/>
                          <a:latin typeface="Calibri" panose="020F0502020204030204" pitchFamily="34" charset="0"/>
                        </a:rPr>
                        <a:t>9/29 to 10/24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10/27 to 11/21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11/24 to 12/19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r>
                        <a:rPr lang="en-US" sz="1600" b="0" i="0" u="none" strike="noStrike" dirty="0">
                          <a:solidFill>
                            <a:srgbClr val="000000"/>
                          </a:solidFill>
                          <a:effectLst/>
                          <a:latin typeface="Calibri" panose="020F0502020204030204" pitchFamily="34" charset="0"/>
                        </a:rPr>
                        <a:t>11/20 to 12/15</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 – Fall 2025 </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530439553"/>
                  </a:ext>
                </a:extLst>
              </a:tr>
              <a:tr h="1277172">
                <a:tc>
                  <a:txBody>
                    <a:bodyPr/>
                    <a:lstStyle/>
                    <a:p>
                      <a:pPr algn="ctr" fontAlgn="ctr"/>
                      <a:r>
                        <a:rPr lang="en-US" sz="1800" b="0" i="0" u="none" strike="noStrike" dirty="0">
                          <a:solidFill>
                            <a:srgbClr val="000000"/>
                          </a:solidFill>
                          <a:effectLst/>
                          <a:latin typeface="Calibri" panose="020F0502020204030204" pitchFamily="34" charset="0"/>
                        </a:rPr>
                        <a:t>Elective #4 </a:t>
                      </a:r>
                      <a:r>
                        <a:rPr lang="en-US" sz="1800" b="0" i="1" u="none" strike="noStrike" dirty="0">
                          <a:solidFill>
                            <a:srgbClr val="000000"/>
                          </a:solidFill>
                          <a:effectLst/>
                          <a:latin typeface="Calibri" panose="020F0502020204030204" pitchFamily="34" charset="0"/>
                        </a:rPr>
                        <a:t>(Ambulatory)</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OFF (Interviews)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800" b="0" i="0" u="none" strike="noStrike" dirty="0">
                          <a:solidFill>
                            <a:srgbClr val="000000"/>
                          </a:solidFill>
                          <a:effectLst/>
                          <a:latin typeface="Calibri" panose="020F0502020204030204" pitchFamily="34" charset="0"/>
                        </a:rPr>
                        <a:t>OFF (Interviews)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800" b="0" i="1" u="none" strike="noStrike" dirty="0">
                          <a:solidFill>
                            <a:srgbClr val="000000"/>
                          </a:solidFill>
                          <a:effectLst/>
                          <a:latin typeface="Calibri" panose="020F0502020204030204" pitchFamily="34" charset="0"/>
                        </a:rPr>
                        <a:t>Winter     Break</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3 - Residency      </a:t>
                      </a:r>
                    </a:p>
                    <a:p>
                      <a:pPr algn="l" fontAlgn="b"/>
                      <a:r>
                        <a:rPr lang="en-US" sz="1800" b="0" i="0" u="none" strike="noStrike" dirty="0">
                          <a:solidFill>
                            <a:srgbClr val="000000"/>
                          </a:solidFill>
                          <a:effectLst/>
                          <a:latin typeface="Calibri" panose="020F0502020204030204" pitchFamily="34" charset="0"/>
                        </a:rPr>
                        <a:t>  Applications Due </a:t>
                      </a:r>
                    </a:p>
                    <a:p>
                      <a:pPr algn="l" fontAlgn="b"/>
                      <a:r>
                        <a:rPr lang="en-US" sz="1800" b="0" i="0" u="none" strike="noStrike" dirty="0">
                          <a:solidFill>
                            <a:srgbClr val="000000"/>
                          </a:solidFill>
                          <a:effectLst/>
                          <a:latin typeface="Calibri" panose="020F0502020204030204" pitchFamily="34" charset="0"/>
                        </a:rPr>
                        <a:t>    (9/25,    Tentative)</a:t>
                      </a:r>
                    </a:p>
                  </a:txBody>
                  <a:tcPr marL="6350" marR="6350" marT="6350" marB="0">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984155803"/>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51384671"/>
                  </a:ext>
                </a:extLst>
              </a:tr>
              <a:tr h="298694">
                <a:tc>
                  <a:txBody>
                    <a:bodyPr/>
                    <a:lstStyle/>
                    <a:p>
                      <a:pPr algn="ctr" fontAlgn="ctr"/>
                      <a:r>
                        <a:rPr lang="en-US" sz="1800" b="1" i="0" u="none" strike="noStrike" dirty="0">
                          <a:solidFill>
                            <a:srgbClr val="000000"/>
                          </a:solidFill>
                          <a:effectLst/>
                          <a:latin typeface="Calibri" panose="020F0502020204030204" pitchFamily="34" charset="0"/>
                        </a:rPr>
                        <a:t>Jan (7)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Feb (8)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Mar (9)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Apr (10)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a:solidFill>
                            <a:srgbClr val="000000"/>
                          </a:solidFill>
                          <a:effectLst/>
                          <a:latin typeface="Calibri" panose="020F0502020204030204" pitchFamily="34" charset="0"/>
                        </a:rPr>
                        <a:t>May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4909318"/>
                  </a:ext>
                </a:extLst>
              </a:tr>
              <a:tr h="298694">
                <a:tc>
                  <a:txBody>
                    <a:bodyPr/>
                    <a:lstStyle/>
                    <a:p>
                      <a:pPr algn="ctr" fontAlgn="ctr"/>
                      <a:r>
                        <a:rPr lang="en-US" sz="1800" b="0" i="0" u="none" strike="noStrike" dirty="0">
                          <a:solidFill>
                            <a:srgbClr val="000000"/>
                          </a:solidFill>
                          <a:effectLst/>
                          <a:latin typeface="Calibri" panose="020F0502020204030204" pitchFamily="34" charset="0"/>
                        </a:rPr>
                        <a:t>1/5 to 1/330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2/2 to 2/27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3/2 to 3/27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dirty="0">
                          <a:solidFill>
                            <a:srgbClr val="000000"/>
                          </a:solidFill>
                          <a:effectLst/>
                          <a:latin typeface="Calibri" panose="020F0502020204030204" pitchFamily="34" charset="0"/>
                        </a:rPr>
                        <a:t> 3/30 to 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7474121"/>
                  </a:ext>
                </a:extLst>
              </a:tr>
              <a:tr h="1338971">
                <a:tc>
                  <a:txBody>
                    <a:bodyPr/>
                    <a:lstStyle/>
                    <a:p>
                      <a:pPr algn="ctr" fontAlgn="ctr"/>
                      <a:r>
                        <a:rPr lang="en-US" sz="1800" b="0" i="0" u="none" strike="noStrike" dirty="0">
                          <a:solidFill>
                            <a:srgbClr val="000000"/>
                          </a:solidFill>
                          <a:effectLst/>
                          <a:latin typeface="Calibri" panose="020F0502020204030204" pitchFamily="34" charset="0"/>
                        </a:rPr>
                        <a:t>Sub-Intern #1 </a:t>
                      </a:r>
                      <a:r>
                        <a:rPr lang="en-US" sz="1800" b="0" i="1" u="none" strike="noStrike" dirty="0">
                          <a:solidFill>
                            <a:srgbClr val="000000"/>
                          </a:solidFill>
                          <a:effectLst/>
                          <a:latin typeface="Calibri" panose="020F0502020204030204" pitchFamily="34" charset="0"/>
                        </a:rPr>
                        <a:t>(Clinical)</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#5      </a:t>
                      </a:r>
                      <a:r>
                        <a:rPr lang="en-US" sz="1800" b="0" i="1" u="none" strike="noStrike" dirty="0">
                          <a:solidFill>
                            <a:srgbClr val="000000"/>
                          </a:solidFill>
                          <a:effectLst/>
                          <a:latin typeface="Calibri" panose="020F0502020204030204" pitchFamily="34" charset="0"/>
                        </a:rPr>
                        <a:t>(IM) </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a:solidFill>
                            <a:srgbClr val="000000"/>
                          </a:solidFill>
                          <a:effectLst/>
                          <a:latin typeface="Calibri" panose="020F0502020204030204" pitchFamily="34" charset="0"/>
                        </a:rPr>
                        <a:t>OFF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TTR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800" b="0" i="0" u="none" strike="noStrike" dirty="0">
                          <a:solidFill>
                            <a:srgbClr val="000000"/>
                          </a:solidFill>
                          <a:effectLst/>
                          <a:latin typeface="Calibri" panose="020F0502020204030204" pitchFamily="34" charset="0"/>
                        </a:rPr>
                        <a:t>Graduation / Unscheduled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6945370"/>
                  </a:ext>
                </a:extLst>
              </a:tr>
            </a:tbl>
          </a:graphicData>
        </a:graphic>
      </p:graphicFrame>
      <p:sp>
        <p:nvSpPr>
          <p:cNvPr id="10" name="Rectangle 9">
            <a:extLst>
              <a:ext uri="{FF2B5EF4-FFF2-40B4-BE49-F238E27FC236}">
                <a16:creationId xmlns:a16="http://schemas.microsoft.com/office/drawing/2014/main" id="{A578FFDD-243F-4796-B8D4-1BA2EF43F8B4}"/>
              </a:ext>
            </a:extLst>
          </p:cNvPr>
          <p:cNvSpPr/>
          <p:nvPr/>
        </p:nvSpPr>
        <p:spPr>
          <a:xfrm>
            <a:off x="10283687" y="465377"/>
            <a:ext cx="1417985" cy="1800745"/>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Rectangle 2">
            <a:extLst>
              <a:ext uri="{FF2B5EF4-FFF2-40B4-BE49-F238E27FC236}">
                <a16:creationId xmlns:a16="http://schemas.microsoft.com/office/drawing/2014/main" id="{8A108499-712B-4718-9BA1-9F4D94806355}"/>
              </a:ext>
            </a:extLst>
          </p:cNvPr>
          <p:cNvSpPr/>
          <p:nvPr/>
        </p:nvSpPr>
        <p:spPr>
          <a:xfrm>
            <a:off x="7469579" y="2544417"/>
            <a:ext cx="1377538" cy="187320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9711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02EE1A-7A10-D98A-412B-8CE375CDD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D9A54-C8AC-E53C-E79C-080BD86F6A12}"/>
              </a:ext>
            </a:extLst>
          </p:cNvPr>
          <p:cNvSpPr>
            <a:spLocks noGrp="1"/>
          </p:cNvSpPr>
          <p:nvPr>
            <p:ph type="title"/>
          </p:nvPr>
        </p:nvSpPr>
        <p:spPr>
          <a:xfrm>
            <a:off x="367716" y="465377"/>
            <a:ext cx="2259773" cy="2079040"/>
          </a:xfrm>
        </p:spPr>
        <p:txBody>
          <a:bodyPr>
            <a:normAutofit fontScale="90000"/>
          </a:bodyPr>
          <a:lstStyle/>
          <a:p>
            <a:r>
              <a:rPr lang="en-US" dirty="0"/>
              <a:t>Sample MSIV Schedule</a:t>
            </a:r>
          </a:p>
        </p:txBody>
      </p:sp>
      <p:pic>
        <p:nvPicPr>
          <p:cNvPr id="4" name="Picture 4" descr="532 Flexibility Word Photos - Free &amp; Royalty-Free Stock Photos from  Dreamstime">
            <a:extLst>
              <a:ext uri="{FF2B5EF4-FFF2-40B4-BE49-F238E27FC236}">
                <a16:creationId xmlns:a16="http://schemas.microsoft.com/office/drawing/2014/main" id="{36F50570-FAB5-3048-2783-0985E447F0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698" y="2860951"/>
            <a:ext cx="2505433" cy="11360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170E4682-5A3D-6C55-F016-1F0B06AAA89D}"/>
              </a:ext>
            </a:extLst>
          </p:cNvPr>
          <p:cNvGraphicFramePr>
            <a:graphicFrameLocks noGrp="1"/>
          </p:cNvGraphicFramePr>
          <p:nvPr>
            <p:extLst>
              <p:ext uri="{D42A27DB-BD31-4B8C-83A1-F6EECF244321}">
                <p14:modId xmlns:p14="http://schemas.microsoft.com/office/powerpoint/2010/main" val="2868035288"/>
              </p:ext>
            </p:extLst>
          </p:nvPr>
        </p:nvGraphicFramePr>
        <p:xfrm>
          <a:off x="3233530" y="465377"/>
          <a:ext cx="8468142" cy="6200469"/>
        </p:xfrm>
        <a:graphic>
          <a:graphicData uri="http://schemas.openxmlformats.org/drawingml/2006/table">
            <a:tbl>
              <a:tblPr/>
              <a:tblGrid>
                <a:gridCol w="1411357">
                  <a:extLst>
                    <a:ext uri="{9D8B030D-6E8A-4147-A177-3AD203B41FA5}">
                      <a16:colId xmlns:a16="http://schemas.microsoft.com/office/drawing/2014/main" val="47528713"/>
                    </a:ext>
                  </a:extLst>
                </a:gridCol>
                <a:gridCol w="1411357">
                  <a:extLst>
                    <a:ext uri="{9D8B030D-6E8A-4147-A177-3AD203B41FA5}">
                      <a16:colId xmlns:a16="http://schemas.microsoft.com/office/drawing/2014/main" val="2322837359"/>
                    </a:ext>
                  </a:extLst>
                </a:gridCol>
                <a:gridCol w="1411357">
                  <a:extLst>
                    <a:ext uri="{9D8B030D-6E8A-4147-A177-3AD203B41FA5}">
                      <a16:colId xmlns:a16="http://schemas.microsoft.com/office/drawing/2014/main" val="675967578"/>
                    </a:ext>
                  </a:extLst>
                </a:gridCol>
                <a:gridCol w="1411357">
                  <a:extLst>
                    <a:ext uri="{9D8B030D-6E8A-4147-A177-3AD203B41FA5}">
                      <a16:colId xmlns:a16="http://schemas.microsoft.com/office/drawing/2014/main" val="2478258862"/>
                    </a:ext>
                  </a:extLst>
                </a:gridCol>
                <a:gridCol w="1411357">
                  <a:extLst>
                    <a:ext uri="{9D8B030D-6E8A-4147-A177-3AD203B41FA5}">
                      <a16:colId xmlns:a16="http://schemas.microsoft.com/office/drawing/2014/main" val="414760489"/>
                    </a:ext>
                  </a:extLst>
                </a:gridCol>
                <a:gridCol w="1411357">
                  <a:extLst>
                    <a:ext uri="{9D8B030D-6E8A-4147-A177-3AD203B41FA5}">
                      <a16:colId xmlns:a16="http://schemas.microsoft.com/office/drawing/2014/main" val="3092657288"/>
                    </a:ext>
                  </a:extLst>
                </a:gridCol>
              </a:tblGrid>
              <a:tr h="298694">
                <a:tc>
                  <a:txBody>
                    <a:bodyPr/>
                    <a:lstStyle/>
                    <a:p>
                      <a:pPr algn="ctr" fontAlgn="ctr"/>
                      <a:r>
                        <a:rPr lang="en-US" sz="1800" b="1" i="0" u="none" strike="noStrike" dirty="0">
                          <a:solidFill>
                            <a:srgbClr val="000000"/>
                          </a:solidFill>
                          <a:effectLst/>
                          <a:latin typeface="Calibri" panose="020F0502020204030204" pitchFamily="34" charset="0"/>
                        </a:rPr>
                        <a:t>May (11)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Jun (12)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800" b="1" i="0" u="none" strike="noStrike" dirty="0">
                          <a:solidFill>
                            <a:srgbClr val="000000"/>
                          </a:solidFill>
                          <a:effectLst/>
                          <a:latin typeface="Calibri" panose="020F0502020204030204" pitchFamily="34" charset="0"/>
                        </a:rPr>
                        <a:t>6/21 to 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Jul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Aug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Sep (3)</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102737912"/>
                  </a:ext>
                </a:extLst>
              </a:tr>
              <a:tr h="298694">
                <a:tc>
                  <a:txBody>
                    <a:bodyPr/>
                    <a:lstStyle/>
                    <a:p>
                      <a:pPr algn="ctr" fontAlgn="ctr"/>
                      <a:r>
                        <a:rPr lang="en-US" sz="1800" b="0" i="0" u="none" strike="noStrike" dirty="0">
                          <a:solidFill>
                            <a:srgbClr val="000000"/>
                          </a:solidFill>
                          <a:effectLst/>
                          <a:latin typeface="Calibri" panose="020F0502020204030204" pitchFamily="34" charset="0"/>
                        </a:rPr>
                        <a:t>4/28 to 5/23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5/26 to 6/20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800" b="0" i="0" u="none" strike="noStrike" dirty="0">
                          <a:solidFill>
                            <a:srgbClr val="000000"/>
                          </a:solidFill>
                          <a:effectLst/>
                          <a:latin typeface="Calibri" panose="020F0502020204030204" pitchFamily="34" charset="0"/>
                        </a:rPr>
                        <a:t>7/7 to 8/1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8/4 to 8/29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9/1 to 9/26 </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0039201"/>
                  </a:ext>
                </a:extLst>
              </a:tr>
              <a:tr h="1194774">
                <a:tc>
                  <a:txBody>
                    <a:bodyPr/>
                    <a:lstStyle/>
                    <a:p>
                      <a:pPr algn="ctr" fontAlgn="ctr"/>
                      <a:r>
                        <a:rPr lang="en-US" sz="1800" b="0" i="0" u="none" strike="noStrike" dirty="0">
                          <a:solidFill>
                            <a:srgbClr val="000000"/>
                          </a:solidFill>
                          <a:effectLst/>
                          <a:latin typeface="Calibri" panose="020F0502020204030204" pitchFamily="34" charset="0"/>
                        </a:rPr>
                        <a:t>4-week Clerkship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OFF (Step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1" u="none" strike="noStrike" dirty="0">
                          <a:solidFill>
                            <a:srgbClr val="000000"/>
                          </a:solidFill>
                          <a:effectLst/>
                          <a:latin typeface="Calibri" panose="020F0502020204030204" pitchFamily="34" charset="0"/>
                        </a:rPr>
                        <a:t>2-week vacation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Sub-Intern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#1      (Or Away)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Elective #2       (or Away)</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9FECA"/>
                    </a:solidFill>
                  </a:tcPr>
                </a:tc>
                <a:extLst>
                  <a:ext uri="{0D108BD9-81ED-4DB2-BD59-A6C34878D82A}">
                    <a16:rowId xmlns:a16="http://schemas.microsoft.com/office/drawing/2014/main" val="926423914"/>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C00000"/>
                      </a:solidFill>
                      <a:prstDash val="solid"/>
                      <a:round/>
                      <a:headEnd type="none" w="med" len="med"/>
                      <a:tailEnd type="none" w="med" len="med"/>
                    </a:lnT>
                    <a:lnB>
                      <a:noFill/>
                    </a:lnB>
                  </a:tcPr>
                </a:tc>
                <a:extLst>
                  <a:ext uri="{0D108BD9-81ED-4DB2-BD59-A6C34878D82A}">
                    <a16:rowId xmlns:a16="http://schemas.microsoft.com/office/drawing/2014/main" val="3594636416"/>
                  </a:ext>
                </a:extLst>
              </a:tr>
              <a:tr h="298694">
                <a:tc>
                  <a:txBody>
                    <a:bodyPr/>
                    <a:lstStyle/>
                    <a:p>
                      <a:pPr algn="ctr" fontAlgn="ctr"/>
                      <a:r>
                        <a:rPr lang="en-US" sz="1800" b="1" i="0" u="none" strike="noStrike" dirty="0">
                          <a:solidFill>
                            <a:srgbClr val="000000"/>
                          </a:solidFill>
                          <a:effectLst/>
                          <a:latin typeface="Calibri" panose="020F0502020204030204" pitchFamily="34" charset="0"/>
                        </a:rPr>
                        <a:t>Oct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Nov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Dec (6)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600" b="1" i="0" u="none" strike="noStrike" dirty="0">
                          <a:solidFill>
                            <a:srgbClr val="000000"/>
                          </a:solidFill>
                          <a:effectLst/>
                          <a:latin typeface="Calibri" panose="020F0502020204030204" pitchFamily="34" charset="0"/>
                        </a:rPr>
                        <a:t>12/20 to 1/4</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11, 12 – Spring 2025</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6312227"/>
                  </a:ext>
                </a:extLst>
              </a:tr>
              <a:tr h="298694">
                <a:tc>
                  <a:txBody>
                    <a:bodyPr/>
                    <a:lstStyle/>
                    <a:p>
                      <a:pPr algn="ctr" fontAlgn="ctr"/>
                      <a:r>
                        <a:rPr lang="en-US" sz="1800" b="0" i="0" u="none" strike="noStrike" dirty="0">
                          <a:solidFill>
                            <a:srgbClr val="000000"/>
                          </a:solidFill>
                          <a:effectLst/>
                          <a:latin typeface="Calibri" panose="020F0502020204030204" pitchFamily="34" charset="0"/>
                        </a:rPr>
                        <a:t>9/29 to 10/24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10/27 to 11/21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11/24 to 12/19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r>
                        <a:rPr lang="en-US" sz="1600" b="0" i="0" u="none" strike="noStrike" dirty="0">
                          <a:solidFill>
                            <a:srgbClr val="000000"/>
                          </a:solidFill>
                          <a:effectLst/>
                          <a:latin typeface="Calibri" panose="020F0502020204030204" pitchFamily="34" charset="0"/>
                        </a:rPr>
                        <a:t>11/20 to 12/15</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 – Fall 2025 </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530439553"/>
                  </a:ext>
                </a:extLst>
              </a:tr>
              <a:tr h="1277172">
                <a:tc>
                  <a:txBody>
                    <a:bodyPr/>
                    <a:lstStyle/>
                    <a:p>
                      <a:pPr algn="ctr" fontAlgn="ctr"/>
                      <a:r>
                        <a:rPr lang="en-US" sz="1800" b="0" i="0" u="none" strike="noStrike" dirty="0">
                          <a:solidFill>
                            <a:srgbClr val="000000"/>
                          </a:solidFill>
                          <a:effectLst/>
                          <a:latin typeface="Calibri" panose="020F0502020204030204" pitchFamily="34" charset="0"/>
                        </a:rPr>
                        <a:t>Elective #3 </a:t>
                      </a:r>
                      <a:r>
                        <a:rPr lang="en-US" sz="1800" b="0" i="1" u="none" strike="noStrike" dirty="0">
                          <a:solidFill>
                            <a:srgbClr val="000000"/>
                          </a:solidFill>
                          <a:effectLst/>
                          <a:latin typeface="Calibri" panose="020F0502020204030204" pitchFamily="34" charset="0"/>
                        </a:rPr>
                        <a:t>(Ambulatory)</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Elective #4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OFF (Interviews)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800" b="0" i="1" u="none" strike="noStrike" dirty="0">
                          <a:solidFill>
                            <a:srgbClr val="000000"/>
                          </a:solidFill>
                          <a:effectLst/>
                          <a:latin typeface="Calibri" panose="020F0502020204030204" pitchFamily="34" charset="0"/>
                        </a:rPr>
                        <a:t>Winter     Break</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3 - Residency      </a:t>
                      </a:r>
                    </a:p>
                    <a:p>
                      <a:pPr algn="l" fontAlgn="b"/>
                      <a:r>
                        <a:rPr lang="en-US" sz="1800" b="0" i="0" u="none" strike="noStrike" dirty="0">
                          <a:solidFill>
                            <a:srgbClr val="000000"/>
                          </a:solidFill>
                          <a:effectLst/>
                          <a:latin typeface="Calibri" panose="020F0502020204030204" pitchFamily="34" charset="0"/>
                        </a:rPr>
                        <a:t>  Applications Due </a:t>
                      </a:r>
                    </a:p>
                    <a:p>
                      <a:pPr algn="l" fontAlgn="b"/>
                      <a:r>
                        <a:rPr lang="en-US" sz="1800" b="0" i="0" u="none" strike="noStrike" dirty="0">
                          <a:solidFill>
                            <a:srgbClr val="000000"/>
                          </a:solidFill>
                          <a:effectLst/>
                          <a:latin typeface="Calibri" panose="020F0502020204030204" pitchFamily="34" charset="0"/>
                        </a:rPr>
                        <a:t>    (9/25,    Tentative)</a:t>
                      </a:r>
                    </a:p>
                  </a:txBody>
                  <a:tcPr marL="6350" marR="6350" marT="6350" marB="0">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984155803"/>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51384671"/>
                  </a:ext>
                </a:extLst>
              </a:tr>
              <a:tr h="298694">
                <a:tc>
                  <a:txBody>
                    <a:bodyPr/>
                    <a:lstStyle/>
                    <a:p>
                      <a:pPr algn="ctr" fontAlgn="ctr"/>
                      <a:r>
                        <a:rPr lang="en-US" sz="1800" b="1" i="0" u="none" strike="noStrike" dirty="0">
                          <a:solidFill>
                            <a:srgbClr val="000000"/>
                          </a:solidFill>
                          <a:effectLst/>
                          <a:latin typeface="Calibri" panose="020F0502020204030204" pitchFamily="34" charset="0"/>
                        </a:rPr>
                        <a:t>Jan (7)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Feb (8)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Mar (9)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Apr (10)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a:solidFill>
                            <a:srgbClr val="000000"/>
                          </a:solidFill>
                          <a:effectLst/>
                          <a:latin typeface="Calibri" panose="020F0502020204030204" pitchFamily="34" charset="0"/>
                        </a:rPr>
                        <a:t>May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4909318"/>
                  </a:ext>
                </a:extLst>
              </a:tr>
              <a:tr h="298694">
                <a:tc>
                  <a:txBody>
                    <a:bodyPr/>
                    <a:lstStyle/>
                    <a:p>
                      <a:pPr algn="ctr" fontAlgn="ctr"/>
                      <a:r>
                        <a:rPr lang="en-US" sz="1800" b="0" i="0" u="none" strike="noStrike" dirty="0">
                          <a:solidFill>
                            <a:srgbClr val="000000"/>
                          </a:solidFill>
                          <a:effectLst/>
                          <a:latin typeface="Calibri" panose="020F0502020204030204" pitchFamily="34" charset="0"/>
                        </a:rPr>
                        <a:t>1/5 to 1/330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2/2 to 2/27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3/2 to 3/27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dirty="0">
                          <a:solidFill>
                            <a:srgbClr val="000000"/>
                          </a:solidFill>
                          <a:effectLst/>
                          <a:latin typeface="Calibri" panose="020F0502020204030204" pitchFamily="34" charset="0"/>
                        </a:rPr>
                        <a:t> 3/30 to 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7474121"/>
                  </a:ext>
                </a:extLst>
              </a:tr>
              <a:tr h="1338971">
                <a:tc>
                  <a:txBody>
                    <a:bodyPr/>
                    <a:lstStyle/>
                    <a:p>
                      <a:pPr algn="ctr" fontAlgn="ctr"/>
                      <a:r>
                        <a:rPr lang="en-US" sz="1800" b="0" i="0" u="none" strike="noStrike" dirty="0">
                          <a:solidFill>
                            <a:srgbClr val="000000"/>
                          </a:solidFill>
                          <a:effectLst/>
                          <a:latin typeface="Calibri" panose="020F0502020204030204" pitchFamily="34" charset="0"/>
                        </a:rPr>
                        <a:t>Sub-Intern #1 </a:t>
                      </a:r>
                      <a:r>
                        <a:rPr lang="en-US" sz="1800" b="0" i="1" u="none" strike="noStrike" dirty="0">
                          <a:solidFill>
                            <a:srgbClr val="000000"/>
                          </a:solidFill>
                          <a:effectLst/>
                          <a:latin typeface="Calibri" panose="020F0502020204030204" pitchFamily="34" charset="0"/>
                        </a:rPr>
                        <a:t>(Clinical)</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#5      </a:t>
                      </a:r>
                      <a:r>
                        <a:rPr lang="en-US" sz="1800" b="0" i="1" u="none" strike="noStrike" dirty="0">
                          <a:solidFill>
                            <a:srgbClr val="000000"/>
                          </a:solidFill>
                          <a:effectLst/>
                          <a:latin typeface="Calibri" panose="020F0502020204030204" pitchFamily="34" charset="0"/>
                        </a:rPr>
                        <a:t>(IM) </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a:solidFill>
                            <a:srgbClr val="000000"/>
                          </a:solidFill>
                          <a:effectLst/>
                          <a:latin typeface="Calibri" panose="020F0502020204030204" pitchFamily="34" charset="0"/>
                        </a:rPr>
                        <a:t>OFF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TTR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800" b="0" i="0" u="none" strike="noStrike" dirty="0">
                          <a:solidFill>
                            <a:srgbClr val="000000"/>
                          </a:solidFill>
                          <a:effectLst/>
                          <a:latin typeface="Calibri" panose="020F0502020204030204" pitchFamily="34" charset="0"/>
                        </a:rPr>
                        <a:t>Graduation / Unscheduled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6945370"/>
                  </a:ext>
                </a:extLst>
              </a:tr>
            </a:tbl>
          </a:graphicData>
        </a:graphic>
      </p:graphicFrame>
      <p:sp>
        <p:nvSpPr>
          <p:cNvPr id="10" name="Rectangle 9">
            <a:extLst>
              <a:ext uri="{FF2B5EF4-FFF2-40B4-BE49-F238E27FC236}">
                <a16:creationId xmlns:a16="http://schemas.microsoft.com/office/drawing/2014/main" id="{9ED589CC-F731-4BD4-4653-8150105D26AC}"/>
              </a:ext>
            </a:extLst>
          </p:cNvPr>
          <p:cNvSpPr/>
          <p:nvPr/>
        </p:nvSpPr>
        <p:spPr>
          <a:xfrm>
            <a:off x="10283687" y="465377"/>
            <a:ext cx="1417985" cy="1800745"/>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Rectangle 2">
            <a:extLst>
              <a:ext uri="{FF2B5EF4-FFF2-40B4-BE49-F238E27FC236}">
                <a16:creationId xmlns:a16="http://schemas.microsoft.com/office/drawing/2014/main" id="{4D564F0B-781B-EA89-D106-6A9DCA9FE6D6}"/>
              </a:ext>
            </a:extLst>
          </p:cNvPr>
          <p:cNvSpPr/>
          <p:nvPr/>
        </p:nvSpPr>
        <p:spPr>
          <a:xfrm>
            <a:off x="7469579" y="2544417"/>
            <a:ext cx="1377538" cy="187320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676D3B72-6129-CAB1-71D1-0267FDA4075D}"/>
              </a:ext>
            </a:extLst>
          </p:cNvPr>
          <p:cNvSpPr/>
          <p:nvPr/>
        </p:nvSpPr>
        <p:spPr>
          <a:xfrm>
            <a:off x="261698" y="4182331"/>
            <a:ext cx="2505433" cy="20878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One of many possible schedules</a:t>
            </a:r>
          </a:p>
          <a:p>
            <a:pPr algn="ctr"/>
            <a:r>
              <a:rPr lang="en-US" sz="2400" i="1" dirty="0">
                <a:highlight>
                  <a:srgbClr val="FFFF00"/>
                </a:highlight>
              </a:rPr>
              <a:t>-Option 2 Clerkship Start</a:t>
            </a:r>
          </a:p>
          <a:p>
            <a:pPr algn="ctr"/>
            <a:r>
              <a:rPr lang="en-US" sz="2400" i="1" dirty="0">
                <a:highlight>
                  <a:srgbClr val="FFFF00"/>
                </a:highlight>
              </a:rPr>
              <a:t>5/20/2024</a:t>
            </a:r>
          </a:p>
          <a:p>
            <a:pPr algn="ctr"/>
            <a:r>
              <a:rPr lang="en-US" sz="2400" dirty="0"/>
              <a:t> </a:t>
            </a:r>
          </a:p>
        </p:txBody>
      </p:sp>
    </p:spTree>
    <p:extLst>
      <p:ext uri="{BB962C8B-B14F-4D97-AF65-F5344CB8AC3E}">
        <p14:creationId xmlns:p14="http://schemas.microsoft.com/office/powerpoint/2010/main" val="1326858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2040A-DF67-3A55-CDC5-D9AE9D9F9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EA674-B82E-0251-25A8-201C02137876}"/>
              </a:ext>
            </a:extLst>
          </p:cNvPr>
          <p:cNvSpPr>
            <a:spLocks noGrp="1"/>
          </p:cNvSpPr>
          <p:nvPr>
            <p:ph type="title"/>
          </p:nvPr>
        </p:nvSpPr>
        <p:spPr>
          <a:xfrm>
            <a:off x="367716" y="465377"/>
            <a:ext cx="2259773" cy="2079040"/>
          </a:xfrm>
        </p:spPr>
        <p:txBody>
          <a:bodyPr>
            <a:normAutofit fontScale="90000"/>
          </a:bodyPr>
          <a:lstStyle/>
          <a:p>
            <a:r>
              <a:rPr lang="en-US" dirty="0"/>
              <a:t>Sample MSIV Schedule</a:t>
            </a:r>
          </a:p>
        </p:txBody>
      </p:sp>
      <p:pic>
        <p:nvPicPr>
          <p:cNvPr id="4" name="Picture 4" descr="532 Flexibility Word Photos - Free &amp; Royalty-Free Stock Photos from  Dreamstime">
            <a:extLst>
              <a:ext uri="{FF2B5EF4-FFF2-40B4-BE49-F238E27FC236}">
                <a16:creationId xmlns:a16="http://schemas.microsoft.com/office/drawing/2014/main" id="{EBF854D2-3823-D611-1DBD-C508EBF3F4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698" y="2544417"/>
            <a:ext cx="2505433" cy="1136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B09FB6F-D8FE-05BD-E78D-2583DB6C16D9}"/>
              </a:ext>
            </a:extLst>
          </p:cNvPr>
          <p:cNvSpPr/>
          <p:nvPr/>
        </p:nvSpPr>
        <p:spPr>
          <a:xfrm>
            <a:off x="261698" y="3834469"/>
            <a:ext cx="2505433" cy="20790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One of many possible schedules</a:t>
            </a:r>
          </a:p>
          <a:p>
            <a:pPr algn="ctr"/>
            <a:r>
              <a:rPr lang="en-US" sz="2400" i="1" dirty="0"/>
              <a:t>-Option 1 Clerkship Start</a:t>
            </a:r>
          </a:p>
          <a:p>
            <a:pPr algn="ctr"/>
            <a:r>
              <a:rPr lang="en-US" sz="2400" i="1" dirty="0"/>
              <a:t>4/22/2024 </a:t>
            </a:r>
          </a:p>
          <a:p>
            <a:pPr algn="ctr"/>
            <a:r>
              <a:rPr lang="en-US" sz="2400" dirty="0"/>
              <a:t> </a:t>
            </a:r>
          </a:p>
        </p:txBody>
      </p:sp>
      <p:graphicFrame>
        <p:nvGraphicFramePr>
          <p:cNvPr id="9" name="Table 8">
            <a:extLst>
              <a:ext uri="{FF2B5EF4-FFF2-40B4-BE49-F238E27FC236}">
                <a16:creationId xmlns:a16="http://schemas.microsoft.com/office/drawing/2014/main" id="{ECE3AAF1-D288-8AA5-5E81-221F3D6E730C}"/>
              </a:ext>
            </a:extLst>
          </p:cNvPr>
          <p:cNvGraphicFramePr>
            <a:graphicFrameLocks noGrp="1"/>
          </p:cNvGraphicFramePr>
          <p:nvPr>
            <p:extLst>
              <p:ext uri="{D42A27DB-BD31-4B8C-83A1-F6EECF244321}">
                <p14:modId xmlns:p14="http://schemas.microsoft.com/office/powerpoint/2010/main" val="956476380"/>
              </p:ext>
            </p:extLst>
          </p:nvPr>
        </p:nvGraphicFramePr>
        <p:xfrm>
          <a:off x="3233530" y="465377"/>
          <a:ext cx="8468142" cy="6200469"/>
        </p:xfrm>
        <a:graphic>
          <a:graphicData uri="http://schemas.openxmlformats.org/drawingml/2006/table">
            <a:tbl>
              <a:tblPr/>
              <a:tblGrid>
                <a:gridCol w="1411357">
                  <a:extLst>
                    <a:ext uri="{9D8B030D-6E8A-4147-A177-3AD203B41FA5}">
                      <a16:colId xmlns:a16="http://schemas.microsoft.com/office/drawing/2014/main" val="47528713"/>
                    </a:ext>
                  </a:extLst>
                </a:gridCol>
                <a:gridCol w="1411357">
                  <a:extLst>
                    <a:ext uri="{9D8B030D-6E8A-4147-A177-3AD203B41FA5}">
                      <a16:colId xmlns:a16="http://schemas.microsoft.com/office/drawing/2014/main" val="2322837359"/>
                    </a:ext>
                  </a:extLst>
                </a:gridCol>
                <a:gridCol w="1411357">
                  <a:extLst>
                    <a:ext uri="{9D8B030D-6E8A-4147-A177-3AD203B41FA5}">
                      <a16:colId xmlns:a16="http://schemas.microsoft.com/office/drawing/2014/main" val="675967578"/>
                    </a:ext>
                  </a:extLst>
                </a:gridCol>
                <a:gridCol w="1411357">
                  <a:extLst>
                    <a:ext uri="{9D8B030D-6E8A-4147-A177-3AD203B41FA5}">
                      <a16:colId xmlns:a16="http://schemas.microsoft.com/office/drawing/2014/main" val="2478258862"/>
                    </a:ext>
                  </a:extLst>
                </a:gridCol>
                <a:gridCol w="1411357">
                  <a:extLst>
                    <a:ext uri="{9D8B030D-6E8A-4147-A177-3AD203B41FA5}">
                      <a16:colId xmlns:a16="http://schemas.microsoft.com/office/drawing/2014/main" val="414760489"/>
                    </a:ext>
                  </a:extLst>
                </a:gridCol>
                <a:gridCol w="1411357">
                  <a:extLst>
                    <a:ext uri="{9D8B030D-6E8A-4147-A177-3AD203B41FA5}">
                      <a16:colId xmlns:a16="http://schemas.microsoft.com/office/drawing/2014/main" val="3092657288"/>
                    </a:ext>
                  </a:extLst>
                </a:gridCol>
              </a:tblGrid>
              <a:tr h="298694">
                <a:tc>
                  <a:txBody>
                    <a:bodyPr/>
                    <a:lstStyle/>
                    <a:p>
                      <a:pPr algn="ctr" fontAlgn="ctr"/>
                      <a:r>
                        <a:rPr lang="en-US" sz="1800" b="1" i="0" u="none" strike="noStrike" dirty="0">
                          <a:solidFill>
                            <a:srgbClr val="000000"/>
                          </a:solidFill>
                          <a:effectLst/>
                          <a:latin typeface="Calibri" panose="020F0502020204030204" pitchFamily="34" charset="0"/>
                        </a:rPr>
                        <a:t>May (11)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Jun (12)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800" b="1" i="0" u="none" strike="noStrike" dirty="0">
                          <a:solidFill>
                            <a:srgbClr val="000000"/>
                          </a:solidFill>
                          <a:effectLst/>
                          <a:latin typeface="Calibri" panose="020F0502020204030204" pitchFamily="34" charset="0"/>
                        </a:rPr>
                        <a:t>6/21 to 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Jul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Aug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Sep (3)</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102737912"/>
                  </a:ext>
                </a:extLst>
              </a:tr>
              <a:tr h="298694">
                <a:tc>
                  <a:txBody>
                    <a:bodyPr/>
                    <a:lstStyle/>
                    <a:p>
                      <a:pPr algn="ctr" fontAlgn="ctr"/>
                      <a:r>
                        <a:rPr lang="en-US" sz="1800" b="0" i="0" u="none" strike="noStrike" dirty="0">
                          <a:solidFill>
                            <a:srgbClr val="000000"/>
                          </a:solidFill>
                          <a:effectLst/>
                          <a:latin typeface="Calibri" panose="020F0502020204030204" pitchFamily="34" charset="0"/>
                        </a:rPr>
                        <a:t>4/28 to 5/23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5/26 to 6/20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800" b="0" i="0" u="none" strike="noStrike" dirty="0">
                          <a:solidFill>
                            <a:srgbClr val="000000"/>
                          </a:solidFill>
                          <a:effectLst/>
                          <a:latin typeface="Calibri" panose="020F0502020204030204" pitchFamily="34" charset="0"/>
                        </a:rPr>
                        <a:t>7/7 to 8/1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8/4 to 8/29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9/1 to 9/26 </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0039201"/>
                  </a:ext>
                </a:extLst>
              </a:tr>
              <a:tr h="1194774">
                <a:tc>
                  <a:txBody>
                    <a:bodyPr/>
                    <a:lstStyle/>
                    <a:p>
                      <a:pPr algn="ctr" fontAlgn="ctr"/>
                      <a:r>
                        <a:rPr lang="en-US" sz="1800" b="0" i="0" u="none" strike="noStrike" dirty="0">
                          <a:solidFill>
                            <a:srgbClr val="000000"/>
                          </a:solidFill>
                          <a:effectLst/>
                          <a:latin typeface="Calibri" panose="020F0502020204030204" pitchFamily="34" charset="0"/>
                        </a:rPr>
                        <a:t>Elective #2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a:solidFill>
                            <a:srgbClr val="000000"/>
                          </a:solidFill>
                          <a:effectLst/>
                          <a:latin typeface="Calibri" panose="020F0502020204030204" pitchFamily="34" charset="0"/>
                        </a:rPr>
                        <a:t>OFF (Step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1" u="none" strike="noStrike" dirty="0">
                          <a:solidFill>
                            <a:srgbClr val="000000"/>
                          </a:solidFill>
                          <a:effectLst/>
                          <a:latin typeface="Calibri" panose="020F0502020204030204" pitchFamily="34" charset="0"/>
                        </a:rPr>
                        <a:t>2-week vacation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Sub-Intern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#3      (Or Away)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Elective #4       (or Away)</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9FECA"/>
                    </a:solidFill>
                  </a:tcPr>
                </a:tc>
                <a:extLst>
                  <a:ext uri="{0D108BD9-81ED-4DB2-BD59-A6C34878D82A}">
                    <a16:rowId xmlns:a16="http://schemas.microsoft.com/office/drawing/2014/main" val="926423914"/>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C00000"/>
                      </a:solidFill>
                      <a:prstDash val="solid"/>
                      <a:round/>
                      <a:headEnd type="none" w="med" len="med"/>
                      <a:tailEnd type="none" w="med" len="med"/>
                    </a:lnT>
                    <a:lnB>
                      <a:noFill/>
                    </a:lnB>
                  </a:tcPr>
                </a:tc>
                <a:extLst>
                  <a:ext uri="{0D108BD9-81ED-4DB2-BD59-A6C34878D82A}">
                    <a16:rowId xmlns:a16="http://schemas.microsoft.com/office/drawing/2014/main" val="3594636416"/>
                  </a:ext>
                </a:extLst>
              </a:tr>
              <a:tr h="298694">
                <a:tc>
                  <a:txBody>
                    <a:bodyPr/>
                    <a:lstStyle/>
                    <a:p>
                      <a:pPr algn="ctr" fontAlgn="ctr"/>
                      <a:r>
                        <a:rPr lang="en-US" sz="1800" b="1" i="0" u="none" strike="noStrike" dirty="0">
                          <a:solidFill>
                            <a:srgbClr val="000000"/>
                          </a:solidFill>
                          <a:effectLst/>
                          <a:latin typeface="Calibri" panose="020F0502020204030204" pitchFamily="34" charset="0"/>
                        </a:rPr>
                        <a:t>Oct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Nov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Dec (6)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600" b="1" i="0" u="none" strike="noStrike" dirty="0">
                          <a:solidFill>
                            <a:srgbClr val="000000"/>
                          </a:solidFill>
                          <a:effectLst/>
                          <a:latin typeface="Calibri" panose="020F0502020204030204" pitchFamily="34" charset="0"/>
                        </a:rPr>
                        <a:t>12/20 to 1/4</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11, 12 – Spring 2025</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6312227"/>
                  </a:ext>
                </a:extLst>
              </a:tr>
              <a:tr h="298694">
                <a:tc>
                  <a:txBody>
                    <a:bodyPr/>
                    <a:lstStyle/>
                    <a:p>
                      <a:pPr algn="ctr" fontAlgn="ctr"/>
                      <a:r>
                        <a:rPr lang="en-US" sz="1800" b="0" i="0" u="none" strike="noStrike" dirty="0">
                          <a:solidFill>
                            <a:srgbClr val="000000"/>
                          </a:solidFill>
                          <a:effectLst/>
                          <a:latin typeface="Calibri" panose="020F0502020204030204" pitchFamily="34" charset="0"/>
                        </a:rPr>
                        <a:t>9/29 to 10/24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10/27 to 11/21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11/24 to 12/19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r>
                        <a:rPr lang="en-US" sz="1600" b="0" i="0" u="none" strike="noStrike" dirty="0">
                          <a:solidFill>
                            <a:srgbClr val="000000"/>
                          </a:solidFill>
                          <a:effectLst/>
                          <a:latin typeface="Calibri" panose="020F0502020204030204" pitchFamily="34" charset="0"/>
                        </a:rPr>
                        <a:t>11/20 to 12/15</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 – Fall 2025 </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530439553"/>
                  </a:ext>
                </a:extLst>
              </a:tr>
              <a:tr h="1277172">
                <a:tc>
                  <a:txBody>
                    <a:bodyPr/>
                    <a:lstStyle/>
                    <a:p>
                      <a:pPr algn="ctr" fontAlgn="ctr"/>
                      <a:r>
                        <a:rPr lang="en-US" sz="1800" b="0" i="0" u="none" strike="noStrike" dirty="0">
                          <a:solidFill>
                            <a:srgbClr val="000000"/>
                          </a:solidFill>
                          <a:effectLst/>
                          <a:latin typeface="Calibri" panose="020F0502020204030204" pitchFamily="34" charset="0"/>
                        </a:rPr>
                        <a:t>Elective #4 </a:t>
                      </a:r>
                      <a:r>
                        <a:rPr lang="en-US" sz="1800" b="0" i="1" u="none" strike="noStrike" dirty="0">
                          <a:solidFill>
                            <a:srgbClr val="000000"/>
                          </a:solidFill>
                          <a:effectLst/>
                          <a:latin typeface="Calibri" panose="020F0502020204030204" pitchFamily="34" charset="0"/>
                        </a:rPr>
                        <a:t>(Ambulatory)</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OFF (Interviews)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800" b="0" i="0" u="none" strike="noStrike" dirty="0">
                          <a:solidFill>
                            <a:srgbClr val="000000"/>
                          </a:solidFill>
                          <a:effectLst/>
                          <a:latin typeface="Calibri" panose="020F0502020204030204" pitchFamily="34" charset="0"/>
                        </a:rPr>
                        <a:t>OFF (Interviews)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800" b="0" i="1" u="none" strike="noStrike" dirty="0">
                          <a:solidFill>
                            <a:srgbClr val="000000"/>
                          </a:solidFill>
                          <a:effectLst/>
                          <a:latin typeface="Calibri" panose="020F0502020204030204" pitchFamily="34" charset="0"/>
                        </a:rPr>
                        <a:t>Winter     Break</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3 - Residency      </a:t>
                      </a:r>
                    </a:p>
                    <a:p>
                      <a:pPr algn="l" fontAlgn="b"/>
                      <a:r>
                        <a:rPr lang="en-US" sz="1800" b="0" i="0" u="none" strike="noStrike" dirty="0">
                          <a:solidFill>
                            <a:srgbClr val="000000"/>
                          </a:solidFill>
                          <a:effectLst/>
                          <a:latin typeface="Calibri" panose="020F0502020204030204" pitchFamily="34" charset="0"/>
                        </a:rPr>
                        <a:t>  Applications Due </a:t>
                      </a:r>
                    </a:p>
                    <a:p>
                      <a:pPr algn="l" fontAlgn="b"/>
                      <a:r>
                        <a:rPr lang="en-US" sz="1800" b="0" i="0" u="none" strike="noStrike" dirty="0">
                          <a:solidFill>
                            <a:srgbClr val="000000"/>
                          </a:solidFill>
                          <a:effectLst/>
                          <a:latin typeface="Calibri" panose="020F0502020204030204" pitchFamily="34" charset="0"/>
                        </a:rPr>
                        <a:t>    (9/25,    Tentative)</a:t>
                      </a:r>
                    </a:p>
                  </a:txBody>
                  <a:tcPr marL="6350" marR="6350" marT="6350" marB="0">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984155803"/>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51384671"/>
                  </a:ext>
                </a:extLst>
              </a:tr>
              <a:tr h="298694">
                <a:tc>
                  <a:txBody>
                    <a:bodyPr/>
                    <a:lstStyle/>
                    <a:p>
                      <a:pPr algn="ctr" fontAlgn="ctr"/>
                      <a:r>
                        <a:rPr lang="en-US" sz="1800" b="1" i="0" u="none" strike="noStrike" dirty="0">
                          <a:solidFill>
                            <a:srgbClr val="000000"/>
                          </a:solidFill>
                          <a:effectLst/>
                          <a:latin typeface="Calibri" panose="020F0502020204030204" pitchFamily="34" charset="0"/>
                        </a:rPr>
                        <a:t>Jan (7)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Feb (8)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Mar (9)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Apr (10)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a:solidFill>
                            <a:srgbClr val="000000"/>
                          </a:solidFill>
                          <a:effectLst/>
                          <a:latin typeface="Calibri" panose="020F0502020204030204" pitchFamily="34" charset="0"/>
                        </a:rPr>
                        <a:t>May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4909318"/>
                  </a:ext>
                </a:extLst>
              </a:tr>
              <a:tr h="298694">
                <a:tc>
                  <a:txBody>
                    <a:bodyPr/>
                    <a:lstStyle/>
                    <a:p>
                      <a:pPr algn="ctr" fontAlgn="ctr"/>
                      <a:r>
                        <a:rPr lang="en-US" sz="1800" b="0" i="0" u="none" strike="noStrike" dirty="0">
                          <a:solidFill>
                            <a:srgbClr val="000000"/>
                          </a:solidFill>
                          <a:effectLst/>
                          <a:latin typeface="Calibri" panose="020F0502020204030204" pitchFamily="34" charset="0"/>
                        </a:rPr>
                        <a:t>1/5 to 1/330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2/2 to 2/27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3/2 to 3/27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dirty="0">
                          <a:solidFill>
                            <a:srgbClr val="000000"/>
                          </a:solidFill>
                          <a:effectLst/>
                          <a:latin typeface="Calibri" panose="020F0502020204030204" pitchFamily="34" charset="0"/>
                        </a:rPr>
                        <a:t> 3/30 to 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7474121"/>
                  </a:ext>
                </a:extLst>
              </a:tr>
              <a:tr h="1338971">
                <a:tc>
                  <a:txBody>
                    <a:bodyPr/>
                    <a:lstStyle/>
                    <a:p>
                      <a:pPr algn="ctr" fontAlgn="ctr"/>
                      <a:r>
                        <a:rPr lang="en-US" sz="1800" b="0" i="0" u="none" strike="noStrike" dirty="0">
                          <a:solidFill>
                            <a:srgbClr val="000000"/>
                          </a:solidFill>
                          <a:effectLst/>
                          <a:latin typeface="Calibri" panose="020F0502020204030204" pitchFamily="34" charset="0"/>
                        </a:rPr>
                        <a:t>Sub-Intern #1 </a:t>
                      </a:r>
                      <a:r>
                        <a:rPr lang="en-US" sz="1800" b="0" i="1" u="none" strike="noStrike" dirty="0">
                          <a:solidFill>
                            <a:srgbClr val="000000"/>
                          </a:solidFill>
                          <a:effectLst/>
                          <a:latin typeface="Calibri" panose="020F0502020204030204" pitchFamily="34" charset="0"/>
                        </a:rPr>
                        <a:t>(Clinical)</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#5      </a:t>
                      </a:r>
                      <a:r>
                        <a:rPr lang="en-US" sz="1800" b="0" i="1" u="none" strike="noStrike" dirty="0">
                          <a:solidFill>
                            <a:srgbClr val="000000"/>
                          </a:solidFill>
                          <a:effectLst/>
                          <a:latin typeface="Calibri" panose="020F0502020204030204" pitchFamily="34" charset="0"/>
                        </a:rPr>
                        <a:t>(IM) </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a:solidFill>
                            <a:srgbClr val="000000"/>
                          </a:solidFill>
                          <a:effectLst/>
                          <a:latin typeface="Calibri" panose="020F0502020204030204" pitchFamily="34" charset="0"/>
                        </a:rPr>
                        <a:t>OFF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TTR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800" b="0" i="0" u="none" strike="noStrike" dirty="0">
                          <a:solidFill>
                            <a:srgbClr val="000000"/>
                          </a:solidFill>
                          <a:effectLst/>
                          <a:latin typeface="Calibri" panose="020F0502020204030204" pitchFamily="34" charset="0"/>
                        </a:rPr>
                        <a:t>Graduation / Unscheduled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6945370"/>
                  </a:ext>
                </a:extLst>
              </a:tr>
            </a:tbl>
          </a:graphicData>
        </a:graphic>
      </p:graphicFrame>
      <p:sp>
        <p:nvSpPr>
          <p:cNvPr id="10" name="Rectangle 9">
            <a:extLst>
              <a:ext uri="{FF2B5EF4-FFF2-40B4-BE49-F238E27FC236}">
                <a16:creationId xmlns:a16="http://schemas.microsoft.com/office/drawing/2014/main" id="{1F9F8358-E199-A124-E574-55D353168DFA}"/>
              </a:ext>
            </a:extLst>
          </p:cNvPr>
          <p:cNvSpPr/>
          <p:nvPr/>
        </p:nvSpPr>
        <p:spPr>
          <a:xfrm>
            <a:off x="10283687" y="465377"/>
            <a:ext cx="1417985" cy="1800745"/>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Rectangle 2">
            <a:extLst>
              <a:ext uri="{FF2B5EF4-FFF2-40B4-BE49-F238E27FC236}">
                <a16:creationId xmlns:a16="http://schemas.microsoft.com/office/drawing/2014/main" id="{59EF96A8-EF2C-3536-73B0-A0BADAD0F575}"/>
              </a:ext>
            </a:extLst>
          </p:cNvPr>
          <p:cNvSpPr/>
          <p:nvPr/>
        </p:nvSpPr>
        <p:spPr>
          <a:xfrm>
            <a:off x="7469579" y="2544417"/>
            <a:ext cx="1377538" cy="187320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9BC73F24-1B28-C4DF-CABE-18320F588CE8}"/>
              </a:ext>
            </a:extLst>
          </p:cNvPr>
          <p:cNvPicPr>
            <a:picLocks noChangeAspect="1"/>
          </p:cNvPicPr>
          <p:nvPr/>
        </p:nvPicPr>
        <p:blipFill>
          <a:blip r:embed="rId4"/>
          <a:stretch>
            <a:fillRect/>
          </a:stretch>
        </p:blipFill>
        <p:spPr>
          <a:xfrm>
            <a:off x="127223" y="5596019"/>
            <a:ext cx="3005588" cy="1261981"/>
          </a:xfrm>
          <a:prstGeom prst="rect">
            <a:avLst/>
          </a:prstGeom>
        </p:spPr>
      </p:pic>
      <p:sp>
        <p:nvSpPr>
          <p:cNvPr id="7" name="Oval 6">
            <a:extLst>
              <a:ext uri="{FF2B5EF4-FFF2-40B4-BE49-F238E27FC236}">
                <a16:creationId xmlns:a16="http://schemas.microsoft.com/office/drawing/2014/main" id="{CEFD29FC-775A-D9A7-2C02-DD6864473C0C}"/>
              </a:ext>
            </a:extLst>
          </p:cNvPr>
          <p:cNvSpPr/>
          <p:nvPr/>
        </p:nvSpPr>
        <p:spPr>
          <a:xfrm>
            <a:off x="4651515" y="5486425"/>
            <a:ext cx="1446663" cy="954106"/>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rPr>
              <a:t>OFF</a:t>
            </a:r>
          </a:p>
        </p:txBody>
      </p:sp>
    </p:spTree>
    <p:extLst>
      <p:ext uri="{BB962C8B-B14F-4D97-AF65-F5344CB8AC3E}">
        <p14:creationId xmlns:p14="http://schemas.microsoft.com/office/powerpoint/2010/main" val="2196507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FF0624-E5B3-88F4-91ED-4D5CBFC75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56216-40AE-6655-B169-369934971B82}"/>
              </a:ext>
            </a:extLst>
          </p:cNvPr>
          <p:cNvSpPr>
            <a:spLocks noGrp="1"/>
          </p:cNvSpPr>
          <p:nvPr>
            <p:ph type="title"/>
          </p:nvPr>
        </p:nvSpPr>
        <p:spPr>
          <a:xfrm>
            <a:off x="367716" y="465377"/>
            <a:ext cx="2259773" cy="2079040"/>
          </a:xfrm>
        </p:spPr>
        <p:txBody>
          <a:bodyPr>
            <a:normAutofit fontScale="90000"/>
          </a:bodyPr>
          <a:lstStyle/>
          <a:p>
            <a:r>
              <a:rPr lang="en-US" dirty="0"/>
              <a:t>Sample MSIV Schedule</a:t>
            </a:r>
          </a:p>
        </p:txBody>
      </p:sp>
      <p:pic>
        <p:nvPicPr>
          <p:cNvPr id="4" name="Picture 4" descr="532 Flexibility Word Photos - Free &amp; Royalty-Free Stock Photos from  Dreamstime">
            <a:extLst>
              <a:ext uri="{FF2B5EF4-FFF2-40B4-BE49-F238E27FC236}">
                <a16:creationId xmlns:a16="http://schemas.microsoft.com/office/drawing/2014/main" id="{E1B71477-2D06-FAE6-ED8F-1B76B8CA30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698" y="2544417"/>
            <a:ext cx="2505433" cy="11360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D57545D3-7409-B02D-4892-E5E83613F492}"/>
              </a:ext>
            </a:extLst>
          </p:cNvPr>
          <p:cNvGraphicFramePr>
            <a:graphicFrameLocks noGrp="1"/>
          </p:cNvGraphicFramePr>
          <p:nvPr>
            <p:extLst>
              <p:ext uri="{D42A27DB-BD31-4B8C-83A1-F6EECF244321}">
                <p14:modId xmlns:p14="http://schemas.microsoft.com/office/powerpoint/2010/main" val="2260931681"/>
              </p:ext>
            </p:extLst>
          </p:nvPr>
        </p:nvGraphicFramePr>
        <p:xfrm>
          <a:off x="3233530" y="465377"/>
          <a:ext cx="8468142" cy="6200469"/>
        </p:xfrm>
        <a:graphic>
          <a:graphicData uri="http://schemas.openxmlformats.org/drawingml/2006/table">
            <a:tbl>
              <a:tblPr/>
              <a:tblGrid>
                <a:gridCol w="1411357">
                  <a:extLst>
                    <a:ext uri="{9D8B030D-6E8A-4147-A177-3AD203B41FA5}">
                      <a16:colId xmlns:a16="http://schemas.microsoft.com/office/drawing/2014/main" val="47528713"/>
                    </a:ext>
                  </a:extLst>
                </a:gridCol>
                <a:gridCol w="1411357">
                  <a:extLst>
                    <a:ext uri="{9D8B030D-6E8A-4147-A177-3AD203B41FA5}">
                      <a16:colId xmlns:a16="http://schemas.microsoft.com/office/drawing/2014/main" val="2322837359"/>
                    </a:ext>
                  </a:extLst>
                </a:gridCol>
                <a:gridCol w="1411357">
                  <a:extLst>
                    <a:ext uri="{9D8B030D-6E8A-4147-A177-3AD203B41FA5}">
                      <a16:colId xmlns:a16="http://schemas.microsoft.com/office/drawing/2014/main" val="675967578"/>
                    </a:ext>
                  </a:extLst>
                </a:gridCol>
                <a:gridCol w="1411357">
                  <a:extLst>
                    <a:ext uri="{9D8B030D-6E8A-4147-A177-3AD203B41FA5}">
                      <a16:colId xmlns:a16="http://schemas.microsoft.com/office/drawing/2014/main" val="2478258862"/>
                    </a:ext>
                  </a:extLst>
                </a:gridCol>
                <a:gridCol w="1411357">
                  <a:extLst>
                    <a:ext uri="{9D8B030D-6E8A-4147-A177-3AD203B41FA5}">
                      <a16:colId xmlns:a16="http://schemas.microsoft.com/office/drawing/2014/main" val="414760489"/>
                    </a:ext>
                  </a:extLst>
                </a:gridCol>
                <a:gridCol w="1411357">
                  <a:extLst>
                    <a:ext uri="{9D8B030D-6E8A-4147-A177-3AD203B41FA5}">
                      <a16:colId xmlns:a16="http://schemas.microsoft.com/office/drawing/2014/main" val="3092657288"/>
                    </a:ext>
                  </a:extLst>
                </a:gridCol>
              </a:tblGrid>
              <a:tr h="298694">
                <a:tc>
                  <a:txBody>
                    <a:bodyPr/>
                    <a:lstStyle/>
                    <a:p>
                      <a:pPr algn="ctr" fontAlgn="ctr"/>
                      <a:r>
                        <a:rPr lang="en-US" sz="1800" b="1" i="0" u="none" strike="noStrike" dirty="0">
                          <a:solidFill>
                            <a:srgbClr val="000000"/>
                          </a:solidFill>
                          <a:effectLst/>
                          <a:latin typeface="Calibri" panose="020F0502020204030204" pitchFamily="34" charset="0"/>
                        </a:rPr>
                        <a:t>May (11)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Jun (12)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800" b="1" i="0" u="none" strike="noStrike" dirty="0">
                          <a:solidFill>
                            <a:srgbClr val="000000"/>
                          </a:solidFill>
                          <a:effectLst/>
                          <a:latin typeface="Calibri" panose="020F0502020204030204" pitchFamily="34" charset="0"/>
                        </a:rPr>
                        <a:t>6/21 to 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panose="020F0502020204030204" pitchFamily="34" charset="0"/>
                        </a:rPr>
                        <a:t>Jul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Aug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Sep (3)</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102737912"/>
                  </a:ext>
                </a:extLst>
              </a:tr>
              <a:tr h="298694">
                <a:tc>
                  <a:txBody>
                    <a:bodyPr/>
                    <a:lstStyle/>
                    <a:p>
                      <a:pPr algn="ctr" fontAlgn="ctr"/>
                      <a:r>
                        <a:rPr lang="en-US" sz="1800" b="0" i="0" u="none" strike="noStrike" dirty="0">
                          <a:solidFill>
                            <a:srgbClr val="000000"/>
                          </a:solidFill>
                          <a:effectLst/>
                          <a:latin typeface="Calibri" panose="020F0502020204030204" pitchFamily="34" charset="0"/>
                        </a:rPr>
                        <a:t>4/28 to 5/23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5/26 to 6/20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algn="ctr" fontAlgn="ctr"/>
                      <a:r>
                        <a:rPr lang="en-US" sz="1800" b="0" i="0" u="none" strike="noStrike" dirty="0">
                          <a:solidFill>
                            <a:srgbClr val="000000"/>
                          </a:solidFill>
                          <a:effectLst/>
                          <a:latin typeface="Calibri" panose="020F0502020204030204" pitchFamily="34" charset="0"/>
                        </a:rPr>
                        <a:t>7/7 to 8/1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8/4 to 8/29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9/1 to 9/26 </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0039201"/>
                  </a:ext>
                </a:extLst>
              </a:tr>
              <a:tr h="1194774">
                <a:tc>
                  <a:txBody>
                    <a:bodyPr/>
                    <a:lstStyle/>
                    <a:p>
                      <a:pPr algn="ctr" fontAlgn="ctr"/>
                      <a:r>
                        <a:rPr lang="en-US" sz="1800" b="0" i="0" u="none" strike="noStrike" dirty="0">
                          <a:solidFill>
                            <a:srgbClr val="000000"/>
                          </a:solidFill>
                          <a:effectLst/>
                          <a:latin typeface="Calibri" panose="020F0502020204030204" pitchFamily="34" charset="0"/>
                        </a:rPr>
                        <a:t>4-week Clerkship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OFF (Step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1" u="none" strike="noStrike" dirty="0">
                          <a:solidFill>
                            <a:srgbClr val="000000"/>
                          </a:solidFill>
                          <a:effectLst/>
                          <a:latin typeface="Calibri" panose="020F0502020204030204" pitchFamily="34" charset="0"/>
                        </a:rPr>
                        <a:t>2-week vacation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Sub-Intern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#3      (Or Away)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Elective #2       (or Away)</a:t>
                      </a:r>
                    </a:p>
                  </a:txBody>
                  <a:tcPr marL="6350" marR="6350" marT="635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9FECA"/>
                    </a:solidFill>
                  </a:tcPr>
                </a:tc>
                <a:extLst>
                  <a:ext uri="{0D108BD9-81ED-4DB2-BD59-A6C34878D82A}">
                    <a16:rowId xmlns:a16="http://schemas.microsoft.com/office/drawing/2014/main" val="926423914"/>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C00000"/>
                      </a:solidFill>
                      <a:prstDash val="solid"/>
                      <a:round/>
                      <a:headEnd type="none" w="med" len="med"/>
                      <a:tailEnd type="none" w="med" len="med"/>
                    </a:lnT>
                    <a:lnB>
                      <a:noFill/>
                    </a:lnB>
                  </a:tcPr>
                </a:tc>
                <a:extLst>
                  <a:ext uri="{0D108BD9-81ED-4DB2-BD59-A6C34878D82A}">
                    <a16:rowId xmlns:a16="http://schemas.microsoft.com/office/drawing/2014/main" val="3594636416"/>
                  </a:ext>
                </a:extLst>
              </a:tr>
              <a:tr h="298694">
                <a:tc>
                  <a:txBody>
                    <a:bodyPr/>
                    <a:lstStyle/>
                    <a:p>
                      <a:pPr algn="ctr" fontAlgn="ctr"/>
                      <a:r>
                        <a:rPr lang="en-US" sz="1800" b="1" i="0" u="none" strike="noStrike" dirty="0">
                          <a:solidFill>
                            <a:srgbClr val="000000"/>
                          </a:solidFill>
                          <a:effectLst/>
                          <a:latin typeface="Calibri" panose="020F0502020204030204" pitchFamily="34" charset="0"/>
                        </a:rPr>
                        <a:t>Oct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Nov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Dec (6)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fontAlgn="ctr"/>
                      <a:r>
                        <a:rPr lang="en-US" sz="1600" b="1" i="0" u="none" strike="noStrike" dirty="0">
                          <a:solidFill>
                            <a:srgbClr val="000000"/>
                          </a:solidFill>
                          <a:effectLst/>
                          <a:latin typeface="Calibri" panose="020F0502020204030204" pitchFamily="34" charset="0"/>
                        </a:rPr>
                        <a:t>12/20 to 1/4</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11, 12 – Spring 2025</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6312227"/>
                  </a:ext>
                </a:extLst>
              </a:tr>
              <a:tr h="298694">
                <a:tc>
                  <a:txBody>
                    <a:bodyPr/>
                    <a:lstStyle/>
                    <a:p>
                      <a:pPr algn="ctr" fontAlgn="ctr"/>
                      <a:r>
                        <a:rPr lang="en-US" sz="1800" b="0" i="0" u="none" strike="noStrike" dirty="0">
                          <a:solidFill>
                            <a:srgbClr val="000000"/>
                          </a:solidFill>
                          <a:effectLst/>
                          <a:latin typeface="Calibri" panose="020F0502020204030204" pitchFamily="34" charset="0"/>
                        </a:rPr>
                        <a:t>9/29 to 10/24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10/27 to 11/21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0" i="0" u="none" strike="noStrike" dirty="0">
                          <a:solidFill>
                            <a:srgbClr val="000000"/>
                          </a:solidFill>
                          <a:effectLst/>
                          <a:latin typeface="Calibri" panose="020F0502020204030204" pitchFamily="34" charset="0"/>
                        </a:rPr>
                        <a:t>11/24 to 12/19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r>
                        <a:rPr lang="en-US" sz="1600" b="0" i="0" u="none" strike="noStrike" dirty="0">
                          <a:solidFill>
                            <a:srgbClr val="000000"/>
                          </a:solidFill>
                          <a:effectLst/>
                          <a:latin typeface="Calibri" panose="020F0502020204030204" pitchFamily="34" charset="0"/>
                        </a:rPr>
                        <a:t>11/20 to 12/15</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1 – Fall 2025 </a:t>
                      </a:r>
                    </a:p>
                  </a:txBody>
                  <a:tcPr marL="6350" marR="6350" marT="6350"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530439553"/>
                  </a:ext>
                </a:extLst>
              </a:tr>
              <a:tr h="1277172">
                <a:tc>
                  <a:txBody>
                    <a:bodyPr/>
                    <a:lstStyle/>
                    <a:p>
                      <a:pPr algn="ctr" fontAlgn="ctr"/>
                      <a:r>
                        <a:rPr lang="en-US" sz="1800" b="0" i="0" u="none" strike="noStrike" dirty="0">
                          <a:solidFill>
                            <a:srgbClr val="000000"/>
                          </a:solidFill>
                          <a:effectLst/>
                          <a:latin typeface="Calibri" panose="020F0502020204030204" pitchFamily="34" charset="0"/>
                        </a:rPr>
                        <a:t>Elective #4 </a:t>
                      </a:r>
                      <a:r>
                        <a:rPr lang="en-US" sz="1800" b="0" i="1" u="none" strike="noStrike" dirty="0">
                          <a:solidFill>
                            <a:srgbClr val="000000"/>
                          </a:solidFill>
                          <a:effectLst/>
                          <a:latin typeface="Calibri" panose="020F0502020204030204" pitchFamily="34" charset="0"/>
                        </a:rPr>
                        <a:t>(Ambulatory)</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Elective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dirty="0">
                          <a:solidFill>
                            <a:srgbClr val="000000"/>
                          </a:solidFill>
                          <a:effectLst/>
                          <a:latin typeface="Calibri" panose="020F0502020204030204" pitchFamily="34" charset="0"/>
                        </a:rPr>
                        <a:t>OFF (Interviews)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800" b="0" i="1" u="none" strike="noStrike" dirty="0">
                          <a:solidFill>
                            <a:srgbClr val="000000"/>
                          </a:solidFill>
                          <a:effectLst/>
                          <a:latin typeface="Calibri" panose="020F0502020204030204" pitchFamily="34" charset="0"/>
                        </a:rPr>
                        <a:t>Winter     Break</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800" b="0" i="0" u="none" strike="noStrike" dirty="0">
                          <a:solidFill>
                            <a:srgbClr val="000000"/>
                          </a:solidFill>
                          <a:effectLst/>
                          <a:latin typeface="Calibri" panose="020F0502020204030204" pitchFamily="34" charset="0"/>
                        </a:rPr>
                        <a:t>  Block 3 - Residency      </a:t>
                      </a:r>
                    </a:p>
                    <a:p>
                      <a:pPr algn="l" fontAlgn="b"/>
                      <a:r>
                        <a:rPr lang="en-US" sz="1800" b="0" i="0" u="none" strike="noStrike" dirty="0">
                          <a:solidFill>
                            <a:srgbClr val="000000"/>
                          </a:solidFill>
                          <a:effectLst/>
                          <a:latin typeface="Calibri" panose="020F0502020204030204" pitchFamily="34" charset="0"/>
                        </a:rPr>
                        <a:t>  Applications Due </a:t>
                      </a:r>
                    </a:p>
                    <a:p>
                      <a:pPr algn="l" fontAlgn="b"/>
                      <a:r>
                        <a:rPr lang="en-US" sz="1800" b="0" i="0" u="none" strike="noStrike" dirty="0">
                          <a:solidFill>
                            <a:srgbClr val="000000"/>
                          </a:solidFill>
                          <a:effectLst/>
                          <a:latin typeface="Calibri" panose="020F0502020204030204" pitchFamily="34" charset="0"/>
                        </a:rPr>
                        <a:t>    (9/25,    Tentative)</a:t>
                      </a:r>
                    </a:p>
                  </a:txBody>
                  <a:tcPr marL="6350" marR="6350" marT="6350" marB="0">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984155803"/>
                  </a:ext>
                </a:extLst>
              </a:tr>
              <a:tr h="298694">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51384671"/>
                  </a:ext>
                </a:extLst>
              </a:tr>
              <a:tr h="298694">
                <a:tc>
                  <a:txBody>
                    <a:bodyPr/>
                    <a:lstStyle/>
                    <a:p>
                      <a:pPr algn="ctr" fontAlgn="ctr"/>
                      <a:r>
                        <a:rPr lang="en-US" sz="1800" b="1" i="0" u="none" strike="noStrike" dirty="0">
                          <a:solidFill>
                            <a:srgbClr val="000000"/>
                          </a:solidFill>
                          <a:effectLst/>
                          <a:latin typeface="Calibri" panose="020F0502020204030204" pitchFamily="34" charset="0"/>
                        </a:rPr>
                        <a:t>Jan (7)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Feb (8)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Mar (9)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Apr (10)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800" b="1" i="0" u="none" strike="noStrike">
                          <a:solidFill>
                            <a:srgbClr val="000000"/>
                          </a:solidFill>
                          <a:effectLst/>
                          <a:latin typeface="Calibri" panose="020F0502020204030204" pitchFamily="34" charset="0"/>
                        </a:rPr>
                        <a:t>May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4909318"/>
                  </a:ext>
                </a:extLst>
              </a:tr>
              <a:tr h="298694">
                <a:tc>
                  <a:txBody>
                    <a:bodyPr/>
                    <a:lstStyle/>
                    <a:p>
                      <a:pPr algn="ctr" fontAlgn="ctr"/>
                      <a:r>
                        <a:rPr lang="en-US" sz="1800" b="0" i="0" u="none" strike="noStrike" dirty="0">
                          <a:solidFill>
                            <a:srgbClr val="000000"/>
                          </a:solidFill>
                          <a:effectLst/>
                          <a:latin typeface="Calibri" panose="020F0502020204030204" pitchFamily="34" charset="0"/>
                        </a:rPr>
                        <a:t>1/5 to 1/330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2/2 to 2/27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dirty="0">
                          <a:solidFill>
                            <a:srgbClr val="000000"/>
                          </a:solidFill>
                          <a:effectLst/>
                          <a:latin typeface="Calibri" panose="020F0502020204030204" pitchFamily="34" charset="0"/>
                        </a:rPr>
                        <a:t>3/2 to 3/27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dirty="0">
                          <a:solidFill>
                            <a:srgbClr val="000000"/>
                          </a:solidFill>
                          <a:effectLst/>
                          <a:latin typeface="Calibri" panose="020F0502020204030204" pitchFamily="34" charset="0"/>
                        </a:rPr>
                        <a:t> 3/30 to 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7474121"/>
                  </a:ext>
                </a:extLst>
              </a:tr>
              <a:tr h="1338971">
                <a:tc>
                  <a:txBody>
                    <a:bodyPr/>
                    <a:lstStyle/>
                    <a:p>
                      <a:pPr algn="ctr" fontAlgn="ctr"/>
                      <a:r>
                        <a:rPr lang="en-US" sz="1800" b="0" i="0" u="none" strike="noStrike" dirty="0">
                          <a:solidFill>
                            <a:srgbClr val="000000"/>
                          </a:solidFill>
                          <a:effectLst/>
                          <a:latin typeface="Calibri" panose="020F0502020204030204" pitchFamily="34" charset="0"/>
                        </a:rPr>
                        <a:t>Sub-Intern #1 </a:t>
                      </a:r>
                      <a:r>
                        <a:rPr lang="en-US" sz="1800" b="0" i="1" u="none" strike="noStrike" dirty="0">
                          <a:solidFill>
                            <a:srgbClr val="000000"/>
                          </a:solidFill>
                          <a:effectLst/>
                          <a:latin typeface="Calibri" panose="020F0502020204030204" pitchFamily="34" charset="0"/>
                        </a:rPr>
                        <a:t>(Clinical)</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800" b="0" i="0" u="none" strike="noStrike" dirty="0">
                          <a:solidFill>
                            <a:srgbClr val="000000"/>
                          </a:solidFill>
                          <a:effectLst/>
                          <a:latin typeface="Calibri" panose="020F0502020204030204" pitchFamily="34" charset="0"/>
                        </a:rPr>
                        <a:t>Elective #5      </a:t>
                      </a:r>
                      <a:r>
                        <a:rPr lang="en-US" sz="1800" b="0" i="1" u="none" strike="noStrike" dirty="0">
                          <a:solidFill>
                            <a:srgbClr val="000000"/>
                          </a:solidFill>
                          <a:effectLst/>
                          <a:latin typeface="Calibri" panose="020F0502020204030204" pitchFamily="34" charset="0"/>
                        </a:rPr>
                        <a:t>(IM) </a:t>
                      </a:r>
                      <a:endParaRPr lang="en-US"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ECA"/>
                    </a:solidFill>
                  </a:tcPr>
                </a:tc>
                <a:tc>
                  <a:txBody>
                    <a:bodyPr/>
                    <a:lstStyle/>
                    <a:p>
                      <a:pPr algn="ctr" fontAlgn="ctr"/>
                      <a:r>
                        <a:rPr lang="en-US" sz="1800" b="0" i="0" u="none" strike="noStrike">
                          <a:solidFill>
                            <a:srgbClr val="000000"/>
                          </a:solidFill>
                          <a:effectLst/>
                          <a:latin typeface="Calibri" panose="020F0502020204030204" pitchFamily="34" charset="0"/>
                        </a:rPr>
                        <a:t>OFF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TTR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en-US" sz="1800" b="0" i="0" u="none" strike="noStrike" dirty="0">
                          <a:solidFill>
                            <a:srgbClr val="000000"/>
                          </a:solidFill>
                          <a:effectLst/>
                          <a:latin typeface="Calibri" panose="020F0502020204030204" pitchFamily="34" charset="0"/>
                        </a:rPr>
                        <a:t>Graduation / Unscheduled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6945370"/>
                  </a:ext>
                </a:extLst>
              </a:tr>
            </a:tbl>
          </a:graphicData>
        </a:graphic>
      </p:graphicFrame>
      <p:sp>
        <p:nvSpPr>
          <p:cNvPr id="10" name="Rectangle 9">
            <a:extLst>
              <a:ext uri="{FF2B5EF4-FFF2-40B4-BE49-F238E27FC236}">
                <a16:creationId xmlns:a16="http://schemas.microsoft.com/office/drawing/2014/main" id="{BD61C36C-F4A7-1FAB-2924-A9BE5D99ACF5}"/>
              </a:ext>
            </a:extLst>
          </p:cNvPr>
          <p:cNvSpPr/>
          <p:nvPr/>
        </p:nvSpPr>
        <p:spPr>
          <a:xfrm>
            <a:off x="10283687" y="465377"/>
            <a:ext cx="1417985" cy="1800745"/>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Rectangle 2">
            <a:extLst>
              <a:ext uri="{FF2B5EF4-FFF2-40B4-BE49-F238E27FC236}">
                <a16:creationId xmlns:a16="http://schemas.microsoft.com/office/drawing/2014/main" id="{5CB1C7D0-5312-C66B-49AD-8B38452C1C8E}"/>
              </a:ext>
            </a:extLst>
          </p:cNvPr>
          <p:cNvSpPr/>
          <p:nvPr/>
        </p:nvSpPr>
        <p:spPr>
          <a:xfrm>
            <a:off x="7469579" y="2544417"/>
            <a:ext cx="1377538" cy="187320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4A6C7D9F-7941-1618-06F0-A106A511E6DF}"/>
              </a:ext>
            </a:extLst>
          </p:cNvPr>
          <p:cNvSpPr/>
          <p:nvPr/>
        </p:nvSpPr>
        <p:spPr>
          <a:xfrm>
            <a:off x="261698" y="3723331"/>
            <a:ext cx="2505433" cy="20878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One of many possible schedules</a:t>
            </a:r>
          </a:p>
          <a:p>
            <a:pPr algn="ctr"/>
            <a:r>
              <a:rPr lang="en-US" sz="2400" i="1" dirty="0">
                <a:highlight>
                  <a:srgbClr val="FFFF00"/>
                </a:highlight>
              </a:rPr>
              <a:t>-Option 2 Clerkship Start</a:t>
            </a:r>
          </a:p>
          <a:p>
            <a:pPr algn="ctr"/>
            <a:r>
              <a:rPr lang="en-US" sz="2400" i="1" dirty="0">
                <a:highlight>
                  <a:srgbClr val="FFFF00"/>
                </a:highlight>
              </a:rPr>
              <a:t>5/20/2024</a:t>
            </a:r>
          </a:p>
          <a:p>
            <a:pPr algn="ctr"/>
            <a:r>
              <a:rPr lang="en-US" sz="2400" dirty="0"/>
              <a:t> </a:t>
            </a:r>
          </a:p>
        </p:txBody>
      </p:sp>
      <p:sp>
        <p:nvSpPr>
          <p:cNvPr id="5" name="TextBox 4">
            <a:extLst>
              <a:ext uri="{FF2B5EF4-FFF2-40B4-BE49-F238E27FC236}">
                <a16:creationId xmlns:a16="http://schemas.microsoft.com/office/drawing/2014/main" id="{58A56787-FDF1-5E86-9E33-048360BFBFBE}"/>
              </a:ext>
            </a:extLst>
          </p:cNvPr>
          <p:cNvSpPr txBox="1"/>
          <p:nvPr/>
        </p:nvSpPr>
        <p:spPr>
          <a:xfrm>
            <a:off x="153900" y="5724642"/>
            <a:ext cx="2687403"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285750" indent="-285750" algn="ctr">
              <a:buFont typeface="Wingdings" panose="05000000000000000000" pitchFamily="2" charset="2"/>
              <a:buChar char="ü"/>
            </a:pPr>
            <a:r>
              <a:rPr lang="en-US" sz="2800" dirty="0"/>
              <a:t>2 Pre-clerkship electives</a:t>
            </a:r>
          </a:p>
        </p:txBody>
      </p:sp>
      <p:sp>
        <p:nvSpPr>
          <p:cNvPr id="7" name="Oval 6">
            <a:extLst>
              <a:ext uri="{FF2B5EF4-FFF2-40B4-BE49-F238E27FC236}">
                <a16:creationId xmlns:a16="http://schemas.microsoft.com/office/drawing/2014/main" id="{3856CD67-1775-748C-246D-4FAD4F1A63C4}"/>
              </a:ext>
            </a:extLst>
          </p:cNvPr>
          <p:cNvSpPr/>
          <p:nvPr/>
        </p:nvSpPr>
        <p:spPr>
          <a:xfrm>
            <a:off x="10255009" y="1178288"/>
            <a:ext cx="1446663" cy="95410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tx1"/>
                </a:solidFill>
              </a:rPr>
              <a:t>OFF</a:t>
            </a:r>
          </a:p>
        </p:txBody>
      </p:sp>
      <p:sp>
        <p:nvSpPr>
          <p:cNvPr id="8" name="Oval 7">
            <a:extLst>
              <a:ext uri="{FF2B5EF4-FFF2-40B4-BE49-F238E27FC236}">
                <a16:creationId xmlns:a16="http://schemas.microsoft.com/office/drawing/2014/main" id="{19E452AC-851F-4714-B5A0-525AEAAE3D2B}"/>
              </a:ext>
            </a:extLst>
          </p:cNvPr>
          <p:cNvSpPr/>
          <p:nvPr/>
        </p:nvSpPr>
        <p:spPr>
          <a:xfrm>
            <a:off x="4651515" y="5486425"/>
            <a:ext cx="1446663" cy="95410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tx1"/>
                </a:solidFill>
              </a:rPr>
              <a:t>OFF</a:t>
            </a:r>
          </a:p>
        </p:txBody>
      </p:sp>
    </p:spTree>
    <p:extLst>
      <p:ext uri="{BB962C8B-B14F-4D97-AF65-F5344CB8AC3E}">
        <p14:creationId xmlns:p14="http://schemas.microsoft.com/office/powerpoint/2010/main" val="223904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ing Both Sides: Why Every Company Needs a Growth Manager">
            <a:extLst>
              <a:ext uri="{FF2B5EF4-FFF2-40B4-BE49-F238E27FC236}">
                <a16:creationId xmlns:a16="http://schemas.microsoft.com/office/drawing/2014/main" id="{948CE59F-4755-4EDA-908D-80671E387B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9567" y="643467"/>
            <a:ext cx="4203664" cy="254321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532 Flexibility Word Photos - Free &amp; Royalty-Free Stock Photos from  Dreamstime">
            <a:extLst>
              <a:ext uri="{FF2B5EF4-FFF2-40B4-BE49-F238E27FC236}">
                <a16:creationId xmlns:a16="http://schemas.microsoft.com/office/drawing/2014/main" id="{1C3BE12D-3DB8-45FC-A3DB-97FE281B6C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8316" y="841992"/>
            <a:ext cx="4732940" cy="2146167"/>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0" name="Picture 6" descr="Find ways to create opportunities during pandemic - The Lifelong Learner">
            <a:extLst>
              <a:ext uri="{FF2B5EF4-FFF2-40B4-BE49-F238E27FC236}">
                <a16:creationId xmlns:a16="http://schemas.microsoft.com/office/drawing/2014/main" id="{9B8738D6-49BD-45E8-A0A1-68B3006A070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41765" y="3671316"/>
            <a:ext cx="4099269" cy="25458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siness Concept: Personal Growth Word Cloud Stock Photo, Picture And  Royalty Free Image. Image 69953752.">
            <a:extLst>
              <a:ext uri="{FF2B5EF4-FFF2-40B4-BE49-F238E27FC236}">
                <a16:creationId xmlns:a16="http://schemas.microsoft.com/office/drawing/2014/main" id="{8CF54778-E28F-424B-A824-EE0141433D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86196" y="3671316"/>
            <a:ext cx="3837180" cy="255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7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419755"/>
            <a:ext cx="10972800" cy="1143000"/>
          </a:xfrm>
          <a:solidFill>
            <a:schemeClr val="bg1">
              <a:lumMod val="65000"/>
            </a:schemeClr>
          </a:solidFill>
        </p:spPr>
        <p:txBody>
          <a:bodyPr>
            <a:normAutofit/>
          </a:bodyPr>
          <a:lstStyle/>
          <a:p>
            <a:r>
              <a:rPr lang="en-US" dirty="0">
                <a:ln w="0"/>
                <a:solidFill>
                  <a:srgbClr val="FFFFFF"/>
                </a:solidFill>
                <a:effectLst>
                  <a:outerShdw blurRad="38100" dist="19050" dir="2700000" algn="tl" rotWithShape="0">
                    <a:schemeClr val="dk1">
                      <a:alpha val="40000"/>
                    </a:schemeClr>
                  </a:outerShdw>
                </a:effectLst>
                <a:latin typeface="+mn-lt"/>
              </a:rPr>
              <a:t>Fourth Year </a:t>
            </a:r>
            <a:r>
              <a:rPr lang="en-US" dirty="0">
                <a:ln w="0"/>
                <a:solidFill>
                  <a:srgbClr val="FFFFFF"/>
                </a:solidFill>
                <a:effectLst>
                  <a:outerShdw blurRad="38100" dist="19050" dir="2700000" algn="tl" rotWithShape="0">
                    <a:schemeClr val="dk1">
                      <a:alpha val="40000"/>
                    </a:schemeClr>
                  </a:outerShdw>
                </a:effectLst>
                <a:latin typeface="+mn-lt"/>
                <a:cs typeface="Arial" panose="020B0604020202020204" pitchFamily="34" charset="0"/>
              </a:rPr>
              <a:t>Calendar: 2025_2026</a:t>
            </a:r>
            <a:r>
              <a:rPr lang="en-US"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rPr>
              <a:t>	</a:t>
            </a:r>
          </a:p>
        </p:txBody>
      </p:sp>
      <p:graphicFrame>
        <p:nvGraphicFramePr>
          <p:cNvPr id="49157" name="Rectangle 3">
            <a:extLst>
              <a:ext uri="{FF2B5EF4-FFF2-40B4-BE49-F238E27FC236}">
                <a16:creationId xmlns:a16="http://schemas.microsoft.com/office/drawing/2014/main" id="{5AA35025-F711-4EDB-ADCD-83A09F294DB2}"/>
              </a:ext>
            </a:extLst>
          </p:cNvPr>
          <p:cNvGraphicFramePr>
            <a:graphicFrameLocks noGrp="1"/>
          </p:cNvGraphicFramePr>
          <p:nvPr>
            <p:ph idx="1"/>
            <p:extLst>
              <p:ext uri="{D42A27DB-BD31-4B8C-83A1-F6EECF244321}">
                <p14:modId xmlns:p14="http://schemas.microsoft.com/office/powerpoint/2010/main" val="2687046006"/>
              </p:ext>
            </p:extLst>
          </p:nvPr>
        </p:nvGraphicFramePr>
        <p:xfrm>
          <a:off x="609600" y="1686296"/>
          <a:ext cx="10972800" cy="504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49CAF02-C0F5-4FA9-AC20-7FC062885AE9}"/>
              </a:ext>
            </a:extLst>
          </p:cNvPr>
          <p:cNvSpPr txBox="1"/>
          <p:nvPr/>
        </p:nvSpPr>
        <p:spPr>
          <a:xfrm>
            <a:off x="8715374" y="5915025"/>
            <a:ext cx="3186113" cy="523220"/>
          </a:xfrm>
          <a:prstGeom prst="rect">
            <a:avLst/>
          </a:prstGeom>
          <a:noFill/>
        </p:spPr>
        <p:txBody>
          <a:bodyPr wrap="square" rtlCol="0">
            <a:spAutoFit/>
          </a:bodyPr>
          <a:lstStyle/>
          <a:p>
            <a:pPr algn="r"/>
            <a:r>
              <a:rPr lang="en-US" sz="2800" dirty="0">
                <a:hlinkClick r:id="rId8"/>
              </a:rPr>
              <a:t>OME Calendars</a:t>
            </a:r>
            <a:endParaRPr lang="en-US" sz="2800" dirty="0"/>
          </a:p>
        </p:txBody>
      </p:sp>
    </p:spTree>
    <p:extLst>
      <p:ext uri="{BB962C8B-B14F-4D97-AF65-F5344CB8AC3E}">
        <p14:creationId xmlns:p14="http://schemas.microsoft.com/office/powerpoint/2010/main" val="706919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lstStyle/>
          <a:p>
            <a:r>
              <a:rPr lang="en-US" dirty="0"/>
              <a:t>So, what if I want to change?</a:t>
            </a:r>
          </a:p>
        </p:txBody>
      </p:sp>
      <p:pic>
        <p:nvPicPr>
          <p:cNvPr id="4" name="Picture 4" descr="532 Flexibility Word Photos - Free &amp; Royalty-Free Stock Photos from  Dreamstime">
            <a:extLst>
              <a:ext uri="{FF2B5EF4-FFF2-40B4-BE49-F238E27FC236}">
                <a16:creationId xmlns:a16="http://schemas.microsoft.com/office/drawing/2014/main" id="{CCF0B345-3BB4-4DDC-BC09-DA85E705B0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1873" y="5394131"/>
            <a:ext cx="2823058" cy="1280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27A8B26-9C9D-4421-97B2-B890779E0AC0}"/>
              </a:ext>
            </a:extLst>
          </p:cNvPr>
          <p:cNvSpPr txBox="1">
            <a:spLocks noChangeArrowheads="1"/>
          </p:cNvSpPr>
          <p:nvPr/>
        </p:nvSpPr>
        <p:spPr>
          <a:xfrm>
            <a:off x="723331" y="1459092"/>
            <a:ext cx="10972800" cy="3882487"/>
          </a:xfrm>
          <a:prstGeom prst="rect">
            <a:avLst/>
          </a:prstGeom>
        </p:spPr>
        <p:txBody>
          <a:bodyPr vert="horz" lIns="91440" tIns="45720" rIns="91440" bIns="45720" rtlCol="0" anchor="ct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000000"/>
                </a:solidFill>
              </a:rPr>
              <a:t>After the schedules are finalized and the departments have copies, </a:t>
            </a:r>
            <a:r>
              <a:rPr lang="en-US" u="sng" dirty="0">
                <a:solidFill>
                  <a:srgbClr val="000000"/>
                </a:solidFill>
              </a:rPr>
              <a:t>add/drop processes must be completed to make changes and receive credit</a:t>
            </a:r>
          </a:p>
          <a:p>
            <a:pPr lvl="1"/>
            <a:r>
              <a:rPr lang="en-US" b="1" dirty="0">
                <a:solidFill>
                  <a:srgbClr val="000000"/>
                </a:solidFill>
              </a:rPr>
              <a:t>Two weeks </a:t>
            </a:r>
            <a:r>
              <a:rPr lang="en-US" dirty="0">
                <a:solidFill>
                  <a:srgbClr val="000000"/>
                </a:solidFill>
              </a:rPr>
              <a:t>notice for elective and </a:t>
            </a:r>
            <a:r>
              <a:rPr lang="en-US" b="1" dirty="0">
                <a:solidFill>
                  <a:srgbClr val="000000"/>
                </a:solidFill>
              </a:rPr>
              <a:t>one month </a:t>
            </a:r>
            <a:r>
              <a:rPr lang="en-US" dirty="0">
                <a:solidFill>
                  <a:srgbClr val="000000"/>
                </a:solidFill>
              </a:rPr>
              <a:t>for subI or Ambulatory</a:t>
            </a:r>
          </a:p>
          <a:p>
            <a:pPr lvl="1"/>
            <a:r>
              <a:rPr lang="en-US" dirty="0">
                <a:solidFill>
                  <a:srgbClr val="000000"/>
                </a:solidFill>
              </a:rPr>
              <a:t>Drops within these parameters may be done by students through your Portfolio</a:t>
            </a:r>
          </a:p>
          <a:p>
            <a:pPr lvl="1"/>
            <a:r>
              <a:rPr lang="en-US" dirty="0">
                <a:solidFill>
                  <a:srgbClr val="000000"/>
                </a:solidFill>
              </a:rPr>
              <a:t>Any changes to Ambulatory block must be approved by Ambulatory Course Director/Administrator </a:t>
            </a:r>
          </a:p>
        </p:txBody>
      </p:sp>
      <p:pic>
        <p:nvPicPr>
          <p:cNvPr id="1026" name="Picture 2" descr="Brian Wynder">
            <a:extLst>
              <a:ext uri="{FF2B5EF4-FFF2-40B4-BE49-F238E27FC236}">
                <a16:creationId xmlns:a16="http://schemas.microsoft.com/office/drawing/2014/main" id="{8F4B3B22-E61F-1A54-9DF2-EA361B294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0284" y="5251622"/>
            <a:ext cx="1252116" cy="1565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EF77FB-BB64-C524-F154-E3426E4BF777}"/>
              </a:ext>
            </a:extLst>
          </p:cNvPr>
          <p:cNvSpPr txBox="1"/>
          <p:nvPr/>
        </p:nvSpPr>
        <p:spPr>
          <a:xfrm>
            <a:off x="5937882" y="5616438"/>
            <a:ext cx="6098058" cy="1200329"/>
          </a:xfrm>
          <a:prstGeom prst="rect">
            <a:avLst/>
          </a:prstGeom>
          <a:noFill/>
        </p:spPr>
        <p:txBody>
          <a:bodyPr wrap="square">
            <a:spAutoFit/>
          </a:bodyPr>
          <a:lstStyle/>
          <a:p>
            <a:r>
              <a:rPr lang="en-US" b="1" i="0" dirty="0">
                <a:solidFill>
                  <a:srgbClr val="000000"/>
                </a:solidFill>
                <a:effectLst/>
                <a:latin typeface="Source Sans Pro" panose="020B0503030403020204" pitchFamily="34" charset="0"/>
              </a:rPr>
              <a:t>Brian Wynder</a:t>
            </a:r>
            <a:br>
              <a:rPr lang="en-US" dirty="0"/>
            </a:br>
            <a:r>
              <a:rPr lang="en-US" b="0" i="0" dirty="0">
                <a:solidFill>
                  <a:srgbClr val="000000"/>
                </a:solidFill>
                <a:effectLst/>
                <a:latin typeface="Source Sans Pro" panose="020B0503030403020204" pitchFamily="34" charset="0"/>
              </a:rPr>
              <a:t>SOM Records &amp; Registration Coordinator</a:t>
            </a:r>
            <a:br>
              <a:rPr lang="en-US" dirty="0"/>
            </a:br>
            <a:r>
              <a:rPr lang="en-US" b="0" i="0" dirty="0">
                <a:solidFill>
                  <a:srgbClr val="000000"/>
                </a:solidFill>
                <a:effectLst/>
                <a:latin typeface="Source Sans Pro" panose="020B0503030403020204" pitchFamily="34" charset="0"/>
              </a:rPr>
              <a:t>Office: HSF 1 – Rm 147</a:t>
            </a:r>
            <a:br>
              <a:rPr lang="en-US" dirty="0"/>
            </a:br>
            <a:r>
              <a:rPr lang="en-US" b="0" i="0" dirty="0">
                <a:solidFill>
                  <a:srgbClr val="000000"/>
                </a:solidFill>
                <a:effectLst/>
                <a:latin typeface="Source Sans Pro" panose="020B0503030403020204" pitchFamily="34" charset="0"/>
              </a:rPr>
              <a:t>Email: </a:t>
            </a:r>
            <a:r>
              <a:rPr lang="en-US" b="1" i="0" u="none" strike="noStrike" dirty="0">
                <a:solidFill>
                  <a:srgbClr val="3A73CF"/>
                </a:solidFill>
                <a:effectLst/>
                <a:latin typeface="Source Sans Pro" panose="020B0503030403020204" pitchFamily="34" charset="0"/>
                <a:hlinkClick r:id="rId5"/>
              </a:rPr>
              <a:t>bwynder@som.umaryland.edu</a:t>
            </a:r>
            <a:endParaRPr lang="en-US" dirty="0"/>
          </a:p>
        </p:txBody>
      </p:sp>
    </p:spTree>
    <p:extLst>
      <p:ext uri="{BB962C8B-B14F-4D97-AF65-F5344CB8AC3E}">
        <p14:creationId xmlns:p14="http://schemas.microsoft.com/office/powerpoint/2010/main" val="4109704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lstStyle/>
          <a:p>
            <a:r>
              <a:rPr lang="en-US" dirty="0"/>
              <a:t>Considering a Gap/Leave?</a:t>
            </a:r>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760561"/>
            <a:ext cx="10972800" cy="4365603"/>
          </a:xfrm>
        </p:spPr>
        <p:txBody>
          <a:bodyPr/>
          <a:lstStyle/>
          <a:p>
            <a:r>
              <a:rPr lang="en-US" dirty="0"/>
              <a:t>Review the </a:t>
            </a:r>
            <a:r>
              <a:rPr lang="en-US" dirty="0">
                <a:hlinkClick r:id="rId2"/>
              </a:rPr>
              <a:t>Leave of Absence Policy </a:t>
            </a:r>
            <a:r>
              <a:rPr lang="en-US" dirty="0"/>
              <a:t>and </a:t>
            </a:r>
            <a:r>
              <a:rPr lang="en-US" dirty="0">
                <a:hlinkClick r:id="rId3"/>
              </a:rPr>
              <a:t>LOA Resource Page </a:t>
            </a:r>
            <a:endParaRPr lang="en-US" dirty="0"/>
          </a:p>
          <a:p>
            <a:r>
              <a:rPr lang="en-US" dirty="0"/>
              <a:t>Review the PPT/Video on Leave on your </a:t>
            </a:r>
            <a:r>
              <a:rPr lang="en-US" dirty="0">
                <a:hlinkClick r:id="rId4"/>
              </a:rPr>
              <a:t>MedScope Class page</a:t>
            </a:r>
            <a:endParaRPr lang="en-US" dirty="0"/>
          </a:p>
          <a:p>
            <a:r>
              <a:rPr lang="en-US" dirty="0"/>
              <a:t>Meet with an OSA Dean </a:t>
            </a:r>
          </a:p>
          <a:p>
            <a:r>
              <a:rPr lang="en-US" dirty="0"/>
              <a:t>Consider impact on Financial Aid (meet with FA Counselor)  </a:t>
            </a:r>
          </a:p>
        </p:txBody>
      </p:sp>
    </p:spTree>
    <p:extLst>
      <p:ext uri="{BB962C8B-B14F-4D97-AF65-F5344CB8AC3E}">
        <p14:creationId xmlns:p14="http://schemas.microsoft.com/office/powerpoint/2010/main" val="919446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8CF8-025E-4029-A142-B323CBFFA150}"/>
              </a:ext>
            </a:extLst>
          </p:cNvPr>
          <p:cNvSpPr>
            <a:spLocks noGrp="1"/>
          </p:cNvSpPr>
          <p:nvPr>
            <p:ph type="title"/>
          </p:nvPr>
        </p:nvSpPr>
        <p:spPr>
          <a:xfrm>
            <a:off x="609600" y="316092"/>
            <a:ext cx="10972800" cy="1143000"/>
          </a:xfrm>
        </p:spPr>
        <p:txBody>
          <a:bodyPr/>
          <a:lstStyle/>
          <a:p>
            <a:r>
              <a:rPr lang="en-US" dirty="0"/>
              <a:t>Need </a:t>
            </a:r>
            <a:r>
              <a:rPr lang="en-US"/>
              <a:t>More Information?</a:t>
            </a:r>
            <a:endParaRPr lang="en-US" dirty="0"/>
          </a:p>
        </p:txBody>
      </p:sp>
      <p:sp>
        <p:nvSpPr>
          <p:cNvPr id="3" name="Content Placeholder 2">
            <a:extLst>
              <a:ext uri="{FF2B5EF4-FFF2-40B4-BE49-F238E27FC236}">
                <a16:creationId xmlns:a16="http://schemas.microsoft.com/office/drawing/2014/main" id="{4430A63C-71F9-4C28-A8D3-1F89EFEE2B47}"/>
              </a:ext>
            </a:extLst>
          </p:cNvPr>
          <p:cNvSpPr>
            <a:spLocks noGrp="1"/>
          </p:cNvSpPr>
          <p:nvPr>
            <p:ph idx="1"/>
          </p:nvPr>
        </p:nvSpPr>
        <p:spPr>
          <a:xfrm>
            <a:off x="609600" y="1760561"/>
            <a:ext cx="10972800" cy="4365603"/>
          </a:xfrm>
        </p:spPr>
        <p:txBody>
          <a:bodyPr/>
          <a:lstStyle/>
          <a:p>
            <a:r>
              <a:rPr lang="en-US" dirty="0"/>
              <a:t>Stay on top of your emails and meet survey deadlines</a:t>
            </a:r>
          </a:p>
          <a:p>
            <a:r>
              <a:rPr lang="en-US" dirty="0">
                <a:hlinkClick r:id="rId2"/>
              </a:rPr>
              <a:t>MedScope Class page</a:t>
            </a:r>
            <a:endParaRPr lang="en-US" dirty="0"/>
          </a:p>
          <a:p>
            <a:r>
              <a:rPr lang="en-US" dirty="0">
                <a:hlinkClick r:id="rId3"/>
              </a:rPr>
              <a:t>Residency Application Manual </a:t>
            </a:r>
            <a:endParaRPr lang="en-US" dirty="0"/>
          </a:p>
          <a:p>
            <a:r>
              <a:rPr lang="en-US" dirty="0">
                <a:hlinkClick r:id="rId4"/>
              </a:rPr>
              <a:t>Academic Handbook – Scheduling  </a:t>
            </a:r>
            <a:endParaRPr lang="en-US" dirty="0"/>
          </a:p>
        </p:txBody>
      </p:sp>
    </p:spTree>
    <p:extLst>
      <p:ext uri="{BB962C8B-B14F-4D97-AF65-F5344CB8AC3E}">
        <p14:creationId xmlns:p14="http://schemas.microsoft.com/office/powerpoint/2010/main" val="3712039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1C92056-EB0C-28BC-E7BD-CD694B5B3116}"/>
            </a:ext>
          </a:extLst>
        </p:cNvPr>
        <p:cNvGrpSpPr/>
        <p:nvPr/>
      </p:nvGrpSpPr>
      <p:grpSpPr>
        <a:xfrm>
          <a:off x="0" y="0"/>
          <a:ext cx="0" cy="0"/>
          <a:chOff x="0" y="0"/>
          <a:chExt cx="0" cy="0"/>
        </a:xfrm>
      </p:grpSpPr>
      <p:sp>
        <p:nvSpPr>
          <p:cNvPr id="51202" name="Rectangle 2">
            <a:extLst>
              <a:ext uri="{FF2B5EF4-FFF2-40B4-BE49-F238E27FC236}">
                <a16:creationId xmlns:a16="http://schemas.microsoft.com/office/drawing/2014/main" id="{B627FEFD-B788-F9D2-7D5B-FAFC6552E67C}"/>
              </a:ext>
            </a:extLst>
          </p:cNvPr>
          <p:cNvSpPr>
            <a:spLocks noGrp="1" noChangeArrowheads="1"/>
          </p:cNvSpPr>
          <p:nvPr>
            <p:ph type="title"/>
          </p:nvPr>
        </p:nvSpPr>
        <p:spPr>
          <a:xfrm>
            <a:off x="410818" y="1592287"/>
            <a:ext cx="2888437" cy="2967356"/>
          </a:xfrm>
        </p:spPr>
        <p:txBody>
          <a:bodyPr>
            <a:normAutofit fontScale="90000"/>
          </a:bodyPr>
          <a:lstStyle/>
          <a:p>
            <a:pPr>
              <a:lnSpc>
                <a:spcPct val="90000"/>
              </a:lnSpc>
            </a:pPr>
            <a:br>
              <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rPr>
            </a:br>
            <a:r>
              <a:rPr lang="en-US" sz="4000" b="1" u="sng" dirty="0">
                <a:ln w="0"/>
                <a:effectLst>
                  <a:outerShdw blurRad="38100" dist="19050" dir="2700000" algn="tl" rotWithShape="0">
                    <a:schemeClr val="dk1">
                      <a:alpha val="40000"/>
                    </a:schemeClr>
                  </a:outerShdw>
                </a:effectLst>
                <a:latin typeface="Adobe Garamond Pro" panose="02020502060506020403" pitchFamily="18" charset="0"/>
              </a:rPr>
              <a:t>Career Workshops for Class of 2026: </a:t>
            </a:r>
            <a:br>
              <a:rPr lang="en-US" sz="3400" dirty="0">
                <a:ln w="0"/>
                <a:effectLst>
                  <a:outerShdw blurRad="38100" dist="19050" dir="2700000" algn="tl" rotWithShape="0">
                    <a:schemeClr val="dk1">
                      <a:alpha val="40000"/>
                    </a:schemeClr>
                  </a:outerShdw>
                </a:effectLst>
                <a:latin typeface="Adobe Garamond Pro" panose="02020502060506020403" pitchFamily="18" charset="0"/>
              </a:rPr>
            </a:br>
            <a:r>
              <a:rPr lang="en-US" sz="3400" dirty="0">
                <a:ln w="0"/>
                <a:effectLst>
                  <a:outerShdw blurRad="38100" dist="19050" dir="2700000" algn="tl" rotWithShape="0">
                    <a:schemeClr val="dk1">
                      <a:alpha val="40000"/>
                    </a:schemeClr>
                  </a:outerShdw>
                </a:effectLst>
                <a:latin typeface="Adobe Garamond Pro" panose="02020502060506020403" pitchFamily="18" charset="0"/>
              </a:rPr>
              <a:t>Clinical Scheduling &amp; Residency Planning</a:t>
            </a:r>
            <a:br>
              <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rPr>
            </a:br>
            <a:br>
              <a:rPr lang="en-US" sz="3400" dirty="0">
                <a:solidFill>
                  <a:srgbClr val="FFFFFF"/>
                </a:solidFill>
                <a:latin typeface="Adobe Garamond Pro" panose="02020502060506020403" pitchFamily="18" charset="0"/>
              </a:rPr>
            </a:br>
            <a:endParaRPr lang="en-US" sz="3400" dirty="0">
              <a:ln w="0"/>
              <a:solidFill>
                <a:srgbClr val="FFFFFF"/>
              </a:solidFill>
              <a:effectLst>
                <a:outerShdw blurRad="38100" dist="19050" dir="2700000" algn="tl" rotWithShape="0">
                  <a:schemeClr val="dk1">
                    <a:alpha val="40000"/>
                  </a:schemeClr>
                </a:outerShdw>
              </a:effectLst>
              <a:latin typeface="Adobe Garamond Pro" panose="02020502060506020403" pitchFamily="18" charset="0"/>
            </a:endParaRPr>
          </a:p>
        </p:txBody>
      </p:sp>
      <p:sp>
        <p:nvSpPr>
          <p:cNvPr id="2" name="Rectangle 1">
            <a:extLst>
              <a:ext uri="{FF2B5EF4-FFF2-40B4-BE49-F238E27FC236}">
                <a16:creationId xmlns:a16="http://schemas.microsoft.com/office/drawing/2014/main" id="{2E7FB78F-1BBB-6370-B42E-AAC435E98F06}"/>
              </a:ext>
            </a:extLst>
          </p:cNvPr>
          <p:cNvSpPr/>
          <p:nvPr/>
        </p:nvSpPr>
        <p:spPr>
          <a:xfrm>
            <a:off x="237644" y="5069770"/>
            <a:ext cx="3061611" cy="39188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*Mandatory Sessions </a:t>
            </a:r>
          </a:p>
        </p:txBody>
      </p:sp>
      <p:graphicFrame>
        <p:nvGraphicFramePr>
          <p:cNvPr id="7" name="Table 6">
            <a:extLst>
              <a:ext uri="{FF2B5EF4-FFF2-40B4-BE49-F238E27FC236}">
                <a16:creationId xmlns:a16="http://schemas.microsoft.com/office/drawing/2014/main" id="{F0313947-833F-707F-7615-39FBFC8A8C66}"/>
              </a:ext>
            </a:extLst>
          </p:cNvPr>
          <p:cNvGraphicFramePr>
            <a:graphicFrameLocks noGrp="1"/>
          </p:cNvGraphicFramePr>
          <p:nvPr/>
        </p:nvGraphicFramePr>
        <p:xfrm>
          <a:off x="3653182" y="109244"/>
          <a:ext cx="8128000" cy="6583680"/>
        </p:xfrm>
        <a:graphic>
          <a:graphicData uri="http://schemas.openxmlformats.org/drawingml/2006/table">
            <a:tbl>
              <a:tblPr firstRow="1" bandRow="1">
                <a:tableStyleId>{5C22544A-7EE6-4342-B048-85BDC9FD1C3A}</a:tableStyleId>
              </a:tblPr>
              <a:tblGrid>
                <a:gridCol w="1529669">
                  <a:extLst>
                    <a:ext uri="{9D8B030D-6E8A-4147-A177-3AD203B41FA5}">
                      <a16:colId xmlns:a16="http://schemas.microsoft.com/office/drawing/2014/main" val="2573250005"/>
                    </a:ext>
                  </a:extLst>
                </a:gridCol>
                <a:gridCol w="6598331">
                  <a:extLst>
                    <a:ext uri="{9D8B030D-6E8A-4147-A177-3AD203B41FA5}">
                      <a16:colId xmlns:a16="http://schemas.microsoft.com/office/drawing/2014/main" val="2849907494"/>
                    </a:ext>
                  </a:extLst>
                </a:gridCol>
              </a:tblGrid>
              <a:tr h="361437">
                <a:tc>
                  <a:txBody>
                    <a:bodyPr/>
                    <a:lstStyle/>
                    <a:p>
                      <a:r>
                        <a:rPr lang="en-US" dirty="0"/>
                        <a:t>Date</a:t>
                      </a:r>
                    </a:p>
                  </a:txBody>
                  <a:tcPr/>
                </a:tc>
                <a:tc>
                  <a:txBody>
                    <a:bodyPr/>
                    <a:lstStyle/>
                    <a:p>
                      <a:r>
                        <a:rPr lang="en-US" dirty="0"/>
                        <a:t>Workshop </a:t>
                      </a:r>
                    </a:p>
                  </a:txBody>
                  <a:tcPr/>
                </a:tc>
                <a:extLst>
                  <a:ext uri="{0D108BD9-81ED-4DB2-BD59-A6C34878D82A}">
                    <a16:rowId xmlns:a16="http://schemas.microsoft.com/office/drawing/2014/main" val="40505127"/>
                  </a:ext>
                </a:extLst>
              </a:tr>
              <a:tr h="361437">
                <a:tc>
                  <a:txBody>
                    <a:bodyPr/>
                    <a:lstStyle/>
                    <a:p>
                      <a:r>
                        <a:rPr lang="en-US" b="1" dirty="0">
                          <a:highlight>
                            <a:srgbClr val="C0C0C0"/>
                          </a:highlight>
                        </a:rPr>
                        <a:t>Oct 23</a:t>
                      </a:r>
                    </a:p>
                  </a:txBody>
                  <a:tcPr/>
                </a:tc>
                <a:tc>
                  <a:txBody>
                    <a:bodyPr/>
                    <a:lstStyle/>
                    <a:p>
                      <a:r>
                        <a:rPr lang="en-US" b="1" dirty="0">
                          <a:highlight>
                            <a:srgbClr val="C0C0C0"/>
                          </a:highlight>
                        </a:rPr>
                        <a:t>PoM3:  Intro to Residency Applications and CV Writing* </a:t>
                      </a:r>
                    </a:p>
                  </a:txBody>
                  <a:tcPr/>
                </a:tc>
                <a:extLst>
                  <a:ext uri="{0D108BD9-81ED-4DB2-BD59-A6C34878D82A}">
                    <a16:rowId xmlns:a16="http://schemas.microsoft.com/office/drawing/2014/main" val="2338572510"/>
                  </a:ext>
                </a:extLst>
              </a:tr>
              <a:tr h="361437">
                <a:tc>
                  <a:txBody>
                    <a:bodyPr/>
                    <a:lstStyle/>
                    <a:p>
                      <a:r>
                        <a:rPr lang="en-US" dirty="0"/>
                        <a:t>Nov 19 (4:30)</a:t>
                      </a:r>
                    </a:p>
                  </a:txBody>
                  <a:tcPr/>
                </a:tc>
                <a:tc>
                  <a:txBody>
                    <a:bodyPr/>
                    <a:lstStyle/>
                    <a:p>
                      <a:r>
                        <a:rPr lang="en-US" dirty="0"/>
                        <a:t>Taking a Gap Year:  Considerations and Planning </a:t>
                      </a:r>
                    </a:p>
                  </a:txBody>
                  <a:tcPr/>
                </a:tc>
                <a:extLst>
                  <a:ext uri="{0D108BD9-81ED-4DB2-BD59-A6C34878D82A}">
                    <a16:rowId xmlns:a16="http://schemas.microsoft.com/office/drawing/2014/main" val="560690019"/>
                  </a:ext>
                </a:extLst>
              </a:tr>
              <a:tr h="361437">
                <a:tc>
                  <a:txBody>
                    <a:bodyPr/>
                    <a:lstStyle/>
                    <a:p>
                      <a:r>
                        <a:rPr lang="en-US" b="1" dirty="0">
                          <a:highlight>
                            <a:srgbClr val="C0C0C0"/>
                          </a:highlight>
                        </a:rPr>
                        <a:t>Jan 13 (2 PM) </a:t>
                      </a:r>
                    </a:p>
                  </a:txBody>
                  <a:tcPr/>
                </a:tc>
                <a:tc>
                  <a:txBody>
                    <a:bodyPr/>
                    <a:lstStyle/>
                    <a:p>
                      <a:r>
                        <a:rPr lang="en-US" b="1" dirty="0">
                          <a:highlight>
                            <a:srgbClr val="C0C0C0"/>
                          </a:highlight>
                        </a:rPr>
                        <a:t>Advanced Clinical Phase Scheduling* </a:t>
                      </a:r>
                    </a:p>
                  </a:txBody>
                  <a:tcPr/>
                </a:tc>
                <a:extLst>
                  <a:ext uri="{0D108BD9-81ED-4DB2-BD59-A6C34878D82A}">
                    <a16:rowId xmlns:a16="http://schemas.microsoft.com/office/drawing/2014/main" val="1571178653"/>
                  </a:ext>
                </a:extLst>
              </a:tr>
              <a:tr h="361437">
                <a:tc>
                  <a:txBody>
                    <a:bodyPr/>
                    <a:lstStyle/>
                    <a:p>
                      <a:r>
                        <a:rPr lang="en-US" b="1" dirty="0">
                          <a:highlight>
                            <a:srgbClr val="C0C0C0"/>
                          </a:highlight>
                        </a:rPr>
                        <a:t>Jan 13 (3 PM) </a:t>
                      </a:r>
                    </a:p>
                  </a:txBody>
                  <a:tcPr/>
                </a:tc>
                <a:tc>
                  <a:txBody>
                    <a:bodyPr/>
                    <a:lstStyle/>
                    <a:p>
                      <a:r>
                        <a:rPr lang="en-US" b="1" dirty="0">
                          <a:highlight>
                            <a:srgbClr val="C0C0C0"/>
                          </a:highlight>
                        </a:rPr>
                        <a:t>Registration and Timing of Step 2*</a:t>
                      </a:r>
                    </a:p>
                  </a:txBody>
                  <a:tcPr/>
                </a:tc>
                <a:extLst>
                  <a:ext uri="{0D108BD9-81ED-4DB2-BD59-A6C34878D82A}">
                    <a16:rowId xmlns:a16="http://schemas.microsoft.com/office/drawing/2014/main" val="325985819"/>
                  </a:ext>
                </a:extLst>
              </a:tr>
              <a:tr h="361437">
                <a:tc>
                  <a:txBody>
                    <a:bodyPr/>
                    <a:lstStyle/>
                    <a:p>
                      <a:r>
                        <a:rPr lang="en-US" dirty="0"/>
                        <a:t>Jan 13 (4 PM) </a:t>
                      </a:r>
                    </a:p>
                  </a:txBody>
                  <a:tcPr/>
                </a:tc>
                <a:tc>
                  <a:txBody>
                    <a:bodyPr/>
                    <a:lstStyle/>
                    <a:p>
                      <a:r>
                        <a:rPr lang="en-US" dirty="0"/>
                        <a:t>Applying for External Rotations, Navigating VSLO with Student Panel </a:t>
                      </a:r>
                    </a:p>
                  </a:txBody>
                  <a:tcPr/>
                </a:tc>
                <a:extLst>
                  <a:ext uri="{0D108BD9-81ED-4DB2-BD59-A6C34878D82A}">
                    <a16:rowId xmlns:a16="http://schemas.microsoft.com/office/drawing/2014/main" val="3456564378"/>
                  </a:ext>
                </a:extLst>
              </a:tr>
              <a:tr h="361437">
                <a:tc>
                  <a:txBody>
                    <a:bodyPr/>
                    <a:lstStyle/>
                    <a:p>
                      <a:r>
                        <a:rPr lang="en-US" b="1" dirty="0">
                          <a:highlight>
                            <a:srgbClr val="C0C0C0"/>
                          </a:highlight>
                        </a:rPr>
                        <a:t>Feb 5</a:t>
                      </a:r>
                    </a:p>
                  </a:txBody>
                  <a:tcPr/>
                </a:tc>
                <a:tc>
                  <a:txBody>
                    <a:bodyPr/>
                    <a:lstStyle/>
                    <a:p>
                      <a:r>
                        <a:rPr lang="en-US" b="1" dirty="0">
                          <a:highlight>
                            <a:srgbClr val="C0C0C0"/>
                          </a:highlight>
                        </a:rPr>
                        <a:t>PoM3:  Junior/Senior Day* </a:t>
                      </a:r>
                    </a:p>
                  </a:txBody>
                  <a:tcPr/>
                </a:tc>
                <a:extLst>
                  <a:ext uri="{0D108BD9-81ED-4DB2-BD59-A6C34878D82A}">
                    <a16:rowId xmlns:a16="http://schemas.microsoft.com/office/drawing/2014/main" val="2216883341"/>
                  </a:ext>
                </a:extLst>
              </a:tr>
              <a:tr h="361437">
                <a:tc>
                  <a:txBody>
                    <a:bodyPr/>
                    <a:lstStyle/>
                    <a:p>
                      <a:r>
                        <a:rPr lang="en-US" dirty="0"/>
                        <a:t>Apr/TBD</a:t>
                      </a:r>
                    </a:p>
                  </a:txBody>
                  <a:tcPr/>
                </a:tc>
                <a:tc>
                  <a:txBody>
                    <a:bodyPr/>
                    <a:lstStyle/>
                    <a:p>
                      <a:r>
                        <a:rPr lang="en-US" dirty="0"/>
                        <a:t>The Residency Application Overview – A Look Ahead </a:t>
                      </a:r>
                    </a:p>
                  </a:txBody>
                  <a:tcPr/>
                </a:tc>
                <a:extLst>
                  <a:ext uri="{0D108BD9-81ED-4DB2-BD59-A6C34878D82A}">
                    <a16:rowId xmlns:a16="http://schemas.microsoft.com/office/drawing/2014/main" val="2204734001"/>
                  </a:ext>
                </a:extLst>
              </a:tr>
              <a:tr h="361437">
                <a:tc>
                  <a:txBody>
                    <a:bodyPr/>
                    <a:lstStyle/>
                    <a:p>
                      <a:r>
                        <a:rPr lang="en-US" dirty="0"/>
                        <a:t>Apr/TBD </a:t>
                      </a:r>
                    </a:p>
                  </a:txBody>
                  <a:tcPr/>
                </a:tc>
                <a:tc>
                  <a:txBody>
                    <a:bodyPr/>
                    <a:lstStyle/>
                    <a:p>
                      <a:r>
                        <a:rPr lang="en-US" dirty="0"/>
                        <a:t>Preparing for your OSA Meeting and the MSPE </a:t>
                      </a:r>
                    </a:p>
                  </a:txBody>
                  <a:tcPr/>
                </a:tc>
                <a:extLst>
                  <a:ext uri="{0D108BD9-81ED-4DB2-BD59-A6C34878D82A}">
                    <a16:rowId xmlns:a16="http://schemas.microsoft.com/office/drawing/2014/main" val="3229833030"/>
                  </a:ext>
                </a:extLst>
              </a:tr>
              <a:tr h="361437">
                <a:tc>
                  <a:txBody>
                    <a:bodyPr/>
                    <a:lstStyle/>
                    <a:p>
                      <a:r>
                        <a:rPr lang="en-US" dirty="0"/>
                        <a:t>Apr/May </a:t>
                      </a:r>
                    </a:p>
                  </a:txBody>
                  <a:tcPr/>
                </a:tc>
                <a:tc>
                  <a:txBody>
                    <a:bodyPr/>
                    <a:lstStyle/>
                    <a:p>
                      <a:r>
                        <a:rPr lang="en-US" dirty="0"/>
                        <a:t>OSA Specialty-specific Advising </a:t>
                      </a:r>
                    </a:p>
                  </a:txBody>
                  <a:tcPr/>
                </a:tc>
                <a:extLst>
                  <a:ext uri="{0D108BD9-81ED-4DB2-BD59-A6C34878D82A}">
                    <a16:rowId xmlns:a16="http://schemas.microsoft.com/office/drawing/2014/main" val="2286001316"/>
                  </a:ext>
                </a:extLst>
              </a:tr>
              <a:tr h="361437">
                <a:tc>
                  <a:txBody>
                    <a:bodyPr/>
                    <a:lstStyle/>
                    <a:p>
                      <a:r>
                        <a:rPr lang="en-US" dirty="0"/>
                        <a:t>Apr</a:t>
                      </a:r>
                    </a:p>
                  </a:txBody>
                  <a:tcPr/>
                </a:tc>
                <a:tc>
                  <a:txBody>
                    <a:bodyPr/>
                    <a:lstStyle/>
                    <a:p>
                      <a:r>
                        <a:rPr lang="en-US" dirty="0"/>
                        <a:t>Personal Statement Writing (Asynchronous) </a:t>
                      </a:r>
                    </a:p>
                  </a:txBody>
                  <a:tcPr/>
                </a:tc>
                <a:extLst>
                  <a:ext uri="{0D108BD9-81ED-4DB2-BD59-A6C34878D82A}">
                    <a16:rowId xmlns:a16="http://schemas.microsoft.com/office/drawing/2014/main" val="1447901921"/>
                  </a:ext>
                </a:extLst>
              </a:tr>
              <a:tr h="361437">
                <a:tc>
                  <a:txBody>
                    <a:bodyPr/>
                    <a:lstStyle/>
                    <a:p>
                      <a:r>
                        <a:rPr lang="en-US" dirty="0"/>
                        <a:t>Spring</a:t>
                      </a:r>
                    </a:p>
                  </a:txBody>
                  <a:tcPr/>
                </a:tc>
                <a:tc>
                  <a:txBody>
                    <a:bodyPr/>
                    <a:lstStyle/>
                    <a:p>
                      <a:r>
                        <a:rPr lang="en-US" dirty="0"/>
                        <a:t>Personal Statement Writing Workshops (Multiple Offerings) </a:t>
                      </a:r>
                    </a:p>
                  </a:txBody>
                  <a:tcPr/>
                </a:tc>
                <a:extLst>
                  <a:ext uri="{0D108BD9-81ED-4DB2-BD59-A6C34878D82A}">
                    <a16:rowId xmlns:a16="http://schemas.microsoft.com/office/drawing/2014/main" val="914136509"/>
                  </a:ext>
                </a:extLst>
              </a:tr>
              <a:tr h="361437">
                <a:tc>
                  <a:txBody>
                    <a:bodyPr/>
                    <a:lstStyle/>
                    <a:p>
                      <a:r>
                        <a:rPr lang="en-US" dirty="0"/>
                        <a:t>May/TBD</a:t>
                      </a:r>
                    </a:p>
                  </a:txBody>
                  <a:tcPr/>
                </a:tc>
                <a:tc>
                  <a:txBody>
                    <a:bodyPr/>
                    <a:lstStyle/>
                    <a:p>
                      <a:r>
                        <a:rPr lang="en-US" dirty="0"/>
                        <a:t>The Preliminary and TY Application </a:t>
                      </a:r>
                    </a:p>
                  </a:txBody>
                  <a:tcPr/>
                </a:tc>
                <a:extLst>
                  <a:ext uri="{0D108BD9-81ED-4DB2-BD59-A6C34878D82A}">
                    <a16:rowId xmlns:a16="http://schemas.microsoft.com/office/drawing/2014/main" val="615161791"/>
                  </a:ext>
                </a:extLst>
              </a:tr>
              <a:tr h="361437">
                <a:tc>
                  <a:txBody>
                    <a:bodyPr/>
                    <a:lstStyle/>
                    <a:p>
                      <a:r>
                        <a:rPr lang="en-US" b="1" dirty="0">
                          <a:highlight>
                            <a:srgbClr val="C0C0C0"/>
                          </a:highlight>
                        </a:rPr>
                        <a:t>May-Jun </a:t>
                      </a:r>
                    </a:p>
                  </a:txBody>
                  <a:tcPr/>
                </a:tc>
                <a:tc>
                  <a:txBody>
                    <a:bodyPr/>
                    <a:lstStyle/>
                    <a:p>
                      <a:r>
                        <a:rPr lang="en-US" b="1" dirty="0">
                          <a:highlight>
                            <a:srgbClr val="C0C0C0"/>
                          </a:highlight>
                        </a:rPr>
                        <a:t>OSA 1:1 Advising Sessions* </a:t>
                      </a:r>
                    </a:p>
                  </a:txBody>
                  <a:tcPr/>
                </a:tc>
                <a:extLst>
                  <a:ext uri="{0D108BD9-81ED-4DB2-BD59-A6C34878D82A}">
                    <a16:rowId xmlns:a16="http://schemas.microsoft.com/office/drawing/2014/main" val="442179425"/>
                  </a:ext>
                </a:extLst>
              </a:tr>
              <a:tr h="361437">
                <a:tc>
                  <a:txBody>
                    <a:bodyPr/>
                    <a:lstStyle/>
                    <a:p>
                      <a:r>
                        <a:rPr lang="en-US" dirty="0"/>
                        <a:t>Jun 3 (4PM)</a:t>
                      </a:r>
                    </a:p>
                  </a:txBody>
                  <a:tcPr/>
                </a:tc>
                <a:tc>
                  <a:txBody>
                    <a:bodyPr/>
                    <a:lstStyle/>
                    <a:p>
                      <a:r>
                        <a:rPr lang="en-US" dirty="0"/>
                        <a:t>Residency Application Workshop (ERAS, SF, Central App) </a:t>
                      </a:r>
                    </a:p>
                  </a:txBody>
                  <a:tcPr/>
                </a:tc>
                <a:extLst>
                  <a:ext uri="{0D108BD9-81ED-4DB2-BD59-A6C34878D82A}">
                    <a16:rowId xmlns:a16="http://schemas.microsoft.com/office/drawing/2014/main" val="1905890138"/>
                  </a:ext>
                </a:extLst>
              </a:tr>
              <a:tr h="361437">
                <a:tc>
                  <a:txBody>
                    <a:bodyPr/>
                    <a:lstStyle/>
                    <a:p>
                      <a:r>
                        <a:rPr lang="en-US" dirty="0"/>
                        <a:t>Aug/TBD</a:t>
                      </a:r>
                    </a:p>
                  </a:txBody>
                  <a:tcPr/>
                </a:tc>
                <a:tc>
                  <a:txBody>
                    <a:bodyPr/>
                    <a:lstStyle/>
                    <a:p>
                      <a:r>
                        <a:rPr lang="en-US" dirty="0"/>
                        <a:t>Interview Preparedness + Mock Interview Program </a:t>
                      </a:r>
                    </a:p>
                  </a:txBody>
                  <a:tcPr/>
                </a:tc>
                <a:extLst>
                  <a:ext uri="{0D108BD9-81ED-4DB2-BD59-A6C34878D82A}">
                    <a16:rowId xmlns:a16="http://schemas.microsoft.com/office/drawing/2014/main" val="577784287"/>
                  </a:ext>
                </a:extLst>
              </a:tr>
              <a:tr h="361437">
                <a:tc>
                  <a:txBody>
                    <a:bodyPr/>
                    <a:lstStyle/>
                    <a:p>
                      <a:r>
                        <a:rPr lang="en-US" dirty="0"/>
                        <a:t>Jan/TBD</a:t>
                      </a:r>
                    </a:p>
                  </a:txBody>
                  <a:tcPr/>
                </a:tc>
                <a:tc>
                  <a:txBody>
                    <a:bodyPr/>
                    <a:lstStyle/>
                    <a:p>
                      <a:r>
                        <a:rPr lang="en-US" dirty="0"/>
                        <a:t>Post Interview Advising</a:t>
                      </a:r>
                    </a:p>
                  </a:txBody>
                  <a:tcPr/>
                </a:tc>
                <a:extLst>
                  <a:ext uri="{0D108BD9-81ED-4DB2-BD59-A6C34878D82A}">
                    <a16:rowId xmlns:a16="http://schemas.microsoft.com/office/drawing/2014/main" val="3724567939"/>
                  </a:ext>
                </a:extLst>
              </a:tr>
              <a:tr h="361437">
                <a:tc>
                  <a:txBody>
                    <a:bodyPr/>
                    <a:lstStyle/>
                    <a:p>
                      <a:r>
                        <a:rPr lang="en-US" b="1" dirty="0">
                          <a:highlight>
                            <a:srgbClr val="C0C0C0"/>
                          </a:highlight>
                        </a:rPr>
                        <a:t>Mar/TBD</a:t>
                      </a:r>
                    </a:p>
                  </a:txBody>
                  <a:tcPr/>
                </a:tc>
                <a:tc>
                  <a:txBody>
                    <a:bodyPr/>
                    <a:lstStyle/>
                    <a:p>
                      <a:r>
                        <a:rPr lang="en-US" b="1" dirty="0">
                          <a:highlight>
                            <a:srgbClr val="C0C0C0"/>
                          </a:highlight>
                        </a:rPr>
                        <a:t>Match Week Workshop* </a:t>
                      </a:r>
                    </a:p>
                  </a:txBody>
                  <a:tcPr/>
                </a:tc>
                <a:extLst>
                  <a:ext uri="{0D108BD9-81ED-4DB2-BD59-A6C34878D82A}">
                    <a16:rowId xmlns:a16="http://schemas.microsoft.com/office/drawing/2014/main" val="2663702248"/>
                  </a:ext>
                </a:extLst>
              </a:tr>
            </a:tbl>
          </a:graphicData>
        </a:graphic>
      </p:graphicFrame>
    </p:spTree>
    <p:extLst>
      <p:ext uri="{BB962C8B-B14F-4D97-AF65-F5344CB8AC3E}">
        <p14:creationId xmlns:p14="http://schemas.microsoft.com/office/powerpoint/2010/main" val="993848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3" name="Freeform: Shape 12">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1B3CCF94-56FB-48F5-951B-78C14F6A0E61}"/>
              </a:ext>
            </a:extLst>
          </p:cNvPr>
          <p:cNvPicPr>
            <a:picLocks noChangeAspect="1"/>
          </p:cNvPicPr>
          <p:nvPr/>
        </p:nvPicPr>
        <p:blipFill rotWithShape="1">
          <a:blip r:embed="rId2"/>
          <a:srcRect l="6786" r="18043" b="1"/>
          <a:stretch/>
        </p:blipFill>
        <p:spPr>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5" name="Freeform: Shape 14">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6A2FB114-65F4-4843-BD3F-3E89ECAB715D}"/>
              </a:ext>
            </a:extLst>
          </p:cNvPr>
          <p:cNvPicPr>
            <a:picLocks noChangeAspect="1"/>
          </p:cNvPicPr>
          <p:nvPr/>
        </p:nvPicPr>
        <p:blipFill rotWithShape="1">
          <a:blip r:embed="rId3"/>
          <a:srcRect l="18589" r="22991" b="-2"/>
          <a:stretch/>
        </p:blipFill>
        <p:spPr>
          <a:xfrm>
            <a:off x="6795930" y="1685367"/>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9" name="Freeform: Shape 18">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48379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85860-3517-3BF8-E624-AB0469333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70707-28E1-1D3B-B939-B7AE3A052EC5}"/>
              </a:ext>
            </a:extLst>
          </p:cNvPr>
          <p:cNvSpPr>
            <a:spLocks noGrp="1"/>
          </p:cNvSpPr>
          <p:nvPr>
            <p:ph type="title"/>
          </p:nvPr>
        </p:nvSpPr>
        <p:spPr>
          <a:xfrm>
            <a:off x="609600" y="347757"/>
            <a:ext cx="10972800" cy="1143000"/>
          </a:xfrm>
        </p:spPr>
        <p:txBody>
          <a:bodyPr/>
          <a:lstStyle/>
          <a:p>
            <a:r>
              <a:rPr lang="en-US" dirty="0"/>
              <a:t>The Advanced Clinical Phase </a:t>
            </a:r>
          </a:p>
        </p:txBody>
      </p:sp>
      <p:sp>
        <p:nvSpPr>
          <p:cNvPr id="6" name="Content Placeholder 5">
            <a:extLst>
              <a:ext uri="{FF2B5EF4-FFF2-40B4-BE49-F238E27FC236}">
                <a16:creationId xmlns:a16="http://schemas.microsoft.com/office/drawing/2014/main" id="{434F1348-9521-3A6B-7E25-1FE7E03579D5}"/>
              </a:ext>
            </a:extLst>
          </p:cNvPr>
          <p:cNvSpPr>
            <a:spLocks noGrp="1"/>
          </p:cNvSpPr>
          <p:nvPr>
            <p:ph idx="1"/>
          </p:nvPr>
        </p:nvSpPr>
        <p:spPr>
          <a:xfrm>
            <a:off x="609600" y="1657351"/>
            <a:ext cx="10972800" cy="4468814"/>
          </a:xfrm>
        </p:spPr>
        <p:txBody>
          <a:bodyPr/>
          <a:lstStyle/>
          <a:p>
            <a:pPr>
              <a:buFont typeface="Wingdings" panose="05000000000000000000" pitchFamily="2" charset="2"/>
              <a:buChar char="ü"/>
            </a:pPr>
            <a:r>
              <a:rPr lang="en-US" dirty="0"/>
              <a:t>Pre-Clerkship Phase </a:t>
            </a:r>
          </a:p>
          <a:p>
            <a:pPr>
              <a:buFont typeface="Wingdings" panose="05000000000000000000" pitchFamily="2" charset="2"/>
              <a:buChar char="ü"/>
            </a:pPr>
            <a:r>
              <a:rPr lang="en-US" dirty="0"/>
              <a:t>Clerkship Phase </a:t>
            </a:r>
          </a:p>
          <a:p>
            <a:endParaRPr lang="en-US" dirty="0"/>
          </a:p>
          <a:p>
            <a:r>
              <a:rPr lang="en-US" b="1" dirty="0">
                <a:solidFill>
                  <a:srgbClr val="C00000"/>
                </a:solidFill>
              </a:rPr>
              <a:t>Advanced Clinical Phase </a:t>
            </a:r>
          </a:p>
          <a:p>
            <a:pPr lvl="1"/>
            <a:r>
              <a:rPr lang="en-US" dirty="0"/>
              <a:t>Begins after completion of the Clerkship Phase </a:t>
            </a:r>
          </a:p>
          <a:p>
            <a:pPr lvl="1"/>
            <a:r>
              <a:rPr lang="en-US" dirty="0"/>
              <a:t>Includes clinical rotations beyond core clerkships</a:t>
            </a:r>
          </a:p>
          <a:p>
            <a:pPr lvl="1"/>
            <a:r>
              <a:rPr lang="en-US" dirty="0"/>
              <a:t>Individualized, personal schedules to meet personal and professional goals within the framework of graduation requirements  </a:t>
            </a:r>
          </a:p>
          <a:p>
            <a:pPr lvl="1"/>
            <a:endParaRPr lang="en-US" dirty="0"/>
          </a:p>
        </p:txBody>
      </p:sp>
    </p:spTree>
    <p:extLst>
      <p:ext uri="{BB962C8B-B14F-4D97-AF65-F5344CB8AC3E}">
        <p14:creationId xmlns:p14="http://schemas.microsoft.com/office/powerpoint/2010/main" val="352511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A7F6B-CF65-1059-3BB9-EC84BF574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CCE02-0742-CD8F-A113-0F450B5FA62C}"/>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Components</a:t>
            </a:r>
            <a:r>
              <a:rPr lang="en-US" dirty="0"/>
              <a:t> </a:t>
            </a:r>
          </a:p>
        </p:txBody>
      </p:sp>
      <p:sp>
        <p:nvSpPr>
          <p:cNvPr id="6" name="Content Placeholder 5">
            <a:extLst>
              <a:ext uri="{FF2B5EF4-FFF2-40B4-BE49-F238E27FC236}">
                <a16:creationId xmlns:a16="http://schemas.microsoft.com/office/drawing/2014/main" id="{088C56EC-1D65-CA18-41FE-BD5A0E86857F}"/>
              </a:ext>
            </a:extLst>
          </p:cNvPr>
          <p:cNvSpPr>
            <a:spLocks noGrp="1"/>
          </p:cNvSpPr>
          <p:nvPr>
            <p:ph idx="1"/>
          </p:nvPr>
        </p:nvSpPr>
        <p:spPr>
          <a:xfrm>
            <a:off x="609600" y="1657351"/>
            <a:ext cx="10972800" cy="4468814"/>
          </a:xfrm>
        </p:spPr>
        <p:txBody>
          <a:bodyPr/>
          <a:lstStyle/>
          <a:p>
            <a:pPr>
              <a:buFont typeface="Wingdings" panose="05000000000000000000" pitchFamily="2" charset="2"/>
              <a:buChar char="ü"/>
            </a:pPr>
            <a:r>
              <a:rPr lang="en-US" dirty="0"/>
              <a:t>Pre-Clerkship Phase </a:t>
            </a:r>
          </a:p>
          <a:p>
            <a:pPr>
              <a:buFont typeface="Wingdings" panose="05000000000000000000" pitchFamily="2" charset="2"/>
              <a:buChar char="ü"/>
            </a:pPr>
            <a:r>
              <a:rPr lang="en-US" dirty="0"/>
              <a:t>Clerkship Phase </a:t>
            </a:r>
          </a:p>
          <a:p>
            <a:endParaRPr lang="en-US" dirty="0"/>
          </a:p>
          <a:p>
            <a:r>
              <a:rPr lang="en-US" b="1" dirty="0">
                <a:solidFill>
                  <a:srgbClr val="C00000"/>
                </a:solidFill>
              </a:rPr>
              <a:t>Advanced Clinical Phase </a:t>
            </a:r>
          </a:p>
          <a:p>
            <a:pPr lvl="1"/>
            <a:r>
              <a:rPr lang="en-US" dirty="0"/>
              <a:t>2 Sub-Internships (“Selective”) </a:t>
            </a:r>
          </a:p>
          <a:p>
            <a:pPr lvl="1"/>
            <a:r>
              <a:rPr lang="en-US" dirty="0"/>
              <a:t>5 Electives </a:t>
            </a:r>
          </a:p>
          <a:p>
            <a:pPr lvl="1"/>
            <a:r>
              <a:rPr lang="en-US" dirty="0"/>
              <a:t>1 Transition to Residency</a:t>
            </a:r>
          </a:p>
          <a:p>
            <a:pPr lvl="1"/>
            <a:r>
              <a:rPr lang="en-US" dirty="0"/>
              <a:t>Additional Graduation Requirements</a:t>
            </a:r>
          </a:p>
          <a:p>
            <a:pPr lvl="1"/>
            <a:endParaRPr lang="en-US" dirty="0"/>
          </a:p>
        </p:txBody>
      </p:sp>
    </p:spTree>
    <p:extLst>
      <p:ext uri="{BB962C8B-B14F-4D97-AF65-F5344CB8AC3E}">
        <p14:creationId xmlns:p14="http://schemas.microsoft.com/office/powerpoint/2010/main" val="72471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BEDA96-3978-FA5D-1B83-039C84563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4E0C3-539F-0F10-A46C-052B929E080F}"/>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Components</a:t>
            </a:r>
            <a:r>
              <a:rPr lang="en-US" dirty="0"/>
              <a:t> </a:t>
            </a:r>
          </a:p>
        </p:txBody>
      </p:sp>
      <p:sp>
        <p:nvSpPr>
          <p:cNvPr id="6" name="Content Placeholder 5">
            <a:extLst>
              <a:ext uri="{FF2B5EF4-FFF2-40B4-BE49-F238E27FC236}">
                <a16:creationId xmlns:a16="http://schemas.microsoft.com/office/drawing/2014/main" id="{39F0D8DC-BCF3-0A69-136A-7F708ED2C374}"/>
              </a:ext>
            </a:extLst>
          </p:cNvPr>
          <p:cNvSpPr>
            <a:spLocks noGrp="1"/>
          </p:cNvSpPr>
          <p:nvPr>
            <p:ph idx="1"/>
          </p:nvPr>
        </p:nvSpPr>
        <p:spPr>
          <a:xfrm>
            <a:off x="609600" y="1657351"/>
            <a:ext cx="10972800" cy="4468814"/>
          </a:xfrm>
        </p:spPr>
        <p:txBody>
          <a:bodyPr/>
          <a:lstStyle/>
          <a:p>
            <a:pPr>
              <a:buFont typeface="Wingdings" panose="05000000000000000000" pitchFamily="2" charset="2"/>
              <a:buChar char="ü"/>
            </a:pPr>
            <a:r>
              <a:rPr lang="en-US" dirty="0"/>
              <a:t>Pre-Clerkship Phase </a:t>
            </a:r>
          </a:p>
          <a:p>
            <a:pPr>
              <a:buFont typeface="Wingdings" panose="05000000000000000000" pitchFamily="2" charset="2"/>
              <a:buChar char="ü"/>
            </a:pPr>
            <a:r>
              <a:rPr lang="en-US" dirty="0"/>
              <a:t>Clerkship Phase </a:t>
            </a:r>
          </a:p>
          <a:p>
            <a:endParaRPr lang="en-US" dirty="0"/>
          </a:p>
          <a:p>
            <a:r>
              <a:rPr lang="en-US" b="1" dirty="0">
                <a:solidFill>
                  <a:srgbClr val="C00000"/>
                </a:solidFill>
              </a:rPr>
              <a:t>Advanced Clinical Phase </a:t>
            </a:r>
          </a:p>
          <a:p>
            <a:pPr lvl="1"/>
            <a:r>
              <a:rPr lang="en-US" dirty="0"/>
              <a:t>2 Sub-Internships (“Selective”)</a:t>
            </a:r>
          </a:p>
          <a:p>
            <a:pPr lvl="1"/>
            <a:r>
              <a:rPr lang="en-US" dirty="0"/>
              <a:t>5 Electives </a:t>
            </a:r>
          </a:p>
          <a:p>
            <a:pPr lvl="1"/>
            <a:r>
              <a:rPr lang="en-US" dirty="0"/>
              <a:t>1 Transition to Residency (TTR)</a:t>
            </a:r>
          </a:p>
          <a:p>
            <a:pPr lvl="1"/>
            <a:r>
              <a:rPr lang="en-US" dirty="0"/>
              <a:t>Additional Graduation Requirements</a:t>
            </a:r>
          </a:p>
          <a:p>
            <a:pPr lvl="1"/>
            <a:endParaRPr lang="en-US" dirty="0"/>
          </a:p>
        </p:txBody>
      </p:sp>
      <p:sp>
        <p:nvSpPr>
          <p:cNvPr id="3" name="Left Brace 2">
            <a:extLst>
              <a:ext uri="{FF2B5EF4-FFF2-40B4-BE49-F238E27FC236}">
                <a16:creationId xmlns:a16="http://schemas.microsoft.com/office/drawing/2014/main" id="{641C0EEA-A88A-E124-D475-21DE82E9D1EC}"/>
              </a:ext>
            </a:extLst>
          </p:cNvPr>
          <p:cNvSpPr/>
          <p:nvPr/>
        </p:nvSpPr>
        <p:spPr>
          <a:xfrm>
            <a:off x="6030097" y="4040658"/>
            <a:ext cx="741406" cy="1396314"/>
          </a:xfrm>
          <a:prstGeom prst="leftBrace">
            <a:avLst>
              <a:gd name="adj1" fmla="val 8333"/>
              <a:gd name="adj2" fmla="val 5265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84E28F5-D972-6E09-DF94-A49E4BEC3FC3}"/>
              </a:ext>
            </a:extLst>
          </p:cNvPr>
          <p:cNvSpPr/>
          <p:nvPr/>
        </p:nvSpPr>
        <p:spPr>
          <a:xfrm>
            <a:off x="7117492" y="3947983"/>
            <a:ext cx="3076833" cy="15816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 Eight 4-week Rotations</a:t>
            </a:r>
          </a:p>
        </p:txBody>
      </p:sp>
    </p:spTree>
    <p:extLst>
      <p:ext uri="{BB962C8B-B14F-4D97-AF65-F5344CB8AC3E}">
        <p14:creationId xmlns:p14="http://schemas.microsoft.com/office/powerpoint/2010/main" val="267846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635A85-EB8B-BEEC-E516-596B040E6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4AC75-8092-2F38-48C1-336F8528FB62}"/>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Scheduling</a:t>
            </a:r>
            <a:r>
              <a:rPr lang="en-US" dirty="0"/>
              <a:t> </a:t>
            </a:r>
          </a:p>
        </p:txBody>
      </p:sp>
      <p:sp>
        <p:nvSpPr>
          <p:cNvPr id="6" name="Content Placeholder 5">
            <a:extLst>
              <a:ext uri="{FF2B5EF4-FFF2-40B4-BE49-F238E27FC236}">
                <a16:creationId xmlns:a16="http://schemas.microsoft.com/office/drawing/2014/main" id="{9D755CA5-A353-F9D2-25C5-8264AA6C8FB6}"/>
              </a:ext>
            </a:extLst>
          </p:cNvPr>
          <p:cNvSpPr>
            <a:spLocks noGrp="1"/>
          </p:cNvSpPr>
          <p:nvPr>
            <p:ph idx="1"/>
          </p:nvPr>
        </p:nvSpPr>
        <p:spPr>
          <a:xfrm>
            <a:off x="609600" y="1657351"/>
            <a:ext cx="10972800" cy="4468814"/>
          </a:xfrm>
        </p:spPr>
        <p:txBody>
          <a:bodyPr/>
          <a:lstStyle/>
          <a:p>
            <a:r>
              <a:rPr lang="en-US" dirty="0"/>
              <a:t>Scheduling is done in TWO phases </a:t>
            </a:r>
          </a:p>
          <a:p>
            <a:endParaRPr lang="en-US" dirty="0"/>
          </a:p>
          <a:p>
            <a:pPr marL="514350" indent="-514350">
              <a:buFont typeface="+mj-lt"/>
              <a:buAutoNum type="arabicPeriod"/>
            </a:pPr>
            <a:r>
              <a:rPr lang="en-US" dirty="0"/>
              <a:t>MedScope Scheduling </a:t>
            </a:r>
            <a:r>
              <a:rPr lang="en-US" b="1" i="1" dirty="0"/>
              <a:t>for “Must Haves” </a:t>
            </a:r>
          </a:p>
          <a:p>
            <a:pPr marL="914400" lvl="1" indent="-514350"/>
            <a:r>
              <a:rPr lang="en-US" dirty="0"/>
              <a:t>Series of surveys Feb through Mar </a:t>
            </a:r>
          </a:p>
          <a:p>
            <a:pPr marL="914400" lvl="1" indent="-514350"/>
            <a:r>
              <a:rPr lang="en-US" dirty="0"/>
              <a:t>Equity in adding key rotations to meet residency application goals and core graduation requirements </a:t>
            </a:r>
          </a:p>
          <a:p>
            <a:pPr marL="514350" indent="-514350">
              <a:buFont typeface="+mj-lt"/>
              <a:buAutoNum type="arabicPeriod"/>
            </a:pPr>
            <a:r>
              <a:rPr lang="en-US" dirty="0"/>
              <a:t>Self Schedule for everything else </a:t>
            </a:r>
          </a:p>
          <a:p>
            <a:pPr lvl="1"/>
            <a:endParaRPr lang="en-US" dirty="0"/>
          </a:p>
        </p:txBody>
      </p:sp>
    </p:spTree>
    <p:extLst>
      <p:ext uri="{BB962C8B-B14F-4D97-AF65-F5344CB8AC3E}">
        <p14:creationId xmlns:p14="http://schemas.microsoft.com/office/powerpoint/2010/main" val="15583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830D0E-94A5-C817-554D-83602A611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F2263-369A-6201-74E0-4D4BFF982F5B}"/>
              </a:ext>
            </a:extLst>
          </p:cNvPr>
          <p:cNvSpPr>
            <a:spLocks noGrp="1"/>
          </p:cNvSpPr>
          <p:nvPr>
            <p:ph type="title"/>
          </p:nvPr>
        </p:nvSpPr>
        <p:spPr>
          <a:xfrm>
            <a:off x="609600" y="347757"/>
            <a:ext cx="10972800" cy="1143000"/>
          </a:xfrm>
        </p:spPr>
        <p:txBody>
          <a:bodyPr/>
          <a:lstStyle/>
          <a:p>
            <a:r>
              <a:rPr lang="en-US" dirty="0"/>
              <a:t>The Advanced Clinical Phase:  </a:t>
            </a:r>
            <a:r>
              <a:rPr lang="en-US" b="1" dirty="0">
                <a:solidFill>
                  <a:schemeClr val="tx2"/>
                </a:solidFill>
              </a:rPr>
              <a:t>Sub-I</a:t>
            </a:r>
            <a:r>
              <a:rPr lang="en-US" dirty="0"/>
              <a:t> </a:t>
            </a:r>
          </a:p>
        </p:txBody>
      </p:sp>
      <p:sp>
        <p:nvSpPr>
          <p:cNvPr id="6" name="Content Placeholder 5">
            <a:extLst>
              <a:ext uri="{FF2B5EF4-FFF2-40B4-BE49-F238E27FC236}">
                <a16:creationId xmlns:a16="http://schemas.microsoft.com/office/drawing/2014/main" id="{955487C9-6402-A77A-43EF-04B3F6E9BB81}"/>
              </a:ext>
            </a:extLst>
          </p:cNvPr>
          <p:cNvSpPr>
            <a:spLocks noGrp="1"/>
          </p:cNvSpPr>
          <p:nvPr>
            <p:ph idx="1"/>
          </p:nvPr>
        </p:nvSpPr>
        <p:spPr>
          <a:xfrm>
            <a:off x="609600" y="1657351"/>
            <a:ext cx="10972800" cy="4468814"/>
          </a:xfrm>
        </p:spPr>
        <p:txBody>
          <a:bodyPr>
            <a:normAutofit/>
          </a:bodyPr>
          <a:lstStyle/>
          <a:p>
            <a:r>
              <a:rPr lang="en-US" dirty="0"/>
              <a:t>4-week clinical rotations with direct patient care at an intern level demonstrating independent thinking and clinical decision making </a:t>
            </a:r>
          </a:p>
          <a:p>
            <a:endParaRPr lang="en-US" dirty="0"/>
          </a:p>
          <a:p>
            <a:r>
              <a:rPr lang="en-US" dirty="0"/>
              <a:t>TWO Sub-</a:t>
            </a:r>
            <a:r>
              <a:rPr lang="en-US" b="1" dirty="0"/>
              <a:t>Internships </a:t>
            </a:r>
            <a:r>
              <a:rPr lang="en-US" dirty="0"/>
              <a:t>are required </a:t>
            </a:r>
          </a:p>
          <a:p>
            <a:r>
              <a:rPr lang="en-US" dirty="0"/>
              <a:t>Must be completed “on campus” – i.e. in our catalog </a:t>
            </a:r>
          </a:p>
          <a:p>
            <a:r>
              <a:rPr lang="en-US" dirty="0"/>
              <a:t>High level of responsibility, absences should be minimized </a:t>
            </a:r>
          </a:p>
          <a:p>
            <a:pPr lvl="1"/>
            <a:endParaRPr lang="en-US" dirty="0"/>
          </a:p>
        </p:txBody>
      </p:sp>
    </p:spTree>
    <p:extLst>
      <p:ext uri="{BB962C8B-B14F-4D97-AF65-F5344CB8AC3E}">
        <p14:creationId xmlns:p14="http://schemas.microsoft.com/office/powerpoint/2010/main" val="4133190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3" ma:contentTypeDescription="Create a new document." ma:contentTypeScope="" ma:versionID="8a17d9be41b4bcf581038508678214a7">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98cd942ded46bd37af27c73b96e2bc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0F308D-6D41-475B-AABD-268BA414E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52f4ed-faee-42e5-b15e-296a4efded7d"/>
    <ds:schemaRef ds:uri="480e030d-b1ba-4175-bf7e-8ff9154de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F34F1C-2114-4E80-ACD6-2CFC12C87478}">
  <ds:schemaRefs>
    <ds:schemaRef ds:uri="http://schemas.microsoft.com/office/2006/metadata/properties"/>
    <ds:schemaRef ds:uri="http://schemas.microsoft.com/office/infopath/2007/PartnerControls"/>
    <ds:schemaRef ds:uri="http://schemas.microsoft.com/sharepoint/v3"/>
    <ds:schemaRef ds:uri="b952f4ed-faee-42e5-b15e-296a4efded7d"/>
    <ds:schemaRef ds:uri="480e030d-b1ba-4175-bf7e-8ff9154deca3"/>
  </ds:schemaRefs>
</ds:datastoreItem>
</file>

<file path=customXml/itemProps3.xml><?xml version="1.0" encoding="utf-8"?>
<ds:datastoreItem xmlns:ds="http://schemas.openxmlformats.org/officeDocument/2006/customXml" ds:itemID="{B66480E4-FDD1-4FA9-BE9E-346C2737C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5605</TotalTime>
  <Words>3454</Words>
  <Application>Microsoft Office PowerPoint</Application>
  <PresentationFormat>Widescreen</PresentationFormat>
  <Paragraphs>629</Paragraphs>
  <Slides>44</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Meiryo</vt:lpstr>
      <vt:lpstr>Adobe Garamond Pro</vt:lpstr>
      <vt:lpstr>Arial</vt:lpstr>
      <vt:lpstr>Calibri</vt:lpstr>
      <vt:lpstr>Source Sans Pro</vt:lpstr>
      <vt:lpstr>Wingdings</vt:lpstr>
      <vt:lpstr>Office Theme</vt:lpstr>
      <vt:lpstr>1_Office Theme</vt:lpstr>
      <vt:lpstr>Advanced Clinical Phase Scheduling</vt:lpstr>
      <vt:lpstr> Career Workshops for Class of 2026:  Clinical Scheduling &amp; Residency Planning  </vt:lpstr>
      <vt:lpstr>Key Topics</vt:lpstr>
      <vt:lpstr>Fourth Year Calendar: 2025_2026 </vt:lpstr>
      <vt:lpstr>The Advanced Clinical Phase </vt:lpstr>
      <vt:lpstr>The Advanced Clinical Phase:  Components </vt:lpstr>
      <vt:lpstr>The Advanced Clinical Phase:  Components </vt:lpstr>
      <vt:lpstr>The Advanced Clinical Phase:  Scheduling </vt:lpstr>
      <vt:lpstr>The Advanced Clinical Phase:  Sub-I </vt:lpstr>
      <vt:lpstr>The Advanced Clinical Phase:  Electives</vt:lpstr>
      <vt:lpstr>The Advanced Clinical Phase:  Electives (and SI)</vt:lpstr>
      <vt:lpstr>The Advanced Clinical Phase:  Electives (and SI)</vt:lpstr>
      <vt:lpstr>The ACP:  Resources + Getting Started  General Advising </vt:lpstr>
      <vt:lpstr>The ACP:  Resources + Getting Started  Logistics </vt:lpstr>
      <vt:lpstr>The Advanced Clinical Phase:  TTR</vt:lpstr>
      <vt:lpstr>The Advanced Clinical Phase:  Other Requirements </vt:lpstr>
      <vt:lpstr>The Advanced Clinical Phase:  Ambulatory</vt:lpstr>
      <vt:lpstr>The Advanced Clinical Phase:  Components </vt:lpstr>
      <vt:lpstr>OSCE </vt:lpstr>
      <vt:lpstr>FRCT Scholarly Project </vt:lpstr>
      <vt:lpstr>How to Plan for USMLE Step 2?</vt:lpstr>
      <vt:lpstr>USMLE Step 2 – Other Considerations</vt:lpstr>
      <vt:lpstr>  Graduation Requirements  *All requirements must be complete 1 week prior to graduation </vt:lpstr>
      <vt:lpstr>Scheduling</vt:lpstr>
      <vt:lpstr>Pre-Scheduling</vt:lpstr>
      <vt:lpstr>Pre-Scheduling</vt:lpstr>
      <vt:lpstr>Initial Scheduling Process</vt:lpstr>
      <vt:lpstr>External (“Away”) Rotations</vt:lpstr>
      <vt:lpstr>OK, but how do Aways work anyway?</vt:lpstr>
      <vt:lpstr>OK, but how do Aways work anyway?</vt:lpstr>
      <vt:lpstr>OK, but how do Aways work anyway? THIS IS REALLY IMPORTANT</vt:lpstr>
      <vt:lpstr>What about international electives?</vt:lpstr>
      <vt:lpstr>Electives Requiring Special Approval</vt:lpstr>
      <vt:lpstr>What else? … Scheduling Interview Months</vt:lpstr>
      <vt:lpstr>Sample MSIV Schedule</vt:lpstr>
      <vt:lpstr>Sample MSIV Schedule</vt:lpstr>
      <vt:lpstr>Sample MSIV Schedule</vt:lpstr>
      <vt:lpstr>Sample MSIV Schedule</vt:lpstr>
      <vt:lpstr>PowerPoint Presentation</vt:lpstr>
      <vt:lpstr>So, what if I want to change?</vt:lpstr>
      <vt:lpstr>Considering a Gap/Leave?</vt:lpstr>
      <vt:lpstr>Need More Information?</vt:lpstr>
      <vt:lpstr> Career Workshops for Class of 2026:  Clinical Scheduling &amp; Residency Planning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MSIV Scheduling</dc:title>
  <dc:creator>Thom, Kerri</dc:creator>
  <cp:lastModifiedBy>Thom, Kerri</cp:lastModifiedBy>
  <cp:revision>162</cp:revision>
  <dcterms:created xsi:type="dcterms:W3CDTF">2020-12-17T18:41:39Z</dcterms:created>
  <dcterms:modified xsi:type="dcterms:W3CDTF">2025-01-10T15:12:42Z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