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33"/>
  </p:notesMasterIdLst>
  <p:sldIdLst>
    <p:sldId id="266" r:id="rId5"/>
    <p:sldId id="299" r:id="rId6"/>
    <p:sldId id="306" r:id="rId7"/>
    <p:sldId id="307" r:id="rId8"/>
    <p:sldId id="308" r:id="rId9"/>
    <p:sldId id="309" r:id="rId10"/>
    <p:sldId id="310" r:id="rId11"/>
    <p:sldId id="316" r:id="rId12"/>
    <p:sldId id="311" r:id="rId13"/>
    <p:sldId id="312" r:id="rId14"/>
    <p:sldId id="313" r:id="rId15"/>
    <p:sldId id="314" r:id="rId16"/>
    <p:sldId id="268" r:id="rId17"/>
    <p:sldId id="319" r:id="rId18"/>
    <p:sldId id="302" r:id="rId19"/>
    <p:sldId id="272" r:id="rId20"/>
    <p:sldId id="273" r:id="rId21"/>
    <p:sldId id="304" r:id="rId22"/>
    <p:sldId id="274" r:id="rId23"/>
    <p:sldId id="317" r:id="rId24"/>
    <p:sldId id="320" r:id="rId25"/>
    <p:sldId id="291" r:id="rId26"/>
    <p:sldId id="315" r:id="rId27"/>
    <p:sldId id="276" r:id="rId28"/>
    <p:sldId id="280" r:id="rId29"/>
    <p:sldId id="281" r:id="rId30"/>
    <p:sldId id="285" r:id="rId31"/>
    <p:sldId id="290" r:id="rId32"/>
  </p:sldIdLst>
  <p:sldSz cx="12192000" cy="6858000"/>
  <p:notesSz cx="6858000" cy="91440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7A5964-E2A5-4C02-91E4-B93A5190D605}" v="126" dt="2025-04-22T02:55:01.432"/>
    <p1510:client id="{DDF9CECE-21CF-FEFA-39B7-6589DFDD837D}" v="77" dt="2025-04-22T15:41:56.062"/>
    <p1510:client id="{E55201BF-A3AB-E2A0-38EE-96BE288E819F}" v="99" dt="2025-04-22T04:17:41.6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medschool.umaryland.edu/osa/residency-application-manual-/osa-advising-workshop-series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medschool.umaryland.edu/osa/residency-application-manual-/osa-advising-workshop-series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ADB2F8-BB85-4237-85D5-D3104486C94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8BBE6F7-58DC-4653-A41A-C7B4B98FDBA8}">
      <dgm:prSet/>
      <dgm:spPr>
        <a:xfrm>
          <a:off x="0" y="3526828"/>
          <a:ext cx="7898297" cy="39179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April-May: OSA Specialty-Specific Advising 	</a:t>
          </a:r>
        </a:p>
      </dgm:t>
    </dgm:pt>
    <dgm:pt modelId="{9C9D9627-5A7B-4362-BD8D-3BE11C83A310}" type="parTrans" cxnId="{34FC4DAE-F61E-4DA6-8BA4-0CD1BD984611}">
      <dgm:prSet/>
      <dgm:spPr/>
      <dgm:t>
        <a:bodyPr/>
        <a:lstStyle/>
        <a:p>
          <a:endParaRPr lang="en-US"/>
        </a:p>
      </dgm:t>
    </dgm:pt>
    <dgm:pt modelId="{D64AA040-64AD-4F80-AB10-25EEBE6464F1}" type="sibTrans" cxnId="{34FC4DAE-F61E-4DA6-8BA4-0CD1BD984611}">
      <dgm:prSet/>
      <dgm:spPr/>
      <dgm:t>
        <a:bodyPr/>
        <a:lstStyle/>
        <a:p>
          <a:endParaRPr lang="en-US"/>
        </a:p>
      </dgm:t>
    </dgm:pt>
    <dgm:pt modelId="{2C0A7736-0C37-4331-A036-E3714F7DCB23}">
      <dgm:prSet/>
      <dgm:spPr>
        <a:xfrm>
          <a:off x="0" y="1959667"/>
          <a:ext cx="7898297" cy="39179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en-US" strike="noStrike" baseline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Personal Statement Writing Workshops: </a:t>
          </a:r>
          <a:r>
            <a:rPr lang="en-US" strike="noStrike" baseline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Medscope</a:t>
          </a:r>
          <a:r>
            <a:rPr lang="en-US" strike="noStrike" baseline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recording; LIVE: 7/15 &amp; 8/19 in Reid Rooms</a:t>
          </a: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2FB6A49-5589-444D-B809-868673D34BCF}" type="parTrans" cxnId="{3E055B4A-2A84-4792-95E9-3BB4D3570EE5}">
      <dgm:prSet/>
      <dgm:spPr/>
      <dgm:t>
        <a:bodyPr/>
        <a:lstStyle/>
        <a:p>
          <a:endParaRPr lang="en-US"/>
        </a:p>
      </dgm:t>
    </dgm:pt>
    <dgm:pt modelId="{B6AAB1C7-EA62-4AB1-AD8E-349F6B7A2F5C}" type="sibTrans" cxnId="{3E055B4A-2A84-4792-95E9-3BB4D3570EE5}">
      <dgm:prSet/>
      <dgm:spPr/>
      <dgm:t>
        <a:bodyPr/>
        <a:lstStyle/>
        <a:p>
          <a:endParaRPr lang="en-US"/>
        </a:p>
      </dgm:t>
    </dgm:pt>
    <dgm:pt modelId="{0E9ACA25-0721-47DA-BB41-684A4FA5B095}">
      <dgm:prSet/>
      <dgm:spPr>
        <a:xfrm>
          <a:off x="0" y="4310408"/>
          <a:ext cx="7898297" cy="39179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June 3rd 400pm: Residency Application Workshop:</a:t>
          </a:r>
        </a:p>
      </dgm:t>
    </dgm:pt>
    <dgm:pt modelId="{B0DF6869-14BD-406F-9AE8-64ABE5A547E1}" type="parTrans" cxnId="{489AFCE1-09FE-411A-8D25-418141B3F290}">
      <dgm:prSet/>
      <dgm:spPr/>
      <dgm:t>
        <a:bodyPr/>
        <a:lstStyle/>
        <a:p>
          <a:endParaRPr lang="en-US"/>
        </a:p>
      </dgm:t>
    </dgm:pt>
    <dgm:pt modelId="{A27CE332-1B71-4B03-BF26-60CE0172E822}" type="sibTrans" cxnId="{489AFCE1-09FE-411A-8D25-418141B3F290}">
      <dgm:prSet/>
      <dgm:spPr/>
      <dgm:t>
        <a:bodyPr/>
        <a:lstStyle/>
        <a:p>
          <a:endParaRPr lang="en-US"/>
        </a:p>
      </dgm:t>
    </dgm:pt>
    <dgm:pt modelId="{2FA4769C-825C-4698-B3E2-81FDBFD20893}">
      <dgm:prSet/>
      <dgm:spPr>
        <a:xfrm>
          <a:off x="0" y="5093988"/>
          <a:ext cx="7898297" cy="39179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en-US" b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March 2026: SOAP Workshop (mandatory)</a:t>
          </a:r>
        </a:p>
      </dgm:t>
    </dgm:pt>
    <dgm:pt modelId="{9C0829C0-C8A1-480A-89DC-B97BF4E2C62C}" type="parTrans" cxnId="{18797158-0291-4663-A71A-8AECE5BD3709}">
      <dgm:prSet/>
      <dgm:spPr/>
      <dgm:t>
        <a:bodyPr/>
        <a:lstStyle/>
        <a:p>
          <a:endParaRPr lang="en-US"/>
        </a:p>
      </dgm:t>
    </dgm:pt>
    <dgm:pt modelId="{C4F37875-3805-43DE-BC8C-0090DFA43822}" type="sibTrans" cxnId="{18797158-0291-4663-A71A-8AECE5BD3709}">
      <dgm:prSet/>
      <dgm:spPr/>
      <dgm:t>
        <a:bodyPr/>
        <a:lstStyle/>
        <a:p>
          <a:endParaRPr lang="en-US"/>
        </a:p>
      </dgm:t>
    </dgm:pt>
    <dgm:pt modelId="{7464BD98-C6DB-4E61-90E7-A4903A85A8D4}">
      <dgm:prSet/>
      <dgm:spPr>
        <a:xfrm>
          <a:off x="0" y="3918618"/>
          <a:ext cx="7898297" cy="391790"/>
        </a:xfr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May-July: OSA 1:1 Advising Sessions </a:t>
          </a:r>
          <a:endParaRPr lang="en-US" b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BDA4D195-CDBD-46CE-8AE4-C19A28E0A2D9}" type="parTrans" cxnId="{7C863285-2A4E-4012-A5D3-0714D6E22E01}">
      <dgm:prSet/>
      <dgm:spPr/>
      <dgm:t>
        <a:bodyPr/>
        <a:lstStyle/>
        <a:p>
          <a:endParaRPr lang="en-US"/>
        </a:p>
      </dgm:t>
    </dgm:pt>
    <dgm:pt modelId="{08E8817D-338D-4F73-B45D-0A82432C3411}" type="sibTrans" cxnId="{7C863285-2A4E-4012-A5D3-0714D6E22E01}">
      <dgm:prSet/>
      <dgm:spPr/>
      <dgm:t>
        <a:bodyPr/>
        <a:lstStyle/>
        <a:p>
          <a:endParaRPr lang="en-US"/>
        </a:p>
      </dgm:t>
    </dgm:pt>
    <dgm:pt modelId="{828C6256-E715-4774-8D5D-42228989FB90}">
      <dgm:prSet/>
      <dgm:spPr>
        <a:xfrm>
          <a:off x="0" y="1959667"/>
          <a:ext cx="7898297" cy="391790"/>
        </a:xfr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Workshop Links: </a:t>
          </a:r>
          <a:r>
            <a:rPr lang="en-US">
              <a:hlinkClick xmlns:r="http://schemas.openxmlformats.org/officeDocument/2006/relationships" r:id="rId1"/>
            </a:rPr>
            <a:t>OSA Advising Workshop Series | University of Maryland School of Medicine</a:t>
          </a:r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40D958D-C3E5-403A-9EC5-6DFDDB313F37}" type="parTrans" cxnId="{CB406F63-BA0D-4F03-B936-2250AACA553C}">
      <dgm:prSet/>
      <dgm:spPr/>
    </dgm:pt>
    <dgm:pt modelId="{94ACE435-3B49-428A-B7E2-71D5F5B1D3FF}" type="sibTrans" cxnId="{CB406F63-BA0D-4F03-B936-2250AACA553C}">
      <dgm:prSet/>
      <dgm:spPr/>
    </dgm:pt>
    <dgm:pt modelId="{295A8285-D275-46F7-A07C-59E361FA3C75}" type="pres">
      <dgm:prSet presAssocID="{AFADB2F8-BB85-4237-85D5-D3104486C949}" presName="vert0" presStyleCnt="0">
        <dgm:presLayoutVars>
          <dgm:dir/>
          <dgm:animOne val="branch"/>
          <dgm:animLvl val="lvl"/>
        </dgm:presLayoutVars>
      </dgm:prSet>
      <dgm:spPr/>
    </dgm:pt>
    <dgm:pt modelId="{8C8E7624-4360-486D-8A1B-A688B367C5DB}" type="pres">
      <dgm:prSet presAssocID="{828C6256-E715-4774-8D5D-42228989FB90}" presName="thickLine" presStyleLbl="alignNode1" presStyleIdx="0" presStyleCnt="6"/>
      <dgm:spPr/>
    </dgm:pt>
    <dgm:pt modelId="{9EEC6CF5-CD00-4F35-BC9D-262096513CB8}" type="pres">
      <dgm:prSet presAssocID="{828C6256-E715-4774-8D5D-42228989FB90}" presName="horz1" presStyleCnt="0"/>
      <dgm:spPr/>
    </dgm:pt>
    <dgm:pt modelId="{ABE5F513-B220-4854-B9B7-94A8C3822193}" type="pres">
      <dgm:prSet presAssocID="{828C6256-E715-4774-8D5D-42228989FB90}" presName="tx1" presStyleLbl="revTx" presStyleIdx="0" presStyleCnt="6"/>
      <dgm:spPr>
        <a:prstGeom prst="rect">
          <a:avLst/>
        </a:prstGeom>
      </dgm:spPr>
    </dgm:pt>
    <dgm:pt modelId="{DEB2349A-6004-44FA-A9E5-C884EB95D583}" type="pres">
      <dgm:prSet presAssocID="{828C6256-E715-4774-8D5D-42228989FB90}" presName="vert1" presStyleCnt="0"/>
      <dgm:spPr/>
    </dgm:pt>
    <dgm:pt modelId="{305BE206-0F8C-41DF-90B1-AD929032F948}" type="pres">
      <dgm:prSet presAssocID="{2C0A7736-0C37-4331-A036-E3714F7DCB23}" presName="thickLine" presStyleLbl="alignNode1" presStyleIdx="1" presStyleCnt="6"/>
      <dgm:spPr>
        <a:xfrm>
          <a:off x="0" y="1959667"/>
          <a:ext cx="7898297" cy="0"/>
        </a:xfrm>
        <a:prstGeom prst="line">
          <a:avLst/>
        </a:prstGeom>
        <a:solidFill>
          <a:srgbClr val="C0504D">
            <a:hueOff val="1671971"/>
            <a:satOff val="-2085"/>
            <a:lumOff val="490"/>
            <a:alphaOff val="0"/>
          </a:srgbClr>
        </a:solidFill>
        <a:ln w="25400" cap="flat" cmpd="sng" algn="ctr">
          <a:solidFill>
            <a:srgbClr val="C0504D">
              <a:hueOff val="1671971"/>
              <a:satOff val="-2085"/>
              <a:lumOff val="490"/>
              <a:alphaOff val="0"/>
            </a:srgbClr>
          </a:solidFill>
          <a:prstDash val="solid"/>
        </a:ln>
        <a:effectLst/>
      </dgm:spPr>
    </dgm:pt>
    <dgm:pt modelId="{2066E59F-976B-413C-809B-20A7A995AB8E}" type="pres">
      <dgm:prSet presAssocID="{2C0A7736-0C37-4331-A036-E3714F7DCB23}" presName="horz1" presStyleCnt="0"/>
      <dgm:spPr/>
    </dgm:pt>
    <dgm:pt modelId="{F6D1F524-D438-42FA-94DA-0DF5EAC350A0}" type="pres">
      <dgm:prSet presAssocID="{2C0A7736-0C37-4331-A036-E3714F7DCB23}" presName="tx1" presStyleLbl="revTx" presStyleIdx="1" presStyleCnt="6"/>
      <dgm:spPr/>
    </dgm:pt>
    <dgm:pt modelId="{B9FE6555-9124-4B86-B253-C0384D7169F1}" type="pres">
      <dgm:prSet presAssocID="{2C0A7736-0C37-4331-A036-E3714F7DCB23}" presName="vert1" presStyleCnt="0"/>
      <dgm:spPr/>
    </dgm:pt>
    <dgm:pt modelId="{D430AE64-067F-418D-B242-2257BF2F00D8}" type="pres">
      <dgm:prSet presAssocID="{98BBE6F7-58DC-4653-A41A-C7B4B98FDBA8}" presName="thickLine" presStyleLbl="alignNode1" presStyleIdx="2" presStyleCnt="6"/>
      <dgm:spPr>
        <a:xfrm>
          <a:off x="0" y="3526828"/>
          <a:ext cx="7898297" cy="0"/>
        </a:xfrm>
        <a:prstGeom prst="line">
          <a:avLst/>
        </a:prstGeom>
        <a:solidFill>
          <a:srgbClr val="C0504D">
            <a:hueOff val="3009548"/>
            <a:satOff val="-3754"/>
            <a:lumOff val="883"/>
            <a:alphaOff val="0"/>
          </a:srgbClr>
        </a:solidFill>
        <a:ln w="25400" cap="flat" cmpd="sng" algn="ctr">
          <a:solidFill>
            <a:srgbClr val="C0504D">
              <a:hueOff val="3009548"/>
              <a:satOff val="-3754"/>
              <a:lumOff val="883"/>
              <a:alphaOff val="0"/>
            </a:srgbClr>
          </a:solidFill>
          <a:prstDash val="solid"/>
        </a:ln>
        <a:effectLst/>
      </dgm:spPr>
    </dgm:pt>
    <dgm:pt modelId="{EC5BEF8F-1143-4816-88F7-7DA403BDD845}" type="pres">
      <dgm:prSet presAssocID="{98BBE6F7-58DC-4653-A41A-C7B4B98FDBA8}" presName="horz1" presStyleCnt="0"/>
      <dgm:spPr/>
    </dgm:pt>
    <dgm:pt modelId="{AD7C73CE-F55E-4F4E-90AA-3617101707B2}" type="pres">
      <dgm:prSet presAssocID="{98BBE6F7-58DC-4653-A41A-C7B4B98FDBA8}" presName="tx1" presStyleLbl="revTx" presStyleIdx="2" presStyleCnt="6"/>
      <dgm:spPr/>
    </dgm:pt>
    <dgm:pt modelId="{ADF73D2B-4313-46FE-855A-D77554CEF3BC}" type="pres">
      <dgm:prSet presAssocID="{98BBE6F7-58DC-4653-A41A-C7B4B98FDBA8}" presName="vert1" presStyleCnt="0"/>
      <dgm:spPr/>
    </dgm:pt>
    <dgm:pt modelId="{25350878-D9E7-49E2-A2B0-34AC1299B64C}" type="pres">
      <dgm:prSet presAssocID="{0E9ACA25-0721-47DA-BB41-684A4FA5B095}" presName="thickLine" presStyleLbl="alignNode1" presStyleIdx="3" presStyleCnt="6"/>
      <dgm:spPr>
        <a:xfrm>
          <a:off x="0" y="4310408"/>
          <a:ext cx="7898297" cy="0"/>
        </a:xfrm>
        <a:prstGeom prst="line">
          <a:avLst/>
        </a:prstGeom>
        <a:solidFill>
          <a:srgbClr val="C0504D">
            <a:hueOff val="3678336"/>
            <a:satOff val="-4588"/>
            <a:lumOff val="1079"/>
            <a:alphaOff val="0"/>
          </a:srgbClr>
        </a:solidFill>
        <a:ln w="25400" cap="flat" cmpd="sng" algn="ctr">
          <a:solidFill>
            <a:srgbClr val="C0504D">
              <a:hueOff val="3678336"/>
              <a:satOff val="-4588"/>
              <a:lumOff val="1079"/>
              <a:alphaOff val="0"/>
            </a:srgbClr>
          </a:solidFill>
          <a:prstDash val="solid"/>
        </a:ln>
        <a:effectLst/>
      </dgm:spPr>
    </dgm:pt>
    <dgm:pt modelId="{1DE65BB8-B33B-474C-9FBC-15E2CE36D845}" type="pres">
      <dgm:prSet presAssocID="{0E9ACA25-0721-47DA-BB41-684A4FA5B095}" presName="horz1" presStyleCnt="0"/>
      <dgm:spPr/>
    </dgm:pt>
    <dgm:pt modelId="{49BE17D2-B53E-46AC-98F4-C5604A31F01E}" type="pres">
      <dgm:prSet presAssocID="{0E9ACA25-0721-47DA-BB41-684A4FA5B095}" presName="tx1" presStyleLbl="revTx" presStyleIdx="3" presStyleCnt="6"/>
      <dgm:spPr/>
    </dgm:pt>
    <dgm:pt modelId="{9A95E7B8-7623-4484-988E-96163FC92162}" type="pres">
      <dgm:prSet presAssocID="{0E9ACA25-0721-47DA-BB41-684A4FA5B095}" presName="vert1" presStyleCnt="0"/>
      <dgm:spPr/>
    </dgm:pt>
    <dgm:pt modelId="{01536863-5B08-4C43-8FC6-A0CE8E9FE8B5}" type="pres">
      <dgm:prSet presAssocID="{7464BD98-C6DB-4E61-90E7-A4903A85A8D4}" presName="thickLine" presStyleLbl="alignNode1" presStyleIdx="4" presStyleCnt="6"/>
      <dgm:spPr/>
    </dgm:pt>
    <dgm:pt modelId="{D8A8CC35-DAD3-49D9-B007-0FDCE3ECCA22}" type="pres">
      <dgm:prSet presAssocID="{7464BD98-C6DB-4E61-90E7-A4903A85A8D4}" presName="horz1" presStyleCnt="0"/>
      <dgm:spPr/>
    </dgm:pt>
    <dgm:pt modelId="{663CE0D0-D09D-43DC-B69B-1A14775EBA7C}" type="pres">
      <dgm:prSet presAssocID="{7464BD98-C6DB-4E61-90E7-A4903A85A8D4}" presName="tx1" presStyleLbl="revTx" presStyleIdx="4" presStyleCnt="6"/>
      <dgm:spPr>
        <a:prstGeom prst="rect">
          <a:avLst/>
        </a:prstGeom>
      </dgm:spPr>
    </dgm:pt>
    <dgm:pt modelId="{6444B232-4BF2-41C5-A2E2-B153B67E6185}" type="pres">
      <dgm:prSet presAssocID="{7464BD98-C6DB-4E61-90E7-A4903A85A8D4}" presName="vert1" presStyleCnt="0"/>
      <dgm:spPr/>
    </dgm:pt>
    <dgm:pt modelId="{09F331A3-264A-425A-B204-836E1153B561}" type="pres">
      <dgm:prSet presAssocID="{2FA4769C-825C-4698-B3E2-81FDBFD20893}" presName="thickLine" presStyleLbl="alignNode1" presStyleIdx="5" presStyleCnt="6"/>
      <dgm:spPr>
        <a:xfrm>
          <a:off x="0" y="5093988"/>
          <a:ext cx="7898297" cy="0"/>
        </a:xfrm>
        <a:prstGeom prst="line">
          <a:avLst/>
        </a:prstGeom>
        <a:solidFill>
          <a:srgbClr val="C0504D">
            <a:hueOff val="4347124"/>
            <a:satOff val="-5422"/>
            <a:lumOff val="1275"/>
            <a:alphaOff val="0"/>
          </a:srgbClr>
        </a:solidFill>
        <a:ln w="25400" cap="flat" cmpd="sng" algn="ctr">
          <a:solidFill>
            <a:srgbClr val="C0504D">
              <a:hueOff val="4347124"/>
              <a:satOff val="-5422"/>
              <a:lumOff val="1275"/>
              <a:alphaOff val="0"/>
            </a:srgbClr>
          </a:solidFill>
          <a:prstDash val="solid"/>
        </a:ln>
        <a:effectLst/>
      </dgm:spPr>
    </dgm:pt>
    <dgm:pt modelId="{41A706D2-5899-4830-8150-AD3ACA906E72}" type="pres">
      <dgm:prSet presAssocID="{2FA4769C-825C-4698-B3E2-81FDBFD20893}" presName="horz1" presStyleCnt="0"/>
      <dgm:spPr/>
    </dgm:pt>
    <dgm:pt modelId="{6645DA49-7F5D-4765-8B87-C7CF16A85D9C}" type="pres">
      <dgm:prSet presAssocID="{2FA4769C-825C-4698-B3E2-81FDBFD20893}" presName="tx1" presStyleLbl="revTx" presStyleIdx="5" presStyleCnt="6"/>
      <dgm:spPr/>
    </dgm:pt>
    <dgm:pt modelId="{F71D2F8B-2170-426E-962A-E021A6D34212}" type="pres">
      <dgm:prSet presAssocID="{2FA4769C-825C-4698-B3E2-81FDBFD20893}" presName="vert1" presStyleCnt="0"/>
      <dgm:spPr/>
    </dgm:pt>
  </dgm:ptLst>
  <dgm:cxnLst>
    <dgm:cxn modelId="{2F72EE01-C3BB-4C12-8A0B-8A84347E770F}" type="presOf" srcId="{7464BD98-C6DB-4E61-90E7-A4903A85A8D4}" destId="{663CE0D0-D09D-43DC-B69B-1A14775EBA7C}" srcOrd="0" destOrd="0" presId="urn:microsoft.com/office/officeart/2008/layout/LinedList"/>
    <dgm:cxn modelId="{23D01D0E-8702-43B0-8AB5-36FA4F84E74F}" type="presOf" srcId="{0E9ACA25-0721-47DA-BB41-684A4FA5B095}" destId="{49BE17D2-B53E-46AC-98F4-C5604A31F01E}" srcOrd="0" destOrd="0" presId="urn:microsoft.com/office/officeart/2008/layout/LinedList"/>
    <dgm:cxn modelId="{BA131142-14E4-4CE0-9FAE-85C9CE8B2CB5}" type="presOf" srcId="{AFADB2F8-BB85-4237-85D5-D3104486C949}" destId="{295A8285-D275-46F7-A07C-59E361FA3C75}" srcOrd="0" destOrd="0" presId="urn:microsoft.com/office/officeart/2008/layout/LinedList"/>
    <dgm:cxn modelId="{CB406F63-BA0D-4F03-B936-2250AACA553C}" srcId="{AFADB2F8-BB85-4237-85D5-D3104486C949}" destId="{828C6256-E715-4774-8D5D-42228989FB90}" srcOrd="0" destOrd="0" parTransId="{D40D958D-C3E5-403A-9EC5-6DFDDB313F37}" sibTransId="{94ACE435-3B49-428A-B7E2-71D5F5B1D3FF}"/>
    <dgm:cxn modelId="{3E055B4A-2A84-4792-95E9-3BB4D3570EE5}" srcId="{AFADB2F8-BB85-4237-85D5-D3104486C949}" destId="{2C0A7736-0C37-4331-A036-E3714F7DCB23}" srcOrd="1" destOrd="0" parTransId="{12FB6A49-5589-444D-B809-868673D34BCF}" sibTransId="{B6AAB1C7-EA62-4AB1-AD8E-349F6B7A2F5C}"/>
    <dgm:cxn modelId="{F1CFAF73-BCA6-4604-AEB6-317DCC73FD76}" type="presOf" srcId="{98BBE6F7-58DC-4653-A41A-C7B4B98FDBA8}" destId="{AD7C73CE-F55E-4F4E-90AA-3617101707B2}" srcOrd="0" destOrd="0" presId="urn:microsoft.com/office/officeart/2008/layout/LinedList"/>
    <dgm:cxn modelId="{18797158-0291-4663-A71A-8AECE5BD3709}" srcId="{AFADB2F8-BB85-4237-85D5-D3104486C949}" destId="{2FA4769C-825C-4698-B3E2-81FDBFD20893}" srcOrd="5" destOrd="0" parTransId="{9C0829C0-C8A1-480A-89DC-B97BF4E2C62C}" sibTransId="{C4F37875-3805-43DE-BC8C-0090DFA43822}"/>
    <dgm:cxn modelId="{7C863285-2A4E-4012-A5D3-0714D6E22E01}" srcId="{AFADB2F8-BB85-4237-85D5-D3104486C949}" destId="{7464BD98-C6DB-4E61-90E7-A4903A85A8D4}" srcOrd="4" destOrd="0" parTransId="{BDA4D195-CDBD-46CE-8AE4-C19A28E0A2D9}" sibTransId="{08E8817D-338D-4F73-B45D-0A82432C3411}"/>
    <dgm:cxn modelId="{C247AEAC-4A6A-4989-AEC2-CA0F911740D9}" type="presOf" srcId="{2FA4769C-825C-4698-B3E2-81FDBFD20893}" destId="{6645DA49-7F5D-4765-8B87-C7CF16A85D9C}" srcOrd="0" destOrd="0" presId="urn:microsoft.com/office/officeart/2008/layout/LinedList"/>
    <dgm:cxn modelId="{34FC4DAE-F61E-4DA6-8BA4-0CD1BD984611}" srcId="{AFADB2F8-BB85-4237-85D5-D3104486C949}" destId="{98BBE6F7-58DC-4653-A41A-C7B4B98FDBA8}" srcOrd="2" destOrd="0" parTransId="{9C9D9627-5A7B-4362-BD8D-3BE11C83A310}" sibTransId="{D64AA040-64AD-4F80-AB10-25EEBE6464F1}"/>
    <dgm:cxn modelId="{489AFCE1-09FE-411A-8D25-418141B3F290}" srcId="{AFADB2F8-BB85-4237-85D5-D3104486C949}" destId="{0E9ACA25-0721-47DA-BB41-684A4FA5B095}" srcOrd="3" destOrd="0" parTransId="{B0DF6869-14BD-406F-9AE8-64ABE5A547E1}" sibTransId="{A27CE332-1B71-4B03-BF26-60CE0172E822}"/>
    <dgm:cxn modelId="{FE15D0E7-A9DC-4911-9788-DB4EF8435CFB}" type="presOf" srcId="{2C0A7736-0C37-4331-A036-E3714F7DCB23}" destId="{F6D1F524-D438-42FA-94DA-0DF5EAC350A0}" srcOrd="0" destOrd="0" presId="urn:microsoft.com/office/officeart/2008/layout/LinedList"/>
    <dgm:cxn modelId="{AF02D2E8-559D-4824-B08B-CE6A0768E8F0}" type="presOf" srcId="{828C6256-E715-4774-8D5D-42228989FB90}" destId="{ABE5F513-B220-4854-B9B7-94A8C3822193}" srcOrd="0" destOrd="0" presId="urn:microsoft.com/office/officeart/2008/layout/LinedList"/>
    <dgm:cxn modelId="{27334C2D-1C01-4054-8E29-6254EC3EDEF7}" type="presParOf" srcId="{295A8285-D275-46F7-A07C-59E361FA3C75}" destId="{8C8E7624-4360-486D-8A1B-A688B367C5DB}" srcOrd="0" destOrd="0" presId="urn:microsoft.com/office/officeart/2008/layout/LinedList"/>
    <dgm:cxn modelId="{4DBFAAB2-062D-4180-817C-5F537EEE4A77}" type="presParOf" srcId="{295A8285-D275-46F7-A07C-59E361FA3C75}" destId="{9EEC6CF5-CD00-4F35-BC9D-262096513CB8}" srcOrd="1" destOrd="0" presId="urn:microsoft.com/office/officeart/2008/layout/LinedList"/>
    <dgm:cxn modelId="{AE5F2804-2D8B-4ED5-8A4E-97C74569F0EF}" type="presParOf" srcId="{9EEC6CF5-CD00-4F35-BC9D-262096513CB8}" destId="{ABE5F513-B220-4854-B9B7-94A8C3822193}" srcOrd="0" destOrd="0" presId="urn:microsoft.com/office/officeart/2008/layout/LinedList"/>
    <dgm:cxn modelId="{CDC98FA2-3F51-4FE3-86D7-28EDE02659B9}" type="presParOf" srcId="{9EEC6CF5-CD00-4F35-BC9D-262096513CB8}" destId="{DEB2349A-6004-44FA-A9E5-C884EB95D583}" srcOrd="1" destOrd="0" presId="urn:microsoft.com/office/officeart/2008/layout/LinedList"/>
    <dgm:cxn modelId="{698069B4-0827-4A09-A6D9-98C987FAFF9C}" type="presParOf" srcId="{295A8285-D275-46F7-A07C-59E361FA3C75}" destId="{305BE206-0F8C-41DF-90B1-AD929032F948}" srcOrd="2" destOrd="0" presId="urn:microsoft.com/office/officeart/2008/layout/LinedList"/>
    <dgm:cxn modelId="{496AAAA8-3B44-4E12-AA1E-E4BA8F817A8D}" type="presParOf" srcId="{295A8285-D275-46F7-A07C-59E361FA3C75}" destId="{2066E59F-976B-413C-809B-20A7A995AB8E}" srcOrd="3" destOrd="0" presId="urn:microsoft.com/office/officeart/2008/layout/LinedList"/>
    <dgm:cxn modelId="{585640E1-58ED-46B7-AC5E-80C3D6ED2A98}" type="presParOf" srcId="{2066E59F-976B-413C-809B-20A7A995AB8E}" destId="{F6D1F524-D438-42FA-94DA-0DF5EAC350A0}" srcOrd="0" destOrd="0" presId="urn:microsoft.com/office/officeart/2008/layout/LinedList"/>
    <dgm:cxn modelId="{FBC89505-717F-4AB6-B946-96585A6FC4D8}" type="presParOf" srcId="{2066E59F-976B-413C-809B-20A7A995AB8E}" destId="{B9FE6555-9124-4B86-B253-C0384D7169F1}" srcOrd="1" destOrd="0" presId="urn:microsoft.com/office/officeart/2008/layout/LinedList"/>
    <dgm:cxn modelId="{C8E73CF6-83FF-4294-9CA3-CF5FF1DD25FF}" type="presParOf" srcId="{295A8285-D275-46F7-A07C-59E361FA3C75}" destId="{D430AE64-067F-418D-B242-2257BF2F00D8}" srcOrd="4" destOrd="0" presId="urn:microsoft.com/office/officeart/2008/layout/LinedList"/>
    <dgm:cxn modelId="{BE8A5099-9B82-4469-A135-0197EF8C024B}" type="presParOf" srcId="{295A8285-D275-46F7-A07C-59E361FA3C75}" destId="{EC5BEF8F-1143-4816-88F7-7DA403BDD845}" srcOrd="5" destOrd="0" presId="urn:microsoft.com/office/officeart/2008/layout/LinedList"/>
    <dgm:cxn modelId="{34B4523A-D49B-42C7-AE98-557E195E844E}" type="presParOf" srcId="{EC5BEF8F-1143-4816-88F7-7DA403BDD845}" destId="{AD7C73CE-F55E-4F4E-90AA-3617101707B2}" srcOrd="0" destOrd="0" presId="urn:microsoft.com/office/officeart/2008/layout/LinedList"/>
    <dgm:cxn modelId="{A4F536A1-9601-41E5-9FD4-2CC1B357BB54}" type="presParOf" srcId="{EC5BEF8F-1143-4816-88F7-7DA403BDD845}" destId="{ADF73D2B-4313-46FE-855A-D77554CEF3BC}" srcOrd="1" destOrd="0" presId="urn:microsoft.com/office/officeart/2008/layout/LinedList"/>
    <dgm:cxn modelId="{BF01027F-586B-499D-940A-CD465B7EA7BA}" type="presParOf" srcId="{295A8285-D275-46F7-A07C-59E361FA3C75}" destId="{25350878-D9E7-49E2-A2B0-34AC1299B64C}" srcOrd="6" destOrd="0" presId="urn:microsoft.com/office/officeart/2008/layout/LinedList"/>
    <dgm:cxn modelId="{5E222921-B66A-4417-92FE-C6F0EFB838EE}" type="presParOf" srcId="{295A8285-D275-46F7-A07C-59E361FA3C75}" destId="{1DE65BB8-B33B-474C-9FBC-15E2CE36D845}" srcOrd="7" destOrd="0" presId="urn:microsoft.com/office/officeart/2008/layout/LinedList"/>
    <dgm:cxn modelId="{E555887C-E8D9-4882-8A24-D5525B9186A1}" type="presParOf" srcId="{1DE65BB8-B33B-474C-9FBC-15E2CE36D845}" destId="{49BE17D2-B53E-46AC-98F4-C5604A31F01E}" srcOrd="0" destOrd="0" presId="urn:microsoft.com/office/officeart/2008/layout/LinedList"/>
    <dgm:cxn modelId="{AC37F48F-0167-4169-8F66-E6638609B986}" type="presParOf" srcId="{1DE65BB8-B33B-474C-9FBC-15E2CE36D845}" destId="{9A95E7B8-7623-4484-988E-96163FC92162}" srcOrd="1" destOrd="0" presId="urn:microsoft.com/office/officeart/2008/layout/LinedList"/>
    <dgm:cxn modelId="{D4442856-2A9C-4B44-A0CD-CE9BACC039AB}" type="presParOf" srcId="{295A8285-D275-46F7-A07C-59E361FA3C75}" destId="{01536863-5B08-4C43-8FC6-A0CE8E9FE8B5}" srcOrd="8" destOrd="0" presId="urn:microsoft.com/office/officeart/2008/layout/LinedList"/>
    <dgm:cxn modelId="{4CE5FDA3-0773-48EF-97C3-60F39E34B244}" type="presParOf" srcId="{295A8285-D275-46F7-A07C-59E361FA3C75}" destId="{D8A8CC35-DAD3-49D9-B007-0FDCE3ECCA22}" srcOrd="9" destOrd="0" presId="urn:microsoft.com/office/officeart/2008/layout/LinedList"/>
    <dgm:cxn modelId="{945D0C9C-F370-4AE2-B649-3A0162D7D077}" type="presParOf" srcId="{D8A8CC35-DAD3-49D9-B007-0FDCE3ECCA22}" destId="{663CE0D0-D09D-43DC-B69B-1A14775EBA7C}" srcOrd="0" destOrd="0" presId="urn:microsoft.com/office/officeart/2008/layout/LinedList"/>
    <dgm:cxn modelId="{8ADEC463-05B3-4854-A983-62F93F5245DD}" type="presParOf" srcId="{D8A8CC35-DAD3-49D9-B007-0FDCE3ECCA22}" destId="{6444B232-4BF2-41C5-A2E2-B153B67E6185}" srcOrd="1" destOrd="0" presId="urn:microsoft.com/office/officeart/2008/layout/LinedList"/>
    <dgm:cxn modelId="{7428DCC8-1BC8-47D4-97CE-225E92CD0B31}" type="presParOf" srcId="{295A8285-D275-46F7-A07C-59E361FA3C75}" destId="{09F331A3-264A-425A-B204-836E1153B561}" srcOrd="10" destOrd="0" presId="urn:microsoft.com/office/officeart/2008/layout/LinedList"/>
    <dgm:cxn modelId="{1374240F-69FC-4710-98DC-071EE539B719}" type="presParOf" srcId="{295A8285-D275-46F7-A07C-59E361FA3C75}" destId="{41A706D2-5899-4830-8150-AD3ACA906E72}" srcOrd="11" destOrd="0" presId="urn:microsoft.com/office/officeart/2008/layout/LinedList"/>
    <dgm:cxn modelId="{C7D137D6-AA17-4763-96E3-64CE887B2967}" type="presParOf" srcId="{41A706D2-5899-4830-8150-AD3ACA906E72}" destId="{6645DA49-7F5D-4765-8B87-C7CF16A85D9C}" srcOrd="0" destOrd="0" presId="urn:microsoft.com/office/officeart/2008/layout/LinedList"/>
    <dgm:cxn modelId="{B441A836-F78D-42EB-B55F-3B80EB417506}" type="presParOf" srcId="{41A706D2-5899-4830-8150-AD3ACA906E72}" destId="{F71D2F8B-2170-426E-962A-E021A6D3421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7624-4360-486D-8A1B-A688B367C5DB}">
      <dsp:nvSpPr>
        <dsp:cNvPr id="0" name=""/>
        <dsp:cNvSpPr/>
      </dsp:nvSpPr>
      <dsp:spPr>
        <a:xfrm>
          <a:off x="0" y="1964"/>
          <a:ext cx="926334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E5F513-B220-4854-B9B7-94A8C3822193}">
      <dsp:nvSpPr>
        <dsp:cNvPr id="0" name=""/>
        <dsp:cNvSpPr/>
      </dsp:nvSpPr>
      <dsp:spPr>
        <a:xfrm>
          <a:off x="0" y="1964"/>
          <a:ext cx="9263342" cy="67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Workshop Links: </a:t>
          </a:r>
          <a:r>
            <a:rPr lang="en-US" sz="1800" kern="1200">
              <a:hlinkClick xmlns:r="http://schemas.openxmlformats.org/officeDocument/2006/relationships" r:id="rId1"/>
            </a:rPr>
            <a:t>OSA Advising Workshop Series | University of Maryland School of Medicine</a:t>
          </a:r>
          <a:endParaRPr lang="en-US" sz="18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0" y="1964"/>
        <a:ext cx="9263342" cy="670036"/>
      </dsp:txXfrm>
    </dsp:sp>
    <dsp:sp modelId="{305BE206-0F8C-41DF-90B1-AD929032F948}">
      <dsp:nvSpPr>
        <dsp:cNvPr id="0" name=""/>
        <dsp:cNvSpPr/>
      </dsp:nvSpPr>
      <dsp:spPr>
        <a:xfrm>
          <a:off x="0" y="672001"/>
          <a:ext cx="9263342" cy="0"/>
        </a:xfrm>
        <a:prstGeom prst="line">
          <a:avLst/>
        </a:prstGeom>
        <a:solidFill>
          <a:srgbClr val="C0504D">
            <a:hueOff val="1671971"/>
            <a:satOff val="-2085"/>
            <a:lumOff val="490"/>
            <a:alphaOff val="0"/>
          </a:srgbClr>
        </a:solidFill>
        <a:ln w="25400" cap="flat" cmpd="sng" algn="ctr">
          <a:solidFill>
            <a:srgbClr val="C0504D">
              <a:hueOff val="1671971"/>
              <a:satOff val="-2085"/>
              <a:lumOff val="49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1F524-D438-42FA-94DA-0DF5EAC350A0}">
      <dsp:nvSpPr>
        <dsp:cNvPr id="0" name=""/>
        <dsp:cNvSpPr/>
      </dsp:nvSpPr>
      <dsp:spPr>
        <a:xfrm>
          <a:off x="0" y="672001"/>
          <a:ext cx="9263342" cy="67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strike="noStrike" kern="1200" baseline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Personal Statement Writing Workshops: </a:t>
          </a:r>
          <a:r>
            <a:rPr lang="en-US" sz="1800" strike="noStrike" kern="1200" baseline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Medscope</a:t>
          </a:r>
          <a:r>
            <a:rPr lang="en-US" sz="1800" strike="noStrike" kern="1200" baseline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recording; LIVE: 7/15 &amp; 8/19 in Reid Rooms</a:t>
          </a:r>
          <a:endParaRPr lang="en-US" sz="18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0" y="672001"/>
        <a:ext cx="9263342" cy="670036"/>
      </dsp:txXfrm>
    </dsp:sp>
    <dsp:sp modelId="{D430AE64-067F-418D-B242-2257BF2F00D8}">
      <dsp:nvSpPr>
        <dsp:cNvPr id="0" name=""/>
        <dsp:cNvSpPr/>
      </dsp:nvSpPr>
      <dsp:spPr>
        <a:xfrm>
          <a:off x="0" y="1342038"/>
          <a:ext cx="9263342" cy="0"/>
        </a:xfrm>
        <a:prstGeom prst="line">
          <a:avLst/>
        </a:prstGeom>
        <a:solidFill>
          <a:srgbClr val="C0504D">
            <a:hueOff val="3009548"/>
            <a:satOff val="-3754"/>
            <a:lumOff val="883"/>
            <a:alphaOff val="0"/>
          </a:srgbClr>
        </a:solidFill>
        <a:ln w="25400" cap="flat" cmpd="sng" algn="ctr">
          <a:solidFill>
            <a:srgbClr val="C0504D">
              <a:hueOff val="3009548"/>
              <a:satOff val="-3754"/>
              <a:lumOff val="883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7C73CE-F55E-4F4E-90AA-3617101707B2}">
      <dsp:nvSpPr>
        <dsp:cNvPr id="0" name=""/>
        <dsp:cNvSpPr/>
      </dsp:nvSpPr>
      <dsp:spPr>
        <a:xfrm>
          <a:off x="0" y="1342038"/>
          <a:ext cx="9263342" cy="67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April-May: OSA Specialty-Specific Advising 	</a:t>
          </a:r>
        </a:p>
      </dsp:txBody>
      <dsp:txXfrm>
        <a:off x="0" y="1342038"/>
        <a:ext cx="9263342" cy="670036"/>
      </dsp:txXfrm>
    </dsp:sp>
    <dsp:sp modelId="{25350878-D9E7-49E2-A2B0-34AC1299B64C}">
      <dsp:nvSpPr>
        <dsp:cNvPr id="0" name=""/>
        <dsp:cNvSpPr/>
      </dsp:nvSpPr>
      <dsp:spPr>
        <a:xfrm>
          <a:off x="0" y="2012075"/>
          <a:ext cx="9263342" cy="0"/>
        </a:xfrm>
        <a:prstGeom prst="line">
          <a:avLst/>
        </a:prstGeom>
        <a:solidFill>
          <a:srgbClr val="C0504D">
            <a:hueOff val="3678336"/>
            <a:satOff val="-4588"/>
            <a:lumOff val="1079"/>
            <a:alphaOff val="0"/>
          </a:srgbClr>
        </a:solidFill>
        <a:ln w="25400" cap="flat" cmpd="sng" algn="ctr">
          <a:solidFill>
            <a:srgbClr val="C0504D">
              <a:hueOff val="3678336"/>
              <a:satOff val="-4588"/>
              <a:lumOff val="1079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E17D2-B53E-46AC-98F4-C5604A31F01E}">
      <dsp:nvSpPr>
        <dsp:cNvPr id="0" name=""/>
        <dsp:cNvSpPr/>
      </dsp:nvSpPr>
      <dsp:spPr>
        <a:xfrm>
          <a:off x="0" y="2012075"/>
          <a:ext cx="9263342" cy="67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June 3rd 400pm: Residency Application Workshop:</a:t>
          </a:r>
        </a:p>
      </dsp:txBody>
      <dsp:txXfrm>
        <a:off x="0" y="2012075"/>
        <a:ext cx="9263342" cy="670036"/>
      </dsp:txXfrm>
    </dsp:sp>
    <dsp:sp modelId="{01536863-5B08-4C43-8FC6-A0CE8E9FE8B5}">
      <dsp:nvSpPr>
        <dsp:cNvPr id="0" name=""/>
        <dsp:cNvSpPr/>
      </dsp:nvSpPr>
      <dsp:spPr>
        <a:xfrm>
          <a:off x="0" y="2682112"/>
          <a:ext cx="9263342" cy="0"/>
        </a:xfrm>
        <a:prstGeom prst="line">
          <a:avLst/>
        </a:prstGeom>
        <a:solidFill>
          <a:schemeClr val="accent2">
            <a:hueOff val="1193549"/>
            <a:satOff val="-8328"/>
            <a:lumOff val="2039"/>
            <a:alphaOff val="0"/>
          </a:schemeClr>
        </a:solidFill>
        <a:ln w="15875" cap="flat" cmpd="sng" algn="ctr">
          <a:solidFill>
            <a:schemeClr val="accent2">
              <a:hueOff val="1193549"/>
              <a:satOff val="-8328"/>
              <a:lumOff val="20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3CE0D0-D09D-43DC-B69B-1A14775EBA7C}">
      <dsp:nvSpPr>
        <dsp:cNvPr id="0" name=""/>
        <dsp:cNvSpPr/>
      </dsp:nvSpPr>
      <dsp:spPr>
        <a:xfrm>
          <a:off x="0" y="2682112"/>
          <a:ext cx="9263342" cy="67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May-July: OSA 1:1 Advising Sessions </a:t>
          </a:r>
          <a:endParaRPr lang="en-US" sz="1800" b="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0" y="2682112"/>
        <a:ext cx="9263342" cy="670036"/>
      </dsp:txXfrm>
    </dsp:sp>
    <dsp:sp modelId="{09F331A3-264A-425A-B204-836E1153B561}">
      <dsp:nvSpPr>
        <dsp:cNvPr id="0" name=""/>
        <dsp:cNvSpPr/>
      </dsp:nvSpPr>
      <dsp:spPr>
        <a:xfrm>
          <a:off x="0" y="3352149"/>
          <a:ext cx="9263342" cy="0"/>
        </a:xfrm>
        <a:prstGeom prst="line">
          <a:avLst/>
        </a:prstGeom>
        <a:solidFill>
          <a:srgbClr val="C0504D">
            <a:hueOff val="4347124"/>
            <a:satOff val="-5422"/>
            <a:lumOff val="1275"/>
            <a:alphaOff val="0"/>
          </a:srgbClr>
        </a:solidFill>
        <a:ln w="25400" cap="flat" cmpd="sng" algn="ctr">
          <a:solidFill>
            <a:srgbClr val="C0504D">
              <a:hueOff val="4347124"/>
              <a:satOff val="-5422"/>
              <a:lumOff val="1275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45DA49-7F5D-4765-8B87-C7CF16A85D9C}">
      <dsp:nvSpPr>
        <dsp:cNvPr id="0" name=""/>
        <dsp:cNvSpPr/>
      </dsp:nvSpPr>
      <dsp:spPr>
        <a:xfrm>
          <a:off x="0" y="3352149"/>
          <a:ext cx="9263342" cy="6700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March 2026: SOAP Workshop (mandatory)</a:t>
          </a:r>
        </a:p>
      </dsp:txBody>
      <dsp:txXfrm>
        <a:off x="0" y="3352149"/>
        <a:ext cx="9263342" cy="670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3D18E-7203-48A0-BF2E-7CF876970738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99D69-CED2-4164-8A00-D4955FFFA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51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June 3</a:t>
            </a:r>
            <a:r>
              <a:rPr lang="en-US" baseline="30000"/>
              <a:t>rd</a:t>
            </a:r>
            <a:r>
              <a:rPr lang="en-US"/>
              <a:t> Workshop: https://umaryland.zoom.us/j/99600677409?pwd=v7zb0wpiiZYi6pOXr2vvMhk67FJijx.1&amp;from=addon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99D69-CED2-4164-8A00-D4955FFFA9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59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99D69-CED2-4164-8A00-D4955FFFA9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084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99D69-CED2-4164-8A00-D4955FFFA95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37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More programs, fewer interviews, skewed because older 2013-2018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99D69-CED2-4164-8A00-D4955FFFA95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02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199D69-CED2-4164-8A00-D4955FFFA95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48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5/6/2025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5/6/2025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5/6/2025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school.umaryland.edu/osa/residency-application-manual-/the-residency-application---components/cv-preparation-tip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s-residents.aamc.org/eras-tools-and-worksheets-residency-applicants/2026-eras-residency-timeline#:~:text=2025%20ERAS%20season%20begins%20at%209%20a.m.%20ET.,2025%20ERAS%20season%20ends%20at%205%20p.m.%20ET.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uanet.org/meetings-and-education/for-residents/urology-and-specialty-matche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file:///C:\Users\mflaherty\Downloads\2025%20Urology%20Residency%20Match%20Statistics%202.3.2025%20(1)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uanet.org/meetings-and-education/for-residents/urology-and-specialty-matche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idencyexplorer.org/Account/Login" TargetMode="External"/><Relationship Id="rId2" Type="http://schemas.openxmlformats.org/officeDocument/2006/relationships/hyperlink" Target="https://freida.ama-assn.org/Freida/#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school.umaryland.edu/osa/Residency-Application-Manual-/CV-Preparation-Tips/#d.en.149549" TargetMode="External"/><Relationship Id="rId2" Type="http://schemas.openxmlformats.org/officeDocument/2006/relationships/hyperlink" Target="https://www.medschool.umaryland.edu/osa/residency-application-manual-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school.umaryland.edu/osa/handbook/school-policies/graduation-requirement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school.umaryland.edu/osa/residency-application-manual-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school.umaryland.edu/osa/residency-application-manual-/the-residency-application---components/the-msp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452A527-3631-41ED-858D-3777A7D14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peak Pro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B2EA78-AEB3-469B-9025-3B17201A4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000" y="639097"/>
            <a:ext cx="4813072" cy="3494791"/>
          </a:xfrm>
        </p:spPr>
        <p:txBody>
          <a:bodyPr>
            <a:normAutofit/>
          </a:bodyPr>
          <a:lstStyle/>
          <a:p>
            <a:r>
              <a:rPr lang="en-US"/>
              <a:t>Urology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5E1F2F-E259-4EA8-9FFD-3A10AF541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Class of 2026</a:t>
            </a:r>
          </a:p>
          <a:p>
            <a:r>
              <a:rPr lang="en-US"/>
              <a:t>2025-2026 Match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294754"/>
            <a:ext cx="43891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6" descr="Logo&#10;&#10;Description automatically generated">
            <a:extLst>
              <a:ext uri="{FF2B5EF4-FFF2-40B4-BE49-F238E27FC236}">
                <a16:creationId xmlns:a16="http://schemas.microsoft.com/office/drawing/2014/main" id="{B3D67414-40AC-2954-4435-0815FFC61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0910" y="1341737"/>
            <a:ext cx="3312841" cy="3312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915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76A27-9EE6-4895-96DC-99D2DC9F5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1:1 OSA Residency Advising Meeting Prep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EF55C-48E3-498B-8E2E-485CFFE06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/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below are NOT required but may be helpful  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[   ] Meet with Departmental Mentors  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[   ] Think about programs of interest or geographical areas of interest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[   ] Create a CV Draft (</a:t>
            </a:r>
            <a:r>
              <a:rPr lang="en-US" sz="1600">
                <a:hlinkClick r:id="rId2"/>
              </a:rPr>
              <a:t>CV Preparation Tips | University of Maryland School of Medicine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); 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 will not go through this at the meeting but can answer specific questions  </a:t>
            </a:r>
            <a:endParaRPr lang="en-US" b="1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[   ] Create a Personal Statement draft; 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 are happy to review outside the meeting timeframe  </a:t>
            </a:r>
            <a:endParaRPr lang="en-US" b="1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351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AB6E427-3F73-4C06-A5D5-AE52C3883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C9BDAA-0390-4B39-9B5C-BC95E5120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9919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FC7165-C438-4E9C-A62E-52727506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6"/>
            <a:ext cx="3084844" cy="1961086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  <a:latin typeface="Calibri"/>
                <a:cs typeface="Calibri"/>
              </a:rPr>
              <a:t>ERAS/NRMP TIMELINE</a:t>
            </a:r>
            <a:r>
              <a:rPr lang="en-US" sz="4000" b="0" i="0">
                <a:solidFill>
                  <a:srgbClr val="FFFFFF"/>
                </a:solidFill>
                <a:effectLst/>
                <a:latin typeface="Calibri"/>
                <a:cs typeface="Calibri"/>
              </a:rPr>
              <a:t>  </a:t>
            </a:r>
            <a:endParaRPr lang="en-US" sz="4000">
              <a:solidFill>
                <a:srgbClr val="FFFFFF"/>
              </a:solidFill>
              <a:latin typeface="Calibri"/>
              <a:cs typeface="Calibri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04A321A-A039-4720-87B4-66A4210E0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1752" y="2638787"/>
            <a:ext cx="27432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7275C-F4CC-4309-888B-4258614CC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752" y="2799654"/>
            <a:ext cx="3005462" cy="3189665"/>
          </a:xfrm>
        </p:spPr>
        <p:txBody>
          <a:bodyPr vert="horz" lIns="0" tIns="45720" rIns="0" bIns="45720" rtlCol="0">
            <a:normAutofit/>
          </a:bodyPr>
          <a:lstStyle/>
          <a:p>
            <a:pPr fontAlgn="base"/>
            <a:endParaRPr lang="en-US" sz="1800" b="0" i="0">
              <a:solidFill>
                <a:srgbClr val="FFFFFF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rtl="0" fontAlgn="base"/>
            <a:endParaRPr lang="en-US" sz="1800" b="0" i="0">
              <a:solidFill>
                <a:srgbClr val="FFFFFF"/>
              </a:solidFill>
              <a:effectLst/>
            </a:endParaRPr>
          </a:p>
          <a:p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129AE8-3793-7E2E-2DC2-BF620D85CA3B}"/>
              </a:ext>
            </a:extLst>
          </p:cNvPr>
          <p:cNvSpPr txBox="1"/>
          <p:nvPr/>
        </p:nvSpPr>
        <p:spPr>
          <a:xfrm>
            <a:off x="4259384" y="5988538"/>
            <a:ext cx="80009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/>
              <a:t>*Note, these dates are subject to change. Please reference</a:t>
            </a:r>
            <a:r>
              <a:rPr lang="en-US">
                <a:hlinkClick r:id="rId2"/>
              </a:rPr>
              <a:t>2026 ERAS® Residency Timeline | Students &amp; </a:t>
            </a:r>
            <a:r>
              <a:rPr lang="en-US" err="1">
                <a:hlinkClick r:id="rId2"/>
              </a:rPr>
              <a:t>Residents</a:t>
            </a:r>
            <a:r>
              <a:rPr lang="en-US" err="1"/>
              <a:t>for</a:t>
            </a:r>
            <a:r>
              <a:rPr lang="en-US"/>
              <a:t> the most updated schedules.</a:t>
            </a:r>
            <a:endParaRPr lang="en-US">
              <a:ea typeface="+mn-lt"/>
              <a:cs typeface="+mn-l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44676BB-1658-5240-FA5F-AE8F5DC45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210321"/>
              </p:ext>
            </p:extLst>
          </p:nvPr>
        </p:nvGraphicFramePr>
        <p:xfrm>
          <a:off x="4731403" y="229772"/>
          <a:ext cx="6721618" cy="5577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033">
                  <a:extLst>
                    <a:ext uri="{9D8B030D-6E8A-4147-A177-3AD203B41FA5}">
                      <a16:colId xmlns:a16="http://schemas.microsoft.com/office/drawing/2014/main" val="3328919117"/>
                    </a:ext>
                  </a:extLst>
                </a:gridCol>
                <a:gridCol w="4376585">
                  <a:extLst>
                    <a:ext uri="{9D8B030D-6E8A-4147-A177-3AD203B41FA5}">
                      <a16:colId xmlns:a16="http://schemas.microsoft.com/office/drawing/2014/main" val="3394190288"/>
                    </a:ext>
                  </a:extLst>
                </a:gridCol>
              </a:tblGrid>
              <a:tr h="493605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Date</a:t>
                      </a:r>
                      <a:endParaRPr lang="en-US" sz="1800">
                        <a:solidFill>
                          <a:srgbClr val="FFFFFF"/>
                        </a:solidFill>
                        <a:effectLst/>
                        <a:latin typeface="robotobold"/>
                      </a:endParaRPr>
                    </a:p>
                  </a:txBody>
                  <a:tcPr marL="92951" marR="92951" marT="92951" marB="929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Activity</a:t>
                      </a:r>
                      <a:endParaRPr lang="en-US" sz="1800">
                        <a:solidFill>
                          <a:srgbClr val="FFFFFF"/>
                        </a:solidFill>
                        <a:effectLst/>
                        <a:latin typeface="robotobold"/>
                      </a:endParaRPr>
                    </a:p>
                  </a:txBody>
                  <a:tcPr marL="92951" marR="92951" marT="92951" marB="92951" anchor="ctr"/>
                </a:tc>
                <a:extLst>
                  <a:ext uri="{0D108BD9-81ED-4DB2-BD59-A6C34878D82A}">
                    <a16:rowId xmlns:a16="http://schemas.microsoft.com/office/drawing/2014/main" val="3244422060"/>
                  </a:ext>
                </a:extLst>
              </a:tr>
              <a:tr h="493605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June 4, 2025</a:t>
                      </a:r>
                      <a:endParaRPr lang="en-US" sz="1800">
                        <a:solidFill>
                          <a:srgbClr val="22355A"/>
                        </a:solidFill>
                        <a:effectLst/>
                        <a:latin typeface="robotoregular"/>
                      </a:endParaRPr>
                    </a:p>
                  </a:txBody>
                  <a:tcPr marL="92951" marR="92951" marT="92951" marB="92951"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ERAS 2026 season begins at 9 a.m. ET.</a:t>
                      </a:r>
                      <a:endParaRPr lang="en-US" sz="1800">
                        <a:solidFill>
                          <a:srgbClr val="22355A"/>
                        </a:solidFill>
                        <a:effectLst/>
                        <a:latin typeface="robotoregular"/>
                      </a:endParaRPr>
                    </a:p>
                  </a:txBody>
                  <a:tcPr marL="92951" marR="92951" marT="92951" marB="92951" anchor="ctr"/>
                </a:tc>
                <a:extLst>
                  <a:ext uri="{0D108BD9-81ED-4DB2-BD59-A6C34878D82A}">
                    <a16:rowId xmlns:a16="http://schemas.microsoft.com/office/drawing/2014/main" val="2564332720"/>
                  </a:ext>
                </a:extLst>
              </a:tr>
              <a:tr h="103660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Sept. 3, 2025</a:t>
                      </a:r>
                      <a:endParaRPr lang="en-US" sz="1800">
                        <a:solidFill>
                          <a:srgbClr val="22355A"/>
                        </a:solidFill>
                        <a:effectLst/>
                        <a:latin typeface="robotoregular"/>
                      </a:endParaRPr>
                    </a:p>
                  </a:txBody>
                  <a:tcPr marL="92951" marR="92951" marT="92951" marB="92951"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Residency applicants may begin submitting </a:t>
                      </a:r>
                      <a:r>
                        <a:rPr lang="en-US" sz="1800" err="1">
                          <a:effectLst/>
                        </a:rPr>
                        <a:t>MyERAS</a:t>
                      </a:r>
                      <a:r>
                        <a:rPr lang="en-US" sz="1800">
                          <a:effectLst/>
                        </a:rPr>
                        <a:t> applications to programs at 9 a.m. ET.</a:t>
                      </a:r>
                      <a:endParaRPr lang="en-US" sz="1800">
                        <a:solidFill>
                          <a:srgbClr val="22355A"/>
                        </a:solidFill>
                        <a:effectLst/>
                        <a:latin typeface="robotoregular"/>
                      </a:endParaRPr>
                    </a:p>
                  </a:txBody>
                  <a:tcPr marL="92951" marR="92951" marT="92951" marB="92951" anchor="ctr"/>
                </a:tc>
                <a:extLst>
                  <a:ext uri="{0D108BD9-81ED-4DB2-BD59-A6C34878D82A}">
                    <a16:rowId xmlns:a16="http://schemas.microsoft.com/office/drawing/2014/main" val="2483736061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>
                          <a:effectLst/>
                        </a:rPr>
                        <a:t>Sept. 24, 2025</a:t>
                      </a:r>
                      <a:endParaRPr lang="en-US" sz="1800">
                        <a:solidFill>
                          <a:srgbClr val="22355A"/>
                        </a:solidFill>
                        <a:effectLst/>
                        <a:latin typeface="robotoregular"/>
                      </a:endParaRPr>
                    </a:p>
                  </a:txBody>
                  <a:tcPr marL="92950" marR="92950" marT="92950" marB="92950"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>
                          <a:effectLst/>
                        </a:rPr>
                        <a:t>Residency programs may begin reviewing </a:t>
                      </a:r>
                      <a:r>
                        <a:rPr lang="en-US" sz="1800" err="1">
                          <a:effectLst/>
                        </a:rPr>
                        <a:t>MyERAS</a:t>
                      </a:r>
                      <a:r>
                        <a:rPr lang="en-US" sz="1800">
                          <a:effectLst/>
                        </a:rPr>
                        <a:t> applications and MSPEs in the PDWS at 9 a.m. ET. </a:t>
                      </a:r>
                      <a:endParaRPr lang="en-US" sz="1800">
                        <a:solidFill>
                          <a:srgbClr val="22355A"/>
                        </a:solidFill>
                        <a:effectLst/>
                        <a:latin typeface="robotoregular"/>
                      </a:endParaRPr>
                    </a:p>
                  </a:txBody>
                  <a:tcPr marL="92950" marR="92950" marT="92950" marB="92950" anchor="ctr"/>
                </a:tc>
                <a:extLst>
                  <a:ext uri="{0D108BD9-81ED-4DB2-BD59-A6C34878D82A}">
                    <a16:rowId xmlns:a16="http://schemas.microsoft.com/office/drawing/2014/main" val="2824198673"/>
                  </a:ext>
                </a:extLst>
              </a:tr>
              <a:tr h="49360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/>
                        <a:t>End of January 2026</a:t>
                      </a:r>
                    </a:p>
                  </a:txBody>
                  <a:tcPr marL="92951" marR="92951" marT="92951" marB="92951"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/>
                        <a:t>Register for Match and SOAP</a:t>
                      </a:r>
                    </a:p>
                  </a:txBody>
                  <a:tcPr marL="92951" marR="92951" marT="92951" marB="92951" anchor="ctr"/>
                </a:tc>
                <a:extLst>
                  <a:ext uri="{0D108BD9-81ED-4DB2-BD59-A6C34878D82A}">
                    <a16:rowId xmlns:a16="http://schemas.microsoft.com/office/drawing/2014/main" val="1145195550"/>
                  </a:ext>
                </a:extLst>
              </a:tr>
              <a:tr h="49360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/>
                        <a:t>Early February 2026</a:t>
                      </a:r>
                      <a:endParaRPr lang="en-US" sz="1800" baseline="30000"/>
                    </a:p>
                  </a:txBody>
                  <a:tcPr marL="92950" marR="92950" marT="92950" marB="92950"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/>
                        <a:t>RANK OPENS</a:t>
                      </a:r>
                    </a:p>
                  </a:txBody>
                  <a:tcPr marL="92950" marR="92950" marT="92950" marB="92950" anchor="ctr"/>
                </a:tc>
                <a:extLst>
                  <a:ext uri="{0D108BD9-81ED-4DB2-BD59-A6C34878D82A}">
                    <a16:rowId xmlns:a16="http://schemas.microsoft.com/office/drawing/2014/main" val="318529718"/>
                  </a:ext>
                </a:extLst>
              </a:tr>
              <a:tr h="76510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/>
                        <a:t>First week of March 2026</a:t>
                      </a:r>
                    </a:p>
                  </a:txBody>
                  <a:tcPr marL="92950" marR="92950" marT="92950" marB="92950"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/>
                        <a:t>RANK Lists Certified </a:t>
                      </a:r>
                    </a:p>
                  </a:txBody>
                  <a:tcPr marL="92950" marR="92950" marT="92950" marB="92950" anchor="ctr"/>
                </a:tc>
                <a:extLst>
                  <a:ext uri="{0D108BD9-81ED-4DB2-BD59-A6C34878D82A}">
                    <a16:rowId xmlns:a16="http://schemas.microsoft.com/office/drawing/2014/main" val="967606157"/>
                  </a:ext>
                </a:extLst>
              </a:tr>
              <a:tr h="76510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/>
                        <a:t>2</a:t>
                      </a:r>
                      <a:r>
                        <a:rPr lang="en-US" sz="1800" baseline="30000"/>
                        <a:t>nd</a:t>
                      </a:r>
                      <a:r>
                        <a:rPr lang="en-US" sz="1800"/>
                        <a:t> or 3</a:t>
                      </a:r>
                      <a:r>
                        <a:rPr lang="en-US" sz="1800" baseline="30000"/>
                        <a:t>rd</a:t>
                      </a:r>
                      <a:r>
                        <a:rPr lang="en-US" sz="1800"/>
                        <a:t> week of March 2026</a:t>
                      </a:r>
                    </a:p>
                  </a:txBody>
                  <a:tcPr marL="92950" marR="92950" marT="92950" marB="92950"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/>
                        <a:t>SOAP and MATCH</a:t>
                      </a:r>
                    </a:p>
                  </a:txBody>
                  <a:tcPr marL="92950" marR="92950" marT="92950" marB="92950" anchor="ctr"/>
                </a:tc>
                <a:extLst>
                  <a:ext uri="{0D108BD9-81ED-4DB2-BD59-A6C34878D82A}">
                    <a16:rowId xmlns:a16="http://schemas.microsoft.com/office/drawing/2014/main" val="2111849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846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E3F9FD-88F7-2B6E-0D23-CEDB22EB3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9965" y="2450278"/>
            <a:ext cx="2853175" cy="160338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F8A3532-FD06-FFE2-B258-1E2B93432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405" y="2948697"/>
            <a:ext cx="2853175" cy="28531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0B1792-9691-8647-EAC2-3F1E8EFD0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4989" y="3615656"/>
            <a:ext cx="2143125" cy="21431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8B5A5E-727F-B57A-2A35-03B4B574BD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1725" y="162442"/>
            <a:ext cx="1534537" cy="15345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5A2EB2-14F9-AE67-D9CB-88EC51C0C8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54390" y="1325814"/>
            <a:ext cx="1052789" cy="37051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6AE9BB-206A-4BFF-80ED-EAEE0E0DD128}"/>
              </a:ext>
            </a:extLst>
          </p:cNvPr>
          <p:cNvCxnSpPr/>
          <p:nvPr/>
        </p:nvCxnSpPr>
        <p:spPr>
          <a:xfrm>
            <a:off x="5914417" y="2149813"/>
            <a:ext cx="0" cy="39460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Not Equal Sign - definitions, facts and solved examples - Cuemath">
            <a:extLst>
              <a:ext uri="{FF2B5EF4-FFF2-40B4-BE49-F238E27FC236}">
                <a16:creationId xmlns:a16="http://schemas.microsoft.com/office/drawing/2014/main" id="{7F260A84-C33B-AE4F-FE60-DCBD5A4FB7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434" y="162442"/>
            <a:ext cx="1052788" cy="129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30E555-7775-126A-3C9D-8AA1CBD65EB6}"/>
              </a:ext>
            </a:extLst>
          </p:cNvPr>
          <p:cNvSpPr txBox="1"/>
          <p:nvPr/>
        </p:nvSpPr>
        <p:spPr>
          <a:xfrm>
            <a:off x="7557976" y="5963093"/>
            <a:ext cx="423175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Original Slide Design by Dr. Kerri Thom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7AE28F-5EE1-4ABE-F584-B1B8B01F43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68244" y="275377"/>
            <a:ext cx="3113570" cy="1485729"/>
          </a:xfrm>
          <a:prstGeom prst="rect">
            <a:avLst/>
          </a:prstGeom>
        </p:spPr>
      </p:pic>
      <p:pic>
        <p:nvPicPr>
          <p:cNvPr id="8" name="Graphic 7" descr="Flag1 with solid fill">
            <a:extLst>
              <a:ext uri="{FF2B5EF4-FFF2-40B4-BE49-F238E27FC236}">
                <a16:creationId xmlns:a16="http://schemas.microsoft.com/office/drawing/2014/main" id="{2AC3333F-9FE3-16AF-8DF5-A1F73D82363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32425" y="3746798"/>
            <a:ext cx="1420308" cy="142030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5002D85-197A-6453-89AF-60EBC88A1489}"/>
              </a:ext>
            </a:extLst>
          </p:cNvPr>
          <p:cNvSpPr txBox="1"/>
          <p:nvPr/>
        </p:nvSpPr>
        <p:spPr>
          <a:xfrm>
            <a:off x="6400375" y="2850003"/>
            <a:ext cx="2143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/>
              <a:t>Signals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E51FB7-556F-D759-A978-F31F657A69D0}"/>
              </a:ext>
            </a:extLst>
          </p:cNvPr>
          <p:cNvSpPr txBox="1"/>
          <p:nvPr/>
        </p:nvSpPr>
        <p:spPr>
          <a:xfrm>
            <a:off x="8358784" y="2673043"/>
            <a:ext cx="21431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/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1263552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7165-C438-4E9C-A62E-527275068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i="0">
                <a:solidFill>
                  <a:schemeClr val="tx1"/>
                </a:solidFill>
                <a:effectLst/>
                <a:latin typeface="Georgia Pro Cond Light"/>
              </a:rPr>
              <a:t>Application timeline: </a:t>
            </a:r>
            <a:r>
              <a:rPr lang="en-US" sz="48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  </a:t>
            </a:r>
            <a:endParaRPr lang="en-US"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7275C-F4CC-4309-888B-4258614CC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257" y="2001875"/>
            <a:ext cx="10660911" cy="43279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fontAlgn="base">
              <a:buFont typeface="Wingdings" panose="020F0502020204030204" pitchFamily="34" charset="0"/>
              <a:buChar char="§"/>
            </a:pPr>
            <a:r>
              <a:rPr lang="en-US" b="1" i="0">
                <a:solidFill>
                  <a:srgbClr val="000000"/>
                </a:solidFill>
                <a:effectLst/>
              </a:rPr>
              <a:t>AUA Timeline</a:t>
            </a:r>
            <a:r>
              <a:rPr lang="en-US" b="0" i="0">
                <a:solidFill>
                  <a:srgbClr val="000000"/>
                </a:solidFill>
                <a:effectLst/>
              </a:rPr>
              <a:t>:  TBD- 2025-2026 Application Cycle Timeline Pending</a:t>
            </a:r>
            <a:endParaRPr lang="en-US"/>
          </a:p>
          <a:p>
            <a:pPr marL="383540" lvl="1">
              <a:buFont typeface="Wingdings" panose="020F0502020204030204" pitchFamily="34" charset="0"/>
              <a:buChar char="§"/>
            </a:pPr>
            <a:r>
              <a:rPr lang="en-US" sz="2000" b="1" u="sng">
                <a:ea typeface="+mn-lt"/>
                <a:cs typeface="+mn-lt"/>
                <a:hlinkClick r:id="rId2"/>
              </a:rPr>
              <a:t>Urology and Specialty Matches - American Urological Association (auanet.org)</a:t>
            </a:r>
            <a:endParaRPr lang="en-US" sz="2000"/>
          </a:p>
          <a:p>
            <a:pPr algn="l" rtl="0" fontAlgn="base">
              <a:buFont typeface="Wingdings" panose="020F0502020204030204" pitchFamily="34" charset="0"/>
              <a:buChar char="§"/>
            </a:pPr>
            <a:r>
              <a:rPr lang="en-US" b="1" i="0">
                <a:solidFill>
                  <a:srgbClr val="000000"/>
                </a:solidFill>
                <a:effectLst/>
              </a:rPr>
              <a:t>Match Week Schedule:  </a:t>
            </a:r>
            <a:r>
              <a:rPr lang="en-US" i="0">
                <a:solidFill>
                  <a:srgbClr val="000000"/>
                </a:solidFill>
                <a:effectLst/>
              </a:rPr>
              <a:t>TBD  </a:t>
            </a:r>
          </a:p>
          <a:p>
            <a:pPr fontAlgn="base"/>
            <a:r>
              <a:rPr lang="en-US" b="1" i="0">
                <a:solidFill>
                  <a:schemeClr val="tx1"/>
                </a:solidFill>
                <a:effectLst/>
                <a:latin typeface="Speak Pro"/>
                <a:cs typeface="Calibri"/>
              </a:rPr>
              <a:t>*Note:  Urology participates in the American Urologic Association (AUA) Match and is an ‘early’ match. 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While it is an "early" match, the upfront timeline is not too different from other specialties. The interview season and match turnaround is the faster/early part.</a:t>
            </a:r>
            <a:endParaRPr lang="en-US" b="0" i="0">
              <a:solidFill>
                <a:schemeClr val="tx1"/>
              </a:solidFill>
              <a:effectLst/>
              <a:latin typeface="Calibri" panose="020F0502020204030204" pitchFamily="34" charset="0"/>
              <a:cs typeface="Calibri"/>
            </a:endParaRPr>
          </a:p>
          <a:p>
            <a:pPr fontAlgn="base"/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*</a:t>
            </a:r>
            <a:r>
              <a:rPr lang="en-US" b="1" i="0">
                <a:solidFill>
                  <a:schemeClr val="tx1"/>
                </a:solidFill>
                <a:effectLst/>
                <a:ea typeface="+mn-lt"/>
                <a:cs typeface="+mn-lt"/>
              </a:rPr>
              <a:t>Urology 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participates in the AUA Match. For Urology, you will fill out your application in ERAS</a:t>
            </a:r>
            <a:r>
              <a:rPr lang="en-US" b="1" i="0">
                <a:solidFill>
                  <a:schemeClr val="tx1"/>
                </a:solidFill>
                <a:effectLst/>
                <a:ea typeface="+mn-lt"/>
                <a:cs typeface="+mn-lt"/>
              </a:rPr>
              <a:t>, 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pick programs </a:t>
            </a:r>
            <a:r>
              <a:rPr lang="en-US" b="1" i="0">
                <a:solidFill>
                  <a:schemeClr val="tx1"/>
                </a:solidFill>
                <a:effectLst/>
                <a:ea typeface="+mn-lt"/>
                <a:cs typeface="+mn-lt"/>
              </a:rPr>
              <a:t>to apply to 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in </a:t>
            </a:r>
            <a:r>
              <a:rPr lang="en-US" b="1" i="0">
                <a:solidFill>
                  <a:schemeClr val="tx1"/>
                </a:solidFill>
                <a:effectLst/>
                <a:ea typeface="+mn-lt"/>
                <a:cs typeface="+mn-lt"/>
              </a:rPr>
              <a:t>ERAS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, but signal and match through the AUA Match system (submit rank lists </a:t>
            </a:r>
            <a:r>
              <a:rPr lang="en-US" b="1" err="1">
                <a:solidFill>
                  <a:schemeClr val="tx1"/>
                </a:solidFill>
                <a:ea typeface="+mn-lt"/>
                <a:cs typeface="+mn-lt"/>
              </a:rPr>
              <a:t>etc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). </a:t>
            </a:r>
          </a:p>
          <a:p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*This means you must</a:t>
            </a:r>
            <a:r>
              <a:rPr lang="en-US" b="1" i="0">
                <a:solidFill>
                  <a:schemeClr val="tx1"/>
                </a:solidFill>
                <a:effectLst/>
                <a:ea typeface="+mn-lt"/>
                <a:cs typeface="+mn-lt"/>
              </a:rPr>
              <a:t> register for ERAS and 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AUA Match</a:t>
            </a:r>
            <a:r>
              <a:rPr lang="en-US" b="1" i="0">
                <a:solidFill>
                  <a:schemeClr val="tx1"/>
                </a:solidFill>
                <a:effectLst/>
                <a:ea typeface="+mn-lt"/>
                <a:cs typeface="+mn-lt"/>
              </a:rPr>
              <a:t>. </a:t>
            </a:r>
          </a:p>
          <a:p>
            <a:r>
              <a:rPr lang="en-US" b="1" i="0">
                <a:solidFill>
                  <a:schemeClr val="tx1"/>
                </a:solidFill>
                <a:effectLst/>
                <a:ea typeface="+mn-lt"/>
                <a:cs typeface="+mn-lt"/>
              </a:rPr>
              <a:t>*You should not have to register for NRMP match system.</a:t>
            </a:r>
          </a:p>
          <a:p>
            <a:endParaRPr lang="en-US" b="1">
              <a:solidFill>
                <a:schemeClr val="tx1"/>
              </a:solidFill>
              <a:ea typeface="+mn-lt"/>
              <a:cs typeface="+mn-lt"/>
            </a:endParaRPr>
          </a:p>
          <a:p>
            <a:endParaRPr lang="en-US" sz="1800" b="1" u="sng">
              <a:ea typeface="+mn-lt"/>
              <a:cs typeface="+mn-lt"/>
            </a:endParaRPr>
          </a:p>
          <a:p>
            <a:pPr algn="l"/>
            <a:endParaRPr lang="en-US" sz="1800" b="0" i="0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algn="l" rtl="0" fontAlgn="base"/>
            <a:endParaRPr lang="en-US" sz="20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endParaRPr lang="en-US" sz="2400" b="0" i="0">
              <a:solidFill>
                <a:srgbClr val="000000"/>
              </a:solidFill>
              <a:effectLst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79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9012D2-EB0F-CF73-2AFB-95A1674B9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B4D0E555-16F6-44D0-BF56-AF5FF5BDE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117041D-1A7B-4ECA-AB68-3CFDB6726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6220" y="0"/>
            <a:ext cx="4641314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EE5AA9-6D00-D52C-065D-9DD1E99BD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9" y="640080"/>
            <a:ext cx="3659246" cy="286269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Urology Application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ABCD2462-4C1E-401A-AC2D-F799A138B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852" y="3663649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F650C25-4926-1DDD-7FDA-942608202B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679402"/>
              </p:ext>
            </p:extLst>
          </p:nvPr>
        </p:nvGraphicFramePr>
        <p:xfrm>
          <a:off x="5302773" y="70333"/>
          <a:ext cx="6033652" cy="6717333"/>
        </p:xfrm>
        <a:graphic>
          <a:graphicData uri="http://schemas.openxmlformats.org/drawingml/2006/table">
            <a:tbl>
              <a:tblPr firstRow="1" bandRow="1"/>
              <a:tblGrid>
                <a:gridCol w="1646944">
                  <a:extLst>
                    <a:ext uri="{9D8B030D-6E8A-4147-A177-3AD203B41FA5}">
                      <a16:colId xmlns:a16="http://schemas.microsoft.com/office/drawing/2014/main" val="339414881"/>
                    </a:ext>
                  </a:extLst>
                </a:gridCol>
                <a:gridCol w="4386708">
                  <a:extLst>
                    <a:ext uri="{9D8B030D-6E8A-4147-A177-3AD203B41FA5}">
                      <a16:colId xmlns:a16="http://schemas.microsoft.com/office/drawing/2014/main" val="2824759808"/>
                    </a:ext>
                  </a:extLst>
                </a:gridCol>
              </a:tblGrid>
              <a:tr h="194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Urology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781400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2284325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Contacts (R = Required to Meet) 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04689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Chair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Michael Naslund (Div Head)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222236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 Director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Minhaj Siddiqui/R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167127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MSIV Advising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Minhaj Siddiqui/R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406125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Michael Phelan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807920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8055779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Competitive Applicant 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702198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 2 (goal)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 least 240, but averages in UMSOM has been around 251; &lt;240 (consider alternate plan/dual application)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4468147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AOA/GHHS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Helpful 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560790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Research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Necessary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403871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963305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Applications  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56695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Application System 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ERAS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194234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 Signaling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signals 2024-2025 (AUA signal system)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230958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Acuity Insights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056694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Preliminary/Transitional Year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7049390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System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AUA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668161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632403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Away Rotations 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711533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Expectations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Expected 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962717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Ideal Number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to 3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4044618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812703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Letters of Reference 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40039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Number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to 4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234234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Chair Letter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Required (Most Programs)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471151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Ideal Make Up 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Urology Home Faculty (1-2), Urology Away Faculty (1), Other (1, can be second urology home)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571182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Contingency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 dual applying, secure letters for that specialty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1993919"/>
                  </a:ext>
                </a:extLst>
              </a:tr>
              <a:tr h="88709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218890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Mock Interview Program 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425786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OSA Advisor cordinates with Dr. Siddiqui for those who are interested 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812588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270349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Contingency</a:t>
                      </a: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742865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Strongly Consider Research Year between M3/4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256046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ALL Students MUST Have Contingency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2435220"/>
                  </a:ext>
                </a:extLst>
              </a:tr>
              <a:tr h="15126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47" marR="1947" marT="1947" marB="14022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Consider Dual Application</a:t>
                      </a:r>
                    </a:p>
                  </a:txBody>
                  <a:tcPr marL="1947" marR="1947" marT="1947" marB="14022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172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177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BDAB6-6D7C-D51D-82AC-D66EECAFD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Note on External Rotations (“Aways”)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5852B-7B44-CBF3-1AF5-C9C4E9C9B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Urology does require Away rotations. Speak with your OSA advisor about pros/cons. </a:t>
            </a:r>
          </a:p>
          <a:p>
            <a:r>
              <a:rPr lang="en-US" sz="2400" b="1">
                <a:solidFill>
                  <a:srgbClr val="C00000"/>
                </a:solidFill>
              </a:rPr>
              <a:t>YOU MUST ADD THIS COURSE AT SOM!!! </a:t>
            </a:r>
            <a:endParaRPr lang="en-US"/>
          </a:p>
          <a:p>
            <a:r>
              <a:rPr lang="en-US" sz="2400"/>
              <a:t>Required forms are found on the Student Scheduling Page </a:t>
            </a:r>
          </a:p>
          <a:p>
            <a:pPr marL="383540" lvl="1"/>
            <a:r>
              <a:rPr lang="en-US" sz="2200"/>
              <a:t>Forms should be completed/signed by Departments </a:t>
            </a:r>
          </a:p>
          <a:p>
            <a:pPr marL="383540" lvl="1"/>
            <a:r>
              <a:rPr lang="en-US" sz="2200"/>
              <a:t>Submitted to Add/Drop </a:t>
            </a:r>
          </a:p>
        </p:txBody>
      </p:sp>
    </p:spTree>
    <p:extLst>
      <p:ext uri="{BB962C8B-B14F-4D97-AF65-F5344CB8AC3E}">
        <p14:creationId xmlns:p14="http://schemas.microsoft.com/office/powerpoint/2010/main" val="933996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0">
            <a:extLst>
              <a:ext uri="{FF2B5EF4-FFF2-40B4-BE49-F238E27FC236}">
                <a16:creationId xmlns:a16="http://schemas.microsoft.com/office/drawing/2014/main" id="{A8E9C91B-7EAD-4562-AB0E-DFB9663AE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4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26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6EC9A0-1AD7-1EF7-8FCF-64A97320E54C}"/>
              </a:ext>
            </a:extLst>
          </p:cNvPr>
          <p:cNvSpPr txBox="1"/>
          <p:nvPr/>
        </p:nvSpPr>
        <p:spPr>
          <a:xfrm>
            <a:off x="2319184" y="820569"/>
            <a:ext cx="88436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>
                <a:highlight>
                  <a:srgbClr val="FFFF00"/>
                </a:highligh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2025 Urology Residency Match Statistics 2.3.2025 (1).pdf</a:t>
            </a:r>
            <a:endParaRPr lang="en-US" sz="2400" b="1">
              <a:highlight>
                <a:srgbClr val="FFFF00"/>
              </a:highligh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8A7004-7E9A-9773-2B9F-BE850CDD4F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732" y="1253109"/>
            <a:ext cx="7093315" cy="41785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77E76D-5F7C-6882-B4D4-62F6FD814C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2024" y="3181211"/>
            <a:ext cx="3835597" cy="86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164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-1"/>
            <a:ext cx="464859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9C42CE-95E3-A94F-1438-C382B970EC24}"/>
              </a:ext>
            </a:extLst>
          </p:cNvPr>
          <p:cNvSpPr txBox="1"/>
          <p:nvPr/>
        </p:nvSpPr>
        <p:spPr>
          <a:xfrm>
            <a:off x="5231958" y="605896"/>
            <a:ext cx="5923721" cy="5646208"/>
          </a:xfrm>
          <a:prstGeom prst="rect">
            <a:avLst/>
          </a:prstGeom>
        </p:spPr>
        <p:txBody>
          <a:bodyPr rot="0" spcFirstLastPara="0" vertOverflow="overflow" horzOverflow="overflow" vert="horz" lIns="0" tIns="45720" rIns="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buFont typeface="Calibri" panose="020F0502020204030204" pitchFamily="34" charset="0"/>
            </a:pPr>
            <a:r>
              <a:rPr lang="en-US" sz="2400" b="1">
                <a:solidFill>
                  <a:srgbClr val="FF0000"/>
                </a:solidFill>
              </a:rPr>
              <a:t>Urology is a competitive specialty regardless of the students' credentials. </a:t>
            </a:r>
          </a:p>
          <a:p>
            <a:pPr>
              <a:spcAft>
                <a:spcPts val="600"/>
              </a:spcAft>
              <a:buFont typeface="Calibri" panose="020F0502020204030204" pitchFamily="34" charset="0"/>
            </a:pPr>
            <a:r>
              <a:rPr lang="en-US" sz="2400" b="1">
                <a:solidFill>
                  <a:srgbClr val="FF0000"/>
                </a:solidFill>
              </a:rPr>
              <a:t>The match rate in 2025 for US Seniors was 86%. A contingency plan is vital. 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CAEED9E-BB91-43A0-911B-1ACD8803E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18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DAD7B-C011-45A8-8590-2E9FA56BB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C3E01-90D0-44BB-8800-88D351638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b="1">
                <a:solidFill>
                  <a:srgbClr val="C00000"/>
                </a:solidFill>
                <a:highlight>
                  <a:srgbClr val="FFFF00"/>
                </a:highlight>
              </a:rPr>
              <a:t>??? Signals for Urology </a:t>
            </a:r>
            <a:r>
              <a:rPr lang="en-US" sz="2400" b="1">
                <a:solidFill>
                  <a:srgbClr val="C00000"/>
                </a:solidFill>
              </a:rPr>
              <a:t>in 2025-2026 Application Cycle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200" b="1">
                <a:solidFill>
                  <a:srgbClr val="C00000"/>
                </a:solidFill>
              </a:rPr>
              <a:t> There were 30 signals in 2023-2024 cycle and 2024-2025 Cycle</a:t>
            </a:r>
            <a:endParaRPr lang="en-US" sz="2200">
              <a:solidFill>
                <a:srgbClr val="404040"/>
              </a:solidFill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83540" lvl="1">
              <a:buFont typeface="Wingdings" panose="05000000000000000000" pitchFamily="2" charset="2"/>
              <a:buChar char="q"/>
            </a:pPr>
            <a:r>
              <a:rPr lang="en-US" sz="2400">
                <a:hlinkClick r:id="rId2"/>
              </a:rPr>
              <a:t>Urology and Specialty Matches - American Urological Association (auanet.org)</a:t>
            </a:r>
            <a:endParaRPr lang="en-US" sz="2400" u="sng"/>
          </a:p>
        </p:txBody>
      </p:sp>
    </p:spTree>
    <p:extLst>
      <p:ext uri="{BB962C8B-B14F-4D97-AF65-F5344CB8AC3E}">
        <p14:creationId xmlns:p14="http://schemas.microsoft.com/office/powerpoint/2010/main" val="1874705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B4D0E555-16F6-44D0-BF56-AF5FF5BDE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117041D-1A7B-4ECA-AB68-3CFDB6726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6220" y="0"/>
            <a:ext cx="4641314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ECD65-D445-4DF1-8139-99DE2A4AC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9" y="640080"/>
            <a:ext cx="3659246" cy="286269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Urology Data (UMSOM)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BCD2462-4C1E-401A-AC2D-F799A138B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852" y="3663649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6CFD500-2A69-830B-75E3-82E796E34A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816055"/>
              </p:ext>
            </p:extLst>
          </p:nvPr>
        </p:nvGraphicFramePr>
        <p:xfrm>
          <a:off x="4856135" y="787830"/>
          <a:ext cx="7051003" cy="5289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1530">
                  <a:extLst>
                    <a:ext uri="{9D8B030D-6E8A-4147-A177-3AD203B41FA5}">
                      <a16:colId xmlns:a16="http://schemas.microsoft.com/office/drawing/2014/main" val="1348030499"/>
                    </a:ext>
                  </a:extLst>
                </a:gridCol>
                <a:gridCol w="2899473">
                  <a:extLst>
                    <a:ext uri="{9D8B030D-6E8A-4147-A177-3AD203B41FA5}">
                      <a16:colId xmlns:a16="http://schemas.microsoft.com/office/drawing/2014/main" val="280011949"/>
                    </a:ext>
                  </a:extLst>
                </a:gridCol>
              </a:tblGrid>
              <a:tr h="416032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UMSoM</a:t>
                      </a: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:  Urology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2023-2025 Average (Ranges)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130202"/>
                  </a:ext>
                </a:extLst>
              </a:tr>
              <a:tr h="455654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Avg No. Applications </a:t>
                      </a:r>
                      <a:r>
                        <a:rPr lang="en-US" sz="1800" b="0">
                          <a:effectLst/>
                          <a:latin typeface="Calibri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</a:endParaRP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>
                          <a:effectLst/>
                          <a:latin typeface="Calibri"/>
                        </a:rPr>
                        <a:t>80 (53-120)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842633"/>
                  </a:ext>
                </a:extLst>
              </a:tr>
              <a:tr h="455654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Avg No. Interview Offers </a:t>
                      </a:r>
                      <a:r>
                        <a:rPr lang="en-US" sz="1800" b="0">
                          <a:effectLst/>
                          <a:latin typeface="Calibri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</a:endParaRP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>
                          <a:effectLst/>
                          <a:latin typeface="Calibri"/>
                        </a:rPr>
                        <a:t>21 (8-37)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3242665"/>
                  </a:ext>
                </a:extLst>
              </a:tr>
              <a:tr h="455654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% Invites/Applications </a:t>
                      </a:r>
                      <a:r>
                        <a:rPr lang="en-US" sz="1800" b="0">
                          <a:effectLst/>
                          <a:latin typeface="Calibri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</a:endParaRP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>
                          <a:effectLst/>
                          <a:latin typeface="Calibri"/>
                        </a:rPr>
                        <a:t>30% (15%-47%)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5031814"/>
                  </a:ext>
                </a:extLst>
              </a:tr>
              <a:tr h="455654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No. Signals </a:t>
                      </a:r>
                      <a:r>
                        <a:rPr lang="en-US" sz="1800" b="0">
                          <a:effectLst/>
                          <a:latin typeface="Calibri"/>
                        </a:rPr>
                        <a:t> (30 signals)</a:t>
                      </a:r>
                      <a:endParaRPr lang="en-US" sz="1800" b="1">
                        <a:effectLst/>
                        <a:latin typeface="Calibri"/>
                      </a:endParaRP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2024-2025 Average (Ranges)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797158"/>
                  </a:ext>
                </a:extLst>
              </a:tr>
              <a:tr h="713199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Percent of Interview Offers from Signaled Programs 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>
                          <a:effectLst/>
                          <a:latin typeface="Calibri"/>
                        </a:rPr>
                        <a:t>75% (68%-81%)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029103"/>
                  </a:ext>
                </a:extLst>
              </a:tr>
              <a:tr h="713199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Percent of Interview Offers from Non-Signaled Programs </a:t>
                      </a:r>
                      <a:r>
                        <a:rPr lang="en-US" sz="1800" b="0">
                          <a:effectLst/>
                          <a:latin typeface="Calibri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</a:endParaRP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>
                          <a:effectLst/>
                          <a:latin typeface="Calibri"/>
                        </a:rPr>
                        <a:t>24% (18%-32%)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167642"/>
                  </a:ext>
                </a:extLst>
              </a:tr>
              <a:tr h="713199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No. Additional Interview Offers from Non-Signaled Programs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>
                          <a:effectLst/>
                          <a:latin typeface="Calibri"/>
                        </a:rPr>
                        <a:t>2 to 8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148916"/>
                  </a:ext>
                </a:extLst>
              </a:tr>
              <a:tr h="455654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Stats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Aptos Narrow"/>
                        </a:rPr>
                        <a:t>2023-2025 Average (Ranges)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554588"/>
                  </a:ext>
                </a:extLst>
              </a:tr>
              <a:tr h="455654">
                <a:tc>
                  <a:txBody>
                    <a:bodyPr/>
                    <a:lstStyle/>
                    <a:p>
                      <a:pPr fontAlgn="ctr"/>
                      <a:r>
                        <a:rPr lang="en-US" sz="1800" b="1">
                          <a:effectLst/>
                          <a:latin typeface="Calibri"/>
                        </a:rPr>
                        <a:t>Average Step 2 (2023-2025)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>
                          <a:effectLst/>
                          <a:latin typeface="Aptos Narrow"/>
                        </a:rPr>
                        <a:t>251 (228-274)</a:t>
                      </a:r>
                    </a:p>
                  </a:txBody>
                  <a:tcPr marL="13872" marR="13872" marT="13872" marB="6658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770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26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imeline&#10;&#10;Description automatically generated">
            <a:extLst>
              <a:ext uri="{FF2B5EF4-FFF2-40B4-BE49-F238E27FC236}">
                <a16:creationId xmlns:a16="http://schemas.microsoft.com/office/drawing/2014/main" id="{4C03395B-7847-7519-E873-66C42E757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686" y="905933"/>
            <a:ext cx="8959516" cy="5039728"/>
          </a:xfrm>
          <a:prstGeom prst="rect">
            <a:avLst/>
          </a:prstGeom>
        </p:spPr>
      </p:pic>
      <p:pic>
        <p:nvPicPr>
          <p:cNvPr id="3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4068C03-9D06-1F72-20BC-C301300221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327" y="2857866"/>
            <a:ext cx="1552575" cy="15525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A3085B-6B25-C0B9-25E0-04CCB7E6B433}"/>
              </a:ext>
            </a:extLst>
          </p:cNvPr>
          <p:cNvSpPr txBox="1"/>
          <p:nvPr/>
        </p:nvSpPr>
        <p:spPr>
          <a:xfrm>
            <a:off x="7557976" y="5963093"/>
            <a:ext cx="423175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Original Slide Design by Dr. Kerri Thom</a:t>
            </a:r>
          </a:p>
        </p:txBody>
      </p:sp>
    </p:spTree>
    <p:extLst>
      <p:ext uri="{BB962C8B-B14F-4D97-AF65-F5344CB8AC3E}">
        <p14:creationId xmlns:p14="http://schemas.microsoft.com/office/powerpoint/2010/main" val="1171803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909695-C76B-7D0E-878D-4CD551DB7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B4D0E555-16F6-44D0-BF56-AF5FF5BDE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17041D-1A7B-4ECA-AB68-3CFDB6726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6220" y="0"/>
            <a:ext cx="4641314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B2164-264C-86C2-39EC-83AFE342C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9" y="640080"/>
            <a:ext cx="3659246" cy="286269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Urology Data (UMSOM)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ABCD2462-4C1E-401A-AC2D-F799A138B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852" y="3663649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F2E71A2-892A-E524-5648-A3DD8FD865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474525"/>
              </p:ext>
            </p:extLst>
          </p:nvPr>
        </p:nvGraphicFramePr>
        <p:xfrm>
          <a:off x="5554883" y="290011"/>
          <a:ext cx="5928115" cy="6277978"/>
        </p:xfrm>
        <a:graphic>
          <a:graphicData uri="http://schemas.openxmlformats.org/drawingml/2006/table">
            <a:tbl>
              <a:tblPr firstRow="1" bandRow="1"/>
              <a:tblGrid>
                <a:gridCol w="1148540">
                  <a:extLst>
                    <a:ext uri="{9D8B030D-6E8A-4147-A177-3AD203B41FA5}">
                      <a16:colId xmlns:a16="http://schemas.microsoft.com/office/drawing/2014/main" val="2602927155"/>
                    </a:ext>
                  </a:extLst>
                </a:gridCol>
                <a:gridCol w="2069932">
                  <a:extLst>
                    <a:ext uri="{9D8B030D-6E8A-4147-A177-3AD203B41FA5}">
                      <a16:colId xmlns:a16="http://schemas.microsoft.com/office/drawing/2014/main" val="1456558081"/>
                    </a:ext>
                  </a:extLst>
                </a:gridCol>
                <a:gridCol w="1572564">
                  <a:extLst>
                    <a:ext uri="{9D8B030D-6E8A-4147-A177-3AD203B41FA5}">
                      <a16:colId xmlns:a16="http://schemas.microsoft.com/office/drawing/2014/main" val="2636087301"/>
                    </a:ext>
                  </a:extLst>
                </a:gridCol>
                <a:gridCol w="1137079">
                  <a:extLst>
                    <a:ext uri="{9D8B030D-6E8A-4147-A177-3AD203B41FA5}">
                      <a16:colId xmlns:a16="http://schemas.microsoft.com/office/drawing/2014/main" val="3465786865"/>
                    </a:ext>
                  </a:extLst>
                </a:gridCol>
              </a:tblGrid>
              <a:tr h="29011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2022-2025</a:t>
                      </a: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15436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Urology</a:t>
                      </a: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No. Students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Avg. No. Interviews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% Match 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624325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All 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CE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89% (8 of 9)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398688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2076193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AOA 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 (4 of 4)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9363469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Non-AOA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80% (4 of 5)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863144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2404488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Step 2 &gt;= 240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87% (7 of 8)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511413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Step 2 &lt; 240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 (1 of 1)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043785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012638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Step 2 &gt;= 245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24.6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 (5 of 5)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679745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Step 2 &lt; 245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75% (3 of 4)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7314334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</a:p>
                  </a:txBody>
                  <a:tcPr marL="4913" marR="4913" marT="4913" marB="353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6039534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GHHS 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913" marR="4913" marT="4913" marB="353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16.75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 (4 of 4)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462452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Non-GHHS 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913" marR="4913" marT="4913" marB="353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(including 1 considered)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75%(3 of 4)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250738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</a:p>
                  </a:txBody>
                  <a:tcPr marL="4913" marR="4913" marT="4913" marB="3537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3" marR="4913" marT="4913" marB="353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435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Exceptional 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913" marR="4913" marT="4913" marB="353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 (3 of 3)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30217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Outstanding 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913" marR="4913" marT="4913" marB="353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 (1 of 1)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400459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Excellent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913" marR="4913" marT="4913" marB="353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 (3 of 3)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750010"/>
                  </a:ext>
                </a:extLst>
              </a:tr>
              <a:tr h="2901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Very Well 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913" marR="4913" marT="4913" marB="353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 (1 of 2)</a:t>
                      </a:r>
                    </a:p>
                  </a:txBody>
                  <a:tcPr marL="4913" marR="4913" marT="4913" marB="353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2596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789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B1118B-9F11-BB84-5035-A72EDF409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4D0E555-16F6-44D0-BF56-AF5FF5BDE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17041D-1A7B-4ECA-AB68-3CFDB6726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6220" y="0"/>
            <a:ext cx="4641314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B7B90E-FA8F-E271-EB9B-61B7273B9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9" y="640080"/>
            <a:ext cx="3659246" cy="286269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Urology Data (UMSOM)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BCD2462-4C1E-401A-AC2D-F799A138B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852" y="3663649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AD9B406-3321-5D5B-3360-AC6B776BD7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13974"/>
              </p:ext>
            </p:extLst>
          </p:nvPr>
        </p:nvGraphicFramePr>
        <p:xfrm>
          <a:off x="4809506" y="2548683"/>
          <a:ext cx="7146808" cy="1719534"/>
        </p:xfrm>
        <a:graphic>
          <a:graphicData uri="http://schemas.openxmlformats.org/drawingml/2006/table">
            <a:tbl>
              <a:tblPr firstRow="1" bandRow="1"/>
              <a:tblGrid>
                <a:gridCol w="1099895">
                  <a:extLst>
                    <a:ext uri="{9D8B030D-6E8A-4147-A177-3AD203B41FA5}">
                      <a16:colId xmlns:a16="http://schemas.microsoft.com/office/drawing/2014/main" val="3082085132"/>
                    </a:ext>
                  </a:extLst>
                </a:gridCol>
                <a:gridCol w="1432920">
                  <a:extLst>
                    <a:ext uri="{9D8B030D-6E8A-4147-A177-3AD203B41FA5}">
                      <a16:colId xmlns:a16="http://schemas.microsoft.com/office/drawing/2014/main" val="2907178237"/>
                    </a:ext>
                  </a:extLst>
                </a:gridCol>
                <a:gridCol w="979877">
                  <a:extLst>
                    <a:ext uri="{9D8B030D-6E8A-4147-A177-3AD203B41FA5}">
                      <a16:colId xmlns:a16="http://schemas.microsoft.com/office/drawing/2014/main" val="3581327221"/>
                    </a:ext>
                  </a:extLst>
                </a:gridCol>
                <a:gridCol w="1161637">
                  <a:extLst>
                    <a:ext uri="{9D8B030D-6E8A-4147-A177-3AD203B41FA5}">
                      <a16:colId xmlns:a16="http://schemas.microsoft.com/office/drawing/2014/main" val="1979556903"/>
                    </a:ext>
                  </a:extLst>
                </a:gridCol>
                <a:gridCol w="1047698">
                  <a:extLst>
                    <a:ext uri="{9D8B030D-6E8A-4147-A177-3AD203B41FA5}">
                      <a16:colId xmlns:a16="http://schemas.microsoft.com/office/drawing/2014/main" val="1405627438"/>
                    </a:ext>
                  </a:extLst>
                </a:gridCol>
                <a:gridCol w="1424781">
                  <a:extLst>
                    <a:ext uri="{9D8B030D-6E8A-4147-A177-3AD203B41FA5}">
                      <a16:colId xmlns:a16="http://schemas.microsoft.com/office/drawing/2014/main" val="1832421209"/>
                    </a:ext>
                  </a:extLst>
                </a:gridCol>
              </a:tblGrid>
              <a:tr h="8597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Year</a:t>
                      </a:r>
                    </a:p>
                  </a:txBody>
                  <a:tcPr marL="10093" marR="10093" marT="10093" marB="726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No. Matched Applicants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Avg. No. Aways 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Matched Home 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Matched Away 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Matched Home/Away 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33498"/>
                  </a:ext>
                </a:extLst>
              </a:tr>
              <a:tr h="8597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2022-2025</a:t>
                      </a:r>
                    </a:p>
                  </a:txBody>
                  <a:tcPr marL="10093" marR="10093" marT="10093" marB="7266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 of 9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2.1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11% (1/9) 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33% (3/9) 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44% (4/9)</a:t>
                      </a:r>
                    </a:p>
                  </a:txBody>
                  <a:tcPr marL="10093" marR="10093" marT="10093" marB="726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2273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643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D5B73-B990-AC67-A7E4-85C68620D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solidFill>
                  <a:srgbClr val="FF0000"/>
                </a:solidFill>
                <a:ea typeface="+mj-lt"/>
                <a:cs typeface="+mj-lt"/>
              </a:rPr>
              <a:t>ALL STUDENTS APPLYING TO UROLOGY SHOULD HAVE A CONTINGENCY PLAN.</a:t>
            </a:r>
            <a:r>
              <a:rPr lang="en-US" b="1">
                <a:ea typeface="+mj-lt"/>
                <a:cs typeface="+mj-lt"/>
              </a:rPr>
              <a:t>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C9F67-FC91-F1C0-FB7C-749AFB8D3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40933"/>
            <a:ext cx="10058400" cy="4281280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>
              <a:buFont typeface="Calibri"/>
            </a:pPr>
            <a:r>
              <a:rPr lang="en-US" b="1">
                <a:ea typeface="+mn-lt"/>
                <a:cs typeface="+mn-lt"/>
              </a:rPr>
              <a:t>For students applying to specialties a little beyond their academic reach or for any student applying to a competitive subspeciality:</a:t>
            </a:r>
            <a:endParaRPr lang="en-US" b="1"/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ea typeface="+mn-lt"/>
                <a:cs typeface="+mn-lt"/>
              </a:rPr>
              <a:t>Consider applying to a second, less competitive specialty </a:t>
            </a:r>
            <a:r>
              <a:rPr lang="en-US" b="1">
                <a:ea typeface="+mn-lt"/>
                <a:cs typeface="+mn-lt"/>
              </a:rPr>
              <a:t>concurrently.</a:t>
            </a:r>
            <a:endParaRPr lang="en-US">
              <a:ea typeface="+mn-lt"/>
              <a:cs typeface="+mn-lt"/>
            </a:endParaRPr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ea typeface="+mn-lt"/>
                <a:cs typeface="+mn-lt"/>
              </a:rPr>
              <a:t>Consider applying to a preliminary program, such as internal medicine or surgery </a:t>
            </a:r>
            <a:r>
              <a:rPr lang="en-US" b="1">
                <a:ea typeface="+mn-lt"/>
                <a:cs typeface="+mn-lt"/>
              </a:rPr>
              <a:t>concurrently.</a:t>
            </a:r>
            <a:endParaRPr lang="en-US">
              <a:ea typeface="+mn-lt"/>
              <a:cs typeface="+mn-lt"/>
            </a:endParaRPr>
          </a:p>
          <a:p>
            <a:pPr>
              <a:buFont typeface="Calibri"/>
              <a:buChar char=" "/>
            </a:pPr>
            <a:r>
              <a:rPr lang="en-US" b="1">
                <a:ea typeface="+mn-lt"/>
                <a:cs typeface="+mn-lt"/>
              </a:rPr>
              <a:t>If you would rather improve your credentials and apply again if unmatched, be clear on what you can do to improve your credentials.</a:t>
            </a:r>
          </a:p>
          <a:p>
            <a:pPr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If research experience is important, consider applying </a:t>
            </a:r>
            <a:r>
              <a:rPr lang="en-US" b="1">
                <a:ea typeface="+mn-lt"/>
                <a:cs typeface="+mn-lt"/>
              </a:rPr>
              <a:t>concurrently</a:t>
            </a:r>
            <a:r>
              <a:rPr lang="en-US">
                <a:ea typeface="+mn-lt"/>
                <a:cs typeface="+mn-lt"/>
              </a:rPr>
              <a:t> to research programs so that you have that as an option if you do not match.</a:t>
            </a:r>
          </a:p>
          <a:p>
            <a:pPr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If additional clinical work is important, consider applying to a preliminary program</a:t>
            </a:r>
          </a:p>
          <a:p>
            <a:pPr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Consider earning an additional degree (MPH, JD, MBA) to either improve your credentials or as an alternate career option.</a:t>
            </a:r>
          </a:p>
          <a:p>
            <a:pPr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Understand that it takes </a:t>
            </a:r>
            <a:r>
              <a:rPr lang="en-US" b="1">
                <a:ea typeface="+mn-lt"/>
                <a:cs typeface="+mn-lt"/>
              </a:rPr>
              <a:t>2 years</a:t>
            </a:r>
            <a:r>
              <a:rPr lang="en-US">
                <a:ea typeface="+mn-lt"/>
                <a:cs typeface="+mn-lt"/>
              </a:rPr>
              <a:t> to really improve your application…1 year to do something and then the application year.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37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64BBAA4-C62B-4146-B49F-FE4CC4655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718102-8342-4B52-4D62-AD8D01E60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911" y="643468"/>
            <a:ext cx="3177847" cy="1674180"/>
          </a:xfrm>
        </p:spPr>
        <p:txBody>
          <a:bodyPr>
            <a:normAutofit/>
          </a:bodyPr>
          <a:lstStyle/>
          <a:p>
            <a:r>
              <a:rPr lang="en-US" sz="3700"/>
              <a:t>Secondary Urology Pilot Program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B57AA8-F021-480C-A9E2-F89913313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62164" y="2478513"/>
            <a:ext cx="292608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DDA12-154C-96BF-3FB8-87859FFC9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064" y="2639380"/>
            <a:ext cx="3205049" cy="32297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/>
              <a:t>2025- Pilot Program of a SOAP Program for programs that did not fill.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All programs spots filled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ERAS/AUA may not do this in the coming year- TBD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103B05-9736-BAEC-960D-084DE9C0F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3447" y="1179893"/>
            <a:ext cx="6892560" cy="415276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BF36B24-6632-4516-9692-731462896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043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DED2-63C6-48EA-BAF1-BB49B541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Which Programs to apply to: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5D01F-4528-430F-B3F7-10BB05C60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 fontAlgn="base"/>
            <a:r>
              <a:rPr lang="en-US" sz="1600" b="1" i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FREIDA</a:t>
            </a:r>
            <a:r>
              <a:rPr lang="en-US" sz="1600" b="0" i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really great tool that can help you look at accredited programs by specialty in different regions around the country. </a:t>
            </a:r>
            <a:r>
              <a:rPr lang="en-US" sz="1600" b="1" i="0" u="sng" strike="noStrike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https://freida.ama-assn.org/Freida/#/</a:t>
            </a:r>
            <a:r>
              <a:rPr lang="en-US" sz="1600" b="1" i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1" fontAlgn="base"/>
            <a:r>
              <a:rPr lang="en-US" sz="1600" b="0" i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do not have to pay- on th</a:t>
            </a:r>
            <a:r>
              <a:rPr lang="en-US" sz="16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main page, click under the search bar “View All Specialties”</a:t>
            </a:r>
            <a:endParaRPr lang="en-US" sz="1600" b="0" i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rtl="0" fontAlgn="base"/>
            <a:r>
              <a:rPr lang="en-US" sz="1600" b="0" i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 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rtl="0" fontAlgn="base"/>
            <a:r>
              <a:rPr lang="en-US" sz="1600" b="1" i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AAMC Residency Explorer</a:t>
            </a:r>
            <a:r>
              <a:rPr lang="en-US" sz="1600" b="0" i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0" i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a useful tool in assessing your competitiveness at particular programs: </a:t>
            </a:r>
            <a:r>
              <a:rPr lang="en-US" sz="1600" b="1" i="0" u="sng" strike="noStrike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https://www.residencyexplorer.org/Account/Login</a:t>
            </a:r>
            <a:r>
              <a:rPr lang="en-US" sz="1600" b="1" i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1" i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rtl="0" fontAlgn="base"/>
            <a:r>
              <a:rPr lang="en-US" sz="1600" b="0" i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rtl="0" fontAlgn="base"/>
            <a:r>
              <a:rPr lang="en-US" sz="1600" b="1" i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MedScope Data</a:t>
            </a:r>
            <a:r>
              <a:rPr lang="en-US" sz="1600" b="0" i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0" i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*We will review together – this data allows you to see where you stand as a student at UMSOM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rtl="0" fontAlgn="base"/>
            <a:r>
              <a:rPr lang="en-US" sz="1600" b="0" i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 rtl="0" fontAlgn="base"/>
            <a:r>
              <a:rPr lang="en-US" sz="1600" b="1" i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Departmental Advisors </a:t>
            </a:r>
            <a:r>
              <a:rPr lang="en-US" sz="1600" b="0" i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(as well as faculty advisors, and senior students) are another key source of program information  </a:t>
            </a:r>
            <a:endParaRPr lang="en-US" sz="1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3990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52BD35A-BC99-4831-A358-06E2CEB96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 w="69850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FB8A5C-7297-4502-94E6-E63ED9404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0268" y="566388"/>
            <a:ext cx="6265332" cy="571711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E00D295-80DB-42C0-94A3-674E8D36AD27}"/>
              </a:ext>
            </a:extLst>
          </p:cNvPr>
          <p:cNvCxnSpPr/>
          <p:nvPr/>
        </p:nvCxnSpPr>
        <p:spPr>
          <a:xfrm flipH="1" flipV="1">
            <a:off x="9245600" y="970844"/>
            <a:ext cx="801511" cy="5870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67D083A-31F5-4F62-B090-2E7DFACF121A}"/>
              </a:ext>
            </a:extLst>
          </p:cNvPr>
          <p:cNvSpPr txBox="1"/>
          <p:nvPr/>
        </p:nvSpPr>
        <p:spPr>
          <a:xfrm>
            <a:off x="834013" y="2210637"/>
            <a:ext cx="1527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Step 1: 220</a:t>
            </a:r>
          </a:p>
          <a:p>
            <a:r>
              <a:rPr lang="en-US"/>
              <a:t>Step 2: 235</a:t>
            </a:r>
          </a:p>
        </p:txBody>
      </p:sp>
    </p:spTree>
    <p:extLst>
      <p:ext uri="{BB962C8B-B14F-4D97-AF65-F5344CB8AC3E}">
        <p14:creationId xmlns:p14="http://schemas.microsoft.com/office/powerpoint/2010/main" val="164928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8B003C-F54E-4697-8B54-17D56EB03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51763"/>
            <a:ext cx="12192000" cy="3728695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F9F1FB9-5903-480B-A74A-EC6262CF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8809" cy="887441"/>
          </a:xfrm>
        </p:spPr>
        <p:txBody>
          <a:bodyPr/>
          <a:lstStyle/>
          <a:p>
            <a:pPr algn="ctr"/>
            <a:r>
              <a:rPr lang="en-US"/>
              <a:t>Compare Programs</a:t>
            </a:r>
          </a:p>
        </p:txBody>
      </p:sp>
    </p:spTree>
    <p:extLst>
      <p:ext uri="{BB962C8B-B14F-4D97-AF65-F5344CB8AC3E}">
        <p14:creationId xmlns:p14="http://schemas.microsoft.com/office/powerpoint/2010/main" val="2883443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2ECF8-D3A6-4DB0-A988-6FF7F496A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i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Checklist to be completed </a:t>
            </a:r>
            <a:br>
              <a:rPr lang="en-US" sz="4800" b="1" i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</a:br>
            <a:r>
              <a:rPr lang="en-US" sz="4800" b="1" i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prior </a:t>
            </a:r>
            <a:r>
              <a:rPr lang="en-US" sz="4800" b="1" i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to your meeting</a:t>
            </a:r>
            <a:r>
              <a:rPr lang="en-US" sz="4800" b="0" i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 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92CA9-6827-4882-9500-CD0AA261D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4232309"/>
          </a:xfrm>
        </p:spPr>
        <p:txBody>
          <a:bodyPr>
            <a:normAutofit fontScale="55000" lnSpcReduction="20000"/>
          </a:bodyPr>
          <a:lstStyle/>
          <a:p>
            <a:pPr algn="l" rtl="0" fontAlgn="base"/>
            <a:r>
              <a:rPr lang="en-US" sz="3400" b="1" i="0">
                <a:solidFill>
                  <a:srgbClr val="000000"/>
                </a:solidFill>
                <a:effectLst/>
              </a:rPr>
              <a:t>[   ] Complete the Career Tab on MedScope </a:t>
            </a:r>
            <a:r>
              <a:rPr lang="en-US" sz="3400" b="0" i="0">
                <a:solidFill>
                  <a:srgbClr val="000000"/>
                </a:solidFill>
                <a:effectLst/>
              </a:rPr>
              <a:t> </a:t>
            </a:r>
          </a:p>
          <a:p>
            <a:pPr algn="l" rtl="0" fontAlgn="base"/>
            <a:r>
              <a:rPr lang="en-US" sz="3400" b="1" i="0">
                <a:solidFill>
                  <a:srgbClr val="000000"/>
                </a:solidFill>
                <a:effectLst/>
              </a:rPr>
              <a:t>[   ] Review your schedule/graduation requirements </a:t>
            </a:r>
            <a:r>
              <a:rPr lang="en-US" sz="3400" b="0" i="0">
                <a:solidFill>
                  <a:srgbClr val="000000"/>
                </a:solidFill>
                <a:effectLst/>
              </a:rPr>
              <a:t> </a:t>
            </a:r>
          </a:p>
          <a:p>
            <a:pPr algn="l" rtl="0" fontAlgn="base"/>
            <a:r>
              <a:rPr lang="en-US" sz="3400" b="0" i="0">
                <a:solidFill>
                  <a:srgbClr val="000000"/>
                </a:solidFill>
                <a:effectLst/>
              </a:rPr>
              <a:t>[   ] </a:t>
            </a:r>
            <a:r>
              <a:rPr lang="en-US" sz="3400" b="1" i="0">
                <a:solidFill>
                  <a:srgbClr val="000000"/>
                </a:solidFill>
                <a:effectLst/>
              </a:rPr>
              <a:t>Review the </a:t>
            </a:r>
            <a:r>
              <a:rPr lang="en-US" sz="3600" b="1">
                <a:hlinkClick r:id="rId2"/>
              </a:rPr>
              <a:t>Residency Application Manual | University of Maryland School of Medicine</a:t>
            </a:r>
            <a:endParaRPr lang="en-US" sz="3400" b="1" i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en-US" sz="3400" b="0" i="0">
                <a:solidFill>
                  <a:srgbClr val="000000"/>
                </a:solidFill>
                <a:effectLst/>
              </a:rPr>
              <a:t> </a:t>
            </a:r>
          </a:p>
          <a:p>
            <a:pPr algn="l" rtl="0" fontAlgn="base"/>
            <a:r>
              <a:rPr lang="en-US" sz="3400" b="0" i="0">
                <a:solidFill>
                  <a:srgbClr val="000000"/>
                </a:solidFill>
                <a:effectLst/>
              </a:rPr>
              <a:t>The below are NOT required but may be helpful  </a:t>
            </a:r>
          </a:p>
          <a:p>
            <a:pPr algn="l" rtl="0" fontAlgn="base"/>
            <a:r>
              <a:rPr lang="en-US" sz="3400" b="0" i="0">
                <a:solidFill>
                  <a:srgbClr val="000000"/>
                </a:solidFill>
                <a:effectLst/>
              </a:rPr>
              <a:t>[   ] Meet with Departmental Mentors  </a:t>
            </a:r>
          </a:p>
          <a:p>
            <a:pPr algn="l" rtl="0" fontAlgn="base"/>
            <a:r>
              <a:rPr lang="en-US" sz="3400" b="0" i="0">
                <a:solidFill>
                  <a:srgbClr val="000000"/>
                </a:solidFill>
                <a:effectLst/>
              </a:rPr>
              <a:t>[   ] Create a preliminary list of programs of interest (</a:t>
            </a:r>
            <a:r>
              <a:rPr lang="en-US" sz="3400" b="1" i="0">
                <a:solidFill>
                  <a:srgbClr val="000000"/>
                </a:solidFill>
                <a:effectLst/>
              </a:rPr>
              <a:t>print/PDF Residency Explorer output</a:t>
            </a:r>
            <a:r>
              <a:rPr lang="en-US" sz="3400" b="0" i="0">
                <a:solidFill>
                  <a:srgbClr val="000000"/>
                </a:solidFill>
                <a:effectLst/>
              </a:rPr>
              <a:t>)  </a:t>
            </a:r>
          </a:p>
          <a:p>
            <a:pPr algn="l" rtl="0" fontAlgn="base"/>
            <a:r>
              <a:rPr lang="en-US" sz="3400" b="0" i="0">
                <a:solidFill>
                  <a:srgbClr val="000000"/>
                </a:solidFill>
                <a:effectLst/>
              </a:rPr>
              <a:t>[   ] Create a CV Draft (</a:t>
            </a:r>
            <a:r>
              <a:rPr lang="en-US" sz="3400" b="0" i="0" u="sng" strike="noStrike">
                <a:solidFill>
                  <a:srgbClr val="0563C1"/>
                </a:solidFill>
                <a:effectLst/>
                <a:hlinkClick r:id="rId3"/>
              </a:rPr>
              <a:t>CV Tips</a:t>
            </a:r>
            <a:r>
              <a:rPr lang="en-US" sz="3400" b="0" i="0">
                <a:solidFill>
                  <a:srgbClr val="000000"/>
                </a:solidFill>
                <a:effectLst/>
              </a:rPr>
              <a:t>); we will not go through this at the meeting but can answer specific questions  </a:t>
            </a:r>
          </a:p>
          <a:p>
            <a:pPr algn="l" rtl="0" fontAlgn="base"/>
            <a:r>
              <a:rPr lang="en-US" sz="3400" b="0" i="0">
                <a:solidFill>
                  <a:srgbClr val="000000"/>
                </a:solidFill>
                <a:effectLst/>
              </a:rPr>
              <a:t>[   ] Create a Personal Statement draft; we are happy to review outside the meeting timeframe 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411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E362070-691D-44DB-98D4-BC61774B0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FD6465-5182-48FA-9054-271291628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504" y="758951"/>
            <a:ext cx="7319175" cy="3374931"/>
          </a:xfrm>
        </p:spPr>
        <p:txBody>
          <a:bodyPr>
            <a:normAutofit/>
          </a:bodyPr>
          <a:lstStyle/>
          <a:p>
            <a:pPr algn="ctr"/>
            <a:r>
              <a:rPr lang="en-US"/>
              <a:t>Any 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4BFC7B-3B58-451D-9E69-0BE6D2DD77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6504" y="4455620"/>
            <a:ext cx="7321946" cy="1143000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7" name="Graphic 6" descr="Question mark">
            <a:extLst>
              <a:ext uri="{FF2B5EF4-FFF2-40B4-BE49-F238E27FC236}">
                <a16:creationId xmlns:a16="http://schemas.microsoft.com/office/drawing/2014/main" id="{4F0FF028-389F-6396-8209-5A0B632FC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973" y="1790485"/>
            <a:ext cx="2758331" cy="275833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A7EFE9C-DAE7-4ECA-BDB2-34E2534B8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8251" y="4294753"/>
            <a:ext cx="71323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32DB1480-5B24-4B37-B70E-C74945DD9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799E1-1C71-1CB0-5093-919E544D5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Upcoming workshops!</a:t>
            </a:r>
          </a:p>
        </p:txBody>
      </p:sp>
      <p:graphicFrame>
        <p:nvGraphicFramePr>
          <p:cNvPr id="4" name="Rectangle 3">
            <a:extLst>
              <a:ext uri="{FF2B5EF4-FFF2-40B4-BE49-F238E27FC236}">
                <a16:creationId xmlns:a16="http://schemas.microsoft.com/office/drawing/2014/main" id="{E09859D1-3D4D-103B-D205-4069BE729F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9776517"/>
              </p:ext>
            </p:extLst>
          </p:nvPr>
        </p:nvGraphicFramePr>
        <p:xfrm>
          <a:off x="1208847" y="2106123"/>
          <a:ext cx="9263342" cy="4024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9433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349A0-CB08-4A14-9CFB-C6F0FBF1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4422912" cy="6420678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Graduation Requirements Class of 2026</a:t>
            </a:r>
            <a:br>
              <a:rPr lang="en-US" sz="4400">
                <a:solidFill>
                  <a:srgbClr val="FFFFFF"/>
                </a:solidFill>
              </a:rPr>
            </a:br>
            <a:br>
              <a:rPr lang="en-US" sz="4400">
                <a:solidFill>
                  <a:srgbClr val="FFFFFF"/>
                </a:solidFill>
              </a:rPr>
            </a:br>
            <a:r>
              <a:rPr lang="en-US" sz="2000">
                <a:hlinkClick r:id="rId3"/>
              </a:rPr>
              <a:t>Graduation Requirements | University of Maryland School of Medicine</a:t>
            </a:r>
            <a:br>
              <a:rPr lang="en-US" sz="4400" b="0" i="0">
                <a:effectLst/>
              </a:rPr>
            </a:br>
            <a:endParaRPr lang="en-US" sz="44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252C2-2895-4DF6-A1BA-480564A65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5322" y="-104305"/>
            <a:ext cx="7334365" cy="6629287"/>
          </a:xfrm>
        </p:spPr>
        <p:txBody>
          <a:bodyPr anchor="ctr">
            <a:normAutofit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>
                <a:ea typeface="+mn-lt"/>
                <a:cs typeface="+mn-lt"/>
              </a:rPr>
              <a:t>Must be </a:t>
            </a:r>
            <a:r>
              <a:rPr lang="en-US" b="1">
                <a:ea typeface="+mn-lt"/>
                <a:cs typeface="+mn-lt"/>
              </a:rPr>
              <a:t>completed</a:t>
            </a:r>
            <a:r>
              <a:rPr lang="en-US">
                <a:ea typeface="+mn-lt"/>
                <a:cs typeface="+mn-lt"/>
              </a:rPr>
              <a:t> ONE </a:t>
            </a:r>
            <a:r>
              <a:rPr lang="en-US" b="0" i="0"/>
              <a:t>week prior to graduation</a:t>
            </a:r>
            <a:r>
              <a:rPr lang="en-US"/>
              <a:t> </a:t>
            </a:r>
            <a:endParaRPr lang="en-US" sz="160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>
                <a:effectLst/>
                <a:ea typeface="+mn-lt"/>
                <a:cs typeface="+mn-lt"/>
              </a:rPr>
              <a:t>Pass all third-year clerkships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b="0" i="0">
                <a:effectLst/>
                <a:ea typeface="+mn-lt"/>
                <a:cs typeface="+mn-lt"/>
              </a:rPr>
              <a:t>including shelf examinations</a:t>
            </a:r>
            <a:r>
              <a:rPr lang="en-US">
                <a:ea typeface="+mn-lt"/>
                <a:cs typeface="+mn-lt"/>
              </a:rPr>
              <a:t> </a:t>
            </a:r>
            <a:endParaRPr lang="en-US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a typeface="+mn-lt"/>
                <a:cs typeface="+mn-lt"/>
              </a:rPr>
              <a:t>Pass </a:t>
            </a:r>
            <a:r>
              <a:rPr lang="en-US" b="1">
                <a:ea typeface="+mn-lt"/>
                <a:cs typeface="+mn-lt"/>
              </a:rPr>
              <a:t>ONE</a:t>
            </a:r>
            <a:r>
              <a:rPr lang="en-US">
                <a:ea typeface="+mn-lt"/>
                <a:cs typeface="+mn-lt"/>
              </a:rPr>
              <a:t> 2-week elective (added to the Pediatric Clerkship)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>
                <a:effectLst/>
                <a:ea typeface="+mn-lt"/>
                <a:cs typeface="+mn-lt"/>
              </a:rPr>
              <a:t>Pass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b="1">
                <a:ea typeface="+mn-lt"/>
                <a:cs typeface="+mn-lt"/>
              </a:rPr>
              <a:t>TWO</a:t>
            </a:r>
            <a:r>
              <a:rPr lang="en-US">
                <a:ea typeface="+mn-lt"/>
                <a:cs typeface="+mn-lt"/>
              </a:rPr>
              <a:t> sub-internships </a:t>
            </a:r>
            <a:endParaRPr lang="en-US" sz="160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>
                <a:effectLst/>
                <a:ea typeface="+mn-lt"/>
                <a:cs typeface="+mn-lt"/>
              </a:rPr>
              <a:t>Pass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b="1">
                <a:ea typeface="+mn-lt"/>
                <a:cs typeface="+mn-lt"/>
              </a:rPr>
              <a:t>FIVE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b="0" i="0">
                <a:effectLst/>
                <a:ea typeface="+mn-lt"/>
                <a:cs typeface="+mn-lt"/>
              </a:rPr>
              <a:t>electives</a:t>
            </a:r>
            <a:r>
              <a:rPr lang="en-US">
                <a:ea typeface="+mn-lt"/>
                <a:cs typeface="+mn-lt"/>
              </a:rPr>
              <a:t> </a:t>
            </a:r>
            <a:endParaRPr lang="en-US" sz="1600"/>
          </a:p>
          <a:p>
            <a:pPr marL="365760"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>
                <a:effectLst/>
                <a:ea typeface="+mn-lt"/>
                <a:cs typeface="+mn-lt"/>
              </a:rPr>
              <a:t>No more than TWO Pre-clerkship elective equivalents may be counted toward the total elective count</a:t>
            </a:r>
            <a:r>
              <a:rPr lang="en-US" sz="1800">
                <a:ea typeface="+mn-lt"/>
                <a:cs typeface="+mn-lt"/>
              </a:rPr>
              <a:t> </a:t>
            </a:r>
            <a:endParaRPr lang="en-US" sz="1100"/>
          </a:p>
          <a:p>
            <a:pPr marL="365760"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>
                <a:effectLst/>
                <a:ea typeface="+mn-lt"/>
                <a:cs typeface="+mn-lt"/>
              </a:rPr>
              <a:t>Two electives must be on campus (i.e. in our electives </a:t>
            </a:r>
            <a:r>
              <a:rPr lang="en-US" sz="1800">
                <a:ea typeface="+mn-lt"/>
                <a:cs typeface="+mn-lt"/>
              </a:rPr>
              <a:t>catalogue</a:t>
            </a:r>
            <a:r>
              <a:rPr lang="en-US" sz="1800" b="0" i="0">
                <a:effectLst/>
                <a:ea typeface="+mn-lt"/>
                <a:cs typeface="+mn-lt"/>
              </a:rPr>
              <a:t>)</a:t>
            </a:r>
            <a:r>
              <a:rPr lang="en-US" sz="1800">
                <a:ea typeface="+mn-lt"/>
                <a:cs typeface="+mn-lt"/>
              </a:rPr>
              <a:t> </a:t>
            </a:r>
            <a:endParaRPr lang="en-US" sz="1100"/>
          </a:p>
          <a:p>
            <a:pPr marL="365760"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>
                <a:effectLst/>
                <a:ea typeface="+mn-lt"/>
                <a:cs typeface="+mn-lt"/>
              </a:rPr>
              <a:t>Pre-clerkship electives are considered </a:t>
            </a:r>
            <a:r>
              <a:rPr lang="en-US" sz="1800">
                <a:ea typeface="+mn-lt"/>
                <a:cs typeface="+mn-lt"/>
              </a:rPr>
              <a:t>“</a:t>
            </a:r>
            <a:r>
              <a:rPr lang="en-US" sz="1800" b="0" i="0">
                <a:effectLst/>
                <a:ea typeface="+mn-lt"/>
                <a:cs typeface="+mn-lt"/>
              </a:rPr>
              <a:t>on campus</a:t>
            </a:r>
            <a:r>
              <a:rPr lang="en-US" sz="1800">
                <a:ea typeface="+mn-lt"/>
                <a:cs typeface="+mn-lt"/>
              </a:rPr>
              <a:t>” </a:t>
            </a:r>
            <a:endParaRPr lang="en-US" sz="1100">
              <a:ea typeface="+mn-lt"/>
              <a:cs typeface="+mn-lt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8B33"/>
              </a:buClr>
              <a:buFont typeface="Arial,Sans-Serif" panose="020B0604020202020204" pitchFamily="34" charset="0"/>
              <a:buChar char="•"/>
            </a:pPr>
            <a:r>
              <a:rPr lang="en-US">
                <a:ea typeface="+mn-lt"/>
                <a:cs typeface="+mn-lt"/>
              </a:rPr>
              <a:t>Pass </a:t>
            </a:r>
            <a:r>
              <a:rPr lang="en-US" b="1">
                <a:ea typeface="+mn-lt"/>
                <a:cs typeface="+mn-lt"/>
              </a:rPr>
              <a:t>ONE</a:t>
            </a:r>
            <a:r>
              <a:rPr lang="en-US">
                <a:ea typeface="+mn-lt"/>
                <a:cs typeface="+mn-lt"/>
              </a:rPr>
              <a:t> PoM4: Transition to Residency (4 weeks)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8B33"/>
              </a:buClr>
              <a:buFont typeface="Arial,Sans-Serif" panose="020B0604020202020204" pitchFamily="34" charset="0"/>
              <a:buChar char="•"/>
            </a:pPr>
            <a:r>
              <a:rPr lang="en-US">
                <a:ea typeface="+mn-lt"/>
                <a:cs typeface="+mn-lt"/>
              </a:rPr>
              <a:t>Complete an FRCT Scholarly Project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b="0" i="0">
                <a:effectLst/>
                <a:ea typeface="+mn-lt"/>
                <a:cs typeface="+mn-lt"/>
              </a:rPr>
              <a:t>Pass OSCE</a:t>
            </a:r>
            <a:r>
              <a:rPr lang="en-US">
                <a:ea typeface="+mn-lt"/>
                <a:cs typeface="+mn-lt"/>
              </a:rPr>
              <a:t> </a:t>
            </a:r>
            <a:endParaRPr lang="en-US" sz="160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>
                <a:effectLst/>
                <a:ea typeface="+mn-lt"/>
                <a:cs typeface="+mn-lt"/>
              </a:rPr>
              <a:t>Take USMLE Step 2</a:t>
            </a:r>
            <a:r>
              <a:rPr lang="en-US">
                <a:ea typeface="+mn-lt"/>
                <a:cs typeface="+mn-lt"/>
              </a:rPr>
              <a:t>: </a:t>
            </a:r>
            <a:r>
              <a:rPr lang="en-US" b="0" i="0">
                <a:effectLst/>
                <a:ea typeface="+mn-lt"/>
                <a:cs typeface="+mn-lt"/>
              </a:rPr>
              <a:t>Clinical </a:t>
            </a:r>
            <a:r>
              <a:rPr lang="en-US">
                <a:ea typeface="+mn-lt"/>
                <a:cs typeface="+mn-lt"/>
              </a:rPr>
              <a:t>Knowledge examination</a:t>
            </a:r>
            <a:endParaRPr lang="en-US" sz="160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>
                <a:effectLst/>
                <a:ea typeface="+mn-lt"/>
                <a:cs typeface="+mn-lt"/>
              </a:rPr>
              <a:t>Complete Exit Interview with Financial Aid</a:t>
            </a:r>
            <a:r>
              <a:rPr lang="en-US">
                <a:ea typeface="+mn-lt"/>
                <a:cs typeface="+mn-lt"/>
              </a:rPr>
              <a:t> </a:t>
            </a:r>
            <a:endParaRPr lang="en-US" sz="160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a typeface="+mn-lt"/>
                <a:cs typeface="+mn-lt"/>
              </a:rPr>
              <a:t>Additional Requirements (next slide)</a:t>
            </a:r>
          </a:p>
          <a:p>
            <a:r>
              <a:rPr lang="en-US">
                <a:ea typeface="+mn-lt"/>
                <a:cs typeface="+mn-lt"/>
              </a:rPr>
              <a:t> </a:t>
            </a:r>
            <a:r>
              <a:rPr lang="en-US" i="1">
                <a:ea typeface="+mn-lt"/>
                <a:cs typeface="+mn-lt"/>
              </a:rPr>
              <a:t>*NOTE – if you are off cycle, please discuss your graduation requirements with an OSA Faculty member </a:t>
            </a:r>
            <a:r>
              <a:rPr lang="en-US">
                <a:ea typeface="+mn-lt"/>
                <a:cs typeface="+mn-lt"/>
              </a:rPr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37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349A0-CB08-4A14-9CFB-C6F0FBF1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"/>
            <a:ext cx="4373216" cy="6430617"/>
          </a:xfrm>
          <a:solidFill>
            <a:schemeClr val="tx1">
              <a:lumMod val="95000"/>
              <a:lumOff val="5000"/>
            </a:schemeClr>
          </a:solidFill>
        </p:spPr>
        <p:txBody>
          <a:bodyPr anchor="ctr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Graduation Requirements Class of 2026</a:t>
            </a:r>
            <a:br>
              <a:rPr lang="en-US" sz="4400">
                <a:solidFill>
                  <a:srgbClr val="FFFFFF"/>
                </a:solidFill>
              </a:rPr>
            </a:br>
            <a:br>
              <a:rPr lang="en-US" sz="4400">
                <a:solidFill>
                  <a:srgbClr val="FFFFFF"/>
                </a:solidFill>
              </a:rPr>
            </a:br>
            <a:br>
              <a:rPr lang="en-US" sz="4400">
                <a:solidFill>
                  <a:srgbClr val="FFFFFF"/>
                </a:solidFill>
              </a:rPr>
            </a:br>
            <a:br>
              <a:rPr lang="en-US" sz="4400" b="0" i="0">
                <a:effectLst/>
              </a:rPr>
            </a:br>
            <a:endParaRPr lang="en-US" sz="44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252C2-2895-4DF6-A1BA-480564A65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5993" y="109218"/>
            <a:ext cx="6724374" cy="6430617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100" b="1" u="sng">
                <a:ea typeface="+mn-lt"/>
                <a:cs typeface="+mn-lt"/>
              </a:rPr>
              <a:t>Additional Requirements:</a:t>
            </a:r>
            <a:r>
              <a:rPr lang="en-US" sz="2100">
                <a:ea typeface="+mn-lt"/>
                <a:cs typeface="+mn-lt"/>
              </a:rPr>
              <a:t> Note: these are NOT in addition to the above, but fulfill an above elective or sub-internship requirement.</a:t>
            </a:r>
            <a:endParaRPr lang="en-US" sz="2100"/>
          </a:p>
          <a:p>
            <a:r>
              <a:rPr lang="en-US" sz="2100" b="1" u="sng">
                <a:ea typeface="+mn-lt"/>
                <a:cs typeface="+mn-lt"/>
              </a:rPr>
              <a:t>Ambulatory Requirement^:</a:t>
            </a:r>
            <a:r>
              <a:rPr lang="en-US" sz="2100">
                <a:ea typeface="+mn-lt"/>
                <a:cs typeface="+mn-lt"/>
              </a:rPr>
              <a:t> one (4-week) of the five above required electives or one (4-week) of the two above required sub-internships must be an Ambulatory rotation (as designated via the "Ambulatory" tab in the course catalog); in addition to the expectations of the elective, students will have designated curricular material to satisfy the ambulatory requirement; this requirement cannot be fulfilled with a pre-clerkship elective.</a:t>
            </a:r>
            <a:endParaRPr lang="en-US" sz="1600"/>
          </a:p>
          <a:p>
            <a:r>
              <a:rPr lang="en-US" sz="2100" b="1" u="sng">
                <a:ea typeface="+mn-lt"/>
                <a:cs typeface="+mn-lt"/>
              </a:rPr>
              <a:t>Internal Medicine Requirement^:</a:t>
            </a:r>
            <a:r>
              <a:rPr lang="en-US" sz="2100">
                <a:ea typeface="+mn-lt"/>
                <a:cs typeface="+mn-lt"/>
              </a:rPr>
              <a:t> one (4-week) of the five above required electives or one (4-week) of the two above required sub-internships must be in Internal Medicine (as designated via the "Internal Medicine" tab in the course catalog); cannot be fulfilled with a pre-clerkship elective.</a:t>
            </a:r>
            <a:endParaRPr lang="en-US" sz="1600"/>
          </a:p>
          <a:p>
            <a:r>
              <a:rPr lang="en-US" sz="2100">
                <a:ea typeface="+mn-lt"/>
                <a:cs typeface="+mn-lt"/>
              </a:rPr>
              <a:t>^The same rotation cannot fulfill both the Ambulatory and Internal Medicine Requirement.</a:t>
            </a:r>
            <a:endParaRPr lang="en-US" sz="1600"/>
          </a:p>
          <a:p>
            <a:r>
              <a:rPr lang="en-US" sz="2100">
                <a:ea typeface="+mn-lt"/>
                <a:cs typeface="+mn-lt"/>
              </a:rPr>
              <a:t>★ At least one clinical rotation (as designated via the "Clinical" tab in the course catalog) must be done in the second half of the 4th year.</a:t>
            </a:r>
            <a:endParaRPr lang="en-US" sz="1600"/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1144724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E396F-8C2A-40F8-B5E7-13452552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Important Reminders</a:t>
            </a:r>
            <a:br>
              <a:rPr lang="en-US" b="0" i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5361D-9BA4-401D-B6B5-1369336FB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Confirm name/pronunciation in MedScope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as you with for graduation/diploma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Update your 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Preferred Pronouns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in MedScope for the MSPE (if not indicated will default to he/him, she/her)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Update your 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contact information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Pay it forward, sign up to be an 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Alumni Mentor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(Career Tab, MedScope)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Use the 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MedScope Interview Tracker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to ensure optimal advising!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Consider your brand and ensure social media profiles are professional/clean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Meet </a:t>
            </a:r>
            <a:r>
              <a:rPr lang="en-US" sz="1800">
                <a:solidFill>
                  <a:srgbClr val="000000"/>
                </a:solidFill>
                <a:latin typeface="Calibri" panose="020F0502020204030204" pitchFamily="34" charset="0"/>
              </a:rPr>
              <a:t>with Financial Aid (Sophia Cascio)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Complete </a:t>
            </a: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Graduation Questionnaire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(online through AAMC) – available Jan – May 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69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9C380-A799-4168-B788-3919AFF7B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Career Tab </a:t>
            </a:r>
            <a:r>
              <a:rPr lang="en-US"/>
              <a:t>(Please complete)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F46152-B72F-47DF-9F93-423FC6F84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972"/>
            <a:ext cx="12192000" cy="4199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635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63B3-BDD9-BDA9-ED27-69B6B1D42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Residency Application Manual:</a:t>
            </a:r>
            <a:br>
              <a:rPr lang="en-US"/>
            </a:br>
            <a:r>
              <a:rPr lang="en-US"/>
              <a:t>Your New Best Friend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B68F5-7404-53E3-E292-F4636A7D7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901" y="3097109"/>
            <a:ext cx="10058400" cy="3760891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hlinkClick r:id="rId2"/>
              </a:rPr>
              <a:t>Residency Application Manual | University of Maryland School of Medicine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2343157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2DF93-27DC-4850-8E7B-2C07FBF04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4343399" cy="6430618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1:1 OSA Residency Advising  </a:t>
            </a:r>
            <a:br>
              <a:rPr lang="en-US" sz="4400">
                <a:solidFill>
                  <a:srgbClr val="FFFFFF"/>
                </a:solidFill>
              </a:rPr>
            </a:br>
            <a:r>
              <a:rPr lang="en-US" sz="4400">
                <a:solidFill>
                  <a:srgbClr val="FFFFFF"/>
                </a:solidFill>
              </a:rPr>
              <a:t>Meeting Prep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533AB-631C-4B93-B363-9495F53AE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0104" y="-129149"/>
            <a:ext cx="6965244" cy="6649155"/>
          </a:xfrm>
        </p:spPr>
        <p:txBody>
          <a:bodyPr anchor="ctr">
            <a:noAutofit/>
          </a:bodyPr>
          <a:lstStyle/>
          <a:p>
            <a:pPr rtl="0" fontAlgn="base">
              <a:lnSpc>
                <a:spcPct val="100000"/>
              </a:lnSpc>
            </a:pPr>
            <a:r>
              <a:rPr lang="en-US" sz="1400" b="0" i="0">
                <a:effectLst/>
              </a:rPr>
              <a:t>You may review MSPE details, including a sample MSPE, here:  </a:t>
            </a:r>
          </a:p>
          <a:p>
            <a:pPr rtl="0" fontAlgn="base">
              <a:lnSpc>
                <a:spcPct val="100000"/>
              </a:lnSpc>
              <a:buFont typeface="+mj-lt"/>
              <a:buAutoNum type="arabicPeriod"/>
            </a:pPr>
            <a:r>
              <a:rPr lang="en-US" sz="1200">
                <a:hlinkClick r:id="rId2"/>
              </a:rPr>
              <a:t>The MSPE | University of Maryland School of Medicine</a:t>
            </a:r>
            <a:endParaRPr lang="en-US" sz="1200"/>
          </a:p>
          <a:p>
            <a:pPr rtl="0" fontAlgn="base">
              <a:lnSpc>
                <a:spcPct val="100000"/>
              </a:lnSpc>
            </a:pPr>
            <a:r>
              <a:rPr lang="en-US" sz="1400" b="0" i="0">
                <a:effectLst/>
              </a:rPr>
              <a:t>[   ] Complete the </a:t>
            </a:r>
            <a:r>
              <a:rPr lang="en-US" sz="1400" b="1" i="0">
                <a:effectLst/>
              </a:rPr>
              <a:t>Career Tab </a:t>
            </a:r>
            <a:r>
              <a:rPr lang="en-US" sz="1400" b="0" i="0">
                <a:effectLst/>
              </a:rPr>
              <a:t>on MedScope to assist with MSPE data collection  </a:t>
            </a:r>
          </a:p>
          <a:p>
            <a:pPr rtl="0" fontAlgn="base">
              <a:lnSpc>
                <a:spcPct val="100000"/>
              </a:lnSpc>
            </a:pPr>
            <a:r>
              <a:rPr lang="en-US" sz="1400" b="0" i="0">
                <a:effectLst/>
              </a:rPr>
              <a:t>*Be prepared to </a:t>
            </a:r>
            <a:r>
              <a:rPr lang="en-US" sz="1400" b="1" i="0">
                <a:effectLst/>
              </a:rPr>
              <a:t>discuss any deviations from the traditional 4-year curriculum  </a:t>
            </a:r>
          </a:p>
          <a:p>
            <a:pPr rtl="0" fontAlgn="base">
              <a:lnSpc>
                <a:spcPct val="100000"/>
              </a:lnSpc>
            </a:pPr>
            <a:r>
              <a:rPr lang="en-US" sz="1400" b="0" i="0">
                <a:effectLst/>
              </a:rPr>
              <a:t>*Be prepared to </a:t>
            </a:r>
            <a:r>
              <a:rPr lang="en-US" sz="1400" b="1" i="0">
                <a:effectLst/>
              </a:rPr>
              <a:t>discuss any hardships </a:t>
            </a:r>
            <a:r>
              <a:rPr lang="en-US" sz="1400" b="0" i="0">
                <a:effectLst/>
              </a:rPr>
              <a:t>(e.g. personal medical condition, bereavement, or other extenuating circumstance that may have had a negative effect on academic performance) if you wish to consider for inclusion in the MSPE  </a:t>
            </a:r>
          </a:p>
          <a:p>
            <a:pPr fontAlgn="base">
              <a:lnSpc>
                <a:spcPct val="100000"/>
              </a:lnSpc>
            </a:pPr>
            <a:r>
              <a:rPr lang="en-US" sz="1400" b="0" i="0">
                <a:effectLst/>
              </a:rPr>
              <a:t>[   ] Closer </a:t>
            </a:r>
            <a:r>
              <a:rPr lang="en-US" sz="1400"/>
              <a:t>to </a:t>
            </a:r>
            <a:r>
              <a:rPr lang="en-US" sz="1400" b="0" i="0">
                <a:effectLst/>
              </a:rPr>
              <a:t>the application deadline, OSA will solicit Noteworthy Characteristics from you for inclusion in the MSPE; if you wish to get started on these now you may review examples in Link #1 above.   </a:t>
            </a:r>
          </a:p>
          <a:p>
            <a:pPr rtl="0" fontAlgn="base">
              <a:lnSpc>
                <a:spcPct val="100000"/>
              </a:lnSpc>
            </a:pPr>
            <a:r>
              <a:rPr lang="en-US" sz="1400" b="0" i="0">
                <a:effectLst/>
              </a:rPr>
              <a:t>Note:   </a:t>
            </a:r>
          </a:p>
          <a:p>
            <a:pPr rtl="0" fontAlgn="base">
              <a:lnSpc>
                <a:spcPct val="100000"/>
              </a:lnSpc>
            </a:pPr>
            <a:r>
              <a:rPr lang="en-US" sz="1400" b="0" i="0">
                <a:effectLst/>
              </a:rPr>
              <a:t>*AOA nominations will be noted in the MSPEs Noteworthy Characteristics and in the summary paragraph </a:t>
            </a:r>
          </a:p>
          <a:p>
            <a:pPr rtl="0" fontAlgn="base">
              <a:lnSpc>
                <a:spcPct val="100000"/>
              </a:lnSpc>
            </a:pPr>
            <a:r>
              <a:rPr lang="en-US" sz="1400" b="0" i="0">
                <a:effectLst/>
              </a:rPr>
              <a:t>*GHHS membership will be noted in the MSPEs Professional Performance section and in the summary paragraph 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878641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8"/>
  <p:tag name="TPFULLVERSION" val="2.2.3.19"/>
  <p:tag name="TPOS" val="2"/>
  <p:tag name="TPLASTSAVEVERSION" val="6.2 PC"/>
  <p:tag name="TPLASTSAVEPRODUCT" val="TurningPoint web for PowerPoint"/>
</p:tagLst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40">
    <a:dk1>
      <a:sysClr val="windowText" lastClr="000000"/>
    </a:dk1>
    <a:lt1>
      <a:sysClr val="window" lastClr="FFFFFF"/>
    </a:lt1>
    <a:dk2>
      <a:srgbClr val="545D57"/>
    </a:dk2>
    <a:lt2>
      <a:srgbClr val="EBEBE8"/>
    </a:lt2>
    <a:accent1>
      <a:srgbClr val="579858"/>
    </a:accent1>
    <a:accent2>
      <a:srgbClr val="ED583E"/>
    </a:accent2>
    <a:accent3>
      <a:srgbClr val="D3BA59"/>
    </a:accent3>
    <a:accent4>
      <a:srgbClr val="4C94AC"/>
    </a:accent4>
    <a:accent5>
      <a:srgbClr val="A09E84"/>
    </a:accent5>
    <a:accent6>
      <a:srgbClr val="FC7D4A"/>
    </a:accent6>
    <a:hlink>
      <a:srgbClr val="04A2DA"/>
    </a:hlink>
    <a:folHlink>
      <a:srgbClr val="808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BD426C7E93694B8A52C937FFACA1C5" ma:contentTypeVersion="23" ma:contentTypeDescription="Create a new document." ma:contentTypeScope="" ma:versionID="8a17d9be41b4bcf581038508678214a7">
  <xsd:schema xmlns:xsd="http://www.w3.org/2001/XMLSchema" xmlns:xs="http://www.w3.org/2001/XMLSchema" xmlns:p="http://schemas.microsoft.com/office/2006/metadata/properties" xmlns:ns1="http://schemas.microsoft.com/sharepoint/v3" xmlns:ns2="b952f4ed-faee-42e5-b15e-296a4efded7d" xmlns:ns3="480e030d-b1ba-4175-bf7e-8ff9154deca3" targetNamespace="http://schemas.microsoft.com/office/2006/metadata/properties" ma:root="true" ma:fieldsID="298cd942ded46bd37af27c73b96e2bc3" ns1:_="" ns2:_="" ns3:_="">
    <xsd:import namespace="http://schemas.microsoft.com/sharepoint/v3"/>
    <xsd:import namespace="b952f4ed-faee-42e5-b15e-296a4efded7d"/>
    <xsd:import namespace="480e030d-b1ba-4175-bf7e-8ff9154deca3"/>
    <xsd:element name="properties">
      <xsd:complexType>
        <xsd:sequence>
          <xsd:element name="documentManagement">
            <xsd:complexType>
              <xsd:all>
                <xsd:element ref="ns2:SenttoStudentHealth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52f4ed-faee-42e5-b15e-296a4efded7d" elementFormDefault="qualified">
    <xsd:import namespace="http://schemas.microsoft.com/office/2006/documentManagement/types"/>
    <xsd:import namespace="http://schemas.microsoft.com/office/infopath/2007/PartnerControls"/>
    <xsd:element name="SenttoStudentHealth" ma:index="2" nillable="true" ma:displayName="Sent to Student Health" ma:default="1" ma:format="Dropdown" ma:internalName="SenttoStudentHealth" ma:readOnly="false">
      <xsd:simpleType>
        <xsd:restriction base="dms:Boolean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17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5e2b2fc-0517-44cc-85bc-21d743cacc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0e030d-b1ba-4175-bf7e-8ff9154deca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6" nillable="true" ma:displayName="Taxonomy Catch All Column" ma:hidden="true" ma:list="{ddc7a2c4-33d9-45de-a80b-5d443deca286}" ma:internalName="TaxCatchAll" ma:showField="CatchAllData" ma:web="480e030d-b1ba-4175-bf7e-8ff9154dec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b952f4ed-faee-42e5-b15e-296a4efded7d" xsi:nil="true"/>
    <_ip_UnifiedCompliancePolicyUIAction xmlns="http://schemas.microsoft.com/sharepoint/v3" xsi:nil="true"/>
    <SenttoStudentHealth xmlns="b952f4ed-faee-42e5-b15e-296a4efded7d">true</SenttoStudentHealth>
    <_ip_UnifiedCompliancePolicyProperties xmlns="http://schemas.microsoft.com/sharepoint/v3" xsi:nil="true"/>
    <SharedWithUsers xmlns="480e030d-b1ba-4175-bf7e-8ff9154deca3">
      <UserInfo>
        <DisplayName/>
        <AccountId xsi:nil="true"/>
        <AccountType/>
      </UserInfo>
    </SharedWithUsers>
    <MediaLengthInSeconds xmlns="b952f4ed-faee-42e5-b15e-296a4efded7d" xsi:nil="true"/>
    <lcf76f155ced4ddcb4097134ff3c332f xmlns="b952f4ed-faee-42e5-b15e-296a4efded7d">
      <Terms xmlns="http://schemas.microsoft.com/office/infopath/2007/PartnerControls"/>
    </lcf76f155ced4ddcb4097134ff3c332f>
    <TaxCatchAll xmlns="480e030d-b1ba-4175-bf7e-8ff9154deca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735C81-BBC8-4A43-88DE-A2A7FF325E75}">
  <ds:schemaRefs>
    <ds:schemaRef ds:uri="480e030d-b1ba-4175-bf7e-8ff9154deca3"/>
    <ds:schemaRef ds:uri="b952f4ed-faee-42e5-b15e-296a4efded7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F3CD65D-61A5-43C9-A837-6EC73C7DA8AB}">
  <ds:schemaRefs>
    <ds:schemaRef ds:uri="480e030d-b1ba-4175-bf7e-8ff9154deca3"/>
    <ds:schemaRef ds:uri="b952f4ed-faee-42e5-b15e-296a4efded7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0</TotalTime>
  <Words>2265</Words>
  <Application>Microsoft Office PowerPoint</Application>
  <PresentationFormat>Widescreen</PresentationFormat>
  <Paragraphs>316</Paragraphs>
  <Slides>28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RetrospectVTI</vt:lpstr>
      <vt:lpstr>Urology </vt:lpstr>
      <vt:lpstr>PowerPoint Presentation</vt:lpstr>
      <vt:lpstr>Upcoming workshops!</vt:lpstr>
      <vt:lpstr>Graduation Requirements Class of 2026  Graduation Requirements | University of Maryland School of Medicine </vt:lpstr>
      <vt:lpstr>Graduation Requirements Class of 2026    </vt:lpstr>
      <vt:lpstr>Important Reminders </vt:lpstr>
      <vt:lpstr>Career Tab (Please complete)</vt:lpstr>
      <vt:lpstr>Residency Application Manual: Your New Best Friend</vt:lpstr>
      <vt:lpstr>1:1 OSA Residency Advising   Meeting Prep</vt:lpstr>
      <vt:lpstr>1:1 OSA Residency Advising Meeting Prep</vt:lpstr>
      <vt:lpstr>ERAS/NRMP TIMELINE  </vt:lpstr>
      <vt:lpstr>PowerPoint Presentation</vt:lpstr>
      <vt:lpstr>Application timeline:   </vt:lpstr>
      <vt:lpstr>Urology Application</vt:lpstr>
      <vt:lpstr>A Note on External Rotations (“Aways”) </vt:lpstr>
      <vt:lpstr>PowerPoint Presentation</vt:lpstr>
      <vt:lpstr>PowerPoint Presentation</vt:lpstr>
      <vt:lpstr>Signaling</vt:lpstr>
      <vt:lpstr>Urology Data (UMSOM)</vt:lpstr>
      <vt:lpstr>Urology Data (UMSOM)</vt:lpstr>
      <vt:lpstr>Urology Data (UMSOM)</vt:lpstr>
      <vt:lpstr>ALL STUDENTS APPLYING TO UROLOGY SHOULD HAVE A CONTINGENCY PLAN. </vt:lpstr>
      <vt:lpstr>Secondary Urology Pilot Program</vt:lpstr>
      <vt:lpstr>Which Programs to apply to:</vt:lpstr>
      <vt:lpstr>PowerPoint Presentation</vt:lpstr>
      <vt:lpstr>Compare Programs</vt:lpstr>
      <vt:lpstr>Checklist to be completed  prior to your meeting 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Urology </dc:title>
  <dc:creator>Lamos, Elizabeth</dc:creator>
  <cp:lastModifiedBy>Flaherty, Marissa</cp:lastModifiedBy>
  <cp:revision>2</cp:revision>
  <dcterms:created xsi:type="dcterms:W3CDTF">2022-04-09T17:30:38Z</dcterms:created>
  <dcterms:modified xsi:type="dcterms:W3CDTF">2025-05-06T14:34:50Z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0x010100F1BD426C7E93694B8A52C937FFACA1C5</vt:lpwstr>
  </property>
  <property fmtid="{D5CDD505-2E9C-101B-9397-08002B2CF9AE}" pid="3" name="Order">
    <vt:r8>78300</vt:r8>
  </property>
  <property fmtid="{D5CDD505-2E9C-101B-9397-08002B2CF9AE}" pid="4" name="TriggerFlowInfo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MediaServiceImageTags">
    <vt:lpwstr/>
  </property>
</Properties>
</file>