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1"/>
  </p:notesMasterIdLst>
  <p:sldIdLst>
    <p:sldId id="266" r:id="rId5"/>
    <p:sldId id="300" r:id="rId6"/>
    <p:sldId id="323" r:id="rId7"/>
    <p:sldId id="324" r:id="rId8"/>
    <p:sldId id="325" r:id="rId9"/>
    <p:sldId id="326" r:id="rId10"/>
    <p:sldId id="305" r:id="rId11"/>
    <p:sldId id="316" r:id="rId12"/>
    <p:sldId id="311" r:id="rId13"/>
    <p:sldId id="322" r:id="rId14"/>
    <p:sldId id="308" r:id="rId15"/>
    <p:sldId id="309" r:id="rId16"/>
    <p:sldId id="271" r:id="rId17"/>
    <p:sldId id="295" r:id="rId18"/>
    <p:sldId id="272" r:id="rId19"/>
    <p:sldId id="273" r:id="rId20"/>
    <p:sldId id="297" r:id="rId21"/>
    <p:sldId id="296" r:id="rId22"/>
    <p:sldId id="298" r:id="rId23"/>
    <p:sldId id="275" r:id="rId24"/>
    <p:sldId id="269" r:id="rId25"/>
    <p:sldId id="310" r:id="rId26"/>
    <p:sldId id="327" r:id="rId27"/>
    <p:sldId id="274" r:id="rId28"/>
    <p:sldId id="303" r:id="rId29"/>
    <p:sldId id="331" r:id="rId30"/>
    <p:sldId id="328" r:id="rId31"/>
    <p:sldId id="329" r:id="rId32"/>
    <p:sldId id="330" r:id="rId33"/>
    <p:sldId id="332" r:id="rId34"/>
    <p:sldId id="276" r:id="rId35"/>
    <p:sldId id="280" r:id="rId36"/>
    <p:sldId id="281" r:id="rId37"/>
    <p:sldId id="285" r:id="rId38"/>
    <p:sldId id="304" r:id="rId39"/>
    <p:sldId id="290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18C0B-DC1F-44C7-8E04-7905851ECCD3}" v="22" dt="2025-04-30T02:04:41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school.umaryland.edu/osa/residency-application-manual-/osa-advising-workshop-series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school.umaryland.edu/osa/residency-application-manual-/osa-advising-workshop-seri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DB2F8-BB85-4237-85D5-D3104486C9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BBE6F7-58DC-4653-A41A-C7B4B98FDBA8}">
      <dgm:prSet/>
      <dgm:spPr>
        <a:xfrm>
          <a:off x="0" y="352682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April-May: OSA Specialty-Specific Advising 	</a:t>
          </a:r>
        </a:p>
      </dgm:t>
    </dgm:pt>
    <dgm:pt modelId="{9C9D9627-5A7B-4362-BD8D-3BE11C83A310}" type="parTrans" cxnId="{34FC4DAE-F61E-4DA6-8BA4-0CD1BD984611}">
      <dgm:prSet/>
      <dgm:spPr/>
      <dgm:t>
        <a:bodyPr/>
        <a:lstStyle/>
        <a:p>
          <a:endParaRPr lang="en-US"/>
        </a:p>
      </dgm:t>
    </dgm:pt>
    <dgm:pt modelId="{D64AA040-64AD-4F80-AB10-25EEBE6464F1}" type="sibTrans" cxnId="{34FC4DAE-F61E-4DA6-8BA4-0CD1BD984611}">
      <dgm:prSet/>
      <dgm:spPr/>
      <dgm:t>
        <a:bodyPr/>
        <a:lstStyle/>
        <a:p>
          <a:endParaRPr lang="en-US"/>
        </a:p>
      </dgm:t>
    </dgm:pt>
    <dgm:pt modelId="{2C0A7736-0C37-4331-A036-E3714F7DCB23}">
      <dgm:prSet/>
      <dgm:spPr>
        <a:xfrm>
          <a:off x="0" y="1959667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trike="no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</a:t>
          </a:r>
          <a:r>
            <a:rPr lang="en-US" strike="noStrike" baseline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Medscope</a:t>
          </a:r>
          <a:r>
            <a:rPr lang="en-US" strike="no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recording; LIVE: 7/15 &amp; 8/19 in Reid Rooms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FB6A49-5589-444D-B809-868673D34BCF}" type="parTrans" cxnId="{3E055B4A-2A84-4792-95E9-3BB4D3570EE5}">
      <dgm:prSet/>
      <dgm:spPr/>
      <dgm:t>
        <a:bodyPr/>
        <a:lstStyle/>
        <a:p>
          <a:endParaRPr lang="en-US"/>
        </a:p>
      </dgm:t>
    </dgm:pt>
    <dgm:pt modelId="{B6AAB1C7-EA62-4AB1-AD8E-349F6B7A2F5C}" type="sibTrans" cxnId="{3E055B4A-2A84-4792-95E9-3BB4D3570EE5}">
      <dgm:prSet/>
      <dgm:spPr/>
      <dgm:t>
        <a:bodyPr/>
        <a:lstStyle/>
        <a:p>
          <a:endParaRPr lang="en-US"/>
        </a:p>
      </dgm:t>
    </dgm:pt>
    <dgm:pt modelId="{0E9ACA25-0721-47DA-BB41-684A4FA5B095}">
      <dgm:prSet/>
      <dgm:spPr>
        <a:xfrm>
          <a:off x="0" y="431040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June 3rd 400pm: Residency Application Workshop:</a:t>
          </a:r>
        </a:p>
      </dgm:t>
    </dgm:pt>
    <dgm:pt modelId="{B0DF6869-14BD-406F-9AE8-64ABE5A547E1}" type="parTrans" cxnId="{489AFCE1-09FE-411A-8D25-418141B3F290}">
      <dgm:prSet/>
      <dgm:spPr/>
      <dgm:t>
        <a:bodyPr/>
        <a:lstStyle/>
        <a:p>
          <a:endParaRPr lang="en-US"/>
        </a:p>
      </dgm:t>
    </dgm:pt>
    <dgm:pt modelId="{A27CE332-1B71-4B03-BF26-60CE0172E822}" type="sibTrans" cxnId="{489AFCE1-09FE-411A-8D25-418141B3F290}">
      <dgm:prSet/>
      <dgm:spPr/>
      <dgm:t>
        <a:bodyPr/>
        <a:lstStyle/>
        <a:p>
          <a:endParaRPr lang="en-US"/>
        </a:p>
      </dgm:t>
    </dgm:pt>
    <dgm:pt modelId="{2FA4769C-825C-4698-B3E2-81FDBFD20893}">
      <dgm:prSet/>
      <dgm:spPr>
        <a:xfrm>
          <a:off x="0" y="509398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March 2026: SOAP Workshop (mandatory)</a:t>
          </a:r>
        </a:p>
      </dgm:t>
    </dgm:pt>
    <dgm:pt modelId="{9C0829C0-C8A1-480A-89DC-B97BF4E2C62C}" type="parTrans" cxnId="{18797158-0291-4663-A71A-8AECE5BD3709}">
      <dgm:prSet/>
      <dgm:spPr/>
      <dgm:t>
        <a:bodyPr/>
        <a:lstStyle/>
        <a:p>
          <a:endParaRPr lang="en-US"/>
        </a:p>
      </dgm:t>
    </dgm:pt>
    <dgm:pt modelId="{C4F37875-3805-43DE-BC8C-0090DFA43822}" type="sibTrans" cxnId="{18797158-0291-4663-A71A-8AECE5BD3709}">
      <dgm:prSet/>
      <dgm:spPr/>
      <dgm:t>
        <a:bodyPr/>
        <a:lstStyle/>
        <a:p>
          <a:endParaRPr lang="en-US"/>
        </a:p>
      </dgm:t>
    </dgm:pt>
    <dgm:pt modelId="{7464BD98-C6DB-4E61-90E7-A4903A85A8D4}">
      <dgm:prSet/>
      <dgm:spPr>
        <a:xfrm>
          <a:off x="0" y="391861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May-July: OSA 1:1 Advising Sessions 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DA4D195-CDBD-46CE-8AE4-C19A28E0A2D9}" type="parTrans" cxnId="{7C863285-2A4E-4012-A5D3-0714D6E22E01}">
      <dgm:prSet/>
      <dgm:spPr/>
      <dgm:t>
        <a:bodyPr/>
        <a:lstStyle/>
        <a:p>
          <a:endParaRPr lang="en-US"/>
        </a:p>
      </dgm:t>
    </dgm:pt>
    <dgm:pt modelId="{08E8817D-338D-4F73-B45D-0A82432C3411}" type="sibTrans" cxnId="{7C863285-2A4E-4012-A5D3-0714D6E22E01}">
      <dgm:prSet/>
      <dgm:spPr/>
      <dgm:t>
        <a:bodyPr/>
        <a:lstStyle/>
        <a:p>
          <a:endParaRPr lang="en-US"/>
        </a:p>
      </dgm:t>
    </dgm:pt>
    <dgm:pt modelId="{828C6256-E715-4774-8D5D-42228989FB90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Workshop Links: </a:t>
          </a:r>
          <a:r>
            <a:rPr lang="en-US" dirty="0">
              <a:hlinkClick xmlns:r="http://schemas.openxmlformats.org/officeDocument/2006/relationships" r:id="rId1"/>
            </a:rPr>
            <a:t>OSA Advising Workshop Series | University of Maryland School of Medicine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40D958D-C3E5-403A-9EC5-6DFDDB313F37}" type="parTrans" cxnId="{CB406F63-BA0D-4F03-B936-2250AACA553C}">
      <dgm:prSet/>
      <dgm:spPr/>
    </dgm:pt>
    <dgm:pt modelId="{94ACE435-3B49-428A-B7E2-71D5F5B1D3FF}" type="sibTrans" cxnId="{CB406F63-BA0D-4F03-B936-2250AACA553C}">
      <dgm:prSet/>
      <dgm:spPr/>
    </dgm:pt>
    <dgm:pt modelId="{295A8285-D275-46F7-A07C-59E361FA3C75}" type="pres">
      <dgm:prSet presAssocID="{AFADB2F8-BB85-4237-85D5-D3104486C949}" presName="vert0" presStyleCnt="0">
        <dgm:presLayoutVars>
          <dgm:dir/>
          <dgm:animOne val="branch"/>
          <dgm:animLvl val="lvl"/>
        </dgm:presLayoutVars>
      </dgm:prSet>
      <dgm:spPr/>
    </dgm:pt>
    <dgm:pt modelId="{8C8E7624-4360-486D-8A1B-A688B367C5DB}" type="pres">
      <dgm:prSet presAssocID="{828C6256-E715-4774-8D5D-42228989FB90}" presName="thickLine" presStyleLbl="alignNode1" presStyleIdx="0" presStyleCnt="6"/>
      <dgm:spPr/>
    </dgm:pt>
    <dgm:pt modelId="{9EEC6CF5-CD00-4F35-BC9D-262096513CB8}" type="pres">
      <dgm:prSet presAssocID="{828C6256-E715-4774-8D5D-42228989FB90}" presName="horz1" presStyleCnt="0"/>
      <dgm:spPr/>
    </dgm:pt>
    <dgm:pt modelId="{ABE5F513-B220-4854-B9B7-94A8C3822193}" type="pres">
      <dgm:prSet presAssocID="{828C6256-E715-4774-8D5D-42228989FB90}" presName="tx1" presStyleLbl="revTx" presStyleIdx="0" presStyleCnt="6"/>
      <dgm:spPr>
        <a:prstGeom prst="rect">
          <a:avLst/>
        </a:prstGeom>
      </dgm:spPr>
    </dgm:pt>
    <dgm:pt modelId="{DEB2349A-6004-44FA-A9E5-C884EB95D583}" type="pres">
      <dgm:prSet presAssocID="{828C6256-E715-4774-8D5D-42228989FB90}" presName="vert1" presStyleCnt="0"/>
      <dgm:spPr/>
    </dgm:pt>
    <dgm:pt modelId="{305BE206-0F8C-41DF-90B1-AD929032F948}" type="pres">
      <dgm:prSet presAssocID="{2C0A7736-0C37-4331-A036-E3714F7DCB23}" presName="thickLine" presStyleLbl="alignNode1" presStyleIdx="1" presStyleCnt="6"/>
      <dgm:spPr>
        <a:xfrm>
          <a:off x="0" y="195966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gm:spPr>
    </dgm:pt>
    <dgm:pt modelId="{2066E59F-976B-413C-809B-20A7A995AB8E}" type="pres">
      <dgm:prSet presAssocID="{2C0A7736-0C37-4331-A036-E3714F7DCB23}" presName="horz1" presStyleCnt="0"/>
      <dgm:spPr/>
    </dgm:pt>
    <dgm:pt modelId="{F6D1F524-D438-42FA-94DA-0DF5EAC350A0}" type="pres">
      <dgm:prSet presAssocID="{2C0A7736-0C37-4331-A036-E3714F7DCB23}" presName="tx1" presStyleLbl="revTx" presStyleIdx="1" presStyleCnt="6"/>
      <dgm:spPr/>
    </dgm:pt>
    <dgm:pt modelId="{B9FE6555-9124-4B86-B253-C0384D7169F1}" type="pres">
      <dgm:prSet presAssocID="{2C0A7736-0C37-4331-A036-E3714F7DCB23}" presName="vert1" presStyleCnt="0"/>
      <dgm:spPr/>
    </dgm:pt>
    <dgm:pt modelId="{D430AE64-067F-418D-B242-2257BF2F00D8}" type="pres">
      <dgm:prSet presAssocID="{98BBE6F7-58DC-4653-A41A-C7B4B98FDBA8}" presName="thickLine" presStyleLbl="alignNode1" presStyleIdx="2" presStyleCnt="6"/>
      <dgm:spPr>
        <a:xfrm>
          <a:off x="0" y="3526828"/>
          <a:ext cx="7898297" cy="0"/>
        </a:xfrm>
        <a:prstGeom prst="line">
          <a:avLst/>
        </a:prstGeom>
        <a:solidFill>
          <a:srgbClr val="C0504D">
            <a:hueOff val="3009548"/>
            <a:satOff val="-3754"/>
            <a:lumOff val="883"/>
            <a:alphaOff val="0"/>
          </a:srgbClr>
        </a:solidFill>
        <a:ln w="25400" cap="flat" cmpd="sng" algn="ctr">
          <a:solidFill>
            <a:srgbClr val="C0504D">
              <a:hueOff val="3009548"/>
              <a:satOff val="-3754"/>
              <a:lumOff val="883"/>
              <a:alphaOff val="0"/>
            </a:srgbClr>
          </a:solidFill>
          <a:prstDash val="solid"/>
        </a:ln>
        <a:effectLst/>
      </dgm:spPr>
    </dgm:pt>
    <dgm:pt modelId="{EC5BEF8F-1143-4816-88F7-7DA403BDD845}" type="pres">
      <dgm:prSet presAssocID="{98BBE6F7-58DC-4653-A41A-C7B4B98FDBA8}" presName="horz1" presStyleCnt="0"/>
      <dgm:spPr/>
    </dgm:pt>
    <dgm:pt modelId="{AD7C73CE-F55E-4F4E-90AA-3617101707B2}" type="pres">
      <dgm:prSet presAssocID="{98BBE6F7-58DC-4653-A41A-C7B4B98FDBA8}" presName="tx1" presStyleLbl="revTx" presStyleIdx="2" presStyleCnt="6"/>
      <dgm:spPr/>
    </dgm:pt>
    <dgm:pt modelId="{ADF73D2B-4313-46FE-855A-D77554CEF3BC}" type="pres">
      <dgm:prSet presAssocID="{98BBE6F7-58DC-4653-A41A-C7B4B98FDBA8}" presName="vert1" presStyleCnt="0"/>
      <dgm:spPr/>
    </dgm:pt>
    <dgm:pt modelId="{25350878-D9E7-49E2-A2B0-34AC1299B64C}" type="pres">
      <dgm:prSet presAssocID="{0E9ACA25-0721-47DA-BB41-684A4FA5B095}" presName="thickLine" presStyleLbl="alignNode1" presStyleIdx="3" presStyleCnt="6"/>
      <dgm:spPr>
        <a:xfrm>
          <a:off x="0" y="4310408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gm:spPr>
    </dgm:pt>
    <dgm:pt modelId="{1DE65BB8-B33B-474C-9FBC-15E2CE36D845}" type="pres">
      <dgm:prSet presAssocID="{0E9ACA25-0721-47DA-BB41-684A4FA5B095}" presName="horz1" presStyleCnt="0"/>
      <dgm:spPr/>
    </dgm:pt>
    <dgm:pt modelId="{49BE17D2-B53E-46AC-98F4-C5604A31F01E}" type="pres">
      <dgm:prSet presAssocID="{0E9ACA25-0721-47DA-BB41-684A4FA5B095}" presName="tx1" presStyleLbl="revTx" presStyleIdx="3" presStyleCnt="6"/>
      <dgm:spPr/>
    </dgm:pt>
    <dgm:pt modelId="{9A95E7B8-7623-4484-988E-96163FC92162}" type="pres">
      <dgm:prSet presAssocID="{0E9ACA25-0721-47DA-BB41-684A4FA5B095}" presName="vert1" presStyleCnt="0"/>
      <dgm:spPr/>
    </dgm:pt>
    <dgm:pt modelId="{01536863-5B08-4C43-8FC6-A0CE8E9FE8B5}" type="pres">
      <dgm:prSet presAssocID="{7464BD98-C6DB-4E61-90E7-A4903A85A8D4}" presName="thickLine" presStyleLbl="alignNode1" presStyleIdx="4" presStyleCnt="6"/>
      <dgm:spPr/>
    </dgm:pt>
    <dgm:pt modelId="{D8A8CC35-DAD3-49D9-B007-0FDCE3ECCA22}" type="pres">
      <dgm:prSet presAssocID="{7464BD98-C6DB-4E61-90E7-A4903A85A8D4}" presName="horz1" presStyleCnt="0"/>
      <dgm:spPr/>
    </dgm:pt>
    <dgm:pt modelId="{663CE0D0-D09D-43DC-B69B-1A14775EBA7C}" type="pres">
      <dgm:prSet presAssocID="{7464BD98-C6DB-4E61-90E7-A4903A85A8D4}" presName="tx1" presStyleLbl="revTx" presStyleIdx="4" presStyleCnt="6"/>
      <dgm:spPr>
        <a:prstGeom prst="rect">
          <a:avLst/>
        </a:prstGeom>
      </dgm:spPr>
    </dgm:pt>
    <dgm:pt modelId="{6444B232-4BF2-41C5-A2E2-B153B67E6185}" type="pres">
      <dgm:prSet presAssocID="{7464BD98-C6DB-4E61-90E7-A4903A85A8D4}" presName="vert1" presStyleCnt="0"/>
      <dgm:spPr/>
    </dgm:pt>
    <dgm:pt modelId="{09F331A3-264A-425A-B204-836E1153B561}" type="pres">
      <dgm:prSet presAssocID="{2FA4769C-825C-4698-B3E2-81FDBFD20893}" presName="thickLine" presStyleLbl="alignNode1" presStyleIdx="5" presStyleCnt="6"/>
      <dgm:spPr>
        <a:xfrm>
          <a:off x="0" y="5093988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gm:spPr>
    </dgm:pt>
    <dgm:pt modelId="{41A706D2-5899-4830-8150-AD3ACA906E72}" type="pres">
      <dgm:prSet presAssocID="{2FA4769C-825C-4698-B3E2-81FDBFD20893}" presName="horz1" presStyleCnt="0"/>
      <dgm:spPr/>
    </dgm:pt>
    <dgm:pt modelId="{6645DA49-7F5D-4765-8B87-C7CF16A85D9C}" type="pres">
      <dgm:prSet presAssocID="{2FA4769C-825C-4698-B3E2-81FDBFD20893}" presName="tx1" presStyleLbl="revTx" presStyleIdx="5" presStyleCnt="6"/>
      <dgm:spPr/>
    </dgm:pt>
    <dgm:pt modelId="{F71D2F8B-2170-426E-962A-E021A6D34212}" type="pres">
      <dgm:prSet presAssocID="{2FA4769C-825C-4698-B3E2-81FDBFD20893}" presName="vert1" presStyleCnt="0"/>
      <dgm:spPr/>
    </dgm:pt>
  </dgm:ptLst>
  <dgm:cxnLst>
    <dgm:cxn modelId="{2F72EE01-C3BB-4C12-8A0B-8A84347E770F}" type="presOf" srcId="{7464BD98-C6DB-4E61-90E7-A4903A85A8D4}" destId="{663CE0D0-D09D-43DC-B69B-1A14775EBA7C}" srcOrd="0" destOrd="0" presId="urn:microsoft.com/office/officeart/2008/layout/LinedList"/>
    <dgm:cxn modelId="{23D01D0E-8702-43B0-8AB5-36FA4F84E74F}" type="presOf" srcId="{0E9ACA25-0721-47DA-BB41-684A4FA5B095}" destId="{49BE17D2-B53E-46AC-98F4-C5604A31F01E}" srcOrd="0" destOrd="0" presId="urn:microsoft.com/office/officeart/2008/layout/LinedList"/>
    <dgm:cxn modelId="{BA131142-14E4-4CE0-9FAE-85C9CE8B2CB5}" type="presOf" srcId="{AFADB2F8-BB85-4237-85D5-D3104486C949}" destId="{295A8285-D275-46F7-A07C-59E361FA3C75}" srcOrd="0" destOrd="0" presId="urn:microsoft.com/office/officeart/2008/layout/LinedList"/>
    <dgm:cxn modelId="{CB406F63-BA0D-4F03-B936-2250AACA553C}" srcId="{AFADB2F8-BB85-4237-85D5-D3104486C949}" destId="{828C6256-E715-4774-8D5D-42228989FB90}" srcOrd="0" destOrd="0" parTransId="{D40D958D-C3E5-403A-9EC5-6DFDDB313F37}" sibTransId="{94ACE435-3B49-428A-B7E2-71D5F5B1D3FF}"/>
    <dgm:cxn modelId="{3E055B4A-2A84-4792-95E9-3BB4D3570EE5}" srcId="{AFADB2F8-BB85-4237-85D5-D3104486C949}" destId="{2C0A7736-0C37-4331-A036-E3714F7DCB23}" srcOrd="1" destOrd="0" parTransId="{12FB6A49-5589-444D-B809-868673D34BCF}" sibTransId="{B6AAB1C7-EA62-4AB1-AD8E-349F6B7A2F5C}"/>
    <dgm:cxn modelId="{F1CFAF73-BCA6-4604-AEB6-317DCC73FD76}" type="presOf" srcId="{98BBE6F7-58DC-4653-A41A-C7B4B98FDBA8}" destId="{AD7C73CE-F55E-4F4E-90AA-3617101707B2}" srcOrd="0" destOrd="0" presId="urn:microsoft.com/office/officeart/2008/layout/LinedList"/>
    <dgm:cxn modelId="{18797158-0291-4663-A71A-8AECE5BD3709}" srcId="{AFADB2F8-BB85-4237-85D5-D3104486C949}" destId="{2FA4769C-825C-4698-B3E2-81FDBFD20893}" srcOrd="5" destOrd="0" parTransId="{9C0829C0-C8A1-480A-89DC-B97BF4E2C62C}" sibTransId="{C4F37875-3805-43DE-BC8C-0090DFA43822}"/>
    <dgm:cxn modelId="{7C863285-2A4E-4012-A5D3-0714D6E22E01}" srcId="{AFADB2F8-BB85-4237-85D5-D3104486C949}" destId="{7464BD98-C6DB-4E61-90E7-A4903A85A8D4}" srcOrd="4" destOrd="0" parTransId="{BDA4D195-CDBD-46CE-8AE4-C19A28E0A2D9}" sibTransId="{08E8817D-338D-4F73-B45D-0A82432C3411}"/>
    <dgm:cxn modelId="{C247AEAC-4A6A-4989-AEC2-CA0F911740D9}" type="presOf" srcId="{2FA4769C-825C-4698-B3E2-81FDBFD20893}" destId="{6645DA49-7F5D-4765-8B87-C7CF16A85D9C}" srcOrd="0" destOrd="0" presId="urn:microsoft.com/office/officeart/2008/layout/LinedList"/>
    <dgm:cxn modelId="{34FC4DAE-F61E-4DA6-8BA4-0CD1BD984611}" srcId="{AFADB2F8-BB85-4237-85D5-D3104486C949}" destId="{98BBE6F7-58DC-4653-A41A-C7B4B98FDBA8}" srcOrd="2" destOrd="0" parTransId="{9C9D9627-5A7B-4362-BD8D-3BE11C83A310}" sibTransId="{D64AA040-64AD-4F80-AB10-25EEBE6464F1}"/>
    <dgm:cxn modelId="{489AFCE1-09FE-411A-8D25-418141B3F290}" srcId="{AFADB2F8-BB85-4237-85D5-D3104486C949}" destId="{0E9ACA25-0721-47DA-BB41-684A4FA5B095}" srcOrd="3" destOrd="0" parTransId="{B0DF6869-14BD-406F-9AE8-64ABE5A547E1}" sibTransId="{A27CE332-1B71-4B03-BF26-60CE0172E822}"/>
    <dgm:cxn modelId="{FE15D0E7-A9DC-4911-9788-DB4EF8435CFB}" type="presOf" srcId="{2C0A7736-0C37-4331-A036-E3714F7DCB23}" destId="{F6D1F524-D438-42FA-94DA-0DF5EAC350A0}" srcOrd="0" destOrd="0" presId="urn:microsoft.com/office/officeart/2008/layout/LinedList"/>
    <dgm:cxn modelId="{AF02D2E8-559D-4824-B08B-CE6A0768E8F0}" type="presOf" srcId="{828C6256-E715-4774-8D5D-42228989FB90}" destId="{ABE5F513-B220-4854-B9B7-94A8C3822193}" srcOrd="0" destOrd="0" presId="urn:microsoft.com/office/officeart/2008/layout/LinedList"/>
    <dgm:cxn modelId="{27334C2D-1C01-4054-8E29-6254EC3EDEF7}" type="presParOf" srcId="{295A8285-D275-46F7-A07C-59E361FA3C75}" destId="{8C8E7624-4360-486D-8A1B-A688B367C5DB}" srcOrd="0" destOrd="0" presId="urn:microsoft.com/office/officeart/2008/layout/LinedList"/>
    <dgm:cxn modelId="{4DBFAAB2-062D-4180-817C-5F537EEE4A77}" type="presParOf" srcId="{295A8285-D275-46F7-A07C-59E361FA3C75}" destId="{9EEC6CF5-CD00-4F35-BC9D-262096513CB8}" srcOrd="1" destOrd="0" presId="urn:microsoft.com/office/officeart/2008/layout/LinedList"/>
    <dgm:cxn modelId="{AE5F2804-2D8B-4ED5-8A4E-97C74569F0EF}" type="presParOf" srcId="{9EEC6CF5-CD00-4F35-BC9D-262096513CB8}" destId="{ABE5F513-B220-4854-B9B7-94A8C3822193}" srcOrd="0" destOrd="0" presId="urn:microsoft.com/office/officeart/2008/layout/LinedList"/>
    <dgm:cxn modelId="{CDC98FA2-3F51-4FE3-86D7-28EDE02659B9}" type="presParOf" srcId="{9EEC6CF5-CD00-4F35-BC9D-262096513CB8}" destId="{DEB2349A-6004-44FA-A9E5-C884EB95D583}" srcOrd="1" destOrd="0" presId="urn:microsoft.com/office/officeart/2008/layout/LinedList"/>
    <dgm:cxn modelId="{698069B4-0827-4A09-A6D9-98C987FAFF9C}" type="presParOf" srcId="{295A8285-D275-46F7-A07C-59E361FA3C75}" destId="{305BE206-0F8C-41DF-90B1-AD929032F948}" srcOrd="2" destOrd="0" presId="urn:microsoft.com/office/officeart/2008/layout/LinedList"/>
    <dgm:cxn modelId="{496AAAA8-3B44-4E12-AA1E-E4BA8F817A8D}" type="presParOf" srcId="{295A8285-D275-46F7-A07C-59E361FA3C75}" destId="{2066E59F-976B-413C-809B-20A7A995AB8E}" srcOrd="3" destOrd="0" presId="urn:microsoft.com/office/officeart/2008/layout/LinedList"/>
    <dgm:cxn modelId="{585640E1-58ED-46B7-AC5E-80C3D6ED2A98}" type="presParOf" srcId="{2066E59F-976B-413C-809B-20A7A995AB8E}" destId="{F6D1F524-D438-42FA-94DA-0DF5EAC350A0}" srcOrd="0" destOrd="0" presId="urn:microsoft.com/office/officeart/2008/layout/LinedList"/>
    <dgm:cxn modelId="{FBC89505-717F-4AB6-B946-96585A6FC4D8}" type="presParOf" srcId="{2066E59F-976B-413C-809B-20A7A995AB8E}" destId="{B9FE6555-9124-4B86-B253-C0384D7169F1}" srcOrd="1" destOrd="0" presId="urn:microsoft.com/office/officeart/2008/layout/LinedList"/>
    <dgm:cxn modelId="{C8E73CF6-83FF-4294-9CA3-CF5FF1DD25FF}" type="presParOf" srcId="{295A8285-D275-46F7-A07C-59E361FA3C75}" destId="{D430AE64-067F-418D-B242-2257BF2F00D8}" srcOrd="4" destOrd="0" presId="urn:microsoft.com/office/officeart/2008/layout/LinedList"/>
    <dgm:cxn modelId="{BE8A5099-9B82-4469-A135-0197EF8C024B}" type="presParOf" srcId="{295A8285-D275-46F7-A07C-59E361FA3C75}" destId="{EC5BEF8F-1143-4816-88F7-7DA403BDD845}" srcOrd="5" destOrd="0" presId="urn:microsoft.com/office/officeart/2008/layout/LinedList"/>
    <dgm:cxn modelId="{34B4523A-D49B-42C7-AE98-557E195E844E}" type="presParOf" srcId="{EC5BEF8F-1143-4816-88F7-7DA403BDD845}" destId="{AD7C73CE-F55E-4F4E-90AA-3617101707B2}" srcOrd="0" destOrd="0" presId="urn:microsoft.com/office/officeart/2008/layout/LinedList"/>
    <dgm:cxn modelId="{A4F536A1-9601-41E5-9FD4-2CC1B357BB54}" type="presParOf" srcId="{EC5BEF8F-1143-4816-88F7-7DA403BDD845}" destId="{ADF73D2B-4313-46FE-855A-D77554CEF3BC}" srcOrd="1" destOrd="0" presId="urn:microsoft.com/office/officeart/2008/layout/LinedList"/>
    <dgm:cxn modelId="{BF01027F-586B-499D-940A-CD465B7EA7BA}" type="presParOf" srcId="{295A8285-D275-46F7-A07C-59E361FA3C75}" destId="{25350878-D9E7-49E2-A2B0-34AC1299B64C}" srcOrd="6" destOrd="0" presId="urn:microsoft.com/office/officeart/2008/layout/LinedList"/>
    <dgm:cxn modelId="{5E222921-B66A-4417-92FE-C6F0EFB838EE}" type="presParOf" srcId="{295A8285-D275-46F7-A07C-59E361FA3C75}" destId="{1DE65BB8-B33B-474C-9FBC-15E2CE36D845}" srcOrd="7" destOrd="0" presId="urn:microsoft.com/office/officeart/2008/layout/LinedList"/>
    <dgm:cxn modelId="{E555887C-E8D9-4882-8A24-D5525B9186A1}" type="presParOf" srcId="{1DE65BB8-B33B-474C-9FBC-15E2CE36D845}" destId="{49BE17D2-B53E-46AC-98F4-C5604A31F01E}" srcOrd="0" destOrd="0" presId="urn:microsoft.com/office/officeart/2008/layout/LinedList"/>
    <dgm:cxn modelId="{AC37F48F-0167-4169-8F66-E6638609B986}" type="presParOf" srcId="{1DE65BB8-B33B-474C-9FBC-15E2CE36D845}" destId="{9A95E7B8-7623-4484-988E-96163FC92162}" srcOrd="1" destOrd="0" presId="urn:microsoft.com/office/officeart/2008/layout/LinedList"/>
    <dgm:cxn modelId="{D4442856-2A9C-4B44-A0CD-CE9BACC039AB}" type="presParOf" srcId="{295A8285-D275-46F7-A07C-59E361FA3C75}" destId="{01536863-5B08-4C43-8FC6-A0CE8E9FE8B5}" srcOrd="8" destOrd="0" presId="urn:microsoft.com/office/officeart/2008/layout/LinedList"/>
    <dgm:cxn modelId="{4CE5FDA3-0773-48EF-97C3-60F39E34B244}" type="presParOf" srcId="{295A8285-D275-46F7-A07C-59E361FA3C75}" destId="{D8A8CC35-DAD3-49D9-B007-0FDCE3ECCA22}" srcOrd="9" destOrd="0" presId="urn:microsoft.com/office/officeart/2008/layout/LinedList"/>
    <dgm:cxn modelId="{945D0C9C-F370-4AE2-B649-3A0162D7D077}" type="presParOf" srcId="{D8A8CC35-DAD3-49D9-B007-0FDCE3ECCA22}" destId="{663CE0D0-D09D-43DC-B69B-1A14775EBA7C}" srcOrd="0" destOrd="0" presId="urn:microsoft.com/office/officeart/2008/layout/LinedList"/>
    <dgm:cxn modelId="{8ADEC463-05B3-4854-A983-62F93F5245DD}" type="presParOf" srcId="{D8A8CC35-DAD3-49D9-B007-0FDCE3ECCA22}" destId="{6444B232-4BF2-41C5-A2E2-B153B67E6185}" srcOrd="1" destOrd="0" presId="urn:microsoft.com/office/officeart/2008/layout/LinedList"/>
    <dgm:cxn modelId="{7428DCC8-1BC8-47D4-97CE-225E92CD0B31}" type="presParOf" srcId="{295A8285-D275-46F7-A07C-59E361FA3C75}" destId="{09F331A3-264A-425A-B204-836E1153B561}" srcOrd="10" destOrd="0" presId="urn:microsoft.com/office/officeart/2008/layout/LinedList"/>
    <dgm:cxn modelId="{1374240F-69FC-4710-98DC-071EE539B719}" type="presParOf" srcId="{295A8285-D275-46F7-A07C-59E361FA3C75}" destId="{41A706D2-5899-4830-8150-AD3ACA906E72}" srcOrd="11" destOrd="0" presId="urn:microsoft.com/office/officeart/2008/layout/LinedList"/>
    <dgm:cxn modelId="{C7D137D6-AA17-4763-96E3-64CE887B2967}" type="presParOf" srcId="{41A706D2-5899-4830-8150-AD3ACA906E72}" destId="{6645DA49-7F5D-4765-8B87-C7CF16A85D9C}" srcOrd="0" destOrd="0" presId="urn:microsoft.com/office/officeart/2008/layout/LinedList"/>
    <dgm:cxn modelId="{B441A836-F78D-42EB-B55F-3B80EB417506}" type="presParOf" srcId="{41A706D2-5899-4830-8150-AD3ACA906E72}" destId="{F71D2F8B-2170-426E-962A-E021A6D342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7624-4360-486D-8A1B-A688B367C5DB}">
      <dsp:nvSpPr>
        <dsp:cNvPr id="0" name=""/>
        <dsp:cNvSpPr/>
      </dsp:nvSpPr>
      <dsp:spPr>
        <a:xfrm>
          <a:off x="0" y="1964"/>
          <a:ext cx="92633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5F513-B220-4854-B9B7-94A8C3822193}">
      <dsp:nvSpPr>
        <dsp:cNvPr id="0" name=""/>
        <dsp:cNvSpPr/>
      </dsp:nvSpPr>
      <dsp:spPr>
        <a:xfrm>
          <a:off x="0" y="1964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Workshop Links: </a:t>
          </a:r>
          <a:r>
            <a:rPr lang="en-US" sz="1800" kern="1200" dirty="0">
              <a:hlinkClick xmlns:r="http://schemas.openxmlformats.org/officeDocument/2006/relationships" r:id="rId1"/>
            </a:rPr>
            <a:t>OSA Advising Workshop Series | University of Maryland School of Medicine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964"/>
        <a:ext cx="9263342" cy="670036"/>
      </dsp:txXfrm>
    </dsp:sp>
    <dsp:sp modelId="{305BE206-0F8C-41DF-90B1-AD929032F948}">
      <dsp:nvSpPr>
        <dsp:cNvPr id="0" name=""/>
        <dsp:cNvSpPr/>
      </dsp:nvSpPr>
      <dsp:spPr>
        <a:xfrm>
          <a:off x="0" y="672001"/>
          <a:ext cx="9263342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F524-D438-42FA-94DA-0DF5EAC350A0}">
      <dsp:nvSpPr>
        <dsp:cNvPr id="0" name=""/>
        <dsp:cNvSpPr/>
      </dsp:nvSpPr>
      <dsp:spPr>
        <a:xfrm>
          <a:off x="0" y="672001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strike="no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</a:t>
          </a:r>
          <a:r>
            <a:rPr lang="en-US" sz="1800" strike="noStrike" kern="1200" baseline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Medscope</a:t>
          </a:r>
          <a:r>
            <a:rPr lang="en-US" sz="1800" strike="no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recording; LIVE: 7/15 &amp; 8/19 in Reid Rooms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672001"/>
        <a:ext cx="9263342" cy="670036"/>
      </dsp:txXfrm>
    </dsp:sp>
    <dsp:sp modelId="{D430AE64-067F-418D-B242-2257BF2F00D8}">
      <dsp:nvSpPr>
        <dsp:cNvPr id="0" name=""/>
        <dsp:cNvSpPr/>
      </dsp:nvSpPr>
      <dsp:spPr>
        <a:xfrm>
          <a:off x="0" y="1342038"/>
          <a:ext cx="9263342" cy="0"/>
        </a:xfrm>
        <a:prstGeom prst="line">
          <a:avLst/>
        </a:prstGeom>
        <a:solidFill>
          <a:srgbClr val="C0504D">
            <a:hueOff val="3009548"/>
            <a:satOff val="-3754"/>
            <a:lumOff val="883"/>
            <a:alphaOff val="0"/>
          </a:srgbClr>
        </a:solidFill>
        <a:ln w="25400" cap="flat" cmpd="sng" algn="ctr">
          <a:solidFill>
            <a:srgbClr val="C0504D">
              <a:hueOff val="3009548"/>
              <a:satOff val="-3754"/>
              <a:lumOff val="88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C73CE-F55E-4F4E-90AA-3617101707B2}">
      <dsp:nvSpPr>
        <dsp:cNvPr id="0" name=""/>
        <dsp:cNvSpPr/>
      </dsp:nvSpPr>
      <dsp:spPr>
        <a:xfrm>
          <a:off x="0" y="1342038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April-May: OSA Specialty-Specific Advising 	</a:t>
          </a:r>
        </a:p>
      </dsp:txBody>
      <dsp:txXfrm>
        <a:off x="0" y="1342038"/>
        <a:ext cx="9263342" cy="670036"/>
      </dsp:txXfrm>
    </dsp:sp>
    <dsp:sp modelId="{25350878-D9E7-49E2-A2B0-34AC1299B64C}">
      <dsp:nvSpPr>
        <dsp:cNvPr id="0" name=""/>
        <dsp:cNvSpPr/>
      </dsp:nvSpPr>
      <dsp:spPr>
        <a:xfrm>
          <a:off x="0" y="2012075"/>
          <a:ext cx="9263342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17D2-B53E-46AC-98F4-C5604A31F01E}">
      <dsp:nvSpPr>
        <dsp:cNvPr id="0" name=""/>
        <dsp:cNvSpPr/>
      </dsp:nvSpPr>
      <dsp:spPr>
        <a:xfrm>
          <a:off x="0" y="2012075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June 3rd 400pm: Residency Application Workshop:</a:t>
          </a:r>
        </a:p>
      </dsp:txBody>
      <dsp:txXfrm>
        <a:off x="0" y="2012075"/>
        <a:ext cx="9263342" cy="670036"/>
      </dsp:txXfrm>
    </dsp:sp>
    <dsp:sp modelId="{01536863-5B08-4C43-8FC6-A0CE8E9FE8B5}">
      <dsp:nvSpPr>
        <dsp:cNvPr id="0" name=""/>
        <dsp:cNvSpPr/>
      </dsp:nvSpPr>
      <dsp:spPr>
        <a:xfrm>
          <a:off x="0" y="2682112"/>
          <a:ext cx="9263342" cy="0"/>
        </a:xfrm>
        <a:prstGeom prst="line">
          <a:avLst/>
        </a:prstGeom>
        <a:solidFill>
          <a:schemeClr val="accent2">
            <a:hueOff val="1193549"/>
            <a:satOff val="-8328"/>
            <a:lumOff val="2039"/>
            <a:alphaOff val="0"/>
          </a:schemeClr>
        </a:solidFill>
        <a:ln w="15875" cap="flat" cmpd="sng" algn="ctr">
          <a:solidFill>
            <a:schemeClr val="accent2">
              <a:hueOff val="1193549"/>
              <a:satOff val="-8328"/>
              <a:lumOff val="2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CE0D0-D09D-43DC-B69B-1A14775EBA7C}">
      <dsp:nvSpPr>
        <dsp:cNvPr id="0" name=""/>
        <dsp:cNvSpPr/>
      </dsp:nvSpPr>
      <dsp:spPr>
        <a:xfrm>
          <a:off x="0" y="2682112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May-July: OSA 1:1 Advising Sessions </a:t>
          </a:r>
          <a:endParaRPr lang="en-US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2682112"/>
        <a:ext cx="9263342" cy="670036"/>
      </dsp:txXfrm>
    </dsp:sp>
    <dsp:sp modelId="{09F331A3-264A-425A-B204-836E1153B561}">
      <dsp:nvSpPr>
        <dsp:cNvPr id="0" name=""/>
        <dsp:cNvSpPr/>
      </dsp:nvSpPr>
      <dsp:spPr>
        <a:xfrm>
          <a:off x="0" y="3352149"/>
          <a:ext cx="9263342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5DA49-7F5D-4765-8B87-C7CF16A85D9C}">
      <dsp:nvSpPr>
        <dsp:cNvPr id="0" name=""/>
        <dsp:cNvSpPr/>
      </dsp:nvSpPr>
      <dsp:spPr>
        <a:xfrm>
          <a:off x="0" y="3352149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March 2026: SOAP Workshop (mandatory)</a:t>
          </a:r>
        </a:p>
      </dsp:txBody>
      <dsp:txXfrm>
        <a:off x="0" y="3352149"/>
        <a:ext cx="9263342" cy="67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3D18E-7203-48A0-BF2E-7CF87697073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99D69-CED2-4164-8A00-D4955FFFA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5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3</a:t>
            </a:r>
            <a:r>
              <a:rPr lang="en-US" baseline="30000" dirty="0"/>
              <a:t>rd</a:t>
            </a:r>
            <a:r>
              <a:rPr lang="en-US" dirty="0"/>
              <a:t> Workshop: https://umaryland.zoom.us/j/99600677409?pwd=v7zb0wpiiZYi6pOXr2vvMhk67FJijx.1&amp;from=addon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5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3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programs, fewer interviews, skewed because older 2013-2018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02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programs, fewer interviews, skewed because older 2013-2018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2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5/6/2025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5/6/2025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residency-application---components/cv-preparation-tip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-residents.aamc.org/eras-tools-and-worksheets-residency-applicants/2026-eras-residency-timeline#:~:text=2025%20ERAS%20season%20begins%20at%209%20a.m.%20ET.,2025%20ERAS%20season%20ends%20at%205%20p.m.%20ET.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rweb.org/in-training/pathways/integrated-ir-residenc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flaherty\Downloads\Charting_Outcomes_MD_Seniors2024%20(5)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Mflaherty\Downloads\Charting_Outcomes_MD_Seniors2024%20(5).pdf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flaherty\Downloads\Charting_Outcomes_MD_Seniors2024%20(5)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Mflaherty\Downloads\Charting_Outcomes_MD_Seniors2024%20(5).pdf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flaherty\Downloads\Charting_Outcomes_MD_Seniors2024%20(5)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-residents.aamc.org/applying-residencies-eras/program-signaling-2026-myeras-application-seaso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dencyexplorer.org/Account/Login" TargetMode="External"/><Relationship Id="rId2" Type="http://schemas.openxmlformats.org/officeDocument/2006/relationships/hyperlink" Target="https://freida.ama-assn.org/Freida/#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CV-Preparation-Tips/#d.en.149549" TargetMode="External"/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handbook/school-policies/graduation-requireme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residency-application---components/the-msp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Radiology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Diagnostic and Interventional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2025-2026 Match cycle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E4DA30EA-C118-8BDC-AB96-5ECA789B4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20" t="14103" r="16262" b="12820"/>
          <a:stretch/>
        </p:blipFill>
        <p:spPr>
          <a:xfrm>
            <a:off x="498230" y="849924"/>
            <a:ext cx="4637221" cy="501162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6A27-9EE6-4895-96DC-99D2DC9F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1:1 OSA Residency Advising Meeting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F55C-48E3-498B-8E2E-485CFFE06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below are NOT required but may be helpful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   ] Meet with Departmental Mentors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   ] Think about programs of interest or geographical areas of interest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   ] Create a CV Draft (</a:t>
            </a:r>
            <a:r>
              <a:rPr lang="en-US" sz="1600" dirty="0">
                <a:hlinkClick r:id="rId2"/>
              </a:rPr>
              <a:t>CV Preparation Tips | University of Maryland School of Medicine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);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will not go through this at the meeting but can answer specific questions  </a:t>
            </a: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   ] Create a Personal Statement draft;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are happy to review outside the meeting timeframe  </a:t>
            </a: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5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  <a:cs typeface="Calibri"/>
              </a:rPr>
              <a:t>ERAS/NRMP TIMELINE</a:t>
            </a:r>
            <a:r>
              <a:rPr lang="en-US" sz="4000" b="0" i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  </a:t>
            </a:r>
            <a:endParaRPr lang="en-US" sz="4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>
              <a:solidFill>
                <a:srgbClr val="FFFFFF"/>
              </a:solidFill>
              <a:effectLst/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0901C32-AA34-2BE1-F082-D56BC9FE6981}"/>
              </a:ext>
            </a:extLst>
          </p:cNvPr>
          <p:cNvGraphicFramePr>
            <a:graphicFrameLocks noGrp="1"/>
          </p:cNvGraphicFramePr>
          <p:nvPr/>
        </p:nvGraphicFramePr>
        <p:xfrm>
          <a:off x="4731403" y="229772"/>
          <a:ext cx="6721618" cy="5577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033">
                  <a:extLst>
                    <a:ext uri="{9D8B030D-6E8A-4147-A177-3AD203B41FA5}">
                      <a16:colId xmlns:a16="http://schemas.microsoft.com/office/drawing/2014/main" val="3328919117"/>
                    </a:ext>
                  </a:extLst>
                </a:gridCol>
                <a:gridCol w="4376585">
                  <a:extLst>
                    <a:ext uri="{9D8B030D-6E8A-4147-A177-3AD203B41FA5}">
                      <a16:colId xmlns:a16="http://schemas.microsoft.com/office/drawing/2014/main" val="3394190288"/>
                    </a:ext>
                  </a:extLst>
                </a:gridCol>
              </a:tblGrid>
              <a:tr h="49360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2951" marR="92951" marT="92951" marB="92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Activity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2951" marR="92951" marT="92951" marB="92951" anchor="ctr"/>
                </a:tc>
                <a:extLst>
                  <a:ext uri="{0D108BD9-81ED-4DB2-BD59-A6C34878D82A}">
                    <a16:rowId xmlns:a16="http://schemas.microsoft.com/office/drawing/2014/main" val="3244422060"/>
                  </a:ext>
                </a:extLst>
              </a:tr>
              <a:tr h="49360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June 4, 2025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2951" marR="92951" marT="92951" marB="92951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ERAS 2026 season begins at 9 a.m. ET.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2951" marR="92951" marT="92951" marB="92951" anchor="ctr"/>
                </a:tc>
                <a:extLst>
                  <a:ext uri="{0D108BD9-81ED-4DB2-BD59-A6C34878D82A}">
                    <a16:rowId xmlns:a16="http://schemas.microsoft.com/office/drawing/2014/main" val="2564332720"/>
                  </a:ext>
                </a:extLst>
              </a:tr>
              <a:tr h="1036609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Sept. 3, 2025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2951" marR="92951" marT="92951" marB="92951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Residency applicants may begin submitting </a:t>
                      </a:r>
                      <a:r>
                        <a:rPr lang="en-US" sz="1800" dirty="0" err="1">
                          <a:effectLst/>
                        </a:rPr>
                        <a:t>MyERAS</a:t>
                      </a:r>
                      <a:r>
                        <a:rPr lang="en-US" sz="1800" dirty="0">
                          <a:effectLst/>
                        </a:rPr>
                        <a:t> applications to programs at 9 a.m. ET.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2951" marR="92951" marT="92951" marB="92951" anchor="ctr"/>
                </a:tc>
                <a:extLst>
                  <a:ext uri="{0D108BD9-81ED-4DB2-BD59-A6C34878D82A}">
                    <a16:rowId xmlns:a16="http://schemas.microsoft.com/office/drawing/2014/main" val="2483736061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effectLst/>
                        </a:rPr>
                        <a:t>Sept. 24, 2025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2950" marR="92950" marT="92950" marB="9295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effectLst/>
                        </a:rPr>
                        <a:t>Residency programs may begin reviewing </a:t>
                      </a:r>
                      <a:r>
                        <a:rPr lang="en-US" sz="1800" err="1">
                          <a:effectLst/>
                        </a:rPr>
                        <a:t>MyERAS</a:t>
                      </a:r>
                      <a:r>
                        <a:rPr lang="en-US" sz="1800">
                          <a:effectLst/>
                        </a:rPr>
                        <a:t> applications and MSPEs in the PDWS at 9 a.m. ET. 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2950" marR="92950" marT="92950" marB="92950" anchor="ctr"/>
                </a:tc>
                <a:extLst>
                  <a:ext uri="{0D108BD9-81ED-4DB2-BD59-A6C34878D82A}">
                    <a16:rowId xmlns:a16="http://schemas.microsoft.com/office/drawing/2014/main" val="2824198673"/>
                  </a:ext>
                </a:extLst>
              </a:tr>
              <a:tr h="4936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End of January 2026</a:t>
                      </a:r>
                    </a:p>
                  </a:txBody>
                  <a:tcPr marL="92951" marR="92951" marT="92951" marB="9295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Register for Match and SOAP</a:t>
                      </a:r>
                    </a:p>
                  </a:txBody>
                  <a:tcPr marL="92951" marR="92951" marT="92951" marB="92951" anchor="ctr"/>
                </a:tc>
                <a:extLst>
                  <a:ext uri="{0D108BD9-81ED-4DB2-BD59-A6C34878D82A}">
                    <a16:rowId xmlns:a16="http://schemas.microsoft.com/office/drawing/2014/main" val="1145195550"/>
                  </a:ext>
                </a:extLst>
              </a:tr>
              <a:tr h="493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Early February 2026</a:t>
                      </a:r>
                      <a:endParaRPr lang="en-US" sz="1800" baseline="30000"/>
                    </a:p>
                  </a:txBody>
                  <a:tcPr marL="92950" marR="92950" marT="92950" marB="9295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RANK OPENS</a:t>
                      </a:r>
                    </a:p>
                  </a:txBody>
                  <a:tcPr marL="92950" marR="92950" marT="92950" marB="92950" anchor="ctr"/>
                </a:tc>
                <a:extLst>
                  <a:ext uri="{0D108BD9-81ED-4DB2-BD59-A6C34878D82A}">
                    <a16:rowId xmlns:a16="http://schemas.microsoft.com/office/drawing/2014/main" val="318529718"/>
                  </a:ext>
                </a:extLst>
              </a:tr>
              <a:tr h="7651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First week of March 2026</a:t>
                      </a:r>
                    </a:p>
                  </a:txBody>
                  <a:tcPr marL="92950" marR="92950" marT="92950" marB="9295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RANK Lists Certified </a:t>
                      </a:r>
                    </a:p>
                  </a:txBody>
                  <a:tcPr marL="92950" marR="92950" marT="92950" marB="92950" anchor="ctr"/>
                </a:tc>
                <a:extLst>
                  <a:ext uri="{0D108BD9-81ED-4DB2-BD59-A6C34878D82A}">
                    <a16:rowId xmlns:a16="http://schemas.microsoft.com/office/drawing/2014/main" val="967606157"/>
                  </a:ext>
                </a:extLst>
              </a:tr>
              <a:tr h="7651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2</a:t>
                      </a:r>
                      <a:r>
                        <a:rPr lang="en-US" sz="1800" baseline="30000"/>
                        <a:t>nd</a:t>
                      </a:r>
                      <a:r>
                        <a:rPr lang="en-US" sz="1800"/>
                        <a:t> or 3</a:t>
                      </a:r>
                      <a:r>
                        <a:rPr lang="en-US" sz="1800" baseline="30000"/>
                        <a:t>rd</a:t>
                      </a:r>
                      <a:r>
                        <a:rPr lang="en-US" sz="1800"/>
                        <a:t> week of March 2026</a:t>
                      </a:r>
                    </a:p>
                  </a:txBody>
                  <a:tcPr marL="92950" marR="92950" marT="92950" marB="9295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SOAP and MATCH</a:t>
                      </a:r>
                    </a:p>
                  </a:txBody>
                  <a:tcPr marL="92950" marR="92950" marT="92950" marB="92950" anchor="ctr"/>
                </a:tc>
                <a:extLst>
                  <a:ext uri="{0D108BD9-81ED-4DB2-BD59-A6C34878D82A}">
                    <a16:rowId xmlns:a16="http://schemas.microsoft.com/office/drawing/2014/main" val="21118492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BB2DA5B-8DEF-8ABF-57DB-DFEB657B89F5}"/>
              </a:ext>
            </a:extLst>
          </p:cNvPr>
          <p:cNvSpPr txBox="1"/>
          <p:nvPr/>
        </p:nvSpPr>
        <p:spPr>
          <a:xfrm>
            <a:off x="4196670" y="5993364"/>
            <a:ext cx="800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*Note, these dates are subject to change. Please reference</a:t>
            </a:r>
            <a:r>
              <a:rPr lang="en-US" dirty="0">
                <a:hlinkClick r:id="rId2"/>
              </a:rPr>
              <a:t>2026 ERAS® Residency Timeline | Students &amp; </a:t>
            </a:r>
            <a:r>
              <a:rPr lang="en-US" dirty="0" err="1">
                <a:hlinkClick r:id="rId2"/>
              </a:rPr>
              <a:t>Residents</a:t>
            </a:r>
            <a:r>
              <a:rPr lang="en-US" dirty="0" err="1"/>
              <a:t>for</a:t>
            </a:r>
            <a:r>
              <a:rPr lang="en-US" dirty="0"/>
              <a:t> the most updated schedules.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763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3F9FD-88F7-2B6E-0D23-CEDB22EB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66" y="2627306"/>
            <a:ext cx="2853175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A3532-FD06-FFE2-B258-1E2B93432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05" y="2948697"/>
            <a:ext cx="2853175" cy="285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B1792-9691-8647-EAC2-3F1E8EFD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89" y="3759828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B5A5E-727F-B57A-2A35-03B4B574B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725" y="162442"/>
            <a:ext cx="1534537" cy="1534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A2EB2-14F9-AE67-D9CB-88EC51C0C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628" y="420629"/>
            <a:ext cx="3590925" cy="12763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6AE9BB-206A-4BFF-80ED-EAEE0E0DD128}"/>
              </a:ext>
            </a:extLst>
          </p:cNvPr>
          <p:cNvCxnSpPr/>
          <p:nvPr/>
        </p:nvCxnSpPr>
        <p:spPr>
          <a:xfrm>
            <a:off x="5914417" y="2149813"/>
            <a:ext cx="0" cy="39460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t Equal Sign - definitions, facts and solved examples - Cuemath">
            <a:extLst>
              <a:ext uri="{FF2B5EF4-FFF2-40B4-BE49-F238E27FC236}">
                <a16:creationId xmlns:a16="http://schemas.microsoft.com/office/drawing/2014/main" id="{7F260A84-C33B-AE4F-FE60-DCBD5A4F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34" y="162442"/>
            <a:ext cx="1052788" cy="12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0E555-7775-126A-3C9D-8AA1CBD65EB6}"/>
              </a:ext>
            </a:extLst>
          </p:cNvPr>
          <p:cNvSpPr txBox="1"/>
          <p:nvPr/>
        </p:nvSpPr>
        <p:spPr>
          <a:xfrm>
            <a:off x="7557976" y="5963093"/>
            <a:ext cx="4231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Original Slide Design by Dr. Kerri Thom</a:t>
            </a:r>
          </a:p>
        </p:txBody>
      </p:sp>
    </p:spTree>
    <p:extLst>
      <p:ext uri="{BB962C8B-B14F-4D97-AF65-F5344CB8AC3E}">
        <p14:creationId xmlns:p14="http://schemas.microsoft.com/office/powerpoint/2010/main" val="370231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A48A0-E7A3-4B09-BBD1-3FA56F62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Radiology (Diagnostic and Interventional) 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 Application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8DEC97-6F44-9D5F-9FED-22D7F9DB7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996998"/>
              </p:ext>
            </p:extLst>
          </p:nvPr>
        </p:nvGraphicFramePr>
        <p:xfrm>
          <a:off x="5296392" y="640080"/>
          <a:ext cx="6247554" cy="53384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41412">
                  <a:extLst>
                    <a:ext uri="{9D8B030D-6E8A-4147-A177-3AD203B41FA5}">
                      <a16:colId xmlns:a16="http://schemas.microsoft.com/office/drawing/2014/main" val="542595514"/>
                    </a:ext>
                  </a:extLst>
                </a:gridCol>
                <a:gridCol w="2453071">
                  <a:extLst>
                    <a:ext uri="{9D8B030D-6E8A-4147-A177-3AD203B41FA5}">
                      <a16:colId xmlns:a16="http://schemas.microsoft.com/office/drawing/2014/main" val="2426148190"/>
                    </a:ext>
                  </a:extLst>
                </a:gridCol>
                <a:gridCol w="2453071">
                  <a:extLst>
                    <a:ext uri="{9D8B030D-6E8A-4147-A177-3AD203B41FA5}">
                      <a16:colId xmlns:a16="http://schemas.microsoft.com/office/drawing/2014/main" val="1735230544"/>
                    </a:ext>
                  </a:extLst>
                </a:gridCol>
              </a:tblGrid>
              <a:tr h="185760">
                <a:tc>
                  <a:txBody>
                    <a:bodyPr/>
                    <a:lstStyle/>
                    <a:p>
                      <a:pPr fontAlgn="b"/>
                      <a:r>
                        <a:rPr lang="en-US" sz="900" b="1" dirty="0">
                          <a:effectLst/>
                          <a:latin typeface="Calibri"/>
                        </a:rPr>
                        <a:t>Department</a:t>
                      </a:r>
                      <a:r>
                        <a:rPr lang="en-US" sz="900" b="0" dirty="0">
                          <a:effectLst/>
                          <a:latin typeface="Calibri"/>
                        </a:rPr>
                        <a:t> </a:t>
                      </a:r>
                      <a:endParaRPr lang="en-US" sz="900" b="1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900" b="1" dirty="0">
                          <a:effectLst/>
                          <a:latin typeface="Calibri"/>
                        </a:rPr>
                        <a:t>Radiology (Diagnostic)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900" b="1" dirty="0">
                          <a:effectLst/>
                          <a:latin typeface="Calibri"/>
                        </a:rPr>
                        <a:t>Radiology (Interventional)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556360"/>
                  </a:ext>
                </a:extLst>
              </a:tr>
              <a:tr h="152024">
                <a:tc>
                  <a:txBody>
                    <a:bodyPr/>
                    <a:lstStyle/>
                    <a:p>
                      <a:pPr fontAlgn="b"/>
                      <a:endParaRPr lang="en-US" sz="700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700" dirty="0">
                          <a:effectLst/>
                          <a:latin typeface="Calibri"/>
                        </a:rPr>
                        <a:t>Integrated, Independent, Independent with ESIR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681551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u="sng" dirty="0">
                          <a:solidFill>
                            <a:srgbClr val="467886"/>
                          </a:solidFill>
                          <a:effectLst/>
                          <a:latin typeface="Aptos Narrow"/>
                          <a:hlinkClick r:id="rId2"/>
                        </a:rPr>
                        <a:t>Integrated IR Residency | Society of Interventional Radiology</a:t>
                      </a:r>
                      <a:endParaRPr lang="en-US" sz="600" u="sng" dirty="0">
                        <a:solidFill>
                          <a:srgbClr val="467886"/>
                        </a:solidFill>
                        <a:effectLst/>
                        <a:latin typeface="Aptos Narrow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3733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Contacts (R = Required to Meet) 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01730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Chair 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William F. Regine, MD, FACR, FACRO (Interim)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William F. Regine, MD, FACR, FACRO (Interim)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081200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Program Director  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Chuck Resnik, MD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Howard Richard, MD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225282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MSIV Advising  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 err="1">
                          <a:effectLst/>
                          <a:latin typeface="Calibri"/>
                        </a:rPr>
                        <a:t>Rydhwana</a:t>
                      </a:r>
                      <a:r>
                        <a:rPr lang="en-US" sz="600" dirty="0">
                          <a:effectLst/>
                          <a:latin typeface="Calibri"/>
                        </a:rPr>
                        <a:t> Hossain, MD 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 err="1">
                          <a:effectLst/>
                          <a:latin typeface="Calibri"/>
                        </a:rPr>
                        <a:t>Rydhwana</a:t>
                      </a:r>
                      <a:r>
                        <a:rPr lang="en-US" sz="600" dirty="0">
                          <a:effectLst/>
                          <a:latin typeface="Calibri"/>
                        </a:rPr>
                        <a:t> Hossain, MD 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060255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Omer Awan, MD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Omer Awan, MD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845102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b="1" dirty="0">
                          <a:effectLst/>
                          <a:latin typeface="Calibri"/>
                        </a:rPr>
                        <a:t>Competitive Applicant </a:t>
                      </a:r>
                      <a:r>
                        <a:rPr lang="en-US" sz="600" b="0" dirty="0">
                          <a:effectLst/>
                          <a:latin typeface="Calibri"/>
                        </a:rPr>
                        <a:t> </a:t>
                      </a:r>
                      <a:endParaRPr lang="en-US" sz="600" b="1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841299"/>
                  </a:ext>
                </a:extLst>
              </a:tr>
              <a:tr h="171449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Step 2 (goal)  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256 (National Average);  257 (UMSOM 22-25 Avg)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253 (National Average); 256(UMSOM 22-25)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776783"/>
                  </a:ext>
                </a:extLst>
              </a:tr>
              <a:tr h="154273"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200983"/>
                  </a:ext>
                </a:extLst>
              </a:tr>
              <a:tr h="152024">
                <a:tc>
                  <a:txBody>
                    <a:bodyPr/>
                    <a:lstStyle/>
                    <a:p>
                      <a:pPr fontAlgn="b"/>
                      <a:r>
                        <a:rPr lang="en-US" sz="700" b="1" dirty="0">
                          <a:effectLst/>
                          <a:latin typeface="Calibri"/>
                        </a:rPr>
                        <a:t>Preliminary/Transitional Year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700" dirty="0">
                          <a:effectLst/>
                          <a:latin typeface="Calibri"/>
                        </a:rPr>
                        <a:t>yes, integrated, joint and independent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700" dirty="0">
                          <a:effectLst/>
                          <a:latin typeface="Calibri"/>
                        </a:rPr>
                        <a:t>yes, integrated, joint and independent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279012"/>
                  </a:ext>
                </a:extLst>
              </a:tr>
              <a:tr h="133349"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53692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b="1" dirty="0">
                          <a:effectLst/>
                          <a:latin typeface="Calibri"/>
                        </a:rPr>
                        <a:t>Applications  </a:t>
                      </a:r>
                      <a:r>
                        <a:rPr lang="en-US" sz="600" b="0" dirty="0">
                          <a:effectLst/>
                          <a:latin typeface="Calibri"/>
                        </a:rPr>
                        <a:t> </a:t>
                      </a:r>
                      <a:endParaRPr lang="en-US" sz="600" b="1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970041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Application System  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ERAS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ERAS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573651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Program Signaling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6 Gold, 6 Silver (12 total, split between DR and IR)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6 Gold, 6 Silver (12 total, split between DR and IR)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101863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Acuity Insights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61849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Preliminary/Transitional Year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308934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Match System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NRMP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NRMP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473608"/>
                  </a:ext>
                </a:extLst>
              </a:tr>
              <a:tr h="123824">
                <a:tc>
                  <a:txBody>
                    <a:bodyPr/>
                    <a:lstStyle/>
                    <a:p>
                      <a:pPr fontAlgn="b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810431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b="1" dirty="0">
                          <a:effectLst/>
                          <a:latin typeface="Calibri"/>
                        </a:rPr>
                        <a:t>Away Rotations </a:t>
                      </a:r>
                      <a:r>
                        <a:rPr lang="en-US" sz="600" b="0" dirty="0">
                          <a:effectLst/>
                          <a:latin typeface="Calibri"/>
                        </a:rPr>
                        <a:t> </a:t>
                      </a:r>
                      <a:endParaRPr lang="en-US" sz="600" b="1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190744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Expectations  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Not expected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Many do one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968522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Ideal Number  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err="1"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usually 1 away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662686"/>
                  </a:ext>
                </a:extLst>
              </a:tr>
              <a:tr h="133349">
                <a:tc>
                  <a:txBody>
                    <a:bodyPr/>
                    <a:lstStyle/>
                    <a:p>
                      <a:pPr fontAlgn="b"/>
                      <a:endParaRPr lang="en-US" sz="700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248897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b="1" dirty="0">
                          <a:effectLst/>
                          <a:latin typeface="Calibri"/>
                        </a:rPr>
                        <a:t>Letters of Reference </a:t>
                      </a:r>
                      <a:r>
                        <a:rPr lang="en-US" sz="600" b="0" dirty="0">
                          <a:effectLst/>
                          <a:latin typeface="Calibri"/>
                        </a:rPr>
                        <a:t> </a:t>
                      </a:r>
                      <a:endParaRPr lang="en-US" sz="600" b="1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49326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Total Number  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3 to 4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3 to 4</a:t>
                      </a: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168925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Chair Letter  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Not required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>
                          <a:effectLst/>
                          <a:latin typeface="Calibri"/>
                        </a:rPr>
                        <a:t>Sometimes required</a:t>
                      </a:r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663222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Ideal Make Up  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Radiology Faculty (1), Other (radiology or other) (1), IM Prelim Dittmar (1)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IR Faculty(1), DR Faculty (1), IM Prelim Dittmar (1), Prelim Surgery (Kavik), 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793509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Contingency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If dual applying, secure letters for that specialty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90964"/>
                  </a:ext>
                </a:extLst>
              </a:tr>
              <a:tr h="123824"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502312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b="1" dirty="0">
                          <a:effectLst/>
                          <a:latin typeface="Calibri"/>
                        </a:rPr>
                        <a:t>Mock Interview Program 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00816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OSA Advisor may be able to coordinate with the Chief residents in Radiology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OSA Advisor may be able to coordinate with the Chief residents in Radiology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247764"/>
                  </a:ext>
                </a:extLst>
              </a:tr>
              <a:tr h="123824">
                <a:tc>
                  <a:txBody>
                    <a:bodyPr/>
                    <a:lstStyle/>
                    <a:p>
                      <a:pPr fontAlgn="b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926120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r>
                        <a:rPr lang="en-US" sz="600" b="1" dirty="0">
                          <a:effectLst/>
                          <a:latin typeface="Calibri"/>
                        </a:rPr>
                        <a:t>Contingency</a:t>
                      </a: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43761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Consider Research Year 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906279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endParaRPr lang="en-US" sz="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b="1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ALL Students MUST Have Contingency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b="1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ALL Students MUST Have Contingency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406629"/>
                  </a:ext>
                </a:extLst>
              </a:tr>
              <a:tr h="143590">
                <a:tc>
                  <a:txBody>
                    <a:bodyPr/>
                    <a:lstStyle/>
                    <a:p>
                      <a:pPr fontAlgn="b"/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253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Consider Dual Application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600" dirty="0">
                          <a:effectLst/>
                          <a:latin typeface="Calibri"/>
                        </a:rPr>
                        <a:t>Consider Dual Application</a:t>
                      </a:r>
                    </a:p>
                  </a:txBody>
                  <a:tcPr marL="5271" marR="5271" marT="5271" marB="25302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2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53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External Rotations (“Aways”)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852B-7B44-CBF3-1AF5-C9C4E9C9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</a:rPr>
              <a:t>Diagnostic Radiology does not require Away rotations. Speak with your OSA advisor about pros/cons.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</a:rPr>
              <a:t>Interventional Radiology- it is common to do an away rotation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YOU MUST ADD THIS COURSE AT SOM!!! </a:t>
            </a:r>
            <a:endParaRPr lang="en-US" dirty="0"/>
          </a:p>
          <a:p>
            <a:r>
              <a:rPr lang="en-US" sz="2400" dirty="0"/>
              <a:t>Required forms are found on the Student Scheduling Page </a:t>
            </a:r>
          </a:p>
          <a:p>
            <a:pPr marL="383540" lvl="1"/>
            <a:r>
              <a:rPr lang="en-US" sz="2200" dirty="0"/>
              <a:t>Forms should be completed/signed by Departments </a:t>
            </a:r>
          </a:p>
          <a:p>
            <a:pPr marL="383540" lvl="1"/>
            <a:r>
              <a:rPr lang="en-US" sz="2200" dirty="0"/>
              <a:t>Submitted to Add/Drop </a:t>
            </a:r>
          </a:p>
        </p:txBody>
      </p:sp>
    </p:spTree>
    <p:extLst>
      <p:ext uri="{BB962C8B-B14F-4D97-AF65-F5344CB8AC3E}">
        <p14:creationId xmlns:p14="http://schemas.microsoft.com/office/powerpoint/2010/main" val="269786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25144790-2AE2-790E-6B3C-95290035A76B}"/>
              </a:ext>
            </a:extLst>
          </p:cNvPr>
          <p:cNvSpPr/>
          <p:nvPr/>
        </p:nvSpPr>
        <p:spPr>
          <a:xfrm>
            <a:off x="4532923" y="3126153"/>
            <a:ext cx="117230" cy="27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03658BAE-05BD-D383-5BE4-2A4C92ECAD09}"/>
              </a:ext>
            </a:extLst>
          </p:cNvPr>
          <p:cNvSpPr/>
          <p:nvPr/>
        </p:nvSpPr>
        <p:spPr>
          <a:xfrm>
            <a:off x="5910384" y="3126153"/>
            <a:ext cx="117230" cy="27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2B5210-2D20-BB80-786E-2ED0A9527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691" y="670465"/>
            <a:ext cx="6770446" cy="4566023"/>
          </a:xfr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AB2F4232-8C33-AE68-F865-F96E7D873D39}"/>
              </a:ext>
            </a:extLst>
          </p:cNvPr>
          <p:cNvSpPr txBox="1"/>
          <p:nvPr/>
        </p:nvSpPr>
        <p:spPr>
          <a:xfrm>
            <a:off x="3691091" y="5372565"/>
            <a:ext cx="70104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>
                <a:solidFill>
                  <a:srgbClr val="5F84A8"/>
                </a:solidFill>
                <a:cs typeface="Segoe UI"/>
                <a:hlinkClick r:id="rId3"/>
              </a:rPr>
              <a:t>Charting_Outcomes_MD_Seniors2024 (5).pdf</a:t>
            </a:r>
            <a:r>
              <a:rPr lang="en-US" sz="2000"/>
              <a:t>​</a:t>
            </a:r>
            <a:endParaRPr lang="en-US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C18EA1-9FF7-B165-1F21-C627466ACBF0}"/>
              </a:ext>
            </a:extLst>
          </p:cNvPr>
          <p:cNvSpPr/>
          <p:nvPr/>
        </p:nvSpPr>
        <p:spPr>
          <a:xfrm flipV="1">
            <a:off x="5665835" y="1834503"/>
            <a:ext cx="364626" cy="338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A4CE8C-1254-9382-2971-34C7903A8F43}"/>
              </a:ext>
            </a:extLst>
          </p:cNvPr>
          <p:cNvSpPr/>
          <p:nvPr/>
        </p:nvSpPr>
        <p:spPr>
          <a:xfrm flipV="1">
            <a:off x="4113080" y="1733860"/>
            <a:ext cx="364626" cy="338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014DE1B-FD50-40B1-A8A5-304666E7C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1B41FE9-4F8F-4675-8668-D3330B37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230929C-760C-4746-B0AE-0D09A78A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38225"/>
            <a:ext cx="0" cy="47625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DA1812E-C603-E22A-13DF-B8B117FEC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55" y="1552486"/>
            <a:ext cx="5311894" cy="378178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C25A270-BEA5-CC36-127D-B82E286574CF}"/>
              </a:ext>
            </a:extLst>
          </p:cNvPr>
          <p:cNvSpPr/>
          <p:nvPr/>
        </p:nvSpPr>
        <p:spPr>
          <a:xfrm>
            <a:off x="750459" y="2257504"/>
            <a:ext cx="4978002" cy="212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graph with numbers and a bar&#10;&#10;AI-generated content may be incorrect.">
            <a:extLst>
              <a:ext uri="{FF2B5EF4-FFF2-40B4-BE49-F238E27FC236}">
                <a16:creationId xmlns:a16="http://schemas.microsoft.com/office/drawing/2014/main" id="{85CEEE1A-2955-457D-4756-3FBC341D1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653" y="2366152"/>
            <a:ext cx="5556131" cy="1953166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0FDB48DD-41C4-6349-BB72-202BD314BADE}"/>
              </a:ext>
            </a:extLst>
          </p:cNvPr>
          <p:cNvSpPr txBox="1"/>
          <p:nvPr/>
        </p:nvSpPr>
        <p:spPr>
          <a:xfrm>
            <a:off x="6408412" y="5688867"/>
            <a:ext cx="70104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>
                <a:solidFill>
                  <a:srgbClr val="5F84A8"/>
                </a:solidFill>
                <a:cs typeface="Segoe UI"/>
                <a:hlinkClick r:id="rId5"/>
              </a:rPr>
              <a:t>Charting_Outcomes_MD_Seniors2024 (5).pdf</a:t>
            </a:r>
            <a:r>
              <a:rPr lang="en-US" sz="2000"/>
              <a:t>​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0221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aph of a number of contagious rank&#10;&#10;AI-generated content may be incorrect.">
            <a:extLst>
              <a:ext uri="{FF2B5EF4-FFF2-40B4-BE49-F238E27FC236}">
                <a16:creationId xmlns:a16="http://schemas.microsoft.com/office/drawing/2014/main" id="{5707CAB1-061D-381E-8973-B4B61A17E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756" y="641711"/>
            <a:ext cx="7777561" cy="5097985"/>
          </a:xfr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44FA11C5-3D00-EBF0-44DB-B4D48FD6C0F4}"/>
              </a:ext>
            </a:extLst>
          </p:cNvPr>
          <p:cNvSpPr txBox="1"/>
          <p:nvPr/>
        </p:nvSpPr>
        <p:spPr>
          <a:xfrm>
            <a:off x="3633582" y="5731999"/>
            <a:ext cx="70104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>
                <a:solidFill>
                  <a:srgbClr val="5F84A8"/>
                </a:solidFill>
                <a:cs typeface="Segoe UI"/>
                <a:hlinkClick r:id="rId3"/>
              </a:rPr>
              <a:t>Charting_Outcomes_MD_Seniors2024 (5).pdf</a:t>
            </a:r>
            <a:r>
              <a:rPr lang="en-US" sz="2000"/>
              <a:t>​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8283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014DE1B-FD50-40B1-A8A5-304666E7C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1B41FE9-4F8F-4675-8668-D3330B37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230929C-760C-4746-B0AE-0D09A78A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38225"/>
            <a:ext cx="0" cy="47625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white and blue text with black text&#10;&#10;AI-generated content may be incorrect.">
            <a:extLst>
              <a:ext uri="{FF2B5EF4-FFF2-40B4-BE49-F238E27FC236}">
                <a16:creationId xmlns:a16="http://schemas.microsoft.com/office/drawing/2014/main" id="{B9DF3212-97EB-4B3B-C1EE-20BE51B8D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36" y="1556887"/>
            <a:ext cx="5068199" cy="364358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C25A270-BEA5-CC36-127D-B82E286574CF}"/>
              </a:ext>
            </a:extLst>
          </p:cNvPr>
          <p:cNvSpPr/>
          <p:nvPr/>
        </p:nvSpPr>
        <p:spPr>
          <a:xfrm>
            <a:off x="805204" y="2245522"/>
            <a:ext cx="4978002" cy="212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61F47-62A7-3FE9-0426-B98055AFE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832" y="2457270"/>
            <a:ext cx="5555771" cy="194346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7294829D-BAF5-DBD4-E195-725DADE28A6D}"/>
              </a:ext>
            </a:extLst>
          </p:cNvPr>
          <p:cNvSpPr txBox="1"/>
          <p:nvPr/>
        </p:nvSpPr>
        <p:spPr>
          <a:xfrm>
            <a:off x="6163997" y="5803886"/>
            <a:ext cx="70104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>
                <a:solidFill>
                  <a:srgbClr val="5F84A8"/>
                </a:solidFill>
                <a:cs typeface="Segoe UI"/>
                <a:hlinkClick r:id="rId5"/>
              </a:rPr>
              <a:t>Charting_Outcomes_MD_Seniors2024 (5).pdf</a:t>
            </a:r>
            <a:r>
              <a:rPr lang="en-US" sz="2000"/>
              <a:t>​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37132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E91F5-CAE4-407D-6F63-F7ED6F16D0A4}"/>
              </a:ext>
            </a:extLst>
          </p:cNvPr>
          <p:cNvSpPr/>
          <p:nvPr/>
        </p:nvSpPr>
        <p:spPr>
          <a:xfrm>
            <a:off x="5391581" y="5165970"/>
            <a:ext cx="269234" cy="251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aph of a number of contingency&#10;&#10;AI-generated content may be incorrect.">
            <a:extLst>
              <a:ext uri="{FF2B5EF4-FFF2-40B4-BE49-F238E27FC236}">
                <a16:creationId xmlns:a16="http://schemas.microsoft.com/office/drawing/2014/main" id="{CD1D3C90-F8D9-768C-DD07-3040D0DCC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167" y="584201"/>
            <a:ext cx="7291717" cy="4982966"/>
          </a:xfr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60EA4D9-A35A-D348-6AE4-D23F0A880568}"/>
              </a:ext>
            </a:extLst>
          </p:cNvPr>
          <p:cNvSpPr txBox="1"/>
          <p:nvPr/>
        </p:nvSpPr>
        <p:spPr>
          <a:xfrm>
            <a:off x="3834865" y="5746376"/>
            <a:ext cx="70104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>
                <a:solidFill>
                  <a:srgbClr val="5F84A8"/>
                </a:solidFill>
                <a:cs typeface="Segoe UI"/>
                <a:hlinkClick r:id="rId3"/>
              </a:rPr>
              <a:t>Charting_Outcomes_MD_Seniors2024 (5).pdf</a:t>
            </a:r>
            <a:r>
              <a:rPr lang="en-US" sz="2000"/>
              <a:t>​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8228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4C03395B-7847-7519-E873-66C42E75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686" y="905933"/>
            <a:ext cx="8959516" cy="5039728"/>
          </a:xfrm>
          <a:prstGeom prst="rect">
            <a:avLst/>
          </a:prstGeom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068C03-9D06-1F72-20BC-C3013002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27" y="2857866"/>
            <a:ext cx="1552575" cy="1552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A3085B-6B25-C0B9-25E0-04CCB7E6B433}"/>
              </a:ext>
            </a:extLst>
          </p:cNvPr>
          <p:cNvSpPr txBox="1"/>
          <p:nvPr/>
        </p:nvSpPr>
        <p:spPr>
          <a:xfrm>
            <a:off x="7557976" y="5963093"/>
            <a:ext cx="4231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Original Slide Design by Dr. Kerri Thom</a:t>
            </a:r>
          </a:p>
        </p:txBody>
      </p:sp>
    </p:spTree>
    <p:extLst>
      <p:ext uri="{BB962C8B-B14F-4D97-AF65-F5344CB8AC3E}">
        <p14:creationId xmlns:p14="http://schemas.microsoft.com/office/powerpoint/2010/main" val="117180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D00E-9478-4C91-9024-FB0EE47B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67C5-C558-463B-89B9-A4615680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Apply to a range of programs in terms of competitiveness.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Students should rank all programs they interviewed at unless they would rather go 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unmatched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If you have a significant geographic constraint, consider a pre-liminary program back up or a dual-application.</a:t>
            </a:r>
            <a:endParaRPr lang="en-US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4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AD7B-C011-45A8-8590-2E9FA56B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C3E01-90D0-44BB-8800-88D351638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l" rtl="0" fontAlgn="base">
              <a:buFont typeface="Wingdings" panose="05000000000000000000" pitchFamily="2" charset="2"/>
              <a:buChar char="q"/>
            </a:pPr>
            <a:r>
              <a:rPr lang="en-US" b="1" i="0" u="none" strike="noStrike" dirty="0">
                <a:solidFill>
                  <a:srgbClr val="C00000"/>
                </a:solidFill>
                <a:effectLst/>
                <a:highlight>
                  <a:srgbClr val="F5F5F5"/>
                </a:highlight>
                <a:latin typeface="Speak Pro" panose="020B0504020101020102" pitchFamily="34" charset="0"/>
              </a:rPr>
              <a:t>Number of Signals Vary per Specialty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peak Pro" panose="020B0504020101020102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Diagnostic Radiology and Interventional Radiology (6 Gold, 6 Silver)</a:t>
            </a:r>
            <a:r>
              <a:rPr lang="en-US" b="1" dirty="0">
                <a:solidFill>
                  <a:srgbClr val="C00000"/>
                </a:solidFill>
              </a:rPr>
              <a:t> in 2025-2026 cycle</a:t>
            </a:r>
          </a:p>
          <a:p>
            <a:pPr marL="383540" lvl="1" fontAlgn="base">
              <a:buFont typeface="Wingdings" panose="05000000000000000000" pitchFamily="2" charset="2"/>
              <a:buChar char="q"/>
            </a:pPr>
            <a:r>
              <a:rPr lang="en-US" b="1" i="0" u="none" strike="noStrike" dirty="0">
                <a:solidFill>
                  <a:srgbClr val="C00000"/>
                </a:solidFill>
                <a:effectLst/>
                <a:highlight>
                  <a:srgbClr val="F5F5F5"/>
                </a:highlight>
                <a:latin typeface="Speak Pro" panose="020B0504020101020102" pitchFamily="34" charset="0"/>
              </a:rPr>
              <a:t> Same </a:t>
            </a:r>
            <a:r>
              <a:rPr lang="en-US" b="1" dirty="0">
                <a:solidFill>
                  <a:srgbClr val="C00000"/>
                </a:solidFill>
                <a:highlight>
                  <a:srgbClr val="F5F5F5"/>
                </a:highlight>
                <a:latin typeface="Speak Pro" panose="020B0504020101020102" pitchFamily="34" charset="0"/>
              </a:rPr>
              <a:t>number of </a:t>
            </a:r>
            <a:r>
              <a:rPr lang="en-US" b="1" i="0" u="none" strike="noStrike" dirty="0">
                <a:solidFill>
                  <a:srgbClr val="C00000"/>
                </a:solidFill>
                <a:effectLst/>
                <a:highlight>
                  <a:srgbClr val="F5F5F5"/>
                </a:highlight>
                <a:latin typeface="Speak Pro" panose="020B0504020101020102" pitchFamily="34" charset="0"/>
              </a:rPr>
              <a:t>signals as 2023-2024 cycle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peak Pro" panose="020B0504020101020102" pitchFamily="34" charset="0"/>
              </a:rPr>
              <a:t>​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</a:rPr>
              <a:t>The 12 signals are SHARED between DR and IR (you can use all 12 for IR, all 12 for DR or split between the two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400" b="0" i="0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peak Pro"/>
                <a:hlinkClick r:id="rId2"/>
              </a:rPr>
              <a:t>Program Signaling for the </a:t>
            </a:r>
            <a:r>
              <a:rPr lang="en-US" sz="2400" dirty="0">
                <a:solidFill>
                  <a:srgbClr val="000000"/>
                </a:solidFill>
                <a:highlight>
                  <a:srgbClr val="F5F5F5"/>
                </a:highlight>
                <a:latin typeface="Speak Pro"/>
                <a:hlinkClick r:id="rId2"/>
              </a:rPr>
              <a:t>2026 </a:t>
            </a:r>
            <a:r>
              <a:rPr lang="en-US" sz="2400" b="0" i="0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peak Pro"/>
                <a:hlinkClick r:id="rId2"/>
              </a:rPr>
              <a:t>MyERAS® Application Season | Students &amp;</a:t>
            </a:r>
            <a:r>
              <a:rPr lang="en-US" sz="2400" dirty="0">
                <a:solidFill>
                  <a:srgbClr val="000000"/>
                </a:solidFill>
                <a:highlight>
                  <a:srgbClr val="F5F5F5"/>
                </a:highlight>
                <a:latin typeface="Speak Pro"/>
                <a:hlinkClick r:id="rId2"/>
              </a:rPr>
              <a:t> </a:t>
            </a:r>
            <a:r>
              <a:rPr lang="en-US" sz="2400" b="0" i="0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peak Pro"/>
                <a:hlinkClick r:id="rId2"/>
              </a:rPr>
              <a:t>Residents</a:t>
            </a:r>
            <a:endParaRPr lang="en-US" sz="2400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peak Pro"/>
              <a:hlinkClick r:id="rId2"/>
            </a:endParaRPr>
          </a:p>
          <a:p>
            <a:pPr algn="l" rtl="0" fontAlgn="base">
              <a:buFont typeface="Wingdings" panose="05000000000000000000" pitchFamily="2" charset="2"/>
              <a:buChar char="q"/>
            </a:pP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peak Pro"/>
            </a:endParaRPr>
          </a:p>
        </p:txBody>
      </p:sp>
    </p:spTree>
    <p:extLst>
      <p:ext uri="{BB962C8B-B14F-4D97-AF65-F5344CB8AC3E}">
        <p14:creationId xmlns:p14="http://schemas.microsoft.com/office/powerpoint/2010/main" val="2916103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6359E-0253-3BD5-711F-E16FC438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UMSOM Data-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AA652-BA06-A5E6-7EAB-F82BFAA17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Coming!</a:t>
            </a:r>
          </a:p>
        </p:txBody>
      </p:sp>
    </p:spTree>
    <p:extLst>
      <p:ext uri="{BB962C8B-B14F-4D97-AF65-F5344CB8AC3E}">
        <p14:creationId xmlns:p14="http://schemas.microsoft.com/office/powerpoint/2010/main" val="3906350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002472-FE02-48F8-F722-56FB5D0B3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80BE5-735F-3EA2-3204-3A4325F6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DR Data (UMSOM)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053A0B-630B-DB3F-C3F6-E6F5195B4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527573"/>
              </p:ext>
            </p:extLst>
          </p:nvPr>
        </p:nvGraphicFramePr>
        <p:xfrm>
          <a:off x="4742356" y="1626574"/>
          <a:ext cx="6797678" cy="3604851"/>
        </p:xfrm>
        <a:graphic>
          <a:graphicData uri="http://schemas.openxmlformats.org/drawingml/2006/table">
            <a:tbl>
              <a:tblPr/>
              <a:tblGrid>
                <a:gridCol w="3757674">
                  <a:extLst>
                    <a:ext uri="{9D8B030D-6E8A-4147-A177-3AD203B41FA5}">
                      <a16:colId xmlns:a16="http://schemas.microsoft.com/office/drawing/2014/main" val="3464653072"/>
                    </a:ext>
                  </a:extLst>
                </a:gridCol>
                <a:gridCol w="955900">
                  <a:extLst>
                    <a:ext uri="{9D8B030D-6E8A-4147-A177-3AD203B41FA5}">
                      <a16:colId xmlns:a16="http://schemas.microsoft.com/office/drawing/2014/main" val="3112061169"/>
                    </a:ext>
                  </a:extLst>
                </a:gridCol>
                <a:gridCol w="1042052">
                  <a:extLst>
                    <a:ext uri="{9D8B030D-6E8A-4147-A177-3AD203B41FA5}">
                      <a16:colId xmlns:a16="http://schemas.microsoft.com/office/drawing/2014/main" val="938419391"/>
                    </a:ext>
                  </a:extLst>
                </a:gridCol>
                <a:gridCol w="1042052">
                  <a:extLst>
                    <a:ext uri="{9D8B030D-6E8A-4147-A177-3AD203B41FA5}">
                      <a16:colId xmlns:a16="http://schemas.microsoft.com/office/drawing/2014/main" val="1740721758"/>
                    </a:ext>
                  </a:extLst>
                </a:gridCol>
              </a:tblGrid>
              <a:tr h="6047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Stats- DR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83" marR="14983" marT="14983" marB="1078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83" marR="14983" marT="14983" marB="1078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83" marR="14983" marT="14983" marB="1078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83" marR="14983" marT="14983" marB="1078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197345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Step 2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83" marR="14983" marT="14983" marB="1078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251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83" marR="14983" marT="14983" marB="1078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256.0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83" marR="14983" marT="14983" marB="1078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257.0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83" marR="14983" marT="14983" marB="1078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558770"/>
                  </a:ext>
                </a:extLst>
              </a:tr>
              <a:tr h="697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Average 2022-2025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83" marR="14983" marT="14983" marB="1078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254.6666667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5752" marR="215752" marT="107876" marB="107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52430"/>
                  </a:ext>
                </a:extLst>
              </a:tr>
              <a:tr h="10002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Goal (256)-Charting Outcomes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83" marR="14983" marT="14983" marB="1078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256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5752" marR="215752" marT="107876" marB="107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30785"/>
                  </a:ext>
                </a:extLst>
              </a:tr>
              <a:tr h="697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99% Probability Match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83" marR="14983" marT="14983" marB="1078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interviews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5752" marR="215752" marT="107876" marB="107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84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487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ECD65-D445-4DF1-8139-99DE2A4A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DR Data (UMSOM)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348A569-B1AF-7703-8E77-AEDD49DD0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989546"/>
              </p:ext>
            </p:extLst>
          </p:nvPr>
        </p:nvGraphicFramePr>
        <p:xfrm>
          <a:off x="4799935" y="516835"/>
          <a:ext cx="6682519" cy="5623718"/>
        </p:xfrm>
        <a:graphic>
          <a:graphicData uri="http://schemas.openxmlformats.org/drawingml/2006/table">
            <a:tbl>
              <a:tblPr firstRow="1" bandRow="1"/>
              <a:tblGrid>
                <a:gridCol w="3441972">
                  <a:extLst>
                    <a:ext uri="{9D8B030D-6E8A-4147-A177-3AD203B41FA5}">
                      <a16:colId xmlns:a16="http://schemas.microsoft.com/office/drawing/2014/main" val="440121882"/>
                    </a:ext>
                  </a:extLst>
                </a:gridCol>
                <a:gridCol w="596335">
                  <a:extLst>
                    <a:ext uri="{9D8B030D-6E8A-4147-A177-3AD203B41FA5}">
                      <a16:colId xmlns:a16="http://schemas.microsoft.com/office/drawing/2014/main" val="3335821090"/>
                    </a:ext>
                  </a:extLst>
                </a:gridCol>
                <a:gridCol w="1322106">
                  <a:extLst>
                    <a:ext uri="{9D8B030D-6E8A-4147-A177-3AD203B41FA5}">
                      <a16:colId xmlns:a16="http://schemas.microsoft.com/office/drawing/2014/main" val="1553092984"/>
                    </a:ext>
                  </a:extLst>
                </a:gridCol>
                <a:gridCol w="1322106">
                  <a:extLst>
                    <a:ext uri="{9D8B030D-6E8A-4147-A177-3AD203B41FA5}">
                      <a16:colId xmlns:a16="http://schemas.microsoft.com/office/drawing/2014/main" val="1422481087"/>
                    </a:ext>
                  </a:extLst>
                </a:gridCol>
              </a:tblGrid>
              <a:tr h="279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 Radiology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04828"/>
                  </a:ext>
                </a:extLst>
              </a:tr>
              <a:tr h="279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Applications 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54.6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116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71579"/>
                  </a:ext>
                </a:extLst>
              </a:tr>
              <a:tr h="279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Interview Offers 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147861"/>
                  </a:ext>
                </a:extLst>
              </a:tr>
              <a:tr h="279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Invites/Applications 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35.00%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657599"/>
                  </a:ext>
                </a:extLst>
              </a:tr>
              <a:tr h="29600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46449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46449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4644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387469"/>
                  </a:ext>
                </a:extLst>
              </a:tr>
              <a:tr h="503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Signals 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 (6 Gold/ 6 Silver)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 (6 Gold/ 6 Silver)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17013"/>
                  </a:ext>
                </a:extLst>
              </a:tr>
              <a:tr h="503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Interview Offers from Signaled Programs 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821570"/>
                  </a:ext>
                </a:extLst>
              </a:tr>
              <a:tr h="503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Interview Offers from Non-Signaled Programs 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3640"/>
                  </a:ext>
                </a:extLst>
              </a:tr>
              <a:tr h="503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Additional Interview Offers from Non-Signaled Programs 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 to 23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 to 7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to 4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903285"/>
                  </a:ext>
                </a:extLst>
              </a:tr>
              <a:tr h="296005">
                <a:tc gridSpan="4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860764"/>
                  </a:ext>
                </a:extLst>
              </a:tr>
              <a:tr h="279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 Hit Rate (#Interviews/#signals) 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130649"/>
                  </a:ext>
                </a:extLst>
              </a:tr>
              <a:tr h="503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 Signal Hit Rate (# Non signal Inter/#nonsignal apps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605652"/>
                  </a:ext>
                </a:extLst>
              </a:tr>
              <a:tr h="279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No. Gold Signals Interviews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missing data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847894"/>
                  </a:ext>
                </a:extLst>
              </a:tr>
              <a:tr h="279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 Signal Hit Rate (#Interviews/6) 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missing data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790976"/>
                  </a:ext>
                </a:extLst>
              </a:tr>
              <a:tr h="279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No. Silver Signals Interviews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missing data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989389"/>
                  </a:ext>
                </a:extLst>
              </a:tr>
              <a:tr h="279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 Signal Hit Rate (#Interviews/6) 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missing data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58%</a:t>
                      </a:r>
                    </a:p>
                  </a:txBody>
                  <a:tcPr marL="6452" marR="6452" marT="6452" marB="464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32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269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6359E-0253-3BD5-711F-E16FC438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DR Data (UMSOM)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48728C-558B-40A9-8A25-E9007BBB8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331311"/>
              </p:ext>
            </p:extLst>
          </p:nvPr>
        </p:nvGraphicFramePr>
        <p:xfrm>
          <a:off x="4892204" y="190006"/>
          <a:ext cx="6947495" cy="6201309"/>
        </p:xfrm>
        <a:graphic>
          <a:graphicData uri="http://schemas.openxmlformats.org/drawingml/2006/table">
            <a:tbl>
              <a:tblPr firstRow="1" bandRow="1"/>
              <a:tblGrid>
                <a:gridCol w="1570490">
                  <a:extLst>
                    <a:ext uri="{9D8B030D-6E8A-4147-A177-3AD203B41FA5}">
                      <a16:colId xmlns:a16="http://schemas.microsoft.com/office/drawing/2014/main" val="1304431812"/>
                    </a:ext>
                  </a:extLst>
                </a:gridCol>
                <a:gridCol w="2059890">
                  <a:extLst>
                    <a:ext uri="{9D8B030D-6E8A-4147-A177-3AD203B41FA5}">
                      <a16:colId xmlns:a16="http://schemas.microsoft.com/office/drawing/2014/main" val="4049832416"/>
                    </a:ext>
                  </a:extLst>
                </a:gridCol>
                <a:gridCol w="1635334">
                  <a:extLst>
                    <a:ext uri="{9D8B030D-6E8A-4147-A177-3AD203B41FA5}">
                      <a16:colId xmlns:a16="http://schemas.microsoft.com/office/drawing/2014/main" val="2884476804"/>
                    </a:ext>
                  </a:extLst>
                </a:gridCol>
                <a:gridCol w="1681781">
                  <a:extLst>
                    <a:ext uri="{9D8B030D-6E8A-4147-A177-3AD203B41FA5}">
                      <a16:colId xmlns:a16="http://schemas.microsoft.com/office/drawing/2014/main" val="38995253"/>
                    </a:ext>
                  </a:extLst>
                </a:gridCol>
              </a:tblGrid>
              <a:tr h="30160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from 2022-2025 </a:t>
                      </a:r>
                    </a:p>
                  </a:txBody>
                  <a:tcPr marL="6617" marR="6617" marT="6617" marB="47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67220"/>
                  </a:ext>
                </a:extLst>
              </a:tr>
              <a:tr h="510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Diagnostic Radiology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No. Students</a:t>
                      </a:r>
                    </a:p>
                  </a:txBody>
                  <a:tcPr marL="6617" marR="6617" marT="6617" marB="476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Avg. No. Interviews</a:t>
                      </a:r>
                    </a:p>
                  </a:txBody>
                  <a:tcPr marL="6617" marR="6617" marT="6617" marB="476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 Match </a:t>
                      </a:r>
                    </a:p>
                  </a:txBody>
                  <a:tcPr marL="6617" marR="6617" marT="6617" marB="47643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71191"/>
                  </a:ext>
                </a:extLst>
              </a:tr>
              <a:tr h="30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 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 (16/16)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019923"/>
                  </a:ext>
                </a:extLst>
              </a:tr>
              <a:tr h="29373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567319"/>
                  </a:ext>
                </a:extLst>
              </a:tr>
              <a:tr h="30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AOA 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100%(3/3)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557146"/>
                  </a:ext>
                </a:extLst>
              </a:tr>
              <a:tr h="30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Non-AOA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12.2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100%(13/13)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373127"/>
                  </a:ext>
                </a:extLst>
              </a:tr>
              <a:tr h="29373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581964"/>
                  </a:ext>
                </a:extLst>
              </a:tr>
              <a:tr h="30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&gt;= 240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100%(15/15)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032265"/>
                  </a:ext>
                </a:extLst>
              </a:tr>
              <a:tr h="30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&lt; 240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100%(1/1)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606697"/>
                  </a:ext>
                </a:extLst>
              </a:tr>
              <a:tr h="29373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468809"/>
                  </a:ext>
                </a:extLst>
              </a:tr>
              <a:tr h="30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&gt;= 253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14.6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100%(9/9)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315974"/>
                  </a:ext>
                </a:extLst>
              </a:tr>
              <a:tr h="30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&lt; 253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12.9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100%(7/7)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207351"/>
                  </a:ext>
                </a:extLst>
              </a:tr>
              <a:tr h="29373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479752"/>
                  </a:ext>
                </a:extLst>
              </a:tr>
              <a:tr h="30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GHHS 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617" marR="6617" marT="6617" marB="476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6617" marR="6617" marT="6617" marB="476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113975"/>
                  </a:ext>
                </a:extLst>
              </a:tr>
              <a:tr h="30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Non-GHHS 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 (1 considered)</a:t>
                      </a:r>
                    </a:p>
                  </a:txBody>
                  <a:tcPr marL="6617" marR="6617" marT="6617" marB="47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6617" marR="6617" marT="6617" marB="47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100%(16/16)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162999"/>
                  </a:ext>
                </a:extLst>
              </a:tr>
              <a:tr h="29373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89720"/>
                  </a:ext>
                </a:extLst>
              </a:tr>
              <a:tr h="30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Exceptional 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22.7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100%(3/3)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83188"/>
                  </a:ext>
                </a:extLst>
              </a:tr>
              <a:tr h="30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Outstanding 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100%(3/3)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499574"/>
                  </a:ext>
                </a:extLst>
              </a:tr>
              <a:tr h="30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12.7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100%(6/6)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33410"/>
                  </a:ext>
                </a:extLst>
              </a:tr>
              <a:tr h="30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Well </a:t>
                      </a:r>
                    </a:p>
                  </a:txBody>
                  <a:tcPr marL="6617" marR="6617" marT="6617" marB="4764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100%(4/4)</a:t>
                      </a:r>
                    </a:p>
                  </a:txBody>
                  <a:tcPr marL="6617" marR="6617" marT="6617" marB="4764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64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474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79B616-5CF5-9CC7-6441-0E1DEF7F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5A9F4-6613-AFC2-0C04-9EDB58D8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DR Data (UMSOM)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5A7134B-A520-CE40-AAE4-D92331D04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061702"/>
              </p:ext>
            </p:extLst>
          </p:nvPr>
        </p:nvGraphicFramePr>
        <p:xfrm>
          <a:off x="4741863" y="1548901"/>
          <a:ext cx="6797676" cy="3831638"/>
        </p:xfrm>
        <a:graphic>
          <a:graphicData uri="http://schemas.openxmlformats.org/drawingml/2006/table">
            <a:tbl>
              <a:tblPr firstRow="1" bandRow="1"/>
              <a:tblGrid>
                <a:gridCol w="1812667">
                  <a:extLst>
                    <a:ext uri="{9D8B030D-6E8A-4147-A177-3AD203B41FA5}">
                      <a16:colId xmlns:a16="http://schemas.microsoft.com/office/drawing/2014/main" val="65553676"/>
                    </a:ext>
                  </a:extLst>
                </a:gridCol>
                <a:gridCol w="1962474">
                  <a:extLst>
                    <a:ext uri="{9D8B030D-6E8A-4147-A177-3AD203B41FA5}">
                      <a16:colId xmlns:a16="http://schemas.microsoft.com/office/drawing/2014/main" val="1669383775"/>
                    </a:ext>
                  </a:extLst>
                </a:gridCol>
                <a:gridCol w="1615824">
                  <a:extLst>
                    <a:ext uri="{9D8B030D-6E8A-4147-A177-3AD203B41FA5}">
                      <a16:colId xmlns:a16="http://schemas.microsoft.com/office/drawing/2014/main" val="3877061724"/>
                    </a:ext>
                  </a:extLst>
                </a:gridCol>
                <a:gridCol w="1406711">
                  <a:extLst>
                    <a:ext uri="{9D8B030D-6E8A-4147-A177-3AD203B41FA5}">
                      <a16:colId xmlns:a16="http://schemas.microsoft.com/office/drawing/2014/main" val="2666763798"/>
                    </a:ext>
                  </a:extLst>
                </a:gridCol>
              </a:tblGrid>
              <a:tr h="952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Clerkship Standing</a:t>
                      </a:r>
                    </a:p>
                  </a:txBody>
                  <a:tcPr marL="14267" marR="14267" marT="14267" marB="1027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Interview Hit Rate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Applications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218733"/>
                  </a:ext>
                </a:extLst>
              </a:tr>
              <a:tr h="57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Exceptional</a:t>
                      </a:r>
                    </a:p>
                  </a:txBody>
                  <a:tcPr marL="14267" marR="14267" marT="14267" marB="1027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30-50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037359"/>
                  </a:ext>
                </a:extLst>
              </a:tr>
              <a:tr h="57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Outstanding</a:t>
                      </a:r>
                    </a:p>
                  </a:txBody>
                  <a:tcPr marL="14267" marR="14267" marT="14267" marB="1027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35-55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475602"/>
                  </a:ext>
                </a:extLst>
              </a:tr>
              <a:tr h="57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</a:t>
                      </a:r>
                    </a:p>
                  </a:txBody>
                  <a:tcPr marL="14267" marR="14267" marT="14267" marB="1027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65-90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329542"/>
                  </a:ext>
                </a:extLst>
              </a:tr>
              <a:tr h="57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Well</a:t>
                      </a:r>
                    </a:p>
                  </a:txBody>
                  <a:tcPr marL="14267" marR="14267" marT="14267" marB="1027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80-100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094696"/>
                  </a:ext>
                </a:extLst>
              </a:tr>
              <a:tr h="57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Concerns</a:t>
                      </a:r>
                    </a:p>
                  </a:txBody>
                  <a:tcPr marL="14267" marR="14267" marT="14267" marB="1027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14267" marR="14267" marT="14267" marB="1027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14267" marR="14267" marT="14267" marB="1027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100+</a:t>
                      </a:r>
                    </a:p>
                  </a:txBody>
                  <a:tcPr marL="14267" marR="14267" marT="14267" marB="1027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601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942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E2098C-C664-FF04-6565-CA3F808B0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F0856-459F-CBAD-4C07-5564AD71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IR Data (UMSOM)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6403B65-9B76-E937-42BC-E9FE395A8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666109"/>
              </p:ext>
            </p:extLst>
          </p:nvPr>
        </p:nvGraphicFramePr>
        <p:xfrm>
          <a:off x="4741863" y="2134303"/>
          <a:ext cx="6797675" cy="2660836"/>
        </p:xfrm>
        <a:graphic>
          <a:graphicData uri="http://schemas.openxmlformats.org/drawingml/2006/table">
            <a:tbl>
              <a:tblPr firstRow="1" bandRow="1"/>
              <a:tblGrid>
                <a:gridCol w="4613001">
                  <a:extLst>
                    <a:ext uri="{9D8B030D-6E8A-4147-A177-3AD203B41FA5}">
                      <a16:colId xmlns:a16="http://schemas.microsoft.com/office/drawing/2014/main" val="2781073509"/>
                    </a:ext>
                  </a:extLst>
                </a:gridCol>
                <a:gridCol w="2184674">
                  <a:extLst>
                    <a:ext uri="{9D8B030D-6E8A-4147-A177-3AD203B41FA5}">
                      <a16:colId xmlns:a16="http://schemas.microsoft.com/office/drawing/2014/main" val="3522427445"/>
                    </a:ext>
                  </a:extLst>
                </a:gridCol>
              </a:tblGrid>
              <a:tr h="6652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Stats- IR</a:t>
                      </a:r>
                    </a:p>
                  </a:txBody>
                  <a:tcPr marL="16482" marR="16482" marT="16482" marB="1186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82" marR="16482" marT="16482" marB="1186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05893"/>
                  </a:ext>
                </a:extLst>
              </a:tr>
              <a:tr h="66520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Average 2022-2025</a:t>
                      </a:r>
                    </a:p>
                  </a:txBody>
                  <a:tcPr marL="16482" marR="16482" marT="16482" marB="1186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256</a:t>
                      </a:r>
                    </a:p>
                  </a:txBody>
                  <a:tcPr marL="16482" marR="16482" marT="16482" marB="1186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472663"/>
                  </a:ext>
                </a:extLst>
              </a:tr>
              <a:tr h="6652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Goal (253)-Charting Outcomes</a:t>
                      </a:r>
                    </a:p>
                  </a:txBody>
                  <a:tcPr marL="16482" marR="16482" marT="16482" marB="1186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091363"/>
                  </a:ext>
                </a:extLst>
              </a:tr>
              <a:tr h="66520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99% Probability Match</a:t>
                      </a:r>
                    </a:p>
                  </a:txBody>
                  <a:tcPr marL="16482" marR="16482" marT="16482" marB="1186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 interviews</a:t>
                      </a:r>
                    </a:p>
                  </a:txBody>
                  <a:tcPr marL="16482" marR="16482" marT="16482" marB="1186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000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545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2CA2AF-18EE-663B-3D04-9CC5523AF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F85A3-7958-324C-8583-8E76E407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IR Data (UMSOM)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B84E60-E407-E744-D6E4-94D3FFEB51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57989"/>
              </p:ext>
            </p:extLst>
          </p:nvPr>
        </p:nvGraphicFramePr>
        <p:xfrm>
          <a:off x="4453355" y="516835"/>
          <a:ext cx="7375679" cy="5075391"/>
        </p:xfrm>
        <a:graphic>
          <a:graphicData uri="http://schemas.openxmlformats.org/drawingml/2006/table">
            <a:tbl>
              <a:tblPr firstRow="1" bandRow="1"/>
              <a:tblGrid>
                <a:gridCol w="4645604">
                  <a:extLst>
                    <a:ext uri="{9D8B030D-6E8A-4147-A177-3AD203B41FA5}">
                      <a16:colId xmlns:a16="http://schemas.microsoft.com/office/drawing/2014/main" val="1930684867"/>
                    </a:ext>
                  </a:extLst>
                </a:gridCol>
                <a:gridCol w="1076036">
                  <a:extLst>
                    <a:ext uri="{9D8B030D-6E8A-4147-A177-3AD203B41FA5}">
                      <a16:colId xmlns:a16="http://schemas.microsoft.com/office/drawing/2014/main" val="142023943"/>
                    </a:ext>
                  </a:extLst>
                </a:gridCol>
                <a:gridCol w="1654039">
                  <a:extLst>
                    <a:ext uri="{9D8B030D-6E8A-4147-A177-3AD203B41FA5}">
                      <a16:colId xmlns:a16="http://schemas.microsoft.com/office/drawing/2014/main" val="705043887"/>
                    </a:ext>
                  </a:extLst>
                </a:gridCol>
              </a:tblGrid>
              <a:tr h="37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Interventional Radiology 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2019-2022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2023-2025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556659"/>
                  </a:ext>
                </a:extLst>
              </a:tr>
              <a:tr h="37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Applications 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999447"/>
                  </a:ext>
                </a:extLst>
              </a:tr>
              <a:tr h="37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Interview Offers 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638986"/>
                  </a:ext>
                </a:extLst>
              </a:tr>
              <a:tr h="37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Invites/Applications 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41%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26%%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84027"/>
                  </a:ext>
                </a:extLst>
              </a:tr>
              <a:tr h="38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Signals 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 gold, 6 silver*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28034"/>
                  </a:ext>
                </a:extLst>
              </a:tr>
              <a:tr h="37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Interview Offers from Signaled Programs 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42%%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799770"/>
                  </a:ext>
                </a:extLst>
              </a:tr>
              <a:tr h="627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Interview Offers from Non-Signaled Programs 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57%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858406"/>
                  </a:ext>
                </a:extLst>
              </a:tr>
              <a:tr h="627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Additional Interview Offers from Non-Signaled Programs 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 to 16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785017"/>
                  </a:ext>
                </a:extLst>
              </a:tr>
              <a:tr h="407683">
                <a:tc gridSpan="3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202111"/>
                  </a:ext>
                </a:extLst>
              </a:tr>
              <a:tr h="37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 Hit Rate (#Interviews/#signals) 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70-100%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423190"/>
                  </a:ext>
                </a:extLst>
              </a:tr>
              <a:tr h="37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 Signal Hit Rate (#Interviews/6 to 7) 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42-100%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28684"/>
                  </a:ext>
                </a:extLst>
              </a:tr>
              <a:tr h="37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 Signal Hit Rate (#Interviews/2 to 6) 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83-100%</a:t>
                      </a:r>
                    </a:p>
                  </a:txBody>
                  <a:tcPr marL="9394" marR="9394" marT="9394" marB="676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2054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1033D-5E63-956E-4660-7AE33FCB7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14648"/>
              </p:ext>
            </p:extLst>
          </p:nvPr>
        </p:nvGraphicFramePr>
        <p:xfrm>
          <a:off x="8141194" y="6289675"/>
          <a:ext cx="4509791" cy="469977"/>
        </p:xfrm>
        <a:graphic>
          <a:graphicData uri="http://schemas.openxmlformats.org/drawingml/2006/table">
            <a:tbl>
              <a:tblPr/>
              <a:tblGrid>
                <a:gridCol w="4509791">
                  <a:extLst>
                    <a:ext uri="{9D8B030D-6E8A-4147-A177-3AD203B41FA5}">
                      <a16:colId xmlns:a16="http://schemas.microsoft.com/office/drawing/2014/main" val="3942733603"/>
                    </a:ext>
                  </a:extLst>
                </a:gridCol>
              </a:tblGrid>
              <a:tr h="4699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*Silver and Gold signals (total of 12) shared with DR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79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044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EB2E19-5CD1-18E2-13F1-426BFB3F8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99926-9928-7E12-8271-262562D2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IR Data (UMSOM)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5F6125-A82A-DDAB-FA9A-E317798B1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574211"/>
              </p:ext>
            </p:extLst>
          </p:nvPr>
        </p:nvGraphicFramePr>
        <p:xfrm>
          <a:off x="4888526" y="756721"/>
          <a:ext cx="6505338" cy="5929560"/>
        </p:xfrm>
        <a:graphic>
          <a:graphicData uri="http://schemas.openxmlformats.org/drawingml/2006/table">
            <a:tbl>
              <a:tblPr firstRow="1" bandRow="1"/>
              <a:tblGrid>
                <a:gridCol w="2084343">
                  <a:extLst>
                    <a:ext uri="{9D8B030D-6E8A-4147-A177-3AD203B41FA5}">
                      <a16:colId xmlns:a16="http://schemas.microsoft.com/office/drawing/2014/main" val="380205591"/>
                    </a:ext>
                  </a:extLst>
                </a:gridCol>
                <a:gridCol w="1384109">
                  <a:extLst>
                    <a:ext uri="{9D8B030D-6E8A-4147-A177-3AD203B41FA5}">
                      <a16:colId xmlns:a16="http://schemas.microsoft.com/office/drawing/2014/main" val="2190034067"/>
                    </a:ext>
                  </a:extLst>
                </a:gridCol>
                <a:gridCol w="1652777">
                  <a:extLst>
                    <a:ext uri="{9D8B030D-6E8A-4147-A177-3AD203B41FA5}">
                      <a16:colId xmlns:a16="http://schemas.microsoft.com/office/drawing/2014/main" val="2282133639"/>
                    </a:ext>
                  </a:extLst>
                </a:gridCol>
                <a:gridCol w="1384109">
                  <a:extLst>
                    <a:ext uri="{9D8B030D-6E8A-4147-A177-3AD203B41FA5}">
                      <a16:colId xmlns:a16="http://schemas.microsoft.com/office/drawing/2014/main" val="3254763938"/>
                    </a:ext>
                  </a:extLst>
                </a:gridCol>
              </a:tblGrid>
              <a:tr h="2843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from 2022-2025</a:t>
                      </a:r>
                    </a:p>
                  </a:txBody>
                  <a:tcPr marL="6419" marR="6419" marT="6419" marB="46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139190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Interventional Radiology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No. Students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Avg. No. Interviews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 Match 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650141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 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100%(4/ 4)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354452"/>
                  </a:ext>
                </a:extLst>
              </a:tr>
              <a:tr h="27689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45891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AOA 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418803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Non-AOA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100%(4 /4)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2688"/>
                  </a:ext>
                </a:extLst>
              </a:tr>
              <a:tr h="27689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150197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&gt;= 240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21.7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100%(3/3)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343341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&lt; 240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 (1/1)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782167"/>
                  </a:ext>
                </a:extLst>
              </a:tr>
              <a:tr h="27689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851581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&gt;= 253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25.5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100%(2/2)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830261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&lt; 253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100%(2/2)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356355"/>
                  </a:ext>
                </a:extLst>
              </a:tr>
              <a:tr h="27689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675212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GHHS 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010185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Non-GHHS 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4(1considered)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100%(4 /4)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407921"/>
                  </a:ext>
                </a:extLst>
              </a:tr>
              <a:tr h="27689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705201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Exceptional 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100%(1/1)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041688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Outstanding 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100%(1/1)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938869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100%(1/1)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5311"/>
                  </a:ext>
                </a:extLst>
              </a:tr>
              <a:tr h="284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Well </a:t>
                      </a:r>
                    </a:p>
                  </a:txBody>
                  <a:tcPr marL="6419" marR="6419" marT="6419" marB="46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419" marR="6419" marT="6419" marB="462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 (1/1)</a:t>
                      </a:r>
                    </a:p>
                  </a:txBody>
                  <a:tcPr marL="6419" marR="6419" marT="6419" marB="46219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342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76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99E1-1C71-1CB0-5093-919E544D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workshops!</a:t>
            </a:r>
          </a:p>
        </p:txBody>
      </p:sp>
      <p:graphicFrame>
        <p:nvGraphicFramePr>
          <p:cNvPr id="4" name="Rectangle 3">
            <a:extLst>
              <a:ext uri="{FF2B5EF4-FFF2-40B4-BE49-F238E27FC236}">
                <a16:creationId xmlns:a16="http://schemas.microsoft.com/office/drawing/2014/main" id="{E09859D1-3D4D-103B-D205-4069BE729F12}"/>
              </a:ext>
            </a:extLst>
          </p:cNvPr>
          <p:cNvGraphicFramePr>
            <a:graphicFrameLocks/>
          </p:cNvGraphicFramePr>
          <p:nvPr/>
        </p:nvGraphicFramePr>
        <p:xfrm>
          <a:off x="1208847" y="2106123"/>
          <a:ext cx="9263342" cy="402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4339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427134-8BCA-044D-6F5C-3DDFEECBC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5E8D9-686C-8FF5-DAB0-5A777B16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IR Data (UMSOM)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BBDEDB8-58F5-8AB4-D88C-B15ADE13D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175638"/>
              </p:ext>
            </p:extLst>
          </p:nvPr>
        </p:nvGraphicFramePr>
        <p:xfrm>
          <a:off x="4380614" y="2786141"/>
          <a:ext cx="7495953" cy="1484748"/>
        </p:xfrm>
        <a:graphic>
          <a:graphicData uri="http://schemas.openxmlformats.org/drawingml/2006/table">
            <a:tbl>
              <a:tblPr firstRow="1" bandRow="1"/>
              <a:tblGrid>
                <a:gridCol w="845132">
                  <a:extLst>
                    <a:ext uri="{9D8B030D-6E8A-4147-A177-3AD203B41FA5}">
                      <a16:colId xmlns:a16="http://schemas.microsoft.com/office/drawing/2014/main" val="2140135685"/>
                    </a:ext>
                  </a:extLst>
                </a:gridCol>
                <a:gridCol w="1468401">
                  <a:extLst>
                    <a:ext uri="{9D8B030D-6E8A-4147-A177-3AD203B41FA5}">
                      <a16:colId xmlns:a16="http://schemas.microsoft.com/office/drawing/2014/main" val="3331472558"/>
                    </a:ext>
                  </a:extLst>
                </a:gridCol>
                <a:gridCol w="897500">
                  <a:extLst>
                    <a:ext uri="{9D8B030D-6E8A-4147-A177-3AD203B41FA5}">
                      <a16:colId xmlns:a16="http://schemas.microsoft.com/office/drawing/2014/main" val="1991751985"/>
                    </a:ext>
                  </a:extLst>
                </a:gridCol>
                <a:gridCol w="1477925">
                  <a:extLst>
                    <a:ext uri="{9D8B030D-6E8A-4147-A177-3AD203B41FA5}">
                      <a16:colId xmlns:a16="http://schemas.microsoft.com/office/drawing/2014/main" val="4081654164"/>
                    </a:ext>
                  </a:extLst>
                </a:gridCol>
                <a:gridCol w="1116419">
                  <a:extLst>
                    <a:ext uri="{9D8B030D-6E8A-4147-A177-3AD203B41FA5}">
                      <a16:colId xmlns:a16="http://schemas.microsoft.com/office/drawing/2014/main" val="3162627116"/>
                    </a:ext>
                  </a:extLst>
                </a:gridCol>
                <a:gridCol w="1690576">
                  <a:extLst>
                    <a:ext uri="{9D8B030D-6E8A-4147-A177-3AD203B41FA5}">
                      <a16:colId xmlns:a16="http://schemas.microsoft.com/office/drawing/2014/main" val="3303136241"/>
                    </a:ext>
                  </a:extLst>
                </a:gridCol>
              </a:tblGrid>
              <a:tr h="742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Year</a:t>
                      </a:r>
                    </a:p>
                  </a:txBody>
                  <a:tcPr marL="11120" marR="11120" marT="11120" marB="800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No. Matched Applicants</a:t>
                      </a:r>
                    </a:p>
                  </a:txBody>
                  <a:tcPr marL="11120" marR="11120" marT="11120" marB="80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Avg. No. Aways </a:t>
                      </a:r>
                    </a:p>
                  </a:txBody>
                  <a:tcPr marL="11120" marR="11120" marT="11120" marB="80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Matched Home </a:t>
                      </a:r>
                    </a:p>
                  </a:txBody>
                  <a:tcPr marL="11120" marR="11120" marT="11120" marB="80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Matched Away </a:t>
                      </a:r>
                    </a:p>
                  </a:txBody>
                  <a:tcPr marL="11120" marR="11120" marT="11120" marB="80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Matched Home/Away </a:t>
                      </a:r>
                    </a:p>
                  </a:txBody>
                  <a:tcPr marL="11120" marR="11120" marT="11120" marB="80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467469"/>
                  </a:ext>
                </a:extLst>
              </a:tr>
              <a:tr h="742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2019-2025</a:t>
                      </a:r>
                    </a:p>
                  </a:txBody>
                  <a:tcPr marL="11120" marR="11120" marT="11120" marB="800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 of 6</a:t>
                      </a:r>
                    </a:p>
                  </a:txBody>
                  <a:tcPr marL="11120" marR="11120" marT="11120" marB="80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1120" marR="11120" marT="11120" marB="80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of 6 (33%)</a:t>
                      </a:r>
                    </a:p>
                  </a:txBody>
                  <a:tcPr marL="11120" marR="11120" marT="11120" marB="80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of 6 (16%)</a:t>
                      </a:r>
                    </a:p>
                  </a:txBody>
                  <a:tcPr marL="11120" marR="11120" marT="11120" marB="80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of 6 (50%)</a:t>
                      </a:r>
                    </a:p>
                  </a:txBody>
                  <a:tcPr marL="11120" marR="11120" marT="11120" marB="80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654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844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DED2-63C6-48EA-BAF1-BB49B541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Programs to apply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D01F-4528-430F-B3F7-10BB05C6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FREIDA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a really great tool that can help you look at accredited programs by specialty in different regions around the country. </a:t>
            </a:r>
            <a:r>
              <a:rPr lang="en-US" sz="18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https://freida.ama-assn.org/Freida/#/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AAMC Residency Explorer</a:t>
            </a:r>
            <a:r>
              <a:rPr lang="en-US" sz="1800" b="0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a useful tool in assessing your competitiveness at particular programs: </a:t>
            </a:r>
            <a:r>
              <a:rPr lang="en-US" sz="18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https://www.residencyexplorer.org/Account/Login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MedScope Data</a:t>
            </a:r>
            <a:r>
              <a:rPr lang="en-US" sz="1800" b="0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*We will review together – this data allows you to see where you stand as a student at UMSOM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Departmental Advisors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(as well as faculty advisors, and senior students) are another key source of program information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9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B8A5C-7297-4502-94E6-E63ED940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68" y="566388"/>
            <a:ext cx="6265332" cy="571711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00D295-80DB-42C0-94A3-674E8D36AD27}"/>
              </a:ext>
            </a:extLst>
          </p:cNvPr>
          <p:cNvCxnSpPr/>
          <p:nvPr/>
        </p:nvCxnSpPr>
        <p:spPr>
          <a:xfrm flipH="1" flipV="1">
            <a:off x="9245600" y="970844"/>
            <a:ext cx="801511" cy="5870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7D083A-31F5-4F62-B090-2E7DFACF121A}"/>
              </a:ext>
            </a:extLst>
          </p:cNvPr>
          <p:cNvSpPr txBox="1"/>
          <p:nvPr/>
        </p:nvSpPr>
        <p:spPr>
          <a:xfrm>
            <a:off x="834013" y="2210637"/>
            <a:ext cx="152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Step 1: 220</a:t>
            </a:r>
          </a:p>
          <a:p>
            <a:r>
              <a:rPr lang="en-US"/>
              <a:t>Step 2: 235</a:t>
            </a:r>
          </a:p>
        </p:txBody>
      </p:sp>
    </p:spTree>
    <p:extLst>
      <p:ext uri="{BB962C8B-B14F-4D97-AF65-F5344CB8AC3E}">
        <p14:creationId xmlns:p14="http://schemas.microsoft.com/office/powerpoint/2010/main" val="16492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B003C-F54E-4697-8B54-17D56EB0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763"/>
            <a:ext cx="12192000" cy="372869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9F1FB9-5903-480B-A74A-EC6262CF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378809" cy="887441"/>
          </a:xfrm>
        </p:spPr>
        <p:txBody>
          <a:bodyPr/>
          <a:lstStyle/>
          <a:p>
            <a:pPr algn="ctr"/>
            <a:r>
              <a:rPr lang="en-US"/>
              <a:t>Compare Programs</a:t>
            </a:r>
          </a:p>
        </p:txBody>
      </p:sp>
    </p:spTree>
    <p:extLst>
      <p:ext uri="{BB962C8B-B14F-4D97-AF65-F5344CB8AC3E}">
        <p14:creationId xmlns:p14="http://schemas.microsoft.com/office/powerpoint/2010/main" val="2883443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ECF8-D3A6-4DB0-A988-6FF7F496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Checklist to be completed </a:t>
            </a:r>
            <a:br>
              <a:rPr lang="en-US" sz="4800" b="1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4800" b="1" i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prior </a:t>
            </a:r>
            <a:r>
              <a:rPr lang="en-US" sz="4800" b="1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to your meeting</a:t>
            </a:r>
            <a:r>
              <a:rPr lang="en-US" sz="4800" b="0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2CA9-6827-4882-9500-CD0AA261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32309"/>
          </a:xfrm>
        </p:spPr>
        <p:txBody>
          <a:bodyPr>
            <a:normAutofit fontScale="47500" lnSpcReduction="20000"/>
          </a:bodyPr>
          <a:lstStyle/>
          <a:p>
            <a:pPr algn="l" rtl="0" fontAlgn="base"/>
            <a:r>
              <a:rPr lang="en-US" sz="3400" b="1" i="0">
                <a:solidFill>
                  <a:srgbClr val="000000"/>
                </a:solidFill>
                <a:effectLst/>
              </a:rPr>
              <a:t>[   ] Complete the Career Tab on MedScope </a:t>
            </a:r>
            <a:r>
              <a:rPr lang="en-US" sz="3400" b="0" i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1" i="0">
                <a:solidFill>
                  <a:srgbClr val="000000"/>
                </a:solidFill>
                <a:effectLst/>
              </a:rPr>
              <a:t>[   ] Review your schedule/graduation requirements </a:t>
            </a:r>
            <a:r>
              <a:rPr lang="en-US" sz="3400" b="0" i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[   ] Review packet information, emailed after this meeting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[   ] Review the </a:t>
            </a:r>
            <a:r>
              <a:rPr lang="en-US" sz="3400" b="0" i="0" u="sng" strike="noStrike">
                <a:solidFill>
                  <a:srgbClr val="0563C1"/>
                </a:solidFill>
                <a:effectLst/>
                <a:hlinkClick r:id="rId2"/>
              </a:rPr>
              <a:t>Residency Application Handbook</a:t>
            </a:r>
            <a:r>
              <a:rPr lang="en-US" sz="3400" b="0" i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The below are NOT required but may be helpful 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[   ] Meet with Departmental Mentors 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[   ] Create a preliminary list of programs of interest (</a:t>
            </a:r>
            <a:r>
              <a:rPr lang="en-US" sz="3400" b="1" i="0">
                <a:solidFill>
                  <a:srgbClr val="000000"/>
                </a:solidFill>
                <a:effectLst/>
              </a:rPr>
              <a:t>print/PDF Residency Explorer output</a:t>
            </a:r>
            <a:r>
              <a:rPr lang="en-US" sz="3400" b="0" i="0">
                <a:solidFill>
                  <a:srgbClr val="000000"/>
                </a:solidFill>
                <a:effectLst/>
              </a:rPr>
              <a:t>) 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[   ] Create a CV Draft (</a:t>
            </a:r>
            <a:r>
              <a:rPr lang="en-US" sz="3400" b="0" i="0" u="sng" strike="noStrike">
                <a:solidFill>
                  <a:srgbClr val="0563C1"/>
                </a:solidFill>
                <a:effectLst/>
                <a:hlinkClick r:id="rId3"/>
              </a:rPr>
              <a:t>CV Tips</a:t>
            </a:r>
            <a:r>
              <a:rPr lang="en-US" sz="3400" b="0" i="0">
                <a:solidFill>
                  <a:srgbClr val="000000"/>
                </a:solidFill>
                <a:effectLst/>
              </a:rPr>
              <a:t>); we will not go through this at the meeting but can answer specific questions 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[   ] Create a Personal Statement draft; we are happy to review outside the meeting timeframe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41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Scheduling Tweaks, Away Rotations, Graduation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Consider Narrative/Brand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>
                <a:latin typeface="Arial"/>
                <a:cs typeface="Arial"/>
              </a:rPr>
              <a:t>Work on your CV </a:t>
            </a:r>
            <a:r>
              <a:rPr lang="en-US" sz="1600" dirty="0">
                <a:latin typeface="Arial"/>
                <a:cs typeface="Arial"/>
                <a:hlinkClick r:id="rId2"/>
              </a:rPr>
              <a:t>Residency Application Manual | University of Maryland School of Medicine</a:t>
            </a:r>
            <a:endParaRPr lang="en-US" sz="16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Create a draft of your Personal Statement  </a:t>
            </a:r>
            <a:r>
              <a:rPr lang="en-US" sz="1600" dirty="0">
                <a:latin typeface="Arial"/>
                <a:cs typeface="Arial"/>
                <a:hlinkClick r:id="rId2"/>
              </a:rPr>
              <a:t>Residency Application Manual | University of Maryland School of Medicine</a:t>
            </a:r>
            <a:endParaRPr lang="en-US" sz="16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Meet with Mentors (OSA, Department, Peers)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Create a preliminary list of programs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Complete the Career Tab on MedScope </a:t>
            </a:r>
          </a:p>
        </p:txBody>
      </p:sp>
    </p:spTree>
    <p:extLst>
      <p:ext uri="{BB962C8B-B14F-4D97-AF65-F5344CB8AC3E}">
        <p14:creationId xmlns:p14="http://schemas.microsoft.com/office/powerpoint/2010/main" val="3344246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D6465-5182-48FA-9054-271291628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1"/>
            <a:ext cx="7319175" cy="3374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BFC7B-3B58-451D-9E69-0BE6D2DD7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4F0FF028-389F-6396-8209-5A0B632F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973" y="1790485"/>
            <a:ext cx="2758331" cy="27583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49A0-CB08-4A14-9CFB-C6F0FBF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422912" cy="6420678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Graduation Requirements Class of 2026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2000" dirty="0">
                <a:hlinkClick r:id="rId3"/>
              </a:rPr>
              <a:t>Graduation Requirements | University of Maryland School of Medicine</a:t>
            </a:r>
            <a:br>
              <a:rPr lang="en-US" sz="4400" b="0" i="0" dirty="0">
                <a:effectLst/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52C2-2895-4DF6-A1BA-480564A6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322" y="-104305"/>
            <a:ext cx="7334365" cy="6629287"/>
          </a:xfrm>
        </p:spPr>
        <p:txBody>
          <a:bodyPr anchor="ctr"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Must be </a:t>
            </a:r>
            <a:r>
              <a:rPr lang="en-US" b="1" dirty="0">
                <a:ea typeface="+mn-lt"/>
                <a:cs typeface="+mn-lt"/>
              </a:rPr>
              <a:t>completed</a:t>
            </a:r>
            <a:r>
              <a:rPr lang="en-US" dirty="0">
                <a:ea typeface="+mn-lt"/>
                <a:cs typeface="+mn-lt"/>
              </a:rPr>
              <a:t> ONE </a:t>
            </a:r>
            <a:r>
              <a:rPr lang="en-US" b="0" i="0" dirty="0"/>
              <a:t>week prior to graduation</a:t>
            </a:r>
            <a:r>
              <a:rPr lang="en-US" dirty="0"/>
              <a:t>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 all third-year clerkships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b="0" i="0" dirty="0">
                <a:effectLst/>
                <a:ea typeface="+mn-lt"/>
                <a:cs typeface="+mn-lt"/>
              </a:rPr>
              <a:t>including shelf examinations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Pass </a:t>
            </a:r>
            <a:r>
              <a:rPr lang="en-US" b="1" dirty="0">
                <a:ea typeface="+mn-lt"/>
                <a:cs typeface="+mn-lt"/>
              </a:rPr>
              <a:t>ONE</a:t>
            </a:r>
            <a:r>
              <a:rPr lang="en-US" dirty="0">
                <a:ea typeface="+mn-lt"/>
                <a:cs typeface="+mn-lt"/>
              </a:rPr>
              <a:t> 2-week elective (added to the Pediatric Clerkship)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TWO</a:t>
            </a:r>
            <a:r>
              <a:rPr lang="en-US" dirty="0">
                <a:ea typeface="+mn-lt"/>
                <a:cs typeface="+mn-lt"/>
              </a:rPr>
              <a:t> sub-internships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>
                <a:ea typeface="+mn-lt"/>
                <a:cs typeface="+mn-lt"/>
              </a:rPr>
              <a:t>FIVE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0" i="0" dirty="0">
                <a:effectLst/>
                <a:ea typeface="+mn-lt"/>
                <a:cs typeface="+mn-lt"/>
              </a:rPr>
              <a:t>electives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ea typeface="+mn-lt"/>
                <a:cs typeface="+mn-lt"/>
              </a:rPr>
              <a:t>No more than TWO Pre-clerkship elective equivalents may be counted toward the total elective count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1100" dirty="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ea typeface="+mn-lt"/>
                <a:cs typeface="+mn-lt"/>
              </a:rPr>
              <a:t>Two electives must be on campus (i.e. in our electives </a:t>
            </a:r>
            <a:r>
              <a:rPr lang="en-US" sz="1800" dirty="0">
                <a:ea typeface="+mn-lt"/>
                <a:cs typeface="+mn-lt"/>
              </a:rPr>
              <a:t>catalogue</a:t>
            </a:r>
            <a:r>
              <a:rPr lang="en-US" sz="1800" b="0" i="0" dirty="0">
                <a:effectLst/>
                <a:ea typeface="+mn-lt"/>
                <a:cs typeface="+mn-lt"/>
              </a:rPr>
              <a:t>)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1100" dirty="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ea typeface="+mn-lt"/>
                <a:cs typeface="+mn-lt"/>
              </a:rPr>
              <a:t>Pre-clerkship electives are considered </a:t>
            </a:r>
            <a:r>
              <a:rPr lang="en-US" sz="1800" dirty="0">
                <a:ea typeface="+mn-lt"/>
                <a:cs typeface="+mn-lt"/>
              </a:rPr>
              <a:t>“</a:t>
            </a:r>
            <a:r>
              <a:rPr lang="en-US" sz="1800" b="0" i="0" dirty="0">
                <a:effectLst/>
                <a:ea typeface="+mn-lt"/>
                <a:cs typeface="+mn-lt"/>
              </a:rPr>
              <a:t>on campus</a:t>
            </a:r>
            <a:r>
              <a:rPr lang="en-US" sz="1800" dirty="0">
                <a:ea typeface="+mn-lt"/>
                <a:cs typeface="+mn-lt"/>
              </a:rPr>
              <a:t>” </a:t>
            </a:r>
            <a:endParaRPr lang="en-US" sz="1100" dirty="0">
              <a:ea typeface="+mn-lt"/>
              <a:cs typeface="+mn-lt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8B33"/>
              </a:buClr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Pass </a:t>
            </a:r>
            <a:r>
              <a:rPr lang="en-US" b="1" dirty="0">
                <a:ea typeface="+mn-lt"/>
                <a:cs typeface="+mn-lt"/>
              </a:rPr>
              <a:t>ONE</a:t>
            </a:r>
            <a:r>
              <a:rPr lang="en-US" dirty="0">
                <a:ea typeface="+mn-lt"/>
                <a:cs typeface="+mn-lt"/>
              </a:rPr>
              <a:t> PoM4: Transition to Residency (4 weeks)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8B33"/>
              </a:buClr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Complete an FRCT Scholarly Project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 OSCE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Take USMLE Step 2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b="0" i="0" dirty="0">
                <a:effectLst/>
                <a:ea typeface="+mn-lt"/>
                <a:cs typeface="+mn-lt"/>
              </a:rPr>
              <a:t>Clinical </a:t>
            </a:r>
            <a:r>
              <a:rPr lang="en-US" dirty="0">
                <a:ea typeface="+mn-lt"/>
                <a:cs typeface="+mn-lt"/>
              </a:rPr>
              <a:t>Knowledge examination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Complete Exit Interview with Financial Aid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Additional Requirements (next slide)</a:t>
            </a:r>
          </a:p>
          <a:p>
            <a:r>
              <a:rPr lang="en-US" dirty="0">
                <a:ea typeface="+mn-lt"/>
                <a:cs typeface="+mn-lt"/>
              </a:rPr>
              <a:t> </a:t>
            </a:r>
            <a:r>
              <a:rPr lang="en-US" i="1" dirty="0">
                <a:ea typeface="+mn-lt"/>
                <a:cs typeface="+mn-lt"/>
              </a:rPr>
              <a:t>*NOTE – if you are off cycle, please discuss your graduation requirements with an OSA Faculty member 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3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49A0-CB08-4A14-9CFB-C6F0FBF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4373216" cy="6430617"/>
          </a:xfrm>
          <a:solidFill>
            <a:schemeClr val="tx1">
              <a:lumMod val="95000"/>
              <a:lumOff val="5000"/>
            </a:schemeClr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Graduation Requirements Class of 2026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b="0" i="0" dirty="0">
                <a:effectLst/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52C2-2895-4DF6-A1BA-480564A6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993" y="109218"/>
            <a:ext cx="6724374" cy="643061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100" b="1" u="sng" dirty="0">
                <a:ea typeface="+mn-lt"/>
                <a:cs typeface="+mn-lt"/>
              </a:rPr>
              <a:t>Additional Requirements:</a:t>
            </a:r>
            <a:r>
              <a:rPr lang="en-US" sz="2100" dirty="0">
                <a:ea typeface="+mn-lt"/>
                <a:cs typeface="+mn-lt"/>
              </a:rPr>
              <a:t> Note: these are NOT in addition to the above, but fulfill an above elective or sub-internship requirement.</a:t>
            </a:r>
            <a:endParaRPr lang="en-US" sz="2100" dirty="0"/>
          </a:p>
          <a:p>
            <a:r>
              <a:rPr lang="en-US" sz="2100" b="1" u="sng" dirty="0">
                <a:ea typeface="+mn-lt"/>
                <a:cs typeface="+mn-lt"/>
              </a:rPr>
              <a:t>Ambulatory Requirement^:</a:t>
            </a:r>
            <a:r>
              <a:rPr lang="en-US" sz="2100" dirty="0">
                <a:ea typeface="+mn-lt"/>
                <a:cs typeface="+mn-lt"/>
              </a:rPr>
              <a:t> one (4-week) of the five above required electives or one (4-week) of the two above required sub-internships must be an Ambulatory rotation (as designated via the "Ambulatory" tab in the course catalog); in addition to the expectations of the elective, students will have designated curricular material to satisfy the ambulatory requirement; this requirement cannot be fulfilled with a pre-clerkship elective.</a:t>
            </a:r>
            <a:endParaRPr lang="en-US" sz="1600" dirty="0"/>
          </a:p>
          <a:p>
            <a:r>
              <a:rPr lang="en-US" sz="2100" b="1" u="sng" dirty="0">
                <a:ea typeface="+mn-lt"/>
                <a:cs typeface="+mn-lt"/>
              </a:rPr>
              <a:t>Internal Medicine Requirement^:</a:t>
            </a:r>
            <a:r>
              <a:rPr lang="en-US" sz="2100" dirty="0">
                <a:ea typeface="+mn-lt"/>
                <a:cs typeface="+mn-lt"/>
              </a:rPr>
              <a:t> one (4-week) of the five above required electives or one (4-week) of the two above required sub-internships must be in Internal Medicine (as designated via the "Internal Medicine" tab in the course catalog); cannot be fulfilled with a pre-clerkship elective.</a:t>
            </a:r>
            <a:endParaRPr lang="en-US" sz="1600" dirty="0"/>
          </a:p>
          <a:p>
            <a:r>
              <a:rPr lang="en-US" sz="2100" dirty="0">
                <a:ea typeface="+mn-lt"/>
                <a:cs typeface="+mn-lt"/>
              </a:rPr>
              <a:t>^The same rotation cannot fulfill both the Ambulatory and Internal Medicine Requirement.</a:t>
            </a:r>
            <a:endParaRPr lang="en-US" sz="1600" dirty="0"/>
          </a:p>
          <a:p>
            <a:r>
              <a:rPr lang="en-US" sz="2100" dirty="0">
                <a:ea typeface="+mn-lt"/>
                <a:cs typeface="+mn-lt"/>
              </a:rPr>
              <a:t>★ At least one clinical rotation (as designated via the "Clinical" tab in the course catalog) must be done in the second half of the 4th year.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4472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396F-8C2A-40F8-B5E7-13452552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 Reminders</a:t>
            </a: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361D-9BA4-401D-B6B5-1369336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Confirm name/pronunciation in MedScope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you with for graduation/diploma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Preferred Pronouns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MedScope for the MSPE (if not indicated will default to he/him, she/her)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information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Pay it forward, sign up to be an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Alumni Mentor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(Career Tab, MedScope)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MedScope Interview Tracker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ensure optimal advising!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 your brand and ensure social media profiles are professional/clean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Meet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with Financial Aid (Sophia Cascio)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Graduation Questionnaire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(online through AAMC) – available Jan – May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8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C380-A799-4168-B788-3919AFF7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Career Tab </a:t>
            </a:r>
            <a:r>
              <a:rPr lang="en-US" dirty="0"/>
              <a:t>(Please complete)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46152-B72F-47DF-9F93-423FC6F8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972"/>
            <a:ext cx="12192000" cy="41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63B3-BDD9-BDA9-ED27-69B6B1D4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Residency Application Manual:</a:t>
            </a:r>
            <a:br>
              <a:rPr lang="en-US" dirty="0"/>
            </a:br>
            <a:r>
              <a:rPr lang="en-US" dirty="0"/>
              <a:t>Your New Best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68F5-7404-53E3-E292-F4636A7D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01" y="3097109"/>
            <a:ext cx="10058400" cy="376089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hlinkClick r:id="rId2"/>
              </a:rPr>
              <a:t>Residency Application Manual | University of Maryland School of Medicine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315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DF93-27DC-4850-8E7B-2C07FBF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343399" cy="6430618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1:1 OSA Residency Advising  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Meeting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533AB-631C-4B93-B363-9495F53AE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104" y="-129149"/>
            <a:ext cx="6965244" cy="6649155"/>
          </a:xfrm>
        </p:spPr>
        <p:txBody>
          <a:bodyPr anchor="ctr">
            <a:noAutofit/>
          </a:bodyPr>
          <a:lstStyle/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You may review MSPE details, including a sample MSPE, here:  </a:t>
            </a:r>
          </a:p>
          <a:p>
            <a:pPr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1200" dirty="0">
                <a:hlinkClick r:id="rId2"/>
              </a:rPr>
              <a:t>The MSPE | University of Maryland School of Medicine</a:t>
            </a:r>
            <a:endParaRPr lang="en-US" sz="1200" dirty="0"/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[   ] Complete the </a:t>
            </a:r>
            <a:r>
              <a:rPr lang="en-US" sz="1400" b="1" i="0" dirty="0">
                <a:effectLst/>
              </a:rPr>
              <a:t>Career Tab </a:t>
            </a:r>
            <a:r>
              <a:rPr lang="en-US" sz="1400" b="0" i="0" dirty="0">
                <a:effectLst/>
              </a:rPr>
              <a:t>on MedScope to assist with MSPE data collection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*Be prepared to </a:t>
            </a:r>
            <a:r>
              <a:rPr lang="en-US" sz="1400" b="1" i="0" dirty="0">
                <a:effectLst/>
              </a:rPr>
              <a:t>discuss any deviations from the traditional 4-year curriculum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*Be prepared to </a:t>
            </a:r>
            <a:r>
              <a:rPr lang="en-US" sz="1400" b="1" i="0" dirty="0">
                <a:effectLst/>
              </a:rPr>
              <a:t>discuss any hardships </a:t>
            </a:r>
            <a:r>
              <a:rPr lang="en-US" sz="1400" b="0" i="0" dirty="0">
                <a:effectLst/>
              </a:rPr>
              <a:t>(e.g. personal medical condition, bereavement, or other extenuating circumstance that may have had a negative effect on academic performance) if you wish to consider for inclusion in the MSPE  </a:t>
            </a:r>
          </a:p>
          <a:p>
            <a:pPr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[   ] Closer </a:t>
            </a:r>
            <a:r>
              <a:rPr lang="en-US" sz="1400" dirty="0"/>
              <a:t>to </a:t>
            </a:r>
            <a:r>
              <a:rPr lang="en-US" sz="1400" b="0" i="0" dirty="0">
                <a:effectLst/>
              </a:rPr>
              <a:t>the application deadline, OSA will solicit Noteworthy Characteristics from you for inclusion in the MSPE; if you wish to get started on these now you may review examples in Link #1 above. 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Note: 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*AOA nominations will be noted in the MSPEs Noteworthy Characteristics and in the summary paragraph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*GHHS membership will be noted in the MSPEs Professional Performance section and in the summary paragraph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7864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FULLVERSION" val="2.2.3.19"/>
  <p:tag name="TPOS" val="2"/>
  <p:tag name="TPLASTSAVEVERSION" val="6.2 PC"/>
  <p:tag name="TPLASTSAVEPRODUCT" val="TurningPoint web for PowerPoint"/>
</p:tagLst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952f4ed-faee-42e5-b15e-296a4efded7d" xsi:nil="true"/>
    <_ip_UnifiedCompliancePolicyUIAction xmlns="http://schemas.microsoft.com/sharepoint/v3" xsi:nil="true"/>
    <SenttoStudentHealth xmlns="b952f4ed-faee-42e5-b15e-296a4efded7d">true</SenttoStudentHealth>
    <_ip_UnifiedCompliancePolicyProperties xmlns="http://schemas.microsoft.com/sharepoint/v3" xsi:nil="true"/>
    <lcf76f155ced4ddcb4097134ff3c332f xmlns="b952f4ed-faee-42e5-b15e-296a4efded7d">
      <Terms xmlns="http://schemas.microsoft.com/office/infopath/2007/PartnerControls"/>
    </lcf76f155ced4ddcb4097134ff3c332f>
    <TaxCatchAll xmlns="480e030d-b1ba-4175-bf7e-8ff9154deca3" xsi:nil="true"/>
    <SharedWithUsers xmlns="480e030d-b1ba-4175-bf7e-8ff9154deca3">
      <UserInfo>
        <DisplayName>MedScope</DisplayName>
        <AccountId>29</AccountId>
        <AccountType/>
      </UserInfo>
      <UserInfo>
        <DisplayName>Flaherty, Marissa</DisplayName>
        <AccountId>107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921AAF-0006-4208-8BFB-A800D45D7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52f4ed-faee-42e5-b15e-296a4efded7d"/>
    <ds:schemaRef ds:uri="480e030d-b1ba-4175-bf7e-8ff9154de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0e030d-b1ba-4175-bf7e-8ff9154deca3"/>
    <ds:schemaRef ds:uri="http://www.w3.org/XML/1998/namespace"/>
    <ds:schemaRef ds:uri="b952f4ed-faee-42e5-b15e-296a4efded7d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255</TotalTime>
  <Words>2586</Words>
  <Application>Microsoft Office PowerPoint</Application>
  <PresentationFormat>Widescreen</PresentationFormat>
  <Paragraphs>481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RetrospectVTI</vt:lpstr>
      <vt:lpstr>Radiology</vt:lpstr>
      <vt:lpstr>PowerPoint Presentation</vt:lpstr>
      <vt:lpstr>Upcoming workshops!</vt:lpstr>
      <vt:lpstr>Graduation Requirements Class of 2026  Graduation Requirements | University of Maryland School of Medicine </vt:lpstr>
      <vt:lpstr>Graduation Requirements Class of 2026    </vt:lpstr>
      <vt:lpstr>Important Reminders </vt:lpstr>
      <vt:lpstr>Career Tab (Please complete)</vt:lpstr>
      <vt:lpstr>Residency Application Manual: Your New Best Friend</vt:lpstr>
      <vt:lpstr>1:1 OSA Residency Advising   Meeting Prep</vt:lpstr>
      <vt:lpstr>1:1 OSA Residency Advising Meeting Prep</vt:lpstr>
      <vt:lpstr>ERAS/NRMP TIMELINE  </vt:lpstr>
      <vt:lpstr>PowerPoint Presentation</vt:lpstr>
      <vt:lpstr>Radiology (Diagnostic and Interventional)   Application</vt:lpstr>
      <vt:lpstr>A Note on External Rotations (“Aways”)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</vt:lpstr>
      <vt:lpstr>Signaling</vt:lpstr>
      <vt:lpstr>UMSOM Data- </vt:lpstr>
      <vt:lpstr>DR Data (UMSOM)</vt:lpstr>
      <vt:lpstr>DR Data (UMSOM)</vt:lpstr>
      <vt:lpstr>DR Data (UMSOM)</vt:lpstr>
      <vt:lpstr>DR Data (UMSOM)</vt:lpstr>
      <vt:lpstr>IR Data (UMSOM)</vt:lpstr>
      <vt:lpstr>IR Data (UMSOM)</vt:lpstr>
      <vt:lpstr>IR Data (UMSOM)</vt:lpstr>
      <vt:lpstr>IR Data (UMSOM)</vt:lpstr>
      <vt:lpstr>Which Programs to apply to:</vt:lpstr>
      <vt:lpstr>PowerPoint Presentation</vt:lpstr>
      <vt:lpstr>Compare Programs</vt:lpstr>
      <vt:lpstr>Checklist to be completed  prior to your meeting </vt:lpstr>
      <vt:lpstr>What you can be doing now …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Medicine </dc:title>
  <dc:creator>Lamos, Elizabeth</dc:creator>
  <cp:lastModifiedBy>Flaherty, Marissa</cp:lastModifiedBy>
  <cp:revision>309</cp:revision>
  <dcterms:created xsi:type="dcterms:W3CDTF">2022-04-09T17:30:38Z</dcterms:created>
  <dcterms:modified xsi:type="dcterms:W3CDTF">2025-05-06T14:33:09Z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MediaServiceImageTags">
    <vt:lpwstr/>
  </property>
</Properties>
</file>