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8"/>
  </p:notesMasterIdLst>
  <p:sldIdLst>
    <p:sldId id="266" r:id="rId5"/>
    <p:sldId id="299" r:id="rId6"/>
    <p:sldId id="334" r:id="rId7"/>
    <p:sldId id="312" r:id="rId8"/>
    <p:sldId id="335" r:id="rId9"/>
    <p:sldId id="314" r:id="rId10"/>
    <p:sldId id="315" r:id="rId11"/>
    <p:sldId id="336" r:id="rId12"/>
    <p:sldId id="317" r:id="rId13"/>
    <p:sldId id="337" r:id="rId14"/>
    <p:sldId id="338" r:id="rId15"/>
    <p:sldId id="339" r:id="rId16"/>
    <p:sldId id="284" r:id="rId17"/>
    <p:sldId id="282" r:id="rId18"/>
    <p:sldId id="300" r:id="rId19"/>
    <p:sldId id="321" r:id="rId20"/>
    <p:sldId id="316" r:id="rId21"/>
    <p:sldId id="292" r:id="rId22"/>
    <p:sldId id="302" r:id="rId23"/>
    <p:sldId id="271" r:id="rId24"/>
    <p:sldId id="272" r:id="rId25"/>
    <p:sldId id="333" r:id="rId26"/>
    <p:sldId id="273" r:id="rId27"/>
    <p:sldId id="326" r:id="rId28"/>
    <p:sldId id="275" r:id="rId29"/>
    <p:sldId id="291" r:id="rId30"/>
    <p:sldId id="348" r:id="rId31"/>
    <p:sldId id="346" r:id="rId32"/>
    <p:sldId id="347" r:id="rId33"/>
    <p:sldId id="344" r:id="rId34"/>
    <p:sldId id="345" r:id="rId35"/>
    <p:sldId id="327" r:id="rId36"/>
    <p:sldId id="328" r:id="rId37"/>
    <p:sldId id="329" r:id="rId38"/>
    <p:sldId id="330" r:id="rId39"/>
    <p:sldId id="332" r:id="rId40"/>
    <p:sldId id="340" r:id="rId41"/>
    <p:sldId id="310" r:id="rId42"/>
    <p:sldId id="341" r:id="rId43"/>
    <p:sldId id="281" r:id="rId44"/>
    <p:sldId id="342" r:id="rId45"/>
    <p:sldId id="331" r:id="rId46"/>
    <p:sldId id="285" r:id="rId47"/>
  </p:sldIdLst>
  <p:sldSz cx="12192000" cy="6858000"/>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474278-B14C-4291-ECEC-7E0C5DF81FA0}" v="84" dt="2025-05-06T19:41:41.730"/>
    <p1510:client id="{61255947-F8EC-6D83-DAA7-781266740BAA}" v="12" dt="2025-05-05T20:51:02.722"/>
    <p1510:client id="{7503C259-7112-2E76-964B-3BF524F47E85}" v="70" dt="2025-05-06T20:14:49.902"/>
    <p1510:client id="{89019638-788E-E4B1-CAB6-FC1F1AC7B38C}" v="26" dt="2025-05-05T20:53:57.3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s>
</file>

<file path=ppt/diagrams/_rels/data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6" Type="http://schemas.openxmlformats.org/officeDocument/2006/relationships/image" Target="../media/image22.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_rels/data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hyperlink" Target="https://www.medschool.umaryland.edu/osa/Residency-Application-Manual-/Writing-the-MSPE/" TargetMode="Externa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diagrams/_rels/data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hyperlink" Target="https://www.residencyexplorer.org/Account/Login" TargetMode="External"/><Relationship Id="rId1" Type="http://schemas.openxmlformats.org/officeDocument/2006/relationships/hyperlink" Target="https://freida.ama-assn.org/Freida/" TargetMode="External"/><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6" Type="http://schemas.openxmlformats.org/officeDocument/2006/relationships/image" Target="../media/image22.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 Id="rId9" Type="http://schemas.openxmlformats.org/officeDocument/2006/relationships/hyperlink" Target="https://www.medschool.umaryland.edu/osa/Residency-Application-Manual-/Writing-the-MSPE/" TargetMode="External"/></Relationships>
</file>

<file path=ppt/diagrams/_rels/drawing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hyperlink" Target="https://freida.ama-assn.org/Freida/" TargetMode="External"/><Relationship Id="rId7" Type="http://schemas.openxmlformats.org/officeDocument/2006/relationships/image" Target="../media/image50.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hyperlink" Target="https://www.residencyexplorer.org/Account/Login" TargetMode="External"/><Relationship Id="rId5" Type="http://schemas.openxmlformats.org/officeDocument/2006/relationships/image" Target="../media/image49.svg"/><Relationship Id="rId10" Type="http://schemas.openxmlformats.org/officeDocument/2006/relationships/image" Target="../media/image53.svg"/><Relationship Id="rId4" Type="http://schemas.openxmlformats.org/officeDocument/2006/relationships/image" Target="../media/image48.png"/><Relationship Id="rId9" Type="http://schemas.openxmlformats.org/officeDocument/2006/relationships/image" Target="../media/image5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6BB78A-B5F3-4A60-BE74-DB3F0029AAD7}" type="doc">
      <dgm:prSet loTypeId="urn:microsoft.com/office/officeart/2016/7/layout/BasicTimeline" loCatId="process" qsTypeId="urn:microsoft.com/office/officeart/2005/8/quickstyle/simple1" qsCatId="simple" csTypeId="urn:microsoft.com/office/officeart/2005/8/colors/colorful1" csCatId="colorful" phldr="1"/>
      <dgm:spPr/>
      <dgm:t>
        <a:bodyPr/>
        <a:lstStyle/>
        <a:p>
          <a:endParaRPr lang="en-US"/>
        </a:p>
      </dgm:t>
    </dgm:pt>
    <dgm:pt modelId="{57680DC7-3FE2-48A4-9777-E88765E8EEC9}">
      <dgm:prSet custT="1"/>
      <dgm:spPr/>
      <dgm:t>
        <a:bodyPr/>
        <a:lstStyle/>
        <a:p>
          <a:pPr>
            <a:defRPr b="1"/>
          </a:pPr>
          <a:r>
            <a:rPr lang="en-US" sz="1800" b="1"/>
            <a:t>29 Apr.</a:t>
          </a:r>
        </a:p>
      </dgm:t>
    </dgm:pt>
    <dgm:pt modelId="{5526410F-ECB7-4801-AD59-FEDB3CA2F1E5}" type="parTrans" cxnId="{A2C4680F-71D6-4929-8074-F70D1A2CC273}">
      <dgm:prSet/>
      <dgm:spPr/>
      <dgm:t>
        <a:bodyPr/>
        <a:lstStyle/>
        <a:p>
          <a:endParaRPr lang="en-US"/>
        </a:p>
      </dgm:t>
    </dgm:pt>
    <dgm:pt modelId="{929D23C2-75D8-466B-9ADF-44FFBBC7E210}" type="sibTrans" cxnId="{A2C4680F-71D6-4929-8074-F70D1A2CC273}">
      <dgm:prSet/>
      <dgm:spPr/>
      <dgm:t>
        <a:bodyPr/>
        <a:lstStyle/>
        <a:p>
          <a:endParaRPr lang="en-US"/>
        </a:p>
      </dgm:t>
    </dgm:pt>
    <dgm:pt modelId="{76DD8878-F30A-4A95-88B7-6010AF43B120}">
      <dgm:prSet custT="1"/>
      <dgm:spPr/>
      <dgm:t>
        <a:bodyPr/>
        <a:lstStyle/>
        <a:p>
          <a:r>
            <a:rPr lang="en-US" sz="1800" b="1"/>
            <a:t>Developing your Personal Narrative @ 3:30</a:t>
          </a:r>
        </a:p>
      </dgm:t>
    </dgm:pt>
    <dgm:pt modelId="{083797CB-216C-442E-A839-1BCA81E7F663}" type="parTrans" cxnId="{BB13B26E-EF52-42C9-85A5-C900ECA188CB}">
      <dgm:prSet/>
      <dgm:spPr/>
      <dgm:t>
        <a:bodyPr/>
        <a:lstStyle/>
        <a:p>
          <a:endParaRPr lang="en-US"/>
        </a:p>
      </dgm:t>
    </dgm:pt>
    <dgm:pt modelId="{8C32FBA0-F264-4830-9AF6-DC2A252F0160}" type="sibTrans" cxnId="{BB13B26E-EF52-42C9-85A5-C900ECA188CB}">
      <dgm:prSet/>
      <dgm:spPr/>
      <dgm:t>
        <a:bodyPr/>
        <a:lstStyle/>
        <a:p>
          <a:endParaRPr lang="en-US"/>
        </a:p>
      </dgm:t>
    </dgm:pt>
    <dgm:pt modelId="{35D3A17D-8952-44E0-86DA-932C60D083FE}">
      <dgm:prSet custT="1"/>
      <dgm:spPr/>
      <dgm:t>
        <a:bodyPr/>
        <a:lstStyle/>
        <a:p>
          <a:pPr>
            <a:defRPr b="1"/>
          </a:pPr>
          <a:r>
            <a:rPr lang="en-US" sz="1800" b="1"/>
            <a:t>May–July</a:t>
          </a:r>
        </a:p>
      </dgm:t>
    </dgm:pt>
    <dgm:pt modelId="{FCB18AE8-A4FA-45C5-A62C-616EF6B34E33}" type="parTrans" cxnId="{286D70E5-EFA3-4223-9C21-FA941EF004FA}">
      <dgm:prSet/>
      <dgm:spPr/>
      <dgm:t>
        <a:bodyPr/>
        <a:lstStyle/>
        <a:p>
          <a:endParaRPr lang="en-US"/>
        </a:p>
      </dgm:t>
    </dgm:pt>
    <dgm:pt modelId="{7999E82C-03FB-4310-B490-70F24C43E92F}" type="sibTrans" cxnId="{286D70E5-EFA3-4223-9C21-FA941EF004FA}">
      <dgm:prSet/>
      <dgm:spPr/>
      <dgm:t>
        <a:bodyPr/>
        <a:lstStyle/>
        <a:p>
          <a:endParaRPr lang="en-US"/>
        </a:p>
      </dgm:t>
    </dgm:pt>
    <dgm:pt modelId="{F1665323-5169-46ED-BD04-47E64D90F4B5}">
      <dgm:prSet custT="1"/>
      <dgm:spPr/>
      <dgm:t>
        <a:bodyPr/>
        <a:lstStyle/>
        <a:p>
          <a:r>
            <a:rPr lang="en-US" sz="1800" b="1"/>
            <a:t>OSA 1:1 Advising Sessions</a:t>
          </a:r>
        </a:p>
      </dgm:t>
    </dgm:pt>
    <dgm:pt modelId="{2E00CBBC-CA94-4D41-BF6A-02048E6234E4}" type="parTrans" cxnId="{6C737425-8FBF-43F1-808E-485BECB010BC}">
      <dgm:prSet/>
      <dgm:spPr/>
      <dgm:t>
        <a:bodyPr/>
        <a:lstStyle/>
        <a:p>
          <a:endParaRPr lang="en-US"/>
        </a:p>
      </dgm:t>
    </dgm:pt>
    <dgm:pt modelId="{89534A0C-1F18-429E-83A9-1B7572FDE177}" type="sibTrans" cxnId="{6C737425-8FBF-43F1-808E-485BECB010BC}">
      <dgm:prSet/>
      <dgm:spPr/>
      <dgm:t>
        <a:bodyPr/>
        <a:lstStyle/>
        <a:p>
          <a:endParaRPr lang="en-US"/>
        </a:p>
      </dgm:t>
    </dgm:pt>
    <dgm:pt modelId="{FA6C24FE-A30A-48CA-9BAE-1B652411586F}">
      <dgm:prSet custT="1"/>
      <dgm:spPr/>
      <dgm:t>
        <a:bodyPr/>
        <a:lstStyle/>
        <a:p>
          <a:pPr>
            <a:defRPr b="1"/>
          </a:pPr>
          <a:r>
            <a:rPr lang="en-US" sz="1800" b="1"/>
            <a:t>3 June</a:t>
          </a:r>
        </a:p>
      </dgm:t>
    </dgm:pt>
    <dgm:pt modelId="{D801F343-2CFF-42AC-9FD8-790C9274328F}" type="parTrans" cxnId="{E17290B1-4863-4147-8C87-38868136077F}">
      <dgm:prSet/>
      <dgm:spPr/>
      <dgm:t>
        <a:bodyPr/>
        <a:lstStyle/>
        <a:p>
          <a:endParaRPr lang="en-US"/>
        </a:p>
      </dgm:t>
    </dgm:pt>
    <dgm:pt modelId="{B4F8C7A3-8A1A-4FFF-953A-FD9C54744F7C}" type="sibTrans" cxnId="{E17290B1-4863-4147-8C87-38868136077F}">
      <dgm:prSet/>
      <dgm:spPr/>
      <dgm:t>
        <a:bodyPr/>
        <a:lstStyle/>
        <a:p>
          <a:endParaRPr lang="en-US"/>
        </a:p>
      </dgm:t>
    </dgm:pt>
    <dgm:pt modelId="{3873E2A2-4095-40A5-9AAB-6D127C976B6C}">
      <dgm:prSet custT="1"/>
      <dgm:spPr/>
      <dgm:t>
        <a:bodyPr/>
        <a:lstStyle/>
        <a:p>
          <a:r>
            <a:rPr lang="en-US" sz="1800" b="1"/>
            <a:t>The Residency Application</a:t>
          </a:r>
        </a:p>
      </dgm:t>
    </dgm:pt>
    <dgm:pt modelId="{62E12C2B-63EF-4C5A-9CD2-0E1958E38297}" type="parTrans" cxnId="{614C57B3-FD3D-4EC3-8642-8A43FA3C1F5A}">
      <dgm:prSet/>
      <dgm:spPr/>
      <dgm:t>
        <a:bodyPr/>
        <a:lstStyle/>
        <a:p>
          <a:endParaRPr lang="en-US"/>
        </a:p>
      </dgm:t>
    </dgm:pt>
    <dgm:pt modelId="{84A74C62-85A0-43FA-AF54-82DEB74A41F0}" type="sibTrans" cxnId="{614C57B3-FD3D-4EC3-8642-8A43FA3C1F5A}">
      <dgm:prSet/>
      <dgm:spPr/>
      <dgm:t>
        <a:bodyPr/>
        <a:lstStyle/>
        <a:p>
          <a:endParaRPr lang="en-US"/>
        </a:p>
      </dgm:t>
    </dgm:pt>
    <dgm:pt modelId="{F260BA2C-C4DC-4766-B427-737A6A579BC8}">
      <dgm:prSet custT="1"/>
      <dgm:spPr/>
      <dgm:t>
        <a:bodyPr/>
        <a:lstStyle/>
        <a:p>
          <a:pPr>
            <a:defRPr b="1"/>
          </a:pPr>
          <a:r>
            <a:rPr lang="en-US" sz="1800" b="1"/>
            <a:t>15 July</a:t>
          </a:r>
        </a:p>
      </dgm:t>
    </dgm:pt>
    <dgm:pt modelId="{C9962AD4-28E8-4EB0-870E-3743417F8B39}" type="parTrans" cxnId="{319879FD-AA3F-4335-B0DB-6389035C7AB6}">
      <dgm:prSet/>
      <dgm:spPr/>
      <dgm:t>
        <a:bodyPr/>
        <a:lstStyle/>
        <a:p>
          <a:endParaRPr lang="en-US"/>
        </a:p>
      </dgm:t>
    </dgm:pt>
    <dgm:pt modelId="{F04CA294-DCA5-4652-8CD7-F4C33D47EB55}" type="sibTrans" cxnId="{319879FD-AA3F-4335-B0DB-6389035C7AB6}">
      <dgm:prSet/>
      <dgm:spPr/>
      <dgm:t>
        <a:bodyPr/>
        <a:lstStyle/>
        <a:p>
          <a:endParaRPr lang="en-US"/>
        </a:p>
      </dgm:t>
    </dgm:pt>
    <dgm:pt modelId="{C5FB9874-F320-4177-8764-D539760BE76D}">
      <dgm:prSet custT="1"/>
      <dgm:spPr/>
      <dgm:t>
        <a:bodyPr/>
        <a:lstStyle/>
        <a:p>
          <a:r>
            <a:rPr lang="en-US" sz="1800" b="1"/>
            <a:t>Personal Statement Workshop</a:t>
          </a:r>
        </a:p>
      </dgm:t>
    </dgm:pt>
    <dgm:pt modelId="{91F54F52-4488-4BCA-A957-6D339671454C}" type="parTrans" cxnId="{0214565E-F076-4512-A06C-0D0E748A2D04}">
      <dgm:prSet/>
      <dgm:spPr/>
      <dgm:t>
        <a:bodyPr/>
        <a:lstStyle/>
        <a:p>
          <a:endParaRPr lang="en-US"/>
        </a:p>
      </dgm:t>
    </dgm:pt>
    <dgm:pt modelId="{BCC24B03-9166-4F16-9A81-6280ACAC65FC}" type="sibTrans" cxnId="{0214565E-F076-4512-A06C-0D0E748A2D04}">
      <dgm:prSet/>
      <dgm:spPr/>
      <dgm:t>
        <a:bodyPr/>
        <a:lstStyle/>
        <a:p>
          <a:endParaRPr lang="en-US"/>
        </a:p>
      </dgm:t>
    </dgm:pt>
    <dgm:pt modelId="{E9B9DF5E-A6F2-4A7A-8399-63BF0AB4E4F7}">
      <dgm:prSet custT="1"/>
      <dgm:spPr/>
      <dgm:t>
        <a:bodyPr/>
        <a:lstStyle/>
        <a:p>
          <a:pPr>
            <a:defRPr b="1"/>
          </a:pPr>
          <a:r>
            <a:rPr lang="en-US" sz="1800" b="1"/>
            <a:t>19 Aug.</a:t>
          </a:r>
        </a:p>
      </dgm:t>
    </dgm:pt>
    <dgm:pt modelId="{03FD8629-AFB4-4522-9909-20059B4B80E3}" type="parTrans" cxnId="{7794449F-7FC1-4A65-92C6-59D9DD04A450}">
      <dgm:prSet/>
      <dgm:spPr/>
      <dgm:t>
        <a:bodyPr/>
        <a:lstStyle/>
        <a:p>
          <a:endParaRPr lang="en-US"/>
        </a:p>
      </dgm:t>
    </dgm:pt>
    <dgm:pt modelId="{4E7E0E47-8F96-4F74-A77D-33471B5CC049}" type="sibTrans" cxnId="{7794449F-7FC1-4A65-92C6-59D9DD04A450}">
      <dgm:prSet/>
      <dgm:spPr/>
      <dgm:t>
        <a:bodyPr/>
        <a:lstStyle/>
        <a:p>
          <a:endParaRPr lang="en-US"/>
        </a:p>
      </dgm:t>
    </dgm:pt>
    <dgm:pt modelId="{D066A82F-E36C-459F-8B8E-8EBAB6538138}">
      <dgm:prSet custT="1"/>
      <dgm:spPr/>
      <dgm:t>
        <a:bodyPr/>
        <a:lstStyle/>
        <a:p>
          <a:r>
            <a:rPr lang="en-US" sz="1800" b="1"/>
            <a:t>Personal Statement Workshop</a:t>
          </a:r>
        </a:p>
      </dgm:t>
    </dgm:pt>
    <dgm:pt modelId="{5F6F5FEF-2D12-4AA4-89FA-D685E7123C9E}" type="parTrans" cxnId="{03534D22-08F3-4A5F-A851-68B324427C23}">
      <dgm:prSet/>
      <dgm:spPr/>
      <dgm:t>
        <a:bodyPr/>
        <a:lstStyle/>
        <a:p>
          <a:endParaRPr lang="en-US"/>
        </a:p>
      </dgm:t>
    </dgm:pt>
    <dgm:pt modelId="{DEF92341-38F2-4F6F-B09E-27ADE0207499}" type="sibTrans" cxnId="{03534D22-08F3-4A5F-A851-68B324427C23}">
      <dgm:prSet/>
      <dgm:spPr/>
      <dgm:t>
        <a:bodyPr/>
        <a:lstStyle/>
        <a:p>
          <a:endParaRPr lang="en-US"/>
        </a:p>
      </dgm:t>
    </dgm:pt>
    <dgm:pt modelId="{DDCEB329-87AC-4B41-B4E0-18009B7E10A9}">
      <dgm:prSet custT="1"/>
      <dgm:spPr/>
      <dgm:t>
        <a:bodyPr/>
        <a:lstStyle/>
        <a:p>
          <a:pPr>
            <a:defRPr b="1"/>
          </a:pPr>
          <a:r>
            <a:rPr lang="en-US" sz="1800" b="1"/>
            <a:t>Aug</a:t>
          </a:r>
        </a:p>
      </dgm:t>
    </dgm:pt>
    <dgm:pt modelId="{8B6ADE86-DAE6-408A-9A7F-8BB7A70D5787}" type="parTrans" cxnId="{A88A2823-A3B2-46BB-9E58-DDC3144F5AB5}">
      <dgm:prSet/>
      <dgm:spPr/>
      <dgm:t>
        <a:bodyPr/>
        <a:lstStyle/>
        <a:p>
          <a:endParaRPr lang="en-US"/>
        </a:p>
      </dgm:t>
    </dgm:pt>
    <dgm:pt modelId="{0AA29F24-BEF5-4562-A603-66E4BA6B245A}" type="sibTrans" cxnId="{A88A2823-A3B2-46BB-9E58-DDC3144F5AB5}">
      <dgm:prSet/>
      <dgm:spPr/>
      <dgm:t>
        <a:bodyPr/>
        <a:lstStyle/>
        <a:p>
          <a:endParaRPr lang="en-US"/>
        </a:p>
      </dgm:t>
    </dgm:pt>
    <dgm:pt modelId="{95A00FD2-3012-4B71-ADE1-11E1D1FBC06F}">
      <dgm:prSet custT="1"/>
      <dgm:spPr/>
      <dgm:t>
        <a:bodyPr/>
        <a:lstStyle/>
        <a:p>
          <a:r>
            <a:rPr lang="en-US" sz="1800" b="1"/>
            <a:t>Interview Preparedness + Mock Interviews</a:t>
          </a:r>
        </a:p>
      </dgm:t>
    </dgm:pt>
    <dgm:pt modelId="{8FCC5212-24E2-456A-A550-9D629FA9485E}" type="parTrans" cxnId="{13B2CA26-1D31-4E2C-8DE4-05FBCFD5C7F0}">
      <dgm:prSet/>
      <dgm:spPr/>
      <dgm:t>
        <a:bodyPr/>
        <a:lstStyle/>
        <a:p>
          <a:endParaRPr lang="en-US"/>
        </a:p>
      </dgm:t>
    </dgm:pt>
    <dgm:pt modelId="{50BA30C2-221B-4A09-87A8-85504A7C8DF4}" type="sibTrans" cxnId="{13B2CA26-1D31-4E2C-8DE4-05FBCFD5C7F0}">
      <dgm:prSet/>
      <dgm:spPr/>
      <dgm:t>
        <a:bodyPr/>
        <a:lstStyle/>
        <a:p>
          <a:endParaRPr lang="en-US"/>
        </a:p>
      </dgm:t>
    </dgm:pt>
    <dgm:pt modelId="{A7D118F7-5B45-4391-B115-FC843FEAF22B}">
      <dgm:prSet custT="1"/>
      <dgm:spPr/>
      <dgm:t>
        <a:bodyPr/>
        <a:lstStyle/>
        <a:p>
          <a:pPr>
            <a:defRPr b="1"/>
          </a:pPr>
          <a:r>
            <a:rPr lang="en-US" sz="1800" b="1"/>
            <a:t>Jan</a:t>
          </a:r>
        </a:p>
      </dgm:t>
    </dgm:pt>
    <dgm:pt modelId="{4129130B-314B-46B7-BB0B-66BD36F5BF8C}" type="parTrans" cxnId="{859B58CB-B203-457C-A8E3-DAB2D6C52A22}">
      <dgm:prSet/>
      <dgm:spPr/>
      <dgm:t>
        <a:bodyPr/>
        <a:lstStyle/>
        <a:p>
          <a:endParaRPr lang="en-US"/>
        </a:p>
      </dgm:t>
    </dgm:pt>
    <dgm:pt modelId="{58C6F6F9-E473-4842-8A60-1EED6CA803B4}" type="sibTrans" cxnId="{859B58CB-B203-457C-A8E3-DAB2D6C52A22}">
      <dgm:prSet/>
      <dgm:spPr/>
      <dgm:t>
        <a:bodyPr/>
        <a:lstStyle/>
        <a:p>
          <a:endParaRPr lang="en-US"/>
        </a:p>
      </dgm:t>
    </dgm:pt>
    <dgm:pt modelId="{8FEAAD16-165B-4830-8E10-8A5C72212321}">
      <dgm:prSet custT="1"/>
      <dgm:spPr/>
      <dgm:t>
        <a:bodyPr/>
        <a:lstStyle/>
        <a:p>
          <a:r>
            <a:rPr lang="en-US" sz="1800" b="1"/>
            <a:t>Post-Interview Advising</a:t>
          </a:r>
        </a:p>
      </dgm:t>
    </dgm:pt>
    <dgm:pt modelId="{7C81DC7F-4D01-47E7-9706-7853A3E74230}" type="parTrans" cxnId="{EF2F10BB-97AD-445A-972C-F2276C39AF35}">
      <dgm:prSet/>
      <dgm:spPr/>
      <dgm:t>
        <a:bodyPr/>
        <a:lstStyle/>
        <a:p>
          <a:endParaRPr lang="en-US"/>
        </a:p>
      </dgm:t>
    </dgm:pt>
    <dgm:pt modelId="{7F02E9BC-002F-4B93-8C61-9ED7EF6E6444}" type="sibTrans" cxnId="{EF2F10BB-97AD-445A-972C-F2276C39AF35}">
      <dgm:prSet/>
      <dgm:spPr/>
      <dgm:t>
        <a:bodyPr/>
        <a:lstStyle/>
        <a:p>
          <a:endParaRPr lang="en-US"/>
        </a:p>
      </dgm:t>
    </dgm:pt>
    <dgm:pt modelId="{9A79E0EF-A975-4BEA-877A-4572EAD526B3}">
      <dgm:prSet custT="1"/>
      <dgm:spPr/>
      <dgm:t>
        <a:bodyPr/>
        <a:lstStyle/>
        <a:p>
          <a:pPr>
            <a:defRPr b="1"/>
          </a:pPr>
          <a:r>
            <a:rPr lang="en-US" sz="1800" b="1"/>
            <a:t>March</a:t>
          </a:r>
        </a:p>
      </dgm:t>
    </dgm:pt>
    <dgm:pt modelId="{DCF2066C-BDFC-492D-BD04-A89C3EA81FBA}" type="parTrans" cxnId="{19B25827-531A-4578-B5DD-91EF10B26EBC}">
      <dgm:prSet/>
      <dgm:spPr/>
      <dgm:t>
        <a:bodyPr/>
        <a:lstStyle/>
        <a:p>
          <a:endParaRPr lang="en-US"/>
        </a:p>
      </dgm:t>
    </dgm:pt>
    <dgm:pt modelId="{D946EF5B-8A4D-484B-BC6A-92479C560C1F}" type="sibTrans" cxnId="{19B25827-531A-4578-B5DD-91EF10B26EBC}">
      <dgm:prSet/>
      <dgm:spPr/>
      <dgm:t>
        <a:bodyPr/>
        <a:lstStyle/>
        <a:p>
          <a:endParaRPr lang="en-US"/>
        </a:p>
      </dgm:t>
    </dgm:pt>
    <dgm:pt modelId="{D889529E-69E3-423E-9DC5-942AECCE5179}">
      <dgm:prSet custT="1"/>
      <dgm:spPr/>
      <dgm:t>
        <a:bodyPr/>
        <a:lstStyle/>
        <a:p>
          <a:r>
            <a:rPr lang="en-US" sz="1800" b="1"/>
            <a:t>Match Week and SOAP</a:t>
          </a:r>
        </a:p>
      </dgm:t>
    </dgm:pt>
    <dgm:pt modelId="{CDA10386-AD5A-4F49-8B8D-29628D1258F8}" type="parTrans" cxnId="{0104A0C4-D0A4-4C60-89BC-941FF9E2EC23}">
      <dgm:prSet/>
      <dgm:spPr/>
      <dgm:t>
        <a:bodyPr/>
        <a:lstStyle/>
        <a:p>
          <a:endParaRPr lang="en-US"/>
        </a:p>
      </dgm:t>
    </dgm:pt>
    <dgm:pt modelId="{64B39F46-1D57-4BAB-88CB-1E0DC9FAC052}" type="sibTrans" cxnId="{0104A0C4-D0A4-4C60-89BC-941FF9E2EC23}">
      <dgm:prSet/>
      <dgm:spPr/>
      <dgm:t>
        <a:bodyPr/>
        <a:lstStyle/>
        <a:p>
          <a:endParaRPr lang="en-US"/>
        </a:p>
      </dgm:t>
    </dgm:pt>
    <dgm:pt modelId="{3A24E256-4DF8-478A-997D-123EB0197A02}" type="pres">
      <dgm:prSet presAssocID="{E66BB78A-B5F3-4A60-BE74-DB3F0029AAD7}" presName="root" presStyleCnt="0">
        <dgm:presLayoutVars>
          <dgm:chMax/>
          <dgm:chPref/>
          <dgm:animLvl val="lvl"/>
        </dgm:presLayoutVars>
      </dgm:prSet>
      <dgm:spPr/>
    </dgm:pt>
    <dgm:pt modelId="{2CA444A7-66BB-49FE-9E2A-48A1693DB14A}" type="pres">
      <dgm:prSet presAssocID="{E66BB78A-B5F3-4A60-BE74-DB3F0029AAD7}" presName="divider" presStyleLbl="fgAccFollowNode1" presStyleIdx="0" presStyleCnt="1"/>
      <dgm:spPr>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tailEnd type="triangle" w="lg" len="lg"/>
        </a:ln>
        <a:effectLst/>
      </dgm:spPr>
    </dgm:pt>
    <dgm:pt modelId="{74F15D6F-5FCB-4479-AB67-BFA36F2BEC59}" type="pres">
      <dgm:prSet presAssocID="{E66BB78A-B5F3-4A60-BE74-DB3F0029AAD7}" presName="nodes" presStyleCnt="0">
        <dgm:presLayoutVars>
          <dgm:chMax/>
          <dgm:chPref/>
          <dgm:animLvl val="lvl"/>
        </dgm:presLayoutVars>
      </dgm:prSet>
      <dgm:spPr/>
    </dgm:pt>
    <dgm:pt modelId="{A96DA6BB-3922-47A3-86B9-7DF1EDF452FC}" type="pres">
      <dgm:prSet presAssocID="{57680DC7-3FE2-48A4-9777-E88765E8EEC9}" presName="composite" presStyleCnt="0"/>
      <dgm:spPr/>
    </dgm:pt>
    <dgm:pt modelId="{B6F8B446-6DC8-48D5-A559-B860A63050A5}" type="pres">
      <dgm:prSet presAssocID="{57680DC7-3FE2-48A4-9777-E88765E8EEC9}" presName="L1TextContainer" presStyleLbl="revTx" presStyleIdx="0" presStyleCnt="8">
        <dgm:presLayoutVars>
          <dgm:chMax val="1"/>
          <dgm:chPref val="1"/>
          <dgm:bulletEnabled val="1"/>
        </dgm:presLayoutVars>
      </dgm:prSet>
      <dgm:spPr/>
    </dgm:pt>
    <dgm:pt modelId="{340BCA94-E33D-4B13-8799-1DF6C82D5253}" type="pres">
      <dgm:prSet presAssocID="{57680DC7-3FE2-48A4-9777-E88765E8EEC9}" presName="L2TextContainerWrapper" presStyleCnt="0">
        <dgm:presLayoutVars>
          <dgm:chMax val="0"/>
          <dgm:chPref val="0"/>
          <dgm:bulletEnabled val="1"/>
        </dgm:presLayoutVars>
      </dgm:prSet>
      <dgm:spPr/>
    </dgm:pt>
    <dgm:pt modelId="{A2909E6B-67CF-486B-97C5-DD2FF402AE64}" type="pres">
      <dgm:prSet presAssocID="{57680DC7-3FE2-48A4-9777-E88765E8EEC9}" presName="L2TextContainer" presStyleLbl="bgAcc1" presStyleIdx="0" presStyleCnt="8"/>
      <dgm:spPr/>
    </dgm:pt>
    <dgm:pt modelId="{FF7F74D9-0666-430C-8711-C82A34727C1D}" type="pres">
      <dgm:prSet presAssocID="{57680DC7-3FE2-48A4-9777-E88765E8EEC9}" presName="FlexibleEmptyPlaceHolder" presStyleCnt="0"/>
      <dgm:spPr/>
    </dgm:pt>
    <dgm:pt modelId="{EF1B285E-FAEA-41C5-8910-95152F773AF7}" type="pres">
      <dgm:prSet presAssocID="{57680DC7-3FE2-48A4-9777-E88765E8EEC9}" presName="ConnectLine" presStyleLbl="sibTrans1D1" presStyleIdx="0" presStyleCnt="8"/>
      <dgm:spPr>
        <a:noFill/>
        <a:ln w="12700" cap="flat" cmpd="sng" algn="ctr">
          <a:solidFill>
            <a:schemeClr val="accent2">
              <a:hueOff val="0"/>
              <a:satOff val="0"/>
              <a:lumOff val="0"/>
              <a:alphaOff val="0"/>
            </a:schemeClr>
          </a:solidFill>
          <a:prstDash val="dash"/>
        </a:ln>
        <a:effectLst/>
      </dgm:spPr>
    </dgm:pt>
    <dgm:pt modelId="{1B055152-FEB0-41D9-94D2-0D9A0031AC8C}" type="pres">
      <dgm:prSet presAssocID="{57680DC7-3FE2-48A4-9777-E88765E8EEC9}" presName="ConnectorPoint" presStyleLbl="alignNode1" presStyleIdx="0" presStyleCnt="8"/>
      <dgm:spPr/>
    </dgm:pt>
    <dgm:pt modelId="{0396A3B9-4793-4693-AC8E-CE17E3C007AC}" type="pres">
      <dgm:prSet presAssocID="{57680DC7-3FE2-48A4-9777-E88765E8EEC9}" presName="EmptyPlaceHolder" presStyleCnt="0"/>
      <dgm:spPr/>
    </dgm:pt>
    <dgm:pt modelId="{6C6B1D38-0660-4225-95C2-72555AF55ED7}" type="pres">
      <dgm:prSet presAssocID="{929D23C2-75D8-466B-9ADF-44FFBBC7E210}" presName="spaceBetweenRectangles" presStyleCnt="0"/>
      <dgm:spPr/>
    </dgm:pt>
    <dgm:pt modelId="{D8691BA5-E8A8-46C1-9585-41178CBF52CC}" type="pres">
      <dgm:prSet presAssocID="{35D3A17D-8952-44E0-86DA-932C60D083FE}" presName="composite" presStyleCnt="0"/>
      <dgm:spPr/>
    </dgm:pt>
    <dgm:pt modelId="{C726E466-6646-4857-9A32-AF2CE1F8D4C8}" type="pres">
      <dgm:prSet presAssocID="{35D3A17D-8952-44E0-86DA-932C60D083FE}" presName="L1TextContainer" presStyleLbl="revTx" presStyleIdx="1" presStyleCnt="8">
        <dgm:presLayoutVars>
          <dgm:chMax val="1"/>
          <dgm:chPref val="1"/>
          <dgm:bulletEnabled val="1"/>
        </dgm:presLayoutVars>
      </dgm:prSet>
      <dgm:spPr/>
    </dgm:pt>
    <dgm:pt modelId="{4D7A5BF5-85A0-4D2A-BBD7-FB54E598C5FD}" type="pres">
      <dgm:prSet presAssocID="{35D3A17D-8952-44E0-86DA-932C60D083FE}" presName="L2TextContainerWrapper" presStyleCnt="0">
        <dgm:presLayoutVars>
          <dgm:chMax val="0"/>
          <dgm:chPref val="0"/>
          <dgm:bulletEnabled val="1"/>
        </dgm:presLayoutVars>
      </dgm:prSet>
      <dgm:spPr/>
    </dgm:pt>
    <dgm:pt modelId="{2E2FBC45-C0DF-4433-8229-D5A201E13544}" type="pres">
      <dgm:prSet presAssocID="{35D3A17D-8952-44E0-86DA-932C60D083FE}" presName="L2TextContainer" presStyleLbl="bgAcc1" presStyleIdx="1" presStyleCnt="8"/>
      <dgm:spPr/>
    </dgm:pt>
    <dgm:pt modelId="{417260BB-C3D3-4F4D-8CB5-DDA0E8AFD3CC}" type="pres">
      <dgm:prSet presAssocID="{35D3A17D-8952-44E0-86DA-932C60D083FE}" presName="FlexibleEmptyPlaceHolder" presStyleCnt="0"/>
      <dgm:spPr/>
    </dgm:pt>
    <dgm:pt modelId="{8C09671B-FEE9-4CB0-BBB2-317459F04D19}" type="pres">
      <dgm:prSet presAssocID="{35D3A17D-8952-44E0-86DA-932C60D083FE}" presName="ConnectLine" presStyleLbl="sibTrans1D1" presStyleIdx="1" presStyleCnt="8"/>
      <dgm:spPr>
        <a:noFill/>
        <a:ln w="12700" cap="flat" cmpd="sng" algn="ctr">
          <a:solidFill>
            <a:schemeClr val="accent3">
              <a:hueOff val="0"/>
              <a:satOff val="0"/>
              <a:lumOff val="0"/>
              <a:alphaOff val="0"/>
            </a:schemeClr>
          </a:solidFill>
          <a:prstDash val="dash"/>
        </a:ln>
        <a:effectLst/>
      </dgm:spPr>
    </dgm:pt>
    <dgm:pt modelId="{8B29D411-1812-470C-BA64-B6A923D2BC4A}" type="pres">
      <dgm:prSet presAssocID="{35D3A17D-8952-44E0-86DA-932C60D083FE}" presName="ConnectorPoint" presStyleLbl="alignNode1" presStyleIdx="1" presStyleCnt="8"/>
      <dgm:spPr/>
    </dgm:pt>
    <dgm:pt modelId="{CB582D72-2FD5-457E-861E-02F16FB34AB2}" type="pres">
      <dgm:prSet presAssocID="{35D3A17D-8952-44E0-86DA-932C60D083FE}" presName="EmptyPlaceHolder" presStyleCnt="0"/>
      <dgm:spPr/>
    </dgm:pt>
    <dgm:pt modelId="{BB091856-224D-4DE4-82D1-03E11B7C9174}" type="pres">
      <dgm:prSet presAssocID="{7999E82C-03FB-4310-B490-70F24C43E92F}" presName="spaceBetweenRectangles" presStyleCnt="0"/>
      <dgm:spPr/>
    </dgm:pt>
    <dgm:pt modelId="{2DA1AB51-1864-4833-B912-B97377CC93D5}" type="pres">
      <dgm:prSet presAssocID="{FA6C24FE-A30A-48CA-9BAE-1B652411586F}" presName="composite" presStyleCnt="0"/>
      <dgm:spPr/>
    </dgm:pt>
    <dgm:pt modelId="{85E6B49D-F501-4B71-8DFE-C47C006D4D56}" type="pres">
      <dgm:prSet presAssocID="{FA6C24FE-A30A-48CA-9BAE-1B652411586F}" presName="L1TextContainer" presStyleLbl="revTx" presStyleIdx="2" presStyleCnt="8">
        <dgm:presLayoutVars>
          <dgm:chMax val="1"/>
          <dgm:chPref val="1"/>
          <dgm:bulletEnabled val="1"/>
        </dgm:presLayoutVars>
      </dgm:prSet>
      <dgm:spPr/>
    </dgm:pt>
    <dgm:pt modelId="{AE33417E-381A-40F3-94F8-6E8DC851C66A}" type="pres">
      <dgm:prSet presAssocID="{FA6C24FE-A30A-48CA-9BAE-1B652411586F}" presName="L2TextContainerWrapper" presStyleCnt="0">
        <dgm:presLayoutVars>
          <dgm:chMax val="0"/>
          <dgm:chPref val="0"/>
          <dgm:bulletEnabled val="1"/>
        </dgm:presLayoutVars>
      </dgm:prSet>
      <dgm:spPr/>
    </dgm:pt>
    <dgm:pt modelId="{DF519790-D3D1-40E7-81EC-DE80982C4A66}" type="pres">
      <dgm:prSet presAssocID="{FA6C24FE-A30A-48CA-9BAE-1B652411586F}" presName="L2TextContainer" presStyleLbl="bgAcc1" presStyleIdx="2" presStyleCnt="8"/>
      <dgm:spPr/>
    </dgm:pt>
    <dgm:pt modelId="{3A72708B-C5BA-4BA9-9AF6-ACEB07AA77B1}" type="pres">
      <dgm:prSet presAssocID="{FA6C24FE-A30A-48CA-9BAE-1B652411586F}" presName="FlexibleEmptyPlaceHolder" presStyleCnt="0"/>
      <dgm:spPr/>
    </dgm:pt>
    <dgm:pt modelId="{00CE1497-F334-4449-8920-B2DBBE4DA760}" type="pres">
      <dgm:prSet presAssocID="{FA6C24FE-A30A-48CA-9BAE-1B652411586F}" presName="ConnectLine" presStyleLbl="sibTrans1D1" presStyleIdx="2" presStyleCnt="8"/>
      <dgm:spPr>
        <a:noFill/>
        <a:ln w="12700" cap="flat" cmpd="sng" algn="ctr">
          <a:solidFill>
            <a:schemeClr val="accent4">
              <a:hueOff val="0"/>
              <a:satOff val="0"/>
              <a:lumOff val="0"/>
              <a:alphaOff val="0"/>
            </a:schemeClr>
          </a:solidFill>
          <a:prstDash val="dash"/>
        </a:ln>
        <a:effectLst/>
      </dgm:spPr>
    </dgm:pt>
    <dgm:pt modelId="{32230C81-4377-499F-8DAD-E2A4DA8887E2}" type="pres">
      <dgm:prSet presAssocID="{FA6C24FE-A30A-48CA-9BAE-1B652411586F}" presName="ConnectorPoint" presStyleLbl="alignNode1" presStyleIdx="2" presStyleCnt="8"/>
      <dgm:spPr/>
    </dgm:pt>
    <dgm:pt modelId="{10C3B4ED-2842-4074-AD05-E9F89F658BD2}" type="pres">
      <dgm:prSet presAssocID="{FA6C24FE-A30A-48CA-9BAE-1B652411586F}" presName="EmptyPlaceHolder" presStyleCnt="0"/>
      <dgm:spPr/>
    </dgm:pt>
    <dgm:pt modelId="{41242DB8-48E3-46BF-98AF-78D60A8BF1B8}" type="pres">
      <dgm:prSet presAssocID="{B4F8C7A3-8A1A-4FFF-953A-FD9C54744F7C}" presName="spaceBetweenRectangles" presStyleCnt="0"/>
      <dgm:spPr/>
    </dgm:pt>
    <dgm:pt modelId="{1F2B6971-0368-462B-9D5C-F6DC82063653}" type="pres">
      <dgm:prSet presAssocID="{F260BA2C-C4DC-4766-B427-737A6A579BC8}" presName="composite" presStyleCnt="0"/>
      <dgm:spPr/>
    </dgm:pt>
    <dgm:pt modelId="{6C92F71C-73DC-4248-860F-A39561A1ABB2}" type="pres">
      <dgm:prSet presAssocID="{F260BA2C-C4DC-4766-B427-737A6A579BC8}" presName="L1TextContainer" presStyleLbl="revTx" presStyleIdx="3" presStyleCnt="8">
        <dgm:presLayoutVars>
          <dgm:chMax val="1"/>
          <dgm:chPref val="1"/>
          <dgm:bulletEnabled val="1"/>
        </dgm:presLayoutVars>
      </dgm:prSet>
      <dgm:spPr/>
    </dgm:pt>
    <dgm:pt modelId="{32B4206C-E908-49A4-B108-79B021AC6CC5}" type="pres">
      <dgm:prSet presAssocID="{F260BA2C-C4DC-4766-B427-737A6A579BC8}" presName="L2TextContainerWrapper" presStyleCnt="0">
        <dgm:presLayoutVars>
          <dgm:chMax val="0"/>
          <dgm:chPref val="0"/>
          <dgm:bulletEnabled val="1"/>
        </dgm:presLayoutVars>
      </dgm:prSet>
      <dgm:spPr/>
    </dgm:pt>
    <dgm:pt modelId="{0762A3AB-FC09-449F-B9DA-EF5248583C6E}" type="pres">
      <dgm:prSet presAssocID="{F260BA2C-C4DC-4766-B427-737A6A579BC8}" presName="L2TextContainer" presStyleLbl="bgAcc1" presStyleIdx="3" presStyleCnt="8"/>
      <dgm:spPr/>
    </dgm:pt>
    <dgm:pt modelId="{418F2312-57EA-46BE-9629-1E315DBA4999}" type="pres">
      <dgm:prSet presAssocID="{F260BA2C-C4DC-4766-B427-737A6A579BC8}" presName="FlexibleEmptyPlaceHolder" presStyleCnt="0"/>
      <dgm:spPr/>
    </dgm:pt>
    <dgm:pt modelId="{3B9DB0A3-52CE-4629-9970-ECE81CB8C139}" type="pres">
      <dgm:prSet presAssocID="{F260BA2C-C4DC-4766-B427-737A6A579BC8}" presName="ConnectLine" presStyleLbl="sibTrans1D1" presStyleIdx="3" presStyleCnt="8"/>
      <dgm:spPr>
        <a:noFill/>
        <a:ln w="12700" cap="flat" cmpd="sng" algn="ctr">
          <a:solidFill>
            <a:schemeClr val="accent5">
              <a:hueOff val="0"/>
              <a:satOff val="0"/>
              <a:lumOff val="0"/>
              <a:alphaOff val="0"/>
            </a:schemeClr>
          </a:solidFill>
          <a:prstDash val="dash"/>
        </a:ln>
        <a:effectLst/>
      </dgm:spPr>
    </dgm:pt>
    <dgm:pt modelId="{32D6FA5A-A0C6-4AB4-82C3-48BCDC18A9C9}" type="pres">
      <dgm:prSet presAssocID="{F260BA2C-C4DC-4766-B427-737A6A579BC8}" presName="ConnectorPoint" presStyleLbl="alignNode1" presStyleIdx="3" presStyleCnt="8"/>
      <dgm:spPr/>
    </dgm:pt>
    <dgm:pt modelId="{4FD68C3A-D6DD-4B98-83BB-497655E1B988}" type="pres">
      <dgm:prSet presAssocID="{F260BA2C-C4DC-4766-B427-737A6A579BC8}" presName="EmptyPlaceHolder" presStyleCnt="0"/>
      <dgm:spPr/>
    </dgm:pt>
    <dgm:pt modelId="{7D785118-E5AD-46F9-84D6-ABB9D36BB253}" type="pres">
      <dgm:prSet presAssocID="{F04CA294-DCA5-4652-8CD7-F4C33D47EB55}" presName="spaceBetweenRectangles" presStyleCnt="0"/>
      <dgm:spPr/>
    </dgm:pt>
    <dgm:pt modelId="{72949914-1785-4EE2-AF3E-5CA768C5E5A4}" type="pres">
      <dgm:prSet presAssocID="{E9B9DF5E-A6F2-4A7A-8399-63BF0AB4E4F7}" presName="composite" presStyleCnt="0"/>
      <dgm:spPr/>
    </dgm:pt>
    <dgm:pt modelId="{473930D1-D8F4-443A-AB98-D50166102CC4}" type="pres">
      <dgm:prSet presAssocID="{E9B9DF5E-A6F2-4A7A-8399-63BF0AB4E4F7}" presName="L1TextContainer" presStyleLbl="revTx" presStyleIdx="4" presStyleCnt="8">
        <dgm:presLayoutVars>
          <dgm:chMax val="1"/>
          <dgm:chPref val="1"/>
          <dgm:bulletEnabled val="1"/>
        </dgm:presLayoutVars>
      </dgm:prSet>
      <dgm:spPr/>
    </dgm:pt>
    <dgm:pt modelId="{B316E946-57CD-47FA-ACA0-709E47559C73}" type="pres">
      <dgm:prSet presAssocID="{E9B9DF5E-A6F2-4A7A-8399-63BF0AB4E4F7}" presName="L2TextContainerWrapper" presStyleCnt="0">
        <dgm:presLayoutVars>
          <dgm:chMax val="0"/>
          <dgm:chPref val="0"/>
          <dgm:bulletEnabled val="1"/>
        </dgm:presLayoutVars>
      </dgm:prSet>
      <dgm:spPr/>
    </dgm:pt>
    <dgm:pt modelId="{53755293-4F7E-4CA6-8427-FC7BF4A0A139}" type="pres">
      <dgm:prSet presAssocID="{E9B9DF5E-A6F2-4A7A-8399-63BF0AB4E4F7}" presName="L2TextContainer" presStyleLbl="bgAcc1" presStyleIdx="4" presStyleCnt="8"/>
      <dgm:spPr/>
    </dgm:pt>
    <dgm:pt modelId="{50DF0C33-0779-44C2-9D01-C5A7F0A2EA90}" type="pres">
      <dgm:prSet presAssocID="{E9B9DF5E-A6F2-4A7A-8399-63BF0AB4E4F7}" presName="FlexibleEmptyPlaceHolder" presStyleCnt="0"/>
      <dgm:spPr/>
    </dgm:pt>
    <dgm:pt modelId="{3176B5D9-0BF6-45D5-BEA7-985DA61F1C90}" type="pres">
      <dgm:prSet presAssocID="{E9B9DF5E-A6F2-4A7A-8399-63BF0AB4E4F7}" presName="ConnectLine" presStyleLbl="sibTrans1D1" presStyleIdx="4" presStyleCnt="8"/>
      <dgm:spPr>
        <a:noFill/>
        <a:ln w="12700" cap="flat" cmpd="sng" algn="ctr">
          <a:solidFill>
            <a:schemeClr val="accent6">
              <a:hueOff val="0"/>
              <a:satOff val="0"/>
              <a:lumOff val="0"/>
              <a:alphaOff val="0"/>
            </a:schemeClr>
          </a:solidFill>
          <a:prstDash val="dash"/>
        </a:ln>
        <a:effectLst/>
      </dgm:spPr>
    </dgm:pt>
    <dgm:pt modelId="{40CE1AAD-7257-43B6-BB35-F0C64233DDF5}" type="pres">
      <dgm:prSet presAssocID="{E9B9DF5E-A6F2-4A7A-8399-63BF0AB4E4F7}" presName="ConnectorPoint" presStyleLbl="alignNode1" presStyleIdx="4" presStyleCnt="8"/>
      <dgm:spPr/>
    </dgm:pt>
    <dgm:pt modelId="{732EE7BE-7716-428D-BDF6-98B38A6116C1}" type="pres">
      <dgm:prSet presAssocID="{E9B9DF5E-A6F2-4A7A-8399-63BF0AB4E4F7}" presName="EmptyPlaceHolder" presStyleCnt="0"/>
      <dgm:spPr/>
    </dgm:pt>
    <dgm:pt modelId="{69307481-869C-43FF-9845-6C48BF6DF9A1}" type="pres">
      <dgm:prSet presAssocID="{4E7E0E47-8F96-4F74-A77D-33471B5CC049}" presName="spaceBetweenRectangles" presStyleCnt="0"/>
      <dgm:spPr/>
    </dgm:pt>
    <dgm:pt modelId="{6A38ACBE-7D00-43C7-8EED-D734D9B3D942}" type="pres">
      <dgm:prSet presAssocID="{DDCEB329-87AC-4B41-B4E0-18009B7E10A9}" presName="composite" presStyleCnt="0"/>
      <dgm:spPr/>
    </dgm:pt>
    <dgm:pt modelId="{152B1736-F653-4D59-A3F2-6A8999A16F5B}" type="pres">
      <dgm:prSet presAssocID="{DDCEB329-87AC-4B41-B4E0-18009B7E10A9}" presName="L1TextContainer" presStyleLbl="revTx" presStyleIdx="5" presStyleCnt="8">
        <dgm:presLayoutVars>
          <dgm:chMax val="1"/>
          <dgm:chPref val="1"/>
          <dgm:bulletEnabled val="1"/>
        </dgm:presLayoutVars>
      </dgm:prSet>
      <dgm:spPr/>
    </dgm:pt>
    <dgm:pt modelId="{82D471A8-0960-4D97-A107-0DF0CD182EA4}" type="pres">
      <dgm:prSet presAssocID="{DDCEB329-87AC-4B41-B4E0-18009B7E10A9}" presName="L2TextContainerWrapper" presStyleCnt="0">
        <dgm:presLayoutVars>
          <dgm:chMax val="0"/>
          <dgm:chPref val="0"/>
          <dgm:bulletEnabled val="1"/>
        </dgm:presLayoutVars>
      </dgm:prSet>
      <dgm:spPr/>
    </dgm:pt>
    <dgm:pt modelId="{FC07DF32-25E1-4999-9EC1-5B80FFBE932C}" type="pres">
      <dgm:prSet presAssocID="{DDCEB329-87AC-4B41-B4E0-18009B7E10A9}" presName="L2TextContainer" presStyleLbl="bgAcc1" presStyleIdx="5" presStyleCnt="8"/>
      <dgm:spPr/>
    </dgm:pt>
    <dgm:pt modelId="{9802B847-F972-4BC5-8535-652D513D0AD3}" type="pres">
      <dgm:prSet presAssocID="{DDCEB329-87AC-4B41-B4E0-18009B7E10A9}" presName="FlexibleEmptyPlaceHolder" presStyleCnt="0"/>
      <dgm:spPr/>
    </dgm:pt>
    <dgm:pt modelId="{74577B62-DB54-49C5-81D4-B7BC9FC97732}" type="pres">
      <dgm:prSet presAssocID="{DDCEB329-87AC-4B41-B4E0-18009B7E10A9}" presName="ConnectLine" presStyleLbl="sibTrans1D1" presStyleIdx="5" presStyleCnt="8"/>
      <dgm:spPr>
        <a:noFill/>
        <a:ln w="12700" cap="flat" cmpd="sng" algn="ctr">
          <a:solidFill>
            <a:schemeClr val="accent2">
              <a:hueOff val="0"/>
              <a:satOff val="0"/>
              <a:lumOff val="0"/>
              <a:alphaOff val="0"/>
            </a:schemeClr>
          </a:solidFill>
          <a:prstDash val="dash"/>
        </a:ln>
        <a:effectLst/>
      </dgm:spPr>
    </dgm:pt>
    <dgm:pt modelId="{2EB8A5E1-B584-45D9-B3BF-60D3192B3496}" type="pres">
      <dgm:prSet presAssocID="{DDCEB329-87AC-4B41-B4E0-18009B7E10A9}" presName="ConnectorPoint" presStyleLbl="alignNode1" presStyleIdx="5" presStyleCnt="8"/>
      <dgm:spPr/>
    </dgm:pt>
    <dgm:pt modelId="{017973C4-43F5-4F13-A63C-93748A8E0F18}" type="pres">
      <dgm:prSet presAssocID="{DDCEB329-87AC-4B41-B4E0-18009B7E10A9}" presName="EmptyPlaceHolder" presStyleCnt="0"/>
      <dgm:spPr/>
    </dgm:pt>
    <dgm:pt modelId="{54545998-3A49-4D67-BB82-BD9C54602AD0}" type="pres">
      <dgm:prSet presAssocID="{0AA29F24-BEF5-4562-A603-66E4BA6B245A}" presName="spaceBetweenRectangles" presStyleCnt="0"/>
      <dgm:spPr/>
    </dgm:pt>
    <dgm:pt modelId="{B4838A25-3950-4B95-AC3C-5DAB565A569E}" type="pres">
      <dgm:prSet presAssocID="{A7D118F7-5B45-4391-B115-FC843FEAF22B}" presName="composite" presStyleCnt="0"/>
      <dgm:spPr/>
    </dgm:pt>
    <dgm:pt modelId="{0251E565-2107-4F1F-8432-9E4D9CC29E3E}" type="pres">
      <dgm:prSet presAssocID="{A7D118F7-5B45-4391-B115-FC843FEAF22B}" presName="L1TextContainer" presStyleLbl="revTx" presStyleIdx="6" presStyleCnt="8">
        <dgm:presLayoutVars>
          <dgm:chMax val="1"/>
          <dgm:chPref val="1"/>
          <dgm:bulletEnabled val="1"/>
        </dgm:presLayoutVars>
      </dgm:prSet>
      <dgm:spPr/>
    </dgm:pt>
    <dgm:pt modelId="{A503EA30-2DE4-4EB8-BE49-3CC10746066F}" type="pres">
      <dgm:prSet presAssocID="{A7D118F7-5B45-4391-B115-FC843FEAF22B}" presName="L2TextContainerWrapper" presStyleCnt="0">
        <dgm:presLayoutVars>
          <dgm:chMax val="0"/>
          <dgm:chPref val="0"/>
          <dgm:bulletEnabled val="1"/>
        </dgm:presLayoutVars>
      </dgm:prSet>
      <dgm:spPr/>
    </dgm:pt>
    <dgm:pt modelId="{BB3FB687-90F2-419A-896F-AC0F84A08D72}" type="pres">
      <dgm:prSet presAssocID="{A7D118F7-5B45-4391-B115-FC843FEAF22B}" presName="L2TextContainer" presStyleLbl="bgAcc1" presStyleIdx="6" presStyleCnt="8"/>
      <dgm:spPr/>
    </dgm:pt>
    <dgm:pt modelId="{30A9C907-33C9-4062-899B-41B9EEA2196F}" type="pres">
      <dgm:prSet presAssocID="{A7D118F7-5B45-4391-B115-FC843FEAF22B}" presName="FlexibleEmptyPlaceHolder" presStyleCnt="0"/>
      <dgm:spPr/>
    </dgm:pt>
    <dgm:pt modelId="{0CD4B2C8-D81E-4A1C-9B85-BDDD9148B67F}" type="pres">
      <dgm:prSet presAssocID="{A7D118F7-5B45-4391-B115-FC843FEAF22B}" presName="ConnectLine" presStyleLbl="sibTrans1D1" presStyleIdx="6" presStyleCnt="8"/>
      <dgm:spPr>
        <a:noFill/>
        <a:ln w="12700" cap="flat" cmpd="sng" algn="ctr">
          <a:solidFill>
            <a:schemeClr val="accent3">
              <a:hueOff val="0"/>
              <a:satOff val="0"/>
              <a:lumOff val="0"/>
              <a:alphaOff val="0"/>
            </a:schemeClr>
          </a:solidFill>
          <a:prstDash val="dash"/>
        </a:ln>
        <a:effectLst/>
      </dgm:spPr>
    </dgm:pt>
    <dgm:pt modelId="{43F71B9B-A668-48ED-9096-ACD6F3BB1082}" type="pres">
      <dgm:prSet presAssocID="{A7D118F7-5B45-4391-B115-FC843FEAF22B}" presName="ConnectorPoint" presStyleLbl="alignNode1" presStyleIdx="6" presStyleCnt="8"/>
      <dgm:spPr/>
    </dgm:pt>
    <dgm:pt modelId="{2EFCFDDE-5AD1-4C26-9C1E-97E4A08CAC30}" type="pres">
      <dgm:prSet presAssocID="{A7D118F7-5B45-4391-B115-FC843FEAF22B}" presName="EmptyPlaceHolder" presStyleCnt="0"/>
      <dgm:spPr/>
    </dgm:pt>
    <dgm:pt modelId="{5AE53BAF-DD4C-4EB8-8C24-5B21A0092F89}" type="pres">
      <dgm:prSet presAssocID="{58C6F6F9-E473-4842-8A60-1EED6CA803B4}" presName="spaceBetweenRectangles" presStyleCnt="0"/>
      <dgm:spPr/>
    </dgm:pt>
    <dgm:pt modelId="{8E203E4D-2384-4551-8482-303E50315527}" type="pres">
      <dgm:prSet presAssocID="{9A79E0EF-A975-4BEA-877A-4572EAD526B3}" presName="composite" presStyleCnt="0"/>
      <dgm:spPr/>
    </dgm:pt>
    <dgm:pt modelId="{89918E19-A385-4049-9A50-28171C40DF56}" type="pres">
      <dgm:prSet presAssocID="{9A79E0EF-A975-4BEA-877A-4572EAD526B3}" presName="L1TextContainer" presStyleLbl="revTx" presStyleIdx="7" presStyleCnt="8">
        <dgm:presLayoutVars>
          <dgm:chMax val="1"/>
          <dgm:chPref val="1"/>
          <dgm:bulletEnabled val="1"/>
        </dgm:presLayoutVars>
      </dgm:prSet>
      <dgm:spPr/>
    </dgm:pt>
    <dgm:pt modelId="{DA73EB61-6FFD-45D5-BCBD-9BD48D912F84}" type="pres">
      <dgm:prSet presAssocID="{9A79E0EF-A975-4BEA-877A-4572EAD526B3}" presName="L2TextContainerWrapper" presStyleCnt="0">
        <dgm:presLayoutVars>
          <dgm:chMax val="0"/>
          <dgm:chPref val="0"/>
          <dgm:bulletEnabled val="1"/>
        </dgm:presLayoutVars>
      </dgm:prSet>
      <dgm:spPr/>
    </dgm:pt>
    <dgm:pt modelId="{ABBDB96C-A606-441D-8FF8-3DD8191BA705}" type="pres">
      <dgm:prSet presAssocID="{9A79E0EF-A975-4BEA-877A-4572EAD526B3}" presName="L2TextContainer" presStyleLbl="bgAcc1" presStyleIdx="7" presStyleCnt="8"/>
      <dgm:spPr/>
    </dgm:pt>
    <dgm:pt modelId="{63CB2100-11DD-4288-8C6E-A7C5C17EF32C}" type="pres">
      <dgm:prSet presAssocID="{9A79E0EF-A975-4BEA-877A-4572EAD526B3}" presName="FlexibleEmptyPlaceHolder" presStyleCnt="0"/>
      <dgm:spPr/>
    </dgm:pt>
    <dgm:pt modelId="{C4A34D58-40C1-4E8F-AFFF-F63CC3EE52DB}" type="pres">
      <dgm:prSet presAssocID="{9A79E0EF-A975-4BEA-877A-4572EAD526B3}" presName="ConnectLine" presStyleLbl="sibTrans1D1" presStyleIdx="7" presStyleCnt="8"/>
      <dgm:spPr>
        <a:noFill/>
        <a:ln w="12700" cap="flat" cmpd="sng" algn="ctr">
          <a:solidFill>
            <a:schemeClr val="accent4">
              <a:hueOff val="0"/>
              <a:satOff val="0"/>
              <a:lumOff val="0"/>
              <a:alphaOff val="0"/>
            </a:schemeClr>
          </a:solidFill>
          <a:prstDash val="dash"/>
        </a:ln>
        <a:effectLst/>
      </dgm:spPr>
    </dgm:pt>
    <dgm:pt modelId="{0143719A-D577-4E3F-91D8-FE6AB4B68065}" type="pres">
      <dgm:prSet presAssocID="{9A79E0EF-A975-4BEA-877A-4572EAD526B3}" presName="ConnectorPoint" presStyleLbl="alignNode1" presStyleIdx="7" presStyleCnt="8"/>
      <dgm:spPr/>
    </dgm:pt>
    <dgm:pt modelId="{BBF7B847-9127-45CA-9268-5962BB397D97}" type="pres">
      <dgm:prSet presAssocID="{9A79E0EF-A975-4BEA-877A-4572EAD526B3}" presName="EmptyPlaceHolder" presStyleCnt="0"/>
      <dgm:spPr/>
    </dgm:pt>
  </dgm:ptLst>
  <dgm:cxnLst>
    <dgm:cxn modelId="{EE65590E-CC44-44DE-94FE-149CCFACD221}" type="presOf" srcId="{DDCEB329-87AC-4B41-B4E0-18009B7E10A9}" destId="{152B1736-F653-4D59-A3F2-6A8999A16F5B}" srcOrd="0" destOrd="0" presId="urn:microsoft.com/office/officeart/2016/7/layout/BasicTimeline"/>
    <dgm:cxn modelId="{B064FD0E-7424-4600-BD3E-1E02154CFFBE}" type="presOf" srcId="{C5FB9874-F320-4177-8764-D539760BE76D}" destId="{0762A3AB-FC09-449F-B9DA-EF5248583C6E}" srcOrd="0" destOrd="0" presId="urn:microsoft.com/office/officeart/2016/7/layout/BasicTimeline"/>
    <dgm:cxn modelId="{A2C4680F-71D6-4929-8074-F70D1A2CC273}" srcId="{E66BB78A-B5F3-4A60-BE74-DB3F0029AAD7}" destId="{57680DC7-3FE2-48A4-9777-E88765E8EEC9}" srcOrd="0" destOrd="0" parTransId="{5526410F-ECB7-4801-AD59-FEDB3CA2F1E5}" sibTransId="{929D23C2-75D8-466B-9ADF-44FFBBC7E210}"/>
    <dgm:cxn modelId="{03534D22-08F3-4A5F-A851-68B324427C23}" srcId="{E9B9DF5E-A6F2-4A7A-8399-63BF0AB4E4F7}" destId="{D066A82F-E36C-459F-8B8E-8EBAB6538138}" srcOrd="0" destOrd="0" parTransId="{5F6F5FEF-2D12-4AA4-89FA-D685E7123C9E}" sibTransId="{DEF92341-38F2-4F6F-B09E-27ADE0207499}"/>
    <dgm:cxn modelId="{A88A2823-A3B2-46BB-9E58-DDC3144F5AB5}" srcId="{E66BB78A-B5F3-4A60-BE74-DB3F0029AAD7}" destId="{DDCEB329-87AC-4B41-B4E0-18009B7E10A9}" srcOrd="5" destOrd="0" parTransId="{8B6ADE86-DAE6-408A-9A7F-8BB7A70D5787}" sibTransId="{0AA29F24-BEF5-4562-A603-66E4BA6B245A}"/>
    <dgm:cxn modelId="{6C737425-8FBF-43F1-808E-485BECB010BC}" srcId="{35D3A17D-8952-44E0-86DA-932C60D083FE}" destId="{F1665323-5169-46ED-BD04-47E64D90F4B5}" srcOrd="0" destOrd="0" parTransId="{2E00CBBC-CA94-4D41-BF6A-02048E6234E4}" sibTransId="{89534A0C-1F18-429E-83A9-1B7572FDE177}"/>
    <dgm:cxn modelId="{13B2CA26-1D31-4E2C-8DE4-05FBCFD5C7F0}" srcId="{DDCEB329-87AC-4B41-B4E0-18009B7E10A9}" destId="{95A00FD2-3012-4B71-ADE1-11E1D1FBC06F}" srcOrd="0" destOrd="0" parTransId="{8FCC5212-24E2-456A-A550-9D629FA9485E}" sibTransId="{50BA30C2-221B-4A09-87A8-85504A7C8DF4}"/>
    <dgm:cxn modelId="{19B25827-531A-4578-B5DD-91EF10B26EBC}" srcId="{E66BB78A-B5F3-4A60-BE74-DB3F0029AAD7}" destId="{9A79E0EF-A975-4BEA-877A-4572EAD526B3}" srcOrd="7" destOrd="0" parTransId="{DCF2066C-BDFC-492D-BD04-A89C3EA81FBA}" sibTransId="{D946EF5B-8A4D-484B-BC6A-92479C560C1F}"/>
    <dgm:cxn modelId="{08960634-4185-4150-9169-535F61ED287F}" type="presOf" srcId="{95A00FD2-3012-4B71-ADE1-11E1D1FBC06F}" destId="{FC07DF32-25E1-4999-9EC1-5B80FFBE932C}" srcOrd="0" destOrd="0" presId="urn:microsoft.com/office/officeart/2016/7/layout/BasicTimeline"/>
    <dgm:cxn modelId="{2491C138-2479-460B-A466-F611EA693C78}" type="presOf" srcId="{A7D118F7-5B45-4391-B115-FC843FEAF22B}" destId="{0251E565-2107-4F1F-8432-9E4D9CC29E3E}" srcOrd="0" destOrd="0" presId="urn:microsoft.com/office/officeart/2016/7/layout/BasicTimeline"/>
    <dgm:cxn modelId="{0214565E-F076-4512-A06C-0D0E748A2D04}" srcId="{F260BA2C-C4DC-4766-B427-737A6A579BC8}" destId="{C5FB9874-F320-4177-8764-D539760BE76D}" srcOrd="0" destOrd="0" parTransId="{91F54F52-4488-4BCA-A957-6D339671454C}" sibTransId="{BCC24B03-9166-4F16-9A81-6280ACAC65FC}"/>
    <dgm:cxn modelId="{DCCC0349-0614-4C68-9C6B-8E69A695FE4C}" type="presOf" srcId="{3873E2A2-4095-40A5-9AAB-6D127C976B6C}" destId="{DF519790-D3D1-40E7-81EC-DE80982C4A66}" srcOrd="0" destOrd="0" presId="urn:microsoft.com/office/officeart/2016/7/layout/BasicTimeline"/>
    <dgm:cxn modelId="{350F554B-5687-43F4-9A6C-6CE2155AC3FC}" type="presOf" srcId="{9A79E0EF-A975-4BEA-877A-4572EAD526B3}" destId="{89918E19-A385-4049-9A50-28171C40DF56}" srcOrd="0" destOrd="0" presId="urn:microsoft.com/office/officeart/2016/7/layout/BasicTimeline"/>
    <dgm:cxn modelId="{BB13B26E-EF52-42C9-85A5-C900ECA188CB}" srcId="{57680DC7-3FE2-48A4-9777-E88765E8EEC9}" destId="{76DD8878-F30A-4A95-88B7-6010AF43B120}" srcOrd="0" destOrd="0" parTransId="{083797CB-216C-442E-A839-1BCA81E7F663}" sibTransId="{8C32FBA0-F264-4830-9AF6-DC2A252F0160}"/>
    <dgm:cxn modelId="{20156278-D465-48CD-AC6D-E6CFF9B59CD2}" type="presOf" srcId="{E9B9DF5E-A6F2-4A7A-8399-63BF0AB4E4F7}" destId="{473930D1-D8F4-443A-AB98-D50166102CC4}" srcOrd="0" destOrd="0" presId="urn:microsoft.com/office/officeart/2016/7/layout/BasicTimeline"/>
    <dgm:cxn modelId="{032EB782-C008-418A-B90E-42991F43936F}" type="presOf" srcId="{D889529E-69E3-423E-9DC5-942AECCE5179}" destId="{ABBDB96C-A606-441D-8FF8-3DD8191BA705}" srcOrd="0" destOrd="0" presId="urn:microsoft.com/office/officeart/2016/7/layout/BasicTimeline"/>
    <dgm:cxn modelId="{7794449F-7FC1-4A65-92C6-59D9DD04A450}" srcId="{E66BB78A-B5F3-4A60-BE74-DB3F0029AAD7}" destId="{E9B9DF5E-A6F2-4A7A-8399-63BF0AB4E4F7}" srcOrd="4" destOrd="0" parTransId="{03FD8629-AFB4-4522-9909-20059B4B80E3}" sibTransId="{4E7E0E47-8F96-4F74-A77D-33471B5CC049}"/>
    <dgm:cxn modelId="{EE6A90B1-0BA7-4A0A-964D-862F53D7BD80}" type="presOf" srcId="{E66BB78A-B5F3-4A60-BE74-DB3F0029AAD7}" destId="{3A24E256-4DF8-478A-997D-123EB0197A02}" srcOrd="0" destOrd="0" presId="urn:microsoft.com/office/officeart/2016/7/layout/BasicTimeline"/>
    <dgm:cxn modelId="{E17290B1-4863-4147-8C87-38868136077F}" srcId="{E66BB78A-B5F3-4A60-BE74-DB3F0029AAD7}" destId="{FA6C24FE-A30A-48CA-9BAE-1B652411586F}" srcOrd="2" destOrd="0" parTransId="{D801F343-2CFF-42AC-9FD8-790C9274328F}" sibTransId="{B4F8C7A3-8A1A-4FFF-953A-FD9C54744F7C}"/>
    <dgm:cxn modelId="{614C57B3-FD3D-4EC3-8642-8A43FA3C1F5A}" srcId="{FA6C24FE-A30A-48CA-9BAE-1B652411586F}" destId="{3873E2A2-4095-40A5-9AAB-6D127C976B6C}" srcOrd="0" destOrd="0" parTransId="{62E12C2B-63EF-4C5A-9CD2-0E1958E38297}" sibTransId="{84A74C62-85A0-43FA-AF54-82DEB74A41F0}"/>
    <dgm:cxn modelId="{EF2F10BB-97AD-445A-972C-F2276C39AF35}" srcId="{A7D118F7-5B45-4391-B115-FC843FEAF22B}" destId="{8FEAAD16-165B-4830-8E10-8A5C72212321}" srcOrd="0" destOrd="0" parTransId="{7C81DC7F-4D01-47E7-9706-7853A3E74230}" sibTransId="{7F02E9BC-002F-4B93-8C61-9ED7EF6E6444}"/>
    <dgm:cxn modelId="{F33FFDBD-1357-4E7D-9B10-9065B042D249}" type="presOf" srcId="{F260BA2C-C4DC-4766-B427-737A6A579BC8}" destId="{6C92F71C-73DC-4248-860F-A39561A1ABB2}" srcOrd="0" destOrd="0" presId="urn:microsoft.com/office/officeart/2016/7/layout/BasicTimeline"/>
    <dgm:cxn modelId="{AD1EF9C3-C36F-4142-947B-A18949962A50}" type="presOf" srcId="{35D3A17D-8952-44E0-86DA-932C60D083FE}" destId="{C726E466-6646-4857-9A32-AF2CE1F8D4C8}" srcOrd="0" destOrd="0" presId="urn:microsoft.com/office/officeart/2016/7/layout/BasicTimeline"/>
    <dgm:cxn modelId="{0104A0C4-D0A4-4C60-89BC-941FF9E2EC23}" srcId="{9A79E0EF-A975-4BEA-877A-4572EAD526B3}" destId="{D889529E-69E3-423E-9DC5-942AECCE5179}" srcOrd="0" destOrd="0" parTransId="{CDA10386-AD5A-4F49-8B8D-29628D1258F8}" sibTransId="{64B39F46-1D57-4BAB-88CB-1E0DC9FAC052}"/>
    <dgm:cxn modelId="{8F1934CA-46AB-4381-B050-CC319197BC6E}" type="presOf" srcId="{FA6C24FE-A30A-48CA-9BAE-1B652411586F}" destId="{85E6B49D-F501-4B71-8DFE-C47C006D4D56}" srcOrd="0" destOrd="0" presId="urn:microsoft.com/office/officeart/2016/7/layout/BasicTimeline"/>
    <dgm:cxn modelId="{859B58CB-B203-457C-A8E3-DAB2D6C52A22}" srcId="{E66BB78A-B5F3-4A60-BE74-DB3F0029AAD7}" destId="{A7D118F7-5B45-4391-B115-FC843FEAF22B}" srcOrd="6" destOrd="0" parTransId="{4129130B-314B-46B7-BB0B-66BD36F5BF8C}" sibTransId="{58C6F6F9-E473-4842-8A60-1EED6CA803B4}"/>
    <dgm:cxn modelId="{F24731DA-9DC3-4883-B59C-EFE0989EC49B}" type="presOf" srcId="{D066A82F-E36C-459F-8B8E-8EBAB6538138}" destId="{53755293-4F7E-4CA6-8427-FC7BF4A0A139}" srcOrd="0" destOrd="0" presId="urn:microsoft.com/office/officeart/2016/7/layout/BasicTimeline"/>
    <dgm:cxn modelId="{F7F0E5DB-8D4F-408D-8ABE-AEE4737C790A}" type="presOf" srcId="{F1665323-5169-46ED-BD04-47E64D90F4B5}" destId="{2E2FBC45-C0DF-4433-8229-D5A201E13544}" srcOrd="0" destOrd="0" presId="urn:microsoft.com/office/officeart/2016/7/layout/BasicTimeline"/>
    <dgm:cxn modelId="{460D29E3-5335-4474-BBC6-F8E48C56BEB4}" type="presOf" srcId="{8FEAAD16-165B-4830-8E10-8A5C72212321}" destId="{BB3FB687-90F2-419A-896F-AC0F84A08D72}" srcOrd="0" destOrd="0" presId="urn:microsoft.com/office/officeart/2016/7/layout/BasicTimeline"/>
    <dgm:cxn modelId="{286D70E5-EFA3-4223-9C21-FA941EF004FA}" srcId="{E66BB78A-B5F3-4A60-BE74-DB3F0029AAD7}" destId="{35D3A17D-8952-44E0-86DA-932C60D083FE}" srcOrd="1" destOrd="0" parTransId="{FCB18AE8-A4FA-45C5-A62C-616EF6B34E33}" sibTransId="{7999E82C-03FB-4310-B490-70F24C43E92F}"/>
    <dgm:cxn modelId="{00BFA1F5-1955-46A0-8830-97A9D48A6E8F}" type="presOf" srcId="{76DD8878-F30A-4A95-88B7-6010AF43B120}" destId="{A2909E6B-67CF-486B-97C5-DD2FF402AE64}" srcOrd="0" destOrd="0" presId="urn:microsoft.com/office/officeart/2016/7/layout/BasicTimeline"/>
    <dgm:cxn modelId="{BC82BFFB-8C26-4EF7-BEAD-38C18C1C2D22}" type="presOf" srcId="{57680DC7-3FE2-48A4-9777-E88765E8EEC9}" destId="{B6F8B446-6DC8-48D5-A559-B860A63050A5}" srcOrd="0" destOrd="0" presId="urn:microsoft.com/office/officeart/2016/7/layout/BasicTimeline"/>
    <dgm:cxn modelId="{319879FD-AA3F-4335-B0DB-6389035C7AB6}" srcId="{E66BB78A-B5F3-4A60-BE74-DB3F0029AAD7}" destId="{F260BA2C-C4DC-4766-B427-737A6A579BC8}" srcOrd="3" destOrd="0" parTransId="{C9962AD4-28E8-4EB0-870E-3743417F8B39}" sibTransId="{F04CA294-DCA5-4652-8CD7-F4C33D47EB55}"/>
    <dgm:cxn modelId="{A38BFFC0-C709-45FE-82A9-85A35AD31BAE}" type="presParOf" srcId="{3A24E256-4DF8-478A-997D-123EB0197A02}" destId="{2CA444A7-66BB-49FE-9E2A-48A1693DB14A}" srcOrd="0" destOrd="0" presId="urn:microsoft.com/office/officeart/2016/7/layout/BasicTimeline"/>
    <dgm:cxn modelId="{3F29C14D-7018-477F-8C32-AB0FBF8AD0D3}" type="presParOf" srcId="{3A24E256-4DF8-478A-997D-123EB0197A02}" destId="{74F15D6F-5FCB-4479-AB67-BFA36F2BEC59}" srcOrd="1" destOrd="0" presId="urn:microsoft.com/office/officeart/2016/7/layout/BasicTimeline"/>
    <dgm:cxn modelId="{D014EBF7-577D-43A8-B306-CBC2EBB96264}" type="presParOf" srcId="{74F15D6F-5FCB-4479-AB67-BFA36F2BEC59}" destId="{A96DA6BB-3922-47A3-86B9-7DF1EDF452FC}" srcOrd="0" destOrd="0" presId="urn:microsoft.com/office/officeart/2016/7/layout/BasicTimeline"/>
    <dgm:cxn modelId="{A8ED36AF-9E51-4513-986C-A32ADF97A02A}" type="presParOf" srcId="{A96DA6BB-3922-47A3-86B9-7DF1EDF452FC}" destId="{B6F8B446-6DC8-48D5-A559-B860A63050A5}" srcOrd="0" destOrd="0" presId="urn:microsoft.com/office/officeart/2016/7/layout/BasicTimeline"/>
    <dgm:cxn modelId="{1BE97676-2940-44D9-84EE-97D3B420E65C}" type="presParOf" srcId="{A96DA6BB-3922-47A3-86B9-7DF1EDF452FC}" destId="{340BCA94-E33D-4B13-8799-1DF6C82D5253}" srcOrd="1" destOrd="0" presId="urn:microsoft.com/office/officeart/2016/7/layout/BasicTimeline"/>
    <dgm:cxn modelId="{C368A780-8E83-4B42-BCFB-8EAA9F05683A}" type="presParOf" srcId="{340BCA94-E33D-4B13-8799-1DF6C82D5253}" destId="{A2909E6B-67CF-486B-97C5-DD2FF402AE64}" srcOrd="0" destOrd="0" presId="urn:microsoft.com/office/officeart/2016/7/layout/BasicTimeline"/>
    <dgm:cxn modelId="{1DC901B8-316B-4D6D-89A9-3C84228D472B}" type="presParOf" srcId="{340BCA94-E33D-4B13-8799-1DF6C82D5253}" destId="{FF7F74D9-0666-430C-8711-C82A34727C1D}" srcOrd="1" destOrd="0" presId="urn:microsoft.com/office/officeart/2016/7/layout/BasicTimeline"/>
    <dgm:cxn modelId="{8B571224-101F-4CF4-9D6D-EF01C735F240}" type="presParOf" srcId="{A96DA6BB-3922-47A3-86B9-7DF1EDF452FC}" destId="{EF1B285E-FAEA-41C5-8910-95152F773AF7}" srcOrd="2" destOrd="0" presId="urn:microsoft.com/office/officeart/2016/7/layout/BasicTimeline"/>
    <dgm:cxn modelId="{7C21D892-9DD6-4635-B9E3-87F734C87311}" type="presParOf" srcId="{A96DA6BB-3922-47A3-86B9-7DF1EDF452FC}" destId="{1B055152-FEB0-41D9-94D2-0D9A0031AC8C}" srcOrd="3" destOrd="0" presId="urn:microsoft.com/office/officeart/2016/7/layout/BasicTimeline"/>
    <dgm:cxn modelId="{26FD60F6-4895-4049-9CAD-704BDC850CA9}" type="presParOf" srcId="{A96DA6BB-3922-47A3-86B9-7DF1EDF452FC}" destId="{0396A3B9-4793-4693-AC8E-CE17E3C007AC}" srcOrd="4" destOrd="0" presId="urn:microsoft.com/office/officeart/2016/7/layout/BasicTimeline"/>
    <dgm:cxn modelId="{22D10797-C3D4-480C-907C-BB3B8FEEBCA8}" type="presParOf" srcId="{74F15D6F-5FCB-4479-AB67-BFA36F2BEC59}" destId="{6C6B1D38-0660-4225-95C2-72555AF55ED7}" srcOrd="1" destOrd="0" presId="urn:microsoft.com/office/officeart/2016/7/layout/BasicTimeline"/>
    <dgm:cxn modelId="{4195E960-7588-4502-B6FA-B8B3C2C8BC0F}" type="presParOf" srcId="{74F15D6F-5FCB-4479-AB67-BFA36F2BEC59}" destId="{D8691BA5-E8A8-46C1-9585-41178CBF52CC}" srcOrd="2" destOrd="0" presId="urn:microsoft.com/office/officeart/2016/7/layout/BasicTimeline"/>
    <dgm:cxn modelId="{1A0682DF-B50E-471C-98AD-DC60AAFBE06D}" type="presParOf" srcId="{D8691BA5-E8A8-46C1-9585-41178CBF52CC}" destId="{C726E466-6646-4857-9A32-AF2CE1F8D4C8}" srcOrd="0" destOrd="0" presId="urn:microsoft.com/office/officeart/2016/7/layout/BasicTimeline"/>
    <dgm:cxn modelId="{5A56B240-D0A0-4707-B352-C570C1F3AE3A}" type="presParOf" srcId="{D8691BA5-E8A8-46C1-9585-41178CBF52CC}" destId="{4D7A5BF5-85A0-4D2A-BBD7-FB54E598C5FD}" srcOrd="1" destOrd="0" presId="urn:microsoft.com/office/officeart/2016/7/layout/BasicTimeline"/>
    <dgm:cxn modelId="{1E941D1C-1756-442C-BBCE-02F1D54B56C1}" type="presParOf" srcId="{4D7A5BF5-85A0-4D2A-BBD7-FB54E598C5FD}" destId="{2E2FBC45-C0DF-4433-8229-D5A201E13544}" srcOrd="0" destOrd="0" presId="urn:microsoft.com/office/officeart/2016/7/layout/BasicTimeline"/>
    <dgm:cxn modelId="{6233EF26-B274-4053-BC3E-AD5079E9ED64}" type="presParOf" srcId="{4D7A5BF5-85A0-4D2A-BBD7-FB54E598C5FD}" destId="{417260BB-C3D3-4F4D-8CB5-DDA0E8AFD3CC}" srcOrd="1" destOrd="0" presId="urn:microsoft.com/office/officeart/2016/7/layout/BasicTimeline"/>
    <dgm:cxn modelId="{CB180A31-3DEF-4667-BEE1-0B27237684D6}" type="presParOf" srcId="{D8691BA5-E8A8-46C1-9585-41178CBF52CC}" destId="{8C09671B-FEE9-4CB0-BBB2-317459F04D19}" srcOrd="2" destOrd="0" presId="urn:microsoft.com/office/officeart/2016/7/layout/BasicTimeline"/>
    <dgm:cxn modelId="{EE8574ED-2E72-4396-B4FB-ED7EC6759007}" type="presParOf" srcId="{D8691BA5-E8A8-46C1-9585-41178CBF52CC}" destId="{8B29D411-1812-470C-BA64-B6A923D2BC4A}" srcOrd="3" destOrd="0" presId="urn:microsoft.com/office/officeart/2016/7/layout/BasicTimeline"/>
    <dgm:cxn modelId="{E605D373-7E2B-4A3B-A4A4-0F136A9EAEAA}" type="presParOf" srcId="{D8691BA5-E8A8-46C1-9585-41178CBF52CC}" destId="{CB582D72-2FD5-457E-861E-02F16FB34AB2}" srcOrd="4" destOrd="0" presId="urn:microsoft.com/office/officeart/2016/7/layout/BasicTimeline"/>
    <dgm:cxn modelId="{E79A9DC8-F1F0-4383-B0E4-17838C8ACE0E}" type="presParOf" srcId="{74F15D6F-5FCB-4479-AB67-BFA36F2BEC59}" destId="{BB091856-224D-4DE4-82D1-03E11B7C9174}" srcOrd="3" destOrd="0" presId="urn:microsoft.com/office/officeart/2016/7/layout/BasicTimeline"/>
    <dgm:cxn modelId="{500C6D4B-EE95-437B-AA12-8E4226AF3F62}" type="presParOf" srcId="{74F15D6F-5FCB-4479-AB67-BFA36F2BEC59}" destId="{2DA1AB51-1864-4833-B912-B97377CC93D5}" srcOrd="4" destOrd="0" presId="urn:microsoft.com/office/officeart/2016/7/layout/BasicTimeline"/>
    <dgm:cxn modelId="{330C9CB3-5D3C-4FCC-809E-7A808511BA42}" type="presParOf" srcId="{2DA1AB51-1864-4833-B912-B97377CC93D5}" destId="{85E6B49D-F501-4B71-8DFE-C47C006D4D56}" srcOrd="0" destOrd="0" presId="urn:microsoft.com/office/officeart/2016/7/layout/BasicTimeline"/>
    <dgm:cxn modelId="{D59D1DEF-E235-48AC-A53C-E6DFBB4CF635}" type="presParOf" srcId="{2DA1AB51-1864-4833-B912-B97377CC93D5}" destId="{AE33417E-381A-40F3-94F8-6E8DC851C66A}" srcOrd="1" destOrd="0" presId="urn:microsoft.com/office/officeart/2016/7/layout/BasicTimeline"/>
    <dgm:cxn modelId="{01BF9A63-5256-4483-A3C2-DBE16587F10A}" type="presParOf" srcId="{AE33417E-381A-40F3-94F8-6E8DC851C66A}" destId="{DF519790-D3D1-40E7-81EC-DE80982C4A66}" srcOrd="0" destOrd="0" presId="urn:microsoft.com/office/officeart/2016/7/layout/BasicTimeline"/>
    <dgm:cxn modelId="{9CA44DD3-B05B-4E05-8E92-3CB3F81FF44C}" type="presParOf" srcId="{AE33417E-381A-40F3-94F8-6E8DC851C66A}" destId="{3A72708B-C5BA-4BA9-9AF6-ACEB07AA77B1}" srcOrd="1" destOrd="0" presId="urn:microsoft.com/office/officeart/2016/7/layout/BasicTimeline"/>
    <dgm:cxn modelId="{6849AEB1-CFB2-4D5D-A102-7CA950F25DC9}" type="presParOf" srcId="{2DA1AB51-1864-4833-B912-B97377CC93D5}" destId="{00CE1497-F334-4449-8920-B2DBBE4DA760}" srcOrd="2" destOrd="0" presId="urn:microsoft.com/office/officeart/2016/7/layout/BasicTimeline"/>
    <dgm:cxn modelId="{3607B771-1811-4E0A-9454-09EFC242D469}" type="presParOf" srcId="{2DA1AB51-1864-4833-B912-B97377CC93D5}" destId="{32230C81-4377-499F-8DAD-E2A4DA8887E2}" srcOrd="3" destOrd="0" presId="urn:microsoft.com/office/officeart/2016/7/layout/BasicTimeline"/>
    <dgm:cxn modelId="{4D2FE670-84B5-4125-BC57-AA1A9F11026D}" type="presParOf" srcId="{2DA1AB51-1864-4833-B912-B97377CC93D5}" destId="{10C3B4ED-2842-4074-AD05-E9F89F658BD2}" srcOrd="4" destOrd="0" presId="urn:microsoft.com/office/officeart/2016/7/layout/BasicTimeline"/>
    <dgm:cxn modelId="{3448E6EF-29F7-4A38-AB20-8EA3EC02B0E8}" type="presParOf" srcId="{74F15D6F-5FCB-4479-AB67-BFA36F2BEC59}" destId="{41242DB8-48E3-46BF-98AF-78D60A8BF1B8}" srcOrd="5" destOrd="0" presId="urn:microsoft.com/office/officeart/2016/7/layout/BasicTimeline"/>
    <dgm:cxn modelId="{99D910A4-FF84-4451-AB61-DA952749CE2E}" type="presParOf" srcId="{74F15D6F-5FCB-4479-AB67-BFA36F2BEC59}" destId="{1F2B6971-0368-462B-9D5C-F6DC82063653}" srcOrd="6" destOrd="0" presId="urn:microsoft.com/office/officeart/2016/7/layout/BasicTimeline"/>
    <dgm:cxn modelId="{30019153-BDA2-42BA-BF2E-B178658A5F40}" type="presParOf" srcId="{1F2B6971-0368-462B-9D5C-F6DC82063653}" destId="{6C92F71C-73DC-4248-860F-A39561A1ABB2}" srcOrd="0" destOrd="0" presId="urn:microsoft.com/office/officeart/2016/7/layout/BasicTimeline"/>
    <dgm:cxn modelId="{F0BF7DDA-6B49-4C46-8ED9-E7CDA62CAA34}" type="presParOf" srcId="{1F2B6971-0368-462B-9D5C-F6DC82063653}" destId="{32B4206C-E908-49A4-B108-79B021AC6CC5}" srcOrd="1" destOrd="0" presId="urn:microsoft.com/office/officeart/2016/7/layout/BasicTimeline"/>
    <dgm:cxn modelId="{976C520E-3CAF-4196-A130-8C6ED6EC50CC}" type="presParOf" srcId="{32B4206C-E908-49A4-B108-79B021AC6CC5}" destId="{0762A3AB-FC09-449F-B9DA-EF5248583C6E}" srcOrd="0" destOrd="0" presId="urn:microsoft.com/office/officeart/2016/7/layout/BasicTimeline"/>
    <dgm:cxn modelId="{532BEE77-9998-4EA8-9D50-4CB80A92B8D8}" type="presParOf" srcId="{32B4206C-E908-49A4-B108-79B021AC6CC5}" destId="{418F2312-57EA-46BE-9629-1E315DBA4999}" srcOrd="1" destOrd="0" presId="urn:microsoft.com/office/officeart/2016/7/layout/BasicTimeline"/>
    <dgm:cxn modelId="{26F047EE-2A46-41E1-A18F-482485BDF241}" type="presParOf" srcId="{1F2B6971-0368-462B-9D5C-F6DC82063653}" destId="{3B9DB0A3-52CE-4629-9970-ECE81CB8C139}" srcOrd="2" destOrd="0" presId="urn:microsoft.com/office/officeart/2016/7/layout/BasicTimeline"/>
    <dgm:cxn modelId="{2E42119B-E2FA-4DB2-87DD-196F82025BAE}" type="presParOf" srcId="{1F2B6971-0368-462B-9D5C-F6DC82063653}" destId="{32D6FA5A-A0C6-4AB4-82C3-48BCDC18A9C9}" srcOrd="3" destOrd="0" presId="urn:microsoft.com/office/officeart/2016/7/layout/BasicTimeline"/>
    <dgm:cxn modelId="{E876E65D-1E0F-454A-8F93-A1E6091106AD}" type="presParOf" srcId="{1F2B6971-0368-462B-9D5C-F6DC82063653}" destId="{4FD68C3A-D6DD-4B98-83BB-497655E1B988}" srcOrd="4" destOrd="0" presId="urn:microsoft.com/office/officeart/2016/7/layout/BasicTimeline"/>
    <dgm:cxn modelId="{45A271B1-C6C0-4417-8DAD-5FC28FB2EE3A}" type="presParOf" srcId="{74F15D6F-5FCB-4479-AB67-BFA36F2BEC59}" destId="{7D785118-E5AD-46F9-84D6-ABB9D36BB253}" srcOrd="7" destOrd="0" presId="urn:microsoft.com/office/officeart/2016/7/layout/BasicTimeline"/>
    <dgm:cxn modelId="{B2A0D819-921F-4F02-A33F-F6C397D51723}" type="presParOf" srcId="{74F15D6F-5FCB-4479-AB67-BFA36F2BEC59}" destId="{72949914-1785-4EE2-AF3E-5CA768C5E5A4}" srcOrd="8" destOrd="0" presId="urn:microsoft.com/office/officeart/2016/7/layout/BasicTimeline"/>
    <dgm:cxn modelId="{44D1F87D-968C-45AA-B23B-F69E4236FAA3}" type="presParOf" srcId="{72949914-1785-4EE2-AF3E-5CA768C5E5A4}" destId="{473930D1-D8F4-443A-AB98-D50166102CC4}" srcOrd="0" destOrd="0" presId="urn:microsoft.com/office/officeart/2016/7/layout/BasicTimeline"/>
    <dgm:cxn modelId="{00F643CD-35F9-4969-917A-DA6B75CCC69C}" type="presParOf" srcId="{72949914-1785-4EE2-AF3E-5CA768C5E5A4}" destId="{B316E946-57CD-47FA-ACA0-709E47559C73}" srcOrd="1" destOrd="0" presId="urn:microsoft.com/office/officeart/2016/7/layout/BasicTimeline"/>
    <dgm:cxn modelId="{ECE43222-ED47-40CF-B37F-25C3A3C6DD5B}" type="presParOf" srcId="{B316E946-57CD-47FA-ACA0-709E47559C73}" destId="{53755293-4F7E-4CA6-8427-FC7BF4A0A139}" srcOrd="0" destOrd="0" presId="urn:microsoft.com/office/officeart/2016/7/layout/BasicTimeline"/>
    <dgm:cxn modelId="{56DBBC23-CA50-46B7-B418-2806FABE9F57}" type="presParOf" srcId="{B316E946-57CD-47FA-ACA0-709E47559C73}" destId="{50DF0C33-0779-44C2-9D01-C5A7F0A2EA90}" srcOrd="1" destOrd="0" presId="urn:microsoft.com/office/officeart/2016/7/layout/BasicTimeline"/>
    <dgm:cxn modelId="{6A4E0B0F-B5D1-453E-9729-24BEACA6719F}" type="presParOf" srcId="{72949914-1785-4EE2-AF3E-5CA768C5E5A4}" destId="{3176B5D9-0BF6-45D5-BEA7-985DA61F1C90}" srcOrd="2" destOrd="0" presId="urn:microsoft.com/office/officeart/2016/7/layout/BasicTimeline"/>
    <dgm:cxn modelId="{AE0173D3-DD2B-4FE8-B638-1F0895D4F296}" type="presParOf" srcId="{72949914-1785-4EE2-AF3E-5CA768C5E5A4}" destId="{40CE1AAD-7257-43B6-BB35-F0C64233DDF5}" srcOrd="3" destOrd="0" presId="urn:microsoft.com/office/officeart/2016/7/layout/BasicTimeline"/>
    <dgm:cxn modelId="{706FD400-D1C3-4689-8B13-993639C031CE}" type="presParOf" srcId="{72949914-1785-4EE2-AF3E-5CA768C5E5A4}" destId="{732EE7BE-7716-428D-BDF6-98B38A6116C1}" srcOrd="4" destOrd="0" presId="urn:microsoft.com/office/officeart/2016/7/layout/BasicTimeline"/>
    <dgm:cxn modelId="{AA2D9052-43E4-4BF0-8A1E-5C7AD2C2843C}" type="presParOf" srcId="{74F15D6F-5FCB-4479-AB67-BFA36F2BEC59}" destId="{69307481-869C-43FF-9845-6C48BF6DF9A1}" srcOrd="9" destOrd="0" presId="urn:microsoft.com/office/officeart/2016/7/layout/BasicTimeline"/>
    <dgm:cxn modelId="{BFA0BEA7-0350-46AB-AFC5-A4C3F4E92407}" type="presParOf" srcId="{74F15D6F-5FCB-4479-AB67-BFA36F2BEC59}" destId="{6A38ACBE-7D00-43C7-8EED-D734D9B3D942}" srcOrd="10" destOrd="0" presId="urn:microsoft.com/office/officeart/2016/7/layout/BasicTimeline"/>
    <dgm:cxn modelId="{FE0A140A-61B1-4534-9D26-DD698AC93925}" type="presParOf" srcId="{6A38ACBE-7D00-43C7-8EED-D734D9B3D942}" destId="{152B1736-F653-4D59-A3F2-6A8999A16F5B}" srcOrd="0" destOrd="0" presId="urn:microsoft.com/office/officeart/2016/7/layout/BasicTimeline"/>
    <dgm:cxn modelId="{6F33BC25-5343-4EBF-8F2A-662B79460B1B}" type="presParOf" srcId="{6A38ACBE-7D00-43C7-8EED-D734D9B3D942}" destId="{82D471A8-0960-4D97-A107-0DF0CD182EA4}" srcOrd="1" destOrd="0" presId="urn:microsoft.com/office/officeart/2016/7/layout/BasicTimeline"/>
    <dgm:cxn modelId="{0054D920-2071-40E6-BC07-08927F8F192C}" type="presParOf" srcId="{82D471A8-0960-4D97-A107-0DF0CD182EA4}" destId="{FC07DF32-25E1-4999-9EC1-5B80FFBE932C}" srcOrd="0" destOrd="0" presId="urn:microsoft.com/office/officeart/2016/7/layout/BasicTimeline"/>
    <dgm:cxn modelId="{1BB3A799-5B5A-4E08-B4F2-50E1F95E67A2}" type="presParOf" srcId="{82D471A8-0960-4D97-A107-0DF0CD182EA4}" destId="{9802B847-F972-4BC5-8535-652D513D0AD3}" srcOrd="1" destOrd="0" presId="urn:microsoft.com/office/officeart/2016/7/layout/BasicTimeline"/>
    <dgm:cxn modelId="{97E28184-1B6D-49DB-ADDF-171E343AA5D6}" type="presParOf" srcId="{6A38ACBE-7D00-43C7-8EED-D734D9B3D942}" destId="{74577B62-DB54-49C5-81D4-B7BC9FC97732}" srcOrd="2" destOrd="0" presId="urn:microsoft.com/office/officeart/2016/7/layout/BasicTimeline"/>
    <dgm:cxn modelId="{A7AB8C65-0852-4E17-9C7B-62748F8294DD}" type="presParOf" srcId="{6A38ACBE-7D00-43C7-8EED-D734D9B3D942}" destId="{2EB8A5E1-B584-45D9-B3BF-60D3192B3496}" srcOrd="3" destOrd="0" presId="urn:microsoft.com/office/officeart/2016/7/layout/BasicTimeline"/>
    <dgm:cxn modelId="{A0A44F4B-D6A1-45BE-B5C5-C68C57ADD8B8}" type="presParOf" srcId="{6A38ACBE-7D00-43C7-8EED-D734D9B3D942}" destId="{017973C4-43F5-4F13-A63C-93748A8E0F18}" srcOrd="4" destOrd="0" presId="urn:microsoft.com/office/officeart/2016/7/layout/BasicTimeline"/>
    <dgm:cxn modelId="{7AF990BF-03B9-45D7-A111-51F89F504A95}" type="presParOf" srcId="{74F15D6F-5FCB-4479-AB67-BFA36F2BEC59}" destId="{54545998-3A49-4D67-BB82-BD9C54602AD0}" srcOrd="11" destOrd="0" presId="urn:microsoft.com/office/officeart/2016/7/layout/BasicTimeline"/>
    <dgm:cxn modelId="{6F1FCBB6-8747-4F89-9959-1AA9C6154F56}" type="presParOf" srcId="{74F15D6F-5FCB-4479-AB67-BFA36F2BEC59}" destId="{B4838A25-3950-4B95-AC3C-5DAB565A569E}" srcOrd="12" destOrd="0" presId="urn:microsoft.com/office/officeart/2016/7/layout/BasicTimeline"/>
    <dgm:cxn modelId="{99C2C74F-5C87-4ADC-A83E-0096345056AA}" type="presParOf" srcId="{B4838A25-3950-4B95-AC3C-5DAB565A569E}" destId="{0251E565-2107-4F1F-8432-9E4D9CC29E3E}" srcOrd="0" destOrd="0" presId="urn:microsoft.com/office/officeart/2016/7/layout/BasicTimeline"/>
    <dgm:cxn modelId="{4C9221F0-D168-4263-88D2-951596EC73EA}" type="presParOf" srcId="{B4838A25-3950-4B95-AC3C-5DAB565A569E}" destId="{A503EA30-2DE4-4EB8-BE49-3CC10746066F}" srcOrd="1" destOrd="0" presId="urn:microsoft.com/office/officeart/2016/7/layout/BasicTimeline"/>
    <dgm:cxn modelId="{EA71ADBA-B144-45E4-ABE7-EEEAB9F07C38}" type="presParOf" srcId="{A503EA30-2DE4-4EB8-BE49-3CC10746066F}" destId="{BB3FB687-90F2-419A-896F-AC0F84A08D72}" srcOrd="0" destOrd="0" presId="urn:microsoft.com/office/officeart/2016/7/layout/BasicTimeline"/>
    <dgm:cxn modelId="{A1351BDA-7AD2-49C9-A33B-83A9B99F84CE}" type="presParOf" srcId="{A503EA30-2DE4-4EB8-BE49-3CC10746066F}" destId="{30A9C907-33C9-4062-899B-41B9EEA2196F}" srcOrd="1" destOrd="0" presId="urn:microsoft.com/office/officeart/2016/7/layout/BasicTimeline"/>
    <dgm:cxn modelId="{29816DD2-B948-4456-9A5C-AD28CE691D2D}" type="presParOf" srcId="{B4838A25-3950-4B95-AC3C-5DAB565A569E}" destId="{0CD4B2C8-D81E-4A1C-9B85-BDDD9148B67F}" srcOrd="2" destOrd="0" presId="urn:microsoft.com/office/officeart/2016/7/layout/BasicTimeline"/>
    <dgm:cxn modelId="{1E92A7E1-7EA3-46A4-B8AB-5298A3F2A498}" type="presParOf" srcId="{B4838A25-3950-4B95-AC3C-5DAB565A569E}" destId="{43F71B9B-A668-48ED-9096-ACD6F3BB1082}" srcOrd="3" destOrd="0" presId="urn:microsoft.com/office/officeart/2016/7/layout/BasicTimeline"/>
    <dgm:cxn modelId="{F9F81445-B396-436F-95AD-3023EB815393}" type="presParOf" srcId="{B4838A25-3950-4B95-AC3C-5DAB565A569E}" destId="{2EFCFDDE-5AD1-4C26-9C1E-97E4A08CAC30}" srcOrd="4" destOrd="0" presId="urn:microsoft.com/office/officeart/2016/7/layout/BasicTimeline"/>
    <dgm:cxn modelId="{6EF6D7E2-CA49-423A-BB85-BEAABA4BD39A}" type="presParOf" srcId="{74F15D6F-5FCB-4479-AB67-BFA36F2BEC59}" destId="{5AE53BAF-DD4C-4EB8-8C24-5B21A0092F89}" srcOrd="13" destOrd="0" presId="urn:microsoft.com/office/officeart/2016/7/layout/BasicTimeline"/>
    <dgm:cxn modelId="{5E0617DA-FE0B-4056-9040-30881201C604}" type="presParOf" srcId="{74F15D6F-5FCB-4479-AB67-BFA36F2BEC59}" destId="{8E203E4D-2384-4551-8482-303E50315527}" srcOrd="14" destOrd="0" presId="urn:microsoft.com/office/officeart/2016/7/layout/BasicTimeline"/>
    <dgm:cxn modelId="{AAA643E3-965E-47E4-991E-91E82552B018}" type="presParOf" srcId="{8E203E4D-2384-4551-8482-303E50315527}" destId="{89918E19-A385-4049-9A50-28171C40DF56}" srcOrd="0" destOrd="0" presId="urn:microsoft.com/office/officeart/2016/7/layout/BasicTimeline"/>
    <dgm:cxn modelId="{CCE03A16-E1F2-4958-B9DC-0C7393F58D8D}" type="presParOf" srcId="{8E203E4D-2384-4551-8482-303E50315527}" destId="{DA73EB61-6FFD-45D5-BCBD-9BD48D912F84}" srcOrd="1" destOrd="0" presId="urn:microsoft.com/office/officeart/2016/7/layout/BasicTimeline"/>
    <dgm:cxn modelId="{4D2F747A-4921-45A2-B7D7-355861D83613}" type="presParOf" srcId="{DA73EB61-6FFD-45D5-BCBD-9BD48D912F84}" destId="{ABBDB96C-A606-441D-8FF8-3DD8191BA705}" srcOrd="0" destOrd="0" presId="urn:microsoft.com/office/officeart/2016/7/layout/BasicTimeline"/>
    <dgm:cxn modelId="{22CEB72A-3A83-4333-A1C2-F3B0D0A05602}" type="presParOf" srcId="{DA73EB61-6FFD-45D5-BCBD-9BD48D912F84}" destId="{63CB2100-11DD-4288-8C6E-A7C5C17EF32C}" srcOrd="1" destOrd="0" presId="urn:microsoft.com/office/officeart/2016/7/layout/BasicTimeline"/>
    <dgm:cxn modelId="{1BFFC36C-D1A5-4798-B2BF-9989CC6CAF53}" type="presParOf" srcId="{8E203E4D-2384-4551-8482-303E50315527}" destId="{C4A34D58-40C1-4E8F-AFFF-F63CC3EE52DB}" srcOrd="2" destOrd="0" presId="urn:microsoft.com/office/officeart/2016/7/layout/BasicTimeline"/>
    <dgm:cxn modelId="{96235B91-5370-41A2-81D9-C491AFCFE48E}" type="presParOf" srcId="{8E203E4D-2384-4551-8482-303E50315527}" destId="{0143719A-D577-4E3F-91D8-FE6AB4B68065}" srcOrd="3" destOrd="0" presId="urn:microsoft.com/office/officeart/2016/7/layout/BasicTimeline"/>
    <dgm:cxn modelId="{A3C5D299-719A-499C-989A-40EB960AA88D}" type="presParOf" srcId="{8E203E4D-2384-4551-8482-303E50315527}" destId="{BBF7B847-9127-45CA-9268-5962BB397D97}"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101AF7-D991-4648-8D71-C4EAA2684B71}"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US"/>
        </a:p>
      </dgm:t>
    </dgm:pt>
    <dgm:pt modelId="{5B3B28A6-1B80-47A8-868B-1640379A1E4D}">
      <dgm:prSet/>
      <dgm:spPr/>
      <dgm:t>
        <a:bodyPr/>
        <a:lstStyle/>
        <a:p>
          <a:pPr rtl="0"/>
          <a:r>
            <a:rPr lang="en-US"/>
            <a:t>These are </a:t>
          </a:r>
          <a:r>
            <a:rPr lang="en-US" b="1"/>
            <a:t>a </a:t>
          </a:r>
          <a:r>
            <a:rPr lang="en-US" b="1">
              <a:latin typeface="Georgia Pro Cond Light" panose="020F0302020204030204"/>
            </a:rPr>
            <a:t>recommended</a:t>
          </a:r>
          <a:r>
            <a:rPr lang="en-US" b="1"/>
            <a:t> </a:t>
          </a:r>
          <a:r>
            <a:rPr lang="en-US"/>
            <a:t>component of </a:t>
          </a:r>
          <a:r>
            <a:rPr lang="en-US">
              <a:latin typeface="Georgia Pro Cond Light" panose="020F0302020204030204"/>
            </a:rPr>
            <a:t>Radiation Oncology</a:t>
          </a:r>
          <a:r>
            <a:rPr lang="en-US"/>
            <a:t> applications</a:t>
          </a:r>
        </a:p>
      </dgm:t>
    </dgm:pt>
    <dgm:pt modelId="{F55D6CCE-9A32-4387-B449-B58D6D49869E}" type="parTrans" cxnId="{8FF72883-CB37-419A-9945-4892D1D868D5}">
      <dgm:prSet/>
      <dgm:spPr/>
      <dgm:t>
        <a:bodyPr/>
        <a:lstStyle/>
        <a:p>
          <a:endParaRPr lang="en-US"/>
        </a:p>
      </dgm:t>
    </dgm:pt>
    <dgm:pt modelId="{D19C5327-B40C-4147-B142-73F8BA04E510}" type="sibTrans" cxnId="{8FF72883-CB37-419A-9945-4892D1D868D5}">
      <dgm:prSet/>
      <dgm:spPr/>
      <dgm:t>
        <a:bodyPr/>
        <a:lstStyle/>
        <a:p>
          <a:endParaRPr lang="en-US"/>
        </a:p>
      </dgm:t>
    </dgm:pt>
    <dgm:pt modelId="{E4CBBCDC-D924-42C2-8466-293DC9AB03E9}">
      <dgm:prSet/>
      <dgm:spPr/>
      <dgm:t>
        <a:bodyPr/>
        <a:lstStyle/>
        <a:p>
          <a:r>
            <a:rPr lang="en-US"/>
            <a:t>Can have PROS </a:t>
          </a:r>
          <a:r>
            <a:rPr lang="en-US" b="1" u="sng"/>
            <a:t>and</a:t>
          </a:r>
          <a:r>
            <a:rPr lang="en-US"/>
            <a:t> CONS! </a:t>
          </a:r>
        </a:p>
      </dgm:t>
    </dgm:pt>
    <dgm:pt modelId="{AF0A912A-EC5E-4F96-A2FB-66DDCD34B3B0}" type="parTrans" cxnId="{CF767E03-638C-465B-8F63-3794B8EC9C58}">
      <dgm:prSet/>
      <dgm:spPr/>
      <dgm:t>
        <a:bodyPr/>
        <a:lstStyle/>
        <a:p>
          <a:endParaRPr lang="en-US"/>
        </a:p>
      </dgm:t>
    </dgm:pt>
    <dgm:pt modelId="{6AFD5805-194F-46E4-A719-4D2C6F35EC81}" type="sibTrans" cxnId="{CF767E03-638C-465B-8F63-3794B8EC9C58}">
      <dgm:prSet/>
      <dgm:spPr/>
      <dgm:t>
        <a:bodyPr/>
        <a:lstStyle/>
        <a:p>
          <a:endParaRPr lang="en-US"/>
        </a:p>
      </dgm:t>
    </dgm:pt>
    <dgm:pt modelId="{F89035B7-8231-466B-930A-04A1876A8B8A}">
      <dgm:prSet/>
      <dgm:spPr/>
      <dgm:t>
        <a:bodyPr/>
        <a:lstStyle/>
        <a:p>
          <a:r>
            <a:rPr lang="en-US" b="1"/>
            <a:t>Away rotations MUST BE ADDED AT SOM!!! </a:t>
          </a:r>
          <a:endParaRPr lang="en-US"/>
        </a:p>
      </dgm:t>
    </dgm:pt>
    <dgm:pt modelId="{B915931E-08D1-46EE-9E01-F75BB493D66D}" type="parTrans" cxnId="{38B64802-72A0-4D14-8081-8E94A604077B}">
      <dgm:prSet/>
      <dgm:spPr/>
      <dgm:t>
        <a:bodyPr/>
        <a:lstStyle/>
        <a:p>
          <a:endParaRPr lang="en-US"/>
        </a:p>
      </dgm:t>
    </dgm:pt>
    <dgm:pt modelId="{05EF46AC-C30B-40F1-9F78-2CD55E688CBD}" type="sibTrans" cxnId="{38B64802-72A0-4D14-8081-8E94A604077B}">
      <dgm:prSet/>
      <dgm:spPr/>
      <dgm:t>
        <a:bodyPr/>
        <a:lstStyle/>
        <a:p>
          <a:endParaRPr lang="en-US"/>
        </a:p>
      </dgm:t>
    </dgm:pt>
    <dgm:pt modelId="{E8C87C38-A335-48A8-9266-F67415A97B98}">
      <dgm:prSet/>
      <dgm:spPr/>
      <dgm:t>
        <a:bodyPr/>
        <a:lstStyle/>
        <a:p>
          <a:r>
            <a:rPr lang="en-US"/>
            <a:t>Required forms are found on the Student Scheduling Page </a:t>
          </a:r>
        </a:p>
      </dgm:t>
    </dgm:pt>
    <dgm:pt modelId="{30D98264-114D-400C-B1E5-C9736CCA9798}" type="parTrans" cxnId="{F5231CB3-2226-400E-9F32-BF013D56062E}">
      <dgm:prSet/>
      <dgm:spPr/>
      <dgm:t>
        <a:bodyPr/>
        <a:lstStyle/>
        <a:p>
          <a:endParaRPr lang="en-US"/>
        </a:p>
      </dgm:t>
    </dgm:pt>
    <dgm:pt modelId="{071F98DE-E641-4381-BC7B-2B952395E4CF}" type="sibTrans" cxnId="{F5231CB3-2226-400E-9F32-BF013D56062E}">
      <dgm:prSet/>
      <dgm:spPr/>
      <dgm:t>
        <a:bodyPr/>
        <a:lstStyle/>
        <a:p>
          <a:endParaRPr lang="en-US"/>
        </a:p>
      </dgm:t>
    </dgm:pt>
    <dgm:pt modelId="{8BAC212B-1C91-4D71-BB2D-C06F57DA78B4}">
      <dgm:prSet/>
      <dgm:spPr/>
      <dgm:t>
        <a:bodyPr/>
        <a:lstStyle/>
        <a:p>
          <a:r>
            <a:rPr lang="en-US"/>
            <a:t>Forms should be completed/signed by Departments </a:t>
          </a:r>
        </a:p>
      </dgm:t>
    </dgm:pt>
    <dgm:pt modelId="{C63292C4-6A19-4796-B208-E36E93A3CA0A}" type="parTrans" cxnId="{01E7762D-2FA0-4B1E-B4ED-86DC3D5CCEB8}">
      <dgm:prSet/>
      <dgm:spPr/>
      <dgm:t>
        <a:bodyPr/>
        <a:lstStyle/>
        <a:p>
          <a:endParaRPr lang="en-US"/>
        </a:p>
      </dgm:t>
    </dgm:pt>
    <dgm:pt modelId="{9FE6720E-75A9-4FD9-AF7E-A046C8E8CBB7}" type="sibTrans" cxnId="{01E7762D-2FA0-4B1E-B4ED-86DC3D5CCEB8}">
      <dgm:prSet/>
      <dgm:spPr/>
      <dgm:t>
        <a:bodyPr/>
        <a:lstStyle/>
        <a:p>
          <a:endParaRPr lang="en-US"/>
        </a:p>
      </dgm:t>
    </dgm:pt>
    <dgm:pt modelId="{4F609517-65C2-4323-AC57-72CC408A26DA}">
      <dgm:prSet/>
      <dgm:spPr/>
      <dgm:t>
        <a:bodyPr/>
        <a:lstStyle/>
        <a:p>
          <a:r>
            <a:rPr lang="en-US"/>
            <a:t>Submitted to Add/Drop </a:t>
          </a:r>
        </a:p>
      </dgm:t>
    </dgm:pt>
    <dgm:pt modelId="{31445321-E6A9-497A-836D-1F4D41CEC5BC}" type="parTrans" cxnId="{42F724FA-C9B9-4FFD-BE37-51C6AAB50186}">
      <dgm:prSet/>
      <dgm:spPr/>
      <dgm:t>
        <a:bodyPr/>
        <a:lstStyle/>
        <a:p>
          <a:endParaRPr lang="en-US"/>
        </a:p>
      </dgm:t>
    </dgm:pt>
    <dgm:pt modelId="{0E6086CB-08AB-4359-9D66-840832A0E862}" type="sibTrans" cxnId="{42F724FA-C9B9-4FFD-BE37-51C6AAB50186}">
      <dgm:prSet/>
      <dgm:spPr/>
      <dgm:t>
        <a:bodyPr/>
        <a:lstStyle/>
        <a:p>
          <a:endParaRPr lang="en-US"/>
        </a:p>
      </dgm:t>
    </dgm:pt>
    <dgm:pt modelId="{A9ED699D-6489-4BE4-863F-A9D410EED98E}">
      <dgm:prSet phldr="0"/>
      <dgm:spPr/>
      <dgm:t>
        <a:bodyPr/>
        <a:lstStyle/>
        <a:p>
          <a:pPr rtl="0"/>
          <a:r>
            <a:rPr lang="en-US">
              <a:latin typeface="Georgia Pro Cond Light" panose="020F0302020204030204"/>
            </a:rPr>
            <a:t>Generally 1</a:t>
          </a:r>
        </a:p>
      </dgm:t>
    </dgm:pt>
    <dgm:pt modelId="{39EEAEC5-EC9F-4681-B184-282ED8AC9629}" type="parTrans" cxnId="{8FAA7288-07C1-4CE3-B3AB-48212AB7A4CF}">
      <dgm:prSet/>
      <dgm:spPr/>
    </dgm:pt>
    <dgm:pt modelId="{568E8BE9-1B04-42D0-94A3-C12B781FCC97}" type="sibTrans" cxnId="{8FAA7288-07C1-4CE3-B3AB-48212AB7A4CF}">
      <dgm:prSet/>
      <dgm:spPr/>
    </dgm:pt>
    <dgm:pt modelId="{ED920111-BA1A-42CF-B622-D558B6B8BD9F}" type="pres">
      <dgm:prSet presAssocID="{3F101AF7-D991-4648-8D71-C4EAA2684B71}" presName="Name0" presStyleCnt="0">
        <dgm:presLayoutVars>
          <dgm:dir/>
          <dgm:animLvl val="lvl"/>
          <dgm:resizeHandles val="exact"/>
        </dgm:presLayoutVars>
      </dgm:prSet>
      <dgm:spPr/>
    </dgm:pt>
    <dgm:pt modelId="{F868B91E-0AAA-40A7-B2DF-BDCDCE8D6D30}" type="pres">
      <dgm:prSet presAssocID="{5B3B28A6-1B80-47A8-868B-1640379A1E4D}" presName="composite" presStyleCnt="0"/>
      <dgm:spPr/>
    </dgm:pt>
    <dgm:pt modelId="{51EEFCE4-6659-45D3-99D3-3D1E93EA587C}" type="pres">
      <dgm:prSet presAssocID="{5B3B28A6-1B80-47A8-868B-1640379A1E4D}" presName="parTx" presStyleLbl="alignNode1" presStyleIdx="0" presStyleCnt="3">
        <dgm:presLayoutVars>
          <dgm:chMax val="0"/>
          <dgm:chPref val="0"/>
          <dgm:bulletEnabled val="1"/>
        </dgm:presLayoutVars>
      </dgm:prSet>
      <dgm:spPr/>
    </dgm:pt>
    <dgm:pt modelId="{CA7D6535-4027-43F5-8EAE-EE8FD6C088B6}" type="pres">
      <dgm:prSet presAssocID="{5B3B28A6-1B80-47A8-868B-1640379A1E4D}" presName="desTx" presStyleLbl="alignAccFollowNode1" presStyleIdx="0" presStyleCnt="3">
        <dgm:presLayoutVars>
          <dgm:bulletEnabled val="1"/>
        </dgm:presLayoutVars>
      </dgm:prSet>
      <dgm:spPr/>
    </dgm:pt>
    <dgm:pt modelId="{60E96D96-1622-41CE-9BE3-380ABD386C33}" type="pres">
      <dgm:prSet presAssocID="{D19C5327-B40C-4147-B142-73F8BA04E510}" presName="space" presStyleCnt="0"/>
      <dgm:spPr/>
    </dgm:pt>
    <dgm:pt modelId="{65B4B08A-D57F-467D-9192-E348D18D0A71}" type="pres">
      <dgm:prSet presAssocID="{F89035B7-8231-466B-930A-04A1876A8B8A}" presName="composite" presStyleCnt="0"/>
      <dgm:spPr/>
    </dgm:pt>
    <dgm:pt modelId="{A29123B8-AB55-4A5C-AA05-E9A5A5750C18}" type="pres">
      <dgm:prSet presAssocID="{F89035B7-8231-466B-930A-04A1876A8B8A}" presName="parTx" presStyleLbl="alignNode1" presStyleIdx="1" presStyleCnt="3">
        <dgm:presLayoutVars>
          <dgm:chMax val="0"/>
          <dgm:chPref val="0"/>
          <dgm:bulletEnabled val="1"/>
        </dgm:presLayoutVars>
      </dgm:prSet>
      <dgm:spPr/>
    </dgm:pt>
    <dgm:pt modelId="{0979CF36-51ED-49B5-AE04-42FA1FB8D238}" type="pres">
      <dgm:prSet presAssocID="{F89035B7-8231-466B-930A-04A1876A8B8A}" presName="desTx" presStyleLbl="alignAccFollowNode1" presStyleIdx="1" presStyleCnt="3">
        <dgm:presLayoutVars>
          <dgm:bulletEnabled val="1"/>
        </dgm:presLayoutVars>
      </dgm:prSet>
      <dgm:spPr/>
    </dgm:pt>
    <dgm:pt modelId="{4767B776-4625-4F50-BC2F-C92533D1BB2F}" type="pres">
      <dgm:prSet presAssocID="{05EF46AC-C30B-40F1-9F78-2CD55E688CBD}" presName="space" presStyleCnt="0"/>
      <dgm:spPr/>
    </dgm:pt>
    <dgm:pt modelId="{0EEC0A3F-0DFD-4839-8A26-B680C36EFE1F}" type="pres">
      <dgm:prSet presAssocID="{E8C87C38-A335-48A8-9266-F67415A97B98}" presName="composite" presStyleCnt="0"/>
      <dgm:spPr/>
    </dgm:pt>
    <dgm:pt modelId="{1F49207D-97BD-4D74-B1B2-A1843C206BE5}" type="pres">
      <dgm:prSet presAssocID="{E8C87C38-A335-48A8-9266-F67415A97B98}" presName="parTx" presStyleLbl="alignNode1" presStyleIdx="2" presStyleCnt="3">
        <dgm:presLayoutVars>
          <dgm:chMax val="0"/>
          <dgm:chPref val="0"/>
          <dgm:bulletEnabled val="1"/>
        </dgm:presLayoutVars>
      </dgm:prSet>
      <dgm:spPr/>
    </dgm:pt>
    <dgm:pt modelId="{73320468-40B0-4525-90BB-6C15BD8E8DA4}" type="pres">
      <dgm:prSet presAssocID="{E8C87C38-A335-48A8-9266-F67415A97B98}" presName="desTx" presStyleLbl="alignAccFollowNode1" presStyleIdx="2" presStyleCnt="3">
        <dgm:presLayoutVars>
          <dgm:bulletEnabled val="1"/>
        </dgm:presLayoutVars>
      </dgm:prSet>
      <dgm:spPr/>
    </dgm:pt>
  </dgm:ptLst>
  <dgm:cxnLst>
    <dgm:cxn modelId="{38B64802-72A0-4D14-8081-8E94A604077B}" srcId="{3F101AF7-D991-4648-8D71-C4EAA2684B71}" destId="{F89035B7-8231-466B-930A-04A1876A8B8A}" srcOrd="1" destOrd="0" parTransId="{B915931E-08D1-46EE-9E01-F75BB493D66D}" sibTransId="{05EF46AC-C30B-40F1-9F78-2CD55E688CBD}"/>
    <dgm:cxn modelId="{CF767E03-638C-465B-8F63-3794B8EC9C58}" srcId="{5B3B28A6-1B80-47A8-868B-1640379A1E4D}" destId="{E4CBBCDC-D924-42C2-8466-293DC9AB03E9}" srcOrd="1" destOrd="0" parTransId="{AF0A912A-EC5E-4F96-A2FB-66DDCD34B3B0}" sibTransId="{6AFD5805-194F-46E4-A719-4D2C6F35EC81}"/>
    <dgm:cxn modelId="{7251A608-338D-4BCF-9E88-54BA111807BD}" type="presOf" srcId="{E8C87C38-A335-48A8-9266-F67415A97B98}" destId="{1F49207D-97BD-4D74-B1B2-A1843C206BE5}" srcOrd="0" destOrd="0" presId="urn:microsoft.com/office/officeart/2005/8/layout/hList1"/>
    <dgm:cxn modelId="{2F7D9C13-5EED-4D0C-8286-D431727310F5}" type="presOf" srcId="{F89035B7-8231-466B-930A-04A1876A8B8A}" destId="{A29123B8-AB55-4A5C-AA05-E9A5A5750C18}" srcOrd="0" destOrd="0" presId="urn:microsoft.com/office/officeart/2005/8/layout/hList1"/>
    <dgm:cxn modelId="{01E7762D-2FA0-4B1E-B4ED-86DC3D5CCEB8}" srcId="{E8C87C38-A335-48A8-9266-F67415A97B98}" destId="{8BAC212B-1C91-4D71-BB2D-C06F57DA78B4}" srcOrd="0" destOrd="0" parTransId="{C63292C4-6A19-4796-B208-E36E93A3CA0A}" sibTransId="{9FE6720E-75A9-4FD9-AF7E-A046C8E8CBB7}"/>
    <dgm:cxn modelId="{8FF72883-CB37-419A-9945-4892D1D868D5}" srcId="{3F101AF7-D991-4648-8D71-C4EAA2684B71}" destId="{5B3B28A6-1B80-47A8-868B-1640379A1E4D}" srcOrd="0" destOrd="0" parTransId="{F55D6CCE-9A32-4387-B449-B58D6D49869E}" sibTransId="{D19C5327-B40C-4147-B142-73F8BA04E510}"/>
    <dgm:cxn modelId="{8FAA7288-07C1-4CE3-B3AB-48212AB7A4CF}" srcId="{5B3B28A6-1B80-47A8-868B-1640379A1E4D}" destId="{A9ED699D-6489-4BE4-863F-A9D410EED98E}" srcOrd="0" destOrd="0" parTransId="{39EEAEC5-EC9F-4681-B184-282ED8AC9629}" sibTransId="{568E8BE9-1B04-42D0-94A3-C12B781FCC97}"/>
    <dgm:cxn modelId="{BB8B209A-34CF-4148-B65E-941AED7125C7}" type="presOf" srcId="{4F609517-65C2-4323-AC57-72CC408A26DA}" destId="{73320468-40B0-4525-90BB-6C15BD8E8DA4}" srcOrd="0" destOrd="1" presId="urn:microsoft.com/office/officeart/2005/8/layout/hList1"/>
    <dgm:cxn modelId="{201E9AA6-4F8F-4D23-9C21-06F86D990969}" type="presOf" srcId="{3F101AF7-D991-4648-8D71-C4EAA2684B71}" destId="{ED920111-BA1A-42CF-B622-D558B6B8BD9F}" srcOrd="0" destOrd="0" presId="urn:microsoft.com/office/officeart/2005/8/layout/hList1"/>
    <dgm:cxn modelId="{F5231CB3-2226-400E-9F32-BF013D56062E}" srcId="{3F101AF7-D991-4648-8D71-C4EAA2684B71}" destId="{E8C87C38-A335-48A8-9266-F67415A97B98}" srcOrd="2" destOrd="0" parTransId="{30D98264-114D-400C-B1E5-C9736CCA9798}" sibTransId="{071F98DE-E641-4381-BC7B-2B952395E4CF}"/>
    <dgm:cxn modelId="{A16366D0-CDB8-48CF-85FB-C5AF717271E9}" type="presOf" srcId="{A9ED699D-6489-4BE4-863F-A9D410EED98E}" destId="{CA7D6535-4027-43F5-8EAE-EE8FD6C088B6}" srcOrd="0" destOrd="0" presId="urn:microsoft.com/office/officeart/2005/8/layout/hList1"/>
    <dgm:cxn modelId="{D182B6DC-538B-45C0-99FC-C1863104B751}" type="presOf" srcId="{5B3B28A6-1B80-47A8-868B-1640379A1E4D}" destId="{51EEFCE4-6659-45D3-99D3-3D1E93EA587C}" srcOrd="0" destOrd="0" presId="urn:microsoft.com/office/officeart/2005/8/layout/hList1"/>
    <dgm:cxn modelId="{E4EA61E7-6932-4D94-BCDA-9220E5D17169}" type="presOf" srcId="{E4CBBCDC-D924-42C2-8466-293DC9AB03E9}" destId="{CA7D6535-4027-43F5-8EAE-EE8FD6C088B6}" srcOrd="0" destOrd="1" presId="urn:microsoft.com/office/officeart/2005/8/layout/hList1"/>
    <dgm:cxn modelId="{42F724FA-C9B9-4FFD-BE37-51C6AAB50186}" srcId="{E8C87C38-A335-48A8-9266-F67415A97B98}" destId="{4F609517-65C2-4323-AC57-72CC408A26DA}" srcOrd="1" destOrd="0" parTransId="{31445321-E6A9-497A-836D-1F4D41CEC5BC}" sibTransId="{0E6086CB-08AB-4359-9D66-840832A0E862}"/>
    <dgm:cxn modelId="{A03E71FE-DCB5-49FE-BD44-1624F9E51D09}" type="presOf" srcId="{8BAC212B-1C91-4D71-BB2D-C06F57DA78B4}" destId="{73320468-40B0-4525-90BB-6C15BD8E8DA4}" srcOrd="0" destOrd="0" presId="urn:microsoft.com/office/officeart/2005/8/layout/hList1"/>
    <dgm:cxn modelId="{7854040E-2D54-4A57-B49F-216A6F270751}" type="presParOf" srcId="{ED920111-BA1A-42CF-B622-D558B6B8BD9F}" destId="{F868B91E-0AAA-40A7-B2DF-BDCDCE8D6D30}" srcOrd="0" destOrd="0" presId="urn:microsoft.com/office/officeart/2005/8/layout/hList1"/>
    <dgm:cxn modelId="{DD8598B5-3D28-4B22-9074-93BD250F3F58}" type="presParOf" srcId="{F868B91E-0AAA-40A7-B2DF-BDCDCE8D6D30}" destId="{51EEFCE4-6659-45D3-99D3-3D1E93EA587C}" srcOrd="0" destOrd="0" presId="urn:microsoft.com/office/officeart/2005/8/layout/hList1"/>
    <dgm:cxn modelId="{D228E70A-79A6-48AA-A58F-2F2D82DD2E37}" type="presParOf" srcId="{F868B91E-0AAA-40A7-B2DF-BDCDCE8D6D30}" destId="{CA7D6535-4027-43F5-8EAE-EE8FD6C088B6}" srcOrd="1" destOrd="0" presId="urn:microsoft.com/office/officeart/2005/8/layout/hList1"/>
    <dgm:cxn modelId="{5AD6164B-46E8-46B5-81CC-0ABC72A19BAC}" type="presParOf" srcId="{ED920111-BA1A-42CF-B622-D558B6B8BD9F}" destId="{60E96D96-1622-41CE-9BE3-380ABD386C33}" srcOrd="1" destOrd="0" presId="urn:microsoft.com/office/officeart/2005/8/layout/hList1"/>
    <dgm:cxn modelId="{DA9D2C31-9A26-41B6-8248-A0D72FA3566A}" type="presParOf" srcId="{ED920111-BA1A-42CF-B622-D558B6B8BD9F}" destId="{65B4B08A-D57F-467D-9192-E348D18D0A71}" srcOrd="2" destOrd="0" presId="urn:microsoft.com/office/officeart/2005/8/layout/hList1"/>
    <dgm:cxn modelId="{84406AD8-E7AD-4772-B67B-24CB0E07302B}" type="presParOf" srcId="{65B4B08A-D57F-467D-9192-E348D18D0A71}" destId="{A29123B8-AB55-4A5C-AA05-E9A5A5750C18}" srcOrd="0" destOrd="0" presId="urn:microsoft.com/office/officeart/2005/8/layout/hList1"/>
    <dgm:cxn modelId="{1ACF9CE6-0386-41A2-BDE8-54FA6736E250}" type="presParOf" srcId="{65B4B08A-D57F-467D-9192-E348D18D0A71}" destId="{0979CF36-51ED-49B5-AE04-42FA1FB8D238}" srcOrd="1" destOrd="0" presId="urn:microsoft.com/office/officeart/2005/8/layout/hList1"/>
    <dgm:cxn modelId="{EC46CCBF-0175-4D2D-AA07-DF66A29E7F12}" type="presParOf" srcId="{ED920111-BA1A-42CF-B622-D558B6B8BD9F}" destId="{4767B776-4625-4F50-BC2F-C92533D1BB2F}" srcOrd="3" destOrd="0" presId="urn:microsoft.com/office/officeart/2005/8/layout/hList1"/>
    <dgm:cxn modelId="{D0376641-B6A9-4778-ABAB-04C6960B170D}" type="presParOf" srcId="{ED920111-BA1A-42CF-B622-D558B6B8BD9F}" destId="{0EEC0A3F-0DFD-4839-8A26-B680C36EFE1F}" srcOrd="4" destOrd="0" presId="urn:microsoft.com/office/officeart/2005/8/layout/hList1"/>
    <dgm:cxn modelId="{0E4BBC27-6032-42CF-AAA4-0A24D313D04A}" type="presParOf" srcId="{0EEC0A3F-0DFD-4839-8A26-B680C36EFE1F}" destId="{1F49207D-97BD-4D74-B1B2-A1843C206BE5}" srcOrd="0" destOrd="0" presId="urn:microsoft.com/office/officeart/2005/8/layout/hList1"/>
    <dgm:cxn modelId="{1093E3BE-D672-4243-B8E7-205D7E81C1F4}" type="presParOf" srcId="{0EEC0A3F-0DFD-4839-8A26-B680C36EFE1F}" destId="{73320468-40B0-4525-90BB-6C15BD8E8DA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039905-C731-4530-A526-7098FE2357AE}"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529CD94D-F407-486B-9C31-71D2ED9D973F}">
      <dgm:prSet/>
      <dgm:spPr/>
      <dgm:t>
        <a:bodyPr/>
        <a:lstStyle/>
        <a:p>
          <a:r>
            <a:rPr lang="en-US" b="0" i="0"/>
            <a:t>Complete an FRCT Scholarly Project​</a:t>
          </a:r>
          <a:endParaRPr lang="en-US"/>
        </a:p>
      </dgm:t>
    </dgm:pt>
    <dgm:pt modelId="{277040A1-6C5A-4381-BD38-FA246A298DEA}" type="parTrans" cxnId="{86A524E2-FEA9-4C85-9E98-C5AC891870FF}">
      <dgm:prSet/>
      <dgm:spPr/>
      <dgm:t>
        <a:bodyPr/>
        <a:lstStyle/>
        <a:p>
          <a:endParaRPr lang="en-US"/>
        </a:p>
      </dgm:t>
    </dgm:pt>
    <dgm:pt modelId="{382EE321-C0D8-4402-897A-5814B6AB106D}" type="sibTrans" cxnId="{86A524E2-FEA9-4C85-9E98-C5AC891870FF}">
      <dgm:prSet phldrT="1" phldr="0"/>
      <dgm:spPr/>
      <dgm:t>
        <a:bodyPr/>
        <a:lstStyle/>
        <a:p>
          <a:r>
            <a:rPr lang="en-US"/>
            <a:t>1</a:t>
          </a:r>
        </a:p>
      </dgm:t>
    </dgm:pt>
    <dgm:pt modelId="{AC5C23BF-6FD0-439A-A6FD-0B99EE4AA215}">
      <dgm:prSet/>
      <dgm:spPr/>
      <dgm:t>
        <a:bodyPr/>
        <a:lstStyle/>
        <a:p>
          <a:r>
            <a:rPr lang="en-US" b="0" i="0"/>
            <a:t>Pass OSCE ​</a:t>
          </a:r>
          <a:endParaRPr lang="en-US"/>
        </a:p>
      </dgm:t>
    </dgm:pt>
    <dgm:pt modelId="{84D99EEA-2A18-4035-8C0A-DC3CB12E322C}" type="parTrans" cxnId="{C3469590-BB3D-4267-9F37-7DBFDC9ADAF4}">
      <dgm:prSet/>
      <dgm:spPr/>
      <dgm:t>
        <a:bodyPr/>
        <a:lstStyle/>
        <a:p>
          <a:endParaRPr lang="en-US"/>
        </a:p>
      </dgm:t>
    </dgm:pt>
    <dgm:pt modelId="{84C7D238-10C1-4243-B945-C744CB75DFB1}" type="sibTrans" cxnId="{C3469590-BB3D-4267-9F37-7DBFDC9ADAF4}">
      <dgm:prSet phldrT="2" phldr="0"/>
      <dgm:spPr/>
      <dgm:t>
        <a:bodyPr/>
        <a:lstStyle/>
        <a:p>
          <a:r>
            <a:rPr lang="en-US"/>
            <a:t>2</a:t>
          </a:r>
        </a:p>
      </dgm:t>
    </dgm:pt>
    <dgm:pt modelId="{72546141-90F9-41EE-BBDE-01DA332A74DF}">
      <dgm:prSet/>
      <dgm:spPr/>
      <dgm:t>
        <a:bodyPr/>
        <a:lstStyle/>
        <a:p>
          <a:r>
            <a:rPr lang="en-US" b="0" i="0"/>
            <a:t>Take USMLE Step 2: Clinical Knowledge examination​</a:t>
          </a:r>
          <a:endParaRPr lang="en-US"/>
        </a:p>
      </dgm:t>
    </dgm:pt>
    <dgm:pt modelId="{8F88ABE7-46DC-436B-A4E4-5FCA5EA7AE42}" type="parTrans" cxnId="{2CE888BF-7174-4C6B-86B8-7EEE51605104}">
      <dgm:prSet/>
      <dgm:spPr/>
      <dgm:t>
        <a:bodyPr/>
        <a:lstStyle/>
        <a:p>
          <a:endParaRPr lang="en-US"/>
        </a:p>
      </dgm:t>
    </dgm:pt>
    <dgm:pt modelId="{C50A1849-37E0-4D24-85F4-5E059B6CC1B6}" type="sibTrans" cxnId="{2CE888BF-7174-4C6B-86B8-7EEE51605104}">
      <dgm:prSet phldrT="3" phldr="0"/>
      <dgm:spPr/>
      <dgm:t>
        <a:bodyPr/>
        <a:lstStyle/>
        <a:p>
          <a:r>
            <a:rPr lang="en-US"/>
            <a:t>3</a:t>
          </a:r>
        </a:p>
      </dgm:t>
    </dgm:pt>
    <dgm:pt modelId="{F0F2F1EE-B200-4745-8C74-D81D2D29F0C7}">
      <dgm:prSet/>
      <dgm:spPr/>
      <dgm:t>
        <a:bodyPr/>
        <a:lstStyle/>
        <a:p>
          <a:r>
            <a:rPr lang="en-US" b="0" i="0"/>
            <a:t>Complete Exit Interview with Financial Aid ​</a:t>
          </a:r>
          <a:endParaRPr lang="en-US"/>
        </a:p>
      </dgm:t>
    </dgm:pt>
    <dgm:pt modelId="{E9228CF6-67BB-4477-9507-0E6681707F88}" type="parTrans" cxnId="{475B5D29-982A-4C64-B6E3-6BACEAC19BF4}">
      <dgm:prSet/>
      <dgm:spPr/>
      <dgm:t>
        <a:bodyPr/>
        <a:lstStyle/>
        <a:p>
          <a:endParaRPr lang="en-US"/>
        </a:p>
      </dgm:t>
    </dgm:pt>
    <dgm:pt modelId="{2885E955-696C-4212-8891-A29D6F9C36A2}" type="sibTrans" cxnId="{475B5D29-982A-4C64-B6E3-6BACEAC19BF4}">
      <dgm:prSet phldrT="4" phldr="0"/>
      <dgm:spPr/>
      <dgm:t>
        <a:bodyPr/>
        <a:lstStyle/>
        <a:p>
          <a:r>
            <a:rPr lang="en-US"/>
            <a:t>4</a:t>
          </a:r>
        </a:p>
      </dgm:t>
    </dgm:pt>
    <dgm:pt modelId="{7A795A66-85B2-427C-9DFF-6962ADF2C098}" type="pres">
      <dgm:prSet presAssocID="{CC039905-C731-4530-A526-7098FE2357AE}" presName="Name0" presStyleCnt="0">
        <dgm:presLayoutVars>
          <dgm:animLvl val="lvl"/>
          <dgm:resizeHandles val="exact"/>
        </dgm:presLayoutVars>
      </dgm:prSet>
      <dgm:spPr/>
    </dgm:pt>
    <dgm:pt modelId="{BC3288A6-8063-4A60-8E19-CC1BBC3DE887}" type="pres">
      <dgm:prSet presAssocID="{529CD94D-F407-486B-9C31-71D2ED9D973F}" presName="compositeNode" presStyleCnt="0">
        <dgm:presLayoutVars>
          <dgm:bulletEnabled val="1"/>
        </dgm:presLayoutVars>
      </dgm:prSet>
      <dgm:spPr/>
    </dgm:pt>
    <dgm:pt modelId="{E83C1E97-9C51-4099-8378-3AFAD56B222C}" type="pres">
      <dgm:prSet presAssocID="{529CD94D-F407-486B-9C31-71D2ED9D973F}" presName="bgRect" presStyleLbl="bgAccFollowNode1" presStyleIdx="0" presStyleCnt="4"/>
      <dgm:spPr/>
    </dgm:pt>
    <dgm:pt modelId="{4CC637A2-D658-4B95-868E-02A609EA0FEA}" type="pres">
      <dgm:prSet presAssocID="{382EE321-C0D8-4402-897A-5814B6AB106D}" presName="sibTransNodeCircle" presStyleLbl="alignNode1" presStyleIdx="0" presStyleCnt="8">
        <dgm:presLayoutVars>
          <dgm:chMax val="0"/>
          <dgm:bulletEnabled/>
        </dgm:presLayoutVars>
      </dgm:prSet>
      <dgm:spPr/>
    </dgm:pt>
    <dgm:pt modelId="{C737C862-1CAB-4505-8817-FE810AD20CA9}" type="pres">
      <dgm:prSet presAssocID="{529CD94D-F407-486B-9C31-71D2ED9D973F}" presName="bottomLine" presStyleLbl="alignNode1" presStyleIdx="1" presStyleCnt="8">
        <dgm:presLayoutVars/>
      </dgm:prSet>
      <dgm:spPr/>
    </dgm:pt>
    <dgm:pt modelId="{682FC7C6-C5AF-4B88-973E-9F86A89D70FF}" type="pres">
      <dgm:prSet presAssocID="{529CD94D-F407-486B-9C31-71D2ED9D973F}" presName="nodeText" presStyleLbl="bgAccFollowNode1" presStyleIdx="0" presStyleCnt="4">
        <dgm:presLayoutVars>
          <dgm:bulletEnabled val="1"/>
        </dgm:presLayoutVars>
      </dgm:prSet>
      <dgm:spPr/>
    </dgm:pt>
    <dgm:pt modelId="{EB24E5FF-9035-4ABF-8647-83C6B2E45415}" type="pres">
      <dgm:prSet presAssocID="{382EE321-C0D8-4402-897A-5814B6AB106D}" presName="sibTrans" presStyleCnt="0"/>
      <dgm:spPr/>
    </dgm:pt>
    <dgm:pt modelId="{C293FE50-E343-4291-A5DF-956E36120E04}" type="pres">
      <dgm:prSet presAssocID="{AC5C23BF-6FD0-439A-A6FD-0B99EE4AA215}" presName="compositeNode" presStyleCnt="0">
        <dgm:presLayoutVars>
          <dgm:bulletEnabled val="1"/>
        </dgm:presLayoutVars>
      </dgm:prSet>
      <dgm:spPr/>
    </dgm:pt>
    <dgm:pt modelId="{4CD9FEC4-8A12-4ED5-888C-EB1A89FD28B3}" type="pres">
      <dgm:prSet presAssocID="{AC5C23BF-6FD0-439A-A6FD-0B99EE4AA215}" presName="bgRect" presStyleLbl="bgAccFollowNode1" presStyleIdx="1" presStyleCnt="4"/>
      <dgm:spPr/>
    </dgm:pt>
    <dgm:pt modelId="{CC368B80-AC85-487E-8C3E-26DF949580E6}" type="pres">
      <dgm:prSet presAssocID="{84C7D238-10C1-4243-B945-C744CB75DFB1}" presName="sibTransNodeCircle" presStyleLbl="alignNode1" presStyleIdx="2" presStyleCnt="8">
        <dgm:presLayoutVars>
          <dgm:chMax val="0"/>
          <dgm:bulletEnabled/>
        </dgm:presLayoutVars>
      </dgm:prSet>
      <dgm:spPr/>
    </dgm:pt>
    <dgm:pt modelId="{497E4C47-032C-4F2D-BB61-97FC544BB57B}" type="pres">
      <dgm:prSet presAssocID="{AC5C23BF-6FD0-439A-A6FD-0B99EE4AA215}" presName="bottomLine" presStyleLbl="alignNode1" presStyleIdx="3" presStyleCnt="8">
        <dgm:presLayoutVars/>
      </dgm:prSet>
      <dgm:spPr/>
    </dgm:pt>
    <dgm:pt modelId="{FC8BB9F7-8278-41DE-9BFA-5AD740F0AC6B}" type="pres">
      <dgm:prSet presAssocID="{AC5C23BF-6FD0-439A-A6FD-0B99EE4AA215}" presName="nodeText" presStyleLbl="bgAccFollowNode1" presStyleIdx="1" presStyleCnt="4">
        <dgm:presLayoutVars>
          <dgm:bulletEnabled val="1"/>
        </dgm:presLayoutVars>
      </dgm:prSet>
      <dgm:spPr/>
    </dgm:pt>
    <dgm:pt modelId="{39E33555-428E-4FA0-985B-027A1718EA22}" type="pres">
      <dgm:prSet presAssocID="{84C7D238-10C1-4243-B945-C744CB75DFB1}" presName="sibTrans" presStyleCnt="0"/>
      <dgm:spPr/>
    </dgm:pt>
    <dgm:pt modelId="{75C16B50-CFE8-487A-9A7B-674DBFF838A1}" type="pres">
      <dgm:prSet presAssocID="{72546141-90F9-41EE-BBDE-01DA332A74DF}" presName="compositeNode" presStyleCnt="0">
        <dgm:presLayoutVars>
          <dgm:bulletEnabled val="1"/>
        </dgm:presLayoutVars>
      </dgm:prSet>
      <dgm:spPr/>
    </dgm:pt>
    <dgm:pt modelId="{4A8B6DF8-7315-4032-9D7E-12AD34FFC097}" type="pres">
      <dgm:prSet presAssocID="{72546141-90F9-41EE-BBDE-01DA332A74DF}" presName="bgRect" presStyleLbl="bgAccFollowNode1" presStyleIdx="2" presStyleCnt="4"/>
      <dgm:spPr/>
    </dgm:pt>
    <dgm:pt modelId="{2C3F74B9-620A-4B91-BF19-B7C7AA9C4F40}" type="pres">
      <dgm:prSet presAssocID="{C50A1849-37E0-4D24-85F4-5E059B6CC1B6}" presName="sibTransNodeCircle" presStyleLbl="alignNode1" presStyleIdx="4" presStyleCnt="8">
        <dgm:presLayoutVars>
          <dgm:chMax val="0"/>
          <dgm:bulletEnabled/>
        </dgm:presLayoutVars>
      </dgm:prSet>
      <dgm:spPr/>
    </dgm:pt>
    <dgm:pt modelId="{CB5BFD9B-D7DF-4AF0-9B45-3F472489D93E}" type="pres">
      <dgm:prSet presAssocID="{72546141-90F9-41EE-BBDE-01DA332A74DF}" presName="bottomLine" presStyleLbl="alignNode1" presStyleIdx="5" presStyleCnt="8">
        <dgm:presLayoutVars/>
      </dgm:prSet>
      <dgm:spPr/>
    </dgm:pt>
    <dgm:pt modelId="{1DD5B45A-F975-4E23-B25C-DD2BAD11D577}" type="pres">
      <dgm:prSet presAssocID="{72546141-90F9-41EE-BBDE-01DA332A74DF}" presName="nodeText" presStyleLbl="bgAccFollowNode1" presStyleIdx="2" presStyleCnt="4">
        <dgm:presLayoutVars>
          <dgm:bulletEnabled val="1"/>
        </dgm:presLayoutVars>
      </dgm:prSet>
      <dgm:spPr/>
    </dgm:pt>
    <dgm:pt modelId="{719B0533-1B25-459A-8AAD-1A3869BBF52C}" type="pres">
      <dgm:prSet presAssocID="{C50A1849-37E0-4D24-85F4-5E059B6CC1B6}" presName="sibTrans" presStyleCnt="0"/>
      <dgm:spPr/>
    </dgm:pt>
    <dgm:pt modelId="{66D3AC25-414A-4F1B-BA92-EE7B80E95FB2}" type="pres">
      <dgm:prSet presAssocID="{F0F2F1EE-B200-4745-8C74-D81D2D29F0C7}" presName="compositeNode" presStyleCnt="0">
        <dgm:presLayoutVars>
          <dgm:bulletEnabled val="1"/>
        </dgm:presLayoutVars>
      </dgm:prSet>
      <dgm:spPr/>
    </dgm:pt>
    <dgm:pt modelId="{4B00FD1E-B05F-4654-8DD3-FD8EA633E3D9}" type="pres">
      <dgm:prSet presAssocID="{F0F2F1EE-B200-4745-8C74-D81D2D29F0C7}" presName="bgRect" presStyleLbl="bgAccFollowNode1" presStyleIdx="3" presStyleCnt="4"/>
      <dgm:spPr/>
    </dgm:pt>
    <dgm:pt modelId="{AF667AC7-6017-41B4-801C-F9A87F91CEB1}" type="pres">
      <dgm:prSet presAssocID="{2885E955-696C-4212-8891-A29D6F9C36A2}" presName="sibTransNodeCircle" presStyleLbl="alignNode1" presStyleIdx="6" presStyleCnt="8">
        <dgm:presLayoutVars>
          <dgm:chMax val="0"/>
          <dgm:bulletEnabled/>
        </dgm:presLayoutVars>
      </dgm:prSet>
      <dgm:spPr/>
    </dgm:pt>
    <dgm:pt modelId="{8F9C2E2A-0D9D-4934-832E-9D75AEB68B0D}" type="pres">
      <dgm:prSet presAssocID="{F0F2F1EE-B200-4745-8C74-D81D2D29F0C7}" presName="bottomLine" presStyleLbl="alignNode1" presStyleIdx="7" presStyleCnt="8">
        <dgm:presLayoutVars/>
      </dgm:prSet>
      <dgm:spPr/>
    </dgm:pt>
    <dgm:pt modelId="{BA28C057-9749-4DDB-AA3D-E7C7035AC78E}" type="pres">
      <dgm:prSet presAssocID="{F0F2F1EE-B200-4745-8C74-D81D2D29F0C7}" presName="nodeText" presStyleLbl="bgAccFollowNode1" presStyleIdx="3" presStyleCnt="4">
        <dgm:presLayoutVars>
          <dgm:bulletEnabled val="1"/>
        </dgm:presLayoutVars>
      </dgm:prSet>
      <dgm:spPr/>
    </dgm:pt>
  </dgm:ptLst>
  <dgm:cxnLst>
    <dgm:cxn modelId="{475B5D29-982A-4C64-B6E3-6BACEAC19BF4}" srcId="{CC039905-C731-4530-A526-7098FE2357AE}" destId="{F0F2F1EE-B200-4745-8C74-D81D2D29F0C7}" srcOrd="3" destOrd="0" parTransId="{E9228CF6-67BB-4477-9507-0E6681707F88}" sibTransId="{2885E955-696C-4212-8891-A29D6F9C36A2}"/>
    <dgm:cxn modelId="{AE613935-5937-484E-AB5B-493A111ED8A7}" type="presOf" srcId="{F0F2F1EE-B200-4745-8C74-D81D2D29F0C7}" destId="{4B00FD1E-B05F-4654-8DD3-FD8EA633E3D9}" srcOrd="0" destOrd="0" presId="urn:microsoft.com/office/officeart/2016/7/layout/BasicLinearProcessNumbered"/>
    <dgm:cxn modelId="{443A2C62-3A61-42B6-B9E2-564A2B3C8804}" type="presOf" srcId="{72546141-90F9-41EE-BBDE-01DA332A74DF}" destId="{1DD5B45A-F975-4E23-B25C-DD2BAD11D577}" srcOrd="1" destOrd="0" presId="urn:microsoft.com/office/officeart/2016/7/layout/BasicLinearProcessNumbered"/>
    <dgm:cxn modelId="{D248BF50-6E9C-44DA-AFF7-32CB5B3F30F9}" type="presOf" srcId="{AC5C23BF-6FD0-439A-A6FD-0B99EE4AA215}" destId="{FC8BB9F7-8278-41DE-9BFA-5AD740F0AC6B}" srcOrd="1" destOrd="0" presId="urn:microsoft.com/office/officeart/2016/7/layout/BasicLinearProcessNumbered"/>
    <dgm:cxn modelId="{CDEB9275-E3EC-4869-A558-0D553B16C28E}" type="presOf" srcId="{AC5C23BF-6FD0-439A-A6FD-0B99EE4AA215}" destId="{4CD9FEC4-8A12-4ED5-888C-EB1A89FD28B3}" srcOrd="0" destOrd="0" presId="urn:microsoft.com/office/officeart/2016/7/layout/BasicLinearProcessNumbered"/>
    <dgm:cxn modelId="{0ED9CE57-CE49-4D5C-B99D-61D948F4BA72}" type="presOf" srcId="{529CD94D-F407-486B-9C31-71D2ED9D973F}" destId="{682FC7C6-C5AF-4B88-973E-9F86A89D70FF}" srcOrd="1" destOrd="0" presId="urn:microsoft.com/office/officeart/2016/7/layout/BasicLinearProcessNumbered"/>
    <dgm:cxn modelId="{D03B4F79-0133-4217-8DCE-C8728C026FCD}" type="presOf" srcId="{CC039905-C731-4530-A526-7098FE2357AE}" destId="{7A795A66-85B2-427C-9DFF-6962ADF2C098}" srcOrd="0" destOrd="0" presId="urn:microsoft.com/office/officeart/2016/7/layout/BasicLinearProcessNumbered"/>
    <dgm:cxn modelId="{5F9FD77F-60A0-4775-8E16-06763504DD9D}" type="presOf" srcId="{382EE321-C0D8-4402-897A-5814B6AB106D}" destId="{4CC637A2-D658-4B95-868E-02A609EA0FEA}" srcOrd="0" destOrd="0" presId="urn:microsoft.com/office/officeart/2016/7/layout/BasicLinearProcessNumbered"/>
    <dgm:cxn modelId="{D63F1883-BCF5-4EE8-B23F-B023C61A3F8B}" type="presOf" srcId="{F0F2F1EE-B200-4745-8C74-D81D2D29F0C7}" destId="{BA28C057-9749-4DDB-AA3D-E7C7035AC78E}" srcOrd="1" destOrd="0" presId="urn:microsoft.com/office/officeart/2016/7/layout/BasicLinearProcessNumbered"/>
    <dgm:cxn modelId="{C3469590-BB3D-4267-9F37-7DBFDC9ADAF4}" srcId="{CC039905-C731-4530-A526-7098FE2357AE}" destId="{AC5C23BF-6FD0-439A-A6FD-0B99EE4AA215}" srcOrd="1" destOrd="0" parTransId="{84D99EEA-2A18-4035-8C0A-DC3CB12E322C}" sibTransId="{84C7D238-10C1-4243-B945-C744CB75DFB1}"/>
    <dgm:cxn modelId="{F5D07094-0B68-45A7-9460-6C172A941D04}" type="presOf" srcId="{529CD94D-F407-486B-9C31-71D2ED9D973F}" destId="{E83C1E97-9C51-4099-8378-3AFAD56B222C}" srcOrd="0" destOrd="0" presId="urn:microsoft.com/office/officeart/2016/7/layout/BasicLinearProcessNumbered"/>
    <dgm:cxn modelId="{1E7B7C9E-9020-4A17-A7D3-E822DA0DA0AB}" type="presOf" srcId="{C50A1849-37E0-4D24-85F4-5E059B6CC1B6}" destId="{2C3F74B9-620A-4B91-BF19-B7C7AA9C4F40}" srcOrd="0" destOrd="0" presId="urn:microsoft.com/office/officeart/2016/7/layout/BasicLinearProcessNumbered"/>
    <dgm:cxn modelId="{2CE888BF-7174-4C6B-86B8-7EEE51605104}" srcId="{CC039905-C731-4530-A526-7098FE2357AE}" destId="{72546141-90F9-41EE-BBDE-01DA332A74DF}" srcOrd="2" destOrd="0" parTransId="{8F88ABE7-46DC-436B-A4E4-5FCA5EA7AE42}" sibTransId="{C50A1849-37E0-4D24-85F4-5E059B6CC1B6}"/>
    <dgm:cxn modelId="{B7CD3BD9-81B5-49EF-8F9D-34C346C16178}" type="presOf" srcId="{84C7D238-10C1-4243-B945-C744CB75DFB1}" destId="{CC368B80-AC85-487E-8C3E-26DF949580E6}" srcOrd="0" destOrd="0" presId="urn:microsoft.com/office/officeart/2016/7/layout/BasicLinearProcessNumbered"/>
    <dgm:cxn modelId="{866FDBDF-BD83-415B-A8C1-FBE3506507DB}" type="presOf" srcId="{72546141-90F9-41EE-BBDE-01DA332A74DF}" destId="{4A8B6DF8-7315-4032-9D7E-12AD34FFC097}" srcOrd="0" destOrd="0" presId="urn:microsoft.com/office/officeart/2016/7/layout/BasicLinearProcessNumbered"/>
    <dgm:cxn modelId="{86A524E2-FEA9-4C85-9E98-C5AC891870FF}" srcId="{CC039905-C731-4530-A526-7098FE2357AE}" destId="{529CD94D-F407-486B-9C31-71D2ED9D973F}" srcOrd="0" destOrd="0" parTransId="{277040A1-6C5A-4381-BD38-FA246A298DEA}" sibTransId="{382EE321-C0D8-4402-897A-5814B6AB106D}"/>
    <dgm:cxn modelId="{D02C0DFD-5BBF-46BD-8E6E-E00CBC705858}" type="presOf" srcId="{2885E955-696C-4212-8891-A29D6F9C36A2}" destId="{AF667AC7-6017-41B4-801C-F9A87F91CEB1}" srcOrd="0" destOrd="0" presId="urn:microsoft.com/office/officeart/2016/7/layout/BasicLinearProcessNumbered"/>
    <dgm:cxn modelId="{87319AAC-6D4B-4D66-AE17-0D29A19C6A2D}" type="presParOf" srcId="{7A795A66-85B2-427C-9DFF-6962ADF2C098}" destId="{BC3288A6-8063-4A60-8E19-CC1BBC3DE887}" srcOrd="0" destOrd="0" presId="urn:microsoft.com/office/officeart/2016/7/layout/BasicLinearProcessNumbered"/>
    <dgm:cxn modelId="{46A23E1C-5924-4BB9-847A-04D62392B207}" type="presParOf" srcId="{BC3288A6-8063-4A60-8E19-CC1BBC3DE887}" destId="{E83C1E97-9C51-4099-8378-3AFAD56B222C}" srcOrd="0" destOrd="0" presId="urn:microsoft.com/office/officeart/2016/7/layout/BasicLinearProcessNumbered"/>
    <dgm:cxn modelId="{0D67ABF0-5A19-40BF-B927-FDA628316E02}" type="presParOf" srcId="{BC3288A6-8063-4A60-8E19-CC1BBC3DE887}" destId="{4CC637A2-D658-4B95-868E-02A609EA0FEA}" srcOrd="1" destOrd="0" presId="urn:microsoft.com/office/officeart/2016/7/layout/BasicLinearProcessNumbered"/>
    <dgm:cxn modelId="{C01AEF6F-3137-4C57-B57B-739A04807D3F}" type="presParOf" srcId="{BC3288A6-8063-4A60-8E19-CC1BBC3DE887}" destId="{C737C862-1CAB-4505-8817-FE810AD20CA9}" srcOrd="2" destOrd="0" presId="urn:microsoft.com/office/officeart/2016/7/layout/BasicLinearProcessNumbered"/>
    <dgm:cxn modelId="{B7746288-CFB5-4835-A3B1-AC95156B704C}" type="presParOf" srcId="{BC3288A6-8063-4A60-8E19-CC1BBC3DE887}" destId="{682FC7C6-C5AF-4B88-973E-9F86A89D70FF}" srcOrd="3" destOrd="0" presId="urn:microsoft.com/office/officeart/2016/7/layout/BasicLinearProcessNumbered"/>
    <dgm:cxn modelId="{25EDE6C9-EE07-4787-BF41-30DB5206DB49}" type="presParOf" srcId="{7A795A66-85B2-427C-9DFF-6962ADF2C098}" destId="{EB24E5FF-9035-4ABF-8647-83C6B2E45415}" srcOrd="1" destOrd="0" presId="urn:microsoft.com/office/officeart/2016/7/layout/BasicLinearProcessNumbered"/>
    <dgm:cxn modelId="{3F70E886-C57F-4594-87C7-267547526873}" type="presParOf" srcId="{7A795A66-85B2-427C-9DFF-6962ADF2C098}" destId="{C293FE50-E343-4291-A5DF-956E36120E04}" srcOrd="2" destOrd="0" presId="urn:microsoft.com/office/officeart/2016/7/layout/BasicLinearProcessNumbered"/>
    <dgm:cxn modelId="{BB30CF9D-EEE5-48EA-907B-97682F2365B2}" type="presParOf" srcId="{C293FE50-E343-4291-A5DF-956E36120E04}" destId="{4CD9FEC4-8A12-4ED5-888C-EB1A89FD28B3}" srcOrd="0" destOrd="0" presId="urn:microsoft.com/office/officeart/2016/7/layout/BasicLinearProcessNumbered"/>
    <dgm:cxn modelId="{14F63601-608C-4340-8E08-BCEC18484E24}" type="presParOf" srcId="{C293FE50-E343-4291-A5DF-956E36120E04}" destId="{CC368B80-AC85-487E-8C3E-26DF949580E6}" srcOrd="1" destOrd="0" presId="urn:microsoft.com/office/officeart/2016/7/layout/BasicLinearProcessNumbered"/>
    <dgm:cxn modelId="{662EC73F-26E6-41BA-BFCF-0D67E6EA2A6F}" type="presParOf" srcId="{C293FE50-E343-4291-A5DF-956E36120E04}" destId="{497E4C47-032C-4F2D-BB61-97FC544BB57B}" srcOrd="2" destOrd="0" presId="urn:microsoft.com/office/officeart/2016/7/layout/BasicLinearProcessNumbered"/>
    <dgm:cxn modelId="{11492540-2A5C-496B-880E-2F8CBFF7B819}" type="presParOf" srcId="{C293FE50-E343-4291-A5DF-956E36120E04}" destId="{FC8BB9F7-8278-41DE-9BFA-5AD740F0AC6B}" srcOrd="3" destOrd="0" presId="urn:microsoft.com/office/officeart/2016/7/layout/BasicLinearProcessNumbered"/>
    <dgm:cxn modelId="{B438FF3E-6F57-4C3B-8D6F-28BE6A10BD3D}" type="presParOf" srcId="{7A795A66-85B2-427C-9DFF-6962ADF2C098}" destId="{39E33555-428E-4FA0-985B-027A1718EA22}" srcOrd="3" destOrd="0" presId="urn:microsoft.com/office/officeart/2016/7/layout/BasicLinearProcessNumbered"/>
    <dgm:cxn modelId="{BB311B62-EFB2-4404-9BB5-97B8ED971395}" type="presParOf" srcId="{7A795A66-85B2-427C-9DFF-6962ADF2C098}" destId="{75C16B50-CFE8-487A-9A7B-674DBFF838A1}" srcOrd="4" destOrd="0" presId="urn:microsoft.com/office/officeart/2016/7/layout/BasicLinearProcessNumbered"/>
    <dgm:cxn modelId="{47270101-4188-4C49-95CF-F46787EF1ABF}" type="presParOf" srcId="{75C16B50-CFE8-487A-9A7B-674DBFF838A1}" destId="{4A8B6DF8-7315-4032-9D7E-12AD34FFC097}" srcOrd="0" destOrd="0" presId="urn:microsoft.com/office/officeart/2016/7/layout/BasicLinearProcessNumbered"/>
    <dgm:cxn modelId="{B988B775-4805-4C2D-9F16-C35FC8F7E45F}" type="presParOf" srcId="{75C16B50-CFE8-487A-9A7B-674DBFF838A1}" destId="{2C3F74B9-620A-4B91-BF19-B7C7AA9C4F40}" srcOrd="1" destOrd="0" presId="urn:microsoft.com/office/officeart/2016/7/layout/BasicLinearProcessNumbered"/>
    <dgm:cxn modelId="{C4AA3004-DDE7-4ACA-901F-3200BCBD8CEB}" type="presParOf" srcId="{75C16B50-CFE8-487A-9A7B-674DBFF838A1}" destId="{CB5BFD9B-D7DF-4AF0-9B45-3F472489D93E}" srcOrd="2" destOrd="0" presId="urn:microsoft.com/office/officeart/2016/7/layout/BasicLinearProcessNumbered"/>
    <dgm:cxn modelId="{C9023663-B388-4228-9CF8-7E9DF1B783E9}" type="presParOf" srcId="{75C16B50-CFE8-487A-9A7B-674DBFF838A1}" destId="{1DD5B45A-F975-4E23-B25C-DD2BAD11D577}" srcOrd="3" destOrd="0" presId="urn:microsoft.com/office/officeart/2016/7/layout/BasicLinearProcessNumbered"/>
    <dgm:cxn modelId="{C10DEDDF-6C9F-4AA7-A77E-12B5F3356A45}" type="presParOf" srcId="{7A795A66-85B2-427C-9DFF-6962ADF2C098}" destId="{719B0533-1B25-459A-8AAD-1A3869BBF52C}" srcOrd="5" destOrd="0" presId="urn:microsoft.com/office/officeart/2016/7/layout/BasicLinearProcessNumbered"/>
    <dgm:cxn modelId="{63410929-B625-41DD-B117-BC1BA272F25E}" type="presParOf" srcId="{7A795A66-85B2-427C-9DFF-6962ADF2C098}" destId="{66D3AC25-414A-4F1B-BA92-EE7B80E95FB2}" srcOrd="6" destOrd="0" presId="urn:microsoft.com/office/officeart/2016/7/layout/BasicLinearProcessNumbered"/>
    <dgm:cxn modelId="{64882AB5-61A2-42EA-B847-FC4BBB19B0F7}" type="presParOf" srcId="{66D3AC25-414A-4F1B-BA92-EE7B80E95FB2}" destId="{4B00FD1E-B05F-4654-8DD3-FD8EA633E3D9}" srcOrd="0" destOrd="0" presId="urn:microsoft.com/office/officeart/2016/7/layout/BasicLinearProcessNumbered"/>
    <dgm:cxn modelId="{CACB66E7-848D-4F53-BD61-FC08CB58051F}" type="presParOf" srcId="{66D3AC25-414A-4F1B-BA92-EE7B80E95FB2}" destId="{AF667AC7-6017-41B4-801C-F9A87F91CEB1}" srcOrd="1" destOrd="0" presId="urn:microsoft.com/office/officeart/2016/7/layout/BasicLinearProcessNumbered"/>
    <dgm:cxn modelId="{1F5FA4A7-DB3C-42EF-A8EA-BC067E04C798}" type="presParOf" srcId="{66D3AC25-414A-4F1B-BA92-EE7B80E95FB2}" destId="{8F9C2E2A-0D9D-4934-832E-9D75AEB68B0D}" srcOrd="2" destOrd="0" presId="urn:microsoft.com/office/officeart/2016/7/layout/BasicLinearProcessNumbered"/>
    <dgm:cxn modelId="{5EAC05CF-9B60-4161-A9A7-7EC941578DCC}" type="presParOf" srcId="{66D3AC25-414A-4F1B-BA92-EE7B80E95FB2}" destId="{BA28C057-9749-4DDB-AA3D-E7C7035AC78E}"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1A9B44-787F-44BE-A255-D3C56DDBCC88}" type="doc">
      <dgm:prSet loTypeId="urn:microsoft.com/office/officeart/2018/2/layout/IconLabelList" loCatId="icon" qsTypeId="urn:microsoft.com/office/officeart/2005/8/quickstyle/simple1" qsCatId="simple" csTypeId="urn:microsoft.com/office/officeart/2005/8/colors/colorful5" csCatId="colorful" phldr="1"/>
      <dgm:spPr/>
      <dgm:t>
        <a:bodyPr/>
        <a:lstStyle/>
        <a:p>
          <a:endParaRPr lang="en-US"/>
        </a:p>
      </dgm:t>
    </dgm:pt>
    <dgm:pt modelId="{49333B3A-2BB9-4C30-BCC4-2D2150D56A58}">
      <dgm:prSet custT="1"/>
      <dgm:spPr/>
      <dgm:t>
        <a:bodyPr/>
        <a:lstStyle/>
        <a:p>
          <a:pPr>
            <a:lnSpc>
              <a:spcPct val="100000"/>
            </a:lnSpc>
          </a:pPr>
          <a:r>
            <a:rPr lang="en-US" sz="1400" b="1" i="0"/>
            <a:t>Confirm name/pronunciation in MedScope</a:t>
          </a:r>
          <a:r>
            <a:rPr lang="en-US" sz="1400" b="0" i="0"/>
            <a:t> as you with for graduation/diploma  </a:t>
          </a:r>
          <a:endParaRPr lang="en-US" sz="1400"/>
        </a:p>
      </dgm:t>
    </dgm:pt>
    <dgm:pt modelId="{B92867CB-E884-4FFE-84F2-46F2695B375C}" type="parTrans" cxnId="{D0B6F122-1740-4DC6-9CF1-3DF4649F20D8}">
      <dgm:prSet/>
      <dgm:spPr/>
      <dgm:t>
        <a:bodyPr/>
        <a:lstStyle/>
        <a:p>
          <a:endParaRPr lang="en-US"/>
        </a:p>
      </dgm:t>
    </dgm:pt>
    <dgm:pt modelId="{2E821D25-D38D-4E61-B244-82ED6267D291}" type="sibTrans" cxnId="{D0B6F122-1740-4DC6-9CF1-3DF4649F20D8}">
      <dgm:prSet/>
      <dgm:spPr/>
      <dgm:t>
        <a:bodyPr/>
        <a:lstStyle/>
        <a:p>
          <a:endParaRPr lang="en-US"/>
        </a:p>
      </dgm:t>
    </dgm:pt>
    <dgm:pt modelId="{D7EA407B-CD50-4690-87D5-ED2EF696873A}">
      <dgm:prSet custT="1"/>
      <dgm:spPr/>
      <dgm:t>
        <a:bodyPr/>
        <a:lstStyle/>
        <a:p>
          <a:pPr>
            <a:lnSpc>
              <a:spcPct val="100000"/>
            </a:lnSpc>
          </a:pPr>
          <a:r>
            <a:rPr lang="en-US" sz="1400" b="0" i="0"/>
            <a:t>Update your </a:t>
          </a:r>
          <a:r>
            <a:rPr lang="en-US" sz="1400" b="1" i="0"/>
            <a:t>Preferred Pronouns</a:t>
          </a:r>
          <a:r>
            <a:rPr lang="en-US" sz="1400" b="0" i="0"/>
            <a:t> in MedScope for the MSPE (if not indicated will default to he/him, she/her) </a:t>
          </a:r>
          <a:endParaRPr lang="en-US" sz="1400"/>
        </a:p>
      </dgm:t>
    </dgm:pt>
    <dgm:pt modelId="{A84575EB-3E14-448B-8518-457A2B4D68E7}" type="parTrans" cxnId="{62846019-673D-4DDB-9FBF-CDF8D7C44AED}">
      <dgm:prSet/>
      <dgm:spPr/>
      <dgm:t>
        <a:bodyPr/>
        <a:lstStyle/>
        <a:p>
          <a:endParaRPr lang="en-US"/>
        </a:p>
      </dgm:t>
    </dgm:pt>
    <dgm:pt modelId="{92E984FC-72B6-4F80-A984-80767AA0AEC4}" type="sibTrans" cxnId="{62846019-673D-4DDB-9FBF-CDF8D7C44AED}">
      <dgm:prSet/>
      <dgm:spPr/>
      <dgm:t>
        <a:bodyPr/>
        <a:lstStyle/>
        <a:p>
          <a:endParaRPr lang="en-US"/>
        </a:p>
      </dgm:t>
    </dgm:pt>
    <dgm:pt modelId="{41D7DD6D-C297-407A-9CA9-4E2253497B45}">
      <dgm:prSet custT="1"/>
      <dgm:spPr/>
      <dgm:t>
        <a:bodyPr/>
        <a:lstStyle/>
        <a:p>
          <a:pPr>
            <a:lnSpc>
              <a:spcPct val="100000"/>
            </a:lnSpc>
          </a:pPr>
          <a:r>
            <a:rPr lang="en-US" sz="1400" b="0" i="0"/>
            <a:t>Update your </a:t>
          </a:r>
          <a:r>
            <a:rPr lang="en-US" sz="1400" b="1" i="0"/>
            <a:t>contact information</a:t>
          </a:r>
          <a:r>
            <a:rPr lang="en-US" sz="1400" b="0" i="0"/>
            <a:t>  </a:t>
          </a:r>
          <a:endParaRPr lang="en-US" sz="1400"/>
        </a:p>
      </dgm:t>
    </dgm:pt>
    <dgm:pt modelId="{92C2A96F-F839-46F7-9A1D-1DB53C060F3B}" type="parTrans" cxnId="{8DD3E445-7E51-4168-840A-34130A7585A5}">
      <dgm:prSet/>
      <dgm:spPr/>
      <dgm:t>
        <a:bodyPr/>
        <a:lstStyle/>
        <a:p>
          <a:endParaRPr lang="en-US"/>
        </a:p>
      </dgm:t>
    </dgm:pt>
    <dgm:pt modelId="{EFC22958-523C-406B-AAF7-DC987CA40FAE}" type="sibTrans" cxnId="{8DD3E445-7E51-4168-840A-34130A7585A5}">
      <dgm:prSet/>
      <dgm:spPr/>
      <dgm:t>
        <a:bodyPr/>
        <a:lstStyle/>
        <a:p>
          <a:endParaRPr lang="en-US"/>
        </a:p>
      </dgm:t>
    </dgm:pt>
    <dgm:pt modelId="{B9750D13-5127-4BE6-9D63-6FA3452E1590}">
      <dgm:prSet custT="1"/>
      <dgm:spPr/>
      <dgm:t>
        <a:bodyPr/>
        <a:lstStyle/>
        <a:p>
          <a:pPr>
            <a:lnSpc>
              <a:spcPct val="100000"/>
            </a:lnSpc>
          </a:pPr>
          <a:r>
            <a:rPr lang="en-US" sz="1400" b="0" i="0"/>
            <a:t>Pay it forward, sign up to be an </a:t>
          </a:r>
          <a:r>
            <a:rPr lang="en-US" sz="1400" b="1" i="0"/>
            <a:t>Alumni Mentor</a:t>
          </a:r>
          <a:r>
            <a:rPr lang="en-US" sz="1400" b="0" i="0"/>
            <a:t> (Career Tab, MedScope)  </a:t>
          </a:r>
          <a:endParaRPr lang="en-US" sz="1400"/>
        </a:p>
      </dgm:t>
    </dgm:pt>
    <dgm:pt modelId="{584BC88E-FF24-49E0-BA23-5A88292B5079}" type="parTrans" cxnId="{E79BA1D1-4756-413F-ABE3-36472E5E37F6}">
      <dgm:prSet/>
      <dgm:spPr/>
      <dgm:t>
        <a:bodyPr/>
        <a:lstStyle/>
        <a:p>
          <a:endParaRPr lang="en-US"/>
        </a:p>
      </dgm:t>
    </dgm:pt>
    <dgm:pt modelId="{57BB0832-1CE9-4BB4-A1E4-5F0FF778557D}" type="sibTrans" cxnId="{E79BA1D1-4756-413F-ABE3-36472E5E37F6}">
      <dgm:prSet/>
      <dgm:spPr/>
      <dgm:t>
        <a:bodyPr/>
        <a:lstStyle/>
        <a:p>
          <a:endParaRPr lang="en-US"/>
        </a:p>
      </dgm:t>
    </dgm:pt>
    <dgm:pt modelId="{F54A2A4C-0FC7-4C1E-BE57-2AFEE949ADF5}">
      <dgm:prSet custT="1"/>
      <dgm:spPr/>
      <dgm:t>
        <a:bodyPr/>
        <a:lstStyle/>
        <a:p>
          <a:pPr>
            <a:lnSpc>
              <a:spcPct val="100000"/>
            </a:lnSpc>
          </a:pPr>
          <a:r>
            <a:rPr lang="en-US" sz="1400" b="0" i="0"/>
            <a:t>Use the </a:t>
          </a:r>
          <a:r>
            <a:rPr lang="en-US" sz="1400" b="1" i="0"/>
            <a:t>MedScope Interview Tracker</a:t>
          </a:r>
          <a:r>
            <a:rPr lang="en-US" sz="1400" b="0" i="0"/>
            <a:t> to ensure optimal advising!  </a:t>
          </a:r>
          <a:endParaRPr lang="en-US" sz="1400"/>
        </a:p>
      </dgm:t>
    </dgm:pt>
    <dgm:pt modelId="{3C1DF8FE-6B92-4527-A641-97D9C2EAEE8E}" type="parTrans" cxnId="{836FB299-BF69-43F6-963D-00BBD4A4BFEC}">
      <dgm:prSet/>
      <dgm:spPr/>
      <dgm:t>
        <a:bodyPr/>
        <a:lstStyle/>
        <a:p>
          <a:endParaRPr lang="en-US"/>
        </a:p>
      </dgm:t>
    </dgm:pt>
    <dgm:pt modelId="{E26A5ABF-4778-4D83-A669-88A8B37F0E64}" type="sibTrans" cxnId="{836FB299-BF69-43F6-963D-00BBD4A4BFEC}">
      <dgm:prSet/>
      <dgm:spPr/>
      <dgm:t>
        <a:bodyPr/>
        <a:lstStyle/>
        <a:p>
          <a:endParaRPr lang="en-US"/>
        </a:p>
      </dgm:t>
    </dgm:pt>
    <dgm:pt modelId="{3BB6FD93-8578-491D-A794-E4FD02993EA7}">
      <dgm:prSet custT="1"/>
      <dgm:spPr/>
      <dgm:t>
        <a:bodyPr/>
        <a:lstStyle/>
        <a:p>
          <a:pPr>
            <a:lnSpc>
              <a:spcPct val="100000"/>
            </a:lnSpc>
          </a:pPr>
          <a:r>
            <a:rPr lang="en-US" sz="1400" b="0" i="0"/>
            <a:t>Consider your brand and ensure social media profiles are professional/clean  </a:t>
          </a:r>
          <a:endParaRPr lang="en-US" sz="1400"/>
        </a:p>
      </dgm:t>
    </dgm:pt>
    <dgm:pt modelId="{B7A4D756-33E5-4153-BBC8-295ECAAA20C4}" type="parTrans" cxnId="{8768884B-CA59-4360-B413-46109E6DF6C5}">
      <dgm:prSet/>
      <dgm:spPr/>
      <dgm:t>
        <a:bodyPr/>
        <a:lstStyle/>
        <a:p>
          <a:endParaRPr lang="en-US"/>
        </a:p>
      </dgm:t>
    </dgm:pt>
    <dgm:pt modelId="{7E5F83BF-0810-46AC-AF9B-C9B12C39EEF6}" type="sibTrans" cxnId="{8768884B-CA59-4360-B413-46109E6DF6C5}">
      <dgm:prSet/>
      <dgm:spPr/>
      <dgm:t>
        <a:bodyPr/>
        <a:lstStyle/>
        <a:p>
          <a:endParaRPr lang="en-US"/>
        </a:p>
      </dgm:t>
    </dgm:pt>
    <dgm:pt modelId="{A1A099EF-18B5-4CF7-A22E-F830787D49AA}">
      <dgm:prSet custT="1"/>
      <dgm:spPr/>
      <dgm:t>
        <a:bodyPr/>
        <a:lstStyle/>
        <a:p>
          <a:pPr>
            <a:lnSpc>
              <a:spcPct val="100000"/>
            </a:lnSpc>
          </a:pPr>
          <a:r>
            <a:rPr lang="en-US" sz="1400" b="0" i="0"/>
            <a:t>Meet </a:t>
          </a:r>
          <a:r>
            <a:rPr lang="en-US" sz="1400"/>
            <a:t>with Financial Aid (Sophia Cascio)</a:t>
          </a:r>
        </a:p>
      </dgm:t>
    </dgm:pt>
    <dgm:pt modelId="{D4FCB647-1D0E-4DC1-9FFC-9AF6B4471433}" type="parTrans" cxnId="{F84B35C7-E6E3-42CD-9348-805CE4B53586}">
      <dgm:prSet/>
      <dgm:spPr/>
      <dgm:t>
        <a:bodyPr/>
        <a:lstStyle/>
        <a:p>
          <a:endParaRPr lang="en-US"/>
        </a:p>
      </dgm:t>
    </dgm:pt>
    <dgm:pt modelId="{FF99863E-7A2E-4DB4-B45D-7539B3B4D076}" type="sibTrans" cxnId="{F84B35C7-E6E3-42CD-9348-805CE4B53586}">
      <dgm:prSet/>
      <dgm:spPr/>
      <dgm:t>
        <a:bodyPr/>
        <a:lstStyle/>
        <a:p>
          <a:endParaRPr lang="en-US"/>
        </a:p>
      </dgm:t>
    </dgm:pt>
    <dgm:pt modelId="{CAE8D5C5-B834-4064-BCF4-605F0FCB4811}">
      <dgm:prSet custT="1"/>
      <dgm:spPr/>
      <dgm:t>
        <a:bodyPr/>
        <a:lstStyle/>
        <a:p>
          <a:pPr>
            <a:lnSpc>
              <a:spcPct val="100000"/>
            </a:lnSpc>
          </a:pPr>
          <a:r>
            <a:rPr lang="en-US" sz="1400" b="0" i="0"/>
            <a:t>Complete </a:t>
          </a:r>
          <a:r>
            <a:rPr lang="en-US" sz="1400" b="1" i="0"/>
            <a:t>Graduation Questionnaire</a:t>
          </a:r>
          <a:r>
            <a:rPr lang="en-US" sz="1400" b="0" i="0"/>
            <a:t> (online through AAMC) – available Jan – May </a:t>
          </a:r>
          <a:endParaRPr lang="en-US" sz="1400"/>
        </a:p>
      </dgm:t>
    </dgm:pt>
    <dgm:pt modelId="{D36EEC6C-E5A9-4C88-BD9A-EBAC4D68DC96}" type="parTrans" cxnId="{72DCD3EF-EB53-4174-8503-4518A010D5AA}">
      <dgm:prSet/>
      <dgm:spPr/>
      <dgm:t>
        <a:bodyPr/>
        <a:lstStyle/>
        <a:p>
          <a:endParaRPr lang="en-US"/>
        </a:p>
      </dgm:t>
    </dgm:pt>
    <dgm:pt modelId="{4CE0BAE3-F604-4510-8455-43DE0DEFA781}" type="sibTrans" cxnId="{72DCD3EF-EB53-4174-8503-4518A010D5AA}">
      <dgm:prSet/>
      <dgm:spPr/>
      <dgm:t>
        <a:bodyPr/>
        <a:lstStyle/>
        <a:p>
          <a:endParaRPr lang="en-US"/>
        </a:p>
      </dgm:t>
    </dgm:pt>
    <dgm:pt modelId="{17B4BBA1-FA5A-4A1F-B767-BEC4B8844E08}" type="pres">
      <dgm:prSet presAssocID="{2F1A9B44-787F-44BE-A255-D3C56DDBCC88}" presName="root" presStyleCnt="0">
        <dgm:presLayoutVars>
          <dgm:dir/>
          <dgm:resizeHandles val="exact"/>
        </dgm:presLayoutVars>
      </dgm:prSet>
      <dgm:spPr/>
    </dgm:pt>
    <dgm:pt modelId="{A5786635-D0F7-41EA-8C0B-A44BB6344580}" type="pres">
      <dgm:prSet presAssocID="{49333B3A-2BB9-4C30-BCC4-2D2150D56A58}" presName="compNode" presStyleCnt="0"/>
      <dgm:spPr/>
    </dgm:pt>
    <dgm:pt modelId="{880ABF84-23B7-4823-BDAB-9DD286BF9683}" type="pres">
      <dgm:prSet presAssocID="{49333B3A-2BB9-4C30-BCC4-2D2150D56A58}"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3005C8AE-931C-4F08-B928-B8B77D2BC889}" type="pres">
      <dgm:prSet presAssocID="{49333B3A-2BB9-4C30-BCC4-2D2150D56A58}" presName="spaceRect" presStyleCnt="0"/>
      <dgm:spPr/>
    </dgm:pt>
    <dgm:pt modelId="{8BD06F67-E505-47B4-9B68-ABE3A0E70746}" type="pres">
      <dgm:prSet presAssocID="{49333B3A-2BB9-4C30-BCC4-2D2150D56A58}" presName="textRect" presStyleLbl="revTx" presStyleIdx="0" presStyleCnt="8">
        <dgm:presLayoutVars>
          <dgm:chMax val="1"/>
          <dgm:chPref val="1"/>
        </dgm:presLayoutVars>
      </dgm:prSet>
      <dgm:spPr/>
    </dgm:pt>
    <dgm:pt modelId="{C0889F95-F5ED-465C-98F5-C46023E6E2BE}" type="pres">
      <dgm:prSet presAssocID="{2E821D25-D38D-4E61-B244-82ED6267D291}" presName="sibTrans" presStyleCnt="0"/>
      <dgm:spPr/>
    </dgm:pt>
    <dgm:pt modelId="{CDC40CC4-AED6-4BEA-AE05-A1C77BC2EAC3}" type="pres">
      <dgm:prSet presAssocID="{D7EA407B-CD50-4690-87D5-ED2EF696873A}" presName="compNode" presStyleCnt="0"/>
      <dgm:spPr/>
    </dgm:pt>
    <dgm:pt modelId="{4326E838-C62E-459A-B2E6-9AB3CE7F5B5B}" type="pres">
      <dgm:prSet presAssocID="{D7EA407B-CD50-4690-87D5-ED2EF696873A}"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rritant"/>
        </a:ext>
      </dgm:extLst>
    </dgm:pt>
    <dgm:pt modelId="{5933AB0C-BC13-480A-865D-E4C4E6FB4F30}" type="pres">
      <dgm:prSet presAssocID="{D7EA407B-CD50-4690-87D5-ED2EF696873A}" presName="spaceRect" presStyleCnt="0"/>
      <dgm:spPr/>
    </dgm:pt>
    <dgm:pt modelId="{2F533308-988B-4B18-9150-5AD28990E71D}" type="pres">
      <dgm:prSet presAssocID="{D7EA407B-CD50-4690-87D5-ED2EF696873A}" presName="textRect" presStyleLbl="revTx" presStyleIdx="1" presStyleCnt="8">
        <dgm:presLayoutVars>
          <dgm:chMax val="1"/>
          <dgm:chPref val="1"/>
        </dgm:presLayoutVars>
      </dgm:prSet>
      <dgm:spPr/>
    </dgm:pt>
    <dgm:pt modelId="{0EA79A79-C01F-4812-804B-A7000970F1E2}" type="pres">
      <dgm:prSet presAssocID="{92E984FC-72B6-4F80-A984-80767AA0AEC4}" presName="sibTrans" presStyleCnt="0"/>
      <dgm:spPr/>
    </dgm:pt>
    <dgm:pt modelId="{6CA8F906-20EE-417E-9FD5-FC52A62695A8}" type="pres">
      <dgm:prSet presAssocID="{41D7DD6D-C297-407A-9CA9-4E2253497B45}" presName="compNode" presStyleCnt="0"/>
      <dgm:spPr/>
    </dgm:pt>
    <dgm:pt modelId="{C0DABDC6-C8DB-4731-8A37-DA99839CBDF0}" type="pres">
      <dgm:prSet presAssocID="{41D7DD6D-C297-407A-9CA9-4E2253497B45}"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mail"/>
        </a:ext>
      </dgm:extLst>
    </dgm:pt>
    <dgm:pt modelId="{DC9D450F-796D-4B61-8F73-2994EA81470C}" type="pres">
      <dgm:prSet presAssocID="{41D7DD6D-C297-407A-9CA9-4E2253497B45}" presName="spaceRect" presStyleCnt="0"/>
      <dgm:spPr/>
    </dgm:pt>
    <dgm:pt modelId="{9D51ABFC-6306-41F4-921D-11DDBECBE78D}" type="pres">
      <dgm:prSet presAssocID="{41D7DD6D-C297-407A-9CA9-4E2253497B45}" presName="textRect" presStyleLbl="revTx" presStyleIdx="2" presStyleCnt="8">
        <dgm:presLayoutVars>
          <dgm:chMax val="1"/>
          <dgm:chPref val="1"/>
        </dgm:presLayoutVars>
      </dgm:prSet>
      <dgm:spPr/>
    </dgm:pt>
    <dgm:pt modelId="{1F441D49-3CAF-4D4E-8998-13EF5659AF6D}" type="pres">
      <dgm:prSet presAssocID="{EFC22958-523C-406B-AAF7-DC987CA40FAE}" presName="sibTrans" presStyleCnt="0"/>
      <dgm:spPr/>
    </dgm:pt>
    <dgm:pt modelId="{6C2188CB-58D0-41BE-A399-33FF093F1C94}" type="pres">
      <dgm:prSet presAssocID="{B9750D13-5127-4BE6-9D63-6FA3452E1590}" presName="compNode" presStyleCnt="0"/>
      <dgm:spPr/>
    </dgm:pt>
    <dgm:pt modelId="{699420A2-2FEE-4BDE-9AC9-DF2123FAE47F}" type="pres">
      <dgm:prSet presAssocID="{B9750D13-5127-4BE6-9D63-6FA3452E1590}"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ploma"/>
        </a:ext>
      </dgm:extLst>
    </dgm:pt>
    <dgm:pt modelId="{9B4D2F7F-AB24-42CE-8A88-C77B25C28F19}" type="pres">
      <dgm:prSet presAssocID="{B9750D13-5127-4BE6-9D63-6FA3452E1590}" presName="spaceRect" presStyleCnt="0"/>
      <dgm:spPr/>
    </dgm:pt>
    <dgm:pt modelId="{A103201D-91F8-4E6F-A39E-830CC6A82261}" type="pres">
      <dgm:prSet presAssocID="{B9750D13-5127-4BE6-9D63-6FA3452E1590}" presName="textRect" presStyleLbl="revTx" presStyleIdx="3" presStyleCnt="8">
        <dgm:presLayoutVars>
          <dgm:chMax val="1"/>
          <dgm:chPref val="1"/>
        </dgm:presLayoutVars>
      </dgm:prSet>
      <dgm:spPr/>
    </dgm:pt>
    <dgm:pt modelId="{91D35295-CBBF-4855-B6D7-5DF8B408304A}" type="pres">
      <dgm:prSet presAssocID="{57BB0832-1CE9-4BB4-A1E4-5F0FF778557D}" presName="sibTrans" presStyleCnt="0"/>
      <dgm:spPr/>
    </dgm:pt>
    <dgm:pt modelId="{967B6F63-D4D0-47C5-9C99-492027E4A272}" type="pres">
      <dgm:prSet presAssocID="{F54A2A4C-0FC7-4C1E-BE57-2AFEE949ADF5}" presName="compNode" presStyleCnt="0"/>
      <dgm:spPr/>
    </dgm:pt>
    <dgm:pt modelId="{BA11E5BF-9EE3-49C6-8593-0DF391085A01}" type="pres">
      <dgm:prSet presAssocID="{F54A2A4C-0FC7-4C1E-BE57-2AFEE949ADF5}"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agnifying glass"/>
        </a:ext>
      </dgm:extLst>
    </dgm:pt>
    <dgm:pt modelId="{4642DD67-8726-464E-964A-3A391296B932}" type="pres">
      <dgm:prSet presAssocID="{F54A2A4C-0FC7-4C1E-BE57-2AFEE949ADF5}" presName="spaceRect" presStyleCnt="0"/>
      <dgm:spPr/>
    </dgm:pt>
    <dgm:pt modelId="{CAA98E7D-C56E-496F-B8EA-7DA8A3674B18}" type="pres">
      <dgm:prSet presAssocID="{F54A2A4C-0FC7-4C1E-BE57-2AFEE949ADF5}" presName="textRect" presStyleLbl="revTx" presStyleIdx="4" presStyleCnt="8">
        <dgm:presLayoutVars>
          <dgm:chMax val="1"/>
          <dgm:chPref val="1"/>
        </dgm:presLayoutVars>
      </dgm:prSet>
      <dgm:spPr/>
    </dgm:pt>
    <dgm:pt modelId="{E7FBADA7-643A-4CF8-8868-594FCAD00434}" type="pres">
      <dgm:prSet presAssocID="{E26A5ABF-4778-4D83-A669-88A8B37F0E64}" presName="sibTrans" presStyleCnt="0"/>
      <dgm:spPr/>
    </dgm:pt>
    <dgm:pt modelId="{D23766CA-7409-4184-8A65-D538901DD3B0}" type="pres">
      <dgm:prSet presAssocID="{3BB6FD93-8578-491D-A794-E4FD02993EA7}" presName="compNode" presStyleCnt="0"/>
      <dgm:spPr/>
    </dgm:pt>
    <dgm:pt modelId="{1AEABD22-A0A9-4D41-81B7-AFC88313740D}" type="pres">
      <dgm:prSet presAssocID="{3BB6FD93-8578-491D-A794-E4FD02993EA7}"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Marketing"/>
        </a:ext>
      </dgm:extLst>
    </dgm:pt>
    <dgm:pt modelId="{44AA409C-59B1-4254-8927-6CE8B696D93D}" type="pres">
      <dgm:prSet presAssocID="{3BB6FD93-8578-491D-A794-E4FD02993EA7}" presName="spaceRect" presStyleCnt="0"/>
      <dgm:spPr/>
    </dgm:pt>
    <dgm:pt modelId="{082CF7BB-5A31-41F3-AFBF-58912881CCA0}" type="pres">
      <dgm:prSet presAssocID="{3BB6FD93-8578-491D-A794-E4FD02993EA7}" presName="textRect" presStyleLbl="revTx" presStyleIdx="5" presStyleCnt="8">
        <dgm:presLayoutVars>
          <dgm:chMax val="1"/>
          <dgm:chPref val="1"/>
        </dgm:presLayoutVars>
      </dgm:prSet>
      <dgm:spPr/>
    </dgm:pt>
    <dgm:pt modelId="{8C9E2677-579B-43BA-A6F6-A17A5F3D5133}" type="pres">
      <dgm:prSet presAssocID="{7E5F83BF-0810-46AC-AF9B-C9B12C39EEF6}" presName="sibTrans" presStyleCnt="0"/>
      <dgm:spPr/>
    </dgm:pt>
    <dgm:pt modelId="{7B964082-E702-496D-A1B0-E354991E34E4}" type="pres">
      <dgm:prSet presAssocID="{A1A099EF-18B5-4CF7-A22E-F830787D49AA}" presName="compNode" presStyleCnt="0"/>
      <dgm:spPr/>
    </dgm:pt>
    <dgm:pt modelId="{FAA5C0ED-D718-4047-8A12-CC64995D8B39}" type="pres">
      <dgm:prSet presAssocID="{A1A099EF-18B5-4CF7-A22E-F830787D49AA}"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Doctor"/>
        </a:ext>
      </dgm:extLst>
    </dgm:pt>
    <dgm:pt modelId="{ACEF94CB-7EA0-4150-A323-0A602E4E0501}" type="pres">
      <dgm:prSet presAssocID="{A1A099EF-18B5-4CF7-A22E-F830787D49AA}" presName="spaceRect" presStyleCnt="0"/>
      <dgm:spPr/>
    </dgm:pt>
    <dgm:pt modelId="{0B7AF4AB-CD1B-4998-9BCA-CE756F099076}" type="pres">
      <dgm:prSet presAssocID="{A1A099EF-18B5-4CF7-A22E-F830787D49AA}" presName="textRect" presStyleLbl="revTx" presStyleIdx="6" presStyleCnt="8">
        <dgm:presLayoutVars>
          <dgm:chMax val="1"/>
          <dgm:chPref val="1"/>
        </dgm:presLayoutVars>
      </dgm:prSet>
      <dgm:spPr/>
    </dgm:pt>
    <dgm:pt modelId="{79427160-4B58-46F0-9581-08C7C3B87B48}" type="pres">
      <dgm:prSet presAssocID="{FF99863E-7A2E-4DB4-B45D-7539B3B4D076}" presName="sibTrans" presStyleCnt="0"/>
      <dgm:spPr/>
    </dgm:pt>
    <dgm:pt modelId="{89ABB20F-AB4A-45CA-BB40-44BD9895B127}" type="pres">
      <dgm:prSet presAssocID="{CAE8D5C5-B834-4064-BCF4-605F0FCB4811}" presName="compNode" presStyleCnt="0"/>
      <dgm:spPr/>
    </dgm:pt>
    <dgm:pt modelId="{7A61BAB1-782F-4B63-9C03-4FFE52C3964B}" type="pres">
      <dgm:prSet presAssocID="{CAE8D5C5-B834-4064-BCF4-605F0FCB4811}"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Graduation Cap"/>
        </a:ext>
      </dgm:extLst>
    </dgm:pt>
    <dgm:pt modelId="{653F6F6A-FBD9-4D81-8EE8-C9451975BFD3}" type="pres">
      <dgm:prSet presAssocID="{CAE8D5C5-B834-4064-BCF4-605F0FCB4811}" presName="spaceRect" presStyleCnt="0"/>
      <dgm:spPr/>
    </dgm:pt>
    <dgm:pt modelId="{69F89049-E576-4829-8307-1D7EFE0D452E}" type="pres">
      <dgm:prSet presAssocID="{CAE8D5C5-B834-4064-BCF4-605F0FCB4811}" presName="textRect" presStyleLbl="revTx" presStyleIdx="7" presStyleCnt="8">
        <dgm:presLayoutVars>
          <dgm:chMax val="1"/>
          <dgm:chPref val="1"/>
        </dgm:presLayoutVars>
      </dgm:prSet>
      <dgm:spPr/>
    </dgm:pt>
  </dgm:ptLst>
  <dgm:cxnLst>
    <dgm:cxn modelId="{96098414-A277-4E1C-9B74-8E993470F78B}" type="presOf" srcId="{A1A099EF-18B5-4CF7-A22E-F830787D49AA}" destId="{0B7AF4AB-CD1B-4998-9BCA-CE756F099076}" srcOrd="0" destOrd="0" presId="urn:microsoft.com/office/officeart/2018/2/layout/IconLabelList"/>
    <dgm:cxn modelId="{62846019-673D-4DDB-9FBF-CDF8D7C44AED}" srcId="{2F1A9B44-787F-44BE-A255-D3C56DDBCC88}" destId="{D7EA407B-CD50-4690-87D5-ED2EF696873A}" srcOrd="1" destOrd="0" parTransId="{A84575EB-3E14-448B-8518-457A2B4D68E7}" sibTransId="{92E984FC-72B6-4F80-A984-80767AA0AEC4}"/>
    <dgm:cxn modelId="{D97E8E1E-C9F7-4430-9B87-6E55A7A564F8}" type="presOf" srcId="{49333B3A-2BB9-4C30-BCC4-2D2150D56A58}" destId="{8BD06F67-E505-47B4-9B68-ABE3A0E70746}" srcOrd="0" destOrd="0" presId="urn:microsoft.com/office/officeart/2018/2/layout/IconLabelList"/>
    <dgm:cxn modelId="{D0B6F122-1740-4DC6-9CF1-3DF4649F20D8}" srcId="{2F1A9B44-787F-44BE-A255-D3C56DDBCC88}" destId="{49333B3A-2BB9-4C30-BCC4-2D2150D56A58}" srcOrd="0" destOrd="0" parTransId="{B92867CB-E884-4FFE-84F2-46F2695B375C}" sibTransId="{2E821D25-D38D-4E61-B244-82ED6267D291}"/>
    <dgm:cxn modelId="{8DD3E445-7E51-4168-840A-34130A7585A5}" srcId="{2F1A9B44-787F-44BE-A255-D3C56DDBCC88}" destId="{41D7DD6D-C297-407A-9CA9-4E2253497B45}" srcOrd="2" destOrd="0" parTransId="{92C2A96F-F839-46F7-9A1D-1DB53C060F3B}" sibTransId="{EFC22958-523C-406B-AAF7-DC987CA40FAE}"/>
    <dgm:cxn modelId="{8768884B-CA59-4360-B413-46109E6DF6C5}" srcId="{2F1A9B44-787F-44BE-A255-D3C56DDBCC88}" destId="{3BB6FD93-8578-491D-A794-E4FD02993EA7}" srcOrd="5" destOrd="0" parTransId="{B7A4D756-33E5-4153-BBC8-295ECAAA20C4}" sibTransId="{7E5F83BF-0810-46AC-AF9B-C9B12C39EEF6}"/>
    <dgm:cxn modelId="{68C53254-9682-4EBD-AB3F-9C8CDEFDF19A}" type="presOf" srcId="{F54A2A4C-0FC7-4C1E-BE57-2AFEE949ADF5}" destId="{CAA98E7D-C56E-496F-B8EA-7DA8A3674B18}" srcOrd="0" destOrd="0" presId="urn:microsoft.com/office/officeart/2018/2/layout/IconLabelList"/>
    <dgm:cxn modelId="{4E1B4F58-F485-4567-A716-BE3CFE5F6D1F}" type="presOf" srcId="{2F1A9B44-787F-44BE-A255-D3C56DDBCC88}" destId="{17B4BBA1-FA5A-4A1F-B767-BEC4B8844E08}" srcOrd="0" destOrd="0" presId="urn:microsoft.com/office/officeart/2018/2/layout/IconLabelList"/>
    <dgm:cxn modelId="{9215F379-4F14-4073-AA59-9837688CB396}" type="presOf" srcId="{D7EA407B-CD50-4690-87D5-ED2EF696873A}" destId="{2F533308-988B-4B18-9150-5AD28990E71D}" srcOrd="0" destOrd="0" presId="urn:microsoft.com/office/officeart/2018/2/layout/IconLabelList"/>
    <dgm:cxn modelId="{9B89BC5A-9F7B-4A5B-905D-8AF9B865B110}" type="presOf" srcId="{CAE8D5C5-B834-4064-BCF4-605F0FCB4811}" destId="{69F89049-E576-4829-8307-1D7EFE0D452E}" srcOrd="0" destOrd="0" presId="urn:microsoft.com/office/officeart/2018/2/layout/IconLabelList"/>
    <dgm:cxn modelId="{836FB299-BF69-43F6-963D-00BBD4A4BFEC}" srcId="{2F1A9B44-787F-44BE-A255-D3C56DDBCC88}" destId="{F54A2A4C-0FC7-4C1E-BE57-2AFEE949ADF5}" srcOrd="4" destOrd="0" parTransId="{3C1DF8FE-6B92-4527-A641-97D9C2EAEE8E}" sibTransId="{E26A5ABF-4778-4D83-A669-88A8B37F0E64}"/>
    <dgm:cxn modelId="{C3CFA9A6-8E01-4A50-8978-F37A5A062ADB}" type="presOf" srcId="{B9750D13-5127-4BE6-9D63-6FA3452E1590}" destId="{A103201D-91F8-4E6F-A39E-830CC6A82261}" srcOrd="0" destOrd="0" presId="urn:microsoft.com/office/officeart/2018/2/layout/IconLabelList"/>
    <dgm:cxn modelId="{569C61C3-2667-4320-A370-EB5C9A08C52D}" type="presOf" srcId="{3BB6FD93-8578-491D-A794-E4FD02993EA7}" destId="{082CF7BB-5A31-41F3-AFBF-58912881CCA0}" srcOrd="0" destOrd="0" presId="urn:microsoft.com/office/officeart/2018/2/layout/IconLabelList"/>
    <dgm:cxn modelId="{F84B35C7-E6E3-42CD-9348-805CE4B53586}" srcId="{2F1A9B44-787F-44BE-A255-D3C56DDBCC88}" destId="{A1A099EF-18B5-4CF7-A22E-F830787D49AA}" srcOrd="6" destOrd="0" parTransId="{D4FCB647-1D0E-4DC1-9FFC-9AF6B4471433}" sibTransId="{FF99863E-7A2E-4DB4-B45D-7539B3B4D076}"/>
    <dgm:cxn modelId="{E79BA1D1-4756-413F-ABE3-36472E5E37F6}" srcId="{2F1A9B44-787F-44BE-A255-D3C56DDBCC88}" destId="{B9750D13-5127-4BE6-9D63-6FA3452E1590}" srcOrd="3" destOrd="0" parTransId="{584BC88E-FF24-49E0-BA23-5A88292B5079}" sibTransId="{57BB0832-1CE9-4BB4-A1E4-5F0FF778557D}"/>
    <dgm:cxn modelId="{7C20A3D3-8B1C-47DD-A805-10A68F0462BB}" type="presOf" srcId="{41D7DD6D-C297-407A-9CA9-4E2253497B45}" destId="{9D51ABFC-6306-41F4-921D-11DDBECBE78D}" srcOrd="0" destOrd="0" presId="urn:microsoft.com/office/officeart/2018/2/layout/IconLabelList"/>
    <dgm:cxn modelId="{72DCD3EF-EB53-4174-8503-4518A010D5AA}" srcId="{2F1A9B44-787F-44BE-A255-D3C56DDBCC88}" destId="{CAE8D5C5-B834-4064-BCF4-605F0FCB4811}" srcOrd="7" destOrd="0" parTransId="{D36EEC6C-E5A9-4C88-BD9A-EBAC4D68DC96}" sibTransId="{4CE0BAE3-F604-4510-8455-43DE0DEFA781}"/>
    <dgm:cxn modelId="{460B5ABC-01E2-4421-A924-708F4028D904}" type="presParOf" srcId="{17B4BBA1-FA5A-4A1F-B767-BEC4B8844E08}" destId="{A5786635-D0F7-41EA-8C0B-A44BB6344580}" srcOrd="0" destOrd="0" presId="urn:microsoft.com/office/officeart/2018/2/layout/IconLabelList"/>
    <dgm:cxn modelId="{E1FD0E62-2A34-4283-BB8D-178B65338C58}" type="presParOf" srcId="{A5786635-D0F7-41EA-8C0B-A44BB6344580}" destId="{880ABF84-23B7-4823-BDAB-9DD286BF9683}" srcOrd="0" destOrd="0" presId="urn:microsoft.com/office/officeart/2018/2/layout/IconLabelList"/>
    <dgm:cxn modelId="{800CD6EA-5EF5-46EE-8031-ABB97EE6C328}" type="presParOf" srcId="{A5786635-D0F7-41EA-8C0B-A44BB6344580}" destId="{3005C8AE-931C-4F08-B928-B8B77D2BC889}" srcOrd="1" destOrd="0" presId="urn:microsoft.com/office/officeart/2018/2/layout/IconLabelList"/>
    <dgm:cxn modelId="{E4DF003C-8215-467C-98AC-20614DF45540}" type="presParOf" srcId="{A5786635-D0F7-41EA-8C0B-A44BB6344580}" destId="{8BD06F67-E505-47B4-9B68-ABE3A0E70746}" srcOrd="2" destOrd="0" presId="urn:microsoft.com/office/officeart/2018/2/layout/IconLabelList"/>
    <dgm:cxn modelId="{460E69FF-768F-4675-A814-3134DA8052B7}" type="presParOf" srcId="{17B4BBA1-FA5A-4A1F-B767-BEC4B8844E08}" destId="{C0889F95-F5ED-465C-98F5-C46023E6E2BE}" srcOrd="1" destOrd="0" presId="urn:microsoft.com/office/officeart/2018/2/layout/IconLabelList"/>
    <dgm:cxn modelId="{13552417-093A-4351-8DA1-76F546A4209C}" type="presParOf" srcId="{17B4BBA1-FA5A-4A1F-B767-BEC4B8844E08}" destId="{CDC40CC4-AED6-4BEA-AE05-A1C77BC2EAC3}" srcOrd="2" destOrd="0" presId="urn:microsoft.com/office/officeart/2018/2/layout/IconLabelList"/>
    <dgm:cxn modelId="{9B91829E-9D8C-484A-BA00-B08FFDD9B065}" type="presParOf" srcId="{CDC40CC4-AED6-4BEA-AE05-A1C77BC2EAC3}" destId="{4326E838-C62E-459A-B2E6-9AB3CE7F5B5B}" srcOrd="0" destOrd="0" presId="urn:microsoft.com/office/officeart/2018/2/layout/IconLabelList"/>
    <dgm:cxn modelId="{81032A67-9AE1-46DA-89F0-4F7CF8268279}" type="presParOf" srcId="{CDC40CC4-AED6-4BEA-AE05-A1C77BC2EAC3}" destId="{5933AB0C-BC13-480A-865D-E4C4E6FB4F30}" srcOrd="1" destOrd="0" presId="urn:microsoft.com/office/officeart/2018/2/layout/IconLabelList"/>
    <dgm:cxn modelId="{7FE3710F-2CBF-4148-8E92-97AB22257D88}" type="presParOf" srcId="{CDC40CC4-AED6-4BEA-AE05-A1C77BC2EAC3}" destId="{2F533308-988B-4B18-9150-5AD28990E71D}" srcOrd="2" destOrd="0" presId="urn:microsoft.com/office/officeart/2018/2/layout/IconLabelList"/>
    <dgm:cxn modelId="{F5DDE123-1137-491E-858A-5132A43DE8B7}" type="presParOf" srcId="{17B4BBA1-FA5A-4A1F-B767-BEC4B8844E08}" destId="{0EA79A79-C01F-4812-804B-A7000970F1E2}" srcOrd="3" destOrd="0" presId="urn:microsoft.com/office/officeart/2018/2/layout/IconLabelList"/>
    <dgm:cxn modelId="{3B5F15DC-74E3-4DAA-A1E4-A66CDD38B5C6}" type="presParOf" srcId="{17B4BBA1-FA5A-4A1F-B767-BEC4B8844E08}" destId="{6CA8F906-20EE-417E-9FD5-FC52A62695A8}" srcOrd="4" destOrd="0" presId="urn:microsoft.com/office/officeart/2018/2/layout/IconLabelList"/>
    <dgm:cxn modelId="{5A2064EE-2710-4B5D-901A-1B7EBD4619B7}" type="presParOf" srcId="{6CA8F906-20EE-417E-9FD5-FC52A62695A8}" destId="{C0DABDC6-C8DB-4731-8A37-DA99839CBDF0}" srcOrd="0" destOrd="0" presId="urn:microsoft.com/office/officeart/2018/2/layout/IconLabelList"/>
    <dgm:cxn modelId="{AB1450B3-8F60-4A40-A823-5F85BC84A3B2}" type="presParOf" srcId="{6CA8F906-20EE-417E-9FD5-FC52A62695A8}" destId="{DC9D450F-796D-4B61-8F73-2994EA81470C}" srcOrd="1" destOrd="0" presId="urn:microsoft.com/office/officeart/2018/2/layout/IconLabelList"/>
    <dgm:cxn modelId="{03828EC0-32F2-423B-AF41-6585C64F2D1B}" type="presParOf" srcId="{6CA8F906-20EE-417E-9FD5-FC52A62695A8}" destId="{9D51ABFC-6306-41F4-921D-11DDBECBE78D}" srcOrd="2" destOrd="0" presId="urn:microsoft.com/office/officeart/2018/2/layout/IconLabelList"/>
    <dgm:cxn modelId="{1EC1BBF2-CAE2-4220-84C1-8BFEE1D60722}" type="presParOf" srcId="{17B4BBA1-FA5A-4A1F-B767-BEC4B8844E08}" destId="{1F441D49-3CAF-4D4E-8998-13EF5659AF6D}" srcOrd="5" destOrd="0" presId="urn:microsoft.com/office/officeart/2018/2/layout/IconLabelList"/>
    <dgm:cxn modelId="{875053A5-78F8-4C64-9ECB-95EF7E26957A}" type="presParOf" srcId="{17B4BBA1-FA5A-4A1F-B767-BEC4B8844E08}" destId="{6C2188CB-58D0-41BE-A399-33FF093F1C94}" srcOrd="6" destOrd="0" presId="urn:microsoft.com/office/officeart/2018/2/layout/IconLabelList"/>
    <dgm:cxn modelId="{AEF9F309-DD1F-4CDF-9BD9-550128031468}" type="presParOf" srcId="{6C2188CB-58D0-41BE-A399-33FF093F1C94}" destId="{699420A2-2FEE-4BDE-9AC9-DF2123FAE47F}" srcOrd="0" destOrd="0" presId="urn:microsoft.com/office/officeart/2018/2/layout/IconLabelList"/>
    <dgm:cxn modelId="{DD542228-F6D8-4CBA-A6C5-B9BC0860B22E}" type="presParOf" srcId="{6C2188CB-58D0-41BE-A399-33FF093F1C94}" destId="{9B4D2F7F-AB24-42CE-8A88-C77B25C28F19}" srcOrd="1" destOrd="0" presId="urn:microsoft.com/office/officeart/2018/2/layout/IconLabelList"/>
    <dgm:cxn modelId="{6CFAE26B-B0F1-421B-9910-CFBE170F47FA}" type="presParOf" srcId="{6C2188CB-58D0-41BE-A399-33FF093F1C94}" destId="{A103201D-91F8-4E6F-A39E-830CC6A82261}" srcOrd="2" destOrd="0" presId="urn:microsoft.com/office/officeart/2018/2/layout/IconLabelList"/>
    <dgm:cxn modelId="{A54B8768-9798-4053-B914-50D21B824FD3}" type="presParOf" srcId="{17B4BBA1-FA5A-4A1F-B767-BEC4B8844E08}" destId="{91D35295-CBBF-4855-B6D7-5DF8B408304A}" srcOrd="7" destOrd="0" presId="urn:microsoft.com/office/officeart/2018/2/layout/IconLabelList"/>
    <dgm:cxn modelId="{35FDE26D-F3AB-44D7-9F6D-CDCA5F5857F4}" type="presParOf" srcId="{17B4BBA1-FA5A-4A1F-B767-BEC4B8844E08}" destId="{967B6F63-D4D0-47C5-9C99-492027E4A272}" srcOrd="8" destOrd="0" presId="urn:microsoft.com/office/officeart/2018/2/layout/IconLabelList"/>
    <dgm:cxn modelId="{4CE519F9-1369-4FF7-AE5A-94EE6FC853FB}" type="presParOf" srcId="{967B6F63-D4D0-47C5-9C99-492027E4A272}" destId="{BA11E5BF-9EE3-49C6-8593-0DF391085A01}" srcOrd="0" destOrd="0" presId="urn:microsoft.com/office/officeart/2018/2/layout/IconLabelList"/>
    <dgm:cxn modelId="{29801E52-9BF3-4394-8E96-8F781F8FA89C}" type="presParOf" srcId="{967B6F63-D4D0-47C5-9C99-492027E4A272}" destId="{4642DD67-8726-464E-964A-3A391296B932}" srcOrd="1" destOrd="0" presId="urn:microsoft.com/office/officeart/2018/2/layout/IconLabelList"/>
    <dgm:cxn modelId="{8DB2DB0B-5135-4541-B83F-01F7728C08D2}" type="presParOf" srcId="{967B6F63-D4D0-47C5-9C99-492027E4A272}" destId="{CAA98E7D-C56E-496F-B8EA-7DA8A3674B18}" srcOrd="2" destOrd="0" presId="urn:microsoft.com/office/officeart/2018/2/layout/IconLabelList"/>
    <dgm:cxn modelId="{43652F68-0E93-4DC4-A9FF-EB8C5B28FBDA}" type="presParOf" srcId="{17B4BBA1-FA5A-4A1F-B767-BEC4B8844E08}" destId="{E7FBADA7-643A-4CF8-8868-594FCAD00434}" srcOrd="9" destOrd="0" presId="urn:microsoft.com/office/officeart/2018/2/layout/IconLabelList"/>
    <dgm:cxn modelId="{6194D809-4F4D-4B63-A21F-EF74D9C71217}" type="presParOf" srcId="{17B4BBA1-FA5A-4A1F-B767-BEC4B8844E08}" destId="{D23766CA-7409-4184-8A65-D538901DD3B0}" srcOrd="10" destOrd="0" presId="urn:microsoft.com/office/officeart/2018/2/layout/IconLabelList"/>
    <dgm:cxn modelId="{C63FA18D-BEC7-4349-A482-1441E1AB92AC}" type="presParOf" srcId="{D23766CA-7409-4184-8A65-D538901DD3B0}" destId="{1AEABD22-A0A9-4D41-81B7-AFC88313740D}" srcOrd="0" destOrd="0" presId="urn:microsoft.com/office/officeart/2018/2/layout/IconLabelList"/>
    <dgm:cxn modelId="{FA089EC6-AB1D-4EC3-8214-6CD32E3D4D35}" type="presParOf" srcId="{D23766CA-7409-4184-8A65-D538901DD3B0}" destId="{44AA409C-59B1-4254-8927-6CE8B696D93D}" srcOrd="1" destOrd="0" presId="urn:microsoft.com/office/officeart/2018/2/layout/IconLabelList"/>
    <dgm:cxn modelId="{02502AE2-2B34-465C-BA67-D8C2AF39C4A8}" type="presParOf" srcId="{D23766CA-7409-4184-8A65-D538901DD3B0}" destId="{082CF7BB-5A31-41F3-AFBF-58912881CCA0}" srcOrd="2" destOrd="0" presId="urn:microsoft.com/office/officeart/2018/2/layout/IconLabelList"/>
    <dgm:cxn modelId="{5994AB50-28D6-4040-90E8-9DA806475CF4}" type="presParOf" srcId="{17B4BBA1-FA5A-4A1F-B767-BEC4B8844E08}" destId="{8C9E2677-579B-43BA-A6F6-A17A5F3D5133}" srcOrd="11" destOrd="0" presId="urn:microsoft.com/office/officeart/2018/2/layout/IconLabelList"/>
    <dgm:cxn modelId="{4E61309F-58F0-4E61-A2CB-46DF63F204E7}" type="presParOf" srcId="{17B4BBA1-FA5A-4A1F-B767-BEC4B8844E08}" destId="{7B964082-E702-496D-A1B0-E354991E34E4}" srcOrd="12" destOrd="0" presId="urn:microsoft.com/office/officeart/2018/2/layout/IconLabelList"/>
    <dgm:cxn modelId="{58C5DCE2-B318-412B-9B2F-3F27CA3560A6}" type="presParOf" srcId="{7B964082-E702-496D-A1B0-E354991E34E4}" destId="{FAA5C0ED-D718-4047-8A12-CC64995D8B39}" srcOrd="0" destOrd="0" presId="urn:microsoft.com/office/officeart/2018/2/layout/IconLabelList"/>
    <dgm:cxn modelId="{A77B58EA-E792-44CF-A456-60E058FA39E6}" type="presParOf" srcId="{7B964082-E702-496D-A1B0-E354991E34E4}" destId="{ACEF94CB-7EA0-4150-A323-0A602E4E0501}" srcOrd="1" destOrd="0" presId="urn:microsoft.com/office/officeart/2018/2/layout/IconLabelList"/>
    <dgm:cxn modelId="{75E4E19E-8B45-495B-B3CA-81C64720E4BE}" type="presParOf" srcId="{7B964082-E702-496D-A1B0-E354991E34E4}" destId="{0B7AF4AB-CD1B-4998-9BCA-CE756F099076}" srcOrd="2" destOrd="0" presId="urn:microsoft.com/office/officeart/2018/2/layout/IconLabelList"/>
    <dgm:cxn modelId="{F295BD0C-63AE-4025-85C4-F1ECB124F8D9}" type="presParOf" srcId="{17B4BBA1-FA5A-4A1F-B767-BEC4B8844E08}" destId="{79427160-4B58-46F0-9581-08C7C3B87B48}" srcOrd="13" destOrd="0" presId="urn:microsoft.com/office/officeart/2018/2/layout/IconLabelList"/>
    <dgm:cxn modelId="{71ABB12E-B6BD-46C6-9DEE-88A823988518}" type="presParOf" srcId="{17B4BBA1-FA5A-4A1F-B767-BEC4B8844E08}" destId="{89ABB20F-AB4A-45CA-BB40-44BD9895B127}" srcOrd="14" destOrd="0" presId="urn:microsoft.com/office/officeart/2018/2/layout/IconLabelList"/>
    <dgm:cxn modelId="{58E37DB6-F2B6-4BAC-91A8-1CA213884452}" type="presParOf" srcId="{89ABB20F-AB4A-45CA-BB40-44BD9895B127}" destId="{7A61BAB1-782F-4B63-9C03-4FFE52C3964B}" srcOrd="0" destOrd="0" presId="urn:microsoft.com/office/officeart/2018/2/layout/IconLabelList"/>
    <dgm:cxn modelId="{BCB756AD-66A6-47F1-A4AF-439625874519}" type="presParOf" srcId="{89ABB20F-AB4A-45CA-BB40-44BD9895B127}" destId="{653F6F6A-FBD9-4D81-8EE8-C9451975BFD3}" srcOrd="1" destOrd="0" presId="urn:microsoft.com/office/officeart/2018/2/layout/IconLabelList"/>
    <dgm:cxn modelId="{9414E931-EBF1-4EAE-B495-FB7A30562820}" type="presParOf" srcId="{89ABB20F-AB4A-45CA-BB40-44BD9895B127}" destId="{69F89049-E576-4829-8307-1D7EFE0D452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13B8AA-D1B7-4162-87FC-6F66B1466910}"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BE9E66A9-04CE-4DEE-AC2C-57A7BEADC49C}">
      <dgm:prSet/>
      <dgm:spPr/>
      <dgm:t>
        <a:bodyPr/>
        <a:lstStyle/>
        <a:p>
          <a:r>
            <a:rPr lang="en-US"/>
            <a:t>These are FOR YOU! </a:t>
          </a:r>
        </a:p>
      </dgm:t>
    </dgm:pt>
    <dgm:pt modelId="{F37C4112-86BD-42A1-AD95-F53D25E9F60A}" type="parTrans" cxnId="{73BCAD27-3D53-4D8A-B114-9E05F3580375}">
      <dgm:prSet/>
      <dgm:spPr/>
      <dgm:t>
        <a:bodyPr/>
        <a:lstStyle/>
        <a:p>
          <a:endParaRPr lang="en-US"/>
        </a:p>
      </dgm:t>
    </dgm:pt>
    <dgm:pt modelId="{D88D8312-201A-4B5E-871C-70F7CF4EAC78}" type="sibTrans" cxnId="{73BCAD27-3D53-4D8A-B114-9E05F3580375}">
      <dgm:prSet/>
      <dgm:spPr/>
      <dgm:t>
        <a:bodyPr/>
        <a:lstStyle/>
        <a:p>
          <a:endParaRPr lang="en-US"/>
        </a:p>
      </dgm:t>
    </dgm:pt>
    <dgm:pt modelId="{18003A5C-A9E7-4CA2-B754-26745332DBA7}">
      <dgm:prSet/>
      <dgm:spPr/>
      <dgm:t>
        <a:bodyPr/>
        <a:lstStyle/>
        <a:p>
          <a:r>
            <a:rPr lang="en-US"/>
            <a:t>Answer any questions:  scheduling, graduation requirements, application logistics</a:t>
          </a:r>
        </a:p>
      </dgm:t>
    </dgm:pt>
    <dgm:pt modelId="{F693BB1B-7118-41F3-ADCC-C2855A19A6CF}" type="parTrans" cxnId="{14A881A2-5474-480D-8A27-FE28D1777816}">
      <dgm:prSet/>
      <dgm:spPr/>
      <dgm:t>
        <a:bodyPr/>
        <a:lstStyle/>
        <a:p>
          <a:endParaRPr lang="en-US"/>
        </a:p>
      </dgm:t>
    </dgm:pt>
    <dgm:pt modelId="{F0D7E3DE-6737-4609-ADFE-031979920C86}" type="sibTrans" cxnId="{14A881A2-5474-480D-8A27-FE28D1777816}">
      <dgm:prSet/>
      <dgm:spPr/>
      <dgm:t>
        <a:bodyPr/>
        <a:lstStyle/>
        <a:p>
          <a:endParaRPr lang="en-US"/>
        </a:p>
      </dgm:t>
    </dgm:pt>
    <dgm:pt modelId="{DCD74CE9-5484-47A8-A8B6-66DCEC0F373E}">
      <dgm:prSet/>
      <dgm:spPr/>
      <dgm:t>
        <a:bodyPr/>
        <a:lstStyle/>
        <a:p>
          <a:r>
            <a:rPr lang="en-US"/>
            <a:t>Individualized application guidance </a:t>
          </a:r>
        </a:p>
      </dgm:t>
    </dgm:pt>
    <dgm:pt modelId="{96E3102B-FA1F-46BA-BF3A-858DC543D4F2}" type="parTrans" cxnId="{54A92E4B-CDEA-43D9-9395-DF6A7CDB6458}">
      <dgm:prSet/>
      <dgm:spPr/>
      <dgm:t>
        <a:bodyPr/>
        <a:lstStyle/>
        <a:p>
          <a:endParaRPr lang="en-US"/>
        </a:p>
      </dgm:t>
    </dgm:pt>
    <dgm:pt modelId="{0A086544-6C13-4EE0-AE50-B9239E467DFA}" type="sibTrans" cxnId="{54A92E4B-CDEA-43D9-9395-DF6A7CDB6458}">
      <dgm:prSet/>
      <dgm:spPr/>
      <dgm:t>
        <a:bodyPr/>
        <a:lstStyle/>
        <a:p>
          <a:endParaRPr lang="en-US"/>
        </a:p>
      </dgm:t>
    </dgm:pt>
    <dgm:pt modelId="{D7DB4FA7-DBCE-42A6-9586-E123BEB5BF56}">
      <dgm:prSet/>
      <dgm:spPr/>
      <dgm:t>
        <a:bodyPr/>
        <a:lstStyle/>
        <a:p>
          <a:r>
            <a:rPr lang="en-US"/>
            <a:t>Competitiveness for Specialty </a:t>
          </a:r>
        </a:p>
      </dgm:t>
    </dgm:pt>
    <dgm:pt modelId="{94A62EB9-13A5-45A9-8F84-855463F319DE}" type="parTrans" cxnId="{4A27E7A7-2B8D-44FB-833C-15215B6F490F}">
      <dgm:prSet/>
      <dgm:spPr/>
      <dgm:t>
        <a:bodyPr/>
        <a:lstStyle/>
        <a:p>
          <a:endParaRPr lang="en-US"/>
        </a:p>
      </dgm:t>
    </dgm:pt>
    <dgm:pt modelId="{2CD676C4-4C18-476A-8A5D-4A9E6DE1A6D4}" type="sibTrans" cxnId="{4A27E7A7-2B8D-44FB-833C-15215B6F490F}">
      <dgm:prSet/>
      <dgm:spPr/>
      <dgm:t>
        <a:bodyPr/>
        <a:lstStyle/>
        <a:p>
          <a:endParaRPr lang="en-US"/>
        </a:p>
      </dgm:t>
    </dgm:pt>
    <dgm:pt modelId="{B0BEB316-9CAF-4652-9157-084DAC96426C}">
      <dgm:prSet/>
      <dgm:spPr/>
      <dgm:t>
        <a:bodyPr/>
        <a:lstStyle/>
        <a:p>
          <a:r>
            <a:rPr lang="en-US"/>
            <a:t>How many programs to apply to </a:t>
          </a:r>
        </a:p>
      </dgm:t>
    </dgm:pt>
    <dgm:pt modelId="{4EE0EC1F-0957-4AD5-87AD-FC84E2AF43D9}" type="parTrans" cxnId="{EC43616A-F5B7-48B6-A7EC-B899D0F96E26}">
      <dgm:prSet/>
      <dgm:spPr/>
      <dgm:t>
        <a:bodyPr/>
        <a:lstStyle/>
        <a:p>
          <a:endParaRPr lang="en-US"/>
        </a:p>
      </dgm:t>
    </dgm:pt>
    <dgm:pt modelId="{8F74136B-314D-42CA-B15F-644B37928BD4}" type="sibTrans" cxnId="{EC43616A-F5B7-48B6-A7EC-B899D0F96E26}">
      <dgm:prSet/>
      <dgm:spPr/>
      <dgm:t>
        <a:bodyPr/>
        <a:lstStyle/>
        <a:p>
          <a:endParaRPr lang="en-US"/>
        </a:p>
      </dgm:t>
    </dgm:pt>
    <dgm:pt modelId="{076FB69B-0FFB-47A6-BFFE-FBEB65617955}">
      <dgm:prSet/>
      <dgm:spPr/>
      <dgm:t>
        <a:bodyPr/>
        <a:lstStyle/>
        <a:p>
          <a:r>
            <a:rPr lang="en-US"/>
            <a:t>Which programs to apply to </a:t>
          </a:r>
        </a:p>
      </dgm:t>
    </dgm:pt>
    <dgm:pt modelId="{A509EF5B-F26B-4E78-A2A8-5A0F3AB208CA}" type="parTrans" cxnId="{E0CB914E-7ED2-44D0-ABD7-01B74289E700}">
      <dgm:prSet/>
      <dgm:spPr/>
      <dgm:t>
        <a:bodyPr/>
        <a:lstStyle/>
        <a:p>
          <a:endParaRPr lang="en-US"/>
        </a:p>
      </dgm:t>
    </dgm:pt>
    <dgm:pt modelId="{AE1626AE-8D38-4629-ADE3-46247BB2E5DD}" type="sibTrans" cxnId="{E0CB914E-7ED2-44D0-ABD7-01B74289E700}">
      <dgm:prSet/>
      <dgm:spPr/>
      <dgm:t>
        <a:bodyPr/>
        <a:lstStyle/>
        <a:p>
          <a:endParaRPr lang="en-US"/>
        </a:p>
      </dgm:t>
    </dgm:pt>
    <dgm:pt modelId="{2EAB5283-2103-4FB0-BAEC-29E9A66A697A}">
      <dgm:prSet/>
      <dgm:spPr/>
      <dgm:t>
        <a:bodyPr/>
        <a:lstStyle/>
        <a:p>
          <a:r>
            <a:rPr lang="en-US"/>
            <a:t>Contingency plans </a:t>
          </a:r>
        </a:p>
      </dgm:t>
    </dgm:pt>
    <dgm:pt modelId="{2FBE090F-A1D6-4571-9B7A-DA6420480F95}" type="parTrans" cxnId="{CBC0B92C-6326-4C45-A1FD-3B46D87B42A5}">
      <dgm:prSet/>
      <dgm:spPr/>
      <dgm:t>
        <a:bodyPr/>
        <a:lstStyle/>
        <a:p>
          <a:endParaRPr lang="en-US"/>
        </a:p>
      </dgm:t>
    </dgm:pt>
    <dgm:pt modelId="{AA14C3D7-4CCC-422F-B126-01D5991124FC}" type="sibTrans" cxnId="{CBC0B92C-6326-4C45-A1FD-3B46D87B42A5}">
      <dgm:prSet/>
      <dgm:spPr/>
      <dgm:t>
        <a:bodyPr/>
        <a:lstStyle/>
        <a:p>
          <a:endParaRPr lang="en-US"/>
        </a:p>
      </dgm:t>
    </dgm:pt>
    <dgm:pt modelId="{7F3C18DA-4139-4441-9EED-F2A8F7AEC04F}">
      <dgm:prSet/>
      <dgm:spPr/>
      <dgm:t>
        <a:bodyPr/>
        <a:lstStyle/>
        <a:p>
          <a:r>
            <a:rPr lang="en-US"/>
            <a:t>Discuss your MSPE (</a:t>
          </a:r>
          <a:r>
            <a:rPr lang="en-US">
              <a:hlinkClick xmlns:r="http://schemas.openxmlformats.org/officeDocument/2006/relationships" r:id="rId1"/>
            </a:rPr>
            <a:t>Example MSPE</a:t>
          </a:r>
          <a:r>
            <a:rPr lang="en-US"/>
            <a:t>) </a:t>
          </a:r>
        </a:p>
      </dgm:t>
    </dgm:pt>
    <dgm:pt modelId="{C7E442C0-ECE7-4434-88A4-39F037DEC548}" type="parTrans" cxnId="{2BF97AF4-D874-47B4-8687-AA67FAE23EDB}">
      <dgm:prSet/>
      <dgm:spPr/>
      <dgm:t>
        <a:bodyPr/>
        <a:lstStyle/>
        <a:p>
          <a:endParaRPr lang="en-US"/>
        </a:p>
      </dgm:t>
    </dgm:pt>
    <dgm:pt modelId="{F5D6BDF8-6AA1-455B-9332-ADAC38D26EA4}" type="sibTrans" cxnId="{2BF97AF4-D874-47B4-8687-AA67FAE23EDB}">
      <dgm:prSet/>
      <dgm:spPr/>
      <dgm:t>
        <a:bodyPr/>
        <a:lstStyle/>
        <a:p>
          <a:endParaRPr lang="en-US"/>
        </a:p>
      </dgm:t>
    </dgm:pt>
    <dgm:pt modelId="{4948522E-E754-4EF8-8B5B-E65113B25AE0}" type="pres">
      <dgm:prSet presAssocID="{8B13B8AA-D1B7-4162-87FC-6F66B1466910}" presName="root" presStyleCnt="0">
        <dgm:presLayoutVars>
          <dgm:dir/>
          <dgm:resizeHandles val="exact"/>
        </dgm:presLayoutVars>
      </dgm:prSet>
      <dgm:spPr/>
    </dgm:pt>
    <dgm:pt modelId="{F4C2D2C5-FDC2-414F-863F-A6DAB5EF95FF}" type="pres">
      <dgm:prSet presAssocID="{BE9E66A9-04CE-4DEE-AC2C-57A7BEADC49C}" presName="compNode" presStyleCnt="0"/>
      <dgm:spPr/>
    </dgm:pt>
    <dgm:pt modelId="{0D7E3502-1B76-40D0-87D1-59E2B7AC3540}" type="pres">
      <dgm:prSet presAssocID="{BE9E66A9-04CE-4DEE-AC2C-57A7BEADC49C}" presName="bgRect" presStyleLbl="bgShp" presStyleIdx="0" presStyleCnt="4"/>
      <dgm:spPr/>
    </dgm:pt>
    <dgm:pt modelId="{AC69028E-6911-4445-B37B-5A2524B84408}" type="pres">
      <dgm:prSet presAssocID="{BE9E66A9-04CE-4DEE-AC2C-57A7BEADC49C}"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Prayer Candle"/>
        </a:ext>
      </dgm:extLst>
    </dgm:pt>
    <dgm:pt modelId="{442E9F12-626D-4674-B428-19562D992013}" type="pres">
      <dgm:prSet presAssocID="{BE9E66A9-04CE-4DEE-AC2C-57A7BEADC49C}" presName="spaceRect" presStyleCnt="0"/>
      <dgm:spPr/>
    </dgm:pt>
    <dgm:pt modelId="{74BBF6F2-C071-4814-881C-ADDCABC91E31}" type="pres">
      <dgm:prSet presAssocID="{BE9E66A9-04CE-4DEE-AC2C-57A7BEADC49C}" presName="parTx" presStyleLbl="revTx" presStyleIdx="0" presStyleCnt="5">
        <dgm:presLayoutVars>
          <dgm:chMax val="0"/>
          <dgm:chPref val="0"/>
        </dgm:presLayoutVars>
      </dgm:prSet>
      <dgm:spPr/>
    </dgm:pt>
    <dgm:pt modelId="{3C53BD7F-BBEE-46AB-A2E8-3052AE267392}" type="pres">
      <dgm:prSet presAssocID="{D88D8312-201A-4B5E-871C-70F7CF4EAC78}" presName="sibTrans" presStyleCnt="0"/>
      <dgm:spPr/>
    </dgm:pt>
    <dgm:pt modelId="{1322D63D-ADC7-4202-A282-42D6B2AE10FB}" type="pres">
      <dgm:prSet presAssocID="{18003A5C-A9E7-4CA2-B754-26745332DBA7}" presName="compNode" presStyleCnt="0"/>
      <dgm:spPr/>
    </dgm:pt>
    <dgm:pt modelId="{D24A333E-A13F-41F1-AC7E-2D27AAEF3A86}" type="pres">
      <dgm:prSet presAssocID="{18003A5C-A9E7-4CA2-B754-26745332DBA7}" presName="bgRect" presStyleLbl="bgShp" presStyleIdx="1" presStyleCnt="4"/>
      <dgm:spPr/>
    </dgm:pt>
    <dgm:pt modelId="{E5A7386E-40C7-4C97-9A0A-DCE8743A3C6B}" type="pres">
      <dgm:prSet presAssocID="{18003A5C-A9E7-4CA2-B754-26745332DBA7}"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Diploma Roll"/>
        </a:ext>
      </dgm:extLst>
    </dgm:pt>
    <dgm:pt modelId="{C068DD50-E16F-4583-9B1A-896A542C4079}" type="pres">
      <dgm:prSet presAssocID="{18003A5C-A9E7-4CA2-B754-26745332DBA7}" presName="spaceRect" presStyleCnt="0"/>
      <dgm:spPr/>
    </dgm:pt>
    <dgm:pt modelId="{A0E68FFF-8DA5-4C9C-9B0D-0FFC7FC8971D}" type="pres">
      <dgm:prSet presAssocID="{18003A5C-A9E7-4CA2-B754-26745332DBA7}" presName="parTx" presStyleLbl="revTx" presStyleIdx="1" presStyleCnt="5">
        <dgm:presLayoutVars>
          <dgm:chMax val="0"/>
          <dgm:chPref val="0"/>
        </dgm:presLayoutVars>
      </dgm:prSet>
      <dgm:spPr/>
    </dgm:pt>
    <dgm:pt modelId="{5B09825E-1F07-4958-827E-2331BD90100A}" type="pres">
      <dgm:prSet presAssocID="{F0D7E3DE-6737-4609-ADFE-031979920C86}" presName="sibTrans" presStyleCnt="0"/>
      <dgm:spPr/>
    </dgm:pt>
    <dgm:pt modelId="{155DFEDC-6D25-482B-B124-F539D995AF43}" type="pres">
      <dgm:prSet presAssocID="{DCD74CE9-5484-47A8-A8B6-66DCEC0F373E}" presName="compNode" presStyleCnt="0"/>
      <dgm:spPr/>
    </dgm:pt>
    <dgm:pt modelId="{D66A4F2A-E26D-465B-A04E-F7AEFE704462}" type="pres">
      <dgm:prSet presAssocID="{DCD74CE9-5484-47A8-A8B6-66DCEC0F373E}" presName="bgRect" presStyleLbl="bgShp" presStyleIdx="2" presStyleCnt="4"/>
      <dgm:spPr/>
    </dgm:pt>
    <dgm:pt modelId="{7ECB9F83-F329-4805-A174-07AF5CC3BB67}" type="pres">
      <dgm:prSet presAssocID="{DCD74CE9-5484-47A8-A8B6-66DCEC0F373E}"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heckmark"/>
        </a:ext>
      </dgm:extLst>
    </dgm:pt>
    <dgm:pt modelId="{39672936-33A0-48D6-80B7-BA32929E9EAA}" type="pres">
      <dgm:prSet presAssocID="{DCD74CE9-5484-47A8-A8B6-66DCEC0F373E}" presName="spaceRect" presStyleCnt="0"/>
      <dgm:spPr/>
    </dgm:pt>
    <dgm:pt modelId="{861374B8-98C2-4C84-8F18-992972276432}" type="pres">
      <dgm:prSet presAssocID="{DCD74CE9-5484-47A8-A8B6-66DCEC0F373E}" presName="parTx" presStyleLbl="revTx" presStyleIdx="2" presStyleCnt="5">
        <dgm:presLayoutVars>
          <dgm:chMax val="0"/>
          <dgm:chPref val="0"/>
        </dgm:presLayoutVars>
      </dgm:prSet>
      <dgm:spPr/>
    </dgm:pt>
    <dgm:pt modelId="{63C1F2B5-B7A0-40D0-AC0C-205837DC0F11}" type="pres">
      <dgm:prSet presAssocID="{DCD74CE9-5484-47A8-A8B6-66DCEC0F373E}" presName="desTx" presStyleLbl="revTx" presStyleIdx="3" presStyleCnt="5">
        <dgm:presLayoutVars/>
      </dgm:prSet>
      <dgm:spPr/>
    </dgm:pt>
    <dgm:pt modelId="{1DE8CD13-5487-4B5B-8D37-B5689A5C3C05}" type="pres">
      <dgm:prSet presAssocID="{0A086544-6C13-4EE0-AE50-B9239E467DFA}" presName="sibTrans" presStyleCnt="0"/>
      <dgm:spPr/>
    </dgm:pt>
    <dgm:pt modelId="{CDA3BF62-B2DE-4A46-AEEB-1DFAC5A32018}" type="pres">
      <dgm:prSet presAssocID="{7F3C18DA-4139-4441-9EED-F2A8F7AEC04F}" presName="compNode" presStyleCnt="0"/>
      <dgm:spPr/>
    </dgm:pt>
    <dgm:pt modelId="{42DD6F04-2A8D-43A9-AF2F-F2593D25118B}" type="pres">
      <dgm:prSet presAssocID="{7F3C18DA-4139-4441-9EED-F2A8F7AEC04F}" presName="bgRect" presStyleLbl="bgShp" presStyleIdx="3" presStyleCnt="4"/>
      <dgm:spPr/>
    </dgm:pt>
    <dgm:pt modelId="{19ADEF70-764B-4A14-AA73-F8EF6AF6EE42}" type="pres">
      <dgm:prSet presAssocID="{7F3C18DA-4139-4441-9EED-F2A8F7AEC04F}"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Chat"/>
        </a:ext>
      </dgm:extLst>
    </dgm:pt>
    <dgm:pt modelId="{87B2D3F7-A04A-4E25-AA0F-FD4EF4B9086D}" type="pres">
      <dgm:prSet presAssocID="{7F3C18DA-4139-4441-9EED-F2A8F7AEC04F}" presName="spaceRect" presStyleCnt="0"/>
      <dgm:spPr/>
    </dgm:pt>
    <dgm:pt modelId="{3E207BCE-D20C-4A66-AF1B-1B9453EBA102}" type="pres">
      <dgm:prSet presAssocID="{7F3C18DA-4139-4441-9EED-F2A8F7AEC04F}" presName="parTx" presStyleLbl="revTx" presStyleIdx="4" presStyleCnt="5">
        <dgm:presLayoutVars>
          <dgm:chMax val="0"/>
          <dgm:chPref val="0"/>
        </dgm:presLayoutVars>
      </dgm:prSet>
      <dgm:spPr/>
    </dgm:pt>
  </dgm:ptLst>
  <dgm:cxnLst>
    <dgm:cxn modelId="{05D22807-8A65-44E8-81E2-79B0F4B8511F}" type="presOf" srcId="{D7DB4FA7-DBCE-42A6-9586-E123BEB5BF56}" destId="{63C1F2B5-B7A0-40D0-AC0C-205837DC0F11}" srcOrd="0" destOrd="0" presId="urn:microsoft.com/office/officeart/2018/2/layout/IconVerticalSolidList"/>
    <dgm:cxn modelId="{06A10F0A-136B-4FB6-8415-ABFF4EA6E509}" type="presOf" srcId="{B0BEB316-9CAF-4652-9157-084DAC96426C}" destId="{63C1F2B5-B7A0-40D0-AC0C-205837DC0F11}" srcOrd="0" destOrd="1" presId="urn:microsoft.com/office/officeart/2018/2/layout/IconVerticalSolidList"/>
    <dgm:cxn modelId="{1C2DB01F-90AD-4D4D-8067-08E5665A3332}" type="presOf" srcId="{18003A5C-A9E7-4CA2-B754-26745332DBA7}" destId="{A0E68FFF-8DA5-4C9C-9B0D-0FFC7FC8971D}" srcOrd="0" destOrd="0" presId="urn:microsoft.com/office/officeart/2018/2/layout/IconVerticalSolidList"/>
    <dgm:cxn modelId="{73BCAD27-3D53-4D8A-B114-9E05F3580375}" srcId="{8B13B8AA-D1B7-4162-87FC-6F66B1466910}" destId="{BE9E66A9-04CE-4DEE-AC2C-57A7BEADC49C}" srcOrd="0" destOrd="0" parTransId="{F37C4112-86BD-42A1-AD95-F53D25E9F60A}" sibTransId="{D88D8312-201A-4B5E-871C-70F7CF4EAC78}"/>
    <dgm:cxn modelId="{CBC0B92C-6326-4C45-A1FD-3B46D87B42A5}" srcId="{DCD74CE9-5484-47A8-A8B6-66DCEC0F373E}" destId="{2EAB5283-2103-4FB0-BAEC-29E9A66A697A}" srcOrd="3" destOrd="0" parTransId="{2FBE090F-A1D6-4571-9B7A-DA6420480F95}" sibTransId="{AA14C3D7-4CCC-422F-B126-01D5991124FC}"/>
    <dgm:cxn modelId="{0991913F-E974-474D-81E4-5F2DF6A178C0}" type="presOf" srcId="{076FB69B-0FFB-47A6-BFFE-FBEB65617955}" destId="{63C1F2B5-B7A0-40D0-AC0C-205837DC0F11}" srcOrd="0" destOrd="2" presId="urn:microsoft.com/office/officeart/2018/2/layout/IconVerticalSolidList"/>
    <dgm:cxn modelId="{0F9FC442-D946-49E5-9B37-7A8DE908574A}" type="presOf" srcId="{2EAB5283-2103-4FB0-BAEC-29E9A66A697A}" destId="{63C1F2B5-B7A0-40D0-AC0C-205837DC0F11}" srcOrd="0" destOrd="3" presId="urn:microsoft.com/office/officeart/2018/2/layout/IconVerticalSolidList"/>
    <dgm:cxn modelId="{19A18C44-403E-4BF2-8DDB-D663DA3E4DA8}" type="presOf" srcId="{8B13B8AA-D1B7-4162-87FC-6F66B1466910}" destId="{4948522E-E754-4EF8-8B5B-E65113B25AE0}" srcOrd="0" destOrd="0" presId="urn:microsoft.com/office/officeart/2018/2/layout/IconVerticalSolidList"/>
    <dgm:cxn modelId="{EC43616A-F5B7-48B6-A7EC-B899D0F96E26}" srcId="{DCD74CE9-5484-47A8-A8B6-66DCEC0F373E}" destId="{B0BEB316-9CAF-4652-9157-084DAC96426C}" srcOrd="1" destOrd="0" parTransId="{4EE0EC1F-0957-4AD5-87AD-FC84E2AF43D9}" sibTransId="{8F74136B-314D-42CA-B15F-644B37928BD4}"/>
    <dgm:cxn modelId="{54A92E4B-CDEA-43D9-9395-DF6A7CDB6458}" srcId="{8B13B8AA-D1B7-4162-87FC-6F66B1466910}" destId="{DCD74CE9-5484-47A8-A8B6-66DCEC0F373E}" srcOrd="2" destOrd="0" parTransId="{96E3102B-FA1F-46BA-BF3A-858DC543D4F2}" sibTransId="{0A086544-6C13-4EE0-AE50-B9239E467DFA}"/>
    <dgm:cxn modelId="{FC10646B-9809-4FF9-8F3A-4D1759F22D14}" type="presOf" srcId="{DCD74CE9-5484-47A8-A8B6-66DCEC0F373E}" destId="{861374B8-98C2-4C84-8F18-992972276432}" srcOrd="0" destOrd="0" presId="urn:microsoft.com/office/officeart/2018/2/layout/IconVerticalSolidList"/>
    <dgm:cxn modelId="{E0CB914E-7ED2-44D0-ABD7-01B74289E700}" srcId="{DCD74CE9-5484-47A8-A8B6-66DCEC0F373E}" destId="{076FB69B-0FFB-47A6-BFFE-FBEB65617955}" srcOrd="2" destOrd="0" parTransId="{A509EF5B-F26B-4E78-A2A8-5A0F3AB208CA}" sibTransId="{AE1626AE-8D38-4629-ADE3-46247BB2E5DD}"/>
    <dgm:cxn modelId="{7E695987-3000-4C4D-89A7-A4D4A89D6060}" type="presOf" srcId="{BE9E66A9-04CE-4DEE-AC2C-57A7BEADC49C}" destId="{74BBF6F2-C071-4814-881C-ADDCABC91E31}" srcOrd="0" destOrd="0" presId="urn:microsoft.com/office/officeart/2018/2/layout/IconVerticalSolidList"/>
    <dgm:cxn modelId="{14A881A2-5474-480D-8A27-FE28D1777816}" srcId="{8B13B8AA-D1B7-4162-87FC-6F66B1466910}" destId="{18003A5C-A9E7-4CA2-B754-26745332DBA7}" srcOrd="1" destOrd="0" parTransId="{F693BB1B-7118-41F3-ADCC-C2855A19A6CF}" sibTransId="{F0D7E3DE-6737-4609-ADFE-031979920C86}"/>
    <dgm:cxn modelId="{4A27E7A7-2B8D-44FB-833C-15215B6F490F}" srcId="{DCD74CE9-5484-47A8-A8B6-66DCEC0F373E}" destId="{D7DB4FA7-DBCE-42A6-9586-E123BEB5BF56}" srcOrd="0" destOrd="0" parTransId="{94A62EB9-13A5-45A9-8F84-855463F319DE}" sibTransId="{2CD676C4-4C18-476A-8A5D-4A9E6DE1A6D4}"/>
    <dgm:cxn modelId="{93B8CED8-E2AC-4178-9AD4-5BE8BBEF07DE}" type="presOf" srcId="{7F3C18DA-4139-4441-9EED-F2A8F7AEC04F}" destId="{3E207BCE-D20C-4A66-AF1B-1B9453EBA102}" srcOrd="0" destOrd="0" presId="urn:microsoft.com/office/officeart/2018/2/layout/IconVerticalSolidList"/>
    <dgm:cxn modelId="{2BF97AF4-D874-47B4-8687-AA67FAE23EDB}" srcId="{8B13B8AA-D1B7-4162-87FC-6F66B1466910}" destId="{7F3C18DA-4139-4441-9EED-F2A8F7AEC04F}" srcOrd="3" destOrd="0" parTransId="{C7E442C0-ECE7-4434-88A4-39F037DEC548}" sibTransId="{F5D6BDF8-6AA1-455B-9332-ADAC38D26EA4}"/>
    <dgm:cxn modelId="{5003979B-92CE-4342-A8CB-4A2F9AB81E44}" type="presParOf" srcId="{4948522E-E754-4EF8-8B5B-E65113B25AE0}" destId="{F4C2D2C5-FDC2-414F-863F-A6DAB5EF95FF}" srcOrd="0" destOrd="0" presId="urn:microsoft.com/office/officeart/2018/2/layout/IconVerticalSolidList"/>
    <dgm:cxn modelId="{09D51C70-4DCB-46C2-8E90-D04C71737B0A}" type="presParOf" srcId="{F4C2D2C5-FDC2-414F-863F-A6DAB5EF95FF}" destId="{0D7E3502-1B76-40D0-87D1-59E2B7AC3540}" srcOrd="0" destOrd="0" presId="urn:microsoft.com/office/officeart/2018/2/layout/IconVerticalSolidList"/>
    <dgm:cxn modelId="{7A63BAF0-544F-441A-B592-237739FA63C6}" type="presParOf" srcId="{F4C2D2C5-FDC2-414F-863F-A6DAB5EF95FF}" destId="{AC69028E-6911-4445-B37B-5A2524B84408}" srcOrd="1" destOrd="0" presId="urn:microsoft.com/office/officeart/2018/2/layout/IconVerticalSolidList"/>
    <dgm:cxn modelId="{F4D165CF-0804-4C16-99B2-AD97955EA85C}" type="presParOf" srcId="{F4C2D2C5-FDC2-414F-863F-A6DAB5EF95FF}" destId="{442E9F12-626D-4674-B428-19562D992013}" srcOrd="2" destOrd="0" presId="urn:microsoft.com/office/officeart/2018/2/layout/IconVerticalSolidList"/>
    <dgm:cxn modelId="{3CCB5B63-7D2F-45E9-8A7B-3E27A1D82DA8}" type="presParOf" srcId="{F4C2D2C5-FDC2-414F-863F-A6DAB5EF95FF}" destId="{74BBF6F2-C071-4814-881C-ADDCABC91E31}" srcOrd="3" destOrd="0" presId="urn:microsoft.com/office/officeart/2018/2/layout/IconVerticalSolidList"/>
    <dgm:cxn modelId="{0A99240D-D58F-4C48-872E-CD0D1EBB02B3}" type="presParOf" srcId="{4948522E-E754-4EF8-8B5B-E65113B25AE0}" destId="{3C53BD7F-BBEE-46AB-A2E8-3052AE267392}" srcOrd="1" destOrd="0" presId="urn:microsoft.com/office/officeart/2018/2/layout/IconVerticalSolidList"/>
    <dgm:cxn modelId="{989C9CE5-0821-4C8C-BDEA-FE652AE8C027}" type="presParOf" srcId="{4948522E-E754-4EF8-8B5B-E65113B25AE0}" destId="{1322D63D-ADC7-4202-A282-42D6B2AE10FB}" srcOrd="2" destOrd="0" presId="urn:microsoft.com/office/officeart/2018/2/layout/IconVerticalSolidList"/>
    <dgm:cxn modelId="{5A31135E-A686-4F17-AB20-DD4535DC84EA}" type="presParOf" srcId="{1322D63D-ADC7-4202-A282-42D6B2AE10FB}" destId="{D24A333E-A13F-41F1-AC7E-2D27AAEF3A86}" srcOrd="0" destOrd="0" presId="urn:microsoft.com/office/officeart/2018/2/layout/IconVerticalSolidList"/>
    <dgm:cxn modelId="{683335BD-2BC4-4EDB-A899-691A97BDC8C1}" type="presParOf" srcId="{1322D63D-ADC7-4202-A282-42D6B2AE10FB}" destId="{E5A7386E-40C7-4C97-9A0A-DCE8743A3C6B}" srcOrd="1" destOrd="0" presId="urn:microsoft.com/office/officeart/2018/2/layout/IconVerticalSolidList"/>
    <dgm:cxn modelId="{B090FF27-5328-481A-9940-C7B1A96443BF}" type="presParOf" srcId="{1322D63D-ADC7-4202-A282-42D6B2AE10FB}" destId="{C068DD50-E16F-4583-9B1A-896A542C4079}" srcOrd="2" destOrd="0" presId="urn:microsoft.com/office/officeart/2018/2/layout/IconVerticalSolidList"/>
    <dgm:cxn modelId="{4115426E-6F4B-4FD2-95A8-21046632D0B2}" type="presParOf" srcId="{1322D63D-ADC7-4202-A282-42D6B2AE10FB}" destId="{A0E68FFF-8DA5-4C9C-9B0D-0FFC7FC8971D}" srcOrd="3" destOrd="0" presId="urn:microsoft.com/office/officeart/2018/2/layout/IconVerticalSolidList"/>
    <dgm:cxn modelId="{EF7A4E10-12E3-4698-A8F9-C1D931635073}" type="presParOf" srcId="{4948522E-E754-4EF8-8B5B-E65113B25AE0}" destId="{5B09825E-1F07-4958-827E-2331BD90100A}" srcOrd="3" destOrd="0" presId="urn:microsoft.com/office/officeart/2018/2/layout/IconVerticalSolidList"/>
    <dgm:cxn modelId="{64249F14-042A-42AA-A351-4A48342EEEBE}" type="presParOf" srcId="{4948522E-E754-4EF8-8B5B-E65113B25AE0}" destId="{155DFEDC-6D25-482B-B124-F539D995AF43}" srcOrd="4" destOrd="0" presId="urn:microsoft.com/office/officeart/2018/2/layout/IconVerticalSolidList"/>
    <dgm:cxn modelId="{B53C9EB8-3B21-48BD-9DA6-0288BAF09666}" type="presParOf" srcId="{155DFEDC-6D25-482B-B124-F539D995AF43}" destId="{D66A4F2A-E26D-465B-A04E-F7AEFE704462}" srcOrd="0" destOrd="0" presId="urn:microsoft.com/office/officeart/2018/2/layout/IconVerticalSolidList"/>
    <dgm:cxn modelId="{31E77443-AFB7-40F8-B852-4BCA055620F6}" type="presParOf" srcId="{155DFEDC-6D25-482B-B124-F539D995AF43}" destId="{7ECB9F83-F329-4805-A174-07AF5CC3BB67}" srcOrd="1" destOrd="0" presId="urn:microsoft.com/office/officeart/2018/2/layout/IconVerticalSolidList"/>
    <dgm:cxn modelId="{345E49D4-2B9D-4F5D-883D-79A0D2974BA0}" type="presParOf" srcId="{155DFEDC-6D25-482B-B124-F539D995AF43}" destId="{39672936-33A0-48D6-80B7-BA32929E9EAA}" srcOrd="2" destOrd="0" presId="urn:microsoft.com/office/officeart/2018/2/layout/IconVerticalSolidList"/>
    <dgm:cxn modelId="{060B6F79-90AC-4270-8E9C-A70C590C2405}" type="presParOf" srcId="{155DFEDC-6D25-482B-B124-F539D995AF43}" destId="{861374B8-98C2-4C84-8F18-992972276432}" srcOrd="3" destOrd="0" presId="urn:microsoft.com/office/officeart/2018/2/layout/IconVerticalSolidList"/>
    <dgm:cxn modelId="{C699D290-DCD4-47AB-932F-A677D50C1B1D}" type="presParOf" srcId="{155DFEDC-6D25-482B-B124-F539D995AF43}" destId="{63C1F2B5-B7A0-40D0-AC0C-205837DC0F11}" srcOrd="4" destOrd="0" presId="urn:microsoft.com/office/officeart/2018/2/layout/IconVerticalSolidList"/>
    <dgm:cxn modelId="{BA517983-3939-4ECC-99BC-B53BBD945DCC}" type="presParOf" srcId="{4948522E-E754-4EF8-8B5B-E65113B25AE0}" destId="{1DE8CD13-5487-4B5B-8D37-B5689A5C3C05}" srcOrd="5" destOrd="0" presId="urn:microsoft.com/office/officeart/2018/2/layout/IconVerticalSolidList"/>
    <dgm:cxn modelId="{CBDC34F9-F3DD-4169-9CA8-0237E7250E86}" type="presParOf" srcId="{4948522E-E754-4EF8-8B5B-E65113B25AE0}" destId="{CDA3BF62-B2DE-4A46-AEEB-1DFAC5A32018}" srcOrd="6" destOrd="0" presId="urn:microsoft.com/office/officeart/2018/2/layout/IconVerticalSolidList"/>
    <dgm:cxn modelId="{2F4012D5-6D4E-41E2-BF98-A4E9AFB6978F}" type="presParOf" srcId="{CDA3BF62-B2DE-4A46-AEEB-1DFAC5A32018}" destId="{42DD6F04-2A8D-43A9-AF2F-F2593D25118B}" srcOrd="0" destOrd="0" presId="urn:microsoft.com/office/officeart/2018/2/layout/IconVerticalSolidList"/>
    <dgm:cxn modelId="{BA48A10A-EE5B-49F8-8020-226E76C4C829}" type="presParOf" srcId="{CDA3BF62-B2DE-4A46-AEEB-1DFAC5A32018}" destId="{19ADEF70-764B-4A14-AA73-F8EF6AF6EE42}" srcOrd="1" destOrd="0" presId="urn:microsoft.com/office/officeart/2018/2/layout/IconVerticalSolidList"/>
    <dgm:cxn modelId="{6D19311D-89F2-4C74-9A21-C24B4FD6E0DC}" type="presParOf" srcId="{CDA3BF62-B2DE-4A46-AEEB-1DFAC5A32018}" destId="{87B2D3F7-A04A-4E25-AA0F-FD4EF4B9086D}" srcOrd="2" destOrd="0" presId="urn:microsoft.com/office/officeart/2018/2/layout/IconVerticalSolidList"/>
    <dgm:cxn modelId="{F5965FF4-1CF9-4C65-80DA-1941F243B11F}" type="presParOf" srcId="{CDA3BF62-B2DE-4A46-AEEB-1DFAC5A32018}" destId="{3E207BCE-D20C-4A66-AF1B-1B9453EBA10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A2E93C-F6CF-493D-B37E-63DAF105BCEA}" type="doc">
      <dgm:prSet loTypeId="urn:microsoft.com/office/officeart/2018/2/layout/IconCircleList" loCatId="icon" qsTypeId="urn:microsoft.com/office/officeart/2005/8/quickstyle/simple1" qsCatId="simple" csTypeId="urn:microsoft.com/office/officeart/2005/8/colors/colorful4" csCatId="colorful" phldr="1"/>
      <dgm:spPr/>
      <dgm:t>
        <a:bodyPr/>
        <a:lstStyle/>
        <a:p>
          <a:endParaRPr lang="en-US"/>
        </a:p>
      </dgm:t>
    </dgm:pt>
    <dgm:pt modelId="{707A8FB7-D37E-4E69-8579-20A5E6F4E7C6}">
      <dgm:prSet custT="1"/>
      <dgm:spPr/>
      <dgm:t>
        <a:bodyPr/>
        <a:lstStyle/>
        <a:p>
          <a:pPr>
            <a:lnSpc>
              <a:spcPct val="100000"/>
            </a:lnSpc>
          </a:pPr>
          <a:r>
            <a:rPr lang="en-US" sz="2000" b="1" i="0"/>
            <a:t>FREIDA</a:t>
          </a:r>
          <a:r>
            <a:rPr lang="en-US" sz="2000" b="0" i="0"/>
            <a:t> is a really great tool that can help you look at accredited programs by specialty in different regions around the country. </a:t>
          </a:r>
          <a:r>
            <a:rPr lang="en-US" sz="2000" b="0" i="0" u="sng">
              <a:hlinkClick xmlns:r="http://schemas.openxmlformats.org/officeDocument/2006/relationships" r:id="rId1"/>
            </a:rPr>
            <a:t>https://freida.ama-assn.org/Freida/#/</a:t>
          </a:r>
          <a:r>
            <a:rPr lang="en-US" sz="2000" b="0" i="0"/>
            <a:t> </a:t>
          </a:r>
          <a:endParaRPr lang="en-US" sz="2000"/>
        </a:p>
      </dgm:t>
    </dgm:pt>
    <dgm:pt modelId="{0B2DE380-4F9C-414F-8E0E-8DF2912C7E6E}" type="parTrans" cxnId="{4BEBAF18-BA0E-432B-BA35-02C3D33B0960}">
      <dgm:prSet/>
      <dgm:spPr/>
      <dgm:t>
        <a:bodyPr/>
        <a:lstStyle/>
        <a:p>
          <a:endParaRPr lang="en-US"/>
        </a:p>
      </dgm:t>
    </dgm:pt>
    <dgm:pt modelId="{51CCBE56-D170-4BAC-9878-4B45B404293B}" type="sibTrans" cxnId="{4BEBAF18-BA0E-432B-BA35-02C3D33B0960}">
      <dgm:prSet/>
      <dgm:spPr/>
      <dgm:t>
        <a:bodyPr/>
        <a:lstStyle/>
        <a:p>
          <a:pPr>
            <a:lnSpc>
              <a:spcPct val="100000"/>
            </a:lnSpc>
          </a:pPr>
          <a:endParaRPr lang="en-US"/>
        </a:p>
      </dgm:t>
    </dgm:pt>
    <dgm:pt modelId="{E6278897-D51F-4102-9115-DC94739D083C}">
      <dgm:prSet custT="1"/>
      <dgm:spPr/>
      <dgm:t>
        <a:bodyPr/>
        <a:lstStyle/>
        <a:p>
          <a:pPr>
            <a:lnSpc>
              <a:spcPct val="100000"/>
            </a:lnSpc>
          </a:pPr>
          <a:r>
            <a:rPr lang="en-US" sz="2000" b="1" i="0"/>
            <a:t>AAMC Residency Explorer</a:t>
          </a:r>
          <a:r>
            <a:rPr lang="en-US" sz="2000" b="0" i="0"/>
            <a:t> is a useful tool in assessing your competitiveness at particular programs: </a:t>
          </a:r>
          <a:r>
            <a:rPr lang="en-US" sz="2000" b="0" i="0" u="sng">
              <a:hlinkClick xmlns:r="http://schemas.openxmlformats.org/officeDocument/2006/relationships" r:id="rId2"/>
            </a:rPr>
            <a:t>https://www.residencyexplorer.org/Account/Login</a:t>
          </a:r>
          <a:r>
            <a:rPr lang="en-US" sz="2000" b="0" i="0"/>
            <a:t> </a:t>
          </a:r>
          <a:endParaRPr lang="en-US" sz="2000"/>
        </a:p>
      </dgm:t>
    </dgm:pt>
    <dgm:pt modelId="{B9DDEB6D-1885-4BC7-92FA-DF23BF7F35FF}" type="parTrans" cxnId="{E1760D39-3CC2-4ECE-B12D-B6B78A82F3F3}">
      <dgm:prSet/>
      <dgm:spPr/>
      <dgm:t>
        <a:bodyPr/>
        <a:lstStyle/>
        <a:p>
          <a:endParaRPr lang="en-US"/>
        </a:p>
      </dgm:t>
    </dgm:pt>
    <dgm:pt modelId="{D2291829-6468-4CF5-83E4-D155A25534EE}" type="sibTrans" cxnId="{E1760D39-3CC2-4ECE-B12D-B6B78A82F3F3}">
      <dgm:prSet/>
      <dgm:spPr/>
      <dgm:t>
        <a:bodyPr/>
        <a:lstStyle/>
        <a:p>
          <a:pPr>
            <a:lnSpc>
              <a:spcPct val="100000"/>
            </a:lnSpc>
          </a:pPr>
          <a:endParaRPr lang="en-US"/>
        </a:p>
      </dgm:t>
    </dgm:pt>
    <dgm:pt modelId="{D830FBB0-CB96-4991-8065-0EE0E39B49B1}">
      <dgm:prSet custT="1"/>
      <dgm:spPr/>
      <dgm:t>
        <a:bodyPr/>
        <a:lstStyle/>
        <a:p>
          <a:pPr>
            <a:lnSpc>
              <a:spcPct val="100000"/>
            </a:lnSpc>
          </a:pPr>
          <a:r>
            <a:rPr lang="en-US" sz="2000" b="1" i="0"/>
            <a:t>MedScope Data</a:t>
          </a:r>
          <a:r>
            <a:rPr lang="en-US" sz="2000" b="0" i="0"/>
            <a:t> *We will review together – this data allows you to see where you stand as a student at UMSOM </a:t>
          </a:r>
          <a:endParaRPr lang="en-US" sz="2000"/>
        </a:p>
      </dgm:t>
    </dgm:pt>
    <dgm:pt modelId="{3B2B2317-28D4-42AE-BC49-A35571327741}" type="parTrans" cxnId="{23D2438D-440E-4AB7-9CED-A9BA93E6D4E5}">
      <dgm:prSet/>
      <dgm:spPr/>
      <dgm:t>
        <a:bodyPr/>
        <a:lstStyle/>
        <a:p>
          <a:endParaRPr lang="en-US"/>
        </a:p>
      </dgm:t>
    </dgm:pt>
    <dgm:pt modelId="{C69C1C09-FC48-435C-B4DA-448E5EE4D91F}" type="sibTrans" cxnId="{23D2438D-440E-4AB7-9CED-A9BA93E6D4E5}">
      <dgm:prSet/>
      <dgm:spPr/>
      <dgm:t>
        <a:bodyPr/>
        <a:lstStyle/>
        <a:p>
          <a:pPr>
            <a:lnSpc>
              <a:spcPct val="100000"/>
            </a:lnSpc>
          </a:pPr>
          <a:endParaRPr lang="en-US"/>
        </a:p>
      </dgm:t>
    </dgm:pt>
    <dgm:pt modelId="{C8860AAF-10CF-4214-B1CB-A6548D72BE5E}">
      <dgm:prSet custT="1"/>
      <dgm:spPr/>
      <dgm:t>
        <a:bodyPr/>
        <a:lstStyle/>
        <a:p>
          <a:pPr>
            <a:lnSpc>
              <a:spcPct val="100000"/>
            </a:lnSpc>
          </a:pPr>
          <a:r>
            <a:rPr lang="en-US" sz="2000" b="1" i="0"/>
            <a:t>Departmental Advisors </a:t>
          </a:r>
          <a:r>
            <a:rPr lang="en-US" sz="2000" b="0" i="0"/>
            <a:t>(as well as faculty advisors, and senior students) are another key source of program information  </a:t>
          </a:r>
          <a:endParaRPr lang="en-US" sz="2000"/>
        </a:p>
      </dgm:t>
    </dgm:pt>
    <dgm:pt modelId="{7B2EA569-95FC-44C4-B54E-4A4172AAB56F}" type="parTrans" cxnId="{8179103B-6EC6-4802-9F3B-C075A498D427}">
      <dgm:prSet/>
      <dgm:spPr/>
      <dgm:t>
        <a:bodyPr/>
        <a:lstStyle/>
        <a:p>
          <a:endParaRPr lang="en-US"/>
        </a:p>
      </dgm:t>
    </dgm:pt>
    <dgm:pt modelId="{564A889B-A121-4DC6-B4C0-B94800605708}" type="sibTrans" cxnId="{8179103B-6EC6-4802-9F3B-C075A498D427}">
      <dgm:prSet/>
      <dgm:spPr/>
      <dgm:t>
        <a:bodyPr/>
        <a:lstStyle/>
        <a:p>
          <a:endParaRPr lang="en-US"/>
        </a:p>
      </dgm:t>
    </dgm:pt>
    <dgm:pt modelId="{D396E6F5-3DFE-4614-9555-E14E0679A0A9}" type="pres">
      <dgm:prSet presAssocID="{ADA2E93C-F6CF-493D-B37E-63DAF105BCEA}" presName="root" presStyleCnt="0">
        <dgm:presLayoutVars>
          <dgm:dir/>
          <dgm:resizeHandles val="exact"/>
        </dgm:presLayoutVars>
      </dgm:prSet>
      <dgm:spPr/>
    </dgm:pt>
    <dgm:pt modelId="{9C23B8A5-9C1E-4E92-BC38-F17999E00878}" type="pres">
      <dgm:prSet presAssocID="{ADA2E93C-F6CF-493D-B37E-63DAF105BCEA}" presName="container" presStyleCnt="0">
        <dgm:presLayoutVars>
          <dgm:dir/>
          <dgm:resizeHandles val="exact"/>
        </dgm:presLayoutVars>
      </dgm:prSet>
      <dgm:spPr/>
    </dgm:pt>
    <dgm:pt modelId="{8D0A5553-CAE4-4E8B-BBD0-1495B78FD59E}" type="pres">
      <dgm:prSet presAssocID="{707A8FB7-D37E-4E69-8579-20A5E6F4E7C6}" presName="compNode" presStyleCnt="0"/>
      <dgm:spPr/>
    </dgm:pt>
    <dgm:pt modelId="{0AACCD0C-FDA1-4DF9-A89E-66FD11D7DE1F}" type="pres">
      <dgm:prSet presAssocID="{707A8FB7-D37E-4E69-8579-20A5E6F4E7C6}" presName="iconBgRect" presStyleLbl="bgShp" presStyleIdx="0" presStyleCnt="4"/>
      <dgm:spPr/>
    </dgm:pt>
    <dgm:pt modelId="{569C8AF9-5A1A-47FA-A21C-DB2E38E75959}" type="pres">
      <dgm:prSet presAssocID="{707A8FB7-D37E-4E69-8579-20A5E6F4E7C6}" presName="iconRect" presStyleLbl="node1" presStyleIdx="0"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42AF54EB-B154-4215-8586-A59DD29BE3B7}" type="pres">
      <dgm:prSet presAssocID="{707A8FB7-D37E-4E69-8579-20A5E6F4E7C6}" presName="spaceRect" presStyleCnt="0"/>
      <dgm:spPr/>
    </dgm:pt>
    <dgm:pt modelId="{2D461647-33F0-4259-BE25-5BF8446B762D}" type="pres">
      <dgm:prSet presAssocID="{707A8FB7-D37E-4E69-8579-20A5E6F4E7C6}" presName="textRect" presStyleLbl="revTx" presStyleIdx="0" presStyleCnt="4">
        <dgm:presLayoutVars>
          <dgm:chMax val="1"/>
          <dgm:chPref val="1"/>
        </dgm:presLayoutVars>
      </dgm:prSet>
      <dgm:spPr/>
    </dgm:pt>
    <dgm:pt modelId="{251E2E84-9948-451C-A65C-E2CFAAC0574A}" type="pres">
      <dgm:prSet presAssocID="{51CCBE56-D170-4BAC-9878-4B45B404293B}" presName="sibTrans" presStyleLbl="sibTrans2D1" presStyleIdx="0" presStyleCnt="0"/>
      <dgm:spPr/>
    </dgm:pt>
    <dgm:pt modelId="{16961A38-9373-4CAF-B34D-F77752ED2876}" type="pres">
      <dgm:prSet presAssocID="{E6278897-D51F-4102-9115-DC94739D083C}" presName="compNode" presStyleCnt="0"/>
      <dgm:spPr/>
    </dgm:pt>
    <dgm:pt modelId="{83D05A26-4AE3-45E7-A726-C0E40C0973D8}" type="pres">
      <dgm:prSet presAssocID="{E6278897-D51F-4102-9115-DC94739D083C}" presName="iconBgRect" presStyleLbl="bgShp" presStyleIdx="1" presStyleCnt="4"/>
      <dgm:spPr/>
    </dgm:pt>
    <dgm:pt modelId="{F99FE848-C1DB-4AB8-832F-450AD71087FF}" type="pres">
      <dgm:prSet presAssocID="{E6278897-D51F-4102-9115-DC94739D083C}" presName="iconRect" presStyleLbl="node1"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gnifying glass"/>
        </a:ext>
      </dgm:extLst>
    </dgm:pt>
    <dgm:pt modelId="{B0AE0E90-27F5-49AB-AA34-3AD2FDC3AC76}" type="pres">
      <dgm:prSet presAssocID="{E6278897-D51F-4102-9115-DC94739D083C}" presName="spaceRect" presStyleCnt="0"/>
      <dgm:spPr/>
    </dgm:pt>
    <dgm:pt modelId="{221C1545-6999-415E-BB7C-99CCC2226206}" type="pres">
      <dgm:prSet presAssocID="{E6278897-D51F-4102-9115-DC94739D083C}" presName="textRect" presStyleLbl="revTx" presStyleIdx="1" presStyleCnt="4">
        <dgm:presLayoutVars>
          <dgm:chMax val="1"/>
          <dgm:chPref val="1"/>
        </dgm:presLayoutVars>
      </dgm:prSet>
      <dgm:spPr/>
    </dgm:pt>
    <dgm:pt modelId="{5437AF78-C3FD-4650-B8F3-DC2F11CC40CE}" type="pres">
      <dgm:prSet presAssocID="{D2291829-6468-4CF5-83E4-D155A25534EE}" presName="sibTrans" presStyleLbl="sibTrans2D1" presStyleIdx="0" presStyleCnt="0"/>
      <dgm:spPr/>
    </dgm:pt>
    <dgm:pt modelId="{E5CC1EFF-A910-4721-81FB-5670AB9F629D}" type="pres">
      <dgm:prSet presAssocID="{D830FBB0-CB96-4991-8065-0EE0E39B49B1}" presName="compNode" presStyleCnt="0"/>
      <dgm:spPr/>
    </dgm:pt>
    <dgm:pt modelId="{9FECB572-CD19-4734-A24E-E2AD84787320}" type="pres">
      <dgm:prSet presAssocID="{D830FBB0-CB96-4991-8065-0EE0E39B49B1}" presName="iconBgRect" presStyleLbl="bgShp" presStyleIdx="2" presStyleCnt="4"/>
      <dgm:spPr/>
    </dgm:pt>
    <dgm:pt modelId="{E824F1B9-33A4-47B5-AAEA-F785273D6659}" type="pres">
      <dgm:prSet presAssocID="{D830FBB0-CB96-4991-8065-0EE0E39B49B1}" presName="iconRect" presStyleLbl="node1" presStyleIdx="2"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atistics"/>
        </a:ext>
      </dgm:extLst>
    </dgm:pt>
    <dgm:pt modelId="{B1BD972E-5EAE-4C5C-BF31-CCAE418C1DAE}" type="pres">
      <dgm:prSet presAssocID="{D830FBB0-CB96-4991-8065-0EE0E39B49B1}" presName="spaceRect" presStyleCnt="0"/>
      <dgm:spPr/>
    </dgm:pt>
    <dgm:pt modelId="{95ACC77E-542F-4FBF-9074-A05FB8707EC0}" type="pres">
      <dgm:prSet presAssocID="{D830FBB0-CB96-4991-8065-0EE0E39B49B1}" presName="textRect" presStyleLbl="revTx" presStyleIdx="2" presStyleCnt="4">
        <dgm:presLayoutVars>
          <dgm:chMax val="1"/>
          <dgm:chPref val="1"/>
        </dgm:presLayoutVars>
      </dgm:prSet>
      <dgm:spPr/>
    </dgm:pt>
    <dgm:pt modelId="{CE49AE21-A81A-4B6B-891C-9122E16CD25F}" type="pres">
      <dgm:prSet presAssocID="{C69C1C09-FC48-435C-B4DA-448E5EE4D91F}" presName="sibTrans" presStyleLbl="sibTrans2D1" presStyleIdx="0" presStyleCnt="0"/>
      <dgm:spPr/>
    </dgm:pt>
    <dgm:pt modelId="{213D2155-DB05-4BD5-A519-25D3AB5F5575}" type="pres">
      <dgm:prSet presAssocID="{C8860AAF-10CF-4214-B1CB-A6548D72BE5E}" presName="compNode" presStyleCnt="0"/>
      <dgm:spPr/>
    </dgm:pt>
    <dgm:pt modelId="{1CB0A8C3-AE87-4E25-BDBA-8D2846EF200B}" type="pres">
      <dgm:prSet presAssocID="{C8860AAF-10CF-4214-B1CB-A6548D72BE5E}" presName="iconBgRect" presStyleLbl="bgShp" presStyleIdx="3" presStyleCnt="4"/>
      <dgm:spPr/>
    </dgm:pt>
    <dgm:pt modelId="{B2E9606B-1D8B-4D17-9539-141FB6E4E8B4}" type="pres">
      <dgm:prSet presAssocID="{C8860AAF-10CF-4214-B1CB-A6548D72BE5E}" presName="iconRect" presStyleLbl="nod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ers"/>
        </a:ext>
      </dgm:extLst>
    </dgm:pt>
    <dgm:pt modelId="{69877CD4-2F68-4E95-9807-7D97A41D5058}" type="pres">
      <dgm:prSet presAssocID="{C8860AAF-10CF-4214-B1CB-A6548D72BE5E}" presName="spaceRect" presStyleCnt="0"/>
      <dgm:spPr/>
    </dgm:pt>
    <dgm:pt modelId="{08083440-256E-4738-91AA-B3B997BA20ED}" type="pres">
      <dgm:prSet presAssocID="{C8860AAF-10CF-4214-B1CB-A6548D72BE5E}" presName="textRect" presStyleLbl="revTx" presStyleIdx="3" presStyleCnt="4">
        <dgm:presLayoutVars>
          <dgm:chMax val="1"/>
          <dgm:chPref val="1"/>
        </dgm:presLayoutVars>
      </dgm:prSet>
      <dgm:spPr/>
    </dgm:pt>
  </dgm:ptLst>
  <dgm:cxnLst>
    <dgm:cxn modelId="{D7279107-92B3-4320-B404-8220F3A51494}" type="presOf" srcId="{D2291829-6468-4CF5-83E4-D155A25534EE}" destId="{5437AF78-C3FD-4650-B8F3-DC2F11CC40CE}" srcOrd="0" destOrd="0" presId="urn:microsoft.com/office/officeart/2018/2/layout/IconCircleList"/>
    <dgm:cxn modelId="{F166E30D-1F96-4600-9A32-65BE3C19CD52}" type="presOf" srcId="{707A8FB7-D37E-4E69-8579-20A5E6F4E7C6}" destId="{2D461647-33F0-4259-BE25-5BF8446B762D}" srcOrd="0" destOrd="0" presId="urn:microsoft.com/office/officeart/2018/2/layout/IconCircleList"/>
    <dgm:cxn modelId="{4BEBAF18-BA0E-432B-BA35-02C3D33B0960}" srcId="{ADA2E93C-F6CF-493D-B37E-63DAF105BCEA}" destId="{707A8FB7-D37E-4E69-8579-20A5E6F4E7C6}" srcOrd="0" destOrd="0" parTransId="{0B2DE380-4F9C-414F-8E0E-8DF2912C7E6E}" sibTransId="{51CCBE56-D170-4BAC-9878-4B45B404293B}"/>
    <dgm:cxn modelId="{E1760D39-3CC2-4ECE-B12D-B6B78A82F3F3}" srcId="{ADA2E93C-F6CF-493D-B37E-63DAF105BCEA}" destId="{E6278897-D51F-4102-9115-DC94739D083C}" srcOrd="1" destOrd="0" parTransId="{B9DDEB6D-1885-4BC7-92FA-DF23BF7F35FF}" sibTransId="{D2291829-6468-4CF5-83E4-D155A25534EE}"/>
    <dgm:cxn modelId="{8179103B-6EC6-4802-9F3B-C075A498D427}" srcId="{ADA2E93C-F6CF-493D-B37E-63DAF105BCEA}" destId="{C8860AAF-10CF-4214-B1CB-A6548D72BE5E}" srcOrd="3" destOrd="0" parTransId="{7B2EA569-95FC-44C4-B54E-4A4172AAB56F}" sibTransId="{564A889B-A121-4DC6-B4C0-B94800605708}"/>
    <dgm:cxn modelId="{23D2438D-440E-4AB7-9CED-A9BA93E6D4E5}" srcId="{ADA2E93C-F6CF-493D-B37E-63DAF105BCEA}" destId="{D830FBB0-CB96-4991-8065-0EE0E39B49B1}" srcOrd="2" destOrd="0" parTransId="{3B2B2317-28D4-42AE-BC49-A35571327741}" sibTransId="{C69C1C09-FC48-435C-B4DA-448E5EE4D91F}"/>
    <dgm:cxn modelId="{7E5854B2-1A6B-4AFA-A6C5-B1ABE74F83B9}" type="presOf" srcId="{C8860AAF-10CF-4214-B1CB-A6548D72BE5E}" destId="{08083440-256E-4738-91AA-B3B997BA20ED}" srcOrd="0" destOrd="0" presId="urn:microsoft.com/office/officeart/2018/2/layout/IconCircleList"/>
    <dgm:cxn modelId="{F229F6B5-B294-4F56-9E22-1B062708D8B3}" type="presOf" srcId="{51CCBE56-D170-4BAC-9878-4B45B404293B}" destId="{251E2E84-9948-451C-A65C-E2CFAAC0574A}" srcOrd="0" destOrd="0" presId="urn:microsoft.com/office/officeart/2018/2/layout/IconCircleList"/>
    <dgm:cxn modelId="{E39550BC-D656-4488-B7A1-04B66293253F}" type="presOf" srcId="{ADA2E93C-F6CF-493D-B37E-63DAF105BCEA}" destId="{D396E6F5-3DFE-4614-9555-E14E0679A0A9}" srcOrd="0" destOrd="0" presId="urn:microsoft.com/office/officeart/2018/2/layout/IconCircleList"/>
    <dgm:cxn modelId="{FACB58C1-D450-4420-BADD-15B86D5B9151}" type="presOf" srcId="{C69C1C09-FC48-435C-B4DA-448E5EE4D91F}" destId="{CE49AE21-A81A-4B6B-891C-9122E16CD25F}" srcOrd="0" destOrd="0" presId="urn:microsoft.com/office/officeart/2018/2/layout/IconCircleList"/>
    <dgm:cxn modelId="{59D005E8-B0C3-4DA1-9BB3-0574784A2B5A}" type="presOf" srcId="{D830FBB0-CB96-4991-8065-0EE0E39B49B1}" destId="{95ACC77E-542F-4FBF-9074-A05FB8707EC0}" srcOrd="0" destOrd="0" presId="urn:microsoft.com/office/officeart/2018/2/layout/IconCircleList"/>
    <dgm:cxn modelId="{6DABB7F7-F413-4D2F-9191-ABCB7AE74AD6}" type="presOf" srcId="{E6278897-D51F-4102-9115-DC94739D083C}" destId="{221C1545-6999-415E-BB7C-99CCC2226206}" srcOrd="0" destOrd="0" presId="urn:microsoft.com/office/officeart/2018/2/layout/IconCircleList"/>
    <dgm:cxn modelId="{3BA01326-360B-4330-8030-CBFB3B8FBDCA}" type="presParOf" srcId="{D396E6F5-3DFE-4614-9555-E14E0679A0A9}" destId="{9C23B8A5-9C1E-4E92-BC38-F17999E00878}" srcOrd="0" destOrd="0" presId="urn:microsoft.com/office/officeart/2018/2/layout/IconCircleList"/>
    <dgm:cxn modelId="{C0AD9827-9BC7-4133-95B5-44C25FE8C1D6}" type="presParOf" srcId="{9C23B8A5-9C1E-4E92-BC38-F17999E00878}" destId="{8D0A5553-CAE4-4E8B-BBD0-1495B78FD59E}" srcOrd="0" destOrd="0" presId="urn:microsoft.com/office/officeart/2018/2/layout/IconCircleList"/>
    <dgm:cxn modelId="{974705C9-CB15-4043-83A5-8FC48767F035}" type="presParOf" srcId="{8D0A5553-CAE4-4E8B-BBD0-1495B78FD59E}" destId="{0AACCD0C-FDA1-4DF9-A89E-66FD11D7DE1F}" srcOrd="0" destOrd="0" presId="urn:microsoft.com/office/officeart/2018/2/layout/IconCircleList"/>
    <dgm:cxn modelId="{8C4F4D98-4AEE-4C85-9C66-4AA11712D254}" type="presParOf" srcId="{8D0A5553-CAE4-4E8B-BBD0-1495B78FD59E}" destId="{569C8AF9-5A1A-47FA-A21C-DB2E38E75959}" srcOrd="1" destOrd="0" presId="urn:microsoft.com/office/officeart/2018/2/layout/IconCircleList"/>
    <dgm:cxn modelId="{2B10C9D0-1E6C-46CF-91FB-BC6F1B8DDCCC}" type="presParOf" srcId="{8D0A5553-CAE4-4E8B-BBD0-1495B78FD59E}" destId="{42AF54EB-B154-4215-8586-A59DD29BE3B7}" srcOrd="2" destOrd="0" presId="urn:microsoft.com/office/officeart/2018/2/layout/IconCircleList"/>
    <dgm:cxn modelId="{A55A720C-A85E-4AFD-8BA8-8B30A0BEFF7C}" type="presParOf" srcId="{8D0A5553-CAE4-4E8B-BBD0-1495B78FD59E}" destId="{2D461647-33F0-4259-BE25-5BF8446B762D}" srcOrd="3" destOrd="0" presId="urn:microsoft.com/office/officeart/2018/2/layout/IconCircleList"/>
    <dgm:cxn modelId="{407A6053-4EB6-4B69-AF0B-65C923EA8201}" type="presParOf" srcId="{9C23B8A5-9C1E-4E92-BC38-F17999E00878}" destId="{251E2E84-9948-451C-A65C-E2CFAAC0574A}" srcOrd="1" destOrd="0" presId="urn:microsoft.com/office/officeart/2018/2/layout/IconCircleList"/>
    <dgm:cxn modelId="{82AA54B3-AB93-4606-A7A9-FF6D1617926D}" type="presParOf" srcId="{9C23B8A5-9C1E-4E92-BC38-F17999E00878}" destId="{16961A38-9373-4CAF-B34D-F77752ED2876}" srcOrd="2" destOrd="0" presId="urn:microsoft.com/office/officeart/2018/2/layout/IconCircleList"/>
    <dgm:cxn modelId="{7F5EC3E8-AF7D-412F-AD20-A1DD40D0D578}" type="presParOf" srcId="{16961A38-9373-4CAF-B34D-F77752ED2876}" destId="{83D05A26-4AE3-45E7-A726-C0E40C0973D8}" srcOrd="0" destOrd="0" presId="urn:microsoft.com/office/officeart/2018/2/layout/IconCircleList"/>
    <dgm:cxn modelId="{23DE169F-EBBA-4768-9A21-6FEC5D312005}" type="presParOf" srcId="{16961A38-9373-4CAF-B34D-F77752ED2876}" destId="{F99FE848-C1DB-4AB8-832F-450AD71087FF}" srcOrd="1" destOrd="0" presId="urn:microsoft.com/office/officeart/2018/2/layout/IconCircleList"/>
    <dgm:cxn modelId="{B6C4DB87-19D0-4C0B-A3DA-4D598FF638B1}" type="presParOf" srcId="{16961A38-9373-4CAF-B34D-F77752ED2876}" destId="{B0AE0E90-27F5-49AB-AA34-3AD2FDC3AC76}" srcOrd="2" destOrd="0" presId="urn:microsoft.com/office/officeart/2018/2/layout/IconCircleList"/>
    <dgm:cxn modelId="{2217ECFD-FB0D-4C94-B788-BE442A871073}" type="presParOf" srcId="{16961A38-9373-4CAF-B34D-F77752ED2876}" destId="{221C1545-6999-415E-BB7C-99CCC2226206}" srcOrd="3" destOrd="0" presId="urn:microsoft.com/office/officeart/2018/2/layout/IconCircleList"/>
    <dgm:cxn modelId="{D22C26DB-E255-4008-82ED-D8B0CAD0475E}" type="presParOf" srcId="{9C23B8A5-9C1E-4E92-BC38-F17999E00878}" destId="{5437AF78-C3FD-4650-B8F3-DC2F11CC40CE}" srcOrd="3" destOrd="0" presId="urn:microsoft.com/office/officeart/2018/2/layout/IconCircleList"/>
    <dgm:cxn modelId="{9C3861DB-1747-408A-8A4B-8C83827D829D}" type="presParOf" srcId="{9C23B8A5-9C1E-4E92-BC38-F17999E00878}" destId="{E5CC1EFF-A910-4721-81FB-5670AB9F629D}" srcOrd="4" destOrd="0" presId="urn:microsoft.com/office/officeart/2018/2/layout/IconCircleList"/>
    <dgm:cxn modelId="{42C6E321-4224-4752-A479-F8F3494FC6B6}" type="presParOf" srcId="{E5CC1EFF-A910-4721-81FB-5670AB9F629D}" destId="{9FECB572-CD19-4734-A24E-E2AD84787320}" srcOrd="0" destOrd="0" presId="urn:microsoft.com/office/officeart/2018/2/layout/IconCircleList"/>
    <dgm:cxn modelId="{76ECF7FC-299C-439B-B261-FB2EA01AE383}" type="presParOf" srcId="{E5CC1EFF-A910-4721-81FB-5670AB9F629D}" destId="{E824F1B9-33A4-47B5-AAEA-F785273D6659}" srcOrd="1" destOrd="0" presId="urn:microsoft.com/office/officeart/2018/2/layout/IconCircleList"/>
    <dgm:cxn modelId="{85DBB866-EA48-4BC1-9BA1-014C96E3F101}" type="presParOf" srcId="{E5CC1EFF-A910-4721-81FB-5670AB9F629D}" destId="{B1BD972E-5EAE-4C5C-BF31-CCAE418C1DAE}" srcOrd="2" destOrd="0" presId="urn:microsoft.com/office/officeart/2018/2/layout/IconCircleList"/>
    <dgm:cxn modelId="{1A8FEBCE-37ED-4B40-A987-6EA2993A9F0B}" type="presParOf" srcId="{E5CC1EFF-A910-4721-81FB-5670AB9F629D}" destId="{95ACC77E-542F-4FBF-9074-A05FB8707EC0}" srcOrd="3" destOrd="0" presId="urn:microsoft.com/office/officeart/2018/2/layout/IconCircleList"/>
    <dgm:cxn modelId="{79B4F4C1-BCE1-47AA-B6F8-1176F62C1A90}" type="presParOf" srcId="{9C23B8A5-9C1E-4E92-BC38-F17999E00878}" destId="{CE49AE21-A81A-4B6B-891C-9122E16CD25F}" srcOrd="5" destOrd="0" presId="urn:microsoft.com/office/officeart/2018/2/layout/IconCircleList"/>
    <dgm:cxn modelId="{384EA4E3-2C9C-41BF-90B0-3E30AF0EC997}" type="presParOf" srcId="{9C23B8A5-9C1E-4E92-BC38-F17999E00878}" destId="{213D2155-DB05-4BD5-A519-25D3AB5F5575}" srcOrd="6" destOrd="0" presId="urn:microsoft.com/office/officeart/2018/2/layout/IconCircleList"/>
    <dgm:cxn modelId="{9587C304-2ADA-454B-8FF4-83ECB32B1E2A}" type="presParOf" srcId="{213D2155-DB05-4BD5-A519-25D3AB5F5575}" destId="{1CB0A8C3-AE87-4E25-BDBA-8D2846EF200B}" srcOrd="0" destOrd="0" presId="urn:microsoft.com/office/officeart/2018/2/layout/IconCircleList"/>
    <dgm:cxn modelId="{7DB0DD46-CD0B-4E97-BF1B-CBF22F3A2CC1}" type="presParOf" srcId="{213D2155-DB05-4BD5-A519-25D3AB5F5575}" destId="{B2E9606B-1D8B-4D17-9539-141FB6E4E8B4}" srcOrd="1" destOrd="0" presId="urn:microsoft.com/office/officeart/2018/2/layout/IconCircleList"/>
    <dgm:cxn modelId="{2DE671E3-D480-401E-83F8-CF2EADA2BE1D}" type="presParOf" srcId="{213D2155-DB05-4BD5-A519-25D3AB5F5575}" destId="{69877CD4-2F68-4E95-9807-7D97A41D5058}" srcOrd="2" destOrd="0" presId="urn:microsoft.com/office/officeart/2018/2/layout/IconCircleList"/>
    <dgm:cxn modelId="{9E8A79A4-1269-469D-B98B-BFCE87E76907}" type="presParOf" srcId="{213D2155-DB05-4BD5-A519-25D3AB5F5575}" destId="{08083440-256E-4738-91AA-B3B997BA20E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444A7-66BB-49FE-9E2A-48A1693DB14A}">
      <dsp:nvSpPr>
        <dsp:cNvPr id="0" name=""/>
        <dsp:cNvSpPr/>
      </dsp:nvSpPr>
      <dsp:spPr>
        <a:xfrm>
          <a:off x="0" y="1893040"/>
          <a:ext cx="10058399" cy="0"/>
        </a:xfrm>
        <a:prstGeom prst="line">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B6F8B446-6DC8-48D5-A559-B860A63050A5}">
      <dsp:nvSpPr>
        <dsp:cNvPr id="0" name=""/>
        <dsp:cNvSpPr/>
      </dsp:nvSpPr>
      <dsp:spPr>
        <a:xfrm>
          <a:off x="122218" y="2033124"/>
          <a:ext cx="1748236"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b="1" kern="1200"/>
            <a:t>29 Apr.</a:t>
          </a:r>
        </a:p>
      </dsp:txBody>
      <dsp:txXfrm>
        <a:off x="122218" y="2033124"/>
        <a:ext cx="1748236" cy="427827"/>
      </dsp:txXfrm>
    </dsp:sp>
    <dsp:sp modelId="{A2909E6B-67CF-486B-97C5-DD2FF402AE64}">
      <dsp:nvSpPr>
        <dsp:cNvPr id="0" name=""/>
        <dsp:cNvSpPr/>
      </dsp:nvSpPr>
      <dsp:spPr>
        <a:xfrm>
          <a:off x="3020" y="0"/>
          <a:ext cx="1986632" cy="1173684"/>
        </a:xfrm>
        <a:prstGeom prst="round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a:t>Developing your Personal Narrative @ 3:30</a:t>
          </a:r>
        </a:p>
      </dsp:txBody>
      <dsp:txXfrm>
        <a:off x="60315" y="57295"/>
        <a:ext cx="1872042" cy="1059094"/>
      </dsp:txXfrm>
    </dsp:sp>
    <dsp:sp modelId="{EF1B285E-FAEA-41C5-8910-95152F773AF7}">
      <dsp:nvSpPr>
        <dsp:cNvPr id="0" name=""/>
        <dsp:cNvSpPr/>
      </dsp:nvSpPr>
      <dsp:spPr>
        <a:xfrm>
          <a:off x="996336" y="1173684"/>
          <a:ext cx="0" cy="719355"/>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726E466-6646-4857-9A32-AF2CE1F8D4C8}">
      <dsp:nvSpPr>
        <dsp:cNvPr id="0" name=""/>
        <dsp:cNvSpPr/>
      </dsp:nvSpPr>
      <dsp:spPr>
        <a:xfrm>
          <a:off x="1274465" y="1325127"/>
          <a:ext cx="1748236"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b="1" kern="1200"/>
            <a:t>May–July</a:t>
          </a:r>
        </a:p>
      </dsp:txBody>
      <dsp:txXfrm>
        <a:off x="1274465" y="1325127"/>
        <a:ext cx="1748236" cy="427827"/>
      </dsp:txXfrm>
    </dsp:sp>
    <dsp:sp modelId="{1B055152-FEB0-41D9-94D2-0D9A0031AC8C}">
      <dsp:nvSpPr>
        <dsp:cNvPr id="0" name=""/>
        <dsp:cNvSpPr/>
      </dsp:nvSpPr>
      <dsp:spPr>
        <a:xfrm>
          <a:off x="967940" y="1864644"/>
          <a:ext cx="56791" cy="56791"/>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2FBC45-C0DF-4433-8229-D5A201E13544}">
      <dsp:nvSpPr>
        <dsp:cNvPr id="0" name=""/>
        <dsp:cNvSpPr/>
      </dsp:nvSpPr>
      <dsp:spPr>
        <a:xfrm>
          <a:off x="1155267" y="2612395"/>
          <a:ext cx="1986632" cy="1149844"/>
        </a:xfrm>
        <a:prstGeom prst="round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a:t>OSA 1:1 Advising Sessions</a:t>
          </a:r>
        </a:p>
      </dsp:txBody>
      <dsp:txXfrm>
        <a:off x="1211398" y="2668526"/>
        <a:ext cx="1874370" cy="1037582"/>
      </dsp:txXfrm>
    </dsp:sp>
    <dsp:sp modelId="{8C09671B-FEE9-4CB0-BBB2-317459F04D19}">
      <dsp:nvSpPr>
        <dsp:cNvPr id="0" name=""/>
        <dsp:cNvSpPr/>
      </dsp:nvSpPr>
      <dsp:spPr>
        <a:xfrm>
          <a:off x="2148583" y="1893039"/>
          <a:ext cx="0" cy="719355"/>
        </a:xfrm>
        <a:prstGeom prst="line">
          <a:avLst/>
        </a:prstGeom>
        <a:noFill/>
        <a:ln w="12700" cap="flat" cmpd="sng" algn="ctr">
          <a:solidFill>
            <a:schemeClr val="accent3">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5E6B49D-F501-4B71-8DFE-C47C006D4D56}">
      <dsp:nvSpPr>
        <dsp:cNvPr id="0" name=""/>
        <dsp:cNvSpPr/>
      </dsp:nvSpPr>
      <dsp:spPr>
        <a:xfrm>
          <a:off x="2426711" y="2033124"/>
          <a:ext cx="1748236"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b="1" kern="1200"/>
            <a:t>3 June</a:t>
          </a:r>
        </a:p>
      </dsp:txBody>
      <dsp:txXfrm>
        <a:off x="2426711" y="2033124"/>
        <a:ext cx="1748236" cy="427827"/>
      </dsp:txXfrm>
    </dsp:sp>
    <dsp:sp modelId="{8B29D411-1812-470C-BA64-B6A923D2BC4A}">
      <dsp:nvSpPr>
        <dsp:cNvPr id="0" name=""/>
        <dsp:cNvSpPr/>
      </dsp:nvSpPr>
      <dsp:spPr>
        <a:xfrm>
          <a:off x="2120187" y="1864644"/>
          <a:ext cx="56791" cy="56791"/>
        </a:xfrm>
        <a:prstGeom prst="ellips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519790-D3D1-40E7-81EC-DE80982C4A66}">
      <dsp:nvSpPr>
        <dsp:cNvPr id="0" name=""/>
        <dsp:cNvSpPr/>
      </dsp:nvSpPr>
      <dsp:spPr>
        <a:xfrm>
          <a:off x="2307513" y="286085"/>
          <a:ext cx="1986632" cy="887599"/>
        </a:xfrm>
        <a:prstGeom prst="round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a:t>The Residency Application</a:t>
          </a:r>
        </a:p>
      </dsp:txBody>
      <dsp:txXfrm>
        <a:off x="2350842" y="329414"/>
        <a:ext cx="1899974" cy="800941"/>
      </dsp:txXfrm>
    </dsp:sp>
    <dsp:sp modelId="{00CE1497-F334-4449-8920-B2DBBE4DA760}">
      <dsp:nvSpPr>
        <dsp:cNvPr id="0" name=""/>
        <dsp:cNvSpPr/>
      </dsp:nvSpPr>
      <dsp:spPr>
        <a:xfrm>
          <a:off x="3300829" y="1173684"/>
          <a:ext cx="0" cy="719355"/>
        </a:xfrm>
        <a:prstGeom prst="line">
          <a:avLst/>
        </a:prstGeom>
        <a:noFill/>
        <a:ln w="12700" cap="flat" cmpd="sng" algn="ctr">
          <a:solidFill>
            <a:schemeClr val="accent4">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C92F71C-73DC-4248-860F-A39561A1ABB2}">
      <dsp:nvSpPr>
        <dsp:cNvPr id="0" name=""/>
        <dsp:cNvSpPr/>
      </dsp:nvSpPr>
      <dsp:spPr>
        <a:xfrm>
          <a:off x="3578958" y="1325127"/>
          <a:ext cx="1748236"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b="1" kern="1200"/>
            <a:t>15 July</a:t>
          </a:r>
        </a:p>
      </dsp:txBody>
      <dsp:txXfrm>
        <a:off x="3578958" y="1325127"/>
        <a:ext cx="1748236" cy="427827"/>
      </dsp:txXfrm>
    </dsp:sp>
    <dsp:sp modelId="{32230C81-4377-499F-8DAD-E2A4DA8887E2}">
      <dsp:nvSpPr>
        <dsp:cNvPr id="0" name=""/>
        <dsp:cNvSpPr/>
      </dsp:nvSpPr>
      <dsp:spPr>
        <a:xfrm>
          <a:off x="3272434" y="1864644"/>
          <a:ext cx="56791" cy="56791"/>
        </a:xfrm>
        <a:prstGeom prst="ellips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62A3AB-FC09-449F-B9DA-EF5248583C6E}">
      <dsp:nvSpPr>
        <dsp:cNvPr id="0" name=""/>
        <dsp:cNvSpPr/>
      </dsp:nvSpPr>
      <dsp:spPr>
        <a:xfrm>
          <a:off x="3459760" y="2612395"/>
          <a:ext cx="1986632" cy="1149844"/>
        </a:xfrm>
        <a:prstGeom prst="round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a:t>Personal Statement Workshop</a:t>
          </a:r>
        </a:p>
      </dsp:txBody>
      <dsp:txXfrm>
        <a:off x="3515891" y="2668526"/>
        <a:ext cx="1874370" cy="1037582"/>
      </dsp:txXfrm>
    </dsp:sp>
    <dsp:sp modelId="{3B9DB0A3-52CE-4629-9970-ECE81CB8C139}">
      <dsp:nvSpPr>
        <dsp:cNvPr id="0" name=""/>
        <dsp:cNvSpPr/>
      </dsp:nvSpPr>
      <dsp:spPr>
        <a:xfrm>
          <a:off x="4453076" y="1893039"/>
          <a:ext cx="0" cy="719355"/>
        </a:xfrm>
        <a:prstGeom prst="line">
          <a:avLst/>
        </a:prstGeom>
        <a:noFill/>
        <a:ln w="12700" cap="flat" cmpd="sng" algn="ctr">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73930D1-D8F4-443A-AB98-D50166102CC4}">
      <dsp:nvSpPr>
        <dsp:cNvPr id="0" name=""/>
        <dsp:cNvSpPr/>
      </dsp:nvSpPr>
      <dsp:spPr>
        <a:xfrm>
          <a:off x="4731205" y="2033124"/>
          <a:ext cx="1748236"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b="1" kern="1200"/>
            <a:t>19 Aug.</a:t>
          </a:r>
        </a:p>
      </dsp:txBody>
      <dsp:txXfrm>
        <a:off x="4731205" y="2033124"/>
        <a:ext cx="1748236" cy="427827"/>
      </dsp:txXfrm>
    </dsp:sp>
    <dsp:sp modelId="{32D6FA5A-A0C6-4AB4-82C3-48BCDC18A9C9}">
      <dsp:nvSpPr>
        <dsp:cNvPr id="0" name=""/>
        <dsp:cNvSpPr/>
      </dsp:nvSpPr>
      <dsp:spPr>
        <a:xfrm>
          <a:off x="4424681" y="1864644"/>
          <a:ext cx="56791" cy="56791"/>
        </a:xfrm>
        <a:prstGeom prst="ellips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755293-4F7E-4CA6-8427-FC7BF4A0A139}">
      <dsp:nvSpPr>
        <dsp:cNvPr id="0" name=""/>
        <dsp:cNvSpPr/>
      </dsp:nvSpPr>
      <dsp:spPr>
        <a:xfrm>
          <a:off x="4612007" y="23840"/>
          <a:ext cx="1986632" cy="1149844"/>
        </a:xfrm>
        <a:prstGeom prst="roundRect">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a:t>Personal Statement Workshop</a:t>
          </a:r>
        </a:p>
      </dsp:txBody>
      <dsp:txXfrm>
        <a:off x="4668138" y="79971"/>
        <a:ext cx="1874370" cy="1037582"/>
      </dsp:txXfrm>
    </dsp:sp>
    <dsp:sp modelId="{3176B5D9-0BF6-45D5-BEA7-985DA61F1C90}">
      <dsp:nvSpPr>
        <dsp:cNvPr id="0" name=""/>
        <dsp:cNvSpPr/>
      </dsp:nvSpPr>
      <dsp:spPr>
        <a:xfrm>
          <a:off x="5605323" y="1173684"/>
          <a:ext cx="0" cy="719355"/>
        </a:xfrm>
        <a:prstGeom prst="line">
          <a:avLst/>
        </a:prstGeom>
        <a:noFill/>
        <a:ln w="12700" cap="flat" cmpd="sng" algn="ctr">
          <a:solidFill>
            <a:schemeClr val="accent6">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52B1736-F653-4D59-A3F2-6A8999A16F5B}">
      <dsp:nvSpPr>
        <dsp:cNvPr id="0" name=""/>
        <dsp:cNvSpPr/>
      </dsp:nvSpPr>
      <dsp:spPr>
        <a:xfrm>
          <a:off x="5883451" y="1325127"/>
          <a:ext cx="1748236"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b="1" kern="1200"/>
            <a:t>Aug</a:t>
          </a:r>
        </a:p>
      </dsp:txBody>
      <dsp:txXfrm>
        <a:off x="5883451" y="1325127"/>
        <a:ext cx="1748236" cy="427827"/>
      </dsp:txXfrm>
    </dsp:sp>
    <dsp:sp modelId="{40CE1AAD-7257-43B6-BB35-F0C64233DDF5}">
      <dsp:nvSpPr>
        <dsp:cNvPr id="0" name=""/>
        <dsp:cNvSpPr/>
      </dsp:nvSpPr>
      <dsp:spPr>
        <a:xfrm>
          <a:off x="5576927" y="1864644"/>
          <a:ext cx="56791" cy="56791"/>
        </a:xfrm>
        <a:prstGeom prst="ellips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07DF32-25E1-4999-9EC1-5B80FFBE932C}">
      <dsp:nvSpPr>
        <dsp:cNvPr id="0" name=""/>
        <dsp:cNvSpPr/>
      </dsp:nvSpPr>
      <dsp:spPr>
        <a:xfrm>
          <a:off x="5764253" y="2612395"/>
          <a:ext cx="1986632" cy="1149844"/>
        </a:xfrm>
        <a:prstGeom prst="round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a:t>Interview Preparedness + Mock Interviews</a:t>
          </a:r>
        </a:p>
      </dsp:txBody>
      <dsp:txXfrm>
        <a:off x="5820384" y="2668526"/>
        <a:ext cx="1874370" cy="1037582"/>
      </dsp:txXfrm>
    </dsp:sp>
    <dsp:sp modelId="{74577B62-DB54-49C5-81D4-B7BC9FC97732}">
      <dsp:nvSpPr>
        <dsp:cNvPr id="0" name=""/>
        <dsp:cNvSpPr/>
      </dsp:nvSpPr>
      <dsp:spPr>
        <a:xfrm>
          <a:off x="6757570" y="1893039"/>
          <a:ext cx="0" cy="719355"/>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251E565-2107-4F1F-8432-9E4D9CC29E3E}">
      <dsp:nvSpPr>
        <dsp:cNvPr id="0" name=""/>
        <dsp:cNvSpPr/>
      </dsp:nvSpPr>
      <dsp:spPr>
        <a:xfrm>
          <a:off x="7035698" y="2033124"/>
          <a:ext cx="1748236"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b="1" kern="1200"/>
            <a:t>Jan</a:t>
          </a:r>
        </a:p>
      </dsp:txBody>
      <dsp:txXfrm>
        <a:off x="7035698" y="2033124"/>
        <a:ext cx="1748236" cy="427827"/>
      </dsp:txXfrm>
    </dsp:sp>
    <dsp:sp modelId="{2EB8A5E1-B584-45D9-B3BF-60D3192B3496}">
      <dsp:nvSpPr>
        <dsp:cNvPr id="0" name=""/>
        <dsp:cNvSpPr/>
      </dsp:nvSpPr>
      <dsp:spPr>
        <a:xfrm>
          <a:off x="6729174" y="1864644"/>
          <a:ext cx="56791" cy="56791"/>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3FB687-90F2-419A-896F-AC0F84A08D72}">
      <dsp:nvSpPr>
        <dsp:cNvPr id="0" name=""/>
        <dsp:cNvSpPr/>
      </dsp:nvSpPr>
      <dsp:spPr>
        <a:xfrm>
          <a:off x="6916500" y="286085"/>
          <a:ext cx="1986632" cy="887599"/>
        </a:xfrm>
        <a:prstGeom prst="round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a:t>Post-Interview Advising</a:t>
          </a:r>
        </a:p>
      </dsp:txBody>
      <dsp:txXfrm>
        <a:off x="6959829" y="329414"/>
        <a:ext cx="1899974" cy="800941"/>
      </dsp:txXfrm>
    </dsp:sp>
    <dsp:sp modelId="{0CD4B2C8-D81E-4A1C-9B85-BDDD9148B67F}">
      <dsp:nvSpPr>
        <dsp:cNvPr id="0" name=""/>
        <dsp:cNvSpPr/>
      </dsp:nvSpPr>
      <dsp:spPr>
        <a:xfrm>
          <a:off x="7909816" y="1173684"/>
          <a:ext cx="0" cy="719355"/>
        </a:xfrm>
        <a:prstGeom prst="line">
          <a:avLst/>
        </a:prstGeom>
        <a:noFill/>
        <a:ln w="12700" cap="flat" cmpd="sng" algn="ctr">
          <a:solidFill>
            <a:schemeClr val="accent3">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9918E19-A385-4049-9A50-28171C40DF56}">
      <dsp:nvSpPr>
        <dsp:cNvPr id="0" name=""/>
        <dsp:cNvSpPr/>
      </dsp:nvSpPr>
      <dsp:spPr>
        <a:xfrm>
          <a:off x="8187945" y="1325127"/>
          <a:ext cx="1748236"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b="1" kern="1200"/>
            <a:t>March</a:t>
          </a:r>
        </a:p>
      </dsp:txBody>
      <dsp:txXfrm>
        <a:off x="8187945" y="1325127"/>
        <a:ext cx="1748236" cy="427827"/>
      </dsp:txXfrm>
    </dsp:sp>
    <dsp:sp modelId="{43F71B9B-A668-48ED-9096-ACD6F3BB1082}">
      <dsp:nvSpPr>
        <dsp:cNvPr id="0" name=""/>
        <dsp:cNvSpPr/>
      </dsp:nvSpPr>
      <dsp:spPr>
        <a:xfrm>
          <a:off x="7881421" y="1864644"/>
          <a:ext cx="56791" cy="56791"/>
        </a:xfrm>
        <a:prstGeom prst="ellips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BDB96C-A606-441D-8FF8-3DD8191BA705}">
      <dsp:nvSpPr>
        <dsp:cNvPr id="0" name=""/>
        <dsp:cNvSpPr/>
      </dsp:nvSpPr>
      <dsp:spPr>
        <a:xfrm>
          <a:off x="8068747" y="2612395"/>
          <a:ext cx="1986632" cy="887599"/>
        </a:xfrm>
        <a:prstGeom prst="round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a:t>Match Week and SOAP</a:t>
          </a:r>
        </a:p>
      </dsp:txBody>
      <dsp:txXfrm>
        <a:off x="8112076" y="2655724"/>
        <a:ext cx="1899974" cy="800941"/>
      </dsp:txXfrm>
    </dsp:sp>
    <dsp:sp modelId="{C4A34D58-40C1-4E8F-AFFF-F63CC3EE52DB}">
      <dsp:nvSpPr>
        <dsp:cNvPr id="0" name=""/>
        <dsp:cNvSpPr/>
      </dsp:nvSpPr>
      <dsp:spPr>
        <a:xfrm>
          <a:off x="9062063" y="1893039"/>
          <a:ext cx="0" cy="719355"/>
        </a:xfrm>
        <a:prstGeom prst="line">
          <a:avLst/>
        </a:prstGeom>
        <a:noFill/>
        <a:ln w="12700" cap="flat" cmpd="sng" algn="ctr">
          <a:solidFill>
            <a:schemeClr val="accent4">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143719A-D577-4E3F-91D8-FE6AB4B68065}">
      <dsp:nvSpPr>
        <dsp:cNvPr id="0" name=""/>
        <dsp:cNvSpPr/>
      </dsp:nvSpPr>
      <dsp:spPr>
        <a:xfrm>
          <a:off x="9033667" y="1864644"/>
          <a:ext cx="56791" cy="56791"/>
        </a:xfrm>
        <a:prstGeom prst="ellips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EFCE4-6659-45D3-99D3-3D1E93EA587C}">
      <dsp:nvSpPr>
        <dsp:cNvPr id="0" name=""/>
        <dsp:cNvSpPr/>
      </dsp:nvSpPr>
      <dsp:spPr>
        <a:xfrm>
          <a:off x="3143" y="726289"/>
          <a:ext cx="3064668" cy="961858"/>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a:t>These are </a:t>
          </a:r>
          <a:r>
            <a:rPr lang="en-US" sz="2000" b="1" kern="1200"/>
            <a:t>a </a:t>
          </a:r>
          <a:r>
            <a:rPr lang="en-US" sz="2000" b="1" kern="1200">
              <a:latin typeface="Georgia Pro Cond Light" panose="020F0302020204030204"/>
            </a:rPr>
            <a:t>recommended</a:t>
          </a:r>
          <a:r>
            <a:rPr lang="en-US" sz="2000" b="1" kern="1200"/>
            <a:t> </a:t>
          </a:r>
          <a:r>
            <a:rPr lang="en-US" sz="2000" kern="1200"/>
            <a:t>component of </a:t>
          </a:r>
          <a:r>
            <a:rPr lang="en-US" sz="2000" kern="1200">
              <a:latin typeface="Georgia Pro Cond Light" panose="020F0302020204030204"/>
            </a:rPr>
            <a:t>Radiation Oncology</a:t>
          </a:r>
          <a:r>
            <a:rPr lang="en-US" sz="2000" kern="1200"/>
            <a:t> applications</a:t>
          </a:r>
        </a:p>
      </dsp:txBody>
      <dsp:txXfrm>
        <a:off x="3143" y="726289"/>
        <a:ext cx="3064668" cy="961858"/>
      </dsp:txXfrm>
    </dsp:sp>
    <dsp:sp modelId="{CA7D6535-4027-43F5-8EAE-EE8FD6C088B6}">
      <dsp:nvSpPr>
        <dsp:cNvPr id="0" name=""/>
        <dsp:cNvSpPr/>
      </dsp:nvSpPr>
      <dsp:spPr>
        <a:xfrm>
          <a:off x="3143" y="1688148"/>
          <a:ext cx="3064668" cy="1371642"/>
        </a:xfrm>
        <a:prstGeom prst="rect">
          <a:avLst/>
        </a:prstGeom>
        <a:solidFill>
          <a:schemeClr val="accent4">
            <a:alpha val="90000"/>
            <a:tint val="40000"/>
            <a:hueOff val="0"/>
            <a:satOff val="0"/>
            <a:lumOff val="0"/>
            <a:alphaOff val="0"/>
          </a:schemeClr>
        </a:solidFill>
        <a:ln w="1587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a:latin typeface="Georgia Pro Cond Light" panose="020F0302020204030204"/>
            </a:rPr>
            <a:t>Generally 1</a:t>
          </a:r>
        </a:p>
        <a:p>
          <a:pPr marL="228600" lvl="1" indent="-228600" algn="l" defTabSz="889000">
            <a:lnSpc>
              <a:spcPct val="90000"/>
            </a:lnSpc>
            <a:spcBef>
              <a:spcPct val="0"/>
            </a:spcBef>
            <a:spcAft>
              <a:spcPct val="15000"/>
            </a:spcAft>
            <a:buChar char="•"/>
          </a:pPr>
          <a:r>
            <a:rPr lang="en-US" sz="2000" kern="1200"/>
            <a:t>Can have PROS </a:t>
          </a:r>
          <a:r>
            <a:rPr lang="en-US" sz="2000" b="1" u="sng" kern="1200"/>
            <a:t>and</a:t>
          </a:r>
          <a:r>
            <a:rPr lang="en-US" sz="2000" kern="1200"/>
            <a:t> CONS! </a:t>
          </a:r>
        </a:p>
      </dsp:txBody>
      <dsp:txXfrm>
        <a:off x="3143" y="1688148"/>
        <a:ext cx="3064668" cy="1371642"/>
      </dsp:txXfrm>
    </dsp:sp>
    <dsp:sp modelId="{A29123B8-AB55-4A5C-AA05-E9A5A5750C18}">
      <dsp:nvSpPr>
        <dsp:cNvPr id="0" name=""/>
        <dsp:cNvSpPr/>
      </dsp:nvSpPr>
      <dsp:spPr>
        <a:xfrm>
          <a:off x="3496865" y="726289"/>
          <a:ext cx="3064668" cy="961858"/>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a:t>Away rotations MUST BE ADDED AT SOM!!! </a:t>
          </a:r>
          <a:endParaRPr lang="en-US" sz="2000" kern="1200"/>
        </a:p>
      </dsp:txBody>
      <dsp:txXfrm>
        <a:off x="3496865" y="726289"/>
        <a:ext cx="3064668" cy="961858"/>
      </dsp:txXfrm>
    </dsp:sp>
    <dsp:sp modelId="{0979CF36-51ED-49B5-AE04-42FA1FB8D238}">
      <dsp:nvSpPr>
        <dsp:cNvPr id="0" name=""/>
        <dsp:cNvSpPr/>
      </dsp:nvSpPr>
      <dsp:spPr>
        <a:xfrm>
          <a:off x="3496865" y="1688148"/>
          <a:ext cx="3064668" cy="1371642"/>
        </a:xfrm>
        <a:prstGeom prst="rect">
          <a:avLst/>
        </a:prstGeom>
        <a:solidFill>
          <a:schemeClr val="accent4">
            <a:alpha val="90000"/>
            <a:tint val="40000"/>
            <a:hueOff val="0"/>
            <a:satOff val="0"/>
            <a:lumOff val="0"/>
            <a:alphaOff val="0"/>
          </a:schemeClr>
        </a:solidFill>
        <a:ln w="1587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49207D-97BD-4D74-B1B2-A1843C206BE5}">
      <dsp:nvSpPr>
        <dsp:cNvPr id="0" name=""/>
        <dsp:cNvSpPr/>
      </dsp:nvSpPr>
      <dsp:spPr>
        <a:xfrm>
          <a:off x="6990588" y="726289"/>
          <a:ext cx="3064668" cy="961858"/>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Required forms are found on the Student Scheduling Page </a:t>
          </a:r>
        </a:p>
      </dsp:txBody>
      <dsp:txXfrm>
        <a:off x="6990588" y="726289"/>
        <a:ext cx="3064668" cy="961858"/>
      </dsp:txXfrm>
    </dsp:sp>
    <dsp:sp modelId="{73320468-40B0-4525-90BB-6C15BD8E8DA4}">
      <dsp:nvSpPr>
        <dsp:cNvPr id="0" name=""/>
        <dsp:cNvSpPr/>
      </dsp:nvSpPr>
      <dsp:spPr>
        <a:xfrm>
          <a:off x="6990588" y="1688148"/>
          <a:ext cx="3064668" cy="1371642"/>
        </a:xfrm>
        <a:prstGeom prst="rect">
          <a:avLst/>
        </a:prstGeom>
        <a:solidFill>
          <a:schemeClr val="accent4">
            <a:alpha val="90000"/>
            <a:tint val="40000"/>
            <a:hueOff val="0"/>
            <a:satOff val="0"/>
            <a:lumOff val="0"/>
            <a:alphaOff val="0"/>
          </a:schemeClr>
        </a:solidFill>
        <a:ln w="1587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Forms should be completed/signed by Departments </a:t>
          </a:r>
        </a:p>
        <a:p>
          <a:pPr marL="228600" lvl="1" indent="-228600" algn="l" defTabSz="889000">
            <a:lnSpc>
              <a:spcPct val="90000"/>
            </a:lnSpc>
            <a:spcBef>
              <a:spcPct val="0"/>
            </a:spcBef>
            <a:spcAft>
              <a:spcPct val="15000"/>
            </a:spcAft>
            <a:buChar char="•"/>
          </a:pPr>
          <a:r>
            <a:rPr lang="en-US" sz="2000" kern="1200"/>
            <a:t>Submitted to Add/Drop </a:t>
          </a:r>
        </a:p>
      </dsp:txBody>
      <dsp:txXfrm>
        <a:off x="6990588" y="1688148"/>
        <a:ext cx="3064668" cy="13716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C1E97-9C51-4099-8378-3AFAD56B222C}">
      <dsp:nvSpPr>
        <dsp:cNvPr id="0" name=""/>
        <dsp:cNvSpPr/>
      </dsp:nvSpPr>
      <dsp:spPr>
        <a:xfrm>
          <a:off x="2946" y="256585"/>
          <a:ext cx="2337792" cy="3272909"/>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l" defTabSz="711200">
            <a:lnSpc>
              <a:spcPct val="90000"/>
            </a:lnSpc>
            <a:spcBef>
              <a:spcPct val="0"/>
            </a:spcBef>
            <a:spcAft>
              <a:spcPct val="35000"/>
            </a:spcAft>
            <a:buNone/>
          </a:pPr>
          <a:r>
            <a:rPr lang="en-US" sz="1600" b="0" i="0" kern="1200"/>
            <a:t>Complete an FRCT Scholarly Project​</a:t>
          </a:r>
          <a:endParaRPr lang="en-US" sz="1600" kern="1200"/>
        </a:p>
      </dsp:txBody>
      <dsp:txXfrm>
        <a:off x="2946" y="1500290"/>
        <a:ext cx="2337792" cy="1963745"/>
      </dsp:txXfrm>
    </dsp:sp>
    <dsp:sp modelId="{4CC637A2-D658-4B95-868E-02A609EA0FEA}">
      <dsp:nvSpPr>
        <dsp:cNvPr id="0" name=""/>
        <dsp:cNvSpPr/>
      </dsp:nvSpPr>
      <dsp:spPr>
        <a:xfrm>
          <a:off x="680906" y="583876"/>
          <a:ext cx="981872" cy="981872"/>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24698" y="727668"/>
        <a:ext cx="694288" cy="694288"/>
      </dsp:txXfrm>
    </dsp:sp>
    <dsp:sp modelId="{C737C862-1CAB-4505-8817-FE810AD20CA9}">
      <dsp:nvSpPr>
        <dsp:cNvPr id="0" name=""/>
        <dsp:cNvSpPr/>
      </dsp:nvSpPr>
      <dsp:spPr>
        <a:xfrm>
          <a:off x="2946" y="3529422"/>
          <a:ext cx="2337792" cy="72"/>
        </a:xfrm>
        <a:prstGeom prst="rect">
          <a:avLst/>
        </a:prstGeom>
        <a:solidFill>
          <a:schemeClr val="accent2">
            <a:hueOff val="213134"/>
            <a:satOff val="-1487"/>
            <a:lumOff val="364"/>
            <a:alphaOff val="0"/>
          </a:schemeClr>
        </a:solidFill>
        <a:ln w="15875" cap="flat" cmpd="sng" algn="ctr">
          <a:solidFill>
            <a:schemeClr val="accent2">
              <a:hueOff val="213134"/>
              <a:satOff val="-1487"/>
              <a:lumOff val="3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D9FEC4-8A12-4ED5-888C-EB1A89FD28B3}">
      <dsp:nvSpPr>
        <dsp:cNvPr id="0" name=""/>
        <dsp:cNvSpPr/>
      </dsp:nvSpPr>
      <dsp:spPr>
        <a:xfrm>
          <a:off x="2574518" y="256585"/>
          <a:ext cx="2337792" cy="3272909"/>
        </a:xfrm>
        <a:prstGeom prst="rect">
          <a:avLst/>
        </a:prstGeom>
        <a:solidFill>
          <a:schemeClr val="accent2">
            <a:tint val="40000"/>
            <a:alpha val="90000"/>
            <a:hueOff val="667187"/>
            <a:satOff val="-959"/>
            <a:lumOff val="46"/>
            <a:alphaOff val="0"/>
          </a:schemeClr>
        </a:solidFill>
        <a:ln w="15875" cap="flat" cmpd="sng" algn="ctr">
          <a:solidFill>
            <a:schemeClr val="accent2">
              <a:tint val="40000"/>
              <a:alpha val="90000"/>
              <a:hueOff val="667187"/>
              <a:satOff val="-959"/>
              <a:lumOff val="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l" defTabSz="711200">
            <a:lnSpc>
              <a:spcPct val="90000"/>
            </a:lnSpc>
            <a:spcBef>
              <a:spcPct val="0"/>
            </a:spcBef>
            <a:spcAft>
              <a:spcPct val="35000"/>
            </a:spcAft>
            <a:buNone/>
          </a:pPr>
          <a:r>
            <a:rPr lang="en-US" sz="1600" b="0" i="0" kern="1200"/>
            <a:t>Pass OSCE ​</a:t>
          </a:r>
          <a:endParaRPr lang="en-US" sz="1600" kern="1200"/>
        </a:p>
      </dsp:txBody>
      <dsp:txXfrm>
        <a:off x="2574518" y="1500290"/>
        <a:ext cx="2337792" cy="1963745"/>
      </dsp:txXfrm>
    </dsp:sp>
    <dsp:sp modelId="{CC368B80-AC85-487E-8C3E-26DF949580E6}">
      <dsp:nvSpPr>
        <dsp:cNvPr id="0" name=""/>
        <dsp:cNvSpPr/>
      </dsp:nvSpPr>
      <dsp:spPr>
        <a:xfrm>
          <a:off x="3252477" y="583876"/>
          <a:ext cx="981872" cy="981872"/>
        </a:xfrm>
        <a:prstGeom prst="ellipse">
          <a:avLst/>
        </a:prstGeom>
        <a:solidFill>
          <a:schemeClr val="accent2">
            <a:hueOff val="426268"/>
            <a:satOff val="-2974"/>
            <a:lumOff val="728"/>
            <a:alphaOff val="0"/>
          </a:schemeClr>
        </a:solidFill>
        <a:ln w="15875" cap="flat" cmpd="sng" algn="ctr">
          <a:solidFill>
            <a:schemeClr val="accent2">
              <a:hueOff val="426268"/>
              <a:satOff val="-2974"/>
              <a:lumOff val="7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396269" y="727668"/>
        <a:ext cx="694288" cy="694288"/>
      </dsp:txXfrm>
    </dsp:sp>
    <dsp:sp modelId="{497E4C47-032C-4F2D-BB61-97FC544BB57B}">
      <dsp:nvSpPr>
        <dsp:cNvPr id="0" name=""/>
        <dsp:cNvSpPr/>
      </dsp:nvSpPr>
      <dsp:spPr>
        <a:xfrm>
          <a:off x="2574518" y="3529422"/>
          <a:ext cx="2337792" cy="72"/>
        </a:xfrm>
        <a:prstGeom prst="rect">
          <a:avLst/>
        </a:prstGeom>
        <a:solidFill>
          <a:schemeClr val="accent2">
            <a:hueOff val="639401"/>
            <a:satOff val="-4461"/>
            <a:lumOff val="1092"/>
            <a:alphaOff val="0"/>
          </a:schemeClr>
        </a:solidFill>
        <a:ln w="15875" cap="flat" cmpd="sng" algn="ctr">
          <a:solidFill>
            <a:schemeClr val="accent2">
              <a:hueOff val="639401"/>
              <a:satOff val="-4461"/>
              <a:lumOff val="10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8B6DF8-7315-4032-9D7E-12AD34FFC097}">
      <dsp:nvSpPr>
        <dsp:cNvPr id="0" name=""/>
        <dsp:cNvSpPr/>
      </dsp:nvSpPr>
      <dsp:spPr>
        <a:xfrm>
          <a:off x="5146089" y="256585"/>
          <a:ext cx="2337792" cy="3272909"/>
        </a:xfrm>
        <a:prstGeom prst="rect">
          <a:avLst/>
        </a:prstGeom>
        <a:solidFill>
          <a:schemeClr val="accent2">
            <a:tint val="40000"/>
            <a:alpha val="90000"/>
            <a:hueOff val="1334374"/>
            <a:satOff val="-1919"/>
            <a:lumOff val="93"/>
            <a:alphaOff val="0"/>
          </a:schemeClr>
        </a:solidFill>
        <a:ln w="15875" cap="flat" cmpd="sng" algn="ctr">
          <a:solidFill>
            <a:schemeClr val="accent2">
              <a:tint val="40000"/>
              <a:alpha val="90000"/>
              <a:hueOff val="1334374"/>
              <a:satOff val="-1919"/>
              <a:lumOff val="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l" defTabSz="711200">
            <a:lnSpc>
              <a:spcPct val="90000"/>
            </a:lnSpc>
            <a:spcBef>
              <a:spcPct val="0"/>
            </a:spcBef>
            <a:spcAft>
              <a:spcPct val="35000"/>
            </a:spcAft>
            <a:buNone/>
          </a:pPr>
          <a:r>
            <a:rPr lang="en-US" sz="1600" b="0" i="0" kern="1200"/>
            <a:t>Take USMLE Step 2: Clinical Knowledge examination​</a:t>
          </a:r>
          <a:endParaRPr lang="en-US" sz="1600" kern="1200"/>
        </a:p>
      </dsp:txBody>
      <dsp:txXfrm>
        <a:off x="5146089" y="1500290"/>
        <a:ext cx="2337792" cy="1963745"/>
      </dsp:txXfrm>
    </dsp:sp>
    <dsp:sp modelId="{2C3F74B9-620A-4B91-BF19-B7C7AA9C4F40}">
      <dsp:nvSpPr>
        <dsp:cNvPr id="0" name=""/>
        <dsp:cNvSpPr/>
      </dsp:nvSpPr>
      <dsp:spPr>
        <a:xfrm>
          <a:off x="5824049" y="583876"/>
          <a:ext cx="981872" cy="981872"/>
        </a:xfrm>
        <a:prstGeom prst="ellipse">
          <a:avLst/>
        </a:prstGeom>
        <a:solidFill>
          <a:schemeClr val="accent2">
            <a:hueOff val="852535"/>
            <a:satOff val="-5949"/>
            <a:lumOff val="1457"/>
            <a:alphaOff val="0"/>
          </a:schemeClr>
        </a:solidFill>
        <a:ln w="15875" cap="flat" cmpd="sng" algn="ctr">
          <a:solidFill>
            <a:schemeClr val="accent2">
              <a:hueOff val="852535"/>
              <a:satOff val="-5949"/>
              <a:lumOff val="145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5967841" y="727668"/>
        <a:ext cx="694288" cy="694288"/>
      </dsp:txXfrm>
    </dsp:sp>
    <dsp:sp modelId="{CB5BFD9B-D7DF-4AF0-9B45-3F472489D93E}">
      <dsp:nvSpPr>
        <dsp:cNvPr id="0" name=""/>
        <dsp:cNvSpPr/>
      </dsp:nvSpPr>
      <dsp:spPr>
        <a:xfrm>
          <a:off x="5146089" y="3529422"/>
          <a:ext cx="2337792" cy="72"/>
        </a:xfrm>
        <a:prstGeom prst="rect">
          <a:avLst/>
        </a:prstGeom>
        <a:solidFill>
          <a:schemeClr val="accent2">
            <a:hueOff val="1065669"/>
            <a:satOff val="-7436"/>
            <a:lumOff val="1821"/>
            <a:alphaOff val="0"/>
          </a:schemeClr>
        </a:solidFill>
        <a:ln w="15875" cap="flat" cmpd="sng" algn="ctr">
          <a:solidFill>
            <a:schemeClr val="accent2">
              <a:hueOff val="1065669"/>
              <a:satOff val="-7436"/>
              <a:lumOff val="18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00FD1E-B05F-4654-8DD3-FD8EA633E3D9}">
      <dsp:nvSpPr>
        <dsp:cNvPr id="0" name=""/>
        <dsp:cNvSpPr/>
      </dsp:nvSpPr>
      <dsp:spPr>
        <a:xfrm>
          <a:off x="7717661" y="256585"/>
          <a:ext cx="2337792" cy="3272909"/>
        </a:xfrm>
        <a:prstGeom prst="rect">
          <a:avLst/>
        </a:prstGeom>
        <a:solidFill>
          <a:schemeClr val="accent2">
            <a:tint val="40000"/>
            <a:alpha val="90000"/>
            <a:hueOff val="2001561"/>
            <a:satOff val="-2878"/>
            <a:lumOff val="139"/>
            <a:alphaOff val="0"/>
          </a:schemeClr>
        </a:solidFill>
        <a:ln w="15875" cap="flat" cmpd="sng" algn="ctr">
          <a:solidFill>
            <a:schemeClr val="accent2">
              <a:tint val="40000"/>
              <a:alpha val="90000"/>
              <a:hueOff val="2001561"/>
              <a:satOff val="-2878"/>
              <a:lumOff val="1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l" defTabSz="711200">
            <a:lnSpc>
              <a:spcPct val="90000"/>
            </a:lnSpc>
            <a:spcBef>
              <a:spcPct val="0"/>
            </a:spcBef>
            <a:spcAft>
              <a:spcPct val="35000"/>
            </a:spcAft>
            <a:buNone/>
          </a:pPr>
          <a:r>
            <a:rPr lang="en-US" sz="1600" b="0" i="0" kern="1200"/>
            <a:t>Complete Exit Interview with Financial Aid ​</a:t>
          </a:r>
          <a:endParaRPr lang="en-US" sz="1600" kern="1200"/>
        </a:p>
      </dsp:txBody>
      <dsp:txXfrm>
        <a:off x="7717661" y="1500290"/>
        <a:ext cx="2337792" cy="1963745"/>
      </dsp:txXfrm>
    </dsp:sp>
    <dsp:sp modelId="{AF667AC7-6017-41B4-801C-F9A87F91CEB1}">
      <dsp:nvSpPr>
        <dsp:cNvPr id="0" name=""/>
        <dsp:cNvSpPr/>
      </dsp:nvSpPr>
      <dsp:spPr>
        <a:xfrm>
          <a:off x="8395620" y="583876"/>
          <a:ext cx="981872" cy="981872"/>
        </a:xfrm>
        <a:prstGeom prst="ellipse">
          <a:avLst/>
        </a:prstGeom>
        <a:solidFill>
          <a:schemeClr val="accent2">
            <a:hueOff val="1278803"/>
            <a:satOff val="-8923"/>
            <a:lumOff val="2185"/>
            <a:alphaOff val="0"/>
          </a:schemeClr>
        </a:solidFill>
        <a:ln w="15875" cap="flat" cmpd="sng" algn="ctr">
          <a:solidFill>
            <a:schemeClr val="accent2">
              <a:hueOff val="1278803"/>
              <a:satOff val="-8923"/>
              <a:lumOff val="218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539412" y="727668"/>
        <a:ext cx="694288" cy="694288"/>
      </dsp:txXfrm>
    </dsp:sp>
    <dsp:sp modelId="{8F9C2E2A-0D9D-4934-832E-9D75AEB68B0D}">
      <dsp:nvSpPr>
        <dsp:cNvPr id="0" name=""/>
        <dsp:cNvSpPr/>
      </dsp:nvSpPr>
      <dsp:spPr>
        <a:xfrm>
          <a:off x="7717661" y="3529422"/>
          <a:ext cx="2337792" cy="72"/>
        </a:xfrm>
        <a:prstGeom prst="rect">
          <a:avLst/>
        </a:prstGeom>
        <a:solidFill>
          <a:schemeClr val="accent2">
            <a:hueOff val="1491936"/>
            <a:satOff val="-10410"/>
            <a:lumOff val="2549"/>
            <a:alphaOff val="0"/>
          </a:schemeClr>
        </a:solidFill>
        <a:ln w="15875" cap="flat" cmpd="sng" algn="ctr">
          <a:solidFill>
            <a:schemeClr val="accent2">
              <a:hueOff val="1491936"/>
              <a:satOff val="-10410"/>
              <a:lumOff val="2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ABF84-23B7-4823-BDAB-9DD286BF9683}">
      <dsp:nvSpPr>
        <dsp:cNvPr id="0" name=""/>
        <dsp:cNvSpPr/>
      </dsp:nvSpPr>
      <dsp:spPr>
        <a:xfrm>
          <a:off x="802095" y="627598"/>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D06F67-E505-47B4-9B68-ABE3A0E70746}">
      <dsp:nvSpPr>
        <dsp:cNvPr id="0" name=""/>
        <dsp:cNvSpPr/>
      </dsp:nvSpPr>
      <dsp:spPr>
        <a:xfrm>
          <a:off x="307095" y="1803559"/>
          <a:ext cx="1800000" cy="102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i="0" kern="1200"/>
            <a:t>Confirm name/pronunciation in MedScope</a:t>
          </a:r>
          <a:r>
            <a:rPr lang="en-US" sz="1400" b="0" i="0" kern="1200"/>
            <a:t> as you with for graduation/diploma  </a:t>
          </a:r>
          <a:endParaRPr lang="en-US" sz="1400" kern="1200"/>
        </a:p>
      </dsp:txBody>
      <dsp:txXfrm>
        <a:off x="307095" y="1803559"/>
        <a:ext cx="1800000" cy="1021113"/>
      </dsp:txXfrm>
    </dsp:sp>
    <dsp:sp modelId="{4326E838-C62E-459A-B2E6-9AB3CE7F5B5B}">
      <dsp:nvSpPr>
        <dsp:cNvPr id="0" name=""/>
        <dsp:cNvSpPr/>
      </dsp:nvSpPr>
      <dsp:spPr>
        <a:xfrm>
          <a:off x="2917095" y="627598"/>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533308-988B-4B18-9150-5AD28990E71D}">
      <dsp:nvSpPr>
        <dsp:cNvPr id="0" name=""/>
        <dsp:cNvSpPr/>
      </dsp:nvSpPr>
      <dsp:spPr>
        <a:xfrm>
          <a:off x="2422095" y="1803559"/>
          <a:ext cx="1800000" cy="102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a:t>Update your </a:t>
          </a:r>
          <a:r>
            <a:rPr lang="en-US" sz="1400" b="1" i="0" kern="1200"/>
            <a:t>Preferred Pronouns</a:t>
          </a:r>
          <a:r>
            <a:rPr lang="en-US" sz="1400" b="0" i="0" kern="1200"/>
            <a:t> in MedScope for the MSPE (if not indicated will default to he/him, she/her) </a:t>
          </a:r>
          <a:endParaRPr lang="en-US" sz="1400" kern="1200"/>
        </a:p>
      </dsp:txBody>
      <dsp:txXfrm>
        <a:off x="2422095" y="1803559"/>
        <a:ext cx="1800000" cy="1021113"/>
      </dsp:txXfrm>
    </dsp:sp>
    <dsp:sp modelId="{C0DABDC6-C8DB-4731-8A37-DA99839CBDF0}">
      <dsp:nvSpPr>
        <dsp:cNvPr id="0" name=""/>
        <dsp:cNvSpPr/>
      </dsp:nvSpPr>
      <dsp:spPr>
        <a:xfrm>
          <a:off x="5032095" y="627598"/>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51ABFC-6306-41F4-921D-11DDBECBE78D}">
      <dsp:nvSpPr>
        <dsp:cNvPr id="0" name=""/>
        <dsp:cNvSpPr/>
      </dsp:nvSpPr>
      <dsp:spPr>
        <a:xfrm>
          <a:off x="4537095" y="1803559"/>
          <a:ext cx="1800000" cy="102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a:t>Update your </a:t>
          </a:r>
          <a:r>
            <a:rPr lang="en-US" sz="1400" b="1" i="0" kern="1200"/>
            <a:t>contact information</a:t>
          </a:r>
          <a:r>
            <a:rPr lang="en-US" sz="1400" b="0" i="0" kern="1200"/>
            <a:t>  </a:t>
          </a:r>
          <a:endParaRPr lang="en-US" sz="1400" kern="1200"/>
        </a:p>
      </dsp:txBody>
      <dsp:txXfrm>
        <a:off x="4537095" y="1803559"/>
        <a:ext cx="1800000" cy="1021113"/>
      </dsp:txXfrm>
    </dsp:sp>
    <dsp:sp modelId="{699420A2-2FEE-4BDE-9AC9-DF2123FAE47F}">
      <dsp:nvSpPr>
        <dsp:cNvPr id="0" name=""/>
        <dsp:cNvSpPr/>
      </dsp:nvSpPr>
      <dsp:spPr>
        <a:xfrm>
          <a:off x="7147095" y="627598"/>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03201D-91F8-4E6F-A39E-830CC6A82261}">
      <dsp:nvSpPr>
        <dsp:cNvPr id="0" name=""/>
        <dsp:cNvSpPr/>
      </dsp:nvSpPr>
      <dsp:spPr>
        <a:xfrm>
          <a:off x="6652095" y="1803559"/>
          <a:ext cx="1800000" cy="102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a:t>Pay it forward, sign up to be an </a:t>
          </a:r>
          <a:r>
            <a:rPr lang="en-US" sz="1400" b="1" i="0" kern="1200"/>
            <a:t>Alumni Mentor</a:t>
          </a:r>
          <a:r>
            <a:rPr lang="en-US" sz="1400" b="0" i="0" kern="1200"/>
            <a:t> (Career Tab, MedScope)  </a:t>
          </a:r>
          <a:endParaRPr lang="en-US" sz="1400" kern="1200"/>
        </a:p>
      </dsp:txBody>
      <dsp:txXfrm>
        <a:off x="6652095" y="1803559"/>
        <a:ext cx="1800000" cy="1021113"/>
      </dsp:txXfrm>
    </dsp:sp>
    <dsp:sp modelId="{BA11E5BF-9EE3-49C6-8593-0DF391085A01}">
      <dsp:nvSpPr>
        <dsp:cNvPr id="0" name=""/>
        <dsp:cNvSpPr/>
      </dsp:nvSpPr>
      <dsp:spPr>
        <a:xfrm>
          <a:off x="802095" y="3274672"/>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A98E7D-C56E-496F-B8EA-7DA8A3674B18}">
      <dsp:nvSpPr>
        <dsp:cNvPr id="0" name=""/>
        <dsp:cNvSpPr/>
      </dsp:nvSpPr>
      <dsp:spPr>
        <a:xfrm>
          <a:off x="307095" y="4450633"/>
          <a:ext cx="1800000" cy="102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a:t>Use the </a:t>
          </a:r>
          <a:r>
            <a:rPr lang="en-US" sz="1400" b="1" i="0" kern="1200"/>
            <a:t>MedScope Interview Tracker</a:t>
          </a:r>
          <a:r>
            <a:rPr lang="en-US" sz="1400" b="0" i="0" kern="1200"/>
            <a:t> to ensure optimal advising!  </a:t>
          </a:r>
          <a:endParaRPr lang="en-US" sz="1400" kern="1200"/>
        </a:p>
      </dsp:txBody>
      <dsp:txXfrm>
        <a:off x="307095" y="4450633"/>
        <a:ext cx="1800000" cy="1021113"/>
      </dsp:txXfrm>
    </dsp:sp>
    <dsp:sp modelId="{1AEABD22-A0A9-4D41-81B7-AFC88313740D}">
      <dsp:nvSpPr>
        <dsp:cNvPr id="0" name=""/>
        <dsp:cNvSpPr/>
      </dsp:nvSpPr>
      <dsp:spPr>
        <a:xfrm>
          <a:off x="2917095" y="3274672"/>
          <a:ext cx="810000" cy="8100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2CF7BB-5A31-41F3-AFBF-58912881CCA0}">
      <dsp:nvSpPr>
        <dsp:cNvPr id="0" name=""/>
        <dsp:cNvSpPr/>
      </dsp:nvSpPr>
      <dsp:spPr>
        <a:xfrm>
          <a:off x="2422095" y="4450633"/>
          <a:ext cx="1800000" cy="102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a:t>Consider your brand and ensure social media profiles are professional/clean  </a:t>
          </a:r>
          <a:endParaRPr lang="en-US" sz="1400" kern="1200"/>
        </a:p>
      </dsp:txBody>
      <dsp:txXfrm>
        <a:off x="2422095" y="4450633"/>
        <a:ext cx="1800000" cy="1021113"/>
      </dsp:txXfrm>
    </dsp:sp>
    <dsp:sp modelId="{FAA5C0ED-D718-4047-8A12-CC64995D8B39}">
      <dsp:nvSpPr>
        <dsp:cNvPr id="0" name=""/>
        <dsp:cNvSpPr/>
      </dsp:nvSpPr>
      <dsp:spPr>
        <a:xfrm>
          <a:off x="5032095" y="3274672"/>
          <a:ext cx="810000" cy="81000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7AF4AB-CD1B-4998-9BCA-CE756F099076}">
      <dsp:nvSpPr>
        <dsp:cNvPr id="0" name=""/>
        <dsp:cNvSpPr/>
      </dsp:nvSpPr>
      <dsp:spPr>
        <a:xfrm>
          <a:off x="4537095" y="4450633"/>
          <a:ext cx="1800000" cy="102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a:t>Meet </a:t>
          </a:r>
          <a:r>
            <a:rPr lang="en-US" sz="1400" kern="1200"/>
            <a:t>with Financial Aid (Sophia Cascio)</a:t>
          </a:r>
        </a:p>
      </dsp:txBody>
      <dsp:txXfrm>
        <a:off x="4537095" y="4450633"/>
        <a:ext cx="1800000" cy="1021113"/>
      </dsp:txXfrm>
    </dsp:sp>
    <dsp:sp modelId="{7A61BAB1-782F-4B63-9C03-4FFE52C3964B}">
      <dsp:nvSpPr>
        <dsp:cNvPr id="0" name=""/>
        <dsp:cNvSpPr/>
      </dsp:nvSpPr>
      <dsp:spPr>
        <a:xfrm>
          <a:off x="7147095" y="3274672"/>
          <a:ext cx="810000" cy="810000"/>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F89049-E576-4829-8307-1D7EFE0D452E}">
      <dsp:nvSpPr>
        <dsp:cNvPr id="0" name=""/>
        <dsp:cNvSpPr/>
      </dsp:nvSpPr>
      <dsp:spPr>
        <a:xfrm>
          <a:off x="6652095" y="4450633"/>
          <a:ext cx="1800000" cy="102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a:t>Complete </a:t>
          </a:r>
          <a:r>
            <a:rPr lang="en-US" sz="1400" b="1" i="0" kern="1200"/>
            <a:t>Graduation Questionnaire</a:t>
          </a:r>
          <a:r>
            <a:rPr lang="en-US" sz="1400" b="0" i="0" kern="1200"/>
            <a:t> (online through AAMC) – available Jan – May </a:t>
          </a:r>
          <a:endParaRPr lang="en-US" sz="1400" kern="1200"/>
        </a:p>
      </dsp:txBody>
      <dsp:txXfrm>
        <a:off x="6652095" y="4450633"/>
        <a:ext cx="1800000" cy="10211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E3502-1B76-40D0-87D1-59E2B7AC3540}">
      <dsp:nvSpPr>
        <dsp:cNvPr id="0" name=""/>
        <dsp:cNvSpPr/>
      </dsp:nvSpPr>
      <dsp:spPr>
        <a:xfrm>
          <a:off x="0" y="2310"/>
          <a:ext cx="6931152" cy="117121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69028E-6911-4445-B37B-5A2524B84408}">
      <dsp:nvSpPr>
        <dsp:cNvPr id="0" name=""/>
        <dsp:cNvSpPr/>
      </dsp:nvSpPr>
      <dsp:spPr>
        <a:xfrm>
          <a:off x="354292" y="265834"/>
          <a:ext cx="644168" cy="6441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BBF6F2-C071-4814-881C-ADDCABC91E31}">
      <dsp:nvSpPr>
        <dsp:cNvPr id="0" name=""/>
        <dsp:cNvSpPr/>
      </dsp:nvSpPr>
      <dsp:spPr>
        <a:xfrm>
          <a:off x="1352752" y="2310"/>
          <a:ext cx="5578399" cy="1171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54" tIns="123954" rIns="123954" bIns="123954" numCol="1" spcCol="1270" anchor="ctr" anchorCtr="0">
          <a:noAutofit/>
        </a:bodyPr>
        <a:lstStyle/>
        <a:p>
          <a:pPr marL="0" lvl="0" indent="0" algn="l" defTabSz="977900">
            <a:lnSpc>
              <a:spcPct val="90000"/>
            </a:lnSpc>
            <a:spcBef>
              <a:spcPct val="0"/>
            </a:spcBef>
            <a:spcAft>
              <a:spcPct val="35000"/>
            </a:spcAft>
            <a:buNone/>
          </a:pPr>
          <a:r>
            <a:rPr lang="en-US" sz="2200" kern="1200"/>
            <a:t>These are FOR YOU! </a:t>
          </a:r>
        </a:p>
      </dsp:txBody>
      <dsp:txXfrm>
        <a:off x="1352752" y="2310"/>
        <a:ext cx="5578399" cy="1171214"/>
      </dsp:txXfrm>
    </dsp:sp>
    <dsp:sp modelId="{D24A333E-A13F-41F1-AC7E-2D27AAEF3A86}">
      <dsp:nvSpPr>
        <dsp:cNvPr id="0" name=""/>
        <dsp:cNvSpPr/>
      </dsp:nvSpPr>
      <dsp:spPr>
        <a:xfrm>
          <a:off x="0" y="1466329"/>
          <a:ext cx="6931152" cy="1171214"/>
        </a:xfrm>
        <a:prstGeom prst="roundRect">
          <a:avLst>
            <a:gd name="adj" fmla="val 10000"/>
          </a:avLst>
        </a:prstGeom>
        <a:solidFill>
          <a:schemeClr val="accent2">
            <a:hueOff val="497312"/>
            <a:satOff val="-3470"/>
            <a:lumOff val="850"/>
            <a:alphaOff val="0"/>
          </a:schemeClr>
        </a:solidFill>
        <a:ln>
          <a:noFill/>
        </a:ln>
        <a:effectLst/>
      </dsp:spPr>
      <dsp:style>
        <a:lnRef idx="0">
          <a:scrgbClr r="0" g="0" b="0"/>
        </a:lnRef>
        <a:fillRef idx="1">
          <a:scrgbClr r="0" g="0" b="0"/>
        </a:fillRef>
        <a:effectRef idx="0">
          <a:scrgbClr r="0" g="0" b="0"/>
        </a:effectRef>
        <a:fontRef idx="minor"/>
      </dsp:style>
    </dsp:sp>
    <dsp:sp modelId="{E5A7386E-40C7-4C97-9A0A-DCE8743A3C6B}">
      <dsp:nvSpPr>
        <dsp:cNvPr id="0" name=""/>
        <dsp:cNvSpPr/>
      </dsp:nvSpPr>
      <dsp:spPr>
        <a:xfrm>
          <a:off x="354292" y="1729852"/>
          <a:ext cx="644168" cy="6441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E68FFF-8DA5-4C9C-9B0D-0FFC7FC8971D}">
      <dsp:nvSpPr>
        <dsp:cNvPr id="0" name=""/>
        <dsp:cNvSpPr/>
      </dsp:nvSpPr>
      <dsp:spPr>
        <a:xfrm>
          <a:off x="1352752" y="1466329"/>
          <a:ext cx="5578399" cy="1171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54" tIns="123954" rIns="123954" bIns="123954" numCol="1" spcCol="1270" anchor="ctr" anchorCtr="0">
          <a:noAutofit/>
        </a:bodyPr>
        <a:lstStyle/>
        <a:p>
          <a:pPr marL="0" lvl="0" indent="0" algn="l" defTabSz="977900">
            <a:lnSpc>
              <a:spcPct val="90000"/>
            </a:lnSpc>
            <a:spcBef>
              <a:spcPct val="0"/>
            </a:spcBef>
            <a:spcAft>
              <a:spcPct val="35000"/>
            </a:spcAft>
            <a:buNone/>
          </a:pPr>
          <a:r>
            <a:rPr lang="en-US" sz="2200" kern="1200"/>
            <a:t>Answer any questions:  scheduling, graduation requirements, application logistics</a:t>
          </a:r>
        </a:p>
      </dsp:txBody>
      <dsp:txXfrm>
        <a:off x="1352752" y="1466329"/>
        <a:ext cx="5578399" cy="1171214"/>
      </dsp:txXfrm>
    </dsp:sp>
    <dsp:sp modelId="{D66A4F2A-E26D-465B-A04E-F7AEFE704462}">
      <dsp:nvSpPr>
        <dsp:cNvPr id="0" name=""/>
        <dsp:cNvSpPr/>
      </dsp:nvSpPr>
      <dsp:spPr>
        <a:xfrm>
          <a:off x="0" y="2930347"/>
          <a:ext cx="6931152" cy="1171214"/>
        </a:xfrm>
        <a:prstGeom prst="roundRect">
          <a:avLst>
            <a:gd name="adj" fmla="val 10000"/>
          </a:avLst>
        </a:prstGeom>
        <a:solidFill>
          <a:schemeClr val="accent2">
            <a:hueOff val="994624"/>
            <a:satOff val="-6940"/>
            <a:lumOff val="1699"/>
            <a:alphaOff val="0"/>
          </a:schemeClr>
        </a:solidFill>
        <a:ln>
          <a:noFill/>
        </a:ln>
        <a:effectLst/>
      </dsp:spPr>
      <dsp:style>
        <a:lnRef idx="0">
          <a:scrgbClr r="0" g="0" b="0"/>
        </a:lnRef>
        <a:fillRef idx="1">
          <a:scrgbClr r="0" g="0" b="0"/>
        </a:fillRef>
        <a:effectRef idx="0">
          <a:scrgbClr r="0" g="0" b="0"/>
        </a:effectRef>
        <a:fontRef idx="minor"/>
      </dsp:style>
    </dsp:sp>
    <dsp:sp modelId="{7ECB9F83-F329-4805-A174-07AF5CC3BB67}">
      <dsp:nvSpPr>
        <dsp:cNvPr id="0" name=""/>
        <dsp:cNvSpPr/>
      </dsp:nvSpPr>
      <dsp:spPr>
        <a:xfrm>
          <a:off x="354292" y="3193870"/>
          <a:ext cx="644168" cy="6441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1374B8-98C2-4C84-8F18-992972276432}">
      <dsp:nvSpPr>
        <dsp:cNvPr id="0" name=""/>
        <dsp:cNvSpPr/>
      </dsp:nvSpPr>
      <dsp:spPr>
        <a:xfrm>
          <a:off x="1352752" y="2930347"/>
          <a:ext cx="3119018" cy="1171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54" tIns="123954" rIns="123954" bIns="123954" numCol="1" spcCol="1270" anchor="ctr" anchorCtr="0">
          <a:noAutofit/>
        </a:bodyPr>
        <a:lstStyle/>
        <a:p>
          <a:pPr marL="0" lvl="0" indent="0" algn="l" defTabSz="977900">
            <a:lnSpc>
              <a:spcPct val="90000"/>
            </a:lnSpc>
            <a:spcBef>
              <a:spcPct val="0"/>
            </a:spcBef>
            <a:spcAft>
              <a:spcPct val="35000"/>
            </a:spcAft>
            <a:buNone/>
          </a:pPr>
          <a:r>
            <a:rPr lang="en-US" sz="2200" kern="1200"/>
            <a:t>Individualized application guidance </a:t>
          </a:r>
        </a:p>
      </dsp:txBody>
      <dsp:txXfrm>
        <a:off x="1352752" y="2930347"/>
        <a:ext cx="3119018" cy="1171214"/>
      </dsp:txXfrm>
    </dsp:sp>
    <dsp:sp modelId="{63C1F2B5-B7A0-40D0-AC0C-205837DC0F11}">
      <dsp:nvSpPr>
        <dsp:cNvPr id="0" name=""/>
        <dsp:cNvSpPr/>
      </dsp:nvSpPr>
      <dsp:spPr>
        <a:xfrm>
          <a:off x="4471771" y="2930347"/>
          <a:ext cx="2459380" cy="1171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54" tIns="123954" rIns="123954" bIns="123954" numCol="1" spcCol="1270" anchor="ctr" anchorCtr="0">
          <a:noAutofit/>
        </a:bodyPr>
        <a:lstStyle/>
        <a:p>
          <a:pPr marL="0" lvl="0" indent="0" algn="l" defTabSz="533400">
            <a:lnSpc>
              <a:spcPct val="90000"/>
            </a:lnSpc>
            <a:spcBef>
              <a:spcPct val="0"/>
            </a:spcBef>
            <a:spcAft>
              <a:spcPct val="35000"/>
            </a:spcAft>
            <a:buNone/>
          </a:pPr>
          <a:r>
            <a:rPr lang="en-US" sz="1200" kern="1200"/>
            <a:t>Competitiveness for Specialty </a:t>
          </a:r>
        </a:p>
        <a:p>
          <a:pPr marL="0" lvl="0" indent="0" algn="l" defTabSz="533400">
            <a:lnSpc>
              <a:spcPct val="90000"/>
            </a:lnSpc>
            <a:spcBef>
              <a:spcPct val="0"/>
            </a:spcBef>
            <a:spcAft>
              <a:spcPct val="35000"/>
            </a:spcAft>
            <a:buNone/>
          </a:pPr>
          <a:r>
            <a:rPr lang="en-US" sz="1200" kern="1200"/>
            <a:t>How many programs to apply to </a:t>
          </a:r>
        </a:p>
        <a:p>
          <a:pPr marL="0" lvl="0" indent="0" algn="l" defTabSz="533400">
            <a:lnSpc>
              <a:spcPct val="90000"/>
            </a:lnSpc>
            <a:spcBef>
              <a:spcPct val="0"/>
            </a:spcBef>
            <a:spcAft>
              <a:spcPct val="35000"/>
            </a:spcAft>
            <a:buNone/>
          </a:pPr>
          <a:r>
            <a:rPr lang="en-US" sz="1200" kern="1200"/>
            <a:t>Which programs to apply to </a:t>
          </a:r>
        </a:p>
        <a:p>
          <a:pPr marL="0" lvl="0" indent="0" algn="l" defTabSz="533400">
            <a:lnSpc>
              <a:spcPct val="90000"/>
            </a:lnSpc>
            <a:spcBef>
              <a:spcPct val="0"/>
            </a:spcBef>
            <a:spcAft>
              <a:spcPct val="35000"/>
            </a:spcAft>
            <a:buNone/>
          </a:pPr>
          <a:r>
            <a:rPr lang="en-US" sz="1200" kern="1200"/>
            <a:t>Contingency plans </a:t>
          </a:r>
        </a:p>
      </dsp:txBody>
      <dsp:txXfrm>
        <a:off x="4471771" y="2930347"/>
        <a:ext cx="2459380" cy="1171214"/>
      </dsp:txXfrm>
    </dsp:sp>
    <dsp:sp modelId="{42DD6F04-2A8D-43A9-AF2F-F2593D25118B}">
      <dsp:nvSpPr>
        <dsp:cNvPr id="0" name=""/>
        <dsp:cNvSpPr/>
      </dsp:nvSpPr>
      <dsp:spPr>
        <a:xfrm>
          <a:off x="0" y="4394365"/>
          <a:ext cx="6931152" cy="1171214"/>
        </a:xfrm>
        <a:prstGeom prst="roundRect">
          <a:avLst>
            <a:gd name="adj" fmla="val 10000"/>
          </a:avLst>
        </a:prstGeom>
        <a:solidFill>
          <a:schemeClr val="accent2">
            <a:hueOff val="1491936"/>
            <a:satOff val="-10410"/>
            <a:lumOff val="2549"/>
            <a:alphaOff val="0"/>
          </a:schemeClr>
        </a:solidFill>
        <a:ln>
          <a:noFill/>
        </a:ln>
        <a:effectLst/>
      </dsp:spPr>
      <dsp:style>
        <a:lnRef idx="0">
          <a:scrgbClr r="0" g="0" b="0"/>
        </a:lnRef>
        <a:fillRef idx="1">
          <a:scrgbClr r="0" g="0" b="0"/>
        </a:fillRef>
        <a:effectRef idx="0">
          <a:scrgbClr r="0" g="0" b="0"/>
        </a:effectRef>
        <a:fontRef idx="minor"/>
      </dsp:style>
    </dsp:sp>
    <dsp:sp modelId="{19ADEF70-764B-4A14-AA73-F8EF6AF6EE42}">
      <dsp:nvSpPr>
        <dsp:cNvPr id="0" name=""/>
        <dsp:cNvSpPr/>
      </dsp:nvSpPr>
      <dsp:spPr>
        <a:xfrm>
          <a:off x="354292" y="4657888"/>
          <a:ext cx="644168" cy="6441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207BCE-D20C-4A66-AF1B-1B9453EBA102}">
      <dsp:nvSpPr>
        <dsp:cNvPr id="0" name=""/>
        <dsp:cNvSpPr/>
      </dsp:nvSpPr>
      <dsp:spPr>
        <a:xfrm>
          <a:off x="1352752" y="4394365"/>
          <a:ext cx="5578399" cy="1171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54" tIns="123954" rIns="123954" bIns="123954" numCol="1" spcCol="1270" anchor="ctr" anchorCtr="0">
          <a:noAutofit/>
        </a:bodyPr>
        <a:lstStyle/>
        <a:p>
          <a:pPr marL="0" lvl="0" indent="0" algn="l" defTabSz="977900">
            <a:lnSpc>
              <a:spcPct val="90000"/>
            </a:lnSpc>
            <a:spcBef>
              <a:spcPct val="0"/>
            </a:spcBef>
            <a:spcAft>
              <a:spcPct val="35000"/>
            </a:spcAft>
            <a:buNone/>
          </a:pPr>
          <a:r>
            <a:rPr lang="en-US" sz="2200" kern="1200"/>
            <a:t>Discuss your MSPE (</a:t>
          </a:r>
          <a:r>
            <a:rPr lang="en-US" sz="2200" kern="1200">
              <a:hlinkClick xmlns:r="http://schemas.openxmlformats.org/officeDocument/2006/relationships" r:id="rId9"/>
            </a:rPr>
            <a:t>Example MSPE</a:t>
          </a:r>
          <a:r>
            <a:rPr lang="en-US" sz="2200" kern="1200"/>
            <a:t>) </a:t>
          </a:r>
        </a:p>
      </dsp:txBody>
      <dsp:txXfrm>
        <a:off x="1352752" y="4394365"/>
        <a:ext cx="5578399" cy="11712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CCD0C-FDA1-4DF9-A89E-66FD11D7DE1F}">
      <dsp:nvSpPr>
        <dsp:cNvPr id="0" name=""/>
        <dsp:cNvSpPr/>
      </dsp:nvSpPr>
      <dsp:spPr>
        <a:xfrm>
          <a:off x="134825" y="275313"/>
          <a:ext cx="1295909" cy="1295909"/>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9C8AF9-5A1A-47FA-A21C-DB2E38E75959}">
      <dsp:nvSpPr>
        <dsp:cNvPr id="0" name=""/>
        <dsp:cNvSpPr/>
      </dsp:nvSpPr>
      <dsp:spPr>
        <a:xfrm>
          <a:off x="406966" y="547454"/>
          <a:ext cx="751627" cy="751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461647-33F0-4259-BE25-5BF8446B762D}">
      <dsp:nvSpPr>
        <dsp:cNvPr id="0" name=""/>
        <dsp:cNvSpPr/>
      </dsp:nvSpPr>
      <dsp:spPr>
        <a:xfrm>
          <a:off x="1708430" y="275313"/>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i="0" kern="1200"/>
            <a:t>FREIDA</a:t>
          </a:r>
          <a:r>
            <a:rPr lang="en-US" sz="2000" b="0" i="0" kern="1200"/>
            <a:t> is a really great tool that can help you look at accredited programs by specialty in different regions around the country. </a:t>
          </a:r>
          <a:r>
            <a:rPr lang="en-US" sz="2000" b="0" i="0" u="sng" kern="1200">
              <a:hlinkClick xmlns:r="http://schemas.openxmlformats.org/officeDocument/2006/relationships" r:id="rId3"/>
            </a:rPr>
            <a:t>https://freida.ama-assn.org/Freida/#/</a:t>
          </a:r>
          <a:r>
            <a:rPr lang="en-US" sz="2000" b="0" i="0" kern="1200"/>
            <a:t> </a:t>
          </a:r>
          <a:endParaRPr lang="en-US" sz="2000" kern="1200"/>
        </a:p>
      </dsp:txBody>
      <dsp:txXfrm>
        <a:off x="1708430" y="275313"/>
        <a:ext cx="3054644" cy="1295909"/>
      </dsp:txXfrm>
    </dsp:sp>
    <dsp:sp modelId="{83D05A26-4AE3-45E7-A726-C0E40C0973D8}">
      <dsp:nvSpPr>
        <dsp:cNvPr id="0" name=""/>
        <dsp:cNvSpPr/>
      </dsp:nvSpPr>
      <dsp:spPr>
        <a:xfrm>
          <a:off x="5295324" y="275313"/>
          <a:ext cx="1295909" cy="1295909"/>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9FE848-C1DB-4AB8-832F-450AD71087FF}">
      <dsp:nvSpPr>
        <dsp:cNvPr id="0" name=""/>
        <dsp:cNvSpPr/>
      </dsp:nvSpPr>
      <dsp:spPr>
        <a:xfrm>
          <a:off x="5567465" y="547454"/>
          <a:ext cx="751627" cy="751627"/>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1C1545-6999-415E-BB7C-99CCC2226206}">
      <dsp:nvSpPr>
        <dsp:cNvPr id="0" name=""/>
        <dsp:cNvSpPr/>
      </dsp:nvSpPr>
      <dsp:spPr>
        <a:xfrm>
          <a:off x="6868929" y="275313"/>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i="0" kern="1200"/>
            <a:t>AAMC Residency Explorer</a:t>
          </a:r>
          <a:r>
            <a:rPr lang="en-US" sz="2000" b="0" i="0" kern="1200"/>
            <a:t> is a useful tool in assessing your competitiveness at particular programs: </a:t>
          </a:r>
          <a:r>
            <a:rPr lang="en-US" sz="2000" b="0" i="0" u="sng" kern="1200">
              <a:hlinkClick xmlns:r="http://schemas.openxmlformats.org/officeDocument/2006/relationships" r:id="rId6"/>
            </a:rPr>
            <a:t>https://www.residencyexplorer.org/Account/Login</a:t>
          </a:r>
          <a:r>
            <a:rPr lang="en-US" sz="2000" b="0" i="0" kern="1200"/>
            <a:t> </a:t>
          </a:r>
          <a:endParaRPr lang="en-US" sz="2000" kern="1200"/>
        </a:p>
      </dsp:txBody>
      <dsp:txXfrm>
        <a:off x="6868929" y="275313"/>
        <a:ext cx="3054644" cy="1295909"/>
      </dsp:txXfrm>
    </dsp:sp>
    <dsp:sp modelId="{9FECB572-CD19-4734-A24E-E2AD84787320}">
      <dsp:nvSpPr>
        <dsp:cNvPr id="0" name=""/>
        <dsp:cNvSpPr/>
      </dsp:nvSpPr>
      <dsp:spPr>
        <a:xfrm>
          <a:off x="134825" y="2214856"/>
          <a:ext cx="1295909" cy="1295909"/>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24F1B9-33A4-47B5-AAEA-F785273D6659}">
      <dsp:nvSpPr>
        <dsp:cNvPr id="0" name=""/>
        <dsp:cNvSpPr/>
      </dsp:nvSpPr>
      <dsp:spPr>
        <a:xfrm>
          <a:off x="406966" y="2486997"/>
          <a:ext cx="751627" cy="7516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ACC77E-542F-4FBF-9074-A05FB8707EC0}">
      <dsp:nvSpPr>
        <dsp:cNvPr id="0" name=""/>
        <dsp:cNvSpPr/>
      </dsp:nvSpPr>
      <dsp:spPr>
        <a:xfrm>
          <a:off x="1708430" y="2214856"/>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i="0" kern="1200"/>
            <a:t>MedScope Data</a:t>
          </a:r>
          <a:r>
            <a:rPr lang="en-US" sz="2000" b="0" i="0" kern="1200"/>
            <a:t> *We will review together – this data allows you to see where you stand as a student at UMSOM </a:t>
          </a:r>
          <a:endParaRPr lang="en-US" sz="2000" kern="1200"/>
        </a:p>
      </dsp:txBody>
      <dsp:txXfrm>
        <a:off x="1708430" y="2214856"/>
        <a:ext cx="3054644" cy="1295909"/>
      </dsp:txXfrm>
    </dsp:sp>
    <dsp:sp modelId="{1CB0A8C3-AE87-4E25-BDBA-8D2846EF200B}">
      <dsp:nvSpPr>
        <dsp:cNvPr id="0" name=""/>
        <dsp:cNvSpPr/>
      </dsp:nvSpPr>
      <dsp:spPr>
        <a:xfrm>
          <a:off x="5295324" y="2214856"/>
          <a:ext cx="1295909" cy="1295909"/>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E9606B-1D8B-4D17-9539-141FB6E4E8B4}">
      <dsp:nvSpPr>
        <dsp:cNvPr id="0" name=""/>
        <dsp:cNvSpPr/>
      </dsp:nvSpPr>
      <dsp:spPr>
        <a:xfrm>
          <a:off x="5567465" y="2486997"/>
          <a:ext cx="751627" cy="75162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083440-256E-4738-91AA-B3B997BA20ED}">
      <dsp:nvSpPr>
        <dsp:cNvPr id="0" name=""/>
        <dsp:cNvSpPr/>
      </dsp:nvSpPr>
      <dsp:spPr>
        <a:xfrm>
          <a:off x="6868929" y="2214856"/>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i="0" kern="1200"/>
            <a:t>Departmental Advisors </a:t>
          </a:r>
          <a:r>
            <a:rPr lang="en-US" sz="2000" b="0" i="0" kern="1200"/>
            <a:t>(as well as faculty advisors, and senior students) are another key source of program information  </a:t>
          </a:r>
          <a:endParaRPr lang="en-US" sz="2000" kern="1200"/>
        </a:p>
      </dsp:txBody>
      <dsp:txXfrm>
        <a:off x="6868929" y="2214856"/>
        <a:ext cx="3054644" cy="1295909"/>
      </dsp:txXfrm>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13D18E-7203-48A0-BF2E-7CF876970738}" type="datetimeFigureOut">
              <a:rPr lang="en-US" smtClean="0"/>
              <a:t>5/7/2025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99D69-CED2-4164-8A00-D4955FFFA959}" type="slidenum">
              <a:rPr lang="en-US" smtClean="0"/>
              <a:t>‹#›</a:t>
            </a:fld>
            <a:endParaRPr lang="en-US"/>
          </a:p>
        </p:txBody>
      </p:sp>
    </p:spTree>
    <p:extLst>
      <p:ext uri="{BB962C8B-B14F-4D97-AF65-F5344CB8AC3E}">
        <p14:creationId xmlns:p14="http://schemas.microsoft.com/office/powerpoint/2010/main" val="597251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 programs, fewer interviews, skewed because older 2013-2018</a:t>
            </a:r>
          </a:p>
        </p:txBody>
      </p:sp>
      <p:sp>
        <p:nvSpPr>
          <p:cNvPr id="4" name="Slide Number Placeholder 3"/>
          <p:cNvSpPr>
            <a:spLocks noGrp="1"/>
          </p:cNvSpPr>
          <p:nvPr>
            <p:ph type="sldNum" sz="quarter" idx="5"/>
          </p:nvPr>
        </p:nvSpPr>
        <p:spPr/>
        <p:txBody>
          <a:bodyPr/>
          <a:lstStyle/>
          <a:p>
            <a:fld id="{DA199D69-CED2-4164-8A00-D4955FFFA959}" type="slidenum">
              <a:rPr lang="en-US" smtClean="0"/>
              <a:t>23</a:t>
            </a:fld>
            <a:endParaRPr lang="en-US"/>
          </a:p>
        </p:txBody>
      </p:sp>
    </p:spTree>
    <p:extLst>
      <p:ext uri="{BB962C8B-B14F-4D97-AF65-F5344CB8AC3E}">
        <p14:creationId xmlns:p14="http://schemas.microsoft.com/office/powerpoint/2010/main" val="3606002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D01D6-E2C9-108F-9128-D2731B4072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77FD62-336E-DCBD-EBA4-DC8315886F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2AB918-8A59-2039-3CA8-B50461016BC5}"/>
              </a:ext>
            </a:extLst>
          </p:cNvPr>
          <p:cNvSpPr>
            <a:spLocks noGrp="1"/>
          </p:cNvSpPr>
          <p:nvPr>
            <p:ph type="body" idx="1"/>
          </p:nvPr>
        </p:nvSpPr>
        <p:spPr/>
        <p:txBody>
          <a:bodyPr/>
          <a:lstStyle/>
          <a:p>
            <a:r>
              <a:rPr lang="en-US"/>
              <a:t>More programs, fewer interviews, skewed because older 2013-2018</a:t>
            </a:r>
          </a:p>
        </p:txBody>
      </p:sp>
      <p:sp>
        <p:nvSpPr>
          <p:cNvPr id="4" name="Slide Number Placeholder 3">
            <a:extLst>
              <a:ext uri="{FF2B5EF4-FFF2-40B4-BE49-F238E27FC236}">
                <a16:creationId xmlns:a16="http://schemas.microsoft.com/office/drawing/2014/main" id="{6C9F6E92-DC93-93BE-C670-9CD64A9002C1}"/>
              </a:ext>
            </a:extLst>
          </p:cNvPr>
          <p:cNvSpPr>
            <a:spLocks noGrp="1"/>
          </p:cNvSpPr>
          <p:nvPr>
            <p:ph type="sldNum" sz="quarter" idx="5"/>
          </p:nvPr>
        </p:nvSpPr>
        <p:spPr/>
        <p:txBody>
          <a:bodyPr/>
          <a:lstStyle/>
          <a:p>
            <a:fld id="{DA199D69-CED2-4164-8A00-D4955FFFA959}" type="slidenum">
              <a:rPr lang="en-US" smtClean="0"/>
              <a:t>24</a:t>
            </a:fld>
            <a:endParaRPr lang="en-US"/>
          </a:p>
        </p:txBody>
      </p:sp>
    </p:spTree>
    <p:extLst>
      <p:ext uri="{BB962C8B-B14F-4D97-AF65-F5344CB8AC3E}">
        <p14:creationId xmlns:p14="http://schemas.microsoft.com/office/powerpoint/2010/main" val="2802721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5/7/2025</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5/7/2025</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5/7/2025</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5/7/2025</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5/7/2025</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5/7/2025</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5/7/2025</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5/7/2025</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5/7/2025</a:t>
            </a:fld>
            <a:endParaRPr lang="en-US"/>
          </a:p>
        </p:txBody>
      </p:sp>
      <p:sp>
        <p:nvSpPr>
          <p:cNvPr id="6" name="Footer Placeholder 5"/>
          <p:cNvSpPr>
            <a:spLocks noGrp="1"/>
          </p:cNvSpPr>
          <p:nvPr>
            <p:ph type="ftr" sz="quarter" idx="11"/>
          </p:nvPr>
        </p:nvSpPr>
        <p:spPr>
          <a:xfrm>
            <a:off x="1097279" y="6446838"/>
            <a:ext cx="6818262"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5/7/2025</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edschool.umaryland.edu/osa/Residency-Application-Manual-/Personal-Statement-Guidelines/" TargetMode="External"/><Relationship Id="rId2" Type="http://schemas.openxmlformats.org/officeDocument/2006/relationships/hyperlink" Target="https://www.medschool.umaryland.edu/osa/Residency-Application-Manual-/CV-Preparation-Tips/"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hyperlink" Target="https://www.medschool.umaryland.edu/osa/Residency-Application-Manual-/Personal-Statement-Guidelines/" TargetMode="External"/><Relationship Id="rId2" Type="http://schemas.openxmlformats.org/officeDocument/2006/relationships/hyperlink" Target="https://www.medschool.umaryland.edu/osa/Residency-Application-Manual-/CV-Preparation-Tips/"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hyperlink" Target="https://www.medschool.umaryland.edu/osa/Residency-Application-Manual-/Personal-Statement-Guidelines/" TargetMode="External"/><Relationship Id="rId2" Type="http://schemas.openxmlformats.org/officeDocument/2006/relationships/hyperlink" Target="https://www.medschool.umaryland.edu/osa/Residency-Application-Manual-/CV-Preparation-Tips/"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hyperlink" Target="https://www.medschool.umaryland.edu/osa/residency-application-manual-/the-msp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medschool.umaryland.edu/osa/residency-application-manua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students-residents.aamc.org/eras-tools-and-worksheets-residency-applicants/2026-eras-residency-timeline#:~:text=2025%20ERAS%20season%20begins%20at%209%20a.m.%20ET.,2025%20ERAS%20season%20ends%20at%205%20p.m.%20E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nrmp.org/match-data/2024/08/charting-outcomes-characteristics-of-u-s-md-seniors-who-matched-to-their-preferred-specialty-2024-main-residency-match/"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nrmp.org/wp-content/uploads/2023/03/2023-Advance-Data-Tables-FINAL.pdf" TargetMode="External"/><Relationship Id="rId1" Type="http://schemas.openxmlformats.org/officeDocument/2006/relationships/slideLayout" Target="../slideLayouts/slideLayout2.xml"/><Relationship Id="rId4" Type="http://schemas.openxmlformats.org/officeDocument/2006/relationships/hyperlink" Target="https://www.nrmp.org/match-data/2024/08/charting-outcomes-characteristics-of-u-s-md-seniors-who-matched-to-their-preferred-specialty-2024-main-residency-match/"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nrmp.org/match-data/2024/08/charting-outcomes-characteristics-of-u-s-md-seniors-who-matched-to-their-preferred-specialty-2024-main-residency-match/"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hyperlink" Target="https://www.nrmp.org/match-data/2024/08/charting-outcomes-characteristics-of-u-s-md-seniors-who-matched-to-their-preferred-specialty-2024-main-residency-matc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students-residents.aamc.org/applying-residencies-eras/program-signaling-2026-myeras-application-seaso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medschool.umaryland.edu/osa/Residency-Application-Manual-/Personal-Statement-Guidelines/" TargetMode="External"/><Relationship Id="rId2" Type="http://schemas.openxmlformats.org/officeDocument/2006/relationships/hyperlink" Target="https://www.medschool.umaryland.edu/osa/Residency-Application-Manual-/CV-Preparation-Tips/"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ww.medschool.umaryland.edu/osa/Residency-Application-Manual-/CV-Preparation-Tips/#d.en.149549" TargetMode="External"/><Relationship Id="rId2" Type="http://schemas.openxmlformats.org/officeDocument/2006/relationships/hyperlink" Target="https://www.medschool.umaryland.edu/osa/Residency-Application-Manua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edschool.umaryland.edu/osa/Residency-Application-Manual-/Personal-Statement-Guidelines/" TargetMode="External"/><Relationship Id="rId2" Type="http://schemas.openxmlformats.org/officeDocument/2006/relationships/hyperlink" Target="https://www.medschool.umaryland.edu/osa/Residency-Application-Manual-/CV-Preparation-Tips/"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hyperlink" Target="https://medscope.umaryland.edu/pg/cl/SOM2026" TargetMode="External"/><Relationship Id="rId2" Type="http://schemas.openxmlformats.org/officeDocument/2006/relationships/hyperlink" Target="https://medscope.umaryland.edu/catalog/2024-2025/"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medschool.umaryland.edu/osa/handbook/school-policies/graduation-requirements/" TargetMode="External"/><Relationship Id="rId4" Type="http://schemas.openxmlformats.org/officeDocument/2006/relationships/hyperlink" Target="https://www.medschool.umaryland.edu/media/som/offices-of-the-dean/medical-education/images/calendars/2025-2026-ms3-ms4_calendar.pdf"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hyperlink" Target="https://www.medschool.umaryland.edu/osa/Residency-Application-Manual-/Requirements-for-Graduation-per-Class/"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694558" y="692260"/>
            <a:ext cx="4813072" cy="3494791"/>
          </a:xfrm>
        </p:spPr>
        <p:txBody>
          <a:bodyPr>
            <a:normAutofit/>
          </a:bodyPr>
          <a:lstStyle/>
          <a:p>
            <a:r>
              <a:rPr lang="en-US"/>
              <a:t>Radiation Oncology </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vert="horz" lIns="91440" tIns="45720" rIns="91440" bIns="45720" rtlCol="0" anchor="t">
            <a:normAutofit/>
          </a:bodyPr>
          <a:lstStyle/>
          <a:p>
            <a:r>
              <a:rPr lang="en-US"/>
              <a:t>Class of 2026</a:t>
            </a:r>
          </a:p>
          <a:p>
            <a:r>
              <a:rPr lang="en-US"/>
              <a:t>2025-2026 match cycle</a:t>
            </a:r>
          </a:p>
        </p:txBody>
      </p:sp>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5" descr="A picture containing indoor&#10;&#10;Description automatically generated">
            <a:extLst>
              <a:ext uri="{FF2B5EF4-FFF2-40B4-BE49-F238E27FC236}">
                <a16:creationId xmlns:a16="http://schemas.microsoft.com/office/drawing/2014/main" id="{1FBD288B-F55F-F04A-9B78-8ACCCCB6BBA1}"/>
              </a:ext>
            </a:extLst>
          </p:cNvPr>
          <p:cNvPicPr>
            <a:picLocks noChangeAspect="1"/>
          </p:cNvPicPr>
          <p:nvPr/>
        </p:nvPicPr>
        <p:blipFill>
          <a:blip r:embed="rId3"/>
          <a:stretch>
            <a:fillRect/>
          </a:stretch>
        </p:blipFill>
        <p:spPr>
          <a:xfrm>
            <a:off x="569343" y="1673327"/>
            <a:ext cx="5474898" cy="3238176"/>
          </a:xfrm>
          <a:prstGeom prst="rect">
            <a:avLst/>
          </a:prstGeom>
        </p:spPr>
      </p:pic>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F64CAA-398F-C9E4-65E5-54393D3CCD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6A1EB4-56B2-3E58-4130-6C6B9795759A}"/>
              </a:ext>
            </a:extLst>
          </p:cNvPr>
          <p:cNvSpPr>
            <a:spLocks noGrp="1"/>
          </p:cNvSpPr>
          <p:nvPr>
            <p:ph type="title"/>
          </p:nvPr>
        </p:nvSpPr>
        <p:spPr>
          <a:xfrm>
            <a:off x="5172074" y="286603"/>
            <a:ext cx="5983605" cy="1450757"/>
          </a:xfrm>
        </p:spPr>
        <p:txBody>
          <a:bodyPr>
            <a:normAutofit/>
          </a:bodyPr>
          <a:lstStyle/>
          <a:p>
            <a:r>
              <a:rPr lang="en-US"/>
              <a:t>What you can be doing now … </a:t>
            </a:r>
          </a:p>
        </p:txBody>
      </p:sp>
      <p:sp>
        <p:nvSpPr>
          <p:cNvPr id="4" name="Content Placeholder 3">
            <a:extLst>
              <a:ext uri="{FF2B5EF4-FFF2-40B4-BE49-F238E27FC236}">
                <a16:creationId xmlns:a16="http://schemas.microsoft.com/office/drawing/2014/main" id="{6ED912D0-5F77-9651-8A62-1C2C58B44C4A}"/>
              </a:ext>
            </a:extLst>
          </p:cNvPr>
          <p:cNvSpPr>
            <a:spLocks noGrp="1"/>
          </p:cNvSpPr>
          <p:nvPr>
            <p:ph idx="1"/>
          </p:nvPr>
        </p:nvSpPr>
        <p:spPr>
          <a:xfrm>
            <a:off x="4846320" y="2108201"/>
            <a:ext cx="6995160" cy="4112105"/>
          </a:xfrm>
        </p:spPr>
        <p:txBody>
          <a:bodyPr>
            <a:normAutofit fontScale="92500"/>
          </a:bodyPr>
          <a:lstStyle/>
          <a:p>
            <a:pPr>
              <a:lnSpc>
                <a:spcPct val="90000"/>
              </a:lnSpc>
            </a:pPr>
            <a:r>
              <a:rPr lang="en-US" sz="1800"/>
              <a:t>Scheduling Tweaks, Away Rotations, Graduation Requirements</a:t>
            </a:r>
          </a:p>
          <a:p>
            <a:pPr>
              <a:lnSpc>
                <a:spcPct val="90000"/>
              </a:lnSpc>
            </a:pPr>
            <a:r>
              <a:rPr lang="en-US" sz="1800">
                <a:highlight>
                  <a:srgbClr val="FFFF00"/>
                </a:highlight>
              </a:rPr>
              <a:t>Consider Narrative/Brand </a:t>
            </a:r>
          </a:p>
          <a:p>
            <a:pPr>
              <a:lnSpc>
                <a:spcPct val="90000"/>
              </a:lnSpc>
            </a:pPr>
            <a:r>
              <a:rPr lang="en-US" sz="1800">
                <a:highlight>
                  <a:srgbClr val="FFFF00"/>
                </a:highlight>
              </a:rPr>
              <a:t>Work on your CV  (</a:t>
            </a:r>
            <a:r>
              <a:rPr lang="en-US" sz="1800">
                <a:highlight>
                  <a:srgbClr val="FFFF00"/>
                </a:highlight>
                <a:hlinkClick r:id="rId2"/>
              </a:rPr>
              <a:t>OSA CV Tips</a:t>
            </a:r>
            <a:r>
              <a:rPr lang="en-US" sz="1800">
                <a:highlight>
                  <a:srgbClr val="FFFF00"/>
                </a:highlight>
              </a:rPr>
              <a:t>) </a:t>
            </a:r>
          </a:p>
          <a:p>
            <a:pPr lvl="1">
              <a:lnSpc>
                <a:spcPct val="90000"/>
              </a:lnSpc>
            </a:pPr>
            <a:r>
              <a:rPr lang="en-US">
                <a:highlight>
                  <a:srgbClr val="FFFF00"/>
                </a:highlight>
              </a:rPr>
              <a:t>to help you prepare for the applications sections </a:t>
            </a:r>
          </a:p>
          <a:p>
            <a:pPr lvl="1">
              <a:lnSpc>
                <a:spcPct val="90000"/>
              </a:lnSpc>
            </a:pPr>
            <a:r>
              <a:rPr lang="en-US">
                <a:highlight>
                  <a:srgbClr val="FFFF00"/>
                </a:highlight>
              </a:rPr>
              <a:t>brainstorm for your experiences/ personal statement</a:t>
            </a:r>
          </a:p>
          <a:p>
            <a:pPr>
              <a:lnSpc>
                <a:spcPct val="90000"/>
              </a:lnSpc>
            </a:pPr>
            <a:r>
              <a:rPr lang="en-US" sz="1800">
                <a:highlight>
                  <a:srgbClr val="FFFF00"/>
                </a:highlight>
              </a:rPr>
              <a:t>Create a draft of your Personal Statement  (</a:t>
            </a:r>
            <a:r>
              <a:rPr lang="en-US" sz="1800">
                <a:highlight>
                  <a:srgbClr val="FFFF00"/>
                </a:highlight>
                <a:hlinkClick r:id="rId3"/>
              </a:rPr>
              <a:t>OSA PS Guidelines</a:t>
            </a:r>
            <a:r>
              <a:rPr lang="en-US" sz="1800">
                <a:highlight>
                  <a:srgbClr val="FFFF00"/>
                </a:highlight>
              </a:rPr>
              <a:t>) </a:t>
            </a:r>
          </a:p>
          <a:p>
            <a:pPr>
              <a:lnSpc>
                <a:spcPct val="90000"/>
              </a:lnSpc>
            </a:pPr>
            <a:r>
              <a:rPr lang="en-US" sz="1800"/>
              <a:t>Meet with Mentors (OSA, Department, Peers)</a:t>
            </a:r>
          </a:p>
          <a:p>
            <a:pPr>
              <a:lnSpc>
                <a:spcPct val="90000"/>
              </a:lnSpc>
            </a:pPr>
            <a:r>
              <a:rPr lang="en-US" sz="1800"/>
              <a:t>Complete the Career Tab on MedScope</a:t>
            </a:r>
          </a:p>
          <a:p>
            <a:pPr>
              <a:lnSpc>
                <a:spcPct val="90000"/>
              </a:lnSpc>
            </a:pPr>
            <a:r>
              <a:rPr lang="en-US" sz="1800"/>
              <a:t>Create a preliminary list of programs (recommend once you have Step 2 CK score, class distinction and have discussed competitiveness with your department)</a:t>
            </a:r>
          </a:p>
          <a:p>
            <a:pPr>
              <a:lnSpc>
                <a:spcPct val="90000"/>
              </a:lnSpc>
            </a:pPr>
            <a:endParaRPr lang="en-US" sz="1300"/>
          </a:p>
        </p:txBody>
      </p:sp>
      <p:pic>
        <p:nvPicPr>
          <p:cNvPr id="8" name="Picture 7" descr="Multi-colored paper-craft art">
            <a:extLst>
              <a:ext uri="{FF2B5EF4-FFF2-40B4-BE49-F238E27FC236}">
                <a16:creationId xmlns:a16="http://schemas.microsoft.com/office/drawing/2014/main" id="{62752442-B65A-3E48-9809-D3BCB676FA90}"/>
              </a:ext>
            </a:extLst>
          </p:cNvPr>
          <p:cNvPicPr>
            <a:picLocks noChangeAspect="1"/>
          </p:cNvPicPr>
          <p:nvPr/>
        </p:nvPicPr>
        <p:blipFill>
          <a:blip r:embed="rId4"/>
          <a:srcRect l="27237" r="25001"/>
          <a:stretch/>
        </p:blipFill>
        <p:spPr>
          <a:xfrm>
            <a:off x="20" y="10"/>
            <a:ext cx="4580077" cy="6400784"/>
          </a:xfrm>
          <a:prstGeom prst="rect">
            <a:avLst/>
          </a:prstGeom>
        </p:spPr>
      </p:pic>
    </p:spTree>
    <p:extLst>
      <p:ext uri="{BB962C8B-B14F-4D97-AF65-F5344CB8AC3E}">
        <p14:creationId xmlns:p14="http://schemas.microsoft.com/office/powerpoint/2010/main" val="1326559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E0F2C2-1994-15DF-426E-12E74DE7C7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207DAD-14DE-8054-987B-ED79343FFA0C}"/>
              </a:ext>
            </a:extLst>
          </p:cNvPr>
          <p:cNvSpPr>
            <a:spLocks noGrp="1"/>
          </p:cNvSpPr>
          <p:nvPr>
            <p:ph type="title"/>
          </p:nvPr>
        </p:nvSpPr>
        <p:spPr>
          <a:xfrm>
            <a:off x="5172074" y="286603"/>
            <a:ext cx="5983605" cy="1450757"/>
          </a:xfrm>
        </p:spPr>
        <p:txBody>
          <a:bodyPr>
            <a:normAutofit/>
          </a:bodyPr>
          <a:lstStyle/>
          <a:p>
            <a:r>
              <a:rPr lang="en-US"/>
              <a:t>What you can be doing now … </a:t>
            </a:r>
          </a:p>
        </p:txBody>
      </p:sp>
      <p:sp>
        <p:nvSpPr>
          <p:cNvPr id="4" name="Content Placeholder 3">
            <a:extLst>
              <a:ext uri="{FF2B5EF4-FFF2-40B4-BE49-F238E27FC236}">
                <a16:creationId xmlns:a16="http://schemas.microsoft.com/office/drawing/2014/main" id="{CC2F6EC6-60E3-F95F-B400-51FA3DC6A495}"/>
              </a:ext>
            </a:extLst>
          </p:cNvPr>
          <p:cNvSpPr>
            <a:spLocks noGrp="1"/>
          </p:cNvSpPr>
          <p:nvPr>
            <p:ph idx="1"/>
          </p:nvPr>
        </p:nvSpPr>
        <p:spPr>
          <a:xfrm>
            <a:off x="4846320" y="2108201"/>
            <a:ext cx="6995160" cy="4112105"/>
          </a:xfrm>
        </p:spPr>
        <p:txBody>
          <a:bodyPr>
            <a:normAutofit fontScale="92500"/>
          </a:bodyPr>
          <a:lstStyle/>
          <a:p>
            <a:pPr>
              <a:lnSpc>
                <a:spcPct val="90000"/>
              </a:lnSpc>
            </a:pPr>
            <a:r>
              <a:rPr lang="en-US" sz="1800"/>
              <a:t>Scheduling Tweaks, Away Rotations, Graduation Requirements</a:t>
            </a:r>
          </a:p>
          <a:p>
            <a:pPr>
              <a:lnSpc>
                <a:spcPct val="90000"/>
              </a:lnSpc>
            </a:pPr>
            <a:r>
              <a:rPr lang="en-US" sz="1800"/>
              <a:t>Consider Narrative/Brand </a:t>
            </a:r>
          </a:p>
          <a:p>
            <a:pPr>
              <a:lnSpc>
                <a:spcPct val="90000"/>
              </a:lnSpc>
            </a:pPr>
            <a:r>
              <a:rPr lang="en-US" sz="1800"/>
              <a:t>Work on your CV  (</a:t>
            </a:r>
            <a:r>
              <a:rPr lang="en-US" sz="1800">
                <a:hlinkClick r:id="rId2"/>
              </a:rPr>
              <a:t>OSA CV Tips</a:t>
            </a:r>
            <a:r>
              <a:rPr lang="en-US" sz="1800"/>
              <a:t>) </a:t>
            </a:r>
          </a:p>
          <a:p>
            <a:pPr lvl="1">
              <a:lnSpc>
                <a:spcPct val="90000"/>
              </a:lnSpc>
            </a:pPr>
            <a:r>
              <a:rPr lang="en-US"/>
              <a:t>to help you prepare for the applications sections </a:t>
            </a:r>
          </a:p>
          <a:p>
            <a:pPr lvl="1">
              <a:lnSpc>
                <a:spcPct val="90000"/>
              </a:lnSpc>
            </a:pPr>
            <a:r>
              <a:rPr lang="en-US"/>
              <a:t>brainstorm for your experiences/ personal statement</a:t>
            </a:r>
          </a:p>
          <a:p>
            <a:pPr>
              <a:lnSpc>
                <a:spcPct val="90000"/>
              </a:lnSpc>
            </a:pPr>
            <a:r>
              <a:rPr lang="en-US" sz="1800"/>
              <a:t>Create a draft of your Personal Statement  (</a:t>
            </a:r>
            <a:r>
              <a:rPr lang="en-US" sz="1800">
                <a:hlinkClick r:id="rId3"/>
              </a:rPr>
              <a:t>OSA PS Guidelines</a:t>
            </a:r>
            <a:r>
              <a:rPr lang="en-US" sz="1800"/>
              <a:t>) </a:t>
            </a:r>
          </a:p>
          <a:p>
            <a:pPr>
              <a:lnSpc>
                <a:spcPct val="90000"/>
              </a:lnSpc>
            </a:pPr>
            <a:r>
              <a:rPr lang="en-US" sz="1800">
                <a:highlight>
                  <a:srgbClr val="FFFF00"/>
                </a:highlight>
              </a:rPr>
              <a:t>Meet with Mentors (OSA, Department, Peers)</a:t>
            </a:r>
          </a:p>
          <a:p>
            <a:pPr>
              <a:lnSpc>
                <a:spcPct val="90000"/>
              </a:lnSpc>
            </a:pPr>
            <a:r>
              <a:rPr lang="en-US" sz="1800"/>
              <a:t>Complete the Career Tab on MedScope</a:t>
            </a:r>
          </a:p>
          <a:p>
            <a:pPr>
              <a:lnSpc>
                <a:spcPct val="90000"/>
              </a:lnSpc>
            </a:pPr>
            <a:r>
              <a:rPr lang="en-US" sz="1800"/>
              <a:t>Create a preliminary list of programs (recommend once you have Step 2 CK score, class distinction and have discussed competitiveness with your department)</a:t>
            </a:r>
          </a:p>
          <a:p>
            <a:pPr>
              <a:lnSpc>
                <a:spcPct val="90000"/>
              </a:lnSpc>
            </a:pPr>
            <a:endParaRPr lang="en-US" sz="1300"/>
          </a:p>
        </p:txBody>
      </p:sp>
      <p:pic>
        <p:nvPicPr>
          <p:cNvPr id="8" name="Picture 7" descr="Multi-colored paper-craft art">
            <a:extLst>
              <a:ext uri="{FF2B5EF4-FFF2-40B4-BE49-F238E27FC236}">
                <a16:creationId xmlns:a16="http://schemas.microsoft.com/office/drawing/2014/main" id="{C163B6E9-1FE0-C0F9-44F0-288277F06325}"/>
              </a:ext>
            </a:extLst>
          </p:cNvPr>
          <p:cNvPicPr>
            <a:picLocks noChangeAspect="1"/>
          </p:cNvPicPr>
          <p:nvPr/>
        </p:nvPicPr>
        <p:blipFill>
          <a:blip r:embed="rId4"/>
          <a:srcRect l="27237" r="25001"/>
          <a:stretch/>
        </p:blipFill>
        <p:spPr>
          <a:xfrm>
            <a:off x="20" y="10"/>
            <a:ext cx="4580077" cy="6400784"/>
          </a:xfrm>
          <a:prstGeom prst="rect">
            <a:avLst/>
          </a:prstGeom>
        </p:spPr>
      </p:pic>
      <p:sp>
        <p:nvSpPr>
          <p:cNvPr id="3" name="Rectangle 2">
            <a:extLst>
              <a:ext uri="{FF2B5EF4-FFF2-40B4-BE49-F238E27FC236}">
                <a16:creationId xmlns:a16="http://schemas.microsoft.com/office/drawing/2014/main" id="{2E501DA8-4B38-0A57-914F-A3AB5CCACA1E}"/>
              </a:ext>
            </a:extLst>
          </p:cNvPr>
          <p:cNvSpPr/>
          <p:nvPr/>
        </p:nvSpPr>
        <p:spPr>
          <a:xfrm>
            <a:off x="350520" y="3731796"/>
            <a:ext cx="3949566" cy="208413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en-US" sz="2000" dirty="0"/>
              <a:t>Radiation Oncology:</a:t>
            </a:r>
          </a:p>
          <a:p>
            <a:pPr algn="ctr"/>
            <a:endParaRPr lang="en-US" sz="2000"/>
          </a:p>
          <a:p>
            <a:pPr algn="ctr"/>
            <a:r>
              <a:rPr lang="en-US" sz="2000" b="1" dirty="0"/>
              <a:t>Chair: </a:t>
            </a:r>
            <a:r>
              <a:rPr lang="en-US" sz="2000" dirty="0"/>
              <a:t>William Regine</a:t>
            </a:r>
          </a:p>
          <a:p>
            <a:pPr algn="ctr"/>
            <a:r>
              <a:rPr lang="en-US" sz="2000" b="1" dirty="0"/>
              <a:t>PD: </a:t>
            </a:r>
            <a:r>
              <a:rPr lang="en-US" sz="2000" dirty="0"/>
              <a:t>Sara McAvoy</a:t>
            </a:r>
          </a:p>
          <a:p>
            <a:pPr algn="ctr"/>
            <a:r>
              <a:rPr lang="en-US" sz="2000" b="1" dirty="0"/>
              <a:t>M4 Advisor: </a:t>
            </a:r>
            <a:r>
              <a:rPr lang="en-US" sz="2000" dirty="0"/>
              <a:t>Zakar Rana</a:t>
            </a:r>
          </a:p>
          <a:p>
            <a:pPr algn="ctr"/>
            <a:endParaRPr lang="en-US" sz="2000"/>
          </a:p>
        </p:txBody>
      </p:sp>
      <p:graphicFrame>
        <p:nvGraphicFramePr>
          <p:cNvPr id="6" name="Table 5">
            <a:extLst>
              <a:ext uri="{FF2B5EF4-FFF2-40B4-BE49-F238E27FC236}">
                <a16:creationId xmlns:a16="http://schemas.microsoft.com/office/drawing/2014/main" id="{D9E5DCCC-2BAF-FF1B-66FA-7D807D40CDFD}"/>
              </a:ext>
            </a:extLst>
          </p:cNvPr>
          <p:cNvGraphicFramePr>
            <a:graphicFrameLocks noGrp="1"/>
          </p:cNvGraphicFramePr>
          <p:nvPr/>
        </p:nvGraphicFramePr>
        <p:xfrm>
          <a:off x="4119581" y="3159966"/>
          <a:ext cx="3952837" cy="538068"/>
        </p:xfrm>
        <a:graphic>
          <a:graphicData uri="http://schemas.openxmlformats.org/drawingml/2006/table">
            <a:tbl>
              <a:tblPr bandRow="1">
                <a:tableStyleId>{5C22544A-7EE6-4342-B048-85BDC9FD1C3A}</a:tableStyleId>
              </a:tblPr>
              <a:tblGrid>
                <a:gridCol w="3952837">
                  <a:extLst>
                    <a:ext uri="{9D8B030D-6E8A-4147-A177-3AD203B41FA5}">
                      <a16:colId xmlns:a16="http://schemas.microsoft.com/office/drawing/2014/main" val="1160369729"/>
                    </a:ext>
                  </a:extLst>
                </a:gridCol>
              </a:tblGrid>
              <a:tr h="179356">
                <a:tc>
                  <a:txBody>
                    <a:bodyPr/>
                    <a:lstStyle/>
                    <a:p>
                      <a:pPr algn="l" rtl="0" fontAlgn="base">
                        <a:lnSpc>
                          <a:spcPts val="1050"/>
                        </a:lnSpc>
                        <a:buNone/>
                      </a:pPr>
                      <a:r>
                        <a:rPr lang="en-US" sz="1000" b="0" i="0">
                          <a:solidFill>
                            <a:srgbClr val="000000"/>
                          </a:solidFill>
                          <a:effectLst/>
                          <a:latin typeface="Calibri" panose="020F0502020204030204" pitchFamily="34" charset="0"/>
                        </a:rPr>
                        <a:t>William Regine (R)</a:t>
                      </a:r>
                      <a:endParaRPr lang="en-US" b="0" i="0">
                        <a:solidFill>
                          <a:srgbClr val="000000"/>
                        </a:solidFill>
                        <a:effectLst/>
                      </a:endParaRPr>
                    </a:p>
                  </a:txBody>
                  <a:tcPr marL="4724" marR="4724" marT="4724" marB="22708" anchor="b">
                    <a:lnL w="12700" cap="flat" cmpd="sng" algn="ctr">
                      <a:solidFill>
                        <a:srgbClr val="FFFFFF"/>
                      </a:solidFill>
                      <a:prstDash val="solid"/>
                      <a:round/>
                      <a:headEnd type="none" w="med" len="med"/>
                      <a:tailEnd type="none" w="med" len="med"/>
                    </a:lnL>
                    <a:lnR w="11459"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640720176"/>
                  </a:ext>
                </a:extLst>
              </a:tr>
              <a:tr h="179356">
                <a:tc>
                  <a:txBody>
                    <a:bodyPr/>
                    <a:lstStyle/>
                    <a:p>
                      <a:pPr algn="l" rtl="0" fontAlgn="base">
                        <a:lnSpc>
                          <a:spcPts val="1050"/>
                        </a:lnSpc>
                        <a:buNone/>
                      </a:pPr>
                      <a:r>
                        <a:rPr lang="en-US" sz="1000" b="0" i="0">
                          <a:solidFill>
                            <a:srgbClr val="000000"/>
                          </a:solidFill>
                          <a:effectLst/>
                          <a:latin typeface="Calibri" panose="020F0502020204030204" pitchFamily="34" charset="0"/>
                        </a:rPr>
                        <a:t>Sarah McAvoy (R)</a:t>
                      </a:r>
                      <a:endParaRPr lang="en-US" b="0" i="0">
                        <a:solidFill>
                          <a:srgbClr val="000000"/>
                        </a:solidFill>
                        <a:effectLst/>
                      </a:endParaRPr>
                    </a:p>
                  </a:txBody>
                  <a:tcPr marL="4724" marR="4724" marT="4724" marB="22708" anchor="b">
                    <a:lnL w="12700" cap="flat" cmpd="sng" algn="ctr">
                      <a:solidFill>
                        <a:srgbClr val="FFFFFF"/>
                      </a:solidFill>
                      <a:prstDash val="solid"/>
                      <a:round/>
                      <a:headEnd type="none" w="med" len="med"/>
                      <a:tailEnd type="none" w="med" len="med"/>
                    </a:lnL>
                    <a:lnR w="11459"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46319621"/>
                  </a:ext>
                </a:extLst>
              </a:tr>
              <a:tr h="179356">
                <a:tc>
                  <a:txBody>
                    <a:bodyPr/>
                    <a:lstStyle/>
                    <a:p>
                      <a:pPr algn="l" rtl="0" fontAlgn="base">
                        <a:lnSpc>
                          <a:spcPts val="1050"/>
                        </a:lnSpc>
                        <a:buNone/>
                      </a:pPr>
                      <a:r>
                        <a:rPr lang="en-US" sz="1000" b="0" i="0">
                          <a:solidFill>
                            <a:srgbClr val="000000"/>
                          </a:solidFill>
                          <a:effectLst/>
                          <a:latin typeface="Calibri" panose="020F0502020204030204" pitchFamily="34" charset="0"/>
                        </a:rPr>
                        <a:t>Zakar Rana </a:t>
                      </a:r>
                      <a:endParaRPr lang="en-US" b="0" i="0">
                        <a:solidFill>
                          <a:srgbClr val="000000"/>
                        </a:solidFill>
                        <a:effectLst/>
                      </a:endParaRPr>
                    </a:p>
                  </a:txBody>
                  <a:tcPr marL="4724" marR="4724" marT="4724" marB="22708" anchor="b">
                    <a:lnL w="12700" cap="flat" cmpd="sng" algn="ctr">
                      <a:solidFill>
                        <a:srgbClr val="FFFFFF"/>
                      </a:solidFill>
                      <a:prstDash val="solid"/>
                      <a:round/>
                      <a:headEnd type="none" w="med" len="med"/>
                      <a:tailEnd type="none" w="med" len="med"/>
                    </a:lnL>
                    <a:lnR w="11459"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692139046"/>
                  </a:ext>
                </a:extLst>
              </a:tr>
            </a:tbl>
          </a:graphicData>
        </a:graphic>
      </p:graphicFrame>
    </p:spTree>
    <p:extLst>
      <p:ext uri="{BB962C8B-B14F-4D97-AF65-F5344CB8AC3E}">
        <p14:creationId xmlns:p14="http://schemas.microsoft.com/office/powerpoint/2010/main" val="876053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083AA4-781E-4AF0-0FB3-6B66C87237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C28B66-69A5-9E34-DE58-D2119CC1E375}"/>
              </a:ext>
            </a:extLst>
          </p:cNvPr>
          <p:cNvSpPr>
            <a:spLocks noGrp="1"/>
          </p:cNvSpPr>
          <p:nvPr>
            <p:ph type="title"/>
          </p:nvPr>
        </p:nvSpPr>
        <p:spPr>
          <a:xfrm>
            <a:off x="5172074" y="286603"/>
            <a:ext cx="5983605" cy="1450757"/>
          </a:xfrm>
        </p:spPr>
        <p:txBody>
          <a:bodyPr>
            <a:normAutofit/>
          </a:bodyPr>
          <a:lstStyle/>
          <a:p>
            <a:r>
              <a:rPr lang="en-US"/>
              <a:t>What you can be doing now … </a:t>
            </a:r>
          </a:p>
        </p:txBody>
      </p:sp>
      <p:sp>
        <p:nvSpPr>
          <p:cNvPr id="4" name="Content Placeholder 3">
            <a:extLst>
              <a:ext uri="{FF2B5EF4-FFF2-40B4-BE49-F238E27FC236}">
                <a16:creationId xmlns:a16="http://schemas.microsoft.com/office/drawing/2014/main" id="{5F063E0C-5B1B-E271-A6D6-3E0822A318C8}"/>
              </a:ext>
            </a:extLst>
          </p:cNvPr>
          <p:cNvSpPr>
            <a:spLocks noGrp="1"/>
          </p:cNvSpPr>
          <p:nvPr>
            <p:ph idx="1"/>
          </p:nvPr>
        </p:nvSpPr>
        <p:spPr>
          <a:xfrm>
            <a:off x="4846320" y="2108201"/>
            <a:ext cx="6995160" cy="4112105"/>
          </a:xfrm>
        </p:spPr>
        <p:txBody>
          <a:bodyPr>
            <a:normAutofit fontScale="92500"/>
          </a:bodyPr>
          <a:lstStyle/>
          <a:p>
            <a:pPr>
              <a:lnSpc>
                <a:spcPct val="90000"/>
              </a:lnSpc>
            </a:pPr>
            <a:r>
              <a:rPr lang="en-US" sz="1800"/>
              <a:t>Scheduling Tweaks, Away Rotations, Graduation Requirements</a:t>
            </a:r>
          </a:p>
          <a:p>
            <a:pPr>
              <a:lnSpc>
                <a:spcPct val="90000"/>
              </a:lnSpc>
            </a:pPr>
            <a:r>
              <a:rPr lang="en-US" sz="1800"/>
              <a:t>Consider Narrative/Brand </a:t>
            </a:r>
          </a:p>
          <a:p>
            <a:pPr>
              <a:lnSpc>
                <a:spcPct val="90000"/>
              </a:lnSpc>
            </a:pPr>
            <a:r>
              <a:rPr lang="en-US" sz="1800"/>
              <a:t>Work on your CV  (</a:t>
            </a:r>
            <a:r>
              <a:rPr lang="en-US" sz="1800">
                <a:hlinkClick r:id="rId2"/>
              </a:rPr>
              <a:t>OSA CV Tips</a:t>
            </a:r>
            <a:r>
              <a:rPr lang="en-US" sz="1800"/>
              <a:t>) </a:t>
            </a:r>
          </a:p>
          <a:p>
            <a:pPr lvl="1">
              <a:lnSpc>
                <a:spcPct val="90000"/>
              </a:lnSpc>
            </a:pPr>
            <a:r>
              <a:rPr lang="en-US"/>
              <a:t>to help you prepare for the applications sections </a:t>
            </a:r>
          </a:p>
          <a:p>
            <a:pPr lvl="1">
              <a:lnSpc>
                <a:spcPct val="90000"/>
              </a:lnSpc>
            </a:pPr>
            <a:r>
              <a:rPr lang="en-US"/>
              <a:t>brainstorm for your experiences/ personal statement</a:t>
            </a:r>
          </a:p>
          <a:p>
            <a:pPr>
              <a:lnSpc>
                <a:spcPct val="90000"/>
              </a:lnSpc>
            </a:pPr>
            <a:r>
              <a:rPr lang="en-US" sz="1800"/>
              <a:t>Create a draft of your Personal Statement  (</a:t>
            </a:r>
            <a:r>
              <a:rPr lang="en-US" sz="1800">
                <a:hlinkClick r:id="rId3"/>
              </a:rPr>
              <a:t>OSA PS Guidelines</a:t>
            </a:r>
            <a:r>
              <a:rPr lang="en-US" sz="1800"/>
              <a:t>) </a:t>
            </a:r>
          </a:p>
          <a:p>
            <a:pPr>
              <a:lnSpc>
                <a:spcPct val="90000"/>
              </a:lnSpc>
            </a:pPr>
            <a:r>
              <a:rPr lang="en-US" sz="1800"/>
              <a:t>Meet with Mentors (OSA, Department, Peers)</a:t>
            </a:r>
          </a:p>
          <a:p>
            <a:pPr>
              <a:lnSpc>
                <a:spcPct val="90000"/>
              </a:lnSpc>
            </a:pPr>
            <a:r>
              <a:rPr lang="en-US" sz="1800">
                <a:highlight>
                  <a:srgbClr val="FFFF00"/>
                </a:highlight>
              </a:rPr>
              <a:t>Complete the Career Tab on MedScope</a:t>
            </a:r>
          </a:p>
          <a:p>
            <a:pPr>
              <a:lnSpc>
                <a:spcPct val="90000"/>
              </a:lnSpc>
            </a:pPr>
            <a:r>
              <a:rPr lang="en-US" sz="1800"/>
              <a:t>Create a preliminary list of programs (recommend once you have Step 2 CK score, class distinction and have discussed competitiveness with your department)</a:t>
            </a:r>
          </a:p>
          <a:p>
            <a:pPr>
              <a:lnSpc>
                <a:spcPct val="90000"/>
              </a:lnSpc>
            </a:pPr>
            <a:endParaRPr lang="en-US" sz="1300"/>
          </a:p>
        </p:txBody>
      </p:sp>
      <p:pic>
        <p:nvPicPr>
          <p:cNvPr id="8" name="Picture 7" descr="Multi-colored paper-craft art">
            <a:extLst>
              <a:ext uri="{FF2B5EF4-FFF2-40B4-BE49-F238E27FC236}">
                <a16:creationId xmlns:a16="http://schemas.microsoft.com/office/drawing/2014/main" id="{22AECB77-4FE0-17FF-A5A8-E58C3F87BD9A}"/>
              </a:ext>
            </a:extLst>
          </p:cNvPr>
          <p:cNvPicPr>
            <a:picLocks noChangeAspect="1"/>
          </p:cNvPicPr>
          <p:nvPr/>
        </p:nvPicPr>
        <p:blipFill>
          <a:blip r:embed="rId4"/>
          <a:srcRect l="27237" r="25001"/>
          <a:stretch/>
        </p:blipFill>
        <p:spPr>
          <a:xfrm>
            <a:off x="20" y="10"/>
            <a:ext cx="4580077" cy="6400784"/>
          </a:xfrm>
          <a:prstGeom prst="rect">
            <a:avLst/>
          </a:prstGeom>
        </p:spPr>
      </p:pic>
    </p:spTree>
    <p:extLst>
      <p:ext uri="{BB962C8B-B14F-4D97-AF65-F5344CB8AC3E}">
        <p14:creationId xmlns:p14="http://schemas.microsoft.com/office/powerpoint/2010/main" val="3327399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9C380-A799-4168-B788-3919AFF7B396}"/>
              </a:ext>
            </a:extLst>
          </p:cNvPr>
          <p:cNvSpPr>
            <a:spLocks noGrp="1"/>
          </p:cNvSpPr>
          <p:nvPr>
            <p:ph type="title"/>
          </p:nvPr>
        </p:nvSpPr>
        <p:spPr>
          <a:xfrm>
            <a:off x="1187355" y="4374204"/>
            <a:ext cx="9818390" cy="1029308"/>
          </a:xfrm>
        </p:spPr>
        <p:txBody>
          <a:bodyPr vert="horz" lIns="91440" tIns="45720" rIns="91440" bIns="45720" rtlCol="0" anchor="b">
            <a:normAutofit/>
          </a:bodyPr>
          <a:lstStyle/>
          <a:p>
            <a:r>
              <a:rPr lang="en-US" sz="6000" b="1">
                <a:solidFill>
                  <a:schemeClr val="tx1">
                    <a:lumMod val="85000"/>
                    <a:lumOff val="15000"/>
                  </a:schemeClr>
                </a:solidFill>
              </a:rPr>
              <a:t>Career Tab </a:t>
            </a:r>
            <a:r>
              <a:rPr lang="en-US" sz="6000">
                <a:solidFill>
                  <a:schemeClr val="tx1">
                    <a:lumMod val="85000"/>
                    <a:lumOff val="15000"/>
                  </a:schemeClr>
                </a:solidFill>
              </a:rPr>
              <a:t>(Please complete)</a:t>
            </a:r>
          </a:p>
        </p:txBody>
      </p:sp>
      <p:pic>
        <p:nvPicPr>
          <p:cNvPr id="4" name="Picture 3">
            <a:extLst>
              <a:ext uri="{FF2B5EF4-FFF2-40B4-BE49-F238E27FC236}">
                <a16:creationId xmlns:a16="http://schemas.microsoft.com/office/drawing/2014/main" id="{FA6D2CD3-95EE-0356-6382-09D6F4FAE264}"/>
              </a:ext>
            </a:extLst>
          </p:cNvPr>
          <p:cNvPicPr>
            <a:picLocks noChangeAspect="1"/>
          </p:cNvPicPr>
          <p:nvPr/>
        </p:nvPicPr>
        <p:blipFill>
          <a:blip r:embed="rId2"/>
          <a:stretch>
            <a:fillRect/>
          </a:stretch>
        </p:blipFill>
        <p:spPr>
          <a:xfrm>
            <a:off x="289125" y="588930"/>
            <a:ext cx="11613750" cy="34869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18167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E396F-8C2A-40F8-B5E7-1345255213CC}"/>
              </a:ext>
            </a:extLst>
          </p:cNvPr>
          <p:cNvSpPr>
            <a:spLocks noGrp="1"/>
          </p:cNvSpPr>
          <p:nvPr>
            <p:ph type="title"/>
          </p:nvPr>
        </p:nvSpPr>
        <p:spPr>
          <a:xfrm>
            <a:off x="198120" y="454318"/>
            <a:ext cx="3196590" cy="5569291"/>
          </a:xfrm>
        </p:spPr>
        <p:txBody>
          <a:bodyPr>
            <a:normAutofit/>
          </a:bodyPr>
          <a:lstStyle/>
          <a:p>
            <a:r>
              <a:rPr lang="en-US" sz="5200" b="1" i="0">
                <a:effectLst/>
                <a:latin typeface="Calibri" panose="020F0502020204030204" pitchFamily="34" charset="0"/>
              </a:rPr>
              <a:t>Important Reminders</a:t>
            </a:r>
            <a:br>
              <a:rPr lang="en-US" sz="5200" b="0" i="0">
                <a:effectLst/>
                <a:latin typeface="Segoe UI" panose="020B0502040204020203" pitchFamily="34" charset="0"/>
              </a:rPr>
            </a:br>
            <a:endParaRPr lang="en-US" sz="5200"/>
          </a:p>
        </p:txBody>
      </p:sp>
      <p:graphicFrame>
        <p:nvGraphicFramePr>
          <p:cNvPr id="5" name="Content Placeholder 2">
            <a:extLst>
              <a:ext uri="{FF2B5EF4-FFF2-40B4-BE49-F238E27FC236}">
                <a16:creationId xmlns:a16="http://schemas.microsoft.com/office/drawing/2014/main" id="{2B045D00-724E-8D0F-EE5A-887109DDCD13}"/>
              </a:ext>
            </a:extLst>
          </p:cNvPr>
          <p:cNvGraphicFramePr>
            <a:graphicFrameLocks noGrp="1"/>
          </p:cNvGraphicFramePr>
          <p:nvPr>
            <p:ph idx="1"/>
          </p:nvPr>
        </p:nvGraphicFramePr>
        <p:xfrm>
          <a:off x="3234690" y="304337"/>
          <a:ext cx="8759190" cy="6099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1088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BE0B1-CD47-550F-824C-262C98730CD5}"/>
              </a:ext>
            </a:extLst>
          </p:cNvPr>
          <p:cNvSpPr>
            <a:spLocks noGrp="1"/>
          </p:cNvSpPr>
          <p:nvPr>
            <p:ph type="title"/>
          </p:nvPr>
        </p:nvSpPr>
        <p:spPr>
          <a:xfrm>
            <a:off x="838200" y="557189"/>
            <a:ext cx="3374136" cy="5567891"/>
          </a:xfrm>
        </p:spPr>
        <p:txBody>
          <a:bodyPr>
            <a:normAutofit/>
          </a:bodyPr>
          <a:lstStyle/>
          <a:p>
            <a:r>
              <a:rPr lang="en-US" sz="5200"/>
              <a:t>1:1 Sessions with OSA </a:t>
            </a:r>
          </a:p>
        </p:txBody>
      </p:sp>
      <p:graphicFrame>
        <p:nvGraphicFramePr>
          <p:cNvPr id="5" name="Content Placeholder 2">
            <a:extLst>
              <a:ext uri="{FF2B5EF4-FFF2-40B4-BE49-F238E27FC236}">
                <a16:creationId xmlns:a16="http://schemas.microsoft.com/office/drawing/2014/main" id="{B36374B7-B93E-EF5A-7991-C119364D0569}"/>
              </a:ext>
            </a:extLst>
          </p:cNvPr>
          <p:cNvGraphicFramePr>
            <a:graphicFrameLocks noGrp="1"/>
          </p:cNvGraphicFramePr>
          <p:nvPr>
            <p:ph idx="1"/>
          </p:nvPr>
        </p:nvGraphicFramePr>
        <p:xfrm>
          <a:off x="5093208" y="620391"/>
          <a:ext cx="6931152" cy="5567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7744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2DF93-27DC-4850-8E7B-2C07FBF04BBF}"/>
              </a:ext>
            </a:extLst>
          </p:cNvPr>
          <p:cNvSpPr>
            <a:spLocks noGrp="1"/>
          </p:cNvSpPr>
          <p:nvPr>
            <p:ph type="title"/>
          </p:nvPr>
        </p:nvSpPr>
        <p:spPr/>
        <p:txBody>
          <a:bodyPr anchor="ctr">
            <a:normAutofit/>
          </a:bodyPr>
          <a:lstStyle/>
          <a:p>
            <a:r>
              <a:rPr lang="en-US" sz="4400"/>
              <a:t>MSPE</a:t>
            </a:r>
          </a:p>
        </p:txBody>
      </p:sp>
      <p:sp>
        <p:nvSpPr>
          <p:cNvPr id="3" name="Content Placeholder 2">
            <a:extLst>
              <a:ext uri="{FF2B5EF4-FFF2-40B4-BE49-F238E27FC236}">
                <a16:creationId xmlns:a16="http://schemas.microsoft.com/office/drawing/2014/main" id="{ED6533AB-631C-4B93-B363-9495F53AEC04}"/>
              </a:ext>
            </a:extLst>
          </p:cNvPr>
          <p:cNvSpPr>
            <a:spLocks noGrp="1"/>
          </p:cNvSpPr>
          <p:nvPr>
            <p:ph idx="1"/>
          </p:nvPr>
        </p:nvSpPr>
        <p:spPr>
          <a:xfrm>
            <a:off x="838200" y="1381540"/>
            <a:ext cx="10515600" cy="4795424"/>
          </a:xfrm>
        </p:spPr>
        <p:txBody>
          <a:bodyPr anchor="ctr">
            <a:noAutofit/>
          </a:bodyPr>
          <a:lstStyle/>
          <a:p>
            <a:pPr rtl="0" fontAlgn="base">
              <a:lnSpc>
                <a:spcPct val="100000"/>
              </a:lnSpc>
            </a:pPr>
            <a:r>
              <a:rPr lang="en-US" sz="2000" b="0" i="0">
                <a:effectLst/>
              </a:rPr>
              <a:t>You may review MSPE details, including a sample MSPE, here:  </a:t>
            </a:r>
            <a:r>
              <a:rPr lang="en-US" sz="2000">
                <a:ea typeface="+mn-lt"/>
                <a:cs typeface="+mn-lt"/>
                <a:hlinkClick r:id="rId2">
                  <a:extLst>
                    <a:ext uri="{A12FA001-AC4F-418D-AE19-62706E023703}">
                      <ahyp:hlinkClr xmlns:ahyp="http://schemas.microsoft.com/office/drawing/2018/hyperlinkcolor" val="tx"/>
                    </a:ext>
                  </a:extLst>
                </a:hlinkClick>
              </a:rPr>
              <a:t>The MSPE</a:t>
            </a:r>
            <a:endParaRPr lang="en-US" sz="2000" b="0" i="0">
              <a:effectLst/>
              <a:ea typeface="+mn-lt"/>
              <a:cs typeface="+mn-lt"/>
            </a:endParaRPr>
          </a:p>
          <a:p>
            <a:pPr rtl="0" fontAlgn="base">
              <a:lnSpc>
                <a:spcPct val="100000"/>
              </a:lnSpc>
            </a:pPr>
            <a:r>
              <a:rPr lang="en-US" sz="2000" b="0" i="0">
                <a:effectLst/>
              </a:rPr>
              <a:t>*Be prepared to </a:t>
            </a:r>
            <a:r>
              <a:rPr lang="en-US" sz="2000" b="1" i="0">
                <a:effectLst/>
              </a:rPr>
              <a:t>discuss any deviations from the traditional 4-year curriculum  </a:t>
            </a:r>
          </a:p>
          <a:p>
            <a:pPr rtl="0" fontAlgn="base">
              <a:lnSpc>
                <a:spcPct val="100000"/>
              </a:lnSpc>
            </a:pPr>
            <a:r>
              <a:rPr lang="en-US" sz="2000" b="0" i="0">
                <a:effectLst/>
              </a:rPr>
              <a:t>*Be prepared to </a:t>
            </a:r>
            <a:r>
              <a:rPr lang="en-US" sz="2000" b="1" i="0">
                <a:effectLst/>
              </a:rPr>
              <a:t>discuss any hardships </a:t>
            </a:r>
            <a:r>
              <a:rPr lang="en-US" sz="2000" b="0" i="0">
                <a:effectLst/>
              </a:rPr>
              <a:t>(e.g. personal medical condition, bereavement, or other extenuating circumstance that may have had a negative effect on academic performance) if you wish to consider for inclusion in the MSPE  </a:t>
            </a:r>
          </a:p>
          <a:p>
            <a:pPr marL="0" indent="0" rtl="0" fontAlgn="base">
              <a:lnSpc>
                <a:spcPct val="100000"/>
              </a:lnSpc>
              <a:buNone/>
            </a:pPr>
            <a:r>
              <a:rPr lang="en-US" sz="2000" b="0" i="0">
                <a:effectLst/>
              </a:rPr>
              <a:t>* This is </a:t>
            </a:r>
            <a:r>
              <a:rPr lang="en-US" sz="2000" b="1" i="0">
                <a:solidFill>
                  <a:srgbClr val="FF0000"/>
                </a:solidFill>
                <a:effectLst/>
              </a:rPr>
              <a:t>NOT a letter for recommendation</a:t>
            </a:r>
          </a:p>
          <a:p>
            <a:pPr rtl="0" fontAlgn="base">
              <a:lnSpc>
                <a:spcPct val="100000"/>
              </a:lnSpc>
            </a:pPr>
            <a:r>
              <a:rPr lang="en-US" sz="2000" b="0" i="0">
                <a:effectLst/>
              </a:rPr>
              <a:t>Note:   </a:t>
            </a:r>
          </a:p>
          <a:p>
            <a:pPr lvl="1" fontAlgn="base">
              <a:lnSpc>
                <a:spcPct val="100000"/>
              </a:lnSpc>
            </a:pPr>
            <a:r>
              <a:rPr lang="en-US" sz="2000" b="0" i="0">
                <a:effectLst/>
              </a:rPr>
              <a:t>AOA nominations will be noted in the MSPEs Noteworthy Characteristics and in the summary paragraph </a:t>
            </a:r>
          </a:p>
          <a:p>
            <a:pPr lvl="1" fontAlgn="base">
              <a:lnSpc>
                <a:spcPct val="100000"/>
              </a:lnSpc>
            </a:pPr>
            <a:r>
              <a:rPr lang="en-US" sz="2000" b="0" i="0">
                <a:effectLst/>
              </a:rPr>
              <a:t>GHHS membership will be noted in the MSPEs Professional Performance section and in the summary paragraph </a:t>
            </a:r>
            <a:endParaRPr lang="en-US" sz="2000"/>
          </a:p>
        </p:txBody>
      </p:sp>
    </p:spTree>
    <p:extLst>
      <p:ext uri="{BB962C8B-B14F-4D97-AF65-F5344CB8AC3E}">
        <p14:creationId xmlns:p14="http://schemas.microsoft.com/office/powerpoint/2010/main" val="2836213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A63B3-BDD9-BDA9-ED27-69B6B1D42ED2}"/>
              </a:ext>
            </a:extLst>
          </p:cNvPr>
          <p:cNvSpPr>
            <a:spLocks noGrp="1"/>
          </p:cNvSpPr>
          <p:nvPr>
            <p:ph type="title"/>
          </p:nvPr>
        </p:nvSpPr>
        <p:spPr/>
        <p:txBody>
          <a:bodyPr/>
          <a:lstStyle/>
          <a:p>
            <a:r>
              <a:rPr lang="en-US"/>
              <a:t>Residency Application Manual:</a:t>
            </a:r>
            <a:br>
              <a:rPr lang="en-US"/>
            </a:br>
            <a:r>
              <a:rPr lang="en-US"/>
              <a:t>Your New Best Friend</a:t>
            </a:r>
          </a:p>
        </p:txBody>
      </p:sp>
      <p:sp>
        <p:nvSpPr>
          <p:cNvPr id="3" name="Content Placeholder 2">
            <a:extLst>
              <a:ext uri="{FF2B5EF4-FFF2-40B4-BE49-F238E27FC236}">
                <a16:creationId xmlns:a16="http://schemas.microsoft.com/office/drawing/2014/main" id="{1CEB68F5-7404-53E3-E292-F4636A7D7F9D}"/>
              </a:ext>
            </a:extLst>
          </p:cNvPr>
          <p:cNvSpPr>
            <a:spLocks noGrp="1"/>
          </p:cNvSpPr>
          <p:nvPr>
            <p:ph idx="1"/>
          </p:nvPr>
        </p:nvSpPr>
        <p:spPr>
          <a:xfrm>
            <a:off x="942901" y="3097109"/>
            <a:ext cx="10058400" cy="3760891"/>
          </a:xfrm>
        </p:spPr>
        <p:txBody>
          <a:bodyPr>
            <a:normAutofit/>
          </a:bodyPr>
          <a:lstStyle/>
          <a:p>
            <a:pPr algn="ctr"/>
            <a:r>
              <a:rPr lang="en-US" sz="4000">
                <a:hlinkClick r:id="rId2"/>
              </a:rPr>
              <a:t>Residency Application Manual | University of Maryland School of Medicine</a:t>
            </a:r>
            <a:endParaRPr lang="en-US" sz="4000"/>
          </a:p>
        </p:txBody>
      </p:sp>
    </p:spTree>
    <p:extLst>
      <p:ext uri="{BB962C8B-B14F-4D97-AF65-F5344CB8AC3E}">
        <p14:creationId xmlns:p14="http://schemas.microsoft.com/office/powerpoint/2010/main" val="2343157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EFC7165-C438-4E9C-A62E-52727506867D}"/>
              </a:ext>
            </a:extLst>
          </p:cNvPr>
          <p:cNvSpPr>
            <a:spLocks noGrp="1"/>
          </p:cNvSpPr>
          <p:nvPr>
            <p:ph type="title"/>
          </p:nvPr>
        </p:nvSpPr>
        <p:spPr>
          <a:xfrm>
            <a:off x="492370" y="516836"/>
            <a:ext cx="3084844" cy="1961086"/>
          </a:xfrm>
        </p:spPr>
        <p:txBody>
          <a:bodyPr>
            <a:normAutofit/>
          </a:bodyPr>
          <a:lstStyle/>
          <a:p>
            <a:r>
              <a:rPr lang="en-US" sz="4000" b="1">
                <a:solidFill>
                  <a:srgbClr val="FFFFFF"/>
                </a:solidFill>
                <a:latin typeface="Calibri"/>
                <a:cs typeface="Calibri"/>
              </a:rPr>
              <a:t>ERAS/NRMP TIMELINE</a:t>
            </a:r>
            <a:r>
              <a:rPr lang="en-US" sz="4000" b="0" i="0">
                <a:solidFill>
                  <a:srgbClr val="FFFFFF"/>
                </a:solidFill>
                <a:effectLst/>
                <a:latin typeface="Calibri"/>
                <a:cs typeface="Calibri"/>
              </a:rPr>
              <a:t>  </a:t>
            </a:r>
            <a:endParaRPr lang="en-US" sz="4000">
              <a:solidFill>
                <a:srgbClr val="FFFFFF"/>
              </a:solidFill>
              <a:latin typeface="Calibri"/>
              <a:cs typeface="Calibri"/>
            </a:endParaRPr>
          </a:p>
        </p:txBody>
      </p:sp>
      <p:cxnSp>
        <p:nvCxnSpPr>
          <p:cNvPr id="16" name="Straight Connector 15">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807275C-F4CC-4309-888B-4258614CCC70}"/>
              </a:ext>
            </a:extLst>
          </p:cNvPr>
          <p:cNvSpPr>
            <a:spLocks noGrp="1"/>
          </p:cNvSpPr>
          <p:nvPr>
            <p:ph idx="1"/>
          </p:nvPr>
        </p:nvSpPr>
        <p:spPr>
          <a:xfrm>
            <a:off x="571752" y="2799654"/>
            <a:ext cx="3005462" cy="3189665"/>
          </a:xfrm>
        </p:spPr>
        <p:txBody>
          <a:bodyPr vert="horz" lIns="0" tIns="45720" rIns="0" bIns="45720" rtlCol="0">
            <a:normAutofit/>
          </a:bodyPr>
          <a:lstStyle/>
          <a:p>
            <a:pPr fontAlgn="base"/>
            <a:endParaRPr lang="en-US" sz="1800" b="0" i="0">
              <a:solidFill>
                <a:srgbClr val="FFFFFF"/>
              </a:solidFill>
              <a:effectLst/>
              <a:latin typeface="Segoe UI" panose="020B0502040204020203" pitchFamily="34" charset="0"/>
              <a:cs typeface="Segoe UI" panose="020B0502040204020203" pitchFamily="34" charset="0"/>
            </a:endParaRPr>
          </a:p>
          <a:p>
            <a:pPr rtl="0" fontAlgn="base"/>
            <a:endParaRPr lang="en-US" sz="1800" b="0" i="0">
              <a:solidFill>
                <a:srgbClr val="FFFFFF"/>
              </a:solidFill>
              <a:effectLst/>
            </a:endParaRPr>
          </a:p>
          <a:p>
            <a:endParaRPr lang="en-US" sz="1800">
              <a:solidFill>
                <a:srgbClr val="FFFFFF"/>
              </a:solidFill>
            </a:endParaRPr>
          </a:p>
        </p:txBody>
      </p:sp>
      <p:sp>
        <p:nvSpPr>
          <p:cNvPr id="7" name="TextBox 6">
            <a:extLst>
              <a:ext uri="{FF2B5EF4-FFF2-40B4-BE49-F238E27FC236}">
                <a16:creationId xmlns:a16="http://schemas.microsoft.com/office/drawing/2014/main" id="{F8129AE8-3793-7E2E-2DC2-BF620D85CA3B}"/>
              </a:ext>
            </a:extLst>
          </p:cNvPr>
          <p:cNvSpPr txBox="1"/>
          <p:nvPr/>
        </p:nvSpPr>
        <p:spPr>
          <a:xfrm>
            <a:off x="4196670" y="5863968"/>
            <a:ext cx="80009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a:t>*Note, these dates are subject to change. Please reference</a:t>
            </a:r>
            <a:r>
              <a:rPr lang="en-US">
                <a:hlinkClick r:id="rId2"/>
              </a:rPr>
              <a:t>2026 ERAS® Residency Timeline | Students &amp; </a:t>
            </a:r>
            <a:r>
              <a:rPr lang="en-US" err="1">
                <a:hlinkClick r:id="rId2"/>
              </a:rPr>
              <a:t>Residents</a:t>
            </a:r>
            <a:r>
              <a:rPr lang="en-US" err="1"/>
              <a:t>for</a:t>
            </a:r>
            <a:r>
              <a:rPr lang="en-US"/>
              <a:t> the most updated schedules.</a:t>
            </a:r>
            <a:endParaRPr lang="en-US">
              <a:ea typeface="+mn-lt"/>
              <a:cs typeface="+mn-lt"/>
            </a:endParaRPr>
          </a:p>
        </p:txBody>
      </p:sp>
      <p:graphicFrame>
        <p:nvGraphicFramePr>
          <p:cNvPr id="4" name="Table 3">
            <a:extLst>
              <a:ext uri="{FF2B5EF4-FFF2-40B4-BE49-F238E27FC236}">
                <a16:creationId xmlns:a16="http://schemas.microsoft.com/office/drawing/2014/main" id="{D44676BB-1658-5240-FA5F-AE8F5DC4515A}"/>
              </a:ext>
            </a:extLst>
          </p:cNvPr>
          <p:cNvGraphicFramePr>
            <a:graphicFrameLocks noGrp="1"/>
          </p:cNvGraphicFramePr>
          <p:nvPr>
            <p:extLst>
              <p:ext uri="{D42A27DB-BD31-4B8C-83A1-F6EECF244321}">
                <p14:modId xmlns:p14="http://schemas.microsoft.com/office/powerpoint/2010/main" val="2454131380"/>
              </p:ext>
            </p:extLst>
          </p:nvPr>
        </p:nvGraphicFramePr>
        <p:xfrm>
          <a:off x="4931383" y="289159"/>
          <a:ext cx="6399299" cy="5577847"/>
        </p:xfrm>
        <a:graphic>
          <a:graphicData uri="http://schemas.openxmlformats.org/drawingml/2006/table">
            <a:tbl>
              <a:tblPr firstRow="1" bandRow="1">
                <a:tableStyleId>{5C22544A-7EE6-4342-B048-85BDC9FD1C3A}</a:tableStyleId>
              </a:tblPr>
              <a:tblGrid>
                <a:gridCol w="2607594">
                  <a:extLst>
                    <a:ext uri="{9D8B030D-6E8A-4147-A177-3AD203B41FA5}">
                      <a16:colId xmlns:a16="http://schemas.microsoft.com/office/drawing/2014/main" val="3328919117"/>
                    </a:ext>
                  </a:extLst>
                </a:gridCol>
                <a:gridCol w="3791705">
                  <a:extLst>
                    <a:ext uri="{9D8B030D-6E8A-4147-A177-3AD203B41FA5}">
                      <a16:colId xmlns:a16="http://schemas.microsoft.com/office/drawing/2014/main" val="3394190288"/>
                    </a:ext>
                  </a:extLst>
                </a:gridCol>
              </a:tblGrid>
              <a:tr h="470872">
                <a:tc>
                  <a:txBody>
                    <a:bodyPr/>
                    <a:lstStyle/>
                    <a:p>
                      <a:pPr algn="ctr"/>
                      <a:r>
                        <a:rPr lang="en-US" sz="1700">
                          <a:effectLst/>
                        </a:rPr>
                        <a:t>Date</a:t>
                      </a:r>
                      <a:endParaRPr lang="en-US" sz="1700">
                        <a:solidFill>
                          <a:srgbClr val="FFFFFF"/>
                        </a:solidFill>
                        <a:effectLst/>
                        <a:latin typeface="robotobold"/>
                      </a:endParaRPr>
                    </a:p>
                  </a:txBody>
                  <a:tcPr marL="87826" marR="87826" marT="87826" marB="87826" anchor="ctr"/>
                </a:tc>
                <a:tc>
                  <a:txBody>
                    <a:bodyPr/>
                    <a:lstStyle/>
                    <a:p>
                      <a:pPr algn="ctr"/>
                      <a:r>
                        <a:rPr lang="en-US" sz="1700">
                          <a:effectLst/>
                        </a:rPr>
                        <a:t>Activity</a:t>
                      </a:r>
                      <a:endParaRPr lang="en-US" sz="1700">
                        <a:solidFill>
                          <a:srgbClr val="FFFFFF"/>
                        </a:solidFill>
                        <a:effectLst/>
                        <a:latin typeface="robotobold"/>
                      </a:endParaRPr>
                    </a:p>
                  </a:txBody>
                  <a:tcPr marL="87826" marR="87826" marT="87826" marB="87826" anchor="ctr"/>
                </a:tc>
                <a:extLst>
                  <a:ext uri="{0D108BD9-81ED-4DB2-BD59-A6C34878D82A}">
                    <a16:rowId xmlns:a16="http://schemas.microsoft.com/office/drawing/2014/main" val="3244422060"/>
                  </a:ext>
                </a:extLst>
              </a:tr>
              <a:tr h="729569">
                <a:tc>
                  <a:txBody>
                    <a:bodyPr/>
                    <a:lstStyle/>
                    <a:p>
                      <a:r>
                        <a:rPr lang="en-US" sz="1700">
                          <a:effectLst/>
                        </a:rPr>
                        <a:t>June 4, 2025</a:t>
                      </a:r>
                      <a:endParaRPr lang="en-US" sz="1700">
                        <a:solidFill>
                          <a:srgbClr val="22355A"/>
                        </a:solidFill>
                        <a:effectLst/>
                        <a:latin typeface="robotoregular"/>
                      </a:endParaRPr>
                    </a:p>
                  </a:txBody>
                  <a:tcPr marL="87826" marR="87826" marT="87826" marB="87826" anchor="ctr"/>
                </a:tc>
                <a:tc>
                  <a:txBody>
                    <a:bodyPr/>
                    <a:lstStyle/>
                    <a:p>
                      <a:r>
                        <a:rPr lang="en-US" sz="1700">
                          <a:effectLst/>
                        </a:rPr>
                        <a:t>ERAS 2026 season begins at 9 a.m. ET.</a:t>
                      </a:r>
                      <a:endParaRPr lang="en-US" sz="1700">
                        <a:solidFill>
                          <a:srgbClr val="22355A"/>
                        </a:solidFill>
                        <a:effectLst/>
                        <a:latin typeface="robotoregular"/>
                      </a:endParaRPr>
                    </a:p>
                  </a:txBody>
                  <a:tcPr marL="87826" marR="87826" marT="87826" marB="87826" anchor="ctr"/>
                </a:tc>
                <a:extLst>
                  <a:ext uri="{0D108BD9-81ED-4DB2-BD59-A6C34878D82A}">
                    <a16:rowId xmlns:a16="http://schemas.microsoft.com/office/drawing/2014/main" val="2564332720"/>
                  </a:ext>
                </a:extLst>
              </a:tr>
              <a:tr h="988266">
                <a:tc>
                  <a:txBody>
                    <a:bodyPr/>
                    <a:lstStyle/>
                    <a:p>
                      <a:r>
                        <a:rPr lang="en-US" sz="1700">
                          <a:effectLst/>
                        </a:rPr>
                        <a:t>Sept. 3, 2025</a:t>
                      </a:r>
                      <a:endParaRPr lang="en-US" sz="1700">
                        <a:solidFill>
                          <a:srgbClr val="22355A"/>
                        </a:solidFill>
                        <a:effectLst/>
                        <a:latin typeface="robotoregular"/>
                      </a:endParaRPr>
                    </a:p>
                  </a:txBody>
                  <a:tcPr marL="87826" marR="87826" marT="87826" marB="87826" anchor="ctr"/>
                </a:tc>
                <a:tc>
                  <a:txBody>
                    <a:bodyPr/>
                    <a:lstStyle/>
                    <a:p>
                      <a:r>
                        <a:rPr lang="en-US" sz="1700">
                          <a:effectLst/>
                        </a:rPr>
                        <a:t>Residency applicants may begin submitting MyERAS applications to programs at 9 a.m. ET.</a:t>
                      </a:r>
                      <a:endParaRPr lang="en-US" sz="1700">
                        <a:solidFill>
                          <a:srgbClr val="22355A"/>
                        </a:solidFill>
                        <a:effectLst/>
                        <a:latin typeface="robotoregular"/>
                      </a:endParaRPr>
                    </a:p>
                  </a:txBody>
                  <a:tcPr marL="87826" marR="87826" marT="87826" marB="87826" anchor="ctr"/>
                </a:tc>
                <a:extLst>
                  <a:ext uri="{0D108BD9-81ED-4DB2-BD59-A6C34878D82A}">
                    <a16:rowId xmlns:a16="http://schemas.microsoft.com/office/drawing/2014/main" val="2483736061"/>
                  </a:ext>
                </a:extLst>
              </a:tr>
              <a:tr h="1246961">
                <a:tc>
                  <a:txBody>
                    <a:bodyPr/>
                    <a:lstStyle/>
                    <a:p>
                      <a:pPr lvl="0">
                        <a:buNone/>
                      </a:pPr>
                      <a:r>
                        <a:rPr lang="en-US" sz="1700">
                          <a:effectLst/>
                        </a:rPr>
                        <a:t>Sept. 24, 2025</a:t>
                      </a:r>
                      <a:endParaRPr lang="en-US" sz="1700">
                        <a:solidFill>
                          <a:srgbClr val="22355A"/>
                        </a:solidFill>
                        <a:effectLst/>
                        <a:latin typeface="robotoregular"/>
                      </a:endParaRPr>
                    </a:p>
                  </a:txBody>
                  <a:tcPr marL="87825" marR="87825" marT="87825" marB="87825" anchor="ctr"/>
                </a:tc>
                <a:tc>
                  <a:txBody>
                    <a:bodyPr/>
                    <a:lstStyle/>
                    <a:p>
                      <a:pPr lvl="0">
                        <a:buNone/>
                      </a:pPr>
                      <a:r>
                        <a:rPr lang="en-US" sz="1700">
                          <a:effectLst/>
                        </a:rPr>
                        <a:t>Residency programs may begin reviewing MyERAS applications and MSPEs in the PDWS at 9 a.m. ET. </a:t>
                      </a:r>
                      <a:endParaRPr lang="en-US" sz="1700">
                        <a:solidFill>
                          <a:srgbClr val="22355A"/>
                        </a:solidFill>
                        <a:effectLst/>
                        <a:latin typeface="robotoregular"/>
                      </a:endParaRPr>
                    </a:p>
                  </a:txBody>
                  <a:tcPr marL="87825" marR="87825" marT="87825" marB="87825" anchor="ctr"/>
                </a:tc>
                <a:extLst>
                  <a:ext uri="{0D108BD9-81ED-4DB2-BD59-A6C34878D82A}">
                    <a16:rowId xmlns:a16="http://schemas.microsoft.com/office/drawing/2014/main" val="2824198673"/>
                  </a:ext>
                </a:extLst>
              </a:tr>
              <a:tr h="470872">
                <a:tc>
                  <a:txBody>
                    <a:bodyPr/>
                    <a:lstStyle/>
                    <a:p>
                      <a:pPr lvl="0">
                        <a:buNone/>
                      </a:pPr>
                      <a:r>
                        <a:rPr lang="en-US" sz="1700"/>
                        <a:t>End of January 2026</a:t>
                      </a:r>
                    </a:p>
                  </a:txBody>
                  <a:tcPr marL="87826" marR="87826" marT="87826" marB="87826" anchor="ctr"/>
                </a:tc>
                <a:tc>
                  <a:txBody>
                    <a:bodyPr/>
                    <a:lstStyle/>
                    <a:p>
                      <a:pPr lvl="0">
                        <a:buNone/>
                      </a:pPr>
                      <a:r>
                        <a:rPr lang="en-US" sz="1700"/>
                        <a:t>Register for Match and SOAP</a:t>
                      </a:r>
                    </a:p>
                  </a:txBody>
                  <a:tcPr marL="87826" marR="87826" marT="87826" marB="87826" anchor="ctr"/>
                </a:tc>
                <a:extLst>
                  <a:ext uri="{0D108BD9-81ED-4DB2-BD59-A6C34878D82A}">
                    <a16:rowId xmlns:a16="http://schemas.microsoft.com/office/drawing/2014/main" val="1145195550"/>
                  </a:ext>
                </a:extLst>
              </a:tr>
              <a:tr h="470870">
                <a:tc>
                  <a:txBody>
                    <a:bodyPr/>
                    <a:lstStyle/>
                    <a:p>
                      <a:pPr lvl="0">
                        <a:buNone/>
                      </a:pPr>
                      <a:r>
                        <a:rPr lang="en-US" sz="1700"/>
                        <a:t>Early February 2026</a:t>
                      </a:r>
                      <a:endParaRPr lang="en-US" sz="1700" baseline="30000"/>
                    </a:p>
                  </a:txBody>
                  <a:tcPr marL="87825" marR="87825" marT="87825" marB="87825" anchor="ctr"/>
                </a:tc>
                <a:tc>
                  <a:txBody>
                    <a:bodyPr/>
                    <a:lstStyle/>
                    <a:p>
                      <a:pPr lvl="0">
                        <a:buNone/>
                      </a:pPr>
                      <a:r>
                        <a:rPr lang="en-US" sz="1700"/>
                        <a:t>RANK OPENS</a:t>
                      </a:r>
                    </a:p>
                  </a:txBody>
                  <a:tcPr marL="87825" marR="87825" marT="87825" marB="87825" anchor="ctr"/>
                </a:tc>
                <a:extLst>
                  <a:ext uri="{0D108BD9-81ED-4DB2-BD59-A6C34878D82A}">
                    <a16:rowId xmlns:a16="http://schemas.microsoft.com/office/drawing/2014/main" val="318529718"/>
                  </a:ext>
                </a:extLst>
              </a:tr>
              <a:tr h="470870">
                <a:tc>
                  <a:txBody>
                    <a:bodyPr/>
                    <a:lstStyle/>
                    <a:p>
                      <a:pPr lvl="0">
                        <a:buNone/>
                      </a:pPr>
                      <a:r>
                        <a:rPr lang="en-US" sz="1700"/>
                        <a:t>First week of March 2026</a:t>
                      </a:r>
                    </a:p>
                  </a:txBody>
                  <a:tcPr marL="87825" marR="87825" marT="87825" marB="87825" anchor="ctr"/>
                </a:tc>
                <a:tc>
                  <a:txBody>
                    <a:bodyPr/>
                    <a:lstStyle/>
                    <a:p>
                      <a:pPr lvl="0">
                        <a:buNone/>
                      </a:pPr>
                      <a:r>
                        <a:rPr lang="en-US" sz="1700"/>
                        <a:t>RANK Lists Certified </a:t>
                      </a:r>
                    </a:p>
                  </a:txBody>
                  <a:tcPr marL="87825" marR="87825" marT="87825" marB="87825" anchor="ctr"/>
                </a:tc>
                <a:extLst>
                  <a:ext uri="{0D108BD9-81ED-4DB2-BD59-A6C34878D82A}">
                    <a16:rowId xmlns:a16="http://schemas.microsoft.com/office/drawing/2014/main" val="967606157"/>
                  </a:ext>
                </a:extLst>
              </a:tr>
              <a:tr h="729567">
                <a:tc>
                  <a:txBody>
                    <a:bodyPr/>
                    <a:lstStyle/>
                    <a:p>
                      <a:pPr lvl="0">
                        <a:buNone/>
                      </a:pPr>
                      <a:r>
                        <a:rPr lang="en-US" sz="1700"/>
                        <a:t>2</a:t>
                      </a:r>
                      <a:r>
                        <a:rPr lang="en-US" sz="1700" baseline="30000"/>
                        <a:t>nd</a:t>
                      </a:r>
                      <a:r>
                        <a:rPr lang="en-US" sz="1700"/>
                        <a:t> or 3</a:t>
                      </a:r>
                      <a:r>
                        <a:rPr lang="en-US" sz="1700" baseline="30000"/>
                        <a:t>rd</a:t>
                      </a:r>
                      <a:r>
                        <a:rPr lang="en-US" sz="1700"/>
                        <a:t> week of March 2026</a:t>
                      </a:r>
                    </a:p>
                  </a:txBody>
                  <a:tcPr marL="87825" marR="87825" marT="87825" marB="87825" anchor="ctr"/>
                </a:tc>
                <a:tc>
                  <a:txBody>
                    <a:bodyPr/>
                    <a:lstStyle/>
                    <a:p>
                      <a:pPr lvl="0">
                        <a:buNone/>
                      </a:pPr>
                      <a:r>
                        <a:rPr lang="en-US" sz="1700"/>
                        <a:t>SOAP and MATCH</a:t>
                      </a:r>
                    </a:p>
                  </a:txBody>
                  <a:tcPr marL="87825" marR="87825" marT="87825" marB="87825" anchor="ctr"/>
                </a:tc>
                <a:extLst>
                  <a:ext uri="{0D108BD9-81ED-4DB2-BD59-A6C34878D82A}">
                    <a16:rowId xmlns:a16="http://schemas.microsoft.com/office/drawing/2014/main" val="2111849205"/>
                  </a:ext>
                </a:extLst>
              </a:tr>
            </a:tbl>
          </a:graphicData>
        </a:graphic>
      </p:graphicFrame>
    </p:spTree>
    <p:extLst>
      <p:ext uri="{BB962C8B-B14F-4D97-AF65-F5344CB8AC3E}">
        <p14:creationId xmlns:p14="http://schemas.microsoft.com/office/powerpoint/2010/main" val="1927632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E3F9FD-88F7-2B6E-0D23-CEDB22EB3265}"/>
              </a:ext>
            </a:extLst>
          </p:cNvPr>
          <p:cNvPicPr>
            <a:picLocks noChangeAspect="1"/>
          </p:cNvPicPr>
          <p:nvPr/>
        </p:nvPicPr>
        <p:blipFill>
          <a:blip r:embed="rId2"/>
          <a:stretch>
            <a:fillRect/>
          </a:stretch>
        </p:blipFill>
        <p:spPr>
          <a:xfrm>
            <a:off x="7563166" y="2627306"/>
            <a:ext cx="2853175" cy="1603387"/>
          </a:xfrm>
          <a:prstGeom prst="rect">
            <a:avLst/>
          </a:prstGeom>
        </p:spPr>
      </p:pic>
      <p:pic>
        <p:nvPicPr>
          <p:cNvPr id="4" name="Picture 3">
            <a:extLst>
              <a:ext uri="{FF2B5EF4-FFF2-40B4-BE49-F238E27FC236}">
                <a16:creationId xmlns:a16="http://schemas.microsoft.com/office/drawing/2014/main" id="{8F8A3532-FD06-FFE2-B258-1E2B934320B6}"/>
              </a:ext>
            </a:extLst>
          </p:cNvPr>
          <p:cNvPicPr>
            <a:picLocks noChangeAspect="1"/>
          </p:cNvPicPr>
          <p:nvPr/>
        </p:nvPicPr>
        <p:blipFill>
          <a:blip r:embed="rId3"/>
          <a:stretch>
            <a:fillRect/>
          </a:stretch>
        </p:blipFill>
        <p:spPr>
          <a:xfrm>
            <a:off x="1842405" y="2948697"/>
            <a:ext cx="2853175" cy="2853175"/>
          </a:xfrm>
          <a:prstGeom prst="rect">
            <a:avLst/>
          </a:prstGeom>
        </p:spPr>
      </p:pic>
      <p:pic>
        <p:nvPicPr>
          <p:cNvPr id="5" name="Picture 4">
            <a:extLst>
              <a:ext uri="{FF2B5EF4-FFF2-40B4-BE49-F238E27FC236}">
                <a16:creationId xmlns:a16="http://schemas.microsoft.com/office/drawing/2014/main" id="{0B0B1792-9691-8647-EAC2-3F1E8EFD0725}"/>
              </a:ext>
            </a:extLst>
          </p:cNvPr>
          <p:cNvPicPr>
            <a:picLocks noChangeAspect="1"/>
          </p:cNvPicPr>
          <p:nvPr/>
        </p:nvPicPr>
        <p:blipFill>
          <a:blip r:embed="rId4"/>
          <a:stretch>
            <a:fillRect/>
          </a:stretch>
        </p:blipFill>
        <p:spPr>
          <a:xfrm>
            <a:off x="8038689" y="3759828"/>
            <a:ext cx="2143125" cy="2143125"/>
          </a:xfrm>
          <a:prstGeom prst="rect">
            <a:avLst/>
          </a:prstGeom>
        </p:spPr>
      </p:pic>
      <p:pic>
        <p:nvPicPr>
          <p:cNvPr id="10" name="Picture 9">
            <a:extLst>
              <a:ext uri="{FF2B5EF4-FFF2-40B4-BE49-F238E27FC236}">
                <a16:creationId xmlns:a16="http://schemas.microsoft.com/office/drawing/2014/main" id="{A08B5A5E-727F-B57A-2A35-03B4B574BD64}"/>
              </a:ext>
            </a:extLst>
          </p:cNvPr>
          <p:cNvPicPr>
            <a:picLocks noChangeAspect="1"/>
          </p:cNvPicPr>
          <p:nvPr/>
        </p:nvPicPr>
        <p:blipFill>
          <a:blip r:embed="rId5"/>
          <a:stretch>
            <a:fillRect/>
          </a:stretch>
        </p:blipFill>
        <p:spPr>
          <a:xfrm>
            <a:off x="2501725" y="162442"/>
            <a:ext cx="1534537" cy="1534537"/>
          </a:xfrm>
          <a:prstGeom prst="rect">
            <a:avLst/>
          </a:prstGeom>
        </p:spPr>
      </p:pic>
      <p:pic>
        <p:nvPicPr>
          <p:cNvPr id="11" name="Picture 10">
            <a:extLst>
              <a:ext uri="{FF2B5EF4-FFF2-40B4-BE49-F238E27FC236}">
                <a16:creationId xmlns:a16="http://schemas.microsoft.com/office/drawing/2014/main" id="{2F5A2EB2-14F9-AE67-D9CB-88EC51C0C8C3}"/>
              </a:ext>
            </a:extLst>
          </p:cNvPr>
          <p:cNvPicPr>
            <a:picLocks noChangeAspect="1"/>
          </p:cNvPicPr>
          <p:nvPr/>
        </p:nvPicPr>
        <p:blipFill>
          <a:blip r:embed="rId6"/>
          <a:stretch>
            <a:fillRect/>
          </a:stretch>
        </p:blipFill>
        <p:spPr>
          <a:xfrm>
            <a:off x="7278628" y="420629"/>
            <a:ext cx="3590925" cy="1276350"/>
          </a:xfrm>
          <a:prstGeom prst="rect">
            <a:avLst/>
          </a:prstGeom>
        </p:spPr>
      </p:pic>
      <p:cxnSp>
        <p:nvCxnSpPr>
          <p:cNvPr id="15" name="Straight Connector 14">
            <a:extLst>
              <a:ext uri="{FF2B5EF4-FFF2-40B4-BE49-F238E27FC236}">
                <a16:creationId xmlns:a16="http://schemas.microsoft.com/office/drawing/2014/main" id="{996AE9BB-206A-4BFF-80ED-EAEE0E0DD128}"/>
              </a:ext>
            </a:extLst>
          </p:cNvPr>
          <p:cNvCxnSpPr/>
          <p:nvPr/>
        </p:nvCxnSpPr>
        <p:spPr>
          <a:xfrm>
            <a:off x="5914417" y="2149813"/>
            <a:ext cx="0" cy="3946086"/>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026" name="Picture 2" descr="Not Equal Sign - definitions, facts and solved examples - Cuemath">
            <a:extLst>
              <a:ext uri="{FF2B5EF4-FFF2-40B4-BE49-F238E27FC236}">
                <a16:creationId xmlns:a16="http://schemas.microsoft.com/office/drawing/2014/main" id="{7F260A84-C33B-AE4F-FE60-DCBD5A4FB70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4434" y="162442"/>
            <a:ext cx="1052788" cy="12998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130E555-7775-126A-3C9D-8AA1CBD65EB6}"/>
              </a:ext>
            </a:extLst>
          </p:cNvPr>
          <p:cNvSpPr txBox="1"/>
          <p:nvPr/>
        </p:nvSpPr>
        <p:spPr>
          <a:xfrm>
            <a:off x="7557976" y="5963093"/>
            <a:ext cx="42317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Original Slide Design by Dr. Kerri Thom</a:t>
            </a:r>
          </a:p>
        </p:txBody>
      </p:sp>
    </p:spTree>
    <p:extLst>
      <p:ext uri="{BB962C8B-B14F-4D97-AF65-F5344CB8AC3E}">
        <p14:creationId xmlns:p14="http://schemas.microsoft.com/office/powerpoint/2010/main" val="3702318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imeline&#10;&#10;Description automatically generated">
            <a:extLst>
              <a:ext uri="{FF2B5EF4-FFF2-40B4-BE49-F238E27FC236}">
                <a16:creationId xmlns:a16="http://schemas.microsoft.com/office/drawing/2014/main" id="{4C03395B-7847-7519-E873-66C42E75738E}"/>
              </a:ext>
            </a:extLst>
          </p:cNvPr>
          <p:cNvPicPr>
            <a:picLocks noChangeAspect="1"/>
          </p:cNvPicPr>
          <p:nvPr/>
        </p:nvPicPr>
        <p:blipFill>
          <a:blip r:embed="rId2"/>
          <a:stretch>
            <a:fillRect/>
          </a:stretch>
        </p:blipFill>
        <p:spPr>
          <a:xfrm>
            <a:off x="1667686" y="905933"/>
            <a:ext cx="8959516" cy="5039728"/>
          </a:xfrm>
          <a:prstGeom prst="rect">
            <a:avLst/>
          </a:prstGeom>
        </p:spPr>
      </p:pic>
      <p:pic>
        <p:nvPicPr>
          <p:cNvPr id="3" name="Picture 3" descr="Graphical user interface, text, application&#10;&#10;Description automatically generated">
            <a:extLst>
              <a:ext uri="{FF2B5EF4-FFF2-40B4-BE49-F238E27FC236}">
                <a16:creationId xmlns:a16="http://schemas.microsoft.com/office/drawing/2014/main" id="{64068C03-9D06-1F72-20BC-C3013002219A}"/>
              </a:ext>
            </a:extLst>
          </p:cNvPr>
          <p:cNvPicPr>
            <a:picLocks noChangeAspect="1"/>
          </p:cNvPicPr>
          <p:nvPr/>
        </p:nvPicPr>
        <p:blipFill>
          <a:blip r:embed="rId3"/>
          <a:stretch>
            <a:fillRect/>
          </a:stretch>
        </p:blipFill>
        <p:spPr>
          <a:xfrm>
            <a:off x="298327" y="2857866"/>
            <a:ext cx="1552575" cy="1552575"/>
          </a:xfrm>
          <a:prstGeom prst="rect">
            <a:avLst/>
          </a:prstGeom>
        </p:spPr>
      </p:pic>
      <p:sp>
        <p:nvSpPr>
          <p:cNvPr id="4" name="TextBox 3">
            <a:extLst>
              <a:ext uri="{FF2B5EF4-FFF2-40B4-BE49-F238E27FC236}">
                <a16:creationId xmlns:a16="http://schemas.microsoft.com/office/drawing/2014/main" id="{D3A3085B-6B25-C0B9-25E0-04CCB7E6B433}"/>
              </a:ext>
            </a:extLst>
          </p:cNvPr>
          <p:cNvSpPr txBox="1"/>
          <p:nvPr/>
        </p:nvSpPr>
        <p:spPr>
          <a:xfrm>
            <a:off x="7557976" y="5963093"/>
            <a:ext cx="42317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Original Slide Design by Dr. Kerri Thom</a:t>
            </a:r>
          </a:p>
        </p:txBody>
      </p:sp>
    </p:spTree>
    <p:extLst>
      <p:ext uri="{BB962C8B-B14F-4D97-AF65-F5344CB8AC3E}">
        <p14:creationId xmlns:p14="http://schemas.microsoft.com/office/powerpoint/2010/main" val="1171803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4" name="Straight Connector 43">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46" name="Rectangle 45">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7CA48A0-E7A3-4B09-BBD1-3FA56F6276F9}"/>
              </a:ext>
            </a:extLst>
          </p:cNvPr>
          <p:cNvSpPr>
            <a:spLocks noGrp="1"/>
          </p:cNvSpPr>
          <p:nvPr>
            <p:ph type="title"/>
          </p:nvPr>
        </p:nvSpPr>
        <p:spPr>
          <a:xfrm>
            <a:off x="435869" y="640080"/>
            <a:ext cx="3659246" cy="2862699"/>
          </a:xfrm>
        </p:spPr>
        <p:txBody>
          <a:bodyPr vert="horz" lIns="91440" tIns="45720" rIns="91440" bIns="45720" rtlCol="0" anchor="b">
            <a:normAutofit/>
          </a:bodyPr>
          <a:lstStyle/>
          <a:p>
            <a:r>
              <a:rPr lang="en-US" sz="4400">
                <a:solidFill>
                  <a:srgbClr val="FFFFFF"/>
                </a:solidFill>
              </a:rPr>
              <a:t>Radiation Oncology</a:t>
            </a:r>
            <a:br>
              <a:rPr lang="en-US" sz="4400">
                <a:solidFill>
                  <a:srgbClr val="FFFFFF"/>
                </a:solidFill>
              </a:rPr>
            </a:br>
            <a:r>
              <a:rPr lang="en-US" sz="4400">
                <a:solidFill>
                  <a:srgbClr val="FFFFFF"/>
                </a:solidFill>
              </a:rPr>
              <a:t>Application</a:t>
            </a:r>
          </a:p>
        </p:txBody>
      </p:sp>
      <p:cxnSp>
        <p:nvCxnSpPr>
          <p:cNvPr id="50" name="Straight Connector 49">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5">
            <a:extLst>
              <a:ext uri="{FF2B5EF4-FFF2-40B4-BE49-F238E27FC236}">
                <a16:creationId xmlns:a16="http://schemas.microsoft.com/office/drawing/2014/main" id="{6DC9B50C-33EB-9783-0D34-1C90B16CCB98}"/>
              </a:ext>
            </a:extLst>
          </p:cNvPr>
          <p:cNvGraphicFramePr>
            <a:graphicFrameLocks noGrp="1"/>
          </p:cNvGraphicFramePr>
          <p:nvPr>
            <p:ph idx="1"/>
            <p:extLst>
              <p:ext uri="{D42A27DB-BD31-4B8C-83A1-F6EECF244321}">
                <p14:modId xmlns:p14="http://schemas.microsoft.com/office/powerpoint/2010/main" val="528119915"/>
              </p:ext>
            </p:extLst>
          </p:nvPr>
        </p:nvGraphicFramePr>
        <p:xfrm>
          <a:off x="5196590" y="149902"/>
          <a:ext cx="6782233" cy="6743198"/>
        </p:xfrm>
        <a:graphic>
          <a:graphicData uri="http://schemas.openxmlformats.org/drawingml/2006/table">
            <a:tbl>
              <a:tblPr bandRow="1">
                <a:tableStyleId>{5C22544A-7EE6-4342-B048-85BDC9FD1C3A}</a:tableStyleId>
              </a:tblPr>
              <a:tblGrid>
                <a:gridCol w="2829393">
                  <a:extLst>
                    <a:ext uri="{9D8B030D-6E8A-4147-A177-3AD203B41FA5}">
                      <a16:colId xmlns:a16="http://schemas.microsoft.com/office/drawing/2014/main" val="3665562732"/>
                    </a:ext>
                  </a:extLst>
                </a:gridCol>
                <a:gridCol w="3952840">
                  <a:extLst>
                    <a:ext uri="{9D8B030D-6E8A-4147-A177-3AD203B41FA5}">
                      <a16:colId xmlns:a16="http://schemas.microsoft.com/office/drawing/2014/main" val="3161545690"/>
                    </a:ext>
                  </a:extLst>
                </a:gridCol>
              </a:tblGrid>
              <a:tr h="237265">
                <a:tc>
                  <a:txBody>
                    <a:bodyPr/>
                    <a:lstStyle/>
                    <a:p>
                      <a:pPr fontAlgn="b"/>
                      <a:r>
                        <a:rPr lang="en-US" sz="1200" b="1" dirty="0">
                          <a:solidFill>
                            <a:schemeClr val="tx1"/>
                          </a:solidFill>
                          <a:effectLst/>
                          <a:latin typeface="Calibri"/>
                        </a:rPr>
                        <a:t>Department</a:t>
                      </a:r>
                      <a:r>
                        <a:rPr lang="en-US" sz="1200" b="0" dirty="0">
                          <a:solidFill>
                            <a:schemeClr val="tx1"/>
                          </a:solidFill>
                          <a:effectLst/>
                          <a:latin typeface="Calibri"/>
                        </a:rPr>
                        <a:t> </a:t>
                      </a:r>
                      <a:endParaRPr lang="en-US" sz="1200" b="1" dirty="0">
                        <a:solidFill>
                          <a:schemeClr val="tx1"/>
                        </a:solidFill>
                        <a:effectLst/>
                        <a:latin typeface="Calibri"/>
                      </a:endParaRPr>
                    </a:p>
                  </a:txBody>
                  <a:tcPr marL="5241" marR="5241" marT="5241" marB="25155"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tx2">
                        <a:lumMod val="25000"/>
                        <a:lumOff val="75000"/>
                      </a:schemeClr>
                    </a:solidFill>
                  </a:tcPr>
                </a:tc>
                <a:tc>
                  <a:txBody>
                    <a:bodyPr/>
                    <a:lstStyle/>
                    <a:p>
                      <a:pPr fontAlgn="b"/>
                      <a:r>
                        <a:rPr lang="en-US" sz="1200" b="1" dirty="0">
                          <a:solidFill>
                            <a:schemeClr val="tx1"/>
                          </a:solidFill>
                          <a:effectLst/>
                          <a:latin typeface="Calibri"/>
                        </a:rPr>
                        <a:t>Specialty Name</a:t>
                      </a:r>
                    </a:p>
                  </a:txBody>
                  <a:tcPr marL="5241" marR="5241" marT="5241" marB="25155" anchor="b">
                    <a:lnL>
                      <a:noFill/>
                    </a:lnL>
                    <a:lnR w="12700">
                      <a:solidFill>
                        <a:schemeClr val="tx1"/>
                      </a:solidFill>
                    </a:lnR>
                    <a:lnT w="12700" cap="flat" cmpd="sng" algn="ctr">
                      <a:solidFill>
                        <a:schemeClr val="tx1"/>
                      </a:solidFill>
                      <a:prstDash val="solid"/>
                      <a:round/>
                      <a:headEnd type="none" w="med" len="med"/>
                      <a:tailEnd type="none" w="med" len="med"/>
                    </a:lnT>
                    <a:lnB>
                      <a:noFill/>
                    </a:lnB>
                    <a:solidFill>
                      <a:schemeClr val="tx2">
                        <a:lumMod val="25000"/>
                        <a:lumOff val="75000"/>
                      </a:schemeClr>
                    </a:solidFill>
                  </a:tcPr>
                </a:tc>
                <a:extLst>
                  <a:ext uri="{0D108BD9-81ED-4DB2-BD59-A6C34878D82A}">
                    <a16:rowId xmlns:a16="http://schemas.microsoft.com/office/drawing/2014/main" val="3912558933"/>
                  </a:ext>
                </a:extLst>
              </a:tr>
              <a:tr h="166085">
                <a:tc>
                  <a:txBody>
                    <a:bodyPr/>
                    <a:lstStyle/>
                    <a:p>
                      <a:pPr fontAlgn="b"/>
                      <a:r>
                        <a:rPr lang="en-US" sz="1000" b="1" dirty="0">
                          <a:effectLst/>
                          <a:latin typeface="Calibri"/>
                        </a:rPr>
                        <a:t>Contacts (R = Required to Meet) </a:t>
                      </a:r>
                      <a:r>
                        <a:rPr lang="en-US" sz="1000" b="0" dirty="0">
                          <a:effectLst/>
                          <a:latin typeface="Calibri"/>
                        </a:rPr>
                        <a:t> </a:t>
                      </a:r>
                      <a:endParaRPr lang="en-US" sz="1000" b="1" dirty="0">
                        <a:effectLst/>
                        <a:latin typeface="Calibri"/>
                      </a:endParaRPr>
                    </a:p>
                  </a:txBody>
                  <a:tcPr marL="5241" marR="5241" marT="5241" marB="2515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fontAlgn="b"/>
                      <a:endParaRPr lang="en-US" sz="1000">
                        <a:effectLst/>
                        <a:latin typeface="Calibri"/>
                      </a:endParaRPr>
                    </a:p>
                  </a:txBody>
                  <a:tcPr marL="5241" marR="5241" marT="5241" marB="25155" anchor="b">
                    <a:lnL>
                      <a:noFill/>
                    </a:lnL>
                    <a:lnR w="12700">
                      <a:solidFill>
                        <a:schemeClr val="tx1"/>
                      </a:solidFill>
                    </a:lnR>
                    <a:lnT>
                      <a:noFill/>
                    </a:lnT>
                    <a:lnB>
                      <a:noFill/>
                    </a:lnB>
                    <a:noFill/>
                  </a:tcPr>
                </a:tc>
                <a:extLst>
                  <a:ext uri="{0D108BD9-81ED-4DB2-BD59-A6C34878D82A}">
                    <a16:rowId xmlns:a16="http://schemas.microsoft.com/office/drawing/2014/main" val="2922666179"/>
                  </a:ext>
                </a:extLst>
              </a:tr>
              <a:tr h="166085">
                <a:tc>
                  <a:txBody>
                    <a:bodyPr/>
                    <a:lstStyle/>
                    <a:p>
                      <a:pPr fontAlgn="b"/>
                      <a:r>
                        <a:rPr lang="en-US" sz="1000" dirty="0">
                          <a:effectLst/>
                          <a:latin typeface="Calibri"/>
                        </a:rPr>
                        <a:t>Chair </a:t>
                      </a:r>
                    </a:p>
                  </a:txBody>
                  <a:tcPr marL="5241" marR="5241" marT="5241" marB="2515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fontAlgn="b"/>
                      <a:r>
                        <a:rPr lang="en-US" sz="1000" dirty="0">
                          <a:effectLst/>
                          <a:latin typeface="Calibri"/>
                        </a:rPr>
                        <a:t>William Regine (R)</a:t>
                      </a:r>
                    </a:p>
                  </a:txBody>
                  <a:tcPr marL="5241" marR="5241" marT="5241" marB="25155" anchor="b">
                    <a:lnL>
                      <a:noFill/>
                    </a:lnL>
                    <a:lnR w="12700">
                      <a:solidFill>
                        <a:schemeClr val="tx1"/>
                      </a:solidFill>
                    </a:lnR>
                    <a:lnT>
                      <a:noFill/>
                    </a:lnT>
                    <a:lnB>
                      <a:noFill/>
                    </a:lnB>
                    <a:noFill/>
                  </a:tcPr>
                </a:tc>
                <a:extLst>
                  <a:ext uri="{0D108BD9-81ED-4DB2-BD59-A6C34878D82A}">
                    <a16:rowId xmlns:a16="http://schemas.microsoft.com/office/drawing/2014/main" val="1448018322"/>
                  </a:ext>
                </a:extLst>
              </a:tr>
              <a:tr h="179363">
                <a:tc>
                  <a:txBody>
                    <a:bodyPr/>
                    <a:lstStyle/>
                    <a:p>
                      <a:pPr fontAlgn="b"/>
                      <a:r>
                        <a:rPr lang="en-US" sz="1000" dirty="0">
                          <a:effectLst/>
                          <a:latin typeface="Calibri"/>
                        </a:rPr>
                        <a:t>Program Director  </a:t>
                      </a:r>
                    </a:p>
                  </a:txBody>
                  <a:tcPr marL="5241" marR="5241" marT="5241" marB="2515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fontAlgn="b"/>
                      <a:r>
                        <a:rPr lang="en-US" sz="1000" dirty="0">
                          <a:effectLst/>
                          <a:latin typeface="Calibri"/>
                        </a:rPr>
                        <a:t>Sarah McAvoy (R)</a:t>
                      </a:r>
                    </a:p>
                  </a:txBody>
                  <a:tcPr marL="5241" marR="5241" marT="5241" marB="25155" anchor="b">
                    <a:lnL>
                      <a:noFill/>
                    </a:lnL>
                    <a:lnR w="12700">
                      <a:solidFill>
                        <a:schemeClr val="tx1"/>
                      </a:solidFill>
                    </a:lnR>
                    <a:lnT>
                      <a:noFill/>
                    </a:lnT>
                    <a:lnB>
                      <a:noFill/>
                    </a:lnB>
                    <a:noFill/>
                  </a:tcPr>
                </a:tc>
                <a:extLst>
                  <a:ext uri="{0D108BD9-81ED-4DB2-BD59-A6C34878D82A}">
                    <a16:rowId xmlns:a16="http://schemas.microsoft.com/office/drawing/2014/main" val="3560369654"/>
                  </a:ext>
                </a:extLst>
              </a:tr>
              <a:tr h="166085">
                <a:tc>
                  <a:txBody>
                    <a:bodyPr/>
                    <a:lstStyle/>
                    <a:p>
                      <a:pPr fontAlgn="b"/>
                      <a:r>
                        <a:rPr lang="en-US" sz="1000" dirty="0">
                          <a:effectLst/>
                          <a:latin typeface="Calibri"/>
                        </a:rPr>
                        <a:t>MSIV Advising  </a:t>
                      </a:r>
                    </a:p>
                  </a:txBody>
                  <a:tcPr marL="5241" marR="5241" marT="5241" marB="2515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fontAlgn="b"/>
                      <a:r>
                        <a:rPr lang="en-US" sz="1000" dirty="0">
                          <a:effectLst/>
                          <a:latin typeface="Calibri"/>
                        </a:rPr>
                        <a:t>Zakar Rana </a:t>
                      </a:r>
                    </a:p>
                  </a:txBody>
                  <a:tcPr marL="5241" marR="5241" marT="5241" marB="25155" anchor="b">
                    <a:lnL>
                      <a:noFill/>
                    </a:lnL>
                    <a:lnR w="12700">
                      <a:solidFill>
                        <a:schemeClr val="tx1"/>
                      </a:solidFill>
                    </a:lnR>
                    <a:lnT>
                      <a:noFill/>
                    </a:lnT>
                    <a:lnB>
                      <a:noFill/>
                    </a:lnB>
                    <a:noFill/>
                  </a:tcPr>
                </a:tc>
                <a:extLst>
                  <a:ext uri="{0D108BD9-81ED-4DB2-BD59-A6C34878D82A}">
                    <a16:rowId xmlns:a16="http://schemas.microsoft.com/office/drawing/2014/main" val="1612047844"/>
                  </a:ext>
                </a:extLst>
              </a:tr>
              <a:tr h="166085">
                <a:tc>
                  <a:txBody>
                    <a:bodyPr/>
                    <a:lstStyle/>
                    <a:p>
                      <a:pPr fontAlgn="b"/>
                      <a:endParaRPr lang="en-US" sz="1000">
                        <a:effectLst/>
                        <a:latin typeface="Calibri"/>
                      </a:endParaRPr>
                    </a:p>
                  </a:txBody>
                  <a:tcPr marL="5241" marR="5241" marT="5241" marB="2515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fontAlgn="b"/>
                      <a:endParaRPr lang="en-US" sz="1000">
                        <a:effectLst/>
                        <a:latin typeface="Calibri"/>
                      </a:endParaRPr>
                    </a:p>
                  </a:txBody>
                  <a:tcPr marL="5241" marR="5241" marT="5241" marB="25155" anchor="b">
                    <a:lnL>
                      <a:noFill/>
                    </a:lnL>
                    <a:lnR w="12700">
                      <a:solidFill>
                        <a:schemeClr val="tx1"/>
                      </a:solidFill>
                    </a:lnR>
                    <a:lnT>
                      <a:noFill/>
                    </a:lnT>
                    <a:lnB>
                      <a:noFill/>
                    </a:lnB>
                    <a:noFill/>
                  </a:tcPr>
                </a:tc>
                <a:extLst>
                  <a:ext uri="{0D108BD9-81ED-4DB2-BD59-A6C34878D82A}">
                    <a16:rowId xmlns:a16="http://schemas.microsoft.com/office/drawing/2014/main" val="1466857991"/>
                  </a:ext>
                </a:extLst>
              </a:tr>
              <a:tr h="166085">
                <a:tc>
                  <a:txBody>
                    <a:bodyPr/>
                    <a:lstStyle/>
                    <a:p>
                      <a:pPr fontAlgn="b"/>
                      <a:r>
                        <a:rPr lang="en-US" sz="1000" b="1" dirty="0">
                          <a:effectLst/>
                          <a:latin typeface="Calibri"/>
                        </a:rPr>
                        <a:t>Competitive Applicant </a:t>
                      </a:r>
                      <a:r>
                        <a:rPr lang="en-US" sz="1000" b="0" dirty="0">
                          <a:effectLst/>
                          <a:latin typeface="Calibri"/>
                        </a:rPr>
                        <a:t> </a:t>
                      </a:r>
                      <a:endParaRPr lang="en-US" sz="1000" b="1" dirty="0">
                        <a:effectLst/>
                        <a:latin typeface="Calibri"/>
                      </a:endParaRPr>
                    </a:p>
                  </a:txBody>
                  <a:tcPr marL="5241" marR="5241" marT="5241" marB="2515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fontAlgn="b"/>
                      <a:endParaRPr lang="en-US" sz="1000">
                        <a:effectLst/>
                        <a:latin typeface="Calibri"/>
                      </a:endParaRPr>
                    </a:p>
                  </a:txBody>
                  <a:tcPr marL="5241" marR="5241" marT="5241" marB="25155" anchor="b">
                    <a:lnL>
                      <a:noFill/>
                    </a:lnL>
                    <a:lnR w="12700">
                      <a:solidFill>
                        <a:schemeClr val="tx1"/>
                      </a:solidFill>
                    </a:lnR>
                    <a:lnT>
                      <a:noFill/>
                    </a:lnT>
                    <a:lnB>
                      <a:noFill/>
                    </a:lnB>
                    <a:noFill/>
                  </a:tcPr>
                </a:tc>
                <a:extLst>
                  <a:ext uri="{0D108BD9-81ED-4DB2-BD59-A6C34878D82A}">
                    <a16:rowId xmlns:a16="http://schemas.microsoft.com/office/drawing/2014/main" val="2949851008"/>
                  </a:ext>
                </a:extLst>
              </a:tr>
              <a:tr h="166085">
                <a:tc>
                  <a:txBody>
                    <a:bodyPr/>
                    <a:lstStyle/>
                    <a:p>
                      <a:pPr fontAlgn="b"/>
                      <a:r>
                        <a:rPr lang="en-US" sz="1000" dirty="0">
                          <a:effectLst/>
                          <a:latin typeface="Calibri"/>
                        </a:rPr>
                        <a:t>Step 2 (goal)  </a:t>
                      </a:r>
                    </a:p>
                  </a:txBody>
                  <a:tcPr marL="5241" marR="5241" marT="5241" marB="2515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fontAlgn="b"/>
                      <a:r>
                        <a:rPr lang="en-US" sz="1000" dirty="0">
                          <a:effectLst/>
                          <a:latin typeface="Calibri"/>
                        </a:rPr>
                        <a:t>252 (National Average);  245 (UMSOM 21-25 Avg)</a:t>
                      </a:r>
                    </a:p>
                  </a:txBody>
                  <a:tcPr marL="5241" marR="5241" marT="5241" marB="25155" anchor="b">
                    <a:lnL>
                      <a:noFill/>
                    </a:lnL>
                    <a:lnR w="12700">
                      <a:solidFill>
                        <a:schemeClr val="tx1"/>
                      </a:solidFill>
                    </a:lnR>
                    <a:lnT>
                      <a:noFill/>
                    </a:lnT>
                    <a:lnB>
                      <a:noFill/>
                    </a:lnB>
                    <a:noFill/>
                  </a:tcPr>
                </a:tc>
                <a:extLst>
                  <a:ext uri="{0D108BD9-81ED-4DB2-BD59-A6C34878D82A}">
                    <a16:rowId xmlns:a16="http://schemas.microsoft.com/office/drawing/2014/main" val="940282727"/>
                  </a:ext>
                </a:extLst>
              </a:tr>
              <a:tr h="166085">
                <a:tc>
                  <a:txBody>
                    <a:bodyPr/>
                    <a:lstStyle/>
                    <a:p>
                      <a:pPr fontAlgn="b"/>
                      <a:endParaRPr lang="en-US" sz="1000">
                        <a:effectLst/>
                        <a:latin typeface="Calibri"/>
                      </a:endParaRPr>
                    </a:p>
                  </a:txBody>
                  <a:tcPr marL="5241" marR="5241" marT="5241" marB="2515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fontAlgn="b"/>
                      <a:endParaRPr lang="en-US" sz="1000">
                        <a:effectLst/>
                        <a:latin typeface="Calibri"/>
                      </a:endParaRPr>
                    </a:p>
                  </a:txBody>
                  <a:tcPr marL="5241" marR="5241" marT="5241" marB="25155" anchor="b">
                    <a:lnL>
                      <a:noFill/>
                    </a:lnL>
                    <a:lnR w="12700">
                      <a:solidFill>
                        <a:schemeClr val="tx1"/>
                      </a:solidFill>
                    </a:lnR>
                    <a:lnT>
                      <a:noFill/>
                    </a:lnT>
                    <a:lnB>
                      <a:noFill/>
                    </a:lnB>
                    <a:noFill/>
                  </a:tcPr>
                </a:tc>
                <a:extLst>
                  <a:ext uri="{0D108BD9-81ED-4DB2-BD59-A6C34878D82A}">
                    <a16:rowId xmlns:a16="http://schemas.microsoft.com/office/drawing/2014/main" val="2675786369"/>
                  </a:ext>
                </a:extLst>
              </a:tr>
              <a:tr h="189812">
                <a:tc>
                  <a:txBody>
                    <a:bodyPr/>
                    <a:lstStyle/>
                    <a:p>
                      <a:pPr fontAlgn="b"/>
                      <a:r>
                        <a:rPr lang="en-US" sz="1050" b="1" dirty="0">
                          <a:effectLst/>
                          <a:latin typeface="Calibri"/>
                        </a:rPr>
                        <a:t>Preliminary/Transitional Year</a:t>
                      </a:r>
                    </a:p>
                  </a:txBody>
                  <a:tcPr marL="5241" marR="5241" marT="5241" marB="2515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fontAlgn="b"/>
                      <a:r>
                        <a:rPr lang="en-US" sz="1050" dirty="0">
                          <a:effectLst/>
                          <a:latin typeface="Calibri"/>
                        </a:rPr>
                        <a:t>Yes, integrated and independent programs</a:t>
                      </a:r>
                    </a:p>
                  </a:txBody>
                  <a:tcPr marL="5241" marR="5241" marT="5241" marB="25155" anchor="b">
                    <a:lnL>
                      <a:noFill/>
                    </a:lnL>
                    <a:lnR w="12700">
                      <a:solidFill>
                        <a:schemeClr val="tx1"/>
                      </a:solidFill>
                    </a:lnR>
                    <a:lnT>
                      <a:noFill/>
                    </a:lnT>
                    <a:lnB>
                      <a:noFill/>
                    </a:lnB>
                    <a:noFill/>
                  </a:tcPr>
                </a:tc>
                <a:extLst>
                  <a:ext uri="{0D108BD9-81ED-4DB2-BD59-A6C34878D82A}">
                    <a16:rowId xmlns:a16="http://schemas.microsoft.com/office/drawing/2014/main" val="399863377"/>
                  </a:ext>
                </a:extLst>
              </a:tr>
              <a:tr h="189812">
                <a:tc>
                  <a:txBody>
                    <a:bodyPr/>
                    <a:lstStyle/>
                    <a:p>
                      <a:pPr lvl="0">
                        <a:buNone/>
                      </a:pPr>
                      <a:endParaRPr lang="en-US" sz="1050" b="1">
                        <a:effectLst/>
                        <a:latin typeface="Calibri"/>
                      </a:endParaRPr>
                    </a:p>
                  </a:txBody>
                  <a:tcPr marL="5241" marR="5241" marT="5241" marB="25155" anchor="b">
                    <a:lnL w="12700">
                      <a:solidFill>
                        <a:schemeClr val="tx1"/>
                      </a:solidFill>
                    </a:lnL>
                    <a:lnR w="0">
                      <a:noFill/>
                    </a:lnR>
                    <a:lnT w="0">
                      <a:noFill/>
                    </a:lnT>
                    <a:lnB w="0">
                      <a:noFill/>
                    </a:lnB>
                    <a:noFill/>
                  </a:tcPr>
                </a:tc>
                <a:tc>
                  <a:txBody>
                    <a:bodyPr/>
                    <a:lstStyle/>
                    <a:p>
                      <a:pPr lvl="0">
                        <a:buNone/>
                      </a:pPr>
                      <a:endParaRPr lang="en-US" sz="1050">
                        <a:effectLst/>
                        <a:latin typeface="Calibri"/>
                      </a:endParaRPr>
                    </a:p>
                  </a:txBody>
                  <a:tcPr marL="5241" marR="5241" marT="5241" marB="25155" anchor="b">
                    <a:lnL w="0">
                      <a:noFill/>
                    </a:lnL>
                    <a:lnR w="12700">
                      <a:solidFill>
                        <a:schemeClr val="tx1"/>
                      </a:solidFill>
                    </a:lnR>
                    <a:lnT w="0">
                      <a:noFill/>
                    </a:lnT>
                    <a:lnB w="0">
                      <a:noFill/>
                    </a:lnB>
                    <a:noFill/>
                  </a:tcPr>
                </a:tc>
                <a:extLst>
                  <a:ext uri="{0D108BD9-81ED-4DB2-BD59-A6C34878D82A}">
                    <a16:rowId xmlns:a16="http://schemas.microsoft.com/office/drawing/2014/main" val="2639594577"/>
                  </a:ext>
                </a:extLst>
              </a:tr>
              <a:tr h="166085">
                <a:tc>
                  <a:txBody>
                    <a:bodyPr/>
                    <a:lstStyle/>
                    <a:p>
                      <a:pPr fontAlgn="b"/>
                      <a:r>
                        <a:rPr lang="en-US" sz="1000" b="1" dirty="0">
                          <a:effectLst/>
                          <a:latin typeface="Calibri"/>
                        </a:rPr>
                        <a:t>Applications  </a:t>
                      </a:r>
                      <a:r>
                        <a:rPr lang="en-US" sz="1000" b="0" dirty="0">
                          <a:effectLst/>
                          <a:latin typeface="Calibri"/>
                        </a:rPr>
                        <a:t> </a:t>
                      </a:r>
                      <a:endParaRPr lang="en-US" sz="1000" b="1" dirty="0">
                        <a:effectLst/>
                        <a:latin typeface="Calibri"/>
                      </a:endParaRPr>
                    </a:p>
                  </a:txBody>
                  <a:tcPr marL="5241" marR="5241" marT="5241" marB="2515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fontAlgn="b"/>
                      <a:endParaRPr lang="en-US" sz="1000">
                        <a:effectLst/>
                        <a:latin typeface="Calibri"/>
                      </a:endParaRPr>
                    </a:p>
                  </a:txBody>
                  <a:tcPr marL="5241" marR="5241" marT="5241" marB="25155" anchor="b">
                    <a:lnL>
                      <a:noFill/>
                    </a:lnL>
                    <a:lnR w="12700">
                      <a:solidFill>
                        <a:schemeClr val="tx1"/>
                      </a:solidFill>
                    </a:lnR>
                    <a:lnT>
                      <a:noFill/>
                    </a:lnT>
                    <a:lnB>
                      <a:noFill/>
                    </a:lnB>
                    <a:noFill/>
                  </a:tcPr>
                </a:tc>
                <a:extLst>
                  <a:ext uri="{0D108BD9-81ED-4DB2-BD59-A6C34878D82A}">
                    <a16:rowId xmlns:a16="http://schemas.microsoft.com/office/drawing/2014/main" val="191110116"/>
                  </a:ext>
                </a:extLst>
              </a:tr>
              <a:tr h="166085">
                <a:tc>
                  <a:txBody>
                    <a:bodyPr/>
                    <a:lstStyle/>
                    <a:p>
                      <a:pPr fontAlgn="b"/>
                      <a:r>
                        <a:rPr lang="en-US" sz="1000" dirty="0">
                          <a:effectLst/>
                          <a:latin typeface="Calibri"/>
                        </a:rPr>
                        <a:t>Application System  </a:t>
                      </a:r>
                    </a:p>
                  </a:txBody>
                  <a:tcPr marL="5241" marR="5241" marT="5241" marB="2515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fontAlgn="b"/>
                      <a:r>
                        <a:rPr lang="en-US" sz="1000" dirty="0">
                          <a:effectLst/>
                          <a:latin typeface="Calibri"/>
                        </a:rPr>
                        <a:t>ERAS</a:t>
                      </a:r>
                    </a:p>
                  </a:txBody>
                  <a:tcPr marL="5241" marR="5241" marT="5241" marB="25155" anchor="b">
                    <a:lnL>
                      <a:noFill/>
                    </a:lnL>
                    <a:lnR w="12700">
                      <a:solidFill>
                        <a:schemeClr val="tx1"/>
                      </a:solidFill>
                    </a:lnR>
                    <a:lnT>
                      <a:noFill/>
                    </a:lnT>
                    <a:lnB>
                      <a:noFill/>
                    </a:lnB>
                    <a:noFill/>
                  </a:tcPr>
                </a:tc>
                <a:extLst>
                  <a:ext uri="{0D108BD9-81ED-4DB2-BD59-A6C34878D82A}">
                    <a16:rowId xmlns:a16="http://schemas.microsoft.com/office/drawing/2014/main" val="200990980"/>
                  </a:ext>
                </a:extLst>
              </a:tr>
              <a:tr h="166085">
                <a:tc>
                  <a:txBody>
                    <a:bodyPr/>
                    <a:lstStyle/>
                    <a:p>
                      <a:pPr fontAlgn="b"/>
                      <a:r>
                        <a:rPr lang="en-US" sz="1000" dirty="0">
                          <a:effectLst/>
                          <a:latin typeface="Calibri"/>
                        </a:rPr>
                        <a:t>Program Signaling</a:t>
                      </a:r>
                    </a:p>
                  </a:txBody>
                  <a:tcPr marL="5241" marR="5241" marT="5241" marB="2515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fontAlgn="b"/>
                      <a:r>
                        <a:rPr lang="en-US" sz="1000" dirty="0">
                          <a:effectLst/>
                          <a:latin typeface="Calibri"/>
                        </a:rPr>
                        <a:t>4</a:t>
                      </a:r>
                    </a:p>
                  </a:txBody>
                  <a:tcPr marL="5241" marR="5241" marT="5241" marB="25155" anchor="b">
                    <a:lnL>
                      <a:noFill/>
                    </a:lnL>
                    <a:lnR w="12700">
                      <a:solidFill>
                        <a:schemeClr val="tx1"/>
                      </a:solidFill>
                    </a:lnR>
                    <a:lnT>
                      <a:noFill/>
                    </a:lnT>
                    <a:lnB>
                      <a:noFill/>
                    </a:lnB>
                    <a:noFill/>
                  </a:tcPr>
                </a:tc>
                <a:extLst>
                  <a:ext uri="{0D108BD9-81ED-4DB2-BD59-A6C34878D82A}">
                    <a16:rowId xmlns:a16="http://schemas.microsoft.com/office/drawing/2014/main" val="3174728532"/>
                  </a:ext>
                </a:extLst>
              </a:tr>
              <a:tr h="166085">
                <a:tc>
                  <a:txBody>
                    <a:bodyPr/>
                    <a:lstStyle/>
                    <a:p>
                      <a:pPr fontAlgn="b"/>
                      <a:r>
                        <a:rPr lang="en-US" sz="1000" dirty="0">
                          <a:effectLst/>
                          <a:latin typeface="Calibri"/>
                        </a:rPr>
                        <a:t>Acuity Insights</a:t>
                      </a:r>
                    </a:p>
                  </a:txBody>
                  <a:tcPr marL="5241" marR="5241" marT="5241" marB="2515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fontAlgn="b"/>
                      <a:r>
                        <a:rPr lang="en-US" sz="1000" dirty="0">
                          <a:effectLst/>
                          <a:latin typeface="Calibri"/>
                        </a:rPr>
                        <a:t>N/A</a:t>
                      </a:r>
                    </a:p>
                  </a:txBody>
                  <a:tcPr marL="5241" marR="5241" marT="5241" marB="25155" anchor="b">
                    <a:lnL>
                      <a:noFill/>
                    </a:lnL>
                    <a:lnR w="12700">
                      <a:solidFill>
                        <a:schemeClr val="tx1"/>
                      </a:solidFill>
                    </a:lnR>
                    <a:lnT>
                      <a:noFill/>
                    </a:lnT>
                    <a:lnB>
                      <a:noFill/>
                    </a:lnB>
                    <a:noFill/>
                  </a:tcPr>
                </a:tc>
                <a:extLst>
                  <a:ext uri="{0D108BD9-81ED-4DB2-BD59-A6C34878D82A}">
                    <a16:rowId xmlns:a16="http://schemas.microsoft.com/office/drawing/2014/main" val="1993951458"/>
                  </a:ext>
                </a:extLst>
              </a:tr>
              <a:tr h="166085">
                <a:tc>
                  <a:txBody>
                    <a:bodyPr/>
                    <a:lstStyle/>
                    <a:p>
                      <a:pPr fontAlgn="b"/>
                      <a:r>
                        <a:rPr lang="en-US" sz="1000" dirty="0">
                          <a:effectLst/>
                          <a:latin typeface="Calibri"/>
                        </a:rPr>
                        <a:t>Preliminary/Transitional Year</a:t>
                      </a:r>
                    </a:p>
                  </a:txBody>
                  <a:tcPr marL="5241" marR="5241" marT="5241" marB="2515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fontAlgn="b"/>
                      <a:r>
                        <a:rPr lang="en-US" sz="1000" dirty="0">
                          <a:effectLst/>
                          <a:latin typeface="Calibri"/>
                        </a:rPr>
                        <a:t>Yes, integrated and independent programs</a:t>
                      </a:r>
                    </a:p>
                  </a:txBody>
                  <a:tcPr marL="5241" marR="5241" marT="5241" marB="25155" anchor="b">
                    <a:lnL>
                      <a:noFill/>
                    </a:lnL>
                    <a:lnR w="12700">
                      <a:solidFill>
                        <a:schemeClr val="tx1"/>
                      </a:solidFill>
                    </a:lnR>
                    <a:lnT>
                      <a:noFill/>
                    </a:lnT>
                    <a:lnB>
                      <a:noFill/>
                    </a:lnB>
                    <a:noFill/>
                  </a:tcPr>
                </a:tc>
                <a:extLst>
                  <a:ext uri="{0D108BD9-81ED-4DB2-BD59-A6C34878D82A}">
                    <a16:rowId xmlns:a16="http://schemas.microsoft.com/office/drawing/2014/main" val="3432645797"/>
                  </a:ext>
                </a:extLst>
              </a:tr>
              <a:tr h="166085">
                <a:tc>
                  <a:txBody>
                    <a:bodyPr/>
                    <a:lstStyle/>
                    <a:p>
                      <a:pPr fontAlgn="b"/>
                      <a:r>
                        <a:rPr lang="en-US" sz="1000" dirty="0">
                          <a:effectLst/>
                          <a:latin typeface="Calibri"/>
                        </a:rPr>
                        <a:t>Match System</a:t>
                      </a:r>
                    </a:p>
                  </a:txBody>
                  <a:tcPr marL="5241" marR="5241" marT="5241" marB="2515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fontAlgn="b"/>
                      <a:r>
                        <a:rPr lang="en-US" sz="1000" dirty="0">
                          <a:effectLst/>
                          <a:latin typeface="Calibri"/>
                        </a:rPr>
                        <a:t>NRMP</a:t>
                      </a:r>
                    </a:p>
                  </a:txBody>
                  <a:tcPr marL="5241" marR="5241" marT="5241" marB="25155" anchor="b">
                    <a:lnL>
                      <a:noFill/>
                    </a:lnL>
                    <a:lnR w="12700">
                      <a:solidFill>
                        <a:schemeClr val="tx1"/>
                      </a:solidFill>
                    </a:lnR>
                    <a:lnT>
                      <a:noFill/>
                    </a:lnT>
                    <a:lnB>
                      <a:noFill/>
                    </a:lnB>
                    <a:noFill/>
                  </a:tcPr>
                </a:tc>
                <a:extLst>
                  <a:ext uri="{0D108BD9-81ED-4DB2-BD59-A6C34878D82A}">
                    <a16:rowId xmlns:a16="http://schemas.microsoft.com/office/drawing/2014/main" val="3856308928"/>
                  </a:ext>
                </a:extLst>
              </a:tr>
              <a:tr h="166085">
                <a:tc>
                  <a:txBody>
                    <a:bodyPr/>
                    <a:lstStyle/>
                    <a:p>
                      <a:pPr fontAlgn="b"/>
                      <a:endParaRPr lang="en-US" sz="1000">
                        <a:effectLst/>
                        <a:latin typeface="Calibri"/>
                      </a:endParaRPr>
                    </a:p>
                  </a:txBody>
                  <a:tcPr marL="5241" marR="5241" marT="5241" marB="2515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fontAlgn="b"/>
                      <a:endParaRPr lang="en-US" sz="1000">
                        <a:effectLst/>
                        <a:latin typeface="Calibri"/>
                      </a:endParaRPr>
                    </a:p>
                  </a:txBody>
                  <a:tcPr marL="5241" marR="5241" marT="5241" marB="25155" anchor="b">
                    <a:lnL>
                      <a:noFill/>
                    </a:lnL>
                    <a:lnR w="12700">
                      <a:solidFill>
                        <a:schemeClr val="tx1"/>
                      </a:solidFill>
                    </a:lnR>
                    <a:lnT>
                      <a:noFill/>
                    </a:lnT>
                    <a:lnB>
                      <a:noFill/>
                    </a:lnB>
                    <a:noFill/>
                  </a:tcPr>
                </a:tc>
                <a:extLst>
                  <a:ext uri="{0D108BD9-81ED-4DB2-BD59-A6C34878D82A}">
                    <a16:rowId xmlns:a16="http://schemas.microsoft.com/office/drawing/2014/main" val="859183228"/>
                  </a:ext>
                </a:extLst>
              </a:tr>
              <a:tr h="166085">
                <a:tc>
                  <a:txBody>
                    <a:bodyPr/>
                    <a:lstStyle/>
                    <a:p>
                      <a:pPr fontAlgn="b"/>
                      <a:r>
                        <a:rPr lang="en-US" sz="1000" b="1" dirty="0">
                          <a:effectLst/>
                          <a:latin typeface="Calibri"/>
                        </a:rPr>
                        <a:t>Away Rotations </a:t>
                      </a:r>
                      <a:r>
                        <a:rPr lang="en-US" sz="1000" b="0" dirty="0">
                          <a:effectLst/>
                          <a:latin typeface="Calibri"/>
                        </a:rPr>
                        <a:t> </a:t>
                      </a:r>
                      <a:endParaRPr lang="en-US" sz="1000" b="1" dirty="0">
                        <a:effectLst/>
                        <a:latin typeface="Calibri"/>
                      </a:endParaRPr>
                    </a:p>
                  </a:txBody>
                  <a:tcPr marL="5241" marR="5241" marT="5241" marB="2515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fontAlgn="b"/>
                      <a:endParaRPr lang="en-US" sz="1000">
                        <a:effectLst/>
                        <a:latin typeface="Calibri"/>
                      </a:endParaRPr>
                    </a:p>
                  </a:txBody>
                  <a:tcPr marL="5241" marR="5241" marT="5241" marB="25155" anchor="b">
                    <a:lnL>
                      <a:noFill/>
                    </a:lnL>
                    <a:lnR w="12700">
                      <a:solidFill>
                        <a:schemeClr val="tx1"/>
                      </a:solidFill>
                    </a:lnR>
                    <a:lnT>
                      <a:noFill/>
                    </a:lnT>
                    <a:lnB>
                      <a:noFill/>
                    </a:lnB>
                    <a:noFill/>
                  </a:tcPr>
                </a:tc>
                <a:extLst>
                  <a:ext uri="{0D108BD9-81ED-4DB2-BD59-A6C34878D82A}">
                    <a16:rowId xmlns:a16="http://schemas.microsoft.com/office/drawing/2014/main" val="1367383442"/>
                  </a:ext>
                </a:extLst>
              </a:tr>
              <a:tr h="166085">
                <a:tc>
                  <a:txBody>
                    <a:bodyPr/>
                    <a:lstStyle/>
                    <a:p>
                      <a:pPr fontAlgn="b"/>
                      <a:r>
                        <a:rPr lang="en-US" sz="1000" dirty="0">
                          <a:effectLst/>
                          <a:latin typeface="Calibri"/>
                        </a:rPr>
                        <a:t>Expectations  </a:t>
                      </a:r>
                    </a:p>
                  </a:txBody>
                  <a:tcPr marL="5241" marR="5241" marT="5241" marB="2515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fontAlgn="b"/>
                      <a:r>
                        <a:rPr lang="en-US" sz="1000" dirty="0">
                          <a:effectLst/>
                          <a:latin typeface="Calibri"/>
                        </a:rPr>
                        <a:t>Recommended</a:t>
                      </a:r>
                    </a:p>
                  </a:txBody>
                  <a:tcPr marL="5241" marR="5241" marT="5241" marB="25155" anchor="b">
                    <a:lnL>
                      <a:noFill/>
                    </a:lnL>
                    <a:lnR w="12700">
                      <a:solidFill>
                        <a:schemeClr val="tx1"/>
                      </a:solidFill>
                    </a:lnR>
                    <a:lnT>
                      <a:noFill/>
                    </a:lnT>
                    <a:lnB>
                      <a:noFill/>
                    </a:lnB>
                    <a:noFill/>
                  </a:tcPr>
                </a:tc>
                <a:extLst>
                  <a:ext uri="{0D108BD9-81ED-4DB2-BD59-A6C34878D82A}">
                    <a16:rowId xmlns:a16="http://schemas.microsoft.com/office/drawing/2014/main" val="3161996150"/>
                  </a:ext>
                </a:extLst>
              </a:tr>
              <a:tr h="166085">
                <a:tc>
                  <a:txBody>
                    <a:bodyPr/>
                    <a:lstStyle/>
                    <a:p>
                      <a:pPr fontAlgn="b"/>
                      <a:r>
                        <a:rPr lang="en-US" sz="1000" dirty="0">
                          <a:effectLst/>
                          <a:latin typeface="Calibri"/>
                        </a:rPr>
                        <a:t>Ideal Number  </a:t>
                      </a:r>
                    </a:p>
                  </a:txBody>
                  <a:tcPr marL="5241" marR="5241" marT="5241" marB="2515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fontAlgn="b"/>
                      <a:r>
                        <a:rPr lang="en-US" sz="1000" dirty="0">
                          <a:effectLst/>
                          <a:latin typeface="Calibri"/>
                        </a:rPr>
                        <a:t>1 away</a:t>
                      </a:r>
                    </a:p>
                  </a:txBody>
                  <a:tcPr marL="5241" marR="5241" marT="5241" marB="25155" anchor="b">
                    <a:lnL>
                      <a:noFill/>
                    </a:lnL>
                    <a:lnR w="12700">
                      <a:solidFill>
                        <a:schemeClr val="tx1"/>
                      </a:solidFill>
                    </a:lnR>
                    <a:lnT>
                      <a:noFill/>
                    </a:lnT>
                    <a:lnB>
                      <a:noFill/>
                    </a:lnB>
                    <a:noFill/>
                  </a:tcPr>
                </a:tc>
                <a:extLst>
                  <a:ext uri="{0D108BD9-81ED-4DB2-BD59-A6C34878D82A}">
                    <a16:rowId xmlns:a16="http://schemas.microsoft.com/office/drawing/2014/main" val="4270522309"/>
                  </a:ext>
                </a:extLst>
              </a:tr>
              <a:tr h="189812">
                <a:tc>
                  <a:txBody>
                    <a:bodyPr/>
                    <a:lstStyle/>
                    <a:p>
                      <a:pPr fontAlgn="b"/>
                      <a:endParaRPr lang="en-US" sz="1050">
                        <a:effectLst/>
                        <a:latin typeface="Calibri"/>
                      </a:endParaRPr>
                    </a:p>
                  </a:txBody>
                  <a:tcPr marL="5241" marR="5241" marT="5241" marB="2515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fontAlgn="b"/>
                      <a:endParaRPr lang="en-US" sz="1050">
                        <a:effectLst/>
                        <a:latin typeface="Calibri"/>
                      </a:endParaRPr>
                    </a:p>
                  </a:txBody>
                  <a:tcPr marL="5241" marR="5241" marT="5241" marB="25155" anchor="b">
                    <a:lnL>
                      <a:noFill/>
                    </a:lnL>
                    <a:lnR w="12700">
                      <a:solidFill>
                        <a:schemeClr val="tx1"/>
                      </a:solidFill>
                    </a:lnR>
                    <a:lnT>
                      <a:noFill/>
                    </a:lnT>
                    <a:lnB>
                      <a:noFill/>
                    </a:lnB>
                    <a:noFill/>
                  </a:tcPr>
                </a:tc>
                <a:extLst>
                  <a:ext uri="{0D108BD9-81ED-4DB2-BD59-A6C34878D82A}">
                    <a16:rowId xmlns:a16="http://schemas.microsoft.com/office/drawing/2014/main" val="153810814"/>
                  </a:ext>
                </a:extLst>
              </a:tr>
              <a:tr h="166085">
                <a:tc>
                  <a:txBody>
                    <a:bodyPr/>
                    <a:lstStyle/>
                    <a:p>
                      <a:pPr fontAlgn="b"/>
                      <a:r>
                        <a:rPr lang="en-US" sz="1000" b="1" dirty="0">
                          <a:effectLst/>
                          <a:latin typeface="Calibri"/>
                        </a:rPr>
                        <a:t>Letters of Reference </a:t>
                      </a:r>
                      <a:r>
                        <a:rPr lang="en-US" sz="1000" b="0" dirty="0">
                          <a:effectLst/>
                          <a:latin typeface="Calibri"/>
                        </a:rPr>
                        <a:t> </a:t>
                      </a:r>
                      <a:endParaRPr lang="en-US" sz="1000" b="1" dirty="0">
                        <a:effectLst/>
                        <a:latin typeface="Calibri"/>
                      </a:endParaRPr>
                    </a:p>
                  </a:txBody>
                  <a:tcPr marL="5241" marR="5241" marT="5241" marB="2515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fontAlgn="b"/>
                      <a:endParaRPr lang="en-US" sz="1000">
                        <a:effectLst/>
                        <a:latin typeface="Calibri"/>
                      </a:endParaRPr>
                    </a:p>
                  </a:txBody>
                  <a:tcPr marL="5241" marR="5241" marT="5241" marB="25155" anchor="b">
                    <a:lnL>
                      <a:noFill/>
                    </a:lnL>
                    <a:lnR w="12700">
                      <a:solidFill>
                        <a:schemeClr val="tx1"/>
                      </a:solidFill>
                    </a:lnR>
                    <a:lnT>
                      <a:noFill/>
                    </a:lnT>
                    <a:lnB>
                      <a:noFill/>
                    </a:lnB>
                    <a:noFill/>
                  </a:tcPr>
                </a:tc>
                <a:extLst>
                  <a:ext uri="{0D108BD9-81ED-4DB2-BD59-A6C34878D82A}">
                    <a16:rowId xmlns:a16="http://schemas.microsoft.com/office/drawing/2014/main" val="1368096548"/>
                  </a:ext>
                </a:extLst>
              </a:tr>
              <a:tr h="166085">
                <a:tc>
                  <a:txBody>
                    <a:bodyPr/>
                    <a:lstStyle/>
                    <a:p>
                      <a:pPr fontAlgn="b"/>
                      <a:r>
                        <a:rPr lang="en-US" sz="1000" dirty="0">
                          <a:effectLst/>
                          <a:latin typeface="Calibri"/>
                        </a:rPr>
                        <a:t>Total Number  </a:t>
                      </a:r>
                    </a:p>
                  </a:txBody>
                  <a:tcPr marL="5241" marR="5241" marT="5241" marB="2515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fontAlgn="b"/>
                      <a:r>
                        <a:rPr lang="en-US" sz="1000" dirty="0">
                          <a:effectLst/>
                          <a:latin typeface="Calibri"/>
                        </a:rPr>
                        <a:t>3 to 4</a:t>
                      </a:r>
                    </a:p>
                  </a:txBody>
                  <a:tcPr marL="5241" marR="5241" marT="5241" marB="25155" anchor="b">
                    <a:lnL>
                      <a:noFill/>
                    </a:lnL>
                    <a:lnR w="12700">
                      <a:solidFill>
                        <a:schemeClr val="tx1"/>
                      </a:solidFill>
                    </a:lnR>
                    <a:lnT>
                      <a:noFill/>
                    </a:lnT>
                    <a:lnB>
                      <a:noFill/>
                    </a:lnB>
                    <a:noFill/>
                  </a:tcPr>
                </a:tc>
                <a:extLst>
                  <a:ext uri="{0D108BD9-81ED-4DB2-BD59-A6C34878D82A}">
                    <a16:rowId xmlns:a16="http://schemas.microsoft.com/office/drawing/2014/main" val="639971061"/>
                  </a:ext>
                </a:extLst>
              </a:tr>
              <a:tr h="166085">
                <a:tc>
                  <a:txBody>
                    <a:bodyPr/>
                    <a:lstStyle/>
                    <a:p>
                      <a:pPr fontAlgn="b"/>
                      <a:r>
                        <a:rPr lang="en-US" sz="1000" dirty="0">
                          <a:effectLst/>
                          <a:latin typeface="Calibri"/>
                        </a:rPr>
                        <a:t>Chair Letter  </a:t>
                      </a:r>
                    </a:p>
                  </a:txBody>
                  <a:tcPr marL="5241" marR="5241" marT="5241" marB="2515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fontAlgn="b"/>
                      <a:r>
                        <a:rPr lang="en-US" sz="1000" dirty="0">
                          <a:effectLst/>
                          <a:latin typeface="Calibri"/>
                        </a:rPr>
                        <a:t>Required</a:t>
                      </a:r>
                    </a:p>
                  </a:txBody>
                  <a:tcPr marL="5241" marR="5241" marT="5241" marB="25155" anchor="b">
                    <a:lnL>
                      <a:noFill/>
                    </a:lnL>
                    <a:lnR w="12700">
                      <a:solidFill>
                        <a:schemeClr val="tx1"/>
                      </a:solidFill>
                    </a:lnR>
                    <a:lnT>
                      <a:noFill/>
                    </a:lnT>
                    <a:lnB>
                      <a:noFill/>
                    </a:lnB>
                    <a:noFill/>
                  </a:tcPr>
                </a:tc>
                <a:extLst>
                  <a:ext uri="{0D108BD9-81ED-4DB2-BD59-A6C34878D82A}">
                    <a16:rowId xmlns:a16="http://schemas.microsoft.com/office/drawing/2014/main" val="1505001822"/>
                  </a:ext>
                </a:extLst>
              </a:tr>
              <a:tr h="450805">
                <a:tc>
                  <a:txBody>
                    <a:bodyPr/>
                    <a:lstStyle/>
                    <a:p>
                      <a:pPr fontAlgn="b"/>
                      <a:r>
                        <a:rPr lang="en-US" sz="1000" dirty="0">
                          <a:effectLst/>
                          <a:latin typeface="Calibri"/>
                        </a:rPr>
                        <a:t>Ideal Make Up  </a:t>
                      </a:r>
                    </a:p>
                  </a:txBody>
                  <a:tcPr marL="5241" marR="5241" marT="5241" marB="2515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fontAlgn="b"/>
                      <a:r>
                        <a:rPr lang="en-US" sz="1000" dirty="0">
                          <a:effectLst/>
                          <a:latin typeface="Calibri"/>
                        </a:rPr>
                        <a:t>Rad </a:t>
                      </a:r>
                      <a:r>
                        <a:rPr lang="en-US" sz="1000" dirty="0" err="1">
                          <a:effectLst/>
                          <a:latin typeface="Calibri"/>
                        </a:rPr>
                        <a:t>Onc</a:t>
                      </a:r>
                      <a:r>
                        <a:rPr lang="en-US" sz="1000" dirty="0">
                          <a:effectLst/>
                          <a:latin typeface="Calibri"/>
                        </a:rPr>
                        <a:t> Faculty (1), Rad </a:t>
                      </a:r>
                      <a:r>
                        <a:rPr lang="en-US" sz="1000" dirty="0" err="1">
                          <a:effectLst/>
                          <a:latin typeface="Calibri"/>
                        </a:rPr>
                        <a:t>Onc</a:t>
                      </a:r>
                      <a:r>
                        <a:rPr lang="en-US" sz="1000" dirty="0">
                          <a:effectLst/>
                          <a:latin typeface="Calibri"/>
                        </a:rPr>
                        <a:t> Faculty (1), Other/Research/Department/Medicine (1), Also can consider away rotation</a:t>
                      </a:r>
                    </a:p>
                  </a:txBody>
                  <a:tcPr marL="5241" marR="5241" marT="5241" marB="25155" anchor="b">
                    <a:lnL>
                      <a:noFill/>
                    </a:lnL>
                    <a:lnR w="12700">
                      <a:solidFill>
                        <a:schemeClr val="tx1"/>
                      </a:solidFill>
                    </a:lnR>
                    <a:lnT>
                      <a:noFill/>
                    </a:lnT>
                    <a:lnB>
                      <a:noFill/>
                    </a:lnB>
                    <a:noFill/>
                  </a:tcPr>
                </a:tc>
                <a:extLst>
                  <a:ext uri="{0D108BD9-81ED-4DB2-BD59-A6C34878D82A}">
                    <a16:rowId xmlns:a16="http://schemas.microsoft.com/office/drawing/2014/main" val="2167494041"/>
                  </a:ext>
                </a:extLst>
              </a:tr>
              <a:tr h="166085">
                <a:tc>
                  <a:txBody>
                    <a:bodyPr/>
                    <a:lstStyle/>
                    <a:p>
                      <a:pPr fontAlgn="b"/>
                      <a:r>
                        <a:rPr lang="en-US" sz="1000" dirty="0">
                          <a:effectLst/>
                          <a:latin typeface="Calibri"/>
                        </a:rPr>
                        <a:t>Contingency</a:t>
                      </a:r>
                    </a:p>
                  </a:txBody>
                  <a:tcPr marL="5241" marR="5241" marT="5241" marB="2515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fontAlgn="b"/>
                      <a:r>
                        <a:rPr lang="en-US" sz="1000" dirty="0">
                          <a:effectLst/>
                          <a:latin typeface="Calibri"/>
                        </a:rPr>
                        <a:t>If dual applying, secure letters for that specialty</a:t>
                      </a:r>
                    </a:p>
                  </a:txBody>
                  <a:tcPr marL="5241" marR="5241" marT="5241" marB="25155" anchor="b">
                    <a:lnL>
                      <a:noFill/>
                    </a:lnL>
                    <a:lnR w="12700">
                      <a:solidFill>
                        <a:schemeClr val="tx1"/>
                      </a:solidFill>
                    </a:lnR>
                    <a:lnT>
                      <a:noFill/>
                    </a:lnT>
                    <a:lnB>
                      <a:noFill/>
                    </a:lnB>
                    <a:noFill/>
                  </a:tcPr>
                </a:tc>
                <a:extLst>
                  <a:ext uri="{0D108BD9-81ED-4DB2-BD59-A6C34878D82A}">
                    <a16:rowId xmlns:a16="http://schemas.microsoft.com/office/drawing/2014/main" val="990215148"/>
                  </a:ext>
                </a:extLst>
              </a:tr>
              <a:tr h="166085">
                <a:tc>
                  <a:txBody>
                    <a:bodyPr/>
                    <a:lstStyle/>
                    <a:p>
                      <a:pPr fontAlgn="b"/>
                      <a:endParaRPr lang="en-US" sz="1000">
                        <a:effectLst/>
                        <a:latin typeface="Calibri"/>
                      </a:endParaRPr>
                    </a:p>
                  </a:txBody>
                  <a:tcPr marL="5241" marR="5241" marT="5241" marB="2515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fontAlgn="b"/>
                      <a:endParaRPr lang="en-US" sz="1000">
                        <a:effectLst/>
                        <a:latin typeface="Calibri"/>
                      </a:endParaRPr>
                    </a:p>
                  </a:txBody>
                  <a:tcPr marL="5241" marR="5241" marT="5241" marB="25155" anchor="b">
                    <a:lnL>
                      <a:noFill/>
                    </a:lnL>
                    <a:lnR w="12700">
                      <a:solidFill>
                        <a:schemeClr val="tx1"/>
                      </a:solidFill>
                    </a:lnR>
                    <a:lnT>
                      <a:noFill/>
                    </a:lnT>
                    <a:lnB>
                      <a:noFill/>
                    </a:lnB>
                    <a:noFill/>
                  </a:tcPr>
                </a:tc>
                <a:extLst>
                  <a:ext uri="{0D108BD9-81ED-4DB2-BD59-A6C34878D82A}">
                    <a16:rowId xmlns:a16="http://schemas.microsoft.com/office/drawing/2014/main" val="2643645752"/>
                  </a:ext>
                </a:extLst>
              </a:tr>
              <a:tr h="166085">
                <a:tc>
                  <a:txBody>
                    <a:bodyPr/>
                    <a:lstStyle/>
                    <a:p>
                      <a:pPr fontAlgn="b"/>
                      <a:r>
                        <a:rPr lang="en-US" sz="1000" b="1" dirty="0">
                          <a:effectLst/>
                          <a:latin typeface="Calibri"/>
                        </a:rPr>
                        <a:t>Mock Interview Program </a:t>
                      </a:r>
                    </a:p>
                  </a:txBody>
                  <a:tcPr marL="5241" marR="5241" marT="5241" marB="2515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fontAlgn="b"/>
                      <a:endParaRPr lang="en-US" sz="1000">
                        <a:effectLst/>
                        <a:latin typeface="Calibri"/>
                      </a:endParaRPr>
                    </a:p>
                  </a:txBody>
                  <a:tcPr marL="5241" marR="5241" marT="5241" marB="25155" anchor="b">
                    <a:lnL>
                      <a:noFill/>
                    </a:lnL>
                    <a:lnR w="12700">
                      <a:solidFill>
                        <a:schemeClr val="tx1"/>
                      </a:solidFill>
                    </a:lnR>
                    <a:lnT>
                      <a:noFill/>
                    </a:lnT>
                    <a:lnB>
                      <a:noFill/>
                    </a:lnB>
                    <a:noFill/>
                  </a:tcPr>
                </a:tc>
                <a:extLst>
                  <a:ext uri="{0D108BD9-81ED-4DB2-BD59-A6C34878D82A}">
                    <a16:rowId xmlns:a16="http://schemas.microsoft.com/office/drawing/2014/main" val="2957843324"/>
                  </a:ext>
                </a:extLst>
              </a:tr>
              <a:tr h="166085">
                <a:tc>
                  <a:txBody>
                    <a:bodyPr/>
                    <a:lstStyle/>
                    <a:p>
                      <a:pPr fontAlgn="b"/>
                      <a:endParaRPr lang="en-US" sz="1000">
                        <a:effectLst/>
                        <a:latin typeface="Calibri"/>
                      </a:endParaRPr>
                    </a:p>
                  </a:txBody>
                  <a:tcPr marL="5241" marR="5241" marT="5241" marB="2515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fontAlgn="b"/>
                      <a:r>
                        <a:rPr lang="en-US" sz="1000" dirty="0">
                          <a:effectLst/>
                          <a:latin typeface="Calibri"/>
                        </a:rPr>
                        <a:t>OSA will coordinate with Dr. McAvoy</a:t>
                      </a:r>
                    </a:p>
                  </a:txBody>
                  <a:tcPr marL="5241" marR="5241" marT="5241" marB="25155" anchor="b">
                    <a:lnL>
                      <a:noFill/>
                    </a:lnL>
                    <a:lnR w="12700">
                      <a:solidFill>
                        <a:schemeClr val="tx1"/>
                      </a:solidFill>
                    </a:lnR>
                    <a:lnT>
                      <a:noFill/>
                    </a:lnT>
                    <a:lnB>
                      <a:noFill/>
                    </a:lnB>
                    <a:noFill/>
                  </a:tcPr>
                </a:tc>
                <a:extLst>
                  <a:ext uri="{0D108BD9-81ED-4DB2-BD59-A6C34878D82A}">
                    <a16:rowId xmlns:a16="http://schemas.microsoft.com/office/drawing/2014/main" val="180213122"/>
                  </a:ext>
                </a:extLst>
              </a:tr>
              <a:tr h="166085">
                <a:tc>
                  <a:txBody>
                    <a:bodyPr/>
                    <a:lstStyle/>
                    <a:p>
                      <a:pPr fontAlgn="b"/>
                      <a:endParaRPr lang="en-US" sz="1000">
                        <a:effectLst/>
                        <a:latin typeface="Calibri"/>
                      </a:endParaRPr>
                    </a:p>
                  </a:txBody>
                  <a:tcPr marL="5241" marR="5241" marT="5241" marB="2515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fontAlgn="b"/>
                      <a:endParaRPr lang="en-US" sz="1000">
                        <a:effectLst/>
                        <a:latin typeface="Calibri"/>
                      </a:endParaRPr>
                    </a:p>
                  </a:txBody>
                  <a:tcPr marL="5241" marR="5241" marT="5241" marB="25155" anchor="b">
                    <a:lnL>
                      <a:noFill/>
                    </a:lnL>
                    <a:lnR w="12700">
                      <a:solidFill>
                        <a:schemeClr val="tx1"/>
                      </a:solidFill>
                    </a:lnR>
                    <a:lnT>
                      <a:noFill/>
                    </a:lnT>
                    <a:lnB>
                      <a:noFill/>
                    </a:lnB>
                    <a:noFill/>
                  </a:tcPr>
                </a:tc>
                <a:extLst>
                  <a:ext uri="{0D108BD9-81ED-4DB2-BD59-A6C34878D82A}">
                    <a16:rowId xmlns:a16="http://schemas.microsoft.com/office/drawing/2014/main" val="1160107801"/>
                  </a:ext>
                </a:extLst>
              </a:tr>
              <a:tr h="166085">
                <a:tc>
                  <a:txBody>
                    <a:bodyPr/>
                    <a:lstStyle/>
                    <a:p>
                      <a:pPr fontAlgn="b"/>
                      <a:r>
                        <a:rPr lang="en-US" sz="1000" b="1" dirty="0">
                          <a:effectLst/>
                          <a:latin typeface="Calibri"/>
                        </a:rPr>
                        <a:t>Contingency</a:t>
                      </a:r>
                    </a:p>
                  </a:txBody>
                  <a:tcPr marL="5241" marR="5241" marT="5241" marB="2515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fontAlgn="b"/>
                      <a:endParaRPr lang="en-US" sz="1000">
                        <a:effectLst/>
                        <a:latin typeface="Calibri"/>
                      </a:endParaRPr>
                    </a:p>
                  </a:txBody>
                  <a:tcPr marL="5241" marR="5241" marT="5241" marB="25155" anchor="b">
                    <a:lnL>
                      <a:noFill/>
                    </a:lnL>
                    <a:lnR w="12700">
                      <a:solidFill>
                        <a:schemeClr val="tx1"/>
                      </a:solidFill>
                    </a:lnR>
                    <a:lnT>
                      <a:noFill/>
                    </a:lnT>
                    <a:lnB>
                      <a:noFill/>
                    </a:lnB>
                    <a:noFill/>
                  </a:tcPr>
                </a:tc>
                <a:extLst>
                  <a:ext uri="{0D108BD9-81ED-4DB2-BD59-A6C34878D82A}">
                    <a16:rowId xmlns:a16="http://schemas.microsoft.com/office/drawing/2014/main" val="863852662"/>
                  </a:ext>
                </a:extLst>
              </a:tr>
              <a:tr h="166085">
                <a:tc>
                  <a:txBody>
                    <a:bodyPr/>
                    <a:lstStyle/>
                    <a:p>
                      <a:pPr fontAlgn="b"/>
                      <a:endParaRPr lang="en-US" sz="1000">
                        <a:effectLst/>
                        <a:latin typeface="Calibri"/>
                      </a:endParaRPr>
                    </a:p>
                  </a:txBody>
                  <a:tcPr marL="5241" marR="5241" marT="5241" marB="2515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fontAlgn="b"/>
                      <a:r>
                        <a:rPr lang="en-US" sz="1000" dirty="0">
                          <a:effectLst/>
                          <a:latin typeface="Calibri"/>
                        </a:rPr>
                        <a:t>Research Year</a:t>
                      </a:r>
                    </a:p>
                  </a:txBody>
                  <a:tcPr marL="5241" marR="5241" marT="5241" marB="25155" anchor="b">
                    <a:lnL>
                      <a:noFill/>
                    </a:lnL>
                    <a:lnR w="12700">
                      <a:solidFill>
                        <a:schemeClr val="tx1"/>
                      </a:solidFill>
                    </a:lnR>
                    <a:lnT>
                      <a:noFill/>
                    </a:lnT>
                    <a:lnB>
                      <a:noFill/>
                    </a:lnB>
                    <a:noFill/>
                  </a:tcPr>
                </a:tc>
                <a:extLst>
                  <a:ext uri="{0D108BD9-81ED-4DB2-BD59-A6C34878D82A}">
                    <a16:rowId xmlns:a16="http://schemas.microsoft.com/office/drawing/2014/main" val="2100328893"/>
                  </a:ext>
                </a:extLst>
              </a:tr>
              <a:tr h="166085">
                <a:tc>
                  <a:txBody>
                    <a:bodyPr/>
                    <a:lstStyle/>
                    <a:p>
                      <a:pPr fontAlgn="b"/>
                      <a:endParaRPr lang="en-US" sz="1000" b="1">
                        <a:solidFill>
                          <a:srgbClr val="C00000"/>
                        </a:solidFill>
                        <a:effectLst/>
                        <a:latin typeface="Calibri"/>
                      </a:endParaRPr>
                    </a:p>
                  </a:txBody>
                  <a:tcPr marL="5241" marR="5241" marT="5241" marB="2515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fontAlgn="b"/>
                      <a:r>
                        <a:rPr lang="en-US" sz="1000" b="1" dirty="0">
                          <a:solidFill>
                            <a:srgbClr val="C00000"/>
                          </a:solidFill>
                          <a:effectLst/>
                          <a:latin typeface="Calibri"/>
                        </a:rPr>
                        <a:t>ALL Students MUST Have Contingency</a:t>
                      </a:r>
                    </a:p>
                  </a:txBody>
                  <a:tcPr marL="5241" marR="5241" marT="5241" marB="25155" anchor="b">
                    <a:lnL>
                      <a:noFill/>
                    </a:lnL>
                    <a:lnR w="12700">
                      <a:solidFill>
                        <a:schemeClr val="tx1"/>
                      </a:solidFill>
                    </a:lnR>
                    <a:lnT>
                      <a:noFill/>
                    </a:lnT>
                    <a:lnB>
                      <a:noFill/>
                    </a:lnB>
                    <a:noFill/>
                  </a:tcPr>
                </a:tc>
                <a:extLst>
                  <a:ext uri="{0D108BD9-81ED-4DB2-BD59-A6C34878D82A}">
                    <a16:rowId xmlns:a16="http://schemas.microsoft.com/office/drawing/2014/main" val="42914766"/>
                  </a:ext>
                </a:extLst>
              </a:tr>
              <a:tr h="166085">
                <a:tc>
                  <a:txBody>
                    <a:bodyPr/>
                    <a:lstStyle/>
                    <a:p>
                      <a:pPr fontAlgn="b"/>
                      <a:endParaRPr lang="en-US" sz="1000">
                        <a:effectLst/>
                        <a:latin typeface="Calibri"/>
                      </a:endParaRPr>
                    </a:p>
                  </a:txBody>
                  <a:tcPr marL="5241" marR="5241" marT="5241" marB="25155"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tc>
                  <a:txBody>
                    <a:bodyPr/>
                    <a:lstStyle/>
                    <a:p>
                      <a:pPr fontAlgn="b"/>
                      <a:r>
                        <a:rPr lang="en-US" sz="1000" dirty="0">
                          <a:effectLst/>
                          <a:latin typeface="Calibri"/>
                        </a:rPr>
                        <a:t>Consider Dual Application</a:t>
                      </a:r>
                    </a:p>
                  </a:txBody>
                  <a:tcPr marL="5241" marR="5241" marT="5241" marB="25155" anchor="b">
                    <a:lnL>
                      <a:noFill/>
                    </a:lnL>
                    <a:lnR w="12700">
                      <a:solidFill>
                        <a:schemeClr val="tx1"/>
                      </a:solid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4132284"/>
                  </a:ext>
                </a:extLst>
              </a:tr>
            </a:tbl>
          </a:graphicData>
        </a:graphic>
      </p:graphicFrame>
    </p:spTree>
    <p:extLst>
      <p:ext uri="{BB962C8B-B14F-4D97-AF65-F5344CB8AC3E}">
        <p14:creationId xmlns:p14="http://schemas.microsoft.com/office/powerpoint/2010/main" val="1885533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324CE5D-CCF5-D1BF-7E90-BED29BEFD403}"/>
              </a:ext>
            </a:extLst>
          </p:cNvPr>
          <p:cNvSpPr txBox="1"/>
          <p:nvPr/>
        </p:nvSpPr>
        <p:spPr>
          <a:xfrm>
            <a:off x="2924978" y="666521"/>
            <a:ext cx="6351224" cy="848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ts val="2250"/>
              </a:lnSpc>
            </a:pPr>
            <a:r>
              <a:rPr lang="en-US" sz="2000" b="1">
                <a:solidFill>
                  <a:srgbClr val="C00000"/>
                </a:solidFill>
                <a:latin typeface="Calibri"/>
                <a:cs typeface="Segoe UI"/>
              </a:rPr>
              <a:t>From NRMP Main Residency Match Data, 2024</a:t>
            </a:r>
            <a:r>
              <a:rPr lang="en-US" sz="2000">
                <a:latin typeface="Calibri"/>
                <a:cs typeface="Segoe UI"/>
              </a:rPr>
              <a:t>​</a:t>
            </a:r>
          </a:p>
          <a:p>
            <a:pPr algn="ctr">
              <a:lnSpc>
                <a:spcPts val="1800"/>
              </a:lnSpc>
            </a:pPr>
            <a:r>
              <a:rPr lang="en-US" sz="1600" u="sng">
                <a:solidFill>
                  <a:srgbClr val="5F84A8"/>
                </a:solidFill>
                <a:cs typeface="Segoe UI"/>
                <a:hlinkClick r:id="rId2"/>
              </a:rPr>
              <a:t>Charting Outcomes™: Characteristics of U.S. MD Seniors Who Matched to Their Preferred Specialty: 2024 Main Residency Match® | NRMP</a:t>
            </a:r>
          </a:p>
        </p:txBody>
      </p:sp>
      <p:sp>
        <p:nvSpPr>
          <p:cNvPr id="4" name="Oval 3">
            <a:extLst>
              <a:ext uri="{FF2B5EF4-FFF2-40B4-BE49-F238E27FC236}">
                <a16:creationId xmlns:a16="http://schemas.microsoft.com/office/drawing/2014/main" id="{9F8676EA-8519-486A-B765-E3099ACFA00A}"/>
              </a:ext>
            </a:extLst>
          </p:cNvPr>
          <p:cNvSpPr/>
          <p:nvPr/>
        </p:nvSpPr>
        <p:spPr>
          <a:xfrm>
            <a:off x="3194759" y="2818234"/>
            <a:ext cx="6326155" cy="2711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AC46400-E6B5-3CBD-A255-4F6346F1B5CE}"/>
              </a:ext>
            </a:extLst>
          </p:cNvPr>
          <p:cNvPicPr>
            <a:picLocks noChangeAspect="1"/>
          </p:cNvPicPr>
          <p:nvPr/>
        </p:nvPicPr>
        <p:blipFill>
          <a:blip r:embed="rId3"/>
          <a:stretch>
            <a:fillRect/>
          </a:stretch>
        </p:blipFill>
        <p:spPr>
          <a:xfrm>
            <a:off x="2484763" y="1510229"/>
            <a:ext cx="6781800" cy="4572000"/>
          </a:xfrm>
          <a:prstGeom prst="rect">
            <a:avLst/>
          </a:prstGeom>
        </p:spPr>
      </p:pic>
      <p:sp>
        <p:nvSpPr>
          <p:cNvPr id="9" name="Oval 8">
            <a:extLst>
              <a:ext uri="{FF2B5EF4-FFF2-40B4-BE49-F238E27FC236}">
                <a16:creationId xmlns:a16="http://schemas.microsoft.com/office/drawing/2014/main" id="{9F8676EA-8519-486A-B765-E3099ACFA00A}"/>
              </a:ext>
            </a:extLst>
          </p:cNvPr>
          <p:cNvSpPr/>
          <p:nvPr/>
        </p:nvSpPr>
        <p:spPr>
          <a:xfrm>
            <a:off x="8365781" y="2361608"/>
            <a:ext cx="386228" cy="3353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280164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632CEE-AFDE-7A68-0FC6-D7AD567D827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96E4F41-5A5F-3504-0937-F1994C425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B68E10B0-5873-4E55-3EC3-16B1AD705A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676C765-4965-B722-D1AE-E5C8DD38A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5CFD3F1-7E85-92CC-F9CA-66BE2336B2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3086677-D1A9-D0AC-918F-5CD20CA6DF93}"/>
              </a:ext>
            </a:extLst>
          </p:cNvPr>
          <p:cNvSpPr txBox="1"/>
          <p:nvPr/>
        </p:nvSpPr>
        <p:spPr>
          <a:xfrm>
            <a:off x="2179608" y="5860211"/>
            <a:ext cx="835036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solidFill>
                  <a:srgbClr val="C00000"/>
                </a:solidFill>
                <a:latin typeface="Calibri"/>
                <a:cs typeface="Segoe UI"/>
              </a:rPr>
              <a:t>From NRMP Main Residency Match Data, 2023 </a:t>
            </a:r>
            <a:r>
              <a:rPr lang="en-US" sz="1200">
                <a:solidFill>
                  <a:srgbClr val="C00000"/>
                </a:solidFill>
                <a:latin typeface="Calibri"/>
                <a:cs typeface="Segoe UI"/>
              </a:rPr>
              <a:t> </a:t>
            </a:r>
            <a:r>
              <a:rPr lang="en-US" sz="1200">
                <a:solidFill>
                  <a:srgbClr val="C00000"/>
                </a:solidFill>
                <a:latin typeface="Calibri"/>
                <a:cs typeface="Calibri"/>
              </a:rPr>
              <a:t> </a:t>
            </a:r>
          </a:p>
          <a:p>
            <a:pPr algn="ctr"/>
            <a:r>
              <a:rPr lang="en-US" sz="1200" b="1">
                <a:solidFill>
                  <a:srgbClr val="0563C1"/>
                </a:solidFill>
                <a:latin typeface="Calibri"/>
                <a:cs typeface="Segoe UI"/>
                <a:hlinkClick r:id="rId2"/>
              </a:rPr>
              <a:t>https://www.nrmp.org/wp-content/uploads/2023/03/2023-Advance-Data-Tables-FINAL.pdf</a:t>
            </a:r>
            <a:r>
              <a:rPr lang="en-US" sz="1200">
                <a:latin typeface="Calibri"/>
                <a:cs typeface="Calibri"/>
              </a:rPr>
              <a:t> </a:t>
            </a:r>
          </a:p>
        </p:txBody>
      </p:sp>
      <p:pic>
        <p:nvPicPr>
          <p:cNvPr id="3" name="Content Placeholder 2">
            <a:extLst>
              <a:ext uri="{FF2B5EF4-FFF2-40B4-BE49-F238E27FC236}">
                <a16:creationId xmlns:a16="http://schemas.microsoft.com/office/drawing/2014/main" id="{9E5EF94B-7477-8ACB-021D-B5E996187022}"/>
              </a:ext>
            </a:extLst>
          </p:cNvPr>
          <p:cNvPicPr>
            <a:picLocks noGrp="1" noChangeAspect="1"/>
          </p:cNvPicPr>
          <p:nvPr>
            <p:ph idx="1"/>
          </p:nvPr>
        </p:nvPicPr>
        <p:blipFill>
          <a:blip r:embed="rId3"/>
          <a:stretch>
            <a:fillRect/>
          </a:stretch>
        </p:blipFill>
        <p:spPr>
          <a:xfrm>
            <a:off x="3432376" y="1548177"/>
            <a:ext cx="5333124" cy="3760891"/>
          </a:xfrm>
        </p:spPr>
      </p:pic>
      <p:sp>
        <p:nvSpPr>
          <p:cNvPr id="7" name="TextBox 6">
            <a:extLst>
              <a:ext uri="{FF2B5EF4-FFF2-40B4-BE49-F238E27FC236}">
                <a16:creationId xmlns:a16="http://schemas.microsoft.com/office/drawing/2014/main" id="{E325670D-96DC-BD3C-703C-3D5A7006471C}"/>
              </a:ext>
            </a:extLst>
          </p:cNvPr>
          <p:cNvSpPr txBox="1"/>
          <p:nvPr/>
        </p:nvSpPr>
        <p:spPr>
          <a:xfrm>
            <a:off x="2924978" y="666521"/>
            <a:ext cx="6351224" cy="848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ts val="2250"/>
              </a:lnSpc>
            </a:pPr>
            <a:r>
              <a:rPr lang="en-US" sz="2000" b="1">
                <a:solidFill>
                  <a:srgbClr val="C00000"/>
                </a:solidFill>
                <a:latin typeface="Calibri"/>
                <a:cs typeface="Segoe UI"/>
              </a:rPr>
              <a:t>From NRMP Main Residency Match Data, 2024</a:t>
            </a:r>
            <a:r>
              <a:rPr lang="en-US" sz="2000">
                <a:latin typeface="Calibri"/>
                <a:cs typeface="Segoe UI"/>
              </a:rPr>
              <a:t>​</a:t>
            </a:r>
          </a:p>
          <a:p>
            <a:pPr algn="ctr">
              <a:lnSpc>
                <a:spcPts val="1800"/>
              </a:lnSpc>
            </a:pPr>
            <a:r>
              <a:rPr lang="en-US" sz="1600" u="sng">
                <a:solidFill>
                  <a:srgbClr val="5F84A8"/>
                </a:solidFill>
                <a:cs typeface="Segoe UI"/>
                <a:hlinkClick r:id="rId4"/>
              </a:rPr>
              <a:t>Charting Outcomes™: Characteristics of U.S. MD Seniors Who Matched to Their Preferred Specialty: 2024 Main Residency Match® | NRMP</a:t>
            </a:r>
          </a:p>
        </p:txBody>
      </p:sp>
      <p:sp>
        <p:nvSpPr>
          <p:cNvPr id="4" name="Oval 3">
            <a:extLst>
              <a:ext uri="{FF2B5EF4-FFF2-40B4-BE49-F238E27FC236}">
                <a16:creationId xmlns:a16="http://schemas.microsoft.com/office/drawing/2014/main" id="{72FC30B9-EF84-659F-B3EC-1F1657175389}"/>
              </a:ext>
            </a:extLst>
          </p:cNvPr>
          <p:cNvSpPr/>
          <p:nvPr/>
        </p:nvSpPr>
        <p:spPr>
          <a:xfrm>
            <a:off x="3194759" y="2818234"/>
            <a:ext cx="6326155" cy="2711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2120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3">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2" name="Rectangle 85">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7">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9">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2796245-BB29-31AD-CA51-A46CEF26284A}"/>
              </a:ext>
            </a:extLst>
          </p:cNvPr>
          <p:cNvSpPr txBox="1"/>
          <p:nvPr/>
        </p:nvSpPr>
        <p:spPr>
          <a:xfrm>
            <a:off x="3044328" y="666521"/>
            <a:ext cx="6149248" cy="848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ts val="2250"/>
              </a:lnSpc>
            </a:pPr>
            <a:r>
              <a:rPr lang="en-US" sz="2000" b="1">
                <a:solidFill>
                  <a:srgbClr val="C00000"/>
                </a:solidFill>
                <a:latin typeface="Calibri"/>
                <a:cs typeface="Segoe UI"/>
              </a:rPr>
              <a:t>From NRMP Main Residency Match Data, 2024</a:t>
            </a:r>
            <a:r>
              <a:rPr lang="en-US" sz="2000">
                <a:latin typeface="Calibri"/>
                <a:cs typeface="Segoe UI"/>
              </a:rPr>
              <a:t>​</a:t>
            </a:r>
          </a:p>
          <a:p>
            <a:pPr algn="ctr">
              <a:lnSpc>
                <a:spcPts val="1800"/>
              </a:lnSpc>
            </a:pPr>
            <a:r>
              <a:rPr lang="en-US" sz="1600" u="sng">
                <a:solidFill>
                  <a:srgbClr val="5F84A8"/>
                </a:solidFill>
                <a:cs typeface="Segoe UI"/>
                <a:hlinkClick r:id="rId3"/>
              </a:rPr>
              <a:t>Charting Outcomes™: Characteristics of U.S. MD Seniors Who Matched to Their Preferred Specialty: 2024 Main Residency Match® | NRMP</a:t>
            </a:r>
          </a:p>
        </p:txBody>
      </p:sp>
      <p:pic>
        <p:nvPicPr>
          <p:cNvPr id="4" name="Picture 3" descr="A graph of a number of contours&#10;&#10;AI-generated content may be incorrect.">
            <a:extLst>
              <a:ext uri="{FF2B5EF4-FFF2-40B4-BE49-F238E27FC236}">
                <a16:creationId xmlns:a16="http://schemas.microsoft.com/office/drawing/2014/main" id="{3C9E15D5-C549-2F94-7909-E03B5D7310F7}"/>
              </a:ext>
            </a:extLst>
          </p:cNvPr>
          <p:cNvPicPr>
            <a:picLocks noChangeAspect="1"/>
          </p:cNvPicPr>
          <p:nvPr/>
        </p:nvPicPr>
        <p:blipFill>
          <a:blip r:embed="rId4"/>
          <a:stretch>
            <a:fillRect/>
          </a:stretch>
        </p:blipFill>
        <p:spPr>
          <a:xfrm>
            <a:off x="2563717" y="1515278"/>
            <a:ext cx="6798325" cy="4543539"/>
          </a:xfrm>
          <a:prstGeom prst="rect">
            <a:avLst/>
          </a:prstGeom>
        </p:spPr>
      </p:pic>
    </p:spTree>
    <p:extLst>
      <p:ext uri="{BB962C8B-B14F-4D97-AF65-F5344CB8AC3E}">
        <p14:creationId xmlns:p14="http://schemas.microsoft.com/office/powerpoint/2010/main" val="4202218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BD1822-396E-B099-5A1F-2E8C8670F4A2}"/>
            </a:ext>
          </a:extLst>
        </p:cNvPr>
        <p:cNvGrpSpPr/>
        <p:nvPr/>
      </p:nvGrpSpPr>
      <p:grpSpPr>
        <a:xfrm>
          <a:off x="0" y="0"/>
          <a:ext cx="0" cy="0"/>
          <a:chOff x="0" y="0"/>
          <a:chExt cx="0" cy="0"/>
        </a:xfrm>
      </p:grpSpPr>
      <p:sp>
        <p:nvSpPr>
          <p:cNvPr id="81" name="Rectangle 83">
            <a:extLst>
              <a:ext uri="{FF2B5EF4-FFF2-40B4-BE49-F238E27FC236}">
                <a16:creationId xmlns:a16="http://schemas.microsoft.com/office/drawing/2014/main" id="{8C340997-57E9-6D87-47B3-7A49A3F65A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2" name="Rectangle 85">
            <a:extLst>
              <a:ext uri="{FF2B5EF4-FFF2-40B4-BE49-F238E27FC236}">
                <a16:creationId xmlns:a16="http://schemas.microsoft.com/office/drawing/2014/main" id="{2D1AA8E9-F146-DCFA-1CAD-29DB36FFF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7">
            <a:extLst>
              <a:ext uri="{FF2B5EF4-FFF2-40B4-BE49-F238E27FC236}">
                <a16:creationId xmlns:a16="http://schemas.microsoft.com/office/drawing/2014/main" id="{ADA3BE40-F760-3490-BABE-7F3BCD712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9">
            <a:extLst>
              <a:ext uri="{FF2B5EF4-FFF2-40B4-BE49-F238E27FC236}">
                <a16:creationId xmlns:a16="http://schemas.microsoft.com/office/drawing/2014/main" id="{732A4417-78B2-FC1D-19F9-2EA28F7F8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55897A3-87DE-148F-1267-DB0E2654835C}"/>
              </a:ext>
            </a:extLst>
          </p:cNvPr>
          <p:cNvSpPr txBox="1"/>
          <p:nvPr/>
        </p:nvSpPr>
        <p:spPr>
          <a:xfrm>
            <a:off x="3300664" y="784058"/>
            <a:ext cx="6282489" cy="848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ts val="2250"/>
              </a:lnSpc>
            </a:pPr>
            <a:r>
              <a:rPr lang="en-US" sz="2000" b="1">
                <a:solidFill>
                  <a:srgbClr val="C00000"/>
                </a:solidFill>
                <a:latin typeface="Calibri"/>
                <a:cs typeface="Segoe UI"/>
              </a:rPr>
              <a:t>From NRMP Main Residency Match Data, 2024</a:t>
            </a:r>
            <a:r>
              <a:rPr lang="en-US" sz="2000">
                <a:latin typeface="Calibri"/>
                <a:cs typeface="Segoe UI"/>
              </a:rPr>
              <a:t>​</a:t>
            </a:r>
          </a:p>
          <a:p>
            <a:pPr algn="ctr">
              <a:lnSpc>
                <a:spcPts val="1800"/>
              </a:lnSpc>
            </a:pPr>
            <a:r>
              <a:rPr lang="en-US" sz="1600" u="sng">
                <a:solidFill>
                  <a:srgbClr val="5F84A8"/>
                </a:solidFill>
                <a:cs typeface="Segoe UI"/>
                <a:hlinkClick r:id="rId3"/>
              </a:rPr>
              <a:t>Charting Outcomes™: Characteristics of U.S. MD Seniors Who Matched to Their Preferred Specialty: 2024 Main Residency Match® | NRMP</a:t>
            </a:r>
          </a:p>
        </p:txBody>
      </p:sp>
      <p:pic>
        <p:nvPicPr>
          <p:cNvPr id="4" name="Picture 3">
            <a:extLst>
              <a:ext uri="{FF2B5EF4-FFF2-40B4-BE49-F238E27FC236}">
                <a16:creationId xmlns:a16="http://schemas.microsoft.com/office/drawing/2014/main" id="{DE974E48-F3D1-78C8-C7E6-A7B468612077}"/>
              </a:ext>
            </a:extLst>
          </p:cNvPr>
          <p:cNvPicPr>
            <a:picLocks noChangeAspect="1"/>
          </p:cNvPicPr>
          <p:nvPr/>
        </p:nvPicPr>
        <p:blipFill>
          <a:blip r:embed="rId4"/>
          <a:srcRect t="3604" r="-104" b="300"/>
          <a:stretch/>
        </p:blipFill>
        <p:spPr>
          <a:xfrm>
            <a:off x="1397668" y="2092994"/>
            <a:ext cx="9687435" cy="3203604"/>
          </a:xfrm>
          <a:prstGeom prst="rect">
            <a:avLst/>
          </a:prstGeom>
        </p:spPr>
      </p:pic>
    </p:spTree>
    <p:extLst>
      <p:ext uri="{BB962C8B-B14F-4D97-AF65-F5344CB8AC3E}">
        <p14:creationId xmlns:p14="http://schemas.microsoft.com/office/powerpoint/2010/main" val="2718452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ED00E-9478-4C91-9024-FB0EE47B5CF7}"/>
              </a:ext>
            </a:extLst>
          </p:cNvPr>
          <p:cNvSpPr>
            <a:spLocks noGrp="1"/>
          </p:cNvSpPr>
          <p:nvPr>
            <p:ph type="title"/>
          </p:nvPr>
        </p:nvSpPr>
        <p:spPr/>
        <p:txBody>
          <a:bodyPr/>
          <a:lstStyle/>
          <a:p>
            <a:r>
              <a:rPr lang="en-US"/>
              <a:t>Goals</a:t>
            </a:r>
          </a:p>
        </p:txBody>
      </p:sp>
      <p:sp>
        <p:nvSpPr>
          <p:cNvPr id="3" name="Content Placeholder 2">
            <a:extLst>
              <a:ext uri="{FF2B5EF4-FFF2-40B4-BE49-F238E27FC236}">
                <a16:creationId xmlns:a16="http://schemas.microsoft.com/office/drawing/2014/main" id="{1DA567C5-C558-463B-89B9-A461568043BF}"/>
              </a:ext>
            </a:extLst>
          </p:cNvPr>
          <p:cNvSpPr>
            <a:spLocks noGrp="1"/>
          </p:cNvSpPr>
          <p:nvPr>
            <p:ph idx="1"/>
          </p:nvPr>
        </p:nvSpPr>
        <p:spPr/>
        <p:txBody>
          <a:bodyPr vert="horz" lIns="0" tIns="45720" rIns="0" bIns="45720" rtlCol="0" anchor="t">
            <a:normAutofit/>
          </a:bodyPr>
          <a:lstStyle/>
          <a:p>
            <a:pPr algn="l" rtl="0" fontAlgn="base">
              <a:buFont typeface="Arial" panose="020B0604020202020204" pitchFamily="34" charset="0"/>
              <a:buChar char="•"/>
            </a:pPr>
            <a:r>
              <a:rPr lang="en-US" b="0" i="0">
                <a:solidFill>
                  <a:srgbClr val="000000"/>
                </a:solidFill>
                <a:effectLst/>
                <a:latin typeface="Calibri"/>
                <a:cs typeface="Calibri"/>
              </a:rPr>
              <a:t>Apply to a range of programs in terms of competitiveness. </a:t>
            </a:r>
          </a:p>
          <a:p>
            <a:pPr fontAlgn="base">
              <a:buFont typeface="Arial" panose="020B0604020202020204" pitchFamily="34" charset="0"/>
              <a:buChar char="•"/>
            </a:pPr>
            <a:r>
              <a:rPr lang="en-US" b="0" i="0">
                <a:solidFill>
                  <a:srgbClr val="000000"/>
                </a:solidFill>
                <a:effectLst/>
                <a:latin typeface="Calibri"/>
                <a:cs typeface="Calibri"/>
              </a:rPr>
              <a:t>Ideally you will interview at </a:t>
            </a:r>
            <a:r>
              <a:rPr lang="en-US" b="1">
                <a:solidFill>
                  <a:srgbClr val="000000"/>
                </a:solidFill>
                <a:latin typeface="Calibri"/>
                <a:cs typeface="Calibri"/>
              </a:rPr>
              <a:t>12 </a:t>
            </a:r>
            <a:r>
              <a:rPr lang="en-US">
                <a:solidFill>
                  <a:srgbClr val="000000"/>
                </a:solidFill>
                <a:latin typeface="Calibri"/>
                <a:cs typeface="Calibri"/>
              </a:rPr>
              <a:t>programs</a:t>
            </a:r>
            <a:r>
              <a:rPr lang="en-US" b="0" i="0">
                <a:solidFill>
                  <a:srgbClr val="000000"/>
                </a:solidFill>
                <a:effectLst/>
                <a:latin typeface="Calibri"/>
                <a:cs typeface="Calibri"/>
              </a:rPr>
              <a:t> (discuss with the department how many applications you should submit to receive this many interview offers). </a:t>
            </a:r>
          </a:p>
          <a:p>
            <a:pPr algn="l" rtl="0" fontAlgn="base">
              <a:buFont typeface="Arial" panose="020B0604020202020204" pitchFamily="34" charset="0"/>
              <a:buChar char="•"/>
            </a:pPr>
            <a:r>
              <a:rPr lang="en-US" b="0" i="0">
                <a:solidFill>
                  <a:srgbClr val="000000"/>
                </a:solidFill>
                <a:effectLst/>
                <a:latin typeface="Calibri"/>
                <a:cs typeface="Calibri"/>
              </a:rPr>
              <a:t>Students should rank all programs they interviewed at unless they would rather go unmatched  </a:t>
            </a:r>
          </a:p>
          <a:p>
            <a:pPr algn="l" rtl="0" fontAlgn="base">
              <a:buFont typeface="Arial" panose="020B0604020202020204" pitchFamily="34" charset="0"/>
              <a:buChar char="•"/>
            </a:pPr>
            <a:r>
              <a:rPr lang="en-US">
                <a:solidFill>
                  <a:srgbClr val="000000"/>
                </a:solidFill>
                <a:latin typeface="Calibri"/>
                <a:cs typeface="Calibri"/>
              </a:rPr>
              <a:t>If you have a significant geographic constraint, consider a pre-liminary program back up or a dual-application.</a:t>
            </a:r>
            <a:endParaRPr lang="en-US" b="0" i="0">
              <a:solidFill>
                <a:srgbClr val="000000"/>
              </a:solidFill>
              <a:effectLst/>
              <a:latin typeface="Calibri"/>
              <a:cs typeface="Calibri"/>
            </a:endParaRPr>
          </a:p>
          <a:p>
            <a:endParaRPr lang="en-US"/>
          </a:p>
        </p:txBody>
      </p:sp>
    </p:spTree>
    <p:extLst>
      <p:ext uri="{BB962C8B-B14F-4D97-AF65-F5344CB8AC3E}">
        <p14:creationId xmlns:p14="http://schemas.microsoft.com/office/powerpoint/2010/main" val="2576944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AD7B-C011-45A8-8590-2E9FA56BBB47}"/>
              </a:ext>
            </a:extLst>
          </p:cNvPr>
          <p:cNvSpPr>
            <a:spLocks noGrp="1"/>
          </p:cNvSpPr>
          <p:nvPr>
            <p:ph type="title"/>
          </p:nvPr>
        </p:nvSpPr>
        <p:spPr/>
        <p:txBody>
          <a:bodyPr/>
          <a:lstStyle/>
          <a:p>
            <a:r>
              <a:rPr lang="en-US"/>
              <a:t>Signaling</a:t>
            </a:r>
          </a:p>
        </p:txBody>
      </p:sp>
      <p:sp>
        <p:nvSpPr>
          <p:cNvPr id="3" name="Content Placeholder 2">
            <a:extLst>
              <a:ext uri="{FF2B5EF4-FFF2-40B4-BE49-F238E27FC236}">
                <a16:creationId xmlns:a16="http://schemas.microsoft.com/office/drawing/2014/main" id="{BBEC3E01-90D0-44BB-8800-88D3516389AF}"/>
              </a:ext>
            </a:extLst>
          </p:cNvPr>
          <p:cNvSpPr>
            <a:spLocks noGrp="1"/>
          </p:cNvSpPr>
          <p:nvPr>
            <p:ph idx="1"/>
          </p:nvPr>
        </p:nvSpPr>
        <p:spPr/>
        <p:txBody>
          <a:bodyPr vert="horz" lIns="0" tIns="45720" rIns="0" bIns="45720" rtlCol="0" anchor="t">
            <a:normAutofit/>
          </a:bodyPr>
          <a:lstStyle/>
          <a:p>
            <a:pPr>
              <a:buFont typeface="Wingdings" panose="05000000000000000000" pitchFamily="2" charset="2"/>
              <a:buChar char="q"/>
            </a:pPr>
            <a:r>
              <a:rPr lang="en-US" sz="2400" b="1">
                <a:solidFill>
                  <a:srgbClr val="C00000"/>
                </a:solidFill>
              </a:rPr>
              <a:t>Number of Signals Vary per Specialty</a:t>
            </a:r>
          </a:p>
          <a:p>
            <a:pPr>
              <a:buFont typeface="Wingdings" panose="05000000000000000000" pitchFamily="2" charset="2"/>
              <a:buChar char="q"/>
            </a:pPr>
            <a:r>
              <a:rPr lang="en-US" sz="2400" b="1">
                <a:solidFill>
                  <a:srgbClr val="C00000"/>
                </a:solidFill>
                <a:highlight>
                  <a:srgbClr val="FFFF00"/>
                </a:highlight>
              </a:rPr>
              <a:t>4Signals</a:t>
            </a:r>
            <a:r>
              <a:rPr lang="en-US" sz="2400" b="1">
                <a:solidFill>
                  <a:srgbClr val="C00000"/>
                </a:solidFill>
              </a:rPr>
              <a:t> for Rad </a:t>
            </a:r>
            <a:r>
              <a:rPr lang="en-US" sz="2400" b="1" err="1">
                <a:solidFill>
                  <a:srgbClr val="C00000"/>
                </a:solidFill>
              </a:rPr>
              <a:t>Onc</a:t>
            </a:r>
            <a:r>
              <a:rPr lang="en-US" sz="2400" b="1">
                <a:solidFill>
                  <a:srgbClr val="C00000"/>
                </a:solidFill>
              </a:rPr>
              <a:t> in 2025-2026 Application Cycle</a:t>
            </a:r>
            <a:endParaRPr lang="en-US">
              <a:solidFill>
                <a:srgbClr val="404040"/>
              </a:solidFill>
            </a:endParaRPr>
          </a:p>
          <a:p>
            <a:pPr marL="383540" lvl="1">
              <a:buFont typeface="Wingdings" panose="05000000000000000000" pitchFamily="2" charset="2"/>
              <a:buChar char="q"/>
            </a:pPr>
            <a:r>
              <a:rPr lang="en-US" sz="2200" b="1">
                <a:solidFill>
                  <a:srgbClr val="C00000"/>
                </a:solidFill>
              </a:rPr>
              <a:t>There were 4Signals for Rad </a:t>
            </a:r>
            <a:r>
              <a:rPr lang="en-US" sz="2200" b="1" err="1">
                <a:solidFill>
                  <a:srgbClr val="C00000"/>
                </a:solidFill>
              </a:rPr>
              <a:t>Onc</a:t>
            </a:r>
            <a:r>
              <a:rPr lang="en-US" sz="2200" b="1">
                <a:solidFill>
                  <a:srgbClr val="C00000"/>
                </a:solidFill>
              </a:rPr>
              <a:t> in 2024-2025 Application Cycle</a:t>
            </a:r>
            <a:endParaRPr lang="en-US" sz="2200"/>
          </a:p>
          <a:p>
            <a:pPr>
              <a:buClr>
                <a:srgbClr val="E88B33"/>
              </a:buClr>
              <a:buFont typeface="Wingdings" panose="05000000000000000000" pitchFamily="2" charset="2"/>
              <a:buChar char="q"/>
            </a:pPr>
            <a:endParaRPr lang="en-US" sz="2400" b="1">
              <a:solidFill>
                <a:srgbClr val="C00000"/>
              </a:solidFill>
            </a:endParaRPr>
          </a:p>
          <a:p>
            <a:pPr>
              <a:buClr>
                <a:srgbClr val="E88B33"/>
              </a:buClr>
              <a:buFont typeface="Wingdings" panose="05000000000000000000" pitchFamily="2" charset="2"/>
              <a:buChar char="q"/>
            </a:pPr>
            <a:r>
              <a:rPr lang="en-US" sz="2400">
                <a:solidFill>
                  <a:srgbClr val="C00000"/>
                </a:solidFill>
                <a:highlight>
                  <a:srgbClr val="F5F5F5"/>
                </a:highlight>
                <a:hlinkClick r:id="rId2"/>
              </a:rPr>
              <a:t>Program Signaling for the 2026 MyERAS® Application Season | Students &amp; Residents</a:t>
            </a:r>
            <a:endParaRPr lang="en-US" sz="2400" b="1">
              <a:solidFill>
                <a:srgbClr val="C00000"/>
              </a:solidFill>
            </a:endParaRPr>
          </a:p>
          <a:p>
            <a:pPr marL="200660" lvl="1" indent="0">
              <a:buNone/>
            </a:pPr>
            <a:endParaRPr lang="en-US" sz="2200" b="1">
              <a:solidFill>
                <a:srgbClr val="C00000"/>
              </a:solidFill>
            </a:endParaRPr>
          </a:p>
          <a:p>
            <a:pPr marL="383540" lvl="1">
              <a:buFont typeface="Wingdings" panose="05000000000000000000" pitchFamily="2" charset="2"/>
              <a:buChar char="q"/>
            </a:pPr>
            <a:endParaRPr lang="en-US" sz="2200" u="sng"/>
          </a:p>
        </p:txBody>
      </p:sp>
    </p:spTree>
    <p:extLst>
      <p:ext uri="{BB962C8B-B14F-4D97-AF65-F5344CB8AC3E}">
        <p14:creationId xmlns:p14="http://schemas.microsoft.com/office/powerpoint/2010/main" val="1874705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B151BF-73A1-1710-E2E7-93EA6F34218D}"/>
              </a:ext>
            </a:extLst>
          </p:cNvPr>
          <p:cNvPicPr>
            <a:picLocks noChangeAspect="1"/>
          </p:cNvPicPr>
          <p:nvPr/>
        </p:nvPicPr>
        <p:blipFill>
          <a:blip r:embed="rId2"/>
          <a:stretch>
            <a:fillRect/>
          </a:stretch>
        </p:blipFill>
        <p:spPr>
          <a:xfrm>
            <a:off x="2909206" y="505506"/>
            <a:ext cx="8942615" cy="4856390"/>
          </a:xfrm>
          <a:prstGeom prst="rect">
            <a:avLst/>
          </a:prstGeom>
        </p:spPr>
      </p:pic>
      <p:sp>
        <p:nvSpPr>
          <p:cNvPr id="3" name="TextBox 2">
            <a:extLst>
              <a:ext uri="{FF2B5EF4-FFF2-40B4-BE49-F238E27FC236}">
                <a16:creationId xmlns:a16="http://schemas.microsoft.com/office/drawing/2014/main" id="{E4D303BA-8929-ABE4-5898-E4FCC46064EA}"/>
              </a:ext>
            </a:extLst>
          </p:cNvPr>
          <p:cNvSpPr txBox="1"/>
          <p:nvPr/>
        </p:nvSpPr>
        <p:spPr>
          <a:xfrm>
            <a:off x="163286" y="2362200"/>
            <a:ext cx="2743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The percentage of all signals</a:t>
            </a:r>
            <a:r>
              <a:rPr lang="en-US" dirty="0"/>
              <a:t> that were received </a:t>
            </a:r>
            <a:r>
              <a:rPr lang="en-US" b="1" dirty="0"/>
              <a:t>by the top 10% of programs in radiation oncology was 24%</a:t>
            </a:r>
            <a:endParaRPr lang="en-US" dirty="0"/>
          </a:p>
        </p:txBody>
      </p:sp>
      <p:sp>
        <p:nvSpPr>
          <p:cNvPr id="4" name="TextBox 3">
            <a:extLst>
              <a:ext uri="{FF2B5EF4-FFF2-40B4-BE49-F238E27FC236}">
                <a16:creationId xmlns:a16="http://schemas.microsoft.com/office/drawing/2014/main" id="{FD3B514A-5560-3EC1-A892-11A345C8DCAB}"/>
              </a:ext>
            </a:extLst>
          </p:cNvPr>
          <p:cNvSpPr txBox="1"/>
          <p:nvPr/>
        </p:nvSpPr>
        <p:spPr>
          <a:xfrm>
            <a:off x="8479971" y="5976257"/>
            <a:ext cx="35814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https://www.aamc.org/data-reports/data/eras-statistics-data</a:t>
            </a:r>
          </a:p>
        </p:txBody>
      </p:sp>
    </p:spTree>
    <p:extLst>
      <p:ext uri="{BB962C8B-B14F-4D97-AF65-F5344CB8AC3E}">
        <p14:creationId xmlns:p14="http://schemas.microsoft.com/office/powerpoint/2010/main" val="3253190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with blue and red squares&#10;&#10;AI-generated content may be incorrect.">
            <a:extLst>
              <a:ext uri="{FF2B5EF4-FFF2-40B4-BE49-F238E27FC236}">
                <a16:creationId xmlns:a16="http://schemas.microsoft.com/office/drawing/2014/main" id="{9FD51B8E-11D9-62BA-3EC6-A8AC5AD09F11}"/>
              </a:ext>
            </a:extLst>
          </p:cNvPr>
          <p:cNvPicPr>
            <a:picLocks noChangeAspect="1"/>
          </p:cNvPicPr>
          <p:nvPr/>
        </p:nvPicPr>
        <p:blipFill>
          <a:blip r:embed="rId2"/>
          <a:stretch>
            <a:fillRect/>
          </a:stretch>
        </p:blipFill>
        <p:spPr>
          <a:xfrm>
            <a:off x="1285875" y="271463"/>
            <a:ext cx="9620250" cy="6315075"/>
          </a:xfrm>
          <a:prstGeom prst="rect">
            <a:avLst/>
          </a:prstGeom>
        </p:spPr>
      </p:pic>
      <p:sp>
        <p:nvSpPr>
          <p:cNvPr id="4" name="TextBox 3">
            <a:extLst>
              <a:ext uri="{FF2B5EF4-FFF2-40B4-BE49-F238E27FC236}">
                <a16:creationId xmlns:a16="http://schemas.microsoft.com/office/drawing/2014/main" id="{8E52179D-C15B-43F3-DBBD-0D5A10C819DE}"/>
              </a:ext>
            </a:extLst>
          </p:cNvPr>
          <p:cNvSpPr txBox="1"/>
          <p:nvPr/>
        </p:nvSpPr>
        <p:spPr>
          <a:xfrm>
            <a:off x="8218714" y="141514"/>
            <a:ext cx="372291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https://www.aamc.org/media/81251/download?attachment</a:t>
            </a:r>
          </a:p>
        </p:txBody>
      </p:sp>
    </p:spTree>
    <p:extLst>
      <p:ext uri="{BB962C8B-B14F-4D97-AF65-F5344CB8AC3E}">
        <p14:creationId xmlns:p14="http://schemas.microsoft.com/office/powerpoint/2010/main" val="1217433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9BEE99-1F01-D282-ABC7-27B7CE38E364}"/>
              </a:ext>
            </a:extLst>
          </p:cNvPr>
          <p:cNvPicPr>
            <a:picLocks noChangeAspect="1"/>
          </p:cNvPicPr>
          <p:nvPr/>
        </p:nvPicPr>
        <p:blipFill>
          <a:blip r:embed="rId2"/>
          <a:stretch>
            <a:fillRect/>
          </a:stretch>
        </p:blipFill>
        <p:spPr>
          <a:xfrm>
            <a:off x="238125" y="190500"/>
            <a:ext cx="11715750" cy="6477000"/>
          </a:xfrm>
          <a:prstGeom prst="rect">
            <a:avLst/>
          </a:prstGeom>
        </p:spPr>
      </p:pic>
      <p:sp>
        <p:nvSpPr>
          <p:cNvPr id="3" name="TextBox 2">
            <a:extLst>
              <a:ext uri="{FF2B5EF4-FFF2-40B4-BE49-F238E27FC236}">
                <a16:creationId xmlns:a16="http://schemas.microsoft.com/office/drawing/2014/main" id="{34556913-B95D-618A-1918-4B2AAF8CBA9F}"/>
              </a:ext>
            </a:extLst>
          </p:cNvPr>
          <p:cNvSpPr txBox="1"/>
          <p:nvPr/>
        </p:nvSpPr>
        <p:spPr>
          <a:xfrm>
            <a:off x="7086600" y="195943"/>
            <a:ext cx="372291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https://www.aamc.org/media/81251/download?attachment</a:t>
            </a:r>
          </a:p>
        </p:txBody>
      </p:sp>
    </p:spTree>
    <p:extLst>
      <p:ext uri="{BB962C8B-B14F-4D97-AF65-F5344CB8AC3E}">
        <p14:creationId xmlns:p14="http://schemas.microsoft.com/office/powerpoint/2010/main" val="2997532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297ED-3CD2-989D-D4C7-EF940F0A7792}"/>
              </a:ext>
            </a:extLst>
          </p:cNvPr>
          <p:cNvSpPr>
            <a:spLocks noGrp="1"/>
          </p:cNvSpPr>
          <p:nvPr>
            <p:ph type="title"/>
          </p:nvPr>
        </p:nvSpPr>
        <p:spPr/>
        <p:txBody>
          <a:bodyPr>
            <a:normAutofit/>
          </a:bodyPr>
          <a:lstStyle/>
          <a:p>
            <a:r>
              <a:rPr lang="en-US"/>
              <a:t>Upcoming workshops … </a:t>
            </a:r>
          </a:p>
        </p:txBody>
      </p:sp>
      <p:graphicFrame>
        <p:nvGraphicFramePr>
          <p:cNvPr id="6" name="Rectangle 3">
            <a:extLst>
              <a:ext uri="{FF2B5EF4-FFF2-40B4-BE49-F238E27FC236}">
                <a16:creationId xmlns:a16="http://schemas.microsoft.com/office/drawing/2014/main" id="{4FF080A4-C176-2728-B3D5-67A8A2DA0218}"/>
              </a:ext>
            </a:extLst>
          </p:cNvPr>
          <p:cNvGraphicFramePr/>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0343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graph&#10;&#10;AI-generated content may be incorrect.">
            <a:extLst>
              <a:ext uri="{FF2B5EF4-FFF2-40B4-BE49-F238E27FC236}">
                <a16:creationId xmlns:a16="http://schemas.microsoft.com/office/drawing/2014/main" id="{5F938960-3D6E-AA7F-192D-6690EA5DDBA0}"/>
              </a:ext>
            </a:extLst>
          </p:cNvPr>
          <p:cNvPicPr>
            <a:picLocks noChangeAspect="1"/>
          </p:cNvPicPr>
          <p:nvPr/>
        </p:nvPicPr>
        <p:blipFill>
          <a:blip r:embed="rId2"/>
          <a:stretch>
            <a:fillRect/>
          </a:stretch>
        </p:blipFill>
        <p:spPr>
          <a:xfrm>
            <a:off x="233363" y="195263"/>
            <a:ext cx="11725275" cy="6467475"/>
          </a:xfrm>
          <a:prstGeom prst="rect">
            <a:avLst/>
          </a:prstGeom>
        </p:spPr>
      </p:pic>
      <p:sp>
        <p:nvSpPr>
          <p:cNvPr id="3" name="TextBox 2">
            <a:extLst>
              <a:ext uri="{FF2B5EF4-FFF2-40B4-BE49-F238E27FC236}">
                <a16:creationId xmlns:a16="http://schemas.microsoft.com/office/drawing/2014/main" id="{1DD11C7A-C465-8EF4-001B-787B85C11B73}"/>
              </a:ext>
            </a:extLst>
          </p:cNvPr>
          <p:cNvSpPr txBox="1"/>
          <p:nvPr/>
        </p:nvSpPr>
        <p:spPr>
          <a:xfrm>
            <a:off x="8534400" y="65314"/>
            <a:ext cx="357051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https://www.aamc.org/media/81261/download?attachment</a:t>
            </a:r>
          </a:p>
        </p:txBody>
      </p:sp>
    </p:spTree>
    <p:extLst>
      <p:ext uri="{BB962C8B-B14F-4D97-AF65-F5344CB8AC3E}">
        <p14:creationId xmlns:p14="http://schemas.microsoft.com/office/powerpoint/2010/main" val="3196011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436259-EEDA-3926-B290-CE10A3C79977}"/>
              </a:ext>
            </a:extLst>
          </p:cNvPr>
          <p:cNvPicPr>
            <a:picLocks noChangeAspect="1"/>
          </p:cNvPicPr>
          <p:nvPr/>
        </p:nvPicPr>
        <p:blipFill>
          <a:blip r:embed="rId2"/>
          <a:stretch>
            <a:fillRect/>
          </a:stretch>
        </p:blipFill>
        <p:spPr>
          <a:xfrm>
            <a:off x="385763" y="147638"/>
            <a:ext cx="11420475" cy="6562725"/>
          </a:xfrm>
          <a:prstGeom prst="rect">
            <a:avLst/>
          </a:prstGeom>
        </p:spPr>
      </p:pic>
      <p:sp>
        <p:nvSpPr>
          <p:cNvPr id="3" name="TextBox 2">
            <a:extLst>
              <a:ext uri="{FF2B5EF4-FFF2-40B4-BE49-F238E27FC236}">
                <a16:creationId xmlns:a16="http://schemas.microsoft.com/office/drawing/2014/main" id="{D398B97C-0BB3-E661-1A74-4DC57557FA0E}"/>
              </a:ext>
            </a:extLst>
          </p:cNvPr>
          <p:cNvSpPr txBox="1"/>
          <p:nvPr/>
        </p:nvSpPr>
        <p:spPr>
          <a:xfrm>
            <a:off x="8164286" y="261257"/>
            <a:ext cx="364671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https://www.aamc.org/media/81261/download?attachment</a:t>
            </a:r>
          </a:p>
        </p:txBody>
      </p:sp>
    </p:spTree>
    <p:extLst>
      <p:ext uri="{BB962C8B-B14F-4D97-AF65-F5344CB8AC3E}">
        <p14:creationId xmlns:p14="http://schemas.microsoft.com/office/powerpoint/2010/main" val="582569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002472-FE02-48F8-F722-56FB5D0B3E2F}"/>
            </a:ext>
          </a:extLst>
        </p:cNvPr>
        <p:cNvGrpSpPr/>
        <p:nvPr/>
      </p:nvGrpSpPr>
      <p:grpSpPr>
        <a:xfrm>
          <a:off x="0" y="0"/>
          <a:ext cx="0" cy="0"/>
          <a:chOff x="0" y="0"/>
          <a:chExt cx="0" cy="0"/>
        </a:xfrm>
      </p:grpSpPr>
      <p:sp>
        <p:nvSpPr>
          <p:cNvPr id="54" name="Rectangle 53">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6" name="Straight Connector 55">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8" name="Rectangle 57">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1D80BE5-735F-3EA2-3204-3A4325F69F28}"/>
              </a:ext>
            </a:extLst>
          </p:cNvPr>
          <p:cNvSpPr>
            <a:spLocks noGrp="1"/>
          </p:cNvSpPr>
          <p:nvPr>
            <p:ph type="title"/>
          </p:nvPr>
        </p:nvSpPr>
        <p:spPr>
          <a:xfrm>
            <a:off x="435869" y="640080"/>
            <a:ext cx="3659246" cy="2862699"/>
          </a:xfrm>
        </p:spPr>
        <p:txBody>
          <a:bodyPr vert="horz" lIns="91440" tIns="45720" rIns="91440" bIns="45720" rtlCol="0" anchor="b">
            <a:normAutofit/>
          </a:bodyPr>
          <a:lstStyle/>
          <a:p>
            <a:r>
              <a:rPr lang="en-US" sz="4400">
                <a:solidFill>
                  <a:srgbClr val="FFFFFF"/>
                </a:solidFill>
              </a:rPr>
              <a:t>Radiation Oncology Data (UMSOM)</a:t>
            </a:r>
          </a:p>
        </p:txBody>
      </p:sp>
      <p:cxnSp>
        <p:nvCxnSpPr>
          <p:cNvPr id="62" name="Straight Connector 61">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13">
            <a:extLst>
              <a:ext uri="{FF2B5EF4-FFF2-40B4-BE49-F238E27FC236}">
                <a16:creationId xmlns:a16="http://schemas.microsoft.com/office/drawing/2014/main" id="{56841F93-6962-1042-B4E9-E0C008614213}"/>
              </a:ext>
            </a:extLst>
          </p:cNvPr>
          <p:cNvGraphicFramePr>
            <a:graphicFrameLocks noGrp="1"/>
          </p:cNvGraphicFramePr>
          <p:nvPr>
            <p:ph idx="1"/>
            <p:extLst>
              <p:ext uri="{D42A27DB-BD31-4B8C-83A1-F6EECF244321}">
                <p14:modId xmlns:p14="http://schemas.microsoft.com/office/powerpoint/2010/main" val="2270473914"/>
              </p:ext>
            </p:extLst>
          </p:nvPr>
        </p:nvGraphicFramePr>
        <p:xfrm>
          <a:off x="4871803" y="2111114"/>
          <a:ext cx="7120327" cy="2626486"/>
        </p:xfrm>
        <a:graphic>
          <a:graphicData uri="http://schemas.openxmlformats.org/drawingml/2006/table">
            <a:tbl>
              <a:tblPr bandRow="1">
                <a:tableStyleId>{5C22544A-7EE6-4342-B048-85BDC9FD1C3A}</a:tableStyleId>
              </a:tblPr>
              <a:tblGrid>
                <a:gridCol w="4834327">
                  <a:extLst>
                    <a:ext uri="{9D8B030D-6E8A-4147-A177-3AD203B41FA5}">
                      <a16:colId xmlns:a16="http://schemas.microsoft.com/office/drawing/2014/main" val="2339979602"/>
                    </a:ext>
                  </a:extLst>
                </a:gridCol>
                <a:gridCol w="2286000">
                  <a:extLst>
                    <a:ext uri="{9D8B030D-6E8A-4147-A177-3AD203B41FA5}">
                      <a16:colId xmlns:a16="http://schemas.microsoft.com/office/drawing/2014/main" val="332069588"/>
                    </a:ext>
                  </a:extLst>
                </a:gridCol>
              </a:tblGrid>
              <a:tr h="565309">
                <a:tc>
                  <a:txBody>
                    <a:bodyPr/>
                    <a:lstStyle/>
                    <a:p>
                      <a:pPr fontAlgn="b"/>
                      <a:r>
                        <a:rPr lang="en-US" sz="2400" b="1">
                          <a:effectLst/>
                          <a:latin typeface="Calibri"/>
                        </a:rPr>
                        <a:t>Stats- Radiation Oncology</a:t>
                      </a:r>
                      <a:endParaRPr lang="en-US" sz="2400" b="1" err="1">
                        <a:effectLst/>
                        <a:latin typeface="Calibri"/>
                      </a:endParaRPr>
                    </a:p>
                  </a:txBody>
                  <a:tcPr marL="20753" marR="20753" marT="20753" marB="9961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2400" b="1">
                          <a:effectLst/>
                          <a:latin typeface="Aptos Narrow"/>
                        </a:rPr>
                        <a:t>2021-2025</a:t>
                      </a:r>
                    </a:p>
                  </a:txBody>
                  <a:tcPr marL="20753" marR="20753" marT="20753" marB="99614"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25595337"/>
                  </a:ext>
                </a:extLst>
              </a:tr>
              <a:tr h="565309">
                <a:tc>
                  <a:txBody>
                    <a:bodyPr/>
                    <a:lstStyle/>
                    <a:p>
                      <a:pPr fontAlgn="b"/>
                      <a:r>
                        <a:rPr lang="en-US" sz="2400">
                          <a:effectLst/>
                          <a:latin typeface="Aptos Narrow"/>
                        </a:rPr>
                        <a:t>Step 2 Average 2021-2025 (Range)</a:t>
                      </a:r>
                    </a:p>
                  </a:txBody>
                  <a:tcPr marL="20753" marR="20753" marT="20753" marB="99614" anchor="b">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fontAlgn="b"/>
                      <a:r>
                        <a:rPr lang="en-US" sz="2400">
                          <a:effectLst/>
                          <a:latin typeface="Aptos Narrow"/>
                        </a:rPr>
                        <a:t>245 (241-273)</a:t>
                      </a:r>
                    </a:p>
                  </a:txBody>
                  <a:tcPr marL="20753" marR="20753" marT="20753" marB="99614" anchor="b">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567020879"/>
                  </a:ext>
                </a:extLst>
              </a:tr>
              <a:tr h="930559">
                <a:tc>
                  <a:txBody>
                    <a:bodyPr/>
                    <a:lstStyle/>
                    <a:p>
                      <a:pPr fontAlgn="b"/>
                      <a:r>
                        <a:rPr lang="en-US" sz="2400">
                          <a:effectLst/>
                          <a:latin typeface="Aptos Narrow"/>
                        </a:rPr>
                        <a:t>Step 2 Goal (252)-Charting Outcomes</a:t>
                      </a:r>
                    </a:p>
                  </a:txBody>
                  <a:tcPr marL="20753" marR="20753" marT="20753" marB="99614" anchor="b">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tc>
                  <a:txBody>
                    <a:bodyPr/>
                    <a:lstStyle/>
                    <a:p>
                      <a:pPr algn="ctr" fontAlgn="b"/>
                      <a:r>
                        <a:rPr lang="en-US" sz="2400">
                          <a:effectLst/>
                          <a:latin typeface="Aptos Narrow"/>
                        </a:rPr>
                        <a:t>256</a:t>
                      </a:r>
                    </a:p>
                  </a:txBody>
                  <a:tcPr marL="20753" marR="20753" marT="20753" marB="99614" anchor="b">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501868948"/>
                  </a:ext>
                </a:extLst>
              </a:tr>
              <a:tr h="565309">
                <a:tc>
                  <a:txBody>
                    <a:bodyPr/>
                    <a:lstStyle/>
                    <a:p>
                      <a:pPr fontAlgn="b"/>
                      <a:r>
                        <a:rPr lang="en-US" sz="2400">
                          <a:effectLst/>
                          <a:latin typeface="Aptos Narrow"/>
                        </a:rPr>
                        <a:t>99% Probability Match</a:t>
                      </a:r>
                    </a:p>
                  </a:txBody>
                  <a:tcPr marL="20753" marR="20753" marT="20753" marB="99614" anchor="b">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fontAlgn="b"/>
                      <a:r>
                        <a:rPr lang="en-US" sz="2400">
                          <a:effectLst/>
                          <a:latin typeface="Aptos Narrow"/>
                        </a:rPr>
                        <a:t>13 interviews</a:t>
                      </a:r>
                    </a:p>
                  </a:txBody>
                  <a:tcPr marL="20753" marR="20753" marT="20753" marB="99614" anchor="b">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3321763"/>
                  </a:ext>
                </a:extLst>
              </a:tr>
            </a:tbl>
          </a:graphicData>
        </a:graphic>
      </p:graphicFrame>
    </p:spTree>
    <p:extLst>
      <p:ext uri="{BB962C8B-B14F-4D97-AF65-F5344CB8AC3E}">
        <p14:creationId xmlns:p14="http://schemas.microsoft.com/office/powerpoint/2010/main" val="1970487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A5ECD65-D445-4DF1-8139-99DE2A4ACDA9}"/>
              </a:ext>
            </a:extLst>
          </p:cNvPr>
          <p:cNvSpPr>
            <a:spLocks noGrp="1"/>
          </p:cNvSpPr>
          <p:nvPr>
            <p:ph type="title"/>
          </p:nvPr>
        </p:nvSpPr>
        <p:spPr>
          <a:xfrm>
            <a:off x="435869" y="640080"/>
            <a:ext cx="3659246" cy="2862699"/>
          </a:xfrm>
        </p:spPr>
        <p:txBody>
          <a:bodyPr vert="horz" lIns="91440" tIns="45720" rIns="91440" bIns="45720" rtlCol="0" anchor="b">
            <a:normAutofit/>
          </a:bodyPr>
          <a:lstStyle/>
          <a:p>
            <a:r>
              <a:rPr lang="en-US" sz="4400">
                <a:solidFill>
                  <a:srgbClr val="FFFFFF"/>
                </a:solidFill>
              </a:rPr>
              <a:t>Radiation Oncology Data (UMSOM)</a:t>
            </a:r>
          </a:p>
        </p:txBody>
      </p:sp>
      <p:cxnSp>
        <p:nvCxnSpPr>
          <p:cNvPr id="32" name="Straight Connector 31">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6">
            <a:extLst>
              <a:ext uri="{FF2B5EF4-FFF2-40B4-BE49-F238E27FC236}">
                <a16:creationId xmlns:a16="http://schemas.microsoft.com/office/drawing/2014/main" id="{307E7224-E29E-A43A-14E4-88F3A5F0C83E}"/>
              </a:ext>
            </a:extLst>
          </p:cNvPr>
          <p:cNvGraphicFramePr>
            <a:graphicFrameLocks noGrp="1"/>
          </p:cNvGraphicFramePr>
          <p:nvPr>
            <p:ph idx="1"/>
            <p:extLst>
              <p:ext uri="{D42A27DB-BD31-4B8C-83A1-F6EECF244321}">
                <p14:modId xmlns:p14="http://schemas.microsoft.com/office/powerpoint/2010/main" val="3761926860"/>
              </p:ext>
            </p:extLst>
          </p:nvPr>
        </p:nvGraphicFramePr>
        <p:xfrm>
          <a:off x="5013448" y="636447"/>
          <a:ext cx="6708097" cy="4528118"/>
        </p:xfrm>
        <a:graphic>
          <a:graphicData uri="http://schemas.openxmlformats.org/drawingml/2006/table">
            <a:tbl>
              <a:tblPr bandRow="1">
                <a:tableStyleId>{5C22544A-7EE6-4342-B048-85BDC9FD1C3A}</a:tableStyleId>
              </a:tblPr>
              <a:tblGrid>
                <a:gridCol w="4721901">
                  <a:extLst>
                    <a:ext uri="{9D8B030D-6E8A-4147-A177-3AD203B41FA5}">
                      <a16:colId xmlns:a16="http://schemas.microsoft.com/office/drawing/2014/main" val="920385251"/>
                    </a:ext>
                  </a:extLst>
                </a:gridCol>
                <a:gridCol w="1986196">
                  <a:extLst>
                    <a:ext uri="{9D8B030D-6E8A-4147-A177-3AD203B41FA5}">
                      <a16:colId xmlns:a16="http://schemas.microsoft.com/office/drawing/2014/main" val="4130154020"/>
                    </a:ext>
                  </a:extLst>
                </a:gridCol>
              </a:tblGrid>
              <a:tr h="549837">
                <a:tc>
                  <a:txBody>
                    <a:bodyPr/>
                    <a:lstStyle/>
                    <a:p>
                      <a:pPr fontAlgn="b"/>
                      <a:r>
                        <a:rPr lang="en-US" sz="2000" b="1" err="1">
                          <a:effectLst/>
                          <a:latin typeface="Calibri"/>
                        </a:rPr>
                        <a:t>UMSoM</a:t>
                      </a:r>
                      <a:r>
                        <a:rPr lang="en-US" sz="2000" b="1">
                          <a:effectLst/>
                          <a:latin typeface="Calibri"/>
                        </a:rPr>
                        <a:t>:  Radiation Oncology</a:t>
                      </a:r>
                    </a:p>
                  </a:txBody>
                  <a:tcPr marL="14331" marR="14331" marT="14331" marB="6879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2000" b="1">
                          <a:effectLst/>
                          <a:latin typeface="Calibri"/>
                        </a:rPr>
                        <a:t>2021-2025</a:t>
                      </a:r>
                    </a:p>
                  </a:txBody>
                  <a:tcPr marL="14331" marR="14331" marT="14331" marB="68790" anchor="b">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670836215"/>
                  </a:ext>
                </a:extLst>
              </a:tr>
              <a:tr h="549837">
                <a:tc>
                  <a:txBody>
                    <a:bodyPr/>
                    <a:lstStyle/>
                    <a:p>
                      <a:pPr fontAlgn="b"/>
                      <a:r>
                        <a:rPr lang="en-US" sz="2000" b="1">
                          <a:effectLst/>
                          <a:latin typeface="Calibri"/>
                        </a:rPr>
                        <a:t>Avg No. Applications  (Range)</a:t>
                      </a:r>
                    </a:p>
                  </a:txBody>
                  <a:tcPr marL="14331" marR="14331" marT="14331" marB="68790" anchor="b">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fontAlgn="b"/>
                      <a:r>
                        <a:rPr lang="en-US" sz="2000">
                          <a:effectLst/>
                          <a:latin typeface="Calibri"/>
                        </a:rPr>
                        <a:t>48 (25-77)</a:t>
                      </a:r>
                    </a:p>
                  </a:txBody>
                  <a:tcPr marL="14331" marR="14331" marT="14331" marB="68790" anchor="b">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2112385573"/>
                  </a:ext>
                </a:extLst>
              </a:tr>
              <a:tr h="549837">
                <a:tc>
                  <a:txBody>
                    <a:bodyPr/>
                    <a:lstStyle/>
                    <a:p>
                      <a:pPr fontAlgn="b"/>
                      <a:r>
                        <a:rPr lang="en-US" sz="2000" b="1">
                          <a:effectLst/>
                          <a:latin typeface="Calibri"/>
                        </a:rPr>
                        <a:t>Avg No. Interview Offers </a:t>
                      </a:r>
                      <a:r>
                        <a:rPr lang="en-US" sz="2000" b="0">
                          <a:effectLst/>
                          <a:latin typeface="Calibri"/>
                        </a:rPr>
                        <a:t> (Range)</a:t>
                      </a:r>
                      <a:endParaRPr lang="en-US" sz="2000" b="1">
                        <a:effectLst/>
                        <a:latin typeface="Calibri"/>
                      </a:endParaRPr>
                    </a:p>
                  </a:txBody>
                  <a:tcPr marL="14331" marR="14331" marT="14331" marB="68790" anchor="b">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tc>
                  <a:txBody>
                    <a:bodyPr/>
                    <a:lstStyle/>
                    <a:p>
                      <a:pPr algn="ctr" fontAlgn="b"/>
                      <a:r>
                        <a:rPr lang="en-US" sz="2000">
                          <a:effectLst/>
                          <a:latin typeface="Calibri"/>
                        </a:rPr>
                        <a:t>34 (19-48)</a:t>
                      </a:r>
                    </a:p>
                  </a:txBody>
                  <a:tcPr marL="14331" marR="14331" marT="14331" marB="68790" anchor="b">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348395238"/>
                  </a:ext>
                </a:extLst>
              </a:tr>
              <a:tr h="549837">
                <a:tc>
                  <a:txBody>
                    <a:bodyPr/>
                    <a:lstStyle/>
                    <a:p>
                      <a:pPr fontAlgn="b"/>
                      <a:r>
                        <a:rPr lang="en-US" sz="2000" b="1">
                          <a:effectLst/>
                          <a:latin typeface="Calibri"/>
                        </a:rPr>
                        <a:t>% Invites/Applications </a:t>
                      </a:r>
                      <a:r>
                        <a:rPr lang="en-US" sz="2000" b="0">
                          <a:effectLst/>
                          <a:latin typeface="Calibri"/>
                        </a:rPr>
                        <a:t> </a:t>
                      </a:r>
                      <a:endParaRPr lang="en-US" sz="2000" b="1">
                        <a:effectLst/>
                        <a:latin typeface="Calibri"/>
                      </a:endParaRPr>
                    </a:p>
                  </a:txBody>
                  <a:tcPr marL="14331" marR="14331" marT="14331" marB="68790" anchor="b">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tc>
                  <a:txBody>
                    <a:bodyPr/>
                    <a:lstStyle/>
                    <a:p>
                      <a:pPr algn="ctr" fontAlgn="b"/>
                      <a:r>
                        <a:rPr lang="en-US" sz="2000">
                          <a:effectLst/>
                          <a:latin typeface="Calibri"/>
                        </a:rPr>
                        <a:t>75%</a:t>
                      </a:r>
                    </a:p>
                  </a:txBody>
                  <a:tcPr marL="14331" marR="14331" marT="14331" marB="68790" anchor="b">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267530990"/>
                  </a:ext>
                </a:extLst>
              </a:tr>
              <a:tr h="549837">
                <a:tc gridSpan="2">
                  <a:txBody>
                    <a:bodyPr/>
                    <a:lstStyle/>
                    <a:p>
                      <a:pPr fontAlgn="b"/>
                      <a:endParaRPr lang="en-US" sz="2000">
                        <a:effectLst/>
                        <a:latin typeface="Calibri"/>
                      </a:endParaRPr>
                    </a:p>
                  </a:txBody>
                  <a:tcPr marL="14331" marR="14331" marT="14331" marB="68790" anchor="b">
                    <a:lnL w="12700" cap="flat" cmpd="sng" algn="ctr">
                      <a:solidFill>
                        <a:srgbClr val="000000"/>
                      </a:solidFill>
                      <a:prstDash val="solid"/>
                      <a:round/>
                      <a:headEnd type="none" w="med" len="med"/>
                      <a:tailEnd type="none" w="med" len="med"/>
                    </a:lnL>
                    <a:lnR>
                      <a:noFill/>
                    </a:lnR>
                    <a:lnT w="12700">
                      <a:solidFill>
                        <a:schemeClr val="tx1"/>
                      </a:solidFill>
                    </a:lnT>
                    <a:lnB w="6350" cap="flat" cmpd="sng" algn="ctr">
                      <a:solidFill>
                        <a:srgbClr val="000000"/>
                      </a:solidFill>
                      <a:prstDash val="solid"/>
                      <a:round/>
                      <a:headEnd type="none" w="med" len="med"/>
                      <a:tailEnd type="none" w="med" len="med"/>
                    </a:lnB>
                    <a:noFill/>
                  </a:tcPr>
                </a:tc>
                <a:tc hMerge="1">
                  <a:txBody>
                    <a:bodyPr/>
                    <a:lstStyle/>
                    <a:p>
                      <a:endParaRPr lang="en-US"/>
                    </a:p>
                  </a:txBody>
                  <a:tcPr marL="14331" marR="14331" marT="14331" marB="6879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1497331"/>
                  </a:ext>
                </a:extLst>
              </a:tr>
              <a:tr h="393491">
                <a:tc>
                  <a:txBody>
                    <a:bodyPr/>
                    <a:lstStyle/>
                    <a:p>
                      <a:pPr fontAlgn="b"/>
                      <a:r>
                        <a:rPr lang="en-US" sz="2000" b="1">
                          <a:effectLst/>
                          <a:latin typeface="Calibri"/>
                        </a:rPr>
                        <a:t>No. Signals </a:t>
                      </a:r>
                      <a:r>
                        <a:rPr lang="en-US" sz="2000" b="0">
                          <a:effectLst/>
                          <a:latin typeface="Calibri"/>
                        </a:rPr>
                        <a:t> </a:t>
                      </a:r>
                      <a:endParaRPr lang="en-US" sz="2000" b="1">
                        <a:effectLst/>
                        <a:latin typeface="Calibri"/>
                      </a:endParaRPr>
                    </a:p>
                  </a:txBody>
                  <a:tcPr marL="14331" marR="14331" marT="14331" marB="687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2000" b="1">
                          <a:effectLst/>
                          <a:latin typeface="Calibri"/>
                        </a:rPr>
                        <a:t>2025 (4 signals)</a:t>
                      </a:r>
                    </a:p>
                  </a:txBody>
                  <a:tcPr marL="14331" marR="14331" marT="14331" marB="6879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274181232"/>
                  </a:ext>
                </a:extLst>
              </a:tr>
              <a:tr h="549837">
                <a:tc>
                  <a:txBody>
                    <a:bodyPr/>
                    <a:lstStyle/>
                    <a:p>
                      <a:pPr fontAlgn="b"/>
                      <a:r>
                        <a:rPr lang="en-US" sz="2000" b="1">
                          <a:effectLst/>
                          <a:latin typeface="Calibri"/>
                        </a:rPr>
                        <a:t>Percent of Interview Offers from Signaled Programs </a:t>
                      </a:r>
                      <a:r>
                        <a:rPr lang="en-US" sz="2000" b="0">
                          <a:effectLst/>
                          <a:latin typeface="Calibri"/>
                        </a:rPr>
                        <a:t> </a:t>
                      </a:r>
                      <a:endParaRPr lang="en-US" sz="2000" b="1">
                        <a:effectLst/>
                        <a:latin typeface="Calibri"/>
                      </a:endParaRPr>
                    </a:p>
                  </a:txBody>
                  <a:tcPr marL="14331" marR="14331" marT="14331" marB="68790" anchor="b">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fontAlgn="b"/>
                      <a:r>
                        <a:rPr lang="en-US" sz="2000">
                          <a:effectLst/>
                          <a:latin typeface="Calibri"/>
                        </a:rPr>
                        <a:t>10%</a:t>
                      </a:r>
                    </a:p>
                  </a:txBody>
                  <a:tcPr marL="14331" marR="14331" marT="14331" marB="68790" anchor="b">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4197869725"/>
                  </a:ext>
                </a:extLst>
              </a:tr>
              <a:tr h="549837">
                <a:tc>
                  <a:txBody>
                    <a:bodyPr/>
                    <a:lstStyle/>
                    <a:p>
                      <a:pPr fontAlgn="b"/>
                      <a:r>
                        <a:rPr lang="en-US" sz="2000" b="1">
                          <a:effectLst/>
                          <a:latin typeface="Calibri"/>
                        </a:rPr>
                        <a:t>Percent of Interview Offers from Non-Signaled Programs </a:t>
                      </a:r>
                      <a:r>
                        <a:rPr lang="en-US" sz="2000" b="0">
                          <a:effectLst/>
                          <a:latin typeface="Calibri"/>
                        </a:rPr>
                        <a:t> </a:t>
                      </a:r>
                      <a:endParaRPr lang="en-US" sz="2000" b="1">
                        <a:effectLst/>
                        <a:latin typeface="Calibri"/>
                      </a:endParaRPr>
                    </a:p>
                  </a:txBody>
                  <a:tcPr marL="14331" marR="14331" marT="14331" marB="68790" anchor="b">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fontAlgn="b"/>
                      <a:r>
                        <a:rPr lang="en-US" sz="2000">
                          <a:effectLst/>
                          <a:latin typeface="Calibri"/>
                        </a:rPr>
                        <a:t>90%</a:t>
                      </a:r>
                    </a:p>
                  </a:txBody>
                  <a:tcPr marL="14331" marR="14331" marT="14331" marB="68790" anchor="b">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0038291"/>
                  </a:ext>
                </a:extLst>
              </a:tr>
            </a:tbl>
          </a:graphicData>
        </a:graphic>
      </p:graphicFrame>
    </p:spTree>
    <p:extLst>
      <p:ext uri="{BB962C8B-B14F-4D97-AF65-F5344CB8AC3E}">
        <p14:creationId xmlns:p14="http://schemas.microsoft.com/office/powerpoint/2010/main" val="2676408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6" name="Straight Connector 35">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8" name="Rectangle 37">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626359E-0253-3BD5-711F-E16FC438801D}"/>
              </a:ext>
            </a:extLst>
          </p:cNvPr>
          <p:cNvSpPr>
            <a:spLocks noGrp="1"/>
          </p:cNvSpPr>
          <p:nvPr>
            <p:ph type="title"/>
          </p:nvPr>
        </p:nvSpPr>
        <p:spPr>
          <a:xfrm>
            <a:off x="435869" y="640080"/>
            <a:ext cx="3659246" cy="2862699"/>
          </a:xfrm>
        </p:spPr>
        <p:txBody>
          <a:bodyPr vert="horz" lIns="91440" tIns="45720" rIns="91440" bIns="45720" rtlCol="0" anchor="b">
            <a:normAutofit/>
          </a:bodyPr>
          <a:lstStyle/>
          <a:p>
            <a:r>
              <a:rPr lang="en-US" sz="4400">
                <a:solidFill>
                  <a:srgbClr val="FFFFFF"/>
                </a:solidFill>
              </a:rPr>
              <a:t>Radiation Oncology Data (UMSOM)</a:t>
            </a:r>
          </a:p>
        </p:txBody>
      </p:sp>
      <p:cxnSp>
        <p:nvCxnSpPr>
          <p:cNvPr id="42" name="Straight Connector 41">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5">
            <a:extLst>
              <a:ext uri="{FF2B5EF4-FFF2-40B4-BE49-F238E27FC236}">
                <a16:creationId xmlns:a16="http://schemas.microsoft.com/office/drawing/2014/main" id="{FCE6CC93-4C90-B950-B8A3-CDCD9092A286}"/>
              </a:ext>
            </a:extLst>
          </p:cNvPr>
          <p:cNvGraphicFramePr>
            <a:graphicFrameLocks noGrp="1"/>
          </p:cNvGraphicFramePr>
          <p:nvPr>
            <p:ph idx="1"/>
            <p:extLst>
              <p:ext uri="{D42A27DB-BD31-4B8C-83A1-F6EECF244321}">
                <p14:modId xmlns:p14="http://schemas.microsoft.com/office/powerpoint/2010/main" val="3732606566"/>
              </p:ext>
            </p:extLst>
          </p:nvPr>
        </p:nvGraphicFramePr>
        <p:xfrm>
          <a:off x="5195955" y="142067"/>
          <a:ext cx="6502802" cy="6394692"/>
        </p:xfrm>
        <a:graphic>
          <a:graphicData uri="http://schemas.openxmlformats.org/drawingml/2006/table">
            <a:tbl>
              <a:tblPr firstRow="1" bandRow="1">
                <a:tableStyleId>{5C22544A-7EE6-4342-B048-85BDC9FD1C3A}</a:tableStyleId>
              </a:tblPr>
              <a:tblGrid>
                <a:gridCol w="2005006">
                  <a:extLst>
                    <a:ext uri="{9D8B030D-6E8A-4147-A177-3AD203B41FA5}">
                      <a16:colId xmlns:a16="http://schemas.microsoft.com/office/drawing/2014/main" val="186153410"/>
                    </a:ext>
                  </a:extLst>
                </a:gridCol>
                <a:gridCol w="1435233">
                  <a:extLst>
                    <a:ext uri="{9D8B030D-6E8A-4147-A177-3AD203B41FA5}">
                      <a16:colId xmlns:a16="http://schemas.microsoft.com/office/drawing/2014/main" val="4189698948"/>
                    </a:ext>
                  </a:extLst>
                </a:gridCol>
                <a:gridCol w="2012018">
                  <a:extLst>
                    <a:ext uri="{9D8B030D-6E8A-4147-A177-3AD203B41FA5}">
                      <a16:colId xmlns:a16="http://schemas.microsoft.com/office/drawing/2014/main" val="2554900698"/>
                    </a:ext>
                  </a:extLst>
                </a:gridCol>
                <a:gridCol w="1050545">
                  <a:extLst>
                    <a:ext uri="{9D8B030D-6E8A-4147-A177-3AD203B41FA5}">
                      <a16:colId xmlns:a16="http://schemas.microsoft.com/office/drawing/2014/main" val="577293270"/>
                    </a:ext>
                  </a:extLst>
                </a:gridCol>
              </a:tblGrid>
              <a:tr h="295727">
                <a:tc gridSpan="4">
                  <a:txBody>
                    <a:bodyPr/>
                    <a:lstStyle/>
                    <a:p>
                      <a:pPr algn="ctr" fontAlgn="b"/>
                      <a:r>
                        <a:rPr lang="en-US" sz="1800" b="1">
                          <a:solidFill>
                            <a:schemeClr val="tx1"/>
                          </a:solidFill>
                          <a:effectLst/>
                          <a:latin typeface="Calibri"/>
                        </a:rPr>
                        <a:t>Radiation Oncology 2021-2025</a:t>
                      </a:r>
                    </a:p>
                  </a:txBody>
                  <a:tcPr marL="7044" marR="7044" marT="7044" marB="33811"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6386396"/>
                  </a:ext>
                </a:extLst>
              </a:tr>
              <a:tr h="295727">
                <a:tc>
                  <a:txBody>
                    <a:bodyPr/>
                    <a:lstStyle/>
                    <a:p>
                      <a:pPr fontAlgn="b"/>
                      <a:r>
                        <a:rPr lang="en-US" sz="1800" b="1">
                          <a:effectLst/>
                          <a:latin typeface="Aptos Narrow"/>
                        </a:rPr>
                        <a:t>Radiation  Oncology</a:t>
                      </a:r>
                    </a:p>
                  </a:txBody>
                  <a:tcPr marL="7044" marR="7044" marT="7044" marB="33811"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
                      <a:r>
                        <a:rPr lang="en-US" sz="1800" b="1">
                          <a:effectLst/>
                          <a:latin typeface="Aptos Narrow"/>
                        </a:rPr>
                        <a:t>No. Students</a:t>
                      </a:r>
                    </a:p>
                  </a:txBody>
                  <a:tcPr marL="7044" marR="7044" marT="7044" marB="33811"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
                      <a:r>
                        <a:rPr lang="en-US" sz="1800" b="1">
                          <a:effectLst/>
                          <a:latin typeface="Aptos Narrow"/>
                        </a:rPr>
                        <a:t>Avg. No. Interviews</a:t>
                      </a:r>
                    </a:p>
                  </a:txBody>
                  <a:tcPr marL="7044" marR="7044" marT="7044" marB="33811"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
                      <a:r>
                        <a:rPr lang="en-US" sz="1800" b="1">
                          <a:effectLst/>
                          <a:latin typeface="Aptos Narrow"/>
                        </a:rPr>
                        <a:t>% Match </a:t>
                      </a:r>
                    </a:p>
                  </a:txBody>
                  <a:tcPr marL="7044" marR="7044" marT="7044" marB="33811"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420102934"/>
                  </a:ext>
                </a:extLst>
              </a:tr>
              <a:tr h="295727">
                <a:tc>
                  <a:txBody>
                    <a:bodyPr/>
                    <a:lstStyle/>
                    <a:p>
                      <a:pPr fontAlgn="b"/>
                      <a:r>
                        <a:rPr lang="en-US" sz="1800" b="1">
                          <a:effectLst/>
                          <a:latin typeface="Aptos Narrow"/>
                        </a:rPr>
                        <a:t>All </a:t>
                      </a:r>
                    </a:p>
                  </a:txBody>
                  <a:tcPr marL="7044" marR="7044" marT="7044" marB="33811"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800">
                          <a:effectLst/>
                          <a:latin typeface="Calibri"/>
                        </a:rPr>
                        <a:t>3</a:t>
                      </a:r>
                    </a:p>
                  </a:txBody>
                  <a:tcPr marL="7044" marR="7044" marT="7044" marB="33811"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800">
                          <a:effectLst/>
                          <a:latin typeface="Calibri"/>
                        </a:rPr>
                        <a:t>35</a:t>
                      </a:r>
                    </a:p>
                  </a:txBody>
                  <a:tcPr marL="7044" marR="7044" marT="7044" marB="33811"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800">
                          <a:effectLst/>
                          <a:latin typeface="Calibri"/>
                        </a:rPr>
                        <a:t>100%</a:t>
                      </a:r>
                    </a:p>
                  </a:txBody>
                  <a:tcPr marL="7044" marR="7044" marT="7044" marB="33811"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3897497"/>
                  </a:ext>
                </a:extLst>
              </a:tr>
              <a:tr h="337973">
                <a:tc>
                  <a:txBody>
                    <a:bodyPr/>
                    <a:lstStyle/>
                    <a:p>
                      <a:pPr fontAlgn="b"/>
                      <a:endParaRPr lang="en-US" sz="1800">
                        <a:effectLst/>
                        <a:latin typeface="Aptos Narrow"/>
                      </a:endParaRPr>
                    </a:p>
                  </a:txBody>
                  <a:tcPr marL="7044" marR="7044" marT="7044" marB="33811"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endParaRPr lang="en-US" sz="1800">
                        <a:effectLst/>
                        <a:latin typeface="Aptos Narrow"/>
                      </a:endParaRPr>
                    </a:p>
                  </a:txBody>
                  <a:tcPr marL="7044" marR="7044" marT="7044" marB="33811"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endParaRPr lang="en-US" sz="1800">
                        <a:effectLst/>
                        <a:latin typeface="Aptos Narrow"/>
                      </a:endParaRPr>
                    </a:p>
                  </a:txBody>
                  <a:tcPr marL="7044" marR="7044" marT="7044" marB="33811"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endParaRPr lang="en-US" sz="1800">
                        <a:effectLst/>
                        <a:latin typeface="Aptos Narrow"/>
                      </a:endParaRPr>
                    </a:p>
                  </a:txBody>
                  <a:tcPr marL="7044" marR="7044" marT="7044" marB="33811"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8050841"/>
                  </a:ext>
                </a:extLst>
              </a:tr>
              <a:tr h="295727">
                <a:tc>
                  <a:txBody>
                    <a:bodyPr/>
                    <a:lstStyle/>
                    <a:p>
                      <a:pPr fontAlgn="b"/>
                      <a:r>
                        <a:rPr lang="en-US" sz="1800" b="1">
                          <a:effectLst/>
                          <a:latin typeface="Aptos Narrow"/>
                        </a:rPr>
                        <a:t>AOA </a:t>
                      </a:r>
                    </a:p>
                  </a:txBody>
                  <a:tcPr marL="7044" marR="7044" marT="7044" marB="33811"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800">
                          <a:effectLst/>
                          <a:latin typeface="Calibri"/>
                        </a:rPr>
                        <a:t>3</a:t>
                      </a:r>
                    </a:p>
                  </a:txBody>
                  <a:tcPr marL="7044" marR="7044" marT="7044" marB="33811"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800">
                          <a:effectLst/>
                          <a:latin typeface="Calibri"/>
                        </a:rPr>
                        <a:t>33</a:t>
                      </a:r>
                    </a:p>
                  </a:txBody>
                  <a:tcPr marL="7044" marR="7044" marT="7044" marB="33811"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800">
                          <a:effectLst/>
                          <a:latin typeface="Calibri"/>
                        </a:rPr>
                        <a:t>100%</a:t>
                      </a:r>
                    </a:p>
                  </a:txBody>
                  <a:tcPr marL="7044" marR="7044" marT="7044" marB="33811"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332103138"/>
                  </a:ext>
                </a:extLst>
              </a:tr>
              <a:tr h="295727">
                <a:tc>
                  <a:txBody>
                    <a:bodyPr/>
                    <a:lstStyle/>
                    <a:p>
                      <a:pPr fontAlgn="b"/>
                      <a:r>
                        <a:rPr lang="en-US" sz="1800" b="1">
                          <a:effectLst/>
                          <a:latin typeface="Aptos Narrow"/>
                        </a:rPr>
                        <a:t>Non-AOA</a:t>
                      </a:r>
                    </a:p>
                  </a:txBody>
                  <a:tcPr marL="7044" marR="7044" marT="7044" marB="33811"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US" sz="1800">
                          <a:effectLst/>
                          <a:latin typeface="Calibri"/>
                        </a:rPr>
                        <a:t>1</a:t>
                      </a:r>
                    </a:p>
                  </a:txBody>
                  <a:tcPr marL="7044" marR="7044" marT="7044" marB="33811"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US" sz="1800">
                          <a:effectLst/>
                          <a:latin typeface="Calibri"/>
                        </a:rPr>
                        <a:t>40</a:t>
                      </a:r>
                    </a:p>
                  </a:txBody>
                  <a:tcPr marL="7044" marR="7044" marT="7044" marB="33811"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US" sz="1800">
                          <a:effectLst/>
                          <a:latin typeface="Calibri"/>
                        </a:rPr>
                        <a:t>100%</a:t>
                      </a:r>
                    </a:p>
                  </a:txBody>
                  <a:tcPr marL="7044" marR="7044" marT="7044" marB="33811"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5353727"/>
                  </a:ext>
                </a:extLst>
              </a:tr>
              <a:tr h="337973">
                <a:tc>
                  <a:txBody>
                    <a:bodyPr/>
                    <a:lstStyle/>
                    <a:p>
                      <a:pPr fontAlgn="b"/>
                      <a:endParaRPr lang="en-US" sz="1800">
                        <a:effectLst/>
                        <a:latin typeface="Aptos Narrow"/>
                      </a:endParaRPr>
                    </a:p>
                  </a:txBody>
                  <a:tcPr marL="7044" marR="7044" marT="7044" marB="33811"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endParaRPr lang="en-US" sz="1800">
                        <a:effectLst/>
                        <a:latin typeface="Calibri"/>
                      </a:endParaRPr>
                    </a:p>
                  </a:txBody>
                  <a:tcPr marL="7044" marR="7044" marT="7044" marB="33811"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endParaRPr lang="en-US" sz="1800">
                        <a:effectLst/>
                        <a:latin typeface="Calibri"/>
                      </a:endParaRPr>
                    </a:p>
                  </a:txBody>
                  <a:tcPr marL="7044" marR="7044" marT="7044" marB="33811"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endParaRPr lang="en-US" sz="1800">
                        <a:effectLst/>
                        <a:latin typeface="Calibri"/>
                      </a:endParaRPr>
                    </a:p>
                  </a:txBody>
                  <a:tcPr marL="7044" marR="7044" marT="7044" marB="33811"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0015370"/>
                  </a:ext>
                </a:extLst>
              </a:tr>
              <a:tr h="295727">
                <a:tc>
                  <a:txBody>
                    <a:bodyPr/>
                    <a:lstStyle/>
                    <a:p>
                      <a:pPr fontAlgn="b"/>
                      <a:r>
                        <a:rPr lang="en-US" sz="1800" b="1">
                          <a:effectLst/>
                          <a:latin typeface="Aptos Narrow"/>
                        </a:rPr>
                        <a:t>Step 2 &gt;= 240</a:t>
                      </a:r>
                    </a:p>
                  </a:txBody>
                  <a:tcPr marL="7044" marR="7044" marT="7044" marB="33811"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800">
                          <a:effectLst/>
                          <a:latin typeface="Calibri"/>
                        </a:rPr>
                        <a:t>4</a:t>
                      </a:r>
                    </a:p>
                  </a:txBody>
                  <a:tcPr marL="7044" marR="7044" marT="7044" marB="33811"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800">
                          <a:effectLst/>
                          <a:latin typeface="Calibri"/>
                        </a:rPr>
                        <a:t>35</a:t>
                      </a:r>
                    </a:p>
                  </a:txBody>
                  <a:tcPr marL="7044" marR="7044" marT="7044" marB="33811"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800">
                          <a:effectLst/>
                          <a:latin typeface="Calibri"/>
                        </a:rPr>
                        <a:t>100%</a:t>
                      </a:r>
                    </a:p>
                  </a:txBody>
                  <a:tcPr marL="7044" marR="7044" marT="7044" marB="33811"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83921255"/>
                  </a:ext>
                </a:extLst>
              </a:tr>
              <a:tr h="295727">
                <a:tc>
                  <a:txBody>
                    <a:bodyPr/>
                    <a:lstStyle/>
                    <a:p>
                      <a:pPr fontAlgn="b"/>
                      <a:r>
                        <a:rPr lang="en-US" sz="1800" b="1">
                          <a:effectLst/>
                          <a:latin typeface="Aptos Narrow"/>
                        </a:rPr>
                        <a:t>Step 2 &lt; 240</a:t>
                      </a:r>
                    </a:p>
                  </a:txBody>
                  <a:tcPr marL="7044" marR="7044" marT="7044" marB="33811"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US" sz="1800">
                          <a:effectLst/>
                          <a:latin typeface="Calibri"/>
                        </a:rPr>
                        <a:t>0</a:t>
                      </a:r>
                    </a:p>
                  </a:txBody>
                  <a:tcPr marL="7044" marR="7044" marT="7044" marB="33811"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US" sz="1800">
                          <a:effectLst/>
                          <a:latin typeface="Calibri"/>
                        </a:rPr>
                        <a:t>NA</a:t>
                      </a:r>
                    </a:p>
                  </a:txBody>
                  <a:tcPr marL="7044" marR="7044" marT="7044" marB="33811"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US" sz="1800">
                          <a:effectLst/>
                          <a:latin typeface="Calibri"/>
                        </a:rPr>
                        <a:t>100%</a:t>
                      </a:r>
                    </a:p>
                  </a:txBody>
                  <a:tcPr marL="7044" marR="7044" marT="7044" marB="33811"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8564555"/>
                  </a:ext>
                </a:extLst>
              </a:tr>
              <a:tr h="337973">
                <a:tc>
                  <a:txBody>
                    <a:bodyPr/>
                    <a:lstStyle/>
                    <a:p>
                      <a:pPr fontAlgn="b"/>
                      <a:endParaRPr lang="en-US" sz="1800">
                        <a:effectLst/>
                        <a:latin typeface="Aptos Narrow"/>
                      </a:endParaRPr>
                    </a:p>
                  </a:txBody>
                  <a:tcPr marL="7044" marR="7044" marT="7044" marB="33811"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endParaRPr lang="en-US" sz="1800">
                        <a:effectLst/>
                        <a:latin typeface="Calibri"/>
                      </a:endParaRPr>
                    </a:p>
                  </a:txBody>
                  <a:tcPr marL="7044" marR="7044" marT="7044" marB="33811"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endParaRPr lang="en-US" sz="1800">
                        <a:effectLst/>
                        <a:latin typeface="Calibri"/>
                      </a:endParaRPr>
                    </a:p>
                  </a:txBody>
                  <a:tcPr marL="7044" marR="7044" marT="7044" marB="33811"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endParaRPr lang="en-US" sz="1800">
                        <a:effectLst/>
                        <a:latin typeface="Calibri"/>
                      </a:endParaRPr>
                    </a:p>
                  </a:txBody>
                  <a:tcPr marL="7044" marR="7044" marT="7044" marB="33811"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0635158"/>
                  </a:ext>
                </a:extLst>
              </a:tr>
              <a:tr h="295727">
                <a:tc>
                  <a:txBody>
                    <a:bodyPr/>
                    <a:lstStyle/>
                    <a:p>
                      <a:pPr fontAlgn="b"/>
                      <a:r>
                        <a:rPr lang="en-US" sz="1800" b="1">
                          <a:effectLst/>
                          <a:latin typeface="Aptos Narrow"/>
                        </a:rPr>
                        <a:t>Step 2 &gt;= 245</a:t>
                      </a:r>
                    </a:p>
                  </a:txBody>
                  <a:tcPr marL="7044" marR="7044" marT="7044" marB="33811"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800">
                          <a:effectLst/>
                          <a:latin typeface="Calibri"/>
                        </a:rPr>
                        <a:t>3</a:t>
                      </a:r>
                    </a:p>
                  </a:txBody>
                  <a:tcPr marL="7044" marR="7044" marT="7044" marB="33811"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800">
                          <a:effectLst/>
                          <a:latin typeface="Calibri"/>
                        </a:rPr>
                        <a:t>33</a:t>
                      </a:r>
                    </a:p>
                  </a:txBody>
                  <a:tcPr marL="7044" marR="7044" marT="7044" marB="33811"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800">
                          <a:effectLst/>
                          <a:latin typeface="Calibri"/>
                        </a:rPr>
                        <a:t>100%</a:t>
                      </a:r>
                    </a:p>
                  </a:txBody>
                  <a:tcPr marL="7044" marR="7044" marT="7044" marB="33811"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623665344"/>
                  </a:ext>
                </a:extLst>
              </a:tr>
              <a:tr h="295727">
                <a:tc>
                  <a:txBody>
                    <a:bodyPr/>
                    <a:lstStyle/>
                    <a:p>
                      <a:pPr fontAlgn="b"/>
                      <a:r>
                        <a:rPr lang="en-US" sz="1800" b="1">
                          <a:effectLst/>
                          <a:latin typeface="Aptos Narrow"/>
                        </a:rPr>
                        <a:t>Step 2 &lt; 245</a:t>
                      </a:r>
                    </a:p>
                  </a:txBody>
                  <a:tcPr marL="7044" marR="7044" marT="7044" marB="33811"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US" sz="1800">
                          <a:effectLst/>
                          <a:latin typeface="Calibri"/>
                        </a:rPr>
                        <a:t>1</a:t>
                      </a:r>
                    </a:p>
                  </a:txBody>
                  <a:tcPr marL="7044" marR="7044" marT="7044" marB="33811"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US" sz="1800">
                          <a:effectLst/>
                          <a:latin typeface="Calibri"/>
                        </a:rPr>
                        <a:t>40</a:t>
                      </a:r>
                    </a:p>
                  </a:txBody>
                  <a:tcPr marL="7044" marR="7044" marT="7044" marB="33811"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US" sz="1800">
                          <a:effectLst/>
                          <a:latin typeface="Calibri"/>
                        </a:rPr>
                        <a:t>100%</a:t>
                      </a:r>
                    </a:p>
                  </a:txBody>
                  <a:tcPr marL="7044" marR="7044" marT="7044" marB="33811"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5994262"/>
                  </a:ext>
                </a:extLst>
              </a:tr>
              <a:tr h="337973">
                <a:tc>
                  <a:txBody>
                    <a:bodyPr/>
                    <a:lstStyle/>
                    <a:p>
                      <a:pPr fontAlgn="b"/>
                      <a:endParaRPr lang="en-US" sz="1800">
                        <a:effectLst/>
                        <a:latin typeface="Calibri"/>
                      </a:endParaRPr>
                    </a:p>
                  </a:txBody>
                  <a:tcPr marL="7044" marR="7044" marT="7044" marB="33811"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endParaRPr lang="en-US" sz="1800">
                        <a:effectLst/>
                        <a:latin typeface="Calibri"/>
                      </a:endParaRPr>
                    </a:p>
                  </a:txBody>
                  <a:tcPr marL="7044" marR="7044" marT="7044" marB="33811"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endParaRPr lang="en-US" sz="1800">
                        <a:effectLst/>
                        <a:latin typeface="Calibri"/>
                      </a:endParaRPr>
                    </a:p>
                  </a:txBody>
                  <a:tcPr marL="7044" marR="7044" marT="7044" marB="33811"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endParaRPr lang="en-US" sz="1800">
                        <a:effectLst/>
                        <a:latin typeface="Calibri"/>
                      </a:endParaRPr>
                    </a:p>
                  </a:txBody>
                  <a:tcPr marL="7044" marR="7044" marT="7044" marB="33811"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3404040"/>
                  </a:ext>
                </a:extLst>
              </a:tr>
              <a:tr h="295727">
                <a:tc>
                  <a:txBody>
                    <a:bodyPr/>
                    <a:lstStyle/>
                    <a:p>
                      <a:pPr fontAlgn="b"/>
                      <a:r>
                        <a:rPr lang="en-US" sz="1800" b="1">
                          <a:effectLst/>
                          <a:latin typeface="Calibri"/>
                        </a:rPr>
                        <a:t>GHHS </a:t>
                      </a:r>
                    </a:p>
                  </a:txBody>
                  <a:tcPr marL="7044" marR="7044" marT="7044" marB="33811"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800">
                          <a:effectLst/>
                          <a:latin typeface="Calibri"/>
                        </a:rPr>
                        <a:t>1</a:t>
                      </a:r>
                    </a:p>
                  </a:txBody>
                  <a:tcPr marL="7044" marR="7044" marT="7044" marB="33811"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800">
                          <a:effectLst/>
                          <a:latin typeface="Calibri"/>
                        </a:rPr>
                        <a:t>40</a:t>
                      </a:r>
                    </a:p>
                  </a:txBody>
                  <a:tcPr marL="7044" marR="7044" marT="7044" marB="33811"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800">
                          <a:effectLst/>
                          <a:latin typeface="Calibri"/>
                        </a:rPr>
                        <a:t>100%</a:t>
                      </a:r>
                    </a:p>
                  </a:txBody>
                  <a:tcPr marL="7044" marR="7044" marT="7044" marB="33811"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566622410"/>
                  </a:ext>
                </a:extLst>
              </a:tr>
              <a:tr h="295727">
                <a:tc>
                  <a:txBody>
                    <a:bodyPr/>
                    <a:lstStyle/>
                    <a:p>
                      <a:pPr fontAlgn="b"/>
                      <a:r>
                        <a:rPr lang="en-US" sz="1800" b="1">
                          <a:effectLst/>
                          <a:latin typeface="Calibri"/>
                        </a:rPr>
                        <a:t>Non-GHHS </a:t>
                      </a:r>
                    </a:p>
                  </a:txBody>
                  <a:tcPr marL="7044" marR="7044" marT="7044" marB="33811"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US" sz="1800">
                          <a:effectLst/>
                          <a:latin typeface="Calibri"/>
                        </a:rPr>
                        <a:t>3</a:t>
                      </a:r>
                    </a:p>
                  </a:txBody>
                  <a:tcPr marL="7044" marR="7044" marT="7044" marB="33811"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US" sz="1800">
                          <a:effectLst/>
                          <a:latin typeface="Calibri"/>
                        </a:rPr>
                        <a:t>33</a:t>
                      </a:r>
                    </a:p>
                  </a:txBody>
                  <a:tcPr marL="7044" marR="7044" marT="7044" marB="33811"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US" sz="1800">
                          <a:effectLst/>
                          <a:latin typeface="Calibri"/>
                        </a:rPr>
                        <a:t>100%</a:t>
                      </a:r>
                    </a:p>
                  </a:txBody>
                  <a:tcPr marL="7044" marR="7044" marT="7044" marB="33811"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8235958"/>
                  </a:ext>
                </a:extLst>
              </a:tr>
              <a:tr h="295727">
                <a:tc>
                  <a:txBody>
                    <a:bodyPr/>
                    <a:lstStyle/>
                    <a:p>
                      <a:pPr fontAlgn="b"/>
                      <a:r>
                        <a:rPr lang="en-US" sz="1800" b="1">
                          <a:effectLst/>
                          <a:latin typeface="Calibri"/>
                        </a:rPr>
                        <a:t>Clerkship Standing</a:t>
                      </a:r>
                    </a:p>
                  </a:txBody>
                  <a:tcPr marL="7044" marR="7044" marT="7044" marB="33811"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endParaRPr lang="en-US" sz="1800">
                        <a:effectLst/>
                        <a:latin typeface="Calibri"/>
                      </a:endParaRPr>
                    </a:p>
                  </a:txBody>
                  <a:tcPr marL="7044" marR="7044" marT="7044" marB="33811"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endParaRPr lang="en-US" sz="1800">
                        <a:effectLst/>
                        <a:latin typeface="Calibri"/>
                      </a:endParaRPr>
                    </a:p>
                  </a:txBody>
                  <a:tcPr marL="7044" marR="7044" marT="7044" marB="33811"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endParaRPr lang="en-US" sz="1800">
                        <a:effectLst/>
                        <a:latin typeface="Calibri"/>
                      </a:endParaRPr>
                    </a:p>
                  </a:txBody>
                  <a:tcPr marL="7044" marR="7044" marT="7044" marB="33811"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0782431"/>
                  </a:ext>
                </a:extLst>
              </a:tr>
              <a:tr h="295727">
                <a:tc>
                  <a:txBody>
                    <a:bodyPr/>
                    <a:lstStyle/>
                    <a:p>
                      <a:pPr fontAlgn="b"/>
                      <a:r>
                        <a:rPr lang="en-US" sz="1800" b="1">
                          <a:effectLst/>
                          <a:latin typeface="Calibri"/>
                        </a:rPr>
                        <a:t>Exceptional </a:t>
                      </a:r>
                    </a:p>
                  </a:txBody>
                  <a:tcPr marL="7044" marR="7044" marT="7044" marB="33811"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800">
                          <a:effectLst/>
                          <a:latin typeface="Calibri"/>
                        </a:rPr>
                        <a:t>2</a:t>
                      </a:r>
                    </a:p>
                  </a:txBody>
                  <a:tcPr marL="7044" marR="7044" marT="7044" marB="33811"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800">
                          <a:effectLst/>
                          <a:latin typeface="Calibri"/>
                        </a:rPr>
                        <a:t>40</a:t>
                      </a:r>
                    </a:p>
                  </a:txBody>
                  <a:tcPr marL="7044" marR="7044" marT="7044" marB="33811"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800">
                          <a:effectLst/>
                          <a:latin typeface="Calibri"/>
                        </a:rPr>
                        <a:t>100%</a:t>
                      </a:r>
                    </a:p>
                  </a:txBody>
                  <a:tcPr marL="7044" marR="7044" marT="7044" marB="33811"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474992843"/>
                  </a:ext>
                </a:extLst>
              </a:tr>
              <a:tr h="295727">
                <a:tc>
                  <a:txBody>
                    <a:bodyPr/>
                    <a:lstStyle/>
                    <a:p>
                      <a:pPr fontAlgn="b"/>
                      <a:r>
                        <a:rPr lang="en-US" sz="1800" b="1">
                          <a:effectLst/>
                          <a:latin typeface="Calibri"/>
                        </a:rPr>
                        <a:t>Outstanding </a:t>
                      </a:r>
                    </a:p>
                  </a:txBody>
                  <a:tcPr marL="7044" marR="7044" marT="7044" marB="33811"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1800">
                          <a:effectLst/>
                          <a:latin typeface="Calibri"/>
                        </a:rPr>
                        <a:t>0</a:t>
                      </a:r>
                    </a:p>
                  </a:txBody>
                  <a:tcPr marL="7044" marR="7044" marT="7044" marB="33811" anchor="b">
                    <a:lnL>
                      <a:noFill/>
                    </a:lnL>
                    <a:lnR>
                      <a:noFill/>
                    </a:lnR>
                    <a:lnT>
                      <a:noFill/>
                    </a:lnT>
                    <a:lnB>
                      <a:noFill/>
                    </a:lnB>
                    <a:noFill/>
                  </a:tcPr>
                </a:tc>
                <a:tc>
                  <a:txBody>
                    <a:bodyPr/>
                    <a:lstStyle/>
                    <a:p>
                      <a:pPr algn="ctr" fontAlgn="b"/>
                      <a:r>
                        <a:rPr lang="en-US" sz="1800" err="1">
                          <a:effectLst/>
                          <a:latin typeface="Calibri"/>
                        </a:rPr>
                        <a:t>na</a:t>
                      </a:r>
                      <a:endParaRPr lang="en-US" sz="1800">
                        <a:effectLst/>
                        <a:latin typeface="Calibri"/>
                      </a:endParaRPr>
                    </a:p>
                  </a:txBody>
                  <a:tcPr marL="7044" marR="7044" marT="7044" marB="33811" anchor="b">
                    <a:lnL>
                      <a:noFill/>
                    </a:lnL>
                    <a:lnR>
                      <a:noFill/>
                    </a:lnR>
                    <a:lnT>
                      <a:noFill/>
                    </a:lnT>
                    <a:lnB>
                      <a:noFill/>
                    </a:lnB>
                    <a:noFill/>
                  </a:tcPr>
                </a:tc>
                <a:tc>
                  <a:txBody>
                    <a:bodyPr/>
                    <a:lstStyle/>
                    <a:p>
                      <a:pPr algn="ctr" fontAlgn="b"/>
                      <a:r>
                        <a:rPr lang="en-US" sz="1800">
                          <a:effectLst/>
                          <a:latin typeface="Calibri"/>
                        </a:rPr>
                        <a:t>100%</a:t>
                      </a:r>
                    </a:p>
                  </a:txBody>
                  <a:tcPr marL="7044" marR="7044" marT="7044" marB="33811"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82283485"/>
                  </a:ext>
                </a:extLst>
              </a:tr>
              <a:tr h="295727">
                <a:tc>
                  <a:txBody>
                    <a:bodyPr/>
                    <a:lstStyle/>
                    <a:p>
                      <a:pPr fontAlgn="b"/>
                      <a:r>
                        <a:rPr lang="en-US" sz="1800" b="1">
                          <a:effectLst/>
                          <a:latin typeface="Calibri"/>
                        </a:rPr>
                        <a:t>Excellent</a:t>
                      </a:r>
                    </a:p>
                  </a:txBody>
                  <a:tcPr marL="7044" marR="7044" marT="7044" marB="33811"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1800">
                          <a:effectLst/>
                          <a:latin typeface="Calibri"/>
                        </a:rPr>
                        <a:t>2</a:t>
                      </a:r>
                    </a:p>
                  </a:txBody>
                  <a:tcPr marL="7044" marR="7044" marT="7044" marB="33811" anchor="b">
                    <a:lnL>
                      <a:noFill/>
                    </a:lnL>
                    <a:lnR>
                      <a:noFill/>
                    </a:lnR>
                    <a:lnT>
                      <a:noFill/>
                    </a:lnT>
                    <a:lnB>
                      <a:noFill/>
                    </a:lnB>
                    <a:noFill/>
                  </a:tcPr>
                </a:tc>
                <a:tc>
                  <a:txBody>
                    <a:bodyPr/>
                    <a:lstStyle/>
                    <a:p>
                      <a:pPr algn="ctr" fontAlgn="b"/>
                      <a:r>
                        <a:rPr lang="en-US" sz="1800">
                          <a:effectLst/>
                          <a:latin typeface="Calibri"/>
                        </a:rPr>
                        <a:t>30</a:t>
                      </a:r>
                    </a:p>
                  </a:txBody>
                  <a:tcPr marL="7044" marR="7044" marT="7044" marB="33811" anchor="b">
                    <a:lnL>
                      <a:noFill/>
                    </a:lnL>
                    <a:lnR>
                      <a:noFill/>
                    </a:lnR>
                    <a:lnT>
                      <a:noFill/>
                    </a:lnT>
                    <a:lnB>
                      <a:noFill/>
                    </a:lnB>
                    <a:noFill/>
                  </a:tcPr>
                </a:tc>
                <a:tc>
                  <a:txBody>
                    <a:bodyPr/>
                    <a:lstStyle/>
                    <a:p>
                      <a:pPr algn="ctr" fontAlgn="b"/>
                      <a:r>
                        <a:rPr lang="en-US" sz="1800">
                          <a:effectLst/>
                          <a:latin typeface="Calibri"/>
                        </a:rPr>
                        <a:t>100%</a:t>
                      </a:r>
                    </a:p>
                  </a:txBody>
                  <a:tcPr marL="7044" marR="7044" marT="7044" marB="33811"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132967303"/>
                  </a:ext>
                </a:extLst>
              </a:tr>
              <a:tr h="295727">
                <a:tc>
                  <a:txBody>
                    <a:bodyPr/>
                    <a:lstStyle/>
                    <a:p>
                      <a:pPr fontAlgn="b"/>
                      <a:r>
                        <a:rPr lang="en-US" sz="1800" b="1">
                          <a:effectLst/>
                          <a:latin typeface="Calibri"/>
                        </a:rPr>
                        <a:t>Very Well </a:t>
                      </a:r>
                    </a:p>
                  </a:txBody>
                  <a:tcPr marL="7044" marR="7044" marT="7044" marB="33811"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US" sz="1800">
                          <a:effectLst/>
                          <a:latin typeface="Calibri"/>
                        </a:rPr>
                        <a:t>0</a:t>
                      </a:r>
                    </a:p>
                  </a:txBody>
                  <a:tcPr marL="7044" marR="7044" marT="7044" marB="33811"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US" sz="1800" err="1">
                          <a:effectLst/>
                          <a:latin typeface="Calibri"/>
                        </a:rPr>
                        <a:t>na</a:t>
                      </a:r>
                      <a:endParaRPr lang="en-US" sz="1800">
                        <a:effectLst/>
                        <a:latin typeface="Calibri"/>
                      </a:endParaRPr>
                    </a:p>
                  </a:txBody>
                  <a:tcPr marL="7044" marR="7044" marT="7044" marB="33811"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US" sz="1800">
                          <a:effectLst/>
                          <a:latin typeface="Calibri"/>
                        </a:rPr>
                        <a:t>100%</a:t>
                      </a:r>
                    </a:p>
                  </a:txBody>
                  <a:tcPr marL="7044" marR="7044" marT="7044" marB="33811"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5412150"/>
                  </a:ext>
                </a:extLst>
              </a:tr>
            </a:tbl>
          </a:graphicData>
        </a:graphic>
      </p:graphicFrame>
    </p:spTree>
    <p:extLst>
      <p:ext uri="{BB962C8B-B14F-4D97-AF65-F5344CB8AC3E}">
        <p14:creationId xmlns:p14="http://schemas.microsoft.com/office/powerpoint/2010/main" val="4284750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0E9FA7-56ED-4138-7FEE-75333CEED104}"/>
            </a:ext>
          </a:extLst>
        </p:cNvPr>
        <p:cNvGrpSpPr/>
        <p:nvPr/>
      </p:nvGrpSpPr>
      <p:grpSpPr>
        <a:xfrm>
          <a:off x="0" y="0"/>
          <a:ext cx="0" cy="0"/>
          <a:chOff x="0" y="0"/>
          <a:chExt cx="0" cy="0"/>
        </a:xfrm>
      </p:grpSpPr>
      <p:sp>
        <p:nvSpPr>
          <p:cNvPr id="32" name="Rectangle 31">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6" name="Rectangle 35">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BB18CCB-C5B2-DB26-6F27-5365B7370754}"/>
              </a:ext>
            </a:extLst>
          </p:cNvPr>
          <p:cNvSpPr>
            <a:spLocks noGrp="1"/>
          </p:cNvSpPr>
          <p:nvPr>
            <p:ph type="title"/>
          </p:nvPr>
        </p:nvSpPr>
        <p:spPr>
          <a:xfrm>
            <a:off x="435869" y="640080"/>
            <a:ext cx="3659246" cy="2862699"/>
          </a:xfrm>
        </p:spPr>
        <p:txBody>
          <a:bodyPr vert="horz" lIns="91440" tIns="45720" rIns="91440" bIns="45720" rtlCol="0" anchor="b">
            <a:normAutofit/>
          </a:bodyPr>
          <a:lstStyle/>
          <a:p>
            <a:r>
              <a:rPr lang="en-US" sz="4400">
                <a:solidFill>
                  <a:srgbClr val="FFFFFF"/>
                </a:solidFill>
              </a:rPr>
              <a:t>Radiation Oncology Data (UMSOM)</a:t>
            </a:r>
          </a:p>
        </p:txBody>
      </p:sp>
      <p:cxnSp>
        <p:nvCxnSpPr>
          <p:cNvPr id="40" name="Straight Connector 39">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6">
            <a:extLst>
              <a:ext uri="{FF2B5EF4-FFF2-40B4-BE49-F238E27FC236}">
                <a16:creationId xmlns:a16="http://schemas.microsoft.com/office/drawing/2014/main" id="{3C3C153D-CEE6-4620-C99E-08937CD1ECD8}"/>
              </a:ext>
            </a:extLst>
          </p:cNvPr>
          <p:cNvGraphicFramePr>
            <a:graphicFrameLocks noGrp="1"/>
          </p:cNvGraphicFramePr>
          <p:nvPr>
            <p:ph idx="1"/>
            <p:extLst>
              <p:ext uri="{D42A27DB-BD31-4B8C-83A1-F6EECF244321}">
                <p14:modId xmlns:p14="http://schemas.microsoft.com/office/powerpoint/2010/main" val="900228767"/>
              </p:ext>
            </p:extLst>
          </p:nvPr>
        </p:nvGraphicFramePr>
        <p:xfrm>
          <a:off x="5282335" y="1538179"/>
          <a:ext cx="6275669" cy="3781645"/>
        </p:xfrm>
        <a:graphic>
          <a:graphicData uri="http://schemas.openxmlformats.org/drawingml/2006/table">
            <a:tbl>
              <a:tblPr firstRow="1" bandRow="1">
                <a:tableStyleId>{5C22544A-7EE6-4342-B048-85BDC9FD1C3A}</a:tableStyleId>
              </a:tblPr>
              <a:tblGrid>
                <a:gridCol w="1843720">
                  <a:extLst>
                    <a:ext uri="{9D8B030D-6E8A-4147-A177-3AD203B41FA5}">
                      <a16:colId xmlns:a16="http://schemas.microsoft.com/office/drawing/2014/main" val="3807020196"/>
                    </a:ext>
                  </a:extLst>
                </a:gridCol>
                <a:gridCol w="1502893">
                  <a:extLst>
                    <a:ext uri="{9D8B030D-6E8A-4147-A177-3AD203B41FA5}">
                      <a16:colId xmlns:a16="http://schemas.microsoft.com/office/drawing/2014/main" val="4195912960"/>
                    </a:ext>
                  </a:extLst>
                </a:gridCol>
                <a:gridCol w="1886547">
                  <a:extLst>
                    <a:ext uri="{9D8B030D-6E8A-4147-A177-3AD203B41FA5}">
                      <a16:colId xmlns:a16="http://schemas.microsoft.com/office/drawing/2014/main" val="2825532475"/>
                    </a:ext>
                  </a:extLst>
                </a:gridCol>
                <a:gridCol w="1042509">
                  <a:extLst>
                    <a:ext uri="{9D8B030D-6E8A-4147-A177-3AD203B41FA5}">
                      <a16:colId xmlns:a16="http://schemas.microsoft.com/office/drawing/2014/main" val="3624071886"/>
                    </a:ext>
                  </a:extLst>
                </a:gridCol>
              </a:tblGrid>
              <a:tr h="958610">
                <a:tc>
                  <a:txBody>
                    <a:bodyPr/>
                    <a:lstStyle/>
                    <a:p>
                      <a:pPr fontAlgn="b"/>
                      <a:r>
                        <a:rPr lang="en-US" sz="2600" b="1">
                          <a:effectLst/>
                          <a:latin typeface="Calibri"/>
                        </a:rPr>
                        <a:t>Clerkship Standing</a:t>
                      </a:r>
                    </a:p>
                  </a:txBody>
                  <a:tcPr marL="22326" marR="22326" marT="22326" marB="107164"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2600" b="1">
                          <a:effectLst/>
                          <a:latin typeface="Calibri"/>
                        </a:rPr>
                        <a:t>Interview Hit Rate</a:t>
                      </a:r>
                    </a:p>
                  </a:txBody>
                  <a:tcPr marL="22326" marR="22326" marT="22326" marB="10716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2600" b="1">
                          <a:effectLst/>
                          <a:latin typeface="Calibri"/>
                        </a:rPr>
                        <a:t>Average Applications</a:t>
                      </a:r>
                    </a:p>
                  </a:txBody>
                  <a:tcPr marL="22326" marR="22326" marT="22326" marB="10716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2600" b="1">
                          <a:effectLst/>
                          <a:latin typeface="Calibri"/>
                        </a:rPr>
                        <a:t>App</a:t>
                      </a:r>
                    </a:p>
                    <a:p>
                      <a:pPr lvl="0" algn="ctr">
                        <a:buNone/>
                      </a:pPr>
                      <a:r>
                        <a:rPr lang="en-US" sz="2600" b="1">
                          <a:effectLst/>
                          <a:latin typeface="Calibri"/>
                        </a:rPr>
                        <a:t>Range</a:t>
                      </a:r>
                    </a:p>
                  </a:txBody>
                  <a:tcPr marL="22326" marR="22326" marT="22326" marB="107164"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98654164"/>
                  </a:ext>
                </a:extLst>
              </a:tr>
              <a:tr h="564607">
                <a:tc>
                  <a:txBody>
                    <a:bodyPr/>
                    <a:lstStyle/>
                    <a:p>
                      <a:pPr fontAlgn="b"/>
                      <a:r>
                        <a:rPr lang="en-US" sz="2600">
                          <a:effectLst/>
                          <a:latin typeface="Calibri"/>
                        </a:rPr>
                        <a:t>Exceptional</a:t>
                      </a:r>
                    </a:p>
                  </a:txBody>
                  <a:tcPr marL="22326" marR="22326" marT="22326" marB="1071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fontAlgn="b"/>
                      <a:r>
                        <a:rPr lang="en-US" sz="2600">
                          <a:effectLst/>
                          <a:latin typeface="Calibri"/>
                        </a:rPr>
                        <a:t>85%</a:t>
                      </a:r>
                    </a:p>
                  </a:txBody>
                  <a:tcPr marL="22326" marR="22326" marT="22326" marB="1071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fontAlgn="b"/>
                      <a:r>
                        <a:rPr lang="en-US" sz="2600">
                          <a:effectLst/>
                          <a:latin typeface="Calibri"/>
                        </a:rPr>
                        <a:t>46.0</a:t>
                      </a:r>
                    </a:p>
                  </a:txBody>
                  <a:tcPr marL="22326" marR="22326" marT="22326" marB="1071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fontAlgn="b"/>
                      <a:r>
                        <a:rPr lang="en-US" sz="2600">
                          <a:effectLst/>
                          <a:latin typeface="Calibri"/>
                        </a:rPr>
                        <a:t>40-50</a:t>
                      </a:r>
                    </a:p>
                  </a:txBody>
                  <a:tcPr marL="22326" marR="22326" marT="22326" marB="1071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2457331117"/>
                  </a:ext>
                </a:extLst>
              </a:tr>
              <a:tr h="564607">
                <a:tc>
                  <a:txBody>
                    <a:bodyPr/>
                    <a:lstStyle/>
                    <a:p>
                      <a:pPr fontAlgn="b"/>
                      <a:r>
                        <a:rPr lang="en-US" sz="2600">
                          <a:effectLst/>
                          <a:latin typeface="Calibri"/>
                        </a:rPr>
                        <a:t>Outstanding</a:t>
                      </a:r>
                    </a:p>
                  </a:txBody>
                  <a:tcPr marL="22326" marR="22326" marT="22326" marB="1071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algn="ctr" fontAlgn="b"/>
                      <a:r>
                        <a:rPr lang="en-US" sz="2600">
                          <a:effectLst/>
                          <a:latin typeface="Calibri"/>
                        </a:rPr>
                        <a:t>none</a:t>
                      </a:r>
                    </a:p>
                  </a:txBody>
                  <a:tcPr marL="22326" marR="22326" marT="22326" marB="1071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algn="ctr" fontAlgn="b"/>
                      <a:r>
                        <a:rPr lang="en-US" sz="2600">
                          <a:effectLst/>
                          <a:latin typeface="Calibri"/>
                        </a:rPr>
                        <a:t>none</a:t>
                      </a:r>
                    </a:p>
                  </a:txBody>
                  <a:tcPr marL="22326" marR="22326" marT="22326" marB="1071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algn="ctr" fontAlgn="b"/>
                      <a:r>
                        <a:rPr lang="en-US" sz="2600">
                          <a:effectLst/>
                          <a:latin typeface="Calibri"/>
                        </a:rPr>
                        <a:t>50-60</a:t>
                      </a:r>
                    </a:p>
                  </a:txBody>
                  <a:tcPr marL="22326" marR="22326" marT="22326" marB="1071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extLst>
                  <a:ext uri="{0D108BD9-81ED-4DB2-BD59-A6C34878D82A}">
                    <a16:rowId xmlns:a16="http://schemas.microsoft.com/office/drawing/2014/main" val="982011734"/>
                  </a:ext>
                </a:extLst>
              </a:tr>
              <a:tr h="564607">
                <a:tc>
                  <a:txBody>
                    <a:bodyPr/>
                    <a:lstStyle/>
                    <a:p>
                      <a:pPr fontAlgn="b"/>
                      <a:r>
                        <a:rPr lang="en-US" sz="2600">
                          <a:effectLst/>
                          <a:latin typeface="Calibri"/>
                        </a:rPr>
                        <a:t>Excellent</a:t>
                      </a:r>
                    </a:p>
                  </a:txBody>
                  <a:tcPr marL="22326" marR="22326" marT="22326" marB="1071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algn="ctr" fontAlgn="b"/>
                      <a:r>
                        <a:rPr lang="en-US" sz="2600">
                          <a:effectLst/>
                          <a:latin typeface="Calibri"/>
                        </a:rPr>
                        <a:t>64%</a:t>
                      </a:r>
                    </a:p>
                  </a:txBody>
                  <a:tcPr marL="22326" marR="22326" marT="22326" marB="1071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algn="ctr" fontAlgn="b"/>
                      <a:r>
                        <a:rPr lang="en-US" sz="2600">
                          <a:effectLst/>
                          <a:latin typeface="Calibri"/>
                        </a:rPr>
                        <a:t>51.0</a:t>
                      </a:r>
                    </a:p>
                  </a:txBody>
                  <a:tcPr marL="22326" marR="22326" marT="22326" marB="1071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algn="ctr" fontAlgn="b"/>
                      <a:r>
                        <a:rPr lang="en-US" sz="2600">
                          <a:effectLst/>
                          <a:latin typeface="Calibri"/>
                        </a:rPr>
                        <a:t>55-65</a:t>
                      </a:r>
                    </a:p>
                  </a:txBody>
                  <a:tcPr marL="22326" marR="22326" marT="22326" marB="1071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extLst>
                  <a:ext uri="{0D108BD9-81ED-4DB2-BD59-A6C34878D82A}">
                    <a16:rowId xmlns:a16="http://schemas.microsoft.com/office/drawing/2014/main" val="1238187043"/>
                  </a:ext>
                </a:extLst>
              </a:tr>
              <a:tr h="564607">
                <a:tc>
                  <a:txBody>
                    <a:bodyPr/>
                    <a:lstStyle/>
                    <a:p>
                      <a:pPr fontAlgn="b"/>
                      <a:r>
                        <a:rPr lang="en-US" sz="2600">
                          <a:effectLst/>
                          <a:latin typeface="Calibri"/>
                        </a:rPr>
                        <a:t>Very Well</a:t>
                      </a:r>
                    </a:p>
                  </a:txBody>
                  <a:tcPr marL="22326" marR="22326" marT="22326" marB="1071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algn="ctr" fontAlgn="b"/>
                      <a:r>
                        <a:rPr lang="en-US" sz="2600">
                          <a:effectLst/>
                          <a:latin typeface="Calibri"/>
                        </a:rPr>
                        <a:t>none</a:t>
                      </a:r>
                    </a:p>
                  </a:txBody>
                  <a:tcPr marL="22326" marR="22326" marT="22326" marB="1071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algn="ctr" fontAlgn="b"/>
                      <a:r>
                        <a:rPr lang="en-US" sz="2600">
                          <a:effectLst/>
                          <a:latin typeface="Calibri"/>
                        </a:rPr>
                        <a:t>none </a:t>
                      </a:r>
                    </a:p>
                  </a:txBody>
                  <a:tcPr marL="22326" marR="22326" marT="22326" marB="1071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algn="ctr" fontAlgn="b"/>
                      <a:r>
                        <a:rPr lang="en-US" sz="2600">
                          <a:effectLst/>
                          <a:latin typeface="Calibri"/>
                        </a:rPr>
                        <a:t>70-80</a:t>
                      </a:r>
                    </a:p>
                  </a:txBody>
                  <a:tcPr marL="22326" marR="22326" marT="22326" marB="1071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extLst>
                  <a:ext uri="{0D108BD9-81ED-4DB2-BD59-A6C34878D82A}">
                    <a16:rowId xmlns:a16="http://schemas.microsoft.com/office/drawing/2014/main" val="2733268601"/>
                  </a:ext>
                </a:extLst>
              </a:tr>
              <a:tr h="564607">
                <a:tc>
                  <a:txBody>
                    <a:bodyPr/>
                    <a:lstStyle/>
                    <a:p>
                      <a:pPr fontAlgn="b"/>
                      <a:r>
                        <a:rPr lang="en-US" sz="2600">
                          <a:effectLst/>
                          <a:latin typeface="Calibri"/>
                        </a:rPr>
                        <a:t>Concerns</a:t>
                      </a:r>
                    </a:p>
                  </a:txBody>
                  <a:tcPr marL="22326" marR="22326" marT="22326" marB="1071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fontAlgn="ctr"/>
                      <a:r>
                        <a:rPr lang="en-US" sz="2600">
                          <a:effectLst/>
                          <a:latin typeface="Aptos Narrow"/>
                        </a:rPr>
                        <a:t>none</a:t>
                      </a:r>
                    </a:p>
                  </a:txBody>
                  <a:tcPr marL="22326" marR="22326" marT="22326" marB="107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fontAlgn="ctr"/>
                      <a:r>
                        <a:rPr lang="en-US" sz="2600">
                          <a:effectLst/>
                          <a:latin typeface="Aptos Narrow"/>
                        </a:rPr>
                        <a:t>none </a:t>
                      </a:r>
                    </a:p>
                  </a:txBody>
                  <a:tcPr marL="22326" marR="22326" marT="22326" marB="107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fontAlgn="b"/>
                      <a:r>
                        <a:rPr lang="en-US" sz="2600">
                          <a:effectLst/>
                          <a:latin typeface="Aptos Narrow"/>
                        </a:rPr>
                        <a:t>80+</a:t>
                      </a:r>
                    </a:p>
                  </a:txBody>
                  <a:tcPr marL="22326" marR="22326" marT="22326" marB="10716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9995571"/>
                  </a:ext>
                </a:extLst>
              </a:tr>
            </a:tbl>
          </a:graphicData>
        </a:graphic>
      </p:graphicFrame>
    </p:spTree>
    <p:extLst>
      <p:ext uri="{BB962C8B-B14F-4D97-AF65-F5344CB8AC3E}">
        <p14:creationId xmlns:p14="http://schemas.microsoft.com/office/powerpoint/2010/main" val="1364455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427134-8BCA-044D-6F5C-3DDFEECBC3E9}"/>
            </a:ext>
          </a:extLst>
        </p:cNvPr>
        <p:cNvGrpSpPr/>
        <p:nvPr/>
      </p:nvGrpSpPr>
      <p:grpSpPr>
        <a:xfrm>
          <a:off x="0" y="0"/>
          <a:ext cx="0" cy="0"/>
          <a:chOff x="0" y="0"/>
          <a:chExt cx="0" cy="0"/>
        </a:xfrm>
      </p:grpSpPr>
      <p:sp>
        <p:nvSpPr>
          <p:cNvPr id="36" name="Rectangle 35">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8" name="Straight Connector 37">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40" name="Rectangle 39">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175E8D9-686C-8FF5-DAB0-5A777B16A662}"/>
              </a:ext>
            </a:extLst>
          </p:cNvPr>
          <p:cNvSpPr>
            <a:spLocks noGrp="1"/>
          </p:cNvSpPr>
          <p:nvPr>
            <p:ph type="title"/>
          </p:nvPr>
        </p:nvSpPr>
        <p:spPr>
          <a:xfrm>
            <a:off x="435869" y="640080"/>
            <a:ext cx="3659246" cy="2862699"/>
          </a:xfrm>
        </p:spPr>
        <p:txBody>
          <a:bodyPr vert="horz" lIns="91440" tIns="45720" rIns="91440" bIns="45720" rtlCol="0" anchor="b">
            <a:normAutofit/>
          </a:bodyPr>
          <a:lstStyle/>
          <a:p>
            <a:r>
              <a:rPr lang="en-US" sz="4400">
                <a:solidFill>
                  <a:srgbClr val="FFFFFF"/>
                </a:solidFill>
              </a:rPr>
              <a:t>Radiation Oncology  (UMSOM)</a:t>
            </a:r>
          </a:p>
        </p:txBody>
      </p:sp>
      <p:cxnSp>
        <p:nvCxnSpPr>
          <p:cNvPr id="44" name="Straight Connector 43">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6">
            <a:extLst>
              <a:ext uri="{FF2B5EF4-FFF2-40B4-BE49-F238E27FC236}">
                <a16:creationId xmlns:a16="http://schemas.microsoft.com/office/drawing/2014/main" id="{9F49AB07-E9A7-F42B-5E61-0B06CF3DE3F5}"/>
              </a:ext>
            </a:extLst>
          </p:cNvPr>
          <p:cNvGraphicFramePr>
            <a:graphicFrameLocks noGrp="1"/>
          </p:cNvGraphicFramePr>
          <p:nvPr>
            <p:ph idx="1"/>
            <p:extLst>
              <p:ext uri="{D42A27DB-BD31-4B8C-83A1-F6EECF244321}">
                <p14:modId xmlns:p14="http://schemas.microsoft.com/office/powerpoint/2010/main" val="2632700508"/>
              </p:ext>
            </p:extLst>
          </p:nvPr>
        </p:nvGraphicFramePr>
        <p:xfrm>
          <a:off x="4871803" y="2735704"/>
          <a:ext cx="7135116" cy="1382198"/>
        </p:xfrm>
        <a:graphic>
          <a:graphicData uri="http://schemas.openxmlformats.org/drawingml/2006/table">
            <a:tbl>
              <a:tblPr firstRow="1" bandRow="1">
                <a:tableStyleId>{5C22544A-7EE6-4342-B048-85BDC9FD1C3A}</a:tableStyleId>
              </a:tblPr>
              <a:tblGrid>
                <a:gridCol w="1049310">
                  <a:extLst>
                    <a:ext uri="{9D8B030D-6E8A-4147-A177-3AD203B41FA5}">
                      <a16:colId xmlns:a16="http://schemas.microsoft.com/office/drawing/2014/main" val="3206950464"/>
                    </a:ext>
                  </a:extLst>
                </a:gridCol>
                <a:gridCol w="1363031">
                  <a:extLst>
                    <a:ext uri="{9D8B030D-6E8A-4147-A177-3AD203B41FA5}">
                      <a16:colId xmlns:a16="http://schemas.microsoft.com/office/drawing/2014/main" val="2321929478"/>
                    </a:ext>
                  </a:extLst>
                </a:gridCol>
                <a:gridCol w="1124262">
                  <a:extLst>
                    <a:ext uri="{9D8B030D-6E8A-4147-A177-3AD203B41FA5}">
                      <a16:colId xmlns:a16="http://schemas.microsoft.com/office/drawing/2014/main" val="1572167746"/>
                    </a:ext>
                  </a:extLst>
                </a:gridCol>
                <a:gridCol w="1018650">
                  <a:extLst>
                    <a:ext uri="{9D8B030D-6E8A-4147-A177-3AD203B41FA5}">
                      <a16:colId xmlns:a16="http://schemas.microsoft.com/office/drawing/2014/main" val="941144561"/>
                    </a:ext>
                  </a:extLst>
                </a:gridCol>
                <a:gridCol w="1102555">
                  <a:extLst>
                    <a:ext uri="{9D8B030D-6E8A-4147-A177-3AD203B41FA5}">
                      <a16:colId xmlns:a16="http://schemas.microsoft.com/office/drawing/2014/main" val="654469241"/>
                    </a:ext>
                  </a:extLst>
                </a:gridCol>
                <a:gridCol w="1477308">
                  <a:extLst>
                    <a:ext uri="{9D8B030D-6E8A-4147-A177-3AD203B41FA5}">
                      <a16:colId xmlns:a16="http://schemas.microsoft.com/office/drawing/2014/main" val="364427304"/>
                    </a:ext>
                  </a:extLst>
                </a:gridCol>
              </a:tblGrid>
              <a:tr h="691099">
                <a:tc>
                  <a:txBody>
                    <a:bodyPr/>
                    <a:lstStyle/>
                    <a:p>
                      <a:pPr fontAlgn="b"/>
                      <a:r>
                        <a:rPr lang="en-US" sz="1800" b="1">
                          <a:effectLst/>
                          <a:latin typeface="Aptos Narrow"/>
                        </a:rPr>
                        <a:t>Year</a:t>
                      </a:r>
                    </a:p>
                  </a:txBody>
                  <a:tcPr marL="16086" marR="16086" marT="16086" marB="7721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800" b="1">
                          <a:effectLst/>
                          <a:latin typeface="Aptos Narrow"/>
                        </a:rPr>
                        <a:t>No. Matched Applicants</a:t>
                      </a:r>
                    </a:p>
                  </a:txBody>
                  <a:tcPr marL="16086" marR="16086" marT="16086" marB="7721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800" b="1">
                          <a:effectLst/>
                          <a:latin typeface="Aptos Narrow"/>
                        </a:rPr>
                        <a:t>Avg. No. Aways </a:t>
                      </a:r>
                    </a:p>
                  </a:txBody>
                  <a:tcPr marL="16086" marR="16086" marT="16086" marB="7721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800" b="1">
                          <a:effectLst/>
                          <a:latin typeface="Aptos Narrow"/>
                        </a:rPr>
                        <a:t>Matched Home </a:t>
                      </a:r>
                    </a:p>
                  </a:txBody>
                  <a:tcPr marL="16086" marR="16086" marT="16086" marB="7721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800" b="1">
                          <a:effectLst/>
                          <a:latin typeface="Aptos Narrow"/>
                        </a:rPr>
                        <a:t>Matched Away </a:t>
                      </a:r>
                    </a:p>
                  </a:txBody>
                  <a:tcPr marL="16086" marR="16086" marT="16086" marB="7721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800" b="1">
                          <a:effectLst/>
                          <a:latin typeface="Aptos Narrow"/>
                        </a:rPr>
                        <a:t>Matched Home/Away </a:t>
                      </a:r>
                    </a:p>
                  </a:txBody>
                  <a:tcPr marL="16086" marR="16086" marT="16086" marB="7721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556024950"/>
                  </a:ext>
                </a:extLst>
              </a:tr>
              <a:tr h="691099">
                <a:tc>
                  <a:txBody>
                    <a:bodyPr/>
                    <a:lstStyle/>
                    <a:p>
                      <a:pPr algn="ctr" fontAlgn="b"/>
                      <a:r>
                        <a:rPr lang="en-US" sz="1800">
                          <a:effectLst/>
                          <a:latin typeface="Aptos Narrow"/>
                        </a:rPr>
                        <a:t>2021-2025</a:t>
                      </a:r>
                    </a:p>
                  </a:txBody>
                  <a:tcPr marL="16086" marR="16086" marT="16086" marB="7721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a:effectLst/>
                          <a:latin typeface="Aptos Narrow"/>
                        </a:rPr>
                        <a:t>4 of 4</a:t>
                      </a:r>
                    </a:p>
                  </a:txBody>
                  <a:tcPr marL="16086" marR="16086" marT="16086" marB="7721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a:effectLst/>
                          <a:latin typeface="Aptos Narrow"/>
                        </a:rPr>
                        <a:t>1.25</a:t>
                      </a:r>
                    </a:p>
                  </a:txBody>
                  <a:tcPr marL="16086" marR="16086" marT="16086" marB="7721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a:effectLst/>
                          <a:latin typeface="Aptos Narrow"/>
                        </a:rPr>
                        <a:t>1 of 4 (25%)</a:t>
                      </a:r>
                    </a:p>
                  </a:txBody>
                  <a:tcPr marL="16086" marR="16086" marT="16086" marB="7721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a:effectLst/>
                          <a:latin typeface="Aptos Narrow"/>
                        </a:rPr>
                        <a:t>3 of 4 (75%)</a:t>
                      </a:r>
                    </a:p>
                  </a:txBody>
                  <a:tcPr marL="16086" marR="16086" marT="16086" marB="7721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a:effectLst/>
                          <a:latin typeface="Aptos Narrow"/>
                        </a:rPr>
                        <a:t>4 of 4 (100%)</a:t>
                      </a:r>
                    </a:p>
                  </a:txBody>
                  <a:tcPr marL="16086" marR="16086" marT="16086" marB="7721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9335544"/>
                  </a:ext>
                </a:extLst>
              </a:tr>
            </a:tbl>
          </a:graphicData>
        </a:graphic>
      </p:graphicFrame>
    </p:spTree>
    <p:extLst>
      <p:ext uri="{BB962C8B-B14F-4D97-AF65-F5344CB8AC3E}">
        <p14:creationId xmlns:p14="http://schemas.microsoft.com/office/powerpoint/2010/main" val="3154844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DED2-63C6-48EA-BAF1-BB49B5418219}"/>
              </a:ext>
            </a:extLst>
          </p:cNvPr>
          <p:cNvSpPr>
            <a:spLocks noGrp="1"/>
          </p:cNvSpPr>
          <p:nvPr>
            <p:ph type="title"/>
          </p:nvPr>
        </p:nvSpPr>
        <p:spPr>
          <a:xfrm>
            <a:off x="1097280" y="286603"/>
            <a:ext cx="10058400" cy="1450757"/>
          </a:xfrm>
        </p:spPr>
        <p:txBody>
          <a:bodyPr>
            <a:normAutofit/>
          </a:bodyPr>
          <a:lstStyle/>
          <a:p>
            <a:r>
              <a:rPr lang="en-US"/>
              <a:t>Which Programs to apply to:</a:t>
            </a:r>
          </a:p>
        </p:txBody>
      </p:sp>
      <p:graphicFrame>
        <p:nvGraphicFramePr>
          <p:cNvPr id="5" name="Content Placeholder 2">
            <a:extLst>
              <a:ext uri="{FF2B5EF4-FFF2-40B4-BE49-F238E27FC236}">
                <a16:creationId xmlns:a16="http://schemas.microsoft.com/office/drawing/2014/main" id="{E525DF06-1BBA-FFCA-D19F-A95D3434605C}"/>
              </a:ext>
            </a:extLst>
          </p:cNvPr>
          <p:cNvGraphicFramePr>
            <a:graphicFrameLocks noGrp="1"/>
          </p:cNvGraphicFramePr>
          <p:nvPr>
            <p:ph idx="1"/>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7487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B58F3-55D6-467C-F261-D3780903D37C}"/>
              </a:ext>
            </a:extLst>
          </p:cNvPr>
          <p:cNvSpPr>
            <a:spLocks noGrp="1"/>
          </p:cNvSpPr>
          <p:nvPr>
            <p:ph type="title"/>
          </p:nvPr>
        </p:nvSpPr>
        <p:spPr/>
        <p:txBody>
          <a:bodyPr/>
          <a:lstStyle/>
          <a:p>
            <a:r>
              <a:rPr lang="en-US"/>
              <a:t>Residency Explorer</a:t>
            </a:r>
          </a:p>
        </p:txBody>
      </p:sp>
      <p:pic>
        <p:nvPicPr>
          <p:cNvPr id="9" name="Picture 8">
            <a:extLst>
              <a:ext uri="{FF2B5EF4-FFF2-40B4-BE49-F238E27FC236}">
                <a16:creationId xmlns:a16="http://schemas.microsoft.com/office/drawing/2014/main" id="{DBAC074B-AF17-0076-035B-84B8BE6242D1}"/>
              </a:ext>
            </a:extLst>
          </p:cNvPr>
          <p:cNvPicPr>
            <a:picLocks noChangeAspect="1"/>
          </p:cNvPicPr>
          <p:nvPr/>
        </p:nvPicPr>
        <p:blipFill>
          <a:blip r:embed="rId2"/>
          <a:stretch>
            <a:fillRect/>
          </a:stretch>
        </p:blipFill>
        <p:spPr>
          <a:xfrm>
            <a:off x="6439858" y="137145"/>
            <a:ext cx="5234191" cy="2195415"/>
          </a:xfrm>
          <a:prstGeom prst="rect">
            <a:avLst/>
          </a:prstGeom>
        </p:spPr>
      </p:pic>
      <p:pic>
        <p:nvPicPr>
          <p:cNvPr id="6" name="Picture 5">
            <a:extLst>
              <a:ext uri="{FF2B5EF4-FFF2-40B4-BE49-F238E27FC236}">
                <a16:creationId xmlns:a16="http://schemas.microsoft.com/office/drawing/2014/main" id="{6636560D-8012-260D-A001-3FEDBBBCA3D2}"/>
              </a:ext>
            </a:extLst>
          </p:cNvPr>
          <p:cNvPicPr>
            <a:picLocks noChangeAspect="1"/>
          </p:cNvPicPr>
          <p:nvPr/>
        </p:nvPicPr>
        <p:blipFill>
          <a:blip r:embed="rId3"/>
          <a:stretch>
            <a:fillRect/>
          </a:stretch>
        </p:blipFill>
        <p:spPr>
          <a:xfrm>
            <a:off x="0" y="2211111"/>
            <a:ext cx="12192000" cy="4509744"/>
          </a:xfrm>
          <a:prstGeom prst="rect">
            <a:avLst/>
          </a:prstGeom>
        </p:spPr>
      </p:pic>
      <p:cxnSp>
        <p:nvCxnSpPr>
          <p:cNvPr id="4" name="Straight Arrow Connector 3">
            <a:extLst>
              <a:ext uri="{FF2B5EF4-FFF2-40B4-BE49-F238E27FC236}">
                <a16:creationId xmlns:a16="http://schemas.microsoft.com/office/drawing/2014/main" id="{DF714F50-84BE-A539-D5C3-94089CF7D767}"/>
              </a:ext>
            </a:extLst>
          </p:cNvPr>
          <p:cNvCxnSpPr>
            <a:cxnSpLocks/>
          </p:cNvCxnSpPr>
          <p:nvPr/>
        </p:nvCxnSpPr>
        <p:spPr>
          <a:xfrm flipH="1" flipV="1">
            <a:off x="11627666" y="3193314"/>
            <a:ext cx="426301" cy="82967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88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86397A-A68D-F92A-9A1D-DD700AE9E61E}"/>
              </a:ext>
            </a:extLst>
          </p:cNvPr>
          <p:cNvPicPr>
            <a:picLocks noChangeAspect="1"/>
          </p:cNvPicPr>
          <p:nvPr/>
        </p:nvPicPr>
        <p:blipFill>
          <a:blip r:embed="rId2"/>
          <a:stretch>
            <a:fillRect/>
          </a:stretch>
        </p:blipFill>
        <p:spPr>
          <a:xfrm>
            <a:off x="1988109" y="221192"/>
            <a:ext cx="7821116" cy="5849166"/>
          </a:xfrm>
          <a:prstGeom prst="rect">
            <a:avLst/>
          </a:prstGeom>
        </p:spPr>
      </p:pic>
      <p:cxnSp>
        <p:nvCxnSpPr>
          <p:cNvPr id="5" name="Straight Arrow Connector 4">
            <a:extLst>
              <a:ext uri="{FF2B5EF4-FFF2-40B4-BE49-F238E27FC236}">
                <a16:creationId xmlns:a16="http://schemas.microsoft.com/office/drawing/2014/main" id="{9F79FE23-9A8E-8A70-53D6-D204E7CB46B0}"/>
              </a:ext>
            </a:extLst>
          </p:cNvPr>
          <p:cNvCxnSpPr>
            <a:cxnSpLocks/>
          </p:cNvCxnSpPr>
          <p:nvPr/>
        </p:nvCxnSpPr>
        <p:spPr>
          <a:xfrm>
            <a:off x="5288010" y="2256861"/>
            <a:ext cx="5937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E1E7C46-9592-F1C0-EAAB-97EFDDF4FF12}"/>
              </a:ext>
            </a:extLst>
          </p:cNvPr>
          <p:cNvCxnSpPr>
            <a:cxnSpLocks/>
          </p:cNvCxnSpPr>
          <p:nvPr/>
        </p:nvCxnSpPr>
        <p:spPr>
          <a:xfrm>
            <a:off x="5288009" y="2410317"/>
            <a:ext cx="5937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575A804-1FD9-9508-04B4-DE682111BF3B}"/>
              </a:ext>
            </a:extLst>
          </p:cNvPr>
          <p:cNvCxnSpPr>
            <a:cxnSpLocks/>
          </p:cNvCxnSpPr>
          <p:nvPr/>
        </p:nvCxnSpPr>
        <p:spPr>
          <a:xfrm>
            <a:off x="5288008" y="3281506"/>
            <a:ext cx="5937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88B84E3-50E6-84B3-5C4A-18575575C167}"/>
              </a:ext>
            </a:extLst>
          </p:cNvPr>
          <p:cNvCxnSpPr>
            <a:cxnSpLocks/>
          </p:cNvCxnSpPr>
          <p:nvPr/>
        </p:nvCxnSpPr>
        <p:spPr>
          <a:xfrm>
            <a:off x="1394392" y="5034963"/>
            <a:ext cx="5937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869BC43-7DFA-2EA9-FD3C-179F5CD9BF5E}"/>
              </a:ext>
            </a:extLst>
          </p:cNvPr>
          <p:cNvCxnSpPr>
            <a:cxnSpLocks/>
          </p:cNvCxnSpPr>
          <p:nvPr/>
        </p:nvCxnSpPr>
        <p:spPr>
          <a:xfrm>
            <a:off x="5288008" y="5435201"/>
            <a:ext cx="5937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0AB0A1D-ED80-D927-7ED9-599347CF1390}"/>
              </a:ext>
            </a:extLst>
          </p:cNvPr>
          <p:cNvCxnSpPr>
            <a:cxnSpLocks/>
          </p:cNvCxnSpPr>
          <p:nvPr/>
        </p:nvCxnSpPr>
        <p:spPr>
          <a:xfrm>
            <a:off x="1394392" y="4863873"/>
            <a:ext cx="5937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3DC7DA8-BDC6-BB80-C42E-E01F01C6275F}"/>
              </a:ext>
            </a:extLst>
          </p:cNvPr>
          <p:cNvCxnSpPr>
            <a:cxnSpLocks/>
          </p:cNvCxnSpPr>
          <p:nvPr/>
        </p:nvCxnSpPr>
        <p:spPr>
          <a:xfrm>
            <a:off x="1542297" y="3439628"/>
            <a:ext cx="5937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32371B0E-DB3F-32F0-F628-E905FBE1D11F}"/>
              </a:ext>
            </a:extLst>
          </p:cNvPr>
          <p:cNvCxnSpPr>
            <a:cxnSpLocks/>
          </p:cNvCxnSpPr>
          <p:nvPr/>
        </p:nvCxnSpPr>
        <p:spPr>
          <a:xfrm>
            <a:off x="5304950" y="3573865"/>
            <a:ext cx="5937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34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D3295-E4DA-333C-A67C-B298B30EBDD8}"/>
              </a:ext>
            </a:extLst>
          </p:cNvPr>
          <p:cNvSpPr>
            <a:spLocks noGrp="1"/>
          </p:cNvSpPr>
          <p:nvPr>
            <p:ph type="title"/>
          </p:nvPr>
        </p:nvSpPr>
        <p:spPr>
          <a:xfrm>
            <a:off x="5172074" y="286603"/>
            <a:ext cx="5983605" cy="1450757"/>
          </a:xfrm>
        </p:spPr>
        <p:txBody>
          <a:bodyPr>
            <a:normAutofit/>
          </a:bodyPr>
          <a:lstStyle/>
          <a:p>
            <a:r>
              <a:rPr lang="en-US"/>
              <a:t>What you can be doing now … </a:t>
            </a:r>
          </a:p>
        </p:txBody>
      </p:sp>
      <p:sp>
        <p:nvSpPr>
          <p:cNvPr id="4" name="Content Placeholder 3">
            <a:extLst>
              <a:ext uri="{FF2B5EF4-FFF2-40B4-BE49-F238E27FC236}">
                <a16:creationId xmlns:a16="http://schemas.microsoft.com/office/drawing/2014/main" id="{B339EE73-B747-EF4E-5ACA-15841FEE2B4B}"/>
              </a:ext>
            </a:extLst>
          </p:cNvPr>
          <p:cNvSpPr>
            <a:spLocks noGrp="1"/>
          </p:cNvSpPr>
          <p:nvPr>
            <p:ph idx="1"/>
          </p:nvPr>
        </p:nvSpPr>
        <p:spPr>
          <a:xfrm>
            <a:off x="4846320" y="2108201"/>
            <a:ext cx="6995160" cy="4112105"/>
          </a:xfrm>
        </p:spPr>
        <p:txBody>
          <a:bodyPr>
            <a:normAutofit fontScale="92500"/>
          </a:bodyPr>
          <a:lstStyle/>
          <a:p>
            <a:pPr>
              <a:lnSpc>
                <a:spcPct val="90000"/>
              </a:lnSpc>
            </a:pPr>
            <a:r>
              <a:rPr lang="en-US" sz="1800"/>
              <a:t>Scheduling Tweaks, Away Rotations, Graduation Requirements</a:t>
            </a:r>
          </a:p>
          <a:p>
            <a:pPr>
              <a:lnSpc>
                <a:spcPct val="90000"/>
              </a:lnSpc>
            </a:pPr>
            <a:r>
              <a:rPr lang="en-US" sz="1800"/>
              <a:t>Consider Narrative/Brand </a:t>
            </a:r>
          </a:p>
          <a:p>
            <a:pPr>
              <a:lnSpc>
                <a:spcPct val="90000"/>
              </a:lnSpc>
            </a:pPr>
            <a:r>
              <a:rPr lang="en-US" sz="1800"/>
              <a:t>Work on your CV  (</a:t>
            </a:r>
            <a:r>
              <a:rPr lang="en-US" sz="1800">
                <a:hlinkClick r:id="rId2"/>
              </a:rPr>
              <a:t>OSA CV Tips</a:t>
            </a:r>
            <a:r>
              <a:rPr lang="en-US" sz="1800"/>
              <a:t>) </a:t>
            </a:r>
          </a:p>
          <a:p>
            <a:pPr lvl="1">
              <a:lnSpc>
                <a:spcPct val="90000"/>
              </a:lnSpc>
            </a:pPr>
            <a:r>
              <a:rPr lang="en-US"/>
              <a:t>to help you prepare for the applications sections </a:t>
            </a:r>
          </a:p>
          <a:p>
            <a:pPr lvl="1">
              <a:lnSpc>
                <a:spcPct val="90000"/>
              </a:lnSpc>
            </a:pPr>
            <a:r>
              <a:rPr lang="en-US"/>
              <a:t>brainstorm for your experiences/ personal statement</a:t>
            </a:r>
          </a:p>
          <a:p>
            <a:pPr>
              <a:lnSpc>
                <a:spcPct val="90000"/>
              </a:lnSpc>
            </a:pPr>
            <a:r>
              <a:rPr lang="en-US" sz="1800"/>
              <a:t>Create a draft of your Personal Statement  (</a:t>
            </a:r>
            <a:r>
              <a:rPr lang="en-US" sz="1800">
                <a:hlinkClick r:id="rId3"/>
              </a:rPr>
              <a:t>OSA PS Guidelines</a:t>
            </a:r>
            <a:r>
              <a:rPr lang="en-US" sz="1800"/>
              <a:t>) </a:t>
            </a:r>
          </a:p>
          <a:p>
            <a:pPr>
              <a:lnSpc>
                <a:spcPct val="90000"/>
              </a:lnSpc>
            </a:pPr>
            <a:r>
              <a:rPr lang="en-US" sz="1800"/>
              <a:t>Meet with Mentors (OSA, Department, Peers)</a:t>
            </a:r>
          </a:p>
          <a:p>
            <a:pPr>
              <a:lnSpc>
                <a:spcPct val="90000"/>
              </a:lnSpc>
            </a:pPr>
            <a:r>
              <a:rPr lang="en-US" sz="1800"/>
              <a:t>Complete the Career Tab on MedScope</a:t>
            </a:r>
          </a:p>
          <a:p>
            <a:pPr>
              <a:lnSpc>
                <a:spcPct val="90000"/>
              </a:lnSpc>
            </a:pPr>
            <a:r>
              <a:rPr lang="en-US" sz="1800"/>
              <a:t>Create a preliminary list of programs (recommend once you have Step 2 CK score, class distinction and have discussed competitiveness with your department)</a:t>
            </a:r>
          </a:p>
          <a:p>
            <a:pPr>
              <a:lnSpc>
                <a:spcPct val="90000"/>
              </a:lnSpc>
            </a:pPr>
            <a:endParaRPr lang="en-US" sz="1300"/>
          </a:p>
        </p:txBody>
      </p:sp>
      <p:pic>
        <p:nvPicPr>
          <p:cNvPr id="8" name="Picture 7" descr="Multi-colored paper-craft art">
            <a:extLst>
              <a:ext uri="{FF2B5EF4-FFF2-40B4-BE49-F238E27FC236}">
                <a16:creationId xmlns:a16="http://schemas.microsoft.com/office/drawing/2014/main" id="{CAF7E4DA-87B9-1E71-692B-D162612F3159}"/>
              </a:ext>
            </a:extLst>
          </p:cNvPr>
          <p:cNvPicPr>
            <a:picLocks noChangeAspect="1"/>
          </p:cNvPicPr>
          <p:nvPr/>
        </p:nvPicPr>
        <p:blipFill>
          <a:blip r:embed="rId4"/>
          <a:srcRect l="27237" r="25001"/>
          <a:stretch/>
        </p:blipFill>
        <p:spPr>
          <a:xfrm>
            <a:off x="20" y="10"/>
            <a:ext cx="4580077" cy="6400784"/>
          </a:xfrm>
          <a:prstGeom prst="rect">
            <a:avLst/>
          </a:prstGeom>
        </p:spPr>
      </p:pic>
    </p:spTree>
    <p:extLst>
      <p:ext uri="{BB962C8B-B14F-4D97-AF65-F5344CB8AC3E}">
        <p14:creationId xmlns:p14="http://schemas.microsoft.com/office/powerpoint/2010/main" val="2777857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9F1FB9-5903-480B-A74A-EC6262CF3081}"/>
              </a:ext>
            </a:extLst>
          </p:cNvPr>
          <p:cNvSpPr>
            <a:spLocks noGrp="1"/>
          </p:cNvSpPr>
          <p:nvPr>
            <p:ph type="title"/>
          </p:nvPr>
        </p:nvSpPr>
        <p:spPr>
          <a:xfrm>
            <a:off x="1097280" y="286603"/>
            <a:ext cx="9378809" cy="887441"/>
          </a:xfrm>
        </p:spPr>
        <p:txBody>
          <a:bodyPr/>
          <a:lstStyle/>
          <a:p>
            <a:pPr algn="ctr"/>
            <a:r>
              <a:rPr lang="en-US"/>
              <a:t>Compare Programs</a:t>
            </a:r>
          </a:p>
        </p:txBody>
      </p:sp>
      <p:pic>
        <p:nvPicPr>
          <p:cNvPr id="5" name="Picture 4">
            <a:extLst>
              <a:ext uri="{FF2B5EF4-FFF2-40B4-BE49-F238E27FC236}">
                <a16:creationId xmlns:a16="http://schemas.microsoft.com/office/drawing/2014/main" id="{1796BAC4-045A-52E4-0834-DDEF40560C6A}"/>
              </a:ext>
            </a:extLst>
          </p:cNvPr>
          <p:cNvPicPr>
            <a:picLocks noChangeAspect="1"/>
          </p:cNvPicPr>
          <p:nvPr/>
        </p:nvPicPr>
        <p:blipFill>
          <a:blip r:embed="rId2"/>
          <a:stretch>
            <a:fillRect/>
          </a:stretch>
        </p:blipFill>
        <p:spPr>
          <a:xfrm>
            <a:off x="0" y="1880809"/>
            <a:ext cx="12192000" cy="3096381"/>
          </a:xfrm>
          <a:prstGeom prst="rect">
            <a:avLst/>
          </a:prstGeom>
        </p:spPr>
      </p:pic>
    </p:spTree>
    <p:extLst>
      <p:ext uri="{BB962C8B-B14F-4D97-AF65-F5344CB8AC3E}">
        <p14:creationId xmlns:p14="http://schemas.microsoft.com/office/powerpoint/2010/main" val="2883443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5FE04-74AD-0C47-B523-6AA83A061C65}"/>
              </a:ext>
            </a:extLst>
          </p:cNvPr>
          <p:cNvSpPr>
            <a:spLocks noGrp="1"/>
          </p:cNvSpPr>
          <p:nvPr>
            <p:ph type="title"/>
          </p:nvPr>
        </p:nvSpPr>
        <p:spPr>
          <a:xfrm>
            <a:off x="1607634" y="398579"/>
            <a:ext cx="3376961" cy="1325563"/>
          </a:xfrm>
        </p:spPr>
        <p:txBody>
          <a:bodyPr/>
          <a:lstStyle/>
          <a:p>
            <a:r>
              <a:rPr lang="en-US"/>
              <a:t>Frieda</a:t>
            </a:r>
          </a:p>
        </p:txBody>
      </p:sp>
      <p:sp>
        <p:nvSpPr>
          <p:cNvPr id="4" name="Content Placeholder 3">
            <a:extLst>
              <a:ext uri="{FF2B5EF4-FFF2-40B4-BE49-F238E27FC236}">
                <a16:creationId xmlns:a16="http://schemas.microsoft.com/office/drawing/2014/main" id="{2365FD0C-6249-4775-169B-650B24F19F0E}"/>
              </a:ext>
            </a:extLst>
          </p:cNvPr>
          <p:cNvSpPr>
            <a:spLocks noGrp="1"/>
          </p:cNvSpPr>
          <p:nvPr>
            <p:ph sz="half" idx="1"/>
          </p:nvPr>
        </p:nvSpPr>
        <p:spPr>
          <a:xfrm>
            <a:off x="838200" y="2197517"/>
            <a:ext cx="5181600" cy="3979445"/>
          </a:xfrm>
        </p:spPr>
        <p:txBody>
          <a:bodyPr>
            <a:noAutofit/>
          </a:bodyPr>
          <a:lstStyle/>
          <a:p>
            <a:r>
              <a:rPr lang="en-US" sz="2000" b="1">
                <a:solidFill>
                  <a:schemeClr val="tx1"/>
                </a:solidFill>
              </a:rPr>
              <a:t>Tag Specialty</a:t>
            </a:r>
          </a:p>
          <a:p>
            <a:r>
              <a:rPr lang="en-US" sz="2000" b="1">
                <a:solidFill>
                  <a:schemeClr val="tx1"/>
                </a:solidFill>
              </a:rPr>
              <a:t>Location</a:t>
            </a:r>
          </a:p>
          <a:p>
            <a:r>
              <a:rPr lang="en-US" sz="2000" b="1">
                <a:solidFill>
                  <a:schemeClr val="tx1"/>
                </a:solidFill>
              </a:rPr>
              <a:t>Program Type</a:t>
            </a:r>
          </a:p>
          <a:p>
            <a:pPr lvl="1"/>
            <a:r>
              <a:rPr lang="en-US" sz="2000">
                <a:solidFill>
                  <a:schemeClr val="tx1"/>
                </a:solidFill>
              </a:rPr>
              <a:t>University Based</a:t>
            </a:r>
          </a:p>
          <a:p>
            <a:pPr lvl="1"/>
            <a:r>
              <a:rPr lang="en-US" sz="2000">
                <a:solidFill>
                  <a:schemeClr val="tx1"/>
                </a:solidFill>
              </a:rPr>
              <a:t>Community Based/University Affiliated</a:t>
            </a:r>
          </a:p>
          <a:p>
            <a:pPr lvl="1"/>
            <a:r>
              <a:rPr lang="en-US" sz="2000">
                <a:solidFill>
                  <a:schemeClr val="tx1"/>
                </a:solidFill>
              </a:rPr>
              <a:t>Community Based</a:t>
            </a:r>
          </a:p>
          <a:p>
            <a:r>
              <a:rPr lang="en-US" sz="2000" b="1"/>
              <a:t>Special Tracts</a:t>
            </a:r>
            <a:endParaRPr lang="en-US" sz="2000" b="1">
              <a:solidFill>
                <a:schemeClr val="tx1"/>
              </a:solidFill>
            </a:endParaRPr>
          </a:p>
          <a:p>
            <a:pPr marL="86868" indent="-342900"/>
            <a:r>
              <a:rPr lang="en-US" sz="2000" b="1">
                <a:solidFill>
                  <a:schemeClr val="tx1"/>
                </a:solidFill>
              </a:rPr>
              <a:t>Map Feature</a:t>
            </a:r>
          </a:p>
        </p:txBody>
      </p:sp>
      <p:sp>
        <p:nvSpPr>
          <p:cNvPr id="5" name="Content Placeholder 4">
            <a:extLst>
              <a:ext uri="{FF2B5EF4-FFF2-40B4-BE49-F238E27FC236}">
                <a16:creationId xmlns:a16="http://schemas.microsoft.com/office/drawing/2014/main" id="{436912A6-D1B5-329C-BF57-DC792BFD2DBD}"/>
              </a:ext>
            </a:extLst>
          </p:cNvPr>
          <p:cNvSpPr>
            <a:spLocks noGrp="1"/>
          </p:cNvSpPr>
          <p:nvPr>
            <p:ph sz="half" idx="2"/>
          </p:nvPr>
        </p:nvSpPr>
        <p:spPr>
          <a:xfrm>
            <a:off x="6172200" y="2073311"/>
            <a:ext cx="5181600" cy="4419563"/>
          </a:xfrm>
        </p:spPr>
        <p:txBody>
          <a:bodyPr>
            <a:normAutofit fontScale="85000" lnSpcReduction="20000"/>
          </a:bodyPr>
          <a:lstStyle/>
          <a:p>
            <a:r>
              <a:rPr lang="en-US" b="1">
                <a:solidFill>
                  <a:schemeClr val="tx1"/>
                </a:solidFill>
                <a:latin typeface="Aptos Serif" panose="020B0502040204020203" pitchFamily="18" charset="0"/>
                <a:cs typeface="Aptos Serif" panose="020B0502040204020203" pitchFamily="18" charset="0"/>
              </a:rPr>
              <a:t>Overview</a:t>
            </a:r>
          </a:p>
          <a:p>
            <a:pPr lvl="1"/>
            <a:r>
              <a:rPr lang="en-US">
                <a:solidFill>
                  <a:schemeClr val="tx1"/>
                </a:solidFill>
                <a:latin typeface="Aptos Serif" panose="020B0502040204020203" pitchFamily="18" charset="0"/>
                <a:cs typeface="Aptos Serif" panose="020B0502040204020203" pitchFamily="18" charset="0"/>
              </a:rPr>
              <a:t> Length</a:t>
            </a:r>
          </a:p>
          <a:p>
            <a:pPr lvl="1"/>
            <a:r>
              <a:rPr lang="en-US">
                <a:solidFill>
                  <a:schemeClr val="tx1"/>
                </a:solidFill>
                <a:latin typeface="Aptos Serif" panose="020B0502040204020203" pitchFamily="18" charset="0"/>
                <a:cs typeface="Aptos Serif" panose="020B0502040204020203" pitchFamily="18" charset="0"/>
              </a:rPr>
              <a:t>Affiliated Programs</a:t>
            </a:r>
          </a:p>
          <a:p>
            <a:r>
              <a:rPr lang="en-US" b="1">
                <a:solidFill>
                  <a:schemeClr val="tx1"/>
                </a:solidFill>
                <a:latin typeface="Aptos Serif" panose="020B0502040204020203" pitchFamily="18" charset="0"/>
                <a:cs typeface="Aptos Serif" panose="020B0502040204020203" pitchFamily="18" charset="0"/>
              </a:rPr>
              <a:t>Program and Work Schedule</a:t>
            </a:r>
          </a:p>
          <a:p>
            <a:pPr lvl="1"/>
            <a:r>
              <a:rPr lang="en-US">
                <a:solidFill>
                  <a:schemeClr val="tx1"/>
                </a:solidFill>
                <a:latin typeface="Aptos Serif" panose="020B0502040204020203" pitchFamily="18" charset="0"/>
                <a:cs typeface="Aptos Serif" panose="020B0502040204020203" pitchFamily="18" charset="0"/>
              </a:rPr>
              <a:t>Size of program</a:t>
            </a:r>
          </a:p>
          <a:p>
            <a:pPr lvl="1"/>
            <a:r>
              <a:rPr lang="en-US">
                <a:solidFill>
                  <a:schemeClr val="tx1"/>
                </a:solidFill>
                <a:latin typeface="Aptos Serif" panose="020B0502040204020203" pitchFamily="18" charset="0"/>
                <a:cs typeface="Aptos Serif" panose="020B0502040204020203" pitchFamily="18" charset="0"/>
              </a:rPr>
              <a:t>Step 1 and 2 data</a:t>
            </a:r>
          </a:p>
          <a:p>
            <a:pPr lvl="1"/>
            <a:r>
              <a:rPr lang="en-US">
                <a:solidFill>
                  <a:schemeClr val="tx1"/>
                </a:solidFill>
                <a:latin typeface="Aptos Serif" panose="020B0502040204020203" pitchFamily="18" charset="0"/>
                <a:cs typeface="Aptos Serif" panose="020B0502040204020203" pitchFamily="18" charset="0"/>
              </a:rPr>
              <a:t>Work schedule/Call</a:t>
            </a:r>
          </a:p>
          <a:p>
            <a:pPr lvl="1"/>
            <a:r>
              <a:rPr lang="en-US">
                <a:solidFill>
                  <a:schemeClr val="tx1"/>
                </a:solidFill>
                <a:latin typeface="Aptos Serif" panose="020B0502040204020203" pitchFamily="18" charset="0"/>
                <a:cs typeface="Aptos Serif" panose="020B0502040204020203" pitchFamily="18" charset="0"/>
              </a:rPr>
              <a:t>% USMD and gender</a:t>
            </a:r>
          </a:p>
          <a:p>
            <a:r>
              <a:rPr lang="en-US" b="1">
                <a:solidFill>
                  <a:schemeClr val="tx1"/>
                </a:solidFill>
                <a:latin typeface="Aptos Serif" panose="020B0502040204020203" pitchFamily="18" charset="0"/>
                <a:cs typeface="Aptos Serif" panose="020B0502040204020203" pitchFamily="18" charset="0"/>
              </a:rPr>
              <a:t>Features and Benefits </a:t>
            </a:r>
          </a:p>
          <a:p>
            <a:pPr lvl="1"/>
            <a:r>
              <a:rPr lang="en-US">
                <a:solidFill>
                  <a:schemeClr val="tx1"/>
                </a:solidFill>
                <a:latin typeface="Aptos Serif" panose="020B0502040204020203" pitchFamily="18" charset="0"/>
                <a:cs typeface="Aptos Serif" panose="020B0502040204020203" pitchFamily="18" charset="0"/>
              </a:rPr>
              <a:t>Compensation</a:t>
            </a:r>
          </a:p>
          <a:p>
            <a:pPr lvl="1"/>
            <a:r>
              <a:rPr lang="en-US" b="0" i="0">
                <a:solidFill>
                  <a:schemeClr val="tx1"/>
                </a:solidFill>
                <a:effectLst/>
                <a:latin typeface="Aptos Serif" panose="020B0502040204020203" pitchFamily="18" charset="0"/>
                <a:cs typeface="Aptos Serif" panose="020B0502040204020203" pitchFamily="18" charset="0"/>
              </a:rPr>
              <a:t>Offers additional training or educational experience beyond accredited length</a:t>
            </a:r>
          </a:p>
          <a:p>
            <a:pPr lvl="1"/>
            <a:r>
              <a:rPr lang="en-US">
                <a:solidFill>
                  <a:schemeClr val="tx1"/>
                </a:solidFill>
                <a:latin typeface="Aptos Serif" panose="020B0502040204020203" pitchFamily="18" charset="0"/>
                <a:cs typeface="Aptos Serif" panose="020B0502040204020203" pitchFamily="18" charset="0"/>
              </a:rPr>
              <a:t>Off campus electives</a:t>
            </a:r>
          </a:p>
          <a:p>
            <a:pPr marL="0" indent="0">
              <a:buNone/>
            </a:pPr>
            <a:endParaRPr lang="en-US"/>
          </a:p>
        </p:txBody>
      </p:sp>
      <p:pic>
        <p:nvPicPr>
          <p:cNvPr id="7" name="Picture 6">
            <a:extLst>
              <a:ext uri="{FF2B5EF4-FFF2-40B4-BE49-F238E27FC236}">
                <a16:creationId xmlns:a16="http://schemas.microsoft.com/office/drawing/2014/main" id="{056B10A5-81FC-B788-81C7-BBFA9A1BA8E7}"/>
              </a:ext>
            </a:extLst>
          </p:cNvPr>
          <p:cNvPicPr>
            <a:picLocks noChangeAspect="1"/>
          </p:cNvPicPr>
          <p:nvPr/>
        </p:nvPicPr>
        <p:blipFill>
          <a:blip r:embed="rId2"/>
          <a:stretch>
            <a:fillRect/>
          </a:stretch>
        </p:blipFill>
        <p:spPr>
          <a:xfrm>
            <a:off x="5179209" y="49606"/>
            <a:ext cx="5547520" cy="1832393"/>
          </a:xfrm>
          <a:prstGeom prst="rect">
            <a:avLst/>
          </a:prstGeom>
        </p:spPr>
      </p:pic>
    </p:spTree>
    <p:extLst>
      <p:ext uri="{BB962C8B-B14F-4D97-AF65-F5344CB8AC3E}">
        <p14:creationId xmlns:p14="http://schemas.microsoft.com/office/powerpoint/2010/main" val="901694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ACBD63-B886-4BB8-DFCB-72B0FECEF5EF}"/>
              </a:ext>
            </a:extLst>
          </p:cNvPr>
          <p:cNvPicPr>
            <a:picLocks noChangeAspect="1"/>
          </p:cNvPicPr>
          <p:nvPr/>
        </p:nvPicPr>
        <p:blipFill>
          <a:blip r:embed="rId2"/>
          <a:stretch>
            <a:fillRect/>
          </a:stretch>
        </p:blipFill>
        <p:spPr>
          <a:xfrm>
            <a:off x="975606" y="0"/>
            <a:ext cx="10240788" cy="6858000"/>
          </a:xfrm>
          <a:prstGeom prst="rect">
            <a:avLst/>
          </a:prstGeom>
        </p:spPr>
      </p:pic>
    </p:spTree>
    <p:extLst>
      <p:ext uri="{BB962C8B-B14F-4D97-AF65-F5344CB8AC3E}">
        <p14:creationId xmlns:p14="http://schemas.microsoft.com/office/powerpoint/2010/main" val="1087214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022ECF8-D3A6-4DB0-A988-6FF7F496ABEB}"/>
              </a:ext>
            </a:extLst>
          </p:cNvPr>
          <p:cNvSpPr>
            <a:spLocks noGrp="1"/>
          </p:cNvSpPr>
          <p:nvPr>
            <p:ph type="title"/>
          </p:nvPr>
        </p:nvSpPr>
        <p:spPr>
          <a:xfrm>
            <a:off x="492369" y="605896"/>
            <a:ext cx="3642309" cy="5646208"/>
          </a:xfrm>
        </p:spPr>
        <p:txBody>
          <a:bodyPr anchor="ctr">
            <a:normAutofit/>
          </a:bodyPr>
          <a:lstStyle/>
          <a:p>
            <a:r>
              <a:rPr lang="en-US" sz="4400" b="1" i="0">
                <a:solidFill>
                  <a:srgbClr val="FFFFFF"/>
                </a:solidFill>
                <a:effectLst/>
                <a:latin typeface="Calibri" panose="020F0502020204030204" pitchFamily="34" charset="0"/>
              </a:rPr>
              <a:t>Checklist to be completed </a:t>
            </a:r>
            <a:br>
              <a:rPr lang="en-US" sz="4400" b="1" i="0">
                <a:solidFill>
                  <a:srgbClr val="FFFFFF"/>
                </a:solidFill>
                <a:effectLst/>
                <a:latin typeface="Calibri" panose="020F0502020204030204" pitchFamily="34" charset="0"/>
              </a:rPr>
            </a:br>
            <a:r>
              <a:rPr lang="en-US" sz="4400" b="1" i="0">
                <a:solidFill>
                  <a:srgbClr val="FFFFFF"/>
                </a:solidFill>
                <a:effectLst/>
                <a:latin typeface="Calibri" panose="020F0502020204030204" pitchFamily="34" charset="0"/>
              </a:rPr>
              <a:t>prior to your meeting</a:t>
            </a:r>
            <a:r>
              <a:rPr lang="en-US" sz="4400" b="0" i="0">
                <a:solidFill>
                  <a:srgbClr val="FFFFFF"/>
                </a:solidFill>
                <a:effectLst/>
                <a:latin typeface="Calibri" panose="020F0502020204030204" pitchFamily="34" charset="0"/>
              </a:rPr>
              <a:t> </a:t>
            </a:r>
            <a:endParaRPr lang="en-US" sz="4400">
              <a:solidFill>
                <a:srgbClr val="FFFFFF"/>
              </a:solidFill>
            </a:endParaRPr>
          </a:p>
        </p:txBody>
      </p:sp>
      <p:sp>
        <p:nvSpPr>
          <p:cNvPr id="3" name="Content Placeholder 2">
            <a:extLst>
              <a:ext uri="{FF2B5EF4-FFF2-40B4-BE49-F238E27FC236}">
                <a16:creationId xmlns:a16="http://schemas.microsoft.com/office/drawing/2014/main" id="{27392CA9-6827-4882-9500-CD0AA261DC2B}"/>
              </a:ext>
            </a:extLst>
          </p:cNvPr>
          <p:cNvSpPr>
            <a:spLocks noGrp="1"/>
          </p:cNvSpPr>
          <p:nvPr>
            <p:ph idx="1"/>
          </p:nvPr>
        </p:nvSpPr>
        <p:spPr>
          <a:xfrm>
            <a:off x="5231958" y="605896"/>
            <a:ext cx="5923721" cy="5646208"/>
          </a:xfrm>
        </p:spPr>
        <p:txBody>
          <a:bodyPr anchor="ctr">
            <a:normAutofit/>
          </a:bodyPr>
          <a:lstStyle/>
          <a:p>
            <a:pPr rtl="0" fontAlgn="base">
              <a:lnSpc>
                <a:spcPct val="100000"/>
              </a:lnSpc>
            </a:pPr>
            <a:r>
              <a:rPr lang="en-US" b="1" i="0">
                <a:effectLst/>
              </a:rPr>
              <a:t>[   ] Complete the Career Tab on MedScope </a:t>
            </a:r>
            <a:r>
              <a:rPr lang="en-US" b="0" i="0">
                <a:effectLst/>
              </a:rPr>
              <a:t> </a:t>
            </a:r>
          </a:p>
          <a:p>
            <a:pPr rtl="0" fontAlgn="base">
              <a:lnSpc>
                <a:spcPct val="100000"/>
              </a:lnSpc>
            </a:pPr>
            <a:r>
              <a:rPr lang="en-US" b="1" i="0">
                <a:effectLst/>
              </a:rPr>
              <a:t>[   ] Review your schedule/graduation requirements </a:t>
            </a:r>
            <a:r>
              <a:rPr lang="en-US" b="0" i="0">
                <a:effectLst/>
              </a:rPr>
              <a:t> </a:t>
            </a:r>
          </a:p>
          <a:p>
            <a:pPr rtl="0" fontAlgn="base">
              <a:lnSpc>
                <a:spcPct val="100000"/>
              </a:lnSpc>
            </a:pPr>
            <a:r>
              <a:rPr lang="en-US" b="0" i="0">
                <a:effectLst/>
              </a:rPr>
              <a:t>[   ] Review the </a:t>
            </a:r>
            <a:r>
              <a:rPr lang="en-US" b="0" i="0" u="sng" strike="noStrike">
                <a:effectLst/>
                <a:hlinkClick r:id="rId2"/>
              </a:rPr>
              <a:t>Residency Application Handbook</a:t>
            </a:r>
            <a:r>
              <a:rPr lang="en-US" b="0" i="0">
                <a:effectLst/>
              </a:rPr>
              <a:t> </a:t>
            </a:r>
          </a:p>
          <a:p>
            <a:pPr rtl="0" fontAlgn="base">
              <a:lnSpc>
                <a:spcPct val="100000"/>
              </a:lnSpc>
            </a:pPr>
            <a:endParaRPr lang="en-US" b="0" i="0">
              <a:effectLst/>
            </a:endParaRPr>
          </a:p>
          <a:p>
            <a:pPr rtl="0" fontAlgn="base">
              <a:lnSpc>
                <a:spcPct val="100000"/>
              </a:lnSpc>
            </a:pPr>
            <a:r>
              <a:rPr lang="en-US" b="0" i="0">
                <a:effectLst/>
              </a:rPr>
              <a:t>The below are NOT required but may be helpful  </a:t>
            </a:r>
          </a:p>
          <a:p>
            <a:pPr rtl="0" fontAlgn="base">
              <a:lnSpc>
                <a:spcPct val="100000"/>
              </a:lnSpc>
            </a:pPr>
            <a:r>
              <a:rPr lang="en-US" b="0" i="0">
                <a:effectLst/>
              </a:rPr>
              <a:t>[   ] Meet with Departmental Mentors  </a:t>
            </a:r>
          </a:p>
          <a:p>
            <a:pPr rtl="0" fontAlgn="base">
              <a:lnSpc>
                <a:spcPct val="100000"/>
              </a:lnSpc>
            </a:pPr>
            <a:r>
              <a:rPr lang="en-US" b="0" i="0">
                <a:effectLst/>
              </a:rPr>
              <a:t>[   ] Create a CV Draft (</a:t>
            </a:r>
            <a:r>
              <a:rPr lang="en-US" b="0" i="0" u="sng" strike="noStrike">
                <a:effectLst/>
                <a:hlinkClick r:id="rId3"/>
              </a:rPr>
              <a:t>CV Tips</a:t>
            </a:r>
            <a:r>
              <a:rPr lang="en-US" b="0" i="0">
                <a:effectLst/>
              </a:rPr>
              <a:t>); we will not go through this at the meeting but can answer specific questions  </a:t>
            </a:r>
          </a:p>
          <a:p>
            <a:pPr rtl="0" fontAlgn="base">
              <a:lnSpc>
                <a:spcPct val="100000"/>
              </a:lnSpc>
            </a:pPr>
            <a:r>
              <a:rPr lang="en-US" b="0" i="0">
                <a:effectLst/>
              </a:rPr>
              <a:t>[   ] Create a Personal Statement draft; we are happy to review outside the meeting timeframe  </a:t>
            </a:r>
          </a:p>
          <a:p>
            <a:pPr rtl="0" fontAlgn="base">
              <a:lnSpc>
                <a:spcPct val="100000"/>
              </a:lnSpc>
            </a:pPr>
            <a:r>
              <a:rPr lang="en-US" b="0" i="0">
                <a:effectLst/>
              </a:rPr>
              <a:t>[  ] Self reflect on your competitiveness </a:t>
            </a:r>
          </a:p>
          <a:p>
            <a:pPr rtl="0" fontAlgn="base">
              <a:lnSpc>
                <a:spcPct val="100000"/>
              </a:lnSpc>
            </a:pPr>
            <a:endParaRPr lang="en-US"/>
          </a:p>
        </p:txBody>
      </p:sp>
    </p:spTree>
    <p:extLst>
      <p:ext uri="{BB962C8B-B14F-4D97-AF65-F5344CB8AC3E}">
        <p14:creationId xmlns:p14="http://schemas.microsoft.com/office/powerpoint/2010/main" val="3502541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1C77AB-61DB-FBCF-13FC-E7EA7B52F3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339D92-D32A-F0C2-9A8D-832D547DF645}"/>
              </a:ext>
            </a:extLst>
          </p:cNvPr>
          <p:cNvSpPr>
            <a:spLocks noGrp="1"/>
          </p:cNvSpPr>
          <p:nvPr>
            <p:ph type="title"/>
          </p:nvPr>
        </p:nvSpPr>
        <p:spPr>
          <a:xfrm>
            <a:off x="5172074" y="286603"/>
            <a:ext cx="5983605" cy="1450757"/>
          </a:xfrm>
        </p:spPr>
        <p:txBody>
          <a:bodyPr>
            <a:normAutofit/>
          </a:bodyPr>
          <a:lstStyle/>
          <a:p>
            <a:r>
              <a:rPr lang="en-US"/>
              <a:t>What you can be doing now … </a:t>
            </a:r>
          </a:p>
        </p:txBody>
      </p:sp>
      <p:sp>
        <p:nvSpPr>
          <p:cNvPr id="4" name="Content Placeholder 3">
            <a:extLst>
              <a:ext uri="{FF2B5EF4-FFF2-40B4-BE49-F238E27FC236}">
                <a16:creationId xmlns:a16="http://schemas.microsoft.com/office/drawing/2014/main" id="{1E4F8CEB-A1DC-8BE5-8D99-6048F4DC3738}"/>
              </a:ext>
            </a:extLst>
          </p:cNvPr>
          <p:cNvSpPr>
            <a:spLocks noGrp="1"/>
          </p:cNvSpPr>
          <p:nvPr>
            <p:ph idx="1"/>
          </p:nvPr>
        </p:nvSpPr>
        <p:spPr>
          <a:xfrm>
            <a:off x="4846320" y="2108201"/>
            <a:ext cx="6995160" cy="4112105"/>
          </a:xfrm>
        </p:spPr>
        <p:txBody>
          <a:bodyPr>
            <a:normAutofit fontScale="92500"/>
          </a:bodyPr>
          <a:lstStyle/>
          <a:p>
            <a:pPr>
              <a:lnSpc>
                <a:spcPct val="90000"/>
              </a:lnSpc>
            </a:pPr>
            <a:r>
              <a:rPr lang="en-US" sz="1800" b="1">
                <a:highlight>
                  <a:srgbClr val="FFFF00"/>
                </a:highlight>
              </a:rPr>
              <a:t>Scheduling Tweaks, Away Rotations, Graduation Requirements</a:t>
            </a:r>
          </a:p>
          <a:p>
            <a:pPr>
              <a:lnSpc>
                <a:spcPct val="90000"/>
              </a:lnSpc>
            </a:pPr>
            <a:r>
              <a:rPr lang="en-US" sz="1800"/>
              <a:t>Consider Narrative/Brand </a:t>
            </a:r>
          </a:p>
          <a:p>
            <a:pPr>
              <a:lnSpc>
                <a:spcPct val="90000"/>
              </a:lnSpc>
            </a:pPr>
            <a:r>
              <a:rPr lang="en-US" sz="1800"/>
              <a:t>Work on your CV  (</a:t>
            </a:r>
            <a:r>
              <a:rPr lang="en-US" sz="1800">
                <a:hlinkClick r:id="rId2"/>
              </a:rPr>
              <a:t>OSA CV Tips</a:t>
            </a:r>
            <a:r>
              <a:rPr lang="en-US" sz="1800"/>
              <a:t>) </a:t>
            </a:r>
          </a:p>
          <a:p>
            <a:pPr lvl="1">
              <a:lnSpc>
                <a:spcPct val="90000"/>
              </a:lnSpc>
            </a:pPr>
            <a:r>
              <a:rPr lang="en-US"/>
              <a:t>to help you prepare for the applications sections </a:t>
            </a:r>
          </a:p>
          <a:p>
            <a:pPr lvl="1">
              <a:lnSpc>
                <a:spcPct val="90000"/>
              </a:lnSpc>
            </a:pPr>
            <a:r>
              <a:rPr lang="en-US"/>
              <a:t>brainstorm for your experiences/ personal statement</a:t>
            </a:r>
          </a:p>
          <a:p>
            <a:pPr>
              <a:lnSpc>
                <a:spcPct val="90000"/>
              </a:lnSpc>
            </a:pPr>
            <a:r>
              <a:rPr lang="en-US" sz="1800"/>
              <a:t>Create a draft of your Personal Statement  (</a:t>
            </a:r>
            <a:r>
              <a:rPr lang="en-US" sz="1800">
                <a:hlinkClick r:id="rId3"/>
              </a:rPr>
              <a:t>OSA PS Guidelines</a:t>
            </a:r>
            <a:r>
              <a:rPr lang="en-US" sz="1800"/>
              <a:t>) </a:t>
            </a:r>
          </a:p>
          <a:p>
            <a:pPr>
              <a:lnSpc>
                <a:spcPct val="90000"/>
              </a:lnSpc>
            </a:pPr>
            <a:r>
              <a:rPr lang="en-US" sz="1800"/>
              <a:t>Meet with Mentors (OSA, Department, Peers)</a:t>
            </a:r>
          </a:p>
          <a:p>
            <a:pPr>
              <a:lnSpc>
                <a:spcPct val="90000"/>
              </a:lnSpc>
            </a:pPr>
            <a:r>
              <a:rPr lang="en-US" sz="1800"/>
              <a:t>Complete the Career Tab on MedScope</a:t>
            </a:r>
          </a:p>
          <a:p>
            <a:pPr>
              <a:lnSpc>
                <a:spcPct val="90000"/>
              </a:lnSpc>
            </a:pPr>
            <a:r>
              <a:rPr lang="en-US" sz="1800"/>
              <a:t>Create a preliminary list of programs (recommend once you have Step 2 CK score, class distinction and have discussed competitiveness with your department)</a:t>
            </a:r>
          </a:p>
          <a:p>
            <a:pPr>
              <a:lnSpc>
                <a:spcPct val="90000"/>
              </a:lnSpc>
            </a:pPr>
            <a:endParaRPr lang="en-US" sz="1300"/>
          </a:p>
        </p:txBody>
      </p:sp>
      <p:pic>
        <p:nvPicPr>
          <p:cNvPr id="8" name="Picture 7" descr="Multi-colored paper-craft art">
            <a:extLst>
              <a:ext uri="{FF2B5EF4-FFF2-40B4-BE49-F238E27FC236}">
                <a16:creationId xmlns:a16="http://schemas.microsoft.com/office/drawing/2014/main" id="{973376D2-9727-EA5D-ED1F-12E18F00E418}"/>
              </a:ext>
            </a:extLst>
          </p:cNvPr>
          <p:cNvPicPr>
            <a:picLocks noChangeAspect="1"/>
          </p:cNvPicPr>
          <p:nvPr/>
        </p:nvPicPr>
        <p:blipFill>
          <a:blip r:embed="rId4"/>
          <a:srcRect l="27237" r="25001"/>
          <a:stretch/>
        </p:blipFill>
        <p:spPr>
          <a:xfrm>
            <a:off x="20" y="10"/>
            <a:ext cx="4580077" cy="6400784"/>
          </a:xfrm>
          <a:prstGeom prst="rect">
            <a:avLst/>
          </a:prstGeom>
        </p:spPr>
      </p:pic>
    </p:spTree>
    <p:extLst>
      <p:ext uri="{BB962C8B-B14F-4D97-AF65-F5344CB8AC3E}">
        <p14:creationId xmlns:p14="http://schemas.microsoft.com/office/powerpoint/2010/main" val="113871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349A3-DD37-41F4-406D-B2A3FC647C3B}"/>
              </a:ext>
            </a:extLst>
          </p:cNvPr>
          <p:cNvSpPr>
            <a:spLocks noGrp="1"/>
          </p:cNvSpPr>
          <p:nvPr>
            <p:ph type="title"/>
          </p:nvPr>
        </p:nvSpPr>
        <p:spPr>
          <a:xfrm>
            <a:off x="6411685" y="634946"/>
            <a:ext cx="5127171" cy="1450757"/>
          </a:xfrm>
        </p:spPr>
        <p:txBody>
          <a:bodyPr>
            <a:normAutofit/>
          </a:bodyPr>
          <a:lstStyle/>
          <a:p>
            <a:r>
              <a:rPr lang="en-US"/>
              <a:t>Scheduling, Resources </a:t>
            </a:r>
          </a:p>
        </p:txBody>
      </p:sp>
      <p:sp>
        <p:nvSpPr>
          <p:cNvPr id="3" name="Content Placeholder 2">
            <a:extLst>
              <a:ext uri="{FF2B5EF4-FFF2-40B4-BE49-F238E27FC236}">
                <a16:creationId xmlns:a16="http://schemas.microsoft.com/office/drawing/2014/main" id="{551DF9C0-89C4-517C-088F-A13259760EC7}"/>
              </a:ext>
            </a:extLst>
          </p:cNvPr>
          <p:cNvSpPr>
            <a:spLocks noGrp="1"/>
          </p:cNvSpPr>
          <p:nvPr>
            <p:ph idx="1"/>
          </p:nvPr>
        </p:nvSpPr>
        <p:spPr>
          <a:xfrm>
            <a:off x="6411684" y="2407436"/>
            <a:ext cx="5127172" cy="3461658"/>
          </a:xfrm>
        </p:spPr>
        <p:txBody>
          <a:bodyPr vert="horz" lIns="0" tIns="45720" rIns="0" bIns="45720" rtlCol="0">
            <a:normAutofit/>
          </a:bodyPr>
          <a:lstStyle/>
          <a:p>
            <a:r>
              <a:rPr lang="en-US">
                <a:hlinkClick r:id="rId2"/>
              </a:rPr>
              <a:t>Course catalog 2024-2025</a:t>
            </a:r>
            <a:endParaRPr lang="en-US"/>
          </a:p>
          <a:p>
            <a:r>
              <a:rPr lang="en-US">
                <a:hlinkClick r:id="rId3"/>
              </a:rPr>
              <a:t>https://medscope.umaryland.edu/catalog/2025-2026/</a:t>
            </a:r>
          </a:p>
          <a:p>
            <a:r>
              <a:rPr lang="en-US">
                <a:hlinkClick r:id="rId3"/>
              </a:rPr>
              <a:t>UMSOM Class of 2026</a:t>
            </a:r>
            <a:endParaRPr lang="en-US"/>
          </a:p>
          <a:p>
            <a:r>
              <a:rPr lang="en-US">
                <a:hlinkClick r:id="rId4"/>
              </a:rPr>
              <a:t>Academic Calendar</a:t>
            </a:r>
            <a:endParaRPr lang="en-US"/>
          </a:p>
          <a:p>
            <a:r>
              <a:rPr lang="en-US">
                <a:hlinkClick r:id="rId5"/>
              </a:rPr>
              <a:t>Graduation Requirements</a:t>
            </a:r>
            <a:endParaRPr lang="en-US"/>
          </a:p>
          <a:p>
            <a:endParaRPr lang="en-US"/>
          </a:p>
          <a:p>
            <a:endParaRPr lang="en-US"/>
          </a:p>
        </p:txBody>
      </p:sp>
      <p:pic>
        <p:nvPicPr>
          <p:cNvPr id="5" name="Picture 4">
            <a:extLst>
              <a:ext uri="{FF2B5EF4-FFF2-40B4-BE49-F238E27FC236}">
                <a16:creationId xmlns:a16="http://schemas.microsoft.com/office/drawing/2014/main" id="{EF4ACDFB-CDF7-25B8-4B63-B849BB8F14CC}"/>
              </a:ext>
            </a:extLst>
          </p:cNvPr>
          <p:cNvPicPr>
            <a:picLocks noChangeAspect="1"/>
          </p:cNvPicPr>
          <p:nvPr/>
        </p:nvPicPr>
        <p:blipFill>
          <a:blip r:embed="rId6"/>
          <a:stretch>
            <a:fillRect/>
          </a:stretch>
        </p:blipFill>
        <p:spPr>
          <a:xfrm>
            <a:off x="643192" y="717701"/>
            <a:ext cx="5115347" cy="5102557"/>
          </a:xfrm>
          <a:prstGeom prst="rect">
            <a:avLst/>
          </a:prstGeom>
        </p:spPr>
      </p:pic>
    </p:spTree>
    <p:extLst>
      <p:ext uri="{BB962C8B-B14F-4D97-AF65-F5344CB8AC3E}">
        <p14:creationId xmlns:p14="http://schemas.microsoft.com/office/powerpoint/2010/main" val="3243719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BDAB6-6D7C-D51D-82AC-D66EECAFD523}"/>
              </a:ext>
            </a:extLst>
          </p:cNvPr>
          <p:cNvSpPr>
            <a:spLocks noGrp="1"/>
          </p:cNvSpPr>
          <p:nvPr>
            <p:ph type="title"/>
          </p:nvPr>
        </p:nvSpPr>
        <p:spPr/>
        <p:txBody>
          <a:bodyPr>
            <a:normAutofit/>
          </a:bodyPr>
          <a:lstStyle/>
          <a:p>
            <a:r>
              <a:rPr lang="en-US"/>
              <a:t>A Note on External Rotations (“Aways”) </a:t>
            </a:r>
          </a:p>
        </p:txBody>
      </p:sp>
      <p:graphicFrame>
        <p:nvGraphicFramePr>
          <p:cNvPr id="5" name="Content Placeholder 2">
            <a:extLst>
              <a:ext uri="{FF2B5EF4-FFF2-40B4-BE49-F238E27FC236}">
                <a16:creationId xmlns:a16="http://schemas.microsoft.com/office/drawing/2014/main" id="{E688C357-9E3E-31FC-2A68-2C97DEAD7A1B}"/>
              </a:ext>
            </a:extLst>
          </p:cNvPr>
          <p:cNvGraphicFramePr>
            <a:graphicFrameLocks noGrp="1"/>
          </p:cNvGraphicFramePr>
          <p:nvPr>
            <p:ph idx="1"/>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4066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349A0-CB08-4A14-9CFB-C6F0FBF119E0}"/>
              </a:ext>
            </a:extLst>
          </p:cNvPr>
          <p:cNvSpPr>
            <a:spLocks noGrp="1"/>
          </p:cNvSpPr>
          <p:nvPr>
            <p:ph type="title" idx="4294967295"/>
          </p:nvPr>
        </p:nvSpPr>
        <p:spPr>
          <a:xfrm>
            <a:off x="0" y="606425"/>
            <a:ext cx="3643313" cy="5645150"/>
          </a:xfrm>
        </p:spPr>
        <p:txBody>
          <a:bodyPr vert="horz" lIns="91440" tIns="45720" rIns="91440" bIns="45720" rtlCol="0" anchor="ctr">
            <a:normAutofit/>
          </a:bodyPr>
          <a:lstStyle/>
          <a:p>
            <a:r>
              <a:rPr lang="en-US" sz="3700" b="0" i="0" u="sng" strike="noStrike">
                <a:solidFill>
                  <a:schemeClr val="tx1"/>
                </a:solidFill>
                <a:effectLst/>
                <a:hlinkClick r:id="rId2">
                  <a:extLst>
                    <a:ext uri="{A12FA001-AC4F-418D-AE19-62706E023703}">
                      <ahyp:hlinkClr xmlns:ahyp="http://schemas.microsoft.com/office/drawing/2018/hyperlinkcolor" val="tx"/>
                    </a:ext>
                  </a:extLst>
                </a:hlinkClick>
              </a:rPr>
              <a:t>UMSOM Graduation Requirements</a:t>
            </a:r>
            <a:r>
              <a:rPr lang="en-US" sz="3700" b="0" i="0">
                <a:solidFill>
                  <a:schemeClr val="tx1"/>
                </a:solidFill>
                <a:effectLst/>
              </a:rPr>
              <a:t> </a:t>
            </a:r>
            <a:endParaRPr lang="en-US" sz="3700">
              <a:solidFill>
                <a:schemeClr val="tx1"/>
              </a:solidFill>
            </a:endParaRPr>
          </a:p>
        </p:txBody>
      </p:sp>
      <p:sp>
        <p:nvSpPr>
          <p:cNvPr id="3" name="Content Placeholder 2">
            <a:extLst>
              <a:ext uri="{FF2B5EF4-FFF2-40B4-BE49-F238E27FC236}">
                <a16:creationId xmlns:a16="http://schemas.microsoft.com/office/drawing/2014/main" id="{DAE252C2-2895-4DF6-A1BA-480564A65D25}"/>
              </a:ext>
            </a:extLst>
          </p:cNvPr>
          <p:cNvSpPr>
            <a:spLocks noGrp="1"/>
          </p:cNvSpPr>
          <p:nvPr>
            <p:ph idx="4294967295"/>
          </p:nvPr>
        </p:nvSpPr>
        <p:spPr>
          <a:xfrm>
            <a:off x="3241675" y="207963"/>
            <a:ext cx="8950325" cy="6192837"/>
          </a:xfrm>
        </p:spPr>
        <p:txBody>
          <a:bodyPr vert="horz" lIns="0" tIns="45720" rIns="0" bIns="45720" rtlCol="0" anchor="ctr">
            <a:normAutofit fontScale="85000" lnSpcReduction="10000"/>
          </a:bodyPr>
          <a:lstStyle/>
          <a:p>
            <a:pPr marL="0" indent="0" fontAlgn="base">
              <a:lnSpc>
                <a:spcPct val="90000"/>
              </a:lnSpc>
              <a:spcBef>
                <a:spcPts val="0"/>
              </a:spcBef>
              <a:spcAft>
                <a:spcPts val="0"/>
              </a:spcAft>
              <a:buFont typeface="Calibri" panose="020F0502020204030204" pitchFamily="34" charset="0"/>
              <a:buNone/>
            </a:pPr>
            <a:r>
              <a:rPr lang="en-US" sz="800" b="0" i="1">
                <a:effectLst/>
              </a:rPr>
              <a:t>*</a:t>
            </a:r>
            <a:r>
              <a:rPr lang="en-US" sz="1900" b="0" i="1">
                <a:effectLst/>
                <a:latin typeface="Aptos" panose="020B0004020202020204" pitchFamily="34" charset="0"/>
              </a:rPr>
              <a:t>NOTE – if you are off cycle, please discuss your graduation requirements with an OSA Faculty member </a:t>
            </a:r>
            <a:r>
              <a:rPr lang="en-US" sz="1900" b="0" i="0">
                <a:effectLst/>
                <a:latin typeface="Aptos" panose="020B0004020202020204" pitchFamily="34" charset="0"/>
              </a:rPr>
              <a:t> </a:t>
            </a:r>
          </a:p>
          <a:p>
            <a:pPr marL="0" fontAlgn="base">
              <a:lnSpc>
                <a:spcPct val="90000"/>
              </a:lnSpc>
              <a:spcBef>
                <a:spcPts val="0"/>
              </a:spcBef>
              <a:spcAft>
                <a:spcPts val="0"/>
              </a:spcAft>
            </a:pPr>
            <a:r>
              <a:rPr lang="en-US" sz="1900" b="0" i="0">
                <a:effectLst/>
                <a:latin typeface="Aptos" panose="020B0004020202020204" pitchFamily="34" charset="0"/>
              </a:rPr>
              <a:t> </a:t>
            </a:r>
          </a:p>
          <a:p>
            <a:pPr lvl="1" fontAlgn="base">
              <a:lnSpc>
                <a:spcPct val="90000"/>
              </a:lnSpc>
              <a:spcBef>
                <a:spcPts val="0"/>
              </a:spcBef>
              <a:spcAft>
                <a:spcPts val="0"/>
              </a:spcAft>
              <a:buFont typeface="Calibri" panose="020F0502020204030204" pitchFamily="34" charset="0"/>
              <a:buChar char="•"/>
            </a:pPr>
            <a:r>
              <a:rPr lang="en-US" sz="1900" b="0" i="0" u="none" strike="noStrike">
                <a:effectLst/>
                <a:latin typeface="Aptos" panose="020B0004020202020204" pitchFamily="34" charset="0"/>
              </a:rPr>
              <a:t>Must be </a:t>
            </a:r>
            <a:r>
              <a:rPr lang="en-US" sz="1900" b="1" i="0" u="none" strike="noStrike">
                <a:effectLst/>
                <a:latin typeface="Aptos" panose="020B0004020202020204" pitchFamily="34" charset="0"/>
              </a:rPr>
              <a:t>completed</a:t>
            </a:r>
            <a:r>
              <a:rPr lang="en-US" sz="1900" b="0" i="0" u="none" strike="noStrike">
                <a:effectLst/>
                <a:latin typeface="Aptos" panose="020B0004020202020204" pitchFamily="34" charset="0"/>
              </a:rPr>
              <a:t> ONE week prior to graduation </a:t>
            </a:r>
            <a:r>
              <a:rPr lang="en-US" sz="1900" b="0" i="0">
                <a:effectLst/>
                <a:latin typeface="Aptos" panose="020B0004020202020204" pitchFamily="34" charset="0"/>
              </a:rPr>
              <a:t>​</a:t>
            </a:r>
          </a:p>
          <a:p>
            <a:pPr lvl="1" fontAlgn="base">
              <a:lnSpc>
                <a:spcPct val="90000"/>
              </a:lnSpc>
              <a:spcBef>
                <a:spcPts val="0"/>
              </a:spcBef>
              <a:spcAft>
                <a:spcPts val="0"/>
              </a:spcAft>
              <a:buFont typeface="Calibri" panose="020F0502020204030204" pitchFamily="34" charset="0"/>
              <a:buChar char="•"/>
            </a:pPr>
            <a:r>
              <a:rPr lang="en-US" sz="1900" b="0" i="0" u="none" strike="noStrike">
                <a:effectLst/>
                <a:latin typeface="Aptos" panose="020B0004020202020204" pitchFamily="34" charset="0"/>
              </a:rPr>
              <a:t>Pass all third-year clerkships, including shelf examinations </a:t>
            </a:r>
            <a:r>
              <a:rPr lang="en-US" sz="1900" b="0" i="0">
                <a:effectLst/>
                <a:latin typeface="Aptos" panose="020B0004020202020204" pitchFamily="34" charset="0"/>
              </a:rPr>
              <a:t>​</a:t>
            </a:r>
          </a:p>
          <a:p>
            <a:pPr lvl="1" fontAlgn="base">
              <a:lnSpc>
                <a:spcPct val="90000"/>
              </a:lnSpc>
              <a:spcBef>
                <a:spcPts val="0"/>
              </a:spcBef>
              <a:spcAft>
                <a:spcPts val="0"/>
              </a:spcAft>
              <a:buFont typeface="Calibri" panose="020F0502020204030204" pitchFamily="34" charset="0"/>
              <a:buChar char="•"/>
            </a:pPr>
            <a:r>
              <a:rPr lang="en-US" sz="1900" b="0" i="0" u="none" strike="noStrike">
                <a:effectLst/>
                <a:latin typeface="Aptos" panose="020B0004020202020204" pitchFamily="34" charset="0"/>
              </a:rPr>
              <a:t>Pass </a:t>
            </a:r>
            <a:r>
              <a:rPr lang="en-US" sz="1900" b="1" i="0" u="none" strike="noStrike">
                <a:effectLst/>
                <a:latin typeface="Aptos" panose="020B0004020202020204" pitchFamily="34" charset="0"/>
              </a:rPr>
              <a:t>ONE</a:t>
            </a:r>
            <a:r>
              <a:rPr lang="en-US" sz="1900" b="0" i="0" u="none" strike="noStrike">
                <a:effectLst/>
                <a:latin typeface="Aptos" panose="020B0004020202020204" pitchFamily="34" charset="0"/>
              </a:rPr>
              <a:t> 2-week elective (added to the Pediatric Clerkship)</a:t>
            </a:r>
            <a:r>
              <a:rPr lang="en-US" sz="1900" b="0" i="0">
                <a:effectLst/>
                <a:latin typeface="Aptos" panose="020B0004020202020204" pitchFamily="34" charset="0"/>
              </a:rPr>
              <a:t>​</a:t>
            </a:r>
          </a:p>
          <a:p>
            <a:pPr lvl="1" fontAlgn="base">
              <a:lnSpc>
                <a:spcPct val="90000"/>
              </a:lnSpc>
              <a:spcBef>
                <a:spcPts val="0"/>
              </a:spcBef>
              <a:spcAft>
                <a:spcPts val="0"/>
              </a:spcAft>
              <a:buFont typeface="Calibri" panose="020F0502020204030204" pitchFamily="34" charset="0"/>
              <a:buChar char="•"/>
            </a:pPr>
            <a:r>
              <a:rPr lang="en-US" sz="1900" b="0" i="0" u="none" strike="noStrike">
                <a:effectLst/>
                <a:latin typeface="Aptos" panose="020B0004020202020204" pitchFamily="34" charset="0"/>
              </a:rPr>
              <a:t>Pass </a:t>
            </a:r>
            <a:r>
              <a:rPr lang="en-US" sz="1900" b="1" i="0" u="none" strike="noStrike">
                <a:effectLst/>
                <a:latin typeface="Aptos" panose="020B0004020202020204" pitchFamily="34" charset="0"/>
              </a:rPr>
              <a:t>TWO</a:t>
            </a:r>
            <a:r>
              <a:rPr lang="en-US" sz="1900" b="0" i="0" u="none" strike="noStrike">
                <a:effectLst/>
                <a:latin typeface="Aptos" panose="020B0004020202020204" pitchFamily="34" charset="0"/>
              </a:rPr>
              <a:t> sub-internships </a:t>
            </a:r>
            <a:r>
              <a:rPr lang="en-US" sz="1900" b="0" i="0">
                <a:effectLst/>
                <a:latin typeface="Aptos" panose="020B0004020202020204" pitchFamily="34" charset="0"/>
              </a:rPr>
              <a:t>​</a:t>
            </a:r>
          </a:p>
          <a:p>
            <a:pPr lvl="1" fontAlgn="base">
              <a:lnSpc>
                <a:spcPct val="90000"/>
              </a:lnSpc>
              <a:spcBef>
                <a:spcPts val="0"/>
              </a:spcBef>
              <a:spcAft>
                <a:spcPts val="0"/>
              </a:spcAft>
              <a:buFont typeface="Calibri" panose="020F0502020204030204" pitchFamily="34" charset="0"/>
              <a:buChar char="•"/>
            </a:pPr>
            <a:r>
              <a:rPr lang="en-US" sz="1900" b="0" i="0" u="none" strike="noStrike">
                <a:effectLst/>
                <a:latin typeface="Aptos" panose="020B0004020202020204" pitchFamily="34" charset="0"/>
              </a:rPr>
              <a:t>Pass </a:t>
            </a:r>
            <a:r>
              <a:rPr lang="en-US" sz="1900" b="1" i="0" u="none" strike="noStrike">
                <a:effectLst/>
                <a:latin typeface="Aptos" panose="020B0004020202020204" pitchFamily="34" charset="0"/>
              </a:rPr>
              <a:t>FIVE</a:t>
            </a:r>
            <a:r>
              <a:rPr lang="en-US" sz="1900" b="0" i="0" u="none" strike="noStrike">
                <a:effectLst/>
                <a:latin typeface="Aptos" panose="020B0004020202020204" pitchFamily="34" charset="0"/>
              </a:rPr>
              <a:t> electives </a:t>
            </a:r>
            <a:r>
              <a:rPr lang="en-US" sz="1900" b="0" i="0">
                <a:effectLst/>
                <a:latin typeface="Aptos" panose="020B0004020202020204" pitchFamily="34" charset="0"/>
              </a:rPr>
              <a:t>​</a:t>
            </a:r>
          </a:p>
          <a:p>
            <a:pPr lvl="2" fontAlgn="base">
              <a:lnSpc>
                <a:spcPct val="90000"/>
              </a:lnSpc>
              <a:spcBef>
                <a:spcPts val="0"/>
              </a:spcBef>
              <a:spcAft>
                <a:spcPts val="0"/>
              </a:spcAft>
              <a:buFont typeface="Calibri" panose="020F0502020204030204" pitchFamily="34" charset="0"/>
              <a:buChar char="•"/>
            </a:pPr>
            <a:r>
              <a:rPr lang="en-US" sz="1900" b="0" i="0" u="none" strike="noStrike">
                <a:effectLst/>
                <a:latin typeface="Aptos" panose="020B0004020202020204" pitchFamily="34" charset="0"/>
              </a:rPr>
              <a:t>No more than TWO Pre-clerkship elective equivalents may be counted toward the total elective count </a:t>
            </a:r>
            <a:r>
              <a:rPr lang="en-US" sz="1900" b="0" i="0">
                <a:effectLst/>
                <a:latin typeface="Aptos" panose="020B0004020202020204" pitchFamily="34" charset="0"/>
              </a:rPr>
              <a:t>​</a:t>
            </a:r>
          </a:p>
          <a:p>
            <a:pPr lvl="2" fontAlgn="base">
              <a:lnSpc>
                <a:spcPct val="90000"/>
              </a:lnSpc>
              <a:spcBef>
                <a:spcPts val="0"/>
              </a:spcBef>
              <a:spcAft>
                <a:spcPts val="0"/>
              </a:spcAft>
              <a:buFont typeface="Calibri" panose="020F0502020204030204" pitchFamily="34" charset="0"/>
              <a:buChar char="•"/>
            </a:pPr>
            <a:r>
              <a:rPr lang="en-US" sz="1900" b="0" i="0" u="none" strike="noStrike">
                <a:effectLst/>
                <a:latin typeface="Aptos" panose="020B0004020202020204" pitchFamily="34" charset="0"/>
              </a:rPr>
              <a:t>Two electives must be on campus (i.e. in our electives catalogue) </a:t>
            </a:r>
            <a:r>
              <a:rPr lang="en-US" sz="1900" b="0" i="0">
                <a:effectLst/>
                <a:latin typeface="Aptos" panose="020B0004020202020204" pitchFamily="34" charset="0"/>
              </a:rPr>
              <a:t>​</a:t>
            </a:r>
          </a:p>
          <a:p>
            <a:pPr lvl="2" fontAlgn="base">
              <a:lnSpc>
                <a:spcPct val="90000"/>
              </a:lnSpc>
              <a:spcBef>
                <a:spcPts val="0"/>
              </a:spcBef>
              <a:spcAft>
                <a:spcPts val="0"/>
              </a:spcAft>
              <a:buFont typeface="Calibri" panose="020F0502020204030204" pitchFamily="34" charset="0"/>
              <a:buChar char="•"/>
            </a:pPr>
            <a:r>
              <a:rPr lang="en-US" sz="1900" b="0" i="0" u="none" strike="noStrike">
                <a:effectLst/>
                <a:latin typeface="Aptos" panose="020B0004020202020204" pitchFamily="34" charset="0"/>
              </a:rPr>
              <a:t>Pre-clerkship electives are considered “on campus” </a:t>
            </a:r>
            <a:r>
              <a:rPr lang="en-US" sz="1900" b="0" i="0">
                <a:effectLst/>
                <a:latin typeface="Aptos" panose="020B0004020202020204" pitchFamily="34" charset="0"/>
              </a:rPr>
              <a:t>​</a:t>
            </a:r>
          </a:p>
          <a:p>
            <a:pPr lvl="1" fontAlgn="base">
              <a:lnSpc>
                <a:spcPct val="90000"/>
              </a:lnSpc>
              <a:spcBef>
                <a:spcPts val="0"/>
              </a:spcBef>
              <a:spcAft>
                <a:spcPts val="0"/>
              </a:spcAft>
              <a:buFont typeface="Calibri" panose="020F0502020204030204" pitchFamily="34" charset="0"/>
              <a:buChar char="•"/>
            </a:pPr>
            <a:r>
              <a:rPr lang="en-US" sz="1900" b="0" i="0" u="none" strike="noStrike">
                <a:effectLst/>
                <a:latin typeface="Aptos" panose="020B0004020202020204" pitchFamily="34" charset="0"/>
              </a:rPr>
              <a:t>Pass </a:t>
            </a:r>
            <a:r>
              <a:rPr lang="en-US" sz="1900" b="1" i="0" u="none" strike="noStrike">
                <a:effectLst/>
                <a:latin typeface="Aptos" panose="020B0004020202020204" pitchFamily="34" charset="0"/>
              </a:rPr>
              <a:t>ONE</a:t>
            </a:r>
            <a:r>
              <a:rPr lang="en-US" sz="1900" b="0" i="0" u="none" strike="noStrike">
                <a:effectLst/>
                <a:latin typeface="Aptos" panose="020B0004020202020204" pitchFamily="34" charset="0"/>
              </a:rPr>
              <a:t> PoM4: Transition to Residency (4 weeks)</a:t>
            </a:r>
            <a:r>
              <a:rPr lang="en-US" sz="1900" b="0" i="0">
                <a:effectLst/>
                <a:latin typeface="Aptos" panose="020B0004020202020204" pitchFamily="34" charset="0"/>
              </a:rPr>
              <a:t>​</a:t>
            </a:r>
          </a:p>
          <a:p>
            <a:pPr marL="0" indent="0" fontAlgn="base">
              <a:lnSpc>
                <a:spcPct val="90000"/>
              </a:lnSpc>
              <a:spcBef>
                <a:spcPts val="0"/>
              </a:spcBef>
              <a:spcAft>
                <a:spcPts val="0"/>
              </a:spcAft>
              <a:buNone/>
            </a:pPr>
            <a:endParaRPr lang="en-US" sz="1900" b="0" i="0">
              <a:effectLst/>
              <a:latin typeface="Aptos" panose="020B0004020202020204" pitchFamily="34" charset="0"/>
            </a:endParaRPr>
          </a:p>
          <a:p>
            <a:pPr fontAlgn="base">
              <a:lnSpc>
                <a:spcPct val="90000"/>
              </a:lnSpc>
              <a:spcBef>
                <a:spcPts val="0"/>
              </a:spcBef>
              <a:spcAft>
                <a:spcPts val="0"/>
              </a:spcAft>
              <a:buFont typeface="Calibri" panose="020F0502020204030204" pitchFamily="34" charset="0"/>
              <a:buChar char="•"/>
            </a:pPr>
            <a:r>
              <a:rPr lang="en-US" sz="1900" b="1" i="0" u="sng">
                <a:effectLst/>
                <a:latin typeface="Aptos" panose="020B0004020202020204" pitchFamily="34" charset="0"/>
              </a:rPr>
              <a:t>Additional Requirements:</a:t>
            </a:r>
            <a:r>
              <a:rPr lang="en-US" sz="1900" b="0" i="0" u="none" strike="noStrike">
                <a:effectLst/>
                <a:latin typeface="Aptos" panose="020B0004020202020204" pitchFamily="34" charset="0"/>
              </a:rPr>
              <a:t> Note: these are NOT in addition to the above, but fulfill an above elective or sub-internship requirement.</a:t>
            </a:r>
            <a:r>
              <a:rPr lang="en-US" sz="1900" b="0" i="0">
                <a:effectLst/>
                <a:latin typeface="Aptos" panose="020B0004020202020204" pitchFamily="34" charset="0"/>
              </a:rPr>
              <a:t>​</a:t>
            </a:r>
          </a:p>
          <a:p>
            <a:pPr fontAlgn="base">
              <a:lnSpc>
                <a:spcPct val="90000"/>
              </a:lnSpc>
              <a:spcBef>
                <a:spcPts val="0"/>
              </a:spcBef>
              <a:spcAft>
                <a:spcPts val="0"/>
              </a:spcAft>
              <a:buFont typeface="Calibri" panose="020F0502020204030204" pitchFamily="34" charset="0"/>
              <a:buChar char="•"/>
            </a:pPr>
            <a:endParaRPr lang="en-US" sz="1900" b="0" i="0">
              <a:effectLst/>
              <a:latin typeface="Aptos" panose="020B0004020202020204" pitchFamily="34" charset="0"/>
            </a:endParaRPr>
          </a:p>
          <a:p>
            <a:pPr fontAlgn="base">
              <a:lnSpc>
                <a:spcPct val="90000"/>
              </a:lnSpc>
              <a:spcBef>
                <a:spcPts val="0"/>
              </a:spcBef>
              <a:spcAft>
                <a:spcPts val="0"/>
              </a:spcAft>
              <a:buFont typeface="Calibri" panose="020F0502020204030204" pitchFamily="34" charset="0"/>
              <a:buChar char="•"/>
            </a:pPr>
            <a:r>
              <a:rPr lang="en-US" sz="1900" b="1" i="0" u="sng">
                <a:effectLst/>
                <a:latin typeface="Aptos" panose="020B0004020202020204" pitchFamily="34" charset="0"/>
              </a:rPr>
              <a:t>Ambulatory Requirement^:</a:t>
            </a:r>
            <a:r>
              <a:rPr lang="en-US" sz="1900" b="0" i="0" u="none" strike="noStrike">
                <a:effectLst/>
                <a:latin typeface="Aptos" panose="020B0004020202020204" pitchFamily="34" charset="0"/>
              </a:rPr>
              <a:t> one (4-week) of the five above required electives or one (4-week) of the two above required sub-internships must be an Ambulatory rotation (as designated via the "Ambulatory" tab in the course catalog); in addition to the expectations of the elective, students will have designated curricular material to satisfy the ambulatory requirement; this requirement cannot be fulfilled with a pre-clerkship elective.</a:t>
            </a:r>
            <a:r>
              <a:rPr lang="en-US" sz="1900" b="0" i="0">
                <a:effectLst/>
                <a:latin typeface="Aptos" panose="020B0004020202020204" pitchFamily="34" charset="0"/>
              </a:rPr>
              <a:t>​</a:t>
            </a:r>
          </a:p>
          <a:p>
            <a:pPr fontAlgn="base">
              <a:lnSpc>
                <a:spcPct val="90000"/>
              </a:lnSpc>
              <a:spcBef>
                <a:spcPts val="0"/>
              </a:spcBef>
              <a:spcAft>
                <a:spcPts val="0"/>
              </a:spcAft>
              <a:buFont typeface="Calibri" panose="020F0502020204030204" pitchFamily="34" charset="0"/>
              <a:buChar char="•"/>
            </a:pPr>
            <a:endParaRPr lang="en-US" sz="1900" b="0" i="0">
              <a:effectLst/>
              <a:latin typeface="Aptos" panose="020B0004020202020204" pitchFamily="34" charset="0"/>
            </a:endParaRPr>
          </a:p>
          <a:p>
            <a:pPr fontAlgn="base">
              <a:lnSpc>
                <a:spcPct val="90000"/>
              </a:lnSpc>
              <a:spcBef>
                <a:spcPts val="0"/>
              </a:spcBef>
              <a:spcAft>
                <a:spcPts val="0"/>
              </a:spcAft>
              <a:buFont typeface="Calibri" panose="020F0502020204030204" pitchFamily="34" charset="0"/>
              <a:buChar char="•"/>
            </a:pPr>
            <a:r>
              <a:rPr lang="en-US" sz="1900" b="1" i="0" u="sng">
                <a:effectLst/>
                <a:latin typeface="Aptos" panose="020B0004020202020204" pitchFamily="34" charset="0"/>
              </a:rPr>
              <a:t>Internal Medicine Requirement^:</a:t>
            </a:r>
            <a:r>
              <a:rPr lang="en-US" sz="1900" b="0" i="0" u="none" strike="noStrike">
                <a:effectLst/>
                <a:latin typeface="Aptos" panose="020B0004020202020204" pitchFamily="34" charset="0"/>
              </a:rPr>
              <a:t> one (4-week) of the five above required electives or one (4-week) of the two above required sub-internships must be in Internal Medicine (as designated via the "Internal Medicine" tab in the course catalog); cannot be fulfilled with a pre-clerkship elective.</a:t>
            </a:r>
            <a:r>
              <a:rPr lang="en-US" sz="1900" b="0" i="0">
                <a:effectLst/>
                <a:latin typeface="Aptos" panose="020B0004020202020204" pitchFamily="34" charset="0"/>
              </a:rPr>
              <a:t>​</a:t>
            </a:r>
          </a:p>
          <a:p>
            <a:pPr marL="0" indent="0" fontAlgn="base">
              <a:lnSpc>
                <a:spcPct val="90000"/>
              </a:lnSpc>
              <a:spcBef>
                <a:spcPts val="0"/>
              </a:spcBef>
              <a:spcAft>
                <a:spcPts val="0"/>
              </a:spcAft>
              <a:buFont typeface="Calibri" panose="020F0502020204030204" pitchFamily="34" charset="0"/>
              <a:buNone/>
            </a:pPr>
            <a:endParaRPr lang="en-US" sz="1900" b="0" i="0" u="none" strike="noStrike">
              <a:effectLst/>
              <a:latin typeface="Aptos" panose="020B0004020202020204" pitchFamily="34" charset="0"/>
            </a:endParaRPr>
          </a:p>
          <a:p>
            <a:pPr marL="292608" lvl="1" indent="0" fontAlgn="base">
              <a:lnSpc>
                <a:spcPct val="90000"/>
              </a:lnSpc>
              <a:spcBef>
                <a:spcPts val="0"/>
              </a:spcBef>
              <a:spcAft>
                <a:spcPts val="0"/>
              </a:spcAft>
              <a:buFont typeface="Calibri" panose="020F0502020204030204" pitchFamily="34" charset="0"/>
              <a:buNone/>
            </a:pPr>
            <a:r>
              <a:rPr lang="en-US" sz="1900" b="1" i="0" u="none" strike="noStrike">
                <a:effectLst/>
                <a:latin typeface="Aptos" panose="020B0004020202020204" pitchFamily="34" charset="0"/>
              </a:rPr>
              <a:t>^The same rotation cannot fulfill both the Ambulatory and Internal Medicine Requirement.</a:t>
            </a:r>
            <a:r>
              <a:rPr lang="en-US" sz="1900" b="1" i="0">
                <a:effectLst/>
                <a:latin typeface="Aptos" panose="020B0004020202020204" pitchFamily="34" charset="0"/>
              </a:rPr>
              <a:t>​</a:t>
            </a:r>
          </a:p>
          <a:p>
            <a:pPr fontAlgn="base">
              <a:lnSpc>
                <a:spcPct val="90000"/>
              </a:lnSpc>
              <a:spcBef>
                <a:spcPts val="0"/>
              </a:spcBef>
              <a:spcAft>
                <a:spcPts val="0"/>
              </a:spcAft>
              <a:buFont typeface="Calibri" panose="020F0502020204030204" pitchFamily="34" charset="0"/>
              <a:buChar char="•"/>
            </a:pPr>
            <a:endParaRPr lang="en-US" sz="1900" b="0" i="0">
              <a:effectLst/>
              <a:latin typeface="Aptos" panose="020B0004020202020204" pitchFamily="34" charset="0"/>
            </a:endParaRPr>
          </a:p>
          <a:p>
            <a:pPr fontAlgn="base">
              <a:lnSpc>
                <a:spcPct val="90000"/>
              </a:lnSpc>
              <a:spcBef>
                <a:spcPts val="0"/>
              </a:spcBef>
              <a:spcAft>
                <a:spcPts val="0"/>
              </a:spcAft>
              <a:buFont typeface="Calibri" panose="020F0502020204030204" pitchFamily="34" charset="0"/>
              <a:buChar char="•"/>
            </a:pPr>
            <a:r>
              <a:rPr lang="en-US" sz="1900" b="0" i="0" u="none" strike="noStrike">
                <a:effectLst/>
                <a:latin typeface="Aptos" panose="020B0004020202020204" pitchFamily="34" charset="0"/>
              </a:rPr>
              <a:t>★ At least one clinical rotation (as designated via the "Clinical" tab in the course catalog) must be done in the same semester as graduation.</a:t>
            </a:r>
            <a:endParaRPr lang="en-US" sz="1900" b="0" i="0">
              <a:effectLst/>
              <a:latin typeface="Aptos" panose="020B0004020202020204" pitchFamily="34" charset="0"/>
            </a:endParaRPr>
          </a:p>
        </p:txBody>
      </p:sp>
    </p:spTree>
    <p:extLst>
      <p:ext uri="{BB962C8B-B14F-4D97-AF65-F5344CB8AC3E}">
        <p14:creationId xmlns:p14="http://schemas.microsoft.com/office/powerpoint/2010/main" val="2537926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B4101-C47E-4DC5-408E-2FA49B518393}"/>
              </a:ext>
            </a:extLst>
          </p:cNvPr>
          <p:cNvSpPr>
            <a:spLocks noGrp="1"/>
          </p:cNvSpPr>
          <p:nvPr>
            <p:ph type="title"/>
          </p:nvPr>
        </p:nvSpPr>
        <p:spPr/>
        <p:txBody>
          <a:bodyPr>
            <a:normAutofit/>
          </a:bodyPr>
          <a:lstStyle/>
          <a:p>
            <a:r>
              <a:rPr lang="en-US"/>
              <a:t>Additional Graduation Requirements </a:t>
            </a:r>
          </a:p>
        </p:txBody>
      </p:sp>
      <p:graphicFrame>
        <p:nvGraphicFramePr>
          <p:cNvPr id="5" name="Content Placeholder 2">
            <a:extLst>
              <a:ext uri="{FF2B5EF4-FFF2-40B4-BE49-F238E27FC236}">
                <a16:creationId xmlns:a16="http://schemas.microsoft.com/office/drawing/2014/main" id="{9F22299C-E0BA-4912-EB6E-355A7C30530C}"/>
              </a:ext>
            </a:extLst>
          </p:cNvPr>
          <p:cNvGraphicFramePr>
            <a:graphicFrameLocks noGrp="1"/>
          </p:cNvGraphicFramePr>
          <p:nvPr>
            <p:ph idx="1"/>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08427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8"/>
  <p:tag name="TPFULLVERSION" val="2.2.3.19"/>
  <p:tag name="TPOS" val="2"/>
  <p:tag name="TPLASTSAVEVERSION" val="6.2 PC"/>
  <p:tag name="TPLASTSAVEPRODUCT" val="TurningPoint web for PowerPoint"/>
</p:tagLst>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b952f4ed-faee-42e5-b15e-296a4efded7d" xsi:nil="true"/>
    <_ip_UnifiedCompliancePolicyUIAction xmlns="http://schemas.microsoft.com/sharepoint/v3" xsi:nil="true"/>
    <SenttoStudentHealth xmlns="b952f4ed-faee-42e5-b15e-296a4efded7d">true</SenttoStudentHealth>
    <_ip_UnifiedCompliancePolicyProperties xmlns="http://schemas.microsoft.com/sharepoint/v3" xsi:nil="true"/>
    <lcf76f155ced4ddcb4097134ff3c332f xmlns="b952f4ed-faee-42e5-b15e-296a4efded7d">
      <Terms xmlns="http://schemas.microsoft.com/office/infopath/2007/PartnerControls"/>
    </lcf76f155ced4ddcb4097134ff3c332f>
    <TaxCatchAll xmlns="480e030d-b1ba-4175-bf7e-8ff9154deca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1BD426C7E93694B8A52C937FFACA1C5" ma:contentTypeVersion="23" ma:contentTypeDescription="Create a new document." ma:contentTypeScope="" ma:versionID="8a17d9be41b4bcf581038508678214a7">
  <xsd:schema xmlns:xsd="http://www.w3.org/2001/XMLSchema" xmlns:xs="http://www.w3.org/2001/XMLSchema" xmlns:p="http://schemas.microsoft.com/office/2006/metadata/properties" xmlns:ns1="http://schemas.microsoft.com/sharepoint/v3" xmlns:ns2="b952f4ed-faee-42e5-b15e-296a4efded7d" xmlns:ns3="480e030d-b1ba-4175-bf7e-8ff9154deca3" targetNamespace="http://schemas.microsoft.com/office/2006/metadata/properties" ma:root="true" ma:fieldsID="298cd942ded46bd37af27c73b96e2bc3" ns1:_="" ns2:_="" ns3:_="">
    <xsd:import namespace="http://schemas.microsoft.com/sharepoint/v3"/>
    <xsd:import namespace="b952f4ed-faee-42e5-b15e-296a4efded7d"/>
    <xsd:import namespace="480e030d-b1ba-4175-bf7e-8ff9154deca3"/>
    <xsd:element name="properties">
      <xsd:complexType>
        <xsd:sequence>
          <xsd:element name="documentManagement">
            <xsd:complexType>
              <xsd:all>
                <xsd:element ref="ns2:SenttoStudentHealth"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52f4ed-faee-42e5-b15e-296a4efded7d" elementFormDefault="qualified">
    <xsd:import namespace="http://schemas.microsoft.com/office/2006/documentManagement/types"/>
    <xsd:import namespace="http://schemas.microsoft.com/office/infopath/2007/PartnerControls"/>
    <xsd:element name="SenttoStudentHealth" ma:index="2" nillable="true" ma:displayName="Sent to Student Health" ma:default="1" ma:format="Dropdown" ma:internalName="SenttoStudentHealth" ma:readOnly="false">
      <xsd:simpleType>
        <xsd:restriction base="dms:Boolea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Location" ma:index="17" nillable="true" ma:displayName="Location" ma:hidden="true"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25e2b2fc-0517-44cc-85bc-21d743cacc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0e030d-b1ba-4175-bf7e-8ff9154deca3"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element name="TaxCatchAll" ma:index="26" nillable="true" ma:displayName="Taxonomy Catch All Column" ma:hidden="true" ma:list="{ddc7a2c4-33d9-45de-a80b-5d443deca286}" ma:internalName="TaxCatchAll" ma:showField="CatchAllData" ma:web="480e030d-b1ba-4175-bf7e-8ff9154dec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3CD65D-61A5-43C9-A837-6EC73C7DA8AB}">
  <ds:schemaRefs>
    <ds:schemaRef ds:uri="480e030d-b1ba-4175-bf7e-8ff9154deca3"/>
    <ds:schemaRef ds:uri="b952f4ed-faee-42e5-b15e-296a4efded7d"/>
    <ds:schemaRef ds:uri="c571fd41-74c2-4ff1-a614-e2b7fcd93986"/>
    <ds:schemaRef ds:uri="d3d66719-db80-407d-811e-b053a826c8d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8111BB8-F0E0-4B44-99B7-52681493D25A}">
  <ds:schemaRefs>
    <ds:schemaRef ds:uri="480e030d-b1ba-4175-bf7e-8ff9154deca3"/>
    <ds:schemaRef ds:uri="b952f4ed-faee-42e5-b15e-296a4efded7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1F006B4-A9E1-4F39-85C8-FB836F919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TM03457464[[fn=Dividend]]</Template>
  <Application>Microsoft Office PowerPoint</Application>
  <PresentationFormat>Widescreen</PresentationFormat>
  <Slides>43</Slides>
  <Notes>2</Notes>
  <HiddenSlides>0</HiddenSlide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RetrospectVTI</vt:lpstr>
      <vt:lpstr>Radiation Oncology </vt:lpstr>
      <vt:lpstr>PowerPoint Presentation</vt:lpstr>
      <vt:lpstr>Upcoming workshops … </vt:lpstr>
      <vt:lpstr>What you can be doing now … </vt:lpstr>
      <vt:lpstr>What you can be doing now … </vt:lpstr>
      <vt:lpstr>Scheduling, Resources </vt:lpstr>
      <vt:lpstr>A Note on External Rotations (“Aways”) </vt:lpstr>
      <vt:lpstr>UMSOM Graduation Requirements </vt:lpstr>
      <vt:lpstr>Additional Graduation Requirements </vt:lpstr>
      <vt:lpstr>What you can be doing now … </vt:lpstr>
      <vt:lpstr>What you can be doing now … </vt:lpstr>
      <vt:lpstr>What you can be doing now … </vt:lpstr>
      <vt:lpstr>Career Tab (Please complete)</vt:lpstr>
      <vt:lpstr>Important Reminders </vt:lpstr>
      <vt:lpstr>1:1 Sessions with OSA </vt:lpstr>
      <vt:lpstr>MSPE</vt:lpstr>
      <vt:lpstr>Residency Application Manual: Your New Best Friend</vt:lpstr>
      <vt:lpstr>ERAS/NRMP TIMELINE  </vt:lpstr>
      <vt:lpstr>PowerPoint Presentation</vt:lpstr>
      <vt:lpstr>Radiation Oncology Application</vt:lpstr>
      <vt:lpstr>PowerPoint Presentation</vt:lpstr>
      <vt:lpstr>PowerPoint Presentation</vt:lpstr>
      <vt:lpstr>PowerPoint Presentation</vt:lpstr>
      <vt:lpstr>PowerPoint Presentation</vt:lpstr>
      <vt:lpstr>Goals</vt:lpstr>
      <vt:lpstr>Signaling</vt:lpstr>
      <vt:lpstr>PowerPoint Presentation</vt:lpstr>
      <vt:lpstr>PowerPoint Presentation</vt:lpstr>
      <vt:lpstr>PowerPoint Presentation</vt:lpstr>
      <vt:lpstr>PowerPoint Presentation</vt:lpstr>
      <vt:lpstr>PowerPoint Presentation</vt:lpstr>
      <vt:lpstr>Radiation Oncology Data (UMSOM)</vt:lpstr>
      <vt:lpstr>Radiation Oncology Data (UMSOM)</vt:lpstr>
      <vt:lpstr>Radiation Oncology Data (UMSOM)</vt:lpstr>
      <vt:lpstr>Radiation Oncology Data (UMSOM)</vt:lpstr>
      <vt:lpstr>Radiation Oncology  (UMSOM)</vt:lpstr>
      <vt:lpstr>Which Programs to apply to:</vt:lpstr>
      <vt:lpstr>Residency Explorer</vt:lpstr>
      <vt:lpstr>PowerPoint Presentation</vt:lpstr>
      <vt:lpstr>Compare Programs</vt:lpstr>
      <vt:lpstr>Frieda</vt:lpstr>
      <vt:lpstr>PowerPoint Presentation</vt:lpstr>
      <vt:lpstr>Checklist to be completed  prior to your meeting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Medicine </dc:title>
  <dc:creator>Lamos, Elizabeth</dc:creator>
  <cp:revision>36</cp:revision>
  <dcterms:created xsi:type="dcterms:W3CDTF">2022-04-09T17:30:38Z</dcterms:created>
  <dcterms:modified xsi:type="dcterms:W3CDTF">2025-05-07T13:09:23Z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0x010100F1BD426C7E93694B8A52C937FFACA1C5</vt:lpwstr>
  </property>
  <property fmtid="{D5CDD505-2E9C-101B-9397-08002B2CF9AE}" pid="3" name="MediaServiceImageTags">
    <vt:lpwstr/>
  </property>
</Properties>
</file>