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32"/>
  </p:notesMasterIdLst>
  <p:sldIdLst>
    <p:sldId id="266" r:id="rId5"/>
    <p:sldId id="307" r:id="rId6"/>
    <p:sldId id="323" r:id="rId7"/>
    <p:sldId id="324" r:id="rId8"/>
    <p:sldId id="308" r:id="rId9"/>
    <p:sldId id="325" r:id="rId10"/>
    <p:sldId id="312" r:id="rId11"/>
    <p:sldId id="316" r:id="rId12"/>
    <p:sldId id="311" r:id="rId13"/>
    <p:sldId id="322" r:id="rId14"/>
    <p:sldId id="318" r:id="rId15"/>
    <p:sldId id="268" r:id="rId16"/>
    <p:sldId id="300" r:id="rId17"/>
    <p:sldId id="302" r:id="rId18"/>
    <p:sldId id="326" r:id="rId19"/>
    <p:sldId id="271" r:id="rId20"/>
    <p:sldId id="306" r:id="rId21"/>
    <p:sldId id="269" r:id="rId22"/>
    <p:sldId id="272" r:id="rId23"/>
    <p:sldId id="275" r:id="rId24"/>
    <p:sldId id="291" r:id="rId25"/>
    <p:sldId id="303" r:id="rId26"/>
    <p:sldId id="319" r:id="rId27"/>
    <p:sldId id="327" r:id="rId28"/>
    <p:sldId id="305" r:id="rId29"/>
    <p:sldId id="285" r:id="rId30"/>
    <p:sldId id="290" r:id="rId31"/>
  </p:sldIdLst>
  <p:sldSz cx="12192000" cy="6858000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8965BB-7D91-AD9A-6BC9-7D9C278780AE}" v="1384" dt="2025-04-22T19:02:25.943"/>
    <p1510:client id="{B1D2253E-6CD0-A58C-A1DD-6638338FCFB5}" v="65" dt="2025-04-22T04:49:35.927"/>
    <p1510:client id="{D396E2B4-FFB3-A7E9-2061-700EF92C4EA5}" v="29" dt="2025-04-22T14:12:00.3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gs" Target="tags/tag1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medschool.umaryland.edu/osa/residency-application-manual-/osa-advising-workshop-series/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medschool.umaryland.edu/osa/residency-application-manual-/osa-advising-workshop-series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ADB2F8-BB85-4237-85D5-D3104486C949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8BBE6F7-58DC-4653-A41A-C7B4B98FDBA8}">
      <dgm:prSet/>
      <dgm:spPr>
        <a:xfrm>
          <a:off x="0" y="3526828"/>
          <a:ext cx="7898297" cy="39179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April-May: OSA Specialty-Specific Advising 	</a:t>
          </a:r>
        </a:p>
      </dgm:t>
    </dgm:pt>
    <dgm:pt modelId="{9C9D9627-5A7B-4362-BD8D-3BE11C83A310}" type="parTrans" cxnId="{34FC4DAE-F61E-4DA6-8BA4-0CD1BD984611}">
      <dgm:prSet/>
      <dgm:spPr/>
      <dgm:t>
        <a:bodyPr/>
        <a:lstStyle/>
        <a:p>
          <a:endParaRPr lang="en-US"/>
        </a:p>
      </dgm:t>
    </dgm:pt>
    <dgm:pt modelId="{D64AA040-64AD-4F80-AB10-25EEBE6464F1}" type="sibTrans" cxnId="{34FC4DAE-F61E-4DA6-8BA4-0CD1BD984611}">
      <dgm:prSet/>
      <dgm:spPr/>
      <dgm:t>
        <a:bodyPr/>
        <a:lstStyle/>
        <a:p>
          <a:endParaRPr lang="en-US"/>
        </a:p>
      </dgm:t>
    </dgm:pt>
    <dgm:pt modelId="{2C0A7736-0C37-4331-A036-E3714F7DCB23}">
      <dgm:prSet/>
      <dgm:spPr>
        <a:xfrm>
          <a:off x="0" y="1959667"/>
          <a:ext cx="7898297" cy="39179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strike="noStrike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Personal Statement Writing Workshops: </a:t>
          </a:r>
          <a:r>
            <a:rPr lang="en-US" strike="noStrike" baseline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Medscope</a:t>
          </a:r>
          <a:r>
            <a:rPr lang="en-US" strike="noStrike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recording; LIVE: 7/15 &amp; 8/19 in Reid Rooms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12FB6A49-5589-444D-B809-868673D34BCF}" type="parTrans" cxnId="{3E055B4A-2A84-4792-95E9-3BB4D3570EE5}">
      <dgm:prSet/>
      <dgm:spPr/>
      <dgm:t>
        <a:bodyPr/>
        <a:lstStyle/>
        <a:p>
          <a:endParaRPr lang="en-US"/>
        </a:p>
      </dgm:t>
    </dgm:pt>
    <dgm:pt modelId="{B6AAB1C7-EA62-4AB1-AD8E-349F6B7A2F5C}" type="sibTrans" cxnId="{3E055B4A-2A84-4792-95E9-3BB4D3570EE5}">
      <dgm:prSet/>
      <dgm:spPr/>
      <dgm:t>
        <a:bodyPr/>
        <a:lstStyle/>
        <a:p>
          <a:endParaRPr lang="en-US"/>
        </a:p>
      </dgm:t>
    </dgm:pt>
    <dgm:pt modelId="{0E9ACA25-0721-47DA-BB41-684A4FA5B095}">
      <dgm:prSet/>
      <dgm:spPr>
        <a:xfrm>
          <a:off x="0" y="4310408"/>
          <a:ext cx="7898297" cy="39179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June 3rd 400pm: Residency Application Workshop:</a:t>
          </a:r>
        </a:p>
      </dgm:t>
    </dgm:pt>
    <dgm:pt modelId="{B0DF6869-14BD-406F-9AE8-64ABE5A547E1}" type="parTrans" cxnId="{489AFCE1-09FE-411A-8D25-418141B3F290}">
      <dgm:prSet/>
      <dgm:spPr/>
      <dgm:t>
        <a:bodyPr/>
        <a:lstStyle/>
        <a:p>
          <a:endParaRPr lang="en-US"/>
        </a:p>
      </dgm:t>
    </dgm:pt>
    <dgm:pt modelId="{A27CE332-1B71-4B03-BF26-60CE0172E822}" type="sibTrans" cxnId="{489AFCE1-09FE-411A-8D25-418141B3F290}">
      <dgm:prSet/>
      <dgm:spPr/>
      <dgm:t>
        <a:bodyPr/>
        <a:lstStyle/>
        <a:p>
          <a:endParaRPr lang="en-US"/>
        </a:p>
      </dgm:t>
    </dgm:pt>
    <dgm:pt modelId="{2FA4769C-825C-4698-B3E2-81FDBFD20893}">
      <dgm:prSet/>
      <dgm:spPr>
        <a:xfrm>
          <a:off x="0" y="5093988"/>
          <a:ext cx="7898297" cy="39179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March 2026: SOAP Workshop (mandatory)</a:t>
          </a:r>
        </a:p>
      </dgm:t>
    </dgm:pt>
    <dgm:pt modelId="{9C0829C0-C8A1-480A-89DC-B97BF4E2C62C}" type="parTrans" cxnId="{18797158-0291-4663-A71A-8AECE5BD3709}">
      <dgm:prSet/>
      <dgm:spPr/>
      <dgm:t>
        <a:bodyPr/>
        <a:lstStyle/>
        <a:p>
          <a:endParaRPr lang="en-US"/>
        </a:p>
      </dgm:t>
    </dgm:pt>
    <dgm:pt modelId="{C4F37875-3805-43DE-BC8C-0090DFA43822}" type="sibTrans" cxnId="{18797158-0291-4663-A71A-8AECE5BD3709}">
      <dgm:prSet/>
      <dgm:spPr/>
      <dgm:t>
        <a:bodyPr/>
        <a:lstStyle/>
        <a:p>
          <a:endParaRPr lang="en-US"/>
        </a:p>
      </dgm:t>
    </dgm:pt>
    <dgm:pt modelId="{7464BD98-C6DB-4E61-90E7-A4903A85A8D4}">
      <dgm:prSet/>
      <dgm:spPr>
        <a:xfrm>
          <a:off x="0" y="3918618"/>
          <a:ext cx="7898297" cy="391790"/>
        </a:xfr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May-July: OSA 1:1 Advising Sessions </a:t>
          </a:r>
          <a:endParaRPr lang="en-US" b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BDA4D195-CDBD-46CE-8AE4-C19A28E0A2D9}" type="parTrans" cxnId="{7C863285-2A4E-4012-A5D3-0714D6E22E01}">
      <dgm:prSet/>
      <dgm:spPr/>
      <dgm:t>
        <a:bodyPr/>
        <a:lstStyle/>
        <a:p>
          <a:endParaRPr lang="en-US"/>
        </a:p>
      </dgm:t>
    </dgm:pt>
    <dgm:pt modelId="{08E8817D-338D-4F73-B45D-0A82432C3411}" type="sibTrans" cxnId="{7C863285-2A4E-4012-A5D3-0714D6E22E01}">
      <dgm:prSet/>
      <dgm:spPr/>
      <dgm:t>
        <a:bodyPr/>
        <a:lstStyle/>
        <a:p>
          <a:endParaRPr lang="en-US"/>
        </a:p>
      </dgm:t>
    </dgm:pt>
    <dgm:pt modelId="{828C6256-E715-4774-8D5D-42228989FB90}">
      <dgm:prSet/>
      <dgm:spPr>
        <a:xfrm>
          <a:off x="0" y="1959667"/>
          <a:ext cx="7898297" cy="391790"/>
        </a:xfr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Workshop Links: </a:t>
          </a:r>
          <a:r>
            <a:rPr lang="en-US" dirty="0">
              <a:hlinkClick xmlns:r="http://schemas.openxmlformats.org/officeDocument/2006/relationships" r:id="rId1"/>
            </a:rPr>
            <a:t>OSA Advising Workshop Series | University of Maryland School of Medicine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D40D958D-C3E5-403A-9EC5-6DFDDB313F37}" type="parTrans" cxnId="{CB406F63-BA0D-4F03-B936-2250AACA553C}">
      <dgm:prSet/>
      <dgm:spPr/>
    </dgm:pt>
    <dgm:pt modelId="{94ACE435-3B49-428A-B7E2-71D5F5B1D3FF}" type="sibTrans" cxnId="{CB406F63-BA0D-4F03-B936-2250AACA553C}">
      <dgm:prSet/>
      <dgm:spPr/>
    </dgm:pt>
    <dgm:pt modelId="{295A8285-D275-46F7-A07C-59E361FA3C75}" type="pres">
      <dgm:prSet presAssocID="{AFADB2F8-BB85-4237-85D5-D3104486C949}" presName="vert0" presStyleCnt="0">
        <dgm:presLayoutVars>
          <dgm:dir/>
          <dgm:animOne val="branch"/>
          <dgm:animLvl val="lvl"/>
        </dgm:presLayoutVars>
      </dgm:prSet>
      <dgm:spPr/>
    </dgm:pt>
    <dgm:pt modelId="{8C8E7624-4360-486D-8A1B-A688B367C5DB}" type="pres">
      <dgm:prSet presAssocID="{828C6256-E715-4774-8D5D-42228989FB90}" presName="thickLine" presStyleLbl="alignNode1" presStyleIdx="0" presStyleCnt="6"/>
      <dgm:spPr/>
    </dgm:pt>
    <dgm:pt modelId="{9EEC6CF5-CD00-4F35-BC9D-262096513CB8}" type="pres">
      <dgm:prSet presAssocID="{828C6256-E715-4774-8D5D-42228989FB90}" presName="horz1" presStyleCnt="0"/>
      <dgm:spPr/>
    </dgm:pt>
    <dgm:pt modelId="{ABE5F513-B220-4854-B9B7-94A8C3822193}" type="pres">
      <dgm:prSet presAssocID="{828C6256-E715-4774-8D5D-42228989FB90}" presName="tx1" presStyleLbl="revTx" presStyleIdx="0" presStyleCnt="6"/>
      <dgm:spPr>
        <a:prstGeom prst="rect">
          <a:avLst/>
        </a:prstGeom>
      </dgm:spPr>
    </dgm:pt>
    <dgm:pt modelId="{DEB2349A-6004-44FA-A9E5-C884EB95D583}" type="pres">
      <dgm:prSet presAssocID="{828C6256-E715-4774-8D5D-42228989FB90}" presName="vert1" presStyleCnt="0"/>
      <dgm:spPr/>
    </dgm:pt>
    <dgm:pt modelId="{305BE206-0F8C-41DF-90B1-AD929032F948}" type="pres">
      <dgm:prSet presAssocID="{2C0A7736-0C37-4331-A036-E3714F7DCB23}" presName="thickLine" presStyleLbl="alignNode1" presStyleIdx="1" presStyleCnt="6"/>
      <dgm:spPr>
        <a:xfrm>
          <a:off x="0" y="1959667"/>
          <a:ext cx="7898297" cy="0"/>
        </a:xfrm>
        <a:prstGeom prst="line">
          <a:avLst/>
        </a:prstGeom>
        <a:solidFill>
          <a:srgbClr val="C0504D">
            <a:hueOff val="1671971"/>
            <a:satOff val="-2085"/>
            <a:lumOff val="490"/>
            <a:alphaOff val="0"/>
          </a:srgbClr>
        </a:solidFill>
        <a:ln w="25400" cap="flat" cmpd="sng" algn="ctr">
          <a:solidFill>
            <a:srgbClr val="C0504D">
              <a:hueOff val="1671971"/>
              <a:satOff val="-2085"/>
              <a:lumOff val="490"/>
              <a:alphaOff val="0"/>
            </a:srgbClr>
          </a:solidFill>
          <a:prstDash val="solid"/>
        </a:ln>
        <a:effectLst/>
      </dgm:spPr>
    </dgm:pt>
    <dgm:pt modelId="{2066E59F-976B-413C-809B-20A7A995AB8E}" type="pres">
      <dgm:prSet presAssocID="{2C0A7736-0C37-4331-A036-E3714F7DCB23}" presName="horz1" presStyleCnt="0"/>
      <dgm:spPr/>
    </dgm:pt>
    <dgm:pt modelId="{F6D1F524-D438-42FA-94DA-0DF5EAC350A0}" type="pres">
      <dgm:prSet presAssocID="{2C0A7736-0C37-4331-A036-E3714F7DCB23}" presName="tx1" presStyleLbl="revTx" presStyleIdx="1" presStyleCnt="6"/>
      <dgm:spPr/>
    </dgm:pt>
    <dgm:pt modelId="{B9FE6555-9124-4B86-B253-C0384D7169F1}" type="pres">
      <dgm:prSet presAssocID="{2C0A7736-0C37-4331-A036-E3714F7DCB23}" presName="vert1" presStyleCnt="0"/>
      <dgm:spPr/>
    </dgm:pt>
    <dgm:pt modelId="{D430AE64-067F-418D-B242-2257BF2F00D8}" type="pres">
      <dgm:prSet presAssocID="{98BBE6F7-58DC-4653-A41A-C7B4B98FDBA8}" presName="thickLine" presStyleLbl="alignNode1" presStyleIdx="2" presStyleCnt="6"/>
      <dgm:spPr>
        <a:xfrm>
          <a:off x="0" y="3526828"/>
          <a:ext cx="7898297" cy="0"/>
        </a:xfrm>
        <a:prstGeom prst="line">
          <a:avLst/>
        </a:prstGeom>
        <a:solidFill>
          <a:srgbClr val="C0504D">
            <a:hueOff val="3009548"/>
            <a:satOff val="-3754"/>
            <a:lumOff val="883"/>
            <a:alphaOff val="0"/>
          </a:srgbClr>
        </a:solidFill>
        <a:ln w="25400" cap="flat" cmpd="sng" algn="ctr">
          <a:solidFill>
            <a:srgbClr val="C0504D">
              <a:hueOff val="3009548"/>
              <a:satOff val="-3754"/>
              <a:lumOff val="883"/>
              <a:alphaOff val="0"/>
            </a:srgbClr>
          </a:solidFill>
          <a:prstDash val="solid"/>
        </a:ln>
        <a:effectLst/>
      </dgm:spPr>
    </dgm:pt>
    <dgm:pt modelId="{EC5BEF8F-1143-4816-88F7-7DA403BDD845}" type="pres">
      <dgm:prSet presAssocID="{98BBE6F7-58DC-4653-A41A-C7B4B98FDBA8}" presName="horz1" presStyleCnt="0"/>
      <dgm:spPr/>
    </dgm:pt>
    <dgm:pt modelId="{AD7C73CE-F55E-4F4E-90AA-3617101707B2}" type="pres">
      <dgm:prSet presAssocID="{98BBE6F7-58DC-4653-A41A-C7B4B98FDBA8}" presName="tx1" presStyleLbl="revTx" presStyleIdx="2" presStyleCnt="6"/>
      <dgm:spPr/>
    </dgm:pt>
    <dgm:pt modelId="{ADF73D2B-4313-46FE-855A-D77554CEF3BC}" type="pres">
      <dgm:prSet presAssocID="{98BBE6F7-58DC-4653-A41A-C7B4B98FDBA8}" presName="vert1" presStyleCnt="0"/>
      <dgm:spPr/>
    </dgm:pt>
    <dgm:pt modelId="{25350878-D9E7-49E2-A2B0-34AC1299B64C}" type="pres">
      <dgm:prSet presAssocID="{0E9ACA25-0721-47DA-BB41-684A4FA5B095}" presName="thickLine" presStyleLbl="alignNode1" presStyleIdx="3" presStyleCnt="6"/>
      <dgm:spPr>
        <a:xfrm>
          <a:off x="0" y="4310408"/>
          <a:ext cx="7898297" cy="0"/>
        </a:xfrm>
        <a:prstGeom prst="line">
          <a:avLst/>
        </a:prstGeom>
        <a:solidFill>
          <a:srgbClr val="C0504D">
            <a:hueOff val="3678336"/>
            <a:satOff val="-4588"/>
            <a:lumOff val="1079"/>
            <a:alphaOff val="0"/>
          </a:srgbClr>
        </a:solidFill>
        <a:ln w="25400" cap="flat" cmpd="sng" algn="ctr">
          <a:solidFill>
            <a:srgbClr val="C0504D">
              <a:hueOff val="3678336"/>
              <a:satOff val="-4588"/>
              <a:lumOff val="1079"/>
              <a:alphaOff val="0"/>
            </a:srgbClr>
          </a:solidFill>
          <a:prstDash val="solid"/>
        </a:ln>
        <a:effectLst/>
      </dgm:spPr>
    </dgm:pt>
    <dgm:pt modelId="{1DE65BB8-B33B-474C-9FBC-15E2CE36D845}" type="pres">
      <dgm:prSet presAssocID="{0E9ACA25-0721-47DA-BB41-684A4FA5B095}" presName="horz1" presStyleCnt="0"/>
      <dgm:spPr/>
    </dgm:pt>
    <dgm:pt modelId="{49BE17D2-B53E-46AC-98F4-C5604A31F01E}" type="pres">
      <dgm:prSet presAssocID="{0E9ACA25-0721-47DA-BB41-684A4FA5B095}" presName="tx1" presStyleLbl="revTx" presStyleIdx="3" presStyleCnt="6"/>
      <dgm:spPr/>
    </dgm:pt>
    <dgm:pt modelId="{9A95E7B8-7623-4484-988E-96163FC92162}" type="pres">
      <dgm:prSet presAssocID="{0E9ACA25-0721-47DA-BB41-684A4FA5B095}" presName="vert1" presStyleCnt="0"/>
      <dgm:spPr/>
    </dgm:pt>
    <dgm:pt modelId="{01536863-5B08-4C43-8FC6-A0CE8E9FE8B5}" type="pres">
      <dgm:prSet presAssocID="{7464BD98-C6DB-4E61-90E7-A4903A85A8D4}" presName="thickLine" presStyleLbl="alignNode1" presStyleIdx="4" presStyleCnt="6"/>
      <dgm:spPr/>
    </dgm:pt>
    <dgm:pt modelId="{D8A8CC35-DAD3-49D9-B007-0FDCE3ECCA22}" type="pres">
      <dgm:prSet presAssocID="{7464BD98-C6DB-4E61-90E7-A4903A85A8D4}" presName="horz1" presStyleCnt="0"/>
      <dgm:spPr/>
    </dgm:pt>
    <dgm:pt modelId="{663CE0D0-D09D-43DC-B69B-1A14775EBA7C}" type="pres">
      <dgm:prSet presAssocID="{7464BD98-C6DB-4E61-90E7-A4903A85A8D4}" presName="tx1" presStyleLbl="revTx" presStyleIdx="4" presStyleCnt="6"/>
      <dgm:spPr>
        <a:prstGeom prst="rect">
          <a:avLst/>
        </a:prstGeom>
      </dgm:spPr>
    </dgm:pt>
    <dgm:pt modelId="{6444B232-4BF2-41C5-A2E2-B153B67E6185}" type="pres">
      <dgm:prSet presAssocID="{7464BD98-C6DB-4E61-90E7-A4903A85A8D4}" presName="vert1" presStyleCnt="0"/>
      <dgm:spPr/>
    </dgm:pt>
    <dgm:pt modelId="{09F331A3-264A-425A-B204-836E1153B561}" type="pres">
      <dgm:prSet presAssocID="{2FA4769C-825C-4698-B3E2-81FDBFD20893}" presName="thickLine" presStyleLbl="alignNode1" presStyleIdx="5" presStyleCnt="6"/>
      <dgm:spPr>
        <a:xfrm>
          <a:off x="0" y="5093988"/>
          <a:ext cx="7898297" cy="0"/>
        </a:xfrm>
        <a:prstGeom prst="line">
          <a:avLst/>
        </a:prstGeom>
        <a:solidFill>
          <a:srgbClr val="C0504D">
            <a:hueOff val="4347124"/>
            <a:satOff val="-5422"/>
            <a:lumOff val="1275"/>
            <a:alphaOff val="0"/>
          </a:srgbClr>
        </a:solidFill>
        <a:ln w="25400" cap="flat" cmpd="sng" algn="ctr">
          <a:solidFill>
            <a:srgbClr val="C0504D">
              <a:hueOff val="4347124"/>
              <a:satOff val="-5422"/>
              <a:lumOff val="1275"/>
              <a:alphaOff val="0"/>
            </a:srgbClr>
          </a:solidFill>
          <a:prstDash val="solid"/>
        </a:ln>
        <a:effectLst/>
      </dgm:spPr>
    </dgm:pt>
    <dgm:pt modelId="{41A706D2-5899-4830-8150-AD3ACA906E72}" type="pres">
      <dgm:prSet presAssocID="{2FA4769C-825C-4698-B3E2-81FDBFD20893}" presName="horz1" presStyleCnt="0"/>
      <dgm:spPr/>
    </dgm:pt>
    <dgm:pt modelId="{6645DA49-7F5D-4765-8B87-C7CF16A85D9C}" type="pres">
      <dgm:prSet presAssocID="{2FA4769C-825C-4698-B3E2-81FDBFD20893}" presName="tx1" presStyleLbl="revTx" presStyleIdx="5" presStyleCnt="6"/>
      <dgm:spPr/>
    </dgm:pt>
    <dgm:pt modelId="{F71D2F8B-2170-426E-962A-E021A6D34212}" type="pres">
      <dgm:prSet presAssocID="{2FA4769C-825C-4698-B3E2-81FDBFD20893}" presName="vert1" presStyleCnt="0"/>
      <dgm:spPr/>
    </dgm:pt>
  </dgm:ptLst>
  <dgm:cxnLst>
    <dgm:cxn modelId="{2F72EE01-C3BB-4C12-8A0B-8A84347E770F}" type="presOf" srcId="{7464BD98-C6DB-4E61-90E7-A4903A85A8D4}" destId="{663CE0D0-D09D-43DC-B69B-1A14775EBA7C}" srcOrd="0" destOrd="0" presId="urn:microsoft.com/office/officeart/2008/layout/LinedList"/>
    <dgm:cxn modelId="{23D01D0E-8702-43B0-8AB5-36FA4F84E74F}" type="presOf" srcId="{0E9ACA25-0721-47DA-BB41-684A4FA5B095}" destId="{49BE17D2-B53E-46AC-98F4-C5604A31F01E}" srcOrd="0" destOrd="0" presId="urn:microsoft.com/office/officeart/2008/layout/LinedList"/>
    <dgm:cxn modelId="{BA131142-14E4-4CE0-9FAE-85C9CE8B2CB5}" type="presOf" srcId="{AFADB2F8-BB85-4237-85D5-D3104486C949}" destId="{295A8285-D275-46F7-A07C-59E361FA3C75}" srcOrd="0" destOrd="0" presId="urn:microsoft.com/office/officeart/2008/layout/LinedList"/>
    <dgm:cxn modelId="{CB406F63-BA0D-4F03-B936-2250AACA553C}" srcId="{AFADB2F8-BB85-4237-85D5-D3104486C949}" destId="{828C6256-E715-4774-8D5D-42228989FB90}" srcOrd="0" destOrd="0" parTransId="{D40D958D-C3E5-403A-9EC5-6DFDDB313F37}" sibTransId="{94ACE435-3B49-428A-B7E2-71D5F5B1D3FF}"/>
    <dgm:cxn modelId="{3E055B4A-2A84-4792-95E9-3BB4D3570EE5}" srcId="{AFADB2F8-BB85-4237-85D5-D3104486C949}" destId="{2C0A7736-0C37-4331-A036-E3714F7DCB23}" srcOrd="1" destOrd="0" parTransId="{12FB6A49-5589-444D-B809-868673D34BCF}" sibTransId="{B6AAB1C7-EA62-4AB1-AD8E-349F6B7A2F5C}"/>
    <dgm:cxn modelId="{F1CFAF73-BCA6-4604-AEB6-317DCC73FD76}" type="presOf" srcId="{98BBE6F7-58DC-4653-A41A-C7B4B98FDBA8}" destId="{AD7C73CE-F55E-4F4E-90AA-3617101707B2}" srcOrd="0" destOrd="0" presId="urn:microsoft.com/office/officeart/2008/layout/LinedList"/>
    <dgm:cxn modelId="{18797158-0291-4663-A71A-8AECE5BD3709}" srcId="{AFADB2F8-BB85-4237-85D5-D3104486C949}" destId="{2FA4769C-825C-4698-B3E2-81FDBFD20893}" srcOrd="5" destOrd="0" parTransId="{9C0829C0-C8A1-480A-89DC-B97BF4E2C62C}" sibTransId="{C4F37875-3805-43DE-BC8C-0090DFA43822}"/>
    <dgm:cxn modelId="{7C863285-2A4E-4012-A5D3-0714D6E22E01}" srcId="{AFADB2F8-BB85-4237-85D5-D3104486C949}" destId="{7464BD98-C6DB-4E61-90E7-A4903A85A8D4}" srcOrd="4" destOrd="0" parTransId="{BDA4D195-CDBD-46CE-8AE4-C19A28E0A2D9}" sibTransId="{08E8817D-338D-4F73-B45D-0A82432C3411}"/>
    <dgm:cxn modelId="{C247AEAC-4A6A-4989-AEC2-CA0F911740D9}" type="presOf" srcId="{2FA4769C-825C-4698-B3E2-81FDBFD20893}" destId="{6645DA49-7F5D-4765-8B87-C7CF16A85D9C}" srcOrd="0" destOrd="0" presId="urn:microsoft.com/office/officeart/2008/layout/LinedList"/>
    <dgm:cxn modelId="{34FC4DAE-F61E-4DA6-8BA4-0CD1BD984611}" srcId="{AFADB2F8-BB85-4237-85D5-D3104486C949}" destId="{98BBE6F7-58DC-4653-A41A-C7B4B98FDBA8}" srcOrd="2" destOrd="0" parTransId="{9C9D9627-5A7B-4362-BD8D-3BE11C83A310}" sibTransId="{D64AA040-64AD-4F80-AB10-25EEBE6464F1}"/>
    <dgm:cxn modelId="{489AFCE1-09FE-411A-8D25-418141B3F290}" srcId="{AFADB2F8-BB85-4237-85D5-D3104486C949}" destId="{0E9ACA25-0721-47DA-BB41-684A4FA5B095}" srcOrd="3" destOrd="0" parTransId="{B0DF6869-14BD-406F-9AE8-64ABE5A547E1}" sibTransId="{A27CE332-1B71-4B03-BF26-60CE0172E822}"/>
    <dgm:cxn modelId="{FE15D0E7-A9DC-4911-9788-DB4EF8435CFB}" type="presOf" srcId="{2C0A7736-0C37-4331-A036-E3714F7DCB23}" destId="{F6D1F524-D438-42FA-94DA-0DF5EAC350A0}" srcOrd="0" destOrd="0" presId="urn:microsoft.com/office/officeart/2008/layout/LinedList"/>
    <dgm:cxn modelId="{AF02D2E8-559D-4824-B08B-CE6A0768E8F0}" type="presOf" srcId="{828C6256-E715-4774-8D5D-42228989FB90}" destId="{ABE5F513-B220-4854-B9B7-94A8C3822193}" srcOrd="0" destOrd="0" presId="urn:microsoft.com/office/officeart/2008/layout/LinedList"/>
    <dgm:cxn modelId="{27334C2D-1C01-4054-8E29-6254EC3EDEF7}" type="presParOf" srcId="{295A8285-D275-46F7-A07C-59E361FA3C75}" destId="{8C8E7624-4360-486D-8A1B-A688B367C5DB}" srcOrd="0" destOrd="0" presId="urn:microsoft.com/office/officeart/2008/layout/LinedList"/>
    <dgm:cxn modelId="{4DBFAAB2-062D-4180-817C-5F537EEE4A77}" type="presParOf" srcId="{295A8285-D275-46F7-A07C-59E361FA3C75}" destId="{9EEC6CF5-CD00-4F35-BC9D-262096513CB8}" srcOrd="1" destOrd="0" presId="urn:microsoft.com/office/officeart/2008/layout/LinedList"/>
    <dgm:cxn modelId="{AE5F2804-2D8B-4ED5-8A4E-97C74569F0EF}" type="presParOf" srcId="{9EEC6CF5-CD00-4F35-BC9D-262096513CB8}" destId="{ABE5F513-B220-4854-B9B7-94A8C3822193}" srcOrd="0" destOrd="0" presId="urn:microsoft.com/office/officeart/2008/layout/LinedList"/>
    <dgm:cxn modelId="{CDC98FA2-3F51-4FE3-86D7-28EDE02659B9}" type="presParOf" srcId="{9EEC6CF5-CD00-4F35-BC9D-262096513CB8}" destId="{DEB2349A-6004-44FA-A9E5-C884EB95D583}" srcOrd="1" destOrd="0" presId="urn:microsoft.com/office/officeart/2008/layout/LinedList"/>
    <dgm:cxn modelId="{698069B4-0827-4A09-A6D9-98C987FAFF9C}" type="presParOf" srcId="{295A8285-D275-46F7-A07C-59E361FA3C75}" destId="{305BE206-0F8C-41DF-90B1-AD929032F948}" srcOrd="2" destOrd="0" presId="urn:microsoft.com/office/officeart/2008/layout/LinedList"/>
    <dgm:cxn modelId="{496AAAA8-3B44-4E12-AA1E-E4BA8F817A8D}" type="presParOf" srcId="{295A8285-D275-46F7-A07C-59E361FA3C75}" destId="{2066E59F-976B-413C-809B-20A7A995AB8E}" srcOrd="3" destOrd="0" presId="urn:microsoft.com/office/officeart/2008/layout/LinedList"/>
    <dgm:cxn modelId="{585640E1-58ED-46B7-AC5E-80C3D6ED2A98}" type="presParOf" srcId="{2066E59F-976B-413C-809B-20A7A995AB8E}" destId="{F6D1F524-D438-42FA-94DA-0DF5EAC350A0}" srcOrd="0" destOrd="0" presId="urn:microsoft.com/office/officeart/2008/layout/LinedList"/>
    <dgm:cxn modelId="{FBC89505-717F-4AB6-B946-96585A6FC4D8}" type="presParOf" srcId="{2066E59F-976B-413C-809B-20A7A995AB8E}" destId="{B9FE6555-9124-4B86-B253-C0384D7169F1}" srcOrd="1" destOrd="0" presId="urn:microsoft.com/office/officeart/2008/layout/LinedList"/>
    <dgm:cxn modelId="{C8E73CF6-83FF-4294-9CA3-CF5FF1DD25FF}" type="presParOf" srcId="{295A8285-D275-46F7-A07C-59E361FA3C75}" destId="{D430AE64-067F-418D-B242-2257BF2F00D8}" srcOrd="4" destOrd="0" presId="urn:microsoft.com/office/officeart/2008/layout/LinedList"/>
    <dgm:cxn modelId="{BE8A5099-9B82-4469-A135-0197EF8C024B}" type="presParOf" srcId="{295A8285-D275-46F7-A07C-59E361FA3C75}" destId="{EC5BEF8F-1143-4816-88F7-7DA403BDD845}" srcOrd="5" destOrd="0" presId="urn:microsoft.com/office/officeart/2008/layout/LinedList"/>
    <dgm:cxn modelId="{34B4523A-D49B-42C7-AE98-557E195E844E}" type="presParOf" srcId="{EC5BEF8F-1143-4816-88F7-7DA403BDD845}" destId="{AD7C73CE-F55E-4F4E-90AA-3617101707B2}" srcOrd="0" destOrd="0" presId="urn:microsoft.com/office/officeart/2008/layout/LinedList"/>
    <dgm:cxn modelId="{A4F536A1-9601-41E5-9FD4-2CC1B357BB54}" type="presParOf" srcId="{EC5BEF8F-1143-4816-88F7-7DA403BDD845}" destId="{ADF73D2B-4313-46FE-855A-D77554CEF3BC}" srcOrd="1" destOrd="0" presId="urn:microsoft.com/office/officeart/2008/layout/LinedList"/>
    <dgm:cxn modelId="{BF01027F-586B-499D-940A-CD465B7EA7BA}" type="presParOf" srcId="{295A8285-D275-46F7-A07C-59E361FA3C75}" destId="{25350878-D9E7-49E2-A2B0-34AC1299B64C}" srcOrd="6" destOrd="0" presId="urn:microsoft.com/office/officeart/2008/layout/LinedList"/>
    <dgm:cxn modelId="{5E222921-B66A-4417-92FE-C6F0EFB838EE}" type="presParOf" srcId="{295A8285-D275-46F7-A07C-59E361FA3C75}" destId="{1DE65BB8-B33B-474C-9FBC-15E2CE36D845}" srcOrd="7" destOrd="0" presId="urn:microsoft.com/office/officeart/2008/layout/LinedList"/>
    <dgm:cxn modelId="{E555887C-E8D9-4882-8A24-D5525B9186A1}" type="presParOf" srcId="{1DE65BB8-B33B-474C-9FBC-15E2CE36D845}" destId="{49BE17D2-B53E-46AC-98F4-C5604A31F01E}" srcOrd="0" destOrd="0" presId="urn:microsoft.com/office/officeart/2008/layout/LinedList"/>
    <dgm:cxn modelId="{AC37F48F-0167-4169-8F66-E6638609B986}" type="presParOf" srcId="{1DE65BB8-B33B-474C-9FBC-15E2CE36D845}" destId="{9A95E7B8-7623-4484-988E-96163FC92162}" srcOrd="1" destOrd="0" presId="urn:microsoft.com/office/officeart/2008/layout/LinedList"/>
    <dgm:cxn modelId="{D4442856-2A9C-4B44-A0CD-CE9BACC039AB}" type="presParOf" srcId="{295A8285-D275-46F7-A07C-59E361FA3C75}" destId="{01536863-5B08-4C43-8FC6-A0CE8E9FE8B5}" srcOrd="8" destOrd="0" presId="urn:microsoft.com/office/officeart/2008/layout/LinedList"/>
    <dgm:cxn modelId="{4CE5FDA3-0773-48EF-97C3-60F39E34B244}" type="presParOf" srcId="{295A8285-D275-46F7-A07C-59E361FA3C75}" destId="{D8A8CC35-DAD3-49D9-B007-0FDCE3ECCA22}" srcOrd="9" destOrd="0" presId="urn:microsoft.com/office/officeart/2008/layout/LinedList"/>
    <dgm:cxn modelId="{945D0C9C-F370-4AE2-B649-3A0162D7D077}" type="presParOf" srcId="{D8A8CC35-DAD3-49D9-B007-0FDCE3ECCA22}" destId="{663CE0D0-D09D-43DC-B69B-1A14775EBA7C}" srcOrd="0" destOrd="0" presId="urn:microsoft.com/office/officeart/2008/layout/LinedList"/>
    <dgm:cxn modelId="{8ADEC463-05B3-4854-A983-62F93F5245DD}" type="presParOf" srcId="{D8A8CC35-DAD3-49D9-B007-0FDCE3ECCA22}" destId="{6444B232-4BF2-41C5-A2E2-B153B67E6185}" srcOrd="1" destOrd="0" presId="urn:microsoft.com/office/officeart/2008/layout/LinedList"/>
    <dgm:cxn modelId="{7428DCC8-1BC8-47D4-97CE-225E92CD0B31}" type="presParOf" srcId="{295A8285-D275-46F7-A07C-59E361FA3C75}" destId="{09F331A3-264A-425A-B204-836E1153B561}" srcOrd="10" destOrd="0" presId="urn:microsoft.com/office/officeart/2008/layout/LinedList"/>
    <dgm:cxn modelId="{1374240F-69FC-4710-98DC-071EE539B719}" type="presParOf" srcId="{295A8285-D275-46F7-A07C-59E361FA3C75}" destId="{41A706D2-5899-4830-8150-AD3ACA906E72}" srcOrd="11" destOrd="0" presId="urn:microsoft.com/office/officeart/2008/layout/LinedList"/>
    <dgm:cxn modelId="{C7D137D6-AA17-4763-96E3-64CE887B2967}" type="presParOf" srcId="{41A706D2-5899-4830-8150-AD3ACA906E72}" destId="{6645DA49-7F5D-4765-8B87-C7CF16A85D9C}" srcOrd="0" destOrd="0" presId="urn:microsoft.com/office/officeart/2008/layout/LinedList"/>
    <dgm:cxn modelId="{B441A836-F78D-42EB-B55F-3B80EB417506}" type="presParOf" srcId="{41A706D2-5899-4830-8150-AD3ACA906E72}" destId="{F71D2F8B-2170-426E-962A-E021A6D3421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8E7624-4360-486D-8A1B-A688B367C5DB}">
      <dsp:nvSpPr>
        <dsp:cNvPr id="0" name=""/>
        <dsp:cNvSpPr/>
      </dsp:nvSpPr>
      <dsp:spPr>
        <a:xfrm>
          <a:off x="0" y="1964"/>
          <a:ext cx="926334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E5F513-B220-4854-B9B7-94A8C3822193}">
      <dsp:nvSpPr>
        <dsp:cNvPr id="0" name=""/>
        <dsp:cNvSpPr/>
      </dsp:nvSpPr>
      <dsp:spPr>
        <a:xfrm>
          <a:off x="0" y="1964"/>
          <a:ext cx="9263342" cy="670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Workshop Links: </a:t>
          </a:r>
          <a:r>
            <a:rPr lang="en-US" sz="1800" kern="1200" dirty="0">
              <a:hlinkClick xmlns:r="http://schemas.openxmlformats.org/officeDocument/2006/relationships" r:id="rId1"/>
            </a:rPr>
            <a:t>OSA Advising Workshop Series | University of Maryland School of Medicine</a:t>
          </a:r>
          <a:endParaRPr lang="en-US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0" y="1964"/>
        <a:ext cx="9263342" cy="670036"/>
      </dsp:txXfrm>
    </dsp:sp>
    <dsp:sp modelId="{305BE206-0F8C-41DF-90B1-AD929032F948}">
      <dsp:nvSpPr>
        <dsp:cNvPr id="0" name=""/>
        <dsp:cNvSpPr/>
      </dsp:nvSpPr>
      <dsp:spPr>
        <a:xfrm>
          <a:off x="0" y="672001"/>
          <a:ext cx="9263342" cy="0"/>
        </a:xfrm>
        <a:prstGeom prst="line">
          <a:avLst/>
        </a:prstGeom>
        <a:solidFill>
          <a:srgbClr val="C0504D">
            <a:hueOff val="1671971"/>
            <a:satOff val="-2085"/>
            <a:lumOff val="490"/>
            <a:alphaOff val="0"/>
          </a:srgbClr>
        </a:solidFill>
        <a:ln w="25400" cap="flat" cmpd="sng" algn="ctr">
          <a:solidFill>
            <a:srgbClr val="C0504D">
              <a:hueOff val="1671971"/>
              <a:satOff val="-2085"/>
              <a:lumOff val="49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D1F524-D438-42FA-94DA-0DF5EAC350A0}">
      <dsp:nvSpPr>
        <dsp:cNvPr id="0" name=""/>
        <dsp:cNvSpPr/>
      </dsp:nvSpPr>
      <dsp:spPr>
        <a:xfrm>
          <a:off x="0" y="672001"/>
          <a:ext cx="9263342" cy="670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strike="noStrike" kern="1200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Personal Statement Writing Workshops: </a:t>
          </a:r>
          <a:r>
            <a:rPr lang="en-US" sz="1800" strike="noStrike" kern="1200" baseline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Medscope</a:t>
          </a:r>
          <a:r>
            <a:rPr lang="en-US" sz="1800" strike="noStrike" kern="1200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recording; LIVE: 7/15 &amp; 8/19 in Reid Rooms</a:t>
          </a:r>
          <a:endParaRPr lang="en-US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0" y="672001"/>
        <a:ext cx="9263342" cy="670036"/>
      </dsp:txXfrm>
    </dsp:sp>
    <dsp:sp modelId="{D430AE64-067F-418D-B242-2257BF2F00D8}">
      <dsp:nvSpPr>
        <dsp:cNvPr id="0" name=""/>
        <dsp:cNvSpPr/>
      </dsp:nvSpPr>
      <dsp:spPr>
        <a:xfrm>
          <a:off x="0" y="1342038"/>
          <a:ext cx="9263342" cy="0"/>
        </a:xfrm>
        <a:prstGeom prst="line">
          <a:avLst/>
        </a:prstGeom>
        <a:solidFill>
          <a:srgbClr val="C0504D">
            <a:hueOff val="3009548"/>
            <a:satOff val="-3754"/>
            <a:lumOff val="883"/>
            <a:alphaOff val="0"/>
          </a:srgbClr>
        </a:solidFill>
        <a:ln w="25400" cap="flat" cmpd="sng" algn="ctr">
          <a:solidFill>
            <a:srgbClr val="C0504D">
              <a:hueOff val="3009548"/>
              <a:satOff val="-3754"/>
              <a:lumOff val="883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7C73CE-F55E-4F4E-90AA-3617101707B2}">
      <dsp:nvSpPr>
        <dsp:cNvPr id="0" name=""/>
        <dsp:cNvSpPr/>
      </dsp:nvSpPr>
      <dsp:spPr>
        <a:xfrm>
          <a:off x="0" y="1342038"/>
          <a:ext cx="9263342" cy="670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April-May: OSA Specialty-Specific Advising 	</a:t>
          </a:r>
        </a:p>
      </dsp:txBody>
      <dsp:txXfrm>
        <a:off x="0" y="1342038"/>
        <a:ext cx="9263342" cy="670036"/>
      </dsp:txXfrm>
    </dsp:sp>
    <dsp:sp modelId="{25350878-D9E7-49E2-A2B0-34AC1299B64C}">
      <dsp:nvSpPr>
        <dsp:cNvPr id="0" name=""/>
        <dsp:cNvSpPr/>
      </dsp:nvSpPr>
      <dsp:spPr>
        <a:xfrm>
          <a:off x="0" y="2012075"/>
          <a:ext cx="9263342" cy="0"/>
        </a:xfrm>
        <a:prstGeom prst="line">
          <a:avLst/>
        </a:prstGeom>
        <a:solidFill>
          <a:srgbClr val="C0504D">
            <a:hueOff val="3678336"/>
            <a:satOff val="-4588"/>
            <a:lumOff val="1079"/>
            <a:alphaOff val="0"/>
          </a:srgbClr>
        </a:solidFill>
        <a:ln w="25400" cap="flat" cmpd="sng" algn="ctr">
          <a:solidFill>
            <a:srgbClr val="C0504D">
              <a:hueOff val="3678336"/>
              <a:satOff val="-4588"/>
              <a:lumOff val="1079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BE17D2-B53E-46AC-98F4-C5604A31F01E}">
      <dsp:nvSpPr>
        <dsp:cNvPr id="0" name=""/>
        <dsp:cNvSpPr/>
      </dsp:nvSpPr>
      <dsp:spPr>
        <a:xfrm>
          <a:off x="0" y="2012075"/>
          <a:ext cx="9263342" cy="670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June 3rd 400pm: Residency Application Workshop:</a:t>
          </a:r>
        </a:p>
      </dsp:txBody>
      <dsp:txXfrm>
        <a:off x="0" y="2012075"/>
        <a:ext cx="9263342" cy="670036"/>
      </dsp:txXfrm>
    </dsp:sp>
    <dsp:sp modelId="{01536863-5B08-4C43-8FC6-A0CE8E9FE8B5}">
      <dsp:nvSpPr>
        <dsp:cNvPr id="0" name=""/>
        <dsp:cNvSpPr/>
      </dsp:nvSpPr>
      <dsp:spPr>
        <a:xfrm>
          <a:off x="0" y="2682112"/>
          <a:ext cx="9263342" cy="0"/>
        </a:xfrm>
        <a:prstGeom prst="line">
          <a:avLst/>
        </a:prstGeom>
        <a:solidFill>
          <a:schemeClr val="accent2">
            <a:hueOff val="1193549"/>
            <a:satOff val="-8328"/>
            <a:lumOff val="2039"/>
            <a:alphaOff val="0"/>
          </a:schemeClr>
        </a:solidFill>
        <a:ln w="15875" cap="flat" cmpd="sng" algn="ctr">
          <a:solidFill>
            <a:schemeClr val="accent2">
              <a:hueOff val="1193549"/>
              <a:satOff val="-8328"/>
              <a:lumOff val="20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3CE0D0-D09D-43DC-B69B-1A14775EBA7C}">
      <dsp:nvSpPr>
        <dsp:cNvPr id="0" name=""/>
        <dsp:cNvSpPr/>
      </dsp:nvSpPr>
      <dsp:spPr>
        <a:xfrm>
          <a:off x="0" y="2682112"/>
          <a:ext cx="9263342" cy="670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May-July: OSA 1:1 Advising Sessions </a:t>
          </a:r>
          <a:endParaRPr lang="en-US" sz="18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0" y="2682112"/>
        <a:ext cx="9263342" cy="670036"/>
      </dsp:txXfrm>
    </dsp:sp>
    <dsp:sp modelId="{09F331A3-264A-425A-B204-836E1153B561}">
      <dsp:nvSpPr>
        <dsp:cNvPr id="0" name=""/>
        <dsp:cNvSpPr/>
      </dsp:nvSpPr>
      <dsp:spPr>
        <a:xfrm>
          <a:off x="0" y="3352149"/>
          <a:ext cx="9263342" cy="0"/>
        </a:xfrm>
        <a:prstGeom prst="line">
          <a:avLst/>
        </a:prstGeom>
        <a:solidFill>
          <a:srgbClr val="C0504D">
            <a:hueOff val="4347124"/>
            <a:satOff val="-5422"/>
            <a:lumOff val="1275"/>
            <a:alphaOff val="0"/>
          </a:srgbClr>
        </a:solidFill>
        <a:ln w="25400" cap="flat" cmpd="sng" algn="ctr">
          <a:solidFill>
            <a:srgbClr val="C0504D">
              <a:hueOff val="4347124"/>
              <a:satOff val="-5422"/>
              <a:lumOff val="1275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45DA49-7F5D-4765-8B87-C7CF16A85D9C}">
      <dsp:nvSpPr>
        <dsp:cNvPr id="0" name=""/>
        <dsp:cNvSpPr/>
      </dsp:nvSpPr>
      <dsp:spPr>
        <a:xfrm>
          <a:off x="0" y="3352149"/>
          <a:ext cx="9263342" cy="670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March 2026: SOAP Workshop (mandatory)</a:t>
          </a:r>
        </a:p>
      </dsp:txBody>
      <dsp:txXfrm>
        <a:off x="0" y="3352149"/>
        <a:ext cx="9263342" cy="6700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3D18E-7203-48A0-BF2E-7CF876970738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99D69-CED2-4164-8A00-D4955FFFA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251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June 3</a:t>
            </a:r>
            <a:r>
              <a:rPr lang="en-US" baseline="30000" dirty="0"/>
              <a:t>rd</a:t>
            </a:r>
            <a:r>
              <a:rPr lang="en-US" dirty="0"/>
              <a:t> Workshop: https://umaryland.zoom.us/j/99600677409?pwd=v7zb0wpiiZYi6pOXr2vvMhk67FJijx.1&amp;from=addon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99D69-CED2-4164-8A00-D4955FFFA95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059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99D69-CED2-4164-8A00-D4955FFFA95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084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99D69-CED2-4164-8A00-D4955FFFA95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637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99D69-CED2-4164-8A00-D4955FFFA95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398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986028-C810-5A6A-0F26-A2A8FC2300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406101-0F79-E0C0-9D3A-09191B2EA0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7464B4-6B2A-9FF9-F841-3661790724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96ECA2-021F-139E-60FC-27EFCCB831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99D69-CED2-4164-8A00-D4955FFFA95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878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5/6/2025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5/6/2025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5/6/2025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5/6/2025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5/6/2025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5/6/2025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dschool.umaryland.edu/osa/residency-application-manual-/the-residency-application---components/cv-preparation-tips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fmatch.org/specialty/ophthalmology-residency/Timetabl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students-residents.aamc.org/eras-tools-and-worksheets-residency-applicants/2026-eras-residency-timeline#:~:text=2025%20ERAS%20season%20begins%20at%209%20a.m.%20ET.,2025%20ERAS%20season%20ends%20at%205%20p.m.%20ET.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aupo.org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hyperlink" Target="https://aupo.org/sites/default/files/2024-04/2024Ophthalmology-Residency-Match-Report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freida.ama-assn.org/Freida/#/" TargetMode="External"/><Relationship Id="rId2" Type="http://schemas.openxmlformats.org/officeDocument/2006/relationships/hyperlink" Target="https://sfmatch.org/specialty-programs-compare/97baf738-9b5b-4b50-b715-444111a28b6d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school.umaryland.edu/osa/Residency-Application-Manual-/CV-Preparation-Tips/#d.en.149549" TargetMode="External"/><Relationship Id="rId2" Type="http://schemas.openxmlformats.org/officeDocument/2006/relationships/hyperlink" Target="https://www.medschool.umaryland.edu/osa/residency-application-manual-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school.umaryland.edu/osa/handbook/school-policies/graduation-requirement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dschool.umaryland.edu/osa/residency-application-manual-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dschool.umaryland.edu/osa/residency-application-manual-/the-residency-application---components/the-mspe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>
            <a:normAutofit/>
          </a:bodyPr>
          <a:lstStyle/>
          <a:p>
            <a:r>
              <a:rPr lang="en-US" sz="6000"/>
              <a:t>Ophthalmology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Class of 2026</a:t>
            </a:r>
          </a:p>
          <a:p>
            <a:r>
              <a:rPr lang="en-US" dirty="0"/>
              <a:t>2025-2026 Match Cycle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A picture containing person, indoor, hand, blue&#10;&#10;Description automatically generated">
            <a:extLst>
              <a:ext uri="{FF2B5EF4-FFF2-40B4-BE49-F238E27FC236}">
                <a16:creationId xmlns:a16="http://schemas.microsoft.com/office/drawing/2014/main" id="{7D27F309-2AB8-A15E-F7E5-EC03BA674A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286" y="1196686"/>
            <a:ext cx="5837662" cy="438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76A27-9EE6-4895-96DC-99D2DC9F5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1:1 OSA Residency Advising Meeting Prep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EF55C-48E3-498B-8E2E-485CFFE06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fontAlgn="base"/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below are NOT required but may be helpful 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[   ] Meet with Departmental Mentors 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[   ] Think about programs of interest or geographical areas of interest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[   ] Create a CV Draft (</a:t>
            </a:r>
            <a:r>
              <a:rPr lang="en-US" sz="1600" dirty="0">
                <a:hlinkClick r:id="rId2"/>
              </a:rPr>
              <a:t>CV Preparation Tips | University of Maryland School of Medicine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); 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we will not go through this at the meeting but can answer specific questions  </a:t>
            </a:r>
            <a:endParaRPr lang="en-US" b="1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[   ] Create a Personal Statement draft; 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we are happy to review outside the meeting timeframe  </a:t>
            </a:r>
            <a:endParaRPr lang="en-US" b="1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351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A23D7-4125-621A-5B97-BAE3F3780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 and Match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90A95-8326-9E16-8B4F-A83717A00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/>
              <a:t>SF Match and Central Application Service are integrated.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You may need to also fill out ERAS and register for NRMP. </a:t>
            </a:r>
          </a:p>
        </p:txBody>
      </p:sp>
    </p:spTree>
    <p:extLst>
      <p:ext uri="{BB962C8B-B14F-4D97-AF65-F5344CB8AC3E}">
        <p14:creationId xmlns:p14="http://schemas.microsoft.com/office/powerpoint/2010/main" val="4106885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C7165-C438-4E9C-A62E-527275068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i="0">
                <a:solidFill>
                  <a:schemeClr val="tx1"/>
                </a:solidFill>
                <a:effectLst/>
                <a:latin typeface="Georgia Pro Cond Light"/>
              </a:rPr>
              <a:t>Application timeline:</a:t>
            </a:r>
            <a:r>
              <a:rPr lang="en-US" sz="4800" b="1" i="0">
                <a:solidFill>
                  <a:srgbClr val="C00000"/>
                </a:solidFill>
                <a:effectLst/>
                <a:latin typeface="Calibri"/>
                <a:cs typeface="Calibri"/>
              </a:rPr>
              <a:t> </a:t>
            </a:r>
            <a:r>
              <a:rPr lang="en-US" sz="4800" b="0" i="0">
                <a:solidFill>
                  <a:srgbClr val="000000"/>
                </a:solidFill>
                <a:effectLst/>
                <a:latin typeface="Calibri"/>
                <a:cs typeface="Calibri"/>
              </a:rPr>
              <a:t>  </a:t>
            </a:r>
            <a:endParaRPr lang="en-US">
              <a:latin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7275C-F4CC-4309-888B-4258614CC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882423" cy="4310239"/>
          </a:xfrm>
        </p:spPr>
        <p:txBody>
          <a:bodyPr vert="horz" lIns="0" tIns="45720" rIns="0" bIns="45720" rtlCol="0" anchor="t">
            <a:normAutofit/>
          </a:bodyPr>
          <a:lstStyle/>
          <a:p>
            <a:pPr fontAlgn="base">
              <a:buFont typeface="Wingdings" panose="020F0502020204030204" pitchFamily="34" charset="0"/>
              <a:buChar char="§"/>
            </a:pPr>
            <a:r>
              <a:rPr lang="en-US" b="1" dirty="0">
                <a:ea typeface="+mn-lt"/>
                <a:cs typeface="+mn-lt"/>
              </a:rPr>
              <a:t>SF MATCH </a:t>
            </a:r>
            <a:r>
              <a:rPr lang="en-US" b="1" i="0" dirty="0">
                <a:effectLst/>
                <a:ea typeface="+mn-lt"/>
                <a:cs typeface="+mn-lt"/>
              </a:rPr>
              <a:t>Timeline:  </a:t>
            </a:r>
            <a:r>
              <a:rPr lang="en-US" b="1" dirty="0">
                <a:ea typeface="+mn-lt"/>
                <a:cs typeface="+mn-lt"/>
              </a:rPr>
              <a:t>See in 2 slides :) - 2025-2026 Pending TBD</a:t>
            </a:r>
            <a:endParaRPr lang="en-US" dirty="0"/>
          </a:p>
          <a:p>
            <a:pPr marL="383540" lvl="1">
              <a:buFont typeface="Wingdings" panose="020F0502020204030204" pitchFamily="34" charset="0"/>
              <a:buChar char="§"/>
            </a:pPr>
            <a:r>
              <a:rPr lang="en-US" sz="2000" dirty="0">
                <a:solidFill>
                  <a:srgbClr val="0070C0"/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Timetable - Ophthalmology Residency - SF Match - Residency and Fellowship Matching Services</a:t>
            </a:r>
            <a:endParaRPr lang="en-US" sz="2000" b="1" i="0">
              <a:solidFill>
                <a:srgbClr val="0070C0"/>
              </a:solidFill>
              <a:effectLst/>
              <a:ea typeface="+mn-lt"/>
              <a:cs typeface="+mn-lt"/>
            </a:endParaRPr>
          </a:p>
          <a:p>
            <a:pPr>
              <a:buFont typeface="Wingdings" panose="020F0502020204030204" pitchFamily="34" charset="0"/>
              <a:buChar char="§"/>
            </a:pPr>
            <a:r>
              <a:rPr lang="en-US" b="1" i="0" dirty="0">
                <a:effectLst/>
                <a:ea typeface="+mn-lt"/>
                <a:cs typeface="+mn-lt"/>
              </a:rPr>
              <a:t>Match Week Schedule:  TBD </a:t>
            </a:r>
            <a:endParaRPr lang="en-US" b="1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*Note:  Ophthalmology participates in the San Francisco (SF) Match and is an ‘early’ match. *While it is an "early" match, the upfront timeline is not too different from other specialties. The interview season and match turnaround is the faster/early part.</a:t>
            </a:r>
          </a:p>
          <a:p>
            <a:r>
              <a:rPr lang="en-US" dirty="0">
                <a:ea typeface="+mn-lt"/>
                <a:cs typeface="+mn-lt"/>
              </a:rPr>
              <a:t>*Students who are applying for Ophthalmology only, do not need to apply to ERAS (see caveat next slide)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*Students who are dual applying will need to apply through ERAS as well. </a:t>
            </a:r>
            <a:endParaRPr lang="en-US" dirty="0">
              <a:solidFill>
                <a:srgbClr val="404040"/>
              </a:solidFill>
              <a:latin typeface="Speak Pro"/>
              <a:cs typeface="Calibri"/>
            </a:endParaRP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979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5A9DC-76E6-0389-FD8C-B7E9E680F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SF Match-Ophthalmology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E0107-38A5-561E-9EB4-EACFEED95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>
              <a:buFont typeface="Wingdings" panose="020F0502020204030204" pitchFamily="34" charset="0"/>
              <a:buChar char="§"/>
            </a:pPr>
            <a:r>
              <a:rPr lang="en-US">
                <a:ea typeface="+mn-lt"/>
                <a:cs typeface="+mn-lt"/>
              </a:rPr>
              <a:t>For Ophthalmology, you will fill out your application on the SF Match website and will match through the SF Match (submit rank lists). </a:t>
            </a:r>
            <a:endParaRPr lang="en-US"/>
          </a:p>
          <a:p>
            <a:pPr>
              <a:buFont typeface="Wingdings" panose="020F0502020204030204" pitchFamily="34" charset="0"/>
              <a:buChar char="§"/>
            </a:pPr>
            <a:r>
              <a:rPr lang="en-US">
                <a:ea typeface="+mn-lt"/>
                <a:cs typeface="+mn-lt"/>
              </a:rPr>
              <a:t>Most ophthalmology programs at this point are integrated/joint programs, meaning when you match with the SF Match, you will have a PGY1 position through the NRMP match process. This means that you MAY need to register for the NRMP Match.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964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AB6E427-3F73-4C06-A5D5-AE52C3883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8C9BDAA-0390-4B39-9B5C-BC95E5120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9919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FC7165-C438-4E9C-A62E-527275068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6"/>
            <a:ext cx="3084844" cy="1961086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SF Match/Application</a:t>
            </a:r>
            <a:br>
              <a:rPr lang="en-US" sz="2800" b="1" dirty="0">
                <a:latin typeface="Calibri"/>
                <a:cs typeface="Calibri"/>
              </a:rPr>
            </a:b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TIMELINE</a:t>
            </a:r>
            <a:r>
              <a:rPr lang="en-US" sz="2800" b="0" i="0" dirty="0">
                <a:solidFill>
                  <a:srgbClr val="FFFFFF"/>
                </a:solidFill>
                <a:effectLst/>
                <a:latin typeface="Calibri"/>
                <a:cs typeface="Calibri"/>
              </a:rPr>
              <a:t> </a:t>
            </a:r>
            <a:br>
              <a:rPr lang="en-US" sz="28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</a:br>
            <a:r>
              <a:rPr lang="en-US" sz="2800" dirty="0">
                <a:solidFill>
                  <a:srgbClr val="FFFFFF"/>
                </a:solidFill>
                <a:latin typeface="Calibri"/>
                <a:cs typeface="Calibri"/>
              </a:rPr>
              <a:t>(Still pending 25-26)</a:t>
            </a:r>
            <a:endParaRPr lang="en-US" sz="2800" dirty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04A321A-A039-4720-87B4-66A4210E0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752" y="2638787"/>
            <a:ext cx="27432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7275C-F4CC-4309-888B-4258614CC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752" y="2799654"/>
            <a:ext cx="3005462" cy="3189665"/>
          </a:xfrm>
        </p:spPr>
        <p:txBody>
          <a:bodyPr vert="horz" lIns="0" tIns="45720" rIns="0" bIns="45720" rtlCol="0">
            <a:normAutofit/>
          </a:bodyPr>
          <a:lstStyle/>
          <a:p>
            <a:pPr fontAlgn="base"/>
            <a:endParaRPr lang="en-US" sz="1800" b="0" i="0">
              <a:solidFill>
                <a:srgbClr val="FFFFFF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rtl="0" fontAlgn="base"/>
            <a:endParaRPr lang="en-US" sz="1800" b="0" i="0">
              <a:solidFill>
                <a:srgbClr val="FFFFFF"/>
              </a:solidFill>
              <a:effectLst/>
            </a:endParaRPr>
          </a:p>
          <a:p>
            <a:endParaRPr lang="en-US" sz="1800">
              <a:solidFill>
                <a:srgbClr val="FFFFFF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44676BB-1658-5240-FA5F-AE8F5DC451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408124"/>
              </p:ext>
            </p:extLst>
          </p:nvPr>
        </p:nvGraphicFramePr>
        <p:xfrm>
          <a:off x="4731799" y="115972"/>
          <a:ext cx="7099645" cy="6630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903">
                  <a:extLst>
                    <a:ext uri="{9D8B030D-6E8A-4147-A177-3AD203B41FA5}">
                      <a16:colId xmlns:a16="http://schemas.microsoft.com/office/drawing/2014/main" val="3328919117"/>
                    </a:ext>
                  </a:extLst>
                </a:gridCol>
                <a:gridCol w="4203742">
                  <a:extLst>
                    <a:ext uri="{9D8B030D-6E8A-4147-A177-3AD203B41FA5}">
                      <a16:colId xmlns:a16="http://schemas.microsoft.com/office/drawing/2014/main" val="3394190288"/>
                    </a:ext>
                  </a:extLst>
                </a:gridCol>
              </a:tblGrid>
              <a:tr h="4288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Date</a:t>
                      </a:r>
                      <a:endParaRPr lang="en-US" sz="1400" dirty="0">
                        <a:solidFill>
                          <a:srgbClr val="FFFFFF"/>
                        </a:solidFill>
                        <a:effectLst/>
                        <a:latin typeface="robotobold"/>
                      </a:endParaRPr>
                    </a:p>
                  </a:txBody>
                  <a:tcPr marL="77391" marR="77391" marT="77391" marB="773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2024-2025 Season (waiting for 2025-2026)</a:t>
                      </a:r>
                    </a:p>
                  </a:txBody>
                  <a:tcPr marL="77391" marR="77391" marT="77391" marB="77391" anchor="ctr"/>
                </a:tc>
                <a:extLst>
                  <a:ext uri="{0D108BD9-81ED-4DB2-BD59-A6C34878D82A}">
                    <a16:rowId xmlns:a16="http://schemas.microsoft.com/office/drawing/2014/main" val="3244422060"/>
                  </a:ext>
                </a:extLst>
              </a:tr>
              <a:tr h="428824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July 1, 2024</a:t>
                      </a:r>
                      <a:endParaRPr lang="en-US" sz="1400" dirty="0">
                        <a:solidFill>
                          <a:srgbClr val="22355A"/>
                        </a:solidFill>
                        <a:effectLst/>
                        <a:latin typeface="robotoregular"/>
                      </a:endParaRPr>
                    </a:p>
                  </a:txBody>
                  <a:tcPr marL="77391" marR="77391" marT="77391" marB="77391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SF Portal Opens</a:t>
                      </a:r>
                    </a:p>
                  </a:txBody>
                  <a:tcPr marL="77391" marR="77391" marT="77391" marB="77391" anchor="ctr"/>
                </a:tc>
                <a:extLst>
                  <a:ext uri="{0D108BD9-81ED-4DB2-BD59-A6C34878D82A}">
                    <a16:rowId xmlns:a16="http://schemas.microsoft.com/office/drawing/2014/main" val="2564332720"/>
                  </a:ext>
                </a:extLst>
              </a:tr>
              <a:tr h="428824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September 3, 2024</a:t>
                      </a:r>
                      <a:endParaRPr lang="en-US" sz="1400" dirty="0">
                        <a:solidFill>
                          <a:srgbClr val="22355A"/>
                        </a:solidFill>
                        <a:effectLst/>
                        <a:latin typeface="robotoregular"/>
                      </a:endParaRPr>
                    </a:p>
                  </a:txBody>
                  <a:tcPr marL="77391" marR="77391" marT="77391" marB="77391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Applications Released to Programs</a:t>
                      </a:r>
                    </a:p>
                  </a:txBody>
                  <a:tcPr marL="77391" marR="77391" marT="77391" marB="77391" anchor="ctr"/>
                </a:tc>
                <a:extLst>
                  <a:ext uri="{0D108BD9-81ED-4DB2-BD59-A6C34878D82A}">
                    <a16:rowId xmlns:a16="http://schemas.microsoft.com/office/drawing/2014/main" val="2483736061"/>
                  </a:ext>
                </a:extLst>
              </a:tr>
              <a:tr h="4288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</a:rPr>
                        <a:t>September 25, 2024</a:t>
                      </a:r>
                      <a:endParaRPr lang="en-US" sz="1400" dirty="0">
                        <a:solidFill>
                          <a:srgbClr val="22355A"/>
                        </a:solidFill>
                        <a:effectLst/>
                        <a:latin typeface="robotoregular"/>
                      </a:endParaRPr>
                    </a:p>
                  </a:txBody>
                  <a:tcPr marL="77391" marR="77391" marT="77391" marB="7739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>
                          <a:effectLst/>
                        </a:rPr>
                        <a:t>MSPE Letters Released to Programs</a:t>
                      </a:r>
                      <a:endParaRPr lang="en-US" sz="1400" dirty="0">
                        <a:solidFill>
                          <a:srgbClr val="22355A"/>
                        </a:solidFill>
                        <a:effectLst/>
                        <a:latin typeface="robotoregular"/>
                      </a:endParaRPr>
                    </a:p>
                  </a:txBody>
                  <a:tcPr marL="77391" marR="77391" marT="77391" marB="77391" anchor="ctr"/>
                </a:tc>
                <a:extLst>
                  <a:ext uri="{0D108BD9-81ED-4DB2-BD59-A6C34878D82A}">
                    <a16:rowId xmlns:a16="http://schemas.microsoft.com/office/drawing/2014/main" val="2824198673"/>
                  </a:ext>
                </a:extLst>
              </a:tr>
              <a:tr h="42882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/>
                        <a:t>July 1, 2024-Jan 25, 2025</a:t>
                      </a:r>
                    </a:p>
                  </a:txBody>
                  <a:tcPr marL="77391" marR="77391" marT="77391" marB="7739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/>
                        <a:t>Programs open house organization</a:t>
                      </a:r>
                    </a:p>
                  </a:txBody>
                  <a:tcPr marL="77391" marR="77391" marT="77391" marB="77391" anchor="ctr"/>
                </a:tc>
                <a:extLst>
                  <a:ext uri="{0D108BD9-81ED-4DB2-BD59-A6C34878D82A}">
                    <a16:rowId xmlns:a16="http://schemas.microsoft.com/office/drawing/2014/main" val="824561049"/>
                  </a:ext>
                </a:extLst>
              </a:tr>
              <a:tr h="63782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/>
                        <a:t>October 8, 2024</a:t>
                      </a:r>
                    </a:p>
                  </a:txBody>
                  <a:tcPr marL="77391" marR="77391" marT="77391" marB="7739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First Day Interviews can begin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(ALL INTERVIEWS VIRTUAL)</a:t>
                      </a:r>
                    </a:p>
                  </a:txBody>
                  <a:tcPr marL="77391" marR="77391" marT="77391" marB="77391" anchor="ctr"/>
                </a:tc>
                <a:extLst>
                  <a:ext uri="{0D108BD9-81ED-4DB2-BD59-A6C34878D82A}">
                    <a16:rowId xmlns:a16="http://schemas.microsoft.com/office/drawing/2014/main" val="325260258"/>
                  </a:ext>
                </a:extLst>
              </a:tr>
              <a:tr h="42882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/>
                        <a:t>October 23, 2024</a:t>
                      </a:r>
                    </a:p>
                  </a:txBody>
                  <a:tcPr marL="77391" marR="77391" marT="77391" marB="7739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Applicants Open Hour Tour Sign-Up Period</a:t>
                      </a:r>
                    </a:p>
                  </a:txBody>
                  <a:tcPr marL="77391" marR="77391" marT="77391" marB="77391" anchor="ctr"/>
                </a:tc>
                <a:extLst>
                  <a:ext uri="{0D108BD9-81ED-4DB2-BD59-A6C34878D82A}">
                    <a16:rowId xmlns:a16="http://schemas.microsoft.com/office/drawing/2014/main" val="3929336597"/>
                  </a:ext>
                </a:extLst>
              </a:tr>
              <a:tr h="42882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/>
                        <a:t>December 20, 2024</a:t>
                      </a:r>
                    </a:p>
                  </a:txBody>
                  <a:tcPr marL="77391" marR="77391" marT="77391" marB="7739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Last Day of Interviews</a:t>
                      </a:r>
                    </a:p>
                  </a:txBody>
                  <a:tcPr marL="77391" marR="77391" marT="77391" marB="77391" anchor="ctr"/>
                </a:tc>
                <a:extLst>
                  <a:ext uri="{0D108BD9-81ED-4DB2-BD59-A6C34878D82A}">
                    <a16:rowId xmlns:a16="http://schemas.microsoft.com/office/drawing/2014/main" val="318529718"/>
                  </a:ext>
                </a:extLst>
              </a:tr>
              <a:tr h="42882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/>
                        <a:t>January 3, 2025 @12pm PT</a:t>
                      </a:r>
                    </a:p>
                  </a:txBody>
                  <a:tcPr marL="77391" marR="77391" marT="77391" marB="7739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/>
                        <a:t>Program Rank List DUE</a:t>
                      </a:r>
                    </a:p>
                  </a:txBody>
                  <a:tcPr marL="77391" marR="77391" marT="77391" marB="77391" anchor="ctr"/>
                </a:tc>
                <a:extLst>
                  <a:ext uri="{0D108BD9-81ED-4DB2-BD59-A6C34878D82A}">
                    <a16:rowId xmlns:a16="http://schemas.microsoft.com/office/drawing/2014/main" val="967606157"/>
                  </a:ext>
                </a:extLst>
              </a:tr>
              <a:tr h="63782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/>
                        <a:t>January 4, 2025</a:t>
                      </a:r>
                    </a:p>
                  </a:txBody>
                  <a:tcPr marL="77391" marR="77391" marT="77391" marB="7739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/>
                        <a:t>Live Open House Tours Start (optional)</a:t>
                      </a:r>
                    </a:p>
                    <a:p>
                      <a:pPr lvl="0">
                        <a:buNone/>
                      </a:pPr>
                      <a:r>
                        <a:rPr lang="en-US" sz="1400" dirty="0"/>
                        <a:t>- In person</a:t>
                      </a:r>
                    </a:p>
                  </a:txBody>
                  <a:tcPr marL="77391" marR="77391" marT="77391" marB="77391" anchor="ctr"/>
                </a:tc>
                <a:extLst>
                  <a:ext uri="{0D108BD9-81ED-4DB2-BD59-A6C34878D82A}">
                    <a16:rowId xmlns:a16="http://schemas.microsoft.com/office/drawing/2014/main" val="2111849205"/>
                  </a:ext>
                </a:extLst>
              </a:tr>
              <a:tr h="63782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/>
                        <a:t>January 25, 2025</a:t>
                      </a:r>
                    </a:p>
                  </a:txBody>
                  <a:tcPr marL="77391" marR="77391" marT="77391" marB="7739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/>
                        <a:t>Last Day for Live Open House Tours (optional)</a:t>
                      </a:r>
                    </a:p>
                    <a:p>
                      <a:pPr lvl="0">
                        <a:buNone/>
                      </a:pPr>
                      <a:r>
                        <a:rPr lang="en-US" sz="1400" dirty="0"/>
                        <a:t>-in person</a:t>
                      </a:r>
                    </a:p>
                  </a:txBody>
                  <a:tcPr marL="77391" marR="77391" marT="77391" marB="77391" anchor="ctr"/>
                </a:tc>
                <a:extLst>
                  <a:ext uri="{0D108BD9-81ED-4DB2-BD59-A6C34878D82A}">
                    <a16:rowId xmlns:a16="http://schemas.microsoft.com/office/drawing/2014/main" val="2481083547"/>
                  </a:ext>
                </a:extLst>
              </a:tr>
              <a:tr h="42882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/>
                        <a:t>January 28, 2025 @12pm PT</a:t>
                      </a:r>
                    </a:p>
                  </a:txBody>
                  <a:tcPr marL="77391" marR="77391" marT="77391" marB="7739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/>
                        <a:t>Applicant Rank Lists DUE</a:t>
                      </a:r>
                    </a:p>
                  </a:txBody>
                  <a:tcPr marL="77391" marR="77391" marT="77391" marB="77391" anchor="ctr"/>
                </a:tc>
                <a:extLst>
                  <a:ext uri="{0D108BD9-81ED-4DB2-BD59-A6C34878D82A}">
                    <a16:rowId xmlns:a16="http://schemas.microsoft.com/office/drawing/2014/main" val="544211543"/>
                  </a:ext>
                </a:extLst>
              </a:tr>
              <a:tr h="42882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/>
                        <a:t>February 4, 2025 @5pm PT</a:t>
                      </a:r>
                    </a:p>
                  </a:txBody>
                  <a:tcPr marL="77391" marR="77391" marT="77391" marB="7739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/>
                        <a:t>MATCH Results Released</a:t>
                      </a:r>
                    </a:p>
                  </a:txBody>
                  <a:tcPr marL="77391" marR="77391" marT="77391" marB="77391" anchor="ctr"/>
                </a:tc>
                <a:extLst>
                  <a:ext uri="{0D108BD9-81ED-4DB2-BD59-A6C34878D82A}">
                    <a16:rowId xmlns:a16="http://schemas.microsoft.com/office/drawing/2014/main" val="1179841397"/>
                  </a:ext>
                </a:extLst>
              </a:tr>
              <a:tr h="42882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/>
                        <a:t>MATCH DAY</a:t>
                      </a:r>
                    </a:p>
                  </a:txBody>
                  <a:tcPr marL="77391" marR="77391" marT="77391" marB="7739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/>
                        <a:t>3rd week March</a:t>
                      </a:r>
                    </a:p>
                  </a:txBody>
                  <a:tcPr marL="77391" marR="77391" marT="77391" marB="77391" anchor="ctr"/>
                </a:tc>
                <a:extLst>
                  <a:ext uri="{0D108BD9-81ED-4DB2-BD59-A6C34878D82A}">
                    <a16:rowId xmlns:a16="http://schemas.microsoft.com/office/drawing/2014/main" val="33164023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5585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1CC16B-DD96-75DC-F405-C47FD8E1DF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03D7CB3-612F-BECC-3956-415D051E6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4AD4E61-5B28-8216-A269-BA42834A1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9919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897495-2CDC-1AC9-4CE9-A0E0C3033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6"/>
            <a:ext cx="3084844" cy="1961086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EERAS/NRMP Timeline 2025-2026</a:t>
            </a:r>
            <a:endParaRPr lang="en-US" sz="2800" dirty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78B67AC-2A13-409F-57A5-6AEA2C8FA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752" y="2638787"/>
            <a:ext cx="27432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3A878-56FC-1DAB-216D-B41E3C51B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752" y="2799654"/>
            <a:ext cx="3005462" cy="3189665"/>
          </a:xfrm>
        </p:spPr>
        <p:txBody>
          <a:bodyPr vert="horz" lIns="0" tIns="45720" rIns="0" bIns="45720" rtlCol="0">
            <a:normAutofit/>
          </a:bodyPr>
          <a:lstStyle/>
          <a:p>
            <a:pPr fontAlgn="base"/>
            <a:endParaRPr lang="en-US" sz="1800" b="0" i="0">
              <a:solidFill>
                <a:srgbClr val="FFFFFF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rtl="0" fontAlgn="base"/>
            <a:endParaRPr lang="en-US" sz="1800" b="0" i="0">
              <a:solidFill>
                <a:srgbClr val="FFFFFF"/>
              </a:solidFill>
              <a:effectLst/>
            </a:endParaRPr>
          </a:p>
          <a:p>
            <a:endParaRPr lang="en-US" sz="1800">
              <a:solidFill>
                <a:srgbClr val="FFFFFF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274A37F-BA29-3B6F-79FD-3D8800F84D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409616"/>
              </p:ext>
            </p:extLst>
          </p:nvPr>
        </p:nvGraphicFramePr>
        <p:xfrm>
          <a:off x="4971520" y="518583"/>
          <a:ext cx="6715125" cy="5524500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2343150">
                  <a:extLst>
                    <a:ext uri="{9D8B030D-6E8A-4147-A177-3AD203B41FA5}">
                      <a16:colId xmlns:a16="http://schemas.microsoft.com/office/drawing/2014/main" val="3157930725"/>
                    </a:ext>
                  </a:extLst>
                </a:gridCol>
                <a:gridCol w="4371975">
                  <a:extLst>
                    <a:ext uri="{9D8B030D-6E8A-4147-A177-3AD203B41FA5}">
                      <a16:colId xmlns:a16="http://schemas.microsoft.com/office/drawing/2014/main" val="2604099336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</a:rPr>
                        <a:t>Date</a:t>
                      </a:r>
                      <a:endParaRPr lang="en-US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92945" marR="92945" marT="92945" marB="92945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F84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</a:rPr>
                        <a:t>Activity</a:t>
                      </a:r>
                      <a:endParaRPr lang="en-US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92945" marR="92945" marT="92945" marB="92945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F84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893373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dirty="0">
                          <a:effectLst/>
                        </a:rPr>
                        <a:t>June 4, 2025</a:t>
                      </a:r>
                      <a:endParaRPr lang="en-US" dirty="0">
                        <a:effectLst/>
                      </a:endParaRPr>
                    </a:p>
                  </a:txBody>
                  <a:tcPr marL="92945" marR="92945" marT="92945" marB="92945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dirty="0">
                          <a:effectLst/>
                        </a:rPr>
                        <a:t>ERAS 2026 season begins at 9 a.m. ET.</a:t>
                      </a:r>
                      <a:endParaRPr lang="en-US" dirty="0">
                        <a:effectLst/>
                      </a:endParaRPr>
                    </a:p>
                  </a:txBody>
                  <a:tcPr marL="92945" marR="92945" marT="92945" marB="92945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4207179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dirty="0">
                          <a:effectLst/>
                        </a:rPr>
                        <a:t>Sept. 3, 2025</a:t>
                      </a:r>
                      <a:endParaRPr lang="en-US" dirty="0">
                        <a:effectLst/>
                      </a:endParaRPr>
                    </a:p>
                  </a:txBody>
                  <a:tcPr marL="92945" marR="92945" marT="92945" marB="92945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dirty="0">
                          <a:effectLst/>
                        </a:rPr>
                        <a:t>Residency applicants may begin submitting </a:t>
                      </a:r>
                      <a:r>
                        <a:rPr lang="en-US" sz="1800" err="1">
                          <a:effectLst/>
                        </a:rPr>
                        <a:t>MyERAS</a:t>
                      </a:r>
                      <a:r>
                        <a:rPr lang="en-US" sz="1800" dirty="0">
                          <a:effectLst/>
                        </a:rPr>
                        <a:t> applications to programs at 9 a.m. ET.</a:t>
                      </a:r>
                      <a:endParaRPr lang="en-US" dirty="0">
                        <a:effectLst/>
                      </a:endParaRPr>
                    </a:p>
                  </a:txBody>
                  <a:tcPr marL="92945" marR="92945" marT="92945" marB="92945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9030940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dirty="0">
                          <a:effectLst/>
                        </a:rPr>
                        <a:t>Sept. 24, 2025</a:t>
                      </a:r>
                      <a:endParaRPr lang="en-US" dirty="0">
                        <a:effectLst/>
                      </a:endParaRPr>
                    </a:p>
                  </a:txBody>
                  <a:tcPr marL="92945" marR="92945" marT="92945" marB="92945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dirty="0">
                          <a:effectLst/>
                        </a:rPr>
                        <a:t>Residency programs may begin reviewing </a:t>
                      </a:r>
                      <a:r>
                        <a:rPr lang="en-US" sz="1800" err="1">
                          <a:effectLst/>
                        </a:rPr>
                        <a:t>MyERAS</a:t>
                      </a:r>
                      <a:r>
                        <a:rPr lang="en-US" sz="1800" dirty="0">
                          <a:effectLst/>
                        </a:rPr>
                        <a:t> applications and MSPEs in the PDWS at 9 a.m. ET. </a:t>
                      </a:r>
                      <a:endParaRPr lang="en-US" dirty="0">
                        <a:effectLst/>
                      </a:endParaRPr>
                    </a:p>
                  </a:txBody>
                  <a:tcPr marL="92945" marR="92945" marT="92945" marB="92945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9826433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dirty="0">
                          <a:effectLst/>
                        </a:rPr>
                        <a:t>End of January 2026</a:t>
                      </a:r>
                      <a:endParaRPr lang="en-US" dirty="0">
                        <a:effectLst/>
                      </a:endParaRPr>
                    </a:p>
                  </a:txBody>
                  <a:tcPr marL="92945" marR="92945" marT="92945" marB="92945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dirty="0">
                          <a:effectLst/>
                        </a:rPr>
                        <a:t>Register for Match and SOAP</a:t>
                      </a:r>
                      <a:endParaRPr lang="en-US" dirty="0">
                        <a:effectLst/>
                      </a:endParaRPr>
                    </a:p>
                  </a:txBody>
                  <a:tcPr marL="92945" marR="92945" marT="92945" marB="92945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6375368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dirty="0">
                          <a:effectLst/>
                        </a:rPr>
                        <a:t>Early February 2026</a:t>
                      </a:r>
                      <a:endParaRPr lang="en-US" dirty="0">
                        <a:effectLst/>
                      </a:endParaRPr>
                    </a:p>
                  </a:txBody>
                  <a:tcPr marL="92945" marR="92945" marT="92945" marB="92945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dirty="0">
                          <a:effectLst/>
                        </a:rPr>
                        <a:t>RANK OPENS</a:t>
                      </a:r>
                      <a:endParaRPr lang="en-US" dirty="0">
                        <a:effectLst/>
                      </a:endParaRPr>
                    </a:p>
                  </a:txBody>
                  <a:tcPr marL="92945" marR="92945" marT="92945" marB="92945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5045229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dirty="0">
                          <a:effectLst/>
                        </a:rPr>
                        <a:t>First week of March 2026</a:t>
                      </a:r>
                      <a:endParaRPr lang="en-US" dirty="0">
                        <a:effectLst/>
                      </a:endParaRPr>
                    </a:p>
                  </a:txBody>
                  <a:tcPr marL="92945" marR="92945" marT="92945" marB="92945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dirty="0">
                          <a:effectLst/>
                        </a:rPr>
                        <a:t>RANK Lists Certified </a:t>
                      </a:r>
                      <a:endParaRPr lang="en-US" dirty="0">
                        <a:effectLst/>
                      </a:endParaRPr>
                    </a:p>
                  </a:txBody>
                  <a:tcPr marL="92945" marR="92945" marT="92945" marB="92945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498694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r>
                        <a:rPr lang="en-US" sz="1200" baseline="30000" dirty="0">
                          <a:effectLst/>
                        </a:rPr>
                        <a:t>nd</a:t>
                      </a:r>
                      <a:r>
                        <a:rPr lang="en-US" sz="1800" dirty="0">
                          <a:effectLst/>
                        </a:rPr>
                        <a:t> or 3</a:t>
                      </a:r>
                      <a:r>
                        <a:rPr lang="en-US" sz="1200" baseline="30000" dirty="0">
                          <a:effectLst/>
                        </a:rPr>
                        <a:t>rd</a:t>
                      </a:r>
                      <a:r>
                        <a:rPr lang="en-US" sz="1800" dirty="0">
                          <a:effectLst/>
                        </a:rPr>
                        <a:t> week of March 2026</a:t>
                      </a:r>
                      <a:endParaRPr lang="en-US" dirty="0">
                        <a:effectLst/>
                      </a:endParaRPr>
                    </a:p>
                  </a:txBody>
                  <a:tcPr marL="92945" marR="92945" marT="92945" marB="92945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dirty="0">
                          <a:effectLst/>
                        </a:rPr>
                        <a:t>SOAP and MATCH</a:t>
                      </a:r>
                      <a:endParaRPr lang="en-US" dirty="0">
                        <a:effectLst/>
                      </a:endParaRPr>
                    </a:p>
                  </a:txBody>
                  <a:tcPr marL="92945" marR="92945" marT="92945" marB="92945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2009354"/>
                  </a:ext>
                </a:extLst>
              </a:tr>
            </a:tbl>
          </a:graphicData>
        </a:graphic>
      </p:graphicFrame>
      <p:sp>
        <p:nvSpPr>
          <p:cNvPr id="9" name="TextBox 5">
            <a:extLst>
              <a:ext uri="{FF2B5EF4-FFF2-40B4-BE49-F238E27FC236}">
                <a16:creationId xmlns:a16="http://schemas.microsoft.com/office/drawing/2014/main" id="{F8129AE8-3793-7E2E-2DC2-BF620D85CA3B}"/>
              </a:ext>
            </a:extLst>
          </p:cNvPr>
          <p:cNvSpPr txBox="1"/>
          <p:nvPr/>
        </p:nvSpPr>
        <p:spPr>
          <a:xfrm>
            <a:off x="4195884" y="6062621"/>
            <a:ext cx="8000999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/>
              <a:t>*Note, these dates are subject to change. Please reference</a:t>
            </a:r>
            <a:r>
              <a:rPr lang="en-US" dirty="0">
                <a:hlinkClick r:id="rId2"/>
              </a:rPr>
              <a:t>2026 ERAS® Residency Timeline | Students &amp; Residents</a:t>
            </a:r>
            <a:r>
              <a:rPr lang="en-US" dirty="0"/>
              <a:t> for the most updated schedules.</a:t>
            </a:r>
            <a:endParaRPr lang="en-US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83109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4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CA48A0-E7A3-4B09-BBD1-3FA56F627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69" y="640080"/>
            <a:ext cx="3659246" cy="286269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>
                <a:solidFill>
                  <a:srgbClr val="FFFFFF"/>
                </a:solidFill>
              </a:rPr>
              <a:t>Ophthalmology Application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ABCD2462-4C1E-401A-AC2D-F799A138B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3852" y="3663649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71B164B-BA99-6459-E63A-A874322811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8257565"/>
              </p:ext>
            </p:extLst>
          </p:nvPr>
        </p:nvGraphicFramePr>
        <p:xfrm>
          <a:off x="5539153" y="126999"/>
          <a:ext cx="6222527" cy="6313938"/>
        </p:xfrm>
        <a:graphic>
          <a:graphicData uri="http://schemas.openxmlformats.org/drawingml/2006/table">
            <a:tbl>
              <a:tblPr bandRow="1">
                <a:solidFill>
                  <a:srgbClr val="F2F2F2">
                    <a:alpha val="30196"/>
                  </a:srgbClr>
                </a:solidFill>
                <a:tableStyleId>{5C22544A-7EE6-4342-B048-85BDC9FD1C3A}</a:tableStyleId>
              </a:tblPr>
              <a:tblGrid>
                <a:gridCol w="2348801">
                  <a:extLst>
                    <a:ext uri="{9D8B030D-6E8A-4147-A177-3AD203B41FA5}">
                      <a16:colId xmlns:a16="http://schemas.microsoft.com/office/drawing/2014/main" val="2774952666"/>
                    </a:ext>
                  </a:extLst>
                </a:gridCol>
                <a:gridCol w="3873726">
                  <a:extLst>
                    <a:ext uri="{9D8B030D-6E8A-4147-A177-3AD203B41FA5}">
                      <a16:colId xmlns:a16="http://schemas.microsoft.com/office/drawing/2014/main" val="202775801"/>
                    </a:ext>
                  </a:extLst>
                </a:gridCol>
              </a:tblGrid>
              <a:tr h="169746">
                <a:tc>
                  <a:txBody>
                    <a:bodyPr/>
                    <a:lstStyle/>
                    <a:p>
                      <a:pPr fontAlgn="b"/>
                      <a:r>
                        <a:rPr lang="en-US" sz="1000" b="1" cap="none" spc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Department</a:t>
                      </a:r>
                      <a:r>
                        <a:rPr lang="en-US" sz="1000" b="0" cap="none" spc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000" b="1" cap="none" spc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2460" marR="3402" marT="32661" marB="32661" anchor="b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000" b="1" cap="none" spc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Ophthalmology</a:t>
                      </a:r>
                    </a:p>
                  </a:txBody>
                  <a:tcPr marL="42460" marR="3402" marT="32661" marB="32661" anchor="b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173643"/>
                  </a:ext>
                </a:extLst>
              </a:tr>
              <a:tr h="169746">
                <a:tc>
                  <a:txBody>
                    <a:bodyPr/>
                    <a:lstStyle/>
                    <a:p>
                      <a:pPr fontAlgn="b"/>
                      <a:r>
                        <a:rPr lang="en-US" sz="1000" b="1" cap="none" spc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Contacts (R = Required to Meet) </a:t>
                      </a:r>
                      <a:r>
                        <a:rPr lang="en-US" sz="1000" b="0" cap="none" spc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000" b="1" cap="none" spc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2460" marR="3402" marT="32661" marB="32661" anchor="b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000" cap="none" spc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2460" marR="3402" marT="32661" marB="32661" anchor="b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3624361"/>
                  </a:ext>
                </a:extLst>
              </a:tr>
              <a:tr h="169746">
                <a:tc>
                  <a:txBody>
                    <a:bodyPr/>
                    <a:lstStyle/>
                    <a:p>
                      <a:pPr fontAlgn="b"/>
                      <a:r>
                        <a:rPr lang="en-US" sz="1000" cap="none" spc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Chair </a:t>
                      </a:r>
                    </a:p>
                  </a:txBody>
                  <a:tcPr marL="42460" marR="3402" marT="32661" marB="32661" anchor="b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000" cap="none" spc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Lisa S. Schocket, MD</a:t>
                      </a:r>
                    </a:p>
                  </a:txBody>
                  <a:tcPr marL="42460" marR="3402" marT="32661" marB="32661" anchor="b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706835"/>
                  </a:ext>
                </a:extLst>
              </a:tr>
              <a:tr h="169746">
                <a:tc>
                  <a:txBody>
                    <a:bodyPr/>
                    <a:lstStyle/>
                    <a:p>
                      <a:pPr fontAlgn="b"/>
                      <a:r>
                        <a:rPr lang="en-US" sz="1000" cap="none" spc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Program Director  </a:t>
                      </a:r>
                    </a:p>
                  </a:txBody>
                  <a:tcPr marL="42460" marR="3402" marT="32661" marB="32661" anchor="b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000" cap="none" spc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Sarah Ullah, MD</a:t>
                      </a:r>
                    </a:p>
                  </a:txBody>
                  <a:tcPr marL="42460" marR="3402" marT="32661" marB="32661" anchor="b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174014"/>
                  </a:ext>
                </a:extLst>
              </a:tr>
              <a:tr h="169746">
                <a:tc>
                  <a:txBody>
                    <a:bodyPr/>
                    <a:lstStyle/>
                    <a:p>
                      <a:pPr fontAlgn="b"/>
                      <a:r>
                        <a:rPr lang="en-US" sz="1000" cap="none" spc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MSIV Advising  </a:t>
                      </a:r>
                    </a:p>
                  </a:txBody>
                  <a:tcPr marL="42460" marR="3402" marT="32661" marB="32661" anchor="b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000" cap="none" spc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Moran Levin, MD (R)</a:t>
                      </a:r>
                    </a:p>
                  </a:txBody>
                  <a:tcPr marL="42460" marR="3402" marT="32661" marB="32661" anchor="b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0843210"/>
                  </a:ext>
                </a:extLst>
              </a:tr>
              <a:tr h="169746">
                <a:tc>
                  <a:txBody>
                    <a:bodyPr/>
                    <a:lstStyle/>
                    <a:p>
                      <a:pPr fontAlgn="b"/>
                      <a:r>
                        <a:rPr lang="en-US" sz="1000" b="1" cap="none" spc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Competitive Applicant </a:t>
                      </a:r>
                      <a:r>
                        <a:rPr lang="en-US" sz="1000" b="0" cap="none" spc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000" b="1" cap="none" spc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2460" marR="3402" marT="32661" marB="32661" anchor="b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000" cap="none" spc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2460" marR="3402" marT="32661" marB="32661" anchor="b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241416"/>
                  </a:ext>
                </a:extLst>
              </a:tr>
              <a:tr h="169746">
                <a:tc>
                  <a:txBody>
                    <a:bodyPr/>
                    <a:lstStyle/>
                    <a:p>
                      <a:pPr fontAlgn="b"/>
                      <a:r>
                        <a:rPr lang="en-US" sz="1000" cap="none" spc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Step 2 (goal)  </a:t>
                      </a:r>
                    </a:p>
                  </a:txBody>
                  <a:tcPr marL="42460" marR="3402" marT="32661" marB="32661" anchor="b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000" cap="none" spc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250 (UMSOM Average 255)</a:t>
                      </a:r>
                    </a:p>
                  </a:txBody>
                  <a:tcPr marL="42460" marR="3402" marT="32661" marB="32661" anchor="b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1917595"/>
                  </a:ext>
                </a:extLst>
              </a:tr>
              <a:tr h="169746">
                <a:tc>
                  <a:txBody>
                    <a:bodyPr/>
                    <a:lstStyle/>
                    <a:p>
                      <a:pPr fontAlgn="b"/>
                      <a:r>
                        <a:rPr lang="en-US" sz="1000" cap="none" spc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AOA/GHHS  </a:t>
                      </a:r>
                    </a:p>
                  </a:txBody>
                  <a:tcPr marL="42460" marR="3402" marT="32661" marB="32661" anchor="b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000" cap="none" spc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Helpful  </a:t>
                      </a:r>
                    </a:p>
                  </a:txBody>
                  <a:tcPr marL="42460" marR="3402" marT="32661" marB="32661" anchor="b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808023"/>
                  </a:ext>
                </a:extLst>
              </a:tr>
              <a:tr h="169745">
                <a:tc>
                  <a:txBody>
                    <a:bodyPr/>
                    <a:lstStyle/>
                    <a:p>
                      <a:pPr fontAlgn="b"/>
                      <a:r>
                        <a:rPr lang="en-US" sz="1000" cap="none" spc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Research  </a:t>
                      </a:r>
                    </a:p>
                  </a:txBody>
                  <a:tcPr marL="42460" marR="3402" marT="32661" marB="32661" anchor="b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000" cap="none" spc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Necessary/Consider Gap Research Year</a:t>
                      </a:r>
                    </a:p>
                  </a:txBody>
                  <a:tcPr marL="42460" marR="3402" marT="32661" marB="32661" anchor="b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976836"/>
                  </a:ext>
                </a:extLst>
              </a:tr>
              <a:tr h="169746">
                <a:tc>
                  <a:txBody>
                    <a:bodyPr/>
                    <a:lstStyle/>
                    <a:p>
                      <a:pPr fontAlgn="b"/>
                      <a:r>
                        <a:rPr lang="en-US" sz="1000" b="1" cap="none" spc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Applications  </a:t>
                      </a:r>
                      <a:r>
                        <a:rPr lang="en-US" sz="1000" b="0" cap="none" spc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000" b="1" cap="none" spc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2460" marR="3402" marT="32661" marB="32661" anchor="b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000" cap="none" spc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2460" marR="3402" marT="32661" marB="32661" anchor="b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950233"/>
                  </a:ext>
                </a:extLst>
              </a:tr>
              <a:tr h="169746">
                <a:tc>
                  <a:txBody>
                    <a:bodyPr/>
                    <a:lstStyle/>
                    <a:p>
                      <a:pPr fontAlgn="b"/>
                      <a:r>
                        <a:rPr lang="en-US" sz="1000" cap="none" spc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Application System  </a:t>
                      </a:r>
                    </a:p>
                  </a:txBody>
                  <a:tcPr marL="42460" marR="3402" marT="32661" marB="32661" anchor="b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000" cap="none" spc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SF Match/CAS Application</a:t>
                      </a:r>
                    </a:p>
                  </a:txBody>
                  <a:tcPr marL="42460" marR="3402" marT="32661" marB="32661" anchor="b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837397"/>
                  </a:ext>
                </a:extLst>
              </a:tr>
              <a:tr h="169746">
                <a:tc>
                  <a:txBody>
                    <a:bodyPr/>
                    <a:lstStyle/>
                    <a:p>
                      <a:pPr fontAlgn="b"/>
                      <a:r>
                        <a:rPr lang="en-US" sz="1000" cap="none" spc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Program Signaling</a:t>
                      </a:r>
                    </a:p>
                  </a:txBody>
                  <a:tcPr marL="42460" marR="3402" marT="32661" marB="32661" anchor="b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000" cap="none" spc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 signals 2024-2025 (SF signal system- waiting 25-26 announcement)</a:t>
                      </a:r>
                    </a:p>
                  </a:txBody>
                  <a:tcPr marL="42460" marR="3402" marT="32661" marB="32661" anchor="b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04871"/>
                  </a:ext>
                </a:extLst>
              </a:tr>
              <a:tr h="169746">
                <a:tc>
                  <a:txBody>
                    <a:bodyPr/>
                    <a:lstStyle/>
                    <a:p>
                      <a:pPr fontAlgn="b"/>
                      <a:r>
                        <a:rPr lang="en-US" sz="1000" cap="none" spc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Acuity Insights</a:t>
                      </a:r>
                    </a:p>
                  </a:txBody>
                  <a:tcPr marL="42460" marR="3402" marT="32661" marB="32661" anchor="b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000" cap="none" spc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N/A</a:t>
                      </a:r>
                    </a:p>
                  </a:txBody>
                  <a:tcPr marL="42460" marR="3402" marT="32661" marB="32661" anchor="b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246578"/>
                  </a:ext>
                </a:extLst>
              </a:tr>
              <a:tr h="169746">
                <a:tc>
                  <a:txBody>
                    <a:bodyPr/>
                    <a:lstStyle/>
                    <a:p>
                      <a:pPr fontAlgn="b"/>
                      <a:r>
                        <a:rPr lang="en-US" sz="1000" cap="none" spc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Preliminary/Transitional Year</a:t>
                      </a:r>
                    </a:p>
                  </a:txBody>
                  <a:tcPr marL="42460" marR="3402" marT="32661" marB="32661" anchor="b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000" cap="none" spc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Integrated or Joint</a:t>
                      </a:r>
                    </a:p>
                  </a:txBody>
                  <a:tcPr marL="42460" marR="3402" marT="32661" marB="32661" anchor="b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24000"/>
                  </a:ext>
                </a:extLst>
              </a:tr>
              <a:tr h="169746">
                <a:tc>
                  <a:txBody>
                    <a:bodyPr/>
                    <a:lstStyle/>
                    <a:p>
                      <a:pPr fontAlgn="b"/>
                      <a:r>
                        <a:rPr lang="en-US" sz="1000" cap="none" spc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Match System</a:t>
                      </a:r>
                    </a:p>
                  </a:txBody>
                  <a:tcPr marL="42460" marR="3402" marT="32661" marB="32661" anchor="b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000" cap="none" spc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SF Match</a:t>
                      </a:r>
                    </a:p>
                  </a:txBody>
                  <a:tcPr marL="42460" marR="3402" marT="32661" marB="32661" anchor="b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053974"/>
                  </a:ext>
                </a:extLst>
              </a:tr>
              <a:tr h="169746">
                <a:tc>
                  <a:txBody>
                    <a:bodyPr/>
                    <a:lstStyle/>
                    <a:p>
                      <a:pPr fontAlgn="b"/>
                      <a:r>
                        <a:rPr lang="en-US" sz="1000" b="1" cap="none" spc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Away Rotations </a:t>
                      </a:r>
                      <a:r>
                        <a:rPr lang="en-US" sz="1000" b="0" cap="none" spc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000" b="1" cap="none" spc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2460" marR="3402" marT="32661" marB="32661" anchor="b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000" cap="none" spc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2460" marR="3402" marT="32661" marB="32661" anchor="b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1465067"/>
                  </a:ext>
                </a:extLst>
              </a:tr>
              <a:tr h="169746">
                <a:tc>
                  <a:txBody>
                    <a:bodyPr/>
                    <a:lstStyle/>
                    <a:p>
                      <a:pPr fontAlgn="b"/>
                      <a:r>
                        <a:rPr lang="en-US" sz="1000" cap="none" spc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Expectations  </a:t>
                      </a:r>
                    </a:p>
                  </a:txBody>
                  <a:tcPr marL="42460" marR="3402" marT="32661" marB="32661" anchor="b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000" cap="none" spc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Expected  </a:t>
                      </a:r>
                    </a:p>
                  </a:txBody>
                  <a:tcPr marL="42460" marR="3402" marT="32661" marB="32661" anchor="b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33731"/>
                  </a:ext>
                </a:extLst>
              </a:tr>
              <a:tr h="169746">
                <a:tc>
                  <a:txBody>
                    <a:bodyPr/>
                    <a:lstStyle/>
                    <a:p>
                      <a:pPr fontAlgn="b"/>
                      <a:r>
                        <a:rPr lang="en-US" sz="1000" cap="none" spc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Ideal Number  </a:t>
                      </a:r>
                    </a:p>
                  </a:txBody>
                  <a:tcPr marL="42460" marR="3402" marT="32661" marB="32661" anchor="b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000" cap="none" spc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 max</a:t>
                      </a:r>
                    </a:p>
                  </a:txBody>
                  <a:tcPr marL="42460" marR="3402" marT="32661" marB="32661" anchor="b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4551475"/>
                  </a:ext>
                </a:extLst>
              </a:tr>
              <a:tr h="169746">
                <a:tc>
                  <a:txBody>
                    <a:bodyPr/>
                    <a:lstStyle/>
                    <a:p>
                      <a:pPr fontAlgn="b"/>
                      <a:r>
                        <a:rPr lang="en-US" sz="1000" b="1" cap="none" spc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Letters of Reference </a:t>
                      </a:r>
                      <a:r>
                        <a:rPr lang="en-US" sz="1000" b="0" cap="none" spc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000" b="1" cap="none" spc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2460" marR="3402" marT="32661" marB="32661" anchor="b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000" cap="none" spc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2460" marR="3402" marT="32661" marB="32661" anchor="b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120207"/>
                  </a:ext>
                </a:extLst>
              </a:tr>
              <a:tr h="169746">
                <a:tc>
                  <a:txBody>
                    <a:bodyPr/>
                    <a:lstStyle/>
                    <a:p>
                      <a:pPr fontAlgn="b"/>
                      <a:r>
                        <a:rPr lang="en-US" sz="1000" cap="none" spc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Total Number  </a:t>
                      </a:r>
                    </a:p>
                  </a:txBody>
                  <a:tcPr marL="42460" marR="3402" marT="32661" marB="32661" anchor="b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000" cap="none" spc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 letters</a:t>
                      </a:r>
                    </a:p>
                  </a:txBody>
                  <a:tcPr marL="42460" marR="3402" marT="32661" marB="32661" anchor="b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407180"/>
                  </a:ext>
                </a:extLst>
              </a:tr>
              <a:tr h="169746">
                <a:tc>
                  <a:txBody>
                    <a:bodyPr/>
                    <a:lstStyle/>
                    <a:p>
                      <a:pPr fontAlgn="b"/>
                      <a:r>
                        <a:rPr lang="en-US" sz="1000" cap="none" spc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Chair Letter  </a:t>
                      </a:r>
                    </a:p>
                  </a:txBody>
                  <a:tcPr marL="42460" marR="3402" marT="32661" marB="32661" anchor="b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000" cap="none" spc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Required (Most Programs)</a:t>
                      </a:r>
                    </a:p>
                  </a:txBody>
                  <a:tcPr marL="42460" marR="3402" marT="32661" marB="32661" anchor="b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689716"/>
                  </a:ext>
                </a:extLst>
              </a:tr>
              <a:tr h="169746">
                <a:tc>
                  <a:txBody>
                    <a:bodyPr/>
                    <a:lstStyle/>
                    <a:p>
                      <a:pPr fontAlgn="b"/>
                      <a:r>
                        <a:rPr lang="en-US" sz="1000" cap="none" spc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Ideal Make Up  </a:t>
                      </a:r>
                    </a:p>
                  </a:txBody>
                  <a:tcPr marL="42460" marR="3402" marT="32661" marB="32661" anchor="b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000" cap="none" spc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Home Ophthalmology (1-2), Other (medicine)</a:t>
                      </a:r>
                    </a:p>
                  </a:txBody>
                  <a:tcPr marL="42460" marR="3402" marT="32661" marB="32661" anchor="b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45615"/>
                  </a:ext>
                </a:extLst>
              </a:tr>
              <a:tr h="169746">
                <a:tc>
                  <a:txBody>
                    <a:bodyPr/>
                    <a:lstStyle/>
                    <a:p>
                      <a:pPr fontAlgn="b"/>
                      <a:r>
                        <a:rPr lang="en-US" sz="1000" cap="none" spc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Contingency</a:t>
                      </a:r>
                    </a:p>
                  </a:txBody>
                  <a:tcPr marL="42460" marR="3402" marT="32661" marB="32661" anchor="b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000" cap="none" spc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If dual applying, secure letters for that specialty</a:t>
                      </a:r>
                    </a:p>
                  </a:txBody>
                  <a:tcPr marL="42460" marR="3402" marT="32661" marB="32661" anchor="b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187834"/>
                  </a:ext>
                </a:extLst>
              </a:tr>
              <a:tr h="169746">
                <a:tc>
                  <a:txBody>
                    <a:bodyPr/>
                    <a:lstStyle/>
                    <a:p>
                      <a:pPr fontAlgn="b"/>
                      <a:r>
                        <a:rPr lang="en-US" sz="1000" b="1" cap="none" spc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Mock Interview Program </a:t>
                      </a:r>
                    </a:p>
                  </a:txBody>
                  <a:tcPr marL="42460" marR="3402" marT="32661" marB="32661" anchor="b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000" cap="none" spc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2460" marR="3402" marT="32661" marB="32661" anchor="b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687405"/>
                  </a:ext>
                </a:extLst>
              </a:tr>
              <a:tr h="169746">
                <a:tc>
                  <a:txBody>
                    <a:bodyPr/>
                    <a:lstStyle/>
                    <a:p>
                      <a:pPr fontAlgn="b"/>
                      <a:endParaRPr lang="en-US" sz="1000" cap="none" spc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2460" marR="3402" marT="32661" marB="32661" anchor="b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000" cap="none" spc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OSA Advisor coordinates with Dr. Levin for those who are interested </a:t>
                      </a:r>
                    </a:p>
                  </a:txBody>
                  <a:tcPr marL="42460" marR="3402" marT="32661" marB="32661" anchor="b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852775"/>
                  </a:ext>
                </a:extLst>
              </a:tr>
              <a:tr h="169746">
                <a:tc>
                  <a:txBody>
                    <a:bodyPr/>
                    <a:lstStyle/>
                    <a:p>
                      <a:pPr fontAlgn="b"/>
                      <a:r>
                        <a:rPr lang="en-US" sz="1000" b="1" cap="none" spc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Contingency</a:t>
                      </a:r>
                    </a:p>
                  </a:txBody>
                  <a:tcPr marL="42460" marR="3402" marT="32661" marB="32661" anchor="b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000" cap="none" spc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2460" marR="3402" marT="32661" marB="32661" anchor="b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643372"/>
                  </a:ext>
                </a:extLst>
              </a:tr>
              <a:tr h="169746">
                <a:tc>
                  <a:txBody>
                    <a:bodyPr/>
                    <a:lstStyle/>
                    <a:p>
                      <a:pPr fontAlgn="b"/>
                      <a:endParaRPr lang="en-US" sz="1000" cap="none" spc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2460" marR="3402" marT="32661" marB="32661" anchor="b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000" cap="none" spc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Strongly Consider Research Year between M3/4</a:t>
                      </a:r>
                    </a:p>
                  </a:txBody>
                  <a:tcPr marL="42460" marR="3402" marT="32661" marB="32661" anchor="b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968039"/>
                  </a:ext>
                </a:extLst>
              </a:tr>
              <a:tr h="169746">
                <a:tc>
                  <a:txBody>
                    <a:bodyPr/>
                    <a:lstStyle/>
                    <a:p>
                      <a:pPr fontAlgn="b"/>
                      <a:endParaRPr lang="en-US" sz="1000" b="1" cap="none" spc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2460" marR="3402" marT="32661" marB="32661" anchor="b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000" b="1" cap="none" spc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ALL Students MUST Have Contingency</a:t>
                      </a:r>
                    </a:p>
                  </a:txBody>
                  <a:tcPr marL="42460" marR="3402" marT="32661" marB="32661" anchor="b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407556"/>
                  </a:ext>
                </a:extLst>
              </a:tr>
              <a:tr h="169746">
                <a:tc>
                  <a:txBody>
                    <a:bodyPr/>
                    <a:lstStyle/>
                    <a:p>
                      <a:pPr fontAlgn="b"/>
                      <a:endParaRPr lang="en-US" sz="1000" cap="none" spc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2460" marR="3402" marT="32661" marB="32661" anchor="b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000" cap="none" spc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Consider Dual Application</a:t>
                      </a:r>
                    </a:p>
                  </a:txBody>
                  <a:tcPr marL="42460" marR="3402" marT="32661" marB="32661" anchor="b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3561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55334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BDAB6-6D7C-D51D-82AC-D66EECAFD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Note on External Rotations (“Aways”)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5852B-7B44-CBF3-1AF5-C9C4E9C9BE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Opthalmology DOES require Away rotations (Ideally 2 away rotations)</a:t>
            </a:r>
          </a:p>
          <a:p>
            <a:r>
              <a:rPr lang="en-US" sz="2400" b="1">
                <a:solidFill>
                  <a:srgbClr val="C00000"/>
                </a:solidFill>
              </a:rPr>
              <a:t>YOU MUST ADD THIS COURSE AT SOM!!! </a:t>
            </a:r>
            <a:endParaRPr lang="en-US"/>
          </a:p>
          <a:p>
            <a:r>
              <a:rPr lang="en-US" sz="2400"/>
              <a:t>Required forms are found on the Student Scheduling Page </a:t>
            </a:r>
          </a:p>
          <a:p>
            <a:pPr marL="383540" lvl="1"/>
            <a:r>
              <a:rPr lang="en-US" sz="2200"/>
              <a:t>Forms should be completed/signed by Departments </a:t>
            </a:r>
          </a:p>
          <a:p>
            <a:pPr marL="383540" lvl="1"/>
            <a:r>
              <a:rPr lang="en-US" sz="2200"/>
              <a:t>Submitted to Add/Drop </a:t>
            </a:r>
          </a:p>
        </p:txBody>
      </p:sp>
    </p:spTree>
    <p:extLst>
      <p:ext uri="{BB962C8B-B14F-4D97-AF65-F5344CB8AC3E}">
        <p14:creationId xmlns:p14="http://schemas.microsoft.com/office/powerpoint/2010/main" val="13802128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DAD7B-C011-45A8-8590-2E9FA56BB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Signaling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C3E01-90D0-44BB-8800-88D351638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fontAlgn="base">
              <a:buFont typeface="Wingdings" panose="05000000000000000000" pitchFamily="2" charset="2"/>
              <a:buChar char="q"/>
            </a:pPr>
            <a:r>
              <a:rPr lang="en-US" b="1" i="0" u="none" strike="noStrike" dirty="0">
                <a:solidFill>
                  <a:srgbClr val="C00000"/>
                </a:solidFill>
                <a:effectLst/>
                <a:latin typeface="Speak Pro"/>
              </a:rPr>
              <a:t>Ophthalmology is planning to have 7 “tokens” or “signals</a:t>
            </a:r>
            <a:r>
              <a:rPr lang="en-US" b="1" dirty="0">
                <a:solidFill>
                  <a:srgbClr val="C00000"/>
                </a:solidFill>
                <a:latin typeface="Speak Pro"/>
              </a:rPr>
              <a:t>." Pending </a:t>
            </a:r>
            <a:r>
              <a:rPr lang="en-US" b="1" dirty="0">
                <a:solidFill>
                  <a:srgbClr val="C00000"/>
                </a:solidFill>
                <a:highlight>
                  <a:srgbClr val="FFFF00"/>
                </a:highlight>
                <a:latin typeface="Speak Pro"/>
              </a:rPr>
              <a:t>2025-2026 Season</a:t>
            </a:r>
            <a:endParaRPr lang="en-US" b="1" i="0" u="none" strike="noStrike" dirty="0">
              <a:solidFill>
                <a:srgbClr val="C00000"/>
              </a:solidFill>
              <a:effectLst/>
              <a:highlight>
                <a:srgbClr val="FFFF00"/>
              </a:highlight>
              <a:latin typeface="Speak Pro"/>
            </a:endParaRPr>
          </a:p>
          <a:p>
            <a:pPr algn="l" rtl="0" fontAlgn="base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C00000"/>
                </a:solidFill>
                <a:latin typeface="Speak Pro"/>
              </a:rPr>
              <a:t>Waiting on AUPO for announcements</a:t>
            </a:r>
          </a:p>
          <a:p>
            <a:pPr marL="383540" lvl="1" fontAlgn="base">
              <a:buFont typeface="Wingdings" panose="05000000000000000000" pitchFamily="2" charset="2"/>
              <a:buChar char="q"/>
            </a:pPr>
            <a:r>
              <a:rPr lang="en-US" dirty="0">
                <a:hlinkClick r:id="rId2"/>
              </a:rPr>
              <a:t>AUPO champions an inclusive academic ophthalmology community to promote and advocate for excellence and equity in ophthalmic education, professional development, research, and clinical care. | Association of University Professors of Ophthalmology</a:t>
            </a:r>
            <a:endParaRPr lang="en-US" b="0" i="0" dirty="0">
              <a:solidFill>
                <a:srgbClr val="000000"/>
              </a:solidFill>
              <a:effectLst/>
              <a:highlight>
                <a:srgbClr val="F5F5F5"/>
              </a:highlight>
              <a:latin typeface="Speak Pro" panose="020B05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103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3DAA01-B744-6441-B985-77BD4535B92B}"/>
              </a:ext>
            </a:extLst>
          </p:cNvPr>
          <p:cNvSpPr txBox="1"/>
          <p:nvPr/>
        </p:nvSpPr>
        <p:spPr>
          <a:xfrm>
            <a:off x="2823871" y="5763424"/>
            <a:ext cx="10799955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200">
              <a:latin typeface="Times New Roman"/>
              <a:cs typeface="Times New Roman"/>
            </a:endParaRPr>
          </a:p>
          <a:p>
            <a:r>
              <a:rPr lang="en-US" sz="1200" b="1">
                <a:solidFill>
                  <a:srgbClr val="C00000"/>
                </a:solidFill>
                <a:latin typeface="Calibri"/>
                <a:cs typeface="Calibri"/>
              </a:rPr>
              <a:t>From SF Residency Match Data, 2024  </a:t>
            </a:r>
            <a:r>
              <a:rPr lang="en-US" sz="1200" b="1">
                <a:hlinkClick r:id="rId2"/>
              </a:rPr>
              <a:t>2024Ophthalmology-Residency-Match-Report.pdf (aupo.org)</a:t>
            </a:r>
            <a:r>
              <a:rPr lang="en-US" b="1">
                <a:solidFill>
                  <a:srgbClr val="C00000"/>
                </a:solidFill>
                <a:latin typeface="Calibri"/>
                <a:cs typeface="Segoe UI"/>
              </a:rPr>
              <a:t>                            </a:t>
            </a:r>
            <a:r>
              <a:rPr lang="en-US">
                <a:solidFill>
                  <a:srgbClr val="C00000"/>
                </a:solidFill>
                <a:latin typeface="Calibri"/>
                <a:cs typeface="Segoe UI"/>
              </a:rPr>
              <a:t> </a:t>
            </a:r>
            <a:endParaRPr lang="en-US">
              <a:solidFill>
                <a:srgbClr val="C00000"/>
              </a:solidFill>
              <a:latin typeface="Calibri"/>
              <a:ea typeface="Calibri"/>
              <a:cs typeface="Segoe UI"/>
            </a:endParaRPr>
          </a:p>
        </p:txBody>
      </p:sp>
      <p:pic>
        <p:nvPicPr>
          <p:cNvPr id="17" name="Picture 17" descr="Table&#10;&#10;Description automatically generated">
            <a:extLst>
              <a:ext uri="{FF2B5EF4-FFF2-40B4-BE49-F238E27FC236}">
                <a16:creationId xmlns:a16="http://schemas.microsoft.com/office/drawing/2014/main" id="{6BBFE434-499C-2F8E-6A52-54ECA80DE1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122" r="960" b="7143"/>
          <a:stretch/>
        </p:blipFill>
        <p:spPr>
          <a:xfrm>
            <a:off x="779774" y="3643875"/>
            <a:ext cx="5502834" cy="211954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C60C399-13DA-70EC-D5BB-3706021BB734}"/>
              </a:ext>
            </a:extLst>
          </p:cNvPr>
          <p:cNvSpPr txBox="1"/>
          <p:nvPr/>
        </p:nvSpPr>
        <p:spPr>
          <a:xfrm>
            <a:off x="6852249" y="5328249"/>
            <a:ext cx="27432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>
                <a:solidFill>
                  <a:srgbClr val="C00000"/>
                </a:solidFill>
                <a:latin typeface="Calibri"/>
              </a:rPr>
              <a:t>                 </a:t>
            </a:r>
            <a:r>
              <a:rPr lang="en-US" sz="1200">
                <a:solidFill>
                  <a:srgbClr val="C00000"/>
                </a:solidFill>
                <a:latin typeface="Calibri"/>
              </a:rPr>
              <a:t> </a:t>
            </a:r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 </a:t>
            </a:r>
          </a:p>
          <a:p>
            <a:r>
              <a:rPr lang="en-US" sz="1200">
                <a:solidFill>
                  <a:srgbClr val="C00000"/>
                </a:solidFill>
                <a:latin typeface="Calibri"/>
              </a:rPr>
              <a:t> </a:t>
            </a:r>
            <a:r>
              <a:rPr lang="en-US" sz="1100">
                <a:latin typeface="Calibri"/>
                <a:cs typeface="Calibri"/>
              </a:rPr>
              <a:t> </a:t>
            </a:r>
          </a:p>
          <a:p>
            <a:r>
              <a:rPr lang="en-US" sz="1200" b="1">
                <a:solidFill>
                  <a:srgbClr val="C00000"/>
                </a:solidFill>
                <a:latin typeface="Calibri"/>
              </a:rPr>
              <a:t>      </a:t>
            </a:r>
            <a:r>
              <a:rPr lang="en-US" sz="1200">
                <a:solidFill>
                  <a:srgbClr val="C00000"/>
                </a:solidFill>
                <a:latin typeface="Calibri"/>
              </a:rPr>
              <a:t> </a:t>
            </a:r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 </a:t>
            </a:r>
          </a:p>
          <a:p>
            <a:r>
              <a:rPr lang="en-US" sz="1200">
                <a:latin typeface="Calibri"/>
              </a:rPr>
              <a:t> 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FB4E93-1BE3-3B7C-E034-64CD6CE6E0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0414" y="927025"/>
            <a:ext cx="5752317" cy="24453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710871-64B3-9875-EC2A-DCE985F848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269" r="2209"/>
          <a:stretch/>
        </p:blipFill>
        <p:spPr>
          <a:xfrm>
            <a:off x="631403" y="1471919"/>
            <a:ext cx="5279011" cy="16861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2B4CCC-3093-627E-A44D-201A98031C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0926" y="1144599"/>
            <a:ext cx="4515480" cy="2953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43E275-FB8C-2500-7ADF-CC5F5C2E54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1224" y="3829613"/>
            <a:ext cx="5394448" cy="1997060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AE22E3D7-1320-643A-B344-9B5B326781D2}"/>
              </a:ext>
            </a:extLst>
          </p:cNvPr>
          <p:cNvSpPr/>
          <p:nvPr/>
        </p:nvSpPr>
        <p:spPr>
          <a:xfrm>
            <a:off x="5533534" y="4407967"/>
            <a:ext cx="331726" cy="324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9163C77-49E7-E002-1AC3-27533AAF3B7A}"/>
              </a:ext>
            </a:extLst>
          </p:cNvPr>
          <p:cNvSpPr/>
          <p:nvPr/>
        </p:nvSpPr>
        <p:spPr>
          <a:xfrm>
            <a:off x="10889359" y="4443948"/>
            <a:ext cx="331726" cy="324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036531-F2A2-5D2F-A1F5-717DB260278C}"/>
              </a:ext>
            </a:extLst>
          </p:cNvPr>
          <p:cNvSpPr txBox="1"/>
          <p:nvPr/>
        </p:nvSpPr>
        <p:spPr>
          <a:xfrm>
            <a:off x="2335742" y="88899"/>
            <a:ext cx="754274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This is 2024 Data. We are still waiting for 2025 data to be released from SF.</a:t>
            </a:r>
          </a:p>
        </p:txBody>
      </p:sp>
    </p:spTree>
    <p:extLst>
      <p:ext uri="{BB962C8B-B14F-4D97-AF65-F5344CB8AC3E}">
        <p14:creationId xmlns:p14="http://schemas.microsoft.com/office/powerpoint/2010/main" val="1280164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imeline&#10;&#10;Description automatically generated">
            <a:extLst>
              <a:ext uri="{FF2B5EF4-FFF2-40B4-BE49-F238E27FC236}">
                <a16:creationId xmlns:a16="http://schemas.microsoft.com/office/drawing/2014/main" id="{4C03395B-7847-7519-E873-66C42E757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686" y="905933"/>
            <a:ext cx="8959516" cy="5039728"/>
          </a:xfrm>
          <a:prstGeom prst="rect">
            <a:avLst/>
          </a:prstGeom>
        </p:spPr>
      </p:pic>
      <p:pic>
        <p:nvPicPr>
          <p:cNvPr id="3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4068C03-9D06-1F72-20BC-C30130022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327" y="2857866"/>
            <a:ext cx="1552575" cy="15525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A3085B-6B25-C0B9-25E0-04CCB7E6B433}"/>
              </a:ext>
            </a:extLst>
          </p:cNvPr>
          <p:cNvSpPr txBox="1"/>
          <p:nvPr/>
        </p:nvSpPr>
        <p:spPr>
          <a:xfrm>
            <a:off x="7557976" y="5963093"/>
            <a:ext cx="423175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Original Slide Design by Dr. Kerri Thom</a:t>
            </a:r>
          </a:p>
        </p:txBody>
      </p:sp>
    </p:spTree>
    <p:extLst>
      <p:ext uri="{BB962C8B-B14F-4D97-AF65-F5344CB8AC3E}">
        <p14:creationId xmlns:p14="http://schemas.microsoft.com/office/powerpoint/2010/main" val="11718034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ED00E-9478-4C91-9024-FB0EE47B5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567C5-C558-463B-89B9-A46156804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Apply to a range of programs in terms of competitiveness.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Students should rank all programs they interviewed at unless they would rather go unmatched  </a:t>
            </a:r>
            <a:endParaRPr lang="en-US" dirty="0"/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If you have a significant geographic constraint, consider a pre-liminary program back up or a dual-application.</a:t>
            </a:r>
            <a:endParaRPr lang="en-US" dirty="0">
              <a:solidFill>
                <a:schemeClr val="tx1"/>
              </a:solidFill>
              <a:latin typeface="Calibri"/>
              <a:ea typeface="+mn-lt"/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  <a:ea typeface="+mn-lt"/>
                <a:cs typeface="+mn-lt"/>
              </a:rPr>
              <a:t>INTERVIEW CAP WAS 15 2024-2025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1" dirty="0">
              <a:solidFill>
                <a:srgbClr val="FF0000"/>
              </a:solidFill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b="1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b="1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9440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D5B73-B990-AC67-A7E4-85C68620D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>
                <a:solidFill>
                  <a:srgbClr val="FF0000"/>
                </a:solidFill>
                <a:ea typeface="+mj-lt"/>
                <a:cs typeface="+mj-lt"/>
              </a:rPr>
              <a:t>ALL STUDENTS APPLYING TO OPTHO SHOULD HAVE A CONTINGENCY PLAN.</a:t>
            </a:r>
            <a:r>
              <a:rPr lang="en-US" b="1">
                <a:ea typeface="+mj-lt"/>
                <a:cs typeface="+mj-lt"/>
              </a:rPr>
              <a:t>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C9F67-FC91-F1C0-FB7C-749AFB8D3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40933"/>
            <a:ext cx="10058400" cy="4281280"/>
          </a:xfrm>
        </p:spPr>
        <p:txBody>
          <a:bodyPr vert="horz" lIns="0" tIns="45720" rIns="0" bIns="45720" rtlCol="0" anchor="t">
            <a:normAutofit fontScale="77500" lnSpcReduction="20000"/>
          </a:bodyPr>
          <a:lstStyle/>
          <a:p>
            <a:pPr>
              <a:buFont typeface="Calibri"/>
            </a:pPr>
            <a:r>
              <a:rPr lang="en-US" b="1">
                <a:ea typeface="+mn-lt"/>
                <a:cs typeface="+mn-lt"/>
              </a:rPr>
              <a:t>For students applying to specialties a little beyond their academic reach or for any student applying to a competitive subspeciality:</a:t>
            </a:r>
            <a:endParaRPr lang="en-US" b="1"/>
          </a:p>
          <a:p>
            <a:pPr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Consider applying to a second, less competitive specialty </a:t>
            </a:r>
            <a:r>
              <a:rPr lang="en-US" b="1">
                <a:ea typeface="+mn-lt"/>
                <a:cs typeface="+mn-lt"/>
              </a:rPr>
              <a:t>concurrently.</a:t>
            </a:r>
            <a:endParaRPr lang="en-US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Consider applying to a preliminary program, such as internal medicine or surgery </a:t>
            </a:r>
            <a:r>
              <a:rPr lang="en-US" b="1">
                <a:ea typeface="+mn-lt"/>
                <a:cs typeface="+mn-lt"/>
              </a:rPr>
              <a:t>concurrently.</a:t>
            </a:r>
            <a:endParaRPr lang="en-US">
              <a:ea typeface="+mn-lt"/>
              <a:cs typeface="+mn-lt"/>
            </a:endParaRPr>
          </a:p>
          <a:p>
            <a:pPr>
              <a:buFont typeface="Calibri"/>
              <a:buChar char=" "/>
            </a:pPr>
            <a:r>
              <a:rPr lang="en-US" b="1">
                <a:ea typeface="+mn-lt"/>
                <a:cs typeface="+mn-lt"/>
              </a:rPr>
              <a:t>If you would rather improve your credentials and apply again if unmatched, be clear on what you can do to improve your credentials.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>
                <a:ea typeface="+mn-lt"/>
                <a:cs typeface="+mn-lt"/>
              </a:rPr>
              <a:t>If research experience is important, consider applying </a:t>
            </a:r>
            <a:r>
              <a:rPr lang="en-US" b="1">
                <a:ea typeface="+mn-lt"/>
                <a:cs typeface="+mn-lt"/>
              </a:rPr>
              <a:t>concurrently</a:t>
            </a:r>
            <a:r>
              <a:rPr lang="en-US">
                <a:ea typeface="+mn-lt"/>
                <a:cs typeface="+mn-lt"/>
              </a:rPr>
              <a:t> to research programs so that you have that as an option if you do not match.</a:t>
            </a:r>
          </a:p>
          <a:p>
            <a:pPr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If additional clinical work is important, consider applying to a preliminary program</a:t>
            </a:r>
          </a:p>
          <a:p>
            <a:pPr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Consider earning an additional degree (MPH, JD, MBA) to either improve your credentials or as an alternate career option.</a:t>
            </a:r>
          </a:p>
          <a:p>
            <a:pPr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Understand that it takes </a:t>
            </a:r>
            <a:r>
              <a:rPr lang="en-US" b="1">
                <a:ea typeface="+mn-lt"/>
                <a:cs typeface="+mn-lt"/>
              </a:rPr>
              <a:t>2 years</a:t>
            </a:r>
            <a:r>
              <a:rPr lang="en-US">
                <a:ea typeface="+mn-lt"/>
                <a:cs typeface="+mn-lt"/>
              </a:rPr>
              <a:t> to really improve your application…1 year to do something and then the application year.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5796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4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26359E-0253-3BD5-711F-E16FC4388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69" y="640080"/>
            <a:ext cx="3659246" cy="286269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 err="1">
                <a:solidFill>
                  <a:srgbClr val="FFFFFF"/>
                </a:solidFill>
              </a:rPr>
              <a:t>OphthalmologyUMSOM</a:t>
            </a:r>
            <a:r>
              <a:rPr lang="en-US" sz="4400" dirty="0">
                <a:solidFill>
                  <a:srgbClr val="FFFFFF"/>
                </a:solidFill>
              </a:rPr>
              <a:t> Data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BCD2462-4C1E-401A-AC2D-F799A138B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3852" y="3663649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EF9E58F-F004-D007-157E-F9628230EC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8345249"/>
              </p:ext>
            </p:extLst>
          </p:nvPr>
        </p:nvGraphicFramePr>
        <p:xfrm>
          <a:off x="4939553" y="968188"/>
          <a:ext cx="7068183" cy="491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1662">
                  <a:extLst>
                    <a:ext uri="{9D8B030D-6E8A-4147-A177-3AD203B41FA5}">
                      <a16:colId xmlns:a16="http://schemas.microsoft.com/office/drawing/2014/main" val="3478547564"/>
                    </a:ext>
                  </a:extLst>
                </a:gridCol>
                <a:gridCol w="715292">
                  <a:extLst>
                    <a:ext uri="{9D8B030D-6E8A-4147-A177-3AD203B41FA5}">
                      <a16:colId xmlns:a16="http://schemas.microsoft.com/office/drawing/2014/main" val="2791941162"/>
                    </a:ext>
                  </a:extLst>
                </a:gridCol>
                <a:gridCol w="715292">
                  <a:extLst>
                    <a:ext uri="{9D8B030D-6E8A-4147-A177-3AD203B41FA5}">
                      <a16:colId xmlns:a16="http://schemas.microsoft.com/office/drawing/2014/main" val="1008137727"/>
                    </a:ext>
                  </a:extLst>
                </a:gridCol>
                <a:gridCol w="825937">
                  <a:extLst>
                    <a:ext uri="{9D8B030D-6E8A-4147-A177-3AD203B41FA5}">
                      <a16:colId xmlns:a16="http://schemas.microsoft.com/office/drawing/2014/main" val="4062902517"/>
                    </a:ext>
                  </a:extLst>
                </a:gridCol>
              </a:tblGrid>
              <a:tr h="374886">
                <a:tc>
                  <a:txBody>
                    <a:bodyPr/>
                    <a:lstStyle/>
                    <a:p>
                      <a:pPr fontAlgn="ctr"/>
                      <a:r>
                        <a:rPr lang="en-US" sz="1300" b="1" dirty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UMSoM</a:t>
                      </a:r>
                      <a:r>
                        <a:rPr lang="en-US" sz="1300" b="1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:  Ophthalmology </a:t>
                      </a:r>
                    </a:p>
                  </a:txBody>
                  <a:tcPr marL="11460" marR="11460" marT="11460" marB="55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2023</a:t>
                      </a:r>
                    </a:p>
                  </a:txBody>
                  <a:tcPr marL="11460" marR="11460" marT="11460" marB="550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2024</a:t>
                      </a:r>
                    </a:p>
                  </a:txBody>
                  <a:tcPr marL="11460" marR="11460" marT="11460" marB="55006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2025</a:t>
                      </a:r>
                    </a:p>
                  </a:txBody>
                  <a:tcPr marL="11460" marR="11460" marT="11460" marB="55006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660752"/>
                  </a:ext>
                </a:extLst>
              </a:tr>
              <a:tr h="374886">
                <a:tc>
                  <a:txBody>
                    <a:bodyPr/>
                    <a:lstStyle/>
                    <a:p>
                      <a:pPr fontAlgn="b"/>
                      <a:r>
                        <a:rPr lang="en-US" sz="1300" b="1" dirty="0">
                          <a:effectLst/>
                          <a:latin typeface="Calibri"/>
                        </a:rPr>
                        <a:t>Avg Applications </a:t>
                      </a:r>
                    </a:p>
                  </a:txBody>
                  <a:tcPr marL="11460" marR="11460" marT="11460" marB="55006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dirty="0">
                          <a:effectLst/>
                          <a:latin typeface="Calibri"/>
                        </a:rPr>
                        <a:t>76.4</a:t>
                      </a:r>
                    </a:p>
                  </a:txBody>
                  <a:tcPr marL="11460" marR="11460" marT="11460" marB="55006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dirty="0"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11460" marR="11460" marT="11460" marB="55006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dirty="0">
                          <a:effectLst/>
                          <a:latin typeface="Calibri"/>
                        </a:rPr>
                        <a:t>83</a:t>
                      </a:r>
                    </a:p>
                  </a:txBody>
                  <a:tcPr marL="11460" marR="11460" marT="11460" marB="55006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4862280"/>
                  </a:ext>
                </a:extLst>
              </a:tr>
              <a:tr h="374886">
                <a:tc>
                  <a:txBody>
                    <a:bodyPr/>
                    <a:lstStyle/>
                    <a:p>
                      <a:pPr fontAlgn="b"/>
                      <a:r>
                        <a:rPr lang="en-US" sz="1300" b="1" dirty="0">
                          <a:effectLst/>
                          <a:latin typeface="Calibri"/>
                        </a:rPr>
                        <a:t>Avg Interview Offers </a:t>
                      </a:r>
                    </a:p>
                  </a:txBody>
                  <a:tcPr marL="11460" marR="11460" marT="11460" marB="55006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dirty="0">
                          <a:effectLst/>
                          <a:latin typeface="Calibri"/>
                        </a:rPr>
                        <a:t>17.2</a:t>
                      </a:r>
                    </a:p>
                  </a:txBody>
                  <a:tcPr marL="11460" marR="11460" marT="11460" marB="55006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dirty="0">
                          <a:effectLst/>
                          <a:latin typeface="Calibri"/>
                        </a:rPr>
                        <a:t>18.5</a:t>
                      </a:r>
                    </a:p>
                  </a:txBody>
                  <a:tcPr marL="11460" marR="11460" marT="11460" marB="55006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dirty="0"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1460" marR="11460" marT="11460" marB="55006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7434852"/>
                  </a:ext>
                </a:extLst>
              </a:tr>
              <a:tr h="374886">
                <a:tc>
                  <a:txBody>
                    <a:bodyPr/>
                    <a:lstStyle/>
                    <a:p>
                      <a:pPr fontAlgn="b"/>
                      <a:r>
                        <a:rPr lang="en-US" sz="1300" b="1" dirty="0">
                          <a:effectLst/>
                          <a:latin typeface="Calibri"/>
                        </a:rPr>
                        <a:t>% Invites/Applications </a:t>
                      </a:r>
                    </a:p>
                  </a:txBody>
                  <a:tcPr marL="11460" marR="11460" marT="11460" marB="55006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dirty="0">
                          <a:effectLst/>
                          <a:latin typeface="Calibri"/>
                        </a:rPr>
                        <a:t>25.00%</a:t>
                      </a:r>
                    </a:p>
                  </a:txBody>
                  <a:tcPr marL="11460" marR="11460" marT="11460" marB="55006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dirty="0">
                          <a:effectLst/>
                          <a:latin typeface="Calibri"/>
                        </a:rPr>
                        <a:t>22.02%</a:t>
                      </a:r>
                    </a:p>
                  </a:txBody>
                  <a:tcPr marL="11460" marR="11460" marT="11460" marB="55006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dirty="0">
                          <a:effectLst/>
                          <a:latin typeface="Calibri"/>
                        </a:rPr>
                        <a:t>13%</a:t>
                      </a:r>
                    </a:p>
                  </a:txBody>
                  <a:tcPr marL="11460" marR="11460" marT="11460" marB="55006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3673918"/>
                  </a:ext>
                </a:extLst>
              </a:tr>
              <a:tr h="397607">
                <a:tc>
                  <a:txBody>
                    <a:bodyPr/>
                    <a:lstStyle/>
                    <a:p>
                      <a:pPr fontAlgn="b"/>
                      <a:endParaRPr lang="en-US" sz="1300" b="1" dirty="0">
                        <a:effectLst/>
                        <a:latin typeface="Calibri"/>
                      </a:endParaRPr>
                    </a:p>
                  </a:txBody>
                  <a:tcPr marL="11460" marR="11460" marT="11460" marB="55006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dirty="0">
                        <a:effectLst/>
                        <a:latin typeface="Calibri"/>
                      </a:endParaRPr>
                    </a:p>
                  </a:txBody>
                  <a:tcPr marL="11460" marR="11460" marT="11460" marB="55006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dirty="0">
                        <a:effectLst/>
                        <a:latin typeface="Calibri"/>
                      </a:endParaRPr>
                    </a:p>
                  </a:txBody>
                  <a:tcPr marL="11460" marR="11460" marT="11460" marB="55006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dirty="0">
                        <a:effectLst/>
                        <a:latin typeface="Calibri"/>
                      </a:endParaRPr>
                    </a:p>
                  </a:txBody>
                  <a:tcPr marL="11460" marR="11460" marT="11460" marB="55006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3383170"/>
                  </a:ext>
                </a:extLst>
              </a:tr>
              <a:tr h="374886">
                <a:tc>
                  <a:txBody>
                    <a:bodyPr/>
                    <a:lstStyle/>
                    <a:p>
                      <a:pPr fontAlgn="ctr"/>
                      <a:r>
                        <a:rPr lang="en-US" sz="1300" b="1" dirty="0">
                          <a:effectLst/>
                          <a:latin typeface="Calibri"/>
                        </a:rPr>
                        <a:t>No. Signals </a:t>
                      </a:r>
                      <a:r>
                        <a:rPr lang="en-US" sz="1300" b="0" dirty="0">
                          <a:effectLst/>
                          <a:latin typeface="Calibri"/>
                        </a:rPr>
                        <a:t> (7 signals)</a:t>
                      </a:r>
                      <a:endParaRPr lang="en-US" sz="1300" b="1" dirty="0">
                        <a:effectLst/>
                        <a:latin typeface="Calibri"/>
                      </a:endParaRPr>
                    </a:p>
                  </a:txBody>
                  <a:tcPr marL="11460" marR="11460" marT="11460" marB="55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dirty="0">
                          <a:effectLst/>
                          <a:latin typeface="Calibri"/>
                        </a:rPr>
                        <a:t>2023</a:t>
                      </a:r>
                    </a:p>
                  </a:txBody>
                  <a:tcPr marL="11460" marR="11460" marT="11460" marB="550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dirty="0">
                          <a:effectLst/>
                          <a:latin typeface="Calibri"/>
                        </a:rPr>
                        <a:t>2024</a:t>
                      </a:r>
                    </a:p>
                  </a:txBody>
                  <a:tcPr marL="11460" marR="11460" marT="11460" marB="55006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dirty="0">
                          <a:effectLst/>
                          <a:latin typeface="Calibri"/>
                        </a:rPr>
                        <a:t>2025</a:t>
                      </a:r>
                    </a:p>
                  </a:txBody>
                  <a:tcPr marL="11460" marR="11460" marT="11460" marB="55006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5997011"/>
                  </a:ext>
                </a:extLst>
              </a:tr>
              <a:tr h="374886">
                <a:tc>
                  <a:txBody>
                    <a:bodyPr/>
                    <a:lstStyle/>
                    <a:p>
                      <a:pPr fontAlgn="ctr"/>
                      <a:r>
                        <a:rPr lang="en-US" sz="1300" b="1" dirty="0">
                          <a:effectLst/>
                          <a:latin typeface="Calibri"/>
                        </a:rPr>
                        <a:t>Percent of Interview Offers from Signaled Programs </a:t>
                      </a:r>
                    </a:p>
                  </a:txBody>
                  <a:tcPr marL="11460" marR="11460" marT="11460" marB="55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dirty="0">
                          <a:effectLst/>
                          <a:latin typeface="Calibri"/>
                        </a:rPr>
                        <a:t>NA</a:t>
                      </a:r>
                    </a:p>
                  </a:txBody>
                  <a:tcPr marL="11460" marR="11460" marT="11460" marB="550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dirty="0">
                          <a:effectLst/>
                          <a:latin typeface="Calibri"/>
                        </a:rPr>
                        <a:t>NA</a:t>
                      </a:r>
                    </a:p>
                  </a:txBody>
                  <a:tcPr marL="11460" marR="11460" marT="11460" marB="55006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dirty="0">
                          <a:effectLst/>
                          <a:latin typeface="Calibri"/>
                        </a:rPr>
                        <a:t>49%</a:t>
                      </a:r>
                    </a:p>
                  </a:txBody>
                  <a:tcPr marL="11460" marR="11460" marT="11460" marB="55006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3228029"/>
                  </a:ext>
                </a:extLst>
              </a:tr>
              <a:tr h="374886">
                <a:tc>
                  <a:txBody>
                    <a:bodyPr/>
                    <a:lstStyle/>
                    <a:p>
                      <a:pPr fontAlgn="ctr"/>
                      <a:r>
                        <a:rPr lang="en-US" sz="1300" b="1" dirty="0">
                          <a:effectLst/>
                          <a:latin typeface="Calibri"/>
                        </a:rPr>
                        <a:t>Percent of Interview Offers from Non-Signaled Programs </a:t>
                      </a:r>
                      <a:r>
                        <a:rPr lang="en-US" sz="1300" b="0" dirty="0">
                          <a:effectLst/>
                          <a:latin typeface="Calibri"/>
                        </a:rPr>
                        <a:t> </a:t>
                      </a:r>
                      <a:endParaRPr lang="en-US" sz="1300" b="1" dirty="0">
                        <a:effectLst/>
                        <a:latin typeface="Calibri"/>
                      </a:endParaRPr>
                    </a:p>
                  </a:txBody>
                  <a:tcPr marL="11460" marR="11460" marT="11460" marB="55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dirty="0">
                          <a:effectLst/>
                          <a:latin typeface="Calibri"/>
                        </a:rPr>
                        <a:t>NA</a:t>
                      </a:r>
                    </a:p>
                  </a:txBody>
                  <a:tcPr marL="11460" marR="11460" marT="11460" marB="550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dirty="0">
                          <a:effectLst/>
                          <a:latin typeface="Calibri"/>
                        </a:rPr>
                        <a:t>NA</a:t>
                      </a:r>
                    </a:p>
                  </a:txBody>
                  <a:tcPr marL="11460" marR="11460" marT="11460" marB="55006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dirty="0">
                          <a:effectLst/>
                          <a:latin typeface="Calibri"/>
                        </a:rPr>
                        <a:t>50%</a:t>
                      </a:r>
                    </a:p>
                  </a:txBody>
                  <a:tcPr marL="11460" marR="11460" marT="11460" marB="55006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0582959"/>
                  </a:ext>
                </a:extLst>
              </a:tr>
              <a:tr h="374886">
                <a:tc>
                  <a:txBody>
                    <a:bodyPr/>
                    <a:lstStyle/>
                    <a:p>
                      <a:pPr fontAlgn="ctr"/>
                      <a:r>
                        <a:rPr lang="en-US" sz="1300" b="1" dirty="0">
                          <a:effectLst/>
                          <a:latin typeface="Calibri"/>
                        </a:rPr>
                        <a:t>No. Additional Interview Offers from Non-Signaled Programs</a:t>
                      </a:r>
                    </a:p>
                  </a:txBody>
                  <a:tcPr marL="11460" marR="11460" marT="11460" marB="55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dirty="0">
                          <a:effectLst/>
                          <a:latin typeface="Calibri"/>
                        </a:rPr>
                        <a:t>NA</a:t>
                      </a:r>
                    </a:p>
                  </a:txBody>
                  <a:tcPr marL="11460" marR="11460" marT="11460" marB="550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dirty="0">
                          <a:effectLst/>
                          <a:latin typeface="Calibri"/>
                        </a:rPr>
                        <a:t>NA</a:t>
                      </a:r>
                    </a:p>
                  </a:txBody>
                  <a:tcPr marL="11460" marR="11460" marT="11460" marB="55006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dirty="0">
                          <a:effectLst/>
                          <a:latin typeface="Calibri"/>
                        </a:rPr>
                        <a:t>0 to 10</a:t>
                      </a:r>
                    </a:p>
                  </a:txBody>
                  <a:tcPr marL="11460" marR="11460" marT="11460" marB="55006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6447749"/>
                  </a:ext>
                </a:extLst>
              </a:tr>
              <a:tr h="397607">
                <a:tc>
                  <a:txBody>
                    <a:bodyPr/>
                    <a:lstStyle/>
                    <a:p>
                      <a:pPr fontAlgn="b"/>
                      <a:endParaRPr lang="en-US" sz="1300" dirty="0">
                        <a:effectLst/>
                        <a:latin typeface="Calibri"/>
                      </a:endParaRPr>
                    </a:p>
                  </a:txBody>
                  <a:tcPr marL="11460" marR="11460" marT="11460" marB="55006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dirty="0">
                        <a:effectLst/>
                        <a:latin typeface="Calibri"/>
                      </a:endParaRPr>
                    </a:p>
                  </a:txBody>
                  <a:tcPr marL="11460" marR="11460" marT="11460" marB="55006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dirty="0">
                        <a:effectLst/>
                        <a:latin typeface="Calibri"/>
                      </a:endParaRPr>
                    </a:p>
                  </a:txBody>
                  <a:tcPr marL="11460" marR="11460" marT="11460" marB="55006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dirty="0">
                        <a:effectLst/>
                        <a:latin typeface="Calibri"/>
                      </a:endParaRPr>
                    </a:p>
                  </a:txBody>
                  <a:tcPr marL="11460" marR="11460" marT="11460" marB="55006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2726300"/>
                  </a:ext>
                </a:extLst>
              </a:tr>
              <a:tr h="374886">
                <a:tc>
                  <a:txBody>
                    <a:bodyPr/>
                    <a:lstStyle/>
                    <a:p>
                      <a:pPr fontAlgn="b"/>
                      <a:r>
                        <a:rPr lang="en-US" sz="1300" b="1" dirty="0">
                          <a:effectLst/>
                          <a:latin typeface="Calibri"/>
                        </a:rPr>
                        <a:t>Stats</a:t>
                      </a:r>
                    </a:p>
                  </a:txBody>
                  <a:tcPr marL="11460" marR="11460" marT="11460" marB="55006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dirty="0">
                        <a:effectLst/>
                        <a:latin typeface="Calibri"/>
                      </a:endParaRPr>
                    </a:p>
                  </a:txBody>
                  <a:tcPr marL="11460" marR="11460" marT="11460" marB="55006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dirty="0">
                        <a:effectLst/>
                        <a:latin typeface="Calibri"/>
                      </a:endParaRPr>
                    </a:p>
                  </a:txBody>
                  <a:tcPr marL="11460" marR="11460" marT="11460" marB="55006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dirty="0">
                        <a:effectLst/>
                        <a:latin typeface="Calibri"/>
                      </a:endParaRPr>
                    </a:p>
                  </a:txBody>
                  <a:tcPr marL="11460" marR="11460" marT="11460" marB="55006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89165"/>
                  </a:ext>
                </a:extLst>
              </a:tr>
              <a:tr h="374886">
                <a:tc>
                  <a:txBody>
                    <a:bodyPr/>
                    <a:lstStyle/>
                    <a:p>
                      <a:pPr fontAlgn="b"/>
                      <a:r>
                        <a:rPr lang="en-US" sz="1300" b="1" dirty="0">
                          <a:effectLst/>
                          <a:latin typeface="Calibri"/>
                        </a:rPr>
                        <a:t>Average Step 2</a:t>
                      </a:r>
                    </a:p>
                  </a:txBody>
                  <a:tcPr marL="11460" marR="11460" marT="11460" marB="55006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dirty="0">
                          <a:effectLst/>
                          <a:latin typeface="Calibri"/>
                        </a:rPr>
                        <a:t>257</a:t>
                      </a:r>
                    </a:p>
                  </a:txBody>
                  <a:tcPr marL="11460" marR="11460" marT="11460" marB="55006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dirty="0">
                          <a:effectLst/>
                          <a:latin typeface="Calibri"/>
                        </a:rPr>
                        <a:t>255.0</a:t>
                      </a:r>
                    </a:p>
                  </a:txBody>
                  <a:tcPr marL="11460" marR="11460" marT="11460" marB="55006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dirty="0">
                          <a:effectLst/>
                          <a:latin typeface="Calibri"/>
                        </a:rPr>
                        <a:t>254</a:t>
                      </a:r>
                    </a:p>
                  </a:txBody>
                  <a:tcPr marL="11460" marR="11460" marT="11460" marB="55006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2427603"/>
                  </a:ext>
                </a:extLst>
              </a:tr>
              <a:tr h="374886">
                <a:tc>
                  <a:txBody>
                    <a:bodyPr/>
                    <a:lstStyle/>
                    <a:p>
                      <a:pPr fontAlgn="b"/>
                      <a:r>
                        <a:rPr lang="en-US" sz="1300" dirty="0">
                          <a:effectLst/>
                          <a:latin typeface="Calibri"/>
                        </a:rPr>
                        <a:t>Step 2 Average 2022-2024</a:t>
                      </a:r>
                    </a:p>
                  </a:txBody>
                  <a:tcPr marL="11460" marR="11460" marT="11460" marB="55006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300" dirty="0">
                          <a:effectLst/>
                          <a:latin typeface="Calibri"/>
                        </a:rPr>
                        <a:t>255.3333333</a:t>
                      </a:r>
                    </a:p>
                  </a:txBody>
                  <a:tcPr marL="11460" marR="11460" marT="11460" marB="55006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9313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63508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4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CE9C92-404B-CF3B-17FC-50D3D258D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69" y="640080"/>
            <a:ext cx="3659246" cy="286269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Ophthalmology Data (UMSOM)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BCD2462-4C1E-401A-AC2D-F799A138B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3852" y="3663649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22CC4E5-7F06-721B-4B07-19EE490F74CA}"/>
              </a:ext>
            </a:extLst>
          </p:cNvPr>
          <p:cNvSpPr txBox="1"/>
          <p:nvPr/>
        </p:nvSpPr>
        <p:spPr>
          <a:xfrm>
            <a:off x="435869" y="3824516"/>
            <a:ext cx="3659246" cy="2393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fontAlgn="b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endParaRPr lang="en-US" sz="1500" b="0" i="0" u="none" strike="noStrike" cap="all" spc="200">
              <a:solidFill>
                <a:srgbClr val="FFFFFF"/>
              </a:solidFill>
              <a:effectLst/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848F0C6E-908F-5508-8B05-BD876049A0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5974347"/>
              </p:ext>
            </p:extLst>
          </p:nvPr>
        </p:nvGraphicFramePr>
        <p:xfrm>
          <a:off x="5207000" y="465667"/>
          <a:ext cx="6732885" cy="552523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859802">
                  <a:extLst>
                    <a:ext uri="{9D8B030D-6E8A-4147-A177-3AD203B41FA5}">
                      <a16:colId xmlns:a16="http://schemas.microsoft.com/office/drawing/2014/main" val="694761004"/>
                    </a:ext>
                  </a:extLst>
                </a:gridCol>
                <a:gridCol w="1369615">
                  <a:extLst>
                    <a:ext uri="{9D8B030D-6E8A-4147-A177-3AD203B41FA5}">
                      <a16:colId xmlns:a16="http://schemas.microsoft.com/office/drawing/2014/main" val="279228622"/>
                    </a:ext>
                  </a:extLst>
                </a:gridCol>
                <a:gridCol w="1819740">
                  <a:extLst>
                    <a:ext uri="{9D8B030D-6E8A-4147-A177-3AD203B41FA5}">
                      <a16:colId xmlns:a16="http://schemas.microsoft.com/office/drawing/2014/main" val="979306518"/>
                    </a:ext>
                  </a:extLst>
                </a:gridCol>
                <a:gridCol w="1683728">
                  <a:extLst>
                    <a:ext uri="{9D8B030D-6E8A-4147-A177-3AD203B41FA5}">
                      <a16:colId xmlns:a16="http://schemas.microsoft.com/office/drawing/2014/main" val="3896876953"/>
                    </a:ext>
                  </a:extLst>
                </a:gridCol>
              </a:tblGrid>
              <a:tr h="272986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dirty="0">
                          <a:effectLst/>
                          <a:latin typeface="Calibri"/>
                        </a:rPr>
                        <a:t>Ophthalmology 2023-2025</a:t>
                      </a:r>
                    </a:p>
                  </a:txBody>
                  <a:tcPr marL="8115" marR="8115" marT="8115" marB="3895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8115" marR="8115" marT="8115" marB="3895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629419"/>
                  </a:ext>
                </a:extLst>
              </a:tr>
              <a:tr h="272986">
                <a:tc>
                  <a:txBody>
                    <a:bodyPr/>
                    <a:lstStyle/>
                    <a:p>
                      <a:pPr fontAlgn="b"/>
                      <a:endParaRPr lang="en-US" sz="1200" b="1" dirty="0">
                        <a:effectLst/>
                        <a:latin typeface="Calibri"/>
                      </a:endParaRPr>
                    </a:p>
                  </a:txBody>
                  <a:tcPr marL="8115" marR="8115" marT="8115" marB="389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dirty="0">
                          <a:effectLst/>
                          <a:latin typeface="Calibri"/>
                        </a:rPr>
                        <a:t>No. Students</a:t>
                      </a:r>
                    </a:p>
                  </a:txBody>
                  <a:tcPr marL="8115" marR="8115" marT="8115" marB="3895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dirty="0">
                          <a:effectLst/>
                          <a:latin typeface="Calibri"/>
                        </a:rPr>
                        <a:t>Avg. No. Interviews</a:t>
                      </a:r>
                    </a:p>
                  </a:txBody>
                  <a:tcPr marL="8115" marR="8115" marT="8115" marB="3895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dirty="0">
                          <a:effectLst/>
                          <a:latin typeface="Calibri"/>
                        </a:rPr>
                        <a:t>% Match </a:t>
                      </a:r>
                    </a:p>
                  </a:txBody>
                  <a:tcPr marL="8115" marR="8115" marT="8115" marB="38950" anchor="b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540884"/>
                  </a:ext>
                </a:extLst>
              </a:tr>
              <a:tr h="272986">
                <a:tc>
                  <a:txBody>
                    <a:bodyPr/>
                    <a:lstStyle/>
                    <a:p>
                      <a:pPr fontAlgn="b"/>
                      <a:r>
                        <a:rPr lang="en-US" sz="1200" b="1" dirty="0">
                          <a:effectLst/>
                          <a:latin typeface="Calibri"/>
                        </a:rPr>
                        <a:t>All </a:t>
                      </a:r>
                    </a:p>
                  </a:txBody>
                  <a:tcPr marL="8115" marR="8115" marT="8115" marB="389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8115" marR="8115" marT="8115" marB="3895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effectLst/>
                          <a:latin typeface="Calibri"/>
                        </a:rPr>
                        <a:t>15.5</a:t>
                      </a:r>
                    </a:p>
                  </a:txBody>
                  <a:tcPr marL="8115" marR="8115" marT="8115" marB="3895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effectLst/>
                          <a:latin typeface="Calibri"/>
                        </a:rPr>
                        <a:t>85.7% (12 of 14)</a:t>
                      </a:r>
                    </a:p>
                  </a:txBody>
                  <a:tcPr marL="8115" marR="8115" marT="8115" marB="38950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262998"/>
                  </a:ext>
                </a:extLst>
              </a:tr>
              <a:tr h="294825">
                <a:tc>
                  <a:txBody>
                    <a:bodyPr/>
                    <a:lstStyle/>
                    <a:p>
                      <a:pPr fontAlgn="b"/>
                      <a:endParaRPr lang="en-US" sz="1200" dirty="0">
                        <a:effectLst/>
                        <a:latin typeface="Calibri"/>
                      </a:endParaRPr>
                    </a:p>
                  </a:txBody>
                  <a:tcPr marL="8115" marR="8115" marT="8115" marB="3895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dirty="0">
                        <a:effectLst/>
                        <a:latin typeface="Calibri"/>
                      </a:endParaRPr>
                    </a:p>
                  </a:txBody>
                  <a:tcPr marL="8115" marR="8115" marT="8115" marB="389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dirty="0">
                        <a:effectLst/>
                        <a:latin typeface="Calibri"/>
                      </a:endParaRPr>
                    </a:p>
                  </a:txBody>
                  <a:tcPr marL="8115" marR="8115" marT="8115" marB="389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dirty="0">
                        <a:effectLst/>
                        <a:latin typeface="Calibri"/>
                      </a:endParaRPr>
                    </a:p>
                  </a:txBody>
                  <a:tcPr marL="8115" marR="8115" marT="8115" marB="3895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5635550"/>
                  </a:ext>
                </a:extLst>
              </a:tr>
              <a:tr h="272986">
                <a:tc>
                  <a:txBody>
                    <a:bodyPr/>
                    <a:lstStyle/>
                    <a:p>
                      <a:pPr fontAlgn="b"/>
                      <a:r>
                        <a:rPr lang="en-US" sz="1200" b="1" dirty="0">
                          <a:effectLst/>
                          <a:latin typeface="Calibri"/>
                        </a:rPr>
                        <a:t>AOA </a:t>
                      </a:r>
                    </a:p>
                  </a:txBody>
                  <a:tcPr marL="8115" marR="8115" marT="8115" marB="389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8115" marR="8115" marT="8115" marB="3895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8115" marR="8115" marT="8115" marB="3895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effectLst/>
                          <a:latin typeface="Calibri"/>
                        </a:rPr>
                        <a:t>100% (7 of 7)</a:t>
                      </a:r>
                    </a:p>
                  </a:txBody>
                  <a:tcPr marL="8115" marR="8115" marT="8115" marB="38950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5524580"/>
                  </a:ext>
                </a:extLst>
              </a:tr>
              <a:tr h="272986">
                <a:tc>
                  <a:txBody>
                    <a:bodyPr/>
                    <a:lstStyle/>
                    <a:p>
                      <a:pPr fontAlgn="b"/>
                      <a:r>
                        <a:rPr lang="en-US" sz="1200" b="1" dirty="0">
                          <a:effectLst/>
                          <a:latin typeface="Calibri"/>
                        </a:rPr>
                        <a:t>Non-AOA</a:t>
                      </a:r>
                    </a:p>
                  </a:txBody>
                  <a:tcPr marL="8115" marR="8115" marT="8115" marB="389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8115" marR="8115" marT="8115" marB="3895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8115" marR="8115" marT="8115" marB="3895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effectLst/>
                          <a:latin typeface="Calibri"/>
                        </a:rPr>
                        <a:t>71% (5 of 7)</a:t>
                      </a:r>
                    </a:p>
                  </a:txBody>
                  <a:tcPr marL="8115" marR="8115" marT="8115" marB="38950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7556260"/>
                  </a:ext>
                </a:extLst>
              </a:tr>
              <a:tr h="294825">
                <a:tc>
                  <a:txBody>
                    <a:bodyPr/>
                    <a:lstStyle/>
                    <a:p>
                      <a:pPr fontAlgn="b"/>
                      <a:endParaRPr lang="en-US" sz="1200" dirty="0">
                        <a:effectLst/>
                        <a:latin typeface="Calibri"/>
                      </a:endParaRPr>
                    </a:p>
                  </a:txBody>
                  <a:tcPr marL="8115" marR="8115" marT="8115" marB="3895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dirty="0">
                        <a:effectLst/>
                        <a:latin typeface="Calibri"/>
                      </a:endParaRPr>
                    </a:p>
                  </a:txBody>
                  <a:tcPr marL="8115" marR="8115" marT="8115" marB="389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dirty="0">
                        <a:effectLst/>
                        <a:latin typeface="Calibri"/>
                      </a:endParaRPr>
                    </a:p>
                  </a:txBody>
                  <a:tcPr marL="8115" marR="8115" marT="8115" marB="389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dirty="0">
                        <a:effectLst/>
                        <a:latin typeface="Calibri"/>
                      </a:endParaRPr>
                    </a:p>
                  </a:txBody>
                  <a:tcPr marL="8115" marR="8115" marT="8115" marB="3895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8867836"/>
                  </a:ext>
                </a:extLst>
              </a:tr>
              <a:tr h="272986">
                <a:tc>
                  <a:txBody>
                    <a:bodyPr/>
                    <a:lstStyle/>
                    <a:p>
                      <a:pPr fontAlgn="b"/>
                      <a:r>
                        <a:rPr lang="en-US" sz="1200" b="1" dirty="0">
                          <a:effectLst/>
                          <a:latin typeface="Calibri"/>
                        </a:rPr>
                        <a:t>Step 2 &gt;= 240</a:t>
                      </a:r>
                    </a:p>
                  </a:txBody>
                  <a:tcPr marL="8115" marR="8115" marT="8115" marB="389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8115" marR="8115" marT="8115" marB="3895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effectLst/>
                          <a:latin typeface="Calibri"/>
                        </a:rPr>
                        <a:t>15.5</a:t>
                      </a:r>
                    </a:p>
                  </a:txBody>
                  <a:tcPr marL="8115" marR="8115" marT="8115" marB="3895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effectLst/>
                          <a:latin typeface="Calibri"/>
                        </a:rPr>
                        <a:t>85.7% (12 of 14)</a:t>
                      </a:r>
                    </a:p>
                  </a:txBody>
                  <a:tcPr marL="8115" marR="8115" marT="8115" marB="38950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5902761"/>
                  </a:ext>
                </a:extLst>
              </a:tr>
              <a:tr h="272986">
                <a:tc>
                  <a:txBody>
                    <a:bodyPr/>
                    <a:lstStyle/>
                    <a:p>
                      <a:pPr fontAlgn="b"/>
                      <a:r>
                        <a:rPr lang="en-US" sz="1200" b="1" dirty="0">
                          <a:effectLst/>
                          <a:latin typeface="Calibri"/>
                        </a:rPr>
                        <a:t>Step 2 &lt; 240</a:t>
                      </a:r>
                    </a:p>
                  </a:txBody>
                  <a:tcPr marL="8115" marR="8115" marT="8115" marB="389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115" marR="8115" marT="8115" marB="3895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effectLst/>
                          <a:latin typeface="Calibri"/>
                        </a:rPr>
                        <a:t>NA</a:t>
                      </a:r>
                    </a:p>
                  </a:txBody>
                  <a:tcPr marL="8115" marR="8115" marT="8115" marB="3895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effectLst/>
                          <a:latin typeface="Calibri"/>
                        </a:rPr>
                        <a:t>NA</a:t>
                      </a:r>
                    </a:p>
                  </a:txBody>
                  <a:tcPr marL="8115" marR="8115" marT="8115" marB="38950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6725928"/>
                  </a:ext>
                </a:extLst>
              </a:tr>
              <a:tr h="294825">
                <a:tc>
                  <a:txBody>
                    <a:bodyPr/>
                    <a:lstStyle/>
                    <a:p>
                      <a:pPr fontAlgn="b"/>
                      <a:endParaRPr lang="en-US" sz="1200" dirty="0">
                        <a:effectLst/>
                        <a:latin typeface="Calibri"/>
                      </a:endParaRPr>
                    </a:p>
                  </a:txBody>
                  <a:tcPr marL="8115" marR="8115" marT="8115" marB="3895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dirty="0">
                        <a:effectLst/>
                        <a:latin typeface="Calibri"/>
                      </a:endParaRPr>
                    </a:p>
                  </a:txBody>
                  <a:tcPr marL="8115" marR="8115" marT="8115" marB="389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dirty="0">
                        <a:effectLst/>
                        <a:latin typeface="Calibri"/>
                      </a:endParaRPr>
                    </a:p>
                  </a:txBody>
                  <a:tcPr marL="8115" marR="8115" marT="8115" marB="389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dirty="0">
                        <a:effectLst/>
                        <a:latin typeface="Calibri"/>
                      </a:endParaRPr>
                    </a:p>
                  </a:txBody>
                  <a:tcPr marL="8115" marR="8115" marT="8115" marB="3895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8953935"/>
                  </a:ext>
                </a:extLst>
              </a:tr>
              <a:tr h="272986">
                <a:tc>
                  <a:txBody>
                    <a:bodyPr/>
                    <a:lstStyle/>
                    <a:p>
                      <a:pPr fontAlgn="b"/>
                      <a:r>
                        <a:rPr lang="en-US" sz="1200" b="1" dirty="0">
                          <a:effectLst/>
                          <a:latin typeface="Calibri"/>
                        </a:rPr>
                        <a:t>Step 2 &gt;= 245</a:t>
                      </a:r>
                    </a:p>
                  </a:txBody>
                  <a:tcPr marL="8115" marR="8115" marT="8115" marB="389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8115" marR="8115" marT="8115" marB="3895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effectLst/>
                          <a:latin typeface="Calibri"/>
                        </a:rPr>
                        <a:t>15.5</a:t>
                      </a:r>
                    </a:p>
                  </a:txBody>
                  <a:tcPr marL="8115" marR="8115" marT="8115" marB="3895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effectLst/>
                          <a:latin typeface="Calibri"/>
                        </a:rPr>
                        <a:t>85.7% (12 of 14)</a:t>
                      </a:r>
                    </a:p>
                  </a:txBody>
                  <a:tcPr marL="8115" marR="8115" marT="8115" marB="38950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7452184"/>
                  </a:ext>
                </a:extLst>
              </a:tr>
              <a:tr h="272986">
                <a:tc>
                  <a:txBody>
                    <a:bodyPr/>
                    <a:lstStyle/>
                    <a:p>
                      <a:pPr fontAlgn="b"/>
                      <a:r>
                        <a:rPr lang="en-US" sz="1200" b="1" dirty="0">
                          <a:effectLst/>
                          <a:latin typeface="Calibri"/>
                        </a:rPr>
                        <a:t>Step 2 &lt; 245</a:t>
                      </a:r>
                    </a:p>
                  </a:txBody>
                  <a:tcPr marL="8115" marR="8115" marT="8115" marB="389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115" marR="8115" marT="8115" marB="3895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effectLst/>
                          <a:latin typeface="Calibri"/>
                        </a:rPr>
                        <a:t>NA</a:t>
                      </a:r>
                    </a:p>
                  </a:txBody>
                  <a:tcPr marL="8115" marR="8115" marT="8115" marB="3895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effectLst/>
                          <a:latin typeface="Calibri"/>
                        </a:rPr>
                        <a:t>NA</a:t>
                      </a:r>
                    </a:p>
                  </a:txBody>
                  <a:tcPr marL="8115" marR="8115" marT="8115" marB="38950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719020"/>
                  </a:ext>
                </a:extLst>
              </a:tr>
              <a:tr h="294825">
                <a:tc>
                  <a:txBody>
                    <a:bodyPr/>
                    <a:lstStyle/>
                    <a:p>
                      <a:pPr fontAlgn="b"/>
                      <a:endParaRPr lang="en-US" sz="1200" dirty="0">
                        <a:effectLst/>
                        <a:latin typeface="Calibri"/>
                      </a:endParaRPr>
                    </a:p>
                  </a:txBody>
                  <a:tcPr marL="8115" marR="8115" marT="8115" marB="3895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dirty="0">
                        <a:effectLst/>
                        <a:latin typeface="Calibri"/>
                      </a:endParaRPr>
                    </a:p>
                  </a:txBody>
                  <a:tcPr marL="8115" marR="8115" marT="8115" marB="389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dirty="0">
                        <a:effectLst/>
                        <a:latin typeface="Calibri"/>
                      </a:endParaRPr>
                    </a:p>
                  </a:txBody>
                  <a:tcPr marL="8115" marR="8115" marT="8115" marB="389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dirty="0">
                        <a:effectLst/>
                        <a:latin typeface="Calibri"/>
                      </a:endParaRPr>
                    </a:p>
                  </a:txBody>
                  <a:tcPr marL="8115" marR="8115" marT="8115" marB="3895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2346315"/>
                  </a:ext>
                </a:extLst>
              </a:tr>
              <a:tr h="272986">
                <a:tc>
                  <a:txBody>
                    <a:bodyPr/>
                    <a:lstStyle/>
                    <a:p>
                      <a:pPr fontAlgn="b"/>
                      <a:r>
                        <a:rPr lang="en-US" sz="1200" b="1" dirty="0">
                          <a:effectLst/>
                          <a:latin typeface="Calibri"/>
                        </a:rPr>
                        <a:t>GHHS </a:t>
                      </a:r>
                    </a:p>
                  </a:txBody>
                  <a:tcPr marL="8115" marR="8115" marT="8115" marB="389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115" marR="8115" marT="8115" marB="3895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8115" marR="8115" marT="8115" marB="3895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effectLst/>
                          <a:latin typeface="Calibri"/>
                        </a:rPr>
                        <a:t>100% (4 of 4)</a:t>
                      </a:r>
                    </a:p>
                  </a:txBody>
                  <a:tcPr marL="8115" marR="8115" marT="8115" marB="38950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2675347"/>
                  </a:ext>
                </a:extLst>
              </a:tr>
              <a:tr h="272986">
                <a:tc>
                  <a:txBody>
                    <a:bodyPr/>
                    <a:lstStyle/>
                    <a:p>
                      <a:pPr fontAlgn="b"/>
                      <a:r>
                        <a:rPr lang="en-US" sz="1200" b="1" dirty="0">
                          <a:effectLst/>
                          <a:latin typeface="Calibri"/>
                        </a:rPr>
                        <a:t>Non-GHHS </a:t>
                      </a:r>
                    </a:p>
                  </a:txBody>
                  <a:tcPr marL="8115" marR="8115" marT="8115" marB="389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8115" marR="8115" marT="8115" marB="3895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8115" marR="8115" marT="8115" marB="3895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effectLst/>
                          <a:latin typeface="Calibri"/>
                        </a:rPr>
                        <a:t>80% (8 of 10)</a:t>
                      </a:r>
                    </a:p>
                  </a:txBody>
                  <a:tcPr marL="8115" marR="8115" marT="8115" marB="38950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1818783"/>
                  </a:ext>
                </a:extLst>
              </a:tr>
              <a:tr h="251147">
                <a:tc>
                  <a:txBody>
                    <a:bodyPr/>
                    <a:lstStyle/>
                    <a:p>
                      <a:pPr fontAlgn="b"/>
                      <a:r>
                        <a:rPr lang="en-US" sz="1200" b="1" dirty="0">
                          <a:effectLst/>
                          <a:latin typeface="Calibri"/>
                        </a:rPr>
                        <a:t>Clinical Designation</a:t>
                      </a:r>
                    </a:p>
                  </a:txBody>
                  <a:tcPr marL="8115" marR="8115" marT="8115" marB="3895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dirty="0">
                        <a:effectLst/>
                        <a:latin typeface="Calibri"/>
                      </a:endParaRPr>
                    </a:p>
                  </a:txBody>
                  <a:tcPr marL="8115" marR="8115" marT="8115" marB="389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dirty="0">
                        <a:effectLst/>
                        <a:latin typeface="Calibri"/>
                      </a:endParaRPr>
                    </a:p>
                  </a:txBody>
                  <a:tcPr marL="8115" marR="8115" marT="8115" marB="389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dirty="0">
                        <a:effectLst/>
                        <a:latin typeface="Calibri"/>
                      </a:endParaRPr>
                    </a:p>
                  </a:txBody>
                  <a:tcPr marL="8115" marR="8115" marT="8115" marB="3895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1031717"/>
                  </a:ext>
                </a:extLst>
              </a:tr>
              <a:tr h="272986">
                <a:tc>
                  <a:txBody>
                    <a:bodyPr/>
                    <a:lstStyle/>
                    <a:p>
                      <a:pPr fontAlgn="b"/>
                      <a:r>
                        <a:rPr lang="en-US" sz="1200" b="1" dirty="0">
                          <a:effectLst/>
                          <a:latin typeface="Calibri"/>
                        </a:rPr>
                        <a:t>Exceptional </a:t>
                      </a:r>
                    </a:p>
                  </a:txBody>
                  <a:tcPr marL="8115" marR="8115" marT="8115" marB="389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115" marR="8115" marT="8115" marB="3895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8115" marR="8115" marT="8115" marB="3895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effectLst/>
                          <a:latin typeface="Calibri"/>
                        </a:rPr>
                        <a:t>100% (6 of 6)</a:t>
                      </a:r>
                    </a:p>
                  </a:txBody>
                  <a:tcPr marL="8115" marR="8115" marT="8115" marB="38950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8796307"/>
                  </a:ext>
                </a:extLst>
              </a:tr>
              <a:tr h="272986">
                <a:tc>
                  <a:txBody>
                    <a:bodyPr/>
                    <a:lstStyle/>
                    <a:p>
                      <a:pPr fontAlgn="b"/>
                      <a:r>
                        <a:rPr lang="en-US" sz="1200" b="1" dirty="0">
                          <a:effectLst/>
                          <a:latin typeface="Calibri"/>
                        </a:rPr>
                        <a:t>Outstanding </a:t>
                      </a:r>
                    </a:p>
                  </a:txBody>
                  <a:tcPr marL="8115" marR="8115" marT="8115" marB="389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115" marR="8115" marT="8115" marB="3895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effectLst/>
                          <a:latin typeface="Calibri"/>
                        </a:rPr>
                        <a:t>17.5</a:t>
                      </a:r>
                    </a:p>
                  </a:txBody>
                  <a:tcPr marL="8115" marR="8115" marT="8115" marB="3895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effectLst/>
                          <a:latin typeface="Calibri"/>
                        </a:rPr>
                        <a:t>100% (6 of 6)</a:t>
                      </a:r>
                    </a:p>
                  </a:txBody>
                  <a:tcPr marL="8115" marR="8115" marT="8115" marB="38950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2940704"/>
                  </a:ext>
                </a:extLst>
              </a:tr>
              <a:tr h="272986">
                <a:tc>
                  <a:txBody>
                    <a:bodyPr/>
                    <a:lstStyle/>
                    <a:p>
                      <a:pPr fontAlgn="b"/>
                      <a:r>
                        <a:rPr lang="en-US" sz="1200" b="1" dirty="0">
                          <a:effectLst/>
                          <a:latin typeface="Calibri"/>
                        </a:rPr>
                        <a:t>Excellent</a:t>
                      </a:r>
                    </a:p>
                  </a:txBody>
                  <a:tcPr marL="8115" marR="8115" marT="8115" marB="389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115" marR="8115" marT="8115" marB="3895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8115" marR="8115" marT="8115" marB="3895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effectLst/>
                          <a:latin typeface="Calibri"/>
                        </a:rPr>
                        <a:t>80% (4 of 5)</a:t>
                      </a:r>
                    </a:p>
                  </a:txBody>
                  <a:tcPr marL="8115" marR="8115" marT="8115" marB="38950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0558598"/>
                  </a:ext>
                </a:extLst>
              </a:tr>
              <a:tr h="272986">
                <a:tc>
                  <a:txBody>
                    <a:bodyPr/>
                    <a:lstStyle/>
                    <a:p>
                      <a:pPr fontAlgn="b"/>
                      <a:r>
                        <a:rPr lang="en-US" sz="1200" b="1" dirty="0">
                          <a:effectLst/>
                          <a:latin typeface="Calibri"/>
                        </a:rPr>
                        <a:t>Very Well </a:t>
                      </a:r>
                    </a:p>
                  </a:txBody>
                  <a:tcPr marL="8115" marR="8115" marT="8115" marB="389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115" marR="8115" marT="8115" marB="3895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115" marR="8115" marT="8115" marB="3895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effectLst/>
                          <a:latin typeface="Calibri"/>
                        </a:rPr>
                        <a:t>0% (0 of 1)</a:t>
                      </a:r>
                    </a:p>
                  </a:txBody>
                  <a:tcPr marL="8115" marR="8115" marT="8115" marB="38950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99467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86577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9BBD25-7A1A-BC55-E696-1C7179A64E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05D964-489A-F522-3019-8E053AC62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Ophthalmology Data (UMSOM)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CD157A-3A09-9216-FF10-8D4283389A3D}"/>
              </a:ext>
            </a:extLst>
          </p:cNvPr>
          <p:cNvSpPr txBox="1"/>
          <p:nvPr/>
        </p:nvSpPr>
        <p:spPr>
          <a:xfrm>
            <a:off x="435869" y="3824516"/>
            <a:ext cx="3659246" cy="2393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fontAlgn="b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endParaRPr lang="en-US" sz="1500" b="0" i="0" u="none" strike="noStrike" cap="all" spc="200">
              <a:solidFill>
                <a:srgbClr val="FFFFFF"/>
              </a:solidFill>
              <a:effectLst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86F0254-5E6E-64F7-BBDC-8D9A9B722C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6910667"/>
              </p:ext>
            </p:extLst>
          </p:nvPr>
        </p:nvGraphicFramePr>
        <p:xfrm>
          <a:off x="4370916" y="2275416"/>
          <a:ext cx="7463318" cy="1703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6445">
                  <a:extLst>
                    <a:ext uri="{9D8B030D-6E8A-4147-A177-3AD203B41FA5}">
                      <a16:colId xmlns:a16="http://schemas.microsoft.com/office/drawing/2014/main" val="22224811"/>
                    </a:ext>
                  </a:extLst>
                </a:gridCol>
                <a:gridCol w="1507008">
                  <a:extLst>
                    <a:ext uri="{9D8B030D-6E8A-4147-A177-3AD203B41FA5}">
                      <a16:colId xmlns:a16="http://schemas.microsoft.com/office/drawing/2014/main" val="557707085"/>
                    </a:ext>
                  </a:extLst>
                </a:gridCol>
                <a:gridCol w="1034121">
                  <a:extLst>
                    <a:ext uri="{9D8B030D-6E8A-4147-A177-3AD203B41FA5}">
                      <a16:colId xmlns:a16="http://schemas.microsoft.com/office/drawing/2014/main" val="938112105"/>
                    </a:ext>
                  </a:extLst>
                </a:gridCol>
                <a:gridCol w="1104912">
                  <a:extLst>
                    <a:ext uri="{9D8B030D-6E8A-4147-A177-3AD203B41FA5}">
                      <a16:colId xmlns:a16="http://schemas.microsoft.com/office/drawing/2014/main" val="3363648324"/>
                    </a:ext>
                  </a:extLst>
                </a:gridCol>
                <a:gridCol w="1334574">
                  <a:extLst>
                    <a:ext uri="{9D8B030D-6E8A-4147-A177-3AD203B41FA5}">
                      <a16:colId xmlns:a16="http://schemas.microsoft.com/office/drawing/2014/main" val="756651369"/>
                    </a:ext>
                  </a:extLst>
                </a:gridCol>
                <a:gridCol w="1246258">
                  <a:extLst>
                    <a:ext uri="{9D8B030D-6E8A-4147-A177-3AD203B41FA5}">
                      <a16:colId xmlns:a16="http://schemas.microsoft.com/office/drawing/2014/main" val="632400416"/>
                    </a:ext>
                  </a:extLst>
                </a:gridCol>
              </a:tblGrid>
              <a:tr h="739466">
                <a:tc>
                  <a:txBody>
                    <a:bodyPr/>
                    <a:lstStyle/>
                    <a:p>
                      <a:pPr fontAlgn="b"/>
                      <a:r>
                        <a:rPr lang="en-US" sz="1900" b="1" dirty="0">
                          <a:solidFill>
                            <a:schemeClr val="tx1"/>
                          </a:solidFill>
                          <a:effectLst/>
                          <a:latin typeface="Aptos Narrow"/>
                        </a:rPr>
                        <a:t>Year</a:t>
                      </a:r>
                    </a:p>
                  </a:txBody>
                  <a:tcPr marL="16491" marR="16491" marT="16491" marB="7915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dirty="0">
                          <a:solidFill>
                            <a:schemeClr val="tx1"/>
                          </a:solidFill>
                          <a:effectLst/>
                          <a:latin typeface="Aptos Narrow"/>
                        </a:rPr>
                        <a:t>No. Matched Applicants</a:t>
                      </a:r>
                    </a:p>
                  </a:txBody>
                  <a:tcPr marL="16491" marR="16491" marT="16491" marB="7915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dirty="0">
                          <a:solidFill>
                            <a:schemeClr val="tx1"/>
                          </a:solidFill>
                          <a:effectLst/>
                          <a:latin typeface="Aptos Narrow"/>
                        </a:rPr>
                        <a:t>Avg. No. Aways </a:t>
                      </a:r>
                    </a:p>
                  </a:txBody>
                  <a:tcPr marL="16491" marR="16491" marT="16491" marB="7915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dirty="0">
                          <a:solidFill>
                            <a:schemeClr val="tx1"/>
                          </a:solidFill>
                          <a:effectLst/>
                          <a:latin typeface="Aptos Narrow"/>
                        </a:rPr>
                        <a:t>Matched Home </a:t>
                      </a:r>
                    </a:p>
                  </a:txBody>
                  <a:tcPr marL="16491" marR="16491" marT="16491" marB="7915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dirty="0">
                          <a:solidFill>
                            <a:schemeClr val="tx1"/>
                          </a:solidFill>
                          <a:effectLst/>
                          <a:latin typeface="Aptos Narrow"/>
                        </a:rPr>
                        <a:t>Matched Away </a:t>
                      </a:r>
                    </a:p>
                  </a:txBody>
                  <a:tcPr marL="16491" marR="16491" marT="16491" marB="7915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dirty="0">
                          <a:solidFill>
                            <a:schemeClr val="tx1"/>
                          </a:solidFill>
                          <a:effectLst/>
                          <a:latin typeface="Aptos Narrow"/>
                        </a:rPr>
                        <a:t>Matched Home/Away </a:t>
                      </a:r>
                    </a:p>
                  </a:txBody>
                  <a:tcPr marL="16491" marR="16491" marT="16491" marB="7915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5909311"/>
                  </a:ext>
                </a:extLst>
              </a:tr>
              <a:tr h="7394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dirty="0">
                          <a:effectLst/>
                          <a:latin typeface="Aptos Narrow"/>
                        </a:rPr>
                        <a:t>2023-2025</a:t>
                      </a:r>
                    </a:p>
                  </a:txBody>
                  <a:tcPr marL="16491" marR="16491" marT="16491" marB="7915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dirty="0">
                          <a:effectLst/>
                          <a:latin typeface="Aptos Narrow"/>
                        </a:rPr>
                        <a:t>12 of 14</a:t>
                      </a:r>
                    </a:p>
                  </a:txBody>
                  <a:tcPr marL="16491" marR="16491" marT="16491" marB="7915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dirty="0">
                          <a:effectLst/>
                          <a:latin typeface="Aptos Narrow"/>
                        </a:rPr>
                        <a:t>2</a:t>
                      </a:r>
                    </a:p>
                  </a:txBody>
                  <a:tcPr marL="16491" marR="16491" marT="16491" marB="7915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dirty="0">
                          <a:effectLst/>
                          <a:latin typeface="Aptos Narrow"/>
                        </a:rPr>
                        <a:t>2 of 14 (14%)</a:t>
                      </a:r>
                    </a:p>
                  </a:txBody>
                  <a:tcPr marL="16491" marR="16491" marT="16491" marB="7915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dirty="0">
                          <a:effectLst/>
                          <a:latin typeface="Aptos Narrow"/>
                        </a:rPr>
                        <a:t>6 of 14 (43%)</a:t>
                      </a:r>
                    </a:p>
                  </a:txBody>
                  <a:tcPr marL="16491" marR="16491" marT="16491" marB="7915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dirty="0">
                          <a:effectLst/>
                          <a:latin typeface="Aptos Narrow"/>
                        </a:rPr>
                        <a:t>8 of 14 (57%)</a:t>
                      </a:r>
                    </a:p>
                  </a:txBody>
                  <a:tcPr marL="16491" marR="16491" marT="16491" marB="7915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36773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65966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2DED2-63C6-48EA-BAF1-BB49B5418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Which Programs to apply to: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5D01F-4528-430F-B3F7-10BB05C60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fontAlgn="base"/>
            <a:r>
              <a:rPr lang="en-US" sz="1800" b="1" dirty="0">
                <a:solidFill>
                  <a:srgbClr val="C00000"/>
                </a:solidFill>
                <a:ea typeface="+mn-lt"/>
                <a:cs typeface="+mn-lt"/>
              </a:rPr>
              <a:t>SF Match Program Profiles:</a:t>
            </a:r>
            <a:r>
              <a:rPr lang="en-US" sz="1800" dirty="0">
                <a:solidFill>
                  <a:srgbClr val="C00000"/>
                </a:solidFill>
                <a:ea typeface="+mn-lt"/>
                <a:cs typeface="+mn-lt"/>
              </a:rPr>
              <a:t> </a:t>
            </a:r>
            <a:r>
              <a:rPr lang="en-US" sz="1800" dirty="0">
                <a:solidFill>
                  <a:srgbClr val="0070C0"/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Ophthalmology - Program Profile Info - SF Match - Residency and Fellowship Matching Services</a:t>
            </a:r>
            <a:endParaRPr lang="en-US" sz="1800" b="1">
              <a:solidFill>
                <a:srgbClr val="0070C0"/>
              </a:solidFill>
              <a:ea typeface="+mn-lt"/>
              <a:cs typeface="+mn-lt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l"/>
            <a:r>
              <a:rPr lang="en-US" sz="1800" b="1" i="0" dirty="0">
                <a:solidFill>
                  <a:srgbClr val="C00000"/>
                </a:solidFill>
                <a:effectLst/>
                <a:latin typeface="Calibri"/>
                <a:ea typeface="Calibri"/>
                <a:cs typeface="Calibri"/>
              </a:rPr>
              <a:t>FREIDA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 is a really great tool that can help you look at accredited programs by specialty in different regions around the country. </a:t>
            </a:r>
            <a:r>
              <a:rPr lang="en-US" sz="1800" b="0" i="0" u="sng" strike="noStrike" dirty="0">
                <a:solidFill>
                  <a:srgbClr val="0563C1"/>
                </a:solidFill>
                <a:effectLst/>
                <a:latin typeface="Calibri"/>
                <a:ea typeface="Calibri"/>
                <a:cs typeface="Calibri"/>
                <a:hlinkClick r:id="rId3"/>
              </a:rPr>
              <a:t>https://freida.ama-assn.org/Freida/#/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 </a:t>
            </a:r>
            <a:endParaRPr lang="en-US" b="0" i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algn="l" rtl="0" fontAlgn="base"/>
            <a:r>
              <a:rPr lang="en-US" sz="1800" b="1" i="0" dirty="0" err="1">
                <a:solidFill>
                  <a:srgbClr val="C00000"/>
                </a:solidFill>
                <a:effectLst/>
                <a:latin typeface="Calibri"/>
                <a:ea typeface="Calibri"/>
                <a:cs typeface="Calibri"/>
              </a:rPr>
              <a:t>MedScope</a:t>
            </a:r>
            <a:r>
              <a:rPr lang="en-US" sz="1800" b="1" i="0" dirty="0">
                <a:solidFill>
                  <a:srgbClr val="C00000"/>
                </a:solidFill>
                <a:effectLst/>
                <a:latin typeface="Calibri"/>
                <a:ea typeface="Calibri"/>
                <a:cs typeface="Calibri"/>
              </a:rPr>
              <a:t> Data</a:t>
            </a:r>
            <a:r>
              <a:rPr lang="en-US" sz="1800" b="0" i="0" dirty="0">
                <a:solidFill>
                  <a:srgbClr val="C00000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*We will review together – this data allows you to see where you stand as a student at UMSOM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  <a:ea typeface="Calibri"/>
              <a:cs typeface="Segoe UI" panose="020B0502040204020203" pitchFamily="34" charset="0"/>
            </a:endParaRPr>
          </a:p>
          <a:p>
            <a:pPr algn="l" rtl="0" fontAlgn="base"/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1" i="0" dirty="0">
                <a:solidFill>
                  <a:srgbClr val="C00000"/>
                </a:solidFill>
                <a:effectLst/>
                <a:latin typeface="Calibri"/>
                <a:ea typeface="Calibri"/>
                <a:cs typeface="Calibri"/>
              </a:rPr>
              <a:t>Departmental Advisors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(as well as faculty advisors, and senior students) are another key source of program information  </a:t>
            </a:r>
            <a:endParaRPr lang="en-US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71751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2ECF8-D3A6-4DB0-A988-6FF7F496A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Checklist to be completed </a:t>
            </a:r>
            <a:br>
              <a:rPr lang="en-US" sz="48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</a:br>
            <a:r>
              <a:rPr lang="en-US" sz="48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prior </a:t>
            </a:r>
            <a:r>
              <a:rPr lang="en-US" sz="48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to your meeting</a:t>
            </a:r>
            <a:r>
              <a:rPr lang="en-US" sz="4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92CA9-6827-4882-9500-CD0AA261D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232309"/>
          </a:xfrm>
        </p:spPr>
        <p:txBody>
          <a:bodyPr>
            <a:normAutofit fontScale="55000" lnSpcReduction="20000"/>
          </a:bodyPr>
          <a:lstStyle/>
          <a:p>
            <a:pPr algn="l" rtl="0" fontAlgn="base"/>
            <a:r>
              <a:rPr lang="en-US" sz="3400" b="1" i="0" dirty="0">
                <a:solidFill>
                  <a:srgbClr val="000000"/>
                </a:solidFill>
                <a:effectLst/>
              </a:rPr>
              <a:t>[   ] Complete the Career Tab on MedScope </a:t>
            </a:r>
            <a:r>
              <a:rPr lang="en-US" sz="3400" b="0" i="0" dirty="0">
                <a:solidFill>
                  <a:srgbClr val="000000"/>
                </a:solidFill>
                <a:effectLst/>
              </a:rPr>
              <a:t> </a:t>
            </a:r>
          </a:p>
          <a:p>
            <a:pPr algn="l" rtl="0" fontAlgn="base"/>
            <a:r>
              <a:rPr lang="en-US" sz="3400" b="1" i="0" dirty="0">
                <a:solidFill>
                  <a:srgbClr val="000000"/>
                </a:solidFill>
                <a:effectLst/>
              </a:rPr>
              <a:t>[   ] Review your schedule/graduation requirements </a:t>
            </a:r>
            <a:r>
              <a:rPr lang="en-US" sz="3400" b="0" i="0" dirty="0">
                <a:solidFill>
                  <a:srgbClr val="000000"/>
                </a:solidFill>
                <a:effectLst/>
              </a:rPr>
              <a:t> </a:t>
            </a:r>
          </a:p>
          <a:p>
            <a:pPr algn="l" rtl="0" fontAlgn="base"/>
            <a:r>
              <a:rPr lang="en-US" sz="3400" b="0" i="0" dirty="0">
                <a:solidFill>
                  <a:srgbClr val="000000"/>
                </a:solidFill>
                <a:effectLst/>
              </a:rPr>
              <a:t>[   ] </a:t>
            </a:r>
            <a:r>
              <a:rPr lang="en-US" sz="3400" b="1" i="0" dirty="0">
                <a:solidFill>
                  <a:srgbClr val="000000"/>
                </a:solidFill>
                <a:effectLst/>
              </a:rPr>
              <a:t>Review the </a:t>
            </a:r>
            <a:r>
              <a:rPr lang="en-US" sz="3600" b="1" dirty="0">
                <a:hlinkClick r:id="rId2"/>
              </a:rPr>
              <a:t>Residency Application Manual | University of Maryland School of Medicine</a:t>
            </a:r>
            <a:endParaRPr lang="en-US" sz="3400" b="1" i="0" dirty="0">
              <a:solidFill>
                <a:srgbClr val="000000"/>
              </a:solidFill>
              <a:effectLst/>
            </a:endParaRPr>
          </a:p>
          <a:p>
            <a:pPr algn="l" rtl="0" fontAlgn="base"/>
            <a:r>
              <a:rPr lang="en-US" sz="3400" b="0" i="0" dirty="0">
                <a:solidFill>
                  <a:srgbClr val="000000"/>
                </a:solidFill>
                <a:effectLst/>
              </a:rPr>
              <a:t> </a:t>
            </a:r>
          </a:p>
          <a:p>
            <a:pPr algn="l" rtl="0" fontAlgn="base"/>
            <a:r>
              <a:rPr lang="en-US" sz="3400" b="0" i="0" dirty="0">
                <a:solidFill>
                  <a:srgbClr val="000000"/>
                </a:solidFill>
                <a:effectLst/>
              </a:rPr>
              <a:t>The below are NOT required but may be helpful  </a:t>
            </a:r>
          </a:p>
          <a:p>
            <a:pPr algn="l" rtl="0" fontAlgn="base"/>
            <a:r>
              <a:rPr lang="en-US" sz="3400" b="0" i="0" dirty="0">
                <a:solidFill>
                  <a:srgbClr val="000000"/>
                </a:solidFill>
                <a:effectLst/>
              </a:rPr>
              <a:t>[   ] Meet with Departmental Mentors  </a:t>
            </a:r>
          </a:p>
          <a:p>
            <a:pPr algn="l" rtl="0" fontAlgn="base"/>
            <a:r>
              <a:rPr lang="en-US" sz="3400" b="0" i="0" dirty="0">
                <a:solidFill>
                  <a:srgbClr val="000000"/>
                </a:solidFill>
                <a:effectLst/>
              </a:rPr>
              <a:t>[   ] Create a preliminary list of programs of interest (</a:t>
            </a:r>
            <a:r>
              <a:rPr lang="en-US" sz="3400" b="1" i="0" dirty="0">
                <a:solidFill>
                  <a:srgbClr val="000000"/>
                </a:solidFill>
                <a:effectLst/>
              </a:rPr>
              <a:t>print/PDF Residency Explorer output</a:t>
            </a:r>
            <a:r>
              <a:rPr lang="en-US" sz="3400" b="0" i="0" dirty="0">
                <a:solidFill>
                  <a:srgbClr val="000000"/>
                </a:solidFill>
                <a:effectLst/>
              </a:rPr>
              <a:t>)  </a:t>
            </a:r>
          </a:p>
          <a:p>
            <a:pPr algn="l" rtl="0" fontAlgn="base"/>
            <a:r>
              <a:rPr lang="en-US" sz="3400" b="0" i="0" dirty="0">
                <a:solidFill>
                  <a:srgbClr val="000000"/>
                </a:solidFill>
                <a:effectLst/>
              </a:rPr>
              <a:t>[   ] Create a CV Draft (</a:t>
            </a:r>
            <a:r>
              <a:rPr lang="en-US" sz="3400" b="0" i="0" u="sng" strike="noStrike" dirty="0">
                <a:solidFill>
                  <a:srgbClr val="0563C1"/>
                </a:solidFill>
                <a:effectLst/>
                <a:hlinkClick r:id="rId3"/>
              </a:rPr>
              <a:t>CV Tips</a:t>
            </a:r>
            <a:r>
              <a:rPr lang="en-US" sz="3400" b="0" i="0" dirty="0">
                <a:solidFill>
                  <a:srgbClr val="000000"/>
                </a:solidFill>
                <a:effectLst/>
              </a:rPr>
              <a:t>); we will not go through this at the meeting but can answer specific questions  </a:t>
            </a:r>
          </a:p>
          <a:p>
            <a:pPr algn="l" rtl="0" fontAlgn="base"/>
            <a:r>
              <a:rPr lang="en-US" sz="3400" b="0" i="0" dirty="0">
                <a:solidFill>
                  <a:srgbClr val="000000"/>
                </a:solidFill>
                <a:effectLst/>
              </a:rPr>
              <a:t>[   ] Create a Personal Statement draft; we are happy to review outside the meeting timeframe 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5411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E362070-691D-44DB-98D4-BC61774B0E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FD6465-5182-48FA-9054-2712916286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6504" y="758951"/>
            <a:ext cx="7319175" cy="3374931"/>
          </a:xfrm>
        </p:spPr>
        <p:txBody>
          <a:bodyPr>
            <a:normAutofit/>
          </a:bodyPr>
          <a:lstStyle/>
          <a:p>
            <a:pPr algn="ctr"/>
            <a:r>
              <a:rPr lang="en-US"/>
              <a:t>Any 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4BFC7B-3B58-451D-9E69-0BE6D2DD77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6504" y="4455620"/>
            <a:ext cx="7321946" cy="1143000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7" name="Graphic 6" descr="Question mark">
            <a:extLst>
              <a:ext uri="{FF2B5EF4-FFF2-40B4-BE49-F238E27FC236}">
                <a16:creationId xmlns:a16="http://schemas.microsoft.com/office/drawing/2014/main" id="{4F0FF028-389F-6396-8209-5A0B632FC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0973" y="1790485"/>
            <a:ext cx="2758331" cy="275833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A7EFE9C-DAE7-4ECA-BDB2-34E2534B8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8251" y="4294753"/>
            <a:ext cx="71323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32DB1480-5B24-4B37-B70E-C74945DD91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15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799E1-1C71-1CB0-5093-919E544D5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workshops!</a:t>
            </a:r>
          </a:p>
        </p:txBody>
      </p:sp>
      <p:graphicFrame>
        <p:nvGraphicFramePr>
          <p:cNvPr id="4" name="Rectangle 3">
            <a:extLst>
              <a:ext uri="{FF2B5EF4-FFF2-40B4-BE49-F238E27FC236}">
                <a16:creationId xmlns:a16="http://schemas.microsoft.com/office/drawing/2014/main" id="{E09859D1-3D4D-103B-D205-4069BE729F12}"/>
              </a:ext>
            </a:extLst>
          </p:cNvPr>
          <p:cNvGraphicFramePr>
            <a:graphicFrameLocks/>
          </p:cNvGraphicFramePr>
          <p:nvPr/>
        </p:nvGraphicFramePr>
        <p:xfrm>
          <a:off x="1208847" y="2106123"/>
          <a:ext cx="9263342" cy="4024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94339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349A0-CB08-4A14-9CFB-C6F0FBF11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422912" cy="6420678"/>
          </a:xfrm>
          <a:solidFill>
            <a:schemeClr val="tx1"/>
          </a:solidFill>
        </p:spPr>
        <p:txBody>
          <a:bodyPr anchor="ctr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Graduation Requirements Class of 2026</a:t>
            </a:r>
            <a:br>
              <a:rPr lang="en-US" sz="4400" dirty="0">
                <a:solidFill>
                  <a:srgbClr val="FFFFFF"/>
                </a:solidFill>
              </a:rPr>
            </a:br>
            <a:br>
              <a:rPr lang="en-US" sz="4400" dirty="0">
                <a:solidFill>
                  <a:srgbClr val="FFFFFF"/>
                </a:solidFill>
              </a:rPr>
            </a:br>
            <a:r>
              <a:rPr lang="en-US" sz="2000" dirty="0">
                <a:hlinkClick r:id="rId3"/>
              </a:rPr>
              <a:t>Graduation Requirements | University of Maryland School of Medicine</a:t>
            </a:r>
            <a:br>
              <a:rPr lang="en-US" sz="4400" b="0" i="0" dirty="0">
                <a:effectLst/>
              </a:rPr>
            </a:br>
            <a:endParaRPr lang="en-US" sz="44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252C2-2895-4DF6-A1BA-480564A65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5322" y="-104305"/>
            <a:ext cx="7334365" cy="6629287"/>
          </a:xfrm>
        </p:spPr>
        <p:txBody>
          <a:bodyPr anchor="ctr">
            <a:normAutofit/>
          </a:bodyPr>
          <a:lstStyle/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+mn-lt"/>
                <a:cs typeface="+mn-lt"/>
              </a:rPr>
              <a:t>Must be </a:t>
            </a:r>
            <a:r>
              <a:rPr lang="en-US" b="1" dirty="0">
                <a:ea typeface="+mn-lt"/>
                <a:cs typeface="+mn-lt"/>
              </a:rPr>
              <a:t>completed</a:t>
            </a:r>
            <a:r>
              <a:rPr lang="en-US" dirty="0">
                <a:ea typeface="+mn-lt"/>
                <a:cs typeface="+mn-lt"/>
              </a:rPr>
              <a:t> ONE </a:t>
            </a:r>
            <a:r>
              <a:rPr lang="en-US" b="0" i="0" dirty="0"/>
              <a:t>week prior to graduation</a:t>
            </a:r>
            <a:r>
              <a:rPr lang="en-US" dirty="0"/>
              <a:t> </a:t>
            </a:r>
            <a:endParaRPr lang="en-US" sz="1600" dirty="0"/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ea typeface="+mn-lt"/>
                <a:cs typeface="+mn-lt"/>
              </a:rPr>
              <a:t>Pass all third-year clerkships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b="0" i="0" dirty="0">
                <a:effectLst/>
                <a:ea typeface="+mn-lt"/>
                <a:cs typeface="+mn-lt"/>
              </a:rPr>
              <a:t>including shelf examinations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 dirty="0"/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ea typeface="+mn-lt"/>
                <a:cs typeface="+mn-lt"/>
              </a:rPr>
              <a:t>Pass </a:t>
            </a:r>
            <a:r>
              <a:rPr lang="en-US" b="1" dirty="0">
                <a:ea typeface="+mn-lt"/>
                <a:cs typeface="+mn-lt"/>
              </a:rPr>
              <a:t>ONE</a:t>
            </a:r>
            <a:r>
              <a:rPr lang="en-US" dirty="0">
                <a:ea typeface="+mn-lt"/>
                <a:cs typeface="+mn-lt"/>
              </a:rPr>
              <a:t> 2-week elective (added to the Pediatric Clerkship)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ea typeface="+mn-lt"/>
                <a:cs typeface="+mn-lt"/>
              </a:rPr>
              <a:t>Pass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b="1" dirty="0">
                <a:ea typeface="+mn-lt"/>
                <a:cs typeface="+mn-lt"/>
              </a:rPr>
              <a:t>TWO</a:t>
            </a:r>
            <a:r>
              <a:rPr lang="en-US" dirty="0">
                <a:ea typeface="+mn-lt"/>
                <a:cs typeface="+mn-lt"/>
              </a:rPr>
              <a:t> sub-internships </a:t>
            </a:r>
            <a:endParaRPr lang="en-US" sz="1600" dirty="0"/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ea typeface="+mn-lt"/>
                <a:cs typeface="+mn-lt"/>
              </a:rPr>
              <a:t>Pass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b="1" dirty="0">
                <a:ea typeface="+mn-lt"/>
                <a:cs typeface="+mn-lt"/>
              </a:rPr>
              <a:t>FIVE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b="0" i="0" dirty="0">
                <a:effectLst/>
                <a:ea typeface="+mn-lt"/>
                <a:cs typeface="+mn-lt"/>
              </a:rPr>
              <a:t>electives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 sz="1600" dirty="0"/>
          </a:p>
          <a:p>
            <a:pPr marL="365760" lvl="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dirty="0">
                <a:effectLst/>
                <a:ea typeface="+mn-lt"/>
                <a:cs typeface="+mn-lt"/>
              </a:rPr>
              <a:t>No more than TWO Pre-clerkship elective equivalents may be counted toward the total elective count</a:t>
            </a:r>
            <a:r>
              <a:rPr lang="en-US" sz="1800" dirty="0">
                <a:ea typeface="+mn-lt"/>
                <a:cs typeface="+mn-lt"/>
              </a:rPr>
              <a:t> </a:t>
            </a:r>
            <a:endParaRPr lang="en-US" sz="1100" dirty="0"/>
          </a:p>
          <a:p>
            <a:pPr marL="365760" lvl="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dirty="0">
                <a:effectLst/>
                <a:ea typeface="+mn-lt"/>
                <a:cs typeface="+mn-lt"/>
              </a:rPr>
              <a:t>Two electives must be on campus (i.e. in our electives </a:t>
            </a:r>
            <a:r>
              <a:rPr lang="en-US" sz="1800" dirty="0">
                <a:ea typeface="+mn-lt"/>
                <a:cs typeface="+mn-lt"/>
              </a:rPr>
              <a:t>catalogue</a:t>
            </a:r>
            <a:r>
              <a:rPr lang="en-US" sz="1800" b="0" i="0" dirty="0">
                <a:effectLst/>
                <a:ea typeface="+mn-lt"/>
                <a:cs typeface="+mn-lt"/>
              </a:rPr>
              <a:t>)</a:t>
            </a:r>
            <a:r>
              <a:rPr lang="en-US" sz="1800" dirty="0">
                <a:ea typeface="+mn-lt"/>
                <a:cs typeface="+mn-lt"/>
              </a:rPr>
              <a:t> </a:t>
            </a:r>
            <a:endParaRPr lang="en-US" sz="1100" dirty="0"/>
          </a:p>
          <a:p>
            <a:pPr marL="365760" lvl="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dirty="0">
                <a:effectLst/>
                <a:ea typeface="+mn-lt"/>
                <a:cs typeface="+mn-lt"/>
              </a:rPr>
              <a:t>Pre-clerkship electives are considered </a:t>
            </a:r>
            <a:r>
              <a:rPr lang="en-US" sz="1800" dirty="0">
                <a:ea typeface="+mn-lt"/>
                <a:cs typeface="+mn-lt"/>
              </a:rPr>
              <a:t>“</a:t>
            </a:r>
            <a:r>
              <a:rPr lang="en-US" sz="1800" b="0" i="0" dirty="0">
                <a:effectLst/>
                <a:ea typeface="+mn-lt"/>
                <a:cs typeface="+mn-lt"/>
              </a:rPr>
              <a:t>on campus</a:t>
            </a:r>
            <a:r>
              <a:rPr lang="en-US" sz="1800" dirty="0">
                <a:ea typeface="+mn-lt"/>
                <a:cs typeface="+mn-lt"/>
              </a:rPr>
              <a:t>” </a:t>
            </a:r>
            <a:endParaRPr lang="en-US" sz="1100" dirty="0">
              <a:ea typeface="+mn-lt"/>
              <a:cs typeface="+mn-lt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8B33"/>
              </a:buClr>
              <a:buFont typeface="Arial,Sans-Serif" panose="020B0604020202020204" pitchFamily="34" charset="0"/>
              <a:buChar char="•"/>
            </a:pPr>
            <a:r>
              <a:rPr lang="en-US" dirty="0">
                <a:ea typeface="+mn-lt"/>
                <a:cs typeface="+mn-lt"/>
              </a:rPr>
              <a:t>Pass </a:t>
            </a:r>
            <a:r>
              <a:rPr lang="en-US" b="1" dirty="0">
                <a:ea typeface="+mn-lt"/>
                <a:cs typeface="+mn-lt"/>
              </a:rPr>
              <a:t>ONE</a:t>
            </a:r>
            <a:r>
              <a:rPr lang="en-US" dirty="0">
                <a:ea typeface="+mn-lt"/>
                <a:cs typeface="+mn-lt"/>
              </a:rPr>
              <a:t> PoM4: Transition to Residency (4 weeks)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8B33"/>
              </a:buClr>
              <a:buFont typeface="Arial,Sans-Serif" panose="020B0604020202020204" pitchFamily="34" charset="0"/>
              <a:buChar char="•"/>
            </a:pPr>
            <a:r>
              <a:rPr lang="en-US" dirty="0">
                <a:ea typeface="+mn-lt"/>
                <a:cs typeface="+mn-lt"/>
              </a:rPr>
              <a:t>Complete an FRCT Scholarly Project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b="0" i="0" dirty="0">
                <a:effectLst/>
                <a:ea typeface="+mn-lt"/>
                <a:cs typeface="+mn-lt"/>
              </a:rPr>
              <a:t>Pass OSCE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 sz="1600" dirty="0"/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ea typeface="+mn-lt"/>
                <a:cs typeface="+mn-lt"/>
              </a:rPr>
              <a:t>Take USMLE Step 2</a:t>
            </a:r>
            <a:r>
              <a:rPr lang="en-US" dirty="0">
                <a:ea typeface="+mn-lt"/>
                <a:cs typeface="+mn-lt"/>
              </a:rPr>
              <a:t>: </a:t>
            </a:r>
            <a:r>
              <a:rPr lang="en-US" b="0" i="0" dirty="0">
                <a:effectLst/>
                <a:ea typeface="+mn-lt"/>
                <a:cs typeface="+mn-lt"/>
              </a:rPr>
              <a:t>Clinical </a:t>
            </a:r>
            <a:r>
              <a:rPr lang="en-US" dirty="0">
                <a:ea typeface="+mn-lt"/>
                <a:cs typeface="+mn-lt"/>
              </a:rPr>
              <a:t>Knowledge examination</a:t>
            </a:r>
            <a:endParaRPr lang="en-US" sz="1600" dirty="0"/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ea typeface="+mn-lt"/>
                <a:cs typeface="+mn-lt"/>
              </a:rPr>
              <a:t>Complete Exit Interview with Financial Aid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 sz="1600" dirty="0"/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ea typeface="+mn-lt"/>
                <a:cs typeface="+mn-lt"/>
              </a:rPr>
              <a:t>Additional Requirements (next slide)</a:t>
            </a:r>
          </a:p>
          <a:p>
            <a:r>
              <a:rPr lang="en-US" dirty="0">
                <a:ea typeface="+mn-lt"/>
                <a:cs typeface="+mn-lt"/>
              </a:rPr>
              <a:t> </a:t>
            </a:r>
            <a:r>
              <a:rPr lang="en-US" i="1" dirty="0">
                <a:ea typeface="+mn-lt"/>
                <a:cs typeface="+mn-lt"/>
              </a:rPr>
              <a:t>*NOTE – if you are off cycle, please discuss your graduation requirements with an OSA Faculty member 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637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349A0-CB08-4A14-9CFB-C6F0FBF11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-1"/>
            <a:ext cx="4373216" cy="6430617"/>
          </a:xfrm>
          <a:solidFill>
            <a:schemeClr val="tx1">
              <a:lumMod val="95000"/>
              <a:lumOff val="5000"/>
            </a:schemeClr>
          </a:solidFill>
        </p:spPr>
        <p:txBody>
          <a:bodyPr anchor="ctr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Graduation Requirements Class of 2026</a:t>
            </a:r>
            <a:br>
              <a:rPr lang="en-US" sz="4400" dirty="0">
                <a:solidFill>
                  <a:srgbClr val="FFFFFF"/>
                </a:solidFill>
              </a:rPr>
            </a:br>
            <a:br>
              <a:rPr lang="en-US" sz="4400" dirty="0">
                <a:solidFill>
                  <a:srgbClr val="FFFFFF"/>
                </a:solidFill>
              </a:rPr>
            </a:br>
            <a:br>
              <a:rPr lang="en-US" sz="4400" dirty="0">
                <a:solidFill>
                  <a:srgbClr val="FFFFFF"/>
                </a:solidFill>
              </a:rPr>
            </a:br>
            <a:br>
              <a:rPr lang="en-US" sz="4400" b="0" i="0" dirty="0">
                <a:effectLst/>
              </a:rPr>
            </a:br>
            <a:endParaRPr lang="en-US" sz="44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252C2-2895-4DF6-A1BA-480564A65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5993" y="109218"/>
            <a:ext cx="6724374" cy="6430617"/>
          </a:xfrm>
        </p:spPr>
        <p:txBody>
          <a:bodyPr anchor="ctr">
            <a:normAutofit fontScale="92500" lnSpcReduction="10000"/>
          </a:bodyPr>
          <a:lstStyle/>
          <a:p>
            <a:r>
              <a:rPr lang="en-US" sz="2100" b="1" u="sng" dirty="0">
                <a:ea typeface="+mn-lt"/>
                <a:cs typeface="+mn-lt"/>
              </a:rPr>
              <a:t>Additional Requirements:</a:t>
            </a:r>
            <a:r>
              <a:rPr lang="en-US" sz="2100" dirty="0">
                <a:ea typeface="+mn-lt"/>
                <a:cs typeface="+mn-lt"/>
              </a:rPr>
              <a:t> Note: these are NOT in addition to the above, but fulfill an above elective or sub-internship requirement.</a:t>
            </a:r>
            <a:endParaRPr lang="en-US" sz="2100" dirty="0"/>
          </a:p>
          <a:p>
            <a:r>
              <a:rPr lang="en-US" sz="2100" b="1" u="sng" dirty="0">
                <a:ea typeface="+mn-lt"/>
                <a:cs typeface="+mn-lt"/>
              </a:rPr>
              <a:t>Ambulatory Requirement^:</a:t>
            </a:r>
            <a:r>
              <a:rPr lang="en-US" sz="2100" dirty="0">
                <a:ea typeface="+mn-lt"/>
                <a:cs typeface="+mn-lt"/>
              </a:rPr>
              <a:t> one (4-week) of the five above required electives or one (4-week) of the two above required sub-internships must be an Ambulatory rotation (as designated via the "Ambulatory" tab in the course catalog); in addition to the expectations of the elective, students will have designated curricular material to satisfy the ambulatory requirement; this requirement cannot be fulfilled with a pre-clerkship elective.</a:t>
            </a:r>
            <a:endParaRPr lang="en-US" sz="1600" dirty="0"/>
          </a:p>
          <a:p>
            <a:r>
              <a:rPr lang="en-US" sz="2100" b="1" u="sng" dirty="0">
                <a:ea typeface="+mn-lt"/>
                <a:cs typeface="+mn-lt"/>
              </a:rPr>
              <a:t>Internal Medicine Requirement^:</a:t>
            </a:r>
            <a:r>
              <a:rPr lang="en-US" sz="2100" dirty="0">
                <a:ea typeface="+mn-lt"/>
                <a:cs typeface="+mn-lt"/>
              </a:rPr>
              <a:t> one (4-week) of the five above required electives or one (4-week) of the two above required sub-internships must be in Internal Medicine (as designated via the "Internal Medicine" tab in the course catalog); cannot be fulfilled with a pre-clerkship elective.</a:t>
            </a:r>
            <a:endParaRPr lang="en-US" sz="1600" dirty="0"/>
          </a:p>
          <a:p>
            <a:r>
              <a:rPr lang="en-US" sz="2100" dirty="0">
                <a:ea typeface="+mn-lt"/>
                <a:cs typeface="+mn-lt"/>
              </a:rPr>
              <a:t>^The same rotation cannot fulfill both the Ambulatory and Internal Medicine Requirement.</a:t>
            </a:r>
            <a:endParaRPr lang="en-US" sz="1600" dirty="0"/>
          </a:p>
          <a:p>
            <a:r>
              <a:rPr lang="en-US" sz="2100" dirty="0">
                <a:ea typeface="+mn-lt"/>
                <a:cs typeface="+mn-lt"/>
              </a:rPr>
              <a:t>★ At least one clinical rotation (as designated via the "Clinical" tab in the course catalog) must be done in the second half of the 4th year.</a:t>
            </a:r>
            <a:endParaRPr lang="en-US" sz="1600" dirty="0"/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144724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E396F-8C2A-40F8-B5E7-134525521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Important Reminders</a:t>
            </a:r>
            <a:br>
              <a:rPr lang="en-US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5361D-9BA4-401D-B6B5-1369336FB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Confirm name/pronunciation in MedScope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as you with for graduation/diploma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Update your 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Preferred Pronouns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in MedScope for the MSPE (if not indicated will default to he/him, she/her)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Update your 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contact information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Pay it forward, sign up to be an 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Alumni Mentor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(Career Tab, MedScope)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Use the 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MedScope Interview Tracker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to ensure optimal advising!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Consider your brand and ensure social media profiles are professional/clean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Meet 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with Financial Aid (Sophia Cascio)</a:t>
            </a:r>
            <a:endParaRPr lang="en-US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Complete 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Graduation Questionnaire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(online through AAMC) – available Jan – May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87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9C380-A799-4168-B788-3919AFF7B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Career Tab </a:t>
            </a:r>
            <a:r>
              <a:rPr lang="en-US"/>
              <a:t>(Please complete)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F46152-B72F-47DF-9F93-423FC6F84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1972"/>
            <a:ext cx="12192000" cy="419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826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A63B3-BDD9-BDA9-ED27-69B6B1D42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Residency Application Manual:</a:t>
            </a:r>
            <a:br>
              <a:rPr lang="en-US" dirty="0"/>
            </a:br>
            <a:r>
              <a:rPr lang="en-US" dirty="0"/>
              <a:t>Your New Best Friend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B68F5-7404-53E3-E292-F4636A7D7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901" y="3097109"/>
            <a:ext cx="10058400" cy="3760891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hlinkClick r:id="rId2"/>
              </a:rPr>
              <a:t>Residency Application Manual | University of Maryland School of Medicine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43157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2DF93-27DC-4850-8E7B-2C07FBF04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4343399" cy="6430618"/>
          </a:xfrm>
          <a:solidFill>
            <a:schemeClr val="tx1"/>
          </a:solidFill>
        </p:spPr>
        <p:txBody>
          <a:bodyPr anchor="ctr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1:1 OSA Residency Advising  </a:t>
            </a:r>
            <a:br>
              <a:rPr lang="en-US" sz="4400" dirty="0">
                <a:solidFill>
                  <a:srgbClr val="FFFFFF"/>
                </a:solidFill>
              </a:rPr>
            </a:br>
            <a:r>
              <a:rPr lang="en-US" sz="4400" dirty="0">
                <a:solidFill>
                  <a:srgbClr val="FFFFFF"/>
                </a:solidFill>
              </a:rPr>
              <a:t>Meeting Prep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533AB-631C-4B93-B363-9495F53AE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0104" y="-129149"/>
            <a:ext cx="6965244" cy="6649155"/>
          </a:xfrm>
        </p:spPr>
        <p:txBody>
          <a:bodyPr anchor="ctr">
            <a:noAutofit/>
          </a:bodyPr>
          <a:lstStyle/>
          <a:p>
            <a:pPr rtl="0" fontAlgn="base">
              <a:lnSpc>
                <a:spcPct val="100000"/>
              </a:lnSpc>
            </a:pPr>
            <a:r>
              <a:rPr lang="en-US" sz="1400" b="0" i="0" dirty="0">
                <a:effectLst/>
              </a:rPr>
              <a:t>You may review MSPE details, including a sample MSPE, here:  </a:t>
            </a:r>
          </a:p>
          <a:p>
            <a:pPr rtl="0" fontAlgn="base">
              <a:lnSpc>
                <a:spcPct val="100000"/>
              </a:lnSpc>
              <a:buFont typeface="+mj-lt"/>
              <a:buAutoNum type="arabicPeriod"/>
            </a:pPr>
            <a:r>
              <a:rPr lang="en-US" sz="1200" dirty="0">
                <a:hlinkClick r:id="rId2"/>
              </a:rPr>
              <a:t>The MSPE | University of Maryland School of Medicine</a:t>
            </a:r>
            <a:endParaRPr lang="en-US" sz="1200" dirty="0"/>
          </a:p>
          <a:p>
            <a:pPr rtl="0" fontAlgn="base">
              <a:lnSpc>
                <a:spcPct val="100000"/>
              </a:lnSpc>
            </a:pPr>
            <a:r>
              <a:rPr lang="en-US" sz="1400" b="0" i="0" dirty="0">
                <a:effectLst/>
              </a:rPr>
              <a:t>[   ] Complete the </a:t>
            </a:r>
            <a:r>
              <a:rPr lang="en-US" sz="1400" b="1" i="0" dirty="0">
                <a:effectLst/>
              </a:rPr>
              <a:t>Career Tab </a:t>
            </a:r>
            <a:r>
              <a:rPr lang="en-US" sz="1400" b="0" i="0" dirty="0">
                <a:effectLst/>
              </a:rPr>
              <a:t>on MedScope to assist with MSPE data collection  </a:t>
            </a:r>
          </a:p>
          <a:p>
            <a:pPr rtl="0" fontAlgn="base">
              <a:lnSpc>
                <a:spcPct val="100000"/>
              </a:lnSpc>
            </a:pPr>
            <a:r>
              <a:rPr lang="en-US" sz="1400" b="0" i="0" dirty="0">
                <a:effectLst/>
              </a:rPr>
              <a:t>*Be prepared to </a:t>
            </a:r>
            <a:r>
              <a:rPr lang="en-US" sz="1400" b="1" i="0" dirty="0">
                <a:effectLst/>
              </a:rPr>
              <a:t>discuss any deviations from the traditional 4-year curriculum  </a:t>
            </a:r>
          </a:p>
          <a:p>
            <a:pPr rtl="0" fontAlgn="base">
              <a:lnSpc>
                <a:spcPct val="100000"/>
              </a:lnSpc>
            </a:pPr>
            <a:r>
              <a:rPr lang="en-US" sz="1400" b="0" i="0" dirty="0">
                <a:effectLst/>
              </a:rPr>
              <a:t>*Be prepared to </a:t>
            </a:r>
            <a:r>
              <a:rPr lang="en-US" sz="1400" b="1" i="0" dirty="0">
                <a:effectLst/>
              </a:rPr>
              <a:t>discuss any hardships </a:t>
            </a:r>
            <a:r>
              <a:rPr lang="en-US" sz="1400" b="0" i="0" dirty="0">
                <a:effectLst/>
              </a:rPr>
              <a:t>(e.g. personal medical condition, bereavement, or other extenuating circumstance that may have had a negative effect on academic performance) if you wish to consider for inclusion in the MSPE  </a:t>
            </a:r>
          </a:p>
          <a:p>
            <a:pPr fontAlgn="base">
              <a:lnSpc>
                <a:spcPct val="100000"/>
              </a:lnSpc>
            </a:pPr>
            <a:r>
              <a:rPr lang="en-US" sz="1400" b="0" i="0" dirty="0">
                <a:effectLst/>
              </a:rPr>
              <a:t>[   ] Closer </a:t>
            </a:r>
            <a:r>
              <a:rPr lang="en-US" sz="1400" dirty="0"/>
              <a:t>to </a:t>
            </a:r>
            <a:r>
              <a:rPr lang="en-US" sz="1400" b="0" i="0" dirty="0">
                <a:effectLst/>
              </a:rPr>
              <a:t>the application deadline, OSA will solicit Noteworthy Characteristics from you for inclusion in the MSPE; if you wish to get started on these now you may review examples in Link #1 above.   </a:t>
            </a:r>
          </a:p>
          <a:p>
            <a:pPr rtl="0" fontAlgn="base">
              <a:lnSpc>
                <a:spcPct val="100000"/>
              </a:lnSpc>
            </a:pPr>
            <a:r>
              <a:rPr lang="en-US" sz="1400" b="0" i="0" dirty="0">
                <a:effectLst/>
              </a:rPr>
              <a:t>Note:   </a:t>
            </a:r>
          </a:p>
          <a:p>
            <a:pPr rtl="0" fontAlgn="base">
              <a:lnSpc>
                <a:spcPct val="100000"/>
              </a:lnSpc>
            </a:pPr>
            <a:r>
              <a:rPr lang="en-US" sz="1400" b="0" i="0" dirty="0">
                <a:effectLst/>
              </a:rPr>
              <a:t>*AOA nominations will be noted in the MSPEs Noteworthy Characteristics and in the summary paragraph </a:t>
            </a:r>
          </a:p>
          <a:p>
            <a:pPr rtl="0" fontAlgn="base">
              <a:lnSpc>
                <a:spcPct val="100000"/>
              </a:lnSpc>
            </a:pPr>
            <a:r>
              <a:rPr lang="en-US" sz="1400" b="0" i="0" dirty="0">
                <a:effectLst/>
              </a:rPr>
              <a:t>*GHHS membership will be noted in the MSPEs Professional Performance section and in the summary paragraph 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878641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8"/>
  <p:tag name="TPFULLVERSION" val="2.2.3.19"/>
  <p:tag name="TPOS" val="2"/>
  <p:tag name="TPLASTSAVEVERSION" val="6.2 PC"/>
  <p:tag name="TPLASTSAVEPRODUCT" val="TurningPoint web for PowerPoint"/>
</p:tagLst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b952f4ed-faee-42e5-b15e-296a4efded7d" xsi:nil="true"/>
    <_ip_UnifiedCompliancePolicyUIAction xmlns="http://schemas.microsoft.com/sharepoint/v3" xsi:nil="true"/>
    <SenttoStudentHealth xmlns="b952f4ed-faee-42e5-b15e-296a4efded7d">true</SenttoStudentHealth>
    <_ip_UnifiedCompliancePolicyProperties xmlns="http://schemas.microsoft.com/sharepoint/v3" xsi:nil="true"/>
    <SharedWithUsers xmlns="480e030d-b1ba-4175-bf7e-8ff9154deca3">
      <UserInfo>
        <DisplayName/>
        <AccountId xsi:nil="true"/>
        <AccountType/>
      </UserInfo>
    </SharedWithUsers>
    <MediaLengthInSeconds xmlns="b952f4ed-faee-42e5-b15e-296a4efded7d" xsi:nil="true"/>
    <lcf76f155ced4ddcb4097134ff3c332f xmlns="b952f4ed-faee-42e5-b15e-296a4efded7d">
      <Terms xmlns="http://schemas.microsoft.com/office/infopath/2007/PartnerControls"/>
    </lcf76f155ced4ddcb4097134ff3c332f>
    <TaxCatchAll xmlns="480e030d-b1ba-4175-bf7e-8ff9154deca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BD426C7E93694B8A52C937FFACA1C5" ma:contentTypeVersion="23" ma:contentTypeDescription="Create a new document." ma:contentTypeScope="" ma:versionID="8a17d9be41b4bcf581038508678214a7">
  <xsd:schema xmlns:xsd="http://www.w3.org/2001/XMLSchema" xmlns:xs="http://www.w3.org/2001/XMLSchema" xmlns:p="http://schemas.microsoft.com/office/2006/metadata/properties" xmlns:ns1="http://schemas.microsoft.com/sharepoint/v3" xmlns:ns2="b952f4ed-faee-42e5-b15e-296a4efded7d" xmlns:ns3="480e030d-b1ba-4175-bf7e-8ff9154deca3" targetNamespace="http://schemas.microsoft.com/office/2006/metadata/properties" ma:root="true" ma:fieldsID="298cd942ded46bd37af27c73b96e2bc3" ns1:_="" ns2:_="" ns3:_="">
    <xsd:import namespace="http://schemas.microsoft.com/sharepoint/v3"/>
    <xsd:import namespace="b952f4ed-faee-42e5-b15e-296a4efded7d"/>
    <xsd:import namespace="480e030d-b1ba-4175-bf7e-8ff9154deca3"/>
    <xsd:element name="properties">
      <xsd:complexType>
        <xsd:sequence>
          <xsd:element name="documentManagement">
            <xsd:complexType>
              <xsd:all>
                <xsd:element ref="ns2:SenttoStudentHealth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52f4ed-faee-42e5-b15e-296a4efded7d" elementFormDefault="qualified">
    <xsd:import namespace="http://schemas.microsoft.com/office/2006/documentManagement/types"/>
    <xsd:import namespace="http://schemas.microsoft.com/office/infopath/2007/PartnerControls"/>
    <xsd:element name="SenttoStudentHealth" ma:index="2" nillable="true" ma:displayName="Sent to Student Health" ma:default="1" ma:format="Dropdown" ma:internalName="SenttoStudentHealth" ma:readOnly="false">
      <xsd:simpleType>
        <xsd:restriction base="dms:Boolean"/>
      </xsd:simple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hidden="true" ma:internalName="MediaServiceOCR" ma:readOnly="true">
      <xsd:simpleType>
        <xsd:restriction base="dms:Note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25e2b2fc-0517-44cc-85bc-21d743cacc9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0e030d-b1ba-4175-bf7e-8ff9154deca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26" nillable="true" ma:displayName="Taxonomy Catch All Column" ma:hidden="true" ma:list="{ddc7a2c4-33d9-45de-a80b-5d443deca286}" ma:internalName="TaxCatchAll" ma:showField="CatchAllData" ma:web="480e030d-b1ba-4175-bf7e-8ff9154dec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3CD65D-61A5-43C9-A837-6EC73C7DA8AB}">
  <ds:schemaRefs>
    <ds:schemaRef ds:uri="480e030d-b1ba-4175-bf7e-8ff9154deca3"/>
    <ds:schemaRef ds:uri="b952f4ed-faee-42e5-b15e-296a4efded7d"/>
    <ds:schemaRef ds:uri="c571fd41-74c2-4ff1-a614-e2b7fcd93986"/>
    <ds:schemaRef ds:uri="d3d66719-db80-407d-811e-b053a826c8d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5C94F18-C400-42DC-8B9A-90B7D83F9CE9}">
  <ds:schemaRefs>
    <ds:schemaRef ds:uri="480e030d-b1ba-4175-bf7e-8ff9154deca3"/>
    <ds:schemaRef ds:uri="b952f4ed-faee-42e5-b15e-296a4efded7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0</TotalTime>
  <Words>2155</Words>
  <Application>Microsoft Office PowerPoint</Application>
  <PresentationFormat>Widescreen</PresentationFormat>
  <Paragraphs>290</Paragraphs>
  <Slides>27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RetrospectVTI</vt:lpstr>
      <vt:lpstr>Ophthalmology</vt:lpstr>
      <vt:lpstr>PowerPoint Presentation</vt:lpstr>
      <vt:lpstr>Upcoming workshops!</vt:lpstr>
      <vt:lpstr>Graduation Requirements Class of 2026  Graduation Requirements | University of Maryland School of Medicine </vt:lpstr>
      <vt:lpstr>Graduation Requirements Class of 2026    </vt:lpstr>
      <vt:lpstr>Important Reminders </vt:lpstr>
      <vt:lpstr>Career Tab (Please complete)</vt:lpstr>
      <vt:lpstr>Residency Application Manual: Your New Best Friend</vt:lpstr>
      <vt:lpstr>1:1 OSA Residency Advising   Meeting Prep</vt:lpstr>
      <vt:lpstr>1:1 OSA Residency Advising Meeting Prep</vt:lpstr>
      <vt:lpstr>Application and Match</vt:lpstr>
      <vt:lpstr>Application timeline:   </vt:lpstr>
      <vt:lpstr>SF Match-Ophthalmology</vt:lpstr>
      <vt:lpstr>SF Match/Application TIMELINE  (Still pending 25-26)</vt:lpstr>
      <vt:lpstr>EERAS/NRMP Timeline 2025-2026</vt:lpstr>
      <vt:lpstr>Ophthalmology Application</vt:lpstr>
      <vt:lpstr>A Note on External Rotations (“Aways”) </vt:lpstr>
      <vt:lpstr>Signaling</vt:lpstr>
      <vt:lpstr>PowerPoint Presentation</vt:lpstr>
      <vt:lpstr>Goals</vt:lpstr>
      <vt:lpstr>ALL STUDENTS APPLYING TO OPTHO SHOULD HAVE A CONTINGENCY PLAN. </vt:lpstr>
      <vt:lpstr>OphthalmologyUMSOM Data</vt:lpstr>
      <vt:lpstr>Ophthalmology Data (UMSOM)</vt:lpstr>
      <vt:lpstr>Ophthalmology Data (UMSOM)</vt:lpstr>
      <vt:lpstr>Which Programs to apply to:</vt:lpstr>
      <vt:lpstr>Checklist to be completed  prior to your meeting 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Ophthalmology</dc:title>
  <dc:creator>Lamos, Elizabeth</dc:creator>
  <cp:lastModifiedBy>Flaherty, Marissa</cp:lastModifiedBy>
  <cp:revision>155</cp:revision>
  <dcterms:created xsi:type="dcterms:W3CDTF">2022-04-09T17:30:38Z</dcterms:created>
  <dcterms:modified xsi:type="dcterms:W3CDTF">2025-05-06T14:30:11Z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0x010100F1BD426C7E93694B8A52C937FFACA1C5</vt:lpwstr>
  </property>
  <property fmtid="{D5CDD505-2E9C-101B-9397-08002B2CF9AE}" pid="3" name="Order">
    <vt:r8>78400</vt:r8>
  </property>
  <property fmtid="{D5CDD505-2E9C-101B-9397-08002B2CF9AE}" pid="4" name="TriggerFlowInfo">
    <vt:lpwstr/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MediaServiceImageTags">
    <vt:lpwstr/>
  </property>
</Properties>
</file>