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38"/>
  </p:notesMasterIdLst>
  <p:sldIdLst>
    <p:sldId id="266" r:id="rId6"/>
    <p:sldId id="299" r:id="rId7"/>
    <p:sldId id="323" r:id="rId8"/>
    <p:sldId id="324" r:id="rId9"/>
    <p:sldId id="308" r:id="rId10"/>
    <p:sldId id="296" r:id="rId11"/>
    <p:sldId id="284" r:id="rId12"/>
    <p:sldId id="316" r:id="rId13"/>
    <p:sldId id="300" r:id="rId14"/>
    <p:sldId id="321" r:id="rId15"/>
    <p:sldId id="292" r:id="rId16"/>
    <p:sldId id="302" r:id="rId17"/>
    <p:sldId id="271" r:id="rId18"/>
    <p:sldId id="301" r:id="rId19"/>
    <p:sldId id="272" r:id="rId20"/>
    <p:sldId id="329" r:id="rId21"/>
    <p:sldId id="273" r:id="rId22"/>
    <p:sldId id="275" r:id="rId23"/>
    <p:sldId id="291" r:id="rId24"/>
    <p:sldId id="326" r:id="rId25"/>
    <p:sldId id="327" r:id="rId26"/>
    <p:sldId id="328" r:id="rId27"/>
    <p:sldId id="330" r:id="rId28"/>
    <p:sldId id="276" r:id="rId29"/>
    <p:sldId id="310" r:id="rId30"/>
    <p:sldId id="331" r:id="rId31"/>
    <p:sldId id="332" r:id="rId32"/>
    <p:sldId id="333" r:id="rId33"/>
    <p:sldId id="334" r:id="rId34"/>
    <p:sldId id="285" r:id="rId35"/>
    <p:sldId id="335" r:id="rId36"/>
    <p:sldId id="290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6A6B6-2DB4-4385-0BAF-F9A062C74185}" v="5" dt="2025-05-05T20:47:49.007"/>
    <p1510:client id="{410DC3D9-04DA-8414-FE08-37B30F115497}" v="2" dt="2025-05-05T20:49:46.180"/>
    <p1510:client id="{D93B76A1-0678-C637-F54E-1BE6DA8166F8}" v="9" dt="2025-05-05T20:49:21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www.medschool.umaryland.edu/osa/Residency-Application-Manual-/Writing-the-MSPE/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hyperlink" Target="https://www.medschool.umaryland.edu/osa/Residency-Application-Manual-/Writing-the-MSP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BBE6F7-58DC-4653-A41A-C7B4B98FDBA8}">
      <dgm:prSet/>
      <dgm:spPr>
        <a:xfrm>
          <a:off x="0" y="352682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gm:t>
    </dgm:pt>
    <dgm:pt modelId="{9C9D9627-5A7B-4362-BD8D-3BE11C83A310}" type="parTrans" cxnId="{34FC4DAE-F61E-4DA6-8BA4-0CD1BD984611}">
      <dgm:prSet/>
      <dgm:spPr/>
      <dgm:t>
        <a:bodyPr/>
        <a:lstStyle/>
        <a:p>
          <a:endParaRPr lang="en-US"/>
        </a:p>
      </dgm:t>
    </dgm:pt>
    <dgm:pt modelId="{D64AA040-64AD-4F80-AB10-25EEBE6464F1}" type="sibTrans" cxnId="{34FC4DAE-F61E-4DA6-8BA4-0CD1BD984611}">
      <dgm:prSet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trike="noStrike" baseline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trike="noStrike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7464BD98-C6DB-4E61-90E7-A4903A85A8D4}">
      <dgm:prSet/>
      <dgm:spPr>
        <a:xfrm>
          <a:off x="0" y="391861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A4D195-CDBD-46CE-8AE4-C19A28E0A2D9}" type="parTrans" cxnId="{7C863285-2A4E-4012-A5D3-0714D6E22E01}">
      <dgm:prSet/>
      <dgm:spPr/>
      <dgm:t>
        <a:bodyPr/>
        <a:lstStyle/>
        <a:p>
          <a:endParaRPr lang="en-US"/>
        </a:p>
      </dgm:t>
    </dgm:pt>
    <dgm:pt modelId="{08E8817D-338D-4F73-B45D-0A82432C3411}" type="sibTrans" cxnId="{7C863285-2A4E-4012-A5D3-0714D6E22E01}">
      <dgm:prSet/>
      <dgm:spPr/>
      <dgm:t>
        <a:bodyPr/>
        <a:lstStyle/>
        <a:p>
          <a:endParaRPr lang="en-US"/>
        </a:p>
      </dgm:t>
    </dgm:pt>
    <dgm:pt modelId="{828C6256-E715-4774-8D5D-42228989FB90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0D958D-C3E5-403A-9EC5-6DFDDB313F37}" type="parTrans" cxnId="{CB406F63-BA0D-4F03-B936-2250AACA553C}">
      <dgm:prSet/>
      <dgm:spPr/>
    </dgm:pt>
    <dgm:pt modelId="{94ACE435-3B49-428A-B7E2-71D5F5B1D3FF}" type="sibTrans" cxnId="{CB406F63-BA0D-4F03-B936-2250AACA553C}">
      <dgm:prSet/>
      <dgm:spPr/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8C8E7624-4360-486D-8A1B-A688B367C5DB}" type="pres">
      <dgm:prSet presAssocID="{828C6256-E715-4774-8D5D-42228989FB90}" presName="thickLine" presStyleLbl="alignNode1" presStyleIdx="0" presStyleCnt="6"/>
      <dgm:spPr/>
    </dgm:pt>
    <dgm:pt modelId="{9EEC6CF5-CD00-4F35-BC9D-262096513CB8}" type="pres">
      <dgm:prSet presAssocID="{828C6256-E715-4774-8D5D-42228989FB90}" presName="horz1" presStyleCnt="0"/>
      <dgm:spPr/>
    </dgm:pt>
    <dgm:pt modelId="{ABE5F513-B220-4854-B9B7-94A8C3822193}" type="pres">
      <dgm:prSet presAssocID="{828C6256-E715-4774-8D5D-42228989FB90}" presName="tx1" presStyleLbl="revTx" presStyleIdx="0" presStyleCnt="6"/>
      <dgm:spPr>
        <a:prstGeom prst="rect">
          <a:avLst/>
        </a:prstGeom>
      </dgm:spPr>
    </dgm:pt>
    <dgm:pt modelId="{DEB2349A-6004-44FA-A9E5-C884EB95D583}" type="pres">
      <dgm:prSet presAssocID="{828C6256-E715-4774-8D5D-42228989FB90}" presName="vert1" presStyleCnt="0"/>
      <dgm:spPr/>
    </dgm:pt>
    <dgm:pt modelId="{305BE206-0F8C-41DF-90B1-AD929032F948}" type="pres">
      <dgm:prSet presAssocID="{2C0A7736-0C37-4331-A036-E3714F7DCB23}" presName="thickLine" presStyleLbl="alignNode1" presStyleIdx="1" presStyleCnt="6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1" presStyleCnt="6"/>
      <dgm:spPr/>
    </dgm:pt>
    <dgm:pt modelId="{B9FE6555-9124-4B86-B253-C0384D7169F1}" type="pres">
      <dgm:prSet presAssocID="{2C0A7736-0C37-4331-A036-E3714F7DCB23}" presName="vert1" presStyleCnt="0"/>
      <dgm:spPr/>
    </dgm:pt>
    <dgm:pt modelId="{D430AE64-067F-418D-B242-2257BF2F00D8}" type="pres">
      <dgm:prSet presAssocID="{98BBE6F7-58DC-4653-A41A-C7B4B98FDBA8}" presName="thickLine" presStyleLbl="alignNode1" presStyleIdx="2" presStyleCnt="6"/>
      <dgm:spPr>
        <a:xfrm>
          <a:off x="0" y="3526828"/>
          <a:ext cx="7898297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gm:spPr>
    </dgm:pt>
    <dgm:pt modelId="{EC5BEF8F-1143-4816-88F7-7DA403BDD845}" type="pres">
      <dgm:prSet presAssocID="{98BBE6F7-58DC-4653-A41A-C7B4B98FDBA8}" presName="horz1" presStyleCnt="0"/>
      <dgm:spPr/>
    </dgm:pt>
    <dgm:pt modelId="{AD7C73CE-F55E-4F4E-90AA-3617101707B2}" type="pres">
      <dgm:prSet presAssocID="{98BBE6F7-58DC-4653-A41A-C7B4B98FDBA8}" presName="tx1" presStyleLbl="revTx" presStyleIdx="2" presStyleCnt="6"/>
      <dgm:spPr/>
    </dgm:pt>
    <dgm:pt modelId="{ADF73D2B-4313-46FE-855A-D77554CEF3BC}" type="pres">
      <dgm:prSet presAssocID="{98BBE6F7-58DC-4653-A41A-C7B4B98FDBA8}" presName="vert1" presStyleCnt="0"/>
      <dgm:spPr/>
    </dgm:pt>
    <dgm:pt modelId="{25350878-D9E7-49E2-A2B0-34AC1299B64C}" type="pres">
      <dgm:prSet presAssocID="{0E9ACA25-0721-47DA-BB41-684A4FA5B095}" presName="thickLine" presStyleLbl="alignNode1" presStyleIdx="3" presStyleCnt="6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3" presStyleCnt="6"/>
      <dgm:spPr/>
    </dgm:pt>
    <dgm:pt modelId="{9A95E7B8-7623-4484-988E-96163FC92162}" type="pres">
      <dgm:prSet presAssocID="{0E9ACA25-0721-47DA-BB41-684A4FA5B095}" presName="vert1" presStyleCnt="0"/>
      <dgm:spPr/>
    </dgm:pt>
    <dgm:pt modelId="{01536863-5B08-4C43-8FC6-A0CE8E9FE8B5}" type="pres">
      <dgm:prSet presAssocID="{7464BD98-C6DB-4E61-90E7-A4903A85A8D4}" presName="thickLine" presStyleLbl="alignNode1" presStyleIdx="4" presStyleCnt="6"/>
      <dgm:spPr/>
    </dgm:pt>
    <dgm:pt modelId="{D8A8CC35-DAD3-49D9-B007-0FDCE3ECCA22}" type="pres">
      <dgm:prSet presAssocID="{7464BD98-C6DB-4E61-90E7-A4903A85A8D4}" presName="horz1" presStyleCnt="0"/>
      <dgm:spPr/>
    </dgm:pt>
    <dgm:pt modelId="{663CE0D0-D09D-43DC-B69B-1A14775EBA7C}" type="pres">
      <dgm:prSet presAssocID="{7464BD98-C6DB-4E61-90E7-A4903A85A8D4}" presName="tx1" presStyleLbl="revTx" presStyleIdx="4" presStyleCnt="6"/>
      <dgm:spPr>
        <a:prstGeom prst="rect">
          <a:avLst/>
        </a:prstGeom>
      </dgm:spPr>
    </dgm:pt>
    <dgm:pt modelId="{6444B232-4BF2-41C5-A2E2-B153B67E6185}" type="pres">
      <dgm:prSet presAssocID="{7464BD98-C6DB-4E61-90E7-A4903A85A8D4}" presName="vert1" presStyleCnt="0"/>
      <dgm:spPr/>
    </dgm:pt>
    <dgm:pt modelId="{09F331A3-264A-425A-B204-836E1153B561}" type="pres">
      <dgm:prSet presAssocID="{2FA4769C-825C-4698-B3E2-81FDBFD20893}" presName="thickLine" presStyleLbl="alignNode1" presStyleIdx="5" presStyleCnt="6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5" presStyleCnt="6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2F72EE01-C3BB-4C12-8A0B-8A84347E770F}" type="presOf" srcId="{7464BD98-C6DB-4E61-90E7-A4903A85A8D4}" destId="{663CE0D0-D09D-43DC-B69B-1A14775EBA7C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CB406F63-BA0D-4F03-B936-2250AACA553C}" srcId="{AFADB2F8-BB85-4237-85D5-D3104486C949}" destId="{828C6256-E715-4774-8D5D-42228989FB90}" srcOrd="0" destOrd="0" parTransId="{D40D958D-C3E5-403A-9EC5-6DFDDB313F37}" sibTransId="{94ACE435-3B49-428A-B7E2-71D5F5B1D3FF}"/>
    <dgm:cxn modelId="{3E055B4A-2A84-4792-95E9-3BB4D3570EE5}" srcId="{AFADB2F8-BB85-4237-85D5-D3104486C949}" destId="{2C0A7736-0C37-4331-A036-E3714F7DCB23}" srcOrd="1" destOrd="0" parTransId="{12FB6A49-5589-444D-B809-868673D34BCF}" sibTransId="{B6AAB1C7-EA62-4AB1-AD8E-349F6B7A2F5C}"/>
    <dgm:cxn modelId="{F1CFAF73-BCA6-4604-AEB6-317DCC73FD76}" type="presOf" srcId="{98BBE6F7-58DC-4653-A41A-C7B4B98FDBA8}" destId="{AD7C73CE-F55E-4F4E-90AA-3617101707B2}" srcOrd="0" destOrd="0" presId="urn:microsoft.com/office/officeart/2008/layout/LinedList"/>
    <dgm:cxn modelId="{18797158-0291-4663-A71A-8AECE5BD3709}" srcId="{AFADB2F8-BB85-4237-85D5-D3104486C949}" destId="{2FA4769C-825C-4698-B3E2-81FDBFD20893}" srcOrd="5" destOrd="0" parTransId="{9C0829C0-C8A1-480A-89DC-B97BF4E2C62C}" sibTransId="{C4F37875-3805-43DE-BC8C-0090DFA43822}"/>
    <dgm:cxn modelId="{7C863285-2A4E-4012-A5D3-0714D6E22E01}" srcId="{AFADB2F8-BB85-4237-85D5-D3104486C949}" destId="{7464BD98-C6DB-4E61-90E7-A4903A85A8D4}" srcOrd="4" destOrd="0" parTransId="{BDA4D195-CDBD-46CE-8AE4-C19A28E0A2D9}" sibTransId="{08E8817D-338D-4F73-B45D-0A82432C3411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34FC4DAE-F61E-4DA6-8BA4-0CD1BD984611}" srcId="{AFADB2F8-BB85-4237-85D5-D3104486C949}" destId="{98BBE6F7-58DC-4653-A41A-C7B4B98FDBA8}" srcOrd="2" destOrd="0" parTransId="{9C9D9627-5A7B-4362-BD8D-3BE11C83A310}" sibTransId="{D64AA040-64AD-4F80-AB10-25EEBE6464F1}"/>
    <dgm:cxn modelId="{489AFCE1-09FE-411A-8D25-418141B3F290}" srcId="{AFADB2F8-BB85-4237-85D5-D3104486C949}" destId="{0E9ACA25-0721-47DA-BB41-684A4FA5B095}" srcOrd="3" destOrd="0" parTransId="{B0DF6869-14BD-406F-9AE8-64ABE5A547E1}" sibTransId="{A27CE332-1B71-4B03-BF26-60CE0172E822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F02D2E8-559D-4824-B08B-CE6A0768E8F0}" type="presOf" srcId="{828C6256-E715-4774-8D5D-42228989FB90}" destId="{ABE5F513-B220-4854-B9B7-94A8C3822193}" srcOrd="0" destOrd="0" presId="urn:microsoft.com/office/officeart/2008/layout/LinedList"/>
    <dgm:cxn modelId="{27334C2D-1C01-4054-8E29-6254EC3EDEF7}" type="presParOf" srcId="{295A8285-D275-46F7-A07C-59E361FA3C75}" destId="{8C8E7624-4360-486D-8A1B-A688B367C5DB}" srcOrd="0" destOrd="0" presId="urn:microsoft.com/office/officeart/2008/layout/LinedList"/>
    <dgm:cxn modelId="{4DBFAAB2-062D-4180-817C-5F537EEE4A77}" type="presParOf" srcId="{295A8285-D275-46F7-A07C-59E361FA3C75}" destId="{9EEC6CF5-CD00-4F35-BC9D-262096513CB8}" srcOrd="1" destOrd="0" presId="urn:microsoft.com/office/officeart/2008/layout/LinedList"/>
    <dgm:cxn modelId="{AE5F2804-2D8B-4ED5-8A4E-97C74569F0EF}" type="presParOf" srcId="{9EEC6CF5-CD00-4F35-BC9D-262096513CB8}" destId="{ABE5F513-B220-4854-B9B7-94A8C3822193}" srcOrd="0" destOrd="0" presId="urn:microsoft.com/office/officeart/2008/layout/LinedList"/>
    <dgm:cxn modelId="{CDC98FA2-3F51-4FE3-86D7-28EDE02659B9}" type="presParOf" srcId="{9EEC6CF5-CD00-4F35-BC9D-262096513CB8}" destId="{DEB2349A-6004-44FA-A9E5-C884EB95D583}" srcOrd="1" destOrd="0" presId="urn:microsoft.com/office/officeart/2008/layout/LinedList"/>
    <dgm:cxn modelId="{698069B4-0827-4A09-A6D9-98C987FAFF9C}" type="presParOf" srcId="{295A8285-D275-46F7-A07C-59E361FA3C75}" destId="{305BE206-0F8C-41DF-90B1-AD929032F948}" srcOrd="2" destOrd="0" presId="urn:microsoft.com/office/officeart/2008/layout/LinedList"/>
    <dgm:cxn modelId="{496AAAA8-3B44-4E12-AA1E-E4BA8F817A8D}" type="presParOf" srcId="{295A8285-D275-46F7-A07C-59E361FA3C75}" destId="{2066E59F-976B-413C-809B-20A7A995AB8E}" srcOrd="3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C8E73CF6-83FF-4294-9CA3-CF5FF1DD25FF}" type="presParOf" srcId="{295A8285-D275-46F7-A07C-59E361FA3C75}" destId="{D430AE64-067F-418D-B242-2257BF2F00D8}" srcOrd="4" destOrd="0" presId="urn:microsoft.com/office/officeart/2008/layout/LinedList"/>
    <dgm:cxn modelId="{BE8A5099-9B82-4469-A135-0197EF8C024B}" type="presParOf" srcId="{295A8285-D275-46F7-A07C-59E361FA3C75}" destId="{EC5BEF8F-1143-4816-88F7-7DA403BDD845}" srcOrd="5" destOrd="0" presId="urn:microsoft.com/office/officeart/2008/layout/LinedList"/>
    <dgm:cxn modelId="{34B4523A-D49B-42C7-AE98-557E195E844E}" type="presParOf" srcId="{EC5BEF8F-1143-4816-88F7-7DA403BDD845}" destId="{AD7C73CE-F55E-4F4E-90AA-3617101707B2}" srcOrd="0" destOrd="0" presId="urn:microsoft.com/office/officeart/2008/layout/LinedList"/>
    <dgm:cxn modelId="{A4F536A1-9601-41E5-9FD4-2CC1B357BB54}" type="presParOf" srcId="{EC5BEF8F-1143-4816-88F7-7DA403BDD845}" destId="{ADF73D2B-4313-46FE-855A-D77554CEF3BC}" srcOrd="1" destOrd="0" presId="urn:microsoft.com/office/officeart/2008/layout/LinedList"/>
    <dgm:cxn modelId="{BF01027F-586B-499D-940A-CD465B7EA7BA}" type="presParOf" srcId="{295A8285-D275-46F7-A07C-59E361FA3C75}" destId="{25350878-D9E7-49E2-A2B0-34AC1299B64C}" srcOrd="6" destOrd="0" presId="urn:microsoft.com/office/officeart/2008/layout/LinedList"/>
    <dgm:cxn modelId="{5E222921-B66A-4417-92FE-C6F0EFB838EE}" type="presParOf" srcId="{295A8285-D275-46F7-A07C-59E361FA3C75}" destId="{1DE65BB8-B33B-474C-9FBC-15E2CE36D845}" srcOrd="7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D4442856-2A9C-4B44-A0CD-CE9BACC039AB}" type="presParOf" srcId="{295A8285-D275-46F7-A07C-59E361FA3C75}" destId="{01536863-5B08-4C43-8FC6-A0CE8E9FE8B5}" srcOrd="8" destOrd="0" presId="urn:microsoft.com/office/officeart/2008/layout/LinedList"/>
    <dgm:cxn modelId="{4CE5FDA3-0773-48EF-97C3-60F39E34B244}" type="presParOf" srcId="{295A8285-D275-46F7-A07C-59E361FA3C75}" destId="{D8A8CC35-DAD3-49D9-B007-0FDCE3ECCA22}" srcOrd="9" destOrd="0" presId="urn:microsoft.com/office/officeart/2008/layout/LinedList"/>
    <dgm:cxn modelId="{945D0C9C-F370-4AE2-B649-3A0162D7D077}" type="presParOf" srcId="{D8A8CC35-DAD3-49D9-B007-0FDCE3ECCA22}" destId="{663CE0D0-D09D-43DC-B69B-1A14775EBA7C}" srcOrd="0" destOrd="0" presId="urn:microsoft.com/office/officeart/2008/layout/LinedList"/>
    <dgm:cxn modelId="{8ADEC463-05B3-4854-A983-62F93F5245DD}" type="presParOf" srcId="{D8A8CC35-DAD3-49D9-B007-0FDCE3ECCA22}" destId="{6444B232-4BF2-41C5-A2E2-B153B67E6185}" srcOrd="1" destOrd="0" presId="urn:microsoft.com/office/officeart/2008/layout/LinedList"/>
    <dgm:cxn modelId="{7428DCC8-1BC8-47D4-97CE-225E92CD0B31}" type="presParOf" srcId="{295A8285-D275-46F7-A07C-59E361FA3C75}" destId="{09F331A3-264A-425A-B204-836E1153B561}" srcOrd="10" destOrd="0" presId="urn:microsoft.com/office/officeart/2008/layout/LinedList"/>
    <dgm:cxn modelId="{1374240F-69FC-4710-98DC-071EE539B719}" type="presParOf" srcId="{295A8285-D275-46F7-A07C-59E361FA3C75}" destId="{41A706D2-5899-4830-8150-AD3ACA906E72}" srcOrd="11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3B8AA-D1B7-4162-87FC-6F66B14669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BE9E66A9-04CE-4DEE-AC2C-57A7BEADC49C}">
      <dgm:prSet/>
      <dgm:spPr/>
      <dgm:t>
        <a:bodyPr/>
        <a:lstStyle/>
        <a:p>
          <a:r>
            <a:rPr lang="en-US"/>
            <a:t>These are FOR YOU! </a:t>
          </a:r>
        </a:p>
      </dgm:t>
    </dgm:pt>
    <dgm:pt modelId="{F37C4112-86BD-42A1-AD95-F53D25E9F60A}" type="parTrans" cxnId="{73BCAD27-3D53-4D8A-B114-9E05F3580375}">
      <dgm:prSet/>
      <dgm:spPr/>
      <dgm:t>
        <a:bodyPr/>
        <a:lstStyle/>
        <a:p>
          <a:endParaRPr lang="en-US"/>
        </a:p>
      </dgm:t>
    </dgm:pt>
    <dgm:pt modelId="{D88D8312-201A-4B5E-871C-70F7CF4EAC78}" type="sibTrans" cxnId="{73BCAD27-3D53-4D8A-B114-9E05F3580375}">
      <dgm:prSet/>
      <dgm:spPr/>
      <dgm:t>
        <a:bodyPr/>
        <a:lstStyle/>
        <a:p>
          <a:endParaRPr lang="en-US"/>
        </a:p>
      </dgm:t>
    </dgm:pt>
    <dgm:pt modelId="{18003A5C-A9E7-4CA2-B754-26745332DBA7}">
      <dgm:prSet/>
      <dgm:spPr/>
      <dgm:t>
        <a:bodyPr/>
        <a:lstStyle/>
        <a:p>
          <a:r>
            <a:rPr lang="en-US"/>
            <a:t>Answer any questions:  scheduling, graduation requirements, application logistics</a:t>
          </a:r>
        </a:p>
      </dgm:t>
    </dgm:pt>
    <dgm:pt modelId="{F693BB1B-7118-41F3-ADCC-C2855A19A6CF}" type="parTrans" cxnId="{14A881A2-5474-480D-8A27-FE28D1777816}">
      <dgm:prSet/>
      <dgm:spPr/>
      <dgm:t>
        <a:bodyPr/>
        <a:lstStyle/>
        <a:p>
          <a:endParaRPr lang="en-US"/>
        </a:p>
      </dgm:t>
    </dgm:pt>
    <dgm:pt modelId="{F0D7E3DE-6737-4609-ADFE-031979920C86}" type="sibTrans" cxnId="{14A881A2-5474-480D-8A27-FE28D1777816}">
      <dgm:prSet/>
      <dgm:spPr/>
      <dgm:t>
        <a:bodyPr/>
        <a:lstStyle/>
        <a:p>
          <a:endParaRPr lang="en-US"/>
        </a:p>
      </dgm:t>
    </dgm:pt>
    <dgm:pt modelId="{DCD74CE9-5484-47A8-A8B6-66DCEC0F373E}">
      <dgm:prSet/>
      <dgm:spPr/>
      <dgm:t>
        <a:bodyPr/>
        <a:lstStyle/>
        <a:p>
          <a:r>
            <a:rPr lang="en-US"/>
            <a:t>Individualized application guidance </a:t>
          </a:r>
        </a:p>
      </dgm:t>
    </dgm:pt>
    <dgm:pt modelId="{96E3102B-FA1F-46BA-BF3A-858DC543D4F2}" type="parTrans" cxnId="{54A92E4B-CDEA-43D9-9395-DF6A7CDB6458}">
      <dgm:prSet/>
      <dgm:spPr/>
      <dgm:t>
        <a:bodyPr/>
        <a:lstStyle/>
        <a:p>
          <a:endParaRPr lang="en-US"/>
        </a:p>
      </dgm:t>
    </dgm:pt>
    <dgm:pt modelId="{0A086544-6C13-4EE0-AE50-B9239E467DFA}" type="sibTrans" cxnId="{54A92E4B-CDEA-43D9-9395-DF6A7CDB6458}">
      <dgm:prSet/>
      <dgm:spPr/>
      <dgm:t>
        <a:bodyPr/>
        <a:lstStyle/>
        <a:p>
          <a:endParaRPr lang="en-US"/>
        </a:p>
      </dgm:t>
    </dgm:pt>
    <dgm:pt modelId="{D7DB4FA7-DBCE-42A6-9586-E123BEB5BF56}">
      <dgm:prSet/>
      <dgm:spPr/>
      <dgm:t>
        <a:bodyPr/>
        <a:lstStyle/>
        <a:p>
          <a:r>
            <a:rPr lang="en-US"/>
            <a:t>Competitiveness for Specialty </a:t>
          </a:r>
        </a:p>
      </dgm:t>
    </dgm:pt>
    <dgm:pt modelId="{94A62EB9-13A5-45A9-8F84-855463F319DE}" type="parTrans" cxnId="{4A27E7A7-2B8D-44FB-833C-15215B6F490F}">
      <dgm:prSet/>
      <dgm:spPr/>
      <dgm:t>
        <a:bodyPr/>
        <a:lstStyle/>
        <a:p>
          <a:endParaRPr lang="en-US"/>
        </a:p>
      </dgm:t>
    </dgm:pt>
    <dgm:pt modelId="{2CD676C4-4C18-476A-8A5D-4A9E6DE1A6D4}" type="sibTrans" cxnId="{4A27E7A7-2B8D-44FB-833C-15215B6F490F}">
      <dgm:prSet/>
      <dgm:spPr/>
      <dgm:t>
        <a:bodyPr/>
        <a:lstStyle/>
        <a:p>
          <a:endParaRPr lang="en-US"/>
        </a:p>
      </dgm:t>
    </dgm:pt>
    <dgm:pt modelId="{B0BEB316-9CAF-4652-9157-084DAC96426C}">
      <dgm:prSet/>
      <dgm:spPr/>
      <dgm:t>
        <a:bodyPr/>
        <a:lstStyle/>
        <a:p>
          <a:r>
            <a:rPr lang="en-US"/>
            <a:t>How many programs to apply to </a:t>
          </a:r>
        </a:p>
      </dgm:t>
    </dgm:pt>
    <dgm:pt modelId="{4EE0EC1F-0957-4AD5-87AD-FC84E2AF43D9}" type="parTrans" cxnId="{EC43616A-F5B7-48B6-A7EC-B899D0F96E26}">
      <dgm:prSet/>
      <dgm:spPr/>
      <dgm:t>
        <a:bodyPr/>
        <a:lstStyle/>
        <a:p>
          <a:endParaRPr lang="en-US"/>
        </a:p>
      </dgm:t>
    </dgm:pt>
    <dgm:pt modelId="{8F74136B-314D-42CA-B15F-644B37928BD4}" type="sibTrans" cxnId="{EC43616A-F5B7-48B6-A7EC-B899D0F96E26}">
      <dgm:prSet/>
      <dgm:spPr/>
      <dgm:t>
        <a:bodyPr/>
        <a:lstStyle/>
        <a:p>
          <a:endParaRPr lang="en-US"/>
        </a:p>
      </dgm:t>
    </dgm:pt>
    <dgm:pt modelId="{076FB69B-0FFB-47A6-BFFE-FBEB65617955}">
      <dgm:prSet/>
      <dgm:spPr/>
      <dgm:t>
        <a:bodyPr/>
        <a:lstStyle/>
        <a:p>
          <a:r>
            <a:rPr lang="en-US"/>
            <a:t>Which programs to apply to </a:t>
          </a:r>
        </a:p>
      </dgm:t>
    </dgm:pt>
    <dgm:pt modelId="{A509EF5B-F26B-4E78-A2A8-5A0F3AB208CA}" type="parTrans" cxnId="{E0CB914E-7ED2-44D0-ABD7-01B74289E700}">
      <dgm:prSet/>
      <dgm:spPr/>
      <dgm:t>
        <a:bodyPr/>
        <a:lstStyle/>
        <a:p>
          <a:endParaRPr lang="en-US"/>
        </a:p>
      </dgm:t>
    </dgm:pt>
    <dgm:pt modelId="{AE1626AE-8D38-4629-ADE3-46247BB2E5DD}" type="sibTrans" cxnId="{E0CB914E-7ED2-44D0-ABD7-01B74289E700}">
      <dgm:prSet/>
      <dgm:spPr/>
      <dgm:t>
        <a:bodyPr/>
        <a:lstStyle/>
        <a:p>
          <a:endParaRPr lang="en-US"/>
        </a:p>
      </dgm:t>
    </dgm:pt>
    <dgm:pt modelId="{2EAB5283-2103-4FB0-BAEC-29E9A66A697A}">
      <dgm:prSet/>
      <dgm:spPr/>
      <dgm:t>
        <a:bodyPr/>
        <a:lstStyle/>
        <a:p>
          <a:r>
            <a:rPr lang="en-US"/>
            <a:t>Contingency plans </a:t>
          </a:r>
        </a:p>
      </dgm:t>
    </dgm:pt>
    <dgm:pt modelId="{2FBE090F-A1D6-4571-9B7A-DA6420480F95}" type="parTrans" cxnId="{CBC0B92C-6326-4C45-A1FD-3B46D87B42A5}">
      <dgm:prSet/>
      <dgm:spPr/>
      <dgm:t>
        <a:bodyPr/>
        <a:lstStyle/>
        <a:p>
          <a:endParaRPr lang="en-US"/>
        </a:p>
      </dgm:t>
    </dgm:pt>
    <dgm:pt modelId="{AA14C3D7-4CCC-422F-B126-01D5991124FC}" type="sibTrans" cxnId="{CBC0B92C-6326-4C45-A1FD-3B46D87B42A5}">
      <dgm:prSet/>
      <dgm:spPr/>
      <dgm:t>
        <a:bodyPr/>
        <a:lstStyle/>
        <a:p>
          <a:endParaRPr lang="en-US"/>
        </a:p>
      </dgm:t>
    </dgm:pt>
    <dgm:pt modelId="{7F3C18DA-4139-4441-9EED-F2A8F7AEC04F}">
      <dgm:prSet/>
      <dgm:spPr/>
      <dgm:t>
        <a:bodyPr/>
        <a:lstStyle/>
        <a:p>
          <a:r>
            <a:rPr lang="en-US"/>
            <a:t>Discuss your MSPE (</a:t>
          </a:r>
          <a:r>
            <a:rPr lang="en-US">
              <a:hlinkClick xmlns:r="http://schemas.openxmlformats.org/officeDocument/2006/relationships" r:id="rId1"/>
            </a:rPr>
            <a:t>Example MSPE</a:t>
          </a:r>
          <a:r>
            <a:rPr lang="en-US"/>
            <a:t>) </a:t>
          </a:r>
        </a:p>
      </dgm:t>
    </dgm:pt>
    <dgm:pt modelId="{C7E442C0-ECE7-4434-88A4-39F037DEC548}" type="parTrans" cxnId="{2BF97AF4-D874-47B4-8687-AA67FAE23EDB}">
      <dgm:prSet/>
      <dgm:spPr/>
      <dgm:t>
        <a:bodyPr/>
        <a:lstStyle/>
        <a:p>
          <a:endParaRPr lang="en-US"/>
        </a:p>
      </dgm:t>
    </dgm:pt>
    <dgm:pt modelId="{F5D6BDF8-6AA1-455B-9332-ADAC38D26EA4}" type="sibTrans" cxnId="{2BF97AF4-D874-47B4-8687-AA67FAE23EDB}">
      <dgm:prSet/>
      <dgm:spPr/>
      <dgm:t>
        <a:bodyPr/>
        <a:lstStyle/>
        <a:p>
          <a:endParaRPr lang="en-US"/>
        </a:p>
      </dgm:t>
    </dgm:pt>
    <dgm:pt modelId="{4948522E-E754-4EF8-8B5B-E65113B25AE0}" type="pres">
      <dgm:prSet presAssocID="{8B13B8AA-D1B7-4162-87FC-6F66B1466910}" presName="root" presStyleCnt="0">
        <dgm:presLayoutVars>
          <dgm:dir/>
          <dgm:resizeHandles val="exact"/>
        </dgm:presLayoutVars>
      </dgm:prSet>
      <dgm:spPr/>
    </dgm:pt>
    <dgm:pt modelId="{F4C2D2C5-FDC2-414F-863F-A6DAB5EF95FF}" type="pres">
      <dgm:prSet presAssocID="{BE9E66A9-04CE-4DEE-AC2C-57A7BEADC49C}" presName="compNode" presStyleCnt="0"/>
      <dgm:spPr/>
    </dgm:pt>
    <dgm:pt modelId="{0D7E3502-1B76-40D0-87D1-59E2B7AC3540}" type="pres">
      <dgm:prSet presAssocID="{BE9E66A9-04CE-4DEE-AC2C-57A7BEADC49C}" presName="bgRect" presStyleLbl="bgShp" presStyleIdx="0" presStyleCnt="4"/>
      <dgm:spPr/>
    </dgm:pt>
    <dgm:pt modelId="{AC69028E-6911-4445-B37B-5A2524B84408}" type="pres">
      <dgm:prSet presAssocID="{BE9E66A9-04CE-4DEE-AC2C-57A7BEADC49C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442E9F12-626D-4674-B428-19562D992013}" type="pres">
      <dgm:prSet presAssocID="{BE9E66A9-04CE-4DEE-AC2C-57A7BEADC49C}" presName="spaceRect" presStyleCnt="0"/>
      <dgm:spPr/>
    </dgm:pt>
    <dgm:pt modelId="{74BBF6F2-C071-4814-881C-ADDCABC91E31}" type="pres">
      <dgm:prSet presAssocID="{BE9E66A9-04CE-4DEE-AC2C-57A7BEADC49C}" presName="parTx" presStyleLbl="revTx" presStyleIdx="0" presStyleCnt="5">
        <dgm:presLayoutVars>
          <dgm:chMax val="0"/>
          <dgm:chPref val="0"/>
        </dgm:presLayoutVars>
      </dgm:prSet>
      <dgm:spPr/>
    </dgm:pt>
    <dgm:pt modelId="{3C53BD7F-BBEE-46AB-A2E8-3052AE267392}" type="pres">
      <dgm:prSet presAssocID="{D88D8312-201A-4B5E-871C-70F7CF4EAC78}" presName="sibTrans" presStyleCnt="0"/>
      <dgm:spPr/>
    </dgm:pt>
    <dgm:pt modelId="{1322D63D-ADC7-4202-A282-42D6B2AE10FB}" type="pres">
      <dgm:prSet presAssocID="{18003A5C-A9E7-4CA2-B754-26745332DBA7}" presName="compNode" presStyleCnt="0"/>
      <dgm:spPr/>
    </dgm:pt>
    <dgm:pt modelId="{D24A333E-A13F-41F1-AC7E-2D27AAEF3A86}" type="pres">
      <dgm:prSet presAssocID="{18003A5C-A9E7-4CA2-B754-26745332DBA7}" presName="bgRect" presStyleLbl="bgShp" presStyleIdx="1" presStyleCnt="4"/>
      <dgm:spPr/>
    </dgm:pt>
    <dgm:pt modelId="{E5A7386E-40C7-4C97-9A0A-DCE8743A3C6B}" type="pres">
      <dgm:prSet presAssocID="{18003A5C-A9E7-4CA2-B754-26745332DBA7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068DD50-E16F-4583-9B1A-896A542C4079}" type="pres">
      <dgm:prSet presAssocID="{18003A5C-A9E7-4CA2-B754-26745332DBA7}" presName="spaceRect" presStyleCnt="0"/>
      <dgm:spPr/>
    </dgm:pt>
    <dgm:pt modelId="{A0E68FFF-8DA5-4C9C-9B0D-0FFC7FC8971D}" type="pres">
      <dgm:prSet presAssocID="{18003A5C-A9E7-4CA2-B754-26745332DBA7}" presName="parTx" presStyleLbl="revTx" presStyleIdx="1" presStyleCnt="5">
        <dgm:presLayoutVars>
          <dgm:chMax val="0"/>
          <dgm:chPref val="0"/>
        </dgm:presLayoutVars>
      </dgm:prSet>
      <dgm:spPr/>
    </dgm:pt>
    <dgm:pt modelId="{5B09825E-1F07-4958-827E-2331BD90100A}" type="pres">
      <dgm:prSet presAssocID="{F0D7E3DE-6737-4609-ADFE-031979920C86}" presName="sibTrans" presStyleCnt="0"/>
      <dgm:spPr/>
    </dgm:pt>
    <dgm:pt modelId="{155DFEDC-6D25-482B-B124-F539D995AF43}" type="pres">
      <dgm:prSet presAssocID="{DCD74CE9-5484-47A8-A8B6-66DCEC0F373E}" presName="compNode" presStyleCnt="0"/>
      <dgm:spPr/>
    </dgm:pt>
    <dgm:pt modelId="{D66A4F2A-E26D-465B-A04E-F7AEFE704462}" type="pres">
      <dgm:prSet presAssocID="{DCD74CE9-5484-47A8-A8B6-66DCEC0F373E}" presName="bgRect" presStyleLbl="bgShp" presStyleIdx="2" presStyleCnt="4"/>
      <dgm:spPr/>
    </dgm:pt>
    <dgm:pt modelId="{7ECB9F83-F329-4805-A174-07AF5CC3BB67}" type="pres">
      <dgm:prSet presAssocID="{DCD74CE9-5484-47A8-A8B6-66DCEC0F373E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672936-33A0-48D6-80B7-BA32929E9EAA}" type="pres">
      <dgm:prSet presAssocID="{DCD74CE9-5484-47A8-A8B6-66DCEC0F373E}" presName="spaceRect" presStyleCnt="0"/>
      <dgm:spPr/>
    </dgm:pt>
    <dgm:pt modelId="{861374B8-98C2-4C84-8F18-992972276432}" type="pres">
      <dgm:prSet presAssocID="{DCD74CE9-5484-47A8-A8B6-66DCEC0F373E}" presName="parTx" presStyleLbl="revTx" presStyleIdx="2" presStyleCnt="5">
        <dgm:presLayoutVars>
          <dgm:chMax val="0"/>
          <dgm:chPref val="0"/>
        </dgm:presLayoutVars>
      </dgm:prSet>
      <dgm:spPr/>
    </dgm:pt>
    <dgm:pt modelId="{63C1F2B5-B7A0-40D0-AC0C-205837DC0F11}" type="pres">
      <dgm:prSet presAssocID="{DCD74CE9-5484-47A8-A8B6-66DCEC0F373E}" presName="desTx" presStyleLbl="revTx" presStyleIdx="3" presStyleCnt="5">
        <dgm:presLayoutVars/>
      </dgm:prSet>
      <dgm:spPr/>
    </dgm:pt>
    <dgm:pt modelId="{1DE8CD13-5487-4B5B-8D37-B5689A5C3C05}" type="pres">
      <dgm:prSet presAssocID="{0A086544-6C13-4EE0-AE50-B9239E467DFA}" presName="sibTrans" presStyleCnt="0"/>
      <dgm:spPr/>
    </dgm:pt>
    <dgm:pt modelId="{CDA3BF62-B2DE-4A46-AEEB-1DFAC5A32018}" type="pres">
      <dgm:prSet presAssocID="{7F3C18DA-4139-4441-9EED-F2A8F7AEC04F}" presName="compNode" presStyleCnt="0"/>
      <dgm:spPr/>
    </dgm:pt>
    <dgm:pt modelId="{42DD6F04-2A8D-43A9-AF2F-F2593D25118B}" type="pres">
      <dgm:prSet presAssocID="{7F3C18DA-4139-4441-9EED-F2A8F7AEC04F}" presName="bgRect" presStyleLbl="bgShp" presStyleIdx="3" presStyleCnt="4"/>
      <dgm:spPr/>
    </dgm:pt>
    <dgm:pt modelId="{19ADEF70-764B-4A14-AA73-F8EF6AF6EE42}" type="pres">
      <dgm:prSet presAssocID="{7F3C18DA-4139-4441-9EED-F2A8F7AEC04F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7B2D3F7-A04A-4E25-AA0F-FD4EF4B9086D}" type="pres">
      <dgm:prSet presAssocID="{7F3C18DA-4139-4441-9EED-F2A8F7AEC04F}" presName="spaceRect" presStyleCnt="0"/>
      <dgm:spPr/>
    </dgm:pt>
    <dgm:pt modelId="{3E207BCE-D20C-4A66-AF1B-1B9453EBA102}" type="pres">
      <dgm:prSet presAssocID="{7F3C18DA-4139-4441-9EED-F2A8F7AEC0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5D22807-8A65-44E8-81E2-79B0F4B8511F}" type="presOf" srcId="{D7DB4FA7-DBCE-42A6-9586-E123BEB5BF56}" destId="{63C1F2B5-B7A0-40D0-AC0C-205837DC0F11}" srcOrd="0" destOrd="0" presId="urn:microsoft.com/office/officeart/2018/2/layout/IconVerticalSolidList"/>
    <dgm:cxn modelId="{06A10F0A-136B-4FB6-8415-ABFF4EA6E509}" type="presOf" srcId="{B0BEB316-9CAF-4652-9157-084DAC96426C}" destId="{63C1F2B5-B7A0-40D0-AC0C-205837DC0F11}" srcOrd="0" destOrd="1" presId="urn:microsoft.com/office/officeart/2018/2/layout/IconVerticalSolidList"/>
    <dgm:cxn modelId="{1C2DB01F-90AD-4D4D-8067-08E5665A3332}" type="presOf" srcId="{18003A5C-A9E7-4CA2-B754-26745332DBA7}" destId="{A0E68FFF-8DA5-4C9C-9B0D-0FFC7FC8971D}" srcOrd="0" destOrd="0" presId="urn:microsoft.com/office/officeart/2018/2/layout/IconVerticalSolidList"/>
    <dgm:cxn modelId="{73BCAD27-3D53-4D8A-B114-9E05F3580375}" srcId="{8B13B8AA-D1B7-4162-87FC-6F66B1466910}" destId="{BE9E66A9-04CE-4DEE-AC2C-57A7BEADC49C}" srcOrd="0" destOrd="0" parTransId="{F37C4112-86BD-42A1-AD95-F53D25E9F60A}" sibTransId="{D88D8312-201A-4B5E-871C-70F7CF4EAC78}"/>
    <dgm:cxn modelId="{CBC0B92C-6326-4C45-A1FD-3B46D87B42A5}" srcId="{DCD74CE9-5484-47A8-A8B6-66DCEC0F373E}" destId="{2EAB5283-2103-4FB0-BAEC-29E9A66A697A}" srcOrd="3" destOrd="0" parTransId="{2FBE090F-A1D6-4571-9B7A-DA6420480F95}" sibTransId="{AA14C3D7-4CCC-422F-B126-01D5991124FC}"/>
    <dgm:cxn modelId="{0991913F-E974-474D-81E4-5F2DF6A178C0}" type="presOf" srcId="{076FB69B-0FFB-47A6-BFFE-FBEB65617955}" destId="{63C1F2B5-B7A0-40D0-AC0C-205837DC0F11}" srcOrd="0" destOrd="2" presId="urn:microsoft.com/office/officeart/2018/2/layout/IconVerticalSolidList"/>
    <dgm:cxn modelId="{0F9FC442-D946-49E5-9B37-7A8DE908574A}" type="presOf" srcId="{2EAB5283-2103-4FB0-BAEC-29E9A66A697A}" destId="{63C1F2B5-B7A0-40D0-AC0C-205837DC0F11}" srcOrd="0" destOrd="3" presId="urn:microsoft.com/office/officeart/2018/2/layout/IconVerticalSolidList"/>
    <dgm:cxn modelId="{19A18C44-403E-4BF2-8DDB-D663DA3E4DA8}" type="presOf" srcId="{8B13B8AA-D1B7-4162-87FC-6F66B1466910}" destId="{4948522E-E754-4EF8-8B5B-E65113B25AE0}" srcOrd="0" destOrd="0" presId="urn:microsoft.com/office/officeart/2018/2/layout/IconVerticalSolidList"/>
    <dgm:cxn modelId="{EC43616A-F5B7-48B6-A7EC-B899D0F96E26}" srcId="{DCD74CE9-5484-47A8-A8B6-66DCEC0F373E}" destId="{B0BEB316-9CAF-4652-9157-084DAC96426C}" srcOrd="1" destOrd="0" parTransId="{4EE0EC1F-0957-4AD5-87AD-FC84E2AF43D9}" sibTransId="{8F74136B-314D-42CA-B15F-644B37928BD4}"/>
    <dgm:cxn modelId="{54A92E4B-CDEA-43D9-9395-DF6A7CDB6458}" srcId="{8B13B8AA-D1B7-4162-87FC-6F66B1466910}" destId="{DCD74CE9-5484-47A8-A8B6-66DCEC0F373E}" srcOrd="2" destOrd="0" parTransId="{96E3102B-FA1F-46BA-BF3A-858DC543D4F2}" sibTransId="{0A086544-6C13-4EE0-AE50-B9239E467DFA}"/>
    <dgm:cxn modelId="{FC10646B-9809-4FF9-8F3A-4D1759F22D14}" type="presOf" srcId="{DCD74CE9-5484-47A8-A8B6-66DCEC0F373E}" destId="{861374B8-98C2-4C84-8F18-992972276432}" srcOrd="0" destOrd="0" presId="urn:microsoft.com/office/officeart/2018/2/layout/IconVerticalSolidList"/>
    <dgm:cxn modelId="{E0CB914E-7ED2-44D0-ABD7-01B74289E700}" srcId="{DCD74CE9-5484-47A8-A8B6-66DCEC0F373E}" destId="{076FB69B-0FFB-47A6-BFFE-FBEB65617955}" srcOrd="2" destOrd="0" parTransId="{A509EF5B-F26B-4E78-A2A8-5A0F3AB208CA}" sibTransId="{AE1626AE-8D38-4629-ADE3-46247BB2E5DD}"/>
    <dgm:cxn modelId="{7E695987-3000-4C4D-89A7-A4D4A89D6060}" type="presOf" srcId="{BE9E66A9-04CE-4DEE-AC2C-57A7BEADC49C}" destId="{74BBF6F2-C071-4814-881C-ADDCABC91E31}" srcOrd="0" destOrd="0" presId="urn:microsoft.com/office/officeart/2018/2/layout/IconVerticalSolidList"/>
    <dgm:cxn modelId="{14A881A2-5474-480D-8A27-FE28D1777816}" srcId="{8B13B8AA-D1B7-4162-87FC-6F66B1466910}" destId="{18003A5C-A9E7-4CA2-B754-26745332DBA7}" srcOrd="1" destOrd="0" parTransId="{F693BB1B-7118-41F3-ADCC-C2855A19A6CF}" sibTransId="{F0D7E3DE-6737-4609-ADFE-031979920C86}"/>
    <dgm:cxn modelId="{4A27E7A7-2B8D-44FB-833C-15215B6F490F}" srcId="{DCD74CE9-5484-47A8-A8B6-66DCEC0F373E}" destId="{D7DB4FA7-DBCE-42A6-9586-E123BEB5BF56}" srcOrd="0" destOrd="0" parTransId="{94A62EB9-13A5-45A9-8F84-855463F319DE}" sibTransId="{2CD676C4-4C18-476A-8A5D-4A9E6DE1A6D4}"/>
    <dgm:cxn modelId="{93B8CED8-E2AC-4178-9AD4-5BE8BBEF07DE}" type="presOf" srcId="{7F3C18DA-4139-4441-9EED-F2A8F7AEC04F}" destId="{3E207BCE-D20C-4A66-AF1B-1B9453EBA102}" srcOrd="0" destOrd="0" presId="urn:microsoft.com/office/officeart/2018/2/layout/IconVerticalSolidList"/>
    <dgm:cxn modelId="{2BF97AF4-D874-47B4-8687-AA67FAE23EDB}" srcId="{8B13B8AA-D1B7-4162-87FC-6F66B1466910}" destId="{7F3C18DA-4139-4441-9EED-F2A8F7AEC04F}" srcOrd="3" destOrd="0" parTransId="{C7E442C0-ECE7-4434-88A4-39F037DEC548}" sibTransId="{F5D6BDF8-6AA1-455B-9332-ADAC38D26EA4}"/>
    <dgm:cxn modelId="{5003979B-92CE-4342-A8CB-4A2F9AB81E44}" type="presParOf" srcId="{4948522E-E754-4EF8-8B5B-E65113B25AE0}" destId="{F4C2D2C5-FDC2-414F-863F-A6DAB5EF95FF}" srcOrd="0" destOrd="0" presId="urn:microsoft.com/office/officeart/2018/2/layout/IconVerticalSolidList"/>
    <dgm:cxn modelId="{09D51C70-4DCB-46C2-8E90-D04C71737B0A}" type="presParOf" srcId="{F4C2D2C5-FDC2-414F-863F-A6DAB5EF95FF}" destId="{0D7E3502-1B76-40D0-87D1-59E2B7AC3540}" srcOrd="0" destOrd="0" presId="urn:microsoft.com/office/officeart/2018/2/layout/IconVerticalSolidList"/>
    <dgm:cxn modelId="{7A63BAF0-544F-441A-B592-237739FA63C6}" type="presParOf" srcId="{F4C2D2C5-FDC2-414F-863F-A6DAB5EF95FF}" destId="{AC69028E-6911-4445-B37B-5A2524B84408}" srcOrd="1" destOrd="0" presId="urn:microsoft.com/office/officeart/2018/2/layout/IconVerticalSolidList"/>
    <dgm:cxn modelId="{F4D165CF-0804-4C16-99B2-AD97955EA85C}" type="presParOf" srcId="{F4C2D2C5-FDC2-414F-863F-A6DAB5EF95FF}" destId="{442E9F12-626D-4674-B428-19562D992013}" srcOrd="2" destOrd="0" presId="urn:microsoft.com/office/officeart/2018/2/layout/IconVerticalSolidList"/>
    <dgm:cxn modelId="{3CCB5B63-7D2F-45E9-8A7B-3E27A1D82DA8}" type="presParOf" srcId="{F4C2D2C5-FDC2-414F-863F-A6DAB5EF95FF}" destId="{74BBF6F2-C071-4814-881C-ADDCABC91E31}" srcOrd="3" destOrd="0" presId="urn:microsoft.com/office/officeart/2018/2/layout/IconVerticalSolidList"/>
    <dgm:cxn modelId="{0A99240D-D58F-4C48-872E-CD0D1EBB02B3}" type="presParOf" srcId="{4948522E-E754-4EF8-8B5B-E65113B25AE0}" destId="{3C53BD7F-BBEE-46AB-A2E8-3052AE267392}" srcOrd="1" destOrd="0" presId="urn:microsoft.com/office/officeart/2018/2/layout/IconVerticalSolidList"/>
    <dgm:cxn modelId="{989C9CE5-0821-4C8C-BDEA-FE652AE8C027}" type="presParOf" srcId="{4948522E-E754-4EF8-8B5B-E65113B25AE0}" destId="{1322D63D-ADC7-4202-A282-42D6B2AE10FB}" srcOrd="2" destOrd="0" presId="urn:microsoft.com/office/officeart/2018/2/layout/IconVerticalSolidList"/>
    <dgm:cxn modelId="{5A31135E-A686-4F17-AB20-DD4535DC84EA}" type="presParOf" srcId="{1322D63D-ADC7-4202-A282-42D6B2AE10FB}" destId="{D24A333E-A13F-41F1-AC7E-2D27AAEF3A86}" srcOrd="0" destOrd="0" presId="urn:microsoft.com/office/officeart/2018/2/layout/IconVerticalSolidList"/>
    <dgm:cxn modelId="{683335BD-2BC4-4EDB-A899-691A97BDC8C1}" type="presParOf" srcId="{1322D63D-ADC7-4202-A282-42D6B2AE10FB}" destId="{E5A7386E-40C7-4C97-9A0A-DCE8743A3C6B}" srcOrd="1" destOrd="0" presId="urn:microsoft.com/office/officeart/2018/2/layout/IconVerticalSolidList"/>
    <dgm:cxn modelId="{B090FF27-5328-481A-9940-C7B1A96443BF}" type="presParOf" srcId="{1322D63D-ADC7-4202-A282-42D6B2AE10FB}" destId="{C068DD50-E16F-4583-9B1A-896A542C4079}" srcOrd="2" destOrd="0" presId="urn:microsoft.com/office/officeart/2018/2/layout/IconVerticalSolidList"/>
    <dgm:cxn modelId="{4115426E-6F4B-4FD2-95A8-21046632D0B2}" type="presParOf" srcId="{1322D63D-ADC7-4202-A282-42D6B2AE10FB}" destId="{A0E68FFF-8DA5-4C9C-9B0D-0FFC7FC8971D}" srcOrd="3" destOrd="0" presId="urn:microsoft.com/office/officeart/2018/2/layout/IconVerticalSolidList"/>
    <dgm:cxn modelId="{EF7A4E10-12E3-4698-A8F9-C1D931635073}" type="presParOf" srcId="{4948522E-E754-4EF8-8B5B-E65113B25AE0}" destId="{5B09825E-1F07-4958-827E-2331BD90100A}" srcOrd="3" destOrd="0" presId="urn:microsoft.com/office/officeart/2018/2/layout/IconVerticalSolidList"/>
    <dgm:cxn modelId="{64249F14-042A-42AA-A351-4A48342EEEBE}" type="presParOf" srcId="{4948522E-E754-4EF8-8B5B-E65113B25AE0}" destId="{155DFEDC-6D25-482B-B124-F539D995AF43}" srcOrd="4" destOrd="0" presId="urn:microsoft.com/office/officeart/2018/2/layout/IconVerticalSolidList"/>
    <dgm:cxn modelId="{B53C9EB8-3B21-48BD-9DA6-0288BAF09666}" type="presParOf" srcId="{155DFEDC-6D25-482B-B124-F539D995AF43}" destId="{D66A4F2A-E26D-465B-A04E-F7AEFE704462}" srcOrd="0" destOrd="0" presId="urn:microsoft.com/office/officeart/2018/2/layout/IconVerticalSolidList"/>
    <dgm:cxn modelId="{31E77443-AFB7-40F8-B852-4BCA055620F6}" type="presParOf" srcId="{155DFEDC-6D25-482B-B124-F539D995AF43}" destId="{7ECB9F83-F329-4805-A174-07AF5CC3BB67}" srcOrd="1" destOrd="0" presId="urn:microsoft.com/office/officeart/2018/2/layout/IconVerticalSolidList"/>
    <dgm:cxn modelId="{345E49D4-2B9D-4F5D-883D-79A0D2974BA0}" type="presParOf" srcId="{155DFEDC-6D25-482B-B124-F539D995AF43}" destId="{39672936-33A0-48D6-80B7-BA32929E9EAA}" srcOrd="2" destOrd="0" presId="urn:microsoft.com/office/officeart/2018/2/layout/IconVerticalSolidList"/>
    <dgm:cxn modelId="{060B6F79-90AC-4270-8E9C-A70C590C2405}" type="presParOf" srcId="{155DFEDC-6D25-482B-B124-F539D995AF43}" destId="{861374B8-98C2-4C84-8F18-992972276432}" srcOrd="3" destOrd="0" presId="urn:microsoft.com/office/officeart/2018/2/layout/IconVerticalSolidList"/>
    <dgm:cxn modelId="{C699D290-DCD4-47AB-932F-A677D50C1B1D}" type="presParOf" srcId="{155DFEDC-6D25-482B-B124-F539D995AF43}" destId="{63C1F2B5-B7A0-40D0-AC0C-205837DC0F11}" srcOrd="4" destOrd="0" presId="urn:microsoft.com/office/officeart/2018/2/layout/IconVerticalSolidList"/>
    <dgm:cxn modelId="{BA517983-3939-4ECC-99BC-B53BBD945DCC}" type="presParOf" srcId="{4948522E-E754-4EF8-8B5B-E65113B25AE0}" destId="{1DE8CD13-5487-4B5B-8D37-B5689A5C3C05}" srcOrd="5" destOrd="0" presId="urn:microsoft.com/office/officeart/2018/2/layout/IconVerticalSolidList"/>
    <dgm:cxn modelId="{CBDC34F9-F3DD-4169-9CA8-0237E7250E86}" type="presParOf" srcId="{4948522E-E754-4EF8-8B5B-E65113B25AE0}" destId="{CDA3BF62-B2DE-4A46-AEEB-1DFAC5A32018}" srcOrd="6" destOrd="0" presId="urn:microsoft.com/office/officeart/2018/2/layout/IconVerticalSolidList"/>
    <dgm:cxn modelId="{2F4012D5-6D4E-41E2-BF98-A4E9AFB6978F}" type="presParOf" srcId="{CDA3BF62-B2DE-4A46-AEEB-1DFAC5A32018}" destId="{42DD6F04-2A8D-43A9-AF2F-F2593D25118B}" srcOrd="0" destOrd="0" presId="urn:microsoft.com/office/officeart/2018/2/layout/IconVerticalSolidList"/>
    <dgm:cxn modelId="{BA48A10A-EE5B-49F8-8020-226E76C4C829}" type="presParOf" srcId="{CDA3BF62-B2DE-4A46-AEEB-1DFAC5A32018}" destId="{19ADEF70-764B-4A14-AA73-F8EF6AF6EE42}" srcOrd="1" destOrd="0" presId="urn:microsoft.com/office/officeart/2018/2/layout/IconVerticalSolidList"/>
    <dgm:cxn modelId="{6D19311D-89F2-4C74-9A21-C24B4FD6E0DC}" type="presParOf" srcId="{CDA3BF62-B2DE-4A46-AEEB-1DFAC5A32018}" destId="{87B2D3F7-A04A-4E25-AA0F-FD4EF4B9086D}" srcOrd="2" destOrd="0" presId="urn:microsoft.com/office/officeart/2018/2/layout/IconVerticalSolidList"/>
    <dgm:cxn modelId="{F5965FF4-1CF9-4C65-80DA-1941F243B11F}" type="presParOf" srcId="{CDA3BF62-B2DE-4A46-AEEB-1DFAC5A32018}" destId="{3E207BCE-D20C-4A66-AF1B-1B9453EBA1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624-4360-486D-8A1B-A688B367C5DB}">
      <dsp:nvSpPr>
        <dsp:cNvPr id="0" name=""/>
        <dsp:cNvSpPr/>
      </dsp:nvSpPr>
      <dsp:spPr>
        <a:xfrm>
          <a:off x="0" y="1964"/>
          <a:ext cx="9263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F513-B220-4854-B9B7-94A8C3822193}">
      <dsp:nvSpPr>
        <dsp:cNvPr id="0" name=""/>
        <dsp:cNvSpPr/>
      </dsp:nvSpPr>
      <dsp:spPr>
        <a:xfrm>
          <a:off x="0" y="1964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sz="1800" kern="120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964"/>
        <a:ext cx="9263342" cy="670036"/>
      </dsp:txXfrm>
    </dsp:sp>
    <dsp:sp modelId="{305BE206-0F8C-41DF-90B1-AD929032F948}">
      <dsp:nvSpPr>
        <dsp:cNvPr id="0" name=""/>
        <dsp:cNvSpPr/>
      </dsp:nvSpPr>
      <dsp:spPr>
        <a:xfrm>
          <a:off x="0" y="672001"/>
          <a:ext cx="9263342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672001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z="1800" strike="noStrike" kern="1200" baseline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z="1800" strike="noStrike" kern="1200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2001"/>
        <a:ext cx="9263342" cy="670036"/>
      </dsp:txXfrm>
    </dsp:sp>
    <dsp:sp modelId="{D430AE64-067F-418D-B242-2257BF2F00D8}">
      <dsp:nvSpPr>
        <dsp:cNvPr id="0" name=""/>
        <dsp:cNvSpPr/>
      </dsp:nvSpPr>
      <dsp:spPr>
        <a:xfrm>
          <a:off x="0" y="1342038"/>
          <a:ext cx="9263342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73CE-F55E-4F4E-90AA-3617101707B2}">
      <dsp:nvSpPr>
        <dsp:cNvPr id="0" name=""/>
        <dsp:cNvSpPr/>
      </dsp:nvSpPr>
      <dsp:spPr>
        <a:xfrm>
          <a:off x="0" y="1342038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sp:txBody>
      <dsp:txXfrm>
        <a:off x="0" y="1342038"/>
        <a:ext cx="9263342" cy="670036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9263342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sp:txBody>
      <dsp:txXfrm>
        <a:off x="0" y="2012075"/>
        <a:ext cx="9263342" cy="670036"/>
      </dsp:txXfrm>
    </dsp:sp>
    <dsp:sp modelId="{01536863-5B08-4C43-8FC6-A0CE8E9FE8B5}">
      <dsp:nvSpPr>
        <dsp:cNvPr id="0" name=""/>
        <dsp:cNvSpPr/>
      </dsp:nvSpPr>
      <dsp:spPr>
        <a:xfrm>
          <a:off x="0" y="2682112"/>
          <a:ext cx="9263342" cy="0"/>
        </a:xfrm>
        <a:prstGeom prst="line">
          <a:avLst/>
        </a:prstGeom>
        <a:solidFill>
          <a:schemeClr val="accent2">
            <a:hueOff val="1193549"/>
            <a:satOff val="-8328"/>
            <a:lumOff val="2039"/>
            <a:alphaOff val="0"/>
          </a:schemeClr>
        </a:solidFill>
        <a:ln w="15875" cap="flat" cmpd="sng" algn="ctr">
          <a:solidFill>
            <a:schemeClr val="accent2">
              <a:hueOff val="1193549"/>
              <a:satOff val="-8328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E0D0-D09D-43DC-B69B-1A14775EBA7C}">
      <dsp:nvSpPr>
        <dsp:cNvPr id="0" name=""/>
        <dsp:cNvSpPr/>
      </dsp:nvSpPr>
      <dsp:spPr>
        <a:xfrm>
          <a:off x="0" y="2682112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82112"/>
        <a:ext cx="9263342" cy="670036"/>
      </dsp:txXfrm>
    </dsp:sp>
    <dsp:sp modelId="{09F331A3-264A-425A-B204-836E1153B561}">
      <dsp:nvSpPr>
        <dsp:cNvPr id="0" name=""/>
        <dsp:cNvSpPr/>
      </dsp:nvSpPr>
      <dsp:spPr>
        <a:xfrm>
          <a:off x="0" y="3352149"/>
          <a:ext cx="9263342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352149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sp:txBody>
      <dsp:txXfrm>
        <a:off x="0" y="3352149"/>
        <a:ext cx="9263342" cy="670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3502-1B76-40D0-87D1-59E2B7AC3540}">
      <dsp:nvSpPr>
        <dsp:cNvPr id="0" name=""/>
        <dsp:cNvSpPr/>
      </dsp:nvSpPr>
      <dsp:spPr>
        <a:xfrm>
          <a:off x="0" y="2310"/>
          <a:ext cx="6931152" cy="1171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9028E-6911-4445-B37B-5A2524B84408}">
      <dsp:nvSpPr>
        <dsp:cNvPr id="0" name=""/>
        <dsp:cNvSpPr/>
      </dsp:nvSpPr>
      <dsp:spPr>
        <a:xfrm>
          <a:off x="354292" y="265834"/>
          <a:ext cx="644168" cy="6441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BF6F2-C071-4814-881C-ADDCABC91E31}">
      <dsp:nvSpPr>
        <dsp:cNvPr id="0" name=""/>
        <dsp:cNvSpPr/>
      </dsp:nvSpPr>
      <dsp:spPr>
        <a:xfrm>
          <a:off x="1352752" y="2310"/>
          <a:ext cx="5578399" cy="117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54" tIns="123954" rIns="123954" bIns="1239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These are FOR YOU! </a:t>
          </a:r>
        </a:p>
      </dsp:txBody>
      <dsp:txXfrm>
        <a:off x="1352752" y="2310"/>
        <a:ext cx="5578399" cy="1171214"/>
      </dsp:txXfrm>
    </dsp:sp>
    <dsp:sp modelId="{D24A333E-A13F-41F1-AC7E-2D27AAEF3A86}">
      <dsp:nvSpPr>
        <dsp:cNvPr id="0" name=""/>
        <dsp:cNvSpPr/>
      </dsp:nvSpPr>
      <dsp:spPr>
        <a:xfrm>
          <a:off x="0" y="1466329"/>
          <a:ext cx="6931152" cy="1171214"/>
        </a:xfrm>
        <a:prstGeom prst="roundRect">
          <a:avLst>
            <a:gd name="adj" fmla="val 10000"/>
          </a:avLst>
        </a:prstGeom>
        <a:solidFill>
          <a:schemeClr val="accent2">
            <a:hueOff val="497312"/>
            <a:satOff val="-3470"/>
            <a:lumOff val="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7386E-40C7-4C97-9A0A-DCE8743A3C6B}">
      <dsp:nvSpPr>
        <dsp:cNvPr id="0" name=""/>
        <dsp:cNvSpPr/>
      </dsp:nvSpPr>
      <dsp:spPr>
        <a:xfrm>
          <a:off x="354292" y="1729852"/>
          <a:ext cx="644168" cy="6441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68FFF-8DA5-4C9C-9B0D-0FFC7FC8971D}">
      <dsp:nvSpPr>
        <dsp:cNvPr id="0" name=""/>
        <dsp:cNvSpPr/>
      </dsp:nvSpPr>
      <dsp:spPr>
        <a:xfrm>
          <a:off x="1352752" y="1466329"/>
          <a:ext cx="5578399" cy="117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54" tIns="123954" rIns="123954" bIns="1239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Answer any questions:  scheduling, graduation requirements, application logistics</a:t>
          </a:r>
        </a:p>
      </dsp:txBody>
      <dsp:txXfrm>
        <a:off x="1352752" y="1466329"/>
        <a:ext cx="5578399" cy="1171214"/>
      </dsp:txXfrm>
    </dsp:sp>
    <dsp:sp modelId="{D66A4F2A-E26D-465B-A04E-F7AEFE704462}">
      <dsp:nvSpPr>
        <dsp:cNvPr id="0" name=""/>
        <dsp:cNvSpPr/>
      </dsp:nvSpPr>
      <dsp:spPr>
        <a:xfrm>
          <a:off x="0" y="2930347"/>
          <a:ext cx="6931152" cy="1171214"/>
        </a:xfrm>
        <a:prstGeom prst="roundRect">
          <a:avLst>
            <a:gd name="adj" fmla="val 10000"/>
          </a:avLst>
        </a:prstGeom>
        <a:solidFill>
          <a:schemeClr val="accent2">
            <a:hueOff val="994624"/>
            <a:satOff val="-6940"/>
            <a:lumOff val="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B9F83-F329-4805-A174-07AF5CC3BB67}">
      <dsp:nvSpPr>
        <dsp:cNvPr id="0" name=""/>
        <dsp:cNvSpPr/>
      </dsp:nvSpPr>
      <dsp:spPr>
        <a:xfrm>
          <a:off x="354292" y="3193870"/>
          <a:ext cx="644168" cy="6441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374B8-98C2-4C84-8F18-992972276432}">
      <dsp:nvSpPr>
        <dsp:cNvPr id="0" name=""/>
        <dsp:cNvSpPr/>
      </dsp:nvSpPr>
      <dsp:spPr>
        <a:xfrm>
          <a:off x="1352752" y="2930347"/>
          <a:ext cx="3119018" cy="117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54" tIns="123954" rIns="123954" bIns="1239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Individualized application guidance </a:t>
          </a:r>
        </a:p>
      </dsp:txBody>
      <dsp:txXfrm>
        <a:off x="1352752" y="2930347"/>
        <a:ext cx="3119018" cy="1171214"/>
      </dsp:txXfrm>
    </dsp:sp>
    <dsp:sp modelId="{63C1F2B5-B7A0-40D0-AC0C-205837DC0F11}">
      <dsp:nvSpPr>
        <dsp:cNvPr id="0" name=""/>
        <dsp:cNvSpPr/>
      </dsp:nvSpPr>
      <dsp:spPr>
        <a:xfrm>
          <a:off x="4471771" y="2930347"/>
          <a:ext cx="2459380" cy="117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54" tIns="123954" rIns="123954" bIns="12395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Competitiveness for Specialty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many programs to apply to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Which programs to apply to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Contingency plans </a:t>
          </a:r>
        </a:p>
      </dsp:txBody>
      <dsp:txXfrm>
        <a:off x="4471771" y="2930347"/>
        <a:ext cx="2459380" cy="1171214"/>
      </dsp:txXfrm>
    </dsp:sp>
    <dsp:sp modelId="{42DD6F04-2A8D-43A9-AF2F-F2593D25118B}">
      <dsp:nvSpPr>
        <dsp:cNvPr id="0" name=""/>
        <dsp:cNvSpPr/>
      </dsp:nvSpPr>
      <dsp:spPr>
        <a:xfrm>
          <a:off x="0" y="4394365"/>
          <a:ext cx="6931152" cy="1171214"/>
        </a:xfrm>
        <a:prstGeom prst="roundRect">
          <a:avLst>
            <a:gd name="adj" fmla="val 10000"/>
          </a:avLst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EF70-764B-4A14-AA73-F8EF6AF6EE42}">
      <dsp:nvSpPr>
        <dsp:cNvPr id="0" name=""/>
        <dsp:cNvSpPr/>
      </dsp:nvSpPr>
      <dsp:spPr>
        <a:xfrm>
          <a:off x="354292" y="4657888"/>
          <a:ext cx="644168" cy="6441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07BCE-D20C-4A66-AF1B-1B9453EBA102}">
      <dsp:nvSpPr>
        <dsp:cNvPr id="0" name=""/>
        <dsp:cNvSpPr/>
      </dsp:nvSpPr>
      <dsp:spPr>
        <a:xfrm>
          <a:off x="1352752" y="4394365"/>
          <a:ext cx="5578399" cy="117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54" tIns="123954" rIns="123954" bIns="1239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 your MSPE (</a:t>
          </a:r>
          <a:r>
            <a:rPr lang="en-US" sz="2200" kern="1200">
              <a:hlinkClick xmlns:r="http://schemas.openxmlformats.org/officeDocument/2006/relationships" r:id="rId9"/>
            </a:rPr>
            <a:t>Example MSPE</a:t>
          </a:r>
          <a:r>
            <a:rPr lang="en-US" sz="2200" kern="1200"/>
            <a:t>) </a:t>
          </a:r>
        </a:p>
      </dsp:txBody>
      <dsp:txXfrm>
        <a:off x="1352752" y="4394365"/>
        <a:ext cx="5578399" cy="117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D18E-7203-48A0-BF2E-7CF8769707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9D69-CED2-4164-8A00-D4955FFF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June 3</a:t>
            </a:r>
            <a:r>
              <a:rPr lang="en-US" baseline="30000"/>
              <a:t>rd</a:t>
            </a:r>
            <a:r>
              <a:rPr lang="en-US"/>
              <a:t> Workshop: https://umaryland.zoom.us/j/99600677409?pwd=v7zb0wpiiZYi6pOXr2vvMhk67FJijx.1&amp;from=addon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 2024 Average step 2 was 245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D3DF0-DD0B-E597-B93D-FAAF026E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49BA4-8CAF-F0BD-0EF6-50698956B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D45F6-F156-8170-25F9-3813D0422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311F4-40F4-AA3D-2BB3-A03B9B580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BF7B-DB20-FA12-C81D-3D087510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5194-1722-BD12-AD81-9C3CCBBB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E078-2E60-CBFA-E253-57F56888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C53F-841B-2AB6-3910-A62C0D6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12858-E71E-FA82-2BE3-8D3A38E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A89-5AE6-2C70-08D1-25C0F33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5AB7-072B-F6AB-9E64-BAFF7AAB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96A0-C9F1-B844-8042-F8B0FAE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F7B7-D950-DA72-9A9F-76BD95E9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455B-12AA-F862-8B95-0FE3812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099-9970-E715-F179-F153230D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C4630-E4A7-0A7E-7376-BA51FE9F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407F-8167-108C-6922-045866DC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A9B8-7B88-4C68-8744-20319A0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EF00-17C5-FBFB-58D3-4C28BC82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0BAA-B432-5749-57A2-425E0F90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54D0-A732-ECF0-2079-00F00330C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F1208-2C18-6E32-EEF7-B0C7DA16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4778-B8B0-0D03-F284-8B469807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2400-5419-7A2B-AEFF-38BF5FA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E9E0-8D5C-BFE9-689B-F7F2CC04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8ABA-6AB3-2766-1DA4-C8779E5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A74A-088A-769C-74C6-14B3C099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1311-E308-79CA-2480-FFF5A2AF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C36C1-20C7-B20A-4CD8-282913BE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478EA-4184-0AAC-F193-4F51C136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493C0-CB55-106E-E226-B82336BB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B14B0-7D3E-60D0-876D-911D9287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ED548-8EAB-5FFA-303D-75C2602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7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9E91-57E9-AC31-E040-03550AD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9B55B-1815-C0A2-0CF9-B26F1220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E66D-5AC2-37E0-7673-2EFA6AF1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1A7F-1F79-5097-A88D-C50417A0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A378-66B1-6EBA-F695-AB60A00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84BB-017C-F66B-DC1A-6B3336BF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82B0-F4DE-39AD-AA43-82BE8918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0363-0584-4D2D-7CB2-C1095F5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AC02-2F47-1CA7-5F35-D62326EF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475A9-55A9-B60D-1AE8-62B5277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77DCB-A6EE-81D1-CDD3-8775D99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0400-3A13-134E-F6B5-DAF8B0EF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B0801-9802-F7A1-4BEB-88199A7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CF5-4959-A840-20B3-8B932DA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72C20-46A7-D377-A7FC-5952ECC99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D7596-2401-537A-01AC-0271FDE6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E4EA-2764-26D8-C2AE-5AD5BA77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324A-41FE-8B58-D162-E8D9704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A49C-F2BC-4F35-6FC7-B02B77E2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53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CC84-CDFC-A7ED-CDFE-EF966AFB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9863-5EE9-FA74-BFCC-8EAA9CA9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70E1-64CB-CCA6-A441-0CEB5A11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A85C-2608-9019-E154-C04E00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C21-714A-DB45-9EDC-1390F743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297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8B196-A1E4-CC91-2B78-8C766F5F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2F38B-3A82-111C-92E1-F89E8C66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1459-7C7C-0E87-9E65-BF7868D8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FAA0-4CF9-B91F-C4B6-0119F191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932-AE88-484C-15E9-E5BECA44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8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83DD-E444-997F-4BD1-FC142DD9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62EF-555E-DB5B-B574-73551EE3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D4E6-3EEF-A0C6-8079-FAE35C9E3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7F7-D445-9984-5375-3DF3C3AA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868E-528C-E51D-D97F-D9AA6F77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msp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eras-tools-and-worksheets-residency-applicants/2026-eras-residency-timeline#:~:text=2025%20ERAS%20season%20begins%20at%209%20a.m.%20ET.,2025%20ERAS%20season%20ends%20at%205%20p.m.%20ET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applying-residencies-eras/program-signaling-2026-myeras-application-seas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#d.en.149549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#d.en.149549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Neurology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Class of 2026</a:t>
            </a:r>
          </a:p>
          <a:p>
            <a:r>
              <a:rPr lang="en-US"/>
              <a:t>2025-2026 match cycle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E51ED159-F0D8-45F1-A0DF-5FA91930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3" y="1285534"/>
            <a:ext cx="6315658" cy="37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DF93-27DC-4850-8E7B-2C07FBF0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/>
              <a:t>MSPE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3AB-631C-4B93-B363-9495F53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40"/>
            <a:ext cx="10515600" cy="4795424"/>
          </a:xfrm>
        </p:spPr>
        <p:txBody>
          <a:bodyPr anchor="ctr">
            <a:noAutofit/>
          </a:bodyPr>
          <a:lstStyle/>
          <a:p>
            <a:pPr rtl="0" fontAlgn="base">
              <a:lnSpc>
                <a:spcPct val="100000"/>
              </a:lnSpc>
            </a:pPr>
            <a:r>
              <a:rPr lang="en-US" sz="2000" b="0" i="0">
                <a:effectLst/>
              </a:rPr>
              <a:t>You may review MSPE details, including a sample MSPE, here:  </a:t>
            </a:r>
            <a:r>
              <a:rPr lang="en-US" sz="200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MSPE</a:t>
            </a:r>
            <a:endParaRPr lang="en-US" sz="2000" b="0" i="0">
              <a:effectLst/>
              <a:ea typeface="+mn-lt"/>
              <a:cs typeface="+mn-lt"/>
            </a:endParaRPr>
          </a:p>
          <a:p>
            <a:pPr rtl="0" fontAlgn="base">
              <a:lnSpc>
                <a:spcPct val="100000"/>
              </a:lnSpc>
            </a:pPr>
            <a:r>
              <a:rPr lang="en-US" sz="2000" b="0" i="0">
                <a:effectLst/>
              </a:rPr>
              <a:t>*Be prepared to </a:t>
            </a:r>
            <a:r>
              <a:rPr lang="en-US" sz="2000" b="1" i="0">
                <a:effectLst/>
              </a:rPr>
              <a:t>discuss any deviations from the traditional 4-year curriculum  </a:t>
            </a:r>
          </a:p>
          <a:p>
            <a:pPr rtl="0" fontAlgn="base">
              <a:lnSpc>
                <a:spcPct val="100000"/>
              </a:lnSpc>
            </a:pPr>
            <a:r>
              <a:rPr lang="en-US" sz="2000" b="0" i="0">
                <a:effectLst/>
              </a:rPr>
              <a:t>*Be prepared to </a:t>
            </a:r>
            <a:r>
              <a:rPr lang="en-US" sz="2000" b="1" i="0">
                <a:effectLst/>
              </a:rPr>
              <a:t>discuss any hardships </a:t>
            </a:r>
            <a:r>
              <a:rPr lang="en-US" sz="2000" b="0" i="0">
                <a:effectLst/>
              </a:rPr>
              <a:t>(e.g. personal medical condition, bereavement, or other extenuating circumstance that may have had a negative effect on academic performance) if you wish to consider for inclusion in the MSPE  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en-US" sz="2000" b="0" i="0">
                <a:effectLst/>
              </a:rPr>
              <a:t>* This is </a:t>
            </a:r>
            <a:r>
              <a:rPr lang="en-US" sz="2000" b="1" i="0">
                <a:solidFill>
                  <a:srgbClr val="FF0000"/>
                </a:solidFill>
                <a:effectLst/>
              </a:rPr>
              <a:t>NOT a letter for recommendation</a:t>
            </a:r>
          </a:p>
          <a:p>
            <a:pPr rtl="0" fontAlgn="base">
              <a:lnSpc>
                <a:spcPct val="100000"/>
              </a:lnSpc>
            </a:pPr>
            <a:r>
              <a:rPr lang="en-US" sz="2000" b="0" i="0">
                <a:effectLst/>
              </a:rPr>
              <a:t>Note:   </a:t>
            </a:r>
          </a:p>
          <a:p>
            <a:pPr lvl="1" fontAlgn="base">
              <a:lnSpc>
                <a:spcPct val="100000"/>
              </a:lnSpc>
            </a:pPr>
            <a:r>
              <a:rPr lang="en-US" sz="2000" b="0" i="0">
                <a:effectLst/>
              </a:rPr>
              <a:t>AOA nominations will be noted in the MSPEs Noteworthy Characteristics and in the summary paragraph </a:t>
            </a:r>
          </a:p>
          <a:p>
            <a:pPr lvl="1" fontAlgn="base">
              <a:lnSpc>
                <a:spcPct val="100000"/>
              </a:lnSpc>
            </a:pPr>
            <a:r>
              <a:rPr lang="en-US" sz="2000" b="0" i="0">
                <a:effectLst/>
              </a:rPr>
              <a:t>GHHS membership will be noted in the MSPEs Professional Performance section and in the summary paragraph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621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196670" y="586396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*Note, these dates are subject to change. Please reference</a:t>
            </a:r>
            <a:r>
              <a:rPr lang="en-US">
                <a:hlinkClick r:id="rId2"/>
              </a:rPr>
              <a:t>2026 ERAS® Residency Timeline | Students &amp; </a:t>
            </a:r>
            <a:r>
              <a:rPr lang="en-US" err="1">
                <a:hlinkClick r:id="rId2"/>
              </a:rPr>
              <a:t>Residents</a:t>
            </a:r>
            <a:r>
              <a:rPr lang="en-US" err="1"/>
              <a:t>for</a:t>
            </a:r>
            <a:r>
              <a:rPr lang="en-US"/>
              <a:t> the most updated schedules.</a:t>
            </a:r>
            <a:endParaRPr lang="en-US"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14910"/>
              </p:ext>
            </p:extLst>
          </p:nvPr>
        </p:nvGraphicFramePr>
        <p:xfrm>
          <a:off x="4769559" y="143061"/>
          <a:ext cx="6514398" cy="557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428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3785970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70101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Date</a:t>
                      </a:r>
                      <a:endParaRPr lang="en-US" sz="17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Activity</a:t>
                      </a:r>
                      <a:endParaRPr lang="en-US" sz="17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29679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June 4,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ERAS 2026 season begins at 9 a.m. ET.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989257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Sept. 3,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Residency applicants may begin submitting MyERAS applications to programs at 9 a.m. ET.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1248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>
                          <a:effectLst/>
                        </a:rPr>
                        <a:t>Sept. 24,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>
                          <a:effectLst/>
                        </a:rPr>
                        <a:t>Residency programs may begin reviewing MyERAS applications and MSPEs in the PDWS at 9 a.m. ET. 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70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End of January 2026</a:t>
                      </a: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Register for Match and SOAP</a:t>
                      </a: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700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Early February 2026</a:t>
                      </a:r>
                      <a:endParaRPr lang="en-US" sz="1700" baseline="30000"/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RANK OPENS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700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First week of March 2026</a:t>
                      </a: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RANK Lists Certified 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7296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2</a:t>
                      </a:r>
                      <a:r>
                        <a:rPr lang="en-US" sz="1700" baseline="30000"/>
                        <a:t>nd</a:t>
                      </a:r>
                      <a:r>
                        <a:rPr lang="en-US" sz="1700"/>
                        <a:t> or 3</a:t>
                      </a:r>
                      <a:r>
                        <a:rPr lang="en-US" sz="1700" baseline="30000"/>
                        <a:t>rd</a:t>
                      </a:r>
                      <a:r>
                        <a:rPr lang="en-US" sz="1700"/>
                        <a:t> week of March 2026</a:t>
                      </a: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SOAP and MATCH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0E555-7775-126A-3C9D-8AA1CBD65EB6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37023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Neurology Application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4FCA9E97-9BD8-BAC3-2BA8-84C1B1F2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66" name="Content Placeholder 4">
            <a:extLst>
              <a:ext uri="{FF2B5EF4-FFF2-40B4-BE49-F238E27FC236}">
                <a16:creationId xmlns:a16="http://schemas.microsoft.com/office/drawing/2014/main" id="{9C606A22-5CD3-371F-861E-CCDE7668B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00593"/>
              </p:ext>
            </p:extLst>
          </p:nvPr>
        </p:nvGraphicFramePr>
        <p:xfrm>
          <a:off x="5206192" y="135199"/>
          <a:ext cx="6149132" cy="6419058"/>
        </p:xfrm>
        <a:graphic>
          <a:graphicData uri="http://schemas.openxmlformats.org/drawingml/2006/table">
            <a:tbl>
              <a:tblPr firstRow="1" bandRow="1"/>
              <a:tblGrid>
                <a:gridCol w="1777679">
                  <a:extLst>
                    <a:ext uri="{9D8B030D-6E8A-4147-A177-3AD203B41FA5}">
                      <a16:colId xmlns:a16="http://schemas.microsoft.com/office/drawing/2014/main" val="171059720"/>
                    </a:ext>
                  </a:extLst>
                </a:gridCol>
                <a:gridCol w="4371453">
                  <a:extLst>
                    <a:ext uri="{9D8B030D-6E8A-4147-A177-3AD203B41FA5}">
                      <a16:colId xmlns:a16="http://schemas.microsoft.com/office/drawing/2014/main" val="2566626781"/>
                    </a:ext>
                  </a:extLst>
                </a:gridCol>
              </a:tblGrid>
              <a:tr h="199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35921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195871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82963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Crino, MD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01572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Director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Carolyn Cronin, MD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55199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MSIV Advising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Motta, MD (R)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7304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114476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 Applicant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130064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2 (goal)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(National Average); 246 (UMSOM 22-25 Avg)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22388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83482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20176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Preliminary/Transitional Year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some independent, some integrated, some joint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92754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98756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39197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System 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73029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Signaling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signals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94337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Acuity Insights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015405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Preliminary/Transitional Year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some independent, some integrated, some joint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620224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System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NRMP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443703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3638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Away Rotations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21993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Expectations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expected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98141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Number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047007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031654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Letters of Reference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05523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 4 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6777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Letter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Required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949191"/>
                  </a:ext>
                </a:extLst>
              </a:tr>
              <a:tr h="26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Make Up 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 Faculty (1), Neurology Faculty (1), Other Faculty (any specialty) OR research advisor/volunteer etc, IM Prelim (Dittmar)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07379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dual applying, secure letters for that specialty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28550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25785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 Interview Program 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766567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 coordination with Neurology Chief Residents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924568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36991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41990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ALL Students MUST Have Contingency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439279"/>
                  </a:ext>
                </a:extLst>
              </a:tr>
              <a:tr h="15445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 Preliminary Applications</a:t>
                      </a: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983789"/>
                  </a:ext>
                </a:extLst>
              </a:tr>
              <a:tr h="90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9" marR="1969" marT="1969" marB="14175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72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Neurology does not require Away rotations. Speak with your OSA advisor about pros/cons. </a:t>
            </a:r>
          </a:p>
          <a:p>
            <a:r>
              <a:rPr lang="en-US" sz="2400" b="1">
                <a:solidFill>
                  <a:srgbClr val="C00000"/>
                </a:solidFill>
              </a:rPr>
              <a:t>YOU MUST ADD THIS COURSE AT SOM!!! </a:t>
            </a:r>
            <a:endParaRPr lang="en-US"/>
          </a:p>
          <a:p>
            <a:r>
              <a:rPr lang="en-US" sz="2400"/>
              <a:t>Required forms are found on the Student Scheduling Page </a:t>
            </a:r>
          </a:p>
          <a:p>
            <a:pPr marL="383540" lvl="1"/>
            <a:r>
              <a:rPr lang="en-US" sz="2200"/>
              <a:t>Forms should be completed/signed by Departments </a:t>
            </a:r>
          </a:p>
          <a:p>
            <a:pPr marL="383540" lvl="1"/>
            <a:r>
              <a:rPr lang="en-US" sz="2200"/>
              <a:t>Submitted to Add/Drop </a:t>
            </a:r>
          </a:p>
        </p:txBody>
      </p:sp>
    </p:spTree>
    <p:extLst>
      <p:ext uri="{BB962C8B-B14F-4D97-AF65-F5344CB8AC3E}">
        <p14:creationId xmlns:p14="http://schemas.microsoft.com/office/powerpoint/2010/main" val="133284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828E6-A33F-DF96-7333-B4B39307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49" y="1438115"/>
            <a:ext cx="6768505" cy="48524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8676EA-8519-486A-B765-E3099ACFA00A}"/>
              </a:ext>
            </a:extLst>
          </p:cNvPr>
          <p:cNvSpPr/>
          <p:nvPr/>
        </p:nvSpPr>
        <p:spPr>
          <a:xfrm>
            <a:off x="3261299" y="2389150"/>
            <a:ext cx="6326155" cy="27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4A8E6-9C3B-5958-0FB4-E35A6864FC3D}"/>
              </a:ext>
            </a:extLst>
          </p:cNvPr>
          <p:cNvSpPr txBox="1"/>
          <p:nvPr/>
        </p:nvSpPr>
        <p:spPr>
          <a:xfrm>
            <a:off x="1435465" y="545563"/>
            <a:ext cx="1023380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libri"/>
                <a:cs typeface="Segoe UI"/>
              </a:rPr>
              <a:t>From NRMP Main Residency Match Data, 2024</a:t>
            </a:r>
          </a:p>
          <a:p>
            <a:pPr algn="ctr"/>
            <a:r>
              <a:rPr lang="en-US" sz="1600">
                <a:hlinkClick r:id="rId4"/>
              </a:rPr>
              <a:t>Charting Outcomes™: Characteristics of U.S. MD Seniors Who Matched to Their Preferred Specialty: 2024 Main Residency Match® | NRMP</a:t>
            </a:r>
            <a:endParaRPr lang="en-US"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16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9C084-91F8-D401-03E1-DCEAA6356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1AA386-84BB-F1C0-125F-28797310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F2ED7E-0556-8858-0D40-DB20735C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833E1-CE9B-6F7C-F468-E9AD4139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8C30E6-7DB0-CF58-97AD-F2B61D4E8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55F7A-7522-4202-D7DA-EF14146C2906}"/>
              </a:ext>
            </a:extLst>
          </p:cNvPr>
          <p:cNvSpPr txBox="1"/>
          <p:nvPr/>
        </p:nvSpPr>
        <p:spPr>
          <a:xfrm>
            <a:off x="1435465" y="856903"/>
            <a:ext cx="102338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Calibri"/>
                <a:cs typeface="Segoe UI"/>
              </a:rPr>
              <a:t>From NRMP Main Residency Match Data, 2024</a:t>
            </a:r>
          </a:p>
          <a:p>
            <a:pPr algn="ctr"/>
            <a:r>
              <a:rPr lang="en-US">
                <a:hlinkClick r:id="rId3"/>
              </a:rPr>
              <a:t>Charting Outcomes™: Characteristics of U.S. MD Seniors Who Matched to Their Preferred Specialty: 2024 Main Residency Match® | NRMP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AE025-DF3A-4693-D799-417B8F4A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9" b="-1"/>
          <a:stretch/>
        </p:blipFill>
        <p:spPr>
          <a:xfrm>
            <a:off x="2028622" y="2210183"/>
            <a:ext cx="8770297" cy="2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7E4BB-3CA8-72F0-C154-CA6AEC086C15}"/>
              </a:ext>
            </a:extLst>
          </p:cNvPr>
          <p:cNvSpPr txBox="1"/>
          <p:nvPr/>
        </p:nvSpPr>
        <p:spPr>
          <a:xfrm>
            <a:off x="1435465" y="856903"/>
            <a:ext cx="102338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Calibri"/>
                <a:cs typeface="Segoe UI"/>
              </a:rPr>
              <a:t>From NRMP Main Residency Match Data, 2024</a:t>
            </a:r>
          </a:p>
          <a:p>
            <a:pPr algn="ctr"/>
            <a:r>
              <a:rPr lang="en-US">
                <a:hlinkClick r:id="rId3"/>
              </a:rPr>
              <a:t>Charting Outcomes™: Characteristics of U.S. MD Seniors Who Matched to Their Preferred Specialty: 2024 Main Residency Match® | NRMP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E3BF1-E997-6F1C-16D0-562483A1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20"/>
          <a:stretch/>
        </p:blipFill>
        <p:spPr>
          <a:xfrm>
            <a:off x="3073401" y="2033364"/>
            <a:ext cx="6717564" cy="42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D00E-9478-4C91-9024-FB0EE47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7C5-C558-463B-89B9-A4615680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Apply to a range of programs in terms of competitiveness.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Ideally you will interview at </a:t>
            </a:r>
            <a:r>
              <a:rPr lang="en-US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12- 14 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programs 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should rank all programs they interviewed at unless they would rather go unmatched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If you have a significant geographic constraint, consider a pre-liminary program back up or a dual-application.</a:t>
            </a:r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C00000"/>
                </a:solidFill>
              </a:rPr>
              <a:t>Number of Signals Vary per Specialty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C00000"/>
                </a:solidFill>
                <a:highlight>
                  <a:srgbClr val="FFFF00"/>
                </a:highlight>
              </a:rPr>
              <a:t>8 Signals for Neurology </a:t>
            </a:r>
            <a:r>
              <a:rPr lang="en-US" sz="2400" b="1">
                <a:solidFill>
                  <a:srgbClr val="C00000"/>
                </a:solidFill>
              </a:rPr>
              <a:t>in 2025-2026 Application Cycle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>
                <a:solidFill>
                  <a:srgbClr val="C00000"/>
                </a:solidFill>
              </a:rPr>
              <a:t>There were 8 signals for the 2024-2025 Application Cycle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>
                <a:solidFill>
                  <a:srgbClr val="C00000"/>
                </a:solidFill>
              </a:rPr>
              <a:t>There were 3 signals in 2023-2024 cycle</a:t>
            </a:r>
            <a:endParaRPr lang="en-US" sz="2200">
              <a:solidFill>
                <a:srgbClr val="40404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0932">
              <a:buFont typeface="Wingdings" panose="05000000000000000000" pitchFamily="2" charset="2"/>
              <a:buChar char="q"/>
            </a:pPr>
            <a:r>
              <a:rPr lang="en-US" sz="3000" b="0" i="0" u="sng" strike="noStrike">
                <a:solidFill>
                  <a:srgbClr val="5F84A8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  <a:hlinkClick r:id="rId2"/>
              </a:rPr>
              <a:t>Program Signaling for the 2026 </a:t>
            </a:r>
            <a:r>
              <a:rPr lang="en-US" sz="3000" b="0" i="0" u="sng" strike="noStrike" err="1">
                <a:solidFill>
                  <a:srgbClr val="5F84A8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  <a:hlinkClick r:id="rId2"/>
              </a:rPr>
              <a:t>MyERAS</a:t>
            </a:r>
            <a:r>
              <a:rPr lang="en-US" sz="3000" b="0" i="0" u="sng" strike="noStrike">
                <a:solidFill>
                  <a:srgbClr val="5F84A8"/>
                </a:solidFill>
                <a:effectLst/>
                <a:highlight>
                  <a:srgbClr val="F5F5F5"/>
                </a:highlight>
                <a:latin typeface="Speak Pro" panose="020B0504020101020102" pitchFamily="34" charset="0"/>
                <a:hlinkClick r:id="rId2"/>
              </a:rPr>
              <a:t>® Application Season | Students &amp; Residents</a:t>
            </a:r>
            <a:endParaRPr lang="en-US" sz="3800" u="sng"/>
          </a:p>
        </p:txBody>
      </p:sp>
    </p:spTree>
    <p:extLst>
      <p:ext uri="{BB962C8B-B14F-4D97-AF65-F5344CB8AC3E}">
        <p14:creationId xmlns:p14="http://schemas.microsoft.com/office/powerpoint/2010/main" val="18747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4C03395B-7847-7519-E873-66C42E75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86" y="905933"/>
            <a:ext cx="8959516" cy="5039728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68C03-9D06-1F72-20BC-C301300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7" y="2857866"/>
            <a:ext cx="1552575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085B-6B25-C0B9-25E0-04CCB7E6B433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117180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02472-FE02-48F8-F722-56FB5D0B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80BE5-735F-3EA2-3204-3A4325F6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Neurology Data (UMSOM)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E049EC-461F-3C78-E2B8-66D671347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60107"/>
              </p:ext>
            </p:extLst>
          </p:nvPr>
        </p:nvGraphicFramePr>
        <p:xfrm>
          <a:off x="5342493" y="2051008"/>
          <a:ext cx="6275669" cy="28963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81955">
                  <a:extLst>
                    <a:ext uri="{9D8B030D-6E8A-4147-A177-3AD203B41FA5}">
                      <a16:colId xmlns:a16="http://schemas.microsoft.com/office/drawing/2014/main" val="3716120611"/>
                    </a:ext>
                  </a:extLst>
                </a:gridCol>
                <a:gridCol w="741928">
                  <a:extLst>
                    <a:ext uri="{9D8B030D-6E8A-4147-A177-3AD203B41FA5}">
                      <a16:colId xmlns:a16="http://schemas.microsoft.com/office/drawing/2014/main" val="4173864800"/>
                    </a:ext>
                  </a:extLst>
                </a:gridCol>
                <a:gridCol w="809858">
                  <a:extLst>
                    <a:ext uri="{9D8B030D-6E8A-4147-A177-3AD203B41FA5}">
                      <a16:colId xmlns:a16="http://schemas.microsoft.com/office/drawing/2014/main" val="1800936111"/>
                    </a:ext>
                  </a:extLst>
                </a:gridCol>
                <a:gridCol w="741928">
                  <a:extLst>
                    <a:ext uri="{9D8B030D-6E8A-4147-A177-3AD203B41FA5}">
                      <a16:colId xmlns:a16="http://schemas.microsoft.com/office/drawing/2014/main" val="2353436739"/>
                    </a:ext>
                  </a:extLst>
                </a:gridCol>
              </a:tblGrid>
              <a:tr h="482726"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  <a:latin typeface="Calibri"/>
                        </a:rPr>
                        <a:t>Stats- Neurology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Aptos Narrow"/>
                        </a:rPr>
                        <a:t>2023</a:t>
                      </a:r>
                    </a:p>
                  </a:txBody>
                  <a:tcPr marL="17721" marR="17721" marT="17721" marB="85062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Aptos Narrow"/>
                        </a:rPr>
                        <a:t>2024</a:t>
                      </a:r>
                    </a:p>
                  </a:txBody>
                  <a:tcPr marL="17721" marR="17721" marT="17721" marB="85062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Aptos Narrow"/>
                        </a:rPr>
                        <a:t>2025</a:t>
                      </a:r>
                    </a:p>
                  </a:txBody>
                  <a:tcPr marL="17721" marR="17721" marT="17721" marB="85062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60317"/>
                  </a:ext>
                </a:extLst>
              </a:tr>
              <a:tr h="482726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latin typeface="Calibri"/>
                        </a:rPr>
                        <a:t>Average Step 2 (UMSOM)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249</a:t>
                      </a:r>
                    </a:p>
                  </a:txBody>
                  <a:tcPr marL="17721" marR="17721" marT="17721" marB="8506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245.0</a:t>
                      </a:r>
                    </a:p>
                  </a:txBody>
                  <a:tcPr marL="17721" marR="17721" marT="17721" marB="8506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248</a:t>
                      </a:r>
                    </a:p>
                  </a:txBody>
                  <a:tcPr marL="17721" marR="17721" marT="17721" marB="8506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052490"/>
                  </a:ext>
                </a:extLst>
              </a:tr>
              <a:tr h="482726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  <a:latin typeface="Aptos Narrow"/>
                        </a:rPr>
                        <a:t>Step 2 Average 2022-2025 (UMSOM)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247</a:t>
                      </a:r>
                    </a:p>
                  </a:txBody>
                  <a:tcPr marL="17721" marR="17721" marT="17721" marB="8506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71602"/>
                  </a:ext>
                </a:extLst>
              </a:tr>
              <a:tr h="4827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Step 2 Goal (250)-NRMP Charting Outcomes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71838"/>
                  </a:ext>
                </a:extLst>
              </a:tr>
              <a:tr h="4827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99% Probability Match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62653"/>
                  </a:ext>
                </a:extLst>
              </a:tr>
              <a:tr h="4827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Aptos Narrow"/>
                        </a:rPr>
                        <a:t>13 interviews</a:t>
                      </a:r>
                    </a:p>
                  </a:txBody>
                  <a:tcPr marL="17721" marR="17721" marT="17721" marB="8506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65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8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Neurology Data (UMSOM)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4E8AF1-FB0E-C923-870C-9836B09BA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98246"/>
              </p:ext>
            </p:extLst>
          </p:nvPr>
        </p:nvGraphicFramePr>
        <p:xfrm>
          <a:off x="5282335" y="1719489"/>
          <a:ext cx="6275670" cy="34190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42092">
                  <a:extLst>
                    <a:ext uri="{9D8B030D-6E8A-4147-A177-3AD203B41FA5}">
                      <a16:colId xmlns:a16="http://schemas.microsoft.com/office/drawing/2014/main" val="2562149465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3735217025"/>
                    </a:ext>
                  </a:extLst>
                </a:gridCol>
                <a:gridCol w="668381">
                  <a:extLst>
                    <a:ext uri="{9D8B030D-6E8A-4147-A177-3AD203B41FA5}">
                      <a16:colId xmlns:a16="http://schemas.microsoft.com/office/drawing/2014/main" val="2994766452"/>
                    </a:ext>
                  </a:extLst>
                </a:gridCol>
                <a:gridCol w="668381">
                  <a:extLst>
                    <a:ext uri="{9D8B030D-6E8A-4147-A177-3AD203B41FA5}">
                      <a16:colId xmlns:a16="http://schemas.microsoft.com/office/drawing/2014/main" val="2285217329"/>
                    </a:ext>
                  </a:extLst>
                </a:gridCol>
              </a:tblGrid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 err="1">
                          <a:effectLst/>
                          <a:latin typeface="Calibri"/>
                        </a:rPr>
                        <a:t>UMSoM</a:t>
                      </a:r>
                      <a:r>
                        <a:rPr lang="en-US" sz="1500" b="1">
                          <a:effectLst/>
                          <a:latin typeface="Calibri"/>
                        </a:rPr>
                        <a:t>:  Neurology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2023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2024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55697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Avg No. Applications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50930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Avg No. Interview Offers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16 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87932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% Invites/Applications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53789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endParaRPr lang="en-US" sz="1500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500">
                        <a:effectLst/>
                      </a:endParaRPr>
                    </a:p>
                  </a:txBody>
                  <a:tcPr marL="13012" marR="13012" marT="13012" marB="62457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500">
                        <a:effectLst/>
                      </a:endParaRPr>
                    </a:p>
                  </a:txBody>
                  <a:tcPr marL="13012" marR="13012" marT="13012" marB="62457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500">
                        <a:effectLst/>
                      </a:endParaRPr>
                    </a:p>
                  </a:txBody>
                  <a:tcPr marL="13012" marR="13012" marT="13012" marB="6245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34731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No. Signals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94869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Percent of Interview Offers from Signaled Programs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N/A  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15% 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76398"/>
                  </a:ext>
                </a:extLst>
              </a:tr>
              <a:tr h="583457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Percent of Interview Offers from Non-Signaled Programs </a:t>
                      </a:r>
                      <a:r>
                        <a:rPr lang="en-US" sz="1500" b="0">
                          <a:effectLst/>
                          <a:latin typeface="Calibri"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</a:endParaRP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N/A  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85% 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703373"/>
                  </a:ext>
                </a:extLst>
              </a:tr>
              <a:tr h="354446">
                <a:tc>
                  <a:txBody>
                    <a:bodyPr/>
                    <a:lstStyle/>
                    <a:p>
                      <a:pPr fontAlgn="b"/>
                      <a:r>
                        <a:rPr lang="en-US" sz="1500" b="1">
                          <a:effectLst/>
                          <a:latin typeface="Calibri"/>
                        </a:rPr>
                        <a:t>No. of Interviews outside of Signals</a:t>
                      </a:r>
                    </a:p>
                  </a:txBody>
                  <a:tcPr marL="13012" marR="13012" marT="13012" marB="6245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Aptos Narrow"/>
                        </a:rPr>
                        <a:t>N/A  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Aptos Narrow"/>
                        </a:rPr>
                        <a:t>8 to 25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>
                          <a:effectLst/>
                          <a:latin typeface="Aptos Narrow"/>
                        </a:rPr>
                        <a:t>7 to 10</a:t>
                      </a:r>
                    </a:p>
                  </a:txBody>
                  <a:tcPr marL="13012" marR="13012" marT="13012" marB="62457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6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0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6359E-0253-3BD5-711F-E16FC43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Neurology Data (UMSOM)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B72E157-6A4A-7439-7588-F5BCAE78C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793723"/>
              </p:ext>
            </p:extLst>
          </p:nvPr>
        </p:nvGraphicFramePr>
        <p:xfrm>
          <a:off x="5282335" y="866472"/>
          <a:ext cx="6275666" cy="512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03">
                  <a:extLst>
                    <a:ext uri="{9D8B030D-6E8A-4147-A177-3AD203B41FA5}">
                      <a16:colId xmlns:a16="http://schemas.microsoft.com/office/drawing/2014/main" val="1120866767"/>
                    </a:ext>
                  </a:extLst>
                </a:gridCol>
                <a:gridCol w="1373487">
                  <a:extLst>
                    <a:ext uri="{9D8B030D-6E8A-4147-A177-3AD203B41FA5}">
                      <a16:colId xmlns:a16="http://schemas.microsoft.com/office/drawing/2014/main" val="3047915277"/>
                    </a:ext>
                  </a:extLst>
                </a:gridCol>
                <a:gridCol w="1931359">
                  <a:extLst>
                    <a:ext uri="{9D8B030D-6E8A-4147-A177-3AD203B41FA5}">
                      <a16:colId xmlns:a16="http://schemas.microsoft.com/office/drawing/2014/main" val="3048642382"/>
                    </a:ext>
                  </a:extLst>
                </a:gridCol>
                <a:gridCol w="1001417">
                  <a:extLst>
                    <a:ext uri="{9D8B030D-6E8A-4147-A177-3AD203B41FA5}">
                      <a16:colId xmlns:a16="http://schemas.microsoft.com/office/drawing/2014/main" val="3340312252"/>
                    </a:ext>
                  </a:extLst>
                </a:gridCol>
              </a:tblGrid>
              <a:tr h="25178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effectLst/>
                          <a:latin typeface="Calibri"/>
                        </a:rPr>
                        <a:t>Neurology Data 2022-2025</a:t>
                      </a:r>
                    </a:p>
                  </a:txBody>
                  <a:tcPr marL="8730" marR="8730" marT="8730" marB="4190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25279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effectLst/>
                          <a:latin typeface="Aptos Narrow"/>
                        </a:rPr>
                        <a:t>Neurology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effectLst/>
                          <a:latin typeface="Aptos Narrow"/>
                        </a:rPr>
                        <a:t>No. Students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effectLst/>
                          <a:latin typeface="Aptos Narrow"/>
                        </a:rPr>
                        <a:t>Avg. No. Interviews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effectLst/>
                          <a:latin typeface="Aptos Narrow"/>
                        </a:rPr>
                        <a:t>% Match 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17119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All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962484"/>
                  </a:ext>
                </a:extLst>
              </a:tr>
              <a:tr h="274133">
                <a:tc gridSpan="4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985042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AOA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58142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Non-AOA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05408"/>
                  </a:ext>
                </a:extLst>
              </a:tr>
              <a:tr h="274133">
                <a:tc gridSpan="4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000188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Step 2 &gt;= 240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742716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Step 2 &lt; 240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57861"/>
                  </a:ext>
                </a:extLst>
              </a:tr>
              <a:tr h="274133">
                <a:tc gridSpan="4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025617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Step 2 &gt;= 245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46384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Aptos Narrow"/>
                        </a:rPr>
                        <a:t>Step 2 &lt; 245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834245"/>
                  </a:ext>
                </a:extLst>
              </a:tr>
              <a:tr h="274133">
                <a:tc gridSpan="4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56753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GHHS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69904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Non-GHHS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809956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Calibri"/>
                        </a:rPr>
                        <a:t>Clinical Designation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58786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Exceptional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14806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Outstanding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083189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Excellent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762612"/>
                  </a:ext>
                </a:extLst>
              </a:tr>
              <a:tr h="251783"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effectLst/>
                          <a:latin typeface="Calibri"/>
                        </a:rPr>
                        <a:t>Very Well </a:t>
                      </a:r>
                    </a:p>
                  </a:txBody>
                  <a:tcPr marL="8730" marR="8730" marT="8730" marB="419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solidFill>
                            <a:srgbClr val="444444"/>
                          </a:solidFill>
                          <a:effectLst/>
                          <a:latin typeface="Aptos Narrow"/>
                        </a:rPr>
                        <a:t>100%</a:t>
                      </a:r>
                    </a:p>
                  </a:txBody>
                  <a:tcPr marL="8730" marR="8730" marT="8730" marB="41906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0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5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E9FA7-56ED-4138-7FEE-75333CEED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18CCB-C5B2-DB26-6F27-5365B737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Neurology Data (UMSOM)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630B04-30E6-2135-DA74-77880B39F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4722"/>
              </p:ext>
            </p:extLst>
          </p:nvPr>
        </p:nvGraphicFramePr>
        <p:xfrm>
          <a:off x="5282335" y="1947727"/>
          <a:ext cx="6275668" cy="296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62">
                  <a:extLst>
                    <a:ext uri="{9D8B030D-6E8A-4147-A177-3AD203B41FA5}">
                      <a16:colId xmlns:a16="http://schemas.microsoft.com/office/drawing/2014/main" val="3453996234"/>
                    </a:ext>
                  </a:extLst>
                </a:gridCol>
                <a:gridCol w="1779197">
                  <a:extLst>
                    <a:ext uri="{9D8B030D-6E8A-4147-A177-3AD203B41FA5}">
                      <a16:colId xmlns:a16="http://schemas.microsoft.com/office/drawing/2014/main" val="3690782404"/>
                    </a:ext>
                  </a:extLst>
                </a:gridCol>
                <a:gridCol w="1885140">
                  <a:extLst>
                    <a:ext uri="{9D8B030D-6E8A-4147-A177-3AD203B41FA5}">
                      <a16:colId xmlns:a16="http://schemas.microsoft.com/office/drawing/2014/main" val="4136319374"/>
                    </a:ext>
                  </a:extLst>
                </a:gridCol>
                <a:gridCol w="966969">
                  <a:extLst>
                    <a:ext uri="{9D8B030D-6E8A-4147-A177-3AD203B41FA5}">
                      <a16:colId xmlns:a16="http://schemas.microsoft.com/office/drawing/2014/main" val="2583376210"/>
                    </a:ext>
                  </a:extLst>
                </a:gridCol>
              </a:tblGrid>
              <a:tr h="863723"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  <a:latin typeface="Calibri"/>
                        </a:rPr>
                        <a:t>Clerkship Standing</a:t>
                      </a:r>
                    </a:p>
                  </a:txBody>
                  <a:tcPr marL="19262" marR="19262" marT="19262" marB="9245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Calibri"/>
                        </a:rPr>
                        <a:t>Interview Hit Rate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Calibri"/>
                        </a:rPr>
                        <a:t>Avg. No. Apps Suggested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>
                          <a:effectLst/>
                          <a:latin typeface="Calibri"/>
                        </a:rPr>
                        <a:t>Range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2730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pPr fontAlgn="b"/>
                      <a:r>
                        <a:rPr lang="en-US" sz="2200">
                          <a:effectLst/>
                          <a:latin typeface="Calibri"/>
                        </a:rPr>
                        <a:t>Exceptional</a:t>
                      </a:r>
                    </a:p>
                  </a:txBody>
                  <a:tcPr marL="19262" marR="19262" marT="19262" marB="9245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30-40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79960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pPr fontAlgn="b"/>
                      <a:r>
                        <a:rPr lang="en-US" sz="2200">
                          <a:effectLst/>
                          <a:latin typeface="Calibri"/>
                        </a:rPr>
                        <a:t>Outstanding</a:t>
                      </a:r>
                    </a:p>
                  </a:txBody>
                  <a:tcPr marL="19262" marR="19262" marT="19262" marB="9245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35-45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928372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pPr fontAlgn="b"/>
                      <a:r>
                        <a:rPr lang="en-US" sz="2200">
                          <a:effectLst/>
                          <a:latin typeface="Calibri"/>
                        </a:rPr>
                        <a:t>Excellent</a:t>
                      </a:r>
                    </a:p>
                  </a:txBody>
                  <a:tcPr marL="19262" marR="19262" marT="19262" marB="9245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40-45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131410"/>
                  </a:ext>
                </a:extLst>
              </a:tr>
              <a:tr h="524706">
                <a:tc>
                  <a:txBody>
                    <a:bodyPr/>
                    <a:lstStyle/>
                    <a:p>
                      <a:pPr fontAlgn="b"/>
                      <a:r>
                        <a:rPr lang="en-US" sz="2200">
                          <a:effectLst/>
                          <a:latin typeface="Calibri"/>
                        </a:rPr>
                        <a:t>Very Well</a:t>
                      </a:r>
                    </a:p>
                  </a:txBody>
                  <a:tcPr marL="19262" marR="19262" marT="19262" marB="9245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  <a:latin typeface="Calibri"/>
                        </a:rPr>
                        <a:t>45+</a:t>
                      </a:r>
                    </a:p>
                  </a:txBody>
                  <a:tcPr marL="19262" marR="19262" marT="19262" marB="92459" anchor="b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84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45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Programs to apply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really great tool that can help you look at accredited programs by specialty in different regions around the country.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58F3-55D6-467C-F261-D3780903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Residency Explorer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C074B-AF17-0076-035B-84B8BE62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58" y="137145"/>
            <a:ext cx="5234191" cy="219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6560D-8012-260D-A001-3FEDBBBC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1111"/>
            <a:ext cx="12192000" cy="450974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714F50-84BE-A539-D5C3-94089CF7D767}"/>
              </a:ext>
            </a:extLst>
          </p:cNvPr>
          <p:cNvCxnSpPr>
            <a:cxnSpLocks/>
          </p:cNvCxnSpPr>
          <p:nvPr/>
        </p:nvCxnSpPr>
        <p:spPr>
          <a:xfrm flipH="1" flipV="1">
            <a:off x="11627666" y="3193314"/>
            <a:ext cx="426301" cy="8296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8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6397A-A68D-F92A-9A1D-DD700AE9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09" y="221192"/>
            <a:ext cx="7821116" cy="58491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79FE23-9A8E-8A70-53D6-D204E7CB46B0}"/>
              </a:ext>
            </a:extLst>
          </p:cNvPr>
          <p:cNvCxnSpPr>
            <a:cxnSpLocks/>
          </p:cNvCxnSpPr>
          <p:nvPr/>
        </p:nvCxnSpPr>
        <p:spPr>
          <a:xfrm>
            <a:off x="5288010" y="2256861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1E7C46-9592-F1C0-EAAB-97EFDDF4FF12}"/>
              </a:ext>
            </a:extLst>
          </p:cNvPr>
          <p:cNvCxnSpPr>
            <a:cxnSpLocks/>
          </p:cNvCxnSpPr>
          <p:nvPr/>
        </p:nvCxnSpPr>
        <p:spPr>
          <a:xfrm>
            <a:off x="5288009" y="2410317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5A804-1FD9-9508-04B4-DE682111BF3B}"/>
              </a:ext>
            </a:extLst>
          </p:cNvPr>
          <p:cNvCxnSpPr>
            <a:cxnSpLocks/>
          </p:cNvCxnSpPr>
          <p:nvPr/>
        </p:nvCxnSpPr>
        <p:spPr>
          <a:xfrm>
            <a:off x="5288008" y="3281506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8B84E3-50E6-84B3-5C4A-18575575C167}"/>
              </a:ext>
            </a:extLst>
          </p:cNvPr>
          <p:cNvCxnSpPr>
            <a:cxnSpLocks/>
          </p:cNvCxnSpPr>
          <p:nvPr/>
        </p:nvCxnSpPr>
        <p:spPr>
          <a:xfrm>
            <a:off x="1394392" y="5034963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69BC43-7DFA-2EA9-FD3C-179F5CD9BF5E}"/>
              </a:ext>
            </a:extLst>
          </p:cNvPr>
          <p:cNvCxnSpPr>
            <a:cxnSpLocks/>
          </p:cNvCxnSpPr>
          <p:nvPr/>
        </p:nvCxnSpPr>
        <p:spPr>
          <a:xfrm>
            <a:off x="5288008" y="5435201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AB0A1D-ED80-D927-7ED9-599347CF1390}"/>
              </a:ext>
            </a:extLst>
          </p:cNvPr>
          <p:cNvCxnSpPr>
            <a:cxnSpLocks/>
          </p:cNvCxnSpPr>
          <p:nvPr/>
        </p:nvCxnSpPr>
        <p:spPr>
          <a:xfrm>
            <a:off x="1394392" y="4863873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DC7DA8-BDC6-BB80-C42E-E01F01C6275F}"/>
              </a:ext>
            </a:extLst>
          </p:cNvPr>
          <p:cNvCxnSpPr>
            <a:cxnSpLocks/>
          </p:cNvCxnSpPr>
          <p:nvPr/>
        </p:nvCxnSpPr>
        <p:spPr>
          <a:xfrm>
            <a:off x="1542297" y="3439628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371B0E-DB3F-32F0-F628-E905FBE1D11F}"/>
              </a:ext>
            </a:extLst>
          </p:cNvPr>
          <p:cNvCxnSpPr>
            <a:cxnSpLocks/>
          </p:cNvCxnSpPr>
          <p:nvPr/>
        </p:nvCxnSpPr>
        <p:spPr>
          <a:xfrm>
            <a:off x="5304950" y="3573865"/>
            <a:ext cx="5937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F1FB9-5903-480B-A74A-EC6262CF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78809" cy="887441"/>
          </a:xfrm>
        </p:spPr>
        <p:txBody>
          <a:bodyPr/>
          <a:lstStyle/>
          <a:p>
            <a:pPr algn="ctr"/>
            <a:r>
              <a:rPr lang="en-US"/>
              <a:t>Compare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6BAC4-045A-52E4-0834-DDEF4056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809"/>
            <a:ext cx="12192000" cy="30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7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FE04-74AD-0C47-B523-6AA83A06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634" y="398579"/>
            <a:ext cx="3376961" cy="1325563"/>
          </a:xfrm>
        </p:spPr>
        <p:txBody>
          <a:bodyPr/>
          <a:lstStyle/>
          <a:p>
            <a:r>
              <a:rPr lang="en-US"/>
              <a:t>Frieda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5FD0C-6249-4775-169B-650B24F19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7517"/>
            <a:ext cx="5181600" cy="3979445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Tag Specialty</a:t>
            </a:r>
          </a:p>
          <a:p>
            <a:r>
              <a:rPr lang="en-US" sz="2000" b="1">
                <a:solidFill>
                  <a:schemeClr val="tx1"/>
                </a:solidFill>
              </a:rPr>
              <a:t>Location</a:t>
            </a:r>
          </a:p>
          <a:p>
            <a:r>
              <a:rPr lang="en-US" sz="2000" b="1">
                <a:solidFill>
                  <a:schemeClr val="tx1"/>
                </a:solidFill>
              </a:rPr>
              <a:t>Program Type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University Based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Community Based/University Affiliated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Community Based</a:t>
            </a:r>
          </a:p>
          <a:p>
            <a:r>
              <a:rPr lang="en-US" sz="2000" b="1"/>
              <a:t>Special Tracts</a:t>
            </a:r>
            <a:endParaRPr lang="en-US" sz="2000" b="1">
              <a:solidFill>
                <a:schemeClr val="tx1"/>
              </a:solidFill>
            </a:endParaRPr>
          </a:p>
          <a:p>
            <a:pPr marL="86868" indent="-342900"/>
            <a:r>
              <a:rPr lang="en-US" sz="2000" b="1">
                <a:solidFill>
                  <a:schemeClr val="tx1"/>
                </a:solidFill>
              </a:rPr>
              <a:t>Map Feature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6912A6-D1B5-329C-BF57-DC792BFD2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311"/>
            <a:ext cx="5181600" cy="4419563"/>
          </a:xfrm>
        </p:spPr>
        <p:txBody>
          <a:bodyPr>
            <a:normAutofit fontScale="85000" lnSpcReduction="20000"/>
          </a:bodyPr>
          <a:lstStyle/>
          <a:p>
            <a:r>
              <a:rPr lang="en-US" b="1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Overview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 Length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Affiliated Programs</a:t>
            </a:r>
          </a:p>
          <a:p>
            <a:r>
              <a:rPr lang="en-US" b="1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Program and Work Schedule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Size of program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Step 1 and 2 data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Work schedule/Call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% USMD and gender</a:t>
            </a:r>
          </a:p>
          <a:p>
            <a:r>
              <a:rPr lang="en-US" b="1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Features and Benefits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Compensation</a:t>
            </a:r>
          </a:p>
          <a:p>
            <a:pPr lvl="1"/>
            <a:r>
              <a:rPr lang="en-US" b="0" i="0">
                <a:solidFill>
                  <a:schemeClr val="tx1"/>
                </a:solidFill>
                <a:effectLst/>
                <a:latin typeface="Aptos Serif" panose="020B0502040204020203" pitchFamily="18" charset="0"/>
                <a:cs typeface="Aptos Serif" panose="020B0502040204020203" pitchFamily="18" charset="0"/>
              </a:rPr>
              <a:t>Offers additional training or educational experience beyond accredited length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Off campus electives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B10A5-81FC-B788-81C7-BBFA9A1B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09" y="49606"/>
            <a:ext cx="5547520" cy="18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CBD63-B886-4BB8-DFCB-72B0FECE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06" y="0"/>
            <a:ext cx="10240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9E1-1C71-1CB0-5093-919E544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workshops!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E09859D1-3D4D-103B-D205-4069BE729F12}"/>
              </a:ext>
            </a:extLst>
          </p:cNvPr>
          <p:cNvGraphicFramePr>
            <a:graphicFrameLocks/>
          </p:cNvGraphicFramePr>
          <p:nvPr/>
        </p:nvGraphicFramePr>
        <p:xfrm>
          <a:off x="1208847" y="2106123"/>
          <a:ext cx="9263342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CF8-D3A6-4DB0-A988-6FF7F49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Checklist to be completed </a:t>
            </a:r>
            <a:b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prior </a:t>
            </a:r>
            <a:r>
              <a:rPr lang="en-US" sz="48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 your meeting</a:t>
            </a:r>
            <a:r>
              <a:rPr lang="en-US" sz="48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2CA9-6827-4882-9500-CD0AA26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2309"/>
          </a:xfrm>
        </p:spPr>
        <p:txBody>
          <a:bodyPr>
            <a:normAutofit fontScale="47500" lnSpcReduction="20000"/>
          </a:bodyPr>
          <a:lstStyle/>
          <a:p>
            <a:pPr algn="l" rtl="0" fontAlgn="base"/>
            <a:r>
              <a:rPr lang="en-US" sz="3400" b="1" i="0">
                <a:solidFill>
                  <a:srgbClr val="000000"/>
                </a:solidFill>
                <a:effectLst/>
              </a:rPr>
              <a:t>[   ] Complete the Career Tab on MedScope 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1" i="0">
                <a:solidFill>
                  <a:srgbClr val="000000"/>
                </a:solidFill>
                <a:effectLst/>
              </a:rPr>
              <a:t>[   ] Review your schedule/graduation requirements 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Review packet information, emailed after this meeting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Review the </a:t>
            </a:r>
            <a:r>
              <a:rPr lang="en-US" sz="3400" b="0" i="0" u="sng" strike="noStrike">
                <a:solidFill>
                  <a:srgbClr val="0563C1"/>
                </a:solidFill>
                <a:effectLst/>
                <a:hlinkClick r:id="rId2"/>
              </a:rPr>
              <a:t>Residency Application Handbook</a:t>
            </a:r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The below are NOT required but may be helpful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Meet with Departmental Mentors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preliminary list of programs of interest (</a:t>
            </a:r>
            <a:r>
              <a:rPr lang="en-US" sz="3400" b="1" i="0">
                <a:solidFill>
                  <a:srgbClr val="000000"/>
                </a:solidFill>
                <a:effectLst/>
              </a:rPr>
              <a:t>print/PDF Residency Explorer output</a:t>
            </a:r>
            <a:r>
              <a:rPr lang="en-US" sz="3400" b="0" i="0">
                <a:solidFill>
                  <a:srgbClr val="000000"/>
                </a:solidFill>
                <a:effectLst/>
              </a:rPr>
              <a:t>) 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CV Draft (</a:t>
            </a:r>
            <a:r>
              <a:rPr lang="en-US" sz="3400" b="0" i="0" u="sng" strike="noStrike">
                <a:solidFill>
                  <a:srgbClr val="0563C1"/>
                </a:solidFill>
                <a:effectLst/>
                <a:hlinkClick r:id="rId3"/>
              </a:rPr>
              <a:t>CV Tips</a:t>
            </a:r>
            <a:r>
              <a:rPr lang="en-US" sz="3400" b="0" i="0">
                <a:solidFill>
                  <a:srgbClr val="000000"/>
                </a:solidFill>
                <a:effectLst/>
              </a:rPr>
              <a:t>); we will not go through this at the meeting but can answer specific questions  </a:t>
            </a:r>
          </a:p>
          <a:p>
            <a:pPr algn="l" rtl="0" fontAlgn="base"/>
            <a:r>
              <a:rPr lang="en-US" sz="3400" b="0" i="0">
                <a:solidFill>
                  <a:srgbClr val="000000"/>
                </a:solidFill>
                <a:effectLst/>
              </a:rPr>
              <a:t>[   ] Create a Personal Statement draft; we are happy to review outside the meeting timeframe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2ECF8-D3A6-4DB0-A988-6FF7F496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Checklist to be completed </a:t>
            </a:r>
            <a:br>
              <a:rPr lang="en-US" sz="4000" b="1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4000" b="1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prior to your meeting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2CA9-6827-4882-9500-CD0AA26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rtl="0" fontAlgn="base"/>
            <a:r>
              <a:rPr lang="en-US" sz="2000" b="1" i="0">
                <a:effectLst/>
              </a:rPr>
              <a:t>[   ] Complete the Career Tab on MedScope </a:t>
            </a:r>
            <a:r>
              <a:rPr lang="en-US" sz="2000" b="0" i="0">
                <a:effectLst/>
              </a:rPr>
              <a:t> </a:t>
            </a:r>
          </a:p>
          <a:p>
            <a:pPr rtl="0" fontAlgn="base"/>
            <a:r>
              <a:rPr lang="en-US" sz="2000" b="1" i="0">
                <a:effectLst/>
              </a:rPr>
              <a:t>[   ] Review your schedule/graduation requirements </a:t>
            </a:r>
            <a:r>
              <a:rPr lang="en-US" sz="2000" b="0" i="0">
                <a:effectLst/>
              </a:rPr>
              <a:t> </a:t>
            </a:r>
          </a:p>
          <a:p>
            <a:pPr rtl="0" fontAlgn="base"/>
            <a:r>
              <a:rPr lang="en-US" sz="2000" b="0" i="0">
                <a:effectLst/>
              </a:rPr>
              <a:t>[   ] Review the </a:t>
            </a:r>
            <a:r>
              <a:rPr lang="en-US" sz="2000" b="0" i="0" u="sng" strike="noStrike">
                <a:effectLst/>
                <a:hlinkClick r:id="rId2"/>
              </a:rPr>
              <a:t>Residency Application Handbook</a:t>
            </a:r>
            <a:r>
              <a:rPr lang="en-US" sz="2000" b="0" i="0">
                <a:effectLst/>
              </a:rPr>
              <a:t> </a:t>
            </a:r>
          </a:p>
          <a:p>
            <a:pPr rtl="0" fontAlgn="base"/>
            <a:endParaRPr lang="en-US" sz="2000" b="0" i="0">
              <a:effectLst/>
            </a:endParaRPr>
          </a:p>
          <a:p>
            <a:pPr rtl="0" fontAlgn="base"/>
            <a:r>
              <a:rPr lang="en-US" sz="2000" b="0" i="0">
                <a:effectLst/>
              </a:rPr>
              <a:t>The below are NOT required but may be helpful  </a:t>
            </a:r>
          </a:p>
          <a:p>
            <a:pPr rtl="0" fontAlgn="base"/>
            <a:r>
              <a:rPr lang="en-US" sz="2000" b="0" i="0">
                <a:effectLst/>
              </a:rPr>
              <a:t>[   ] Meet with Departmental Mentors  </a:t>
            </a:r>
          </a:p>
          <a:p>
            <a:pPr rtl="0" fontAlgn="base"/>
            <a:r>
              <a:rPr lang="en-US" sz="2000" b="0" i="0">
                <a:effectLst/>
              </a:rPr>
              <a:t>[   ] Create a CV Draft (</a:t>
            </a:r>
            <a:r>
              <a:rPr lang="en-US" sz="2000" b="0" i="0" u="sng" strike="noStrike">
                <a:effectLst/>
                <a:hlinkClick r:id="rId3"/>
              </a:rPr>
              <a:t>CV Tips</a:t>
            </a:r>
            <a:r>
              <a:rPr lang="en-US" sz="2000" b="0" i="0">
                <a:effectLst/>
              </a:rPr>
              <a:t>); we will not go through this at the meeting but can answer specific questions  </a:t>
            </a:r>
          </a:p>
          <a:p>
            <a:pPr rtl="0" fontAlgn="base"/>
            <a:r>
              <a:rPr lang="en-US" sz="2000" b="0" i="0">
                <a:effectLst/>
              </a:rPr>
              <a:t>[   ] Create a Personal Statement draft; we are happy to review outside the meeting timeframe  </a:t>
            </a:r>
          </a:p>
          <a:p>
            <a:pPr rtl="0" fontAlgn="base"/>
            <a:r>
              <a:rPr lang="en-US" sz="2000" b="0" i="0">
                <a:effectLst/>
              </a:rPr>
              <a:t>[  ] Self reflect on your competitiveness </a:t>
            </a:r>
          </a:p>
          <a:p>
            <a:pPr rtl="0" fontAlgn="base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1782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6465-5182-48FA-9054-27129162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FC7B-3B58-451D-9E69-0BE6D2DD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F0FF028-389F-6396-8209-5A0B632F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422912" cy="642067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Graduation Requirements Class of 2026</a:t>
            </a:r>
            <a:br>
              <a:rPr lang="en-US" sz="4400">
                <a:solidFill>
                  <a:srgbClr val="FFFFFF"/>
                </a:solidFill>
              </a:rPr>
            </a:br>
            <a:br>
              <a:rPr lang="en-US" sz="4400">
                <a:solidFill>
                  <a:srgbClr val="FFFFFF"/>
                </a:solidFill>
              </a:rPr>
            </a:br>
            <a:r>
              <a:rPr lang="en-US" sz="2000">
                <a:hlinkClick r:id="rId3"/>
              </a:rPr>
              <a:t>Graduation Requirements | University of Maryland School of Medicine</a:t>
            </a:r>
            <a:br>
              <a:rPr lang="en-US" sz="4400" b="0" i="0">
                <a:effectLst/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22" y="-104305"/>
            <a:ext cx="7334365" cy="6629287"/>
          </a:xfrm>
        </p:spPr>
        <p:txBody>
          <a:bodyPr anchor="ctr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Must be </a:t>
            </a:r>
            <a:r>
              <a:rPr lang="en-US" b="1">
                <a:ea typeface="+mn-lt"/>
                <a:cs typeface="+mn-lt"/>
              </a:rPr>
              <a:t>completed</a:t>
            </a:r>
            <a:r>
              <a:rPr lang="en-US">
                <a:ea typeface="+mn-lt"/>
                <a:cs typeface="+mn-lt"/>
              </a:rPr>
              <a:t> ONE </a:t>
            </a:r>
            <a:r>
              <a:rPr lang="en-US" b="0" i="0"/>
              <a:t>week prior to graduation</a:t>
            </a:r>
            <a:r>
              <a:rPr lang="en-US"/>
              <a:t> 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Pass all third-year clerkships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b="0" i="0">
                <a:effectLst/>
                <a:ea typeface="+mn-lt"/>
                <a:cs typeface="+mn-lt"/>
              </a:rPr>
              <a:t>including shelf examinations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Pass </a:t>
            </a:r>
            <a:r>
              <a:rPr lang="en-US" b="1">
                <a:ea typeface="+mn-lt"/>
                <a:cs typeface="+mn-lt"/>
              </a:rPr>
              <a:t>ONE</a:t>
            </a:r>
            <a:r>
              <a:rPr lang="en-US">
                <a:ea typeface="+mn-lt"/>
                <a:cs typeface="+mn-lt"/>
              </a:rPr>
              <a:t> 2-week elective (added to the Pediatric Clerkship)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Pass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TWO</a:t>
            </a:r>
            <a:r>
              <a:rPr lang="en-US">
                <a:ea typeface="+mn-lt"/>
                <a:cs typeface="+mn-lt"/>
              </a:rPr>
              <a:t> sub-internships 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Pass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1">
                <a:ea typeface="+mn-lt"/>
                <a:cs typeface="+mn-lt"/>
              </a:rPr>
              <a:t>FIVE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0" i="0">
                <a:effectLst/>
                <a:ea typeface="+mn-lt"/>
                <a:cs typeface="+mn-lt"/>
              </a:rPr>
              <a:t>electives</a:t>
            </a:r>
            <a:r>
              <a:rPr lang="en-US">
                <a:ea typeface="+mn-lt"/>
                <a:cs typeface="+mn-lt"/>
              </a:rPr>
              <a:t> </a:t>
            </a:r>
            <a:endParaRPr lang="en-US" sz="160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ea typeface="+mn-lt"/>
                <a:cs typeface="+mn-lt"/>
              </a:rPr>
              <a:t>No more than TWO Pre-clerkship elective equivalents may be counted toward the total elective count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10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ea typeface="+mn-lt"/>
                <a:cs typeface="+mn-lt"/>
              </a:rPr>
              <a:t>Two electives must be on campus (i.e. in our electives </a:t>
            </a:r>
            <a:r>
              <a:rPr lang="en-US" sz="1800">
                <a:ea typeface="+mn-lt"/>
                <a:cs typeface="+mn-lt"/>
              </a:rPr>
              <a:t>catalogue</a:t>
            </a:r>
            <a:r>
              <a:rPr lang="en-US" sz="1800" b="0" i="0">
                <a:effectLst/>
                <a:ea typeface="+mn-lt"/>
                <a:cs typeface="+mn-lt"/>
              </a:rPr>
              <a:t>)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10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ea typeface="+mn-lt"/>
                <a:cs typeface="+mn-lt"/>
              </a:rPr>
              <a:t>Pre-clerkship electives are considered </a:t>
            </a:r>
            <a:r>
              <a:rPr lang="en-US" sz="1800">
                <a:ea typeface="+mn-lt"/>
                <a:cs typeface="+mn-lt"/>
              </a:rPr>
              <a:t>“</a:t>
            </a:r>
            <a:r>
              <a:rPr lang="en-US" sz="1800" b="0" i="0">
                <a:effectLst/>
                <a:ea typeface="+mn-lt"/>
                <a:cs typeface="+mn-lt"/>
              </a:rPr>
              <a:t>on campus</a:t>
            </a:r>
            <a:r>
              <a:rPr lang="en-US" sz="1800">
                <a:ea typeface="+mn-lt"/>
                <a:cs typeface="+mn-lt"/>
              </a:rPr>
              <a:t>” </a:t>
            </a:r>
            <a:endParaRPr lang="en-US" sz="110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Pass </a:t>
            </a:r>
            <a:r>
              <a:rPr lang="en-US" b="1">
                <a:ea typeface="+mn-lt"/>
                <a:cs typeface="+mn-lt"/>
              </a:rPr>
              <a:t>ONE</a:t>
            </a:r>
            <a:r>
              <a:rPr lang="en-US">
                <a:ea typeface="+mn-lt"/>
                <a:cs typeface="+mn-lt"/>
              </a:rPr>
              <a:t> PoM4: Transition to Residency (4 weeks)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Complete an FRCT Scholarly Project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Pass OSCE</a:t>
            </a:r>
            <a:r>
              <a:rPr lang="en-US">
                <a:ea typeface="+mn-lt"/>
                <a:cs typeface="+mn-lt"/>
              </a:rPr>
              <a:t> 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Take USMLE Step 2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b="0" i="0">
                <a:effectLst/>
                <a:ea typeface="+mn-lt"/>
                <a:cs typeface="+mn-lt"/>
              </a:rPr>
              <a:t>Clinical </a:t>
            </a:r>
            <a:r>
              <a:rPr lang="en-US">
                <a:ea typeface="+mn-lt"/>
                <a:cs typeface="+mn-lt"/>
              </a:rPr>
              <a:t>Knowledge examination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>
                <a:effectLst/>
                <a:ea typeface="+mn-lt"/>
                <a:cs typeface="+mn-lt"/>
              </a:rPr>
              <a:t>Complete Exit Interview with Financial Aid</a:t>
            </a:r>
            <a:r>
              <a:rPr lang="en-US">
                <a:ea typeface="+mn-lt"/>
                <a:cs typeface="+mn-lt"/>
              </a:rPr>
              <a:t> 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Additional Requirements (next slide)</a:t>
            </a:r>
          </a:p>
          <a:p>
            <a:r>
              <a:rPr lang="en-US">
                <a:ea typeface="+mn-lt"/>
                <a:cs typeface="+mn-lt"/>
              </a:rPr>
              <a:t> </a:t>
            </a:r>
            <a:r>
              <a:rPr lang="en-US" i="1">
                <a:ea typeface="+mn-lt"/>
                <a:cs typeface="+mn-lt"/>
              </a:rPr>
              <a:t>*NOTE – if you are off cycle, please discuss your graduation requirements with an OSA Faculty member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4373216" cy="6430617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Graduation Requirements Class of 2026</a:t>
            </a:r>
            <a:br>
              <a:rPr lang="en-US" sz="4400">
                <a:solidFill>
                  <a:srgbClr val="FFFFFF"/>
                </a:solidFill>
              </a:rPr>
            </a:br>
            <a:br>
              <a:rPr lang="en-US" sz="7200">
                <a:solidFill>
                  <a:srgbClr val="FFFFFF"/>
                </a:solidFill>
              </a:rPr>
            </a:br>
            <a:r>
              <a:rPr lang="en-US" sz="2400">
                <a:hlinkClick r:id="rId3"/>
              </a:rPr>
              <a:t>Graduation Requirements | University of Maryland School of Medicine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400">
                <a:solidFill>
                  <a:srgbClr val="FFFFFF"/>
                </a:solidFill>
              </a:rPr>
            </a:br>
            <a:br>
              <a:rPr lang="en-US" sz="4400" b="0" i="0">
                <a:effectLst/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93" y="109218"/>
            <a:ext cx="6724374" cy="64306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b="1" u="sng">
                <a:ea typeface="+mn-lt"/>
                <a:cs typeface="+mn-lt"/>
              </a:rPr>
              <a:t>Additional Requirements:</a:t>
            </a:r>
            <a:r>
              <a:rPr lang="en-US" sz="2100">
                <a:ea typeface="+mn-lt"/>
                <a:cs typeface="+mn-lt"/>
              </a:rPr>
              <a:t> Note: these are NOT in addition to the above, but fulfill an above elective or sub-internship requirement.</a:t>
            </a:r>
            <a:endParaRPr lang="en-US" sz="2100"/>
          </a:p>
          <a:p>
            <a:r>
              <a:rPr lang="en-US" sz="2100" b="1" u="sng">
                <a:ea typeface="+mn-lt"/>
                <a:cs typeface="+mn-lt"/>
              </a:rPr>
              <a:t>Ambulatory Requirement^:</a:t>
            </a:r>
            <a:r>
              <a:rPr lang="en-US" sz="2100">
                <a:ea typeface="+mn-lt"/>
                <a:cs typeface="+mn-lt"/>
              </a:rPr>
              <a:t> one (4-week) of the five above required electives or one (4-week) of the two above required sub-internships must be an Ambulatory rotation (as designated via the "Ambulatory" tab in the course catalog); in addition to the expectations of the elective, students will have designated curricular material to satisfy the ambulatory requirement; this requirement cannot be fulfilled with a pre-clerkship elective.</a:t>
            </a:r>
            <a:endParaRPr lang="en-US" sz="1600"/>
          </a:p>
          <a:p>
            <a:r>
              <a:rPr lang="en-US" sz="2100" b="1" u="sng">
                <a:ea typeface="+mn-lt"/>
                <a:cs typeface="+mn-lt"/>
              </a:rPr>
              <a:t>Internal Medicine Requirement^:</a:t>
            </a:r>
            <a:r>
              <a:rPr lang="en-US" sz="2100">
                <a:ea typeface="+mn-lt"/>
                <a:cs typeface="+mn-lt"/>
              </a:rPr>
              <a:t> one (4-week) of the five above required electives or one (4-week) of the two above required sub-internships must be in Internal Medicine (as designated via the "Internal Medicine" tab in the course catalog); cannot be fulfilled with a pre-clerkship elective.</a:t>
            </a:r>
            <a:endParaRPr lang="en-US" sz="1600"/>
          </a:p>
          <a:p>
            <a:r>
              <a:rPr lang="en-US" sz="2100">
                <a:ea typeface="+mn-lt"/>
                <a:cs typeface="+mn-lt"/>
              </a:rPr>
              <a:t>^The same rotation cannot fulfill both the Ambulatory and Internal Medicine Requirement.</a:t>
            </a:r>
            <a:endParaRPr lang="en-US" sz="1600"/>
          </a:p>
          <a:p>
            <a:r>
              <a:rPr lang="en-US" sz="2100">
                <a:ea typeface="+mn-lt"/>
                <a:cs typeface="+mn-lt"/>
              </a:rPr>
              <a:t>★ At least one clinical rotation (as designated via the "Clinical" tab in the course catalog) must be done in the second half of the 4th year.</a:t>
            </a:r>
            <a:endParaRPr lang="en-US" sz="160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447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b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Cascio)</a:t>
            </a: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Jan – May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C380-A799-4168-B788-3919AFF7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374204"/>
            <a:ext cx="9818390" cy="1029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Career Tab </a:t>
            </a: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(Please complete)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D2CD3-95EE-0356-6382-09D6F4FA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5" y="588930"/>
            <a:ext cx="11613750" cy="3486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16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63B3-BDD9-BDA9-ED27-69B6B1D4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Residency Application Manual:</a:t>
            </a:r>
            <a:br>
              <a:rPr lang="en-US"/>
            </a:br>
            <a:r>
              <a:rPr lang="en-US"/>
              <a:t>Your New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68F5-7404-53E3-E292-F4636A7D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1" y="3097109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hlinkClick r:id="rId2"/>
              </a:rPr>
              <a:t>Residency Application Manual | University of Maryland School of Medicine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431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1:1 Sessions with OSA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6374B7-B93E-EF5A-7991-C119364D05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1"/>
          <a:ext cx="6931152" cy="55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744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2.2.3.19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480e030d-b1ba-4175-bf7e-8ff9154deca3"/>
    <ds:schemaRef ds:uri="b952f4ed-faee-42e5-b15e-296a4efded7d"/>
    <ds:schemaRef ds:uri="c571fd41-74c2-4ff1-a614-e2b7fcd93986"/>
    <ds:schemaRef ds:uri="d3d66719-db80-407d-811e-b053a826c8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A8549-7BB1-4828-BF81-562224384DFD}">
  <ds:schemaRefs>
    <ds:schemaRef ds:uri="480e030d-b1ba-4175-bf7e-8ff9154deca3"/>
    <ds:schemaRef ds:uri="b952f4ed-faee-42e5-b15e-296a4efded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Application>Microsoft Office PowerPoint</Application>
  <PresentationFormat>Widescreen</PresentationFormat>
  <Slides>32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RetrospectVTI</vt:lpstr>
      <vt:lpstr>Office Theme</vt:lpstr>
      <vt:lpstr>Neurology</vt:lpstr>
      <vt:lpstr>PowerPoint Presentation</vt:lpstr>
      <vt:lpstr>Upcoming workshops!</vt:lpstr>
      <vt:lpstr>Graduation Requirements Class of 2026  Graduation Requirements | University of Maryland School of Medicine </vt:lpstr>
      <vt:lpstr>Graduation Requirements Class of 2026  Graduation Requirements | University of Maryland School of Medicine   </vt:lpstr>
      <vt:lpstr>Important Reminders </vt:lpstr>
      <vt:lpstr>Career Tab (Please complete)</vt:lpstr>
      <vt:lpstr>Residency Application Manual: Your New Best Friend</vt:lpstr>
      <vt:lpstr>1:1 Sessions with OSA </vt:lpstr>
      <vt:lpstr>MSPE</vt:lpstr>
      <vt:lpstr>ERAS/NRMP TIMELINE  </vt:lpstr>
      <vt:lpstr>PowerPoint Presentation</vt:lpstr>
      <vt:lpstr>Neurology Application</vt:lpstr>
      <vt:lpstr>A Note on External Rotations (“Aways”) </vt:lpstr>
      <vt:lpstr>PowerPoint Presentation</vt:lpstr>
      <vt:lpstr>PowerPoint Presentation</vt:lpstr>
      <vt:lpstr>PowerPoint Presentation</vt:lpstr>
      <vt:lpstr>Goals</vt:lpstr>
      <vt:lpstr>Signaling</vt:lpstr>
      <vt:lpstr>Neurology Data (UMSOM)</vt:lpstr>
      <vt:lpstr>Neurology Data (UMSOM)</vt:lpstr>
      <vt:lpstr>Neurology Data (UMSOM)</vt:lpstr>
      <vt:lpstr>Neurology Data (UMSOM)</vt:lpstr>
      <vt:lpstr>Which Programs to apply to:</vt:lpstr>
      <vt:lpstr>Residency Explorer</vt:lpstr>
      <vt:lpstr>PowerPoint Presentation</vt:lpstr>
      <vt:lpstr>Compare Programs</vt:lpstr>
      <vt:lpstr>Frieda</vt:lpstr>
      <vt:lpstr>PowerPoint Presentation</vt:lpstr>
      <vt:lpstr>Checklist to be completed  prior to your meeting </vt:lpstr>
      <vt:lpstr>Checklist to be completed  prior to your meeting 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revision>2</cp:revision>
  <dcterms:created xsi:type="dcterms:W3CDTF">2022-04-09T17:30:38Z</dcterms:created>
  <dcterms:modified xsi:type="dcterms:W3CDTF">2025-05-07T15:49:32Z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