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2" r:id="rId3"/>
    <p:sldId id="281" r:id="rId4"/>
    <p:sldId id="280" r:id="rId5"/>
    <p:sldId id="296" r:id="rId6"/>
    <p:sldId id="276" r:id="rId7"/>
    <p:sldId id="295" r:id="rId8"/>
    <p:sldId id="302" r:id="rId9"/>
    <p:sldId id="278" r:id="rId10"/>
    <p:sldId id="274" r:id="rId11"/>
    <p:sldId id="308" r:id="rId12"/>
    <p:sldId id="309" r:id="rId13"/>
    <p:sldId id="306" r:id="rId14"/>
    <p:sldId id="286" r:id="rId15"/>
    <p:sldId id="298" r:id="rId16"/>
    <p:sldId id="299" r:id="rId17"/>
    <p:sldId id="272" r:id="rId18"/>
    <p:sldId id="301" r:id="rId19"/>
    <p:sldId id="261" r:id="rId20"/>
    <p:sldId id="303" r:id="rId21"/>
    <p:sldId id="305" r:id="rId22"/>
    <p:sldId id="304" r:id="rId23"/>
    <p:sldId id="271" r:id="rId24"/>
    <p:sldId id="310" r:id="rId25"/>
    <p:sldId id="458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0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75" d="100"/>
        <a:sy n="175" d="100"/>
      </p:scale>
      <p:origin x="0" y="0"/>
    </p:cViewPr>
  </p:sorterViewPr>
  <p:notesViewPr>
    <p:cSldViewPr>
      <p:cViewPr>
        <p:scale>
          <a:sx n="100" d="100"/>
          <a:sy n="100" d="100"/>
        </p:scale>
        <p:origin x="-1626" y="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Giving Focus</a:t>
            </a:r>
          </a:p>
        </c:rich>
      </c:tx>
      <c:layout>
        <c:manualLayout>
          <c:xMode val="edge"/>
          <c:yMode val="edge"/>
          <c:x val="0.23316746864975207"/>
          <c:y val="1.860465116279069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Giving Focus</c:v>
                </c:pt>
              </c:strCache>
            </c:strRef>
          </c:tx>
          <c:dLbls>
            <c:dLbl>
              <c:idx val="0"/>
              <c:layout>
                <c:manualLayout>
                  <c:x val="-0.10665609507144941"/>
                  <c:y val="0.12602380516388939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24-4DAF-A38D-75FF0B69AB85}"/>
                </c:ext>
              </c:extLst>
            </c:dLbl>
            <c:dLbl>
              <c:idx val="1"/>
              <c:layout>
                <c:manualLayout>
                  <c:x val="-0.12231524010887528"/>
                  <c:y val="-0.10151352011231154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C24-4DAF-A38D-75FF0B69AB85}"/>
                </c:ext>
              </c:extLst>
            </c:dLbl>
            <c:dLbl>
              <c:idx val="2"/>
              <c:layout>
                <c:manualLayout>
                  <c:x val="1.003529940701854E-2"/>
                  <c:y val="-0.1773609229078923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C24-4DAF-A38D-75FF0B69AB8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Health</c:v>
                </c:pt>
                <c:pt idx="1">
                  <c:v>Education</c:v>
                </c:pt>
                <c:pt idx="2">
                  <c:v>Human Services</c:v>
                </c:pt>
                <c:pt idx="3">
                  <c:v>Public Affairs/Society Benefit</c:v>
                </c:pt>
                <c:pt idx="4">
                  <c:v>Arts and Culture</c:v>
                </c:pt>
                <c:pt idx="5">
                  <c:v>Environment and Animals</c:v>
                </c:pt>
                <c:pt idx="6">
                  <c:v>International Affairs</c:v>
                </c:pt>
                <c:pt idx="7">
                  <c:v>Science and Technology</c:v>
                </c:pt>
                <c:pt idx="8">
                  <c:v>Religion</c:v>
                </c:pt>
                <c:pt idx="9">
                  <c:v>Social Sciences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22</c:v>
                </c:pt>
                <c:pt idx="1">
                  <c:v>22</c:v>
                </c:pt>
                <c:pt idx="2">
                  <c:v>16</c:v>
                </c:pt>
                <c:pt idx="3">
                  <c:v>12</c:v>
                </c:pt>
                <c:pt idx="4">
                  <c:v>10</c:v>
                </c:pt>
                <c:pt idx="5">
                  <c:v>7</c:v>
                </c:pt>
                <c:pt idx="6">
                  <c:v>5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C24-4DAF-A38D-75FF0B69AB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308204529989305"/>
          <c:y val="3.7694683513398032E-2"/>
          <c:w val="0.3304982016136872"/>
          <c:h val="0.94990221571140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E368A2-711A-4821-993B-918F7A2DF767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0D4949-851F-483D-97B3-4C91DC6A63A9}">
      <dgm:prSet phldrT="[Text]"/>
      <dgm:spPr/>
      <dgm:t>
        <a:bodyPr/>
        <a:lstStyle/>
        <a:p>
          <a:r>
            <a:rPr lang="en-US" b="1" dirty="0"/>
            <a:t>Identification of Prospect</a:t>
          </a:r>
        </a:p>
      </dgm:t>
    </dgm:pt>
    <dgm:pt modelId="{7CB23A9F-1D42-40EE-9494-7F37A429CB95}" type="parTrans" cxnId="{A27E7ABA-FDC3-497C-9B73-C6B6DCAC4998}">
      <dgm:prSet/>
      <dgm:spPr/>
      <dgm:t>
        <a:bodyPr/>
        <a:lstStyle/>
        <a:p>
          <a:endParaRPr lang="en-US"/>
        </a:p>
      </dgm:t>
    </dgm:pt>
    <dgm:pt modelId="{9FFB6B42-2A78-4627-9E81-760B003F36DE}" type="sibTrans" cxnId="{A27E7ABA-FDC3-497C-9B73-C6B6DCAC4998}">
      <dgm:prSet/>
      <dgm:spPr/>
      <dgm:t>
        <a:bodyPr/>
        <a:lstStyle/>
        <a:p>
          <a:endParaRPr lang="en-US"/>
        </a:p>
      </dgm:t>
    </dgm:pt>
    <dgm:pt modelId="{724B189F-582F-4A87-A339-EFFB72657112}">
      <dgm:prSet phldrT="[Text]"/>
      <dgm:spPr/>
      <dgm:t>
        <a:bodyPr/>
        <a:lstStyle/>
        <a:p>
          <a:r>
            <a:rPr lang="en-US" b="1" dirty="0"/>
            <a:t>Routing and Submission</a:t>
          </a:r>
        </a:p>
      </dgm:t>
    </dgm:pt>
    <dgm:pt modelId="{6C45432C-43DA-4C68-B652-C3174B9A64FE}" type="parTrans" cxnId="{0314B47D-F1B1-45C7-8B70-EAA7D3188B5F}">
      <dgm:prSet/>
      <dgm:spPr/>
      <dgm:t>
        <a:bodyPr/>
        <a:lstStyle/>
        <a:p>
          <a:endParaRPr lang="en-US"/>
        </a:p>
      </dgm:t>
    </dgm:pt>
    <dgm:pt modelId="{45FE65B9-CD8F-4618-B29E-5E62FD53C7CD}" type="sibTrans" cxnId="{0314B47D-F1B1-45C7-8B70-EAA7D3188B5F}">
      <dgm:prSet/>
      <dgm:spPr/>
      <dgm:t>
        <a:bodyPr/>
        <a:lstStyle/>
        <a:p>
          <a:endParaRPr lang="en-US"/>
        </a:p>
      </dgm:t>
    </dgm:pt>
    <dgm:pt modelId="{E337B660-8A81-46EB-A9D1-C6142EB46182}">
      <dgm:prSet phldrT="[Text]"/>
      <dgm:spPr/>
      <dgm:t>
        <a:bodyPr/>
        <a:lstStyle/>
        <a:p>
          <a:r>
            <a:rPr lang="en-US" b="1" dirty="0"/>
            <a:t>Notification of Award</a:t>
          </a:r>
        </a:p>
      </dgm:t>
    </dgm:pt>
    <dgm:pt modelId="{F0BBBD3A-1DD7-4A31-9AAB-77936F9DC060}" type="parTrans" cxnId="{8EF18659-F3EC-41DA-99A4-A19CF16FD463}">
      <dgm:prSet/>
      <dgm:spPr/>
      <dgm:t>
        <a:bodyPr/>
        <a:lstStyle/>
        <a:p>
          <a:endParaRPr lang="en-US"/>
        </a:p>
      </dgm:t>
    </dgm:pt>
    <dgm:pt modelId="{A62E3F7D-F835-45BF-9EAD-FE2CA2B3A9F5}" type="sibTrans" cxnId="{8EF18659-F3EC-41DA-99A4-A19CF16FD463}">
      <dgm:prSet/>
      <dgm:spPr/>
      <dgm:t>
        <a:bodyPr/>
        <a:lstStyle/>
        <a:p>
          <a:endParaRPr lang="en-US"/>
        </a:p>
      </dgm:t>
    </dgm:pt>
    <dgm:pt modelId="{F5C67E1C-2BF4-4527-8C88-EABF145B6D28}">
      <dgm:prSet phldrT="[Text]"/>
      <dgm:spPr/>
      <dgm:t>
        <a:bodyPr/>
        <a:lstStyle/>
        <a:p>
          <a:r>
            <a:rPr lang="en-US" b="1" dirty="0"/>
            <a:t>Grant Management</a:t>
          </a:r>
        </a:p>
      </dgm:t>
    </dgm:pt>
    <dgm:pt modelId="{6F2A9B62-778A-43EB-9939-15F378DE4A3A}" type="parTrans" cxnId="{1EBA3DF5-654C-4153-A7E7-10902375B48A}">
      <dgm:prSet/>
      <dgm:spPr/>
      <dgm:t>
        <a:bodyPr/>
        <a:lstStyle/>
        <a:p>
          <a:endParaRPr lang="en-US"/>
        </a:p>
      </dgm:t>
    </dgm:pt>
    <dgm:pt modelId="{D9A488F8-B176-483D-A558-695B37E9D5DE}" type="sibTrans" cxnId="{1EBA3DF5-654C-4153-A7E7-10902375B48A}">
      <dgm:prSet/>
      <dgm:spPr/>
      <dgm:t>
        <a:bodyPr/>
        <a:lstStyle/>
        <a:p>
          <a:endParaRPr lang="en-US"/>
        </a:p>
      </dgm:t>
    </dgm:pt>
    <dgm:pt modelId="{7D871852-055F-4797-995A-81ABD7F57939}">
      <dgm:prSet phldrT="[Text]"/>
      <dgm:spPr/>
      <dgm:t>
        <a:bodyPr/>
        <a:lstStyle/>
        <a:p>
          <a:r>
            <a:rPr lang="en-US" b="1" dirty="0"/>
            <a:t>Grant Reporting</a:t>
          </a:r>
        </a:p>
      </dgm:t>
    </dgm:pt>
    <dgm:pt modelId="{F143BD91-9F02-47FF-9DC5-A869584D1BAE}" type="parTrans" cxnId="{9D183FD1-8910-4F66-8F18-09A668E85AAB}">
      <dgm:prSet/>
      <dgm:spPr/>
      <dgm:t>
        <a:bodyPr/>
        <a:lstStyle/>
        <a:p>
          <a:endParaRPr lang="en-US"/>
        </a:p>
      </dgm:t>
    </dgm:pt>
    <dgm:pt modelId="{E5A7391E-AB4C-4F0B-9906-FE857C30CB87}" type="sibTrans" cxnId="{9D183FD1-8910-4F66-8F18-09A668E85AAB}">
      <dgm:prSet/>
      <dgm:spPr/>
      <dgm:t>
        <a:bodyPr/>
        <a:lstStyle/>
        <a:p>
          <a:endParaRPr lang="en-US"/>
        </a:p>
      </dgm:t>
    </dgm:pt>
    <dgm:pt modelId="{98CA9F16-9EB2-4912-9FC6-A4A63AEE56B1}">
      <dgm:prSet/>
      <dgm:spPr/>
      <dgm:t>
        <a:bodyPr/>
        <a:lstStyle/>
        <a:p>
          <a:r>
            <a:rPr lang="en-US" b="1" dirty="0"/>
            <a:t>Cultivation</a:t>
          </a:r>
        </a:p>
      </dgm:t>
    </dgm:pt>
    <dgm:pt modelId="{5FAD84A1-6F08-4BD7-A212-5DE1A30FFC74}" type="parTrans" cxnId="{D73F00EE-D217-4782-9804-CF088F0B1F96}">
      <dgm:prSet/>
      <dgm:spPr/>
      <dgm:t>
        <a:bodyPr/>
        <a:lstStyle/>
        <a:p>
          <a:endParaRPr lang="en-US"/>
        </a:p>
      </dgm:t>
    </dgm:pt>
    <dgm:pt modelId="{976B7466-33F5-460B-B07F-B4FF156FC983}" type="sibTrans" cxnId="{D73F00EE-D217-4782-9804-CF088F0B1F96}">
      <dgm:prSet/>
      <dgm:spPr/>
      <dgm:t>
        <a:bodyPr/>
        <a:lstStyle/>
        <a:p>
          <a:endParaRPr lang="en-US"/>
        </a:p>
      </dgm:t>
    </dgm:pt>
    <dgm:pt modelId="{7798D5FA-CA59-48A6-B359-A9F1752D3F6F}">
      <dgm:prSet/>
      <dgm:spPr/>
      <dgm:t>
        <a:bodyPr/>
        <a:lstStyle/>
        <a:p>
          <a:r>
            <a:rPr lang="en-US" b="1" dirty="0"/>
            <a:t>Development of Proposal</a:t>
          </a:r>
        </a:p>
      </dgm:t>
    </dgm:pt>
    <dgm:pt modelId="{5DC15C21-4280-4F8A-9EE8-7DEA1F10267A}" type="parTrans" cxnId="{2656BEA3-47E5-4BE3-9BCE-BCCE4873F1F1}">
      <dgm:prSet/>
      <dgm:spPr/>
      <dgm:t>
        <a:bodyPr/>
        <a:lstStyle/>
        <a:p>
          <a:endParaRPr lang="en-US"/>
        </a:p>
      </dgm:t>
    </dgm:pt>
    <dgm:pt modelId="{49725777-C6B9-4355-87B3-5E8F53358ECA}" type="sibTrans" cxnId="{2656BEA3-47E5-4BE3-9BCE-BCCE4873F1F1}">
      <dgm:prSet/>
      <dgm:spPr/>
      <dgm:t>
        <a:bodyPr/>
        <a:lstStyle/>
        <a:p>
          <a:endParaRPr lang="en-US"/>
        </a:p>
      </dgm:t>
    </dgm:pt>
    <dgm:pt modelId="{D84D16D0-4302-4BF0-AE59-F61E2800CFC3}">
      <dgm:prSet/>
      <dgm:spPr/>
      <dgm:t>
        <a:bodyPr/>
        <a:lstStyle/>
        <a:p>
          <a:r>
            <a:rPr lang="en-US" b="1" dirty="0"/>
            <a:t>Stewardship</a:t>
          </a:r>
        </a:p>
      </dgm:t>
    </dgm:pt>
    <dgm:pt modelId="{56477976-FADA-4BF5-BF64-2A547C2FB190}" type="parTrans" cxnId="{B56A2BF3-0672-4AD1-B3C7-95B13A7BA1D8}">
      <dgm:prSet/>
      <dgm:spPr/>
      <dgm:t>
        <a:bodyPr/>
        <a:lstStyle/>
        <a:p>
          <a:endParaRPr lang="en-US"/>
        </a:p>
      </dgm:t>
    </dgm:pt>
    <dgm:pt modelId="{57E24A76-9CF3-47DE-8851-B7278DF0ECA5}" type="sibTrans" cxnId="{B56A2BF3-0672-4AD1-B3C7-95B13A7BA1D8}">
      <dgm:prSet/>
      <dgm:spPr/>
      <dgm:t>
        <a:bodyPr/>
        <a:lstStyle/>
        <a:p>
          <a:endParaRPr lang="en-US"/>
        </a:p>
      </dgm:t>
    </dgm:pt>
    <dgm:pt modelId="{51992A5D-F724-45F9-B10F-D16F60C8EF15}" type="pres">
      <dgm:prSet presAssocID="{C8E368A2-711A-4821-993B-918F7A2DF767}" presName="Name0" presStyleCnt="0">
        <dgm:presLayoutVars>
          <dgm:dir/>
          <dgm:resizeHandles val="exact"/>
        </dgm:presLayoutVars>
      </dgm:prSet>
      <dgm:spPr/>
    </dgm:pt>
    <dgm:pt modelId="{FA35DF8D-70F7-4001-B369-94EFFBCA9B81}" type="pres">
      <dgm:prSet presAssocID="{C8E368A2-711A-4821-993B-918F7A2DF767}" presName="cycle" presStyleCnt="0"/>
      <dgm:spPr/>
    </dgm:pt>
    <dgm:pt modelId="{979651D0-F41D-4DB9-97CB-2782DEF147C0}" type="pres">
      <dgm:prSet presAssocID="{530D4949-851F-483D-97B3-4C91DC6A63A9}" presName="nodeFirstNode" presStyleLbl="node1" presStyleIdx="0" presStyleCnt="8">
        <dgm:presLayoutVars>
          <dgm:bulletEnabled val="1"/>
        </dgm:presLayoutVars>
      </dgm:prSet>
      <dgm:spPr/>
    </dgm:pt>
    <dgm:pt modelId="{A7ACCD81-65CF-4956-88BA-24FA88D2C2C4}" type="pres">
      <dgm:prSet presAssocID="{9FFB6B42-2A78-4627-9E81-760B003F36DE}" presName="sibTransFirstNode" presStyleLbl="bgShp" presStyleIdx="0" presStyleCnt="1"/>
      <dgm:spPr/>
    </dgm:pt>
    <dgm:pt modelId="{DA555B41-9C52-4ECB-8865-4DBC84CC779F}" type="pres">
      <dgm:prSet presAssocID="{98CA9F16-9EB2-4912-9FC6-A4A63AEE56B1}" presName="nodeFollowingNodes" presStyleLbl="node1" presStyleIdx="1" presStyleCnt="8">
        <dgm:presLayoutVars>
          <dgm:bulletEnabled val="1"/>
        </dgm:presLayoutVars>
      </dgm:prSet>
      <dgm:spPr/>
    </dgm:pt>
    <dgm:pt modelId="{FCACDDFB-52F9-4E65-AB42-1B5B7FFA7BEC}" type="pres">
      <dgm:prSet presAssocID="{7798D5FA-CA59-48A6-B359-A9F1752D3F6F}" presName="nodeFollowingNodes" presStyleLbl="node1" presStyleIdx="2" presStyleCnt="8" custRadScaleRad="99634" custRadScaleInc="-14469">
        <dgm:presLayoutVars>
          <dgm:bulletEnabled val="1"/>
        </dgm:presLayoutVars>
      </dgm:prSet>
      <dgm:spPr/>
    </dgm:pt>
    <dgm:pt modelId="{80F7CF6A-3DE8-454A-87F4-C11344A702C8}" type="pres">
      <dgm:prSet presAssocID="{724B189F-582F-4A87-A339-EFFB72657112}" presName="nodeFollowingNodes" presStyleLbl="node1" presStyleIdx="3" presStyleCnt="8" custRadScaleRad="99330" custRadScaleInc="-15158">
        <dgm:presLayoutVars>
          <dgm:bulletEnabled val="1"/>
        </dgm:presLayoutVars>
      </dgm:prSet>
      <dgm:spPr/>
    </dgm:pt>
    <dgm:pt modelId="{A9D04790-67FB-4480-A94A-482940458BF7}" type="pres">
      <dgm:prSet presAssocID="{E337B660-8A81-46EB-A9D1-C6142EB46182}" presName="nodeFollowingNodes" presStyleLbl="node1" presStyleIdx="4" presStyleCnt="8">
        <dgm:presLayoutVars>
          <dgm:bulletEnabled val="1"/>
        </dgm:presLayoutVars>
      </dgm:prSet>
      <dgm:spPr/>
    </dgm:pt>
    <dgm:pt modelId="{9D14020D-8886-4085-945E-8553D7BC6EDF}" type="pres">
      <dgm:prSet presAssocID="{F5C67E1C-2BF4-4527-8C88-EABF145B6D28}" presName="nodeFollowingNodes" presStyleLbl="node1" presStyleIdx="5" presStyleCnt="8" custRadScaleRad="102072" custRadScaleInc="18241">
        <dgm:presLayoutVars>
          <dgm:bulletEnabled val="1"/>
        </dgm:presLayoutVars>
      </dgm:prSet>
      <dgm:spPr/>
    </dgm:pt>
    <dgm:pt modelId="{BAE733A6-232C-49DB-9C40-4D515CDA16A2}" type="pres">
      <dgm:prSet presAssocID="{7D871852-055F-4797-995A-81ABD7F57939}" presName="nodeFollowingNodes" presStyleLbl="node1" presStyleIdx="6" presStyleCnt="8" custRadScaleRad="102286" custRadScaleInc="14707">
        <dgm:presLayoutVars>
          <dgm:bulletEnabled val="1"/>
        </dgm:presLayoutVars>
      </dgm:prSet>
      <dgm:spPr/>
    </dgm:pt>
    <dgm:pt modelId="{0DD0D1C8-4C00-454C-8CAE-0FB7FAE1A3BD}" type="pres">
      <dgm:prSet presAssocID="{D84D16D0-4302-4BF0-AE59-F61E2800CFC3}" presName="nodeFollowingNodes" presStyleLbl="node1" presStyleIdx="7" presStyleCnt="8">
        <dgm:presLayoutVars>
          <dgm:bulletEnabled val="1"/>
        </dgm:presLayoutVars>
      </dgm:prSet>
      <dgm:spPr/>
    </dgm:pt>
  </dgm:ptLst>
  <dgm:cxnLst>
    <dgm:cxn modelId="{74A7060C-8F47-49D3-9CA7-B9E12CF76F24}" type="presOf" srcId="{7D871852-055F-4797-995A-81ABD7F57939}" destId="{BAE733A6-232C-49DB-9C40-4D515CDA16A2}" srcOrd="0" destOrd="0" presId="urn:microsoft.com/office/officeart/2005/8/layout/cycle3"/>
    <dgm:cxn modelId="{DD1DA02B-EEEF-4C13-A7A5-7CF6ED839FEB}" type="presOf" srcId="{E337B660-8A81-46EB-A9D1-C6142EB46182}" destId="{A9D04790-67FB-4480-A94A-482940458BF7}" srcOrd="0" destOrd="0" presId="urn:microsoft.com/office/officeart/2005/8/layout/cycle3"/>
    <dgm:cxn modelId="{48B54573-5209-4691-91A1-AB5CEBC1D40B}" type="presOf" srcId="{C8E368A2-711A-4821-993B-918F7A2DF767}" destId="{51992A5D-F724-45F9-B10F-D16F60C8EF15}" srcOrd="0" destOrd="0" presId="urn:microsoft.com/office/officeart/2005/8/layout/cycle3"/>
    <dgm:cxn modelId="{8EF18659-F3EC-41DA-99A4-A19CF16FD463}" srcId="{C8E368A2-711A-4821-993B-918F7A2DF767}" destId="{E337B660-8A81-46EB-A9D1-C6142EB46182}" srcOrd="4" destOrd="0" parTransId="{F0BBBD3A-1DD7-4A31-9AAB-77936F9DC060}" sibTransId="{A62E3F7D-F835-45BF-9EAD-FE2CA2B3A9F5}"/>
    <dgm:cxn modelId="{0314B47D-F1B1-45C7-8B70-EAA7D3188B5F}" srcId="{C8E368A2-711A-4821-993B-918F7A2DF767}" destId="{724B189F-582F-4A87-A339-EFFB72657112}" srcOrd="3" destOrd="0" parTransId="{6C45432C-43DA-4C68-B652-C3174B9A64FE}" sibTransId="{45FE65B9-CD8F-4618-B29E-5E62FD53C7CD}"/>
    <dgm:cxn modelId="{ECE81580-814A-4ACD-A81E-577AEE8210CE}" type="presOf" srcId="{F5C67E1C-2BF4-4527-8C88-EABF145B6D28}" destId="{9D14020D-8886-4085-945E-8553D7BC6EDF}" srcOrd="0" destOrd="0" presId="urn:microsoft.com/office/officeart/2005/8/layout/cycle3"/>
    <dgm:cxn modelId="{2656BEA3-47E5-4BE3-9BCE-BCCE4873F1F1}" srcId="{C8E368A2-711A-4821-993B-918F7A2DF767}" destId="{7798D5FA-CA59-48A6-B359-A9F1752D3F6F}" srcOrd="2" destOrd="0" parTransId="{5DC15C21-4280-4F8A-9EE8-7DEA1F10267A}" sibTransId="{49725777-C6B9-4355-87B3-5E8F53358ECA}"/>
    <dgm:cxn modelId="{A27E7ABA-FDC3-497C-9B73-C6B6DCAC4998}" srcId="{C8E368A2-711A-4821-993B-918F7A2DF767}" destId="{530D4949-851F-483D-97B3-4C91DC6A63A9}" srcOrd="0" destOrd="0" parTransId="{7CB23A9F-1D42-40EE-9494-7F37A429CB95}" sibTransId="{9FFB6B42-2A78-4627-9E81-760B003F36DE}"/>
    <dgm:cxn modelId="{20D2C6BE-A12B-4904-8A2B-AC7E490BD6DC}" type="presOf" srcId="{724B189F-582F-4A87-A339-EFFB72657112}" destId="{80F7CF6A-3DE8-454A-87F4-C11344A702C8}" srcOrd="0" destOrd="0" presId="urn:microsoft.com/office/officeart/2005/8/layout/cycle3"/>
    <dgm:cxn modelId="{16C3B1BF-7E56-49DC-809D-5B4A235C9FBE}" type="presOf" srcId="{D84D16D0-4302-4BF0-AE59-F61E2800CFC3}" destId="{0DD0D1C8-4C00-454C-8CAE-0FB7FAE1A3BD}" srcOrd="0" destOrd="0" presId="urn:microsoft.com/office/officeart/2005/8/layout/cycle3"/>
    <dgm:cxn modelId="{501F64C4-A00C-4EF3-99F2-6E6030B5DBC8}" type="presOf" srcId="{7798D5FA-CA59-48A6-B359-A9F1752D3F6F}" destId="{FCACDDFB-52F9-4E65-AB42-1B5B7FFA7BEC}" srcOrd="0" destOrd="0" presId="urn:microsoft.com/office/officeart/2005/8/layout/cycle3"/>
    <dgm:cxn modelId="{9D183FD1-8910-4F66-8F18-09A668E85AAB}" srcId="{C8E368A2-711A-4821-993B-918F7A2DF767}" destId="{7D871852-055F-4797-995A-81ABD7F57939}" srcOrd="6" destOrd="0" parTransId="{F143BD91-9F02-47FF-9DC5-A869584D1BAE}" sibTransId="{E5A7391E-AB4C-4F0B-9906-FE857C30CB87}"/>
    <dgm:cxn modelId="{29E7A1DF-D9F2-4CAC-BCCF-D17AA3CF1A93}" type="presOf" srcId="{9FFB6B42-2A78-4627-9E81-760B003F36DE}" destId="{A7ACCD81-65CF-4956-88BA-24FA88D2C2C4}" srcOrd="0" destOrd="0" presId="urn:microsoft.com/office/officeart/2005/8/layout/cycle3"/>
    <dgm:cxn modelId="{116DBCE8-1C31-4FCF-A1D8-87AD136FB542}" type="presOf" srcId="{98CA9F16-9EB2-4912-9FC6-A4A63AEE56B1}" destId="{DA555B41-9C52-4ECB-8865-4DBC84CC779F}" srcOrd="0" destOrd="0" presId="urn:microsoft.com/office/officeart/2005/8/layout/cycle3"/>
    <dgm:cxn modelId="{D73F00EE-D217-4782-9804-CF088F0B1F96}" srcId="{C8E368A2-711A-4821-993B-918F7A2DF767}" destId="{98CA9F16-9EB2-4912-9FC6-A4A63AEE56B1}" srcOrd="1" destOrd="0" parTransId="{5FAD84A1-6F08-4BD7-A212-5DE1A30FFC74}" sibTransId="{976B7466-33F5-460B-B07F-B4FF156FC983}"/>
    <dgm:cxn modelId="{A94155EF-7CA2-4766-89C0-8BD569F6D6F0}" type="presOf" srcId="{530D4949-851F-483D-97B3-4C91DC6A63A9}" destId="{979651D0-F41D-4DB9-97CB-2782DEF147C0}" srcOrd="0" destOrd="0" presId="urn:microsoft.com/office/officeart/2005/8/layout/cycle3"/>
    <dgm:cxn modelId="{B56A2BF3-0672-4AD1-B3C7-95B13A7BA1D8}" srcId="{C8E368A2-711A-4821-993B-918F7A2DF767}" destId="{D84D16D0-4302-4BF0-AE59-F61E2800CFC3}" srcOrd="7" destOrd="0" parTransId="{56477976-FADA-4BF5-BF64-2A547C2FB190}" sibTransId="{57E24A76-9CF3-47DE-8851-B7278DF0ECA5}"/>
    <dgm:cxn modelId="{1EBA3DF5-654C-4153-A7E7-10902375B48A}" srcId="{C8E368A2-711A-4821-993B-918F7A2DF767}" destId="{F5C67E1C-2BF4-4527-8C88-EABF145B6D28}" srcOrd="5" destOrd="0" parTransId="{6F2A9B62-778A-43EB-9939-15F378DE4A3A}" sibTransId="{D9A488F8-B176-483D-A558-695B37E9D5DE}"/>
    <dgm:cxn modelId="{44A2677B-0284-417B-9F35-70A388F237E4}" type="presParOf" srcId="{51992A5D-F724-45F9-B10F-D16F60C8EF15}" destId="{FA35DF8D-70F7-4001-B369-94EFFBCA9B81}" srcOrd="0" destOrd="0" presId="urn:microsoft.com/office/officeart/2005/8/layout/cycle3"/>
    <dgm:cxn modelId="{C54CFA3D-6BD7-433B-BA8D-30553B62FBE6}" type="presParOf" srcId="{FA35DF8D-70F7-4001-B369-94EFFBCA9B81}" destId="{979651D0-F41D-4DB9-97CB-2782DEF147C0}" srcOrd="0" destOrd="0" presId="urn:microsoft.com/office/officeart/2005/8/layout/cycle3"/>
    <dgm:cxn modelId="{2899FDD9-4C92-46B2-A5D0-2C17B3A219FF}" type="presParOf" srcId="{FA35DF8D-70F7-4001-B369-94EFFBCA9B81}" destId="{A7ACCD81-65CF-4956-88BA-24FA88D2C2C4}" srcOrd="1" destOrd="0" presId="urn:microsoft.com/office/officeart/2005/8/layout/cycle3"/>
    <dgm:cxn modelId="{9DACF9FF-3592-488A-BD95-587B74B0FA39}" type="presParOf" srcId="{FA35DF8D-70F7-4001-B369-94EFFBCA9B81}" destId="{DA555B41-9C52-4ECB-8865-4DBC84CC779F}" srcOrd="2" destOrd="0" presId="urn:microsoft.com/office/officeart/2005/8/layout/cycle3"/>
    <dgm:cxn modelId="{FE0306D8-5100-4F9B-AB0D-D6B20465C8AE}" type="presParOf" srcId="{FA35DF8D-70F7-4001-B369-94EFFBCA9B81}" destId="{FCACDDFB-52F9-4E65-AB42-1B5B7FFA7BEC}" srcOrd="3" destOrd="0" presId="urn:microsoft.com/office/officeart/2005/8/layout/cycle3"/>
    <dgm:cxn modelId="{963624DD-3227-4069-885A-F636371A59A2}" type="presParOf" srcId="{FA35DF8D-70F7-4001-B369-94EFFBCA9B81}" destId="{80F7CF6A-3DE8-454A-87F4-C11344A702C8}" srcOrd="4" destOrd="0" presId="urn:microsoft.com/office/officeart/2005/8/layout/cycle3"/>
    <dgm:cxn modelId="{67443498-7198-431F-920F-E0168D7990C6}" type="presParOf" srcId="{FA35DF8D-70F7-4001-B369-94EFFBCA9B81}" destId="{A9D04790-67FB-4480-A94A-482940458BF7}" srcOrd="5" destOrd="0" presId="urn:microsoft.com/office/officeart/2005/8/layout/cycle3"/>
    <dgm:cxn modelId="{9A77D964-1607-478D-9BA5-E71E4B9FF953}" type="presParOf" srcId="{FA35DF8D-70F7-4001-B369-94EFFBCA9B81}" destId="{9D14020D-8886-4085-945E-8553D7BC6EDF}" srcOrd="6" destOrd="0" presId="urn:microsoft.com/office/officeart/2005/8/layout/cycle3"/>
    <dgm:cxn modelId="{C30A5A3A-D04D-4DEE-9D24-C5F15E76DA1F}" type="presParOf" srcId="{FA35DF8D-70F7-4001-B369-94EFFBCA9B81}" destId="{BAE733A6-232C-49DB-9C40-4D515CDA16A2}" srcOrd="7" destOrd="0" presId="urn:microsoft.com/office/officeart/2005/8/layout/cycle3"/>
    <dgm:cxn modelId="{744F72DA-B293-4BF6-AE70-9D44D0CDE8C1}" type="presParOf" srcId="{FA35DF8D-70F7-4001-B369-94EFFBCA9B81}" destId="{0DD0D1C8-4C00-454C-8CAE-0FB7FAE1A3BD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ACCD81-65CF-4956-88BA-24FA88D2C2C4}">
      <dsp:nvSpPr>
        <dsp:cNvPr id="0" name=""/>
        <dsp:cNvSpPr/>
      </dsp:nvSpPr>
      <dsp:spPr>
        <a:xfrm>
          <a:off x="1091054" y="-41120"/>
          <a:ext cx="4752090" cy="4752090"/>
        </a:xfrm>
        <a:prstGeom prst="circularArrow">
          <a:avLst>
            <a:gd name="adj1" fmla="val 5544"/>
            <a:gd name="adj2" fmla="val 330680"/>
            <a:gd name="adj3" fmla="val 14653479"/>
            <a:gd name="adj4" fmla="val 1687183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9651D0-F41D-4DB9-97CB-2782DEF147C0}">
      <dsp:nvSpPr>
        <dsp:cNvPr id="0" name=""/>
        <dsp:cNvSpPr/>
      </dsp:nvSpPr>
      <dsp:spPr>
        <a:xfrm>
          <a:off x="2800089" y="2216"/>
          <a:ext cx="1334020" cy="6670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Identification of Prospect</a:t>
          </a:r>
        </a:p>
      </dsp:txBody>
      <dsp:txXfrm>
        <a:off x="2832650" y="34777"/>
        <a:ext cx="1268898" cy="601888"/>
      </dsp:txXfrm>
    </dsp:sp>
    <dsp:sp modelId="{DA555B41-9C52-4ECB-8865-4DBC84CC779F}">
      <dsp:nvSpPr>
        <dsp:cNvPr id="0" name=""/>
        <dsp:cNvSpPr/>
      </dsp:nvSpPr>
      <dsp:spPr>
        <a:xfrm>
          <a:off x="4233025" y="595758"/>
          <a:ext cx="1334020" cy="6670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Cultivation</a:t>
          </a:r>
        </a:p>
      </dsp:txBody>
      <dsp:txXfrm>
        <a:off x="4265586" y="628319"/>
        <a:ext cx="1268898" cy="601888"/>
      </dsp:txXfrm>
    </dsp:sp>
    <dsp:sp modelId="{FCACDDFB-52F9-4E65-AB42-1B5B7FFA7BEC}">
      <dsp:nvSpPr>
        <dsp:cNvPr id="0" name=""/>
        <dsp:cNvSpPr/>
      </dsp:nvSpPr>
      <dsp:spPr>
        <a:xfrm>
          <a:off x="4808858" y="1825090"/>
          <a:ext cx="1334020" cy="6670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Development of Proposal</a:t>
          </a:r>
        </a:p>
      </dsp:txBody>
      <dsp:txXfrm>
        <a:off x="4841419" y="1857651"/>
        <a:ext cx="1268898" cy="601888"/>
      </dsp:txXfrm>
    </dsp:sp>
    <dsp:sp modelId="{80F7CF6A-3DE8-454A-87F4-C11344A702C8}">
      <dsp:nvSpPr>
        <dsp:cNvPr id="0" name=""/>
        <dsp:cNvSpPr/>
      </dsp:nvSpPr>
      <dsp:spPr>
        <a:xfrm>
          <a:off x="4365803" y="3293727"/>
          <a:ext cx="1334020" cy="6670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Routing and Submission</a:t>
          </a:r>
        </a:p>
      </dsp:txBody>
      <dsp:txXfrm>
        <a:off x="4398364" y="3326288"/>
        <a:ext cx="1268898" cy="601888"/>
      </dsp:txXfrm>
    </dsp:sp>
    <dsp:sp modelId="{A9D04790-67FB-4480-A94A-482940458BF7}">
      <dsp:nvSpPr>
        <dsp:cNvPr id="0" name=""/>
        <dsp:cNvSpPr/>
      </dsp:nvSpPr>
      <dsp:spPr>
        <a:xfrm>
          <a:off x="2800089" y="4055172"/>
          <a:ext cx="1334020" cy="6670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Notification of Award</a:t>
          </a:r>
        </a:p>
      </dsp:txBody>
      <dsp:txXfrm>
        <a:off x="2832650" y="4087733"/>
        <a:ext cx="1268898" cy="601888"/>
      </dsp:txXfrm>
    </dsp:sp>
    <dsp:sp modelId="{9D14020D-8886-4085-945E-8553D7BC6EDF}">
      <dsp:nvSpPr>
        <dsp:cNvPr id="0" name=""/>
        <dsp:cNvSpPr/>
      </dsp:nvSpPr>
      <dsp:spPr>
        <a:xfrm>
          <a:off x="1163549" y="3293720"/>
          <a:ext cx="1334020" cy="6670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Grant Management</a:t>
          </a:r>
        </a:p>
      </dsp:txBody>
      <dsp:txXfrm>
        <a:off x="1196110" y="3326281"/>
        <a:ext cx="1268898" cy="601888"/>
      </dsp:txXfrm>
    </dsp:sp>
    <dsp:sp modelId="{BAE733A6-232C-49DB-9C40-4D515CDA16A2}">
      <dsp:nvSpPr>
        <dsp:cNvPr id="0" name=""/>
        <dsp:cNvSpPr/>
      </dsp:nvSpPr>
      <dsp:spPr>
        <a:xfrm>
          <a:off x="738202" y="1816245"/>
          <a:ext cx="1334020" cy="6670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Grant Reporting</a:t>
          </a:r>
        </a:p>
      </dsp:txBody>
      <dsp:txXfrm>
        <a:off x="770763" y="1848806"/>
        <a:ext cx="1268898" cy="601888"/>
      </dsp:txXfrm>
    </dsp:sp>
    <dsp:sp modelId="{0DD0D1C8-4C00-454C-8CAE-0FB7FAE1A3BD}">
      <dsp:nvSpPr>
        <dsp:cNvPr id="0" name=""/>
        <dsp:cNvSpPr/>
      </dsp:nvSpPr>
      <dsp:spPr>
        <a:xfrm>
          <a:off x="1367153" y="595758"/>
          <a:ext cx="1334020" cy="6670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Stewardship</a:t>
          </a:r>
        </a:p>
      </dsp:txBody>
      <dsp:txXfrm>
        <a:off x="1399714" y="628319"/>
        <a:ext cx="1268898" cy="601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EC1BAD-1106-4962-8714-D0A79F968900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AFED61-5F00-4C14-BA6D-976A1B5F7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29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4280B-9F1B-4241-9338-0903217F7528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73577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BCA90-EDBF-4C9B-A9E4-C33D4DFE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69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890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altLang="en-US" sz="1200" b="1" dirty="0">
                <a:latin typeface="Arial" charset="0"/>
              </a:rPr>
              <a:t>Some funding agencies may include other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altLang="en-US" sz="1200" b="1" dirty="0">
                <a:latin typeface="Arial" charset="0"/>
              </a:rPr>
              <a:t>funding sources on their website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62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Sarah Bradley share</a:t>
            </a:r>
            <a:r>
              <a:rPr lang="en-US" baseline="0" dirty="0"/>
              <a:t> stories about Komen Foundation and </a:t>
            </a:r>
            <a:r>
              <a:rPr lang="en-US" baseline="0" dirty="0" err="1"/>
              <a:t>Bearman</a:t>
            </a:r>
            <a:r>
              <a:rPr lang="en-US" baseline="0" dirty="0"/>
              <a:t> Foundation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190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Your department’s administrator or a dedicated resource enters and starts the route.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7531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02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89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65990" y="5409011"/>
            <a:ext cx="5607050" cy="3660775"/>
          </a:xfrm>
        </p:spPr>
        <p:txBody>
          <a:bodyPr/>
          <a:lstStyle/>
          <a:p>
            <a:r>
              <a:rPr lang="en-US" sz="1100" b="1" dirty="0"/>
              <a:t>Office of Collaboration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Internally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Meet with faculty to determine funding needs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Meet with department chairs and foundations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Serve as the point of contact for most foundations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Identify and research foundation funding opportunities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Strategize and partner on opportunities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Edit, write, advise</a:t>
            </a:r>
          </a:p>
          <a:p>
            <a:pPr lvl="1"/>
            <a:endParaRPr lang="en-US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Externally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Monitor and gather incoming RFPs and disseminate to departments and faculty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Maintain relationships with program officers at key foundations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b="1" dirty="0"/>
              <a:t>Stay up to date with their missions and specific/changing priorities and submission/funding guidelines</a:t>
            </a:r>
          </a:p>
          <a:p>
            <a:pPr lvl="1"/>
            <a:endParaRPr lang="en-US" sz="1100" b="1" dirty="0"/>
          </a:p>
          <a:p>
            <a:pPr marL="566738" indent="-457200">
              <a:lnSpc>
                <a:spcPct val="80000"/>
              </a:lnSpc>
              <a:buClr>
                <a:srgbClr val="0B5395"/>
              </a:buClr>
            </a:pPr>
            <a:r>
              <a:rPr lang="en-US" sz="1050" b="1" dirty="0">
                <a:solidFill>
                  <a:srgbClr val="0B5395"/>
                </a:solidFill>
                <a:latin typeface="Trebuchet MS" pitchFamily="34" charset="0"/>
                <a:cs typeface="Arial" charset="0"/>
              </a:rPr>
              <a:t>Office of Collaboration: Your Dedicated Resource</a:t>
            </a:r>
          </a:p>
          <a:p>
            <a:pPr marL="742950" lvl="1" indent="-285750">
              <a:lnSpc>
                <a:spcPct val="80000"/>
              </a:lnSpc>
              <a:buClr>
                <a:srgbClr val="55A839"/>
              </a:buClr>
            </a:pPr>
            <a:r>
              <a:rPr lang="en-US" sz="1050" dirty="0">
                <a:latin typeface="Trebuchet MS" pitchFamily="34" charset="0"/>
                <a:cs typeface="Arial" charset="0"/>
              </a:rPr>
              <a:t>Identify and research foundation funding opportunities</a:t>
            </a:r>
          </a:p>
          <a:p>
            <a:pPr marL="742950" lvl="1" indent="-285750">
              <a:lnSpc>
                <a:spcPct val="80000"/>
              </a:lnSpc>
              <a:buClr>
                <a:srgbClr val="55A839"/>
              </a:buClr>
            </a:pPr>
            <a:r>
              <a:rPr lang="en-US" sz="1050" dirty="0">
                <a:latin typeface="Trebuchet MS" pitchFamily="34" charset="0"/>
                <a:cs typeface="Arial" charset="0"/>
              </a:rPr>
              <a:t>Strategize and partner on opportunities</a:t>
            </a:r>
          </a:p>
          <a:p>
            <a:pPr marL="742950" lvl="1" indent="-285750">
              <a:lnSpc>
                <a:spcPct val="80000"/>
              </a:lnSpc>
              <a:buClr>
                <a:srgbClr val="55A839"/>
              </a:buClr>
            </a:pPr>
            <a:r>
              <a:rPr lang="en-US" sz="1050" dirty="0">
                <a:latin typeface="Trebuchet MS" pitchFamily="34" charset="0"/>
                <a:cs typeface="Arial" charset="0"/>
              </a:rPr>
              <a:t>Edit, write, advise</a:t>
            </a:r>
          </a:p>
          <a:p>
            <a:pPr marL="742950" lvl="1" indent="-285750">
              <a:lnSpc>
                <a:spcPct val="80000"/>
              </a:lnSpc>
              <a:buClr>
                <a:srgbClr val="55A839"/>
              </a:buClr>
            </a:pPr>
            <a:r>
              <a:rPr lang="en-US" sz="1050" dirty="0">
                <a:latin typeface="Trebuchet MS" pitchFamily="34" charset="0"/>
                <a:cs typeface="Arial" charset="0"/>
              </a:rPr>
              <a:t>Submit (collaborate with department administrators and SPA/ORD)</a:t>
            </a:r>
          </a:p>
          <a:p>
            <a:pPr marL="742950" lvl="1" indent="-285750">
              <a:lnSpc>
                <a:spcPct val="80000"/>
              </a:lnSpc>
              <a:buClr>
                <a:srgbClr val="55A839"/>
              </a:buClr>
            </a:pPr>
            <a:r>
              <a:rPr lang="en-US" sz="1050" dirty="0">
                <a:latin typeface="Trebuchet MS" pitchFamily="34" charset="0"/>
                <a:cs typeface="Arial" charset="0"/>
              </a:rPr>
              <a:t>Initiate and maintain contact, relationships</a:t>
            </a:r>
          </a:p>
          <a:p>
            <a:pPr marL="742950" lvl="1" indent="-285750">
              <a:lnSpc>
                <a:spcPct val="80000"/>
              </a:lnSpc>
              <a:buClr>
                <a:srgbClr val="55A839"/>
              </a:buClr>
            </a:pPr>
            <a:r>
              <a:rPr lang="en-US" sz="1050" dirty="0">
                <a:latin typeface="Trebuchet MS" pitchFamily="34" charset="0"/>
                <a:cs typeface="Arial" charset="0"/>
              </a:rPr>
              <a:t>Produce results</a:t>
            </a:r>
          </a:p>
          <a:p>
            <a:pPr lvl="1"/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3119" y="4419600"/>
            <a:ext cx="56665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Clarify that we are not UMBF but we collaborate with them and SPA/ORD to help the processes run smoothly and to field any questions either may have for you</a:t>
            </a:r>
          </a:p>
        </p:txBody>
      </p:sp>
    </p:spTree>
    <p:extLst>
      <p:ext uri="{BB962C8B-B14F-4D97-AF65-F5344CB8AC3E}">
        <p14:creationId xmlns:p14="http://schemas.microsoft.com/office/powerpoint/2010/main" val="3945893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DBCA90-EDBF-4C9B-A9E4-C33D4DFE4E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2516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0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– can you please put labels on this and a sources? There is a link on the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58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0" b="1" dirty="0"/>
              <a:t>Office of Collaboration </a:t>
            </a:r>
          </a:p>
          <a:p>
            <a:pPr lvl="1"/>
            <a:r>
              <a:rPr lang="en-US" sz="8000" b="1" dirty="0"/>
              <a:t>Monitor and gather incoming RFPs and disseminate to departments and faculty members</a:t>
            </a:r>
          </a:p>
          <a:p>
            <a:pPr lvl="1"/>
            <a:r>
              <a:rPr lang="en-US" sz="8000" b="1" dirty="0"/>
              <a:t>Maintain relationships with program officers at key foundations</a:t>
            </a:r>
          </a:p>
          <a:p>
            <a:pPr lvl="1"/>
            <a:r>
              <a:rPr lang="en-US" sz="8000" b="1" dirty="0"/>
              <a:t>Serve as the point of contact for most foundations</a:t>
            </a:r>
          </a:p>
          <a:p>
            <a:pPr lvl="1"/>
            <a:r>
              <a:rPr lang="en-US" sz="8000" b="1" dirty="0"/>
              <a:t>Keep up-to-date on key priorities and submission/funding guidelines</a:t>
            </a:r>
          </a:p>
          <a:p>
            <a:pPr lvl="1"/>
            <a:r>
              <a:rPr lang="en-US" sz="8000" b="1" dirty="0"/>
              <a:t>Meet with faculty to determine funding needs</a:t>
            </a:r>
          </a:p>
          <a:p>
            <a:pPr lvl="1"/>
            <a:r>
              <a:rPr lang="en-US" sz="8000" b="1" dirty="0"/>
              <a:t>Identify and research foundation funding opportunities</a:t>
            </a:r>
          </a:p>
          <a:p>
            <a:pPr lvl="1"/>
            <a:r>
              <a:rPr lang="en-US" sz="8000" b="1" dirty="0"/>
              <a:t>Strategize and partner on opportunities</a:t>
            </a:r>
          </a:p>
          <a:p>
            <a:pPr lvl="1"/>
            <a:r>
              <a:rPr lang="en-US" sz="8000" b="1" dirty="0"/>
              <a:t>Edit, write, advise</a:t>
            </a:r>
          </a:p>
          <a:p>
            <a:pPr lvl="1"/>
            <a:r>
              <a:rPr lang="en-US" sz="8000" b="1" dirty="0"/>
              <a:t>Submit</a:t>
            </a:r>
          </a:p>
          <a:p>
            <a:pPr lvl="1"/>
            <a:r>
              <a:rPr lang="en-US" sz="8000" b="1" dirty="0"/>
              <a:t>Initiate and maintain contact and relationships</a:t>
            </a:r>
          </a:p>
          <a:p>
            <a:pPr lvl="1"/>
            <a:r>
              <a:rPr lang="en-US" sz="8000" b="1" dirty="0"/>
              <a:t>Produce results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0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322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37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List </a:t>
            </a:r>
            <a:r>
              <a:rPr lang="en-US" dirty="0" err="1"/>
              <a:t>servs</a:t>
            </a:r>
            <a:r>
              <a:rPr lang="en-US" dirty="0"/>
              <a:t> (BSRCU)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BCA90-EDBF-4C9B-A9E4-C33D4DFE4E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3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3913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7592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0592"/>
            <a:ext cx="8229600" cy="40955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943600"/>
            <a:ext cx="1632864" cy="76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40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943600"/>
            <a:ext cx="1632864" cy="76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29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826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9382D-C057-4147-A25D-F8E4C2F5F78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5C88E-DD74-3749-A6CB-A855C5DAE8D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25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bradley@som.umaryland.ed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foundationcenter.org/newsletters/" TargetMode="External"/><Relationship Id="rId2" Type="http://schemas.openxmlformats.org/officeDocument/2006/relationships/hyperlink" Target="http://pivot.co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npar.leidosweb.com/about-onpar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school.umaryland.edu/researchaffairs/Funding-Information-Resources/Internal-Funding-Opportunities/" TargetMode="External"/><Relationship Id="rId2" Type="http://schemas.openxmlformats.org/officeDocument/2006/relationships/hyperlink" Target="http://www.medschool.umaryland.edu/career/Upcoming-Funding-Opportuniti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searchfunding.duke.edu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Sbradley@som.umaryland.edu" TargetMode="Externa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Foundation Funding for </a:t>
            </a:r>
            <a:br>
              <a:rPr lang="en-US" dirty="0"/>
            </a:br>
            <a:r>
              <a:rPr lang="en-US" dirty="0"/>
              <a:t>Research Scientists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4384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Sarah Bradley</a:t>
            </a:r>
          </a:p>
          <a:p>
            <a:pPr>
              <a:spcAft>
                <a:spcPts val="1200"/>
              </a:spcAft>
            </a:pPr>
            <a:r>
              <a:rPr lang="en-US" dirty="0"/>
              <a:t>Director, Foundation Relations</a:t>
            </a:r>
          </a:p>
          <a:p>
            <a:r>
              <a:rPr lang="en-US" b="1" dirty="0"/>
              <a:t>Emily Boydston</a:t>
            </a:r>
          </a:p>
          <a:p>
            <a:r>
              <a:rPr lang="en-US" dirty="0"/>
              <a:t>Development Associate - Foundation Relations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February 13,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92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Foundation Relations</a:t>
            </a:r>
            <a:br>
              <a:rPr lang="en-US" dirty="0"/>
            </a:br>
            <a:r>
              <a:rPr lang="en-US" dirty="0"/>
              <a:t>A Dedicated SOM Resource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0592"/>
            <a:ext cx="8229600" cy="4598808"/>
          </a:xfrm>
        </p:spPr>
        <p:txBody>
          <a:bodyPr>
            <a:normAutofit fontScale="25000" lnSpcReduction="20000"/>
          </a:bodyPr>
          <a:lstStyle/>
          <a:p>
            <a:r>
              <a:rPr lang="en-US" sz="8000" b="1" dirty="0"/>
              <a:t>Office of Collaboration </a:t>
            </a:r>
          </a:p>
          <a:p>
            <a:pPr lvl="1"/>
            <a:r>
              <a:rPr lang="en-US" sz="8000" b="1" dirty="0"/>
              <a:t>Monitor and gather incoming RFPs and disseminate to departments and faculty members</a:t>
            </a:r>
          </a:p>
          <a:p>
            <a:pPr lvl="1"/>
            <a:r>
              <a:rPr lang="en-US" sz="8000" b="1" dirty="0"/>
              <a:t>Maintain relationships with program officers at key foundations</a:t>
            </a:r>
          </a:p>
          <a:p>
            <a:pPr lvl="1"/>
            <a:r>
              <a:rPr lang="en-US" sz="8000" b="1" dirty="0"/>
              <a:t>Serve as the point of contact for most foundations</a:t>
            </a:r>
          </a:p>
          <a:p>
            <a:pPr lvl="1"/>
            <a:r>
              <a:rPr lang="en-US" sz="8000" b="1" dirty="0"/>
              <a:t>Keep up-to-date on key priorities and submission/funding guidelines</a:t>
            </a:r>
          </a:p>
          <a:p>
            <a:pPr lvl="1"/>
            <a:r>
              <a:rPr lang="en-US" sz="8000" b="1" dirty="0"/>
              <a:t>Meet with faculty to determine funding needs</a:t>
            </a:r>
          </a:p>
          <a:p>
            <a:pPr lvl="1"/>
            <a:r>
              <a:rPr lang="en-US" sz="8000" b="1" dirty="0"/>
              <a:t>Identify and research foundation funding opportunities</a:t>
            </a:r>
          </a:p>
          <a:p>
            <a:pPr lvl="1"/>
            <a:r>
              <a:rPr lang="en-US" sz="8000" b="1" dirty="0"/>
              <a:t>Strategize and partner on opportunities</a:t>
            </a:r>
          </a:p>
          <a:p>
            <a:pPr lvl="1"/>
            <a:r>
              <a:rPr lang="en-US" sz="8000" b="1" dirty="0"/>
              <a:t>Edit, write, advise</a:t>
            </a:r>
          </a:p>
          <a:p>
            <a:pPr lvl="1"/>
            <a:r>
              <a:rPr lang="en-US" sz="8000" b="1" dirty="0"/>
              <a:t>Submit</a:t>
            </a:r>
          </a:p>
          <a:p>
            <a:pPr lvl="1"/>
            <a:r>
              <a:rPr lang="en-US" sz="8000" b="1" dirty="0"/>
              <a:t>Initiate and maintain contact and relationships</a:t>
            </a:r>
          </a:p>
          <a:p>
            <a:pPr lvl="1"/>
            <a:r>
              <a:rPr lang="en-US" sz="8000" b="1" dirty="0"/>
              <a:t>Produce results</a:t>
            </a:r>
          </a:p>
          <a:p>
            <a:pPr marL="0" indent="0" algn="ctr">
              <a:buNone/>
            </a:pPr>
            <a:r>
              <a:rPr lang="en-US" sz="4500" dirty="0">
                <a:solidFill>
                  <a:srgbClr val="C00000"/>
                </a:solidFill>
              </a:rPr>
              <a:t>Sarah Bradley, Director of Foundation Relations</a:t>
            </a:r>
          </a:p>
          <a:p>
            <a:pPr marL="0" indent="0" algn="ctr">
              <a:buNone/>
            </a:pPr>
            <a:r>
              <a:rPr lang="en-US" sz="4500" dirty="0">
                <a:solidFill>
                  <a:srgbClr val="C00000"/>
                </a:solidFill>
                <a:hlinkClick r:id="rId3"/>
              </a:rPr>
              <a:t>sbradley@som.umaryland.edu</a:t>
            </a:r>
            <a:endParaRPr lang="en-US" sz="45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sz="4500" dirty="0">
                <a:solidFill>
                  <a:srgbClr val="C00000"/>
                </a:solidFill>
              </a:rPr>
              <a:t>6-0107</a:t>
            </a:r>
          </a:p>
        </p:txBody>
      </p:sp>
      <p:sp>
        <p:nvSpPr>
          <p:cNvPr id="4" name="TextBox 3"/>
          <p:cNvSpPr txBox="1"/>
          <p:nvPr/>
        </p:nvSpPr>
        <p:spPr>
          <a:xfrm rot="20024445">
            <a:off x="3358854" y="1111031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Make this the notes for previous slide</a:t>
            </a:r>
          </a:p>
        </p:txBody>
      </p:sp>
    </p:spTree>
    <p:extLst>
      <p:ext uri="{BB962C8B-B14F-4D97-AF65-F5344CB8AC3E}">
        <p14:creationId xmlns:p14="http://schemas.microsoft.com/office/powerpoint/2010/main" val="81645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eaLnBrk="0" hangingPunct="0">
              <a:defRPr/>
            </a:pPr>
            <a:r>
              <a:rPr lang="en-US" sz="3200" b="1" dirty="0">
                <a:solidFill>
                  <a:srgbClr val="0B539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How We Find the Right Grants for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400" dirty="0"/>
              <a:t>Monitor and gather incoming RFPs and disseminate to departments and faculty member</a:t>
            </a:r>
          </a:p>
          <a:p>
            <a:pPr lvl="1"/>
            <a:r>
              <a:rPr lang="en-US" sz="2400" dirty="0"/>
              <a:t>Maintain relationships with program officers at key foundations</a:t>
            </a:r>
          </a:p>
          <a:p>
            <a:pPr lvl="1"/>
            <a:r>
              <a:rPr lang="en-US" sz="2400" dirty="0"/>
              <a:t>Serve as the point of contact for most foundations</a:t>
            </a:r>
          </a:p>
          <a:p>
            <a:pPr lvl="1"/>
            <a:r>
              <a:rPr lang="en-US" sz="2400" dirty="0"/>
              <a:t>Keep up-to-date on key priorities and submission/funding guidelines</a:t>
            </a:r>
          </a:p>
          <a:p>
            <a:pPr lvl="2"/>
            <a:r>
              <a:rPr lang="en-US" sz="2000" dirty="0"/>
              <a:t>Meetings</a:t>
            </a:r>
          </a:p>
          <a:p>
            <a:pPr lvl="2"/>
            <a:r>
              <a:rPr lang="en-US" sz="2000" dirty="0"/>
              <a:t>Newsletters</a:t>
            </a:r>
          </a:p>
          <a:p>
            <a:pPr lvl="2"/>
            <a:r>
              <a:rPr lang="en-US" sz="2000" dirty="0"/>
              <a:t>Reports from faculty and MGOs</a:t>
            </a:r>
          </a:p>
          <a:p>
            <a:pPr lvl="2"/>
            <a:r>
              <a:rPr lang="en-US" sz="2000" dirty="0"/>
              <a:t>Foundation contacts</a:t>
            </a:r>
          </a:p>
          <a:p>
            <a:pPr lvl="2"/>
            <a:r>
              <a:rPr lang="en-US" sz="2000" dirty="0"/>
              <a:t>Newsfeeds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90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B539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Where We Get Our Information</a:t>
            </a:r>
            <a:br>
              <a:rPr lang="en-US" b="1" dirty="0">
                <a:solidFill>
                  <a:srgbClr val="0B539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" y="1676400"/>
            <a:ext cx="8229600" cy="4095571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cs typeface="Arial" panose="020B0604020202020204" pitchFamily="34" charset="0"/>
              </a:rPr>
              <a:t>One-on-One meetings with faculty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cs typeface="Arial" panose="020B0604020202020204" pitchFamily="34" charset="0"/>
              </a:rPr>
              <a:t>Learn about your research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cs typeface="Arial" panose="020B0604020202020204" pitchFamily="34" charset="0"/>
              </a:rPr>
              <a:t>Identify funding needs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cs typeface="Arial" panose="020B0604020202020204" pitchFamily="34" charset="0"/>
              </a:rPr>
              <a:t>Evaluate foundation funding history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cs typeface="Arial" panose="020B0604020202020204" pitchFamily="34" charset="0"/>
              </a:rPr>
              <a:t>Understand funding 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cs typeface="Arial" panose="020B0604020202020204" pitchFamily="34" charset="0"/>
              </a:rPr>
              <a:t>Research and staff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cs typeface="Arial" panose="020B0604020202020204" pitchFamily="34" charset="0"/>
              </a:rPr>
              <a:t>Searches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cs typeface="Arial" panose="020B0604020202020204" pitchFamily="34" charset="0"/>
              </a:rPr>
              <a:t>PIVOT: </a:t>
            </a:r>
            <a:r>
              <a:rPr lang="en-US" altLang="en-US" sz="1800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1800" u="sng" dirty="0">
                <a:solidFill>
                  <a:srgbClr val="000000"/>
                </a:solidFill>
                <a:cs typeface="Arial" panose="020B0604020202020204" pitchFamily="34" charset="0"/>
                <a:hlinkClick r:id="rId2"/>
              </a:rPr>
              <a:t>http://pivot.cos.com/</a:t>
            </a:r>
            <a:r>
              <a:rPr lang="en-US" altLang="en-US" sz="1800" u="sng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1800" u="sng" dirty="0">
                <a:solidFill>
                  <a:srgbClr val="000000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>
                <a:cs typeface="Arial" panose="020B0604020202020204" pitchFamily="34" charset="0"/>
              </a:rPr>
              <a:t>Foundation Center: </a:t>
            </a:r>
            <a:r>
              <a:rPr lang="en-US" altLang="en-US" sz="1800" u="sng" dirty="0">
                <a:cs typeface="Arial" panose="020B0604020202020204" pitchFamily="34" charset="0"/>
                <a:hlinkClick r:id="rId3"/>
              </a:rPr>
              <a:t>http://foundationcenter.org/newsletters/</a:t>
            </a:r>
            <a:endParaRPr lang="en-US" altLang="en-US" sz="1800" u="sng" dirty="0"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 err="1">
                <a:cs typeface="Arial" panose="020B0604020202020204" pitchFamily="34" charset="0"/>
              </a:rPr>
              <a:t>OnPar</a:t>
            </a:r>
            <a:r>
              <a:rPr lang="en-US" altLang="en-US" sz="1800" dirty="0">
                <a:cs typeface="Arial" panose="020B0604020202020204" pitchFamily="34" charset="0"/>
              </a:rPr>
              <a:t>: </a:t>
            </a:r>
            <a:r>
              <a:rPr lang="en-US" sz="1800" dirty="0">
                <a:hlinkClick r:id="rId4"/>
              </a:rPr>
              <a:t> https://onpar.leidosweb.com/about-onpar/</a:t>
            </a:r>
            <a:r>
              <a:rPr lang="en-US" altLang="en-US" sz="1800" dirty="0">
                <a:cs typeface="Arial" panose="020B0604020202020204" pitchFamily="34" charset="0"/>
              </a:rPr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cs typeface="Arial" panose="020B0604020202020204" pitchFamily="34" charset="0"/>
              </a:rPr>
              <a:t>New resource from Stacie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>
                <a:cs typeface="Arial" panose="020B0604020202020204" pitchFamily="34" charset="0"/>
              </a:rPr>
              <a:t>Sign up to receive free email newsletters from pertinent foundations</a:t>
            </a:r>
            <a:endParaRPr lang="en-US" altLang="en-US" sz="1800" i="1" dirty="0">
              <a:cs typeface="Arial" panose="020B0604020202020204" pitchFamily="34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9780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88C31F6-9A9C-4A79-ACD8-F0B6858ED9D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en-US" sz="33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Where </a:t>
            </a:r>
            <a:r>
              <a:rPr lang="en-US" altLang="en-US" sz="33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You</a:t>
            </a:r>
            <a:r>
              <a:rPr lang="en-US" altLang="en-US" sz="33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Can Find Foundation Funding Information</a:t>
            </a:r>
            <a:endParaRPr lang="en-US" altLang="en-US" sz="3300" b="1" dirty="0">
              <a:solidFill>
                <a:schemeClr val="accent1">
                  <a:lumMod val="75000"/>
                </a:schemeClr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7990CB5-F3A8-4482-9FD0-8F4D8B6181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305800" cy="5486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3400" dirty="0">
              <a:latin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000" dirty="0"/>
              <a:t>Search in </a:t>
            </a:r>
            <a:r>
              <a:rPr lang="en-US" sz="2000" u="sng" dirty="0"/>
              <a:t>all</a:t>
            </a:r>
            <a:r>
              <a:rPr lang="en-US" sz="2000" dirty="0"/>
              <a:t> databases (multiple keywords)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000" dirty="0"/>
              <a:t>Sign up for funding email alerts</a:t>
            </a:r>
          </a:p>
          <a:p>
            <a:pPr lvl="1">
              <a:buFont typeface="Arial"/>
              <a:buChar char="•"/>
              <a:defRPr/>
            </a:pPr>
            <a:r>
              <a:rPr lang="en-US" sz="1600" dirty="0"/>
              <a:t>Internal information</a:t>
            </a:r>
          </a:p>
          <a:p>
            <a:pPr lvl="1">
              <a:buFont typeface="Arial"/>
              <a:buChar char="•"/>
              <a:defRPr/>
            </a:pPr>
            <a:r>
              <a:rPr lang="en-US" sz="1600" dirty="0"/>
              <a:t>From foundations you are interested in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000" dirty="0"/>
              <a:t>Start searching early and network with researchers in your area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000" dirty="0"/>
              <a:t>Read announcements carefully and work with Foundation Relations to speak to a program officer before applying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000" dirty="0"/>
              <a:t>Keep your chair, mentor and research administrator in the loop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6196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3109BA8C-1FE5-49B4-87CB-F770258A20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7838" y="1676400"/>
            <a:ext cx="8686800" cy="5029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Char char="•"/>
              <a:defRPr/>
            </a:pPr>
            <a:endParaRPr lang="en-US" altLang="en-US" sz="400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b="1" dirty="0"/>
              <a:t>Check UMB and other academic medical institutions’ websites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300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/>
              <a:t>UMSOM Research Career Development Office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hlinkClick r:id="rId2"/>
              </a:rPr>
              <a:t>http://www.medschool.umaryland.edu/career/Upcoming-Funding-Opportunities/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/>
              <a:t>A list of funding opportunities offered by federal and non-federal agencies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/>
              <a:t>for junior faculty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3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/>
              <a:t>UMSOM Internal Funding Announcements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hlinkClick r:id="rId3"/>
              </a:rPr>
              <a:t>http://www.medschool.umaryland.edu/researchaffairs/Funding-Information-Resources/Internal-Funding-Opportunities/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300" dirty="0"/>
          </a:p>
          <a:p>
            <a:pPr marL="514350" indent="-4572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b="1" dirty="0">
                <a:cs typeface="Arial" charset="0"/>
              </a:rPr>
              <a:t>Duke University </a:t>
            </a:r>
          </a:p>
          <a:p>
            <a:pPr marL="514350" indent="-4572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hlink"/>
                </a:solidFill>
                <a:cs typeface="Arial" charset="0"/>
                <a:hlinkClick r:id="rId4"/>
              </a:rPr>
              <a:t>https://researchfunding.duke.edu/</a:t>
            </a:r>
            <a:endParaRPr lang="en-US" altLang="en-US" sz="1800" dirty="0">
              <a:solidFill>
                <a:schemeClr val="hlink"/>
              </a:solidFill>
              <a:cs typeface="Arial" charset="0"/>
            </a:endParaRPr>
          </a:p>
          <a:p>
            <a:pPr marL="514350" indent="-4572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dirty="0">
                <a:cs typeface="Arial" charset="0"/>
              </a:rPr>
              <a:t>Searchable database includes funding offered by federal/non-federal</a:t>
            </a:r>
          </a:p>
          <a:p>
            <a:pPr marL="514350" indent="-4572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dirty="0">
                <a:cs typeface="Arial" charset="0"/>
              </a:rPr>
              <a:t>agencies for faculty, postdocs and students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300" dirty="0">
              <a:latin typeface="Arial" charset="0"/>
            </a:endParaRPr>
          </a:p>
          <a:p>
            <a:pPr marL="45720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1800" dirty="0">
              <a:solidFill>
                <a:schemeClr val="hlink"/>
              </a:solidFill>
              <a:latin typeface="Arial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800" dirty="0">
              <a:solidFill>
                <a:schemeClr val="hlink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en-US" sz="800" dirty="0">
              <a:latin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290660-D541-422B-B2F5-6D0B0D6D65F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Foundation Grant Resources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17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Putting it all Together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1501140"/>
            <a:ext cx="6781800" cy="430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56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50290660-D541-422B-B2F5-6D0B0D6D65F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Is a Potential Funder Right for You?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B3267AF-08E8-4C49-B4C7-FA0602067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000" dirty="0"/>
              <a:t>Read announcement and guidelines carefully</a:t>
            </a:r>
            <a:endParaRPr lang="en-US" altLang="en-US" sz="3100" b="1" dirty="0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000" dirty="0"/>
              <a:t>Find out if you’re eligible to apply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Does your research interest fit in with funder’s mission/goal?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Do you fit the citizenship requirements?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Is funding available to faculty?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Are you within the number of faculty years required?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000" dirty="0"/>
              <a:t>See </a:t>
            </a:r>
            <a:r>
              <a:rPr lang="en-US" altLang="en-US" sz="3000" u="sng" dirty="0"/>
              <a:t>who</a:t>
            </a:r>
            <a:r>
              <a:rPr lang="en-US" altLang="en-US" sz="3000" dirty="0"/>
              <a:t> and </a:t>
            </a:r>
            <a:r>
              <a:rPr lang="en-US" altLang="en-US" sz="3000" u="sng" dirty="0"/>
              <a:t>what</a:t>
            </a:r>
            <a:r>
              <a:rPr lang="en-US" altLang="en-US" sz="3000" dirty="0"/>
              <a:t> was previously funded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How much $$ is typically awarded?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Do they fund individuals or organizations?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Are they funding only a particular geographic area?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4227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87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Finding the Right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676" y="1371600"/>
            <a:ext cx="5181600" cy="5190128"/>
          </a:xfrm>
        </p:spPr>
        <p:txBody>
          <a:bodyPr>
            <a:normAutofit/>
          </a:bodyPr>
          <a:lstStyle/>
          <a:p>
            <a:r>
              <a:rPr lang="en-US" sz="2800" dirty="0"/>
              <a:t>Private foundations often have specific priorities and use funding applications that vary greatly from federal/industry applications</a:t>
            </a:r>
          </a:p>
          <a:p>
            <a:r>
              <a:rPr lang="en-US" sz="2800" dirty="0"/>
              <a:t>Object – Understand the nuances of each foundation and cultivate a relationship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0147">
            <a:off x="5368357" y="1490317"/>
            <a:ext cx="3506726" cy="24985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211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35" y="304800"/>
            <a:ext cx="8305800" cy="1143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You’ve Found the One: Let’s Get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r>
              <a:rPr lang="en-US" sz="6000" dirty="0"/>
              <a:t>Writing the proposal</a:t>
            </a:r>
          </a:p>
          <a:p>
            <a:pPr lvl="1"/>
            <a:r>
              <a:rPr lang="en-US" sz="4500" dirty="0"/>
              <a:t>Dedicated resource for the entire grants process</a:t>
            </a:r>
          </a:p>
          <a:p>
            <a:pPr lvl="2"/>
            <a:r>
              <a:rPr lang="en-US" sz="4000" dirty="0"/>
              <a:t>Sarah Bradley, former medical writer </a:t>
            </a:r>
          </a:p>
          <a:p>
            <a:pPr lvl="2"/>
            <a:r>
              <a:rPr lang="en-US" sz="4000" dirty="0"/>
              <a:t>Emily Boydston, experienced editor</a:t>
            </a:r>
          </a:p>
          <a:p>
            <a:pPr lvl="1"/>
            <a:r>
              <a:rPr lang="en-US" sz="4500" dirty="0"/>
              <a:t>We are available to assist with:</a:t>
            </a:r>
          </a:p>
          <a:p>
            <a:pPr lvl="2"/>
            <a:r>
              <a:rPr lang="en-US" sz="4500" dirty="0"/>
              <a:t>Writing</a:t>
            </a:r>
          </a:p>
          <a:p>
            <a:pPr lvl="2"/>
            <a:r>
              <a:rPr lang="en-US" sz="4500" dirty="0"/>
              <a:t>Editing (copy edits and substantive edits)</a:t>
            </a:r>
          </a:p>
          <a:p>
            <a:pPr lvl="2"/>
            <a:r>
              <a:rPr lang="en-US" sz="4500" dirty="0"/>
              <a:t>Coordination of submission process (foundation contact, routing prep, review, submission)</a:t>
            </a:r>
          </a:p>
          <a:p>
            <a:pPr lvl="2"/>
            <a:r>
              <a:rPr lang="en-US" sz="4500" dirty="0"/>
              <a:t>Time-consuming tasks (setting up online applications, attaching required documents, letters of recommendation/support, etc.)</a:t>
            </a:r>
          </a:p>
          <a:p>
            <a:pPr lvl="1"/>
            <a:r>
              <a:rPr lang="en-US" sz="4500" dirty="0"/>
              <a:t>Ensuring that proposals use corresponding RFP language, all elements are addressed, foundation priorities are incorporated, no loose ends</a:t>
            </a:r>
          </a:p>
          <a:p>
            <a:endParaRPr lang="en-US" sz="4400" dirty="0"/>
          </a:p>
          <a:p>
            <a:r>
              <a:rPr lang="en-US" sz="6000" dirty="0"/>
              <a:t>Tip: </a:t>
            </a:r>
            <a:r>
              <a:rPr lang="en-US" sz="6000" dirty="0">
                <a:cs typeface="Arial" pitchFamily="34" charset="0"/>
              </a:rPr>
              <a:t>Contact your research administrator as soon as you decide to submit.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65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2824-9013-9844-A18B-04AB0C324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5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Reviewers Look for More than Dollars in the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B9028-74C0-EF49-AE4E-21C2E3014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Budget sets limits for what you can do</a:t>
            </a:r>
          </a:p>
          <a:p>
            <a:r>
              <a:rPr lang="en-US" dirty="0"/>
              <a:t>Translate ideas into research with dollars in mind</a:t>
            </a:r>
          </a:p>
          <a:p>
            <a:r>
              <a:rPr lang="en-US" dirty="0"/>
              <a:t>Work with your Department Administrators to develop reasonable budgets and detailed budget justifications</a:t>
            </a:r>
          </a:p>
          <a:p>
            <a:r>
              <a:rPr lang="en-US" dirty="0"/>
              <a:t>The budget, like all aspects of the grant, shows you can PLAN projects—not necessarily what you will DO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14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 bwMode="auto">
          <a:xfrm>
            <a:off x="485775" y="525463"/>
            <a:ext cx="8353425" cy="9144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l" eaLnBrk="1" hangingPunct="1">
              <a:defRPr/>
            </a:pPr>
            <a:r>
              <a:rPr lang="en-US" sz="3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The Role of Foundation Relations</a:t>
            </a:r>
          </a:p>
        </p:txBody>
      </p:sp>
      <p:sp>
        <p:nvSpPr>
          <p:cNvPr id="8194" name="Rectangle 3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3810000"/>
          </a:xfrm>
        </p:spPr>
        <p:txBody>
          <a:bodyPr/>
          <a:lstStyle/>
          <a:p>
            <a:pPr marL="109538" indent="0" algn="ctr" eaLnBrk="1" hangingPunct="1">
              <a:lnSpc>
                <a:spcPct val="80000"/>
              </a:lnSpc>
              <a:buClr>
                <a:srgbClr val="0B5395"/>
              </a:buClr>
              <a:buNone/>
            </a:pPr>
            <a:r>
              <a:rPr lang="en-US" sz="4800" b="1" dirty="0">
                <a:solidFill>
                  <a:srgbClr val="0B5395"/>
                </a:solidFill>
                <a:latin typeface="Trebuchet MS" pitchFamily="34" charset="0"/>
                <a:cs typeface="Arial" charset="0"/>
              </a:rPr>
              <a:t>Mi</a:t>
            </a:r>
            <a:r>
              <a:rPr lang="en-US" sz="4400" b="1" dirty="0">
                <a:solidFill>
                  <a:srgbClr val="0B5395"/>
                </a:solidFill>
                <a:latin typeface="Trebuchet MS" pitchFamily="34" charset="0"/>
                <a:cs typeface="Arial" charset="0"/>
              </a:rPr>
              <a:t>ssi</a:t>
            </a:r>
            <a:r>
              <a:rPr lang="en-US" sz="4800" b="1" dirty="0">
                <a:solidFill>
                  <a:srgbClr val="0B5395"/>
                </a:solidFill>
                <a:latin typeface="Trebuchet MS" pitchFamily="34" charset="0"/>
                <a:cs typeface="Arial" charset="0"/>
              </a:rPr>
              <a:t>on</a:t>
            </a:r>
          </a:p>
          <a:p>
            <a:pPr marL="457200" lvl="1" indent="0" eaLnBrk="1" hangingPunct="1">
              <a:lnSpc>
                <a:spcPct val="80000"/>
              </a:lnSpc>
              <a:buClr>
                <a:srgbClr val="55A839"/>
              </a:buClr>
              <a:buNone/>
            </a:pPr>
            <a:endParaRPr lang="en-US" sz="2400" dirty="0">
              <a:latin typeface="Trebuchet MS" pitchFamily="34" charset="0"/>
              <a:cs typeface="Arial" charset="0"/>
            </a:endParaRPr>
          </a:p>
          <a:p>
            <a:pPr marL="457200" lvl="1" indent="0" eaLnBrk="1" hangingPunct="1">
              <a:lnSpc>
                <a:spcPct val="80000"/>
              </a:lnSpc>
              <a:buClr>
                <a:srgbClr val="55A839"/>
              </a:buClr>
              <a:buNone/>
            </a:pPr>
            <a:r>
              <a:rPr lang="en-US" dirty="0">
                <a:latin typeface="Trebuchet MS" pitchFamily="34" charset="0"/>
                <a:cs typeface="Arial" charset="0"/>
              </a:rPr>
              <a:t>To achieve significant growth in foundation funding for research, programs, and educational initiatives at the local, regional, and national levels</a:t>
            </a:r>
          </a:p>
          <a:p>
            <a:pPr marL="457200" lvl="1" indent="0" eaLnBrk="1" hangingPunct="1">
              <a:lnSpc>
                <a:spcPct val="80000"/>
              </a:lnSpc>
              <a:buClr>
                <a:srgbClr val="55A839"/>
              </a:buClr>
              <a:buNone/>
            </a:pPr>
            <a:endParaRPr lang="en-US" sz="1800" dirty="0"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3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609600"/>
            <a:ext cx="7239000" cy="554355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Proposal Routing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19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1800" b="1" i="1" u="sng" dirty="0">
                <a:latin typeface="+mj-lt"/>
                <a:cs typeface="Times New Roman" pitchFamily="18" charset="0"/>
              </a:rPr>
              <a:t>ALL</a:t>
            </a:r>
            <a:r>
              <a:rPr lang="en-US" sz="1800" b="1" i="1" dirty="0">
                <a:latin typeface="+mj-lt"/>
                <a:cs typeface="Times New Roman" pitchFamily="18" charset="0"/>
              </a:rPr>
              <a:t> proposals </a:t>
            </a:r>
            <a:r>
              <a:rPr lang="en-US" sz="1800" dirty="0">
                <a:latin typeface="+mj-lt"/>
                <a:cs typeface="Times New Roman" pitchFamily="18" charset="0"/>
              </a:rPr>
              <a:t>must be routed through </a:t>
            </a:r>
            <a:r>
              <a:rPr lang="en-US" sz="1800" dirty="0" err="1">
                <a:latin typeface="+mj-lt"/>
                <a:cs typeface="Times New Roman" pitchFamily="18" charset="0"/>
              </a:rPr>
              <a:t>Kuali</a:t>
            </a:r>
            <a:r>
              <a:rPr lang="en-US" sz="1800" dirty="0">
                <a:latin typeface="+mj-lt"/>
                <a:cs typeface="Times New Roman" pitchFamily="18" charset="0"/>
              </a:rPr>
              <a:t> </a:t>
            </a:r>
            <a:r>
              <a:rPr lang="en-US" sz="1800" dirty="0" err="1">
                <a:latin typeface="+mj-lt"/>
                <a:cs typeface="Times New Roman" pitchFamily="18" charset="0"/>
              </a:rPr>
              <a:t>Coeus</a:t>
            </a:r>
            <a:endParaRPr lang="en-US" sz="1800" dirty="0">
              <a:latin typeface="+mj-lt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latin typeface="+mj-lt"/>
                <a:cs typeface="Times New Roman" pitchFamily="18" charset="0"/>
              </a:rPr>
              <a:t>To route, you need: 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+mj-lt"/>
                <a:cs typeface="Times New Roman" pitchFamily="18" charset="0"/>
              </a:rPr>
              <a:t>Program narrative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+mj-lt"/>
                <a:cs typeface="Times New Roman" pitchFamily="18" charset="0"/>
              </a:rPr>
              <a:t>Budget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+mj-lt"/>
                <a:cs typeface="Times New Roman" pitchFamily="18" charset="0"/>
              </a:rPr>
              <a:t>Documentation from funder that 501(c)3 is required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+mj-lt"/>
                <a:cs typeface="Times New Roman" pitchFamily="18" charset="0"/>
              </a:rPr>
              <a:t>Documentation on F&amp;A/IDC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+mj-lt"/>
                <a:cs typeface="Times New Roman" pitchFamily="18" charset="0"/>
              </a:rPr>
              <a:t>If a funder does </a:t>
            </a:r>
            <a:r>
              <a:rPr lang="en-US" sz="1800" i="1" dirty="0">
                <a:latin typeface="+mj-lt"/>
                <a:cs typeface="Times New Roman" pitchFamily="18" charset="0"/>
              </a:rPr>
              <a:t>not</a:t>
            </a:r>
            <a:r>
              <a:rPr lang="en-US" sz="1800" dirty="0">
                <a:latin typeface="+mj-lt"/>
                <a:cs typeface="Times New Roman" pitchFamily="18" charset="0"/>
              </a:rPr>
              <a:t> require a 501(c)3, SPA manages the proposal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+mj-lt"/>
                <a:cs typeface="Times New Roman" pitchFamily="18" charset="0"/>
              </a:rPr>
              <a:t>If a 501(c)3 is </a:t>
            </a:r>
            <a:r>
              <a:rPr lang="en-US" sz="1800" i="1" dirty="0">
                <a:latin typeface="+mj-lt"/>
                <a:cs typeface="Times New Roman" pitchFamily="18" charset="0"/>
              </a:rPr>
              <a:t>required or preferred </a:t>
            </a:r>
            <a:r>
              <a:rPr lang="en-US" sz="1800" dirty="0">
                <a:latin typeface="+mj-lt"/>
                <a:cs typeface="Times New Roman" pitchFamily="18" charset="0"/>
              </a:rPr>
              <a:t>(to ensure maximum competitiveness), SPA will release the proposal to UMBF 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+mj-lt"/>
                <a:cs typeface="Times New Roman" pitchFamily="18" charset="0"/>
              </a:rPr>
              <a:t>One exception: if submitting an “initial round” proposal (pre-proposal, LOI) where no itemized budget is required, the proposal does not need to route and should be directed to SPA or UMBF as appropriate; UMBF requires written internal approval of department or dean before submitting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+mj-lt"/>
                <a:cs typeface="Times New Roman" pitchFamily="18" charset="0"/>
              </a:rPr>
              <a:t>Proposals ideally route </a:t>
            </a:r>
            <a:r>
              <a:rPr lang="en-US" sz="1800" b="1" u="sng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10 working days prior to submission </a:t>
            </a:r>
            <a:br>
              <a:rPr lang="en-US" sz="1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</a:br>
            <a:r>
              <a:rPr lang="en-US" sz="1800" dirty="0">
                <a:latin typeface="+mj-lt"/>
                <a:cs typeface="Times New Roman" pitchFamily="18" charset="0"/>
              </a:rPr>
              <a:t>deadline</a:t>
            </a:r>
            <a:r>
              <a:rPr lang="en-US" sz="1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1800" dirty="0">
                <a:latin typeface="+mj-lt"/>
                <a:cs typeface="Times New Roman" pitchFamily="18" charset="0"/>
              </a:rPr>
              <a:t>(allow 3 days for CFR to process)</a:t>
            </a:r>
          </a:p>
        </p:txBody>
      </p:sp>
    </p:spTree>
    <p:extLst>
      <p:ext uri="{BB962C8B-B14F-4D97-AF65-F5344CB8AC3E}">
        <p14:creationId xmlns:p14="http://schemas.microsoft.com/office/powerpoint/2010/main" val="256338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1214"/>
            <a:ext cx="8229600" cy="4095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When in doubt, have it route!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886200"/>
            <a:ext cx="38290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653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Your Grant is Approved</a:t>
            </a:r>
            <a:endParaRPr lang="en-US" sz="4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15118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cs typeface="Times New Roman" pitchFamily="18" charset="0"/>
              </a:rPr>
              <a:t>UMBF/SPA enters interim and final report due dates into our grants management system</a:t>
            </a:r>
          </a:p>
          <a:p>
            <a:r>
              <a:rPr lang="en-US" dirty="0">
                <a:cs typeface="Times New Roman" pitchFamily="18" charset="0"/>
              </a:rPr>
              <a:t>UMBF/SPA sends report due date reminders to schools </a:t>
            </a:r>
          </a:p>
          <a:p>
            <a:r>
              <a:rPr lang="en-US" dirty="0">
                <a:cs typeface="Times New Roman" pitchFamily="18" charset="0"/>
              </a:rPr>
              <a:t>When grant period ends and funds are expended, final narrative and budget reports must be prepared, sent to UMBF/SPA for review/sign-off, and submitted as required by the funder; account is then reconciled and closed</a:t>
            </a:r>
          </a:p>
          <a:p>
            <a:pPr lvl="1"/>
            <a:r>
              <a:rPr lang="en-US" dirty="0">
                <a:cs typeface="Times New Roman" pitchFamily="18" charset="0"/>
              </a:rPr>
              <a:t>We are available to assist with interim and final reports</a:t>
            </a:r>
          </a:p>
          <a:p>
            <a:pPr lvl="1"/>
            <a:r>
              <a:rPr lang="en-US" dirty="0">
                <a:cs typeface="Times New Roman" pitchFamily="18" charset="0"/>
              </a:rPr>
              <a:t>Good reports = Good stewardship</a:t>
            </a:r>
          </a:p>
          <a:p>
            <a:pPr>
              <a:spcAft>
                <a:spcPts val="600"/>
              </a:spcAft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15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Grant Reporting Process:</a:t>
            </a:r>
          </a:p>
        </p:txBody>
      </p:sp>
    </p:spTree>
    <p:extLst>
      <p:ext uri="{BB962C8B-B14F-4D97-AF65-F5344CB8AC3E}">
        <p14:creationId xmlns:p14="http://schemas.microsoft.com/office/powerpoint/2010/main" val="67624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082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Cultivating a Foundation: It Takes a Village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576964" cy="5029200"/>
          </a:xfrm>
        </p:spPr>
        <p:txBody>
          <a:bodyPr>
            <a:normAutofit fontScale="92500"/>
          </a:bodyPr>
          <a:lstStyle/>
          <a:p>
            <a:r>
              <a:rPr lang="en-US" sz="2600" dirty="0"/>
              <a:t>Work closely with Development to understand and articulate the impact of your work so we can present it to the foundation</a:t>
            </a:r>
          </a:p>
          <a:p>
            <a:pPr lvl="1"/>
            <a:r>
              <a:rPr lang="en-US" sz="2200" dirty="0"/>
              <a:t>Successful grants are the strongest testament to your work</a:t>
            </a:r>
          </a:p>
          <a:p>
            <a:r>
              <a:rPr lang="en-US" sz="2600" dirty="0"/>
              <a:t>Introductions and relationship building with foundations should involve multiple people </a:t>
            </a:r>
          </a:p>
          <a:p>
            <a:pPr lvl="1"/>
            <a:r>
              <a:rPr lang="en-US" sz="2200" dirty="0"/>
              <a:t>Maximizing any existing relationships is a must</a:t>
            </a:r>
          </a:p>
          <a:p>
            <a:pPr lvl="1"/>
            <a:r>
              <a:rPr lang="en-US" sz="2200" dirty="0"/>
              <a:t>Foundation relations can help you reach out to foundation leadership, SOM leadership, fellow faculty members, previous awardees</a:t>
            </a:r>
          </a:p>
          <a:p>
            <a:r>
              <a:rPr lang="en-US" sz="2600" dirty="0"/>
              <a:t>Foundation leadership wants to know that your work is aligned with their cause and their goals</a:t>
            </a:r>
          </a:p>
          <a:p>
            <a:r>
              <a:rPr lang="en-US" sz="2600" dirty="0"/>
              <a:t>SOM leadership, faculty, and development staff can work together to devise applications that align with foundation funding priorities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913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030413"/>
            <a:ext cx="8229600" cy="40957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1600200"/>
            <a:ext cx="6019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Contact Information:</a:t>
            </a:r>
          </a:p>
          <a:p>
            <a:endParaRPr lang="en-US" sz="3600" dirty="0"/>
          </a:p>
          <a:p>
            <a:r>
              <a:rPr lang="en-US" sz="3600" dirty="0"/>
              <a:t>Sarah Bradley</a:t>
            </a:r>
          </a:p>
          <a:p>
            <a:r>
              <a:rPr lang="en-US" sz="3600" dirty="0"/>
              <a:t>Director, Foundation Relations</a:t>
            </a:r>
          </a:p>
          <a:p>
            <a:r>
              <a:rPr lang="en-US" sz="3600" dirty="0">
                <a:hlinkClick r:id="rId2"/>
              </a:rPr>
              <a:t>SBradley@som.umaryland.edu</a:t>
            </a:r>
            <a:endParaRPr lang="en-US" sz="3600" dirty="0"/>
          </a:p>
          <a:p>
            <a:r>
              <a:rPr lang="en-US" sz="3600" dirty="0"/>
              <a:t>410-706-0107</a:t>
            </a:r>
          </a:p>
        </p:txBody>
      </p:sp>
    </p:spTree>
    <p:extLst>
      <p:ext uri="{BB962C8B-B14F-4D97-AF65-F5344CB8AC3E}">
        <p14:creationId xmlns:p14="http://schemas.microsoft.com/office/powerpoint/2010/main" val="279011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04F54-B8FD-44FA-9823-1EE68017A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82" y="874264"/>
            <a:ext cx="7665118" cy="641404"/>
          </a:xfrm>
        </p:spPr>
        <p:txBody>
          <a:bodyPr>
            <a:noAutofit/>
          </a:bodyPr>
          <a:lstStyle/>
          <a:p>
            <a:pPr algn="l"/>
            <a:r>
              <a:rPr lang="en-US" sz="3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Advice from an SOM Colleague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6BE88-F284-4D20-978C-6C023F9DA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635" y="1890345"/>
            <a:ext cx="7312511" cy="394335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Figure out best emotional/cultural fit for you</a:t>
            </a:r>
          </a:p>
          <a:p>
            <a:r>
              <a:rPr lang="en-US" dirty="0"/>
              <a:t>Good mentors and support help</a:t>
            </a:r>
          </a:p>
          <a:p>
            <a:r>
              <a:rPr lang="en-US" dirty="0"/>
              <a:t>Research means finding money for self—and flexibility in what you do/hours etc. </a:t>
            </a:r>
          </a:p>
          <a:p>
            <a:r>
              <a:rPr lang="en-US" dirty="0"/>
              <a:t>Be grandiose, address important issues, not penalized much for failure</a:t>
            </a:r>
          </a:p>
          <a:p>
            <a:r>
              <a:rPr lang="en-US" dirty="0"/>
              <a:t>Talk to people, get out there, have thick skin</a:t>
            </a:r>
          </a:p>
          <a:p>
            <a:r>
              <a:rPr lang="en-US" dirty="0"/>
              <a:t>If you hit the bulls eye every time the target is too low</a:t>
            </a:r>
          </a:p>
        </p:txBody>
      </p:sp>
    </p:spTree>
    <p:extLst>
      <p:ext uri="{BB962C8B-B14F-4D97-AF65-F5344CB8AC3E}">
        <p14:creationId xmlns:p14="http://schemas.microsoft.com/office/powerpoint/2010/main" val="275661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Today’s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Define how UMSOM faculty at all levels can work with Foundation Relations to identify, develop, and submit private foundation and non-profit organization grants</a:t>
            </a:r>
          </a:p>
          <a:p>
            <a:r>
              <a:rPr lang="en-US" dirty="0"/>
              <a:t>Identify resources to find private foundation grants that meet specific funding needs</a:t>
            </a:r>
          </a:p>
          <a:p>
            <a:r>
              <a:rPr lang="en-US" dirty="0"/>
              <a:t>Provide strategies for sound proposals and foundation stewardship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8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/>
          </p:cNvSpPr>
          <p:nvPr/>
        </p:nvSpPr>
        <p:spPr bwMode="auto">
          <a:xfrm>
            <a:off x="461639" y="1828800"/>
            <a:ext cx="8229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0" hangingPunct="0">
              <a:spcBef>
                <a:spcPts val="400"/>
              </a:spcBef>
              <a:spcAft>
                <a:spcPts val="600"/>
              </a:spcAft>
              <a:buClr>
                <a:srgbClr val="0B5395"/>
              </a:buClr>
              <a:buSzPct val="100000"/>
              <a:buFont typeface="Wingdings" pitchFamily="2" charset="2"/>
              <a:buChar char="§"/>
            </a:pPr>
            <a:r>
              <a:rPr lang="en-US" dirty="0">
                <a:latin typeface="Trebuchet MS" pitchFamily="34" charset="0"/>
              </a:rPr>
              <a:t>We are here as a resource for you</a:t>
            </a:r>
          </a:p>
          <a:p>
            <a:pPr marL="1143000" lvl="2" indent="-228600" eaLnBrk="0" hangingPunct="0">
              <a:spcBef>
                <a:spcPts val="350"/>
              </a:spcBef>
              <a:spcAft>
                <a:spcPts val="600"/>
              </a:spcAft>
              <a:buClr>
                <a:srgbClr val="7030A0"/>
              </a:buClr>
              <a:buSzPct val="100000"/>
              <a:buFont typeface="Arial" charset="0"/>
              <a:buChar char="•"/>
            </a:pPr>
            <a:r>
              <a:rPr lang="en-US" sz="1600" dirty="0">
                <a:latin typeface="Trebuchet MS" pitchFamily="34" charset="0"/>
              </a:rPr>
              <a:t>Attend any meetings (internal or external) with you or on behalf of priority initiatives </a:t>
            </a:r>
          </a:p>
          <a:p>
            <a:pPr marL="1143000" lvl="2" indent="-228600" eaLnBrk="0" hangingPunct="0">
              <a:spcBef>
                <a:spcPts val="350"/>
              </a:spcBef>
              <a:spcAft>
                <a:spcPts val="600"/>
              </a:spcAft>
              <a:buClr>
                <a:srgbClr val="7030A0"/>
              </a:buClr>
              <a:buSzPct val="100000"/>
              <a:buFont typeface="Arial" charset="0"/>
              <a:buChar char="•"/>
            </a:pPr>
            <a:r>
              <a:rPr lang="en-US" sz="1600" dirty="0">
                <a:latin typeface="Trebuchet MS" pitchFamily="34" charset="0"/>
              </a:rPr>
              <a:t>Provide research and monitor RFPs for departments and faculty</a:t>
            </a:r>
          </a:p>
          <a:p>
            <a:pPr marL="1143000" lvl="2" indent="-228600" eaLnBrk="0" hangingPunct="0">
              <a:spcBef>
                <a:spcPts val="350"/>
              </a:spcBef>
              <a:spcAft>
                <a:spcPts val="600"/>
              </a:spcAft>
              <a:buClr>
                <a:srgbClr val="7030A0"/>
              </a:buClr>
              <a:buSzPct val="100000"/>
              <a:buFont typeface="Arial" charset="0"/>
              <a:buChar char="•"/>
            </a:pPr>
            <a:r>
              <a:rPr lang="en-US" sz="1600" dirty="0">
                <a:latin typeface="Trebuchet MS" pitchFamily="34" charset="0"/>
              </a:rPr>
              <a:t>Network at external events</a:t>
            </a:r>
          </a:p>
          <a:p>
            <a:pPr marL="1143000" lvl="2" indent="-228600" eaLnBrk="0" hangingPunct="0">
              <a:spcBef>
                <a:spcPts val="350"/>
              </a:spcBef>
              <a:spcAft>
                <a:spcPts val="600"/>
              </a:spcAft>
              <a:buClr>
                <a:srgbClr val="7030A0"/>
              </a:buClr>
              <a:buSzPct val="100000"/>
              <a:buFont typeface="Arial" charset="0"/>
              <a:buChar char="•"/>
            </a:pPr>
            <a:r>
              <a:rPr lang="en-US" sz="1600" dirty="0">
                <a:latin typeface="Trebuchet MS" pitchFamily="34" charset="0"/>
              </a:rPr>
              <a:t>Meet individually with faculty for information gathering or specific proposal or funding needs</a:t>
            </a:r>
          </a:p>
          <a:p>
            <a:pPr marL="1143000" lvl="2" indent="-228600" eaLnBrk="0" hangingPunct="0">
              <a:spcBef>
                <a:spcPts val="350"/>
              </a:spcBef>
              <a:spcAft>
                <a:spcPts val="600"/>
              </a:spcAft>
              <a:buClr>
                <a:srgbClr val="7030A0"/>
              </a:buClr>
              <a:buSzPct val="100000"/>
              <a:buFont typeface="Arial" charset="0"/>
              <a:buChar char="•"/>
            </a:pPr>
            <a:r>
              <a:rPr lang="en-US" sz="1600" dirty="0">
                <a:latin typeface="Trebuchet MS" pitchFamily="34" charset="0"/>
              </a:rPr>
              <a:t>Work with faculty to turn unfunded proposals into new, revised opportunities for foundation submissions </a:t>
            </a:r>
          </a:p>
          <a:p>
            <a:pPr marL="1143000" lvl="2" indent="-228600" eaLnBrk="0" hangingPunct="0">
              <a:spcBef>
                <a:spcPts val="350"/>
              </a:spcBef>
              <a:spcAft>
                <a:spcPts val="600"/>
              </a:spcAft>
              <a:buClr>
                <a:srgbClr val="7030A0"/>
              </a:buClr>
              <a:buSzPct val="100000"/>
              <a:buFont typeface="Arial" charset="0"/>
              <a:buChar char="•"/>
            </a:pPr>
            <a:r>
              <a:rPr lang="en-US" sz="1600" dirty="0">
                <a:latin typeface="Trebuchet MS" pitchFamily="34" charset="0"/>
              </a:rPr>
              <a:t>Develop strategic plans for foundation submissions and engagement</a:t>
            </a:r>
          </a:p>
          <a:p>
            <a:pPr marL="1143000" lvl="2" indent="-228600" eaLnBrk="0" hangingPunct="0">
              <a:spcBef>
                <a:spcPts val="350"/>
              </a:spcBef>
              <a:spcAft>
                <a:spcPts val="600"/>
              </a:spcAft>
              <a:buClr>
                <a:srgbClr val="7030A0"/>
              </a:buClr>
              <a:buSzPct val="100000"/>
              <a:buFont typeface="Arial" charset="0"/>
              <a:buChar char="•"/>
            </a:pPr>
            <a:r>
              <a:rPr lang="en-US" sz="1600" dirty="0">
                <a:latin typeface="Trebuchet MS" pitchFamily="34" charset="0"/>
              </a:rPr>
              <a:t>Assist with writing, managing, and pushing the “submit” button for applications</a:t>
            </a:r>
          </a:p>
          <a:p>
            <a:pPr marL="1143000" lvl="2" indent="-228600" eaLnBrk="0" hangingPunct="0">
              <a:spcBef>
                <a:spcPts val="350"/>
              </a:spcBef>
              <a:spcAft>
                <a:spcPts val="600"/>
              </a:spcAft>
              <a:buClr>
                <a:srgbClr val="7030A0"/>
              </a:buClr>
              <a:buSzPct val="100000"/>
              <a:buFont typeface="Arial" charset="0"/>
              <a:buChar char="•"/>
            </a:pPr>
            <a:r>
              <a:rPr lang="en-US" sz="1600" dirty="0">
                <a:latin typeface="Trebuchet MS" pitchFamily="34" charset="0"/>
              </a:rPr>
              <a:t>Partner internally and externally</a:t>
            </a:r>
          </a:p>
        </p:txBody>
      </p:sp>
      <p:sp>
        <p:nvSpPr>
          <p:cNvPr id="3" name="Title 2"/>
          <p:cNvSpPr>
            <a:spLocks/>
          </p:cNvSpPr>
          <p:nvPr/>
        </p:nvSpPr>
        <p:spPr bwMode="auto">
          <a:xfrm>
            <a:off x="1066800" y="1066800"/>
            <a:ext cx="82010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3200" b="1" dirty="0">
                <a:solidFill>
                  <a:srgbClr val="0B539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A Dedicated SOM Resource</a:t>
            </a:r>
          </a:p>
        </p:txBody>
      </p:sp>
    </p:spTree>
    <p:extLst>
      <p:ext uri="{BB962C8B-B14F-4D97-AF65-F5344CB8AC3E}">
        <p14:creationId xmlns:p14="http://schemas.microsoft.com/office/powerpoint/2010/main" val="15216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More Than 86,000 Private Foundations Exist in the US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100035"/>
              </p:ext>
            </p:extLst>
          </p:nvPr>
        </p:nvGraphicFramePr>
        <p:xfrm>
          <a:off x="457200" y="1981200"/>
          <a:ext cx="8229600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" y="6172200"/>
            <a:ext cx="4008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http://foundationcenter.org/gainknowledge/research/keyfacts2014/pdfs/Key_Facts_on_US_Foundations_2014.pdf</a:t>
            </a:r>
          </a:p>
        </p:txBody>
      </p:sp>
    </p:spTree>
    <p:extLst>
      <p:ext uri="{BB962C8B-B14F-4D97-AF65-F5344CB8AC3E}">
        <p14:creationId xmlns:p14="http://schemas.microsoft.com/office/powerpoint/2010/main" val="129608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 bwMode="auto">
          <a:xfrm>
            <a:off x="485775" y="525463"/>
            <a:ext cx="8201025" cy="9144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More than 71,000 Private Foundations </a:t>
            </a:r>
            <a:b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Exist in the United States</a:t>
            </a:r>
          </a:p>
        </p:txBody>
      </p:sp>
      <p:pic>
        <p:nvPicPr>
          <p:cNvPr id="2" name="Picture 5" descr="1000320en-CA-1-2_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057400"/>
            <a:ext cx="28575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 txBox="1">
            <a:spLocks/>
          </p:cNvSpPr>
          <p:nvPr/>
        </p:nvSpPr>
        <p:spPr>
          <a:xfrm>
            <a:off x="76200" y="5486400"/>
            <a:ext cx="4495800" cy="10668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>
              <a:buFont typeface="+mj-lt"/>
              <a:buAutoNum type="arabicPeriod"/>
            </a:pPr>
            <a:r>
              <a:rPr lang="en-US" sz="2000" dirty="0">
                <a:ea typeface="Verdana" pitchFamily="34" charset="0"/>
                <a:cs typeface="Arial" charset="0"/>
              </a:rPr>
              <a:t>Health care – 22% ($5B)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>
                <a:ea typeface="Verdana" pitchFamily="34" charset="0"/>
                <a:cs typeface="Arial" charset="0"/>
              </a:rPr>
              <a:t>Human Services – 16% ($3.5B)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>
                <a:ea typeface="Verdana" pitchFamily="34" charset="0"/>
                <a:cs typeface="Arial" charset="0"/>
              </a:rPr>
              <a:t>Education – 22% ($5B)</a:t>
            </a:r>
          </a:p>
        </p:txBody>
      </p:sp>
    </p:spTree>
    <p:extLst>
      <p:ext uri="{BB962C8B-B14F-4D97-AF65-F5344CB8AC3E}">
        <p14:creationId xmlns:p14="http://schemas.microsoft.com/office/powerpoint/2010/main" val="6858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059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Benefits of Private Foundation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Private foundations and other non-government grants are valuable funding options to:</a:t>
            </a:r>
          </a:p>
          <a:p>
            <a:pPr lvl="1"/>
            <a:r>
              <a:rPr lang="en-US" dirty="0"/>
              <a:t>Fund entire research projects</a:t>
            </a:r>
          </a:p>
          <a:p>
            <a:pPr lvl="1"/>
            <a:r>
              <a:rPr lang="en-US" dirty="0"/>
              <a:t>Fill funding gaps during lean times</a:t>
            </a:r>
          </a:p>
          <a:p>
            <a:pPr lvl="1"/>
            <a:r>
              <a:rPr lang="en-US" dirty="0"/>
              <a:t>Keep work going while a PI applies for government funds</a:t>
            </a:r>
          </a:p>
          <a:p>
            <a:pPr lvl="1"/>
            <a:r>
              <a:rPr lang="en-US" dirty="0"/>
              <a:t>Provide junior faculty with initial/start-up project funding</a:t>
            </a:r>
          </a:p>
          <a:p>
            <a:pPr lvl="1"/>
            <a:r>
              <a:rPr lang="en-US" dirty="0"/>
              <a:t>Support a pilot project designed to obtain data necessary to compete for larger grants.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338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27559882"/>
              </p:ext>
            </p:extLst>
          </p:nvPr>
        </p:nvGraphicFramePr>
        <p:xfrm>
          <a:off x="1219200" y="1676400"/>
          <a:ext cx="69342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46290" y="2869645"/>
            <a:ext cx="2051419" cy="19569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04800"/>
            <a:ext cx="8153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Putting The “Relationship” 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in Foundation Relations</a:t>
            </a:r>
          </a:p>
        </p:txBody>
      </p:sp>
    </p:spTree>
    <p:extLst>
      <p:ext uri="{BB962C8B-B14F-4D97-AF65-F5344CB8AC3E}">
        <p14:creationId xmlns:p14="http://schemas.microsoft.com/office/powerpoint/2010/main" val="253059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1"/>
          <p:cNvSpPr>
            <a:spLocks noGrp="1"/>
          </p:cNvSpPr>
          <p:nvPr>
            <p:ph idx="4294967295"/>
          </p:nvPr>
        </p:nvSpPr>
        <p:spPr>
          <a:xfrm>
            <a:off x="533400" y="2590800"/>
            <a:ext cx="8229600" cy="3505200"/>
          </a:xfrm>
        </p:spPr>
        <p:txBody>
          <a:bodyPr/>
          <a:lstStyle/>
          <a:p>
            <a:r>
              <a:rPr lang="en-US" sz="1800" dirty="0">
                <a:ea typeface="Verdana" pitchFamily="34" charset="0"/>
                <a:cs typeface="Arial" charset="0"/>
              </a:rPr>
              <a:t>Meet with faculty, and other internal stakeholders to identify priorities and needs</a:t>
            </a:r>
          </a:p>
          <a:p>
            <a:r>
              <a:rPr lang="en-US" sz="1800" dirty="0">
                <a:ea typeface="Verdana" pitchFamily="34" charset="0"/>
                <a:cs typeface="Arial" charset="0"/>
              </a:rPr>
              <a:t>Provide extensive foundation research based on department, topic, foundation, disease state, etc.</a:t>
            </a:r>
          </a:p>
          <a:p>
            <a:r>
              <a:rPr lang="en-US" sz="1800" dirty="0">
                <a:ea typeface="Verdana" pitchFamily="34" charset="0"/>
                <a:cs typeface="Arial" charset="0"/>
              </a:rPr>
              <a:t>Build strategic plans based on foundation priorities and SOM needs</a:t>
            </a:r>
          </a:p>
          <a:p>
            <a:r>
              <a:rPr lang="en-US" sz="1800" dirty="0"/>
              <a:t>Direct RFPs and opportunities to correct departments</a:t>
            </a:r>
          </a:p>
          <a:p>
            <a:endParaRPr lang="en-US" sz="1800" dirty="0">
              <a:ea typeface="Verdana" pitchFamily="34" charset="0"/>
              <a:cs typeface="Arial" charset="0"/>
            </a:endParaRPr>
          </a:p>
          <a:p>
            <a:pPr marL="642938" indent="-533400">
              <a:buFont typeface="Wingdings" pitchFamily="2" charset="2"/>
              <a:buNone/>
            </a:pPr>
            <a:endParaRPr lang="en-US" sz="1600" dirty="0">
              <a:latin typeface="Arial" charset="0"/>
              <a:ea typeface="Verdana" pitchFamily="34" charset="0"/>
              <a:cs typeface="Arial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 bwMode="auto">
          <a:xfrm>
            <a:off x="609600" y="129540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</a:rPr>
              <a:t>How Do We Find the Right Grants </a:t>
            </a:r>
            <a:b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</a:rPr>
            </a:b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</a:rPr>
              <a:t>for You? </a:t>
            </a:r>
          </a:p>
        </p:txBody>
      </p:sp>
    </p:spTree>
    <p:extLst>
      <p:ext uri="{BB962C8B-B14F-4D97-AF65-F5344CB8AC3E}">
        <p14:creationId xmlns:p14="http://schemas.microsoft.com/office/powerpoint/2010/main" val="44289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OM Theme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1820</Words>
  <Application>Microsoft Office PowerPoint</Application>
  <PresentationFormat>On-screen Show (4:3)</PresentationFormat>
  <Paragraphs>252</Paragraphs>
  <Slides>25</Slides>
  <Notes>14</Notes>
  <HiddenSlides>8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Lucida Sans Unicode</vt:lpstr>
      <vt:lpstr>Times New Roman</vt:lpstr>
      <vt:lpstr>Trebuchet MS</vt:lpstr>
      <vt:lpstr>Wingdings</vt:lpstr>
      <vt:lpstr>SOM Theme10</vt:lpstr>
      <vt:lpstr>Foundation Funding for  Research Scientists</vt:lpstr>
      <vt:lpstr>The Role of Foundation Relations</vt:lpstr>
      <vt:lpstr>Today’s Objectives</vt:lpstr>
      <vt:lpstr>PowerPoint Presentation</vt:lpstr>
      <vt:lpstr>More Than 86,000 Private Foundations Exist in the US </vt:lpstr>
      <vt:lpstr>More than 71,000 Private Foundations  Exist in the United States</vt:lpstr>
      <vt:lpstr>Benefits of Private Foundation Funding</vt:lpstr>
      <vt:lpstr>PowerPoint Presentation</vt:lpstr>
      <vt:lpstr>How Do We Find the Right Grants  for You? </vt:lpstr>
      <vt:lpstr>Foundation Relations A Dedicated SOM Resource</vt:lpstr>
      <vt:lpstr>How We Find the Right Grants for You</vt:lpstr>
      <vt:lpstr>Where We Get Our Information </vt:lpstr>
      <vt:lpstr>Where You Can Find Foundation Funding Information</vt:lpstr>
      <vt:lpstr>Foundation Grant Resources</vt:lpstr>
      <vt:lpstr>Putting it all Together</vt:lpstr>
      <vt:lpstr>Is a Potential Funder Right for You?</vt:lpstr>
      <vt:lpstr>Finding the Right Foundation</vt:lpstr>
      <vt:lpstr>You’ve Found the One: Let’s Get Started</vt:lpstr>
      <vt:lpstr>Reviewers Look for More than Dollars in the Budget</vt:lpstr>
      <vt:lpstr>Proposal Routing</vt:lpstr>
      <vt:lpstr>PowerPoint Presentation</vt:lpstr>
      <vt:lpstr>Your Grant is Approved</vt:lpstr>
      <vt:lpstr>Cultivating a Foundation: It Takes a Village</vt:lpstr>
      <vt:lpstr>PowerPoint Presentation</vt:lpstr>
      <vt:lpstr>Advice from an SOM Colleague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Enhancing Dialogues…Making the connection between academic medicine and fundraising</dc:title>
  <dc:creator>default</dc:creator>
  <cp:lastModifiedBy>Boydston, Emily</cp:lastModifiedBy>
  <cp:revision>87</cp:revision>
  <cp:lastPrinted>2018-04-04T17:18:40Z</cp:lastPrinted>
  <dcterms:created xsi:type="dcterms:W3CDTF">2015-08-24T12:46:10Z</dcterms:created>
  <dcterms:modified xsi:type="dcterms:W3CDTF">2020-02-13T13:37:48Z</dcterms:modified>
</cp:coreProperties>
</file>