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3" r:id="rId1"/>
  </p:sldMasterIdLst>
  <p:notesMasterIdLst>
    <p:notesMasterId r:id="rId25"/>
  </p:notesMasterIdLst>
  <p:handoutMasterIdLst>
    <p:handoutMasterId r:id="rId26"/>
  </p:handoutMasterIdLst>
  <p:sldIdLst>
    <p:sldId id="408" r:id="rId2"/>
    <p:sldId id="409" r:id="rId3"/>
    <p:sldId id="412" r:id="rId4"/>
    <p:sldId id="422" r:id="rId5"/>
    <p:sldId id="445" r:id="rId6"/>
    <p:sldId id="446" r:id="rId7"/>
    <p:sldId id="442" r:id="rId8"/>
    <p:sldId id="443" r:id="rId9"/>
    <p:sldId id="435" r:id="rId10"/>
    <p:sldId id="436" r:id="rId11"/>
    <p:sldId id="421" r:id="rId12"/>
    <p:sldId id="444" r:id="rId13"/>
    <p:sldId id="413" r:id="rId14"/>
    <p:sldId id="470" r:id="rId15"/>
    <p:sldId id="438" r:id="rId16"/>
    <p:sldId id="439" r:id="rId17"/>
    <p:sldId id="440" r:id="rId18"/>
    <p:sldId id="441" r:id="rId19"/>
    <p:sldId id="463" r:id="rId20"/>
    <p:sldId id="469" r:id="rId21"/>
    <p:sldId id="464" r:id="rId22"/>
    <p:sldId id="467" r:id="rId23"/>
    <p:sldId id="461" r:id="rId2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990000"/>
    <a:srgbClr val="FFFF99"/>
    <a:srgbClr val="FFFFCC"/>
    <a:srgbClr val="800000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59" autoAdjust="0"/>
  </p:normalViewPr>
  <p:slideViewPr>
    <p:cSldViewPr snapToGrid="0">
      <p:cViewPr varScale="1">
        <p:scale>
          <a:sx n="90" d="100"/>
          <a:sy n="90" d="100"/>
        </p:scale>
        <p:origin x="103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-1384" y="-6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38884" cy="46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1" tIns="46581" rIns="93161" bIns="46581" numCol="1" anchor="t" anchorCtr="0" compatLnSpc="1">
            <a:prstTxWarp prst="textNoShape">
              <a:avLst/>
            </a:prstTxWarp>
          </a:bodyPr>
          <a:lstStyle>
            <a:lvl1pPr defTabSz="931709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13" y="0"/>
            <a:ext cx="3038884" cy="46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1" tIns="46581" rIns="93161" bIns="46581" numCol="1" anchor="t" anchorCtr="0" compatLnSpc="1">
            <a:prstTxWarp prst="textNoShape">
              <a:avLst/>
            </a:prstTxWarp>
          </a:bodyPr>
          <a:lstStyle>
            <a:lvl1pPr algn="r" defTabSz="931709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829054"/>
            <a:ext cx="3038884" cy="46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1" tIns="46581" rIns="93161" bIns="46581" numCol="1" anchor="b" anchorCtr="0" compatLnSpc="1">
            <a:prstTxWarp prst="textNoShape">
              <a:avLst/>
            </a:prstTxWarp>
          </a:bodyPr>
          <a:lstStyle>
            <a:lvl1pPr defTabSz="931709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13" y="8829054"/>
            <a:ext cx="3038884" cy="46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1" tIns="46581" rIns="93161" bIns="46581" numCol="1" anchor="b" anchorCtr="0" compatLnSpc="1">
            <a:prstTxWarp prst="textNoShape">
              <a:avLst/>
            </a:prstTxWarp>
          </a:bodyPr>
          <a:lstStyle>
            <a:lvl1pPr algn="r" defTabSz="931709">
              <a:defRPr sz="1200" smtClean="0"/>
            </a:lvl1pPr>
          </a:lstStyle>
          <a:p>
            <a:pPr>
              <a:defRPr/>
            </a:pPr>
            <a:fld id="{7545F747-3B3B-496D-A116-10725E0CF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723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38884" cy="46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1" tIns="46581" rIns="93161" bIns="46581" numCol="1" anchor="t" anchorCtr="0" compatLnSpc="1">
            <a:prstTxWarp prst="textNoShape">
              <a:avLst/>
            </a:prstTxWarp>
          </a:bodyPr>
          <a:lstStyle>
            <a:lvl1pPr defTabSz="931709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13" y="0"/>
            <a:ext cx="3038884" cy="46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1" tIns="46581" rIns="93161" bIns="46581" numCol="1" anchor="t" anchorCtr="0" compatLnSpc="1">
            <a:prstTxWarp prst="textNoShape">
              <a:avLst/>
            </a:prstTxWarp>
          </a:bodyPr>
          <a:lstStyle>
            <a:lvl1pPr algn="r" defTabSz="931709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283" y="4416635"/>
            <a:ext cx="5607838" cy="418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1" tIns="46581" rIns="93161" bIns="465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29054"/>
            <a:ext cx="3038884" cy="46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1" tIns="46581" rIns="93161" bIns="46581" numCol="1" anchor="b" anchorCtr="0" compatLnSpc="1">
            <a:prstTxWarp prst="textNoShape">
              <a:avLst/>
            </a:prstTxWarp>
          </a:bodyPr>
          <a:lstStyle>
            <a:lvl1pPr defTabSz="931709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13" y="8829054"/>
            <a:ext cx="3038884" cy="46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1" tIns="46581" rIns="93161" bIns="46581" numCol="1" anchor="b" anchorCtr="0" compatLnSpc="1">
            <a:prstTxWarp prst="textNoShape">
              <a:avLst/>
            </a:prstTxWarp>
          </a:bodyPr>
          <a:lstStyle>
            <a:lvl1pPr algn="r" defTabSz="931709">
              <a:defRPr sz="1200" smtClean="0"/>
            </a:lvl1pPr>
          </a:lstStyle>
          <a:p>
            <a:pPr>
              <a:defRPr/>
            </a:pPr>
            <a:fld id="{ACD306A7-0B71-4BA7-B95E-E14FCCF20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676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B3A04C-C4F9-475B-B528-F0249CC20A9A}" type="slidenum">
              <a:rPr lang="en-US"/>
              <a:pPr/>
              <a:t>1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76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D306A7-0B71-4BA7-B95E-E14FCCF20D4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75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7592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30592"/>
            <a:ext cx="8229600" cy="40955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5099538"/>
            <a:ext cx="9144000" cy="1758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5C88E-DD74-3749-A6CB-A855C5DAE8D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hyperlink" Target="http://cicero.umaryland.edu/" TargetMode="Externa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mailto:Athom001@umaryland.edu" TargetMode="Externa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hyperlink" Target="mailto:jprasad@som.umaryland.edu" TargetMode="External"/><Relationship Id="rId5" Type="http://schemas.openxmlformats.org/officeDocument/2006/relationships/hyperlink" Target="mailto:trogers@som.umaryland.edu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86884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8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eDisclose</a:t>
            </a:r>
            <a:endParaRPr lang="en-US" sz="48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8836" y="1809801"/>
            <a:ext cx="7906327" cy="4976091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Disclosure Instructions</a:t>
            </a:r>
          </a:p>
          <a:p>
            <a:pPr algn="ctr" eaLnBrk="1" hangingPunct="1">
              <a:buFontTx/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33"/>
    </mc:Choice>
    <mc:Fallback xmlns="">
      <p:transition spd="slow" advTm="46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Create Annual Disclosure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Under “Actions”, select Create Annual Disclosure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7225" r="1764"/>
          <a:stretch/>
        </p:blipFill>
        <p:spPr>
          <a:xfrm>
            <a:off x="0" y="2698375"/>
            <a:ext cx="8982635" cy="3792071"/>
          </a:xfrm>
          <a:prstGeom prst="rect">
            <a:avLst/>
          </a:prstGeom>
        </p:spPr>
      </p:pic>
      <p:cxnSp>
        <p:nvCxnSpPr>
          <p:cNvPr id="6" name="Straight Arrow Connector 5"/>
          <p:cNvCxnSpPr>
            <a:cxnSpLocks/>
          </p:cNvCxnSpPr>
          <p:nvPr/>
        </p:nvCxnSpPr>
        <p:spPr>
          <a:xfrm flipV="1">
            <a:off x="1192306" y="5109882"/>
            <a:ext cx="457200" cy="11385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4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9"/>
    </mc:Choice>
    <mc:Fallback xmlns="">
      <p:transition spd="slow" advTm="4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Create Annual Disclosure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941" y="2120239"/>
            <a:ext cx="2921726" cy="409557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 will arrive at an Introduction Screen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Please read all information before proceeding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Click the “Continue” button</a:t>
            </a:r>
            <a:endParaRPr lang="en-US" sz="2400" dirty="0"/>
          </a:p>
        </p:txBody>
      </p:sp>
      <p:pic>
        <p:nvPicPr>
          <p:cNvPr id="1028" name="Picture 4" descr="C:\Users\syu\AppData\Local\Temp\SNAGHTML461d6d5.PNG">
            <a:extLst>
              <a:ext uri="{FF2B5EF4-FFF2-40B4-BE49-F238E27FC236}">
                <a16:creationId xmlns:a16="http://schemas.microsoft.com/office/drawing/2014/main" id="{FA09F610-598E-4EAC-8658-599D156A9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591" y="1927412"/>
            <a:ext cx="5235485" cy="464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9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0"/>
    </mc:Choice>
    <mc:Fallback xmlns="">
      <p:transition spd="slow" advTm="8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Institutional Roles and Responsibilities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2156100"/>
            <a:ext cx="1801906" cy="134013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Respond to Questions 1 – 6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B50769-68BA-4BF5-82A1-57D28ACDA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106" y="1869228"/>
            <a:ext cx="6427694" cy="462045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9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1"/>
    </mc:Choice>
    <mc:Fallback xmlns="">
      <p:transition spd="slow" advTm="7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39" y="892061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International Financial Relationships at UMSOM/UMB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CD7E55-37AF-4F33-82A3-5A4FE99DF300}"/>
              </a:ext>
            </a:extLst>
          </p:cNvPr>
          <p:cNvSpPr txBox="1"/>
          <p:nvPr/>
        </p:nvSpPr>
        <p:spPr>
          <a:xfrm>
            <a:off x="8514835" y="635046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7308AD-4278-4A32-AFC3-892225A3CC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201091" y="2035061"/>
            <a:ext cx="5279571" cy="44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5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79"/>
    </mc:Choice>
    <mc:Fallback xmlns="">
      <p:transition spd="slow" advTm="1867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51367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Initial/Annual Disclosure of Relationships and Financial Interests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7547" r="1764"/>
          <a:stretch/>
        </p:blipFill>
        <p:spPr>
          <a:xfrm>
            <a:off x="80682" y="2537011"/>
            <a:ext cx="8982635" cy="291860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5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36"/>
    </mc:Choice>
    <mc:Fallback xmlns="">
      <p:transition spd="slow" advTm="19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Final Page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1"/>
            <a:ext cx="8229600" cy="101740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you answered “No” to the Financial Interest question, click the “Finish” button. If you answered “Yes” to the Financial Interest Question, please proceed to slide 20.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7600"/>
          <a:stretch/>
        </p:blipFill>
        <p:spPr>
          <a:xfrm>
            <a:off x="0" y="3254190"/>
            <a:ext cx="9144000" cy="318247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8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91"/>
    </mc:Choice>
    <mc:Fallback xmlns="">
      <p:transition spd="slow" advTm="17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Submit Annual Disclosure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5447" y="1874837"/>
            <a:ext cx="8229600" cy="4095571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Your submission will not be complete until you click the Submit Disclosure Activity.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6753" r="2254"/>
          <a:stretch/>
        </p:blipFill>
        <p:spPr>
          <a:xfrm>
            <a:off x="103094" y="2958353"/>
            <a:ext cx="8937812" cy="3375942"/>
          </a:xfrm>
          <a:prstGeom prst="rect">
            <a:avLst/>
          </a:prstGeom>
        </p:spPr>
      </p:pic>
      <p:cxnSp>
        <p:nvCxnSpPr>
          <p:cNvPr id="7" name="Straight Arrow Connector 6"/>
          <p:cNvCxnSpPr>
            <a:cxnSpLocks/>
          </p:cNvCxnSpPr>
          <p:nvPr/>
        </p:nvCxnSpPr>
        <p:spPr>
          <a:xfrm flipH="1" flipV="1">
            <a:off x="555812" y="5138568"/>
            <a:ext cx="439271" cy="7277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2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2"/>
    </mc:Choice>
    <mc:Fallback xmlns="">
      <p:transition spd="slow" advTm="5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Submit Annual Disclosure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Read the Discloser Assurance and Certification language. 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Attest and certify your disclosure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by checking the box.  Select the OK button.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981" t="4963" r="1311" b="3650"/>
          <a:stretch/>
        </p:blipFill>
        <p:spPr>
          <a:xfrm>
            <a:off x="295835" y="3272118"/>
            <a:ext cx="8552330" cy="314204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6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2"/>
    </mc:Choice>
    <mc:Fallback xmlns="">
      <p:transition spd="slow" advTm="7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Nothing to Disclose – No Further Review Required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882" y="1695797"/>
            <a:ext cx="8229600" cy="4206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When you have no PHS research and no financial interest to disclose, under the History Log, you will see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Disclosure Submitted. 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Your Annual Disclosure is complete, and no Review is required. Thanks for submitting your Annual Disclosure!!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For those who answered Yes to the Financial Interest question, your screen will look different.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451" t="7678" r="4118" b="5288"/>
          <a:stretch/>
        </p:blipFill>
        <p:spPr>
          <a:xfrm>
            <a:off x="376518" y="3429000"/>
            <a:ext cx="8543364" cy="272975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941397" y="4643739"/>
            <a:ext cx="914400" cy="914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1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36"/>
    </mc:Choice>
    <mc:Fallback xmlns="">
      <p:transition spd="slow" advTm="19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Print Disclosure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View or print your Disclosure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92" y="2755945"/>
            <a:ext cx="8042366" cy="3370218"/>
          </a:xfrm>
          <a:prstGeom prst="rect">
            <a:avLst/>
          </a:prstGeom>
        </p:spPr>
      </p:pic>
      <p:cxnSp>
        <p:nvCxnSpPr>
          <p:cNvPr id="5" name="Straight Arrow Connector 4"/>
          <p:cNvCxnSpPr>
            <a:cxnSpLocks/>
          </p:cNvCxnSpPr>
          <p:nvPr/>
        </p:nvCxnSpPr>
        <p:spPr>
          <a:xfrm flipH="1">
            <a:off x="2395182" y="3173592"/>
            <a:ext cx="1124316" cy="7910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3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3"/>
    </mc:Choice>
    <mc:Fallback xmlns="">
      <p:transition spd="slow" advTm="5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Gain Access to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eDisclose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(CICERO Research Evaluation Portal)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Login to CICERO.  For your information, the URL for CICERO is listed below.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u="sng" dirty="0">
                <a:hlinkClick r:id="rId5"/>
              </a:rPr>
              <a:t>http://cicero.umaryland.edu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1"/>
    </mc:Choice>
    <mc:Fallback xmlns="">
      <p:transition spd="slow" advTm="9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21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Instructions for Previous Submissions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5160"/>
            <a:ext cx="8229600" cy="3921003"/>
          </a:xfrm>
        </p:spPr>
        <p:txBody>
          <a:bodyPr/>
          <a:lstStyle/>
          <a:p>
            <a:r>
              <a:rPr lang="en-US" dirty="0"/>
              <a:t>Edit Previously Submitted Annual Disclosure</a:t>
            </a:r>
          </a:p>
          <a:p>
            <a:r>
              <a:rPr lang="en-US" dirty="0"/>
              <a:t>Edit Previously Submitted Financial Disclosure(s)</a:t>
            </a:r>
          </a:p>
          <a:p>
            <a:r>
              <a:rPr lang="en-US" dirty="0"/>
              <a:t>Add a new financial relationship after you have submitted your initial annual disclosure</a:t>
            </a:r>
          </a:p>
          <a:p>
            <a:r>
              <a:rPr lang="en-US" dirty="0"/>
              <a:t>Delete A Disclosure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6"/>
    </mc:Choice>
    <mc:Fallback xmlns="">
      <p:transition spd="slow" advTm="9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D986A-5385-461E-A664-30E850A78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247" y="1202379"/>
            <a:ext cx="8229600" cy="1115735"/>
          </a:xfrm>
        </p:spPr>
        <p:txBody>
          <a:bodyPr>
            <a:noAutofit/>
          </a:bodyPr>
          <a:lstStyle/>
          <a:p>
            <a:r>
              <a:rPr lang="en-US" sz="3600" dirty="0"/>
              <a:t>Edit Previously Submitted Annual Disclosure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DD095-8BBA-4570-8085-F4AFDF1D0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4136" y="2437336"/>
            <a:ext cx="5161453" cy="393068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If you need to make an edit to a Disclosure previously submitted during the annual disclosure period (12 months):</a:t>
            </a:r>
          </a:p>
          <a:p>
            <a:pPr marL="0" indent="0">
              <a:buNone/>
            </a:pPr>
            <a:endParaRPr lang="en-US" dirty="0"/>
          </a:p>
          <a:p>
            <a:pPr lvl="0"/>
            <a:r>
              <a:rPr lang="en-US" dirty="0"/>
              <a:t>Log into CICERO</a:t>
            </a:r>
          </a:p>
          <a:p>
            <a:pPr lvl="0"/>
            <a:r>
              <a:rPr lang="en-US" dirty="0"/>
              <a:t>Click on “</a:t>
            </a:r>
            <a:r>
              <a:rPr lang="en-US" dirty="0" err="1"/>
              <a:t>eDisclose</a:t>
            </a:r>
            <a:r>
              <a:rPr lang="en-US" dirty="0"/>
              <a:t>” link on the left-hand side, under My Roles &amp; Submissions</a:t>
            </a:r>
          </a:p>
          <a:p>
            <a:pPr lvl="0"/>
            <a:r>
              <a:rPr lang="en-US" dirty="0"/>
              <a:t>Click on the “Manage My Disclosures” button under the Actions</a:t>
            </a:r>
          </a:p>
          <a:p>
            <a:pPr lvl="0"/>
            <a:r>
              <a:rPr lang="en-US" dirty="0"/>
              <a:t>Go through the previous submission, to find page needed to make change </a:t>
            </a:r>
          </a:p>
          <a:p>
            <a:pPr lvl="0"/>
            <a:r>
              <a:rPr lang="en-US" dirty="0"/>
              <a:t>Make the change(s), and resubmit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30E555-034F-49E1-9216-4125559C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16" y="2371702"/>
            <a:ext cx="2277026" cy="393068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975AF9A-F4AA-4983-A568-5BCA256C1F0E}"/>
              </a:ext>
            </a:extLst>
          </p:cNvPr>
          <p:cNvCxnSpPr>
            <a:cxnSpLocks/>
          </p:cNvCxnSpPr>
          <p:nvPr/>
        </p:nvCxnSpPr>
        <p:spPr>
          <a:xfrm flipH="1" flipV="1">
            <a:off x="1739154" y="5227376"/>
            <a:ext cx="439270" cy="5100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04A4846-D92F-40B0-831A-4D7DEC0EB5A1}"/>
              </a:ext>
            </a:extLst>
          </p:cNvPr>
          <p:cNvCxnSpPr>
            <a:cxnSpLocks/>
          </p:cNvCxnSpPr>
          <p:nvPr/>
        </p:nvCxnSpPr>
        <p:spPr>
          <a:xfrm flipH="1">
            <a:off x="1416424" y="3829889"/>
            <a:ext cx="7620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3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73"/>
    </mc:Choice>
    <mc:Fallback xmlns="">
      <p:transition spd="slow" advTm="23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AA707-6CB3-48D6-8639-F7E8119A2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Add New Financial Relationship(s)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E9D31-9DC1-4072-BB65-B7E782D4A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30593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/>
              <a:t>If you need to add a new financial relationship after you have submitted your initial annual disclosure (within 12 months), click the “New Disclosure” button to add new financial relationship(s)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8859BD-A3BD-4527-86D6-AF1B662C5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94" y="3295563"/>
            <a:ext cx="7555969" cy="211087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98A80CF-E6A8-4BB5-A369-6ECB8D35D504}"/>
              </a:ext>
            </a:extLst>
          </p:cNvPr>
          <p:cNvCxnSpPr>
            <a:cxnSpLocks/>
          </p:cNvCxnSpPr>
          <p:nvPr/>
        </p:nvCxnSpPr>
        <p:spPr>
          <a:xfrm flipH="1">
            <a:off x="5172637" y="3429000"/>
            <a:ext cx="582704" cy="1334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6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02"/>
    </mc:Choice>
    <mc:Fallback xmlns="">
      <p:transition spd="slow" advTm="15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7DB7FDC-A1F3-4BF8-B734-F019271C9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3344"/>
            <a:ext cx="8229600" cy="46044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University of Maryland School of Medicine:</a:t>
            </a:r>
          </a:p>
          <a:p>
            <a:pPr marL="0" indent="0">
              <a:buNone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Terry B. Rogers, PhD</a:t>
            </a:r>
          </a:p>
          <a:p>
            <a:pPr marL="0" indent="0">
              <a:buNone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Associate Dean for Research Development &amp; Administration</a:t>
            </a:r>
          </a:p>
          <a:p>
            <a:pPr marL="0" indent="0">
              <a:buNone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Executive Director, Office of Research Affairs</a:t>
            </a:r>
          </a:p>
          <a:p>
            <a:pPr marL="0" indent="0">
              <a:buNone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Professor, Department of Biochemistry &amp; Molecular Biology </a:t>
            </a:r>
            <a:b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University of Maryland School of Medicine</a:t>
            </a:r>
          </a:p>
          <a:p>
            <a:pPr marL="0" indent="0">
              <a:buNone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BRB,  Rm 14-019b </a:t>
            </a:r>
          </a:p>
          <a:p>
            <a:pPr marL="0" indent="0">
              <a:buNone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655 W. Baltimore Street</a:t>
            </a:r>
          </a:p>
          <a:p>
            <a:pPr marL="0" indent="0">
              <a:buNone/>
            </a:pP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Baltimore, MD  21201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410-706-8727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900" u="sng" dirty="0">
                <a:latin typeface="Arial" panose="020B0604020202020204" pitchFamily="34" charset="0"/>
                <a:cs typeface="Arial" panose="020B0604020202020204" pitchFamily="34" charset="0"/>
                <a:hlinkClick r:id="rId5" tooltip="mailto:trogers@som.umaryland.edu"/>
              </a:rPr>
              <a:t>trogers@som.umaryland.edu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Joni M. Prasad, PhD</a:t>
            </a:r>
          </a:p>
          <a:p>
            <a:pPr marL="0" indent="0">
              <a:buNone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Director, Office of Research Affairs</a:t>
            </a:r>
          </a:p>
          <a:p>
            <a:pPr marL="0" indent="0">
              <a:buNone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Assistant Professor, Department of Microbiology &amp; Immunology</a:t>
            </a:r>
          </a:p>
          <a:p>
            <a:pPr marL="0" indent="0">
              <a:buNone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Deputy Chief Conflict of Interest Officer</a:t>
            </a:r>
          </a:p>
          <a:p>
            <a:pPr marL="0" indent="0">
              <a:buNone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University of Maryland School of Medicine</a:t>
            </a:r>
          </a:p>
          <a:p>
            <a:pPr marL="0" indent="0">
              <a:buNone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655 West Baltimore St., Room 14-016D</a:t>
            </a:r>
          </a:p>
          <a:p>
            <a:pPr marL="0" indent="0">
              <a:buNone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Baltimore, MD 21201</a:t>
            </a:r>
          </a:p>
          <a:p>
            <a:pPr marL="0" indent="0">
              <a:buNone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410-706-6353</a:t>
            </a:r>
          </a:p>
          <a:p>
            <a:pPr marL="0" indent="0">
              <a:buNone/>
            </a:pPr>
            <a:r>
              <a:rPr lang="en-US" sz="900" u="sng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jprasad@som.umaryland.edu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UMB COI Office</a:t>
            </a:r>
          </a:p>
          <a:p>
            <a:pPr marL="0" indent="0">
              <a:buNone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Alison Watkins, JD, MS</a:t>
            </a:r>
          </a:p>
          <a:p>
            <a:pPr marL="0" indent="0">
              <a:buNone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AVP for Enterprise Risk and Policy Oversight</a:t>
            </a:r>
          </a:p>
          <a:p>
            <a:pPr marL="0" indent="0">
              <a:buNone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UMB Conflict of Interest Officer</a:t>
            </a:r>
          </a:p>
          <a:p>
            <a:pPr marL="0" indent="0">
              <a:buNone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Athom001@umaryland.edu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410-706-1266</a:t>
            </a:r>
          </a:p>
        </p:txBody>
      </p:sp>
    </p:spTree>
    <p:extLst>
      <p:ext uri="{BB962C8B-B14F-4D97-AF65-F5344CB8AC3E}">
        <p14:creationId xmlns:p14="http://schemas.microsoft.com/office/powerpoint/2010/main" val="338079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30"/>
    </mc:Choice>
    <mc:Fallback xmlns="">
      <p:transition spd="slow" advTm="28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812" y="442094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Login to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eDisclose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542" y="1417588"/>
            <a:ext cx="7906870" cy="1232561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If you are an UMB employee, or UMB affiliate, or UMB Student, with a UMID and have  an existing CICERO user account, click on “UMB Employee/Affiliate/Student Login,” enter your UMB system login credentials.  You will be asked to enter your CICERO user account login for one-time mapping of your UMID with your CICERO credentials.</a:t>
            </a:r>
          </a:p>
          <a:p>
            <a:pPr algn="just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If you are an UMB employee  or UMB affiliate or UMB Student, with a UMID and do not have a CICERO user account, you should request a CICERO account first, and then follow the steps above.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3" y="2595115"/>
            <a:ext cx="7498081" cy="3875354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E2656A-CCB4-425A-858C-68815ADEAD9E}"/>
              </a:ext>
            </a:extLst>
          </p:cNvPr>
          <p:cNvCxnSpPr/>
          <p:nvPr/>
        </p:nvCxnSpPr>
        <p:spPr>
          <a:xfrm flipH="1">
            <a:off x="7955434" y="2124891"/>
            <a:ext cx="1108498" cy="11831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3E2656A-CCB4-425A-858C-68815ADEAD9E}"/>
              </a:ext>
            </a:extLst>
          </p:cNvPr>
          <p:cNvCxnSpPr/>
          <p:nvPr/>
        </p:nvCxnSpPr>
        <p:spPr>
          <a:xfrm flipH="1">
            <a:off x="7827751" y="3660170"/>
            <a:ext cx="1108498" cy="11831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4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04"/>
    </mc:Choice>
    <mc:Fallback xmlns="">
      <p:transition spd="slow" advTm="43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Login To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eDisclose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UMB Employee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30592"/>
            <a:ext cx="3017520" cy="4095571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If you are an UMB Employee, UMB Affiliate or UMB Student, you will be directed to this login screen, asking you to login using Multi-factor Authentication (DUO).</a:t>
            </a:r>
          </a:p>
          <a:p>
            <a:r>
              <a:rPr lang="en-US" sz="2400" dirty="0"/>
              <a:t>Enter your UMID and Password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572000" y="3173592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389" y="2030592"/>
            <a:ext cx="5212080" cy="420595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1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7"/>
    </mc:Choice>
    <mc:Fallback xmlns="">
      <p:transition spd="slow" advTm="10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Login to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eDisclose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 UMB Employee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You will be asked to choose an authentication method.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3664"/>
            <a:ext cx="9144000" cy="265067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3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6"/>
    </mc:Choice>
    <mc:Fallback xmlns="">
      <p:transition spd="slow" advTm="3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UMB Employee with CICERO Account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542" y="2111274"/>
            <a:ext cx="2922494" cy="40955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If you are an UMB employee, UMB Affiliate or UMB Student, and do have a CICERO user account, enter your CICERO username and password to do one-time mapping. You will only need to go through this local log in page once.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264" y="2030592"/>
            <a:ext cx="3951194" cy="388345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5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8"/>
    </mc:Choice>
    <mc:Fallback xmlns="">
      <p:transition spd="slow" advTm="12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0016"/>
            <a:ext cx="8229600" cy="690575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Login to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eDisclose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Non-UMB Employee, and Affiliates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642" y="1902829"/>
            <a:ext cx="8229600" cy="5094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If you are a non-UMB Employee or Affiliate, select Local CICERO Login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3" y="2595115"/>
            <a:ext cx="7498081" cy="387535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3E2656A-CCB4-425A-858C-68815ADEAD9E}"/>
              </a:ext>
            </a:extLst>
          </p:cNvPr>
          <p:cNvCxnSpPr/>
          <p:nvPr/>
        </p:nvCxnSpPr>
        <p:spPr>
          <a:xfrm flipH="1">
            <a:off x="7679705" y="2975086"/>
            <a:ext cx="1108498" cy="11831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5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8"/>
    </mc:Choice>
    <mc:Fallback xmlns="">
      <p:transition spd="slow" advTm="8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Login to </a:t>
            </a:r>
            <a:r>
              <a:rPr lang="en-US" sz="3200" dirty="0" err="1"/>
              <a:t>eDisclose</a:t>
            </a:r>
            <a:r>
              <a:rPr lang="en-US" sz="3200" dirty="0"/>
              <a:t> – Non-UMB Employee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9216" t="20742" r="30980"/>
          <a:stretch/>
        </p:blipFill>
        <p:spPr>
          <a:xfrm>
            <a:off x="2429435" y="1810869"/>
            <a:ext cx="3639671" cy="497531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3E2656A-CCB4-425A-858C-68815ADEAD9E}"/>
              </a:ext>
            </a:extLst>
          </p:cNvPr>
          <p:cNvCxnSpPr/>
          <p:nvPr/>
        </p:nvCxnSpPr>
        <p:spPr>
          <a:xfrm flipH="1">
            <a:off x="4862626" y="3384390"/>
            <a:ext cx="1108498" cy="11831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9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3"/>
    </mc:Choice>
    <mc:Fallback xmlns="">
      <p:transition spd="slow" advTm="10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Dashboard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After logging in, you will arrive at your Dashboard.  On the left-hand side of the Dashboard, select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eDisclose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8537" r="2000"/>
          <a:stretch/>
        </p:blipFill>
        <p:spPr>
          <a:xfrm>
            <a:off x="91440" y="2900083"/>
            <a:ext cx="8961120" cy="3429000"/>
          </a:xfrm>
          <a:prstGeom prst="rect">
            <a:avLst/>
          </a:prstGeom>
        </p:spPr>
      </p:pic>
      <p:cxnSp>
        <p:nvCxnSpPr>
          <p:cNvPr id="6" name="Straight Arrow Connector 5"/>
          <p:cNvCxnSpPr>
            <a:cxnSpLocks/>
          </p:cNvCxnSpPr>
          <p:nvPr/>
        </p:nvCxnSpPr>
        <p:spPr>
          <a:xfrm flipH="1" flipV="1">
            <a:off x="605117" y="4401671"/>
            <a:ext cx="488577" cy="8695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9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5"/>
    </mc:Choice>
    <mc:Fallback xmlns="">
      <p:transition spd="slow" advTm="8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OM Theme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Disclosure Database Instructions - Revised 22018.potx" id="{BD8478BC-6A9B-4400-B498-E817B2F5AD0C}" vid="{5EE16B6E-9ADE-4E5D-86E4-A709B6A47CF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eDisclosure Database Instructions - Revised 22018</Template>
  <TotalTime>9559</TotalTime>
  <Words>829</Words>
  <Application>Microsoft Office PowerPoint</Application>
  <PresentationFormat>On-screen Show (4:3)</PresentationFormat>
  <Paragraphs>91</Paragraphs>
  <Slides>23</Slides>
  <Notes>2</Notes>
  <HiddenSlides>0</HiddenSlides>
  <MMClips>22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SOM Theme10</vt:lpstr>
      <vt:lpstr>eDisclose</vt:lpstr>
      <vt:lpstr>To Gain Access to eDisclose (CICERO Research Evaluation Portal)</vt:lpstr>
      <vt:lpstr>Login to eDisclose</vt:lpstr>
      <vt:lpstr>Login To eDisclose – UMB Employee</vt:lpstr>
      <vt:lpstr>Login to eDisclose – UMB Employee</vt:lpstr>
      <vt:lpstr>UMB Employee with CICERO Account </vt:lpstr>
      <vt:lpstr>Login to eDisclose – Non-UMB Employee, and Affiliates</vt:lpstr>
      <vt:lpstr>Login to eDisclose – Non-UMB Employee</vt:lpstr>
      <vt:lpstr>Dashboard</vt:lpstr>
      <vt:lpstr>Create Annual Disclosure</vt:lpstr>
      <vt:lpstr>Create Annual Disclosure</vt:lpstr>
      <vt:lpstr>   Institutional Roles and Responsibilities</vt:lpstr>
      <vt:lpstr>International Financial Relationships at UMSOM/UMB</vt:lpstr>
      <vt:lpstr>Initial/Annual Disclosure of Relationships and Financial Interests</vt:lpstr>
      <vt:lpstr>Final Page</vt:lpstr>
      <vt:lpstr>Submit Annual Disclosure</vt:lpstr>
      <vt:lpstr>Submit Annual Disclosure</vt:lpstr>
      <vt:lpstr>Nothing to Disclose – No Further Review Required</vt:lpstr>
      <vt:lpstr>Print Disclosure</vt:lpstr>
      <vt:lpstr>Instructions for Previous Submissions</vt:lpstr>
      <vt:lpstr>Edit Previously Submitted Annual Disclosure Form</vt:lpstr>
      <vt:lpstr>Add New Financial Relationship(s)</vt:lpstr>
      <vt:lpstr>Questions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Edisclose</dc:title>
  <dc:creator>Simpson, Robertha</dc:creator>
  <cp:lastModifiedBy>Andy Goldberg</cp:lastModifiedBy>
  <cp:revision>176</cp:revision>
  <cp:lastPrinted>2017-08-01T18:18:20Z</cp:lastPrinted>
  <dcterms:created xsi:type="dcterms:W3CDTF">2018-07-26T19:14:45Z</dcterms:created>
  <dcterms:modified xsi:type="dcterms:W3CDTF">2020-09-10T20:21:57Z</dcterms:modified>
</cp:coreProperties>
</file>