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26"/>
  </p:notesMasterIdLst>
  <p:handoutMasterIdLst>
    <p:handoutMasterId r:id="rId27"/>
  </p:handoutMasterIdLst>
  <p:sldIdLst>
    <p:sldId id="408" r:id="rId2"/>
    <p:sldId id="409" r:id="rId3"/>
    <p:sldId id="412" r:id="rId4"/>
    <p:sldId id="422" r:id="rId5"/>
    <p:sldId id="445" r:id="rId6"/>
    <p:sldId id="446" r:id="rId7"/>
    <p:sldId id="442" r:id="rId8"/>
    <p:sldId id="443" r:id="rId9"/>
    <p:sldId id="435" r:id="rId10"/>
    <p:sldId id="436" r:id="rId11"/>
    <p:sldId id="421" r:id="rId12"/>
    <p:sldId id="444" r:id="rId13"/>
    <p:sldId id="470" r:id="rId14"/>
    <p:sldId id="413" r:id="rId15"/>
    <p:sldId id="452" r:id="rId16"/>
    <p:sldId id="437" r:id="rId17"/>
    <p:sldId id="438" r:id="rId18"/>
    <p:sldId id="439" r:id="rId19"/>
    <p:sldId id="440" r:id="rId20"/>
    <p:sldId id="463" r:id="rId21"/>
    <p:sldId id="469" r:id="rId22"/>
    <p:sldId id="464" r:id="rId23"/>
    <p:sldId id="467" r:id="rId24"/>
    <p:sldId id="461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FFFF99"/>
    <a:srgbClr val="FFFFCC"/>
    <a:srgbClr val="80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9" autoAdjust="0"/>
  </p:normalViewPr>
  <p:slideViewPr>
    <p:cSldViewPr snapToGrid="0">
      <p:cViewPr varScale="1">
        <p:scale>
          <a:sx n="90" d="100"/>
          <a:sy n="90" d="100"/>
        </p:scale>
        <p:origin x="10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384" y="-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13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13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fld id="{7545F747-3B3B-496D-A116-10725E0CF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7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13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283" y="4416635"/>
            <a:ext cx="5607838" cy="41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13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fld id="{ACD306A7-0B71-4BA7-B95E-E14FCCF20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7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3A04C-C4F9-475B-B528-F0249CC20A9A}" type="slidenum">
              <a:rPr lang="en-US"/>
              <a:pPr/>
              <a:t>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7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306A7-0B71-4BA7-B95E-E14FCCF20D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92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0592"/>
            <a:ext cx="8229600" cy="4095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099538"/>
            <a:ext cx="9144000" cy="175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C88E-DD74-3749-A6CB-A855C5DAE8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://cicero.umaryland.edu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thom001@umaryland.edu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mailto:jprasad@som.umaryland.edu" TargetMode="External"/><Relationship Id="rId5" Type="http://schemas.openxmlformats.org/officeDocument/2006/relationships/hyperlink" Target="mailto:trogers@som.umaryland.ed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688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4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36" y="1809801"/>
            <a:ext cx="7906327" cy="497609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Disclosure Instructions</a:t>
            </a:r>
          </a:p>
          <a:p>
            <a:pPr algn="ctr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3"/>
    </mc:Choice>
    <mc:Fallback xmlns="">
      <p:transition spd="slow" advTm="4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Create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Under “Actions”, select Create Annual Disclosure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225" r="1764"/>
          <a:stretch/>
        </p:blipFill>
        <p:spPr>
          <a:xfrm>
            <a:off x="0" y="2698375"/>
            <a:ext cx="8982635" cy="379207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1192306" y="5109882"/>
            <a:ext cx="457200" cy="11385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"/>
    </mc:Choice>
    <mc:Fallback xmlns="">
      <p:transition spd="slow" advTm="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Create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2120239"/>
            <a:ext cx="2921726" cy="40955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will arrive at an Introduction Screen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read all information before proceeding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the “Continue” button</a:t>
            </a:r>
            <a:endParaRPr lang="en-US" sz="2400" dirty="0"/>
          </a:p>
        </p:txBody>
      </p:sp>
      <p:pic>
        <p:nvPicPr>
          <p:cNvPr id="1028" name="Picture 4" descr="C:\Users\syu\AppData\Local\Temp\SNAGHTML461d6d5.PNG">
            <a:extLst>
              <a:ext uri="{FF2B5EF4-FFF2-40B4-BE49-F238E27FC236}">
                <a16:creationId xmlns:a16="http://schemas.microsoft.com/office/drawing/2014/main" id="{FA09F610-598E-4EAC-8658-599D156A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91" y="1927412"/>
            <a:ext cx="5235485" cy="46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0"/>
    </mc:Choice>
    <mc:Fallback xmlns="">
      <p:transition spd="slow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Institutional Roles and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156100"/>
            <a:ext cx="1801906" cy="13401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Respond to Questions 1 –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50769-68BA-4BF5-82A1-57D28ACD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106" y="1869228"/>
            <a:ext cx="6427694" cy="46204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"/>
    </mc:Choice>
    <mc:Fallback xmlns="">
      <p:transition spd="slow" advTm="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39" y="8920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International Financial Relationships at UMSOM/UMB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D7E55-37AF-4F33-82A3-5A4FE99DF300}"/>
              </a:ext>
            </a:extLst>
          </p:cNvPr>
          <p:cNvSpPr txBox="1"/>
          <p:nvPr/>
        </p:nvSpPr>
        <p:spPr>
          <a:xfrm>
            <a:off x="8514835" y="63504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308AD-4278-4A32-AFC3-892225A3C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01091" y="2035061"/>
            <a:ext cx="5279571" cy="44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9"/>
    </mc:Choice>
    <mc:Fallback xmlns="">
      <p:transition spd="slow" advTm="1867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9" y="5827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Required Conflict of Interest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519" y="1627178"/>
            <a:ext cx="6759388" cy="5691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answered “Yes” to PHS related question in previous page (Question 2), complete the corresponding sections.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03521-0BB8-4914-B98D-85581B3CB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036" y="2285999"/>
            <a:ext cx="5343186" cy="43160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9"/>
    </mc:Choice>
    <mc:Fallback xmlns="">
      <p:transition spd="slow" advTm="1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274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 Public Health Service (PHS) Sponsored Research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2730C-1024-49E2-8C5B-5B62EFB53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8" y="2481854"/>
            <a:ext cx="8153116" cy="28880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7"/>
    </mc:Choice>
    <mc:Fallback xmlns="">
      <p:transition spd="slow" advTm="1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13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Initial/Annual Disclosure of Relationships and Financial Interests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547" r="1764"/>
          <a:stretch/>
        </p:blipFill>
        <p:spPr>
          <a:xfrm>
            <a:off x="80682" y="2537011"/>
            <a:ext cx="8982635" cy="291860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6"/>
    </mc:Choice>
    <mc:Fallback xmlns="">
      <p:transition spd="slow" advTm="1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Final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10174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answered “No” to the Financial Interest question, click the “Finish” button. If you answered “Yes” to the Financial Interest Question, please proceed to slide 20.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00"/>
          <a:stretch/>
        </p:blipFill>
        <p:spPr>
          <a:xfrm>
            <a:off x="0" y="3254190"/>
            <a:ext cx="9144000" cy="31824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1"/>
    </mc:Choice>
    <mc:Fallback xmlns="">
      <p:transition spd="slow" advTm="1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Submit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447" y="1874837"/>
            <a:ext cx="8229600" cy="409557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Your submission will not be complete until you click the Submit Disclosure Activity.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753" r="2254"/>
          <a:stretch/>
        </p:blipFill>
        <p:spPr>
          <a:xfrm>
            <a:off x="103094" y="2958353"/>
            <a:ext cx="8937812" cy="337594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555812" y="5138568"/>
            <a:ext cx="439271" cy="72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"/>
    </mc:Choice>
    <mc:Fallback xmlns=""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Submit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 the Discloser Assurance and Certification language. 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Attest and certify your disclosure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checking the box.  Select the OK button.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81" t="4963" r="1311" b="3650"/>
          <a:stretch/>
        </p:blipFill>
        <p:spPr>
          <a:xfrm>
            <a:off x="295835" y="3272118"/>
            <a:ext cx="8552330" cy="31420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2"/>
    </mc:Choice>
    <mc:Fallback xmlns="">
      <p:transition spd="slow" advTm="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Gain Access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(CICERO Research Evaluation Portal)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Login to CICERO.  For your information, the URL for CICERO is listed below.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http://cicero.umaryland.edu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View or print your Disclosure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2" y="2755945"/>
            <a:ext cx="8042366" cy="3370218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2395182" y="3173592"/>
            <a:ext cx="1124316" cy="791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"/>
    </mc:Choice>
    <mc:Fallback xmlns="">
      <p:transition spd="slow" advTm="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Instructions for Previous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160"/>
            <a:ext cx="8229600" cy="3921003"/>
          </a:xfrm>
        </p:spPr>
        <p:txBody>
          <a:bodyPr/>
          <a:lstStyle/>
          <a:p>
            <a:r>
              <a:rPr lang="en-US" dirty="0"/>
              <a:t>Edit Previously Submitted Annual Disclosure</a:t>
            </a:r>
          </a:p>
          <a:p>
            <a:r>
              <a:rPr lang="en-US" dirty="0"/>
              <a:t>Edit Previously Submitted Financial Disclosure(s)</a:t>
            </a:r>
          </a:p>
          <a:p>
            <a:r>
              <a:rPr lang="en-US" dirty="0"/>
              <a:t>Add a new financial relationship after you have submitted your initial annual disclosure</a:t>
            </a:r>
          </a:p>
          <a:p>
            <a:r>
              <a:rPr lang="en-US" dirty="0"/>
              <a:t>Delete A Disclosure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"/>
    </mc:Choice>
    <mc:Fallback xmlns="">
      <p:transition spd="slow" advTm="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986A-5385-461E-A664-30E850A7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1202379"/>
            <a:ext cx="8229600" cy="1115735"/>
          </a:xfrm>
        </p:spPr>
        <p:txBody>
          <a:bodyPr>
            <a:noAutofit/>
          </a:bodyPr>
          <a:lstStyle/>
          <a:p>
            <a:r>
              <a:rPr lang="en-US" sz="3600" dirty="0"/>
              <a:t>Edit Previously Submitted Annual Disclosure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DD095-8BBA-4570-8085-F4AFDF1D0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136" y="2437336"/>
            <a:ext cx="5161453" cy="39306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If you need to make an edit to a Disclosure previously submitted during the annual disclosure period (12 months):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/>
              <a:t>Log into CICERO</a:t>
            </a:r>
          </a:p>
          <a:p>
            <a:pPr lvl="0"/>
            <a:r>
              <a:rPr lang="en-US" dirty="0"/>
              <a:t>Click on “</a:t>
            </a:r>
            <a:r>
              <a:rPr lang="en-US" dirty="0" err="1"/>
              <a:t>eDisclose</a:t>
            </a:r>
            <a:r>
              <a:rPr lang="en-US" dirty="0"/>
              <a:t>” link on the left-hand side, under My Roles &amp; Submissions</a:t>
            </a:r>
          </a:p>
          <a:p>
            <a:pPr lvl="0"/>
            <a:r>
              <a:rPr lang="en-US" dirty="0"/>
              <a:t>Click on the “Manage My Disclosures” button under the Actions</a:t>
            </a:r>
          </a:p>
          <a:p>
            <a:pPr lvl="0"/>
            <a:r>
              <a:rPr lang="en-US" dirty="0"/>
              <a:t>Go through the previous submission, to find page needed to make change </a:t>
            </a:r>
          </a:p>
          <a:p>
            <a:pPr lvl="0"/>
            <a:r>
              <a:rPr lang="en-US" dirty="0"/>
              <a:t>Make the change(s), and resubmit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0E555-034F-49E1-9216-4125559C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6" y="2371702"/>
            <a:ext cx="2277026" cy="393068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75AF9A-F4AA-4983-A568-5BCA256C1F0E}"/>
              </a:ext>
            </a:extLst>
          </p:cNvPr>
          <p:cNvCxnSpPr>
            <a:cxnSpLocks/>
          </p:cNvCxnSpPr>
          <p:nvPr/>
        </p:nvCxnSpPr>
        <p:spPr>
          <a:xfrm flipH="1" flipV="1">
            <a:off x="1739154" y="5227376"/>
            <a:ext cx="439270" cy="510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4A4846-D92F-40B0-831A-4D7DEC0EB5A1}"/>
              </a:ext>
            </a:extLst>
          </p:cNvPr>
          <p:cNvCxnSpPr>
            <a:cxnSpLocks/>
          </p:cNvCxnSpPr>
          <p:nvPr/>
        </p:nvCxnSpPr>
        <p:spPr>
          <a:xfrm flipH="1">
            <a:off x="1416424" y="3829889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3"/>
    </mc:Choice>
    <mc:Fallback xmlns="">
      <p:transition spd="slow" advTm="2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A707-6CB3-48D6-8639-F7E8119A2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Add New Financial Relationship(s)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E9D31-9DC1-4072-BB65-B7E782D4A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0593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If you need to add a new financial relationship after you have submitted your initial annual disclosure (within 12 months), click the “New Disclosure” button to add new financial relationship(s)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859BD-A3BD-4527-86D6-AF1B662C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94" y="3295563"/>
            <a:ext cx="7555969" cy="21108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8A80CF-E6A8-4BB5-A369-6ECB8D35D504}"/>
              </a:ext>
            </a:extLst>
          </p:cNvPr>
          <p:cNvCxnSpPr>
            <a:cxnSpLocks/>
          </p:cNvCxnSpPr>
          <p:nvPr/>
        </p:nvCxnSpPr>
        <p:spPr>
          <a:xfrm flipH="1">
            <a:off x="5172637" y="3429000"/>
            <a:ext cx="582704" cy="1334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"/>
    </mc:Choice>
    <mc:Fallback xmlns=""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AC0482-FD00-4E82-A659-EB4668E1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3344"/>
            <a:ext cx="8229600" cy="427480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Medicine: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Terry B. Rogers, PhD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Associate Dean for Research Development &amp; Administration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Executive Director, Office of Research Affairs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Professor, Department of Biochemistry &amp; Molecular Biology 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BRB,  Rm 14-019b 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655 W. Baltimore Street</a:t>
            </a:r>
          </a:p>
          <a:p>
            <a:pPr marL="0" indent="0">
              <a:buNone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Baltimore, MD  21201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410-706-8727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800" u="sng" dirty="0">
                <a:latin typeface="Arial" panose="020B0604020202020204" pitchFamily="34" charset="0"/>
                <a:cs typeface="Arial" panose="020B0604020202020204" pitchFamily="34" charset="0"/>
                <a:hlinkClick r:id="rId5" tooltip="mailto:trogers@som.umaryland.edu"/>
              </a:rPr>
              <a:t>trogers@som.umaryland.edu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Joni M. Prasad, PhD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Director, Office of Research Affairs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Assistant Professor, Department of Microbiology &amp; Immunology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Deputy Chief Conflict of Interest Officer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655 West Baltimore St., Room 14-016D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Baltimore, MD 21201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410-706-6353</a:t>
            </a:r>
          </a:p>
          <a:p>
            <a:pPr marL="0" indent="0">
              <a:buNone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jprasad@som.umaryland.edu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UMB COI Office</a:t>
            </a:r>
          </a:p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Alison Watkins, JD, MS</a:t>
            </a:r>
          </a:p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AVP for Enterprise Risk and Policy Oversight</a:t>
            </a:r>
          </a:p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UMB Conflict of Interest Officer</a:t>
            </a:r>
          </a:p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Athom001@umaryland.edu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410-706-1266</a:t>
            </a:r>
          </a:p>
        </p:txBody>
      </p:sp>
    </p:spTree>
    <p:extLst>
      <p:ext uri="{BB962C8B-B14F-4D97-AF65-F5344CB8AC3E}">
        <p14:creationId xmlns:p14="http://schemas.microsoft.com/office/powerpoint/2010/main" val="3380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0"/>
    </mc:Choice>
    <mc:Fallback xmlns="">
      <p:transition spd="slow" advTm="2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12" y="44209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2" y="1417588"/>
            <a:ext cx="7906870" cy="1232561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you are an UMB employee, or UMB affiliate, or UMB Student, with a UMID and have  an existing CICERO user account, click on “UMB Employee/Affiliate/Student Login,” enter your UMB system login credentials.  You will be asked to enter your CICERO user account login for one-time mapping of your UMID with your CICERO credentials.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you are an UMB employee  or UMB affiliate or UMB Student, with a UMID and do not have a CICERO user account, you should request a CICERO account first, and then follow the steps above.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" y="2595115"/>
            <a:ext cx="7498081" cy="387535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955434" y="2124891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827751" y="3660170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04"/>
    </mc:Choice>
    <mc:Fallback xmlns="">
      <p:transition spd="slow" advTm="4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UMB Employee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0592"/>
            <a:ext cx="3017520" cy="409557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If you are an UMB Employee, UMB Affiliate or UMB Student, you will be directed to this login screen, asking you to login using Multi-factor Authentication (DUO).</a:t>
            </a:r>
          </a:p>
          <a:p>
            <a:r>
              <a:rPr lang="en-US" sz="2400" dirty="0"/>
              <a:t>Enter your UMID and Password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317359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89" y="2030592"/>
            <a:ext cx="5212080" cy="42059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"/>
    </mc:Choice>
    <mc:Fallback xmlns="">
      <p:transition spd="slow" advTm="1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UMB Employee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will be asked to choose an authentication method.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664"/>
            <a:ext cx="9144000" cy="26506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"/>
    </mc:Choice>
    <mc:Fallback xmlns="">
      <p:transition spd="slow" advTm="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UMB Employee with CICERO Account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2" y="2111274"/>
            <a:ext cx="2922494" cy="4095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you are an UMB employee, UMB Affiliate or UMB Student, and do have a CICERO user account, enter your CICERO username and password to do one-time mapping. You will only need to go through this local log in page once.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64" y="2030592"/>
            <a:ext cx="3951194" cy="38834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8"/>
    </mc:Choice>
    <mc:Fallback xmlns="">
      <p:transition spd="slow" advTm="1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016"/>
            <a:ext cx="8229600" cy="69057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Non-UMB Employee, and Affiliates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642" y="1902829"/>
            <a:ext cx="8229600" cy="509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are a non-UMB Employee or Affiliate, select Local CICERO Login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" y="2595115"/>
            <a:ext cx="7498081" cy="38753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679705" y="2975086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"/>
    </mc:Choice>
    <mc:Fallback xmlns="">
      <p:transition spd="slow" advTm="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Login to </a:t>
            </a:r>
            <a:r>
              <a:rPr lang="en-US" sz="3200" dirty="0" err="1"/>
              <a:t>eDisclose</a:t>
            </a:r>
            <a:r>
              <a:rPr lang="en-US" sz="3200" dirty="0"/>
              <a:t> – Non-UMB Employee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216" t="20742" r="30980"/>
          <a:stretch/>
        </p:blipFill>
        <p:spPr>
          <a:xfrm>
            <a:off x="2429435" y="1810869"/>
            <a:ext cx="3639671" cy="49753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4862626" y="3384390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3"/>
    </mc:Choice>
    <mc:Fallback xmlns="">
      <p:transition spd="slow" advTm="1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logging in, you will arrive at your Dashboard.  On the left-hand side of the Dashboard, select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537" r="2000"/>
          <a:stretch/>
        </p:blipFill>
        <p:spPr>
          <a:xfrm>
            <a:off x="91440" y="2900083"/>
            <a:ext cx="8961120" cy="3429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605117" y="4401671"/>
            <a:ext cx="488577" cy="869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5"/>
    </mc:Choice>
    <mc:Fallback xmlns="">
      <p:transition spd="slow" advTm="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OM Theme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sclosure Database Instructions - Revised 22018.potx" id="{BD8478BC-6A9B-4400-B498-E817B2F5AD0C}" vid="{5EE16B6E-9ADE-4E5D-86E4-A709B6A47CF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eDisclosure Database Instructions - Revised 22018</Template>
  <TotalTime>9556</TotalTime>
  <Words>797</Words>
  <Application>Microsoft Office PowerPoint</Application>
  <PresentationFormat>On-screen Show (4:3)</PresentationFormat>
  <Paragraphs>91</Paragraphs>
  <Slides>24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SOM Theme10</vt:lpstr>
      <vt:lpstr>eDisclose</vt:lpstr>
      <vt:lpstr>To Gain Access to eDisclose (CICERO Research Evaluation Portal)</vt:lpstr>
      <vt:lpstr>Login to eDisclose</vt:lpstr>
      <vt:lpstr>Login To eDisclose – UMB Employee</vt:lpstr>
      <vt:lpstr>Login to eDisclose – UMB Employee</vt:lpstr>
      <vt:lpstr>UMB Employee with CICERO Account </vt:lpstr>
      <vt:lpstr>Login to eDisclose – Non-UMB Employee, and Affiliates</vt:lpstr>
      <vt:lpstr>Login to eDisclose – Non-UMB Employee</vt:lpstr>
      <vt:lpstr>Dashboard</vt:lpstr>
      <vt:lpstr>Create Annual Disclosure</vt:lpstr>
      <vt:lpstr>Create Annual Disclosure</vt:lpstr>
      <vt:lpstr>   Institutional Roles and Responsibilities</vt:lpstr>
      <vt:lpstr>International Financial Relationships at UMSOM/UMB</vt:lpstr>
      <vt:lpstr>Required Conflict of Interest Education</vt:lpstr>
      <vt:lpstr>US Public Health Service (PHS) Sponsored Research Activity</vt:lpstr>
      <vt:lpstr>Initial/Annual Disclosure of Relationships and Financial Interests</vt:lpstr>
      <vt:lpstr>Final Page</vt:lpstr>
      <vt:lpstr>Submit Annual Disclosure</vt:lpstr>
      <vt:lpstr>Submit Annual Disclosure</vt:lpstr>
      <vt:lpstr>Print Disclosure</vt:lpstr>
      <vt:lpstr>Instructions for Previous Submissions</vt:lpstr>
      <vt:lpstr>Edit Previously Submitted Annual Disclosure Form</vt:lpstr>
      <vt:lpstr>Add New Financial Relationship(s)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Edisclose</dc:title>
  <dc:creator>Simpson, Robertha</dc:creator>
  <cp:lastModifiedBy>Andy Goldberg</cp:lastModifiedBy>
  <cp:revision>175</cp:revision>
  <cp:lastPrinted>2017-08-01T18:18:20Z</cp:lastPrinted>
  <dcterms:created xsi:type="dcterms:W3CDTF">2018-07-26T19:14:45Z</dcterms:created>
  <dcterms:modified xsi:type="dcterms:W3CDTF">2020-09-10T20:23:49Z</dcterms:modified>
</cp:coreProperties>
</file>