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48"/>
  </p:notesMasterIdLst>
  <p:handoutMasterIdLst>
    <p:handoutMasterId r:id="rId49"/>
  </p:handoutMasterIdLst>
  <p:sldIdLst>
    <p:sldId id="408" r:id="rId2"/>
    <p:sldId id="409" r:id="rId3"/>
    <p:sldId id="412" r:id="rId4"/>
    <p:sldId id="422" r:id="rId5"/>
    <p:sldId id="445" r:id="rId6"/>
    <p:sldId id="446" r:id="rId7"/>
    <p:sldId id="442" r:id="rId8"/>
    <p:sldId id="443" r:id="rId9"/>
    <p:sldId id="435" r:id="rId10"/>
    <p:sldId id="436" r:id="rId11"/>
    <p:sldId id="421" r:id="rId12"/>
    <p:sldId id="444" r:id="rId13"/>
    <p:sldId id="413" r:id="rId14"/>
    <p:sldId id="470" r:id="rId15"/>
    <p:sldId id="452" r:id="rId16"/>
    <p:sldId id="437" r:id="rId17"/>
    <p:sldId id="438" r:id="rId18"/>
    <p:sldId id="439" r:id="rId19"/>
    <p:sldId id="440" r:id="rId20"/>
    <p:sldId id="441" r:id="rId21"/>
    <p:sldId id="423" r:id="rId22"/>
    <p:sldId id="449" r:id="rId23"/>
    <p:sldId id="424" r:id="rId24"/>
    <p:sldId id="425" r:id="rId25"/>
    <p:sldId id="426" r:id="rId26"/>
    <p:sldId id="427" r:id="rId27"/>
    <p:sldId id="453" r:id="rId28"/>
    <p:sldId id="454" r:id="rId29"/>
    <p:sldId id="455" r:id="rId30"/>
    <p:sldId id="456" r:id="rId31"/>
    <p:sldId id="457" r:id="rId32"/>
    <p:sldId id="428" r:id="rId33"/>
    <p:sldId id="458" r:id="rId34"/>
    <p:sldId id="429" r:id="rId35"/>
    <p:sldId id="431" r:id="rId36"/>
    <p:sldId id="451" r:id="rId37"/>
    <p:sldId id="459" r:id="rId38"/>
    <p:sldId id="460" r:id="rId39"/>
    <p:sldId id="462" r:id="rId40"/>
    <p:sldId id="463" r:id="rId41"/>
    <p:sldId id="469" r:id="rId42"/>
    <p:sldId id="464" r:id="rId43"/>
    <p:sldId id="468" r:id="rId44"/>
    <p:sldId id="467" r:id="rId45"/>
    <p:sldId id="465" r:id="rId46"/>
    <p:sldId id="461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00"/>
    <a:srgbClr val="FFFF99"/>
    <a:srgbClr val="FFFFCC"/>
    <a:srgbClr val="8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9" autoAdjust="0"/>
  </p:normalViewPr>
  <p:slideViewPr>
    <p:cSldViewPr snapToGrid="0">
      <p:cViewPr varScale="1">
        <p:scale>
          <a:sx n="90" d="100"/>
          <a:sy n="90" d="100"/>
        </p:scale>
        <p:origin x="10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384" y="-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0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13" y="0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0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054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0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13" y="8829054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09">
              <a:defRPr sz="1200" smtClean="0"/>
            </a:lvl1pPr>
          </a:lstStyle>
          <a:p>
            <a:pPr>
              <a:defRPr/>
            </a:pPr>
            <a:fld id="{7545F747-3B3B-496D-A116-10725E0CF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23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0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13" y="0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0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83" y="4416635"/>
            <a:ext cx="5607838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054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0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13" y="8829054"/>
            <a:ext cx="3038884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09">
              <a:defRPr sz="1200" smtClean="0"/>
            </a:lvl1pPr>
          </a:lstStyle>
          <a:p>
            <a:pPr>
              <a:defRPr/>
            </a:pPr>
            <a:fld id="{ACD306A7-0B71-4BA7-B95E-E14FCCF20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766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3A04C-C4F9-475B-B528-F0249CC20A9A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491B9-65E3-4D03-847C-0D2A68BF60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7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306A7-0B71-4BA7-B95E-E14FCCF20D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6751-B11A-4B6A-A0AF-48C17B0E45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099538"/>
            <a:ext cx="9144000" cy="1758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cero.umaryland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://issomccapp08/dev/resourceadministration/activity/form?activitytype=com.webridge.entity.entity%5boid%5bd480ed0ba81191488a03f959e55b2eae%5d%5d&amp;activitymacro=com.webridge.entity.entity%5boid%5b86fd3e6961c4bf4cae69b5db9b44a221%5d%5d&amp;_webrnew=all&amp;returnurl=http://issomccapp08/dev/resourceadministration/project/projecteditor?project%3dcom.webridge.entity.entity%5boid%5bdafacd11df7f4e4d82dca5e50373047e%5d%5d%26mode%3dsmartform%26wizardpageoid%3dcom.webridge.entity.entity%5boid%5b263ca86b70cb3f4285a89b3d5e3a0ff1%5d%5d%26desturl%3dhttp://issomccapp08/dev/rooms/displaypages/layoutinitial?container%3dcom.webridge.entity.entity%5boid%5b418327615c54204397a98e525d908fc8%5d%5d&amp;state=draft&amp;loggedfor=com.webridge.entity.entity%5boid%5bdafacd11df7f4e4d82dca5e50373047e%5d%5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jprasad@som.umaryland.edu" TargetMode="External"/><Relationship Id="rId2" Type="http://schemas.openxmlformats.org/officeDocument/2006/relationships/hyperlink" Target="mailto:trogers@som.umarylan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hom001@umaryland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68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eDisclose</a:t>
            </a:r>
            <a:endParaRPr lang="en-US" sz="4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836" y="1809801"/>
            <a:ext cx="7906327" cy="4976091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Disclosure Instructions</a:t>
            </a:r>
          </a:p>
          <a:p>
            <a:pPr algn="ctr" eaLnBrk="1" hangingPunct="1">
              <a:buFontTx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40BDD-4DE1-4046-A4CD-463767697F06}"/>
              </a:ext>
            </a:extLst>
          </p:cNvPr>
          <p:cNvSpPr txBox="1"/>
          <p:nvPr/>
        </p:nvSpPr>
        <p:spPr>
          <a:xfrm>
            <a:off x="8464492" y="6375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3"/>
    </mc:Choice>
    <mc:Fallback xmlns="">
      <p:transition spd="slow" advTm="460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Create Annual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Under “Actions”, select Create Annual Disclosure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5" r="1764"/>
          <a:stretch/>
        </p:blipFill>
        <p:spPr>
          <a:xfrm>
            <a:off x="0" y="2698375"/>
            <a:ext cx="8982635" cy="379207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1192306" y="5109882"/>
            <a:ext cx="457200" cy="1138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417787-3ED3-444E-9933-D0B0FCADDD90}"/>
              </a:ext>
            </a:extLst>
          </p:cNvPr>
          <p:cNvSpPr txBox="1"/>
          <p:nvPr/>
        </p:nvSpPr>
        <p:spPr>
          <a:xfrm>
            <a:off x="8598238" y="64246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08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"/>
    </mc:Choice>
    <mc:Fallback xmlns="">
      <p:transition spd="slow" advTm="405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Create Annual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120239"/>
            <a:ext cx="2921726" cy="40955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will arrive at an Introduction Screen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read all information before proceeding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the “Continue” button</a:t>
            </a:r>
            <a:endParaRPr lang="en-US" sz="2400" dirty="0"/>
          </a:p>
        </p:txBody>
      </p:sp>
      <p:pic>
        <p:nvPicPr>
          <p:cNvPr id="1028" name="Picture 4" descr="C:\Users\syu\AppData\Local\Temp\SNAGHTML461d6d5.PNG">
            <a:extLst>
              <a:ext uri="{FF2B5EF4-FFF2-40B4-BE49-F238E27FC236}">
                <a16:creationId xmlns:a16="http://schemas.microsoft.com/office/drawing/2014/main" id="{FA09F610-598E-4EAC-8658-599D156A9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1" y="1927412"/>
            <a:ext cx="5235485" cy="46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41096D-FA9F-4445-A55F-D74F3E35AE19}"/>
              </a:ext>
            </a:extLst>
          </p:cNvPr>
          <p:cNvSpPr txBox="1"/>
          <p:nvPr/>
        </p:nvSpPr>
        <p:spPr>
          <a:xfrm>
            <a:off x="8474786" y="6386464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438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0"/>
    </mc:Choice>
    <mc:Fallback xmlns="">
      <p:transition spd="slow" advTm="83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Institutional 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56100"/>
            <a:ext cx="1801906" cy="13401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Respond to Questions 1 – 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50769-68BA-4BF5-82A1-57D28ACD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6" y="1869228"/>
            <a:ext cx="6427694" cy="4620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E4B8E3-91EB-4F9F-9A1C-FFC5AE78775E}"/>
              </a:ext>
            </a:extLst>
          </p:cNvPr>
          <p:cNvSpPr txBox="1"/>
          <p:nvPr/>
        </p:nvSpPr>
        <p:spPr>
          <a:xfrm>
            <a:off x="8654468" y="63974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9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1"/>
    </mc:Choice>
    <mc:Fallback xmlns="">
      <p:transition spd="slow" advTm="71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39" y="89206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Financial Relationships at UMSOM/UMB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D7E55-37AF-4F33-82A3-5A4FE99DF300}"/>
              </a:ext>
            </a:extLst>
          </p:cNvPr>
          <p:cNvSpPr txBox="1"/>
          <p:nvPr/>
        </p:nvSpPr>
        <p:spPr>
          <a:xfrm>
            <a:off x="8514835" y="63504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7308AD-4278-4A32-AFC3-892225A3C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1091" y="2035061"/>
            <a:ext cx="5279571" cy="44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9"/>
    </mc:Choice>
    <mc:Fallback xmlns="">
      <p:transition spd="slow" advTm="1867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19" y="58279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Required Conflict of Interest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519" y="1627178"/>
            <a:ext cx="6759388" cy="5691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answered “Yes” to PHS related question in previous page (Question 2), complete the corresponding sections.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3521-0BB8-4914-B98D-85581B3C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36" y="2285999"/>
            <a:ext cx="5343186" cy="4316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D7E55-37AF-4F33-82A3-5A4FE99DF300}"/>
              </a:ext>
            </a:extLst>
          </p:cNvPr>
          <p:cNvSpPr txBox="1"/>
          <p:nvPr/>
        </p:nvSpPr>
        <p:spPr>
          <a:xfrm>
            <a:off x="8514835" y="6350466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379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9"/>
    </mc:Choice>
    <mc:Fallback xmlns="">
      <p:transition spd="slow" advTm="186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274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 Public Health Service (PHS) Sponsored Research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2730C-1024-49E2-8C5B-5B62EFB5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2481854"/>
            <a:ext cx="8153116" cy="2888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3ED921-A70F-4AE5-8FDC-6538ACB47323}"/>
              </a:ext>
            </a:extLst>
          </p:cNvPr>
          <p:cNvSpPr txBox="1"/>
          <p:nvPr/>
        </p:nvSpPr>
        <p:spPr>
          <a:xfrm>
            <a:off x="8478648" y="6325299"/>
            <a:ext cx="67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020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7"/>
    </mc:Choice>
    <mc:Fallback xmlns="">
      <p:transition spd="slow" advTm="168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136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Initial/Annual Disclosure of Relationships and Financial Interests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47" r="1764"/>
          <a:stretch/>
        </p:blipFill>
        <p:spPr>
          <a:xfrm>
            <a:off x="80682" y="2537011"/>
            <a:ext cx="8982635" cy="2918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7077B-559B-4C74-B2AE-37FC57CCB1BA}"/>
              </a:ext>
            </a:extLst>
          </p:cNvPr>
          <p:cNvSpPr txBox="1"/>
          <p:nvPr/>
        </p:nvSpPr>
        <p:spPr>
          <a:xfrm>
            <a:off x="8474254" y="63504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41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6"/>
    </mc:Choice>
    <mc:Fallback xmlns="">
      <p:transition spd="slow" advTm="1953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Final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1017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answered “No” to the Financial Interest question, click the “Finish” button. If you answered “Yes” to the Financial Interest Question, please proceed to slide 20.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00"/>
          <a:stretch/>
        </p:blipFill>
        <p:spPr>
          <a:xfrm>
            <a:off x="0" y="3254190"/>
            <a:ext cx="9144000" cy="318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2817F-510C-474B-967B-5D58A4BBDB36}"/>
              </a:ext>
            </a:extLst>
          </p:cNvPr>
          <p:cNvSpPr txBox="1"/>
          <p:nvPr/>
        </p:nvSpPr>
        <p:spPr>
          <a:xfrm>
            <a:off x="8560965" y="643666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370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1"/>
    </mc:Choice>
    <mc:Fallback xmlns="">
      <p:transition spd="slow" advTm="175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 Annual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47" y="1874837"/>
            <a:ext cx="8229600" cy="40955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Your submission will not be complete until you click the Submit Disclosure Activity.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53" r="2254"/>
          <a:stretch/>
        </p:blipFill>
        <p:spPr>
          <a:xfrm>
            <a:off x="103094" y="2958353"/>
            <a:ext cx="8937812" cy="337594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55812" y="5138568"/>
            <a:ext cx="439271" cy="727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334AC5B-6EC1-488E-BA7F-7D67B48EC59E}"/>
              </a:ext>
            </a:extLst>
          </p:cNvPr>
          <p:cNvSpPr txBox="1"/>
          <p:nvPr/>
        </p:nvSpPr>
        <p:spPr>
          <a:xfrm>
            <a:off x="8523215" y="64679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861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2"/>
    </mc:Choice>
    <mc:Fallback xmlns="">
      <p:transition spd="slow" advTm="558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 Annual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the Discloser Assurance and Certification language.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 and certify your disclosure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checking the box.  Select the OK button.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1" t="4963" r="1311" b="3650"/>
          <a:stretch/>
        </p:blipFill>
        <p:spPr>
          <a:xfrm>
            <a:off x="295835" y="3272118"/>
            <a:ext cx="8552330" cy="3142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02EB5-480A-41DF-BF05-06C5436AB7D9}"/>
              </a:ext>
            </a:extLst>
          </p:cNvPr>
          <p:cNvSpPr txBox="1"/>
          <p:nvPr/>
        </p:nvSpPr>
        <p:spPr>
          <a:xfrm>
            <a:off x="8686800" y="64141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754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2"/>
    </mc:Choice>
    <mc:Fallback xmlns="">
      <p:transition spd="slow" advTm="73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Gain Access 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eDisclose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(CICERO Research Evaluation Portal)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Login to CICERO.  For your information, the URL for CICERO is listed below.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http://cicero.umaryland.edu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4C636-C46E-43AD-922B-CA7D843F7FD5}"/>
              </a:ext>
            </a:extLst>
          </p:cNvPr>
          <p:cNvSpPr txBox="1"/>
          <p:nvPr/>
        </p:nvSpPr>
        <p:spPr>
          <a:xfrm>
            <a:off x="8623882" y="64175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8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1"/>
    </mc:Choice>
    <mc:Fallback xmlns="">
      <p:transition spd="slow" advTm="928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Nothing to Disclose – No Further Review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695797"/>
            <a:ext cx="8229600" cy="420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you have no PHS research and no financial interest to disclose, under the History Log, you will see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Disclosure Submitted.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Annual Disclosure is complete, and no Review is required. Thanks for submitting your Annual Disclosure!!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those who answered Yes to the Financial Interest question, your screen will look different.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1" t="7678" r="4118" b="5288"/>
          <a:stretch/>
        </p:blipFill>
        <p:spPr>
          <a:xfrm>
            <a:off x="376518" y="3429000"/>
            <a:ext cx="8543364" cy="27297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41397" y="4643739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32A043-70EA-49EB-A20B-57229118793F}"/>
              </a:ext>
            </a:extLst>
          </p:cNvPr>
          <p:cNvSpPr txBox="1"/>
          <p:nvPr/>
        </p:nvSpPr>
        <p:spPr>
          <a:xfrm>
            <a:off x="8615494" y="6325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766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6"/>
    </mc:Choice>
    <mc:Fallback xmlns="">
      <p:transition spd="slow" advTm="197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Begin to disclose Financial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2611419" cy="4095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Disclose any financial relationship that you, your spouse or dependent children or other close family member have now, or in the last 12 months.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14" r="1229" b="3675"/>
          <a:stretch/>
        </p:blipFill>
        <p:spPr>
          <a:xfrm>
            <a:off x="3068619" y="2030592"/>
            <a:ext cx="5763026" cy="4303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8CD24-5E34-4088-BE4B-63D5AD0C9C66}"/>
              </a:ext>
            </a:extLst>
          </p:cNvPr>
          <p:cNvSpPr txBox="1"/>
          <p:nvPr/>
        </p:nvSpPr>
        <p:spPr>
          <a:xfrm>
            <a:off x="8615494" y="64930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5734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2"/>
    </mc:Choice>
    <mc:Fallback xmlns="">
      <p:transition spd="slow" advTm="552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Relationship and Financial Interest Details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24" y="1878193"/>
            <a:ext cx="8229600" cy="838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information for each Financial Entity as a “New Disclosure”.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304" r="1221"/>
          <a:stretch/>
        </p:blipFill>
        <p:spPr>
          <a:xfrm>
            <a:off x="958070" y="2895686"/>
            <a:ext cx="7496799" cy="343372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63A48E-9AB9-4DC2-96E1-3665F503E13E}"/>
              </a:ext>
            </a:extLst>
          </p:cNvPr>
          <p:cNvCxnSpPr>
            <a:cxnSpLocks/>
          </p:cNvCxnSpPr>
          <p:nvPr/>
        </p:nvCxnSpPr>
        <p:spPr>
          <a:xfrm flipH="1">
            <a:off x="3948953" y="4787153"/>
            <a:ext cx="1246093" cy="394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F9DA516-F010-4E08-A3B7-6968FA9246BC}"/>
              </a:ext>
            </a:extLst>
          </p:cNvPr>
          <p:cNvSpPr txBox="1"/>
          <p:nvPr/>
        </p:nvSpPr>
        <p:spPr>
          <a:xfrm>
            <a:off x="8686800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988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"/>
    </mc:Choice>
    <mc:Fallback xmlns="">
      <p:transition spd="slow" advTm="578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Relationship and Financial Interest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2599509" cy="409557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an entity for your disclosure by using the drop-down “Select” button or typing the organization’s name.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the “OK” button.</a:t>
            </a:r>
          </a:p>
        </p:txBody>
      </p:sp>
      <p:pic>
        <p:nvPicPr>
          <p:cNvPr id="4" name="Picture 3" descr="Execute &quot;Create New Disclosure&quot; on AD00000073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6" y="2124891"/>
            <a:ext cx="5913120" cy="4001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4D3F18-CB35-4289-A62A-D20757A8A9EE}"/>
              </a:ext>
            </a:extLst>
          </p:cNvPr>
          <p:cNvSpPr txBox="1"/>
          <p:nvPr/>
        </p:nvSpPr>
        <p:spPr>
          <a:xfrm>
            <a:off x="8686800" y="6476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149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4"/>
    </mc:Choice>
    <mc:Fallback xmlns="">
      <p:transition spd="slow" advTm="1140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512" y="44832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0" y="2031171"/>
            <a:ext cx="2339789" cy="4095571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Complete the General Information section related to the disclosure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applicable, indicate if you will authorize UMB and UMSOM to furnish to FPI and the University of Maryland Medical Center  the information that you have provided specifically about this one entity.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Please indicate if you have been directed to seek an exemption from the Maryland State Ethics Law for a new relationship.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Select “Continue”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ED795-493D-49ED-9604-C6E4324C30F5}"/>
              </a:ext>
            </a:extLst>
          </p:cNvPr>
          <p:cNvSpPr txBox="1"/>
          <p:nvPr/>
        </p:nvSpPr>
        <p:spPr>
          <a:xfrm>
            <a:off x="8649050" y="64846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165EDCBB-2044-4FCE-8077-176ADD7B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04" y="1638214"/>
            <a:ext cx="4127500" cy="51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6"/>
    </mc:Choice>
    <mc:Fallback xmlns="">
      <p:transition spd="slow" advTm="2693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Dean’s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8" y="1703876"/>
            <a:ext cx="8721826" cy="901096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 selected any of the first 5 financial relationships from the general information page, Dean’s Office approval is required.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Contact Terry B. Rogers, PhD or Joni M. Prasad, PhD if you have questions.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5BA35-30E4-44F8-8CA4-AC6D5427C0B3}"/>
              </a:ext>
            </a:extLst>
          </p:cNvPr>
          <p:cNvSpPr txBox="1"/>
          <p:nvPr/>
        </p:nvSpPr>
        <p:spPr>
          <a:xfrm>
            <a:off x="8686800" y="64846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B94C193-350D-4F38-9C7E-F3F910F2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40" y="2633666"/>
            <a:ext cx="5427158" cy="40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6"/>
    </mc:Choice>
    <mc:Fallback xmlns="">
      <p:transition spd="slow" advTm="1409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891" y="65672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Services/Employment Provided to an 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2512423" cy="4095571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List the title or role or function of your relationship with the entity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Describe duties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Enter total amount of compensation earned within last 12 months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Indicate if any paid leave was used.  If leave was not used, explain.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0A9D9-52D2-49DC-B135-9B034C3D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15" y="1586753"/>
            <a:ext cx="5129294" cy="5118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EC888-C6C3-4DDE-92A5-6220648F37EC}"/>
              </a:ext>
            </a:extLst>
          </p:cNvPr>
          <p:cNvSpPr txBox="1"/>
          <p:nvPr/>
        </p:nvSpPr>
        <p:spPr>
          <a:xfrm>
            <a:off x="8657439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8925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6"/>
    </mc:Choice>
    <mc:Fallback xmlns="">
      <p:transition spd="slow" advTm="1229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291" y="689316"/>
            <a:ext cx="692669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Stock/Share Options/Other Form of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Equity Owned from an Entity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1099D-EEEC-48F2-8511-E67A658D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86" y="1811366"/>
            <a:ext cx="4838423" cy="5046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A3D757-ED62-4D17-B600-0EF8F2817C31}"/>
              </a:ext>
            </a:extLst>
          </p:cNvPr>
          <p:cNvSpPr txBox="1"/>
          <p:nvPr/>
        </p:nvSpPr>
        <p:spPr>
          <a:xfrm>
            <a:off x="8531604" y="64595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531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1"/>
    </mc:Choice>
    <mc:Fallback xmlns="">
      <p:transition spd="slow" advTm="1066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291" y="689316"/>
            <a:ext cx="692669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Intellectual Property Rights, License Payments or Royalties with an Entity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D15C1-0075-4BBF-8696-9124A12B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91" y="1832316"/>
            <a:ext cx="6639119" cy="4765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0A4CE-5DE2-4170-9FBB-5A2B69F1682D}"/>
              </a:ext>
            </a:extLst>
          </p:cNvPr>
          <p:cNvSpPr txBox="1"/>
          <p:nvPr/>
        </p:nvSpPr>
        <p:spPr>
          <a:xfrm>
            <a:off x="8605410" y="6476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973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5"/>
    </mc:Choice>
    <mc:Fallback xmlns="">
      <p:transition spd="slow" advTm="990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67" y="796892"/>
            <a:ext cx="692669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Gifts, Honoraria, Paid Authorship, or Any Other Compensation to you from an 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19269-DD27-4E21-939E-68ED0722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9" y="2299285"/>
            <a:ext cx="7386918" cy="305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FEAE7-C1C2-4536-ABAA-F44DB1D9E109}"/>
              </a:ext>
            </a:extLst>
          </p:cNvPr>
          <p:cNvSpPr txBox="1"/>
          <p:nvPr/>
        </p:nvSpPr>
        <p:spPr>
          <a:xfrm>
            <a:off x="8588106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77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9"/>
    </mc:Choice>
    <mc:Fallback xmlns="">
      <p:transition spd="slow" advTm="104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2" y="44209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Login 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eDisclose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2" y="1417588"/>
            <a:ext cx="7906870" cy="123256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If you are an UMB employee, or UMB affiliate, or UMB Student, with a UMID and have  an existing CICERO user account, click on “UMB Employee/Affiliate/Student Login,” enter your UMB system login credentials.  You will be asked to enter your CICERO user account login for one-time mapping of your UMID with your CICERO credentials.</a:t>
            </a:r>
          </a:p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If you are an UMB employee  or UMB affiliate or UMB Student, with a UMID and do not have a CICERO user account, you should request a CICERO account first, and then follow the steps above.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3" y="2595115"/>
            <a:ext cx="7498081" cy="387535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E2656A-CCB4-425A-858C-68815ADEAD9E}"/>
              </a:ext>
            </a:extLst>
          </p:cNvPr>
          <p:cNvCxnSpPr/>
          <p:nvPr/>
        </p:nvCxnSpPr>
        <p:spPr>
          <a:xfrm flipH="1">
            <a:off x="7955434" y="2124891"/>
            <a:ext cx="1108498" cy="118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E2656A-CCB4-425A-858C-68815ADEAD9E}"/>
              </a:ext>
            </a:extLst>
          </p:cNvPr>
          <p:cNvCxnSpPr/>
          <p:nvPr/>
        </p:nvCxnSpPr>
        <p:spPr>
          <a:xfrm flipH="1">
            <a:off x="7827751" y="3660170"/>
            <a:ext cx="1108498" cy="118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EAD087A-5FF2-4E3A-AF1D-3BF74119DA43}"/>
              </a:ext>
            </a:extLst>
          </p:cNvPr>
          <p:cNvSpPr txBox="1"/>
          <p:nvPr/>
        </p:nvSpPr>
        <p:spPr>
          <a:xfrm flipH="1">
            <a:off x="8716161" y="6415906"/>
            <a:ext cx="6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62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4"/>
    </mc:Choice>
    <mc:Fallback xmlns="">
      <p:transition spd="slow" advTm="4360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67" y="796892"/>
            <a:ext cx="692669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Travel Costs Sponsored or Reimbursed by an Entity During the Past 12 Months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68AAB-5413-4122-9029-D2B5D5CCF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62" y="2091259"/>
            <a:ext cx="7961402" cy="3906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2F869D-B8D2-41B1-A962-CA14B7F6E8DC}"/>
              </a:ext>
            </a:extLst>
          </p:cNvPr>
          <p:cNvSpPr txBox="1"/>
          <p:nvPr/>
        </p:nvSpPr>
        <p:spPr>
          <a:xfrm>
            <a:off x="8414158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450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3"/>
    </mc:Choice>
    <mc:Fallback xmlns="">
      <p:transition spd="slow" advTm="717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67" y="796892"/>
            <a:ext cx="692669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Relationships Or Financial Interests with an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" y="2011680"/>
            <a:ext cx="7985760" cy="4293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88E06-45A3-4BF1-8730-15C0470BAA4C}"/>
              </a:ext>
            </a:extLst>
          </p:cNvPr>
          <p:cNvSpPr txBox="1"/>
          <p:nvPr/>
        </p:nvSpPr>
        <p:spPr>
          <a:xfrm>
            <a:off x="8464492" y="64511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8947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0"/>
    </mc:Choice>
    <mc:Fallback xmlns="">
      <p:transition spd="slow" advTm="858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795478"/>
            <a:ext cx="7225553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Sponsored UMB Research Agreements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an Entity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F8B02-6241-45ED-AE23-86D793D92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2312894"/>
            <a:ext cx="7584141" cy="25393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08601-3D54-4F0A-B10D-C201406EA528}"/>
              </a:ext>
            </a:extLst>
          </p:cNvPr>
          <p:cNvSpPr txBox="1"/>
          <p:nvPr/>
        </p:nvSpPr>
        <p:spPr>
          <a:xfrm>
            <a:off x="8525435" y="64595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208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0"/>
    </mc:Choice>
    <mc:Fallback xmlns="">
      <p:transition spd="slow" advTm="652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75" y="831337"/>
            <a:ext cx="7225553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UMB Research or Other UMB Activity of Interest to an 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CF695-3F0B-43F4-9190-01261B544D2A}"/>
              </a:ext>
            </a:extLst>
          </p:cNvPr>
          <p:cNvSpPr/>
          <p:nvPr/>
        </p:nvSpPr>
        <p:spPr>
          <a:xfrm>
            <a:off x="519953" y="2241011"/>
            <a:ext cx="2411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answered Yes to the questions on “Sponsored UMB Research Agreement” page, please complete these additional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288BC-8F36-4AC3-AA6C-0BAF1E01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206" y="1864494"/>
            <a:ext cx="5069391" cy="490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F1176-9937-436B-B806-FBFBBFED2590}"/>
              </a:ext>
            </a:extLst>
          </p:cNvPr>
          <p:cNvSpPr txBox="1"/>
          <p:nvPr/>
        </p:nvSpPr>
        <p:spPr>
          <a:xfrm>
            <a:off x="8598716" y="64175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2680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9"/>
    </mc:Choice>
    <mc:Fallback xmlns="">
      <p:transition spd="slow" advTm="817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Financial Interest Summary for an 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2348753"/>
            <a:ext cx="1850571" cy="409557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that the type of Financial Interest is accurate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the total value from the entity is correct.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323" b="10550"/>
          <a:stretch/>
        </p:blipFill>
        <p:spPr>
          <a:xfrm>
            <a:off x="2307771" y="2348753"/>
            <a:ext cx="6592389" cy="3245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15BCD-F40B-4E14-B6D0-85B5445E049A}"/>
              </a:ext>
            </a:extLst>
          </p:cNvPr>
          <p:cNvSpPr txBox="1"/>
          <p:nvPr/>
        </p:nvSpPr>
        <p:spPr>
          <a:xfrm>
            <a:off x="8489659" y="64443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9852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7"/>
    </mc:Choice>
    <mc:Fallback xmlns="">
      <p:transition spd="slow" advTm="1113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Relationship and Financial Interest Details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8" y="2174027"/>
            <a:ext cx="2259106" cy="4352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additional relationship(s) with other entities, please add a new disclosure for each.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00" y="1907177"/>
            <a:ext cx="6270171" cy="473334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160212" y="3957095"/>
            <a:ext cx="1197045" cy="533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3DA66D-5E37-4C51-9F22-FCBE7F8596AB}"/>
              </a:ext>
            </a:extLst>
          </p:cNvPr>
          <p:cNvSpPr txBox="1"/>
          <p:nvPr/>
        </p:nvSpPr>
        <p:spPr>
          <a:xfrm>
            <a:off x="8563471" y="65263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286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9"/>
    </mc:Choice>
    <mc:Fallback xmlns="">
      <p:transition spd="slow" advTm="777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Final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29" y="1914052"/>
            <a:ext cx="8229600" cy="4884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the Finish button and submit your Disclosure.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11" b="29734"/>
          <a:stretch/>
        </p:blipFill>
        <p:spPr>
          <a:xfrm>
            <a:off x="649224" y="3057052"/>
            <a:ext cx="8229600" cy="1942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E1007-1CC8-48FE-87F2-1995850BE094}"/>
              </a:ext>
            </a:extLst>
          </p:cNvPr>
          <p:cNvSpPr txBox="1"/>
          <p:nvPr/>
        </p:nvSpPr>
        <p:spPr>
          <a:xfrm>
            <a:off x="8338657" y="63672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500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9"/>
    </mc:Choice>
    <mc:Fallback xmlns="">
      <p:transition spd="slow" advTm="439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 Annual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47" y="1874837"/>
            <a:ext cx="8229600" cy="40955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Your submission will not be complete until you click Submit Disclosure Activity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53" r="2254"/>
          <a:stretch/>
        </p:blipFill>
        <p:spPr>
          <a:xfrm>
            <a:off x="103094" y="2958353"/>
            <a:ext cx="8937812" cy="337594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55812" y="5138568"/>
            <a:ext cx="439271" cy="727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B6EA8B-FD9C-4998-9824-19DEEDC678A8}"/>
              </a:ext>
            </a:extLst>
          </p:cNvPr>
          <p:cNvSpPr txBox="1"/>
          <p:nvPr/>
        </p:nvSpPr>
        <p:spPr>
          <a:xfrm>
            <a:off x="8598716" y="64846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7734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6"/>
    </mc:Choice>
    <mc:Fallback xmlns="">
      <p:transition spd="slow" advTm="574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 Annual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the Discloser Assurance and Certification language.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 and certify your disclosure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checking the box.  Select the OK button.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1" t="4963" r="1311" b="3650"/>
          <a:stretch/>
        </p:blipFill>
        <p:spPr>
          <a:xfrm>
            <a:off x="295835" y="3272118"/>
            <a:ext cx="8552330" cy="3142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8BCBB-EEDA-4DFD-A879-463F4D8B3EC4}"/>
              </a:ext>
            </a:extLst>
          </p:cNvPr>
          <p:cNvSpPr txBox="1"/>
          <p:nvPr/>
        </p:nvSpPr>
        <p:spPr>
          <a:xfrm>
            <a:off x="8464492" y="64141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9402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7"/>
    </mc:Choice>
    <mc:Fallback xmlns="">
      <p:transition spd="slow" advTm="778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Disclosure with Financial Interest</a:t>
            </a:r>
          </a:p>
        </p:txBody>
      </p:sp>
      <p:sp>
        <p:nvSpPr>
          <p:cNvPr id="6" name="AutoShape 6" descr="data:image/jpeg;base64,/9j/4AAQSkZJRgABAQEAAAAAAAD/2wBDABALDA4MChAODQ4SERATGCgaGBYWGDEjJR0oOjM9PDkzODdASFxOQERXRTc4UG1RV19iZ2hnPk1xeXBkeFxlZ2P/2wBDARESEhgVGC8aGi9jQjhCY2NjY2NjY2NjY2NjY2NjY2NjY2NjY2NjY2NjY2NjY2NjY2NjY2NjY2NjY2NjY2NjY2P/wAARCALKBP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bwbu2gXqIqLtCpCcYyT3c9yaP+EL/wCn/wD8g/8A2VdXRQtFZCaTOU/4Qv8A6f8A/wAg/wD2VH/CF/8AT/8A+Qf/ALKurop8zDlRyn/CF/8AT/8A+Qf/ALKj/hC/+n//AMg//ZV1dFHMw5Ucp/whf/T/AP8AkH/7Kj/hC/8Ap/8A/IP/ANlXV0UczDlRyn/CF/8AT/8A+Qf/ALKj/hC/+n//AMg//ZV1dFHMw5Ucp/whf/T/AP8AkH/7Kj/hC/8Ap/8A/IP/ANlXV0UczDlRyn/CF/8AT/8A+Qf/ALKj/hC/+n//AMg//ZV1dFHMw5Ucp/whf/T/AP8AkH/7Kj/hC/8Ap/8A/IP/ANlXV0UczDlRyn/CF/8AT/8A+Qf/ALKj/hC/+n//AMg//ZV1dFHMw5Ucp/whf/T/AP8AkH/7Kj/hC/8Ap/8A/IP/ANlXV0UczDlRyn/CF/8AT/8A+Qf/ALKj/hC/+n//AMg//ZV1dFHMw5Ucp/whf/T/AP8AkH/7Kj/hC/8Ap/8A/IP/ANlXV0UczDlRyn/CF/8AT/8A+Qf/ALKj/hC/+n//AMg//ZV1dFHMw5Ucp/whf/T/AP8AkH/7Kj/hC/8Ap/8A/IP/ANlXV0UczDlRyn/CF/8AT/8A+Qf/ALKj/hC/+n//AMg//ZV1dFHMw5Ucp/whf/T/AP8AkH/7Kk/4Qwf8/wD/AOQf/sq6ukouw5Ucr/whv/T+f+/P/wBlSf8ACHD/AJ/z/wB+f/sq6qkNO7Fyo5b/AIQ4f8/5/wC/P/2VJ/wh4/5/z/35/wDsq6mm0XYcqOY/4RBf+f8AP/fn/wCypP8AhEF/5/j/AN+f/sq6em0XYcqOa/4RFf8An+P/AH5/+ypP+ESUf8v5/wC/P/2VdKabTuwsjm/+ETT/AJ/m/wC/P/2VH/CKJ/z/ADf9+f8A7KuiNNNF2Fkc9/wiqf8AP83/AH5H/wAVSf8ACLR/8/zf9+R/8VXQmmmi7CyOf/4RiP8A5/m/78D/AOKo/wCEZj/5/m/78D/4qt4000xWRhf8IzF/z/P/AN+B/wDFUn/CNxf8/wA//fgf/FVuGmmgLIxP+Eci/wCf5/8AvwP/AIqj/hHYf+f5/wDvwP8A4qtg0hoCyMf/AIR6D/n9k/78D/4qkOgQf8/sn/fgf/FVrGmmmFkZX9gwf8/sn/fgf/FUn9hW4/5fZP8AvwP/AIqtQ000WFZGb/Ydv/z+yf8Afgf/ABVJ/Ylv/wA/sv8A34H/AMVWiaYadg0KH9jW3/P5L/34H/xdJ/Y9t/z+S/8Afgf/ABdXjTTRYCl/ZFsP+Xyb/vwP/i6P7Jtf+fyb/vwP/i6tmmGiwFX+y7T/AJ/Jv+/A/wDi6P7MtP8An7m/78D/AOLqwaaadhEH9m2n/P3N/wB+B/8AF0n9nWn/AD9z/wDgOP8A4upjTDRygR/YLP8A5+5//Adf/i6T7DZ/8/c//gOv/wAXTzTTT5QG/Y7If8vdx/4Dr/8AF0fY7L/n6uP/AAHX/wCLpDSGjlAX7LYj/l6uP/Adf/i6T7NY/wDP1cf+A6//ABdMNNNHKIk+z2P/AD9XH/gOv/xdJ5Fh/wA/Vx/4Dr/8XURppp8oXJ/JsP8An6uf/Adf/i6TytP/AOfm5/8AAdf/AIuq5ppo5ALXl6f/AM/Nz/4Dr/8AF0mzTx/y83X/AIDr/wDF1VNNNHIguW9unf8APzdf+A6//F0mNO/5+br/AMB1/wDi6p02nyIVy9/xLv8An5uv/Adf/i6VX05dwM1w6uu0q9sMYyD2kHcCs+mmk6aasxqTWxoM+m7FRZZo1UscJbdzjnmU+gpN+m/8/F1/4DL/APHKzzTaI0lFWQOTe5o+Zpv/AD8Xf/gOv/xyjzNN/wCfi7/8B1/+OVm0lVyIVzT83TP+fi7/APAZf/jlJ52mf8/F3/4DL/8AF1mU2j2aC5q+dpn/AD8Xf/gMv/xyk87TP+fi7/8AAZf/AI5WVSUezQXNbztM/wCfi7/8Bl/+OUedpn/Pxd/+Ay//ABysmij2aC5redpn/Pxd/wDgMv8A8co8/TP+fi7/APAZf/jlZNFHs0K5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PP0z/n4u/8AwGX/AOOVk0UezQcxrefpn/Pxd/8AgMv/AMco8/TP+fi7/wDAZf8A45WTRR7NBzGt5+mf8/F3/wCAy/8Axyjz9M/5+Lv/AMBl/wDjlZNFHs0HMa3n6Z/z8Xf/AIDL/wDHKtaZNpx1S0Ec90X85Aoa3UDO4dTvNc/VzRv+Q1Y/9fEf/oQpOCsNPU9WooornsbE9Zmr6hZ2AhN3eC23khCQcH16Vp1xnxDs7nUBpttaQtNMzvhVHsOfas5QU1ZlJ2Oisr4XKb7e4gu07mJwSKuRyrJ0yGHVSMEV5pF4Lv7BFurvVLXTjnCsZSCD9eP510lufEemRK10sWr2qjIkgbEwHqP7305zWahKHwu/qO6Z1lLVaxuo72yhuYSTHKoYbhg/iKsVqSLRRRTAKKKKACiiigAooooAKKKKACiiigAooooAKKKKACiiigAooooAKKKKACkpaSgBKSlpKAEpDS0hoASm06kNMBtNp1NoEIabTjTaYDaaacaQ0ANNNNOpppiGmmmnGmmgBtNNOpppgMNIaWkNAhhpppxpppgNNNNONNNMBpphp5phoENNNNONNNMBpphp5phpgNNNNONNNAhpphp5phpgNNNNONNNADDSGlNIaYhhpppxpppgNNNNONNNAhppppxpppgIaaacaaaAG02nGm0xCGm06m0AIabTjTaYCGm040lACGm0402gBKSlpKYBRRRQAUUUUCCiiigAooooAKKKKACiiigAooooAKKKKACiiigAooooAKKKKACiiigAooooAKKKKACiiigAooooAKKKKACiiigAooooAKKKKACiiigAooooAKKKKACiiigAooooAKKKKACiiigAooooAKKKKACiiigAooooAKKKKACiiigAooooAKuaN/yGrH/r4j/9CFU6uaN/yGrH/r4j/wDQhUvYFuerUUUVyHQWKrX0qwWU8zymFY0LtIqglQBknFWazvEH/Iv6j/17Sf8AoJqRnFX1noV5o412/vdYmR3MaCR0Lk5PAGMAcE1qWVtYaDqljYWuoan5l2N6wsyNGF55YEex6c1z91/yTGy/6/D/AOz1s6l/yPXh/wD691/9moA7O4l+z2sk23d5aFsDjOOarjUAdGGoiFtph8/y8jO3GcemcVYuozNazRLjc6Mo+pFYcN0jeGV0/Y/237N9mNuVO4Ps2/l3z0xQBs293FO7RKwEyqrvHnlQ3SmS6jbQwzzSSFY7dtsrFT8p49vcfnWbJYtcXkzW0ohvrQIIpdpwRt5RvVT6duvWq15JLN4d1WSa2lgmaQboiCSGwgOCPvDjgigDfW7ha8e0Dnz0QSFCCPlJwD78gioZNUs4wS0p4m8jhGOZP7o4qtqySQ3VnqdtG0jxExOiDl0fgfk2w/TNVdXgNppumxFm3JeRM8ijdzklm/PNAGo2p2qNGrNJvl3bE8ptx2/e4x2pRqNq1vDPHL5qT/6ryxuL/QVk3MjzappRt7jzXAuB5zxHbnA4OMfT8KiUWz6fb2s8smn6hbOzLJtJ2SckkHGGVsnjuDjqOADbGo2u6JS7BpkZ0UowJC/e7cYyOKj/ALWtBJ5ZMocKHKmF8hScAkY6ZrPhuJ7nUtFmuofKmaCYuoBwCduPpnBIB5q1Gf8AiqZ+uPscYzjjO9+P1H50AXEvrd0uHEmBbErLkEbCBn+RBqWKRZoklTO1wCMgg4+hrH1KFRr9iOfLuwyXC4yrhPmTPpyT9elT6l9t8+TymZYhEojIYKu8tyzH0UY475PWgC/9oiFwIN480/wjt9fSo7G/gvhOYGJMMrQuCOjKf8n8ag0hNlrNcvvBuZXmO8nIXOF/8dArHskureK2urVHY38JifC/6uTJKO3sAWB+i0AdBZ3sN6Z/JJIglMLEj+IYzj86fDcwz+b5Mgk8lzG+3+Fh1H15FZFvPFpM2px7H8uERyRrtPz/ACAccckkfrTbJLnS9UjN2E8u9iAkeMHAmXnJ/wB4E8/7IoA0YNXsrnyxDNuMql4xsYb1HXbkc/hT11G0e0hukmDQzELGwBO4k4Ax1rn9JLwWWkXN1HutYVcBghDQucgFh3GCRnHGeeOmjZQJH4guo0yYQi3EakcLI+Q5H1AB/wCBH1oA1ILmK4aURNuMT7H4Iw2M4/UUv2mH7X9k8xfP2eZs77c4z+dZmm3cEN1fxyPtd7w7QVPOVXn6dapTfaFlTXFVGjWfJCq28wH5CMe338e1AG+l1BJcS26SAzRAF07qD0NQyanaxtteRg3m+SBsbl8btvT05rMltXu9UvZ7ORYr23ZDDIynawKDKN6qcfgeRyKry3DObaee3ltm/tNTIjrnZiLBORwVz0PTkUAb1vfW9zLJFFJmWPG+NgVZffB5x71arGkAvdesri1BKWyyCaUDAIYDCZ788+2PetmgApKWkoASkpaSgBKQ0tIaAEptOptMBDTadTaBCGm04000wGmmmnU00AJTTTqaaYhppppxpppgNNNNOppoAZSGlpDQIYaaacaaaYDTTTTjTTTAaaYaeaYaBDTTTTjTTTAaaYaeaYaYDTTTTjTTQIaaYaeaYaYDTTTTjTTQIYaQ0ppDTAYaaacaaaYDTTTTjTTQIaaaacaaaYCGmmnGmmgBpptONNpiENNNONNNACGm0402mAlJS0lACGm0402gBDSUppKYBRRRQAUUUUCCiiigAooooAKKKKACiiigAooooAKKKKACiiigAooooAKKKKACiiigAooooAKKKKACiiigAooooAKKKKACiiigAooooAKKKKACiiigAooooAKKKKACiiigAooooAKKKKACiiigAooooAkghkuJkhhXdI52quQMmlS3leGWVUykON5yOMnA/WrGjOkWsWjyOqIsqksxwAM1o6ffWXk3ImtraBPMhLBGcl1EgJ4Zjnj0qW7AjFhhknk2RLubDNjIHABJ/QUTwSW0pilXa4AOMg8EZH6GunubyIy/vpY2bM5V2vFmO0xsMDCjapOMAnPtR9rBkBs76CFxPEZmMqpvjEajqT8wBDZXnr0qeZlNHKVZurG4s44nnRUEyh0G9SxU9DgHI/Glv4gJ3uIUC200jmHBH3Q3THb8a6t7+OWdHTUEMqWUQRWuAilyfmy2cgjgkAgnFNysJLU4qrUGnXdx5HlQM32gssRyBuI69ew9frXUXt1Gbm9OlX1rb3DXcchk81VV49g79CA2SRz9KoXTHUNG0+2Go24KSSiTfKEXOflO3qBjpxgZ7UucfKYd3Zz2UipcIFLKHXDBgynoQQSDUFbGuSwPNZZkWWVIVE/lMCgP91ccDj+7x+tatxdw/wBpxyTXttJpHnRtHBuDFRt4woBKgdwcU+Z2E0crFE00gRCgJ7u4QfmSBTK7S0voku7X7ffQS3C3EzLL5qsEiKMAC2cDJ6DNc5ouoW9hd5u7OK6gfhleNWI91z3/AJ0KTYNWM6rmjf8AIasf+viP/wBCFS61qEF/d5tLOK1t04RUjVSfdsd6i0b/AJDVj/18R/8AoQo3QbM9J+0Sf3/0FFRUVym5s1n6/wD8i/qP/XtJ/wCgmtCql/FJNavGiJKjqVeJyQHUjBGe1SNK55zdf8kxs/8Ar8P/ALPW1qX/ACPXh/8A691/9mpdU0m3uNATRbCT7LNHP5yw3bYJ+9wD35PB5qfUNPvG8YaLcLbyNDDCEkkUZVT83BoG4tbnVzeb5TeQEMmPl3k4z74rOgv7tmunkih8q1dkk2MdzYQNkZ+tatZ0VjMkepKWjzdOzoeflygXn8qBEialC62RVW/0v7g4+X5S3PPoKfY3gvYvMSF0jOcM2OcEg9D7VUh0poV0wqsCva/60quN/wAhXj8TnmpNJsZbGMpIkGecvGDlvmJ5/OgBJb6ZdVa0T7OqqiOPMchm3EggD1+X9RTn1RFhkuFhkktoyQ0qAEcdSB1IHPT04zT1s2/taW6cRtG0SIox8wKljn9f0qrFpt1b2U1hDJELZywjcg741YkkY6EjJwfpmgC5HqEUouCisywKG3DGGBXcCPwqO21a2uLlLf545ZIllQOMbgRnAPcgdRUK6bNbCeK0aMQyxLGA+cphduffjHpQNGVllimYGP8AdmFlOHjZFwGB7H/64PFAEkeqrK0KRW8rPKjyBcqOFYKe/XJFOg1a3uJIo41kDu7owZcGNlGSG/Oq9vp95bzWsm+CVooZI3OCm5mYHIxnHTp70sWlzR3cVy0qMxkklm4IGWUKAvsAAOaAJ4NVgubMXMCyMPMWNoyMMjEgYIP1H4HNDXYuIyUs3uLctt3fLhueoBPIqsNHkAtJUmWO4iWNJtoykyKQcEeo7HqMntSPpl4ti1hFNGIBIDHJlg6Lu3bTjr6ZyOOtAGheXJt0jCLvllcRxqTgZ5PJ9AAT+FJEbtZT9p8jytudyEgg++e1JqNo93FH5MnlTwyCWNyMgMOxHcEEj8ahnh1C5tmgk+zxq6hWKMxOCfmxxxxn86AJI9Ut5NNkvl3iKIMWUr8w29Rj1/8ArU5tRtlFod+ftZAiIH3sruz9MCqsmmzoLuO2kRYpyjqGySrgjd9QQBTDo0icxzqdlyssSsuAkYbcU49y3P09KAHvrkMcTSSQzBdsrDgHd5ZO4devBxnrVm51CO1CNKrhWjeUkDOAoyarxaUP7OubaYoJJvNXzEHIV2J7/X9KetteMY5ZDb+dBGVTbu2sxxkn0HHTmgC3azm4hEmzarcqdwYMMcEEGp6o6ZZCxSVVRI0kkLrEhJVM9QPqcn05q9QAUUUUAFFFFABSUtJQAlJS0lACUhpaQ0AJTadTaYCU2nU2gQhptOptMBppppxppoASmmnU00xDTTTTjTTQA00004000wGUhpTSGgQw0004000wGmmmnGmmmA00w080w0CGmmmnGmmmA00w080w0wGmmmnGmmgQ00w080w0wGmmmnGmmgQw0hpTSGmAw0004000wGmmmnGmmgQ00004000wENNNONNNADabTqbTEIaaacabQAhptONNpgJSUtNoADTacabQAhpKU0lMAooooAKKKKBBRRRQAUUUUAFFFFABRRRQAUUUUAFFFFABRRRQAUUUUAFFFFABRRRQAUUUUAFFFFABRRRQAUUUUAFFFFABRRRQAUUUUAFFFFABRRRQAUUUUAFFFFABRRRQAUUUUAFFFFABRRRQAUUUUAFFFFABRRRQA4uzKqsxIXgAnpzTaKKQBRRRTAKKKKACiiigAq5o3/Iasf8Ar4j/APQhVOrmjf8AIasf+viP/wBCFS9gW56JRRRXIdBs0VS/tnTP+glaf9/1/wAaP7Z0z/oJWn/f9f8AGlZhclu7O3vIvLuYlkX0YdKx5dDvbbJ0vUpY17RSnco+laX9saZ/0ErT/v8Ar/jR/bOl/wDQRtP+/wCv+NJxuawrShsyazFwLOIXRBnCjeR0zViqP9s6X/0ErP8A7/r/AI0v9saX/wBBK0/7/r/jRZmbd3cu0VS/tnTP+glaf9/1/wAaP7Z0z/oJWn/f9f8AGnZiuXaKpf2zpn/QStP+/wCv+NH9s6Z/0ErT/v8Ar/jRZhcu0VS/tnTP+glaf9/1/wAaP7Z0z/oJWn/f9f8AGizC5doql/bOmf8AQStP+/6/40f2zpn/AEErT/v+v+NFmFy7RVL+2dM/6CVp/wB/1/xo/tnTP+glaf8Af9f8aLMLl2iqX9s6Z/0ErT/v+v8AjR/bOmf9BK0/7/r/AI0WYXLtFUv7Z0z/AKCVp/3/AF/xo/tnTP8AoJWn/f8AX/GizC5doql/bOmf9BK0/wC/6/40f2zpn/QStP8Av+v+NFmFy7RVL+2dM/6CVp/3/X/Gj+2dM/6CVp/3/X/GizC5doql/bOmf9BK0/7/AK/40f2zpn/QStP+/wCv+NFmFy7RVL+2dM/6CVp/3/X/ABo/tnTP+glaf9/1/wAaLMLl2iqX9s6Z/wBBK0/7/r/jR/bGmf8AQStP+/6/40WYXLlJVP8AtjS/+gjaf9/1/wAaT+2NL/6CNp/3/X/GizC5cpDVP+2NM/6CNp/3+X/Gk/tjTP8AoI2n/f5f8aLMLlym1U/tfTP+ghaf9/l/xpP7X03/AKCFp/3+X/GnZhctmm1V/tbTf+ghaf8Af5f8ab/a2m/9BC0/7/L/AI0WYXLZptVf7W03/n/tP+/y/wCNNOq6d/z/ANr/AN/l/wAadmFy0abVb+1dO/5/7X/v8v8AjTf7U07/AJ/7X/v8v+NFmK5appqt/amn/wDP/bf9/V/xpp1TT/8An/tv+/q/407MLlk001WOp2H/AD/W3/f1f8ab/adh/wA/1t/39X/GizC5ZNNNVzqVh/z+23/f1f8AGmnUrH/n9tv+/q/407MVyc0hqv8A2jY/8/tv/wB/V/xpDqNj/wA/lv8A9/V/xoswJjTTUJ1Cy/5/Lf8A7+L/AI0w6hZf8/cH/fxf8admBOaaah+32X/P3B/38H+NN+32f/P1B/38H+NFhExphqI31p/z9Qf9/B/jTTfWn/P1B/38H+NOwEpppqI3tp/z8w/9/BTTe2v/AD8w/wDfwU7ASmmGozeWv/PzD/32Kaby2/5+Yv8AvsUCJDTTUZu7b/n4i/77FNN1bf8APxF/32KdgJDTDTDdW/8Az3i/77FNN1b/APPeL/vsUAPNNNMNzb/894v++xTTcwf89o/++hTsIcaQ0w3EP/PaP/voU37RD/z1T/voUAONNNIZ4f8Anqn/AH0Kb58X/PRP++hTAU000nnRf89E/wC+hTfNi/56J/30KYhTTTSebH/fT/voUnmx/wB9fzFACmmmk8xP76/mKb5if31/OgBabRvT++PzpN6/3x+dMQGm0b1/vD86Tev94fnQAU00u5f7w/Om7h6j86YBTaXI9R+dJkeo/OgANNpcj1FJxQAhpKWkpgFFFFABRRRQIKKKKACiiigAooooAKKKKACiiigAooooAKKKKACiiigAooooAKKKKACiiigAooooAKKKKACiiigAooooAKKKKACiiigAooooAKKKKACiiigAooooAKKKKACiiigAooooAKKKKACiiigAooooAKKKKACiiigAooooAKKKKACiiigAq5o3/Iasf+viP/0IVTq5o3/Iasf+viP/ANCFS9gW56JRRRXIdBzX2LTv+gdD/wB/JP8A4qj7Fp3/AEDof+/kn/xVS0V4n1qt/Mel7Cn2IvsWnf8AQOh/7+Sf/FUfYtO/6B0P/fyT/wCKqWij61W/mD2FPsRfYtO/6B0P/fyT/wCKo+xad/0Dof8Av5J/8VUtFH1qt/MHsKfYi+xad/0Dof8Av5J/8VUlvp2my3MUbadFtZwpxJJ3P+9S1NZf8fsH/XRf51UcTWbXvEyo00tip9i07/oHQ/8AfyT/AOKo+xad/wBA6H/v5J/8VUtFT9arfzFewp9iL7Fp3/QOh/7+Sf8AxVH2LTv+gdD/AN/JP/iqloo+tVv5g9hT7EX2LTv+gdD/AN/JP/iqPsWnf9A6H/v5J/8AFVLRR9arfzB7Cn2Gtp2mi3ST+zoss7D/AFknYD/a96Z9i07/AKB0P/fyT/4qrbf8eMX/AF0f+S1DVSxNW/xExo02tiL7Fp3/AEDof+/kn/xVH2LTv+gdD/38k/8Aiqlq4mnM8CzefAqNx8zEc+nSiNevLaQSpUo7ozvsWnf9A6H/AL+Sf/FUfYtO/wCgdD/38k/+Kq3cWslttLFWRvuuhypqGk8RXTs5Mao03qkRfYtO/wCgdD/38k/+Ko+xad/0Dof+/kn/AMVUtWrC0W8lMZl8tsZHy5z+tOOIrydlIHSpRV2ih9i07/oHw/8AfyT/AOKo+xad/wBA6H/v5J/8VUtWrq1SCGGWOYyLLkjK4xj8aFXrtN82wvZU07WKH2LTv+gdD/38k/8AiqPsWnf9A6H/AL+Sf/FVLRU/Wq38xXsKfYi+xad/0Dof+/kn/wAVR9i07/oHQ/8AfyT/AOKqWij61W/mD2FPsRfYtO/6B0P/AH8k/wDiqPsWnf8AQOh/7+Sf/FVLVqe0WOyiuUm3iQ427cYP51SxFdpvmE6VJdCh9i07/oHQ/wDfyT/4qj7Fp3/QOh/7+Sf/ABVS0VP1qt/MP2FPsNbTtNFukn9nRZZ2H+sk7Af7XvTPsWnf9A6H/v5J/wDFVbb/AI8Yv+uj/wAlqGqlia1/iJjRptbEX2LTv+gdD/38k/8AiqPsWnf9A6H/AL+Sf/FVLRU/Wq38xXsKfYi+xad/0Dof+/kn/wAVR9i07/oHQ/8AfyT/AOKqWgDJHIHuaPrNb+YPYU+xF9i07/oHQ/8AfyT/AOKo+xad/wBA6H/v5J/8VV66sntY0dpYmD8gKxPHr06Us1i8Vss5lhKt0AY5P6Vftq6+0R7OlpoUPsWnf9A6H/v5J/8AFUfYtO/6B0P/AH8k/wDiqloqPrVb+Yv2FPsRfYtO/wCgdD/38k/+Ko+xad/0Dof+/kn/AMVUtFH1qt/MHsKfYi+xad/0Dof+/kn/AMVR9i07/oHQ/wDfyT/4qpaKPrVb+YPYU+xF9i07/oHQ/wDfyT/4qj7Fp3/QOh/7+Sf/ABVS0UfWq38wewp9iL7Fp3/QOh/7+Sf/ABVH2LTv+gdD/wB/JP8A4qpaKPrVb+YPYU+w1tO00W6Sf2dFlnYf6yTsB/te9M+xad/0Dof+/kn/AMVVtv8Ajxi/66P/ACWoaqWJrX+ImNGm1sRfYtO/6B0P/fyT/wCKo+xad/0Dof8Av5J/8VUtTWlq11L5aOitjIDEjNJYitJ2UhujTSu0VPsWnf8AQOh/7+Sf/FUfYtO/6B0P/fyT/wCKq6toWuzbiWLd03bvlJ9KZcwG2m8tnRmHXaSQPan7eulfmF7Kk3axV+xad/0Dof8Av5J/8VR9i07/AKB0P/fyT/4qp4wrSAO+xehbGcVNfWv2O4MW/fwDuxij6xXtfmH7Kle1il9i07/oHQ/9/JP/AIqj7Fp3/QOh/wC/kn/xVS1LbwPcSiNCAcE5PQDHWksTWbtzMHRprVoq/YtO/wCgdD/38k/+Ko+xad/0Dof+/kn/AMVWjHp7PAJvtECoeMsxHPp0plxZtbxJIZIpEY4BRs/0qnWxCV22SqdFu1ij9i07/oHQ/wDfyT/4qj7Fp3/QOh/7+Sf/ABVXUs5Xs3uVA8tTg+v1qKKJ5pBHGpZj0Ape3r3tdj9lS7Ff7Fp3/QOh/wC/kn/xVH2LTv8AoHQ/9/JP/iq0W02QK3lywysvJSN8tVOiWIrx3kwVKk9kRfYtO/6B0P8A38k/+Ko+xad/0Dof+/kn/wAVUtFT9arfzFewp9hJNO01EiYafF86ZP7yT+8R/e9qj+xad/0Dof8Av5J/8VVuf/U2/wD1z/8AZ2qGqliayfxExo02tiL7Fp3/AEDof+/kn/xVH2LTv+gdD/38k/8AiqloqfrVb+Yr2FPsRfYtO/6B0P8A38k/+Ko+xad/0Dof+/kn/wAVUtFH1qt/MHsKfYi+xad/0Dof+/kn/wAVR9i07/oHQ/8AfyT/AOKqWij61W/mD2FPsRfYtO/6B0P/AH8k/wDiqPsWnf8AQOh/7+Sf/FVLRR9arfzB7Cn2IvsWnf8AQOh/7+Sf/FUfYtO/6B0P/fyT/wCKqWij61W/mD2FPsRfYtO/6B0P/fyT/wCKo+xad/0Dof8Av5J/8VUtFH1qt/MHsKfYi+xad/0Dof8Av5J/8VR9i07/AKB0P/fyT/4qpaKPrVb+YPYU+xF9i07/AKB0P/fyT/4qj7Fp3/QOh/7+Sf8AxVS0UfWq38wewp9iL7Fp3/QOh/7+Sf8AxVH2LTv+gdD/AN/JP/iqloo+tVv5g9hT7EX2LTv+gdD/AN/JP/iqPsWnf9A6H/v5J/8AFVLRR9arfzB7Cn2IvsWnf9A6H/v5J/8AFUfYtO/6B0P/AH8k/wDiqloo+tVv5g9hT7EX2LTv+gdD/wB/JP8A4qj7Fp3/AEDof+/kn/xVS0UfWq38wewp9iL7Fp3/AEDof+/kn/xVH2LTv+gdD/38k/8Aiqloo+tVv5g9hT7EX2LTv+gdD/38k/8AiqPsWnf9A6H/AL+Sf/FVLRR9arfzB7Cn2IvsWnf9A6H/AL+Sf/FUfYtO/wCgdD/38k/+KqWij61W/mD2FPsRfYtO/wCgdD/38k/+Ko+xad/0Dof+/kn/AMVUtFH1qt/MHsKfYi+xad/0Dof+/kn/AMVR9i07/oHQ/wDfyT/4qpaKPrVb+YPYU+xF9i07/oHQ/wDfyT/4qj7Fp3/QOh/7+Sf/ABVS0UfWq38wewp9iL7Fp3/QOh/7+Sf/ABVH2LTv+gdD/wB/JP8A4qpaKPrVb+YPYU+xF9i07/oHQ/8AfyT/AOKo+xad/wBA6H/v5J/8VUtFH1qt/MHsKfYi+xad/wBA6H/v5J/8VR9i07/oHQ/9/JP/AIqpaKPrVb+YPYU+xF9i07/oHQ/9/JP/AIqj7Fp3/QOh/wC/kn/xVS0UfWq38wewp9iL7Fp3/QOh/wC/kn/xVH2LTv8AoHQ/9/JP/iqloo+tVv5g9hT7EX2LTv8AoHQ/9/JP/iqPsWnf9A6H/v5J/wDFVLRR9arfzB7Cn2IvsWnf9A6H/v5J/wDFUfYtO/6B0P8A38k/+KqWij61W/mD2FPsRfYtO/6B0P8A38k/+Ko+xad/0Dof+/kn/wAVUtFH1qt/MHsKfYi+xad/0Dof+/kn/wAVR9i07/oHQ/8AfyT/AOKqWij61W/mD2FPsRfYtO/6B0P/AH8k/wDiqPsWnf8AQOh/7+Sf/FVLRR9arfzB7Cn2IvsWnf8AQOh/7+Sf/FUfYtO/6B0P/fyT/wCKqWij61W/mD2FPsRfYtO/6B0P/fyT/wCKo+xad/0Dof8Av5J/8VUtFH1qt/MHsKfYi+xad/0Dof8Av5J/8VR9i07/AKB0P/fyT/4qpaKPrVb+YPYU+xF9i07/AKB0P/fyT/4qj7Fp3/QOh/7+Sf8AxVS0UfWq38wewp9iL7Fp3/QOh/7+Sf8AxVH2LTv+gdD/AN/JP/iqloo+tVv5g9hT7EX2LTv+gdD/AN/JP/iqPsWnf9A6H/v5J/8AFVLRR9arfzB7Cn2IvsWnf9A6H/v5J/8AFUfYtO/6B0P/AH8k/wDiqloo+tVv5g9hT7EX2LTv+gdD/wB/JP8A4qj7Fp3/AEDof+/kn/xVS0UfWq38wewp9iL7Fp3/AEDof+/kn/xVH2LTv+gdD/38k/8Aiqloo+tVv5g9hT7EX2LTv+gdD/38k/8AiqPsWnf9A6H/AL+Sf/FVLRR9arfzB7Cn2IvsWnf9A6H/AL+Sf/FUfYtO/wCgdD/38k/+KqWij61W/mD2FPsRfYtO/wCgdD/38k/+Ko+xad/0Dof+/kn/AMVUtFH1qt/MHsKfYi+xad/0Dof+/kn/AMVR9i07/oHQ/wDfyT/4qpaKPrVb+YPYU+xF9i07/oHQ/wDfyT/4qj7Fp3/QOh/7+Sf/ABVS0UfWq38wewp9iL7Fp3/QOh/7+Sf/ABVH2LTv+gdD/wB/JP8A4qpaKPrVb+YPYU+xF9i07/oHQ/8AfyT/AOKqeytLBb63ZLCJWWRSGDycHPXlqbU1n/x+Qf8AXRf51UcTVcknImVGmlsbVFFFepdnFZHP0UUV4J6oUUUUAFFFFABU1l/x+wf9dF/nUNTWX/H7B/10X+dVD4kTL4WQ0UUVIy1YSlZTD5XmxykBkA5+o9xVy/gSWOSQuu+I7RJjAk9v94e3/wCrPguXt1kEWFZxjfjkD29KSe5e4K7gFRBhUUYArdTioWZk4tzuiKiiisDYmb/jxi/66P8AyWoamb/jxi/66P8AyWoaqW5Edgq+/wDyA4/+ux/lVCryXtuLRLeS0Lqp3E+aRzjr0q6bVmmxTT0sh8fzaKQwLYnAUfgOBV2K2WWUwzW9rEpU4QEeYPesuW9ZvKWKMRRRHcqDnn1PrVhdUiS5M62YEjZ3EyHnjtxxW0Zw6sylGXRC2SxGzxEtu9zu5WbuO2KlswF1zAhMPyHKEd8dvaqcd3AIRFLaCRVYsvzkEZ7e9SR6ptvGuXg3HbtUBsbR+XNCnFW1BxlroOjMd5Z3OYIozEoZWQYP0PrTpLjyNMsj5MchO/G8ZA5qC3vYYEmQWzFZeD+86D06ULfQm2igmtRIsWcHeQeTQpxtvr/wR8r7aFo2tv8Aa2nEY8oQed5eeM+n0qEbL2xncwxxSQ4YGMYBB7Go/wC0pPtfnhF2bdnl9tvpTZbxPs7QW0AgRyC/zlifalKcOgKMjQt4QWhjktrWONwPlkP7xvcVBaLHG17G0McixBiu9QTwfWmf2nGZUne0Vp0x85c9vamx38KPcMbUt5+c/vOgPbpV88O/cnll2HwGP7LcXrwRFgQqpt+UfhTr2XzdHt32LHmQ8IMDv2qrbXawrJG8Qlhk6oWx9Dmnz30UtoLdLbywpyh3k4/Tms+dODV+hXK+bYpUUUVzHQTN/wAeMX/XR/5LUNTN/wAeMX/XR/5LUNVLcmGwUUUVJQUUUDGR3HoKEI1rmK3ktbPzrnyj5QwPLLZptzFGbKxiil3o0hG/bjqfSq13dx3EUSLAYzGNoO/PHp0pZb2NrSOBIShiOVbzM855PSurnjqYKMtC3ugGo/YfssXlZ2bsfP065pEEcFhckwQu0Eu1WZeTz39ah/tNPME/2VTc4x5m84zjrimR3sa2ckDwl2lO5n3459elPnj37i5JdixPNDHa29wtpB5kuQQV+Xg+lPNhC2seXtCxFPMK9B9KqSXlvJbww/ZmCxdD5vqee1Om1Pfdx3EUPlug2nLZDD0o54X18g5ZdCe4SB7SYubNXXBj8lhn6H1rJqzPcWzxsIrQRM38XmE4+gqtWFWSk9DWmmlqFFFFZmgUUUUATN/x4xf9dH/ktQ1M3/HjF/10f+S1DVS3IjsFXNI/5CcP1P8AKqdWLK4S1uBM0Zcr0+bHP5U6bSmmwmm4tItxwWn25WF6S/mD5fKPXPTNSx28cuoX0kgQiI5AkOFz7+1Z6XES3vn+SSoO4Jv7/XHrU39oAXUkqQgJKMSRlshv04raM4K1zJxl0JL5ITaK+bYThsYgIwRj0qzMVOvIjIjq6hSGGe1Zsk9sxQR2uxQct+8JJ9s9qvQXH2/VoZY4ChT73zZ4q4yUpad0S4tLXzCIw3V1PaG3hRRuCMi4YEe9VYf9H02abo8x8tfp3NT3V0tpcTqloI53yPM3k8E9QKp3M6ypDHGpVI0xg+vc1E5RXqVFN+hahSJ9HAmm8oecedhbnHSqUyorhIZTKnY7SOfpUxu4vsAtvII53b/M7464xUNtKkE6yPGZApyF3Y5qZyjJpFRTV2bsdrNG0Nt5WYPKKyEH+I9az7FDCb5T/rY4iAR9aqS3AlvDcbCMtuK7ufzxU0uoE3v2qGIRsRhgWyG/lWjqQbuQoSWhFp5Zb6ApnO8Dj60l6FW9mCfd3n+dW7a+s45t4tDCxyPMVy233ANZ8mPMbDFhk/MeM+9ZTsoJJ3NI3cr2G0UUViak0/8Aqbb/AK5/+ztUNTT/AOptv+uf/s7VDVS3IjsFFFFSWFFFFABRRRQAUUUUAFFFFABRRRQAUUUUAFFFFABRRRQAUUUUAFFFFABRRRQAUUUUAFFFFABRRRQAUUUUAFFFFABRRRQAUUUUAFFFFABRRRQAUUUUAFFFFABRRRQAUUUUAFFFFABRRRQAUUUUAFFFFABRRRQAUUUUAFFFFABRRRQAUUUUAFFFFABRRRQAUUUUAFFFFABRRRQAUUUUAFFFFABRRRQAUUUUAFTWf/H5B/10X+dQ1NZ/8fkH/XRf51UPiRMtmbVFFFe2eaZx0qRSQbiAH0yf8KT+zH/5+Lf8z/hXSG0iLE7aPscP92sfqlM09vM5v+zH/wCfi3/M/wCFH9lvj/j4g/Nv8K6T7HD/AHajmtYlhkIXkKT+lH1SmHt5nP8A9mP/AM/Fv+Z/wo/sx/8An4t/zP8AhXSfY4f7tH2OH+7R9Uph7eZzf9mP/wA/Fv8Amf8ACpLfT2iuIpGuIcK4JwT2P0roPscP92j7HD/doWFprUTrzehzf9mP/wA/Fv8Amf8ACj+zH/5+Lf8AM/4V0n2OH+7R9jh/u0fVKY/bzOb/ALMf/n4t/wAz/hR/Zj/8/Fv+Z/wrpPscP92j7HD/AHaPqlMPbzOb/sx/+fi3/M/4Uf2Y/wDz8W/5n/Cuk+xw/wB2j7HD/do+qUw9vM586ext0j+0Q5V2PU9wPb2qP+zH/wCfi3/M/wCFdJ9jh/u0fY4f7tDwtNiVeaOb/sx/+fi3/M/4Uf2Y/wDz8W/5n/Cuk+xw/wB2j7HD/do+qUx+3mc3/Zj/APPxb/mf8KP7Mf8A5+Lf8z/hXSfY4f7tH2OH+7R9Uph7eZzf9mP/AM/Fv+Z/wo/sx/8An4t/zP8AhXSfY4f7tH2OH+7R9Uph7eZzf9mP/wA/Fv8Amf8ACj+zH/5+Lf8AM/4V0n2OH+7R9jh/u0fVKYe3mc3/AGY//Pxb/mf8KP7Mf/n4t/zP+FdJ9jh/u0fY4f7tH1SmHt5nN/2Y/wDz8W/5n/Cj+zH/AOfi3/M/4V0n2OH+7R9jh/u0fVKYe3mc3/Zj/wDPxb/mf8KP7Mf/AJ+Lf8z/AIV0n2OH+7R9jh/u0fVKYe3mc3/Zj/8APxb/AJn/AAo/sx/+fi3/ADP+FdJ9jh/u0fY4f7tH1SmHt5nPnT2Nukf2iHKux6nuB7e1R/2Y/wDz8W/5n/Cuk+xw/wB2j7HD/doeFpsSrzRzf9mP/wA/Fv8Amf8ACj+zH/5+Lf8AM/4V0n2OH+7R9jh/u0fVKY/bzOb/ALMf/n4t/wAz/hR/Zj/8/Fv+Z/wrpPscP92j7HD/AHaPqlMPbzOb/sx/+fi3/M/4Uf2Y/wDz8W/5n/Cuk+xw/wB2j7HD/do+qUw9vM5v+zH/AOfi3/M/4Uf2Y/8Az8W/5n/Cuk+xw/3aPscP92j6pTD28zm/7Mf/AJ+Lf8z/AIUf2Y//AD8W/wCZ/wAK6T7HD/do+xw/3aPqlMPbzOb/ALMf/n4t/wAz/hR/Zj/8/Fv+Z/wrpPscP92j7HD/AHaPqlMPbzOb/sx/+fi3/M/4Uf2Y/wDz8W/5n/Cuk+xw/wB2j7HD/do+qUw9vM5v+zH/AOfi3/M/4Uf2Y/8Az8W/5n/Cuk+xw/3aPscP92j6pTD28znzp7G3SP7RDlXY9T3A9vao/wCzH/5+Lf8AM/4V0n2OH+7R9jh/u0PC02JV5o5v+zH/AOfi3/M/4Uf2Y/8Az8W/5n/Cuk+xw/3aPscP92j6pTH7eZzf9mP/AM/Fv+Z/wo/sx/8An4t/zP8AhXSfY4f7tH2OH+7R9Uph7eZzf9mP/wA/Fv8Amf8ACj+zH/5+Lf8AM/4V0n2OH+7R9jh/u0fVKYvbzOb/ALMf/n4t/wAz/hR/Zj/8/Fv+Z/wrpPscP92j7HD/AHaPqlMPbzOb/sx/+fi3/M/4Uf2Y/wDz8W/5n/Cuk+xw/wB2j7HD/do+qUx+3mc3/Zj/APPxb/mf8KP7Mf8A5+Lf8z/hXSfY4f7tH2OH+7R9Uph7eZzf9mP/AM/Fv+Z/wo/sx/8An4t/zP8AhXSfY4f7tH2OH+7R9Uph7eZzf9mP/wA/Fv8Amf8ACj+zH/5+Lf8AM/4V0n2OH+7R9jh/u0fVKYe3mc/Jp7MkSi4h+RCp5P8AeJ9Peo/7Mf8A5+Lf8z/hXSfY4f7tH2OH+7Q8LTYlXmjm/wCzH/5+Lf8AM/4Uf2Y//Pxb/mf8K6T7HD/do+xw/wB2j6pTH7eZzf8AZj/8/Fv+Z/wo/sx/+fi3/M/4V0n2OH+7R9jh/u0fVKYe3mc3/Zj/APPxb/mf8KP7Mf8A5+Lf8z/hXSfY4f7tH2OH+7R9Uph7eZzf9mP/AM/Fv+Z/wo/sx/8An4t/zP8AhXSfY4f7tH2OH+7R9Uph7eZzf9mP/wA/Fv8Amf8ACj+zH/5+Lf8AM/4V0n2OH+7R9jh/u0fVKYe3mc3/AGY//Pxb/mf8KP7Mf/n4t/zP+FdJ9jh/u0fY4f7tH1SmHt5nN/2Y/wDz8W/5n/Cj+zH/AOfi3/M/4V0n2OH+7R9jh/u0fVKYe3mc3/Zj/wDPxb/mf8KP7Mf/AJ+Lf8z/AIV0n2OH+7R9jh/u0fVKYe3mc3/Zj/8APxb/AJn/AAo/sx/+fi3/ADP+FdJ9jh/u0fY4f7tH1SmHt5nN/wBmP/z8W/5n/Cj+zH/5+Lf8z/hXSfY4f7tH2OH+7R9Uph7eZzf9mP8A8/Fv+Z/wo/sx/wDn4t/zP+FdJ9jh/u0fY4f7tH1SmHt5nN/2Y/8Az8W/5n/Cj+zH/wCfi3/M/wCFdJ9jh/u0fY4f7tH1SmHt5nN/2Y//AD8W/wCZ/wAKP7Mf/n4t/wAz/hXSfY4f7tH2OH+7R9Uph7eZzf8AZj/8/Fv+Z/wo/sx/+fi3/M/4V0n2OH+7R9jh/u0fVKYe3mc3/Zj/APPxb/mf8KP7Mf8A5+Lf8z/hXSfY4f7tH2OH+7R9Uph7eZzf9mP/AM/Fv+Z/wo/sx/8An4t/zP8AhXSfY4f7tH2OH+7R9Uph7eZzf9mP/wA/Fv8Amf8ACj+zH/5+Lf8AM/4V0n2OH+7R9jh/u0fVKYe3mc3/AGY//Pxb/mf8KP7Mf/n4t/zP+FdJ9jh/u0fY4f7tH1SmHt5nN/2Y/wDz8W/5n/Cj+zH/AOfi3/M/4V0n2OH+7R9jh/u0fVKYe3mc3/Zj/wDPxb/mf8KP7Mf/AJ+Lf8z/AIV0n2OH+7R9jh/u0fVKYe3mc3/Zj/8APxb/AJn/AAo/sx/+fi3/ADP+FdJ9jh/u0fY4f7tH1SmHt5nN/wBmP/z8W/5n/Cj+zH/5+Lf8z/hXSfY4f7tH2OH+7R9Uph7eZzf9mP8A8/Fv+Z/wo/sx/wDn4t/zP+FdJ9jh/u0fY4f7tH1SmHt5nN/2Y/8Az8W/5n/Cj+zH/wCfi3/M/wCFdJ9jh/u0fY4f7tH1SmHt5nN/2Y//AD8W/wCZ/wAKP7Mf/n4t/wAz/hXSfY4f7tH2OH+7R9Uph7eZzf8AZj/8/Fv+Z/wo/sx/+fi3/M/4V0n2OH+7R9jh/u0fVKYe3mc3/Zj/APPxb/mf8KP7Mf8A5+Lf8z/hXSfY4f7tH2OH+7R9Uph7eZzf9mP/AM/Fv+Z/wo/sx/8An4t/zP8AhXSfY4f7tH2OH+7R9Uph7eZzf9mP/wA/Fv8Amf8ACj+zH/5+Lf8AM/4V0n2OH+7R9jh/u0fVKYe3mc3/AGY//Pxb/mf8KP7Mf/n4t/zP+FdJ9jh/u0fY4f7tH1SmHt5nN/2Y/wDz8W/5n/Cj+zH/AOfi3/M/4V0n2OH+7R9jh/u0fVKYe3mc3/Zj/wDPxb/mf8KP7Mf/AJ+Lf8z/AIV0n2OH+7R9jh/u0fVKYe3mc3/Zj/8APxb/AJn/AAo/sx/+fi3/ADP+FdJ9jh/u0fY4f7tH1SmHt5nN/wBmP/z8W/5n/Cj+zH/5+Lf8z/hXSfY4f7tH2OH+7R9Uph7eZzf9mP8A8/Fv+Z/wo/sx/wDn4t/zP+FdJ9jh/u0fY4f7tH1SmHt5nN/2Y/8Az8W/5n/Cj+zH/wCfi3/M/wCFdJ9jh/u0fY4f7tH1SmHt5nN/2Y//AD8W/wCZ/wAKP7Mf/n4t/wAz/hXSfY4f7tH2OH+7R9Uph7eZzf8AZj/8/Fv+Z/wo/sx/+fi3/M/4V0n2OH+7R9jh/u0fVKYe3mc3/Zj/APPxb/mf8KP7Mf8A5+Lf8z/hXSfY4f7tH2OH+7R9Uph7eZzf9mP/AM/Fv+Z/wo/sx/8An4t/zP8AhXSfY4f7tH2OH+7R9Uph7eZzf9mP/wA/Fv8Amf8ACj+zH/5+Lf8AM/4V0n2OH+7R9jh/u0fVKYe3mc3/AGY//Pxb/mf8KP7LfH/HxB+bf4V0n2OH+7Uc1rEsMhC8hSf0o+qUw9vM5/8Asx/+fi3/ADP+FH9mP/z8W/5n/Cuk+xw/3aPscP8Ado+qUw9vM5v+zH/5+Lf8z/hUttprpdRN58JCuDgE56/St/7HD/doFrEvzBeRzQsLTTuJ15vQzaKKK6eVGVzaooopiCorj/j2l/3D/KpaiuP+PeX/AHT/ACoAloql58n979BR58n979BQBdoql58n979BR58n979BQBdoql58n979BR58n979BQBdoql58n979BR58n979BQBdoql58n979BR58n979BQBdpKp+fJ/e/QUefJ/e/QUAXaKpefJ/e/QUefJ/e/QUAXaKpefJ/e/QUefJ/e/QUAXaKpefJ/e/QUefJ/e/QUAXaKpefJ/e/QUefJ/e/QUAXaKpefJ/e/QUefJ/e/QUAXaKpefJ/e/QUefJ/e/QUAXaKpefJ/e/QUefJ/e/QUAXaKpefJ/e/QUefJ/e/QUAXaSqfnyf3v0FRpcynVYYS/7toZHIwOoZAD/wCPGgDRooooAKKKKACiiigAooooAKKKKACiiigAooooAKKKKACkpaKACiiigAooooAKKKKACiiigAooooAKKKKACiiigAooooAKSlooAKKKKACiiigAooooAKKKKACiiigAooooAKKKKACiiigAooooAKKKKACiiigAooooAKKKKACiiigAooooAKKKKACiiigAooooAKKKKACiiigAooooAKKKKACiiigAooooAKKKKACiiigAooooAKKKKACiiigAooooAKKKKACiiigAooooAKKKKACiiigAooooAKKKKACiiigAooooAKKKKACiiigAqK4/49pf9w/yqWorj/j3l/3T/KgCWiiigBKRvumnU1vumgDHooooA2qKKKACo5/+PeT/AHT/ACqSo5/9RJ/un+VAFKiiigAoqylujKpJOSKX7Mnq350AVaKtfZk9W/Oj7Mnq350AVaKtfZk9W/Oj7Mnq350AVaKtfZk9W/Oj7Mnq350AVaKtfZk9W/Oj7Mnq350AVaKtfZk9W/Oj7Mnq350AVaKtfZk9W/Oj7Mnq350AVaKtfZk9W/Oj7Mnq350AVaKtfZk9W/Oj7Mnq350AVaKtfZk9W/Oj7Mnq350AVaKtfZk9W/Oj7Mnq350AVaKtfZk9W/Oj7Mnq350AVaKtfZk9W/OoZkEbBVyeKAI6ii/5Ddv/ANe83/oUdS1FF/yG7f8A695v/Qo6EI1aWkpa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HP8A8e8n+6f5VJUc/wDqJP8AdP8AKgCSiiigAprfdNOprfdNAGPRRRQBtUUUUAFRz/6iT/dP8qkqOb/Uyf7p/lQBSooooAvR/wCrX6CmyzRwKGlkSNScZZsDNOj/ANWv0FUdX/1dv/12/wDZGqZy5YuQ0ruxY+32f/P3B/38H+NH2+z/AOfuD/v4P8ayqK4Pr3906PYeZq/b7P8A5+4P+/g/xo+32f8Az9wf9/B/jWVRR9e/uh7DzNX7fZ/8/cH/AH8H+NH2+z/5+4P+/g/xrKoo+vf3Q9h5mr9vs/8An7g/7+D/ABo+32f/AD9wf9/B/jWVRR9e/uh7DzNX7fZ/8/cH/fwf40fb7P8A5+4P+/g/xrKoo+vf3Q9h5mr9vs/+fuD/AL+D/Gj7fZ/8/cH/AH8H+NZVFH17+6HsPM1ft9n/AM/cH/fwf40fb7P/AJ+4P+/g/wAayqKPr390PYeZq/b7P/n7g/7+D/Gj7fZ/8/cH/fwf41lUUfXv7oew8zV+32f/AD9wf9/B/jR9vs/+fuD/AL+D/Gsqij69/dD2Hmav2+z/AOfuD/v4P8aPt9n/AM/cH/fwf41lUUfXv7oew8zV+32f/P3B/wB/B/jQt7aOwVbmEsTgASDJPpWVTf8AlpD/ANdY/wD0IVUMbzSUbbkujZXudBVS6/1g+lW6qXX+sH0rvMCGoov+Q3b/APXvN/6FHUtRRf8AIbt/+veb/wBCjoQjVpaSloGFFFFABSUVGJojMYRIhlUbim4bgPXHpQBLRUcsscMbSSyLGi8lnOAPxpIZop4lkhkSSM9GRgQfxFAEtFFFABRSUtABRRSUALRRRQAUUVXnu7e2Ki4uIoi5wodwu76ZoAsUUlFAC0VFLNFAqmaRIwSFBdgMk9B9aloAKKKimnit4zJPKkUY6s7AAfiaAJaSmRSJLGskTq6MMqynII9jUlABRSUtABRRRQAUUVDNPDbRmSeVIkH8TsFH5mgCWimRyJLGskTq6MMhlOQR9afQAUUVBPd21syrPcRRM/Ch3ClvpmgCxRRRQAUUlFAC0UlLQAUUUUAFFRJPE8rxJKjSR43qGBK56ZHapKAFopKKAFopuecZpaAFopKWgAopKWgAooooAKKSloAKKKKACikpaACiiigAooooAKKKKACiiigAooooAKKKKACiiigAooooAKKKKACiiigAooooAKKKKACiiigAooooAKKKKACiiigAooooAKKKKACiiigAooooAKKKKACiiigAooooAKKKKACiiigAooooAKKKKACiiigAqOf/AFEn+6f5VJUc3+pk/wB0/wAqAJKKKKACmt9006mt900AY9FFFAG1RRRQAVHN/qZP90/yqSo5f9S/+6f5UAUqKKKAL0f+rX6CqOsf6u3/AOu3/sjVej/1a/QVR1j/AFdv/wBdv/ZGrOr/AA5ehUPiRSooorwTvCobt2is53Q4ZY2IOO+KmqOaNZoZImJCupU464IoW4GPHeXFrDp9zPdNNHcr+9V0UbTs3ZG0D075pE8SRtbyyCJCVh85VSYMcZxhuPlPI45q7DpUcfkiSaadYVKxpJtwvGM8AZOOOc1DcaOf7NntYJ5W3xeXGsr/ACIM9OB+pya6+ak3qjJKQ59WeIzpPBHFJGquuZhtZWOM5xweOmD7ZqOHWpJ1hWO0HmyTPDteQqFKjOeVzj8AambR4X3NJNM0pZCJSRuTacgDjGOvUHOeadb6RDA8biWZ2jlabLsOWYYOcCpvRsP3inDq14HkEtvEzNd/Z0VZThflz129Pf36cVJBrbM8fn2wiR3kQssm7DICTxgcYHX9Ksf2TD55l82XHn+fsyMB8Y9M4/GlXSbdWjO6RhHI8oBIwS4OQeOnNDlS7BaRRTxJG0E0gijJSHzlVJgxxnGG4+U8jjmnXmr3MdvdLHBHHPC0Y5ckbXPB6dfb+dWf7Hi+ySWrT3DQvH5YUuMIueg4/U5NPn0qCc3G5pAZ9mSpHy7ehHH+NDlRvogtMj1i5mtrSBkdoWeZEcxrvIB6gZBz+VVIdXMENzO0zXFusiRxPMBGd54YHgYA45x61qz2iXEcKyu5MLrIG4BJX14qCTSLd5J3DSoZ2VyFIwrr0YcdaUZU+W0htS6EEOuRuEZ0RY97xvIsoZVZV3DBxyCPpUTa4Yl8+eJkX7KJxHvGMlsAdM56d8e1XbjSobqwNpcSzSKzbzIzjdnP0wB2wBS3Gl29zI7ybsPD5O0HAAzkEe+afNR7CtIqxa9G7AMke0SiJ3jmDquVJBBwM9MdqdpmtjUWgRbco0iuzqX+4ARjtznIqebS47myltrieeUSEEuzDcCMYxgYHTsKfa6bb2l5PcxBg8wVSOMAKMcUm6VnZB7xcooornNApv8Ay0h/66x/+hinU3/lpD/11j/9DFaUf4kfUmfws6Cql1/rB9Kt1Uuv9YPpXvHAQ1FF/wAhu3/695v/AEKOpaii/wCQ3b/9e83/AKFHQhGrS0lLQMSqWoabb6iIRcqWWGQSBeMMfQg9RV2igDlNP0ixvNQ1q3ktolQSKqFUUFAV/h44rStbq5TWJtLDQ+XFbh4n2HI7Dd83P4Y/CnaXY3lrqN9POsPl3TBwEkLFcDGOVFEVjeL4ilv2WDyHiEWBIdwAOc42/pmqbJSKXhw3LW+omWZHQXEq7dhzu45B3HA9sfjVfTNU/szwrp23y/MncxqZW2ovzHLMfQVp2Gn3tgL2JFt5I55XlRjIykbuxG0/nmqttoV3HpNnAZIUurGTzInViyvycg8DHWndfkKz/Mns9YebUjYfabS4Z4i8c1vyoI7Mu4/zrZiDiNRKys+OSq4BPsMnH51Wha/LO00VsqhfkRJGbLe7FRgfganBm8jJRBNj7m87c+mcdPwqWUjm9djn1PUZUtHI/syMSjb3lPIH5D9a0rzVJR4e/tOyMeRGJNsilgfUcEYOaj0zQ0SOV9UtrS4uZZWkL7d/Xt8w4x6VXGkaiukXunItqIpnYw/vW/dqTnH3KemwutydtTv7ZbGe6S3aK7kWMpGGDRlunJPP5Cle+1E6++nQm1CeV5wkaNsqM4xjdyfypL3T7+4s7CFI7YNbSpI2ZmwdvYfL3qRLG+HiBtQZLcRNAIdolbPXOfu0aBqRDV7s6XqMhWFbqxZlb5SUfAznGQRn60691W6g0zT7yMQ5uGjWRWQn73pzx+tJbaVcsupxXYhSO+JbMchYrkYxyoqC50rVZ9Os7P8A0MC1dG3eY37zb0/h+X9aelw1Ll5f3MN3Kj3FjZwqB5bXDZMvrxuGB+dZmp6gdT8M210yBGa5QEKcjIbGR7Vfj0+/t9Ru7uBbV2ugvzSO2YiBjA+X5h+VU/7D1IaLHYE2rMk/m+Z5jDI3Z6baFYHex0U8aS27pIiujDlWGQa5zw1pVld+HYHkt4xM2/8AfKuHHzHBDDmuifzjbHaieaV+6XO3P1x/SsfTLHVrDSksUFmrLu/feazYySc7do9fWktmN9Cpb6xfRaNazF45WW5+zSGRCSw3Y3ZBHOPrWhc6ncDV3sUkt7VVQMr3Ck+aT2X5h0/GoLrQp00u1srIxv5MoleSVypZgcnoD1/Src8GovNLuS0ubeVRiCZtojbHPIU7gffFPQRC2p36mytWt4or65Lbtx3Iir1bg859M0+ea+8m/t7uJGRbdmSeNSqtweMEnn8arwaFc2kNhJDOj3VoX4YkIyt1XPJAHarclvqc8V15rwDzY/LjgDHamerFtuSfwpO3QaKFjfyWui6RbWyK1zdKFTf91QBkscdatvqd1ZXptLuOOZnhaWFoVK7yo5XaSefxqGPRrtLHTsNCl3YH5CGJR1IwQTgEZ+hqdtOvLq/+2zyxQSxRNHAsWZAjHqxJAz9MU3a4lexFY6lf3cNvPEbO4WRgJYY8q8IPcktyR6YFS6fqF3dLqKOYRJaymNGWM4OB1I3f1qKXTL+7ls2uRaxyW7q7XMTEvJjtjaMA9+TT106+tLm+Nmbd4rtt+ZWYGNsYPAByPxFLQNSpJrl8PDVvqiLb+a7bWjKNg5bAxzx+tW9Q1O502K3juJLU3FzJtVyCkcYxyTljnH4ZqkdE1H/hHYdLxa7o3Db/ADWwQGz/AHfwrU1CwnuzaXMTRxXds24AklDkYK5xnHvim7CVyHTtYNxqj2DzW1wfL8xJrY/KRnBBGTg/jVbxGtw2p6UEkiCGf5VaMthsdT8wyPbj61sWxvWkY3SW8aY+VY3LnPuSB/KqWrWV5d3tjLbrCUtpPMPmSFS3bHCmlfUroKb68n1N7C1MIa3jVppnQkbj0AUMP51TuNcu49OvnCQpd2DgSKQWVwehHIIz+NXXsbm31WW+svKcToFlilYryOjAgH8sVTuNEu5NOvkDwNd37AyMWKqgHQDgk4/CjQRrae128CyXbwlnUMFiQjbx0ySc/kKx4kuW8ZzfvYflt15MR+5u6D5uD7/pW5arKltGkyosirghG3D88D+VZ8VjeL4hlv2WDyJIhFgSHcADnONv6Zo6h0K15rF3aRzyTT6fA8RJW1d8u6j3DcE/Sp/7Vnurq1tbJI0eaAXDvKCwjU9BgEZOfeqy6PqEGnXljAbUi4Zz9oZm3EN6jHXtnP4VLb6VeW0tndReQbiG3+zyxlztdR0IbbkH8KegakWqz6k2jakk6xxNCOJVU4lXH8Iz8p/E1NHZSXmj2f22cvFGqyNHFG37xdowpGST/X0qeWwvbzT72G7uE33AIRUHyxDHTOMmmJaamtnaKkkMU1thSiuzRzLgDk4BH60gK2lmP/hIphYxm3tVgAeEqY9z54YIcEcd8Vevb+ddSg0+0EfnSKZHeQEqij2BGST702GxuZdYXULvyozHEY0jiYt1OSSSB+WKdfWE7alBqFoY/OiUxukhIDqfcA4IPtRpcO5XuNWvNPt7tr22V2iKCF4wVWYt2wc4x35NOnv77TntWvhbyQzuImMSspjY9OpOR+VF1pl5qNrcx3lwiNIVaFIxlYSOhyQCc0s9hfai9qt8beOGBxIwiZmMrDp1A2j86NA1H6df3M+q6hZz+UVtim1kQqTuBPOSakvNNju71J7txJbRIf3Dr8m7+8fXj1FQ6fY3kGs313MsAjutuAkhJXaMD+EdaXWrO+vjHDB5JtOsyNIUaT/ZyFOB60ddB9zFeaW20XVrixZorOSRVtsHoCcMV9Bk8Vc1O0g0kabPYoIZPtKROy8eYrdd3r+NWZ9Nvb+C4tbkwW9q8SrFHC27YwPX7q8dOKWTT7++azW+a3WK2kErGJmYyMOnUDaPzp3EQtDFD4yg8qNI91qxbaoGTu6ms9zaq+r/ANpQvc3CyEpKiFwi4+UBh9wj3xWtLZ6i2ux36xWuyONogpnbJBOc/c4+n60WthqGnJcwWotpYpZGkRpXZWUt2IAO78xRfQOpb0UTDSLX7RIJZfLG5w27P49/rT5p3/tGC2jbaCrSufUDAA/M/pSaRY/2bpsNp5nmeWDlsYySc/1pbu0eaeOWN9jBGjYjrtbuODyCB+tS9xrYzbHW47nVZoFu4ZFkVjFGjKWjKHBzjnnqM+lLbSXkNlZXsl9LcCbyxJFIiAfPgZXaoIIJHUnjP1rSlsIZYoIxujFuwaPZxtwMY+mCR+NV7bSFg8hZLy5uIoMeXFJsCqQMA/KoJx7k/nSGZ76jd21pFfNcPKLmGRxC6KFjIXcuMAHAAxyTUss93bXJsTeyytL5RWZkTcm5iGxhQO3GR371bTRohuSSeeWHa6JE5XbGG64woPTgZJo/shSjmS8uZJm2YmbZuTacjGFA6k9Qc5oAqRT3c14dN+2zK0Uj5uFRN7KFRgPu7f8Alp6fw1Et9e3NrLKt28T2lv5jbY1xKwLg7sg4HydiOtaP9kgKpS8uVnDs5uBs3tkAEHK7cYA6DsKa+ixGMRx3NxEhiEUiqV/erz94lSc8nkY60AVje3LN9tFxIsQuUh+z7F2lWKrnON2ctnr2qWS7v47jUgRGxit1kgjQFufn69CSdo4/D3Ng6VGbnzftE4iMgkNuNuwsAMHpu7A4zjNTtaI080pZw00SxNtbGAN3II5B+Y/pR0BGTDqDlbpLXUPtogiWcSnYQTk5TKgDGF+ozW7G4kjV16MMiqDac4tZoxcSTTTKI2mm2hgnPA2qBwC2OOp5q+qhVCqMADAoAfRSUtABRRRQAUUUUAFFFFABRRRQAUUUUAFFFFABRRRQAUUUUAFFFFABRRRQAUUUUAFFFFABRRRQAUUUUAFFFFABRRRQAUUUUAFFFFABRRRQAUUUUAFFFFABRRRQAUUUUAFFFFABRRRQAUUUUAFFFFABUc3+pk/3T/KpKjl/1L/7p/lQBJRRRQAU1vumnU1vumgDHooooA2qKKKACmTf6l/900+mS/6p/of5UAUaKKKAL0f+rX6Cq97atdJGFkEbI+7JXd2I9R61Yj/1a/QU6k0mrMNjM/suf/n5j/78n/4qj+y5/wDn5j/78n/4qtSisfq9PsX7SXcy/wCy5/8An5j/AO/J/wDiqP7Ln/5+Y/8Avyf/AIqtSij6vT7B7SXcy/7Ln/5+Y/8Avyf/AIqj+y5/+fmP/vyf/iq1KKPq9PsHtJdzL/suf/n5j/78n/4qj+y5/wDn5j/78n/4qtSij6vT7B7SXcy/7Ln/AOfmP/vyf/iqP7Ln/wCfmP8A78n/AOKrUoo+r0+we0l3Mv8Asuf/AJ+Y/wDvyf8A4qj+y5/+fmP/AL8n/wCKrUoo+r0+we0l3Mv+y5/+fmP/AL8n/wCKo/suf/n5j/78n/4qtSij6vT7B7SXcy/7Ln/5+Y/+/J/+Ko/suf8A5+Y/+/J/+KrUoo+r0+we0l3Mv+y5/wDn5j/78n/4qj+y5/8An5j/AO/J/wDiq1KKPq9PsHtJdzL/ALLn/wCfmP8A78n/AOKo/suf/n5j/wC/J/8Aiq1KKPq9PsHtJdzK/suf/n5j/wC/J/8AiqVdMl8xC9whCurYERGcEHH3vatOimqFNO6Qc8n1Cqt1/rB9Kt1Uuv8AWD6VsQQ1FF/yG7f/AK95v/Qo6lqKL/kN2/8A17zf+hR0IRq0tJS0DEphLg4VVI/3sf0p9UtR1BNOiid4pJTLKsSJHjJY9OpA/WgC1mT+4n/fR/wozJ/cT/vo/wCFZ6azCRKskMsE0TorxSsisNxwpzu2kfQ9sdatpeWr3TWqXMLXCDLRBwXUe469x+dAEuZP7if99H/CjMn9xP8Avo/4VSudZsbe1up1nScWozKkLqzLzjBGePxqw17apcpbvcwpO4ysTOA7D2HU96AJcyf3E/76P+FGZP7if99H/ColvLV7prVLmFrhBlog4LqPcde4/OmrqNk6Sut5bssHEpEq4j/3uePxoAnzJ/cT/vo/4UZk/uJ/30f8KihvbWdgkFzDKxBICSBjgHB6eh4qxQAzMn9xP++j/hRmT+4n/fR/wqSigCPMn9xP++j/AIUZk/uJ/wB9H/CpKKAI8yf3E/76P+FGZP7if99H/CpKKAI8yf3E/wC+j/hRmT+4n/fR/wAKkooAjzJ/cT/vo/4UZk/uJ/30f8KkpKAGZk/uJ/30f8KMyf3E/wC+j/hUlJQAzMn9xP8Avo/4UZk/uJ/30f8ACpKKAI8yf3E/76P+FGZP7if99H/CpKKAI8yf3E/76P8AhRmT+4n/AH0f8KkooAjzJ/cT/vo/4UZk/uJ/30f8KkooAjzJ/cT/AL6P+FGZP7if99H/AAqSigCPMn9xP++j/hRmT+4n/fR/wqSigCPMn9xP++j/AIUZk/uJ/wB9H/CpKKAI8yf3E/76P+FGZP7if99H/CpKKAI8yf3E/wC+j/hRmT+4n/fR/wAKkooAjzJ/cT/vo/4UZk/uJ/30f8KkooAjzJ/cT/vo/wCFGZP7if8AfR/wqSigCPMn9xP++j/hRmT+4n/fR/wqSigCPMn9xP8Avo/4UZk/uJ/30f8ACpKKAI8yf3E/76P+FGZP7if99H/CpKKAI8yf3E/76P8AhRmT+4n/AH0f8KkooAjzJ/cT/vo/4UZk/uJ/30f8KkooAjzJ/cT/AL6P+FGZP7if99H/AAqSigCPMn9xP++j/hRmT+4n/fR/wqSigCPMn9xP++j/AIUZk/uJ/wB9H/CpKKAI8yf3E/76P+FGZP7if99H/Cn1S1HUE08QZhlmaeQRRpFtyWwT/EQO3rQBazJ/cT/vo/4UZk/uJ/30f8KpQatbPHO05No1uQJkuCq7M9CSCRg+oNEms6fHNaRfaoma7JERVwQ3vnPrx9TQBdzJ/cT/AL6P+FGZP7if99H/AAqOC8triWSOC4hleI4dUcMUPuB0qrcaqkVzLbw2txdSQqGlEIX5M9AdxGSR2GTQBezJ/cT/AL6P+FGZP7if99H/AAqD+0LTfHG1xGkkgUrHI2xznp8p5zweMdjRHqFlLFJLHeW7xxf6x1kBCfU54oAnzJ/cT/vo/wCFGZP7if8AfR/wqjPremwJbubyFkuH2RsjggnvznGBVpLy2kuHt47iFp4xl41cFl+o6igCTMn9xP8Avo/4UZk/uJ/30f8ACqMet2E120EVxHIEiMrSq6mNQDggnPBq8jrIodGDKwyCDkEUAGZP7if99H/CjMn9xP8Avo/4VJRQBHmT+4n/AH0f8KMyf3E/76P+FSUUAR5k/uJ/30f8KMyf3E/76P8AhUlFAEeZP7if99H/AAozJ/cT/vo/4VJRQBHmT+4n/fR/wozJ/cT/AL6P+FPpaAI8yf3E/wC+j/hRmT+4n/fR/wAKfS0AR5k/uJ/30f8ACjMn9xP++j/hT6KAGZk/uJ/30f8ACjMn9xP++j/hT6KAGZk/uJ/30f8ACjMn9xP++j/hT6KAGZk/uJ/30f8ACjMn9xP++j/hT6KAGZk/uJ/30f8ACjMn9xP++j/hUlFAEeZP7if99H/CjMn9xP8Avo/4VJRQBHmT+4n/AH0f8KMyf3E/76P+FSUUAR5k/uJ/30f8KMyf3E/76P8AhUlFAEeZP7if99H/AAozJ/cT/vo/4VJRQBHmT+4n/fR/wozJ/cT/AL6P+FSUUAR5k/uJ/wB9H/CjMn9xP++j/hUlFAEeZP7if99H/CjMn9xP++j/AIVJRQBHmT+4n/fR/wAKMyf3E/76P+FSUUAR5k/uJ/30f8KMyf3E/wC+j/hUlFAEeZP7if8AfR/wozJ/cT/vo/4VJRQA0ZxyAD7GnUUUAFMm/wBS/wDumn0yX/VP9D/KgB9FFFABTW+6adTW+6aAMeiiigDaooooAKZJ/qn+hp9Mk/1bfQ0AUaKKKACiiigAooooAKKKKACiiigAooooAKKKKACiiigAooooAKKKKACiiigAooooAKKKKACiiigAqKL/AJDdv/17zf8AoUdS1FF/yG7f/r3m/wDQo6EI1aWkpaBiVk6/b3E8Nm1tA0zQ3UcrIrKDtGc43ED9a1qKAOYvtOvr+a4vPsrRF3t0SF3XdtR9zMcEjueM9qSPSb6PXHkgieGCSSV5GkZJEG5eGjP31JPUYx7nFdRRQBykmnX0vh2TT/7LVbiK0EAm8xMyEEcLz904z8xH0qW60q9d722SDcLu5jnW63LiILt4IzuyNpxgd+orpqKAOVGkXy6zK9vG8MMrytI0jJIgLLgNGfvqSeoxj3OBVVdB1A6VcQtBOZ1shbIHli2sdwOFCgccZyxzz0rtKKAKYRl1CPFmmwQkfacjK8j5MdcHr6cVcoooAWiiigAooooAKKKKACiiigBKytdtVu1tIpHIja4Xcm1WDDBPIYH0rVpjIr7SyhtpyMjofWkwOZfVruGVpIp5poXtppozLHGsZ24wUA+fAz/F1q7cRSl7FDqTzNHd8uFTd9wna2Bj9BwfxrTisLOB2eG0gjdiSzJGoJJ6k8ULYWaQLAlpAsKtuWMRgKD1yBjrmmBm28ENtrUUltFEkFxG/wC8ibc0zcNuf6c4OT17d9uq8NnawTSTQW0Mcspy7pGAz/UjrVigDC+33MdneXpu1Z1WYpbMowmxiMjGGI45znrximyT3ENyLV7v7WoaCQPJGmV3PjHAAwcZHGevNbCWtvHNJMkEayy43uEAZ/qe9NgsbO3j8uC0giTcH2pGFG7scAdfegGWaWiigAooooAKKKKACiiigAooooAKKKKACiiigAooooAKKKKACiiigAooooAKKKKACiiigAooooAKKKKACiiigAooooASsnXILiVrCW3t3n8i5EjqhUHbtYcbiB39a1qKAOYurHUZrie/S2ePzpYg0AaPzRGgYEhs7VYluxzjuDUOn6VqFuunu1pInlXE5ZRKrMivnaclucZ55zXW0UAcz4d0m7sriA3aTA20DQh2kj2NlgflCruI4zliDz0NXBHeabqF9NBZPeR3ZWRfLdFKuFCkNuI44HIz3raooAwpdNu7m/v5WRYTcWKwrIrbgr/NkDocDI5wKzYdJ1NLJ2SGdbhYoYcSPAcqrZOwBcDHOCxz7CuvooA5G10q/hUSiylAXU/tIjaZXcx7NuSxbk59T+dJb6BfbmglM4KC42TmSMR5kzggBd5JzzkjBHGa6+igDmLGxvY7hZZdLULFpv2Yxs6YlcH7vBPB9/xrorcEW8YMQhIUfuwQQnHTj0qWigBaKKKACiiigAooooAKy9ZiWX7MJLdbqPec2xK5lO04wGIBx1wT79q1KguLaC7i8q5gjmjznbIgYZ+hoAwrPbdRxpfBEgt0mdwWwqqXZUGeONob8KQ2qCBvItFit7qdBFabNiPgEkuMfKGx6dhxk4rde1t3jaN4ImR1CsrICGA6Aj0qKPS9PihkhjsbZIpcb0WJQr46ZGOaAMq0VJTDZN8iQyyySIhwsYHAVSMfKN/B4+70HaN7WARSy2dvHBYTPDEUVNqzDzBubHoQcZ7j2xW6tnapF5KW0Kx7dmwIANv93HpyeKij0nToUkSKwtY1kG1wkKgMPQ8cigDMa0QWmr2tuTb28TZVICFH+rBK+wJ54x196bqMPnqiiFJjFaB8y4Aiz0dODlxj27cituG1t7eDyIIIo4ef3aIAvPXgUlxY2l0EFxbQzCPlBJGG2/TPSlYClqEI1DS4IlkhCzNGf9IXIcD5sFcjJOOmfWnaeqR2joRHbRW5dHEKCKNvVgOq9+/rV6eCG5iaGeJJYm6o6hgfqDSR20EQjWOGNBENqBVA2A9h6DigDDUjSZ7sWloqK0SGGO2RpFPzEb2AGc8jOAeF6mrfh11axlVTM22eTLTRsjN8xOfmA/zxV+2s7azVltbeGAMcsIkC5PvipURIwQiBQSSQBjk9TTA5zSNMd4rG4SwsbbbhzcxsTK4x0I2Dr35P41WWU/2E2m7m+eAz9f8AlntJP4bhj/gVdYiJGgSNFVFGAqjAApgtoNoXyI8bPLxtH3f7v09qB3Hwf6iP/dH8qfSABQABwKWgQtFFFABRRRQAUUUUAFFFFABRRRQAUUUUAFFFFABRRRQAUUUUAFFFFABRRRQAUyT/AFT/AENPpkn+rb6GgB9FFFABTW+6adTW+6aAMeiiigDaooooAKZJ/q2+hp9Mf/Vt9DQBRooooAngjR0JYd/WpfIj/u/qabbf6o/Wo5GO8gMRlsVMnYaEPlg/c4579vWpUijZQdvX3qsCWZvXDCrkX+rX6VEJXG1YTyI/7v60eRH/AHf1NLIrNE6o5RiCAwAO0+tY/wDaNxLpcEasEv5Zfs7EAHa4Pztj0wCfxFapXIua/kR/3f1NHkR/3f1NYq68sUUaOyebJLKoNxMsahVYjJYL9MDGf50sfiON4Wk8jgQvIMPnc6tgqCBg9Rgj1p8rC6NnyI/7v6mjyI/7v6mqdjqYvZIlSLaGgWZ8t9wk4C9PZvyqjqF/PBezrcXc1jCoHkOsIZH4ySxKnv24osFza8iP+7+po8iP+7+prPttSkZ/JlWN5FtVuGkifKsSSMDjpx+tU7bWL25neSG3EkZtY5hEXACk7sjdjJJwMduO1FmF0bnkR/3f1NHkR/3f1NYz+IHZJpba0EsEMCTs7S7TtYE4xg88etFzrU0cEwltjC6xJMnlyBiVZtvOVwD+B+tHKwubPkR/3f1NHkR/3f1NZsGrvcX8lvHBGVjlMbfvgJBj+LYR938fwqKDW3ureaWOBVRY3bKTqZIyvZlI+U/n70WYXNfyI/7v6mjyI/7v6mspNXneIm2tfP8AKhSSYtKFPzLnAwOTjnsKY+vuwuJbe0EtvbxJM0jS7SVZd3Awece9FmFzY8iP+7+po8iP+7+pqhrN5LBoU13auUfarKcAkZI7H2NQi9FrDNcvdX86xL/q5rcRhiTgAHYvOfeiwXNXyI/7v6mjyI/7v6msm51uaySYXdkFmSISqqS7g43BSM4GCCR2ol1e9hneA6fGZI7f7Q+LjjGSMA7eTxRZhc1vIj/u/qaPIj/u/qaz7DVZLq5iiktvJE8HnxHzNxK5AwRjg8jua1KWwyPyI/7v6mqrgB2HTnFX6oSf6xvqaAG1FF/yG7f/AK95v/Qo6lqKL/kN2/8A17zf+hR0IRq0tJS0DEphViciRh7DH+FSVT1HUrTSrb7RfS+VFuC7tpbk/QGgCxsb/nq/5D/CjY3/AD1f8h/hVPS9Z0/V1dtPuVmEZwwwVI/AgGr9ADNjf89X/If4UbG/56v+Q/wp9FADNjf89X/If4UbG/56v+Q/wqKe7t4JYYppVSSdtsa92OMnAqxQAzY3/PV/yH+FGxv+er/kP8KfRQAzY3/PV/yH+FGxv+er/kP8Kju7u3soDNdSrFGCBlvX09zSrcwNcNbrPGZ1G5og43AepHXFAD9jf89X/If4UbG/56v+Q/wqSigCPY3/AD1f8h/hRsb/AJ6v+Q/wqSigCPY3/PV/yH+FGxv+er/kP8KkooAj2N/z1f8AIf4UbG/56v8AkP8ACpKjeRE273Vdx2rk4yfSgA2N/wA9X/If4UbG/wCer/kP8KDIgkEZdQ7AkLnkgdT+op9ADNjf89X/ACH+FGxv+er/AJD/AAoV1csFYHacEA9D6GolvbVrk2wuYTOOsQkG7p6daAJdjf8APV/yH+FGxv8Anq/5D/Cn0x3VAC7BQSBknHJ6CgA2N/z1f8h/hRsb/nq/5D/Cn0UAM2N/z1f8h/hRsb/nq/5D/Cn0xXVwdjBgCQcHPI6igA2N/wA9X/If4UbG/wCer/kP8KfTHdYwC7BQSAMnHJ6CgA2N/wA9X/If4UbG/wCer/kP8KfRQAzY3/PV/wAh/hRsb/nq/wCQ/wAKkooAj2N/z1f8h/hRsb/nq/5D/CpKKAI9jf8APV/yH+FGxv8Anq/5D/CpKKAI9jf89X/If4UbG/56v+Q/wqSigCPY3/PV/wAh/hRsb/nq/wCQ/wAKkooAj2N/z1f8h/hRsb/nq/5D/CpKKAI9jf8APV/yH+FGxv8Anq/5D/CpKKAI9jf89X/If4UbG/56v+Q/wqSigCPY3/PV/wAh/hRsb/nq/wCQ/wAKkooAj2N/z1f8h/hRsb/nq/5D/CpKKAI9jf8APV/yH+FGxv8Anq/5D/CpKKAI9jf89X/If4UbG/56v+Q/wqSigCPY3/PV/wAh/hRsb/nq/wCQ/wAKkpKAGbG/56v+Q/wo2N/z1f8AIf4U+szWby5tTZx2piV7m4ERaVC4UbSc4BHp60AaGxv+er/kP8KNjf8APV/yH+FZEerzW73sF7EJZbTYS1uu0OrAkH5mwuMHOWxx1qNPEiXM2nC0tpJIbt3VnJX5NoOf4sH1yCRjpmgDb2N/z1f8h/hRsb/nq/5D/Cs+w1mC/nWOOKaPzEMkLSKAJUBwWXBPqOuDyKfaXsk2r39owQR24j2EA5O4EnNAF3Y3/PV/yH+FGxv+er/kP8KzpNbt4tWj0+SOVJJSQjNtw2BnpndjgjOMZHWqw8SxTadd3lpaXEiQRs6sQoV8HB5BOPXBwcdqQG1sb/nq/wCQ/wAKNjf89X/If4VlX+qT23httRWJUmEatsl5AJI64PTn1psWsxw2k9zNqNnfJHtGyyT5txOAPvtkk8DpTA19jf8APV/yH+FGxv8Anq/5D/CsJdemNxcJLCYBHdwwKrJub5wM5w+Op6gn6Gn2niEyxsZbKZZWuXghhQoWfbnP8WOMHOcD0zQBtbG/56v+Q/wo2N/z1f8AIf4VjXHiOD7KHtIZppGt3n2hR+7C8fPkjuCMDJ4NXdOv3uo7cSQSB5LZJjIF/d5P8IOevt6UAXNjf89X/If4UbG/56v+Q/wqSigCPY3/AD1f8h/hRsb/AJ6v+Q/wqSigCPY3/PV/yH+FGxv+er/kP8KkqC4uYLWEy3M0cMY4LyMFH5mgB+xv+er/AJD/AAo2N/z1f8h/hTGuIVjWRpo1RhlWLDBGM5B+gJqNNQspLZrmO8t3t0+9KsgKr9TnFAE+xv8Anq/5D/CjY3/PV/yH+FNW4geJJlmjaOTGxww2tnpg96ii1GymhkmivLeSKL77rKpVPqc8UAT7G/56v+Q/wo2N/wA9X/If4VHDdW88HnwXEUkPP7xHBXjryOKJry2txH51xFH5pwm9wN59BnrQBJsb/nq/5D/CjY3/AD1f8h/hTZ54baEyzypFGvV3YKo/E0W9xDcwiW3mjmjPR42DA/iKAHbG/wCer/kP8KNjf89X/If4VDDfWc8LzQ3UEkUed7pICq45OSOlPt7mC6hEttNHNGejxsGH5igB+xv+er/kP8KNjf8APV/yH+FVodU0+4mEEF9ayy8/u0mUtx14Bqf7RD5Bn86PyQCxk3Dbj1zQA7Y3/PV/yH+FGxv+er/kP8KcCCAQciloAZsb/nq/5D/CjY3/AD1f8h/hUlFAEexv+er/AJD/AAo2N/z1f8h/hUlFAEexv+er/kP8KNjf89X/ACH+FSUUAR7G/wCer/kP8KNjf89X/If4VJRQBHsb/nq/5D/CjY3/AD1f8h/hUlFAEexv+er/AJD/AAo2N/z1f8h/hUlFAEexv+er/kP8KNjf89X/ACH+FSUUAR7G/wCer/kP8KNjf89X/If4VJRQBHsb/nq/5D/CjY3/AD1f8h/hUlFAEexv+er/AJD/AAo2N/z1f8h/hUlFADQCBgkn3NOoooAKZJ/q2+hp9Mf/AFbfQ0APooooAKa33TTqa33TQBj0UUUAbVFFFABTX/1bfQ06mv8AcP0oAoUUUUAWrb/VH61FJw4/36IpvLUjbn8acZ1PWMfnUyjdDTsV1yZQMHqe1SxFt6HJ5J4p3nL/AM8x+dAnVfuxgfjUKnZj5rlqqEempHqsl9vPzrxHjgNgAt9SFUfh71P9p/2P1o+0/wCx+takmfHorwNHLb3QSdHkbc0eVZXbJUjI745zTrvSHvI7T7RdlpIJfMZ9gG9c5K4HQcD16d6vfaf9j9aPtP8AsfrTuxWRBpunJp7XJVy/nSlxxjYD0X6DJ/Oke0vFnle2vQqS8mOaMybTjHy/MMD25FWPtP8AsfrR9p/2P1ouwsZw0NoAgs7rysW/2dt8e/K5JyORg5J9R7UyHQ7m2AFvfqn+jpbtmHOQufmHzcHn3/GtT7T/ALH60faf9j9aOZhZGeuhpHb3kEUxVLi2S3XK5KBQwz15+97Ut3ov2ot/pG3dbpD9zP3W3Z61f+0/7H60faf9j9aOZhZFGfSZLq7jlnuEdIpRKn7gCQYOQu8Hp+Gfeo5dEkuJhLcXSO6o6K6wBHbcpX5yDzgHoAK0vtP+x+tH2n/Y/Wi7Cxn/ANjzRKy214IhLCkUuYt2doxuXng4+tKuiIltewRylUuYVhXK52BU2568/pV/7T/sfrR9p/2P1ouwsQXun/a9Jax83ZlFXftz0I7Z9qmvrRb2yktnYqHH3h1BzkH86X7T/sfrR9p/2P1pXAzrjRZbxZGurxXmaMRKyRbQq7gxOMnJOB3q1Np/m3k8/m48228jG3pyxz19+lT/AGn/AGP1o+0/7H607sLFa20z7PcWsvm7vs9t9nxtxu+7z14+7WjVf7T/ALH60faf9j9aQyzVCT/WN9TU32r/AGP1qBjuYnpntQAlRRf8hu3/AOveb/0KOpaii/5Ddv8A9e83/oUdCEatLSUtAxK5zxtBPPo8S29vLO63CMViQs2BnsK6OikBwktrqmpXms6nY2lzZebbLFGsq+XJIcqScfQEZ96otbTpompzfZ7m0i+ypG8L2nkIzBlw3LkluvOK9JqOaGK4iaKeNJY24ZHUEH6g0wOBsre9xqFxbWGopDJYxrIofDzSZHKH5sjGeg4HGBVZNKu7e31OG0srkQzWSYVYJQGcOOPm5JHPYZ5IAFekIiooRFCqowABgAU+gEcHqGgQW50W5/s25uB1uxGHdyxUYJGeOfpVabRrt5p7gW16sv8Aa3ysm9cRNncwx26fN9Oa9FooA88l0zUbfTb+2tLS4FpFqQbydjN5kPsCQXGcdDz60SabeTadD5VtepE+pJIIfsxh8kYO4qoZiq/lXodFAHnd7oUy6VqcEVjcvFBfh4IwrElDwSv97iui0dIF1omDRri1X7IgW4lL8rhcIQeAR9c8V0VFCAWiiigAooooAKKKKAErM1qIzx20Y+803B9DtbB/OtOigDmnuLi4Y38MZWd7eVY1I5G0L2/3t36UkNy/kPtugbXdH5jxXTzFASdx3kDbnjIzx14rpqKdxWMnStrW979mlMimY+W7Nuz8q4OT1+v86pm5hTT7O1heAToU32roWl3ggk4BBB6nOD69K6Kii4WOaN4W1ZPIuJFLSyI4acuy4VsZiA2gZAx3OPc1CkiS2TLLcmSON4GaaO8dk+/gkk4KHvtyQOO9dXRRcLHPsdsSyz3UyQSXciSv5zKFUM+0Zz8oyByMdhVaW6mCxBrnFpiTypZblod+G+U7wDu46A9RzzXU0UXCxz5+0Ok1xLcTCaIQ4COyrkgbvl4zn0I/Kq0kgtyY0nCw/aZfN8y8eIBs/KC4yVyMnHGf59TRRcLHOq93JDLKJ5Hmis1eMRs2CxLjdjA3HAHUc/lSCWJpAtpcvcWwkgJZpDIA+/puJPOMZHbjpmujoouFjmFuphCrW1xLJemKQ3MRct5ZA/u/wkHgAAZ96mguIlnuZLO8lnt7dIpD+9aQYy2/nJzx+oHpW9IgkRkYsARg7WIP5jkVWGm2whkiKyMsmN++V2LY7Ek5x7dOT607oLC6cZGs0klLF5cyYY/dBOQv4DAq3SAYpakYtFFFABRRRQAUUUUAFFFFABRRRQAUUUUAFFFFABRRRQAUUUUAFFFFABRRRQAUUUUAJWfqunyX32VoZ1hkt5hKpeMuCcEYIBHr61oUUAYU/h97gm4luka8aZJS5h/d/ICFXZu6ck/e680238PSwrak3iySQzSyMzQ8OJPvDAbg89f0rfooAxdG0CPSZtytAyohRClsqORnq78lj0HYe1SnTryLU7q8tLuBBchAyS25fG0Y4Ida1aKAMFPD0iagtwLxfKW6a52eT8xZgRgtu5AyccfnUaeFx511I9wga4t3gJhgEe7cfvOAcMw9QBXRUUAZd1pct1oR06S4QOUVfNWMgcEY+Xd7etNu9NvL+yktry8h52tG8MBQo6kEE5c5GR04rWooAwv7AlkkllnvFaSW6iuCVh2j5AOANx649fzqOXwyJQQ00Em25e4iWW33qN+dysN3zDnjpjFdDRQBgN4cZUQW12kL/ZmtpSLdQrqTnIVSApyT69e9aNlZzWggj+1b4IrdYvL8sDLD+PPXp2q9RQAtFFFABRRRQAlZmsyram2umkgUxOcee5jQkqRy+Dt/Ec9O9alJQBzdnIkcfm6iyeRaxyTSZXK4eRivH+6P1FNN3BdRyX8dzbbnmjJIlVktlUHa0mDyT35HUDPGa6aigDnLSWGcqJmR7eFprmWXrHJ1G4f7J3Pxz93qepje9tL5ZL+K5g2K0IMayKSsSyA7nAPHU8HoOvOQOnooA59kt9QtNXkVlmtWbchRvkciMZ6cMM/UZHtTNSkWNV3zQ24e02bpjxKD1RORhuOvPUcGujopWAytQ8ttLtzcXDWKBo2LsAShHIBJGBzjk8UtnOk1vunm88DeIm3Z8+PAy21eG/AfTrWpRQBytzKtxLPLa3UEtv8Aud0sCjbAiyZwwyckAk5PAA6Dvr6PIJFuTHOtzF5vy3AC5l+VcklQAcHjI9Mdq06KYGFpdndz2FiZ7mE28YWRUSAq/A4BYsf0AzWYu7+yDYBD5b2xuiccYC8j67wp/E12FFIdxkH+oT/dH8qfRS0xBRRRQAUUUUAFFFFABRRRQAUUUUAFFFFABRRRQAUUUUAFFFFABRRRQAUUUUAFNf8A1bfQ06mv9w/SgB1FFFABTW+6adTW+6aAMeiiigDaooooAKa/3T9KdTW+6fpQBQooooArPdTK7KLC5cA/eVo8H35em/bJ/wDoG3X/AH1F/wDF1fSFpF3KRTvsz+q07iM77ZP/ANA26/76i/8Ai6Ptk/8A0Dbr/vqL/wCLrQEJLFdybh2zS/Zn9V/Oi4Gd9sn/AOgbdf8AfUX/AMXR9sn/AOgbdf8AfUX/AMXWj9mf1Wj7M/qtFwM77ZP/ANA26/76i/8Ai6Ptk/8A0Dbr/vqL/wCLrR+zP6rR9mf1Wi4Gd9sn/wCgbdf99Rf/ABdH2yf/AKBt1/31F/8AF1o/Zn9Vo+zP6rRcDO+2T/8AQNuv++ov/i6Ptk//AEDbr/vqL/4utH7M/qtH2Z/VaLgZ32yf/oG3X/fUX/xdH2yf/oG3X/fUX/xdaP2Z/VaPsz+q0XAzvtk//QNuv++ov/i6Ptk//QNuv++ov/i60fsz+q0fZn9VouBnfbJ/+gbdf99Rf/F0fbJ/+gbdf99Rf/F1o/Zn9Vo+zP6rRcDO+2T/APQNuv8AvqL/AOLo+2T/APQNuv8AvqL/AOLrR+zP6rR9mf1Wi4Gd9sn/AOgbdf8AfUX/AMXR9sn/AOgbdf8AfUX/AMXWj9mf1Wj7M/qtFwM77ZP/ANA26/76i/8Ai6Ptk/8A0Dbr/vqL/wCLrR+zP6rR9mf1Wi4Gd9sn/wCgbdf99Rf/ABdTwSPKhZ4JITn7rlSfr8pNWvsz+q1ERgkelACVFF/yG7f/AK95v/Qo6lqKL/kN2/8A17zf+hR0kBq0tJS0DCozGCckt+DEU+s/W5ru30i5l0+MyXKr8iqMnrzgdzjJ/wAaALvlL6v/AN9n/Gjyl9X/AO+z/jXP6br6PZW0qXLXwuLtYMyII3hyM4YAYJGOwGaJdau57yzW0iUbrqeBo2cYfYpwS20kcjPAoA6Dyl9X/wC+z/jR5S+r/wDfZ/xrBXxJLIqLDYAzeVK8iPNtCGNtrDO059j9Pwin8SyGxuJDbNCRaLdxNHKCSjHHOVIB/A0AdH5S+r/99n/Gjyl9X/77P+NY66+Drx0sQoCpUFnmCucrncqkfMO3Bz7VXi8Tfao9RCQiM2scrYEw8wFPVCvGeDkBh6+lAHQeUvq//fZ/xo8pfV/++z/jWG3iB0geSO2M0drBHLcu0oVlDDPygLhiBz/DTn8Qst1Ii2gNvHcRwNL5mD84BBC49+eaANryl9X/AO+z/jR5S+r/APfZ/wAayfFE11aaPPeWl3JBJCuQqqhVskDncp/TFJc6qdHJiu2knX7M86zSFQWK4ymFUDuMGgDX8pfV/wDvs/40eUvq/wD32f8AGsOfxBcwfaSdOUi0hjmn/f4KhgSQBt5IwfTNB8UW51MWyrEY/OWDJmAk3EdRHjlckDOfwoA3PKX1f/vs/wCNHlL6v/32f8ajtZJpY2a4g8hg7ALvDZUHg8eo5xVigCPyl9X/AO+z/jR5S+r/APfZ/wAakooAj8pfV/8Avs/40eUvq/8A32f8afUc8qQQSSycJGpY49BQAvlL6v8A99n/ABo8pfV/++z/AI1WTUrU2SXcsq28b/8APZgu085U84yMH8jSy6lYQxRyy3tskcgyjtKoDD1BzzQBY8pfV/8Avs/40eUvq/8A32f8aQzRLuzKg2YDZYcZ6ZqH7faC4e3FzC1wgJaESAuBjP3etAE/lL6v/wB9n/Gjyl9X/wC+z/jVWXUEj0+O8WKWRZdm2Ndu47iAByQO/rTY9TVmdJrea2lUBvLlKAlScZBDFevvn8xkAueUvq//AH2f8aPKX1f/AL7P+NRJe2sk8kEdzC8sQy8auCyfUdqYuo20gt2hlWdJ5DGjxMGXIUnqD/smgCx5S+r/APfZ/wAaPKX1f/vs/wCNQJqFlIszJeW7LB/rSsikR/73PH40+G7t7hEeC4ilWTOwo4YNjrjHWgCTyl9X/wC+z/jR5S+r/wDfZ/xqL7ba+Ykf2mHe4yi+YMsOeg79D+Rpba7t7uMva3EU6A7S0ThgD6ZFAEnlL6v/AN9n/Gjyl9X/AO+z/jUlFAEflL6v/wB9n/Gjyl9X/wC+z/jUlFAEflL6v/32f8aPKX1f/vs/41JRQBH5S+r/APfZ/wAaPKX1f/vs/wCNSUUAR+Uvq/8A32f8aPKX1f8A77P+NSUUAR+Uvq//AH2f8aPKX1f/AL7P+NSUUAR+Uvq//fZ/xo8pfV/++z/jUlFAEflL6v8A99n/ABo8pfV/++z/AI1JRQBH5S+r/wDfZ/xo8pfV/wDvs/41JRQBH5S+r/8AfZ/xo8pfV/8Avs/41JRQBH5S+r/99n/Gjyl9X/77P+NSUUAR+Uvq/wD32f8AGjyl9X/77P8AjUlFAEflL6v/AN9n/Gjyl9X/AO+z/jUlFAEflL6v/wB9n/Gjyl9X/wC+z/jUlFAEflL6v/32f8aPKX1f/vs/40+snxBrD6NbQSR2v2l5phCqeZs5IOOcH0oA0/KX1f8A77P+NHlL6v8A99n/ABrE0/xJHMb2PUrf+z57IBpUaQONp7gjr9PcUP4t0j+zri8guDOkGAyqjBsnoOQPzoA2/KX1f/vs/wCNHlL6v/32f8ay4fEenSWNtdNMR9oUsqLG7t8v3uAM4GDzjFX47yCWyF3C4lhKbwyc5FD0Al8pfV/++z/jR5S+r/8AfZ/xrm9H8WPql4kY011t5M4mjmWUp6b1UfJn3/WtSPXtOmitpIrjcLpmSH5GG9l6jpx+NAGh5S+r/wDfZ/xo8pfV/wDvs/41haJ4ssNVEUbulvdy7sQbi3AJ74Azx061Kvi3QWHGoxj5S/KsOB9R146dTQBseUvq/wD32f8AGjyl9X/77P8AjWX/AMJBZObF7eaKSG7L7XJcH5RzgbT+pH41m/8ACc6adNubxEkYxSCNYsEF852nOMAHB9en4UAdN5S+r/8AfZ/xo8pfV/8Avs/41myeIdLiiike5JWWLzgEidiE/vEAZA9zio9V8S6bpsOTcRyTtCZoow3EgxkfMAQM449aANbyl9X/AO+z/jR5S+r/APfZ/wAaydM8QwahdQWvkyRzy2y3OOCoB7Z65/CtmgBnlL6v/wB9n/Gjyl9X/wC+z/jUlFAEflL6v/32f8aPKX1f/vs/41JVW8uxahAIZZ5JDhI48ZPGT1IA49TQBN5S+r/99n/Gjyl9X/77P+NVG1KIRRuscshk3YRFywK5yDz68fX25pg1ZNkgktp450ZV+zts3sW+7ghivOD37GgC95S+r/8AfZ/xo8pfV/8Avs/41UGpwmCOQpKGeQx+WACysASQcE5xtPTPtmo/7XRVkE1pcQyoFKxPs3PuO0bcMR145I96AL/lL6v/AN9n/Gjyl9X/AO+z/jVE6vbx2k1xcJLbmFtjROAX3YyAApIOQexp1xqcduFIhlkzH5rbNvyJ/eOSP0yfagC55S+r/wDfZ/xo8pfV/wDvs/40qsGUMpyCMg06gBnlL6v/AN9n/Gjyl9X/AO+z/jUlFAEflL6v/wB9n/Gjyl9X/wC+z/jUlFAEflL6v/32f8aPKX1f/vs/41JRQBH5S+r/APfZ/wAaPKX1f/vs/wCNSUUAR+Uvq/8A32f8aPKX1f8A77P+NSUUAR+Uvq//AH2f8aPKX1f/AL7P+NSUUAR+Uvq//fZ/xo8pfV/++z/jUlFAEflL6v8A99n/ABo8pfV/++z/AI1JRQBH5S+r/wDfZ/xo8pfV/wDvs/41JRQBH5S+r/8AfZ/xo8pfV/8Avs/41JRQBH5S+r/99n/Gjyl9X/77P+NSUUAR+Uvq/wD32f8AGjyl9X/77P8AjUlFAEflL6v/AN9n/Gjyl9X/AO+z/jUlFADQNowM/ic06iigApr/AHT9KdTW+6fpQA6iiigAprfdNOprfdNAGPRRRQBtUUUUAFNb7pp1NPQ0AUKKKKALVr/qz9aS5lWKJsthtpxS23+rP1rOe9Q3EisGBRyCQMj0oE2BntmYJsKknqy9PetSJERAqfd7c1lmK1uQMpEQDn5SV/SrVoWWbYMiMqSM9Oo6CqYkT3U62trNcSAlIkLsF64AzxVRNVG6ATWlxAk5Co77CpJGQPlY4z71Jq6NJo96kal3aCQBVGSTtPFQWumFo7V7m5uJvJCuscm0KrY9FUHj3pDJxqlnJIiQ3EMxZsHy5UO3gnnn2PTNPj1GxlLeXeW7lV3NtlU4X1PPSsG2spo9K0VBbyK6MxkXYcr8j9fTk/rUthZywr4fH2d08pX835CNmYz19OaqyFdmlba1Yz2MV21zFCkmcCSRQQfQ89ae+q2cdwIpJlRTF5olZgE25x1zWDaG6gs7OH7PNCYoGRpFszJJuz9wZHAPBz0P4UmkRvZNaPdWNwQtm0ZxAzbT5h+UgDuP84o5UFzoxfQm8a2ydyxCYtxt2kkdc+1SW11b3SlraeKZQcExuGA/KuUOmX32N4RDIH+xRjAHpKzFATxnbxitnSoka+kuFa+ZjEqFriFYh1yAAFUkj1xik0gTL9vdxzzTwqrLJAwVg2O4yCPY1FDq1nJCkjTpCsjERiV1UuAcZHPQ9qqavb3K3Cy2SEtdJ9mlK/wgnh/w+b8xVK5sTb31yji8W2kgSOIW0KyAqowUOVO3nnsOaLILs3nvbSObyXuoVl/uM4DdM9PpUf8AaVo0DTQzxTqjKp8uVeCTgck47+tZUGngNqaS29w8bW8UYJA8xwEIIB6Fv61UkiupLaaNIpZ4wIcSyWpjl4lX5Og3ADJzijlQXZ0v2y1+0fZ/tEXn/wDPPeN35daal/ZyTeSl3A0pyNiyAtx14zWC1vMbSSx+yym7a880TeWduN+7fv6fd4xnPahLOVbCDFs4k/tTzG+Q52+Yfm+mO/pRZBdnRT3ENtGZLiVIkHVnYKPzNU7zWbO1Fv8AvBMbg4jEbp83vkkDH41HqqMt9YXJieWGF33hELlSRgNgcnHt61n2trOL62mW3kjhe9llVShGxDGRkj+HJ7H1oSQNs2L2/W0mghEEs0k5bYse3sMn7xHanLeokDS3cZs0Bxm4dAD+IYiqeq2rXOq6ZlJTGpl3tGzLt+Xj5lIx+dNvrb7Lc6fKsc81vC77xlpmUkcNzknHP0zRZBqaD39nHEkz3UCxv9xzIAG+hzzTRqdgX2i9ti3PHmrnjr37Vi2tnKdQtZTbOkDXssqqUI2L5eASP4csM8+tJ9gY2wU2rEnVjKQYz93efm+mO9FkF2dDBcQ3MfmQSpKn95GDD8xVaT/WN9TUWkxPFcaluRkV7osuQQCNq8j8c1LJ/rG+ppDG1FF/yG7f/r3m/wDQo6lqKL/kN2//AF7zf+hR0kBq0tJS0DCq93b/AGq3aLzZYt3R4m2sp9j/AJFWKjMiKcM6g+hNAGYdBt2jfdPcGdp1nNxld+9RgHG3b04ximDw9Agh2XV0kkU0k6yBl3bn69Vxjn0rW86L/non/fQo86L/AJ6J/wB9CgDMh0C0g2bHmysUkRJYEtvOWY8dc/8A6qZJ4cs5LfyTJPt+yLafeGdinIPTr/nFa3nRf89E/wC+hR50X/PRP++hQBn3Giw3N7HcTT3DrFKJVhZgUDgYBGRkfQED2qJ/D1tLNJLNcXMzNFJEnmMpMav1AOMnrxuJxWr50X/PRP8AvoUedF/z0T/voUAZcmgWzrsEs6RvGkUyKwxMq8ANxnpxxinyaHauZvnkUSzpOQCMBkxgDjp8orR86L/non/fQo86L/non/fQoAr6lYxanYS2c7OscowShAI5zxkVS1rSn1SaxQiMQQSiWRy53EAH5QMYIPGefwrV86L/AJ6J/wB9Cjzov+eif99CgDHuNCa81K+mnuHS2uUjQxxNguFzlWyOhyOhz1q0mkRRXhuIZ54kZxI0EbBUZgMZPGemOM446Ve86L/non/fQo86L/non/fQoAjtbf7NGyedLLl2fdK24jJzj6DoKnpnnRf89E/MUedF/wA9E/MUASUVH50X/PRPzFHnRf8APRPzFAElUdStpbyOO3jd4kZw0kibcgDkAAgjk47HjNWvOi/56J/30KPOi/56J+YoAxItLuYL2KMl7i3S6+0+bIUBBKOGGAB/Fg8D+L60+102VLgs8Chdtyo5H8cu4fmK2POi/wCeif8AfQo86L/non/fQoAwFtL6G2Nstmz+akGXEihUKgBgec547Aj6Uhs9Rl1GF3gdIop5GKr5QjwVcBlx85JyM5I5PT06Dzov+eif99Cjzov+eif99CgFoZk1vcJolpEkDSTQ+SWjVlz8pUkAkgdj3qK5gu9QdpjaPb7ECJHIyFmJdWJ+UkAAL656/jsedF/z0T/voUedF/z0T/voUCsc9Jpl5I11BDDJFE6TACZo3jy/9xh84yeSDxyfarc1vc3scDLZ/Y285iwLKWA8pl3HacZyQOCeMfhredF/z0T/AL6FHnRf89E/76FAznn0+5uYUV9OeEW9sIdqTKrO25CChBPC7MjdjkjOOamt4b+Borl7WWYiV8ofKWXayj5m2kITkdj0x71t+dF/z0T/AL6FHnRf89E/MUAYMWlXT2d1FIgjklsVhB3ggNl8jPp8w5xVrR7a4juJp7hbpSyIn+kNFnjPQRjGOepOfYVqedF/z0T/AL6FHnRf89E/76FAbklFR+dF/wA9E/MUedF/z0T8xQBJRUfnRf8APRPzFHnRf89E/MUASUVH50X/AD0T8xR50X/PRPzFAElFR+dF/wA9E/MUedF/z0T8xQBJRUfnRf8APRPzFHnRf89E/MUASUVH50X/AD0T8xR50X/PRPzFAElFR+dF/wA9E/MUedF/z0T8xQBJRUfnRf8APRPzFHnRf89E/MUASUVH50X/AD0T8xR50X/PRPzFAElFR+dF/wA9E/MUedF/z0T8xQBJRUfnRf8APRPzFHnRf89E/MUASUVH50X/AD0T8xR50X/PRPzFAElFR+dF/wA9E/MUedF/z0T8xQBJRUfnRf8APRPzFHnRf89E/MUAPrE8T6Xd6pa2y2TQrLBcLMPOJCnGfQGtjzov+eifmKPOi/56J+YoA5U+HNUmj1K7uZ7I6jebFVRHvhVVI4wwPp6HGKavhi9b+0/MkhX7ZbLEgMzyFWHqSo4+g46AV1nnRf8APRP++hR5sX/PRPzFAHJXPhzV5fsNyk1oLyCA27r5kqIVB4IK4bOOvat7TNOaw0ZLKMxwSBDzECVRjk5G8knBPer/AJ0X/PRP++hR50X/AD0T/voUAclZeF9R/ta0urxtOjFszMZbSMpJNn+8AAtJYeF9Utm09Jbm1aCynd0C7gxVu54657fqa67zov8Anon5ijzov+eif99CgDkNM8K6jbnTorm4tPs9nI837sNvLk9MkdOnpUmm+F7y0Gj+Y9uTZSyvLtJ5DdMcfzxXV+dF/wA9E/76FHnRf89E/MUAcrpnhi+tDpJklt2+xzSyPtZuQ+MY4/wpreGdRbRNS0wy2uyabzrdgWz97JD8egHT3rrPOi/56J+Yo86L/non/fQoA5PUfDurXV6t6j2RmltxDcRtLMiHH90oQSCOxouvCt6sjiwltEimsvs0iyB/lx028k4zjqTj3rrPOi/56J/30KPOi/56J/30KAMfSLDVbGW2imuYWsYbRYjEvXzBj5gducfj+FbdM86L/non5ijzo/8Anon/AH0KAJKKj86L/non5ijzov8Anon5igCSs7VY5WjieCOdpEfIaBkDqCCMgP8AKfoau+dF/wA9E/MUedF/z0T8xQBjWdndWCPKtu07xROYkMgBd3cswyTx/DzTVt7ua1d5bS5EzSK8/wA0avKMHCxkOduOMcg9eckmtvzov+eif99CjzYv+eif99CgDHsra7iZZXtn2QrI8UTOpcs3QMckFsZ5yfvcnrUQhvbmGSe4sJ1u98cmGaPBVXB2Lhz78nGSe3QbvnRf89E/MUedF/z0T/voUAZkdvcSwajK9u0L3X3InZS3CBRnBI5PvUOoWdw6xjyJpl8gIqwuqbH7l8sNy9OORwcg1s+dF/z0T/voUedF/wA9E/76FKwDYFkWBFlKlwoDFRgZxzipaZ50X/PRPzFHnRf89E/MUwJKKj86L/non5ijzov+eifmKAJKKj86L/non5ijzov+eifmKAJKKj86L/non5ijzov+eifmKAJKKj86L/non5ijzov+eifmKAJKKj86L/non5ijzov+eifmKAJKKj86L/non5ijzov+eifmKAJKKj86L/non5ijzov+eifmKAJKKj86L/non5ijzov+eifmKAJKKj86L/non5ijzov+eifmKAJKKj86L/non5ijzov+eifmKAJKKj86L/non5ijzov+eifmKAJKKj86L/non5ijzov+eifmKAJKKj86L/non5ijzov+eifmKAJKKaCGGQQR6inUAFNb7pp1NPQ0AOooooAKa33TTqa33TQBj0UUUAasc0cufKkR8ddrA1JWN4f3BJd7ZbC55z3bvWzUxlzK42rC0h6GlpD0qhGfRRRQBZt2URnLAHPrVGewViSjxsT6na35jr+NS0UCKlrZ3MUweRoWyP7+Sv6VqRoiNuaQFsYznAqtRRcC9vT++v50eYn99fzqjRQMvb0/vr+dG9P76/nVGigC9vT++v50eYn99fzqjRQBe3p/fX86N6f31/OqNFAF7zE/vr+dHmJ/fX86o0UAXt6f31/Ojen99fzqjRQBe3p/fX86N6f31/OqNFAF7zE/vr+dG9P76/nVGigC95if31/OjzE/vr+dUaKAL3mJ/fX86N6f31/OqNFAF7en99fzqnJzI3fk02igAqKL/kN2/wD17zf+hR1LUUX/ACG7f/r3m/8AQo6EI1aWkpaBiUUVg+K08y1sY/Kjl3XsQ8uQ4VuvB4PH4GgDeoriobyWxh1F7S3Szla7it2tYApEOeN4yAuWB4yAOmatPrV/YWgvLt2aCGeWF1PllmG3KFthIDBvlIGOvSgDq6K4681HUdOLyylJLtdNjd3MSAh2kwTnA4GemccVNJq+oWMT3FzI5t7a5VZPM8oyFGX+LYSAQxGOnBoA6uiuW8O6pqV7ex2l65822jZ7nCABixBjHTsCenpTZrOzmuvEU91DEXh2lJmUbo8RA5DdRz6UPQDq6K49tZ1GHTr1pZ9k0NpauoZFyHf73Uc5NWP7V1F9ZkVdywx3i2/lsYlQqVBJ5IctzkY4wOho62DodRRWDq1tBd+JNLiuoI5o/KmOyRAwz8vY1mRXs9vFNZWU7xKLqYW5G0KsaAEjcwbCgk9FPTHApAdjRXFpqV60kWpGZ3kXSGn8oAbC2eeMdOh4Pb04q/YXuoSwXKXF99nUJC6XE/kllLHkbUONpxxnnk9aYHTUUlLQAUUUUAJRRVe8mlgtneCHzpAOF3BR9ST2+mT7GgCxRWQb29uIrZbV7eOZ7YTuZI2ZecYAAYY5zzzTH1eSS3Sa3RFQwRyu0gJEe84BPI4UBif5igRtUVkw6jPJbw7fJlkkn8tJEBEcqgbiy8nAwCOp5qOXUL60eWG4a2lk8tWVo42VY2ZgoDZY5BJ9s7TQM2qKylvb2JbuJ447m5g2lfKHlqVYcE5Jxgg5wTx0HaorjVJ0tbOXzLe38+LzDJKpKs2B+7UbhycnHJ6dDQBtUVHA7SQRyMhRmUEqeqnHSpKAFooooAKKKKACiiigAooooAKKKKACiiigAooooAKKKKACiiigAooooAKKKKACiiigAooooAKKKKACiiigAoopKACiiud8ZX+oWNna/wBmTeVPNOI/uBsjBOOQfSgDoqK4i08S319r+nLBMBYyqqSoFU7n8vcwzjPGQOPStC38Wu+rxWU+mvbrKzKjPKPM46Fo8ZUH3/WgDp6K5bTfF73s9ir6Y8MN2zosvmhhuXsBjJ7en44p1v4tZ9XisrnTXtklZlRnlHmcdC0eMqD7/rQB09FctZ+MGup7MNpjxQXsjrFM0oOVXqcAZz7frS2fjK3urq3QQxrFcu0cZE4MgI6F0x8oP1NAHUUVyNt4znuRbeXo0pN1vWLE6/M69uccdOT+RqZPGMD2VjKIEjmu3dds04SOPb1JfH07UAdRRXLJ4xE0dl9l09p5bppI/LWZRtdQOM4wQcjnjj8qr3Hiu/nt9MlsdPANzO0bxtIM7lP3ASOM+uKAOxopB0p1ABRRRQAUUUUAFFFFABRRRQAUUUUAFFFFABRRRQAUUUUAFFFFABRRRQAUUUUAFFFFABRRRQAUUUUAFFFFABRRRQAUUUUAFFFFABRRRQAUUUUAFFFFABSHoaWkPSgBaKKKACmt9006mt900AY9FFFAGzS0UUAFJS0UAZ1FFFABRRRQAUUUUAFFFFABRRRQAUUUUAFFFFABRRRQAUUUUAFFFFABRRRQAUUUUAFFFFABRRRQAVFF/wAhu3/695v/AEKOpaii/wCQ3b/9e83/AKFHQhGrS0lLQMKikhjl2+bGj7GDLuUHDDoR71LRQBXks7WRpGktoXaVdkhZAS6+h9RSCytRai2FtCLcdItg2jnPTp1qxRQBC1vC8jO8MbOyeWzFQSV/un29qYthZpam1S0gW3brEIwEP4YxVmigCJIIY5XlSJFkkxvdVALY6ZPfFQyaZYS3H2iWxtnnyD5jRKWyOhzjNXKKAKs9hZ3MoluLSCaQDaGkjDED0yR0pxs7Y3S3RtoTcAYEuwbwPTPWrFFAFW6sLO92/a7SC42Z2+bGHx9Mikk0+ylhjhls7d4ovuRtEpVPoMcVbooAqiws1aJltIA0AIiIjHyA9QvHH4UkenWUUDQR2dukLnc0axKFJ9SMdeBVqigBaKKKACiiigBKZIu+NlzjIIp9FAGW2m3EcduLS6jjkig8lmkhLhhxzgMMHj360iaOsVsYo5RuVo2iLLkLsUBQQCMjjPbrWrRQKxmW2mSw3DXElyrzNvY4j2oHYKAQNxxgL69zzUUGlXa2s0M95DK0mH80W7KxkBBDN85yOBwMccDArYooGUbazlj+0PcTJJNPgFo49igAYAAJPv371C2mSpFALaeNZYoPILSxF1K8ZwAwweB3rUooAhtYFtbWK3QsyxIEBbkkAY5qaiigBaKKKACiiigAooooAKKKKACiiigAooooAKKKKACiiigAooooAKKKKACiiigAooooAKKKKACiiigAooooAKKKKAEqlqGmw6i1q0zODbTCZApHLDscjpzV2sHxVrFzo1rbSWgt9804iJuM7VBB5OCMdKAFtPCun2TQNC0w8mZ5lBYclhgg8dAOlNtfCdlata7Lm6KWshkiQlMAnrnC5P4nPFZMfi3UBZXbOllJLb3EcQlg3NE6tnpz1GOue/Sta78WWFnfSWzw3TrE6xyzpFmONj2Jz/SgB9t4YsraKyjSW4K2UjyR5YcluueOn0xTLXwnZ2rWpS4umS1kMkSMUxk9c4XJz7nPFJP4v0+3upYHhu8wzCGRxFlFJ6EnPT9fatDT7+e7vLyGWykt0t3CxyNnEw55HA/rQBg2PhOaDVLSclYrW2d5Fi+0tNjd/CoKKFH5k1p2Phu20+58y3vL5YQWK23nnylz6KP61t0UAYlp4YsrQWAjluD9hd3j3MvJfrnioh4RsVs4LeOe7ieCRnjnjkCyLu6jIHT8K6CigDIXQLcT2Ez3F3LJZFijyy7y5bruJH8sVA3hSyaxitVuLuPyZjMkscgDqx6846VvUUAIBgDkn60tLSUALRRRQAUUUUAFFFFABRRRQAUUUUAFFFFABRRRQAUUUUAFFFFABRRRQAUUUUAFFFFABRRRQAUUUUAFFFFABRRRQAUUUUAFFFFABRRRQAUUUUAFFFFABSUtFABRRRQAU1vumnU1vumgDHooooA2qKKKACiiigDOooooAKKKKACiiigAooooAKKKKACiiigAooooAKKKKACiiigAooooAKKKKACiiigAooooAKKKKACoov8AkN2//XvN/wChR1LUUX/Ibt/+veb/ANCjoQjVpaSloGFFFRmQA4Ib8FJoAkoqPzV9H/74P+FHmr6P/wB8H/CgCSio/NX0f/vg/wCFHmr6P/3wf8KAJKKj81fR/wDvg/4Ueavo/wD3wf8ACgCSio/NX0f/AL4P+FHmr6P/AN8H/CgCSio/NX0f/vg/4Ueavo//AHwf8KAJKKj81fR/++D/AIUeavo//fB/woAkoqPzV9H/AO+D/hR5q+j/APfB/wAKAJKKj81fR/8Avg/4Ueavo/8A3wf8KAJKKj81fR/++D/hR5q+j/8AfB/woAkpKZ5q+j/98H/CjzV9H/74P+FAElFR+avo/wD3wf8ACjzV9H/74P8AhQBJRUfmr6P/AN8H/CjzV9H/AO+D/hQBJRUfmr6P/wB8H/CjzV9H/wC+D/hQBJRUfmr6P/3wf8KPNX0f/vg/4UASUVH5q+j/APfB/wAKPNX0f/vg/wCFAElFR+avo/8A3wf8KPNX0f8A74P+FAElFR+avo//AHwf8KPNX0f/AL4P+FAElFR+avo//fB/wo81fR/++D/hQBJRUfmr6P8A98H/AAo81fR/++D/AIUASUVH5q+j/wDfB/wo81fR/wDvg/4UASUVH5q+j/8AfB/wo81fR/8Avg/4UASUVH5q+j/98H/CjzV9H/74P+FAElFR+avo/wD3wf8ACjzV9H/74P8AhQBJRUfmr6P/AN8H/CjzV9H/AO+D/hQBJRUfmr6P/wB8H/CjzV9H/wC+D/hQBJRUfmr6P/3wf8KPNX0f/vg/4UASUVH5q+j/APfB/wAKPNX0f/vg/wCFAElFR+avo/8A3wf8KPNX0f8A74P+FAElJTPNX0f/AL4P+FHmr6P/AN8H/CgB9ZOvaKutR20byiNYJ1lIKbw4Gfl6itPzV9H/AO+D/hR5q+j/APfB/wAKAMrU9At7zTRZWqxWSCVZf3UQwSPYYqhqfhSXUZbhpNRDCWQSRmWEu0IznapLYC/QDtzxXSeavo//AHwf8KPNX0f/AL4P+FAHPXHhTz4tRT7Zt+23CzZ8r7m05x15rU0+wntLu8mmvpLhJ3DRxvnEI54HJ/p0q75q+j/98H/CjzV9H/74P+FAElFR+avo/wD3wf8ACjzV9H/74P8AhQBJRUfmr6P/AN8H/CjzV9H/AO+D/hQBJRUfmr6P/wB8H/CjzV9H/wC+D/hQBJRUfmr6P/3wf8KPNX0f/vg/4UASUVH5q+j/APfB/wAKPNX0f/vg/wCFAElFR+avo/8A3wf8KPNX0f8A74P+FAElFR+avo//AHwf8KPNX0f/AL4P+FAElFR+avo//fB/wo81fR/++D/hQBJRUfmr6P8A98H/AAo81fR/++D/AIUASUVH5q+j/wDfB/wo81fR/wDvg/4UASUVH5q+j/8AfB/wo81fR/8Avg/4UASUVH5q+j/98H/CjzV9H/74P+FAElFR+avo/wD3wf8ACjzV9H/74P8AhQBJRUfmr6P/AN8H/CjzV9H/AO+D/hQBJRUfmr6P/wB8H/CjzV9H/wC+D/hQBJRUfmr6P/3wf8KPNX0f/vg/4UASUVH5q+j/APfB/wAKPNX0f/vg/wCFAElFR+avo/8A3wf8KPNX0f8A74P+FAElFR+avo//AHwf8KPNX0f/AL4P+FAElFR+avo//fB/wo81fR/++D/hQBJRUfmr6P8A98H/AAo81fR/++D/AIUASUVH5q+j/wDfB/wo81fR/wDvg/4UASUVH5q+j/8AfB/wo81fR/8Avg/4UASUVH5q+j/98H/CjzV9H/74P+FAElFNByM8j6jFOoAKKKKACiiigAprfdNOprfdNAGPRRRQBtUUUUAFFFFAGdRRRQAUUUUAFFFFABRRRQAUUUUAFFFFABRRRQAUUUUAFFFFABRRRQAUUUUAFFFFABRRRQAUUUUAFRRf8hu3/wCveb/0KOpaii/5Ddv/ANe83/oUdCEatLSUtAwooooAKKKKACiiigAooooAKKKKACiiigAooooAKKKKACiiigAooooAKKKKACiiigAooooAKKKKACiiigAooooAKKKKACiiigAooooAKKKKACiiigAooooAKKKKACiiigAooooAKKKKACiiigAooooAKKKKACiiigApKWigAooooAKKKKACiiigAooooAKKKKACiiigAooooAKKKKACiiigAooooAKKKKACiiigAooooAKKKKACiiigAooooAKKKKACiiigAooooAKKKKACiiigAooooAKKKKACiiigAooooAKKKKACiiigAooooAKKKKACmt9006mt900AY9FFFAG1RRRQAUUUUAZ1FFFABRRRQAUUUUAFFFFABRRRQAUUUUAFFFFABRRRQAUUUUAFFFFABRRRQAUUUUAFFFFABRRRQAVFF/yG7f8A695v/Qo6lqKL/kN2/wD17zf+hR0IRq0tJS0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t9006mt900AY9FFFAG1RRRQAUUUUAZ1FFFABRRRQAUUUUAFFFFABRRRQAUUUUAFFFFABRRRQAUUUUAFFFFABRRRQAUUUUAFFFFABRRRQAVFF/yG7f/AK95v/Qo6lqKL/kN2/8A17zf+hR0IRq0tJS0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t9006mt900AY9FFFAG1RRRQAUUUUAZ1FFFABRRRQAUUUUAFFFFABRRRQAUUUUAFFFFABRRRQAUUUUAFFFFABRRRQAUUUUAFFFFABRRRQAVArBdbtvU28wA990dT1W/wCY/Zf9cZv5pQhGl5k//PA/99D/ABo8yf8A54H/AL6H+NT0tAyv5k//ADwP/fQ/xo8yf/ngf++h/jViigCv5k//ADwP/fQ/xo8yf/ngf++h/jViigCv5k//ADwP/fQ/xo8yf/ngf++h/jVikoAg8yf/AJ4H/vof40eZP/zwP/fQ/wAasUUAV/Mn/wCeB/76H+NHmT/88D/30P8AGrFFAFfzJ/8Angf++h/jR5k//PA/99D/ABqxRQBX8yf/AJ4H/vof40eZP/zwP/fQ/wAasUUAVGuZEbDQkH6ik+2N/wA8j+You/8AWj6VDVJEtk32xv8AnkfzFH2xv+eR/MVDRRYXMTfbG/55H8xR9sb/AJ5H8xUNFFg5ib7Y3/PI/mKPtjf88j+YqGiiwcxN9sb/AJ5H8xR9sb/nkfzFQ0UWDmJvtjf88j+Yo+2N/wA8j+YqGiiwcxN9sb/nkfzFH2xv+eR/MVDRRYOYm+2N/wA8j+Yo+2N/zyP5ioaKLBzE32xv+eR/MUfbG/55H8xUNFFg5ib7Y3/PI/mKPtjf88j+YqGiiwcxN9sb/nkfzFH2xv8AnkfzFQ0UWDmJvtjf88j+YoN2wOPJP5ioaWT7w+g/lRYfMS/bG/55H8xR9sb/AJ5H8xUNFFhcxN9sb/nkfzFH2xv+eR/MVDRRYOYm+2N/zyP5ij7Y3/PI/mKhoosHMTfbG/55H8xR9sb/AJ5H8xUNFFg5ib7Y3/PI/mKPtjf88j+YqGiiwcxN9sb/AJ5H8xR9sb/nkfzFQ0UWDmJvtjf88j+Yo+2N/wA8j+YqGiiwcxN9sb/nkfzFH2xv+eR/MVDRRYOYm+2N/wA8j+Yo+2N/zyP5ioaKLBzE32xv+eR/MUfbG/55H8xUNFFg5iY3bA48k/mKPtjf88j+YqKT7w+g/lSUWHzE32xv+eR/MUfbG/55H8xUNFFhcxN9sb/nkfzFH2xv+eR/MVDRRYOYm+2N/wA8j+Yo+2N/zyP5ioaKLBzE32xv+eR/MUfbG/55H8xUNFFg5ib7Y3/PI/mKPtjf88j+YqGiiwcxN9sb/nkfzFH2xv8AnkfzFQ0UWDmJvtjf88j+Yo+2N/zyP5ioaKLBzE32xv8AnkfzFH2xv+eR/MVDRRYOYm+2N/zyP5ij7Y3/ADyP5ioaKLBzE32xv+eR/MUfbG/55H8xUNFFg5ib7Y3/ADyP5ij7Y3/PI/mKhoosHMTfbG/55H8xR9sb/nkfzFQ0UWDmJvtjf88j+Yo+2N/zyP5ioaKLBzE32xv+eR/MUfbG/wCeR/MVDRRYOYm+2N/zyP5ij7Y3/PI/mKhoosHMTfbG/wCeR/MUfbG/55H8xUNFFg5ib7Y3/PI/mKPtjf8API/mKhoosHMTfbG/55H8xR9sb/nkfzFQ0UWDmJvtjf8API/mKPtjf88j+YqGiiwcxN9sb/nkfzFAu2JAEJ59xUNLH/rE+o/nRYfMS/bG/wCeR/MUfbG/55H8xUNFFg5ib7Y3/PI/mKPtjf8API/mKhoosLmJvtjf88j+Yo+2N/zyP5ioaKLBzE32xv8AnkfzFH2xv+eR/MVDRRYOYm+2N/zyP5ij7Y3/ADyP5ioaKLBzE32xv+eR/MUfbG/55H8xUNFFg5ib7Y3/ADyP5ij7Y3/PI/mKhoosHMTfbG/55H8xR9sb/nkfzFQ0UWDmJvtjf88j+YpUu8uAyEZOM1BSD7yf7y/zFFh3NOiiipKCmt9006mt900AY9FFFAG1RRRQAUUUUAZ1FFFABRRRQAUUUUAFFFFABRRRQAUUUUAFFFFABRRRQAUUUUAFFFFABRRRQAUUUUAFFFFABRRRQAVWH/Ifsv8ArjN/NKs1WH/Iesv+uM380poRs0tJS0hiVjWt+iveRXepKrrIUTe0alRjr0569/Stms6ytrmD7W0scJaWQyIA5PUdD8vHT3oEyvYX0jWtgZ5Zne5Y/OFTbnB+U+3GeBVuPU45JAqQTlC5jEu0bSw7dc9vSqcGn3scFhGVtz9lcsSJDyMEcfL71Kmn3IvVl/cRASFmkiYgyLzwVxj0556U2AWmql7WWa5gaPZKY1AAyxzgAcnn9KlbVY0gnkeCZWgAMkZC7gPXrgj8ag/s24EUkatF8tx9ohYk8nOcMMcfhRcWF3cQ3jP5ImuIxEFDnaqjPOccnn0oAsjUQZ4YjbTr5+djHbg4GfX0qSzuxfW7SxpJEpJUFsZ44yMEjrVHVg/9nwR7lS83L5QQ5+boccDjBrRt4Ra2kcMQGI1CjtmkBW0eSaayMk8zSsXYZYKMAMR2A9KVNUheRR5coid9izFRsZvTrnr7VBZW+pW0CwBLUL5hZn8xicFskAbfQ+tJFp1ysUNozxfZoZA4YE72AOQMYwOe+aYE41WIsMQzmNpBEsu0bWbOPXP44rQrnTvia306OSGUR3IICsTJjdnkY4x65roqQdRaKKKBlO7/ANaPpUNTXf8ArR9Khq1sQ9wqlqsskFp5kcpiIZckAdCcdxV2qmowS3FuI4QhO5SS7EdDn0NAiBZWRZJo743UKIdwTYWB9RgAdM9alF+FaOMQzyM8QdSAvzDj34PNTXEbyWkiRqgd1IwTgcj1x/SqsNvdRzW7skOIoTGcSH25+77UwJxeq8CSxxSybyRtVRkEdc84HT1ph1KMIj+VKd0hjICjKt6Hn+VVvsFyYI0kSBgkrOYy52uCSeeO2fSiKwuYY1REt8LcedgMVGMdOhoAti/i8qV5EeMxEBkYDOT06dc1HLfhYJi0U8TRruI2ruA9RzimS2VxLJc7vKQSMrRkMTgr0yMU+4hvLi1njfyFMi7VUMcD1OcfpigCWW8EI/1M0gC7iyqMAfmP0qNZ2bUo1SQtDJCXC4GOo56Z71BcafNOxZ0gfMYQB2JEZ9Rxz+lSW9rcxXFu7CLbFD5RIc57c9PagQ+aSZdUiRZX8sxsxjAXkjHHI9/WiLUo5BGfJmRHbZuZRgNnGOtOlhuDqMc6LHsSNlwXIPOPb2quLS7FpHDsgLJL5mfMOMbs4+7QNksV+TNdCaMxxwH7xA6Y789aeL9cPugmRlTzNjAAsvqOaiksJJGu0YoI7gA5BOVOAOmORSRWUkcUgW2tI3aMoDGSM59eOB+dICYaghhjcQy5k/1a4GX4znr/ADxR/aEWxdqSs7MU8sAbsjqOuP1qCTT3ktbVXSF5LcY2MSUYYx6f0pzWT/Z0Rbe0HzFmjAIXp1Bx1/CmIJNRfzbZY7eQrKzKwYAEYB461N9vTzmRYpWVXEZkCjaG9Ouf0qBbK5RLdg6PJDIzbWY4wQRjOCeKJLK4e6Lr5Uf7wN5qEhtvoRjB/E0AaVFFFAwpZPvD6D+VJSyfeH0H8qQCUUUUwKmoTSQQq0ZKgsA7hc7F9cVXe6mgtJ54plu41XKt8uQe+cY46VcuUmZUa3dVZTkq3Rhjp7VUawllW6aTyo2nj2bYySO/J4GTSAsfa2EcZ+zTszLuKqBx+uP1qE6gWubVIY2eKdSd2B/j270yaynmaJ5UgkCx7SjsSoOfvDjn9KILG4gSyx5Re33Kw3HBB7jimBP/AGhF5m3ZJs3+X5uBt3Z6dc9famapK8It2W5MCtKEZsLjGDzyPaoodM8mb/UWzr5hfzGHzgZzjp+uasX8E8xg8lYyI5A53sR0HTgH1pARrO1vDJcfaGvYBjHlhCV65PGPanjUof3p2OEiAy4AIJPYYPJ5pGXUSkm0W6EgBQHJwe5+7UA0yQWstmCgtzhoyzEkNwSCMcjNMCd9SjjjkaSCZGjAZkIGdp79aX+0V8wxfZpzJjcF2jLL69f51XfT5TaTxR21pC8ihcoSPxJx+lT+TdfbluNkOBEUx5h69f7vrQArajGFgKRyuJ/uFQOuOnWo59SKwq8MLlvNEbowGV56devpVRxJaNp8LtAsyO2AXOCCD7celWmsJ3hkZmj895llwCdvGOM49vSgRP8Aa1W6kSTzIwkQchgu3GevHOaRL9WIHkzKxUugYAbx7c/zxUUtnPcXMjSCNY5IfKJVySD1z09aUW107xvL5OYUIUKx+YkYyeOP1oGPh1GOVov3UqLN9xmUAE4zjrV2sxLS6SGyTbCTbnJPmHnjH933rToAKKKKAFk+8PoP5UlLJ94fQfypKQBVDVpLiK2R7aQo/mBcYBByenIq/VS/gmnjjWEISsiud7EdDnHANAFbUNQddNjltm2ySjcDgHaAMn/CrDXZt4lDxzy7UDPIqjH17fpVaXTZit0EZCJFKxKxICBjlu3rSXGnTzszOkDlogo3sT5Zx1HH+FMC01+omESQyyEpvUoBhh69f5077arQxyxRSyiToFUZH1yeKhgt7mKeN9kRVIBFxIevr931qAafcGGBJEgkERbMbOdrZOc9OooAt/2hEY42RJHaQkCNQN2R16ntSDUYmQFY5WcuUEYUbiR171TW1fT44ZWkt0aN3GGYqpVjn04psNm13Cs5SKQiZ2CyA7XB79PagC6dSjCx/upSXYpgAZVh2PNJ/akW1iYZ1EZ2yEqP3f15/lmmGymAtvKhtoxHL5jKrEDpjA4pslndPFerthBuGyD5h44A/u+1AFme/jhd12SOIxmRkAIQe/P8qa+oKskiLBM5QBsqBgqe/WoJNOdp3mNvayGUDIkydhxjjjkflUwt7hLmd0SHY8aoo3kdM+3vQASX7fabVIoi8c4LbgB0x9aXUXlT7P5UzRb5Qh2hTwfqDUUdpcpHZHERe3BUjecEYxnOOtS6jbPdLEiJE6rIHYSMRkDt0NAipdXFzbrdRLcl2iiEgfauQc/dPGP0q9NeCDduhmdVXczqowB+fP4VHd2QNhJb2kUUZk4x90fXgVXutOnuHkZkgYvGFBdifKOO3H68UDLT36rMYkgmkbaHGwDBHr1oOoRFYTGkkrTAsqqBnA69SKZFb3MVwsmyIqIRHjzD1H/AfWoVsbkWsMTx2zmPPBc+vUHGRQBoRzrJbiZVcLjOCvP0xUC367mVoJkfaXCsBlh7c/zxTkt5hpxt2mJl2EeZk9apQ6dPDMsqRWyERMhCseScck4oAtwagkzRDypUWYZjZ1AB4zjrUE9+ztEbcSqnnBN+0bX5wR6/ypUtbpI7FdkJNv8AePmHn5dvHy0z7FdpDHBH5DRxSh1LMQSM5weOP1oET6tJPFaq9tIY33qvQEHJx3FQ32oOumJNbnbLIMjjO3Ay38qs6hBNcQqkITIdWO9iOhz6GqsumzEXOxkIkUrEpYgJu+929aBk4vREioyyzusYeRlUcA9z0/SnHUE8xUjhllLp5ilAMMPz/nUS2t3EzPD5O6WNVcMx+UgYyOOf0pYbSa3nhMYjaOKHyss5BJ9cY9qBDzeo62zp5qrM+3IA68/Kc/09KZFqB3XXnxmOOBvvYHoOOvWols7xYbdNkGYpjJnzDyMnj7vvUkthK5uk3IEnIcNk5DDHGPTj1oGTLfKd6tDKjqu/YwALL6jnH61JbXAuoRIqOisAQWA5GOvWq5t7qSR5pREH8oxoqscc9STj+lT2UUkFnFFIE3xqFO1iRwPpQBl/bJUjnP2/dPHKyJCwTL4PAwBnmtCa/SFmUxyv5YBkKAEJ9ef5VCthM9ldQyiJXlZnVlYnBJz6DpTH01zM0pgtpWkC7vNydjAY445H5UAWH1BVmeJYJpGVQ+UAIKnv1pTqERCeUkkxZN+IwOF9TkiqpkZdYkjtTAXEKrtZsY5Pp/KpIbG4syrW7Ru3lBGDkgZyTkYB9elAEp1GPdEI4pZBMpZCgHOOo5PFMTUCJrsTRMkVvg7sD0+tNispoZrQqY2SAMGYsQSW6kDH9aka1nE900ZiKzgctk4IGMYxyKQE1vdCZyhhliYANhwOR+BNWKo2VrLBM7sEjQgARRsSufXkDH4VepgFLH/rE+o/nSUsf+sT6j+dJgJRRRTAKKKKACiiigAooooAKKKKACiiigAooooAKKKKACgffT/eX+dFC/fT/eH86TBGlRRRUGgU1vumnU1vumgDHooooA2qKKKACiiigDOooooAKKKKACiiigAooooAKKKKACiiigAooooAKKKKACiiigAooooAKKKKACiiigAooooAKKKKACq4/wCQ9Zf9cZv5pViq6/8AIes/+uM380poRsUtJS0hhRRRQAUUUUAFFFFABRRRQAUUUUAJS0UUAFFFFAFO7/1o+lQ1o0U7k2M6itGinzBymdRWjRRzBymdRWjRRzBymdRWjRRzBymdRWjRRzBymdRWjRRzBymdRWjRRcOUzqK0aKLhymdRWjRRzBymdRWjRRzBymdSyfeH0H8q0KKLhymdRWjRRcOUzqK0aKOYOUzqK0aKOYOUzqK0aKLhymdRWjRRzBymdRWjRRzBymdRWjRRzBymdRWjRRzBymdRWjRRzBymdRWjRRzBymfJ94fQfypK0aKLhymdRWjRRcOUzqK0aKLhymdRWjRRzBymdRWjRRzBymdRWjRRzBymdRWjRRzBymdRWjRRzBymdRWjRRzBymdRWjRRzBymdRWjRRzBymdRWjRRzBymdRWjRRcOUzqK0aKOYOUzqK0aKOYOUzqK0aKLhymdRWjRRzBymdRWjRRzBymdRWjRRzBymdRWjRRzBymdSx/6xPqP51oUUXDlM6itGii4cpnUVo0UcwcpnUVo0UcwcpnUVo0UcwcpnUVo0UcwcpnUVo0UcwcpnUVo0UcwcpnUVo0UcwcpnUL99P8AeH860aZN9wf7y/zFFwsSUUUVJQU1vumnU1vumgDHooooA2qKKKACiiigDOooooAKKKKACiiigAooooAKKKKACiiigAooooAKKKKACiiigAooooAKKKKACiiigAooooAKKKKACq6/8h6z/wCuE3846sVXX/kPWn/XCb+cdNCNilpKWk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o5fuD/eX+YqSo5fuD/eX+YoAkooooAKa33TTqa33TQBj0UUUAbVFFFABRRRQBnUUUUAFFFFABRRRQAUUUUAFFFFABRRRQAUUUUAFFFFABRRRQAUUUUAFFFFABRRRQAUUUUAFFFFABUC/wDIetP+uE3846nqBf8AkO2n/XCb+cdNCNelpKWkMKKKKACiiigAoopKAFooooAKKKieWNHRHkVWc4UE4LfT1oAlopKa7BFLE4AoAfRUPnH/AJ5P+a/40ecf+eT/AJr/AI0ATUVD5x/55P8Amv8AjR5x/wCeT/mv+NAE1FQ+cf8Ank/5r/jR5x/55P8Amv8AjQBNRUPnH/nk/wCa/wCNHnH/AJ5P+a/40ATUVD5x/wCeT/mv+NHnH/nk/wCa/wCNAE1FQ+cf+eT/AJr/AI0ecf8Ank/5r/jQBNRUPnN/zxf81/xo84/88n/Nf8aAJqKiWUMwUqyk9M45/KlkkWNCzHigCSiqn21P+eUn5D/Gl+2r/wA8pfyH+NAFqiqv21f+eUv5D/Gj7av/ADyl/If40AWqKq/bV/55S/kP8aPtq/8APKX8h/jQBaoqr9tX/nlL+Q/xo+2r/wA8pfyH+NAFqiqv21f+eUv5D/Gj7av/ADyl/If40AWqKq/bV/55S/kP8aPtq/8APKX8h/jQBaoqr9tX/nlL+Q/xo+2r/wA8pfyH+NAFqiqv21f+eUv5D/Gj7av/ADyl/If40AWqKq/bV/55S/kP8aPtq/8APKX8h/jQBaoqr9tX/nlL+Q/xo+2r/wA8pfyH+NAFqiqv21f+eUv5D/Gj7av/ADyl/If40AWqKq/bV/55S/kP8aPtq/8APKX8h/jQBaoqr9tX/nlL+Q/xo+2r/wA8pfyH+NAFqiqv21f+eUv5D/Gj7av/ADyl/If40AWqKq/bV/55S/kP8aPtq/8APKX8h/jQBaoqr9tX/nlL+Q/xqSKdZcgAqR2YUATUlZuoa5ZadMIZ3YyEZKqM4HvVT/hLNN/6bf8AfH/16dmK6N2isP8A4SzTf+m3/fH/ANej/hLNN/6bf98f/Xoswujcpawf+Es03/pt/wB8f/Xq3p+uWWozGGB2EmM7XXGfpRZhdGnRRRSGFFFFABRRRQAUUUUAFFFFABRRRQAUUUUAFFFFABRRRQAUUUUAFFFFABRRRQAUUUUAFFFFABRRRQAUUUUAFFFFABRRRQAUUUUAFFFFABRRRQAUUUUAFFFFABRRRQAUUUUAFMk+6P8AeH86fTJPu/8AAh/OgB9FFFABTW+6adTW+6aAMeiiigDaooooAKKKKAM6iiigAooooAKKKKACiiigAooooAKKKKACiiigAooooAKKKKACiiigAooooAKKKKACiiigAooooAKgT/kO2n/XCb+cdT1An/Idtf8ArhN/6FHTQjXpaSlpDCiiigCC5uYLSLzbmeKGPON8jhRn6mo4dRsbhVaC9t5AzFFKSqcsBkgYPXHNZ3ikObOzEbKr/bYdpYZAO7uMjP503UXvIbrSo5rhWaSdw/kqY1YeWxAI3HPT1pAbEdxDMEaKaORZFLKVYHcPUeoqWuBsC0C6fNAzC5OlS+QvmEB5A3Chc4J9v8KkS7uzpNw8N+WjxbjMdzJKyOXAb52UYJHVQePTmmB20sscCb5pFjTIG5mAGScAfnUlYHiiNLfw26K0uxJI/mZmdv8AWL3OSazmu5IPtl5Z3c8+n2VzE4bzWkDqVxIoYk7gMg98GgDpdTuWtNOnuEGWRCR9a5LSEs9QWR763aVwS89zJMVCDtgDqa6PR4ZJ9ET7eWke5DSSByTgMc7fYAHFZDeFrqEXEVu1pLHLgB5gd6fTAOKa0Jepb8J3jzxXFsZGkjgYeW7ddpzgfpW5cf6r/gS/+hCqejaVHpNqYlcu7nLvjGT7e1XLj/Vf8CX/ANCFD3HHYhpqSxuzojqzIcMAQSpxnB9OKSaVYIZJn+7GpY/QCuf/AOJlp7tO8ESSXMTr+7kMhMvzMmRtAHcd+wpDOiZ1TbuYLk4GTjJ9KEdXXcjBl5GVOe9YDmxk0+B476aWBLmMtI1w2FOBxuz+meCe1BuLlI41EkrG8aSBW3E7GEjcj0+Xd/3yKAN0TRM2xZELc/KGGeOv5U+ufaNZ9RjElzLG5a4ijYTMvORgDnk9fy9q0NKnkvPOuX3KuREEJOAV+8cf7xYf8BFC1QGhRRRQAUUUUAFJJ/q2+lLSSf6tvpQA9/vNTaJ41lWSNs7WyDg4rB0zRriDUne4nkeGI/u8sfm96Ymb3O+L/f8A6Glv/wDVx/74/kaQ/wCsi/3x/I06/wD9XH/vj+RpDJGeKCLdI6xoOrMcCkhuLefPkTRyY67GBx+VV9TbbZq29UxIh3MOB8w5NQyzmaEIt7DITKgJtztIBPP8RoA0SyhgpIBPQetOxWK+UuFHmOTHLIsW6Q9doIHXnn1qOOeVrd9twM+Wu/bMzsG3Dk5A2nrx/hQBuMyoBuIAzgZ9afj2qhqMcaWcaszqiSoSxkbIG4dTnNU4p5PtTebOqne4kUztkJz/AAYwvGDuz+PNAGwzKgG4gc4GT3oLKGCkgE9B61jyNvtz9qkkUq8ZGWKfu9wwxwevJz7/AIVa1HAuLVwxDjds+cgFtvA6880AaOPajHtWXp8ga4jEU7ygw5mDMW2vxjr909ePao3mkjv5AkvmyFm2oJCCvy8AoeMe4oA2Me1GPasKC5ZYJGacsvlDzNk7OwbIGeQAnf8AyKW3keaTyvOfyzOANk7NxsJwG4JGRQBssyopZiFVRkk9AKdgelY5dWtbwPPIbjy5d8ZYkKMnHHbjH196uWqmK7ki8x3Xy0b52J5JbOM9OnSgCyksTuyI6MyfeUEEr9akx7ViqI4pcSzSRW7TSbmMrAbh0G7PHf64qbTzJNOrSySHZCpUEkZyzYJH0AoA1Me1GPalooATHtRj2paKAEx7UY9qWigBMe1GPalooATHtRj2paKAEx7UY9qWigBMe1GPalooATHtURAFynH8DfzFTVE3/Hyn+4381oA4TxV/yHrj6J/6CKyK1/FP/IfuPon/AKCKyK1Wxk9zSs9JE1p9su7qO0tjkKzDczH2Heo9R0t7FUlEqT28mfLljOQfY+hrSe3bWtHs0snRp7VSjwFgCRx8wzT76wmsvDPkMBK6z75dhyIeOn8vzpNjSOcrW8L/APIwWv8AwP8A9Aasmtbwv/yMFr/wP/0Bqb2Etz0Co55kt4XllbbGgLMcZwKkrB8T2Fzc2kk8V/JBFDExaFQcSfXkf1rNbmjNe1uYby3S4t33xP8AdbBGfzonuYbdo1lfaZW2JweTWB4SsLmO0hu2v5HgdCBbkHavPbn+lWr6G41G6uBBFE6RJ5Ks8pQq/DEjCnOCF9OhpuKTsSpNq5su6xozscKoJJ9qY9zElqblnxCF3lsHpjOcVg3F6t1E73Vw9vm3/dKrlQZBuDjA+8QQBg5+lR3sinT50uLiSJhar9nQOVDjbzx0bnr1x7Uco7nQ3N1Daw+bMxCZAGFLEknAGAM02K9ilBKrOMED5oHXr9R/+qqmtKWsIQGKEzwgMMZHzrzzS3izW1rGPtU0rNcRjc20HBYAj5QOKVguXIrqCbb5ciktuwOhO04PHsanrl48xz28yE+dtuhEN5AZ95wMZwT/AJ7UiXU/2O5aK5GRasz7bl5WV+ME5UBD14yPpxT5Q5jqaKit4hDCqKzsB3dyxP4mpqkoSiqN+CZYvKDeb2I9KdpwAjcYffu+fd60AWGmRGIJPHXAJx9fSnB1LbQcnGfwqBJEiMgkYAliee49vWmSMyljGpUbF46YGT+VAF2iqIkwjZf5SwwRISB9WI6UkZZ2Vd7bfMPRzyMZ60AXWIVSSeBzTBKhRX3fKeBxTLjJVYlAJY9z2HWoSWTdGwCnerAA54J/xoAto6uuVPFOqK2/1P8AwJv5mpaAFooooAKKKKACiiigAooooAKKKKACiiigAooooAKKKKACiiigAooooAKKKKACiiigAooooAKKKKACmSfd/Efzp9Mk+7+I/nQA+iiigAprfdNOprfdNAGPRRRQBtUUUUAFFFFAGdRRRQAUUUUAFFFFABRRRQAUUUUAFFFFABRRRQAUUUUAFFFFABRRRQAUUUUAFFFFABRRRQAUUUUAFQJ/yHbX/rhN/wChR1PUMf8AyHbX/r3m/wDQo6aEa1LSUtIYUUUUAJRS0UAJRS0UAFVbyygvofJuVZ485Kh2UN7HBGR7HirVFADQAoAAwBS0UUALUNwf3WT03L/6EKmppAZSrDIPrQBVoqQ2sf8Aecewc0fZE/vyf99mgCOipPsif35P++zR9kT+/J/32aAI2UMpU5APHBINMghjt4ViiXai9Bkn+fU1P9kT+/J/32aPsif35P8Avs0AR0VJ9kT+/J/32aPsif35P++zQBHRUn2RP78n/fZo+yJ/fk/77NAEdJJ9xvpUv2RP78n/AH2aPsif35P++zQA1vvmm1J9kT+/J/32aPsif35P++zQBGf9ZEO+/wDoadfcxx/74/kakjt0jbcMk+pOaeyB1KsMg0AKv3RTqi8hAOC//fxv8aPIT1k/7+N/jQBJS1F5Cesn/fxv8aPIT1k/7+N/jQBLRUXkJ6yf9/G/xo8hPWT/AL+N/jQBLSVH5Cesn/fxv8aPIT1k/wC/jf40AS0VF5Cesn/fxv8AGjyE9ZP+/jf40AS0lR+QnrJ/38b/ABo8hPWT/v43+NAElFR+QnrJ/wB/G/xo8hPWT/v43+NAElFR+QnrJ/38b/GjyE9ZP+/jf40AS0VF5Cesn/fxv8aPIT1k/wC/jf40AS0VF5Cesn/fxv8AGjyE9ZP+/jf40AS0VF5Cesn/AH8b/GjyE9ZP+/jf40AS0VF5Cesn/fxv8aPIT1k/7+N/jQBLRUXkJ6yf9/G/xo8hPWT/AL+N/jQBLRUXkJ6yf9/G/wAaPIT1k/7+N/jQBLRUXkJ6yf8Afxv8aPIT1k/7+N/jQBLUTf8AHyn+438xR5Cesn/fxv8AGlSNUyQDk9STk0AcP4rt5U1mSUo2yQKVYDg4AFYu1v7p/KvVaKrmJ5Tyra390/lVi1u7uz8z7M7IJF2uNuQR9DXptFHMLlPKtrf3T+VbPhW2lfWopVRtkQYsxHAypH9a7yijmHyhS0UVJQlFLRQAUlLRQAlFLRQAlFLRQAUUUUAFFFFABRRRQAUUUUAFFFFABRRRQAUUUUAFFFJQAtFFFABRRRQAUUUUAFFFFABRRRQAUUUUAFFFFABRRRQAUUUUAFFFFABRRRQAUUUUAFMf7v4j+dPprfd/EfzoAdRRRQAU1vumnU1vumgDHooooA2qKKKACiiigDOooooAKKKKACiiigAooooAKKKKACiiigAooooAKKKKACiiigAooooAKKKKACiiigAooooAKKKKACoY/wDkO23/AF7zf+hR1NUMf/Ictv8Ar3m/9CjoQjWpaSloGFFFFABRRRQAUUUUAFFFFACUUU1mCKWY4AGSaAHUVzemak76kkklyHjuywEW/PlEH5eM8ZFXm1eU3EiwWEs0EUnlvKrc574XvVOLJ5ka1Fc5Pql441JJYXjihwAYpQrLz64PJ/pV99WW3FyssWPIiWRMvnzAfw454o5WHMjUorAudRuIZbiRIX85LZXMbS5RcnnjA5FT2WrSlYUvYPKLwGUSbwd2OvAHHHNHK7BzI2KKrWFy13Zx3DR+WZBnbnPHbmrNSUtRaKKKACiiigAooooAKKKKACiiigAooooAKKKKACiiigAooooAKKKKACiiigAooooAKKKKACiiigAooooAKKKKACiiigAooooAKKKKACiiigAooooAKKKKACiiigAoopkkixRtI5wqgkn2oAdRXO6RqLvqC+bciRbwMwj358pgTgYzxxV19Y22F3c+R/x7ymPbv+9yBnOOOtU4tEqSZq0Vzt3qd80+oweV5ccURIdXAKcZDe+f0qzY6tIGtobm3eNJIdyTM4bfhckkdqORhzI2aKxotbd2ikkspIrSZ9iTFx1zxlewqax1Ka9uZEWzKwxuyNKZB1HtijlYcyNSiiipKCiiigAooooAKKKKAEoornbzxNLZ3TwSacwZTxmXqOx6U1Fy2E2ludFRVVLsjT/tVxEYMIXZGOStZGiX8j3oSa5E32pDIFD58tsn5cZ44/lTUWJyR0NFZKavNLOfJsJZLYSeWZlYZz67euM96z21W7ms7t7iF41jmCK0MoUqcgbc4P50KLYOSR01FZc2riBLsNAfMgdUVN3393Q9Kp3mo3Fr/aLwoxkjMYO6XcseR1UYFHKw5kdBRWTFqzJuW8g8l1g8774bcO46f5zU8lxJLoslxtMLtAzgBuV445pNNDTTL9Fc00VxZ6RDqcd/dPIFR2jlk3IwOMjH41d1HWZLCRS1pmA4xIZlBPrhepp8vYXN3NiisI6xcRajdrPBi2t1BJDDI9D754+lT6ZrQvrgwPCsTld67ZVkBHvjofajlYcyNalooqSgooooAKKKKACiiigAooooAKKKKACiiigAooooAKKKKACiiigAooooAKa3T8RTqa3SgB1FFFABTW+6adTW+6aAMeiiigDaooooAKKKKAM6iiigAooooAKKKKACiiigAooooAKKKKACiiigAooooAKKKKACiiigAooooAKKKKACiiigAooooAKhj/5Dlt/17zf+hR1NUUf/ACHLf/r3l/8AQo6EI1aWkpaBhRRUM08NugeeWOJScZdgoz6c0AS0VU/tTT/+f61/7+r/AI0f2pp//P8AWv8A39X/ABoAt0VU/tTT/wDn+tf+/q/40f2pp/8Az/Wv/f1f8aALdFVP7U0//n+tf+/q/wCNH9qaf/z/AFr/AN/V/wAaALlVr63e6s5IEl8oyDbu25wO/FM/tTT/APn+tf8Av6v+NH9qaf8A8/1r/wB/V/xoArT6LavbLHbpHBKhUrMsY3Ajv70x9HmE0hg1CSCGV98kaKASe+GzkZq5/amn/wDP9bf9/V/xo/tTT/8An+tv+/q/41XMyeVFK40V5pbwpd7I7oDchjBwRjnOfr+dS3ukR3k1tI0hXycBhjiReDg/iKsf2pp//P8AW3/f1f8AGj+1NP8A+f62/wC/q/40czCyIZ9ME1zcytLgTw+Vt2/d9+tZuo6bM1nZ2QkknmR9olWLaqxkYIJ6dPetj+1NP/5/rb/v6v8AjR/amn/8/wBbf9/V/wAaFJoGkyxGixxqijCqAAPan1U/tTT/APn+tv8Av6v+NH9qaf8A8/1t/wB/V/xqRluiqn9qaf8A8/1r/wB/V/xo/tTT/wDn+tf+/q/40DLdFVP7U0//AJ/rX/v6v+NH9qaf/wA/1r/39X/GgC3RVT+1NP8A+f61/wC/q/40f2pp/wDz/Wv/AH9X/GgC3RVT+1NP/wCf61/7+r/jR/amn/8AP9a/9/V/xoAt0VU/tTT/APn+tf8Av6v+NH9qaf8A8/1r/wB/V/xoAt0VU/tTT/8An+tf+/q/40f2pp//AD/Wv/f1f8aALdFVP7U0/wD5/rX/AL+r/jR/amn/APP9a/8Af1f8aALdFVP7U0//AJ/rX/v6v+NH9qaf/wA/1r/39X/GgC3RVT+1NP8A+f61/wC/q/40f2pp/wDz/Wv/AH9X/GgC3RVT+1NP/wCf61/7+r/jR/amn/8AP9a/9/V/xoAt0VU/tTT/APn+tf8Av6v+NH9qaf8A8/1r/wB/V/xoAt0VU/tTT/8An+tf+/q/40f2pp//AD/Wv/f1f8aALdFVP7U0/wD5/rX/AL+r/jR/amn/APP9a/8Af1f8aALdFVP7U0//AJ/rX/v6v+NH9qaf/wA/1r/39X/GgC3RVT+1NP8A+f61/wC/q/40f2pp/wDz/Wv/AH9X/GgC3RVT+1NP/wCf61/7+r/jR/amn/8AP9a/9/V/xoAt0VU/tTT/APn+tf8Av6v+NH9qaf8A8/1r/wB/V/xoAt0VU/tTT/8An+tf+/q/40f2pp//AD/Wv/f1f8aALdFVP7U0/wD5/rX/AL+r/jR/amn/APP9a/8Af1f8aALdFVP7U0//AJ/rX/v6v+NH9qaf/wA/1r/39X/GgC3RVT+1NP8A+f61/wC/q/40f2pp/wDz/Wv/AH9X/GgC3RVT+1NP/wCf61/7+r/jR/amn/8AP9a/9/V/xoAt0VU/tTT/APn+tf8Av6v+NH9qaf8A8/1r/wB/V/xoAt1V1C1a8s5LdZfK38FsZ47ik/tTT/8An+tv+/q/40f2pp//AD/W3/f1f8aAK9zo1s8cf2WOK2ljdWWRYxnj16ZqtcaDJKLiNL5kgnfzDH5YPzfXPStH+1NP/wCf62/7+r/jR/amn/8AP9bf9/V/xqlJomyKlzpDzXNxKl15aXEflunlg54wDnNSnTA0lmzSZW2jKEbfvgrj14qb+1NP/wCf62/7+r/jR/amn/8AP9bf9/V/xpXYWRRi0R0aKOS9eS0hfekJQDBzxlu4q9p9l9iSVfM3+ZK0n3cYz2o/tTT/APn+tv8Av6v+NH9qaf8A8/1t/wB/V/xobbCyRboqp/amn/8AP9a/9/V/xo/tTT/+f61/7+r/AI0ii3RVT+1NP/5/rX/v6v8AjR/amn/8/wBa/wDf1f8AGgC3RVT+1NP/AOf61/7+r/jR/amn/wDP9a/9/V/xoAt0VU/tTT/+f61/7+r/AI0f2pp//P8AWv8A39X/ABoAt1E9vDJIskkUbOn3WZQSv0Paof7U0/8A5/rb/v6v+NH9qaf/AM/1t/39X/GgQajaNfWjW4l8pWI3EDORnpUE+kW7GF7ZI7aWJw4dIxz7HpU/9qaf/wA/1t/39X/Gj+1NP/5/rb/v6v8AjTuwsmU10iWOYiG/ljtTJ5hhVcHPcbuuKbJokjrdRi7xDPJ5mzyh8rZB6556Yq9/amn/APP9bf8Af1f8aP7U0/8A5/rb/v6v+NPmYrIhutKS41KC8LkeX95McOR0P4Uy40gT/bwZsfa9v8P3MfjzVn+1NP8A+f62/wC/q/40f2pp/wDz/W3/AH9X/GldjsjJ1LT5bhrG2ZpJpUOJZhHtXy/Q9u3TNbdxCJrWSAHbvQpnHTIxUX9qaf8A8/1t/wB/V/xo/tTT/wDn+tv+/q/40229BJJFBNFuDFHb3WotNax4/dCILkDoCfSi60J7iS623rRxXBDMnlg8jpz6e1X/AO1NP/5/rb/v6v8AjR/amn/8/wBbf9/V/wAaOZhyoqT6OZ7qaRrgiOeMJJGEHOBwQc8c80umaQbGUyPNHIdu1dtuiEfiOT+dWv7U0/8A5/rb/v6v+NH9qaf/AM/1t/39X/GjmYcqLdFVP7U0/wD5/rX/AL+r/jR/amn/APP9a/8Af1f8akot0VU/tTT/APn+tf8Av6v+NH9qaf8A8/1r/wB/V/xoAt0VU/tTT/8An+tf+/q/40f2pp//AD/Wv/f1f8aALdFVP7U0/wD5/rX/AL+r/jR/amn/APP9a/8Af1f8aALdFVP7U0//AJ/rX/v6v+NH9qaf/wA/1r/39X/GgC3RVT+1NP8A+f61/wC/q/40f2pp/wDz/Wv/AH9X/GgC3RVT+1NP/wCf61/7+r/jR/amn/8AP9a/9/V/xoAt0VU/tTT/APn+tf8Av6v+NH9qaf8A8/1r/wB/V/xoAt0VU/tTT/8An+tf+/q/40f2pp//AD/Wv/f1f8aALlFU/wC1NP8A+f61/wC/q/40qalYu6ol5bszHAAlUkn86ALdFFFABTT0p1IelAC0UUUAFNb7pp1Nb7poAx6KKKANqiiigAooooAzqKKKACiiigAooooAKKKKACiiigAooooAKKKKACiiigAooooAKKKKACiiigAooooAKKKKACiiigAqKP8A5Dlv/wBe8v8A6FHUtRRf8hu3/wCveb/0KOhCNWlpKWgYlRTQQ3CBJ4klUHIDqGGfxqakoAqf2Xp//Pja/wDfpf8ACj+y9P8A+fG1/wC/S/4VTubs29xIQ+056ev4U631y2dhHO4iboCfun8e341mqsW7GKrQbsWv7L0//nxtf+/S/wCFH9l6f/z42v8A36X/AAq3RWhsVP7L0/8A58bX/v0v+FH9l6f/AM+Nr/36X/CrdFAFT+y9P/58bX/v0v8AhR/Zen/8+Nr/AN+l/wAKt0dBQBU/svT/APnxtv8Av0v+FH9l6f8A8+Nt/wB+l/wqK31WKSCeaYeSkPJJOcoeVbp3FO/tazEZcvIMOE2mJw24jIG3GefpT1FoP/svT/8Anxtv+/S/4Uf2Xp//AD423/fpf8KdDfW8+3ypMlwzAFSDhTg5BHBBPQ1E+q2abMyMQ4VgRGxADfdLEDC598UtQH/2Xp//AD423/fpf8KP7L0//nxtv+/S/wCFC3m61nm2Y8ouMZ67Sf8ACoYr65Uwm6to40m4Ro5S+DjIByox9eaAJv7L0/8A58bb/v0v+FH9l6f/AM+Nt/36X/CmR6pbMYlLndIqn5UYqCw4G7GBn3welJJqkAinaEmRoeSMFQeccEjBGc8jNPUNCT+y9P8A+fG2/wC/S/4Uf2Xp/wDz423/AH6X/Ck/tG0+0GAykOCVyVIXIGSN2MZx2zSRanaTAlJGAyo+aNlzuOFIyOQT36UtQHf2Xp//AD423/fpf8KP7L0//nxtv+/S/wCFEuoW0T7Gdi+/y9qozHdgHGAPQ5pYb+2nmMMbksM8lCA2Dg4JGDj2p6gJ/Zen/wDPjbf9+l/wo/svT/8Anxtv+/S/4VFcX8q3j21vAkrxxiRg8uwkH+6MHPT2HIqYX0HlNIxZNiqzqykFd3TI9aQCf2Xp/wDz423/AH6X/Cj+y9P/AOfG2/79L/hUcGqQSzNC+5HEjIPlYqSM8bsYzgZxnNNGtWBXcJXK7d+fJflf73Tkep6DvT1Am/svT/8Anxtv+/S/4Uf2Xp//AD423/fpf8Khm1WKG5SIoz7pCmY1Z8YTdzhff+vrSQ61avawTSl4zKm8qY2OwepOOB/tHAoswJ/7L0//AJ8bb/v0v+FH9l6f/wA+Nt/36X/CmXOpwQSiJcvJvRDhTtBYgY3YxnBzjOavUgKn9l6f/wA+Nr/36X/Cj+y9P/58bX/v0v8AhVuigZU/svT/APnxtf8Av0v+FH9l6f8A8+Nr/wB+l/wq3RQBU/svT/8Anxtf+/S/4Uf2Xp//AD42v/fpf8Kt0UAVP7L0/wD58bX/AL9L/hR/Zen/APPja/8Afpf8Kt0UAVP7L0//AJ8bX/v0v+FH9l6f/wA+Nr/36X/CrdFAFT+y9P8A+fG1/wC/S/4Uf2Xp/wDz42v/AH6X/CrdFAFT+y9P/wCfG1/79L/hR/Zen/8APja/9+l/wq3RQBU/svT/APnxtf8Av0v+FH9l6f8A8+Nr/wB+l/wq3RQBU/svT/8Anxtf+/S/4Uf2Xp//AD42v/fpf8Kt0UAVP7L0/wD58bX/AL9L/hR/Zen/APPja/8Afpf8Kt0UAVP7L0//AJ8bX/v0v+FH9l6f/wA+Nr/36X/CrdFAFT+y9P8A+fG1/wC/S/4Uf2Xp/wDz42v/AH6X/CrdFAFT+y9P/wCfG1/79L/hR/Zen/8APja/9+l/wq3RQBU/svT/APnxtf8Av0v+FH9l6f8A8+Nr/wB+l/wq3RQBU/svT/8Anxtf+/S/4Uf2Xp//AD42v/fpf8Kt0UAVP7L0/wD58bX/AL9L/hR/Zen/APPja/8Afpf8Kt0UAVP7L0//AJ8bX/v0v+FH9l6f/wA+Nr/36X/CrdFAFT+y9P8A+fG2/wC/S/4Uf2Xp/wDz423/AH6X/CrdRTTR28TSyttRepxmgCH+y9P/AOfG2/79L/hR/Zen/wDPjbf9+l/wpG1K1WGOUu5EhIVViYtkdflAyMY544qSC6juJCInR12K4Kk8g59vb1o1EM/svT/+fG2/79L/AIUf2Xp//Pjbf9+l/wAKZfX5tbi2hWLe0zEFjuCqB1OQp/XH1oj1WzdJGEjgIoc7omXKnoRkfN+GaeoD/wCy9P8A+fG2/wC/S/4Uf2Xp/wDz423/AH6X/CozqkJmt440kkE+7BEbDBXseODn1xin2t1NJO0FzAsMgQSALJv4JI54GDx7j3pahoL/AGXp/wDz42v/AH6X/Cj+y9P/AOfG1/79L/hVuigZU/svT/8Anxtf+/S/4Uf2Xp//AD42v/fpf8Kt0UAVP7L0/wD58bX/AL9L/hR/Zen/APPja/8Afpf8Kt0UAVP7L0//AJ8bX/v0v+FH9l6f/wA+Nr/36X/CrdFAFT+y9P8A+fG2/wC/S/4Uf2Xp/wDz423/AH6X/CrdZsepSNON0CLbNM0KSeZ8xcEjlcYAyCM59OKAJ/7L0/8A58bb/v0v+FH9l6f/AM+Nt/36X/CqkuqXK20l1FZI1vFvLu820lVYj5RtOTgZ5wORz1w9tUYXJC24NusiRNIXIbcwBGFxyPmHOR344oAsf2Xp/wDz423/AH6X/Cj+y9P/AOfG2/79L/hUEl9duZjaWccqxOyl5J9gOAM4wp5ySPw69qibWXaP7TBbK9qkaSSu8hRlDDPC7TnA56igRc/svT/+fG2/79L/AIUf2Xp//Pjbf9+l/wAKaL8HUzZiCQARs5lYYUkFeB6/e69P1xHYak91LGskAiE0XnREOWJTI+8MDaeRwM9+aBk39l6f/wA+Nt/36X/Cj+y9P/58bb/v0v8AhVZtUJ1g2CC1ypGfMudsh4ydqbTnA9x3qa7u7iOMSW1qJUAYu0rmIKB9QSSe3GOOvSi4D/7L0/8A58bb/v0v+FH9l6f/AM+Nt/36X/Cqcmtr9ohihSE79uVlnEch3YOEUj5iARnkdRVq/up4GgjtoY5ZJnKgSSFAMKTnIVvT0oEO/svT/wDnxtv+/S/4Uf2Xp/8Az423/fpf8KpDWXjkSK4tlV/tHkSeXLvVPk3BgcDPUZ4GOfxtrfh9VeyWM/JHvMme/Hy4+jA/jQA7+y9P/wCfG1/79L/hR/Zen/8APja/9+l/wq3RQMqf2Xp//Pja/wDfpf8ACj+y9P8A+fG1/wC/S/4VbooAqf2Xp/8Az42v/fpf8KP7L0//AJ8bX/v0v+FW6KAKn9l6f/z42v8A36X/AAo/svT/APnxtf8Av0v+FW6KAKn9l6f/AM+Nr/36X/Cj+y9P/wCfG1/79L/hVuigCp/Zen/8+Nr/AN+l/wAKP7L0/wD58bX/AL9L/hVuigCp/Zen/wDPja/9+l/wo/svT/8Anxtf+/S/4VbooAqf2Xp//Pja/wDfpf8ACj+y9P8A+fG1/wC/S/4VbooAqf2Xp/8Az42v/fpf8KP7L0//AJ8bX/v0v+FW6KAKn9l6f/z42v8A36X/AApU06xR1dLO3VlOQyxKCD+VW6KACiiigApD0paSgBaKKKACmt9006mt900AY9FFFAG1RRRQAUUUUAZ1FFFABRRRQAUUUUAFFFFABRRRQAUUUUAFFFFABRRRQAUUUUAFFFFABRRRQAUUUUAFFFFABRRRQAVFF/yG7f8A695v/Qo6lqKL/kN2/wD17zf+hR0IRq0tJS0DCkpaKAOPvVuLrV7mG1iMjCTBIHC8Dqe1adl4dhT95et9ofrtxhB+Hf8AH8q2wAM4A5payjSincwjQincKWiitTcKKKKACq15E81s8UbbS/yls4wD1x74zVmkoAxrjRdrE2jELJH5cgmld8gEFcZJ6c8e9WZbGR78T7k2eYj4J5wFYenuK0KKdxWMn7DdxTCWDyGJMoIdiMB2BB4B5GOn61Wm0m/kto7fzIyiRRqv750ClQM/KB82SOpPHp679FFwaKSWjrZ3MJK7pWkIIPHzE4/nUKW17MIEuEgijh5/dyFy5AwOqjA5z3rTopDMSPS7qJ7fZ5UZRY1eWOV1JC9QVxh+4BOMZ9qlSxuxYSWTGARqu2NgTluc5PHHHpmtaincVjJGn3O5YCYfsyzNMHySxySdpXGOp656VDFpd2kLqvlRbfLKRCZ3jLK27uPkHbAzW5RRcLGXb2NyLwXM/kgmVpCqMTgFAuMkDPT2qKw0qW1uYy4Uxw7tr+fIxOcgfITtXg+/4dtmii4WMzUbOa5kINtZ3cRHyrccGM9yCFOc/h9fSGTTb1Y3hjkilWSKNHkkYhsr1OMHOfrx71s0UXCxkixuzJ5bGAQee024E7jySFxjH459sd6Bpkotli3R7hZG3zn+Ljnp0rWopXGZMWnXEU0cimM7Zt5BYj5fLCHt1zzVX+xrkRxDbGzeQsDgXMkYwucH5QN2QTwfzroKKdxWMg6ddRsYYjD9nM0cxZiwYYK5XGDn7vXPt71r0UUrhYWiiigYUUUUAFFFFABRRRQAUUUUAFFFFABRRRQAUUUUAFFFFABRRRQAUUUUAFFFFABRRRQAUUUUAFFFFABRRRQAUUUUAJVW/t3uLbZGVEisrru6EqwIB9uKtUUAZskF8ZILpVt2uEV0aMuwXaxBGGwTkYHbnnpTbS0m087sLLuWOM4yOdzbj06Dd+lalFO4ipd28s0sLwuqNHv5POCVwP1rLTSL1pGmldPM2rjdO8mXVw3ORwDjoBxW/RQnYLFBobx5LaZxAJELhgGbCg9McfNj8M+1Ns7WdLx7iaOCEsu1hAxIkOfvNkDn8+p5rRopXCwtFFFAwooooAKKKKACiiigBKxJdKnkv2mEcKhHMsTCZ8FsEDMZG1Tk8sDk46c1t0UAY09lfIlrbW8dvNaQIoKSTshdh0zhGyO/bJon025kv/OVINzSK/2kufMjUYzGo2/dOD3H3jx67NFAGJNY6gLO3tYktpYyC10rSsnmMTkgEK3ykk5Hfp65dc2F7N58aR2yxXiIJj5rZjOMNtG35hjGMkVs0UAVJbV3v451cKqwvHx1ySpB/SqemabPaXQdkhiRUKsYnLNcNkfO+VHzcHufvHn116KAM2e0uZp2j8u3W3eVJTKjFZMqVOCuMH7uM5HHbilv4bq5gEZtLK4jbO+Kdzt6/K2dp/LH48c6NFAGGNIuYopbdHjmW5RFmnkciQFVC5HB3dM8kYOetXtQ0+O/ktRPFFNDE5ZklXcD8pA4I9TV6igDNutJikiggt444LdC+VjG3AZGHAA65NM0/T7i3mhmuZEkl8pxKy55dmB49uMflWrRQIWiiigYUUUUAFFFFABRRRQAUUUUAFFFFABRRRQAUUUUAFFFFABRRRQAUUUUAFJS0lAC0UUUAFNb7pp1Nb7poAx6KKKANqiiigAooooAzqKKKACiiigAooooAKKKKACiiigAooooAKKKKACiiigAooooAKKKKACiiigAooooAKKKKACiiigAqKL/AJDdv/17zf8AoUdS1FF/yG7f/r3m/wDQo6EI1aWkpaBhTWBIwGK+4xTqSgBmxv8Anq/5D/CjY3/PV/yH+FU9V1KPToVZlLu5wqg4zWLbeJ3EjGZBJGzZG1hlV9PespVYxdmQ6kU7M6bY3/PV/wAh/hRsb/nq/wCQ/wAKI3WRFdDlWGQR6U+tSxmxv+er/kP8KNjf89X/ACH+FSUUAR7G/wCer/kP8KNjf89X/If4VJRQBHsb/nq/5D/CjY3/AD1f8h/hUlJQAzY3/PV/yH+FGxv+er/kP8KkooAj2N/z1f8AIf4UbG/56v8AkP8ACpKKAI9jf89X/If4UbG/56v+Q/wqSigCPY3/AD1f8h/hRsb/AJ6v+Q/wqSigCPY3/PV/yH+FGxv+er/kP8KkooAj2N/z1f8AIf4UbG/56v8AkP8ACpKKAI9jf89X/If4UbG/56v+Q/wqSigCPY3/AD1f8h/hRsb/AJ6v+Q/wqSigCPY3/PV/yH+FGxv+er/kP8KkooAj2N/z1f8AIf4UbG/56v8AkP8ACpKKAI9jf89X/If4UbG/56v+Q/wqSigCPY3/AD1f8h/hRsb/AJ6v+Q/wqSigCPY3/PV/yH+FGxv+er/kP8KkooAj2N/z1f8AIf4UbG/56v8AkP8ACpKKAI9jf89X/If4UbG/56v+Q/wqSigCPY3/AD1f8h/hRsb/AJ6v+Q/wqSigCPY3/PV/yH+FGxv+er/kP8KkooAj2N/z1f8AIf4UbG/56v8AkP8ACpKKAI9jf89X/If4UbG/56v+Q/wqSigCPY3/AD1f8h/hRsb/AJ6v+Q/wqSigCPY3/PV/yH+FGxv+er/kP8KkooAj2N/z1f8AIf4UbG/56v8AkP8ACpKKAI9jf89X/If4UbG/56v+Q/wqSigCPY3/AD1f8h/hRsb/AJ6v+Q/wqSigCPY3/PV/yH+FGxv+er/kP8KkooAj2N/z1f8AIf4UbG/56v8AkP8ACpKKAI9jf89X/If4UbG/56v+Q/wqSigCPY3/AD1f8h/hRsb/AJ6v+Q/wqSigCPY3/PV/yH+FGxv+er/kP8KkooAj2N/z1f8AIf4UbG/56v8AkP8ACn0tAEexv+er/kP8KNjf89X/ACH+FSUUAR7G/wCer/kP8KNjf89X/If4VJRQBHsb/nq/5D/CjY3/AD1f8h/hUlFAEexv+er/AJD/AAo2N/z1f8h/hUlFAEexv+er/kP8KNjf89X/ACH+FSUUAR7G/wCer/kP8KNjf89X/If4VJSUAM2N/wA9X/If4UbG/wCer/kP8KkooAj2N/z1f8h/hRsb/nq/5D/CpKKAI9jf89X/ACH+FGxv+er/AJD/AAqSigCPY3/PV/yH+FGxv+er/kP8KkooAj2N/wA9X/If4UbG/wCer/kP8KkpKAGbG/56v+Q/wo2N/wA9X/If4VJRQBHsb/nq/wCQ/wAKNjf89X/If4VJRQBHsb/nq/5D/CjY3/PV/wAh/hUlFAEexv8Anq/5D/CjY3/PV/yH+FSUUAR7G/56v+Q/wo2N/wA9X/If4VJRQBHsb/nq/wCQ/wAKNjf89X/If4VJRQBHsb/nq/5D/CjY3/PV/wAh/hUlFAEexv8Anq/5D/CjY3/PV/yH+FSUUAR7G/56v+Q/wo2N/wA9X/If4VJRQBHsb/nq/wCQ/wAKAjAj96x9jj/CpKKACiiigApKWkoAWiiigAprfdNOprfdNAGPRRRQBtUUUUAFFFFAGdRRRQAUUUUAFFFFABRRRQAUUUUAFFFFABRRRQAUUUUAFFFFABRRRQAUUUUAFFFFABRRRQAUUUUAFRRf8hu3/wCveb/0KOpaii/5Ddv/ANe83/oUdCEatLSUtAwoopKAMPxNBFJbxSPOkUiE7d54YHqOPwrn9PvVsxHmCK4t85G4ZxwPun6Y/TpXVazYLfWgUrl15Vs4INc3ZeH5vtI8+HbGDj5CMsM9PYVy1KcnO8TnnF810dlC6yRI6fdYAj6VJTY1CoqgAADAHpT66UdAUUUUwCqeqTPb6ZcyxMUdIyQwGcH6VcqC5gW5t5IHLBZBtJU80AZ0dw0cfmC6vZh5kaYnhEWMsBkZjGf89Kfb6nPK6brMKku8R7ZcsSp6EEADOODmr1xAtwio5ICur8eoII/lVeTS4JLdYGaTYocdRnDA57e9MRTTXGbzkEEEksZjG2G43jLttwTjgg+1TDUrgt5K2iG6DspTzflwFByG2/7Q7Dk09NJjVt73E0jfIMttHCNuAwAAKfNpkcjtIk00UjOX3xkZGVCkDIPGAKegajJ76SFrgqiny9hPmyhEUHOSTjj9ajsNSa+ngK7VjZJdwRg6lldVyGxyOv51NPpcUzhxLLHIGVlcEEgqCAfmBzwT1zTrXTorWRXR5GYb/vkHO9gT29RS0DUrvqFxFc3EaRiY/aEijUttC5jDcnB4zmom1adJo5JIljhSOYzKHycowGRxz7dOvtV82EX2hptz7jKJe2Mhdvp0xUb6XA7ZLSYzJuXIwwc5YHjpwOnNGgypFrwkRwiQSSgx4WG4Dr8zbeSBwQevFOOuIl59nlFupV1iceeN+84+6uASuSOeO/FWl07CBZbq4mwyEF2XjacgcAD8evvSmwH2kypcTorMHeJWAViO/TI6DgEA/nT0FqZ8uszzWd2YI4kkiQkDzgXTBx86lcg/mPetK+u/smnvPKUjcADlvlDHgcnHGe9QtpMcnmebcTy7kaNd5UmMN1wcZPQdc9KtNbh/J8x2cxHdk4+Y4xk4Hv2xS0AzrPVTLZosbx3dx5xgDBwFcgE7iQDgbeeB14og1G6dTGIA8+6QsGfaEVWxwQOT6dPfFWrjTYp7hpxJJFKdpDIR8pGcEZBGcEj6UwaTGoUpcXCyAtmQMNzBjkg5HTPp07UaAUk8QJFFCJmhLCKNpS8wRyWGflXHzfp7Vaa/uJLiHyogtu1wYt+75mwGzlccDI65qRNKSMIsNzcRKEVHVGA8wKMDJxkHHcEUo0yNbgSrNMEWQyrFkbAxByemeck4zT0DUtrvaLD4RyOdhzg+xI5/KsqKWaBbm5mvppYoHKqsnlIrcDqdoxyT3HStaNSiBS7OQPvNjJ/IVWk0+J7Q24eRB5nmBwRuDbt2eRjr7VIFOPVXukVYTDv8/YTDL5iMAu8gNgduOlSHVna286G2MuIkdgrH5S2OOAScDkkDpjjmpI9O+zFponeefLOPOcAMxAGSQvHA7Dv+TINIjisYYBI8csTeZ5seM78YJ5B4wSMHtT0DUbBfXNzeWqokIidHeQrLvBAOBtIHI59u/py+5vZYLmbYhlVBGqxggFnZj3+mDUtrp0drMJY5JC2zY24ghvmLFjx1yT0wOenSnfYYzMZSz5MolIyMZC7QOnTv9aNAK6anNI/kR2yG6DMCvmnYAuMndtz/ABAdOv51fiZ3iVpE8tiAShIO0+mRVRtLjyDHPNE+XJdCMsGOSOR+o5GOtW40MYI3sw7bjnAx0z/jmgCWiiikMKKKKACiiigAooooAKKKKACiiigAooooAKKKKACiiigAooooAKKKKACiiigAooooAKKKKACiiigBKr3lx9ltzIF3tkKq5xliQAM9uTVioLq3S5gaJyQCQQy9VIOQR7gigCs95dKYoltE+1SBmKNLhAqnGdwU9cjHHftS2N79slfCuoEaNtbHBJYEdPb1pX00MkeLq4WaPd++BUuQ3UHIIx04xxgYxRHp62wH2V2Q4jQ5OflUknqOpyaeghmoSXYvLOK3bbG7EvhgGIAzjlSP5fUVXj1ws8sbQwtMgXCRXAk+Ytt2tx8pzj171o3FrHclTIW+UMMA46jBqomjRBcPcTuQgjUnaNgBBXACgZBHp9c0K3UBXuL77VaR+THF5gfzAZN2MdCOOR37UWMsy30ttLPJNtQNukjCHdk524AyvT1xnqal+wA+SWuJ2eIsS5YZbd1B44/DGO1Ot7IQS+a88s7hditLtyq+gwB7dcnigC5RRRSGFFFFABRRRQAUlLSUAFYSak66iqSXe6V7hojZgL8iZO1+m4ZAByTjn6Vu1Qk00SSuz3VwyNuKRkriNiCMqcZ7ngkgZ6dKQFGWa8k037cl88e4M0ESRofMJY7FOQScjaOMHrz6LLe3K6kVM5UrKkYhCgxbSFzufbw+ScLuGfl4OebU+kiSeGWK9ubfyU2RpGIyq+4DKcHHGfSnSaVHJNuM8wjZ1keEbdruMYY/LnOQOhA46daYFaWW4mtri6/tCS1hSRwnlxoScYUDkHOSDxjJyOe1QzXd/wDZ57p5mt3s4o2kgVVKu23cwJIJ9uDVyXR1dLRI7y5hFquE2bGyf7xDKQT7+59aWXShM+5ru42uqrMg2ATY7t8vGe+3FAC+fdjWhE5jW2aF2RRySQV5Y9up4H5+lbR72ee4RZZ2l8yHzHDIFCtkcRnA3pyfmy3bnnnSe1jkuVmbJKxtHjsQxBP8qgtdNS2nWUzzS+WhjiWTbiJTjgYAz0HXJ4+tCAqy3NyurOZXu4bRHRAyrEIiSB13Deck4yvH61PqbXSWvnCeWDywxKW8XnM5z8vVTx64HfrxzLJYCS58x7icxlg5gJBTcMYPIyOQDgHHHTrSz2ckwXbfXMLrn5oynIJ6EFSOOxxn360AZsl7dtcRzPJcRWiwxyPJbiIxZOSxJbJIxj7tWtZuHgNoq3FxAskhDNbw+Y5G0nGNrdx6VIdKj2pGk80dsqhDbggowHQHIJH4EZqzLbrLNDKxIaFiy4PByCOfzoEYjahe26RSNLK0AuG+e4hEbyRBMtkYGMHOOB0H43obyabW3iDj7MI2CgDqwK5Of+BEfhVy4tY7h42kyfLJIHY5Uqc/gahstMgshAImkPkxmMFmyWBIJJ98igOhfooooGFFFFABRRRQAUUUUAFFFFABRRRQAUUUUAFFFFABRRRQAUUUUAFFFFABSUtJQAtFFFABTW+6adTW+6aAMeiiigDaooooAKKKKAM6iiigAooooAKKKKACiiigAooooAKKKKACiiigAooooAKKKKACiiigAooooAKKKKACiiigAooooAKii/5Ddv8A9e83/oUdS1FF/wAhu3/695v/AEKOhCNWlpKWgYUUUUAJRj2opaAEpaKKACikpaACiiigAooooAKKKKACiiigBKWiigAooooAKKKKACiiigAooooASloooAKKKKACiiigAooooAKKKKACiiigAooooAKKKKACiiigAooooAKKKKACiiigAooooAKKKKACiiigAooooAKKKKACiiigAooooAKKKKACiiigBKWiigAooooAKKKKACiiigAooooAKKKKACiiigAooooAKKKKACiiigBKWiigAooooAKKKKACiiigAooooAKKKKACiiigAooooAKKKKACiiigAooooAKKKKACiiigAooooAKSlpKAFooooAKa33TTqa33TQBj0UUUAbVFFFABRRRQBnUUUUAFFFFABRRRQAUUUUAFFFFABRRRQAUUUUAFFFFABRRRQAUUUUAFFFFABRRRQAUUUUAFFFFABUUX/Ibt/wDr3m/9CjqWoov+Q3b/APXvN/6FHQhGrS0lLQMKKKKAMPUBP9puJM3DxoBse2mx5BAydyZG71756Y9XSahemRzAbdoVljiG5Wy29V568YLZxjn261dn062uJWkkRtzAB9sjKHHowBAb8akNnAc/u/vOshwT95cYP6CncRmvqV0sRUyQLMkjoxEDyF8dCqKc455OePxqGbUL270+eSF4oALRJidrFssCcA7hjGK1JNMtJH3mNg25mJWRlznGQcHkHA4PFKmnWscDQrFiN4xERuP3QCAOvuaLoOpnBJJtQnSaK9m2lFLwXBijX5Rn5d47896nF/c+YJcRfZjcGDZg7+u3dnOOvbHTvV+C3jg3eWCC2MlmLE4GBkn2FRf2fa/avtHlnzN2777bd2MbtucZx3xmi4WM+K+1GWG1Ia1DXELTZMbEKAF4+9z19v05Qanf+TuEUbvJCkyrGhJQE4ORn58DnjGa1Es4EESpHgRRmJOTwpxkfoKjfTbR0VWiOFQRrhiCADkYOeCCOvWi6Bi6dctc2293RnDFW2oydD3VuVPsat1Db28dtH5cYIGcksxYk+pJ5NTUgQtFFFAwooooAKKKKACiiigAooooAKKKKACiiigAooooAKKKKACiiigAooooAKKKKACiiigAooooAKKKKACiiigAooooAKKKKACiiigAooooAKKKKACiiigAooooAKKKKACiiigAooooAKKKKACiiigAooooAKKKKACiiigAooooAKKKKACiiigAooooAKKKKACiiigAooooAKKKKACiiigAooooAKKKKACiiigAooooAKKKKACiiigAooooAKKKKACiiigAooooAKKKKACiiigApKWkoAWiiigAprfdNOprfdNAGPRRRQBtUUUUAFFFFAGdRRRQAUUUUAFFFFABRRRQAUUUUAFFFFABRRRQAUUUUAFFFFABRRRQAUUUUAFFFFABRRRQAUUUUAFRRf8AIbt/+veb/wBCjqWoov8AkN2//XvN/wChR0IRq0tJS0DCmsoYYOfwJFOooAj8pfV/++z/AI0eUvq//fZ/xrC1rX1tp5LK2JEyY8yRl4QkZAHYnBB/GoPD17IlwyXdxLslwIxKSwLZ/vE5B9v60r6mLrRU+Q6Tyl9X/wC+z/jR5S+r/wDfZ/xp9LTNiPyl9X/77P8AjR5S+r/99n/GpKKAI/KX1f8A77P+NHlL6v8A99n/ABqSigCPyl9X/wC+z/jR5S+r/wDfZ/xpkFzDchzC4fy3KNx0YdRU1ADPKX1f/vs/40eUvq//AH2f8akpKAGeUvq//fZ/xo8pfV/++z/jTBcRGKSQN8kZYMcHjHWoYNRtriRUQyqzDK+ZC6bvpuAz+FAFnyl9X/77P+NHlL6v/wB9n/GlRg6BhnBGeQQfyPSmzSpBE0kjbUXknFAC+Uvq/wD32f8AGjyl9X/77P8AjT6KAGeUvq//AH2f8aPKX1f/AL7P+NPooAZ5S+r/APfZ/wAaPKX1f/vs/wCNQ3F7BbMEkLliM7Y42cgepCg4HvU0ciSxrJGwdGGQw6EUAHlL6v8A99n/ABo8pfV/++z/AI0+o3lRJI0ZsNISFGOpxn+QoAXyl9X/AO+z/jR5S+r/APfZ/wAafUayo0rxq2XTG4Y6Z6UAL5S+r/8AfZ/xo8pfV/8Avs/41JRQBH5S+r/99n/Gjyl9X/77P+NSUUAR+Uvq/wD32f8AGjyl9X/77P8AjUlFAEflL6v/AN9n/Gjyl9X/AO+z/jUlFAEflL6v/wB9n/Gjyl9X/wC+z/jUlFAEflL6v/32f8aPKX1f/vs/41JRQBH5S+r/APfZ/wAaPKX1f/vs/wCNSUUAR+Uvq/8A32f8aPKX1f8A77P+NSUUAR+Uvq//AH2f8aPKX1f/AL7P+NSUUAR+Uvq//fZ/xo8pfV/++z/jUlFAEflL6v8A99n/ABo8pfV/++z/AI1JRQBH5S+r/wDfZ/xo8pfV/wDvs/41JRQBH5S+r/8AfZ/xo8pfV/8Avs/41JRQBH5S+r/99n/Gjyl9X/77P+NSUUAR+Uvq/wD32f8AGjyl9X/77P8AjUlFAEflL6v/AN9n/Gjyl9X/AO+z/jUlFAEflL6v/wB9n/Gjyl9X/wC+z/jUlFAEflL6v/32f8aPKX1f/vs/41JRQBH5S+r/APfZ/wAaPKX1f/vs/wCNSUUAR+Uvq/8A32f8aPKX1f8A77P+NSVGHBcqAcgA/dOPz/CgA8pfV/8Avs/40eUvq/8A32f8ajnuYrdo1kLbpW2qFQsSfwHA96noAZ5S+r/99n/Gjyl9X/77P+NNkmjjkVHYKzAkZ9B1qO1vYLvPksxIAOGRlOD0IBAyPfpQBN5S+r/99n/Gjyl9X/77P+NSUUAR+Uvq/wD32f8AGjyl9X/77P8AjUlFAEflL6v/AN9n/Gjyl9X/AO+z/jUlFAEflL6v/wB9n/Gjyl9X/wC+z/jUlFAEflL6v/32f8aPKX1f/vs/40+qiX9s90bZXYyAkZ8ttpI6gNjaT7ZzwfSgCx5S+r/99n/Gjyl9X/77P+NU5dXsomKvK3yk7isTsEwSCWIGFGQeTgcH0qRtQtluhbl28zIGQjFQT0BbGATxwTnketAFjyl9X/77P+NHlL6v/wB9n/Gqk+q2lu7I7SMyEhljhdyMAE/dB4wRz05pZdUs4pURpGO8KQyxsygMcKSwGBn3NAFryl9X/wC+z/jR5S+r/wDfZ/xqP7VB9r+y+Yvn7PM2d9ucZ/M0y2v7e7cpC7EgZG5GUMPVSQNw9xkcigCfyl9X/wC+z/jR5S+r/wDfZ/xqu1/Al39l/etLxnZC7KuemWAwPxNLd39vZlROzgsCQEjZzgdSQoOAMjk8UAT+Uvq//fZ/xo8pfV/++z/jUct1BCsTPKoWVgkZ67iegFNu72GzEZm8z94dqrHE0hJxnooJ6CgCbyl9X/77P+NHlL6v/wB9n/Gqkeq2cnl4lZTJJ5Sq8bI2/GcEEAjj19vWp/tUJuza7wZwnmFP9nOM0ASeUvq//fZ/xo8pfV/++z/jUlFAEflL6v8A99n/ABo8pfV/++z/AI1JRQBH5S+r/wDfZ/xo8pfV/wDvs/41JRQBH5S+r/8AfZ/xo8pfV/8Avs/41JRQBH5S+r/99n/Gjyl9X/77P+NSUUAR+Uvq/wD32f8AGjyl9X/77P8AjUlFAEflL6v/AN9n/Gjyl9X/AO+z/jUlFAEflL6v/wB9n/Gjyl9X/wC+z/jUlFAEflL6v/32f8aPKX1f/vs/41JRQBH5S+r/APfZ/wAaBGAc5f8AFz/jUlFABRRRQAUlLSUALRRRQAU1vumnU1vumgDHooooA2qKKKACiiigDOooooAKKKKACiiigAooooAKKKKACiiigAooooAKKKKACiiigAooooAKKKKACiiigAooooAKKKKACoov+Q3b/wDXvN/6FHUtRRf8hu3/AOveb/0KOhCNWlpKWgYUUUUAc74jjtbdkuQn+lSH7gUYk29z6EDv1+tUrWzbW4dkeUs3GHlx+ar7+/Qe/Supnt4biPy54klTrtdQw/I05EWONUjUKijAUDAA9KVtTCVBSnzMfS0UUzcKKKKACq168iWrmAEykbU4JwTwCfYVYooA5y4sLu2imgJ8+O4hCZhiZdrLjBPzHkjPPsKml02MXZgS1AtTPG5RU+Q/K2Tjp6Zrdop3FYwYUaymQ/Z5hCPPjRY4y23LgqMDoMDr0qjcQTNb26/YmE0UMO12t3d+ME7W4EZHPufT16yihMGjNjicadeLsbczzYBHJyTioRL9rS0iihnzEQ7tJC8YUBSP4gMkk44rYopDOZhtXjns3Fu7zBIRtkgb5cAA7ZB9zHOVbrg+tTRQAafcxraTC7K/vn2ECRt3r/F65HQV0FFO4rHP/ZybvAt5he/aHZ5whGY+cDf0IxgAZ4P0qC1t3ggbyrZyiGFmYWzROdr5OV6O2P4l6+/FdPRRcLGFHbi9vhJLbOYDcM4EsRAI8tQCQR6+vpUek208d+jSKVlBfzmFqyl/96QthucYwPy5roaKLhYznl+xahPLLFM8cyrtaKJpMEZyCFBx6/iaqS2cs7SypaCCb7L+5GB8jkt0PQNz+tblFFxnMQwNHaz7LUvEyxq0S2ckS53csV3EuQOoA56ZpLWzYNGzWmAl0xiK2zIEBj4IU52jd+R64rqO9FPmJscra2lytvII0cSeTiZUtmiMh3DOXLHe2N3I9TzyK1tJjiS4umt7d4IG2bAYjGOhzhSBjn2H61qUUm7jsLRRRSGFFFFABRRRQAUUUUAFFFFABRRRQAUUUUAFFFFABRRRQAUUUUAFFFFABRRRQAUUUUAFFFFABRRRQAUUUUAFFFFABRRRQAVQ1ZHksHVUZxuUuijJZNw3DHfjPFXqKAMKaG2K2pexmbT1EmITCzYYn5T5eCQMbsccZ7VJpgltWLXSyJmGJAWBbnc2AT6jIzWzTWUMAGAODkZ9adxWM/UrdZLu1m+zCZot5BC8j5eBntzWLDbSZlMVmY4XiTzEjtnj3AOCyndy52k84Gea6yihOwNGKILcTWE0Vg6xxmQIGhOVz06/dBPTOMe1TWbPNqck6icxtHg+fGUKHPCrwMjk5PPbmtSii4WFooopDCiiigAooooAKKKKAErnZEnW88qITmGC4a4Mf2ZgT95jiTJVgSeAOeeehroqKQHPzyNb2UGmyxXH72LNzNFbySDn7wG1T8xJP0zn0pJ45FvWVIpvmnjdIVhbymUbfnZ8cMADxuH3Rwc89DRTAwWupbWwij8m5Wa8LSySLbvJ5IY5wQoPzAEAA8cc+hhmjWK1u7K2gudtzDGtviB8AbduGOPlIxzuxXSUUAZslts1hJYYAN0Em9guAzZTG4+uB+lU9GjkS8hXZMRFblH8yExrCcr8iEgbl4POW+6Oeed6igDEniC6nI1ut6t28qHJ3+SU+UN0+T7oP3uc/hU99LEloYY1vII5Nw8y1tixU55G3aSM884x79K1KKOgHNXFrqhWyc2duwiEKhFmYeWQQW42njgDOeAK09Tt5ri4sRDLLDtkYtJEqkqNjf3gR7dK0qKBWMK90uRRCsUks0zyPI00gBO/yyFJwAAAQvQD86dpqTy6hHez27xNPE7MrA/J8yhVPodo6fWtuigBaKKKBhRRRQAUUUUAFFFFABRRRQAUUUUAFFFFABRRRQAUUUUAFFFFABRRRQAUlLSUALRRRQAU1vumnU1vumgDHooooA2qKKKACiiigDOooooAKKKKACiiigAooooAKKKKACiiigAooooAKKKKACiiigAooooAKKKKACiiigAooooAKKKKACoov+Q3b/8AXvN/6FHUtRRf8hu3/wCveb/0KOhCNWlpKW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S0lAC0UUUAFNb7pp1Nb7poAx6KKKANqiiigAooooAzqKKKACiiigAooooAKKKKACiiigAooooAKKKKACiiigAooooAKKKKACiiigAooooAKKKKACiiigAqKL/AJDdv/17zf8AoUdS1FF/yG7f/r3m/wDQo6EI1aWkpa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SUALRRRQAU1vumnU1vumgDHooooA2qKKKACiiigDOooooAKKKKACiiigAooooAKKKKACiiigAooooAKKKKACiiigAooooAKKKKACiiigAooooAKKKKACoov+Q3b/APXvN/6FHUtRRf8AIbt/+veb/wBCjoQjVpaSl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b7pp1Nb7poAx6KKKANqiiigAooooAzqKKKACiiigAooooAKKKKACiiigAooooAKKKKACiiigAooooAKKKKACiiigAooooAKKKKACiiigAqKL/kN2/8A17zf+hR1LUUX/Ibt/wDr3m/9CjoQjVpaSl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b7pp1Nb7poAx6KKKAP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submitted a disclosure with a financial interest, your disclosure has been submitted and has transitioned to the state called “Department Review.”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3039291"/>
            <a:ext cx="8042366" cy="337021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376441" y="5071792"/>
            <a:ext cx="1197045" cy="533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E50B72-4D98-448C-ACEA-E14195F5577E}"/>
              </a:ext>
            </a:extLst>
          </p:cNvPr>
          <p:cNvSpPr txBox="1"/>
          <p:nvPr/>
        </p:nvSpPr>
        <p:spPr>
          <a:xfrm>
            <a:off x="8581938" y="64095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1877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9"/>
    </mc:Choice>
    <mc:Fallback xmlns="">
      <p:transition spd="slow" advTm="95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Login 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eDisclose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UMB Employee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3017520" cy="409557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If you are an UMB Employee, UMB Affiliate or UMB Student, you will be directed to this login screen, asking you to login using Multi-factor Authentication (DUO).</a:t>
            </a:r>
          </a:p>
          <a:p>
            <a:r>
              <a:rPr lang="en-US" sz="2400" dirty="0"/>
              <a:t>Enter your UMID and Password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17359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9" y="2030592"/>
            <a:ext cx="5212080" cy="4205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70909D-D77B-4AFA-A653-AFEE7F331DD4}"/>
              </a:ext>
            </a:extLst>
          </p:cNvPr>
          <p:cNvSpPr txBox="1"/>
          <p:nvPr/>
        </p:nvSpPr>
        <p:spPr>
          <a:xfrm flipH="1">
            <a:off x="8686800" y="6358855"/>
            <a:ext cx="1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87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7"/>
    </mc:Choice>
    <mc:Fallback xmlns="">
      <p:transition spd="slow" advTm="1034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View or print your Disclosure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2" y="2755945"/>
            <a:ext cx="8042366" cy="337021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2395182" y="3173592"/>
            <a:ext cx="1124316" cy="7910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66E0BA-4CE6-444B-BA84-EEFA69477CB9}"/>
              </a:ext>
            </a:extLst>
          </p:cNvPr>
          <p:cNvSpPr txBox="1"/>
          <p:nvPr/>
        </p:nvSpPr>
        <p:spPr>
          <a:xfrm>
            <a:off x="8573549" y="6425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1085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3"/>
    </mc:Choice>
    <mc:Fallback xmlns="">
      <p:transition spd="slow" advTm="5523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2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Instructions for Previous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160"/>
            <a:ext cx="8229600" cy="3921003"/>
          </a:xfrm>
        </p:spPr>
        <p:txBody>
          <a:bodyPr/>
          <a:lstStyle/>
          <a:p>
            <a:r>
              <a:rPr lang="en-US" dirty="0"/>
              <a:t>Edit Previously Submitted Annual Disclosure</a:t>
            </a:r>
          </a:p>
          <a:p>
            <a:r>
              <a:rPr lang="en-US" dirty="0"/>
              <a:t>Edit Previously Submitted Financial Disclosure(s)</a:t>
            </a:r>
          </a:p>
          <a:p>
            <a:r>
              <a:rPr lang="en-US" dirty="0"/>
              <a:t>Add a new financial relationship after you have submitted your initial annual disclosure</a:t>
            </a:r>
          </a:p>
          <a:p>
            <a:r>
              <a:rPr lang="en-US" dirty="0"/>
              <a:t>Delete A Disclosure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F85E1-47DB-4EA7-A330-83F8F1878C11}"/>
              </a:ext>
            </a:extLst>
          </p:cNvPr>
          <p:cNvSpPr txBox="1"/>
          <p:nvPr/>
        </p:nvSpPr>
        <p:spPr>
          <a:xfrm>
            <a:off x="8472881" y="630852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690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6"/>
    </mc:Choice>
    <mc:Fallback xmlns="">
      <p:transition spd="slow" advTm="941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986A-5385-461E-A664-30E850A7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1202379"/>
            <a:ext cx="8229600" cy="1115735"/>
          </a:xfrm>
        </p:spPr>
        <p:txBody>
          <a:bodyPr>
            <a:noAutofit/>
          </a:bodyPr>
          <a:lstStyle/>
          <a:p>
            <a:r>
              <a:rPr lang="en-US" sz="3600" dirty="0"/>
              <a:t>Edit Previously Submitted Annual Disclosure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D095-8BBA-4570-8085-F4AFDF1D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136" y="2437336"/>
            <a:ext cx="5161453" cy="39306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If you need to make an edit to a Disclosure previously submitted during the annual disclosure period (12 months):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Log into CICERO</a:t>
            </a:r>
          </a:p>
          <a:p>
            <a:pPr lvl="0"/>
            <a:r>
              <a:rPr lang="en-US" dirty="0"/>
              <a:t>Click on “</a:t>
            </a:r>
            <a:r>
              <a:rPr lang="en-US" dirty="0" err="1"/>
              <a:t>eDisclose</a:t>
            </a:r>
            <a:r>
              <a:rPr lang="en-US" dirty="0"/>
              <a:t>” link on the left-hand side, under My Roles &amp; Submissions</a:t>
            </a:r>
          </a:p>
          <a:p>
            <a:pPr lvl="0"/>
            <a:r>
              <a:rPr lang="en-US" dirty="0"/>
              <a:t>Click on the “Manage My Disclosures” button under the Actions</a:t>
            </a:r>
          </a:p>
          <a:p>
            <a:pPr lvl="0"/>
            <a:r>
              <a:rPr lang="en-US" dirty="0"/>
              <a:t>Go through the previous submission, to find page needed to make change </a:t>
            </a:r>
          </a:p>
          <a:p>
            <a:pPr lvl="0"/>
            <a:r>
              <a:rPr lang="en-US" dirty="0"/>
              <a:t>Make the change(s), and resubmit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0E555-034F-49E1-9216-4125559C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6" y="2371702"/>
            <a:ext cx="2277026" cy="393068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75AF9A-F4AA-4983-A568-5BCA256C1F0E}"/>
              </a:ext>
            </a:extLst>
          </p:cNvPr>
          <p:cNvCxnSpPr>
            <a:cxnSpLocks/>
          </p:cNvCxnSpPr>
          <p:nvPr/>
        </p:nvCxnSpPr>
        <p:spPr>
          <a:xfrm flipH="1" flipV="1">
            <a:off x="1739154" y="5227376"/>
            <a:ext cx="439270" cy="510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4A4846-D92F-40B0-831A-4D7DEC0EB5A1}"/>
              </a:ext>
            </a:extLst>
          </p:cNvPr>
          <p:cNvCxnSpPr>
            <a:cxnSpLocks/>
          </p:cNvCxnSpPr>
          <p:nvPr/>
        </p:nvCxnSpPr>
        <p:spPr>
          <a:xfrm flipH="1">
            <a:off x="1416424" y="3829889"/>
            <a:ext cx="76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0271CC-5C46-45E4-A80E-5B1D3DB2F4A7}"/>
              </a:ext>
            </a:extLst>
          </p:cNvPr>
          <p:cNvSpPr txBox="1"/>
          <p:nvPr/>
        </p:nvSpPr>
        <p:spPr>
          <a:xfrm>
            <a:off x="8535589" y="63023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0205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3"/>
    </mc:Choice>
    <mc:Fallback xmlns="">
      <p:transition spd="slow" advTm="23873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C097-8471-4520-A40B-0C30886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12" y="806910"/>
            <a:ext cx="8059270" cy="1143000"/>
          </a:xfrm>
        </p:spPr>
        <p:txBody>
          <a:bodyPr>
            <a:noAutofit/>
          </a:bodyPr>
          <a:lstStyle/>
          <a:p>
            <a:r>
              <a:rPr lang="en-US" sz="2800" dirty="0"/>
              <a:t>Edit Previously Submitted Financial Relationship(s)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4BA0-1213-4D78-A4A5-53754C727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8630"/>
            <a:ext cx="8229600" cy="139840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000" dirty="0"/>
              <a:t>Go to “Financial Interest Detail” page</a:t>
            </a:r>
          </a:p>
          <a:p>
            <a:pPr lvl="0"/>
            <a:r>
              <a:rPr lang="en-US" sz="2000" dirty="0"/>
              <a:t>Scroll down to the “Review Completed Disclosures” table, Click on “Modify” button</a:t>
            </a:r>
          </a:p>
          <a:p>
            <a:pPr lvl="0"/>
            <a:r>
              <a:rPr lang="en-US" sz="2000" dirty="0"/>
              <a:t>A screen will pop up, and submitter will need to confirm the edit to the disclosure</a:t>
            </a:r>
          </a:p>
          <a:p>
            <a:pPr lvl="0"/>
            <a:r>
              <a:rPr lang="en-US" sz="2000" dirty="0"/>
              <a:t>Click on “Edit” button to edit your existing financial relationship.</a:t>
            </a:r>
          </a:p>
          <a:p>
            <a:pPr lvl="0"/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56E2D-E6E4-423D-A7B5-690C59AC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59" y="4962911"/>
            <a:ext cx="6122329" cy="171036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904D7E-27B4-4F2D-B54F-263D33E4BACF}"/>
              </a:ext>
            </a:extLst>
          </p:cNvPr>
          <p:cNvCxnSpPr>
            <a:cxnSpLocks/>
          </p:cNvCxnSpPr>
          <p:nvPr/>
        </p:nvCxnSpPr>
        <p:spPr>
          <a:xfrm flipV="1">
            <a:off x="817752" y="4259187"/>
            <a:ext cx="430307" cy="31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F93341D-602A-4767-BB81-D1098E0B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59" y="2831630"/>
            <a:ext cx="6201612" cy="20171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FDA188-67D9-4475-9DC9-8B256238F406}"/>
              </a:ext>
            </a:extLst>
          </p:cNvPr>
          <p:cNvCxnSpPr>
            <a:cxnSpLocks/>
          </p:cNvCxnSpPr>
          <p:nvPr/>
        </p:nvCxnSpPr>
        <p:spPr>
          <a:xfrm flipV="1">
            <a:off x="817751" y="5993309"/>
            <a:ext cx="430307" cy="31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FC6B-F48E-4D18-AE14-076FD4A79D89}"/>
              </a:ext>
            </a:extLst>
          </p:cNvPr>
          <p:cNvSpPr txBox="1"/>
          <p:nvPr/>
        </p:nvSpPr>
        <p:spPr>
          <a:xfrm>
            <a:off x="8472881" y="630612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8084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7"/>
    </mc:Choice>
    <mc:Fallback xmlns="">
      <p:transition spd="slow" advTm="28927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707-6CB3-48D6-8639-F7E8119A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 New Financial Relationship(s)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9D31-9DC1-4072-BB65-B7E782D4A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9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If you need to add a new financial relationship after you have submitted your initial annual disclosure (within 12 months), click the “New Disclosure” button to add new financial relationship(s)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859BD-A3BD-4527-86D6-AF1B662C5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4" y="3295563"/>
            <a:ext cx="7555969" cy="21108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8A80CF-E6A8-4BB5-A369-6ECB8D35D504}"/>
              </a:ext>
            </a:extLst>
          </p:cNvPr>
          <p:cNvCxnSpPr>
            <a:cxnSpLocks/>
          </p:cNvCxnSpPr>
          <p:nvPr/>
        </p:nvCxnSpPr>
        <p:spPr>
          <a:xfrm flipH="1">
            <a:off x="5172637" y="3429000"/>
            <a:ext cx="582704" cy="133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0451A5-ACC0-4E76-B8BB-5B1AFE8C2165}"/>
              </a:ext>
            </a:extLst>
          </p:cNvPr>
          <p:cNvSpPr txBox="1"/>
          <p:nvPr/>
        </p:nvSpPr>
        <p:spPr>
          <a:xfrm>
            <a:off x="8573549" y="6325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2316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2"/>
    </mc:Choice>
    <mc:Fallback xmlns="">
      <p:transition spd="slow" advTm="1510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0146-81F6-4533-A163-ADEABE7A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7012"/>
            <a:ext cx="8229600" cy="973579"/>
          </a:xfrm>
        </p:spPr>
        <p:txBody>
          <a:bodyPr>
            <a:normAutofit/>
          </a:bodyPr>
          <a:lstStyle/>
          <a:p>
            <a:r>
              <a:rPr lang="en-US" sz="3600" dirty="0"/>
              <a:t>Delete A Disclosure in Draft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27A1-F9F4-4A7D-A63A-F97CC956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91"/>
            <a:ext cx="8229600" cy="24614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/>
              <a:t>Go to “Financial Interest Detail” page</a:t>
            </a:r>
          </a:p>
          <a:p>
            <a:pPr lvl="0"/>
            <a:r>
              <a:rPr lang="en-US" sz="2200" dirty="0"/>
              <a:t>Scroll down to the “Review Completed Disclosures” table, Click on “Modify” button</a:t>
            </a:r>
          </a:p>
          <a:p>
            <a:pPr lvl="0"/>
            <a:r>
              <a:rPr lang="en-US" sz="2200" dirty="0"/>
              <a:t>If you need to delete an existing financial relationship, click on the red “X” </a:t>
            </a:r>
          </a:p>
          <a:p>
            <a:pPr lvl="0"/>
            <a:r>
              <a:rPr lang="en-US" sz="2200" dirty="0"/>
              <a:t>A screen will pop up, you need to justify and confirm the deletion </a:t>
            </a:r>
          </a:p>
          <a:p>
            <a:pPr lvl="0"/>
            <a:r>
              <a:rPr lang="en-US" sz="2200" dirty="0"/>
              <a:t>Once submission is reviewed and sent to the end state, the deleted SFI will disappear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07E16-0199-405D-8275-E8CC7EE5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59" y="4231341"/>
            <a:ext cx="7555969" cy="21108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9C51A9-C028-45B0-8A4F-3BB1CDC4D79F}"/>
              </a:ext>
            </a:extLst>
          </p:cNvPr>
          <p:cNvCxnSpPr>
            <a:cxnSpLocks/>
          </p:cNvCxnSpPr>
          <p:nvPr/>
        </p:nvCxnSpPr>
        <p:spPr>
          <a:xfrm flipH="1" flipV="1">
            <a:off x="7753758" y="5465598"/>
            <a:ext cx="466521" cy="406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D4E15D-8C07-4A0A-9741-ADC9EE104326}"/>
              </a:ext>
            </a:extLst>
          </p:cNvPr>
          <p:cNvSpPr txBox="1"/>
          <p:nvPr/>
        </p:nvSpPr>
        <p:spPr>
          <a:xfrm>
            <a:off x="8686800" y="64175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63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03"/>
    </mc:Choice>
    <mc:Fallback xmlns="">
      <p:transition spd="slow" advTm="33603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445"/>
            <a:ext cx="8229600" cy="4678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Maryland School of Medicine: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Terry B. Rogers, PhD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Associate Dean for Research Development &amp; Administration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Executive Director, Office of Research Affairs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Professor, Department of Biochemistry &amp; Molecular Biology 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University of Maryland School of Medicine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BRB,  Rm 14-019b 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655 W. Baltimore Street</a:t>
            </a:r>
          </a:p>
          <a:p>
            <a:pPr marL="0" indent="0">
              <a:buNone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Baltimore, MD  21201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410-706-8727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900" u="sng" dirty="0">
                <a:latin typeface="Arial" panose="020B0604020202020204" pitchFamily="34" charset="0"/>
                <a:cs typeface="Arial" panose="020B0604020202020204" pitchFamily="34" charset="0"/>
                <a:hlinkClick r:id="rId2" tooltip="mailto:trogers@som.umaryland.edu"/>
              </a:rPr>
              <a:t>trogers@som.umaryland.edu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Joni M. Prasad, PhD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Director, Office of Research Affairs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Assistant Professor, Department of Microbiology &amp; Immunology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Deputy Chief Conflict of Interest Officer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University of Maryland School of Medicine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655 West Baltimore St., Room 14-016D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Baltimore, MD 21201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410-706-6353</a:t>
            </a:r>
          </a:p>
          <a:p>
            <a:pPr marL="0" indent="0">
              <a:buNone/>
            </a:pPr>
            <a:r>
              <a:rPr lang="en-US" sz="9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jprasad@som.umaryland.edu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UMB COI Office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Alison Watkins, JD, MS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AVP for Enterprise Risk and Policy Oversight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UMB Conflict of Interest Officer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Athom001@umaryland.edu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410-706-1266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7BE28-4952-411F-B0E6-3F8B630E9442}"/>
              </a:ext>
            </a:extLst>
          </p:cNvPr>
          <p:cNvSpPr txBox="1"/>
          <p:nvPr/>
        </p:nvSpPr>
        <p:spPr>
          <a:xfrm>
            <a:off x="8539993" y="64175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3807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0"/>
    </mc:Choice>
    <mc:Fallback xmlns="">
      <p:transition spd="slow" advTm="280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Login to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eDisclose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UMB Employee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be asked to choose an authentication method.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664"/>
            <a:ext cx="9144000" cy="2650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B9D398-85C3-4164-BF37-AEF556C1045F}"/>
              </a:ext>
            </a:extLst>
          </p:cNvPr>
          <p:cNvSpPr txBox="1"/>
          <p:nvPr/>
        </p:nvSpPr>
        <p:spPr>
          <a:xfrm>
            <a:off x="8611299" y="63588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694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6"/>
    </mc:Choice>
    <mc:Fallback xmlns="">
      <p:transition spd="slow" advTm="332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UMB Employee with CICERO Account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2" y="2111274"/>
            <a:ext cx="2922494" cy="4095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If you are an UMB employee, UMB Affiliate or UMB Student, and do have a CICERO user account, enter your CICERO username and password to do one-time mapping. You will only need to go through this local log in page once.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64" y="2030592"/>
            <a:ext cx="3951194" cy="3883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C3D5F-985C-4558-A476-0DE561786CAF}"/>
              </a:ext>
            </a:extLst>
          </p:cNvPr>
          <p:cNvSpPr txBox="1"/>
          <p:nvPr/>
        </p:nvSpPr>
        <p:spPr>
          <a:xfrm>
            <a:off x="8615493" y="6371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94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8"/>
    </mc:Choice>
    <mc:Fallback xmlns="">
      <p:transition spd="slow" advTm="126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016"/>
            <a:ext cx="8229600" cy="69057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Login 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eDisclose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Non-UMB Employee, and 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42" y="1902829"/>
            <a:ext cx="8229600" cy="50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a non-UMB Employee or Affiliate, select Local CICERO Login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3" y="2595115"/>
            <a:ext cx="7498081" cy="38753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E2656A-CCB4-425A-858C-68815ADEAD9E}"/>
              </a:ext>
            </a:extLst>
          </p:cNvPr>
          <p:cNvCxnSpPr/>
          <p:nvPr/>
        </p:nvCxnSpPr>
        <p:spPr>
          <a:xfrm flipH="1">
            <a:off x="7679705" y="2975086"/>
            <a:ext cx="1108498" cy="118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1156D5-30BD-49F7-B0C8-C0BE701CC234}"/>
              </a:ext>
            </a:extLst>
          </p:cNvPr>
          <p:cNvSpPr txBox="1"/>
          <p:nvPr/>
        </p:nvSpPr>
        <p:spPr>
          <a:xfrm>
            <a:off x="8559336" y="64091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080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8"/>
    </mc:Choice>
    <mc:Fallback xmlns="">
      <p:transition spd="slow" advTm="82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Login to </a:t>
            </a:r>
            <a:r>
              <a:rPr lang="en-US" sz="3200" dirty="0" err="1"/>
              <a:t>eDisclose</a:t>
            </a:r>
            <a:r>
              <a:rPr lang="en-US" sz="3200" dirty="0"/>
              <a:t> – Non-UMB Employee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216" t="20742" r="30980"/>
          <a:stretch/>
        </p:blipFill>
        <p:spPr>
          <a:xfrm>
            <a:off x="2429435" y="1810869"/>
            <a:ext cx="3639671" cy="49753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E2656A-CCB4-425A-858C-68815ADEAD9E}"/>
              </a:ext>
            </a:extLst>
          </p:cNvPr>
          <p:cNvCxnSpPr/>
          <p:nvPr/>
        </p:nvCxnSpPr>
        <p:spPr>
          <a:xfrm flipH="1">
            <a:off x="4862626" y="3384390"/>
            <a:ext cx="1108498" cy="118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CDF575-86AD-45C8-9991-AFE847DF348C}"/>
              </a:ext>
            </a:extLst>
          </p:cNvPr>
          <p:cNvSpPr txBox="1"/>
          <p:nvPr/>
        </p:nvSpPr>
        <p:spPr>
          <a:xfrm>
            <a:off x="8530347" y="63085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93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3"/>
    </mc:Choice>
    <mc:Fallback xmlns="">
      <p:transition spd="slow" advTm="101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logging in, you will arrive at your Dashboard.  On the left-hand side of the Dashboard, select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eDisclose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37" r="2000"/>
          <a:stretch/>
        </p:blipFill>
        <p:spPr>
          <a:xfrm>
            <a:off x="91440" y="2900083"/>
            <a:ext cx="8961120" cy="3429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605117" y="4401671"/>
            <a:ext cx="488577" cy="869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068D50-1DB7-48EE-88A9-947609D7AF40}"/>
              </a:ext>
            </a:extLst>
          </p:cNvPr>
          <p:cNvSpPr txBox="1"/>
          <p:nvPr/>
        </p:nvSpPr>
        <p:spPr>
          <a:xfrm>
            <a:off x="8686800" y="64259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28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5"/>
    </mc:Choice>
    <mc:Fallback xmlns="">
      <p:transition spd="slow" advTm="8645"/>
    </mc:Fallback>
  </mc:AlternateContent>
</p:sld>
</file>

<file path=ppt/theme/theme1.xml><?xml version="1.0" encoding="utf-8"?>
<a:theme xmlns:a="http://schemas.openxmlformats.org/drawingml/2006/main" name="SOM Theme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isclosure Database Instructions - Revised 22018.potx" id="{BD8478BC-6A9B-4400-B498-E817B2F5AD0C}" vid="{5EE16B6E-9ADE-4E5D-86E4-A709B6A47C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eDisclosure Database Instructions - Revised 22018</Template>
  <TotalTime>9712</TotalTime>
  <Words>1532</Words>
  <Application>Microsoft Office PowerPoint</Application>
  <PresentationFormat>On-screen Show (4:3)</PresentationFormat>
  <Paragraphs>193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SOM Theme10</vt:lpstr>
      <vt:lpstr>eDisclose</vt:lpstr>
      <vt:lpstr>To Gain Access to eDisclose (CICERO Research Evaluation Portal)</vt:lpstr>
      <vt:lpstr>Login to eDisclose</vt:lpstr>
      <vt:lpstr>Login To eDisclose – UMB Employee</vt:lpstr>
      <vt:lpstr>Login to eDisclose – UMB Employee</vt:lpstr>
      <vt:lpstr>UMB Employee with CICERO Account </vt:lpstr>
      <vt:lpstr>Login to eDisclose – Non-UMB Employee, and Affiliates</vt:lpstr>
      <vt:lpstr>Login to eDisclose – Non-UMB Employee</vt:lpstr>
      <vt:lpstr>Dashboard</vt:lpstr>
      <vt:lpstr>Create Annual Disclosure</vt:lpstr>
      <vt:lpstr>Create Annual Disclosure</vt:lpstr>
      <vt:lpstr>   Institutional Roles and Responsibilities</vt:lpstr>
      <vt:lpstr>International Financial Relationships at UMSOM/UMB</vt:lpstr>
      <vt:lpstr>Required Conflict of Interest Education</vt:lpstr>
      <vt:lpstr>US Public Health Service (PHS) Sponsored Research Activity</vt:lpstr>
      <vt:lpstr>Initial/Annual Disclosure of Relationships and Financial Interests</vt:lpstr>
      <vt:lpstr>Final Page</vt:lpstr>
      <vt:lpstr>Submit Annual Disclosure</vt:lpstr>
      <vt:lpstr>Submit Annual Disclosure</vt:lpstr>
      <vt:lpstr>Nothing to Disclose – No Further Review Required</vt:lpstr>
      <vt:lpstr>Begin to disclose Financial Interest</vt:lpstr>
      <vt:lpstr>Relationship and Financial Interest Details</vt:lpstr>
      <vt:lpstr>Relationship and Financial Interest Details</vt:lpstr>
      <vt:lpstr>General Information</vt:lpstr>
      <vt:lpstr>Dean’s Approval</vt:lpstr>
      <vt:lpstr>Services/Employment Provided to an Entity</vt:lpstr>
      <vt:lpstr>Stock/Share Options/Other Form of  Equity Owned from an Entity</vt:lpstr>
      <vt:lpstr>Intellectual Property Rights, License Payments or Royalties with an Entity</vt:lpstr>
      <vt:lpstr>Gifts, Honoraria, Paid Authorship, or Any Other Compensation to you from an Entity</vt:lpstr>
      <vt:lpstr>Travel Costs Sponsored or Reimbursed by an Entity During the Past 12 Months</vt:lpstr>
      <vt:lpstr>Other Relationships Or Financial Interests with an Entity</vt:lpstr>
      <vt:lpstr>Sponsored UMB Research Agreements  with an Entity</vt:lpstr>
      <vt:lpstr>UMB Research or Other UMB Activity of Interest to an Entity</vt:lpstr>
      <vt:lpstr>Financial Interest Summary for an Entity</vt:lpstr>
      <vt:lpstr>Relationship and Financial Interest Details </vt:lpstr>
      <vt:lpstr>Final Page</vt:lpstr>
      <vt:lpstr>Submit Annual Disclosure</vt:lpstr>
      <vt:lpstr>Submit Annual Disclosure</vt:lpstr>
      <vt:lpstr>Disclosure with Financial Interest</vt:lpstr>
      <vt:lpstr>Print Disclosure</vt:lpstr>
      <vt:lpstr>Instructions for Previous Submissions</vt:lpstr>
      <vt:lpstr>Edit Previously Submitted Annual Disclosure Form</vt:lpstr>
      <vt:lpstr>Edit Previously Submitted Financial Relationship(s)</vt:lpstr>
      <vt:lpstr>Add New Financial Relationship(s)</vt:lpstr>
      <vt:lpstr>Delete A Disclosure in Draft State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Edisclose</dc:title>
  <dc:creator>Simpson, Robertha</dc:creator>
  <cp:lastModifiedBy>Andy Goldberg</cp:lastModifiedBy>
  <cp:revision>185</cp:revision>
  <cp:lastPrinted>2020-01-23T13:19:47Z</cp:lastPrinted>
  <dcterms:created xsi:type="dcterms:W3CDTF">2018-07-26T19:14:45Z</dcterms:created>
  <dcterms:modified xsi:type="dcterms:W3CDTF">2020-09-10T20:22:40Z</dcterms:modified>
</cp:coreProperties>
</file>