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60"/>
  </p:normalViewPr>
  <p:slideViewPr>
    <p:cSldViewPr snapToGrid="0">
      <p:cViewPr varScale="1">
        <p:scale>
          <a:sx n="124" d="100"/>
          <a:sy n="124" d="100"/>
        </p:scale>
        <p:origin x="55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9900EDE-A7A1-4879-A3FD-0643D2473CBA}" type="datetimeFigureOut">
              <a:rPr lang="en-US" smtClean="0"/>
              <a:t>10/16/20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427536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900EDE-A7A1-4879-A3FD-0643D2473CBA}" type="datetimeFigureOut">
              <a:rPr lang="en-US" smtClean="0"/>
              <a:t>10/16/20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787361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900EDE-A7A1-4879-A3FD-0643D2473CBA}" type="datetimeFigureOut">
              <a:rPr lang="en-US" smtClean="0"/>
              <a:t>10/16/20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208855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900EDE-A7A1-4879-A3FD-0643D2473CBA}" type="datetimeFigureOut">
              <a:rPr lang="en-US" smtClean="0"/>
              <a:t>10/16/20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3920710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9900EDE-A7A1-4879-A3FD-0643D2473CBA}" type="datetimeFigureOut">
              <a:rPr lang="en-US" smtClean="0"/>
              <a:t>10/16/20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1067958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900EDE-A7A1-4879-A3FD-0643D2473CBA}" type="datetimeFigureOut">
              <a:rPr lang="en-US" smtClean="0"/>
              <a:t>10/16/20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47032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900EDE-A7A1-4879-A3FD-0643D2473CBA}" type="datetimeFigureOut">
              <a:rPr lang="en-US" smtClean="0"/>
              <a:t>10/16/20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3214877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900EDE-A7A1-4879-A3FD-0643D2473CBA}" type="datetimeFigureOut">
              <a:rPr lang="en-US" smtClean="0"/>
              <a:t>10/16/20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2453874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900EDE-A7A1-4879-A3FD-0643D2473CBA}" type="datetimeFigureOut">
              <a:rPr lang="en-US" smtClean="0"/>
              <a:t>10/16/20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111243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9900EDE-A7A1-4879-A3FD-0643D2473CBA}" type="datetimeFigureOut">
              <a:rPr lang="en-US" smtClean="0"/>
              <a:t>10/16/20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1679914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9900EDE-A7A1-4879-A3FD-0643D2473CBA}" type="datetimeFigureOut">
              <a:rPr lang="en-US" smtClean="0"/>
              <a:t>10/16/20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FA9354-5AE0-47ED-BB45-1A94246C516E}" type="slidenum">
              <a:rPr lang="en-US" smtClean="0"/>
              <a:t>‹#›</a:t>
            </a:fld>
            <a:endParaRPr lang="en-US"/>
          </a:p>
        </p:txBody>
      </p:sp>
    </p:spTree>
    <p:extLst>
      <p:ext uri="{BB962C8B-B14F-4D97-AF65-F5344CB8AC3E}">
        <p14:creationId xmlns:p14="http://schemas.microsoft.com/office/powerpoint/2010/main" val="4176197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900EDE-A7A1-4879-A3FD-0643D2473CBA}" type="datetimeFigureOut">
              <a:rPr lang="en-US" smtClean="0"/>
              <a:t>10/16/20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A9354-5AE0-47ED-BB45-1A94246C516E}" type="slidenum">
              <a:rPr lang="en-US" smtClean="0"/>
              <a:t>‹#›</a:t>
            </a:fld>
            <a:endParaRPr lang="en-US"/>
          </a:p>
        </p:txBody>
      </p:sp>
    </p:spTree>
    <p:extLst>
      <p:ext uri="{BB962C8B-B14F-4D97-AF65-F5344CB8AC3E}">
        <p14:creationId xmlns:p14="http://schemas.microsoft.com/office/powerpoint/2010/main" val="2518252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4101" y="2939530"/>
            <a:ext cx="8989454" cy="567531"/>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rtlCol="0" anchor="ctr"/>
          <a:lstStyle/>
          <a:p>
            <a:pPr algn="just"/>
            <a:r>
              <a:rPr lang="en-US" sz="1400" b="1" dirty="0">
                <a:solidFill>
                  <a:srgbClr val="000000"/>
                </a:solidFill>
              </a:rPr>
              <a:t>At the end of the day, enter all clients who missed their appointment in the manual (IPMS &amp; manual) or electronic (IPMS) Follow-Up register- complete all the variables in the register</a:t>
            </a:r>
          </a:p>
        </p:txBody>
      </p:sp>
      <p:sp>
        <p:nvSpPr>
          <p:cNvPr id="9" name="Rectangle 8"/>
          <p:cNvSpPr/>
          <p:nvPr/>
        </p:nvSpPr>
        <p:spPr>
          <a:xfrm>
            <a:off x="1708184" y="1083719"/>
            <a:ext cx="2736957" cy="911334"/>
          </a:xfrm>
          <a:prstGeom prst="rect">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u="sng" dirty="0">
                <a:solidFill>
                  <a:srgbClr val="000000"/>
                </a:solidFill>
              </a:rPr>
              <a:t>Manual Site: </a:t>
            </a:r>
            <a:r>
              <a:rPr lang="en-US" sz="1200" b="1" dirty="0">
                <a:solidFill>
                  <a:srgbClr val="000000"/>
                </a:solidFill>
              </a:rPr>
              <a:t>A hard cover book should be used to capture either the file number or full name of client and the date they are expected for clinic review</a:t>
            </a:r>
          </a:p>
        </p:txBody>
      </p:sp>
      <p:sp>
        <p:nvSpPr>
          <p:cNvPr id="10" name="Rectangle 9"/>
          <p:cNvSpPr/>
          <p:nvPr/>
        </p:nvSpPr>
        <p:spPr>
          <a:xfrm>
            <a:off x="3187338" y="662604"/>
            <a:ext cx="6348548" cy="318368"/>
          </a:xfrm>
          <a:prstGeom prst="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a:solidFill>
                  <a:schemeClr val="tx1"/>
                </a:solidFill>
              </a:rPr>
              <a:t>A client missed appointment system </a:t>
            </a:r>
            <a:r>
              <a:rPr lang="en-US" sz="1400" b="1" u="sng">
                <a:solidFill>
                  <a:schemeClr val="tx1"/>
                </a:solidFill>
              </a:rPr>
              <a:t>should</a:t>
            </a:r>
            <a:r>
              <a:rPr lang="en-US" sz="1400" b="1">
                <a:solidFill>
                  <a:schemeClr val="tx1"/>
                </a:solidFill>
              </a:rPr>
              <a:t> be implemented in all ART sites </a:t>
            </a:r>
            <a:endParaRPr lang="en-US" sz="1400" b="1" dirty="0">
              <a:solidFill>
                <a:schemeClr val="tx1"/>
              </a:solidFill>
            </a:endParaRPr>
          </a:p>
        </p:txBody>
      </p:sp>
      <p:sp>
        <p:nvSpPr>
          <p:cNvPr id="15" name="Rectangle 14"/>
          <p:cNvSpPr/>
          <p:nvPr/>
        </p:nvSpPr>
        <p:spPr>
          <a:xfrm>
            <a:off x="507488" y="1068946"/>
            <a:ext cx="690247" cy="850266"/>
          </a:xfrm>
          <a:prstGeom prst="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sz="1200" b="1" dirty="0">
                <a:solidFill>
                  <a:srgbClr val="000000"/>
                </a:solidFill>
              </a:rPr>
              <a:t>Step 1: ALL SITES </a:t>
            </a:r>
          </a:p>
        </p:txBody>
      </p:sp>
      <p:sp>
        <p:nvSpPr>
          <p:cNvPr id="16" name="Rectangle 15"/>
          <p:cNvSpPr/>
          <p:nvPr/>
        </p:nvSpPr>
        <p:spPr>
          <a:xfrm>
            <a:off x="492287" y="2163907"/>
            <a:ext cx="693610" cy="500898"/>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r>
              <a:rPr lang="en-US" sz="1200" b="1" dirty="0">
                <a:solidFill>
                  <a:srgbClr val="000000"/>
                </a:solidFill>
              </a:rPr>
              <a:t>Step 2</a:t>
            </a:r>
            <a:r>
              <a:rPr lang="en-US" sz="1050" b="1" dirty="0">
                <a:solidFill>
                  <a:srgbClr val="000000"/>
                </a:solidFill>
              </a:rPr>
              <a:t>: </a:t>
            </a:r>
          </a:p>
        </p:txBody>
      </p:sp>
      <p:sp>
        <p:nvSpPr>
          <p:cNvPr id="20" name="Rectangle 19"/>
          <p:cNvSpPr/>
          <p:nvPr/>
        </p:nvSpPr>
        <p:spPr>
          <a:xfrm>
            <a:off x="7744876" y="1083719"/>
            <a:ext cx="2936904" cy="895299"/>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b="1" dirty="0">
              <a:solidFill>
                <a:schemeClr val="tx1"/>
              </a:solidFill>
            </a:endParaRPr>
          </a:p>
          <a:p>
            <a:pPr algn="ctr"/>
            <a:endParaRPr lang="en-US" sz="1200" b="1" dirty="0">
              <a:solidFill>
                <a:schemeClr val="tx1"/>
              </a:solidFill>
            </a:endParaRPr>
          </a:p>
          <a:p>
            <a:pPr algn="ctr"/>
            <a:r>
              <a:rPr lang="en-US" sz="1200" b="1" u="sng" dirty="0">
                <a:solidFill>
                  <a:schemeClr val="tx1"/>
                </a:solidFill>
              </a:rPr>
              <a:t>IPMS Site</a:t>
            </a:r>
            <a:r>
              <a:rPr lang="en-US" sz="1200" b="1" dirty="0">
                <a:solidFill>
                  <a:schemeClr val="tx1"/>
                </a:solidFill>
              </a:rPr>
              <a:t>: A </a:t>
            </a:r>
            <a:r>
              <a:rPr lang="en-US" sz="1200" b="1" dirty="0">
                <a:solidFill>
                  <a:srgbClr val="000000"/>
                </a:solidFill>
              </a:rPr>
              <a:t>hard cover book should be used to capture either the file number or full name of client and the date they are expected for clinic review</a:t>
            </a:r>
          </a:p>
          <a:p>
            <a:pPr algn="ctr"/>
            <a:endParaRPr lang="en-US" sz="1050" b="1" dirty="0"/>
          </a:p>
          <a:p>
            <a:pPr algn="ctr"/>
            <a:endParaRPr lang="en-US" sz="1050" b="1" dirty="0"/>
          </a:p>
          <a:p>
            <a:r>
              <a:rPr lang="en-US" sz="1050" b="1" dirty="0"/>
              <a:t> </a:t>
            </a:r>
          </a:p>
        </p:txBody>
      </p:sp>
      <p:sp>
        <p:nvSpPr>
          <p:cNvPr id="21" name="Rectangle 20"/>
          <p:cNvSpPr/>
          <p:nvPr/>
        </p:nvSpPr>
        <p:spPr>
          <a:xfrm>
            <a:off x="507488" y="4545048"/>
            <a:ext cx="717288" cy="762504"/>
          </a:xfrm>
          <a:prstGeom prst="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sz="1200" b="1" dirty="0">
                <a:solidFill>
                  <a:srgbClr val="000000"/>
                </a:solidFill>
              </a:rPr>
              <a:t>Step 5: ALL SITES </a:t>
            </a:r>
          </a:p>
        </p:txBody>
      </p:sp>
      <p:sp>
        <p:nvSpPr>
          <p:cNvPr id="42" name="Rectangle 41"/>
          <p:cNvSpPr/>
          <p:nvPr/>
        </p:nvSpPr>
        <p:spPr>
          <a:xfrm>
            <a:off x="480448" y="5525589"/>
            <a:ext cx="717288" cy="712131"/>
          </a:xfrm>
          <a:prstGeom prst="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sz="1200" b="1" dirty="0">
                <a:solidFill>
                  <a:srgbClr val="000000"/>
                </a:solidFill>
              </a:rPr>
              <a:t>Step 6: ALL SITES </a:t>
            </a:r>
          </a:p>
        </p:txBody>
      </p:sp>
      <p:sp>
        <p:nvSpPr>
          <p:cNvPr id="54" name="Rectangle 53"/>
          <p:cNvSpPr/>
          <p:nvPr/>
        </p:nvSpPr>
        <p:spPr>
          <a:xfrm>
            <a:off x="4714648" y="1093000"/>
            <a:ext cx="2740223" cy="921219"/>
          </a:xfrm>
          <a:prstGeom prst="rect">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b="1" dirty="0">
              <a:solidFill>
                <a:srgbClr val="000000"/>
              </a:solidFill>
            </a:endParaRPr>
          </a:p>
          <a:p>
            <a:pPr algn="ctr"/>
            <a:endParaRPr lang="en-US" sz="1200" b="1" dirty="0">
              <a:solidFill>
                <a:srgbClr val="000000"/>
              </a:solidFill>
            </a:endParaRPr>
          </a:p>
          <a:p>
            <a:pPr algn="ctr"/>
            <a:endParaRPr lang="en-US" sz="1200" b="1" dirty="0">
              <a:solidFill>
                <a:srgbClr val="000000"/>
              </a:solidFill>
            </a:endParaRPr>
          </a:p>
          <a:p>
            <a:pPr algn="ctr"/>
            <a:r>
              <a:rPr lang="en-US" sz="1200" b="1" u="sng" dirty="0">
                <a:solidFill>
                  <a:srgbClr val="000000"/>
                </a:solidFill>
              </a:rPr>
              <a:t>PIMS Site</a:t>
            </a:r>
            <a:r>
              <a:rPr lang="en-US" sz="1200" b="1" dirty="0">
                <a:solidFill>
                  <a:srgbClr val="000000"/>
                </a:solidFill>
              </a:rPr>
              <a:t>: Make appointment in the follow up module of the PIMS 2 system</a:t>
            </a:r>
          </a:p>
          <a:p>
            <a:pPr algn="ctr"/>
            <a:r>
              <a:rPr lang="en-US" sz="1200" b="1" dirty="0">
                <a:solidFill>
                  <a:srgbClr val="000000"/>
                </a:solidFill>
              </a:rPr>
              <a:t> </a:t>
            </a:r>
          </a:p>
          <a:p>
            <a:pPr algn="ctr"/>
            <a:endParaRPr lang="en-US" sz="1200" b="1" dirty="0">
              <a:solidFill>
                <a:schemeClr val="tx1"/>
              </a:solidFill>
            </a:endParaRPr>
          </a:p>
          <a:p>
            <a:pPr algn="just"/>
            <a:endParaRPr lang="en-US" sz="1200" dirty="0"/>
          </a:p>
        </p:txBody>
      </p:sp>
      <p:sp>
        <p:nvSpPr>
          <p:cNvPr id="27" name="Title 26"/>
          <p:cNvSpPr>
            <a:spLocks noGrp="1"/>
          </p:cNvSpPr>
          <p:nvPr>
            <p:ph type="title"/>
          </p:nvPr>
        </p:nvSpPr>
        <p:spPr>
          <a:xfrm>
            <a:off x="0" y="15431"/>
            <a:ext cx="11994736" cy="697219"/>
          </a:xfrm>
        </p:spPr>
        <p:txBody>
          <a:bodyPr>
            <a:normAutofit fontScale="90000"/>
          </a:bodyPr>
          <a:lstStyle/>
          <a:p>
            <a:pPr algn="ctr"/>
            <a:r>
              <a:rPr lang="en-US" b="1" dirty="0">
                <a:solidFill>
                  <a:srgbClr val="5B9BD5"/>
                </a:solidFill>
              </a:rPr>
              <a:t>Client Missed Appointment Follow Up System–Job Aid</a:t>
            </a:r>
          </a:p>
        </p:txBody>
      </p:sp>
      <p:sp>
        <p:nvSpPr>
          <p:cNvPr id="63" name="Rectangle 62"/>
          <p:cNvSpPr/>
          <p:nvPr/>
        </p:nvSpPr>
        <p:spPr>
          <a:xfrm>
            <a:off x="468609" y="2882842"/>
            <a:ext cx="717288" cy="649252"/>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a:solidFill>
                  <a:schemeClr val="tx1"/>
                </a:solidFill>
              </a:rPr>
              <a:t>Step 3: ALL SITES</a:t>
            </a:r>
          </a:p>
        </p:txBody>
      </p:sp>
      <p:sp>
        <p:nvSpPr>
          <p:cNvPr id="64" name="Rectangle 63"/>
          <p:cNvSpPr/>
          <p:nvPr/>
        </p:nvSpPr>
        <p:spPr>
          <a:xfrm>
            <a:off x="1592862" y="5525589"/>
            <a:ext cx="8989454" cy="726728"/>
          </a:xfrm>
          <a:prstGeom prst="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rgbClr val="000000"/>
                </a:solidFill>
              </a:rPr>
              <a:t>Using follow up efforts captured in Follow Up register, complete the </a:t>
            </a:r>
            <a:r>
              <a:rPr lang="en-US" sz="1400" b="1" u="sng" dirty="0">
                <a:solidFill>
                  <a:srgbClr val="000000"/>
                </a:solidFill>
              </a:rPr>
              <a:t>Talking Walls on a weekly basis</a:t>
            </a:r>
            <a:r>
              <a:rPr lang="en-US" sz="1400" b="1" dirty="0">
                <a:solidFill>
                  <a:srgbClr val="000000"/>
                </a:solidFill>
              </a:rPr>
              <a:t>; conduct data interrogation with the facility and community partner staff and as a team discuss and agree on the following week plan for follow up of clients. Document all discussions in facility projects book</a:t>
            </a:r>
          </a:p>
        </p:txBody>
      </p:sp>
      <p:sp>
        <p:nvSpPr>
          <p:cNvPr id="66" name="Rectangle 65"/>
          <p:cNvSpPr/>
          <p:nvPr/>
        </p:nvSpPr>
        <p:spPr>
          <a:xfrm>
            <a:off x="10971785" y="1068946"/>
            <a:ext cx="1022951" cy="850266"/>
          </a:xfrm>
          <a:prstGeom prst="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sz="1200" b="1" dirty="0">
                <a:solidFill>
                  <a:srgbClr val="000000"/>
                </a:solidFill>
              </a:rPr>
              <a:t>HCA </a:t>
            </a:r>
          </a:p>
          <a:p>
            <a:r>
              <a:rPr lang="en-US" sz="1200" b="1" dirty="0">
                <a:solidFill>
                  <a:srgbClr val="000000"/>
                </a:solidFill>
              </a:rPr>
              <a:t>Data Clerk </a:t>
            </a:r>
          </a:p>
          <a:p>
            <a:r>
              <a:rPr lang="en-US" sz="1200" b="1" dirty="0">
                <a:solidFill>
                  <a:srgbClr val="000000"/>
                </a:solidFill>
              </a:rPr>
              <a:t>FCTO</a:t>
            </a:r>
          </a:p>
        </p:txBody>
      </p:sp>
      <p:sp>
        <p:nvSpPr>
          <p:cNvPr id="67" name="Rectangle 66"/>
          <p:cNvSpPr/>
          <p:nvPr/>
        </p:nvSpPr>
        <p:spPr>
          <a:xfrm>
            <a:off x="10971785" y="2149405"/>
            <a:ext cx="1022951" cy="622499"/>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r>
              <a:rPr lang="en-US" sz="1100" b="1" dirty="0">
                <a:solidFill>
                  <a:srgbClr val="000000"/>
                </a:solidFill>
              </a:rPr>
              <a:t>HCA </a:t>
            </a:r>
          </a:p>
          <a:p>
            <a:r>
              <a:rPr lang="en-US" sz="1100" b="1" dirty="0">
                <a:solidFill>
                  <a:srgbClr val="000000"/>
                </a:solidFill>
              </a:rPr>
              <a:t>Data Clerk </a:t>
            </a:r>
          </a:p>
          <a:p>
            <a:r>
              <a:rPr lang="en-US" sz="1100" b="1" dirty="0">
                <a:solidFill>
                  <a:srgbClr val="000000"/>
                </a:solidFill>
              </a:rPr>
              <a:t>FCTO</a:t>
            </a:r>
          </a:p>
          <a:p>
            <a:r>
              <a:rPr lang="en-US" sz="1100" b="1" dirty="0">
                <a:solidFill>
                  <a:srgbClr val="000000"/>
                </a:solidFill>
              </a:rPr>
              <a:t>NPD /MO</a:t>
            </a:r>
          </a:p>
        </p:txBody>
      </p:sp>
      <p:sp>
        <p:nvSpPr>
          <p:cNvPr id="68" name="Rectangle 67"/>
          <p:cNvSpPr/>
          <p:nvPr/>
        </p:nvSpPr>
        <p:spPr>
          <a:xfrm>
            <a:off x="10971758" y="2961312"/>
            <a:ext cx="1022951" cy="582126"/>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rtlCol="0" anchor="ctr"/>
          <a:lstStyle/>
          <a:p>
            <a:r>
              <a:rPr lang="en-US" sz="1200" b="1" dirty="0">
                <a:solidFill>
                  <a:srgbClr val="000000"/>
                </a:solidFill>
              </a:rPr>
              <a:t>HCA </a:t>
            </a:r>
          </a:p>
          <a:p>
            <a:r>
              <a:rPr lang="en-US" sz="1200" b="1" dirty="0">
                <a:solidFill>
                  <a:srgbClr val="000000"/>
                </a:solidFill>
              </a:rPr>
              <a:t>Data Clerk </a:t>
            </a:r>
          </a:p>
          <a:p>
            <a:r>
              <a:rPr lang="en-US" sz="1200" b="1" dirty="0">
                <a:solidFill>
                  <a:srgbClr val="000000"/>
                </a:solidFill>
              </a:rPr>
              <a:t>FCTO</a:t>
            </a:r>
          </a:p>
        </p:txBody>
      </p:sp>
      <p:sp>
        <p:nvSpPr>
          <p:cNvPr id="69" name="Rectangle 68"/>
          <p:cNvSpPr/>
          <p:nvPr/>
        </p:nvSpPr>
        <p:spPr>
          <a:xfrm>
            <a:off x="10941000" y="4522674"/>
            <a:ext cx="1022951" cy="784878"/>
          </a:xfrm>
          <a:prstGeom prst="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r>
              <a:rPr lang="en-US" sz="1200" b="1" dirty="0">
                <a:solidFill>
                  <a:srgbClr val="000000"/>
                </a:solidFill>
              </a:rPr>
              <a:t>NPD/HCA  </a:t>
            </a:r>
          </a:p>
          <a:p>
            <a:r>
              <a:rPr lang="en-US" sz="1200" b="1" dirty="0">
                <a:solidFill>
                  <a:srgbClr val="000000"/>
                </a:solidFill>
              </a:rPr>
              <a:t>FCTO</a:t>
            </a:r>
          </a:p>
          <a:p>
            <a:r>
              <a:rPr lang="en-US" sz="1200" b="1" dirty="0">
                <a:solidFill>
                  <a:srgbClr val="000000"/>
                </a:solidFill>
              </a:rPr>
              <a:t>EC</a:t>
            </a:r>
          </a:p>
        </p:txBody>
      </p:sp>
      <p:sp>
        <p:nvSpPr>
          <p:cNvPr id="70" name="Rectangle 69"/>
          <p:cNvSpPr/>
          <p:nvPr/>
        </p:nvSpPr>
        <p:spPr>
          <a:xfrm>
            <a:off x="10941000" y="5567409"/>
            <a:ext cx="1022951" cy="610506"/>
          </a:xfrm>
          <a:prstGeom prst="rect">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endParaRPr lang="en-US" sz="1200" b="1" dirty="0">
              <a:solidFill>
                <a:srgbClr val="000000"/>
              </a:solidFill>
            </a:endParaRPr>
          </a:p>
          <a:p>
            <a:r>
              <a:rPr lang="en-US" sz="1200" b="1" dirty="0">
                <a:solidFill>
                  <a:srgbClr val="000000"/>
                </a:solidFill>
              </a:rPr>
              <a:t>NPD</a:t>
            </a:r>
          </a:p>
          <a:p>
            <a:r>
              <a:rPr lang="en-US" sz="1200" b="1" dirty="0">
                <a:solidFill>
                  <a:srgbClr val="000000"/>
                </a:solidFill>
              </a:rPr>
              <a:t>MO</a:t>
            </a:r>
          </a:p>
          <a:p>
            <a:r>
              <a:rPr lang="en-US" sz="1200" b="1" dirty="0">
                <a:solidFill>
                  <a:srgbClr val="000000"/>
                </a:solidFill>
              </a:rPr>
              <a:t>MEO</a:t>
            </a:r>
          </a:p>
          <a:p>
            <a:endParaRPr lang="en-US" sz="1200" b="1" dirty="0">
              <a:solidFill>
                <a:srgbClr val="000000"/>
              </a:solidFill>
            </a:endParaRPr>
          </a:p>
        </p:txBody>
      </p:sp>
      <p:pic>
        <p:nvPicPr>
          <p:cNvPr id="23" name="Picture 22" descr="C:\P in BUMMHI\Adhoc\CIHEB-Log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049" y="6371947"/>
            <a:ext cx="1103865" cy="402515"/>
          </a:xfrm>
          <a:prstGeom prst="rect">
            <a:avLst/>
          </a:prstGeom>
          <a:noFill/>
          <a:ln>
            <a:noFill/>
          </a:ln>
        </p:spPr>
      </p:pic>
      <p:sp>
        <p:nvSpPr>
          <p:cNvPr id="24" name="Rectangle 23"/>
          <p:cNvSpPr/>
          <p:nvPr/>
        </p:nvSpPr>
        <p:spPr>
          <a:xfrm>
            <a:off x="1592862" y="2232498"/>
            <a:ext cx="8989454" cy="581683"/>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tx1"/>
                </a:solidFill>
              </a:rPr>
              <a:t>A list should be generated and placed either at the registration or consultation point on the day to reconcile at the end of the day clients who missed their review appointment. Tick/flag clients who came for appointment on the list</a:t>
            </a:r>
          </a:p>
        </p:txBody>
      </p:sp>
      <p:sp>
        <p:nvSpPr>
          <p:cNvPr id="25" name="Rectangle 24"/>
          <p:cNvSpPr/>
          <p:nvPr/>
        </p:nvSpPr>
        <p:spPr>
          <a:xfrm>
            <a:off x="1592862" y="4467573"/>
            <a:ext cx="8989454" cy="917455"/>
          </a:xfrm>
          <a:prstGeom prst="rect">
            <a:avLst/>
          </a:prstGeom>
          <a:solidFill>
            <a:schemeClr val="accent3">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just"/>
            <a:r>
              <a:rPr lang="en-US" sz="1400" b="1" dirty="0">
                <a:solidFill>
                  <a:srgbClr val="000000"/>
                </a:solidFill>
              </a:rPr>
              <a:t>Make phone follow up for 2 consecutive days and if not reachable via phone, on 3</a:t>
            </a:r>
            <a:r>
              <a:rPr lang="en-US" sz="1400" b="1" baseline="30000" dirty="0">
                <a:solidFill>
                  <a:srgbClr val="000000"/>
                </a:solidFill>
              </a:rPr>
              <a:t>rd</a:t>
            </a:r>
            <a:r>
              <a:rPr lang="en-US" sz="1400" b="1" dirty="0">
                <a:solidFill>
                  <a:srgbClr val="000000"/>
                </a:solidFill>
              </a:rPr>
              <a:t> day handover client to a Community Treatment Supporter for physical follow up  to locate the client. Capture all follow up efforts including follow up outcomes in the Follow Up register</a:t>
            </a:r>
          </a:p>
          <a:p>
            <a:pPr algn="just"/>
            <a:endParaRPr lang="en-US" sz="1400" b="1" dirty="0">
              <a:solidFill>
                <a:srgbClr val="000000"/>
              </a:solidFill>
            </a:endParaRPr>
          </a:p>
        </p:txBody>
      </p:sp>
      <p:sp>
        <p:nvSpPr>
          <p:cNvPr id="26" name="Rectangle 25"/>
          <p:cNvSpPr/>
          <p:nvPr/>
        </p:nvSpPr>
        <p:spPr>
          <a:xfrm>
            <a:off x="1584101" y="3639493"/>
            <a:ext cx="8989454" cy="658191"/>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pPr algn="just"/>
            <a:r>
              <a:rPr lang="en-US" sz="1400" b="1" dirty="0">
                <a:solidFill>
                  <a:srgbClr val="000000"/>
                </a:solidFill>
              </a:rPr>
              <a:t>At the end of the day call clients to establish the reason for missing the appoint and plan for a re- appointment. Documents effort in the Follow Up register</a:t>
            </a:r>
          </a:p>
        </p:txBody>
      </p:sp>
      <p:sp>
        <p:nvSpPr>
          <p:cNvPr id="28" name="Rectangle 27"/>
          <p:cNvSpPr/>
          <p:nvPr/>
        </p:nvSpPr>
        <p:spPr>
          <a:xfrm>
            <a:off x="461816" y="3705069"/>
            <a:ext cx="717288" cy="762504"/>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r>
              <a:rPr lang="en-US" sz="1200" b="1" dirty="0">
                <a:solidFill>
                  <a:srgbClr val="000000"/>
                </a:solidFill>
              </a:rPr>
              <a:t>Step 4: ALL SITES </a:t>
            </a:r>
          </a:p>
        </p:txBody>
      </p:sp>
      <p:sp>
        <p:nvSpPr>
          <p:cNvPr id="29" name="Rectangle 28"/>
          <p:cNvSpPr/>
          <p:nvPr/>
        </p:nvSpPr>
        <p:spPr>
          <a:xfrm>
            <a:off x="10971759" y="3794943"/>
            <a:ext cx="1022951" cy="582126"/>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p>
            <a:r>
              <a:rPr lang="en-US" sz="1200" b="1" dirty="0">
                <a:solidFill>
                  <a:srgbClr val="000000"/>
                </a:solidFill>
              </a:rPr>
              <a:t>HCA </a:t>
            </a:r>
          </a:p>
          <a:p>
            <a:r>
              <a:rPr lang="en-US" sz="1200" b="1" dirty="0">
                <a:solidFill>
                  <a:srgbClr val="000000"/>
                </a:solidFill>
              </a:rPr>
              <a:t>Data Clerk </a:t>
            </a:r>
          </a:p>
          <a:p>
            <a:r>
              <a:rPr lang="en-US" sz="1200" b="1" dirty="0">
                <a:solidFill>
                  <a:srgbClr val="000000"/>
                </a:solidFill>
              </a:rPr>
              <a:t>FCTO</a:t>
            </a:r>
          </a:p>
        </p:txBody>
      </p:sp>
      <p:pic>
        <p:nvPicPr>
          <p:cNvPr id="3" name="Picture 2" descr="Text&#10;&#10;Description automatically generated">
            <a:extLst>
              <a:ext uri="{FF2B5EF4-FFF2-40B4-BE49-F238E27FC236}">
                <a16:creationId xmlns:a16="http://schemas.microsoft.com/office/drawing/2014/main" id="{29A8551A-ECFD-3E4F-8FF1-BF6D952D2C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31925" y="6294436"/>
            <a:ext cx="1832026" cy="480026"/>
          </a:xfrm>
          <a:prstGeom prst="rect">
            <a:avLst/>
          </a:prstGeom>
        </p:spPr>
      </p:pic>
    </p:spTree>
    <p:extLst>
      <p:ext uri="{BB962C8B-B14F-4D97-AF65-F5344CB8AC3E}">
        <p14:creationId xmlns:p14="http://schemas.microsoft.com/office/powerpoint/2010/main" val="143646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3083</TotalTime>
  <Words>364</Words>
  <Application>Microsoft Macintosh PowerPoint</Application>
  <PresentationFormat>Widescreen</PresentationFormat>
  <Paragraphs>45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Client Missed Appointment Follow Up System–Job Aid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BUMMHI Case Management Process</dc:title>
  <dc:creator>Daniel Wandina</dc:creator>
  <cp:lastModifiedBy>Andrew Tie</cp:lastModifiedBy>
  <cp:revision>22</cp:revision>
  <dcterms:created xsi:type="dcterms:W3CDTF">2018-01-19T11:48:47Z</dcterms:created>
  <dcterms:modified xsi:type="dcterms:W3CDTF">2020-10-16T13:02:09Z</dcterms:modified>
</cp:coreProperties>
</file>