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85" r:id="rId3"/>
  </p:sldMasterIdLst>
  <p:notesMasterIdLst>
    <p:notesMasterId r:id="rId56"/>
  </p:notesMasterIdLst>
  <p:sldIdLst>
    <p:sldId id="380" r:id="rId4"/>
    <p:sldId id="256" r:id="rId5"/>
    <p:sldId id="282" r:id="rId6"/>
    <p:sldId id="257" r:id="rId7"/>
    <p:sldId id="350" r:id="rId8"/>
    <p:sldId id="360" r:id="rId9"/>
    <p:sldId id="258" r:id="rId10"/>
    <p:sldId id="260" r:id="rId11"/>
    <p:sldId id="261" r:id="rId12"/>
    <p:sldId id="262" r:id="rId13"/>
    <p:sldId id="363" r:id="rId14"/>
    <p:sldId id="259" r:id="rId15"/>
    <p:sldId id="263" r:id="rId16"/>
    <p:sldId id="264" r:id="rId17"/>
    <p:sldId id="266" r:id="rId18"/>
    <p:sldId id="267" r:id="rId19"/>
    <p:sldId id="361" r:id="rId20"/>
    <p:sldId id="362" r:id="rId21"/>
    <p:sldId id="364" r:id="rId22"/>
    <p:sldId id="269" r:id="rId23"/>
    <p:sldId id="268" r:id="rId24"/>
    <p:sldId id="271" r:id="rId25"/>
    <p:sldId id="270" r:id="rId26"/>
    <p:sldId id="272" r:id="rId27"/>
    <p:sldId id="273" r:id="rId28"/>
    <p:sldId id="274" r:id="rId29"/>
    <p:sldId id="275" r:id="rId30"/>
    <p:sldId id="276" r:id="rId31"/>
    <p:sldId id="277" r:id="rId32"/>
    <p:sldId id="278" r:id="rId33"/>
    <p:sldId id="279" r:id="rId34"/>
    <p:sldId id="280" r:id="rId35"/>
    <p:sldId id="281" r:id="rId36"/>
    <p:sldId id="295" r:id="rId37"/>
    <p:sldId id="296" r:id="rId38"/>
    <p:sldId id="297" r:id="rId39"/>
    <p:sldId id="298" r:id="rId40"/>
    <p:sldId id="299" r:id="rId41"/>
    <p:sldId id="285" r:id="rId42"/>
    <p:sldId id="286" r:id="rId43"/>
    <p:sldId id="287" r:id="rId44"/>
    <p:sldId id="288" r:id="rId45"/>
    <p:sldId id="289" r:id="rId46"/>
    <p:sldId id="290" r:id="rId47"/>
    <p:sldId id="283" r:id="rId48"/>
    <p:sldId id="291" r:id="rId49"/>
    <p:sldId id="292" r:id="rId50"/>
    <p:sldId id="293" r:id="rId51"/>
    <p:sldId id="294" r:id="rId52"/>
    <p:sldId id="300" r:id="rId53"/>
    <p:sldId id="379" r:id="rId54"/>
    <p:sldId id="28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6" d="100"/>
          <a:sy n="146" d="100"/>
        </p:scale>
        <p:origin x="12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2A1B6-CEE5-4A22-B8F6-914D1FF861BB}" type="datetimeFigureOut">
              <a:rPr lang="en-US" smtClean="0"/>
              <a:t>3/12/2021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240C5-E463-4B76-A061-D64256F51952}" type="slidenum">
              <a:rPr lang="en-US" smtClean="0"/>
              <a:t>‹#›</a:t>
            </a:fld>
            <a:endParaRPr lang="en-US"/>
          </a:p>
        </p:txBody>
      </p:sp>
    </p:spTree>
    <p:extLst>
      <p:ext uri="{BB962C8B-B14F-4D97-AF65-F5344CB8AC3E}">
        <p14:creationId xmlns:p14="http://schemas.microsoft.com/office/powerpoint/2010/main" val="266203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6240C5-E463-4B76-A061-D64256F51952}" type="slidenum">
              <a:rPr lang="en-US" smtClean="0"/>
              <a:t>11</a:t>
            </a:fld>
            <a:endParaRPr lang="en-US"/>
          </a:p>
        </p:txBody>
      </p:sp>
    </p:spTree>
    <p:extLst>
      <p:ext uri="{BB962C8B-B14F-4D97-AF65-F5344CB8AC3E}">
        <p14:creationId xmlns:p14="http://schemas.microsoft.com/office/powerpoint/2010/main" val="385465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1595" y="1064559"/>
            <a:ext cx="8324273" cy="441512"/>
          </a:xfrm>
          <a:prstGeom prst="rect">
            <a:avLst/>
          </a:prstGeom>
          <a:noFill/>
          <a:ln w="0" cmpd="sng">
            <a:noFill/>
            <a:prstDash val="solid"/>
          </a:ln>
        </p:spPr>
        <p:txBody>
          <a:bodyPr vert="horz" lIns="0" tIns="5715" rIns="0" bIns="0" anchor="t"/>
          <a:lstStyle>
            <a:lvl1pPr marL="403433" marR="0" indent="0" algn="l">
              <a:lnSpc>
                <a:spcPts val="2735"/>
              </a:lnSpc>
              <a:spcAft>
                <a:spcPts val="675"/>
              </a:spcAft>
              <a:defRPr/>
            </a:lvl1pPr>
          </a:lstStyle>
          <a:p>
            <a:pPr marL="457200" marR="0" indent="0" algn="l">
              <a:lnSpc>
                <a:spcPts val="3100"/>
              </a:lnSpc>
              <a:spcAft>
                <a:spcPts val="765"/>
              </a:spcAft>
            </a:pPr>
            <a:r>
              <a:rPr lang="en-US" sz="2074" spc="13">
                <a:solidFill>
                  <a:srgbClr val="00284B"/>
                </a:solidFill>
                <a:latin typeface="Segoe UI" panose="02020603050405020304" pitchFamily="2"/>
              </a:rPr>
              <a:t>The Progression of Interoperability </a:t>
            </a:r>
          </a:p>
        </p:txBody>
      </p:sp>
      <p:sp>
        <p:nvSpPr>
          <p:cNvPr id="3" name="Text Placeholder 2"/>
          <p:cNvSpPr>
            <a:spLocks noGrp="1"/>
          </p:cNvSpPr>
          <p:nvPr>
            <p:ph type="body" idx="10"/>
          </p:nvPr>
        </p:nvSpPr>
        <p:spPr>
          <a:xfrm>
            <a:off x="411595" y="1506071"/>
            <a:ext cx="8324273" cy="510988"/>
          </a:xfrm>
          <a:prstGeom prst="rect">
            <a:avLst/>
          </a:prstGeom>
          <a:solidFill>
            <a:srgbClr val="00284B"/>
          </a:solidFill>
          <a:ln w="0" cmpd="sng">
            <a:noFill/>
            <a:prstDash val="solid"/>
          </a:ln>
        </p:spPr>
        <p:txBody>
          <a:bodyPr vert="horz" lIns="0" tIns="167640" rIns="0" bIns="0" anchor="t"/>
          <a:lstStyle>
            <a:lvl1pPr marL="403433" marR="0" indent="0" algn="l">
              <a:lnSpc>
                <a:spcPts val="1588"/>
              </a:lnSpc>
              <a:spcAft>
                <a:spcPts val="1249"/>
              </a:spcAft>
              <a:defRPr/>
            </a:lvl1pPr>
          </a:lstStyle>
          <a:p>
            <a:pPr marL="457200" marR="0" indent="0" algn="l">
              <a:lnSpc>
                <a:spcPts val="1800"/>
              </a:lnSpc>
              <a:spcAft>
                <a:spcPts val="1415"/>
              </a:spcAft>
            </a:pPr>
            <a:r>
              <a:rPr lang="en-US" sz="1279" spc="-18">
                <a:solidFill>
                  <a:srgbClr val="FFFFFF"/>
                </a:solidFill>
                <a:latin typeface="Segoe UI Light" panose="02020603050405020304" pitchFamily="2"/>
              </a:rPr>
              <a:t>We have been working on interoperability for years... </a:t>
            </a:r>
          </a:p>
        </p:txBody>
      </p:sp>
      <p:sp>
        <p:nvSpPr>
          <p:cNvPr id="6" name="Text Placeholder 5"/>
          <p:cNvSpPr>
            <a:spLocks noGrp="1"/>
          </p:cNvSpPr>
          <p:nvPr>
            <p:ph type="body" idx="10"/>
          </p:nvPr>
        </p:nvSpPr>
        <p:spPr>
          <a:xfrm>
            <a:off x="964046" y="2831727"/>
            <a:ext cx="1693141" cy="149038"/>
          </a:xfrm>
          <a:prstGeom prst="rect">
            <a:avLst/>
          </a:prstGeom>
          <a:noFill/>
          <a:ln w="0" cmpd="sng">
            <a:noFill/>
            <a:prstDash val="solid"/>
          </a:ln>
        </p:spPr>
        <p:txBody>
          <a:bodyPr vert="horz" lIns="0" tIns="3810" rIns="0" bIns="0" anchor="t"/>
          <a:lstStyle>
            <a:lvl1pPr marL="0" marR="0" indent="0" algn="l">
              <a:lnSpc>
                <a:spcPts val="1147"/>
              </a:lnSpc>
              <a:spcAft>
                <a:spcPts val="0"/>
              </a:spcAft>
              <a:tabLst>
                <a:tab pos="1654076" algn="r"/>
              </a:tabLst>
              <a:defRPr/>
            </a:lvl1pPr>
          </a:lstStyle>
          <a:p>
            <a:pPr marL="0" marR="0" indent="0" algn="l">
              <a:lnSpc>
                <a:spcPts val="1300"/>
              </a:lnSpc>
              <a:spcAft>
                <a:spcPts val="0"/>
              </a:spcAft>
              <a:tabLst>
                <a:tab pos="1874520" algn="r"/>
              </a:tabLst>
            </a:pPr>
            <a:r>
              <a:rPr lang="en-US" sz="882" b="1" spc="0">
                <a:solidFill>
                  <a:srgbClr val="FFFFFF"/>
                </a:solidFill>
                <a:latin typeface="Segoe UI" panose="02020603050405020304" pitchFamily="2"/>
              </a:rPr>
              <a:t>2004 2009 </a:t>
            </a:r>
          </a:p>
        </p:txBody>
      </p:sp>
      <p:sp>
        <p:nvSpPr>
          <p:cNvPr id="7" name="Text Placeholder 6"/>
          <p:cNvSpPr>
            <a:spLocks noGrp="1"/>
          </p:cNvSpPr>
          <p:nvPr>
            <p:ph type="body" idx="10"/>
          </p:nvPr>
        </p:nvSpPr>
        <p:spPr>
          <a:xfrm>
            <a:off x="3757469" y="2831727"/>
            <a:ext cx="3067050" cy="149038"/>
          </a:xfrm>
          <a:prstGeom prst="rect">
            <a:avLst/>
          </a:prstGeom>
          <a:noFill/>
          <a:ln w="0" cmpd="sng">
            <a:noFill/>
            <a:prstDash val="solid"/>
          </a:ln>
        </p:spPr>
        <p:txBody>
          <a:bodyPr vert="horz" lIns="0" tIns="3810" rIns="0" bIns="0" anchor="t"/>
          <a:lstStyle>
            <a:lvl1pPr marL="0" marR="0" indent="0" algn="l">
              <a:lnSpc>
                <a:spcPts val="1147"/>
              </a:lnSpc>
              <a:spcAft>
                <a:spcPts val="0"/>
              </a:spcAft>
              <a:tabLst>
                <a:tab pos="1331330" algn="l"/>
                <a:tab pos="2985406" algn="r"/>
              </a:tabLst>
              <a:defRPr/>
            </a:lvl1pPr>
          </a:lstStyle>
          <a:p>
            <a:pPr marL="0" marR="0" indent="0" algn="l">
              <a:lnSpc>
                <a:spcPts val="1300"/>
              </a:lnSpc>
              <a:spcAft>
                <a:spcPts val="0"/>
              </a:spcAft>
              <a:tabLst>
                <a:tab pos="1508760" algn="l"/>
                <a:tab pos="3383280" algn="r"/>
              </a:tabLst>
            </a:pPr>
            <a:r>
              <a:rPr lang="en-US" sz="882" b="1" spc="0">
                <a:solidFill>
                  <a:srgbClr val="FFFFFF"/>
                </a:solidFill>
                <a:latin typeface="Segoe UI" panose="02020603050405020304" pitchFamily="2"/>
              </a:rPr>
              <a:t>2014 2016 2018 </a:t>
            </a:r>
          </a:p>
        </p:txBody>
      </p:sp>
      <p:sp>
        <p:nvSpPr>
          <p:cNvPr id="8" name="Text Placeholder 7"/>
          <p:cNvSpPr>
            <a:spLocks noGrp="1"/>
          </p:cNvSpPr>
          <p:nvPr>
            <p:ph type="body" idx="10"/>
          </p:nvPr>
        </p:nvSpPr>
        <p:spPr>
          <a:xfrm>
            <a:off x="7804150" y="2831727"/>
            <a:ext cx="374650" cy="149038"/>
          </a:xfrm>
          <a:prstGeom prst="rect">
            <a:avLst/>
          </a:prstGeom>
          <a:noFill/>
          <a:ln w="0" cmpd="sng">
            <a:noFill/>
            <a:prstDash val="solid"/>
          </a:ln>
        </p:spPr>
        <p:txBody>
          <a:bodyPr vert="horz" lIns="0" tIns="3810" rIns="0" bIns="0" anchor="t"/>
          <a:lstStyle>
            <a:lvl1pPr marL="0" marR="0" indent="0" algn="l">
              <a:lnSpc>
                <a:spcPts val="1147"/>
              </a:lnSpc>
              <a:spcAft>
                <a:spcPts val="0"/>
              </a:spcAft>
              <a:defRPr/>
            </a:lvl1pPr>
          </a:lstStyle>
          <a:p>
            <a:pPr marL="0" marR="0" indent="0" algn="l">
              <a:lnSpc>
                <a:spcPts val="1300"/>
              </a:lnSpc>
              <a:spcAft>
                <a:spcPts val="0"/>
              </a:spcAft>
            </a:pPr>
            <a:r>
              <a:rPr lang="en-US" sz="882" b="1" spc="66">
                <a:solidFill>
                  <a:srgbClr val="FFFFFF"/>
                </a:solidFill>
                <a:latin typeface="Segoe UI" panose="02020603050405020304" pitchFamily="2"/>
              </a:rPr>
              <a:t>2019 </a:t>
            </a:r>
          </a:p>
        </p:txBody>
      </p:sp>
      <p:sp>
        <p:nvSpPr>
          <p:cNvPr id="9" name="Text Placeholder 8"/>
          <p:cNvSpPr>
            <a:spLocks noGrp="1"/>
          </p:cNvSpPr>
          <p:nvPr>
            <p:ph type="body" idx="10"/>
          </p:nvPr>
        </p:nvSpPr>
        <p:spPr>
          <a:xfrm>
            <a:off x="6082145" y="4187638"/>
            <a:ext cx="1224973" cy="1804147"/>
          </a:xfrm>
          <a:prstGeom prst="rect">
            <a:avLst/>
          </a:prstGeom>
          <a:noFill/>
          <a:ln w="0" cmpd="sng">
            <a:noFill/>
            <a:prstDash val="solid"/>
          </a:ln>
        </p:spPr>
        <p:txBody>
          <a:bodyPr vert="horz" lIns="0" tIns="579120" rIns="0" bIns="0" anchor="t"/>
          <a:lstStyle>
            <a:lvl1pPr marL="0" marR="0" indent="0" algn="ctr">
              <a:lnSpc>
                <a:spcPts val="1235"/>
              </a:lnSpc>
              <a:spcAft>
                <a:spcPts val="2515"/>
              </a:spcAft>
              <a:defRPr/>
            </a:lvl1pPr>
          </a:lstStyle>
          <a:p>
            <a:pPr marL="0" marR="0" indent="0" algn="ctr">
              <a:lnSpc>
                <a:spcPts val="1400"/>
              </a:lnSpc>
              <a:spcAft>
                <a:spcPts val="2850"/>
              </a:spcAft>
            </a:pPr>
            <a:r>
              <a:rPr lang="en-US" sz="1059" spc="-9">
                <a:solidFill>
                  <a:srgbClr val="000000"/>
                </a:solidFill>
                <a:latin typeface="Segoe UI Light" panose="02020603050405020304" pitchFamily="2"/>
              </a:rPr>
              <a:t>Trusted Exchange </a:t>
            </a:r>
            <a:br/>
            <a:r>
              <a:rPr lang="en-US" sz="1059" spc="-9">
                <a:solidFill>
                  <a:srgbClr val="000000"/>
                </a:solidFill>
                <a:latin typeface="Segoe UI Light" panose="02020603050405020304" pitchFamily="2"/>
              </a:rPr>
              <a:t>Framework and </a:t>
            </a:r>
            <a:br/>
            <a:r>
              <a:rPr lang="en-US" sz="1059" spc="-9">
                <a:solidFill>
                  <a:srgbClr val="000000"/>
                </a:solidFill>
                <a:latin typeface="Segoe UI Light" panose="02020603050405020304" pitchFamily="2"/>
              </a:rPr>
              <a:t>Common Agreement </a:t>
            </a:r>
            <a:br/>
            <a:r>
              <a:rPr lang="en-US" sz="1059" spc="-9">
                <a:solidFill>
                  <a:srgbClr val="000000"/>
                </a:solidFill>
                <a:latin typeface="Segoe UI Light" panose="02020603050405020304" pitchFamily="2"/>
              </a:rPr>
              <a:t>provides suggested </a:t>
            </a:r>
            <a:br/>
            <a:r>
              <a:rPr lang="en-US" sz="1059" spc="-9">
                <a:solidFill>
                  <a:srgbClr val="000000"/>
                </a:solidFill>
                <a:latin typeface="Segoe UI Light" panose="02020603050405020304" pitchFamily="2"/>
              </a:rPr>
              <a:t>structure for </a:t>
            </a:r>
            <a:br/>
            <a:r>
              <a:rPr lang="en-US" sz="1059" spc="-9">
                <a:solidFill>
                  <a:srgbClr val="000000"/>
                </a:solidFill>
                <a:latin typeface="Segoe UI Light" panose="02020603050405020304" pitchFamily="2"/>
              </a:rPr>
              <a:t>communication </a:t>
            </a:r>
          </a:p>
        </p:txBody>
      </p:sp>
      <p:sp>
        <p:nvSpPr>
          <p:cNvPr id="10" name="Text Placeholder 9"/>
          <p:cNvSpPr>
            <a:spLocks noGrp="1"/>
          </p:cNvSpPr>
          <p:nvPr>
            <p:ph type="body" idx="10"/>
          </p:nvPr>
        </p:nvSpPr>
        <p:spPr>
          <a:xfrm>
            <a:off x="509733" y="3646955"/>
            <a:ext cx="1249795" cy="2344831"/>
          </a:xfrm>
          <a:prstGeom prst="rect">
            <a:avLst/>
          </a:prstGeom>
          <a:noFill/>
          <a:ln w="0" cmpd="sng">
            <a:noFill/>
            <a:prstDash val="solid"/>
          </a:ln>
        </p:spPr>
        <p:txBody>
          <a:bodyPr vert="horz" lIns="0" tIns="3810" rIns="0" bIns="0" anchor="t"/>
          <a:lstStyle>
            <a:lvl1pPr marL="0" marR="0" indent="0" algn="ctr">
              <a:lnSpc>
                <a:spcPts val="1235"/>
              </a:lnSpc>
              <a:spcBef>
                <a:spcPts val="5074"/>
              </a:spcBef>
              <a:spcAft>
                <a:spcPts val="0"/>
              </a:spcAft>
              <a:defRPr/>
            </a:lvl1pPr>
          </a:lstStyle>
          <a:p>
            <a:pPr marL="0" marR="0" indent="0" algn="ctr">
              <a:lnSpc>
                <a:spcPts val="1400"/>
              </a:lnSpc>
              <a:spcAft>
                <a:spcPts val="0"/>
              </a:spcAft>
            </a:pPr>
            <a:r>
              <a:rPr lang="en-US" sz="1059" b="1" spc="-13">
                <a:solidFill>
                  <a:srgbClr val="00284B"/>
                </a:solidFill>
                <a:latin typeface="Segoe UI" panose="02020603050405020304" pitchFamily="2"/>
              </a:rPr>
              <a:t>12/27/04 </a:t>
            </a:r>
          </a:p>
          <a:p>
            <a:pPr marL="0" marR="0" indent="0" algn="l">
              <a:lnSpc>
                <a:spcPts val="1400"/>
              </a:lnSpc>
              <a:spcBef>
                <a:spcPts val="755"/>
              </a:spcBef>
              <a:spcAft>
                <a:spcPts val="0"/>
              </a:spcAft>
            </a:pPr>
            <a:r>
              <a:rPr lang="en-US" sz="1059" b="1" spc="-4">
                <a:solidFill>
                  <a:srgbClr val="00284B"/>
                </a:solidFill>
                <a:latin typeface="Segoe UI Semibold" panose="02020603050405020304" pitchFamily="2"/>
              </a:rPr>
              <a:t>ONC ESTABLISHED </a:t>
            </a:r>
          </a:p>
          <a:p>
            <a:pPr marL="0" marR="0" indent="0" algn="ctr">
              <a:lnSpc>
                <a:spcPts val="1400"/>
              </a:lnSpc>
              <a:spcBef>
                <a:spcPts val="5750"/>
              </a:spcBef>
              <a:spcAft>
                <a:spcPts val="0"/>
              </a:spcAft>
            </a:pPr>
            <a:r>
              <a:rPr lang="en-US" sz="1059" spc="-9">
                <a:solidFill>
                  <a:srgbClr val="000000"/>
                </a:solidFill>
                <a:latin typeface="Segoe UI Light" panose="02020603050405020304" pitchFamily="2"/>
              </a:rPr>
              <a:t>Office of the National </a:t>
            </a:r>
            <a:br/>
            <a:r>
              <a:rPr lang="en-US" sz="1059" spc="-9">
                <a:solidFill>
                  <a:srgbClr val="000000"/>
                </a:solidFill>
                <a:latin typeface="Segoe UI Light" panose="02020603050405020304" pitchFamily="2"/>
              </a:rPr>
              <a:t>Coordinator </a:t>
            </a:r>
            <a:br/>
            <a:r>
              <a:rPr lang="en-US" sz="1059" spc="-9">
                <a:solidFill>
                  <a:srgbClr val="000000"/>
                </a:solidFill>
                <a:latin typeface="Segoe UI Light" panose="02020603050405020304" pitchFamily="2"/>
              </a:rPr>
              <a:t>established to </a:t>
            </a:r>
            <a:br/>
            <a:r>
              <a:rPr lang="en-US" sz="1059" spc="-9">
                <a:solidFill>
                  <a:srgbClr val="000000"/>
                </a:solidFill>
                <a:latin typeface="Segoe UI Light" panose="02020603050405020304" pitchFamily="2"/>
              </a:rPr>
              <a:t>promote health </a:t>
            </a:r>
            <a:br/>
            <a:r>
              <a:rPr lang="en-US" sz="1059" spc="-9">
                <a:solidFill>
                  <a:srgbClr val="000000"/>
                </a:solidFill>
                <a:latin typeface="Segoe UI Light" panose="02020603050405020304" pitchFamily="2"/>
              </a:rPr>
              <a:t>information </a:t>
            </a:r>
            <a:br/>
            <a:r>
              <a:rPr lang="en-US" sz="1059" spc="-9">
                <a:solidFill>
                  <a:srgbClr val="000000"/>
                </a:solidFill>
                <a:latin typeface="Segoe UI Light" panose="02020603050405020304" pitchFamily="2"/>
              </a:rPr>
              <a:t>technology and a </a:t>
            </a:r>
            <a:br/>
            <a:r>
              <a:rPr lang="en-US" sz="1059" spc="-9">
                <a:solidFill>
                  <a:srgbClr val="000000"/>
                </a:solidFill>
                <a:latin typeface="Segoe UI Light" panose="02020603050405020304" pitchFamily="2"/>
              </a:rPr>
              <a:t>nationwide health </a:t>
            </a:r>
            <a:br/>
            <a:r>
              <a:rPr lang="en-US" sz="1059" spc="-9">
                <a:solidFill>
                  <a:srgbClr val="000000"/>
                </a:solidFill>
                <a:latin typeface="Segoe UI Light" panose="02020603050405020304" pitchFamily="2"/>
              </a:rPr>
              <a:t>information exchange </a:t>
            </a:r>
          </a:p>
        </p:txBody>
      </p:sp>
      <p:sp>
        <p:nvSpPr>
          <p:cNvPr id="11" name="Text Placeholder 10"/>
          <p:cNvSpPr>
            <a:spLocks noGrp="1"/>
          </p:cNvSpPr>
          <p:nvPr>
            <p:ph type="body" idx="10"/>
          </p:nvPr>
        </p:nvSpPr>
        <p:spPr>
          <a:xfrm>
            <a:off x="1920009" y="3646955"/>
            <a:ext cx="1216891" cy="2183466"/>
          </a:xfrm>
          <a:prstGeom prst="rect">
            <a:avLst/>
          </a:prstGeom>
          <a:noFill/>
          <a:ln w="0" cmpd="sng">
            <a:noFill/>
            <a:prstDash val="solid"/>
          </a:ln>
        </p:spPr>
        <p:txBody>
          <a:bodyPr vert="horz" lIns="0" tIns="3810" rIns="0" bIns="0" anchor="t"/>
          <a:lstStyle>
            <a:lvl1pPr marL="0" marR="0" indent="0" algn="ctr">
              <a:lnSpc>
                <a:spcPts val="1235"/>
              </a:lnSpc>
              <a:spcBef>
                <a:spcPts val="5074"/>
              </a:spcBef>
              <a:spcAft>
                <a:spcPts val="0"/>
              </a:spcAft>
              <a:defRPr/>
            </a:lvl1pPr>
          </a:lstStyle>
          <a:p>
            <a:pPr marL="0" marR="0" indent="0" algn="ctr">
              <a:lnSpc>
                <a:spcPts val="1400"/>
              </a:lnSpc>
              <a:spcAft>
                <a:spcPts val="0"/>
              </a:spcAft>
            </a:pPr>
            <a:r>
              <a:rPr lang="en-US" sz="1059" b="1" spc="-4">
                <a:solidFill>
                  <a:srgbClr val="00284B"/>
                </a:solidFill>
                <a:latin typeface="Segoe UI" panose="02020603050405020304" pitchFamily="2"/>
              </a:rPr>
              <a:t>02/17/09 </a:t>
            </a:r>
          </a:p>
          <a:p>
            <a:pPr marL="0" marR="0" indent="0" algn="l">
              <a:lnSpc>
                <a:spcPts val="1400"/>
              </a:lnSpc>
              <a:spcBef>
                <a:spcPts val="755"/>
              </a:spcBef>
              <a:spcAft>
                <a:spcPts val="0"/>
              </a:spcAft>
            </a:pPr>
            <a:r>
              <a:rPr lang="en-US" sz="1059" b="1" spc="-26">
                <a:solidFill>
                  <a:srgbClr val="00284B"/>
                </a:solidFill>
                <a:latin typeface="Segoe UI Semibold" panose="02020603050405020304" pitchFamily="2"/>
              </a:rPr>
              <a:t>ARRA AND HITECH </a:t>
            </a:r>
          </a:p>
          <a:p>
            <a:pPr marL="0" marR="0" indent="0" algn="ctr">
              <a:lnSpc>
                <a:spcPts val="1400"/>
              </a:lnSpc>
              <a:spcBef>
                <a:spcPts val="5750"/>
              </a:spcBef>
              <a:spcAft>
                <a:spcPts val="0"/>
              </a:spcAft>
            </a:pPr>
            <a:r>
              <a:rPr lang="en-US" sz="1059" spc="-9">
                <a:solidFill>
                  <a:srgbClr val="000000"/>
                </a:solidFill>
                <a:latin typeface="Segoe UI Light" panose="02020603050405020304" pitchFamily="2"/>
              </a:rPr>
              <a:t>Economic stimulus to </a:t>
            </a:r>
            <a:br/>
            <a:r>
              <a:rPr lang="en-US" sz="1059" spc="-9">
                <a:solidFill>
                  <a:srgbClr val="000000"/>
                </a:solidFill>
                <a:latin typeface="Segoe UI Light" panose="02020603050405020304" pitchFamily="2"/>
              </a:rPr>
              <a:t>digitize records, </a:t>
            </a:r>
            <a:br/>
            <a:r>
              <a:rPr lang="en-US" sz="1059" spc="-9">
                <a:solidFill>
                  <a:srgbClr val="000000"/>
                </a:solidFill>
                <a:latin typeface="Segoe UI Light" panose="02020603050405020304" pitchFamily="2"/>
              </a:rPr>
              <a:t>including an initial </a:t>
            </a:r>
            <a:br/>
            <a:r>
              <a:rPr lang="en-US" sz="1059" spc="-9">
                <a:solidFill>
                  <a:srgbClr val="000000"/>
                </a:solidFill>
                <a:latin typeface="Segoe UI Light" panose="02020603050405020304" pitchFamily="2"/>
              </a:rPr>
              <a:t>push towards </a:t>
            </a:r>
            <a:br/>
            <a:r>
              <a:rPr lang="en-US" sz="1059" spc="-9">
                <a:solidFill>
                  <a:srgbClr val="000000"/>
                </a:solidFill>
                <a:latin typeface="Segoe UI Light" panose="02020603050405020304" pitchFamily="2"/>
              </a:rPr>
              <a:t>establishing a health </a:t>
            </a:r>
            <a:br/>
            <a:r>
              <a:rPr lang="en-US" sz="1059" spc="-9">
                <a:solidFill>
                  <a:srgbClr val="000000"/>
                </a:solidFill>
                <a:latin typeface="Segoe UI Light" panose="02020603050405020304" pitchFamily="2"/>
              </a:rPr>
              <a:t>information </a:t>
            </a:r>
            <a:br/>
            <a:r>
              <a:rPr lang="en-US" sz="1059" spc="-9">
                <a:solidFill>
                  <a:srgbClr val="000000"/>
                </a:solidFill>
                <a:latin typeface="Segoe UI Light" panose="02020603050405020304" pitchFamily="2"/>
              </a:rPr>
              <a:t>exchange </a:t>
            </a:r>
          </a:p>
        </p:txBody>
      </p:sp>
      <p:sp>
        <p:nvSpPr>
          <p:cNvPr id="12" name="Text Placeholder 11"/>
          <p:cNvSpPr>
            <a:spLocks noGrp="1"/>
          </p:cNvSpPr>
          <p:nvPr>
            <p:ph type="body" idx="10"/>
          </p:nvPr>
        </p:nvSpPr>
        <p:spPr>
          <a:xfrm>
            <a:off x="3258704" y="3646955"/>
            <a:ext cx="1260764" cy="1699372"/>
          </a:xfrm>
          <a:prstGeom prst="rect">
            <a:avLst/>
          </a:prstGeom>
          <a:noFill/>
          <a:ln w="0" cmpd="sng">
            <a:noFill/>
            <a:prstDash val="solid"/>
          </a:ln>
        </p:spPr>
        <p:txBody>
          <a:bodyPr vert="horz" lIns="0" tIns="3810" rIns="0" bIns="0" anchor="t"/>
          <a:lstStyle>
            <a:lvl1pPr marL="0" marR="0" indent="0" algn="ctr">
              <a:lnSpc>
                <a:spcPts val="1235"/>
              </a:lnSpc>
              <a:spcBef>
                <a:spcPts val="2532"/>
              </a:spcBef>
              <a:spcAft>
                <a:spcPts val="0"/>
              </a:spcAft>
              <a:defRPr/>
            </a:lvl1pPr>
          </a:lstStyle>
          <a:p>
            <a:pPr marL="0" marR="0" indent="0" algn="ctr">
              <a:lnSpc>
                <a:spcPts val="1400"/>
              </a:lnSpc>
              <a:spcAft>
                <a:spcPts val="0"/>
              </a:spcAft>
            </a:pPr>
            <a:r>
              <a:rPr lang="en-US" sz="1059" b="1" spc="-4">
                <a:solidFill>
                  <a:srgbClr val="00284B"/>
                </a:solidFill>
                <a:latin typeface="Segoe UI" panose="02020603050405020304" pitchFamily="2"/>
              </a:rPr>
              <a:t>06/14 </a:t>
            </a:r>
          </a:p>
          <a:p>
            <a:pPr marL="0" marR="0" indent="0" algn="ctr">
              <a:lnSpc>
                <a:spcPts val="1400"/>
              </a:lnSpc>
              <a:spcBef>
                <a:spcPts val="755"/>
              </a:spcBef>
              <a:spcAft>
                <a:spcPts val="0"/>
              </a:spcAft>
            </a:pPr>
            <a:r>
              <a:rPr lang="en-US" sz="1059" b="1" spc="0">
                <a:solidFill>
                  <a:srgbClr val="00284B"/>
                </a:solidFill>
                <a:latin typeface="Segoe UI Semibold" panose="02020603050405020304" pitchFamily="2"/>
              </a:rPr>
              <a:t>ONC’S 10-YEAR </a:t>
            </a:r>
            <a:br/>
            <a:r>
              <a:rPr lang="en-US" sz="1059" b="1" spc="0">
                <a:solidFill>
                  <a:srgbClr val="00284B"/>
                </a:solidFill>
                <a:latin typeface="Segoe UI Semibold" panose="02020603050405020304" pitchFamily="2"/>
              </a:rPr>
              <a:t>MAP TO </a:t>
            </a:r>
          </a:p>
          <a:p>
            <a:pPr marL="0" marR="0" indent="0" algn="l">
              <a:lnSpc>
                <a:spcPts val="1400"/>
              </a:lnSpc>
              <a:spcBef>
                <a:spcPts val="0"/>
              </a:spcBef>
              <a:spcAft>
                <a:spcPts val="0"/>
              </a:spcAft>
            </a:pPr>
            <a:r>
              <a:rPr lang="en-US" sz="1059" b="1" spc="0">
                <a:solidFill>
                  <a:srgbClr val="00284B"/>
                </a:solidFill>
                <a:latin typeface="Segoe UI Semibold" panose="02020603050405020304" pitchFamily="2"/>
              </a:rPr>
              <a:t>INTEROPERABILITY </a:t>
            </a:r>
          </a:p>
          <a:p>
            <a:pPr marL="0" marR="0" indent="0" algn="ctr">
              <a:lnSpc>
                <a:spcPts val="1400"/>
              </a:lnSpc>
              <a:spcBef>
                <a:spcPts val="2870"/>
              </a:spcBef>
              <a:spcAft>
                <a:spcPts val="0"/>
              </a:spcAft>
            </a:pPr>
            <a:r>
              <a:rPr lang="en-US" sz="1059" spc="-13">
                <a:solidFill>
                  <a:srgbClr val="000000"/>
                </a:solidFill>
                <a:latin typeface="Segoe UI Light" panose="02020603050405020304" pitchFamily="2"/>
              </a:rPr>
              <a:t>Targeted 2024 for </a:t>
            </a:r>
            <a:br/>
            <a:r>
              <a:rPr lang="en-US" sz="1059" spc="-13">
                <a:solidFill>
                  <a:srgbClr val="000000"/>
                </a:solidFill>
                <a:latin typeface="Segoe UI Light" panose="02020603050405020304" pitchFamily="2"/>
              </a:rPr>
              <a:t>having a platform and </a:t>
            </a:r>
            <a:br/>
            <a:r>
              <a:rPr lang="en-US" sz="1059" spc="-13">
                <a:solidFill>
                  <a:srgbClr val="000000"/>
                </a:solidFill>
                <a:latin typeface="Segoe UI Light" panose="02020603050405020304" pitchFamily="2"/>
              </a:rPr>
              <a:t>largely interoperable </a:t>
            </a:r>
            <a:br/>
            <a:r>
              <a:rPr lang="en-US" sz="1059" spc="-13">
                <a:solidFill>
                  <a:srgbClr val="000000"/>
                </a:solidFill>
                <a:latin typeface="Segoe UI Light" panose="02020603050405020304" pitchFamily="2"/>
              </a:rPr>
              <a:t>health IT ecosystem </a:t>
            </a:r>
          </a:p>
        </p:txBody>
      </p:sp>
      <p:sp>
        <p:nvSpPr>
          <p:cNvPr id="13" name="Text Placeholder 12"/>
          <p:cNvSpPr>
            <a:spLocks noGrp="1"/>
          </p:cNvSpPr>
          <p:nvPr>
            <p:ph type="body" idx="10"/>
          </p:nvPr>
        </p:nvSpPr>
        <p:spPr>
          <a:xfrm>
            <a:off x="4679951" y="3646955"/>
            <a:ext cx="1255568" cy="2022101"/>
          </a:xfrm>
          <a:prstGeom prst="rect">
            <a:avLst/>
          </a:prstGeom>
          <a:noFill/>
          <a:ln w="0" cmpd="sng">
            <a:noFill/>
            <a:prstDash val="solid"/>
          </a:ln>
        </p:spPr>
        <p:txBody>
          <a:bodyPr vert="horz" lIns="0" tIns="3810" rIns="0" bIns="0" anchor="t"/>
          <a:lstStyle>
            <a:lvl1pPr marL="0" marR="0" indent="0" algn="ctr">
              <a:lnSpc>
                <a:spcPts val="1235"/>
              </a:lnSpc>
              <a:spcBef>
                <a:spcPts val="2532"/>
              </a:spcBef>
              <a:spcAft>
                <a:spcPts val="0"/>
              </a:spcAft>
              <a:defRPr/>
            </a:lvl1pPr>
          </a:lstStyle>
          <a:p>
            <a:pPr marL="0" marR="0" indent="0" algn="ctr">
              <a:lnSpc>
                <a:spcPts val="1400"/>
              </a:lnSpc>
              <a:spcAft>
                <a:spcPts val="0"/>
              </a:spcAft>
            </a:pPr>
            <a:r>
              <a:rPr lang="en-US" sz="1059" b="1" spc="-13">
                <a:solidFill>
                  <a:srgbClr val="00284B"/>
                </a:solidFill>
                <a:latin typeface="Segoe UI" panose="02020603050405020304" pitchFamily="2"/>
              </a:rPr>
              <a:t>12/13/16 </a:t>
            </a:r>
          </a:p>
          <a:p>
            <a:pPr marL="0" marR="0" indent="0" algn="ctr">
              <a:lnSpc>
                <a:spcPts val="1400"/>
              </a:lnSpc>
              <a:spcBef>
                <a:spcPts val="755"/>
              </a:spcBef>
              <a:spcAft>
                <a:spcPts val="0"/>
              </a:spcAft>
            </a:pPr>
            <a:r>
              <a:rPr lang="en-US" sz="1059" b="1" spc="0">
                <a:solidFill>
                  <a:srgbClr val="00284B"/>
                </a:solidFill>
                <a:latin typeface="Segoe UI Semibold" panose="02020603050405020304" pitchFamily="2"/>
              </a:rPr>
              <a:t>CONGRESS PASSES </a:t>
            </a:r>
            <a:br/>
            <a:r>
              <a:rPr lang="en-US" sz="1059" b="1" spc="0">
                <a:solidFill>
                  <a:srgbClr val="00284B"/>
                </a:solidFill>
                <a:latin typeface="Segoe UI Semibold" panose="02020603050405020304" pitchFamily="2"/>
              </a:rPr>
              <a:t>21ST CENTURY </a:t>
            </a:r>
            <a:br/>
            <a:r>
              <a:rPr lang="en-US" sz="1059" b="1" spc="0">
                <a:solidFill>
                  <a:srgbClr val="00284B"/>
                </a:solidFill>
                <a:latin typeface="Segoe UI Semibold" panose="02020603050405020304" pitchFamily="2"/>
              </a:rPr>
              <a:t>CURES ACT </a:t>
            </a:r>
          </a:p>
          <a:p>
            <a:pPr marL="0" marR="0" indent="0" algn="ctr">
              <a:lnSpc>
                <a:spcPts val="1400"/>
              </a:lnSpc>
              <a:spcBef>
                <a:spcPts val="2870"/>
              </a:spcBef>
              <a:spcAft>
                <a:spcPts val="0"/>
              </a:spcAft>
            </a:pPr>
            <a:r>
              <a:rPr lang="en-US" sz="1059" spc="-13">
                <a:solidFill>
                  <a:srgbClr val="000000"/>
                </a:solidFill>
                <a:latin typeface="Segoe UI Light" panose="02020603050405020304" pitchFamily="2"/>
              </a:rPr>
              <a:t>Required HHS &amp; ONC </a:t>
            </a:r>
            <a:br/>
            <a:r>
              <a:rPr lang="en-US" sz="1059" spc="-13">
                <a:solidFill>
                  <a:srgbClr val="000000"/>
                </a:solidFill>
                <a:latin typeface="Segoe UI Light" panose="02020603050405020304" pitchFamily="2"/>
              </a:rPr>
              <a:t>to improve health </a:t>
            </a:r>
            <a:br/>
            <a:r>
              <a:rPr lang="en-US" sz="1059" spc="-13">
                <a:solidFill>
                  <a:srgbClr val="000000"/>
                </a:solidFill>
                <a:latin typeface="Segoe UI Light" panose="02020603050405020304" pitchFamily="2"/>
              </a:rPr>
              <a:t>information </a:t>
            </a:r>
            <a:br/>
            <a:r>
              <a:rPr lang="en-US" sz="1059" spc="-13">
                <a:solidFill>
                  <a:srgbClr val="000000"/>
                </a:solidFill>
                <a:latin typeface="Segoe UI Light" panose="02020603050405020304" pitchFamily="2"/>
              </a:rPr>
              <a:t>interoperability by </a:t>
            </a:r>
            <a:br/>
            <a:r>
              <a:rPr lang="en-US" sz="1059" spc="-13">
                <a:solidFill>
                  <a:srgbClr val="000000"/>
                </a:solidFill>
                <a:latin typeface="Segoe UI Light" panose="02020603050405020304" pitchFamily="2"/>
              </a:rPr>
              <a:t>inhibiting information </a:t>
            </a:r>
            <a:br/>
            <a:r>
              <a:rPr lang="en-US" sz="1059" spc="-13">
                <a:solidFill>
                  <a:srgbClr val="000000"/>
                </a:solidFill>
                <a:latin typeface="Segoe UI Light" panose="02020603050405020304" pitchFamily="2"/>
              </a:rPr>
              <a:t>blocking </a:t>
            </a:r>
          </a:p>
        </p:txBody>
      </p:sp>
      <p:sp>
        <p:nvSpPr>
          <p:cNvPr id="14" name="Text Placeholder 13"/>
          <p:cNvSpPr>
            <a:spLocks noGrp="1"/>
          </p:cNvSpPr>
          <p:nvPr>
            <p:ph type="body" idx="10"/>
          </p:nvPr>
        </p:nvSpPr>
        <p:spPr>
          <a:xfrm>
            <a:off x="6270337" y="3646955"/>
            <a:ext cx="853786" cy="540684"/>
          </a:xfrm>
          <a:prstGeom prst="rect">
            <a:avLst/>
          </a:prstGeom>
          <a:noFill/>
          <a:ln w="0" cmpd="sng">
            <a:noFill/>
            <a:prstDash val="solid"/>
          </a:ln>
        </p:spPr>
        <p:txBody>
          <a:bodyPr vert="horz" lIns="0" tIns="3810" rIns="0" bIns="0" anchor="t"/>
          <a:lstStyle>
            <a:lvl1pPr marL="0" marR="0" indent="0" algn="l">
              <a:lnSpc>
                <a:spcPts val="1235"/>
              </a:lnSpc>
              <a:spcBef>
                <a:spcPts val="446"/>
              </a:spcBef>
              <a:spcAft>
                <a:spcPts val="0"/>
              </a:spcAft>
              <a:defRPr/>
            </a:lvl1pPr>
          </a:lstStyle>
          <a:p>
            <a:pPr marL="137160" marR="0" indent="0" algn="l">
              <a:lnSpc>
                <a:spcPts val="1400"/>
              </a:lnSpc>
              <a:spcAft>
                <a:spcPts val="0"/>
              </a:spcAft>
            </a:pPr>
            <a:r>
              <a:rPr lang="en-US" sz="1059" b="1" spc="-4">
                <a:solidFill>
                  <a:srgbClr val="00284B"/>
                </a:solidFill>
                <a:latin typeface="Segoe UI" panose="02020603050405020304" pitchFamily="2"/>
              </a:rPr>
              <a:t>01/05/18 </a:t>
            </a:r>
          </a:p>
          <a:p>
            <a:pPr marL="0" marR="0" indent="0" algn="l">
              <a:lnSpc>
                <a:spcPts val="1400"/>
              </a:lnSpc>
              <a:spcBef>
                <a:spcPts val="505"/>
              </a:spcBef>
              <a:spcAft>
                <a:spcPts val="0"/>
              </a:spcAft>
            </a:pPr>
            <a:r>
              <a:rPr lang="en-US" sz="1059" b="1" spc="-18">
                <a:solidFill>
                  <a:srgbClr val="00284B"/>
                </a:solidFill>
                <a:latin typeface="Segoe UI Semibold" panose="02020603050405020304" pitchFamily="2"/>
              </a:rPr>
              <a:t>TEFCA PLAN INTRODUCED </a:t>
            </a:r>
          </a:p>
        </p:txBody>
      </p:sp>
      <p:sp>
        <p:nvSpPr>
          <p:cNvPr id="15" name="Text Placeholder 14"/>
          <p:cNvSpPr>
            <a:spLocks noGrp="1"/>
          </p:cNvSpPr>
          <p:nvPr>
            <p:ph type="body" idx="10"/>
          </p:nvPr>
        </p:nvSpPr>
        <p:spPr>
          <a:xfrm>
            <a:off x="7417955" y="3646955"/>
            <a:ext cx="1088736" cy="2154331"/>
          </a:xfrm>
          <a:prstGeom prst="rect">
            <a:avLst/>
          </a:prstGeom>
          <a:noFill/>
          <a:ln w="0" cmpd="sng">
            <a:noFill/>
            <a:prstDash val="solid"/>
          </a:ln>
        </p:spPr>
        <p:txBody>
          <a:bodyPr vert="horz" lIns="0" tIns="3810" rIns="0" bIns="0" anchor="t"/>
          <a:lstStyle>
            <a:lvl1pPr marL="0" marR="0" indent="0" algn="ctr">
              <a:lnSpc>
                <a:spcPts val="1235"/>
              </a:lnSpc>
              <a:spcBef>
                <a:spcPts val="1050"/>
              </a:spcBef>
              <a:spcAft>
                <a:spcPts val="0"/>
              </a:spcAft>
              <a:defRPr/>
            </a:lvl1pPr>
          </a:lstStyle>
          <a:p>
            <a:pPr marL="0" marR="0" indent="0" algn="ctr">
              <a:lnSpc>
                <a:spcPts val="1400"/>
              </a:lnSpc>
              <a:spcAft>
                <a:spcPts val="0"/>
              </a:spcAft>
            </a:pPr>
            <a:r>
              <a:rPr lang="en-US" sz="1059" b="1" spc="-4">
                <a:solidFill>
                  <a:srgbClr val="00284B"/>
                </a:solidFill>
                <a:latin typeface="Segoe UI" panose="02020603050405020304" pitchFamily="2"/>
              </a:rPr>
              <a:t>03/4/19 </a:t>
            </a:r>
          </a:p>
          <a:p>
            <a:pPr marL="0" marR="0" indent="0" algn="r">
              <a:lnSpc>
                <a:spcPts val="1400"/>
              </a:lnSpc>
              <a:spcBef>
                <a:spcPts val="755"/>
              </a:spcBef>
              <a:spcAft>
                <a:spcPts val="0"/>
              </a:spcAft>
            </a:pPr>
            <a:r>
              <a:rPr lang="en-US" sz="1059" b="1" spc="0">
                <a:solidFill>
                  <a:srgbClr val="00284B"/>
                </a:solidFill>
                <a:latin typeface="Segoe UI Semibold" panose="02020603050405020304" pitchFamily="2"/>
              </a:rPr>
              <a:t>HHS PUBLISHES PROPOSED RULE TO IMPLEMENT THE CURES ACT </a:t>
            </a:r>
          </a:p>
          <a:p>
            <a:pPr marL="0" marR="0" indent="0" algn="ctr">
              <a:lnSpc>
                <a:spcPts val="1400"/>
              </a:lnSpc>
              <a:spcBef>
                <a:spcPts val="1190"/>
              </a:spcBef>
              <a:spcAft>
                <a:spcPts val="0"/>
              </a:spcAft>
            </a:pPr>
            <a:r>
              <a:rPr lang="en-US" sz="1059" spc="-13">
                <a:solidFill>
                  <a:srgbClr val="000000"/>
                </a:solidFill>
                <a:latin typeface="Segoe UI Light" panose="02020603050405020304" pitchFamily="2"/>
              </a:rPr>
              <a:t>Defined exceptions </a:t>
            </a:r>
            <a:br/>
            <a:r>
              <a:rPr lang="en-US" sz="1059" spc="-13">
                <a:solidFill>
                  <a:srgbClr val="000000"/>
                </a:solidFill>
                <a:latin typeface="Segoe UI Light" panose="02020603050405020304" pitchFamily="2"/>
              </a:rPr>
              <a:t>to information </a:t>
            </a:r>
            <a:br/>
            <a:r>
              <a:rPr lang="en-US" sz="1059" spc="-13">
                <a:solidFill>
                  <a:srgbClr val="000000"/>
                </a:solidFill>
                <a:latin typeface="Segoe UI Light" panose="02020603050405020304" pitchFamily="2"/>
              </a:rPr>
              <a:t>blocking and </a:t>
            </a:r>
            <a:br/>
            <a:r>
              <a:rPr lang="en-US" sz="1059" spc="-13">
                <a:solidFill>
                  <a:srgbClr val="000000"/>
                </a:solidFill>
                <a:latin typeface="Segoe UI Light" panose="02020603050405020304" pitchFamily="2"/>
              </a:rPr>
              <a:t>Application </a:t>
            </a:r>
            <a:br/>
            <a:r>
              <a:rPr lang="en-US" sz="1059" spc="-13">
                <a:solidFill>
                  <a:srgbClr val="000000"/>
                </a:solidFill>
                <a:latin typeface="Segoe UI Light" panose="02020603050405020304" pitchFamily="2"/>
              </a:rPr>
              <a:t>Programming </a:t>
            </a:r>
            <a:br/>
            <a:r>
              <a:rPr lang="en-US" sz="1059" spc="-13">
                <a:solidFill>
                  <a:srgbClr val="000000"/>
                </a:solidFill>
                <a:latin typeface="Segoe UI Light" panose="02020603050405020304" pitchFamily="2"/>
              </a:rPr>
              <a:t>Interface (API) </a:t>
            </a:r>
            <a:br/>
            <a:r>
              <a:rPr lang="en-US" sz="1059" spc="-13">
                <a:solidFill>
                  <a:srgbClr val="000000"/>
                </a:solidFill>
                <a:latin typeface="Segoe UI Light" panose="02020603050405020304" pitchFamily="2"/>
              </a:rPr>
              <a:t>standards </a:t>
            </a:r>
          </a:p>
        </p:txBody>
      </p:sp>
      <p:sp>
        <p:nvSpPr>
          <p:cNvPr id="18" name="Text Placeholder 17"/>
          <p:cNvSpPr>
            <a:spLocks noGrp="1"/>
          </p:cNvSpPr>
          <p:nvPr>
            <p:ph type="body" idx="10"/>
          </p:nvPr>
        </p:nvSpPr>
        <p:spPr>
          <a:xfrm>
            <a:off x="411595" y="6148108"/>
            <a:ext cx="8324273" cy="306481"/>
          </a:xfrm>
          <a:prstGeom prst="rect">
            <a:avLst/>
          </a:prstGeom>
          <a:solidFill>
            <a:srgbClr val="00284B"/>
          </a:solidFill>
          <a:ln w="0" cmpd="sng">
            <a:noFill/>
            <a:prstDash val="solid"/>
          </a:ln>
        </p:spPr>
        <p:txBody>
          <a:bodyPr vert="horz" lIns="0" tIns="95250" rIns="0" bIns="0" anchor="t"/>
          <a:lstStyle>
            <a:lvl1pPr marL="242060" marR="0" indent="0" algn="l">
              <a:lnSpc>
                <a:spcPts val="971"/>
              </a:lnSpc>
              <a:spcAft>
                <a:spcPts val="816"/>
              </a:spcAft>
              <a:tabLst>
                <a:tab pos="3711586" algn="l"/>
                <a:tab pos="7503859" algn="l"/>
              </a:tabLst>
              <a:defRPr/>
            </a:lvl1pPr>
          </a:lstStyle>
          <a:p>
            <a:pPr marL="274320" marR="0" indent="0" algn="l">
              <a:lnSpc>
                <a:spcPts val="1100"/>
              </a:lnSpc>
              <a:spcAft>
                <a:spcPts val="925"/>
              </a:spcAft>
              <a:tabLst>
                <a:tab pos="4206240" algn="l"/>
                <a:tab pos="8503920" algn="l"/>
              </a:tabLst>
            </a:pPr>
            <a:r>
              <a:rPr lang="en-US" sz="750" spc="-4">
                <a:solidFill>
                  <a:srgbClr val="FFFFFF"/>
                </a:solidFill>
                <a:latin typeface="Segoe UI Light" panose="02020603050405020304" pitchFamily="2"/>
              </a:rPr>
              <a:t>© 2020 The Chartis Group, </a:t>
            </a:r>
            <a:r>
              <a:rPr lang="en-US" sz="750" spc="-4">
                <a:solidFill>
                  <a:srgbClr val="FFFFFF"/>
                </a:solidFill>
                <a:latin typeface="Arial" panose="02020603050405020304" pitchFamily="2"/>
              </a:rPr>
              <a:t>[[</a:t>
            </a:r>
            <a:r>
              <a:rPr lang="en-US" sz="750" spc="-4">
                <a:solidFill>
                  <a:srgbClr val="FFFFFF"/>
                </a:solidFill>
                <a:latin typeface="Segoe UI Light" panose="02020603050405020304" pitchFamily="2"/>
              </a:rPr>
              <a:t>C. All Rights Reserved. September 2020 Page 6 </a:t>
            </a:r>
          </a:p>
        </p:txBody>
      </p:sp>
    </p:spTree>
    <p:extLst>
      <p:ext uri="{BB962C8B-B14F-4D97-AF65-F5344CB8AC3E}">
        <p14:creationId xmlns:p14="http://schemas.microsoft.com/office/powerpoint/2010/main" val="163328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1595" y="818030"/>
            <a:ext cx="8324273" cy="688041"/>
          </a:xfrm>
          <a:prstGeom prst="rect">
            <a:avLst/>
          </a:prstGeom>
          <a:noFill/>
          <a:ln w="0" cmpd="sng">
            <a:noFill/>
            <a:prstDash val="solid"/>
          </a:ln>
        </p:spPr>
        <p:txBody>
          <a:bodyPr vert="horz" lIns="0" tIns="13335" rIns="0" bIns="0" anchor="t"/>
          <a:lstStyle>
            <a:lvl1pPr marL="403433" marR="0" indent="0" algn="l">
              <a:lnSpc>
                <a:spcPts val="1677"/>
              </a:lnSpc>
              <a:spcBef>
                <a:spcPts val="194"/>
              </a:spcBef>
              <a:spcAft>
                <a:spcPts val="662"/>
              </a:spcAft>
              <a:defRPr/>
            </a:lvl1pPr>
          </a:lstStyle>
          <a:p>
            <a:pPr marL="457200" marR="0" indent="0" algn="l">
              <a:lnSpc>
                <a:spcPts val="3100"/>
              </a:lnSpc>
              <a:spcAft>
                <a:spcPts val="0"/>
              </a:spcAft>
            </a:pPr>
            <a:r>
              <a:rPr lang="en-US" sz="2074" spc="13">
                <a:solidFill>
                  <a:srgbClr val="00284B"/>
                </a:solidFill>
                <a:latin typeface="Segoe UI" panose="02020603050405020304" pitchFamily="2"/>
              </a:rPr>
              <a:t>HHS Vision and Chartis Point of View </a:t>
            </a:r>
          </a:p>
          <a:p>
            <a:pPr marL="457200" marR="0" indent="0" algn="l">
              <a:lnSpc>
                <a:spcPts val="1900"/>
              </a:lnSpc>
              <a:spcBef>
                <a:spcPts val="220"/>
              </a:spcBef>
              <a:spcAft>
                <a:spcPts val="750"/>
              </a:spcAft>
            </a:pPr>
            <a:r>
              <a:rPr lang="en-US" sz="1412" spc="0">
                <a:solidFill>
                  <a:srgbClr val="000000"/>
                </a:solidFill>
                <a:latin typeface="Segoe UI Light" panose="02020603050405020304" pitchFamily="2"/>
              </a:rPr>
              <a:t>Two Rules: Office of the National Coordinator (ONC) Cures Act and CMS 9115-F Final Rule </a:t>
            </a:r>
          </a:p>
        </p:txBody>
      </p:sp>
      <p:sp>
        <p:nvSpPr>
          <p:cNvPr id="5" name="Text Placeholder 4"/>
          <p:cNvSpPr>
            <a:spLocks noGrp="1"/>
          </p:cNvSpPr>
          <p:nvPr>
            <p:ph type="body" idx="10"/>
          </p:nvPr>
        </p:nvSpPr>
        <p:spPr>
          <a:xfrm>
            <a:off x="498764" y="3102909"/>
            <a:ext cx="2449368" cy="584387"/>
          </a:xfrm>
          <a:prstGeom prst="rect">
            <a:avLst/>
          </a:prstGeom>
          <a:noFill/>
          <a:ln w="0" cmpd="sng">
            <a:noFill/>
            <a:prstDash val="solid"/>
          </a:ln>
        </p:spPr>
        <p:txBody>
          <a:bodyPr vert="horz" lIns="0" tIns="19050" rIns="0" bIns="0" anchor="t"/>
          <a:lstStyle>
            <a:lvl1pPr marL="0" marR="0" indent="0" algn="l">
              <a:lnSpc>
                <a:spcPts val="1147"/>
              </a:lnSpc>
              <a:spcAft>
                <a:spcPts val="18"/>
              </a:spcAft>
              <a:defRPr/>
            </a:lvl1pPr>
          </a:lstStyle>
          <a:p>
            <a:pPr marL="0" marR="0" indent="0" algn="l">
              <a:lnSpc>
                <a:spcPts val="1300"/>
              </a:lnSpc>
              <a:spcAft>
                <a:spcPts val="20"/>
              </a:spcAft>
            </a:pPr>
            <a:r>
              <a:rPr lang="en-US" sz="927" spc="-4">
                <a:solidFill>
                  <a:srgbClr val="000000"/>
                </a:solidFill>
                <a:latin typeface="Segoe UI Light" panose="02020603050405020304" pitchFamily="2"/>
              </a:rPr>
              <a:t>On March 9, 2020, ONC within HHS released a 1,244-page </a:t>
            </a:r>
            <a:r>
              <a:rPr lang="en-US" sz="927" b="1" spc="-4">
                <a:solidFill>
                  <a:srgbClr val="000000"/>
                </a:solidFill>
                <a:latin typeface="Segoe UI Semibold" panose="02020603050405020304" pitchFamily="2"/>
              </a:rPr>
              <a:t>Federal </a:t>
            </a:r>
            <a:r>
              <a:rPr lang="en-US" sz="927" spc="-4">
                <a:solidFill>
                  <a:srgbClr val="000000"/>
                </a:solidFill>
                <a:latin typeface="Segoe UI Light" panose="02020603050405020304" pitchFamily="2"/>
              </a:rPr>
              <a:t>final rule on interoperability, information blocking, and the health information technology certification program. </a:t>
            </a:r>
          </a:p>
        </p:txBody>
      </p:sp>
      <p:sp>
        <p:nvSpPr>
          <p:cNvPr id="6" name="Text Placeholder 5"/>
          <p:cNvSpPr>
            <a:spLocks noGrp="1"/>
          </p:cNvSpPr>
          <p:nvPr>
            <p:ph type="body" idx="10"/>
          </p:nvPr>
        </p:nvSpPr>
        <p:spPr>
          <a:xfrm>
            <a:off x="504537" y="2517402"/>
            <a:ext cx="1493405" cy="238125"/>
          </a:xfrm>
          <a:prstGeom prst="rect">
            <a:avLst/>
          </a:prstGeom>
          <a:noFill/>
          <a:ln w="0" cmpd="sng">
            <a:noFill/>
            <a:prstDash val="solid"/>
          </a:ln>
        </p:spPr>
        <p:txBody>
          <a:bodyPr vert="horz" lIns="0" tIns="4445" rIns="0" bIns="0" anchor="t"/>
          <a:lstStyle>
            <a:lvl1pPr marL="0" marR="0" indent="0" algn="l">
              <a:lnSpc>
                <a:spcPts val="1853"/>
              </a:lnSpc>
              <a:spcAft>
                <a:spcPts val="0"/>
              </a:spcAft>
              <a:defRPr/>
            </a:lvl1pPr>
          </a:lstStyle>
          <a:p>
            <a:pPr marL="0" marR="0" indent="0" algn="l">
              <a:lnSpc>
                <a:spcPts val="2100"/>
              </a:lnSpc>
              <a:spcAft>
                <a:spcPts val="0"/>
              </a:spcAft>
            </a:pPr>
            <a:r>
              <a:rPr lang="en-US" sz="1412" b="1" spc="0">
                <a:solidFill>
                  <a:srgbClr val="FFFFFF"/>
                </a:solidFill>
                <a:latin typeface="Segoe UI" panose="02020603050405020304" pitchFamily="2"/>
              </a:rPr>
              <a:t>ONC CURES ACT </a:t>
            </a:r>
          </a:p>
        </p:txBody>
      </p:sp>
      <p:sp>
        <p:nvSpPr>
          <p:cNvPr id="7" name="Text Placeholder 6"/>
          <p:cNvSpPr>
            <a:spLocks noGrp="1"/>
          </p:cNvSpPr>
          <p:nvPr>
            <p:ph type="body" idx="10"/>
          </p:nvPr>
        </p:nvSpPr>
        <p:spPr>
          <a:xfrm>
            <a:off x="504536" y="4480673"/>
            <a:ext cx="1110673" cy="238125"/>
          </a:xfrm>
          <a:prstGeom prst="rect">
            <a:avLst/>
          </a:prstGeom>
          <a:noFill/>
          <a:ln w="0" cmpd="sng">
            <a:noFill/>
            <a:prstDash val="solid"/>
          </a:ln>
        </p:spPr>
        <p:txBody>
          <a:bodyPr vert="horz" lIns="0" tIns="4445" rIns="0" bIns="0" anchor="t"/>
          <a:lstStyle>
            <a:lvl1pPr marL="0" marR="0" indent="0" algn="l">
              <a:lnSpc>
                <a:spcPts val="1765"/>
              </a:lnSpc>
              <a:spcAft>
                <a:spcPts val="0"/>
              </a:spcAft>
              <a:defRPr/>
            </a:lvl1pPr>
          </a:lstStyle>
          <a:p>
            <a:pPr marL="0" marR="0" indent="0" algn="l">
              <a:lnSpc>
                <a:spcPts val="2000"/>
              </a:lnSpc>
              <a:spcAft>
                <a:spcPts val="0"/>
              </a:spcAft>
            </a:pPr>
            <a:r>
              <a:rPr lang="en-US" sz="1412" b="1" spc="-49">
                <a:solidFill>
                  <a:srgbClr val="FFFFFF"/>
                </a:solidFill>
                <a:latin typeface="Segoe UI" panose="02020603050405020304" pitchFamily="2"/>
              </a:rPr>
              <a:t>CMS-91 15-F </a:t>
            </a:r>
          </a:p>
        </p:txBody>
      </p:sp>
      <p:sp>
        <p:nvSpPr>
          <p:cNvPr id="8" name="Text Placeholder 7"/>
          <p:cNvSpPr>
            <a:spLocks noGrp="1"/>
          </p:cNvSpPr>
          <p:nvPr>
            <p:ph type="body" idx="10"/>
          </p:nvPr>
        </p:nvSpPr>
        <p:spPr>
          <a:xfrm>
            <a:off x="504537" y="4926106"/>
            <a:ext cx="2280227" cy="724460"/>
          </a:xfrm>
          <a:prstGeom prst="rect">
            <a:avLst/>
          </a:prstGeom>
          <a:noFill/>
          <a:ln w="0" cmpd="sng">
            <a:noFill/>
            <a:prstDash val="solid"/>
          </a:ln>
        </p:spPr>
        <p:txBody>
          <a:bodyPr vert="horz" lIns="0" tIns="17780" rIns="0" bIns="0" anchor="t"/>
          <a:lstStyle>
            <a:lvl1pPr marL="0" marR="0" indent="0" algn="l">
              <a:lnSpc>
                <a:spcPts val="1147"/>
              </a:lnSpc>
              <a:spcAft>
                <a:spcPts val="0"/>
              </a:spcAft>
              <a:defRPr/>
            </a:lvl1pPr>
          </a:lstStyle>
          <a:p>
            <a:pPr marL="0" marR="0" indent="0" algn="l">
              <a:lnSpc>
                <a:spcPts val="1300"/>
              </a:lnSpc>
              <a:spcAft>
                <a:spcPts val="0"/>
              </a:spcAft>
            </a:pPr>
            <a:r>
              <a:rPr lang="en-US" sz="927" spc="-4">
                <a:solidFill>
                  <a:srgbClr val="000000"/>
                </a:solidFill>
                <a:latin typeface="Segoe UI Light" panose="02020603050405020304" pitchFamily="2"/>
              </a:rPr>
              <a:t>Concurrently, CMS released a 474-page final rule to </a:t>
            </a:r>
            <a:r>
              <a:rPr lang="en-US" sz="927" b="1" spc="-4">
                <a:solidFill>
                  <a:srgbClr val="000000"/>
                </a:solidFill>
                <a:latin typeface="Segoe UI Semibold" panose="02020603050405020304" pitchFamily="2"/>
              </a:rPr>
              <a:t>support the Cures Act, </a:t>
            </a:r>
            <a:r>
              <a:rPr lang="en-US" sz="927" spc="-4">
                <a:solidFill>
                  <a:srgbClr val="000000"/>
                </a:solidFill>
                <a:latin typeface="Segoe UI Light" panose="02020603050405020304" pitchFamily="2"/>
              </a:rPr>
              <a:t>designed to help patients access their complete health information in interoperable forms across the programs that CMS administers. </a:t>
            </a:r>
          </a:p>
        </p:txBody>
      </p:sp>
      <p:sp>
        <p:nvSpPr>
          <p:cNvPr id="9" name="Text Placeholder 8"/>
          <p:cNvSpPr>
            <a:spLocks noGrp="1"/>
          </p:cNvSpPr>
          <p:nvPr>
            <p:ph type="body" idx="10"/>
          </p:nvPr>
        </p:nvSpPr>
        <p:spPr>
          <a:xfrm>
            <a:off x="689841" y="6219265"/>
            <a:ext cx="7628659" cy="158003"/>
          </a:xfrm>
          <a:prstGeom prst="rect">
            <a:avLst/>
          </a:prstGeom>
          <a:noFill/>
          <a:ln w="0" cmpd="sng">
            <a:noFill/>
            <a:prstDash val="solid"/>
          </a:ln>
        </p:spPr>
        <p:txBody>
          <a:bodyPr vert="horz" lIns="0" tIns="4445" rIns="0" bIns="0" anchor="t"/>
          <a:lstStyle>
            <a:lvl1pPr marL="0" marR="0" indent="0" algn="l">
              <a:lnSpc>
                <a:spcPts val="1059"/>
              </a:lnSpc>
              <a:spcAft>
                <a:spcPts val="137"/>
              </a:spcAft>
              <a:tabLst>
                <a:tab pos="7423172" algn="r"/>
              </a:tabLst>
              <a:defRPr/>
            </a:lvl1pPr>
          </a:lstStyle>
          <a:p>
            <a:pPr marL="0" marR="0" indent="0" algn="l">
              <a:lnSpc>
                <a:spcPts val="1200"/>
              </a:lnSpc>
              <a:spcAft>
                <a:spcPts val="155"/>
              </a:spcAft>
              <a:tabLst>
                <a:tab pos="8412480" algn="r"/>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7 </a:t>
            </a:r>
          </a:p>
        </p:txBody>
      </p:sp>
      <p:sp>
        <p:nvSpPr>
          <p:cNvPr id="10" name="Text Placeholder 9"/>
          <p:cNvSpPr>
            <a:spLocks noGrp="1"/>
          </p:cNvSpPr>
          <p:nvPr>
            <p:ph type="body" idx="10"/>
          </p:nvPr>
        </p:nvSpPr>
        <p:spPr>
          <a:xfrm>
            <a:off x="839355" y="1558179"/>
            <a:ext cx="7299036" cy="579904"/>
          </a:xfrm>
          <a:prstGeom prst="rect">
            <a:avLst/>
          </a:prstGeom>
          <a:noFill/>
          <a:ln w="0" cmpd="sng">
            <a:noFill/>
            <a:prstDash val="solid"/>
          </a:ln>
        </p:spPr>
        <p:txBody>
          <a:bodyPr vert="horz" lIns="0" tIns="13970" rIns="0" bIns="0" anchor="t"/>
          <a:lstStyle>
            <a:lvl1pPr marL="0" marR="0" indent="0" algn="l">
              <a:lnSpc>
                <a:spcPts val="1500"/>
              </a:lnSpc>
              <a:spcAft>
                <a:spcPts val="22"/>
              </a:spcAft>
              <a:defRPr/>
            </a:lvl1pPr>
          </a:lstStyle>
          <a:p>
            <a:pPr marL="0" marR="0" indent="0" algn="l">
              <a:lnSpc>
                <a:spcPts val="1700"/>
              </a:lnSpc>
              <a:spcAft>
                <a:spcPts val="25"/>
              </a:spcAft>
            </a:pPr>
            <a:r>
              <a:rPr lang="en-US" sz="1191" spc="0">
                <a:solidFill>
                  <a:srgbClr val="FFFFFF"/>
                </a:solidFill>
                <a:latin typeface="Segoe UI Light" panose="02020603050405020304" pitchFamily="2"/>
              </a:rPr>
              <a:t>In the two highly anticipated rules, HHS lays out a vision where a patient’s health information can move seamlessly between health plans and providers and where every American can see and use electronic health information through common technologies such as smart phones, home computers, laptops and tablets </a:t>
            </a:r>
          </a:p>
        </p:txBody>
      </p:sp>
      <p:sp>
        <p:nvSpPr>
          <p:cNvPr id="11" name="Text Placeholder 10"/>
          <p:cNvSpPr>
            <a:spLocks noGrp="1"/>
          </p:cNvSpPr>
          <p:nvPr>
            <p:ph type="body" idx="10"/>
          </p:nvPr>
        </p:nvSpPr>
        <p:spPr>
          <a:xfrm>
            <a:off x="3618923" y="2452968"/>
            <a:ext cx="2543464" cy="208429"/>
          </a:xfrm>
          <a:prstGeom prst="rect">
            <a:avLst/>
          </a:prstGeom>
          <a:noFill/>
          <a:ln w="0" cmpd="sng">
            <a:noFill/>
            <a:prstDash val="solid"/>
          </a:ln>
        </p:spPr>
        <p:txBody>
          <a:bodyPr vert="horz" lIns="0" tIns="4445" rIns="0" bIns="0" anchor="t"/>
          <a:lstStyle>
            <a:lvl1pPr marL="0" marR="0" indent="0" algn="l">
              <a:lnSpc>
                <a:spcPts val="1588"/>
              </a:lnSpc>
              <a:spcAft>
                <a:spcPts val="0"/>
              </a:spcAft>
              <a:defRPr/>
            </a:lvl1pPr>
          </a:lstStyle>
          <a:p>
            <a:pPr marL="0" marR="0" indent="0" algn="l">
              <a:lnSpc>
                <a:spcPts val="1800"/>
              </a:lnSpc>
              <a:spcAft>
                <a:spcPts val="0"/>
              </a:spcAft>
            </a:pPr>
            <a:r>
              <a:rPr lang="en-US" sz="1235" b="1" spc="13">
                <a:solidFill>
                  <a:srgbClr val="EDAA2C"/>
                </a:solidFill>
                <a:latin typeface="Segoe UI" panose="02020603050405020304" pitchFamily="2"/>
              </a:rPr>
              <a:t>ONC CURES ACT COMPONENTS </a:t>
            </a:r>
          </a:p>
        </p:txBody>
      </p:sp>
      <p:sp>
        <p:nvSpPr>
          <p:cNvPr id="12" name="Text Placeholder 11"/>
          <p:cNvSpPr>
            <a:spLocks noGrp="1"/>
          </p:cNvSpPr>
          <p:nvPr>
            <p:ph type="body" idx="10"/>
          </p:nvPr>
        </p:nvSpPr>
        <p:spPr>
          <a:xfrm>
            <a:off x="3618923" y="3555627"/>
            <a:ext cx="2047586" cy="208429"/>
          </a:xfrm>
          <a:prstGeom prst="rect">
            <a:avLst/>
          </a:prstGeom>
          <a:noFill/>
          <a:ln w="0" cmpd="sng">
            <a:noFill/>
            <a:prstDash val="solid"/>
          </a:ln>
        </p:spPr>
        <p:txBody>
          <a:bodyPr vert="horz" lIns="0" tIns="4445" rIns="0" bIns="0" anchor="t"/>
          <a:lstStyle>
            <a:lvl1pPr marL="0" marR="0" indent="0" algn="ctr">
              <a:lnSpc>
                <a:spcPts val="1588"/>
              </a:lnSpc>
              <a:spcAft>
                <a:spcPts val="0"/>
              </a:spcAft>
              <a:defRPr/>
            </a:lvl1pPr>
          </a:lstStyle>
          <a:p>
            <a:pPr marL="0" marR="0" indent="0" algn="ctr">
              <a:lnSpc>
                <a:spcPts val="1800"/>
              </a:lnSpc>
              <a:spcAft>
                <a:spcPts val="0"/>
              </a:spcAft>
            </a:pPr>
            <a:r>
              <a:rPr lang="en-US" sz="1235" b="1" spc="4">
                <a:solidFill>
                  <a:srgbClr val="368387"/>
                </a:solidFill>
                <a:latin typeface="Segoe UI" panose="02020603050405020304" pitchFamily="2"/>
              </a:rPr>
              <a:t>CMS RULE COMPONENTS </a:t>
            </a:r>
          </a:p>
        </p:txBody>
      </p:sp>
      <p:sp>
        <p:nvSpPr>
          <p:cNvPr id="13" name="Text Placeholder 12"/>
          <p:cNvSpPr>
            <a:spLocks noGrp="1"/>
          </p:cNvSpPr>
          <p:nvPr>
            <p:ph type="body" idx="10"/>
          </p:nvPr>
        </p:nvSpPr>
        <p:spPr>
          <a:xfrm>
            <a:off x="3621810" y="2791386"/>
            <a:ext cx="2671041" cy="578784"/>
          </a:xfrm>
          <a:prstGeom prst="rect">
            <a:avLst/>
          </a:prstGeom>
          <a:noFill/>
          <a:ln w="0" cmpd="sng">
            <a:noFill/>
            <a:prstDash val="solid"/>
          </a:ln>
        </p:spPr>
        <p:txBody>
          <a:bodyPr vert="horz" lIns="0" tIns="3810" rIns="0" bIns="0" anchor="t"/>
          <a:lstStyle>
            <a:lvl1pPr marL="0" marR="0" indent="242060" algn="l">
              <a:lnSpc>
                <a:spcPts val="1412"/>
              </a:lnSpc>
              <a:spcBef>
                <a:spcPts val="137"/>
              </a:spcBef>
              <a:spcAft>
                <a:spcPts val="0"/>
              </a:spcAft>
              <a:buFont typeface="Symbol"/>
              <a:buChar char="·"/>
              <a:defRPr/>
            </a:lvl1pPr>
          </a:lstStyle>
          <a:p>
            <a:pPr marL="0" marR="0" indent="0" algn="l">
              <a:lnSpc>
                <a:spcPts val="1200"/>
              </a:lnSpc>
              <a:spcAft>
                <a:spcPts val="0"/>
              </a:spcAft>
            </a:pPr>
            <a:r>
              <a:rPr lang="en-US" sz="882" b="1" spc="-13">
                <a:solidFill>
                  <a:srgbClr val="A6A6A6"/>
                </a:solidFill>
                <a:latin typeface="Segoe UI" panose="02020603050405020304" pitchFamily="2"/>
              </a:rPr>
              <a:t>PROVIDERS &amp; HIEs/HINs &amp; DEVELOPERS (Actors) </a:t>
            </a:r>
          </a:p>
          <a:p>
            <a:pPr marL="0" marR="0" indent="274320" algn="l">
              <a:lnSpc>
                <a:spcPts val="1600"/>
              </a:lnSpc>
              <a:spcBef>
                <a:spcPts val="585"/>
              </a:spcBef>
              <a:spcAft>
                <a:spcPts val="0"/>
              </a:spcAft>
              <a:buFont typeface="Symbol"/>
              <a:buChar char="·"/>
            </a:pPr>
            <a:r>
              <a:rPr lang="en-US" sz="1059" spc="0">
                <a:solidFill>
                  <a:srgbClr val="000000"/>
                </a:solidFill>
                <a:latin typeface="Segoe UI" panose="02020603050405020304" pitchFamily="2"/>
              </a:rPr>
              <a:t>Information Blocking </a:t>
            </a:r>
          </a:p>
          <a:p>
            <a:pPr marL="0" marR="0" indent="274320" algn="l">
              <a:lnSpc>
                <a:spcPts val="1600"/>
              </a:lnSpc>
              <a:spcBef>
                <a:spcPts val="155"/>
              </a:spcBef>
              <a:spcAft>
                <a:spcPts val="0"/>
              </a:spcAft>
              <a:buFont typeface="Symbol"/>
              <a:buChar char="·"/>
            </a:pPr>
            <a:r>
              <a:rPr lang="en-US" sz="1059" spc="0">
                <a:solidFill>
                  <a:srgbClr val="000000"/>
                </a:solidFill>
                <a:latin typeface="Segoe UI" panose="02020603050405020304" pitchFamily="2"/>
              </a:rPr>
              <a:t>Conditions of Health IT Certification </a:t>
            </a:r>
          </a:p>
        </p:txBody>
      </p:sp>
      <p:sp>
        <p:nvSpPr>
          <p:cNvPr id="14" name="Text Placeholder 13"/>
          <p:cNvSpPr>
            <a:spLocks noGrp="1"/>
          </p:cNvSpPr>
          <p:nvPr>
            <p:ph type="body" idx="10"/>
          </p:nvPr>
        </p:nvSpPr>
        <p:spPr>
          <a:xfrm>
            <a:off x="3621809" y="3872753"/>
            <a:ext cx="2432627" cy="801781"/>
          </a:xfrm>
          <a:prstGeom prst="rect">
            <a:avLst/>
          </a:prstGeom>
          <a:noFill/>
          <a:ln w="0" cmpd="sng">
            <a:noFill/>
            <a:prstDash val="solid"/>
          </a:ln>
        </p:spPr>
        <p:txBody>
          <a:bodyPr vert="horz" lIns="0" tIns="3810" rIns="0" bIns="0" anchor="t"/>
          <a:lstStyle>
            <a:lvl1pPr marL="0" marR="0" indent="242060" algn="l">
              <a:lnSpc>
                <a:spcPts val="1412"/>
              </a:lnSpc>
              <a:spcBef>
                <a:spcPts val="137"/>
              </a:spcBef>
              <a:spcAft>
                <a:spcPts val="225"/>
              </a:spcAft>
              <a:buFont typeface="Symbol"/>
              <a:buChar char="·"/>
              <a:defRPr/>
            </a:lvl1pPr>
          </a:lstStyle>
          <a:p>
            <a:pPr marL="0" marR="0" indent="0" algn="l">
              <a:lnSpc>
                <a:spcPts val="1200"/>
              </a:lnSpc>
              <a:spcAft>
                <a:spcPts val="0"/>
              </a:spcAft>
            </a:pPr>
            <a:r>
              <a:rPr lang="en-US" sz="882" b="1" spc="-4">
                <a:solidFill>
                  <a:srgbClr val="A6A6A6"/>
                </a:solidFill>
                <a:latin typeface="Segoe UI" panose="02020603050405020304" pitchFamily="2"/>
              </a:rPr>
              <a:t>PROVIDERS </a:t>
            </a:r>
          </a:p>
          <a:p>
            <a:pPr marL="0" marR="0" indent="274320" algn="l">
              <a:lnSpc>
                <a:spcPts val="1600"/>
              </a:lnSpc>
              <a:spcBef>
                <a:spcPts val="575"/>
              </a:spcBef>
              <a:spcAft>
                <a:spcPts val="0"/>
              </a:spcAft>
              <a:buFont typeface="Symbol"/>
              <a:buChar char="·"/>
            </a:pPr>
            <a:r>
              <a:rPr lang="en-US" sz="1059" spc="0">
                <a:solidFill>
                  <a:srgbClr val="000000"/>
                </a:solidFill>
                <a:latin typeface="Segoe UI" panose="02020603050405020304" pitchFamily="2"/>
              </a:rPr>
              <a:t>Attestation and Public Reporting </a:t>
            </a:r>
          </a:p>
          <a:p>
            <a:pPr marL="0" marR="0" indent="274320" algn="l">
              <a:lnSpc>
                <a:spcPts val="1600"/>
              </a:lnSpc>
              <a:spcBef>
                <a:spcPts val="200"/>
              </a:spcBef>
              <a:spcAft>
                <a:spcPts val="0"/>
              </a:spcAft>
              <a:buFont typeface="Symbol"/>
              <a:buChar char="·"/>
            </a:pPr>
            <a:r>
              <a:rPr lang="en-US" sz="1059" spc="0">
                <a:solidFill>
                  <a:srgbClr val="000000"/>
                </a:solidFill>
                <a:latin typeface="Segoe UI" panose="02020603050405020304" pitchFamily="2"/>
              </a:rPr>
              <a:t>ADT Event Notifications </a:t>
            </a:r>
          </a:p>
          <a:p>
            <a:pPr marL="0" marR="0" indent="274320" algn="l">
              <a:lnSpc>
                <a:spcPts val="1600"/>
              </a:lnSpc>
              <a:spcBef>
                <a:spcPts val="155"/>
              </a:spcBef>
              <a:spcAft>
                <a:spcPts val="255"/>
              </a:spcAft>
              <a:buFont typeface="Symbol"/>
              <a:buChar char="·"/>
            </a:pPr>
            <a:r>
              <a:rPr lang="en-US" sz="1059" spc="-18">
                <a:solidFill>
                  <a:srgbClr val="000000"/>
                </a:solidFill>
                <a:latin typeface="Segoe UI" panose="02020603050405020304" pitchFamily="2"/>
              </a:rPr>
              <a:t>Digital Contact Information (NPPES) </a:t>
            </a:r>
          </a:p>
        </p:txBody>
      </p:sp>
      <p:sp>
        <p:nvSpPr>
          <p:cNvPr id="15" name="Text Placeholder 14"/>
          <p:cNvSpPr>
            <a:spLocks noGrp="1"/>
          </p:cNvSpPr>
          <p:nvPr>
            <p:ph type="body" idx="10"/>
          </p:nvPr>
        </p:nvSpPr>
        <p:spPr>
          <a:xfrm>
            <a:off x="3621809" y="4757458"/>
            <a:ext cx="2052782" cy="1323975"/>
          </a:xfrm>
          <a:prstGeom prst="rect">
            <a:avLst/>
          </a:prstGeom>
          <a:noFill/>
          <a:ln w="0" cmpd="sng">
            <a:noFill/>
            <a:prstDash val="solid"/>
          </a:ln>
        </p:spPr>
        <p:txBody>
          <a:bodyPr vert="horz" lIns="0" tIns="3810" rIns="0" bIns="0" anchor="t"/>
          <a:lstStyle>
            <a:lvl1pPr marL="242060" marR="0" indent="242060" algn="l">
              <a:lnSpc>
                <a:spcPts val="1412"/>
              </a:lnSpc>
              <a:spcBef>
                <a:spcPts val="137"/>
              </a:spcBef>
              <a:spcAft>
                <a:spcPts val="0"/>
              </a:spcAft>
              <a:buFont typeface="Symbol"/>
              <a:buChar char="·"/>
              <a:defRPr/>
            </a:lvl1pPr>
          </a:lstStyle>
          <a:p>
            <a:pPr marL="0" marR="0" indent="0" algn="l">
              <a:lnSpc>
                <a:spcPts val="1200"/>
              </a:lnSpc>
              <a:spcAft>
                <a:spcPts val="0"/>
              </a:spcAft>
            </a:pPr>
            <a:r>
              <a:rPr lang="en-US" sz="882" b="1" spc="0">
                <a:solidFill>
                  <a:srgbClr val="A6A6A6"/>
                </a:solidFill>
                <a:latin typeface="Segoe UI" panose="02020603050405020304" pitchFamily="2"/>
              </a:rPr>
              <a:t>PAYERS &amp; DEVELOPERS </a:t>
            </a:r>
          </a:p>
          <a:p>
            <a:pPr marL="274320" marR="0" indent="274320" algn="l">
              <a:lnSpc>
                <a:spcPts val="1600"/>
              </a:lnSpc>
              <a:spcBef>
                <a:spcPts val="580"/>
              </a:spcBef>
              <a:spcAft>
                <a:spcPts val="0"/>
              </a:spcAft>
              <a:buFont typeface="Symbol"/>
              <a:buChar char="·"/>
            </a:pPr>
            <a:r>
              <a:rPr lang="en-US" sz="1059" spc="0">
                <a:solidFill>
                  <a:srgbClr val="000000"/>
                </a:solidFill>
                <a:latin typeface="Segoe UI" panose="02020603050405020304" pitchFamily="2"/>
              </a:rPr>
              <a:t>Patient Access API </a:t>
            </a:r>
          </a:p>
          <a:p>
            <a:pPr marL="274320" marR="0" indent="274320" algn="l">
              <a:lnSpc>
                <a:spcPts val="1600"/>
              </a:lnSpc>
              <a:spcBef>
                <a:spcPts val="200"/>
              </a:spcBef>
              <a:spcAft>
                <a:spcPts val="0"/>
              </a:spcAft>
              <a:buFont typeface="Symbol"/>
              <a:buChar char="·"/>
            </a:pPr>
            <a:r>
              <a:rPr lang="en-US" sz="1059" spc="0">
                <a:solidFill>
                  <a:srgbClr val="000000"/>
                </a:solidFill>
                <a:latin typeface="Segoe UI" panose="02020603050405020304" pitchFamily="2"/>
              </a:rPr>
              <a:t>Provider Directory API </a:t>
            </a:r>
          </a:p>
          <a:p>
            <a:pPr marL="274320" marR="0" indent="274320" algn="l">
              <a:lnSpc>
                <a:spcPts val="1600"/>
              </a:lnSpc>
              <a:spcBef>
                <a:spcPts val="175"/>
              </a:spcBef>
              <a:spcAft>
                <a:spcPts val="0"/>
              </a:spcAft>
              <a:buFont typeface="Symbol"/>
              <a:buChar char="·"/>
            </a:pPr>
            <a:r>
              <a:rPr lang="en-US" sz="1059" spc="-22">
                <a:solidFill>
                  <a:srgbClr val="000000"/>
                </a:solidFill>
                <a:latin typeface="Segoe UI" panose="02020603050405020304" pitchFamily="2"/>
              </a:rPr>
              <a:t>Payer to Payer Data Exchange </a:t>
            </a:r>
          </a:p>
          <a:p>
            <a:pPr marL="274320" marR="0" indent="274320" algn="l">
              <a:lnSpc>
                <a:spcPts val="1400"/>
              </a:lnSpc>
              <a:spcBef>
                <a:spcPts val="315"/>
              </a:spcBef>
              <a:spcAft>
                <a:spcPts val="0"/>
              </a:spcAft>
              <a:buFont typeface="Symbol"/>
              <a:buChar char="·"/>
            </a:pPr>
            <a:r>
              <a:rPr lang="en-US" sz="1059" spc="0">
                <a:solidFill>
                  <a:srgbClr val="000000"/>
                </a:solidFill>
                <a:latin typeface="Segoe UI" panose="02020603050405020304" pitchFamily="2"/>
              </a:rPr>
              <a:t>Dually Eligible Experience Improvement </a:t>
            </a:r>
          </a:p>
          <a:p>
            <a:pPr marL="274320" marR="0" indent="274320" algn="l">
              <a:lnSpc>
                <a:spcPts val="1600"/>
              </a:lnSpc>
              <a:spcBef>
                <a:spcPts val="155"/>
              </a:spcBef>
              <a:spcAft>
                <a:spcPts val="0"/>
              </a:spcAft>
              <a:buFont typeface="Symbol"/>
              <a:buChar char="·"/>
            </a:pPr>
            <a:r>
              <a:rPr lang="en-US" sz="1059" spc="0">
                <a:solidFill>
                  <a:srgbClr val="000000"/>
                </a:solidFill>
                <a:latin typeface="Segoe UI" panose="02020603050405020304" pitchFamily="2"/>
              </a:rPr>
              <a:t>Patient Education </a:t>
            </a:r>
          </a:p>
        </p:txBody>
      </p:sp>
      <p:sp>
        <p:nvSpPr>
          <p:cNvPr id="16" name="Text Placeholder 15"/>
          <p:cNvSpPr>
            <a:spLocks noGrp="1"/>
          </p:cNvSpPr>
          <p:nvPr>
            <p:ph type="body" idx="10"/>
          </p:nvPr>
        </p:nvSpPr>
        <p:spPr>
          <a:xfrm>
            <a:off x="6582064" y="3152775"/>
            <a:ext cx="368877" cy="978274"/>
          </a:xfrm>
          <a:prstGeom prst="rect">
            <a:avLst/>
          </a:prstGeom>
          <a:noFill/>
          <a:ln w="0" cmpd="sng">
            <a:noFill/>
            <a:prstDash val="solid"/>
          </a:ln>
        </p:spPr>
        <p:txBody>
          <a:bodyPr vert="horz" lIns="0" tIns="11430" rIns="0" bIns="0" anchor="t"/>
          <a:lstStyle>
            <a:lvl1pPr marL="0" marR="0" indent="0" algn="l">
              <a:lnSpc>
                <a:spcPts val="1235"/>
              </a:lnSpc>
              <a:spcAft>
                <a:spcPts val="0"/>
              </a:spcAft>
              <a:defRPr/>
            </a:lvl1pPr>
          </a:lstStyle>
          <a:p>
            <a:pPr marL="0" marR="0" indent="0" algn="l">
              <a:lnSpc>
                <a:spcPts val="1400"/>
              </a:lnSpc>
              <a:spcAft>
                <a:spcPts val="0"/>
              </a:spcAft>
            </a:pPr>
            <a:r>
              <a:rPr lang="en-US" sz="1015" spc="159">
                <a:solidFill>
                  <a:srgbClr val="FFFFFF"/>
                </a:solidFill>
                <a:latin typeface="Segoe UI Light" panose="02020603050405020304" pitchFamily="2"/>
              </a:rPr>
              <a:t>Thes signi prov vend ahea true </a:t>
            </a:r>
          </a:p>
        </p:txBody>
      </p:sp>
      <p:sp>
        <p:nvSpPr>
          <p:cNvPr id="17" name="Text Placeholder 16"/>
          <p:cNvSpPr>
            <a:spLocks noGrp="1"/>
          </p:cNvSpPr>
          <p:nvPr>
            <p:ph type="body" idx="10"/>
          </p:nvPr>
        </p:nvSpPr>
        <p:spPr>
          <a:xfrm>
            <a:off x="6587259" y="4271123"/>
            <a:ext cx="363682" cy="1315010"/>
          </a:xfrm>
          <a:prstGeom prst="rect">
            <a:avLst/>
          </a:prstGeom>
          <a:noFill/>
          <a:ln w="0" cmpd="sng">
            <a:noFill/>
            <a:prstDash val="solid"/>
          </a:ln>
        </p:spPr>
        <p:txBody>
          <a:bodyPr vert="horz" lIns="0" tIns="26035" rIns="0" bIns="0" anchor="t"/>
          <a:lstStyle>
            <a:lvl1pPr marL="0" marR="0" indent="0" algn="l">
              <a:lnSpc>
                <a:spcPts val="1677"/>
              </a:lnSpc>
              <a:spcBef>
                <a:spcPts val="0"/>
              </a:spcBef>
              <a:spcAft>
                <a:spcPts val="0"/>
              </a:spcAft>
              <a:defRPr/>
            </a:lvl1pPr>
          </a:lstStyle>
          <a:p>
            <a:pPr marL="0" marR="0" indent="0" algn="l">
              <a:lnSpc>
                <a:spcPts val="1900"/>
              </a:lnSpc>
              <a:spcAft>
                <a:spcPts val="0"/>
              </a:spcAft>
            </a:pPr>
            <a:r>
              <a:rPr lang="en-US" sz="1412" spc="40">
                <a:solidFill>
                  <a:srgbClr val="EDAA2C"/>
                </a:solidFill>
                <a:latin typeface="Segoe UI Light" panose="02020603050405020304" pitchFamily="2"/>
              </a:rPr>
              <a:t>Pro </a:t>
            </a:r>
          </a:p>
          <a:p>
            <a:pPr marL="0" marR="0" indent="0" algn="l">
              <a:lnSpc>
                <a:spcPts val="1900"/>
              </a:lnSpc>
              <a:spcBef>
                <a:spcPts val="0"/>
              </a:spcBef>
              <a:spcAft>
                <a:spcPts val="0"/>
              </a:spcAft>
            </a:pPr>
            <a:r>
              <a:rPr lang="en-US" sz="1412" spc="57">
                <a:solidFill>
                  <a:srgbClr val="EDAA2C"/>
                </a:solidFill>
                <a:latin typeface="Segoe UI Light" panose="02020603050405020304" pitchFamily="2"/>
              </a:rPr>
              <a:t>pre </a:t>
            </a:r>
          </a:p>
          <a:p>
            <a:pPr marL="0" marR="0" indent="0" algn="l">
              <a:lnSpc>
                <a:spcPts val="1900"/>
              </a:lnSpc>
              <a:spcBef>
                <a:spcPts val="0"/>
              </a:spcBef>
              <a:spcAft>
                <a:spcPts val="0"/>
              </a:spcAft>
            </a:pPr>
            <a:r>
              <a:rPr lang="en-US" sz="1412" spc="62">
                <a:solidFill>
                  <a:srgbClr val="EDAA2C"/>
                </a:solidFill>
                <a:latin typeface="Segoe UI Light" panose="02020603050405020304" pitchFamily="2"/>
              </a:rPr>
              <a:t>ens </a:t>
            </a:r>
          </a:p>
          <a:p>
            <a:pPr marL="0" marR="0" indent="0" algn="l">
              <a:lnSpc>
                <a:spcPts val="1900"/>
              </a:lnSpc>
              <a:spcBef>
                <a:spcPts val="0"/>
              </a:spcBef>
              <a:spcAft>
                <a:spcPts val="0"/>
              </a:spcAft>
            </a:pPr>
            <a:r>
              <a:rPr lang="en-US" sz="1412" spc="-35">
                <a:solidFill>
                  <a:srgbClr val="EDAA2C"/>
                </a:solidFill>
                <a:latin typeface="Segoe UI Light" panose="02020603050405020304" pitchFamily="2"/>
              </a:rPr>
              <a:t>exte </a:t>
            </a:r>
          </a:p>
          <a:p>
            <a:pPr marL="0" marR="0" indent="0" algn="l">
              <a:lnSpc>
                <a:spcPts val="1900"/>
              </a:lnSpc>
              <a:spcBef>
                <a:spcPts val="0"/>
              </a:spcBef>
              <a:spcAft>
                <a:spcPts val="0"/>
              </a:spcAft>
            </a:pPr>
            <a:r>
              <a:rPr lang="en-US" sz="1412" spc="-4">
                <a:solidFill>
                  <a:srgbClr val="EDAA2C"/>
                </a:solidFill>
                <a:latin typeface="Segoe UI Light" panose="02020603050405020304" pitchFamily="2"/>
              </a:rPr>
              <a:t>effo </a:t>
            </a:r>
          </a:p>
          <a:p>
            <a:pPr marL="0" marR="0" indent="0" algn="l">
              <a:lnSpc>
                <a:spcPts val="1900"/>
              </a:lnSpc>
              <a:spcBef>
                <a:spcPts val="0"/>
              </a:spcBef>
              <a:spcAft>
                <a:spcPts val="0"/>
              </a:spcAft>
            </a:pPr>
            <a:r>
              <a:rPr lang="en-US" sz="1412" spc="57">
                <a:solidFill>
                  <a:srgbClr val="EDAA2C"/>
                </a:solidFill>
                <a:latin typeface="Segoe UI Light" panose="02020603050405020304" pitchFamily="2"/>
              </a:rPr>
              <a:t>req </a:t>
            </a:r>
          </a:p>
        </p:txBody>
      </p:sp>
    </p:spTree>
    <p:extLst>
      <p:ext uri="{BB962C8B-B14F-4D97-AF65-F5344CB8AC3E}">
        <p14:creationId xmlns:p14="http://schemas.microsoft.com/office/powerpoint/2010/main" val="13617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4073" y="593912"/>
            <a:ext cx="8324273" cy="710453"/>
          </a:xfrm>
          <a:prstGeom prst="rect">
            <a:avLst/>
          </a:prstGeom>
          <a:noFill/>
          <a:ln w="0" cmpd="sng">
            <a:noFill/>
            <a:prstDash val="solid"/>
          </a:ln>
        </p:spPr>
        <p:txBody>
          <a:bodyPr vert="horz" lIns="0" tIns="14605" rIns="0" bIns="0" anchor="t"/>
          <a:lstStyle>
            <a:lvl1pPr marL="443777" marR="0" indent="0" algn="l">
              <a:lnSpc>
                <a:spcPts val="2735"/>
              </a:lnSpc>
              <a:spcBef>
                <a:spcPts val="35"/>
              </a:spcBef>
              <a:spcAft>
                <a:spcPts val="0"/>
              </a:spcAft>
              <a:defRPr/>
            </a:lvl1pPr>
          </a:lstStyle>
          <a:p>
            <a:pPr marL="502920" marR="0" indent="0" algn="l">
              <a:lnSpc>
                <a:spcPts val="3100"/>
              </a:lnSpc>
              <a:spcAft>
                <a:spcPts val="0"/>
              </a:spcAft>
            </a:pPr>
            <a:r>
              <a:rPr lang="en-US" sz="2074" spc="13">
                <a:solidFill>
                  <a:srgbClr val="00284B"/>
                </a:solidFill>
                <a:latin typeface="Segoe UI" panose="02020603050405020304" pitchFamily="2"/>
              </a:rPr>
              <a:t>Three Types of Actors Eligible for Penalties Under </a:t>
            </a:r>
          </a:p>
          <a:p>
            <a:pPr marL="502920" marR="0" indent="0" algn="l">
              <a:lnSpc>
                <a:spcPts val="3100"/>
              </a:lnSpc>
              <a:spcBef>
                <a:spcPts val="40"/>
              </a:spcBef>
              <a:spcAft>
                <a:spcPts val="0"/>
              </a:spcAft>
            </a:pPr>
            <a:r>
              <a:rPr lang="en-US" sz="2074" spc="13">
                <a:solidFill>
                  <a:srgbClr val="00284B"/>
                </a:solidFill>
                <a:latin typeface="Segoe UI" panose="02020603050405020304" pitchFamily="2"/>
              </a:rPr>
              <a:t>Information Blocking Final Rule </a:t>
            </a:r>
          </a:p>
        </p:txBody>
      </p:sp>
      <p:sp>
        <p:nvSpPr>
          <p:cNvPr id="5" name="Text Placeholder 4"/>
          <p:cNvSpPr>
            <a:spLocks noGrp="1"/>
          </p:cNvSpPr>
          <p:nvPr>
            <p:ph type="body" idx="10"/>
          </p:nvPr>
        </p:nvSpPr>
        <p:spPr>
          <a:xfrm>
            <a:off x="1097396" y="2447925"/>
            <a:ext cx="1396423" cy="503144"/>
          </a:xfrm>
          <a:prstGeom prst="rect">
            <a:avLst/>
          </a:prstGeom>
          <a:noFill/>
          <a:ln w="0" cmpd="sng">
            <a:noFill/>
            <a:prstDash val="solid"/>
          </a:ln>
        </p:spPr>
        <p:txBody>
          <a:bodyPr vert="horz" lIns="0" tIns="0" rIns="0" bIns="0" anchor="t"/>
          <a:lstStyle>
            <a:lvl1pPr marL="80687" marR="0" indent="0" algn="l">
              <a:lnSpc>
                <a:spcPts val="1941"/>
              </a:lnSpc>
              <a:spcBef>
                <a:spcPts val="0"/>
              </a:spcBef>
              <a:spcAft>
                <a:spcPts val="0"/>
              </a:spcAft>
              <a:defRPr/>
            </a:lvl1pPr>
          </a:lstStyle>
          <a:p>
            <a:pPr marL="0" marR="0" indent="0" algn="l">
              <a:lnSpc>
                <a:spcPts val="2200"/>
              </a:lnSpc>
              <a:spcAft>
                <a:spcPts val="0"/>
              </a:spcAft>
            </a:pPr>
            <a:r>
              <a:rPr lang="en-US" sz="1544" b="1" spc="53">
                <a:solidFill>
                  <a:srgbClr val="00284B"/>
                </a:solidFill>
                <a:latin typeface="Segoe UI Semibold" panose="02020603050405020304" pitchFamily="2"/>
              </a:rPr>
              <a:t>HEALTHCARE </a:t>
            </a:r>
          </a:p>
          <a:p>
            <a:pPr marL="91440" marR="0" indent="0" algn="l">
              <a:lnSpc>
                <a:spcPts val="2200"/>
              </a:lnSpc>
              <a:spcBef>
                <a:spcPts val="0"/>
              </a:spcBef>
              <a:spcAft>
                <a:spcPts val="0"/>
              </a:spcAft>
            </a:pPr>
            <a:r>
              <a:rPr lang="en-US" sz="1544" b="1" spc="106">
                <a:solidFill>
                  <a:srgbClr val="00284B"/>
                </a:solidFill>
                <a:latin typeface="Segoe UI Semibold" panose="02020603050405020304" pitchFamily="2"/>
              </a:rPr>
              <a:t>PROVIDERS </a:t>
            </a:r>
          </a:p>
        </p:txBody>
      </p:sp>
      <p:sp>
        <p:nvSpPr>
          <p:cNvPr id="6" name="Text Placeholder 5"/>
          <p:cNvSpPr>
            <a:spLocks noGrp="1"/>
          </p:cNvSpPr>
          <p:nvPr>
            <p:ph type="body" idx="10"/>
          </p:nvPr>
        </p:nvSpPr>
        <p:spPr>
          <a:xfrm>
            <a:off x="1765301" y="1383367"/>
            <a:ext cx="5588577" cy="300878"/>
          </a:xfrm>
          <a:prstGeom prst="rect">
            <a:avLst/>
          </a:prstGeom>
          <a:noFill/>
          <a:ln w="0" cmpd="sng">
            <a:noFill/>
            <a:prstDash val="solid"/>
          </a:ln>
        </p:spPr>
        <p:txBody>
          <a:bodyPr vert="horz" lIns="0" tIns="24765" rIns="0" bIns="0" anchor="t"/>
          <a:lstStyle>
            <a:lvl1pPr marL="0" marR="0" indent="0" algn="l">
              <a:lnSpc>
                <a:spcPts val="2030"/>
              </a:lnSpc>
              <a:spcAft>
                <a:spcPts val="93"/>
              </a:spcAft>
              <a:tabLst>
                <a:tab pos="2662660" algn="l"/>
                <a:tab pos="5446349" algn="r"/>
              </a:tabLst>
              <a:defRPr/>
            </a:lvl1pPr>
          </a:lstStyle>
          <a:p>
            <a:pPr marL="0" marR="0" indent="0" algn="l">
              <a:lnSpc>
                <a:spcPts val="2300"/>
              </a:lnSpc>
              <a:spcAft>
                <a:spcPts val="105"/>
              </a:spcAft>
              <a:tabLst>
                <a:tab pos="3017520" algn="l"/>
                <a:tab pos="6172200" algn="r"/>
              </a:tabLst>
            </a:pPr>
            <a:r>
              <a:rPr lang="en-US" sz="1544" b="1" spc="0">
                <a:solidFill>
                  <a:srgbClr val="00284B"/>
                </a:solidFill>
                <a:latin typeface="Segoe UI Semibold" panose="02020603050405020304" pitchFamily="2"/>
              </a:rPr>
              <a:t>1</a:t>
            </a:r>
            <a:r>
              <a:rPr lang="en-US" sz="100" b="1" spc="0">
                <a:solidFill>
                  <a:srgbClr val="49AEB3"/>
                </a:solidFill>
                <a:latin typeface="Segoe UI Semibold" panose="02020603050405020304" pitchFamily="2"/>
              </a:rPr>
              <a:t> </a:t>
            </a:r>
            <a:r>
              <a:rPr lang="en-US" sz="1544" b="1" spc="0">
                <a:solidFill>
                  <a:srgbClr val="49AEB3"/>
                </a:solidFill>
                <a:latin typeface="Segoe UI Semibold" panose="02020603050405020304" pitchFamily="2"/>
              </a:rPr>
              <a:t>2</a:t>
            </a:r>
            <a:r>
              <a:rPr lang="en-US" sz="100" b="1" spc="0">
                <a:solidFill>
                  <a:srgbClr val="ECA92C"/>
                </a:solidFill>
                <a:latin typeface="Segoe UI Semibold" panose="02020603050405020304" pitchFamily="2"/>
              </a:rPr>
              <a:t> </a:t>
            </a:r>
            <a:r>
              <a:rPr lang="en-US" sz="1544" b="1" spc="0">
                <a:solidFill>
                  <a:srgbClr val="ECA92C"/>
                </a:solidFill>
                <a:latin typeface="Segoe UI Semibold" panose="02020603050405020304" pitchFamily="2"/>
              </a:rPr>
              <a:t>3 </a:t>
            </a:r>
          </a:p>
        </p:txBody>
      </p:sp>
      <p:sp>
        <p:nvSpPr>
          <p:cNvPr id="7" name="Text Placeholder 6"/>
          <p:cNvSpPr>
            <a:spLocks noGrp="1"/>
          </p:cNvSpPr>
          <p:nvPr>
            <p:ph type="body" idx="10"/>
          </p:nvPr>
        </p:nvSpPr>
        <p:spPr>
          <a:xfrm>
            <a:off x="3882160" y="2449606"/>
            <a:ext cx="1376795" cy="245969"/>
          </a:xfrm>
          <a:prstGeom prst="rect">
            <a:avLst/>
          </a:prstGeom>
          <a:noFill/>
          <a:ln w="0" cmpd="sng">
            <a:noFill/>
            <a:prstDash val="solid"/>
          </a:ln>
        </p:spPr>
        <p:txBody>
          <a:bodyPr vert="horz" lIns="0" tIns="0" rIns="0" bIns="0" anchor="t"/>
          <a:lstStyle>
            <a:lvl1pPr marL="0" marR="0" indent="0" algn="ctr">
              <a:lnSpc>
                <a:spcPts val="1941"/>
              </a:lnSpc>
              <a:spcAft>
                <a:spcPts val="0"/>
              </a:spcAft>
              <a:defRPr/>
            </a:lvl1pPr>
          </a:lstStyle>
          <a:p>
            <a:pPr marL="0" marR="0" indent="0" algn="ctr">
              <a:lnSpc>
                <a:spcPts val="2200"/>
              </a:lnSpc>
              <a:spcAft>
                <a:spcPts val="0"/>
              </a:spcAft>
            </a:pPr>
            <a:r>
              <a:rPr lang="en-US" sz="1456" b="1" spc="75">
                <a:solidFill>
                  <a:srgbClr val="49AEB3"/>
                </a:solidFill>
                <a:latin typeface="Segoe UI Semibold" panose="02020603050405020304" pitchFamily="2"/>
              </a:rPr>
              <a:t>HINs OR HIEs </a:t>
            </a:r>
          </a:p>
        </p:txBody>
      </p:sp>
      <p:sp>
        <p:nvSpPr>
          <p:cNvPr id="8" name="Text Placeholder 7"/>
          <p:cNvSpPr>
            <a:spLocks noGrp="1"/>
          </p:cNvSpPr>
          <p:nvPr>
            <p:ph type="body" idx="10"/>
          </p:nvPr>
        </p:nvSpPr>
        <p:spPr>
          <a:xfrm>
            <a:off x="6497782" y="2447925"/>
            <a:ext cx="1690255" cy="503144"/>
          </a:xfrm>
          <a:prstGeom prst="rect">
            <a:avLst/>
          </a:prstGeom>
          <a:noFill/>
          <a:ln w="0" cmpd="sng">
            <a:noFill/>
            <a:prstDash val="solid"/>
          </a:ln>
        </p:spPr>
        <p:txBody>
          <a:bodyPr vert="horz" lIns="0" tIns="0" rIns="0" bIns="0" anchor="t"/>
          <a:lstStyle>
            <a:lvl1pPr marL="0" marR="0" indent="0" algn="ctr">
              <a:lnSpc>
                <a:spcPts val="1941"/>
              </a:lnSpc>
              <a:spcBef>
                <a:spcPts val="0"/>
              </a:spcBef>
              <a:spcAft>
                <a:spcPts val="0"/>
              </a:spcAft>
              <a:defRPr/>
            </a:lvl1pPr>
          </a:lstStyle>
          <a:p>
            <a:pPr marL="0" marR="0" indent="0" algn="l">
              <a:lnSpc>
                <a:spcPts val="2200"/>
              </a:lnSpc>
              <a:spcAft>
                <a:spcPts val="0"/>
              </a:spcAft>
            </a:pPr>
            <a:r>
              <a:rPr lang="en-US" sz="1544" b="1" spc="75">
                <a:solidFill>
                  <a:srgbClr val="ECA92C"/>
                </a:solidFill>
                <a:latin typeface="Segoe UI Semibold" panose="02020603050405020304" pitchFamily="2"/>
              </a:rPr>
              <a:t>HEALTHCARE IT </a:t>
            </a:r>
          </a:p>
          <a:p>
            <a:pPr marL="0" marR="0" indent="0" algn="ctr">
              <a:lnSpc>
                <a:spcPts val="2200"/>
              </a:lnSpc>
              <a:spcBef>
                <a:spcPts val="0"/>
              </a:spcBef>
              <a:spcAft>
                <a:spcPts val="0"/>
              </a:spcAft>
            </a:pPr>
            <a:r>
              <a:rPr lang="en-US" sz="1544" b="1" spc="110">
                <a:solidFill>
                  <a:srgbClr val="ECA92C"/>
                </a:solidFill>
                <a:latin typeface="Segoe UI Semibold" panose="02020603050405020304" pitchFamily="2"/>
              </a:rPr>
              <a:t>DEVELOPERS </a:t>
            </a:r>
          </a:p>
        </p:txBody>
      </p:sp>
      <p:sp>
        <p:nvSpPr>
          <p:cNvPr id="9" name="Text Placeholder 8"/>
          <p:cNvSpPr>
            <a:spLocks noGrp="1"/>
          </p:cNvSpPr>
          <p:nvPr>
            <p:ph type="body" idx="10"/>
          </p:nvPr>
        </p:nvSpPr>
        <p:spPr>
          <a:xfrm>
            <a:off x="3408218" y="3614458"/>
            <a:ext cx="2230582" cy="1926851"/>
          </a:xfrm>
          <a:prstGeom prst="rect">
            <a:avLst/>
          </a:prstGeom>
          <a:noFill/>
          <a:ln w="0" cmpd="sng">
            <a:noFill/>
            <a:prstDash val="solid"/>
          </a:ln>
        </p:spPr>
        <p:txBody>
          <a:bodyPr vert="horz" lIns="0" tIns="19685" rIns="0" bIns="0" anchor="t"/>
          <a:lstStyle>
            <a:lvl1pPr marL="161373" marR="0" indent="161373" algn="l">
              <a:lnSpc>
                <a:spcPts val="1235"/>
              </a:lnSpc>
              <a:spcBef>
                <a:spcPts val="450"/>
              </a:spcBef>
              <a:spcAft>
                <a:spcPts val="0"/>
              </a:spcAft>
              <a:buFont typeface="Symbol"/>
              <a:buChar char="·"/>
              <a:defRPr/>
            </a:lvl1pPr>
          </a:lstStyle>
          <a:p>
            <a:pPr marL="182880" marR="0" indent="0" algn="l">
              <a:lnSpc>
                <a:spcPts val="1400"/>
              </a:lnSpc>
              <a:spcAft>
                <a:spcPts val="0"/>
              </a:spcAft>
            </a:pPr>
            <a:r>
              <a:rPr lang="en-US" sz="1059" spc="-18">
                <a:solidFill>
                  <a:srgbClr val="000000"/>
                </a:solidFill>
                <a:latin typeface="Segoe UI Light" panose="02020603050405020304" pitchFamily="2"/>
              </a:rPr>
              <a:t>Health Information Network (HINs), Health Information Exchanges (HIEs). </a:t>
            </a:r>
          </a:p>
          <a:p>
            <a:pPr marL="182880" marR="0" indent="182880" algn="l">
              <a:lnSpc>
                <a:spcPts val="1400"/>
              </a:lnSpc>
              <a:spcBef>
                <a:spcPts val="1440"/>
              </a:spcBef>
              <a:spcAft>
                <a:spcPts val="0"/>
              </a:spcAft>
              <a:buFont typeface="Symbol"/>
              <a:buChar char="·"/>
            </a:pPr>
            <a:r>
              <a:rPr lang="en-US" sz="1059" spc="0">
                <a:solidFill>
                  <a:srgbClr val="000000"/>
                </a:solidFill>
                <a:latin typeface="Segoe UI Light" panose="02020603050405020304" pitchFamily="2"/>
              </a:rPr>
              <a:t>An individual or </a:t>
            </a:r>
            <a:r>
              <a:rPr lang="en-US" sz="1059" b="1" spc="0">
                <a:solidFill>
                  <a:srgbClr val="000000"/>
                </a:solidFill>
                <a:latin typeface="Segoe UI Semibold" panose="02020603050405020304" pitchFamily="2"/>
              </a:rPr>
              <a:t>entity </a:t>
            </a:r>
            <a:r>
              <a:rPr lang="en-US" sz="1059" spc="0">
                <a:solidFill>
                  <a:srgbClr val="000000"/>
                </a:solidFill>
                <a:latin typeface="Segoe UI Light" panose="02020603050405020304" pitchFamily="2"/>
              </a:rPr>
              <a:t>that administers the exchange of EHI for treatment, payment, or health care operations. </a:t>
            </a:r>
          </a:p>
          <a:p>
            <a:pPr marL="182880" marR="0" indent="182880" algn="l">
              <a:lnSpc>
                <a:spcPts val="1400"/>
              </a:lnSpc>
              <a:spcBef>
                <a:spcPts val="690"/>
              </a:spcBef>
              <a:spcAft>
                <a:spcPts val="0"/>
              </a:spcAft>
              <a:buFont typeface="Symbol"/>
              <a:buChar char="·"/>
            </a:pPr>
            <a:r>
              <a:rPr lang="en-US" sz="1059" spc="0">
                <a:solidFill>
                  <a:srgbClr val="000000"/>
                </a:solidFill>
                <a:latin typeface="Segoe UI Light" panose="02020603050405020304" pitchFamily="2"/>
              </a:rPr>
              <a:t>Requires at least three exchange participants</a:t>
            </a:r>
            <a:r>
              <a:rPr lang="en-US" sz="1279" i="1" spc="0">
                <a:solidFill>
                  <a:srgbClr val="000000"/>
                </a:solidFill>
                <a:latin typeface="Segoe UI Light" panose="02020603050405020304" pitchFamily="2"/>
              </a:rPr>
              <a:t>. </a:t>
            </a:r>
          </a:p>
          <a:p>
            <a:pPr marL="182880" marR="0" indent="182880" algn="l">
              <a:lnSpc>
                <a:spcPts val="1400"/>
              </a:lnSpc>
              <a:spcBef>
                <a:spcPts val="510"/>
              </a:spcBef>
              <a:spcAft>
                <a:spcPts val="0"/>
              </a:spcAft>
              <a:buFont typeface="Symbol"/>
              <a:buChar char="·"/>
            </a:pPr>
            <a:r>
              <a:rPr lang="en-US" sz="1059" b="1" spc="0">
                <a:solidFill>
                  <a:srgbClr val="000000"/>
                </a:solidFill>
                <a:latin typeface="Segoe UI Light" panose="02020603050405020304" pitchFamily="2"/>
              </a:rPr>
              <a:t>Examples: </a:t>
            </a:r>
            <a:r>
              <a:rPr lang="en-US" sz="1059" spc="0">
                <a:solidFill>
                  <a:srgbClr val="000000"/>
                </a:solidFill>
                <a:latin typeface="Segoe UI Light" panose="02020603050405020304" pitchFamily="2"/>
              </a:rPr>
              <a:t>State HIEs, Athena, Blue Cross Blue Shield </a:t>
            </a:r>
          </a:p>
        </p:txBody>
      </p:sp>
      <p:sp>
        <p:nvSpPr>
          <p:cNvPr id="10" name="Text Placeholder 9"/>
          <p:cNvSpPr>
            <a:spLocks noGrp="1"/>
          </p:cNvSpPr>
          <p:nvPr>
            <p:ph type="body" idx="10"/>
          </p:nvPr>
        </p:nvSpPr>
        <p:spPr>
          <a:xfrm>
            <a:off x="6187209" y="3614458"/>
            <a:ext cx="2230582" cy="1926851"/>
          </a:xfrm>
          <a:prstGeom prst="rect">
            <a:avLst/>
          </a:prstGeom>
          <a:noFill/>
          <a:ln w="0" cmpd="sng">
            <a:noFill/>
            <a:prstDash val="solid"/>
          </a:ln>
        </p:spPr>
        <p:txBody>
          <a:bodyPr vert="horz" lIns="0" tIns="41275" rIns="0" bIns="0" anchor="t"/>
          <a:lstStyle>
            <a:lvl1pPr marL="201717" marR="121030" indent="161373" algn="l">
              <a:lnSpc>
                <a:spcPts val="1235"/>
              </a:lnSpc>
              <a:spcBef>
                <a:spcPts val="529"/>
              </a:spcBef>
              <a:spcAft>
                <a:spcPts val="326"/>
              </a:spcAft>
              <a:buFont typeface="Symbol"/>
              <a:buChar char="·"/>
              <a:defRPr/>
            </a:lvl1pPr>
          </a:lstStyle>
          <a:p>
            <a:pPr marL="45720" marR="0" indent="0" algn="ctr">
              <a:lnSpc>
                <a:spcPts val="1400"/>
              </a:lnSpc>
              <a:spcAft>
                <a:spcPts val="0"/>
              </a:spcAft>
            </a:pPr>
            <a:r>
              <a:rPr lang="en-US" sz="1059" spc="-18">
                <a:solidFill>
                  <a:srgbClr val="000000"/>
                </a:solidFill>
                <a:latin typeface="Segoe UI Light" panose="02020603050405020304" pitchFamily="2"/>
              </a:rPr>
              <a:t>Essentially synonymous with software </a:t>
            </a:r>
            <a:br/>
            <a:r>
              <a:rPr lang="en-US" sz="1059" spc="-18">
                <a:solidFill>
                  <a:srgbClr val="000000"/>
                </a:solidFill>
                <a:latin typeface="Segoe UI Light" panose="02020603050405020304" pitchFamily="2"/>
              </a:rPr>
              <a:t>developers and vendors (with some </a:t>
            </a:r>
            <a:br/>
            <a:r>
              <a:rPr lang="en-US" sz="1059" spc="-18">
                <a:solidFill>
                  <a:srgbClr val="000000"/>
                </a:solidFill>
                <a:latin typeface="Segoe UI Light" panose="02020603050405020304" pitchFamily="2"/>
              </a:rPr>
              <a:t>caveats) that are certified through the </a:t>
            </a:r>
            <a:br/>
            <a:r>
              <a:rPr lang="en-US" sz="1059" spc="-18">
                <a:solidFill>
                  <a:srgbClr val="000000"/>
                </a:solidFill>
                <a:latin typeface="Segoe UI Light" panose="02020603050405020304" pitchFamily="2"/>
              </a:rPr>
              <a:t>ONC. </a:t>
            </a:r>
          </a:p>
          <a:p>
            <a:pPr marL="228600" marR="0" indent="182880" algn="l">
              <a:lnSpc>
                <a:spcPts val="1400"/>
              </a:lnSpc>
              <a:spcBef>
                <a:spcPts val="1440"/>
              </a:spcBef>
              <a:spcAft>
                <a:spcPts val="0"/>
              </a:spcAft>
              <a:buFont typeface="Symbol"/>
              <a:buChar char="·"/>
            </a:pPr>
            <a:r>
              <a:rPr lang="en-US" sz="1059" spc="0">
                <a:solidFill>
                  <a:srgbClr val="000000"/>
                </a:solidFill>
                <a:latin typeface="Segoe UI Light" panose="02020603050405020304" pitchFamily="2"/>
              </a:rPr>
              <a:t>Many Provider and Provider/Payer </a:t>
            </a:r>
            <a:br/>
            <a:r>
              <a:rPr lang="en-US" sz="1059" spc="0">
                <a:solidFill>
                  <a:srgbClr val="000000"/>
                </a:solidFill>
                <a:latin typeface="Segoe UI Light" panose="02020603050405020304" pitchFamily="2"/>
              </a:rPr>
              <a:t>Organizations can also be </a:t>
            </a:r>
            <a:br/>
            <a:r>
              <a:rPr lang="en-US" sz="1059" spc="0">
                <a:solidFill>
                  <a:srgbClr val="000000"/>
                </a:solidFill>
                <a:latin typeface="Segoe UI Light" panose="02020603050405020304" pitchFamily="2"/>
              </a:rPr>
              <a:t>considered Developers </a:t>
            </a:r>
          </a:p>
          <a:p>
            <a:pPr marL="228600" marR="137160" indent="182880" algn="l">
              <a:lnSpc>
                <a:spcPts val="1400"/>
              </a:lnSpc>
              <a:spcBef>
                <a:spcPts val="600"/>
              </a:spcBef>
              <a:spcAft>
                <a:spcPts val="370"/>
              </a:spcAft>
              <a:buFont typeface="Symbol"/>
              <a:buChar char="·"/>
            </a:pPr>
            <a:r>
              <a:rPr lang="en-US" sz="1059" b="1" spc="-9">
                <a:solidFill>
                  <a:srgbClr val="000000"/>
                </a:solidFill>
                <a:latin typeface="Segoe UI Light" panose="02020603050405020304" pitchFamily="2"/>
              </a:rPr>
              <a:t>Examples: </a:t>
            </a:r>
            <a:r>
              <a:rPr lang="en-US" sz="1059" spc="-9">
                <a:solidFill>
                  <a:srgbClr val="000000"/>
                </a:solidFill>
                <a:latin typeface="Segoe UI Light" panose="02020603050405020304" pitchFamily="2"/>
              </a:rPr>
              <a:t>Epic, Cerner, your own in-house applications if marketed to patients </a:t>
            </a:r>
          </a:p>
        </p:txBody>
      </p:sp>
      <p:sp>
        <p:nvSpPr>
          <p:cNvPr id="11" name="Text Placeholder 10"/>
          <p:cNvSpPr>
            <a:spLocks noGrp="1"/>
          </p:cNvSpPr>
          <p:nvPr>
            <p:ph type="body" idx="10"/>
          </p:nvPr>
        </p:nvSpPr>
        <p:spPr>
          <a:xfrm>
            <a:off x="861868" y="3633508"/>
            <a:ext cx="1864591" cy="1308287"/>
          </a:xfrm>
          <a:prstGeom prst="rect">
            <a:avLst/>
          </a:prstGeom>
          <a:noFill/>
          <a:ln w="0" cmpd="sng">
            <a:noFill/>
            <a:prstDash val="solid"/>
          </a:ln>
        </p:spPr>
        <p:txBody>
          <a:bodyPr vert="horz" lIns="0" tIns="19685" rIns="0" bIns="0" anchor="t"/>
          <a:lstStyle>
            <a:lvl1pPr marL="0" marR="0" indent="0" algn="ctr">
              <a:lnSpc>
                <a:spcPts val="1235"/>
              </a:lnSpc>
              <a:spcBef>
                <a:spcPts val="0"/>
              </a:spcBef>
              <a:spcAft>
                <a:spcPts val="0"/>
              </a:spcAft>
              <a:buFont typeface="Symbol"/>
              <a:buChar char="·"/>
              <a:defRPr/>
            </a:lvl1pPr>
          </a:lstStyle>
          <a:p>
            <a:pPr marL="0" marR="0" indent="0" algn="ctr">
              <a:lnSpc>
                <a:spcPts val="1400"/>
              </a:lnSpc>
              <a:spcAft>
                <a:spcPts val="0"/>
              </a:spcAft>
            </a:pPr>
            <a:r>
              <a:rPr lang="en-US" sz="1059" spc="0">
                <a:solidFill>
                  <a:srgbClr val="000000"/>
                </a:solidFill>
                <a:latin typeface="Segoe UI Light" panose="02020603050405020304" pitchFamily="2"/>
              </a:rPr>
              <a:t>Hospitals, health systems, and </a:t>
            </a:r>
            <a:br/>
            <a:r>
              <a:rPr lang="en-US" sz="1059" spc="0">
                <a:solidFill>
                  <a:srgbClr val="000000"/>
                </a:solidFill>
                <a:latin typeface="Segoe UI Light" panose="02020603050405020304" pitchFamily="2"/>
              </a:rPr>
              <a:t>other care facilities </a:t>
            </a:r>
          </a:p>
          <a:p>
            <a:pPr marL="0" marR="0" indent="182880" algn="l">
              <a:lnSpc>
                <a:spcPts val="1400"/>
              </a:lnSpc>
              <a:spcBef>
                <a:spcPts val="1440"/>
              </a:spcBef>
              <a:spcAft>
                <a:spcPts val="0"/>
              </a:spcAft>
              <a:buFont typeface="Symbol"/>
              <a:buChar char="·"/>
            </a:pPr>
            <a:r>
              <a:rPr lang="en-US" sz="1059" b="1" spc="-9">
                <a:solidFill>
                  <a:srgbClr val="000000"/>
                </a:solidFill>
                <a:latin typeface="Segoe UI Light" panose="02020603050405020304" pitchFamily="2"/>
              </a:rPr>
              <a:t>Examples: </a:t>
            </a:r>
            <a:r>
              <a:rPr lang="en-US" sz="1059" spc="-9">
                <a:solidFill>
                  <a:srgbClr val="000000"/>
                </a:solidFill>
                <a:latin typeface="Segoe UI Light" panose="02020603050405020304" pitchFamily="2"/>
              </a:rPr>
              <a:t>Hospitals, </a:t>
            </a:r>
          </a:p>
          <a:p>
            <a:pPr marL="182880" marR="0" indent="0" algn="l">
              <a:lnSpc>
                <a:spcPts val="1400"/>
              </a:lnSpc>
              <a:spcBef>
                <a:spcPts val="0"/>
              </a:spcBef>
              <a:spcAft>
                <a:spcPts val="0"/>
              </a:spcAft>
            </a:pPr>
            <a:r>
              <a:rPr lang="en-US" sz="1059" spc="0">
                <a:solidFill>
                  <a:srgbClr val="000000"/>
                </a:solidFill>
                <a:latin typeface="Segoe UI Light" panose="02020603050405020304" pitchFamily="2"/>
              </a:rPr>
              <a:t>Ambulatory Practices, nursing homes, pharmacies, Individual providers </a:t>
            </a:r>
          </a:p>
          <a:p>
            <a:pPr marL="0" marR="0" indent="0" algn="ctr">
              <a:lnSpc>
                <a:spcPts val="1400"/>
              </a:lnSpc>
              <a:spcBef>
                <a:spcPts val="0"/>
              </a:spcBef>
              <a:spcAft>
                <a:spcPts val="0"/>
              </a:spcAft>
            </a:pPr>
            <a:r>
              <a:rPr lang="en-US" sz="1059" spc="0">
                <a:solidFill>
                  <a:srgbClr val="000000"/>
                </a:solidFill>
                <a:latin typeface="Segoe UI Light" panose="02020603050405020304" pitchFamily="2"/>
              </a:rPr>
              <a:t>. </a:t>
            </a:r>
          </a:p>
        </p:txBody>
      </p:sp>
      <p:sp>
        <p:nvSpPr>
          <p:cNvPr id="12" name="Text Placeholder 11"/>
          <p:cNvSpPr>
            <a:spLocks noGrp="1"/>
          </p:cNvSpPr>
          <p:nvPr>
            <p:ph type="body" idx="10"/>
          </p:nvPr>
        </p:nvSpPr>
        <p:spPr>
          <a:xfrm>
            <a:off x="411595" y="5541309"/>
            <a:ext cx="8324273" cy="590550"/>
          </a:xfrm>
          <a:prstGeom prst="rect">
            <a:avLst/>
          </a:prstGeom>
          <a:noFill/>
          <a:ln w="0" cmpd="sng">
            <a:noFill/>
            <a:prstDash val="solid"/>
          </a:ln>
        </p:spPr>
        <p:txBody>
          <a:bodyPr vert="horz" lIns="0" tIns="453390" rIns="0" bIns="0" anchor="t"/>
          <a:lstStyle>
            <a:lvl1pPr marL="282403" marR="0" indent="0" algn="l">
              <a:lnSpc>
                <a:spcPts val="1147"/>
              </a:lnSpc>
              <a:spcAft>
                <a:spcPts val="362"/>
              </a:spcAft>
              <a:defRPr/>
            </a:lvl1pPr>
          </a:lstStyle>
          <a:p>
            <a:pPr marL="320040" marR="0" indent="0" algn="l">
              <a:lnSpc>
                <a:spcPts val="1300"/>
              </a:lnSpc>
              <a:spcAft>
                <a:spcPts val="410"/>
              </a:spcAft>
            </a:pPr>
            <a:r>
              <a:rPr lang="en-US" sz="882" i="1" spc="0">
                <a:solidFill>
                  <a:srgbClr val="000000"/>
                </a:solidFill>
                <a:latin typeface="Segoe UI Light" panose="02020603050405020304" pitchFamily="2"/>
              </a:rPr>
              <a:t>Note: Payers are not covered actors but could be considered an actor if they meet the criteria. </a:t>
            </a:r>
          </a:p>
        </p:txBody>
      </p:sp>
      <p:sp>
        <p:nvSpPr>
          <p:cNvPr id="13" name="Text Placeholder 12"/>
          <p:cNvSpPr>
            <a:spLocks noGrp="1"/>
          </p:cNvSpPr>
          <p:nvPr>
            <p:ph type="body" idx="10"/>
          </p:nvPr>
        </p:nvSpPr>
        <p:spPr>
          <a:xfrm>
            <a:off x="411595" y="6131859"/>
            <a:ext cx="8324273" cy="322729"/>
          </a:xfrm>
          <a:prstGeom prst="rect">
            <a:avLst/>
          </a:prstGeom>
          <a:solidFill>
            <a:srgbClr val="00284B"/>
          </a:solidFill>
          <a:ln w="0" cmpd="sng">
            <a:noFill/>
            <a:prstDash val="solid"/>
          </a:ln>
        </p:spPr>
        <p:txBody>
          <a:bodyPr vert="horz" lIns="0" tIns="103505" rIns="0" bIns="0" anchor="t"/>
          <a:lstStyle>
            <a:lvl1pPr marL="242060" marR="0" indent="0" algn="l">
              <a:lnSpc>
                <a:spcPts val="1059"/>
              </a:lnSpc>
              <a:spcAft>
                <a:spcPts val="772"/>
              </a:spcAft>
              <a:tabLst>
                <a:tab pos="7382829" algn="l"/>
              </a:tabLst>
              <a:defRPr/>
            </a:lvl1pPr>
          </a:lstStyle>
          <a:p>
            <a:pPr marL="274320" marR="0" indent="0" algn="l">
              <a:lnSpc>
                <a:spcPts val="1200"/>
              </a:lnSpc>
              <a:spcAft>
                <a:spcPts val="87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8 </a:t>
            </a:r>
          </a:p>
        </p:txBody>
      </p:sp>
    </p:spTree>
    <p:extLst>
      <p:ext uri="{BB962C8B-B14F-4D97-AF65-F5344CB8AC3E}">
        <p14:creationId xmlns:p14="http://schemas.microsoft.com/office/powerpoint/2010/main" val="66781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411595" y="1506071"/>
            <a:ext cx="8324273" cy="510988"/>
          </a:xfrm>
          <a:prstGeom prst="rect">
            <a:avLst/>
          </a:prstGeom>
          <a:solidFill>
            <a:srgbClr val="00284B"/>
          </a:solidFill>
          <a:ln w="0" cmpd="sng">
            <a:noFill/>
            <a:prstDash val="solid"/>
          </a:ln>
        </p:spPr>
        <p:txBody>
          <a:bodyPr vert="horz" lIns="0" tIns="109855" rIns="0" bIns="0" anchor="t"/>
          <a:lstStyle>
            <a:lvl1pPr marL="403433" marR="564807" indent="0" algn="l">
              <a:lnSpc>
                <a:spcPts val="1235"/>
              </a:lnSpc>
              <a:spcAft>
                <a:spcPts val="719"/>
              </a:spcAft>
              <a:defRPr/>
            </a:lvl1pPr>
          </a:lstStyle>
          <a:p>
            <a:pPr marL="457200" marR="640080" indent="0" algn="l">
              <a:lnSpc>
                <a:spcPts val="1400"/>
              </a:lnSpc>
              <a:spcAft>
                <a:spcPts val="815"/>
              </a:spcAft>
            </a:pPr>
            <a:r>
              <a:rPr lang="en-US" sz="1059" spc="0">
                <a:solidFill>
                  <a:srgbClr val="FFFFFF"/>
                </a:solidFill>
                <a:latin typeface="Segoe UI Light" panose="02020603050405020304" pitchFamily="2"/>
              </a:rPr>
              <a:t>Consumers are beginning to understand the impacts that lack of interoperability in healthcare has on their lives. Ownership and easy access of their data is prevalent in other industries and causing disappointment in healthcare. </a:t>
            </a:r>
          </a:p>
        </p:txBody>
      </p:sp>
      <p:sp>
        <p:nvSpPr>
          <p:cNvPr id="8" name="Text Placeholder 7"/>
          <p:cNvSpPr>
            <a:spLocks noGrp="1"/>
          </p:cNvSpPr>
          <p:nvPr>
            <p:ph type="body" idx="10"/>
          </p:nvPr>
        </p:nvSpPr>
        <p:spPr>
          <a:xfrm>
            <a:off x="411595" y="5957047"/>
            <a:ext cx="8324273" cy="174812"/>
          </a:xfrm>
          <a:prstGeom prst="rect">
            <a:avLst/>
          </a:prstGeom>
          <a:noFill/>
          <a:ln w="0" cmpd="sng">
            <a:noFill/>
            <a:prstDash val="solid"/>
          </a:ln>
        </p:spPr>
        <p:txBody>
          <a:bodyPr vert="horz" lIns="0" tIns="3810" rIns="0" bIns="0" anchor="t"/>
          <a:lstStyle>
            <a:lvl1pPr marL="161373" marR="0" indent="0" algn="l">
              <a:lnSpc>
                <a:spcPts val="882"/>
              </a:lnSpc>
              <a:spcAft>
                <a:spcPts val="446"/>
              </a:spcAft>
              <a:defRPr/>
            </a:lvl1pPr>
          </a:lstStyle>
          <a:p>
            <a:pPr marL="182880" marR="0" indent="0" algn="l">
              <a:lnSpc>
                <a:spcPts val="1000"/>
              </a:lnSpc>
              <a:spcAft>
                <a:spcPts val="505"/>
              </a:spcAft>
            </a:pPr>
            <a:r>
              <a:rPr lang="en-US" sz="706" spc="0">
                <a:solidFill>
                  <a:srgbClr val="000000"/>
                </a:solidFill>
                <a:latin typeface="Segoe UI" panose="02020603050405020304" pitchFamily="2"/>
              </a:rPr>
              <a:t>1. Black Book Market Research Interoperability Survey 2020. </a:t>
            </a:r>
            <a:r>
              <a:rPr lang="en-US" sz="706" u="sng" spc="0">
                <a:solidFill>
                  <a:srgbClr val="0000FF"/>
                </a:solidFill>
                <a:latin typeface="Segoe UI" panose="02020603050405020304" pitchFamily="2"/>
              </a:rPr>
              <a:t>http://www.digitaljournal.com/pr/4761739</a:t>
            </a:r>
            <a:r>
              <a:rPr lang="en-US" sz="100" spc="0">
                <a:solidFill>
                  <a:srgbClr val="000000"/>
                </a:solidFill>
                <a:latin typeface="Segoe UI" panose="02020603050405020304" pitchFamily="2"/>
              </a:rPr>
              <a:t> </a:t>
            </a:r>
          </a:p>
        </p:txBody>
      </p:sp>
      <p:sp>
        <p:nvSpPr>
          <p:cNvPr id="9" name="Text Placeholder 8"/>
          <p:cNvSpPr>
            <a:spLocks noGrp="1"/>
          </p:cNvSpPr>
          <p:nvPr>
            <p:ph type="body" idx="10"/>
          </p:nvPr>
        </p:nvSpPr>
        <p:spPr>
          <a:xfrm>
            <a:off x="411595" y="6131859"/>
            <a:ext cx="8324273" cy="322729"/>
          </a:xfrm>
          <a:prstGeom prst="rect">
            <a:avLst/>
          </a:prstGeom>
          <a:solidFill>
            <a:srgbClr val="00284B"/>
          </a:solidFill>
          <a:ln w="0" cmpd="sng">
            <a:noFill/>
            <a:prstDash val="solid"/>
          </a:ln>
        </p:spPr>
        <p:txBody>
          <a:bodyPr vert="horz" lIns="0" tIns="103505" rIns="0" bIns="0" anchor="t"/>
          <a:lstStyle>
            <a:lvl1pPr marL="242060" marR="0" indent="0" algn="l">
              <a:lnSpc>
                <a:spcPts val="1059"/>
              </a:lnSpc>
              <a:spcAft>
                <a:spcPts val="772"/>
              </a:spcAft>
              <a:tabLst>
                <a:tab pos="7382829" algn="l"/>
              </a:tabLst>
              <a:defRPr/>
            </a:lvl1pPr>
          </a:lstStyle>
          <a:p>
            <a:pPr marL="274320" marR="0" indent="0" algn="l">
              <a:lnSpc>
                <a:spcPts val="1200"/>
              </a:lnSpc>
              <a:spcAft>
                <a:spcPts val="87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9 </a:t>
            </a:r>
          </a:p>
        </p:txBody>
      </p:sp>
      <p:sp>
        <p:nvSpPr>
          <p:cNvPr id="10" name="Text Placeholder 9"/>
          <p:cNvSpPr>
            <a:spLocks noGrp="1"/>
          </p:cNvSpPr>
          <p:nvPr>
            <p:ph type="body" idx="10"/>
          </p:nvPr>
        </p:nvSpPr>
        <p:spPr>
          <a:xfrm>
            <a:off x="1795318" y="2017059"/>
            <a:ext cx="900545" cy="3022787"/>
          </a:xfrm>
          <a:prstGeom prst="rect">
            <a:avLst/>
          </a:prstGeom>
          <a:noFill/>
          <a:ln w="0" cmpd="sng">
            <a:noFill/>
            <a:prstDash val="solid"/>
          </a:ln>
        </p:spPr>
        <p:txBody>
          <a:bodyPr vert="horz" lIns="0" tIns="133350" rIns="0" bIns="0" anchor="t"/>
          <a:lstStyle>
            <a:lvl1pPr marL="0" marR="0" indent="0" algn="just">
              <a:lnSpc>
                <a:spcPts val="3794"/>
              </a:lnSpc>
              <a:spcBef>
                <a:spcPts val="1778"/>
              </a:spcBef>
              <a:spcAft>
                <a:spcPts val="0"/>
              </a:spcAft>
              <a:defRPr/>
            </a:lvl1pPr>
          </a:lstStyle>
          <a:p>
            <a:pPr marL="0" marR="0" indent="0" algn="just">
              <a:lnSpc>
                <a:spcPts val="5200"/>
              </a:lnSpc>
              <a:spcAft>
                <a:spcPts val="0"/>
              </a:spcAft>
            </a:pPr>
            <a:r>
              <a:rPr lang="en-US" sz="3441" b="1" spc="-159">
                <a:solidFill>
                  <a:srgbClr val="00284B"/>
                </a:solidFill>
                <a:latin typeface="Segoe UI" panose="02020603050405020304" pitchFamily="2"/>
              </a:rPr>
              <a:t>93% </a:t>
            </a:r>
          </a:p>
          <a:p>
            <a:pPr marL="0" marR="0" indent="0" algn="just">
              <a:lnSpc>
                <a:spcPts val="5200"/>
              </a:lnSpc>
              <a:spcBef>
                <a:spcPts val="2020"/>
              </a:spcBef>
              <a:spcAft>
                <a:spcPts val="0"/>
              </a:spcAft>
            </a:pPr>
            <a:r>
              <a:rPr lang="en-US" sz="3441" b="1" spc="-185">
                <a:solidFill>
                  <a:srgbClr val="EDAA2C"/>
                </a:solidFill>
                <a:latin typeface="Segoe UI" panose="02020603050405020304" pitchFamily="2"/>
              </a:rPr>
              <a:t>55% </a:t>
            </a:r>
          </a:p>
          <a:p>
            <a:pPr marL="0" marR="0" indent="0" algn="just">
              <a:lnSpc>
                <a:spcPts val="5200"/>
              </a:lnSpc>
              <a:spcBef>
                <a:spcPts val="2015"/>
              </a:spcBef>
              <a:spcAft>
                <a:spcPts val="0"/>
              </a:spcAft>
            </a:pPr>
            <a:r>
              <a:rPr lang="en-US" sz="3441" b="1" spc="-168">
                <a:solidFill>
                  <a:srgbClr val="49AFB4"/>
                </a:solidFill>
                <a:latin typeface="Segoe UI" panose="02020603050405020304" pitchFamily="2"/>
              </a:rPr>
              <a:t>67% </a:t>
            </a:r>
          </a:p>
          <a:p>
            <a:pPr marL="0" marR="0" indent="0" algn="just">
              <a:lnSpc>
                <a:spcPts val="4300"/>
              </a:lnSpc>
              <a:spcBef>
                <a:spcPts val="2015"/>
              </a:spcBef>
              <a:spcAft>
                <a:spcPts val="0"/>
              </a:spcAft>
            </a:pPr>
            <a:r>
              <a:rPr lang="en-US" sz="3441" b="1" spc="-163">
                <a:solidFill>
                  <a:srgbClr val="607B35"/>
                </a:solidFill>
                <a:latin typeface="Segoe UI" panose="02020603050405020304" pitchFamily="2"/>
              </a:rPr>
              <a:t>22% </a:t>
            </a:r>
          </a:p>
        </p:txBody>
      </p:sp>
      <p:sp>
        <p:nvSpPr>
          <p:cNvPr id="11" name="Text Placeholder 10"/>
          <p:cNvSpPr>
            <a:spLocks noGrp="1"/>
          </p:cNvSpPr>
          <p:nvPr>
            <p:ph type="body" idx="10"/>
          </p:nvPr>
        </p:nvSpPr>
        <p:spPr>
          <a:xfrm>
            <a:off x="3225223" y="2017059"/>
            <a:ext cx="4873914" cy="783291"/>
          </a:xfrm>
          <a:prstGeom prst="rect">
            <a:avLst/>
          </a:prstGeom>
          <a:noFill/>
          <a:ln w="0" cmpd="sng">
            <a:noFill/>
            <a:prstDash val="solid"/>
          </a:ln>
        </p:spPr>
        <p:txBody>
          <a:bodyPr vert="horz" lIns="0" tIns="267970" rIns="0" bIns="0" anchor="t"/>
          <a:lstStyle>
            <a:lvl1pPr marL="0" marR="242060" indent="0" algn="l">
              <a:lnSpc>
                <a:spcPts val="1500"/>
              </a:lnSpc>
              <a:spcAft>
                <a:spcPts val="1350"/>
              </a:spcAft>
              <a:defRPr/>
            </a:lvl1pPr>
          </a:lstStyle>
          <a:p>
            <a:pPr marL="0" marR="274320" indent="0" algn="l">
              <a:lnSpc>
                <a:spcPts val="1700"/>
              </a:lnSpc>
              <a:spcAft>
                <a:spcPts val="1530"/>
              </a:spcAft>
            </a:pPr>
            <a:r>
              <a:rPr lang="en-US" sz="1235" spc="0">
                <a:solidFill>
                  <a:srgbClr val="000000"/>
                </a:solidFill>
                <a:latin typeface="Segoe UI Light" panose="02020603050405020304" pitchFamily="2"/>
              </a:rPr>
              <a:t>Of consumers polled in July expressed disappointment of the lack of data sharing during COVID-19 across separate vendor systems.</a:t>
            </a:r>
            <a:r>
              <a:rPr lang="en-US" sz="1235" spc="0" baseline="30000">
                <a:solidFill>
                  <a:srgbClr val="000000"/>
                </a:solidFill>
                <a:latin typeface="Segoe UI Light" panose="02020603050405020304" pitchFamily="2"/>
              </a:rPr>
              <a:t>1</a:t>
            </a:r>
            <a:r>
              <a:rPr lang="en-US" sz="100" spc="0">
                <a:solidFill>
                  <a:srgbClr val="000000"/>
                </a:solidFill>
                <a:latin typeface="Segoe UI Light" panose="02020603050405020304" pitchFamily="2"/>
              </a:rPr>
              <a:t> </a:t>
            </a:r>
          </a:p>
        </p:txBody>
      </p:sp>
      <p:sp>
        <p:nvSpPr>
          <p:cNvPr id="12" name="Text Placeholder 11"/>
          <p:cNvSpPr>
            <a:spLocks noGrp="1"/>
          </p:cNvSpPr>
          <p:nvPr>
            <p:ph type="body" idx="10"/>
          </p:nvPr>
        </p:nvSpPr>
        <p:spPr>
          <a:xfrm>
            <a:off x="3225223" y="2800350"/>
            <a:ext cx="4873914" cy="804582"/>
          </a:xfrm>
          <a:prstGeom prst="rect">
            <a:avLst/>
          </a:prstGeom>
          <a:noFill/>
          <a:ln w="0" cmpd="sng">
            <a:noFill/>
            <a:prstDash val="solid"/>
          </a:ln>
        </p:spPr>
        <p:txBody>
          <a:bodyPr vert="horz" lIns="0" tIns="291465" rIns="0" bIns="0" anchor="t"/>
          <a:lstStyle>
            <a:lvl1pPr marL="0" marR="322747" indent="0" algn="l">
              <a:lnSpc>
                <a:spcPts val="1500"/>
              </a:lnSpc>
              <a:spcAft>
                <a:spcPts val="1310"/>
              </a:spcAft>
              <a:defRPr/>
            </a:lvl1pPr>
          </a:lstStyle>
          <a:p>
            <a:pPr marL="0" marR="365760" indent="0" algn="l">
              <a:lnSpc>
                <a:spcPts val="1700"/>
              </a:lnSpc>
              <a:spcAft>
                <a:spcPts val="1485"/>
              </a:spcAft>
            </a:pPr>
            <a:r>
              <a:rPr lang="en-US" sz="1235" b="1" spc="0">
                <a:solidFill>
                  <a:srgbClr val="EDAA2C"/>
                </a:solidFill>
                <a:latin typeface="Segoe UI Semibold" panose="02020603050405020304" pitchFamily="2"/>
              </a:rPr>
              <a:t>Placed the blame on the provider,</a:t>
            </a:r>
            <a:r>
              <a:rPr lang="en-US" sz="1235" spc="0">
                <a:solidFill>
                  <a:srgbClr val="000000"/>
                </a:solidFill>
                <a:latin typeface="Segoe UI Light" panose="02020603050405020304" pitchFamily="2"/>
              </a:rPr>
              <a:t> 31% placed blame on the EHR the provider chose to utilize.</a:t>
            </a:r>
            <a:r>
              <a:rPr lang="en-US" sz="1235" spc="0" baseline="30000">
                <a:solidFill>
                  <a:srgbClr val="000000"/>
                </a:solidFill>
                <a:latin typeface="Segoe UI Light" panose="02020603050405020304" pitchFamily="2"/>
              </a:rPr>
              <a:t>1</a:t>
            </a:r>
            <a:r>
              <a:rPr lang="en-US" sz="100" spc="0">
                <a:solidFill>
                  <a:srgbClr val="000000"/>
                </a:solidFill>
                <a:latin typeface="Segoe UI Light" panose="02020603050405020304" pitchFamily="2"/>
              </a:rPr>
              <a:t> </a:t>
            </a:r>
          </a:p>
        </p:txBody>
      </p:sp>
      <p:sp>
        <p:nvSpPr>
          <p:cNvPr id="13" name="Text Placeholder 12"/>
          <p:cNvSpPr>
            <a:spLocks noGrp="1"/>
          </p:cNvSpPr>
          <p:nvPr>
            <p:ph type="body" idx="10"/>
          </p:nvPr>
        </p:nvSpPr>
        <p:spPr>
          <a:xfrm>
            <a:off x="3225223" y="3604933"/>
            <a:ext cx="4873914" cy="892549"/>
          </a:xfrm>
          <a:prstGeom prst="rect">
            <a:avLst/>
          </a:prstGeom>
          <a:noFill/>
          <a:ln w="0" cmpd="sng">
            <a:noFill/>
            <a:prstDash val="solid"/>
          </a:ln>
        </p:spPr>
        <p:txBody>
          <a:bodyPr vert="horz" lIns="0" tIns="185420" rIns="0" bIns="0" anchor="t"/>
          <a:lstStyle>
            <a:lvl1pPr marL="0" marR="121030" indent="0" algn="l">
              <a:lnSpc>
                <a:spcPts val="1500"/>
              </a:lnSpc>
              <a:spcAft>
                <a:spcPts val="1288"/>
              </a:spcAft>
              <a:defRPr/>
            </a:lvl1pPr>
          </a:lstStyle>
          <a:p>
            <a:pPr marL="0" marR="137160" indent="0" algn="l">
              <a:lnSpc>
                <a:spcPts val="1700"/>
              </a:lnSpc>
              <a:spcAft>
                <a:spcPts val="1460"/>
              </a:spcAft>
            </a:pPr>
            <a:r>
              <a:rPr lang="en-US" sz="1235" spc="-4">
                <a:solidFill>
                  <a:srgbClr val="000000"/>
                </a:solidFill>
                <a:latin typeface="Segoe UI Light" panose="02020603050405020304" pitchFamily="2"/>
              </a:rPr>
              <a:t>Of</a:t>
            </a:r>
            <a:r>
              <a:rPr lang="en-US" sz="1235" b="1" spc="-4">
                <a:solidFill>
                  <a:srgbClr val="49AFB4"/>
                </a:solidFill>
                <a:latin typeface="Segoe UI Light" panose="02020603050405020304" pitchFamily="2"/>
              </a:rPr>
              <a:t> consumers revealed they will consider changing their physician and hospital providers in the coming year</a:t>
            </a:r>
            <a:r>
              <a:rPr lang="en-US" sz="1235" spc="-4">
                <a:solidFill>
                  <a:srgbClr val="000000"/>
                </a:solidFill>
                <a:latin typeface="Segoe UI Light" panose="02020603050405020304" pitchFamily="2"/>
              </a:rPr>
              <a:t> after learning how their health record was not shareable or available or was blocked in the past year.</a:t>
            </a:r>
            <a:r>
              <a:rPr lang="en-US" sz="1235" spc="-4" baseline="30000">
                <a:solidFill>
                  <a:srgbClr val="000000"/>
                </a:solidFill>
                <a:latin typeface="Segoe UI Light" panose="02020603050405020304" pitchFamily="2"/>
              </a:rPr>
              <a:t>1</a:t>
            </a:r>
            <a:r>
              <a:rPr lang="en-US" sz="100" spc="-4">
                <a:solidFill>
                  <a:srgbClr val="000000"/>
                </a:solidFill>
                <a:latin typeface="Segoe UI Light" panose="02020603050405020304" pitchFamily="2"/>
              </a:rPr>
              <a:t> </a:t>
            </a:r>
          </a:p>
        </p:txBody>
      </p:sp>
      <p:sp>
        <p:nvSpPr>
          <p:cNvPr id="14" name="Text Placeholder 13"/>
          <p:cNvSpPr>
            <a:spLocks noGrp="1"/>
          </p:cNvSpPr>
          <p:nvPr>
            <p:ph type="body" idx="10"/>
          </p:nvPr>
        </p:nvSpPr>
        <p:spPr>
          <a:xfrm>
            <a:off x="3225223" y="4497481"/>
            <a:ext cx="4873914" cy="542365"/>
          </a:xfrm>
          <a:prstGeom prst="rect">
            <a:avLst/>
          </a:prstGeom>
          <a:noFill/>
          <a:ln w="0" cmpd="sng">
            <a:noFill/>
            <a:prstDash val="solid"/>
          </a:ln>
        </p:spPr>
        <p:txBody>
          <a:bodyPr vert="horz" lIns="0" tIns="187325" rIns="0" bIns="0" anchor="t"/>
          <a:lstStyle>
            <a:lvl1pPr marL="0" marR="443777" indent="0" algn="l">
              <a:lnSpc>
                <a:spcPts val="1500"/>
              </a:lnSpc>
              <a:spcAft>
                <a:spcPts val="0"/>
              </a:spcAft>
              <a:defRPr/>
            </a:lvl1pPr>
          </a:lstStyle>
          <a:p>
            <a:pPr marL="0" marR="502920" indent="0" algn="l">
              <a:lnSpc>
                <a:spcPts val="1700"/>
              </a:lnSpc>
              <a:spcAft>
                <a:spcPts val="0"/>
              </a:spcAft>
            </a:pPr>
            <a:r>
              <a:rPr lang="en-US" sz="1235" spc="0">
                <a:solidFill>
                  <a:srgbClr val="000000"/>
                </a:solidFill>
                <a:latin typeface="Segoe UI Light" panose="02020603050405020304" pitchFamily="2"/>
              </a:rPr>
              <a:t>Of</a:t>
            </a:r>
            <a:r>
              <a:rPr lang="en-US" sz="1235" b="1" spc="0">
                <a:solidFill>
                  <a:srgbClr val="607B35"/>
                </a:solidFill>
                <a:latin typeface="Segoe UI Semibold" panose="02020603050405020304" pitchFamily="2"/>
              </a:rPr>
              <a:t> consumers noted that they had difficulty</a:t>
            </a:r>
            <a:r>
              <a:rPr lang="en-US" sz="1235" spc="0">
                <a:solidFill>
                  <a:srgbClr val="000000"/>
                </a:solidFill>
                <a:latin typeface="Segoe UI Light" panose="02020603050405020304" pitchFamily="2"/>
              </a:rPr>
              <a:t> obtaining records electronically, via fax or in person in 2020.</a:t>
            </a:r>
            <a:r>
              <a:rPr lang="en-US" sz="1235" spc="0" baseline="30000">
                <a:solidFill>
                  <a:srgbClr val="000000"/>
                </a:solidFill>
                <a:latin typeface="Segoe UI Light" panose="02020603050405020304" pitchFamily="2"/>
              </a:rPr>
              <a:t>1</a:t>
            </a:r>
            <a:r>
              <a:rPr lang="en-US" sz="100" spc="0">
                <a:solidFill>
                  <a:srgbClr val="000000"/>
                </a:solidFill>
                <a:latin typeface="Segoe UI Light" panose="02020603050405020304" pitchFamily="2"/>
              </a:rPr>
              <a:t> </a:t>
            </a:r>
          </a:p>
        </p:txBody>
      </p:sp>
      <p:sp>
        <p:nvSpPr>
          <p:cNvPr id="15" name="Text Placeholder 14"/>
          <p:cNvSpPr>
            <a:spLocks noGrp="1"/>
          </p:cNvSpPr>
          <p:nvPr>
            <p:ph type="body" idx="10"/>
          </p:nvPr>
        </p:nvSpPr>
        <p:spPr>
          <a:xfrm>
            <a:off x="411596" y="5039846"/>
            <a:ext cx="2813627" cy="917201"/>
          </a:xfrm>
          <a:prstGeom prst="rect">
            <a:avLst/>
          </a:prstGeom>
          <a:noFill/>
          <a:ln w="0" cmpd="sng">
            <a:noFill/>
            <a:prstDash val="solid"/>
          </a:ln>
        </p:spPr>
        <p:txBody>
          <a:bodyPr vert="horz" lIns="0" tIns="461010" rIns="0" bIns="0" anchor="t"/>
          <a:lstStyle>
            <a:lvl1pPr marL="0" marR="0" indent="0" algn="r">
              <a:lnSpc>
                <a:spcPts val="2030"/>
              </a:lnSpc>
              <a:spcAft>
                <a:spcPts val="1941"/>
              </a:spcAft>
              <a:defRPr/>
            </a:lvl1pPr>
          </a:lstStyle>
          <a:p>
            <a:pPr marL="0" marR="0" indent="0" algn="r">
              <a:lnSpc>
                <a:spcPts val="2300"/>
              </a:lnSpc>
              <a:spcAft>
                <a:spcPts val="2200"/>
              </a:spcAft>
            </a:pPr>
            <a:r>
              <a:rPr lang="en-US" sz="1544" b="1" spc="22">
                <a:solidFill>
                  <a:srgbClr val="EDAA2C"/>
                </a:solidFill>
                <a:latin typeface="Segoe UI" panose="02020603050405020304" pitchFamily="2"/>
              </a:rPr>
              <a:t>CHARTIS POINT OF VIEW </a:t>
            </a:r>
          </a:p>
        </p:txBody>
      </p:sp>
      <p:sp>
        <p:nvSpPr>
          <p:cNvPr id="16" name="Text Placeholder 15"/>
          <p:cNvSpPr>
            <a:spLocks noGrp="1"/>
          </p:cNvSpPr>
          <p:nvPr>
            <p:ph type="body" idx="10"/>
          </p:nvPr>
        </p:nvSpPr>
        <p:spPr>
          <a:xfrm>
            <a:off x="3347028" y="5039846"/>
            <a:ext cx="5388841" cy="917201"/>
          </a:xfrm>
          <a:prstGeom prst="rect">
            <a:avLst/>
          </a:prstGeom>
          <a:noFill/>
          <a:ln w="0" cmpd="sng">
            <a:noFill/>
            <a:prstDash val="solid"/>
          </a:ln>
        </p:spPr>
        <p:txBody>
          <a:bodyPr vert="horz" lIns="0" tIns="302895" rIns="0" bIns="0" anchor="t"/>
          <a:lstStyle>
            <a:lvl1pPr marL="0" marR="524463" indent="0" algn="l">
              <a:lnSpc>
                <a:spcPts val="1500"/>
              </a:lnSpc>
              <a:spcAft>
                <a:spcPts val="675"/>
              </a:spcAft>
              <a:defRPr/>
            </a:lvl1pPr>
          </a:lstStyle>
          <a:p>
            <a:pPr marL="0" marR="594360" indent="0" algn="l">
              <a:lnSpc>
                <a:spcPts val="1700"/>
              </a:lnSpc>
              <a:spcAft>
                <a:spcPts val="765"/>
              </a:spcAft>
            </a:pPr>
            <a:r>
              <a:rPr lang="en-US" sz="1235" spc="0">
                <a:solidFill>
                  <a:srgbClr val="00284B"/>
                </a:solidFill>
                <a:latin typeface="Segoe UI Light" panose="02020603050405020304" pitchFamily="2"/>
              </a:rPr>
              <a:t>Organizations that embrace these Rules </a:t>
            </a:r>
            <a:r>
              <a:rPr lang="en-US" sz="1235" b="1" spc="0">
                <a:solidFill>
                  <a:srgbClr val="00284B"/>
                </a:solidFill>
                <a:latin typeface="Segoe UI Semibold" panose="02020603050405020304" pitchFamily="2"/>
              </a:rPr>
              <a:t>and facilitate interoperability </a:t>
            </a:r>
            <a:r>
              <a:rPr lang="en-US" sz="1235" spc="0">
                <a:solidFill>
                  <a:srgbClr val="00284B"/>
                </a:solidFill>
                <a:latin typeface="Segoe UI Light" panose="02020603050405020304" pitchFamily="2"/>
              </a:rPr>
              <a:t>will have a </a:t>
            </a:r>
            <a:r>
              <a:rPr lang="en-US" sz="1235" b="1" spc="0">
                <a:solidFill>
                  <a:srgbClr val="00284B"/>
                </a:solidFill>
                <a:latin typeface="Segoe UI Semibold" panose="02020603050405020304" pitchFamily="2"/>
              </a:rPr>
              <a:t>competitive advantage </a:t>
            </a:r>
            <a:r>
              <a:rPr lang="en-US" sz="1235" spc="0">
                <a:solidFill>
                  <a:srgbClr val="00284B"/>
                </a:solidFill>
                <a:latin typeface="Segoe UI Light" panose="02020603050405020304" pitchFamily="2"/>
              </a:rPr>
              <a:t>in the new </a:t>
            </a:r>
            <a:r>
              <a:rPr lang="en-US" sz="1235" b="1" spc="0">
                <a:solidFill>
                  <a:srgbClr val="00284B"/>
                </a:solidFill>
                <a:latin typeface="Segoe UI Semibold" panose="02020603050405020304" pitchFamily="2"/>
              </a:rPr>
              <a:t>consumer-driven healthcare marketplace. </a:t>
            </a:r>
          </a:p>
        </p:txBody>
      </p:sp>
    </p:spTree>
    <p:extLst>
      <p:ext uri="{BB962C8B-B14F-4D97-AF65-F5344CB8AC3E}">
        <p14:creationId xmlns:p14="http://schemas.microsoft.com/office/powerpoint/2010/main" val="22646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1595" y="1064559"/>
            <a:ext cx="8324273" cy="441512"/>
          </a:xfrm>
          <a:prstGeom prst="rect">
            <a:avLst/>
          </a:prstGeom>
          <a:noFill/>
          <a:ln w="0" cmpd="sng">
            <a:noFill/>
            <a:prstDash val="solid"/>
          </a:ln>
        </p:spPr>
        <p:txBody>
          <a:bodyPr vert="horz" lIns="0" tIns="5715" rIns="0" bIns="0" anchor="t">
            <a:normAutofit fontScale="95000"/>
          </a:bodyPr>
          <a:lstStyle>
            <a:lvl1pPr marL="403433" marR="0" indent="0" algn="l">
              <a:lnSpc>
                <a:spcPts val="2735"/>
              </a:lnSpc>
              <a:spcAft>
                <a:spcPts val="675"/>
              </a:spcAft>
              <a:defRPr/>
            </a:lvl1pPr>
          </a:lstStyle>
          <a:p>
            <a:pPr marL="457200" marR="0" indent="0" algn="l">
              <a:lnSpc>
                <a:spcPts val="3100"/>
              </a:lnSpc>
              <a:spcAft>
                <a:spcPts val="765"/>
              </a:spcAft>
            </a:pPr>
            <a:r>
              <a:rPr lang="en-US" sz="2074" spc="62">
                <a:solidFill>
                  <a:srgbClr val="00284B"/>
                </a:solidFill>
                <a:latin typeface="Segoe UI" panose="02020603050405020304" pitchFamily="2"/>
              </a:rPr>
              <a:t>Why Care Now? </a:t>
            </a:r>
          </a:p>
        </p:txBody>
      </p:sp>
      <p:sp>
        <p:nvSpPr>
          <p:cNvPr id="3" name="Text Placeholder 2"/>
          <p:cNvSpPr>
            <a:spLocks noGrp="1"/>
          </p:cNvSpPr>
          <p:nvPr>
            <p:ph type="body" idx="10"/>
          </p:nvPr>
        </p:nvSpPr>
        <p:spPr>
          <a:xfrm>
            <a:off x="411595" y="1506071"/>
            <a:ext cx="8324273" cy="510988"/>
          </a:xfrm>
          <a:prstGeom prst="rect">
            <a:avLst/>
          </a:prstGeom>
          <a:solidFill>
            <a:srgbClr val="00284B"/>
          </a:solidFill>
          <a:ln w="0" cmpd="sng">
            <a:noFill/>
            <a:prstDash val="solid"/>
          </a:ln>
        </p:spPr>
        <p:txBody>
          <a:bodyPr vert="horz" lIns="0" tIns="169545" rIns="0" bIns="0" anchor="t"/>
          <a:lstStyle>
            <a:lvl1pPr marL="403433" marR="0" indent="0" algn="l">
              <a:lnSpc>
                <a:spcPts val="1588"/>
              </a:lnSpc>
              <a:spcAft>
                <a:spcPts val="1249"/>
              </a:spcAft>
              <a:defRPr/>
            </a:lvl1pPr>
          </a:lstStyle>
          <a:p>
            <a:pPr marL="457200" marR="0" indent="0" algn="l">
              <a:lnSpc>
                <a:spcPts val="1800"/>
              </a:lnSpc>
              <a:spcAft>
                <a:spcPts val="1415"/>
              </a:spcAft>
            </a:pPr>
            <a:r>
              <a:rPr lang="en-US" sz="1235" spc="0">
                <a:solidFill>
                  <a:srgbClr val="FFFFFF"/>
                </a:solidFill>
                <a:latin typeface="Segoe UI Light" panose="02020603050405020304" pitchFamily="2"/>
              </a:rPr>
              <a:t>The ONC and CMS Rules impact strategic decisions you’re making today, including: </a:t>
            </a:r>
          </a:p>
        </p:txBody>
      </p:sp>
      <p:sp>
        <p:nvSpPr>
          <p:cNvPr id="9" name="Text Placeholder 8"/>
          <p:cNvSpPr>
            <a:spLocks noGrp="1"/>
          </p:cNvSpPr>
          <p:nvPr>
            <p:ph type="body" idx="10"/>
          </p:nvPr>
        </p:nvSpPr>
        <p:spPr>
          <a:xfrm>
            <a:off x="411595" y="6148108"/>
            <a:ext cx="8324273" cy="306481"/>
          </a:xfrm>
          <a:prstGeom prst="rect">
            <a:avLst/>
          </a:prstGeom>
          <a:solidFill>
            <a:srgbClr val="00284B"/>
          </a:solidFill>
          <a:ln w="0" cmpd="sng">
            <a:noFill/>
            <a:prstDash val="solid"/>
          </a:ln>
        </p:spPr>
        <p:txBody>
          <a:bodyPr vert="horz" lIns="0" tIns="85090" rIns="0" bIns="0" anchor="t"/>
          <a:lstStyle>
            <a:lvl1pPr marL="242060" marR="0" indent="0" algn="l">
              <a:lnSpc>
                <a:spcPts val="1059"/>
              </a:lnSpc>
              <a:spcAft>
                <a:spcPts val="772"/>
              </a:spcAft>
              <a:tabLst>
                <a:tab pos="7382829" algn="l"/>
              </a:tabLst>
              <a:defRPr/>
            </a:lvl1pPr>
          </a:lstStyle>
          <a:p>
            <a:pPr marL="274320" marR="0" indent="0" algn="l">
              <a:lnSpc>
                <a:spcPts val="1200"/>
              </a:lnSpc>
              <a:spcAft>
                <a:spcPts val="87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10 </a:t>
            </a:r>
          </a:p>
        </p:txBody>
      </p:sp>
      <p:sp>
        <p:nvSpPr>
          <p:cNvPr id="12" name="Text Placeholder 11"/>
          <p:cNvSpPr>
            <a:spLocks noGrp="1"/>
          </p:cNvSpPr>
          <p:nvPr>
            <p:ph type="body" idx="10"/>
          </p:nvPr>
        </p:nvSpPr>
        <p:spPr>
          <a:xfrm>
            <a:off x="1629064" y="5556437"/>
            <a:ext cx="6312477" cy="414057"/>
          </a:xfrm>
          <a:prstGeom prst="rect">
            <a:avLst/>
          </a:prstGeom>
          <a:noFill/>
          <a:ln w="0" cmpd="sng">
            <a:noFill/>
            <a:prstDash val="solid"/>
          </a:ln>
        </p:spPr>
        <p:txBody>
          <a:bodyPr vert="horz" lIns="0" tIns="0" rIns="0" bIns="0" anchor="t"/>
          <a:lstStyle>
            <a:lvl1pPr marL="0" marR="0" indent="0" algn="l">
              <a:lnSpc>
                <a:spcPts val="1059"/>
              </a:lnSpc>
              <a:spcBef>
                <a:spcPts val="0"/>
              </a:spcBef>
              <a:spcAft>
                <a:spcPts val="22"/>
              </a:spcAft>
              <a:defRPr/>
            </a:lvl1pPr>
          </a:lstStyle>
          <a:p>
            <a:pPr marL="0" marR="0" indent="0" algn="l">
              <a:lnSpc>
                <a:spcPts val="1200"/>
              </a:lnSpc>
              <a:spcAft>
                <a:spcPts val="0"/>
              </a:spcAft>
            </a:pPr>
            <a:r>
              <a:rPr lang="en-US" sz="1059" b="1" spc="-4">
                <a:solidFill>
                  <a:srgbClr val="00284B"/>
                </a:solidFill>
                <a:latin typeface="Segoe UI Semibold" panose="02020603050405020304" pitchFamily="2"/>
              </a:rPr>
              <a:t>INDUSTRY DEVELOPMENTS </a:t>
            </a:r>
          </a:p>
          <a:p>
            <a:pPr marL="0" marR="0" indent="0" algn="l">
              <a:lnSpc>
                <a:spcPts val="1300"/>
              </a:lnSpc>
              <a:spcBef>
                <a:spcPts val="5"/>
              </a:spcBef>
              <a:spcAft>
                <a:spcPts val="0"/>
              </a:spcAft>
            </a:pPr>
            <a:r>
              <a:rPr lang="en-US" sz="927" spc="-4">
                <a:solidFill>
                  <a:srgbClr val="000000"/>
                </a:solidFill>
                <a:latin typeface="Segoe UI Light" panose="02020603050405020304" pitchFamily="2"/>
              </a:rPr>
              <a:t>The ban on Federal funding for a Nationwide patient identifier was repealed on 8/4/2020, allowing for a National identifier to </a:t>
            </a:r>
          </a:p>
          <a:p>
            <a:pPr marL="0" marR="0" indent="0" algn="l">
              <a:lnSpc>
                <a:spcPts val="1200"/>
              </a:lnSpc>
              <a:spcBef>
                <a:spcPts val="0"/>
              </a:spcBef>
              <a:spcAft>
                <a:spcPts val="25"/>
              </a:spcAft>
            </a:pPr>
            <a:r>
              <a:rPr lang="en-US" sz="927" spc="0">
                <a:solidFill>
                  <a:srgbClr val="000000"/>
                </a:solidFill>
                <a:latin typeface="Segoe UI Light" panose="02020603050405020304" pitchFamily="2"/>
              </a:rPr>
              <a:t>facilitate patient data exchange. </a:t>
            </a:r>
          </a:p>
        </p:txBody>
      </p:sp>
      <p:sp>
        <p:nvSpPr>
          <p:cNvPr id="13" name="Text Placeholder 12"/>
          <p:cNvSpPr>
            <a:spLocks noGrp="1"/>
          </p:cNvSpPr>
          <p:nvPr>
            <p:ph type="body" idx="10"/>
          </p:nvPr>
        </p:nvSpPr>
        <p:spPr>
          <a:xfrm>
            <a:off x="1631951" y="4961965"/>
            <a:ext cx="6251286" cy="416859"/>
          </a:xfrm>
          <a:prstGeom prst="rect">
            <a:avLst/>
          </a:prstGeom>
          <a:noFill/>
          <a:ln w="0" cmpd="sng">
            <a:noFill/>
            <a:prstDash val="solid"/>
          </a:ln>
        </p:spPr>
        <p:txBody>
          <a:bodyPr vert="horz" lIns="0" tIns="0" rIns="0" bIns="0" anchor="t"/>
          <a:lstStyle>
            <a:lvl1pPr marL="0" marR="0" indent="0" algn="l">
              <a:lnSpc>
                <a:spcPts val="1059"/>
              </a:lnSpc>
              <a:spcBef>
                <a:spcPts val="13"/>
              </a:spcBef>
              <a:spcAft>
                <a:spcPts val="0"/>
              </a:spcAft>
              <a:defRPr/>
            </a:lvl1pPr>
          </a:lstStyle>
          <a:p>
            <a:pPr marL="0" marR="0" indent="0" algn="l">
              <a:lnSpc>
                <a:spcPts val="1200"/>
              </a:lnSpc>
              <a:spcAft>
                <a:spcPts val="0"/>
              </a:spcAft>
            </a:pPr>
            <a:r>
              <a:rPr lang="en-US" sz="1059" b="1" spc="-18">
                <a:solidFill>
                  <a:srgbClr val="00284B"/>
                </a:solidFill>
                <a:latin typeface="Segoe UI Semibold" panose="02020603050405020304" pitchFamily="2"/>
              </a:rPr>
              <a:t>PENALTIES </a:t>
            </a:r>
          </a:p>
          <a:p>
            <a:pPr marL="0" marR="0" indent="0" algn="l">
              <a:lnSpc>
                <a:spcPts val="1300"/>
              </a:lnSpc>
              <a:spcBef>
                <a:spcPts val="5"/>
              </a:spcBef>
              <a:spcAft>
                <a:spcPts val="0"/>
              </a:spcAft>
            </a:pPr>
            <a:r>
              <a:rPr lang="en-US" sz="927" spc="-4">
                <a:solidFill>
                  <a:srgbClr val="000000"/>
                </a:solidFill>
                <a:latin typeface="Segoe UI Light" panose="02020603050405020304" pitchFamily="2"/>
              </a:rPr>
              <a:t>These have been set for Developers at up to $1,000,000 per transaction for Information Blocking. These could be as high for </a:t>
            </a:r>
          </a:p>
          <a:p>
            <a:pPr marL="0" marR="0" indent="0" algn="l">
              <a:lnSpc>
                <a:spcPts val="1200"/>
              </a:lnSpc>
              <a:spcBef>
                <a:spcPts val="15"/>
              </a:spcBef>
              <a:spcAft>
                <a:spcPts val="0"/>
              </a:spcAft>
            </a:pPr>
            <a:r>
              <a:rPr lang="en-US" sz="927" spc="0">
                <a:solidFill>
                  <a:srgbClr val="000000"/>
                </a:solidFill>
                <a:latin typeface="Segoe UI Light" panose="02020603050405020304" pitchFamily="2"/>
              </a:rPr>
              <a:t>provider organizations once set. </a:t>
            </a:r>
          </a:p>
        </p:txBody>
      </p:sp>
      <p:sp>
        <p:nvSpPr>
          <p:cNvPr id="14" name="Text Placeholder 13"/>
          <p:cNvSpPr>
            <a:spLocks noGrp="1"/>
          </p:cNvSpPr>
          <p:nvPr>
            <p:ph type="body" idx="10"/>
          </p:nvPr>
        </p:nvSpPr>
        <p:spPr>
          <a:xfrm>
            <a:off x="1634837" y="4515410"/>
            <a:ext cx="4319732" cy="274544"/>
          </a:xfrm>
          <a:prstGeom prst="rect">
            <a:avLst/>
          </a:prstGeom>
          <a:noFill/>
          <a:ln w="0" cmpd="sng">
            <a:noFill/>
            <a:prstDash val="solid"/>
          </a:ln>
        </p:spPr>
        <p:txBody>
          <a:bodyPr vert="horz" lIns="0" tIns="0" rIns="0" bIns="0" anchor="t"/>
          <a:lstStyle>
            <a:lvl1pPr marL="0" marR="0" indent="0" algn="l">
              <a:lnSpc>
                <a:spcPts val="1059"/>
              </a:lnSpc>
              <a:spcBef>
                <a:spcPts val="4"/>
              </a:spcBef>
              <a:spcAft>
                <a:spcPts val="0"/>
              </a:spcAft>
              <a:defRPr/>
            </a:lvl1pPr>
          </a:lstStyle>
          <a:p>
            <a:pPr marL="0" marR="0" indent="0" algn="l">
              <a:lnSpc>
                <a:spcPts val="1200"/>
              </a:lnSpc>
              <a:spcAft>
                <a:spcPts val="0"/>
              </a:spcAft>
            </a:pPr>
            <a:r>
              <a:rPr lang="en-US" sz="1059" b="1" spc="-9">
                <a:solidFill>
                  <a:srgbClr val="00284B"/>
                </a:solidFill>
                <a:latin typeface="Segoe UI Semibold" panose="02020603050405020304" pitchFamily="2"/>
              </a:rPr>
              <a:t>COMPETITIVE ADVANTAGE </a:t>
            </a:r>
          </a:p>
          <a:p>
            <a:pPr marL="0" marR="0" indent="0" algn="l">
              <a:lnSpc>
                <a:spcPts val="1200"/>
              </a:lnSpc>
              <a:spcBef>
                <a:spcPts val="5"/>
              </a:spcBef>
              <a:spcAft>
                <a:spcPts val="0"/>
              </a:spcAft>
            </a:pPr>
            <a:r>
              <a:rPr lang="en-US" sz="927" spc="-9">
                <a:solidFill>
                  <a:srgbClr val="000000"/>
                </a:solidFill>
                <a:latin typeface="Segoe UI Light" panose="02020603050405020304" pitchFamily="2"/>
              </a:rPr>
              <a:t>Patients may redirect their care dollars to organizations who promote interoperability. </a:t>
            </a:r>
          </a:p>
        </p:txBody>
      </p:sp>
      <p:sp>
        <p:nvSpPr>
          <p:cNvPr id="15" name="Text Placeholder 14"/>
          <p:cNvSpPr>
            <a:spLocks noGrp="1"/>
          </p:cNvSpPr>
          <p:nvPr>
            <p:ph type="body" idx="10"/>
          </p:nvPr>
        </p:nvSpPr>
        <p:spPr>
          <a:xfrm>
            <a:off x="1637723" y="3929343"/>
            <a:ext cx="6009986" cy="416859"/>
          </a:xfrm>
          <a:prstGeom prst="rect">
            <a:avLst/>
          </a:prstGeom>
          <a:noFill/>
          <a:ln w="0" cmpd="sng">
            <a:noFill/>
            <a:prstDash val="solid"/>
          </a:ln>
        </p:spPr>
        <p:txBody>
          <a:bodyPr vert="horz" lIns="0" tIns="0" rIns="0" bIns="0" anchor="t"/>
          <a:lstStyle>
            <a:lvl1pPr marL="0" marR="0" indent="0" algn="l">
              <a:lnSpc>
                <a:spcPts val="1059"/>
              </a:lnSpc>
              <a:spcBef>
                <a:spcPts val="13"/>
              </a:spcBef>
              <a:spcAft>
                <a:spcPts val="0"/>
              </a:spcAft>
              <a:defRPr/>
            </a:lvl1pPr>
          </a:lstStyle>
          <a:p>
            <a:pPr marL="0" marR="0" indent="0" algn="l">
              <a:lnSpc>
                <a:spcPts val="1200"/>
              </a:lnSpc>
              <a:spcAft>
                <a:spcPts val="0"/>
              </a:spcAft>
            </a:pPr>
            <a:r>
              <a:rPr lang="en-US" sz="1059" b="1" spc="-13">
                <a:solidFill>
                  <a:srgbClr val="00284B"/>
                </a:solidFill>
                <a:latin typeface="Segoe UI Semibold" panose="02020603050405020304" pitchFamily="2"/>
              </a:rPr>
              <a:t>PARTNERSHIPS </a:t>
            </a:r>
          </a:p>
          <a:p>
            <a:pPr marL="0" marR="0" indent="0" algn="l">
              <a:lnSpc>
                <a:spcPts val="1300"/>
              </a:lnSpc>
              <a:spcBef>
                <a:spcPts val="5"/>
              </a:spcBef>
              <a:spcAft>
                <a:spcPts val="0"/>
              </a:spcAft>
            </a:pPr>
            <a:r>
              <a:rPr lang="en-US" sz="927" spc="-4">
                <a:solidFill>
                  <a:srgbClr val="000000"/>
                </a:solidFill>
                <a:latin typeface="Segoe UI Light" panose="02020603050405020304" pitchFamily="2"/>
              </a:rPr>
              <a:t>EHR technology and interoperability strategy may play a factor in evaluating potential partnerships, or ensuring existing </a:t>
            </a:r>
          </a:p>
          <a:p>
            <a:pPr marL="0" marR="0" indent="0" algn="l">
              <a:lnSpc>
                <a:spcPts val="1200"/>
              </a:lnSpc>
              <a:spcBef>
                <a:spcPts val="15"/>
              </a:spcBef>
              <a:spcAft>
                <a:spcPts val="0"/>
              </a:spcAft>
            </a:pPr>
            <a:r>
              <a:rPr lang="en-US" sz="927" spc="0">
                <a:solidFill>
                  <a:srgbClr val="000000"/>
                </a:solidFill>
                <a:latin typeface="Segoe UI Light" panose="02020603050405020304" pitchFamily="2"/>
              </a:rPr>
              <a:t>partnerships are fruitful. </a:t>
            </a:r>
          </a:p>
        </p:txBody>
      </p:sp>
    </p:spTree>
    <p:extLst>
      <p:ext uri="{BB962C8B-B14F-4D97-AF65-F5344CB8AC3E}">
        <p14:creationId xmlns:p14="http://schemas.microsoft.com/office/powerpoint/2010/main" val="250253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00941" y="3283324"/>
            <a:ext cx="2958523" cy="409575"/>
          </a:xfrm>
          <a:prstGeom prst="rect">
            <a:avLst/>
          </a:prstGeom>
          <a:noFill/>
          <a:ln w="0" cmpd="sng">
            <a:noFill/>
            <a:prstDash val="solid"/>
          </a:ln>
        </p:spPr>
        <p:txBody>
          <a:bodyPr vert="horz" lIns="0" tIns="5080" rIns="0" bIns="0" anchor="t"/>
          <a:lstStyle>
            <a:lvl1pPr marL="0" marR="0" indent="0" algn="l">
              <a:lnSpc>
                <a:spcPts val="3177"/>
              </a:lnSpc>
              <a:spcAft>
                <a:spcPts val="0"/>
              </a:spcAft>
              <a:defRPr/>
            </a:lvl1pPr>
          </a:lstStyle>
          <a:p>
            <a:pPr marL="0" marR="0" indent="0" algn="l">
              <a:lnSpc>
                <a:spcPts val="3600"/>
              </a:lnSpc>
              <a:spcAft>
                <a:spcPts val="0"/>
              </a:spcAft>
            </a:pPr>
            <a:r>
              <a:rPr lang="en-US" sz="2427" spc="-66">
                <a:solidFill>
                  <a:srgbClr val="FFFFFF"/>
                </a:solidFill>
                <a:latin typeface="Segoe UI" panose="02020603050405020304" pitchFamily="2"/>
              </a:rPr>
              <a:t>Provider Implications </a:t>
            </a:r>
          </a:p>
        </p:txBody>
      </p:sp>
      <p:sp>
        <p:nvSpPr>
          <p:cNvPr id="5" name="Text Placeholder 4"/>
          <p:cNvSpPr>
            <a:spLocks noGrp="1"/>
          </p:cNvSpPr>
          <p:nvPr>
            <p:ph type="body" idx="10"/>
          </p:nvPr>
        </p:nvSpPr>
        <p:spPr>
          <a:xfrm>
            <a:off x="691573" y="6211421"/>
            <a:ext cx="7647709" cy="143996"/>
          </a:xfrm>
          <a:prstGeom prst="rect">
            <a:avLst/>
          </a:prstGeom>
          <a:noFill/>
          <a:ln w="0" cmpd="sng">
            <a:noFill/>
            <a:prstDash val="solid"/>
          </a:ln>
        </p:spPr>
        <p:txBody>
          <a:bodyPr vert="horz" lIns="0" tIns="8890" rIns="0" bIns="0" anchor="t"/>
          <a:lstStyle>
            <a:lvl1pPr marL="0" marR="0" indent="0" algn="l">
              <a:lnSpc>
                <a:spcPts val="1059"/>
              </a:lnSpc>
              <a:spcAft>
                <a:spcPts val="0"/>
              </a:spcAft>
              <a:tabLst>
                <a:tab pos="7423172" algn="r"/>
              </a:tabLst>
              <a:defRPr/>
            </a:lvl1pPr>
          </a:lstStyle>
          <a:p>
            <a:pPr marL="0" marR="0" indent="0" algn="l">
              <a:lnSpc>
                <a:spcPts val="1200"/>
              </a:lnSpc>
              <a:spcAft>
                <a:spcPts val="0"/>
              </a:spcAft>
              <a:tabLst>
                <a:tab pos="8412480" algn="r"/>
              </a:tabLst>
            </a:pPr>
            <a:r>
              <a:rPr lang="en-US" sz="838" spc="0">
                <a:solidFill>
                  <a:srgbClr val="FFFFFF"/>
                </a:solidFill>
                <a:latin typeface="Segoe UI Light" panose="02020603050405020304" pitchFamily="2"/>
              </a:rPr>
              <a:t>© 2020 The Chartis Group, LLC. All Rights Reserved. Page 11 </a:t>
            </a:r>
          </a:p>
        </p:txBody>
      </p:sp>
    </p:spTree>
    <p:extLst>
      <p:ext uri="{BB962C8B-B14F-4D97-AF65-F5344CB8AC3E}">
        <p14:creationId xmlns:p14="http://schemas.microsoft.com/office/powerpoint/2010/main" val="126338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45127" y="818030"/>
            <a:ext cx="2817091" cy="687481"/>
          </a:xfrm>
          <a:prstGeom prst="rect">
            <a:avLst/>
          </a:prstGeom>
          <a:noFill/>
          <a:ln w="0" cmpd="sng">
            <a:noFill/>
            <a:prstDash val="solid"/>
          </a:ln>
        </p:spPr>
        <p:txBody>
          <a:bodyPr vert="horz" lIns="0" tIns="3175" rIns="0" bIns="0" anchor="t"/>
          <a:lstStyle>
            <a:lvl1pPr marL="0" marR="0" indent="0" algn="l">
              <a:lnSpc>
                <a:spcPts val="1853"/>
              </a:lnSpc>
              <a:spcBef>
                <a:spcPts val="53"/>
              </a:spcBef>
              <a:spcAft>
                <a:spcPts val="675"/>
              </a:spcAft>
              <a:defRPr/>
            </a:lvl1pPr>
          </a:lstStyle>
          <a:p>
            <a:pPr marL="0" marR="0" indent="0" algn="l">
              <a:lnSpc>
                <a:spcPts val="3200"/>
              </a:lnSpc>
              <a:spcAft>
                <a:spcPts val="0"/>
              </a:spcAft>
            </a:pPr>
            <a:r>
              <a:rPr lang="en-US" sz="2074" spc="-4">
                <a:solidFill>
                  <a:srgbClr val="00284B"/>
                </a:solidFill>
                <a:latin typeface="Segoe UI" panose="02020603050405020304" pitchFamily="2"/>
              </a:rPr>
              <a:t>21</a:t>
            </a:r>
            <a:r>
              <a:rPr lang="en-US" sz="2074" spc="-4" baseline="30000">
                <a:solidFill>
                  <a:srgbClr val="00284B"/>
                </a:solidFill>
                <a:latin typeface="Segoe UI" panose="02020603050405020304" pitchFamily="2"/>
              </a:rPr>
              <a:t>st</a:t>
            </a:r>
            <a:r>
              <a:rPr lang="en-US" sz="2074" spc="-4">
                <a:solidFill>
                  <a:srgbClr val="00284B"/>
                </a:solidFill>
                <a:latin typeface="Segoe UI" panose="02020603050405020304" pitchFamily="2"/>
              </a:rPr>
              <a:t> Century Cures Act </a:t>
            </a:r>
          </a:p>
          <a:p>
            <a:pPr marL="0" marR="0" indent="0" algn="l">
              <a:lnSpc>
                <a:spcPts val="2100"/>
              </a:lnSpc>
              <a:spcBef>
                <a:spcPts val="60"/>
              </a:spcBef>
              <a:spcAft>
                <a:spcPts val="765"/>
              </a:spcAft>
            </a:pPr>
            <a:r>
              <a:rPr lang="en-US" sz="1412" spc="-22">
                <a:solidFill>
                  <a:srgbClr val="000000"/>
                </a:solidFill>
                <a:latin typeface="Segoe UI Light" panose="02020603050405020304" pitchFamily="2"/>
              </a:rPr>
              <a:t>Provider Centered Rule Components </a:t>
            </a:r>
          </a:p>
        </p:txBody>
      </p:sp>
      <p:sp>
        <p:nvSpPr>
          <p:cNvPr id="6" name="Text Placeholder 5"/>
          <p:cNvSpPr>
            <a:spLocks noGrp="1"/>
          </p:cNvSpPr>
          <p:nvPr>
            <p:ph type="body" idx="10"/>
          </p:nvPr>
        </p:nvSpPr>
        <p:spPr>
          <a:xfrm>
            <a:off x="5935519" y="1280272"/>
            <a:ext cx="2540577" cy="202826"/>
          </a:xfrm>
          <a:prstGeom prst="rect">
            <a:avLst/>
          </a:prstGeom>
          <a:noFill/>
          <a:ln w="0" cmpd="sng">
            <a:noFill/>
            <a:prstDash val="solid"/>
          </a:ln>
        </p:spPr>
        <p:txBody>
          <a:bodyPr vert="horz" lIns="0" tIns="1270" rIns="0" bIns="0" anchor="t"/>
          <a:lstStyle>
            <a:lvl1pPr marL="121030" marR="0" indent="0" algn="l">
              <a:lnSpc>
                <a:spcPts val="1412"/>
              </a:lnSpc>
              <a:spcAft>
                <a:spcPts val="154"/>
              </a:spcAft>
              <a:tabLst>
                <a:tab pos="887553" algn="l"/>
                <a:tab pos="1452360" algn="l"/>
                <a:tab pos="2501286" algn="r"/>
              </a:tabLst>
              <a:defRPr/>
            </a:lvl1pPr>
          </a:lstStyle>
          <a:p>
            <a:pPr marL="137160" marR="0" indent="0" algn="l">
              <a:lnSpc>
                <a:spcPts val="1600"/>
              </a:lnSpc>
              <a:spcAft>
                <a:spcPts val="175"/>
              </a:spcAft>
              <a:tabLst>
                <a:tab pos="1005840" algn="l"/>
                <a:tab pos="1645920" algn="l"/>
                <a:tab pos="2834640" algn="r"/>
              </a:tabLst>
            </a:pPr>
            <a:r>
              <a:rPr lang="en-US" sz="1059" spc="0">
                <a:solidFill>
                  <a:srgbClr val="00284B"/>
                </a:solidFill>
                <a:latin typeface="Segoe UI" panose="02020603050405020304" pitchFamily="2"/>
              </a:rPr>
              <a:t>EFFORT:  </a:t>
            </a:r>
            <a:r>
              <a:rPr lang="en-US" sz="971" spc="0">
                <a:solidFill>
                  <a:srgbClr val="00284B"/>
                </a:solidFill>
                <a:latin typeface="Segoe UI" panose="02020603050405020304" pitchFamily="2"/>
              </a:rPr>
              <a:t>High  Moderate  Low </a:t>
            </a:r>
          </a:p>
        </p:txBody>
      </p:sp>
      <p:sp>
        <p:nvSpPr>
          <p:cNvPr id="7" name="Text Placeholder 6"/>
          <p:cNvSpPr>
            <a:spLocks noGrp="1"/>
          </p:cNvSpPr>
          <p:nvPr>
            <p:ph type="body" idx="10"/>
          </p:nvPr>
        </p:nvSpPr>
        <p:spPr>
          <a:xfrm>
            <a:off x="411595" y="1505510"/>
            <a:ext cx="8324273" cy="439271"/>
          </a:xfrm>
          <a:prstGeom prst="rect">
            <a:avLst/>
          </a:prstGeom>
          <a:noFill/>
          <a:ln w="0" cmpd="sng">
            <a:noFill/>
            <a:prstDash val="solid"/>
          </a:ln>
        </p:spPr>
        <p:txBody>
          <a:bodyPr vert="horz" lIns="0" tIns="93980" rIns="0" bIns="0" anchor="t"/>
          <a:lstStyle>
            <a:lvl1pPr marL="6374246" marR="0" indent="0" algn="l">
              <a:lnSpc>
                <a:spcPts val="1147"/>
              </a:lnSpc>
              <a:spcBef>
                <a:spcPts val="0"/>
              </a:spcBef>
              <a:spcAft>
                <a:spcPts val="675"/>
              </a:spcAft>
              <a:tabLst>
                <a:tab pos="7302142" algn="l"/>
              </a:tabLst>
              <a:defRPr/>
            </a:lvl1pPr>
          </a:lstStyle>
          <a:p>
            <a:pPr marL="8183880" marR="0" indent="0" algn="l">
              <a:lnSpc>
                <a:spcPts val="1100"/>
              </a:lnSpc>
              <a:spcAft>
                <a:spcPts val="0"/>
              </a:spcAft>
            </a:pPr>
            <a:r>
              <a:rPr lang="en-US" sz="927" spc="57">
                <a:solidFill>
                  <a:srgbClr val="00284B"/>
                </a:solidFill>
                <a:latin typeface="Segoe UI" panose="02020603050405020304" pitchFamily="2"/>
              </a:rPr>
              <a:t>PROVIDER </a:t>
            </a:r>
          </a:p>
          <a:p>
            <a:pPr marL="7223760" marR="0" indent="0" algn="l">
              <a:lnSpc>
                <a:spcPts val="1300"/>
              </a:lnSpc>
              <a:spcBef>
                <a:spcPts val="0"/>
              </a:spcBef>
              <a:spcAft>
                <a:spcPts val="765"/>
              </a:spcAft>
              <a:tabLst>
                <a:tab pos="8275320" algn="l"/>
              </a:tabLst>
            </a:pPr>
            <a:r>
              <a:rPr lang="en-US" sz="927" spc="22">
                <a:solidFill>
                  <a:srgbClr val="00284B"/>
                </a:solidFill>
                <a:latin typeface="Segoe UI" panose="02020603050405020304" pitchFamily="2"/>
              </a:rPr>
              <a:t>URGENCY EFFORT </a:t>
            </a:r>
          </a:p>
        </p:txBody>
      </p:sp>
      <p:sp>
        <p:nvSpPr>
          <p:cNvPr id="24" name="Text Placeholder 23"/>
          <p:cNvSpPr>
            <a:spLocks noGrp="1"/>
          </p:cNvSpPr>
          <p:nvPr>
            <p:ph type="body" idx="10"/>
          </p:nvPr>
        </p:nvSpPr>
        <p:spPr>
          <a:xfrm>
            <a:off x="434687" y="3424517"/>
            <a:ext cx="2538268" cy="1824318"/>
          </a:xfrm>
          <a:prstGeom prst="rect">
            <a:avLst/>
          </a:prstGeom>
          <a:noFill/>
          <a:ln w="0" cmpd="sng">
            <a:noFill/>
            <a:prstDash val="solid"/>
          </a:ln>
        </p:spPr>
        <p:txBody>
          <a:bodyPr vert="horz" lIns="0" tIns="17145" rIns="0" bIns="0" anchor="t"/>
          <a:lstStyle>
            <a:lvl1pPr marL="121030" marR="80687" indent="0" algn="l">
              <a:lnSpc>
                <a:spcPts val="1500"/>
              </a:lnSpc>
              <a:spcAft>
                <a:spcPts val="869"/>
              </a:spcAft>
              <a:defRPr/>
            </a:lvl1pPr>
          </a:lstStyle>
          <a:p>
            <a:pPr marL="137160" marR="91440" indent="0" algn="l">
              <a:lnSpc>
                <a:spcPts val="1700"/>
              </a:lnSpc>
              <a:spcAft>
                <a:spcPts val="985"/>
              </a:spcAft>
            </a:pPr>
            <a:r>
              <a:rPr lang="en-US" sz="1235" spc="0">
                <a:solidFill>
                  <a:srgbClr val="00284B"/>
                </a:solidFill>
                <a:latin typeface="Segoe UI Light" panose="02020603050405020304" pitchFamily="2"/>
              </a:rPr>
              <a:t>ONC and CMS Rules present a </a:t>
            </a:r>
            <a:r>
              <a:rPr lang="en-US" sz="1235" b="1" spc="0">
                <a:solidFill>
                  <a:srgbClr val="00284B"/>
                </a:solidFill>
                <a:latin typeface="Segoe UI Semibold" panose="02020603050405020304" pitchFamily="2"/>
              </a:rPr>
              <a:t>dramatic shift in mindset </a:t>
            </a:r>
            <a:r>
              <a:rPr lang="en-US" sz="1235" spc="0">
                <a:solidFill>
                  <a:srgbClr val="00284B"/>
                </a:solidFill>
                <a:latin typeface="Segoe UI Light" panose="02020603050405020304" pitchFamily="2"/>
              </a:rPr>
              <a:t>from treating patient data as a confidential asset that should be </a:t>
            </a:r>
            <a:r>
              <a:rPr lang="en-US" sz="1235" b="1" spc="0">
                <a:solidFill>
                  <a:srgbClr val="00284B"/>
                </a:solidFill>
                <a:latin typeface="Segoe UI Semibold" panose="02020603050405020304" pitchFamily="2"/>
              </a:rPr>
              <a:t>closely guarded </a:t>
            </a:r>
            <a:r>
              <a:rPr lang="en-US" sz="1235" spc="0">
                <a:solidFill>
                  <a:srgbClr val="00284B"/>
                </a:solidFill>
                <a:latin typeface="Segoe UI Light" panose="02020603050405020304" pitchFamily="2"/>
              </a:rPr>
              <a:t>and secured to one in which patient data must be </a:t>
            </a:r>
            <a:r>
              <a:rPr lang="en-US" sz="1235" b="1" spc="0">
                <a:solidFill>
                  <a:srgbClr val="00284B"/>
                </a:solidFill>
                <a:latin typeface="Segoe UI Semibold" panose="02020603050405020304" pitchFamily="2"/>
              </a:rPr>
              <a:t>shared openly</a:t>
            </a:r>
            <a:r>
              <a:rPr lang="en-US" sz="1235" spc="0">
                <a:solidFill>
                  <a:srgbClr val="00284B"/>
                </a:solidFill>
                <a:latin typeface="Segoe UI Light" panose="02020603050405020304" pitchFamily="2"/>
              </a:rPr>
              <a:t>, when appropriately authorized by the patient. </a:t>
            </a:r>
          </a:p>
        </p:txBody>
      </p:sp>
      <p:sp>
        <p:nvSpPr>
          <p:cNvPr id="25" name="Text Placeholder 24"/>
          <p:cNvSpPr>
            <a:spLocks noGrp="1"/>
          </p:cNvSpPr>
          <p:nvPr>
            <p:ph type="body" idx="10"/>
          </p:nvPr>
        </p:nvSpPr>
        <p:spPr>
          <a:xfrm>
            <a:off x="4278169" y="3424518"/>
            <a:ext cx="2538268" cy="2481543"/>
          </a:xfrm>
          <a:prstGeom prst="rect">
            <a:avLst/>
          </a:prstGeom>
          <a:noFill/>
          <a:ln w="0" cmpd="sng">
            <a:noFill/>
            <a:prstDash val="solid"/>
          </a:ln>
        </p:spPr>
        <p:txBody>
          <a:bodyPr vert="horz" lIns="0" tIns="153035" rIns="0" bIns="0" anchor="t"/>
          <a:lstStyle>
            <a:lvl1pPr marL="0" marR="0" indent="0" algn="l">
              <a:lnSpc>
                <a:spcPts val="1147"/>
              </a:lnSpc>
              <a:spcBef>
                <a:spcPts val="291"/>
              </a:spcBef>
              <a:spcAft>
                <a:spcPts val="18"/>
              </a:spcAft>
              <a:defRPr/>
            </a:lvl1pPr>
          </a:lstStyle>
          <a:p>
            <a:pPr marL="0" marR="0" indent="0" algn="l">
              <a:lnSpc>
                <a:spcPts val="1300"/>
              </a:lnSpc>
              <a:spcAft>
                <a:spcPts val="0"/>
              </a:spcAft>
            </a:pPr>
            <a:r>
              <a:rPr lang="en-US" sz="927" spc="66">
                <a:solidFill>
                  <a:srgbClr val="00284B"/>
                </a:solidFill>
                <a:latin typeface="Segoe UI" panose="02020603050405020304" pitchFamily="2"/>
              </a:rPr>
              <a:t>NOVEMBER 2, 2020 </a:t>
            </a:r>
          </a:p>
          <a:p>
            <a:pPr marL="0" marR="0" indent="0" algn="l">
              <a:lnSpc>
                <a:spcPts val="1300"/>
              </a:lnSpc>
              <a:spcBef>
                <a:spcPts val="330"/>
              </a:spcBef>
              <a:spcAft>
                <a:spcPts val="0"/>
              </a:spcAft>
            </a:pPr>
            <a:r>
              <a:rPr lang="en-US" sz="1059" b="1" spc="0">
                <a:solidFill>
                  <a:srgbClr val="00284B"/>
                </a:solidFill>
                <a:latin typeface="Segoe UI" panose="02020603050405020304" pitchFamily="2"/>
              </a:rPr>
              <a:t>ATTESTATION &amp; PUBLIC REPORTING </a:t>
            </a:r>
            <a:r>
              <a:rPr lang="en-US" sz="927" spc="0">
                <a:solidFill>
                  <a:srgbClr val="000000"/>
                </a:solidFill>
                <a:latin typeface="Segoe UI Light" panose="02020603050405020304" pitchFamily="2"/>
              </a:rPr>
              <a:t>Enhance tracking and attestations around information blocking. </a:t>
            </a:r>
          </a:p>
          <a:p>
            <a:pPr marL="0" marR="0" indent="0" algn="l">
              <a:lnSpc>
                <a:spcPts val="1300"/>
              </a:lnSpc>
              <a:spcBef>
                <a:spcPts val="2650"/>
              </a:spcBef>
              <a:spcAft>
                <a:spcPts val="0"/>
              </a:spcAft>
            </a:pPr>
            <a:r>
              <a:rPr lang="en-US" sz="927" spc="53">
                <a:solidFill>
                  <a:srgbClr val="00284B"/>
                </a:solidFill>
                <a:latin typeface="Segoe UI" panose="02020603050405020304" pitchFamily="2"/>
              </a:rPr>
              <a:t>MAY 1, 2021 </a:t>
            </a:r>
          </a:p>
          <a:p>
            <a:pPr marL="0" marR="0" indent="0" algn="l">
              <a:lnSpc>
                <a:spcPts val="1500"/>
              </a:lnSpc>
              <a:spcBef>
                <a:spcPts val="10"/>
              </a:spcBef>
              <a:spcAft>
                <a:spcPts val="0"/>
              </a:spcAft>
            </a:pPr>
            <a:r>
              <a:rPr lang="en-US" sz="1059" b="1" spc="-4">
                <a:solidFill>
                  <a:srgbClr val="C04E26"/>
                </a:solidFill>
                <a:latin typeface="Segoe UI" panose="02020603050405020304" pitchFamily="2"/>
              </a:rPr>
              <a:t>ADT NOTIFICATIONS </a:t>
            </a:r>
          </a:p>
          <a:p>
            <a:pPr marL="0" marR="0" indent="0" algn="l">
              <a:lnSpc>
                <a:spcPts val="1300"/>
              </a:lnSpc>
              <a:spcBef>
                <a:spcPts val="90"/>
              </a:spcBef>
              <a:spcAft>
                <a:spcPts val="0"/>
              </a:spcAft>
            </a:pPr>
            <a:r>
              <a:rPr lang="en-US" sz="927" spc="-13">
                <a:solidFill>
                  <a:srgbClr val="000000"/>
                </a:solidFill>
                <a:latin typeface="Segoe UI Light" panose="02020603050405020304" pitchFamily="2"/>
              </a:rPr>
              <a:t>Expand workflows to support notification of admit, </a:t>
            </a:r>
          </a:p>
          <a:p>
            <a:pPr marL="0" marR="0" indent="0" algn="l">
              <a:lnSpc>
                <a:spcPts val="1300"/>
              </a:lnSpc>
              <a:spcBef>
                <a:spcPts val="20"/>
              </a:spcBef>
              <a:spcAft>
                <a:spcPts val="0"/>
              </a:spcAft>
            </a:pPr>
            <a:r>
              <a:rPr lang="en-US" sz="927" spc="0">
                <a:solidFill>
                  <a:srgbClr val="000000"/>
                </a:solidFill>
                <a:latin typeface="Segoe UI Light" panose="02020603050405020304" pitchFamily="2"/>
              </a:rPr>
              <a:t>discharge or transfer to community providers. </a:t>
            </a:r>
          </a:p>
          <a:p>
            <a:pPr marL="0" marR="0" indent="0" algn="l">
              <a:lnSpc>
                <a:spcPts val="1300"/>
              </a:lnSpc>
              <a:spcBef>
                <a:spcPts val="2245"/>
              </a:spcBef>
              <a:spcAft>
                <a:spcPts val="0"/>
              </a:spcAft>
            </a:pPr>
            <a:r>
              <a:rPr lang="en-US" sz="927" spc="62">
                <a:solidFill>
                  <a:srgbClr val="00284B"/>
                </a:solidFill>
                <a:latin typeface="Segoe UI" panose="02020603050405020304" pitchFamily="2"/>
              </a:rPr>
              <a:t>MAY 1, 2022 </a:t>
            </a:r>
          </a:p>
          <a:p>
            <a:pPr marL="0" marR="0" indent="0" algn="l">
              <a:lnSpc>
                <a:spcPts val="1300"/>
              </a:lnSpc>
              <a:spcBef>
                <a:spcPts val="330"/>
              </a:spcBef>
              <a:spcAft>
                <a:spcPts val="20"/>
              </a:spcAft>
            </a:pPr>
            <a:r>
              <a:rPr lang="en-US" sz="1059" b="1" spc="0">
                <a:solidFill>
                  <a:srgbClr val="607B35"/>
                </a:solidFill>
                <a:latin typeface="Segoe UI" panose="02020603050405020304" pitchFamily="2"/>
              </a:rPr>
              <a:t>CERTIFICATION (CEHRT) </a:t>
            </a:r>
            <a:br/>
            <a:r>
              <a:rPr lang="en-US" sz="927" spc="0">
                <a:solidFill>
                  <a:srgbClr val="000000"/>
                </a:solidFill>
                <a:latin typeface="Segoe UI Light" panose="02020603050405020304" pitchFamily="2"/>
              </a:rPr>
              <a:t>Ensure EHR vendors are certified and </a:t>
            </a:r>
            <a:br/>
            <a:r>
              <a:rPr lang="en-US" sz="927" spc="0">
                <a:solidFill>
                  <a:srgbClr val="000000"/>
                </a:solidFill>
                <a:latin typeface="Segoe UI Light" panose="02020603050405020304" pitchFamily="2"/>
              </a:rPr>
              <a:t>configured to support compliance. </a:t>
            </a:r>
          </a:p>
        </p:txBody>
      </p:sp>
      <p:sp>
        <p:nvSpPr>
          <p:cNvPr id="32" name="Text Placeholder 31"/>
          <p:cNvSpPr>
            <a:spLocks noGrp="1"/>
          </p:cNvSpPr>
          <p:nvPr>
            <p:ph type="body" idx="10"/>
          </p:nvPr>
        </p:nvSpPr>
        <p:spPr>
          <a:xfrm>
            <a:off x="411595" y="5906061"/>
            <a:ext cx="8324273" cy="225799"/>
          </a:xfrm>
          <a:prstGeom prst="rect">
            <a:avLst/>
          </a:prstGeom>
          <a:noFill/>
          <a:ln w="0" cmpd="sng">
            <a:noFill/>
            <a:prstDash val="solid"/>
          </a:ln>
        </p:spPr>
        <p:txBody>
          <a:bodyPr vert="horz" lIns="0" tIns="37465" rIns="0" bIns="0" anchor="t"/>
          <a:lstStyle>
            <a:lvl1pPr marL="242060" marR="0" indent="0" algn="l">
              <a:lnSpc>
                <a:spcPts val="1147"/>
              </a:lnSpc>
              <a:spcAft>
                <a:spcPts val="379"/>
              </a:spcAft>
              <a:defRPr/>
            </a:lvl1pPr>
          </a:lstStyle>
          <a:p>
            <a:pPr marL="274320" marR="0" indent="0" algn="l">
              <a:lnSpc>
                <a:spcPts val="1300"/>
              </a:lnSpc>
              <a:spcAft>
                <a:spcPts val="430"/>
              </a:spcAft>
            </a:pPr>
            <a:r>
              <a:rPr lang="en-US" sz="882" i="1" spc="0">
                <a:solidFill>
                  <a:srgbClr val="000000"/>
                </a:solidFill>
                <a:latin typeface="Segoe UI Light" panose="02020603050405020304" pitchFamily="2"/>
              </a:rPr>
              <a:t>*OIG has not set a date for Information Blocking disincentives yet </a:t>
            </a:r>
          </a:p>
        </p:txBody>
      </p:sp>
      <p:sp>
        <p:nvSpPr>
          <p:cNvPr id="33" name="Text Placeholder 32"/>
          <p:cNvSpPr>
            <a:spLocks noGrp="1"/>
          </p:cNvSpPr>
          <p:nvPr>
            <p:ph type="body" idx="10"/>
          </p:nvPr>
        </p:nvSpPr>
        <p:spPr>
          <a:xfrm>
            <a:off x="411595" y="6131859"/>
            <a:ext cx="8324273" cy="322729"/>
          </a:xfrm>
          <a:prstGeom prst="rect">
            <a:avLst/>
          </a:prstGeom>
          <a:solidFill>
            <a:srgbClr val="00284B"/>
          </a:solidFill>
          <a:ln w="0" cmpd="sng">
            <a:noFill/>
            <a:prstDash val="solid"/>
          </a:ln>
        </p:spPr>
        <p:txBody>
          <a:bodyPr vert="horz" lIns="0" tIns="103505" rIns="0" bIns="0" anchor="t"/>
          <a:lstStyle>
            <a:lvl1pPr marL="242060" marR="0" indent="0" algn="l">
              <a:lnSpc>
                <a:spcPts val="1059"/>
              </a:lnSpc>
              <a:spcAft>
                <a:spcPts val="772"/>
              </a:spcAft>
              <a:tabLst>
                <a:tab pos="7382829" algn="l"/>
              </a:tabLst>
              <a:defRPr/>
            </a:lvl1pPr>
          </a:lstStyle>
          <a:p>
            <a:pPr marL="274320" marR="0" indent="0" algn="l">
              <a:lnSpc>
                <a:spcPts val="1200"/>
              </a:lnSpc>
              <a:spcAft>
                <a:spcPts val="87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12 </a:t>
            </a:r>
          </a:p>
        </p:txBody>
      </p:sp>
    </p:spTree>
    <p:extLst>
      <p:ext uri="{BB962C8B-B14F-4D97-AF65-F5344CB8AC3E}">
        <p14:creationId xmlns:p14="http://schemas.microsoft.com/office/powerpoint/2010/main" val="342394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1595" y="571500"/>
            <a:ext cx="8324273" cy="254934"/>
          </a:xfrm>
          <a:prstGeom prst="rect">
            <a:avLst/>
          </a:prstGeom>
          <a:noFill/>
          <a:ln w="0" cmpd="sng">
            <a:noFill/>
            <a:prstDash val="solid"/>
          </a:ln>
        </p:spPr>
        <p:txBody>
          <a:bodyPr vert="horz" lIns="0" tIns="15240" rIns="0" bIns="0" anchor="t"/>
          <a:lstStyle>
            <a:lvl1pPr marL="1048927" marR="0" indent="0" algn="l">
              <a:lnSpc>
                <a:spcPts val="1500"/>
              </a:lnSpc>
              <a:spcAft>
                <a:spcPts val="397"/>
              </a:spcAft>
              <a:defRPr/>
            </a:lvl1pPr>
          </a:lstStyle>
          <a:p>
            <a:pPr marL="1188720" marR="0" indent="0" algn="l">
              <a:lnSpc>
                <a:spcPts val="1700"/>
              </a:lnSpc>
              <a:spcAft>
                <a:spcPts val="450"/>
              </a:spcAft>
            </a:pPr>
            <a:r>
              <a:rPr lang="en-US" sz="1235" b="1" spc="-9">
                <a:solidFill>
                  <a:srgbClr val="00284B"/>
                </a:solidFill>
                <a:latin typeface="Segoe UI" panose="02020603050405020304" pitchFamily="2"/>
              </a:rPr>
              <a:t>Nov 2, 2020 </a:t>
            </a:r>
          </a:p>
        </p:txBody>
      </p:sp>
    </p:spTree>
    <p:extLst>
      <p:ext uri="{BB962C8B-B14F-4D97-AF65-F5344CB8AC3E}">
        <p14:creationId xmlns:p14="http://schemas.microsoft.com/office/powerpoint/2010/main" val="135445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5226050" y="2252382"/>
            <a:ext cx="3325091" cy="2473138"/>
          </a:xfrm>
          <a:prstGeom prst="rect">
            <a:avLst/>
          </a:prstGeom>
          <a:noFill/>
          <a:ln w="0" cmpd="sng">
            <a:noFill/>
            <a:prstDash val="solid"/>
          </a:ln>
        </p:spPr>
        <p:txBody>
          <a:bodyPr vert="horz" lIns="0" tIns="0" rIns="0" bIns="0" anchor="t"/>
          <a:lstStyle>
            <a:lvl1pPr marL="605150" marR="0" indent="0" algn="l">
              <a:lnSpc>
                <a:spcPts val="1059"/>
              </a:lnSpc>
              <a:spcBef>
                <a:spcPts val="587"/>
              </a:spcBef>
              <a:spcAft>
                <a:spcPts val="552"/>
              </a:spcAft>
              <a:buFont typeface="Symbol"/>
              <a:buChar char="·"/>
              <a:tabLst>
                <a:tab pos="2299570" algn="l"/>
              </a:tabLst>
              <a:defRPr/>
            </a:lvl1pPr>
          </a:lstStyle>
          <a:p>
            <a:pPr marL="45720" marR="0" indent="0" algn="l">
              <a:lnSpc>
                <a:spcPts val="1700"/>
              </a:lnSpc>
              <a:spcAft>
                <a:spcPts val="0"/>
              </a:spcAft>
            </a:pPr>
            <a:r>
              <a:rPr lang="en-US" sz="838" b="1" spc="0">
                <a:solidFill>
                  <a:srgbClr val="000000"/>
                </a:solidFill>
                <a:latin typeface="Segoe UI Light" panose="02020603050405020304" pitchFamily="2"/>
              </a:rPr>
              <a:t>Problems </a:t>
            </a:r>
            <a:br/>
            <a:r>
              <a:rPr lang="en-US" sz="838" b="1" spc="0">
                <a:solidFill>
                  <a:srgbClr val="000000"/>
                </a:solidFill>
                <a:latin typeface="Segoe UI Light" panose="02020603050405020304" pitchFamily="2"/>
              </a:rPr>
              <a:t>Procedures </a:t>
            </a:r>
          </a:p>
          <a:p>
            <a:pPr marL="45720" marR="0" indent="0" algn="l">
              <a:lnSpc>
                <a:spcPts val="1200"/>
              </a:lnSpc>
              <a:spcBef>
                <a:spcPts val="965"/>
              </a:spcBef>
              <a:spcAft>
                <a:spcPts val="0"/>
              </a:spcAft>
            </a:pPr>
            <a:r>
              <a:rPr lang="en-US" sz="838" b="1" spc="-18">
                <a:solidFill>
                  <a:srgbClr val="BF4E26"/>
                </a:solidFill>
                <a:latin typeface="Segoe UI Light" panose="02020603050405020304" pitchFamily="2"/>
              </a:rPr>
              <a:t>Provenance </a:t>
            </a:r>
          </a:p>
          <a:p>
            <a:pPr marL="228600" marR="0" indent="182880" algn="l">
              <a:lnSpc>
                <a:spcPts val="1100"/>
              </a:lnSpc>
              <a:spcBef>
                <a:spcPts val="0"/>
              </a:spcBef>
              <a:spcAft>
                <a:spcPts val="0"/>
              </a:spcAft>
              <a:buFont typeface="Symbol"/>
              <a:buChar char="·"/>
            </a:pPr>
            <a:r>
              <a:rPr lang="en-US" sz="794" spc="0">
                <a:solidFill>
                  <a:srgbClr val="BF4E26"/>
                </a:solidFill>
                <a:latin typeface="Segoe UI Light" panose="02020603050405020304" pitchFamily="2"/>
              </a:rPr>
              <a:t>Author Time Stamp </a:t>
            </a:r>
          </a:p>
          <a:p>
            <a:pPr marL="228600" marR="0" indent="182880" algn="l">
              <a:lnSpc>
                <a:spcPts val="1100"/>
              </a:lnSpc>
              <a:spcBef>
                <a:spcPts val="0"/>
              </a:spcBef>
              <a:spcAft>
                <a:spcPts val="0"/>
              </a:spcAft>
              <a:buFont typeface="Symbol"/>
              <a:buChar char="·"/>
            </a:pPr>
            <a:r>
              <a:rPr lang="en-US" sz="794" spc="0">
                <a:solidFill>
                  <a:srgbClr val="BF4E26"/>
                </a:solidFill>
                <a:latin typeface="Segoe UI Light" panose="02020603050405020304" pitchFamily="2"/>
              </a:rPr>
              <a:t>Author Organization </a:t>
            </a:r>
          </a:p>
          <a:p>
            <a:pPr marL="45720" marR="0" indent="0" algn="l">
              <a:lnSpc>
                <a:spcPts val="1200"/>
              </a:lnSpc>
              <a:spcBef>
                <a:spcPts val="990"/>
              </a:spcBef>
              <a:spcAft>
                <a:spcPts val="0"/>
              </a:spcAft>
            </a:pPr>
            <a:r>
              <a:rPr lang="en-US" sz="838" b="1" spc="-13">
                <a:solidFill>
                  <a:srgbClr val="000000"/>
                </a:solidFill>
                <a:latin typeface="Segoe UI Light" panose="02020603050405020304" pitchFamily="2"/>
              </a:rPr>
              <a:t>Unique Device Identifier(s) for a Patient's Implantable Device(s) </a:t>
            </a:r>
          </a:p>
          <a:p>
            <a:pPr marL="45720" marR="0" indent="0" algn="l">
              <a:lnSpc>
                <a:spcPts val="1200"/>
              </a:lnSpc>
              <a:spcBef>
                <a:spcPts val="985"/>
              </a:spcBef>
              <a:spcAft>
                <a:spcPts val="0"/>
              </a:spcAft>
            </a:pPr>
            <a:r>
              <a:rPr lang="en-US" sz="794" b="1" spc="0">
                <a:solidFill>
                  <a:srgbClr val="49AEB3"/>
                </a:solidFill>
                <a:latin typeface="Segoe UI Semibold" panose="02020603050405020304" pitchFamily="2"/>
              </a:rPr>
              <a:t>Care Team Members, Roles and Relationships </a:t>
            </a:r>
          </a:p>
          <a:p>
            <a:pPr marL="45720" marR="0" indent="0" algn="l">
              <a:lnSpc>
                <a:spcPts val="1200"/>
              </a:lnSpc>
              <a:spcBef>
                <a:spcPts val="1000"/>
              </a:spcBef>
              <a:spcAft>
                <a:spcPts val="0"/>
              </a:spcAft>
            </a:pPr>
            <a:r>
              <a:rPr lang="en-US" sz="794" b="1" spc="0">
                <a:solidFill>
                  <a:srgbClr val="49AEB3"/>
                </a:solidFill>
                <a:latin typeface="Segoe UI Semibold" panose="02020603050405020304" pitchFamily="2"/>
              </a:rPr>
              <a:t>Diagnostic Imaging Reports </a:t>
            </a:r>
          </a:p>
          <a:p>
            <a:pPr marL="45720" marR="0" indent="0" algn="l">
              <a:lnSpc>
                <a:spcPts val="1200"/>
              </a:lnSpc>
              <a:spcBef>
                <a:spcPts val="1000"/>
              </a:spcBef>
              <a:spcAft>
                <a:spcPts val="0"/>
              </a:spcAft>
            </a:pPr>
            <a:r>
              <a:rPr lang="en-US" sz="794" b="1" spc="0">
                <a:solidFill>
                  <a:srgbClr val="49AEB3"/>
                </a:solidFill>
                <a:latin typeface="Segoe UI Semibold" panose="02020603050405020304" pitchFamily="2"/>
              </a:rPr>
              <a:t>Social Determinants of Health </a:t>
            </a:r>
          </a:p>
          <a:p>
            <a:pPr marL="45720" marR="0" indent="0" algn="l">
              <a:lnSpc>
                <a:spcPts val="1100"/>
              </a:lnSpc>
              <a:spcBef>
                <a:spcPts val="1080"/>
              </a:spcBef>
              <a:spcAft>
                <a:spcPts val="0"/>
              </a:spcAft>
            </a:pPr>
            <a:r>
              <a:rPr lang="en-US" sz="794" b="1" spc="0">
                <a:solidFill>
                  <a:srgbClr val="49AEB3"/>
                </a:solidFill>
                <a:latin typeface="Segoe UI Semibold" panose="02020603050405020304" pitchFamily="2"/>
              </a:rPr>
              <a:t>....Includes all electronically captured </a:t>
            </a:r>
            <a:br/>
            <a:r>
              <a:rPr lang="en-US" sz="794" b="1" spc="0">
                <a:solidFill>
                  <a:srgbClr val="49AEB3"/>
                </a:solidFill>
                <a:latin typeface="Segoe UI Semibold" panose="02020603050405020304" pitchFamily="2"/>
              </a:rPr>
              <a:t>data </a:t>
            </a:r>
          </a:p>
          <a:p>
            <a:pPr marL="685800" marR="0" indent="0" algn="l">
              <a:lnSpc>
                <a:spcPts val="1200"/>
              </a:lnSpc>
              <a:spcBef>
                <a:spcPts val="665"/>
              </a:spcBef>
              <a:spcAft>
                <a:spcPts val="625"/>
              </a:spcAft>
              <a:tabLst>
                <a:tab pos="2606040" algn="l"/>
              </a:tabLst>
            </a:pPr>
            <a:r>
              <a:rPr lang="en-US" sz="838" b="1" spc="-9">
                <a:solidFill>
                  <a:srgbClr val="000000"/>
                </a:solidFill>
                <a:latin typeface="Segoe UI Light" panose="02020603050405020304" pitchFamily="2"/>
              </a:rPr>
              <a:t>Providers Developers </a:t>
            </a:r>
          </a:p>
        </p:txBody>
      </p:sp>
      <p:sp>
        <p:nvSpPr>
          <p:cNvPr id="11" name="Text Placeholder 10"/>
          <p:cNvSpPr>
            <a:spLocks noGrp="1"/>
          </p:cNvSpPr>
          <p:nvPr>
            <p:ph type="body" idx="10"/>
          </p:nvPr>
        </p:nvSpPr>
        <p:spPr>
          <a:xfrm>
            <a:off x="5892223" y="5691468"/>
            <a:ext cx="405245" cy="141754"/>
          </a:xfrm>
          <a:prstGeom prst="rect">
            <a:avLst/>
          </a:prstGeom>
          <a:noFill/>
          <a:ln w="0" cmpd="sng">
            <a:noFill/>
            <a:prstDash val="solid"/>
          </a:ln>
        </p:spPr>
        <p:txBody>
          <a:bodyPr vert="horz" lIns="0" tIns="8890" rIns="0" bIns="0" anchor="t"/>
          <a:lstStyle>
            <a:lvl1pPr marL="0" marR="0" indent="0" algn="l">
              <a:lnSpc>
                <a:spcPts val="971"/>
              </a:lnSpc>
              <a:spcAft>
                <a:spcPts val="0"/>
              </a:spcAft>
              <a:defRPr/>
            </a:lvl1pPr>
          </a:lstStyle>
          <a:p>
            <a:pPr marL="0" marR="0" indent="0" algn="l">
              <a:lnSpc>
                <a:spcPts val="1100"/>
              </a:lnSpc>
              <a:spcAft>
                <a:spcPts val="0"/>
              </a:spcAft>
            </a:pPr>
            <a:r>
              <a:rPr lang="en-US" sz="838" b="1" spc="35">
                <a:solidFill>
                  <a:srgbClr val="FFFFFF"/>
                </a:solidFill>
                <a:latin typeface="Segoe UI Light" panose="02020603050405020304" pitchFamily="2"/>
              </a:rPr>
              <a:t>CCDS* </a:t>
            </a:r>
          </a:p>
        </p:txBody>
      </p:sp>
      <p:sp>
        <p:nvSpPr>
          <p:cNvPr id="12" name="Text Placeholder 11"/>
          <p:cNvSpPr>
            <a:spLocks noGrp="1"/>
          </p:cNvSpPr>
          <p:nvPr>
            <p:ph type="body" idx="10"/>
          </p:nvPr>
        </p:nvSpPr>
        <p:spPr>
          <a:xfrm>
            <a:off x="5903191" y="4739528"/>
            <a:ext cx="380423" cy="623047"/>
          </a:xfrm>
          <a:prstGeom prst="rect">
            <a:avLst/>
          </a:prstGeom>
          <a:noFill/>
          <a:ln w="0" cmpd="sng">
            <a:noFill/>
            <a:prstDash val="solid"/>
          </a:ln>
        </p:spPr>
        <p:txBody>
          <a:bodyPr vert="horz" lIns="0" tIns="8890" rIns="0" bIns="0" anchor="t"/>
          <a:lstStyle>
            <a:lvl1pPr marL="40343" marR="0" indent="0" algn="l">
              <a:lnSpc>
                <a:spcPts val="971"/>
              </a:lnSpc>
              <a:spcBef>
                <a:spcPts val="0"/>
              </a:spcBef>
              <a:spcAft>
                <a:spcPts val="0"/>
              </a:spcAft>
              <a:defRPr/>
            </a:lvl1pPr>
          </a:lstStyle>
          <a:p>
            <a:pPr marL="45720" marR="0" indent="0" algn="l">
              <a:lnSpc>
                <a:spcPts val="1200"/>
              </a:lnSpc>
              <a:spcAft>
                <a:spcPts val="0"/>
              </a:spcAft>
            </a:pPr>
            <a:r>
              <a:rPr lang="en-US" sz="838" b="1" spc="110">
                <a:solidFill>
                  <a:srgbClr val="FFFFFF"/>
                </a:solidFill>
                <a:latin typeface="Segoe UI Light" panose="02020603050405020304" pitchFamily="2"/>
              </a:rPr>
              <a:t>EHI </a:t>
            </a:r>
          </a:p>
          <a:p>
            <a:pPr marL="45720" marR="0" indent="0" algn="l">
              <a:lnSpc>
                <a:spcPts val="1200"/>
              </a:lnSpc>
              <a:spcBef>
                <a:spcPts val="315"/>
              </a:spcBef>
              <a:spcAft>
                <a:spcPts val="0"/>
              </a:spcAft>
            </a:pPr>
            <a:r>
              <a:rPr lang="en-US" sz="838" b="1" spc="75">
                <a:solidFill>
                  <a:srgbClr val="FFFFFF"/>
                </a:solidFill>
                <a:latin typeface="Segoe UI Light" panose="02020603050405020304" pitchFamily="2"/>
              </a:rPr>
              <a:t>2022 </a:t>
            </a:r>
          </a:p>
          <a:p>
            <a:pPr marL="45720" marR="0" indent="0" algn="l">
              <a:lnSpc>
                <a:spcPts val="1100"/>
              </a:lnSpc>
              <a:spcBef>
                <a:spcPts val="510"/>
              </a:spcBef>
              <a:spcAft>
                <a:spcPts val="0"/>
              </a:spcAft>
            </a:pPr>
            <a:r>
              <a:rPr lang="en-US" sz="838" b="1" spc="-26">
                <a:solidFill>
                  <a:srgbClr val="FFFFFF"/>
                </a:solidFill>
                <a:latin typeface="Segoe UI Light" panose="02020603050405020304" pitchFamily="2"/>
              </a:rPr>
              <a:t>USCDI </a:t>
            </a:r>
          </a:p>
          <a:p>
            <a:pPr marL="45720" marR="0" indent="0" algn="l">
              <a:lnSpc>
                <a:spcPts val="1100"/>
              </a:lnSpc>
              <a:spcBef>
                <a:spcPts val="0"/>
              </a:spcBef>
              <a:spcAft>
                <a:spcPts val="0"/>
              </a:spcAft>
            </a:pPr>
            <a:r>
              <a:rPr lang="en-US" sz="838" b="1" spc="75">
                <a:solidFill>
                  <a:srgbClr val="FFFFFF"/>
                </a:solidFill>
                <a:latin typeface="Segoe UI Light" panose="02020603050405020304" pitchFamily="2"/>
              </a:rPr>
              <a:t>2020 </a:t>
            </a:r>
          </a:p>
        </p:txBody>
      </p:sp>
      <p:sp>
        <p:nvSpPr>
          <p:cNvPr id="13" name="Text Placeholder 12"/>
          <p:cNvSpPr>
            <a:spLocks noGrp="1"/>
          </p:cNvSpPr>
          <p:nvPr>
            <p:ph type="body" idx="10"/>
          </p:nvPr>
        </p:nvSpPr>
        <p:spPr>
          <a:xfrm>
            <a:off x="7632123" y="5686426"/>
            <a:ext cx="405245" cy="141754"/>
          </a:xfrm>
          <a:prstGeom prst="rect">
            <a:avLst/>
          </a:prstGeom>
          <a:noFill/>
          <a:ln w="0" cmpd="sng">
            <a:noFill/>
            <a:prstDash val="solid"/>
          </a:ln>
        </p:spPr>
        <p:txBody>
          <a:bodyPr vert="horz" lIns="0" tIns="8890" rIns="0" bIns="0" anchor="t"/>
          <a:lstStyle>
            <a:lvl1pPr marL="0" marR="0" indent="0" algn="l">
              <a:lnSpc>
                <a:spcPts val="1059"/>
              </a:lnSpc>
              <a:spcAft>
                <a:spcPts val="0"/>
              </a:spcAft>
              <a:defRPr/>
            </a:lvl1pPr>
          </a:lstStyle>
          <a:p>
            <a:pPr marL="0" marR="0" indent="0" algn="l">
              <a:lnSpc>
                <a:spcPts val="1200"/>
              </a:lnSpc>
              <a:spcAft>
                <a:spcPts val="0"/>
              </a:spcAft>
            </a:pPr>
            <a:r>
              <a:rPr lang="en-US" sz="838" b="1" spc="35">
                <a:solidFill>
                  <a:srgbClr val="FFFFFF"/>
                </a:solidFill>
                <a:latin typeface="Segoe UI Light" panose="02020603050405020304" pitchFamily="2"/>
              </a:rPr>
              <a:t>CCDS* </a:t>
            </a:r>
          </a:p>
        </p:txBody>
      </p:sp>
      <p:sp>
        <p:nvSpPr>
          <p:cNvPr id="14" name="Text Placeholder 13"/>
          <p:cNvSpPr>
            <a:spLocks noGrp="1"/>
          </p:cNvSpPr>
          <p:nvPr>
            <p:ph type="body" idx="10"/>
          </p:nvPr>
        </p:nvSpPr>
        <p:spPr>
          <a:xfrm>
            <a:off x="7643091" y="4733926"/>
            <a:ext cx="380423" cy="623607"/>
          </a:xfrm>
          <a:prstGeom prst="rect">
            <a:avLst/>
          </a:prstGeom>
          <a:noFill/>
          <a:ln w="0" cmpd="sng">
            <a:noFill/>
            <a:prstDash val="solid"/>
          </a:ln>
        </p:spPr>
        <p:txBody>
          <a:bodyPr vert="horz" lIns="0" tIns="8890" rIns="0" bIns="0" anchor="t"/>
          <a:lstStyle>
            <a:lvl1pPr marL="40343" marR="0" indent="0" algn="l">
              <a:lnSpc>
                <a:spcPts val="971"/>
              </a:lnSpc>
              <a:spcBef>
                <a:spcPts val="0"/>
              </a:spcBef>
              <a:spcAft>
                <a:spcPts val="0"/>
              </a:spcAft>
              <a:defRPr/>
            </a:lvl1pPr>
          </a:lstStyle>
          <a:p>
            <a:pPr marL="45720" marR="0" indent="0" algn="l">
              <a:lnSpc>
                <a:spcPts val="1200"/>
              </a:lnSpc>
              <a:spcAft>
                <a:spcPts val="0"/>
              </a:spcAft>
            </a:pPr>
            <a:r>
              <a:rPr lang="en-US" sz="838" b="1" spc="110">
                <a:solidFill>
                  <a:srgbClr val="FFFFFF"/>
                </a:solidFill>
                <a:latin typeface="Segoe UI Light" panose="02020603050405020304" pitchFamily="2"/>
              </a:rPr>
              <a:t>EHI </a:t>
            </a:r>
          </a:p>
          <a:p>
            <a:pPr marL="45720" marR="0" indent="0" algn="l">
              <a:lnSpc>
                <a:spcPts val="1200"/>
              </a:lnSpc>
              <a:spcBef>
                <a:spcPts val="320"/>
              </a:spcBef>
              <a:spcAft>
                <a:spcPts val="0"/>
              </a:spcAft>
            </a:pPr>
            <a:r>
              <a:rPr lang="en-US" sz="838" b="1" spc="75">
                <a:solidFill>
                  <a:srgbClr val="FFFFFF"/>
                </a:solidFill>
                <a:latin typeface="Segoe UI Light" panose="02020603050405020304" pitchFamily="2"/>
              </a:rPr>
              <a:t>2023 </a:t>
            </a:r>
          </a:p>
          <a:p>
            <a:pPr marL="45720" marR="0" indent="0" algn="l">
              <a:lnSpc>
                <a:spcPts val="1100"/>
              </a:lnSpc>
              <a:spcBef>
                <a:spcPts val="510"/>
              </a:spcBef>
              <a:spcAft>
                <a:spcPts val="0"/>
              </a:spcAft>
            </a:pPr>
            <a:r>
              <a:rPr lang="en-US" sz="838" b="1" spc="-26">
                <a:solidFill>
                  <a:srgbClr val="FFFFFF"/>
                </a:solidFill>
                <a:latin typeface="Segoe UI Light" panose="02020603050405020304" pitchFamily="2"/>
              </a:rPr>
              <a:t>USCDI </a:t>
            </a:r>
          </a:p>
          <a:p>
            <a:pPr marL="45720" marR="0" indent="0" algn="l">
              <a:lnSpc>
                <a:spcPts val="1100"/>
              </a:lnSpc>
              <a:spcBef>
                <a:spcPts val="0"/>
              </a:spcBef>
              <a:spcAft>
                <a:spcPts val="0"/>
              </a:spcAft>
            </a:pPr>
            <a:r>
              <a:rPr lang="en-US" sz="838" b="1" spc="75">
                <a:solidFill>
                  <a:srgbClr val="FFFFFF"/>
                </a:solidFill>
                <a:latin typeface="Segoe UI Light" panose="02020603050405020304" pitchFamily="2"/>
              </a:rPr>
              <a:t>2022 </a:t>
            </a:r>
          </a:p>
        </p:txBody>
      </p:sp>
      <p:sp>
        <p:nvSpPr>
          <p:cNvPr id="15" name="Text Placeholder 14"/>
          <p:cNvSpPr>
            <a:spLocks noGrp="1"/>
          </p:cNvSpPr>
          <p:nvPr>
            <p:ph type="body" idx="10"/>
          </p:nvPr>
        </p:nvSpPr>
        <p:spPr>
          <a:xfrm>
            <a:off x="2804391" y="2252383"/>
            <a:ext cx="2124364" cy="3879476"/>
          </a:xfrm>
          <a:prstGeom prst="rect">
            <a:avLst/>
          </a:prstGeom>
          <a:noFill/>
          <a:ln w="0" cmpd="sng">
            <a:noFill/>
            <a:prstDash val="solid"/>
          </a:ln>
        </p:spPr>
        <p:txBody>
          <a:bodyPr vert="horz" lIns="0" tIns="4445" rIns="0" bIns="0" anchor="t"/>
          <a:lstStyle>
            <a:lvl1pPr marL="322747" marR="80687" indent="161373" algn="l">
              <a:lnSpc>
                <a:spcPts val="971"/>
              </a:lnSpc>
              <a:spcBef>
                <a:spcPts val="0"/>
              </a:spcBef>
              <a:spcAft>
                <a:spcPts val="0"/>
              </a:spcAft>
              <a:buFont typeface="Symbol"/>
              <a:buChar char="·"/>
              <a:defRPr/>
            </a:lvl1pPr>
          </a:lstStyle>
          <a:p>
            <a:pPr marL="0" marR="0" indent="0" algn="l">
              <a:lnSpc>
                <a:spcPts val="1100"/>
              </a:lnSpc>
              <a:spcAft>
                <a:spcPts val="0"/>
              </a:spcAft>
            </a:pPr>
            <a:r>
              <a:rPr lang="en-US" sz="794" b="1" spc="0">
                <a:solidFill>
                  <a:srgbClr val="000000"/>
                </a:solidFill>
                <a:latin typeface="Segoe UI" panose="02020603050405020304" pitchFamily="2"/>
              </a:rPr>
              <a:t>Patient Demographics </a:t>
            </a:r>
          </a:p>
          <a:p>
            <a:pPr marL="365760" marR="0" indent="182880" algn="l">
              <a:lnSpc>
                <a:spcPts val="1100"/>
              </a:lnSpc>
              <a:spcBef>
                <a:spcPts val="0"/>
              </a:spcBef>
              <a:spcAft>
                <a:spcPts val="0"/>
              </a:spcAft>
              <a:buFont typeface="Symbol"/>
              <a:buChar char="·"/>
            </a:pPr>
            <a:r>
              <a:rPr lang="en-US" sz="794" spc="-13">
                <a:solidFill>
                  <a:srgbClr val="00284B"/>
                </a:solidFill>
                <a:latin typeface="Segoe UI" panose="02020603050405020304" pitchFamily="2"/>
              </a:rPr>
              <a:t>First Name </a:t>
            </a:r>
          </a:p>
          <a:p>
            <a:pPr marL="365760" marR="0" indent="182880" algn="l">
              <a:lnSpc>
                <a:spcPts val="1100"/>
              </a:lnSpc>
              <a:spcBef>
                <a:spcPts val="0"/>
              </a:spcBef>
              <a:spcAft>
                <a:spcPts val="0"/>
              </a:spcAft>
              <a:buFont typeface="Symbol"/>
              <a:buChar char="·"/>
            </a:pPr>
            <a:r>
              <a:rPr lang="en-US" sz="794" spc="-13">
                <a:solidFill>
                  <a:srgbClr val="00284B"/>
                </a:solidFill>
                <a:latin typeface="Segoe UI" panose="02020603050405020304" pitchFamily="2"/>
              </a:rPr>
              <a:t>Last Name </a:t>
            </a:r>
          </a:p>
          <a:p>
            <a:pPr marL="365760" marR="0" indent="182880" algn="l">
              <a:lnSpc>
                <a:spcPts val="1100"/>
              </a:lnSpc>
              <a:spcBef>
                <a:spcPts val="20"/>
              </a:spcBef>
              <a:spcAft>
                <a:spcPts val="0"/>
              </a:spcAft>
              <a:buFont typeface="Symbol"/>
              <a:buChar char="·"/>
            </a:pPr>
            <a:r>
              <a:rPr lang="en-US" sz="794" spc="-9">
                <a:solidFill>
                  <a:srgbClr val="00284B"/>
                </a:solidFill>
                <a:latin typeface="Segoe UI" panose="02020603050405020304" pitchFamily="2"/>
              </a:rPr>
              <a:t>Previous Name </a:t>
            </a:r>
          </a:p>
          <a:p>
            <a:pPr marL="365760" marR="0" indent="182880" algn="l">
              <a:lnSpc>
                <a:spcPts val="1100"/>
              </a:lnSpc>
              <a:spcBef>
                <a:spcPts val="15"/>
              </a:spcBef>
              <a:spcAft>
                <a:spcPts val="0"/>
              </a:spcAft>
              <a:buFont typeface="Symbol"/>
              <a:buChar char="·"/>
            </a:pPr>
            <a:r>
              <a:rPr lang="en-US" sz="794" spc="-9">
                <a:solidFill>
                  <a:srgbClr val="00284B"/>
                </a:solidFill>
                <a:latin typeface="Segoe UI" panose="02020603050405020304" pitchFamily="2"/>
              </a:rPr>
              <a:t>Middle Name (including middle initial) </a:t>
            </a:r>
          </a:p>
          <a:p>
            <a:pPr marL="365760" marR="0" indent="182880" algn="l">
              <a:lnSpc>
                <a:spcPts val="1100"/>
              </a:lnSpc>
              <a:spcBef>
                <a:spcPts val="0"/>
              </a:spcBef>
              <a:spcAft>
                <a:spcPts val="0"/>
              </a:spcAft>
              <a:buFont typeface="Symbol"/>
              <a:buChar char="·"/>
            </a:pPr>
            <a:r>
              <a:rPr lang="en-US" sz="794" spc="-18">
                <a:solidFill>
                  <a:srgbClr val="00284B"/>
                </a:solidFill>
                <a:latin typeface="Segoe UI" panose="02020603050405020304" pitchFamily="2"/>
              </a:rPr>
              <a:t>Suffix </a:t>
            </a:r>
          </a:p>
          <a:p>
            <a:pPr marL="36576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Birth Sex </a:t>
            </a:r>
          </a:p>
          <a:p>
            <a:pPr marL="36576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Date of Birth </a:t>
            </a:r>
          </a:p>
          <a:p>
            <a:pPr marL="365760" marR="0" indent="182880" algn="l">
              <a:lnSpc>
                <a:spcPts val="1100"/>
              </a:lnSpc>
              <a:spcBef>
                <a:spcPts val="20"/>
              </a:spcBef>
              <a:spcAft>
                <a:spcPts val="0"/>
              </a:spcAft>
              <a:buFont typeface="Symbol"/>
              <a:buChar char="·"/>
            </a:pPr>
            <a:r>
              <a:rPr lang="en-US" sz="794" spc="-31">
                <a:solidFill>
                  <a:srgbClr val="00284B"/>
                </a:solidFill>
                <a:latin typeface="Segoe UI" panose="02020603050405020304" pitchFamily="2"/>
              </a:rPr>
              <a:t>Race </a:t>
            </a:r>
          </a:p>
          <a:p>
            <a:pPr marL="365760" marR="0" indent="182880" algn="l">
              <a:lnSpc>
                <a:spcPts val="1100"/>
              </a:lnSpc>
              <a:spcBef>
                <a:spcPts val="15"/>
              </a:spcBef>
              <a:spcAft>
                <a:spcPts val="0"/>
              </a:spcAft>
              <a:buFont typeface="Symbol"/>
              <a:buChar char="·"/>
            </a:pPr>
            <a:r>
              <a:rPr lang="en-US" sz="794" spc="-9">
                <a:solidFill>
                  <a:srgbClr val="00284B"/>
                </a:solidFill>
                <a:latin typeface="Segoe UI" panose="02020603050405020304" pitchFamily="2"/>
              </a:rPr>
              <a:t>Ethnicity </a:t>
            </a:r>
          </a:p>
          <a:p>
            <a:pPr marL="365760" marR="0" indent="182880" algn="l">
              <a:lnSpc>
                <a:spcPts val="1100"/>
              </a:lnSpc>
              <a:spcBef>
                <a:spcPts val="0"/>
              </a:spcBef>
              <a:spcAft>
                <a:spcPts val="0"/>
              </a:spcAft>
              <a:buFont typeface="Symbol"/>
              <a:buChar char="·"/>
            </a:pPr>
            <a:r>
              <a:rPr lang="en-US" sz="794" spc="-4">
                <a:solidFill>
                  <a:srgbClr val="00284B"/>
                </a:solidFill>
                <a:latin typeface="Segoe UI" panose="02020603050405020304" pitchFamily="2"/>
              </a:rPr>
              <a:t>Preferred Language </a:t>
            </a:r>
          </a:p>
          <a:p>
            <a:pPr marL="365760" marR="0" indent="182880" algn="l">
              <a:lnSpc>
                <a:spcPts val="1000"/>
              </a:lnSpc>
              <a:spcBef>
                <a:spcPts val="0"/>
              </a:spcBef>
              <a:spcAft>
                <a:spcPts val="0"/>
              </a:spcAft>
              <a:buFont typeface="Symbol"/>
              <a:buChar char="·"/>
            </a:pPr>
            <a:r>
              <a:rPr lang="en-US" sz="794" spc="-4">
                <a:solidFill>
                  <a:srgbClr val="BF4E26"/>
                </a:solidFill>
                <a:latin typeface="Segoe UI" panose="02020603050405020304" pitchFamily="2"/>
              </a:rPr>
              <a:t>Current Address </a:t>
            </a:r>
          </a:p>
          <a:p>
            <a:pPr marL="365760" marR="0" indent="182880" algn="l">
              <a:lnSpc>
                <a:spcPts val="1100"/>
              </a:lnSpc>
              <a:spcBef>
                <a:spcPts val="0"/>
              </a:spcBef>
              <a:spcAft>
                <a:spcPts val="0"/>
              </a:spcAft>
              <a:buFont typeface="Symbol"/>
              <a:buChar char="·"/>
            </a:pPr>
            <a:r>
              <a:rPr lang="en-US" sz="794" spc="-4">
                <a:solidFill>
                  <a:srgbClr val="BF4E26"/>
                </a:solidFill>
                <a:latin typeface="Segoe UI" panose="02020603050405020304" pitchFamily="2"/>
              </a:rPr>
              <a:t>Previous Address </a:t>
            </a:r>
          </a:p>
          <a:p>
            <a:pPr marL="365760" marR="0" indent="182880" algn="l">
              <a:lnSpc>
                <a:spcPts val="1100"/>
              </a:lnSpc>
              <a:spcBef>
                <a:spcPts val="20"/>
              </a:spcBef>
              <a:spcAft>
                <a:spcPts val="0"/>
              </a:spcAft>
              <a:buFont typeface="Symbol"/>
              <a:buChar char="·"/>
            </a:pPr>
            <a:r>
              <a:rPr lang="en-US" sz="794" spc="-9">
                <a:solidFill>
                  <a:srgbClr val="BF4E26"/>
                </a:solidFill>
                <a:latin typeface="Segoe UI" panose="02020603050405020304" pitchFamily="2"/>
              </a:rPr>
              <a:t>Phone Number </a:t>
            </a:r>
          </a:p>
          <a:p>
            <a:pPr marL="365760" marR="0" indent="182880" algn="l">
              <a:lnSpc>
                <a:spcPts val="1100"/>
              </a:lnSpc>
              <a:spcBef>
                <a:spcPts val="15"/>
              </a:spcBef>
              <a:spcAft>
                <a:spcPts val="0"/>
              </a:spcAft>
              <a:buFont typeface="Symbol"/>
              <a:buChar char="·"/>
            </a:pPr>
            <a:r>
              <a:rPr lang="en-US" sz="794" spc="-4">
                <a:solidFill>
                  <a:srgbClr val="BF4E26"/>
                </a:solidFill>
                <a:latin typeface="Segoe UI" panose="02020603050405020304" pitchFamily="2"/>
              </a:rPr>
              <a:t>Phone Number type </a:t>
            </a:r>
          </a:p>
          <a:p>
            <a:pPr marL="365760" marR="0" indent="182880" algn="l">
              <a:lnSpc>
                <a:spcPts val="1100"/>
              </a:lnSpc>
              <a:spcBef>
                <a:spcPts val="0"/>
              </a:spcBef>
              <a:spcAft>
                <a:spcPts val="0"/>
              </a:spcAft>
              <a:buFont typeface="Symbol"/>
              <a:buChar char="·"/>
            </a:pPr>
            <a:r>
              <a:rPr lang="en-US" sz="794" spc="-9">
                <a:solidFill>
                  <a:srgbClr val="BF4E26"/>
                </a:solidFill>
                <a:latin typeface="Segoe UI" panose="02020603050405020304" pitchFamily="2"/>
              </a:rPr>
              <a:t>Email Address </a:t>
            </a:r>
          </a:p>
          <a:p>
            <a:pPr marL="0" marR="0" indent="0" algn="l">
              <a:lnSpc>
                <a:spcPts val="1100"/>
              </a:lnSpc>
              <a:spcBef>
                <a:spcPts val="1020"/>
              </a:spcBef>
              <a:spcAft>
                <a:spcPts val="0"/>
              </a:spcAft>
            </a:pPr>
            <a:r>
              <a:rPr lang="en-US" sz="794" b="1" spc="0">
                <a:solidFill>
                  <a:srgbClr val="000000"/>
                </a:solidFill>
                <a:latin typeface="Segoe UI" panose="02020603050405020304" pitchFamily="2"/>
              </a:rPr>
              <a:t>Vital Signs </a:t>
            </a:r>
          </a:p>
          <a:p>
            <a:pPr marL="365760" marR="0" indent="182880" algn="l">
              <a:lnSpc>
                <a:spcPts val="1100"/>
              </a:lnSpc>
              <a:spcBef>
                <a:spcPts val="0"/>
              </a:spcBef>
              <a:spcAft>
                <a:spcPts val="0"/>
              </a:spcAft>
              <a:buFont typeface="Symbol"/>
              <a:buChar char="·"/>
            </a:pPr>
            <a:r>
              <a:rPr lang="en-US" sz="794" spc="-4">
                <a:solidFill>
                  <a:srgbClr val="00284B"/>
                </a:solidFill>
                <a:latin typeface="Segoe UI" panose="02020603050405020304" pitchFamily="2"/>
              </a:rPr>
              <a:t>Diastolic Blood Pressure </a:t>
            </a:r>
          </a:p>
          <a:p>
            <a:pPr marL="365760" marR="0" indent="182880" algn="l">
              <a:lnSpc>
                <a:spcPts val="1100"/>
              </a:lnSpc>
              <a:spcBef>
                <a:spcPts val="15"/>
              </a:spcBef>
              <a:spcAft>
                <a:spcPts val="0"/>
              </a:spcAft>
              <a:buFont typeface="Symbol"/>
              <a:buChar char="·"/>
            </a:pPr>
            <a:r>
              <a:rPr lang="en-US" sz="794" spc="-4">
                <a:solidFill>
                  <a:srgbClr val="00284B"/>
                </a:solidFill>
                <a:latin typeface="Segoe UI" panose="02020603050405020304" pitchFamily="2"/>
              </a:rPr>
              <a:t>Systolic Blood Pressure </a:t>
            </a:r>
          </a:p>
          <a:p>
            <a:pPr marL="36576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Body Height </a:t>
            </a:r>
          </a:p>
          <a:p>
            <a:pPr marL="36576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Body Weight </a:t>
            </a:r>
          </a:p>
          <a:p>
            <a:pPr marL="36576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Heart Rate </a:t>
            </a:r>
          </a:p>
          <a:p>
            <a:pPr marL="365760" marR="0" indent="182880" algn="l">
              <a:lnSpc>
                <a:spcPts val="1100"/>
              </a:lnSpc>
              <a:spcBef>
                <a:spcPts val="35"/>
              </a:spcBef>
              <a:spcAft>
                <a:spcPts val="0"/>
              </a:spcAft>
              <a:buFont typeface="Symbol"/>
              <a:buChar char="·"/>
            </a:pPr>
            <a:r>
              <a:rPr lang="en-US" sz="794" spc="-4">
                <a:solidFill>
                  <a:srgbClr val="00284B"/>
                </a:solidFill>
                <a:latin typeface="Segoe UI" panose="02020603050405020304" pitchFamily="2"/>
              </a:rPr>
              <a:t>Respiratory Rate </a:t>
            </a:r>
          </a:p>
          <a:p>
            <a:pPr marL="36576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Body Temperature </a:t>
            </a:r>
          </a:p>
          <a:p>
            <a:pPr marL="365760" marR="0" indent="182880" algn="l">
              <a:lnSpc>
                <a:spcPts val="1100"/>
              </a:lnSpc>
              <a:spcBef>
                <a:spcPts val="0"/>
              </a:spcBef>
              <a:spcAft>
                <a:spcPts val="0"/>
              </a:spcAft>
              <a:buFont typeface="Symbol"/>
              <a:buChar char="·"/>
            </a:pPr>
            <a:r>
              <a:rPr lang="en-US" sz="794" spc="-4">
                <a:solidFill>
                  <a:srgbClr val="00284B"/>
                </a:solidFill>
                <a:latin typeface="Segoe UI" panose="02020603050405020304" pitchFamily="2"/>
              </a:rPr>
              <a:t>Pulse Oximetry </a:t>
            </a:r>
          </a:p>
          <a:p>
            <a:pPr marL="365760" marR="0" indent="182880" algn="l">
              <a:lnSpc>
                <a:spcPts val="1100"/>
              </a:lnSpc>
              <a:spcBef>
                <a:spcPts val="0"/>
              </a:spcBef>
              <a:spcAft>
                <a:spcPts val="0"/>
              </a:spcAft>
              <a:buFont typeface="Symbol"/>
              <a:buChar char="·"/>
            </a:pPr>
            <a:r>
              <a:rPr lang="en-US" sz="794" spc="0">
                <a:solidFill>
                  <a:srgbClr val="00284B"/>
                </a:solidFill>
                <a:latin typeface="Segoe UI" panose="02020603050405020304" pitchFamily="2"/>
              </a:rPr>
              <a:t>Inhaled Oxygen Concentration </a:t>
            </a:r>
          </a:p>
          <a:p>
            <a:pPr marL="365760" marR="0" indent="182880" algn="l">
              <a:lnSpc>
                <a:spcPts val="1100"/>
              </a:lnSpc>
              <a:spcBef>
                <a:spcPts val="0"/>
              </a:spcBef>
              <a:spcAft>
                <a:spcPts val="0"/>
              </a:spcAft>
              <a:buFont typeface="Symbol"/>
              <a:buChar char="·"/>
            </a:pPr>
            <a:r>
              <a:rPr lang="en-US" sz="794" spc="-4">
                <a:solidFill>
                  <a:srgbClr val="00284B"/>
                </a:solidFill>
                <a:latin typeface="Segoe UI" panose="02020603050405020304" pitchFamily="2"/>
              </a:rPr>
              <a:t>BMI Percentile (2-20 years) </a:t>
            </a:r>
          </a:p>
          <a:p>
            <a:pPr marL="365760" marR="0" indent="182880" algn="l">
              <a:lnSpc>
                <a:spcPts val="1100"/>
              </a:lnSpc>
              <a:spcBef>
                <a:spcPts val="0"/>
              </a:spcBef>
              <a:spcAft>
                <a:spcPts val="0"/>
              </a:spcAft>
              <a:buFont typeface="Symbol"/>
              <a:buChar char="·"/>
            </a:pPr>
            <a:r>
              <a:rPr lang="en-US" sz="794" spc="0">
                <a:solidFill>
                  <a:srgbClr val="BF4E26"/>
                </a:solidFill>
                <a:latin typeface="Segoe UI" panose="02020603050405020304" pitchFamily="2"/>
              </a:rPr>
              <a:t>Weight-for-length Percentile (Birth - 36 months) </a:t>
            </a:r>
          </a:p>
          <a:p>
            <a:pPr marL="365760" marR="91440" indent="182880" algn="l">
              <a:lnSpc>
                <a:spcPts val="1100"/>
              </a:lnSpc>
              <a:spcBef>
                <a:spcPts val="0"/>
              </a:spcBef>
              <a:spcAft>
                <a:spcPts val="0"/>
              </a:spcAft>
              <a:buFont typeface="Symbol"/>
              <a:buChar char="·"/>
            </a:pPr>
            <a:r>
              <a:rPr lang="en-US" sz="794" spc="-4">
                <a:solidFill>
                  <a:srgbClr val="BF4E26"/>
                </a:solidFill>
                <a:latin typeface="Segoe UI" panose="02020603050405020304" pitchFamily="2"/>
              </a:rPr>
              <a:t>Head Occipital-frontal Circumference Percentile (Birth - 36 months </a:t>
            </a:r>
          </a:p>
        </p:txBody>
      </p:sp>
      <p:sp>
        <p:nvSpPr>
          <p:cNvPr id="16" name="Text Placeholder 15"/>
          <p:cNvSpPr>
            <a:spLocks noGrp="1"/>
          </p:cNvSpPr>
          <p:nvPr>
            <p:ph type="body" idx="10"/>
          </p:nvPr>
        </p:nvSpPr>
        <p:spPr>
          <a:xfrm>
            <a:off x="576118" y="2252382"/>
            <a:ext cx="1801091" cy="3793191"/>
          </a:xfrm>
          <a:prstGeom prst="rect">
            <a:avLst/>
          </a:prstGeom>
          <a:noFill/>
          <a:ln w="0" cmpd="sng">
            <a:noFill/>
            <a:prstDash val="solid"/>
          </a:ln>
        </p:spPr>
        <p:txBody>
          <a:bodyPr vert="horz" lIns="0" tIns="1905" rIns="0" bIns="0" anchor="t"/>
          <a:lstStyle>
            <a:lvl1pPr marL="0" marR="0" indent="161373" algn="l">
              <a:lnSpc>
                <a:spcPts val="971"/>
              </a:lnSpc>
              <a:spcBef>
                <a:spcPts val="9"/>
              </a:spcBef>
              <a:spcAft>
                <a:spcPts val="124"/>
              </a:spcAft>
              <a:buFont typeface="Symbol"/>
              <a:buChar char="·"/>
              <a:defRPr/>
            </a:lvl1pPr>
          </a:lstStyle>
          <a:p>
            <a:pPr marL="0" marR="0" indent="0" algn="l">
              <a:lnSpc>
                <a:spcPts val="1200"/>
              </a:lnSpc>
              <a:spcAft>
                <a:spcPts val="0"/>
              </a:spcAft>
            </a:pPr>
            <a:r>
              <a:rPr lang="en-US" sz="794" b="1" spc="0">
                <a:solidFill>
                  <a:srgbClr val="000000"/>
                </a:solidFill>
                <a:latin typeface="Segoe UI" panose="02020603050405020304" pitchFamily="2"/>
              </a:rPr>
              <a:t>Allergies and Intolerance </a:t>
            </a:r>
          </a:p>
          <a:p>
            <a:pPr marL="0" marR="0" indent="182880" algn="l">
              <a:lnSpc>
                <a:spcPts val="1100"/>
              </a:lnSpc>
              <a:spcBef>
                <a:spcPts val="300"/>
              </a:spcBef>
              <a:spcAft>
                <a:spcPts val="0"/>
              </a:spcAft>
              <a:buFont typeface="Symbol"/>
              <a:buChar char="·"/>
            </a:pPr>
            <a:r>
              <a:rPr lang="en-US" sz="794" spc="-4">
                <a:solidFill>
                  <a:srgbClr val="00284B"/>
                </a:solidFill>
                <a:latin typeface="Segoe UI" panose="02020603050405020304" pitchFamily="2"/>
              </a:rPr>
              <a:t>Substance (Medication) </a:t>
            </a:r>
          </a:p>
          <a:p>
            <a:pPr marL="0" marR="0" indent="182880" algn="l">
              <a:lnSpc>
                <a:spcPts val="1100"/>
              </a:lnSpc>
              <a:spcBef>
                <a:spcPts val="300"/>
              </a:spcBef>
              <a:spcAft>
                <a:spcPts val="0"/>
              </a:spcAft>
              <a:buFont typeface="Symbol"/>
              <a:buChar char="·"/>
            </a:pPr>
            <a:r>
              <a:rPr lang="en-US" sz="794" spc="-4">
                <a:solidFill>
                  <a:srgbClr val="00284B"/>
                </a:solidFill>
                <a:latin typeface="Segoe UI" panose="02020603050405020304" pitchFamily="2"/>
              </a:rPr>
              <a:t>Substance (Drug Class) </a:t>
            </a:r>
          </a:p>
          <a:p>
            <a:pPr marL="0" marR="0" indent="182880" algn="l">
              <a:lnSpc>
                <a:spcPts val="1100"/>
              </a:lnSpc>
              <a:spcBef>
                <a:spcPts val="300"/>
              </a:spcBef>
              <a:spcAft>
                <a:spcPts val="0"/>
              </a:spcAft>
              <a:buFont typeface="Symbol"/>
              <a:buChar char="·"/>
            </a:pPr>
            <a:r>
              <a:rPr lang="en-US" sz="794" spc="-22">
                <a:solidFill>
                  <a:srgbClr val="00284B"/>
                </a:solidFill>
                <a:latin typeface="Segoe UI" panose="02020603050405020304" pitchFamily="2"/>
              </a:rPr>
              <a:t>Reaction </a:t>
            </a:r>
          </a:p>
          <a:p>
            <a:pPr marL="0" marR="0" indent="0" algn="l">
              <a:lnSpc>
                <a:spcPts val="1200"/>
              </a:lnSpc>
              <a:spcBef>
                <a:spcPts val="230"/>
              </a:spcBef>
              <a:spcAft>
                <a:spcPts val="0"/>
              </a:spcAft>
            </a:pPr>
            <a:r>
              <a:rPr lang="en-US" sz="794" b="1" spc="0">
                <a:solidFill>
                  <a:srgbClr val="000000"/>
                </a:solidFill>
                <a:latin typeface="Segoe UI" panose="02020603050405020304" pitchFamily="2"/>
              </a:rPr>
              <a:t>Assessment and Plan of Treatment </a:t>
            </a:r>
          </a:p>
          <a:p>
            <a:pPr marL="0" marR="0" indent="0" algn="l">
              <a:lnSpc>
                <a:spcPts val="1200"/>
              </a:lnSpc>
              <a:spcBef>
                <a:spcPts val="240"/>
              </a:spcBef>
              <a:spcAft>
                <a:spcPts val="0"/>
              </a:spcAft>
            </a:pPr>
            <a:r>
              <a:rPr lang="en-US" sz="794" b="1" spc="0">
                <a:solidFill>
                  <a:srgbClr val="000000"/>
                </a:solidFill>
                <a:latin typeface="Segoe UI" panose="02020603050405020304" pitchFamily="2"/>
              </a:rPr>
              <a:t>Care Team Members </a:t>
            </a:r>
          </a:p>
          <a:p>
            <a:pPr marL="0" marR="0" indent="182880" algn="l">
              <a:lnSpc>
                <a:spcPts val="1200"/>
              </a:lnSpc>
              <a:spcBef>
                <a:spcPts val="220"/>
              </a:spcBef>
              <a:spcAft>
                <a:spcPts val="0"/>
              </a:spcAft>
              <a:buFont typeface="Symbol"/>
              <a:buChar char="·"/>
            </a:pPr>
            <a:r>
              <a:rPr lang="en-US" sz="794" b="1" spc="-9">
                <a:solidFill>
                  <a:srgbClr val="BF4E26"/>
                </a:solidFill>
                <a:latin typeface="Segoe UI" panose="02020603050405020304" pitchFamily="2"/>
              </a:rPr>
              <a:t>Clinical Notes </a:t>
            </a:r>
          </a:p>
          <a:p>
            <a:pPr marL="0" marR="0" indent="228600" algn="l">
              <a:lnSpc>
                <a:spcPts val="1100"/>
              </a:lnSpc>
              <a:spcBef>
                <a:spcPts val="300"/>
              </a:spcBef>
              <a:spcAft>
                <a:spcPts val="0"/>
              </a:spcAft>
              <a:buFont typeface="Courier New"/>
              <a:buChar char="o"/>
            </a:pPr>
            <a:r>
              <a:rPr lang="en-US" sz="794" spc="-4">
                <a:solidFill>
                  <a:srgbClr val="BF4E26"/>
                </a:solidFill>
                <a:latin typeface="Segoe UI" panose="02020603050405020304" pitchFamily="2"/>
              </a:rPr>
              <a:t>Consultation Note </a:t>
            </a:r>
          </a:p>
          <a:p>
            <a:pPr marL="0" marR="0" indent="228600" algn="l">
              <a:lnSpc>
                <a:spcPts val="1100"/>
              </a:lnSpc>
              <a:spcBef>
                <a:spcPts val="325"/>
              </a:spcBef>
              <a:spcAft>
                <a:spcPts val="0"/>
              </a:spcAft>
              <a:buFont typeface="Courier New"/>
              <a:buChar char="o"/>
            </a:pPr>
            <a:r>
              <a:rPr lang="en-US" sz="794" spc="-4">
                <a:solidFill>
                  <a:srgbClr val="BF4E26"/>
                </a:solidFill>
                <a:latin typeface="Segoe UI" panose="02020603050405020304" pitchFamily="2"/>
              </a:rPr>
              <a:t>Discharge Summary Note </a:t>
            </a:r>
          </a:p>
          <a:p>
            <a:pPr marL="0" marR="0" indent="228600" algn="l">
              <a:lnSpc>
                <a:spcPts val="1100"/>
              </a:lnSpc>
              <a:spcBef>
                <a:spcPts val="285"/>
              </a:spcBef>
              <a:spcAft>
                <a:spcPts val="0"/>
              </a:spcAft>
              <a:buFont typeface="Courier New"/>
              <a:buChar char="o"/>
            </a:pPr>
            <a:r>
              <a:rPr lang="en-US" sz="794" spc="-9">
                <a:solidFill>
                  <a:srgbClr val="BF4E26"/>
                </a:solidFill>
                <a:latin typeface="Segoe UI" panose="02020603050405020304" pitchFamily="2"/>
              </a:rPr>
              <a:t>History &amp; Physical </a:t>
            </a:r>
          </a:p>
          <a:p>
            <a:pPr marL="0" marR="0" indent="228600" algn="l">
              <a:lnSpc>
                <a:spcPts val="1100"/>
              </a:lnSpc>
              <a:spcBef>
                <a:spcPts val="315"/>
              </a:spcBef>
              <a:spcAft>
                <a:spcPts val="0"/>
              </a:spcAft>
              <a:buFont typeface="Courier New"/>
              <a:buChar char="o"/>
            </a:pPr>
            <a:r>
              <a:rPr lang="en-US" sz="794" spc="-9">
                <a:solidFill>
                  <a:srgbClr val="BF4E26"/>
                </a:solidFill>
                <a:latin typeface="Segoe UI" panose="02020603050405020304" pitchFamily="2"/>
              </a:rPr>
              <a:t>Imaging Narrative </a:t>
            </a:r>
          </a:p>
          <a:p>
            <a:pPr marL="0" marR="0" indent="228600" algn="l">
              <a:lnSpc>
                <a:spcPts val="1100"/>
              </a:lnSpc>
              <a:spcBef>
                <a:spcPts val="285"/>
              </a:spcBef>
              <a:spcAft>
                <a:spcPts val="0"/>
              </a:spcAft>
              <a:buFont typeface="Courier New"/>
              <a:buChar char="o"/>
            </a:pPr>
            <a:r>
              <a:rPr lang="en-US" sz="794" spc="-26">
                <a:solidFill>
                  <a:srgbClr val="BF4E26"/>
                </a:solidFill>
                <a:latin typeface="Segoe UI" panose="02020603050405020304" pitchFamily="2"/>
              </a:rPr>
              <a:t>Laboratory Report Narrative </a:t>
            </a:r>
          </a:p>
          <a:p>
            <a:pPr marL="0" marR="0" indent="228600" algn="l">
              <a:lnSpc>
                <a:spcPts val="1100"/>
              </a:lnSpc>
              <a:spcBef>
                <a:spcPts val="290"/>
              </a:spcBef>
              <a:spcAft>
                <a:spcPts val="0"/>
              </a:spcAft>
              <a:buFont typeface="Courier New"/>
              <a:buChar char="o"/>
            </a:pPr>
            <a:r>
              <a:rPr lang="en-US" sz="794" spc="-18">
                <a:solidFill>
                  <a:srgbClr val="BF4E26"/>
                </a:solidFill>
                <a:latin typeface="Segoe UI" panose="02020603050405020304" pitchFamily="2"/>
              </a:rPr>
              <a:t>Pathology Report Narrative </a:t>
            </a:r>
          </a:p>
          <a:p>
            <a:pPr marL="0" marR="0" indent="228600" algn="l">
              <a:lnSpc>
                <a:spcPts val="1100"/>
              </a:lnSpc>
              <a:spcBef>
                <a:spcPts val="300"/>
              </a:spcBef>
              <a:spcAft>
                <a:spcPts val="0"/>
              </a:spcAft>
              <a:buFont typeface="Courier New"/>
              <a:buChar char="o"/>
            </a:pPr>
            <a:r>
              <a:rPr lang="en-US" sz="794" spc="-9">
                <a:solidFill>
                  <a:srgbClr val="BF4E26"/>
                </a:solidFill>
                <a:latin typeface="Segoe UI" panose="02020603050405020304" pitchFamily="2"/>
              </a:rPr>
              <a:t>Procedure Note </a:t>
            </a:r>
          </a:p>
          <a:p>
            <a:pPr marL="0" marR="0" indent="228600" algn="l">
              <a:lnSpc>
                <a:spcPts val="1400"/>
              </a:lnSpc>
              <a:spcBef>
                <a:spcPts val="30"/>
              </a:spcBef>
              <a:spcAft>
                <a:spcPts val="0"/>
              </a:spcAft>
              <a:buFont typeface="Courier New"/>
              <a:buChar char="o"/>
            </a:pPr>
            <a:r>
              <a:rPr lang="en-US" sz="794" spc="0">
                <a:solidFill>
                  <a:srgbClr val="BF4E26"/>
                </a:solidFill>
                <a:latin typeface="Segoe UI" panose="02020603050405020304" pitchFamily="2"/>
              </a:rPr>
              <a:t>Progress Note </a:t>
            </a:r>
            <a:br/>
            <a:r>
              <a:rPr lang="en-US" sz="794" b="1" spc="0">
                <a:solidFill>
                  <a:srgbClr val="000000"/>
                </a:solidFill>
                <a:latin typeface="Segoe UI" panose="02020603050405020304" pitchFamily="2"/>
              </a:rPr>
              <a:t>Goals </a:t>
            </a:r>
          </a:p>
          <a:p>
            <a:pPr marL="0" marR="0" indent="182880" algn="l">
              <a:lnSpc>
                <a:spcPts val="1100"/>
              </a:lnSpc>
              <a:spcBef>
                <a:spcPts val="280"/>
              </a:spcBef>
              <a:spcAft>
                <a:spcPts val="0"/>
              </a:spcAft>
              <a:buFont typeface="Symbol"/>
              <a:buChar char="·"/>
            </a:pPr>
            <a:r>
              <a:rPr lang="en-US" sz="794" spc="-9">
                <a:solidFill>
                  <a:srgbClr val="00284B"/>
                </a:solidFill>
                <a:latin typeface="Segoe UI" panose="02020603050405020304" pitchFamily="2"/>
              </a:rPr>
              <a:t>Patient Goals </a:t>
            </a:r>
          </a:p>
          <a:p>
            <a:pPr marL="0" marR="0" indent="0" algn="l">
              <a:lnSpc>
                <a:spcPts val="1400"/>
              </a:lnSpc>
              <a:spcBef>
                <a:spcPts val="20"/>
              </a:spcBef>
              <a:spcAft>
                <a:spcPts val="0"/>
              </a:spcAft>
            </a:pPr>
            <a:r>
              <a:rPr lang="en-US" sz="794" b="1" spc="0">
                <a:solidFill>
                  <a:srgbClr val="000000"/>
                </a:solidFill>
                <a:latin typeface="Segoe UI" panose="02020603050405020304" pitchFamily="2"/>
              </a:rPr>
              <a:t>Health Concerns </a:t>
            </a:r>
            <a:br/>
            <a:r>
              <a:rPr lang="en-US" sz="794" b="1" spc="0">
                <a:solidFill>
                  <a:srgbClr val="000000"/>
                </a:solidFill>
                <a:latin typeface="Segoe UI" panose="02020603050405020304" pitchFamily="2"/>
              </a:rPr>
              <a:t>Immunizations </a:t>
            </a:r>
            <a:br/>
            <a:r>
              <a:rPr lang="en-US" sz="794" b="1" spc="0">
                <a:solidFill>
                  <a:srgbClr val="000000"/>
                </a:solidFill>
                <a:latin typeface="Segoe UI" panose="02020603050405020304" pitchFamily="2"/>
              </a:rPr>
              <a:t>Laboratory </a:t>
            </a:r>
          </a:p>
          <a:p>
            <a:pPr marL="0" marR="0" indent="182880" algn="l">
              <a:lnSpc>
                <a:spcPts val="1100"/>
              </a:lnSpc>
              <a:spcBef>
                <a:spcPts val="300"/>
              </a:spcBef>
              <a:spcAft>
                <a:spcPts val="0"/>
              </a:spcAft>
              <a:buFont typeface="Symbol"/>
              <a:buChar char="·"/>
            </a:pPr>
            <a:r>
              <a:rPr lang="en-US" sz="794" spc="-31">
                <a:solidFill>
                  <a:srgbClr val="00284B"/>
                </a:solidFill>
                <a:latin typeface="Segoe UI" panose="02020603050405020304" pitchFamily="2"/>
              </a:rPr>
              <a:t>Tests </a:t>
            </a:r>
          </a:p>
          <a:p>
            <a:pPr marL="0" marR="0" indent="182880" algn="l">
              <a:lnSpc>
                <a:spcPts val="1400"/>
              </a:lnSpc>
              <a:spcBef>
                <a:spcPts val="10"/>
              </a:spcBef>
              <a:spcAft>
                <a:spcPts val="0"/>
              </a:spcAft>
              <a:buFont typeface="Symbol"/>
              <a:buChar char="·"/>
            </a:pPr>
            <a:r>
              <a:rPr lang="en-US" sz="794" spc="0">
                <a:solidFill>
                  <a:srgbClr val="00284B"/>
                </a:solidFill>
                <a:latin typeface="Segoe UI" panose="02020603050405020304" pitchFamily="2"/>
              </a:rPr>
              <a:t>Values/Results </a:t>
            </a:r>
            <a:br/>
            <a:r>
              <a:rPr lang="en-US" sz="794" b="1" spc="0">
                <a:solidFill>
                  <a:srgbClr val="000000"/>
                </a:solidFill>
                <a:latin typeface="Segoe UI" panose="02020603050405020304" pitchFamily="2"/>
              </a:rPr>
              <a:t>Medications </a:t>
            </a:r>
          </a:p>
          <a:p>
            <a:pPr marL="0" marR="0" indent="182880" algn="l">
              <a:lnSpc>
                <a:spcPts val="1100"/>
              </a:lnSpc>
              <a:spcBef>
                <a:spcPts val="0"/>
              </a:spcBef>
              <a:spcAft>
                <a:spcPts val="0"/>
              </a:spcAft>
              <a:buFont typeface="Symbol"/>
              <a:buChar char="·"/>
            </a:pPr>
            <a:r>
              <a:rPr lang="en-US" sz="794" spc="-9">
                <a:solidFill>
                  <a:srgbClr val="00284B"/>
                </a:solidFill>
                <a:latin typeface="Segoe UI" panose="02020603050405020304" pitchFamily="2"/>
              </a:rPr>
              <a:t>Medications </a:t>
            </a:r>
          </a:p>
          <a:p>
            <a:pPr marL="0" marR="0" indent="182880" algn="l">
              <a:lnSpc>
                <a:spcPts val="1100"/>
              </a:lnSpc>
              <a:spcBef>
                <a:spcPts val="10"/>
              </a:spcBef>
              <a:spcAft>
                <a:spcPts val="140"/>
              </a:spcAft>
              <a:buFont typeface="Symbol"/>
              <a:buChar char="·"/>
            </a:pPr>
            <a:r>
              <a:rPr lang="en-US" sz="794" spc="-4">
                <a:solidFill>
                  <a:srgbClr val="00284B"/>
                </a:solidFill>
                <a:latin typeface="Segoe UI" panose="02020603050405020304" pitchFamily="2"/>
              </a:rPr>
              <a:t>Medication Allergies </a:t>
            </a:r>
          </a:p>
        </p:txBody>
      </p:sp>
      <p:sp>
        <p:nvSpPr>
          <p:cNvPr id="17" name="Text Placeholder 16"/>
          <p:cNvSpPr>
            <a:spLocks noGrp="1"/>
          </p:cNvSpPr>
          <p:nvPr>
            <p:ph type="body" idx="10"/>
          </p:nvPr>
        </p:nvSpPr>
        <p:spPr>
          <a:xfrm>
            <a:off x="411595" y="6131859"/>
            <a:ext cx="8324273" cy="333935"/>
          </a:xfrm>
          <a:prstGeom prst="rect">
            <a:avLst/>
          </a:prstGeom>
          <a:solidFill>
            <a:srgbClr val="00284B"/>
          </a:solidFill>
          <a:ln w="0" cmpd="sng">
            <a:noFill/>
            <a:prstDash val="solid"/>
          </a:ln>
        </p:spPr>
        <p:txBody>
          <a:bodyPr vert="horz" lIns="0" tIns="106680" rIns="0" bIns="0" anchor="t"/>
          <a:lstStyle>
            <a:lvl1pPr marL="242060" marR="0" indent="0" algn="l">
              <a:lnSpc>
                <a:spcPts val="1059"/>
              </a:lnSpc>
              <a:spcAft>
                <a:spcPts val="816"/>
              </a:spcAft>
              <a:tabLst>
                <a:tab pos="5607723" algn="l"/>
                <a:tab pos="7382829" algn="l"/>
              </a:tabLst>
              <a:defRPr/>
            </a:lvl1pPr>
          </a:lstStyle>
          <a:p>
            <a:pPr marL="274320" marR="0" indent="0" algn="l">
              <a:lnSpc>
                <a:spcPts val="1200"/>
              </a:lnSpc>
              <a:spcAft>
                <a:spcPts val="925"/>
              </a:spcAft>
              <a:tabLst>
                <a:tab pos="6355080" algn="l"/>
                <a:tab pos="8366760" algn="l"/>
              </a:tabLst>
            </a:pPr>
            <a:r>
              <a:rPr lang="en-US" sz="794" spc="0">
                <a:solidFill>
                  <a:srgbClr val="FFFFFF"/>
                </a:solidFill>
                <a:latin typeface="Segoe UI Light" panose="02020603050405020304" pitchFamily="2"/>
              </a:rPr>
              <a:t>© 2020 The Chartis Group, LLC. All Rights Reserved. </a:t>
            </a:r>
            <a:r>
              <a:rPr lang="en-US" sz="882" i="1" spc="0">
                <a:solidFill>
                  <a:srgbClr val="000000"/>
                </a:solidFill>
                <a:latin typeface="Arial" panose="02020603050405020304" pitchFamily="2"/>
              </a:rPr>
              <a:t>*Common Clinical Data Set </a:t>
            </a:r>
            <a:r>
              <a:rPr lang="en-US" sz="794" spc="0">
                <a:solidFill>
                  <a:srgbClr val="FFFFFF"/>
                </a:solidFill>
                <a:latin typeface="Segoe UI Light" panose="02020603050405020304" pitchFamily="2"/>
              </a:rPr>
              <a:t>Page 14 </a:t>
            </a:r>
          </a:p>
        </p:txBody>
      </p:sp>
    </p:spTree>
    <p:extLst>
      <p:ext uri="{BB962C8B-B14F-4D97-AF65-F5344CB8AC3E}">
        <p14:creationId xmlns:p14="http://schemas.microsoft.com/office/powerpoint/2010/main" val="117004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565150" y="2332505"/>
            <a:ext cx="1191491" cy="923925"/>
          </a:xfrm>
          <a:prstGeom prst="rect">
            <a:avLst/>
          </a:prstGeom>
          <a:noFill/>
          <a:ln w="0" cmpd="sng">
            <a:noFill/>
            <a:prstDash val="solid"/>
          </a:ln>
        </p:spPr>
        <p:txBody>
          <a:bodyPr vert="horz" lIns="0" tIns="71755" rIns="0" bIns="0" anchor="t">
            <a:normAutofit fontScale="80000"/>
          </a:bodyPr>
          <a:lstStyle>
            <a:lvl1pPr marL="0" marR="0" indent="0" algn="ctr">
              <a:lnSpc>
                <a:spcPts val="1677"/>
              </a:lnSpc>
              <a:spcAft>
                <a:spcPts val="0"/>
              </a:spcAft>
              <a:defRPr/>
            </a:lvl1pPr>
          </a:lstStyle>
          <a:p>
            <a:pPr marL="0" marR="0" indent="0" algn="ctr">
              <a:lnSpc>
                <a:spcPts val="1900"/>
              </a:lnSpc>
              <a:spcAft>
                <a:spcPts val="0"/>
              </a:spcAft>
            </a:pPr>
            <a:r>
              <a:rPr lang="en-US" sz="1897" i="1" spc="0">
                <a:solidFill>
                  <a:srgbClr val="000000"/>
                </a:solidFill>
                <a:latin typeface="Times New Roman" panose="02020603050405020304" pitchFamily="1"/>
              </a:rPr>
              <a:t>AREAS OF </a:t>
            </a:r>
            <a:br/>
            <a:r>
              <a:rPr lang="en-US" sz="1897" i="1" spc="0">
                <a:solidFill>
                  <a:srgbClr val="000000"/>
                </a:solidFill>
                <a:latin typeface="Times New Roman" panose="02020603050405020304" pitchFamily="1"/>
              </a:rPr>
              <a:t>IMPACT – </a:t>
            </a:r>
            <a:br/>
            <a:r>
              <a:rPr lang="en-US" sz="1897" b="1" i="1" spc="0">
                <a:solidFill>
                  <a:srgbClr val="000000"/>
                </a:solidFill>
                <a:latin typeface="Times New Roman" panose="02020603050405020304" pitchFamily="1"/>
              </a:rPr>
              <a:t>Clinical Note </a:t>
            </a:r>
            <a:br/>
            <a:r>
              <a:rPr lang="en-US" sz="1897" b="1" i="1" spc="0">
                <a:solidFill>
                  <a:srgbClr val="000000"/>
                </a:solidFill>
                <a:latin typeface="Times New Roman" panose="02020603050405020304" pitchFamily="1"/>
              </a:rPr>
              <a:t>Sharing </a:t>
            </a:r>
          </a:p>
        </p:txBody>
      </p:sp>
      <p:sp>
        <p:nvSpPr>
          <p:cNvPr id="8" name="Text Placeholder 7"/>
          <p:cNvSpPr>
            <a:spLocks noGrp="1"/>
          </p:cNvSpPr>
          <p:nvPr>
            <p:ph type="body" idx="10"/>
          </p:nvPr>
        </p:nvSpPr>
        <p:spPr>
          <a:xfrm>
            <a:off x="689841" y="6219265"/>
            <a:ext cx="7664450" cy="158003"/>
          </a:xfrm>
          <a:prstGeom prst="rect">
            <a:avLst/>
          </a:prstGeom>
          <a:noFill/>
          <a:ln w="0" cmpd="sng">
            <a:noFill/>
            <a:prstDash val="solid"/>
          </a:ln>
        </p:spPr>
        <p:txBody>
          <a:bodyPr vert="horz" lIns="0" tIns="4445" rIns="0" bIns="0" anchor="t"/>
          <a:lstStyle>
            <a:lvl1pPr marL="0" marR="0" indent="0" algn="l">
              <a:lnSpc>
                <a:spcPts val="1059"/>
              </a:lnSpc>
              <a:spcAft>
                <a:spcPts val="137"/>
              </a:spcAft>
              <a:tabLst>
                <a:tab pos="7463516" algn="r"/>
              </a:tabLst>
              <a:defRPr/>
            </a:lvl1pPr>
          </a:lstStyle>
          <a:p>
            <a:pPr marL="0" marR="0" indent="0" algn="l">
              <a:lnSpc>
                <a:spcPts val="1200"/>
              </a:lnSpc>
              <a:spcAft>
                <a:spcPts val="155"/>
              </a:spcAft>
              <a:tabLst>
                <a:tab pos="8458200" algn="r"/>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15 </a:t>
            </a:r>
          </a:p>
        </p:txBody>
      </p:sp>
      <p:sp>
        <p:nvSpPr>
          <p:cNvPr id="9" name="Text Placeholder 8"/>
          <p:cNvSpPr>
            <a:spLocks noGrp="1"/>
          </p:cNvSpPr>
          <p:nvPr>
            <p:ph type="body" idx="10"/>
          </p:nvPr>
        </p:nvSpPr>
        <p:spPr>
          <a:xfrm>
            <a:off x="3765550" y="3985933"/>
            <a:ext cx="1546514" cy="403972"/>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22"/>
              </a:spcAft>
              <a:buFont typeface="Symbol"/>
              <a:buChar char="·"/>
              <a:defRPr/>
            </a:lvl1pPr>
          </a:lstStyle>
          <a:p>
            <a:pPr marL="0" marR="0" indent="0" algn="l">
              <a:lnSpc>
                <a:spcPts val="1700"/>
              </a:lnSpc>
              <a:spcAft>
                <a:spcPts val="0"/>
              </a:spcAft>
            </a:pPr>
            <a:r>
              <a:rPr lang="en-US" sz="1235" b="1" spc="-35">
                <a:solidFill>
                  <a:srgbClr val="000000"/>
                </a:solidFill>
                <a:latin typeface="Segoe UI" panose="02020603050405020304" pitchFamily="2"/>
              </a:rPr>
              <a:t>Compliance Training </a:t>
            </a:r>
          </a:p>
          <a:p>
            <a:pPr marL="0" marR="0" indent="228600" algn="l">
              <a:lnSpc>
                <a:spcPts val="1800"/>
              </a:lnSpc>
              <a:spcBef>
                <a:spcPts val="0"/>
              </a:spcBef>
              <a:spcAft>
                <a:spcPts val="25"/>
              </a:spcAft>
              <a:buFont typeface="Symbol"/>
              <a:buChar char="·"/>
            </a:pPr>
            <a:r>
              <a:rPr lang="en-US" sz="1235" spc="0">
                <a:solidFill>
                  <a:srgbClr val="2D2B2B"/>
                </a:solidFill>
                <a:latin typeface="Segoe UI" panose="02020603050405020304" pitchFamily="2"/>
              </a:rPr>
              <a:t>Educate Staff </a:t>
            </a:r>
          </a:p>
        </p:txBody>
      </p:sp>
      <p:sp>
        <p:nvSpPr>
          <p:cNvPr id="10" name="Text Placeholder 9"/>
          <p:cNvSpPr>
            <a:spLocks noGrp="1"/>
          </p:cNvSpPr>
          <p:nvPr>
            <p:ph type="body" idx="10"/>
          </p:nvPr>
        </p:nvSpPr>
        <p:spPr>
          <a:xfrm>
            <a:off x="3768437" y="1726827"/>
            <a:ext cx="3668568" cy="815228"/>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300"/>
              </a:spcAft>
              <a:buFont typeface="Symbol"/>
              <a:buChar char="·"/>
              <a:defRPr/>
            </a:lvl1pPr>
          </a:lstStyle>
          <a:p>
            <a:pPr marL="0" marR="0" indent="0" algn="l">
              <a:lnSpc>
                <a:spcPts val="1700"/>
              </a:lnSpc>
              <a:spcAft>
                <a:spcPts val="0"/>
              </a:spcAft>
            </a:pPr>
            <a:r>
              <a:rPr lang="en-US" sz="1235" b="1" spc="-13">
                <a:solidFill>
                  <a:srgbClr val="000000"/>
                </a:solidFill>
                <a:latin typeface="Segoe UI" panose="02020603050405020304" pitchFamily="2"/>
              </a:rPr>
              <a:t>EHR, Informatics and Physician Advisory Council </a:t>
            </a:r>
          </a:p>
          <a:p>
            <a:pPr marL="0" marR="0" indent="228600" algn="l">
              <a:lnSpc>
                <a:spcPts val="1700"/>
              </a:lnSpc>
              <a:spcBef>
                <a:spcPts val="0"/>
              </a:spcBef>
              <a:spcAft>
                <a:spcPts val="0"/>
              </a:spcAft>
              <a:buFont typeface="Symbol"/>
              <a:buChar char="·"/>
            </a:pPr>
            <a:r>
              <a:rPr lang="en-US" sz="1235" spc="0">
                <a:solidFill>
                  <a:srgbClr val="2D2B2B"/>
                </a:solidFill>
                <a:latin typeface="Segoe UI" panose="02020603050405020304" pitchFamily="2"/>
              </a:rPr>
              <a:t>Provider note content </a:t>
            </a:r>
          </a:p>
          <a:p>
            <a:pPr marL="0" marR="0" indent="228600" algn="l">
              <a:lnSpc>
                <a:spcPts val="1700"/>
              </a:lnSpc>
              <a:spcBef>
                <a:spcPts val="0"/>
              </a:spcBef>
              <a:spcAft>
                <a:spcPts val="0"/>
              </a:spcAft>
              <a:buFont typeface="Symbol"/>
              <a:buChar char="·"/>
            </a:pPr>
            <a:r>
              <a:rPr lang="en-US" sz="1235" spc="0">
                <a:solidFill>
                  <a:srgbClr val="2D2B2B"/>
                </a:solidFill>
                <a:latin typeface="Segoe UI" panose="02020603050405020304" pitchFamily="2"/>
              </a:rPr>
              <a:t>Provider note templates </a:t>
            </a:r>
          </a:p>
          <a:p>
            <a:pPr marL="0" marR="0" indent="228600" algn="l">
              <a:lnSpc>
                <a:spcPts val="1800"/>
              </a:lnSpc>
              <a:spcBef>
                <a:spcPts val="0"/>
              </a:spcBef>
              <a:spcAft>
                <a:spcPts val="340"/>
              </a:spcAft>
              <a:buFont typeface="Symbol"/>
              <a:buChar char="·"/>
            </a:pPr>
            <a:r>
              <a:rPr lang="en-US" sz="1235" spc="0">
                <a:solidFill>
                  <a:srgbClr val="2D2B2B"/>
                </a:solidFill>
                <a:latin typeface="Segoe UI" panose="02020603050405020304" pitchFamily="2"/>
              </a:rPr>
              <a:t>Problem list clean-up </a:t>
            </a:r>
          </a:p>
        </p:txBody>
      </p:sp>
      <p:sp>
        <p:nvSpPr>
          <p:cNvPr id="11" name="Text Placeholder 10"/>
          <p:cNvSpPr>
            <a:spLocks noGrp="1"/>
          </p:cNvSpPr>
          <p:nvPr>
            <p:ph type="body" idx="10"/>
          </p:nvPr>
        </p:nvSpPr>
        <p:spPr>
          <a:xfrm>
            <a:off x="3768436" y="2668121"/>
            <a:ext cx="2493818" cy="438710"/>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300"/>
              </a:spcAft>
              <a:buFont typeface="Symbol"/>
              <a:buChar char="·"/>
              <a:defRPr/>
            </a:lvl1pPr>
          </a:lstStyle>
          <a:p>
            <a:pPr marL="0" marR="0" indent="0" algn="l">
              <a:lnSpc>
                <a:spcPts val="1700"/>
              </a:lnSpc>
              <a:spcAft>
                <a:spcPts val="0"/>
              </a:spcAft>
            </a:pPr>
            <a:r>
              <a:rPr lang="en-US" sz="1235" b="1" spc="-9">
                <a:solidFill>
                  <a:srgbClr val="000000"/>
                </a:solidFill>
                <a:latin typeface="Segoe UI" panose="02020603050405020304" pitchFamily="2"/>
              </a:rPr>
              <a:t>Physician Training </a:t>
            </a:r>
          </a:p>
          <a:p>
            <a:pPr marL="0" marR="0" indent="228600" algn="l">
              <a:lnSpc>
                <a:spcPts val="1800"/>
              </a:lnSpc>
              <a:spcBef>
                <a:spcPts val="0"/>
              </a:spcBef>
              <a:spcAft>
                <a:spcPts val="340"/>
              </a:spcAft>
              <a:buFont typeface="Symbol"/>
              <a:buChar char="·"/>
            </a:pPr>
            <a:r>
              <a:rPr lang="en-US" sz="1235" spc="-22">
                <a:solidFill>
                  <a:srgbClr val="2D2B2B"/>
                </a:solidFill>
                <a:latin typeface="Segoe UI" panose="02020603050405020304" pitchFamily="2"/>
              </a:rPr>
              <a:t>Provide provider note education </a:t>
            </a:r>
          </a:p>
        </p:txBody>
      </p:sp>
      <p:sp>
        <p:nvSpPr>
          <p:cNvPr id="12" name="Text Placeholder 11"/>
          <p:cNvSpPr>
            <a:spLocks noGrp="1"/>
          </p:cNvSpPr>
          <p:nvPr>
            <p:ph type="body" idx="10"/>
          </p:nvPr>
        </p:nvSpPr>
        <p:spPr>
          <a:xfrm>
            <a:off x="3768437" y="3232898"/>
            <a:ext cx="1922895" cy="626969"/>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278"/>
              </a:spcAft>
              <a:buFont typeface="Symbol"/>
              <a:buChar char="·"/>
              <a:defRPr/>
            </a:lvl1pPr>
          </a:lstStyle>
          <a:p>
            <a:pPr marL="0" marR="0" indent="0" algn="l">
              <a:lnSpc>
                <a:spcPts val="1700"/>
              </a:lnSpc>
              <a:spcAft>
                <a:spcPts val="0"/>
              </a:spcAft>
            </a:pPr>
            <a:r>
              <a:rPr lang="en-US" sz="1235" b="1" spc="-22">
                <a:solidFill>
                  <a:srgbClr val="000000"/>
                </a:solidFill>
                <a:latin typeface="Segoe UI" panose="02020603050405020304" pitchFamily="2"/>
              </a:rPr>
              <a:t>Legal </a:t>
            </a:r>
          </a:p>
          <a:p>
            <a:pPr marL="0" marR="0" indent="228600" algn="l">
              <a:lnSpc>
                <a:spcPts val="1700"/>
              </a:lnSpc>
              <a:spcBef>
                <a:spcPts val="0"/>
              </a:spcBef>
              <a:spcAft>
                <a:spcPts val="0"/>
              </a:spcAft>
              <a:buFont typeface="Symbol"/>
              <a:buChar char="·"/>
            </a:pPr>
            <a:r>
              <a:rPr lang="en-US" sz="1235" spc="-4">
                <a:solidFill>
                  <a:srgbClr val="2D2B2B"/>
                </a:solidFill>
                <a:latin typeface="Segoe UI" panose="02020603050405020304" pitchFamily="2"/>
              </a:rPr>
              <a:t>Update HIPAA Forms </a:t>
            </a:r>
          </a:p>
          <a:p>
            <a:pPr marL="0" marR="0" indent="228600" algn="l">
              <a:lnSpc>
                <a:spcPts val="1800"/>
              </a:lnSpc>
              <a:spcBef>
                <a:spcPts val="0"/>
              </a:spcBef>
              <a:spcAft>
                <a:spcPts val="315"/>
              </a:spcAft>
              <a:buFont typeface="Symbol"/>
              <a:buChar char="·"/>
            </a:pPr>
            <a:r>
              <a:rPr lang="en-US" sz="1235" spc="-26">
                <a:solidFill>
                  <a:srgbClr val="2D2B2B"/>
                </a:solidFill>
                <a:latin typeface="Segoe UI" panose="02020603050405020304" pitchFamily="2"/>
              </a:rPr>
              <a:t>Update General consent </a:t>
            </a:r>
          </a:p>
        </p:txBody>
      </p:sp>
      <p:sp>
        <p:nvSpPr>
          <p:cNvPr id="13" name="Text Placeholder 12"/>
          <p:cNvSpPr>
            <a:spLocks noGrp="1"/>
          </p:cNvSpPr>
          <p:nvPr>
            <p:ph type="body" idx="10"/>
          </p:nvPr>
        </p:nvSpPr>
        <p:spPr>
          <a:xfrm>
            <a:off x="3768436" y="4550709"/>
            <a:ext cx="1709882" cy="424703"/>
          </a:xfrm>
          <a:prstGeom prst="rect">
            <a:avLst/>
          </a:prstGeom>
          <a:noFill/>
          <a:ln w="0" cmpd="sng">
            <a:noFill/>
            <a:prstDash val="solid"/>
          </a:ln>
        </p:spPr>
        <p:txBody>
          <a:bodyPr vert="horz" lIns="0" tIns="4445" rIns="0" bIns="0" anchor="t"/>
          <a:lstStyle>
            <a:lvl1pPr marL="0" marR="0" indent="201717" algn="l">
              <a:lnSpc>
                <a:spcPts val="1500"/>
              </a:lnSpc>
              <a:spcBef>
                <a:spcPts val="0"/>
              </a:spcBef>
              <a:spcAft>
                <a:spcPts val="0"/>
              </a:spcAft>
              <a:buFont typeface="Symbol"/>
              <a:buChar char="·"/>
              <a:defRPr/>
            </a:lvl1pPr>
          </a:lstStyle>
          <a:p>
            <a:pPr marL="0" marR="0" indent="0" algn="l">
              <a:lnSpc>
                <a:spcPts val="1700"/>
              </a:lnSpc>
              <a:spcAft>
                <a:spcPts val="0"/>
              </a:spcAft>
            </a:pPr>
            <a:r>
              <a:rPr lang="en-US" sz="1235" b="1" spc="-31">
                <a:solidFill>
                  <a:srgbClr val="000000"/>
                </a:solidFill>
                <a:latin typeface="Segoe UI" panose="02020603050405020304" pitchFamily="2"/>
              </a:rPr>
              <a:t>Digital and EHR Teams </a:t>
            </a:r>
          </a:p>
          <a:p>
            <a:pPr marL="0" marR="0" indent="228600" algn="l">
              <a:lnSpc>
                <a:spcPts val="1700"/>
              </a:lnSpc>
              <a:spcBef>
                <a:spcPts val="0"/>
              </a:spcBef>
              <a:spcAft>
                <a:spcPts val="0"/>
              </a:spcAft>
              <a:buFont typeface="Symbol"/>
              <a:buChar char="·"/>
            </a:pPr>
            <a:r>
              <a:rPr lang="en-US" sz="1235" spc="-4">
                <a:solidFill>
                  <a:srgbClr val="2D2B2B"/>
                </a:solidFill>
                <a:latin typeface="Segoe UI" panose="02020603050405020304" pitchFamily="2"/>
              </a:rPr>
              <a:t>Enhance Digital </a:t>
            </a:r>
          </a:p>
        </p:txBody>
      </p:sp>
      <p:sp>
        <p:nvSpPr>
          <p:cNvPr id="14" name="Text Placeholder 13"/>
          <p:cNvSpPr>
            <a:spLocks noGrp="1"/>
          </p:cNvSpPr>
          <p:nvPr>
            <p:ph type="body" idx="10"/>
          </p:nvPr>
        </p:nvSpPr>
        <p:spPr>
          <a:xfrm>
            <a:off x="3768437" y="4975412"/>
            <a:ext cx="4693805" cy="202266"/>
          </a:xfrm>
          <a:prstGeom prst="rect">
            <a:avLst/>
          </a:prstGeom>
          <a:noFill/>
          <a:ln w="0" cmpd="sng">
            <a:noFill/>
            <a:prstDash val="solid"/>
          </a:ln>
        </p:spPr>
        <p:txBody>
          <a:bodyPr vert="horz" lIns="0" tIns="0" rIns="0" bIns="0" anchor="t"/>
          <a:lstStyle>
            <a:lvl1pPr marL="0" marR="0" indent="201717" algn="l">
              <a:lnSpc>
                <a:spcPts val="1588"/>
              </a:lnSpc>
              <a:spcAft>
                <a:spcPts val="256"/>
              </a:spcAft>
              <a:buFont typeface="Symbol"/>
              <a:buChar char="·"/>
              <a:defRPr/>
            </a:lvl1pPr>
          </a:lstStyle>
          <a:p>
            <a:pPr marL="0" marR="0" indent="228600" algn="l">
              <a:lnSpc>
                <a:spcPts val="1800"/>
              </a:lnSpc>
              <a:spcAft>
                <a:spcPts val="290"/>
              </a:spcAft>
              <a:buFont typeface="Symbol"/>
              <a:buChar char="·"/>
            </a:pPr>
            <a:r>
              <a:rPr lang="en-US" sz="1235" spc="-9">
                <a:solidFill>
                  <a:srgbClr val="2D2B2B"/>
                </a:solidFill>
                <a:latin typeface="Segoe UI" panose="02020603050405020304" pitchFamily="2"/>
              </a:rPr>
              <a:t>Build PHR Note Release Capabilities in advance of EHR vendors </a:t>
            </a:r>
          </a:p>
        </p:txBody>
      </p:sp>
      <p:sp>
        <p:nvSpPr>
          <p:cNvPr id="15" name="Text Placeholder 14"/>
          <p:cNvSpPr>
            <a:spLocks noGrp="1"/>
          </p:cNvSpPr>
          <p:nvPr>
            <p:ph type="body" idx="10"/>
          </p:nvPr>
        </p:nvSpPr>
        <p:spPr>
          <a:xfrm>
            <a:off x="3768437" y="5303745"/>
            <a:ext cx="3696277" cy="626969"/>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300"/>
              </a:spcAft>
              <a:buFont typeface="Symbol"/>
              <a:buChar char="·"/>
              <a:defRPr/>
            </a:lvl1pPr>
          </a:lstStyle>
          <a:p>
            <a:pPr marL="0" marR="0" indent="0" algn="l">
              <a:lnSpc>
                <a:spcPts val="1700"/>
              </a:lnSpc>
              <a:spcAft>
                <a:spcPts val="0"/>
              </a:spcAft>
            </a:pPr>
            <a:r>
              <a:rPr lang="en-US" sz="1235" b="1" spc="-40">
                <a:solidFill>
                  <a:srgbClr val="000000"/>
                </a:solidFill>
                <a:latin typeface="Segoe UI" panose="02020603050405020304" pitchFamily="2"/>
              </a:rPr>
              <a:t>HIM </a:t>
            </a:r>
          </a:p>
          <a:p>
            <a:pPr marL="0" marR="0" indent="228600" algn="l">
              <a:lnSpc>
                <a:spcPts val="1700"/>
              </a:lnSpc>
              <a:spcBef>
                <a:spcPts val="0"/>
              </a:spcBef>
              <a:spcAft>
                <a:spcPts val="0"/>
              </a:spcAft>
              <a:buFont typeface="Symbol"/>
              <a:buChar char="·"/>
            </a:pPr>
            <a:r>
              <a:rPr lang="en-US" sz="1235" spc="0">
                <a:solidFill>
                  <a:srgbClr val="2D2B2B"/>
                </a:solidFill>
                <a:latin typeface="Segoe UI" panose="02020603050405020304" pitchFamily="2"/>
              </a:rPr>
              <a:t>Update current Release-of-Information policies </a:t>
            </a:r>
          </a:p>
          <a:p>
            <a:pPr marL="0" marR="0" indent="228600" algn="l">
              <a:lnSpc>
                <a:spcPts val="1800"/>
              </a:lnSpc>
              <a:spcBef>
                <a:spcPts val="0"/>
              </a:spcBef>
              <a:spcAft>
                <a:spcPts val="340"/>
              </a:spcAft>
              <a:buFont typeface="Symbol"/>
              <a:buChar char="·"/>
            </a:pPr>
            <a:r>
              <a:rPr lang="en-US" sz="1235" spc="-13">
                <a:solidFill>
                  <a:srgbClr val="2D2B2B"/>
                </a:solidFill>
                <a:latin typeface="Segoe UI" panose="02020603050405020304" pitchFamily="2"/>
              </a:rPr>
              <a:t>Implement new Release-of-Information workflow </a:t>
            </a:r>
          </a:p>
        </p:txBody>
      </p:sp>
      <p:sp>
        <p:nvSpPr>
          <p:cNvPr id="16" name="Text Placeholder 15"/>
          <p:cNvSpPr>
            <a:spLocks noGrp="1"/>
          </p:cNvSpPr>
          <p:nvPr>
            <p:ph type="body" idx="10"/>
          </p:nvPr>
        </p:nvSpPr>
        <p:spPr>
          <a:xfrm>
            <a:off x="6572828" y="2796988"/>
            <a:ext cx="1936750" cy="1955426"/>
          </a:xfrm>
          <a:prstGeom prst="rect">
            <a:avLst/>
          </a:prstGeom>
          <a:noFill/>
          <a:ln w="0" cmpd="sng">
            <a:noFill/>
            <a:prstDash val="solid"/>
          </a:ln>
        </p:spPr>
        <p:txBody>
          <a:bodyPr vert="horz" lIns="0" tIns="18415" rIns="0" bIns="0" anchor="t"/>
          <a:lstStyle>
            <a:lvl1pPr marL="0" marR="0" indent="0" algn="ctr">
              <a:lnSpc>
                <a:spcPts val="1235"/>
              </a:lnSpc>
              <a:spcAft>
                <a:spcPts val="18"/>
              </a:spcAft>
              <a:defRPr/>
            </a:lvl1pPr>
          </a:lstStyle>
          <a:p>
            <a:pPr marL="0" marR="0" indent="0" algn="ctr">
              <a:lnSpc>
                <a:spcPts val="1400"/>
              </a:lnSpc>
              <a:spcAft>
                <a:spcPts val="20"/>
              </a:spcAft>
            </a:pPr>
            <a:r>
              <a:rPr lang="en-US" sz="1059" spc="-9">
                <a:solidFill>
                  <a:srgbClr val="000000"/>
                </a:solidFill>
                <a:latin typeface="Segoe UI Light" panose="02020603050405020304" pitchFamily="2"/>
              </a:rPr>
              <a:t>Under Information Blocking in </a:t>
            </a:r>
            <a:br/>
            <a:r>
              <a:rPr lang="en-US" sz="1059" spc="-9">
                <a:solidFill>
                  <a:srgbClr val="000000"/>
                </a:solidFill>
                <a:latin typeface="Segoe UI Light" panose="02020603050405020304" pitchFamily="2"/>
              </a:rPr>
              <a:t>November 2020, patients or </a:t>
            </a:r>
            <a:br/>
            <a:r>
              <a:rPr lang="en-US" sz="1059" spc="-9">
                <a:solidFill>
                  <a:srgbClr val="000000"/>
                </a:solidFill>
                <a:latin typeface="Segoe UI Light" panose="02020603050405020304" pitchFamily="2"/>
              </a:rPr>
              <a:t>providers can request office notes </a:t>
            </a:r>
            <a:br/>
            <a:r>
              <a:rPr lang="en-US" sz="1059" spc="-9">
                <a:solidFill>
                  <a:srgbClr val="000000"/>
                </a:solidFill>
                <a:latin typeface="Segoe UI Light" panose="02020603050405020304" pitchFamily="2"/>
              </a:rPr>
              <a:t>in a certain format and the health </a:t>
            </a:r>
            <a:br/>
            <a:r>
              <a:rPr lang="en-US" sz="1059" spc="-9">
                <a:solidFill>
                  <a:srgbClr val="000000"/>
                </a:solidFill>
                <a:latin typeface="Segoe UI Light" panose="02020603050405020304" pitchFamily="2"/>
              </a:rPr>
              <a:t>system is required to provide </a:t>
            </a:r>
            <a:br/>
            <a:r>
              <a:rPr lang="en-US" sz="1059" spc="-9">
                <a:solidFill>
                  <a:srgbClr val="000000"/>
                </a:solidFill>
                <a:latin typeface="Segoe UI Light" panose="02020603050405020304" pitchFamily="2"/>
              </a:rPr>
              <a:t>those notes in the format </a:t>
            </a:r>
            <a:br/>
            <a:r>
              <a:rPr lang="en-US" sz="1059" spc="-9">
                <a:solidFill>
                  <a:srgbClr val="000000"/>
                </a:solidFill>
                <a:latin typeface="Segoe UI Light" panose="02020603050405020304" pitchFamily="2"/>
              </a:rPr>
              <a:t>requested or cite one of the eight </a:t>
            </a:r>
            <a:br/>
            <a:r>
              <a:rPr lang="en-US" sz="1059" spc="-9">
                <a:solidFill>
                  <a:srgbClr val="000000"/>
                </a:solidFill>
                <a:latin typeface="Segoe UI Light" panose="02020603050405020304" pitchFamily="2"/>
              </a:rPr>
              <a:t>blocking exceptions. </a:t>
            </a:r>
            <a:br/>
            <a:r>
              <a:rPr lang="en-US" sz="1059" spc="-9">
                <a:solidFill>
                  <a:srgbClr val="000000"/>
                </a:solidFill>
                <a:latin typeface="Segoe UI Light" panose="02020603050405020304" pitchFamily="2"/>
              </a:rPr>
              <a:t>To comply with this request, </a:t>
            </a:r>
            <a:br/>
            <a:r>
              <a:rPr lang="en-US" sz="1059" spc="-9">
                <a:solidFill>
                  <a:srgbClr val="000000"/>
                </a:solidFill>
                <a:latin typeface="Segoe UI Light" panose="02020603050405020304" pitchFamily="2"/>
              </a:rPr>
              <a:t>many operational areas are </a:t>
            </a:r>
            <a:br/>
            <a:r>
              <a:rPr lang="en-US" sz="1059" spc="-9">
                <a:solidFill>
                  <a:srgbClr val="000000"/>
                </a:solidFill>
                <a:latin typeface="Segoe UI Light" panose="02020603050405020304" pitchFamily="2"/>
              </a:rPr>
              <a:t>impacted. Significant </a:t>
            </a:r>
            <a:r>
              <a:rPr lang="en-US" sz="1059" b="1" spc="-9">
                <a:solidFill>
                  <a:srgbClr val="000000"/>
                </a:solidFill>
                <a:latin typeface="Segoe UI Light" panose="02020603050405020304" pitchFamily="2"/>
              </a:rPr>
              <a:t>change </a:t>
            </a:r>
            <a:br/>
            <a:r>
              <a:rPr lang="en-US" sz="1059" b="1" spc="-9">
                <a:solidFill>
                  <a:srgbClr val="000000"/>
                </a:solidFill>
                <a:latin typeface="Segoe UI Light" panose="02020603050405020304" pitchFamily="2"/>
              </a:rPr>
              <a:t>leadership </a:t>
            </a:r>
            <a:r>
              <a:rPr lang="en-US" sz="1059" spc="-9">
                <a:solidFill>
                  <a:srgbClr val="000000"/>
                </a:solidFill>
                <a:latin typeface="Segoe UI Light" panose="02020603050405020304" pitchFamily="2"/>
              </a:rPr>
              <a:t>is required. </a:t>
            </a:r>
          </a:p>
        </p:txBody>
      </p:sp>
    </p:spTree>
    <p:extLst>
      <p:ext uri="{BB962C8B-B14F-4D97-AF65-F5344CB8AC3E}">
        <p14:creationId xmlns:p14="http://schemas.microsoft.com/office/powerpoint/2010/main" val="313163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689841" y="2617134"/>
            <a:ext cx="2213841" cy="1716181"/>
          </a:xfrm>
          <a:prstGeom prst="rect">
            <a:avLst/>
          </a:prstGeom>
          <a:noFill/>
          <a:ln w="0" cmpd="sng">
            <a:noFill/>
            <a:prstDash val="solid"/>
          </a:ln>
        </p:spPr>
        <p:txBody>
          <a:bodyPr vert="horz" lIns="0" tIns="17780" rIns="0" bIns="0" anchor="t"/>
          <a:lstStyle>
            <a:lvl1pPr marL="201717" marR="0" indent="201717" algn="l">
              <a:lnSpc>
                <a:spcPts val="1147"/>
              </a:lnSpc>
              <a:spcBef>
                <a:spcPts val="176"/>
              </a:spcBef>
              <a:spcAft>
                <a:spcPts val="97"/>
              </a:spcAft>
              <a:buFont typeface="Symbol"/>
              <a:buChar char="·"/>
              <a:defRPr/>
            </a:lvl1pPr>
          </a:lstStyle>
          <a:p>
            <a:pPr marL="0" marR="0" indent="0" algn="ctr">
              <a:lnSpc>
                <a:spcPts val="1400"/>
              </a:lnSpc>
              <a:spcAft>
                <a:spcPts val="0"/>
              </a:spcAft>
            </a:pPr>
            <a:r>
              <a:rPr lang="en-US" sz="1059" b="1" spc="0">
                <a:solidFill>
                  <a:srgbClr val="00284B"/>
                </a:solidFill>
                <a:latin typeface="Segoe UI Semibold" panose="02020603050405020304" pitchFamily="2"/>
              </a:rPr>
              <a:t>Benefits of Wider Results </a:t>
            </a:r>
            <a:br/>
            <a:r>
              <a:rPr lang="en-US" sz="1059" b="1" spc="0">
                <a:solidFill>
                  <a:srgbClr val="00284B"/>
                </a:solidFill>
                <a:latin typeface="Segoe UI Semibold" panose="02020603050405020304" pitchFamily="2"/>
              </a:rPr>
              <a:t>Release </a:t>
            </a:r>
          </a:p>
          <a:p>
            <a:pPr marL="228600" marR="0" indent="228600" algn="l">
              <a:lnSpc>
                <a:spcPts val="1300"/>
              </a:lnSpc>
              <a:spcBef>
                <a:spcPts val="1655"/>
              </a:spcBef>
              <a:spcAft>
                <a:spcPts val="0"/>
              </a:spcAft>
              <a:buFont typeface="Symbol"/>
              <a:buChar char="·"/>
            </a:pPr>
            <a:r>
              <a:rPr lang="en-US" sz="927" spc="-13">
                <a:solidFill>
                  <a:srgbClr val="000000"/>
                </a:solidFill>
                <a:latin typeface="Segoe UI Light" panose="02020603050405020304" pitchFamily="2"/>
              </a:rPr>
              <a:t>70% of consumers say portal lab results </a:t>
            </a:r>
            <a:br/>
            <a:r>
              <a:rPr lang="en-US" sz="927" spc="-13">
                <a:solidFill>
                  <a:srgbClr val="000000"/>
                </a:solidFill>
                <a:latin typeface="Segoe UI Light" panose="02020603050405020304" pitchFamily="2"/>
              </a:rPr>
              <a:t>enhance their relationship with their </a:t>
            </a:r>
            <a:br/>
            <a:r>
              <a:rPr lang="en-US" sz="927" spc="-13">
                <a:solidFill>
                  <a:srgbClr val="000000"/>
                </a:solidFill>
                <a:latin typeface="Segoe UI Light" panose="02020603050405020304" pitchFamily="2"/>
              </a:rPr>
              <a:t>provider. </a:t>
            </a:r>
            <a:r>
              <a:rPr lang="en-US" sz="927" spc="-13" baseline="30000">
                <a:solidFill>
                  <a:srgbClr val="000000"/>
                </a:solidFill>
                <a:latin typeface="Segoe UI Light" panose="02020603050405020304" pitchFamily="2"/>
              </a:rPr>
              <a:t>1</a:t>
            </a:r>
          </a:p>
          <a:p>
            <a:pPr marL="228600" marR="45720" indent="228600" algn="just">
              <a:lnSpc>
                <a:spcPts val="1300"/>
              </a:lnSpc>
              <a:spcBef>
                <a:spcPts val="240"/>
              </a:spcBef>
              <a:spcAft>
                <a:spcPts val="0"/>
              </a:spcAft>
              <a:buFont typeface="Symbol"/>
              <a:buChar char="·"/>
            </a:pPr>
            <a:r>
              <a:rPr lang="en-US" sz="927" spc="0">
                <a:solidFill>
                  <a:srgbClr val="000000"/>
                </a:solidFill>
                <a:latin typeface="Segoe UI Light" panose="02020603050405020304" pitchFamily="2"/>
              </a:rPr>
              <a:t>Patient utilization increases with results release due to follow-ups. </a:t>
            </a:r>
            <a:r>
              <a:rPr lang="en-US" sz="927" spc="0" baseline="30000">
                <a:solidFill>
                  <a:srgbClr val="000000"/>
                </a:solidFill>
                <a:latin typeface="Segoe UI Light" panose="02020603050405020304" pitchFamily="2"/>
              </a:rPr>
              <a:t>1</a:t>
            </a:r>
          </a:p>
          <a:p>
            <a:pPr marL="228600" marR="0" indent="228600" algn="l">
              <a:lnSpc>
                <a:spcPts val="1300"/>
              </a:lnSpc>
              <a:spcBef>
                <a:spcPts val="200"/>
              </a:spcBef>
              <a:spcAft>
                <a:spcPts val="110"/>
              </a:spcAft>
              <a:buFont typeface="Symbol"/>
              <a:buChar char="·"/>
            </a:pPr>
            <a:r>
              <a:rPr lang="en-US" sz="927" spc="0">
                <a:solidFill>
                  <a:srgbClr val="000000"/>
                </a:solidFill>
                <a:latin typeface="Segoe UI Light" panose="02020603050405020304" pitchFamily="2"/>
              </a:rPr>
              <a:t>Results release improves patient safety. 8-26% of abnormal test findings are not followed up on in a timely way. </a:t>
            </a:r>
            <a:r>
              <a:rPr lang="en-US" sz="927" spc="0" baseline="30000">
                <a:solidFill>
                  <a:srgbClr val="000000"/>
                </a:solidFill>
                <a:latin typeface="Segoe UI Light" panose="02020603050405020304" pitchFamily="2"/>
              </a:rPr>
              <a:t>1</a:t>
            </a:r>
          </a:p>
        </p:txBody>
      </p:sp>
      <p:sp>
        <p:nvSpPr>
          <p:cNvPr id="9" name="Text Placeholder 8"/>
          <p:cNvSpPr>
            <a:spLocks noGrp="1"/>
          </p:cNvSpPr>
          <p:nvPr>
            <p:ph type="body" idx="10"/>
          </p:nvPr>
        </p:nvSpPr>
        <p:spPr>
          <a:xfrm>
            <a:off x="3413992" y="2617134"/>
            <a:ext cx="2388177" cy="2382371"/>
          </a:xfrm>
          <a:prstGeom prst="rect">
            <a:avLst/>
          </a:prstGeom>
          <a:noFill/>
          <a:ln w="0" cmpd="sng">
            <a:noFill/>
            <a:prstDash val="solid"/>
          </a:ln>
        </p:spPr>
        <p:txBody>
          <a:bodyPr vert="horz" lIns="0" tIns="17780" rIns="0" bIns="0" anchor="t"/>
          <a:lstStyle>
            <a:lvl1pPr marL="201717" marR="80687" indent="201717" algn="l">
              <a:lnSpc>
                <a:spcPts val="1147"/>
              </a:lnSpc>
              <a:spcBef>
                <a:spcPts val="115"/>
              </a:spcBef>
              <a:spcAft>
                <a:spcPts val="0"/>
              </a:spcAft>
              <a:buFont typeface="Symbol"/>
              <a:buChar char="·"/>
              <a:defRPr/>
            </a:lvl1pPr>
          </a:lstStyle>
          <a:p>
            <a:pPr marL="0" marR="0" indent="0" algn="ctr">
              <a:lnSpc>
                <a:spcPts val="1400"/>
              </a:lnSpc>
              <a:spcAft>
                <a:spcPts val="0"/>
              </a:spcAft>
            </a:pPr>
            <a:r>
              <a:rPr lang="en-US" sz="1059" b="1" spc="0">
                <a:solidFill>
                  <a:srgbClr val="00284B"/>
                </a:solidFill>
                <a:latin typeface="Segoe UI Semibold" panose="02020603050405020304" pitchFamily="2"/>
              </a:rPr>
              <a:t>Methods of Results Release and </a:t>
            </a:r>
            <a:br/>
            <a:r>
              <a:rPr lang="en-US" sz="1059" b="1" spc="0">
                <a:solidFill>
                  <a:srgbClr val="00284B"/>
                </a:solidFill>
                <a:latin typeface="Segoe UI Semibold" panose="02020603050405020304" pitchFamily="2"/>
              </a:rPr>
              <a:t>Today’s Requirements </a:t>
            </a:r>
          </a:p>
          <a:p>
            <a:pPr marL="0" marR="0" indent="0" algn="l">
              <a:lnSpc>
                <a:spcPts val="1300"/>
              </a:lnSpc>
              <a:spcBef>
                <a:spcPts val="1680"/>
              </a:spcBef>
              <a:spcAft>
                <a:spcPts val="0"/>
              </a:spcAft>
            </a:pPr>
            <a:r>
              <a:rPr lang="en-US" sz="971" b="1" spc="0">
                <a:solidFill>
                  <a:srgbClr val="000000"/>
                </a:solidFill>
                <a:latin typeface="Segoe UI Light" panose="02020603050405020304" pitchFamily="2"/>
              </a:rPr>
              <a:t>Direct Release - </a:t>
            </a:r>
            <a:r>
              <a:rPr lang="en-US" sz="927" spc="0">
                <a:solidFill>
                  <a:srgbClr val="000000"/>
                </a:solidFill>
                <a:latin typeface="Segoe UI Light" panose="02020603050405020304" pitchFamily="2"/>
              </a:rPr>
              <a:t>no intervention, release all labs immediately </a:t>
            </a:r>
          </a:p>
          <a:p>
            <a:pPr marL="0" marR="0" indent="0" algn="l">
              <a:lnSpc>
                <a:spcPts val="1300"/>
              </a:lnSpc>
              <a:spcBef>
                <a:spcPts val="0"/>
              </a:spcBef>
              <a:spcAft>
                <a:spcPts val="0"/>
              </a:spcAft>
            </a:pPr>
            <a:r>
              <a:rPr lang="en-US" sz="971" b="1" spc="0">
                <a:solidFill>
                  <a:srgbClr val="000000"/>
                </a:solidFill>
                <a:latin typeface="Segoe UI Light" panose="02020603050405020304" pitchFamily="2"/>
              </a:rPr>
              <a:t>Delayed Results Release - </a:t>
            </a:r>
            <a:r>
              <a:rPr lang="en-US" sz="927" spc="0">
                <a:solidFill>
                  <a:srgbClr val="000000"/>
                </a:solidFill>
                <a:latin typeface="Segoe UI Light" panose="02020603050405020304" pitchFamily="2"/>
              </a:rPr>
              <a:t>release after X days/weeks or after provider additions </a:t>
            </a:r>
            <a:r>
              <a:rPr lang="en-US" sz="971" b="1" spc="0">
                <a:solidFill>
                  <a:srgbClr val="000000"/>
                </a:solidFill>
                <a:latin typeface="Segoe UI Light" panose="02020603050405020304" pitchFamily="2"/>
              </a:rPr>
              <a:t>Limited Results Release - </a:t>
            </a:r>
            <a:r>
              <a:rPr lang="en-US" sz="927" spc="0">
                <a:solidFill>
                  <a:srgbClr val="000000"/>
                </a:solidFill>
                <a:latin typeface="Segoe UI Light" panose="02020603050405020304" pitchFamily="2"/>
              </a:rPr>
              <a:t>release only certain labs (i.e. no cancer markers, pregnancy notices) </a:t>
            </a:r>
          </a:p>
          <a:p>
            <a:pPr marL="228600" marR="45720" indent="228600" algn="l">
              <a:lnSpc>
                <a:spcPts val="1300"/>
              </a:lnSpc>
              <a:spcBef>
                <a:spcPts val="1285"/>
              </a:spcBef>
              <a:spcAft>
                <a:spcPts val="0"/>
              </a:spcAft>
              <a:buFont typeface="Symbol"/>
              <a:buChar char="·"/>
            </a:pPr>
            <a:r>
              <a:rPr lang="en-US" sz="971" b="1" spc="-31">
                <a:solidFill>
                  <a:srgbClr val="000000"/>
                </a:solidFill>
                <a:latin typeface="Segoe UI Light" panose="02020603050405020304" pitchFamily="2"/>
              </a:rPr>
              <a:t>Current CLIA/HIPAA Privacy Requirements stipulate results must be given to patients within 30 days</a:t>
            </a:r>
            <a:r>
              <a:rPr lang="en-US" sz="971" b="1" spc="-31" baseline="30000">
                <a:solidFill>
                  <a:srgbClr val="000000"/>
                </a:solidFill>
                <a:latin typeface="Segoe UI Light" panose="02020603050405020304" pitchFamily="2"/>
              </a:rPr>
              <a:t>2</a:t>
            </a:r>
          </a:p>
          <a:p>
            <a:pPr marL="228600" marR="91440" indent="228600" algn="l">
              <a:lnSpc>
                <a:spcPts val="1300"/>
              </a:lnSpc>
              <a:spcBef>
                <a:spcPts val="130"/>
              </a:spcBef>
              <a:spcAft>
                <a:spcPts val="0"/>
              </a:spcAft>
              <a:buFont typeface="Symbol"/>
              <a:buChar char="·"/>
            </a:pPr>
            <a:r>
              <a:rPr lang="en-US" sz="927" spc="0">
                <a:solidFill>
                  <a:srgbClr val="000000"/>
                </a:solidFill>
                <a:latin typeface="Segoe UI Light" panose="02020603050405020304" pitchFamily="2"/>
              </a:rPr>
              <a:t>Most states’ laws are behind, with policies stating lab results belong to the ordering provider vs. the patient </a:t>
            </a:r>
          </a:p>
        </p:txBody>
      </p:sp>
      <p:sp>
        <p:nvSpPr>
          <p:cNvPr id="10" name="Text Placeholder 9"/>
          <p:cNvSpPr>
            <a:spLocks noGrp="1"/>
          </p:cNvSpPr>
          <p:nvPr>
            <p:ph type="body" idx="10"/>
          </p:nvPr>
        </p:nvSpPr>
        <p:spPr>
          <a:xfrm>
            <a:off x="6201063" y="2617134"/>
            <a:ext cx="2416464" cy="2382371"/>
          </a:xfrm>
          <a:prstGeom prst="rect">
            <a:avLst/>
          </a:prstGeom>
          <a:noFill/>
          <a:ln w="0" cmpd="sng">
            <a:noFill/>
            <a:prstDash val="solid"/>
          </a:ln>
        </p:spPr>
        <p:txBody>
          <a:bodyPr vert="horz" lIns="0" tIns="17780" rIns="0" bIns="0" anchor="t"/>
          <a:lstStyle>
            <a:lvl1pPr marL="201717" marR="0" indent="201717" algn="just">
              <a:lnSpc>
                <a:spcPts val="1147"/>
              </a:lnSpc>
              <a:spcBef>
                <a:spcPts val="181"/>
              </a:spcBef>
              <a:spcAft>
                <a:spcPts val="207"/>
              </a:spcAft>
              <a:buFont typeface="Symbol"/>
              <a:buChar char="·"/>
              <a:defRPr/>
            </a:lvl1pPr>
          </a:lstStyle>
          <a:p>
            <a:pPr marL="0" marR="0" indent="0" algn="ctr">
              <a:lnSpc>
                <a:spcPts val="1400"/>
              </a:lnSpc>
              <a:spcAft>
                <a:spcPts val="0"/>
              </a:spcAft>
            </a:pPr>
            <a:r>
              <a:rPr lang="en-US" sz="1059" b="1" spc="0">
                <a:solidFill>
                  <a:srgbClr val="ECA92C"/>
                </a:solidFill>
                <a:latin typeface="Segoe UI Semibold" panose="02020603050405020304" pitchFamily="2"/>
              </a:rPr>
              <a:t>Crafting a New Results Release </a:t>
            </a:r>
            <a:br/>
            <a:r>
              <a:rPr lang="en-US" sz="1059" b="1" spc="0">
                <a:solidFill>
                  <a:srgbClr val="ECA92C"/>
                </a:solidFill>
                <a:latin typeface="Segoe UI Semibold" panose="02020603050405020304" pitchFamily="2"/>
              </a:rPr>
              <a:t>Policy – Who to Consult </a:t>
            </a:r>
          </a:p>
          <a:p>
            <a:pPr marL="228600" marR="0" indent="228600" algn="just">
              <a:lnSpc>
                <a:spcPts val="1300"/>
              </a:lnSpc>
              <a:spcBef>
                <a:spcPts val="1635"/>
              </a:spcBef>
              <a:spcAft>
                <a:spcPts val="0"/>
              </a:spcAft>
              <a:buFont typeface="Symbol"/>
              <a:buChar char="·"/>
            </a:pPr>
            <a:r>
              <a:rPr lang="en-US" sz="971" b="1" spc="0">
                <a:solidFill>
                  <a:srgbClr val="000000"/>
                </a:solidFill>
                <a:latin typeface="Segoe UI Light" panose="02020603050405020304" pitchFamily="2"/>
              </a:rPr>
              <a:t>Physician Leadership – </a:t>
            </a:r>
            <a:r>
              <a:rPr lang="en-US" sz="927" spc="0">
                <a:solidFill>
                  <a:srgbClr val="000000"/>
                </a:solidFill>
                <a:latin typeface="Segoe UI Light" panose="02020603050405020304" pitchFamily="2"/>
              </a:rPr>
              <a:t>advice on impact on physicians, patients, communication </a:t>
            </a:r>
          </a:p>
          <a:p>
            <a:pPr marL="228600" marR="0" indent="228600" algn="just">
              <a:lnSpc>
                <a:spcPts val="1300"/>
              </a:lnSpc>
              <a:spcBef>
                <a:spcPts val="215"/>
              </a:spcBef>
              <a:spcAft>
                <a:spcPts val="0"/>
              </a:spcAft>
              <a:buFont typeface="Symbol"/>
              <a:buChar char="·"/>
            </a:pPr>
            <a:r>
              <a:rPr lang="en-US" sz="971" b="1" spc="0">
                <a:solidFill>
                  <a:srgbClr val="000000"/>
                </a:solidFill>
                <a:latin typeface="Segoe UI Light" panose="02020603050405020304" pitchFamily="2"/>
              </a:rPr>
              <a:t>Lab &amp; Radiology Leadership – </a:t>
            </a:r>
            <a:r>
              <a:rPr lang="en-US" sz="927" spc="0">
                <a:solidFill>
                  <a:srgbClr val="000000"/>
                </a:solidFill>
                <a:latin typeface="Segoe UI Light" panose="02020603050405020304" pitchFamily="2"/>
              </a:rPr>
              <a:t>guidance for patient recommendations </a:t>
            </a:r>
          </a:p>
          <a:p>
            <a:pPr marL="228600" marR="0" indent="228600" algn="just">
              <a:lnSpc>
                <a:spcPts val="1300"/>
              </a:lnSpc>
              <a:spcBef>
                <a:spcPts val="190"/>
              </a:spcBef>
              <a:spcAft>
                <a:spcPts val="0"/>
              </a:spcAft>
              <a:buFont typeface="Symbol"/>
              <a:buChar char="·"/>
            </a:pPr>
            <a:r>
              <a:rPr lang="en-US" sz="971" b="1" spc="0">
                <a:solidFill>
                  <a:srgbClr val="000000"/>
                </a:solidFill>
                <a:latin typeface="Segoe UI Light" panose="02020603050405020304" pitchFamily="2"/>
              </a:rPr>
              <a:t>EHR Lab Analysts or Vendor – </a:t>
            </a:r>
            <a:r>
              <a:rPr lang="en-US" sz="927" spc="0">
                <a:solidFill>
                  <a:srgbClr val="000000"/>
                </a:solidFill>
                <a:latin typeface="Segoe UI Light" panose="02020603050405020304" pitchFamily="2"/>
              </a:rPr>
              <a:t>discussion on system capabilities </a:t>
            </a:r>
          </a:p>
          <a:p>
            <a:pPr marL="228600" marR="228600" indent="228600" algn="just">
              <a:lnSpc>
                <a:spcPts val="1300"/>
              </a:lnSpc>
              <a:spcBef>
                <a:spcPts val="195"/>
              </a:spcBef>
              <a:spcAft>
                <a:spcPts val="0"/>
              </a:spcAft>
              <a:buFont typeface="Symbol"/>
              <a:buChar char="·"/>
            </a:pPr>
            <a:r>
              <a:rPr lang="en-US" sz="971" b="1" spc="0">
                <a:solidFill>
                  <a:srgbClr val="000000"/>
                </a:solidFill>
                <a:latin typeface="Segoe UI Light" panose="02020603050405020304" pitchFamily="2"/>
              </a:rPr>
              <a:t>Legal/Regulatory– </a:t>
            </a:r>
            <a:r>
              <a:rPr lang="en-US" sz="927" spc="0">
                <a:solidFill>
                  <a:srgbClr val="000000"/>
                </a:solidFill>
                <a:latin typeface="Segoe UI Light" panose="02020603050405020304" pitchFamily="2"/>
              </a:rPr>
              <a:t>insight on state-wide policies and competitor policies </a:t>
            </a:r>
          </a:p>
          <a:p>
            <a:pPr marL="228600" marR="0" indent="228600" algn="just">
              <a:lnSpc>
                <a:spcPts val="1300"/>
              </a:lnSpc>
              <a:spcBef>
                <a:spcPts val="200"/>
              </a:spcBef>
              <a:spcAft>
                <a:spcPts val="0"/>
              </a:spcAft>
              <a:buFont typeface="Symbol"/>
              <a:buChar char="·"/>
            </a:pPr>
            <a:r>
              <a:rPr lang="en-US" sz="971" b="1" spc="-22">
                <a:solidFill>
                  <a:srgbClr val="000000"/>
                </a:solidFill>
                <a:latin typeface="Segoe UI Light" panose="02020603050405020304" pitchFamily="2"/>
              </a:rPr>
              <a:t>HIM – </a:t>
            </a:r>
            <a:r>
              <a:rPr lang="en-US" sz="927" spc="-22">
                <a:solidFill>
                  <a:srgbClr val="000000"/>
                </a:solidFill>
                <a:latin typeface="Segoe UI Light" panose="02020603050405020304" pitchFamily="2"/>
              </a:rPr>
              <a:t>Input on current policy and execution </a:t>
            </a:r>
          </a:p>
          <a:p>
            <a:pPr marL="228600" marR="228600" indent="228600" algn="just">
              <a:lnSpc>
                <a:spcPts val="1300"/>
              </a:lnSpc>
              <a:spcBef>
                <a:spcPts val="195"/>
              </a:spcBef>
              <a:spcAft>
                <a:spcPts val="0"/>
              </a:spcAft>
              <a:buFont typeface="Symbol"/>
              <a:buChar char="·"/>
            </a:pPr>
            <a:r>
              <a:rPr lang="en-US" sz="971" b="1" spc="0">
                <a:solidFill>
                  <a:srgbClr val="000000"/>
                </a:solidFill>
                <a:latin typeface="Segoe UI Light" panose="02020603050405020304" pitchFamily="2"/>
              </a:rPr>
              <a:t>PHR/Digital Teams – </a:t>
            </a:r>
            <a:r>
              <a:rPr lang="en-US" sz="927" spc="0">
                <a:solidFill>
                  <a:srgbClr val="000000"/>
                </a:solidFill>
                <a:latin typeface="Segoe UI Light" panose="02020603050405020304" pitchFamily="2"/>
              </a:rPr>
              <a:t>execution of future policy </a:t>
            </a:r>
          </a:p>
          <a:p>
            <a:pPr marL="228600" marR="0" indent="228600" algn="just">
              <a:lnSpc>
                <a:spcPts val="1300"/>
              </a:lnSpc>
              <a:spcBef>
                <a:spcPts val="205"/>
              </a:spcBef>
              <a:spcAft>
                <a:spcPts val="235"/>
              </a:spcAft>
              <a:buFont typeface="Symbol"/>
              <a:buChar char="·"/>
            </a:pPr>
            <a:r>
              <a:rPr lang="en-US" sz="971" b="1" spc="-13">
                <a:solidFill>
                  <a:srgbClr val="000000"/>
                </a:solidFill>
                <a:latin typeface="Segoe UI Light" panose="02020603050405020304" pitchFamily="2"/>
              </a:rPr>
              <a:t>Communications Team – </a:t>
            </a:r>
            <a:r>
              <a:rPr lang="en-US" sz="927" spc="-13">
                <a:solidFill>
                  <a:srgbClr val="000000"/>
                </a:solidFill>
                <a:latin typeface="Segoe UI Light" panose="02020603050405020304" pitchFamily="2"/>
              </a:rPr>
              <a:t>patient outreach </a:t>
            </a:r>
          </a:p>
        </p:txBody>
      </p:sp>
      <p:sp>
        <p:nvSpPr>
          <p:cNvPr id="15" name="Text Placeholder 14"/>
          <p:cNvSpPr>
            <a:spLocks noGrp="1"/>
          </p:cNvSpPr>
          <p:nvPr>
            <p:ph type="body" idx="10"/>
          </p:nvPr>
        </p:nvSpPr>
        <p:spPr>
          <a:xfrm>
            <a:off x="748146" y="5295340"/>
            <a:ext cx="2247323" cy="530038"/>
          </a:xfrm>
          <a:prstGeom prst="rect">
            <a:avLst/>
          </a:prstGeom>
          <a:noFill/>
          <a:ln w="21590" cmpd="sng">
            <a:solidFill>
              <a:srgbClr val="000000"/>
            </a:solidFill>
            <a:prstDash val="solid"/>
          </a:ln>
        </p:spPr>
        <p:txBody>
          <a:bodyPr vert="horz" lIns="0" tIns="40640" rIns="0" bIns="0" anchor="t"/>
          <a:lstStyle>
            <a:lvl1pPr marL="0" marR="0" indent="0" algn="ctr">
              <a:lnSpc>
                <a:spcPts val="1147"/>
              </a:lnSpc>
              <a:spcAft>
                <a:spcPts val="212"/>
              </a:spcAft>
              <a:defRPr/>
            </a:lvl1pPr>
          </a:lstStyle>
          <a:p>
            <a:pPr marL="0" marR="0" indent="0" algn="ctr">
              <a:lnSpc>
                <a:spcPts val="1300"/>
              </a:lnSpc>
              <a:spcAft>
                <a:spcPts val="240"/>
              </a:spcAft>
            </a:pPr>
            <a:r>
              <a:rPr lang="en-US" sz="927" spc="0">
                <a:solidFill>
                  <a:srgbClr val="00284B"/>
                </a:solidFill>
                <a:latin typeface="Segoe UI Light" panose="02020603050405020304" pitchFamily="2"/>
              </a:rPr>
              <a:t>Patients are pushing for their results and </a:t>
            </a:r>
            <a:br/>
            <a:r>
              <a:rPr lang="en-US" sz="927" spc="0">
                <a:solidFill>
                  <a:srgbClr val="00284B"/>
                </a:solidFill>
                <a:latin typeface="Segoe UI Light" panose="02020603050405020304" pitchFamily="2"/>
              </a:rPr>
              <a:t>providers would see a benefit from </a:t>
            </a:r>
            <a:br/>
            <a:r>
              <a:rPr lang="en-US" sz="927" spc="0">
                <a:solidFill>
                  <a:srgbClr val="00284B"/>
                </a:solidFill>
                <a:latin typeface="Segoe UI Light" panose="02020603050405020304" pitchFamily="2"/>
              </a:rPr>
              <a:t>faster release </a:t>
            </a:r>
          </a:p>
        </p:txBody>
      </p:sp>
      <p:sp>
        <p:nvSpPr>
          <p:cNvPr id="16" name="Text Placeholder 15"/>
          <p:cNvSpPr>
            <a:spLocks noGrp="1"/>
          </p:cNvSpPr>
          <p:nvPr>
            <p:ph type="body" idx="10"/>
          </p:nvPr>
        </p:nvSpPr>
        <p:spPr>
          <a:xfrm>
            <a:off x="529359" y="5876365"/>
            <a:ext cx="5743864" cy="255494"/>
          </a:xfrm>
          <a:prstGeom prst="rect">
            <a:avLst/>
          </a:prstGeom>
          <a:noFill/>
          <a:ln w="0" cmpd="sng">
            <a:noFill/>
            <a:prstDash val="solid"/>
          </a:ln>
        </p:spPr>
        <p:txBody>
          <a:bodyPr vert="horz" lIns="0" tIns="0" rIns="0" bIns="0" anchor="t"/>
          <a:lstStyle>
            <a:lvl1pPr marL="0" marR="0" indent="0" algn="just">
              <a:lnSpc>
                <a:spcPts val="618"/>
              </a:lnSpc>
              <a:spcBef>
                <a:spcPts val="44"/>
              </a:spcBef>
              <a:spcAft>
                <a:spcPts val="212"/>
              </a:spcAft>
              <a:defRPr/>
            </a:lvl1pPr>
          </a:lstStyle>
          <a:p>
            <a:pPr marL="0" marR="0" indent="0" algn="l">
              <a:lnSpc>
                <a:spcPts val="600"/>
              </a:lnSpc>
              <a:spcAft>
                <a:spcPts val="0"/>
              </a:spcAft>
            </a:pPr>
            <a:r>
              <a:rPr lang="en-US" sz="529" spc="0">
                <a:solidFill>
                  <a:srgbClr val="000000"/>
                </a:solidFill>
                <a:latin typeface="Segoe UI" panose="02020603050405020304" pitchFamily="2"/>
              </a:rPr>
              <a:t>1 University of Pittsburgh. </a:t>
            </a:r>
            <a:r>
              <a:rPr lang="en-US" sz="529" spc="0">
                <a:solidFill>
                  <a:srgbClr val="000000"/>
                </a:solidFill>
                <a:latin typeface="Segoe UI Light" panose="02020603050405020304" pitchFamily="2"/>
              </a:rPr>
              <a:t>Direct Release of Test Results to Patients Increases Patient Engagement and Utilization of Care</a:t>
            </a:r>
            <a:r>
              <a:rPr lang="en-US" sz="529" spc="0">
                <a:solidFill>
                  <a:srgbClr val="000000"/>
                </a:solidFill>
                <a:latin typeface="Segoe UI" panose="02020603050405020304" pitchFamily="2"/>
              </a:rPr>
              <a:t>. </a:t>
            </a:r>
            <a:r>
              <a:rPr lang="en-US" sz="529" u="sng" spc="0">
                <a:solidFill>
                  <a:srgbClr val="0000FF"/>
                </a:solidFill>
                <a:latin typeface="Segoe UI Light" panose="02020603050405020304" pitchFamily="2"/>
              </a:rPr>
              <a:t>https://www.ncbi.nlm.nih.gov/pmc/articles/PMC4919031/</a:t>
            </a:r>
            <a:r>
              <a:rPr lang="en-US" sz="100" spc="0">
                <a:solidFill>
                  <a:srgbClr val="000000"/>
                </a:solidFill>
                <a:latin typeface="Segoe UI Light" panose="02020603050405020304" pitchFamily="2"/>
              </a:rPr>
              <a:t> </a:t>
            </a:r>
          </a:p>
          <a:p>
            <a:pPr marL="0" marR="0" indent="0" algn="just">
              <a:lnSpc>
                <a:spcPts val="700"/>
              </a:lnSpc>
              <a:spcBef>
                <a:spcPts val="50"/>
              </a:spcBef>
              <a:spcAft>
                <a:spcPts val="240"/>
              </a:spcAft>
            </a:pPr>
            <a:r>
              <a:rPr lang="en-US" sz="529" spc="0">
                <a:solidFill>
                  <a:srgbClr val="000000"/>
                </a:solidFill>
                <a:latin typeface="Segoe UI" panose="02020603050405020304" pitchFamily="2"/>
              </a:rPr>
              <a:t>2 CLIA Program and HIPAA Patient Privacy Rule Access to Test Reports </a:t>
            </a:r>
            <a:r>
              <a:rPr lang="en-US" sz="574" u="sng" spc="0">
                <a:solidFill>
                  <a:srgbClr val="0000FF"/>
                </a:solidFill>
                <a:latin typeface="Segoe UI Light" panose="02020603050405020304" pitchFamily="2"/>
              </a:rPr>
              <a:t>https://www.federalregister.gov/documents/2014/02/06/2014-02280/clia-program-and-hipaa-privacy-rule-patients-access-to-test-reports</a:t>
            </a:r>
            <a:r>
              <a:rPr lang="en-US" sz="529" spc="0">
                <a:solidFill>
                  <a:srgbClr val="000000"/>
                </a:solidFill>
                <a:latin typeface="Segoe UI Light" panose="02020603050405020304" pitchFamily="2"/>
              </a:rPr>
              <a:t>  </a:t>
            </a:r>
          </a:p>
        </p:txBody>
      </p:sp>
      <p:sp>
        <p:nvSpPr>
          <p:cNvPr id="17" name="Text Placeholder 16"/>
          <p:cNvSpPr>
            <a:spLocks noGrp="1"/>
          </p:cNvSpPr>
          <p:nvPr>
            <p:ph type="body" idx="10"/>
          </p:nvPr>
        </p:nvSpPr>
        <p:spPr>
          <a:xfrm>
            <a:off x="6273223" y="5184402"/>
            <a:ext cx="2133600" cy="772085"/>
          </a:xfrm>
          <a:prstGeom prst="rect">
            <a:avLst/>
          </a:prstGeom>
          <a:noFill/>
          <a:ln w="0" cmpd="sng">
            <a:noFill/>
            <a:prstDash val="solid"/>
          </a:ln>
        </p:spPr>
        <p:txBody>
          <a:bodyPr vert="horz" lIns="0" tIns="17780" rIns="0" bIns="0" anchor="t"/>
          <a:lstStyle>
            <a:lvl1pPr marL="0" marR="0" indent="0" algn="ctr">
              <a:lnSpc>
                <a:spcPts val="1147"/>
              </a:lnSpc>
              <a:spcAft>
                <a:spcPts val="379"/>
              </a:spcAft>
              <a:defRPr/>
            </a:lvl1pPr>
          </a:lstStyle>
          <a:p>
            <a:pPr marL="0" marR="0" indent="0" algn="ctr">
              <a:lnSpc>
                <a:spcPts val="1300"/>
              </a:lnSpc>
              <a:spcAft>
                <a:spcPts val="430"/>
              </a:spcAft>
            </a:pPr>
            <a:r>
              <a:rPr lang="en-US" sz="927" spc="0">
                <a:solidFill>
                  <a:srgbClr val="000000"/>
                </a:solidFill>
                <a:latin typeface="Segoe UI Light" panose="02020603050405020304" pitchFamily="2"/>
              </a:rPr>
              <a:t>As part of your Interoperability </a:t>
            </a:r>
            <a:br/>
            <a:r>
              <a:rPr lang="en-US" sz="927" spc="0">
                <a:solidFill>
                  <a:srgbClr val="000000"/>
                </a:solidFill>
                <a:latin typeface="Segoe UI Light" panose="02020603050405020304" pitchFamily="2"/>
              </a:rPr>
              <a:t>Strategy: </a:t>
            </a:r>
            <a:r>
              <a:rPr lang="en-US" sz="971" b="1" spc="0">
                <a:solidFill>
                  <a:srgbClr val="000000"/>
                </a:solidFill>
                <a:latin typeface="Segoe UI Light" panose="02020603050405020304" pitchFamily="2"/>
              </a:rPr>
              <a:t>Create a new policy that </a:t>
            </a:r>
            <a:br/>
            <a:r>
              <a:rPr lang="en-US" sz="971" b="1" spc="0">
                <a:solidFill>
                  <a:srgbClr val="000000"/>
                </a:solidFill>
                <a:latin typeface="Segoe UI Light" panose="02020603050405020304" pitchFamily="2"/>
              </a:rPr>
              <a:t>benefits the patient and the </a:t>
            </a:r>
            <a:br/>
            <a:r>
              <a:rPr lang="en-US" sz="971" b="1" spc="0">
                <a:solidFill>
                  <a:srgbClr val="000000"/>
                </a:solidFill>
                <a:latin typeface="Segoe UI Light" panose="02020603050405020304" pitchFamily="2"/>
              </a:rPr>
              <a:t>organization</a:t>
            </a:r>
            <a:r>
              <a:rPr lang="en-US" sz="927" spc="0">
                <a:solidFill>
                  <a:srgbClr val="000000"/>
                </a:solidFill>
                <a:latin typeface="Segoe UI Light" panose="02020603050405020304" pitchFamily="2"/>
              </a:rPr>
              <a:t>, potentially advancing the </a:t>
            </a:r>
            <a:br/>
            <a:r>
              <a:rPr lang="en-US" sz="927" spc="0">
                <a:solidFill>
                  <a:srgbClr val="000000"/>
                </a:solidFill>
                <a:latin typeface="Segoe UI Light" panose="02020603050405020304" pitchFamily="2"/>
              </a:rPr>
              <a:t>rule requirements </a:t>
            </a:r>
          </a:p>
        </p:txBody>
      </p:sp>
      <p:sp>
        <p:nvSpPr>
          <p:cNvPr id="18" name="Text Placeholder 17"/>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03505" rIns="0" bIns="0" anchor="t"/>
          <a:lstStyle>
            <a:lvl1pPr marL="282403" marR="0" indent="0" algn="l">
              <a:lnSpc>
                <a:spcPts val="1059"/>
              </a:lnSpc>
              <a:spcAft>
                <a:spcPts val="803"/>
              </a:spcAft>
              <a:tabLst>
                <a:tab pos="7382829" algn="l"/>
              </a:tabLst>
              <a:defRPr/>
            </a:lvl1pPr>
          </a:lstStyle>
          <a:p>
            <a:pPr marL="320040" marR="0" indent="0" algn="l">
              <a:lnSpc>
                <a:spcPts val="1200"/>
              </a:lnSpc>
              <a:spcAft>
                <a:spcPts val="910"/>
              </a:spcAft>
              <a:tabLst>
                <a:tab pos="8366760" algn="l"/>
              </a:tabLst>
            </a:pPr>
            <a:r>
              <a:rPr lang="en-US" sz="794" spc="0">
                <a:solidFill>
                  <a:srgbClr val="FFFFFF"/>
                </a:solidFill>
                <a:latin typeface="Segoe UI Light" panose="02020603050405020304" pitchFamily="2"/>
              </a:rPr>
              <a:t>© 2020 The Chartis Group, LLC. All Rights Reserved. Page 16 </a:t>
            </a:r>
          </a:p>
        </p:txBody>
      </p:sp>
    </p:spTree>
    <p:extLst>
      <p:ext uri="{BB962C8B-B14F-4D97-AF65-F5344CB8AC3E}">
        <p14:creationId xmlns:p14="http://schemas.microsoft.com/office/powerpoint/2010/main" val="4069041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407391" y="571501"/>
            <a:ext cx="7336559" cy="514910"/>
          </a:xfrm>
          <a:prstGeom prst="rect">
            <a:avLst/>
          </a:prstGeom>
          <a:noFill/>
          <a:ln w="0" cmpd="sng">
            <a:noFill/>
            <a:prstDash val="solid"/>
          </a:ln>
        </p:spPr>
        <p:txBody>
          <a:bodyPr vert="horz" lIns="0" tIns="27940" rIns="0" bIns="0" anchor="t"/>
          <a:lstStyle>
            <a:lvl1pPr marL="0" marR="0" indent="0" algn="l">
              <a:lnSpc>
                <a:spcPts val="2735"/>
              </a:lnSpc>
              <a:spcAft>
                <a:spcPts val="0"/>
              </a:spcAft>
              <a:defRPr/>
            </a:lvl1pPr>
          </a:lstStyle>
          <a:p>
            <a:pPr marL="0" marR="0" indent="0" algn="l">
              <a:lnSpc>
                <a:spcPts val="3100"/>
              </a:lnSpc>
              <a:spcAft>
                <a:spcPts val="0"/>
              </a:spcAft>
            </a:pPr>
            <a:r>
              <a:rPr lang="en-US" sz="2074" spc="13">
                <a:solidFill>
                  <a:srgbClr val="00284B"/>
                </a:solidFill>
                <a:latin typeface="Segoe UI" panose="02020603050405020304" pitchFamily="2"/>
              </a:rPr>
              <a:t>Exceptions to Information Blocking Examples </a:t>
            </a:r>
          </a:p>
        </p:txBody>
      </p:sp>
      <p:sp>
        <p:nvSpPr>
          <p:cNvPr id="7" name="Text Placeholder 6"/>
          <p:cNvSpPr>
            <a:spLocks noGrp="1"/>
          </p:cNvSpPr>
          <p:nvPr>
            <p:ph type="body" idx="10"/>
          </p:nvPr>
        </p:nvSpPr>
        <p:spPr>
          <a:xfrm>
            <a:off x="403514" y="1086410"/>
            <a:ext cx="8340436" cy="416859"/>
          </a:xfrm>
          <a:prstGeom prst="rect">
            <a:avLst/>
          </a:prstGeom>
          <a:noFill/>
          <a:ln w="0" cmpd="sng">
            <a:noFill/>
            <a:prstDash val="solid"/>
          </a:ln>
        </p:spPr>
        <p:txBody>
          <a:bodyPr vert="horz" lIns="0" tIns="3175" rIns="0" bIns="0" anchor="t"/>
          <a:lstStyle>
            <a:lvl1pPr marL="201717" marR="0" indent="0" algn="l">
              <a:lnSpc>
                <a:spcPts val="1765"/>
              </a:lnSpc>
              <a:spcBef>
                <a:spcPts val="0"/>
              </a:spcBef>
              <a:spcAft>
                <a:spcPts val="132"/>
              </a:spcAft>
              <a:defRPr/>
            </a:lvl1pPr>
          </a:lstStyle>
          <a:p>
            <a:pPr marL="228600" marR="0" indent="0" algn="l">
              <a:lnSpc>
                <a:spcPts val="2000"/>
              </a:lnSpc>
              <a:spcAft>
                <a:spcPts val="0"/>
              </a:spcAft>
            </a:pPr>
            <a:r>
              <a:rPr lang="en-US" sz="1412" spc="0">
                <a:solidFill>
                  <a:srgbClr val="00284B"/>
                </a:solidFill>
                <a:latin typeface="Segoe UI" panose="02020603050405020304" pitchFamily="2"/>
              </a:rPr>
              <a:t>Not all exceptions to information blocking will be most applicable providers. Those exceptions that </a:t>
            </a:r>
          </a:p>
          <a:p>
            <a:pPr marL="228600" marR="0" indent="0" algn="l">
              <a:lnSpc>
                <a:spcPts val="2000"/>
              </a:lnSpc>
              <a:spcBef>
                <a:spcPts val="0"/>
              </a:spcBef>
              <a:spcAft>
                <a:spcPts val="150"/>
              </a:spcAft>
            </a:pPr>
            <a:r>
              <a:rPr lang="en-US" sz="1412" spc="0">
                <a:solidFill>
                  <a:srgbClr val="00284B"/>
                </a:solidFill>
                <a:latin typeface="Segoe UI" panose="02020603050405020304" pitchFamily="2"/>
              </a:rPr>
              <a:t>will likely apply are #1, #2, #4 and #6, and #7 and #8 could also apply. </a:t>
            </a:r>
          </a:p>
        </p:txBody>
      </p:sp>
      <p:sp>
        <p:nvSpPr>
          <p:cNvPr id="10" name="Text Placeholder 9"/>
          <p:cNvSpPr>
            <a:spLocks noGrp="1"/>
          </p:cNvSpPr>
          <p:nvPr>
            <p:ph type="body" idx="10"/>
          </p:nvPr>
        </p:nvSpPr>
        <p:spPr>
          <a:xfrm>
            <a:off x="403514" y="2242858"/>
            <a:ext cx="1699491" cy="2014257"/>
          </a:xfrm>
          <a:prstGeom prst="rect">
            <a:avLst/>
          </a:prstGeom>
          <a:noFill/>
          <a:ln w="0" cmpd="sng">
            <a:noFill/>
            <a:prstDash val="solid"/>
          </a:ln>
        </p:spPr>
        <p:txBody>
          <a:bodyPr vert="horz" lIns="0" tIns="0" rIns="0" bIns="0" anchor="t"/>
          <a:lstStyle>
            <a:lvl1pPr marL="484120" marR="0" indent="201717" algn="l">
              <a:lnSpc>
                <a:spcPts val="1235"/>
              </a:lnSpc>
              <a:spcBef>
                <a:spcPts val="0"/>
              </a:spcBef>
              <a:spcAft>
                <a:spcPts val="0"/>
              </a:spcAft>
              <a:buFont typeface="Segoe UI Light"/>
              <a:buAutoNum type="arabicPeriod"/>
              <a:defRPr/>
            </a:lvl1pPr>
          </a:lstStyle>
          <a:p>
            <a:pPr marL="91440" marR="0" indent="0" algn="l">
              <a:lnSpc>
                <a:spcPts val="1600"/>
              </a:lnSpc>
              <a:spcAft>
                <a:spcPts val="0"/>
              </a:spcAft>
            </a:pPr>
            <a:r>
              <a:rPr lang="en-US" sz="1191" b="1" spc="0">
                <a:solidFill>
                  <a:srgbClr val="FFFFFF"/>
                </a:solidFill>
                <a:latin typeface="Segoe UI Light" panose="02020603050405020304" pitchFamily="2"/>
              </a:rPr>
              <a:t>Exceptions for </a:t>
            </a:r>
            <a:r>
              <a:rPr lang="en-US" sz="1235" b="1" u="sng" spc="0">
                <a:solidFill>
                  <a:srgbClr val="FFFFFF"/>
                </a:solidFill>
                <a:latin typeface="Segoe UI Light" panose="02020603050405020304" pitchFamily="2"/>
              </a:rPr>
              <a:t>not </a:t>
            </a:r>
            <a:r>
              <a:rPr lang="en-US" sz="1191" b="1" spc="0">
                <a:solidFill>
                  <a:srgbClr val="FFFFFF"/>
                </a:solidFill>
                <a:latin typeface="Segoe UI Light" panose="02020603050405020304" pitchFamily="2"/>
              </a:rPr>
              <a:t> fulfilling requests </a:t>
            </a:r>
            <a:r>
              <a:rPr lang="en-US" sz="1235" spc="0">
                <a:solidFill>
                  <a:srgbClr val="FFFFFF"/>
                </a:solidFill>
                <a:latin typeface="Segoe UI Light" panose="02020603050405020304" pitchFamily="2"/>
              </a:rPr>
              <a:t>to access, exchange or use EHI include: </a:t>
            </a:r>
          </a:p>
          <a:p>
            <a:pPr marL="548640" marR="0" indent="228600" algn="l">
              <a:lnSpc>
                <a:spcPts val="1500"/>
              </a:lnSpc>
              <a:spcBef>
                <a:spcPts val="0"/>
              </a:spcBef>
              <a:spcAft>
                <a:spcPts val="0"/>
              </a:spcAft>
              <a:buFont typeface="Segoe UI Light"/>
              <a:buAutoNum type="arabicPeriod"/>
            </a:pPr>
            <a:r>
              <a:rPr lang="en-US" sz="1059" b="1" spc="0">
                <a:solidFill>
                  <a:srgbClr val="FFFFFF"/>
                </a:solidFill>
                <a:latin typeface="Segoe UI Light" panose="02020603050405020304" pitchFamily="2"/>
              </a:rPr>
              <a:t>Preventing Harm Exception </a:t>
            </a:r>
          </a:p>
          <a:p>
            <a:pPr marL="548640" marR="0" indent="228600" algn="l">
              <a:lnSpc>
                <a:spcPts val="1400"/>
              </a:lnSpc>
              <a:spcBef>
                <a:spcPts val="0"/>
              </a:spcBef>
              <a:spcAft>
                <a:spcPts val="0"/>
              </a:spcAft>
              <a:buFont typeface="Segoe UI Light"/>
              <a:buAutoNum type="arabicPeriod"/>
            </a:pPr>
            <a:r>
              <a:rPr lang="en-US" sz="1059" b="1" spc="0">
                <a:solidFill>
                  <a:srgbClr val="FFFFFF"/>
                </a:solidFill>
                <a:latin typeface="Segoe UI Light" panose="02020603050405020304" pitchFamily="2"/>
              </a:rPr>
              <a:t>Privacy Exception </a:t>
            </a:r>
          </a:p>
          <a:p>
            <a:pPr marL="548640" marR="0" indent="228600" algn="l">
              <a:lnSpc>
                <a:spcPts val="1400"/>
              </a:lnSpc>
              <a:spcBef>
                <a:spcPts val="0"/>
              </a:spcBef>
              <a:spcAft>
                <a:spcPts val="0"/>
              </a:spcAft>
              <a:buFont typeface="Segoe UI Light"/>
              <a:buAutoNum type="arabicPeriod"/>
            </a:pPr>
            <a:r>
              <a:rPr lang="en-US" sz="1059" spc="0">
                <a:solidFill>
                  <a:srgbClr val="FFFFFF"/>
                </a:solidFill>
                <a:latin typeface="Segoe UI Light" panose="02020603050405020304" pitchFamily="2"/>
              </a:rPr>
              <a:t>Security Exception </a:t>
            </a:r>
          </a:p>
          <a:p>
            <a:pPr marL="548640" marR="0" indent="228600" algn="l">
              <a:lnSpc>
                <a:spcPts val="1400"/>
              </a:lnSpc>
              <a:spcBef>
                <a:spcPts val="0"/>
              </a:spcBef>
              <a:spcAft>
                <a:spcPts val="0"/>
              </a:spcAft>
              <a:buFont typeface="Segoe UI Light"/>
              <a:buAutoNum type="arabicPeriod"/>
            </a:pPr>
            <a:r>
              <a:rPr lang="en-US" sz="1059" b="1" spc="0">
                <a:solidFill>
                  <a:srgbClr val="FFFFFF"/>
                </a:solidFill>
                <a:latin typeface="Segoe UI Light" panose="02020603050405020304" pitchFamily="2"/>
              </a:rPr>
              <a:t>Infeasibly Exception </a:t>
            </a:r>
          </a:p>
          <a:p>
            <a:pPr marL="548640" marR="0" indent="228600" algn="l">
              <a:lnSpc>
                <a:spcPts val="1400"/>
              </a:lnSpc>
              <a:spcBef>
                <a:spcPts val="0"/>
              </a:spcBef>
              <a:spcAft>
                <a:spcPts val="0"/>
              </a:spcAft>
              <a:buFont typeface="Segoe UI Light"/>
              <a:buAutoNum type="arabicPeriod"/>
            </a:pPr>
            <a:r>
              <a:rPr lang="en-US" sz="1059" spc="0">
                <a:solidFill>
                  <a:srgbClr val="FFFFFF"/>
                </a:solidFill>
                <a:latin typeface="Segoe UI Light" panose="02020603050405020304" pitchFamily="2"/>
              </a:rPr>
              <a:t>Heath IT Performance Exception </a:t>
            </a:r>
          </a:p>
        </p:txBody>
      </p:sp>
      <p:sp>
        <p:nvSpPr>
          <p:cNvPr id="11" name="Text Placeholder 10"/>
          <p:cNvSpPr>
            <a:spLocks noGrp="1"/>
          </p:cNvSpPr>
          <p:nvPr>
            <p:ph type="body" idx="10"/>
          </p:nvPr>
        </p:nvSpPr>
        <p:spPr>
          <a:xfrm>
            <a:off x="403514" y="4577603"/>
            <a:ext cx="1710459" cy="1247775"/>
          </a:xfrm>
          <a:prstGeom prst="rect">
            <a:avLst/>
          </a:prstGeom>
          <a:noFill/>
          <a:ln w="0" cmpd="sng">
            <a:noFill/>
            <a:prstDash val="solid"/>
          </a:ln>
        </p:spPr>
        <p:txBody>
          <a:bodyPr vert="horz" lIns="0" tIns="0" rIns="0" bIns="0" anchor="t"/>
          <a:lstStyle>
            <a:lvl1pPr marL="484120" marR="0" indent="201717" algn="l">
              <a:lnSpc>
                <a:spcPts val="1235"/>
              </a:lnSpc>
              <a:spcBef>
                <a:spcPts val="22"/>
              </a:spcBef>
              <a:spcAft>
                <a:spcPts val="18"/>
              </a:spcAft>
              <a:buFont typeface="Segoe UI Light"/>
              <a:buAutoNum type="arabicPeriod"/>
              <a:defRPr/>
            </a:lvl1pPr>
          </a:lstStyle>
          <a:p>
            <a:pPr marL="91440" marR="0" indent="0" algn="l">
              <a:lnSpc>
                <a:spcPts val="1400"/>
              </a:lnSpc>
              <a:spcAft>
                <a:spcPts val="0"/>
              </a:spcAft>
            </a:pPr>
            <a:r>
              <a:rPr lang="en-US" sz="1191" b="1" spc="13">
                <a:solidFill>
                  <a:srgbClr val="FFFFFF"/>
                </a:solidFill>
                <a:latin typeface="Segoe UI Light" panose="02020603050405020304" pitchFamily="2"/>
              </a:rPr>
              <a:t>Exceptions for </a:t>
            </a:r>
          </a:p>
          <a:p>
            <a:pPr marL="91440" marR="0" indent="0" algn="l">
              <a:lnSpc>
                <a:spcPts val="1700"/>
              </a:lnSpc>
              <a:spcBef>
                <a:spcPts val="0"/>
              </a:spcBef>
              <a:spcAft>
                <a:spcPts val="0"/>
              </a:spcAft>
            </a:pPr>
            <a:r>
              <a:rPr lang="en-US" sz="1191" b="1" spc="0">
                <a:solidFill>
                  <a:srgbClr val="FFFFFF"/>
                </a:solidFill>
                <a:latin typeface="Segoe UI Light" panose="02020603050405020304" pitchFamily="2"/>
              </a:rPr>
              <a:t>procedures for fulfilling </a:t>
            </a:r>
            <a:r>
              <a:rPr lang="en-US" sz="1235" spc="0">
                <a:solidFill>
                  <a:srgbClr val="FFFFFF"/>
                </a:solidFill>
                <a:latin typeface="Segoe UI Light" panose="02020603050405020304" pitchFamily="2"/>
              </a:rPr>
              <a:t>requests include: </a:t>
            </a:r>
          </a:p>
          <a:p>
            <a:pPr marL="548640" marR="0" indent="228600" algn="l">
              <a:lnSpc>
                <a:spcPts val="1400"/>
              </a:lnSpc>
              <a:spcBef>
                <a:spcPts val="585"/>
              </a:spcBef>
              <a:spcAft>
                <a:spcPts val="0"/>
              </a:spcAft>
              <a:buFont typeface="Segoe UI Light"/>
              <a:buAutoNum type="arabicPeriod"/>
            </a:pPr>
            <a:r>
              <a:rPr lang="en-US" sz="1059" b="1" spc="0">
                <a:solidFill>
                  <a:srgbClr val="FFFFFF"/>
                </a:solidFill>
                <a:latin typeface="Segoe UI Light" panose="02020603050405020304" pitchFamily="2"/>
              </a:rPr>
              <a:t>Content and Manner Exception </a:t>
            </a:r>
          </a:p>
          <a:p>
            <a:pPr marL="548640" marR="0" indent="228600" algn="l">
              <a:lnSpc>
                <a:spcPts val="1400"/>
              </a:lnSpc>
              <a:spcBef>
                <a:spcPts val="0"/>
              </a:spcBef>
              <a:spcAft>
                <a:spcPts val="0"/>
              </a:spcAft>
              <a:buFont typeface="Segoe UI Light"/>
              <a:buAutoNum type="arabicPeriod"/>
            </a:pPr>
            <a:r>
              <a:rPr lang="en-US" sz="1059" b="1" spc="0">
                <a:solidFill>
                  <a:srgbClr val="FFFFFF"/>
                </a:solidFill>
                <a:latin typeface="Segoe UI Light" panose="02020603050405020304" pitchFamily="2"/>
              </a:rPr>
              <a:t>Fees Exception </a:t>
            </a:r>
          </a:p>
          <a:p>
            <a:pPr marL="548640" marR="0" indent="228600" algn="l">
              <a:lnSpc>
                <a:spcPts val="1400"/>
              </a:lnSpc>
              <a:spcBef>
                <a:spcPts val="25"/>
              </a:spcBef>
              <a:spcAft>
                <a:spcPts val="20"/>
              </a:spcAft>
              <a:buFont typeface="Segoe UI Light"/>
              <a:buAutoNum type="arabicPeriod"/>
            </a:pPr>
            <a:r>
              <a:rPr lang="en-US" sz="1059" b="1" spc="0">
                <a:solidFill>
                  <a:srgbClr val="FFFFFF"/>
                </a:solidFill>
                <a:latin typeface="Segoe UI Light" panose="02020603050405020304" pitchFamily="2"/>
              </a:rPr>
              <a:t>Licensing Exception </a:t>
            </a:r>
          </a:p>
        </p:txBody>
      </p:sp>
      <p:sp>
        <p:nvSpPr>
          <p:cNvPr id="12" name="Text Placeholder 11"/>
          <p:cNvSpPr>
            <a:spLocks noGrp="1"/>
          </p:cNvSpPr>
          <p:nvPr>
            <p:ph type="body" idx="10"/>
          </p:nvPr>
        </p:nvSpPr>
        <p:spPr>
          <a:xfrm>
            <a:off x="403514" y="6219265"/>
            <a:ext cx="8340436" cy="246529"/>
          </a:xfrm>
          <a:prstGeom prst="rect">
            <a:avLst/>
          </a:prstGeom>
          <a:noFill/>
          <a:ln w="0" cmpd="sng">
            <a:noFill/>
            <a:prstDash val="solid"/>
          </a:ln>
        </p:spPr>
        <p:txBody>
          <a:bodyPr vert="horz" lIns="0" tIns="4445" rIns="0" bIns="0" anchor="t"/>
          <a:lstStyle>
            <a:lvl1pPr marL="282403" marR="0" indent="0" algn="l">
              <a:lnSpc>
                <a:spcPts val="1059"/>
              </a:lnSpc>
              <a:spcAft>
                <a:spcPts val="865"/>
              </a:spcAft>
              <a:tabLst>
                <a:tab pos="7382829" algn="l"/>
              </a:tabLst>
              <a:defRPr/>
            </a:lvl1pPr>
          </a:lstStyle>
          <a:p>
            <a:pPr marL="320040" marR="0" indent="0" algn="l">
              <a:lnSpc>
                <a:spcPts val="1200"/>
              </a:lnSpc>
              <a:spcAft>
                <a:spcPts val="980"/>
              </a:spcAft>
              <a:tabLst>
                <a:tab pos="8366760" algn="l"/>
              </a:tabLst>
            </a:pPr>
            <a:r>
              <a:rPr lang="en-US" sz="794" spc="0">
                <a:solidFill>
                  <a:srgbClr val="FFFFFF"/>
                </a:solidFill>
                <a:latin typeface="Segoe UI Light" panose="02020603050405020304" pitchFamily="2"/>
              </a:rPr>
              <a:t>© 2020 The Chartis Group, LLC. All Rights Reserved. Page 17 </a:t>
            </a:r>
          </a:p>
        </p:txBody>
      </p:sp>
    </p:spTree>
    <p:extLst>
      <p:ext uri="{BB962C8B-B14F-4D97-AF65-F5344CB8AC3E}">
        <p14:creationId xmlns:p14="http://schemas.microsoft.com/office/powerpoint/2010/main" val="622127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6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ayout 19">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403514" y="1506071"/>
            <a:ext cx="8340436" cy="510988"/>
          </a:xfrm>
          <a:prstGeom prst="rect">
            <a:avLst/>
          </a:prstGeom>
          <a:solidFill>
            <a:srgbClr val="00284B"/>
          </a:solidFill>
          <a:ln w="0" cmpd="sng">
            <a:noFill/>
            <a:prstDash val="solid"/>
          </a:ln>
        </p:spPr>
        <p:txBody>
          <a:bodyPr vert="horz" lIns="0" tIns="79375" rIns="0" bIns="0" anchor="t"/>
          <a:lstStyle>
            <a:lvl1pPr marL="403433" marR="443777" indent="0" algn="just">
              <a:lnSpc>
                <a:spcPts val="1500"/>
              </a:lnSpc>
              <a:spcAft>
                <a:spcPts val="507"/>
              </a:spcAft>
              <a:defRPr/>
            </a:lvl1pPr>
          </a:lstStyle>
          <a:p>
            <a:pPr marL="457200" marR="502920" indent="0" algn="just">
              <a:lnSpc>
                <a:spcPts val="1700"/>
              </a:lnSpc>
              <a:spcAft>
                <a:spcPts val="575"/>
              </a:spcAft>
            </a:pPr>
            <a:r>
              <a:rPr lang="en-US" sz="1235" spc="-4">
                <a:solidFill>
                  <a:srgbClr val="FFFFFF"/>
                </a:solidFill>
                <a:latin typeface="Segoe UI Light" panose="02020603050405020304" pitchFamily="2"/>
              </a:rPr>
              <a:t>Use cases for leveraging the NPPES (national provider contact information) lead to a strategic initiative for best practice. Envision one enterprise master provider database with all provider contact and presence information. </a:t>
            </a:r>
          </a:p>
        </p:txBody>
      </p:sp>
      <p:sp>
        <p:nvSpPr>
          <p:cNvPr id="10" name="Text Placeholder 9"/>
          <p:cNvSpPr>
            <a:spLocks noGrp="1"/>
          </p:cNvSpPr>
          <p:nvPr>
            <p:ph type="body" idx="10"/>
          </p:nvPr>
        </p:nvSpPr>
        <p:spPr>
          <a:xfrm>
            <a:off x="7908060" y="3240181"/>
            <a:ext cx="729095" cy="268941"/>
          </a:xfrm>
          <a:prstGeom prst="rect">
            <a:avLst/>
          </a:prstGeom>
          <a:noFill/>
          <a:ln w="0" cmpd="sng">
            <a:noFill/>
            <a:prstDash val="solid"/>
          </a:ln>
        </p:spPr>
        <p:txBody>
          <a:bodyPr vert="horz" lIns="0" tIns="49530" rIns="0" bIns="0" anchor="t"/>
          <a:lstStyle>
            <a:lvl1pPr marL="0" marR="0" indent="0" algn="l">
              <a:lnSpc>
                <a:spcPts val="882"/>
              </a:lnSpc>
              <a:spcAft>
                <a:spcPts val="0"/>
              </a:spcAft>
              <a:defRPr/>
            </a:lvl1pPr>
          </a:lstStyle>
          <a:p>
            <a:pPr marL="0" marR="0" indent="0" algn="l">
              <a:lnSpc>
                <a:spcPts val="1000"/>
              </a:lnSpc>
              <a:spcAft>
                <a:spcPts val="0"/>
              </a:spcAft>
            </a:pPr>
            <a:r>
              <a:rPr lang="en-US" sz="927" b="1" spc="-9">
                <a:solidFill>
                  <a:srgbClr val="00284B"/>
                </a:solidFill>
                <a:latin typeface="Segoe UI" panose="02020603050405020304" pitchFamily="2"/>
              </a:rPr>
              <a:t>Digitally Transformed </a:t>
            </a:r>
          </a:p>
        </p:txBody>
      </p:sp>
      <p:sp>
        <p:nvSpPr>
          <p:cNvPr id="11" name="Text Placeholder 10"/>
          <p:cNvSpPr>
            <a:spLocks noGrp="1"/>
          </p:cNvSpPr>
          <p:nvPr>
            <p:ph type="body" idx="10"/>
          </p:nvPr>
        </p:nvSpPr>
        <p:spPr>
          <a:xfrm>
            <a:off x="7960591" y="4926106"/>
            <a:ext cx="590550" cy="159684"/>
          </a:xfrm>
          <a:prstGeom prst="rect">
            <a:avLst/>
          </a:prstGeom>
          <a:noFill/>
          <a:ln w="0" cmpd="sng">
            <a:noFill/>
            <a:prstDash val="solid"/>
          </a:ln>
        </p:spPr>
        <p:txBody>
          <a:bodyPr vert="horz" lIns="0" tIns="2540" rIns="0" bIns="0" anchor="t"/>
          <a:lstStyle>
            <a:lvl1pPr marL="0" marR="0" indent="0" algn="l">
              <a:lnSpc>
                <a:spcPts val="1235"/>
              </a:lnSpc>
              <a:spcAft>
                <a:spcPts val="0"/>
              </a:spcAft>
              <a:defRPr/>
            </a:lvl1pPr>
          </a:lstStyle>
          <a:p>
            <a:pPr marL="0" marR="0" indent="0" algn="l">
              <a:lnSpc>
                <a:spcPts val="1400"/>
              </a:lnSpc>
              <a:spcAft>
                <a:spcPts val="0"/>
              </a:spcAft>
            </a:pPr>
            <a:r>
              <a:rPr lang="en-US" sz="927" b="1" spc="-49">
                <a:solidFill>
                  <a:srgbClr val="C04E26"/>
                </a:solidFill>
                <a:latin typeface="Segoe UI" panose="02020603050405020304" pitchFamily="2"/>
              </a:rPr>
              <a:t>Compliant </a:t>
            </a:r>
          </a:p>
        </p:txBody>
      </p:sp>
      <p:sp>
        <p:nvSpPr>
          <p:cNvPr id="12" name="Text Placeholder 11"/>
          <p:cNvSpPr>
            <a:spLocks noGrp="1"/>
          </p:cNvSpPr>
          <p:nvPr>
            <p:ph type="body" idx="10"/>
          </p:nvPr>
        </p:nvSpPr>
        <p:spPr>
          <a:xfrm>
            <a:off x="1499178" y="3531534"/>
            <a:ext cx="3926032" cy="179854"/>
          </a:xfrm>
          <a:prstGeom prst="rect">
            <a:avLst/>
          </a:prstGeom>
          <a:noFill/>
          <a:ln w="0" cmpd="sng">
            <a:noFill/>
            <a:prstDash val="solid"/>
          </a:ln>
        </p:spPr>
        <p:txBody>
          <a:bodyPr vert="horz" lIns="0" tIns="3810" rIns="0" bIns="0" anchor="t"/>
          <a:lstStyle>
            <a:lvl1pPr marL="0" marR="0" indent="0" algn="l">
              <a:lnSpc>
                <a:spcPts val="1412"/>
              </a:lnSpc>
              <a:spcAft>
                <a:spcPts val="22"/>
              </a:spcAft>
              <a:defRPr/>
            </a:lvl1pPr>
          </a:lstStyle>
          <a:p>
            <a:pPr marL="0" marR="0" indent="0" algn="l">
              <a:lnSpc>
                <a:spcPts val="1600"/>
              </a:lnSpc>
              <a:spcAft>
                <a:spcPts val="25"/>
              </a:spcAft>
            </a:pPr>
            <a:r>
              <a:rPr lang="en-US" sz="1059" b="1" spc="-13">
                <a:solidFill>
                  <a:srgbClr val="00284B"/>
                </a:solidFill>
                <a:latin typeface="Segoe UI" panose="02020603050405020304" pitchFamily="2"/>
              </a:rPr>
              <a:t>Option 1 Strategic Transformation to Digital Interoperability </a:t>
            </a:r>
          </a:p>
        </p:txBody>
      </p:sp>
      <p:sp>
        <p:nvSpPr>
          <p:cNvPr id="13" name="Text Placeholder 12"/>
          <p:cNvSpPr>
            <a:spLocks noGrp="1"/>
          </p:cNvSpPr>
          <p:nvPr>
            <p:ph type="body" idx="10"/>
          </p:nvPr>
        </p:nvSpPr>
        <p:spPr>
          <a:xfrm>
            <a:off x="523586" y="4117602"/>
            <a:ext cx="740064" cy="34738"/>
          </a:xfrm>
          <a:prstGeom prst="rect">
            <a:avLst/>
          </a:prstGeom>
          <a:noFill/>
          <a:ln w="0" cmpd="sng">
            <a:noFill/>
            <a:prstDash val="solid"/>
          </a:ln>
        </p:spPr>
        <p:txBody>
          <a:bodyPr vert="horz" lIns="0" tIns="0" rIns="0" bIns="0" anchor="t"/>
          <a:lstStyle>
            <a:lvl1pPr marL="0" marR="0" indent="0" algn="l">
              <a:lnSpc>
                <a:spcPts val="1500"/>
              </a:lnSpc>
              <a:spcAft>
                <a:spcPts val="190"/>
              </a:spcAft>
              <a:tabLst>
                <a:tab pos="726180" algn="r"/>
              </a:tabLst>
              <a:defRPr/>
            </a:lvl1pPr>
          </a:lstStyle>
          <a:p>
            <a:pPr marL="0" marR="0" indent="0" algn="l">
              <a:lnSpc>
                <a:spcPts val="1700"/>
              </a:lnSpc>
              <a:spcAft>
                <a:spcPts val="215"/>
              </a:spcAft>
              <a:tabLst>
                <a:tab pos="822960" algn="r"/>
              </a:tabLst>
            </a:pPr>
            <a:r>
              <a:rPr lang="en-US" sz="794" b="1" spc="0">
                <a:solidFill>
                  <a:srgbClr val="000000"/>
                </a:solidFill>
                <a:latin typeface="Segoe UI" panose="02020603050405020304" pitchFamily="2"/>
              </a:rPr>
              <a:t>DECISION </a:t>
            </a:r>
            <a:r>
              <a:rPr lang="en-US" sz="1059" b="1" spc="0">
                <a:solidFill>
                  <a:srgbClr val="000000"/>
                </a:solidFill>
                <a:latin typeface="Segoe UI" panose="02020603050405020304" pitchFamily="2"/>
              </a:rPr>
              <a:t>? </a:t>
            </a:r>
          </a:p>
        </p:txBody>
      </p:sp>
      <p:sp>
        <p:nvSpPr>
          <p:cNvPr id="14" name="Text Placeholder 13"/>
          <p:cNvSpPr>
            <a:spLocks noGrp="1"/>
          </p:cNvSpPr>
          <p:nvPr>
            <p:ph type="body" idx="10"/>
          </p:nvPr>
        </p:nvSpPr>
        <p:spPr>
          <a:xfrm>
            <a:off x="552450" y="4170269"/>
            <a:ext cx="399473" cy="132790"/>
          </a:xfrm>
          <a:prstGeom prst="rect">
            <a:avLst/>
          </a:prstGeom>
          <a:noFill/>
          <a:ln w="0" cmpd="sng">
            <a:noFill/>
            <a:prstDash val="solid"/>
          </a:ln>
        </p:spPr>
        <p:txBody>
          <a:bodyPr vert="horz" lIns="0" tIns="25400" rIns="0" bIns="0" anchor="t"/>
          <a:lstStyle>
            <a:lvl1pPr marL="0" marR="0" indent="0" algn="l">
              <a:lnSpc>
                <a:spcPts val="882"/>
              </a:lnSpc>
              <a:spcAft>
                <a:spcPts val="0"/>
              </a:spcAft>
              <a:defRPr/>
            </a:lvl1pPr>
          </a:lstStyle>
          <a:p>
            <a:pPr marL="0" marR="0" indent="0" algn="l">
              <a:lnSpc>
                <a:spcPts val="1000"/>
              </a:lnSpc>
              <a:spcAft>
                <a:spcPts val="0"/>
              </a:spcAft>
            </a:pPr>
            <a:r>
              <a:rPr lang="en-US" sz="794" spc="40">
                <a:solidFill>
                  <a:srgbClr val="000000"/>
                </a:solidFill>
                <a:latin typeface="Segoe UI" panose="02020603050405020304" pitchFamily="2"/>
              </a:rPr>
              <a:t>POINT </a:t>
            </a:r>
          </a:p>
        </p:txBody>
      </p:sp>
      <p:sp>
        <p:nvSpPr>
          <p:cNvPr id="15" name="Text Placeholder 14"/>
          <p:cNvSpPr>
            <a:spLocks noGrp="1"/>
          </p:cNvSpPr>
          <p:nvPr>
            <p:ph type="body" idx="10"/>
          </p:nvPr>
        </p:nvSpPr>
        <p:spPr>
          <a:xfrm>
            <a:off x="1499178" y="4604498"/>
            <a:ext cx="2997777" cy="179854"/>
          </a:xfrm>
          <a:prstGeom prst="rect">
            <a:avLst/>
          </a:prstGeom>
          <a:noFill/>
          <a:ln w="0" cmpd="sng">
            <a:noFill/>
            <a:prstDash val="solid"/>
          </a:ln>
        </p:spPr>
        <p:txBody>
          <a:bodyPr vert="horz" lIns="0" tIns="3810" rIns="0" bIns="0" anchor="t"/>
          <a:lstStyle>
            <a:lvl1pPr marL="0" marR="0" indent="0" algn="l">
              <a:lnSpc>
                <a:spcPts val="1324"/>
              </a:lnSpc>
              <a:spcAft>
                <a:spcPts val="0"/>
              </a:spcAft>
              <a:defRPr/>
            </a:lvl1pPr>
          </a:lstStyle>
          <a:p>
            <a:pPr marL="0" marR="0" indent="0" algn="l">
              <a:lnSpc>
                <a:spcPts val="1500"/>
              </a:lnSpc>
              <a:spcAft>
                <a:spcPts val="0"/>
              </a:spcAft>
            </a:pPr>
            <a:r>
              <a:rPr lang="en-US" sz="1059" b="1" spc="-13">
                <a:solidFill>
                  <a:srgbClr val="C04E26"/>
                </a:solidFill>
                <a:latin typeface="Segoe UI" panose="02020603050405020304" pitchFamily="2"/>
              </a:rPr>
              <a:t>Option 2 Minimum Compliance with the Rules </a:t>
            </a:r>
          </a:p>
        </p:txBody>
      </p:sp>
      <p:sp>
        <p:nvSpPr>
          <p:cNvPr id="16" name="Text Placeholder 15"/>
          <p:cNvSpPr>
            <a:spLocks noGrp="1"/>
          </p:cNvSpPr>
          <p:nvPr>
            <p:ph type="body" idx="10"/>
          </p:nvPr>
        </p:nvSpPr>
        <p:spPr>
          <a:xfrm>
            <a:off x="403514" y="5573806"/>
            <a:ext cx="8340436" cy="558053"/>
          </a:xfrm>
          <a:prstGeom prst="rect">
            <a:avLst/>
          </a:prstGeom>
          <a:noFill/>
          <a:ln w="0" cmpd="sng">
            <a:noFill/>
            <a:prstDash val="solid"/>
          </a:ln>
        </p:spPr>
        <p:txBody>
          <a:bodyPr vert="horz" lIns="0" tIns="26035" rIns="0" bIns="0" anchor="t"/>
          <a:lstStyle>
            <a:lvl1pPr marL="1815450" marR="0" indent="0" algn="l">
              <a:lnSpc>
                <a:spcPts val="882"/>
              </a:lnSpc>
              <a:spcBef>
                <a:spcPts val="0"/>
              </a:spcBef>
              <a:spcAft>
                <a:spcPts val="1610"/>
              </a:spcAft>
              <a:tabLst>
                <a:tab pos="3429183" algn="l"/>
                <a:tab pos="4800856" algn="l"/>
                <a:tab pos="5970813" algn="l"/>
              </a:tabLst>
              <a:defRPr/>
            </a:lvl1pPr>
          </a:lstStyle>
          <a:p>
            <a:pPr marL="1005840" marR="0" indent="0" algn="l">
              <a:lnSpc>
                <a:spcPts val="900"/>
              </a:lnSpc>
              <a:spcAft>
                <a:spcPts val="0"/>
              </a:spcAft>
              <a:tabLst>
                <a:tab pos="2057400" algn="l"/>
                <a:tab pos="3977640" algn="l"/>
                <a:tab pos="5257800" algn="l"/>
                <a:tab pos="6720840" algn="l"/>
              </a:tabLst>
            </a:pPr>
            <a:r>
              <a:rPr lang="en-US" sz="794" spc="0">
                <a:solidFill>
                  <a:srgbClr val="00284B"/>
                </a:solidFill>
                <a:latin typeface="Segoe UI" panose="02020603050405020304" pitchFamily="2"/>
              </a:rPr>
              <a:t>Silo provider Possibly aggregate updates Create process MSO is open to sharing Multiple provider directories </a:t>
            </a:r>
          </a:p>
          <a:p>
            <a:pPr marL="868680" marR="0" indent="0" algn="l">
              <a:lnSpc>
                <a:spcPts val="1100"/>
              </a:lnSpc>
              <a:spcBef>
                <a:spcPts val="0"/>
              </a:spcBef>
              <a:spcAft>
                <a:spcPts val="0"/>
              </a:spcAft>
              <a:tabLst>
                <a:tab pos="2057400" algn="l"/>
                <a:tab pos="3977640" algn="l"/>
                <a:tab pos="5257800" algn="l"/>
                <a:tab pos="6903720" algn="l"/>
              </a:tabLst>
            </a:pPr>
            <a:r>
              <a:rPr lang="en-US" sz="794" spc="0">
                <a:solidFill>
                  <a:srgbClr val="00284B"/>
                </a:solidFill>
                <a:latin typeface="Segoe UI" panose="02020603050405020304" pitchFamily="2"/>
              </a:rPr>
              <a:t>updates to NPPES through a delegate such as to bulk upload updates with all provider with coordinated but </a:t>
            </a:r>
          </a:p>
          <a:p>
            <a:pPr marL="2057400" marR="0" indent="0" algn="l">
              <a:lnSpc>
                <a:spcPts val="1000"/>
              </a:lnSpc>
              <a:spcBef>
                <a:spcPts val="0"/>
              </a:spcBef>
              <a:spcAft>
                <a:spcPts val="1825"/>
              </a:spcAft>
              <a:tabLst>
                <a:tab pos="3886200" algn="l"/>
                <a:tab pos="5440680" algn="l"/>
                <a:tab pos="6766560" algn="l"/>
              </a:tabLst>
            </a:pPr>
            <a:r>
              <a:rPr lang="en-US" sz="794" spc="0">
                <a:solidFill>
                  <a:srgbClr val="00284B"/>
                </a:solidFill>
                <a:latin typeface="Segoe UI" panose="02020603050405020304" pitchFamily="2"/>
              </a:rPr>
              <a:t>Medical Staff Office (MSO) ongoing updates directory owners duplicate update activities </a:t>
            </a:r>
          </a:p>
        </p:txBody>
      </p:sp>
      <p:sp>
        <p:nvSpPr>
          <p:cNvPr id="17" name="Text Placeholder 16"/>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13665" rIns="0" bIns="0" anchor="t"/>
          <a:lstStyle>
            <a:lvl1pPr marL="282403" marR="0" indent="0" algn="l">
              <a:lnSpc>
                <a:spcPts val="971"/>
              </a:lnSpc>
              <a:spcAft>
                <a:spcPts val="816"/>
              </a:spcAft>
              <a:tabLst>
                <a:tab pos="3711586" algn="l"/>
                <a:tab pos="7503859" algn="l"/>
              </a:tabLst>
              <a:defRPr/>
            </a:lvl1pPr>
          </a:lstStyle>
          <a:p>
            <a:pPr marL="320040" marR="0" indent="0" algn="l">
              <a:lnSpc>
                <a:spcPts val="1100"/>
              </a:lnSpc>
              <a:spcAft>
                <a:spcPts val="925"/>
              </a:spcAft>
              <a:tabLst>
                <a:tab pos="4206240" algn="l"/>
                <a:tab pos="8503920" algn="l"/>
              </a:tabLst>
            </a:pPr>
            <a:r>
              <a:rPr lang="en-US" sz="750" spc="0">
                <a:solidFill>
                  <a:srgbClr val="FFFFFF"/>
                </a:solidFill>
                <a:latin typeface="Segoe UI Light" panose="02020603050405020304" pitchFamily="2"/>
              </a:rPr>
              <a:t>© 2020 The Chartis Group, </a:t>
            </a:r>
            <a:r>
              <a:rPr lang="en-US" sz="750" spc="0">
                <a:solidFill>
                  <a:srgbClr val="FFFFFF"/>
                </a:solidFill>
                <a:latin typeface="Arial" panose="02020603050405020304" pitchFamily="2"/>
              </a:rPr>
              <a:t>[[</a:t>
            </a:r>
            <a:r>
              <a:rPr lang="en-US" sz="750" spc="0">
                <a:solidFill>
                  <a:srgbClr val="FFFFFF"/>
                </a:solidFill>
                <a:latin typeface="Segoe UI Light" panose="02020603050405020304" pitchFamily="2"/>
              </a:rPr>
              <a:t>C. All Rights Reserved. September 2020 Page 19 </a:t>
            </a:r>
          </a:p>
        </p:txBody>
      </p:sp>
    </p:spTree>
    <p:extLst>
      <p:ext uri="{BB962C8B-B14F-4D97-AF65-F5344CB8AC3E}">
        <p14:creationId xmlns:p14="http://schemas.microsoft.com/office/powerpoint/2010/main" val="1376402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403514" y="1506071"/>
            <a:ext cx="8340436" cy="548528"/>
          </a:xfrm>
          <a:prstGeom prst="rect">
            <a:avLst/>
          </a:prstGeom>
          <a:noFill/>
          <a:ln w="0" cmpd="sng">
            <a:noFill/>
            <a:prstDash val="solid"/>
          </a:ln>
        </p:spPr>
        <p:txBody>
          <a:bodyPr vert="horz" lIns="0" tIns="79375" rIns="0" bIns="0" anchor="t"/>
          <a:lstStyle>
            <a:lvl1pPr marL="403433" marR="484120" indent="0" algn="l">
              <a:lnSpc>
                <a:spcPts val="1500"/>
              </a:lnSpc>
              <a:spcAft>
                <a:spcPts val="759"/>
              </a:spcAft>
              <a:defRPr/>
            </a:lvl1pPr>
          </a:lstStyle>
          <a:p>
            <a:pPr marL="457200" marR="548640" indent="0" algn="l">
              <a:lnSpc>
                <a:spcPts val="1700"/>
              </a:lnSpc>
              <a:spcAft>
                <a:spcPts val="860"/>
              </a:spcAft>
            </a:pPr>
            <a:r>
              <a:rPr lang="en-US" sz="1235" spc="0">
                <a:solidFill>
                  <a:srgbClr val="FFFFFF"/>
                </a:solidFill>
                <a:latin typeface="Segoe UI Light" panose="02020603050405020304" pitchFamily="2"/>
              </a:rPr>
              <a:t>Headline: health systems must submit attestation that they are not information blocking, along with structuring a process to track data request and responses. </a:t>
            </a:r>
          </a:p>
        </p:txBody>
      </p:sp>
      <p:sp>
        <p:nvSpPr>
          <p:cNvPr id="13" name="Text Placeholder 12"/>
          <p:cNvSpPr>
            <a:spLocks noGrp="1"/>
          </p:cNvSpPr>
          <p:nvPr>
            <p:ph type="body" idx="10"/>
          </p:nvPr>
        </p:nvSpPr>
        <p:spPr>
          <a:xfrm>
            <a:off x="403513" y="2380129"/>
            <a:ext cx="5195455" cy="3100668"/>
          </a:xfrm>
          <a:prstGeom prst="rect">
            <a:avLst/>
          </a:prstGeom>
          <a:noFill/>
          <a:ln w="0" cmpd="sng">
            <a:noFill/>
            <a:prstDash val="solid"/>
          </a:ln>
        </p:spPr>
        <p:txBody>
          <a:bodyPr vert="horz" lIns="0" tIns="91440" rIns="0" bIns="0" anchor="t"/>
          <a:lstStyle>
            <a:lvl1pPr marL="374857" marR="672949" indent="161373" algn="l">
              <a:lnSpc>
                <a:spcPts val="1500"/>
              </a:lnSpc>
              <a:spcBef>
                <a:spcPts val="1072"/>
              </a:spcBef>
              <a:spcAft>
                <a:spcPts val="1734"/>
              </a:spcAft>
              <a:buFont typeface="Symbol"/>
              <a:buChar char="·"/>
              <a:defRPr/>
            </a:lvl1pPr>
          </a:lstStyle>
          <a:p>
            <a:pPr marL="379095" marR="305435" indent="137160" algn="l">
              <a:lnSpc>
                <a:spcPts val="1700"/>
              </a:lnSpc>
              <a:spcAft>
                <a:spcPts val="0"/>
              </a:spcAft>
              <a:buFont typeface="Symbol"/>
              <a:buChar char="·"/>
            </a:pPr>
            <a:r>
              <a:rPr lang="en-US" sz="1235" spc="0">
                <a:solidFill>
                  <a:srgbClr val="000000"/>
                </a:solidFill>
                <a:latin typeface="Segoe UI Light" panose="02020603050405020304" pitchFamily="2"/>
              </a:rPr>
              <a:t>Starting with data collected for the 2019 performance year, CMS will </a:t>
            </a:r>
            <a:r>
              <a:rPr lang="en-US" sz="1235" b="1" spc="0">
                <a:solidFill>
                  <a:srgbClr val="000000"/>
                </a:solidFill>
                <a:latin typeface="Segoe UI Semibold" panose="02020603050405020304" pitchFamily="2"/>
              </a:rPr>
              <a:t>publicly report eligible clinicians, hospitals</a:t>
            </a:r>
            <a:r>
              <a:rPr lang="en-US" sz="1235" spc="0">
                <a:solidFill>
                  <a:srgbClr val="000000"/>
                </a:solidFill>
                <a:latin typeface="Segoe UI Light" panose="02020603050405020304" pitchFamily="2"/>
              </a:rPr>
              <a:t>, and critical access hospitals (CAHs) that may be information blocking </a:t>
            </a:r>
            <a:r>
              <a:rPr lang="en-US" sz="1235" b="1" spc="0">
                <a:solidFill>
                  <a:srgbClr val="000000"/>
                </a:solidFill>
                <a:latin typeface="Segoe UI Semibold" panose="02020603050405020304" pitchFamily="2"/>
              </a:rPr>
              <a:t>based on how they attested to certain Promoting Interoperability Program </a:t>
            </a:r>
            <a:r>
              <a:rPr lang="en-US" sz="1235" spc="0">
                <a:solidFill>
                  <a:srgbClr val="000000"/>
                </a:solidFill>
                <a:latin typeface="Segoe UI Light" panose="02020603050405020304" pitchFamily="2"/>
              </a:rPr>
              <a:t>requirements. </a:t>
            </a:r>
          </a:p>
          <a:p>
            <a:pPr marL="882015" marR="396875" indent="182880" algn="l">
              <a:lnSpc>
                <a:spcPts val="1400"/>
              </a:lnSpc>
              <a:spcBef>
                <a:spcPts val="1200"/>
              </a:spcBef>
              <a:spcAft>
                <a:spcPts val="0"/>
              </a:spcAft>
              <a:buFont typeface="Symbol"/>
              <a:buChar char="·"/>
            </a:pPr>
            <a:r>
              <a:rPr lang="en-US" sz="1059" spc="-9">
                <a:solidFill>
                  <a:srgbClr val="000000"/>
                </a:solidFill>
                <a:latin typeface="Segoe UI Light" panose="02020603050405020304" pitchFamily="2"/>
              </a:rPr>
              <a:t>Knowing which providers may have </a:t>
            </a:r>
            <a:r>
              <a:rPr lang="en-US" sz="1059" b="1" spc="-9">
                <a:solidFill>
                  <a:srgbClr val="000000"/>
                </a:solidFill>
                <a:latin typeface="Segoe UI Semibold" panose="02020603050405020304" pitchFamily="2"/>
              </a:rPr>
              <a:t>attested </a:t>
            </a:r>
            <a:r>
              <a:rPr lang="en-US" sz="1059" spc="-9">
                <a:solidFill>
                  <a:srgbClr val="000000"/>
                </a:solidFill>
                <a:latin typeface="Segoe UI Light" panose="02020603050405020304" pitchFamily="2"/>
              </a:rPr>
              <a:t>can help patients choose </a:t>
            </a:r>
            <a:br/>
            <a:r>
              <a:rPr lang="en-US" sz="1059" spc="-9">
                <a:solidFill>
                  <a:srgbClr val="000000"/>
                </a:solidFill>
                <a:latin typeface="Segoe UI Light" panose="02020603050405020304" pitchFamily="2"/>
              </a:rPr>
              <a:t>providers who support electronic access to their health information. </a:t>
            </a:r>
          </a:p>
          <a:p>
            <a:pPr marL="470535" marR="305435" indent="228600" algn="l">
              <a:lnSpc>
                <a:spcPts val="1700"/>
              </a:lnSpc>
              <a:spcBef>
                <a:spcPts val="1185"/>
              </a:spcBef>
              <a:spcAft>
                <a:spcPts val="0"/>
              </a:spcAft>
              <a:buFont typeface="Symbol"/>
              <a:buChar char="·"/>
            </a:pPr>
            <a:r>
              <a:rPr lang="en-US" sz="1235" spc="-9">
                <a:solidFill>
                  <a:srgbClr val="000000"/>
                </a:solidFill>
                <a:latin typeface="Segoe UI" panose="02020603050405020304" pitchFamily="2"/>
              </a:rPr>
              <a:t>Information blocking complaints can be submitted through the online Health IT Complaint Form </a:t>
            </a:r>
            <a:r>
              <a:rPr lang="en-US" sz="1235" u="sng" spc="-9">
                <a:solidFill>
                  <a:srgbClr val="0000FF"/>
                </a:solidFill>
                <a:latin typeface="Segoe UI Light" panose="02020603050405020304" pitchFamily="2"/>
              </a:rPr>
              <a:t>https://inquiry.healthit.gov/support/plugins/servlet/desk/site/global</a:t>
            </a:r>
          </a:p>
          <a:p>
            <a:pPr marL="424815" marR="762635" indent="182880" algn="l">
              <a:lnSpc>
                <a:spcPts val="1700"/>
              </a:lnSpc>
              <a:spcBef>
                <a:spcPts val="1215"/>
              </a:spcBef>
              <a:spcAft>
                <a:spcPts val="1965"/>
              </a:spcAft>
              <a:buFont typeface="Symbol"/>
              <a:buChar char="·"/>
            </a:pPr>
            <a:r>
              <a:rPr lang="en-US" sz="1235" spc="0">
                <a:solidFill>
                  <a:srgbClr val="000000"/>
                </a:solidFill>
                <a:latin typeface="Segoe UI Light" panose="02020603050405020304" pitchFamily="2"/>
              </a:rPr>
              <a:t>Providers need to continue to attest through the Promoting Interoperability program as they did with their current quality programs – three attestations </a:t>
            </a:r>
          </a:p>
        </p:txBody>
      </p:sp>
      <p:sp>
        <p:nvSpPr>
          <p:cNvPr id="14" name="Text Placeholder 13"/>
          <p:cNvSpPr>
            <a:spLocks noGrp="1"/>
          </p:cNvSpPr>
          <p:nvPr>
            <p:ph type="body" idx="10"/>
          </p:nvPr>
        </p:nvSpPr>
        <p:spPr>
          <a:xfrm>
            <a:off x="5686136" y="2054599"/>
            <a:ext cx="2931391" cy="3415553"/>
          </a:xfrm>
          <a:prstGeom prst="rect">
            <a:avLst/>
          </a:prstGeom>
          <a:solidFill>
            <a:srgbClr val="FFFFFF"/>
          </a:solidFill>
          <a:ln w="0" cmpd="sng">
            <a:noFill/>
            <a:prstDash val="solid"/>
          </a:ln>
        </p:spPr>
        <p:txBody>
          <a:bodyPr vert="horz" lIns="0" tIns="199390" rIns="0" bIns="0" anchor="t"/>
          <a:lstStyle>
            <a:lvl1pPr marL="322747" marR="80687" indent="161373" algn="l">
              <a:lnSpc>
                <a:spcPts val="1235"/>
              </a:lnSpc>
              <a:spcBef>
                <a:spcPts val="975"/>
              </a:spcBef>
              <a:spcAft>
                <a:spcPts val="379"/>
              </a:spcAft>
              <a:buFont typeface="Symbol"/>
              <a:buChar char="·"/>
              <a:defRPr/>
            </a:lvl1pPr>
          </a:lstStyle>
          <a:p>
            <a:pPr marL="182880" marR="0" indent="0" algn="l">
              <a:lnSpc>
                <a:spcPts val="1600"/>
              </a:lnSpc>
              <a:spcAft>
                <a:spcPts val="0"/>
              </a:spcAft>
            </a:pPr>
            <a:r>
              <a:rPr lang="en-US" sz="1059" b="1" spc="-4">
                <a:solidFill>
                  <a:srgbClr val="00284B"/>
                </a:solidFill>
                <a:latin typeface="Segoe UI Semibold" panose="02020603050405020304" pitchFamily="2"/>
              </a:rPr>
              <a:t>IMPACTS OF NON-COMPLIANCE </a:t>
            </a:r>
          </a:p>
          <a:p>
            <a:pPr marL="365760" marR="137160" indent="182880" algn="l">
              <a:lnSpc>
                <a:spcPts val="1400"/>
              </a:lnSpc>
              <a:spcBef>
                <a:spcPts val="1055"/>
              </a:spcBef>
              <a:spcAft>
                <a:spcPts val="0"/>
              </a:spcAft>
              <a:buFont typeface="Symbol"/>
              <a:buChar char="·"/>
            </a:pPr>
            <a:r>
              <a:rPr lang="en-US" sz="1059" b="1" spc="0">
                <a:solidFill>
                  <a:srgbClr val="000000"/>
                </a:solidFill>
                <a:latin typeface="Segoe UI Semibold" panose="02020603050405020304" pitchFamily="2"/>
              </a:rPr>
              <a:t>Public reporting </a:t>
            </a:r>
            <a:r>
              <a:rPr lang="en-US" sz="1059" spc="0">
                <a:solidFill>
                  <a:srgbClr val="000000"/>
                </a:solidFill>
                <a:latin typeface="Segoe UI Light" panose="02020603050405020304" pitchFamily="2"/>
              </a:rPr>
              <a:t>– CMS public reporting of provider who do not update their digital contact information in the NPPES </a:t>
            </a:r>
          </a:p>
          <a:p>
            <a:pPr marL="365760" marR="137160" indent="182880" algn="l">
              <a:lnSpc>
                <a:spcPts val="1400"/>
              </a:lnSpc>
              <a:spcBef>
                <a:spcPts val="600"/>
              </a:spcBef>
              <a:spcAft>
                <a:spcPts val="0"/>
              </a:spcAft>
              <a:buFont typeface="Symbol"/>
              <a:buChar char="·"/>
            </a:pPr>
            <a:r>
              <a:rPr lang="en-US" sz="1059" spc="-13">
                <a:solidFill>
                  <a:srgbClr val="000000"/>
                </a:solidFill>
                <a:latin typeface="Segoe UI Light" panose="02020603050405020304" pitchFamily="2"/>
              </a:rPr>
              <a:t>Appropriate </a:t>
            </a:r>
            <a:r>
              <a:rPr lang="en-US" sz="1059" b="1" spc="-13">
                <a:solidFill>
                  <a:srgbClr val="000000"/>
                </a:solidFill>
                <a:latin typeface="Segoe UI Semibold" panose="02020603050405020304" pitchFamily="2"/>
              </a:rPr>
              <a:t>disincentives </a:t>
            </a:r>
            <a:r>
              <a:rPr lang="en-US" sz="1059" spc="-13">
                <a:solidFill>
                  <a:srgbClr val="000000"/>
                </a:solidFill>
                <a:latin typeface="Segoe UI Light" panose="02020603050405020304" pitchFamily="2"/>
              </a:rPr>
              <a:t>are expected to be defined from the appropriate agency (e.g. ONC or OCR) on a case by case basis </a:t>
            </a:r>
          </a:p>
          <a:p>
            <a:pPr marL="365760" marR="91440" indent="182880" algn="l">
              <a:lnSpc>
                <a:spcPts val="1400"/>
              </a:lnSpc>
              <a:spcBef>
                <a:spcPts val="600"/>
              </a:spcBef>
              <a:spcAft>
                <a:spcPts val="0"/>
              </a:spcAft>
              <a:buFont typeface="Symbol"/>
              <a:buChar char="·"/>
            </a:pPr>
            <a:r>
              <a:rPr lang="en-US" sz="1059" spc="0">
                <a:solidFill>
                  <a:srgbClr val="000000"/>
                </a:solidFill>
                <a:latin typeface="Segoe UI Light" panose="02020603050405020304" pitchFamily="2"/>
              </a:rPr>
              <a:t>Inaccurate or incomplete data will decrease data exchange and may lead to adverse events </a:t>
            </a:r>
          </a:p>
          <a:p>
            <a:pPr marL="182880" marR="0" indent="0" algn="l">
              <a:lnSpc>
                <a:spcPts val="1600"/>
              </a:lnSpc>
              <a:spcBef>
                <a:spcPts val="1665"/>
              </a:spcBef>
              <a:spcAft>
                <a:spcPts val="0"/>
              </a:spcAft>
            </a:pPr>
            <a:r>
              <a:rPr lang="en-US" sz="1059" b="1" spc="-13">
                <a:solidFill>
                  <a:srgbClr val="00284B"/>
                </a:solidFill>
                <a:latin typeface="Segoe UI Semibold" panose="02020603050405020304" pitchFamily="2"/>
              </a:rPr>
              <a:t>EXAMPLE </a:t>
            </a:r>
          </a:p>
          <a:p>
            <a:pPr marL="365760" marR="91440" indent="182880" algn="l">
              <a:lnSpc>
                <a:spcPts val="1400"/>
              </a:lnSpc>
              <a:spcBef>
                <a:spcPts val="1105"/>
              </a:spcBef>
              <a:spcAft>
                <a:spcPts val="430"/>
              </a:spcAft>
              <a:buFont typeface="Symbol"/>
              <a:buChar char="·"/>
            </a:pPr>
            <a:r>
              <a:rPr lang="en-US" sz="1059" spc="0">
                <a:solidFill>
                  <a:srgbClr val="000000"/>
                </a:solidFill>
                <a:latin typeface="Segoe UI Light" panose="02020603050405020304" pitchFamily="2"/>
              </a:rPr>
              <a:t>If your CEHRT gives patients access to their electronic health information or exchanges information with other health care providers, your EHR instance must allow for these capabilities. </a:t>
            </a:r>
          </a:p>
        </p:txBody>
      </p:sp>
      <p:sp>
        <p:nvSpPr>
          <p:cNvPr id="18" name="Text Placeholder 17"/>
          <p:cNvSpPr>
            <a:spLocks noGrp="1"/>
          </p:cNvSpPr>
          <p:nvPr>
            <p:ph type="body" idx="10"/>
          </p:nvPr>
        </p:nvSpPr>
        <p:spPr>
          <a:xfrm>
            <a:off x="403514" y="6219265"/>
            <a:ext cx="8340436" cy="246529"/>
          </a:xfrm>
          <a:prstGeom prst="rect">
            <a:avLst/>
          </a:prstGeom>
          <a:noFill/>
          <a:ln w="0" cmpd="sng">
            <a:noFill/>
            <a:prstDash val="solid"/>
          </a:ln>
        </p:spPr>
        <p:txBody>
          <a:bodyPr vert="horz" lIns="0" tIns="4445" rIns="0" bIns="0" anchor="t"/>
          <a:lstStyle>
            <a:lvl1pPr marL="282403" marR="0" indent="0" algn="l">
              <a:lnSpc>
                <a:spcPts val="1059"/>
              </a:lnSpc>
              <a:spcAft>
                <a:spcPts val="834"/>
              </a:spcAft>
              <a:tabLst>
                <a:tab pos="7382829" algn="l"/>
              </a:tabLst>
              <a:defRPr/>
            </a:lvl1pPr>
          </a:lstStyle>
          <a:p>
            <a:pPr marL="320040" marR="0" indent="0" algn="l">
              <a:lnSpc>
                <a:spcPts val="1200"/>
              </a:lnSpc>
              <a:spcAft>
                <a:spcPts val="94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20 </a:t>
            </a:r>
          </a:p>
        </p:txBody>
      </p:sp>
    </p:spTree>
    <p:extLst>
      <p:ext uri="{BB962C8B-B14F-4D97-AF65-F5344CB8AC3E}">
        <p14:creationId xmlns:p14="http://schemas.microsoft.com/office/powerpoint/2010/main" val="3811706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45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ayout 22">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568036" y="2305050"/>
            <a:ext cx="1169555" cy="927847"/>
          </a:xfrm>
          <a:prstGeom prst="rect">
            <a:avLst/>
          </a:prstGeom>
          <a:noFill/>
          <a:ln w="0" cmpd="sng">
            <a:noFill/>
            <a:prstDash val="solid"/>
          </a:ln>
        </p:spPr>
        <p:txBody>
          <a:bodyPr vert="horz" lIns="0" tIns="8255" rIns="0" bIns="0" anchor="t">
            <a:normAutofit fontScale="95000"/>
          </a:bodyPr>
          <a:lstStyle>
            <a:lvl1pPr marL="0" marR="0" indent="0" algn="l">
              <a:lnSpc>
                <a:spcPts val="1941"/>
              </a:lnSpc>
              <a:spcBef>
                <a:spcPts val="0"/>
              </a:spcBef>
              <a:spcAft>
                <a:spcPts val="0"/>
              </a:spcAft>
              <a:defRPr/>
            </a:lvl1pPr>
          </a:lstStyle>
          <a:p>
            <a:pPr marL="137160" marR="0" indent="0" algn="l">
              <a:lnSpc>
                <a:spcPts val="2300"/>
              </a:lnSpc>
              <a:spcAft>
                <a:spcPts val="0"/>
              </a:spcAft>
            </a:pPr>
            <a:r>
              <a:rPr lang="en-US" sz="1765" i="1" spc="57">
                <a:solidFill>
                  <a:srgbClr val="000000"/>
                </a:solidFill>
                <a:latin typeface="Segoe UI Light" panose="02020603050405020304" pitchFamily="2"/>
              </a:rPr>
              <a:t>AREAS OF </a:t>
            </a:r>
          </a:p>
          <a:p>
            <a:pPr marL="137160" marR="0" indent="0" algn="l">
              <a:lnSpc>
                <a:spcPts val="1900"/>
              </a:lnSpc>
              <a:spcBef>
                <a:spcPts val="0"/>
              </a:spcBef>
              <a:spcAft>
                <a:spcPts val="0"/>
              </a:spcAft>
            </a:pPr>
            <a:r>
              <a:rPr lang="en-US" sz="1765" i="1" spc="22">
                <a:solidFill>
                  <a:srgbClr val="000000"/>
                </a:solidFill>
                <a:latin typeface="Segoe UI Light" panose="02020603050405020304" pitchFamily="2"/>
              </a:rPr>
              <a:t>IMPACT – </a:t>
            </a:r>
          </a:p>
          <a:p>
            <a:pPr marL="137160" marR="0" indent="0" algn="l">
              <a:lnSpc>
                <a:spcPts val="1800"/>
              </a:lnSpc>
              <a:spcBef>
                <a:spcPts val="0"/>
              </a:spcBef>
              <a:spcAft>
                <a:spcPts val="0"/>
              </a:spcAft>
            </a:pPr>
            <a:r>
              <a:rPr lang="en-US" sz="1765" b="1" i="1" spc="-97">
                <a:solidFill>
                  <a:srgbClr val="000000"/>
                </a:solidFill>
                <a:latin typeface="Segoe UI Light" panose="02020603050405020304" pitchFamily="2"/>
              </a:rPr>
              <a:t>Care Team </a:t>
            </a:r>
          </a:p>
          <a:p>
            <a:pPr marL="0" marR="0" indent="0" algn="l">
              <a:lnSpc>
                <a:spcPts val="2200"/>
              </a:lnSpc>
              <a:spcBef>
                <a:spcPts val="0"/>
              </a:spcBef>
              <a:spcAft>
                <a:spcPts val="0"/>
              </a:spcAft>
            </a:pPr>
            <a:r>
              <a:rPr lang="en-US" sz="1765" b="1" i="1" spc="-84">
                <a:solidFill>
                  <a:srgbClr val="000000"/>
                </a:solidFill>
                <a:latin typeface="Segoe UI Light" panose="02020603050405020304" pitchFamily="2"/>
              </a:rPr>
              <a:t>Notifications </a:t>
            </a:r>
          </a:p>
        </p:txBody>
      </p:sp>
      <p:sp>
        <p:nvSpPr>
          <p:cNvPr id="8" name="Text Placeholder 7"/>
          <p:cNvSpPr>
            <a:spLocks noGrp="1"/>
          </p:cNvSpPr>
          <p:nvPr>
            <p:ph type="body" idx="10"/>
          </p:nvPr>
        </p:nvSpPr>
        <p:spPr>
          <a:xfrm>
            <a:off x="689841" y="6219265"/>
            <a:ext cx="7681191" cy="158003"/>
          </a:xfrm>
          <a:prstGeom prst="rect">
            <a:avLst/>
          </a:prstGeom>
          <a:noFill/>
          <a:ln w="0" cmpd="sng">
            <a:noFill/>
            <a:prstDash val="solid"/>
          </a:ln>
        </p:spPr>
        <p:txBody>
          <a:bodyPr vert="horz" lIns="0" tIns="4445" rIns="0" bIns="0" anchor="t"/>
          <a:lstStyle>
            <a:lvl1pPr marL="0" marR="0" indent="0" algn="l">
              <a:lnSpc>
                <a:spcPts val="1059"/>
              </a:lnSpc>
              <a:spcAft>
                <a:spcPts val="137"/>
              </a:spcAft>
              <a:tabLst>
                <a:tab pos="7463516" algn="r"/>
              </a:tabLst>
              <a:defRPr/>
            </a:lvl1pPr>
          </a:lstStyle>
          <a:p>
            <a:pPr marL="0" marR="0" indent="0" algn="l">
              <a:lnSpc>
                <a:spcPts val="1200"/>
              </a:lnSpc>
              <a:spcAft>
                <a:spcPts val="155"/>
              </a:spcAft>
              <a:tabLst>
                <a:tab pos="8458200" algn="r"/>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22 </a:t>
            </a:r>
          </a:p>
        </p:txBody>
      </p:sp>
      <p:sp>
        <p:nvSpPr>
          <p:cNvPr id="9" name="Text Placeholder 8"/>
          <p:cNvSpPr>
            <a:spLocks noGrp="1"/>
          </p:cNvSpPr>
          <p:nvPr>
            <p:ph type="body" idx="10"/>
          </p:nvPr>
        </p:nvSpPr>
        <p:spPr>
          <a:xfrm>
            <a:off x="3768436" y="1538568"/>
            <a:ext cx="3693391" cy="780490"/>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0"/>
              </a:spcAft>
              <a:buFont typeface="Symbol"/>
              <a:buChar char="·"/>
              <a:defRPr/>
            </a:lvl1pPr>
          </a:lstStyle>
          <a:p>
            <a:pPr marL="0" marR="0" indent="0" algn="l">
              <a:lnSpc>
                <a:spcPts val="1700"/>
              </a:lnSpc>
              <a:spcAft>
                <a:spcPts val="0"/>
              </a:spcAft>
            </a:pPr>
            <a:r>
              <a:rPr lang="en-US" sz="1235" b="1" spc="-9">
                <a:solidFill>
                  <a:srgbClr val="000000"/>
                </a:solidFill>
                <a:latin typeface="Segoe UI" panose="02020603050405020304" pitchFamily="2"/>
              </a:rPr>
              <a:t>Privacy </a:t>
            </a:r>
          </a:p>
          <a:p>
            <a:pPr marL="0" marR="0" indent="228600" algn="l">
              <a:lnSpc>
                <a:spcPts val="1700"/>
              </a:lnSpc>
              <a:spcBef>
                <a:spcPts val="0"/>
              </a:spcBef>
              <a:spcAft>
                <a:spcPts val="0"/>
              </a:spcAft>
              <a:buFont typeface="Symbol"/>
              <a:buChar char="·"/>
            </a:pPr>
            <a:r>
              <a:rPr lang="en-US" sz="1235" spc="-13">
                <a:solidFill>
                  <a:srgbClr val="2D2B2B"/>
                </a:solidFill>
                <a:latin typeface="Segoe UI" panose="02020603050405020304" pitchFamily="2"/>
              </a:rPr>
              <a:t>Meet reasonable efforts, with HIPAA ROI updates </a:t>
            </a:r>
          </a:p>
          <a:p>
            <a:pPr marL="0" marR="0" indent="228600" algn="l">
              <a:lnSpc>
                <a:spcPts val="1700"/>
              </a:lnSpc>
              <a:spcBef>
                <a:spcPts val="0"/>
              </a:spcBef>
              <a:spcAft>
                <a:spcPts val="0"/>
              </a:spcAft>
              <a:buFont typeface="Symbol"/>
              <a:buChar char="·"/>
            </a:pPr>
            <a:r>
              <a:rPr lang="en-US" sz="1235" spc="0">
                <a:solidFill>
                  <a:srgbClr val="2D2B2B"/>
                </a:solidFill>
                <a:latin typeface="Segoe UI" panose="02020603050405020304" pitchFamily="2"/>
              </a:rPr>
              <a:t>Reference sharable data (USCDI only until 2022) </a:t>
            </a:r>
          </a:p>
          <a:p>
            <a:pPr marL="0" marR="0" indent="228600" algn="l">
              <a:lnSpc>
                <a:spcPts val="1800"/>
              </a:lnSpc>
              <a:spcBef>
                <a:spcPts val="0"/>
              </a:spcBef>
              <a:spcAft>
                <a:spcPts val="0"/>
              </a:spcAft>
              <a:buFont typeface="Symbol"/>
              <a:buChar char="·"/>
            </a:pPr>
            <a:r>
              <a:rPr lang="en-US" sz="1235" spc="0">
                <a:solidFill>
                  <a:srgbClr val="2D2B2B"/>
                </a:solidFill>
                <a:latin typeface="Segoe UI" panose="02020603050405020304" pitchFamily="2"/>
              </a:rPr>
              <a:t>Define when data is not sharable </a:t>
            </a:r>
          </a:p>
        </p:txBody>
      </p:sp>
      <p:sp>
        <p:nvSpPr>
          <p:cNvPr id="10" name="Text Placeholder 9"/>
          <p:cNvSpPr>
            <a:spLocks noGrp="1"/>
          </p:cNvSpPr>
          <p:nvPr>
            <p:ph type="body" idx="10"/>
          </p:nvPr>
        </p:nvSpPr>
        <p:spPr>
          <a:xfrm>
            <a:off x="3768437" y="2479862"/>
            <a:ext cx="3194627" cy="532279"/>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0"/>
              </a:spcAft>
              <a:buFont typeface="Symbol"/>
              <a:buChar char="·"/>
              <a:defRPr/>
            </a:lvl1pPr>
          </a:lstStyle>
          <a:p>
            <a:pPr marL="0" marR="0" indent="0" algn="l">
              <a:lnSpc>
                <a:spcPts val="1700"/>
              </a:lnSpc>
              <a:spcAft>
                <a:spcPts val="0"/>
              </a:spcAft>
            </a:pPr>
            <a:r>
              <a:rPr lang="en-US" sz="1235" b="1" spc="-9">
                <a:solidFill>
                  <a:srgbClr val="000000"/>
                </a:solidFill>
                <a:latin typeface="Segoe UI" panose="02020603050405020304" pitchFamily="2"/>
              </a:rPr>
              <a:t>Pre-Visit </a:t>
            </a:r>
          </a:p>
          <a:p>
            <a:pPr marL="0" marR="0" indent="228600" algn="l">
              <a:lnSpc>
                <a:spcPts val="1700"/>
              </a:lnSpc>
              <a:spcBef>
                <a:spcPts val="0"/>
              </a:spcBef>
              <a:spcAft>
                <a:spcPts val="0"/>
              </a:spcAft>
              <a:buFont typeface="Symbol"/>
              <a:buChar char="·"/>
            </a:pPr>
            <a:r>
              <a:rPr lang="en-US" sz="1235" spc="-18">
                <a:solidFill>
                  <a:srgbClr val="2D2B2B"/>
                </a:solidFill>
                <a:latin typeface="Segoe UI" panose="02020603050405020304" pitchFamily="2"/>
              </a:rPr>
              <a:t>Request patients bring care team contacts </a:t>
            </a:r>
          </a:p>
          <a:p>
            <a:pPr marL="0" marR="0" indent="228600" algn="l">
              <a:lnSpc>
                <a:spcPts val="1800"/>
              </a:lnSpc>
              <a:spcBef>
                <a:spcPts val="0"/>
              </a:spcBef>
              <a:spcAft>
                <a:spcPts val="0"/>
              </a:spcAft>
              <a:buFont typeface="Symbol"/>
              <a:buChar char="·"/>
            </a:pPr>
            <a:r>
              <a:rPr lang="en-US" sz="1235" spc="-4">
                <a:solidFill>
                  <a:srgbClr val="2D2B2B"/>
                </a:solidFill>
                <a:latin typeface="Segoe UI" panose="02020603050405020304" pitchFamily="2"/>
              </a:rPr>
              <a:t>Provide HIPAA forms and education </a:t>
            </a:r>
          </a:p>
        </p:txBody>
      </p:sp>
      <p:sp>
        <p:nvSpPr>
          <p:cNvPr id="12" name="Text Placeholder 11"/>
          <p:cNvSpPr>
            <a:spLocks noGrp="1"/>
          </p:cNvSpPr>
          <p:nvPr>
            <p:ph type="body" idx="10"/>
          </p:nvPr>
        </p:nvSpPr>
        <p:spPr>
          <a:xfrm>
            <a:off x="3768436" y="3232897"/>
            <a:ext cx="2873664" cy="1003487"/>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287"/>
              </a:spcAft>
              <a:buFont typeface="Symbol"/>
              <a:buChar char="·"/>
              <a:defRPr/>
            </a:lvl1pPr>
          </a:lstStyle>
          <a:p>
            <a:pPr marL="0" marR="0" indent="0" algn="l">
              <a:lnSpc>
                <a:spcPts val="1700"/>
              </a:lnSpc>
              <a:spcAft>
                <a:spcPts val="0"/>
              </a:spcAft>
            </a:pPr>
            <a:r>
              <a:rPr lang="en-US" sz="1235" b="1" spc="-13">
                <a:solidFill>
                  <a:srgbClr val="000000"/>
                </a:solidFill>
                <a:latin typeface="Segoe UI" panose="02020603050405020304" pitchFamily="2"/>
              </a:rPr>
              <a:t>Registration </a:t>
            </a:r>
          </a:p>
          <a:p>
            <a:pPr marL="0" marR="0" indent="228600" algn="l">
              <a:lnSpc>
                <a:spcPts val="1700"/>
              </a:lnSpc>
              <a:spcBef>
                <a:spcPts val="0"/>
              </a:spcBef>
              <a:spcAft>
                <a:spcPts val="0"/>
              </a:spcAft>
              <a:buFont typeface="Symbol"/>
              <a:buChar char="·"/>
            </a:pPr>
            <a:r>
              <a:rPr lang="en-US" sz="1235" spc="0">
                <a:solidFill>
                  <a:srgbClr val="2D2B2B"/>
                </a:solidFill>
                <a:latin typeface="Segoe UI" panose="02020603050405020304" pitchFamily="2"/>
              </a:rPr>
              <a:t>Determine if notification is desired </a:t>
            </a:r>
          </a:p>
          <a:p>
            <a:pPr marL="0" marR="0" indent="228600" algn="l">
              <a:lnSpc>
                <a:spcPts val="1700"/>
              </a:lnSpc>
              <a:spcBef>
                <a:spcPts val="0"/>
              </a:spcBef>
              <a:spcAft>
                <a:spcPts val="0"/>
              </a:spcAft>
              <a:buFont typeface="Symbol"/>
              <a:buChar char="·"/>
            </a:pPr>
            <a:r>
              <a:rPr lang="en-US" sz="1235" spc="0">
                <a:solidFill>
                  <a:srgbClr val="2D2B2B"/>
                </a:solidFill>
                <a:latin typeface="Segoe UI" panose="02020603050405020304" pitchFamily="2"/>
              </a:rPr>
              <a:t>Ask patient for care team contacts </a:t>
            </a:r>
          </a:p>
          <a:p>
            <a:pPr marL="0" marR="0" indent="228600" algn="l">
              <a:lnSpc>
                <a:spcPts val="1700"/>
              </a:lnSpc>
              <a:spcBef>
                <a:spcPts val="0"/>
              </a:spcBef>
              <a:spcAft>
                <a:spcPts val="0"/>
              </a:spcAft>
              <a:buFont typeface="Symbol"/>
              <a:buChar char="·"/>
            </a:pPr>
            <a:r>
              <a:rPr lang="en-US" sz="1235" spc="-18">
                <a:solidFill>
                  <a:srgbClr val="2D2B2B"/>
                </a:solidFill>
                <a:latin typeface="Segoe UI" panose="02020603050405020304" pitchFamily="2"/>
              </a:rPr>
              <a:t>Obtain care team contact information </a:t>
            </a:r>
          </a:p>
          <a:p>
            <a:pPr marL="0" marR="0" indent="228600" algn="l">
              <a:lnSpc>
                <a:spcPts val="1800"/>
              </a:lnSpc>
              <a:spcBef>
                <a:spcPts val="0"/>
              </a:spcBef>
              <a:spcAft>
                <a:spcPts val="325"/>
              </a:spcAft>
              <a:buFont typeface="Symbol"/>
              <a:buChar char="·"/>
            </a:pPr>
            <a:r>
              <a:rPr lang="en-US" sz="1235" spc="0">
                <a:solidFill>
                  <a:srgbClr val="2D2B2B"/>
                </a:solidFill>
                <a:latin typeface="Segoe UI" panose="02020603050405020304" pitchFamily="2"/>
              </a:rPr>
              <a:t>Document care team and request </a:t>
            </a:r>
          </a:p>
        </p:txBody>
      </p:sp>
      <p:sp>
        <p:nvSpPr>
          <p:cNvPr id="13" name="Text Placeholder 12"/>
          <p:cNvSpPr>
            <a:spLocks noGrp="1"/>
          </p:cNvSpPr>
          <p:nvPr>
            <p:ph type="body" idx="10"/>
          </p:nvPr>
        </p:nvSpPr>
        <p:spPr>
          <a:xfrm>
            <a:off x="3768436" y="4362450"/>
            <a:ext cx="2845955" cy="424703"/>
          </a:xfrm>
          <a:prstGeom prst="rect">
            <a:avLst/>
          </a:prstGeom>
          <a:noFill/>
          <a:ln w="0" cmpd="sng">
            <a:noFill/>
            <a:prstDash val="solid"/>
          </a:ln>
        </p:spPr>
        <p:txBody>
          <a:bodyPr vert="horz" lIns="0" tIns="4445" rIns="0" bIns="0" anchor="t"/>
          <a:lstStyle>
            <a:lvl1pPr marL="0" marR="0" indent="201717" algn="l">
              <a:lnSpc>
                <a:spcPts val="1500"/>
              </a:lnSpc>
              <a:spcBef>
                <a:spcPts val="0"/>
              </a:spcBef>
              <a:spcAft>
                <a:spcPts val="0"/>
              </a:spcAft>
              <a:buFont typeface="Symbol"/>
              <a:buChar char="·"/>
              <a:defRPr/>
            </a:lvl1pPr>
          </a:lstStyle>
          <a:p>
            <a:pPr marL="0" marR="0" indent="0" algn="l">
              <a:lnSpc>
                <a:spcPts val="1700"/>
              </a:lnSpc>
              <a:spcAft>
                <a:spcPts val="0"/>
              </a:spcAft>
            </a:pPr>
            <a:r>
              <a:rPr lang="en-US" sz="1235" b="1" spc="-4">
                <a:solidFill>
                  <a:srgbClr val="000000"/>
                </a:solidFill>
                <a:latin typeface="Segoe UI" panose="02020603050405020304" pitchFamily="2"/>
              </a:rPr>
              <a:t>Information Technology </a:t>
            </a:r>
          </a:p>
          <a:p>
            <a:pPr marL="0" marR="0" indent="228600" algn="l">
              <a:lnSpc>
                <a:spcPts val="1700"/>
              </a:lnSpc>
              <a:spcBef>
                <a:spcPts val="0"/>
              </a:spcBef>
              <a:spcAft>
                <a:spcPts val="0"/>
              </a:spcAft>
              <a:buFont typeface="Symbol"/>
              <a:buChar char="·"/>
            </a:pPr>
            <a:r>
              <a:rPr lang="en-US" sz="1235" spc="-13">
                <a:solidFill>
                  <a:srgbClr val="2D2B2B"/>
                </a:solidFill>
                <a:latin typeface="Segoe UI" panose="02020603050405020304" pitchFamily="2"/>
              </a:rPr>
              <a:t>Allow care team contact entry in EHR </a:t>
            </a:r>
          </a:p>
        </p:txBody>
      </p:sp>
      <p:sp>
        <p:nvSpPr>
          <p:cNvPr id="14" name="Text Placeholder 13"/>
          <p:cNvSpPr>
            <a:spLocks noGrp="1"/>
          </p:cNvSpPr>
          <p:nvPr>
            <p:ph type="body" idx="10"/>
          </p:nvPr>
        </p:nvSpPr>
        <p:spPr>
          <a:xfrm>
            <a:off x="3768436" y="4787153"/>
            <a:ext cx="4106718" cy="202266"/>
          </a:xfrm>
          <a:prstGeom prst="rect">
            <a:avLst/>
          </a:prstGeom>
          <a:noFill/>
          <a:ln w="0" cmpd="sng">
            <a:noFill/>
            <a:prstDash val="solid"/>
          </a:ln>
        </p:spPr>
        <p:txBody>
          <a:bodyPr vert="horz" lIns="0" tIns="0" rIns="0" bIns="0" anchor="t"/>
          <a:lstStyle>
            <a:lvl1pPr marL="0" marR="0" indent="201717" algn="l">
              <a:lnSpc>
                <a:spcPts val="1588"/>
              </a:lnSpc>
              <a:spcAft>
                <a:spcPts val="265"/>
              </a:spcAft>
              <a:buFont typeface="Symbol"/>
              <a:buChar char="·"/>
              <a:defRPr/>
            </a:lvl1pPr>
          </a:lstStyle>
          <a:p>
            <a:pPr marL="0" marR="0" indent="228600" algn="l">
              <a:lnSpc>
                <a:spcPts val="1800"/>
              </a:lnSpc>
              <a:spcAft>
                <a:spcPts val="300"/>
              </a:spcAft>
              <a:buFont typeface="Symbol"/>
              <a:buChar char="·"/>
            </a:pPr>
            <a:r>
              <a:rPr lang="en-US" sz="1235" spc="-9">
                <a:solidFill>
                  <a:srgbClr val="2D2B2B"/>
                </a:solidFill>
                <a:latin typeface="Segoe UI" panose="02020603050405020304" pitchFamily="2"/>
              </a:rPr>
              <a:t>Notify with technical rules, alerts, tasks, exchange tools </a:t>
            </a:r>
          </a:p>
        </p:txBody>
      </p:sp>
      <p:sp>
        <p:nvSpPr>
          <p:cNvPr id="15" name="Text Placeholder 14"/>
          <p:cNvSpPr>
            <a:spLocks noGrp="1"/>
          </p:cNvSpPr>
          <p:nvPr>
            <p:ph type="body" idx="10"/>
          </p:nvPr>
        </p:nvSpPr>
        <p:spPr>
          <a:xfrm>
            <a:off x="3768436" y="5115486"/>
            <a:ext cx="3837709" cy="438710"/>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265"/>
              </a:spcAft>
              <a:buFont typeface="Symbol"/>
              <a:buChar char="·"/>
              <a:defRPr/>
            </a:lvl1pPr>
          </a:lstStyle>
          <a:p>
            <a:pPr marL="0" marR="0" indent="0" algn="l">
              <a:lnSpc>
                <a:spcPts val="1700"/>
              </a:lnSpc>
              <a:spcAft>
                <a:spcPts val="0"/>
              </a:spcAft>
            </a:pPr>
            <a:r>
              <a:rPr lang="en-US" sz="1235" b="1" spc="0">
                <a:solidFill>
                  <a:srgbClr val="000000"/>
                </a:solidFill>
                <a:latin typeface="Segoe UI" panose="02020603050405020304" pitchFamily="2"/>
              </a:rPr>
              <a:t>Health Information Management </a:t>
            </a:r>
          </a:p>
          <a:p>
            <a:pPr marL="0" marR="0" indent="228600" algn="l">
              <a:lnSpc>
                <a:spcPts val="1800"/>
              </a:lnSpc>
              <a:spcBef>
                <a:spcPts val="0"/>
              </a:spcBef>
              <a:spcAft>
                <a:spcPts val="300"/>
              </a:spcAft>
              <a:buFont typeface="Symbol"/>
              <a:buChar char="·"/>
            </a:pPr>
            <a:r>
              <a:rPr lang="en-US" sz="1235" spc="-13">
                <a:solidFill>
                  <a:srgbClr val="2D2B2B"/>
                </a:solidFill>
                <a:latin typeface="Segoe UI" panose="02020603050405020304" pitchFamily="2"/>
              </a:rPr>
              <a:t>Ensure notification to care team in a timely manner </a:t>
            </a:r>
          </a:p>
        </p:txBody>
      </p:sp>
      <p:sp>
        <p:nvSpPr>
          <p:cNvPr id="16" name="Text Placeholder 15"/>
          <p:cNvSpPr>
            <a:spLocks noGrp="1"/>
          </p:cNvSpPr>
          <p:nvPr>
            <p:ph type="body" idx="10"/>
          </p:nvPr>
        </p:nvSpPr>
        <p:spPr>
          <a:xfrm>
            <a:off x="3768436" y="5680262"/>
            <a:ext cx="2541155" cy="438710"/>
          </a:xfrm>
          <a:prstGeom prst="rect">
            <a:avLst/>
          </a:prstGeom>
          <a:noFill/>
          <a:ln w="0" cmpd="sng">
            <a:noFill/>
            <a:prstDash val="solid"/>
          </a:ln>
        </p:spPr>
        <p:txBody>
          <a:bodyPr vert="horz" lIns="0" tIns="4445" rIns="0" bIns="0" anchor="t"/>
          <a:lstStyle>
            <a:lvl1pPr marL="0" marR="0" indent="201717" algn="l">
              <a:lnSpc>
                <a:spcPts val="1588"/>
              </a:lnSpc>
              <a:spcBef>
                <a:spcPts val="0"/>
              </a:spcBef>
              <a:spcAft>
                <a:spcPts val="265"/>
              </a:spcAft>
              <a:buFont typeface="Symbol"/>
              <a:buChar char="·"/>
              <a:defRPr/>
            </a:lvl1pPr>
          </a:lstStyle>
          <a:p>
            <a:pPr marL="0" marR="0" indent="0" algn="l">
              <a:lnSpc>
                <a:spcPts val="1700"/>
              </a:lnSpc>
              <a:spcAft>
                <a:spcPts val="0"/>
              </a:spcAft>
            </a:pPr>
            <a:r>
              <a:rPr lang="en-US" sz="1235" b="1" spc="-4">
                <a:solidFill>
                  <a:srgbClr val="000000"/>
                </a:solidFill>
                <a:latin typeface="Segoe UI" panose="02020603050405020304" pitchFamily="2"/>
              </a:rPr>
              <a:t>Providers </a:t>
            </a:r>
          </a:p>
          <a:p>
            <a:pPr marL="0" marR="0" indent="228600" algn="l">
              <a:lnSpc>
                <a:spcPts val="1800"/>
              </a:lnSpc>
              <a:spcBef>
                <a:spcPts val="0"/>
              </a:spcBef>
              <a:spcAft>
                <a:spcPts val="300"/>
              </a:spcAft>
              <a:buFont typeface="Symbol"/>
              <a:buChar char="·"/>
            </a:pPr>
            <a:r>
              <a:rPr lang="en-US" sz="1235" spc="-18">
                <a:solidFill>
                  <a:srgbClr val="2D2B2B"/>
                </a:solidFill>
                <a:latin typeface="Segoe UI" panose="02020603050405020304" pitchFamily="2"/>
              </a:rPr>
              <a:t>Manage notification alert fatigue </a:t>
            </a:r>
          </a:p>
        </p:txBody>
      </p:sp>
      <p:sp>
        <p:nvSpPr>
          <p:cNvPr id="17" name="Text Placeholder 16"/>
          <p:cNvSpPr>
            <a:spLocks noGrp="1"/>
          </p:cNvSpPr>
          <p:nvPr>
            <p:ph type="body" idx="10"/>
          </p:nvPr>
        </p:nvSpPr>
        <p:spPr>
          <a:xfrm>
            <a:off x="6927273" y="3012141"/>
            <a:ext cx="1654464" cy="1426509"/>
          </a:xfrm>
          <a:prstGeom prst="rect">
            <a:avLst/>
          </a:prstGeom>
          <a:noFill/>
          <a:ln w="0" cmpd="sng">
            <a:noFill/>
            <a:prstDash val="solid"/>
          </a:ln>
        </p:spPr>
        <p:txBody>
          <a:bodyPr vert="horz" lIns="0" tIns="0" rIns="0" bIns="0" anchor="t"/>
          <a:lstStyle>
            <a:lvl1pPr marL="0" marR="0" indent="0" algn="ctr">
              <a:lnSpc>
                <a:spcPts val="1235"/>
              </a:lnSpc>
              <a:spcAft>
                <a:spcPts val="0"/>
              </a:spcAft>
              <a:defRPr/>
            </a:lvl1pPr>
          </a:lstStyle>
          <a:p>
            <a:pPr marL="0" marR="0" indent="0" algn="ctr">
              <a:lnSpc>
                <a:spcPts val="1400"/>
              </a:lnSpc>
              <a:spcAft>
                <a:spcPts val="0"/>
              </a:spcAft>
            </a:pPr>
            <a:r>
              <a:rPr lang="en-US" sz="1059" b="1" spc="-9">
                <a:solidFill>
                  <a:srgbClr val="000000"/>
                </a:solidFill>
                <a:latin typeface="Segoe UI Light" panose="02020603050405020304" pitchFamily="2"/>
              </a:rPr>
              <a:t>May 1, 2021, </a:t>
            </a:r>
            <a:r>
              <a:rPr lang="en-US" sz="1059" spc="-9">
                <a:solidFill>
                  <a:srgbClr val="000000"/>
                </a:solidFill>
                <a:latin typeface="Segoe UI Light" panose="02020603050405020304" pitchFamily="2"/>
              </a:rPr>
              <a:t>CMS Conditions </a:t>
            </a:r>
            <a:br/>
            <a:r>
              <a:rPr lang="en-US" sz="1059" spc="-9">
                <a:solidFill>
                  <a:srgbClr val="000000"/>
                </a:solidFill>
                <a:latin typeface="Segoe UI Light" panose="02020603050405020304" pitchFamily="2"/>
              </a:rPr>
              <a:t>of Participation require </a:t>
            </a:r>
            <a:br/>
            <a:r>
              <a:rPr lang="en-US" sz="1059" spc="-9">
                <a:solidFill>
                  <a:srgbClr val="000000"/>
                </a:solidFill>
                <a:latin typeface="Segoe UI Light" panose="02020603050405020304" pitchFamily="2"/>
              </a:rPr>
              <a:t>hospitals to send electronic </a:t>
            </a:r>
            <a:br/>
            <a:r>
              <a:rPr lang="en-US" sz="1059" spc="-9">
                <a:solidFill>
                  <a:srgbClr val="000000"/>
                </a:solidFill>
                <a:latin typeface="Segoe UI Light" panose="02020603050405020304" pitchFamily="2"/>
              </a:rPr>
              <a:t>notifications of a patient’s </a:t>
            </a:r>
            <a:br/>
            <a:r>
              <a:rPr lang="en-US" sz="1059" spc="-9">
                <a:solidFill>
                  <a:srgbClr val="000000"/>
                </a:solidFill>
                <a:latin typeface="Segoe UI Light" panose="02020603050405020304" pitchFamily="2"/>
              </a:rPr>
              <a:t>admission, discharge, and/or </a:t>
            </a:r>
            <a:br/>
            <a:r>
              <a:rPr lang="en-US" sz="1059" spc="-9">
                <a:solidFill>
                  <a:srgbClr val="000000"/>
                </a:solidFill>
                <a:latin typeface="Segoe UI Light" panose="02020603050405020304" pitchFamily="2"/>
              </a:rPr>
              <a:t>transfer to another </a:t>
            </a:r>
            <a:br/>
            <a:r>
              <a:rPr lang="en-US" sz="1059" spc="-9">
                <a:solidFill>
                  <a:srgbClr val="000000"/>
                </a:solidFill>
                <a:latin typeface="Segoe UI Light" panose="02020603050405020304" pitchFamily="2"/>
              </a:rPr>
              <a:t>healthcare facility; </a:t>
            </a:r>
            <a:r>
              <a:rPr lang="en-US" sz="1059" b="1" spc="-9">
                <a:solidFill>
                  <a:srgbClr val="000000"/>
                </a:solidFill>
                <a:latin typeface="Segoe UI Light" panose="02020603050405020304" pitchFamily="2"/>
              </a:rPr>
              <a:t>to </a:t>
            </a:r>
            <a:br/>
            <a:r>
              <a:rPr lang="en-US" sz="1059" b="1" spc="-9">
                <a:solidFill>
                  <a:srgbClr val="000000"/>
                </a:solidFill>
                <a:latin typeface="Segoe UI Light" panose="02020603050405020304" pitchFamily="2"/>
              </a:rPr>
              <a:t>established patient care </a:t>
            </a:r>
            <a:br/>
            <a:r>
              <a:rPr lang="en-US" sz="1059" b="1" spc="-9">
                <a:solidFill>
                  <a:srgbClr val="000000"/>
                </a:solidFill>
                <a:latin typeface="Segoe UI Light" panose="02020603050405020304" pitchFamily="2"/>
              </a:rPr>
              <a:t>team members. </a:t>
            </a:r>
          </a:p>
        </p:txBody>
      </p:sp>
    </p:spTree>
    <p:extLst>
      <p:ext uri="{BB962C8B-B14F-4D97-AF65-F5344CB8AC3E}">
        <p14:creationId xmlns:p14="http://schemas.microsoft.com/office/powerpoint/2010/main" val="1069729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05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ayout 2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3514" y="818030"/>
            <a:ext cx="8340436" cy="688041"/>
          </a:xfrm>
          <a:prstGeom prst="rect">
            <a:avLst/>
          </a:prstGeom>
          <a:noFill/>
          <a:ln w="0" cmpd="sng">
            <a:noFill/>
            <a:prstDash val="solid"/>
          </a:ln>
        </p:spPr>
        <p:txBody>
          <a:bodyPr vert="horz" lIns="0" tIns="13335" rIns="0" bIns="0" anchor="t"/>
          <a:lstStyle>
            <a:lvl1pPr marL="403433" marR="0" indent="0" algn="l">
              <a:lnSpc>
                <a:spcPts val="1853"/>
              </a:lnSpc>
              <a:spcBef>
                <a:spcPts val="44"/>
              </a:spcBef>
              <a:spcAft>
                <a:spcPts val="675"/>
              </a:spcAft>
              <a:defRPr/>
            </a:lvl1pPr>
          </a:lstStyle>
          <a:p>
            <a:pPr marL="457200" marR="0" indent="0" algn="l">
              <a:lnSpc>
                <a:spcPts val="3100"/>
              </a:lnSpc>
              <a:spcAft>
                <a:spcPts val="0"/>
              </a:spcAft>
            </a:pPr>
            <a:r>
              <a:rPr lang="en-US" sz="2074" spc="4">
                <a:solidFill>
                  <a:srgbClr val="00284B"/>
                </a:solidFill>
                <a:latin typeface="Segoe UI" panose="02020603050405020304" pitchFamily="2"/>
              </a:rPr>
              <a:t>Provider Action Items </a:t>
            </a:r>
          </a:p>
          <a:p>
            <a:pPr marL="457200" marR="0" indent="0" algn="l">
              <a:lnSpc>
                <a:spcPts val="2100"/>
              </a:lnSpc>
              <a:spcBef>
                <a:spcPts val="50"/>
              </a:spcBef>
              <a:spcAft>
                <a:spcPts val="765"/>
              </a:spcAft>
            </a:pPr>
            <a:r>
              <a:rPr lang="en-US" sz="1412" spc="0">
                <a:solidFill>
                  <a:srgbClr val="000000"/>
                </a:solidFill>
                <a:latin typeface="Segoe UI Light" panose="02020603050405020304" pitchFamily="2"/>
              </a:rPr>
              <a:t>Response Steps – Compliance and Creating a Strategic Approach </a:t>
            </a:r>
          </a:p>
        </p:txBody>
      </p:sp>
      <p:sp>
        <p:nvSpPr>
          <p:cNvPr id="5" name="Text Placeholder 4"/>
          <p:cNvSpPr>
            <a:spLocks noGrp="1"/>
          </p:cNvSpPr>
          <p:nvPr>
            <p:ph type="body" idx="10"/>
          </p:nvPr>
        </p:nvSpPr>
        <p:spPr>
          <a:xfrm>
            <a:off x="767773" y="1573306"/>
            <a:ext cx="7237268" cy="166968"/>
          </a:xfrm>
          <a:prstGeom prst="rect">
            <a:avLst/>
          </a:prstGeom>
          <a:noFill/>
          <a:ln w="0" cmpd="sng">
            <a:noFill/>
            <a:prstDash val="solid"/>
          </a:ln>
        </p:spPr>
        <p:txBody>
          <a:bodyPr vert="horz" lIns="0" tIns="3810" rIns="0" bIns="0" anchor="t"/>
          <a:lstStyle>
            <a:lvl1pPr marL="0" marR="0" indent="0" algn="l">
              <a:lnSpc>
                <a:spcPts val="1235"/>
              </a:lnSpc>
              <a:spcAft>
                <a:spcPts val="0"/>
              </a:spcAft>
              <a:tabLst>
                <a:tab pos="3509870" algn="l"/>
                <a:tab pos="7060082" algn="r"/>
              </a:tabLst>
              <a:defRPr/>
            </a:lvl1pPr>
          </a:lstStyle>
          <a:p>
            <a:pPr marL="0" marR="0" indent="0" algn="l">
              <a:lnSpc>
                <a:spcPts val="1400"/>
              </a:lnSpc>
              <a:spcAft>
                <a:spcPts val="0"/>
              </a:spcAft>
              <a:tabLst>
                <a:tab pos="3977640" algn="l"/>
                <a:tab pos="8001000" algn="r"/>
              </a:tabLst>
            </a:pPr>
            <a:r>
              <a:rPr lang="en-US" sz="1059" b="1" spc="0">
                <a:solidFill>
                  <a:srgbClr val="FFFFFF"/>
                </a:solidFill>
                <a:latin typeface="Segoe UI Semibold" panose="02020603050405020304" pitchFamily="2"/>
              </a:rPr>
              <a:t>ASSESS, EDUCATE &amp; PLAN NOW EXECUTE MONITOR &amp; ALIGN </a:t>
            </a:r>
          </a:p>
        </p:txBody>
      </p:sp>
      <p:sp>
        <p:nvSpPr>
          <p:cNvPr id="6" name="Text Placeholder 5"/>
          <p:cNvSpPr>
            <a:spLocks noGrp="1"/>
          </p:cNvSpPr>
          <p:nvPr>
            <p:ph type="body" idx="10"/>
          </p:nvPr>
        </p:nvSpPr>
        <p:spPr>
          <a:xfrm>
            <a:off x="343477" y="1917887"/>
            <a:ext cx="2794000" cy="2461372"/>
          </a:xfrm>
          <a:prstGeom prst="rect">
            <a:avLst/>
          </a:prstGeom>
          <a:noFill/>
          <a:ln w="0" cmpd="sng">
            <a:noFill/>
            <a:prstDash val="solid"/>
          </a:ln>
        </p:spPr>
        <p:txBody>
          <a:bodyPr vert="horz" lIns="0" tIns="10160" rIns="0" bIns="0" anchor="t"/>
          <a:lstStyle>
            <a:lvl1pPr marL="282403" marR="121030" indent="161373" algn="just">
              <a:lnSpc>
                <a:spcPts val="1059"/>
              </a:lnSpc>
              <a:spcBef>
                <a:spcPts val="260"/>
              </a:spcBef>
              <a:spcAft>
                <a:spcPts val="0"/>
              </a:spcAft>
              <a:buFont typeface="Symbol"/>
              <a:buChar char="·"/>
              <a:defRPr/>
            </a:lvl1pPr>
          </a:lstStyle>
          <a:p>
            <a:pPr marL="320040" marR="0" indent="182880" algn="l">
              <a:lnSpc>
                <a:spcPts val="1300"/>
              </a:lnSpc>
              <a:spcAft>
                <a:spcPts val="0"/>
              </a:spcAft>
              <a:buFont typeface="Symbol"/>
              <a:buChar char="·"/>
            </a:pPr>
            <a:r>
              <a:rPr lang="en-US" sz="882" spc="-4">
                <a:solidFill>
                  <a:srgbClr val="000000"/>
                </a:solidFill>
                <a:latin typeface="Segoe UI Light" panose="02020603050405020304" pitchFamily="2"/>
              </a:rPr>
              <a:t>Establish an </a:t>
            </a:r>
            <a:r>
              <a:rPr lang="en-US" sz="882" b="1" spc="-4">
                <a:solidFill>
                  <a:srgbClr val="000000"/>
                </a:solidFill>
                <a:latin typeface="Segoe UI Semibold" panose="02020603050405020304" pitchFamily="2"/>
              </a:rPr>
              <a:t>Interoperability Steering Committee </a:t>
            </a:r>
            <a:r>
              <a:rPr lang="en-US" sz="882" spc="-4">
                <a:solidFill>
                  <a:srgbClr val="000000"/>
                </a:solidFill>
                <a:latin typeface="Segoe UI Light" panose="02020603050405020304" pitchFamily="2"/>
              </a:rPr>
              <a:t>to oversee compliance and set strategy </a:t>
            </a:r>
          </a:p>
          <a:p>
            <a:pPr marL="320040" marR="0" indent="182880" algn="l">
              <a:lnSpc>
                <a:spcPts val="1200"/>
              </a:lnSpc>
              <a:spcBef>
                <a:spcPts val="405"/>
              </a:spcBef>
              <a:spcAft>
                <a:spcPts val="0"/>
              </a:spcAft>
              <a:buFont typeface="Symbol"/>
              <a:buChar char="·"/>
            </a:pPr>
            <a:r>
              <a:rPr lang="en-US" sz="882" spc="0">
                <a:solidFill>
                  <a:srgbClr val="000000"/>
                </a:solidFill>
                <a:latin typeface="Segoe UI Light" panose="02020603050405020304" pitchFamily="2"/>
              </a:rPr>
              <a:t>Become educated on the Rules </a:t>
            </a:r>
          </a:p>
          <a:p>
            <a:pPr marL="320040" marR="274320" indent="182880" algn="l">
              <a:lnSpc>
                <a:spcPts val="1200"/>
              </a:lnSpc>
              <a:spcBef>
                <a:spcPts val="325"/>
              </a:spcBef>
              <a:spcAft>
                <a:spcPts val="0"/>
              </a:spcAft>
              <a:buFont typeface="Symbol"/>
              <a:buChar char="·"/>
            </a:pPr>
            <a:r>
              <a:rPr lang="en-US" sz="882" spc="0">
                <a:solidFill>
                  <a:srgbClr val="000000"/>
                </a:solidFill>
                <a:latin typeface="Segoe UI Light" panose="02020603050405020304" pitchFamily="2"/>
              </a:rPr>
              <a:t>Deliver </a:t>
            </a:r>
            <a:r>
              <a:rPr lang="en-US" sz="882" b="1" spc="0">
                <a:solidFill>
                  <a:srgbClr val="000000"/>
                </a:solidFill>
                <a:latin typeface="Segoe UI Semibold" panose="02020603050405020304" pitchFamily="2"/>
              </a:rPr>
              <a:t>education </a:t>
            </a:r>
            <a:r>
              <a:rPr lang="en-US" sz="882" spc="0">
                <a:solidFill>
                  <a:srgbClr val="000000"/>
                </a:solidFill>
                <a:latin typeface="Segoe UI Light" panose="02020603050405020304" pitchFamily="2"/>
              </a:rPr>
              <a:t>across the enterprise on the rules and changes for compliance </a:t>
            </a:r>
          </a:p>
          <a:p>
            <a:pPr marL="320040" marR="0" indent="182880" algn="l">
              <a:lnSpc>
                <a:spcPts val="1400"/>
              </a:lnSpc>
              <a:spcBef>
                <a:spcPts val="100"/>
              </a:spcBef>
              <a:spcAft>
                <a:spcPts val="0"/>
              </a:spcAft>
              <a:buFont typeface="Symbol"/>
              <a:buChar char="·"/>
            </a:pPr>
            <a:r>
              <a:rPr lang="en-US" sz="882" spc="0">
                <a:solidFill>
                  <a:srgbClr val="000000"/>
                </a:solidFill>
                <a:latin typeface="Segoe UI Light" panose="02020603050405020304" pitchFamily="2"/>
              </a:rPr>
              <a:t>Create and socialize a </a:t>
            </a:r>
            <a:r>
              <a:rPr lang="en-US" sz="882" b="1" spc="0">
                <a:solidFill>
                  <a:srgbClr val="000000"/>
                </a:solidFill>
                <a:latin typeface="Segoe UI Semibold" panose="02020603050405020304" pitchFamily="2"/>
              </a:rPr>
              <a:t>communication </a:t>
            </a:r>
            <a:r>
              <a:rPr lang="en-US" sz="882" spc="0">
                <a:solidFill>
                  <a:srgbClr val="000000"/>
                </a:solidFill>
                <a:latin typeface="Segoe UI Light" panose="02020603050405020304" pitchFamily="2"/>
              </a:rPr>
              <a:t>plan </a:t>
            </a:r>
          </a:p>
          <a:p>
            <a:pPr marL="320040" marR="137160" indent="182880" algn="just">
              <a:lnSpc>
                <a:spcPts val="1200"/>
              </a:lnSpc>
              <a:spcBef>
                <a:spcPts val="310"/>
              </a:spcBef>
              <a:spcAft>
                <a:spcPts val="0"/>
              </a:spcAft>
              <a:buFont typeface="Symbol"/>
              <a:buChar char="·"/>
            </a:pPr>
            <a:r>
              <a:rPr lang="en-US" sz="882" spc="-9">
                <a:solidFill>
                  <a:srgbClr val="000000"/>
                </a:solidFill>
                <a:latin typeface="Segoe UI Light" panose="02020603050405020304" pitchFamily="2"/>
              </a:rPr>
              <a:t>Complete an </a:t>
            </a:r>
            <a:r>
              <a:rPr lang="en-US" sz="882" b="1" spc="-9">
                <a:solidFill>
                  <a:srgbClr val="000000"/>
                </a:solidFill>
                <a:latin typeface="Segoe UI Semibold" panose="02020603050405020304" pitchFamily="2"/>
              </a:rPr>
              <a:t>assessment </a:t>
            </a:r>
            <a:r>
              <a:rPr lang="en-US" sz="882" spc="-9">
                <a:solidFill>
                  <a:srgbClr val="000000"/>
                </a:solidFill>
                <a:latin typeface="Segoe UI Light" panose="02020603050405020304" pitchFamily="2"/>
              </a:rPr>
              <a:t>of policy, data flow and interoperability and processes, identifying gaps </a:t>
            </a:r>
          </a:p>
          <a:p>
            <a:pPr marL="320040" marR="0" indent="182880" algn="just">
              <a:lnSpc>
                <a:spcPts val="1400"/>
              </a:lnSpc>
              <a:spcBef>
                <a:spcPts val="100"/>
              </a:spcBef>
              <a:spcAft>
                <a:spcPts val="0"/>
              </a:spcAft>
              <a:buFont typeface="Symbol"/>
              <a:buChar char="·"/>
            </a:pPr>
            <a:r>
              <a:rPr lang="en-US" sz="882" spc="0">
                <a:solidFill>
                  <a:srgbClr val="000000"/>
                </a:solidFill>
                <a:latin typeface="Segoe UI Light" panose="02020603050405020304" pitchFamily="2"/>
              </a:rPr>
              <a:t>Identify </a:t>
            </a:r>
            <a:r>
              <a:rPr lang="en-US" sz="882" b="1" spc="0">
                <a:solidFill>
                  <a:srgbClr val="000000"/>
                </a:solidFill>
                <a:latin typeface="Segoe UI Semibold" panose="02020603050405020304" pitchFamily="2"/>
              </a:rPr>
              <a:t>high-impact use cases </a:t>
            </a:r>
            <a:r>
              <a:rPr lang="en-US" sz="882" spc="0">
                <a:solidFill>
                  <a:srgbClr val="000000"/>
                </a:solidFill>
                <a:latin typeface="Segoe UI Light" panose="02020603050405020304" pitchFamily="2"/>
              </a:rPr>
              <a:t>for data requests </a:t>
            </a:r>
          </a:p>
          <a:p>
            <a:pPr marL="320040" marR="137160" indent="182880" algn="l">
              <a:lnSpc>
                <a:spcPts val="1200"/>
              </a:lnSpc>
              <a:spcBef>
                <a:spcPts val="310"/>
              </a:spcBef>
              <a:spcAft>
                <a:spcPts val="0"/>
              </a:spcAft>
              <a:buFont typeface="Symbol"/>
              <a:buChar char="·"/>
            </a:pPr>
            <a:r>
              <a:rPr lang="en-US" sz="882" spc="0">
                <a:solidFill>
                  <a:srgbClr val="000000"/>
                </a:solidFill>
                <a:latin typeface="Segoe UI Light" panose="02020603050405020304" pitchFamily="2"/>
              </a:rPr>
              <a:t>Create an </a:t>
            </a:r>
            <a:r>
              <a:rPr lang="en-US" sz="882" b="1" spc="0">
                <a:solidFill>
                  <a:srgbClr val="000000"/>
                </a:solidFill>
                <a:latin typeface="Segoe UI Semibold" panose="02020603050405020304" pitchFamily="2"/>
              </a:rPr>
              <a:t>interoperability plan </a:t>
            </a:r>
            <a:r>
              <a:rPr lang="en-US" sz="882" spc="0">
                <a:solidFill>
                  <a:srgbClr val="000000"/>
                </a:solidFill>
                <a:latin typeface="Segoe UI Light" panose="02020603050405020304" pitchFamily="2"/>
              </a:rPr>
              <a:t>for all provider requirements, considering strategic implications (e.g., strategic data management integration with digital strategy) </a:t>
            </a:r>
          </a:p>
          <a:p>
            <a:pPr marL="320040" marR="0" indent="182880" algn="l">
              <a:lnSpc>
                <a:spcPts val="1400"/>
              </a:lnSpc>
              <a:spcBef>
                <a:spcPts val="100"/>
              </a:spcBef>
              <a:spcAft>
                <a:spcPts val="0"/>
              </a:spcAft>
              <a:buFont typeface="Symbol"/>
              <a:buChar char="·"/>
            </a:pPr>
            <a:r>
              <a:rPr lang="en-US" sz="882" spc="0">
                <a:solidFill>
                  <a:srgbClr val="000000"/>
                </a:solidFill>
                <a:latin typeface="Segoe UI Light" panose="02020603050405020304" pitchFamily="2"/>
              </a:rPr>
              <a:t>Employ </a:t>
            </a:r>
            <a:r>
              <a:rPr lang="en-US" sz="882" b="1" spc="0">
                <a:solidFill>
                  <a:srgbClr val="000000"/>
                </a:solidFill>
                <a:latin typeface="Segoe UI Semibold" panose="02020603050405020304" pitchFamily="2"/>
              </a:rPr>
              <a:t>legal guidance </a:t>
            </a:r>
          </a:p>
          <a:p>
            <a:pPr marL="320040" marR="137160" indent="182880" algn="just">
              <a:lnSpc>
                <a:spcPts val="1200"/>
              </a:lnSpc>
              <a:spcBef>
                <a:spcPts val="295"/>
              </a:spcBef>
              <a:spcAft>
                <a:spcPts val="0"/>
              </a:spcAft>
              <a:buFont typeface="Symbol"/>
              <a:buChar char="·"/>
            </a:pPr>
            <a:r>
              <a:rPr lang="en-US" sz="882" spc="-9">
                <a:solidFill>
                  <a:srgbClr val="000000"/>
                </a:solidFill>
                <a:latin typeface="Segoe UI Light" panose="02020603050405020304" pitchFamily="2"/>
              </a:rPr>
              <a:t>Update </a:t>
            </a:r>
            <a:r>
              <a:rPr lang="en-US" sz="882" b="1" spc="-9">
                <a:solidFill>
                  <a:srgbClr val="000000"/>
                </a:solidFill>
                <a:latin typeface="Segoe UI Semibold" panose="02020603050405020304" pitchFamily="2"/>
              </a:rPr>
              <a:t>HIPAA documents and other contracts </a:t>
            </a:r>
            <a:r>
              <a:rPr lang="en-US" sz="882" spc="-9">
                <a:solidFill>
                  <a:srgbClr val="000000"/>
                </a:solidFill>
                <a:latin typeface="Segoe UI Light" panose="02020603050405020304" pitchFamily="2"/>
              </a:rPr>
              <a:t>(BAA, ROI, General Consent) </a:t>
            </a:r>
          </a:p>
        </p:txBody>
      </p:sp>
      <p:sp>
        <p:nvSpPr>
          <p:cNvPr id="7" name="Text Placeholder 6"/>
          <p:cNvSpPr>
            <a:spLocks noGrp="1"/>
          </p:cNvSpPr>
          <p:nvPr>
            <p:ph type="body" idx="10"/>
          </p:nvPr>
        </p:nvSpPr>
        <p:spPr>
          <a:xfrm>
            <a:off x="3218295" y="1917887"/>
            <a:ext cx="2794000" cy="3318062"/>
          </a:xfrm>
          <a:prstGeom prst="rect">
            <a:avLst/>
          </a:prstGeom>
          <a:noFill/>
          <a:ln w="0" cmpd="sng">
            <a:noFill/>
            <a:prstDash val="solid"/>
          </a:ln>
        </p:spPr>
        <p:txBody>
          <a:bodyPr vert="horz" lIns="0" tIns="0" rIns="0" bIns="0" anchor="t"/>
          <a:lstStyle>
            <a:lvl1pPr marL="161373" marR="0" indent="161373" algn="l">
              <a:lnSpc>
                <a:spcPts val="1235"/>
              </a:lnSpc>
              <a:spcBef>
                <a:spcPts val="110"/>
              </a:spcBef>
              <a:spcAft>
                <a:spcPts val="146"/>
              </a:spcAft>
              <a:buFont typeface="Symbol"/>
              <a:buChar char="·"/>
              <a:defRPr/>
            </a:lvl1pPr>
          </a:lstStyle>
          <a:p>
            <a:pPr marL="182880" marR="0" indent="182880" algn="l">
              <a:lnSpc>
                <a:spcPts val="1400"/>
              </a:lnSpc>
              <a:spcAft>
                <a:spcPts val="0"/>
              </a:spcAft>
              <a:buFont typeface="Symbol"/>
              <a:buChar char="·"/>
            </a:pPr>
            <a:r>
              <a:rPr lang="en-US" sz="882" spc="0">
                <a:solidFill>
                  <a:srgbClr val="000000"/>
                </a:solidFill>
                <a:latin typeface="Segoe UI Light" panose="02020603050405020304" pitchFamily="2"/>
              </a:rPr>
              <a:t>Refine </a:t>
            </a:r>
            <a:r>
              <a:rPr lang="en-US" sz="882" b="1" spc="0">
                <a:solidFill>
                  <a:srgbClr val="000000"/>
                </a:solidFill>
                <a:latin typeface="Segoe UI Semibold" panose="02020603050405020304" pitchFamily="2"/>
              </a:rPr>
              <a:t>Interoperability Plan </a:t>
            </a:r>
          </a:p>
          <a:p>
            <a:pPr marL="182880" marR="0" indent="182880" algn="l">
              <a:lnSpc>
                <a:spcPts val="1400"/>
              </a:lnSpc>
              <a:spcBef>
                <a:spcPts val="220"/>
              </a:spcBef>
              <a:spcAft>
                <a:spcPts val="0"/>
              </a:spcAft>
              <a:buFont typeface="Symbol"/>
              <a:buChar char="·"/>
            </a:pPr>
            <a:r>
              <a:rPr lang="en-US" sz="882" spc="0">
                <a:solidFill>
                  <a:srgbClr val="000000"/>
                </a:solidFill>
                <a:latin typeface="Segoe UI Light" panose="02020603050405020304" pitchFamily="2"/>
              </a:rPr>
              <a:t>Build out </a:t>
            </a:r>
            <a:r>
              <a:rPr lang="en-US" sz="882" b="1" spc="0">
                <a:solidFill>
                  <a:srgbClr val="000000"/>
                </a:solidFill>
                <a:latin typeface="Segoe UI Semibold" panose="02020603050405020304" pitchFamily="2"/>
              </a:rPr>
              <a:t>high-impact use cases </a:t>
            </a:r>
            <a:r>
              <a:rPr lang="en-US" sz="882" spc="0">
                <a:solidFill>
                  <a:srgbClr val="000000"/>
                </a:solidFill>
                <a:latin typeface="Segoe UI Light" panose="02020603050405020304" pitchFamily="2"/>
              </a:rPr>
              <a:t>already defined </a:t>
            </a:r>
          </a:p>
          <a:p>
            <a:pPr marL="182880" marR="365760" indent="182880" algn="l">
              <a:lnSpc>
                <a:spcPts val="1200"/>
              </a:lnSpc>
              <a:spcBef>
                <a:spcPts val="335"/>
              </a:spcBef>
              <a:spcAft>
                <a:spcPts val="0"/>
              </a:spcAft>
              <a:buFont typeface="Symbol"/>
              <a:buChar char="·"/>
            </a:pPr>
            <a:r>
              <a:rPr lang="en-US" sz="882" spc="0">
                <a:solidFill>
                  <a:srgbClr val="000000"/>
                </a:solidFill>
                <a:latin typeface="Segoe UI Light" panose="02020603050405020304" pitchFamily="2"/>
              </a:rPr>
              <a:t>Complete a </a:t>
            </a:r>
            <a:r>
              <a:rPr lang="en-US" sz="882" b="1" spc="0">
                <a:solidFill>
                  <a:srgbClr val="000000"/>
                </a:solidFill>
                <a:latin typeface="Segoe UI Semibold" panose="02020603050405020304" pitchFamily="2"/>
              </a:rPr>
              <a:t>technical compliance review </a:t>
            </a:r>
            <a:r>
              <a:rPr lang="en-US" sz="882" spc="0">
                <a:solidFill>
                  <a:srgbClr val="000000"/>
                </a:solidFill>
                <a:latin typeface="Segoe UI Light" panose="02020603050405020304" pitchFamily="2"/>
              </a:rPr>
              <a:t>with application/interface mapping </a:t>
            </a:r>
          </a:p>
          <a:p>
            <a:pPr marL="182880" marR="228600" indent="182880" algn="l">
              <a:lnSpc>
                <a:spcPts val="1200"/>
              </a:lnSpc>
              <a:spcBef>
                <a:spcPts val="315"/>
              </a:spcBef>
              <a:spcAft>
                <a:spcPts val="0"/>
              </a:spcAft>
              <a:buFont typeface="Symbol"/>
              <a:buChar char="·"/>
            </a:pPr>
            <a:r>
              <a:rPr lang="en-US" sz="882" spc="0">
                <a:solidFill>
                  <a:srgbClr val="000000"/>
                </a:solidFill>
                <a:latin typeface="Segoe UI Light" panose="02020603050405020304" pitchFamily="2"/>
              </a:rPr>
              <a:t>Identify </a:t>
            </a:r>
            <a:r>
              <a:rPr lang="en-US" sz="882" b="1" spc="0">
                <a:solidFill>
                  <a:srgbClr val="000000"/>
                </a:solidFill>
                <a:latin typeface="Segoe UI Semibold" panose="02020603050405020304" pitchFamily="2"/>
              </a:rPr>
              <a:t>data exchange partners/customers </a:t>
            </a:r>
            <a:r>
              <a:rPr lang="en-US" sz="882" spc="0">
                <a:solidFill>
                  <a:srgbClr val="000000"/>
                </a:solidFill>
                <a:latin typeface="Segoe UI Light" panose="02020603050405020304" pitchFamily="2"/>
              </a:rPr>
              <a:t>and refine processes </a:t>
            </a:r>
          </a:p>
          <a:p>
            <a:pPr marL="182880" marR="0" indent="182880" algn="l">
              <a:lnSpc>
                <a:spcPts val="1400"/>
              </a:lnSpc>
              <a:spcBef>
                <a:spcPts val="120"/>
              </a:spcBef>
              <a:spcAft>
                <a:spcPts val="0"/>
              </a:spcAft>
              <a:buFont typeface="Symbol"/>
              <a:buChar char="·"/>
            </a:pPr>
            <a:r>
              <a:rPr lang="en-US" sz="882" spc="-13">
                <a:solidFill>
                  <a:srgbClr val="000000"/>
                </a:solidFill>
                <a:latin typeface="Segoe UI Light" panose="02020603050405020304" pitchFamily="2"/>
              </a:rPr>
              <a:t>Implement Fall 2020 </a:t>
            </a:r>
            <a:r>
              <a:rPr lang="en-US" sz="882" b="1" spc="-13">
                <a:solidFill>
                  <a:srgbClr val="000000"/>
                </a:solidFill>
                <a:latin typeface="Segoe UI Semibold" panose="02020603050405020304" pitchFamily="2"/>
              </a:rPr>
              <a:t>workflow and process changes: </a:t>
            </a:r>
          </a:p>
          <a:p>
            <a:pPr marL="640080" marR="0" indent="182880" algn="l">
              <a:lnSpc>
                <a:spcPts val="1200"/>
              </a:lnSpc>
              <a:spcBef>
                <a:spcPts val="300"/>
              </a:spcBef>
              <a:spcAft>
                <a:spcPts val="0"/>
              </a:spcAft>
              <a:buFont typeface="Symbol"/>
              <a:buChar char="·"/>
            </a:pPr>
            <a:r>
              <a:rPr lang="en-US" sz="882" spc="0">
                <a:solidFill>
                  <a:srgbClr val="000000"/>
                </a:solidFill>
                <a:latin typeface="Segoe UI Light" panose="02020603050405020304" pitchFamily="2"/>
              </a:rPr>
              <a:t>Information blocking (Nov 2, 2020) </a:t>
            </a:r>
          </a:p>
          <a:p>
            <a:pPr marL="640080" marR="411480" indent="182880" algn="just">
              <a:lnSpc>
                <a:spcPts val="1200"/>
              </a:lnSpc>
              <a:spcBef>
                <a:spcPts val="305"/>
              </a:spcBef>
              <a:spcAft>
                <a:spcPts val="0"/>
              </a:spcAft>
              <a:buFont typeface="Symbol"/>
              <a:buChar char="·"/>
            </a:pPr>
            <a:r>
              <a:rPr lang="en-US" sz="882" spc="0">
                <a:solidFill>
                  <a:srgbClr val="000000"/>
                </a:solidFill>
                <a:latin typeface="Segoe UI Light" panose="02020603050405020304" pitchFamily="2"/>
              </a:rPr>
              <a:t>Digital contact information and NPPES updates (Nov 2, 2020) </a:t>
            </a:r>
          </a:p>
          <a:p>
            <a:pPr marL="640080" marR="0" indent="182880" algn="just">
              <a:lnSpc>
                <a:spcPts val="1200"/>
              </a:lnSpc>
              <a:spcBef>
                <a:spcPts val="325"/>
              </a:spcBef>
              <a:spcAft>
                <a:spcPts val="0"/>
              </a:spcAft>
              <a:buFont typeface="Symbol"/>
              <a:buChar char="·"/>
            </a:pPr>
            <a:r>
              <a:rPr lang="en-US" sz="882" spc="-13">
                <a:solidFill>
                  <a:srgbClr val="000000"/>
                </a:solidFill>
                <a:latin typeface="Segoe UI Light" panose="02020603050405020304" pitchFamily="2"/>
              </a:rPr>
              <a:t>Attestation and public reporting (Nov 2, 2020) </a:t>
            </a:r>
          </a:p>
          <a:p>
            <a:pPr marL="182880" marR="274320" indent="182880" algn="just">
              <a:lnSpc>
                <a:spcPts val="1200"/>
              </a:lnSpc>
              <a:spcBef>
                <a:spcPts val="305"/>
              </a:spcBef>
              <a:spcAft>
                <a:spcPts val="0"/>
              </a:spcAft>
              <a:buFont typeface="Symbol"/>
              <a:buChar char="·"/>
            </a:pPr>
            <a:r>
              <a:rPr lang="en-US" sz="882" spc="0">
                <a:solidFill>
                  <a:srgbClr val="000000"/>
                </a:solidFill>
                <a:latin typeface="Segoe UI Light" panose="02020603050405020304" pitchFamily="2"/>
              </a:rPr>
              <a:t>Create detailed compliance plans and execute for 2021/2022 compliance dates: </a:t>
            </a:r>
          </a:p>
          <a:p>
            <a:pPr marL="640080" marR="228600" indent="182880" algn="l">
              <a:lnSpc>
                <a:spcPts val="1200"/>
              </a:lnSpc>
              <a:spcBef>
                <a:spcPts val="335"/>
              </a:spcBef>
              <a:spcAft>
                <a:spcPts val="0"/>
              </a:spcAft>
              <a:buFont typeface="Symbol"/>
              <a:buChar char="·"/>
            </a:pPr>
            <a:r>
              <a:rPr lang="en-US" sz="882" spc="0">
                <a:solidFill>
                  <a:srgbClr val="000000"/>
                </a:solidFill>
                <a:latin typeface="Segoe UI Light" panose="02020603050405020304" pitchFamily="2"/>
              </a:rPr>
              <a:t>ADT Notifications to Providers for Patient Moves (May 2, 2021) </a:t>
            </a:r>
          </a:p>
          <a:p>
            <a:pPr marL="640080" marR="137160" indent="182880" algn="l">
              <a:lnSpc>
                <a:spcPts val="1200"/>
              </a:lnSpc>
              <a:spcBef>
                <a:spcPts val="290"/>
              </a:spcBef>
              <a:spcAft>
                <a:spcPts val="0"/>
              </a:spcAft>
              <a:buFont typeface="Symbol"/>
              <a:buChar char="·"/>
            </a:pPr>
            <a:r>
              <a:rPr lang="en-US" sz="882" spc="0">
                <a:solidFill>
                  <a:srgbClr val="000000"/>
                </a:solidFill>
                <a:latin typeface="Segoe UI Light" panose="02020603050405020304" pitchFamily="2"/>
              </a:rPr>
              <a:t>CEHRT Certification of EHR Vendors (May 1, 2022) </a:t>
            </a:r>
          </a:p>
          <a:p>
            <a:pPr marL="182880" marR="0" indent="182880" algn="l">
              <a:lnSpc>
                <a:spcPts val="1400"/>
              </a:lnSpc>
              <a:spcBef>
                <a:spcPts val="140"/>
              </a:spcBef>
              <a:spcAft>
                <a:spcPts val="0"/>
              </a:spcAft>
              <a:buFont typeface="Symbol"/>
              <a:buChar char="·"/>
            </a:pPr>
            <a:r>
              <a:rPr lang="en-US" sz="882" spc="0">
                <a:solidFill>
                  <a:srgbClr val="000000"/>
                </a:solidFill>
                <a:latin typeface="Segoe UI Light" panose="02020603050405020304" pitchFamily="2"/>
              </a:rPr>
              <a:t>Establish a </a:t>
            </a:r>
            <a:r>
              <a:rPr lang="en-US" sz="882" b="1" spc="0">
                <a:solidFill>
                  <a:srgbClr val="000000"/>
                </a:solidFill>
                <a:latin typeface="Segoe UI Semibold" panose="02020603050405020304" pitchFamily="2"/>
              </a:rPr>
              <a:t>regulatory surveillance plan </a:t>
            </a:r>
          </a:p>
          <a:p>
            <a:pPr marL="182880" marR="137160" indent="182880" algn="l">
              <a:lnSpc>
                <a:spcPts val="1200"/>
              </a:lnSpc>
              <a:spcBef>
                <a:spcPts val="335"/>
              </a:spcBef>
              <a:spcAft>
                <a:spcPts val="0"/>
              </a:spcAft>
              <a:buFont typeface="Symbol"/>
              <a:buChar char="·"/>
            </a:pPr>
            <a:r>
              <a:rPr lang="en-US" sz="882" spc="-4">
                <a:solidFill>
                  <a:srgbClr val="000000"/>
                </a:solidFill>
                <a:latin typeface="Segoe UI Light" panose="02020603050405020304" pitchFamily="2"/>
              </a:rPr>
              <a:t>Further refine </a:t>
            </a:r>
            <a:r>
              <a:rPr lang="en-US" sz="882" b="1" spc="-4">
                <a:solidFill>
                  <a:srgbClr val="000000"/>
                </a:solidFill>
                <a:latin typeface="Segoe UI Semibold" panose="02020603050405020304" pitchFamily="2"/>
              </a:rPr>
              <a:t>HIPAA policies </a:t>
            </a:r>
            <a:r>
              <a:rPr lang="en-US" sz="882" spc="-4">
                <a:solidFill>
                  <a:srgbClr val="000000"/>
                </a:solidFill>
                <a:latin typeface="Segoe UI Light" panose="02020603050405020304" pitchFamily="2"/>
              </a:rPr>
              <a:t>and documents (e.g., information confidentiality, additional consents) </a:t>
            </a:r>
          </a:p>
          <a:p>
            <a:pPr marL="182880" marR="0" indent="182880" algn="l">
              <a:lnSpc>
                <a:spcPts val="1400"/>
              </a:lnSpc>
              <a:spcBef>
                <a:spcPts val="125"/>
              </a:spcBef>
              <a:spcAft>
                <a:spcPts val="165"/>
              </a:spcAft>
              <a:buFont typeface="Symbol"/>
              <a:buChar char="·"/>
            </a:pPr>
            <a:r>
              <a:rPr lang="en-US" sz="882" spc="0">
                <a:solidFill>
                  <a:srgbClr val="000000"/>
                </a:solidFill>
                <a:latin typeface="Segoe UI Light" panose="02020603050405020304" pitchFamily="2"/>
              </a:rPr>
              <a:t>Update </a:t>
            </a:r>
            <a:r>
              <a:rPr lang="en-US" sz="882" b="1" spc="0">
                <a:solidFill>
                  <a:srgbClr val="000000"/>
                </a:solidFill>
                <a:latin typeface="Segoe UI Semibold" panose="02020603050405020304" pitchFamily="2"/>
              </a:rPr>
              <a:t>vendor </a:t>
            </a:r>
            <a:r>
              <a:rPr lang="en-US" sz="882" spc="0">
                <a:solidFill>
                  <a:srgbClr val="000000"/>
                </a:solidFill>
                <a:latin typeface="Segoe UI Light" panose="02020603050405020304" pitchFamily="2"/>
              </a:rPr>
              <a:t>documents &amp; contracts </a:t>
            </a:r>
          </a:p>
        </p:txBody>
      </p:sp>
      <p:sp>
        <p:nvSpPr>
          <p:cNvPr id="8" name="Text Placeholder 7"/>
          <p:cNvSpPr>
            <a:spLocks noGrp="1"/>
          </p:cNvSpPr>
          <p:nvPr>
            <p:ph type="body" idx="10"/>
          </p:nvPr>
        </p:nvSpPr>
        <p:spPr>
          <a:xfrm>
            <a:off x="6212609" y="1917887"/>
            <a:ext cx="2382982" cy="2350434"/>
          </a:xfrm>
          <a:prstGeom prst="rect">
            <a:avLst/>
          </a:prstGeom>
          <a:noFill/>
          <a:ln w="0" cmpd="sng">
            <a:noFill/>
            <a:prstDash val="solid"/>
          </a:ln>
        </p:spPr>
        <p:txBody>
          <a:bodyPr vert="horz" lIns="0" tIns="12065" rIns="0" bIns="0" anchor="t"/>
          <a:lstStyle>
            <a:lvl1pPr marL="161373" marR="121030" indent="0" algn="l">
              <a:lnSpc>
                <a:spcPts val="1235"/>
              </a:lnSpc>
              <a:spcBef>
                <a:spcPts val="26"/>
              </a:spcBef>
              <a:spcAft>
                <a:spcPts val="18"/>
              </a:spcAft>
              <a:buFont typeface="Symbol"/>
              <a:buChar char="·"/>
              <a:defRPr/>
            </a:lvl1pPr>
          </a:lstStyle>
          <a:p>
            <a:pPr marL="182880" marR="45720" indent="182880" algn="l">
              <a:lnSpc>
                <a:spcPts val="1300"/>
              </a:lnSpc>
              <a:spcAft>
                <a:spcPts val="0"/>
              </a:spcAft>
              <a:buFont typeface="Symbol"/>
              <a:buChar char="·"/>
            </a:pPr>
            <a:r>
              <a:rPr lang="en-US" sz="882" b="1" spc="-4">
                <a:solidFill>
                  <a:srgbClr val="000000"/>
                </a:solidFill>
                <a:latin typeface="Segoe UI Semibold" panose="02020603050405020304" pitchFamily="2"/>
              </a:rPr>
              <a:t>Verify EHR vendor will be CEHRT with EHI Export in 2023 </a:t>
            </a:r>
            <a:r>
              <a:rPr lang="en-US" sz="882" spc="-4">
                <a:solidFill>
                  <a:srgbClr val="000000"/>
                </a:solidFill>
                <a:latin typeface="Segoe UI Light" panose="02020603050405020304" pitchFamily="2"/>
              </a:rPr>
              <a:t>(developer requirement) </a:t>
            </a:r>
          </a:p>
          <a:p>
            <a:pPr marL="182880" marR="365760" indent="182880" algn="l">
              <a:lnSpc>
                <a:spcPts val="1400"/>
              </a:lnSpc>
              <a:spcBef>
                <a:spcPts val="240"/>
              </a:spcBef>
              <a:spcAft>
                <a:spcPts val="0"/>
              </a:spcAft>
              <a:buFont typeface="Symbol"/>
              <a:buChar char="·"/>
            </a:pPr>
            <a:r>
              <a:rPr lang="en-US" sz="882" spc="-9">
                <a:solidFill>
                  <a:srgbClr val="000000"/>
                </a:solidFill>
                <a:latin typeface="Segoe UI Light" panose="02020603050405020304" pitchFamily="2"/>
              </a:rPr>
              <a:t>Monitor </a:t>
            </a:r>
            <a:r>
              <a:rPr lang="en-US" sz="882" b="1" spc="-9">
                <a:solidFill>
                  <a:srgbClr val="000000"/>
                </a:solidFill>
                <a:latin typeface="Segoe UI Semibold" panose="02020603050405020304" pitchFamily="2"/>
              </a:rPr>
              <a:t>internal performance </a:t>
            </a:r>
            <a:r>
              <a:rPr lang="en-US" sz="882" spc="-9">
                <a:solidFill>
                  <a:srgbClr val="000000"/>
                </a:solidFill>
                <a:latin typeface="Segoe UI Light" panose="02020603050405020304" pitchFamily="2"/>
              </a:rPr>
              <a:t>against provider interoperability requirements </a:t>
            </a:r>
          </a:p>
          <a:p>
            <a:pPr marL="182880" marR="0" indent="182880" algn="l">
              <a:lnSpc>
                <a:spcPts val="1400"/>
              </a:lnSpc>
              <a:spcBef>
                <a:spcPts val="320"/>
              </a:spcBef>
              <a:spcAft>
                <a:spcPts val="0"/>
              </a:spcAft>
              <a:buFont typeface="Symbol"/>
              <a:buChar char="·"/>
            </a:pPr>
            <a:r>
              <a:rPr lang="en-US" sz="882" spc="0">
                <a:solidFill>
                  <a:srgbClr val="000000"/>
                </a:solidFill>
                <a:latin typeface="Segoe UI Light" panose="02020603050405020304" pitchFamily="2"/>
              </a:rPr>
              <a:t>Monitor </a:t>
            </a:r>
            <a:r>
              <a:rPr lang="en-US" sz="882" b="1" spc="0">
                <a:solidFill>
                  <a:srgbClr val="000000"/>
                </a:solidFill>
                <a:latin typeface="Segoe UI Semibold" panose="02020603050405020304" pitchFamily="2"/>
              </a:rPr>
              <a:t>updates regarding provider penalties, </a:t>
            </a:r>
            <a:r>
              <a:rPr lang="en-US" sz="882" spc="0">
                <a:solidFill>
                  <a:srgbClr val="000000"/>
                </a:solidFill>
                <a:latin typeface="Segoe UI Light" panose="02020603050405020304" pitchFamily="2"/>
              </a:rPr>
              <a:t>and case law </a:t>
            </a:r>
          </a:p>
          <a:p>
            <a:pPr marL="182880" marR="0" indent="182880" algn="just">
              <a:lnSpc>
                <a:spcPts val="1400"/>
              </a:lnSpc>
              <a:spcBef>
                <a:spcPts val="315"/>
              </a:spcBef>
              <a:spcAft>
                <a:spcPts val="0"/>
              </a:spcAft>
              <a:buFont typeface="Symbol"/>
              <a:buChar char="·"/>
            </a:pPr>
            <a:r>
              <a:rPr lang="en-US" sz="882" spc="0">
                <a:solidFill>
                  <a:srgbClr val="000000"/>
                </a:solidFill>
                <a:latin typeface="Segoe UI Light" panose="02020603050405020304" pitchFamily="2"/>
              </a:rPr>
              <a:t>Monitor governance progress on the </a:t>
            </a:r>
            <a:r>
              <a:rPr lang="en-US" sz="882" b="1" spc="0">
                <a:solidFill>
                  <a:srgbClr val="000000"/>
                </a:solidFill>
                <a:latin typeface="Segoe UI Semibold" panose="02020603050405020304" pitchFamily="2"/>
              </a:rPr>
              <a:t>Trusted Exchange Framework and National Patient Identifier </a:t>
            </a:r>
          </a:p>
          <a:p>
            <a:pPr marL="182880" marR="274320" indent="182880" algn="just">
              <a:lnSpc>
                <a:spcPts val="1400"/>
              </a:lnSpc>
              <a:spcBef>
                <a:spcPts val="290"/>
              </a:spcBef>
              <a:spcAft>
                <a:spcPts val="0"/>
              </a:spcAft>
              <a:buFont typeface="Symbol"/>
              <a:buChar char="·"/>
            </a:pPr>
            <a:r>
              <a:rPr lang="en-US" sz="882" spc="0">
                <a:solidFill>
                  <a:srgbClr val="000000"/>
                </a:solidFill>
                <a:latin typeface="Segoe UI Light" panose="02020603050405020304" pitchFamily="2"/>
              </a:rPr>
              <a:t>Monitor, measure and publish metrics on </a:t>
            </a:r>
            <a:r>
              <a:rPr lang="en-US" sz="882" b="1" spc="0">
                <a:solidFill>
                  <a:srgbClr val="000000"/>
                </a:solidFill>
                <a:latin typeface="Segoe UI Semibold" panose="02020603050405020304" pitchFamily="2"/>
              </a:rPr>
              <a:t>data management </a:t>
            </a:r>
          </a:p>
          <a:p>
            <a:pPr marL="182880" marR="0" indent="182880" algn="just">
              <a:lnSpc>
                <a:spcPts val="1200"/>
              </a:lnSpc>
              <a:spcBef>
                <a:spcPts val="490"/>
              </a:spcBef>
              <a:spcAft>
                <a:spcPts val="0"/>
              </a:spcAft>
              <a:buFont typeface="Symbol"/>
              <a:buChar char="·"/>
            </a:pPr>
            <a:r>
              <a:rPr lang="en-US" sz="882" spc="0">
                <a:solidFill>
                  <a:srgbClr val="000000"/>
                </a:solidFill>
                <a:latin typeface="Segoe UI Light" panose="02020603050405020304" pitchFamily="2"/>
              </a:rPr>
              <a:t>Enhance consumer engagement by </a:t>
            </a:r>
          </a:p>
          <a:p>
            <a:pPr marL="182880" marR="137160" indent="0" algn="l">
              <a:lnSpc>
                <a:spcPts val="1400"/>
              </a:lnSpc>
              <a:spcBef>
                <a:spcPts val="30"/>
              </a:spcBef>
              <a:spcAft>
                <a:spcPts val="20"/>
              </a:spcAft>
            </a:pPr>
            <a:r>
              <a:rPr lang="en-US" sz="882" spc="0">
                <a:solidFill>
                  <a:srgbClr val="000000"/>
                </a:solidFill>
                <a:latin typeface="Segoe UI Light" panose="02020603050405020304" pitchFamily="2"/>
              </a:rPr>
              <a:t>advancing </a:t>
            </a:r>
            <a:r>
              <a:rPr lang="en-US" sz="882" b="1" spc="0">
                <a:solidFill>
                  <a:srgbClr val="000000"/>
                </a:solidFill>
                <a:latin typeface="Segoe UI Semibold" panose="02020603050405020304" pitchFamily="2"/>
              </a:rPr>
              <a:t>plans for a Digital Hub and/or Digital front door </a:t>
            </a:r>
          </a:p>
        </p:txBody>
      </p:sp>
      <p:sp>
        <p:nvSpPr>
          <p:cNvPr id="9" name="Text Placeholder 8"/>
          <p:cNvSpPr>
            <a:spLocks noGrp="1"/>
          </p:cNvSpPr>
          <p:nvPr>
            <p:ph type="body" idx="10"/>
          </p:nvPr>
        </p:nvSpPr>
        <p:spPr>
          <a:xfrm>
            <a:off x="403514" y="5376022"/>
            <a:ext cx="8340436" cy="268941"/>
          </a:xfrm>
          <a:prstGeom prst="rect">
            <a:avLst/>
          </a:prstGeom>
          <a:solidFill>
            <a:srgbClr val="485C27"/>
          </a:solidFill>
          <a:ln w="0" cmpd="sng">
            <a:noFill/>
            <a:prstDash val="solid"/>
          </a:ln>
        </p:spPr>
        <p:txBody>
          <a:bodyPr vert="horz" lIns="0" tIns="61595" rIns="0" bIns="0" anchor="t"/>
          <a:lstStyle>
            <a:lvl1pPr marL="0" marR="0" indent="0" algn="ctr">
              <a:lnSpc>
                <a:spcPts val="1235"/>
              </a:lnSpc>
              <a:spcAft>
                <a:spcPts val="388"/>
              </a:spcAft>
              <a:defRPr/>
            </a:lvl1pPr>
          </a:lstStyle>
          <a:p>
            <a:pPr marL="0" marR="0" indent="0" algn="ctr">
              <a:lnSpc>
                <a:spcPts val="1400"/>
              </a:lnSpc>
              <a:spcAft>
                <a:spcPts val="440"/>
              </a:spcAft>
            </a:pPr>
            <a:r>
              <a:rPr lang="en-US" sz="971" b="1" spc="0">
                <a:solidFill>
                  <a:srgbClr val="FFFFFF"/>
                </a:solidFill>
                <a:latin typeface="Segoe UI Semibold" panose="02020603050405020304" pitchFamily="2"/>
              </a:rPr>
              <a:t>STRENGTHEN DATA MANAGEMENT ENTERPRISE FOUNDATION </a:t>
            </a:r>
          </a:p>
        </p:txBody>
      </p:sp>
      <p:sp>
        <p:nvSpPr>
          <p:cNvPr id="10" name="Text Placeholder 9"/>
          <p:cNvSpPr>
            <a:spLocks noGrp="1"/>
          </p:cNvSpPr>
          <p:nvPr>
            <p:ph type="body" idx="10"/>
          </p:nvPr>
        </p:nvSpPr>
        <p:spPr>
          <a:xfrm>
            <a:off x="403514" y="5657850"/>
            <a:ext cx="8340436" cy="474009"/>
          </a:xfrm>
          <a:prstGeom prst="rect">
            <a:avLst/>
          </a:prstGeom>
          <a:noFill/>
          <a:ln w="0" cmpd="sng">
            <a:noFill/>
            <a:prstDash val="solid"/>
          </a:ln>
        </p:spPr>
        <p:txBody>
          <a:bodyPr vert="horz" lIns="0" tIns="38100" rIns="0" bIns="0" anchor="t"/>
          <a:lstStyle>
            <a:lvl1pPr marL="80687" marR="0" indent="121030" algn="l">
              <a:lnSpc>
                <a:spcPts val="971"/>
              </a:lnSpc>
              <a:spcBef>
                <a:spcPts val="0"/>
              </a:spcBef>
              <a:spcAft>
                <a:spcPts val="529"/>
              </a:spcAft>
              <a:buFont typeface="Symbol"/>
              <a:buChar char="·"/>
              <a:defRPr/>
            </a:lvl1pPr>
          </a:lstStyle>
          <a:p>
            <a:pPr marL="91440" marR="0" indent="137160" algn="l">
              <a:lnSpc>
                <a:spcPts val="1100"/>
              </a:lnSpc>
              <a:spcAft>
                <a:spcPts val="0"/>
              </a:spcAft>
              <a:buFont typeface="Symbol"/>
              <a:buChar char="·"/>
            </a:pPr>
            <a:r>
              <a:rPr lang="en-US" sz="838" spc="-9">
                <a:solidFill>
                  <a:srgbClr val="000000"/>
                </a:solidFill>
                <a:latin typeface="Segoe UI" panose="02020603050405020304" pitchFamily="2"/>
              </a:rPr>
              <a:t>Address foundational elements of </a:t>
            </a:r>
            <a:r>
              <a:rPr lang="en-US" sz="794" b="1" spc="-9">
                <a:solidFill>
                  <a:srgbClr val="000000"/>
                </a:solidFill>
                <a:latin typeface="Segoe UI" panose="02020603050405020304" pitchFamily="2"/>
              </a:rPr>
              <a:t>data management, data availability and data quality </a:t>
            </a:r>
            <a:r>
              <a:rPr lang="en-US" sz="838" spc="-9">
                <a:solidFill>
                  <a:srgbClr val="000000"/>
                </a:solidFill>
                <a:latin typeface="Segoe UI" panose="02020603050405020304" pitchFamily="2"/>
              </a:rPr>
              <a:t>to ensure that shared information is timely, accurate and consistent </a:t>
            </a:r>
          </a:p>
          <a:p>
            <a:pPr marL="91440" marR="0" indent="137160" algn="l">
              <a:lnSpc>
                <a:spcPts val="1100"/>
              </a:lnSpc>
              <a:spcBef>
                <a:spcPts val="0"/>
              </a:spcBef>
              <a:spcAft>
                <a:spcPts val="0"/>
              </a:spcAft>
              <a:buFont typeface="Symbol"/>
              <a:buChar char="·"/>
            </a:pPr>
            <a:r>
              <a:rPr lang="en-US" sz="794" b="1" spc="-4">
                <a:solidFill>
                  <a:srgbClr val="000000"/>
                </a:solidFill>
                <a:latin typeface="Segoe UI" panose="02020603050405020304" pitchFamily="2"/>
              </a:rPr>
              <a:t>Design data flows to reduce complexity </a:t>
            </a:r>
            <a:r>
              <a:rPr lang="en-US" sz="838" spc="-4">
                <a:solidFill>
                  <a:srgbClr val="000000"/>
                </a:solidFill>
                <a:latin typeface="Segoe UI" panose="02020603050405020304" pitchFamily="2"/>
              </a:rPr>
              <a:t>in tracking and responding to data access requests, while maintaining </a:t>
            </a:r>
            <a:r>
              <a:rPr lang="en-US" sz="794" b="1" spc="-4">
                <a:solidFill>
                  <a:srgbClr val="000000"/>
                </a:solidFill>
                <a:latin typeface="Segoe UI" panose="02020603050405020304" pitchFamily="2"/>
              </a:rPr>
              <a:t>effective data privacy and security </a:t>
            </a:r>
          </a:p>
          <a:p>
            <a:pPr marL="91440" marR="0" indent="137160" algn="l">
              <a:lnSpc>
                <a:spcPts val="1100"/>
              </a:lnSpc>
              <a:spcBef>
                <a:spcPts val="0"/>
              </a:spcBef>
              <a:spcAft>
                <a:spcPts val="600"/>
              </a:spcAft>
              <a:buFont typeface="Symbol"/>
              <a:buChar char="·"/>
            </a:pPr>
            <a:r>
              <a:rPr lang="en-US" sz="794" b="1" spc="-13">
                <a:solidFill>
                  <a:srgbClr val="000000"/>
                </a:solidFill>
                <a:latin typeface="Segoe UI" panose="02020603050405020304" pitchFamily="2"/>
              </a:rPr>
              <a:t>Align </a:t>
            </a:r>
            <a:r>
              <a:rPr lang="en-US" sz="838" spc="-13">
                <a:solidFill>
                  <a:srgbClr val="000000"/>
                </a:solidFill>
                <a:latin typeface="Segoe UI" panose="02020603050405020304" pitchFamily="2"/>
              </a:rPr>
              <a:t>data sharing processes with information exchange and digital consumer engagement strategies </a:t>
            </a:r>
          </a:p>
        </p:txBody>
      </p:sp>
      <p:sp>
        <p:nvSpPr>
          <p:cNvPr id="11" name="Text Placeholder 10"/>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15570" rIns="0" bIns="0" anchor="t"/>
          <a:lstStyle>
            <a:lvl1pPr marL="282403" marR="0" indent="0" algn="l">
              <a:lnSpc>
                <a:spcPts val="882"/>
              </a:lnSpc>
              <a:spcAft>
                <a:spcPts val="825"/>
              </a:spcAft>
              <a:tabLst>
                <a:tab pos="3711586" algn="l"/>
                <a:tab pos="7503859" algn="l"/>
              </a:tabLst>
              <a:defRPr/>
            </a:lvl1pPr>
          </a:lstStyle>
          <a:p>
            <a:pPr marL="320040" marR="0" indent="0" algn="l">
              <a:lnSpc>
                <a:spcPts val="1000"/>
              </a:lnSpc>
              <a:spcAft>
                <a:spcPts val="935"/>
              </a:spcAft>
              <a:tabLst>
                <a:tab pos="4206240" algn="l"/>
                <a:tab pos="8503920" algn="l"/>
              </a:tabLst>
            </a:pPr>
            <a:r>
              <a:rPr lang="en-US" sz="706" spc="0">
                <a:solidFill>
                  <a:srgbClr val="FFFFFF"/>
                </a:solidFill>
                <a:latin typeface="Segoe UI Light" panose="02020603050405020304" pitchFamily="2"/>
              </a:rPr>
              <a:t>© 2020 The Chartis Group, LLC. All Rights Reserved. September 2020 Page 24 </a:t>
            </a:r>
          </a:p>
        </p:txBody>
      </p:sp>
    </p:spTree>
    <p:extLst>
      <p:ext uri="{BB962C8B-B14F-4D97-AF65-F5344CB8AC3E}">
        <p14:creationId xmlns:p14="http://schemas.microsoft.com/office/powerpoint/2010/main" val="3671675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yout 25">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514" y="1064559"/>
            <a:ext cx="8340436" cy="352985"/>
          </a:xfrm>
          <a:prstGeom prst="rect">
            <a:avLst/>
          </a:prstGeom>
          <a:noFill/>
          <a:ln w="0" cmpd="sng">
            <a:noFill/>
            <a:prstDash val="solid"/>
          </a:ln>
        </p:spPr>
        <p:txBody>
          <a:bodyPr vert="horz" lIns="0" tIns="5715" rIns="0" bIns="0" anchor="t"/>
          <a:lstStyle>
            <a:lvl1pPr marL="403433" marR="0" indent="0" algn="l">
              <a:lnSpc>
                <a:spcPts val="2735"/>
              </a:lnSpc>
              <a:spcAft>
                <a:spcPts val="0"/>
              </a:spcAft>
              <a:defRPr/>
            </a:lvl1pPr>
          </a:lstStyle>
          <a:p>
            <a:pPr marL="457200" marR="0" indent="0" algn="l">
              <a:lnSpc>
                <a:spcPts val="3100"/>
              </a:lnSpc>
              <a:spcAft>
                <a:spcPts val="0"/>
              </a:spcAft>
            </a:pPr>
            <a:r>
              <a:rPr lang="en-US" sz="2074" spc="13">
                <a:solidFill>
                  <a:srgbClr val="00284B"/>
                </a:solidFill>
                <a:latin typeface="Segoe UI" panose="02020603050405020304" pitchFamily="2"/>
              </a:rPr>
              <a:t>Timeline for Provider Interoperability Transformation </a:t>
            </a:r>
          </a:p>
        </p:txBody>
      </p:sp>
      <p:sp>
        <p:nvSpPr>
          <p:cNvPr id="7" name="Text Placeholder 6"/>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03505" rIns="0" bIns="0" anchor="t"/>
          <a:lstStyle>
            <a:lvl1pPr marL="282403" marR="0" indent="0" algn="l">
              <a:lnSpc>
                <a:spcPts val="1059"/>
              </a:lnSpc>
              <a:spcAft>
                <a:spcPts val="772"/>
              </a:spcAft>
              <a:tabLst>
                <a:tab pos="7382829" algn="l"/>
              </a:tabLst>
              <a:defRPr/>
            </a:lvl1pPr>
          </a:lstStyle>
          <a:p>
            <a:pPr marL="320040" marR="0" indent="0" algn="l">
              <a:lnSpc>
                <a:spcPts val="1200"/>
              </a:lnSpc>
              <a:spcAft>
                <a:spcPts val="87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25 </a:t>
            </a:r>
          </a:p>
        </p:txBody>
      </p:sp>
    </p:spTree>
    <p:extLst>
      <p:ext uri="{BB962C8B-B14F-4D97-AF65-F5344CB8AC3E}">
        <p14:creationId xmlns:p14="http://schemas.microsoft.com/office/powerpoint/2010/main" val="118616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yout 2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3514" y="1064559"/>
            <a:ext cx="8340436" cy="441512"/>
          </a:xfrm>
          <a:prstGeom prst="rect">
            <a:avLst/>
          </a:prstGeom>
          <a:noFill/>
          <a:ln w="0" cmpd="sng">
            <a:noFill/>
            <a:prstDash val="solid"/>
          </a:ln>
        </p:spPr>
        <p:txBody>
          <a:bodyPr vert="horz" lIns="0" tIns="5715" rIns="0" bIns="0" anchor="t"/>
          <a:lstStyle>
            <a:lvl1pPr marL="403433" marR="0" indent="0" algn="l">
              <a:lnSpc>
                <a:spcPts val="2735"/>
              </a:lnSpc>
              <a:spcAft>
                <a:spcPts val="697"/>
              </a:spcAft>
              <a:defRPr/>
            </a:lvl1pPr>
          </a:lstStyle>
          <a:p>
            <a:pPr marL="457200" marR="0" indent="0" algn="l">
              <a:lnSpc>
                <a:spcPts val="3100"/>
              </a:lnSpc>
              <a:spcAft>
                <a:spcPts val="790"/>
              </a:spcAft>
            </a:pPr>
            <a:r>
              <a:rPr lang="en-US" sz="2074" spc="18">
                <a:solidFill>
                  <a:srgbClr val="00284B"/>
                </a:solidFill>
                <a:latin typeface="Segoe UI" panose="02020603050405020304" pitchFamily="2"/>
              </a:rPr>
              <a:t>The Provider Developer Conundrum </a:t>
            </a:r>
          </a:p>
        </p:txBody>
      </p:sp>
      <p:sp>
        <p:nvSpPr>
          <p:cNvPr id="3" name="Text Placeholder 2"/>
          <p:cNvSpPr>
            <a:spLocks noGrp="1"/>
          </p:cNvSpPr>
          <p:nvPr>
            <p:ph type="body" idx="10"/>
          </p:nvPr>
        </p:nvSpPr>
        <p:spPr>
          <a:xfrm>
            <a:off x="403514" y="1506071"/>
            <a:ext cx="8340436" cy="510988"/>
          </a:xfrm>
          <a:prstGeom prst="rect">
            <a:avLst/>
          </a:prstGeom>
          <a:solidFill>
            <a:srgbClr val="00284B"/>
          </a:solidFill>
          <a:ln w="0" cmpd="sng">
            <a:noFill/>
            <a:prstDash val="solid"/>
          </a:ln>
        </p:spPr>
        <p:txBody>
          <a:bodyPr vert="horz" lIns="0" tIns="79375" rIns="0" bIns="0" anchor="t"/>
          <a:lstStyle>
            <a:lvl1pPr marL="403433" marR="564807" indent="0" algn="l">
              <a:lnSpc>
                <a:spcPts val="1500"/>
              </a:lnSpc>
              <a:spcAft>
                <a:spcPts val="507"/>
              </a:spcAft>
              <a:defRPr/>
            </a:lvl1pPr>
          </a:lstStyle>
          <a:p>
            <a:pPr marL="457200" marR="640080" indent="0" algn="l">
              <a:lnSpc>
                <a:spcPts val="1700"/>
              </a:lnSpc>
              <a:spcAft>
                <a:spcPts val="575"/>
              </a:spcAft>
            </a:pPr>
            <a:r>
              <a:rPr lang="en-US" sz="1235" spc="-4">
                <a:solidFill>
                  <a:srgbClr val="FFFFFF"/>
                </a:solidFill>
                <a:latin typeface="Segoe UI Light" panose="02020603050405020304" pitchFamily="2"/>
              </a:rPr>
              <a:t>CMS clearly separates developers from providers in the Cures Act and the rules pertaining to each. Yet, concerns exist when the business of a provider is similar to that of a developer. Consider these characteristics: </a:t>
            </a:r>
          </a:p>
        </p:txBody>
      </p:sp>
      <p:sp>
        <p:nvSpPr>
          <p:cNvPr id="9" name="Text Placeholder 8"/>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03505" rIns="0" bIns="0" anchor="t"/>
          <a:lstStyle>
            <a:lvl1pPr marL="282403" marR="0" indent="0" algn="l">
              <a:lnSpc>
                <a:spcPts val="1059"/>
              </a:lnSpc>
              <a:spcAft>
                <a:spcPts val="772"/>
              </a:spcAft>
              <a:tabLst>
                <a:tab pos="7382829" algn="l"/>
              </a:tabLst>
              <a:defRPr/>
            </a:lvl1pPr>
          </a:lstStyle>
          <a:p>
            <a:pPr marL="320040" marR="0" indent="0" algn="l">
              <a:lnSpc>
                <a:spcPts val="1200"/>
              </a:lnSpc>
              <a:spcAft>
                <a:spcPts val="875"/>
              </a:spcAft>
              <a:tabLst>
                <a:tab pos="8366760" algn="l"/>
              </a:tabLst>
            </a:pPr>
            <a:r>
              <a:rPr lang="en-US" sz="794" spc="0">
                <a:solidFill>
                  <a:srgbClr val="FFFFFF"/>
                </a:solidFill>
                <a:latin typeface="Segoe UI Light" panose="02020603050405020304" pitchFamily="2"/>
              </a:rPr>
              <a:t>© 2020 The Chartis Group, </a:t>
            </a:r>
            <a:r>
              <a:rPr lang="en-US" sz="794" spc="0">
                <a:solidFill>
                  <a:srgbClr val="FFFFFF"/>
                </a:solidFill>
                <a:latin typeface="Arial" panose="02020603050405020304" pitchFamily="2"/>
              </a:rPr>
              <a:t>[[</a:t>
            </a:r>
            <a:r>
              <a:rPr lang="en-US" sz="794" spc="0">
                <a:solidFill>
                  <a:srgbClr val="FFFFFF"/>
                </a:solidFill>
                <a:latin typeface="Segoe UI Light" panose="02020603050405020304" pitchFamily="2"/>
              </a:rPr>
              <a:t>C. All Rights Reserved. Page 26 </a:t>
            </a:r>
          </a:p>
        </p:txBody>
      </p:sp>
    </p:spTree>
    <p:extLst>
      <p:ext uri="{BB962C8B-B14F-4D97-AF65-F5344CB8AC3E}">
        <p14:creationId xmlns:p14="http://schemas.microsoft.com/office/powerpoint/2010/main" val="22967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ayout 2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3514" y="1064560"/>
            <a:ext cx="8340436" cy="440951"/>
          </a:xfrm>
          <a:prstGeom prst="rect">
            <a:avLst/>
          </a:prstGeom>
          <a:noFill/>
          <a:ln w="0" cmpd="sng">
            <a:noFill/>
            <a:prstDash val="solid"/>
          </a:ln>
        </p:spPr>
        <p:txBody>
          <a:bodyPr vert="horz" lIns="0" tIns="5715" rIns="0" bIns="0" anchor="t"/>
          <a:lstStyle>
            <a:lvl1pPr marL="403433" marR="0" indent="0" algn="l">
              <a:lnSpc>
                <a:spcPts val="2735"/>
              </a:lnSpc>
              <a:spcAft>
                <a:spcPts val="675"/>
              </a:spcAft>
              <a:defRPr/>
            </a:lvl1pPr>
          </a:lstStyle>
          <a:p>
            <a:pPr marL="457200" marR="0" indent="0" algn="l">
              <a:lnSpc>
                <a:spcPts val="3100"/>
              </a:lnSpc>
              <a:spcAft>
                <a:spcPts val="765"/>
              </a:spcAft>
            </a:pPr>
            <a:r>
              <a:rPr lang="en-US" sz="2074" spc="9">
                <a:solidFill>
                  <a:srgbClr val="00284B"/>
                </a:solidFill>
                <a:latin typeface="Segoe UI" panose="02020603050405020304" pitchFamily="2"/>
              </a:rPr>
              <a:t>Governance for Interoperability Transformation </a:t>
            </a:r>
          </a:p>
        </p:txBody>
      </p:sp>
      <p:sp>
        <p:nvSpPr>
          <p:cNvPr id="5" name="Text Placeholder 4"/>
          <p:cNvSpPr>
            <a:spLocks noGrp="1"/>
          </p:cNvSpPr>
          <p:nvPr>
            <p:ph type="body" idx="10"/>
          </p:nvPr>
        </p:nvSpPr>
        <p:spPr>
          <a:xfrm>
            <a:off x="3532332" y="1710578"/>
            <a:ext cx="2505364" cy="965387"/>
          </a:xfrm>
          <a:prstGeom prst="rect">
            <a:avLst/>
          </a:prstGeom>
          <a:noFill/>
          <a:ln w="0" cmpd="sng">
            <a:noFill/>
            <a:prstDash val="solid"/>
          </a:ln>
        </p:spPr>
        <p:txBody>
          <a:bodyPr vert="horz" lIns="0" tIns="875665" rIns="0" bIns="0" anchor="t"/>
          <a:lstStyle>
            <a:lvl1pPr marL="0" marR="0" indent="0" algn="l">
              <a:lnSpc>
                <a:spcPts val="1235"/>
              </a:lnSpc>
              <a:spcAft>
                <a:spcPts val="225"/>
              </a:spcAft>
              <a:tabLst>
                <a:tab pos="2460943" algn="r"/>
              </a:tabLst>
              <a:defRPr/>
            </a:lvl1pPr>
          </a:lstStyle>
          <a:p>
            <a:pPr marL="0" marR="0" indent="0" algn="l">
              <a:lnSpc>
                <a:spcPts val="1400"/>
              </a:lnSpc>
              <a:spcAft>
                <a:spcPts val="255"/>
              </a:spcAft>
              <a:tabLst>
                <a:tab pos="2788920" algn="r"/>
              </a:tabLst>
            </a:pPr>
            <a:r>
              <a:rPr lang="en-US" sz="971" i="1" spc="0">
                <a:solidFill>
                  <a:srgbClr val="000000"/>
                </a:solidFill>
                <a:latin typeface="Segoe UI" panose="02020603050405020304" pitchFamily="2"/>
              </a:rPr>
              <a:t>Guidance Approve Interoperability Plan </a:t>
            </a:r>
          </a:p>
        </p:txBody>
      </p:sp>
      <p:sp>
        <p:nvSpPr>
          <p:cNvPr id="13" name="Text Placeholder 12"/>
          <p:cNvSpPr>
            <a:spLocks noGrp="1"/>
          </p:cNvSpPr>
          <p:nvPr>
            <p:ph type="body" idx="10"/>
          </p:nvPr>
        </p:nvSpPr>
        <p:spPr>
          <a:xfrm>
            <a:off x="3594101" y="2783542"/>
            <a:ext cx="1293668" cy="204507"/>
          </a:xfrm>
          <a:prstGeom prst="rect">
            <a:avLst/>
          </a:prstGeom>
          <a:noFill/>
          <a:ln w="0" cmpd="sng">
            <a:noFill/>
            <a:prstDash val="solid"/>
          </a:ln>
        </p:spPr>
        <p:txBody>
          <a:bodyPr vert="horz" lIns="0" tIns="0" rIns="0" bIns="0" anchor="t"/>
          <a:lstStyle>
            <a:lvl1pPr marL="0" marR="0" indent="0" algn="l">
              <a:lnSpc>
                <a:spcPts val="1059"/>
              </a:lnSpc>
              <a:spcAft>
                <a:spcPts val="538"/>
              </a:spcAft>
              <a:defRPr/>
            </a:lvl1pPr>
          </a:lstStyle>
          <a:p>
            <a:pPr marL="0" marR="0" indent="0" algn="l">
              <a:lnSpc>
                <a:spcPts val="1200"/>
              </a:lnSpc>
              <a:spcAft>
                <a:spcPts val="610"/>
              </a:spcAft>
            </a:pPr>
            <a:r>
              <a:rPr lang="en-US" sz="1059" b="1" spc="-31">
                <a:solidFill>
                  <a:srgbClr val="000000"/>
                </a:solidFill>
                <a:latin typeface="Segoe UI" panose="02020603050405020304" pitchFamily="2"/>
              </a:rPr>
              <a:t>Steering Committee </a:t>
            </a:r>
          </a:p>
        </p:txBody>
      </p:sp>
      <p:sp>
        <p:nvSpPr>
          <p:cNvPr id="14" name="Text Placeholder 13"/>
          <p:cNvSpPr>
            <a:spLocks noGrp="1"/>
          </p:cNvSpPr>
          <p:nvPr>
            <p:ph type="body" idx="10"/>
          </p:nvPr>
        </p:nvSpPr>
        <p:spPr>
          <a:xfrm>
            <a:off x="4630305" y="2988049"/>
            <a:ext cx="3336059" cy="486335"/>
          </a:xfrm>
          <a:prstGeom prst="rect">
            <a:avLst/>
          </a:prstGeom>
          <a:noFill/>
          <a:ln w="0" cmpd="sng">
            <a:noFill/>
            <a:prstDash val="solid"/>
          </a:ln>
        </p:spPr>
        <p:txBody>
          <a:bodyPr vert="horz" lIns="0" tIns="2540" rIns="0" bIns="0" anchor="t"/>
          <a:lstStyle>
            <a:lvl1pPr marL="0" marR="0" indent="0" algn="l">
              <a:lnSpc>
                <a:spcPts val="1235"/>
              </a:lnSpc>
              <a:spcAft>
                <a:spcPts val="0"/>
              </a:spcAft>
              <a:defRPr/>
            </a:lvl1pPr>
          </a:lstStyle>
          <a:p>
            <a:pPr marL="0" marR="0" indent="0" algn="l">
              <a:lnSpc>
                <a:spcPts val="1400"/>
              </a:lnSpc>
              <a:spcAft>
                <a:spcPts val="0"/>
              </a:spcAft>
            </a:pPr>
            <a:r>
              <a:rPr lang="en-US" sz="1059" i="1" spc="-9">
                <a:solidFill>
                  <a:srgbClr val="000000"/>
                </a:solidFill>
                <a:latin typeface="Segoe UI" panose="02020603050405020304" pitchFamily="2"/>
              </a:rPr>
              <a:t>Mix of administrative, hospital &amp; physician leadership to inform, steer and vet Interoperability Plan development and recommendations </a:t>
            </a:r>
          </a:p>
        </p:txBody>
      </p:sp>
      <p:sp>
        <p:nvSpPr>
          <p:cNvPr id="15" name="Text Placeholder 14"/>
          <p:cNvSpPr>
            <a:spLocks noGrp="1"/>
          </p:cNvSpPr>
          <p:nvPr>
            <p:ph type="body" idx="10"/>
          </p:nvPr>
        </p:nvSpPr>
        <p:spPr>
          <a:xfrm>
            <a:off x="1593273" y="2988049"/>
            <a:ext cx="935182" cy="914960"/>
          </a:xfrm>
          <a:prstGeom prst="rect">
            <a:avLst/>
          </a:prstGeom>
          <a:noFill/>
          <a:ln w="0" cmpd="sng">
            <a:noFill/>
            <a:prstDash val="solid"/>
          </a:ln>
        </p:spPr>
        <p:txBody>
          <a:bodyPr vert="horz" lIns="0" tIns="18415" rIns="0" bIns="0" anchor="t"/>
          <a:lstStyle>
            <a:lvl1pPr marL="0" marR="0" indent="0" algn="l">
              <a:lnSpc>
                <a:spcPts val="1235"/>
              </a:lnSpc>
              <a:spcAft>
                <a:spcPts val="5758"/>
              </a:spcAft>
              <a:defRPr/>
            </a:lvl1pPr>
          </a:lstStyle>
          <a:p>
            <a:pPr marL="0" marR="0" indent="0" algn="l">
              <a:lnSpc>
                <a:spcPts val="1400"/>
              </a:lnSpc>
              <a:spcAft>
                <a:spcPts val="6525"/>
              </a:spcAft>
            </a:pPr>
            <a:r>
              <a:rPr lang="en-US" sz="1059" i="1" spc="-31">
                <a:solidFill>
                  <a:srgbClr val="000000"/>
                </a:solidFill>
                <a:latin typeface="Segoe UI" panose="02020603050405020304" pitchFamily="2"/>
              </a:rPr>
              <a:t>Legal Oversight </a:t>
            </a:r>
          </a:p>
        </p:txBody>
      </p:sp>
      <p:sp>
        <p:nvSpPr>
          <p:cNvPr id="16" name="Text Placeholder 15"/>
          <p:cNvSpPr>
            <a:spLocks noGrp="1"/>
          </p:cNvSpPr>
          <p:nvPr>
            <p:ph type="body" idx="10"/>
          </p:nvPr>
        </p:nvSpPr>
        <p:spPr>
          <a:xfrm>
            <a:off x="3554846" y="3654799"/>
            <a:ext cx="1235941" cy="131669"/>
          </a:xfrm>
          <a:prstGeom prst="rect">
            <a:avLst/>
          </a:prstGeom>
          <a:noFill/>
          <a:ln w="0" cmpd="sng">
            <a:noFill/>
            <a:prstDash val="solid"/>
          </a:ln>
        </p:spPr>
        <p:txBody>
          <a:bodyPr vert="horz" lIns="0" tIns="0" rIns="0" bIns="0" anchor="t"/>
          <a:lstStyle>
            <a:lvl1pPr marL="0" marR="0" indent="0" algn="l">
              <a:lnSpc>
                <a:spcPts val="1059"/>
              </a:lnSpc>
              <a:spcAft>
                <a:spcPts val="0"/>
              </a:spcAft>
              <a:tabLst>
                <a:tab pos="1210300" algn="r"/>
              </a:tabLst>
              <a:defRPr/>
            </a:lvl1pPr>
          </a:lstStyle>
          <a:p>
            <a:pPr marL="0" marR="0" indent="0" algn="l">
              <a:lnSpc>
                <a:spcPts val="1200"/>
              </a:lnSpc>
              <a:spcAft>
                <a:spcPts val="0"/>
              </a:spcAft>
              <a:tabLst>
                <a:tab pos="1371600" algn="r"/>
              </a:tabLst>
            </a:pPr>
            <a:r>
              <a:rPr lang="en-US" sz="971" i="1" spc="0">
                <a:solidFill>
                  <a:srgbClr val="000000"/>
                </a:solidFill>
                <a:latin typeface="Segoe UI" panose="02020603050405020304" pitchFamily="2"/>
              </a:rPr>
              <a:t>Direction Input </a:t>
            </a:r>
          </a:p>
        </p:txBody>
      </p:sp>
      <p:sp>
        <p:nvSpPr>
          <p:cNvPr id="23" name="Text Placeholder 22"/>
          <p:cNvSpPr>
            <a:spLocks noGrp="1"/>
          </p:cNvSpPr>
          <p:nvPr>
            <p:ph type="body" idx="10"/>
          </p:nvPr>
        </p:nvSpPr>
        <p:spPr>
          <a:xfrm>
            <a:off x="643082" y="4738968"/>
            <a:ext cx="1648691" cy="1093694"/>
          </a:xfrm>
          <a:prstGeom prst="rect">
            <a:avLst/>
          </a:prstGeom>
          <a:noFill/>
          <a:ln w="0" cmpd="sng">
            <a:noFill/>
            <a:prstDash val="solid"/>
          </a:ln>
        </p:spPr>
        <p:txBody>
          <a:bodyPr vert="horz" lIns="0" tIns="255905" rIns="0" bIns="0" anchor="t"/>
          <a:lstStyle>
            <a:lvl1pPr marL="161373" marR="0" indent="161373" algn="l">
              <a:lnSpc>
                <a:spcPts val="1412"/>
              </a:lnSpc>
              <a:spcBef>
                <a:spcPts val="9"/>
              </a:spcBef>
              <a:spcAft>
                <a:spcPts val="0"/>
              </a:spcAft>
              <a:buFont typeface="Symbol"/>
              <a:buChar char="·"/>
              <a:defRPr/>
            </a:lvl1pPr>
          </a:lstStyle>
          <a:p>
            <a:pPr marL="182880" marR="0" indent="182880" algn="l">
              <a:lnSpc>
                <a:spcPts val="1400"/>
              </a:lnSpc>
              <a:spcAft>
                <a:spcPts val="0"/>
              </a:spcAft>
              <a:buFont typeface="Symbol"/>
              <a:buChar char="·"/>
            </a:pPr>
            <a:r>
              <a:rPr lang="en-US" sz="971" spc="-4">
                <a:solidFill>
                  <a:srgbClr val="585858"/>
                </a:solidFill>
                <a:latin typeface="Segoe UI" panose="02020603050405020304" pitchFamily="2"/>
              </a:rPr>
              <a:t>Core Engagement Team </a:t>
            </a:r>
          </a:p>
          <a:p>
            <a:pPr marL="182880" marR="0" indent="182880" algn="l">
              <a:lnSpc>
                <a:spcPts val="1600"/>
              </a:lnSpc>
              <a:spcBef>
                <a:spcPts val="10"/>
              </a:spcBef>
              <a:spcAft>
                <a:spcPts val="0"/>
              </a:spcAft>
              <a:buFont typeface="Symbol"/>
              <a:buChar char="·"/>
            </a:pPr>
            <a:r>
              <a:rPr lang="en-US" sz="971" spc="-4">
                <a:solidFill>
                  <a:srgbClr val="585858"/>
                </a:solidFill>
                <a:latin typeface="Segoe UI" panose="02020603050405020304" pitchFamily="2"/>
              </a:rPr>
              <a:t>Subject Matter Experts across strategy, operations &amp; performance, I&amp;T, clinical </a:t>
            </a:r>
          </a:p>
        </p:txBody>
      </p:sp>
      <p:sp>
        <p:nvSpPr>
          <p:cNvPr id="24" name="Text Placeholder 23"/>
          <p:cNvSpPr>
            <a:spLocks noGrp="1"/>
          </p:cNvSpPr>
          <p:nvPr>
            <p:ph type="body" idx="10"/>
          </p:nvPr>
        </p:nvSpPr>
        <p:spPr>
          <a:xfrm>
            <a:off x="2427432" y="4738968"/>
            <a:ext cx="1704109" cy="918882"/>
          </a:xfrm>
          <a:prstGeom prst="rect">
            <a:avLst/>
          </a:prstGeom>
          <a:noFill/>
          <a:ln w="0" cmpd="sng">
            <a:noFill/>
            <a:prstDash val="solid"/>
          </a:ln>
        </p:spPr>
        <p:txBody>
          <a:bodyPr vert="horz" lIns="0" tIns="57785" rIns="0" bIns="0" anchor="t"/>
          <a:lstStyle>
            <a:lvl1pPr marL="161373" marR="0" indent="161373" algn="l">
              <a:lnSpc>
                <a:spcPts val="1412"/>
              </a:lnSpc>
              <a:spcBef>
                <a:spcPts val="4"/>
              </a:spcBef>
              <a:spcAft>
                <a:spcPts val="0"/>
              </a:spcAft>
              <a:buFont typeface="Symbol"/>
              <a:buChar char="·"/>
              <a:defRPr/>
            </a:lvl1pPr>
          </a:lstStyle>
          <a:p>
            <a:pPr marL="182880" marR="0" indent="182880" algn="l">
              <a:lnSpc>
                <a:spcPts val="1400"/>
              </a:lnSpc>
              <a:spcAft>
                <a:spcPts val="0"/>
              </a:spcAft>
              <a:buFont typeface="Symbol"/>
              <a:buChar char="·"/>
            </a:pPr>
            <a:r>
              <a:rPr lang="en-US" sz="971" spc="-4">
                <a:solidFill>
                  <a:srgbClr val="585858"/>
                </a:solidFill>
                <a:latin typeface="Segoe UI" panose="02020603050405020304" pitchFamily="2"/>
              </a:rPr>
              <a:t>Project oversight </a:t>
            </a:r>
          </a:p>
          <a:p>
            <a:pPr marL="182880" marR="0" indent="182880" algn="l">
              <a:lnSpc>
                <a:spcPts val="1400"/>
              </a:lnSpc>
              <a:spcBef>
                <a:spcPts val="170"/>
              </a:spcBef>
              <a:spcAft>
                <a:spcPts val="0"/>
              </a:spcAft>
              <a:buFont typeface="Symbol"/>
              <a:buChar char="·"/>
            </a:pPr>
            <a:r>
              <a:rPr lang="en-US" sz="971" spc="-13">
                <a:solidFill>
                  <a:srgbClr val="585858"/>
                </a:solidFill>
                <a:latin typeface="Segoe UI" panose="02020603050405020304" pitchFamily="2"/>
              </a:rPr>
              <a:t>Day-to-day project contact </a:t>
            </a:r>
          </a:p>
          <a:p>
            <a:pPr marL="182880" marR="0" indent="182880" algn="l">
              <a:lnSpc>
                <a:spcPts val="1600"/>
              </a:lnSpc>
              <a:spcBef>
                <a:spcPts val="5"/>
              </a:spcBef>
              <a:spcAft>
                <a:spcPts val="0"/>
              </a:spcAft>
              <a:buFont typeface="Symbol"/>
              <a:buChar char="·"/>
            </a:pPr>
            <a:r>
              <a:rPr lang="en-US" sz="971" spc="0">
                <a:solidFill>
                  <a:srgbClr val="585858"/>
                </a:solidFill>
                <a:latin typeface="Segoe UI" panose="02020603050405020304" pitchFamily="2"/>
              </a:rPr>
              <a:t>Standing status updates &amp; coordination of meetings &amp; data collection </a:t>
            </a:r>
          </a:p>
        </p:txBody>
      </p:sp>
      <p:sp>
        <p:nvSpPr>
          <p:cNvPr id="25" name="Text Placeholder 24"/>
          <p:cNvSpPr>
            <a:spLocks noGrp="1"/>
          </p:cNvSpPr>
          <p:nvPr>
            <p:ph type="body" idx="10"/>
          </p:nvPr>
        </p:nvSpPr>
        <p:spPr>
          <a:xfrm>
            <a:off x="4145396" y="4738968"/>
            <a:ext cx="1909041" cy="1292038"/>
          </a:xfrm>
          <a:prstGeom prst="rect">
            <a:avLst/>
          </a:prstGeom>
          <a:noFill/>
          <a:ln w="0" cmpd="sng">
            <a:noFill/>
            <a:prstDash val="solid"/>
          </a:ln>
        </p:spPr>
        <p:txBody>
          <a:bodyPr vert="horz" lIns="0" tIns="3175" rIns="0" bIns="0" anchor="t"/>
          <a:lstStyle>
            <a:lvl1pPr marL="161373" marR="0" indent="161373" algn="l">
              <a:lnSpc>
                <a:spcPts val="1412"/>
              </a:lnSpc>
              <a:spcAft>
                <a:spcPts val="357"/>
              </a:spcAft>
              <a:buFont typeface="Symbol"/>
              <a:buChar char="·"/>
              <a:defRPr/>
            </a:lvl1pPr>
          </a:lstStyle>
          <a:p>
            <a:pPr marL="182880" marR="0" indent="182880" algn="l">
              <a:lnSpc>
                <a:spcPts val="1600"/>
              </a:lnSpc>
              <a:spcAft>
                <a:spcPts val="405"/>
              </a:spcAft>
              <a:buFont typeface="Symbol"/>
              <a:buChar char="·"/>
            </a:pPr>
            <a:r>
              <a:rPr lang="en-US" sz="971" spc="0">
                <a:solidFill>
                  <a:srgbClr val="585858"/>
                </a:solidFill>
                <a:latin typeface="Segoe UI" panose="02020603050405020304" pitchFamily="2"/>
              </a:rPr>
              <a:t>Interviews &amp; other input throughout the engagement to level knowledge, understanding, &amp; create touchpoints for key education related to the interoperability requirements &amp; future state  </a:t>
            </a:r>
          </a:p>
        </p:txBody>
      </p:sp>
      <p:sp>
        <p:nvSpPr>
          <p:cNvPr id="26" name="Text Placeholder 25"/>
          <p:cNvSpPr>
            <a:spLocks noGrp="1"/>
          </p:cNvSpPr>
          <p:nvPr>
            <p:ph type="body" idx="10"/>
          </p:nvPr>
        </p:nvSpPr>
        <p:spPr>
          <a:xfrm>
            <a:off x="6273223" y="4738968"/>
            <a:ext cx="2405495" cy="1292038"/>
          </a:xfrm>
          <a:prstGeom prst="rect">
            <a:avLst/>
          </a:prstGeom>
          <a:noFill/>
          <a:ln w="0" cmpd="sng">
            <a:noFill/>
            <a:prstDash val="solid"/>
          </a:ln>
        </p:spPr>
        <p:txBody>
          <a:bodyPr vert="horz" lIns="0" tIns="54610" rIns="0" bIns="0" anchor="t"/>
          <a:lstStyle>
            <a:lvl1pPr marL="161373" marR="0" indent="161373" algn="l">
              <a:lnSpc>
                <a:spcPts val="1235"/>
              </a:lnSpc>
              <a:spcBef>
                <a:spcPts val="141"/>
              </a:spcBef>
              <a:spcAft>
                <a:spcPts val="115"/>
              </a:spcAft>
              <a:buFont typeface="Courier New"/>
              <a:buChar char="o"/>
              <a:defRPr/>
            </a:lvl1pPr>
          </a:lstStyle>
          <a:p>
            <a:pPr marL="0" marR="0" indent="182880" algn="l">
              <a:lnSpc>
                <a:spcPts val="1400"/>
              </a:lnSpc>
              <a:spcAft>
                <a:spcPts val="0"/>
              </a:spcAft>
              <a:buFont typeface="Symbol"/>
              <a:buChar char="·"/>
            </a:pPr>
            <a:r>
              <a:rPr lang="en-US" sz="971" spc="-18">
                <a:solidFill>
                  <a:srgbClr val="585858"/>
                </a:solidFill>
                <a:latin typeface="Segoe UI Light" panose="02020603050405020304" pitchFamily="2"/>
              </a:rPr>
              <a:t>Create future state plan from requirements </a:t>
            </a:r>
          </a:p>
          <a:p>
            <a:pPr marL="182880" marR="0" indent="182880" algn="l">
              <a:lnSpc>
                <a:spcPts val="1400"/>
              </a:lnSpc>
              <a:spcBef>
                <a:spcPts val="160"/>
              </a:spcBef>
              <a:spcAft>
                <a:spcPts val="0"/>
              </a:spcAft>
              <a:buFont typeface="Courier New"/>
              <a:buChar char="o"/>
            </a:pPr>
            <a:r>
              <a:rPr lang="en-US" sz="971" spc="-9">
                <a:solidFill>
                  <a:srgbClr val="585858"/>
                </a:solidFill>
                <a:latin typeface="Segoe UI Light" panose="02020603050405020304" pitchFamily="2"/>
              </a:rPr>
              <a:t>Education/training </a:t>
            </a:r>
          </a:p>
          <a:p>
            <a:pPr marL="182880" marR="0" indent="182880" algn="l">
              <a:lnSpc>
                <a:spcPts val="1400"/>
              </a:lnSpc>
              <a:spcBef>
                <a:spcPts val="160"/>
              </a:spcBef>
              <a:spcAft>
                <a:spcPts val="0"/>
              </a:spcAft>
              <a:buFont typeface="Courier New"/>
              <a:buChar char="o"/>
            </a:pPr>
            <a:r>
              <a:rPr lang="en-US" sz="971" spc="-13">
                <a:solidFill>
                  <a:srgbClr val="585858"/>
                </a:solidFill>
                <a:latin typeface="Segoe UI Light" panose="02020603050405020304" pitchFamily="2"/>
              </a:rPr>
              <a:t>Communications </a:t>
            </a:r>
          </a:p>
          <a:p>
            <a:pPr marL="182880" marR="0" indent="182880" algn="l">
              <a:lnSpc>
                <a:spcPts val="1400"/>
              </a:lnSpc>
              <a:spcBef>
                <a:spcPts val="160"/>
              </a:spcBef>
              <a:spcAft>
                <a:spcPts val="0"/>
              </a:spcAft>
              <a:buFont typeface="Courier New"/>
              <a:buChar char="o"/>
            </a:pPr>
            <a:r>
              <a:rPr lang="en-US" sz="971" spc="-4">
                <a:solidFill>
                  <a:srgbClr val="585858"/>
                </a:solidFill>
                <a:latin typeface="Segoe UI Light" panose="02020603050405020304" pitchFamily="2"/>
              </a:rPr>
              <a:t>Data management &amp; analytics </a:t>
            </a:r>
          </a:p>
          <a:p>
            <a:pPr marL="182880" marR="0" indent="182880" algn="l">
              <a:lnSpc>
                <a:spcPts val="1400"/>
              </a:lnSpc>
              <a:spcBef>
                <a:spcPts val="160"/>
              </a:spcBef>
              <a:spcAft>
                <a:spcPts val="0"/>
              </a:spcAft>
              <a:buFont typeface="Courier New"/>
              <a:buChar char="o"/>
            </a:pPr>
            <a:r>
              <a:rPr lang="en-US" sz="971" spc="-4">
                <a:solidFill>
                  <a:srgbClr val="585858"/>
                </a:solidFill>
                <a:latin typeface="Segoe UI Light" panose="02020603050405020304" pitchFamily="2"/>
              </a:rPr>
              <a:t>Privacy and security </a:t>
            </a:r>
          </a:p>
          <a:p>
            <a:pPr marL="182880" marR="0" indent="182880" algn="l">
              <a:lnSpc>
                <a:spcPts val="1400"/>
              </a:lnSpc>
              <a:spcBef>
                <a:spcPts val="155"/>
              </a:spcBef>
              <a:spcAft>
                <a:spcPts val="0"/>
              </a:spcAft>
              <a:buFont typeface="Courier New"/>
              <a:buChar char="o"/>
            </a:pPr>
            <a:r>
              <a:rPr lang="en-US" sz="971" spc="-4">
                <a:solidFill>
                  <a:srgbClr val="585858"/>
                </a:solidFill>
                <a:latin typeface="Segoe UI Light" panose="02020603050405020304" pitchFamily="2"/>
              </a:rPr>
              <a:t>HIM/Release of Information </a:t>
            </a:r>
          </a:p>
          <a:p>
            <a:pPr marL="182880" marR="0" indent="182880" algn="l">
              <a:lnSpc>
                <a:spcPts val="1400"/>
              </a:lnSpc>
              <a:spcBef>
                <a:spcPts val="160"/>
              </a:spcBef>
              <a:spcAft>
                <a:spcPts val="130"/>
              </a:spcAft>
              <a:buFont typeface="Courier New"/>
              <a:buChar char="o"/>
            </a:pPr>
            <a:r>
              <a:rPr lang="en-US" sz="971" spc="-4">
                <a:solidFill>
                  <a:srgbClr val="585858"/>
                </a:solidFill>
                <a:latin typeface="Segoe UI Light" panose="02020603050405020304" pitchFamily="2"/>
              </a:rPr>
              <a:t>Vendor and interface management </a:t>
            </a:r>
          </a:p>
        </p:txBody>
      </p:sp>
      <p:sp>
        <p:nvSpPr>
          <p:cNvPr id="27" name="Text Placeholder 26"/>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13665" rIns="0" bIns="0" anchor="t"/>
          <a:lstStyle>
            <a:lvl1pPr marL="282403" marR="0" indent="0" algn="l">
              <a:lnSpc>
                <a:spcPts val="971"/>
              </a:lnSpc>
              <a:spcAft>
                <a:spcPts val="816"/>
              </a:spcAft>
              <a:tabLst>
                <a:tab pos="3711586" algn="l"/>
                <a:tab pos="7503859" algn="l"/>
              </a:tabLst>
              <a:defRPr/>
            </a:lvl1pPr>
          </a:lstStyle>
          <a:p>
            <a:pPr marL="320040" marR="0" indent="0" algn="l">
              <a:lnSpc>
                <a:spcPts val="1100"/>
              </a:lnSpc>
              <a:spcAft>
                <a:spcPts val="925"/>
              </a:spcAft>
              <a:tabLst>
                <a:tab pos="4206240" algn="l"/>
                <a:tab pos="8503920" algn="l"/>
              </a:tabLst>
            </a:pPr>
            <a:r>
              <a:rPr lang="en-US" sz="750" spc="0">
                <a:solidFill>
                  <a:srgbClr val="FFFFFF"/>
                </a:solidFill>
                <a:latin typeface="Segoe UI Light" panose="02020603050405020304" pitchFamily="2"/>
              </a:rPr>
              <a:t>© 2020 The Chartis Group, </a:t>
            </a:r>
            <a:r>
              <a:rPr lang="en-US" sz="750" spc="0">
                <a:solidFill>
                  <a:srgbClr val="FFFFFF"/>
                </a:solidFill>
                <a:latin typeface="Arial" panose="02020603050405020304" pitchFamily="2"/>
              </a:rPr>
              <a:t>[[</a:t>
            </a:r>
            <a:r>
              <a:rPr lang="en-US" sz="750" spc="0">
                <a:solidFill>
                  <a:srgbClr val="FFFFFF"/>
                </a:solidFill>
                <a:latin typeface="Segoe UI Light" panose="02020603050405020304" pitchFamily="2"/>
              </a:rPr>
              <a:t>C. All Rights Reserved. September 2020 Page 27 </a:t>
            </a:r>
          </a:p>
        </p:txBody>
      </p:sp>
    </p:spTree>
    <p:extLst>
      <p:ext uri="{BB962C8B-B14F-4D97-AF65-F5344CB8AC3E}">
        <p14:creationId xmlns:p14="http://schemas.microsoft.com/office/powerpoint/2010/main" val="3172711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ayout 2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3514" y="1053353"/>
            <a:ext cx="8340436" cy="452718"/>
          </a:xfrm>
          <a:prstGeom prst="rect">
            <a:avLst/>
          </a:prstGeom>
          <a:noFill/>
          <a:ln w="0" cmpd="sng">
            <a:noFill/>
            <a:prstDash val="solid"/>
          </a:ln>
        </p:spPr>
        <p:txBody>
          <a:bodyPr vert="horz" lIns="0" tIns="15875" rIns="0" bIns="0" anchor="t"/>
          <a:lstStyle>
            <a:lvl1pPr marL="443777" marR="0" indent="0" algn="l">
              <a:lnSpc>
                <a:spcPts val="2735"/>
              </a:lnSpc>
              <a:spcAft>
                <a:spcPts val="675"/>
              </a:spcAft>
              <a:defRPr/>
            </a:lvl1pPr>
          </a:lstStyle>
          <a:p>
            <a:pPr marL="502920" marR="0" indent="0" algn="l">
              <a:lnSpc>
                <a:spcPts val="3100"/>
              </a:lnSpc>
              <a:spcAft>
                <a:spcPts val="765"/>
              </a:spcAft>
            </a:pPr>
            <a:r>
              <a:rPr lang="en-US" sz="2118" spc="-13">
                <a:solidFill>
                  <a:srgbClr val="00284B"/>
                </a:solidFill>
                <a:latin typeface="Segoe UI" panose="02020603050405020304" pitchFamily="2"/>
              </a:rPr>
              <a:t>Key Considerations </a:t>
            </a:r>
          </a:p>
        </p:txBody>
      </p:sp>
      <p:sp>
        <p:nvSpPr>
          <p:cNvPr id="3" name="Text Placeholder 2"/>
          <p:cNvSpPr>
            <a:spLocks noGrp="1"/>
          </p:cNvSpPr>
          <p:nvPr>
            <p:ph type="body" idx="10"/>
          </p:nvPr>
        </p:nvSpPr>
        <p:spPr>
          <a:xfrm>
            <a:off x="403514" y="1506071"/>
            <a:ext cx="8340436" cy="510988"/>
          </a:xfrm>
          <a:prstGeom prst="rect">
            <a:avLst/>
          </a:prstGeom>
          <a:solidFill>
            <a:srgbClr val="00284B"/>
          </a:solidFill>
          <a:ln w="0" cmpd="sng">
            <a:noFill/>
            <a:prstDash val="solid"/>
          </a:ln>
        </p:spPr>
        <p:txBody>
          <a:bodyPr vert="horz" lIns="0" tIns="169545" rIns="0" bIns="0" anchor="t"/>
          <a:lstStyle>
            <a:lvl1pPr marL="403433" marR="0" indent="0" algn="l">
              <a:lnSpc>
                <a:spcPts val="1588"/>
              </a:lnSpc>
              <a:spcAft>
                <a:spcPts val="1249"/>
              </a:spcAft>
              <a:defRPr/>
            </a:lvl1pPr>
          </a:lstStyle>
          <a:p>
            <a:pPr marL="457200" marR="0" indent="0" algn="l">
              <a:lnSpc>
                <a:spcPts val="1800"/>
              </a:lnSpc>
              <a:spcAft>
                <a:spcPts val="1415"/>
              </a:spcAft>
            </a:pPr>
            <a:r>
              <a:rPr lang="en-US" sz="1235" spc="0">
                <a:solidFill>
                  <a:srgbClr val="FFFFFF"/>
                </a:solidFill>
                <a:latin typeface="Segoe UI Light" panose="02020603050405020304" pitchFamily="2"/>
              </a:rPr>
              <a:t>Chartis can help ensure you incorporate several key considerations into your overall strategy: </a:t>
            </a:r>
          </a:p>
        </p:txBody>
      </p:sp>
      <p:sp>
        <p:nvSpPr>
          <p:cNvPr id="4" name="Text Placeholder 3"/>
          <p:cNvSpPr>
            <a:spLocks noGrp="1"/>
          </p:cNvSpPr>
          <p:nvPr>
            <p:ph type="body" idx="10"/>
          </p:nvPr>
        </p:nvSpPr>
        <p:spPr>
          <a:xfrm>
            <a:off x="403514" y="2068607"/>
            <a:ext cx="8340436" cy="326651"/>
          </a:xfrm>
          <a:prstGeom prst="rect">
            <a:avLst/>
          </a:prstGeom>
          <a:noFill/>
          <a:ln w="0" cmpd="sng">
            <a:noFill/>
            <a:prstDash val="solid"/>
          </a:ln>
        </p:spPr>
        <p:txBody>
          <a:bodyPr vert="horz" lIns="0" tIns="4445" rIns="0" bIns="0" anchor="t"/>
          <a:lstStyle>
            <a:lvl1pPr marL="685837" marR="0" indent="0" algn="l">
              <a:lnSpc>
                <a:spcPts val="1853"/>
              </a:lnSpc>
              <a:spcAft>
                <a:spcPts val="768"/>
              </a:spcAft>
              <a:tabLst>
                <a:tab pos="4518453" algn="l"/>
              </a:tabLst>
              <a:defRPr/>
            </a:lvl1pPr>
          </a:lstStyle>
          <a:p>
            <a:pPr marL="777240" marR="0" indent="0" algn="l">
              <a:lnSpc>
                <a:spcPts val="2100"/>
              </a:lnSpc>
              <a:spcAft>
                <a:spcPts val="870"/>
              </a:spcAft>
              <a:tabLst>
                <a:tab pos="5120640" algn="l"/>
              </a:tabLst>
            </a:pPr>
            <a:r>
              <a:rPr lang="en-US" sz="1412" spc="-13">
                <a:solidFill>
                  <a:srgbClr val="00284B"/>
                </a:solidFill>
                <a:latin typeface="Segoe UI Light" panose="02020603050405020304" pitchFamily="2"/>
              </a:rPr>
              <a:t>WHY NOW? HOW TO ACHIEVE </a:t>
            </a:r>
          </a:p>
        </p:txBody>
      </p:sp>
      <p:sp>
        <p:nvSpPr>
          <p:cNvPr id="16" name="Text Placeholder 15"/>
          <p:cNvSpPr>
            <a:spLocks noGrp="1"/>
          </p:cNvSpPr>
          <p:nvPr>
            <p:ph type="body" idx="10"/>
          </p:nvPr>
        </p:nvSpPr>
        <p:spPr>
          <a:xfrm>
            <a:off x="5072495" y="2482663"/>
            <a:ext cx="3475182" cy="2221006"/>
          </a:xfrm>
          <a:prstGeom prst="rect">
            <a:avLst/>
          </a:prstGeom>
          <a:noFill/>
          <a:ln w="0" cmpd="sng">
            <a:noFill/>
            <a:prstDash val="solid"/>
          </a:ln>
        </p:spPr>
        <p:txBody>
          <a:bodyPr vert="horz" lIns="0" tIns="42545" rIns="0" bIns="0" anchor="t"/>
          <a:lstStyle>
            <a:lvl1pPr marL="0" marR="0" indent="0" algn="l">
              <a:lnSpc>
                <a:spcPts val="1147"/>
              </a:lnSpc>
              <a:spcBef>
                <a:spcPts val="137"/>
              </a:spcBef>
              <a:spcAft>
                <a:spcPts val="0"/>
              </a:spcAft>
              <a:defRPr/>
            </a:lvl1pPr>
          </a:lstStyle>
          <a:p>
            <a:pPr marL="0" marR="45720" indent="0" algn="l">
              <a:lnSpc>
                <a:spcPts val="1300"/>
              </a:lnSpc>
              <a:spcAft>
                <a:spcPts val="0"/>
              </a:spcAft>
            </a:pPr>
            <a:r>
              <a:rPr lang="en-US" sz="1059" b="1" spc="18">
                <a:solidFill>
                  <a:srgbClr val="00284B"/>
                </a:solidFill>
                <a:latin typeface="Segoe UI Semibold" panose="02020603050405020304" pitchFamily="2"/>
              </a:rPr>
              <a:t>ALIGN WITH YOUR OPERATIONAL CHANGES </a:t>
            </a:r>
            <a:r>
              <a:rPr lang="en-US" sz="927" spc="18">
                <a:solidFill>
                  <a:srgbClr val="000000"/>
                </a:solidFill>
                <a:latin typeface="Segoe UI Light" panose="02020603050405020304" pitchFamily="2"/>
              </a:rPr>
              <a:t>Workflow processes changes to be compliant will be large for a few of the provider requirements and need to involve several departments to meet November 2, 2020 deadlines. </a:t>
            </a:r>
          </a:p>
          <a:p>
            <a:pPr marL="0" marR="457200" indent="0" algn="l">
              <a:lnSpc>
                <a:spcPts val="1400"/>
              </a:lnSpc>
              <a:spcBef>
                <a:spcPts val="790"/>
              </a:spcBef>
              <a:spcAft>
                <a:spcPts val="0"/>
              </a:spcAft>
            </a:pPr>
            <a:r>
              <a:rPr lang="en-US" sz="1059" b="1" spc="-9">
                <a:solidFill>
                  <a:srgbClr val="00284B"/>
                </a:solidFill>
                <a:latin typeface="Segoe UI Semibold" panose="02020603050405020304" pitchFamily="2"/>
              </a:rPr>
              <a:t>ALIGN WITH YOUR DIGITAL &amp; PATIENT/MEMBER ENGAGEMENT STRATEGIES </a:t>
            </a:r>
          </a:p>
          <a:p>
            <a:pPr marL="0" marR="91440" indent="0" algn="l">
              <a:lnSpc>
                <a:spcPts val="1300"/>
              </a:lnSpc>
              <a:spcBef>
                <a:spcPts val="155"/>
              </a:spcBef>
              <a:spcAft>
                <a:spcPts val="0"/>
              </a:spcAft>
            </a:pPr>
            <a:r>
              <a:rPr lang="en-US" sz="927" spc="0">
                <a:solidFill>
                  <a:srgbClr val="000000"/>
                </a:solidFill>
                <a:latin typeface="Segoe UI Light" panose="02020603050405020304" pitchFamily="2"/>
              </a:rPr>
              <a:t>Determine how to facilitate sharing &amp; patient or member points of contact within your other digital and consumer engagement efforts; like a Digital Front Door. </a:t>
            </a:r>
          </a:p>
          <a:p>
            <a:pPr marL="0" marR="0" indent="0" algn="l">
              <a:lnSpc>
                <a:spcPts val="1400"/>
              </a:lnSpc>
              <a:spcBef>
                <a:spcPts val="1450"/>
              </a:spcBef>
              <a:spcAft>
                <a:spcPts val="0"/>
              </a:spcAft>
            </a:pPr>
            <a:r>
              <a:rPr lang="en-US" sz="1059" b="1" spc="-9">
                <a:solidFill>
                  <a:srgbClr val="00284B"/>
                </a:solidFill>
                <a:latin typeface="Segoe UI Semibold" panose="02020603050405020304" pitchFamily="2"/>
              </a:rPr>
              <a:t>ENHANCE DATA MANAGEMENT </a:t>
            </a:r>
          </a:p>
          <a:p>
            <a:pPr marL="0" marR="0" indent="0" algn="l">
              <a:lnSpc>
                <a:spcPts val="1300"/>
              </a:lnSpc>
              <a:spcBef>
                <a:spcPts val="155"/>
              </a:spcBef>
              <a:spcAft>
                <a:spcPts val="0"/>
              </a:spcAft>
            </a:pPr>
            <a:r>
              <a:rPr lang="en-US" sz="927" spc="0">
                <a:solidFill>
                  <a:srgbClr val="000000"/>
                </a:solidFill>
                <a:latin typeface="Segoe UI Light" panose="02020603050405020304" pitchFamily="2"/>
              </a:rPr>
              <a:t>Having a strong data management strategy is key to everything; this data will now be shared with other patients, members, providers and third parties to make further care decisions. </a:t>
            </a:r>
          </a:p>
        </p:txBody>
      </p:sp>
      <p:sp>
        <p:nvSpPr>
          <p:cNvPr id="21" name="Text Placeholder 20"/>
          <p:cNvSpPr>
            <a:spLocks noGrp="1"/>
          </p:cNvSpPr>
          <p:nvPr>
            <p:ph type="body" idx="10"/>
          </p:nvPr>
        </p:nvSpPr>
        <p:spPr>
          <a:xfrm>
            <a:off x="1107209" y="4703670"/>
            <a:ext cx="3163455" cy="615763"/>
          </a:xfrm>
          <a:prstGeom prst="rect">
            <a:avLst/>
          </a:prstGeom>
          <a:noFill/>
          <a:ln w="0" cmpd="sng">
            <a:noFill/>
            <a:prstDash val="solid"/>
          </a:ln>
        </p:spPr>
        <p:txBody>
          <a:bodyPr vert="horz" lIns="0" tIns="3810" rIns="0" bIns="0" anchor="t"/>
          <a:lstStyle>
            <a:lvl1pPr marL="0" marR="0" indent="0" algn="l">
              <a:lnSpc>
                <a:spcPts val="1147"/>
              </a:lnSpc>
              <a:spcBef>
                <a:spcPts val="137"/>
              </a:spcBef>
              <a:spcAft>
                <a:spcPts val="84"/>
              </a:spcAft>
              <a:defRPr/>
            </a:lvl1pPr>
          </a:lstStyle>
          <a:p>
            <a:pPr marL="0" marR="0" indent="0" algn="l">
              <a:lnSpc>
                <a:spcPts val="1400"/>
              </a:lnSpc>
              <a:spcAft>
                <a:spcPts val="0"/>
              </a:spcAft>
            </a:pPr>
            <a:r>
              <a:rPr lang="en-US" sz="1059" b="1" spc="-13">
                <a:solidFill>
                  <a:srgbClr val="00284B"/>
                </a:solidFill>
                <a:latin typeface="Segoe UI Semibold" panose="02020603050405020304" pitchFamily="2"/>
              </a:rPr>
              <a:t>PENALTIES </a:t>
            </a:r>
          </a:p>
          <a:p>
            <a:pPr marL="0" marR="0" indent="0" algn="l">
              <a:lnSpc>
                <a:spcPts val="1300"/>
              </a:lnSpc>
              <a:spcBef>
                <a:spcPts val="155"/>
              </a:spcBef>
              <a:spcAft>
                <a:spcPts val="95"/>
              </a:spcAft>
            </a:pPr>
            <a:r>
              <a:rPr lang="en-US" sz="927" spc="0">
                <a:solidFill>
                  <a:srgbClr val="000000"/>
                </a:solidFill>
                <a:latin typeface="Segoe UI Light" panose="02020603050405020304" pitchFamily="2"/>
              </a:rPr>
              <a:t>Penalties have been set for Developers at up to $1,000,000 per transaction for Information Blocking. These could be as high for provider organizations once set. </a:t>
            </a:r>
          </a:p>
        </p:txBody>
      </p:sp>
      <p:sp>
        <p:nvSpPr>
          <p:cNvPr id="22" name="Text Placeholder 21"/>
          <p:cNvSpPr>
            <a:spLocks noGrp="1"/>
          </p:cNvSpPr>
          <p:nvPr>
            <p:ph type="body" idx="10"/>
          </p:nvPr>
        </p:nvSpPr>
        <p:spPr>
          <a:xfrm>
            <a:off x="5072495" y="4703670"/>
            <a:ext cx="3163455" cy="615763"/>
          </a:xfrm>
          <a:prstGeom prst="rect">
            <a:avLst/>
          </a:prstGeom>
          <a:noFill/>
          <a:ln w="0" cmpd="sng">
            <a:noFill/>
            <a:prstDash val="solid"/>
          </a:ln>
        </p:spPr>
        <p:txBody>
          <a:bodyPr vert="horz" lIns="0" tIns="215265" rIns="0" bIns="0" anchor="t"/>
          <a:lstStyle>
            <a:lvl1pPr marL="0" marR="0" indent="0" algn="l">
              <a:lnSpc>
                <a:spcPts val="1147"/>
              </a:lnSpc>
              <a:spcAft>
                <a:spcPts val="0"/>
              </a:spcAft>
              <a:defRPr/>
            </a:lvl1pPr>
          </a:lstStyle>
          <a:p>
            <a:pPr marL="0" marR="0" indent="0" algn="l">
              <a:lnSpc>
                <a:spcPts val="1300"/>
              </a:lnSpc>
              <a:spcAft>
                <a:spcPts val="0"/>
              </a:spcAft>
            </a:pPr>
            <a:r>
              <a:rPr lang="en-US" sz="1059" b="1" spc="-4">
                <a:solidFill>
                  <a:srgbClr val="00284B"/>
                </a:solidFill>
                <a:latin typeface="Segoe UI Semibold" panose="02020603050405020304" pitchFamily="2"/>
              </a:rPr>
              <a:t>UPDATE PROVIDER OUTREACH &amp; PUBLICATION </a:t>
            </a:r>
            <a:r>
              <a:rPr lang="en-US" sz="927" spc="-4">
                <a:solidFill>
                  <a:srgbClr val="000000"/>
                </a:solidFill>
                <a:latin typeface="Segoe UI Light" panose="02020603050405020304" pitchFamily="2"/>
              </a:rPr>
              <a:t>Your providers will have to make the NPPES database updates themselves and payers need to publish their directories. </a:t>
            </a:r>
          </a:p>
        </p:txBody>
      </p:sp>
      <p:sp>
        <p:nvSpPr>
          <p:cNvPr id="26" name="Text Placeholder 25"/>
          <p:cNvSpPr>
            <a:spLocks noGrp="1"/>
          </p:cNvSpPr>
          <p:nvPr>
            <p:ph type="body" idx="10"/>
          </p:nvPr>
        </p:nvSpPr>
        <p:spPr>
          <a:xfrm>
            <a:off x="403514" y="6131859"/>
            <a:ext cx="8340436" cy="322729"/>
          </a:xfrm>
          <a:prstGeom prst="rect">
            <a:avLst/>
          </a:prstGeom>
          <a:solidFill>
            <a:srgbClr val="00284B"/>
          </a:solidFill>
          <a:ln w="0" cmpd="sng">
            <a:noFill/>
            <a:prstDash val="solid"/>
          </a:ln>
        </p:spPr>
        <p:txBody>
          <a:bodyPr vert="horz" lIns="0" tIns="113665" rIns="0" bIns="0" anchor="t"/>
          <a:lstStyle>
            <a:lvl1pPr marL="282403" marR="0" indent="0" algn="l">
              <a:lnSpc>
                <a:spcPts val="971"/>
              </a:lnSpc>
              <a:spcAft>
                <a:spcPts val="816"/>
              </a:spcAft>
              <a:tabLst>
                <a:tab pos="3711586" algn="l"/>
                <a:tab pos="7503859" algn="l"/>
              </a:tabLst>
              <a:defRPr/>
            </a:lvl1pPr>
          </a:lstStyle>
          <a:p>
            <a:pPr marL="320040" marR="0" indent="0" algn="l">
              <a:lnSpc>
                <a:spcPts val="1100"/>
              </a:lnSpc>
              <a:spcAft>
                <a:spcPts val="925"/>
              </a:spcAft>
              <a:tabLst>
                <a:tab pos="4206240" algn="l"/>
                <a:tab pos="8503920" algn="l"/>
              </a:tabLst>
            </a:pPr>
            <a:r>
              <a:rPr lang="en-US" sz="750" spc="0">
                <a:solidFill>
                  <a:srgbClr val="FFFFFF"/>
                </a:solidFill>
                <a:latin typeface="Segoe UI Light" panose="02020603050405020304" pitchFamily="2"/>
              </a:rPr>
              <a:t>© 2020 The Chartis Group, </a:t>
            </a:r>
            <a:r>
              <a:rPr lang="en-US" sz="750" spc="0">
                <a:solidFill>
                  <a:srgbClr val="FFFFFF"/>
                </a:solidFill>
                <a:latin typeface="Arial" panose="02020603050405020304" pitchFamily="2"/>
              </a:rPr>
              <a:t>[[</a:t>
            </a:r>
            <a:r>
              <a:rPr lang="en-US" sz="750" spc="0">
                <a:solidFill>
                  <a:srgbClr val="FFFFFF"/>
                </a:solidFill>
                <a:latin typeface="Segoe UI Light" panose="02020603050405020304" pitchFamily="2"/>
              </a:rPr>
              <a:t>C. All Rights Reserved. September 2020 Page 28 </a:t>
            </a:r>
          </a:p>
        </p:txBody>
      </p:sp>
    </p:spTree>
    <p:extLst>
      <p:ext uri="{BB962C8B-B14F-4D97-AF65-F5344CB8AC3E}">
        <p14:creationId xmlns:p14="http://schemas.microsoft.com/office/powerpoint/2010/main" val="1615113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layout 29">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514" y="1064559"/>
            <a:ext cx="8340436" cy="441512"/>
          </a:xfrm>
          <a:prstGeom prst="rect">
            <a:avLst/>
          </a:prstGeom>
          <a:noFill/>
          <a:ln w="0" cmpd="sng">
            <a:noFill/>
            <a:prstDash val="solid"/>
          </a:ln>
        </p:spPr>
        <p:txBody>
          <a:bodyPr vert="horz" lIns="0" tIns="5715" rIns="0" bIns="0" anchor="t"/>
          <a:lstStyle>
            <a:lvl1pPr marL="0" marR="0" indent="0" algn="ctr">
              <a:lnSpc>
                <a:spcPts val="2735"/>
              </a:lnSpc>
              <a:spcAft>
                <a:spcPts val="675"/>
              </a:spcAft>
              <a:defRPr/>
            </a:lvl1pPr>
          </a:lstStyle>
          <a:p>
            <a:pPr marL="0" marR="0" indent="0" algn="ctr">
              <a:lnSpc>
                <a:spcPts val="3100"/>
              </a:lnSpc>
              <a:spcAft>
                <a:spcPts val="765"/>
              </a:spcAft>
            </a:pPr>
            <a:r>
              <a:rPr lang="en-US" sz="2074" spc="18">
                <a:solidFill>
                  <a:srgbClr val="00284B"/>
                </a:solidFill>
                <a:latin typeface="Segoe UI" panose="02020603050405020304" pitchFamily="2"/>
              </a:rPr>
              <a:t>Strengthening the Enterprise Foundation with Interoperability </a:t>
            </a:r>
          </a:p>
        </p:txBody>
      </p:sp>
      <p:sp>
        <p:nvSpPr>
          <p:cNvPr id="5" name="Text Placeholder 4"/>
          <p:cNvSpPr>
            <a:spLocks noGrp="1"/>
          </p:cNvSpPr>
          <p:nvPr>
            <p:ph type="body" idx="10"/>
          </p:nvPr>
        </p:nvSpPr>
        <p:spPr>
          <a:xfrm>
            <a:off x="403514" y="1506071"/>
            <a:ext cx="8340436" cy="510988"/>
          </a:xfrm>
          <a:prstGeom prst="rect">
            <a:avLst/>
          </a:prstGeom>
          <a:solidFill>
            <a:srgbClr val="00284B"/>
          </a:solidFill>
          <a:ln w="0" cmpd="sng">
            <a:noFill/>
            <a:prstDash val="solid"/>
          </a:ln>
        </p:spPr>
        <p:txBody>
          <a:bodyPr vert="horz" lIns="0" tIns="79375" rIns="0" bIns="0" anchor="t"/>
          <a:lstStyle>
            <a:lvl1pPr marL="403433" marR="484120" indent="0" algn="l">
              <a:lnSpc>
                <a:spcPts val="1500"/>
              </a:lnSpc>
              <a:spcAft>
                <a:spcPts val="507"/>
              </a:spcAft>
              <a:defRPr/>
            </a:lvl1pPr>
          </a:lstStyle>
          <a:p>
            <a:pPr marL="457200" marR="548640" indent="0" algn="l">
              <a:lnSpc>
                <a:spcPts val="1700"/>
              </a:lnSpc>
              <a:spcAft>
                <a:spcPts val="575"/>
              </a:spcAft>
            </a:pPr>
            <a:r>
              <a:rPr lang="en-US" sz="1235" spc="0">
                <a:solidFill>
                  <a:srgbClr val="FFFFFF"/>
                </a:solidFill>
                <a:latin typeface="Segoe UI Light" panose="02020603050405020304" pitchFamily="2"/>
              </a:rPr>
              <a:t>Effort, time and resources will be needed to comply with the HHS Interoperability rules. Additional benefit can be gained by using this as an opportunity to develop data into a strategic asset for your organization. </a:t>
            </a:r>
          </a:p>
        </p:txBody>
      </p:sp>
      <p:sp>
        <p:nvSpPr>
          <p:cNvPr id="6" name="Text Placeholder 5"/>
          <p:cNvSpPr>
            <a:spLocks noGrp="1"/>
          </p:cNvSpPr>
          <p:nvPr>
            <p:ph type="body" idx="10"/>
          </p:nvPr>
        </p:nvSpPr>
        <p:spPr>
          <a:xfrm>
            <a:off x="403514" y="6155952"/>
            <a:ext cx="8340436" cy="298637"/>
          </a:xfrm>
          <a:prstGeom prst="rect">
            <a:avLst/>
          </a:prstGeom>
          <a:solidFill>
            <a:srgbClr val="00284B"/>
          </a:solidFill>
          <a:ln w="0" cmpd="sng">
            <a:noFill/>
            <a:prstDash val="solid"/>
          </a:ln>
        </p:spPr>
        <p:txBody>
          <a:bodyPr vert="horz" lIns="0" tIns="86360" rIns="0" bIns="0" anchor="t"/>
          <a:lstStyle>
            <a:lvl1pPr marL="282403" marR="0" indent="0" algn="l">
              <a:lnSpc>
                <a:spcPts val="971"/>
              </a:lnSpc>
              <a:spcAft>
                <a:spcPts val="816"/>
              </a:spcAft>
              <a:tabLst>
                <a:tab pos="3711586" algn="l"/>
                <a:tab pos="7503859" algn="l"/>
              </a:tabLst>
              <a:defRPr/>
            </a:lvl1pPr>
          </a:lstStyle>
          <a:p>
            <a:pPr marL="320040" marR="0" indent="0" algn="l">
              <a:lnSpc>
                <a:spcPts val="1100"/>
              </a:lnSpc>
              <a:spcAft>
                <a:spcPts val="925"/>
              </a:spcAft>
              <a:tabLst>
                <a:tab pos="4206240" algn="l"/>
                <a:tab pos="8503920" algn="l"/>
              </a:tabLst>
            </a:pPr>
            <a:r>
              <a:rPr lang="en-US" sz="750" spc="0">
                <a:solidFill>
                  <a:srgbClr val="FFFFFF"/>
                </a:solidFill>
                <a:latin typeface="Segoe UI Light" panose="02020603050405020304" pitchFamily="2"/>
              </a:rPr>
              <a:t>© 2020 The Chartis Group, </a:t>
            </a:r>
            <a:r>
              <a:rPr lang="en-US" sz="750" spc="0">
                <a:solidFill>
                  <a:srgbClr val="FFFFFF"/>
                </a:solidFill>
                <a:latin typeface="Arial" panose="02020603050405020304" pitchFamily="2"/>
              </a:rPr>
              <a:t>[[</a:t>
            </a:r>
            <a:r>
              <a:rPr lang="en-US" sz="750" spc="0">
                <a:solidFill>
                  <a:srgbClr val="FFFFFF"/>
                </a:solidFill>
                <a:latin typeface="Segoe UI Light" panose="02020603050405020304" pitchFamily="2"/>
              </a:rPr>
              <a:t>C. All Rights Reserved. September 2020 Page 29 </a:t>
            </a:r>
          </a:p>
        </p:txBody>
      </p:sp>
      <p:sp>
        <p:nvSpPr>
          <p:cNvPr id="7" name="Text Placeholder 6"/>
          <p:cNvSpPr>
            <a:spLocks noGrp="1"/>
          </p:cNvSpPr>
          <p:nvPr>
            <p:ph type="body" idx="10"/>
          </p:nvPr>
        </p:nvSpPr>
        <p:spPr>
          <a:xfrm>
            <a:off x="3132859" y="2017059"/>
            <a:ext cx="5611091" cy="3432362"/>
          </a:xfrm>
          <a:prstGeom prst="rect">
            <a:avLst/>
          </a:prstGeom>
          <a:noFill/>
          <a:ln w="0" cmpd="sng">
            <a:noFill/>
            <a:prstDash val="solid"/>
          </a:ln>
        </p:spPr>
        <p:txBody>
          <a:bodyPr vert="horz" lIns="0" tIns="54610" rIns="0" bIns="0" anchor="t"/>
          <a:lstStyle>
            <a:lvl1pPr marL="40343" marR="282403" indent="0" algn="l">
              <a:lnSpc>
                <a:spcPts val="1412"/>
              </a:lnSpc>
              <a:spcBef>
                <a:spcPts val="1059"/>
              </a:spcBef>
              <a:spcAft>
                <a:spcPts val="1421"/>
              </a:spcAft>
              <a:defRPr/>
            </a:lvl1pPr>
          </a:lstStyle>
          <a:p>
            <a:pPr marL="45720" marR="320040" indent="0" algn="just">
              <a:lnSpc>
                <a:spcPts val="1600"/>
              </a:lnSpc>
              <a:spcAft>
                <a:spcPts val="0"/>
              </a:spcAft>
            </a:pPr>
            <a:r>
              <a:rPr lang="en-US" sz="1147" b="1" spc="-4">
                <a:solidFill>
                  <a:srgbClr val="00284B"/>
                </a:solidFill>
                <a:latin typeface="Segoe UI" panose="02020603050405020304" pitchFamily="2"/>
              </a:rPr>
              <a:t>Active Data Management – </a:t>
            </a:r>
            <a:r>
              <a:rPr lang="en-US" sz="1147" spc="-4">
                <a:solidFill>
                  <a:srgbClr val="00284B"/>
                </a:solidFill>
                <a:latin typeface="Segoe UI" panose="02020603050405020304" pitchFamily="2"/>
              </a:rPr>
              <a:t>Combine the efforts of provider operations, governance and technology to increase data accuracy and timeliness and improve confidence in the data for action and decision making. Results in improved efficiency, better coordination of care and improved decision making. </a:t>
            </a:r>
          </a:p>
          <a:p>
            <a:pPr marL="45720" marR="320040" indent="0" algn="l">
              <a:lnSpc>
                <a:spcPts val="1600"/>
              </a:lnSpc>
              <a:spcBef>
                <a:spcPts val="1200"/>
              </a:spcBef>
              <a:spcAft>
                <a:spcPts val="0"/>
              </a:spcAft>
            </a:pPr>
            <a:r>
              <a:rPr lang="en-US" sz="1147" b="1" spc="0">
                <a:solidFill>
                  <a:srgbClr val="00284B"/>
                </a:solidFill>
                <a:latin typeface="Segoe UI" panose="02020603050405020304" pitchFamily="2"/>
              </a:rPr>
              <a:t>Interoperability Strategy – </a:t>
            </a:r>
            <a:r>
              <a:rPr lang="en-US" sz="1147" spc="0">
                <a:solidFill>
                  <a:srgbClr val="00284B"/>
                </a:solidFill>
                <a:latin typeface="Segoe UI" panose="02020603050405020304" pitchFamily="2"/>
              </a:rPr>
              <a:t>Enable interoperable data access to help drive growth, support partnerships, and enhance ability to perform under value-based arrangements for target patient segments. </a:t>
            </a:r>
          </a:p>
          <a:p>
            <a:pPr marL="45720" marR="320040" indent="0" algn="l">
              <a:lnSpc>
                <a:spcPts val="1600"/>
              </a:lnSpc>
              <a:spcBef>
                <a:spcPts val="1200"/>
              </a:spcBef>
              <a:spcAft>
                <a:spcPts val="0"/>
              </a:spcAft>
            </a:pPr>
            <a:r>
              <a:rPr lang="en-US" sz="1147" b="1" spc="0">
                <a:solidFill>
                  <a:srgbClr val="00284B"/>
                </a:solidFill>
                <a:latin typeface="Segoe UI" panose="02020603050405020304" pitchFamily="2"/>
              </a:rPr>
              <a:t>Digital Front Door – </a:t>
            </a:r>
            <a:r>
              <a:rPr lang="en-US" sz="1147" spc="0">
                <a:solidFill>
                  <a:srgbClr val="00284B"/>
                </a:solidFill>
                <a:latin typeface="Segoe UI" panose="02020603050405020304" pitchFamily="2"/>
              </a:rPr>
              <a:t>Health systems with unified digital front doors will offer more seamless experiences that reinforce their value as the preferred provider in the minds of patients and their families. A digital front door improves access by providing a single electronic entry point for physician finding, visit scheduling/registration, reminders and prep, clinical triage, test results, prescription re-ordering, virtual care and remote monitoring. </a:t>
            </a:r>
          </a:p>
          <a:p>
            <a:pPr marL="45720" marR="320040" indent="0" algn="l">
              <a:lnSpc>
                <a:spcPts val="1600"/>
              </a:lnSpc>
              <a:spcBef>
                <a:spcPts val="1200"/>
              </a:spcBef>
              <a:spcAft>
                <a:spcPts val="1610"/>
              </a:spcAft>
            </a:pPr>
            <a:r>
              <a:rPr lang="en-US" sz="1147" b="1" spc="0">
                <a:solidFill>
                  <a:srgbClr val="00284B"/>
                </a:solidFill>
                <a:latin typeface="Segoe UI" panose="02020603050405020304" pitchFamily="2"/>
              </a:rPr>
              <a:t>Digital Hub – </a:t>
            </a:r>
            <a:r>
              <a:rPr lang="en-US" sz="1147" spc="0">
                <a:solidFill>
                  <a:srgbClr val="00284B"/>
                </a:solidFill>
                <a:latin typeface="Segoe UI" panose="02020603050405020304" pitchFamily="2"/>
              </a:rPr>
              <a:t>Create a central request hub that streamlines all data requests to minimize impact on the rest of the organization and improve the ability to manage information validation and security. </a:t>
            </a:r>
          </a:p>
        </p:txBody>
      </p:sp>
      <p:sp>
        <p:nvSpPr>
          <p:cNvPr id="8" name="Text Placeholder 7"/>
          <p:cNvSpPr>
            <a:spLocks noGrp="1"/>
          </p:cNvSpPr>
          <p:nvPr>
            <p:ph type="body" idx="10"/>
          </p:nvPr>
        </p:nvSpPr>
        <p:spPr>
          <a:xfrm>
            <a:off x="403513" y="2218765"/>
            <a:ext cx="1741055" cy="1476375"/>
          </a:xfrm>
          <a:prstGeom prst="rect">
            <a:avLst/>
          </a:prstGeom>
          <a:noFill/>
          <a:ln w="0" cmpd="sng">
            <a:noFill/>
            <a:prstDash val="solid"/>
          </a:ln>
        </p:spPr>
        <p:txBody>
          <a:bodyPr vert="horz" lIns="0" tIns="0" rIns="0" bIns="0" anchor="t"/>
          <a:lstStyle>
            <a:lvl1pPr marL="161373" marR="0" indent="0" algn="ctr">
              <a:lnSpc>
                <a:spcPts val="1677"/>
              </a:lnSpc>
              <a:spcAft>
                <a:spcPts val="0"/>
              </a:spcAft>
              <a:defRPr/>
            </a:lvl1pPr>
          </a:lstStyle>
          <a:p>
            <a:pPr marL="182880" marR="0" indent="0" algn="ctr">
              <a:lnSpc>
                <a:spcPts val="1900"/>
              </a:lnSpc>
              <a:spcAft>
                <a:spcPts val="0"/>
              </a:spcAft>
            </a:pPr>
            <a:r>
              <a:rPr lang="en-US" sz="1324" b="1" spc="-13">
                <a:solidFill>
                  <a:srgbClr val="00284B"/>
                </a:solidFill>
                <a:latin typeface="Segoe UI Semibold" panose="02020603050405020304" pitchFamily="2"/>
              </a:rPr>
              <a:t>Provider </a:t>
            </a:r>
            <a:br/>
            <a:r>
              <a:rPr lang="en-US" sz="1324" b="1" spc="-13">
                <a:solidFill>
                  <a:srgbClr val="00284B"/>
                </a:solidFill>
                <a:latin typeface="Segoe UI Semibold" panose="02020603050405020304" pitchFamily="2"/>
              </a:rPr>
              <a:t>organizations are in </a:t>
            </a:r>
            <a:br/>
            <a:r>
              <a:rPr lang="en-US" sz="1324" b="1" spc="-13">
                <a:solidFill>
                  <a:srgbClr val="00284B"/>
                </a:solidFill>
                <a:latin typeface="Segoe UI Semibold" panose="02020603050405020304" pitchFamily="2"/>
              </a:rPr>
              <a:t>a unique position to </a:t>
            </a:r>
            <a:br/>
            <a:r>
              <a:rPr lang="en-US" sz="1324" b="1" spc="-13">
                <a:solidFill>
                  <a:srgbClr val="00284B"/>
                </a:solidFill>
                <a:latin typeface="Segoe UI Semibold" panose="02020603050405020304" pitchFamily="2"/>
              </a:rPr>
              <a:t>invest in </a:t>
            </a:r>
            <a:br/>
            <a:r>
              <a:rPr lang="en-US" sz="1324" b="1" spc="-13">
                <a:solidFill>
                  <a:srgbClr val="00284B"/>
                </a:solidFill>
                <a:latin typeface="Segoe UI Semibold" panose="02020603050405020304" pitchFamily="2"/>
              </a:rPr>
              <a:t>interoperability and </a:t>
            </a:r>
            <a:br/>
            <a:r>
              <a:rPr lang="en-US" sz="1324" b="1" spc="-13">
                <a:solidFill>
                  <a:srgbClr val="00284B"/>
                </a:solidFill>
                <a:latin typeface="Segoe UI Semibold" panose="02020603050405020304" pitchFamily="2"/>
              </a:rPr>
              <a:t>data management </a:t>
            </a:r>
            <a:br/>
            <a:r>
              <a:rPr lang="en-US" sz="1324" b="1" spc="-13">
                <a:solidFill>
                  <a:srgbClr val="00284B"/>
                </a:solidFill>
                <a:latin typeface="Segoe UI Semibold" panose="02020603050405020304" pitchFamily="2"/>
              </a:rPr>
              <a:t>strategically. </a:t>
            </a:r>
          </a:p>
        </p:txBody>
      </p:sp>
      <p:sp>
        <p:nvSpPr>
          <p:cNvPr id="9" name="Text Placeholder 8"/>
          <p:cNvSpPr>
            <a:spLocks noGrp="1"/>
          </p:cNvSpPr>
          <p:nvPr>
            <p:ph type="body" idx="10"/>
          </p:nvPr>
        </p:nvSpPr>
        <p:spPr>
          <a:xfrm>
            <a:off x="403514" y="3945592"/>
            <a:ext cx="1791277" cy="1040466"/>
          </a:xfrm>
          <a:prstGeom prst="rect">
            <a:avLst/>
          </a:prstGeom>
          <a:noFill/>
          <a:ln w="0" cmpd="sng">
            <a:noFill/>
            <a:prstDash val="solid"/>
          </a:ln>
        </p:spPr>
        <p:txBody>
          <a:bodyPr vert="horz" lIns="0" tIns="0" rIns="0" bIns="0" anchor="t"/>
          <a:lstStyle>
            <a:lvl1pPr marL="0" marR="0" indent="0" algn="ctr">
              <a:lnSpc>
                <a:spcPts val="1677"/>
              </a:lnSpc>
              <a:spcBef>
                <a:spcPts val="4"/>
              </a:spcBef>
              <a:spcAft>
                <a:spcPts val="0"/>
              </a:spcAft>
              <a:defRPr/>
            </a:lvl1pPr>
          </a:lstStyle>
          <a:p>
            <a:pPr marL="0" marR="0" indent="0" algn="ctr">
              <a:lnSpc>
                <a:spcPts val="1500"/>
              </a:lnSpc>
              <a:spcAft>
                <a:spcPts val="0"/>
              </a:spcAft>
            </a:pPr>
            <a:r>
              <a:rPr lang="en-US" sz="1324" b="1" spc="0">
                <a:solidFill>
                  <a:srgbClr val="00284B"/>
                </a:solidFill>
                <a:latin typeface="Segoe UI Semibold" panose="02020603050405020304" pitchFamily="2"/>
              </a:rPr>
              <a:t>Align the </a:t>
            </a:r>
          </a:p>
          <a:p>
            <a:pPr marL="137160" marR="0" indent="0" algn="ctr">
              <a:lnSpc>
                <a:spcPts val="1900"/>
              </a:lnSpc>
              <a:spcBef>
                <a:spcPts val="10"/>
              </a:spcBef>
              <a:spcAft>
                <a:spcPts val="0"/>
              </a:spcAft>
            </a:pPr>
            <a:r>
              <a:rPr lang="en-US" sz="1324" b="1" spc="-13">
                <a:solidFill>
                  <a:srgbClr val="00284B"/>
                </a:solidFill>
                <a:latin typeface="Segoe UI Semibold" panose="02020603050405020304" pitchFamily="2"/>
              </a:rPr>
              <a:t>preparations for HHS </a:t>
            </a:r>
            <a:br/>
            <a:r>
              <a:rPr lang="en-US" sz="1324" b="1" spc="-13">
                <a:solidFill>
                  <a:srgbClr val="00284B"/>
                </a:solidFill>
                <a:latin typeface="Segoe UI Semibold" panose="02020603050405020304" pitchFamily="2"/>
              </a:rPr>
              <a:t>Interoperability Rules </a:t>
            </a:r>
          </a:p>
          <a:p>
            <a:pPr marL="0" marR="0" indent="0" algn="ctr">
              <a:lnSpc>
                <a:spcPts val="1900"/>
              </a:lnSpc>
              <a:spcBef>
                <a:spcPts val="5"/>
              </a:spcBef>
              <a:spcAft>
                <a:spcPts val="0"/>
              </a:spcAft>
            </a:pPr>
            <a:r>
              <a:rPr lang="en-US" sz="1324" b="1" spc="0">
                <a:solidFill>
                  <a:srgbClr val="00284B"/>
                </a:solidFill>
                <a:latin typeface="Segoe UI Semibold" panose="02020603050405020304" pitchFamily="2"/>
              </a:rPr>
              <a:t>compliance with </a:t>
            </a:r>
            <a:br/>
            <a:r>
              <a:rPr lang="en-US" sz="1324" b="1" spc="0">
                <a:solidFill>
                  <a:srgbClr val="00284B"/>
                </a:solidFill>
                <a:latin typeface="Segoe UI Semibold" panose="02020603050405020304" pitchFamily="2"/>
              </a:rPr>
              <a:t>your strategic goals. </a:t>
            </a:r>
          </a:p>
        </p:txBody>
      </p:sp>
      <p:sp>
        <p:nvSpPr>
          <p:cNvPr id="10" name="Text Placeholder 9"/>
          <p:cNvSpPr>
            <a:spLocks noGrp="1"/>
          </p:cNvSpPr>
          <p:nvPr>
            <p:ph type="body" idx="10"/>
          </p:nvPr>
        </p:nvSpPr>
        <p:spPr>
          <a:xfrm>
            <a:off x="403514" y="5449421"/>
            <a:ext cx="1239405" cy="706531"/>
          </a:xfrm>
          <a:prstGeom prst="rect">
            <a:avLst/>
          </a:prstGeom>
          <a:noFill/>
          <a:ln w="0" cmpd="sng">
            <a:noFill/>
            <a:prstDash val="solid"/>
          </a:ln>
        </p:spPr>
        <p:txBody>
          <a:bodyPr vert="horz" lIns="0" tIns="52705" rIns="0" bIns="0" anchor="t"/>
          <a:lstStyle>
            <a:lvl1pPr marL="0" marR="0" indent="0" algn="r">
              <a:lnSpc>
                <a:spcPts val="1588"/>
              </a:lnSpc>
              <a:spcAft>
                <a:spcPts val="3521"/>
              </a:spcAft>
              <a:defRPr/>
            </a:lvl1pPr>
          </a:lstStyle>
          <a:p>
            <a:pPr marL="0" marR="0" indent="0" algn="r">
              <a:lnSpc>
                <a:spcPts val="1800"/>
              </a:lnSpc>
              <a:spcAft>
                <a:spcPts val="3990"/>
              </a:spcAft>
            </a:pPr>
            <a:r>
              <a:rPr lang="en-US" sz="1235" spc="-35">
                <a:solidFill>
                  <a:srgbClr val="FFFFFF"/>
                </a:solidFill>
                <a:latin typeface="Segoe UI" panose="02020603050405020304" pitchFamily="2"/>
              </a:rPr>
              <a:t>IMPACT! </a:t>
            </a:r>
          </a:p>
        </p:txBody>
      </p:sp>
      <p:sp>
        <p:nvSpPr>
          <p:cNvPr id="11" name="Text Placeholder 10"/>
          <p:cNvSpPr>
            <a:spLocks noGrp="1"/>
          </p:cNvSpPr>
          <p:nvPr>
            <p:ph type="body" idx="10"/>
          </p:nvPr>
        </p:nvSpPr>
        <p:spPr>
          <a:xfrm>
            <a:off x="2075295" y="5449421"/>
            <a:ext cx="6668655" cy="706531"/>
          </a:xfrm>
          <a:prstGeom prst="rect">
            <a:avLst/>
          </a:prstGeom>
          <a:noFill/>
          <a:ln w="0" cmpd="sng">
            <a:noFill/>
            <a:prstDash val="solid"/>
          </a:ln>
        </p:spPr>
        <p:txBody>
          <a:bodyPr vert="horz" lIns="0" tIns="3175" rIns="0" bIns="0" anchor="t"/>
          <a:lstStyle>
            <a:lvl1pPr marL="0" marR="0" indent="0" algn="l">
              <a:lnSpc>
                <a:spcPts val="2206"/>
              </a:lnSpc>
              <a:spcBef>
                <a:spcPts val="0"/>
              </a:spcBef>
              <a:spcAft>
                <a:spcPts val="1099"/>
              </a:spcAft>
              <a:defRPr/>
            </a:lvl1pPr>
          </a:lstStyle>
          <a:p>
            <a:pPr marL="0" marR="0" indent="0" algn="l">
              <a:lnSpc>
                <a:spcPts val="2500"/>
              </a:lnSpc>
              <a:spcAft>
                <a:spcPts val="0"/>
              </a:spcAft>
            </a:pPr>
            <a:r>
              <a:rPr lang="en-US" sz="1721" b="1" spc="13">
                <a:solidFill>
                  <a:srgbClr val="FFFFFF"/>
                </a:solidFill>
                <a:latin typeface="Segoe UI Semibold" panose="02020603050405020304" pitchFamily="2"/>
              </a:rPr>
              <a:t>True Interoperability with Enhanced Patient Access and </a:t>
            </a:r>
          </a:p>
          <a:p>
            <a:pPr marL="0" marR="0" indent="0" algn="l">
              <a:lnSpc>
                <a:spcPts val="2500"/>
              </a:lnSpc>
              <a:spcBef>
                <a:spcPts val="0"/>
              </a:spcBef>
              <a:spcAft>
                <a:spcPts val="1245"/>
              </a:spcAft>
            </a:pPr>
            <a:r>
              <a:rPr lang="en-US" sz="1721" b="1" spc="0">
                <a:solidFill>
                  <a:srgbClr val="FFFFFF"/>
                </a:solidFill>
                <a:latin typeface="Segoe UI Semibold" panose="02020603050405020304" pitchFamily="2"/>
              </a:rPr>
              <a:t>Experience </a:t>
            </a:r>
          </a:p>
        </p:txBody>
      </p:sp>
    </p:spTree>
    <p:extLst>
      <p:ext uri="{BB962C8B-B14F-4D97-AF65-F5344CB8AC3E}">
        <p14:creationId xmlns:p14="http://schemas.microsoft.com/office/powerpoint/2010/main" val="2137162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4302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753692" y="1101724"/>
            <a:ext cx="7257077"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753692" y="281355"/>
            <a:ext cx="7257077"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357109452"/>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753693" y="1101724"/>
            <a:ext cx="3818308"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4954953" y="1101724"/>
            <a:ext cx="3008923"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4954952" y="3792169"/>
            <a:ext cx="3008923"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753692" y="281355"/>
            <a:ext cx="7257077"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3757633848"/>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753693" y="1101724"/>
            <a:ext cx="6962291"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753692" y="3792169"/>
            <a:ext cx="3357200"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753693" y="281355"/>
            <a:ext cx="6962292"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4358784" y="3792169"/>
            <a:ext cx="3357200"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04084386"/>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4954952" y="3792169"/>
            <a:ext cx="3008923"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4954951" y="1101724"/>
            <a:ext cx="3008923"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753693" y="1101724"/>
            <a:ext cx="3818308"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753692" y="281355"/>
            <a:ext cx="7257077"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769824142"/>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753693" y="1101723"/>
            <a:ext cx="7210182"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753692" y="281355"/>
            <a:ext cx="7257077"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64661015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044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753692" y="281355"/>
            <a:ext cx="7257077"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753692" y="1101723"/>
            <a:ext cx="7210183" cy="5017722"/>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09597102"/>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4954951" y="1101724"/>
            <a:ext cx="3008923"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753692" y="281355"/>
            <a:ext cx="7257077"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4954951" y="3792169"/>
            <a:ext cx="3008923"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753692" y="1101723"/>
            <a:ext cx="3818308"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22444358"/>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411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6"/>
          <p:cNvSpPr>
            <a:spLocks noGrp="1"/>
          </p:cNvSpPr>
          <p:nvPr>
            <p:ph type="title"/>
          </p:nvPr>
        </p:nvSpPr>
        <p:spPr>
          <a:xfrm>
            <a:off x="457200" y="228600"/>
            <a:ext cx="6248400" cy="1143000"/>
          </a:xfrm>
          <a:prstGeom prst="rect">
            <a:avLst/>
          </a:prstGeom>
        </p:spPr>
        <p:txBody>
          <a:bodyPr rtlCol="0">
            <a:normAutofit/>
          </a:bodyPr>
          <a:lstStyle/>
          <a:p>
            <a:r>
              <a:rPr lang="en-US"/>
              <a:t>Click to edit Master title style</a:t>
            </a:r>
            <a:br>
              <a:rPr lang="en-US"/>
            </a:br>
            <a:r>
              <a:rPr lang="en-US"/>
              <a:t>Click to edit Master title style</a:t>
            </a:r>
          </a:p>
        </p:txBody>
      </p:sp>
      <p:sp>
        <p:nvSpPr>
          <p:cNvPr id="7" name="Content Placeholder 2"/>
          <p:cNvSpPr>
            <a:spLocks noGrp="1"/>
          </p:cNvSpPr>
          <p:nvPr>
            <p:ph idx="12"/>
          </p:nvPr>
        </p:nvSpPr>
        <p:spPr>
          <a:xfrm>
            <a:off x="4583239" y="1676401"/>
            <a:ext cx="411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F8A170-BEAB-4B74-BE05-6EA605364768}"/>
              </a:ext>
            </a:extLst>
          </p:cNvPr>
          <p:cNvSpPr>
            <a:spLocks noGrp="1"/>
          </p:cNvSpPr>
          <p:nvPr>
            <p:ph type="ftr" sz="quarter" idx="13"/>
          </p:nvPr>
        </p:nvSpPr>
        <p:spPr>
          <a:xfrm>
            <a:off x="3124200" y="6494463"/>
            <a:ext cx="2895600" cy="363537"/>
          </a:xfrm>
          <a:prstGeom prst="rect">
            <a:avLst/>
          </a:prstGeom>
        </p:spPr>
        <p:txBody>
          <a:bodyPr/>
          <a:lstStyle>
            <a:lvl1pPr fontAlgn="auto">
              <a:spcBef>
                <a:spcPts val="0"/>
              </a:spcBef>
              <a:spcAft>
                <a:spcPts val="0"/>
              </a:spcAft>
              <a:defRPr sz="1800">
                <a:solidFill>
                  <a:prstClr val="black"/>
                </a:solidFill>
                <a:latin typeface="Times New Roman"/>
              </a:defRPr>
            </a:lvl1pPr>
          </a:lstStyle>
          <a:p>
            <a:pPr>
              <a:defRPr/>
            </a:pPr>
            <a:r>
              <a:rPr lang="en-US" dirty="0"/>
              <a:t>Confidential</a:t>
            </a:r>
          </a:p>
        </p:txBody>
      </p:sp>
      <p:sp>
        <p:nvSpPr>
          <p:cNvPr id="6" name="Slide Number Placeholder 5">
            <a:extLst>
              <a:ext uri="{FF2B5EF4-FFF2-40B4-BE49-F238E27FC236}">
                <a16:creationId xmlns:a16="http://schemas.microsoft.com/office/drawing/2014/main" id="{5020A394-39E6-4549-96DC-61BD4682FF84}"/>
              </a:ext>
            </a:extLst>
          </p:cNvPr>
          <p:cNvSpPr>
            <a:spLocks noGrp="1"/>
          </p:cNvSpPr>
          <p:nvPr>
            <p:ph type="sldNum" sz="quarter" idx="14"/>
          </p:nvPr>
        </p:nvSpPr>
        <p:spPr>
          <a:xfrm>
            <a:off x="6553200" y="6494463"/>
            <a:ext cx="2133600" cy="363537"/>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anose="02020603050405020304" pitchFamily="18" charset="0"/>
              </a:defRPr>
            </a:lvl1pPr>
          </a:lstStyle>
          <a:p>
            <a:fld id="{6084E8CD-85EB-4E96-AEB5-E02D19B8AC10}" type="slidenum">
              <a:rPr lang="en-US" altLang="en-US"/>
              <a:pPr/>
              <a:t>‹#›</a:t>
            </a:fld>
            <a:endParaRPr lang="en-US" altLang="en-US" dirty="0"/>
          </a:p>
        </p:txBody>
      </p:sp>
    </p:spTree>
    <p:extLst>
      <p:ext uri="{BB962C8B-B14F-4D97-AF65-F5344CB8AC3E}">
        <p14:creationId xmlns:p14="http://schemas.microsoft.com/office/powerpoint/2010/main" val="4141992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8"/>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a:t>Click to edit Master title style</a:t>
            </a:r>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1D265279-34F4-45E5-8264-B3A2793600E0}"/>
              </a:ext>
            </a:extLst>
          </p:cNvPr>
          <p:cNvSpPr>
            <a:spLocks noGrp="1"/>
          </p:cNvSpPr>
          <p:nvPr>
            <p:ph type="sldNum" sz="quarter" idx="11"/>
          </p:nvPr>
        </p:nvSpPr>
        <p:spPr>
          <a:xfrm>
            <a:off x="6600825" y="65690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0E227A4-0E41-40D2-A637-DD2964485331}" type="slidenum">
              <a:rPr lang="en-US" altLang="en-US"/>
              <a:pPr/>
              <a:t>‹#›</a:t>
            </a:fld>
            <a:endParaRPr lang="en-US" altLang="en-US" dirty="0"/>
          </a:p>
        </p:txBody>
      </p:sp>
    </p:spTree>
    <p:extLst>
      <p:ext uri="{BB962C8B-B14F-4D97-AF65-F5344CB8AC3E}">
        <p14:creationId xmlns:p14="http://schemas.microsoft.com/office/powerpoint/2010/main" val="1070067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
            <a:ext cx="6656832" cy="795074"/>
          </a:xfrm>
        </p:spPr>
        <p:txBody>
          <a:bodyPr vert="horz" lIns="0" tIns="228600" rIns="0" bIns="182880" rtlCol="0" anchor="b" anchorCtr="0">
            <a:noAutofit/>
          </a:bodyPr>
          <a:lstStyle>
            <a:lvl1pPr>
              <a:defRPr lang="en-US" dirty="0">
                <a:solidFill>
                  <a:schemeClr val="tx2"/>
                </a:solidFill>
              </a:defRPr>
            </a:lvl1pPr>
          </a:lstStyle>
          <a:p>
            <a:pPr lvl="0"/>
            <a:r>
              <a:rPr lang="en-US"/>
              <a:t>Click to add slide title</a:t>
            </a:r>
          </a:p>
        </p:txBody>
      </p:sp>
      <p:sp>
        <p:nvSpPr>
          <p:cNvPr id="9" name="Text Placeholder 11">
            <a:extLst>
              <a:ext uri="{FF2B5EF4-FFF2-40B4-BE49-F238E27FC236}">
                <a16:creationId xmlns:a16="http://schemas.microsoft.com/office/drawing/2014/main" id="{EFE54CA9-193D-43A6-A5F5-04E53070EDC5}"/>
              </a:ext>
            </a:extLst>
          </p:cNvPr>
          <p:cNvSpPr>
            <a:spLocks noGrp="1"/>
          </p:cNvSpPr>
          <p:nvPr>
            <p:ph type="body" sz="quarter" idx="13" hasCustomPrompt="1"/>
          </p:nvPr>
        </p:nvSpPr>
        <p:spPr>
          <a:xfrm>
            <a:off x="0" y="6492240"/>
            <a:ext cx="6949440" cy="365760"/>
          </a:xfrm>
        </p:spPr>
        <p:txBody>
          <a:bodyPr lIns="45720" tIns="45720" rIns="45720" anchor="ctr" anchorCtr="0"/>
          <a:lstStyle>
            <a:lvl1pPr marL="0" indent="0" algn="l">
              <a:lnSpc>
                <a:spcPts val="1000"/>
              </a:lnSpc>
              <a:spcBef>
                <a:spcPts val="200"/>
              </a:spcBef>
              <a:spcAft>
                <a:spcPts val="0"/>
              </a:spcAft>
              <a:buFontTx/>
              <a:buNone/>
              <a:defRPr sz="800" baseline="0"/>
            </a:lvl1pPr>
          </a:lstStyle>
          <a:p>
            <a:pPr lvl="0"/>
            <a:r>
              <a:rPr lang="en-US"/>
              <a:t>Footnote text here</a:t>
            </a:r>
          </a:p>
        </p:txBody>
      </p:sp>
      <p:sp>
        <p:nvSpPr>
          <p:cNvPr id="7" name="TextBox 6">
            <a:extLst>
              <a:ext uri="{FF2B5EF4-FFF2-40B4-BE49-F238E27FC236}">
                <a16:creationId xmlns:a16="http://schemas.microsoft.com/office/drawing/2014/main" id="{79D4DB77-F75B-4D5C-9AB7-B62A44F36C52}"/>
              </a:ext>
            </a:extLst>
          </p:cNvPr>
          <p:cNvSpPr txBox="1"/>
          <p:nvPr userDrawn="1"/>
        </p:nvSpPr>
        <p:spPr>
          <a:xfrm>
            <a:off x="7000240" y="6488668"/>
            <a:ext cx="2143760" cy="369332"/>
          </a:xfrm>
          <a:prstGeom prst="rect">
            <a:avLst/>
          </a:prstGeom>
          <a:noFill/>
        </p:spPr>
        <p:txBody>
          <a:bodyPr wrap="square" lIns="0" tIns="0" rIns="45720" bIns="91440" rtlCol="0" anchor="ctr">
            <a:noAutofit/>
          </a:bodyPr>
          <a:lstStyle/>
          <a:p>
            <a:pPr algn="r">
              <a:spcAft>
                <a:spcPts val="0"/>
              </a:spcAft>
              <a:tabLst>
                <a:tab pos="2286000" algn="r"/>
              </a:tabLst>
            </a:pPr>
            <a:r>
              <a:rPr lang="en-US" sz="800" b="1" i="0" kern="1200" dirty="0">
                <a:solidFill>
                  <a:schemeClr val="accent4"/>
                </a:solidFill>
                <a:latin typeface="Open Sans" charset="0"/>
                <a:ea typeface="Open Sans" charset="0"/>
                <a:cs typeface="Open Sans" charset="0"/>
              </a:rPr>
              <a:t>Proprietary and Confidential</a:t>
            </a:r>
            <a:r>
              <a:rPr lang="en-US" dirty="0"/>
              <a:t>	</a:t>
            </a:r>
            <a:fld id="{C3555B65-9A6C-4D01-B6C0-FAC2C3423DFB}" type="slidenum">
              <a:rPr lang="en-US" sz="800" b="0" i="0" kern="1200" smtClean="0">
                <a:solidFill>
                  <a:schemeClr val="tx1"/>
                </a:solidFill>
                <a:latin typeface="Open Sans" charset="0"/>
                <a:ea typeface="Open Sans" charset="0"/>
                <a:cs typeface="Open Sans" charset="0"/>
              </a:rPr>
              <a:pPr algn="r">
                <a:spcAft>
                  <a:spcPts val="0"/>
                </a:spcAft>
                <a:tabLst>
                  <a:tab pos="2286000" algn="r"/>
                </a:tabLst>
              </a:pPr>
              <a:t>‹#›</a:t>
            </a:fld>
            <a:endParaRPr lang="en-US" sz="800" b="0" i="0" kern="1200" dirty="0">
              <a:solidFill>
                <a:schemeClr val="tx1"/>
              </a:solidFill>
              <a:latin typeface="Open Sans" charset="0"/>
              <a:ea typeface="Open Sans" charset="0"/>
              <a:cs typeface="Open Sans" charset="0"/>
            </a:endParaRPr>
          </a:p>
        </p:txBody>
      </p:sp>
    </p:spTree>
    <p:extLst>
      <p:ext uri="{BB962C8B-B14F-4D97-AF65-F5344CB8AC3E}">
        <p14:creationId xmlns:p14="http://schemas.microsoft.com/office/powerpoint/2010/main" val="3545301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
            <a:ext cx="6655119" cy="795528"/>
          </a:xfrm>
        </p:spPr>
        <p:txBody>
          <a:bodyPr vert="horz" lIns="0" tIns="228600" rIns="0" bIns="182880" rtlCol="0" anchor="b" anchorCtr="0">
            <a:noAutofit/>
          </a:bodyPr>
          <a:lstStyle>
            <a:lvl1pPr>
              <a:defRPr lang="en-US" dirty="0">
                <a:solidFill>
                  <a:schemeClr val="tx2"/>
                </a:solidFill>
              </a:defRPr>
            </a:lvl1pPr>
          </a:lstStyle>
          <a:p>
            <a:pPr lvl="0"/>
            <a:r>
              <a:rPr lang="en-US"/>
              <a:t>Click to add slide title</a:t>
            </a:r>
          </a:p>
        </p:txBody>
      </p:sp>
      <p:sp>
        <p:nvSpPr>
          <p:cNvPr id="3" name="Content Placeholder 2"/>
          <p:cNvSpPr>
            <a:spLocks noGrp="1"/>
          </p:cNvSpPr>
          <p:nvPr>
            <p:ph idx="1" hasCustomPrompt="1"/>
          </p:nvPr>
        </p:nvSpPr>
        <p:spPr>
          <a:xfrm>
            <a:off x="228600" y="809520"/>
            <a:ext cx="8686800" cy="5362680"/>
          </a:xfrm>
        </p:spPr>
        <p:txBody>
          <a:bodyPr tIns="274320"/>
          <a:lstStyle>
            <a:lvl1pPr marL="230188" indent="-230188">
              <a:lnSpc>
                <a:spcPct val="100000"/>
              </a:lnSpc>
              <a:defRPr sz="1400"/>
            </a:lvl1pPr>
            <a:lvl2pPr marL="684213" indent="-234950">
              <a:lnSpc>
                <a:spcPct val="100000"/>
              </a:lnSpc>
              <a:defRPr sz="1400"/>
            </a:lvl2pPr>
            <a:lvl3pPr marL="1144588" indent="-234950">
              <a:defRPr/>
            </a:lvl3pPr>
          </a:lstStyle>
          <a:p>
            <a:pPr lvl="0"/>
            <a:r>
              <a:rPr lang="en-US"/>
              <a:t>Click to add text</a:t>
            </a:r>
          </a:p>
          <a:p>
            <a:pPr lvl="1"/>
            <a:r>
              <a:rPr lang="en-US"/>
              <a:t>Second level</a:t>
            </a:r>
          </a:p>
          <a:p>
            <a:pPr lvl="2"/>
            <a:r>
              <a:rPr lang="en-US"/>
              <a:t>Third level</a:t>
            </a:r>
          </a:p>
        </p:txBody>
      </p:sp>
      <p:sp>
        <p:nvSpPr>
          <p:cNvPr id="9" name="Text Placeholder 11">
            <a:extLst>
              <a:ext uri="{FF2B5EF4-FFF2-40B4-BE49-F238E27FC236}">
                <a16:creationId xmlns:a16="http://schemas.microsoft.com/office/drawing/2014/main" id="{9FB34198-3043-4F18-A96F-FF0A4CC05D1B}"/>
              </a:ext>
            </a:extLst>
          </p:cNvPr>
          <p:cNvSpPr>
            <a:spLocks noGrp="1"/>
          </p:cNvSpPr>
          <p:nvPr>
            <p:ph type="body" sz="quarter" idx="13" hasCustomPrompt="1"/>
          </p:nvPr>
        </p:nvSpPr>
        <p:spPr>
          <a:xfrm>
            <a:off x="0" y="6492240"/>
            <a:ext cx="6949440" cy="365760"/>
          </a:xfrm>
        </p:spPr>
        <p:txBody>
          <a:bodyPr lIns="45720" tIns="45720" rIns="45720" anchor="ctr" anchorCtr="0"/>
          <a:lstStyle>
            <a:lvl1pPr marL="0" indent="0" algn="l">
              <a:lnSpc>
                <a:spcPts val="1000"/>
              </a:lnSpc>
              <a:spcBef>
                <a:spcPts val="200"/>
              </a:spcBef>
              <a:spcAft>
                <a:spcPts val="0"/>
              </a:spcAft>
              <a:buFontTx/>
              <a:buNone/>
              <a:defRPr sz="800" baseline="0"/>
            </a:lvl1pPr>
          </a:lstStyle>
          <a:p>
            <a:pPr lvl="0"/>
            <a:r>
              <a:rPr lang="en-US"/>
              <a:t>Footnote text here</a:t>
            </a:r>
          </a:p>
        </p:txBody>
      </p:sp>
      <p:sp>
        <p:nvSpPr>
          <p:cNvPr id="10" name="TextBox 9">
            <a:extLst>
              <a:ext uri="{FF2B5EF4-FFF2-40B4-BE49-F238E27FC236}">
                <a16:creationId xmlns:a16="http://schemas.microsoft.com/office/drawing/2014/main" id="{68E5E8B3-A991-4933-9E3D-45C299554FAF}"/>
              </a:ext>
            </a:extLst>
          </p:cNvPr>
          <p:cNvSpPr txBox="1"/>
          <p:nvPr userDrawn="1"/>
        </p:nvSpPr>
        <p:spPr>
          <a:xfrm>
            <a:off x="7000240" y="6488668"/>
            <a:ext cx="2143760" cy="369332"/>
          </a:xfrm>
          <a:prstGeom prst="rect">
            <a:avLst/>
          </a:prstGeom>
          <a:noFill/>
        </p:spPr>
        <p:txBody>
          <a:bodyPr wrap="square" lIns="0" tIns="0" rIns="45720" bIns="91440" rtlCol="0" anchor="ctr">
            <a:noAutofit/>
          </a:bodyPr>
          <a:lstStyle/>
          <a:p>
            <a:pPr algn="r">
              <a:spcAft>
                <a:spcPts val="0"/>
              </a:spcAft>
              <a:tabLst>
                <a:tab pos="2286000" algn="r"/>
              </a:tabLst>
            </a:pPr>
            <a:r>
              <a:rPr lang="en-US" sz="800" b="1" i="0" kern="1200" dirty="0">
                <a:solidFill>
                  <a:schemeClr val="accent4"/>
                </a:solidFill>
                <a:latin typeface="Open Sans" charset="0"/>
                <a:ea typeface="Open Sans" charset="0"/>
                <a:cs typeface="Open Sans" charset="0"/>
              </a:rPr>
              <a:t>Proprietary and Confidential</a:t>
            </a:r>
            <a:r>
              <a:rPr lang="en-US" dirty="0"/>
              <a:t>	</a:t>
            </a:r>
            <a:fld id="{C3555B65-9A6C-4D01-B6C0-FAC2C3423DFB}" type="slidenum">
              <a:rPr lang="en-US" sz="800" b="0" i="0" kern="1200" smtClean="0">
                <a:solidFill>
                  <a:schemeClr val="tx1"/>
                </a:solidFill>
                <a:latin typeface="Open Sans" charset="0"/>
                <a:ea typeface="Open Sans" charset="0"/>
                <a:cs typeface="Open Sans" charset="0"/>
              </a:rPr>
              <a:pPr algn="r">
                <a:spcAft>
                  <a:spcPts val="0"/>
                </a:spcAft>
                <a:tabLst>
                  <a:tab pos="2286000" algn="r"/>
                </a:tabLst>
              </a:pPr>
              <a:t>‹#›</a:t>
            </a:fld>
            <a:endParaRPr lang="en-US" sz="800" b="0" i="0" kern="1200" dirty="0">
              <a:solidFill>
                <a:schemeClr val="tx1"/>
              </a:solidFill>
              <a:latin typeface="Open Sans" charset="0"/>
              <a:ea typeface="Open Sans" charset="0"/>
              <a:cs typeface="Open Sans" charset="0"/>
            </a:endParaRPr>
          </a:p>
        </p:txBody>
      </p:sp>
    </p:spTree>
    <p:extLst>
      <p:ext uri="{BB962C8B-B14F-4D97-AF65-F5344CB8AC3E}">
        <p14:creationId xmlns:p14="http://schemas.microsoft.com/office/powerpoint/2010/main" val="365325822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A9F30-AF2C-44ED-9928-A49C8BD1D040}"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ACEA2-B7C3-4DAE-BE3E-7DF8B6E94607}" type="slidenum">
              <a:rPr lang="en-US" smtClean="0"/>
              <a:t>‹#›</a:t>
            </a:fld>
            <a:endParaRPr lang="en-US"/>
          </a:p>
        </p:txBody>
      </p:sp>
    </p:spTree>
    <p:extLst>
      <p:ext uri="{BB962C8B-B14F-4D97-AF65-F5344CB8AC3E}">
        <p14:creationId xmlns:p14="http://schemas.microsoft.com/office/powerpoint/2010/main" val="7222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298209" y="2798109"/>
            <a:ext cx="2676236" cy="693644"/>
          </a:xfrm>
          <a:prstGeom prst="rect">
            <a:avLst/>
          </a:prstGeom>
          <a:noFill/>
          <a:ln w="0" cmpd="sng">
            <a:noFill/>
            <a:prstDash val="solid"/>
          </a:ln>
        </p:spPr>
        <p:txBody>
          <a:bodyPr vert="horz" lIns="0" tIns="3810" rIns="0" bIns="0" anchor="t"/>
          <a:lstStyle>
            <a:lvl1pPr marL="0" marR="0" indent="0" algn="l">
              <a:lnSpc>
                <a:spcPts val="2647"/>
              </a:lnSpc>
              <a:spcBef>
                <a:spcPts val="13"/>
              </a:spcBef>
              <a:spcAft>
                <a:spcPts val="0"/>
              </a:spcAft>
              <a:defRPr/>
            </a:lvl1pPr>
          </a:lstStyle>
          <a:p>
            <a:pPr marL="0" marR="0" indent="0" algn="l">
              <a:lnSpc>
                <a:spcPts val="3100"/>
              </a:lnSpc>
              <a:spcAft>
                <a:spcPts val="0"/>
              </a:spcAft>
            </a:pPr>
            <a:r>
              <a:rPr lang="en-US" sz="2074" b="1" spc="-18">
                <a:solidFill>
                  <a:srgbClr val="FFFFFF"/>
                </a:solidFill>
                <a:latin typeface="Segoe UI" panose="02020603050405020304" pitchFamily="2"/>
              </a:rPr>
              <a:t>HHS Interoperability </a:t>
            </a:r>
          </a:p>
          <a:p>
            <a:pPr marL="0" marR="0" indent="0" algn="l">
              <a:lnSpc>
                <a:spcPts val="3000"/>
              </a:lnSpc>
              <a:spcBef>
                <a:spcPts val="15"/>
              </a:spcBef>
              <a:spcAft>
                <a:spcPts val="0"/>
              </a:spcAft>
            </a:pPr>
            <a:r>
              <a:rPr lang="en-US" sz="2074" b="1" spc="0">
                <a:solidFill>
                  <a:srgbClr val="FFFFFF"/>
                </a:solidFill>
                <a:latin typeface="Segoe UI" panose="02020603050405020304" pitchFamily="2"/>
              </a:rPr>
              <a:t>Final Rules </a:t>
            </a:r>
          </a:p>
        </p:txBody>
      </p:sp>
      <p:sp>
        <p:nvSpPr>
          <p:cNvPr id="6" name="Text Placeholder 5"/>
          <p:cNvSpPr>
            <a:spLocks noGrp="1"/>
          </p:cNvSpPr>
          <p:nvPr>
            <p:ph type="body" idx="10"/>
          </p:nvPr>
        </p:nvSpPr>
        <p:spPr>
          <a:xfrm>
            <a:off x="5289551" y="3593166"/>
            <a:ext cx="1588077" cy="239246"/>
          </a:xfrm>
          <a:prstGeom prst="rect">
            <a:avLst/>
          </a:prstGeom>
          <a:noFill/>
          <a:ln w="0" cmpd="sng">
            <a:noFill/>
            <a:prstDash val="solid"/>
          </a:ln>
        </p:spPr>
        <p:txBody>
          <a:bodyPr vert="horz" lIns="0" tIns="4445" rIns="0" bIns="0" anchor="t"/>
          <a:lstStyle>
            <a:lvl1pPr marL="0" marR="0" indent="0" algn="l">
              <a:lnSpc>
                <a:spcPts val="1853"/>
              </a:lnSpc>
              <a:spcAft>
                <a:spcPts val="22"/>
              </a:spcAft>
              <a:defRPr/>
            </a:lvl1pPr>
          </a:lstStyle>
          <a:p>
            <a:pPr marL="0" marR="0" indent="0" algn="l">
              <a:lnSpc>
                <a:spcPts val="2100"/>
              </a:lnSpc>
              <a:spcAft>
                <a:spcPts val="25"/>
              </a:spcAft>
            </a:pPr>
            <a:r>
              <a:rPr lang="en-US" sz="1412" b="1" spc="-35">
                <a:solidFill>
                  <a:srgbClr val="FFFFFF"/>
                </a:solidFill>
                <a:latin typeface="Segoe UI Light" panose="02020603050405020304" pitchFamily="2"/>
              </a:rPr>
              <a:t>Provider Implications </a:t>
            </a:r>
          </a:p>
        </p:txBody>
      </p:sp>
      <p:sp>
        <p:nvSpPr>
          <p:cNvPr id="7" name="Text Placeholder 6"/>
          <p:cNvSpPr>
            <a:spLocks noGrp="1"/>
          </p:cNvSpPr>
          <p:nvPr>
            <p:ph type="body" idx="10"/>
          </p:nvPr>
        </p:nvSpPr>
        <p:spPr>
          <a:xfrm>
            <a:off x="5278582" y="4342839"/>
            <a:ext cx="961736" cy="159124"/>
          </a:xfrm>
          <a:prstGeom prst="rect">
            <a:avLst/>
          </a:prstGeom>
          <a:noFill/>
          <a:ln w="0" cmpd="sng">
            <a:noFill/>
            <a:prstDash val="solid"/>
          </a:ln>
        </p:spPr>
        <p:txBody>
          <a:bodyPr vert="horz" lIns="0" tIns="2540" rIns="0" bIns="0" anchor="t"/>
          <a:lstStyle>
            <a:lvl1pPr marL="0" marR="0" indent="0" algn="l">
              <a:lnSpc>
                <a:spcPts val="1147"/>
              </a:lnSpc>
              <a:spcAft>
                <a:spcPts val="0"/>
              </a:spcAft>
              <a:defRPr/>
            </a:lvl1pPr>
          </a:lstStyle>
          <a:p>
            <a:pPr marL="0" marR="0" indent="0" algn="l">
              <a:lnSpc>
                <a:spcPts val="1300"/>
              </a:lnSpc>
              <a:spcAft>
                <a:spcPts val="0"/>
              </a:spcAft>
            </a:pPr>
            <a:r>
              <a:rPr lang="en-US" sz="927" b="1" spc="-18">
                <a:solidFill>
                  <a:srgbClr val="FFFFFF"/>
                </a:solidFill>
                <a:latin typeface="Segoe UI" panose="02020603050405020304" pitchFamily="2"/>
              </a:rPr>
              <a:t>September 2020 </a:t>
            </a:r>
          </a:p>
        </p:txBody>
      </p:sp>
    </p:spTree>
    <p:extLst>
      <p:ext uri="{BB962C8B-B14F-4D97-AF65-F5344CB8AC3E}">
        <p14:creationId xmlns:p14="http://schemas.microsoft.com/office/powerpoint/2010/main" val="227408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5636" y="1053354"/>
            <a:ext cx="8324273" cy="452157"/>
          </a:xfrm>
          <a:prstGeom prst="rect">
            <a:avLst/>
          </a:prstGeom>
          <a:noFill/>
          <a:ln w="0" cmpd="sng">
            <a:noFill/>
            <a:prstDash val="solid"/>
          </a:ln>
        </p:spPr>
        <p:txBody>
          <a:bodyPr vert="horz" lIns="0" tIns="15875" rIns="0" bIns="0" anchor="t">
            <a:normAutofit fontScale="95000"/>
          </a:bodyPr>
          <a:lstStyle>
            <a:lvl1pPr marL="403433" marR="0" indent="0" algn="l">
              <a:lnSpc>
                <a:spcPts val="2735"/>
              </a:lnSpc>
              <a:spcAft>
                <a:spcPts val="675"/>
              </a:spcAft>
              <a:defRPr/>
            </a:lvl1pPr>
          </a:lstStyle>
          <a:p>
            <a:pPr marL="457200" marR="0" indent="0" algn="l">
              <a:lnSpc>
                <a:spcPts val="3100"/>
              </a:lnSpc>
              <a:spcAft>
                <a:spcPts val="765"/>
              </a:spcAft>
            </a:pPr>
            <a:r>
              <a:rPr lang="en-US" sz="2118" spc="31">
                <a:solidFill>
                  <a:srgbClr val="02284B"/>
                </a:solidFill>
                <a:latin typeface="Segoe UI" panose="02020603050405020304" pitchFamily="2"/>
              </a:rPr>
              <a:t>Agenda </a:t>
            </a:r>
          </a:p>
        </p:txBody>
      </p:sp>
      <p:sp>
        <p:nvSpPr>
          <p:cNvPr id="5" name="Text Placeholder 4"/>
          <p:cNvSpPr>
            <a:spLocks noGrp="1"/>
          </p:cNvSpPr>
          <p:nvPr>
            <p:ph type="body" idx="10"/>
          </p:nvPr>
        </p:nvSpPr>
        <p:spPr>
          <a:xfrm>
            <a:off x="689841" y="6223187"/>
            <a:ext cx="7700241" cy="150159"/>
          </a:xfrm>
          <a:prstGeom prst="rect">
            <a:avLst/>
          </a:prstGeom>
          <a:noFill/>
          <a:ln w="0" cmpd="sng">
            <a:noFill/>
            <a:prstDash val="solid"/>
          </a:ln>
        </p:spPr>
        <p:txBody>
          <a:bodyPr vert="horz" lIns="0" tIns="10160" rIns="0" bIns="0" anchor="t"/>
          <a:lstStyle>
            <a:lvl1pPr marL="0" marR="0" indent="0" algn="l">
              <a:lnSpc>
                <a:spcPts val="971"/>
              </a:lnSpc>
              <a:spcAft>
                <a:spcPts val="115"/>
              </a:spcAft>
              <a:tabLst>
                <a:tab pos="3469526" algn="l"/>
                <a:tab pos="7503859" algn="r"/>
              </a:tabLst>
              <a:defRPr/>
            </a:lvl1pPr>
          </a:lstStyle>
          <a:p>
            <a:pPr marL="0" marR="0" indent="0" algn="l">
              <a:lnSpc>
                <a:spcPts val="1100"/>
              </a:lnSpc>
              <a:spcAft>
                <a:spcPts val="130"/>
              </a:spcAft>
              <a:tabLst>
                <a:tab pos="3931920" algn="l"/>
                <a:tab pos="8503920" algn="r"/>
              </a:tabLst>
            </a:pPr>
            <a:r>
              <a:rPr lang="en-US" sz="750" spc="0">
                <a:solidFill>
                  <a:srgbClr val="FFFFFF"/>
                </a:solidFill>
                <a:latin typeface="Segoe UI Light" panose="02020603050405020304" pitchFamily="2"/>
              </a:rPr>
              <a:t>© 2020 The Chartis Group, </a:t>
            </a:r>
            <a:r>
              <a:rPr lang="en-US" sz="750" spc="0">
                <a:solidFill>
                  <a:srgbClr val="FFFFFF"/>
                </a:solidFill>
                <a:latin typeface="Arial" panose="02020603050405020304" pitchFamily="2"/>
              </a:rPr>
              <a:t>[[</a:t>
            </a:r>
            <a:r>
              <a:rPr lang="en-US" sz="750" spc="0">
                <a:solidFill>
                  <a:srgbClr val="FFFFFF"/>
                </a:solidFill>
                <a:latin typeface="Segoe UI Light" panose="02020603050405020304" pitchFamily="2"/>
              </a:rPr>
              <a:t>C. All Rights Reserved. September 2020 Page 2 </a:t>
            </a:r>
          </a:p>
        </p:txBody>
      </p:sp>
      <p:sp>
        <p:nvSpPr>
          <p:cNvPr id="6" name="Text Placeholder 5"/>
          <p:cNvSpPr>
            <a:spLocks noGrp="1"/>
          </p:cNvSpPr>
          <p:nvPr>
            <p:ph type="body" idx="10"/>
          </p:nvPr>
        </p:nvSpPr>
        <p:spPr>
          <a:xfrm>
            <a:off x="1125105" y="3450852"/>
            <a:ext cx="1071995" cy="884704"/>
          </a:xfrm>
          <a:prstGeom prst="rect">
            <a:avLst/>
          </a:prstGeom>
          <a:noFill/>
          <a:ln w="0" cmpd="sng">
            <a:noFill/>
            <a:prstDash val="solid"/>
          </a:ln>
        </p:spPr>
        <p:txBody>
          <a:bodyPr vert="horz" lIns="0" tIns="4445" rIns="0" bIns="0" anchor="t"/>
          <a:lstStyle>
            <a:lvl1pPr marL="0" marR="0" indent="0" algn="l">
              <a:lnSpc>
                <a:spcPts val="1765"/>
              </a:lnSpc>
              <a:spcBef>
                <a:spcPts val="0"/>
              </a:spcBef>
              <a:spcAft>
                <a:spcPts val="0"/>
              </a:spcAft>
              <a:defRPr/>
            </a:lvl1pPr>
          </a:lstStyle>
          <a:p>
            <a:pPr marL="0" marR="0" indent="0" algn="l">
              <a:lnSpc>
                <a:spcPts val="2000"/>
              </a:lnSpc>
              <a:spcAft>
                <a:spcPts val="0"/>
              </a:spcAft>
            </a:pPr>
            <a:r>
              <a:rPr lang="en-US" sz="1412" spc="-40">
                <a:solidFill>
                  <a:srgbClr val="000000"/>
                </a:solidFill>
                <a:latin typeface="Segoe UI Light" panose="02020603050405020304" pitchFamily="2"/>
              </a:rPr>
              <a:t>We would like </a:t>
            </a:r>
          </a:p>
          <a:p>
            <a:pPr marL="0" marR="0" indent="0" algn="l">
              <a:lnSpc>
                <a:spcPts val="1900"/>
              </a:lnSpc>
              <a:spcBef>
                <a:spcPts val="0"/>
              </a:spcBef>
              <a:spcAft>
                <a:spcPts val="0"/>
              </a:spcAft>
            </a:pPr>
            <a:r>
              <a:rPr lang="en-US" sz="1412" spc="-4">
                <a:solidFill>
                  <a:srgbClr val="000000"/>
                </a:solidFill>
                <a:latin typeface="Segoe UI Light" panose="02020603050405020304" pitchFamily="2"/>
              </a:rPr>
              <a:t>to review the </a:t>
            </a:r>
          </a:p>
          <a:p>
            <a:pPr marL="0" marR="0" indent="0" algn="l">
              <a:lnSpc>
                <a:spcPts val="1900"/>
              </a:lnSpc>
              <a:spcBef>
                <a:spcPts val="0"/>
              </a:spcBef>
              <a:spcAft>
                <a:spcPts val="0"/>
              </a:spcAft>
            </a:pPr>
            <a:r>
              <a:rPr lang="en-US" sz="1412" spc="-4">
                <a:solidFill>
                  <a:srgbClr val="000000"/>
                </a:solidFill>
                <a:latin typeface="Segoe UI Light" panose="02020603050405020304" pitchFamily="2"/>
              </a:rPr>
              <a:t>following </a:t>
            </a:r>
          </a:p>
          <a:p>
            <a:pPr marL="0" marR="0" indent="0" algn="l">
              <a:lnSpc>
                <a:spcPts val="2000"/>
              </a:lnSpc>
              <a:spcBef>
                <a:spcPts val="0"/>
              </a:spcBef>
              <a:spcAft>
                <a:spcPts val="0"/>
              </a:spcAft>
            </a:pPr>
            <a:r>
              <a:rPr lang="en-US" sz="1412" spc="-4">
                <a:solidFill>
                  <a:srgbClr val="000000"/>
                </a:solidFill>
                <a:latin typeface="Segoe UI Light" panose="02020603050405020304" pitchFamily="2"/>
              </a:rPr>
              <a:t>topics. </a:t>
            </a:r>
          </a:p>
        </p:txBody>
      </p:sp>
      <p:sp>
        <p:nvSpPr>
          <p:cNvPr id="7" name="Text Placeholder 6"/>
          <p:cNvSpPr>
            <a:spLocks noGrp="1"/>
          </p:cNvSpPr>
          <p:nvPr>
            <p:ph type="body" idx="10"/>
          </p:nvPr>
        </p:nvSpPr>
        <p:spPr>
          <a:xfrm>
            <a:off x="2852305" y="3011021"/>
            <a:ext cx="200314" cy="916641"/>
          </a:xfrm>
          <a:prstGeom prst="rect">
            <a:avLst/>
          </a:prstGeom>
          <a:noFill/>
          <a:ln w="0" cmpd="sng">
            <a:noFill/>
            <a:prstDash val="solid"/>
          </a:ln>
        </p:spPr>
        <p:txBody>
          <a:bodyPr vert="horz" lIns="0" tIns="742950" rIns="0" bIns="0" anchor="t"/>
          <a:lstStyle>
            <a:lvl1pPr marL="0" marR="0" indent="0" algn="l">
              <a:lnSpc>
                <a:spcPts val="2030"/>
              </a:lnSpc>
              <a:spcAft>
                <a:spcPts val="0"/>
              </a:spcAft>
              <a:defRPr/>
            </a:lvl1pPr>
          </a:lstStyle>
          <a:p>
            <a:pPr marL="0" marR="0" indent="0" algn="l">
              <a:lnSpc>
                <a:spcPts val="2300"/>
              </a:lnSpc>
              <a:spcAft>
                <a:spcPts val="0"/>
              </a:spcAft>
            </a:pPr>
            <a:r>
              <a:rPr lang="en-US" sz="1544" spc="0">
                <a:solidFill>
                  <a:srgbClr val="FFFFFF"/>
                </a:solidFill>
                <a:latin typeface="Segoe UI Light" panose="02020603050405020304" pitchFamily="2"/>
              </a:rPr>
              <a:t>2 </a:t>
            </a:r>
          </a:p>
        </p:txBody>
      </p:sp>
      <p:sp>
        <p:nvSpPr>
          <p:cNvPr id="8" name="Text Placeholder 7"/>
          <p:cNvSpPr>
            <a:spLocks noGrp="1"/>
          </p:cNvSpPr>
          <p:nvPr>
            <p:ph type="body" idx="10"/>
          </p:nvPr>
        </p:nvSpPr>
        <p:spPr>
          <a:xfrm>
            <a:off x="2855191" y="3927662"/>
            <a:ext cx="194541" cy="916641"/>
          </a:xfrm>
          <a:prstGeom prst="rect">
            <a:avLst/>
          </a:prstGeom>
          <a:noFill/>
          <a:ln w="0" cmpd="sng">
            <a:noFill/>
            <a:prstDash val="solid"/>
          </a:ln>
        </p:spPr>
        <p:txBody>
          <a:bodyPr vert="horz" lIns="0" tIns="742950" rIns="0" bIns="0" anchor="t"/>
          <a:lstStyle>
            <a:lvl1pPr marL="0" marR="0" indent="0" algn="l">
              <a:lnSpc>
                <a:spcPts val="2030"/>
              </a:lnSpc>
              <a:spcAft>
                <a:spcPts val="0"/>
              </a:spcAft>
              <a:defRPr/>
            </a:lvl1pPr>
          </a:lstStyle>
          <a:p>
            <a:pPr marL="0" marR="0" indent="0" algn="l">
              <a:lnSpc>
                <a:spcPts val="2300"/>
              </a:lnSpc>
              <a:spcAft>
                <a:spcPts val="0"/>
              </a:spcAft>
            </a:pPr>
            <a:r>
              <a:rPr lang="en-US" sz="1544" spc="0">
                <a:solidFill>
                  <a:srgbClr val="FFFFFF"/>
                </a:solidFill>
                <a:latin typeface="Segoe UI Light" panose="02020603050405020304" pitchFamily="2"/>
              </a:rPr>
              <a:t>3 </a:t>
            </a:r>
          </a:p>
        </p:txBody>
      </p:sp>
      <p:sp>
        <p:nvSpPr>
          <p:cNvPr id="9" name="Text Placeholder 8"/>
          <p:cNvSpPr>
            <a:spLocks noGrp="1"/>
          </p:cNvSpPr>
          <p:nvPr>
            <p:ph type="body" idx="10"/>
          </p:nvPr>
        </p:nvSpPr>
        <p:spPr>
          <a:xfrm>
            <a:off x="2889828" y="2093819"/>
            <a:ext cx="119495" cy="916641"/>
          </a:xfrm>
          <a:prstGeom prst="rect">
            <a:avLst/>
          </a:prstGeom>
          <a:noFill/>
          <a:ln w="0" cmpd="sng">
            <a:noFill/>
            <a:prstDash val="solid"/>
          </a:ln>
        </p:spPr>
        <p:txBody>
          <a:bodyPr vert="horz" lIns="0" tIns="742950" rIns="0" bIns="0" anchor="t"/>
          <a:lstStyle>
            <a:lvl1pPr marL="0" marR="0" indent="0" algn="l">
              <a:lnSpc>
                <a:spcPts val="2030"/>
              </a:lnSpc>
              <a:spcAft>
                <a:spcPts val="0"/>
              </a:spcAft>
              <a:defRPr/>
            </a:lvl1pPr>
          </a:lstStyle>
          <a:p>
            <a:pPr marL="0" marR="0" indent="0" algn="l">
              <a:lnSpc>
                <a:spcPts val="2300"/>
              </a:lnSpc>
              <a:spcAft>
                <a:spcPts val="0"/>
              </a:spcAft>
            </a:pPr>
            <a:r>
              <a:rPr lang="en-US" sz="1544" spc="0">
                <a:solidFill>
                  <a:srgbClr val="FFFFFF"/>
                </a:solidFill>
                <a:latin typeface="Segoe UI Light" panose="02020603050405020304" pitchFamily="2"/>
              </a:rPr>
              <a:t>1 </a:t>
            </a:r>
          </a:p>
        </p:txBody>
      </p:sp>
      <p:sp>
        <p:nvSpPr>
          <p:cNvPr id="10" name="Text Placeholder 9"/>
          <p:cNvSpPr>
            <a:spLocks noGrp="1"/>
          </p:cNvSpPr>
          <p:nvPr>
            <p:ph type="body" idx="10"/>
          </p:nvPr>
        </p:nvSpPr>
        <p:spPr>
          <a:xfrm>
            <a:off x="3358573" y="4588249"/>
            <a:ext cx="4704773" cy="239246"/>
          </a:xfrm>
          <a:prstGeom prst="rect">
            <a:avLst/>
          </a:prstGeom>
          <a:noFill/>
          <a:ln w="0" cmpd="sng">
            <a:noFill/>
            <a:prstDash val="solid"/>
          </a:ln>
        </p:spPr>
        <p:txBody>
          <a:bodyPr vert="horz" lIns="0" tIns="4445" rIns="0" bIns="0" anchor="t"/>
          <a:lstStyle>
            <a:lvl1pPr marL="0" marR="0" indent="0" algn="l">
              <a:lnSpc>
                <a:spcPts val="1853"/>
              </a:lnSpc>
              <a:spcAft>
                <a:spcPts val="0"/>
              </a:spcAft>
              <a:defRPr/>
            </a:lvl1pPr>
          </a:lstStyle>
          <a:p>
            <a:pPr marL="0" marR="0" indent="0" algn="l">
              <a:lnSpc>
                <a:spcPts val="2100"/>
              </a:lnSpc>
              <a:spcAft>
                <a:spcPts val="0"/>
              </a:spcAft>
            </a:pPr>
            <a:r>
              <a:rPr lang="en-US" sz="1412" spc="-9">
                <a:solidFill>
                  <a:srgbClr val="000000"/>
                </a:solidFill>
                <a:latin typeface="Segoe UI Light" panose="02020603050405020304" pitchFamily="2"/>
              </a:rPr>
              <a:t>Strengthening the Enterprise Foundation with Interoperability </a:t>
            </a:r>
          </a:p>
        </p:txBody>
      </p:sp>
      <p:sp>
        <p:nvSpPr>
          <p:cNvPr id="11" name="Text Placeholder 10"/>
          <p:cNvSpPr>
            <a:spLocks noGrp="1"/>
          </p:cNvSpPr>
          <p:nvPr>
            <p:ph type="body" idx="10"/>
          </p:nvPr>
        </p:nvSpPr>
        <p:spPr>
          <a:xfrm>
            <a:off x="3360883" y="2757208"/>
            <a:ext cx="3472295" cy="238685"/>
          </a:xfrm>
          <a:prstGeom prst="rect">
            <a:avLst/>
          </a:prstGeom>
          <a:noFill/>
          <a:ln w="0" cmpd="sng">
            <a:noFill/>
            <a:prstDash val="solid"/>
          </a:ln>
        </p:spPr>
        <p:txBody>
          <a:bodyPr vert="horz" lIns="0" tIns="4445" rIns="0" bIns="0" anchor="t"/>
          <a:lstStyle>
            <a:lvl1pPr marL="0" marR="0" indent="0" algn="l">
              <a:lnSpc>
                <a:spcPts val="1853"/>
              </a:lnSpc>
              <a:spcAft>
                <a:spcPts val="0"/>
              </a:spcAft>
              <a:defRPr/>
            </a:lvl1pPr>
          </a:lstStyle>
          <a:p>
            <a:pPr marL="0" marR="0" indent="0" algn="l">
              <a:lnSpc>
                <a:spcPts val="2100"/>
              </a:lnSpc>
              <a:spcAft>
                <a:spcPts val="0"/>
              </a:spcAft>
            </a:pPr>
            <a:r>
              <a:rPr lang="en-US" sz="1412" spc="-18">
                <a:solidFill>
                  <a:srgbClr val="000000"/>
                </a:solidFill>
                <a:latin typeface="Segoe UI Light" panose="02020603050405020304" pitchFamily="2"/>
              </a:rPr>
              <a:t>Interoperability and the Path to the Cures Act </a:t>
            </a:r>
          </a:p>
        </p:txBody>
      </p:sp>
      <p:sp>
        <p:nvSpPr>
          <p:cNvPr id="12" name="Text Placeholder 11"/>
          <p:cNvSpPr>
            <a:spLocks noGrp="1"/>
          </p:cNvSpPr>
          <p:nvPr>
            <p:ph type="body" idx="10"/>
          </p:nvPr>
        </p:nvSpPr>
        <p:spPr>
          <a:xfrm>
            <a:off x="3360882" y="3673849"/>
            <a:ext cx="1585191" cy="239246"/>
          </a:xfrm>
          <a:prstGeom prst="rect">
            <a:avLst/>
          </a:prstGeom>
          <a:noFill/>
          <a:ln w="0" cmpd="sng">
            <a:noFill/>
            <a:prstDash val="solid"/>
          </a:ln>
        </p:spPr>
        <p:txBody>
          <a:bodyPr vert="horz" lIns="0" tIns="4445" rIns="0" bIns="0" anchor="t"/>
          <a:lstStyle>
            <a:lvl1pPr marL="0" marR="0" indent="0" algn="l">
              <a:lnSpc>
                <a:spcPts val="1853"/>
              </a:lnSpc>
              <a:spcAft>
                <a:spcPts val="22"/>
              </a:spcAft>
              <a:defRPr/>
            </a:lvl1pPr>
          </a:lstStyle>
          <a:p>
            <a:pPr marL="0" marR="0" indent="0" algn="l">
              <a:lnSpc>
                <a:spcPts val="2100"/>
              </a:lnSpc>
              <a:spcAft>
                <a:spcPts val="25"/>
              </a:spcAft>
            </a:pPr>
            <a:r>
              <a:rPr lang="en-US" sz="1412" spc="-35">
                <a:solidFill>
                  <a:srgbClr val="000000"/>
                </a:solidFill>
                <a:latin typeface="Segoe UI Light" panose="02020603050405020304" pitchFamily="2"/>
              </a:rPr>
              <a:t>Provider Implications </a:t>
            </a:r>
          </a:p>
        </p:txBody>
      </p:sp>
    </p:spTree>
    <p:extLst>
      <p:ext uri="{BB962C8B-B14F-4D97-AF65-F5344CB8AC3E}">
        <p14:creationId xmlns:p14="http://schemas.microsoft.com/office/powerpoint/2010/main" val="121059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85932" y="2875990"/>
            <a:ext cx="4976091" cy="815228"/>
          </a:xfrm>
          <a:prstGeom prst="rect">
            <a:avLst/>
          </a:prstGeom>
          <a:noFill/>
          <a:ln w="0" cmpd="sng">
            <a:noFill/>
            <a:prstDash val="solid"/>
          </a:ln>
        </p:spPr>
        <p:txBody>
          <a:bodyPr vert="horz" lIns="0" tIns="5080" rIns="0" bIns="0" anchor="t">
            <a:normAutofit fontScale="85000"/>
          </a:bodyPr>
          <a:lstStyle>
            <a:lvl1pPr marL="0" marR="0" indent="0" algn="l">
              <a:lnSpc>
                <a:spcPts val="3177"/>
              </a:lnSpc>
              <a:spcBef>
                <a:spcPts val="13"/>
              </a:spcBef>
              <a:spcAft>
                <a:spcPts val="0"/>
              </a:spcAft>
              <a:defRPr/>
            </a:lvl1pPr>
          </a:lstStyle>
          <a:p>
            <a:pPr marL="0" marR="0" indent="0" algn="l">
              <a:lnSpc>
                <a:spcPts val="3600"/>
              </a:lnSpc>
              <a:spcAft>
                <a:spcPts val="0"/>
              </a:spcAft>
            </a:pPr>
            <a:r>
              <a:rPr lang="en-US" sz="2427" b="1" spc="75">
                <a:solidFill>
                  <a:srgbClr val="FFFFFF"/>
                </a:solidFill>
                <a:latin typeface="Segoe UI" panose="02020603050405020304" pitchFamily="2"/>
              </a:rPr>
              <a:t>Interoperability and the Path to the </a:t>
            </a:r>
          </a:p>
          <a:p>
            <a:pPr marL="0" marR="0" indent="0" algn="l">
              <a:lnSpc>
                <a:spcPts val="3600"/>
              </a:lnSpc>
              <a:spcBef>
                <a:spcPts val="15"/>
              </a:spcBef>
              <a:spcAft>
                <a:spcPts val="0"/>
              </a:spcAft>
            </a:pPr>
            <a:r>
              <a:rPr lang="en-US" sz="2427" b="1" spc="97">
                <a:solidFill>
                  <a:srgbClr val="FFFFFF"/>
                </a:solidFill>
                <a:latin typeface="Segoe UI" panose="02020603050405020304" pitchFamily="2"/>
              </a:rPr>
              <a:t>Cures Act </a:t>
            </a:r>
          </a:p>
        </p:txBody>
      </p:sp>
      <p:sp>
        <p:nvSpPr>
          <p:cNvPr id="5" name="Text Placeholder 4"/>
          <p:cNvSpPr>
            <a:spLocks noGrp="1"/>
          </p:cNvSpPr>
          <p:nvPr>
            <p:ph type="body" idx="10"/>
          </p:nvPr>
        </p:nvSpPr>
        <p:spPr>
          <a:xfrm>
            <a:off x="687532" y="6227109"/>
            <a:ext cx="7700818" cy="128307"/>
          </a:xfrm>
          <a:prstGeom prst="rect">
            <a:avLst/>
          </a:prstGeom>
          <a:noFill/>
          <a:ln w="0" cmpd="sng">
            <a:noFill/>
            <a:prstDash val="solid"/>
          </a:ln>
        </p:spPr>
        <p:txBody>
          <a:bodyPr vert="horz" lIns="0" tIns="7620" rIns="0" bIns="0" anchor="t"/>
          <a:lstStyle>
            <a:lvl1pPr marL="0" marR="0" indent="0" algn="l">
              <a:lnSpc>
                <a:spcPts val="882"/>
              </a:lnSpc>
              <a:spcAft>
                <a:spcPts val="0"/>
              </a:spcAft>
              <a:tabLst>
                <a:tab pos="7503859" algn="r"/>
              </a:tabLst>
              <a:defRPr/>
            </a:lvl1pPr>
          </a:lstStyle>
          <a:p>
            <a:pPr marL="0" marR="0" indent="0" algn="l">
              <a:lnSpc>
                <a:spcPts val="1000"/>
              </a:lnSpc>
              <a:spcAft>
                <a:spcPts val="0"/>
              </a:spcAft>
              <a:tabLst>
                <a:tab pos="8503920" algn="r"/>
              </a:tabLst>
            </a:pPr>
            <a:r>
              <a:rPr lang="en-US" sz="750" spc="0">
                <a:solidFill>
                  <a:srgbClr val="FFFFFF"/>
                </a:solidFill>
                <a:latin typeface="Segoe UI Light" panose="02020603050405020304" pitchFamily="2"/>
              </a:rPr>
              <a:t>© 2019 The Chartis Group, LLC. All Rights Reserved. Page 3 </a:t>
            </a:r>
          </a:p>
        </p:txBody>
      </p:sp>
    </p:spTree>
    <p:extLst>
      <p:ext uri="{BB962C8B-B14F-4D97-AF65-F5344CB8AC3E}">
        <p14:creationId xmlns:p14="http://schemas.microsoft.com/office/powerpoint/2010/main" val="43414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5636" y="818030"/>
            <a:ext cx="8324273" cy="806263"/>
          </a:xfrm>
          <a:prstGeom prst="rect">
            <a:avLst/>
          </a:prstGeom>
          <a:noFill/>
          <a:ln w="0" cmpd="sng">
            <a:noFill/>
            <a:prstDash val="solid"/>
          </a:ln>
        </p:spPr>
        <p:txBody>
          <a:bodyPr vert="horz" lIns="0" tIns="13335" rIns="0" bIns="0" anchor="t"/>
          <a:lstStyle>
            <a:lvl1pPr marL="403433" marR="0" indent="0" algn="l">
              <a:lnSpc>
                <a:spcPts val="1853"/>
              </a:lnSpc>
              <a:spcBef>
                <a:spcPts val="53"/>
              </a:spcBef>
              <a:spcAft>
                <a:spcPts val="1628"/>
              </a:spcAft>
              <a:defRPr/>
            </a:lvl1pPr>
          </a:lstStyle>
          <a:p>
            <a:pPr marL="457200" marR="0" indent="0" algn="l">
              <a:lnSpc>
                <a:spcPts val="3100"/>
              </a:lnSpc>
              <a:spcAft>
                <a:spcPts val="0"/>
              </a:spcAft>
            </a:pPr>
            <a:r>
              <a:rPr lang="en-US" sz="2074" spc="13">
                <a:solidFill>
                  <a:srgbClr val="00284B"/>
                </a:solidFill>
                <a:latin typeface="Segoe UI" panose="02020603050405020304" pitchFamily="2"/>
              </a:rPr>
              <a:t>First Things First as This is New: </a:t>
            </a:r>
          </a:p>
          <a:p>
            <a:pPr marL="457200" marR="0" indent="0" algn="l">
              <a:lnSpc>
                <a:spcPts val="2100"/>
              </a:lnSpc>
              <a:spcBef>
                <a:spcPts val="60"/>
              </a:spcBef>
              <a:spcAft>
                <a:spcPts val="1845"/>
              </a:spcAft>
            </a:pPr>
            <a:r>
              <a:rPr lang="en-US" sz="1412" spc="-4">
                <a:solidFill>
                  <a:srgbClr val="000000"/>
                </a:solidFill>
                <a:latin typeface="Segoe UI Light" panose="02020603050405020304" pitchFamily="2"/>
              </a:rPr>
              <a:t>Definitions and Acronyms </a:t>
            </a:r>
          </a:p>
        </p:txBody>
      </p:sp>
      <p:sp>
        <p:nvSpPr>
          <p:cNvPr id="5" name="Text Placeholder 4"/>
          <p:cNvSpPr>
            <a:spLocks noGrp="1"/>
          </p:cNvSpPr>
          <p:nvPr>
            <p:ph type="body" idx="10"/>
          </p:nvPr>
        </p:nvSpPr>
        <p:spPr>
          <a:xfrm>
            <a:off x="479136" y="4712074"/>
            <a:ext cx="2505364" cy="282388"/>
          </a:xfrm>
          <a:prstGeom prst="rect">
            <a:avLst/>
          </a:prstGeom>
          <a:noFill/>
          <a:ln w="0" cmpd="sng">
            <a:noFill/>
            <a:prstDash val="solid"/>
          </a:ln>
        </p:spPr>
        <p:txBody>
          <a:bodyPr vert="horz" lIns="0" tIns="0" rIns="0" bIns="0" anchor="t"/>
          <a:lstStyle>
            <a:lvl1pPr marL="242060" marR="0" indent="0" algn="l">
              <a:lnSpc>
                <a:spcPts val="1147"/>
              </a:lnSpc>
              <a:spcAft>
                <a:spcPts val="9"/>
              </a:spcAft>
              <a:defRPr/>
            </a:lvl1pPr>
          </a:lstStyle>
          <a:p>
            <a:pPr marL="274320" marR="0" indent="0" algn="l">
              <a:lnSpc>
                <a:spcPts val="1300"/>
              </a:lnSpc>
              <a:spcAft>
                <a:spcPts val="10"/>
              </a:spcAft>
            </a:pPr>
            <a:r>
              <a:rPr lang="en-US" sz="1059" b="1" spc="0">
                <a:solidFill>
                  <a:srgbClr val="FFFFFF"/>
                </a:solidFill>
                <a:latin typeface="Segoe UI" panose="02020603050405020304" pitchFamily="2"/>
              </a:rPr>
              <a:t>National Plan &amp; Provider Enumeration System  </a:t>
            </a:r>
          </a:p>
        </p:txBody>
      </p:sp>
      <p:sp>
        <p:nvSpPr>
          <p:cNvPr id="6" name="Text Placeholder 5"/>
          <p:cNvSpPr>
            <a:spLocks noGrp="1"/>
          </p:cNvSpPr>
          <p:nvPr>
            <p:ph type="body" idx="10"/>
          </p:nvPr>
        </p:nvSpPr>
        <p:spPr>
          <a:xfrm>
            <a:off x="3155950" y="1646705"/>
            <a:ext cx="4757882" cy="265579"/>
          </a:xfrm>
          <a:prstGeom prst="rect">
            <a:avLst/>
          </a:prstGeom>
          <a:noFill/>
          <a:ln w="0" cmpd="sng">
            <a:noFill/>
            <a:prstDash val="solid"/>
          </a:ln>
        </p:spPr>
        <p:txBody>
          <a:bodyPr vert="horz" lIns="0" tIns="100330" rIns="0" bIns="0" anchor="t"/>
          <a:lstStyle>
            <a:lvl1pPr marL="0" marR="0" indent="0" algn="l">
              <a:lnSpc>
                <a:spcPts val="1412"/>
              </a:lnSpc>
              <a:spcAft>
                <a:spcPts val="18"/>
              </a:spcAft>
              <a:defRPr/>
            </a:lvl1pPr>
          </a:lstStyle>
          <a:p>
            <a:pPr marL="0" marR="0" indent="0" algn="l">
              <a:lnSpc>
                <a:spcPts val="1600"/>
              </a:lnSpc>
              <a:spcAft>
                <a:spcPts val="20"/>
              </a:spcAft>
            </a:pPr>
            <a:r>
              <a:rPr lang="en-US" sz="1059" spc="-13">
                <a:solidFill>
                  <a:srgbClr val="000000"/>
                </a:solidFill>
                <a:latin typeface="Segoe UI" panose="02020603050405020304" pitchFamily="2"/>
              </a:rPr>
              <a:t>EHI is electronic protected health information as the term is defined for HIPAA. </a:t>
            </a:r>
          </a:p>
        </p:txBody>
      </p:sp>
      <p:sp>
        <p:nvSpPr>
          <p:cNvPr id="9" name="Text Placeholder 8"/>
          <p:cNvSpPr>
            <a:spLocks noGrp="1"/>
          </p:cNvSpPr>
          <p:nvPr>
            <p:ph type="body" idx="10"/>
          </p:nvPr>
        </p:nvSpPr>
        <p:spPr>
          <a:xfrm>
            <a:off x="603827" y="4238626"/>
            <a:ext cx="1626755" cy="179854"/>
          </a:xfrm>
          <a:prstGeom prst="rect">
            <a:avLst/>
          </a:prstGeom>
          <a:noFill/>
          <a:ln w="0" cmpd="sng">
            <a:noFill/>
            <a:prstDash val="solid"/>
          </a:ln>
        </p:spPr>
        <p:txBody>
          <a:bodyPr vert="horz" lIns="0" tIns="3810" rIns="0" bIns="0" anchor="t"/>
          <a:lstStyle>
            <a:lvl1pPr marL="0" marR="0" indent="0" algn="l">
              <a:lnSpc>
                <a:spcPts val="1324"/>
              </a:lnSpc>
              <a:spcAft>
                <a:spcPts val="0"/>
              </a:spcAft>
              <a:defRPr/>
            </a:lvl1pPr>
          </a:lstStyle>
          <a:p>
            <a:pPr marL="0" marR="0" indent="0" algn="l">
              <a:lnSpc>
                <a:spcPts val="1500"/>
              </a:lnSpc>
              <a:spcAft>
                <a:spcPts val="0"/>
              </a:spcAft>
            </a:pPr>
            <a:r>
              <a:rPr lang="en-US" sz="1059" b="1" spc="-22">
                <a:solidFill>
                  <a:srgbClr val="FFFFFF"/>
                </a:solidFill>
                <a:latin typeface="Segoe UI" panose="02020603050405020304" pitchFamily="2"/>
              </a:rPr>
              <a:t>Clinical Quality Measures </a:t>
            </a:r>
          </a:p>
        </p:txBody>
      </p:sp>
      <p:sp>
        <p:nvSpPr>
          <p:cNvPr id="10" name="Text Placeholder 9"/>
          <p:cNvSpPr>
            <a:spLocks noGrp="1"/>
          </p:cNvSpPr>
          <p:nvPr>
            <p:ph type="body" idx="10"/>
          </p:nvPr>
        </p:nvSpPr>
        <p:spPr>
          <a:xfrm>
            <a:off x="700809" y="2227169"/>
            <a:ext cx="1440873" cy="216274"/>
          </a:xfrm>
          <a:prstGeom prst="rect">
            <a:avLst/>
          </a:prstGeom>
          <a:noFill/>
          <a:ln w="0" cmpd="sng">
            <a:noFill/>
            <a:prstDash val="solid"/>
          </a:ln>
        </p:spPr>
        <p:txBody>
          <a:bodyPr vert="horz" lIns="0" tIns="4445" rIns="0" bIns="0" anchor="t"/>
          <a:lstStyle>
            <a:lvl1pPr marL="0" marR="0" indent="0" algn="l">
              <a:lnSpc>
                <a:spcPts val="1412"/>
              </a:lnSpc>
              <a:spcAft>
                <a:spcPts val="207"/>
              </a:spcAft>
              <a:defRPr/>
            </a:lvl1pPr>
          </a:lstStyle>
          <a:p>
            <a:pPr marL="0" marR="0" indent="0" algn="l">
              <a:lnSpc>
                <a:spcPts val="1600"/>
              </a:lnSpc>
              <a:spcAft>
                <a:spcPts val="235"/>
              </a:spcAft>
            </a:pPr>
            <a:r>
              <a:rPr lang="en-US" sz="1059" b="1" spc="-35">
                <a:solidFill>
                  <a:srgbClr val="FFFFFF"/>
                </a:solidFill>
                <a:latin typeface="Segoe UI" panose="02020603050405020304" pitchFamily="2"/>
              </a:rPr>
              <a:t>21</a:t>
            </a:r>
            <a:r>
              <a:rPr lang="en-US" sz="1059" b="1" spc="-35" baseline="30000">
                <a:solidFill>
                  <a:srgbClr val="FFFFFF"/>
                </a:solidFill>
                <a:latin typeface="Segoe UI" panose="02020603050405020304" pitchFamily="2"/>
              </a:rPr>
              <a:t>st</a:t>
            </a:r>
            <a:r>
              <a:rPr lang="en-US" sz="1059" b="1" spc="-35">
                <a:solidFill>
                  <a:srgbClr val="FFFFFF"/>
                </a:solidFill>
                <a:latin typeface="Segoe UI" panose="02020603050405020304" pitchFamily="2"/>
              </a:rPr>
              <a:t> Century Cures Act </a:t>
            </a:r>
          </a:p>
        </p:txBody>
      </p:sp>
      <p:sp>
        <p:nvSpPr>
          <p:cNvPr id="11" name="Text Placeholder 10"/>
          <p:cNvSpPr>
            <a:spLocks noGrp="1"/>
          </p:cNvSpPr>
          <p:nvPr>
            <p:ph type="body" idx="10"/>
          </p:nvPr>
        </p:nvSpPr>
        <p:spPr>
          <a:xfrm>
            <a:off x="734291" y="3232898"/>
            <a:ext cx="1371600" cy="179854"/>
          </a:xfrm>
          <a:prstGeom prst="rect">
            <a:avLst/>
          </a:prstGeom>
          <a:noFill/>
          <a:ln w="0" cmpd="sng">
            <a:noFill/>
            <a:prstDash val="solid"/>
          </a:ln>
        </p:spPr>
        <p:txBody>
          <a:bodyPr vert="horz" lIns="0" tIns="3810" rIns="0" bIns="0" anchor="t"/>
          <a:lstStyle>
            <a:lvl1pPr marL="0" marR="0" indent="0" algn="l">
              <a:lnSpc>
                <a:spcPts val="1324"/>
              </a:lnSpc>
              <a:spcAft>
                <a:spcPts val="0"/>
              </a:spcAft>
              <a:defRPr/>
            </a:lvl1pPr>
          </a:lstStyle>
          <a:p>
            <a:pPr marL="0" marR="0" indent="0" algn="l">
              <a:lnSpc>
                <a:spcPts val="1500"/>
              </a:lnSpc>
              <a:spcAft>
                <a:spcPts val="0"/>
              </a:spcAft>
            </a:pPr>
            <a:r>
              <a:rPr lang="en-US" sz="1059" b="1" spc="-31">
                <a:solidFill>
                  <a:srgbClr val="FFFFFF"/>
                </a:solidFill>
                <a:latin typeface="Segoe UI" panose="02020603050405020304" pitchFamily="2"/>
              </a:rPr>
              <a:t>Information Blocking </a:t>
            </a:r>
          </a:p>
        </p:txBody>
      </p:sp>
      <p:sp>
        <p:nvSpPr>
          <p:cNvPr id="12" name="Text Placeholder 11"/>
          <p:cNvSpPr>
            <a:spLocks noGrp="1"/>
          </p:cNvSpPr>
          <p:nvPr>
            <p:ph type="body" idx="10"/>
          </p:nvPr>
        </p:nvSpPr>
        <p:spPr>
          <a:xfrm>
            <a:off x="737177" y="3663203"/>
            <a:ext cx="1351973" cy="323850"/>
          </a:xfrm>
          <a:prstGeom prst="rect">
            <a:avLst/>
          </a:prstGeom>
          <a:noFill/>
          <a:ln w="0" cmpd="sng">
            <a:noFill/>
            <a:prstDash val="solid"/>
          </a:ln>
        </p:spPr>
        <p:txBody>
          <a:bodyPr vert="horz" lIns="0" tIns="38100" rIns="0" bIns="0" anchor="t"/>
          <a:lstStyle>
            <a:lvl1pPr marL="201717" marR="0" indent="0" algn="l">
              <a:lnSpc>
                <a:spcPts val="1147"/>
              </a:lnSpc>
              <a:spcAft>
                <a:spcPts val="0"/>
              </a:spcAft>
              <a:defRPr/>
            </a:lvl1pPr>
          </a:lstStyle>
          <a:p>
            <a:pPr marL="228600" marR="0" indent="0" algn="l">
              <a:lnSpc>
                <a:spcPts val="1300"/>
              </a:lnSpc>
              <a:spcAft>
                <a:spcPts val="0"/>
              </a:spcAft>
            </a:pPr>
            <a:r>
              <a:rPr lang="en-US" sz="1059" b="1" spc="-9">
                <a:solidFill>
                  <a:srgbClr val="FFFFFF"/>
                </a:solidFill>
                <a:latin typeface="Segoe UI" panose="02020603050405020304" pitchFamily="2"/>
              </a:rPr>
              <a:t>Application Program Interface (API) </a:t>
            </a:r>
          </a:p>
        </p:txBody>
      </p:sp>
      <p:sp>
        <p:nvSpPr>
          <p:cNvPr id="13" name="Text Placeholder 12"/>
          <p:cNvSpPr>
            <a:spLocks noGrp="1"/>
          </p:cNvSpPr>
          <p:nvPr>
            <p:ph type="body" idx="10"/>
          </p:nvPr>
        </p:nvSpPr>
        <p:spPr>
          <a:xfrm>
            <a:off x="858982" y="1659591"/>
            <a:ext cx="1119332" cy="323850"/>
          </a:xfrm>
          <a:prstGeom prst="rect">
            <a:avLst/>
          </a:prstGeom>
          <a:noFill/>
          <a:ln w="0" cmpd="sng">
            <a:noFill/>
            <a:prstDash val="solid"/>
          </a:ln>
        </p:spPr>
        <p:txBody>
          <a:bodyPr vert="horz" lIns="0" tIns="38100" rIns="0" bIns="0" anchor="t"/>
          <a:lstStyle>
            <a:lvl1pPr marL="0" marR="0" indent="0" algn="l">
              <a:lnSpc>
                <a:spcPts val="1147"/>
              </a:lnSpc>
              <a:spcAft>
                <a:spcPts val="0"/>
              </a:spcAft>
              <a:defRPr/>
            </a:lvl1pPr>
          </a:lstStyle>
          <a:p>
            <a:pPr marL="0" marR="0" indent="0" algn="l">
              <a:lnSpc>
                <a:spcPts val="1300"/>
              </a:lnSpc>
              <a:spcAft>
                <a:spcPts val="0"/>
              </a:spcAft>
            </a:pPr>
            <a:r>
              <a:rPr lang="en-US" sz="1059" b="1" spc="-13">
                <a:solidFill>
                  <a:srgbClr val="FFFFFF"/>
                </a:solidFill>
                <a:latin typeface="Segoe UI" panose="02020603050405020304" pitchFamily="2"/>
              </a:rPr>
              <a:t>Electronic Health Information (EHI</a:t>
            </a:r>
            <a:r>
              <a:rPr lang="en-US" sz="1059" spc="-13">
                <a:solidFill>
                  <a:srgbClr val="FFFFFF"/>
                </a:solidFill>
                <a:latin typeface="Segoe UI" panose="02020603050405020304" pitchFamily="2"/>
              </a:rPr>
              <a:t>) </a:t>
            </a:r>
          </a:p>
        </p:txBody>
      </p:sp>
      <p:sp>
        <p:nvSpPr>
          <p:cNvPr id="14" name="Text Placeholder 13"/>
          <p:cNvSpPr>
            <a:spLocks noGrp="1"/>
          </p:cNvSpPr>
          <p:nvPr>
            <p:ph type="body" idx="10"/>
          </p:nvPr>
        </p:nvSpPr>
        <p:spPr>
          <a:xfrm>
            <a:off x="917287" y="2738158"/>
            <a:ext cx="1014268" cy="179854"/>
          </a:xfrm>
          <a:prstGeom prst="rect">
            <a:avLst/>
          </a:prstGeom>
          <a:noFill/>
          <a:ln w="0" cmpd="sng">
            <a:noFill/>
            <a:prstDash val="solid"/>
          </a:ln>
        </p:spPr>
        <p:txBody>
          <a:bodyPr vert="horz" lIns="0" tIns="3810" rIns="0" bIns="0" anchor="t"/>
          <a:lstStyle>
            <a:lvl1pPr marL="0" marR="0" indent="0" algn="l">
              <a:lnSpc>
                <a:spcPts val="1324"/>
              </a:lnSpc>
              <a:spcAft>
                <a:spcPts val="0"/>
              </a:spcAft>
              <a:defRPr/>
            </a:lvl1pPr>
          </a:lstStyle>
          <a:p>
            <a:pPr marL="0" marR="0" indent="0" algn="l">
              <a:lnSpc>
                <a:spcPts val="1500"/>
              </a:lnSpc>
              <a:spcAft>
                <a:spcPts val="0"/>
              </a:spcAft>
            </a:pPr>
            <a:r>
              <a:rPr lang="en-US" sz="1059" b="1" spc="-35">
                <a:solidFill>
                  <a:srgbClr val="FFFFFF"/>
                </a:solidFill>
                <a:latin typeface="Segoe UI" panose="02020603050405020304" pitchFamily="2"/>
              </a:rPr>
              <a:t>Interoperability </a:t>
            </a:r>
          </a:p>
        </p:txBody>
      </p:sp>
      <p:sp>
        <p:nvSpPr>
          <p:cNvPr id="17" name="Text Placeholder 16"/>
          <p:cNvSpPr>
            <a:spLocks noGrp="1"/>
          </p:cNvSpPr>
          <p:nvPr>
            <p:ph type="body" idx="10"/>
          </p:nvPr>
        </p:nvSpPr>
        <p:spPr>
          <a:xfrm>
            <a:off x="2984500" y="4144496"/>
            <a:ext cx="5657850" cy="400610"/>
          </a:xfrm>
          <a:prstGeom prst="rect">
            <a:avLst/>
          </a:prstGeom>
          <a:noFill/>
          <a:ln w="0" cmpd="sng">
            <a:noFill/>
            <a:prstDash val="solid"/>
          </a:ln>
        </p:spPr>
        <p:txBody>
          <a:bodyPr vert="horz" lIns="0" tIns="55245" rIns="0" bIns="0" anchor="t"/>
          <a:lstStyle>
            <a:lvl1pPr marL="161373" marR="322747" indent="0" algn="l">
              <a:lnSpc>
                <a:spcPts val="1147"/>
              </a:lnSpc>
              <a:spcAft>
                <a:spcPts val="335"/>
              </a:spcAft>
              <a:defRPr/>
            </a:lvl1pPr>
          </a:lstStyle>
          <a:p>
            <a:pPr marL="182880" marR="365760" indent="0" algn="l">
              <a:lnSpc>
                <a:spcPts val="1300"/>
              </a:lnSpc>
              <a:spcAft>
                <a:spcPts val="380"/>
              </a:spcAft>
            </a:pPr>
            <a:r>
              <a:rPr lang="en-US" sz="1059" spc="-9">
                <a:solidFill>
                  <a:srgbClr val="000000"/>
                </a:solidFill>
                <a:latin typeface="Segoe UI" panose="02020603050405020304" pitchFamily="2"/>
              </a:rPr>
              <a:t>CMS Clinical Quality Measures (CQM) are submitted by providers through Promoting Interoperability (PI) or Merit-Based Incentive Payment System (MIPS) programs. </a:t>
            </a:r>
          </a:p>
        </p:txBody>
      </p:sp>
      <p:sp>
        <p:nvSpPr>
          <p:cNvPr id="20" name="Text Placeholder 19"/>
          <p:cNvSpPr>
            <a:spLocks noGrp="1"/>
          </p:cNvSpPr>
          <p:nvPr>
            <p:ph type="body" idx="10"/>
          </p:nvPr>
        </p:nvSpPr>
        <p:spPr>
          <a:xfrm>
            <a:off x="3034145" y="3705786"/>
            <a:ext cx="5549900" cy="336176"/>
          </a:xfrm>
          <a:prstGeom prst="rect">
            <a:avLst/>
          </a:prstGeom>
          <a:noFill/>
          <a:ln w="0" cmpd="sng">
            <a:noFill/>
            <a:prstDash val="solid"/>
          </a:ln>
        </p:spPr>
        <p:txBody>
          <a:bodyPr vert="horz" lIns="0" tIns="0" rIns="0" bIns="0" anchor="t"/>
          <a:lstStyle>
            <a:lvl1pPr marL="80687" marR="201717" indent="0" algn="l">
              <a:lnSpc>
                <a:spcPts val="1147"/>
              </a:lnSpc>
              <a:spcAft>
                <a:spcPts val="362"/>
              </a:spcAft>
              <a:defRPr/>
            </a:lvl1pPr>
          </a:lstStyle>
          <a:p>
            <a:pPr marL="91440" marR="228600" indent="0" algn="l">
              <a:lnSpc>
                <a:spcPts val="1300"/>
              </a:lnSpc>
              <a:spcAft>
                <a:spcPts val="410"/>
              </a:spcAft>
            </a:pPr>
            <a:r>
              <a:rPr lang="en-US" sz="1059" spc="0">
                <a:solidFill>
                  <a:srgbClr val="000000"/>
                </a:solidFill>
                <a:latin typeface="Segoe UI" panose="02020603050405020304" pitchFamily="2"/>
              </a:rPr>
              <a:t>An application programming interface, or API, is a “messenger” that works behind the scenes to help software programs or servers communicate with each other. </a:t>
            </a:r>
          </a:p>
        </p:txBody>
      </p:sp>
      <p:sp>
        <p:nvSpPr>
          <p:cNvPr id="23" name="Text Placeholder 22"/>
          <p:cNvSpPr>
            <a:spLocks noGrp="1"/>
          </p:cNvSpPr>
          <p:nvPr>
            <p:ph type="body" idx="10"/>
          </p:nvPr>
        </p:nvSpPr>
        <p:spPr>
          <a:xfrm>
            <a:off x="3034145" y="3206003"/>
            <a:ext cx="5549900" cy="284629"/>
          </a:xfrm>
          <a:prstGeom prst="rect">
            <a:avLst/>
          </a:prstGeom>
          <a:noFill/>
          <a:ln w="0" cmpd="sng">
            <a:noFill/>
            <a:prstDash val="solid"/>
          </a:ln>
        </p:spPr>
        <p:txBody>
          <a:bodyPr vert="horz" lIns="0" tIns="0" rIns="0" bIns="0" anchor="t"/>
          <a:lstStyle>
            <a:lvl1pPr marL="80687" marR="322747" indent="0" algn="l">
              <a:lnSpc>
                <a:spcPts val="1059"/>
              </a:lnSpc>
              <a:spcAft>
                <a:spcPts val="0"/>
              </a:spcAft>
              <a:defRPr/>
            </a:lvl1pPr>
          </a:lstStyle>
          <a:p>
            <a:pPr marL="91440" marR="365760" indent="0" algn="l">
              <a:lnSpc>
                <a:spcPts val="1200"/>
              </a:lnSpc>
              <a:spcAft>
                <a:spcPts val="0"/>
              </a:spcAft>
            </a:pPr>
            <a:r>
              <a:rPr lang="en-US" sz="1059" spc="0">
                <a:solidFill>
                  <a:srgbClr val="000000"/>
                </a:solidFill>
                <a:latin typeface="Segoe UI" panose="02020603050405020304" pitchFamily="2"/>
              </a:rPr>
              <a:t>Any practice that, except as required by law or specified by HHS, is likely to interfere with, prevent, or materially discourage access, exchange, or use of EHI. </a:t>
            </a:r>
          </a:p>
        </p:txBody>
      </p:sp>
      <p:sp>
        <p:nvSpPr>
          <p:cNvPr id="26" name="Text Placeholder 25"/>
          <p:cNvSpPr>
            <a:spLocks noGrp="1"/>
          </p:cNvSpPr>
          <p:nvPr>
            <p:ph type="body" idx="10"/>
          </p:nvPr>
        </p:nvSpPr>
        <p:spPr>
          <a:xfrm>
            <a:off x="2984500" y="2148729"/>
            <a:ext cx="5657850" cy="400610"/>
          </a:xfrm>
          <a:prstGeom prst="rect">
            <a:avLst/>
          </a:prstGeom>
          <a:noFill/>
          <a:ln w="0" cmpd="sng">
            <a:noFill/>
            <a:prstDash val="solid"/>
          </a:ln>
        </p:spPr>
        <p:txBody>
          <a:bodyPr vert="horz" lIns="0" tIns="55245" rIns="0" bIns="0" anchor="t"/>
          <a:lstStyle>
            <a:lvl1pPr marL="161373" marR="242060" indent="0" algn="l">
              <a:lnSpc>
                <a:spcPts val="1147"/>
              </a:lnSpc>
              <a:spcAft>
                <a:spcPts val="296"/>
              </a:spcAft>
              <a:defRPr/>
            </a:lvl1pPr>
          </a:lstStyle>
          <a:p>
            <a:pPr marL="182880" marR="274320" indent="0" algn="l">
              <a:lnSpc>
                <a:spcPts val="1300"/>
              </a:lnSpc>
              <a:spcAft>
                <a:spcPts val="335"/>
              </a:spcAft>
            </a:pPr>
            <a:r>
              <a:rPr lang="en-US" sz="1059" spc="0">
                <a:solidFill>
                  <a:srgbClr val="000000"/>
                </a:solidFill>
                <a:latin typeface="Segoe UI" panose="02020603050405020304" pitchFamily="2"/>
              </a:rPr>
              <a:t>Legislation includes provisions to accelerate the adoption and use of HIT and promote interoperability of health data. </a:t>
            </a:r>
          </a:p>
        </p:txBody>
      </p:sp>
      <p:sp>
        <p:nvSpPr>
          <p:cNvPr id="27" name="Text Placeholder 26"/>
          <p:cNvSpPr>
            <a:spLocks noGrp="1"/>
          </p:cNvSpPr>
          <p:nvPr>
            <p:ph type="body" idx="10"/>
          </p:nvPr>
        </p:nvSpPr>
        <p:spPr>
          <a:xfrm>
            <a:off x="3037032" y="2635624"/>
            <a:ext cx="5547014" cy="352425"/>
          </a:xfrm>
          <a:prstGeom prst="rect">
            <a:avLst/>
          </a:prstGeom>
          <a:noFill/>
          <a:ln w="0" cmpd="sng">
            <a:noFill/>
            <a:prstDash val="solid"/>
          </a:ln>
        </p:spPr>
        <p:txBody>
          <a:bodyPr vert="horz" lIns="0" tIns="67310" rIns="0" bIns="0" anchor="t"/>
          <a:lstStyle>
            <a:lvl1pPr marL="80687" marR="121030" indent="0" algn="l">
              <a:lnSpc>
                <a:spcPts val="1147"/>
              </a:lnSpc>
              <a:spcAft>
                <a:spcPts val="0"/>
              </a:spcAft>
              <a:defRPr/>
            </a:lvl1pPr>
          </a:lstStyle>
          <a:p>
            <a:pPr marL="91440" marR="137160" indent="0" algn="l">
              <a:lnSpc>
                <a:spcPts val="1300"/>
              </a:lnSpc>
              <a:spcAft>
                <a:spcPts val="0"/>
              </a:spcAft>
            </a:pPr>
            <a:r>
              <a:rPr lang="en-US" sz="1059" spc="0">
                <a:solidFill>
                  <a:srgbClr val="000000"/>
                </a:solidFill>
                <a:latin typeface="Segoe UI" panose="02020603050405020304" pitchFamily="2"/>
              </a:rPr>
              <a:t>The ability of a system to exchange electronic health information (EHI) with and use EHI from other systems without special effort on the part of the user. ~ONC </a:t>
            </a:r>
          </a:p>
        </p:txBody>
      </p:sp>
      <p:sp>
        <p:nvSpPr>
          <p:cNvPr id="32" name="Text Placeholder 31"/>
          <p:cNvSpPr>
            <a:spLocks noGrp="1"/>
          </p:cNvSpPr>
          <p:nvPr>
            <p:ph type="body" idx="10"/>
          </p:nvPr>
        </p:nvSpPr>
        <p:spPr>
          <a:xfrm>
            <a:off x="2984500" y="4712074"/>
            <a:ext cx="5103091" cy="282388"/>
          </a:xfrm>
          <a:prstGeom prst="rect">
            <a:avLst/>
          </a:prstGeom>
          <a:noFill/>
          <a:ln w="0" cmpd="sng">
            <a:noFill/>
            <a:prstDash val="solid"/>
          </a:ln>
        </p:spPr>
        <p:txBody>
          <a:bodyPr vert="horz" lIns="0" tIns="0" rIns="0" bIns="0" anchor="t"/>
          <a:lstStyle>
            <a:lvl1pPr marL="161373" marR="0" indent="0" algn="l">
              <a:lnSpc>
                <a:spcPts val="1059"/>
              </a:lnSpc>
              <a:spcAft>
                <a:spcPts val="18"/>
              </a:spcAft>
              <a:defRPr/>
            </a:lvl1pPr>
          </a:lstStyle>
          <a:p>
            <a:pPr marL="182880" marR="0" indent="0" algn="l">
              <a:lnSpc>
                <a:spcPts val="1200"/>
              </a:lnSpc>
              <a:spcAft>
                <a:spcPts val="20"/>
              </a:spcAft>
            </a:pPr>
            <a:r>
              <a:rPr lang="en-US" sz="1059" spc="0">
                <a:solidFill>
                  <a:srgbClr val="000000"/>
                </a:solidFill>
                <a:latin typeface="Segoe UI" panose="02020603050405020304" pitchFamily="2"/>
              </a:rPr>
              <a:t>The National Plan and Provider Enumeration System (NPPES) is the CMS provider digital contact information database. </a:t>
            </a:r>
          </a:p>
        </p:txBody>
      </p:sp>
      <p:sp>
        <p:nvSpPr>
          <p:cNvPr id="37" name="Text Placeholder 36"/>
          <p:cNvSpPr>
            <a:spLocks noGrp="1"/>
          </p:cNvSpPr>
          <p:nvPr>
            <p:ph type="body" idx="10"/>
          </p:nvPr>
        </p:nvSpPr>
        <p:spPr>
          <a:xfrm>
            <a:off x="2961987" y="5107081"/>
            <a:ext cx="5669395" cy="392766"/>
          </a:xfrm>
          <a:prstGeom prst="rect">
            <a:avLst/>
          </a:prstGeom>
          <a:noFill/>
          <a:ln w="15240" cmpd="sng">
            <a:solidFill>
              <a:srgbClr val="00284B"/>
            </a:solidFill>
            <a:prstDash val="solid"/>
          </a:ln>
        </p:spPr>
        <p:txBody>
          <a:bodyPr vert="horz" lIns="0" tIns="46355" rIns="0" bIns="0" anchor="t"/>
          <a:lstStyle>
            <a:lvl1pPr marL="161373" marR="524463" indent="0" algn="just">
              <a:lnSpc>
                <a:spcPts val="1147"/>
              </a:lnSpc>
              <a:spcAft>
                <a:spcPts val="274"/>
              </a:spcAft>
              <a:defRPr/>
            </a:lvl1pPr>
          </a:lstStyle>
          <a:p>
            <a:pPr marL="182880" marR="594360" indent="0" algn="just">
              <a:lnSpc>
                <a:spcPts val="1300"/>
              </a:lnSpc>
              <a:spcAft>
                <a:spcPts val="310"/>
              </a:spcAft>
            </a:pPr>
            <a:r>
              <a:rPr lang="en-US" sz="1059" spc="-9">
                <a:solidFill>
                  <a:srgbClr val="000000"/>
                </a:solidFill>
                <a:latin typeface="Segoe UI" panose="02020603050405020304" pitchFamily="2"/>
              </a:rPr>
              <a:t>Authorized Testing &amp; Certification Bodies (ATCB) conduct ongoing surveillance to assess certified health IT meet the Conditions of Certification (CoC) requirements. </a:t>
            </a:r>
          </a:p>
        </p:txBody>
      </p:sp>
      <p:sp>
        <p:nvSpPr>
          <p:cNvPr id="38" name="Text Placeholder 37"/>
          <p:cNvSpPr>
            <a:spLocks noGrp="1"/>
          </p:cNvSpPr>
          <p:nvPr>
            <p:ph type="body" idx="10"/>
          </p:nvPr>
        </p:nvSpPr>
        <p:spPr>
          <a:xfrm>
            <a:off x="3026064" y="5618069"/>
            <a:ext cx="5235286" cy="403412"/>
          </a:xfrm>
          <a:prstGeom prst="rect">
            <a:avLst/>
          </a:prstGeom>
          <a:noFill/>
          <a:ln w="0" cmpd="sng">
            <a:noFill/>
            <a:prstDash val="solid"/>
          </a:ln>
        </p:spPr>
        <p:txBody>
          <a:bodyPr vert="horz" lIns="0" tIns="66040" rIns="0" bIns="0" anchor="t"/>
          <a:lstStyle>
            <a:lvl1pPr marL="80687" marR="0" indent="0" algn="just">
              <a:lnSpc>
                <a:spcPts val="1147"/>
              </a:lnSpc>
              <a:spcAft>
                <a:spcPts val="401"/>
              </a:spcAft>
              <a:defRPr/>
            </a:lvl1pPr>
          </a:lstStyle>
          <a:p>
            <a:pPr marL="91440" marR="0" indent="0" algn="just">
              <a:lnSpc>
                <a:spcPts val="1300"/>
              </a:lnSpc>
              <a:spcAft>
                <a:spcPts val="455"/>
              </a:spcAft>
            </a:pPr>
            <a:r>
              <a:rPr lang="en-US" sz="1059" spc="0">
                <a:solidFill>
                  <a:srgbClr val="000000"/>
                </a:solidFill>
                <a:latin typeface="Segoe UI" panose="02020603050405020304" pitchFamily="2"/>
              </a:rPr>
              <a:t>U.S. Core Data for Interoperability (USCDI) version 1 is a limited set of data elements applicable to information blocking rule for the first 24 months. </a:t>
            </a:r>
          </a:p>
        </p:txBody>
      </p:sp>
      <p:sp>
        <p:nvSpPr>
          <p:cNvPr id="41" name="Text Placeholder 40"/>
          <p:cNvSpPr>
            <a:spLocks noGrp="1"/>
          </p:cNvSpPr>
          <p:nvPr>
            <p:ph type="body" idx="10"/>
          </p:nvPr>
        </p:nvSpPr>
        <p:spPr>
          <a:xfrm>
            <a:off x="506846" y="5120528"/>
            <a:ext cx="1814945" cy="430306"/>
          </a:xfrm>
          <a:prstGeom prst="rect">
            <a:avLst/>
          </a:prstGeom>
          <a:noFill/>
          <a:ln w="18415" cmpd="sng">
            <a:solidFill>
              <a:srgbClr val="00284B"/>
            </a:solidFill>
            <a:prstDash val="solid"/>
          </a:ln>
        </p:spPr>
        <p:txBody>
          <a:bodyPr vert="horz" lIns="0" tIns="122555" rIns="0" bIns="0" anchor="t"/>
          <a:lstStyle>
            <a:lvl1pPr marL="0" marR="0" indent="0" algn="ctr">
              <a:lnSpc>
                <a:spcPts val="1412"/>
              </a:lnSpc>
              <a:spcAft>
                <a:spcPts val="838"/>
              </a:spcAft>
              <a:defRPr/>
            </a:lvl1pPr>
          </a:lstStyle>
          <a:p>
            <a:pPr marL="0" marR="0" indent="0" algn="ctr">
              <a:lnSpc>
                <a:spcPts val="1600"/>
              </a:lnSpc>
              <a:spcAft>
                <a:spcPts val="950"/>
              </a:spcAft>
            </a:pPr>
            <a:r>
              <a:rPr lang="en-US" sz="1059" b="1" spc="0">
                <a:solidFill>
                  <a:srgbClr val="000000"/>
                </a:solidFill>
                <a:latin typeface="Segoe UI" panose="02020603050405020304" pitchFamily="2"/>
              </a:rPr>
              <a:t>ONC-ACB Surveillance </a:t>
            </a:r>
          </a:p>
        </p:txBody>
      </p:sp>
      <p:sp>
        <p:nvSpPr>
          <p:cNvPr id="44" name="Text Placeholder 43"/>
          <p:cNvSpPr>
            <a:spLocks noGrp="1"/>
          </p:cNvSpPr>
          <p:nvPr>
            <p:ph type="body" idx="10"/>
          </p:nvPr>
        </p:nvSpPr>
        <p:spPr>
          <a:xfrm>
            <a:off x="518391" y="5644963"/>
            <a:ext cx="1795318" cy="395568"/>
          </a:xfrm>
          <a:prstGeom prst="rect">
            <a:avLst/>
          </a:prstGeom>
          <a:noFill/>
          <a:ln w="0" cmpd="sng">
            <a:noFill/>
            <a:prstDash val="solid"/>
          </a:ln>
        </p:spPr>
        <p:txBody>
          <a:bodyPr vert="horz" lIns="0" tIns="59690" rIns="0" bIns="0" anchor="t"/>
          <a:lstStyle>
            <a:lvl1pPr marL="0" marR="0" indent="0" algn="ctr">
              <a:lnSpc>
                <a:spcPts val="1147"/>
              </a:lnSpc>
              <a:spcAft>
                <a:spcPts val="304"/>
              </a:spcAft>
              <a:defRPr/>
            </a:lvl1pPr>
          </a:lstStyle>
          <a:p>
            <a:pPr marL="0" marR="0" indent="0" algn="ctr">
              <a:lnSpc>
                <a:spcPts val="1300"/>
              </a:lnSpc>
              <a:spcAft>
                <a:spcPts val="345"/>
              </a:spcAft>
            </a:pPr>
            <a:r>
              <a:rPr lang="en-US" sz="1059" b="1" spc="0">
                <a:solidFill>
                  <a:srgbClr val="FFFFFF"/>
                </a:solidFill>
                <a:latin typeface="Segoe UI" panose="02020603050405020304" pitchFamily="2"/>
              </a:rPr>
              <a:t>U.S. Core Data for </a:t>
            </a:r>
            <a:br/>
            <a:r>
              <a:rPr lang="en-US" sz="1059" b="1" spc="0">
                <a:solidFill>
                  <a:srgbClr val="FFFFFF"/>
                </a:solidFill>
                <a:latin typeface="Segoe UI" panose="02020603050405020304" pitchFamily="2"/>
              </a:rPr>
              <a:t>Interoperability </a:t>
            </a:r>
          </a:p>
        </p:txBody>
      </p:sp>
      <p:sp>
        <p:nvSpPr>
          <p:cNvPr id="47" name="Text Placeholder 46"/>
          <p:cNvSpPr>
            <a:spLocks noGrp="1"/>
          </p:cNvSpPr>
          <p:nvPr>
            <p:ph type="body" idx="10"/>
          </p:nvPr>
        </p:nvSpPr>
        <p:spPr>
          <a:xfrm>
            <a:off x="415636" y="6131859"/>
            <a:ext cx="8324273" cy="322729"/>
          </a:xfrm>
          <a:prstGeom prst="rect">
            <a:avLst/>
          </a:prstGeom>
          <a:solidFill>
            <a:srgbClr val="00284B"/>
          </a:solidFill>
          <a:ln w="0" cmpd="sng">
            <a:noFill/>
            <a:prstDash val="solid"/>
          </a:ln>
        </p:spPr>
        <p:txBody>
          <a:bodyPr vert="horz" lIns="0" tIns="113665" rIns="0" bIns="0" anchor="t"/>
          <a:lstStyle>
            <a:lvl1pPr marL="242060" marR="0" indent="0" algn="l">
              <a:lnSpc>
                <a:spcPts val="971"/>
              </a:lnSpc>
              <a:spcAft>
                <a:spcPts val="816"/>
              </a:spcAft>
              <a:tabLst>
                <a:tab pos="3711586" algn="l"/>
                <a:tab pos="7503859" algn="l"/>
              </a:tabLst>
              <a:defRPr/>
            </a:lvl1pPr>
          </a:lstStyle>
          <a:p>
            <a:pPr marL="274320" marR="0" indent="0" algn="l">
              <a:lnSpc>
                <a:spcPts val="1100"/>
              </a:lnSpc>
              <a:spcAft>
                <a:spcPts val="925"/>
              </a:spcAft>
              <a:tabLst>
                <a:tab pos="4206240" algn="l"/>
                <a:tab pos="8503920" algn="l"/>
              </a:tabLst>
            </a:pPr>
            <a:r>
              <a:rPr lang="en-US" sz="750" spc="0">
                <a:solidFill>
                  <a:srgbClr val="FFFFFF"/>
                </a:solidFill>
                <a:latin typeface="Segoe UI Light" panose="02020603050405020304" pitchFamily="2"/>
              </a:rPr>
              <a:t>© 2020 The Chartis Group, </a:t>
            </a:r>
            <a:r>
              <a:rPr lang="en-US" sz="750" spc="0">
                <a:solidFill>
                  <a:srgbClr val="FFFFFF"/>
                </a:solidFill>
                <a:latin typeface="Arial" panose="02020603050405020304" pitchFamily="2"/>
              </a:rPr>
              <a:t>[[</a:t>
            </a:r>
            <a:r>
              <a:rPr lang="en-US" sz="750" spc="0">
                <a:solidFill>
                  <a:srgbClr val="FFFFFF"/>
                </a:solidFill>
                <a:latin typeface="Segoe UI Light" panose="02020603050405020304" pitchFamily="2"/>
              </a:rPr>
              <a:t>C. All Rights Reserved. September 2020 Page 4 </a:t>
            </a:r>
          </a:p>
        </p:txBody>
      </p:sp>
    </p:spTree>
    <p:extLst>
      <p:ext uri="{BB962C8B-B14F-4D97-AF65-F5344CB8AC3E}">
        <p14:creationId xmlns:p14="http://schemas.microsoft.com/office/powerpoint/2010/main" val="181576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11595" y="1064559"/>
            <a:ext cx="8324273" cy="441512"/>
          </a:xfrm>
          <a:prstGeom prst="rect">
            <a:avLst/>
          </a:prstGeom>
          <a:noFill/>
          <a:ln w="0" cmpd="sng">
            <a:noFill/>
            <a:prstDash val="solid"/>
          </a:ln>
        </p:spPr>
        <p:txBody>
          <a:bodyPr vert="horz" lIns="0" tIns="5715" rIns="0" bIns="0" anchor="t"/>
          <a:lstStyle>
            <a:lvl1pPr marL="403433" marR="0" indent="0" algn="l">
              <a:lnSpc>
                <a:spcPts val="2735"/>
              </a:lnSpc>
              <a:spcAft>
                <a:spcPts val="675"/>
              </a:spcAft>
              <a:defRPr/>
            </a:lvl1pPr>
          </a:lstStyle>
          <a:p>
            <a:pPr marL="457200" marR="0" indent="0" algn="l">
              <a:lnSpc>
                <a:spcPts val="3100"/>
              </a:lnSpc>
              <a:spcAft>
                <a:spcPts val="765"/>
              </a:spcAft>
            </a:pPr>
            <a:r>
              <a:rPr lang="en-US" sz="2074" spc="13">
                <a:solidFill>
                  <a:srgbClr val="00284B"/>
                </a:solidFill>
                <a:latin typeface="Segoe UI" panose="02020603050405020304" pitchFamily="2"/>
              </a:rPr>
              <a:t>Pervasiveness of EHRs Has Not Led to Interoperability </a:t>
            </a:r>
          </a:p>
        </p:txBody>
      </p:sp>
      <p:sp>
        <p:nvSpPr>
          <p:cNvPr id="5" name="Text Placeholder 4"/>
          <p:cNvSpPr>
            <a:spLocks noGrp="1"/>
          </p:cNvSpPr>
          <p:nvPr>
            <p:ph type="body" idx="10"/>
          </p:nvPr>
        </p:nvSpPr>
        <p:spPr>
          <a:xfrm>
            <a:off x="411595" y="1506070"/>
            <a:ext cx="8324273" cy="648821"/>
          </a:xfrm>
          <a:prstGeom prst="rect">
            <a:avLst/>
          </a:prstGeom>
          <a:noFill/>
          <a:ln w="0" cmpd="sng">
            <a:noFill/>
            <a:prstDash val="solid"/>
          </a:ln>
        </p:spPr>
        <p:txBody>
          <a:bodyPr vert="horz" lIns="0" tIns="79375" rIns="0" bIns="0" anchor="t"/>
          <a:lstStyle>
            <a:lvl1pPr marL="403433" marR="1089270" indent="0" algn="l">
              <a:lnSpc>
                <a:spcPts val="1500"/>
              </a:lnSpc>
              <a:spcAft>
                <a:spcPts val="1584"/>
              </a:spcAft>
              <a:defRPr/>
            </a:lvl1pPr>
          </a:lstStyle>
          <a:p>
            <a:pPr marL="457200" marR="1234440" indent="0" algn="l">
              <a:lnSpc>
                <a:spcPts val="1700"/>
              </a:lnSpc>
              <a:spcAft>
                <a:spcPts val="1795"/>
              </a:spcAft>
            </a:pPr>
            <a:r>
              <a:rPr lang="en-US" sz="1235" spc="0">
                <a:solidFill>
                  <a:srgbClr val="FFFFFF"/>
                </a:solidFill>
                <a:latin typeface="Segoe UI Light" panose="02020603050405020304" pitchFamily="2"/>
              </a:rPr>
              <a:t>Consumerization of healthcare has led to patients seeking to participate in their own care, outside of traditional care delivery networks. </a:t>
            </a:r>
          </a:p>
        </p:txBody>
      </p:sp>
      <p:sp>
        <p:nvSpPr>
          <p:cNvPr id="6" name="Text Placeholder 5"/>
          <p:cNvSpPr>
            <a:spLocks noGrp="1"/>
          </p:cNvSpPr>
          <p:nvPr>
            <p:ph type="body" idx="10"/>
          </p:nvPr>
        </p:nvSpPr>
        <p:spPr>
          <a:xfrm>
            <a:off x="411595" y="2154891"/>
            <a:ext cx="6096000" cy="3619500"/>
          </a:xfrm>
          <a:prstGeom prst="rect">
            <a:avLst/>
          </a:prstGeom>
          <a:noFill/>
          <a:ln w="0" cmpd="sng">
            <a:noFill/>
            <a:prstDash val="solid"/>
          </a:ln>
        </p:spPr>
        <p:txBody>
          <a:bodyPr vert="horz" lIns="0" tIns="21590" rIns="0" bIns="0" anchor="t"/>
          <a:lstStyle>
            <a:lvl1pPr marL="403433" marR="201717" indent="201717" algn="l">
              <a:lnSpc>
                <a:spcPts val="1500"/>
              </a:lnSpc>
              <a:spcBef>
                <a:spcPts val="1059"/>
              </a:spcBef>
              <a:spcAft>
                <a:spcPts val="163"/>
              </a:spcAft>
              <a:buFont typeface="Symbol"/>
              <a:buChar char="·"/>
              <a:defRPr/>
            </a:lvl1pPr>
          </a:lstStyle>
          <a:p>
            <a:pPr marL="228600" marR="0" indent="0" algn="l">
              <a:lnSpc>
                <a:spcPts val="2100"/>
              </a:lnSpc>
              <a:spcAft>
                <a:spcPts val="0"/>
              </a:spcAft>
            </a:pPr>
            <a:r>
              <a:rPr lang="en-US" sz="1544" spc="13">
                <a:solidFill>
                  <a:srgbClr val="00284B"/>
                </a:solidFill>
                <a:latin typeface="Segoe UI Light" panose="02020603050405020304" pitchFamily="2"/>
              </a:rPr>
              <a:t>Although &gt;99% of hospitals have adopted an Electronic Health </a:t>
            </a:r>
          </a:p>
          <a:p>
            <a:pPr marL="228600" marR="0" indent="0" algn="l">
              <a:lnSpc>
                <a:spcPts val="2200"/>
              </a:lnSpc>
              <a:spcBef>
                <a:spcPts val="0"/>
              </a:spcBef>
              <a:spcAft>
                <a:spcPts val="0"/>
              </a:spcAft>
            </a:pPr>
            <a:r>
              <a:rPr lang="en-US" sz="1544" spc="4">
                <a:solidFill>
                  <a:srgbClr val="00284B"/>
                </a:solidFill>
                <a:latin typeface="Segoe UI Light" panose="02020603050405020304" pitchFamily="2"/>
              </a:rPr>
              <a:t>Record (EHR), this has not led to interoperability.</a:t>
            </a:r>
            <a:r>
              <a:rPr lang="en-US" sz="1544" spc="4" baseline="30000">
                <a:solidFill>
                  <a:srgbClr val="00284B"/>
                </a:solidFill>
                <a:latin typeface="Segoe UI Light" panose="02020603050405020304" pitchFamily="2"/>
              </a:rPr>
              <a:t>1</a:t>
            </a:r>
            <a:r>
              <a:rPr lang="en-US" sz="100" spc="4">
                <a:solidFill>
                  <a:srgbClr val="00284B"/>
                </a:solidFill>
                <a:latin typeface="Segoe UI Light" panose="02020603050405020304" pitchFamily="2"/>
              </a:rPr>
              <a:t> </a:t>
            </a:r>
          </a:p>
          <a:p>
            <a:pPr marL="457200" marR="0" indent="228600" algn="l">
              <a:lnSpc>
                <a:spcPts val="1700"/>
              </a:lnSpc>
              <a:spcBef>
                <a:spcPts val="1200"/>
              </a:spcBef>
              <a:spcAft>
                <a:spcPts val="0"/>
              </a:spcAft>
              <a:buFont typeface="Symbol"/>
              <a:buChar char="·"/>
            </a:pPr>
            <a:r>
              <a:rPr lang="en-US" sz="1235" spc="0">
                <a:solidFill>
                  <a:srgbClr val="000000"/>
                </a:solidFill>
                <a:latin typeface="Segoe UI" panose="02020603050405020304" pitchFamily="2"/>
              </a:rPr>
              <a:t>Fragmented system of multiple vendors and networks. </a:t>
            </a:r>
          </a:p>
          <a:p>
            <a:pPr marL="457200" marR="457200" indent="228600" algn="l">
              <a:lnSpc>
                <a:spcPts val="1700"/>
              </a:lnSpc>
              <a:spcBef>
                <a:spcPts val="1200"/>
              </a:spcBef>
              <a:spcAft>
                <a:spcPts val="0"/>
              </a:spcAft>
              <a:buFont typeface="Symbol"/>
              <a:buChar char="·"/>
            </a:pPr>
            <a:r>
              <a:rPr lang="en-US" sz="1235" spc="0">
                <a:solidFill>
                  <a:srgbClr val="000000"/>
                </a:solidFill>
                <a:latin typeface="Segoe UI" panose="02020603050405020304" pitchFamily="2"/>
              </a:rPr>
              <a:t>“Deficits of trust” within organizations and anti-competitive behavior from hospitals and vendors. </a:t>
            </a:r>
            <a:r>
              <a:rPr lang="en-US" sz="1235" spc="0" baseline="30000">
                <a:solidFill>
                  <a:srgbClr val="000000"/>
                </a:solidFill>
                <a:latin typeface="Segoe UI" panose="02020603050405020304" pitchFamily="2"/>
              </a:rPr>
              <a:t>2</a:t>
            </a:r>
          </a:p>
          <a:p>
            <a:pPr marL="228600" marR="0" indent="0" algn="l">
              <a:lnSpc>
                <a:spcPts val="2200"/>
              </a:lnSpc>
              <a:spcBef>
                <a:spcPts val="3370"/>
              </a:spcBef>
              <a:spcAft>
                <a:spcPts val="0"/>
              </a:spcAft>
            </a:pPr>
            <a:r>
              <a:rPr lang="en-US" sz="1544" b="1" spc="0">
                <a:solidFill>
                  <a:srgbClr val="00284B"/>
                </a:solidFill>
                <a:latin typeface="Segoe UI Light" panose="02020603050405020304" pitchFamily="2"/>
              </a:rPr>
              <a:t>The Goal: </a:t>
            </a:r>
            <a:r>
              <a:rPr lang="en-US" sz="1544" spc="0">
                <a:solidFill>
                  <a:srgbClr val="00284B"/>
                </a:solidFill>
                <a:latin typeface="Segoe UI Light" panose="02020603050405020304" pitchFamily="2"/>
              </a:rPr>
              <a:t>The appropriate Electronic Health Information that can be </a:t>
            </a:r>
          </a:p>
          <a:p>
            <a:pPr marL="228600" marR="0" indent="0" algn="l">
              <a:lnSpc>
                <a:spcPts val="2200"/>
              </a:lnSpc>
              <a:spcBef>
                <a:spcPts val="0"/>
              </a:spcBef>
              <a:spcAft>
                <a:spcPts val="0"/>
              </a:spcAft>
            </a:pPr>
            <a:r>
              <a:rPr lang="en-US" sz="1544" spc="9">
                <a:solidFill>
                  <a:srgbClr val="00284B"/>
                </a:solidFill>
                <a:latin typeface="Segoe UI Light" panose="02020603050405020304" pitchFamily="2"/>
              </a:rPr>
              <a:t>shared when and where needed </a:t>
            </a:r>
          </a:p>
          <a:p>
            <a:pPr marL="457200" marR="137160" indent="228600" algn="l">
              <a:lnSpc>
                <a:spcPts val="1700"/>
              </a:lnSpc>
              <a:spcBef>
                <a:spcPts val="1175"/>
              </a:spcBef>
              <a:spcAft>
                <a:spcPts val="0"/>
              </a:spcAft>
              <a:buFont typeface="Symbol"/>
              <a:buChar char="·"/>
            </a:pPr>
            <a:r>
              <a:rPr lang="en-US" sz="1235" spc="0">
                <a:solidFill>
                  <a:srgbClr val="000000"/>
                </a:solidFill>
                <a:latin typeface="Segoe UI" panose="02020603050405020304" pitchFamily="2"/>
              </a:rPr>
              <a:t>Broad interoperability affords providers the opportunity to leverage data from other sources including clinical, patient-generated, or socially-based determinants of health. </a:t>
            </a:r>
          </a:p>
          <a:p>
            <a:pPr marL="457200" marR="228600" indent="228600" algn="l">
              <a:lnSpc>
                <a:spcPts val="1700"/>
              </a:lnSpc>
              <a:spcBef>
                <a:spcPts val="1200"/>
              </a:spcBef>
              <a:spcAft>
                <a:spcPts val="185"/>
              </a:spcAft>
              <a:buFont typeface="Symbol"/>
              <a:buChar char="·"/>
            </a:pPr>
            <a:r>
              <a:rPr lang="en-US" sz="1235" spc="0">
                <a:solidFill>
                  <a:srgbClr val="000000"/>
                </a:solidFill>
                <a:latin typeface="Segoe UI" panose="02020603050405020304" pitchFamily="2"/>
              </a:rPr>
              <a:t>Augmented by clinical decision support and analytics, this richer data set has the potential to improve healthcare quality, outcomes and to reduce overall cost. </a:t>
            </a:r>
          </a:p>
        </p:txBody>
      </p:sp>
      <p:sp>
        <p:nvSpPr>
          <p:cNvPr id="7" name="Text Placeholder 6"/>
          <p:cNvSpPr>
            <a:spLocks noGrp="1"/>
          </p:cNvSpPr>
          <p:nvPr>
            <p:ph type="body" idx="10"/>
          </p:nvPr>
        </p:nvSpPr>
        <p:spPr>
          <a:xfrm>
            <a:off x="6822210" y="2729753"/>
            <a:ext cx="1913659" cy="306481"/>
          </a:xfrm>
          <a:prstGeom prst="rect">
            <a:avLst/>
          </a:prstGeom>
          <a:noFill/>
          <a:ln w="0" cmpd="sng">
            <a:noFill/>
            <a:prstDash val="solid"/>
          </a:ln>
        </p:spPr>
        <p:txBody>
          <a:bodyPr vert="horz" lIns="0" tIns="0" rIns="0" bIns="0" anchor="t"/>
          <a:lstStyle>
            <a:lvl1pPr marL="0" marR="161373" indent="0" algn="l">
              <a:lnSpc>
                <a:spcPts val="1235"/>
              </a:lnSpc>
              <a:spcAft>
                <a:spcPts val="0"/>
              </a:spcAft>
              <a:defRPr/>
            </a:lvl1pPr>
          </a:lstStyle>
          <a:p>
            <a:pPr marL="0" marR="182880" indent="0" algn="l">
              <a:lnSpc>
                <a:spcPts val="1400"/>
              </a:lnSpc>
              <a:spcAft>
                <a:spcPts val="0"/>
              </a:spcAft>
            </a:pPr>
            <a:r>
              <a:rPr lang="en-US" sz="1235" b="1" spc="0">
                <a:solidFill>
                  <a:srgbClr val="FFFFFF"/>
                </a:solidFill>
                <a:latin typeface="Segoe UI" panose="02020603050405020304" pitchFamily="2"/>
              </a:rPr>
              <a:t>EXPECTED BENEFITS OF INTEROPERABILITY </a:t>
            </a:r>
          </a:p>
        </p:txBody>
      </p:sp>
      <p:sp>
        <p:nvSpPr>
          <p:cNvPr id="8" name="Text Placeholder 7"/>
          <p:cNvSpPr>
            <a:spLocks noGrp="1"/>
          </p:cNvSpPr>
          <p:nvPr>
            <p:ph type="body" idx="10"/>
          </p:nvPr>
        </p:nvSpPr>
        <p:spPr>
          <a:xfrm>
            <a:off x="6816437" y="3321424"/>
            <a:ext cx="1919432" cy="2116791"/>
          </a:xfrm>
          <a:prstGeom prst="rect">
            <a:avLst/>
          </a:prstGeom>
          <a:noFill/>
          <a:ln w="0" cmpd="sng">
            <a:noFill/>
            <a:prstDash val="solid"/>
          </a:ln>
        </p:spPr>
        <p:txBody>
          <a:bodyPr vert="horz" lIns="0" tIns="0" rIns="0" bIns="0" anchor="t"/>
          <a:lstStyle>
            <a:lvl1pPr marL="0" marR="0" indent="0" algn="l">
              <a:lnSpc>
                <a:spcPts val="1677"/>
              </a:lnSpc>
              <a:spcBef>
                <a:spcPts val="0"/>
              </a:spcBef>
              <a:spcAft>
                <a:spcPts val="4"/>
              </a:spcAft>
              <a:defRPr/>
            </a:lvl1pPr>
          </a:lstStyle>
          <a:p>
            <a:pPr marL="0" marR="0" indent="0" algn="l">
              <a:lnSpc>
                <a:spcPts val="1600"/>
              </a:lnSpc>
              <a:spcAft>
                <a:spcPts val="0"/>
              </a:spcAft>
            </a:pPr>
            <a:r>
              <a:rPr lang="en-US" sz="1412" spc="-9">
                <a:solidFill>
                  <a:srgbClr val="FFFFFF"/>
                </a:solidFill>
                <a:latin typeface="Segoe UI Light" panose="02020603050405020304" pitchFamily="2"/>
              </a:rPr>
              <a:t>Better data sharing </a:t>
            </a:r>
          </a:p>
          <a:p>
            <a:pPr marL="0" marR="0" indent="0" algn="l">
              <a:lnSpc>
                <a:spcPts val="1900"/>
              </a:lnSpc>
              <a:spcBef>
                <a:spcPts val="0"/>
              </a:spcBef>
              <a:spcAft>
                <a:spcPts val="0"/>
              </a:spcAft>
            </a:pPr>
            <a:r>
              <a:rPr lang="en-US" sz="1412" spc="-4">
                <a:solidFill>
                  <a:srgbClr val="FFFFFF"/>
                </a:solidFill>
                <a:latin typeface="Segoe UI Light" panose="02020603050405020304" pitchFamily="2"/>
              </a:rPr>
              <a:t>could result in a </a:t>
            </a:r>
          </a:p>
          <a:p>
            <a:pPr marL="0" marR="0" indent="0" algn="l">
              <a:lnSpc>
                <a:spcPts val="1900"/>
              </a:lnSpc>
              <a:spcBef>
                <a:spcPts val="0"/>
              </a:spcBef>
              <a:spcAft>
                <a:spcPts val="0"/>
              </a:spcAft>
            </a:pPr>
            <a:r>
              <a:rPr lang="en-US" sz="1412" spc="0">
                <a:solidFill>
                  <a:srgbClr val="FFFFFF"/>
                </a:solidFill>
                <a:latin typeface="Segoe UI Light" panose="02020603050405020304" pitchFamily="2"/>
              </a:rPr>
              <a:t>reduction in mortality </a:t>
            </a:r>
          </a:p>
          <a:p>
            <a:pPr marL="0" marR="0" indent="0" algn="l">
              <a:lnSpc>
                <a:spcPts val="1900"/>
              </a:lnSpc>
              <a:spcBef>
                <a:spcPts val="0"/>
              </a:spcBef>
              <a:spcAft>
                <a:spcPts val="0"/>
              </a:spcAft>
            </a:pPr>
            <a:r>
              <a:rPr lang="en-US" sz="1412" spc="-4">
                <a:solidFill>
                  <a:srgbClr val="FFFFFF"/>
                </a:solidFill>
                <a:latin typeface="Segoe UI Light" panose="02020603050405020304" pitchFamily="2"/>
              </a:rPr>
              <a:t>events, sepsis and </a:t>
            </a:r>
          </a:p>
          <a:p>
            <a:pPr marL="0" marR="0" indent="0" algn="l">
              <a:lnSpc>
                <a:spcPts val="1900"/>
              </a:lnSpc>
              <a:spcBef>
                <a:spcPts val="0"/>
              </a:spcBef>
              <a:spcAft>
                <a:spcPts val="0"/>
              </a:spcAft>
            </a:pPr>
            <a:r>
              <a:rPr lang="en-US" sz="1412" spc="-4">
                <a:solidFill>
                  <a:srgbClr val="FFFFFF"/>
                </a:solidFill>
                <a:latin typeface="Segoe UI Light" panose="02020603050405020304" pitchFamily="2"/>
              </a:rPr>
              <a:t>hospital readmission </a:t>
            </a:r>
          </a:p>
          <a:p>
            <a:pPr marL="0" marR="0" indent="0" algn="l">
              <a:lnSpc>
                <a:spcPts val="1900"/>
              </a:lnSpc>
              <a:spcBef>
                <a:spcPts val="0"/>
              </a:spcBef>
              <a:spcAft>
                <a:spcPts val="0"/>
              </a:spcAft>
            </a:pPr>
            <a:r>
              <a:rPr lang="en-US" sz="1412" spc="-9">
                <a:solidFill>
                  <a:srgbClr val="FFFFFF"/>
                </a:solidFill>
                <a:latin typeface="Segoe UI Light" panose="02020603050405020304" pitchFamily="2"/>
              </a:rPr>
              <a:t>rates, as well as </a:t>
            </a:r>
          </a:p>
          <a:p>
            <a:pPr marL="0" marR="0" indent="0" algn="l">
              <a:lnSpc>
                <a:spcPts val="1900"/>
              </a:lnSpc>
              <a:spcBef>
                <a:spcPts val="0"/>
              </a:spcBef>
              <a:spcAft>
                <a:spcPts val="0"/>
              </a:spcAft>
            </a:pPr>
            <a:r>
              <a:rPr lang="en-US" sz="1412" spc="0">
                <a:solidFill>
                  <a:srgbClr val="FFFFFF"/>
                </a:solidFill>
                <a:latin typeface="Segoe UI Light" panose="02020603050405020304" pitchFamily="2"/>
              </a:rPr>
              <a:t>reducing unnecessary </a:t>
            </a:r>
          </a:p>
          <a:p>
            <a:pPr marL="0" marR="0" indent="0" algn="l">
              <a:lnSpc>
                <a:spcPts val="1900"/>
              </a:lnSpc>
              <a:spcBef>
                <a:spcPts val="0"/>
              </a:spcBef>
              <a:spcAft>
                <a:spcPts val="0"/>
              </a:spcAft>
            </a:pPr>
            <a:r>
              <a:rPr lang="en-US" sz="1412" spc="0">
                <a:solidFill>
                  <a:srgbClr val="FFFFFF"/>
                </a:solidFill>
                <a:latin typeface="Segoe UI Light" panose="02020603050405020304" pitchFamily="2"/>
              </a:rPr>
              <a:t>testing, lab ordering </a:t>
            </a:r>
          </a:p>
          <a:p>
            <a:pPr marL="0" marR="0" indent="0" algn="l">
              <a:lnSpc>
                <a:spcPts val="1900"/>
              </a:lnSpc>
              <a:spcBef>
                <a:spcPts val="0"/>
              </a:spcBef>
              <a:spcAft>
                <a:spcPts val="0"/>
              </a:spcAft>
            </a:pPr>
            <a:r>
              <a:rPr lang="en-US" sz="1412" spc="-4">
                <a:solidFill>
                  <a:srgbClr val="FFFFFF"/>
                </a:solidFill>
                <a:latin typeface="Segoe UI Light" panose="02020603050405020304" pitchFamily="2"/>
              </a:rPr>
              <a:t>and redundant </a:t>
            </a:r>
          </a:p>
          <a:p>
            <a:pPr marL="0" marR="0" indent="0" algn="l">
              <a:lnSpc>
                <a:spcPts val="1900"/>
              </a:lnSpc>
              <a:spcBef>
                <a:spcPts val="0"/>
              </a:spcBef>
              <a:spcAft>
                <a:spcPts val="5"/>
              </a:spcAft>
            </a:pPr>
            <a:r>
              <a:rPr lang="en-US" sz="1412" spc="-4">
                <a:solidFill>
                  <a:srgbClr val="FFFFFF"/>
                </a:solidFill>
                <a:latin typeface="Segoe UI Light" panose="02020603050405020304" pitchFamily="2"/>
              </a:rPr>
              <a:t>therapies </a:t>
            </a:r>
          </a:p>
        </p:txBody>
      </p:sp>
      <p:sp>
        <p:nvSpPr>
          <p:cNvPr id="9" name="Text Placeholder 8"/>
          <p:cNvSpPr>
            <a:spLocks noGrp="1"/>
          </p:cNvSpPr>
          <p:nvPr>
            <p:ph type="body" idx="10"/>
          </p:nvPr>
        </p:nvSpPr>
        <p:spPr>
          <a:xfrm>
            <a:off x="411595" y="5774391"/>
            <a:ext cx="8324273" cy="450476"/>
          </a:xfrm>
          <a:prstGeom prst="rect">
            <a:avLst/>
          </a:prstGeom>
          <a:noFill/>
          <a:ln w="0" cmpd="sng">
            <a:noFill/>
            <a:prstDash val="solid"/>
          </a:ln>
        </p:spPr>
        <p:txBody>
          <a:bodyPr vert="horz" lIns="0" tIns="8890" rIns="0" bIns="0" anchor="t"/>
          <a:lstStyle>
            <a:lvl1pPr marL="282403" marR="0" indent="0" algn="l">
              <a:lnSpc>
                <a:spcPts val="618"/>
              </a:lnSpc>
              <a:spcBef>
                <a:spcPts val="0"/>
              </a:spcBef>
              <a:spcAft>
                <a:spcPts val="1544"/>
              </a:spcAft>
              <a:defRPr/>
            </a:lvl1pPr>
          </a:lstStyle>
          <a:p>
            <a:pPr marL="320040" marR="0" indent="0" algn="l">
              <a:lnSpc>
                <a:spcPts val="700"/>
              </a:lnSpc>
              <a:spcAft>
                <a:spcPts val="0"/>
              </a:spcAft>
            </a:pPr>
            <a:r>
              <a:rPr lang="en-US" sz="529" spc="0">
                <a:solidFill>
                  <a:srgbClr val="000000"/>
                </a:solidFill>
                <a:latin typeface="Segoe UI" panose="02020603050405020304" pitchFamily="2"/>
              </a:rPr>
              <a:t>1 Pederson, Craig A. “ASHP national survey of pharmacy practice in hospital settings: Prescribing and transcribing—2016.” American Journal of Health System-Pharmacy. , Volume 74, Issue </a:t>
            </a:r>
            <a:br/>
            <a:r>
              <a:rPr lang="en-US" sz="529" spc="0">
                <a:solidFill>
                  <a:srgbClr val="000000"/>
                </a:solidFill>
                <a:latin typeface="Segoe UI" panose="02020603050405020304" pitchFamily="2"/>
              </a:rPr>
              <a:t>17, 1 September 2017, Pages 1336–1352, </a:t>
            </a:r>
            <a:r>
              <a:rPr lang="en-US" sz="529" u="sng" spc="0">
                <a:solidFill>
                  <a:srgbClr val="0000FF"/>
                </a:solidFill>
                <a:latin typeface="Segoe UI" panose="02020603050405020304" pitchFamily="2"/>
              </a:rPr>
              <a:t>https://doi.org/10.2146/ajhp170228</a:t>
            </a:r>
            <a:r>
              <a:rPr lang="en-US" sz="100" spc="0">
                <a:solidFill>
                  <a:srgbClr val="000000"/>
                </a:solidFill>
                <a:latin typeface="Segoe UI" panose="02020603050405020304" pitchFamily="2"/>
              </a:rPr>
              <a:t> </a:t>
            </a:r>
          </a:p>
          <a:p>
            <a:pPr marL="320040" marR="0" indent="0" algn="l">
              <a:lnSpc>
                <a:spcPts val="700"/>
              </a:lnSpc>
              <a:spcBef>
                <a:spcPts val="0"/>
              </a:spcBef>
              <a:spcAft>
                <a:spcPts val="1750"/>
              </a:spcAft>
            </a:pPr>
            <a:r>
              <a:rPr lang="en-US" sz="529" spc="0">
                <a:solidFill>
                  <a:srgbClr val="000000"/>
                </a:solidFill>
                <a:latin typeface="Segoe UI" panose="02020603050405020304" pitchFamily="2"/>
              </a:rPr>
              <a:t>2 Office of the National Coordinator for Health Information Technology </a:t>
            </a:r>
            <a:r>
              <a:rPr lang="en-US" sz="529" u="sng" spc="0">
                <a:solidFill>
                  <a:srgbClr val="0000FF"/>
                </a:solidFill>
                <a:latin typeface="Segoe UI Light" panose="02020603050405020304" pitchFamily="2"/>
              </a:rPr>
              <a:t>https://www.healthit.gov/sites/default/files/page/2019-04/FINALTEFCAQTF41719508version.pdf</a:t>
            </a:r>
            <a:r>
              <a:rPr lang="en-US" sz="100" spc="0">
                <a:solidFill>
                  <a:srgbClr val="000000"/>
                </a:solidFill>
                <a:latin typeface="Segoe UI Light" panose="02020603050405020304" pitchFamily="2"/>
              </a:rPr>
              <a:t> </a:t>
            </a:r>
          </a:p>
        </p:txBody>
      </p:sp>
      <p:sp>
        <p:nvSpPr>
          <p:cNvPr id="10" name="Text Placeholder 9"/>
          <p:cNvSpPr>
            <a:spLocks noGrp="1"/>
          </p:cNvSpPr>
          <p:nvPr>
            <p:ph type="body" idx="10"/>
          </p:nvPr>
        </p:nvSpPr>
        <p:spPr>
          <a:xfrm>
            <a:off x="411595" y="6224868"/>
            <a:ext cx="8324273" cy="240926"/>
          </a:xfrm>
          <a:prstGeom prst="rect">
            <a:avLst/>
          </a:prstGeom>
          <a:noFill/>
          <a:ln w="0" cmpd="sng">
            <a:noFill/>
            <a:prstDash val="solid"/>
          </a:ln>
        </p:spPr>
        <p:txBody>
          <a:bodyPr vert="horz" lIns="0" tIns="8255" rIns="0" bIns="0" anchor="t"/>
          <a:lstStyle>
            <a:lvl1pPr marL="282403" marR="0" indent="0" algn="l">
              <a:lnSpc>
                <a:spcPts val="971"/>
              </a:lnSpc>
              <a:spcAft>
                <a:spcPts val="887"/>
              </a:spcAft>
              <a:tabLst>
                <a:tab pos="3711586" algn="l"/>
                <a:tab pos="7503859" algn="l"/>
              </a:tabLst>
              <a:defRPr/>
            </a:lvl1pPr>
          </a:lstStyle>
          <a:p>
            <a:pPr marL="320040" marR="0" indent="0" algn="l">
              <a:lnSpc>
                <a:spcPts val="1100"/>
              </a:lnSpc>
              <a:spcAft>
                <a:spcPts val="1005"/>
              </a:spcAft>
              <a:tabLst>
                <a:tab pos="4206240" algn="l"/>
                <a:tab pos="8503920" algn="l"/>
              </a:tabLst>
            </a:pPr>
            <a:r>
              <a:rPr lang="en-US" sz="750" spc="0">
                <a:solidFill>
                  <a:srgbClr val="FFFFFF"/>
                </a:solidFill>
                <a:latin typeface="Segoe UI Light" panose="02020603050405020304" pitchFamily="2"/>
              </a:rPr>
              <a:t>© 2020 The Chartis Group, LLC. All Rights Reserved. September 2020 Page 5 </a:t>
            </a:r>
          </a:p>
        </p:txBody>
      </p:sp>
    </p:spTree>
    <p:extLst>
      <p:ext uri="{BB962C8B-B14F-4D97-AF65-F5344CB8AC3E}">
        <p14:creationId xmlns:p14="http://schemas.microsoft.com/office/powerpoint/2010/main" val="3780046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3/12/2021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89959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66B20-D86D-2942-A1AF-E2BC4965688B}"/>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661D2AB7-1535-ED4C-90F1-86804F517C2B}"/>
              </a:ext>
            </a:extLst>
          </p:cNvPr>
          <p:cNvSpPr txBox="1"/>
          <p:nvPr userDrawn="1"/>
        </p:nvSpPr>
        <p:spPr>
          <a:xfrm>
            <a:off x="8305411" y="6499449"/>
            <a:ext cx="721360" cy="230832"/>
          </a:xfrm>
          <a:prstGeom prst="rect">
            <a:avLst/>
          </a:prstGeom>
          <a:noFill/>
        </p:spPr>
        <p:txBody>
          <a:bodyPr wrap="square" rtlCol="0">
            <a:spAutoFit/>
          </a:bodyPr>
          <a:lstStyle/>
          <a:p>
            <a:pPr algn="r"/>
            <a:fld id="{3AB62DE4-93D0-4C48-9961-E7DB4CDF14A5}" type="slidenum">
              <a:rPr lang="en-US" sz="900" b="1" smtClean="0">
                <a:latin typeface="Arial" panose="020B0604020202020204" pitchFamily="34" charset="0"/>
                <a:cs typeface="Arial" panose="020B0604020202020204" pitchFamily="34" charset="0"/>
              </a:rPr>
              <a:pPr algn="r"/>
              <a:t>‹#›</a:t>
            </a:fld>
            <a:endParaRPr lang="en-US" sz="9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7BE3BDA-35B1-3D48-B417-C02895D53CAF}"/>
              </a:ext>
            </a:extLst>
          </p:cNvPr>
          <p:cNvCxnSpPr>
            <a:cxnSpLocks/>
          </p:cNvCxnSpPr>
          <p:nvPr userDrawn="1"/>
        </p:nvCxnSpPr>
        <p:spPr>
          <a:xfrm>
            <a:off x="681316" y="290400"/>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362D066-9DB6-A147-9B89-481E9BBC37F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79516" b="21311"/>
          <a:stretch/>
        </p:blipFill>
        <p:spPr>
          <a:xfrm>
            <a:off x="275961" y="221293"/>
            <a:ext cx="197559" cy="459098"/>
          </a:xfrm>
          <a:prstGeom prst="rect">
            <a:avLst/>
          </a:prstGeom>
        </p:spPr>
      </p:pic>
    </p:spTree>
    <p:extLst>
      <p:ext uri="{BB962C8B-B14F-4D97-AF65-F5344CB8AC3E}">
        <p14:creationId xmlns:p14="http://schemas.microsoft.com/office/powerpoint/2010/main" val="24498098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oqi6AeMcjt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bbc.co.uk/programmes/p02505ys" TargetMode="External"/><Relationship Id="rId3" Type="http://schemas.openxmlformats.org/officeDocument/2006/relationships/hyperlink" Target="https://www.sciencedirect.com/science/article/pii/S2211883717300436" TargetMode="External"/><Relationship Id="rId7" Type="http://schemas.openxmlformats.org/officeDocument/2006/relationships/hyperlink" Target="http://www.shape.com/blogs/shape-your-life/would-you-want-read-your-therapist-s-notes" TargetMode="External"/><Relationship Id="rId2" Type="http://schemas.openxmlformats.org/officeDocument/2006/relationships/hyperlink" Target="https://www.opennotes.org/sharing-clinical-notes-with-patients-improves-treatment-effectiveness/" TargetMode="External"/><Relationship Id="rId1" Type="http://schemas.openxmlformats.org/officeDocument/2006/relationships/slideLayout" Target="../slideLayouts/slideLayout2.xml"/><Relationship Id="rId6" Type="http://schemas.openxmlformats.org/officeDocument/2006/relationships/hyperlink" Target="https://www.bostonglobe.com/lifestyle/health-wellness/2014/04/07/beth-israel-deaconess-mental-health-providers-share-visit-notes-with-patients/2nVs4SSYCzh2ABleJgbCYK/story.html" TargetMode="External"/><Relationship Id="rId5" Type="http://schemas.openxmlformats.org/officeDocument/2006/relationships/hyperlink" Target="http://well.blogs.nytimes.com/2014/07/07/what-the-therapist-thinks-about-you/?hp&amp;action=click&amp;pgtype=Homepage&amp;version=HpSumSmallMedia&amp;module=second-column-region&amp;region=top-news&amp;WT.nav=top-news&amp;_r=1" TargetMode="External"/><Relationship Id="rId10" Type="http://schemas.openxmlformats.org/officeDocument/2006/relationships/hyperlink" Target="http://www.wbur.org/radioboston/2014/07/21/therapy-notes-access" TargetMode="External"/><Relationship Id="rId4" Type="http://schemas.openxmlformats.org/officeDocument/2006/relationships/hyperlink" Target="https://www.washingtonpost.com/national/health-science/boston-hospital-pilot-gives-patients-electronic-access-to-their-therapists-notes/2014/05/18/2d891bac-cfe5-11e3-a6b1-45c4dffb85a6_story.html" TargetMode="External"/><Relationship Id="rId9" Type="http://schemas.openxmlformats.org/officeDocument/2006/relationships/hyperlink" Target="http://www.scpr.org/programs/airtalk/2014/07/09/38286/should-therapists-give-their-patients-access-to-m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hyperlink" Target="mailto:preventinfoblocking@umm.edu"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385C-951B-489D-A322-A2E820DB42C5}"/>
              </a:ext>
            </a:extLst>
          </p:cNvPr>
          <p:cNvSpPr>
            <a:spLocks noGrp="1"/>
          </p:cNvSpPr>
          <p:nvPr>
            <p:ph type="title"/>
          </p:nvPr>
        </p:nvSpPr>
        <p:spPr>
          <a:xfrm>
            <a:off x="457200" y="887592"/>
            <a:ext cx="8229600" cy="2972482"/>
          </a:xfrm>
        </p:spPr>
        <p:txBody>
          <a:bodyPr>
            <a:normAutofit/>
          </a:bodyPr>
          <a:lstStyle/>
          <a:p>
            <a:r>
              <a:rPr lang="en-US" dirty="0">
                <a:solidFill>
                  <a:srgbClr val="CC0000"/>
                </a:solidFill>
              </a:rPr>
              <a:t>This is a Mandatory Training for all Psychiatry Faculty, Staff &amp; Trainees</a:t>
            </a:r>
            <a:br>
              <a:rPr lang="en-US" dirty="0">
                <a:solidFill>
                  <a:srgbClr val="CC0000"/>
                </a:solidFill>
              </a:rPr>
            </a:br>
            <a:r>
              <a:rPr lang="en-US" dirty="0">
                <a:solidFill>
                  <a:srgbClr val="CC0000"/>
                </a:solidFill>
              </a:rPr>
              <a:t>Register your Attendance!!</a:t>
            </a:r>
            <a:r>
              <a:rPr lang="en-US" dirty="0"/>
              <a:t> </a:t>
            </a:r>
            <a:br>
              <a:rPr lang="en-US" dirty="0"/>
            </a:br>
            <a:r>
              <a:rPr lang="en-US" sz="2000" dirty="0"/>
              <a:t>Please use the QR code below or click on the link in the Chat. </a:t>
            </a:r>
            <a:endParaRPr lang="en-US" dirty="0">
              <a:solidFill>
                <a:srgbClr val="CC0000"/>
              </a:solidFill>
            </a:endParaRPr>
          </a:p>
        </p:txBody>
      </p:sp>
      <p:pic>
        <p:nvPicPr>
          <p:cNvPr id="3074" name="Picture 1">
            <a:extLst>
              <a:ext uri="{FF2B5EF4-FFF2-40B4-BE49-F238E27FC236}">
                <a16:creationId xmlns:a16="http://schemas.microsoft.com/office/drawing/2014/main" id="{CAD0F514-CCA9-4A3E-9645-D1AE346CF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48" y="42215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89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34D5-ABA4-4BA3-AB66-0B855618796A}"/>
              </a:ext>
            </a:extLst>
          </p:cNvPr>
          <p:cNvSpPr>
            <a:spLocks noGrp="1"/>
          </p:cNvSpPr>
          <p:nvPr>
            <p:ph type="title"/>
          </p:nvPr>
        </p:nvSpPr>
        <p:spPr/>
        <p:txBody>
          <a:bodyPr/>
          <a:lstStyle/>
          <a:p>
            <a:r>
              <a:rPr lang="en-US" dirty="0"/>
              <a:t>What notes are NOT shared</a:t>
            </a:r>
          </a:p>
        </p:txBody>
      </p:sp>
      <p:sp>
        <p:nvSpPr>
          <p:cNvPr id="3" name="Content Placeholder 2">
            <a:extLst>
              <a:ext uri="{FF2B5EF4-FFF2-40B4-BE49-F238E27FC236}">
                <a16:creationId xmlns:a16="http://schemas.microsoft.com/office/drawing/2014/main" id="{F7A88934-5CF9-49E9-A867-328442D7C47C}"/>
              </a:ext>
            </a:extLst>
          </p:cNvPr>
          <p:cNvSpPr>
            <a:spLocks noGrp="1"/>
          </p:cNvSpPr>
          <p:nvPr>
            <p:ph idx="1"/>
          </p:nvPr>
        </p:nvSpPr>
        <p:spPr/>
        <p:txBody>
          <a:bodyPr/>
          <a:lstStyle/>
          <a:p>
            <a:r>
              <a:rPr lang="en-US" sz="2800" b="1" dirty="0"/>
              <a:t>Personal Psychotherapy notes (</a:t>
            </a:r>
            <a:r>
              <a:rPr lang="en-US" sz="2800" b="1" dirty="0">
                <a:solidFill>
                  <a:srgbClr val="FF0000"/>
                </a:solidFill>
              </a:rPr>
              <a:t>PPN</a:t>
            </a:r>
            <a:r>
              <a:rPr lang="en-US" sz="2800" b="1" dirty="0"/>
              <a:t>)</a:t>
            </a:r>
            <a:r>
              <a:rPr lang="en-US" sz="2800" dirty="0"/>
              <a:t> </a:t>
            </a:r>
            <a:r>
              <a:rPr lang="en-US" sz="2800" b="1" dirty="0"/>
              <a:t>that are separated from the rest of the individual’s medical record </a:t>
            </a:r>
            <a:r>
              <a:rPr lang="en-US" sz="2000" dirty="0"/>
              <a:t>and are recorded (in any medium) by a health care provider who is a mental health professional documenting or analyzing the contents of conversation during a private counseling session or a group, joint, or family counseling session.</a:t>
            </a:r>
          </a:p>
          <a:p>
            <a:r>
              <a:rPr lang="en-US" sz="2800" b="1" dirty="0"/>
              <a:t>Information </a:t>
            </a:r>
            <a:r>
              <a:rPr lang="en-US" sz="2800" dirty="0"/>
              <a:t>compiled in reasonable anticipation of, or use</a:t>
            </a:r>
            <a:r>
              <a:rPr lang="en-US" sz="2800" b="1" dirty="0"/>
              <a:t> in a civil, criminal or administrative action or proceeding</a:t>
            </a:r>
            <a:r>
              <a:rPr lang="en-US" dirty="0"/>
              <a:t>.</a:t>
            </a:r>
          </a:p>
          <a:p>
            <a:endParaRPr lang="en-US" sz="2000" dirty="0"/>
          </a:p>
        </p:txBody>
      </p:sp>
    </p:spTree>
    <p:extLst>
      <p:ext uri="{BB962C8B-B14F-4D97-AF65-F5344CB8AC3E}">
        <p14:creationId xmlns:p14="http://schemas.microsoft.com/office/powerpoint/2010/main" val="332414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stretch>
            <a:fillRect/>
          </a:stretch>
        </p:blipFill>
        <p:spPr>
          <a:xfrm>
            <a:off x="62753" y="493058"/>
            <a:ext cx="9018494" cy="5683624"/>
          </a:xfrm>
          <a:prstGeom prst="rect">
            <a:avLst/>
          </a:prstGeom>
        </p:spPr>
      </p:pic>
    </p:spTree>
    <p:extLst>
      <p:ext uri="{BB962C8B-B14F-4D97-AF65-F5344CB8AC3E}">
        <p14:creationId xmlns:p14="http://schemas.microsoft.com/office/powerpoint/2010/main" val="300411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40E6-6A86-471B-A470-FA060897C683}"/>
              </a:ext>
            </a:extLst>
          </p:cNvPr>
          <p:cNvSpPr>
            <a:spLocks noGrp="1"/>
          </p:cNvSpPr>
          <p:nvPr>
            <p:ph type="title"/>
          </p:nvPr>
        </p:nvSpPr>
        <p:spPr/>
        <p:txBody>
          <a:bodyPr>
            <a:normAutofit/>
          </a:bodyPr>
          <a:lstStyle/>
          <a:p>
            <a:r>
              <a:rPr lang="en-US" dirty="0"/>
              <a:t>Exceptions- Category 1</a:t>
            </a:r>
            <a:br>
              <a:rPr lang="en-US" dirty="0"/>
            </a:br>
            <a:r>
              <a:rPr lang="en-US" sz="2200" dirty="0"/>
              <a:t>Involve not fulfilling requests for access </a:t>
            </a:r>
          </a:p>
        </p:txBody>
      </p:sp>
      <p:sp>
        <p:nvSpPr>
          <p:cNvPr id="3" name="Content Placeholder 2">
            <a:extLst>
              <a:ext uri="{FF2B5EF4-FFF2-40B4-BE49-F238E27FC236}">
                <a16:creationId xmlns:a16="http://schemas.microsoft.com/office/drawing/2014/main" id="{2DFF59A3-86B5-4C25-A5E7-BFCB9D0D972C}"/>
              </a:ext>
            </a:extLst>
          </p:cNvPr>
          <p:cNvSpPr>
            <a:spLocks noGrp="1"/>
          </p:cNvSpPr>
          <p:nvPr>
            <p:ph idx="1"/>
          </p:nvPr>
        </p:nvSpPr>
        <p:spPr>
          <a:xfrm>
            <a:off x="457200" y="2030592"/>
            <a:ext cx="8229600" cy="4696779"/>
          </a:xfrm>
        </p:spPr>
        <p:txBody>
          <a:bodyPr>
            <a:normAutofit lnSpcReduction="10000"/>
          </a:bodyPr>
          <a:lstStyle/>
          <a:p>
            <a:r>
              <a:rPr lang="en-US" dirty="0">
                <a:solidFill>
                  <a:srgbClr val="FF0000"/>
                </a:solidFill>
              </a:rPr>
              <a:t>Preventing Harm Exception</a:t>
            </a:r>
            <a:r>
              <a:rPr lang="en-US" dirty="0"/>
              <a:t>:  </a:t>
            </a:r>
            <a:r>
              <a:rPr lang="en-US" sz="2000" dirty="0"/>
              <a:t>It will not be information blocking for a clinician to engage in practices that are reasonable and necessary to prevent harm to a patient or another person, provided certain conditions are met.</a:t>
            </a:r>
          </a:p>
          <a:p>
            <a:pPr lvl="1"/>
            <a:r>
              <a:rPr lang="en-US" sz="1600" b="1" dirty="0">
                <a:solidFill>
                  <a:schemeClr val="accent2">
                    <a:lumMod val="75000"/>
                  </a:schemeClr>
                </a:solidFill>
              </a:rPr>
              <a:t>Key Conditions of the Exception:</a:t>
            </a:r>
          </a:p>
          <a:p>
            <a:pPr marL="914400" lvl="2" indent="0">
              <a:buNone/>
            </a:pPr>
            <a:r>
              <a:rPr lang="en-US" sz="1200" dirty="0"/>
              <a:t>• The clinician must hold a reasonable belief that the practice will substantially reduce a </a:t>
            </a:r>
            <a:r>
              <a:rPr lang="en-US" sz="1200" b="1" dirty="0"/>
              <a:t>risk of harm</a:t>
            </a:r>
            <a:r>
              <a:rPr lang="en-US" sz="1200" dirty="0"/>
              <a:t>;</a:t>
            </a:r>
          </a:p>
          <a:p>
            <a:pPr marL="914400" lvl="2" indent="0">
              <a:buNone/>
            </a:pPr>
            <a:r>
              <a:rPr lang="en-US" sz="1200" dirty="0"/>
              <a:t>• The clinician’s practice must be </a:t>
            </a:r>
            <a:r>
              <a:rPr lang="en-US" sz="1200" b="1" dirty="0"/>
              <a:t>no broader than necessary</a:t>
            </a:r>
            <a:r>
              <a:rPr lang="en-US" sz="1200" dirty="0"/>
              <a:t>; (Case by Case- not default)</a:t>
            </a:r>
          </a:p>
          <a:p>
            <a:pPr marL="914400" lvl="2" indent="0">
              <a:buNone/>
            </a:pPr>
            <a:r>
              <a:rPr lang="en-US" sz="1200" dirty="0"/>
              <a:t>• The clinician’s practice must satisfy at least one condition from each of the following categories: </a:t>
            </a:r>
            <a:r>
              <a:rPr lang="en-US" sz="1200" b="1" dirty="0"/>
              <a:t>type of risk, type 	of harm, and implementation basis</a:t>
            </a:r>
            <a:r>
              <a:rPr lang="en-US" sz="1200" dirty="0"/>
              <a:t>; and </a:t>
            </a:r>
          </a:p>
          <a:p>
            <a:pPr marL="914400" lvl="2" indent="0">
              <a:buNone/>
            </a:pPr>
            <a:r>
              <a:rPr lang="en-US" sz="1200" dirty="0"/>
              <a:t>• The practice must satisfy the condition concerning a </a:t>
            </a:r>
            <a:r>
              <a:rPr lang="en-US" sz="1200" b="1" dirty="0"/>
              <a:t>patient right to request review of an individualized   	determination of risk of harm.</a:t>
            </a:r>
          </a:p>
          <a:p>
            <a:pPr lvl="1"/>
            <a:endParaRPr lang="en-US" sz="1600" dirty="0"/>
          </a:p>
          <a:p>
            <a:r>
              <a:rPr lang="en-US" sz="2800" dirty="0">
                <a:solidFill>
                  <a:srgbClr val="FF0000"/>
                </a:solidFill>
              </a:rPr>
              <a:t>What is considered ‘Harm’- </a:t>
            </a:r>
            <a:r>
              <a:rPr lang="en-US" sz="2400" dirty="0"/>
              <a:t>Harm refers to physical harm to a patient. In mental health, if reading a note is likely to increase the risk of suicide or homicide, this would be considered appropriate. </a:t>
            </a:r>
            <a:endParaRPr lang="en-US" sz="2400" dirty="0">
              <a:solidFill>
                <a:srgbClr val="FF0000"/>
              </a:solidFill>
            </a:endParaRPr>
          </a:p>
        </p:txBody>
      </p:sp>
    </p:spTree>
    <p:extLst>
      <p:ext uri="{BB962C8B-B14F-4D97-AF65-F5344CB8AC3E}">
        <p14:creationId xmlns:p14="http://schemas.microsoft.com/office/powerpoint/2010/main" val="341254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49F9-C7FE-4538-AD1C-CE58F0FB009F}"/>
              </a:ext>
            </a:extLst>
          </p:cNvPr>
          <p:cNvSpPr>
            <a:spLocks noGrp="1"/>
          </p:cNvSpPr>
          <p:nvPr>
            <p:ph type="title"/>
          </p:nvPr>
        </p:nvSpPr>
        <p:spPr>
          <a:xfrm>
            <a:off x="515983" y="482644"/>
            <a:ext cx="8229600" cy="1143000"/>
          </a:xfrm>
        </p:spPr>
        <p:txBody>
          <a:bodyPr/>
          <a:lstStyle/>
          <a:p>
            <a:r>
              <a:rPr lang="en-US" dirty="0"/>
              <a:t>What is not considered ‘Harm’</a:t>
            </a:r>
          </a:p>
        </p:txBody>
      </p:sp>
      <p:sp>
        <p:nvSpPr>
          <p:cNvPr id="3" name="Content Placeholder 2">
            <a:extLst>
              <a:ext uri="{FF2B5EF4-FFF2-40B4-BE49-F238E27FC236}">
                <a16:creationId xmlns:a16="http://schemas.microsoft.com/office/drawing/2014/main" id="{8F0DAA6F-6EFC-4839-A1AB-3BF6A2A30C75}"/>
              </a:ext>
            </a:extLst>
          </p:cNvPr>
          <p:cNvSpPr>
            <a:spLocks noGrp="1"/>
          </p:cNvSpPr>
          <p:nvPr>
            <p:ph idx="1"/>
          </p:nvPr>
        </p:nvSpPr>
        <p:spPr>
          <a:xfrm>
            <a:off x="1305815" y="1907881"/>
            <a:ext cx="8229600" cy="4095571"/>
          </a:xfrm>
        </p:spPr>
        <p:txBody>
          <a:bodyPr>
            <a:normAutofit/>
          </a:bodyPr>
          <a:lstStyle/>
          <a:p>
            <a:r>
              <a:rPr lang="en-US" sz="2800" dirty="0"/>
              <a:t>A patient may disagree with content</a:t>
            </a:r>
          </a:p>
          <a:p>
            <a:r>
              <a:rPr lang="en-US" sz="2800" dirty="0"/>
              <a:t>A patient may get angry</a:t>
            </a:r>
          </a:p>
          <a:p>
            <a:r>
              <a:rPr lang="en-US" sz="2800" dirty="0"/>
              <a:t>A patient may get confused</a:t>
            </a:r>
          </a:p>
          <a:p>
            <a:r>
              <a:rPr lang="en-US" sz="2800" dirty="0"/>
              <a:t>The therapeutic relationship may be harmed</a:t>
            </a:r>
          </a:p>
          <a:p>
            <a:r>
              <a:rPr lang="en-US" sz="2800" dirty="0"/>
              <a:t>The patient may terminate treatment</a:t>
            </a:r>
          </a:p>
        </p:txBody>
      </p:sp>
    </p:spTree>
    <p:extLst>
      <p:ext uri="{BB962C8B-B14F-4D97-AF65-F5344CB8AC3E}">
        <p14:creationId xmlns:p14="http://schemas.microsoft.com/office/powerpoint/2010/main" val="212168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5714-121C-4092-9C7C-0A1BC7B0FDBF}"/>
              </a:ext>
            </a:extLst>
          </p:cNvPr>
          <p:cNvSpPr>
            <a:spLocks noGrp="1"/>
          </p:cNvSpPr>
          <p:nvPr>
            <p:ph type="title"/>
          </p:nvPr>
        </p:nvSpPr>
        <p:spPr/>
        <p:txBody>
          <a:bodyPr/>
          <a:lstStyle/>
          <a:p>
            <a:r>
              <a:rPr lang="en-US" dirty="0"/>
              <a:t>Other Category I Exceptions</a:t>
            </a:r>
          </a:p>
        </p:txBody>
      </p:sp>
      <p:sp>
        <p:nvSpPr>
          <p:cNvPr id="3" name="Content Placeholder 2">
            <a:extLst>
              <a:ext uri="{FF2B5EF4-FFF2-40B4-BE49-F238E27FC236}">
                <a16:creationId xmlns:a16="http://schemas.microsoft.com/office/drawing/2014/main" id="{1ADA9CF0-0755-4190-8D51-F53077B9F2CF}"/>
              </a:ext>
            </a:extLst>
          </p:cNvPr>
          <p:cNvSpPr>
            <a:spLocks noGrp="1"/>
          </p:cNvSpPr>
          <p:nvPr>
            <p:ph idx="1"/>
          </p:nvPr>
        </p:nvSpPr>
        <p:spPr>
          <a:xfrm>
            <a:off x="457200" y="2030592"/>
            <a:ext cx="8229600" cy="4827408"/>
          </a:xfrm>
        </p:spPr>
        <p:txBody>
          <a:bodyPr>
            <a:normAutofit fontScale="62500" lnSpcReduction="20000"/>
          </a:bodyPr>
          <a:lstStyle/>
          <a:p>
            <a:r>
              <a:rPr lang="en-US" b="1" dirty="0"/>
              <a:t>Privacy Exception:</a:t>
            </a:r>
            <a:r>
              <a:rPr lang="en-US" dirty="0"/>
              <a:t> It will not be information blocking if the clinician does not fulfill a request to access, exchange, or use EHI </a:t>
            </a:r>
            <a:r>
              <a:rPr lang="en-US" dirty="0">
                <a:solidFill>
                  <a:srgbClr val="C00000"/>
                </a:solidFill>
              </a:rPr>
              <a:t>in order to protect an individual’s privacy,</a:t>
            </a:r>
            <a:r>
              <a:rPr lang="en-US" dirty="0"/>
              <a:t> provided certain conditions are met. </a:t>
            </a:r>
          </a:p>
          <a:p>
            <a:r>
              <a:rPr lang="en-US" b="1" dirty="0"/>
              <a:t>Security Exception:</a:t>
            </a:r>
            <a:r>
              <a:rPr lang="en-US" dirty="0"/>
              <a:t> It will not be information blocking if the purpose of refusal is </a:t>
            </a:r>
            <a:r>
              <a:rPr lang="en-US" dirty="0">
                <a:solidFill>
                  <a:srgbClr val="C00000"/>
                </a:solidFill>
              </a:rPr>
              <a:t>to protect the security of EHI. i.e.</a:t>
            </a:r>
            <a:r>
              <a:rPr lang="en-US" b="1" dirty="0"/>
              <a:t> :</a:t>
            </a:r>
            <a:r>
              <a:rPr lang="en-US" dirty="0"/>
              <a:t>   If a website or third-party app seeks access to EHI but doesn’t protect it, we can refuse to send to them.</a:t>
            </a:r>
            <a:r>
              <a:rPr lang="en-US" dirty="0">
                <a:solidFill>
                  <a:srgbClr val="C00000"/>
                </a:solidFill>
              </a:rPr>
              <a:t> </a:t>
            </a:r>
            <a:endParaRPr lang="en-US" dirty="0"/>
          </a:p>
          <a:p>
            <a:r>
              <a:rPr lang="en-US" b="1" dirty="0"/>
              <a:t>Infeasibility Exception:</a:t>
            </a:r>
            <a:r>
              <a:rPr lang="en-US" dirty="0"/>
              <a:t> It will not be information blocking </a:t>
            </a:r>
            <a:r>
              <a:rPr lang="en-US" dirty="0" err="1"/>
              <a:t>ifIf</a:t>
            </a:r>
            <a:r>
              <a:rPr lang="en-US" dirty="0"/>
              <a:t> a particular request is too technically or technologically complex to comply (ex:  send me an electronic copy ONLY of all notes that have the word “jelly” in them – we don’t have a note-reader that could do that) </a:t>
            </a:r>
          </a:p>
          <a:p>
            <a:r>
              <a:rPr lang="en-US" b="1" dirty="0"/>
              <a:t>Health IT Performance Exception:</a:t>
            </a:r>
            <a:r>
              <a:rPr lang="en-US" dirty="0"/>
              <a:t> It will not be information blocking </a:t>
            </a:r>
            <a:r>
              <a:rPr lang="en-US" dirty="0">
                <a:solidFill>
                  <a:srgbClr val="C00000"/>
                </a:solidFill>
              </a:rPr>
              <a:t>to make health IT temporarily unavailable or to degrade the health IT's performance for the benefit of the overall performance of the health IT. </a:t>
            </a:r>
            <a:r>
              <a:rPr lang="en-US" dirty="0"/>
              <a:t>Legit downtimes are not considered information “blocking” – if we plan downtime for three hours every quarter with upgrade, we’re not “blocking” during those 3 hours</a:t>
            </a:r>
          </a:p>
          <a:p>
            <a:pPr marL="0" indent="0">
              <a:buNone/>
            </a:pPr>
            <a:endParaRPr lang="en-US" dirty="0"/>
          </a:p>
          <a:p>
            <a:endParaRPr lang="en-US" dirty="0"/>
          </a:p>
        </p:txBody>
      </p:sp>
    </p:spTree>
    <p:extLst>
      <p:ext uri="{BB962C8B-B14F-4D97-AF65-F5344CB8AC3E}">
        <p14:creationId xmlns:p14="http://schemas.microsoft.com/office/powerpoint/2010/main" val="147725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A2C8-62D8-4FB0-853A-8D5F82BADCB4}"/>
              </a:ext>
            </a:extLst>
          </p:cNvPr>
          <p:cNvSpPr>
            <a:spLocks noGrp="1"/>
          </p:cNvSpPr>
          <p:nvPr>
            <p:ph type="ctrTitle"/>
          </p:nvPr>
        </p:nvSpPr>
        <p:spPr/>
        <p:txBody>
          <a:bodyPr/>
          <a:lstStyle/>
          <a:p>
            <a:r>
              <a:rPr lang="en-US" dirty="0">
                <a:solidFill>
                  <a:srgbClr val="CC0000"/>
                </a:solidFill>
              </a:rPr>
              <a:t>SUBSTANCIATED BENEFITS &amp; POTENTIAL CONSEQUENCES</a:t>
            </a:r>
          </a:p>
        </p:txBody>
      </p:sp>
      <p:sp>
        <p:nvSpPr>
          <p:cNvPr id="3" name="Subtitle 2">
            <a:extLst>
              <a:ext uri="{FF2B5EF4-FFF2-40B4-BE49-F238E27FC236}">
                <a16:creationId xmlns:a16="http://schemas.microsoft.com/office/drawing/2014/main" id="{1DA9F237-EE8D-4D25-9B78-1AF51E0A2132}"/>
              </a:ext>
            </a:extLst>
          </p:cNvPr>
          <p:cNvSpPr>
            <a:spLocks noGrp="1"/>
          </p:cNvSpPr>
          <p:nvPr>
            <p:ph type="subTitle" idx="1"/>
          </p:nvPr>
        </p:nvSpPr>
        <p:spPr/>
        <p:txBody>
          <a:bodyPr/>
          <a:lstStyle/>
          <a:p>
            <a:r>
              <a:rPr lang="en-US" dirty="0"/>
              <a:t>What we have learned through formal research and actual implementation </a:t>
            </a:r>
          </a:p>
        </p:txBody>
      </p:sp>
    </p:spTree>
    <p:extLst>
      <p:ext uri="{BB962C8B-B14F-4D97-AF65-F5344CB8AC3E}">
        <p14:creationId xmlns:p14="http://schemas.microsoft.com/office/powerpoint/2010/main" val="37347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27A7-6E50-4D06-AFAB-3A6C74E6E636}"/>
              </a:ext>
            </a:extLst>
          </p:cNvPr>
          <p:cNvSpPr>
            <a:spLocks noGrp="1"/>
          </p:cNvSpPr>
          <p:nvPr>
            <p:ph type="title"/>
          </p:nvPr>
        </p:nvSpPr>
        <p:spPr>
          <a:xfrm>
            <a:off x="515983" y="561021"/>
            <a:ext cx="8229600" cy="843236"/>
          </a:xfrm>
        </p:spPr>
        <p:txBody>
          <a:bodyPr/>
          <a:lstStyle/>
          <a:p>
            <a:r>
              <a:rPr lang="en-US" dirty="0">
                <a:solidFill>
                  <a:srgbClr val="CC0000"/>
                </a:solidFill>
              </a:rPr>
              <a:t>Historical Context</a:t>
            </a:r>
            <a:r>
              <a:rPr lang="en-US" dirty="0"/>
              <a:t>	</a:t>
            </a:r>
          </a:p>
        </p:txBody>
      </p:sp>
      <p:sp>
        <p:nvSpPr>
          <p:cNvPr id="3" name="Content Placeholder 2">
            <a:extLst>
              <a:ext uri="{FF2B5EF4-FFF2-40B4-BE49-F238E27FC236}">
                <a16:creationId xmlns:a16="http://schemas.microsoft.com/office/drawing/2014/main" id="{4B7AC846-7D1F-4E1D-AF41-7CC9D4F0FED6}"/>
              </a:ext>
            </a:extLst>
          </p:cNvPr>
          <p:cNvSpPr>
            <a:spLocks noGrp="1"/>
          </p:cNvSpPr>
          <p:nvPr>
            <p:ph idx="1"/>
          </p:nvPr>
        </p:nvSpPr>
        <p:spPr>
          <a:xfrm>
            <a:off x="457200" y="1462358"/>
            <a:ext cx="8229600" cy="4899253"/>
          </a:xfrm>
        </p:spPr>
        <p:txBody>
          <a:bodyPr>
            <a:normAutofit fontScale="92500" lnSpcReduction="20000"/>
          </a:bodyPr>
          <a:lstStyle/>
          <a:p>
            <a:r>
              <a:rPr lang="en-US" sz="2400" dirty="0"/>
              <a:t>The VA system has had open mental health notes since 2013 &amp; 9 million veterans have viewed their notes</a:t>
            </a:r>
          </a:p>
          <a:p>
            <a:r>
              <a:rPr lang="en-US" sz="2400" dirty="0"/>
              <a:t>There are 260 organizations and 55 million people currently with access to their notes across the US.</a:t>
            </a:r>
          </a:p>
          <a:p>
            <a:r>
              <a:rPr lang="en-US" dirty="0"/>
              <a:t>Studies have demonstrated that</a:t>
            </a:r>
          </a:p>
          <a:p>
            <a:pPr lvl="1"/>
            <a:r>
              <a:rPr lang="en-US" dirty="0"/>
              <a:t>Patient want access &amp; 90% report a better understanding of their care, </a:t>
            </a:r>
          </a:p>
          <a:p>
            <a:pPr lvl="1"/>
            <a:r>
              <a:rPr lang="en-US" dirty="0"/>
              <a:t>only 3-5% report confusion or worry after reading</a:t>
            </a:r>
          </a:p>
          <a:p>
            <a:pPr lvl="1"/>
            <a:r>
              <a:rPr lang="en-US" dirty="0">
                <a:sym typeface="Symbol" panose="05050102010706020507" pitchFamily="18" charset="2"/>
              </a:rPr>
              <a:t>PCP report better relationships with patients</a:t>
            </a:r>
          </a:p>
          <a:p>
            <a:pPr lvl="1"/>
            <a:r>
              <a:rPr lang="en-US" dirty="0">
                <a:sym typeface="Symbol" panose="05050102010706020507" pitchFamily="18" charset="2"/>
              </a:rPr>
              <a:t>Once adapted, minimal change in workflow or burden </a:t>
            </a:r>
          </a:p>
          <a:p>
            <a:pPr lvl="1"/>
            <a:r>
              <a:rPr lang="en-US" dirty="0">
                <a:sym typeface="Symbol" panose="05050102010706020507" pitchFamily="18" charset="2"/>
              </a:rPr>
              <a:t>Trust across the care team is greatly enhanced. </a:t>
            </a:r>
          </a:p>
          <a:p>
            <a:pPr lvl="1"/>
            <a:r>
              <a:rPr lang="en-US" dirty="0">
                <a:sym typeface="Symbol" panose="05050102010706020507" pitchFamily="18" charset="2"/>
              </a:rPr>
              <a:t>Clinician's concern that care will be eroded is unfounded</a:t>
            </a:r>
          </a:p>
        </p:txBody>
      </p:sp>
    </p:spTree>
    <p:extLst>
      <p:ext uri="{BB962C8B-B14F-4D97-AF65-F5344CB8AC3E}">
        <p14:creationId xmlns:p14="http://schemas.microsoft.com/office/powerpoint/2010/main" val="262871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166F-97E1-4711-90AF-D8BA99BA9380}"/>
              </a:ext>
            </a:extLst>
          </p:cNvPr>
          <p:cNvSpPr>
            <a:spLocks noGrp="1"/>
          </p:cNvSpPr>
          <p:nvPr>
            <p:ph type="title"/>
          </p:nvPr>
        </p:nvSpPr>
        <p:spPr>
          <a:xfrm>
            <a:off x="457200" y="887592"/>
            <a:ext cx="8229600" cy="832720"/>
          </a:xfrm>
        </p:spPr>
        <p:txBody>
          <a:bodyPr>
            <a:normAutofit fontScale="90000"/>
          </a:bodyPr>
          <a:lstStyle/>
          <a:p>
            <a:r>
              <a:rPr lang="en-US" b="1" dirty="0">
                <a:solidFill>
                  <a:srgbClr val="000A14"/>
                </a:solidFill>
              </a:rPr>
              <a:t>OpenNotes</a:t>
            </a:r>
            <a:r>
              <a:rPr lang="en-US" dirty="0">
                <a:solidFill>
                  <a:srgbClr val="000A14"/>
                </a:solidFill>
              </a:rPr>
              <a:t> Study Findings</a:t>
            </a:r>
            <a:br>
              <a:rPr lang="en-US" dirty="0">
                <a:solidFill>
                  <a:srgbClr val="000A14"/>
                </a:solidFill>
              </a:rPr>
            </a:br>
            <a:endParaRPr lang="en-US" dirty="0"/>
          </a:p>
        </p:txBody>
      </p:sp>
      <p:sp>
        <p:nvSpPr>
          <p:cNvPr id="6" name="Content Placeholder 5">
            <a:extLst>
              <a:ext uri="{FF2B5EF4-FFF2-40B4-BE49-F238E27FC236}">
                <a16:creationId xmlns:a16="http://schemas.microsoft.com/office/drawing/2014/main" id="{0E01F1F7-5772-4FED-9EB5-5412AC3DE39D}"/>
              </a:ext>
            </a:extLst>
          </p:cNvPr>
          <p:cNvSpPr>
            <a:spLocks noGrp="1"/>
          </p:cNvSpPr>
          <p:nvPr>
            <p:ph idx="1"/>
          </p:nvPr>
        </p:nvSpPr>
        <p:spPr/>
        <p:txBody>
          <a:bodyPr>
            <a:normAutofit fontScale="85000" lnSpcReduction="20000"/>
          </a:bodyPr>
          <a:lstStyle/>
          <a:p>
            <a:pPr>
              <a:defRPr/>
            </a:pPr>
            <a:r>
              <a:rPr lang="en-US" b="1" dirty="0">
                <a:solidFill>
                  <a:srgbClr val="000A14"/>
                </a:solidFill>
                <a:ea typeface="Verdana" panose="020B0604030504040204" pitchFamily="34" charset="0"/>
                <a:cs typeface="Verdana" panose="020B0604030504040204" pitchFamily="34" charset="0"/>
              </a:rPr>
              <a:t>Three  out of four patients reported:</a:t>
            </a:r>
            <a:endParaRPr lang="en-US" dirty="0">
              <a:solidFill>
                <a:srgbClr val="000A14"/>
              </a:solidFill>
              <a:ea typeface="Verdana" panose="020B0604030504040204" pitchFamily="34" charset="0"/>
              <a:cs typeface="Verdana" panose="020B0604030504040204" pitchFamily="34" charset="0"/>
            </a:endParaRPr>
          </a:p>
          <a:p>
            <a:pPr marL="257175" indent="-257175">
              <a:spcBef>
                <a:spcPts val="1350"/>
              </a:spcBef>
              <a:buFont typeface="Arial" panose="020B0604020202020204" pitchFamily="34" charset="0"/>
              <a:buChar char="•"/>
              <a:defRPr/>
            </a:pPr>
            <a:r>
              <a:rPr lang="en-US" dirty="0">
                <a:solidFill>
                  <a:srgbClr val="000A14"/>
                </a:solidFill>
                <a:ea typeface="Verdana" panose="020B0604030504040204" pitchFamily="34" charset="0"/>
                <a:cs typeface="Verdana" panose="020B0604030504040204" pitchFamily="34" charset="0"/>
              </a:rPr>
              <a:t>taking better care of themselves; </a:t>
            </a:r>
          </a:p>
          <a:p>
            <a:pPr marL="257175" indent="-257175">
              <a:spcBef>
                <a:spcPts val="1350"/>
              </a:spcBef>
              <a:buFont typeface="Arial" panose="020B0604020202020204" pitchFamily="34" charset="0"/>
              <a:buChar char="•"/>
              <a:defRPr/>
            </a:pPr>
            <a:r>
              <a:rPr lang="en-US" dirty="0">
                <a:solidFill>
                  <a:srgbClr val="000A14"/>
                </a:solidFill>
                <a:ea typeface="Verdana" panose="020B0604030504040204" pitchFamily="34" charset="0"/>
                <a:cs typeface="Verdana" panose="020B0604030504040204" pitchFamily="34" charset="0"/>
              </a:rPr>
              <a:t>understanding their health and medical conditions better;</a:t>
            </a:r>
          </a:p>
          <a:p>
            <a:pPr marL="257175" indent="-257175">
              <a:spcBef>
                <a:spcPts val="1350"/>
              </a:spcBef>
              <a:buFont typeface="Arial" panose="020B0604020202020204" pitchFamily="34" charset="0"/>
              <a:buChar char="•"/>
              <a:defRPr/>
            </a:pPr>
            <a:r>
              <a:rPr lang="en-US" dirty="0">
                <a:solidFill>
                  <a:srgbClr val="000A14"/>
                </a:solidFill>
                <a:ea typeface="Verdana" panose="020B0604030504040204" pitchFamily="34" charset="0"/>
                <a:cs typeface="Verdana" panose="020B0604030504040204" pitchFamily="34" charset="0"/>
              </a:rPr>
              <a:t>feeling more in control of their health and health care;</a:t>
            </a:r>
          </a:p>
          <a:p>
            <a:pPr marL="257175" indent="-257175">
              <a:spcBef>
                <a:spcPts val="1350"/>
              </a:spcBef>
              <a:buFont typeface="Arial" panose="020B0604020202020204" pitchFamily="34" charset="0"/>
              <a:buChar char="•"/>
              <a:defRPr/>
            </a:pPr>
            <a:r>
              <a:rPr lang="en-US" dirty="0">
                <a:solidFill>
                  <a:srgbClr val="000A14"/>
                </a:solidFill>
                <a:ea typeface="Verdana" panose="020B0604030504040204" pitchFamily="34" charset="0"/>
                <a:cs typeface="Verdana" panose="020B0604030504040204" pitchFamily="34" charset="0"/>
              </a:rPr>
              <a:t>being better prepared for visits;</a:t>
            </a:r>
          </a:p>
          <a:p>
            <a:pPr marL="257175" indent="-257175">
              <a:spcBef>
                <a:spcPts val="1350"/>
              </a:spcBef>
              <a:buFont typeface="Arial" panose="020B0604020202020204" pitchFamily="34" charset="0"/>
              <a:buChar char="•"/>
              <a:defRPr/>
            </a:pPr>
            <a:r>
              <a:rPr lang="en-US" dirty="0">
                <a:solidFill>
                  <a:srgbClr val="000A14"/>
                </a:solidFill>
                <a:ea typeface="Verdana" panose="020B0604030504040204" pitchFamily="34" charset="0"/>
                <a:cs typeface="Verdana" panose="020B0604030504040204" pitchFamily="34" charset="0"/>
              </a:rPr>
              <a:t>and doing better with taking their medications as prescribed</a:t>
            </a:r>
            <a:r>
              <a:rPr lang="en-US" sz="1600" i="1" dirty="0">
                <a:solidFill>
                  <a:srgbClr val="000A14"/>
                </a:solidFill>
                <a:ea typeface="Verdana" panose="020B0604030504040204" pitchFamily="34" charset="0"/>
                <a:cs typeface="Verdana" panose="020B0604030504040204" pitchFamily="34" charset="0"/>
              </a:rPr>
              <a:t>                                                                                                  </a:t>
            </a:r>
          </a:p>
          <a:p>
            <a:pPr marL="0" indent="0">
              <a:spcBef>
                <a:spcPts val="1350"/>
              </a:spcBef>
              <a:buNone/>
              <a:defRPr/>
            </a:pPr>
            <a:r>
              <a:rPr lang="en-US" sz="1600" i="1" dirty="0">
                <a:solidFill>
                  <a:srgbClr val="000A14"/>
                </a:solidFill>
                <a:ea typeface="Verdana" panose="020B0604030504040204" pitchFamily="34" charset="0"/>
                <a:cs typeface="Verdana" panose="020B0604030504040204" pitchFamily="34" charset="0"/>
              </a:rPr>
              <a:t>                                                                                                           Delbanco, Walker, et al, </a:t>
            </a:r>
            <a:r>
              <a:rPr lang="en-US" sz="1600" i="1" u="sng" dirty="0">
                <a:solidFill>
                  <a:srgbClr val="000A14"/>
                </a:solidFill>
                <a:ea typeface="Verdana" panose="020B0604030504040204" pitchFamily="34" charset="0"/>
                <a:cs typeface="Verdana" panose="020B0604030504040204" pitchFamily="34" charset="0"/>
              </a:rPr>
              <a:t>Annals of Internal Medicine</a:t>
            </a:r>
            <a:endParaRPr lang="en-US" u="sng" dirty="0">
              <a:solidFill>
                <a:srgbClr val="000A14"/>
              </a:solidFill>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6136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F675-C78F-4D48-B0C5-12A9C7041C0D}"/>
              </a:ext>
            </a:extLst>
          </p:cNvPr>
          <p:cNvSpPr>
            <a:spLocks noGrp="1"/>
          </p:cNvSpPr>
          <p:nvPr>
            <p:ph type="title"/>
          </p:nvPr>
        </p:nvSpPr>
        <p:spPr/>
        <p:txBody>
          <a:bodyPr>
            <a:normAutofit fontScale="90000"/>
          </a:bodyPr>
          <a:lstStyle/>
          <a:p>
            <a:r>
              <a:rPr lang="en-US" altLang="en-US" dirty="0">
                <a:solidFill>
                  <a:srgbClr val="000A14"/>
                </a:solidFill>
                <a:ea typeface="MS PGothic" pitchFamily="34" charset="-128"/>
              </a:rPr>
              <a:t>Caregivers Benefit as Much as Patients with </a:t>
            </a:r>
            <a:r>
              <a:rPr lang="en-US" altLang="en-US" b="1" dirty="0">
                <a:solidFill>
                  <a:srgbClr val="000A14"/>
                </a:solidFill>
                <a:ea typeface="MS PGothic" pitchFamily="34" charset="-128"/>
              </a:rPr>
              <a:t>OpenNotes</a:t>
            </a:r>
            <a:br>
              <a:rPr lang="en-US" sz="4800" b="1" dirty="0">
                <a:solidFill>
                  <a:srgbClr val="000A14"/>
                </a:solidFill>
              </a:rPr>
            </a:br>
            <a:endParaRPr lang="en-US" dirty="0"/>
          </a:p>
        </p:txBody>
      </p:sp>
      <p:sp>
        <p:nvSpPr>
          <p:cNvPr id="3" name="Content Placeholder 2">
            <a:extLst>
              <a:ext uri="{FF2B5EF4-FFF2-40B4-BE49-F238E27FC236}">
                <a16:creationId xmlns:a16="http://schemas.microsoft.com/office/drawing/2014/main" id="{35B59372-0C2D-4AE6-9FB8-848787546B85}"/>
              </a:ext>
            </a:extLst>
          </p:cNvPr>
          <p:cNvSpPr>
            <a:spLocks noGrp="1"/>
          </p:cNvSpPr>
          <p:nvPr>
            <p:ph idx="1"/>
          </p:nvPr>
        </p:nvSpPr>
        <p:spPr/>
        <p:txBody>
          <a:bodyPr>
            <a:normAutofit fontScale="70000" lnSpcReduction="20000"/>
          </a:bodyPr>
          <a:lstStyle/>
          <a:p>
            <a:pPr marL="257175" indent="-257175">
              <a:buFont typeface="Arial" panose="020B0604020202020204" pitchFamily="34" charset="0"/>
              <a:buChar char="•"/>
              <a:defRPr/>
            </a:pPr>
            <a:r>
              <a:rPr lang="en-US" dirty="0">
                <a:solidFill>
                  <a:srgbClr val="000A14"/>
                </a:solidFill>
              </a:rPr>
              <a:t>88% of patients and 86% of caregivers had better formulated questions for the doctor.</a:t>
            </a:r>
            <a:br>
              <a:rPr lang="en-US" dirty="0">
                <a:solidFill>
                  <a:srgbClr val="000A14"/>
                </a:solidFill>
              </a:rPr>
            </a:br>
            <a:endParaRPr lang="en-US" dirty="0">
              <a:solidFill>
                <a:srgbClr val="000A14"/>
              </a:solidFill>
            </a:endParaRPr>
          </a:p>
          <a:p>
            <a:pPr marL="257175" indent="-257175">
              <a:buFont typeface="Arial" panose="020B0604020202020204" pitchFamily="34" charset="0"/>
              <a:buChar char="•"/>
              <a:defRPr/>
            </a:pPr>
            <a:r>
              <a:rPr lang="en-US" dirty="0">
                <a:solidFill>
                  <a:srgbClr val="000A14"/>
                </a:solidFill>
              </a:rPr>
              <a:t>86% of patients and 82% of caregivers had more productive discussions about the patient’s care.</a:t>
            </a:r>
            <a:br>
              <a:rPr lang="en-US" dirty="0">
                <a:solidFill>
                  <a:srgbClr val="000A14"/>
                </a:solidFill>
              </a:rPr>
            </a:br>
            <a:endParaRPr lang="en-US" dirty="0">
              <a:solidFill>
                <a:srgbClr val="000A14"/>
              </a:solidFill>
            </a:endParaRPr>
          </a:p>
          <a:p>
            <a:pPr marL="257175" indent="-257175">
              <a:buFont typeface="Arial" panose="020B0604020202020204" pitchFamily="34" charset="0"/>
              <a:buChar char="•"/>
              <a:defRPr/>
            </a:pPr>
            <a:r>
              <a:rPr lang="en-US" dirty="0">
                <a:solidFill>
                  <a:srgbClr val="000A14"/>
                </a:solidFill>
              </a:rPr>
              <a:t>94% of patients and their caregivers said they had a better understanding of patient health conditions, better remembered the patient’s care plan, and felt more in control of care.</a:t>
            </a:r>
            <a:br>
              <a:rPr lang="en-US" dirty="0">
                <a:solidFill>
                  <a:srgbClr val="000A14"/>
                </a:solidFill>
              </a:rPr>
            </a:br>
            <a:endParaRPr lang="en-US" dirty="0">
              <a:solidFill>
                <a:srgbClr val="000A14"/>
              </a:solidFill>
            </a:endParaRPr>
          </a:p>
          <a:p>
            <a:pPr marL="257175" indent="-257175">
              <a:buFont typeface="Arial" panose="020B0604020202020204" pitchFamily="34" charset="0"/>
              <a:buChar char="•"/>
              <a:defRPr/>
            </a:pPr>
            <a:r>
              <a:rPr lang="en-US" dirty="0">
                <a:solidFill>
                  <a:srgbClr val="000A14"/>
                </a:solidFill>
              </a:rPr>
              <a:t>71% of both patient and caregivers reported patients taking medications as prescribed more often. </a:t>
            </a:r>
          </a:p>
          <a:p>
            <a:pPr>
              <a:defRPr/>
            </a:pPr>
            <a:endParaRPr lang="en-US" dirty="0">
              <a:solidFill>
                <a:srgbClr val="000A14"/>
              </a:solidFill>
            </a:endParaRPr>
          </a:p>
          <a:p>
            <a:pPr>
              <a:defRPr/>
            </a:pPr>
            <a:r>
              <a:rPr lang="en-US" sz="2000" i="1">
                <a:solidFill>
                  <a:srgbClr val="000A14"/>
                </a:solidFill>
              </a:rPr>
              <a:t>                                                                                                                      </a:t>
            </a:r>
            <a:r>
              <a:rPr lang="en-US" sz="2000" i="1" dirty="0">
                <a:solidFill>
                  <a:srgbClr val="000A14"/>
                </a:solidFill>
              </a:rPr>
              <a:t>Wolff, et al. </a:t>
            </a:r>
            <a:r>
              <a:rPr lang="en-US" sz="2000" i="1" u="sng" dirty="0">
                <a:solidFill>
                  <a:srgbClr val="000A14"/>
                </a:solidFill>
              </a:rPr>
              <a:t>JAMIA</a:t>
            </a:r>
            <a:endParaRPr lang="en-US" sz="4000" u="sng" dirty="0">
              <a:solidFill>
                <a:srgbClr val="000A14"/>
              </a:solidFill>
              <a:ea typeface="Verdana" panose="020B0604030504040204" pitchFamily="34" charset="0"/>
              <a:cs typeface="Verdana" panose="020B0604030504040204" pitchFamily="34" charset="0"/>
            </a:endParaRPr>
          </a:p>
          <a:p>
            <a:pPr>
              <a:defRPr/>
            </a:pPr>
            <a:endParaRPr lang="en-US" sz="4000" dirty="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66168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23A2-6AC9-4030-951A-A87788018FB2}"/>
              </a:ext>
            </a:extLst>
          </p:cNvPr>
          <p:cNvSpPr>
            <a:spLocks noGrp="1"/>
          </p:cNvSpPr>
          <p:nvPr>
            <p:ph type="title"/>
          </p:nvPr>
        </p:nvSpPr>
        <p:spPr>
          <a:xfrm>
            <a:off x="457200" y="644685"/>
            <a:ext cx="8229600" cy="1385907"/>
          </a:xfrm>
        </p:spPr>
        <p:txBody>
          <a:bodyPr>
            <a:normAutofit fontScale="90000"/>
          </a:bodyPr>
          <a:lstStyle/>
          <a:p>
            <a:br>
              <a:rPr lang="en-US" altLang="en-US" dirty="0">
                <a:solidFill>
                  <a:srgbClr val="000A14"/>
                </a:solidFill>
                <a:ea typeface="MS PGothic" pitchFamily="34" charset="-128"/>
              </a:rPr>
            </a:br>
            <a:r>
              <a:rPr lang="en-US" altLang="en-US" dirty="0">
                <a:solidFill>
                  <a:srgbClr val="CC0000"/>
                </a:solidFill>
                <a:ea typeface="MS PGothic" pitchFamily="34" charset="-128"/>
              </a:rPr>
              <a:t>What We’re Learning from Clinicians Using </a:t>
            </a:r>
            <a:r>
              <a:rPr lang="en-US" altLang="en-US" b="1" dirty="0">
                <a:solidFill>
                  <a:srgbClr val="CC0000"/>
                </a:solidFill>
                <a:ea typeface="MS PGothic" pitchFamily="34" charset="-128"/>
              </a:rPr>
              <a:t>OpenNotes</a:t>
            </a:r>
            <a:br>
              <a:rPr lang="en-US" sz="4800" b="1" dirty="0">
                <a:solidFill>
                  <a:srgbClr val="000A14"/>
                </a:solidFill>
              </a:rPr>
            </a:br>
            <a:endParaRPr lang="en-US" dirty="0"/>
          </a:p>
        </p:txBody>
      </p:sp>
      <p:sp>
        <p:nvSpPr>
          <p:cNvPr id="3" name="Content Placeholder 2">
            <a:extLst>
              <a:ext uri="{FF2B5EF4-FFF2-40B4-BE49-F238E27FC236}">
                <a16:creationId xmlns:a16="http://schemas.microsoft.com/office/drawing/2014/main" id="{112D63CE-A757-461C-ADF1-0EC2EA2FCF97}"/>
              </a:ext>
            </a:extLst>
          </p:cNvPr>
          <p:cNvSpPr>
            <a:spLocks noGrp="1"/>
          </p:cNvSpPr>
          <p:nvPr>
            <p:ph idx="1"/>
          </p:nvPr>
        </p:nvSpPr>
        <p:spPr/>
        <p:txBody>
          <a:bodyPr>
            <a:normAutofit fontScale="70000" lnSpcReduction="20000"/>
          </a:bodyPr>
          <a:lstStyle/>
          <a:p>
            <a:pPr marL="257175" indent="-257175">
              <a:spcBef>
                <a:spcPts val="1350"/>
              </a:spcBef>
              <a:buFont typeface="Arial" panose="020B0604020202020204" pitchFamily="34" charset="0"/>
              <a:buChar char="•"/>
              <a:defRPr/>
            </a:pPr>
            <a:r>
              <a:rPr lang="en-US" altLang="en-US" dirty="0">
                <a:solidFill>
                  <a:srgbClr val="000A14"/>
                </a:solidFill>
              </a:rPr>
              <a:t>Many expect a change to workflow, but those concerns do not bear out. In the initial study and over time, very few clinicians report any impact on workflow, with only 3% reporting longer visits or more questions. </a:t>
            </a:r>
          </a:p>
          <a:p>
            <a:pPr marL="257175" indent="-257175">
              <a:spcBef>
                <a:spcPts val="1350"/>
              </a:spcBef>
              <a:buFont typeface="Arial" panose="020B0604020202020204" pitchFamily="34" charset="0"/>
              <a:buChar char="•"/>
              <a:defRPr/>
            </a:pPr>
            <a:r>
              <a:rPr lang="en-US" altLang="en-US" dirty="0">
                <a:solidFill>
                  <a:srgbClr val="000A14"/>
                </a:solidFill>
              </a:rPr>
              <a:t>Clinicians have expressed concerns that patients will worry or be confused by notes, but this rarely happens. Patients are more likely to report gratitude for having access to their notes and greater satisfaction with their care. </a:t>
            </a:r>
          </a:p>
          <a:p>
            <a:pPr marL="257175" indent="-257175">
              <a:spcBef>
                <a:spcPts val="1350"/>
              </a:spcBef>
              <a:buFont typeface="Arial" panose="020B0604020202020204" pitchFamily="34" charset="0"/>
              <a:buChar char="•"/>
              <a:defRPr/>
            </a:pPr>
            <a:r>
              <a:rPr lang="en-US" altLang="en-US" dirty="0">
                <a:solidFill>
                  <a:srgbClr val="000A14"/>
                </a:solidFill>
              </a:rPr>
              <a:t>Clinicians report little change in the way they write notes, and those who do, remark that the changes are minor and doable, such as using less jargon and spelling out abbreviations and acronyms, and that the changes make their notes better.</a:t>
            </a:r>
          </a:p>
          <a:p>
            <a:endParaRPr lang="en-US" dirty="0"/>
          </a:p>
        </p:txBody>
      </p:sp>
    </p:spTree>
    <p:extLst>
      <p:ext uri="{BB962C8B-B14F-4D97-AF65-F5344CB8AC3E}">
        <p14:creationId xmlns:p14="http://schemas.microsoft.com/office/powerpoint/2010/main" val="422941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789688"/>
            <a:ext cx="7968343" cy="1830433"/>
          </a:xfrm>
        </p:spPr>
        <p:txBody>
          <a:bodyPr>
            <a:normAutofit/>
          </a:bodyPr>
          <a:lstStyle/>
          <a:p>
            <a:r>
              <a:rPr lang="en-US" dirty="0"/>
              <a:t>The 21</a:t>
            </a:r>
            <a:r>
              <a:rPr lang="en-US" baseline="30000" dirty="0"/>
              <a:t>st</a:t>
            </a:r>
            <a:r>
              <a:rPr lang="en-US" dirty="0"/>
              <a:t> Century Cures Act</a:t>
            </a:r>
            <a:br>
              <a:rPr lang="en-US" dirty="0"/>
            </a:br>
            <a:r>
              <a:rPr lang="en-US" dirty="0"/>
              <a:t> and Open Notes</a:t>
            </a:r>
          </a:p>
        </p:txBody>
      </p:sp>
      <p:sp>
        <p:nvSpPr>
          <p:cNvPr id="3" name="Subtitle 2"/>
          <p:cNvSpPr>
            <a:spLocks noGrp="1"/>
          </p:cNvSpPr>
          <p:nvPr>
            <p:ph type="subTitle" idx="1"/>
          </p:nvPr>
        </p:nvSpPr>
        <p:spPr/>
        <p:txBody>
          <a:bodyPr/>
          <a:lstStyle/>
          <a:p>
            <a:r>
              <a:rPr lang="en-US" dirty="0"/>
              <a:t>Documentation Using  </a:t>
            </a:r>
          </a:p>
          <a:p>
            <a:r>
              <a:rPr lang="en-US" dirty="0"/>
              <a:t>New Lens:</a:t>
            </a:r>
          </a:p>
          <a:p>
            <a:r>
              <a:rPr lang="en-US" dirty="0"/>
              <a:t>No Information blocking! </a:t>
            </a:r>
          </a:p>
          <a:p>
            <a:endParaRPr lang="en-US" dirty="0"/>
          </a:p>
        </p:txBody>
      </p:sp>
      <p:sp>
        <p:nvSpPr>
          <p:cNvPr id="4" name="TextBox 3">
            <a:extLst>
              <a:ext uri="{FF2B5EF4-FFF2-40B4-BE49-F238E27FC236}">
                <a16:creationId xmlns:a16="http://schemas.microsoft.com/office/drawing/2014/main" id="{1A532C5F-06D8-4C7E-BFE5-CB498ED6B944}"/>
              </a:ext>
            </a:extLst>
          </p:cNvPr>
          <p:cNvSpPr txBox="1"/>
          <p:nvPr/>
        </p:nvSpPr>
        <p:spPr>
          <a:xfrm>
            <a:off x="907869" y="1154277"/>
            <a:ext cx="3964576" cy="369332"/>
          </a:xfrm>
          <a:prstGeom prst="rect">
            <a:avLst/>
          </a:prstGeom>
          <a:noFill/>
        </p:spPr>
        <p:txBody>
          <a:bodyPr wrap="square" rtlCol="0">
            <a:spAutoFit/>
          </a:bodyPr>
          <a:lstStyle/>
          <a:p>
            <a:r>
              <a:rPr lang="en-US" dirty="0"/>
              <a:t>University of Maryland Medical Center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2F57-703B-4A59-969B-732F19C203F4}"/>
              </a:ext>
            </a:extLst>
          </p:cNvPr>
          <p:cNvSpPr>
            <a:spLocks noGrp="1"/>
          </p:cNvSpPr>
          <p:nvPr>
            <p:ph type="title"/>
          </p:nvPr>
        </p:nvSpPr>
        <p:spPr>
          <a:xfrm>
            <a:off x="457200" y="430392"/>
            <a:ext cx="8229600" cy="784454"/>
          </a:xfrm>
        </p:spPr>
        <p:txBody>
          <a:bodyPr/>
          <a:lstStyle/>
          <a:p>
            <a:r>
              <a:rPr lang="en-US" dirty="0">
                <a:solidFill>
                  <a:srgbClr val="C00000"/>
                </a:solidFill>
              </a:rPr>
              <a:t>Observed Benefits</a:t>
            </a:r>
          </a:p>
        </p:txBody>
      </p:sp>
      <p:sp>
        <p:nvSpPr>
          <p:cNvPr id="3" name="Content Placeholder 2">
            <a:extLst>
              <a:ext uri="{FF2B5EF4-FFF2-40B4-BE49-F238E27FC236}">
                <a16:creationId xmlns:a16="http://schemas.microsoft.com/office/drawing/2014/main" id="{1B0F46BE-05F7-4290-8D14-CF00DC608491}"/>
              </a:ext>
            </a:extLst>
          </p:cNvPr>
          <p:cNvSpPr>
            <a:spLocks noGrp="1"/>
          </p:cNvSpPr>
          <p:nvPr>
            <p:ph idx="1"/>
          </p:nvPr>
        </p:nvSpPr>
        <p:spPr>
          <a:xfrm>
            <a:off x="457200" y="1305604"/>
            <a:ext cx="8582297" cy="5500145"/>
          </a:xfrm>
        </p:spPr>
        <p:txBody>
          <a:bodyPr>
            <a:normAutofit fontScale="70000" lnSpcReduction="20000"/>
          </a:bodyPr>
          <a:lstStyle/>
          <a:p>
            <a:r>
              <a:rPr lang="en-US" sz="2800" b="1" dirty="0"/>
              <a:t>Demonstrating Respect and reducing stigma</a:t>
            </a:r>
          </a:p>
          <a:p>
            <a:pPr lvl="1"/>
            <a:r>
              <a:rPr lang="en-US" sz="2100" dirty="0"/>
              <a:t>Can bridge the gap between mental and physical care and making sure the approach is the same for both</a:t>
            </a:r>
          </a:p>
          <a:p>
            <a:r>
              <a:rPr lang="en-US" sz="2800" b="1" dirty="0"/>
              <a:t>Empowering Patients</a:t>
            </a:r>
          </a:p>
          <a:p>
            <a:pPr lvl="1"/>
            <a:r>
              <a:rPr lang="en-US" sz="2300" dirty="0"/>
              <a:t>By Inviting patient to view their own notes gives a very clear message that they are competent and capable to reading and contributing to their care. This can mitigate the power differential and engages patient to be an active participant</a:t>
            </a:r>
          </a:p>
          <a:p>
            <a:r>
              <a:rPr lang="en-US" sz="2800" b="1" dirty="0"/>
              <a:t>Organizing Care and Tracking Progress</a:t>
            </a:r>
          </a:p>
          <a:p>
            <a:pPr lvl="1"/>
            <a:r>
              <a:rPr lang="en-US" sz="2300" dirty="0"/>
              <a:t>Through providing a therapeutic opportunity to manage their illness more effectively, including homework, skills development, follow through with recommendations </a:t>
            </a:r>
          </a:p>
          <a:p>
            <a:r>
              <a:rPr lang="en-US" sz="2800" b="1" dirty="0"/>
              <a:t>Providing a tool for behavioral Change</a:t>
            </a:r>
          </a:p>
          <a:p>
            <a:pPr lvl="1"/>
            <a:r>
              <a:rPr lang="en-US" sz="2300" dirty="0"/>
              <a:t>By giving access to sensitive material from a visit, a person can feel motivated to confront challenging problems and difficult changes in their own behaviors </a:t>
            </a:r>
          </a:p>
          <a:p>
            <a:r>
              <a:rPr lang="en-US" sz="2800" b="1" dirty="0"/>
              <a:t>Enhancing trust and the therapeutic relationship</a:t>
            </a:r>
          </a:p>
          <a:p>
            <a:pPr lvl="1"/>
            <a:r>
              <a:rPr lang="en-US" sz="2300" dirty="0"/>
              <a:t>Transparency Builds Trust and engagement and reduces anxiety and paranoia</a:t>
            </a:r>
          </a:p>
          <a:p>
            <a:r>
              <a:rPr lang="en-US" sz="2800" b="1" dirty="0"/>
              <a:t>Making Care Safer</a:t>
            </a:r>
          </a:p>
          <a:p>
            <a:pPr lvl="1"/>
            <a:r>
              <a:rPr lang="en-US" sz="2600" dirty="0"/>
              <a:t>Validation of recorded information</a:t>
            </a:r>
          </a:p>
          <a:p>
            <a:r>
              <a:rPr lang="en-US" sz="2800" b="1" dirty="0"/>
              <a:t>Potential for reduced workload</a:t>
            </a:r>
          </a:p>
          <a:p>
            <a:pPr lvl="1"/>
            <a:r>
              <a:rPr lang="en-US" sz="2400" dirty="0"/>
              <a:t>Open notes can extend the work of the session between visits- serve as reminders to follow up , make other appointments, review recommendations and reduce phone calls and emails between sessions. </a:t>
            </a:r>
          </a:p>
        </p:txBody>
      </p:sp>
    </p:spTree>
    <p:extLst>
      <p:ext uri="{BB962C8B-B14F-4D97-AF65-F5344CB8AC3E}">
        <p14:creationId xmlns:p14="http://schemas.microsoft.com/office/powerpoint/2010/main" val="101081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7CC7-7422-44C2-953D-42D271ADF3A6}"/>
              </a:ext>
            </a:extLst>
          </p:cNvPr>
          <p:cNvSpPr>
            <a:spLocks noGrp="1"/>
          </p:cNvSpPr>
          <p:nvPr>
            <p:ph type="title"/>
          </p:nvPr>
        </p:nvSpPr>
        <p:spPr>
          <a:xfrm>
            <a:off x="457200" y="378141"/>
            <a:ext cx="8229600" cy="1143000"/>
          </a:xfrm>
        </p:spPr>
        <p:txBody>
          <a:bodyPr/>
          <a:lstStyle/>
          <a:p>
            <a:r>
              <a:rPr lang="en-US" dirty="0">
                <a:solidFill>
                  <a:srgbClr val="C00000"/>
                </a:solidFill>
              </a:rPr>
              <a:t>Mental Health Notes</a:t>
            </a:r>
          </a:p>
        </p:txBody>
      </p:sp>
      <p:sp>
        <p:nvSpPr>
          <p:cNvPr id="3" name="Content Placeholder 2">
            <a:extLst>
              <a:ext uri="{FF2B5EF4-FFF2-40B4-BE49-F238E27FC236}">
                <a16:creationId xmlns:a16="http://schemas.microsoft.com/office/drawing/2014/main" id="{DBCD387C-28B5-4B50-8F62-6D389E9EAE46}"/>
              </a:ext>
            </a:extLst>
          </p:cNvPr>
          <p:cNvSpPr>
            <a:spLocks noGrp="1"/>
          </p:cNvSpPr>
          <p:nvPr>
            <p:ph idx="1"/>
          </p:nvPr>
        </p:nvSpPr>
        <p:spPr>
          <a:xfrm>
            <a:off x="457200" y="1429700"/>
            <a:ext cx="8229600" cy="4559619"/>
          </a:xfrm>
        </p:spPr>
        <p:txBody>
          <a:bodyPr>
            <a:normAutofit fontScale="85000" lnSpcReduction="10000"/>
          </a:bodyPr>
          <a:lstStyle/>
          <a:p>
            <a:r>
              <a:rPr lang="en-US" dirty="0"/>
              <a:t>Typically contain more details and sensitive information</a:t>
            </a:r>
          </a:p>
          <a:p>
            <a:r>
              <a:rPr lang="en-US" dirty="0"/>
              <a:t>Special circumstances that can be challenging:</a:t>
            </a:r>
          </a:p>
          <a:p>
            <a:pPr lvl="1"/>
            <a:r>
              <a:rPr lang="en-US" dirty="0"/>
              <a:t>• Documentation of trauma</a:t>
            </a:r>
          </a:p>
          <a:p>
            <a:pPr lvl="1"/>
            <a:r>
              <a:rPr lang="en-US" dirty="0"/>
              <a:t>• Personality disorders </a:t>
            </a:r>
          </a:p>
          <a:p>
            <a:pPr lvl="1"/>
            <a:r>
              <a:rPr lang="en-US" dirty="0"/>
              <a:t>• Substance Use disorders </a:t>
            </a:r>
          </a:p>
          <a:p>
            <a:pPr lvl="1"/>
            <a:r>
              <a:rPr lang="en-US" dirty="0"/>
              <a:t>• Violent behaviors</a:t>
            </a:r>
          </a:p>
          <a:p>
            <a:pPr lvl="1"/>
            <a:r>
              <a:rPr lang="en-US" dirty="0"/>
              <a:t>• Psychosis/delusions </a:t>
            </a:r>
          </a:p>
          <a:p>
            <a:pPr lvl="1"/>
            <a:r>
              <a:rPr lang="en-US" dirty="0"/>
              <a:t>• Private information about other individuals close to   		patient</a:t>
            </a:r>
          </a:p>
          <a:p>
            <a:pPr lvl="1">
              <a:buFont typeface="Arial" panose="020B0604020202020204" pitchFamily="34" charset="0"/>
              <a:buChar char="•"/>
            </a:pPr>
            <a:r>
              <a:rPr lang="en-US" dirty="0">
                <a:solidFill>
                  <a:srgbClr val="FF0000"/>
                </a:solidFill>
              </a:rPr>
              <a:t>We will need to carefully think how we write our notes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36084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DE78-410E-487B-9739-5180EEB6B5A1}"/>
              </a:ext>
            </a:extLst>
          </p:cNvPr>
          <p:cNvSpPr>
            <a:spLocks noGrp="1"/>
          </p:cNvSpPr>
          <p:nvPr>
            <p:ph type="title"/>
          </p:nvPr>
        </p:nvSpPr>
        <p:spPr>
          <a:xfrm>
            <a:off x="502920" y="508769"/>
            <a:ext cx="8229600" cy="1143000"/>
          </a:xfrm>
        </p:spPr>
        <p:txBody>
          <a:bodyPr/>
          <a:lstStyle/>
          <a:p>
            <a:r>
              <a:rPr lang="en-US" dirty="0">
                <a:solidFill>
                  <a:srgbClr val="C00000"/>
                </a:solidFill>
              </a:rPr>
              <a:t>Consequences </a:t>
            </a:r>
          </a:p>
        </p:txBody>
      </p:sp>
      <p:sp>
        <p:nvSpPr>
          <p:cNvPr id="3" name="Content Placeholder 2">
            <a:extLst>
              <a:ext uri="{FF2B5EF4-FFF2-40B4-BE49-F238E27FC236}">
                <a16:creationId xmlns:a16="http://schemas.microsoft.com/office/drawing/2014/main" id="{7CFAF680-F0B9-46C8-BA57-B754EF9A22B0}"/>
              </a:ext>
            </a:extLst>
          </p:cNvPr>
          <p:cNvSpPr>
            <a:spLocks noGrp="1"/>
          </p:cNvSpPr>
          <p:nvPr>
            <p:ph idx="1"/>
          </p:nvPr>
        </p:nvSpPr>
        <p:spPr>
          <a:xfrm>
            <a:off x="457200" y="1651770"/>
            <a:ext cx="8229600" cy="4474394"/>
          </a:xfrm>
        </p:spPr>
        <p:txBody>
          <a:bodyPr>
            <a:normAutofit lnSpcReduction="10000"/>
          </a:bodyPr>
          <a:lstStyle/>
          <a:p>
            <a:r>
              <a:rPr lang="en-US" sz="2400" b="1" dirty="0"/>
              <a:t>Increased Distress- </a:t>
            </a:r>
            <a:r>
              <a:rPr lang="en-US" sz="1800" dirty="0"/>
              <a:t>&lt;20% of patients experience some distress- but by inviting discussion about the notes and even discussing how to word difficult content with the patient in advance- gives control over amt. of detail included etc. </a:t>
            </a:r>
          </a:p>
          <a:p>
            <a:r>
              <a:rPr lang="en-US" sz="2400" b="1" dirty="0"/>
              <a:t>Damage to the therapeutic relationship or with the care team- </a:t>
            </a:r>
            <a:r>
              <a:rPr lang="en-US" sz="1800" dirty="0"/>
              <a:t>with the use of derogatory, condescending, stigmatizing, unprofessional, disrespectful language. Examples include:</a:t>
            </a:r>
          </a:p>
          <a:p>
            <a:pPr lvl="1"/>
            <a:r>
              <a:rPr lang="en-US" sz="2000" dirty="0"/>
              <a:t>‘Malingering’</a:t>
            </a:r>
          </a:p>
          <a:p>
            <a:pPr lvl="1"/>
            <a:r>
              <a:rPr lang="en-US" sz="2000" dirty="0"/>
              <a:t>‘Manipulative’</a:t>
            </a:r>
          </a:p>
          <a:p>
            <a:pPr lvl="1"/>
            <a:r>
              <a:rPr lang="en-US" sz="2000" dirty="0"/>
              <a:t>‘Drug-seeking’</a:t>
            </a:r>
          </a:p>
          <a:p>
            <a:pPr lvl="1"/>
            <a:r>
              <a:rPr lang="en-US" sz="2000" dirty="0"/>
              <a:t>‘Attention seeking’</a:t>
            </a:r>
          </a:p>
          <a:p>
            <a:pPr lvl="1"/>
            <a:r>
              <a:rPr lang="en-US" sz="2000" dirty="0"/>
              <a:t>‘Non-compliant’</a:t>
            </a:r>
          </a:p>
          <a:p>
            <a:pPr lvl="2"/>
            <a:r>
              <a:rPr lang="en-US" sz="2000" b="1" dirty="0">
                <a:solidFill>
                  <a:srgbClr val="FF0000"/>
                </a:solidFill>
              </a:rPr>
              <a:t>These terms must be eliminated from our professional vocabulary!!</a:t>
            </a:r>
          </a:p>
        </p:txBody>
      </p:sp>
    </p:spTree>
    <p:extLst>
      <p:ext uri="{BB962C8B-B14F-4D97-AF65-F5344CB8AC3E}">
        <p14:creationId xmlns:p14="http://schemas.microsoft.com/office/powerpoint/2010/main" val="255433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6766-5C01-427C-B241-9BC8391493CC}"/>
              </a:ext>
            </a:extLst>
          </p:cNvPr>
          <p:cNvSpPr>
            <a:spLocks noGrp="1"/>
          </p:cNvSpPr>
          <p:nvPr>
            <p:ph type="title"/>
          </p:nvPr>
        </p:nvSpPr>
        <p:spPr>
          <a:xfrm>
            <a:off x="457200" y="626335"/>
            <a:ext cx="8229600" cy="1143000"/>
          </a:xfrm>
        </p:spPr>
        <p:txBody>
          <a:bodyPr/>
          <a:lstStyle/>
          <a:p>
            <a:r>
              <a:rPr lang="en-US" dirty="0">
                <a:solidFill>
                  <a:srgbClr val="C00000"/>
                </a:solidFill>
              </a:rPr>
              <a:t>A Therapy Example</a:t>
            </a:r>
          </a:p>
        </p:txBody>
      </p:sp>
      <p:sp>
        <p:nvSpPr>
          <p:cNvPr id="3" name="Content Placeholder 2">
            <a:extLst>
              <a:ext uri="{FF2B5EF4-FFF2-40B4-BE49-F238E27FC236}">
                <a16:creationId xmlns:a16="http://schemas.microsoft.com/office/drawing/2014/main" id="{8D51D8F7-2672-497F-A62E-16A21D601E5D}"/>
              </a:ext>
            </a:extLst>
          </p:cNvPr>
          <p:cNvSpPr>
            <a:spLocks noGrp="1"/>
          </p:cNvSpPr>
          <p:nvPr>
            <p:ph idx="1"/>
          </p:nvPr>
        </p:nvSpPr>
        <p:spPr/>
        <p:txBody>
          <a:bodyPr/>
          <a:lstStyle/>
          <a:p>
            <a:r>
              <a:rPr lang="en-US" dirty="0">
                <a:hlinkClick r:id="rId2"/>
              </a:rPr>
              <a:t>https://youtu.be/oqi6AeMcjtw</a:t>
            </a:r>
            <a:endParaRPr lang="en-US" dirty="0"/>
          </a:p>
          <a:p>
            <a:endParaRPr lang="en-US" dirty="0"/>
          </a:p>
          <a:p>
            <a:endParaRPr lang="en-US" dirty="0"/>
          </a:p>
        </p:txBody>
      </p:sp>
    </p:spTree>
    <p:extLst>
      <p:ext uri="{BB962C8B-B14F-4D97-AF65-F5344CB8AC3E}">
        <p14:creationId xmlns:p14="http://schemas.microsoft.com/office/powerpoint/2010/main" val="319758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076A-415E-47AF-B02A-9002A8210826}"/>
              </a:ext>
            </a:extLst>
          </p:cNvPr>
          <p:cNvSpPr>
            <a:spLocks noGrp="1"/>
          </p:cNvSpPr>
          <p:nvPr>
            <p:ph type="ctrTitle"/>
          </p:nvPr>
        </p:nvSpPr>
        <p:spPr/>
        <p:txBody>
          <a:bodyPr/>
          <a:lstStyle/>
          <a:p>
            <a:r>
              <a:rPr lang="en-US" dirty="0"/>
              <a:t>Approaching the Open Note Culture</a:t>
            </a:r>
          </a:p>
        </p:txBody>
      </p:sp>
      <p:sp>
        <p:nvSpPr>
          <p:cNvPr id="3" name="Subtitle 2">
            <a:extLst>
              <a:ext uri="{FF2B5EF4-FFF2-40B4-BE49-F238E27FC236}">
                <a16:creationId xmlns:a16="http://schemas.microsoft.com/office/drawing/2014/main" id="{26D8EB28-B92A-4C32-9433-341C7E5D333B}"/>
              </a:ext>
            </a:extLst>
          </p:cNvPr>
          <p:cNvSpPr>
            <a:spLocks noGrp="1"/>
          </p:cNvSpPr>
          <p:nvPr>
            <p:ph type="subTitle" idx="1"/>
          </p:nvPr>
        </p:nvSpPr>
        <p:spPr/>
        <p:txBody>
          <a:bodyPr/>
          <a:lstStyle/>
          <a:p>
            <a:r>
              <a:rPr lang="en-US" dirty="0"/>
              <a:t>How to work with patients and construct notes that work!</a:t>
            </a:r>
          </a:p>
        </p:txBody>
      </p:sp>
    </p:spTree>
    <p:extLst>
      <p:ext uri="{BB962C8B-B14F-4D97-AF65-F5344CB8AC3E}">
        <p14:creationId xmlns:p14="http://schemas.microsoft.com/office/powerpoint/2010/main" val="228726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3DEE-E283-4573-A1E5-3218D61F30FA}"/>
              </a:ext>
            </a:extLst>
          </p:cNvPr>
          <p:cNvSpPr>
            <a:spLocks noGrp="1"/>
          </p:cNvSpPr>
          <p:nvPr>
            <p:ph type="title"/>
          </p:nvPr>
        </p:nvSpPr>
        <p:spPr/>
        <p:txBody>
          <a:bodyPr/>
          <a:lstStyle/>
          <a:p>
            <a:r>
              <a:rPr lang="en-US" dirty="0">
                <a:solidFill>
                  <a:srgbClr val="C00000"/>
                </a:solidFill>
              </a:rPr>
              <a:t>Why do we want to do this?</a:t>
            </a:r>
          </a:p>
        </p:txBody>
      </p:sp>
      <p:sp>
        <p:nvSpPr>
          <p:cNvPr id="3" name="Content Placeholder 2">
            <a:extLst>
              <a:ext uri="{FF2B5EF4-FFF2-40B4-BE49-F238E27FC236}">
                <a16:creationId xmlns:a16="http://schemas.microsoft.com/office/drawing/2014/main" id="{42DC96A0-1C9A-4E61-A004-DB892B5D3014}"/>
              </a:ext>
            </a:extLst>
          </p:cNvPr>
          <p:cNvSpPr>
            <a:spLocks noGrp="1"/>
          </p:cNvSpPr>
          <p:nvPr>
            <p:ph idx="1"/>
          </p:nvPr>
        </p:nvSpPr>
        <p:spPr/>
        <p:txBody>
          <a:bodyPr/>
          <a:lstStyle/>
          <a:p>
            <a:r>
              <a:rPr lang="en-US" i="1" dirty="0"/>
              <a:t>“By writing notes useful to both patients and ourselves and then inviting them to read what we write, we may help patients address their mental health issues more actively and reduce the stigma they experience.”</a:t>
            </a:r>
          </a:p>
          <a:p>
            <a:pPr marL="0" indent="0">
              <a:buNone/>
            </a:pPr>
            <a:r>
              <a:rPr lang="en-US" dirty="0"/>
              <a:t>	— </a:t>
            </a:r>
            <a:r>
              <a:rPr lang="en-US" i="1" dirty="0"/>
              <a:t>Kahn, et al, JAMA, 2014</a:t>
            </a:r>
            <a:endParaRPr lang="en-US" dirty="0"/>
          </a:p>
          <a:p>
            <a:endParaRPr lang="en-US" dirty="0"/>
          </a:p>
        </p:txBody>
      </p:sp>
    </p:spTree>
    <p:extLst>
      <p:ext uri="{BB962C8B-B14F-4D97-AF65-F5344CB8AC3E}">
        <p14:creationId xmlns:p14="http://schemas.microsoft.com/office/powerpoint/2010/main" val="57526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785C-ED99-427C-8140-CA82EF1765E5}"/>
              </a:ext>
            </a:extLst>
          </p:cNvPr>
          <p:cNvSpPr>
            <a:spLocks noGrp="1"/>
          </p:cNvSpPr>
          <p:nvPr>
            <p:ph type="title"/>
          </p:nvPr>
        </p:nvSpPr>
        <p:spPr>
          <a:xfrm>
            <a:off x="457200" y="515301"/>
            <a:ext cx="8229600" cy="764859"/>
          </a:xfrm>
        </p:spPr>
        <p:txBody>
          <a:bodyPr/>
          <a:lstStyle/>
          <a:p>
            <a:r>
              <a:rPr lang="en-US" dirty="0"/>
              <a:t>How to Write Open Notes</a:t>
            </a:r>
          </a:p>
        </p:txBody>
      </p:sp>
      <p:sp>
        <p:nvSpPr>
          <p:cNvPr id="3" name="Content Placeholder 2">
            <a:extLst>
              <a:ext uri="{FF2B5EF4-FFF2-40B4-BE49-F238E27FC236}">
                <a16:creationId xmlns:a16="http://schemas.microsoft.com/office/drawing/2014/main" id="{3E205853-720F-4DDB-AC2F-0527AFDA67E3}"/>
              </a:ext>
            </a:extLst>
          </p:cNvPr>
          <p:cNvSpPr>
            <a:spLocks noGrp="1"/>
          </p:cNvSpPr>
          <p:nvPr>
            <p:ph idx="1"/>
          </p:nvPr>
        </p:nvSpPr>
        <p:spPr>
          <a:xfrm>
            <a:off x="457200" y="1619112"/>
            <a:ext cx="8229600" cy="4095571"/>
          </a:xfrm>
        </p:spPr>
        <p:txBody>
          <a:bodyPr>
            <a:normAutofit/>
          </a:bodyPr>
          <a:lstStyle/>
          <a:p>
            <a:r>
              <a:rPr lang="en-US" b="1" dirty="0">
                <a:solidFill>
                  <a:srgbClr val="C00000"/>
                </a:solidFill>
              </a:rPr>
              <a:t>The invitation is important </a:t>
            </a:r>
          </a:p>
          <a:p>
            <a:pPr lvl="1"/>
            <a:r>
              <a:rPr lang="en-US" dirty="0"/>
              <a:t>Whether patients choose to engage with the notes or not, the simple act of inviting them to read their notes helps establish a safe environment for discussion. And patients who do read the notes are often relieved to see what their therapist/physician is writing. This type of transparency can lead to more mutual trust and enhance the therapeutic relationship.</a:t>
            </a:r>
          </a:p>
        </p:txBody>
      </p:sp>
    </p:spTree>
    <p:extLst>
      <p:ext uri="{BB962C8B-B14F-4D97-AF65-F5344CB8AC3E}">
        <p14:creationId xmlns:p14="http://schemas.microsoft.com/office/powerpoint/2010/main" val="219540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906EF-66F6-490A-B738-58B97F6B0F6E}"/>
              </a:ext>
            </a:extLst>
          </p:cNvPr>
          <p:cNvSpPr>
            <a:spLocks noGrp="1"/>
          </p:cNvSpPr>
          <p:nvPr>
            <p:ph idx="1"/>
          </p:nvPr>
        </p:nvSpPr>
        <p:spPr>
          <a:xfrm>
            <a:off x="581298" y="1299072"/>
            <a:ext cx="8229600" cy="4095571"/>
          </a:xfrm>
        </p:spPr>
        <p:txBody>
          <a:bodyPr>
            <a:normAutofit fontScale="92500"/>
          </a:bodyPr>
          <a:lstStyle/>
          <a:p>
            <a:r>
              <a:rPr lang="en-US" b="1" dirty="0">
                <a:solidFill>
                  <a:srgbClr val="C00000"/>
                </a:solidFill>
              </a:rPr>
              <a:t>Promote transparency</a:t>
            </a:r>
          </a:p>
          <a:p>
            <a:pPr lvl="1"/>
            <a:r>
              <a:rPr lang="en-US" b="1" dirty="0">
                <a:solidFill>
                  <a:srgbClr val="C00000"/>
                </a:solidFill>
              </a:rPr>
              <a:t> </a:t>
            </a:r>
            <a:r>
              <a:rPr lang="en-US" dirty="0"/>
              <a:t>It’s natural to want to curb or avoid some challenging conversations with patients, but as part of an overarching strategy, transparency may encourage more open and active communication. </a:t>
            </a:r>
          </a:p>
          <a:p>
            <a:pPr lvl="1"/>
            <a:r>
              <a:rPr lang="en-US" dirty="0"/>
              <a:t>Unless you believe a conversation might harm your patient, a good rule of thumb is to </a:t>
            </a:r>
            <a:r>
              <a:rPr lang="en-US" i="1" dirty="0"/>
              <a:t>write about things you discussed and, conversely, to discuss with your patients content you will write about</a:t>
            </a:r>
            <a:r>
              <a:rPr lang="en-US" dirty="0"/>
              <a:t>.</a:t>
            </a:r>
            <a:r>
              <a:rPr lang="en-US" b="1" dirty="0"/>
              <a:t> </a:t>
            </a:r>
            <a:endParaRPr lang="en-US" dirty="0"/>
          </a:p>
        </p:txBody>
      </p:sp>
    </p:spTree>
    <p:extLst>
      <p:ext uri="{BB962C8B-B14F-4D97-AF65-F5344CB8AC3E}">
        <p14:creationId xmlns:p14="http://schemas.microsoft.com/office/powerpoint/2010/main" val="260214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2890A-9214-4601-A7DF-52EE7F218D06}"/>
              </a:ext>
            </a:extLst>
          </p:cNvPr>
          <p:cNvSpPr>
            <a:spLocks noGrp="1"/>
          </p:cNvSpPr>
          <p:nvPr>
            <p:ph idx="1"/>
          </p:nvPr>
        </p:nvSpPr>
        <p:spPr>
          <a:xfrm>
            <a:off x="457200" y="626335"/>
            <a:ext cx="8229600" cy="5735276"/>
          </a:xfrm>
        </p:spPr>
        <p:txBody>
          <a:bodyPr>
            <a:normAutofit fontScale="85000" lnSpcReduction="10000"/>
          </a:bodyPr>
          <a:lstStyle/>
          <a:p>
            <a:r>
              <a:rPr lang="en-US" b="1" dirty="0">
                <a:solidFill>
                  <a:srgbClr val="C00000"/>
                </a:solidFill>
              </a:rPr>
              <a:t>Avoid or define medical jargon. Spell out acronyms and abbreviations</a:t>
            </a:r>
          </a:p>
          <a:p>
            <a:pPr lvl="1"/>
            <a:r>
              <a:rPr lang="en-US" dirty="0"/>
              <a:t> We’ve learned that patients don’t expect health professionals to change the way they write notes. Still, small changes can help make the note more useful for patients between sessions.</a:t>
            </a:r>
          </a:p>
          <a:p>
            <a:pPr marL="457200" lvl="1" indent="0">
              <a:buNone/>
            </a:pPr>
            <a:endParaRPr lang="en-US" dirty="0"/>
          </a:p>
          <a:p>
            <a:pPr lvl="1"/>
            <a:r>
              <a:rPr lang="en-US" dirty="0"/>
              <a:t>Use the </a:t>
            </a:r>
            <a:r>
              <a:rPr lang="en-US" u="sng" dirty="0">
                <a:solidFill>
                  <a:srgbClr val="0000FF"/>
                </a:solidFill>
              </a:rPr>
              <a:t>Dictionary Function </a:t>
            </a:r>
            <a:r>
              <a:rPr lang="en-US" dirty="0"/>
              <a:t>in EPIC</a:t>
            </a:r>
          </a:p>
          <a:p>
            <a:pPr lvl="2"/>
            <a:r>
              <a:rPr lang="en-US" dirty="0">
                <a:solidFill>
                  <a:schemeClr val="accent1">
                    <a:lumMod val="75000"/>
                  </a:schemeClr>
                </a:solidFill>
              </a:rPr>
              <a:t>Right click in the body of your note and select ‘dictionary’</a:t>
            </a:r>
          </a:p>
          <a:p>
            <a:pPr lvl="2"/>
            <a:r>
              <a:rPr lang="en-US" dirty="0">
                <a:solidFill>
                  <a:schemeClr val="accent1">
                    <a:lumMod val="75000"/>
                  </a:schemeClr>
                </a:solidFill>
              </a:rPr>
              <a:t>Select the tab ‘Auto Correct’</a:t>
            </a:r>
          </a:p>
          <a:p>
            <a:pPr lvl="2"/>
            <a:r>
              <a:rPr lang="en-US" dirty="0">
                <a:solidFill>
                  <a:schemeClr val="accent1">
                    <a:lumMod val="75000"/>
                  </a:schemeClr>
                </a:solidFill>
              </a:rPr>
              <a:t>Fill in the ‘word to add/update’ field  [i.e. </a:t>
            </a:r>
            <a:r>
              <a:rPr lang="en-US" dirty="0" err="1">
                <a:solidFill>
                  <a:schemeClr val="accent1">
                    <a:lumMod val="75000"/>
                  </a:schemeClr>
                </a:solidFill>
              </a:rPr>
              <a:t>mse</a:t>
            </a:r>
            <a:r>
              <a:rPr lang="en-US" dirty="0">
                <a:solidFill>
                  <a:schemeClr val="accent1">
                    <a:lumMod val="75000"/>
                  </a:schemeClr>
                </a:solidFill>
              </a:rPr>
              <a:t> or ah]</a:t>
            </a:r>
          </a:p>
          <a:p>
            <a:pPr lvl="2"/>
            <a:r>
              <a:rPr lang="en-US" dirty="0">
                <a:solidFill>
                  <a:schemeClr val="accent1">
                    <a:lumMod val="75000"/>
                  </a:schemeClr>
                </a:solidFill>
              </a:rPr>
              <a:t>Fill in the ‘Replace word with’ field [mental status exam or auditory hallucinations]</a:t>
            </a:r>
          </a:p>
          <a:p>
            <a:pPr lvl="2"/>
            <a:r>
              <a:rPr lang="en-US" dirty="0">
                <a:solidFill>
                  <a:schemeClr val="accent1">
                    <a:lumMod val="75000"/>
                  </a:schemeClr>
                </a:solidFill>
              </a:rPr>
              <a:t>Keep case of original word should remain checked</a:t>
            </a:r>
          </a:p>
          <a:p>
            <a:pPr lvl="2"/>
            <a:r>
              <a:rPr lang="en-US" dirty="0">
                <a:solidFill>
                  <a:schemeClr val="accent1">
                    <a:lumMod val="75000"/>
                  </a:schemeClr>
                </a:solidFill>
              </a:rPr>
              <a:t>Select the next tab ‘ Add/Update word’ to add to your existing list</a:t>
            </a:r>
          </a:p>
          <a:p>
            <a:pPr lvl="2"/>
            <a:r>
              <a:rPr lang="en-US" dirty="0">
                <a:solidFill>
                  <a:schemeClr val="accent1">
                    <a:lumMod val="75000"/>
                  </a:schemeClr>
                </a:solidFill>
              </a:rPr>
              <a:t>Select ‘ACCEPT” to make the addition apply </a:t>
            </a:r>
          </a:p>
        </p:txBody>
      </p:sp>
    </p:spTree>
    <p:extLst>
      <p:ext uri="{BB962C8B-B14F-4D97-AF65-F5344CB8AC3E}">
        <p14:creationId xmlns:p14="http://schemas.microsoft.com/office/powerpoint/2010/main" val="2028521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AF278-A122-4467-B52D-4545B2BD565A}"/>
              </a:ext>
            </a:extLst>
          </p:cNvPr>
          <p:cNvSpPr>
            <a:spLocks noGrp="1"/>
          </p:cNvSpPr>
          <p:nvPr>
            <p:ph idx="1"/>
          </p:nvPr>
        </p:nvSpPr>
        <p:spPr>
          <a:xfrm>
            <a:off x="457199" y="1103129"/>
            <a:ext cx="8451669" cy="5088665"/>
          </a:xfrm>
        </p:spPr>
        <p:txBody>
          <a:bodyPr>
            <a:normAutofit fontScale="70000" lnSpcReduction="20000"/>
          </a:bodyPr>
          <a:lstStyle/>
          <a:p>
            <a:r>
              <a:rPr lang="en-US" b="1" dirty="0">
                <a:solidFill>
                  <a:srgbClr val="C00000"/>
                </a:solidFill>
              </a:rPr>
              <a:t>Use plain language</a:t>
            </a:r>
          </a:p>
          <a:p>
            <a:pPr lvl="1"/>
            <a:r>
              <a:rPr lang="en-US" dirty="0"/>
              <a:t>Open notes can </a:t>
            </a:r>
            <a:r>
              <a:rPr lang="en-US" u="sng" dirty="0"/>
              <a:t>reinforce trust </a:t>
            </a:r>
            <a:r>
              <a:rPr lang="en-US" dirty="0"/>
              <a:t>when the notes are transparent and respectful, but they can diminish trust when notes are disrespectful or don’t accurately represent a session. </a:t>
            </a:r>
          </a:p>
          <a:p>
            <a:pPr marL="457200" lvl="1" indent="0">
              <a:buNone/>
            </a:pPr>
            <a:endParaRPr lang="en-US" dirty="0"/>
          </a:p>
          <a:p>
            <a:pPr lvl="1"/>
            <a:r>
              <a:rPr lang="en-US" dirty="0"/>
              <a:t>Using ‘plain language’ helps in understanding what is recommended. As an example, some patients have expressed concerns that the term ‘affect dysregulation’ might be a judgmental term. In this case, it’s an easy switch to simply use the word ‘upset.’ </a:t>
            </a:r>
          </a:p>
          <a:p>
            <a:pPr marL="457200" lvl="1" indent="0">
              <a:buNone/>
            </a:pPr>
            <a:endParaRPr lang="en-US" dirty="0"/>
          </a:p>
          <a:p>
            <a:pPr lvl="1"/>
            <a:r>
              <a:rPr lang="en-US" dirty="0"/>
              <a:t>Use the patient’s description if appropriate. ‘Ms. </a:t>
            </a:r>
            <a:r>
              <a:rPr lang="en-US" dirty="0" err="1"/>
              <a:t>Acher</a:t>
            </a:r>
            <a:r>
              <a:rPr lang="en-US" dirty="0"/>
              <a:t> describes her mood as ‘all over the place’. This is more meaningful and useful to the patient. </a:t>
            </a:r>
          </a:p>
          <a:p>
            <a:pPr marL="457200" lvl="1" indent="0">
              <a:buNone/>
            </a:pPr>
            <a:endParaRPr lang="en-US" dirty="0"/>
          </a:p>
          <a:p>
            <a:pPr lvl="1"/>
            <a:r>
              <a:rPr lang="en-US" dirty="0"/>
              <a:t>It’s important to explain to patients that there are professional standards and health insurance requirements that need to be satisfied. Again, explaining and setting expectations is key. It is also a requirement for proper informed consent.</a:t>
            </a:r>
          </a:p>
        </p:txBody>
      </p:sp>
    </p:spTree>
    <p:extLst>
      <p:ext uri="{BB962C8B-B14F-4D97-AF65-F5344CB8AC3E}">
        <p14:creationId xmlns:p14="http://schemas.microsoft.com/office/powerpoint/2010/main" val="327793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F9B30-9B9D-4726-99FD-24CB0C70073D}"/>
              </a:ext>
            </a:extLst>
          </p:cNvPr>
          <p:cNvSpPr>
            <a:spLocks noGrp="1"/>
          </p:cNvSpPr>
          <p:nvPr>
            <p:ph idx="1"/>
          </p:nvPr>
        </p:nvSpPr>
        <p:spPr>
          <a:xfrm>
            <a:off x="600892" y="547958"/>
            <a:ext cx="8229600" cy="5153979"/>
          </a:xfrm>
        </p:spPr>
        <p:txBody>
          <a:bodyPr>
            <a:normAutofit fontScale="77500" lnSpcReduction="20000"/>
          </a:bodyPr>
          <a:lstStyle/>
          <a:p>
            <a:pPr marL="0" indent="0">
              <a:buNone/>
            </a:pPr>
            <a:endParaRPr lang="en-US" dirty="0"/>
          </a:p>
          <a:p>
            <a:pPr marL="0" indent="0">
              <a:buNone/>
            </a:pPr>
            <a:r>
              <a:rPr lang="en-US" dirty="0"/>
              <a:t>Source of material: </a:t>
            </a:r>
          </a:p>
          <a:p>
            <a:pPr marL="0" indent="0">
              <a:buNone/>
            </a:pPr>
            <a:r>
              <a:rPr lang="en-US" dirty="0"/>
              <a:t>					Opennotes.org</a:t>
            </a:r>
          </a:p>
          <a:p>
            <a:pPr lvl="1"/>
            <a:endParaRPr lang="en-US" dirty="0"/>
          </a:p>
          <a:p>
            <a:pPr marL="0" indent="0">
              <a:buNone/>
            </a:pPr>
            <a:r>
              <a:rPr lang="en-US" b="1" dirty="0"/>
              <a:t>Media articles about open notes</a:t>
            </a:r>
          </a:p>
          <a:p>
            <a:r>
              <a:rPr lang="en-US" sz="2100" dirty="0">
                <a:hlinkClick r:id="rId2"/>
              </a:rPr>
              <a:t>Sharing Clinical Notes With Patients Improves Treatment Effectiveness</a:t>
            </a:r>
            <a:r>
              <a:rPr lang="en-US" sz="2100" dirty="0"/>
              <a:t>, </a:t>
            </a:r>
            <a:r>
              <a:rPr lang="en-US" sz="2100" i="1" dirty="0"/>
              <a:t>OpenNotes.org</a:t>
            </a:r>
            <a:endParaRPr lang="en-US" sz="2100" dirty="0"/>
          </a:p>
          <a:p>
            <a:r>
              <a:rPr lang="en-US" sz="2100" dirty="0">
                <a:hlinkClick r:id="rId3"/>
              </a:rPr>
              <a:t>Patient access to electronic psychiatric records: A pilot study</a:t>
            </a:r>
            <a:r>
              <a:rPr lang="en-US" sz="2100" dirty="0"/>
              <a:t>, </a:t>
            </a:r>
            <a:r>
              <a:rPr lang="en-US" sz="2100" i="1" dirty="0"/>
              <a:t>ScienceDirect </a:t>
            </a:r>
            <a:endParaRPr lang="en-US" sz="2100" dirty="0"/>
          </a:p>
          <a:p>
            <a:r>
              <a:rPr lang="en-US" sz="2100" dirty="0">
                <a:hlinkClick r:id="rId4"/>
              </a:rPr>
              <a:t>Boston hospital pilot gives patients electronic access to their therapists’ notes</a:t>
            </a:r>
            <a:r>
              <a:rPr lang="en-US" sz="2100" dirty="0"/>
              <a:t>, </a:t>
            </a:r>
            <a:r>
              <a:rPr lang="en-US" sz="2100" i="1" dirty="0"/>
              <a:t>Washington Post</a:t>
            </a:r>
            <a:endParaRPr lang="en-US" sz="2100" dirty="0"/>
          </a:p>
          <a:p>
            <a:r>
              <a:rPr lang="en-US" sz="2100" dirty="0">
                <a:hlinkClick r:id="rId5"/>
              </a:rPr>
              <a:t>What the therapist thinks about you</a:t>
            </a:r>
            <a:r>
              <a:rPr lang="en-US" sz="2100" dirty="0"/>
              <a:t>, </a:t>
            </a:r>
            <a:r>
              <a:rPr lang="en-US" sz="2100" i="1" dirty="0"/>
              <a:t>New York Times</a:t>
            </a:r>
            <a:endParaRPr lang="en-US" sz="2100" dirty="0"/>
          </a:p>
          <a:p>
            <a:r>
              <a:rPr lang="en-US" sz="2100" dirty="0">
                <a:hlinkClick r:id="rId6"/>
              </a:rPr>
              <a:t>Doctors’ notes on mental health shared with patients</a:t>
            </a:r>
            <a:r>
              <a:rPr lang="en-US" sz="2100" dirty="0"/>
              <a:t>, </a:t>
            </a:r>
            <a:r>
              <a:rPr lang="en-US" sz="2100" i="1" dirty="0"/>
              <a:t>Boston Globe</a:t>
            </a:r>
            <a:endParaRPr lang="en-US" sz="2100" dirty="0"/>
          </a:p>
          <a:p>
            <a:r>
              <a:rPr lang="en-US" sz="2100" dirty="0">
                <a:hlinkClick r:id="rId7"/>
              </a:rPr>
              <a:t>Would You Want to Read Your Therapist’s Notes?</a:t>
            </a:r>
            <a:r>
              <a:rPr lang="en-US" sz="2100" dirty="0"/>
              <a:t>, </a:t>
            </a:r>
            <a:r>
              <a:rPr lang="en-US" sz="2100" i="1" dirty="0"/>
              <a:t>Shape Magazine</a:t>
            </a:r>
            <a:endParaRPr lang="en-US" sz="2100" dirty="0"/>
          </a:p>
          <a:p>
            <a:r>
              <a:rPr lang="en-US" sz="2100" dirty="0">
                <a:hlinkClick r:id="rId8"/>
              </a:rPr>
              <a:t>Clinic lets patients read their therapist’s notes</a:t>
            </a:r>
            <a:r>
              <a:rPr lang="en-US" sz="2100" dirty="0"/>
              <a:t>, </a:t>
            </a:r>
            <a:r>
              <a:rPr lang="en-US" sz="2100" i="1" dirty="0"/>
              <a:t>BBC World Service</a:t>
            </a:r>
            <a:endParaRPr lang="en-US" sz="2100" dirty="0"/>
          </a:p>
          <a:p>
            <a:r>
              <a:rPr lang="en-US" sz="2100" dirty="0">
                <a:hlinkClick r:id="rId9"/>
              </a:rPr>
              <a:t>Should therapists give their patients access to mental health notes?</a:t>
            </a:r>
            <a:r>
              <a:rPr lang="en-US" sz="2100" dirty="0"/>
              <a:t>, </a:t>
            </a:r>
            <a:r>
              <a:rPr lang="en-US" sz="2100" i="1" dirty="0"/>
              <a:t>KPCC-FM 89.3 Southern California Public Radio</a:t>
            </a:r>
            <a:endParaRPr lang="en-US" sz="2100" dirty="0"/>
          </a:p>
          <a:p>
            <a:r>
              <a:rPr lang="en-US" sz="2100" dirty="0">
                <a:hlinkClick r:id="rId10"/>
              </a:rPr>
              <a:t>Beth Israel Opens Mental Health Notes To Some Patients,</a:t>
            </a:r>
            <a:r>
              <a:rPr lang="en-US" sz="2100" dirty="0"/>
              <a:t>, </a:t>
            </a:r>
            <a:r>
              <a:rPr lang="en-US" sz="2100" i="1" dirty="0"/>
              <a:t>WBUR-FM 90.9 Boston’s NPR News Station</a:t>
            </a:r>
            <a:endParaRPr lang="en-US" sz="2100" dirty="0"/>
          </a:p>
          <a:p>
            <a:pPr marL="457200" lvl="1" indent="0">
              <a:buNone/>
            </a:pPr>
            <a:endParaRPr lang="en-US" dirty="0"/>
          </a:p>
        </p:txBody>
      </p:sp>
    </p:spTree>
    <p:extLst>
      <p:ext uri="{BB962C8B-B14F-4D97-AF65-F5344CB8AC3E}">
        <p14:creationId xmlns:p14="http://schemas.microsoft.com/office/powerpoint/2010/main" val="329715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2DD193-5B57-4703-8D49-25B0C1399302}"/>
              </a:ext>
            </a:extLst>
          </p:cNvPr>
          <p:cNvSpPr>
            <a:spLocks noGrp="1"/>
          </p:cNvSpPr>
          <p:nvPr>
            <p:ph idx="1"/>
          </p:nvPr>
        </p:nvSpPr>
        <p:spPr>
          <a:xfrm>
            <a:off x="457200" y="1155380"/>
            <a:ext cx="8229600" cy="4095571"/>
          </a:xfrm>
        </p:spPr>
        <p:txBody>
          <a:bodyPr>
            <a:normAutofit fontScale="85000" lnSpcReduction="10000"/>
          </a:bodyPr>
          <a:lstStyle/>
          <a:p>
            <a:r>
              <a:rPr lang="en-US" b="1" dirty="0">
                <a:solidFill>
                  <a:srgbClr val="C00000"/>
                </a:solidFill>
              </a:rPr>
              <a:t>Engage patients in the documentation</a:t>
            </a:r>
          </a:p>
          <a:p>
            <a:pPr lvl="1"/>
            <a:r>
              <a:rPr lang="en-US" dirty="0"/>
              <a:t> Let your patients know it’s okay to ask, “How are you going to document this?” This doesn’t mean the patient decides what can or cannot be written. It may be helpful to communicate that while the patient has a right to access to the record, the health professional must still satisfy professional requirements and standards.</a:t>
            </a:r>
          </a:p>
          <a:p>
            <a:pPr marL="457200" lvl="1" indent="0">
              <a:buNone/>
            </a:pPr>
            <a:endParaRPr lang="en-US" dirty="0"/>
          </a:p>
          <a:p>
            <a:pPr lvl="1"/>
            <a:r>
              <a:rPr lang="en-US" dirty="0"/>
              <a:t>After concluding a discussion about a particularly sensitive subject, the clinician could ask:  “ for my note, is it acceptable to you if I write….”</a:t>
            </a:r>
          </a:p>
        </p:txBody>
      </p:sp>
    </p:spTree>
    <p:extLst>
      <p:ext uri="{BB962C8B-B14F-4D97-AF65-F5344CB8AC3E}">
        <p14:creationId xmlns:p14="http://schemas.microsoft.com/office/powerpoint/2010/main" val="429035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2818C-E996-4EFF-8D88-959E495E7AF0}"/>
              </a:ext>
            </a:extLst>
          </p:cNvPr>
          <p:cNvSpPr>
            <a:spLocks noGrp="1"/>
          </p:cNvSpPr>
          <p:nvPr>
            <p:ph idx="1"/>
          </p:nvPr>
        </p:nvSpPr>
        <p:spPr>
          <a:xfrm>
            <a:off x="515983" y="1103129"/>
            <a:ext cx="8229600" cy="5539333"/>
          </a:xfrm>
        </p:spPr>
        <p:txBody>
          <a:bodyPr>
            <a:normAutofit fontScale="92500" lnSpcReduction="20000"/>
          </a:bodyPr>
          <a:lstStyle/>
          <a:p>
            <a:r>
              <a:rPr lang="en-US" b="1" dirty="0">
                <a:solidFill>
                  <a:srgbClr val="C00000"/>
                </a:solidFill>
              </a:rPr>
              <a:t>Develop options if a patient’s access to notes may carry more risk than benefit</a:t>
            </a:r>
          </a:p>
          <a:p>
            <a:pPr lvl="1"/>
            <a:r>
              <a:rPr lang="en-US" b="1" dirty="0"/>
              <a:t> </a:t>
            </a:r>
            <a:r>
              <a:rPr lang="en-US" dirty="0"/>
              <a:t>You may decide with the patient to keep the notes invisible and select ‘un-share with patient’.  You might suggest reading the note together. Therapists may want to revisit these options at any point during treatment. Explanation of ‘un-sharing’ is necessary. </a:t>
            </a:r>
          </a:p>
          <a:p>
            <a:pPr lvl="1"/>
            <a:r>
              <a:rPr lang="en-US" b="1" dirty="0"/>
              <a:t>Personal Notes or Personal Psychotherapy </a:t>
            </a:r>
            <a:r>
              <a:rPr lang="en-US" dirty="0"/>
              <a:t>Notes are an option in a case where content would be consider damaging for a patient to see. </a:t>
            </a:r>
          </a:p>
          <a:p>
            <a:pPr lvl="2"/>
            <a:r>
              <a:rPr lang="en-US" dirty="0"/>
              <a:t>Keep separate from the EMR</a:t>
            </a:r>
          </a:p>
          <a:p>
            <a:pPr lvl="2"/>
            <a:r>
              <a:rPr lang="en-US" dirty="0"/>
              <a:t>Owned by the writer</a:t>
            </a:r>
          </a:p>
          <a:p>
            <a:pPr lvl="2"/>
            <a:r>
              <a:rPr lang="en-US" dirty="0"/>
              <a:t>Not discoverable for a Medical Record request</a:t>
            </a:r>
          </a:p>
          <a:p>
            <a:pPr lvl="2"/>
            <a:r>
              <a:rPr lang="en-US" dirty="0"/>
              <a:t>Are notes solely for the writers use </a:t>
            </a:r>
          </a:p>
          <a:p>
            <a:pPr lvl="2"/>
            <a:r>
              <a:rPr lang="en-US" dirty="0"/>
              <a:t>Secured and destroyed when the work is complete or the notes not needed. </a:t>
            </a:r>
          </a:p>
        </p:txBody>
      </p:sp>
    </p:spTree>
    <p:extLst>
      <p:ext uri="{BB962C8B-B14F-4D97-AF65-F5344CB8AC3E}">
        <p14:creationId xmlns:p14="http://schemas.microsoft.com/office/powerpoint/2010/main" val="328562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1AB74-5031-439C-B6FE-42C35A564ECD}"/>
              </a:ext>
            </a:extLst>
          </p:cNvPr>
          <p:cNvSpPr>
            <a:spLocks noGrp="1"/>
          </p:cNvSpPr>
          <p:nvPr>
            <p:ph idx="1"/>
          </p:nvPr>
        </p:nvSpPr>
        <p:spPr>
          <a:xfrm>
            <a:off x="457200" y="1381214"/>
            <a:ext cx="8229600" cy="4095571"/>
          </a:xfrm>
        </p:spPr>
        <p:txBody>
          <a:bodyPr/>
          <a:lstStyle/>
          <a:p>
            <a:r>
              <a:rPr lang="en-US" b="1" dirty="0">
                <a:solidFill>
                  <a:srgbClr val="C00000"/>
                </a:solidFill>
              </a:rPr>
              <a:t>Discuss the diagnosis</a:t>
            </a:r>
          </a:p>
          <a:p>
            <a:pPr lvl="1"/>
            <a:r>
              <a:rPr lang="en-US" dirty="0"/>
              <a:t>We recommend that diagnoses and other important details be discussed with patients before documenting, so they aren’t learning something for the first time in the note.</a:t>
            </a:r>
          </a:p>
        </p:txBody>
      </p:sp>
    </p:spTree>
    <p:extLst>
      <p:ext uri="{BB962C8B-B14F-4D97-AF65-F5344CB8AC3E}">
        <p14:creationId xmlns:p14="http://schemas.microsoft.com/office/powerpoint/2010/main" val="43157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8E610-1803-404F-AC34-25275C12B29B}"/>
              </a:ext>
            </a:extLst>
          </p:cNvPr>
          <p:cNvSpPr>
            <a:spLocks noGrp="1"/>
          </p:cNvSpPr>
          <p:nvPr>
            <p:ph idx="1"/>
          </p:nvPr>
        </p:nvSpPr>
        <p:spPr>
          <a:xfrm>
            <a:off x="457200" y="1194570"/>
            <a:ext cx="8229600" cy="4095571"/>
          </a:xfrm>
        </p:spPr>
        <p:txBody>
          <a:bodyPr>
            <a:normAutofit/>
          </a:bodyPr>
          <a:lstStyle/>
          <a:p>
            <a:r>
              <a:rPr lang="en-US" b="1" dirty="0">
                <a:solidFill>
                  <a:srgbClr val="C00000"/>
                </a:solidFill>
              </a:rPr>
              <a:t>Create a plan</a:t>
            </a:r>
          </a:p>
          <a:p>
            <a:pPr lvl="1"/>
            <a:r>
              <a:rPr lang="en-US" dirty="0"/>
              <a:t> Consider having a discussion with your patients and together coming up with a plan for what they should do if they become worried or upset by reading their notes, or if they disagree with something in them. Setting realistic expectations is highly important, just as it is with any other aspect of a patient-health professional relationship.</a:t>
            </a:r>
          </a:p>
        </p:txBody>
      </p:sp>
    </p:spTree>
    <p:extLst>
      <p:ext uri="{BB962C8B-B14F-4D97-AF65-F5344CB8AC3E}">
        <p14:creationId xmlns:p14="http://schemas.microsoft.com/office/powerpoint/2010/main" val="3186105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59ED-26A5-47E3-B684-074DD5915466}"/>
              </a:ext>
            </a:extLst>
          </p:cNvPr>
          <p:cNvSpPr>
            <a:spLocks noGrp="1"/>
          </p:cNvSpPr>
          <p:nvPr>
            <p:ph type="title"/>
          </p:nvPr>
        </p:nvSpPr>
        <p:spPr>
          <a:xfrm>
            <a:off x="394996" y="433502"/>
            <a:ext cx="8229600" cy="835461"/>
          </a:xfrm>
        </p:spPr>
        <p:txBody>
          <a:bodyPr/>
          <a:lstStyle/>
          <a:p>
            <a:r>
              <a:rPr lang="en-US" dirty="0">
                <a:solidFill>
                  <a:srgbClr val="CC0000"/>
                </a:solidFill>
              </a:rPr>
              <a:t>Examples of Challenging Situations</a:t>
            </a:r>
          </a:p>
        </p:txBody>
      </p:sp>
      <p:sp>
        <p:nvSpPr>
          <p:cNvPr id="3" name="Content Placeholder 2">
            <a:extLst>
              <a:ext uri="{FF2B5EF4-FFF2-40B4-BE49-F238E27FC236}">
                <a16:creationId xmlns:a16="http://schemas.microsoft.com/office/drawing/2014/main" id="{BEB9BAD5-94AB-4C44-A890-6F003BD7F0BC}"/>
              </a:ext>
            </a:extLst>
          </p:cNvPr>
          <p:cNvSpPr>
            <a:spLocks noGrp="1"/>
          </p:cNvSpPr>
          <p:nvPr>
            <p:ph idx="1"/>
          </p:nvPr>
        </p:nvSpPr>
        <p:spPr>
          <a:xfrm>
            <a:off x="519404" y="1321466"/>
            <a:ext cx="8229600" cy="4095571"/>
          </a:xfrm>
        </p:spPr>
        <p:txBody>
          <a:bodyPr/>
          <a:lstStyle/>
          <a:p>
            <a:endParaRPr lang="en-US" dirty="0"/>
          </a:p>
          <a:p>
            <a:pPr marL="0" indent="0">
              <a:buNone/>
            </a:pPr>
            <a:r>
              <a:rPr lang="en-US" dirty="0"/>
              <a:t>Remember! </a:t>
            </a:r>
          </a:p>
          <a:p>
            <a:r>
              <a:rPr lang="en-US" dirty="0"/>
              <a:t>You want to write mental health notes that are clinically meaningful and educational for you, your patient, and your patient’s care team.</a:t>
            </a:r>
          </a:p>
        </p:txBody>
      </p:sp>
    </p:spTree>
    <p:extLst>
      <p:ext uri="{BB962C8B-B14F-4D97-AF65-F5344CB8AC3E}">
        <p14:creationId xmlns:p14="http://schemas.microsoft.com/office/powerpoint/2010/main" val="1073957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D45A-C721-4685-8AA5-17D93ECAC028}"/>
              </a:ext>
            </a:extLst>
          </p:cNvPr>
          <p:cNvSpPr>
            <a:spLocks noGrp="1"/>
          </p:cNvSpPr>
          <p:nvPr>
            <p:ph type="title"/>
          </p:nvPr>
        </p:nvSpPr>
        <p:spPr>
          <a:xfrm>
            <a:off x="457200" y="439723"/>
            <a:ext cx="8229600" cy="1143000"/>
          </a:xfrm>
        </p:spPr>
        <p:txBody>
          <a:bodyPr/>
          <a:lstStyle/>
          <a:p>
            <a:r>
              <a:rPr lang="en-US" dirty="0">
                <a:solidFill>
                  <a:srgbClr val="CC0000"/>
                </a:solidFill>
              </a:rPr>
              <a:t>#1: The Delusional Patient</a:t>
            </a:r>
          </a:p>
        </p:txBody>
      </p:sp>
      <p:sp>
        <p:nvSpPr>
          <p:cNvPr id="3" name="Content Placeholder 2">
            <a:extLst>
              <a:ext uri="{FF2B5EF4-FFF2-40B4-BE49-F238E27FC236}">
                <a16:creationId xmlns:a16="http://schemas.microsoft.com/office/drawing/2014/main" id="{78D86187-DDC5-4CFC-AD31-7C5A5F49EACB}"/>
              </a:ext>
            </a:extLst>
          </p:cNvPr>
          <p:cNvSpPr>
            <a:spLocks noGrp="1"/>
          </p:cNvSpPr>
          <p:nvPr>
            <p:ph idx="1"/>
          </p:nvPr>
        </p:nvSpPr>
        <p:spPr>
          <a:xfrm>
            <a:off x="457200" y="1495637"/>
            <a:ext cx="8229600" cy="4992249"/>
          </a:xfrm>
        </p:spPr>
        <p:txBody>
          <a:bodyPr>
            <a:normAutofit fontScale="62500" lnSpcReduction="20000"/>
          </a:bodyPr>
          <a:lstStyle/>
          <a:p>
            <a:r>
              <a:rPr lang="en-US" b="1" dirty="0"/>
              <a:t>Scenario:</a:t>
            </a:r>
            <a:r>
              <a:rPr lang="en-US" dirty="0"/>
              <a:t> Mr. A is a man with schizophrenia who believes that the FBI has placed “invisible” microphones and cameras in his apartment. He takes 1 mg of risperidone daily “to keep my family off my back,” but you are trying to get him to take a higher dose. You have tried to discuss his diagnosis with him, but he dismisses it, and believes that “schizophrenia was made up by the FBI to incarcerate subversives.”</a:t>
            </a:r>
          </a:p>
          <a:p>
            <a:pPr marL="0" indent="0">
              <a:buNone/>
            </a:pPr>
            <a:endParaRPr lang="en-US" dirty="0"/>
          </a:p>
          <a:p>
            <a:r>
              <a:rPr lang="en-US" b="1" dirty="0"/>
              <a:t>Sample note:</a:t>
            </a:r>
            <a:r>
              <a:rPr lang="en-US" dirty="0"/>
              <a:t> Mr. A says he is taking risperidone 1 mg daily, but he continues to be convinced that the FBI is monitoring him. We disagree on this, as we do about whether he has a psychiatric problem in the first place. I believe that a higher dose of risperidone would help him with the anxiety he feels about being monitored, but he firmly refused to increase the dose to 2 mg daily. I nevertheless urged him to consider a brief trial of the higher dose, to see if he noticed any benefit. We will continue to assess his overall level of anxiety and how it affects his daily functioning. I am concerned that his anxiety limits his ability to feel safe on a day-to-day basis. But on a happier note, he continues to be very interested in current events and reads newspapers and books extensively.</a:t>
            </a:r>
          </a:p>
          <a:p>
            <a:endParaRPr lang="en-US" dirty="0"/>
          </a:p>
        </p:txBody>
      </p:sp>
    </p:spTree>
    <p:extLst>
      <p:ext uri="{BB962C8B-B14F-4D97-AF65-F5344CB8AC3E}">
        <p14:creationId xmlns:p14="http://schemas.microsoft.com/office/powerpoint/2010/main" val="905881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A7A6-BB45-4865-B58E-689EE9B534C3}"/>
              </a:ext>
            </a:extLst>
          </p:cNvPr>
          <p:cNvSpPr>
            <a:spLocks noGrp="1"/>
          </p:cNvSpPr>
          <p:nvPr>
            <p:ph type="title"/>
          </p:nvPr>
        </p:nvSpPr>
        <p:spPr>
          <a:xfrm>
            <a:off x="625151" y="501927"/>
            <a:ext cx="8229600" cy="717273"/>
          </a:xfrm>
        </p:spPr>
        <p:txBody>
          <a:bodyPr>
            <a:normAutofit fontScale="90000"/>
          </a:bodyPr>
          <a:lstStyle/>
          <a:p>
            <a:r>
              <a:rPr lang="en-US" dirty="0">
                <a:solidFill>
                  <a:srgbClr val="CC0000"/>
                </a:solidFill>
              </a:rPr>
              <a:t>#2:  Borderline Personality</a:t>
            </a:r>
          </a:p>
        </p:txBody>
      </p:sp>
      <p:sp>
        <p:nvSpPr>
          <p:cNvPr id="3" name="Content Placeholder 2">
            <a:extLst>
              <a:ext uri="{FF2B5EF4-FFF2-40B4-BE49-F238E27FC236}">
                <a16:creationId xmlns:a16="http://schemas.microsoft.com/office/drawing/2014/main" id="{B72F716A-0830-471B-B0F4-D9CDF7224442}"/>
              </a:ext>
            </a:extLst>
          </p:cNvPr>
          <p:cNvSpPr>
            <a:spLocks noGrp="1"/>
          </p:cNvSpPr>
          <p:nvPr>
            <p:ph idx="1"/>
          </p:nvPr>
        </p:nvSpPr>
        <p:spPr>
          <a:xfrm>
            <a:off x="457200" y="1381214"/>
            <a:ext cx="8229600" cy="5299504"/>
          </a:xfrm>
        </p:spPr>
        <p:txBody>
          <a:bodyPr>
            <a:normAutofit fontScale="62500" lnSpcReduction="20000"/>
          </a:bodyPr>
          <a:lstStyle/>
          <a:p>
            <a:r>
              <a:rPr lang="en-US" b="1" dirty="0"/>
              <a:t>Scenario:</a:t>
            </a:r>
            <a:r>
              <a:rPr lang="en-US" dirty="0"/>
              <a:t> Ms. B is a young woman who frequently self-mutilates to manage stress. She is taking fluoxetine and aripiprazole for anxiety and depression. They help to increase her stress tolerance to a certain extent, but she finds that ongoing use of alcohol and marijuana “help me more” with anxiety. Her relationship with her boyfriend continues to be marked by frequent verbal fights and occasional pushing. You are trying to explore other medication options and also to encourage her to try dialectical behavior therapy.</a:t>
            </a:r>
          </a:p>
          <a:p>
            <a:pPr marL="0" indent="0">
              <a:buNone/>
            </a:pPr>
            <a:endParaRPr lang="en-US" dirty="0"/>
          </a:p>
          <a:p>
            <a:r>
              <a:rPr lang="en-US" b="1" dirty="0"/>
              <a:t>Sample note:</a:t>
            </a:r>
            <a:r>
              <a:rPr lang="en-US" dirty="0"/>
              <a:t> Ms. B’s condition remains about the same as it was during our last visit. She feels the medication helps somewhat, but I have shared my concerns with her that her continued use of marijuana and alcohol likely interferes with the ability of the medication to help. She recognizes her frustration and unhappiness, however, and was open to discussing a referral for dialectical behavior therapy. I think this could be very helpful for her. I also raised the question of AA. We agreed to see how she felt after a week of going without alcohol, and if she can do this, we will consider a low dose of lithium to help her with her moods. While she has her ups and downs at her job as a receptionist, she does feel her boss is supportive, and that’s encouraging.</a:t>
            </a:r>
          </a:p>
          <a:p>
            <a:endParaRPr lang="en-US" dirty="0"/>
          </a:p>
        </p:txBody>
      </p:sp>
    </p:spTree>
    <p:extLst>
      <p:ext uri="{BB962C8B-B14F-4D97-AF65-F5344CB8AC3E}">
        <p14:creationId xmlns:p14="http://schemas.microsoft.com/office/powerpoint/2010/main" val="96746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BB29-7CBC-406E-9D93-86524742806F}"/>
              </a:ext>
            </a:extLst>
          </p:cNvPr>
          <p:cNvSpPr>
            <a:spLocks noGrp="1"/>
          </p:cNvSpPr>
          <p:nvPr>
            <p:ph type="title"/>
          </p:nvPr>
        </p:nvSpPr>
        <p:spPr>
          <a:xfrm>
            <a:off x="457200" y="396180"/>
            <a:ext cx="8229600" cy="1143000"/>
          </a:xfrm>
        </p:spPr>
        <p:txBody>
          <a:bodyPr/>
          <a:lstStyle/>
          <a:p>
            <a:r>
              <a:rPr lang="en-US" dirty="0">
                <a:solidFill>
                  <a:srgbClr val="CC0000"/>
                </a:solidFill>
              </a:rPr>
              <a:t>#3: The Survivor of Sexual Trauma</a:t>
            </a:r>
          </a:p>
        </p:txBody>
      </p:sp>
      <p:sp>
        <p:nvSpPr>
          <p:cNvPr id="3" name="Content Placeholder 2">
            <a:extLst>
              <a:ext uri="{FF2B5EF4-FFF2-40B4-BE49-F238E27FC236}">
                <a16:creationId xmlns:a16="http://schemas.microsoft.com/office/drawing/2014/main" id="{FA52ECDB-C3E1-41FC-9357-8F59E9E53BC1}"/>
              </a:ext>
            </a:extLst>
          </p:cNvPr>
          <p:cNvSpPr>
            <a:spLocks noGrp="1"/>
          </p:cNvSpPr>
          <p:nvPr>
            <p:ph idx="1"/>
          </p:nvPr>
        </p:nvSpPr>
        <p:spPr>
          <a:xfrm>
            <a:off x="457200" y="1548139"/>
            <a:ext cx="8229600" cy="4913681"/>
          </a:xfrm>
        </p:spPr>
        <p:txBody>
          <a:bodyPr>
            <a:normAutofit fontScale="85000" lnSpcReduction="20000"/>
          </a:bodyPr>
          <a:lstStyle/>
          <a:p>
            <a:r>
              <a:rPr lang="en-US" b="1" dirty="0"/>
              <a:t>Scenario: </a:t>
            </a:r>
            <a:r>
              <a:rPr lang="en-US" dirty="0"/>
              <a:t>Ms. C is a woman in her thirties whom you have seen for a year for depression and who now reveals that she was molested by an uncle several times when she was 9. She has never revealed this to anyone before and was overwhelmed with feelings when she mentioned it. She asks you not to reveal this in the medical record.</a:t>
            </a:r>
          </a:p>
          <a:p>
            <a:pPr marL="0" indent="0">
              <a:buNone/>
            </a:pPr>
            <a:endParaRPr lang="en-US" dirty="0"/>
          </a:p>
          <a:p>
            <a:r>
              <a:rPr lang="en-US" b="1" dirty="0"/>
              <a:t>Sample note:</a:t>
            </a:r>
            <a:r>
              <a:rPr lang="en-US" dirty="0"/>
              <a:t> Ms. C is functioning well on citalopram 40 mg </a:t>
            </a:r>
            <a:r>
              <a:rPr lang="en-US" dirty="0" err="1"/>
              <a:t>qd</a:t>
            </a:r>
            <a:r>
              <a:rPr lang="en-US" dirty="0"/>
              <a:t>, sleeping and eating well, and doing well at work. Today she mentioned some incidents in her past that we have not discussed before and that were very significant for her. We will continue the citalopram and explore the incidents when we meet next.</a:t>
            </a:r>
          </a:p>
          <a:p>
            <a:endParaRPr lang="en-US" dirty="0"/>
          </a:p>
        </p:txBody>
      </p:sp>
    </p:spTree>
    <p:extLst>
      <p:ext uri="{BB962C8B-B14F-4D97-AF65-F5344CB8AC3E}">
        <p14:creationId xmlns:p14="http://schemas.microsoft.com/office/powerpoint/2010/main" val="3341517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CED1-0D90-42F4-93B9-E04A20A5C01B}"/>
              </a:ext>
            </a:extLst>
          </p:cNvPr>
          <p:cNvSpPr>
            <a:spLocks noGrp="1"/>
          </p:cNvSpPr>
          <p:nvPr>
            <p:ph type="title"/>
          </p:nvPr>
        </p:nvSpPr>
        <p:spPr>
          <a:xfrm>
            <a:off x="457200" y="103820"/>
            <a:ext cx="8450424" cy="1143000"/>
          </a:xfrm>
        </p:spPr>
        <p:txBody>
          <a:bodyPr>
            <a:normAutofit fontScale="90000"/>
          </a:bodyPr>
          <a:lstStyle/>
          <a:p>
            <a:br>
              <a:rPr lang="en-US" dirty="0"/>
            </a:br>
            <a:r>
              <a:rPr lang="en-US" dirty="0">
                <a:solidFill>
                  <a:srgbClr val="CC0000"/>
                </a:solidFill>
              </a:rPr>
              <a:t>#4: </a:t>
            </a:r>
            <a:r>
              <a:rPr lang="en-US" i="1" dirty="0">
                <a:solidFill>
                  <a:srgbClr val="CC0000"/>
                </a:solidFill>
              </a:rPr>
              <a:t>The manipulative/dishonest patient</a:t>
            </a:r>
            <a:endParaRPr lang="en-US" dirty="0"/>
          </a:p>
        </p:txBody>
      </p:sp>
      <p:sp>
        <p:nvSpPr>
          <p:cNvPr id="3" name="Content Placeholder 2">
            <a:extLst>
              <a:ext uri="{FF2B5EF4-FFF2-40B4-BE49-F238E27FC236}">
                <a16:creationId xmlns:a16="http://schemas.microsoft.com/office/drawing/2014/main" id="{4627BAF3-9B1F-41F6-ACCD-AA5F66D7E3A6}"/>
              </a:ext>
            </a:extLst>
          </p:cNvPr>
          <p:cNvSpPr>
            <a:spLocks noGrp="1"/>
          </p:cNvSpPr>
          <p:nvPr>
            <p:ph idx="1"/>
          </p:nvPr>
        </p:nvSpPr>
        <p:spPr>
          <a:xfrm>
            <a:off x="457200" y="1470756"/>
            <a:ext cx="8229600" cy="4799415"/>
          </a:xfrm>
        </p:spPr>
        <p:txBody>
          <a:bodyPr>
            <a:normAutofit fontScale="62500" lnSpcReduction="20000"/>
          </a:bodyPr>
          <a:lstStyle/>
          <a:p>
            <a:r>
              <a:rPr lang="en-US" b="1" dirty="0"/>
              <a:t>Scenario:</a:t>
            </a:r>
            <a:r>
              <a:rPr lang="en-US" dirty="0"/>
              <a:t> Mr. D. is a man in his twenties whom you have been treating for anxiety. You get a call from a pharmacy saying he has been filling prescriptions for a benzodiazepine from a physician you have never heard of. You tactfully confront Mr. D with this information, and he gets very upset and leaves the visit prematurely, saying he can’t trust you anymore.</a:t>
            </a:r>
          </a:p>
          <a:p>
            <a:pPr marL="0" indent="0">
              <a:buNone/>
            </a:pPr>
            <a:endParaRPr lang="en-US" dirty="0"/>
          </a:p>
          <a:p>
            <a:r>
              <a:rPr lang="en-US" b="1" dirty="0"/>
              <a:t>Sample note:</a:t>
            </a:r>
            <a:r>
              <a:rPr lang="en-US" dirty="0"/>
              <a:t> Mr. D. said he has been doing well on fluoxetine 20 mg </a:t>
            </a:r>
            <a:r>
              <a:rPr lang="en-US" dirty="0" err="1"/>
              <a:t>qd</a:t>
            </a:r>
            <a:r>
              <a:rPr lang="en-US" dirty="0"/>
              <a:t> and clonazepam 1 mg bid for anxiety, and that he enjoys his new job as a mechanic. I told him I had been contacted by a pharmacy to ask me if I knew he was getting alprazolam from a different doctor, and I asked him if we could discuss the issue. Unfortunately, he became very upset and told me that the alprazolam was “none of your business.” I told him I thought perhaps his anxiety was under treated on the regimen I have been giving him, but he did not want to discuss it and left the office suddenly. He did not make a follow-up appointment, and I will send a letter inviting him to do so.</a:t>
            </a:r>
          </a:p>
          <a:p>
            <a:endParaRPr lang="en-US" dirty="0"/>
          </a:p>
        </p:txBody>
      </p:sp>
    </p:spTree>
    <p:extLst>
      <p:ext uri="{BB962C8B-B14F-4D97-AF65-F5344CB8AC3E}">
        <p14:creationId xmlns:p14="http://schemas.microsoft.com/office/powerpoint/2010/main" val="1637831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C901-7902-4859-903C-CAFB389B9A15}"/>
              </a:ext>
            </a:extLst>
          </p:cNvPr>
          <p:cNvSpPr>
            <a:spLocks noGrp="1"/>
          </p:cNvSpPr>
          <p:nvPr>
            <p:ph type="title"/>
          </p:nvPr>
        </p:nvSpPr>
        <p:spPr>
          <a:xfrm>
            <a:off x="457200" y="448680"/>
            <a:ext cx="8229600" cy="1143000"/>
          </a:xfrm>
        </p:spPr>
        <p:txBody>
          <a:bodyPr/>
          <a:lstStyle/>
          <a:p>
            <a:r>
              <a:rPr lang="en-US" b="1" dirty="0">
                <a:solidFill>
                  <a:srgbClr val="C00000"/>
                </a:solidFill>
              </a:rPr>
              <a:t>Guidelines for Open Notes</a:t>
            </a:r>
          </a:p>
        </p:txBody>
      </p:sp>
      <p:sp>
        <p:nvSpPr>
          <p:cNvPr id="3" name="Content Placeholder 2">
            <a:extLst>
              <a:ext uri="{FF2B5EF4-FFF2-40B4-BE49-F238E27FC236}">
                <a16:creationId xmlns:a16="http://schemas.microsoft.com/office/drawing/2014/main" id="{CA81F46E-FDAF-4448-90CE-512182ECFBA0}"/>
              </a:ext>
            </a:extLst>
          </p:cNvPr>
          <p:cNvSpPr>
            <a:spLocks noGrp="1"/>
          </p:cNvSpPr>
          <p:nvPr>
            <p:ph idx="1"/>
          </p:nvPr>
        </p:nvSpPr>
        <p:spPr>
          <a:xfrm>
            <a:off x="542544" y="1591680"/>
            <a:ext cx="8229600" cy="4967616"/>
          </a:xfrm>
        </p:spPr>
        <p:txBody>
          <a:bodyPr>
            <a:normAutofit fontScale="85000" lnSpcReduction="20000"/>
          </a:bodyPr>
          <a:lstStyle/>
          <a:p>
            <a:pPr marL="0" indent="0">
              <a:buNone/>
            </a:pPr>
            <a:r>
              <a:rPr lang="en-US" dirty="0"/>
              <a:t>Clinicians should strive to write notes that are accurate and representative of what occurs during the appointments while demonstrating professionalism and respect for the patient. The “”CLEAR” strategy provides guidelines to enhance note writing and avoid common pitfalls. </a:t>
            </a:r>
          </a:p>
          <a:p>
            <a:pPr marL="800100" lvl="2" indent="0">
              <a:buNone/>
            </a:pPr>
            <a:endParaRPr lang="en-US" dirty="0"/>
          </a:p>
          <a:p>
            <a:pPr lvl="2"/>
            <a:r>
              <a:rPr lang="en-US" sz="3300" b="1" dirty="0">
                <a:solidFill>
                  <a:srgbClr val="0000FF"/>
                </a:solidFill>
              </a:rPr>
              <a:t>C</a:t>
            </a:r>
            <a:r>
              <a:rPr lang="en-US" dirty="0"/>
              <a:t>- Connect</a:t>
            </a:r>
          </a:p>
          <a:p>
            <a:pPr lvl="2"/>
            <a:r>
              <a:rPr lang="en-US" sz="3300" b="1" dirty="0">
                <a:solidFill>
                  <a:srgbClr val="0000FF"/>
                </a:solidFill>
              </a:rPr>
              <a:t>L</a:t>
            </a:r>
            <a:r>
              <a:rPr lang="en-US" dirty="0"/>
              <a:t>-Language</a:t>
            </a:r>
          </a:p>
          <a:p>
            <a:pPr lvl="2"/>
            <a:r>
              <a:rPr lang="en-US" sz="3800" b="1" dirty="0">
                <a:solidFill>
                  <a:srgbClr val="0000FF"/>
                </a:solidFill>
              </a:rPr>
              <a:t>E</a:t>
            </a:r>
            <a:r>
              <a:rPr lang="en-US" dirty="0"/>
              <a:t>- Encourage</a:t>
            </a:r>
          </a:p>
          <a:p>
            <a:pPr lvl="2"/>
            <a:r>
              <a:rPr lang="en-US" sz="3800" b="1" dirty="0">
                <a:solidFill>
                  <a:srgbClr val="0000FF"/>
                </a:solidFill>
              </a:rPr>
              <a:t>A-</a:t>
            </a:r>
            <a:r>
              <a:rPr lang="en-US" dirty="0"/>
              <a:t> Audience</a:t>
            </a:r>
          </a:p>
          <a:p>
            <a:pPr lvl="2"/>
            <a:r>
              <a:rPr lang="en-US" sz="3800" b="1" dirty="0">
                <a:solidFill>
                  <a:srgbClr val="0000FF"/>
                </a:solidFill>
              </a:rPr>
              <a:t>R-</a:t>
            </a:r>
            <a:r>
              <a:rPr lang="en-US" dirty="0"/>
              <a:t> Respect</a:t>
            </a:r>
          </a:p>
        </p:txBody>
      </p:sp>
    </p:spTree>
    <p:extLst>
      <p:ext uri="{BB962C8B-B14F-4D97-AF65-F5344CB8AC3E}">
        <p14:creationId xmlns:p14="http://schemas.microsoft.com/office/powerpoint/2010/main" val="211808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72FC-396E-4C04-A771-DA4A5B6FEED3}"/>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B81DCAA0-32AD-4F97-B544-369455AA4491}"/>
              </a:ext>
            </a:extLst>
          </p:cNvPr>
          <p:cNvSpPr>
            <a:spLocks noGrp="1"/>
          </p:cNvSpPr>
          <p:nvPr>
            <p:ph idx="1"/>
          </p:nvPr>
        </p:nvSpPr>
        <p:spPr/>
        <p:txBody>
          <a:bodyPr>
            <a:normAutofit lnSpcReduction="10000"/>
          </a:bodyPr>
          <a:lstStyle/>
          <a:p>
            <a:r>
              <a:rPr lang="en-US" dirty="0"/>
              <a:t>To understand the new Federal Mandates for medical record transparency</a:t>
            </a:r>
          </a:p>
          <a:p>
            <a:r>
              <a:rPr lang="en-US" dirty="0"/>
              <a:t>To understand the benefits and potential pitfalls of open notes</a:t>
            </a:r>
          </a:p>
          <a:p>
            <a:r>
              <a:rPr lang="en-US" dirty="0"/>
              <a:t>How to move forward: To learn important approach to writing notes read by patients and other care team members and the proper use of ‘sensitive note’ and ‘share with patient’</a:t>
            </a:r>
          </a:p>
        </p:txBody>
      </p:sp>
    </p:spTree>
    <p:extLst>
      <p:ext uri="{BB962C8B-B14F-4D97-AF65-F5344CB8AC3E}">
        <p14:creationId xmlns:p14="http://schemas.microsoft.com/office/powerpoint/2010/main" val="34521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96BC-065C-4AFB-8715-5CFE20940F16}"/>
              </a:ext>
            </a:extLst>
          </p:cNvPr>
          <p:cNvSpPr>
            <a:spLocks noGrp="1"/>
          </p:cNvSpPr>
          <p:nvPr>
            <p:ph type="title"/>
          </p:nvPr>
        </p:nvSpPr>
        <p:spPr>
          <a:xfrm>
            <a:off x="457200" y="399320"/>
            <a:ext cx="8229600" cy="1143000"/>
          </a:xfrm>
        </p:spPr>
        <p:txBody>
          <a:bodyPr/>
          <a:lstStyle/>
          <a:p>
            <a:r>
              <a:rPr lang="en-US" b="1" dirty="0">
                <a:solidFill>
                  <a:srgbClr val="0000FF"/>
                </a:solidFill>
              </a:rPr>
              <a:t>Connect</a:t>
            </a:r>
          </a:p>
        </p:txBody>
      </p:sp>
      <p:sp>
        <p:nvSpPr>
          <p:cNvPr id="3" name="Content Placeholder 2">
            <a:extLst>
              <a:ext uri="{FF2B5EF4-FFF2-40B4-BE49-F238E27FC236}">
                <a16:creationId xmlns:a16="http://schemas.microsoft.com/office/drawing/2014/main" id="{442D8E64-3617-496C-BC96-8F85F1B17354}"/>
              </a:ext>
            </a:extLst>
          </p:cNvPr>
          <p:cNvSpPr>
            <a:spLocks noGrp="1"/>
          </p:cNvSpPr>
          <p:nvPr>
            <p:ph idx="1"/>
          </p:nvPr>
        </p:nvSpPr>
        <p:spPr>
          <a:xfrm>
            <a:off x="457200" y="1542320"/>
            <a:ext cx="8229600" cy="4916360"/>
          </a:xfrm>
        </p:spPr>
        <p:txBody>
          <a:bodyPr>
            <a:normAutofit fontScale="70000" lnSpcReduction="20000"/>
          </a:bodyPr>
          <a:lstStyle/>
          <a:p>
            <a:r>
              <a:rPr lang="en-US" dirty="0"/>
              <a:t>Documentation should include </a:t>
            </a:r>
            <a:r>
              <a:rPr lang="en-US" u="sng" dirty="0"/>
              <a:t>only information pertinent to what transpired in that visit</a:t>
            </a:r>
            <a:r>
              <a:rPr lang="en-US" dirty="0"/>
              <a:t>. You are communicating with the patient (and other clinicians)  through your note to provide a summary of what was reported, discussed and planned </a:t>
            </a:r>
            <a:r>
              <a:rPr lang="en-US" i="1" dirty="0"/>
              <a:t>that visit</a:t>
            </a:r>
            <a:r>
              <a:rPr lang="en-US" dirty="0"/>
              <a:t>.</a:t>
            </a:r>
          </a:p>
          <a:p>
            <a:pPr marL="0" indent="0">
              <a:buNone/>
            </a:pPr>
            <a:endParaRPr lang="en-US" dirty="0"/>
          </a:p>
          <a:p>
            <a:r>
              <a:rPr lang="en-US" dirty="0"/>
              <a:t>What does this mean?</a:t>
            </a:r>
          </a:p>
          <a:p>
            <a:pPr marL="0" indent="0">
              <a:buNone/>
            </a:pPr>
            <a:endParaRPr lang="en-US" dirty="0"/>
          </a:p>
          <a:p>
            <a:pPr lvl="1"/>
            <a:r>
              <a:rPr lang="en-US" dirty="0">
                <a:solidFill>
                  <a:srgbClr val="CC0000"/>
                </a:solidFill>
              </a:rPr>
              <a:t>No more Note Bloat!</a:t>
            </a:r>
          </a:p>
          <a:p>
            <a:pPr lvl="1"/>
            <a:r>
              <a:rPr lang="en-US" dirty="0"/>
              <a:t>No more pulling forward old notes, old results or history for your own convenience. This habit is confusing and disorienting to the outside reader. It is also misleading for billing purposes. </a:t>
            </a:r>
          </a:p>
          <a:p>
            <a:pPr lvl="1"/>
            <a:r>
              <a:rPr lang="en-US" dirty="0"/>
              <a:t>Stay specific to the visit which is a nice check to verify what was decided and recommended during the visit. </a:t>
            </a:r>
          </a:p>
          <a:p>
            <a:pPr lvl="1"/>
            <a:r>
              <a:rPr lang="en-US" dirty="0"/>
              <a:t>Notes that appear redundant , or unchanged from former notes lowers your credibility and misrepresents the visit. </a:t>
            </a:r>
          </a:p>
        </p:txBody>
      </p:sp>
    </p:spTree>
    <p:extLst>
      <p:ext uri="{BB962C8B-B14F-4D97-AF65-F5344CB8AC3E}">
        <p14:creationId xmlns:p14="http://schemas.microsoft.com/office/powerpoint/2010/main" val="218330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190A-1593-49A3-A7A2-C0CC47B5A910}"/>
              </a:ext>
            </a:extLst>
          </p:cNvPr>
          <p:cNvSpPr>
            <a:spLocks noGrp="1"/>
          </p:cNvSpPr>
          <p:nvPr>
            <p:ph type="title"/>
          </p:nvPr>
        </p:nvSpPr>
        <p:spPr>
          <a:xfrm>
            <a:off x="457200" y="479219"/>
            <a:ext cx="8229600" cy="1143000"/>
          </a:xfrm>
        </p:spPr>
        <p:txBody>
          <a:bodyPr/>
          <a:lstStyle/>
          <a:p>
            <a:r>
              <a:rPr lang="en-US" b="1" dirty="0">
                <a:solidFill>
                  <a:srgbClr val="0000FF"/>
                </a:solidFill>
              </a:rPr>
              <a:t>Language</a:t>
            </a:r>
          </a:p>
        </p:txBody>
      </p:sp>
      <p:sp>
        <p:nvSpPr>
          <p:cNvPr id="3" name="Content Placeholder 2">
            <a:extLst>
              <a:ext uri="{FF2B5EF4-FFF2-40B4-BE49-F238E27FC236}">
                <a16:creationId xmlns:a16="http://schemas.microsoft.com/office/drawing/2014/main" id="{FC4B171B-250B-4ABF-8F5B-C95F18BFB86D}"/>
              </a:ext>
            </a:extLst>
          </p:cNvPr>
          <p:cNvSpPr>
            <a:spLocks noGrp="1"/>
          </p:cNvSpPr>
          <p:nvPr>
            <p:ph idx="1"/>
          </p:nvPr>
        </p:nvSpPr>
        <p:spPr>
          <a:xfrm>
            <a:off x="457200" y="1506810"/>
            <a:ext cx="8229600" cy="4734192"/>
          </a:xfrm>
        </p:spPr>
        <p:txBody>
          <a:bodyPr>
            <a:normAutofit/>
          </a:bodyPr>
          <a:lstStyle/>
          <a:p>
            <a:r>
              <a:rPr lang="en-US" dirty="0"/>
              <a:t>Carefully select your words!  </a:t>
            </a:r>
          </a:p>
          <a:p>
            <a:r>
              <a:rPr lang="en-US" dirty="0"/>
              <a:t>Use simple, easy to understand language</a:t>
            </a:r>
          </a:p>
          <a:p>
            <a:r>
              <a:rPr lang="en-US" dirty="0"/>
              <a:t>Avoid acronyms- spell phrases out. ( use the dictionary function in EPIC to make this easy)</a:t>
            </a:r>
          </a:p>
          <a:p>
            <a:r>
              <a:rPr lang="en-US" dirty="0"/>
              <a:t>Avoid medical jargon- Use simple language</a:t>
            </a:r>
          </a:p>
          <a:p>
            <a:r>
              <a:rPr lang="en-US" dirty="0"/>
              <a:t>DO include everything you need to justify billing (physical and mental status exams. Labs reviewed  etc.)	</a:t>
            </a:r>
            <a:r>
              <a:rPr lang="en-US" sz="2200" dirty="0"/>
              <a:t>You may need to explain to the patient why you are always including certain types of information </a:t>
            </a:r>
          </a:p>
        </p:txBody>
      </p:sp>
    </p:spTree>
    <p:extLst>
      <p:ext uri="{BB962C8B-B14F-4D97-AF65-F5344CB8AC3E}">
        <p14:creationId xmlns:p14="http://schemas.microsoft.com/office/powerpoint/2010/main" val="204947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3E6D-DA28-414C-A120-406675C2DEA9}"/>
              </a:ext>
            </a:extLst>
          </p:cNvPr>
          <p:cNvSpPr>
            <a:spLocks noGrp="1"/>
          </p:cNvSpPr>
          <p:nvPr>
            <p:ph type="title"/>
          </p:nvPr>
        </p:nvSpPr>
        <p:spPr>
          <a:xfrm>
            <a:off x="457200" y="594804"/>
            <a:ext cx="8229600" cy="985421"/>
          </a:xfrm>
        </p:spPr>
        <p:txBody>
          <a:bodyPr>
            <a:normAutofit/>
          </a:bodyPr>
          <a:lstStyle/>
          <a:p>
            <a:r>
              <a:rPr lang="en-US" b="1" dirty="0">
                <a:solidFill>
                  <a:srgbClr val="0000FF"/>
                </a:solidFill>
              </a:rPr>
              <a:t>Encourage</a:t>
            </a:r>
          </a:p>
        </p:txBody>
      </p:sp>
      <p:sp>
        <p:nvSpPr>
          <p:cNvPr id="3" name="Content Placeholder 2">
            <a:extLst>
              <a:ext uri="{FF2B5EF4-FFF2-40B4-BE49-F238E27FC236}">
                <a16:creationId xmlns:a16="http://schemas.microsoft.com/office/drawing/2014/main" id="{C9C7B1F1-4570-42F3-8233-B790DEF2835F}"/>
              </a:ext>
            </a:extLst>
          </p:cNvPr>
          <p:cNvSpPr>
            <a:spLocks noGrp="1"/>
          </p:cNvSpPr>
          <p:nvPr>
            <p:ph idx="1"/>
          </p:nvPr>
        </p:nvSpPr>
        <p:spPr>
          <a:xfrm>
            <a:off x="457200" y="1737629"/>
            <a:ext cx="8229600" cy="4095571"/>
          </a:xfrm>
        </p:spPr>
        <p:txBody>
          <a:bodyPr/>
          <a:lstStyle/>
          <a:p>
            <a:r>
              <a:rPr lang="en-US" dirty="0"/>
              <a:t>Remember to use encouraging language in your notes, recognizing a person’s strengths, accomplishments and progress overall. </a:t>
            </a:r>
          </a:p>
          <a:p>
            <a:r>
              <a:rPr lang="en-US" dirty="0"/>
              <a:t>This should also include </a:t>
            </a:r>
            <a:r>
              <a:rPr lang="en-US" i="1" dirty="0"/>
              <a:t>their</a:t>
            </a:r>
            <a:r>
              <a:rPr lang="en-US" dirty="0"/>
              <a:t> goals and how you are working </a:t>
            </a:r>
            <a:r>
              <a:rPr lang="en-US" i="1" dirty="0"/>
              <a:t>together</a:t>
            </a:r>
            <a:r>
              <a:rPr lang="en-US" dirty="0"/>
              <a:t> to reach them. </a:t>
            </a:r>
            <a:r>
              <a:rPr lang="en-US" sz="2000" dirty="0"/>
              <a:t>(Serves to engage the person and encourage accountability and adherence to the treatment plan both of you agreed on in the visit.)</a:t>
            </a:r>
            <a:endParaRPr lang="en-US" dirty="0"/>
          </a:p>
        </p:txBody>
      </p:sp>
    </p:spTree>
    <p:extLst>
      <p:ext uri="{BB962C8B-B14F-4D97-AF65-F5344CB8AC3E}">
        <p14:creationId xmlns:p14="http://schemas.microsoft.com/office/powerpoint/2010/main" val="670657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11ED-3F0D-4804-8484-64A851AF8374}"/>
              </a:ext>
            </a:extLst>
          </p:cNvPr>
          <p:cNvSpPr>
            <a:spLocks noGrp="1"/>
          </p:cNvSpPr>
          <p:nvPr>
            <p:ph type="title"/>
          </p:nvPr>
        </p:nvSpPr>
        <p:spPr>
          <a:xfrm>
            <a:off x="457200" y="541363"/>
            <a:ext cx="8229600" cy="1143000"/>
          </a:xfrm>
        </p:spPr>
        <p:txBody>
          <a:bodyPr/>
          <a:lstStyle/>
          <a:p>
            <a:r>
              <a:rPr lang="en-US" b="1" dirty="0">
                <a:solidFill>
                  <a:srgbClr val="0000FF"/>
                </a:solidFill>
              </a:rPr>
              <a:t>Audience</a:t>
            </a:r>
          </a:p>
        </p:txBody>
      </p:sp>
      <p:sp>
        <p:nvSpPr>
          <p:cNvPr id="3" name="Content Placeholder 2">
            <a:extLst>
              <a:ext uri="{FF2B5EF4-FFF2-40B4-BE49-F238E27FC236}">
                <a16:creationId xmlns:a16="http://schemas.microsoft.com/office/drawing/2014/main" id="{A59769EA-5157-4C2B-8F93-C406EED38558}"/>
              </a:ext>
            </a:extLst>
          </p:cNvPr>
          <p:cNvSpPr>
            <a:spLocks noGrp="1"/>
          </p:cNvSpPr>
          <p:nvPr>
            <p:ph idx="1"/>
          </p:nvPr>
        </p:nvSpPr>
        <p:spPr>
          <a:xfrm>
            <a:off x="457200" y="1684363"/>
            <a:ext cx="8229600" cy="4095571"/>
          </a:xfrm>
        </p:spPr>
        <p:txBody>
          <a:bodyPr>
            <a:normAutofit fontScale="85000" lnSpcReduction="20000"/>
          </a:bodyPr>
          <a:lstStyle/>
          <a:p>
            <a:r>
              <a:rPr lang="en-US" dirty="0"/>
              <a:t>Remember who will be reading your note!</a:t>
            </a:r>
          </a:p>
          <a:p>
            <a:r>
              <a:rPr lang="en-US" dirty="0"/>
              <a:t>Compose your note as if the individual is sitting on your shoulder reading along</a:t>
            </a:r>
          </a:p>
          <a:p>
            <a:r>
              <a:rPr lang="en-US" dirty="0"/>
              <a:t>Avoid any stigmatizing, derogatory, disrespectful or unprofessional terminology</a:t>
            </a:r>
          </a:p>
          <a:p>
            <a:r>
              <a:rPr lang="en-US" dirty="0"/>
              <a:t>Compose your note assuming that the person will be reading it and ask yourself: “What will assist this person with follow through?”</a:t>
            </a:r>
          </a:p>
          <a:p>
            <a:r>
              <a:rPr lang="en-US" dirty="0"/>
              <a:t>Discuss what you will be documenting with the person ahead of time , particularly if it is sensitive material, and agree on terms and language used. </a:t>
            </a:r>
          </a:p>
        </p:txBody>
      </p:sp>
    </p:spTree>
    <p:extLst>
      <p:ext uri="{BB962C8B-B14F-4D97-AF65-F5344CB8AC3E}">
        <p14:creationId xmlns:p14="http://schemas.microsoft.com/office/powerpoint/2010/main" val="3614919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BC64-C9B4-4745-ABF2-B90C4B1E9028}"/>
              </a:ext>
            </a:extLst>
          </p:cNvPr>
          <p:cNvSpPr>
            <a:spLocks noGrp="1"/>
          </p:cNvSpPr>
          <p:nvPr>
            <p:ph type="title"/>
          </p:nvPr>
        </p:nvSpPr>
        <p:spPr>
          <a:xfrm>
            <a:off x="457200" y="647895"/>
            <a:ext cx="8229600" cy="1143000"/>
          </a:xfrm>
        </p:spPr>
        <p:txBody>
          <a:bodyPr/>
          <a:lstStyle/>
          <a:p>
            <a:r>
              <a:rPr lang="en-US" b="1" dirty="0">
                <a:solidFill>
                  <a:srgbClr val="0000FF"/>
                </a:solidFill>
              </a:rPr>
              <a:t>Respect</a:t>
            </a:r>
          </a:p>
        </p:txBody>
      </p:sp>
      <p:sp>
        <p:nvSpPr>
          <p:cNvPr id="3" name="Content Placeholder 2">
            <a:extLst>
              <a:ext uri="{FF2B5EF4-FFF2-40B4-BE49-F238E27FC236}">
                <a16:creationId xmlns:a16="http://schemas.microsoft.com/office/drawing/2014/main" id="{B600632D-A111-4F7B-8CE3-BE6DF8FAD83E}"/>
              </a:ext>
            </a:extLst>
          </p:cNvPr>
          <p:cNvSpPr>
            <a:spLocks noGrp="1"/>
          </p:cNvSpPr>
          <p:nvPr>
            <p:ph idx="1"/>
          </p:nvPr>
        </p:nvSpPr>
        <p:spPr>
          <a:xfrm>
            <a:off x="457200" y="1806256"/>
            <a:ext cx="8229600" cy="4095571"/>
          </a:xfrm>
        </p:spPr>
        <p:txBody>
          <a:bodyPr>
            <a:normAutofit fontScale="92500" lnSpcReduction="10000"/>
          </a:bodyPr>
          <a:lstStyle/>
          <a:p>
            <a:r>
              <a:rPr lang="en-US" dirty="0"/>
              <a:t>Be respectful in your documentation.</a:t>
            </a:r>
          </a:p>
          <a:p>
            <a:r>
              <a:rPr lang="en-US" dirty="0"/>
              <a:t>Provide education about the Open Note Access and talk about the benefits to them </a:t>
            </a:r>
            <a:r>
              <a:rPr lang="en-US" i="1" dirty="0"/>
              <a:t>and you! </a:t>
            </a:r>
          </a:p>
          <a:p>
            <a:r>
              <a:rPr lang="en-US" dirty="0"/>
              <a:t>Invite them  to read their notes and assure them that if they read anything upsetting or what the perceive as incorrect, that you can talk about it in the next visit. </a:t>
            </a:r>
          </a:p>
          <a:p>
            <a:r>
              <a:rPr lang="en-US" dirty="0"/>
              <a:t>All of this builds TRUST and Partnership= Better outcomes!!</a:t>
            </a:r>
          </a:p>
        </p:txBody>
      </p:sp>
    </p:spTree>
    <p:extLst>
      <p:ext uri="{BB962C8B-B14F-4D97-AF65-F5344CB8AC3E}">
        <p14:creationId xmlns:p14="http://schemas.microsoft.com/office/powerpoint/2010/main" val="3971522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DE98-1AD2-4E46-84A0-2A2360588C92}"/>
              </a:ext>
            </a:extLst>
          </p:cNvPr>
          <p:cNvSpPr>
            <a:spLocks noGrp="1"/>
          </p:cNvSpPr>
          <p:nvPr>
            <p:ph type="title"/>
          </p:nvPr>
        </p:nvSpPr>
        <p:spPr>
          <a:xfrm>
            <a:off x="457200" y="463049"/>
            <a:ext cx="8229600" cy="1143000"/>
          </a:xfrm>
        </p:spPr>
        <p:txBody>
          <a:bodyPr/>
          <a:lstStyle/>
          <a:p>
            <a:r>
              <a:rPr lang="en-US" dirty="0">
                <a:solidFill>
                  <a:srgbClr val="C00000"/>
                </a:solidFill>
              </a:rPr>
              <a:t>Changing our Culture</a:t>
            </a:r>
          </a:p>
        </p:txBody>
      </p:sp>
      <p:sp>
        <p:nvSpPr>
          <p:cNvPr id="3" name="Content Placeholder 2">
            <a:extLst>
              <a:ext uri="{FF2B5EF4-FFF2-40B4-BE49-F238E27FC236}">
                <a16:creationId xmlns:a16="http://schemas.microsoft.com/office/drawing/2014/main" id="{615F6903-B706-4137-A9A7-EB5F8B14666D}"/>
              </a:ext>
            </a:extLst>
          </p:cNvPr>
          <p:cNvSpPr>
            <a:spLocks noGrp="1"/>
          </p:cNvSpPr>
          <p:nvPr>
            <p:ph idx="1"/>
          </p:nvPr>
        </p:nvSpPr>
        <p:spPr>
          <a:xfrm>
            <a:off x="457200" y="1462358"/>
            <a:ext cx="8229600" cy="4932593"/>
          </a:xfrm>
        </p:spPr>
        <p:txBody>
          <a:bodyPr>
            <a:normAutofit fontScale="85000" lnSpcReduction="20000"/>
          </a:bodyPr>
          <a:lstStyle/>
          <a:p>
            <a:r>
              <a:rPr lang="en-US" b="1" dirty="0"/>
              <a:t>Divisions, Programs and Clinicians</a:t>
            </a:r>
          </a:p>
          <a:p>
            <a:pPr lvl="1"/>
            <a:r>
              <a:rPr lang="en-US" dirty="0"/>
              <a:t>Inform our patients, clients and families at first appointments and in welcome packets</a:t>
            </a:r>
          </a:p>
          <a:p>
            <a:pPr lvl="1"/>
            <a:r>
              <a:rPr lang="en-US" dirty="0"/>
              <a:t>Include in orientation of new staff, faculty etc. </a:t>
            </a:r>
          </a:p>
          <a:p>
            <a:r>
              <a:rPr lang="en-US" b="1" dirty="0"/>
              <a:t>Self monitor</a:t>
            </a:r>
          </a:p>
          <a:p>
            <a:pPr lvl="1"/>
            <a:r>
              <a:rPr lang="en-US" dirty="0"/>
              <a:t>Write a note as if the patient is looking over your shoulder!</a:t>
            </a:r>
          </a:p>
          <a:p>
            <a:r>
              <a:rPr lang="en-US" b="1" dirty="0"/>
              <a:t>Monitor each other</a:t>
            </a:r>
          </a:p>
          <a:p>
            <a:pPr lvl="1"/>
            <a:r>
              <a:rPr lang="en-US" dirty="0"/>
              <a:t>Pay attention to your peers and reports- GIVE FEEDBACK</a:t>
            </a:r>
          </a:p>
          <a:p>
            <a:r>
              <a:rPr lang="en-US" b="1" dirty="0"/>
              <a:t>Provide supervision </a:t>
            </a:r>
            <a:r>
              <a:rPr lang="en-US" dirty="0"/>
              <a:t>for all trainees and talk about it!</a:t>
            </a:r>
          </a:p>
          <a:p>
            <a:pPr lvl="1"/>
            <a:r>
              <a:rPr lang="en-US" dirty="0"/>
              <a:t>Re-read the note before you sign it!!  </a:t>
            </a:r>
          </a:p>
          <a:p>
            <a:pPr marL="457200" lvl="1" indent="0">
              <a:buNone/>
            </a:pPr>
            <a:endParaRPr lang="en-US" dirty="0"/>
          </a:p>
          <a:p>
            <a:pPr marL="457200" lvl="1" indent="0">
              <a:buNone/>
            </a:pPr>
            <a:r>
              <a:rPr lang="en-US" dirty="0"/>
              <a:t>** We still have to document what is necessary to reflect our work so we can bill. </a:t>
            </a:r>
          </a:p>
          <a:p>
            <a:pPr marL="457200" lvl="1" indent="0">
              <a:buNone/>
            </a:pPr>
            <a:endParaRPr lang="en-US" dirty="0"/>
          </a:p>
        </p:txBody>
      </p:sp>
    </p:spTree>
    <p:extLst>
      <p:ext uri="{BB962C8B-B14F-4D97-AF65-F5344CB8AC3E}">
        <p14:creationId xmlns:p14="http://schemas.microsoft.com/office/powerpoint/2010/main" val="2233761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5D09-018B-413A-812D-38D75DC52085}"/>
              </a:ext>
            </a:extLst>
          </p:cNvPr>
          <p:cNvSpPr>
            <a:spLocks noGrp="1"/>
          </p:cNvSpPr>
          <p:nvPr>
            <p:ph type="ctrTitle"/>
          </p:nvPr>
        </p:nvSpPr>
        <p:spPr>
          <a:xfrm>
            <a:off x="810209" y="2391682"/>
            <a:ext cx="7772400" cy="1825755"/>
          </a:xfrm>
        </p:spPr>
        <p:txBody>
          <a:bodyPr>
            <a:normAutofit fontScale="90000"/>
          </a:bodyPr>
          <a:lstStyle/>
          <a:p>
            <a:r>
              <a:rPr lang="en-US" dirty="0">
                <a:solidFill>
                  <a:srgbClr val="CC0000"/>
                </a:solidFill>
              </a:rPr>
              <a:t>Options in EPIC:</a:t>
            </a:r>
            <a:br>
              <a:rPr lang="en-US" dirty="0">
                <a:solidFill>
                  <a:srgbClr val="CC0000"/>
                </a:solidFill>
              </a:rPr>
            </a:br>
            <a:r>
              <a:rPr lang="en-US" dirty="0">
                <a:solidFill>
                  <a:srgbClr val="CC0000"/>
                </a:solidFill>
              </a:rPr>
              <a:t> The 'Sensitive Note’ &amp; </a:t>
            </a:r>
            <a:br>
              <a:rPr lang="en-US" dirty="0">
                <a:solidFill>
                  <a:srgbClr val="CC0000"/>
                </a:solidFill>
              </a:rPr>
            </a:br>
            <a:r>
              <a:rPr lang="en-US" dirty="0">
                <a:solidFill>
                  <a:srgbClr val="CC0000"/>
                </a:solidFill>
              </a:rPr>
              <a:t>‘Sharing w/ Patient’</a:t>
            </a:r>
          </a:p>
        </p:txBody>
      </p:sp>
    </p:spTree>
    <p:extLst>
      <p:ext uri="{BB962C8B-B14F-4D97-AF65-F5344CB8AC3E}">
        <p14:creationId xmlns:p14="http://schemas.microsoft.com/office/powerpoint/2010/main" val="707590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3BA1-1398-4EB8-A6FB-99E065D0791D}"/>
              </a:ext>
            </a:extLst>
          </p:cNvPr>
          <p:cNvSpPr>
            <a:spLocks noGrp="1"/>
          </p:cNvSpPr>
          <p:nvPr>
            <p:ph type="title"/>
          </p:nvPr>
        </p:nvSpPr>
        <p:spPr>
          <a:xfrm>
            <a:off x="573932" y="206655"/>
            <a:ext cx="8229600" cy="1143000"/>
          </a:xfrm>
        </p:spPr>
        <p:txBody>
          <a:bodyPr>
            <a:normAutofit fontScale="90000"/>
          </a:bodyPr>
          <a:lstStyle/>
          <a:p>
            <a:r>
              <a:rPr lang="en-US" b="1" dirty="0">
                <a:solidFill>
                  <a:srgbClr val="CC0000"/>
                </a:solidFill>
              </a:rPr>
              <a:t>Sensitive Note= information Blocking</a:t>
            </a:r>
          </a:p>
        </p:txBody>
      </p:sp>
      <p:sp>
        <p:nvSpPr>
          <p:cNvPr id="3" name="Content Placeholder 2">
            <a:extLst>
              <a:ext uri="{FF2B5EF4-FFF2-40B4-BE49-F238E27FC236}">
                <a16:creationId xmlns:a16="http://schemas.microsoft.com/office/drawing/2014/main" id="{93B2E392-73F7-481E-A951-80F29C5F4EE2}"/>
              </a:ext>
            </a:extLst>
          </p:cNvPr>
          <p:cNvSpPr>
            <a:spLocks noGrp="1"/>
          </p:cNvSpPr>
          <p:nvPr>
            <p:ph idx="1"/>
          </p:nvPr>
        </p:nvSpPr>
        <p:spPr>
          <a:xfrm>
            <a:off x="457200" y="1265349"/>
            <a:ext cx="8229600" cy="5115996"/>
          </a:xfrm>
        </p:spPr>
        <p:txBody>
          <a:bodyPr>
            <a:normAutofit fontScale="62500" lnSpcReduction="20000"/>
          </a:bodyPr>
          <a:lstStyle/>
          <a:p>
            <a:r>
              <a:rPr lang="en-US" dirty="0">
                <a:solidFill>
                  <a:srgbClr val="CC0000"/>
                </a:solidFill>
              </a:rPr>
              <a:t>Current definition in Psychiatry-</a:t>
            </a:r>
            <a:r>
              <a:rPr lang="en-US" dirty="0"/>
              <a:t>(Pre-April 5</a:t>
            </a:r>
            <a:r>
              <a:rPr lang="en-US" baseline="30000" dirty="0"/>
              <a:t>th</a:t>
            </a:r>
            <a:r>
              <a:rPr lang="en-US" dirty="0"/>
              <a:t>, 2021)</a:t>
            </a:r>
          </a:p>
          <a:p>
            <a:pPr lvl="1"/>
            <a:r>
              <a:rPr lang="en-US" dirty="0"/>
              <a:t>A note marked sensitive in Psychiatry restricts anyone outside of psychiatry from viewing the content of the note.</a:t>
            </a:r>
          </a:p>
          <a:p>
            <a:pPr lvl="1"/>
            <a:r>
              <a:rPr lang="en-US" dirty="0"/>
              <a:t>The use of this was to protect the confidentiality of the patient by restricting sensitive material from being viewed by other health professionals. (Maintained the confidentiality of the clinician-patient relationship within the therapy.) </a:t>
            </a:r>
          </a:p>
          <a:p>
            <a:pPr lvl="1"/>
            <a:r>
              <a:rPr lang="en-US" dirty="0"/>
              <a:t>We used it to prevent the patient’s information from flowing into CRISP</a:t>
            </a:r>
          </a:p>
          <a:p>
            <a:pPr lvl="1"/>
            <a:r>
              <a:rPr lang="en-US" dirty="0"/>
              <a:t>We also didn’t want patient’s to see their notes if requested.</a:t>
            </a:r>
          </a:p>
          <a:p>
            <a:pPr lvl="1"/>
            <a:r>
              <a:rPr lang="en-US" dirty="0"/>
              <a:t>The majority of Psychiatric notes default to sensitive</a:t>
            </a:r>
          </a:p>
          <a:p>
            <a:pPr lvl="1"/>
            <a:r>
              <a:rPr lang="en-US" dirty="0"/>
              <a:t>Has been problematic in continuity of care and communication across divisions. </a:t>
            </a:r>
          </a:p>
          <a:p>
            <a:pPr marL="457200" lvl="1" indent="0">
              <a:buNone/>
            </a:pPr>
            <a:endParaRPr lang="en-US" dirty="0"/>
          </a:p>
          <a:p>
            <a:pPr lvl="1"/>
            <a:endParaRPr lang="en-US" dirty="0"/>
          </a:p>
          <a:p>
            <a:r>
              <a:rPr lang="en-US" dirty="0">
                <a:solidFill>
                  <a:srgbClr val="CC0000"/>
                </a:solidFill>
              </a:rPr>
              <a:t>Current definition in Med-Surg-  </a:t>
            </a:r>
            <a:r>
              <a:rPr lang="en-US" dirty="0"/>
              <a:t>(Pre-April 5, 2021)</a:t>
            </a:r>
          </a:p>
          <a:p>
            <a:pPr lvl="1"/>
            <a:r>
              <a:rPr lang="en-US" dirty="0"/>
              <a:t>A note marked sensitive can be viewed across the organization by nurses and providers. Any other role can not view the notes ( SW, techs, etc. )</a:t>
            </a:r>
          </a:p>
          <a:p>
            <a:pPr lvl="1"/>
            <a:r>
              <a:rPr lang="en-US" dirty="0"/>
              <a:t>Do not flow into Crisp</a:t>
            </a:r>
          </a:p>
        </p:txBody>
      </p:sp>
    </p:spTree>
    <p:extLst>
      <p:ext uri="{BB962C8B-B14F-4D97-AF65-F5344CB8AC3E}">
        <p14:creationId xmlns:p14="http://schemas.microsoft.com/office/powerpoint/2010/main" val="4013768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2A35-2C16-4856-90BF-EEC880ECB1A5}"/>
              </a:ext>
            </a:extLst>
          </p:cNvPr>
          <p:cNvSpPr>
            <a:spLocks noGrp="1"/>
          </p:cNvSpPr>
          <p:nvPr>
            <p:ph type="title"/>
          </p:nvPr>
        </p:nvSpPr>
        <p:spPr>
          <a:xfrm>
            <a:off x="398834" y="492000"/>
            <a:ext cx="8229600" cy="1143000"/>
          </a:xfrm>
        </p:spPr>
        <p:txBody>
          <a:bodyPr/>
          <a:lstStyle/>
          <a:p>
            <a:r>
              <a:rPr lang="en-US" dirty="0">
                <a:solidFill>
                  <a:srgbClr val="CC0000"/>
                </a:solidFill>
              </a:rPr>
              <a:t>Sensitive notes as of April 5th</a:t>
            </a:r>
          </a:p>
        </p:txBody>
      </p:sp>
      <p:sp>
        <p:nvSpPr>
          <p:cNvPr id="3" name="Content Placeholder 2">
            <a:extLst>
              <a:ext uri="{FF2B5EF4-FFF2-40B4-BE49-F238E27FC236}">
                <a16:creationId xmlns:a16="http://schemas.microsoft.com/office/drawing/2014/main" id="{64682556-7362-48AD-9D95-7B513307C65A}"/>
              </a:ext>
            </a:extLst>
          </p:cNvPr>
          <p:cNvSpPr>
            <a:spLocks noGrp="1"/>
          </p:cNvSpPr>
          <p:nvPr>
            <p:ph idx="1"/>
          </p:nvPr>
        </p:nvSpPr>
        <p:spPr>
          <a:xfrm>
            <a:off x="515566" y="1583119"/>
            <a:ext cx="8229600" cy="4837136"/>
          </a:xfrm>
        </p:spPr>
        <p:txBody>
          <a:bodyPr>
            <a:normAutofit fontScale="85000" lnSpcReduction="10000"/>
          </a:bodyPr>
          <a:lstStyle/>
          <a:p>
            <a:r>
              <a:rPr lang="en-US" dirty="0"/>
              <a:t>Considered information blocking- Proceed with caution</a:t>
            </a:r>
          </a:p>
          <a:p>
            <a:pPr marL="0" indent="0">
              <a:buNone/>
            </a:pPr>
            <a:endParaRPr lang="en-US" dirty="0"/>
          </a:p>
          <a:p>
            <a:r>
              <a:rPr lang="en-US" dirty="0"/>
              <a:t>Should </a:t>
            </a:r>
            <a:r>
              <a:rPr lang="en-US" i="1" dirty="0"/>
              <a:t>only</a:t>
            </a:r>
            <a:r>
              <a:rPr lang="en-US" dirty="0"/>
              <a:t> be used in situations where patient confidentiality is critical and the decision to block other health professionals from seeing the content is agreed upon between the clinician and patient. </a:t>
            </a:r>
          </a:p>
          <a:p>
            <a:pPr marL="0" indent="0">
              <a:buNone/>
            </a:pPr>
            <a:endParaRPr lang="en-US" dirty="0"/>
          </a:p>
          <a:p>
            <a:r>
              <a:rPr lang="en-US" dirty="0"/>
              <a:t>These notes will be viewed by the patient in My Portfolio</a:t>
            </a:r>
          </a:p>
          <a:p>
            <a:pPr marL="0" indent="0">
              <a:buNone/>
            </a:pPr>
            <a:endParaRPr lang="en-US" dirty="0"/>
          </a:p>
          <a:p>
            <a:r>
              <a:rPr lang="en-US" dirty="0"/>
              <a:t>Expectation- minimal use!</a:t>
            </a:r>
          </a:p>
        </p:txBody>
      </p:sp>
    </p:spTree>
    <p:extLst>
      <p:ext uri="{BB962C8B-B14F-4D97-AF65-F5344CB8AC3E}">
        <p14:creationId xmlns:p14="http://schemas.microsoft.com/office/powerpoint/2010/main" val="4087482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2184-BBB9-46D9-A9BC-9A04A33DA1E5}"/>
              </a:ext>
            </a:extLst>
          </p:cNvPr>
          <p:cNvSpPr>
            <a:spLocks noGrp="1"/>
          </p:cNvSpPr>
          <p:nvPr>
            <p:ph type="title"/>
          </p:nvPr>
        </p:nvSpPr>
        <p:spPr>
          <a:xfrm>
            <a:off x="457200" y="517941"/>
            <a:ext cx="8229600" cy="1143000"/>
          </a:xfrm>
        </p:spPr>
        <p:txBody>
          <a:bodyPr>
            <a:normAutofit fontScale="90000"/>
          </a:bodyPr>
          <a:lstStyle/>
          <a:p>
            <a:r>
              <a:rPr lang="en-US" dirty="0">
                <a:solidFill>
                  <a:srgbClr val="CC0000"/>
                </a:solidFill>
              </a:rPr>
              <a:t>Conditions to Mark Notes as Sensitive </a:t>
            </a:r>
          </a:p>
        </p:txBody>
      </p:sp>
      <p:sp>
        <p:nvSpPr>
          <p:cNvPr id="3" name="Content Placeholder 2">
            <a:extLst>
              <a:ext uri="{FF2B5EF4-FFF2-40B4-BE49-F238E27FC236}">
                <a16:creationId xmlns:a16="http://schemas.microsoft.com/office/drawing/2014/main" id="{A2CB0229-56E8-4540-898E-2414A15835DD}"/>
              </a:ext>
            </a:extLst>
          </p:cNvPr>
          <p:cNvSpPr>
            <a:spLocks noGrp="1"/>
          </p:cNvSpPr>
          <p:nvPr>
            <p:ph idx="1"/>
          </p:nvPr>
        </p:nvSpPr>
        <p:spPr>
          <a:xfrm>
            <a:off x="457200" y="1764703"/>
            <a:ext cx="8229600" cy="4636097"/>
          </a:xfrm>
        </p:spPr>
        <p:txBody>
          <a:bodyPr>
            <a:normAutofit fontScale="92500" lnSpcReduction="20000"/>
          </a:bodyPr>
          <a:lstStyle/>
          <a:p>
            <a:r>
              <a:rPr lang="en-US" dirty="0"/>
              <a:t>The decision to mark a note sensitive is made between the clinician and the patient and is for the purpose of preserving confidentiality access pf  sensitive information by other health care providers or flowing into CRISP. </a:t>
            </a:r>
          </a:p>
          <a:p>
            <a:r>
              <a:rPr lang="en-US" dirty="0"/>
              <a:t>The consent from the patient to mark the note sensitive must be documented in the note. </a:t>
            </a:r>
          </a:p>
          <a:p>
            <a:r>
              <a:rPr lang="en-US" dirty="0"/>
              <a:t>By selecting ‘share with patient’ the sensitive note will be viewed by the patient in My Portfolio</a:t>
            </a:r>
          </a:p>
          <a:p>
            <a:r>
              <a:rPr lang="en-US" b="1" dirty="0"/>
              <a:t>The use of ‘Sensitive note’ Will be monitored for use and abuse</a:t>
            </a:r>
          </a:p>
        </p:txBody>
      </p:sp>
    </p:spTree>
    <p:extLst>
      <p:ext uri="{BB962C8B-B14F-4D97-AF65-F5344CB8AC3E}">
        <p14:creationId xmlns:p14="http://schemas.microsoft.com/office/powerpoint/2010/main" val="83984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774326" y="2189069"/>
            <a:ext cx="7702924" cy="3681693"/>
          </a:xfrm>
          <a:prstGeom prst="rect">
            <a:avLst/>
          </a:prstGeom>
        </p:spPr>
      </p:pic>
      <p:pic>
        <p:nvPicPr>
          <p:cNvPr id="6" name="Picture 5"/>
          <p:cNvPicPr/>
          <p:nvPr/>
        </p:nvPicPr>
        <p:blipFill>
          <a:blip r:embed="rId3"/>
          <a:stretch>
            <a:fillRect/>
          </a:stretch>
        </p:blipFill>
        <p:spPr>
          <a:xfrm>
            <a:off x="7549404" y="537882"/>
            <a:ext cx="879101" cy="881903"/>
          </a:xfrm>
          <a:prstGeom prst="rect">
            <a:avLst/>
          </a:prstGeom>
        </p:spPr>
      </p:pic>
      <p:graphicFrame>
        <p:nvGraphicFramePr>
          <p:cNvPr id="5" name="Table 4"/>
          <p:cNvGraphicFramePr>
            <a:graphicFrameLocks noGrp="1"/>
          </p:cNvGraphicFramePr>
          <p:nvPr/>
        </p:nvGraphicFramePr>
        <p:xfrm>
          <a:off x="533960" y="537882"/>
          <a:ext cx="8079442" cy="887506"/>
        </p:xfrm>
        <a:graphic>
          <a:graphicData uri="http://schemas.openxmlformats.org/drawingml/2006/table">
            <a:tbl>
              <a:tblPr/>
              <a:tblGrid>
                <a:gridCol w="7015443">
                  <a:extLst>
                    <a:ext uri="{9D8B030D-6E8A-4147-A177-3AD203B41FA5}">
                      <a16:colId xmlns:a16="http://schemas.microsoft.com/office/drawing/2014/main" val="20000"/>
                    </a:ext>
                  </a:extLst>
                </a:gridCol>
                <a:gridCol w="1063999">
                  <a:extLst>
                    <a:ext uri="{9D8B030D-6E8A-4147-A177-3AD203B41FA5}">
                      <a16:colId xmlns:a16="http://schemas.microsoft.com/office/drawing/2014/main" val="20001"/>
                    </a:ext>
                  </a:extLst>
                </a:gridCol>
              </a:tblGrid>
              <a:tr h="887506">
                <a:tc>
                  <a:txBody>
                    <a:bodyPr/>
                    <a:lstStyle/>
                    <a:p>
                      <a:pPr marL="0" marR="2295525" indent="0" algn="l">
                        <a:lnSpc>
                          <a:spcPts val="3100"/>
                        </a:lnSpc>
                        <a:spcBef>
                          <a:spcPts val="4745"/>
                        </a:spcBef>
                        <a:spcAft>
                          <a:spcPts val="45"/>
                        </a:spcAft>
                      </a:pPr>
                      <a:r>
                        <a:rPr lang="en-US" sz="2100" spc="0" dirty="0">
                          <a:solidFill>
                            <a:srgbClr val="00284B"/>
                          </a:solidFill>
                          <a:latin typeface="Segoe UI" panose="02020603050405020304" pitchFamily="2"/>
                        </a:rPr>
                        <a:t>Consumer Demand for Interoperability Survey</a:t>
                      </a:r>
                      <a:r>
                        <a:rPr lang="en-US" sz="2100" spc="0" baseline="0" dirty="0">
                          <a:solidFill>
                            <a:srgbClr val="00284B"/>
                          </a:solidFill>
                          <a:latin typeface="Segoe UI" panose="02020603050405020304" pitchFamily="2"/>
                        </a:rPr>
                        <a:t> Results</a:t>
                      </a:r>
                      <a:r>
                        <a:rPr lang="en-US" sz="2100" spc="0" dirty="0">
                          <a:solidFill>
                            <a:srgbClr val="00284B"/>
                          </a:solidFill>
                          <a:latin typeface="Segoe UI" panose="02020603050405020304" pitchFamily="2"/>
                        </a:rPr>
                        <a:t>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endParaRPr sz="16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533960" y="1506071"/>
            <a:ext cx="8079441" cy="510988"/>
          </a:xfrm>
          <a:prstGeom prst="rect">
            <a:avLst/>
          </a:prstGeom>
          <a:solidFill>
            <a:srgbClr val="00284B"/>
          </a:solidFill>
          <a:ln w="0" cmpd="sng">
            <a:noFill/>
            <a:prstDash val="solid"/>
          </a:ln>
        </p:spPr>
        <p:txBody>
          <a:bodyPr vert="horz" lIns="0" tIns="96931" rIns="0" bIns="0" anchor="t"/>
          <a:lstStyle/>
          <a:p>
            <a:r>
              <a:rPr lang="en-US" sz="1059">
                <a:solidFill>
                  <a:srgbClr val="FFFFFF"/>
                </a:solidFill>
                <a:latin typeface="Segoe UI Light" panose="02020603050405020304" pitchFamily="2"/>
              </a:rPr>
              <a:t>Consumers are beginning to understand the impacts that lack of interoperability in healthcare has on their lives. Ownership and easy access of their data is prevalent in other industries and causing disappointment in healthcare. </a:t>
            </a:r>
          </a:p>
        </p:txBody>
      </p:sp>
      <p:sp>
        <p:nvSpPr>
          <p:cNvPr id="8" name="Text Placeholder 7"/>
          <p:cNvSpPr>
            <a:spLocks noGrp="1"/>
          </p:cNvSpPr>
          <p:nvPr>
            <p:ph type="body" idx="10"/>
          </p:nvPr>
        </p:nvSpPr>
        <p:spPr>
          <a:xfrm>
            <a:off x="533960" y="5957047"/>
            <a:ext cx="8079441" cy="174812"/>
          </a:xfrm>
          <a:prstGeom prst="rect">
            <a:avLst/>
          </a:prstGeom>
          <a:noFill/>
          <a:ln w="0" cmpd="sng">
            <a:noFill/>
            <a:prstDash val="solid"/>
          </a:ln>
        </p:spPr>
        <p:txBody>
          <a:bodyPr vert="horz" lIns="0" tIns="3362" rIns="0" bIns="0" anchor="t"/>
          <a:lstStyle/>
          <a:p>
            <a:pPr marL="161373" marR="0">
              <a:lnSpc>
                <a:spcPts val="882"/>
              </a:lnSpc>
              <a:spcAft>
                <a:spcPts val="446"/>
              </a:spcAft>
            </a:pPr>
            <a:r>
              <a:rPr lang="en-US" sz="706">
                <a:solidFill>
                  <a:srgbClr val="000000"/>
                </a:solidFill>
                <a:latin typeface="Segoe UI" panose="02020603050405020304" pitchFamily="2"/>
              </a:rPr>
              <a:t>1. Black Book Market Research Interoperability Survey 2020. </a:t>
            </a:r>
            <a:r>
              <a:rPr lang="en-US" sz="706" u="sng">
                <a:solidFill>
                  <a:srgbClr val="0000FF"/>
                </a:solidFill>
                <a:latin typeface="Segoe UI" panose="02020603050405020304" pitchFamily="2"/>
              </a:rPr>
              <a:t>http://www.digitaljournal.com/pr/4761739</a:t>
            </a:r>
            <a:r>
              <a:rPr lang="en-US" sz="100">
                <a:solidFill>
                  <a:srgbClr val="000000"/>
                </a:solidFill>
                <a:latin typeface="Segoe UI" panose="02020603050405020304" pitchFamily="2"/>
              </a:rPr>
              <a:t> </a:t>
            </a:r>
          </a:p>
        </p:txBody>
      </p:sp>
      <p:sp>
        <p:nvSpPr>
          <p:cNvPr id="9" name="Text Placeholder 8"/>
          <p:cNvSpPr>
            <a:spLocks noGrp="1"/>
          </p:cNvSpPr>
          <p:nvPr>
            <p:ph type="body" idx="10"/>
          </p:nvPr>
        </p:nvSpPr>
        <p:spPr>
          <a:xfrm>
            <a:off x="533960" y="6131859"/>
            <a:ext cx="8079441" cy="322729"/>
          </a:xfrm>
          <a:prstGeom prst="rect">
            <a:avLst/>
          </a:prstGeom>
          <a:solidFill>
            <a:srgbClr val="00284B"/>
          </a:solidFill>
          <a:ln w="0" cmpd="sng">
            <a:noFill/>
            <a:prstDash val="solid"/>
          </a:ln>
        </p:spPr>
        <p:txBody>
          <a:bodyPr vert="horz" lIns="0" tIns="91328" rIns="0" bIns="0" anchor="t"/>
          <a:lstStyle/>
          <a:p>
            <a:pPr marL="242060" marR="0">
              <a:lnSpc>
                <a:spcPts val="1059"/>
              </a:lnSpc>
              <a:spcAft>
                <a:spcPts val="772"/>
              </a:spcAft>
              <a:tabLst>
                <a:tab pos="7382829" algn="l"/>
              </a:tabLst>
            </a:pPr>
            <a:r>
              <a:rPr lang="en-US" sz="794">
                <a:solidFill>
                  <a:srgbClr val="FFFFFF"/>
                </a:solidFill>
                <a:latin typeface="Segoe UI Light" panose="02020603050405020304" pitchFamily="2"/>
              </a:rPr>
              <a:t>© 2020 The Chartis Group, </a:t>
            </a:r>
            <a:r>
              <a:rPr lang="en-US" sz="794">
                <a:solidFill>
                  <a:srgbClr val="FFFFFF"/>
                </a:solidFill>
                <a:latin typeface="Arial" panose="02020603050405020304" pitchFamily="2"/>
              </a:rPr>
              <a:t>[[</a:t>
            </a:r>
            <a:r>
              <a:rPr lang="en-US" sz="794">
                <a:solidFill>
                  <a:srgbClr val="FFFFFF"/>
                </a:solidFill>
                <a:latin typeface="Segoe UI Light" panose="02020603050405020304" pitchFamily="2"/>
              </a:rPr>
              <a:t>C. All Rights Reserved. Page 9 </a:t>
            </a:r>
          </a:p>
        </p:txBody>
      </p:sp>
      <p:sp>
        <p:nvSpPr>
          <p:cNvPr id="10" name="Text Placeholder 9"/>
          <p:cNvSpPr>
            <a:spLocks noGrp="1"/>
          </p:cNvSpPr>
          <p:nvPr>
            <p:ph type="body" idx="10"/>
          </p:nvPr>
        </p:nvSpPr>
        <p:spPr>
          <a:xfrm>
            <a:off x="1876985" y="2017059"/>
            <a:ext cx="874059" cy="3022787"/>
          </a:xfrm>
          <a:prstGeom prst="rect">
            <a:avLst/>
          </a:prstGeom>
          <a:noFill/>
          <a:ln w="0" cmpd="sng">
            <a:noFill/>
            <a:prstDash val="solid"/>
          </a:ln>
        </p:spPr>
        <p:txBody>
          <a:bodyPr vert="horz" lIns="0" tIns="117662" rIns="0" bIns="0" anchor="t"/>
          <a:lstStyle/>
          <a:p>
            <a:pPr marL="0" marR="0" algn="just">
              <a:lnSpc>
                <a:spcPts val="4588"/>
              </a:lnSpc>
              <a:spcAft>
                <a:spcPts val="0"/>
              </a:spcAft>
            </a:pPr>
            <a:r>
              <a:rPr lang="en-US" sz="3441" b="1" spc="-159">
                <a:solidFill>
                  <a:srgbClr val="00284B"/>
                </a:solidFill>
                <a:latin typeface="Segoe UI" panose="02020603050405020304" pitchFamily="2"/>
              </a:rPr>
              <a:t>93% </a:t>
            </a:r>
          </a:p>
          <a:p>
            <a:pPr marL="0" marR="0" algn="just">
              <a:lnSpc>
                <a:spcPts val="4588"/>
              </a:lnSpc>
              <a:spcBef>
                <a:spcPts val="1782"/>
              </a:spcBef>
              <a:spcAft>
                <a:spcPts val="0"/>
              </a:spcAft>
            </a:pPr>
            <a:r>
              <a:rPr lang="en-US" sz="3441" b="1" spc="-185">
                <a:solidFill>
                  <a:srgbClr val="EDAA2C"/>
                </a:solidFill>
                <a:latin typeface="Segoe UI" panose="02020603050405020304" pitchFamily="2"/>
              </a:rPr>
              <a:t>55% </a:t>
            </a:r>
          </a:p>
          <a:p>
            <a:pPr marL="0" marR="0" algn="just">
              <a:lnSpc>
                <a:spcPts val="4588"/>
              </a:lnSpc>
              <a:spcBef>
                <a:spcPts val="1778"/>
              </a:spcBef>
              <a:spcAft>
                <a:spcPts val="0"/>
              </a:spcAft>
            </a:pPr>
            <a:r>
              <a:rPr lang="en-US" sz="3441" b="1" spc="-168">
                <a:solidFill>
                  <a:srgbClr val="49AFB4"/>
                </a:solidFill>
                <a:latin typeface="Segoe UI" panose="02020603050405020304" pitchFamily="2"/>
              </a:rPr>
              <a:t>67% </a:t>
            </a:r>
          </a:p>
          <a:p>
            <a:pPr marL="0" marR="0" algn="just">
              <a:lnSpc>
                <a:spcPts val="3794"/>
              </a:lnSpc>
              <a:spcBef>
                <a:spcPts val="1778"/>
              </a:spcBef>
              <a:spcAft>
                <a:spcPts val="0"/>
              </a:spcAft>
            </a:pPr>
            <a:r>
              <a:rPr lang="en-US" sz="3441" b="1" spc="-163">
                <a:solidFill>
                  <a:srgbClr val="607B35"/>
                </a:solidFill>
                <a:latin typeface="Segoe UI" panose="02020603050405020304" pitchFamily="2"/>
              </a:rPr>
              <a:t>22% </a:t>
            </a:r>
          </a:p>
        </p:txBody>
      </p:sp>
      <p:sp>
        <p:nvSpPr>
          <p:cNvPr id="11" name="Text Placeholder 10"/>
          <p:cNvSpPr>
            <a:spLocks noGrp="1"/>
          </p:cNvSpPr>
          <p:nvPr>
            <p:ph type="body" idx="10"/>
          </p:nvPr>
        </p:nvSpPr>
        <p:spPr>
          <a:xfrm>
            <a:off x="3264834" y="2017059"/>
            <a:ext cx="4730563" cy="783291"/>
          </a:xfrm>
          <a:prstGeom prst="rect">
            <a:avLst/>
          </a:prstGeom>
          <a:noFill/>
          <a:ln w="0" cmpd="sng">
            <a:noFill/>
            <a:prstDash val="solid"/>
          </a:ln>
        </p:spPr>
        <p:txBody>
          <a:bodyPr vert="horz" lIns="0" tIns="236444" rIns="0" bIns="0" anchor="t"/>
          <a:lstStyle/>
          <a:p>
            <a:pPr marL="0" marR="242060">
              <a:lnSpc>
                <a:spcPts val="1500"/>
              </a:lnSpc>
              <a:spcAft>
                <a:spcPts val="1350"/>
              </a:spcAft>
            </a:pPr>
            <a:r>
              <a:rPr lang="en-US" sz="1235">
                <a:solidFill>
                  <a:srgbClr val="000000"/>
                </a:solidFill>
                <a:latin typeface="Segoe UI Light" panose="02020603050405020304" pitchFamily="2"/>
              </a:rPr>
              <a:t>Of consumers polled in July expressed disappointment of the lack of data sharing during COVID-19 across separate vendor systems.</a:t>
            </a:r>
            <a:r>
              <a:rPr lang="en-US" sz="1235" baseline="30000">
                <a:solidFill>
                  <a:srgbClr val="000000"/>
                </a:solidFill>
                <a:latin typeface="Segoe UI Light" panose="02020603050405020304" pitchFamily="2"/>
              </a:rPr>
              <a:t>1</a:t>
            </a:r>
            <a:r>
              <a:rPr lang="en-US" sz="100">
                <a:solidFill>
                  <a:srgbClr val="000000"/>
                </a:solidFill>
                <a:latin typeface="Segoe UI Light" panose="02020603050405020304" pitchFamily="2"/>
              </a:rPr>
              <a:t> </a:t>
            </a:r>
          </a:p>
        </p:txBody>
      </p:sp>
      <p:sp>
        <p:nvSpPr>
          <p:cNvPr id="12" name="Text Placeholder 11"/>
          <p:cNvSpPr>
            <a:spLocks noGrp="1"/>
          </p:cNvSpPr>
          <p:nvPr>
            <p:ph type="body" idx="10"/>
          </p:nvPr>
        </p:nvSpPr>
        <p:spPr>
          <a:xfrm>
            <a:off x="3264834" y="2800350"/>
            <a:ext cx="4730563" cy="804582"/>
          </a:xfrm>
          <a:prstGeom prst="rect">
            <a:avLst/>
          </a:prstGeom>
          <a:noFill/>
          <a:ln w="0" cmpd="sng">
            <a:noFill/>
            <a:prstDash val="solid"/>
          </a:ln>
        </p:spPr>
        <p:txBody>
          <a:bodyPr vert="horz" lIns="0" tIns="257175" rIns="0" bIns="0" anchor="t"/>
          <a:lstStyle/>
          <a:p>
            <a:pPr marL="0" marR="322747">
              <a:lnSpc>
                <a:spcPts val="1500"/>
              </a:lnSpc>
              <a:spcAft>
                <a:spcPts val="1310"/>
              </a:spcAft>
            </a:pPr>
            <a:r>
              <a:rPr lang="en-US" sz="1235" b="1">
                <a:solidFill>
                  <a:srgbClr val="EDAA2C"/>
                </a:solidFill>
                <a:latin typeface="Segoe UI Semibold" panose="02020603050405020304" pitchFamily="2"/>
              </a:rPr>
              <a:t>Placed the blame on the provider,</a:t>
            </a:r>
            <a:r>
              <a:rPr lang="en-US" sz="1235">
                <a:solidFill>
                  <a:srgbClr val="000000"/>
                </a:solidFill>
                <a:latin typeface="Segoe UI Light" panose="02020603050405020304" pitchFamily="2"/>
              </a:rPr>
              <a:t> 31% placed blame on the EHR the provider chose to utilize.</a:t>
            </a:r>
            <a:r>
              <a:rPr lang="en-US" sz="1235" baseline="30000">
                <a:solidFill>
                  <a:srgbClr val="000000"/>
                </a:solidFill>
                <a:latin typeface="Segoe UI Light" panose="02020603050405020304" pitchFamily="2"/>
              </a:rPr>
              <a:t>1</a:t>
            </a:r>
            <a:r>
              <a:rPr lang="en-US" sz="100">
                <a:solidFill>
                  <a:srgbClr val="000000"/>
                </a:solidFill>
                <a:latin typeface="Segoe UI Light" panose="02020603050405020304" pitchFamily="2"/>
              </a:rPr>
              <a:t> </a:t>
            </a:r>
          </a:p>
        </p:txBody>
      </p:sp>
      <p:sp>
        <p:nvSpPr>
          <p:cNvPr id="13" name="Text Placeholder 12"/>
          <p:cNvSpPr>
            <a:spLocks noGrp="1"/>
          </p:cNvSpPr>
          <p:nvPr>
            <p:ph type="body" idx="10"/>
          </p:nvPr>
        </p:nvSpPr>
        <p:spPr>
          <a:xfrm>
            <a:off x="3264834" y="3604933"/>
            <a:ext cx="4730563" cy="892549"/>
          </a:xfrm>
          <a:prstGeom prst="rect">
            <a:avLst/>
          </a:prstGeom>
          <a:noFill/>
          <a:ln w="0" cmpd="sng">
            <a:noFill/>
            <a:prstDash val="solid"/>
          </a:ln>
        </p:spPr>
        <p:txBody>
          <a:bodyPr vert="horz" lIns="0" tIns="163606" rIns="0" bIns="0" anchor="t"/>
          <a:lstStyle/>
          <a:p>
            <a:pPr marL="0" marR="121030">
              <a:lnSpc>
                <a:spcPts val="1500"/>
              </a:lnSpc>
              <a:spcAft>
                <a:spcPts val="1288"/>
              </a:spcAft>
            </a:pPr>
            <a:r>
              <a:rPr lang="en-US" sz="1235" spc="-4">
                <a:solidFill>
                  <a:srgbClr val="000000"/>
                </a:solidFill>
                <a:latin typeface="Segoe UI Light" panose="02020603050405020304" pitchFamily="2"/>
              </a:rPr>
              <a:t>Of</a:t>
            </a:r>
            <a:r>
              <a:rPr lang="en-US" sz="1235" b="1" spc="-4">
                <a:solidFill>
                  <a:srgbClr val="49AFB4"/>
                </a:solidFill>
                <a:latin typeface="Segoe UI Light" panose="02020603050405020304" pitchFamily="2"/>
              </a:rPr>
              <a:t> consumers revealed they will consider changing their physician and hospital providers in the coming year</a:t>
            </a:r>
            <a:r>
              <a:rPr lang="en-US" sz="1235" spc="-4">
                <a:solidFill>
                  <a:srgbClr val="000000"/>
                </a:solidFill>
                <a:latin typeface="Segoe UI Light" panose="02020603050405020304" pitchFamily="2"/>
              </a:rPr>
              <a:t> after learning how their health record was not shareable or available or was blocked in the past year.</a:t>
            </a:r>
            <a:r>
              <a:rPr lang="en-US" sz="1235" spc="-4" baseline="30000">
                <a:solidFill>
                  <a:srgbClr val="000000"/>
                </a:solidFill>
                <a:latin typeface="Segoe UI Light" panose="02020603050405020304" pitchFamily="2"/>
              </a:rPr>
              <a:t>1</a:t>
            </a:r>
            <a:r>
              <a:rPr lang="en-US" sz="100" spc="-4">
                <a:solidFill>
                  <a:srgbClr val="000000"/>
                </a:solidFill>
                <a:latin typeface="Segoe UI Light" panose="02020603050405020304" pitchFamily="2"/>
              </a:rPr>
              <a:t> </a:t>
            </a:r>
          </a:p>
        </p:txBody>
      </p:sp>
      <p:sp>
        <p:nvSpPr>
          <p:cNvPr id="14" name="Text Placeholder 13"/>
          <p:cNvSpPr>
            <a:spLocks noGrp="1"/>
          </p:cNvSpPr>
          <p:nvPr>
            <p:ph type="body" idx="10"/>
          </p:nvPr>
        </p:nvSpPr>
        <p:spPr>
          <a:xfrm>
            <a:off x="3264834" y="4497481"/>
            <a:ext cx="4730563" cy="542365"/>
          </a:xfrm>
          <a:prstGeom prst="rect">
            <a:avLst/>
          </a:prstGeom>
          <a:noFill/>
          <a:ln w="0" cmpd="sng">
            <a:noFill/>
            <a:prstDash val="solid"/>
          </a:ln>
        </p:spPr>
        <p:txBody>
          <a:bodyPr vert="horz" lIns="0" tIns="165287" rIns="0" bIns="0" anchor="t"/>
          <a:lstStyle/>
          <a:p>
            <a:pPr marL="0" marR="443777">
              <a:lnSpc>
                <a:spcPts val="1500"/>
              </a:lnSpc>
              <a:spcAft>
                <a:spcPts val="0"/>
              </a:spcAft>
            </a:pPr>
            <a:r>
              <a:rPr lang="en-US" sz="1235">
                <a:solidFill>
                  <a:srgbClr val="000000"/>
                </a:solidFill>
                <a:latin typeface="Segoe UI Light" panose="02020603050405020304" pitchFamily="2"/>
              </a:rPr>
              <a:t>Of</a:t>
            </a:r>
            <a:r>
              <a:rPr lang="en-US" sz="1235" b="1">
                <a:solidFill>
                  <a:srgbClr val="607B35"/>
                </a:solidFill>
                <a:latin typeface="Segoe UI Semibold" panose="02020603050405020304" pitchFamily="2"/>
              </a:rPr>
              <a:t> consumers noted that they had difficulty</a:t>
            </a:r>
            <a:r>
              <a:rPr lang="en-US" sz="1235">
                <a:solidFill>
                  <a:srgbClr val="000000"/>
                </a:solidFill>
                <a:latin typeface="Segoe UI Light" panose="02020603050405020304" pitchFamily="2"/>
              </a:rPr>
              <a:t> obtaining records electronically, via fax or in person in 2020.</a:t>
            </a:r>
            <a:r>
              <a:rPr lang="en-US" sz="1235" baseline="30000">
                <a:solidFill>
                  <a:srgbClr val="000000"/>
                </a:solidFill>
                <a:latin typeface="Segoe UI Light" panose="02020603050405020304" pitchFamily="2"/>
              </a:rPr>
              <a:t>1</a:t>
            </a:r>
            <a:r>
              <a:rPr lang="en-US" sz="100">
                <a:solidFill>
                  <a:srgbClr val="000000"/>
                </a:solidFill>
                <a:latin typeface="Segoe UI Light" panose="02020603050405020304" pitchFamily="2"/>
              </a:rPr>
              <a:t> </a:t>
            </a:r>
          </a:p>
        </p:txBody>
      </p:sp>
      <p:sp>
        <p:nvSpPr>
          <p:cNvPr id="15" name="Text Placeholder 14"/>
          <p:cNvSpPr>
            <a:spLocks noGrp="1"/>
          </p:cNvSpPr>
          <p:nvPr>
            <p:ph type="body" idx="10"/>
          </p:nvPr>
        </p:nvSpPr>
        <p:spPr>
          <a:xfrm>
            <a:off x="533960" y="5039846"/>
            <a:ext cx="2730874" cy="917201"/>
          </a:xfrm>
          <a:prstGeom prst="rect">
            <a:avLst/>
          </a:prstGeom>
          <a:noFill/>
          <a:ln w="0" cmpd="sng">
            <a:noFill/>
            <a:prstDash val="solid"/>
          </a:ln>
        </p:spPr>
        <p:txBody>
          <a:bodyPr vert="horz" lIns="0" tIns="406774" rIns="0" bIns="0" anchor="t"/>
          <a:lstStyle/>
          <a:p>
            <a:pPr marL="0" marR="0" algn="r">
              <a:lnSpc>
                <a:spcPts val="2030"/>
              </a:lnSpc>
              <a:spcAft>
                <a:spcPts val="1941"/>
              </a:spcAft>
            </a:pPr>
            <a:r>
              <a:rPr lang="en-US" sz="1544" b="1" spc="22">
                <a:solidFill>
                  <a:srgbClr val="EDAA2C"/>
                </a:solidFill>
                <a:latin typeface="Segoe UI" panose="02020603050405020304" pitchFamily="2"/>
              </a:rPr>
              <a:t>CHARTIS POINT OF VIEW </a:t>
            </a:r>
          </a:p>
        </p:txBody>
      </p:sp>
      <p:sp>
        <p:nvSpPr>
          <p:cNvPr id="16" name="Text Placeholder 15"/>
          <p:cNvSpPr>
            <a:spLocks noGrp="1"/>
          </p:cNvSpPr>
          <p:nvPr>
            <p:ph type="body" idx="10"/>
          </p:nvPr>
        </p:nvSpPr>
        <p:spPr>
          <a:xfrm>
            <a:off x="3383056" y="5039846"/>
            <a:ext cx="5230346" cy="917201"/>
          </a:xfrm>
          <a:prstGeom prst="rect">
            <a:avLst/>
          </a:prstGeom>
          <a:noFill/>
          <a:ln w="0" cmpd="sng">
            <a:noFill/>
            <a:prstDash val="solid"/>
          </a:ln>
        </p:spPr>
        <p:txBody>
          <a:bodyPr vert="horz" lIns="0" tIns="267260" rIns="0" bIns="0" anchor="t"/>
          <a:lstStyle/>
          <a:p>
            <a:pPr marL="0" marR="524463">
              <a:lnSpc>
                <a:spcPts val="1500"/>
              </a:lnSpc>
              <a:spcAft>
                <a:spcPts val="675"/>
              </a:spcAft>
            </a:pPr>
            <a:r>
              <a:rPr lang="en-US" sz="1235">
                <a:solidFill>
                  <a:srgbClr val="00284B"/>
                </a:solidFill>
                <a:latin typeface="Segoe UI Light" panose="02020603050405020304" pitchFamily="2"/>
              </a:rPr>
              <a:t>Organizations that embrace these Rules </a:t>
            </a:r>
            <a:r>
              <a:rPr lang="en-US" sz="1235" b="1">
                <a:solidFill>
                  <a:srgbClr val="00284B"/>
                </a:solidFill>
                <a:latin typeface="Segoe UI Semibold" panose="02020603050405020304" pitchFamily="2"/>
              </a:rPr>
              <a:t>and facilitate interoperability </a:t>
            </a:r>
            <a:r>
              <a:rPr lang="en-US" sz="1235">
                <a:solidFill>
                  <a:srgbClr val="00284B"/>
                </a:solidFill>
                <a:latin typeface="Segoe UI Light" panose="02020603050405020304" pitchFamily="2"/>
              </a:rPr>
              <a:t>will have a </a:t>
            </a:r>
            <a:r>
              <a:rPr lang="en-US" sz="1235" b="1">
                <a:solidFill>
                  <a:srgbClr val="00284B"/>
                </a:solidFill>
                <a:latin typeface="Segoe UI Semibold" panose="02020603050405020304" pitchFamily="2"/>
              </a:rPr>
              <a:t>competitive advantage </a:t>
            </a:r>
            <a:r>
              <a:rPr lang="en-US" sz="1235">
                <a:solidFill>
                  <a:srgbClr val="00284B"/>
                </a:solidFill>
                <a:latin typeface="Segoe UI Light" panose="02020603050405020304" pitchFamily="2"/>
              </a:rPr>
              <a:t>in the new </a:t>
            </a:r>
            <a:r>
              <a:rPr lang="en-US" sz="1235" b="1">
                <a:solidFill>
                  <a:srgbClr val="00284B"/>
                </a:solidFill>
                <a:latin typeface="Segoe UI Semibold" panose="02020603050405020304" pitchFamily="2"/>
              </a:rPr>
              <a:t>consumer-driven healthcare marketplace. </a:t>
            </a:r>
          </a:p>
        </p:txBody>
      </p:sp>
      <p:cxnSp>
        <p:nvCxnSpPr>
          <p:cNvPr id="17" name="Straight Connector 16"/>
          <p:cNvCxnSpPr/>
          <p:nvPr/>
        </p:nvCxnSpPr>
        <p:spPr>
          <a:xfrm>
            <a:off x="3302374" y="2804832"/>
            <a:ext cx="4693584" cy="0"/>
          </a:xfrm>
          <a:prstGeom prst="line">
            <a:avLst/>
          </a:prstGeom>
          <a:ln w="8890" cmpd="sng">
            <a:solidFill>
              <a:srgbClr val="00284B"/>
            </a:solidFill>
          </a:ln>
        </p:spPr>
      </p:cxnSp>
      <p:cxnSp>
        <p:nvCxnSpPr>
          <p:cNvPr id="18" name="Straight Connector 17"/>
          <p:cNvCxnSpPr/>
          <p:nvPr/>
        </p:nvCxnSpPr>
        <p:spPr>
          <a:xfrm>
            <a:off x="3302374" y="3609415"/>
            <a:ext cx="4693584" cy="0"/>
          </a:xfrm>
          <a:prstGeom prst="line">
            <a:avLst/>
          </a:prstGeom>
          <a:ln w="8890" cmpd="sng">
            <a:solidFill>
              <a:srgbClr val="00284B"/>
            </a:solidFill>
          </a:ln>
        </p:spPr>
      </p:cxnSp>
      <p:cxnSp>
        <p:nvCxnSpPr>
          <p:cNvPr id="19" name="Straight Connector 18"/>
          <p:cNvCxnSpPr/>
          <p:nvPr/>
        </p:nvCxnSpPr>
        <p:spPr>
          <a:xfrm>
            <a:off x="3302374" y="4501963"/>
            <a:ext cx="4693584" cy="0"/>
          </a:xfrm>
          <a:prstGeom prst="line">
            <a:avLst/>
          </a:prstGeom>
          <a:ln w="8890" cmpd="sng">
            <a:solidFill>
              <a:srgbClr val="00284B"/>
            </a:solidFill>
          </a:ln>
        </p:spPr>
      </p:cxnSp>
    </p:spTree>
    <p:extLst>
      <p:ext uri="{BB962C8B-B14F-4D97-AF65-F5344CB8AC3E}">
        <p14:creationId xmlns:p14="http://schemas.microsoft.com/office/powerpoint/2010/main" val="1681079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227E-D168-4FAA-A616-57B92CFAF133}"/>
              </a:ext>
            </a:extLst>
          </p:cNvPr>
          <p:cNvSpPr>
            <a:spLocks noGrp="1"/>
          </p:cNvSpPr>
          <p:nvPr>
            <p:ph type="title"/>
          </p:nvPr>
        </p:nvSpPr>
        <p:spPr>
          <a:xfrm>
            <a:off x="457200" y="526809"/>
            <a:ext cx="8229600" cy="1143000"/>
          </a:xfrm>
        </p:spPr>
        <p:txBody>
          <a:bodyPr/>
          <a:lstStyle/>
          <a:p>
            <a:r>
              <a:rPr lang="en-US" dirty="0">
                <a:solidFill>
                  <a:srgbClr val="CC0000"/>
                </a:solidFill>
              </a:rPr>
              <a:t>The ‘share w/ patient’ option</a:t>
            </a:r>
          </a:p>
        </p:txBody>
      </p:sp>
      <p:sp>
        <p:nvSpPr>
          <p:cNvPr id="3" name="Content Placeholder 2">
            <a:extLst>
              <a:ext uri="{FF2B5EF4-FFF2-40B4-BE49-F238E27FC236}">
                <a16:creationId xmlns:a16="http://schemas.microsoft.com/office/drawing/2014/main" id="{E1EFCAE7-1FB0-4A55-9781-D18E9990F948}"/>
              </a:ext>
            </a:extLst>
          </p:cNvPr>
          <p:cNvSpPr>
            <a:spLocks noGrp="1"/>
          </p:cNvSpPr>
          <p:nvPr>
            <p:ph idx="1"/>
          </p:nvPr>
        </p:nvSpPr>
        <p:spPr>
          <a:xfrm>
            <a:off x="457200" y="1601384"/>
            <a:ext cx="8229600" cy="4095571"/>
          </a:xfrm>
        </p:spPr>
        <p:txBody>
          <a:bodyPr>
            <a:normAutofit fontScale="85000" lnSpcReduction="20000"/>
          </a:bodyPr>
          <a:lstStyle/>
          <a:p>
            <a:r>
              <a:rPr lang="en-US" dirty="0"/>
              <a:t>The Share with patient option should be the default for all notes. Assures flow into My Portfolio &amp; visibility by the patient. .</a:t>
            </a:r>
          </a:p>
          <a:p>
            <a:pPr marL="0" indent="0">
              <a:buNone/>
            </a:pPr>
            <a:endParaRPr lang="en-US" dirty="0"/>
          </a:p>
          <a:p>
            <a:r>
              <a:rPr lang="en-US" dirty="0"/>
              <a:t>Marking a note ‘ Do not Share’ is considered information blocking and must meet an approved exception (i.e. physical harm to patient) to select.</a:t>
            </a:r>
          </a:p>
          <a:p>
            <a:pPr marL="0" indent="0">
              <a:buNone/>
            </a:pPr>
            <a:endParaRPr lang="en-US" dirty="0"/>
          </a:p>
          <a:p>
            <a:r>
              <a:rPr lang="en-US" dirty="0"/>
              <a:t>The patient has a right to know why they are not able to view their notes in My Portfolio and this reason must be documented in the note. </a:t>
            </a:r>
          </a:p>
        </p:txBody>
      </p:sp>
    </p:spTree>
    <p:extLst>
      <p:ext uri="{BB962C8B-B14F-4D97-AF65-F5344CB8AC3E}">
        <p14:creationId xmlns:p14="http://schemas.microsoft.com/office/powerpoint/2010/main" val="1822774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53692" y="1101724"/>
            <a:ext cx="7257077" cy="5448545"/>
          </a:xfrm>
        </p:spPr>
        <p:txBody>
          <a:bodyPr/>
          <a:lstStyle/>
          <a:p>
            <a:r>
              <a:rPr lang="en-US" dirty="0">
                <a:solidFill>
                  <a:srgbClr val="000A14"/>
                </a:solidFill>
              </a:rPr>
              <a:t>How to prevent:  1.  Immediate release of a result (when appropriate)</a:t>
            </a:r>
          </a:p>
          <a:p>
            <a:r>
              <a:rPr lang="en-US" dirty="0">
                <a:solidFill>
                  <a:srgbClr val="000A14"/>
                </a:solidFill>
              </a:rPr>
              <a:t>                         2. Sharing of a Note with a Patient (when appropriate)</a:t>
            </a:r>
          </a:p>
          <a:p>
            <a:endParaRPr lang="en-US" dirty="0">
              <a:solidFill>
                <a:srgbClr val="000A14"/>
              </a:solidFill>
            </a:endParaRPr>
          </a:p>
        </p:txBody>
      </p:sp>
      <p:sp>
        <p:nvSpPr>
          <p:cNvPr id="4" name="Title 3"/>
          <p:cNvSpPr>
            <a:spLocks noGrp="1"/>
          </p:cNvSpPr>
          <p:nvPr>
            <p:ph type="title"/>
          </p:nvPr>
        </p:nvSpPr>
        <p:spPr/>
        <p:txBody>
          <a:bodyPr/>
          <a:lstStyle/>
          <a:p>
            <a:r>
              <a:rPr lang="en-US" dirty="0"/>
              <a:t>First Glimpse of New Epic Tools</a:t>
            </a:r>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483" y="1846385"/>
            <a:ext cx="6531709" cy="12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225" y="3402623"/>
            <a:ext cx="4781550" cy="2655277"/>
          </a:xfrm>
          <a:prstGeom prst="rect">
            <a:avLst/>
          </a:prstGeom>
        </p:spPr>
      </p:pic>
    </p:spTree>
    <p:extLst>
      <p:ext uri="{BB962C8B-B14F-4D97-AF65-F5344CB8AC3E}">
        <p14:creationId xmlns:p14="http://schemas.microsoft.com/office/powerpoint/2010/main" val="3170853916"/>
      </p:ext>
    </p:extLst>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s">
            <a:extLst>
              <a:ext uri="{FF2B5EF4-FFF2-40B4-BE49-F238E27FC236}">
                <a16:creationId xmlns:a16="http://schemas.microsoft.com/office/drawing/2014/main" id="{000AB924-335B-4E8B-9490-69F1EC2F5E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0896" y="2573384"/>
            <a:ext cx="3219829" cy="2433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DC7B0B-B0E5-4CCF-A215-5419957F8295}"/>
              </a:ext>
            </a:extLst>
          </p:cNvPr>
          <p:cNvSpPr txBox="1"/>
          <p:nvPr/>
        </p:nvSpPr>
        <p:spPr>
          <a:xfrm>
            <a:off x="4572000" y="5249917"/>
            <a:ext cx="3413234" cy="1600438"/>
          </a:xfrm>
          <a:prstGeom prst="rect">
            <a:avLst/>
          </a:prstGeom>
          <a:noFill/>
        </p:spPr>
        <p:txBody>
          <a:bodyPr wrap="square" rtlCol="0">
            <a:spAutoFit/>
          </a:bodyPr>
          <a:lstStyle/>
          <a:p>
            <a:r>
              <a:rPr lang="en-US" sz="4000" b="1" dirty="0">
                <a:solidFill>
                  <a:srgbClr val="C00000"/>
                </a:solidFill>
              </a:rPr>
              <a:t>Questions?? </a:t>
            </a:r>
          </a:p>
          <a:p>
            <a:r>
              <a:rPr lang="en-US" u="sng" dirty="0">
                <a:hlinkClick r:id="rId3"/>
              </a:rPr>
              <a:t>preventinfoblocking@umm.edu</a:t>
            </a:r>
            <a:endParaRPr lang="en-US" dirty="0"/>
          </a:p>
          <a:p>
            <a:endParaRPr lang="en-US" sz="4000" b="1" dirty="0">
              <a:solidFill>
                <a:srgbClr val="C00000"/>
              </a:solidFill>
            </a:endParaRPr>
          </a:p>
        </p:txBody>
      </p:sp>
    </p:spTree>
    <p:extLst>
      <p:ext uri="{BB962C8B-B14F-4D97-AF65-F5344CB8AC3E}">
        <p14:creationId xmlns:p14="http://schemas.microsoft.com/office/powerpoint/2010/main" val="24318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49250" y="846739"/>
            <a:ext cx="8801100" cy="5637212"/>
            <a:chOff x="83" y="515"/>
            <a:chExt cx="5544" cy="3551"/>
          </a:xfrm>
        </p:grpSpPr>
        <p:sp>
          <p:nvSpPr>
            <p:cNvPr id="3" name="AutoShape 3"/>
            <p:cNvSpPr>
              <a:spLocks noChangeAspect="1" noChangeArrowheads="1" noTextEdit="1"/>
            </p:cNvSpPr>
            <p:nvPr/>
          </p:nvSpPr>
          <p:spPr bwMode="auto">
            <a:xfrm>
              <a:off x="83" y="515"/>
              <a:ext cx="5544" cy="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 y="515"/>
              <a:ext cx="5548" cy="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3894992" y="3305908"/>
            <a:ext cx="177604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APRIL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   2021</a:t>
            </a:r>
          </a:p>
        </p:txBody>
      </p:sp>
    </p:spTree>
    <p:extLst>
      <p:ext uri="{BB962C8B-B14F-4D97-AF65-F5344CB8AC3E}">
        <p14:creationId xmlns:p14="http://schemas.microsoft.com/office/powerpoint/2010/main" val="377428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D09F-BEEA-4A5E-9554-A3F8CAEA9E7B}"/>
              </a:ext>
            </a:extLst>
          </p:cNvPr>
          <p:cNvSpPr>
            <a:spLocks noGrp="1"/>
          </p:cNvSpPr>
          <p:nvPr>
            <p:ph type="title"/>
          </p:nvPr>
        </p:nvSpPr>
        <p:spPr>
          <a:xfrm>
            <a:off x="457200" y="316092"/>
            <a:ext cx="8229600" cy="1143000"/>
          </a:xfrm>
        </p:spPr>
        <p:txBody>
          <a:bodyPr/>
          <a:lstStyle/>
          <a:p>
            <a:r>
              <a:rPr lang="en-US" dirty="0"/>
              <a:t>The Federal Cures Act	</a:t>
            </a:r>
          </a:p>
        </p:txBody>
      </p:sp>
      <p:sp>
        <p:nvSpPr>
          <p:cNvPr id="3" name="Content Placeholder 2">
            <a:extLst>
              <a:ext uri="{FF2B5EF4-FFF2-40B4-BE49-F238E27FC236}">
                <a16:creationId xmlns:a16="http://schemas.microsoft.com/office/drawing/2014/main" id="{88CE4175-2E77-494A-B024-2AA55300BB65}"/>
              </a:ext>
            </a:extLst>
          </p:cNvPr>
          <p:cNvSpPr>
            <a:spLocks noGrp="1"/>
          </p:cNvSpPr>
          <p:nvPr>
            <p:ph idx="1"/>
          </p:nvPr>
        </p:nvSpPr>
        <p:spPr>
          <a:xfrm>
            <a:off x="457200" y="1381214"/>
            <a:ext cx="8229600" cy="4784455"/>
          </a:xfrm>
        </p:spPr>
        <p:txBody>
          <a:bodyPr>
            <a:normAutofit/>
          </a:bodyPr>
          <a:lstStyle/>
          <a:p>
            <a:r>
              <a:rPr lang="en-US" sz="2800" dirty="0"/>
              <a:t>The rule is designed to give patients and their healthcare providers secure access to health information.</a:t>
            </a:r>
          </a:p>
          <a:p>
            <a:pPr lvl="1"/>
            <a:r>
              <a:rPr lang="en-US" sz="1800" dirty="0"/>
              <a:t>It calls on the healthcare industry to adopt standardized application programming interfaces (APIs), which will help </a:t>
            </a:r>
            <a:r>
              <a:rPr lang="en-US" sz="1800" dirty="0">
                <a:highlight>
                  <a:srgbClr val="FFFF00"/>
                </a:highlight>
              </a:rPr>
              <a:t>allow individuals to securely and </a:t>
            </a:r>
            <a:r>
              <a:rPr lang="en-US" sz="1800" b="1" dirty="0">
                <a:solidFill>
                  <a:srgbClr val="FF0000"/>
                </a:solidFill>
                <a:highlight>
                  <a:srgbClr val="FFFF00"/>
                </a:highlight>
              </a:rPr>
              <a:t>easily access </a:t>
            </a:r>
            <a:r>
              <a:rPr lang="en-US" sz="1800" dirty="0">
                <a:highlight>
                  <a:srgbClr val="FFFF00"/>
                </a:highlight>
              </a:rPr>
              <a:t>structured electronic health information using electronic and smartphone applications.</a:t>
            </a:r>
          </a:p>
          <a:p>
            <a:r>
              <a:rPr lang="en-US" sz="2800" dirty="0"/>
              <a:t>The rule includes a provision requiring that patients can electronically access all of their electronic health information (EHI), structured and/or unstructured, </a:t>
            </a:r>
            <a:r>
              <a:rPr lang="en-US" sz="2800" u="sng" dirty="0"/>
              <a:t>at no cost</a:t>
            </a:r>
            <a:r>
              <a:rPr lang="en-US" sz="2800" dirty="0"/>
              <a:t> and </a:t>
            </a:r>
            <a:r>
              <a:rPr lang="en-US" sz="2800" u="sng" dirty="0"/>
              <a:t>without delay.</a:t>
            </a:r>
          </a:p>
          <a:p>
            <a:pPr marL="457200" lvl="1" indent="0">
              <a:buNone/>
            </a:pPr>
            <a:endParaRPr lang="en-US" sz="2200" dirty="0"/>
          </a:p>
          <a:p>
            <a:endParaRPr lang="en-US" sz="1800" dirty="0"/>
          </a:p>
          <a:p>
            <a:endParaRPr lang="en-US" dirty="0"/>
          </a:p>
        </p:txBody>
      </p:sp>
    </p:spTree>
    <p:extLst>
      <p:ext uri="{BB962C8B-B14F-4D97-AF65-F5344CB8AC3E}">
        <p14:creationId xmlns:p14="http://schemas.microsoft.com/office/powerpoint/2010/main" val="418281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D523-55B3-46B9-A5EF-C6144B5A3A79}"/>
              </a:ext>
            </a:extLst>
          </p:cNvPr>
          <p:cNvSpPr>
            <a:spLocks noGrp="1"/>
          </p:cNvSpPr>
          <p:nvPr>
            <p:ph type="title"/>
          </p:nvPr>
        </p:nvSpPr>
        <p:spPr/>
        <p:txBody>
          <a:bodyPr>
            <a:normAutofit fontScale="90000"/>
          </a:bodyPr>
          <a:lstStyle/>
          <a:p>
            <a:r>
              <a:rPr lang="en-US" dirty="0"/>
              <a:t>What Notes Must be Shared:</a:t>
            </a:r>
            <a:br>
              <a:rPr lang="en-US" dirty="0"/>
            </a:br>
            <a:endParaRPr lang="en-US" dirty="0"/>
          </a:p>
        </p:txBody>
      </p:sp>
      <p:sp>
        <p:nvSpPr>
          <p:cNvPr id="3" name="Content Placeholder 2">
            <a:extLst>
              <a:ext uri="{FF2B5EF4-FFF2-40B4-BE49-F238E27FC236}">
                <a16:creationId xmlns:a16="http://schemas.microsoft.com/office/drawing/2014/main" id="{E6490909-2E8F-43FC-9002-04E9A41B0A28}"/>
              </a:ext>
            </a:extLst>
          </p:cNvPr>
          <p:cNvSpPr>
            <a:spLocks noGrp="1"/>
          </p:cNvSpPr>
          <p:nvPr>
            <p:ph idx="1"/>
          </p:nvPr>
        </p:nvSpPr>
        <p:spPr/>
        <p:txBody>
          <a:bodyPr>
            <a:normAutofit fontScale="77500" lnSpcReduction="20000"/>
          </a:bodyPr>
          <a:lstStyle/>
          <a:p>
            <a:pPr marL="0" indent="0">
              <a:buNone/>
            </a:pPr>
            <a:r>
              <a:rPr lang="en-US" dirty="0">
                <a:solidFill>
                  <a:srgbClr val="C00000"/>
                </a:solidFill>
              </a:rPr>
              <a:t>This includes inpatient and outpatient notes!</a:t>
            </a:r>
          </a:p>
          <a:p>
            <a:pPr marL="0" indent="0">
              <a:buNone/>
            </a:pPr>
            <a:endParaRPr lang="en-US" dirty="0">
              <a:solidFill>
                <a:srgbClr val="C00000"/>
              </a:solidFill>
            </a:endParaRPr>
          </a:p>
          <a:p>
            <a:r>
              <a:rPr lang="en-US" dirty="0"/>
              <a:t>consultation notes</a:t>
            </a:r>
          </a:p>
          <a:p>
            <a:r>
              <a:rPr lang="en-US" dirty="0"/>
              <a:t>discharge summary notes</a:t>
            </a:r>
          </a:p>
          <a:p>
            <a:r>
              <a:rPr lang="en-US" dirty="0"/>
              <a:t>history &amp; physical</a:t>
            </a:r>
          </a:p>
          <a:p>
            <a:r>
              <a:rPr lang="en-US" dirty="0"/>
              <a:t>imaging narratives</a:t>
            </a:r>
          </a:p>
          <a:p>
            <a:r>
              <a:rPr lang="en-US" dirty="0"/>
              <a:t>laboratory report narratives</a:t>
            </a:r>
          </a:p>
          <a:p>
            <a:r>
              <a:rPr lang="en-US" dirty="0"/>
              <a:t>pathology report narratives</a:t>
            </a:r>
          </a:p>
          <a:p>
            <a:r>
              <a:rPr lang="en-US" dirty="0"/>
              <a:t>procedure notes</a:t>
            </a:r>
          </a:p>
          <a:p>
            <a:r>
              <a:rPr lang="en-US" dirty="0"/>
              <a:t>progress notes</a:t>
            </a:r>
          </a:p>
          <a:p>
            <a:endParaRPr lang="en-US" dirty="0"/>
          </a:p>
        </p:txBody>
      </p:sp>
    </p:spTree>
    <p:extLst>
      <p:ext uri="{BB962C8B-B14F-4D97-AF65-F5344CB8AC3E}">
        <p14:creationId xmlns:p14="http://schemas.microsoft.com/office/powerpoint/2010/main" val="289076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3BDF-9F64-4F7F-8DA6-4A9D33A4B40A}"/>
              </a:ext>
            </a:extLst>
          </p:cNvPr>
          <p:cNvSpPr>
            <a:spLocks noGrp="1"/>
          </p:cNvSpPr>
          <p:nvPr>
            <p:ph type="title"/>
          </p:nvPr>
        </p:nvSpPr>
        <p:spPr/>
        <p:txBody>
          <a:bodyPr/>
          <a:lstStyle/>
          <a:p>
            <a:r>
              <a:rPr lang="en-US" dirty="0"/>
              <a:t>Required Content to be Shared</a:t>
            </a:r>
          </a:p>
        </p:txBody>
      </p:sp>
      <p:sp>
        <p:nvSpPr>
          <p:cNvPr id="3" name="Content Placeholder 2">
            <a:extLst>
              <a:ext uri="{FF2B5EF4-FFF2-40B4-BE49-F238E27FC236}">
                <a16:creationId xmlns:a16="http://schemas.microsoft.com/office/drawing/2014/main" id="{48CD6093-426F-449E-946D-B20C302D0B99}"/>
              </a:ext>
            </a:extLst>
          </p:cNvPr>
          <p:cNvSpPr>
            <a:spLocks noGrp="1"/>
          </p:cNvSpPr>
          <p:nvPr>
            <p:ph idx="1"/>
          </p:nvPr>
        </p:nvSpPr>
        <p:spPr/>
        <p:txBody>
          <a:bodyPr>
            <a:normAutofit fontScale="92500" lnSpcReduction="10000"/>
          </a:bodyPr>
          <a:lstStyle/>
          <a:p>
            <a:r>
              <a:rPr lang="en-US" dirty="0"/>
              <a:t>Note: All c</a:t>
            </a:r>
            <a:r>
              <a:rPr lang="en-US" i="1" dirty="0"/>
              <a:t>linicians and organizations </a:t>
            </a:r>
            <a:r>
              <a:rPr lang="en-US" b="1" i="1" dirty="0"/>
              <a:t>are required to share:</a:t>
            </a:r>
          </a:p>
          <a:p>
            <a:pPr lvl="1"/>
            <a:r>
              <a:rPr lang="en-US" i="1" dirty="0"/>
              <a:t> </a:t>
            </a:r>
            <a:r>
              <a:rPr lang="en-US" i="1" dirty="0">
                <a:solidFill>
                  <a:srgbClr val="FF0000"/>
                </a:solidFill>
              </a:rPr>
              <a:t>medication</a:t>
            </a:r>
            <a:r>
              <a:rPr lang="en-US" i="1" dirty="0"/>
              <a:t> prescription and monitoring,</a:t>
            </a:r>
          </a:p>
          <a:p>
            <a:pPr lvl="1"/>
            <a:r>
              <a:rPr lang="en-US" i="1" dirty="0"/>
              <a:t> counseling session start and stop </a:t>
            </a:r>
            <a:r>
              <a:rPr lang="en-US" i="1" dirty="0">
                <a:solidFill>
                  <a:srgbClr val="FF0000"/>
                </a:solidFill>
              </a:rPr>
              <a:t>times</a:t>
            </a:r>
            <a:r>
              <a:rPr lang="en-US" i="1" dirty="0"/>
              <a:t>, </a:t>
            </a:r>
          </a:p>
          <a:p>
            <a:pPr lvl="1"/>
            <a:r>
              <a:rPr lang="en-US" i="1" dirty="0"/>
              <a:t>the modalities and frequencies of </a:t>
            </a:r>
            <a:r>
              <a:rPr lang="en-US" i="1" dirty="0">
                <a:solidFill>
                  <a:srgbClr val="FF0000"/>
                </a:solidFill>
              </a:rPr>
              <a:t>treatment</a:t>
            </a:r>
            <a:r>
              <a:rPr lang="en-US" i="1" dirty="0"/>
              <a:t> furnished, </a:t>
            </a:r>
          </a:p>
          <a:p>
            <a:pPr lvl="1"/>
            <a:r>
              <a:rPr lang="en-US" i="1" dirty="0">
                <a:solidFill>
                  <a:srgbClr val="FF0000"/>
                </a:solidFill>
              </a:rPr>
              <a:t>results</a:t>
            </a:r>
            <a:r>
              <a:rPr lang="en-US" i="1" dirty="0"/>
              <a:t> of clinical tests, and </a:t>
            </a:r>
          </a:p>
          <a:p>
            <a:pPr lvl="1"/>
            <a:r>
              <a:rPr lang="en-US" i="1" dirty="0"/>
              <a:t>any summary of the following items: </a:t>
            </a:r>
            <a:r>
              <a:rPr lang="en-US" i="1" dirty="0">
                <a:solidFill>
                  <a:srgbClr val="FF0000"/>
                </a:solidFill>
              </a:rPr>
              <a:t>diagnosis, functional status, the treatment plan, symptoms, prognosis, and progress to date.</a:t>
            </a:r>
            <a:endParaRPr lang="en-US" dirty="0">
              <a:solidFill>
                <a:srgbClr val="FF0000"/>
              </a:solidFill>
            </a:endParaRPr>
          </a:p>
        </p:txBody>
      </p:sp>
    </p:spTree>
    <p:extLst>
      <p:ext uri="{BB962C8B-B14F-4D97-AF65-F5344CB8AC3E}">
        <p14:creationId xmlns:p14="http://schemas.microsoft.com/office/powerpoint/2010/main" val="3375189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3655</TotalTime>
  <Words>4692</Words>
  <Application>Microsoft Office PowerPoint</Application>
  <PresentationFormat>On-screen Show (4:3)</PresentationFormat>
  <Paragraphs>307</Paragraphs>
  <Slides>52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52</vt:i4>
      </vt:variant>
    </vt:vector>
  </HeadingPairs>
  <TitlesOfParts>
    <vt:vector size="64" baseType="lpstr">
      <vt:lpstr>Arial</vt:lpstr>
      <vt:lpstr>Calibri</vt:lpstr>
      <vt:lpstr>Courier New</vt:lpstr>
      <vt:lpstr>Open Sans</vt:lpstr>
      <vt:lpstr>Segoe UI</vt:lpstr>
      <vt:lpstr>Segoe UI Light</vt:lpstr>
      <vt:lpstr>Segoe UI Semibold</vt:lpstr>
      <vt:lpstr>Symbol</vt:lpstr>
      <vt:lpstr>Times New Roman</vt:lpstr>
      <vt:lpstr>Office Theme</vt:lpstr>
      <vt:lpstr>default layout</vt:lpstr>
      <vt:lpstr>Slide-Blank</vt:lpstr>
      <vt:lpstr>This is a Mandatory Training for all Psychiatry Faculty, Staff &amp; Trainees Register your Attendance!!  Please use the QR code below or click on the link in the Chat. </vt:lpstr>
      <vt:lpstr>The 21st Century Cures Act  and Open Notes</vt:lpstr>
      <vt:lpstr>PowerPoint Presentation</vt:lpstr>
      <vt:lpstr>Objectives </vt:lpstr>
      <vt:lpstr>PowerPoint Presentation</vt:lpstr>
      <vt:lpstr>PowerPoint Presentation</vt:lpstr>
      <vt:lpstr>The Federal Cures Act </vt:lpstr>
      <vt:lpstr>What Notes Must be Shared: </vt:lpstr>
      <vt:lpstr>Required Content to be Shared</vt:lpstr>
      <vt:lpstr>What notes are NOT shared</vt:lpstr>
      <vt:lpstr>PowerPoint Presentation</vt:lpstr>
      <vt:lpstr>Exceptions- Category 1 Involve not fulfilling requests for access </vt:lpstr>
      <vt:lpstr>What is not considered ‘Harm’</vt:lpstr>
      <vt:lpstr>Other Category I Exceptions</vt:lpstr>
      <vt:lpstr>SUBSTANCIATED BENEFITS &amp; POTENTIAL CONSEQUENCES</vt:lpstr>
      <vt:lpstr>Historical Context </vt:lpstr>
      <vt:lpstr>OpenNotes Study Findings </vt:lpstr>
      <vt:lpstr>Caregivers Benefit as Much as Patients with OpenNotes </vt:lpstr>
      <vt:lpstr> What We’re Learning from Clinicians Using OpenNotes </vt:lpstr>
      <vt:lpstr>Observed Benefits</vt:lpstr>
      <vt:lpstr>Mental Health Notes</vt:lpstr>
      <vt:lpstr>Consequences </vt:lpstr>
      <vt:lpstr>A Therapy Example</vt:lpstr>
      <vt:lpstr>Approaching the Open Note Culture</vt:lpstr>
      <vt:lpstr>Why do we want to do this?</vt:lpstr>
      <vt:lpstr>How to Write Open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Challenging Situations</vt:lpstr>
      <vt:lpstr>#1: The Delusional Patient</vt:lpstr>
      <vt:lpstr>#2:  Borderline Personality</vt:lpstr>
      <vt:lpstr>#3: The Survivor of Sexual Trauma</vt:lpstr>
      <vt:lpstr> #4: The manipulative/dishonest patient</vt:lpstr>
      <vt:lpstr>Guidelines for Open Notes</vt:lpstr>
      <vt:lpstr>Connect</vt:lpstr>
      <vt:lpstr>Language</vt:lpstr>
      <vt:lpstr>Encourage</vt:lpstr>
      <vt:lpstr>Audience</vt:lpstr>
      <vt:lpstr>Respect</vt:lpstr>
      <vt:lpstr>Changing our Culture</vt:lpstr>
      <vt:lpstr>Options in EPIC:  The 'Sensitive Note’ &amp;  ‘Sharing w/ Patient’</vt:lpstr>
      <vt:lpstr>Sensitive Note= information Blocking</vt:lpstr>
      <vt:lpstr>Sensitive notes as of April 5th</vt:lpstr>
      <vt:lpstr>Conditions to Mark Notes as Sensitive </vt:lpstr>
      <vt:lpstr>The ‘share w/ patient’ option</vt:lpstr>
      <vt:lpstr>First Glimpse of New Epic Tools</vt:lpstr>
      <vt:lpstr>PowerPoint Presentation</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RachBeisel, Jill</cp:lastModifiedBy>
  <cp:revision>94</cp:revision>
  <dcterms:created xsi:type="dcterms:W3CDTF">2011-06-24T14:29:15Z</dcterms:created>
  <dcterms:modified xsi:type="dcterms:W3CDTF">2021-03-12T17:43:54Z</dcterms:modified>
</cp:coreProperties>
</file>