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67" r:id="rId3"/>
    <p:sldId id="267" r:id="rId4"/>
    <p:sldId id="372" r:id="rId5"/>
    <p:sldId id="332" r:id="rId6"/>
    <p:sldId id="330" r:id="rId7"/>
    <p:sldId id="386" r:id="rId8"/>
    <p:sldId id="380" r:id="rId9"/>
    <p:sldId id="364" r:id="rId10"/>
    <p:sldId id="381" r:id="rId11"/>
    <p:sldId id="378" r:id="rId12"/>
    <p:sldId id="325" r:id="rId13"/>
    <p:sldId id="368" r:id="rId14"/>
    <p:sldId id="328" r:id="rId15"/>
    <p:sldId id="382" r:id="rId16"/>
    <p:sldId id="383" r:id="rId17"/>
    <p:sldId id="385" r:id="rId18"/>
    <p:sldId id="377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662DC"/>
    <a:srgbClr val="17D3F9"/>
    <a:srgbClr val="B3B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8F9A2-F9EB-4D3F-9809-48D5F35C06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2096AE-DB73-4760-A3B7-2308063D70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Effective January 1, 2021</a:t>
          </a:r>
        </a:p>
      </dgm:t>
    </dgm:pt>
    <dgm:pt modelId="{35796F05-92EA-4750-AF59-D960BCFB1815}" type="parTrans" cxnId="{28663EC7-3C47-4B74-8BDF-8FE7231B39DF}">
      <dgm:prSet/>
      <dgm:spPr/>
      <dgm:t>
        <a:bodyPr/>
        <a:lstStyle/>
        <a:p>
          <a:endParaRPr lang="en-US"/>
        </a:p>
      </dgm:t>
    </dgm:pt>
    <dgm:pt modelId="{6F7B5144-E22A-4DFA-906E-758E2FE969E1}" type="sibTrans" cxnId="{28663EC7-3C47-4B74-8BDF-8FE7231B39DF}">
      <dgm:prSet/>
      <dgm:spPr/>
      <dgm:t>
        <a:bodyPr/>
        <a:lstStyle/>
        <a:p>
          <a:endParaRPr lang="en-US"/>
        </a:p>
      </dgm:t>
    </dgm:pt>
    <dgm:pt modelId="{CD3753DE-AEA8-46B7-8ADE-7F11444812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Changes Apply Only to Office/Outpatient E&amp;M Codes Only</a:t>
          </a:r>
        </a:p>
      </dgm:t>
    </dgm:pt>
    <dgm:pt modelId="{C3F74DDB-8E7C-4B5D-94A8-5E4062167DFB}" type="parTrans" cxnId="{615D92F6-BF37-4AC7-A7D4-A48F1BD98CA8}">
      <dgm:prSet/>
      <dgm:spPr/>
      <dgm:t>
        <a:bodyPr/>
        <a:lstStyle/>
        <a:p>
          <a:endParaRPr lang="en-US"/>
        </a:p>
      </dgm:t>
    </dgm:pt>
    <dgm:pt modelId="{3CB65302-DDE0-42D8-96C6-580075D39690}" type="sibTrans" cxnId="{615D92F6-BF37-4AC7-A7D4-A48F1BD98CA8}">
      <dgm:prSet/>
      <dgm:spPr/>
      <dgm:t>
        <a:bodyPr/>
        <a:lstStyle/>
        <a:p>
          <a:endParaRPr lang="en-US"/>
        </a:p>
      </dgm:t>
    </dgm:pt>
    <dgm:pt modelId="{DE8C2537-E1F3-4137-8EFA-27123CBBBF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Inpatient, ER, and Consult E&amp;M Coding Rules </a:t>
          </a:r>
          <a:r>
            <a:rPr lang="en-US" i="1" dirty="0"/>
            <a:t>Remain the Same</a:t>
          </a:r>
        </a:p>
      </dgm:t>
    </dgm:pt>
    <dgm:pt modelId="{7076B427-7F16-4966-8771-C2222398761A}" type="parTrans" cxnId="{83B91A01-64ED-4140-AA70-969D5229570E}">
      <dgm:prSet/>
      <dgm:spPr/>
      <dgm:t>
        <a:bodyPr/>
        <a:lstStyle/>
        <a:p>
          <a:endParaRPr lang="en-US"/>
        </a:p>
      </dgm:t>
    </dgm:pt>
    <dgm:pt modelId="{26D1F168-BE3B-47CA-BE9D-5CB3B596F89C}" type="sibTrans" cxnId="{83B91A01-64ED-4140-AA70-969D5229570E}">
      <dgm:prSet/>
      <dgm:spPr/>
      <dgm:t>
        <a:bodyPr/>
        <a:lstStyle/>
        <a:p>
          <a:endParaRPr lang="en-US"/>
        </a:p>
      </dgm:t>
    </dgm:pt>
    <dgm:pt modelId="{7E2D0080-9231-47FB-9359-1A1B0B3F94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New Rules Apply to</a:t>
          </a:r>
          <a:r>
            <a:rPr lang="en-US" i="1" dirty="0"/>
            <a:t> All Payers</a:t>
          </a:r>
        </a:p>
      </dgm:t>
    </dgm:pt>
    <dgm:pt modelId="{7F8C98F9-073D-492D-9415-8068E508859E}" type="parTrans" cxnId="{EB94E9F9-4502-477E-A42B-CEF74758E652}">
      <dgm:prSet/>
      <dgm:spPr/>
      <dgm:t>
        <a:bodyPr/>
        <a:lstStyle/>
        <a:p>
          <a:endParaRPr lang="en-US"/>
        </a:p>
      </dgm:t>
    </dgm:pt>
    <dgm:pt modelId="{5546B777-A38D-40FB-9CE1-F42778B8BB80}" type="sibTrans" cxnId="{EB94E9F9-4502-477E-A42B-CEF74758E652}">
      <dgm:prSet/>
      <dgm:spPr/>
      <dgm:t>
        <a:bodyPr/>
        <a:lstStyle/>
        <a:p>
          <a:endParaRPr lang="en-US"/>
        </a:p>
      </dgm:t>
    </dgm:pt>
    <dgm:pt modelId="{E8736782-8AAD-4B2E-ABAD-273C7AF548A9}" type="pres">
      <dgm:prSet presAssocID="{4278F9A2-F9EB-4D3F-9809-48D5F35C0610}" presName="root" presStyleCnt="0">
        <dgm:presLayoutVars>
          <dgm:dir/>
          <dgm:resizeHandles val="exact"/>
        </dgm:presLayoutVars>
      </dgm:prSet>
      <dgm:spPr/>
    </dgm:pt>
    <dgm:pt modelId="{07004A27-F872-49A8-9325-29E3A003BBA9}" type="pres">
      <dgm:prSet presAssocID="{762096AE-DB73-4760-A3B7-2308063D7085}" presName="compNode" presStyleCnt="0"/>
      <dgm:spPr/>
    </dgm:pt>
    <dgm:pt modelId="{04C04B1B-4759-4CA3-AB72-5BB3152BA951}" type="pres">
      <dgm:prSet presAssocID="{762096AE-DB73-4760-A3B7-2308063D7085}" presName="bgRect" presStyleLbl="bgShp" presStyleIdx="0" presStyleCnt="4"/>
      <dgm:spPr/>
    </dgm:pt>
    <dgm:pt modelId="{E51545EA-5755-4328-99B8-57770CBC9737}" type="pres">
      <dgm:prSet presAssocID="{762096AE-DB73-4760-A3B7-2308063D70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8B21521-91BD-4700-805D-8EAFDD0F01AE}" type="pres">
      <dgm:prSet presAssocID="{762096AE-DB73-4760-A3B7-2308063D7085}" presName="spaceRect" presStyleCnt="0"/>
      <dgm:spPr/>
    </dgm:pt>
    <dgm:pt modelId="{25E2B315-DB8D-4CC0-A0CA-63A0185CA8B6}" type="pres">
      <dgm:prSet presAssocID="{762096AE-DB73-4760-A3B7-2308063D7085}" presName="parTx" presStyleLbl="revTx" presStyleIdx="0" presStyleCnt="4">
        <dgm:presLayoutVars>
          <dgm:chMax val="0"/>
          <dgm:chPref val="0"/>
        </dgm:presLayoutVars>
      </dgm:prSet>
      <dgm:spPr/>
    </dgm:pt>
    <dgm:pt modelId="{5D8A8331-6720-450A-B03B-DFCD7DE1ABE6}" type="pres">
      <dgm:prSet presAssocID="{6F7B5144-E22A-4DFA-906E-758E2FE969E1}" presName="sibTrans" presStyleCnt="0"/>
      <dgm:spPr/>
    </dgm:pt>
    <dgm:pt modelId="{420E9623-19FC-4A4E-9262-E3AF2E7C3612}" type="pres">
      <dgm:prSet presAssocID="{CD3753DE-AEA8-46B7-8ADE-7F114448123A}" presName="compNode" presStyleCnt="0"/>
      <dgm:spPr/>
    </dgm:pt>
    <dgm:pt modelId="{313EB79C-C9EF-4413-A38E-1E080DF6D587}" type="pres">
      <dgm:prSet presAssocID="{CD3753DE-AEA8-46B7-8ADE-7F114448123A}" presName="bgRect" presStyleLbl="bgShp" presStyleIdx="1" presStyleCnt="4"/>
      <dgm:spPr/>
    </dgm:pt>
    <dgm:pt modelId="{0283621C-94B4-4A35-9A2A-3EA963E2B2FA}" type="pres">
      <dgm:prSet presAssocID="{CD3753DE-AEA8-46B7-8ADE-7F11444812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FCE0BF4-6AA4-4788-9147-FABFCB5EE107}" type="pres">
      <dgm:prSet presAssocID="{CD3753DE-AEA8-46B7-8ADE-7F114448123A}" presName="spaceRect" presStyleCnt="0"/>
      <dgm:spPr/>
    </dgm:pt>
    <dgm:pt modelId="{BCE32D48-3DD7-4174-BF54-619843F5E531}" type="pres">
      <dgm:prSet presAssocID="{CD3753DE-AEA8-46B7-8ADE-7F114448123A}" presName="parTx" presStyleLbl="revTx" presStyleIdx="1" presStyleCnt="4">
        <dgm:presLayoutVars>
          <dgm:chMax val="0"/>
          <dgm:chPref val="0"/>
        </dgm:presLayoutVars>
      </dgm:prSet>
      <dgm:spPr/>
    </dgm:pt>
    <dgm:pt modelId="{503A35A6-C153-4237-B465-16B37CA70AB3}" type="pres">
      <dgm:prSet presAssocID="{3CB65302-DDE0-42D8-96C6-580075D39690}" presName="sibTrans" presStyleCnt="0"/>
      <dgm:spPr/>
    </dgm:pt>
    <dgm:pt modelId="{6A973875-5E70-4803-B73E-1CAD6F3648A3}" type="pres">
      <dgm:prSet presAssocID="{DE8C2537-E1F3-4137-8EFA-27123CBBBF74}" presName="compNode" presStyleCnt="0"/>
      <dgm:spPr/>
    </dgm:pt>
    <dgm:pt modelId="{C86881AB-7F9A-4A6E-B89D-3EEFB76809E0}" type="pres">
      <dgm:prSet presAssocID="{DE8C2537-E1F3-4137-8EFA-27123CBBBF74}" presName="bgRect" presStyleLbl="bgShp" presStyleIdx="2" presStyleCnt="4"/>
      <dgm:spPr/>
    </dgm:pt>
    <dgm:pt modelId="{2FD67407-F52C-4C8C-B0A4-E6AD78F99661}" type="pres">
      <dgm:prSet presAssocID="{DE8C2537-E1F3-4137-8EFA-27123CBBBF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FD8EA67-5277-4793-89ED-F70986AC75E0}" type="pres">
      <dgm:prSet presAssocID="{DE8C2537-E1F3-4137-8EFA-27123CBBBF74}" presName="spaceRect" presStyleCnt="0"/>
      <dgm:spPr/>
    </dgm:pt>
    <dgm:pt modelId="{51D6FCA6-05ED-4521-82E6-AFEE3F4AB08D}" type="pres">
      <dgm:prSet presAssocID="{DE8C2537-E1F3-4137-8EFA-27123CBBBF74}" presName="parTx" presStyleLbl="revTx" presStyleIdx="2" presStyleCnt="4">
        <dgm:presLayoutVars>
          <dgm:chMax val="0"/>
          <dgm:chPref val="0"/>
        </dgm:presLayoutVars>
      </dgm:prSet>
      <dgm:spPr/>
    </dgm:pt>
    <dgm:pt modelId="{C106C296-4D1B-4EF0-B712-D26DB6496E5D}" type="pres">
      <dgm:prSet presAssocID="{26D1F168-BE3B-47CA-BE9D-5CB3B596F89C}" presName="sibTrans" presStyleCnt="0"/>
      <dgm:spPr/>
    </dgm:pt>
    <dgm:pt modelId="{1BAED32E-7B34-4EDE-BB26-9131B808454A}" type="pres">
      <dgm:prSet presAssocID="{7E2D0080-9231-47FB-9359-1A1B0B3F94C5}" presName="compNode" presStyleCnt="0"/>
      <dgm:spPr/>
    </dgm:pt>
    <dgm:pt modelId="{3E6D5F27-44D0-49C4-A85F-D7818A52ABA0}" type="pres">
      <dgm:prSet presAssocID="{7E2D0080-9231-47FB-9359-1A1B0B3F94C5}" presName="bgRect" presStyleLbl="bgShp" presStyleIdx="3" presStyleCnt="4"/>
      <dgm:spPr/>
    </dgm:pt>
    <dgm:pt modelId="{DE70BB8A-AF9C-4A71-A489-A18D8981D2AC}" type="pres">
      <dgm:prSet presAssocID="{7E2D0080-9231-47FB-9359-1A1B0B3F94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CAD3B8AB-BA15-4FF0-8474-F4920A333C24}" type="pres">
      <dgm:prSet presAssocID="{7E2D0080-9231-47FB-9359-1A1B0B3F94C5}" presName="spaceRect" presStyleCnt="0"/>
      <dgm:spPr/>
    </dgm:pt>
    <dgm:pt modelId="{BC80A034-3E06-4CF8-B154-EE3A13950627}" type="pres">
      <dgm:prSet presAssocID="{7E2D0080-9231-47FB-9359-1A1B0B3F94C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3B91A01-64ED-4140-AA70-969D5229570E}" srcId="{4278F9A2-F9EB-4D3F-9809-48D5F35C0610}" destId="{DE8C2537-E1F3-4137-8EFA-27123CBBBF74}" srcOrd="2" destOrd="0" parTransId="{7076B427-7F16-4966-8771-C2222398761A}" sibTransId="{26D1F168-BE3B-47CA-BE9D-5CB3B596F89C}"/>
    <dgm:cxn modelId="{1439141C-2A58-4066-A9E6-DAA69FB2F7C5}" type="presOf" srcId="{CD3753DE-AEA8-46B7-8ADE-7F114448123A}" destId="{BCE32D48-3DD7-4174-BF54-619843F5E531}" srcOrd="0" destOrd="0" presId="urn:microsoft.com/office/officeart/2018/2/layout/IconVerticalSolidList"/>
    <dgm:cxn modelId="{98107248-6CCB-4C59-BDAA-69C799367734}" type="presOf" srcId="{762096AE-DB73-4760-A3B7-2308063D7085}" destId="{25E2B315-DB8D-4CC0-A0CA-63A0185CA8B6}" srcOrd="0" destOrd="0" presId="urn:microsoft.com/office/officeart/2018/2/layout/IconVerticalSolidList"/>
    <dgm:cxn modelId="{68E19CB3-5654-4607-8BC2-4DAC30F1468B}" type="presOf" srcId="{7E2D0080-9231-47FB-9359-1A1B0B3F94C5}" destId="{BC80A034-3E06-4CF8-B154-EE3A13950627}" srcOrd="0" destOrd="0" presId="urn:microsoft.com/office/officeart/2018/2/layout/IconVerticalSolidList"/>
    <dgm:cxn modelId="{206451C3-243A-4B31-A355-F38ACDBD20CE}" type="presOf" srcId="{DE8C2537-E1F3-4137-8EFA-27123CBBBF74}" destId="{51D6FCA6-05ED-4521-82E6-AFEE3F4AB08D}" srcOrd="0" destOrd="0" presId="urn:microsoft.com/office/officeart/2018/2/layout/IconVerticalSolidList"/>
    <dgm:cxn modelId="{28663EC7-3C47-4B74-8BDF-8FE7231B39DF}" srcId="{4278F9A2-F9EB-4D3F-9809-48D5F35C0610}" destId="{762096AE-DB73-4760-A3B7-2308063D7085}" srcOrd="0" destOrd="0" parTransId="{35796F05-92EA-4750-AF59-D960BCFB1815}" sibTransId="{6F7B5144-E22A-4DFA-906E-758E2FE969E1}"/>
    <dgm:cxn modelId="{615D92F6-BF37-4AC7-A7D4-A48F1BD98CA8}" srcId="{4278F9A2-F9EB-4D3F-9809-48D5F35C0610}" destId="{CD3753DE-AEA8-46B7-8ADE-7F114448123A}" srcOrd="1" destOrd="0" parTransId="{C3F74DDB-8E7C-4B5D-94A8-5E4062167DFB}" sibTransId="{3CB65302-DDE0-42D8-96C6-580075D39690}"/>
    <dgm:cxn modelId="{EB94E9F9-4502-477E-A42B-CEF74758E652}" srcId="{4278F9A2-F9EB-4D3F-9809-48D5F35C0610}" destId="{7E2D0080-9231-47FB-9359-1A1B0B3F94C5}" srcOrd="3" destOrd="0" parTransId="{7F8C98F9-073D-492D-9415-8068E508859E}" sibTransId="{5546B777-A38D-40FB-9CE1-F42778B8BB80}"/>
    <dgm:cxn modelId="{CE7860FF-4EEA-4FC1-AAEA-45A689C697F5}" type="presOf" srcId="{4278F9A2-F9EB-4D3F-9809-48D5F35C0610}" destId="{E8736782-8AAD-4B2E-ABAD-273C7AF548A9}" srcOrd="0" destOrd="0" presId="urn:microsoft.com/office/officeart/2018/2/layout/IconVerticalSolidList"/>
    <dgm:cxn modelId="{AC93DA38-3DBA-487E-AC9A-ABD67EA0F703}" type="presParOf" srcId="{E8736782-8AAD-4B2E-ABAD-273C7AF548A9}" destId="{07004A27-F872-49A8-9325-29E3A003BBA9}" srcOrd="0" destOrd="0" presId="urn:microsoft.com/office/officeart/2018/2/layout/IconVerticalSolidList"/>
    <dgm:cxn modelId="{FB28783C-C711-42D2-A3F0-3D64B2A65AE5}" type="presParOf" srcId="{07004A27-F872-49A8-9325-29E3A003BBA9}" destId="{04C04B1B-4759-4CA3-AB72-5BB3152BA951}" srcOrd="0" destOrd="0" presId="urn:microsoft.com/office/officeart/2018/2/layout/IconVerticalSolidList"/>
    <dgm:cxn modelId="{1CEA0145-1DA3-4A04-8F9B-C8E389142DE0}" type="presParOf" srcId="{07004A27-F872-49A8-9325-29E3A003BBA9}" destId="{E51545EA-5755-4328-99B8-57770CBC9737}" srcOrd="1" destOrd="0" presId="urn:microsoft.com/office/officeart/2018/2/layout/IconVerticalSolidList"/>
    <dgm:cxn modelId="{E858DFCD-3814-40A7-B7A1-D0ECFBAA4356}" type="presParOf" srcId="{07004A27-F872-49A8-9325-29E3A003BBA9}" destId="{78B21521-91BD-4700-805D-8EAFDD0F01AE}" srcOrd="2" destOrd="0" presId="urn:microsoft.com/office/officeart/2018/2/layout/IconVerticalSolidList"/>
    <dgm:cxn modelId="{EF699502-E496-4E68-A92B-2E9A2ED75A23}" type="presParOf" srcId="{07004A27-F872-49A8-9325-29E3A003BBA9}" destId="{25E2B315-DB8D-4CC0-A0CA-63A0185CA8B6}" srcOrd="3" destOrd="0" presId="urn:microsoft.com/office/officeart/2018/2/layout/IconVerticalSolidList"/>
    <dgm:cxn modelId="{648AEE00-8B05-478A-B27A-D943FF546477}" type="presParOf" srcId="{E8736782-8AAD-4B2E-ABAD-273C7AF548A9}" destId="{5D8A8331-6720-450A-B03B-DFCD7DE1ABE6}" srcOrd="1" destOrd="0" presId="urn:microsoft.com/office/officeart/2018/2/layout/IconVerticalSolidList"/>
    <dgm:cxn modelId="{3F8FD343-2756-4E21-A7E1-F3DAE05F8EB2}" type="presParOf" srcId="{E8736782-8AAD-4B2E-ABAD-273C7AF548A9}" destId="{420E9623-19FC-4A4E-9262-E3AF2E7C3612}" srcOrd="2" destOrd="0" presId="urn:microsoft.com/office/officeart/2018/2/layout/IconVerticalSolidList"/>
    <dgm:cxn modelId="{70A42FE2-E385-450D-B03C-ED560DB6E4A4}" type="presParOf" srcId="{420E9623-19FC-4A4E-9262-E3AF2E7C3612}" destId="{313EB79C-C9EF-4413-A38E-1E080DF6D587}" srcOrd="0" destOrd="0" presId="urn:microsoft.com/office/officeart/2018/2/layout/IconVerticalSolidList"/>
    <dgm:cxn modelId="{9FBE43D3-1A0E-4AD8-BE41-33F1A866D3DC}" type="presParOf" srcId="{420E9623-19FC-4A4E-9262-E3AF2E7C3612}" destId="{0283621C-94B4-4A35-9A2A-3EA963E2B2FA}" srcOrd="1" destOrd="0" presId="urn:microsoft.com/office/officeart/2018/2/layout/IconVerticalSolidList"/>
    <dgm:cxn modelId="{848F0EB3-A466-4EA6-A368-A0FCCDE709A9}" type="presParOf" srcId="{420E9623-19FC-4A4E-9262-E3AF2E7C3612}" destId="{2FCE0BF4-6AA4-4788-9147-FABFCB5EE107}" srcOrd="2" destOrd="0" presId="urn:microsoft.com/office/officeart/2018/2/layout/IconVerticalSolidList"/>
    <dgm:cxn modelId="{6610A67A-F22E-4320-8C71-4C8E02DACB12}" type="presParOf" srcId="{420E9623-19FC-4A4E-9262-E3AF2E7C3612}" destId="{BCE32D48-3DD7-4174-BF54-619843F5E531}" srcOrd="3" destOrd="0" presId="urn:microsoft.com/office/officeart/2018/2/layout/IconVerticalSolidList"/>
    <dgm:cxn modelId="{8CCE8DD0-6D0E-4299-8DE8-D814AAF0F990}" type="presParOf" srcId="{E8736782-8AAD-4B2E-ABAD-273C7AF548A9}" destId="{503A35A6-C153-4237-B465-16B37CA70AB3}" srcOrd="3" destOrd="0" presId="urn:microsoft.com/office/officeart/2018/2/layout/IconVerticalSolidList"/>
    <dgm:cxn modelId="{78B72DA9-A7E8-4E62-8AAE-BF0761E6105B}" type="presParOf" srcId="{E8736782-8AAD-4B2E-ABAD-273C7AF548A9}" destId="{6A973875-5E70-4803-B73E-1CAD6F3648A3}" srcOrd="4" destOrd="0" presId="urn:microsoft.com/office/officeart/2018/2/layout/IconVerticalSolidList"/>
    <dgm:cxn modelId="{6C24931B-2A83-420B-B47D-BBB53D4C19C3}" type="presParOf" srcId="{6A973875-5E70-4803-B73E-1CAD6F3648A3}" destId="{C86881AB-7F9A-4A6E-B89D-3EEFB76809E0}" srcOrd="0" destOrd="0" presId="urn:microsoft.com/office/officeart/2018/2/layout/IconVerticalSolidList"/>
    <dgm:cxn modelId="{F2CF5BA8-2299-43C5-B62D-7B46EB89312A}" type="presParOf" srcId="{6A973875-5E70-4803-B73E-1CAD6F3648A3}" destId="{2FD67407-F52C-4C8C-B0A4-E6AD78F99661}" srcOrd="1" destOrd="0" presId="urn:microsoft.com/office/officeart/2018/2/layout/IconVerticalSolidList"/>
    <dgm:cxn modelId="{FC167F71-7B22-4188-B6CC-2BF35C96C010}" type="presParOf" srcId="{6A973875-5E70-4803-B73E-1CAD6F3648A3}" destId="{CFD8EA67-5277-4793-89ED-F70986AC75E0}" srcOrd="2" destOrd="0" presId="urn:microsoft.com/office/officeart/2018/2/layout/IconVerticalSolidList"/>
    <dgm:cxn modelId="{851F338E-BE54-4279-96B3-F176CE5378E0}" type="presParOf" srcId="{6A973875-5E70-4803-B73E-1CAD6F3648A3}" destId="{51D6FCA6-05ED-4521-82E6-AFEE3F4AB08D}" srcOrd="3" destOrd="0" presId="urn:microsoft.com/office/officeart/2018/2/layout/IconVerticalSolidList"/>
    <dgm:cxn modelId="{A1B74896-9B6B-44D8-AA2A-BAEDFAFD7A62}" type="presParOf" srcId="{E8736782-8AAD-4B2E-ABAD-273C7AF548A9}" destId="{C106C296-4D1B-4EF0-B712-D26DB6496E5D}" srcOrd="5" destOrd="0" presId="urn:microsoft.com/office/officeart/2018/2/layout/IconVerticalSolidList"/>
    <dgm:cxn modelId="{BE701829-38E9-4CD5-981C-32A76AB96DC7}" type="presParOf" srcId="{E8736782-8AAD-4B2E-ABAD-273C7AF548A9}" destId="{1BAED32E-7B34-4EDE-BB26-9131B808454A}" srcOrd="6" destOrd="0" presId="urn:microsoft.com/office/officeart/2018/2/layout/IconVerticalSolidList"/>
    <dgm:cxn modelId="{9998BD3F-14BE-446C-BCBE-C5D693D846E2}" type="presParOf" srcId="{1BAED32E-7B34-4EDE-BB26-9131B808454A}" destId="{3E6D5F27-44D0-49C4-A85F-D7818A52ABA0}" srcOrd="0" destOrd="0" presId="urn:microsoft.com/office/officeart/2018/2/layout/IconVerticalSolidList"/>
    <dgm:cxn modelId="{D690CC2F-8D7C-4625-91F7-1099E4177D57}" type="presParOf" srcId="{1BAED32E-7B34-4EDE-BB26-9131B808454A}" destId="{DE70BB8A-AF9C-4A71-A489-A18D8981D2AC}" srcOrd="1" destOrd="0" presId="urn:microsoft.com/office/officeart/2018/2/layout/IconVerticalSolidList"/>
    <dgm:cxn modelId="{446F5EB0-4893-43F0-84EE-6B202D0DD79C}" type="presParOf" srcId="{1BAED32E-7B34-4EDE-BB26-9131B808454A}" destId="{CAD3B8AB-BA15-4FF0-8474-F4920A333C24}" srcOrd="2" destOrd="0" presId="urn:microsoft.com/office/officeart/2018/2/layout/IconVerticalSolidList"/>
    <dgm:cxn modelId="{CAD2298F-D4E4-4F37-BD4E-FF9D88DBE3A9}" type="presParOf" srcId="{1BAED32E-7B34-4EDE-BB26-9131B808454A}" destId="{BC80A034-3E06-4CF8-B154-EE3A139506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4F259-C60B-43A3-A1A8-C8962F6799E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F4ADC-7C52-4A3A-B2ED-B2A6447DA6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Level of Risk is Based Upon Consequences of the Problem(s) Addressed</a:t>
          </a:r>
        </a:p>
      </dgm:t>
    </dgm:pt>
    <dgm:pt modelId="{BED09DB5-933A-411A-A780-EFB55ECCCE93}" type="parTrans" cxnId="{D197506F-9D35-44DE-A5D2-0E085E9F02AB}">
      <dgm:prSet/>
      <dgm:spPr/>
      <dgm:t>
        <a:bodyPr/>
        <a:lstStyle/>
        <a:p>
          <a:endParaRPr lang="en-US"/>
        </a:p>
      </dgm:t>
    </dgm:pt>
    <dgm:pt modelId="{A4B97B79-28AE-469E-A115-7392B2AA1F0F}" type="sibTrans" cxnId="{D197506F-9D35-44DE-A5D2-0E085E9F02AB}">
      <dgm:prSet/>
      <dgm:spPr/>
      <dgm:t>
        <a:bodyPr/>
        <a:lstStyle/>
        <a:p>
          <a:endParaRPr lang="en-US"/>
        </a:p>
      </dgm:t>
    </dgm:pt>
    <dgm:pt modelId="{63844225-26C2-48EC-9D81-21FA728957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Includes Management Options Selected &amp; </a:t>
          </a:r>
          <a:r>
            <a:rPr lang="en-US" sz="1600" i="1" dirty="0"/>
            <a:t>Those Considered, </a:t>
          </a:r>
          <a:r>
            <a:rPr lang="en-US" sz="1600" dirty="0"/>
            <a:t>but </a:t>
          </a:r>
          <a:r>
            <a:rPr lang="en-US" sz="1600" i="1" dirty="0"/>
            <a:t>Not Selected </a:t>
          </a:r>
          <a:r>
            <a:rPr lang="en-US" sz="1600" dirty="0"/>
            <a:t>After Shared Medical Decision-Making with the Patient &amp;/or Caregiver</a:t>
          </a:r>
        </a:p>
      </dgm:t>
    </dgm:pt>
    <dgm:pt modelId="{8DC92116-F9FF-4DDA-BF85-9D572BF56F31}" type="parTrans" cxnId="{79C8D4AE-F019-4B7F-A97C-ED79F88FC66F}">
      <dgm:prSet/>
      <dgm:spPr/>
      <dgm:t>
        <a:bodyPr/>
        <a:lstStyle/>
        <a:p>
          <a:endParaRPr lang="en-US"/>
        </a:p>
      </dgm:t>
    </dgm:pt>
    <dgm:pt modelId="{9E025E68-971C-4CA5-B519-41C84E5FD31D}" type="sibTrans" cxnId="{79C8D4AE-F019-4B7F-A97C-ED79F88FC66F}">
      <dgm:prSet/>
      <dgm:spPr/>
      <dgm:t>
        <a:bodyPr/>
        <a:lstStyle/>
        <a:p>
          <a:endParaRPr lang="en-US"/>
        </a:p>
      </dgm:t>
    </dgm:pt>
    <dgm:pt modelId="{3F1E1ADB-184A-451F-87DC-94C0C6917F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Includes </a:t>
          </a:r>
          <a:r>
            <a:rPr lang="en-US" sz="1600" dirty="0">
              <a:solidFill>
                <a:srgbClr val="C00000"/>
              </a:solidFill>
            </a:rPr>
            <a:t>Social Determinants </a:t>
          </a:r>
          <a:r>
            <a:rPr lang="en-US" sz="1600" dirty="0"/>
            <a:t>that Significantly Limit Diagnosis or Treatment</a:t>
          </a:r>
        </a:p>
      </dgm:t>
    </dgm:pt>
    <dgm:pt modelId="{E0FC05AF-7C87-4FFA-AE01-933ACB19EF65}" type="parTrans" cxnId="{077AF06B-5A77-41DA-A607-5D6F530ACDF0}">
      <dgm:prSet/>
      <dgm:spPr/>
      <dgm:t>
        <a:bodyPr/>
        <a:lstStyle/>
        <a:p>
          <a:endParaRPr lang="en-US"/>
        </a:p>
      </dgm:t>
    </dgm:pt>
    <dgm:pt modelId="{23D2E382-ACF5-4EC5-8DE9-489E655051A9}" type="sibTrans" cxnId="{077AF06B-5A77-41DA-A607-5D6F530ACDF0}">
      <dgm:prSet/>
      <dgm:spPr/>
      <dgm:t>
        <a:bodyPr/>
        <a:lstStyle/>
        <a:p>
          <a:endParaRPr lang="en-US"/>
        </a:p>
      </dgm:t>
    </dgm:pt>
    <dgm:pt modelId="{D725CCFA-2678-40D8-B8C0-CF631ACDBBD2}" type="pres">
      <dgm:prSet presAssocID="{8574F259-C60B-43A3-A1A8-C8962F6799EF}" presName="root" presStyleCnt="0">
        <dgm:presLayoutVars>
          <dgm:dir/>
          <dgm:resizeHandles val="exact"/>
        </dgm:presLayoutVars>
      </dgm:prSet>
      <dgm:spPr/>
    </dgm:pt>
    <dgm:pt modelId="{A2BB9D8C-83BB-45E1-A5C6-7CB15996CB89}" type="pres">
      <dgm:prSet presAssocID="{C00F4ADC-7C52-4A3A-B2ED-B2A6447DA682}" presName="compNode" presStyleCnt="0"/>
      <dgm:spPr/>
    </dgm:pt>
    <dgm:pt modelId="{E51CCC69-AB8E-426F-84FF-ECADDFD465E4}" type="pres">
      <dgm:prSet presAssocID="{C00F4ADC-7C52-4A3A-B2ED-B2A6447DA6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191703F-CEA2-4598-A35D-EABA0FE913C2}" type="pres">
      <dgm:prSet presAssocID="{C00F4ADC-7C52-4A3A-B2ED-B2A6447DA682}" presName="spaceRect" presStyleCnt="0"/>
      <dgm:spPr/>
    </dgm:pt>
    <dgm:pt modelId="{2CFEA51D-FD1A-405E-ACBD-76FB0B7D1F41}" type="pres">
      <dgm:prSet presAssocID="{C00F4ADC-7C52-4A3A-B2ED-B2A6447DA682}" presName="textRect" presStyleLbl="revTx" presStyleIdx="0" presStyleCnt="3">
        <dgm:presLayoutVars>
          <dgm:chMax val="1"/>
          <dgm:chPref val="1"/>
        </dgm:presLayoutVars>
      </dgm:prSet>
      <dgm:spPr/>
    </dgm:pt>
    <dgm:pt modelId="{19D741F4-E024-4698-9CCC-5A38EAE7A908}" type="pres">
      <dgm:prSet presAssocID="{A4B97B79-28AE-469E-A115-7392B2AA1F0F}" presName="sibTrans" presStyleCnt="0"/>
      <dgm:spPr/>
    </dgm:pt>
    <dgm:pt modelId="{46E21550-7372-45B0-9B02-2BB3051D815A}" type="pres">
      <dgm:prSet presAssocID="{63844225-26C2-48EC-9D81-21FA72895758}" presName="compNode" presStyleCnt="0"/>
      <dgm:spPr/>
    </dgm:pt>
    <dgm:pt modelId="{8DBE7A85-03DB-4135-9E37-CD228C295A6A}" type="pres">
      <dgm:prSet presAssocID="{63844225-26C2-48EC-9D81-21FA728957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83022DA-67B4-44D3-A265-74A841374128}" type="pres">
      <dgm:prSet presAssocID="{63844225-26C2-48EC-9D81-21FA72895758}" presName="spaceRect" presStyleCnt="0"/>
      <dgm:spPr/>
    </dgm:pt>
    <dgm:pt modelId="{8EEBA883-A28E-4BAD-BD78-AFD162CD508D}" type="pres">
      <dgm:prSet presAssocID="{63844225-26C2-48EC-9D81-21FA72895758}" presName="textRect" presStyleLbl="revTx" presStyleIdx="1" presStyleCnt="3">
        <dgm:presLayoutVars>
          <dgm:chMax val="1"/>
          <dgm:chPref val="1"/>
        </dgm:presLayoutVars>
      </dgm:prSet>
      <dgm:spPr/>
    </dgm:pt>
    <dgm:pt modelId="{889F1996-9AF0-49A3-9C6A-D482947D9037}" type="pres">
      <dgm:prSet presAssocID="{9E025E68-971C-4CA5-B519-41C84E5FD31D}" presName="sibTrans" presStyleCnt="0"/>
      <dgm:spPr/>
    </dgm:pt>
    <dgm:pt modelId="{3C07FEDD-D029-461C-9ABC-A10047B731FE}" type="pres">
      <dgm:prSet presAssocID="{3F1E1ADB-184A-451F-87DC-94C0C6917F1C}" presName="compNode" presStyleCnt="0"/>
      <dgm:spPr/>
    </dgm:pt>
    <dgm:pt modelId="{B998A40B-49E0-47DB-AD7C-C8571D5E913F}" type="pres">
      <dgm:prSet presAssocID="{3F1E1ADB-184A-451F-87DC-94C0C6917F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475A1C0-A14A-4C11-B0AB-3D8A6BDDAD71}" type="pres">
      <dgm:prSet presAssocID="{3F1E1ADB-184A-451F-87DC-94C0C6917F1C}" presName="spaceRect" presStyleCnt="0"/>
      <dgm:spPr/>
    </dgm:pt>
    <dgm:pt modelId="{D0354BD5-4CBB-4F2C-8A08-4564FC07E0EE}" type="pres">
      <dgm:prSet presAssocID="{3F1E1ADB-184A-451F-87DC-94C0C6917F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3D4B5B-BA8A-4EC9-8668-AEF3ABE5C731}" type="presOf" srcId="{C00F4ADC-7C52-4A3A-B2ED-B2A6447DA682}" destId="{2CFEA51D-FD1A-405E-ACBD-76FB0B7D1F41}" srcOrd="0" destOrd="0" presId="urn:microsoft.com/office/officeart/2018/2/layout/IconLabelList"/>
    <dgm:cxn modelId="{86B35D42-E33F-41AA-93BD-7BECF9787796}" type="presOf" srcId="{3F1E1ADB-184A-451F-87DC-94C0C6917F1C}" destId="{D0354BD5-4CBB-4F2C-8A08-4564FC07E0EE}" srcOrd="0" destOrd="0" presId="urn:microsoft.com/office/officeart/2018/2/layout/IconLabelList"/>
    <dgm:cxn modelId="{077AF06B-5A77-41DA-A607-5D6F530ACDF0}" srcId="{8574F259-C60B-43A3-A1A8-C8962F6799EF}" destId="{3F1E1ADB-184A-451F-87DC-94C0C6917F1C}" srcOrd="2" destOrd="0" parTransId="{E0FC05AF-7C87-4FFA-AE01-933ACB19EF65}" sibTransId="{23D2E382-ACF5-4EC5-8DE9-489E655051A9}"/>
    <dgm:cxn modelId="{D197506F-9D35-44DE-A5D2-0E085E9F02AB}" srcId="{8574F259-C60B-43A3-A1A8-C8962F6799EF}" destId="{C00F4ADC-7C52-4A3A-B2ED-B2A6447DA682}" srcOrd="0" destOrd="0" parTransId="{BED09DB5-933A-411A-A780-EFB55ECCCE93}" sibTransId="{A4B97B79-28AE-469E-A115-7392B2AA1F0F}"/>
    <dgm:cxn modelId="{B7CA1594-4494-4C6C-A445-8263699221FB}" type="presOf" srcId="{63844225-26C2-48EC-9D81-21FA72895758}" destId="{8EEBA883-A28E-4BAD-BD78-AFD162CD508D}" srcOrd="0" destOrd="0" presId="urn:microsoft.com/office/officeart/2018/2/layout/IconLabelList"/>
    <dgm:cxn modelId="{79C8D4AE-F019-4B7F-A97C-ED79F88FC66F}" srcId="{8574F259-C60B-43A3-A1A8-C8962F6799EF}" destId="{63844225-26C2-48EC-9D81-21FA72895758}" srcOrd="1" destOrd="0" parTransId="{8DC92116-F9FF-4DDA-BF85-9D572BF56F31}" sibTransId="{9E025E68-971C-4CA5-B519-41C84E5FD31D}"/>
    <dgm:cxn modelId="{556C73F5-DE2B-45AF-B2C6-7CF7D7E8F856}" type="presOf" srcId="{8574F259-C60B-43A3-A1A8-C8962F6799EF}" destId="{D725CCFA-2678-40D8-B8C0-CF631ACDBBD2}" srcOrd="0" destOrd="0" presId="urn:microsoft.com/office/officeart/2018/2/layout/IconLabelList"/>
    <dgm:cxn modelId="{54485CE5-BB10-46F3-99A6-8F3FD92B9316}" type="presParOf" srcId="{D725CCFA-2678-40D8-B8C0-CF631ACDBBD2}" destId="{A2BB9D8C-83BB-45E1-A5C6-7CB15996CB89}" srcOrd="0" destOrd="0" presId="urn:microsoft.com/office/officeart/2018/2/layout/IconLabelList"/>
    <dgm:cxn modelId="{1F9BE2FB-EA9D-4B1E-A12C-613A7D36DB47}" type="presParOf" srcId="{A2BB9D8C-83BB-45E1-A5C6-7CB15996CB89}" destId="{E51CCC69-AB8E-426F-84FF-ECADDFD465E4}" srcOrd="0" destOrd="0" presId="urn:microsoft.com/office/officeart/2018/2/layout/IconLabelList"/>
    <dgm:cxn modelId="{21F8CB28-8401-424A-BCA8-306F6A0B3FDA}" type="presParOf" srcId="{A2BB9D8C-83BB-45E1-A5C6-7CB15996CB89}" destId="{4191703F-CEA2-4598-A35D-EABA0FE913C2}" srcOrd="1" destOrd="0" presId="urn:microsoft.com/office/officeart/2018/2/layout/IconLabelList"/>
    <dgm:cxn modelId="{3D040DC2-D7ED-491E-863E-FF4438C7951E}" type="presParOf" srcId="{A2BB9D8C-83BB-45E1-A5C6-7CB15996CB89}" destId="{2CFEA51D-FD1A-405E-ACBD-76FB0B7D1F41}" srcOrd="2" destOrd="0" presId="urn:microsoft.com/office/officeart/2018/2/layout/IconLabelList"/>
    <dgm:cxn modelId="{05FA2492-0F13-4698-98D7-3AAB06DFA242}" type="presParOf" srcId="{D725CCFA-2678-40D8-B8C0-CF631ACDBBD2}" destId="{19D741F4-E024-4698-9CCC-5A38EAE7A908}" srcOrd="1" destOrd="0" presId="urn:microsoft.com/office/officeart/2018/2/layout/IconLabelList"/>
    <dgm:cxn modelId="{BC7826FE-0DB8-4C97-9555-BC6B0B658CB9}" type="presParOf" srcId="{D725CCFA-2678-40D8-B8C0-CF631ACDBBD2}" destId="{46E21550-7372-45B0-9B02-2BB3051D815A}" srcOrd="2" destOrd="0" presId="urn:microsoft.com/office/officeart/2018/2/layout/IconLabelList"/>
    <dgm:cxn modelId="{8939A4AE-809D-4B66-8E8E-42936FC77AE3}" type="presParOf" srcId="{46E21550-7372-45B0-9B02-2BB3051D815A}" destId="{8DBE7A85-03DB-4135-9E37-CD228C295A6A}" srcOrd="0" destOrd="0" presId="urn:microsoft.com/office/officeart/2018/2/layout/IconLabelList"/>
    <dgm:cxn modelId="{978278DB-CF87-44B3-9574-2738F9C11FEA}" type="presParOf" srcId="{46E21550-7372-45B0-9B02-2BB3051D815A}" destId="{F83022DA-67B4-44D3-A265-74A841374128}" srcOrd="1" destOrd="0" presId="urn:microsoft.com/office/officeart/2018/2/layout/IconLabelList"/>
    <dgm:cxn modelId="{19A6BA74-36B4-4719-8A03-B3690E8DD481}" type="presParOf" srcId="{46E21550-7372-45B0-9B02-2BB3051D815A}" destId="{8EEBA883-A28E-4BAD-BD78-AFD162CD508D}" srcOrd="2" destOrd="0" presId="urn:microsoft.com/office/officeart/2018/2/layout/IconLabelList"/>
    <dgm:cxn modelId="{49049A0D-59EF-4B10-BEB8-D739EB53A7F8}" type="presParOf" srcId="{D725CCFA-2678-40D8-B8C0-CF631ACDBBD2}" destId="{889F1996-9AF0-49A3-9C6A-D482947D9037}" srcOrd="3" destOrd="0" presId="urn:microsoft.com/office/officeart/2018/2/layout/IconLabelList"/>
    <dgm:cxn modelId="{BB7B1151-3064-45C2-97D2-200361ECB535}" type="presParOf" srcId="{D725CCFA-2678-40D8-B8C0-CF631ACDBBD2}" destId="{3C07FEDD-D029-461C-9ABC-A10047B731FE}" srcOrd="4" destOrd="0" presId="urn:microsoft.com/office/officeart/2018/2/layout/IconLabelList"/>
    <dgm:cxn modelId="{C909DD29-9865-4ECD-B8A0-3B891281F737}" type="presParOf" srcId="{3C07FEDD-D029-461C-9ABC-A10047B731FE}" destId="{B998A40B-49E0-47DB-AD7C-C8571D5E913F}" srcOrd="0" destOrd="0" presId="urn:microsoft.com/office/officeart/2018/2/layout/IconLabelList"/>
    <dgm:cxn modelId="{DD805E9A-8CA3-48B8-9CE4-77D46B039434}" type="presParOf" srcId="{3C07FEDD-D029-461C-9ABC-A10047B731FE}" destId="{F475A1C0-A14A-4C11-B0AB-3D8A6BDDAD71}" srcOrd="1" destOrd="0" presId="urn:microsoft.com/office/officeart/2018/2/layout/IconLabelList"/>
    <dgm:cxn modelId="{10F94A4A-87BD-42BD-AE9B-FB5082841AC8}" type="presParOf" srcId="{3C07FEDD-D029-461C-9ABC-A10047B731FE}" destId="{D0354BD5-4CBB-4F2C-8A08-4564FC07E0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858C6D-962E-4980-81D1-083542E5D89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F8E7C2-6432-4864-8CBE-49DD7619D145}">
      <dgm:prSet/>
      <dgm:spPr/>
      <dgm:t>
        <a:bodyPr/>
        <a:lstStyle/>
        <a:p>
          <a:r>
            <a:rPr lang="en-US" dirty="0"/>
            <a:t>Total Time Must be Spent on the </a:t>
          </a:r>
          <a:r>
            <a:rPr lang="en-US" i="1" u="none" dirty="0">
              <a:solidFill>
                <a:schemeClr val="tx1"/>
              </a:solidFill>
            </a:rPr>
            <a:t>Date of Encounter </a:t>
          </a:r>
          <a:r>
            <a:rPr lang="en-US" i="1" dirty="0"/>
            <a:t>– Prep the Day Before the Visit is NOT counted</a:t>
          </a:r>
        </a:p>
      </dgm:t>
    </dgm:pt>
    <dgm:pt modelId="{ABBD9D3C-D312-4F93-8844-9D7D6DFD69A0}" type="parTrans" cxnId="{C9C00021-3F29-4BFA-80CE-6E17897F6AC9}">
      <dgm:prSet/>
      <dgm:spPr/>
      <dgm:t>
        <a:bodyPr/>
        <a:lstStyle/>
        <a:p>
          <a:endParaRPr lang="en-US"/>
        </a:p>
      </dgm:t>
    </dgm:pt>
    <dgm:pt modelId="{AF80C378-0AA5-452E-8EB6-CE2AA65E8AEE}" type="sibTrans" cxnId="{C9C00021-3F29-4BFA-80CE-6E17897F6AC9}">
      <dgm:prSet/>
      <dgm:spPr/>
      <dgm:t>
        <a:bodyPr/>
        <a:lstStyle/>
        <a:p>
          <a:endParaRPr lang="en-US"/>
        </a:p>
      </dgm:t>
    </dgm:pt>
    <dgm:pt modelId="{8FB6CA9C-E8E6-4B12-A7EC-279F3B1C0653}">
      <dgm:prSet/>
      <dgm:spPr/>
      <dgm:t>
        <a:bodyPr/>
        <a:lstStyle/>
        <a:p>
          <a:r>
            <a:rPr lang="en-US" dirty="0"/>
            <a:t>Psychotherapy Sessions are </a:t>
          </a:r>
          <a:r>
            <a:rPr lang="en-US" i="1" dirty="0">
              <a:solidFill>
                <a:schemeClr val="bg1"/>
              </a:solidFill>
            </a:rPr>
            <a:t>Still Billed Separately </a:t>
          </a:r>
          <a:r>
            <a:rPr lang="en-US" dirty="0"/>
            <a:t>from a Med Check – 2 Discrete Notes are Needed (Even if They are Done in the Same Encounter)</a:t>
          </a:r>
        </a:p>
      </dgm:t>
    </dgm:pt>
    <dgm:pt modelId="{FC1998AA-5689-4286-94D5-AFEC43737F4A}" type="parTrans" cxnId="{18DE88BA-E217-45A0-AB85-A2AF72ABB045}">
      <dgm:prSet/>
      <dgm:spPr/>
      <dgm:t>
        <a:bodyPr/>
        <a:lstStyle/>
        <a:p>
          <a:endParaRPr lang="en-US"/>
        </a:p>
      </dgm:t>
    </dgm:pt>
    <dgm:pt modelId="{F4EC85DC-3D92-40D8-BD18-383B2CBABDF2}" type="sibTrans" cxnId="{18DE88BA-E217-45A0-AB85-A2AF72ABB045}">
      <dgm:prSet/>
      <dgm:spPr/>
      <dgm:t>
        <a:bodyPr/>
        <a:lstStyle/>
        <a:p>
          <a:endParaRPr lang="en-US"/>
        </a:p>
      </dgm:t>
    </dgm:pt>
    <dgm:pt modelId="{102D63C6-C57D-4E9E-A245-F1E72721318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Specific Number of Minutes Spent Must be Documented </a:t>
          </a:r>
          <a:r>
            <a:rPr lang="en-US" dirty="0"/>
            <a:t>– Not a Range or “Approximate”</a:t>
          </a:r>
        </a:p>
      </dgm:t>
    </dgm:pt>
    <dgm:pt modelId="{3AA07970-743C-4B36-B24B-2C77649A8436}" type="parTrans" cxnId="{E3C49DEC-ABE4-4183-BEE2-3D1D4A9A6DBD}">
      <dgm:prSet/>
      <dgm:spPr/>
      <dgm:t>
        <a:bodyPr/>
        <a:lstStyle/>
        <a:p>
          <a:endParaRPr lang="en-US"/>
        </a:p>
      </dgm:t>
    </dgm:pt>
    <dgm:pt modelId="{1E1A1ADB-FAE0-4B9E-91DC-AABB5F295B3E}" type="sibTrans" cxnId="{E3C49DEC-ABE4-4183-BEE2-3D1D4A9A6DBD}">
      <dgm:prSet/>
      <dgm:spPr/>
      <dgm:t>
        <a:bodyPr/>
        <a:lstStyle/>
        <a:p>
          <a:endParaRPr lang="en-US"/>
        </a:p>
      </dgm:t>
    </dgm:pt>
    <dgm:pt modelId="{D99AA150-4DA8-43A5-84D2-8AB6882B515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Time Spent by Resident/Fellow is </a:t>
          </a:r>
          <a:r>
            <a:rPr lang="en-US" b="0" i="1" u="sng" dirty="0"/>
            <a:t>Not</a:t>
          </a:r>
          <a:r>
            <a:rPr lang="en-US" b="0" dirty="0"/>
            <a:t> </a:t>
          </a:r>
          <a:r>
            <a:rPr lang="en-US" dirty="0"/>
            <a:t>Included.  This is Where a Medical Complexity-based Coding Would be More Advantageous.</a:t>
          </a:r>
        </a:p>
      </dgm:t>
    </dgm:pt>
    <dgm:pt modelId="{5CEE63C4-C9C0-4BA1-8192-926CA0DDB91E}" type="parTrans" cxnId="{837F7F74-D7CC-45D7-8A30-6C9B7D10C570}">
      <dgm:prSet/>
      <dgm:spPr/>
      <dgm:t>
        <a:bodyPr/>
        <a:lstStyle/>
        <a:p>
          <a:endParaRPr lang="en-US"/>
        </a:p>
      </dgm:t>
    </dgm:pt>
    <dgm:pt modelId="{F5745274-A6B3-44D2-B7B5-4F8169F9802A}" type="sibTrans" cxnId="{837F7F74-D7CC-45D7-8A30-6C9B7D10C570}">
      <dgm:prSet/>
      <dgm:spPr/>
      <dgm:t>
        <a:bodyPr/>
        <a:lstStyle/>
        <a:p>
          <a:endParaRPr lang="en-US"/>
        </a:p>
      </dgm:t>
    </dgm:pt>
    <dgm:pt modelId="{6555E8B6-28B9-4D8F-96F3-EE8CAE550CD6}" type="pres">
      <dgm:prSet presAssocID="{4A858C6D-962E-4980-81D1-083542E5D896}" presName="linear" presStyleCnt="0">
        <dgm:presLayoutVars>
          <dgm:animLvl val="lvl"/>
          <dgm:resizeHandles val="exact"/>
        </dgm:presLayoutVars>
      </dgm:prSet>
      <dgm:spPr/>
    </dgm:pt>
    <dgm:pt modelId="{E3CF9C76-0998-48C5-A026-E6590D9729F2}" type="pres">
      <dgm:prSet presAssocID="{2FF8E7C2-6432-4864-8CBE-49DD7619D1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4D79EAA-622B-4C42-B593-66879CE2C54D}" type="pres">
      <dgm:prSet presAssocID="{AF80C378-0AA5-452E-8EB6-CE2AA65E8AEE}" presName="spacer" presStyleCnt="0"/>
      <dgm:spPr/>
    </dgm:pt>
    <dgm:pt modelId="{C79453E6-76E2-42E3-873B-C7E96FE2AD34}" type="pres">
      <dgm:prSet presAssocID="{8FB6CA9C-E8E6-4B12-A7EC-279F3B1C0653}" presName="parentText" presStyleLbl="node1" presStyleIdx="1" presStyleCnt="4" custLinFactY="88158" custLinFactNeighborY="100000">
        <dgm:presLayoutVars>
          <dgm:chMax val="0"/>
          <dgm:bulletEnabled val="1"/>
        </dgm:presLayoutVars>
      </dgm:prSet>
      <dgm:spPr/>
    </dgm:pt>
    <dgm:pt modelId="{C11C42CD-5B56-48D3-9D0E-777940A242BD}" type="pres">
      <dgm:prSet presAssocID="{F4EC85DC-3D92-40D8-BD18-383B2CBABDF2}" presName="spacer" presStyleCnt="0"/>
      <dgm:spPr/>
    </dgm:pt>
    <dgm:pt modelId="{32CF59DE-FEA6-49B0-B77B-DE4F32F75C73}" type="pres">
      <dgm:prSet presAssocID="{102D63C6-C57D-4E9E-A245-F1E72721318C}" presName="parentText" presStyleLbl="node1" presStyleIdx="2" presStyleCnt="4" custLinFactY="-100000" custLinFactNeighborY="-178685">
        <dgm:presLayoutVars>
          <dgm:chMax val="0"/>
          <dgm:bulletEnabled val="1"/>
        </dgm:presLayoutVars>
      </dgm:prSet>
      <dgm:spPr/>
    </dgm:pt>
    <dgm:pt modelId="{9A05D479-9AE8-4158-BA8D-5E57533C9ADB}" type="pres">
      <dgm:prSet presAssocID="{1E1A1ADB-FAE0-4B9E-91DC-AABB5F295B3E}" presName="spacer" presStyleCnt="0"/>
      <dgm:spPr/>
    </dgm:pt>
    <dgm:pt modelId="{0B2BA2A4-39B0-4E1F-BF77-6D1CD7DA9871}" type="pres">
      <dgm:prSet presAssocID="{D99AA150-4DA8-43A5-84D2-8AB6882B5151}" presName="parentText" presStyleLbl="node1" presStyleIdx="3" presStyleCnt="4" custLinFactY="-7524" custLinFactNeighborY="-100000">
        <dgm:presLayoutVars>
          <dgm:chMax val="0"/>
          <dgm:bulletEnabled val="1"/>
        </dgm:presLayoutVars>
      </dgm:prSet>
      <dgm:spPr/>
    </dgm:pt>
  </dgm:ptLst>
  <dgm:cxnLst>
    <dgm:cxn modelId="{ADD4F603-C7E2-4D02-8377-8505F07F4A45}" type="presOf" srcId="{4A858C6D-962E-4980-81D1-083542E5D896}" destId="{6555E8B6-28B9-4D8F-96F3-EE8CAE550CD6}" srcOrd="0" destOrd="0" presId="urn:microsoft.com/office/officeart/2005/8/layout/vList2"/>
    <dgm:cxn modelId="{C9C00021-3F29-4BFA-80CE-6E17897F6AC9}" srcId="{4A858C6D-962E-4980-81D1-083542E5D896}" destId="{2FF8E7C2-6432-4864-8CBE-49DD7619D145}" srcOrd="0" destOrd="0" parTransId="{ABBD9D3C-D312-4F93-8844-9D7D6DFD69A0}" sibTransId="{AF80C378-0AA5-452E-8EB6-CE2AA65E8AEE}"/>
    <dgm:cxn modelId="{2A918A6B-BA94-4B7C-AB9B-AE4EB758187B}" type="presOf" srcId="{102D63C6-C57D-4E9E-A245-F1E72721318C}" destId="{32CF59DE-FEA6-49B0-B77B-DE4F32F75C73}" srcOrd="0" destOrd="0" presId="urn:microsoft.com/office/officeart/2005/8/layout/vList2"/>
    <dgm:cxn modelId="{837F7F74-D7CC-45D7-8A30-6C9B7D10C570}" srcId="{4A858C6D-962E-4980-81D1-083542E5D896}" destId="{D99AA150-4DA8-43A5-84D2-8AB6882B5151}" srcOrd="3" destOrd="0" parTransId="{5CEE63C4-C9C0-4BA1-8192-926CA0DDB91E}" sibTransId="{F5745274-A6B3-44D2-B7B5-4F8169F9802A}"/>
    <dgm:cxn modelId="{22B4BA89-9544-498B-9A38-1AD0AD4DE260}" type="presOf" srcId="{8FB6CA9C-E8E6-4B12-A7EC-279F3B1C0653}" destId="{C79453E6-76E2-42E3-873B-C7E96FE2AD34}" srcOrd="0" destOrd="0" presId="urn:microsoft.com/office/officeart/2005/8/layout/vList2"/>
    <dgm:cxn modelId="{5FDF079F-0708-4220-866A-8E9EF5BA674D}" type="presOf" srcId="{D99AA150-4DA8-43A5-84D2-8AB6882B5151}" destId="{0B2BA2A4-39B0-4E1F-BF77-6D1CD7DA9871}" srcOrd="0" destOrd="0" presId="urn:microsoft.com/office/officeart/2005/8/layout/vList2"/>
    <dgm:cxn modelId="{D0C686AB-0067-4ADB-AE92-4927811D2D36}" type="presOf" srcId="{2FF8E7C2-6432-4864-8CBE-49DD7619D145}" destId="{E3CF9C76-0998-48C5-A026-E6590D9729F2}" srcOrd="0" destOrd="0" presId="urn:microsoft.com/office/officeart/2005/8/layout/vList2"/>
    <dgm:cxn modelId="{18DE88BA-E217-45A0-AB85-A2AF72ABB045}" srcId="{4A858C6D-962E-4980-81D1-083542E5D896}" destId="{8FB6CA9C-E8E6-4B12-A7EC-279F3B1C0653}" srcOrd="1" destOrd="0" parTransId="{FC1998AA-5689-4286-94D5-AFEC43737F4A}" sibTransId="{F4EC85DC-3D92-40D8-BD18-383B2CBABDF2}"/>
    <dgm:cxn modelId="{E3C49DEC-ABE4-4183-BEE2-3D1D4A9A6DBD}" srcId="{4A858C6D-962E-4980-81D1-083542E5D896}" destId="{102D63C6-C57D-4E9E-A245-F1E72721318C}" srcOrd="2" destOrd="0" parTransId="{3AA07970-743C-4B36-B24B-2C77649A8436}" sibTransId="{1E1A1ADB-FAE0-4B9E-91DC-AABB5F295B3E}"/>
    <dgm:cxn modelId="{1DAB90AE-1D36-48C4-8D46-6E4383F7FBAE}" type="presParOf" srcId="{6555E8B6-28B9-4D8F-96F3-EE8CAE550CD6}" destId="{E3CF9C76-0998-48C5-A026-E6590D9729F2}" srcOrd="0" destOrd="0" presId="urn:microsoft.com/office/officeart/2005/8/layout/vList2"/>
    <dgm:cxn modelId="{EF50F176-3F6A-4153-BDB1-1A65E3CE261A}" type="presParOf" srcId="{6555E8B6-28B9-4D8F-96F3-EE8CAE550CD6}" destId="{64D79EAA-622B-4C42-B593-66879CE2C54D}" srcOrd="1" destOrd="0" presId="urn:microsoft.com/office/officeart/2005/8/layout/vList2"/>
    <dgm:cxn modelId="{EE935D59-39EA-47ED-BF35-D90EE4B94042}" type="presParOf" srcId="{6555E8B6-28B9-4D8F-96F3-EE8CAE550CD6}" destId="{C79453E6-76E2-42E3-873B-C7E96FE2AD34}" srcOrd="2" destOrd="0" presId="urn:microsoft.com/office/officeart/2005/8/layout/vList2"/>
    <dgm:cxn modelId="{E140519A-D455-45A6-83F1-C6AB212CB4BD}" type="presParOf" srcId="{6555E8B6-28B9-4D8F-96F3-EE8CAE550CD6}" destId="{C11C42CD-5B56-48D3-9D0E-777940A242BD}" srcOrd="3" destOrd="0" presId="urn:microsoft.com/office/officeart/2005/8/layout/vList2"/>
    <dgm:cxn modelId="{5611904D-3D2F-49A4-88B3-EF334DE8597A}" type="presParOf" srcId="{6555E8B6-28B9-4D8F-96F3-EE8CAE550CD6}" destId="{32CF59DE-FEA6-49B0-B77B-DE4F32F75C73}" srcOrd="4" destOrd="0" presId="urn:microsoft.com/office/officeart/2005/8/layout/vList2"/>
    <dgm:cxn modelId="{AB539C0C-81F8-400D-9B14-CE6DDE8D4D8D}" type="presParOf" srcId="{6555E8B6-28B9-4D8F-96F3-EE8CAE550CD6}" destId="{9A05D479-9AE8-4158-BA8D-5E57533C9ADB}" srcOrd="5" destOrd="0" presId="urn:microsoft.com/office/officeart/2005/8/layout/vList2"/>
    <dgm:cxn modelId="{F4179585-3458-4E1D-9FA8-7DD12C27550D}" type="presParOf" srcId="{6555E8B6-28B9-4D8F-96F3-EE8CAE550CD6}" destId="{0B2BA2A4-39B0-4E1F-BF77-6D1CD7DA98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4B1B-4759-4CA3-AB72-5BB3152BA951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545EA-5755-4328-99B8-57770CBC9737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B315-DB8D-4CC0-A0CA-63A0185CA8B6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January 1, 2021</a:t>
          </a:r>
        </a:p>
      </dsp:txBody>
      <dsp:txXfrm>
        <a:off x="1372680" y="2344"/>
        <a:ext cx="5424994" cy="1188467"/>
      </dsp:txXfrm>
    </dsp:sp>
    <dsp:sp modelId="{313EB79C-C9EF-4413-A38E-1E080DF6D587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3621C-94B4-4A35-9A2A-3EA963E2B2FA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32D48-3DD7-4174-BF54-619843F5E531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Changes Apply Only to Office/Outpatient E&amp;M Codes Only</a:t>
          </a:r>
        </a:p>
      </dsp:txBody>
      <dsp:txXfrm>
        <a:off x="1372680" y="1487929"/>
        <a:ext cx="5424994" cy="1188467"/>
      </dsp:txXfrm>
    </dsp:sp>
    <dsp:sp modelId="{C86881AB-7F9A-4A6E-B89D-3EEFB76809E0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67407-F52C-4C8C-B0A4-E6AD78F99661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6FCA6-05ED-4521-82E6-AFEE3F4AB08D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Inpatient, ER, and Consult E&amp;M Coding Rules </a:t>
          </a:r>
          <a:r>
            <a:rPr lang="en-US" sz="2200" i="1" kern="1200" dirty="0"/>
            <a:t>Remain the Same</a:t>
          </a:r>
        </a:p>
      </dsp:txBody>
      <dsp:txXfrm>
        <a:off x="1372680" y="2973514"/>
        <a:ext cx="5424994" cy="1188467"/>
      </dsp:txXfrm>
    </dsp:sp>
    <dsp:sp modelId="{3E6D5F27-44D0-49C4-A85F-D7818A52ABA0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0BB8A-AF9C-4A71-A489-A18D8981D2AC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0A034-3E06-4CF8-B154-EE3A13950627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New Rules Apply to</a:t>
          </a:r>
          <a:r>
            <a:rPr lang="en-US" sz="2200" i="1" kern="1200" dirty="0"/>
            <a:t> All Payers</a:t>
          </a:r>
        </a:p>
      </dsp:txBody>
      <dsp:txXfrm>
        <a:off x="1372680" y="4459099"/>
        <a:ext cx="5424994" cy="1188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CCC69-AB8E-426F-84FF-ECADDFD465E4}">
      <dsp:nvSpPr>
        <dsp:cNvPr id="0" name=""/>
        <dsp:cNvSpPr/>
      </dsp:nvSpPr>
      <dsp:spPr>
        <a:xfrm>
          <a:off x="417191" y="1223423"/>
          <a:ext cx="681855" cy="681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EA51D-FD1A-405E-ACBD-76FB0B7D1F41}">
      <dsp:nvSpPr>
        <dsp:cNvPr id="0" name=""/>
        <dsp:cNvSpPr/>
      </dsp:nvSpPr>
      <dsp:spPr>
        <a:xfrm>
          <a:off x="501" y="2361239"/>
          <a:ext cx="1515234" cy="190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Level of Risk is Based Upon Consequences of the Problem(s) Addressed</a:t>
          </a:r>
        </a:p>
      </dsp:txBody>
      <dsp:txXfrm>
        <a:off x="501" y="2361239"/>
        <a:ext cx="1515234" cy="1901737"/>
      </dsp:txXfrm>
    </dsp:sp>
    <dsp:sp modelId="{8DBE7A85-03DB-4135-9E37-CD228C295A6A}">
      <dsp:nvSpPr>
        <dsp:cNvPr id="0" name=""/>
        <dsp:cNvSpPr/>
      </dsp:nvSpPr>
      <dsp:spPr>
        <a:xfrm>
          <a:off x="2197591" y="1223423"/>
          <a:ext cx="681855" cy="681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BA883-A28E-4BAD-BD78-AFD162CD508D}">
      <dsp:nvSpPr>
        <dsp:cNvPr id="0" name=""/>
        <dsp:cNvSpPr/>
      </dsp:nvSpPr>
      <dsp:spPr>
        <a:xfrm>
          <a:off x="1780902" y="2361239"/>
          <a:ext cx="1515234" cy="190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Includes Management Options Selected &amp; </a:t>
          </a:r>
          <a:r>
            <a:rPr lang="en-US" sz="1600" i="1" kern="1200" dirty="0"/>
            <a:t>Those Considered, </a:t>
          </a:r>
          <a:r>
            <a:rPr lang="en-US" sz="1600" kern="1200" dirty="0"/>
            <a:t>but </a:t>
          </a:r>
          <a:r>
            <a:rPr lang="en-US" sz="1600" i="1" kern="1200" dirty="0"/>
            <a:t>Not Selected </a:t>
          </a:r>
          <a:r>
            <a:rPr lang="en-US" sz="1600" kern="1200" dirty="0"/>
            <a:t>After Shared Medical Decision-Making with the Patient &amp;/or Caregiver</a:t>
          </a:r>
        </a:p>
      </dsp:txBody>
      <dsp:txXfrm>
        <a:off x="1780902" y="2361239"/>
        <a:ext cx="1515234" cy="1901737"/>
      </dsp:txXfrm>
    </dsp:sp>
    <dsp:sp modelId="{B998A40B-49E0-47DB-AD7C-C8571D5E913F}">
      <dsp:nvSpPr>
        <dsp:cNvPr id="0" name=""/>
        <dsp:cNvSpPr/>
      </dsp:nvSpPr>
      <dsp:spPr>
        <a:xfrm>
          <a:off x="3977992" y="1223423"/>
          <a:ext cx="681855" cy="681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4BD5-4CBB-4F2C-8A08-4564FC07E0EE}">
      <dsp:nvSpPr>
        <dsp:cNvPr id="0" name=""/>
        <dsp:cNvSpPr/>
      </dsp:nvSpPr>
      <dsp:spPr>
        <a:xfrm>
          <a:off x="3561302" y="2361239"/>
          <a:ext cx="1515234" cy="190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Includes </a:t>
          </a:r>
          <a:r>
            <a:rPr lang="en-US" sz="1600" kern="1200" dirty="0">
              <a:solidFill>
                <a:srgbClr val="C00000"/>
              </a:solidFill>
            </a:rPr>
            <a:t>Social Determinants </a:t>
          </a:r>
          <a:r>
            <a:rPr lang="en-US" sz="1600" kern="1200" dirty="0"/>
            <a:t>that Significantly Limit Diagnosis or Treatment</a:t>
          </a:r>
        </a:p>
      </dsp:txBody>
      <dsp:txXfrm>
        <a:off x="3561302" y="2361239"/>
        <a:ext cx="1515234" cy="1901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F9C76-0998-48C5-A026-E6590D9729F2}">
      <dsp:nvSpPr>
        <dsp:cNvPr id="0" name=""/>
        <dsp:cNvSpPr/>
      </dsp:nvSpPr>
      <dsp:spPr>
        <a:xfrm>
          <a:off x="0" y="82439"/>
          <a:ext cx="10058399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Total Time Must be Spent on the </a:t>
          </a:r>
          <a:r>
            <a:rPr lang="en-US" sz="2300" i="1" u="none" kern="1200" dirty="0">
              <a:solidFill>
                <a:schemeClr val="tx1"/>
              </a:solidFill>
            </a:rPr>
            <a:t>Date of Encounter </a:t>
          </a:r>
          <a:r>
            <a:rPr lang="en-US" sz="2300" i="1" kern="1200" dirty="0"/>
            <a:t>– Prep the Day Before the Visit is NOT counted</a:t>
          </a:r>
        </a:p>
      </dsp:txBody>
      <dsp:txXfrm>
        <a:off x="44664" y="127103"/>
        <a:ext cx="9969071" cy="825612"/>
      </dsp:txXfrm>
    </dsp:sp>
    <dsp:sp modelId="{C79453E6-76E2-42E3-873B-C7E96FE2AD34}">
      <dsp:nvSpPr>
        <dsp:cNvPr id="0" name=""/>
        <dsp:cNvSpPr/>
      </dsp:nvSpPr>
      <dsp:spPr>
        <a:xfrm>
          <a:off x="0" y="1936452"/>
          <a:ext cx="10058399" cy="9149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Psychotherapy Sessions are </a:t>
          </a:r>
          <a:r>
            <a:rPr lang="en-US" sz="2300" i="1" kern="1200" dirty="0">
              <a:solidFill>
                <a:schemeClr val="bg1"/>
              </a:solidFill>
            </a:rPr>
            <a:t>Still Billed Separately </a:t>
          </a:r>
          <a:r>
            <a:rPr lang="en-US" sz="2300" kern="1200" dirty="0"/>
            <a:t>from a Med Check – 2 Discrete Notes are Needed (Even if They are Done in the Same Encounter)</a:t>
          </a:r>
        </a:p>
      </dsp:txBody>
      <dsp:txXfrm>
        <a:off x="44664" y="1981116"/>
        <a:ext cx="9969071" cy="825612"/>
      </dsp:txXfrm>
    </dsp:sp>
    <dsp:sp modelId="{32CF59DE-FEA6-49B0-B77B-DE4F32F75C73}">
      <dsp:nvSpPr>
        <dsp:cNvPr id="0" name=""/>
        <dsp:cNvSpPr/>
      </dsp:nvSpPr>
      <dsp:spPr>
        <a:xfrm>
          <a:off x="0" y="1011499"/>
          <a:ext cx="10058399" cy="914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Specific Number of Minutes Spent Must be Documented </a:t>
          </a:r>
          <a:r>
            <a:rPr lang="en-US" sz="2300" kern="1200" dirty="0"/>
            <a:t>– Not a Range or “Approximate”</a:t>
          </a:r>
        </a:p>
      </dsp:txBody>
      <dsp:txXfrm>
        <a:off x="44664" y="1056163"/>
        <a:ext cx="9969071" cy="825612"/>
      </dsp:txXfrm>
    </dsp:sp>
    <dsp:sp modelId="{0B2BA2A4-39B0-4E1F-BF77-6D1CD7DA9871}">
      <dsp:nvSpPr>
        <dsp:cNvPr id="0" name=""/>
        <dsp:cNvSpPr/>
      </dsp:nvSpPr>
      <dsp:spPr>
        <a:xfrm>
          <a:off x="0" y="2890899"/>
          <a:ext cx="10058399" cy="9149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Time Spent by Resident/Fellow is </a:t>
          </a:r>
          <a:r>
            <a:rPr lang="en-US" sz="2300" b="0" i="1" u="sng" kern="1200" dirty="0"/>
            <a:t>Not</a:t>
          </a:r>
          <a:r>
            <a:rPr lang="en-US" sz="2300" b="0" kern="1200" dirty="0"/>
            <a:t> </a:t>
          </a:r>
          <a:r>
            <a:rPr lang="en-US" sz="2300" kern="1200" dirty="0"/>
            <a:t>Included.  This is Where a Medical Complexity-based Coding Would be More Advantageous.</a:t>
          </a:r>
        </a:p>
      </dsp:txBody>
      <dsp:txXfrm>
        <a:off x="44664" y="2935563"/>
        <a:ext cx="9969071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8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7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1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9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7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8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9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4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D4637D-E143-490B-BAA3-B542EDB5A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22" b="136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C5CB4E-005F-4114-96F1-59E5BB183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 fontScale="90000"/>
          </a:bodyPr>
          <a:lstStyle/>
          <a:p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University of Maryland Department of Psychiatry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Office/Outpatient E&amp;M Coding Guidelines 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Effective Jan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32B01-89E2-4A87-80C2-62A2A8BD9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Jill </a:t>
            </a:r>
            <a:r>
              <a:rPr lang="en-US" dirty="0" err="1">
                <a:solidFill>
                  <a:srgbClr val="FFFFFF"/>
                </a:solidFill>
              </a:rPr>
              <a:t>rachbeisel</a:t>
            </a:r>
            <a:r>
              <a:rPr lang="en-US" dirty="0">
                <a:solidFill>
                  <a:srgbClr val="FFFFFF"/>
                </a:solidFill>
              </a:rPr>
              <a:t>, md</a:t>
            </a:r>
          </a:p>
          <a:p>
            <a:r>
              <a:rPr lang="en-US" dirty="0">
                <a:solidFill>
                  <a:srgbClr val="FFFFFF"/>
                </a:solidFill>
              </a:rPr>
              <a:t>Kim Erskine, </a:t>
            </a:r>
            <a:r>
              <a:rPr lang="en-US" dirty="0" err="1">
                <a:solidFill>
                  <a:srgbClr val="FFFFFF"/>
                </a:solidFill>
              </a:rPr>
              <a:t>ms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465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6F49-AD67-43A3-B1AF-2E5EC2CF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7A21285-B228-4A46-A4C2-FB7E1D31C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31335"/>
              </p:ext>
            </p:extLst>
          </p:nvPr>
        </p:nvGraphicFramePr>
        <p:xfrm>
          <a:off x="6657760" y="933450"/>
          <a:ext cx="507703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D42C8-BA23-46FD-9F89-B6C3EBAE3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Risk of Complications &amp;/or Morbidity or Mortality of Patient Management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D41D3F-6DEC-47C2-8068-880C7DF29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43495"/>
              </p:ext>
            </p:extLst>
          </p:nvPr>
        </p:nvGraphicFramePr>
        <p:xfrm>
          <a:off x="4367320" y="68926"/>
          <a:ext cx="1928705" cy="678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8" imgW="1828800" imgH="8734471" progId="Excel.Sheet.12">
                  <p:embed/>
                </p:oleObj>
              </mc:Choice>
              <mc:Fallback>
                <p:oleObj name="Worksheet" r:id="rId8" imgW="1828800" imgH="87344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67320" y="68926"/>
                        <a:ext cx="1928705" cy="6789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76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FBFA78-115B-49DD-99A1-E82D8246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53" y="893742"/>
            <a:ext cx="9269864" cy="4693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tx1"/>
                </a:solidFill>
              </a:rPr>
              <a:t>Risk of Complications &amp;/or Morbidity or Mortality of Patient Management  </a:t>
            </a:r>
            <a:r>
              <a:rPr lang="en-US" sz="4000" dirty="0"/>
              <a:t>- </a:t>
            </a:r>
            <a:r>
              <a:rPr lang="en-US" sz="4000" b="1" dirty="0">
                <a:solidFill>
                  <a:srgbClr val="C00000"/>
                </a:solidFill>
              </a:rPr>
              <a:t>Social Determinants</a:t>
            </a:r>
            <a:br>
              <a:rPr lang="en-US" sz="4000" dirty="0"/>
            </a:br>
            <a:r>
              <a:rPr lang="en-US" sz="2700" b="1" dirty="0">
                <a:solidFill>
                  <a:schemeClr val="tx1"/>
                </a:solidFill>
              </a:rPr>
              <a:t>Common ICD-10 Codes (Z55-Z65)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17A7DE-1CEA-48B0-AD8C-99FFCE01C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13" y="1363131"/>
            <a:ext cx="4876800" cy="252412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02F7D8-DAE8-4C0B-A8B2-085A47EF7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34789"/>
              </p:ext>
            </p:extLst>
          </p:nvPr>
        </p:nvGraphicFramePr>
        <p:xfrm>
          <a:off x="6031123" y="1798754"/>
          <a:ext cx="4867275" cy="432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4" imgW="4867206" imgH="4467297" progId="Excel.Sheet.12">
                  <p:embed/>
                </p:oleObj>
              </mc:Choice>
              <mc:Fallback>
                <p:oleObj name="Worksheet" r:id="rId4" imgW="4867206" imgH="44672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1123" y="1798754"/>
                        <a:ext cx="4867275" cy="4329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B9FCCD7-6635-4D5A-80B2-DE663983A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8" y="3963456"/>
            <a:ext cx="48863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FDC6E-0D2A-413A-A746-17FDC35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/>
              <a:t>E&amp;M Level Based on Time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CE2637-AD2A-4226-88CB-EEB5F0F36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7" r="3438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ADDA-9FE2-4268-AF4F-F873C658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99212 – 10-19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99213 – 20-29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99214 – 30-39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99215 – 40-54 minutes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99417 – 55+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</a:rPr>
              <a:t>*</a:t>
            </a:r>
            <a:r>
              <a:rPr lang="en-US" dirty="0"/>
              <a:t>One additional billing is used for every </a:t>
            </a:r>
            <a:r>
              <a:rPr lang="en-US" i="1" dirty="0"/>
              <a:t>15-minute increment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</a:rPr>
              <a:t>*For MA – Preauthorization will be Needed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631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C6DC-AD87-491E-87C0-BD4A8F6C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Time Includes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E9B8D2-1DDE-44E9-A199-126F0EF9F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259853"/>
            <a:ext cx="10058400" cy="3195544"/>
          </a:xfrm>
        </p:spPr>
      </p:pic>
    </p:spTree>
    <p:extLst>
      <p:ext uri="{BB962C8B-B14F-4D97-AF65-F5344CB8AC3E}">
        <p14:creationId xmlns:p14="http://schemas.microsoft.com/office/powerpoint/2010/main" val="58704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44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Total Time</a:t>
            </a:r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C58AFEE9-4758-4445-B9C6-3C9CA0D5E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372399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01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6CC659-74DF-43EC-8F3E-F950F90D5988}"/>
              </a:ext>
            </a:extLst>
          </p:cNvPr>
          <p:cNvSpPr txBox="1"/>
          <p:nvPr/>
        </p:nvSpPr>
        <p:spPr>
          <a:xfrm>
            <a:off x="638175" y="704850"/>
            <a:ext cx="222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MDM Coding Example</a:t>
            </a:r>
          </a:p>
        </p:txBody>
      </p:sp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EAADAF3E-2450-435D-8CEB-62E05EC9D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4" y="417512"/>
            <a:ext cx="7389451" cy="54117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0C623D1-B78A-4B12-AF54-2A9FDEBD1817}"/>
              </a:ext>
            </a:extLst>
          </p:cNvPr>
          <p:cNvSpPr txBox="1"/>
          <p:nvPr/>
        </p:nvSpPr>
        <p:spPr>
          <a:xfrm>
            <a:off x="328612" y="5657850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CPT - 99214</a:t>
            </a:r>
          </a:p>
          <a:p>
            <a:r>
              <a:rPr lang="en-US" sz="1200" dirty="0"/>
              <a:t>ICD-10 = F20.9 &amp; Z59.8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DBC600A-90A7-4554-895D-45FB10AFD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1351181"/>
            <a:ext cx="4386262" cy="42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B53D-960C-4AE0-9411-CD0A49D2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Example Based on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D7396-5AF6-4A69-ABBE-F850697D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55" y="1957387"/>
            <a:ext cx="3514725" cy="2238375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90D9B52-2211-4701-AD31-908F320F1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2367" y="1957387"/>
            <a:ext cx="5682757" cy="4022725"/>
          </a:xfrm>
        </p:spPr>
      </p:pic>
    </p:spTree>
    <p:extLst>
      <p:ext uri="{BB962C8B-B14F-4D97-AF65-F5344CB8AC3E}">
        <p14:creationId xmlns:p14="http://schemas.microsoft.com/office/powerpoint/2010/main" val="279046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2A6B-1E49-4E72-92EA-F396817A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827145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Coding Example Based on MDM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FA3D2-AB86-4981-91F8-991E0CDD2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9550"/>
            <a:ext cx="6477000" cy="6096000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3EDB539-C7C9-4FBF-9AD1-9322A0A1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413" y="1890713"/>
            <a:ext cx="5503862" cy="3852862"/>
          </a:xfrm>
        </p:spPr>
      </p:pic>
    </p:spTree>
    <p:extLst>
      <p:ext uri="{BB962C8B-B14F-4D97-AF65-F5344CB8AC3E}">
        <p14:creationId xmlns:p14="http://schemas.microsoft.com/office/powerpoint/2010/main" val="149045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D6944-553C-48A2-9B39-A3A3B7AAE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3324" b="1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8F45D6-8C2B-4EC6-8DA0-7C5B862D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Documentation &amp;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57C9D-4051-40B5-BF3E-C384D6F6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cap="all" spc="200" dirty="0">
                <a:latin typeface="+mj-lt"/>
              </a:rPr>
              <a:t>History &amp; Exam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cap="all" spc="200" dirty="0">
                <a:latin typeface="+mj-lt"/>
              </a:rPr>
              <a:t>document a “clinically appropriate history and exam”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cap="all" spc="200" dirty="0">
                <a:latin typeface="+mj-lt"/>
              </a:rPr>
              <a:t>Not counted towards 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cap="all" spc="200" dirty="0">
                <a:latin typeface="+mj-lt"/>
              </a:rPr>
              <a:t>Include details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cap="all" spc="200" dirty="0">
                <a:latin typeface="+mj-lt"/>
              </a:rPr>
              <a:t>include test interpretations and lab results in your note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cap="all" spc="200" dirty="0">
                <a:latin typeface="+mj-lt"/>
              </a:rPr>
              <a:t>When coding based on time, if something is taking a great deal of time, document the reason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cap="all" spc="200" dirty="0">
                <a:latin typeface="+mj-lt"/>
              </a:rPr>
              <a:t>When social determinants limit diagnosis/treatment, include icd-10   z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cap="all" spc="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Use   .MDM2021 – for documentation &amp; coding assistance</a:t>
            </a:r>
            <a:endParaRPr lang="en-US" i="1" cap="all" spc="2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100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C1E6B-7ACA-416C-AE1B-756C83E5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Office/Outpatient E&amp;M Changes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CD55D3A-2719-4ECB-9923-7CDEAF546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15607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45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42E26-8C4E-4503-9D80-7276C383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Office/Outpatient E&amp;M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03EAE-99A7-42CA-B87C-0E804681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lvl="0">
              <a:buClr>
                <a:srgbClr val="E48312"/>
              </a:buClr>
            </a:pPr>
            <a:r>
              <a:rPr lang="en-US" sz="1700" u="sng" dirty="0"/>
              <a:t>Office/Outpatient E&amp;M Codes </a:t>
            </a:r>
            <a:r>
              <a:rPr lang="en-US" sz="1700" i="1" u="sng" dirty="0">
                <a:solidFill>
                  <a:schemeClr val="bg2">
                    <a:lumMod val="50000"/>
                  </a:schemeClr>
                </a:solidFill>
              </a:rPr>
              <a:t>Current</a:t>
            </a:r>
            <a:endParaRPr lang="en-US" sz="1700" u="sng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en-US" sz="1700" dirty="0"/>
              <a:t>90791 &amp; 90792 – Initial Visit/Diagnostic Evaluation</a:t>
            </a:r>
          </a:p>
          <a:p>
            <a:pPr lvl="0">
              <a:buClr>
                <a:srgbClr val="E48312"/>
              </a:buClr>
            </a:pPr>
            <a:r>
              <a:rPr lang="en-US" sz="1700" dirty="0"/>
              <a:t>99211-99215 – Follow-ups (Established)</a:t>
            </a:r>
          </a:p>
          <a:p>
            <a:pPr lvl="1">
              <a:buClr>
                <a:srgbClr val="E48312"/>
              </a:buClr>
            </a:pPr>
            <a:r>
              <a:rPr lang="en-US" sz="1700" dirty="0"/>
              <a:t>Level is Determined By</a:t>
            </a:r>
            <a:r>
              <a:rPr lang="en-US" sz="1700" i="1" dirty="0"/>
              <a:t> </a:t>
            </a:r>
          </a:p>
          <a:p>
            <a:pPr lvl="2">
              <a:buClr>
                <a:srgbClr val="E48312"/>
              </a:buClr>
            </a:pPr>
            <a:r>
              <a:rPr lang="en-US" sz="1700" i="1" dirty="0"/>
              <a:t>HPI, Exam, &amp; Medical Decision Making</a:t>
            </a:r>
            <a:endParaRPr lang="en-US" sz="1700" u="sng" dirty="0"/>
          </a:p>
          <a:p>
            <a:pPr lvl="0">
              <a:buClr>
                <a:srgbClr val="E48312"/>
              </a:buClr>
            </a:pPr>
            <a:endParaRPr lang="en-US" sz="1700" u="sng" dirty="0"/>
          </a:p>
          <a:p>
            <a:pPr lvl="0">
              <a:buClr>
                <a:srgbClr val="E48312"/>
              </a:buClr>
            </a:pPr>
            <a:r>
              <a:rPr lang="en-US" sz="1700" u="sng" dirty="0"/>
              <a:t>Office/Outpatient E&amp;M Codes </a:t>
            </a:r>
            <a:r>
              <a:rPr lang="en-US" sz="1700" i="1" u="sng" dirty="0">
                <a:solidFill>
                  <a:schemeClr val="bg2">
                    <a:lumMod val="50000"/>
                  </a:schemeClr>
                </a:solidFill>
              </a:rPr>
              <a:t>effective </a:t>
            </a:r>
            <a:r>
              <a:rPr lang="en-US" sz="1700" u="sng" dirty="0">
                <a:solidFill>
                  <a:schemeClr val="bg2">
                    <a:lumMod val="50000"/>
                  </a:schemeClr>
                </a:solidFill>
              </a:rPr>
              <a:t>January 1</a:t>
            </a:r>
            <a:r>
              <a:rPr lang="en-US" sz="1700" u="sng" baseline="30000" dirty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 sz="1700" u="sng" dirty="0">
                <a:solidFill>
                  <a:schemeClr val="bg2">
                    <a:lumMod val="50000"/>
                  </a:schemeClr>
                </a:solidFill>
              </a:rPr>
              <a:t> 2021</a:t>
            </a:r>
          </a:p>
          <a:p>
            <a:pPr lvl="0">
              <a:buClr>
                <a:srgbClr val="E48312"/>
              </a:buClr>
            </a:pPr>
            <a:r>
              <a:rPr lang="en-US" sz="1700" dirty="0"/>
              <a:t>90791 &amp; 90792 – Initial Visit/Diagnostic Evaluation – </a:t>
            </a:r>
            <a:r>
              <a:rPr lang="en-US" sz="1700" i="1" dirty="0"/>
              <a:t>No Change</a:t>
            </a:r>
          </a:p>
          <a:p>
            <a:pPr>
              <a:buClr>
                <a:srgbClr val="E48312"/>
              </a:buClr>
            </a:pPr>
            <a:r>
              <a:rPr lang="en-US" sz="1700" dirty="0"/>
              <a:t>99211-99215 – Follow-ups (Established)</a:t>
            </a:r>
          </a:p>
          <a:p>
            <a:pPr lvl="1">
              <a:buClr>
                <a:srgbClr val="E48312"/>
              </a:buClr>
            </a:pPr>
            <a:r>
              <a:rPr lang="en-US" sz="1700" dirty="0"/>
              <a:t> Level is Determined By </a:t>
            </a:r>
          </a:p>
          <a:p>
            <a:pPr lvl="2">
              <a:buClr>
                <a:srgbClr val="E48312"/>
              </a:buClr>
            </a:pPr>
            <a:r>
              <a:rPr lang="en-US" sz="1700" i="1" dirty="0"/>
              <a:t>Total Time </a:t>
            </a:r>
            <a:r>
              <a:rPr lang="en-US" sz="1700" i="1" dirty="0">
                <a:solidFill>
                  <a:srgbClr val="FF0000"/>
                </a:solidFill>
              </a:rPr>
              <a:t>OR </a:t>
            </a:r>
          </a:p>
          <a:p>
            <a:pPr lvl="2">
              <a:buClr>
                <a:srgbClr val="E48312"/>
              </a:buClr>
            </a:pPr>
            <a:r>
              <a:rPr lang="en-US" sz="1700" i="1" dirty="0"/>
              <a:t>Medical Decision Making</a:t>
            </a:r>
          </a:p>
          <a:p>
            <a:pPr lvl="2">
              <a:buClr>
                <a:srgbClr val="E48312"/>
              </a:buClr>
            </a:pPr>
            <a:endParaRPr lang="en-US" sz="1700" i="1" dirty="0"/>
          </a:p>
          <a:p>
            <a:pPr lvl="1">
              <a:buClr>
                <a:srgbClr val="E48312"/>
              </a:buClr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Therapy add-on codes: +90833 (16-37 minutes), +90836 (38-52 minutes), +90838 (53+ minutes) Remain the same</a:t>
            </a:r>
          </a:p>
        </p:txBody>
      </p:sp>
    </p:spTree>
    <p:extLst>
      <p:ext uri="{BB962C8B-B14F-4D97-AF65-F5344CB8AC3E}">
        <p14:creationId xmlns:p14="http://schemas.microsoft.com/office/powerpoint/2010/main" val="79864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F4EE2-CFDE-4EBB-AD94-1BFA4914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4400"/>
              <a:t>Whether to Use Time or Medical Decision Making?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7B5B6D-5A6C-4487-964A-10F04B083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0" r="16620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BE9C-8818-449B-BB33-8845CC05B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b="1" dirty="0"/>
              <a:t>Time May Seem Like an Easier Approach, </a:t>
            </a:r>
            <a:r>
              <a:rPr lang="en-US" b="1" i="1" dirty="0"/>
              <a:t>However: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Time May Not Result in the Code that Most Accurately Depicts the Services Delivered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Medical Decision Making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Allows Billing at a Higher Code Due to Complexity Rather than Time Restrictions</a:t>
            </a:r>
          </a:p>
        </p:txBody>
      </p:sp>
    </p:spTree>
    <p:extLst>
      <p:ext uri="{BB962C8B-B14F-4D97-AF65-F5344CB8AC3E}">
        <p14:creationId xmlns:p14="http://schemas.microsoft.com/office/powerpoint/2010/main" val="355457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E&amp;M Level Based on Elements of Medical Decision Making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HPI and Exam Are No Longer Used to Determine the Level of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 is Determined by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Medical Decision-Making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Medical Decision-Making Elements: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Number and Complexity of Problems Addressed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Risk of Complications and/or Morbidity or Mortality of Patient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Amount and Complexity of Data to be Reviewed and Analyzed</a:t>
            </a:r>
          </a:p>
        </p:txBody>
      </p:sp>
    </p:spTree>
    <p:extLst>
      <p:ext uri="{BB962C8B-B14F-4D97-AF65-F5344CB8AC3E}">
        <p14:creationId xmlns:p14="http://schemas.microsoft.com/office/powerpoint/2010/main" val="180451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C1E370-F5AC-46CA-8763-865D49CD7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07180"/>
              </p:ext>
            </p:extLst>
          </p:nvPr>
        </p:nvGraphicFramePr>
        <p:xfrm>
          <a:off x="3991105" y="254705"/>
          <a:ext cx="7906727" cy="5989320"/>
        </p:xfrm>
        <a:graphic>
          <a:graphicData uri="http://schemas.openxmlformats.org/drawingml/2006/table">
            <a:tbl>
              <a:tblPr/>
              <a:tblGrid>
                <a:gridCol w="756507">
                  <a:extLst>
                    <a:ext uri="{9D8B030D-6E8A-4147-A177-3AD203B41FA5}">
                      <a16:colId xmlns:a16="http://schemas.microsoft.com/office/drawing/2014/main" val="831589253"/>
                    </a:ext>
                  </a:extLst>
                </a:gridCol>
                <a:gridCol w="1305845">
                  <a:extLst>
                    <a:ext uri="{9D8B030D-6E8A-4147-A177-3AD203B41FA5}">
                      <a16:colId xmlns:a16="http://schemas.microsoft.com/office/drawing/2014/main" val="3131187426"/>
                    </a:ext>
                  </a:extLst>
                </a:gridCol>
                <a:gridCol w="1588822">
                  <a:extLst>
                    <a:ext uri="{9D8B030D-6E8A-4147-A177-3AD203B41FA5}">
                      <a16:colId xmlns:a16="http://schemas.microsoft.com/office/drawing/2014/main" val="23179795"/>
                    </a:ext>
                  </a:extLst>
                </a:gridCol>
                <a:gridCol w="1401902">
                  <a:extLst>
                    <a:ext uri="{9D8B030D-6E8A-4147-A177-3AD203B41FA5}">
                      <a16:colId xmlns:a16="http://schemas.microsoft.com/office/drawing/2014/main" val="1667713881"/>
                    </a:ext>
                  </a:extLst>
                </a:gridCol>
                <a:gridCol w="1401902">
                  <a:extLst>
                    <a:ext uri="{9D8B030D-6E8A-4147-A177-3AD203B41FA5}">
                      <a16:colId xmlns:a16="http://schemas.microsoft.com/office/drawing/2014/main" val="698166332"/>
                    </a:ext>
                  </a:extLst>
                </a:gridCol>
                <a:gridCol w="1451749">
                  <a:extLst>
                    <a:ext uri="{9D8B030D-6E8A-4147-A177-3AD203B41FA5}">
                      <a16:colId xmlns:a16="http://schemas.microsoft.com/office/drawing/2014/main" val="2682794228"/>
                    </a:ext>
                  </a:extLst>
                </a:gridCol>
              </a:tblGrid>
              <a:tr h="2684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DESCRIPTION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PE- MSE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Complexity/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Options</a:t>
                      </a: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case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21577"/>
                  </a:ext>
                </a:extLst>
              </a:tr>
              <a:tr h="178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visits must have reason for the visit (chief complaint) documented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(Thought Process and Decision Making)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36330"/>
                  </a:ext>
                </a:extLst>
              </a:tr>
              <a:tr h="596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99211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Seen without doc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(Not using)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USE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02546"/>
                  </a:ext>
                </a:extLst>
              </a:tr>
              <a:tr h="984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99212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established chronic stable problem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Focused 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1-3 elements of HPI - severity of current S&amp;S, timing, duration, stressors, etc.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ROS needed   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past family, social or psych hx needed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elements  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Straightforward, stable problem with no need to change tx.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be managed with psychotherapy or over the counter meds.     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Forward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Mr. Smith is seen with Bipolar Disorder, presents with stable mood, sleeping well, maintaining work and no new complaints. Meds continued and f/u in 1-2 months   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491089"/>
                  </a:ext>
                </a:extLst>
              </a:tr>
              <a:tr h="894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99213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established chronic problem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worsening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S&amp;S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 established stable problems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Expanded Problem Focused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1-3 elements of HPI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ROS (psych)  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past family, social or psych hx needed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6- 8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MSE elements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treatment change – increase or different medication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or more stable problems with no change in treatment.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Complexity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 Jones is seen with Major Depression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insomnia</a:t>
                      </a: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other S&amp;S- Sleep hygiene and reduced caffeine after 12N.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New or continued med management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307541"/>
                  </a:ext>
                </a:extLst>
              </a:tr>
              <a:tr h="914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99214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 established chronic problems with at least one worsening S&amp;S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 new problem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Detailed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or more elements of HPI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ROS (medical)   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past family, social or psych hx needed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MSE elements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Requiring cont. meds  or new meds and/or higher level of care but not acute care. Gathering additional information from other sources and ordering reviewing labs etc. inc. complexity to this level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Complexity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Mr. Steve seen with Schizophrenia reports worsening AH and paranoid delusions requiring an increase in his current Risperidone and addition of clonazepam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 change and moderate risk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654127"/>
                  </a:ext>
                </a:extLst>
              </a:tr>
              <a:tr h="6263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99215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chronic or new problem with severe increase in S&amp;S accompanied by significant functional deterioration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Comprehensive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or more elements of HPI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ROS (medical)    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past family, social or psych hx needed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MSE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 all elements examined 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Requiring emergency interventions with ER or Inpatient referral.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Complexity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 Mable presents with OCD and acute suicidal ideation with clear plan to jump into the harbor. + hx. Past attempts- requires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ER &amp; inpatient admission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5" marR="42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8166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7B3171F-AF12-4C52-9AE5-1B16DCF21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638300"/>
            <a:ext cx="16752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7671" y="658742"/>
            <a:ext cx="2454093" cy="22040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Old Coding Tool </a:t>
            </a:r>
          </a:p>
        </p:txBody>
      </p:sp>
    </p:spTree>
    <p:extLst>
      <p:ext uri="{BB962C8B-B14F-4D97-AF65-F5344CB8AC3E}">
        <p14:creationId xmlns:p14="http://schemas.microsoft.com/office/powerpoint/2010/main" val="51220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7B3171F-AF12-4C52-9AE5-1B16DCF21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638300"/>
            <a:ext cx="16752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7A495D-6EF5-49F6-AEB5-3F14C9EA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3067"/>
              </p:ext>
            </p:extLst>
          </p:nvPr>
        </p:nvGraphicFramePr>
        <p:xfrm>
          <a:off x="1389185" y="79132"/>
          <a:ext cx="9372601" cy="6498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161">
                  <a:extLst>
                    <a:ext uri="{9D8B030D-6E8A-4147-A177-3AD203B41FA5}">
                      <a16:colId xmlns:a16="http://schemas.microsoft.com/office/drawing/2014/main" val="4140390896"/>
                    </a:ext>
                  </a:extLst>
                </a:gridCol>
                <a:gridCol w="1525055">
                  <a:extLst>
                    <a:ext uri="{9D8B030D-6E8A-4147-A177-3AD203B41FA5}">
                      <a16:colId xmlns:a16="http://schemas.microsoft.com/office/drawing/2014/main" val="2476435135"/>
                    </a:ext>
                  </a:extLst>
                </a:gridCol>
                <a:gridCol w="1827347">
                  <a:extLst>
                    <a:ext uri="{9D8B030D-6E8A-4147-A177-3AD203B41FA5}">
                      <a16:colId xmlns:a16="http://schemas.microsoft.com/office/drawing/2014/main" val="1247375289"/>
                    </a:ext>
                  </a:extLst>
                </a:gridCol>
                <a:gridCol w="1666618">
                  <a:extLst>
                    <a:ext uri="{9D8B030D-6E8A-4147-A177-3AD203B41FA5}">
                      <a16:colId xmlns:a16="http://schemas.microsoft.com/office/drawing/2014/main" val="1825993293"/>
                    </a:ext>
                  </a:extLst>
                </a:gridCol>
                <a:gridCol w="1959639">
                  <a:extLst>
                    <a:ext uri="{9D8B030D-6E8A-4147-A177-3AD203B41FA5}">
                      <a16:colId xmlns:a16="http://schemas.microsoft.com/office/drawing/2014/main" val="851541909"/>
                    </a:ext>
                  </a:extLst>
                </a:gridCol>
                <a:gridCol w="1311781">
                  <a:extLst>
                    <a:ext uri="{9D8B030D-6E8A-4147-A177-3AD203B41FA5}">
                      <a16:colId xmlns:a16="http://schemas.microsoft.com/office/drawing/2014/main" val="1428131201"/>
                    </a:ext>
                  </a:extLst>
                </a:gridCol>
              </a:tblGrid>
              <a:tr h="659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Code determined by 2 of 3 categories</a:t>
                      </a:r>
                      <a:endParaRPr lang="en-US" sz="12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Category#1: </a:t>
                      </a:r>
                      <a:r>
                        <a:rPr lang="en-US" sz="1200" b="1" dirty="0">
                          <a:effectLst/>
                        </a:rPr>
                        <a:t>Number and Complexity of Problems</a:t>
                      </a:r>
                      <a:endParaRPr lang="en-US" sz="12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                    Category #2:    Data Review</a:t>
                      </a:r>
                      <a:endParaRPr lang="en-US" sz="14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Category #3: </a:t>
                      </a:r>
                      <a:r>
                        <a:rPr lang="en-US" sz="1200" b="1" dirty="0">
                          <a:effectLst/>
                        </a:rPr>
                        <a:t>Complexity of </a:t>
                      </a:r>
                      <a:r>
                        <a:rPr lang="en-US" sz="1200" b="1" dirty="0" err="1">
                          <a:effectLst/>
                        </a:rPr>
                        <a:t>tx</a:t>
                      </a:r>
                      <a:r>
                        <a:rPr lang="en-US" sz="1200" b="1" dirty="0">
                          <a:effectLst/>
                        </a:rPr>
                        <a:t>/ Risk involved</a:t>
                      </a:r>
                      <a:endParaRPr lang="en-US" sz="12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06848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Review of results</a:t>
                      </a:r>
                      <a:endParaRPr lang="en-US" sz="12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Review information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</a:rPr>
                        <a:t> </a:t>
                      </a:r>
                      <a:endParaRPr lang="en-US" sz="6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Discussion of result/case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with external provider/professional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</a:rPr>
                        <a:t> </a:t>
                      </a:r>
                      <a:endParaRPr lang="en-US" sz="6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40594"/>
                  </a:ext>
                </a:extLst>
              </a:tr>
              <a:tr h="143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99211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40949"/>
                  </a:ext>
                </a:extLst>
              </a:tr>
              <a:tr h="287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99212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Straight Forward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-1 self limited or minor problem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1000" dirty="0">
                          <a:effectLst/>
                        </a:rPr>
                        <a:t>none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none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none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Minimal Risk- no medications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974650"/>
                  </a:ext>
                </a:extLst>
              </a:tr>
              <a:tr h="143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For 99213- need to meet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ONE </a:t>
                      </a:r>
                      <a:r>
                        <a:rPr lang="en-US" sz="1100" b="1" dirty="0">
                          <a:effectLst/>
                        </a:rPr>
                        <a:t>Data review section Only</a:t>
                      </a:r>
                      <a:endParaRPr lang="en-US" sz="11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40199"/>
                  </a:ext>
                </a:extLst>
              </a:tr>
              <a:tr h="17989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99213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Low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-2 or more minor problems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-1 stable chronic problem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-1 acute (new) uncomplicated problem or side effect)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Need 2 of the following 3 possibilities: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1000" b="1" dirty="0">
                          <a:effectLst/>
                        </a:rPr>
                        <a:t>1. Review of prior external notes ( i.e. D/C summary or PCP note)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1000" b="1" dirty="0">
                          <a:effectLst/>
                        </a:rPr>
                        <a:t>2. Review results of test(s)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1000" b="1" dirty="0">
                          <a:effectLst/>
                        </a:rPr>
                        <a:t>3. Ordering tests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** 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if you order or review TWO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lab panels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, that counts for 2 items.= requirement met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 2 notes reviewed- met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Assessment from an independent historian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*</a:t>
                      </a: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family/caretaker/therapist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Low Complexity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i.e. therapy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behavioral changes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sleep hygiene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24133"/>
                  </a:ext>
                </a:extLst>
              </a:tr>
              <a:tr h="143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For 99214- must meet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ONE</a:t>
                      </a:r>
                      <a:r>
                        <a:rPr lang="en-US" sz="1200" b="1" dirty="0">
                          <a:effectLst/>
                        </a:rPr>
                        <a:t> data review section</a:t>
                      </a:r>
                      <a:endParaRPr lang="en-US" sz="12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86496"/>
                  </a:ext>
                </a:extLst>
              </a:tr>
              <a:tr h="1619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99214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Moderate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-1 or more  chronic problems with worsening S&amp;S OR side effects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-2 or more stable chronic problems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-One new problem that if untreated will have consequences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-1 acute complicated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Need 3 elements from the following 4 possibilities to meet this section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1.Review of prior external note ( i.e. D/C summary or PCP note)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2.Reveiw results of each unique test (panel)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Ordering a unique test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assessment from independent historian. 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0" dirty="0">
                          <a:effectLst/>
                        </a:rPr>
                        <a:t>* </a:t>
                      </a:r>
                      <a:r>
                        <a:rPr lang="en-US" sz="1200" b="0" dirty="0">
                          <a:effectLst/>
                        </a:rPr>
                        <a:t>Independent </a:t>
                      </a:r>
                      <a:r>
                        <a:rPr lang="en-US" sz="1200" dirty="0">
                          <a:effectLst/>
                        </a:rPr>
                        <a:t>interpretation of a test result</a:t>
                      </a:r>
                      <a:endParaRPr lang="en-US" sz="12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*</a:t>
                      </a:r>
                      <a:r>
                        <a:rPr lang="en-US" sz="1000" dirty="0">
                          <a:effectLst/>
                        </a:rPr>
                        <a:t>Discussion of test result or case with </a:t>
                      </a: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external Source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i.e.  PCP/Lawyer/Teacher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Moderate Complexity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*Prescription Meds = automatic Moderate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*Diagnosis or treatment are significantly impacted Social determinants (no transportation, homelessness, literacy, poor support)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40459"/>
                  </a:ext>
                </a:extLst>
              </a:tr>
              <a:tr h="143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For 99215- must meet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TWO</a:t>
                      </a:r>
                      <a:r>
                        <a:rPr lang="en-US" sz="1000" b="1" dirty="0">
                          <a:effectLst/>
                        </a:rPr>
                        <a:t> data sections as listed under 99214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95008"/>
                  </a:ext>
                </a:extLst>
              </a:tr>
              <a:tr h="6768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99215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High</a:t>
                      </a:r>
                      <a:endParaRPr lang="en-US" sz="1000" b="1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chronic or new problem with severe symptoms and deterioration    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17D3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80"/>
                        </a:buClr>
                        <a:buSzPts val="900"/>
                        <a:buFont typeface="Wingdings" panose="05000000000000000000" pitchFamily="2" charset="2"/>
                        <a:buChar char=""/>
                        <a:tabLst>
                          <a:tab pos="91440" algn="l"/>
                        </a:tabLst>
                      </a:pPr>
                      <a:r>
                        <a:rPr lang="en-US" sz="1000" dirty="0">
                          <a:effectLst/>
                        </a:rPr>
                        <a:t>As noted in 99214 above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   </a:t>
                      </a: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en-US" sz="800" dirty="0">
                          <a:effectLst/>
                        </a:rPr>
                        <a:t>      </a:t>
                      </a: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en-US" sz="800" dirty="0">
                          <a:effectLst/>
                        </a:rPr>
                        <a:t>      </a:t>
                      </a:r>
                      <a:r>
                        <a:rPr lang="en-US" sz="800" dirty="0">
                          <a:effectLst/>
                          <a:sym typeface="Wingdings" panose="05000000000000000000" pitchFamily="2" charset="2"/>
                        </a:rPr>
                        <a:t></a:t>
                      </a:r>
                      <a:endParaRPr lang="en-US" sz="6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* </a:t>
                      </a:r>
                      <a:r>
                        <a:rPr lang="en-US" sz="1000" dirty="0">
                          <a:effectLst/>
                        </a:rPr>
                        <a:t>Independent interpretation of a test result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*</a:t>
                      </a:r>
                      <a:r>
                        <a:rPr lang="en-US" sz="1000" dirty="0">
                          <a:effectLst/>
                        </a:rPr>
                        <a:t>Discussion of test result or case with external provider</a:t>
                      </a:r>
                      <a:endParaRPr lang="en-US" sz="10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High complexity/Risk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Refer to ED, </a:t>
                      </a:r>
                      <a:r>
                        <a:rPr lang="en-US" sz="900" dirty="0" err="1">
                          <a:effectLst/>
                        </a:rPr>
                        <a:t>Inpt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tx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Day hospital, 24/7 supervision at home</a:t>
                      </a:r>
                      <a:endParaRPr lang="en-US" sz="900" dirty="0">
                        <a:effectLst/>
                        <a:latin typeface="Lucida Sans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00" marR="39600" marT="0" marB="0">
                    <a:solidFill>
                      <a:srgbClr val="B66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390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DBE93E-C6E9-4EA4-BB7B-2706249C59F6}"/>
              </a:ext>
            </a:extLst>
          </p:cNvPr>
          <p:cNvSpPr txBox="1"/>
          <p:nvPr/>
        </p:nvSpPr>
        <p:spPr>
          <a:xfrm>
            <a:off x="93887" y="5219680"/>
            <a:ext cx="115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rgbClr val="FF0000"/>
                </a:solidFill>
              </a:rPr>
              <a:t>*Lab Panel refers to battery of levels- i.e. CMP, Lipids, TFT’s, LFT’s- each considered a panel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AC688-3642-45DB-90F5-B1A7B1FA84F8}"/>
              </a:ext>
            </a:extLst>
          </p:cNvPr>
          <p:cNvSpPr txBox="1"/>
          <p:nvPr/>
        </p:nvSpPr>
        <p:spPr>
          <a:xfrm flipH="1">
            <a:off x="0" y="794100"/>
            <a:ext cx="124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</a:t>
            </a:r>
          </a:p>
          <a:p>
            <a:pPr algn="ctr"/>
            <a:r>
              <a:rPr lang="en-US" b="1" dirty="0"/>
              <a:t>Coding</a:t>
            </a:r>
          </a:p>
          <a:p>
            <a:pPr algn="ctr"/>
            <a:r>
              <a:rPr lang="en-US" b="1" dirty="0"/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76823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582FD-6F4D-4F5C-AD53-037FBBEF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23684"/>
            <a:ext cx="5127171" cy="1450757"/>
          </a:xfrm>
        </p:spPr>
        <p:txBody>
          <a:bodyPr>
            <a:normAutofit/>
          </a:bodyPr>
          <a:lstStyle/>
          <a:p>
            <a:r>
              <a:rPr lang="en-US" sz="4100" dirty="0"/>
              <a:t>Number and Complexity of Problems Addressed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A7C89C-DA54-4540-A310-D35B860C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6" y="0"/>
            <a:ext cx="3019424" cy="626783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82C2B-FBA7-4EA3-9C7B-2FF216403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198914"/>
            <a:ext cx="6585856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New Clarification/Key Points: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Problems: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Must be Addressed by the Provider Reporting the Service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Listing Problems Treated by Another Provider Does Not 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tx1"/>
                </a:solidFill>
              </a:rPr>
              <a:t>Complexity Definitions: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/>
                </a:solidFill>
              </a:rPr>
              <a:t>Stable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If a patient is </a:t>
            </a:r>
            <a:r>
              <a:rPr lang="en-US" b="1" i="1" dirty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at their treatment goal, their condition is </a:t>
            </a:r>
            <a:r>
              <a:rPr lang="en-US" b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stable  - </a:t>
            </a:r>
            <a:r>
              <a:rPr lang="en-US" i="1" dirty="0">
                <a:solidFill>
                  <a:schemeClr val="tx1"/>
                </a:solidFill>
              </a:rPr>
              <a:t>even if  the condition has not changed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/>
                </a:solidFill>
              </a:rPr>
              <a:t>Undiagnosed Problem </a:t>
            </a:r>
            <a:r>
              <a:rPr lang="en-US" dirty="0">
                <a:solidFill>
                  <a:schemeClr val="tx1"/>
                </a:solidFill>
              </a:rPr>
              <a:t>– Differential Diagnosis that represents a condition likely to result in a high-risk morbidity without treatment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36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A2DB-B2DA-467C-BC99-2AC40F35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5122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Amount &amp;/or Complexity of Data       To Be Reviewed and Analyzed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8091" y="859423"/>
            <a:ext cx="4013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meet the requirements of at least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2925" y="2982724"/>
            <a:ext cx="7253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Moderate/Extensive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Options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/>
              </a:rPr>
              <a:t> -The level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determined by the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Categories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Moderate = At least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category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Extensive = At least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0A6497-C9D1-4A94-BD82-8EACF6F13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28014"/>
              </p:ext>
            </p:extLst>
          </p:nvPr>
        </p:nvGraphicFramePr>
        <p:xfrm>
          <a:off x="4145973" y="4066390"/>
          <a:ext cx="8004101" cy="176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8467590" imgH="1914505" progId="Excel.Sheet.12">
                  <p:embed/>
                </p:oleObj>
              </mc:Choice>
              <mc:Fallback>
                <p:oleObj name="Worksheet" r:id="rId3" imgW="8467590" imgH="19145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5973" y="4066390"/>
                        <a:ext cx="8004101" cy="176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A3DC35-6F4B-4D66-AEED-8CBC78D44530}"/>
              </a:ext>
            </a:extLst>
          </p:cNvPr>
          <p:cNvSpPr txBox="1"/>
          <p:nvPr/>
        </p:nvSpPr>
        <p:spPr>
          <a:xfrm>
            <a:off x="281239" y="3100597"/>
            <a:ext cx="3552321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Definitions: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u="sng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Unique test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is defined as a </a:t>
            </a: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Clinical Laboratory Panel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1200" i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Single Test Examples:  Basic or Comprehensive Metabolic Panels or General Health Panel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Independent Historian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includes parent, guardian, spouse or caregiver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Appropriate Source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includes professionals who are not in health care – for ex lawyer, case manager, teacher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85ABE78-6EF7-4884-ACFB-D5A63E6DB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16564"/>
              </p:ext>
            </p:extLst>
          </p:nvPr>
        </p:nvGraphicFramePr>
        <p:xfrm>
          <a:off x="4352925" y="1389091"/>
          <a:ext cx="58197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5" imgW="5819866" imgH="1162115" progId="Excel.Sheet.12">
                  <p:embed/>
                </p:oleObj>
              </mc:Choice>
              <mc:Fallback>
                <p:oleObj name="Worksheet" r:id="rId5" imgW="5819866" imgH="1162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2925" y="1389091"/>
                        <a:ext cx="581977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7331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</TotalTime>
  <Words>1709</Words>
  <Application>Microsoft Office PowerPoint</Application>
  <PresentationFormat>Widescreen</PresentationFormat>
  <Paragraphs>278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Lucida Sans</vt:lpstr>
      <vt:lpstr>Wingdings</vt:lpstr>
      <vt:lpstr>Retrospect</vt:lpstr>
      <vt:lpstr>Worksheet</vt:lpstr>
      <vt:lpstr> University of Maryland Department of Psychiatry  Office/Outpatient E&amp;M Coding Guidelines  Effective Jan 2021</vt:lpstr>
      <vt:lpstr>Office/Outpatient E&amp;M Changes</vt:lpstr>
      <vt:lpstr>Office/Outpatient E&amp;M</vt:lpstr>
      <vt:lpstr>Whether to Use Time or Medical Decision Making?</vt:lpstr>
      <vt:lpstr>E&amp;M Level Based on Elements of Medical Decision Making</vt:lpstr>
      <vt:lpstr>PowerPoint Presentation</vt:lpstr>
      <vt:lpstr>PowerPoint Presentation</vt:lpstr>
      <vt:lpstr>Number and Complexity of Problems Addressed</vt:lpstr>
      <vt:lpstr>Amount &amp;/or Complexity of Data       To Be Reviewed and Analyzed </vt:lpstr>
      <vt:lpstr>Risk</vt:lpstr>
      <vt:lpstr>  Risk of Complications &amp;/or Morbidity or Mortality of Patient Management  - Social Determinants Common ICD-10 Codes (Z55-Z65)</vt:lpstr>
      <vt:lpstr>E&amp;M Level Based on Time</vt:lpstr>
      <vt:lpstr>Total Time Includes</vt:lpstr>
      <vt:lpstr>Total Time</vt:lpstr>
      <vt:lpstr>PowerPoint Presentation</vt:lpstr>
      <vt:lpstr>Coding Example Based on Time</vt:lpstr>
      <vt:lpstr>Coding Example Based on MDM</vt:lpstr>
      <vt:lpstr>Documentation &amp; Coding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University of Maryland Department of Psychiatry  Office/Outpatient E&amp;M Coding Guidelines  Effective Jan 2021</dc:title>
  <dc:creator>Kim Erskine</dc:creator>
  <cp:lastModifiedBy>RachBeisel, Jill</cp:lastModifiedBy>
  <cp:revision>65</cp:revision>
  <cp:lastPrinted>2021-01-03T23:17:32Z</cp:lastPrinted>
  <dcterms:created xsi:type="dcterms:W3CDTF">2020-12-31T17:53:43Z</dcterms:created>
  <dcterms:modified xsi:type="dcterms:W3CDTF">2021-03-04T22:26:11Z</dcterms:modified>
</cp:coreProperties>
</file>