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5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5994"/>
  </p:normalViewPr>
  <p:slideViewPr>
    <p:cSldViewPr snapToGrid="0" snapToObjects="1">
      <p:cViewPr varScale="1">
        <p:scale>
          <a:sx n="62" d="100"/>
          <a:sy n="62" d="100"/>
        </p:scale>
        <p:origin x="90"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6/7/2021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6/7/2021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theusconstitution.org/wp-content/uploads/2020/06/juneteenth.html"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commons.wikimedia.org/wiki/File:US_Navy_060617-N-3271W-004_Reserve_Deputy_Commander,_Commander_Navy_Installations,_Rear_Adm._Julius_Caesar,_speak_to_youths_as_they_prepare_to_march_in_the_annual_Juneteenth_Festival.jpg"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creativecommons.org/licenses/by-nc-nd/3.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mronline.org/2017/06/18/juneteenth-time-for-liberation-now/" TargetMode="External"/><Relationship Id="rId5" Type="http://schemas.openxmlformats.org/officeDocument/2006/relationships/image" Target="../media/image7.png"/><Relationship Id="rId4" Type="http://schemas.openxmlformats.org/officeDocument/2006/relationships/hyperlink" Target="http://transgriot.blogspot.com/2016/06/shut-up-fool-awards-its-juneteenth.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fibonacciblue/5002489063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www.onyxtruth.com/2017/07/07/why-the-concept-of-a-black-nation-in-america-doesnt-work/"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theusconstitution.org/wp-content/uploads/2020/06/juneteenth.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10.jpg"/><Relationship Id="rId7" Type="http://schemas.openxmlformats.org/officeDocument/2006/relationships/hyperlink" Target="https://www.youtube.com/watch?v=t4tvAY5rwK8"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en.wikipedia.org/wiki/Juneteenth_(novel)" TargetMode="External"/><Relationship Id="rId5" Type="http://schemas.openxmlformats.org/officeDocument/2006/relationships/image" Target="../media/image11.jpg"/><Relationship Id="rId4" Type="http://schemas.openxmlformats.org/officeDocument/2006/relationships/hyperlink" Target="https://randomlyreading.blogspot.com/2015/06/juneteenth-for-mazie-by-floyd-cooper.html" TargetMode="External"/><Relationship Id="rId9"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01867CA-E60E-4F71-9A83-DCBF50B9DD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Freeform 16">
            <a:extLst>
              <a:ext uri="{FF2B5EF4-FFF2-40B4-BE49-F238E27FC236}">
                <a16:creationId xmlns:a16="http://schemas.microsoft.com/office/drawing/2014/main" id="{66C64BDF-F8AD-4748-8D5F-74F4530D7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26" name="Freeform 18">
            <a:extLst>
              <a:ext uri="{FF2B5EF4-FFF2-40B4-BE49-F238E27FC236}">
                <a16:creationId xmlns:a16="http://schemas.microsoft.com/office/drawing/2014/main" id="{F79D7B67-3FD5-4EAB-A55C-C0ABF0CB2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938" y="3165071"/>
            <a:ext cx="11337749" cy="3146030"/>
          </a:xfrm>
          <a:custGeom>
            <a:avLst/>
            <a:gdLst>
              <a:gd name="connsiteX0" fmla="*/ 11201371 w 11337749"/>
              <a:gd name="connsiteY0" fmla="*/ 0 h 3146030"/>
              <a:gd name="connsiteX1" fmla="*/ 11337749 w 11337749"/>
              <a:gd name="connsiteY1" fmla="*/ 2542023 h 3146030"/>
              <a:gd name="connsiteX2" fmla="*/ 8492 w 11337749"/>
              <a:gd name="connsiteY2" fmla="*/ 3146030 h 3146030"/>
              <a:gd name="connsiteX3" fmla="*/ 2 w 11337749"/>
              <a:gd name="connsiteY3" fmla="*/ 587735 h 3146030"/>
              <a:gd name="connsiteX4" fmla="*/ 0 w 11337749"/>
              <a:gd name="connsiteY4" fmla="*/ 587038 h 3146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7749" h="3146030">
                <a:moveTo>
                  <a:pt x="11201371" y="0"/>
                </a:moveTo>
                <a:lnTo>
                  <a:pt x="11337749" y="2542023"/>
                </a:lnTo>
                <a:lnTo>
                  <a:pt x="8492" y="3146030"/>
                </a:lnTo>
                <a:cubicBezTo>
                  <a:pt x="10785" y="2572498"/>
                  <a:pt x="1900" y="1389730"/>
                  <a:pt x="2" y="587735"/>
                </a:cubicBezTo>
                <a:lnTo>
                  <a:pt x="0" y="587038"/>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8" name="Freeform 20">
            <a:extLst>
              <a:ext uri="{FF2B5EF4-FFF2-40B4-BE49-F238E27FC236}">
                <a16:creationId xmlns:a16="http://schemas.microsoft.com/office/drawing/2014/main" id="{33828123-C905-415B-832E-3BEA209D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0" name="Rectangle 29">
            <a:extLst>
              <a:ext uri="{FF2B5EF4-FFF2-40B4-BE49-F238E27FC236}">
                <a16:creationId xmlns:a16="http://schemas.microsoft.com/office/drawing/2014/main" id="{477C8BB1-85B5-4F8D-8794-8AA0EA560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1365">
            <a:off x="1501741" y="374235"/>
            <a:ext cx="228600" cy="228600"/>
          </a:xfrm>
          <a:prstGeom prst="rect">
            <a:avLst/>
          </a:prstGeom>
          <a:solidFill>
            <a:srgbClr val="EA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B3455D90-57A9-4F9E-B409-5EC537A2A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1365">
            <a:off x="10696541" y="2504332"/>
            <a:ext cx="228600" cy="228600"/>
          </a:xfrm>
          <a:prstGeom prst="rect">
            <a:avLst/>
          </a:prstGeom>
          <a:solidFill>
            <a:srgbClr val="EA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22">
            <a:extLst>
              <a:ext uri="{FF2B5EF4-FFF2-40B4-BE49-F238E27FC236}">
                <a16:creationId xmlns:a16="http://schemas.microsoft.com/office/drawing/2014/main" id="{2CA9F18C-BF69-4D91-AF02-32BBC3A613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5183431" y="5370202"/>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E3F8BBCF-76C9-5F47-A8D5-51E97808713E}"/>
              </a:ext>
            </a:extLst>
          </p:cNvPr>
          <p:cNvSpPr>
            <a:spLocks noGrp="1"/>
          </p:cNvSpPr>
          <p:nvPr>
            <p:ph type="subTitle" idx="1"/>
          </p:nvPr>
        </p:nvSpPr>
        <p:spPr>
          <a:xfrm rot="21420000">
            <a:off x="571890" y="4824645"/>
            <a:ext cx="10178799" cy="550333"/>
          </a:xfrm>
        </p:spPr>
        <p:txBody>
          <a:bodyPr>
            <a:normAutofit/>
          </a:bodyPr>
          <a:lstStyle/>
          <a:p>
            <a:r>
              <a:rPr lang="en-US" dirty="0">
                <a:solidFill>
                  <a:schemeClr val="bg1"/>
                </a:solidFill>
              </a:rPr>
              <a:t>June 19</a:t>
            </a:r>
            <a:r>
              <a:rPr lang="en-US" baseline="30000" dirty="0">
                <a:solidFill>
                  <a:schemeClr val="bg1"/>
                </a:solidFill>
              </a:rPr>
              <a:t>th</a:t>
            </a:r>
            <a:r>
              <a:rPr lang="en-US" dirty="0">
                <a:solidFill>
                  <a:schemeClr val="bg1"/>
                </a:solidFill>
              </a:rPr>
              <a:t> , 1865</a:t>
            </a:r>
          </a:p>
        </p:txBody>
      </p:sp>
      <p:pic>
        <p:nvPicPr>
          <p:cNvPr id="7" name="Picture 6" descr="A picture containing person, outdoor, road, people&#10;&#10;Description automatically generated">
            <a:extLst>
              <a:ext uri="{FF2B5EF4-FFF2-40B4-BE49-F238E27FC236}">
                <a16:creationId xmlns:a16="http://schemas.microsoft.com/office/drawing/2014/main" id="{845D0B21-A259-1F43-87B7-1144624BF43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487" b="781"/>
          <a:stretch/>
        </p:blipFill>
        <p:spPr>
          <a:xfrm rot="21420000">
            <a:off x="-98391" y="-136148"/>
            <a:ext cx="5487181" cy="3616286"/>
          </a:xfrm>
          <a:custGeom>
            <a:avLst/>
            <a:gdLst/>
            <a:ahLst/>
            <a:cxnLst/>
            <a:rect l="l" t="t" r="r" b="b"/>
            <a:pathLst>
              <a:path w="5487181" h="3616286">
                <a:moveTo>
                  <a:pt x="189521" y="0"/>
                </a:moveTo>
                <a:lnTo>
                  <a:pt x="5487181" y="277638"/>
                </a:lnTo>
                <a:lnTo>
                  <a:pt x="5487181" y="3616286"/>
                </a:lnTo>
                <a:lnTo>
                  <a:pt x="0" y="3616286"/>
                </a:lnTo>
                <a:close/>
              </a:path>
            </a:pathLst>
          </a:custGeom>
        </p:spPr>
      </p:pic>
      <p:pic>
        <p:nvPicPr>
          <p:cNvPr id="5" name="Picture 4" descr="Logo&#10;&#10;Description automatically generated with low confidence">
            <a:extLst>
              <a:ext uri="{FF2B5EF4-FFF2-40B4-BE49-F238E27FC236}">
                <a16:creationId xmlns:a16="http://schemas.microsoft.com/office/drawing/2014/main" id="{41726149-67CF-A343-9EB4-3CD0F9FF94C1}"/>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3211" r="3349" b="2"/>
          <a:stretch/>
        </p:blipFill>
        <p:spPr>
          <a:xfrm rot="21420000">
            <a:off x="5513734" y="-147441"/>
            <a:ext cx="5546949" cy="3339160"/>
          </a:xfrm>
          <a:custGeom>
            <a:avLst/>
            <a:gdLst/>
            <a:ahLst/>
            <a:cxnLst/>
            <a:rect l="l" t="t" r="r" b="b"/>
            <a:pathLst>
              <a:path w="5546949" h="3339160">
                <a:moveTo>
                  <a:pt x="0" y="0"/>
                </a:moveTo>
                <a:lnTo>
                  <a:pt x="5546949" y="290703"/>
                </a:lnTo>
                <a:lnTo>
                  <a:pt x="5546948" y="3339160"/>
                </a:lnTo>
                <a:lnTo>
                  <a:pt x="0" y="3339160"/>
                </a:lnTo>
                <a:close/>
              </a:path>
            </a:pathLst>
          </a:custGeom>
        </p:spPr>
      </p:pic>
    </p:spTree>
    <p:extLst>
      <p:ext uri="{BB962C8B-B14F-4D97-AF65-F5344CB8AC3E}">
        <p14:creationId xmlns:p14="http://schemas.microsoft.com/office/powerpoint/2010/main" val="144989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7ED5FD-58E5-479A-8F77-20402710B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53BA66D-4279-457B-825F-7D12901B75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96201" y="135467"/>
            <a:ext cx="3860800" cy="6104466"/>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25">
            <a:extLst>
              <a:ext uri="{FF2B5EF4-FFF2-40B4-BE49-F238E27FC236}">
                <a16:creationId xmlns:a16="http://schemas.microsoft.com/office/drawing/2014/main" id="{CE8447DB-9010-4C87-BB71-52D4BB8A8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2" name="Rectangle 21">
            <a:extLst>
              <a:ext uri="{FF2B5EF4-FFF2-40B4-BE49-F238E27FC236}">
                <a16:creationId xmlns:a16="http://schemas.microsoft.com/office/drawing/2014/main" id="{6C9C9A2A-977F-4455-98B6-161C92DA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755413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9006097-85DC-4F4E-8866-FB3DEBFEDADB}"/>
              </a:ext>
            </a:extLst>
          </p:cNvPr>
          <p:cNvSpPr>
            <a:spLocks noGrp="1"/>
          </p:cNvSpPr>
          <p:nvPr>
            <p:ph type="title"/>
          </p:nvPr>
        </p:nvSpPr>
        <p:spPr>
          <a:xfrm>
            <a:off x="685801" y="213919"/>
            <a:ext cx="6415463" cy="1151965"/>
          </a:xfrm>
        </p:spPr>
        <p:txBody>
          <a:bodyPr>
            <a:normAutofit/>
          </a:bodyPr>
          <a:lstStyle/>
          <a:p>
            <a:r>
              <a:rPr lang="en-US" sz="5000" dirty="0">
                <a:solidFill>
                  <a:schemeClr val="bg1"/>
                </a:solidFill>
              </a:rPr>
              <a:t>WHAT IS JUNETEENTH?	</a:t>
            </a:r>
          </a:p>
        </p:txBody>
      </p:sp>
      <p:sp>
        <p:nvSpPr>
          <p:cNvPr id="3" name="Content Placeholder 2">
            <a:extLst>
              <a:ext uri="{FF2B5EF4-FFF2-40B4-BE49-F238E27FC236}">
                <a16:creationId xmlns:a16="http://schemas.microsoft.com/office/drawing/2014/main" id="{92FCBEBC-E051-E344-A6DB-CC5FB3423598}"/>
              </a:ext>
            </a:extLst>
          </p:cNvPr>
          <p:cNvSpPr>
            <a:spLocks noGrp="1"/>
          </p:cNvSpPr>
          <p:nvPr>
            <p:ph sz="quarter" idx="13"/>
          </p:nvPr>
        </p:nvSpPr>
        <p:spPr>
          <a:xfrm>
            <a:off x="685801" y="1565014"/>
            <a:ext cx="6415463" cy="3311189"/>
          </a:xfrm>
        </p:spPr>
        <p:txBody>
          <a:bodyPr>
            <a:noAutofit/>
          </a:bodyPr>
          <a:lstStyle/>
          <a:p>
            <a:pPr marL="0" indent="0">
              <a:lnSpc>
                <a:spcPct val="110000"/>
              </a:lnSpc>
              <a:buNone/>
            </a:pPr>
            <a:endParaRPr lang="en-US" sz="1100" dirty="0">
              <a:solidFill>
                <a:schemeClr val="bg1"/>
              </a:solidFill>
            </a:endParaRPr>
          </a:p>
          <a:p>
            <a:pPr>
              <a:lnSpc>
                <a:spcPct val="110000"/>
              </a:lnSpc>
            </a:pPr>
            <a:r>
              <a:rPr lang="en-US" sz="1200" dirty="0">
                <a:solidFill>
                  <a:schemeClr val="bg1"/>
                </a:solidFill>
              </a:rPr>
              <a:t>President Lincoln issued the preliminary emancipation proclamation order in 1862</a:t>
            </a:r>
          </a:p>
          <a:p>
            <a:pPr>
              <a:lnSpc>
                <a:spcPct val="110000"/>
              </a:lnSpc>
            </a:pPr>
            <a:r>
              <a:rPr lang="en-US" sz="1200" dirty="0">
                <a:solidFill>
                  <a:schemeClr val="bg1"/>
                </a:solidFill>
              </a:rPr>
              <a:t>The emancipation proclamation “officially” took affect on January 1</a:t>
            </a:r>
            <a:r>
              <a:rPr lang="en-US" sz="1200" baseline="30000" dirty="0">
                <a:solidFill>
                  <a:schemeClr val="bg1"/>
                </a:solidFill>
              </a:rPr>
              <a:t>st</a:t>
            </a:r>
            <a:r>
              <a:rPr lang="en-US" sz="1200" dirty="0">
                <a:solidFill>
                  <a:schemeClr val="bg1"/>
                </a:solidFill>
              </a:rPr>
              <a:t>, 1863</a:t>
            </a:r>
          </a:p>
          <a:p>
            <a:pPr>
              <a:lnSpc>
                <a:spcPct val="110000"/>
              </a:lnSpc>
            </a:pPr>
            <a:r>
              <a:rPr lang="en-US" sz="1200" dirty="0">
                <a:solidFill>
                  <a:schemeClr val="bg1"/>
                </a:solidFill>
              </a:rPr>
              <a:t>Many states were slow to implement the proclamation and were slow to free all of the enslaved people</a:t>
            </a:r>
          </a:p>
          <a:p>
            <a:pPr>
              <a:lnSpc>
                <a:spcPct val="110000"/>
              </a:lnSpc>
            </a:pPr>
            <a:r>
              <a:rPr lang="en-US" sz="1200" dirty="0">
                <a:solidFill>
                  <a:schemeClr val="bg1"/>
                </a:solidFill>
              </a:rPr>
              <a:t>“Juneteenth (short for “June Nineteenth”) marks the day when federal troops arrived in Galveston, Texas in 1865 to take control of the state and ensure that all enslaved people be freed” History channel website</a:t>
            </a:r>
          </a:p>
          <a:p>
            <a:pPr>
              <a:lnSpc>
                <a:spcPct val="110000"/>
              </a:lnSpc>
            </a:pPr>
            <a:r>
              <a:rPr lang="en-US" sz="1200" dirty="0">
                <a:solidFill>
                  <a:schemeClr val="bg1"/>
                </a:solidFill>
              </a:rPr>
              <a:t>June 19</a:t>
            </a:r>
            <a:r>
              <a:rPr lang="en-US" sz="1200" baseline="30000" dirty="0">
                <a:solidFill>
                  <a:schemeClr val="bg1"/>
                </a:solidFill>
              </a:rPr>
              <a:t>th</a:t>
            </a:r>
            <a:r>
              <a:rPr lang="en-US" sz="1200" dirty="0">
                <a:solidFill>
                  <a:schemeClr val="bg1"/>
                </a:solidFill>
              </a:rPr>
              <a:t>, 1865-Texas, the last state to implement the  emancipation proclamation,  announced the following: </a:t>
            </a:r>
          </a:p>
          <a:p>
            <a:pPr lvl="1">
              <a:lnSpc>
                <a:spcPct val="110000"/>
              </a:lnSpc>
            </a:pPr>
            <a:r>
              <a:rPr lang="en-US" sz="1200" dirty="0">
                <a:solidFill>
                  <a:schemeClr val="bg1"/>
                </a:solidFill>
              </a:rPr>
              <a:t>“The people of Texas are informed that, in accordance with a proclamation from the Executive of the United States, all slaves are free. This involves an absolute equality of personal rights and rights of property between former masters and slaves, and the connection heretofore existing between them becomes that between employer and hired labor. The freedmen are advised to remain quietly at their present homes and work for wages. They are informed that they will not be allowed to collect at military posts and that they will not be supported in idleness either there or elsewhere.” —General Orders, Number 3; Headquarters District of Texas, Galveston, June 19, 1865</a:t>
            </a:r>
          </a:p>
        </p:txBody>
      </p:sp>
      <p:pic>
        <p:nvPicPr>
          <p:cNvPr id="9" name="Picture 8" descr="A picture containing text&#10;&#10;Description automatically generated">
            <a:extLst>
              <a:ext uri="{FF2B5EF4-FFF2-40B4-BE49-F238E27FC236}">
                <a16:creationId xmlns:a16="http://schemas.microsoft.com/office/drawing/2014/main" id="{D5C69A47-1035-7E43-BB3D-39F4DAB3E9D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27754" y="231418"/>
            <a:ext cx="3195143" cy="2895599"/>
          </a:xfrm>
          <a:prstGeom prst="rect">
            <a:avLst/>
          </a:prstGeom>
          <a:ln>
            <a:noFill/>
          </a:ln>
        </p:spPr>
      </p:pic>
      <p:pic>
        <p:nvPicPr>
          <p:cNvPr id="5" name="Picture 4" descr="Logo&#10;&#10;Description automatically generated">
            <a:extLst>
              <a:ext uri="{FF2B5EF4-FFF2-40B4-BE49-F238E27FC236}">
                <a16:creationId xmlns:a16="http://schemas.microsoft.com/office/drawing/2014/main" id="{8B84E2F7-A1B9-764E-8FCF-B1AE1881511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787064" y="3306037"/>
            <a:ext cx="3676524" cy="2775775"/>
          </a:xfrm>
          <a:prstGeom prst="rect">
            <a:avLst/>
          </a:prstGeom>
          <a:ln>
            <a:noFill/>
          </a:ln>
        </p:spPr>
      </p:pic>
      <p:sp>
        <p:nvSpPr>
          <p:cNvPr id="6" name="TextBox 5">
            <a:extLst>
              <a:ext uri="{FF2B5EF4-FFF2-40B4-BE49-F238E27FC236}">
                <a16:creationId xmlns:a16="http://schemas.microsoft.com/office/drawing/2014/main" id="{4DD7E346-7B78-004E-9947-3F5D15B97AA3}"/>
              </a:ext>
            </a:extLst>
          </p:cNvPr>
          <p:cNvSpPr txBox="1"/>
          <p:nvPr/>
        </p:nvSpPr>
        <p:spPr>
          <a:xfrm>
            <a:off x="9058764" y="5881757"/>
            <a:ext cx="240482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mronline.org/2017/06/18/juneteenth-time-for-liberation-now/">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69825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1"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6F776733-A05B-4A45-903C-A77D9DEB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standing together&#10;&#10;Description automatically generated with low confidence">
            <a:extLst>
              <a:ext uri="{FF2B5EF4-FFF2-40B4-BE49-F238E27FC236}">
                <a16:creationId xmlns:a16="http://schemas.microsoft.com/office/drawing/2014/main" id="{3F9A472E-6C40-AC4D-9AC0-499C6B48496E}"/>
              </a:ext>
            </a:extLst>
          </p:cNvPr>
          <p:cNvPicPr>
            <a:picLocks noChangeAspect="1"/>
          </p:cNvPicPr>
          <p:nvPr/>
        </p:nvPicPr>
        <p:blipFill rotWithShape="1">
          <a:blip r:embed="rId3">
            <a:duotone>
              <a:schemeClr val="bg2">
                <a:shade val="45000"/>
                <a:satMod val="135000"/>
              </a:schemeClr>
              <a:prstClr val="white"/>
            </a:duotone>
            <a:alphaModFix amt="40000"/>
            <a:extLst>
              <a:ext uri="{837473B0-CC2E-450A-ABE3-18F120FF3D39}">
                <a1611:picAttrSrcUrl xmlns:a1611="http://schemas.microsoft.com/office/drawing/2016/11/main" r:id="rId4"/>
              </a:ext>
            </a:extLst>
          </a:blip>
          <a:srcRect t="1648" b="14083"/>
          <a:stretch/>
        </p:blipFill>
        <p:spPr>
          <a:xfrm>
            <a:off x="20" y="10"/>
            <a:ext cx="12191980" cy="6857990"/>
          </a:xfrm>
          <a:prstGeom prst="rect">
            <a:avLst/>
          </a:prstGeom>
        </p:spPr>
      </p:pic>
      <p:sp>
        <p:nvSpPr>
          <p:cNvPr id="2" name="Title 1">
            <a:extLst>
              <a:ext uri="{FF2B5EF4-FFF2-40B4-BE49-F238E27FC236}">
                <a16:creationId xmlns:a16="http://schemas.microsoft.com/office/drawing/2014/main" id="{A823D51B-3F22-B449-B494-D6CB8D117875}"/>
              </a:ext>
            </a:extLst>
          </p:cNvPr>
          <p:cNvSpPr>
            <a:spLocks noGrp="1"/>
          </p:cNvSpPr>
          <p:nvPr>
            <p:ph type="title"/>
          </p:nvPr>
        </p:nvSpPr>
        <p:spPr>
          <a:xfrm>
            <a:off x="1287694" y="1966816"/>
            <a:ext cx="9733231" cy="2481507"/>
          </a:xfrm>
        </p:spPr>
        <p:txBody>
          <a:bodyPr vert="horz" lIns="91440" tIns="45720" rIns="91440" bIns="45720" rtlCol="0" anchor="ctr">
            <a:normAutofit/>
          </a:bodyPr>
          <a:lstStyle/>
          <a:p>
            <a:r>
              <a:rPr lang="en-US" sz="8000" dirty="0">
                <a:solidFill>
                  <a:schemeClr val="tx1"/>
                </a:solidFill>
              </a:rPr>
              <a:t>Juneteenth video</a:t>
            </a:r>
          </a:p>
        </p:txBody>
      </p:sp>
      <p:sp>
        <p:nvSpPr>
          <p:cNvPr id="3" name="Content Placeholder 2">
            <a:extLst>
              <a:ext uri="{FF2B5EF4-FFF2-40B4-BE49-F238E27FC236}">
                <a16:creationId xmlns:a16="http://schemas.microsoft.com/office/drawing/2014/main" id="{ECE7F418-1A0B-B640-8820-227F19455BF8}"/>
              </a:ext>
            </a:extLst>
          </p:cNvPr>
          <p:cNvSpPr>
            <a:spLocks noGrp="1"/>
          </p:cNvSpPr>
          <p:nvPr>
            <p:ph sz="quarter" idx="13"/>
          </p:nvPr>
        </p:nvSpPr>
        <p:spPr>
          <a:xfrm>
            <a:off x="1237991" y="4591668"/>
            <a:ext cx="9666314" cy="748739"/>
          </a:xfrm>
        </p:spPr>
        <p:txBody>
          <a:bodyPr vert="horz" lIns="91440" tIns="45720" rIns="91440" bIns="45720" rtlCol="0" anchor="t">
            <a:normAutofit/>
          </a:bodyPr>
          <a:lstStyle/>
          <a:p>
            <a:pPr marL="0" indent="0">
              <a:buNone/>
            </a:pPr>
            <a:r>
              <a:rPr lang="en-US" sz="2800" dirty="0"/>
              <a:t>https://www.youtube.com/watch?v=JOOguH71--E</a:t>
            </a:r>
          </a:p>
        </p:txBody>
      </p:sp>
      <p:sp>
        <p:nvSpPr>
          <p:cNvPr id="25" name="5-Point Star 12">
            <a:extLst>
              <a:ext uri="{FF2B5EF4-FFF2-40B4-BE49-F238E27FC236}">
                <a16:creationId xmlns:a16="http://schemas.microsoft.com/office/drawing/2014/main" id="{5350CB18-9C03-468A-8579-F1850E8BE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405" y="2650454"/>
            <a:ext cx="840147" cy="77854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79E24030-3C84-FE49-89E9-1E5F28C14CB7}"/>
              </a:ext>
            </a:extLst>
          </p:cNvPr>
          <p:cNvSpPr txBox="1"/>
          <p:nvPr/>
        </p:nvSpPr>
        <p:spPr>
          <a:xfrm>
            <a:off x="10034037" y="6657945"/>
            <a:ext cx="2157963"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www.flickr.com/photos/fibonacciblue/50024890637/">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30548080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D7BE49D-A34B-4F25-BC8C-CE9E2B37FA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id="{66DFDEE3-F2F4-48C9-8222-CA273412C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Picture 5" descr="A picture containing text&#10;&#10;Description automatically generated">
            <a:extLst>
              <a:ext uri="{FF2B5EF4-FFF2-40B4-BE49-F238E27FC236}">
                <a16:creationId xmlns:a16="http://schemas.microsoft.com/office/drawing/2014/main" id="{B9E2810D-D9A9-AE44-8E3C-3D4E1705F41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8714" r="27698"/>
          <a:stretch/>
        </p:blipFill>
        <p:spPr>
          <a:xfrm>
            <a:off x="6327849" y="234347"/>
            <a:ext cx="5146360" cy="5903415"/>
          </a:xfrm>
          <a:prstGeom prst="rect">
            <a:avLst/>
          </a:prstGeom>
          <a:ln>
            <a:noFill/>
          </a:ln>
        </p:spPr>
      </p:pic>
      <p:sp>
        <p:nvSpPr>
          <p:cNvPr id="27" name="Freeform 9">
            <a:extLst>
              <a:ext uri="{FF2B5EF4-FFF2-40B4-BE49-F238E27FC236}">
                <a16:creationId xmlns:a16="http://schemas.microsoft.com/office/drawing/2014/main" id="{95A09B00-70D2-4998-8FA5-3A8ED576D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9" name="Rectangle 28">
            <a:extLst>
              <a:ext uri="{FF2B5EF4-FFF2-40B4-BE49-F238E27FC236}">
                <a16:creationId xmlns:a16="http://schemas.microsoft.com/office/drawing/2014/main" id="{4B5FB9F9-CCF5-4072-83C3-3B45E1409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B4D4B9A-15FF-2048-B365-DBAB48616567}"/>
              </a:ext>
            </a:extLst>
          </p:cNvPr>
          <p:cNvSpPr>
            <a:spLocks noGrp="1"/>
          </p:cNvSpPr>
          <p:nvPr>
            <p:ph type="title"/>
          </p:nvPr>
        </p:nvSpPr>
        <p:spPr>
          <a:xfrm>
            <a:off x="685799" y="690479"/>
            <a:ext cx="4957275" cy="1146825"/>
          </a:xfrm>
        </p:spPr>
        <p:txBody>
          <a:bodyPr>
            <a:normAutofit/>
          </a:bodyPr>
          <a:lstStyle/>
          <a:p>
            <a:r>
              <a:rPr lang="en-US" sz="3400" dirty="0">
                <a:solidFill>
                  <a:schemeClr val="bg1"/>
                </a:solidFill>
              </a:rPr>
              <a:t>Traditional Juneteenth celebrations</a:t>
            </a:r>
          </a:p>
        </p:txBody>
      </p:sp>
      <p:sp>
        <p:nvSpPr>
          <p:cNvPr id="3" name="Content Placeholder 2">
            <a:extLst>
              <a:ext uri="{FF2B5EF4-FFF2-40B4-BE49-F238E27FC236}">
                <a16:creationId xmlns:a16="http://schemas.microsoft.com/office/drawing/2014/main" id="{171F804C-5A7B-E740-B182-F3F068626C06}"/>
              </a:ext>
            </a:extLst>
          </p:cNvPr>
          <p:cNvSpPr>
            <a:spLocks noGrp="1"/>
          </p:cNvSpPr>
          <p:nvPr>
            <p:ph sz="quarter" idx="13"/>
          </p:nvPr>
        </p:nvSpPr>
        <p:spPr>
          <a:xfrm>
            <a:off x="685800" y="2063395"/>
            <a:ext cx="4957273" cy="3446103"/>
          </a:xfrm>
        </p:spPr>
        <p:txBody>
          <a:bodyPr>
            <a:normAutofit/>
          </a:bodyPr>
          <a:lstStyle/>
          <a:p>
            <a:r>
              <a:rPr lang="en-US" sz="1800" dirty="0">
                <a:solidFill>
                  <a:schemeClr val="bg1"/>
                </a:solidFill>
              </a:rPr>
              <a:t>Parades, rodeos, street fairs, cookouts, family gatherings, block parties</a:t>
            </a:r>
          </a:p>
          <a:p>
            <a:r>
              <a:rPr lang="en-US" sz="1800" dirty="0">
                <a:solidFill>
                  <a:schemeClr val="bg1"/>
                </a:solidFill>
              </a:rPr>
              <a:t>Barbecue and soul food—Food has long been a centerpiece of this celebration</a:t>
            </a:r>
          </a:p>
          <a:p>
            <a:r>
              <a:rPr lang="en-US" sz="1800" dirty="0">
                <a:solidFill>
                  <a:schemeClr val="bg1"/>
                </a:solidFill>
              </a:rPr>
              <a:t>Wearing the color red or the colors of the pan-African flag-red, black and green</a:t>
            </a:r>
          </a:p>
          <a:p>
            <a:r>
              <a:rPr lang="en-US" sz="1800" dirty="0">
                <a:solidFill>
                  <a:schemeClr val="bg1"/>
                </a:solidFill>
              </a:rPr>
              <a:t>Playing baseball, praying, singing, storytelling, reading the proclamation</a:t>
            </a:r>
          </a:p>
          <a:p>
            <a:endParaRPr lang="en-US" sz="1800" dirty="0">
              <a:solidFill>
                <a:schemeClr val="bg1"/>
              </a:solidFill>
            </a:endParaRPr>
          </a:p>
        </p:txBody>
      </p:sp>
      <p:sp>
        <p:nvSpPr>
          <p:cNvPr id="7" name="TextBox 6">
            <a:extLst>
              <a:ext uri="{FF2B5EF4-FFF2-40B4-BE49-F238E27FC236}">
                <a16:creationId xmlns:a16="http://schemas.microsoft.com/office/drawing/2014/main" id="{BA5CBDD4-619D-5B44-A6F2-26E4FEDF9309}"/>
              </a:ext>
            </a:extLst>
          </p:cNvPr>
          <p:cNvSpPr txBox="1"/>
          <p:nvPr/>
        </p:nvSpPr>
        <p:spPr>
          <a:xfrm>
            <a:off x="9069385" y="5937707"/>
            <a:ext cx="240482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www.onyxtruth.com/2017/07/07/why-the-concept-of-a-black-nation-in-america-doesnt-wor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61886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F87C20A0-BD08-4315-BE42-56F2B41F8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8">
            <a:extLst>
              <a:ext uri="{FF2B5EF4-FFF2-40B4-BE49-F238E27FC236}">
                <a16:creationId xmlns:a16="http://schemas.microsoft.com/office/drawing/2014/main" id="{0B7D5331-B093-4784-99E0-88AFBACF6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72000"/>
            <a:ext cx="12192000" cy="2286000"/>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2B48A6-1CE0-4348-A10D-E06FF6CAD8CA}"/>
              </a:ext>
            </a:extLst>
          </p:cNvPr>
          <p:cNvSpPr>
            <a:spLocks noGrp="1"/>
          </p:cNvSpPr>
          <p:nvPr>
            <p:ph type="title"/>
          </p:nvPr>
        </p:nvSpPr>
        <p:spPr>
          <a:xfrm>
            <a:off x="685800" y="4945678"/>
            <a:ext cx="10792837" cy="1151965"/>
          </a:xfrm>
        </p:spPr>
        <p:txBody>
          <a:bodyPr>
            <a:normAutofit/>
          </a:bodyPr>
          <a:lstStyle/>
          <a:p>
            <a:r>
              <a:rPr lang="en-US" sz="4200" dirty="0">
                <a:solidFill>
                  <a:srgbClr val="FFFFFF"/>
                </a:solidFill>
              </a:rPr>
              <a:t>How can I celebrate &amp; support Juneteenth?	</a:t>
            </a:r>
          </a:p>
        </p:txBody>
      </p:sp>
      <p:pic>
        <p:nvPicPr>
          <p:cNvPr id="5" name="Picture 4" descr="Logo&#10;&#10;Description automatically generated with low confidence">
            <a:extLst>
              <a:ext uri="{FF2B5EF4-FFF2-40B4-BE49-F238E27FC236}">
                <a16:creationId xmlns:a16="http://schemas.microsoft.com/office/drawing/2014/main" id="{624C228F-BA68-444A-8670-33EEA0FC3E74}"/>
              </a:ext>
            </a:extLst>
          </p:cNvPr>
          <p:cNvPicPr>
            <a:picLocks noChangeAspect="1"/>
          </p:cNvPicPr>
          <p:nvPr/>
        </p:nvPicPr>
        <p:blipFill rotWithShape="1">
          <a:blip r:embed="rId3">
            <a:extLst>
              <a:ext uri="{837473B0-CC2E-450A-ABE3-18F120FF3D39}">
                <a1611:picAttrSrcUrl xmlns:a1611="http://schemas.microsoft.com/office/drawing/2016/11/main" r:id="rId4"/>
              </a:ext>
            </a:extLst>
          </a:blip>
          <a:stretch/>
        </p:blipFill>
        <p:spPr>
          <a:xfrm>
            <a:off x="717618" y="1080278"/>
            <a:ext cx="4931275" cy="2773842"/>
          </a:xfrm>
          <a:prstGeom prst="rect">
            <a:avLst/>
          </a:prstGeom>
        </p:spPr>
      </p:pic>
      <p:sp>
        <p:nvSpPr>
          <p:cNvPr id="27" name="Content Placeholder 2">
            <a:extLst>
              <a:ext uri="{FF2B5EF4-FFF2-40B4-BE49-F238E27FC236}">
                <a16:creationId xmlns:a16="http://schemas.microsoft.com/office/drawing/2014/main" id="{9E10D68E-322B-4F47-949A-7652E7B408EB}"/>
              </a:ext>
            </a:extLst>
          </p:cNvPr>
          <p:cNvSpPr>
            <a:spLocks noGrp="1"/>
          </p:cNvSpPr>
          <p:nvPr>
            <p:ph sz="quarter" idx="13"/>
          </p:nvPr>
        </p:nvSpPr>
        <p:spPr>
          <a:xfrm>
            <a:off x="6092190" y="674369"/>
            <a:ext cx="5386447" cy="3510952"/>
          </a:xfrm>
        </p:spPr>
        <p:txBody>
          <a:bodyPr anchor="t">
            <a:normAutofit/>
          </a:bodyPr>
          <a:lstStyle/>
          <a:p>
            <a:pPr>
              <a:lnSpc>
                <a:spcPct val="110000"/>
              </a:lnSpc>
            </a:pPr>
            <a:endParaRPr lang="en-US" sz="1300" dirty="0"/>
          </a:p>
          <a:p>
            <a:pPr>
              <a:lnSpc>
                <a:spcPct val="110000"/>
              </a:lnSpc>
            </a:pPr>
            <a:r>
              <a:rPr lang="en-US" sz="1300" dirty="0"/>
              <a:t>Celebrate black joy and creativity-support local  black businesses and artists, support your black co-workers, clients, friends and family</a:t>
            </a:r>
          </a:p>
          <a:p>
            <a:pPr>
              <a:lnSpc>
                <a:spcPct val="110000"/>
              </a:lnSpc>
            </a:pPr>
            <a:r>
              <a:rPr lang="en-US" sz="1300" dirty="0"/>
              <a:t>Do your research-educate yourself on the history of the holiday and the history of the enslavement of black people in our country</a:t>
            </a:r>
          </a:p>
          <a:p>
            <a:pPr>
              <a:lnSpc>
                <a:spcPct val="110000"/>
              </a:lnSpc>
            </a:pPr>
            <a:r>
              <a:rPr lang="en-US" sz="1300" dirty="0"/>
              <a:t>Organize an outing to a site of significance in your area and use is at a moment to learn about a piece of the black experience</a:t>
            </a:r>
          </a:p>
          <a:p>
            <a:pPr>
              <a:lnSpc>
                <a:spcPct val="110000"/>
              </a:lnSpc>
            </a:pPr>
            <a:r>
              <a:rPr lang="en-US" sz="1300" dirty="0"/>
              <a:t>Organize a community cleanup or other act of service for your community</a:t>
            </a:r>
          </a:p>
          <a:p>
            <a:pPr>
              <a:lnSpc>
                <a:spcPct val="110000"/>
              </a:lnSpc>
            </a:pPr>
            <a:r>
              <a:rPr lang="en-US" sz="1300" dirty="0"/>
              <a:t>As health care providers, recognize the holiday to those that you serve!</a:t>
            </a:r>
          </a:p>
          <a:p>
            <a:pPr>
              <a:lnSpc>
                <a:spcPct val="110000"/>
              </a:lnSpc>
            </a:pPr>
            <a:endParaRPr lang="en-US" sz="1300" dirty="0"/>
          </a:p>
        </p:txBody>
      </p:sp>
    </p:spTree>
    <p:extLst>
      <p:ext uri="{BB962C8B-B14F-4D97-AF65-F5344CB8AC3E}">
        <p14:creationId xmlns:p14="http://schemas.microsoft.com/office/powerpoint/2010/main" val="4182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5631-E551-EB47-9C5C-DEBA0D828D21}"/>
              </a:ext>
            </a:extLst>
          </p:cNvPr>
          <p:cNvSpPr>
            <a:spLocks noGrp="1"/>
          </p:cNvSpPr>
          <p:nvPr>
            <p:ph type="title"/>
          </p:nvPr>
        </p:nvSpPr>
        <p:spPr>
          <a:xfrm>
            <a:off x="6774472" y="602837"/>
            <a:ext cx="4306936" cy="1151965"/>
          </a:xfrm>
        </p:spPr>
        <p:txBody>
          <a:bodyPr>
            <a:normAutofit/>
          </a:bodyPr>
          <a:lstStyle/>
          <a:p>
            <a:r>
              <a:rPr lang="en-US" sz="3000" dirty="0"/>
              <a:t>References/resources</a:t>
            </a:r>
            <a:br>
              <a:rPr lang="en-US" sz="3000" dirty="0"/>
            </a:br>
            <a:endParaRPr lang="en-US" sz="3000" dirty="0"/>
          </a:p>
        </p:txBody>
      </p:sp>
      <p:sp>
        <p:nvSpPr>
          <p:cNvPr id="14" name="Rectangle 13">
            <a:extLst>
              <a:ext uri="{FF2B5EF4-FFF2-40B4-BE49-F238E27FC236}">
                <a16:creationId xmlns:a16="http://schemas.microsoft.com/office/drawing/2014/main" id="{0AD8F552-7648-452E-B3C5-3EAF87E2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1" y="457200"/>
            <a:ext cx="5824059"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10;&#10;Description automatically generated">
            <a:extLst>
              <a:ext uri="{FF2B5EF4-FFF2-40B4-BE49-F238E27FC236}">
                <a16:creationId xmlns:a16="http://schemas.microsoft.com/office/drawing/2014/main" id="{A559A331-13F3-1B44-AB75-23C0A612480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9509" r="5552" b="-1"/>
          <a:stretch/>
        </p:blipFill>
        <p:spPr>
          <a:xfrm>
            <a:off x="749607" y="685800"/>
            <a:ext cx="2608785" cy="4219633"/>
          </a:xfrm>
          <a:prstGeom prst="rect">
            <a:avLst/>
          </a:prstGeom>
        </p:spPr>
      </p:pic>
      <p:pic>
        <p:nvPicPr>
          <p:cNvPr id="8" name="Picture 7" descr="Text&#10;&#10;Description automatically generated">
            <a:extLst>
              <a:ext uri="{FF2B5EF4-FFF2-40B4-BE49-F238E27FC236}">
                <a16:creationId xmlns:a16="http://schemas.microsoft.com/office/drawing/2014/main" id="{06348016-BBB2-6A4C-8AE9-8453E8003A36}"/>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9176" b="-1"/>
          <a:stretch/>
        </p:blipFill>
        <p:spPr>
          <a:xfrm>
            <a:off x="3481836" y="679597"/>
            <a:ext cx="2614164" cy="4225838"/>
          </a:xfrm>
          <a:prstGeom prst="rect">
            <a:avLst/>
          </a:prstGeom>
        </p:spPr>
      </p:pic>
      <p:sp>
        <p:nvSpPr>
          <p:cNvPr id="3" name="Content Placeholder 2">
            <a:extLst>
              <a:ext uri="{FF2B5EF4-FFF2-40B4-BE49-F238E27FC236}">
                <a16:creationId xmlns:a16="http://schemas.microsoft.com/office/drawing/2014/main" id="{A248A7CF-4E51-DC4E-8683-E14404281616}"/>
              </a:ext>
            </a:extLst>
          </p:cNvPr>
          <p:cNvSpPr>
            <a:spLocks noGrp="1"/>
          </p:cNvSpPr>
          <p:nvPr>
            <p:ph sz="quarter" idx="13"/>
          </p:nvPr>
        </p:nvSpPr>
        <p:spPr>
          <a:xfrm>
            <a:off x="6519675" y="866308"/>
            <a:ext cx="4306035" cy="4686137"/>
          </a:xfrm>
        </p:spPr>
        <p:txBody>
          <a:bodyPr>
            <a:normAutofit/>
          </a:bodyPr>
          <a:lstStyle/>
          <a:p>
            <a:pPr>
              <a:lnSpc>
                <a:spcPct val="110000"/>
              </a:lnSpc>
            </a:pPr>
            <a:r>
              <a:rPr lang="en-US" sz="1400" dirty="0"/>
              <a:t>PBS blog “The African Americans: Many rivers to cross” with henry louis gates, JR.</a:t>
            </a:r>
          </a:p>
          <a:p>
            <a:pPr>
              <a:lnSpc>
                <a:spcPct val="110000"/>
              </a:lnSpc>
            </a:pPr>
            <a:r>
              <a:rPr lang="en-US" sz="1400" dirty="0"/>
              <a:t>The history channel website</a:t>
            </a:r>
          </a:p>
          <a:p>
            <a:pPr>
              <a:lnSpc>
                <a:spcPct val="110000"/>
              </a:lnSpc>
            </a:pPr>
            <a:r>
              <a:rPr lang="en-US" sz="1400" dirty="0">
                <a:hlinkClick r:id="rId7"/>
              </a:rPr>
              <a:t>https://www.youtube.com/watch?v=t4tvAY5rwK8</a:t>
            </a:r>
            <a:endParaRPr lang="en-US" sz="1400" dirty="0"/>
          </a:p>
          <a:p>
            <a:pPr>
              <a:lnSpc>
                <a:spcPct val="110000"/>
              </a:lnSpc>
            </a:pPr>
            <a:r>
              <a:rPr lang="en-US" sz="1400" dirty="0"/>
              <a:t>https://www.youtube.com/watch?v=JOOguH71--E</a:t>
            </a:r>
          </a:p>
          <a:p>
            <a:pPr>
              <a:lnSpc>
                <a:spcPct val="110000"/>
              </a:lnSpc>
            </a:pPr>
            <a:r>
              <a:rPr lang="en-US" sz="1400" dirty="0"/>
              <a:t>Juneteenth by ralph Ellison</a:t>
            </a:r>
          </a:p>
          <a:p>
            <a:pPr>
              <a:lnSpc>
                <a:spcPct val="110000"/>
              </a:lnSpc>
            </a:pPr>
            <a:r>
              <a:rPr lang="en-US" sz="1400" dirty="0"/>
              <a:t>On Juneteenth by Annette Gordon-reed</a:t>
            </a:r>
          </a:p>
          <a:p>
            <a:pPr>
              <a:lnSpc>
                <a:spcPct val="110000"/>
              </a:lnSpc>
            </a:pPr>
            <a:r>
              <a:rPr lang="en-US" sz="1400" dirty="0"/>
              <a:t>Juneteenth for mazie by Floyd cooper</a:t>
            </a:r>
          </a:p>
          <a:p>
            <a:pPr>
              <a:lnSpc>
                <a:spcPct val="110000"/>
              </a:lnSpc>
            </a:pPr>
            <a:r>
              <a:rPr lang="en-US" sz="1400" dirty="0"/>
              <a:t>A very comprehensive resource compiles by Chad lennon, MD,	https://mdpsych.org/resources/diversity-and-cultural-competency/the-cbt-of-racism/</a:t>
            </a:r>
          </a:p>
        </p:txBody>
      </p:sp>
      <p:sp>
        <p:nvSpPr>
          <p:cNvPr id="6" name="TextBox 5">
            <a:extLst>
              <a:ext uri="{FF2B5EF4-FFF2-40B4-BE49-F238E27FC236}">
                <a16:creationId xmlns:a16="http://schemas.microsoft.com/office/drawing/2014/main" id="{A29014F8-0EE5-D244-BA12-BC2503EDC219}"/>
              </a:ext>
            </a:extLst>
          </p:cNvPr>
          <p:cNvSpPr txBox="1"/>
          <p:nvPr/>
        </p:nvSpPr>
        <p:spPr>
          <a:xfrm>
            <a:off x="953568" y="4705378"/>
            <a:ext cx="240482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randomlyreading.blogspot.com/2015/06/juneteenth-for-mazie-by-floyd-cooper.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9" name="TextBox 8">
            <a:extLst>
              <a:ext uri="{FF2B5EF4-FFF2-40B4-BE49-F238E27FC236}">
                <a16:creationId xmlns:a16="http://schemas.microsoft.com/office/drawing/2014/main" id="{588BFAC9-34E1-A343-8129-03AA2C406764}"/>
              </a:ext>
            </a:extLst>
          </p:cNvPr>
          <p:cNvSpPr txBox="1"/>
          <p:nvPr/>
        </p:nvSpPr>
        <p:spPr>
          <a:xfrm>
            <a:off x="3821018" y="4705380"/>
            <a:ext cx="227498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en.wikipedia.org/wiki/Juneteenth_(nove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35030314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204</TotalTime>
  <Words>553</Words>
  <Application>Microsoft Office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Impact</vt:lpstr>
      <vt:lpstr>Main Event</vt:lpstr>
      <vt:lpstr>PowerPoint Presentation</vt:lpstr>
      <vt:lpstr>WHAT IS JUNETEENTH? </vt:lpstr>
      <vt:lpstr>Juneteenth video</vt:lpstr>
      <vt:lpstr>Traditional Juneteenth celebrations</vt:lpstr>
      <vt:lpstr>How can I celebrate &amp; support Juneteenth? </vt:lpstr>
      <vt:lpstr>References/resources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JUNETEENTH?</dc:title>
  <dc:creator>Funk, Rachael</dc:creator>
  <cp:lastModifiedBy>Funk, Rachael</cp:lastModifiedBy>
  <cp:revision>13</cp:revision>
  <dcterms:created xsi:type="dcterms:W3CDTF">2021-06-06T15:46:04Z</dcterms:created>
  <dcterms:modified xsi:type="dcterms:W3CDTF">2021-06-07T18:20:40Z</dcterms:modified>
</cp:coreProperties>
</file>