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4"/>
    <p:sldMasterId id="2147483730" r:id="rId5"/>
  </p:sldMasterIdLst>
  <p:notesMasterIdLst>
    <p:notesMasterId r:id="rId36"/>
  </p:notesMasterIdLst>
  <p:sldIdLst>
    <p:sldId id="256" r:id="rId6"/>
    <p:sldId id="257" r:id="rId7"/>
    <p:sldId id="3319" r:id="rId8"/>
    <p:sldId id="269" r:id="rId9"/>
    <p:sldId id="258" r:id="rId10"/>
    <p:sldId id="270" r:id="rId11"/>
    <p:sldId id="259" r:id="rId12"/>
    <p:sldId id="260" r:id="rId13"/>
    <p:sldId id="261" r:id="rId14"/>
    <p:sldId id="262" r:id="rId15"/>
    <p:sldId id="271" r:id="rId16"/>
    <p:sldId id="4078" r:id="rId17"/>
    <p:sldId id="272" r:id="rId18"/>
    <p:sldId id="4079" r:id="rId19"/>
    <p:sldId id="4080" r:id="rId20"/>
    <p:sldId id="273" r:id="rId21"/>
    <p:sldId id="274" r:id="rId22"/>
    <p:sldId id="277" r:id="rId23"/>
    <p:sldId id="278" r:id="rId24"/>
    <p:sldId id="263" r:id="rId25"/>
    <p:sldId id="264" r:id="rId26"/>
    <p:sldId id="3318" r:id="rId27"/>
    <p:sldId id="266" r:id="rId28"/>
    <p:sldId id="4081" r:id="rId29"/>
    <p:sldId id="267" r:id="rId30"/>
    <p:sldId id="4082" r:id="rId31"/>
    <p:sldId id="268" r:id="rId32"/>
    <p:sldId id="275" r:id="rId33"/>
    <p:sldId id="4083" r:id="rId34"/>
    <p:sldId id="407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rrester, Anique" initials="FA" lastIdx="1" clrIdx="0">
    <p:extLst>
      <p:ext uri="{19B8F6BF-5375-455C-9EA6-DF929625EA0E}">
        <p15:presenceInfo xmlns:p15="http://schemas.microsoft.com/office/powerpoint/2012/main" userId="S::aforrest@som.umaryland.edu::b1392b30-99d7-4a81-886d-c592ec8176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596" autoAdjust="0"/>
  </p:normalViewPr>
  <p:slideViewPr>
    <p:cSldViewPr snapToGrid="0">
      <p:cViewPr varScale="1">
        <p:scale>
          <a:sx n="66" d="100"/>
          <a:sy n="66" d="100"/>
        </p:scale>
        <p:origin x="240" y="60"/>
      </p:cViewPr>
      <p:guideLst/>
    </p:cSldViewPr>
  </p:slideViewPr>
  <p:outlineViewPr>
    <p:cViewPr>
      <p:scale>
        <a:sx n="33" d="100"/>
        <a:sy n="33" d="100"/>
      </p:scale>
      <p:origin x="0" y="-46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8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All FT Clinical Faculty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FT Clinical Faculty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955-4540-BC06-0680DADE54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955-4540-BC06-0680DADE54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955-4540-BC06-0680DADE54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955-4540-BC06-0680DADE54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Non - URM</c:v>
                </c:pt>
                <c:pt idx="1">
                  <c:v>FT URM</c:v>
                </c:pt>
                <c:pt idx="2">
                  <c:v>PT URM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66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AA-4794-8DAC-0143ED2A4C6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6T15:27:34.737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diagrams/_rels/data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7.svg"/><Relationship Id="rId7" Type="http://schemas.openxmlformats.org/officeDocument/2006/relationships/image" Target="../media/image15.svg"/><Relationship Id="rId2" Type="http://schemas.openxmlformats.org/officeDocument/2006/relationships/image" Target="../media/image16.png"/><Relationship Id="rId1" Type="http://schemas.openxmlformats.org/officeDocument/2006/relationships/hyperlink" Target="https://app.sli.do/event/sasw8bb1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Relationship Id="rId9" Type="http://schemas.openxmlformats.org/officeDocument/2006/relationships/image" Target="../media/image21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hyperlink" Target="https://app.sli.do/event/sasw8bb1" TargetMode="Externa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9.svg"/><Relationship Id="rId9" Type="http://schemas.openxmlformats.org/officeDocument/2006/relationships/hyperlink" Target="https://app.sli.do/event/sasw8bb1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5" Type="http://schemas.openxmlformats.org/officeDocument/2006/relationships/hyperlink" Target="https://app.sli.do/event/sasw8bb1" TargetMode="External"/><Relationship Id="rId4" Type="http://schemas.openxmlformats.org/officeDocument/2006/relationships/image" Target="../media/image5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382A14-E04C-4E96-8EA0-94F223513F74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CD0811B-0FCA-4760-888C-D406B39DC3D5}">
      <dgm:prSet/>
      <dgm:spPr/>
      <dgm:t>
        <a:bodyPr/>
        <a:lstStyle/>
        <a:p>
          <a:r>
            <a:rPr lang="en-US" dirty="0"/>
            <a:t>Small committee formed to evaluate the issues</a:t>
          </a:r>
        </a:p>
      </dgm:t>
    </dgm:pt>
    <dgm:pt modelId="{C43D4052-C7A1-4038-B18A-C18AA768FFC3}" type="parTrans" cxnId="{7750C84A-04E0-4BA7-BEE8-E056CD972D2E}">
      <dgm:prSet/>
      <dgm:spPr/>
      <dgm:t>
        <a:bodyPr/>
        <a:lstStyle/>
        <a:p>
          <a:endParaRPr lang="en-US"/>
        </a:p>
      </dgm:t>
    </dgm:pt>
    <dgm:pt modelId="{E9E09DC8-5567-4E5F-B1AA-DE91189BE91E}" type="sibTrans" cxnId="{7750C84A-04E0-4BA7-BEE8-E056CD972D2E}">
      <dgm:prSet/>
      <dgm:spPr/>
      <dgm:t>
        <a:bodyPr/>
        <a:lstStyle/>
        <a:p>
          <a:endParaRPr lang="en-US"/>
        </a:p>
      </dgm:t>
    </dgm:pt>
    <dgm:pt modelId="{8CF6E81E-3EF3-48EC-AFC2-21710F68D2AE}">
      <dgm:prSet/>
      <dgm:spPr/>
      <dgm:t>
        <a:bodyPr/>
        <a:lstStyle/>
        <a:p>
          <a:r>
            <a:rPr lang="en-US" dirty="0"/>
            <a:t>Informal survey was sent to all the URM faculty who had left the dept </a:t>
          </a:r>
        </a:p>
      </dgm:t>
    </dgm:pt>
    <dgm:pt modelId="{E9F1ADAF-D812-4C95-BB59-134E53F92E88}" type="parTrans" cxnId="{4EEC46AA-CD49-4BD1-9AB3-DA805522AF66}">
      <dgm:prSet/>
      <dgm:spPr/>
      <dgm:t>
        <a:bodyPr/>
        <a:lstStyle/>
        <a:p>
          <a:endParaRPr lang="en-US"/>
        </a:p>
      </dgm:t>
    </dgm:pt>
    <dgm:pt modelId="{6C7CF815-F96B-46C2-8DA5-1D7265783114}" type="sibTrans" cxnId="{4EEC46AA-CD49-4BD1-9AB3-DA805522AF66}">
      <dgm:prSet/>
      <dgm:spPr/>
      <dgm:t>
        <a:bodyPr/>
        <a:lstStyle/>
        <a:p>
          <a:endParaRPr lang="en-US"/>
        </a:p>
      </dgm:t>
    </dgm:pt>
    <dgm:pt modelId="{EEFB889C-5797-47D5-B4D1-DB2A0983D94A}">
      <dgm:prSet/>
      <dgm:spPr/>
      <dgm:t>
        <a:bodyPr/>
        <a:lstStyle/>
        <a:p>
          <a:r>
            <a:rPr lang="en-US" dirty="0"/>
            <a:t>What were your experiences in this department related to diversity and inclusion? </a:t>
          </a:r>
        </a:p>
      </dgm:t>
    </dgm:pt>
    <dgm:pt modelId="{6E1E77EE-F3CA-4905-A556-D492255B39F4}" type="parTrans" cxnId="{0792B2C2-92B8-4E9A-BCDA-F88758B31109}">
      <dgm:prSet/>
      <dgm:spPr/>
      <dgm:t>
        <a:bodyPr/>
        <a:lstStyle/>
        <a:p>
          <a:endParaRPr lang="en-US"/>
        </a:p>
      </dgm:t>
    </dgm:pt>
    <dgm:pt modelId="{5E51E4D9-47F5-49C5-B209-2DC4CD724943}" type="sibTrans" cxnId="{0792B2C2-92B8-4E9A-BCDA-F88758B31109}">
      <dgm:prSet/>
      <dgm:spPr/>
      <dgm:t>
        <a:bodyPr/>
        <a:lstStyle/>
        <a:p>
          <a:endParaRPr lang="en-US"/>
        </a:p>
      </dgm:t>
    </dgm:pt>
    <dgm:pt modelId="{A12F90E7-9D39-4753-8ABF-6164DA7AD021}">
      <dgm:prSet/>
      <dgm:spPr/>
      <dgm:t>
        <a:bodyPr/>
        <a:lstStyle/>
        <a:p>
          <a:r>
            <a:rPr lang="en-US" dirty="0"/>
            <a:t>Do you feel your racial identity, or any other cultural factor negatively affected your time here or your decision to leave? </a:t>
          </a:r>
        </a:p>
      </dgm:t>
    </dgm:pt>
    <dgm:pt modelId="{8B31A34B-2865-4825-A1E5-73EC80023619}" type="parTrans" cxnId="{3328881B-3C79-49B8-8A79-FE8DA6AC17C3}">
      <dgm:prSet/>
      <dgm:spPr/>
      <dgm:t>
        <a:bodyPr/>
        <a:lstStyle/>
        <a:p>
          <a:endParaRPr lang="en-US"/>
        </a:p>
      </dgm:t>
    </dgm:pt>
    <dgm:pt modelId="{2147AAA9-0FA9-4B83-A8BB-33EA42A1DAB9}" type="sibTrans" cxnId="{3328881B-3C79-49B8-8A79-FE8DA6AC17C3}">
      <dgm:prSet/>
      <dgm:spPr/>
      <dgm:t>
        <a:bodyPr/>
        <a:lstStyle/>
        <a:p>
          <a:endParaRPr lang="en-US"/>
        </a:p>
      </dgm:t>
    </dgm:pt>
    <dgm:pt modelId="{E5744979-887E-4FE8-A4D5-4F5F88776EF4}">
      <dgm:prSet/>
      <dgm:spPr/>
      <dgm:t>
        <a:bodyPr/>
        <a:lstStyle/>
        <a:p>
          <a:r>
            <a:rPr lang="en-US"/>
            <a:t>Would you ever return to this department if these issues were addressed? </a:t>
          </a:r>
        </a:p>
      </dgm:t>
    </dgm:pt>
    <dgm:pt modelId="{FD3C9BED-5082-4391-8FA5-C5D81769882D}" type="parTrans" cxnId="{30726B8D-8FE2-459D-845F-3FD6EE8CE091}">
      <dgm:prSet/>
      <dgm:spPr/>
      <dgm:t>
        <a:bodyPr/>
        <a:lstStyle/>
        <a:p>
          <a:endParaRPr lang="en-US"/>
        </a:p>
      </dgm:t>
    </dgm:pt>
    <dgm:pt modelId="{10D2641E-A2E0-4643-8B01-047F749B06DC}" type="sibTrans" cxnId="{30726B8D-8FE2-459D-845F-3FD6EE8CE091}">
      <dgm:prSet/>
      <dgm:spPr/>
      <dgm:t>
        <a:bodyPr/>
        <a:lstStyle/>
        <a:p>
          <a:endParaRPr lang="en-US"/>
        </a:p>
      </dgm:t>
    </dgm:pt>
    <dgm:pt modelId="{79D07DF7-04EC-4FE3-97EB-2E2652D33F6D}" type="pres">
      <dgm:prSet presAssocID="{2E382A14-E04C-4E96-8EA0-94F223513F74}" presName="linear" presStyleCnt="0">
        <dgm:presLayoutVars>
          <dgm:animLvl val="lvl"/>
          <dgm:resizeHandles val="exact"/>
        </dgm:presLayoutVars>
      </dgm:prSet>
      <dgm:spPr/>
    </dgm:pt>
    <dgm:pt modelId="{F0B3E35E-4A83-4507-B815-45F749AC8E4A}" type="pres">
      <dgm:prSet presAssocID="{BCD0811B-0FCA-4760-888C-D406B39DC3D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0941C4E-1381-4308-858C-7331C9A14C87}" type="pres">
      <dgm:prSet presAssocID="{E9E09DC8-5567-4E5F-B1AA-DE91189BE91E}" presName="spacer" presStyleCnt="0"/>
      <dgm:spPr/>
    </dgm:pt>
    <dgm:pt modelId="{C67BBC52-6109-408C-9F80-6422C68D74CE}" type="pres">
      <dgm:prSet presAssocID="{8CF6E81E-3EF3-48EC-AFC2-21710F68D2A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7D51676-B766-478D-B113-3EDB632DF4C7}" type="pres">
      <dgm:prSet presAssocID="{8CF6E81E-3EF3-48EC-AFC2-21710F68D2AE}" presName="childText" presStyleLbl="revTx" presStyleIdx="0" presStyleCnt="1" custScaleY="142700">
        <dgm:presLayoutVars>
          <dgm:bulletEnabled val="1"/>
        </dgm:presLayoutVars>
      </dgm:prSet>
      <dgm:spPr/>
    </dgm:pt>
  </dgm:ptLst>
  <dgm:cxnLst>
    <dgm:cxn modelId="{3B229705-30D7-42D6-8000-89EEAEBB2E93}" type="presOf" srcId="{E5744979-887E-4FE8-A4D5-4F5F88776EF4}" destId="{57D51676-B766-478D-B113-3EDB632DF4C7}" srcOrd="0" destOrd="2" presId="urn:microsoft.com/office/officeart/2005/8/layout/vList2"/>
    <dgm:cxn modelId="{C5AD3807-6F38-453D-AC67-38A92250CAC4}" type="presOf" srcId="{BCD0811B-0FCA-4760-888C-D406B39DC3D5}" destId="{F0B3E35E-4A83-4507-B815-45F749AC8E4A}" srcOrd="0" destOrd="0" presId="urn:microsoft.com/office/officeart/2005/8/layout/vList2"/>
    <dgm:cxn modelId="{3328881B-3C79-49B8-8A79-FE8DA6AC17C3}" srcId="{8CF6E81E-3EF3-48EC-AFC2-21710F68D2AE}" destId="{A12F90E7-9D39-4753-8ABF-6164DA7AD021}" srcOrd="1" destOrd="0" parTransId="{8B31A34B-2865-4825-A1E5-73EC80023619}" sibTransId="{2147AAA9-0FA9-4B83-A8BB-33EA42A1DAB9}"/>
    <dgm:cxn modelId="{2A2C7D25-6375-448E-99BC-1F5C5C56AFB0}" type="presOf" srcId="{A12F90E7-9D39-4753-8ABF-6164DA7AD021}" destId="{57D51676-B766-478D-B113-3EDB632DF4C7}" srcOrd="0" destOrd="1" presId="urn:microsoft.com/office/officeart/2005/8/layout/vList2"/>
    <dgm:cxn modelId="{7750C84A-04E0-4BA7-BEE8-E056CD972D2E}" srcId="{2E382A14-E04C-4E96-8EA0-94F223513F74}" destId="{BCD0811B-0FCA-4760-888C-D406B39DC3D5}" srcOrd="0" destOrd="0" parTransId="{C43D4052-C7A1-4038-B18A-C18AA768FFC3}" sibTransId="{E9E09DC8-5567-4E5F-B1AA-DE91189BE91E}"/>
    <dgm:cxn modelId="{53B8A959-FD75-4412-8C23-B268F7CEBC26}" type="presOf" srcId="{EEFB889C-5797-47D5-B4D1-DB2A0983D94A}" destId="{57D51676-B766-478D-B113-3EDB632DF4C7}" srcOrd="0" destOrd="0" presId="urn:microsoft.com/office/officeart/2005/8/layout/vList2"/>
    <dgm:cxn modelId="{30726B8D-8FE2-459D-845F-3FD6EE8CE091}" srcId="{8CF6E81E-3EF3-48EC-AFC2-21710F68D2AE}" destId="{E5744979-887E-4FE8-A4D5-4F5F88776EF4}" srcOrd="2" destOrd="0" parTransId="{FD3C9BED-5082-4391-8FA5-C5D81769882D}" sibTransId="{10D2641E-A2E0-4643-8B01-047F749B06DC}"/>
    <dgm:cxn modelId="{4EEC46AA-CD49-4BD1-9AB3-DA805522AF66}" srcId="{2E382A14-E04C-4E96-8EA0-94F223513F74}" destId="{8CF6E81E-3EF3-48EC-AFC2-21710F68D2AE}" srcOrd="1" destOrd="0" parTransId="{E9F1ADAF-D812-4C95-BB59-134E53F92E88}" sibTransId="{6C7CF815-F96B-46C2-8DA5-1D7265783114}"/>
    <dgm:cxn modelId="{57490CB3-BD41-42DF-9FD7-F2B43BAE1C3C}" type="presOf" srcId="{2E382A14-E04C-4E96-8EA0-94F223513F74}" destId="{79D07DF7-04EC-4FE3-97EB-2E2652D33F6D}" srcOrd="0" destOrd="0" presId="urn:microsoft.com/office/officeart/2005/8/layout/vList2"/>
    <dgm:cxn modelId="{0792B2C2-92B8-4E9A-BCDA-F88758B31109}" srcId="{8CF6E81E-3EF3-48EC-AFC2-21710F68D2AE}" destId="{EEFB889C-5797-47D5-B4D1-DB2A0983D94A}" srcOrd="0" destOrd="0" parTransId="{6E1E77EE-F3CA-4905-A556-D492255B39F4}" sibTransId="{5E51E4D9-47F5-49C5-B209-2DC4CD724943}"/>
    <dgm:cxn modelId="{84A715F4-404E-4811-85F9-D2494F64F7D8}" type="presOf" srcId="{8CF6E81E-3EF3-48EC-AFC2-21710F68D2AE}" destId="{C67BBC52-6109-408C-9F80-6422C68D74CE}" srcOrd="0" destOrd="0" presId="urn:microsoft.com/office/officeart/2005/8/layout/vList2"/>
    <dgm:cxn modelId="{F0B4713E-7F33-4BE5-B4AD-317347CCD524}" type="presParOf" srcId="{79D07DF7-04EC-4FE3-97EB-2E2652D33F6D}" destId="{F0B3E35E-4A83-4507-B815-45F749AC8E4A}" srcOrd="0" destOrd="0" presId="urn:microsoft.com/office/officeart/2005/8/layout/vList2"/>
    <dgm:cxn modelId="{4175CD3E-F9AD-461A-A950-2A6F13C252F3}" type="presParOf" srcId="{79D07DF7-04EC-4FE3-97EB-2E2652D33F6D}" destId="{50941C4E-1381-4308-858C-7331C9A14C87}" srcOrd="1" destOrd="0" presId="urn:microsoft.com/office/officeart/2005/8/layout/vList2"/>
    <dgm:cxn modelId="{282EDC41-9A1C-4E19-AC07-BB0D1D5EF03E}" type="presParOf" srcId="{79D07DF7-04EC-4FE3-97EB-2E2652D33F6D}" destId="{C67BBC52-6109-408C-9F80-6422C68D74CE}" srcOrd="2" destOrd="0" presId="urn:microsoft.com/office/officeart/2005/8/layout/vList2"/>
    <dgm:cxn modelId="{395A6E6C-6B10-4BD5-BAB4-7DA04B1D3519}" type="presParOf" srcId="{79D07DF7-04EC-4FE3-97EB-2E2652D33F6D}" destId="{57D51676-B766-478D-B113-3EDB632DF4C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99D0492-8BC6-43F1-821C-4144CBF40553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86BBE2F1-9365-42DF-A5AA-9E53A95BFF9B}">
      <dgm:prSet/>
      <dgm:spPr/>
      <dgm:t>
        <a:bodyPr/>
        <a:lstStyle/>
        <a:p>
          <a:r>
            <a:rPr lang="en-US" dirty="0"/>
            <a:t>Learning must be continuous</a:t>
          </a:r>
        </a:p>
      </dgm:t>
    </dgm:pt>
    <dgm:pt modelId="{4DAED41D-D981-45F4-9EF7-7873624FD688}" type="parTrans" cxnId="{576B055F-CDF8-4BF8-ADAE-E3BDC9B108BD}">
      <dgm:prSet/>
      <dgm:spPr/>
      <dgm:t>
        <a:bodyPr/>
        <a:lstStyle/>
        <a:p>
          <a:endParaRPr lang="en-US"/>
        </a:p>
      </dgm:t>
    </dgm:pt>
    <dgm:pt modelId="{882DD454-1046-4507-A1EC-2871872207B9}" type="sibTrans" cxnId="{576B055F-CDF8-4BF8-ADAE-E3BDC9B108BD}">
      <dgm:prSet/>
      <dgm:spPr/>
      <dgm:t>
        <a:bodyPr/>
        <a:lstStyle/>
        <a:p>
          <a:endParaRPr lang="en-US"/>
        </a:p>
      </dgm:t>
    </dgm:pt>
    <dgm:pt modelId="{87A02687-DB0F-4A31-8D02-B810A7C41BE1}">
      <dgm:prSet/>
      <dgm:spPr/>
      <dgm:t>
        <a:bodyPr/>
        <a:lstStyle/>
        <a:p>
          <a:r>
            <a:rPr lang="en-US"/>
            <a:t>Inclusive of a wide variety of perspectives, and non-punitive</a:t>
          </a:r>
        </a:p>
      </dgm:t>
    </dgm:pt>
    <dgm:pt modelId="{E6D57F8B-2A41-45C3-86EF-8563E257B3EF}" type="parTrans" cxnId="{B992215E-2E7A-4616-9505-C43236229EF9}">
      <dgm:prSet/>
      <dgm:spPr/>
      <dgm:t>
        <a:bodyPr/>
        <a:lstStyle/>
        <a:p>
          <a:endParaRPr lang="en-US"/>
        </a:p>
      </dgm:t>
    </dgm:pt>
    <dgm:pt modelId="{DFF3652D-2F3B-46B7-91ED-72FE456008B3}" type="sibTrans" cxnId="{B992215E-2E7A-4616-9505-C43236229EF9}">
      <dgm:prSet/>
      <dgm:spPr/>
      <dgm:t>
        <a:bodyPr/>
        <a:lstStyle/>
        <a:p>
          <a:endParaRPr lang="en-US"/>
        </a:p>
      </dgm:t>
    </dgm:pt>
    <dgm:pt modelId="{0C835295-EC3F-427B-8259-D89EC90F9EDE}">
      <dgm:prSet/>
      <dgm:spPr/>
      <dgm:t>
        <a:bodyPr/>
        <a:lstStyle/>
        <a:p>
          <a:r>
            <a:rPr lang="en-US" dirty="0"/>
            <a:t>Defensiveness, insecurity, and denial are a part of the process</a:t>
          </a:r>
        </a:p>
      </dgm:t>
    </dgm:pt>
    <dgm:pt modelId="{53F5D0FE-73C8-445F-9C63-D5E44D9801D1}" type="parTrans" cxnId="{FAB1D832-C50A-40E2-B747-F086EA49A5CD}">
      <dgm:prSet/>
      <dgm:spPr/>
      <dgm:t>
        <a:bodyPr/>
        <a:lstStyle/>
        <a:p>
          <a:endParaRPr lang="en-US"/>
        </a:p>
      </dgm:t>
    </dgm:pt>
    <dgm:pt modelId="{C6C95F54-3C13-4652-B93F-85D916594571}" type="sibTrans" cxnId="{FAB1D832-C50A-40E2-B747-F086EA49A5CD}">
      <dgm:prSet/>
      <dgm:spPr/>
      <dgm:t>
        <a:bodyPr/>
        <a:lstStyle/>
        <a:p>
          <a:endParaRPr lang="en-US"/>
        </a:p>
      </dgm:t>
    </dgm:pt>
    <dgm:pt modelId="{50820BE1-BF65-4D11-8BE5-BCAB819B8B01}">
      <dgm:prSet/>
      <dgm:spPr/>
      <dgm:t>
        <a:bodyPr/>
        <a:lstStyle/>
        <a:p>
          <a:r>
            <a:rPr lang="en-US"/>
            <a:t>“Saying the wrong thing” is less important than demonstrating your commitment to the process</a:t>
          </a:r>
        </a:p>
      </dgm:t>
    </dgm:pt>
    <dgm:pt modelId="{65007200-A432-4C27-914D-BE5DF53BA116}" type="parTrans" cxnId="{99FE7B91-2043-4686-A47A-A642BF56D541}">
      <dgm:prSet/>
      <dgm:spPr/>
      <dgm:t>
        <a:bodyPr/>
        <a:lstStyle/>
        <a:p>
          <a:endParaRPr lang="en-US"/>
        </a:p>
      </dgm:t>
    </dgm:pt>
    <dgm:pt modelId="{CC4AEAB8-1BDA-4B95-AFBF-4CB21BFB2C1F}" type="sibTrans" cxnId="{99FE7B91-2043-4686-A47A-A642BF56D541}">
      <dgm:prSet/>
      <dgm:spPr/>
      <dgm:t>
        <a:bodyPr/>
        <a:lstStyle/>
        <a:p>
          <a:endParaRPr lang="en-US"/>
        </a:p>
      </dgm:t>
    </dgm:pt>
    <dgm:pt modelId="{2CA560D8-DCB1-4560-9B29-4A24B8AD82A4}">
      <dgm:prSet/>
      <dgm:spPr/>
      <dgm:t>
        <a:bodyPr/>
        <a:lstStyle/>
        <a:p>
          <a:r>
            <a:rPr lang="en-US"/>
            <a:t>Providing safe spaces for difficult/courageous conversations is essential – but not easy to do</a:t>
          </a:r>
        </a:p>
      </dgm:t>
    </dgm:pt>
    <dgm:pt modelId="{936AC0AA-5054-450B-AA6A-4406E6FFED7B}" type="parTrans" cxnId="{EBA4EECB-D7C8-452D-BA1B-689E3AFC7296}">
      <dgm:prSet/>
      <dgm:spPr/>
      <dgm:t>
        <a:bodyPr/>
        <a:lstStyle/>
        <a:p>
          <a:endParaRPr lang="en-US"/>
        </a:p>
      </dgm:t>
    </dgm:pt>
    <dgm:pt modelId="{A37307DC-8D45-4A1B-A5AB-FBDADF75D3C0}" type="sibTrans" cxnId="{EBA4EECB-D7C8-452D-BA1B-689E3AFC7296}">
      <dgm:prSet/>
      <dgm:spPr/>
      <dgm:t>
        <a:bodyPr/>
        <a:lstStyle/>
        <a:p>
          <a:endParaRPr lang="en-US"/>
        </a:p>
      </dgm:t>
    </dgm:pt>
    <dgm:pt modelId="{D36C3E7F-C48D-421D-BB57-F128589D65F7}" type="pres">
      <dgm:prSet presAssocID="{899D0492-8BC6-43F1-821C-4144CBF40553}" presName="linear" presStyleCnt="0">
        <dgm:presLayoutVars>
          <dgm:animLvl val="lvl"/>
          <dgm:resizeHandles val="exact"/>
        </dgm:presLayoutVars>
      </dgm:prSet>
      <dgm:spPr/>
    </dgm:pt>
    <dgm:pt modelId="{610C9F90-FF5A-4624-A1D1-12062A55507F}" type="pres">
      <dgm:prSet presAssocID="{86BBE2F1-9365-42DF-A5AA-9E53A95BFF9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9F05E60-5BEC-48EB-B7D9-11778E1E3879}" type="pres">
      <dgm:prSet presAssocID="{86BBE2F1-9365-42DF-A5AA-9E53A95BFF9B}" presName="childText" presStyleLbl="revTx" presStyleIdx="0" presStyleCnt="2">
        <dgm:presLayoutVars>
          <dgm:bulletEnabled val="1"/>
        </dgm:presLayoutVars>
      </dgm:prSet>
      <dgm:spPr/>
    </dgm:pt>
    <dgm:pt modelId="{CFB1215A-3C41-4C18-AA0F-7A61D109F261}" type="pres">
      <dgm:prSet presAssocID="{0C835295-EC3F-427B-8259-D89EC90F9ED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22B588E-ADF8-42EE-98C3-F970547BA889}" type="pres">
      <dgm:prSet presAssocID="{0C835295-EC3F-427B-8259-D89EC90F9EDE}" presName="childText" presStyleLbl="revTx" presStyleIdx="1" presStyleCnt="2">
        <dgm:presLayoutVars>
          <dgm:bulletEnabled val="1"/>
        </dgm:presLayoutVars>
      </dgm:prSet>
      <dgm:spPr/>
    </dgm:pt>
    <dgm:pt modelId="{A7A4983B-CC58-4EE8-968E-AE63936CF686}" type="pres">
      <dgm:prSet presAssocID="{2CA560D8-DCB1-4560-9B29-4A24B8AD82A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0590A1D-612D-4E55-8B49-DBA3E6004CC8}" type="presOf" srcId="{899D0492-8BC6-43F1-821C-4144CBF40553}" destId="{D36C3E7F-C48D-421D-BB57-F128589D65F7}" srcOrd="0" destOrd="0" presId="urn:microsoft.com/office/officeart/2005/8/layout/vList2"/>
    <dgm:cxn modelId="{FAB1D832-C50A-40E2-B747-F086EA49A5CD}" srcId="{899D0492-8BC6-43F1-821C-4144CBF40553}" destId="{0C835295-EC3F-427B-8259-D89EC90F9EDE}" srcOrd="1" destOrd="0" parTransId="{53F5D0FE-73C8-445F-9C63-D5E44D9801D1}" sibTransId="{C6C95F54-3C13-4652-B93F-85D916594571}"/>
    <dgm:cxn modelId="{B992215E-2E7A-4616-9505-C43236229EF9}" srcId="{86BBE2F1-9365-42DF-A5AA-9E53A95BFF9B}" destId="{87A02687-DB0F-4A31-8D02-B810A7C41BE1}" srcOrd="0" destOrd="0" parTransId="{E6D57F8B-2A41-45C3-86EF-8563E257B3EF}" sibTransId="{DFF3652D-2F3B-46B7-91ED-72FE456008B3}"/>
    <dgm:cxn modelId="{576B055F-CDF8-4BF8-ADAE-E3BDC9B108BD}" srcId="{899D0492-8BC6-43F1-821C-4144CBF40553}" destId="{86BBE2F1-9365-42DF-A5AA-9E53A95BFF9B}" srcOrd="0" destOrd="0" parTransId="{4DAED41D-D981-45F4-9EF7-7873624FD688}" sibTransId="{882DD454-1046-4507-A1EC-2871872207B9}"/>
    <dgm:cxn modelId="{EB04EC46-46D9-43DC-BB72-EE6613A0286F}" type="presOf" srcId="{50820BE1-BF65-4D11-8BE5-BCAB819B8B01}" destId="{622B588E-ADF8-42EE-98C3-F970547BA889}" srcOrd="0" destOrd="0" presId="urn:microsoft.com/office/officeart/2005/8/layout/vList2"/>
    <dgm:cxn modelId="{A048688E-2C08-49D5-8B72-8AD125A5159C}" type="presOf" srcId="{0C835295-EC3F-427B-8259-D89EC90F9EDE}" destId="{CFB1215A-3C41-4C18-AA0F-7A61D109F261}" srcOrd="0" destOrd="0" presId="urn:microsoft.com/office/officeart/2005/8/layout/vList2"/>
    <dgm:cxn modelId="{99FE7B91-2043-4686-A47A-A642BF56D541}" srcId="{0C835295-EC3F-427B-8259-D89EC90F9EDE}" destId="{50820BE1-BF65-4D11-8BE5-BCAB819B8B01}" srcOrd="0" destOrd="0" parTransId="{65007200-A432-4C27-914D-BE5DF53BA116}" sibTransId="{CC4AEAB8-1BDA-4B95-AFBF-4CB21BFB2C1F}"/>
    <dgm:cxn modelId="{31ACE3C3-E5E9-4B1B-B490-9E7E4E93037D}" type="presOf" srcId="{86BBE2F1-9365-42DF-A5AA-9E53A95BFF9B}" destId="{610C9F90-FF5A-4624-A1D1-12062A55507F}" srcOrd="0" destOrd="0" presId="urn:microsoft.com/office/officeart/2005/8/layout/vList2"/>
    <dgm:cxn modelId="{EBA4EECB-D7C8-452D-BA1B-689E3AFC7296}" srcId="{899D0492-8BC6-43F1-821C-4144CBF40553}" destId="{2CA560D8-DCB1-4560-9B29-4A24B8AD82A4}" srcOrd="2" destOrd="0" parTransId="{936AC0AA-5054-450B-AA6A-4406E6FFED7B}" sibTransId="{A37307DC-8D45-4A1B-A5AB-FBDADF75D3C0}"/>
    <dgm:cxn modelId="{D34596ED-2BE9-4DB6-835A-28A7C7F9AAF4}" type="presOf" srcId="{2CA560D8-DCB1-4560-9B29-4A24B8AD82A4}" destId="{A7A4983B-CC58-4EE8-968E-AE63936CF686}" srcOrd="0" destOrd="0" presId="urn:microsoft.com/office/officeart/2005/8/layout/vList2"/>
    <dgm:cxn modelId="{986DB7FF-42B1-4D71-BD13-B17DD6B790A8}" type="presOf" srcId="{87A02687-DB0F-4A31-8D02-B810A7C41BE1}" destId="{29F05E60-5BEC-48EB-B7D9-11778E1E3879}" srcOrd="0" destOrd="0" presId="urn:microsoft.com/office/officeart/2005/8/layout/vList2"/>
    <dgm:cxn modelId="{74CDA7F8-2FDF-4354-9767-B0F29F83AECF}" type="presParOf" srcId="{D36C3E7F-C48D-421D-BB57-F128589D65F7}" destId="{610C9F90-FF5A-4624-A1D1-12062A55507F}" srcOrd="0" destOrd="0" presId="urn:microsoft.com/office/officeart/2005/8/layout/vList2"/>
    <dgm:cxn modelId="{1C1BC511-949D-485E-9ECB-8133BAE1A2C2}" type="presParOf" srcId="{D36C3E7F-C48D-421D-BB57-F128589D65F7}" destId="{29F05E60-5BEC-48EB-B7D9-11778E1E3879}" srcOrd="1" destOrd="0" presId="urn:microsoft.com/office/officeart/2005/8/layout/vList2"/>
    <dgm:cxn modelId="{363560BB-74B4-48D2-A45D-7EE9F12E230A}" type="presParOf" srcId="{D36C3E7F-C48D-421D-BB57-F128589D65F7}" destId="{CFB1215A-3C41-4C18-AA0F-7A61D109F261}" srcOrd="2" destOrd="0" presId="urn:microsoft.com/office/officeart/2005/8/layout/vList2"/>
    <dgm:cxn modelId="{C2DA7877-30CC-41C1-9536-481EF47949E7}" type="presParOf" srcId="{D36C3E7F-C48D-421D-BB57-F128589D65F7}" destId="{622B588E-ADF8-42EE-98C3-F970547BA889}" srcOrd="3" destOrd="0" presId="urn:microsoft.com/office/officeart/2005/8/layout/vList2"/>
    <dgm:cxn modelId="{3A18D0DE-7F8E-4E20-92F5-8CF1CC4AD0B8}" type="presParOf" srcId="{D36C3E7F-C48D-421D-BB57-F128589D65F7}" destId="{A7A4983B-CC58-4EE8-968E-AE63936CF68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E1A0011-1FDC-4766-A919-D45F920EC21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7CA652F-A9A1-46AD-B8C3-6DB554F28454}">
      <dgm:prSet/>
      <dgm:spPr/>
      <dgm:t>
        <a:bodyPr/>
        <a:lstStyle/>
        <a:p>
          <a:r>
            <a:rPr lang="en-US"/>
            <a:t>Perceptions may drive discontent</a:t>
          </a:r>
        </a:p>
      </dgm:t>
    </dgm:pt>
    <dgm:pt modelId="{D7B19961-D27A-4B46-8963-05E3EC02DFCD}" type="parTrans" cxnId="{DFDD624C-8FA2-471A-99B4-51115E6BA52D}">
      <dgm:prSet/>
      <dgm:spPr/>
      <dgm:t>
        <a:bodyPr/>
        <a:lstStyle/>
        <a:p>
          <a:endParaRPr lang="en-US"/>
        </a:p>
      </dgm:t>
    </dgm:pt>
    <dgm:pt modelId="{60117C6D-4231-4A19-8E47-636E2BF84A89}" type="sibTrans" cxnId="{DFDD624C-8FA2-471A-99B4-51115E6BA52D}">
      <dgm:prSet/>
      <dgm:spPr/>
      <dgm:t>
        <a:bodyPr/>
        <a:lstStyle/>
        <a:p>
          <a:endParaRPr lang="en-US"/>
        </a:p>
      </dgm:t>
    </dgm:pt>
    <dgm:pt modelId="{1BB70697-E0EC-488F-ABCA-85CAB063E6EE}">
      <dgm:prSet/>
      <dgm:spPr/>
      <dgm:t>
        <a:bodyPr/>
        <a:lstStyle/>
        <a:p>
          <a:r>
            <a:rPr lang="en-US"/>
            <a:t>Transparency and open dialogue are required to minimize these effects</a:t>
          </a:r>
        </a:p>
      </dgm:t>
    </dgm:pt>
    <dgm:pt modelId="{CBC2DFB5-8C5E-4A9B-ADCA-939343806479}" type="parTrans" cxnId="{B58DDC3D-6BD6-435F-8FE1-45952D0F17EA}">
      <dgm:prSet/>
      <dgm:spPr/>
      <dgm:t>
        <a:bodyPr/>
        <a:lstStyle/>
        <a:p>
          <a:endParaRPr lang="en-US"/>
        </a:p>
      </dgm:t>
    </dgm:pt>
    <dgm:pt modelId="{49CCC776-56DD-4346-8E34-C0CE03AEF617}" type="sibTrans" cxnId="{B58DDC3D-6BD6-435F-8FE1-45952D0F17EA}">
      <dgm:prSet/>
      <dgm:spPr/>
      <dgm:t>
        <a:bodyPr/>
        <a:lstStyle/>
        <a:p>
          <a:endParaRPr lang="en-US"/>
        </a:p>
      </dgm:t>
    </dgm:pt>
    <dgm:pt modelId="{FD886129-E032-4D77-99D7-338DA089E0A3}">
      <dgm:prSet/>
      <dgm:spPr/>
      <dgm:t>
        <a:bodyPr/>
        <a:lstStyle/>
        <a:p>
          <a:r>
            <a:rPr lang="en-US"/>
            <a:t>No man is an island</a:t>
          </a:r>
        </a:p>
      </dgm:t>
    </dgm:pt>
    <dgm:pt modelId="{4DB74902-E5BC-4C6E-ABEE-1B82E751928B}" type="parTrans" cxnId="{83DB373C-6E69-424B-A3E5-3E2B5D24E5DE}">
      <dgm:prSet/>
      <dgm:spPr/>
      <dgm:t>
        <a:bodyPr/>
        <a:lstStyle/>
        <a:p>
          <a:endParaRPr lang="en-US"/>
        </a:p>
      </dgm:t>
    </dgm:pt>
    <dgm:pt modelId="{00F34D33-FBD4-40FF-B905-958C1978AC44}" type="sibTrans" cxnId="{83DB373C-6E69-424B-A3E5-3E2B5D24E5DE}">
      <dgm:prSet/>
      <dgm:spPr/>
      <dgm:t>
        <a:bodyPr/>
        <a:lstStyle/>
        <a:p>
          <a:endParaRPr lang="en-US"/>
        </a:p>
      </dgm:t>
    </dgm:pt>
    <dgm:pt modelId="{3610D34F-856A-4B70-9C9A-575F5AB5A08A}">
      <dgm:prSet/>
      <dgm:spPr/>
      <dgm:t>
        <a:bodyPr/>
        <a:lstStyle/>
        <a:p>
          <a:r>
            <a:rPr lang="en-US"/>
            <a:t>An engaged coalition is most effective at communicating progress, updates, and vision</a:t>
          </a:r>
        </a:p>
      </dgm:t>
    </dgm:pt>
    <dgm:pt modelId="{06DE0DD4-0F13-49AC-BD38-F67B3EE72F34}" type="parTrans" cxnId="{A228D1FA-8457-44ED-A6B8-72B499D5CF3F}">
      <dgm:prSet/>
      <dgm:spPr/>
      <dgm:t>
        <a:bodyPr/>
        <a:lstStyle/>
        <a:p>
          <a:endParaRPr lang="en-US"/>
        </a:p>
      </dgm:t>
    </dgm:pt>
    <dgm:pt modelId="{E0F14129-6E3D-4CEF-87A9-A5131350CABA}" type="sibTrans" cxnId="{A228D1FA-8457-44ED-A6B8-72B499D5CF3F}">
      <dgm:prSet/>
      <dgm:spPr/>
      <dgm:t>
        <a:bodyPr/>
        <a:lstStyle/>
        <a:p>
          <a:endParaRPr lang="en-US"/>
        </a:p>
      </dgm:t>
    </dgm:pt>
    <dgm:pt modelId="{243B05DC-5534-492E-AD9D-CBBE33D5CE32}">
      <dgm:prSet/>
      <dgm:spPr/>
      <dgm:t>
        <a:bodyPr/>
        <a:lstStyle/>
        <a:p>
          <a:r>
            <a:rPr lang="en-US">
              <a:hlinkClick xmlns:r="http://schemas.openxmlformats.org/officeDocument/2006/relationships" r:id="rId1"/>
            </a:rPr>
            <a:t>https://app.sli.do/event/sasw8bb1</a:t>
          </a:r>
          <a:r>
            <a:rPr lang="en-US"/>
            <a:t>  </a:t>
          </a:r>
        </a:p>
      </dgm:t>
    </dgm:pt>
    <dgm:pt modelId="{12E53764-2AD4-4F67-998E-306FAEFC7E46}" type="parTrans" cxnId="{7B409AAE-46D9-4D7A-B8AE-0AA042A1588D}">
      <dgm:prSet/>
      <dgm:spPr/>
      <dgm:t>
        <a:bodyPr/>
        <a:lstStyle/>
        <a:p>
          <a:endParaRPr lang="en-US"/>
        </a:p>
      </dgm:t>
    </dgm:pt>
    <dgm:pt modelId="{BF2261D5-ACC4-4CD0-8903-760FF9DB2305}" type="sibTrans" cxnId="{7B409AAE-46D9-4D7A-B8AE-0AA042A1588D}">
      <dgm:prSet/>
      <dgm:spPr/>
      <dgm:t>
        <a:bodyPr/>
        <a:lstStyle/>
        <a:p>
          <a:endParaRPr lang="en-US"/>
        </a:p>
      </dgm:t>
    </dgm:pt>
    <dgm:pt modelId="{3EC556AD-B3FA-402A-B98B-6101A31BB87D}" type="pres">
      <dgm:prSet presAssocID="{DE1A0011-1FDC-4766-A919-D45F920EC211}" presName="root" presStyleCnt="0">
        <dgm:presLayoutVars>
          <dgm:dir/>
          <dgm:resizeHandles val="exact"/>
        </dgm:presLayoutVars>
      </dgm:prSet>
      <dgm:spPr/>
    </dgm:pt>
    <dgm:pt modelId="{592FF2B4-9FBD-4E57-A185-DC0E4C927CE7}" type="pres">
      <dgm:prSet presAssocID="{A7CA652F-A9A1-46AD-B8C3-6DB554F28454}" presName="compNode" presStyleCnt="0"/>
      <dgm:spPr/>
    </dgm:pt>
    <dgm:pt modelId="{4BDD2063-62B1-4D64-9511-E7EF677CFAA9}" type="pres">
      <dgm:prSet presAssocID="{A7CA652F-A9A1-46AD-B8C3-6DB554F28454}" presName="bgRect" presStyleLbl="bgShp" presStyleIdx="0" presStyleCnt="4"/>
      <dgm:spPr/>
    </dgm:pt>
    <dgm:pt modelId="{D944D5F3-9DBA-4416-9A9C-F56C62920417}" type="pres">
      <dgm:prSet presAssocID="{A7CA652F-A9A1-46AD-B8C3-6DB554F28454}" presName="iconRect" presStyleLbl="node1" presStyleIdx="0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86D384DE-670D-49F7-A776-B298D9847A9E}" type="pres">
      <dgm:prSet presAssocID="{A7CA652F-A9A1-46AD-B8C3-6DB554F28454}" presName="spaceRect" presStyleCnt="0"/>
      <dgm:spPr/>
    </dgm:pt>
    <dgm:pt modelId="{B334EB0A-BBF9-40D4-9CAE-770B1407C0DD}" type="pres">
      <dgm:prSet presAssocID="{A7CA652F-A9A1-46AD-B8C3-6DB554F28454}" presName="parTx" presStyleLbl="revTx" presStyleIdx="0" presStyleCnt="5">
        <dgm:presLayoutVars>
          <dgm:chMax val="0"/>
          <dgm:chPref val="0"/>
        </dgm:presLayoutVars>
      </dgm:prSet>
      <dgm:spPr/>
    </dgm:pt>
    <dgm:pt modelId="{20F19853-F4AE-4D94-A20F-D3FEB23CFB9C}" type="pres">
      <dgm:prSet presAssocID="{A7CA652F-A9A1-46AD-B8C3-6DB554F28454}" presName="desTx" presStyleLbl="revTx" presStyleIdx="1" presStyleCnt="5">
        <dgm:presLayoutVars/>
      </dgm:prSet>
      <dgm:spPr/>
    </dgm:pt>
    <dgm:pt modelId="{BAB17596-652B-49E2-B8DC-566A714AA545}" type="pres">
      <dgm:prSet presAssocID="{60117C6D-4231-4A19-8E47-636E2BF84A89}" presName="sibTrans" presStyleCnt="0"/>
      <dgm:spPr/>
    </dgm:pt>
    <dgm:pt modelId="{72175A08-5970-405E-9610-973A32A427A6}" type="pres">
      <dgm:prSet presAssocID="{FD886129-E032-4D77-99D7-338DA089E0A3}" presName="compNode" presStyleCnt="0"/>
      <dgm:spPr/>
    </dgm:pt>
    <dgm:pt modelId="{1643AD45-56CD-4250-8EFB-A9D73A933193}" type="pres">
      <dgm:prSet presAssocID="{FD886129-E032-4D77-99D7-338DA089E0A3}" presName="bgRect" presStyleLbl="bgShp" presStyleIdx="1" presStyleCnt="4"/>
      <dgm:spPr/>
    </dgm:pt>
    <dgm:pt modelId="{28DE34A2-1541-48EC-8013-84651AF110A0}" type="pres">
      <dgm:prSet presAssocID="{FD886129-E032-4D77-99D7-338DA089E0A3}" presName="iconRect" presStyleLbl="node1" presStyleIdx="1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opical scene"/>
        </a:ext>
      </dgm:extLst>
    </dgm:pt>
    <dgm:pt modelId="{D1DFC96D-1DAA-4BFB-9BCA-8F2BA1D4B804}" type="pres">
      <dgm:prSet presAssocID="{FD886129-E032-4D77-99D7-338DA089E0A3}" presName="spaceRect" presStyleCnt="0"/>
      <dgm:spPr/>
    </dgm:pt>
    <dgm:pt modelId="{FE4F4309-88BF-442C-906E-38FD59792B34}" type="pres">
      <dgm:prSet presAssocID="{FD886129-E032-4D77-99D7-338DA089E0A3}" presName="parTx" presStyleLbl="revTx" presStyleIdx="2" presStyleCnt="5">
        <dgm:presLayoutVars>
          <dgm:chMax val="0"/>
          <dgm:chPref val="0"/>
        </dgm:presLayoutVars>
      </dgm:prSet>
      <dgm:spPr/>
    </dgm:pt>
    <dgm:pt modelId="{7266CFD3-548D-4BA4-A710-FC15B88D637E}" type="pres">
      <dgm:prSet presAssocID="{00F34D33-FBD4-40FF-B905-958C1978AC44}" presName="sibTrans" presStyleCnt="0"/>
      <dgm:spPr/>
    </dgm:pt>
    <dgm:pt modelId="{4D69FEBD-36F0-4FB9-BE88-564F672A671A}" type="pres">
      <dgm:prSet presAssocID="{3610D34F-856A-4B70-9C9A-575F5AB5A08A}" presName="compNode" presStyleCnt="0"/>
      <dgm:spPr/>
    </dgm:pt>
    <dgm:pt modelId="{3B11DCE2-1C4F-418D-B7F8-2049885598E0}" type="pres">
      <dgm:prSet presAssocID="{3610D34F-856A-4B70-9C9A-575F5AB5A08A}" presName="bgRect" presStyleLbl="bgShp" presStyleIdx="2" presStyleCnt="4"/>
      <dgm:spPr/>
    </dgm:pt>
    <dgm:pt modelId="{9392A2D3-087F-4DD5-A076-A1A9A677B4DC}" type="pres">
      <dgm:prSet presAssocID="{3610D34F-856A-4B70-9C9A-575F5AB5A08A}" presName="iconRect" presStyleLbl="node1" presStyleIdx="2" presStyleCnt="4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4E27258B-1E73-4D3E-9E97-0BAB1F676786}" type="pres">
      <dgm:prSet presAssocID="{3610D34F-856A-4B70-9C9A-575F5AB5A08A}" presName="spaceRect" presStyleCnt="0"/>
      <dgm:spPr/>
    </dgm:pt>
    <dgm:pt modelId="{055F094A-5642-4B61-B3BA-2770AF6FCE79}" type="pres">
      <dgm:prSet presAssocID="{3610D34F-856A-4B70-9C9A-575F5AB5A08A}" presName="parTx" presStyleLbl="revTx" presStyleIdx="3" presStyleCnt="5">
        <dgm:presLayoutVars>
          <dgm:chMax val="0"/>
          <dgm:chPref val="0"/>
        </dgm:presLayoutVars>
      </dgm:prSet>
      <dgm:spPr/>
    </dgm:pt>
    <dgm:pt modelId="{38D63888-DD44-43C1-B1C5-E1708E0EC56A}" type="pres">
      <dgm:prSet presAssocID="{E0F14129-6E3D-4CEF-87A9-A5131350CABA}" presName="sibTrans" presStyleCnt="0"/>
      <dgm:spPr/>
    </dgm:pt>
    <dgm:pt modelId="{2648F1E9-59D5-4FDD-AA3F-7A6A8EBEE83C}" type="pres">
      <dgm:prSet presAssocID="{243B05DC-5534-492E-AD9D-CBBE33D5CE32}" presName="compNode" presStyleCnt="0"/>
      <dgm:spPr/>
    </dgm:pt>
    <dgm:pt modelId="{FC4F306D-C6B0-4FC5-8013-05F6BF4857A1}" type="pres">
      <dgm:prSet presAssocID="{243B05DC-5534-492E-AD9D-CBBE33D5CE32}" presName="bgRect" presStyleLbl="bgShp" presStyleIdx="3" presStyleCnt="4"/>
      <dgm:spPr/>
    </dgm:pt>
    <dgm:pt modelId="{EE1FDE4E-9FBB-4B6A-9D63-C4628D18CCBC}" type="pres">
      <dgm:prSet presAssocID="{243B05DC-5534-492E-AD9D-CBBE33D5CE32}" presName="iconRect" presStyleLbl="node1" presStyleIdx="3" presStyleCnt="4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FA9BAA13-6DC8-4F76-AA3F-6AF6CFBEF534}" type="pres">
      <dgm:prSet presAssocID="{243B05DC-5534-492E-AD9D-CBBE33D5CE32}" presName="spaceRect" presStyleCnt="0"/>
      <dgm:spPr/>
    </dgm:pt>
    <dgm:pt modelId="{BEC279FA-2D64-4E09-9393-6D2AC276CCE6}" type="pres">
      <dgm:prSet presAssocID="{243B05DC-5534-492E-AD9D-CBBE33D5CE32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B65BF305-1BA8-4108-B656-9866105F8BB9}" type="presOf" srcId="{A7CA652F-A9A1-46AD-B8C3-6DB554F28454}" destId="{B334EB0A-BBF9-40D4-9CAE-770B1407C0DD}" srcOrd="0" destOrd="0" presId="urn:microsoft.com/office/officeart/2018/2/layout/IconVerticalSolidList"/>
    <dgm:cxn modelId="{9CA08919-90F1-4FCC-97D1-93805EC59698}" type="presOf" srcId="{3610D34F-856A-4B70-9C9A-575F5AB5A08A}" destId="{055F094A-5642-4B61-B3BA-2770AF6FCE79}" srcOrd="0" destOrd="0" presId="urn:microsoft.com/office/officeart/2018/2/layout/IconVerticalSolidList"/>
    <dgm:cxn modelId="{83DB373C-6E69-424B-A3E5-3E2B5D24E5DE}" srcId="{DE1A0011-1FDC-4766-A919-D45F920EC211}" destId="{FD886129-E032-4D77-99D7-338DA089E0A3}" srcOrd="1" destOrd="0" parTransId="{4DB74902-E5BC-4C6E-ABEE-1B82E751928B}" sibTransId="{00F34D33-FBD4-40FF-B905-958C1978AC44}"/>
    <dgm:cxn modelId="{B58DDC3D-6BD6-435F-8FE1-45952D0F17EA}" srcId="{A7CA652F-A9A1-46AD-B8C3-6DB554F28454}" destId="{1BB70697-E0EC-488F-ABCA-85CAB063E6EE}" srcOrd="0" destOrd="0" parTransId="{CBC2DFB5-8C5E-4A9B-ADCA-939343806479}" sibTransId="{49CCC776-56DD-4346-8E34-C0CE03AEF617}"/>
    <dgm:cxn modelId="{DFDD624C-8FA2-471A-99B4-51115E6BA52D}" srcId="{DE1A0011-1FDC-4766-A919-D45F920EC211}" destId="{A7CA652F-A9A1-46AD-B8C3-6DB554F28454}" srcOrd="0" destOrd="0" parTransId="{D7B19961-D27A-4B46-8963-05E3EC02DFCD}" sibTransId="{60117C6D-4231-4A19-8E47-636E2BF84A89}"/>
    <dgm:cxn modelId="{DAC31074-E319-4AA3-8862-329BFE076D27}" type="presOf" srcId="{DE1A0011-1FDC-4766-A919-D45F920EC211}" destId="{3EC556AD-B3FA-402A-B98B-6101A31BB87D}" srcOrd="0" destOrd="0" presId="urn:microsoft.com/office/officeart/2018/2/layout/IconVerticalSolidList"/>
    <dgm:cxn modelId="{54CD0C91-81A1-4B6E-BFFB-711C2A28264E}" type="presOf" srcId="{1BB70697-E0EC-488F-ABCA-85CAB063E6EE}" destId="{20F19853-F4AE-4D94-A20F-D3FEB23CFB9C}" srcOrd="0" destOrd="0" presId="urn:microsoft.com/office/officeart/2018/2/layout/IconVerticalSolidList"/>
    <dgm:cxn modelId="{56259298-5C83-4B65-9218-B890DA1C2474}" type="presOf" srcId="{243B05DC-5534-492E-AD9D-CBBE33D5CE32}" destId="{BEC279FA-2D64-4E09-9393-6D2AC276CCE6}" srcOrd="0" destOrd="0" presId="urn:microsoft.com/office/officeart/2018/2/layout/IconVerticalSolidList"/>
    <dgm:cxn modelId="{7B409AAE-46D9-4D7A-B8AE-0AA042A1588D}" srcId="{DE1A0011-1FDC-4766-A919-D45F920EC211}" destId="{243B05DC-5534-492E-AD9D-CBBE33D5CE32}" srcOrd="3" destOrd="0" parTransId="{12E53764-2AD4-4F67-998E-306FAEFC7E46}" sibTransId="{BF2261D5-ACC4-4CD0-8903-760FF9DB2305}"/>
    <dgm:cxn modelId="{225BEBB9-4452-4B3A-B072-A73DB7879C90}" type="presOf" srcId="{FD886129-E032-4D77-99D7-338DA089E0A3}" destId="{FE4F4309-88BF-442C-906E-38FD59792B34}" srcOrd="0" destOrd="0" presId="urn:microsoft.com/office/officeart/2018/2/layout/IconVerticalSolidList"/>
    <dgm:cxn modelId="{A228D1FA-8457-44ED-A6B8-72B499D5CF3F}" srcId="{DE1A0011-1FDC-4766-A919-D45F920EC211}" destId="{3610D34F-856A-4B70-9C9A-575F5AB5A08A}" srcOrd="2" destOrd="0" parTransId="{06DE0DD4-0F13-49AC-BD38-F67B3EE72F34}" sibTransId="{E0F14129-6E3D-4CEF-87A9-A5131350CABA}"/>
    <dgm:cxn modelId="{67132DDB-F42C-4428-A97F-7DDDCD042F49}" type="presParOf" srcId="{3EC556AD-B3FA-402A-B98B-6101A31BB87D}" destId="{592FF2B4-9FBD-4E57-A185-DC0E4C927CE7}" srcOrd="0" destOrd="0" presId="urn:microsoft.com/office/officeart/2018/2/layout/IconVerticalSolidList"/>
    <dgm:cxn modelId="{7B7CF5CB-105A-49BF-ACFD-50047AAEAEAB}" type="presParOf" srcId="{592FF2B4-9FBD-4E57-A185-DC0E4C927CE7}" destId="{4BDD2063-62B1-4D64-9511-E7EF677CFAA9}" srcOrd="0" destOrd="0" presId="urn:microsoft.com/office/officeart/2018/2/layout/IconVerticalSolidList"/>
    <dgm:cxn modelId="{ED2A2FAD-BE55-4139-8EF8-EADE802C600A}" type="presParOf" srcId="{592FF2B4-9FBD-4E57-A185-DC0E4C927CE7}" destId="{D944D5F3-9DBA-4416-9A9C-F56C62920417}" srcOrd="1" destOrd="0" presId="urn:microsoft.com/office/officeart/2018/2/layout/IconVerticalSolidList"/>
    <dgm:cxn modelId="{64BF23A1-E476-4695-A7DE-C279A55E6FE5}" type="presParOf" srcId="{592FF2B4-9FBD-4E57-A185-DC0E4C927CE7}" destId="{86D384DE-670D-49F7-A776-B298D9847A9E}" srcOrd="2" destOrd="0" presId="urn:microsoft.com/office/officeart/2018/2/layout/IconVerticalSolidList"/>
    <dgm:cxn modelId="{56A24F8E-65F4-43D1-9494-DEE1F96CED8E}" type="presParOf" srcId="{592FF2B4-9FBD-4E57-A185-DC0E4C927CE7}" destId="{B334EB0A-BBF9-40D4-9CAE-770B1407C0DD}" srcOrd="3" destOrd="0" presId="urn:microsoft.com/office/officeart/2018/2/layout/IconVerticalSolidList"/>
    <dgm:cxn modelId="{F9E7A0A8-1ECF-4C64-B59E-CACA48FECE6F}" type="presParOf" srcId="{592FF2B4-9FBD-4E57-A185-DC0E4C927CE7}" destId="{20F19853-F4AE-4D94-A20F-D3FEB23CFB9C}" srcOrd="4" destOrd="0" presId="urn:microsoft.com/office/officeart/2018/2/layout/IconVerticalSolidList"/>
    <dgm:cxn modelId="{7DEAA321-0C32-4791-BAB5-4472E097B9B8}" type="presParOf" srcId="{3EC556AD-B3FA-402A-B98B-6101A31BB87D}" destId="{BAB17596-652B-49E2-B8DC-566A714AA545}" srcOrd="1" destOrd="0" presId="urn:microsoft.com/office/officeart/2018/2/layout/IconVerticalSolidList"/>
    <dgm:cxn modelId="{DA99EFE4-B294-4B07-B213-569ECD891223}" type="presParOf" srcId="{3EC556AD-B3FA-402A-B98B-6101A31BB87D}" destId="{72175A08-5970-405E-9610-973A32A427A6}" srcOrd="2" destOrd="0" presId="urn:microsoft.com/office/officeart/2018/2/layout/IconVerticalSolidList"/>
    <dgm:cxn modelId="{8F504891-184A-4AEA-808A-0A4C37A5C6F8}" type="presParOf" srcId="{72175A08-5970-405E-9610-973A32A427A6}" destId="{1643AD45-56CD-4250-8EFB-A9D73A933193}" srcOrd="0" destOrd="0" presId="urn:microsoft.com/office/officeart/2018/2/layout/IconVerticalSolidList"/>
    <dgm:cxn modelId="{FAA61C6B-7341-4460-8DF7-96F761ACC5EE}" type="presParOf" srcId="{72175A08-5970-405E-9610-973A32A427A6}" destId="{28DE34A2-1541-48EC-8013-84651AF110A0}" srcOrd="1" destOrd="0" presId="urn:microsoft.com/office/officeart/2018/2/layout/IconVerticalSolidList"/>
    <dgm:cxn modelId="{2EC5A342-8BBC-44BE-B944-016EBE9780EB}" type="presParOf" srcId="{72175A08-5970-405E-9610-973A32A427A6}" destId="{D1DFC96D-1DAA-4BFB-9BCA-8F2BA1D4B804}" srcOrd="2" destOrd="0" presId="urn:microsoft.com/office/officeart/2018/2/layout/IconVerticalSolidList"/>
    <dgm:cxn modelId="{6480ADFE-2143-4A70-906A-EDA79DE09D9A}" type="presParOf" srcId="{72175A08-5970-405E-9610-973A32A427A6}" destId="{FE4F4309-88BF-442C-906E-38FD59792B34}" srcOrd="3" destOrd="0" presId="urn:microsoft.com/office/officeart/2018/2/layout/IconVerticalSolidList"/>
    <dgm:cxn modelId="{DB5B2DBF-72CF-47DF-BBF1-3F39496B6765}" type="presParOf" srcId="{3EC556AD-B3FA-402A-B98B-6101A31BB87D}" destId="{7266CFD3-548D-4BA4-A710-FC15B88D637E}" srcOrd="3" destOrd="0" presId="urn:microsoft.com/office/officeart/2018/2/layout/IconVerticalSolidList"/>
    <dgm:cxn modelId="{194839C8-46B3-4252-B230-F0802A15AFA4}" type="presParOf" srcId="{3EC556AD-B3FA-402A-B98B-6101A31BB87D}" destId="{4D69FEBD-36F0-4FB9-BE88-564F672A671A}" srcOrd="4" destOrd="0" presId="urn:microsoft.com/office/officeart/2018/2/layout/IconVerticalSolidList"/>
    <dgm:cxn modelId="{D0206105-AEA8-4064-A2C1-552EC8275C7A}" type="presParOf" srcId="{4D69FEBD-36F0-4FB9-BE88-564F672A671A}" destId="{3B11DCE2-1C4F-418D-B7F8-2049885598E0}" srcOrd="0" destOrd="0" presId="urn:microsoft.com/office/officeart/2018/2/layout/IconVerticalSolidList"/>
    <dgm:cxn modelId="{A29D0909-E335-43E0-8862-53E01393D006}" type="presParOf" srcId="{4D69FEBD-36F0-4FB9-BE88-564F672A671A}" destId="{9392A2D3-087F-4DD5-A076-A1A9A677B4DC}" srcOrd="1" destOrd="0" presId="urn:microsoft.com/office/officeart/2018/2/layout/IconVerticalSolidList"/>
    <dgm:cxn modelId="{F8C36616-CBAB-4341-A9EF-D7E690D49D71}" type="presParOf" srcId="{4D69FEBD-36F0-4FB9-BE88-564F672A671A}" destId="{4E27258B-1E73-4D3E-9E97-0BAB1F676786}" srcOrd="2" destOrd="0" presId="urn:microsoft.com/office/officeart/2018/2/layout/IconVerticalSolidList"/>
    <dgm:cxn modelId="{0BD885D5-3B9F-4F1D-A7E6-EEEC97FC3332}" type="presParOf" srcId="{4D69FEBD-36F0-4FB9-BE88-564F672A671A}" destId="{055F094A-5642-4B61-B3BA-2770AF6FCE79}" srcOrd="3" destOrd="0" presId="urn:microsoft.com/office/officeart/2018/2/layout/IconVerticalSolidList"/>
    <dgm:cxn modelId="{B59BBF42-E88C-4629-8898-60FAE468CF71}" type="presParOf" srcId="{3EC556AD-B3FA-402A-B98B-6101A31BB87D}" destId="{38D63888-DD44-43C1-B1C5-E1708E0EC56A}" srcOrd="5" destOrd="0" presId="urn:microsoft.com/office/officeart/2018/2/layout/IconVerticalSolidList"/>
    <dgm:cxn modelId="{FB56321B-3437-42A4-B6EA-B9713721482E}" type="presParOf" srcId="{3EC556AD-B3FA-402A-B98B-6101A31BB87D}" destId="{2648F1E9-59D5-4FDD-AA3F-7A6A8EBEE83C}" srcOrd="6" destOrd="0" presId="urn:microsoft.com/office/officeart/2018/2/layout/IconVerticalSolidList"/>
    <dgm:cxn modelId="{A2A3EC96-E585-4499-969A-F94FE22D4148}" type="presParOf" srcId="{2648F1E9-59D5-4FDD-AA3F-7A6A8EBEE83C}" destId="{FC4F306D-C6B0-4FC5-8013-05F6BF4857A1}" srcOrd="0" destOrd="0" presId="urn:microsoft.com/office/officeart/2018/2/layout/IconVerticalSolidList"/>
    <dgm:cxn modelId="{789F7895-8085-4B3D-8664-AD3911C56857}" type="presParOf" srcId="{2648F1E9-59D5-4FDD-AA3F-7A6A8EBEE83C}" destId="{EE1FDE4E-9FBB-4B6A-9D63-C4628D18CCBC}" srcOrd="1" destOrd="0" presId="urn:microsoft.com/office/officeart/2018/2/layout/IconVerticalSolidList"/>
    <dgm:cxn modelId="{90C8D418-7D17-46D3-A97E-82EB044C311D}" type="presParOf" srcId="{2648F1E9-59D5-4FDD-AA3F-7A6A8EBEE83C}" destId="{FA9BAA13-6DC8-4F76-AA3F-6AF6CFBEF534}" srcOrd="2" destOrd="0" presId="urn:microsoft.com/office/officeart/2018/2/layout/IconVerticalSolidList"/>
    <dgm:cxn modelId="{825F081A-CE7E-4871-8674-2081B6755420}" type="presParOf" srcId="{2648F1E9-59D5-4FDD-AA3F-7A6A8EBEE83C}" destId="{BEC279FA-2D64-4E09-9393-6D2AC276CCE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80DC89-00A3-44D2-B1A9-8C4E0B37A44D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536F5C20-2CF3-4F2C-89DA-24284D7EB026}">
      <dgm:prSet/>
      <dgm:spPr/>
      <dgm:t>
        <a:bodyPr/>
        <a:lstStyle/>
        <a:p>
          <a:r>
            <a:rPr lang="en-US" dirty="0"/>
            <a:t>With any new large-scale endeavor; there is going to be a need to disseminate information and communicate the purpose and goals</a:t>
          </a:r>
        </a:p>
      </dgm:t>
    </dgm:pt>
    <dgm:pt modelId="{F66DA0EB-1ED3-4BDD-B605-A0883D12C7BC}" type="parTrans" cxnId="{13ED6A0A-5F5C-43AE-99C2-036F1565F74B}">
      <dgm:prSet/>
      <dgm:spPr/>
      <dgm:t>
        <a:bodyPr/>
        <a:lstStyle/>
        <a:p>
          <a:endParaRPr lang="en-US"/>
        </a:p>
      </dgm:t>
    </dgm:pt>
    <dgm:pt modelId="{A68A4469-C31F-4D01-83B0-F24171E01547}" type="sibTrans" cxnId="{13ED6A0A-5F5C-43AE-99C2-036F1565F74B}">
      <dgm:prSet/>
      <dgm:spPr/>
      <dgm:t>
        <a:bodyPr/>
        <a:lstStyle/>
        <a:p>
          <a:endParaRPr lang="en-US"/>
        </a:p>
      </dgm:t>
    </dgm:pt>
    <dgm:pt modelId="{B791F848-C985-4FE7-900A-06491068900F}">
      <dgm:prSet/>
      <dgm:spPr/>
      <dgm:t>
        <a:bodyPr/>
        <a:lstStyle/>
        <a:p>
          <a:r>
            <a:rPr lang="en-US"/>
            <a:t>Leadership is critical to any change initiative </a:t>
          </a:r>
        </a:p>
      </dgm:t>
    </dgm:pt>
    <dgm:pt modelId="{371A44A0-EEE0-4B7D-A611-51539F94A4D0}" type="parTrans" cxnId="{C9E69162-6988-4337-8E03-34A693FD43AD}">
      <dgm:prSet/>
      <dgm:spPr/>
      <dgm:t>
        <a:bodyPr/>
        <a:lstStyle/>
        <a:p>
          <a:endParaRPr lang="en-US"/>
        </a:p>
      </dgm:t>
    </dgm:pt>
    <dgm:pt modelId="{D50E4B78-3488-4989-8C7E-8A7E50299433}" type="sibTrans" cxnId="{C9E69162-6988-4337-8E03-34A693FD43AD}">
      <dgm:prSet/>
      <dgm:spPr/>
      <dgm:t>
        <a:bodyPr/>
        <a:lstStyle/>
        <a:p>
          <a:endParaRPr lang="en-US"/>
        </a:p>
      </dgm:t>
    </dgm:pt>
    <dgm:pt modelId="{C6F17BAA-3D33-4A47-92A1-57A1DC4D92A8}">
      <dgm:prSet/>
      <dgm:spPr/>
      <dgm:t>
        <a:bodyPr/>
        <a:lstStyle/>
        <a:p>
          <a:r>
            <a:rPr lang="en-US"/>
            <a:t>Input, Understanding, and Buy-In</a:t>
          </a:r>
        </a:p>
      </dgm:t>
    </dgm:pt>
    <dgm:pt modelId="{62CC3B6F-71A5-4718-9354-AE8151535B5B}" type="parTrans" cxnId="{2DCB749E-EE59-4C9D-B727-413E42FCCC6D}">
      <dgm:prSet/>
      <dgm:spPr/>
      <dgm:t>
        <a:bodyPr/>
        <a:lstStyle/>
        <a:p>
          <a:endParaRPr lang="en-US"/>
        </a:p>
      </dgm:t>
    </dgm:pt>
    <dgm:pt modelId="{9F1B2FB5-D5B6-4A54-93DD-CF655C35E7F0}" type="sibTrans" cxnId="{2DCB749E-EE59-4C9D-B727-413E42FCCC6D}">
      <dgm:prSet/>
      <dgm:spPr/>
      <dgm:t>
        <a:bodyPr/>
        <a:lstStyle/>
        <a:p>
          <a:endParaRPr lang="en-US"/>
        </a:p>
      </dgm:t>
    </dgm:pt>
    <dgm:pt modelId="{DFF09CFF-715B-48E8-ADE0-C44D7B888421}">
      <dgm:prSet/>
      <dgm:spPr/>
      <dgm:t>
        <a:bodyPr/>
        <a:lstStyle/>
        <a:p>
          <a:r>
            <a:rPr lang="en-US"/>
            <a:t>Two-day retreat with exercises aimed at increasing understanding</a:t>
          </a:r>
        </a:p>
      </dgm:t>
    </dgm:pt>
    <dgm:pt modelId="{554A0FE3-D852-4CEC-A5FF-23F46E754E9D}" type="parTrans" cxnId="{EAAC09DF-B7A1-4FE8-BD80-9834E0BCA3DE}">
      <dgm:prSet/>
      <dgm:spPr/>
      <dgm:t>
        <a:bodyPr/>
        <a:lstStyle/>
        <a:p>
          <a:endParaRPr lang="en-US"/>
        </a:p>
      </dgm:t>
    </dgm:pt>
    <dgm:pt modelId="{97B732E2-BD0B-4B74-8ADE-459AE9B8A0C0}" type="sibTrans" cxnId="{EAAC09DF-B7A1-4FE8-BD80-9834E0BCA3DE}">
      <dgm:prSet/>
      <dgm:spPr/>
      <dgm:t>
        <a:bodyPr/>
        <a:lstStyle/>
        <a:p>
          <a:endParaRPr lang="en-US"/>
        </a:p>
      </dgm:t>
    </dgm:pt>
    <dgm:pt modelId="{743736C1-7A34-4A8B-B9C2-A90F3B335EE1}">
      <dgm:prSet/>
      <dgm:spPr/>
      <dgm:t>
        <a:bodyPr/>
        <a:lstStyle/>
        <a:p>
          <a:r>
            <a:rPr lang="en-US"/>
            <a:t>Courageous Conversations, review the current DEI issues</a:t>
          </a:r>
        </a:p>
      </dgm:t>
    </dgm:pt>
    <dgm:pt modelId="{BE2E0E6A-4015-42F8-B78C-889AA729A73B}" type="parTrans" cxnId="{BD3835E4-71BB-430A-A520-330A68AC5278}">
      <dgm:prSet/>
      <dgm:spPr/>
      <dgm:t>
        <a:bodyPr/>
        <a:lstStyle/>
        <a:p>
          <a:endParaRPr lang="en-US"/>
        </a:p>
      </dgm:t>
    </dgm:pt>
    <dgm:pt modelId="{7C385165-4A86-4B7E-A649-7E07F921F7F5}" type="sibTrans" cxnId="{BD3835E4-71BB-430A-A520-330A68AC5278}">
      <dgm:prSet/>
      <dgm:spPr/>
      <dgm:t>
        <a:bodyPr/>
        <a:lstStyle/>
        <a:p>
          <a:endParaRPr lang="en-US"/>
        </a:p>
      </dgm:t>
    </dgm:pt>
    <dgm:pt modelId="{D6033796-EDC8-4428-979F-45CC443AF3AC}">
      <dgm:prSet/>
      <dgm:spPr/>
      <dgm:t>
        <a:bodyPr/>
        <a:lstStyle/>
        <a:p>
          <a:r>
            <a:rPr lang="en-US"/>
            <a:t>At the end of the retreat, a statement of purpose is generated</a:t>
          </a:r>
        </a:p>
      </dgm:t>
    </dgm:pt>
    <dgm:pt modelId="{9CC235AE-48A6-4173-8A34-8A935BF16B39}" type="parTrans" cxnId="{8DFF7ACA-9AF4-49D9-83F3-997ECC70CF2B}">
      <dgm:prSet/>
      <dgm:spPr/>
      <dgm:t>
        <a:bodyPr/>
        <a:lstStyle/>
        <a:p>
          <a:endParaRPr lang="en-US"/>
        </a:p>
      </dgm:t>
    </dgm:pt>
    <dgm:pt modelId="{9512A997-D099-4B48-A816-7106F4E1C268}" type="sibTrans" cxnId="{8DFF7ACA-9AF4-49D9-83F3-997ECC70CF2B}">
      <dgm:prSet/>
      <dgm:spPr/>
      <dgm:t>
        <a:bodyPr/>
        <a:lstStyle/>
        <a:p>
          <a:endParaRPr lang="en-US"/>
        </a:p>
      </dgm:t>
    </dgm:pt>
    <dgm:pt modelId="{1C68EC78-14CA-498B-9812-8C27439A12D4}" type="pres">
      <dgm:prSet presAssocID="{4180DC89-00A3-44D2-B1A9-8C4E0B37A44D}" presName="outerComposite" presStyleCnt="0">
        <dgm:presLayoutVars>
          <dgm:chMax val="5"/>
          <dgm:dir/>
          <dgm:resizeHandles val="exact"/>
        </dgm:presLayoutVars>
      </dgm:prSet>
      <dgm:spPr/>
    </dgm:pt>
    <dgm:pt modelId="{7429FDAB-7B13-46BD-B969-F8FDE78F6902}" type="pres">
      <dgm:prSet presAssocID="{4180DC89-00A3-44D2-B1A9-8C4E0B37A44D}" presName="dummyMaxCanvas" presStyleCnt="0">
        <dgm:presLayoutVars/>
      </dgm:prSet>
      <dgm:spPr/>
    </dgm:pt>
    <dgm:pt modelId="{975B75C8-B6F3-4124-B927-D5ED34DD6B1D}" type="pres">
      <dgm:prSet presAssocID="{4180DC89-00A3-44D2-B1A9-8C4E0B37A44D}" presName="FourNodes_1" presStyleLbl="node1" presStyleIdx="0" presStyleCnt="4">
        <dgm:presLayoutVars>
          <dgm:bulletEnabled val="1"/>
        </dgm:presLayoutVars>
      </dgm:prSet>
      <dgm:spPr/>
    </dgm:pt>
    <dgm:pt modelId="{BD40A4FB-AA2F-4D35-88C2-A6DC073EF72D}" type="pres">
      <dgm:prSet presAssocID="{4180DC89-00A3-44D2-B1A9-8C4E0B37A44D}" presName="FourNodes_2" presStyleLbl="node1" presStyleIdx="1" presStyleCnt="4">
        <dgm:presLayoutVars>
          <dgm:bulletEnabled val="1"/>
        </dgm:presLayoutVars>
      </dgm:prSet>
      <dgm:spPr/>
    </dgm:pt>
    <dgm:pt modelId="{4F3B5534-96E4-4159-AA46-620E496DB117}" type="pres">
      <dgm:prSet presAssocID="{4180DC89-00A3-44D2-B1A9-8C4E0B37A44D}" presName="FourNodes_3" presStyleLbl="node1" presStyleIdx="2" presStyleCnt="4">
        <dgm:presLayoutVars>
          <dgm:bulletEnabled val="1"/>
        </dgm:presLayoutVars>
      </dgm:prSet>
      <dgm:spPr/>
    </dgm:pt>
    <dgm:pt modelId="{2780BF19-C2FA-4293-ABAF-9760A9BE5856}" type="pres">
      <dgm:prSet presAssocID="{4180DC89-00A3-44D2-B1A9-8C4E0B37A44D}" presName="FourNodes_4" presStyleLbl="node1" presStyleIdx="3" presStyleCnt="4">
        <dgm:presLayoutVars>
          <dgm:bulletEnabled val="1"/>
        </dgm:presLayoutVars>
      </dgm:prSet>
      <dgm:spPr/>
    </dgm:pt>
    <dgm:pt modelId="{28C4A67F-0E29-4CCA-8F35-E4F0CFC29509}" type="pres">
      <dgm:prSet presAssocID="{4180DC89-00A3-44D2-B1A9-8C4E0B37A44D}" presName="FourConn_1-2" presStyleLbl="fgAccFollowNode1" presStyleIdx="0" presStyleCnt="3">
        <dgm:presLayoutVars>
          <dgm:bulletEnabled val="1"/>
        </dgm:presLayoutVars>
      </dgm:prSet>
      <dgm:spPr/>
    </dgm:pt>
    <dgm:pt modelId="{65DFEAC7-B1FB-4470-A839-D692B7DC9FCA}" type="pres">
      <dgm:prSet presAssocID="{4180DC89-00A3-44D2-B1A9-8C4E0B37A44D}" presName="FourConn_2-3" presStyleLbl="fgAccFollowNode1" presStyleIdx="1" presStyleCnt="3">
        <dgm:presLayoutVars>
          <dgm:bulletEnabled val="1"/>
        </dgm:presLayoutVars>
      </dgm:prSet>
      <dgm:spPr/>
    </dgm:pt>
    <dgm:pt modelId="{65DE42CD-67D5-48D9-9F19-DB148AE82D87}" type="pres">
      <dgm:prSet presAssocID="{4180DC89-00A3-44D2-B1A9-8C4E0B37A44D}" presName="FourConn_3-4" presStyleLbl="fgAccFollowNode1" presStyleIdx="2" presStyleCnt="3">
        <dgm:presLayoutVars>
          <dgm:bulletEnabled val="1"/>
        </dgm:presLayoutVars>
      </dgm:prSet>
      <dgm:spPr/>
    </dgm:pt>
    <dgm:pt modelId="{BC391272-9D6D-420F-832A-3030D5F2262E}" type="pres">
      <dgm:prSet presAssocID="{4180DC89-00A3-44D2-B1A9-8C4E0B37A44D}" presName="FourNodes_1_text" presStyleLbl="node1" presStyleIdx="3" presStyleCnt="4">
        <dgm:presLayoutVars>
          <dgm:bulletEnabled val="1"/>
        </dgm:presLayoutVars>
      </dgm:prSet>
      <dgm:spPr/>
    </dgm:pt>
    <dgm:pt modelId="{F35AB998-FC49-4DCD-93FD-D0EB844E444D}" type="pres">
      <dgm:prSet presAssocID="{4180DC89-00A3-44D2-B1A9-8C4E0B37A44D}" presName="FourNodes_2_text" presStyleLbl="node1" presStyleIdx="3" presStyleCnt="4">
        <dgm:presLayoutVars>
          <dgm:bulletEnabled val="1"/>
        </dgm:presLayoutVars>
      </dgm:prSet>
      <dgm:spPr/>
    </dgm:pt>
    <dgm:pt modelId="{C7543460-2783-4019-9CE6-53DA0C782FCE}" type="pres">
      <dgm:prSet presAssocID="{4180DC89-00A3-44D2-B1A9-8C4E0B37A44D}" presName="FourNodes_3_text" presStyleLbl="node1" presStyleIdx="3" presStyleCnt="4">
        <dgm:presLayoutVars>
          <dgm:bulletEnabled val="1"/>
        </dgm:presLayoutVars>
      </dgm:prSet>
      <dgm:spPr/>
    </dgm:pt>
    <dgm:pt modelId="{4CC9D00E-7398-4E08-AB32-C00A20250BF5}" type="pres">
      <dgm:prSet presAssocID="{4180DC89-00A3-44D2-B1A9-8C4E0B37A44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13ED6A0A-5F5C-43AE-99C2-036F1565F74B}" srcId="{4180DC89-00A3-44D2-B1A9-8C4E0B37A44D}" destId="{536F5C20-2CF3-4F2C-89DA-24284D7EB026}" srcOrd="0" destOrd="0" parTransId="{F66DA0EB-1ED3-4BDD-B605-A0883D12C7BC}" sibTransId="{A68A4469-C31F-4D01-83B0-F24171E01547}"/>
    <dgm:cxn modelId="{4A19A419-86CD-4651-AEFA-CCF1F7114641}" type="presOf" srcId="{D6033796-EDC8-4428-979F-45CC443AF3AC}" destId="{4CC9D00E-7398-4E08-AB32-C00A20250BF5}" srcOrd="1" destOrd="0" presId="urn:microsoft.com/office/officeart/2005/8/layout/vProcess5"/>
    <dgm:cxn modelId="{C9E69162-6988-4337-8E03-34A693FD43AD}" srcId="{4180DC89-00A3-44D2-B1A9-8C4E0B37A44D}" destId="{B791F848-C985-4FE7-900A-06491068900F}" srcOrd="1" destOrd="0" parTransId="{371A44A0-EEE0-4B7D-A611-51539F94A4D0}" sibTransId="{D50E4B78-3488-4989-8C7E-8A7E50299433}"/>
    <dgm:cxn modelId="{689BC363-C1E1-45E0-9B16-85D06BF4756B}" type="presOf" srcId="{DFF09CFF-715B-48E8-ADE0-C44D7B888421}" destId="{C7543460-2783-4019-9CE6-53DA0C782FCE}" srcOrd="1" destOrd="0" presId="urn:microsoft.com/office/officeart/2005/8/layout/vProcess5"/>
    <dgm:cxn modelId="{99B83864-EDC1-4067-AB11-8ABA62E0CC72}" type="presOf" srcId="{4180DC89-00A3-44D2-B1A9-8C4E0B37A44D}" destId="{1C68EC78-14CA-498B-9812-8C27439A12D4}" srcOrd="0" destOrd="0" presId="urn:microsoft.com/office/officeart/2005/8/layout/vProcess5"/>
    <dgm:cxn modelId="{D7A0C248-DAC2-4C3B-BCDB-9E9680A1F45B}" type="presOf" srcId="{D50E4B78-3488-4989-8C7E-8A7E50299433}" destId="{65DFEAC7-B1FB-4470-A839-D692B7DC9FCA}" srcOrd="0" destOrd="0" presId="urn:microsoft.com/office/officeart/2005/8/layout/vProcess5"/>
    <dgm:cxn modelId="{48DAA66E-9B4B-49B3-828C-21ACD5D2397C}" type="presOf" srcId="{536F5C20-2CF3-4F2C-89DA-24284D7EB026}" destId="{BC391272-9D6D-420F-832A-3030D5F2262E}" srcOrd="1" destOrd="0" presId="urn:microsoft.com/office/officeart/2005/8/layout/vProcess5"/>
    <dgm:cxn modelId="{90D54F74-DC2B-44CC-BC30-58D2DFFB1DE7}" type="presOf" srcId="{DFF09CFF-715B-48E8-ADE0-C44D7B888421}" destId="{4F3B5534-96E4-4159-AA46-620E496DB117}" srcOrd="0" destOrd="0" presId="urn:microsoft.com/office/officeart/2005/8/layout/vProcess5"/>
    <dgm:cxn modelId="{A9EEFC76-145F-4266-80B0-355819DC0358}" type="presOf" srcId="{743736C1-7A34-4A8B-B9C2-A90F3B335EE1}" destId="{4F3B5534-96E4-4159-AA46-620E496DB117}" srcOrd="0" destOrd="1" presId="urn:microsoft.com/office/officeart/2005/8/layout/vProcess5"/>
    <dgm:cxn modelId="{426A9D91-FA30-4339-9CFE-6C40CF1DED94}" type="presOf" srcId="{B791F848-C985-4FE7-900A-06491068900F}" destId="{F35AB998-FC49-4DCD-93FD-D0EB844E444D}" srcOrd="1" destOrd="0" presId="urn:microsoft.com/office/officeart/2005/8/layout/vProcess5"/>
    <dgm:cxn modelId="{113AC193-8E08-4AC5-A28F-0184B7B73D7A}" type="presOf" srcId="{97B732E2-BD0B-4B74-8ADE-459AE9B8A0C0}" destId="{65DE42CD-67D5-48D9-9F19-DB148AE82D87}" srcOrd="0" destOrd="0" presId="urn:microsoft.com/office/officeart/2005/8/layout/vProcess5"/>
    <dgm:cxn modelId="{94115B94-20F2-4F6E-AB02-AEFB6C65FAE6}" type="presOf" srcId="{C6F17BAA-3D33-4A47-92A1-57A1DC4D92A8}" destId="{BD40A4FB-AA2F-4D35-88C2-A6DC073EF72D}" srcOrd="0" destOrd="1" presId="urn:microsoft.com/office/officeart/2005/8/layout/vProcess5"/>
    <dgm:cxn modelId="{7946259B-A85A-48A5-B79B-90CE0DFFB9D4}" type="presOf" srcId="{B791F848-C985-4FE7-900A-06491068900F}" destId="{BD40A4FB-AA2F-4D35-88C2-A6DC073EF72D}" srcOrd="0" destOrd="0" presId="urn:microsoft.com/office/officeart/2005/8/layout/vProcess5"/>
    <dgm:cxn modelId="{C2C4F79B-B016-43FC-95B0-9CEA5C4BC984}" type="presOf" srcId="{D6033796-EDC8-4428-979F-45CC443AF3AC}" destId="{2780BF19-C2FA-4293-ABAF-9760A9BE5856}" srcOrd="0" destOrd="0" presId="urn:microsoft.com/office/officeart/2005/8/layout/vProcess5"/>
    <dgm:cxn modelId="{2DCB749E-EE59-4C9D-B727-413E42FCCC6D}" srcId="{B791F848-C985-4FE7-900A-06491068900F}" destId="{C6F17BAA-3D33-4A47-92A1-57A1DC4D92A8}" srcOrd="0" destOrd="0" parTransId="{62CC3B6F-71A5-4718-9354-AE8151535B5B}" sibTransId="{9F1B2FB5-D5B6-4A54-93DD-CF655C35E7F0}"/>
    <dgm:cxn modelId="{6A4B729F-AF97-4A9B-B54D-6F378FC1A309}" type="presOf" srcId="{C6F17BAA-3D33-4A47-92A1-57A1DC4D92A8}" destId="{F35AB998-FC49-4DCD-93FD-D0EB844E444D}" srcOrd="1" destOrd="1" presId="urn:microsoft.com/office/officeart/2005/8/layout/vProcess5"/>
    <dgm:cxn modelId="{8A4C65BC-5903-4105-8915-4B43B7CB368B}" type="presOf" srcId="{536F5C20-2CF3-4F2C-89DA-24284D7EB026}" destId="{975B75C8-B6F3-4124-B927-D5ED34DD6B1D}" srcOrd="0" destOrd="0" presId="urn:microsoft.com/office/officeart/2005/8/layout/vProcess5"/>
    <dgm:cxn modelId="{8DFF7ACA-9AF4-49D9-83F3-997ECC70CF2B}" srcId="{4180DC89-00A3-44D2-B1A9-8C4E0B37A44D}" destId="{D6033796-EDC8-4428-979F-45CC443AF3AC}" srcOrd="3" destOrd="0" parTransId="{9CC235AE-48A6-4173-8A34-8A935BF16B39}" sibTransId="{9512A997-D099-4B48-A816-7106F4E1C268}"/>
    <dgm:cxn modelId="{EAAC09DF-B7A1-4FE8-BD80-9834E0BCA3DE}" srcId="{4180DC89-00A3-44D2-B1A9-8C4E0B37A44D}" destId="{DFF09CFF-715B-48E8-ADE0-C44D7B888421}" srcOrd="2" destOrd="0" parTransId="{554A0FE3-D852-4CEC-A5FF-23F46E754E9D}" sibTransId="{97B732E2-BD0B-4B74-8ADE-459AE9B8A0C0}"/>
    <dgm:cxn modelId="{BD3835E4-71BB-430A-A520-330A68AC5278}" srcId="{DFF09CFF-715B-48E8-ADE0-C44D7B888421}" destId="{743736C1-7A34-4A8B-B9C2-A90F3B335EE1}" srcOrd="0" destOrd="0" parTransId="{BE2E0E6A-4015-42F8-B78C-889AA729A73B}" sibTransId="{7C385165-4A86-4B7E-A649-7E07F921F7F5}"/>
    <dgm:cxn modelId="{604E76F2-D78B-42A5-8C8D-BC55FFF6CB59}" type="presOf" srcId="{A68A4469-C31F-4D01-83B0-F24171E01547}" destId="{28C4A67F-0E29-4CCA-8F35-E4F0CFC29509}" srcOrd="0" destOrd="0" presId="urn:microsoft.com/office/officeart/2005/8/layout/vProcess5"/>
    <dgm:cxn modelId="{AFD5F8FE-6876-4965-8A4B-CF5D35E9992F}" type="presOf" srcId="{743736C1-7A34-4A8B-B9C2-A90F3B335EE1}" destId="{C7543460-2783-4019-9CE6-53DA0C782FCE}" srcOrd="1" destOrd="1" presId="urn:microsoft.com/office/officeart/2005/8/layout/vProcess5"/>
    <dgm:cxn modelId="{EF2A0A01-BB79-482F-B43E-7D55E4132383}" type="presParOf" srcId="{1C68EC78-14CA-498B-9812-8C27439A12D4}" destId="{7429FDAB-7B13-46BD-B969-F8FDE78F6902}" srcOrd="0" destOrd="0" presId="urn:microsoft.com/office/officeart/2005/8/layout/vProcess5"/>
    <dgm:cxn modelId="{D603F29A-D11D-4583-88D5-94569D5CC38F}" type="presParOf" srcId="{1C68EC78-14CA-498B-9812-8C27439A12D4}" destId="{975B75C8-B6F3-4124-B927-D5ED34DD6B1D}" srcOrd="1" destOrd="0" presId="urn:microsoft.com/office/officeart/2005/8/layout/vProcess5"/>
    <dgm:cxn modelId="{85C217BF-E524-4F0F-A2F4-2F9BDE9D050B}" type="presParOf" srcId="{1C68EC78-14CA-498B-9812-8C27439A12D4}" destId="{BD40A4FB-AA2F-4D35-88C2-A6DC073EF72D}" srcOrd="2" destOrd="0" presId="urn:microsoft.com/office/officeart/2005/8/layout/vProcess5"/>
    <dgm:cxn modelId="{060CA4E2-95ED-4946-BF5C-144F1A5D3E53}" type="presParOf" srcId="{1C68EC78-14CA-498B-9812-8C27439A12D4}" destId="{4F3B5534-96E4-4159-AA46-620E496DB117}" srcOrd="3" destOrd="0" presId="urn:microsoft.com/office/officeart/2005/8/layout/vProcess5"/>
    <dgm:cxn modelId="{330A46EE-A2DA-4213-BC62-E6AEDC9AAC68}" type="presParOf" srcId="{1C68EC78-14CA-498B-9812-8C27439A12D4}" destId="{2780BF19-C2FA-4293-ABAF-9760A9BE5856}" srcOrd="4" destOrd="0" presId="urn:microsoft.com/office/officeart/2005/8/layout/vProcess5"/>
    <dgm:cxn modelId="{1D80B28B-0EDC-4550-A41D-4E411D2FAA0D}" type="presParOf" srcId="{1C68EC78-14CA-498B-9812-8C27439A12D4}" destId="{28C4A67F-0E29-4CCA-8F35-E4F0CFC29509}" srcOrd="5" destOrd="0" presId="urn:microsoft.com/office/officeart/2005/8/layout/vProcess5"/>
    <dgm:cxn modelId="{B76E918A-48D3-4537-8E13-324B1EE24854}" type="presParOf" srcId="{1C68EC78-14CA-498B-9812-8C27439A12D4}" destId="{65DFEAC7-B1FB-4470-A839-D692B7DC9FCA}" srcOrd="6" destOrd="0" presId="urn:microsoft.com/office/officeart/2005/8/layout/vProcess5"/>
    <dgm:cxn modelId="{848DDB71-9213-4ADB-B6D1-EE931F9F3F5F}" type="presParOf" srcId="{1C68EC78-14CA-498B-9812-8C27439A12D4}" destId="{65DE42CD-67D5-48D9-9F19-DB148AE82D87}" srcOrd="7" destOrd="0" presId="urn:microsoft.com/office/officeart/2005/8/layout/vProcess5"/>
    <dgm:cxn modelId="{21BD331A-C5F6-41F9-AAE8-04B9C84C829D}" type="presParOf" srcId="{1C68EC78-14CA-498B-9812-8C27439A12D4}" destId="{BC391272-9D6D-420F-832A-3030D5F2262E}" srcOrd="8" destOrd="0" presId="urn:microsoft.com/office/officeart/2005/8/layout/vProcess5"/>
    <dgm:cxn modelId="{327E7FBD-22D3-4495-BC29-1AEE7D3BC322}" type="presParOf" srcId="{1C68EC78-14CA-498B-9812-8C27439A12D4}" destId="{F35AB998-FC49-4DCD-93FD-D0EB844E444D}" srcOrd="9" destOrd="0" presId="urn:microsoft.com/office/officeart/2005/8/layout/vProcess5"/>
    <dgm:cxn modelId="{B5D6C37A-3C2E-4F4D-BF0B-B64E31BFDF02}" type="presParOf" srcId="{1C68EC78-14CA-498B-9812-8C27439A12D4}" destId="{C7543460-2783-4019-9CE6-53DA0C782FCE}" srcOrd="10" destOrd="0" presId="urn:microsoft.com/office/officeart/2005/8/layout/vProcess5"/>
    <dgm:cxn modelId="{B5300954-470F-48EF-8BF6-CBD90045EC88}" type="presParOf" srcId="{1C68EC78-14CA-498B-9812-8C27439A12D4}" destId="{4CC9D00E-7398-4E08-AB32-C00A20250BF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026E3C-9668-4951-97A6-44FDA1C78BB3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11DC7AA-B459-4B28-AD37-9B94E904321E}">
      <dgm:prSet/>
      <dgm:spPr/>
      <dgm:t>
        <a:bodyPr/>
        <a:lstStyle/>
        <a:p>
          <a:pPr>
            <a:defRPr b="1"/>
          </a:pPr>
          <a:r>
            <a:rPr lang="en-US"/>
            <a:t>To critically evaluate our systems and processes related to D/E/I</a:t>
          </a:r>
        </a:p>
      </dgm:t>
    </dgm:pt>
    <dgm:pt modelId="{06E9141E-9854-40C3-BAAE-C4D7BBB810A8}" type="parTrans" cxnId="{3FDB6229-8EBD-4F62-A592-03897AE4172D}">
      <dgm:prSet/>
      <dgm:spPr/>
      <dgm:t>
        <a:bodyPr/>
        <a:lstStyle/>
        <a:p>
          <a:endParaRPr lang="en-US"/>
        </a:p>
      </dgm:t>
    </dgm:pt>
    <dgm:pt modelId="{1F4112EC-392E-411C-A198-D11D0390DF93}" type="sibTrans" cxnId="{3FDB6229-8EBD-4F62-A592-03897AE4172D}">
      <dgm:prSet/>
      <dgm:spPr/>
      <dgm:t>
        <a:bodyPr/>
        <a:lstStyle/>
        <a:p>
          <a:endParaRPr lang="en-US"/>
        </a:p>
      </dgm:t>
    </dgm:pt>
    <dgm:pt modelId="{A71CC8D1-981C-4700-BCD5-D662DC70E756}">
      <dgm:prSet/>
      <dgm:spPr/>
      <dgm:t>
        <a:bodyPr/>
        <a:lstStyle/>
        <a:p>
          <a:r>
            <a:rPr lang="en-US" dirty="0"/>
            <a:t>Identify potential starting points</a:t>
          </a:r>
        </a:p>
      </dgm:t>
    </dgm:pt>
    <dgm:pt modelId="{A853CE1F-5B2B-4DAD-AB44-2BA2B526B856}" type="parTrans" cxnId="{185E5715-46D8-4BB8-A8FF-78576B2DF9DE}">
      <dgm:prSet/>
      <dgm:spPr/>
      <dgm:t>
        <a:bodyPr/>
        <a:lstStyle/>
        <a:p>
          <a:endParaRPr lang="en-US"/>
        </a:p>
      </dgm:t>
    </dgm:pt>
    <dgm:pt modelId="{5B20CE08-DB93-4E0E-8160-6D7FEF3A08C2}" type="sibTrans" cxnId="{185E5715-46D8-4BB8-A8FF-78576B2DF9DE}">
      <dgm:prSet/>
      <dgm:spPr/>
      <dgm:t>
        <a:bodyPr/>
        <a:lstStyle/>
        <a:p>
          <a:endParaRPr lang="en-US"/>
        </a:p>
      </dgm:t>
    </dgm:pt>
    <dgm:pt modelId="{B98815C5-79F1-4FB2-B0AE-EF340C547BBC}">
      <dgm:prSet/>
      <dgm:spPr/>
      <dgm:t>
        <a:bodyPr/>
        <a:lstStyle/>
        <a:p>
          <a:r>
            <a:rPr lang="en-US" dirty="0"/>
            <a:t>Foster active participation in our D/E/I initiative</a:t>
          </a:r>
        </a:p>
      </dgm:t>
    </dgm:pt>
    <dgm:pt modelId="{71E0664F-B3C9-4CEE-AE23-BF843A806FB4}" type="parTrans" cxnId="{9CBAA992-4F7B-45F0-A342-5EC4010AD5EF}">
      <dgm:prSet/>
      <dgm:spPr/>
      <dgm:t>
        <a:bodyPr/>
        <a:lstStyle/>
        <a:p>
          <a:endParaRPr lang="en-US"/>
        </a:p>
      </dgm:t>
    </dgm:pt>
    <dgm:pt modelId="{CC21579A-8F75-48CF-9009-ACC3DCF6C769}" type="sibTrans" cxnId="{9CBAA992-4F7B-45F0-A342-5EC4010AD5EF}">
      <dgm:prSet/>
      <dgm:spPr/>
      <dgm:t>
        <a:bodyPr/>
        <a:lstStyle/>
        <a:p>
          <a:endParaRPr lang="en-US"/>
        </a:p>
      </dgm:t>
    </dgm:pt>
    <dgm:pt modelId="{0BD7E03E-2246-4DD5-BEE8-CF365D37886B}">
      <dgm:prSet/>
      <dgm:spPr/>
      <dgm:t>
        <a:bodyPr/>
        <a:lstStyle/>
        <a:p>
          <a:pPr>
            <a:defRPr b="1"/>
          </a:pPr>
          <a:r>
            <a:rPr lang="en-US"/>
            <a:t>Understand of the importance of value in the Dept for all members</a:t>
          </a:r>
        </a:p>
      </dgm:t>
    </dgm:pt>
    <dgm:pt modelId="{55B11A97-1B07-44B7-90AF-05A2DDD2FF69}" type="parTrans" cxnId="{4CA5B28F-7766-4D89-A767-21A99FC54441}">
      <dgm:prSet/>
      <dgm:spPr/>
      <dgm:t>
        <a:bodyPr/>
        <a:lstStyle/>
        <a:p>
          <a:endParaRPr lang="en-US"/>
        </a:p>
      </dgm:t>
    </dgm:pt>
    <dgm:pt modelId="{675FA18A-C738-4A98-BCF6-709920090545}" type="sibTrans" cxnId="{4CA5B28F-7766-4D89-A767-21A99FC54441}">
      <dgm:prSet/>
      <dgm:spPr/>
      <dgm:t>
        <a:bodyPr/>
        <a:lstStyle/>
        <a:p>
          <a:endParaRPr lang="en-US"/>
        </a:p>
      </dgm:t>
    </dgm:pt>
    <dgm:pt modelId="{CD991947-A541-4468-9954-19CD0F226F48}">
      <dgm:prSet/>
      <dgm:spPr/>
      <dgm:t>
        <a:bodyPr/>
        <a:lstStyle/>
        <a:p>
          <a:r>
            <a:rPr lang="en-US"/>
            <a:t>Tools: D/E/I based surveys, focus groups, start of courageous conversations</a:t>
          </a:r>
        </a:p>
      </dgm:t>
    </dgm:pt>
    <dgm:pt modelId="{5F89E8A4-BF7F-43F1-93C2-482F50E60163}" type="parTrans" cxnId="{0364ED8C-CDED-42A6-B55F-8BDECBE24421}">
      <dgm:prSet/>
      <dgm:spPr/>
      <dgm:t>
        <a:bodyPr/>
        <a:lstStyle/>
        <a:p>
          <a:endParaRPr lang="en-US"/>
        </a:p>
      </dgm:t>
    </dgm:pt>
    <dgm:pt modelId="{1AEBE87F-11A5-452D-AB71-9F6F57083AD4}" type="sibTrans" cxnId="{0364ED8C-CDED-42A6-B55F-8BDECBE24421}">
      <dgm:prSet/>
      <dgm:spPr/>
      <dgm:t>
        <a:bodyPr/>
        <a:lstStyle/>
        <a:p>
          <a:endParaRPr lang="en-US"/>
        </a:p>
      </dgm:t>
    </dgm:pt>
    <dgm:pt modelId="{BB4FBDCC-949B-4A90-8207-5B3BBC161D32}">
      <dgm:prSet/>
      <dgm:spPr/>
      <dgm:t>
        <a:bodyPr/>
        <a:lstStyle/>
        <a:p>
          <a:r>
            <a:rPr lang="en-US"/>
            <a:t>Beginning to identify members of the department with D/E/I interests, background, knowledge</a:t>
          </a:r>
        </a:p>
      </dgm:t>
    </dgm:pt>
    <dgm:pt modelId="{95283826-FAA3-4A75-A494-CE755A5313D0}" type="parTrans" cxnId="{FC7BA3B2-E170-474C-A6B9-53510F20449A}">
      <dgm:prSet/>
      <dgm:spPr/>
      <dgm:t>
        <a:bodyPr/>
        <a:lstStyle/>
        <a:p>
          <a:endParaRPr lang="en-US"/>
        </a:p>
      </dgm:t>
    </dgm:pt>
    <dgm:pt modelId="{0831E375-5F98-471E-92A6-58B58F7DEA4A}" type="sibTrans" cxnId="{FC7BA3B2-E170-474C-A6B9-53510F20449A}">
      <dgm:prSet/>
      <dgm:spPr/>
      <dgm:t>
        <a:bodyPr/>
        <a:lstStyle/>
        <a:p>
          <a:endParaRPr lang="en-US"/>
        </a:p>
      </dgm:t>
    </dgm:pt>
    <dgm:pt modelId="{F519F683-F8B7-4341-A198-A3C93AED23F6}">
      <dgm:prSet/>
      <dgm:spPr/>
      <dgm:t>
        <a:bodyPr/>
        <a:lstStyle/>
        <a:p>
          <a:r>
            <a:rPr lang="en-US">
              <a:hlinkClick xmlns:r="http://schemas.openxmlformats.org/officeDocument/2006/relationships" r:id="rId1"/>
            </a:rPr>
            <a:t>https://app.sli.do/event/sasw8bb1</a:t>
          </a:r>
          <a:r>
            <a:rPr lang="en-US"/>
            <a:t> </a:t>
          </a:r>
        </a:p>
      </dgm:t>
    </dgm:pt>
    <dgm:pt modelId="{C2159E21-4F54-4F55-868B-93F6517494A7}" type="parTrans" cxnId="{5F2E6BA5-D396-4000-AD82-6E841A0FC8A8}">
      <dgm:prSet/>
      <dgm:spPr/>
      <dgm:t>
        <a:bodyPr/>
        <a:lstStyle/>
        <a:p>
          <a:endParaRPr lang="en-US"/>
        </a:p>
      </dgm:t>
    </dgm:pt>
    <dgm:pt modelId="{94EFA80E-CA67-4C88-97B6-AA29CF821442}" type="sibTrans" cxnId="{5F2E6BA5-D396-4000-AD82-6E841A0FC8A8}">
      <dgm:prSet/>
      <dgm:spPr/>
      <dgm:t>
        <a:bodyPr/>
        <a:lstStyle/>
        <a:p>
          <a:endParaRPr lang="en-US"/>
        </a:p>
      </dgm:t>
    </dgm:pt>
    <dgm:pt modelId="{E061F326-651A-47F0-9F98-7A46FD244439}" type="pres">
      <dgm:prSet presAssocID="{BD026E3C-9668-4951-97A6-44FDA1C78BB3}" presName="root" presStyleCnt="0">
        <dgm:presLayoutVars>
          <dgm:dir/>
          <dgm:resizeHandles val="exact"/>
        </dgm:presLayoutVars>
      </dgm:prSet>
      <dgm:spPr/>
    </dgm:pt>
    <dgm:pt modelId="{2A2CD09E-3B84-471A-877F-5B582780C275}" type="pres">
      <dgm:prSet presAssocID="{611DC7AA-B459-4B28-AD37-9B94E904321E}" presName="compNode" presStyleCnt="0"/>
      <dgm:spPr/>
    </dgm:pt>
    <dgm:pt modelId="{2C4B4EF3-B035-4B42-8360-86804C707C85}" type="pres">
      <dgm:prSet presAssocID="{611DC7AA-B459-4B28-AD37-9B94E904321E}" presName="iconRect" presStyleLbl="node1" presStyleIdx="0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0A471EC5-D2F2-46D9-A4CD-E58F0E7ADE1F}" type="pres">
      <dgm:prSet presAssocID="{611DC7AA-B459-4B28-AD37-9B94E904321E}" presName="iconSpace" presStyleCnt="0"/>
      <dgm:spPr/>
    </dgm:pt>
    <dgm:pt modelId="{A28E8E57-38EC-4D18-B275-757D7AA21429}" type="pres">
      <dgm:prSet presAssocID="{611DC7AA-B459-4B28-AD37-9B94E904321E}" presName="parTx" presStyleLbl="revTx" presStyleIdx="0" presStyleCnt="4">
        <dgm:presLayoutVars>
          <dgm:chMax val="0"/>
          <dgm:chPref val="0"/>
        </dgm:presLayoutVars>
      </dgm:prSet>
      <dgm:spPr/>
    </dgm:pt>
    <dgm:pt modelId="{44ABAAC1-391C-4E95-9947-5D28094F002E}" type="pres">
      <dgm:prSet presAssocID="{611DC7AA-B459-4B28-AD37-9B94E904321E}" presName="txSpace" presStyleCnt="0"/>
      <dgm:spPr/>
    </dgm:pt>
    <dgm:pt modelId="{A1C52F02-9A53-4564-95C0-55869BE9E35C}" type="pres">
      <dgm:prSet presAssocID="{611DC7AA-B459-4B28-AD37-9B94E904321E}" presName="desTx" presStyleLbl="revTx" presStyleIdx="1" presStyleCnt="4">
        <dgm:presLayoutVars/>
      </dgm:prSet>
      <dgm:spPr/>
    </dgm:pt>
    <dgm:pt modelId="{8A76593D-0D97-4D94-9BBC-B90CA07633B2}" type="pres">
      <dgm:prSet presAssocID="{1F4112EC-392E-411C-A198-D11D0390DF93}" presName="sibTrans" presStyleCnt="0"/>
      <dgm:spPr/>
    </dgm:pt>
    <dgm:pt modelId="{0916A57D-FDBE-4706-B75B-70685E62F029}" type="pres">
      <dgm:prSet presAssocID="{0BD7E03E-2246-4DD5-BEE8-CF365D37886B}" presName="compNode" presStyleCnt="0"/>
      <dgm:spPr/>
    </dgm:pt>
    <dgm:pt modelId="{372C54AF-34D7-4BBD-9BC0-A1F5E49478E1}" type="pres">
      <dgm:prSet presAssocID="{0BD7E03E-2246-4DD5-BEE8-CF365D37886B}" presName="iconRect" presStyleLbl="node1" presStyleIdx="1" presStyleCnt="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FBBAD858-0DEB-4AE7-8856-76A9D876BE7F}" type="pres">
      <dgm:prSet presAssocID="{0BD7E03E-2246-4DD5-BEE8-CF365D37886B}" presName="iconSpace" presStyleCnt="0"/>
      <dgm:spPr/>
    </dgm:pt>
    <dgm:pt modelId="{52ECE941-1E11-44F5-A150-59D06F1500C8}" type="pres">
      <dgm:prSet presAssocID="{0BD7E03E-2246-4DD5-BEE8-CF365D37886B}" presName="parTx" presStyleLbl="revTx" presStyleIdx="2" presStyleCnt="4">
        <dgm:presLayoutVars>
          <dgm:chMax val="0"/>
          <dgm:chPref val="0"/>
        </dgm:presLayoutVars>
      </dgm:prSet>
      <dgm:spPr/>
    </dgm:pt>
    <dgm:pt modelId="{28786AFC-297B-4E40-BAD6-004CF6F802CD}" type="pres">
      <dgm:prSet presAssocID="{0BD7E03E-2246-4DD5-BEE8-CF365D37886B}" presName="txSpace" presStyleCnt="0"/>
      <dgm:spPr/>
    </dgm:pt>
    <dgm:pt modelId="{C8CE7717-99A5-4D50-A797-BFF71B8B1304}" type="pres">
      <dgm:prSet presAssocID="{0BD7E03E-2246-4DD5-BEE8-CF365D37886B}" presName="desTx" presStyleLbl="revTx" presStyleIdx="3" presStyleCnt="4">
        <dgm:presLayoutVars/>
      </dgm:prSet>
      <dgm:spPr/>
    </dgm:pt>
  </dgm:ptLst>
  <dgm:cxnLst>
    <dgm:cxn modelId="{B59C3913-0172-4BB2-918D-DA478B84F29E}" type="presOf" srcId="{F519F683-F8B7-4341-A198-A3C93AED23F6}" destId="{C8CE7717-99A5-4D50-A797-BFF71B8B1304}" srcOrd="0" destOrd="2" presId="urn:microsoft.com/office/officeart/2018/2/layout/IconLabelDescriptionList"/>
    <dgm:cxn modelId="{185E5715-46D8-4BB8-A8FF-78576B2DF9DE}" srcId="{611DC7AA-B459-4B28-AD37-9B94E904321E}" destId="{A71CC8D1-981C-4700-BCD5-D662DC70E756}" srcOrd="0" destOrd="0" parTransId="{A853CE1F-5B2B-4DAD-AB44-2BA2B526B856}" sibTransId="{5B20CE08-DB93-4E0E-8160-6D7FEF3A08C2}"/>
    <dgm:cxn modelId="{3FDB6229-8EBD-4F62-A592-03897AE4172D}" srcId="{BD026E3C-9668-4951-97A6-44FDA1C78BB3}" destId="{611DC7AA-B459-4B28-AD37-9B94E904321E}" srcOrd="0" destOrd="0" parTransId="{06E9141E-9854-40C3-BAAE-C4D7BBB810A8}" sibTransId="{1F4112EC-392E-411C-A198-D11D0390DF93}"/>
    <dgm:cxn modelId="{F294BA29-891A-4417-8D53-ED83BA9EAC15}" type="presOf" srcId="{BB4FBDCC-949B-4A90-8207-5B3BBC161D32}" destId="{C8CE7717-99A5-4D50-A797-BFF71B8B1304}" srcOrd="0" destOrd="1" presId="urn:microsoft.com/office/officeart/2018/2/layout/IconLabelDescriptionList"/>
    <dgm:cxn modelId="{F8BCA33D-F2C5-479D-A395-655CFE491BDD}" type="presOf" srcId="{0BD7E03E-2246-4DD5-BEE8-CF365D37886B}" destId="{52ECE941-1E11-44F5-A150-59D06F1500C8}" srcOrd="0" destOrd="0" presId="urn:microsoft.com/office/officeart/2018/2/layout/IconLabelDescriptionList"/>
    <dgm:cxn modelId="{D048B243-0018-45E3-B05E-F5A565C2AB24}" type="presOf" srcId="{CD991947-A541-4468-9954-19CD0F226F48}" destId="{C8CE7717-99A5-4D50-A797-BFF71B8B1304}" srcOrd="0" destOrd="0" presId="urn:microsoft.com/office/officeart/2018/2/layout/IconLabelDescriptionList"/>
    <dgm:cxn modelId="{2B634D45-82FA-428F-9A2F-6D1EA7CDB3FA}" type="presOf" srcId="{611DC7AA-B459-4B28-AD37-9B94E904321E}" destId="{A28E8E57-38EC-4D18-B275-757D7AA21429}" srcOrd="0" destOrd="0" presId="urn:microsoft.com/office/officeart/2018/2/layout/IconLabelDescriptionList"/>
    <dgm:cxn modelId="{5914B051-286E-43FE-8CD3-588EB432A97D}" type="presOf" srcId="{BD026E3C-9668-4951-97A6-44FDA1C78BB3}" destId="{E061F326-651A-47F0-9F98-7A46FD244439}" srcOrd="0" destOrd="0" presId="urn:microsoft.com/office/officeart/2018/2/layout/IconLabelDescriptionList"/>
    <dgm:cxn modelId="{0364ED8C-CDED-42A6-B55F-8BDECBE24421}" srcId="{0BD7E03E-2246-4DD5-BEE8-CF365D37886B}" destId="{CD991947-A541-4468-9954-19CD0F226F48}" srcOrd="0" destOrd="0" parTransId="{5F89E8A4-BF7F-43F1-93C2-482F50E60163}" sibTransId="{1AEBE87F-11A5-452D-AB71-9F6F57083AD4}"/>
    <dgm:cxn modelId="{4CA5B28F-7766-4D89-A767-21A99FC54441}" srcId="{BD026E3C-9668-4951-97A6-44FDA1C78BB3}" destId="{0BD7E03E-2246-4DD5-BEE8-CF365D37886B}" srcOrd="1" destOrd="0" parTransId="{55B11A97-1B07-44B7-90AF-05A2DDD2FF69}" sibTransId="{675FA18A-C738-4A98-BCF6-709920090545}"/>
    <dgm:cxn modelId="{9CBAA992-4F7B-45F0-A342-5EC4010AD5EF}" srcId="{611DC7AA-B459-4B28-AD37-9B94E904321E}" destId="{B98815C5-79F1-4FB2-B0AE-EF340C547BBC}" srcOrd="1" destOrd="0" parTransId="{71E0664F-B3C9-4CEE-AE23-BF843A806FB4}" sibTransId="{CC21579A-8F75-48CF-9009-ACC3DCF6C769}"/>
    <dgm:cxn modelId="{5F2E6BA5-D396-4000-AD82-6E841A0FC8A8}" srcId="{0BD7E03E-2246-4DD5-BEE8-CF365D37886B}" destId="{F519F683-F8B7-4341-A198-A3C93AED23F6}" srcOrd="2" destOrd="0" parTransId="{C2159E21-4F54-4F55-868B-93F6517494A7}" sibTransId="{94EFA80E-CA67-4C88-97B6-AA29CF821442}"/>
    <dgm:cxn modelId="{FC7BA3B2-E170-474C-A6B9-53510F20449A}" srcId="{0BD7E03E-2246-4DD5-BEE8-CF365D37886B}" destId="{BB4FBDCC-949B-4A90-8207-5B3BBC161D32}" srcOrd="1" destOrd="0" parTransId="{95283826-FAA3-4A75-A494-CE755A5313D0}" sibTransId="{0831E375-5F98-471E-92A6-58B58F7DEA4A}"/>
    <dgm:cxn modelId="{E2A994B9-F591-4551-A20F-2CC73441252D}" type="presOf" srcId="{B98815C5-79F1-4FB2-B0AE-EF340C547BBC}" destId="{A1C52F02-9A53-4564-95C0-55869BE9E35C}" srcOrd="0" destOrd="1" presId="urn:microsoft.com/office/officeart/2018/2/layout/IconLabelDescriptionList"/>
    <dgm:cxn modelId="{41D586EE-B21E-4BA7-9437-7165BEE2B1B1}" type="presOf" srcId="{A71CC8D1-981C-4700-BCD5-D662DC70E756}" destId="{A1C52F02-9A53-4564-95C0-55869BE9E35C}" srcOrd="0" destOrd="0" presId="urn:microsoft.com/office/officeart/2018/2/layout/IconLabelDescriptionList"/>
    <dgm:cxn modelId="{DAD19152-8688-4F13-BE94-D7EBC996B5F7}" type="presParOf" srcId="{E061F326-651A-47F0-9F98-7A46FD244439}" destId="{2A2CD09E-3B84-471A-877F-5B582780C275}" srcOrd="0" destOrd="0" presId="urn:microsoft.com/office/officeart/2018/2/layout/IconLabelDescriptionList"/>
    <dgm:cxn modelId="{5CA681CF-693F-4463-8E7B-A84A1EBDDB01}" type="presParOf" srcId="{2A2CD09E-3B84-471A-877F-5B582780C275}" destId="{2C4B4EF3-B035-4B42-8360-86804C707C85}" srcOrd="0" destOrd="0" presId="urn:microsoft.com/office/officeart/2018/2/layout/IconLabelDescriptionList"/>
    <dgm:cxn modelId="{E3DBE110-6D63-42B7-BAB0-E26F163389F7}" type="presParOf" srcId="{2A2CD09E-3B84-471A-877F-5B582780C275}" destId="{0A471EC5-D2F2-46D9-A4CD-E58F0E7ADE1F}" srcOrd="1" destOrd="0" presId="urn:microsoft.com/office/officeart/2018/2/layout/IconLabelDescriptionList"/>
    <dgm:cxn modelId="{0A493FA6-316D-4D4B-9000-8D58770B00E4}" type="presParOf" srcId="{2A2CD09E-3B84-471A-877F-5B582780C275}" destId="{A28E8E57-38EC-4D18-B275-757D7AA21429}" srcOrd="2" destOrd="0" presId="urn:microsoft.com/office/officeart/2018/2/layout/IconLabelDescriptionList"/>
    <dgm:cxn modelId="{D6C7D728-BFE1-42E6-B000-145F66898E24}" type="presParOf" srcId="{2A2CD09E-3B84-471A-877F-5B582780C275}" destId="{44ABAAC1-391C-4E95-9947-5D28094F002E}" srcOrd="3" destOrd="0" presId="urn:microsoft.com/office/officeart/2018/2/layout/IconLabelDescriptionList"/>
    <dgm:cxn modelId="{0E696FFA-7233-41F2-9435-FBF3308C4358}" type="presParOf" srcId="{2A2CD09E-3B84-471A-877F-5B582780C275}" destId="{A1C52F02-9A53-4564-95C0-55869BE9E35C}" srcOrd="4" destOrd="0" presId="urn:microsoft.com/office/officeart/2018/2/layout/IconLabelDescriptionList"/>
    <dgm:cxn modelId="{CE0F0989-3877-4539-85F9-86E527432B56}" type="presParOf" srcId="{E061F326-651A-47F0-9F98-7A46FD244439}" destId="{8A76593D-0D97-4D94-9BBC-B90CA07633B2}" srcOrd="1" destOrd="0" presId="urn:microsoft.com/office/officeart/2018/2/layout/IconLabelDescriptionList"/>
    <dgm:cxn modelId="{F11FBF1B-9820-4C9F-8A0B-E55EEEC72FED}" type="presParOf" srcId="{E061F326-651A-47F0-9F98-7A46FD244439}" destId="{0916A57D-FDBE-4706-B75B-70685E62F029}" srcOrd="2" destOrd="0" presId="urn:microsoft.com/office/officeart/2018/2/layout/IconLabelDescriptionList"/>
    <dgm:cxn modelId="{50B26672-68C9-4D00-96BF-4FB3B760A8E2}" type="presParOf" srcId="{0916A57D-FDBE-4706-B75B-70685E62F029}" destId="{372C54AF-34D7-4BBD-9BC0-A1F5E49478E1}" srcOrd="0" destOrd="0" presId="urn:microsoft.com/office/officeart/2018/2/layout/IconLabelDescriptionList"/>
    <dgm:cxn modelId="{C52920E8-8979-4835-8ECD-957960C60B75}" type="presParOf" srcId="{0916A57D-FDBE-4706-B75B-70685E62F029}" destId="{FBBAD858-0DEB-4AE7-8856-76A9D876BE7F}" srcOrd="1" destOrd="0" presId="urn:microsoft.com/office/officeart/2018/2/layout/IconLabelDescriptionList"/>
    <dgm:cxn modelId="{07DFF965-AB5D-4ABA-9AEE-63FCCEDB77E1}" type="presParOf" srcId="{0916A57D-FDBE-4706-B75B-70685E62F029}" destId="{52ECE941-1E11-44F5-A150-59D06F1500C8}" srcOrd="2" destOrd="0" presId="urn:microsoft.com/office/officeart/2018/2/layout/IconLabelDescriptionList"/>
    <dgm:cxn modelId="{B4FFB674-F064-4728-8586-B2D4F43108EE}" type="presParOf" srcId="{0916A57D-FDBE-4706-B75B-70685E62F029}" destId="{28786AFC-297B-4E40-BAD6-004CF6F802CD}" srcOrd="3" destOrd="0" presId="urn:microsoft.com/office/officeart/2018/2/layout/IconLabelDescriptionList"/>
    <dgm:cxn modelId="{BCC2242B-EA3B-48DE-B6EF-41308A327324}" type="presParOf" srcId="{0916A57D-FDBE-4706-B75B-70685E62F029}" destId="{C8CE7717-99A5-4D50-A797-BFF71B8B1304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C3B3E1-8017-4B08-928D-6F264A0704C6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96AE02F-7017-4375-840A-B9D65FFACFCB}">
      <dgm:prSet/>
      <dgm:spPr/>
      <dgm:t>
        <a:bodyPr/>
        <a:lstStyle/>
        <a:p>
          <a:r>
            <a:rPr lang="en-US"/>
            <a:t>Strict deadlines don’t work in the initial phases of cultural shift</a:t>
          </a:r>
        </a:p>
      </dgm:t>
    </dgm:pt>
    <dgm:pt modelId="{E30D68EF-3FC3-4170-B5D7-2073551A758F}" type="parTrans" cxnId="{17A9800E-AE50-484D-92BD-24A7DB5EC78E}">
      <dgm:prSet/>
      <dgm:spPr/>
      <dgm:t>
        <a:bodyPr/>
        <a:lstStyle/>
        <a:p>
          <a:endParaRPr lang="en-US"/>
        </a:p>
      </dgm:t>
    </dgm:pt>
    <dgm:pt modelId="{20FDF581-2B51-4E79-956A-7E1A70E858B2}" type="sibTrans" cxnId="{17A9800E-AE50-484D-92BD-24A7DB5EC78E}">
      <dgm:prSet/>
      <dgm:spPr/>
      <dgm:t>
        <a:bodyPr/>
        <a:lstStyle/>
        <a:p>
          <a:endParaRPr lang="en-US"/>
        </a:p>
      </dgm:t>
    </dgm:pt>
    <dgm:pt modelId="{9C4A8FC6-17AA-4EA6-89D9-D761FD10D48D}">
      <dgm:prSet/>
      <dgm:spPr/>
      <dgm:t>
        <a:bodyPr/>
        <a:lstStyle/>
        <a:p>
          <a:r>
            <a:rPr lang="en-US" dirty="0"/>
            <a:t>Not every group will need to conduct a needs assessment in the same way</a:t>
          </a:r>
        </a:p>
      </dgm:t>
    </dgm:pt>
    <dgm:pt modelId="{F481BDA8-5350-4FC3-9460-649DDE88F149}" type="parTrans" cxnId="{0B0F1C9F-710C-4A41-8E15-E9725A12428B}">
      <dgm:prSet/>
      <dgm:spPr/>
      <dgm:t>
        <a:bodyPr/>
        <a:lstStyle/>
        <a:p>
          <a:endParaRPr lang="en-US"/>
        </a:p>
      </dgm:t>
    </dgm:pt>
    <dgm:pt modelId="{6F2A138A-E240-49D1-9746-7955C68B0201}" type="sibTrans" cxnId="{0B0F1C9F-710C-4A41-8E15-E9725A12428B}">
      <dgm:prSet/>
      <dgm:spPr/>
      <dgm:t>
        <a:bodyPr/>
        <a:lstStyle/>
        <a:p>
          <a:endParaRPr lang="en-US"/>
        </a:p>
      </dgm:t>
    </dgm:pt>
    <dgm:pt modelId="{5163DF0B-90C4-4C12-B621-3AF56268A2CD}" type="pres">
      <dgm:prSet presAssocID="{34C3B3E1-8017-4B08-928D-6F264A0704C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495E474-A741-493A-9E85-A4DF66A96584}" type="pres">
      <dgm:prSet presAssocID="{296AE02F-7017-4375-840A-B9D65FFACFCB}" presName="hierRoot1" presStyleCnt="0"/>
      <dgm:spPr/>
    </dgm:pt>
    <dgm:pt modelId="{4FDC46C8-2BA6-439B-809C-92352F5D7613}" type="pres">
      <dgm:prSet presAssocID="{296AE02F-7017-4375-840A-B9D65FFACFCB}" presName="composite" presStyleCnt="0"/>
      <dgm:spPr/>
    </dgm:pt>
    <dgm:pt modelId="{1DC7DBB6-AD0B-4F08-B38C-1F175BD7739A}" type="pres">
      <dgm:prSet presAssocID="{296AE02F-7017-4375-840A-B9D65FFACFCB}" presName="background" presStyleLbl="node0" presStyleIdx="0" presStyleCnt="2"/>
      <dgm:spPr/>
    </dgm:pt>
    <dgm:pt modelId="{AF8147C7-057A-4585-A8B7-CC226E70F172}" type="pres">
      <dgm:prSet presAssocID="{296AE02F-7017-4375-840A-B9D65FFACFCB}" presName="text" presStyleLbl="fgAcc0" presStyleIdx="0" presStyleCnt="2">
        <dgm:presLayoutVars>
          <dgm:chPref val="3"/>
        </dgm:presLayoutVars>
      </dgm:prSet>
      <dgm:spPr/>
    </dgm:pt>
    <dgm:pt modelId="{C4DE06CF-C7AB-4E44-A036-843181AD1271}" type="pres">
      <dgm:prSet presAssocID="{296AE02F-7017-4375-840A-B9D65FFACFCB}" presName="hierChild2" presStyleCnt="0"/>
      <dgm:spPr/>
    </dgm:pt>
    <dgm:pt modelId="{0560C2BE-0BE6-4C0A-9CAB-E7CD71796E18}" type="pres">
      <dgm:prSet presAssocID="{9C4A8FC6-17AA-4EA6-89D9-D761FD10D48D}" presName="hierRoot1" presStyleCnt="0"/>
      <dgm:spPr/>
    </dgm:pt>
    <dgm:pt modelId="{AEA56E4A-EB58-4008-AFA6-A972732BBC33}" type="pres">
      <dgm:prSet presAssocID="{9C4A8FC6-17AA-4EA6-89D9-D761FD10D48D}" presName="composite" presStyleCnt="0"/>
      <dgm:spPr/>
    </dgm:pt>
    <dgm:pt modelId="{C8A5B32E-AA68-4EA6-A802-8F0869DD93DA}" type="pres">
      <dgm:prSet presAssocID="{9C4A8FC6-17AA-4EA6-89D9-D761FD10D48D}" presName="background" presStyleLbl="node0" presStyleIdx="1" presStyleCnt="2"/>
      <dgm:spPr/>
    </dgm:pt>
    <dgm:pt modelId="{E718F282-CBA4-4013-ADE7-FAC48DF18CD1}" type="pres">
      <dgm:prSet presAssocID="{9C4A8FC6-17AA-4EA6-89D9-D761FD10D48D}" presName="text" presStyleLbl="fgAcc0" presStyleIdx="1" presStyleCnt="2">
        <dgm:presLayoutVars>
          <dgm:chPref val="3"/>
        </dgm:presLayoutVars>
      </dgm:prSet>
      <dgm:spPr/>
    </dgm:pt>
    <dgm:pt modelId="{30AAC736-D9D7-43FC-8961-49F35F08592E}" type="pres">
      <dgm:prSet presAssocID="{9C4A8FC6-17AA-4EA6-89D9-D761FD10D48D}" presName="hierChild2" presStyleCnt="0"/>
      <dgm:spPr/>
    </dgm:pt>
  </dgm:ptLst>
  <dgm:cxnLst>
    <dgm:cxn modelId="{17A9800E-AE50-484D-92BD-24A7DB5EC78E}" srcId="{34C3B3E1-8017-4B08-928D-6F264A0704C6}" destId="{296AE02F-7017-4375-840A-B9D65FFACFCB}" srcOrd="0" destOrd="0" parTransId="{E30D68EF-3FC3-4170-B5D7-2073551A758F}" sibTransId="{20FDF581-2B51-4E79-956A-7E1A70E858B2}"/>
    <dgm:cxn modelId="{D5A74F2F-88B7-4B27-8529-6389C72FE4D8}" type="presOf" srcId="{296AE02F-7017-4375-840A-B9D65FFACFCB}" destId="{AF8147C7-057A-4585-A8B7-CC226E70F172}" srcOrd="0" destOrd="0" presId="urn:microsoft.com/office/officeart/2005/8/layout/hierarchy1"/>
    <dgm:cxn modelId="{8A06F98E-8DF3-4877-B6C4-65A65A363B5F}" type="presOf" srcId="{34C3B3E1-8017-4B08-928D-6F264A0704C6}" destId="{5163DF0B-90C4-4C12-B621-3AF56268A2CD}" srcOrd="0" destOrd="0" presId="urn:microsoft.com/office/officeart/2005/8/layout/hierarchy1"/>
    <dgm:cxn modelId="{0B0F1C9F-710C-4A41-8E15-E9725A12428B}" srcId="{34C3B3E1-8017-4B08-928D-6F264A0704C6}" destId="{9C4A8FC6-17AA-4EA6-89D9-D761FD10D48D}" srcOrd="1" destOrd="0" parTransId="{F481BDA8-5350-4FC3-9460-649DDE88F149}" sibTransId="{6F2A138A-E240-49D1-9746-7955C68B0201}"/>
    <dgm:cxn modelId="{C95D57C1-3341-4798-BF50-801BE59D2CF8}" type="presOf" srcId="{9C4A8FC6-17AA-4EA6-89D9-D761FD10D48D}" destId="{E718F282-CBA4-4013-ADE7-FAC48DF18CD1}" srcOrd="0" destOrd="0" presId="urn:microsoft.com/office/officeart/2005/8/layout/hierarchy1"/>
    <dgm:cxn modelId="{7E9FED61-AC9F-45D7-9935-4862915F4659}" type="presParOf" srcId="{5163DF0B-90C4-4C12-B621-3AF56268A2CD}" destId="{0495E474-A741-493A-9E85-A4DF66A96584}" srcOrd="0" destOrd="0" presId="urn:microsoft.com/office/officeart/2005/8/layout/hierarchy1"/>
    <dgm:cxn modelId="{551F96ED-8893-40A8-9344-98CF7ACE7F9B}" type="presParOf" srcId="{0495E474-A741-493A-9E85-A4DF66A96584}" destId="{4FDC46C8-2BA6-439B-809C-92352F5D7613}" srcOrd="0" destOrd="0" presId="urn:microsoft.com/office/officeart/2005/8/layout/hierarchy1"/>
    <dgm:cxn modelId="{5A46B186-EFA4-45B5-AB02-6BC83BE5ED1C}" type="presParOf" srcId="{4FDC46C8-2BA6-439B-809C-92352F5D7613}" destId="{1DC7DBB6-AD0B-4F08-B38C-1F175BD7739A}" srcOrd="0" destOrd="0" presId="urn:microsoft.com/office/officeart/2005/8/layout/hierarchy1"/>
    <dgm:cxn modelId="{9DD04EE3-E0E0-4C8B-9F30-4FBBA7B760BC}" type="presParOf" srcId="{4FDC46C8-2BA6-439B-809C-92352F5D7613}" destId="{AF8147C7-057A-4585-A8B7-CC226E70F172}" srcOrd="1" destOrd="0" presId="urn:microsoft.com/office/officeart/2005/8/layout/hierarchy1"/>
    <dgm:cxn modelId="{EF78C946-9567-42B3-ADF7-7AFAD1C11078}" type="presParOf" srcId="{0495E474-A741-493A-9E85-A4DF66A96584}" destId="{C4DE06CF-C7AB-4E44-A036-843181AD1271}" srcOrd="1" destOrd="0" presId="urn:microsoft.com/office/officeart/2005/8/layout/hierarchy1"/>
    <dgm:cxn modelId="{3DB6C113-5FE4-4EB4-9C28-83FC64966814}" type="presParOf" srcId="{5163DF0B-90C4-4C12-B621-3AF56268A2CD}" destId="{0560C2BE-0BE6-4C0A-9CAB-E7CD71796E18}" srcOrd="1" destOrd="0" presId="urn:microsoft.com/office/officeart/2005/8/layout/hierarchy1"/>
    <dgm:cxn modelId="{E6C6B14E-2F10-4429-9D7C-17DA3C63330C}" type="presParOf" srcId="{0560C2BE-0BE6-4C0A-9CAB-E7CD71796E18}" destId="{AEA56E4A-EB58-4008-AFA6-A972732BBC33}" srcOrd="0" destOrd="0" presId="urn:microsoft.com/office/officeart/2005/8/layout/hierarchy1"/>
    <dgm:cxn modelId="{26399676-D1B6-49F5-A7F1-ADEE9AEAB038}" type="presParOf" srcId="{AEA56E4A-EB58-4008-AFA6-A972732BBC33}" destId="{C8A5B32E-AA68-4EA6-A802-8F0869DD93DA}" srcOrd="0" destOrd="0" presId="urn:microsoft.com/office/officeart/2005/8/layout/hierarchy1"/>
    <dgm:cxn modelId="{3E341B78-F5C5-4A0E-AC90-3C11D8BB0312}" type="presParOf" srcId="{AEA56E4A-EB58-4008-AFA6-A972732BBC33}" destId="{E718F282-CBA4-4013-ADE7-FAC48DF18CD1}" srcOrd="1" destOrd="0" presId="urn:microsoft.com/office/officeart/2005/8/layout/hierarchy1"/>
    <dgm:cxn modelId="{2347D637-BDB4-46F2-BBC9-2E4BEDE86232}" type="presParOf" srcId="{0560C2BE-0BE6-4C0A-9CAB-E7CD71796E18}" destId="{30AAC736-D9D7-43FC-8961-49F35F08592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F851AC-D280-4174-9F46-CA48F3DF99A2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09CE6CE-8239-4CD0-80BB-F24366301719}">
      <dgm:prSet/>
      <dgm:spPr/>
      <dgm:t>
        <a:bodyPr/>
        <a:lstStyle/>
        <a:p>
          <a:r>
            <a:rPr lang="en-US" dirty="0"/>
            <a:t>Faculty Recruitment/Retention</a:t>
          </a:r>
        </a:p>
      </dgm:t>
    </dgm:pt>
    <dgm:pt modelId="{F4B39EF0-4F35-4F43-B240-68ED1F72E2B3}" type="parTrans" cxnId="{FA8BB362-042E-41CD-8A5C-C487875A13DF}">
      <dgm:prSet/>
      <dgm:spPr/>
      <dgm:t>
        <a:bodyPr/>
        <a:lstStyle/>
        <a:p>
          <a:endParaRPr lang="en-US"/>
        </a:p>
      </dgm:t>
    </dgm:pt>
    <dgm:pt modelId="{1544B3A1-0E0A-4201-A621-155A51260F0B}" type="sibTrans" cxnId="{FA8BB362-042E-41CD-8A5C-C487875A13DF}">
      <dgm:prSet/>
      <dgm:spPr/>
      <dgm:t>
        <a:bodyPr/>
        <a:lstStyle/>
        <a:p>
          <a:endParaRPr lang="en-US"/>
        </a:p>
      </dgm:t>
    </dgm:pt>
    <dgm:pt modelId="{03E888DD-EE83-4EE4-AD9D-696CAEA09DF8}">
      <dgm:prSet/>
      <dgm:spPr/>
      <dgm:t>
        <a:bodyPr/>
        <a:lstStyle/>
        <a:p>
          <a:r>
            <a:rPr lang="en-US"/>
            <a:t>Completed a guide for faculty hiring </a:t>
          </a:r>
        </a:p>
      </dgm:t>
    </dgm:pt>
    <dgm:pt modelId="{76FFA675-463A-44A9-864F-5EA84167EC45}" type="parTrans" cxnId="{7A4A37C2-0AFA-48B3-AD72-91536655C9B7}">
      <dgm:prSet/>
      <dgm:spPr/>
      <dgm:t>
        <a:bodyPr/>
        <a:lstStyle/>
        <a:p>
          <a:endParaRPr lang="en-US"/>
        </a:p>
      </dgm:t>
    </dgm:pt>
    <dgm:pt modelId="{7AB9CFE1-BC06-4539-AF6C-6920A830767B}" type="sibTrans" cxnId="{7A4A37C2-0AFA-48B3-AD72-91536655C9B7}">
      <dgm:prSet/>
      <dgm:spPr/>
      <dgm:t>
        <a:bodyPr/>
        <a:lstStyle/>
        <a:p>
          <a:endParaRPr lang="en-US"/>
        </a:p>
      </dgm:t>
    </dgm:pt>
    <dgm:pt modelId="{DDC1CCFE-6F98-4B43-9FD5-3D479ECA07D5}">
      <dgm:prSet/>
      <dgm:spPr/>
      <dgm:t>
        <a:bodyPr/>
        <a:lstStyle/>
        <a:p>
          <a:r>
            <a:rPr lang="en-US"/>
            <a:t>Best practices for inclusive hiring</a:t>
          </a:r>
        </a:p>
      </dgm:t>
    </dgm:pt>
    <dgm:pt modelId="{90F672E2-03D8-47EA-8EB4-3DF5CC5F0009}" type="parTrans" cxnId="{2F318686-EBBA-4549-BE7E-A30F2BE95263}">
      <dgm:prSet/>
      <dgm:spPr/>
      <dgm:t>
        <a:bodyPr/>
        <a:lstStyle/>
        <a:p>
          <a:endParaRPr lang="en-US"/>
        </a:p>
      </dgm:t>
    </dgm:pt>
    <dgm:pt modelId="{8B90B4D4-923C-499C-9FE8-2C37D2DCF349}" type="sibTrans" cxnId="{2F318686-EBBA-4549-BE7E-A30F2BE95263}">
      <dgm:prSet/>
      <dgm:spPr/>
      <dgm:t>
        <a:bodyPr/>
        <a:lstStyle/>
        <a:p>
          <a:endParaRPr lang="en-US"/>
        </a:p>
      </dgm:t>
    </dgm:pt>
    <dgm:pt modelId="{4F9A1AFD-375B-4BF1-B10C-915289D0F822}">
      <dgm:prSet/>
      <dgm:spPr/>
      <dgm:t>
        <a:bodyPr/>
        <a:lstStyle/>
        <a:p>
          <a:r>
            <a:rPr lang="en-US" dirty="0"/>
            <a:t>D/E/I related questions to ask during the interview</a:t>
          </a:r>
        </a:p>
      </dgm:t>
    </dgm:pt>
    <dgm:pt modelId="{311649DA-E6E2-401A-9995-91757B0D140E}" type="parTrans" cxnId="{C7891A6F-779D-4B4A-B826-B439A6CA5091}">
      <dgm:prSet/>
      <dgm:spPr/>
      <dgm:t>
        <a:bodyPr/>
        <a:lstStyle/>
        <a:p>
          <a:endParaRPr lang="en-US"/>
        </a:p>
      </dgm:t>
    </dgm:pt>
    <dgm:pt modelId="{EA4E694C-1CB0-41D0-914B-FED709B955D9}" type="sibTrans" cxnId="{C7891A6F-779D-4B4A-B826-B439A6CA5091}">
      <dgm:prSet/>
      <dgm:spPr/>
      <dgm:t>
        <a:bodyPr/>
        <a:lstStyle/>
        <a:p>
          <a:endParaRPr lang="en-US"/>
        </a:p>
      </dgm:t>
    </dgm:pt>
    <dgm:pt modelId="{FB44165C-D7F0-4EE6-87A1-FFA5C6286F69}">
      <dgm:prSet/>
      <dgm:spPr/>
      <dgm:t>
        <a:bodyPr/>
        <a:lstStyle/>
        <a:p>
          <a:r>
            <a:rPr lang="en-US" dirty="0"/>
            <a:t>Connection with the Mentorship Committee – focus on retention</a:t>
          </a:r>
        </a:p>
      </dgm:t>
    </dgm:pt>
    <dgm:pt modelId="{FBD24EB8-4473-4304-B80E-DF6D06ECAE79}" type="parTrans" cxnId="{1F2677FA-3AE6-4075-898C-91936C28310D}">
      <dgm:prSet/>
      <dgm:spPr/>
      <dgm:t>
        <a:bodyPr/>
        <a:lstStyle/>
        <a:p>
          <a:endParaRPr lang="en-US"/>
        </a:p>
      </dgm:t>
    </dgm:pt>
    <dgm:pt modelId="{7AD35A07-B165-4FA7-A56C-523B973E9CA8}" type="sibTrans" cxnId="{1F2677FA-3AE6-4075-898C-91936C28310D}">
      <dgm:prSet/>
      <dgm:spPr/>
      <dgm:t>
        <a:bodyPr/>
        <a:lstStyle/>
        <a:p>
          <a:endParaRPr lang="en-US"/>
        </a:p>
      </dgm:t>
    </dgm:pt>
    <dgm:pt modelId="{EAB7985C-8703-4A05-A667-D8FDFF11913C}">
      <dgm:prSet/>
      <dgm:spPr/>
      <dgm:t>
        <a:bodyPr/>
        <a:lstStyle/>
        <a:p>
          <a:r>
            <a:rPr lang="en-US"/>
            <a:t>Staff Recruitment/Retention</a:t>
          </a:r>
        </a:p>
      </dgm:t>
    </dgm:pt>
    <dgm:pt modelId="{71B3CE6D-2FCC-464E-AB1C-3B09C1715364}" type="parTrans" cxnId="{1374D168-D5DF-4664-9EB0-2709B16C8BDB}">
      <dgm:prSet/>
      <dgm:spPr/>
      <dgm:t>
        <a:bodyPr/>
        <a:lstStyle/>
        <a:p>
          <a:endParaRPr lang="en-US"/>
        </a:p>
      </dgm:t>
    </dgm:pt>
    <dgm:pt modelId="{4978B21E-6816-405C-B3E9-B859C1B7F644}" type="sibTrans" cxnId="{1374D168-D5DF-4664-9EB0-2709B16C8BDB}">
      <dgm:prSet/>
      <dgm:spPr/>
      <dgm:t>
        <a:bodyPr/>
        <a:lstStyle/>
        <a:p>
          <a:endParaRPr lang="en-US"/>
        </a:p>
      </dgm:t>
    </dgm:pt>
    <dgm:pt modelId="{D9F430DC-0275-4239-B0B7-4AAB118A5B06}">
      <dgm:prSet/>
      <dgm:spPr/>
      <dgm:t>
        <a:bodyPr/>
        <a:lstStyle/>
        <a:p>
          <a:r>
            <a:rPr lang="en-US" dirty="0"/>
            <a:t>Partnerships with local HBCUs to establish recruitment pipelines</a:t>
          </a:r>
        </a:p>
      </dgm:t>
    </dgm:pt>
    <dgm:pt modelId="{447D9DFB-E19F-4F95-8598-011E0704366D}" type="parTrans" cxnId="{16D86F04-FF07-4B51-8589-63DB8E9A9A7F}">
      <dgm:prSet/>
      <dgm:spPr/>
      <dgm:t>
        <a:bodyPr/>
        <a:lstStyle/>
        <a:p>
          <a:endParaRPr lang="en-US"/>
        </a:p>
      </dgm:t>
    </dgm:pt>
    <dgm:pt modelId="{3703F094-74E2-4F82-B89B-D15BDAD9556A}" type="sibTrans" cxnId="{16D86F04-FF07-4B51-8589-63DB8E9A9A7F}">
      <dgm:prSet/>
      <dgm:spPr/>
      <dgm:t>
        <a:bodyPr/>
        <a:lstStyle/>
        <a:p>
          <a:endParaRPr lang="en-US"/>
        </a:p>
      </dgm:t>
    </dgm:pt>
    <dgm:pt modelId="{F8536434-9122-4D08-984B-13CD6E8C0724}">
      <dgm:prSet/>
      <dgm:spPr/>
      <dgm:t>
        <a:bodyPr/>
        <a:lstStyle/>
        <a:p>
          <a:r>
            <a:rPr lang="en-US"/>
            <a:t>Data on available incentives (Loan forgiveness, Tuition reimbursement etc)</a:t>
          </a:r>
        </a:p>
      </dgm:t>
    </dgm:pt>
    <dgm:pt modelId="{04219471-BA19-41D6-996E-6765F645C00C}" type="parTrans" cxnId="{EEA4BE53-469E-40CE-A551-2813778845FF}">
      <dgm:prSet/>
      <dgm:spPr/>
      <dgm:t>
        <a:bodyPr/>
        <a:lstStyle/>
        <a:p>
          <a:endParaRPr lang="en-US"/>
        </a:p>
      </dgm:t>
    </dgm:pt>
    <dgm:pt modelId="{7BE5A95C-85F9-4717-AC60-43FF3FF518BD}" type="sibTrans" cxnId="{EEA4BE53-469E-40CE-A551-2813778845FF}">
      <dgm:prSet/>
      <dgm:spPr/>
      <dgm:t>
        <a:bodyPr/>
        <a:lstStyle/>
        <a:p>
          <a:endParaRPr lang="en-US"/>
        </a:p>
      </dgm:t>
    </dgm:pt>
    <dgm:pt modelId="{BE2B718D-FC7D-40AC-97F6-9BA60FDC71CD}">
      <dgm:prSet/>
      <dgm:spPr/>
      <dgm:t>
        <a:bodyPr/>
        <a:lstStyle/>
        <a:p>
          <a:r>
            <a:rPr lang="en-US"/>
            <a:t>Diversity statement on position listings</a:t>
          </a:r>
        </a:p>
      </dgm:t>
    </dgm:pt>
    <dgm:pt modelId="{539EB335-3EAF-4F38-801B-F9D7BB1F3C30}" type="parTrans" cxnId="{1C5CB9A8-7753-4049-852E-8C0CB4DA0733}">
      <dgm:prSet/>
      <dgm:spPr/>
      <dgm:t>
        <a:bodyPr/>
        <a:lstStyle/>
        <a:p>
          <a:endParaRPr lang="en-US"/>
        </a:p>
      </dgm:t>
    </dgm:pt>
    <dgm:pt modelId="{ED4172D2-F478-4D60-BE31-1A0CC6976919}" type="sibTrans" cxnId="{1C5CB9A8-7753-4049-852E-8C0CB4DA0733}">
      <dgm:prSet/>
      <dgm:spPr/>
      <dgm:t>
        <a:bodyPr/>
        <a:lstStyle/>
        <a:p>
          <a:endParaRPr lang="en-US"/>
        </a:p>
      </dgm:t>
    </dgm:pt>
    <dgm:pt modelId="{3FBBCA73-16FB-4C6F-8728-211C9E78EE57}" type="pres">
      <dgm:prSet presAssocID="{33F851AC-D280-4174-9F46-CA48F3DF99A2}" presName="linear" presStyleCnt="0">
        <dgm:presLayoutVars>
          <dgm:dir/>
          <dgm:animLvl val="lvl"/>
          <dgm:resizeHandles val="exact"/>
        </dgm:presLayoutVars>
      </dgm:prSet>
      <dgm:spPr/>
    </dgm:pt>
    <dgm:pt modelId="{489AE76F-67E1-4C79-BF24-E0A378A076D3}" type="pres">
      <dgm:prSet presAssocID="{709CE6CE-8239-4CD0-80BB-F24366301719}" presName="parentLin" presStyleCnt="0"/>
      <dgm:spPr/>
    </dgm:pt>
    <dgm:pt modelId="{C0A78F68-9D7E-4D4F-B1C5-0455D6704328}" type="pres">
      <dgm:prSet presAssocID="{709CE6CE-8239-4CD0-80BB-F24366301719}" presName="parentLeftMargin" presStyleLbl="node1" presStyleIdx="0" presStyleCnt="2"/>
      <dgm:spPr/>
    </dgm:pt>
    <dgm:pt modelId="{EED91A86-0474-4BEB-B12A-F91408193622}" type="pres">
      <dgm:prSet presAssocID="{709CE6CE-8239-4CD0-80BB-F2436630171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0185123-7DA5-4D3F-B215-BC8682C611F8}" type="pres">
      <dgm:prSet presAssocID="{709CE6CE-8239-4CD0-80BB-F24366301719}" presName="negativeSpace" presStyleCnt="0"/>
      <dgm:spPr/>
    </dgm:pt>
    <dgm:pt modelId="{E0F7D976-D8A7-42E8-AFF2-B511B48543CD}" type="pres">
      <dgm:prSet presAssocID="{709CE6CE-8239-4CD0-80BB-F24366301719}" presName="childText" presStyleLbl="conFgAcc1" presStyleIdx="0" presStyleCnt="2">
        <dgm:presLayoutVars>
          <dgm:bulletEnabled val="1"/>
        </dgm:presLayoutVars>
      </dgm:prSet>
      <dgm:spPr/>
    </dgm:pt>
    <dgm:pt modelId="{B8645CEC-618F-461B-AF7B-85DF9EFC03AA}" type="pres">
      <dgm:prSet presAssocID="{1544B3A1-0E0A-4201-A621-155A51260F0B}" presName="spaceBetweenRectangles" presStyleCnt="0"/>
      <dgm:spPr/>
    </dgm:pt>
    <dgm:pt modelId="{FACE8DB0-CFE4-4C53-9A52-0B96A983ADE3}" type="pres">
      <dgm:prSet presAssocID="{EAB7985C-8703-4A05-A667-D8FDFF11913C}" presName="parentLin" presStyleCnt="0"/>
      <dgm:spPr/>
    </dgm:pt>
    <dgm:pt modelId="{3B92E9A5-B3B7-4BEC-B2BA-36A409B19B09}" type="pres">
      <dgm:prSet presAssocID="{EAB7985C-8703-4A05-A667-D8FDFF11913C}" presName="parentLeftMargin" presStyleLbl="node1" presStyleIdx="0" presStyleCnt="2"/>
      <dgm:spPr/>
    </dgm:pt>
    <dgm:pt modelId="{E609516A-1A73-4C59-B4EB-5DC3A51F19C2}" type="pres">
      <dgm:prSet presAssocID="{EAB7985C-8703-4A05-A667-D8FDFF11913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2007809-6C8A-4583-87F1-1D23818B14C8}" type="pres">
      <dgm:prSet presAssocID="{EAB7985C-8703-4A05-A667-D8FDFF11913C}" presName="negativeSpace" presStyleCnt="0"/>
      <dgm:spPr/>
    </dgm:pt>
    <dgm:pt modelId="{6C6249A6-9329-46D6-8078-4D556D8EF573}" type="pres">
      <dgm:prSet presAssocID="{EAB7985C-8703-4A05-A667-D8FDFF11913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3B1D800-9923-4FA0-8899-B1FB6F15EAC1}" type="presOf" srcId="{FB44165C-D7F0-4EE6-87A1-FFA5C6286F69}" destId="{E0F7D976-D8A7-42E8-AFF2-B511B48543CD}" srcOrd="0" destOrd="3" presId="urn:microsoft.com/office/officeart/2005/8/layout/list1"/>
    <dgm:cxn modelId="{16D86F04-FF07-4B51-8589-63DB8E9A9A7F}" srcId="{EAB7985C-8703-4A05-A667-D8FDFF11913C}" destId="{D9F430DC-0275-4239-B0B7-4AAB118A5B06}" srcOrd="0" destOrd="0" parTransId="{447D9DFB-E19F-4F95-8598-011E0704366D}" sibTransId="{3703F094-74E2-4F82-B89B-D15BDAD9556A}"/>
    <dgm:cxn modelId="{ECC35D16-BB68-4C88-A4CB-9D95E6D42905}" type="presOf" srcId="{709CE6CE-8239-4CD0-80BB-F24366301719}" destId="{EED91A86-0474-4BEB-B12A-F91408193622}" srcOrd="1" destOrd="0" presId="urn:microsoft.com/office/officeart/2005/8/layout/list1"/>
    <dgm:cxn modelId="{FA8BB362-042E-41CD-8A5C-C487875A13DF}" srcId="{33F851AC-D280-4174-9F46-CA48F3DF99A2}" destId="{709CE6CE-8239-4CD0-80BB-F24366301719}" srcOrd="0" destOrd="0" parTransId="{F4B39EF0-4F35-4F43-B240-68ED1F72E2B3}" sibTransId="{1544B3A1-0E0A-4201-A621-155A51260F0B}"/>
    <dgm:cxn modelId="{8A8F2163-6CAC-4D55-AB90-106EE6D83EDF}" type="presOf" srcId="{03E888DD-EE83-4EE4-AD9D-696CAEA09DF8}" destId="{E0F7D976-D8A7-42E8-AFF2-B511B48543CD}" srcOrd="0" destOrd="0" presId="urn:microsoft.com/office/officeart/2005/8/layout/list1"/>
    <dgm:cxn modelId="{1374D168-D5DF-4664-9EB0-2709B16C8BDB}" srcId="{33F851AC-D280-4174-9F46-CA48F3DF99A2}" destId="{EAB7985C-8703-4A05-A667-D8FDFF11913C}" srcOrd="1" destOrd="0" parTransId="{71B3CE6D-2FCC-464E-AB1C-3B09C1715364}" sibTransId="{4978B21E-6816-405C-B3E9-B859C1B7F644}"/>
    <dgm:cxn modelId="{C7891A6F-779D-4B4A-B826-B439A6CA5091}" srcId="{709CE6CE-8239-4CD0-80BB-F24366301719}" destId="{4F9A1AFD-375B-4BF1-B10C-915289D0F822}" srcOrd="2" destOrd="0" parTransId="{311649DA-E6E2-401A-9995-91757B0D140E}" sibTransId="{EA4E694C-1CB0-41D0-914B-FED709B955D9}"/>
    <dgm:cxn modelId="{EEA4BE53-469E-40CE-A551-2813778845FF}" srcId="{EAB7985C-8703-4A05-A667-D8FDFF11913C}" destId="{F8536434-9122-4D08-984B-13CD6E8C0724}" srcOrd="1" destOrd="0" parTransId="{04219471-BA19-41D6-996E-6765F645C00C}" sibTransId="{7BE5A95C-85F9-4717-AC60-43FF3FF518BD}"/>
    <dgm:cxn modelId="{FA1BDF55-57ED-4F22-A0CA-9D0844A0A34D}" type="presOf" srcId="{DDC1CCFE-6F98-4B43-9FD5-3D479ECA07D5}" destId="{E0F7D976-D8A7-42E8-AFF2-B511B48543CD}" srcOrd="0" destOrd="1" presId="urn:microsoft.com/office/officeart/2005/8/layout/list1"/>
    <dgm:cxn modelId="{2F318686-EBBA-4549-BE7E-A30F2BE95263}" srcId="{709CE6CE-8239-4CD0-80BB-F24366301719}" destId="{DDC1CCFE-6F98-4B43-9FD5-3D479ECA07D5}" srcOrd="1" destOrd="0" parTransId="{90F672E2-03D8-47EA-8EB4-3DF5CC5F0009}" sibTransId="{8B90B4D4-923C-499C-9FE8-2C37D2DCF349}"/>
    <dgm:cxn modelId="{3912A78D-D031-427C-B9BA-A99601030336}" type="presOf" srcId="{33F851AC-D280-4174-9F46-CA48F3DF99A2}" destId="{3FBBCA73-16FB-4C6F-8728-211C9E78EE57}" srcOrd="0" destOrd="0" presId="urn:microsoft.com/office/officeart/2005/8/layout/list1"/>
    <dgm:cxn modelId="{6CF0AC9E-0F2B-4F3E-85AE-DC6B4E21C01D}" type="presOf" srcId="{BE2B718D-FC7D-40AC-97F6-9BA60FDC71CD}" destId="{6C6249A6-9329-46D6-8078-4D556D8EF573}" srcOrd="0" destOrd="2" presId="urn:microsoft.com/office/officeart/2005/8/layout/list1"/>
    <dgm:cxn modelId="{9341B4A4-4BAD-4FEF-A6B3-4D870F132C7C}" type="presOf" srcId="{EAB7985C-8703-4A05-A667-D8FDFF11913C}" destId="{E609516A-1A73-4C59-B4EB-5DC3A51F19C2}" srcOrd="1" destOrd="0" presId="urn:microsoft.com/office/officeart/2005/8/layout/list1"/>
    <dgm:cxn modelId="{1C5CB9A8-7753-4049-852E-8C0CB4DA0733}" srcId="{EAB7985C-8703-4A05-A667-D8FDFF11913C}" destId="{BE2B718D-FC7D-40AC-97F6-9BA60FDC71CD}" srcOrd="2" destOrd="0" parTransId="{539EB335-3EAF-4F38-801B-F9D7BB1F3C30}" sibTransId="{ED4172D2-F478-4D60-BE31-1A0CC6976919}"/>
    <dgm:cxn modelId="{7FD1E5B4-9999-43B7-8EBC-3AD950632185}" type="presOf" srcId="{F8536434-9122-4D08-984B-13CD6E8C0724}" destId="{6C6249A6-9329-46D6-8078-4D556D8EF573}" srcOrd="0" destOrd="1" presId="urn:microsoft.com/office/officeart/2005/8/layout/list1"/>
    <dgm:cxn modelId="{7A4A37C2-0AFA-48B3-AD72-91536655C9B7}" srcId="{709CE6CE-8239-4CD0-80BB-F24366301719}" destId="{03E888DD-EE83-4EE4-AD9D-696CAEA09DF8}" srcOrd="0" destOrd="0" parTransId="{76FFA675-463A-44A9-864F-5EA84167EC45}" sibTransId="{7AB9CFE1-BC06-4539-AF6C-6920A830767B}"/>
    <dgm:cxn modelId="{07495FDA-C73D-4C37-A7E2-B4E5DF21B3C2}" type="presOf" srcId="{4F9A1AFD-375B-4BF1-B10C-915289D0F822}" destId="{E0F7D976-D8A7-42E8-AFF2-B511B48543CD}" srcOrd="0" destOrd="2" presId="urn:microsoft.com/office/officeart/2005/8/layout/list1"/>
    <dgm:cxn modelId="{523F70DC-BED9-472F-ACD4-3CDDFFE0D854}" type="presOf" srcId="{D9F430DC-0275-4239-B0B7-4AAB118A5B06}" destId="{6C6249A6-9329-46D6-8078-4D556D8EF573}" srcOrd="0" destOrd="0" presId="urn:microsoft.com/office/officeart/2005/8/layout/list1"/>
    <dgm:cxn modelId="{EC86BCDD-E9B7-4109-976D-9BF3AF1926C2}" type="presOf" srcId="{709CE6CE-8239-4CD0-80BB-F24366301719}" destId="{C0A78F68-9D7E-4D4F-B1C5-0455D6704328}" srcOrd="0" destOrd="0" presId="urn:microsoft.com/office/officeart/2005/8/layout/list1"/>
    <dgm:cxn modelId="{FC7644EA-BC6C-43A3-9010-CA12D89127C9}" type="presOf" srcId="{EAB7985C-8703-4A05-A667-D8FDFF11913C}" destId="{3B92E9A5-B3B7-4BEC-B2BA-36A409B19B09}" srcOrd="0" destOrd="0" presId="urn:microsoft.com/office/officeart/2005/8/layout/list1"/>
    <dgm:cxn modelId="{1F2677FA-3AE6-4075-898C-91936C28310D}" srcId="{709CE6CE-8239-4CD0-80BB-F24366301719}" destId="{FB44165C-D7F0-4EE6-87A1-FFA5C6286F69}" srcOrd="3" destOrd="0" parTransId="{FBD24EB8-4473-4304-B80E-DF6D06ECAE79}" sibTransId="{7AD35A07-B165-4FA7-A56C-523B973E9CA8}"/>
    <dgm:cxn modelId="{A3C40EC6-9BAA-4A58-B7D2-6E31DDFB4976}" type="presParOf" srcId="{3FBBCA73-16FB-4C6F-8728-211C9E78EE57}" destId="{489AE76F-67E1-4C79-BF24-E0A378A076D3}" srcOrd="0" destOrd="0" presId="urn:microsoft.com/office/officeart/2005/8/layout/list1"/>
    <dgm:cxn modelId="{F6CCF614-1529-4F93-9966-84B6F5B6571C}" type="presParOf" srcId="{489AE76F-67E1-4C79-BF24-E0A378A076D3}" destId="{C0A78F68-9D7E-4D4F-B1C5-0455D6704328}" srcOrd="0" destOrd="0" presId="urn:microsoft.com/office/officeart/2005/8/layout/list1"/>
    <dgm:cxn modelId="{AED5BDC9-38C9-4BB0-B64D-F143B0983CB5}" type="presParOf" srcId="{489AE76F-67E1-4C79-BF24-E0A378A076D3}" destId="{EED91A86-0474-4BEB-B12A-F91408193622}" srcOrd="1" destOrd="0" presId="urn:microsoft.com/office/officeart/2005/8/layout/list1"/>
    <dgm:cxn modelId="{583A4E29-7416-4AFD-9DD1-FE433E4E1E49}" type="presParOf" srcId="{3FBBCA73-16FB-4C6F-8728-211C9E78EE57}" destId="{A0185123-7DA5-4D3F-B215-BC8682C611F8}" srcOrd="1" destOrd="0" presId="urn:microsoft.com/office/officeart/2005/8/layout/list1"/>
    <dgm:cxn modelId="{2B55582D-7D17-4A9E-8610-B397EEA7BEC2}" type="presParOf" srcId="{3FBBCA73-16FB-4C6F-8728-211C9E78EE57}" destId="{E0F7D976-D8A7-42E8-AFF2-B511B48543CD}" srcOrd="2" destOrd="0" presId="urn:microsoft.com/office/officeart/2005/8/layout/list1"/>
    <dgm:cxn modelId="{D77C89B9-90DD-48B8-B158-8E9C55B23D8D}" type="presParOf" srcId="{3FBBCA73-16FB-4C6F-8728-211C9E78EE57}" destId="{B8645CEC-618F-461B-AF7B-85DF9EFC03AA}" srcOrd="3" destOrd="0" presId="urn:microsoft.com/office/officeart/2005/8/layout/list1"/>
    <dgm:cxn modelId="{B3362F31-73B8-4C89-A091-40F952F7B09A}" type="presParOf" srcId="{3FBBCA73-16FB-4C6F-8728-211C9E78EE57}" destId="{FACE8DB0-CFE4-4C53-9A52-0B96A983ADE3}" srcOrd="4" destOrd="0" presId="urn:microsoft.com/office/officeart/2005/8/layout/list1"/>
    <dgm:cxn modelId="{126B8F87-AFEA-4535-B8E7-FD2337592976}" type="presParOf" srcId="{FACE8DB0-CFE4-4C53-9A52-0B96A983ADE3}" destId="{3B92E9A5-B3B7-4BEC-B2BA-36A409B19B09}" srcOrd="0" destOrd="0" presId="urn:microsoft.com/office/officeart/2005/8/layout/list1"/>
    <dgm:cxn modelId="{6BAFE179-B850-4D9E-9FF3-D2654C0F9EBE}" type="presParOf" srcId="{FACE8DB0-CFE4-4C53-9A52-0B96A983ADE3}" destId="{E609516A-1A73-4C59-B4EB-5DC3A51F19C2}" srcOrd="1" destOrd="0" presId="urn:microsoft.com/office/officeart/2005/8/layout/list1"/>
    <dgm:cxn modelId="{633D5545-1EE3-4D2C-A55E-2C4418279F05}" type="presParOf" srcId="{3FBBCA73-16FB-4C6F-8728-211C9E78EE57}" destId="{E2007809-6C8A-4583-87F1-1D23818B14C8}" srcOrd="5" destOrd="0" presId="urn:microsoft.com/office/officeart/2005/8/layout/list1"/>
    <dgm:cxn modelId="{2D830B4D-F056-486B-9CA0-EA55C7849EE0}" type="presParOf" srcId="{3FBBCA73-16FB-4C6F-8728-211C9E78EE57}" destId="{6C6249A6-9329-46D6-8078-4D556D8EF57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8B77632-DC9B-48A1-9D2F-331C91CCEB6C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1C863EE2-8ED9-4B38-B635-9F8C8742CC57}">
      <dgm:prSet/>
      <dgm:spPr/>
      <dgm:t>
        <a:bodyPr/>
        <a:lstStyle/>
        <a:p>
          <a:pPr>
            <a:defRPr b="1"/>
          </a:pPr>
          <a:r>
            <a:rPr lang="en-US"/>
            <a:t>Research</a:t>
          </a:r>
        </a:p>
      </dgm:t>
    </dgm:pt>
    <dgm:pt modelId="{CA2A6EED-8CF2-4F93-A114-A8FD3CF04350}" type="parTrans" cxnId="{E0CEAB83-7E19-4845-B440-70DCF2993418}">
      <dgm:prSet/>
      <dgm:spPr/>
      <dgm:t>
        <a:bodyPr/>
        <a:lstStyle/>
        <a:p>
          <a:endParaRPr lang="en-US"/>
        </a:p>
      </dgm:t>
    </dgm:pt>
    <dgm:pt modelId="{51A4FB87-2B4F-419B-884E-DFE8D2A6D3D7}" type="sibTrans" cxnId="{E0CEAB83-7E19-4845-B440-70DCF2993418}">
      <dgm:prSet/>
      <dgm:spPr/>
      <dgm:t>
        <a:bodyPr/>
        <a:lstStyle/>
        <a:p>
          <a:endParaRPr lang="en-US"/>
        </a:p>
      </dgm:t>
    </dgm:pt>
    <dgm:pt modelId="{D714BB37-1702-4074-A71F-00A3329CFABF}">
      <dgm:prSet/>
      <dgm:spPr/>
      <dgm:t>
        <a:bodyPr/>
        <a:lstStyle/>
        <a:p>
          <a:r>
            <a:rPr lang="en-US"/>
            <a:t>Active collaborations for talented research faculty pipelines</a:t>
          </a:r>
        </a:p>
      </dgm:t>
    </dgm:pt>
    <dgm:pt modelId="{D0AB4779-D680-4787-9574-AE4276F52F87}" type="parTrans" cxnId="{EFB6DAAD-5E6E-44A5-B579-FCE4B00B3F7F}">
      <dgm:prSet/>
      <dgm:spPr/>
      <dgm:t>
        <a:bodyPr/>
        <a:lstStyle/>
        <a:p>
          <a:endParaRPr lang="en-US"/>
        </a:p>
      </dgm:t>
    </dgm:pt>
    <dgm:pt modelId="{21DC2869-0D68-4072-B972-4D3C551CD7AA}" type="sibTrans" cxnId="{EFB6DAAD-5E6E-44A5-B579-FCE4B00B3F7F}">
      <dgm:prSet/>
      <dgm:spPr/>
      <dgm:t>
        <a:bodyPr/>
        <a:lstStyle/>
        <a:p>
          <a:endParaRPr lang="en-US"/>
        </a:p>
      </dgm:t>
    </dgm:pt>
    <dgm:pt modelId="{1CD1F285-42A1-4808-8CD1-15447B2277A2}">
      <dgm:prSet/>
      <dgm:spPr/>
      <dgm:t>
        <a:bodyPr/>
        <a:lstStyle/>
        <a:p>
          <a:r>
            <a:rPr lang="en-US"/>
            <a:t>Partnership on HRSA Grant targeting COVID-19 hesitancy in underserved minority populations</a:t>
          </a:r>
        </a:p>
      </dgm:t>
    </dgm:pt>
    <dgm:pt modelId="{E1B989F2-5003-4F50-BA37-4257C4E8FA33}" type="parTrans" cxnId="{C4C1EAE7-5C9E-4BD3-9353-0956070A081A}">
      <dgm:prSet/>
      <dgm:spPr/>
      <dgm:t>
        <a:bodyPr/>
        <a:lstStyle/>
        <a:p>
          <a:endParaRPr lang="en-US"/>
        </a:p>
      </dgm:t>
    </dgm:pt>
    <dgm:pt modelId="{07AD0100-BFEF-4486-9061-B3802BF3F164}" type="sibTrans" cxnId="{C4C1EAE7-5C9E-4BD3-9353-0956070A081A}">
      <dgm:prSet/>
      <dgm:spPr/>
      <dgm:t>
        <a:bodyPr/>
        <a:lstStyle/>
        <a:p>
          <a:endParaRPr lang="en-US"/>
        </a:p>
      </dgm:t>
    </dgm:pt>
    <dgm:pt modelId="{E3973320-042F-4F98-A6FD-7114E4DC95FE}">
      <dgm:prSet/>
      <dgm:spPr/>
      <dgm:t>
        <a:bodyPr/>
        <a:lstStyle/>
        <a:p>
          <a:pPr>
            <a:defRPr b="1"/>
          </a:pPr>
          <a:r>
            <a:rPr lang="en-US"/>
            <a:t>Dept Initiatives/Community Outreach and Engagement</a:t>
          </a:r>
        </a:p>
      </dgm:t>
    </dgm:pt>
    <dgm:pt modelId="{D3B724AE-8F3C-4C4B-B8D3-298FB473510B}" type="parTrans" cxnId="{5CE83F82-5902-4AE2-95BA-CD28E5052D1F}">
      <dgm:prSet/>
      <dgm:spPr/>
      <dgm:t>
        <a:bodyPr/>
        <a:lstStyle/>
        <a:p>
          <a:endParaRPr lang="en-US"/>
        </a:p>
      </dgm:t>
    </dgm:pt>
    <dgm:pt modelId="{CB5EB72A-16A2-4BBA-8723-C9FB0CA4F113}" type="sibTrans" cxnId="{5CE83F82-5902-4AE2-95BA-CD28E5052D1F}">
      <dgm:prSet/>
      <dgm:spPr/>
      <dgm:t>
        <a:bodyPr/>
        <a:lstStyle/>
        <a:p>
          <a:endParaRPr lang="en-US"/>
        </a:p>
      </dgm:t>
    </dgm:pt>
    <dgm:pt modelId="{08DCB90F-45B8-4963-94FD-8C28E03EC2AA}">
      <dgm:prSet/>
      <dgm:spPr/>
      <dgm:t>
        <a:bodyPr/>
        <a:lstStyle/>
        <a:p>
          <a:r>
            <a:rPr lang="en-US"/>
            <a:t>Identifying and establishing several community partners</a:t>
          </a:r>
        </a:p>
      </dgm:t>
    </dgm:pt>
    <dgm:pt modelId="{5DAB8D9D-C3DF-485F-B59B-BD12CF4DCF50}" type="parTrans" cxnId="{A94316CD-0C53-42CA-B2ED-7321BC00427E}">
      <dgm:prSet/>
      <dgm:spPr/>
      <dgm:t>
        <a:bodyPr/>
        <a:lstStyle/>
        <a:p>
          <a:endParaRPr lang="en-US"/>
        </a:p>
      </dgm:t>
    </dgm:pt>
    <dgm:pt modelId="{DE4869AB-79D3-4549-997A-9F6B047E7F7E}" type="sibTrans" cxnId="{A94316CD-0C53-42CA-B2ED-7321BC00427E}">
      <dgm:prSet/>
      <dgm:spPr/>
      <dgm:t>
        <a:bodyPr/>
        <a:lstStyle/>
        <a:p>
          <a:endParaRPr lang="en-US"/>
        </a:p>
      </dgm:t>
    </dgm:pt>
    <dgm:pt modelId="{15F7B51F-606B-4AE3-AB91-0D2F8B5B4755}">
      <dgm:prSet/>
      <dgm:spPr/>
      <dgm:t>
        <a:bodyPr/>
        <a:lstStyle/>
        <a:p>
          <a:r>
            <a:rPr lang="en-US"/>
            <a:t>Fostering a potential collaboration with Healing Cities</a:t>
          </a:r>
        </a:p>
      </dgm:t>
    </dgm:pt>
    <dgm:pt modelId="{355ABC0D-86A7-4562-880F-54CA67A73897}" type="parTrans" cxnId="{811CFD14-A5FC-4BC4-9D15-8BA817FFBF54}">
      <dgm:prSet/>
      <dgm:spPr/>
      <dgm:t>
        <a:bodyPr/>
        <a:lstStyle/>
        <a:p>
          <a:endParaRPr lang="en-US"/>
        </a:p>
      </dgm:t>
    </dgm:pt>
    <dgm:pt modelId="{759E6D75-136D-4DAF-BEC6-5D8FB3DF4EE3}" type="sibTrans" cxnId="{811CFD14-A5FC-4BC4-9D15-8BA817FFBF54}">
      <dgm:prSet/>
      <dgm:spPr/>
      <dgm:t>
        <a:bodyPr/>
        <a:lstStyle/>
        <a:p>
          <a:endParaRPr lang="en-US"/>
        </a:p>
      </dgm:t>
    </dgm:pt>
    <dgm:pt modelId="{3BD66AB3-F5A8-451B-929C-6AC4A8C5147B}" type="pres">
      <dgm:prSet presAssocID="{C8B77632-DC9B-48A1-9D2F-331C91CCEB6C}" presName="root" presStyleCnt="0">
        <dgm:presLayoutVars>
          <dgm:dir/>
          <dgm:resizeHandles val="exact"/>
        </dgm:presLayoutVars>
      </dgm:prSet>
      <dgm:spPr/>
    </dgm:pt>
    <dgm:pt modelId="{0A89B1AD-3FF8-4D98-8D3B-7B129FF04530}" type="pres">
      <dgm:prSet presAssocID="{1C863EE2-8ED9-4B38-B635-9F8C8742CC57}" presName="compNode" presStyleCnt="0"/>
      <dgm:spPr/>
    </dgm:pt>
    <dgm:pt modelId="{B927983F-34E4-4DCD-9091-E5D14FCA3051}" type="pres">
      <dgm:prSet presAssocID="{1C863EE2-8ED9-4B38-B635-9F8C8742CC5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32A23B79-EE18-4AE3-82BB-2F893C756540}" type="pres">
      <dgm:prSet presAssocID="{1C863EE2-8ED9-4B38-B635-9F8C8742CC57}" presName="iconSpace" presStyleCnt="0"/>
      <dgm:spPr/>
    </dgm:pt>
    <dgm:pt modelId="{FA78F705-8717-431B-87CF-2DD6ED341706}" type="pres">
      <dgm:prSet presAssocID="{1C863EE2-8ED9-4B38-B635-9F8C8742CC57}" presName="parTx" presStyleLbl="revTx" presStyleIdx="0" presStyleCnt="4">
        <dgm:presLayoutVars>
          <dgm:chMax val="0"/>
          <dgm:chPref val="0"/>
        </dgm:presLayoutVars>
      </dgm:prSet>
      <dgm:spPr/>
    </dgm:pt>
    <dgm:pt modelId="{6996A204-4026-4368-A6ED-61CFDF2E65DD}" type="pres">
      <dgm:prSet presAssocID="{1C863EE2-8ED9-4B38-B635-9F8C8742CC57}" presName="txSpace" presStyleCnt="0"/>
      <dgm:spPr/>
    </dgm:pt>
    <dgm:pt modelId="{C78DE95B-B8FD-4945-8D09-9B8F3CC64CF3}" type="pres">
      <dgm:prSet presAssocID="{1C863EE2-8ED9-4B38-B635-9F8C8742CC57}" presName="desTx" presStyleLbl="revTx" presStyleIdx="1" presStyleCnt="4">
        <dgm:presLayoutVars/>
      </dgm:prSet>
      <dgm:spPr/>
    </dgm:pt>
    <dgm:pt modelId="{E1A5753C-B53F-48C3-A483-98AA413BD0AA}" type="pres">
      <dgm:prSet presAssocID="{51A4FB87-2B4F-419B-884E-DFE8D2A6D3D7}" presName="sibTrans" presStyleCnt="0"/>
      <dgm:spPr/>
    </dgm:pt>
    <dgm:pt modelId="{412E52A3-342F-4984-ABB5-8B43D92FA74E}" type="pres">
      <dgm:prSet presAssocID="{E3973320-042F-4F98-A6FD-7114E4DC95FE}" presName="compNode" presStyleCnt="0"/>
      <dgm:spPr/>
    </dgm:pt>
    <dgm:pt modelId="{3865EB73-4274-4CEF-8CB5-15ACBA45CCB5}" type="pres">
      <dgm:prSet presAssocID="{E3973320-042F-4F98-A6FD-7114E4DC95F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014DCA30-F532-45EF-AA00-D830193AF030}" type="pres">
      <dgm:prSet presAssocID="{E3973320-042F-4F98-A6FD-7114E4DC95FE}" presName="iconSpace" presStyleCnt="0"/>
      <dgm:spPr/>
    </dgm:pt>
    <dgm:pt modelId="{A8D16049-CA93-43A1-BC5D-B35040FB3D09}" type="pres">
      <dgm:prSet presAssocID="{E3973320-042F-4F98-A6FD-7114E4DC95FE}" presName="parTx" presStyleLbl="revTx" presStyleIdx="2" presStyleCnt="4">
        <dgm:presLayoutVars>
          <dgm:chMax val="0"/>
          <dgm:chPref val="0"/>
        </dgm:presLayoutVars>
      </dgm:prSet>
      <dgm:spPr/>
    </dgm:pt>
    <dgm:pt modelId="{781651CD-E656-48E9-8388-BDF5A2BD316D}" type="pres">
      <dgm:prSet presAssocID="{E3973320-042F-4F98-A6FD-7114E4DC95FE}" presName="txSpace" presStyleCnt="0"/>
      <dgm:spPr/>
    </dgm:pt>
    <dgm:pt modelId="{869A9AAD-538F-4448-A848-D665003C5754}" type="pres">
      <dgm:prSet presAssocID="{E3973320-042F-4F98-A6FD-7114E4DC95FE}" presName="desTx" presStyleLbl="revTx" presStyleIdx="3" presStyleCnt="4">
        <dgm:presLayoutVars/>
      </dgm:prSet>
      <dgm:spPr/>
    </dgm:pt>
  </dgm:ptLst>
  <dgm:cxnLst>
    <dgm:cxn modelId="{811CFD14-A5FC-4BC4-9D15-8BA817FFBF54}" srcId="{E3973320-042F-4F98-A6FD-7114E4DC95FE}" destId="{15F7B51F-606B-4AE3-AB91-0D2F8B5B4755}" srcOrd="1" destOrd="0" parTransId="{355ABC0D-86A7-4562-880F-54CA67A73897}" sibTransId="{759E6D75-136D-4DAF-BEC6-5D8FB3DF4EE3}"/>
    <dgm:cxn modelId="{D49C4F17-3944-47FB-A258-218C46D2E55D}" type="presOf" srcId="{1C863EE2-8ED9-4B38-B635-9F8C8742CC57}" destId="{FA78F705-8717-431B-87CF-2DD6ED341706}" srcOrd="0" destOrd="0" presId="urn:microsoft.com/office/officeart/2018/5/layout/CenteredIconLabelDescriptionList"/>
    <dgm:cxn modelId="{0CD53120-121E-4508-B1E0-0585986D53BA}" type="presOf" srcId="{08DCB90F-45B8-4963-94FD-8C28E03EC2AA}" destId="{869A9AAD-538F-4448-A848-D665003C5754}" srcOrd="0" destOrd="0" presId="urn:microsoft.com/office/officeart/2018/5/layout/CenteredIconLabelDescriptionList"/>
    <dgm:cxn modelId="{E738123D-B0E6-4E08-872F-E46F27794AFD}" type="presOf" srcId="{15F7B51F-606B-4AE3-AB91-0D2F8B5B4755}" destId="{869A9AAD-538F-4448-A848-D665003C5754}" srcOrd="0" destOrd="1" presId="urn:microsoft.com/office/officeart/2018/5/layout/CenteredIconLabelDescriptionList"/>
    <dgm:cxn modelId="{3B061665-5D2A-4E59-9B0D-365A9AAD3357}" type="presOf" srcId="{D714BB37-1702-4074-A71F-00A3329CFABF}" destId="{C78DE95B-B8FD-4945-8D09-9B8F3CC64CF3}" srcOrd="0" destOrd="0" presId="urn:microsoft.com/office/officeart/2018/5/layout/CenteredIconLabelDescriptionList"/>
    <dgm:cxn modelId="{A134DE66-6CF7-40DC-93DE-AF46625E316B}" type="presOf" srcId="{E3973320-042F-4F98-A6FD-7114E4DC95FE}" destId="{A8D16049-CA93-43A1-BC5D-B35040FB3D09}" srcOrd="0" destOrd="0" presId="urn:microsoft.com/office/officeart/2018/5/layout/CenteredIconLabelDescriptionList"/>
    <dgm:cxn modelId="{9C3B5F4A-8FDF-461A-93F6-C294ABC58A80}" type="presOf" srcId="{1CD1F285-42A1-4808-8CD1-15447B2277A2}" destId="{C78DE95B-B8FD-4945-8D09-9B8F3CC64CF3}" srcOrd="0" destOrd="1" presId="urn:microsoft.com/office/officeart/2018/5/layout/CenteredIconLabelDescriptionList"/>
    <dgm:cxn modelId="{5CE83F82-5902-4AE2-95BA-CD28E5052D1F}" srcId="{C8B77632-DC9B-48A1-9D2F-331C91CCEB6C}" destId="{E3973320-042F-4F98-A6FD-7114E4DC95FE}" srcOrd="1" destOrd="0" parTransId="{D3B724AE-8F3C-4C4B-B8D3-298FB473510B}" sibTransId="{CB5EB72A-16A2-4BBA-8723-C9FB0CA4F113}"/>
    <dgm:cxn modelId="{E0CEAB83-7E19-4845-B440-70DCF2993418}" srcId="{C8B77632-DC9B-48A1-9D2F-331C91CCEB6C}" destId="{1C863EE2-8ED9-4B38-B635-9F8C8742CC57}" srcOrd="0" destOrd="0" parTransId="{CA2A6EED-8CF2-4F93-A114-A8FD3CF04350}" sibTransId="{51A4FB87-2B4F-419B-884E-DFE8D2A6D3D7}"/>
    <dgm:cxn modelId="{EFB6DAAD-5E6E-44A5-B579-FCE4B00B3F7F}" srcId="{1C863EE2-8ED9-4B38-B635-9F8C8742CC57}" destId="{D714BB37-1702-4074-A71F-00A3329CFABF}" srcOrd="0" destOrd="0" parTransId="{D0AB4779-D680-4787-9574-AE4276F52F87}" sibTransId="{21DC2869-0D68-4072-B972-4D3C551CD7AA}"/>
    <dgm:cxn modelId="{E3BBC4C6-71D3-491D-8EFE-D7715FC1ADB9}" type="presOf" srcId="{C8B77632-DC9B-48A1-9D2F-331C91CCEB6C}" destId="{3BD66AB3-F5A8-451B-929C-6AC4A8C5147B}" srcOrd="0" destOrd="0" presId="urn:microsoft.com/office/officeart/2018/5/layout/CenteredIconLabelDescriptionList"/>
    <dgm:cxn modelId="{A94316CD-0C53-42CA-B2ED-7321BC00427E}" srcId="{E3973320-042F-4F98-A6FD-7114E4DC95FE}" destId="{08DCB90F-45B8-4963-94FD-8C28E03EC2AA}" srcOrd="0" destOrd="0" parTransId="{5DAB8D9D-C3DF-485F-B59B-BD12CF4DCF50}" sibTransId="{DE4869AB-79D3-4549-997A-9F6B047E7F7E}"/>
    <dgm:cxn modelId="{C4C1EAE7-5C9E-4BD3-9353-0956070A081A}" srcId="{1C863EE2-8ED9-4B38-B635-9F8C8742CC57}" destId="{1CD1F285-42A1-4808-8CD1-15447B2277A2}" srcOrd="1" destOrd="0" parTransId="{E1B989F2-5003-4F50-BA37-4257C4E8FA33}" sibTransId="{07AD0100-BFEF-4486-9061-B3802BF3F164}"/>
    <dgm:cxn modelId="{A9548A87-560F-4748-8708-1177B161B3FB}" type="presParOf" srcId="{3BD66AB3-F5A8-451B-929C-6AC4A8C5147B}" destId="{0A89B1AD-3FF8-4D98-8D3B-7B129FF04530}" srcOrd="0" destOrd="0" presId="urn:microsoft.com/office/officeart/2018/5/layout/CenteredIconLabelDescriptionList"/>
    <dgm:cxn modelId="{E70D2370-CE1C-47AE-B6CF-BA25E8DDC4A9}" type="presParOf" srcId="{0A89B1AD-3FF8-4D98-8D3B-7B129FF04530}" destId="{B927983F-34E4-4DCD-9091-E5D14FCA3051}" srcOrd="0" destOrd="0" presId="urn:microsoft.com/office/officeart/2018/5/layout/CenteredIconLabelDescriptionList"/>
    <dgm:cxn modelId="{F43368D8-248F-4CD9-AD75-9CA358BB6854}" type="presParOf" srcId="{0A89B1AD-3FF8-4D98-8D3B-7B129FF04530}" destId="{32A23B79-EE18-4AE3-82BB-2F893C756540}" srcOrd="1" destOrd="0" presId="urn:microsoft.com/office/officeart/2018/5/layout/CenteredIconLabelDescriptionList"/>
    <dgm:cxn modelId="{C1C1F5AE-F9E0-4C46-A187-9105E98C5B1F}" type="presParOf" srcId="{0A89B1AD-3FF8-4D98-8D3B-7B129FF04530}" destId="{FA78F705-8717-431B-87CF-2DD6ED341706}" srcOrd="2" destOrd="0" presId="urn:microsoft.com/office/officeart/2018/5/layout/CenteredIconLabelDescriptionList"/>
    <dgm:cxn modelId="{1AE3549F-C7E3-42CE-B922-707A8CE0B204}" type="presParOf" srcId="{0A89B1AD-3FF8-4D98-8D3B-7B129FF04530}" destId="{6996A204-4026-4368-A6ED-61CFDF2E65DD}" srcOrd="3" destOrd="0" presId="urn:microsoft.com/office/officeart/2018/5/layout/CenteredIconLabelDescriptionList"/>
    <dgm:cxn modelId="{2FF4BE9B-7D52-4F4E-AD53-C0FFD5C75DD4}" type="presParOf" srcId="{0A89B1AD-3FF8-4D98-8D3B-7B129FF04530}" destId="{C78DE95B-B8FD-4945-8D09-9B8F3CC64CF3}" srcOrd="4" destOrd="0" presId="urn:microsoft.com/office/officeart/2018/5/layout/CenteredIconLabelDescriptionList"/>
    <dgm:cxn modelId="{C1958DDA-76FA-4B60-8E2B-7D594A0C719A}" type="presParOf" srcId="{3BD66AB3-F5A8-451B-929C-6AC4A8C5147B}" destId="{E1A5753C-B53F-48C3-A483-98AA413BD0AA}" srcOrd="1" destOrd="0" presId="urn:microsoft.com/office/officeart/2018/5/layout/CenteredIconLabelDescriptionList"/>
    <dgm:cxn modelId="{22A5117A-2521-4ABF-AC8E-0F15C0A39249}" type="presParOf" srcId="{3BD66AB3-F5A8-451B-929C-6AC4A8C5147B}" destId="{412E52A3-342F-4984-ABB5-8B43D92FA74E}" srcOrd="2" destOrd="0" presId="urn:microsoft.com/office/officeart/2018/5/layout/CenteredIconLabelDescriptionList"/>
    <dgm:cxn modelId="{520F79EB-198F-4ABF-BDD0-9DC11E620ACE}" type="presParOf" srcId="{412E52A3-342F-4984-ABB5-8B43D92FA74E}" destId="{3865EB73-4274-4CEF-8CB5-15ACBA45CCB5}" srcOrd="0" destOrd="0" presId="urn:microsoft.com/office/officeart/2018/5/layout/CenteredIconLabelDescriptionList"/>
    <dgm:cxn modelId="{B00ABEFF-16AB-4E63-A694-B4BD339E2BBA}" type="presParOf" srcId="{412E52A3-342F-4984-ABB5-8B43D92FA74E}" destId="{014DCA30-F532-45EF-AA00-D830193AF030}" srcOrd="1" destOrd="0" presId="urn:microsoft.com/office/officeart/2018/5/layout/CenteredIconLabelDescriptionList"/>
    <dgm:cxn modelId="{E21DB8CD-2B87-4574-AC23-09BD14E0664E}" type="presParOf" srcId="{412E52A3-342F-4984-ABB5-8B43D92FA74E}" destId="{A8D16049-CA93-43A1-BC5D-B35040FB3D09}" srcOrd="2" destOrd="0" presId="urn:microsoft.com/office/officeart/2018/5/layout/CenteredIconLabelDescriptionList"/>
    <dgm:cxn modelId="{46D92C3C-3350-4218-AD4B-1DA24F60BE1A}" type="presParOf" srcId="{412E52A3-342F-4984-ABB5-8B43D92FA74E}" destId="{781651CD-E656-48E9-8388-BDF5A2BD316D}" srcOrd="3" destOrd="0" presId="urn:microsoft.com/office/officeart/2018/5/layout/CenteredIconLabelDescriptionList"/>
    <dgm:cxn modelId="{35C2CB99-76AF-46E9-97B3-0DB801877C85}" type="presParOf" srcId="{412E52A3-342F-4984-ABB5-8B43D92FA74E}" destId="{869A9AAD-538F-4448-A848-D665003C5754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6C7E5CD-33E8-400A-90A8-48881B876CCC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72726E0-F6C8-4640-9F90-706570236E6F}">
      <dgm:prSet/>
      <dgm:spPr/>
      <dgm:t>
        <a:bodyPr/>
        <a:lstStyle/>
        <a:p>
          <a:r>
            <a:rPr lang="en-US" dirty="0"/>
            <a:t>Groups with present and active leadership engagement as well as dedicated times/meetings to discuss and strategize regarding D/E/I have made tremendous strides:  </a:t>
          </a:r>
        </a:p>
      </dgm:t>
    </dgm:pt>
    <dgm:pt modelId="{19F7B915-EF41-4FA0-A152-BFB24C80CE73}" type="parTrans" cxnId="{3BA818BB-CC7A-4779-8C78-7B433F4E2117}">
      <dgm:prSet/>
      <dgm:spPr/>
      <dgm:t>
        <a:bodyPr/>
        <a:lstStyle/>
        <a:p>
          <a:endParaRPr lang="en-US"/>
        </a:p>
      </dgm:t>
    </dgm:pt>
    <dgm:pt modelId="{161E0209-B2B9-4E46-881C-108F58A50796}" type="sibTrans" cxnId="{3BA818BB-CC7A-4779-8C78-7B433F4E2117}">
      <dgm:prSet/>
      <dgm:spPr/>
      <dgm:t>
        <a:bodyPr/>
        <a:lstStyle/>
        <a:p>
          <a:endParaRPr lang="en-US"/>
        </a:p>
      </dgm:t>
    </dgm:pt>
    <dgm:pt modelId="{73E50422-B9F0-45FE-8889-B007C52D6157}">
      <dgm:prSet/>
      <dgm:spPr/>
      <dgm:t>
        <a:bodyPr/>
        <a:lstStyle/>
        <a:p>
          <a:r>
            <a:rPr lang="en-US" dirty="0"/>
            <a:t>Creating new times/meetings is not always possible and may be seen as a burden</a:t>
          </a:r>
        </a:p>
      </dgm:t>
    </dgm:pt>
    <dgm:pt modelId="{11045C3A-A51E-4155-932C-70F616C9DFA8}" type="parTrans" cxnId="{42847D60-45FE-450F-88A2-52D5B36D76BE}">
      <dgm:prSet/>
      <dgm:spPr/>
      <dgm:t>
        <a:bodyPr/>
        <a:lstStyle/>
        <a:p>
          <a:endParaRPr lang="en-US"/>
        </a:p>
      </dgm:t>
    </dgm:pt>
    <dgm:pt modelId="{1003FE46-48C9-42E4-88AE-4C06ADC6C14D}" type="sibTrans" cxnId="{42847D60-45FE-450F-88A2-52D5B36D76BE}">
      <dgm:prSet/>
      <dgm:spPr/>
      <dgm:t>
        <a:bodyPr/>
        <a:lstStyle/>
        <a:p>
          <a:endParaRPr lang="en-US"/>
        </a:p>
      </dgm:t>
    </dgm:pt>
    <dgm:pt modelId="{661A0B11-D0B5-4087-BCA7-F8B3F7C03C87}">
      <dgm:prSet/>
      <dgm:spPr/>
      <dgm:t>
        <a:bodyPr/>
        <a:lstStyle/>
        <a:p>
          <a:r>
            <a:rPr lang="en-US" dirty="0"/>
            <a:t>Utilize existing times/meetings to incorporate D/E/I discussions</a:t>
          </a:r>
        </a:p>
      </dgm:t>
    </dgm:pt>
    <dgm:pt modelId="{6B97919C-E64A-4E1C-BEB0-4F675B4A7ADD}" type="parTrans" cxnId="{15082BA4-8CF1-4950-A7F5-E9947A0D33CA}">
      <dgm:prSet/>
      <dgm:spPr/>
      <dgm:t>
        <a:bodyPr/>
        <a:lstStyle/>
        <a:p>
          <a:endParaRPr lang="en-US"/>
        </a:p>
      </dgm:t>
    </dgm:pt>
    <dgm:pt modelId="{D9B38CC7-3F12-4BFD-920A-A916340EA612}" type="sibTrans" cxnId="{15082BA4-8CF1-4950-A7F5-E9947A0D33CA}">
      <dgm:prSet/>
      <dgm:spPr/>
      <dgm:t>
        <a:bodyPr/>
        <a:lstStyle/>
        <a:p>
          <a:endParaRPr lang="en-US"/>
        </a:p>
      </dgm:t>
    </dgm:pt>
    <dgm:pt modelId="{D2F0358F-B659-4BA5-9B33-30333D623A8E}">
      <dgm:prSet/>
      <dgm:spPr/>
      <dgm:t>
        <a:bodyPr/>
        <a:lstStyle/>
        <a:p>
          <a:r>
            <a:rPr lang="en-US"/>
            <a:t>Modeling of how to have a safe space/courageous conversation during monthly Diversity Committee meetings</a:t>
          </a:r>
        </a:p>
      </dgm:t>
    </dgm:pt>
    <dgm:pt modelId="{53420168-34D7-43AA-9EF9-67E878417B78}" type="parTrans" cxnId="{B7D348A4-83CB-4227-8D8B-3BD1A31C3C0C}">
      <dgm:prSet/>
      <dgm:spPr/>
      <dgm:t>
        <a:bodyPr/>
        <a:lstStyle/>
        <a:p>
          <a:endParaRPr lang="en-US"/>
        </a:p>
      </dgm:t>
    </dgm:pt>
    <dgm:pt modelId="{D6472710-FCE8-408E-9123-5F1724393D07}" type="sibTrans" cxnId="{B7D348A4-83CB-4227-8D8B-3BD1A31C3C0C}">
      <dgm:prSet/>
      <dgm:spPr/>
      <dgm:t>
        <a:bodyPr/>
        <a:lstStyle/>
        <a:p>
          <a:endParaRPr lang="en-US"/>
        </a:p>
      </dgm:t>
    </dgm:pt>
    <dgm:pt modelId="{C9B5961D-D6D3-4438-8443-3BD420CC73D0}">
      <dgm:prSet/>
      <dgm:spPr/>
      <dgm:t>
        <a:bodyPr/>
        <a:lstStyle/>
        <a:p>
          <a:r>
            <a:rPr lang="en-US"/>
            <a:t>Teams channel usage and membership steadily increasing:</a:t>
          </a:r>
        </a:p>
      </dgm:t>
    </dgm:pt>
    <dgm:pt modelId="{C48830CB-AB91-426C-B69A-973941746652}" type="parTrans" cxnId="{D40B84B4-074D-4B98-B317-E64039C77E2F}">
      <dgm:prSet/>
      <dgm:spPr/>
      <dgm:t>
        <a:bodyPr/>
        <a:lstStyle/>
        <a:p>
          <a:endParaRPr lang="en-US"/>
        </a:p>
      </dgm:t>
    </dgm:pt>
    <dgm:pt modelId="{F1D9FA81-084C-4782-B820-43E9A75D7E44}" type="sibTrans" cxnId="{D40B84B4-074D-4B98-B317-E64039C77E2F}">
      <dgm:prSet/>
      <dgm:spPr/>
      <dgm:t>
        <a:bodyPr/>
        <a:lstStyle/>
        <a:p>
          <a:endParaRPr lang="en-US"/>
        </a:p>
      </dgm:t>
    </dgm:pt>
    <dgm:pt modelId="{954BB8DE-0A58-4A12-A2CD-8E95FAA96256}">
      <dgm:prSet/>
      <dgm:spPr/>
      <dgm:t>
        <a:bodyPr/>
        <a:lstStyle/>
        <a:p>
          <a:r>
            <a:rPr lang="en-US" sz="1300"/>
            <a:t>Positive learning and growth is happening via Teams</a:t>
          </a:r>
        </a:p>
      </dgm:t>
    </dgm:pt>
    <dgm:pt modelId="{E070B3C1-0B45-478C-93B9-D07AF76AE3E4}" type="parTrans" cxnId="{9330230F-5396-4875-97F4-7D79A5F03047}">
      <dgm:prSet/>
      <dgm:spPr/>
      <dgm:t>
        <a:bodyPr/>
        <a:lstStyle/>
        <a:p>
          <a:endParaRPr lang="en-US"/>
        </a:p>
      </dgm:t>
    </dgm:pt>
    <dgm:pt modelId="{FAD79204-BA3A-460C-AFCA-5737B662A6D8}" type="sibTrans" cxnId="{9330230F-5396-4875-97F4-7D79A5F03047}">
      <dgm:prSet/>
      <dgm:spPr/>
      <dgm:t>
        <a:bodyPr/>
        <a:lstStyle/>
        <a:p>
          <a:endParaRPr lang="en-US"/>
        </a:p>
      </dgm:t>
    </dgm:pt>
    <dgm:pt modelId="{16F4CD2E-6995-47BB-A1E0-BC2440F53E4D}">
      <dgm:prSet custT="1"/>
      <dgm:spPr/>
      <dgm:t>
        <a:bodyPr/>
        <a:lstStyle/>
        <a:p>
          <a:r>
            <a:rPr lang="en-US" sz="1200" dirty="0"/>
            <a:t>Members are sharing their experiences more authentically in our safe space discussions</a:t>
          </a:r>
        </a:p>
      </dgm:t>
    </dgm:pt>
    <dgm:pt modelId="{5CF9F7AA-AB26-4BD4-934A-8F68B8CF25C6}" type="parTrans" cxnId="{1CEB89B3-9441-4600-BC93-06D051D14AB6}">
      <dgm:prSet/>
      <dgm:spPr/>
      <dgm:t>
        <a:bodyPr/>
        <a:lstStyle/>
        <a:p>
          <a:endParaRPr lang="en-US"/>
        </a:p>
      </dgm:t>
    </dgm:pt>
    <dgm:pt modelId="{A1BEE834-DF7E-4369-856E-26BA20B6E092}" type="sibTrans" cxnId="{1CEB89B3-9441-4600-BC93-06D051D14AB6}">
      <dgm:prSet/>
      <dgm:spPr/>
      <dgm:t>
        <a:bodyPr/>
        <a:lstStyle/>
        <a:p>
          <a:endParaRPr lang="en-US"/>
        </a:p>
      </dgm:t>
    </dgm:pt>
    <dgm:pt modelId="{0FE72BB8-3A00-47C9-AA3B-26CCDDFC8D52}">
      <dgm:prSet/>
      <dgm:spPr/>
      <dgm:t>
        <a:bodyPr/>
        <a:lstStyle/>
        <a:p>
          <a:r>
            <a:rPr lang="en-US" sz="1300"/>
            <a:t>Members are more empowered to share stories and resources which positively affects the growth of the entire department</a:t>
          </a:r>
        </a:p>
      </dgm:t>
    </dgm:pt>
    <dgm:pt modelId="{2820D561-F909-44A0-AE7E-4BF13F49C4D0}" type="parTrans" cxnId="{3C22AB8E-AA66-4AA5-B89A-5D2B971B9598}">
      <dgm:prSet/>
      <dgm:spPr/>
      <dgm:t>
        <a:bodyPr/>
        <a:lstStyle/>
        <a:p>
          <a:endParaRPr lang="en-US"/>
        </a:p>
      </dgm:t>
    </dgm:pt>
    <dgm:pt modelId="{79A99A68-ED0D-4003-B059-8F75B9E04860}" type="sibTrans" cxnId="{3C22AB8E-AA66-4AA5-B89A-5D2B971B9598}">
      <dgm:prSet/>
      <dgm:spPr/>
      <dgm:t>
        <a:bodyPr/>
        <a:lstStyle/>
        <a:p>
          <a:endParaRPr lang="en-US"/>
        </a:p>
      </dgm:t>
    </dgm:pt>
    <dgm:pt modelId="{B0AF82F5-7450-4AFE-A15D-9B7A27BD6E96}">
      <dgm:prSet custT="1"/>
      <dgm:spPr/>
      <dgm:t>
        <a:bodyPr/>
        <a:lstStyle/>
        <a:p>
          <a:r>
            <a:rPr lang="en-US" sz="1200" dirty="0"/>
            <a:t>Use of e-mail blasts and impersonal announcements do not necessarily affect change over time</a:t>
          </a:r>
        </a:p>
      </dgm:t>
    </dgm:pt>
    <dgm:pt modelId="{9426433E-B371-4A74-8D18-BA093F75ACF5}" type="parTrans" cxnId="{41D7CE98-62B1-4D4E-A536-C2A3F18DB5B3}">
      <dgm:prSet/>
      <dgm:spPr/>
      <dgm:t>
        <a:bodyPr/>
        <a:lstStyle/>
        <a:p>
          <a:endParaRPr lang="en-US"/>
        </a:p>
      </dgm:t>
    </dgm:pt>
    <dgm:pt modelId="{ADA94278-49C8-410C-9257-89476AAE5667}" type="sibTrans" cxnId="{41D7CE98-62B1-4D4E-A536-C2A3F18DB5B3}">
      <dgm:prSet/>
      <dgm:spPr/>
      <dgm:t>
        <a:bodyPr/>
        <a:lstStyle/>
        <a:p>
          <a:endParaRPr lang="en-US"/>
        </a:p>
      </dgm:t>
    </dgm:pt>
    <dgm:pt modelId="{F647644C-421C-4E08-85BC-3BF4B93E56B6}" type="pres">
      <dgm:prSet presAssocID="{C6C7E5CD-33E8-400A-90A8-48881B876CCC}" presName="linear" presStyleCnt="0">
        <dgm:presLayoutVars>
          <dgm:animLvl val="lvl"/>
          <dgm:resizeHandles val="exact"/>
        </dgm:presLayoutVars>
      </dgm:prSet>
      <dgm:spPr/>
    </dgm:pt>
    <dgm:pt modelId="{E4573E15-7DFE-40A3-B424-C5643C58FFE4}" type="pres">
      <dgm:prSet presAssocID="{472726E0-F6C8-4640-9F90-706570236E6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782C91A-0DF3-4587-82F3-92A4604213E5}" type="pres">
      <dgm:prSet presAssocID="{472726E0-F6C8-4640-9F90-706570236E6F}" presName="childText" presStyleLbl="revTx" presStyleIdx="0" presStyleCnt="2">
        <dgm:presLayoutVars>
          <dgm:bulletEnabled val="1"/>
        </dgm:presLayoutVars>
      </dgm:prSet>
      <dgm:spPr/>
    </dgm:pt>
    <dgm:pt modelId="{B1CB4921-56D6-427D-B553-AFB3AF144D01}" type="pres">
      <dgm:prSet presAssocID="{D2F0358F-B659-4BA5-9B33-30333D623A8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F5C75A7-345A-42B3-A04A-BF02F2590AC1}" type="pres">
      <dgm:prSet presAssocID="{D6472710-FCE8-408E-9123-5F1724393D07}" presName="spacer" presStyleCnt="0"/>
      <dgm:spPr/>
    </dgm:pt>
    <dgm:pt modelId="{1EEB8473-AED8-4C7B-8A25-309481EDEBCA}" type="pres">
      <dgm:prSet presAssocID="{C9B5961D-D6D3-4438-8443-3BD420CC73D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EB61E71-9E8D-4C5B-BDC9-2F2E0270EFE8}" type="pres">
      <dgm:prSet presAssocID="{C9B5961D-D6D3-4438-8443-3BD420CC73D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1F59709-27ED-4F8B-8925-F1B2137CD2E0}" type="presOf" srcId="{0FE72BB8-3A00-47C9-AA3B-26CCDDFC8D52}" destId="{7EB61E71-9E8D-4C5B-BDC9-2F2E0270EFE8}" srcOrd="0" destOrd="2" presId="urn:microsoft.com/office/officeart/2005/8/layout/vList2"/>
    <dgm:cxn modelId="{9330230F-5396-4875-97F4-7D79A5F03047}" srcId="{C9B5961D-D6D3-4438-8443-3BD420CC73D0}" destId="{954BB8DE-0A58-4A12-A2CD-8E95FAA96256}" srcOrd="0" destOrd="0" parTransId="{E070B3C1-0B45-478C-93B9-D07AF76AE3E4}" sibTransId="{FAD79204-BA3A-460C-AFCA-5737B662A6D8}"/>
    <dgm:cxn modelId="{42847D60-45FE-450F-88A2-52D5B36D76BE}" srcId="{472726E0-F6C8-4640-9F90-706570236E6F}" destId="{73E50422-B9F0-45FE-8889-B007C52D6157}" srcOrd="0" destOrd="0" parTransId="{11045C3A-A51E-4155-932C-70F616C9DFA8}" sibTransId="{1003FE46-48C9-42E4-88AE-4C06ADC6C14D}"/>
    <dgm:cxn modelId="{F0032252-960F-4AC8-B762-93EBCC9F9595}" type="presOf" srcId="{16F4CD2E-6995-47BB-A1E0-BC2440F53E4D}" destId="{7EB61E71-9E8D-4C5B-BDC9-2F2E0270EFE8}" srcOrd="0" destOrd="1" presId="urn:microsoft.com/office/officeart/2005/8/layout/vList2"/>
    <dgm:cxn modelId="{3C22AB8E-AA66-4AA5-B89A-5D2B971B9598}" srcId="{C9B5961D-D6D3-4438-8443-3BD420CC73D0}" destId="{0FE72BB8-3A00-47C9-AA3B-26CCDDFC8D52}" srcOrd="1" destOrd="0" parTransId="{2820D561-F909-44A0-AE7E-4BF13F49C4D0}" sibTransId="{79A99A68-ED0D-4003-B059-8F75B9E04860}"/>
    <dgm:cxn modelId="{41D7CE98-62B1-4D4E-A536-C2A3F18DB5B3}" srcId="{0FE72BB8-3A00-47C9-AA3B-26CCDDFC8D52}" destId="{B0AF82F5-7450-4AFE-A15D-9B7A27BD6E96}" srcOrd="0" destOrd="0" parTransId="{9426433E-B371-4A74-8D18-BA093F75ACF5}" sibTransId="{ADA94278-49C8-410C-9257-89476AAE5667}"/>
    <dgm:cxn modelId="{92367F9A-13BB-49F9-AD46-48F122F5CA08}" type="presOf" srcId="{D2F0358F-B659-4BA5-9B33-30333D623A8E}" destId="{B1CB4921-56D6-427D-B553-AFB3AF144D01}" srcOrd="0" destOrd="0" presId="urn:microsoft.com/office/officeart/2005/8/layout/vList2"/>
    <dgm:cxn modelId="{BBFA8AA3-7FB1-4054-8FCC-98DE41DBDC1B}" type="presOf" srcId="{954BB8DE-0A58-4A12-A2CD-8E95FAA96256}" destId="{7EB61E71-9E8D-4C5B-BDC9-2F2E0270EFE8}" srcOrd="0" destOrd="0" presId="urn:microsoft.com/office/officeart/2005/8/layout/vList2"/>
    <dgm:cxn modelId="{15082BA4-8CF1-4950-A7F5-E9947A0D33CA}" srcId="{73E50422-B9F0-45FE-8889-B007C52D6157}" destId="{661A0B11-D0B5-4087-BCA7-F8B3F7C03C87}" srcOrd="0" destOrd="0" parTransId="{6B97919C-E64A-4E1C-BEB0-4F675B4A7ADD}" sibTransId="{D9B38CC7-3F12-4BFD-920A-A916340EA612}"/>
    <dgm:cxn modelId="{B7D348A4-83CB-4227-8D8B-3BD1A31C3C0C}" srcId="{C6C7E5CD-33E8-400A-90A8-48881B876CCC}" destId="{D2F0358F-B659-4BA5-9B33-30333D623A8E}" srcOrd="1" destOrd="0" parTransId="{53420168-34D7-43AA-9EF9-67E878417B78}" sibTransId="{D6472710-FCE8-408E-9123-5F1724393D07}"/>
    <dgm:cxn modelId="{63AE1EB0-F7FB-40AB-B309-E86E5A318762}" type="presOf" srcId="{472726E0-F6C8-4640-9F90-706570236E6F}" destId="{E4573E15-7DFE-40A3-B424-C5643C58FFE4}" srcOrd="0" destOrd="0" presId="urn:microsoft.com/office/officeart/2005/8/layout/vList2"/>
    <dgm:cxn modelId="{1CEB89B3-9441-4600-BC93-06D051D14AB6}" srcId="{954BB8DE-0A58-4A12-A2CD-8E95FAA96256}" destId="{16F4CD2E-6995-47BB-A1E0-BC2440F53E4D}" srcOrd="0" destOrd="0" parTransId="{5CF9F7AA-AB26-4BD4-934A-8F68B8CF25C6}" sibTransId="{A1BEE834-DF7E-4369-856E-26BA20B6E092}"/>
    <dgm:cxn modelId="{D40B84B4-074D-4B98-B317-E64039C77E2F}" srcId="{C6C7E5CD-33E8-400A-90A8-48881B876CCC}" destId="{C9B5961D-D6D3-4438-8443-3BD420CC73D0}" srcOrd="2" destOrd="0" parTransId="{C48830CB-AB91-426C-B69A-973941746652}" sibTransId="{F1D9FA81-084C-4782-B820-43E9A75D7E44}"/>
    <dgm:cxn modelId="{3BA818BB-CC7A-4779-8C78-7B433F4E2117}" srcId="{C6C7E5CD-33E8-400A-90A8-48881B876CCC}" destId="{472726E0-F6C8-4640-9F90-706570236E6F}" srcOrd="0" destOrd="0" parTransId="{19F7B915-EF41-4FA0-A152-BFB24C80CE73}" sibTransId="{161E0209-B2B9-4E46-881C-108F58A50796}"/>
    <dgm:cxn modelId="{5A30ACD6-8AE4-482A-B342-1824A9FC421F}" type="presOf" srcId="{73E50422-B9F0-45FE-8889-B007C52D6157}" destId="{6782C91A-0DF3-4587-82F3-92A4604213E5}" srcOrd="0" destOrd="0" presId="urn:microsoft.com/office/officeart/2005/8/layout/vList2"/>
    <dgm:cxn modelId="{16F61CE2-8598-4796-96D6-783EC7960BE5}" type="presOf" srcId="{661A0B11-D0B5-4087-BCA7-F8B3F7C03C87}" destId="{6782C91A-0DF3-4587-82F3-92A4604213E5}" srcOrd="0" destOrd="1" presId="urn:microsoft.com/office/officeart/2005/8/layout/vList2"/>
    <dgm:cxn modelId="{9DA762E9-DE4B-40B6-8185-F61135D660B7}" type="presOf" srcId="{C9B5961D-D6D3-4438-8443-3BD420CC73D0}" destId="{1EEB8473-AED8-4C7B-8A25-309481EDEBCA}" srcOrd="0" destOrd="0" presId="urn:microsoft.com/office/officeart/2005/8/layout/vList2"/>
    <dgm:cxn modelId="{20CCC1E9-B2CC-4026-B9C2-98319E635441}" type="presOf" srcId="{B0AF82F5-7450-4AFE-A15D-9B7A27BD6E96}" destId="{7EB61E71-9E8D-4C5B-BDC9-2F2E0270EFE8}" srcOrd="0" destOrd="3" presId="urn:microsoft.com/office/officeart/2005/8/layout/vList2"/>
    <dgm:cxn modelId="{891F2FEF-52CC-4697-A3A1-1C5347347C84}" type="presOf" srcId="{C6C7E5CD-33E8-400A-90A8-48881B876CCC}" destId="{F647644C-421C-4E08-85BC-3BF4B93E56B6}" srcOrd="0" destOrd="0" presId="urn:microsoft.com/office/officeart/2005/8/layout/vList2"/>
    <dgm:cxn modelId="{E867ABCE-1725-4BD4-AAFB-49F646B7FBB0}" type="presParOf" srcId="{F647644C-421C-4E08-85BC-3BF4B93E56B6}" destId="{E4573E15-7DFE-40A3-B424-C5643C58FFE4}" srcOrd="0" destOrd="0" presId="urn:microsoft.com/office/officeart/2005/8/layout/vList2"/>
    <dgm:cxn modelId="{651EE143-0CD3-4C38-A0BE-28B8D830138F}" type="presParOf" srcId="{F647644C-421C-4E08-85BC-3BF4B93E56B6}" destId="{6782C91A-0DF3-4587-82F3-92A4604213E5}" srcOrd="1" destOrd="0" presId="urn:microsoft.com/office/officeart/2005/8/layout/vList2"/>
    <dgm:cxn modelId="{5C5D6980-D184-45AA-B3DF-41F175EBE226}" type="presParOf" srcId="{F647644C-421C-4E08-85BC-3BF4B93E56B6}" destId="{B1CB4921-56D6-427D-B553-AFB3AF144D01}" srcOrd="2" destOrd="0" presId="urn:microsoft.com/office/officeart/2005/8/layout/vList2"/>
    <dgm:cxn modelId="{597CC339-B3CD-4A18-BB48-F426F29EA246}" type="presParOf" srcId="{F647644C-421C-4E08-85BC-3BF4B93E56B6}" destId="{BF5C75A7-345A-42B3-A04A-BF02F2590AC1}" srcOrd="3" destOrd="0" presId="urn:microsoft.com/office/officeart/2005/8/layout/vList2"/>
    <dgm:cxn modelId="{E3A29880-9995-4925-9149-FE819D7EA1AC}" type="presParOf" srcId="{F647644C-421C-4E08-85BC-3BF4B93E56B6}" destId="{1EEB8473-AED8-4C7B-8A25-309481EDEBCA}" srcOrd="4" destOrd="0" presId="urn:microsoft.com/office/officeart/2005/8/layout/vList2"/>
    <dgm:cxn modelId="{DC8D8A86-3EB0-4C39-AA14-C46181C2B6F0}" type="presParOf" srcId="{F647644C-421C-4E08-85BC-3BF4B93E56B6}" destId="{7EB61E71-9E8D-4C5B-BDC9-2F2E0270EFE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E124BFB-1B3D-4A45-8B08-0B8E74D5046E}" type="doc">
      <dgm:prSet loTypeId="urn:microsoft.com/office/officeart/2005/8/layout/hList1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F1C7FA8-DE0D-4F13-9D1A-B7F24846A131}">
      <dgm:prSet/>
      <dgm:spPr/>
      <dgm:t>
        <a:bodyPr/>
        <a:lstStyle/>
        <a:p>
          <a:r>
            <a:rPr lang="en-US" dirty="0"/>
            <a:t>Personal reflection is sparking change </a:t>
          </a:r>
        </a:p>
      </dgm:t>
    </dgm:pt>
    <dgm:pt modelId="{1A7CB5F3-BF6E-43CC-814C-BC335BB1652C}" type="parTrans" cxnId="{6095454C-2344-4721-B0A5-9D090516AECA}">
      <dgm:prSet/>
      <dgm:spPr/>
      <dgm:t>
        <a:bodyPr/>
        <a:lstStyle/>
        <a:p>
          <a:endParaRPr lang="en-US"/>
        </a:p>
      </dgm:t>
    </dgm:pt>
    <dgm:pt modelId="{02FB7F7E-14AD-45BC-B0CD-C853FAF4089A}" type="sibTrans" cxnId="{6095454C-2344-4721-B0A5-9D090516AECA}">
      <dgm:prSet/>
      <dgm:spPr/>
      <dgm:t>
        <a:bodyPr/>
        <a:lstStyle/>
        <a:p>
          <a:endParaRPr lang="en-US"/>
        </a:p>
      </dgm:t>
    </dgm:pt>
    <dgm:pt modelId="{CAC15D3A-38DD-45F1-9E1C-B1D2A0DA06F4}">
      <dgm:prSet/>
      <dgm:spPr/>
      <dgm:t>
        <a:bodyPr/>
        <a:lstStyle/>
        <a:p>
          <a:r>
            <a:rPr lang="en-US" sz="2200"/>
            <a:t>Culturally sensitive hygiene product pilot</a:t>
          </a:r>
        </a:p>
      </dgm:t>
    </dgm:pt>
    <dgm:pt modelId="{FF8F8CF6-A5DA-4C89-9E90-68A35265E2F5}" type="parTrans" cxnId="{FFC9231C-9EE0-4D99-B416-C5343948D630}">
      <dgm:prSet/>
      <dgm:spPr/>
      <dgm:t>
        <a:bodyPr/>
        <a:lstStyle/>
        <a:p>
          <a:endParaRPr lang="en-US"/>
        </a:p>
      </dgm:t>
    </dgm:pt>
    <dgm:pt modelId="{A2918C1F-CA69-48CB-9737-96E9CA211045}" type="sibTrans" cxnId="{FFC9231C-9EE0-4D99-B416-C5343948D630}">
      <dgm:prSet/>
      <dgm:spPr/>
      <dgm:t>
        <a:bodyPr/>
        <a:lstStyle/>
        <a:p>
          <a:endParaRPr lang="en-US"/>
        </a:p>
      </dgm:t>
    </dgm:pt>
    <dgm:pt modelId="{EE3A3850-018A-4EF6-87FD-30DF3EEC5ED6}">
      <dgm:prSet/>
      <dgm:spPr/>
      <dgm:t>
        <a:bodyPr/>
        <a:lstStyle/>
        <a:p>
          <a:r>
            <a:rPr lang="en-US" sz="2200" dirty="0"/>
            <a:t>Juneteenth celebrations</a:t>
          </a:r>
        </a:p>
      </dgm:t>
    </dgm:pt>
    <dgm:pt modelId="{449A952A-F022-452B-9127-1F23B3D13870}" type="parTrans" cxnId="{8DB7ABC5-FA08-48FE-B795-30A9FDEC7464}">
      <dgm:prSet/>
      <dgm:spPr/>
      <dgm:t>
        <a:bodyPr/>
        <a:lstStyle/>
        <a:p>
          <a:endParaRPr lang="en-US"/>
        </a:p>
      </dgm:t>
    </dgm:pt>
    <dgm:pt modelId="{8EA5386C-595A-47E5-B053-184C0C24ABEB}" type="sibTrans" cxnId="{8DB7ABC5-FA08-48FE-B795-30A9FDEC7464}">
      <dgm:prSet/>
      <dgm:spPr/>
      <dgm:t>
        <a:bodyPr/>
        <a:lstStyle/>
        <a:p>
          <a:endParaRPr lang="en-US"/>
        </a:p>
      </dgm:t>
    </dgm:pt>
    <dgm:pt modelId="{457A45A0-65C1-47E4-B38B-E18BFCF9B10D}">
      <dgm:prSet/>
      <dgm:spPr/>
      <dgm:t>
        <a:bodyPr/>
        <a:lstStyle/>
        <a:p>
          <a:r>
            <a:rPr lang="en-US" sz="2200"/>
            <a:t>Community activism</a:t>
          </a:r>
        </a:p>
      </dgm:t>
    </dgm:pt>
    <dgm:pt modelId="{FF3154A9-2264-46EF-9AC6-E8834C919571}" type="parTrans" cxnId="{814D596D-7D9A-4D7A-A51B-6DF9C291B515}">
      <dgm:prSet/>
      <dgm:spPr/>
      <dgm:t>
        <a:bodyPr/>
        <a:lstStyle/>
        <a:p>
          <a:endParaRPr lang="en-US"/>
        </a:p>
      </dgm:t>
    </dgm:pt>
    <dgm:pt modelId="{9C59AF2B-C568-4676-AF96-1CC4374799CD}" type="sibTrans" cxnId="{814D596D-7D9A-4D7A-A51B-6DF9C291B515}">
      <dgm:prSet/>
      <dgm:spPr/>
      <dgm:t>
        <a:bodyPr/>
        <a:lstStyle/>
        <a:p>
          <a:endParaRPr lang="en-US"/>
        </a:p>
      </dgm:t>
    </dgm:pt>
    <dgm:pt modelId="{F2FE413B-3032-4B8F-8B1D-8504C8D3E399}">
      <dgm:prSet/>
      <dgm:spPr/>
      <dgm:t>
        <a:bodyPr/>
        <a:lstStyle/>
        <a:p>
          <a:r>
            <a:rPr lang="en-US" sz="2200" dirty="0"/>
            <a:t>Intentional recruitment</a:t>
          </a:r>
        </a:p>
      </dgm:t>
    </dgm:pt>
    <dgm:pt modelId="{B49594BC-BF72-425B-AC97-47C40BFC90AB}" type="parTrans" cxnId="{9104D12A-EE58-4C51-AD0F-3E72B43291B2}">
      <dgm:prSet/>
      <dgm:spPr/>
      <dgm:t>
        <a:bodyPr/>
        <a:lstStyle/>
        <a:p>
          <a:endParaRPr lang="en-US"/>
        </a:p>
      </dgm:t>
    </dgm:pt>
    <dgm:pt modelId="{402FE16D-F3E2-4089-9082-46C9C89B3AC3}" type="sibTrans" cxnId="{9104D12A-EE58-4C51-AD0F-3E72B43291B2}">
      <dgm:prSet/>
      <dgm:spPr/>
      <dgm:t>
        <a:bodyPr/>
        <a:lstStyle/>
        <a:p>
          <a:endParaRPr lang="en-US"/>
        </a:p>
      </dgm:t>
    </dgm:pt>
    <dgm:pt modelId="{8543B172-D454-4603-B99F-9FB9CBF40B48}">
      <dgm:prSet custT="1"/>
      <dgm:spPr/>
      <dgm:t>
        <a:bodyPr/>
        <a:lstStyle/>
        <a:p>
          <a:r>
            <a:rPr lang="en-US" sz="1800" dirty="0"/>
            <a:t>Potential candidates are seeking us out (Website, Word of mouth)</a:t>
          </a:r>
        </a:p>
      </dgm:t>
    </dgm:pt>
    <dgm:pt modelId="{791C147D-B644-4EB2-8CB6-4EB0307E7E48}" type="parTrans" cxnId="{DED6CE14-C616-44D8-991B-AF754219403F}">
      <dgm:prSet/>
      <dgm:spPr/>
      <dgm:t>
        <a:bodyPr/>
        <a:lstStyle/>
        <a:p>
          <a:endParaRPr lang="en-US"/>
        </a:p>
      </dgm:t>
    </dgm:pt>
    <dgm:pt modelId="{60C0ADD6-4D89-4058-A177-F7CBF7CFB234}" type="sibTrans" cxnId="{DED6CE14-C616-44D8-991B-AF754219403F}">
      <dgm:prSet/>
      <dgm:spPr/>
      <dgm:t>
        <a:bodyPr/>
        <a:lstStyle/>
        <a:p>
          <a:endParaRPr lang="en-US"/>
        </a:p>
      </dgm:t>
    </dgm:pt>
    <dgm:pt modelId="{741FAA32-4F96-4D5B-BEDB-C66EE2B93167}">
      <dgm:prSet/>
      <dgm:spPr/>
      <dgm:t>
        <a:bodyPr/>
        <a:lstStyle/>
        <a:p>
          <a:r>
            <a:rPr lang="en-US" dirty="0"/>
            <a:t>Attention/Collaboration outside of our department </a:t>
          </a:r>
        </a:p>
      </dgm:t>
    </dgm:pt>
    <dgm:pt modelId="{0A1484ED-1201-425E-BF2F-27945BC8D792}" type="parTrans" cxnId="{1B9D9F7A-4FA3-449F-B4C9-573587F3CFA7}">
      <dgm:prSet/>
      <dgm:spPr/>
      <dgm:t>
        <a:bodyPr/>
        <a:lstStyle/>
        <a:p>
          <a:endParaRPr lang="en-US"/>
        </a:p>
      </dgm:t>
    </dgm:pt>
    <dgm:pt modelId="{7A8FC67F-1D68-4E9D-8337-CC80C347E5F0}" type="sibTrans" cxnId="{1B9D9F7A-4FA3-449F-B4C9-573587F3CFA7}">
      <dgm:prSet/>
      <dgm:spPr/>
      <dgm:t>
        <a:bodyPr/>
        <a:lstStyle/>
        <a:p>
          <a:endParaRPr lang="en-US"/>
        </a:p>
      </dgm:t>
    </dgm:pt>
    <dgm:pt modelId="{E15A6475-3AE0-4602-AF9A-40492E12ECE9}">
      <dgm:prSet/>
      <dgm:spPr/>
      <dgm:t>
        <a:bodyPr/>
        <a:lstStyle/>
        <a:p>
          <a:r>
            <a:rPr lang="en-US" dirty="0"/>
            <a:t>SOM Faculty Recruitment/Retention</a:t>
          </a:r>
        </a:p>
      </dgm:t>
    </dgm:pt>
    <dgm:pt modelId="{78494584-0797-440E-88A8-8255C8FF94B1}" type="parTrans" cxnId="{8D393894-CDCC-4534-BEAD-BAEDA07AAB13}">
      <dgm:prSet/>
      <dgm:spPr/>
      <dgm:t>
        <a:bodyPr/>
        <a:lstStyle/>
        <a:p>
          <a:endParaRPr lang="en-US"/>
        </a:p>
      </dgm:t>
    </dgm:pt>
    <dgm:pt modelId="{9F7C1E20-BB48-46A7-BFB7-83D8EE5CA4DF}" type="sibTrans" cxnId="{8D393894-CDCC-4534-BEAD-BAEDA07AAB13}">
      <dgm:prSet/>
      <dgm:spPr/>
      <dgm:t>
        <a:bodyPr/>
        <a:lstStyle/>
        <a:p>
          <a:endParaRPr lang="en-US"/>
        </a:p>
      </dgm:t>
    </dgm:pt>
    <dgm:pt modelId="{C0DC336F-969B-40BA-8614-E2C1E806128F}">
      <dgm:prSet/>
      <dgm:spPr/>
      <dgm:t>
        <a:bodyPr/>
        <a:lstStyle/>
        <a:p>
          <a:endParaRPr lang="en-US" dirty="0"/>
        </a:p>
      </dgm:t>
    </dgm:pt>
    <dgm:pt modelId="{5879BA78-DC4B-4604-811C-CE1EE6FBB078}" type="parTrans" cxnId="{A47DE18A-E19E-47FC-8B31-46872D9ED9D5}">
      <dgm:prSet/>
      <dgm:spPr/>
      <dgm:t>
        <a:bodyPr/>
        <a:lstStyle/>
        <a:p>
          <a:endParaRPr lang="en-US"/>
        </a:p>
      </dgm:t>
    </dgm:pt>
    <dgm:pt modelId="{757CD697-B397-40CF-A91B-B50F7F860DD8}" type="sibTrans" cxnId="{A47DE18A-E19E-47FC-8B31-46872D9ED9D5}">
      <dgm:prSet/>
      <dgm:spPr/>
      <dgm:t>
        <a:bodyPr/>
        <a:lstStyle/>
        <a:p>
          <a:endParaRPr lang="en-US"/>
        </a:p>
      </dgm:t>
    </dgm:pt>
    <dgm:pt modelId="{5CFB674B-B108-40A4-87AB-9D0BAA4BA042}">
      <dgm:prSet/>
      <dgm:spPr/>
      <dgm:t>
        <a:bodyPr/>
        <a:lstStyle/>
        <a:p>
          <a:r>
            <a:rPr lang="en-US" dirty="0"/>
            <a:t>Anesthesia</a:t>
          </a:r>
        </a:p>
      </dgm:t>
    </dgm:pt>
    <dgm:pt modelId="{FE84928A-8319-404C-B154-9677C5DADE60}" type="parTrans" cxnId="{5A784C38-E28F-4920-9ACA-D1492F904761}">
      <dgm:prSet/>
      <dgm:spPr/>
      <dgm:t>
        <a:bodyPr/>
        <a:lstStyle/>
        <a:p>
          <a:endParaRPr lang="en-US"/>
        </a:p>
      </dgm:t>
    </dgm:pt>
    <dgm:pt modelId="{C39896B6-EE7E-43F4-A410-41347ACD48D1}" type="sibTrans" cxnId="{5A784C38-E28F-4920-9ACA-D1492F904761}">
      <dgm:prSet/>
      <dgm:spPr/>
      <dgm:t>
        <a:bodyPr/>
        <a:lstStyle/>
        <a:p>
          <a:endParaRPr lang="en-US"/>
        </a:p>
      </dgm:t>
    </dgm:pt>
    <dgm:pt modelId="{953F01B7-D5AF-4F14-9767-3BD67C81F8EF}">
      <dgm:prSet/>
      <dgm:spPr/>
      <dgm:t>
        <a:bodyPr/>
        <a:lstStyle/>
        <a:p>
          <a:r>
            <a:rPr lang="en-US" dirty="0"/>
            <a:t>OB</a:t>
          </a:r>
        </a:p>
      </dgm:t>
    </dgm:pt>
    <dgm:pt modelId="{D403319B-389B-4C79-8AEB-D3A64D01FE96}" type="parTrans" cxnId="{6B53D3BA-D8B8-48FC-9ADD-EA05D096369A}">
      <dgm:prSet/>
      <dgm:spPr/>
      <dgm:t>
        <a:bodyPr/>
        <a:lstStyle/>
        <a:p>
          <a:endParaRPr lang="en-US"/>
        </a:p>
      </dgm:t>
    </dgm:pt>
    <dgm:pt modelId="{74820BD7-9347-497B-8D25-7D5D87C7F742}" type="sibTrans" cxnId="{6B53D3BA-D8B8-48FC-9ADD-EA05D096369A}">
      <dgm:prSet/>
      <dgm:spPr/>
      <dgm:t>
        <a:bodyPr/>
        <a:lstStyle/>
        <a:p>
          <a:endParaRPr lang="en-US"/>
        </a:p>
      </dgm:t>
    </dgm:pt>
    <dgm:pt modelId="{FC143D61-4C83-4090-8EED-562A1568E0F7}">
      <dgm:prSet/>
      <dgm:spPr/>
      <dgm:t>
        <a:bodyPr/>
        <a:lstStyle/>
        <a:p>
          <a:r>
            <a:rPr lang="en-US" dirty="0"/>
            <a:t>SOM Ambulatory Care</a:t>
          </a:r>
        </a:p>
      </dgm:t>
    </dgm:pt>
    <dgm:pt modelId="{D516AC44-2A11-4538-A057-3ED7FCEA4DCD}" type="parTrans" cxnId="{9140287A-5023-4262-A5FE-B9BFA0F7C8C0}">
      <dgm:prSet/>
      <dgm:spPr/>
      <dgm:t>
        <a:bodyPr/>
        <a:lstStyle/>
        <a:p>
          <a:endParaRPr lang="en-US"/>
        </a:p>
      </dgm:t>
    </dgm:pt>
    <dgm:pt modelId="{97D610A4-6FE5-4F7A-BAED-EC0AA21ED84E}" type="sibTrans" cxnId="{9140287A-5023-4262-A5FE-B9BFA0F7C8C0}">
      <dgm:prSet/>
      <dgm:spPr/>
      <dgm:t>
        <a:bodyPr/>
        <a:lstStyle/>
        <a:p>
          <a:endParaRPr lang="en-US"/>
        </a:p>
      </dgm:t>
    </dgm:pt>
    <dgm:pt modelId="{982A1B51-545F-479A-9EFE-A8C91504036E}">
      <dgm:prSet/>
      <dgm:spPr/>
      <dgm:t>
        <a:bodyPr/>
        <a:lstStyle/>
        <a:p>
          <a:r>
            <a:rPr lang="en-US" dirty="0"/>
            <a:t>Anne Arundel Medical Center</a:t>
          </a:r>
        </a:p>
      </dgm:t>
    </dgm:pt>
    <dgm:pt modelId="{5B19E3C6-AC31-41AD-920F-B8992B4704E3}" type="parTrans" cxnId="{96B4B750-564B-4943-BCF5-622255D695AB}">
      <dgm:prSet/>
      <dgm:spPr/>
      <dgm:t>
        <a:bodyPr/>
        <a:lstStyle/>
        <a:p>
          <a:endParaRPr lang="en-US"/>
        </a:p>
      </dgm:t>
    </dgm:pt>
    <dgm:pt modelId="{B29233A2-BF9A-40BE-A045-C9C2C6629CE3}" type="sibTrans" cxnId="{96B4B750-564B-4943-BCF5-622255D695AB}">
      <dgm:prSet/>
      <dgm:spPr/>
      <dgm:t>
        <a:bodyPr/>
        <a:lstStyle/>
        <a:p>
          <a:endParaRPr lang="en-US"/>
        </a:p>
      </dgm:t>
    </dgm:pt>
    <dgm:pt modelId="{29EEE58C-E81F-4E35-A7C6-DA24BEBDB496}">
      <dgm:prSet/>
      <dgm:spPr/>
      <dgm:t>
        <a:bodyPr/>
        <a:lstStyle/>
        <a:p>
          <a:r>
            <a:rPr lang="en-US" dirty="0"/>
            <a:t>Northwell Health Systems - NJ</a:t>
          </a:r>
        </a:p>
      </dgm:t>
    </dgm:pt>
    <dgm:pt modelId="{CA644DAD-BF9A-4142-9205-DFE452D5944D}" type="parTrans" cxnId="{91ED6722-5D3F-4D2E-AD94-A827B4C3F1B4}">
      <dgm:prSet/>
      <dgm:spPr/>
      <dgm:t>
        <a:bodyPr/>
        <a:lstStyle/>
        <a:p>
          <a:endParaRPr lang="en-US"/>
        </a:p>
      </dgm:t>
    </dgm:pt>
    <dgm:pt modelId="{E6D6E7EC-11D6-4417-8BA1-104A455C6755}" type="sibTrans" cxnId="{91ED6722-5D3F-4D2E-AD94-A827B4C3F1B4}">
      <dgm:prSet/>
      <dgm:spPr/>
      <dgm:t>
        <a:bodyPr/>
        <a:lstStyle/>
        <a:p>
          <a:endParaRPr lang="en-US"/>
        </a:p>
      </dgm:t>
    </dgm:pt>
    <dgm:pt modelId="{A0351376-774C-4553-B6C0-186986990AC2}" type="pres">
      <dgm:prSet presAssocID="{BE124BFB-1B3D-4A45-8B08-0B8E74D5046E}" presName="Name0" presStyleCnt="0">
        <dgm:presLayoutVars>
          <dgm:dir/>
          <dgm:animLvl val="lvl"/>
          <dgm:resizeHandles val="exact"/>
        </dgm:presLayoutVars>
      </dgm:prSet>
      <dgm:spPr/>
    </dgm:pt>
    <dgm:pt modelId="{AFE666E1-DD35-4C91-A7EF-E06E55002FBE}" type="pres">
      <dgm:prSet presAssocID="{1F1C7FA8-DE0D-4F13-9D1A-B7F24846A131}" presName="composite" presStyleCnt="0"/>
      <dgm:spPr/>
    </dgm:pt>
    <dgm:pt modelId="{63D7B037-CC12-451E-94DF-CC3AE39BF1F6}" type="pres">
      <dgm:prSet presAssocID="{1F1C7FA8-DE0D-4F13-9D1A-B7F24846A13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EF1E1746-9C76-4B4A-8A37-A8DCE28919DF}" type="pres">
      <dgm:prSet presAssocID="{1F1C7FA8-DE0D-4F13-9D1A-B7F24846A131}" presName="desTx" presStyleLbl="alignAccFollowNode1" presStyleIdx="0" presStyleCnt="2">
        <dgm:presLayoutVars>
          <dgm:bulletEnabled val="1"/>
        </dgm:presLayoutVars>
      </dgm:prSet>
      <dgm:spPr/>
    </dgm:pt>
    <dgm:pt modelId="{7ED114A5-8FB0-4D9A-81CA-0C7FA7D93135}" type="pres">
      <dgm:prSet presAssocID="{02FB7F7E-14AD-45BC-B0CD-C853FAF4089A}" presName="space" presStyleCnt="0"/>
      <dgm:spPr/>
    </dgm:pt>
    <dgm:pt modelId="{886F33AA-1555-4B10-BEBF-96ADCA27674A}" type="pres">
      <dgm:prSet presAssocID="{741FAA32-4F96-4D5B-BEDB-C66EE2B93167}" presName="composite" presStyleCnt="0"/>
      <dgm:spPr/>
    </dgm:pt>
    <dgm:pt modelId="{72B41D0C-FFD2-4662-866E-681E030A876F}" type="pres">
      <dgm:prSet presAssocID="{741FAA32-4F96-4D5B-BEDB-C66EE2B9316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437CEDB-730D-486E-8EEE-8E0054F45C50}" type="pres">
      <dgm:prSet presAssocID="{741FAA32-4F96-4D5B-BEDB-C66EE2B93167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9A73006-A52A-43FE-8400-D7F38059AEF4}" type="presOf" srcId="{982A1B51-545F-479A-9EFE-A8C91504036E}" destId="{1437CEDB-730D-486E-8EEE-8E0054F45C50}" srcOrd="0" destOrd="4" presId="urn:microsoft.com/office/officeart/2005/8/layout/hList1"/>
    <dgm:cxn modelId="{9CD2340F-A1A8-4E59-BCE2-B908AE436652}" type="presOf" srcId="{953F01B7-D5AF-4F14-9767-3BD67C81F8EF}" destId="{1437CEDB-730D-486E-8EEE-8E0054F45C50}" srcOrd="0" destOrd="2" presId="urn:microsoft.com/office/officeart/2005/8/layout/hList1"/>
    <dgm:cxn modelId="{758E1E14-4629-4E1B-AEE3-242D0AA21D8E}" type="presOf" srcId="{CAC15D3A-38DD-45F1-9E1C-B1D2A0DA06F4}" destId="{EF1E1746-9C76-4B4A-8A37-A8DCE28919DF}" srcOrd="0" destOrd="0" presId="urn:microsoft.com/office/officeart/2005/8/layout/hList1"/>
    <dgm:cxn modelId="{DED6CE14-C616-44D8-991B-AF754219403F}" srcId="{F2FE413B-3032-4B8F-8B1D-8504C8D3E399}" destId="{8543B172-D454-4603-B99F-9FB9CBF40B48}" srcOrd="0" destOrd="0" parTransId="{791C147D-B644-4EB2-8CB6-4EB0307E7E48}" sibTransId="{60C0ADD6-4D89-4058-A177-F7CBF7CFB234}"/>
    <dgm:cxn modelId="{FFC9231C-9EE0-4D99-B416-C5343948D630}" srcId="{1F1C7FA8-DE0D-4F13-9D1A-B7F24846A131}" destId="{CAC15D3A-38DD-45F1-9E1C-B1D2A0DA06F4}" srcOrd="0" destOrd="0" parTransId="{FF8F8CF6-A5DA-4C89-9E90-68A35265E2F5}" sibTransId="{A2918C1F-CA69-48CB-9737-96E9CA211045}"/>
    <dgm:cxn modelId="{BDC30921-9FF2-4795-BB72-0E8BA06E637F}" type="presOf" srcId="{5CFB674B-B108-40A4-87AB-9D0BAA4BA042}" destId="{1437CEDB-730D-486E-8EEE-8E0054F45C50}" srcOrd="0" destOrd="1" presId="urn:microsoft.com/office/officeart/2005/8/layout/hList1"/>
    <dgm:cxn modelId="{91ED6722-5D3F-4D2E-AD94-A827B4C3F1B4}" srcId="{741FAA32-4F96-4D5B-BEDB-C66EE2B93167}" destId="{29EEE58C-E81F-4E35-A7C6-DA24BEBDB496}" srcOrd="5" destOrd="0" parTransId="{CA644DAD-BF9A-4142-9205-DFE452D5944D}" sibTransId="{E6D6E7EC-11D6-4417-8BA1-104A455C6755}"/>
    <dgm:cxn modelId="{9104D12A-EE58-4C51-AD0F-3E72B43291B2}" srcId="{1F1C7FA8-DE0D-4F13-9D1A-B7F24846A131}" destId="{F2FE413B-3032-4B8F-8B1D-8504C8D3E399}" srcOrd="3" destOrd="0" parTransId="{B49594BC-BF72-425B-AC97-47C40BFC90AB}" sibTransId="{402FE16D-F3E2-4089-9082-46C9C89B3AC3}"/>
    <dgm:cxn modelId="{5A784C38-E28F-4920-9ACA-D1492F904761}" srcId="{741FAA32-4F96-4D5B-BEDB-C66EE2B93167}" destId="{5CFB674B-B108-40A4-87AB-9D0BAA4BA042}" srcOrd="1" destOrd="0" parTransId="{FE84928A-8319-404C-B154-9677C5DADE60}" sibTransId="{C39896B6-EE7E-43F4-A410-41347ACD48D1}"/>
    <dgm:cxn modelId="{6E796E3C-04C9-4AFD-8759-46D40C60E48B}" type="presOf" srcId="{E15A6475-3AE0-4602-AF9A-40492E12ECE9}" destId="{1437CEDB-730D-486E-8EEE-8E0054F45C50}" srcOrd="0" destOrd="0" presId="urn:microsoft.com/office/officeart/2005/8/layout/hList1"/>
    <dgm:cxn modelId="{B4B4C45B-8D80-46AB-9DF8-CAE4CFABA2B2}" type="presOf" srcId="{EE3A3850-018A-4EF6-87FD-30DF3EEC5ED6}" destId="{EF1E1746-9C76-4B4A-8A37-A8DCE28919DF}" srcOrd="0" destOrd="1" presId="urn:microsoft.com/office/officeart/2005/8/layout/hList1"/>
    <dgm:cxn modelId="{70960D5D-8646-4E9A-A89D-3E132419C858}" type="presOf" srcId="{741FAA32-4F96-4D5B-BEDB-C66EE2B93167}" destId="{72B41D0C-FFD2-4662-866E-681E030A876F}" srcOrd="0" destOrd="0" presId="urn:microsoft.com/office/officeart/2005/8/layout/hList1"/>
    <dgm:cxn modelId="{6E5E9765-0943-4754-988C-118244A9DB06}" type="presOf" srcId="{C0DC336F-969B-40BA-8614-E2C1E806128F}" destId="{1437CEDB-730D-486E-8EEE-8E0054F45C50}" srcOrd="0" destOrd="6" presId="urn:microsoft.com/office/officeart/2005/8/layout/hList1"/>
    <dgm:cxn modelId="{87384348-1787-4224-AAB8-77106BF02B80}" type="presOf" srcId="{1F1C7FA8-DE0D-4F13-9D1A-B7F24846A131}" destId="{63D7B037-CC12-451E-94DF-CC3AE39BF1F6}" srcOrd="0" destOrd="0" presId="urn:microsoft.com/office/officeart/2005/8/layout/hList1"/>
    <dgm:cxn modelId="{E5C5EA68-CCBA-47F4-BE54-6383EA110A14}" type="presOf" srcId="{457A45A0-65C1-47E4-B38B-E18BFCF9B10D}" destId="{EF1E1746-9C76-4B4A-8A37-A8DCE28919DF}" srcOrd="0" destOrd="2" presId="urn:microsoft.com/office/officeart/2005/8/layout/hList1"/>
    <dgm:cxn modelId="{12366C49-9F1B-45B3-96EB-FD2C1B5D50A9}" type="presOf" srcId="{29EEE58C-E81F-4E35-A7C6-DA24BEBDB496}" destId="{1437CEDB-730D-486E-8EEE-8E0054F45C50}" srcOrd="0" destOrd="5" presId="urn:microsoft.com/office/officeart/2005/8/layout/hList1"/>
    <dgm:cxn modelId="{6095454C-2344-4721-B0A5-9D090516AECA}" srcId="{BE124BFB-1B3D-4A45-8B08-0B8E74D5046E}" destId="{1F1C7FA8-DE0D-4F13-9D1A-B7F24846A131}" srcOrd="0" destOrd="0" parTransId="{1A7CB5F3-BF6E-43CC-814C-BC335BB1652C}" sibTransId="{02FB7F7E-14AD-45BC-B0CD-C853FAF4089A}"/>
    <dgm:cxn modelId="{814D596D-7D9A-4D7A-A51B-6DF9C291B515}" srcId="{1F1C7FA8-DE0D-4F13-9D1A-B7F24846A131}" destId="{457A45A0-65C1-47E4-B38B-E18BFCF9B10D}" srcOrd="2" destOrd="0" parTransId="{FF3154A9-2264-46EF-9AC6-E8834C919571}" sibTransId="{9C59AF2B-C568-4676-AF96-1CC4374799CD}"/>
    <dgm:cxn modelId="{5887B74E-E374-4BEC-AF53-EE308F613918}" type="presOf" srcId="{FC143D61-4C83-4090-8EED-562A1568E0F7}" destId="{1437CEDB-730D-486E-8EEE-8E0054F45C50}" srcOrd="0" destOrd="3" presId="urn:microsoft.com/office/officeart/2005/8/layout/hList1"/>
    <dgm:cxn modelId="{96B4B750-564B-4943-BCF5-622255D695AB}" srcId="{741FAA32-4F96-4D5B-BEDB-C66EE2B93167}" destId="{982A1B51-545F-479A-9EFE-A8C91504036E}" srcOrd="4" destOrd="0" parTransId="{5B19E3C6-AC31-41AD-920F-B8992B4704E3}" sibTransId="{B29233A2-BF9A-40BE-A045-C9C2C6629CE3}"/>
    <dgm:cxn modelId="{9140287A-5023-4262-A5FE-B9BFA0F7C8C0}" srcId="{741FAA32-4F96-4D5B-BEDB-C66EE2B93167}" destId="{FC143D61-4C83-4090-8EED-562A1568E0F7}" srcOrd="3" destOrd="0" parTransId="{D516AC44-2A11-4538-A057-3ED7FCEA4DCD}" sibTransId="{97D610A4-6FE5-4F7A-BAED-EC0AA21ED84E}"/>
    <dgm:cxn modelId="{1B9D9F7A-4FA3-449F-B4C9-573587F3CFA7}" srcId="{BE124BFB-1B3D-4A45-8B08-0B8E74D5046E}" destId="{741FAA32-4F96-4D5B-BEDB-C66EE2B93167}" srcOrd="1" destOrd="0" parTransId="{0A1484ED-1201-425E-BF2F-27945BC8D792}" sibTransId="{7A8FC67F-1D68-4E9D-8337-CC80C347E5F0}"/>
    <dgm:cxn modelId="{A47DE18A-E19E-47FC-8B31-46872D9ED9D5}" srcId="{741FAA32-4F96-4D5B-BEDB-C66EE2B93167}" destId="{C0DC336F-969B-40BA-8614-E2C1E806128F}" srcOrd="6" destOrd="0" parTransId="{5879BA78-DC4B-4604-811C-CE1EE6FBB078}" sibTransId="{757CD697-B397-40CF-A91B-B50F7F860DD8}"/>
    <dgm:cxn modelId="{06CB988E-7058-413D-AF29-E7E9C0562F32}" type="presOf" srcId="{8543B172-D454-4603-B99F-9FB9CBF40B48}" destId="{EF1E1746-9C76-4B4A-8A37-A8DCE28919DF}" srcOrd="0" destOrd="4" presId="urn:microsoft.com/office/officeart/2005/8/layout/hList1"/>
    <dgm:cxn modelId="{8D393894-CDCC-4534-BEAD-BAEDA07AAB13}" srcId="{741FAA32-4F96-4D5B-BEDB-C66EE2B93167}" destId="{E15A6475-3AE0-4602-AF9A-40492E12ECE9}" srcOrd="0" destOrd="0" parTransId="{78494584-0797-440E-88A8-8255C8FF94B1}" sibTransId="{9F7C1E20-BB48-46A7-BFB7-83D8EE5CA4DF}"/>
    <dgm:cxn modelId="{6B53D3BA-D8B8-48FC-9ADD-EA05D096369A}" srcId="{741FAA32-4F96-4D5B-BEDB-C66EE2B93167}" destId="{953F01B7-D5AF-4F14-9767-3BD67C81F8EF}" srcOrd="2" destOrd="0" parTransId="{D403319B-389B-4C79-8AEB-D3A64D01FE96}" sibTransId="{74820BD7-9347-497B-8D25-7D5D87C7F742}"/>
    <dgm:cxn modelId="{6BE2EABB-5850-472D-B6FF-8B88911AB021}" type="presOf" srcId="{BE124BFB-1B3D-4A45-8B08-0B8E74D5046E}" destId="{A0351376-774C-4553-B6C0-186986990AC2}" srcOrd="0" destOrd="0" presId="urn:microsoft.com/office/officeart/2005/8/layout/hList1"/>
    <dgm:cxn modelId="{8DB7ABC5-FA08-48FE-B795-30A9FDEC7464}" srcId="{1F1C7FA8-DE0D-4F13-9D1A-B7F24846A131}" destId="{EE3A3850-018A-4EF6-87FD-30DF3EEC5ED6}" srcOrd="1" destOrd="0" parTransId="{449A952A-F022-452B-9127-1F23B3D13870}" sibTransId="{8EA5386C-595A-47E5-B053-184C0C24ABEB}"/>
    <dgm:cxn modelId="{855EA1FD-C81C-47C7-A7C6-DAB2CB0E61AB}" type="presOf" srcId="{F2FE413B-3032-4B8F-8B1D-8504C8D3E399}" destId="{EF1E1746-9C76-4B4A-8A37-A8DCE28919DF}" srcOrd="0" destOrd="3" presId="urn:microsoft.com/office/officeart/2005/8/layout/hList1"/>
    <dgm:cxn modelId="{659B1588-C6B8-4A44-A152-EB711BC5B1AF}" type="presParOf" srcId="{A0351376-774C-4553-B6C0-186986990AC2}" destId="{AFE666E1-DD35-4C91-A7EF-E06E55002FBE}" srcOrd="0" destOrd="0" presId="urn:microsoft.com/office/officeart/2005/8/layout/hList1"/>
    <dgm:cxn modelId="{59F3A1EB-D19C-45C5-9112-9893C20DCD48}" type="presParOf" srcId="{AFE666E1-DD35-4C91-A7EF-E06E55002FBE}" destId="{63D7B037-CC12-451E-94DF-CC3AE39BF1F6}" srcOrd="0" destOrd="0" presId="urn:microsoft.com/office/officeart/2005/8/layout/hList1"/>
    <dgm:cxn modelId="{F26D39DA-D57D-4E3D-B584-C9878A0C8C08}" type="presParOf" srcId="{AFE666E1-DD35-4C91-A7EF-E06E55002FBE}" destId="{EF1E1746-9C76-4B4A-8A37-A8DCE28919DF}" srcOrd="1" destOrd="0" presId="urn:microsoft.com/office/officeart/2005/8/layout/hList1"/>
    <dgm:cxn modelId="{8A122A3E-F442-4309-94EE-67ED3FA1DA4F}" type="presParOf" srcId="{A0351376-774C-4553-B6C0-186986990AC2}" destId="{7ED114A5-8FB0-4D9A-81CA-0C7FA7D93135}" srcOrd="1" destOrd="0" presId="urn:microsoft.com/office/officeart/2005/8/layout/hList1"/>
    <dgm:cxn modelId="{EE0687B1-E626-4EDF-8A3B-68766E25DE16}" type="presParOf" srcId="{A0351376-774C-4553-B6C0-186986990AC2}" destId="{886F33AA-1555-4B10-BEBF-96ADCA27674A}" srcOrd="2" destOrd="0" presId="urn:microsoft.com/office/officeart/2005/8/layout/hList1"/>
    <dgm:cxn modelId="{5C41F1D3-EAC5-41DA-969D-F0B79BFDB021}" type="presParOf" srcId="{886F33AA-1555-4B10-BEBF-96ADCA27674A}" destId="{72B41D0C-FFD2-4662-866E-681E030A876F}" srcOrd="0" destOrd="0" presId="urn:microsoft.com/office/officeart/2005/8/layout/hList1"/>
    <dgm:cxn modelId="{314B6178-C715-4786-9AEB-027F0EC0B077}" type="presParOf" srcId="{886F33AA-1555-4B10-BEBF-96ADCA27674A}" destId="{1437CEDB-730D-486E-8EEE-8E0054F45C5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B73EC41-1518-430C-989D-8072440B0CE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DC24845-735C-4A26-8C3F-AF6CE84D3CF9}">
      <dgm:prSet/>
      <dgm:spPr/>
      <dgm:t>
        <a:bodyPr/>
        <a:lstStyle/>
        <a:p>
          <a:r>
            <a:rPr lang="en-US"/>
            <a:t>Wanting immediate action affects understanding about how much you might not know</a:t>
          </a:r>
        </a:p>
      </dgm:t>
    </dgm:pt>
    <dgm:pt modelId="{B226B547-0A4C-450E-99B8-1CBD1D3C172E}" type="parTrans" cxnId="{CDBD1780-196B-409B-943A-E7B39449E98B}">
      <dgm:prSet/>
      <dgm:spPr/>
      <dgm:t>
        <a:bodyPr/>
        <a:lstStyle/>
        <a:p>
          <a:endParaRPr lang="en-US"/>
        </a:p>
      </dgm:t>
    </dgm:pt>
    <dgm:pt modelId="{62689A8E-F256-4BD3-AB79-06B255404782}" type="sibTrans" cxnId="{CDBD1780-196B-409B-943A-E7B39449E98B}">
      <dgm:prSet/>
      <dgm:spPr/>
      <dgm:t>
        <a:bodyPr/>
        <a:lstStyle/>
        <a:p>
          <a:endParaRPr lang="en-US"/>
        </a:p>
      </dgm:t>
    </dgm:pt>
    <dgm:pt modelId="{E3C538F8-2034-497C-B854-F4E2B1ED683B}">
      <dgm:prSet/>
      <dgm:spPr/>
      <dgm:t>
        <a:bodyPr/>
        <a:lstStyle/>
        <a:p>
          <a:r>
            <a:rPr lang="en-US"/>
            <a:t>Establishing an infrastructure allows for partnerships to develop and facilitates collaboration</a:t>
          </a:r>
        </a:p>
      </dgm:t>
    </dgm:pt>
    <dgm:pt modelId="{08DAA25E-A049-4AA8-A901-A5C5CED22615}" type="parTrans" cxnId="{62D416EE-59AF-460D-87B3-EBDE130E3422}">
      <dgm:prSet/>
      <dgm:spPr/>
      <dgm:t>
        <a:bodyPr/>
        <a:lstStyle/>
        <a:p>
          <a:endParaRPr lang="en-US"/>
        </a:p>
      </dgm:t>
    </dgm:pt>
    <dgm:pt modelId="{0A7B17EE-1CFF-4322-B296-A9AD0EBE0620}" type="sibTrans" cxnId="{62D416EE-59AF-460D-87B3-EBDE130E3422}">
      <dgm:prSet/>
      <dgm:spPr/>
      <dgm:t>
        <a:bodyPr/>
        <a:lstStyle/>
        <a:p>
          <a:endParaRPr lang="en-US"/>
        </a:p>
      </dgm:t>
    </dgm:pt>
    <dgm:pt modelId="{C3531A5E-66E4-4835-A5A7-BE9A80BF62BE}">
      <dgm:prSet/>
      <dgm:spPr/>
      <dgm:t>
        <a:bodyPr/>
        <a:lstStyle/>
        <a:p>
          <a:r>
            <a:rPr lang="en-US"/>
            <a:t>Identifying talented potential comes in many forms but you must seek it out</a:t>
          </a:r>
        </a:p>
      </dgm:t>
    </dgm:pt>
    <dgm:pt modelId="{97F13662-0004-445D-8381-B09D97B9A318}" type="parTrans" cxnId="{11B3264A-A0EE-40C0-A640-B607899FFA86}">
      <dgm:prSet/>
      <dgm:spPr/>
      <dgm:t>
        <a:bodyPr/>
        <a:lstStyle/>
        <a:p>
          <a:endParaRPr lang="en-US"/>
        </a:p>
      </dgm:t>
    </dgm:pt>
    <dgm:pt modelId="{E7B21A15-1BB2-483A-A8EC-D76035EF505D}" type="sibTrans" cxnId="{11B3264A-A0EE-40C0-A640-B607899FFA86}">
      <dgm:prSet/>
      <dgm:spPr/>
      <dgm:t>
        <a:bodyPr/>
        <a:lstStyle/>
        <a:p>
          <a:endParaRPr lang="en-US"/>
        </a:p>
      </dgm:t>
    </dgm:pt>
    <dgm:pt modelId="{41B9970C-1915-42D1-85C9-B9B594D067CC}">
      <dgm:prSet/>
      <dgm:spPr/>
      <dgm:t>
        <a:bodyPr/>
        <a:lstStyle/>
        <a:p>
          <a:r>
            <a:rPr lang="en-US"/>
            <a:t>Vision must align with the broader values of the department</a:t>
          </a:r>
        </a:p>
      </dgm:t>
    </dgm:pt>
    <dgm:pt modelId="{8C5C827A-7254-4D67-911D-620C4EB20FA1}" type="parTrans" cxnId="{70D6DA25-B1AE-46AA-8D04-851B082231D6}">
      <dgm:prSet/>
      <dgm:spPr/>
      <dgm:t>
        <a:bodyPr/>
        <a:lstStyle/>
        <a:p>
          <a:endParaRPr lang="en-US"/>
        </a:p>
      </dgm:t>
    </dgm:pt>
    <dgm:pt modelId="{6AB2B2C0-5A3E-41E6-9CBE-20965DC3E50E}" type="sibTrans" cxnId="{70D6DA25-B1AE-46AA-8D04-851B082231D6}">
      <dgm:prSet/>
      <dgm:spPr/>
      <dgm:t>
        <a:bodyPr/>
        <a:lstStyle/>
        <a:p>
          <a:endParaRPr lang="en-US"/>
        </a:p>
      </dgm:t>
    </dgm:pt>
    <dgm:pt modelId="{DDD97114-CF34-4803-89AE-65F4371F1BEE}">
      <dgm:prSet/>
      <dgm:spPr/>
      <dgm:t>
        <a:bodyPr/>
        <a:lstStyle/>
        <a:p>
          <a:r>
            <a:rPr lang="en-US"/>
            <a:t>One person can spread the message</a:t>
          </a:r>
        </a:p>
      </dgm:t>
    </dgm:pt>
    <dgm:pt modelId="{A1821346-814F-4F91-A06D-A94266A56B45}" type="parTrans" cxnId="{008827B8-1B91-4CE9-B5CD-FA3506ACF155}">
      <dgm:prSet/>
      <dgm:spPr/>
      <dgm:t>
        <a:bodyPr/>
        <a:lstStyle/>
        <a:p>
          <a:endParaRPr lang="en-US"/>
        </a:p>
      </dgm:t>
    </dgm:pt>
    <dgm:pt modelId="{892E9313-E2A1-4DFF-B2F4-3E5F6307EB6B}" type="sibTrans" cxnId="{008827B8-1B91-4CE9-B5CD-FA3506ACF155}">
      <dgm:prSet/>
      <dgm:spPr/>
      <dgm:t>
        <a:bodyPr/>
        <a:lstStyle/>
        <a:p>
          <a:endParaRPr lang="en-US"/>
        </a:p>
      </dgm:t>
    </dgm:pt>
    <dgm:pt modelId="{0AA60070-9E56-4804-9B5C-AEBB5CB0D2BD}">
      <dgm:prSet/>
      <dgm:spPr/>
      <dgm:t>
        <a:bodyPr/>
        <a:lstStyle/>
        <a:p>
          <a:r>
            <a:rPr lang="en-US"/>
            <a:t>The vision must be understood and shared by most of the group</a:t>
          </a:r>
        </a:p>
      </dgm:t>
    </dgm:pt>
    <dgm:pt modelId="{A4A30168-41AB-4F01-B12A-9C48D970763F}" type="parTrans" cxnId="{4A5E9DF3-5401-4E4E-B0D6-F81F28894504}">
      <dgm:prSet/>
      <dgm:spPr/>
      <dgm:t>
        <a:bodyPr/>
        <a:lstStyle/>
        <a:p>
          <a:endParaRPr lang="en-US"/>
        </a:p>
      </dgm:t>
    </dgm:pt>
    <dgm:pt modelId="{A0DA7B3F-72E9-49E5-A6A6-302CADCF99AB}" type="sibTrans" cxnId="{4A5E9DF3-5401-4E4E-B0D6-F81F28894504}">
      <dgm:prSet/>
      <dgm:spPr/>
      <dgm:t>
        <a:bodyPr/>
        <a:lstStyle/>
        <a:p>
          <a:endParaRPr lang="en-US"/>
        </a:p>
      </dgm:t>
    </dgm:pt>
    <dgm:pt modelId="{7ECC52A1-2E6C-4C86-9517-1ABB46C8EAE7}" type="pres">
      <dgm:prSet presAssocID="{7B73EC41-1518-430C-989D-8072440B0CEA}" presName="root" presStyleCnt="0">
        <dgm:presLayoutVars>
          <dgm:dir/>
          <dgm:resizeHandles val="exact"/>
        </dgm:presLayoutVars>
      </dgm:prSet>
      <dgm:spPr/>
    </dgm:pt>
    <dgm:pt modelId="{CDDA982C-F8A5-4432-913D-6588634DFC96}" type="pres">
      <dgm:prSet presAssocID="{1DC24845-735C-4A26-8C3F-AF6CE84D3CF9}" presName="compNode" presStyleCnt="0"/>
      <dgm:spPr/>
    </dgm:pt>
    <dgm:pt modelId="{507316D8-A8B4-4072-A2C2-8993F27B8402}" type="pres">
      <dgm:prSet presAssocID="{1DC24845-735C-4A26-8C3F-AF6CE84D3CF9}" presName="bgRect" presStyleLbl="bgShp" presStyleIdx="0" presStyleCnt="3"/>
      <dgm:spPr/>
    </dgm:pt>
    <dgm:pt modelId="{7BD8013D-5650-4EC9-A2C0-D13512D25E19}" type="pres">
      <dgm:prSet presAssocID="{1DC24845-735C-4A26-8C3F-AF6CE84D3CF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85E3CC67-95AB-440C-B2E3-018A5934CF00}" type="pres">
      <dgm:prSet presAssocID="{1DC24845-735C-4A26-8C3F-AF6CE84D3CF9}" presName="spaceRect" presStyleCnt="0"/>
      <dgm:spPr/>
    </dgm:pt>
    <dgm:pt modelId="{A06B3F38-94C3-4818-AB5E-EDA13619E06B}" type="pres">
      <dgm:prSet presAssocID="{1DC24845-735C-4A26-8C3F-AF6CE84D3CF9}" presName="parTx" presStyleLbl="revTx" presStyleIdx="0" presStyleCnt="5">
        <dgm:presLayoutVars>
          <dgm:chMax val="0"/>
          <dgm:chPref val="0"/>
        </dgm:presLayoutVars>
      </dgm:prSet>
      <dgm:spPr/>
    </dgm:pt>
    <dgm:pt modelId="{F6718252-FDF1-4B13-85C7-D6D6D4D314D4}" type="pres">
      <dgm:prSet presAssocID="{62689A8E-F256-4BD3-AB79-06B255404782}" presName="sibTrans" presStyleCnt="0"/>
      <dgm:spPr/>
    </dgm:pt>
    <dgm:pt modelId="{EF379FCD-8271-4373-B92F-F6956B664EE8}" type="pres">
      <dgm:prSet presAssocID="{E3C538F8-2034-497C-B854-F4E2B1ED683B}" presName="compNode" presStyleCnt="0"/>
      <dgm:spPr/>
    </dgm:pt>
    <dgm:pt modelId="{0CCC9181-08B8-488D-B8E4-959194758640}" type="pres">
      <dgm:prSet presAssocID="{E3C538F8-2034-497C-B854-F4E2B1ED683B}" presName="bgRect" presStyleLbl="bgShp" presStyleIdx="1" presStyleCnt="3"/>
      <dgm:spPr/>
    </dgm:pt>
    <dgm:pt modelId="{1BC2A286-D5B0-488D-94F7-AF8D5BD12CC3}" type="pres">
      <dgm:prSet presAssocID="{E3C538F8-2034-497C-B854-F4E2B1ED683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DD32CE1B-9833-42BD-9BEB-66F1A88FE70D}" type="pres">
      <dgm:prSet presAssocID="{E3C538F8-2034-497C-B854-F4E2B1ED683B}" presName="spaceRect" presStyleCnt="0"/>
      <dgm:spPr/>
    </dgm:pt>
    <dgm:pt modelId="{B4680E22-9288-4FB3-BE68-3E104A737386}" type="pres">
      <dgm:prSet presAssocID="{E3C538F8-2034-497C-B854-F4E2B1ED683B}" presName="parTx" presStyleLbl="revTx" presStyleIdx="1" presStyleCnt="5">
        <dgm:presLayoutVars>
          <dgm:chMax val="0"/>
          <dgm:chPref val="0"/>
        </dgm:presLayoutVars>
      </dgm:prSet>
      <dgm:spPr/>
    </dgm:pt>
    <dgm:pt modelId="{560A36CE-D719-4EA4-A2B6-14D195C9F399}" type="pres">
      <dgm:prSet presAssocID="{E3C538F8-2034-497C-B854-F4E2B1ED683B}" presName="desTx" presStyleLbl="revTx" presStyleIdx="2" presStyleCnt="5">
        <dgm:presLayoutVars/>
      </dgm:prSet>
      <dgm:spPr/>
    </dgm:pt>
    <dgm:pt modelId="{51861EFA-733C-4D2C-886B-B0C780E45A22}" type="pres">
      <dgm:prSet presAssocID="{0A7B17EE-1CFF-4322-B296-A9AD0EBE0620}" presName="sibTrans" presStyleCnt="0"/>
      <dgm:spPr/>
    </dgm:pt>
    <dgm:pt modelId="{23A63540-ECF3-4698-A810-2F47F0DF3B21}" type="pres">
      <dgm:prSet presAssocID="{41B9970C-1915-42D1-85C9-B9B594D067CC}" presName="compNode" presStyleCnt="0"/>
      <dgm:spPr/>
    </dgm:pt>
    <dgm:pt modelId="{0CEC4A61-FE46-445B-805A-E1A1ED1CBEA6}" type="pres">
      <dgm:prSet presAssocID="{41B9970C-1915-42D1-85C9-B9B594D067CC}" presName="bgRect" presStyleLbl="bgShp" presStyleIdx="2" presStyleCnt="3"/>
      <dgm:spPr/>
    </dgm:pt>
    <dgm:pt modelId="{8039EDD6-901F-4391-9E87-68C16B0FBAEF}" type="pres">
      <dgm:prSet presAssocID="{41B9970C-1915-42D1-85C9-B9B594D067C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842C4564-07B7-4780-A15F-3DA0B9C900DC}" type="pres">
      <dgm:prSet presAssocID="{41B9970C-1915-42D1-85C9-B9B594D067CC}" presName="spaceRect" presStyleCnt="0"/>
      <dgm:spPr/>
    </dgm:pt>
    <dgm:pt modelId="{9A021CEF-1A94-4F24-BDEE-ADCE98303275}" type="pres">
      <dgm:prSet presAssocID="{41B9970C-1915-42D1-85C9-B9B594D067CC}" presName="parTx" presStyleLbl="revTx" presStyleIdx="3" presStyleCnt="5">
        <dgm:presLayoutVars>
          <dgm:chMax val="0"/>
          <dgm:chPref val="0"/>
        </dgm:presLayoutVars>
      </dgm:prSet>
      <dgm:spPr/>
    </dgm:pt>
    <dgm:pt modelId="{A608A484-A540-45EF-8784-C41F0EAC5A1B}" type="pres">
      <dgm:prSet presAssocID="{41B9970C-1915-42D1-85C9-B9B594D067CC}" presName="desTx" presStyleLbl="revTx" presStyleIdx="4" presStyleCnt="5">
        <dgm:presLayoutVars/>
      </dgm:prSet>
      <dgm:spPr/>
    </dgm:pt>
  </dgm:ptLst>
  <dgm:cxnLst>
    <dgm:cxn modelId="{72DD4603-2753-4D36-8A70-EFE0773688ED}" type="presOf" srcId="{7B73EC41-1518-430C-989D-8072440B0CEA}" destId="{7ECC52A1-2E6C-4C86-9517-1ABB46C8EAE7}" srcOrd="0" destOrd="0" presId="urn:microsoft.com/office/officeart/2018/2/layout/IconVerticalSolidList"/>
    <dgm:cxn modelId="{70D6DA25-B1AE-46AA-8D04-851B082231D6}" srcId="{7B73EC41-1518-430C-989D-8072440B0CEA}" destId="{41B9970C-1915-42D1-85C9-B9B594D067CC}" srcOrd="2" destOrd="0" parTransId="{8C5C827A-7254-4D67-911D-620C4EB20FA1}" sibTransId="{6AB2B2C0-5A3E-41E6-9CBE-20965DC3E50E}"/>
    <dgm:cxn modelId="{D855235D-1F21-4148-A3D8-0220BE571AFF}" type="presOf" srcId="{0AA60070-9E56-4804-9B5C-AEBB5CB0D2BD}" destId="{A608A484-A540-45EF-8784-C41F0EAC5A1B}" srcOrd="0" destOrd="1" presId="urn:microsoft.com/office/officeart/2018/2/layout/IconVerticalSolidList"/>
    <dgm:cxn modelId="{11B3264A-A0EE-40C0-A640-B607899FFA86}" srcId="{E3C538F8-2034-497C-B854-F4E2B1ED683B}" destId="{C3531A5E-66E4-4835-A5A7-BE9A80BF62BE}" srcOrd="0" destOrd="0" parTransId="{97F13662-0004-445D-8381-B09D97B9A318}" sibTransId="{E7B21A15-1BB2-483A-A8EC-D76035EF505D}"/>
    <dgm:cxn modelId="{D9794A7A-6917-4E52-A689-59865A396A80}" type="presOf" srcId="{DDD97114-CF34-4803-89AE-65F4371F1BEE}" destId="{A608A484-A540-45EF-8784-C41F0EAC5A1B}" srcOrd="0" destOrd="0" presId="urn:microsoft.com/office/officeart/2018/2/layout/IconVerticalSolidList"/>
    <dgm:cxn modelId="{CDBD1780-196B-409B-943A-E7B39449E98B}" srcId="{7B73EC41-1518-430C-989D-8072440B0CEA}" destId="{1DC24845-735C-4A26-8C3F-AF6CE84D3CF9}" srcOrd="0" destOrd="0" parTransId="{B226B547-0A4C-450E-99B8-1CBD1D3C172E}" sibTransId="{62689A8E-F256-4BD3-AB79-06B255404782}"/>
    <dgm:cxn modelId="{D3EA1C85-85A3-446B-88AF-C4142346749E}" type="presOf" srcId="{E3C538F8-2034-497C-B854-F4E2B1ED683B}" destId="{B4680E22-9288-4FB3-BE68-3E104A737386}" srcOrd="0" destOrd="0" presId="urn:microsoft.com/office/officeart/2018/2/layout/IconVerticalSolidList"/>
    <dgm:cxn modelId="{62AB7D85-3E72-4C09-8616-0A3E4ED6DFF0}" type="presOf" srcId="{41B9970C-1915-42D1-85C9-B9B594D067CC}" destId="{9A021CEF-1A94-4F24-BDEE-ADCE98303275}" srcOrd="0" destOrd="0" presId="urn:microsoft.com/office/officeart/2018/2/layout/IconVerticalSolidList"/>
    <dgm:cxn modelId="{677D36AF-C8A7-4F19-9A56-C1F859636F2A}" type="presOf" srcId="{1DC24845-735C-4A26-8C3F-AF6CE84D3CF9}" destId="{A06B3F38-94C3-4818-AB5E-EDA13619E06B}" srcOrd="0" destOrd="0" presId="urn:microsoft.com/office/officeart/2018/2/layout/IconVerticalSolidList"/>
    <dgm:cxn modelId="{008827B8-1B91-4CE9-B5CD-FA3506ACF155}" srcId="{41B9970C-1915-42D1-85C9-B9B594D067CC}" destId="{DDD97114-CF34-4803-89AE-65F4371F1BEE}" srcOrd="0" destOrd="0" parTransId="{A1821346-814F-4F91-A06D-A94266A56B45}" sibTransId="{892E9313-E2A1-4DFF-B2F4-3E5F6307EB6B}"/>
    <dgm:cxn modelId="{366343C7-364F-4A4C-9C8D-DDEA766E0ADE}" type="presOf" srcId="{C3531A5E-66E4-4835-A5A7-BE9A80BF62BE}" destId="{560A36CE-D719-4EA4-A2B6-14D195C9F399}" srcOrd="0" destOrd="0" presId="urn:microsoft.com/office/officeart/2018/2/layout/IconVerticalSolidList"/>
    <dgm:cxn modelId="{62D416EE-59AF-460D-87B3-EBDE130E3422}" srcId="{7B73EC41-1518-430C-989D-8072440B0CEA}" destId="{E3C538F8-2034-497C-B854-F4E2B1ED683B}" srcOrd="1" destOrd="0" parTransId="{08DAA25E-A049-4AA8-A901-A5C5CED22615}" sibTransId="{0A7B17EE-1CFF-4322-B296-A9AD0EBE0620}"/>
    <dgm:cxn modelId="{4A5E9DF3-5401-4E4E-B0D6-F81F28894504}" srcId="{41B9970C-1915-42D1-85C9-B9B594D067CC}" destId="{0AA60070-9E56-4804-9B5C-AEBB5CB0D2BD}" srcOrd="1" destOrd="0" parTransId="{A4A30168-41AB-4F01-B12A-9C48D970763F}" sibTransId="{A0DA7B3F-72E9-49E5-A6A6-302CADCF99AB}"/>
    <dgm:cxn modelId="{311667EF-864E-4F49-BACD-E4838FA7C7F3}" type="presParOf" srcId="{7ECC52A1-2E6C-4C86-9517-1ABB46C8EAE7}" destId="{CDDA982C-F8A5-4432-913D-6588634DFC96}" srcOrd="0" destOrd="0" presId="urn:microsoft.com/office/officeart/2018/2/layout/IconVerticalSolidList"/>
    <dgm:cxn modelId="{016E7D18-0796-4F37-8411-BA4E2CD12EE8}" type="presParOf" srcId="{CDDA982C-F8A5-4432-913D-6588634DFC96}" destId="{507316D8-A8B4-4072-A2C2-8993F27B8402}" srcOrd="0" destOrd="0" presId="urn:microsoft.com/office/officeart/2018/2/layout/IconVerticalSolidList"/>
    <dgm:cxn modelId="{E120D4C6-6177-495F-A3E2-225BBE087965}" type="presParOf" srcId="{CDDA982C-F8A5-4432-913D-6588634DFC96}" destId="{7BD8013D-5650-4EC9-A2C0-D13512D25E19}" srcOrd="1" destOrd="0" presId="urn:microsoft.com/office/officeart/2018/2/layout/IconVerticalSolidList"/>
    <dgm:cxn modelId="{525EB4AC-2FBD-400E-8E20-D6D00C3D0515}" type="presParOf" srcId="{CDDA982C-F8A5-4432-913D-6588634DFC96}" destId="{85E3CC67-95AB-440C-B2E3-018A5934CF00}" srcOrd="2" destOrd="0" presId="urn:microsoft.com/office/officeart/2018/2/layout/IconVerticalSolidList"/>
    <dgm:cxn modelId="{BAE4C562-4D64-4BC1-9669-ADF2995B2084}" type="presParOf" srcId="{CDDA982C-F8A5-4432-913D-6588634DFC96}" destId="{A06B3F38-94C3-4818-AB5E-EDA13619E06B}" srcOrd="3" destOrd="0" presId="urn:microsoft.com/office/officeart/2018/2/layout/IconVerticalSolidList"/>
    <dgm:cxn modelId="{F2BE0AD9-810C-4661-BA61-8031C38B5187}" type="presParOf" srcId="{7ECC52A1-2E6C-4C86-9517-1ABB46C8EAE7}" destId="{F6718252-FDF1-4B13-85C7-D6D6D4D314D4}" srcOrd="1" destOrd="0" presId="urn:microsoft.com/office/officeart/2018/2/layout/IconVerticalSolidList"/>
    <dgm:cxn modelId="{88F17AE5-6924-4EBE-9954-F55A1F6EE827}" type="presParOf" srcId="{7ECC52A1-2E6C-4C86-9517-1ABB46C8EAE7}" destId="{EF379FCD-8271-4373-B92F-F6956B664EE8}" srcOrd="2" destOrd="0" presId="urn:microsoft.com/office/officeart/2018/2/layout/IconVerticalSolidList"/>
    <dgm:cxn modelId="{20979CAF-CBD1-4DCD-A1D4-CCF144062DAE}" type="presParOf" srcId="{EF379FCD-8271-4373-B92F-F6956B664EE8}" destId="{0CCC9181-08B8-488D-B8E4-959194758640}" srcOrd="0" destOrd="0" presId="urn:microsoft.com/office/officeart/2018/2/layout/IconVerticalSolidList"/>
    <dgm:cxn modelId="{B8F912D1-6C4A-4B0B-B326-B1341F542D25}" type="presParOf" srcId="{EF379FCD-8271-4373-B92F-F6956B664EE8}" destId="{1BC2A286-D5B0-488D-94F7-AF8D5BD12CC3}" srcOrd="1" destOrd="0" presId="urn:microsoft.com/office/officeart/2018/2/layout/IconVerticalSolidList"/>
    <dgm:cxn modelId="{0383EB69-3010-4BD0-B647-289C8BB7D9E8}" type="presParOf" srcId="{EF379FCD-8271-4373-B92F-F6956B664EE8}" destId="{DD32CE1B-9833-42BD-9BEB-66F1A88FE70D}" srcOrd="2" destOrd="0" presId="urn:microsoft.com/office/officeart/2018/2/layout/IconVerticalSolidList"/>
    <dgm:cxn modelId="{9B639D97-811B-4C85-9B73-D852D76A36D8}" type="presParOf" srcId="{EF379FCD-8271-4373-B92F-F6956B664EE8}" destId="{B4680E22-9288-4FB3-BE68-3E104A737386}" srcOrd="3" destOrd="0" presId="urn:microsoft.com/office/officeart/2018/2/layout/IconVerticalSolidList"/>
    <dgm:cxn modelId="{45D4F961-FA76-4537-8E2B-84F56F476EE9}" type="presParOf" srcId="{EF379FCD-8271-4373-B92F-F6956B664EE8}" destId="{560A36CE-D719-4EA4-A2B6-14D195C9F399}" srcOrd="4" destOrd="0" presId="urn:microsoft.com/office/officeart/2018/2/layout/IconVerticalSolidList"/>
    <dgm:cxn modelId="{D5C731BE-0E0A-4515-894B-04DB7D07DE85}" type="presParOf" srcId="{7ECC52A1-2E6C-4C86-9517-1ABB46C8EAE7}" destId="{51861EFA-733C-4D2C-886B-B0C780E45A22}" srcOrd="3" destOrd="0" presId="urn:microsoft.com/office/officeart/2018/2/layout/IconVerticalSolidList"/>
    <dgm:cxn modelId="{E9EC3D90-9FB1-49C7-B370-A4B430DEF293}" type="presParOf" srcId="{7ECC52A1-2E6C-4C86-9517-1ABB46C8EAE7}" destId="{23A63540-ECF3-4698-A810-2F47F0DF3B21}" srcOrd="4" destOrd="0" presId="urn:microsoft.com/office/officeart/2018/2/layout/IconVerticalSolidList"/>
    <dgm:cxn modelId="{1FFCD827-4710-4D19-95D9-AB0159E25963}" type="presParOf" srcId="{23A63540-ECF3-4698-A810-2F47F0DF3B21}" destId="{0CEC4A61-FE46-445B-805A-E1A1ED1CBEA6}" srcOrd="0" destOrd="0" presId="urn:microsoft.com/office/officeart/2018/2/layout/IconVerticalSolidList"/>
    <dgm:cxn modelId="{478CA1EA-5477-458B-BD3B-249A0E94E865}" type="presParOf" srcId="{23A63540-ECF3-4698-A810-2F47F0DF3B21}" destId="{8039EDD6-901F-4391-9E87-68C16B0FBAEF}" srcOrd="1" destOrd="0" presId="urn:microsoft.com/office/officeart/2018/2/layout/IconVerticalSolidList"/>
    <dgm:cxn modelId="{26799573-FA72-46B0-AE0A-3291E97FB6F9}" type="presParOf" srcId="{23A63540-ECF3-4698-A810-2F47F0DF3B21}" destId="{842C4564-07B7-4780-A15F-3DA0B9C900DC}" srcOrd="2" destOrd="0" presId="urn:microsoft.com/office/officeart/2018/2/layout/IconVerticalSolidList"/>
    <dgm:cxn modelId="{DAF15B69-22F1-4C6A-AD89-1D1150B70339}" type="presParOf" srcId="{23A63540-ECF3-4698-A810-2F47F0DF3B21}" destId="{9A021CEF-1A94-4F24-BDEE-ADCE98303275}" srcOrd="3" destOrd="0" presId="urn:microsoft.com/office/officeart/2018/2/layout/IconVerticalSolidList"/>
    <dgm:cxn modelId="{6241FB01-92C8-421A-802F-8D06AA9A2D01}" type="presParOf" srcId="{23A63540-ECF3-4698-A810-2F47F0DF3B21}" destId="{A608A484-A540-45EF-8784-C41F0EAC5A1B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B3E35E-4A83-4507-B815-45F749AC8E4A}">
      <dsp:nvSpPr>
        <dsp:cNvPr id="0" name=""/>
        <dsp:cNvSpPr/>
      </dsp:nvSpPr>
      <dsp:spPr>
        <a:xfrm>
          <a:off x="0" y="3726"/>
          <a:ext cx="6391275" cy="10740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Small committee formed to evaluate the issues</a:t>
          </a:r>
        </a:p>
      </dsp:txBody>
      <dsp:txXfrm>
        <a:off x="52431" y="56157"/>
        <a:ext cx="6286413" cy="969198"/>
      </dsp:txXfrm>
    </dsp:sp>
    <dsp:sp modelId="{C67BBC52-6109-408C-9F80-6422C68D74CE}">
      <dsp:nvSpPr>
        <dsp:cNvPr id="0" name=""/>
        <dsp:cNvSpPr/>
      </dsp:nvSpPr>
      <dsp:spPr>
        <a:xfrm>
          <a:off x="0" y="1155546"/>
          <a:ext cx="6391275" cy="107406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Informal survey was sent to all the URM faculty who had left the dept </a:t>
          </a:r>
        </a:p>
      </dsp:txBody>
      <dsp:txXfrm>
        <a:off x="52431" y="1207977"/>
        <a:ext cx="6286413" cy="969198"/>
      </dsp:txXfrm>
    </dsp:sp>
    <dsp:sp modelId="{57D51676-B766-478D-B113-3EDB632DF4C7}">
      <dsp:nvSpPr>
        <dsp:cNvPr id="0" name=""/>
        <dsp:cNvSpPr/>
      </dsp:nvSpPr>
      <dsp:spPr>
        <a:xfrm>
          <a:off x="0" y="2229606"/>
          <a:ext cx="6391275" cy="3668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923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What were your experiences in this department related to diversity and inclusion?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Do you feel your racial identity, or any other cultural factor negatively affected your time here or your decision to leave?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Would you ever return to this department if these issues were addressed? </a:t>
          </a:r>
        </a:p>
      </dsp:txBody>
      <dsp:txXfrm>
        <a:off x="0" y="2229606"/>
        <a:ext cx="6391275" cy="366873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C9F90-FF5A-4624-A1D1-12062A55507F}">
      <dsp:nvSpPr>
        <dsp:cNvPr id="0" name=""/>
        <dsp:cNvSpPr/>
      </dsp:nvSpPr>
      <dsp:spPr>
        <a:xfrm>
          <a:off x="0" y="16097"/>
          <a:ext cx="6391275" cy="134072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Learning must be continuous</a:t>
          </a:r>
        </a:p>
      </dsp:txBody>
      <dsp:txXfrm>
        <a:off x="65449" y="81546"/>
        <a:ext cx="6260377" cy="1209826"/>
      </dsp:txXfrm>
    </dsp:sp>
    <dsp:sp modelId="{29F05E60-5BEC-48EB-B7D9-11778E1E3879}">
      <dsp:nvSpPr>
        <dsp:cNvPr id="0" name=""/>
        <dsp:cNvSpPr/>
      </dsp:nvSpPr>
      <dsp:spPr>
        <a:xfrm>
          <a:off x="0" y="1356821"/>
          <a:ext cx="6391275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923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Inclusive of a wide variety of perspectives, and non-punitive</a:t>
          </a:r>
        </a:p>
      </dsp:txBody>
      <dsp:txXfrm>
        <a:off x="0" y="1356821"/>
        <a:ext cx="6391275" cy="596160"/>
      </dsp:txXfrm>
    </dsp:sp>
    <dsp:sp modelId="{CFB1215A-3C41-4C18-AA0F-7A61D109F261}">
      <dsp:nvSpPr>
        <dsp:cNvPr id="0" name=""/>
        <dsp:cNvSpPr/>
      </dsp:nvSpPr>
      <dsp:spPr>
        <a:xfrm>
          <a:off x="0" y="1952981"/>
          <a:ext cx="6391275" cy="1340724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Defensiveness, insecurity, and denial are a part of the process</a:t>
          </a:r>
        </a:p>
      </dsp:txBody>
      <dsp:txXfrm>
        <a:off x="65449" y="2018430"/>
        <a:ext cx="6260377" cy="1209826"/>
      </dsp:txXfrm>
    </dsp:sp>
    <dsp:sp modelId="{622B588E-ADF8-42EE-98C3-F970547BA889}">
      <dsp:nvSpPr>
        <dsp:cNvPr id="0" name=""/>
        <dsp:cNvSpPr/>
      </dsp:nvSpPr>
      <dsp:spPr>
        <a:xfrm>
          <a:off x="0" y="3293705"/>
          <a:ext cx="6391275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923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“Saying the wrong thing” is less important than demonstrating your commitment to the process</a:t>
          </a:r>
        </a:p>
      </dsp:txBody>
      <dsp:txXfrm>
        <a:off x="0" y="3293705"/>
        <a:ext cx="6391275" cy="596160"/>
      </dsp:txXfrm>
    </dsp:sp>
    <dsp:sp modelId="{A7A4983B-CC58-4EE8-968E-AE63936CF686}">
      <dsp:nvSpPr>
        <dsp:cNvPr id="0" name=""/>
        <dsp:cNvSpPr/>
      </dsp:nvSpPr>
      <dsp:spPr>
        <a:xfrm>
          <a:off x="0" y="3889865"/>
          <a:ext cx="6391275" cy="1340724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Providing safe spaces for difficult/courageous conversations is essential – but not easy to do</a:t>
          </a:r>
        </a:p>
      </dsp:txBody>
      <dsp:txXfrm>
        <a:off x="65449" y="3955314"/>
        <a:ext cx="6260377" cy="120982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D2063-62B1-4D64-9511-E7EF677CFAA9}">
      <dsp:nvSpPr>
        <dsp:cNvPr id="0" name=""/>
        <dsp:cNvSpPr/>
      </dsp:nvSpPr>
      <dsp:spPr>
        <a:xfrm>
          <a:off x="0" y="2177"/>
          <a:ext cx="6391275" cy="11036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44D5F3-9DBA-4416-9A9C-F56C62920417}">
      <dsp:nvSpPr>
        <dsp:cNvPr id="0" name=""/>
        <dsp:cNvSpPr/>
      </dsp:nvSpPr>
      <dsp:spPr>
        <a:xfrm>
          <a:off x="333853" y="250498"/>
          <a:ext cx="607006" cy="6070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34EB0A-BBF9-40D4-9CAE-770B1407C0DD}">
      <dsp:nvSpPr>
        <dsp:cNvPr id="0" name=""/>
        <dsp:cNvSpPr/>
      </dsp:nvSpPr>
      <dsp:spPr>
        <a:xfrm>
          <a:off x="1274714" y="2177"/>
          <a:ext cx="2876073" cy="1103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03" tIns="116803" rIns="116803" bIns="11680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Perceptions may drive discontent</a:t>
          </a:r>
        </a:p>
      </dsp:txBody>
      <dsp:txXfrm>
        <a:off x="1274714" y="2177"/>
        <a:ext cx="2876073" cy="1103648"/>
      </dsp:txXfrm>
    </dsp:sp>
    <dsp:sp modelId="{20F19853-F4AE-4D94-A20F-D3FEB23CFB9C}">
      <dsp:nvSpPr>
        <dsp:cNvPr id="0" name=""/>
        <dsp:cNvSpPr/>
      </dsp:nvSpPr>
      <dsp:spPr>
        <a:xfrm>
          <a:off x="4150788" y="2177"/>
          <a:ext cx="2240486" cy="1103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03" tIns="116803" rIns="116803" bIns="11680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Transparency and open dialogue are required to minimize these effects</a:t>
          </a:r>
        </a:p>
      </dsp:txBody>
      <dsp:txXfrm>
        <a:off x="4150788" y="2177"/>
        <a:ext cx="2240486" cy="1103648"/>
      </dsp:txXfrm>
    </dsp:sp>
    <dsp:sp modelId="{1643AD45-56CD-4250-8EFB-A9D73A933193}">
      <dsp:nvSpPr>
        <dsp:cNvPr id="0" name=""/>
        <dsp:cNvSpPr/>
      </dsp:nvSpPr>
      <dsp:spPr>
        <a:xfrm>
          <a:off x="0" y="1381738"/>
          <a:ext cx="6391275" cy="11036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DE34A2-1541-48EC-8013-84651AF110A0}">
      <dsp:nvSpPr>
        <dsp:cNvPr id="0" name=""/>
        <dsp:cNvSpPr/>
      </dsp:nvSpPr>
      <dsp:spPr>
        <a:xfrm>
          <a:off x="333853" y="1630059"/>
          <a:ext cx="607006" cy="6070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4F4309-88BF-442C-906E-38FD59792B34}">
      <dsp:nvSpPr>
        <dsp:cNvPr id="0" name=""/>
        <dsp:cNvSpPr/>
      </dsp:nvSpPr>
      <dsp:spPr>
        <a:xfrm>
          <a:off x="1274714" y="1381738"/>
          <a:ext cx="5116560" cy="1103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03" tIns="116803" rIns="116803" bIns="11680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No man is an island</a:t>
          </a:r>
        </a:p>
      </dsp:txBody>
      <dsp:txXfrm>
        <a:off x="1274714" y="1381738"/>
        <a:ext cx="5116560" cy="1103648"/>
      </dsp:txXfrm>
    </dsp:sp>
    <dsp:sp modelId="{3B11DCE2-1C4F-418D-B7F8-2049885598E0}">
      <dsp:nvSpPr>
        <dsp:cNvPr id="0" name=""/>
        <dsp:cNvSpPr/>
      </dsp:nvSpPr>
      <dsp:spPr>
        <a:xfrm>
          <a:off x="0" y="2761299"/>
          <a:ext cx="6391275" cy="11036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92A2D3-087F-4DD5-A076-A1A9A677B4DC}">
      <dsp:nvSpPr>
        <dsp:cNvPr id="0" name=""/>
        <dsp:cNvSpPr/>
      </dsp:nvSpPr>
      <dsp:spPr>
        <a:xfrm>
          <a:off x="333853" y="3009620"/>
          <a:ext cx="607006" cy="60700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5F094A-5642-4B61-B3BA-2770AF6FCE79}">
      <dsp:nvSpPr>
        <dsp:cNvPr id="0" name=""/>
        <dsp:cNvSpPr/>
      </dsp:nvSpPr>
      <dsp:spPr>
        <a:xfrm>
          <a:off x="1274714" y="2761299"/>
          <a:ext cx="5116560" cy="1103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03" tIns="116803" rIns="116803" bIns="11680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An engaged coalition is most effective at communicating progress, updates, and vision</a:t>
          </a:r>
        </a:p>
      </dsp:txBody>
      <dsp:txXfrm>
        <a:off x="1274714" y="2761299"/>
        <a:ext cx="5116560" cy="1103648"/>
      </dsp:txXfrm>
    </dsp:sp>
    <dsp:sp modelId="{FC4F306D-C6B0-4FC5-8013-05F6BF4857A1}">
      <dsp:nvSpPr>
        <dsp:cNvPr id="0" name=""/>
        <dsp:cNvSpPr/>
      </dsp:nvSpPr>
      <dsp:spPr>
        <a:xfrm>
          <a:off x="0" y="4140860"/>
          <a:ext cx="6391275" cy="110364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1FDE4E-9FBB-4B6A-9D63-C4628D18CCBC}">
      <dsp:nvSpPr>
        <dsp:cNvPr id="0" name=""/>
        <dsp:cNvSpPr/>
      </dsp:nvSpPr>
      <dsp:spPr>
        <a:xfrm>
          <a:off x="333853" y="4389181"/>
          <a:ext cx="607006" cy="60700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C279FA-2D64-4E09-9393-6D2AC276CCE6}">
      <dsp:nvSpPr>
        <dsp:cNvPr id="0" name=""/>
        <dsp:cNvSpPr/>
      </dsp:nvSpPr>
      <dsp:spPr>
        <a:xfrm>
          <a:off x="1274714" y="4140860"/>
          <a:ext cx="5116560" cy="1103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03" tIns="116803" rIns="116803" bIns="11680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hlinkClick xmlns:r="http://schemas.openxmlformats.org/officeDocument/2006/relationships" r:id="rId9"/>
            </a:rPr>
            <a:t>https://app.sli.do/event/sasw8bb1</a:t>
          </a:r>
          <a:r>
            <a:rPr lang="en-US" sz="2000" kern="1200"/>
            <a:t>  </a:t>
          </a:r>
        </a:p>
      </dsp:txBody>
      <dsp:txXfrm>
        <a:off x="1274714" y="4140860"/>
        <a:ext cx="5116560" cy="1103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B75C8-B6F3-4124-B927-D5ED34DD6B1D}">
      <dsp:nvSpPr>
        <dsp:cNvPr id="0" name=""/>
        <dsp:cNvSpPr/>
      </dsp:nvSpPr>
      <dsp:spPr>
        <a:xfrm>
          <a:off x="0" y="0"/>
          <a:ext cx="5113020" cy="11542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With any new large-scale endeavor; there is going to be a need to disseminate information and communicate the purpose and goals</a:t>
          </a:r>
        </a:p>
      </dsp:txBody>
      <dsp:txXfrm>
        <a:off x="33807" y="33807"/>
        <a:ext cx="3769936" cy="1086657"/>
      </dsp:txXfrm>
    </dsp:sp>
    <dsp:sp modelId="{BD40A4FB-AA2F-4D35-88C2-A6DC073EF72D}">
      <dsp:nvSpPr>
        <dsp:cNvPr id="0" name=""/>
        <dsp:cNvSpPr/>
      </dsp:nvSpPr>
      <dsp:spPr>
        <a:xfrm>
          <a:off x="428215" y="1364138"/>
          <a:ext cx="5113020" cy="1154271"/>
        </a:xfrm>
        <a:prstGeom prst="roundRect">
          <a:avLst>
            <a:gd name="adj" fmla="val 1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Leadership is critical to any change initiative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Input, Understanding, and Buy-In</a:t>
          </a:r>
        </a:p>
      </dsp:txBody>
      <dsp:txXfrm>
        <a:off x="462022" y="1397945"/>
        <a:ext cx="3866914" cy="1086657"/>
      </dsp:txXfrm>
    </dsp:sp>
    <dsp:sp modelId="{4F3B5534-96E4-4159-AA46-620E496DB117}">
      <dsp:nvSpPr>
        <dsp:cNvPr id="0" name=""/>
        <dsp:cNvSpPr/>
      </dsp:nvSpPr>
      <dsp:spPr>
        <a:xfrm>
          <a:off x="850039" y="2728277"/>
          <a:ext cx="5113020" cy="1154271"/>
        </a:xfrm>
        <a:prstGeom prst="roundRect">
          <a:avLst>
            <a:gd name="adj" fmla="val 1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Two-day retreat with exercises aimed at increasing understanding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Courageous Conversations, review the current DEI issues</a:t>
          </a:r>
        </a:p>
      </dsp:txBody>
      <dsp:txXfrm>
        <a:off x="883846" y="2762084"/>
        <a:ext cx="3873305" cy="1086657"/>
      </dsp:txXfrm>
    </dsp:sp>
    <dsp:sp modelId="{2780BF19-C2FA-4293-ABAF-9760A9BE5856}">
      <dsp:nvSpPr>
        <dsp:cNvPr id="0" name=""/>
        <dsp:cNvSpPr/>
      </dsp:nvSpPr>
      <dsp:spPr>
        <a:xfrm>
          <a:off x="1278254" y="4092415"/>
          <a:ext cx="5113020" cy="1154271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At the end of the retreat, a statement of purpose is generated</a:t>
          </a:r>
        </a:p>
      </dsp:txBody>
      <dsp:txXfrm>
        <a:off x="1312061" y="4126222"/>
        <a:ext cx="3866914" cy="1086657"/>
      </dsp:txXfrm>
    </dsp:sp>
    <dsp:sp modelId="{28C4A67F-0E29-4CCA-8F35-E4F0CFC29509}">
      <dsp:nvSpPr>
        <dsp:cNvPr id="0" name=""/>
        <dsp:cNvSpPr/>
      </dsp:nvSpPr>
      <dsp:spPr>
        <a:xfrm>
          <a:off x="4362743" y="884066"/>
          <a:ext cx="750276" cy="75027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4531555" y="884066"/>
        <a:ext cx="412652" cy="564583"/>
      </dsp:txXfrm>
    </dsp:sp>
    <dsp:sp modelId="{65DFEAC7-B1FB-4470-A839-D692B7DC9FCA}">
      <dsp:nvSpPr>
        <dsp:cNvPr id="0" name=""/>
        <dsp:cNvSpPr/>
      </dsp:nvSpPr>
      <dsp:spPr>
        <a:xfrm>
          <a:off x="4790959" y="2248205"/>
          <a:ext cx="750276" cy="75027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1972855"/>
            <a:satOff val="11079"/>
            <a:lumOff val="704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-1972855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4959771" y="2248205"/>
        <a:ext cx="412652" cy="564583"/>
      </dsp:txXfrm>
    </dsp:sp>
    <dsp:sp modelId="{65DE42CD-67D5-48D9-9F19-DB148AE82D87}">
      <dsp:nvSpPr>
        <dsp:cNvPr id="0" name=""/>
        <dsp:cNvSpPr/>
      </dsp:nvSpPr>
      <dsp:spPr>
        <a:xfrm>
          <a:off x="5212783" y="3612343"/>
          <a:ext cx="750276" cy="75027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5381595" y="3612343"/>
        <a:ext cx="412652" cy="5645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B4EF3-B035-4B42-8360-86804C707C85}">
      <dsp:nvSpPr>
        <dsp:cNvPr id="0" name=""/>
        <dsp:cNvSpPr/>
      </dsp:nvSpPr>
      <dsp:spPr>
        <a:xfrm>
          <a:off x="1398000" y="357278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8E8E57-38EC-4D18-B275-757D7AA21429}">
      <dsp:nvSpPr>
        <dsp:cNvPr id="0" name=""/>
        <dsp:cNvSpPr/>
      </dsp:nvSpPr>
      <dsp:spPr>
        <a:xfrm>
          <a:off x="1398000" y="2039205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kern="1200"/>
            <a:t>To critically evaluate our systems and processes related to D/E/I</a:t>
          </a:r>
        </a:p>
      </dsp:txBody>
      <dsp:txXfrm>
        <a:off x="1398000" y="2039205"/>
        <a:ext cx="4320000" cy="648000"/>
      </dsp:txXfrm>
    </dsp:sp>
    <dsp:sp modelId="{A1C52F02-9A53-4564-95C0-55869BE9E35C}">
      <dsp:nvSpPr>
        <dsp:cNvPr id="0" name=""/>
        <dsp:cNvSpPr/>
      </dsp:nvSpPr>
      <dsp:spPr>
        <a:xfrm>
          <a:off x="1398000" y="2766241"/>
          <a:ext cx="4320000" cy="1542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Identify potential starting points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Foster active participation in our D/E/I initiative</a:t>
          </a:r>
        </a:p>
      </dsp:txBody>
      <dsp:txXfrm>
        <a:off x="1398000" y="2766241"/>
        <a:ext cx="4320000" cy="1542823"/>
      </dsp:txXfrm>
    </dsp:sp>
    <dsp:sp modelId="{372C54AF-34D7-4BBD-9BC0-A1F5E49478E1}">
      <dsp:nvSpPr>
        <dsp:cNvPr id="0" name=""/>
        <dsp:cNvSpPr/>
      </dsp:nvSpPr>
      <dsp:spPr>
        <a:xfrm>
          <a:off x="6474000" y="357278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ECE941-1E11-44F5-A150-59D06F1500C8}">
      <dsp:nvSpPr>
        <dsp:cNvPr id="0" name=""/>
        <dsp:cNvSpPr/>
      </dsp:nvSpPr>
      <dsp:spPr>
        <a:xfrm>
          <a:off x="6474000" y="2039205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kern="1200"/>
            <a:t>Understand of the importance of value in the Dept for all members</a:t>
          </a:r>
        </a:p>
      </dsp:txBody>
      <dsp:txXfrm>
        <a:off x="6474000" y="2039205"/>
        <a:ext cx="4320000" cy="648000"/>
      </dsp:txXfrm>
    </dsp:sp>
    <dsp:sp modelId="{C8CE7717-99A5-4D50-A797-BFF71B8B1304}">
      <dsp:nvSpPr>
        <dsp:cNvPr id="0" name=""/>
        <dsp:cNvSpPr/>
      </dsp:nvSpPr>
      <dsp:spPr>
        <a:xfrm>
          <a:off x="6474000" y="2766241"/>
          <a:ext cx="4320000" cy="1542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Tools: D/E/I based surveys, focus groups, start of courageous conversations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Beginning to identify members of the department with D/E/I interests, background, knowledge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hlinkClick xmlns:r="http://schemas.openxmlformats.org/officeDocument/2006/relationships" r:id="rId5"/>
            </a:rPr>
            <a:t>https://app.sli.do/event/sasw8bb1</a:t>
          </a:r>
          <a:r>
            <a:rPr lang="en-US" sz="1600" kern="1200"/>
            <a:t> </a:t>
          </a:r>
        </a:p>
      </dsp:txBody>
      <dsp:txXfrm>
        <a:off x="6474000" y="2766241"/>
        <a:ext cx="4320000" cy="15428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C7DBB6-AD0B-4F08-B38C-1F175BD7739A}">
      <dsp:nvSpPr>
        <dsp:cNvPr id="0" name=""/>
        <dsp:cNvSpPr/>
      </dsp:nvSpPr>
      <dsp:spPr>
        <a:xfrm>
          <a:off x="1174" y="184257"/>
          <a:ext cx="4124157" cy="26188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8147C7-057A-4585-A8B7-CC226E70F172}">
      <dsp:nvSpPr>
        <dsp:cNvPr id="0" name=""/>
        <dsp:cNvSpPr/>
      </dsp:nvSpPr>
      <dsp:spPr>
        <a:xfrm>
          <a:off x="459414" y="619585"/>
          <a:ext cx="4124157" cy="2618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Strict deadlines don’t work in the initial phases of cultural shift</a:t>
          </a:r>
        </a:p>
      </dsp:txBody>
      <dsp:txXfrm>
        <a:off x="536117" y="696288"/>
        <a:ext cx="3970751" cy="2465433"/>
      </dsp:txXfrm>
    </dsp:sp>
    <dsp:sp modelId="{C8A5B32E-AA68-4EA6-A802-8F0869DD93DA}">
      <dsp:nvSpPr>
        <dsp:cNvPr id="0" name=""/>
        <dsp:cNvSpPr/>
      </dsp:nvSpPr>
      <dsp:spPr>
        <a:xfrm>
          <a:off x="5041811" y="184257"/>
          <a:ext cx="4124157" cy="26188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18F282-CBA4-4013-ADE7-FAC48DF18CD1}">
      <dsp:nvSpPr>
        <dsp:cNvPr id="0" name=""/>
        <dsp:cNvSpPr/>
      </dsp:nvSpPr>
      <dsp:spPr>
        <a:xfrm>
          <a:off x="5500051" y="619585"/>
          <a:ext cx="4124157" cy="2618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Not every group will need to conduct a needs assessment in the same way</a:t>
          </a:r>
        </a:p>
      </dsp:txBody>
      <dsp:txXfrm>
        <a:off x="5576754" y="696288"/>
        <a:ext cx="3970751" cy="24654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F7D976-D8A7-42E8-AFF2-B511B48543CD}">
      <dsp:nvSpPr>
        <dsp:cNvPr id="0" name=""/>
        <dsp:cNvSpPr/>
      </dsp:nvSpPr>
      <dsp:spPr>
        <a:xfrm>
          <a:off x="0" y="332843"/>
          <a:ext cx="6391275" cy="239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034" tIns="416560" rIns="49603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Completed a guide for faculty hiring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Best practices for inclusive hiring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D/E/I related questions to ask during the interview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Connection with the Mentorship Committee – focus on retention</a:t>
          </a:r>
        </a:p>
      </dsp:txBody>
      <dsp:txXfrm>
        <a:off x="0" y="332843"/>
        <a:ext cx="6391275" cy="2394000"/>
      </dsp:txXfrm>
    </dsp:sp>
    <dsp:sp modelId="{EED91A86-0474-4BEB-B12A-F91408193622}">
      <dsp:nvSpPr>
        <dsp:cNvPr id="0" name=""/>
        <dsp:cNvSpPr/>
      </dsp:nvSpPr>
      <dsp:spPr>
        <a:xfrm>
          <a:off x="319563" y="37643"/>
          <a:ext cx="4473892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102" tIns="0" rIns="16910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Faculty Recruitment/Retention</a:t>
          </a:r>
        </a:p>
      </dsp:txBody>
      <dsp:txXfrm>
        <a:off x="348384" y="66464"/>
        <a:ext cx="4416250" cy="532758"/>
      </dsp:txXfrm>
    </dsp:sp>
    <dsp:sp modelId="{6C6249A6-9329-46D6-8078-4D556D8EF573}">
      <dsp:nvSpPr>
        <dsp:cNvPr id="0" name=""/>
        <dsp:cNvSpPr/>
      </dsp:nvSpPr>
      <dsp:spPr>
        <a:xfrm>
          <a:off x="0" y="3130043"/>
          <a:ext cx="6391275" cy="207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034" tIns="416560" rIns="49603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Partnerships with local HBCUs to establish recruitment pipelines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Data on available incentives (Loan forgiveness, Tuition reimbursement etc)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Diversity statement on position listings</a:t>
          </a:r>
        </a:p>
      </dsp:txBody>
      <dsp:txXfrm>
        <a:off x="0" y="3130043"/>
        <a:ext cx="6391275" cy="2079000"/>
      </dsp:txXfrm>
    </dsp:sp>
    <dsp:sp modelId="{E609516A-1A73-4C59-B4EB-5DC3A51F19C2}">
      <dsp:nvSpPr>
        <dsp:cNvPr id="0" name=""/>
        <dsp:cNvSpPr/>
      </dsp:nvSpPr>
      <dsp:spPr>
        <a:xfrm>
          <a:off x="319563" y="2834843"/>
          <a:ext cx="4473892" cy="59040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102" tIns="0" rIns="16910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Staff Recruitment/Retention</a:t>
          </a:r>
        </a:p>
      </dsp:txBody>
      <dsp:txXfrm>
        <a:off x="348384" y="2863664"/>
        <a:ext cx="4416250" cy="532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7983F-34E4-4DCD-9091-E5D14FCA3051}">
      <dsp:nvSpPr>
        <dsp:cNvPr id="0" name=""/>
        <dsp:cNvSpPr/>
      </dsp:nvSpPr>
      <dsp:spPr>
        <a:xfrm>
          <a:off x="2023864" y="0"/>
          <a:ext cx="1510523" cy="14647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8F705-8717-431B-87CF-2DD6ED341706}">
      <dsp:nvSpPr>
        <dsp:cNvPr id="0" name=""/>
        <dsp:cNvSpPr/>
      </dsp:nvSpPr>
      <dsp:spPr>
        <a:xfrm>
          <a:off x="621235" y="1613778"/>
          <a:ext cx="4315781" cy="627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/>
            <a:t>Research</a:t>
          </a:r>
        </a:p>
      </dsp:txBody>
      <dsp:txXfrm>
        <a:off x="621235" y="1613778"/>
        <a:ext cx="4315781" cy="627762"/>
      </dsp:txXfrm>
    </dsp:sp>
    <dsp:sp modelId="{C78DE95B-B8FD-4945-8D09-9B8F3CC64CF3}">
      <dsp:nvSpPr>
        <dsp:cNvPr id="0" name=""/>
        <dsp:cNvSpPr/>
      </dsp:nvSpPr>
      <dsp:spPr>
        <a:xfrm>
          <a:off x="621235" y="2310843"/>
          <a:ext cx="4315781" cy="1262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Active collaborations for talented research faculty pipelines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Partnership on HRSA Grant targeting COVID-19 hesitancy in underserved minority populations</a:t>
          </a:r>
        </a:p>
      </dsp:txBody>
      <dsp:txXfrm>
        <a:off x="621235" y="2310843"/>
        <a:ext cx="4315781" cy="1262449"/>
      </dsp:txXfrm>
    </dsp:sp>
    <dsp:sp modelId="{3865EB73-4274-4CEF-8CB5-15ACBA45CCB5}">
      <dsp:nvSpPr>
        <dsp:cNvPr id="0" name=""/>
        <dsp:cNvSpPr/>
      </dsp:nvSpPr>
      <dsp:spPr>
        <a:xfrm>
          <a:off x="7094907" y="0"/>
          <a:ext cx="1510523" cy="14647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D16049-CA93-43A1-BC5D-B35040FB3D09}">
      <dsp:nvSpPr>
        <dsp:cNvPr id="0" name=""/>
        <dsp:cNvSpPr/>
      </dsp:nvSpPr>
      <dsp:spPr>
        <a:xfrm>
          <a:off x="5692278" y="1613778"/>
          <a:ext cx="4315781" cy="627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/>
            <a:t>Dept Initiatives/Community Outreach and Engagement</a:t>
          </a:r>
        </a:p>
      </dsp:txBody>
      <dsp:txXfrm>
        <a:off x="5692278" y="1613778"/>
        <a:ext cx="4315781" cy="627762"/>
      </dsp:txXfrm>
    </dsp:sp>
    <dsp:sp modelId="{869A9AAD-538F-4448-A848-D665003C5754}">
      <dsp:nvSpPr>
        <dsp:cNvPr id="0" name=""/>
        <dsp:cNvSpPr/>
      </dsp:nvSpPr>
      <dsp:spPr>
        <a:xfrm>
          <a:off x="5692278" y="2310843"/>
          <a:ext cx="4315781" cy="1262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Identifying and establishing several community partners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Fostering a potential collaboration with Healing Cities</a:t>
          </a:r>
        </a:p>
      </dsp:txBody>
      <dsp:txXfrm>
        <a:off x="5692278" y="2310843"/>
        <a:ext cx="4315781" cy="12624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573E15-7DFE-40A3-B424-C5643C58FFE4}">
      <dsp:nvSpPr>
        <dsp:cNvPr id="0" name=""/>
        <dsp:cNvSpPr/>
      </dsp:nvSpPr>
      <dsp:spPr>
        <a:xfrm>
          <a:off x="0" y="163868"/>
          <a:ext cx="6391275" cy="95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Groups with present and active leadership engagement as well as dedicated times/meetings to discuss and strategize regarding D/E/I have made tremendous strides:  </a:t>
          </a:r>
        </a:p>
      </dsp:txBody>
      <dsp:txXfrm>
        <a:off x="46606" y="210474"/>
        <a:ext cx="6298063" cy="861508"/>
      </dsp:txXfrm>
    </dsp:sp>
    <dsp:sp modelId="{6782C91A-0DF3-4587-82F3-92A4604213E5}">
      <dsp:nvSpPr>
        <dsp:cNvPr id="0" name=""/>
        <dsp:cNvSpPr/>
      </dsp:nvSpPr>
      <dsp:spPr>
        <a:xfrm>
          <a:off x="0" y="1118588"/>
          <a:ext cx="6391275" cy="633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923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Creating new times/meetings is not always possible and may be seen as a burden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Utilize existing times/meetings to incorporate D/E/I discussions</a:t>
          </a:r>
        </a:p>
      </dsp:txBody>
      <dsp:txXfrm>
        <a:off x="0" y="1118588"/>
        <a:ext cx="6391275" cy="633420"/>
      </dsp:txXfrm>
    </dsp:sp>
    <dsp:sp modelId="{B1CB4921-56D6-427D-B553-AFB3AF144D01}">
      <dsp:nvSpPr>
        <dsp:cNvPr id="0" name=""/>
        <dsp:cNvSpPr/>
      </dsp:nvSpPr>
      <dsp:spPr>
        <a:xfrm>
          <a:off x="0" y="1752008"/>
          <a:ext cx="6391275" cy="95472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Modeling of how to have a safe space/courageous conversation during monthly Diversity Committee meetings</a:t>
          </a:r>
        </a:p>
      </dsp:txBody>
      <dsp:txXfrm>
        <a:off x="46606" y="1798614"/>
        <a:ext cx="6298063" cy="861508"/>
      </dsp:txXfrm>
    </dsp:sp>
    <dsp:sp modelId="{1EEB8473-AED8-4C7B-8A25-309481EDEBCA}">
      <dsp:nvSpPr>
        <dsp:cNvPr id="0" name=""/>
        <dsp:cNvSpPr/>
      </dsp:nvSpPr>
      <dsp:spPr>
        <a:xfrm>
          <a:off x="0" y="2755688"/>
          <a:ext cx="6391275" cy="95472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Teams channel usage and membership steadily increasing:</a:t>
          </a:r>
        </a:p>
      </dsp:txBody>
      <dsp:txXfrm>
        <a:off x="46606" y="2802294"/>
        <a:ext cx="6298063" cy="861508"/>
      </dsp:txXfrm>
    </dsp:sp>
    <dsp:sp modelId="{7EB61E71-9E8D-4C5B-BDC9-2F2E0270EFE8}">
      <dsp:nvSpPr>
        <dsp:cNvPr id="0" name=""/>
        <dsp:cNvSpPr/>
      </dsp:nvSpPr>
      <dsp:spPr>
        <a:xfrm>
          <a:off x="0" y="3710408"/>
          <a:ext cx="6391275" cy="13724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923" tIns="15240" rIns="85344" bIns="1524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/>
            <a:t>Positive learning and growth is happening via Teams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Members are sharing their experiences more authentically in our safe space discussions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/>
            <a:t>Members are more empowered to share stories and resources which positively affects the growth of the entire department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Use of e-mail blasts and impersonal announcements do not necessarily affect change over time</a:t>
          </a:r>
        </a:p>
      </dsp:txBody>
      <dsp:txXfrm>
        <a:off x="0" y="3710408"/>
        <a:ext cx="6391275" cy="13724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D7B037-CC12-451E-94DF-CC3AE39BF1F6}">
      <dsp:nvSpPr>
        <dsp:cNvPr id="0" name=""/>
        <dsp:cNvSpPr/>
      </dsp:nvSpPr>
      <dsp:spPr>
        <a:xfrm>
          <a:off x="49" y="172047"/>
          <a:ext cx="4756660" cy="83189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Personal reflection is sparking change </a:t>
          </a:r>
        </a:p>
      </dsp:txBody>
      <dsp:txXfrm>
        <a:off x="49" y="172047"/>
        <a:ext cx="4756660" cy="831891"/>
      </dsp:txXfrm>
    </dsp:sp>
    <dsp:sp modelId="{EF1E1746-9C76-4B4A-8A37-A8DCE28919DF}">
      <dsp:nvSpPr>
        <dsp:cNvPr id="0" name=""/>
        <dsp:cNvSpPr/>
      </dsp:nvSpPr>
      <dsp:spPr>
        <a:xfrm>
          <a:off x="49" y="1003939"/>
          <a:ext cx="4756660" cy="309121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Culturally sensitive hygiene product pilot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Juneteenth celebrations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Community activism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Intentional recruitment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Potential candidates are seeking us out (Website, Word of mouth)</a:t>
          </a:r>
        </a:p>
      </dsp:txBody>
      <dsp:txXfrm>
        <a:off x="49" y="1003939"/>
        <a:ext cx="4756660" cy="3091213"/>
      </dsp:txXfrm>
    </dsp:sp>
    <dsp:sp modelId="{72B41D0C-FFD2-4662-866E-681E030A876F}">
      <dsp:nvSpPr>
        <dsp:cNvPr id="0" name=""/>
        <dsp:cNvSpPr/>
      </dsp:nvSpPr>
      <dsp:spPr>
        <a:xfrm>
          <a:off x="5422642" y="172047"/>
          <a:ext cx="4756660" cy="831891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98000"/>
                <a:lumMod val="114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Attention/Collaboration outside of our department </a:t>
          </a:r>
        </a:p>
      </dsp:txBody>
      <dsp:txXfrm>
        <a:off x="5422642" y="172047"/>
        <a:ext cx="4756660" cy="831891"/>
      </dsp:txXfrm>
    </dsp:sp>
    <dsp:sp modelId="{1437CEDB-730D-486E-8EEE-8E0054F45C50}">
      <dsp:nvSpPr>
        <dsp:cNvPr id="0" name=""/>
        <dsp:cNvSpPr/>
      </dsp:nvSpPr>
      <dsp:spPr>
        <a:xfrm>
          <a:off x="5422642" y="1003939"/>
          <a:ext cx="4756660" cy="3091213"/>
        </a:xfrm>
        <a:prstGeom prst="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9525" cap="rnd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SOM Faculty Recruitment/Retention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Anesthesia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OB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SOM Ambulatory Care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Anne Arundel Medical Center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Northwell Health Systems - NJ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</dsp:txBody>
      <dsp:txXfrm>
        <a:off x="5422642" y="1003939"/>
        <a:ext cx="4756660" cy="309121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7316D8-A8B4-4072-A2C2-8993F27B8402}">
      <dsp:nvSpPr>
        <dsp:cNvPr id="0" name=""/>
        <dsp:cNvSpPr/>
      </dsp:nvSpPr>
      <dsp:spPr>
        <a:xfrm>
          <a:off x="0" y="640"/>
          <a:ext cx="6391275" cy="14986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8013D-5650-4EC9-A2C0-D13512D25E19}">
      <dsp:nvSpPr>
        <dsp:cNvPr id="0" name=""/>
        <dsp:cNvSpPr/>
      </dsp:nvSpPr>
      <dsp:spPr>
        <a:xfrm>
          <a:off x="453352" y="337845"/>
          <a:ext cx="824278" cy="8242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6B3F38-94C3-4818-AB5E-EDA13619E06B}">
      <dsp:nvSpPr>
        <dsp:cNvPr id="0" name=""/>
        <dsp:cNvSpPr/>
      </dsp:nvSpPr>
      <dsp:spPr>
        <a:xfrm>
          <a:off x="1730984" y="640"/>
          <a:ext cx="4660290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Wanting immediate action affects understanding about how much you might not know</a:t>
          </a:r>
        </a:p>
      </dsp:txBody>
      <dsp:txXfrm>
        <a:off x="1730984" y="640"/>
        <a:ext cx="4660290" cy="1498687"/>
      </dsp:txXfrm>
    </dsp:sp>
    <dsp:sp modelId="{0CCC9181-08B8-488D-B8E4-959194758640}">
      <dsp:nvSpPr>
        <dsp:cNvPr id="0" name=""/>
        <dsp:cNvSpPr/>
      </dsp:nvSpPr>
      <dsp:spPr>
        <a:xfrm>
          <a:off x="0" y="1873999"/>
          <a:ext cx="6391275" cy="14986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C2A286-D5B0-488D-94F7-AF8D5BD12CC3}">
      <dsp:nvSpPr>
        <dsp:cNvPr id="0" name=""/>
        <dsp:cNvSpPr/>
      </dsp:nvSpPr>
      <dsp:spPr>
        <a:xfrm>
          <a:off x="453352" y="2211204"/>
          <a:ext cx="824278" cy="8242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80E22-9288-4FB3-BE68-3E104A737386}">
      <dsp:nvSpPr>
        <dsp:cNvPr id="0" name=""/>
        <dsp:cNvSpPr/>
      </dsp:nvSpPr>
      <dsp:spPr>
        <a:xfrm>
          <a:off x="1730984" y="1873999"/>
          <a:ext cx="2876073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Establishing an infrastructure allows for partnerships to develop and facilitates collaboration</a:t>
          </a:r>
        </a:p>
      </dsp:txBody>
      <dsp:txXfrm>
        <a:off x="1730984" y="1873999"/>
        <a:ext cx="2876073" cy="1498687"/>
      </dsp:txXfrm>
    </dsp:sp>
    <dsp:sp modelId="{560A36CE-D719-4EA4-A2B6-14D195C9F399}">
      <dsp:nvSpPr>
        <dsp:cNvPr id="0" name=""/>
        <dsp:cNvSpPr/>
      </dsp:nvSpPr>
      <dsp:spPr>
        <a:xfrm>
          <a:off x="4607057" y="1873999"/>
          <a:ext cx="1784217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Identifying talented potential comes in many forms but you must seek it out</a:t>
          </a:r>
        </a:p>
      </dsp:txBody>
      <dsp:txXfrm>
        <a:off x="4607057" y="1873999"/>
        <a:ext cx="1784217" cy="1498687"/>
      </dsp:txXfrm>
    </dsp:sp>
    <dsp:sp modelId="{0CEC4A61-FE46-445B-805A-E1A1ED1CBEA6}">
      <dsp:nvSpPr>
        <dsp:cNvPr id="0" name=""/>
        <dsp:cNvSpPr/>
      </dsp:nvSpPr>
      <dsp:spPr>
        <a:xfrm>
          <a:off x="0" y="3747359"/>
          <a:ext cx="6391275" cy="14986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39EDD6-901F-4391-9E87-68C16B0FBAEF}">
      <dsp:nvSpPr>
        <dsp:cNvPr id="0" name=""/>
        <dsp:cNvSpPr/>
      </dsp:nvSpPr>
      <dsp:spPr>
        <a:xfrm>
          <a:off x="453352" y="4084563"/>
          <a:ext cx="824278" cy="82427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021CEF-1A94-4F24-BDEE-ADCE98303275}">
      <dsp:nvSpPr>
        <dsp:cNvPr id="0" name=""/>
        <dsp:cNvSpPr/>
      </dsp:nvSpPr>
      <dsp:spPr>
        <a:xfrm>
          <a:off x="1730984" y="3747359"/>
          <a:ext cx="2876073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Vision must align with the broader values of the department</a:t>
          </a:r>
        </a:p>
      </dsp:txBody>
      <dsp:txXfrm>
        <a:off x="1730984" y="3747359"/>
        <a:ext cx="2876073" cy="1498687"/>
      </dsp:txXfrm>
    </dsp:sp>
    <dsp:sp modelId="{A608A484-A540-45EF-8784-C41F0EAC5A1B}">
      <dsp:nvSpPr>
        <dsp:cNvPr id="0" name=""/>
        <dsp:cNvSpPr/>
      </dsp:nvSpPr>
      <dsp:spPr>
        <a:xfrm>
          <a:off x="4607057" y="3747359"/>
          <a:ext cx="1784217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One person can spread the message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The vision must be understood and shared by most of the group</a:t>
          </a:r>
        </a:p>
      </dsp:txBody>
      <dsp:txXfrm>
        <a:off x="4607057" y="3747359"/>
        <a:ext cx="1784217" cy="1498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9D6EA-247A-496E-AE1B-9A56D7480B54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CF85E-5BE4-4C6B-8640-666E2EA84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56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CF85E-5BE4-4C6B-8640-666E2EA841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0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Emphasize point regarding disparate</a:t>
            </a:r>
            <a:r>
              <a:rPr lang="en-US" baseline="0" dirty="0"/>
              <a:t> effects given overall size and numbers of non-URM faculty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CF85E-5BE4-4C6B-8640-666E2EA841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82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CF85E-5BE4-4C6B-8640-666E2EA841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81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CF85E-5BE4-4C6B-8640-666E2EA841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04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 agreement between the leadership stakeholders in the Univ of MD Department of Psychiatry as it relates to a review and revision of standards and practices aimed at increasing diversity, equity, and inclusion.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CF85E-5BE4-4C6B-8640-666E2EA841E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48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CF85E-5BE4-4C6B-8640-666E2EA841E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75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CF85E-5BE4-4C6B-8640-666E2EA841E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69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732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02456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8358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9969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46414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09286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7/28/2021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51705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7/28/2021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7769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939857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36698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39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5C2598BB-44E0-4A10-A8F0-B6DD9D0AA50D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A328DD26-3B5F-4711-8444-85FCE10FD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5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BB-44E0-4A10-A8F0-B6DD9D0AA50D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DD26-3B5F-4711-8444-85FCE10FD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3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51796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78456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3350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4335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38112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5009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A87DDA4-93F2-7A45-9BB3-0ED68A4AA170}"/>
              </a:ext>
            </a:extLst>
          </p:cNvPr>
          <p:cNvSpPr/>
          <p:nvPr userDrawn="1"/>
        </p:nvSpPr>
        <p:spPr>
          <a:xfrm>
            <a:off x="11154250" y="381000"/>
            <a:ext cx="277139" cy="27706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0" i="0" dirty="0">
              <a:latin typeface="Poppins Light" pitchFamily="2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C132A2-AB80-A845-8566-11C55587F84F}"/>
              </a:ext>
            </a:extLst>
          </p:cNvPr>
          <p:cNvSpPr txBox="1"/>
          <p:nvPr userDrawn="1"/>
        </p:nvSpPr>
        <p:spPr>
          <a:xfrm>
            <a:off x="11217478" y="442590"/>
            <a:ext cx="150683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fld id="{C2130A1F-96FE-9345-9E91-FD9BE4197128}" type="slidenum">
              <a:rPr lang="en-US" sz="1000" b="0" i="0" spc="0" smtClean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pPr algn="ctr"/>
              <a:t>‹#›</a:t>
            </a:fld>
            <a:endParaRPr lang="en-US" sz="1400" b="0" i="0" spc="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2254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ftr="0" dt="0"/>
  <p:txStyles>
    <p:titleStyle>
      <a:lvl1pPr algn="l" defTabSz="914217" rtl="0" eaLnBrk="1" latinLnBrk="0" hangingPunct="1">
        <a:lnSpc>
          <a:spcPct val="90000"/>
        </a:lnSpc>
        <a:spcBef>
          <a:spcPct val="0"/>
        </a:spcBef>
        <a:buNone/>
        <a:defRPr lang="en-US" sz="3000" b="1" i="0" kern="1200">
          <a:solidFill>
            <a:schemeClr val="tx2"/>
          </a:solidFill>
          <a:latin typeface="Poppins" pitchFamily="2" charset="77"/>
          <a:ea typeface="Open Sans Light" panose="020B0306030504020204" pitchFamily="34" charset="0"/>
          <a:cs typeface="Poppins" pitchFamily="2" charset="77"/>
        </a:defRPr>
      </a:lvl1pPr>
    </p:titleStyle>
    <p:bodyStyle>
      <a:lvl1pPr marL="228555" indent="-228555" algn="l" defTabSz="91421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Poppins Light" pitchFamily="2" charset="77"/>
          <a:ea typeface="Open Sans Light" panose="020B0306030504020204" pitchFamily="34" charset="0"/>
          <a:cs typeface="Open Sans" charset="0"/>
        </a:defRPr>
      </a:lvl1pPr>
      <a:lvl2pPr marL="685663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b="0" i="0" kern="1200" dirty="0" smtClean="0">
          <a:solidFill>
            <a:schemeClr val="tx1"/>
          </a:solidFill>
          <a:effectLst/>
          <a:latin typeface="Poppins Light" pitchFamily="2" charset="77"/>
          <a:ea typeface="Open Sans Light" panose="020B0306030504020204" pitchFamily="34" charset="0"/>
          <a:cs typeface="Open Sans" charset="0"/>
        </a:defRPr>
      </a:lvl2pPr>
      <a:lvl3pPr marL="1142772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b="0" i="0" kern="1200" dirty="0" smtClean="0">
          <a:solidFill>
            <a:schemeClr val="tx1"/>
          </a:solidFill>
          <a:effectLst/>
          <a:latin typeface="Poppins Light" pitchFamily="2" charset="77"/>
          <a:ea typeface="Open Sans Light" panose="020B0306030504020204" pitchFamily="34" charset="0"/>
          <a:cs typeface="Open Sans" charset="0"/>
        </a:defRPr>
      </a:lvl3pPr>
      <a:lvl4pPr marL="1599880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b="0" i="0" kern="1200" dirty="0" smtClean="0">
          <a:solidFill>
            <a:schemeClr val="tx1"/>
          </a:solidFill>
          <a:effectLst/>
          <a:latin typeface="Poppins Light" pitchFamily="2" charset="77"/>
          <a:ea typeface="Open Sans Light" panose="020B0306030504020204" pitchFamily="34" charset="0"/>
          <a:cs typeface="Open Sans" charset="0"/>
        </a:defRPr>
      </a:lvl4pPr>
      <a:lvl5pPr marL="2056989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b="0" i="0" kern="1200" dirty="0">
          <a:solidFill>
            <a:schemeClr val="tx1"/>
          </a:solidFill>
          <a:effectLst/>
          <a:latin typeface="Poppins Light" pitchFamily="2" charset="77"/>
          <a:ea typeface="Open Sans Light" panose="020B0306030504020204" pitchFamily="34" charset="0"/>
          <a:cs typeface="Open Sans" charset="0"/>
        </a:defRPr>
      </a:lvl5pPr>
      <a:lvl6pPr marL="2514097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2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78">
          <p15:clr>
            <a:srgbClr val="A4A3A4"/>
          </p15:clr>
        </p15:guide>
        <p15:guide id="3" pos="14398">
          <p15:clr>
            <a:srgbClr val="A4A3A4"/>
          </p15:clr>
        </p15:guide>
        <p15:guide id="4" pos="958">
          <p15:clr>
            <a:srgbClr val="A4A3A4"/>
          </p15:clr>
        </p15:guide>
        <p15:guide id="5" orient="horz" pos="8160">
          <p15:clr>
            <a:srgbClr val="A4A3A4"/>
          </p15:clr>
        </p15:guide>
        <p15:guide id="6" orient="horz" pos="480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3793C2-D392-4068-9A39-0E3458D51430}"/>
              </a:ext>
            </a:extLst>
          </p:cNvPr>
          <p:cNvSpPr txBox="1"/>
          <p:nvPr userDrawn="1"/>
        </p:nvSpPr>
        <p:spPr>
          <a:xfrm>
            <a:off x="11045265" y="330493"/>
            <a:ext cx="4539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C2130A1F-96FE-9345-9E91-FD9BE4197128}" type="slidenum">
              <a:rPr lang="en-US" sz="1400" b="0" i="0" spc="150" smtClean="0">
                <a:solidFill>
                  <a:schemeClr val="bg1">
                    <a:lumMod val="50000"/>
                  </a:schemeClr>
                </a:solidFill>
                <a:latin typeface="Poppins" pitchFamily="2" charset="77"/>
                <a:cs typeface="Poppins" pitchFamily="2" charset="77"/>
              </a:rPr>
              <a:pPr algn="r"/>
              <a:t>‹#›</a:t>
            </a:fld>
            <a:endParaRPr lang="en-US" sz="1400" b="0" i="0" spc="150" dirty="0">
              <a:solidFill>
                <a:schemeClr val="bg1">
                  <a:lumMod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7981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  <p:sldLayoutId id="2147483748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sli.do/event/sasw8bb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tero.org/groups/2563610/university_of_maryland_department_of_psychiatry_diversity_curriculum_subcommittee/librar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hyperlink" Target="https://app.sli.do/event/sasw8bb1" TargetMode="Externa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sli.do/event/sasw8bb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vkdnQsWwgY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EA8DC-6469-46F9-8DFC-7AB8FFC7D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0819" y="580913"/>
            <a:ext cx="9144000" cy="3179118"/>
          </a:xfrm>
        </p:spPr>
        <p:txBody>
          <a:bodyPr>
            <a:normAutofit fontScale="90000"/>
          </a:bodyPr>
          <a:lstStyle/>
          <a:p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Diversity, Equity, and Inclusion: Our FY21 Purpose, Accomplishments, Lessons Learned, &amp; FY22 Next Steps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BB837F-49F7-4852-AFF3-0201EAD229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6036" y="4777409"/>
            <a:ext cx="10740788" cy="2080591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Anique Forrester, MD</a:t>
            </a:r>
          </a:p>
          <a:p>
            <a:r>
              <a:rPr lang="en-US" sz="2000" dirty="0">
                <a:solidFill>
                  <a:schemeClr val="bg2"/>
                </a:solidFill>
              </a:rPr>
              <a:t>Chief of Diversity </a:t>
            </a:r>
          </a:p>
          <a:p>
            <a:r>
              <a:rPr lang="en-US" sz="2000" dirty="0">
                <a:solidFill>
                  <a:schemeClr val="bg2"/>
                </a:solidFill>
              </a:rPr>
              <a:t>Dept of Psychiatry</a:t>
            </a:r>
          </a:p>
          <a:p>
            <a:r>
              <a:rPr lang="en-US" sz="2000" dirty="0">
                <a:solidFill>
                  <a:schemeClr val="bg2"/>
                </a:solidFill>
              </a:rPr>
              <a:t>slido.com with #726394</a:t>
            </a:r>
          </a:p>
          <a:p>
            <a:r>
              <a:rPr lang="en-US" dirty="0">
                <a:hlinkClick r:id="rId3"/>
              </a:rPr>
              <a:t>https://app.sli.do/event/sasw8bb1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021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B9C8D-FF7C-45E6-B489-9E2D64E19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Dept Wide Needs Assessment</a:t>
            </a:r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0EEE37FD-721E-4A76-909F-5F7402FCFA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655351"/>
              </p:ext>
            </p:extLst>
          </p:nvPr>
        </p:nvGraphicFramePr>
        <p:xfrm>
          <a:off x="0" y="2191657"/>
          <a:ext cx="12192000" cy="4666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0494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98CD42C-2E98-437C-AF0D-ADB770381D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3AA7B5C7-7348-4EFC-BEE4-5AA469D57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F75320-8178-4B24-AA23-821002CE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Lessons Learned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6BBD40-26F7-4779-A7E1-17EADF3488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2024EF5-2C13-4F04-A32D-0397C31BBE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357410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36455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E30886-05F9-4600-87C6-A496E2500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9" name="Rectangle 10">
              <a:extLst>
                <a:ext uri="{FF2B5EF4-FFF2-40B4-BE49-F238E27FC236}">
                  <a16:creationId xmlns:a16="http://schemas.microsoft.com/office/drawing/2014/main" id="{76E3D100-B353-443A-A394-8F226FEE7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D04B277-A9C3-4AA1-A0A0-C6D9B50C8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2">
              <a:extLst>
                <a:ext uri="{FF2B5EF4-FFF2-40B4-BE49-F238E27FC236}">
                  <a16:creationId xmlns:a16="http://schemas.microsoft.com/office/drawing/2014/main" id="{60911518-8CE1-4410-806E-3CD2DE1C5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9A3DC92-72B1-41C6-A069-B27430DA37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248621D-BAC3-4AD3-8A23-B6328BDDA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5E8E1843-4729-4C56-A855-B13ECCBDE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C877DF2C-ED50-4DF6-9732-7A6201BC1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0BE473F5-80D8-4045-AED0-28266B6C8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52067E6-F4BD-4773-B22F-B2CE385ED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F7BB8-DFE2-4770-80D6-B1420F573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 dirty="0"/>
              <a:t>Never assume that all members of a group have enough psychological safety to participate in a safe space or courageous conversation</a:t>
            </a:r>
          </a:p>
          <a:p>
            <a:pPr lvl="2"/>
            <a:r>
              <a:rPr lang="en-US" sz="1800" dirty="0"/>
              <a:t>Safety must be established via a non-punitive process of understanding and open dialogue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/>
              <a:t>The focus of the assessment is to “know what you don’t know” </a:t>
            </a:r>
          </a:p>
          <a:p>
            <a:pPr lvl="1"/>
            <a:r>
              <a:rPr lang="en-US" sz="1800" dirty="0"/>
              <a:t>Get input from those who may not traditionally be invited or have opportunities to provide it regarding D/E/I issues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2793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E30886-05F9-4600-87C6-A496E2500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E3D100-B353-443A-A394-8F226FEE7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D04B277-A9C3-4AA1-A0A0-C6D9B50C8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0911518-8CE1-4410-806E-3CD2DE1C5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9A3DC92-72B1-41C6-A069-B27430DA37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248621D-BAC3-4AD3-8A23-B6328BDDA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5E8E1843-4729-4C56-A855-B13ECCBDE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C877DF2C-ED50-4DF6-9732-7A6201BC1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0BE473F5-80D8-4045-AED0-28266B6C8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E11128C-F527-407C-8EA6-51461B9C4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9F280-27E3-4BD8-8D55-EBB1E1811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145143"/>
            <a:ext cx="6640666" cy="6545943"/>
          </a:xfrm>
        </p:spPr>
        <p:txBody>
          <a:bodyPr anchor="ctr">
            <a:normAutofit/>
          </a:bodyPr>
          <a:lstStyle/>
          <a:p>
            <a:r>
              <a:rPr lang="en-US" sz="2000" dirty="0"/>
              <a:t>Formal grievance/complaint reporting can be harmful to the D/E/I process</a:t>
            </a:r>
          </a:p>
          <a:p>
            <a:pPr lvl="2"/>
            <a:r>
              <a:rPr lang="en-US" sz="1800" dirty="0"/>
              <a:t>Needs a process of understanding</a:t>
            </a:r>
          </a:p>
          <a:p>
            <a:pPr lvl="2"/>
            <a:r>
              <a:rPr lang="en-US" sz="1800" dirty="0"/>
              <a:t>How can we avoid retaliation/retribution for complaints?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One size fits all formal diversity training is a MYTH!!</a:t>
            </a:r>
          </a:p>
          <a:p>
            <a:pPr lvl="2"/>
            <a:r>
              <a:rPr lang="en-US" sz="1800" dirty="0"/>
              <a:t>Targeted trainings with specific goals can be useful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898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E30886-05F9-4600-87C6-A496E2500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E3D100-B353-443A-A394-8F226FEE7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D04B277-A9C3-4AA1-A0A0-C6D9B50C8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0911518-8CE1-4410-806E-3CD2DE1C5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9A3DC92-72B1-41C6-A069-B27430DA37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248621D-BAC3-4AD3-8A23-B6328BDDA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5E8E1843-4729-4C56-A855-B13ECCBDE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C877DF2C-ED50-4DF6-9732-7A6201BC1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0BE473F5-80D8-4045-AED0-28266B6C8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ADA1217-7A62-453A-BA5E-F141F026A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80C22-D331-4B1A-924F-8BD9E367C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 dirty="0"/>
              <a:t>No checklist of diversity can/should be expected from the Dept</a:t>
            </a:r>
          </a:p>
          <a:p>
            <a:pPr marL="0" indent="0">
              <a:buNone/>
            </a:pPr>
            <a:endParaRPr lang="en-US" sz="2000" dirty="0"/>
          </a:p>
          <a:p>
            <a:pPr lvl="2"/>
            <a:r>
              <a:rPr lang="en-US" sz="1800" dirty="0"/>
              <a:t>Each division/workgroup has their own unique starting place</a:t>
            </a:r>
          </a:p>
          <a:p>
            <a:pPr lvl="1"/>
            <a:endParaRPr lang="en-US" sz="2000" dirty="0"/>
          </a:p>
          <a:p>
            <a:pPr lvl="2"/>
            <a:r>
              <a:rPr lang="en-US" sz="1800" dirty="0"/>
              <a:t>Operating from a checklist provides an assumption that we are done once tasks are completed</a:t>
            </a:r>
          </a:p>
          <a:p>
            <a:pPr lvl="1"/>
            <a:endParaRPr lang="en-US" sz="2000" dirty="0"/>
          </a:p>
          <a:p>
            <a:pPr lvl="2"/>
            <a:r>
              <a:rPr lang="en-US" sz="1800" dirty="0"/>
              <a:t>Leaves no room for re-evaluation of process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09360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E30886-05F9-4600-87C6-A496E2500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E3D100-B353-443A-A394-8F226FEE7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11">
              <a:extLst>
                <a:ext uri="{FF2B5EF4-FFF2-40B4-BE49-F238E27FC236}">
                  <a16:creationId xmlns:a16="http://schemas.microsoft.com/office/drawing/2014/main" id="{BD04B277-A9C3-4AA1-A0A0-C6D9B50C8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0911518-8CE1-4410-806E-3CD2DE1C5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9A3DC92-72B1-41C6-A069-B27430DA37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248621D-BAC3-4AD3-8A23-B6328BDDA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5E8E1843-4729-4C56-A855-B13ECCBDE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C877DF2C-ED50-4DF6-9732-7A6201BC1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0BE473F5-80D8-4045-AED0-28266B6C8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CB06DD-974E-4E66-98DB-4E3697DA1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12D2E-DFE4-470A-A48A-2667356A9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6" y="437513"/>
            <a:ext cx="6901923" cy="5954325"/>
          </a:xfrm>
        </p:spPr>
        <p:txBody>
          <a:bodyPr anchor="ctr">
            <a:normAutofit/>
          </a:bodyPr>
          <a:lstStyle/>
          <a:p>
            <a:r>
              <a:rPr lang="en-US" sz="2000" dirty="0"/>
              <a:t>Safe space conversations are most effective when:</a:t>
            </a:r>
          </a:p>
          <a:p>
            <a:pPr marL="0" indent="0">
              <a:buNone/>
            </a:pPr>
            <a:endParaRPr lang="en-US" sz="2000" dirty="0"/>
          </a:p>
          <a:p>
            <a:pPr lvl="2"/>
            <a:r>
              <a:rPr lang="en-US" sz="1800" dirty="0"/>
              <a:t>Safety has been established</a:t>
            </a:r>
          </a:p>
          <a:p>
            <a:pPr marL="457200" lvl="1" indent="0">
              <a:buNone/>
            </a:pPr>
            <a:endParaRPr lang="en-US" sz="2000" dirty="0"/>
          </a:p>
          <a:p>
            <a:pPr lvl="2"/>
            <a:r>
              <a:rPr lang="en-US" sz="1800" dirty="0"/>
              <a:t>Done in the moment something has caused conflict or harm</a:t>
            </a:r>
          </a:p>
          <a:p>
            <a:pPr marL="457200" lvl="1" indent="0">
              <a:buNone/>
            </a:pPr>
            <a:endParaRPr lang="en-US" sz="2000" dirty="0"/>
          </a:p>
          <a:p>
            <a:pPr lvl="2"/>
            <a:r>
              <a:rPr lang="en-US" sz="1800" dirty="0"/>
              <a:t>Impromptu/Informal conversations &gt;&gt;&gt;&gt;&gt;Formal scheduled meetings</a:t>
            </a:r>
          </a:p>
          <a:p>
            <a:pPr marL="457200" lvl="1" indent="0">
              <a:buNone/>
            </a:pPr>
            <a:endParaRPr lang="en-US" sz="2000" dirty="0"/>
          </a:p>
          <a:p>
            <a:pPr lvl="2"/>
            <a:r>
              <a:rPr lang="en-US" sz="1800" dirty="0"/>
              <a:t>One on one/small group discussions &gt;&gt;&gt;&gt; Large group conversations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240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E30886-05F9-4600-87C6-A496E2500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E3D100-B353-443A-A394-8F226FEE7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D04B277-A9C3-4AA1-A0A0-C6D9B50C8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0911518-8CE1-4410-806E-3CD2DE1C5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9A3DC92-72B1-41C6-A069-B27430DA37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248621D-BAC3-4AD3-8A23-B6328BDDA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5E8E1843-4729-4C56-A855-B13ECCBDE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C877DF2C-ED50-4DF6-9732-7A6201BC1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0BE473F5-80D8-4045-AED0-28266B6C8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39ED138-AD03-49EA-80C0-A93D2E886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EBEBEB"/>
                </a:solidFill>
              </a:rPr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30344-1B3F-4883-9ADE-24B2A1938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6" y="437513"/>
            <a:ext cx="6901923" cy="5954325"/>
          </a:xfrm>
        </p:spPr>
        <p:txBody>
          <a:bodyPr anchor="ctr">
            <a:normAutofit/>
          </a:bodyPr>
          <a:lstStyle/>
          <a:p>
            <a:r>
              <a:rPr lang="en-US" sz="2000" dirty="0"/>
              <a:t>Cultural shift is a process mostly based in self-reflection</a:t>
            </a:r>
          </a:p>
          <a:p>
            <a:pPr lvl="2"/>
            <a:r>
              <a:rPr lang="en-US" sz="1800" dirty="0"/>
              <a:t>Requires a clear understanding of the overall values and goals 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/>
              <a:t>D/E/I initiatives are most transformative when:</a:t>
            </a:r>
          </a:p>
          <a:p>
            <a:pPr lvl="2"/>
            <a:r>
              <a:rPr lang="en-US" sz="1800" dirty="0"/>
              <a:t>Integrate relevant topics into our daily work</a:t>
            </a:r>
          </a:p>
          <a:p>
            <a:pPr lvl="2"/>
            <a:r>
              <a:rPr lang="en-US" sz="1800" dirty="0"/>
              <a:t>Not viewed as additional/burdensome activities</a:t>
            </a:r>
          </a:p>
          <a:p>
            <a:pPr lvl="2"/>
            <a:r>
              <a:rPr lang="en-US" sz="1800" dirty="0"/>
              <a:t>Promote individual self-efficacy</a:t>
            </a:r>
          </a:p>
          <a:p>
            <a:pPr lvl="2"/>
            <a:r>
              <a:rPr lang="en-US" sz="1800" dirty="0"/>
              <a:t>Discourage silence/inactivity/apathy</a:t>
            </a:r>
          </a:p>
          <a:p>
            <a:pPr lvl="2"/>
            <a:r>
              <a:rPr lang="en-US" sz="1800" dirty="0"/>
              <a:t>Embrace uncertainty and open discourse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184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82CCCE-534D-4FC6-BF2B-9BEA2F2BB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C664B74-EEBB-416C-9D86-AE1FECC02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2000483-C30E-42A1-8569-E1DE1F55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A5ACD7E0-6D9A-4803-8B9B-D4602DC48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238E92D-87E7-4B27-AD36-0E133005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6D0B958C-B82E-4F4B-945B-6B038D655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E18F3B2A-BB9B-4FB6-B8A5-2A8E5DB93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7D2858-5782-42D8-A7EE-BC8102600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425" y="973667"/>
            <a:ext cx="4164540" cy="4833745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EBEBEB"/>
                </a:solidFill>
              </a:rPr>
              <a:t>Successes/Accomplishments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164AEF-861B-41D1-9ED5-B81051DA7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1A73C6BD-E996-42E2-9843-32FFD33A4D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308710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862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ED91A86-0474-4BEB-B12A-F914081936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0F7D976-D8A7-42E8-AFF2-B511B48543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09516A-1A73-4C59-B4EB-5DC3A51F19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C6249A6-9329-46D6-8078-4D556D8EF5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7D716-83F8-41BF-906A-863679403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Successes/Accomplishments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48DF91F-C32C-4ED6-B19B-2F04E363AA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853020"/>
              </p:ext>
            </p:extLst>
          </p:nvPr>
        </p:nvGraphicFramePr>
        <p:xfrm>
          <a:off x="619277" y="2844800"/>
          <a:ext cx="10629295" cy="3573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4438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9E30886-05F9-4600-87C6-A496E2500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6E3D100-B353-443A-A394-8F226FEE7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D04B277-A9C3-4AA1-A0A0-C6D9B50C8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0911518-8CE1-4410-806E-3CD2DE1C5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D9A3DC92-72B1-41C6-A069-B27430DA37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248621D-BAC3-4AD3-8A23-B6328BDDA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5E8E1843-4729-4C56-A855-B13ECCBDE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C877DF2C-ED50-4DF6-9732-7A6201BC1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0BE473F5-80D8-4045-AED0-28266B6C8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00D78D4-E609-4784-A739-54EF1D70C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437512"/>
            <a:ext cx="4148675" cy="5936549"/>
          </a:xfrm>
        </p:spPr>
        <p:txBody>
          <a:bodyPr anchor="ctr">
            <a:normAutofit/>
          </a:bodyPr>
          <a:lstStyle/>
          <a:p>
            <a:r>
              <a:rPr lang="en-US" sz="2200" dirty="0">
                <a:solidFill>
                  <a:srgbClr val="EBEBEB"/>
                </a:solidFill>
              </a:rPr>
              <a:t>Successes/Accomplishments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C9ACC-92A1-493C-8893-8E4D49293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-3555"/>
            <a:ext cx="7391399" cy="686511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Social Justice Education/Curriculum</a:t>
            </a:r>
          </a:p>
          <a:p>
            <a:pPr lvl="1">
              <a:lnSpc>
                <a:spcPct val="90000"/>
              </a:lnSpc>
            </a:pPr>
            <a:r>
              <a:rPr lang="en-US" sz="1800" u="sng" dirty="0"/>
              <a:t>D/E/I Grand Rounds series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Dr. Chuck Callahan – </a:t>
            </a:r>
            <a:r>
              <a:rPr lang="en-US" sz="1600" i="1" dirty="0"/>
              <a:t>Baltimore: The Impact of Historical Structural Racism on Health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Mr. Steven Ragsdale –</a:t>
            </a:r>
            <a:r>
              <a:rPr lang="en-US" sz="1600" i="1" dirty="0"/>
              <a:t>History of medical racism in Baltimore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Dr. </a:t>
            </a:r>
            <a:r>
              <a:rPr lang="en-US" sz="1600" dirty="0" err="1"/>
              <a:t>Nhi</a:t>
            </a:r>
            <a:r>
              <a:rPr lang="en-US" sz="1600" dirty="0"/>
              <a:t>-ha Trinh - </a:t>
            </a:r>
            <a:r>
              <a:rPr lang="en-US" sz="1600" i="1" dirty="0"/>
              <a:t>Cultural humility and Anti-racism in psychiatry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Dr. Sarah Vinson - </a:t>
            </a:r>
            <a:r>
              <a:rPr lang="en-US" sz="1600" i="1" dirty="0"/>
              <a:t>Social injustice and mental health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Dr. Ruth Shim - </a:t>
            </a:r>
            <a:r>
              <a:rPr lang="en-US" sz="1600" i="1" dirty="0"/>
              <a:t>Dismantling structural racism in psychiatry</a:t>
            </a:r>
          </a:p>
          <a:p>
            <a:pPr lvl="1">
              <a:lnSpc>
                <a:spcPct val="90000"/>
              </a:lnSpc>
            </a:pPr>
            <a:endParaRPr lang="en-US" sz="14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Early work on creating a DEI QI toolkit to empower any employee to conduct quality improvement around DEI issues within their workplace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Library of Education Resources: </a:t>
            </a:r>
            <a:r>
              <a:rPr lang="en-US" sz="1800" dirty="0">
                <a:hlinkClick r:id="rId3"/>
              </a:rPr>
              <a:t>https://www.zotero.org/groups/2563610/university_of_maryland_department</a:t>
            </a:r>
            <a:r>
              <a:rPr lang="en-US" sz="1400" dirty="0">
                <a:hlinkClick r:id="rId3"/>
              </a:rPr>
              <a:t>_</a:t>
            </a:r>
            <a:r>
              <a:rPr lang="en-US" sz="1800" dirty="0">
                <a:hlinkClick r:id="rId3"/>
              </a:rPr>
              <a:t>of_psychiatry_diversity_curriculum_subcommittee/library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380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91BEC-E61F-4F5B-9102-0650CE17B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E7C38-2140-44E8-8443-FF9D169D4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486586" cy="4254500"/>
          </a:xfrm>
        </p:spPr>
        <p:txBody>
          <a:bodyPr>
            <a:normAutofit/>
          </a:bodyPr>
          <a:lstStyle/>
          <a:p>
            <a:r>
              <a:rPr lang="en-US" sz="2400" dirty="0"/>
              <a:t>2019, shifts in faculty turnover led to focus on URM faculty retention</a:t>
            </a:r>
          </a:p>
          <a:p>
            <a:pPr lvl="1"/>
            <a:r>
              <a:rPr lang="en-US" sz="2400" dirty="0"/>
              <a:t>2009-19 (57 FT and PT faculty left)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15/57 URM faculty – 26%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2014-19 5/16 FT faculty departures were URM – 31%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46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82CCCE-534D-4FC6-BF2B-9BEA2F2BB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C664B74-EEBB-416C-9D86-AE1FECC02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2000483-C30E-42A1-8569-E1DE1F55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A5ACD7E0-6D9A-4803-8B9B-D4602DC48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238E92D-87E7-4B27-AD36-0E133005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6D0B958C-B82E-4F4B-945B-6B038D655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E18F3B2A-BB9B-4FB6-B8A5-2A8E5DB93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625B32-DCBD-4054-A3B5-212F8BE34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US" sz="1400">
                <a:solidFill>
                  <a:srgbClr val="EBEBEB"/>
                </a:solidFill>
              </a:rPr>
              <a:t>Successes/Accomplishments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164AEF-861B-41D1-9ED5-B81051DA7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96D8150-7F95-4397-9EDB-DAFEC69745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986120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6163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573E15-7DFE-40A3-B424-C5643C58FF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82C91A-0DF3-4587-82F3-92A4604213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CB4921-56D6-427D-B553-AFB3AF144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EB8473-AED8-4C7B-8A25-309481EDEB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B61E71-9E8D-4C5B-BDC9-2F2E0270EF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98CD42C-2E98-437C-AF0D-ADB770381D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3AA7B5C7-7348-4EFC-BEE4-5AA469D57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96FC5C-33A2-4873-8DB3-0013EC333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Successes/Accomplishments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6BBD40-26F7-4779-A7E1-17EADF3488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B5E57FE-D911-4D89-B27B-4891806495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689677"/>
              </p:ext>
            </p:extLst>
          </p:nvPr>
        </p:nvGraphicFramePr>
        <p:xfrm>
          <a:off x="1090708" y="1866503"/>
          <a:ext cx="10179352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2515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C65039F-C451-6647-B470-2DCE3760883E}"/>
              </a:ext>
            </a:extLst>
          </p:cNvPr>
          <p:cNvSpPr txBox="1"/>
          <p:nvPr/>
        </p:nvSpPr>
        <p:spPr>
          <a:xfrm>
            <a:off x="3889121" y="306186"/>
            <a:ext cx="44137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217"/>
            <a:r>
              <a:rPr lang="en-US" sz="3000" b="1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Process of Cultural Change</a:t>
            </a:r>
          </a:p>
        </p:txBody>
      </p:sp>
      <p:sp>
        <p:nvSpPr>
          <p:cNvPr id="3" name="Фигура">
            <a:extLst>
              <a:ext uri="{FF2B5EF4-FFF2-40B4-BE49-F238E27FC236}">
                <a16:creationId xmlns:a16="http://schemas.microsoft.com/office/drawing/2014/main" id="{4D264406-7E33-AB41-8718-808AC2649D2B}"/>
              </a:ext>
            </a:extLst>
          </p:cNvPr>
          <p:cNvSpPr>
            <a:spLocks/>
          </p:cNvSpPr>
          <p:nvPr/>
        </p:nvSpPr>
        <p:spPr bwMode="auto">
          <a:xfrm>
            <a:off x="5218917" y="1610155"/>
            <a:ext cx="2549415" cy="1863053"/>
          </a:xfrm>
          <a:custGeom>
            <a:avLst/>
            <a:gdLst>
              <a:gd name="T0" fmla="*/ 2550073 w 21600"/>
              <a:gd name="T1" fmla="*/ 1863511 h 21010"/>
              <a:gd name="T2" fmla="*/ 2550073 w 21600"/>
              <a:gd name="T3" fmla="*/ 1863511 h 21010"/>
              <a:gd name="T4" fmla="*/ 2550073 w 21600"/>
              <a:gd name="T5" fmla="*/ 1863511 h 21010"/>
              <a:gd name="T6" fmla="*/ 2550073 w 21600"/>
              <a:gd name="T7" fmla="*/ 1863511 h 2101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010" extrusionOk="0">
                <a:moveTo>
                  <a:pt x="21600" y="8145"/>
                </a:moveTo>
                <a:cubicBezTo>
                  <a:pt x="19118" y="4624"/>
                  <a:pt x="15943" y="2102"/>
                  <a:pt x="12437" y="865"/>
                </a:cubicBezTo>
                <a:cubicBezTo>
                  <a:pt x="8312" y="-590"/>
                  <a:pt x="3942" y="-201"/>
                  <a:pt x="0" y="1973"/>
                </a:cubicBezTo>
                <a:lnTo>
                  <a:pt x="0" y="21010"/>
                </a:lnTo>
                <a:cubicBezTo>
                  <a:pt x="500" y="19693"/>
                  <a:pt x="1192" y="18521"/>
                  <a:pt x="2034" y="17562"/>
                </a:cubicBezTo>
                <a:cubicBezTo>
                  <a:pt x="2905" y="16572"/>
                  <a:pt x="3919" y="15829"/>
                  <a:pt x="5014" y="15380"/>
                </a:cubicBezTo>
                <a:lnTo>
                  <a:pt x="21600" y="814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19045" tIns="19045" rIns="19045" bIns="19045" anchor="ctr"/>
          <a:lstStyle/>
          <a:p>
            <a:pPr defTabSz="914217"/>
            <a:endParaRPr lang="en-US" dirty="0">
              <a:solidFill>
                <a:srgbClr val="7F7F7F"/>
              </a:solidFill>
              <a:latin typeface="Lato Light" panose="020F0502020204030203" pitchFamily="34" charset="0"/>
            </a:endParaRPr>
          </a:p>
        </p:txBody>
      </p:sp>
      <p:sp>
        <p:nvSpPr>
          <p:cNvPr id="4" name="Фигура">
            <a:extLst>
              <a:ext uri="{FF2B5EF4-FFF2-40B4-BE49-F238E27FC236}">
                <a16:creationId xmlns:a16="http://schemas.microsoft.com/office/drawing/2014/main" id="{96164498-B210-9946-80C0-DDA71EE54115}"/>
              </a:ext>
            </a:extLst>
          </p:cNvPr>
          <p:cNvSpPr/>
          <p:nvPr/>
        </p:nvSpPr>
        <p:spPr bwMode="auto">
          <a:xfrm>
            <a:off x="3792212" y="1829174"/>
            <a:ext cx="1619622" cy="2790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600" extrusionOk="0">
                <a:moveTo>
                  <a:pt x="17200" y="0"/>
                </a:moveTo>
                <a:cubicBezTo>
                  <a:pt x="12221" y="1401"/>
                  <a:pt x="7988" y="3585"/>
                  <a:pt x="4962" y="6316"/>
                </a:cubicBezTo>
                <a:cubicBezTo>
                  <a:pt x="1268" y="9650"/>
                  <a:pt x="-444" y="13619"/>
                  <a:pt x="98" y="17595"/>
                </a:cubicBezTo>
                <a:lnTo>
                  <a:pt x="21156" y="21600"/>
                </a:lnTo>
                <a:cubicBezTo>
                  <a:pt x="19937" y="20911"/>
                  <a:pt x="18965" y="20084"/>
                  <a:pt x="18298" y="19168"/>
                </a:cubicBezTo>
                <a:cubicBezTo>
                  <a:pt x="17547" y="18136"/>
                  <a:pt x="17200" y="17017"/>
                  <a:pt x="17283" y="15894"/>
                </a:cubicBezTo>
                <a:lnTo>
                  <a:pt x="17200" y="0"/>
                </a:ln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lIns="19045" tIns="19045" rIns="19045" bIns="19045" anchor="ctr"/>
          <a:lstStyle/>
          <a:p>
            <a:pPr defTabSz="914217">
              <a:defRPr sz="3200">
                <a:solidFill>
                  <a:srgbClr val="FFFFFF"/>
                </a:solidFill>
              </a:defRPr>
            </a:pPr>
            <a:endParaRPr sz="1600" kern="0" dirty="0">
              <a:solidFill>
                <a:srgbClr val="FFFFFF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Arial"/>
            </a:endParaRPr>
          </a:p>
        </p:txBody>
      </p:sp>
      <p:sp>
        <p:nvSpPr>
          <p:cNvPr id="5" name="Фигура">
            <a:extLst>
              <a:ext uri="{FF2B5EF4-FFF2-40B4-BE49-F238E27FC236}">
                <a16:creationId xmlns:a16="http://schemas.microsoft.com/office/drawing/2014/main" id="{DBA7487D-1887-F54C-AB6A-ADDD0A9B7543}"/>
              </a:ext>
            </a:extLst>
          </p:cNvPr>
          <p:cNvSpPr/>
          <p:nvPr/>
        </p:nvSpPr>
        <p:spPr bwMode="auto">
          <a:xfrm>
            <a:off x="3812844" y="4212978"/>
            <a:ext cx="2734550" cy="1944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445"/>
                </a:moveTo>
                <a:lnTo>
                  <a:pt x="13829" y="21600"/>
                </a:lnTo>
                <a:cubicBezTo>
                  <a:pt x="10009" y="20297"/>
                  <a:pt x="6587" y="17300"/>
                  <a:pt x="4071" y="13051"/>
                </a:cubicBezTo>
                <a:cubicBezTo>
                  <a:pt x="1866" y="9328"/>
                  <a:pt x="455" y="4804"/>
                  <a:pt x="0" y="0"/>
                </a:cubicBezTo>
                <a:lnTo>
                  <a:pt x="15759" y="7124"/>
                </a:lnTo>
                <a:cubicBezTo>
                  <a:pt x="16726" y="7545"/>
                  <a:pt x="17742" y="7698"/>
                  <a:pt x="18751" y="7576"/>
                </a:cubicBezTo>
                <a:cubicBezTo>
                  <a:pt x="19743" y="7456"/>
                  <a:pt x="20710" y="7073"/>
                  <a:pt x="21600" y="6445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19045" tIns="19045" rIns="19045" bIns="19045" anchor="ctr"/>
          <a:lstStyle/>
          <a:p>
            <a:pPr defTabSz="914217">
              <a:defRPr sz="3200">
                <a:solidFill>
                  <a:srgbClr val="FFFFFF"/>
                </a:solidFill>
              </a:defRPr>
            </a:pPr>
            <a:endParaRPr sz="1600" kern="0" dirty="0">
              <a:solidFill>
                <a:srgbClr val="FFFFFF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Arial"/>
            </a:endParaRPr>
          </a:p>
        </p:txBody>
      </p:sp>
      <p:sp>
        <p:nvSpPr>
          <p:cNvPr id="6" name="Фигура">
            <a:extLst>
              <a:ext uri="{FF2B5EF4-FFF2-40B4-BE49-F238E27FC236}">
                <a16:creationId xmlns:a16="http://schemas.microsoft.com/office/drawing/2014/main" id="{0CA247C6-B109-9D4F-93AF-F289AEE8E8AD}"/>
              </a:ext>
            </a:extLst>
          </p:cNvPr>
          <p:cNvSpPr/>
          <p:nvPr/>
        </p:nvSpPr>
        <p:spPr bwMode="auto">
          <a:xfrm>
            <a:off x="5679258" y="3747962"/>
            <a:ext cx="2381423" cy="2468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3" extrusionOk="0">
                <a:moveTo>
                  <a:pt x="12593" y="0"/>
                </a:moveTo>
                <a:lnTo>
                  <a:pt x="21600" y="11784"/>
                </a:lnTo>
                <a:cubicBezTo>
                  <a:pt x="19267" y="15419"/>
                  <a:pt x="15759" y="18239"/>
                  <a:pt x="11598" y="19826"/>
                </a:cubicBezTo>
                <a:cubicBezTo>
                  <a:pt x="7919" y="21229"/>
                  <a:pt x="3894" y="21600"/>
                  <a:pt x="0" y="20896"/>
                </a:cubicBezTo>
                <a:lnTo>
                  <a:pt x="10857" y="6567"/>
                </a:lnTo>
                <a:cubicBezTo>
                  <a:pt x="11599" y="5663"/>
                  <a:pt x="12137" y="4623"/>
                  <a:pt x="12439" y="3514"/>
                </a:cubicBezTo>
                <a:cubicBezTo>
                  <a:pt x="12751" y="2366"/>
                  <a:pt x="12804" y="1168"/>
                  <a:pt x="12593" y="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19045" tIns="19045" rIns="19045" bIns="19045" anchor="ctr"/>
          <a:lstStyle/>
          <a:p>
            <a:pPr defTabSz="914217">
              <a:defRPr sz="3200">
                <a:solidFill>
                  <a:srgbClr val="FFFFFF"/>
                </a:solidFill>
              </a:defRPr>
            </a:pPr>
            <a:endParaRPr sz="1600" kern="0" dirty="0">
              <a:solidFill>
                <a:srgbClr val="FFFFFF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Arial"/>
            </a:endParaRPr>
          </a:p>
        </p:txBody>
      </p:sp>
      <p:sp>
        <p:nvSpPr>
          <p:cNvPr id="7" name="Фигура">
            <a:extLst>
              <a:ext uri="{FF2B5EF4-FFF2-40B4-BE49-F238E27FC236}">
                <a16:creationId xmlns:a16="http://schemas.microsoft.com/office/drawing/2014/main" id="{D140CE1D-9348-CE40-9375-9B90CCCC42C7}"/>
              </a:ext>
            </a:extLst>
          </p:cNvPr>
          <p:cNvSpPr>
            <a:spLocks/>
          </p:cNvSpPr>
          <p:nvPr/>
        </p:nvSpPr>
        <p:spPr bwMode="auto">
          <a:xfrm>
            <a:off x="6248794" y="2415885"/>
            <a:ext cx="2150995" cy="2603448"/>
          </a:xfrm>
          <a:custGeom>
            <a:avLst/>
            <a:gdLst>
              <a:gd name="T0" fmla="*/ 2151549 w 21337"/>
              <a:gd name="T1" fmla="*/ 2604088 h 21600"/>
              <a:gd name="T2" fmla="*/ 2151549 w 21337"/>
              <a:gd name="T3" fmla="*/ 2604088 h 21600"/>
              <a:gd name="T4" fmla="*/ 2151549 w 21337"/>
              <a:gd name="T5" fmla="*/ 2604088 h 21600"/>
              <a:gd name="T6" fmla="*/ 2151549 w 21337"/>
              <a:gd name="T7" fmla="*/ 2604088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337" h="21600" extrusionOk="0">
                <a:moveTo>
                  <a:pt x="0" y="4387"/>
                </a:moveTo>
                <a:lnTo>
                  <a:pt x="15846" y="0"/>
                </a:lnTo>
                <a:cubicBezTo>
                  <a:pt x="19012" y="3104"/>
                  <a:pt x="20914" y="6970"/>
                  <a:pt x="21275" y="11038"/>
                </a:cubicBezTo>
                <a:cubicBezTo>
                  <a:pt x="21600" y="14704"/>
                  <a:pt x="20656" y="18371"/>
                  <a:pt x="18557" y="21600"/>
                </a:cubicBezTo>
                <a:lnTo>
                  <a:pt x="6371" y="7619"/>
                </a:lnTo>
                <a:cubicBezTo>
                  <a:pt x="5672" y="6816"/>
                  <a:pt x="4801" y="6128"/>
                  <a:pt x="3803" y="5590"/>
                </a:cubicBezTo>
                <a:cubicBezTo>
                  <a:pt x="2651" y="4968"/>
                  <a:pt x="1355" y="4558"/>
                  <a:pt x="0" y="438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19045" tIns="19045" rIns="19045" bIns="19045" anchor="ctr"/>
          <a:lstStyle/>
          <a:p>
            <a:pPr defTabSz="914217"/>
            <a:endParaRPr lang="en-US" dirty="0">
              <a:solidFill>
                <a:srgbClr val="7F7F7F"/>
              </a:solidFill>
              <a:latin typeface="Lato Light" panose="020F050202020403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3146FD-DEFE-5B40-97DC-C93B994DE4A6}"/>
              </a:ext>
            </a:extLst>
          </p:cNvPr>
          <p:cNvSpPr txBox="1"/>
          <p:nvPr/>
        </p:nvSpPr>
        <p:spPr>
          <a:xfrm>
            <a:off x="5168048" y="1962844"/>
            <a:ext cx="1923540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914217"/>
            <a:r>
              <a:rPr lang="en-US" sz="3000" b="1" dirty="0">
                <a:solidFill>
                  <a:srgbClr val="FFC000"/>
                </a:solidFill>
                <a:latin typeface="Poppins" pitchFamily="2" charset="77"/>
                <a:cs typeface="Poppins" pitchFamily="2" charset="77"/>
              </a:rPr>
              <a:t>Awareness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FAA475-E2B8-8D46-82DA-2D8D2DB65F57}"/>
              </a:ext>
            </a:extLst>
          </p:cNvPr>
          <p:cNvSpPr txBox="1"/>
          <p:nvPr/>
        </p:nvSpPr>
        <p:spPr>
          <a:xfrm>
            <a:off x="7015943" y="3257290"/>
            <a:ext cx="1421351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914217"/>
            <a:r>
              <a:rPr lang="en-US" sz="3000" b="1" dirty="0">
                <a:solidFill>
                  <a:srgbClr val="FFC000"/>
                </a:solidFill>
                <a:latin typeface="Poppins" pitchFamily="2" charset="77"/>
                <a:cs typeface="Poppins" pitchFamily="2" charset="77"/>
              </a:rPr>
              <a:t>Interest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D4CB9D-64BF-9643-A5C0-999EFA63F492}"/>
              </a:ext>
            </a:extLst>
          </p:cNvPr>
          <p:cNvSpPr txBox="1"/>
          <p:nvPr/>
        </p:nvSpPr>
        <p:spPr>
          <a:xfrm>
            <a:off x="6037311" y="5233006"/>
            <a:ext cx="2159695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914217"/>
            <a:r>
              <a:rPr lang="en-US" sz="3000" b="1" dirty="0">
                <a:solidFill>
                  <a:srgbClr val="FFC000"/>
                </a:solidFill>
                <a:latin typeface="Poppins" pitchFamily="2" charset="77"/>
                <a:cs typeface="Poppins" pitchFamily="2" charset="77"/>
              </a:rPr>
              <a:t>Engagement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7EF39A-72FD-F948-801F-9F312818B44F}"/>
              </a:ext>
            </a:extLst>
          </p:cNvPr>
          <p:cNvSpPr txBox="1"/>
          <p:nvPr/>
        </p:nvSpPr>
        <p:spPr>
          <a:xfrm>
            <a:off x="4259805" y="4867242"/>
            <a:ext cx="1218603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914217"/>
            <a:r>
              <a:rPr lang="en-US" sz="3000" b="1" dirty="0">
                <a:solidFill>
                  <a:srgbClr val="FFC000"/>
                </a:solidFill>
                <a:latin typeface="Poppins" pitchFamily="2" charset="77"/>
                <a:cs typeface="Poppins" pitchFamily="2" charset="77"/>
              </a:rPr>
              <a:t>Action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7B583D-B4A9-C54C-9818-F3B15979FED3}"/>
              </a:ext>
            </a:extLst>
          </p:cNvPr>
          <p:cNvSpPr txBox="1"/>
          <p:nvPr/>
        </p:nvSpPr>
        <p:spPr>
          <a:xfrm>
            <a:off x="2881482" y="2429764"/>
            <a:ext cx="2337435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914217"/>
            <a:r>
              <a:rPr lang="en-US" sz="3000" b="1" dirty="0">
                <a:solidFill>
                  <a:srgbClr val="FFC000"/>
                </a:solidFill>
                <a:latin typeface="Poppins" pitchFamily="2" charset="77"/>
                <a:cs typeface="Poppins" pitchFamily="2" charset="77"/>
              </a:rPr>
              <a:t>Sustainability</a:t>
            </a:r>
          </a:p>
          <a:p>
            <a:pPr algn="ctr" defTabSz="914217"/>
            <a:r>
              <a:rPr lang="en-US" sz="3000" b="1" dirty="0">
                <a:solidFill>
                  <a:srgbClr val="FFC000"/>
                </a:solidFill>
                <a:latin typeface="Poppins" pitchFamily="2" charset="77"/>
                <a:cs typeface="Poppins" pitchFamily="2" charset="77"/>
              </a:rPr>
              <a:t>and</a:t>
            </a:r>
          </a:p>
          <a:p>
            <a:pPr algn="ctr" defTabSz="914217"/>
            <a:r>
              <a:rPr lang="en-US" sz="3000" b="1" dirty="0">
                <a:solidFill>
                  <a:srgbClr val="FFC000"/>
                </a:solidFill>
                <a:latin typeface="Poppins" pitchFamily="2" charset="77"/>
                <a:cs typeface="Poppins" pitchFamily="2" charset="77"/>
              </a:rPr>
              <a:t>Growth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224DE15-D33D-8A4C-8348-8B04D5B70F4E}"/>
              </a:ext>
            </a:extLst>
          </p:cNvPr>
          <p:cNvSpPr txBox="1">
            <a:spLocks/>
          </p:cNvSpPr>
          <p:nvPr/>
        </p:nvSpPr>
        <p:spPr>
          <a:xfrm>
            <a:off x="6817685" y="965747"/>
            <a:ext cx="2244044" cy="837152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543818">
              <a:lnSpc>
                <a:spcPts val="1750"/>
              </a:lnSpc>
            </a:pPr>
            <a:r>
              <a:rPr lang="en-US" sz="1600" dirty="0">
                <a:solidFill>
                  <a:srgbClr val="7F7F7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What are the issues?</a:t>
            </a:r>
          </a:p>
          <a:p>
            <a:pPr algn="l" defTabSz="543818">
              <a:lnSpc>
                <a:spcPts val="1750"/>
              </a:lnSpc>
            </a:pPr>
            <a:r>
              <a:rPr lang="en-US" sz="1600" dirty="0">
                <a:solidFill>
                  <a:srgbClr val="7F7F7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What is the Intention?</a:t>
            </a:r>
          </a:p>
          <a:p>
            <a:pPr algn="l" defTabSz="543818">
              <a:lnSpc>
                <a:spcPts val="1750"/>
              </a:lnSpc>
            </a:pPr>
            <a:r>
              <a:rPr lang="en-US" sz="1600" dirty="0">
                <a:solidFill>
                  <a:srgbClr val="7F7F7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Why are we doing this?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6407641D-FCE1-0F47-992B-6BE1A83E43A5}"/>
              </a:ext>
            </a:extLst>
          </p:cNvPr>
          <p:cNvSpPr txBox="1">
            <a:spLocks/>
          </p:cNvSpPr>
          <p:nvPr/>
        </p:nvSpPr>
        <p:spPr>
          <a:xfrm>
            <a:off x="8519600" y="3058581"/>
            <a:ext cx="3672399" cy="557076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543818">
              <a:lnSpc>
                <a:spcPts val="1750"/>
              </a:lnSpc>
            </a:pPr>
            <a:r>
              <a:rPr lang="en-US" sz="1600" dirty="0">
                <a:solidFill>
                  <a:srgbClr val="7F7F7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Encourage curiosity</a:t>
            </a:r>
          </a:p>
          <a:p>
            <a:pPr algn="l" defTabSz="543818">
              <a:lnSpc>
                <a:spcPts val="1750"/>
              </a:lnSpc>
            </a:pPr>
            <a:r>
              <a:rPr lang="en-US" sz="1600" dirty="0">
                <a:solidFill>
                  <a:srgbClr val="7F7F7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Discourage silence/shaming/apathy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84D6268B-3EC5-744B-9A6B-5338EDEB5CD6}"/>
              </a:ext>
            </a:extLst>
          </p:cNvPr>
          <p:cNvSpPr txBox="1">
            <a:spLocks/>
          </p:cNvSpPr>
          <p:nvPr/>
        </p:nvSpPr>
        <p:spPr>
          <a:xfrm>
            <a:off x="6748243" y="6054260"/>
            <a:ext cx="3005357" cy="557076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543818">
              <a:lnSpc>
                <a:spcPts val="1750"/>
              </a:lnSpc>
            </a:pPr>
            <a:r>
              <a:rPr lang="en-US" sz="1600" dirty="0">
                <a:solidFill>
                  <a:srgbClr val="7F7F7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Be transparent and Accountable</a:t>
            </a:r>
          </a:p>
          <a:p>
            <a:pPr algn="l" defTabSz="543818">
              <a:lnSpc>
                <a:spcPts val="1750"/>
              </a:lnSpc>
            </a:pPr>
            <a:r>
              <a:rPr lang="en-US" sz="1600" dirty="0">
                <a:solidFill>
                  <a:srgbClr val="7F7F7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Practice Humility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50355ABE-5784-324D-AAFB-C99756D68AF6}"/>
              </a:ext>
            </a:extLst>
          </p:cNvPr>
          <p:cNvSpPr txBox="1">
            <a:spLocks/>
          </p:cNvSpPr>
          <p:nvPr/>
        </p:nvSpPr>
        <p:spPr>
          <a:xfrm>
            <a:off x="139150" y="1495462"/>
            <a:ext cx="2549415" cy="2011192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543818">
              <a:lnSpc>
                <a:spcPts val="1750"/>
              </a:lnSpc>
            </a:pPr>
            <a:r>
              <a:rPr lang="en-US" sz="1600" dirty="0">
                <a:solidFill>
                  <a:srgbClr val="7F7F7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Only possible with Investment</a:t>
            </a:r>
          </a:p>
          <a:p>
            <a:pPr algn="r" defTabSz="543818">
              <a:lnSpc>
                <a:spcPts val="1750"/>
              </a:lnSpc>
            </a:pPr>
            <a:r>
              <a:rPr lang="en-US" sz="1400" dirty="0">
                <a:solidFill>
                  <a:srgbClr val="7F7F7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(Time, Leadership Involvement, and Resources)</a:t>
            </a:r>
          </a:p>
          <a:p>
            <a:pPr algn="r" defTabSz="543818">
              <a:lnSpc>
                <a:spcPts val="1750"/>
              </a:lnSpc>
            </a:pPr>
            <a:endParaRPr lang="en-US" sz="1400" dirty="0">
              <a:solidFill>
                <a:srgbClr val="7F7F7F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 algn="r" defTabSz="543818">
              <a:lnSpc>
                <a:spcPts val="1750"/>
              </a:lnSpc>
            </a:pPr>
            <a:r>
              <a:rPr lang="en-US" sz="1600" dirty="0">
                <a:solidFill>
                  <a:srgbClr val="7F7F7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Create Opportunities  (</a:t>
            </a:r>
            <a:r>
              <a:rPr lang="en-US" sz="1400" dirty="0">
                <a:solidFill>
                  <a:srgbClr val="7F7F7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Make room for others to rise, Create spaces to connect</a:t>
            </a:r>
            <a:r>
              <a:rPr lang="en-US" sz="1200" dirty="0">
                <a:solidFill>
                  <a:srgbClr val="7F7F7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)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CEA03DD0-2DD3-0A45-BE02-5236B5C39CBB}"/>
              </a:ext>
            </a:extLst>
          </p:cNvPr>
          <p:cNvSpPr txBox="1">
            <a:spLocks/>
          </p:cNvSpPr>
          <p:nvPr/>
        </p:nvSpPr>
        <p:spPr>
          <a:xfrm>
            <a:off x="1190640" y="4860534"/>
            <a:ext cx="2337435" cy="78790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543818">
              <a:lnSpc>
                <a:spcPts val="1750"/>
              </a:lnSpc>
            </a:pPr>
            <a:r>
              <a:rPr lang="en-US" sz="1600" dirty="0">
                <a:solidFill>
                  <a:srgbClr val="7F7F7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Be Honest.</a:t>
            </a:r>
          </a:p>
          <a:p>
            <a:pPr algn="r" defTabSz="543818">
              <a:lnSpc>
                <a:spcPts val="1750"/>
              </a:lnSpc>
            </a:pPr>
            <a:r>
              <a:rPr lang="en-US" sz="1600" dirty="0">
                <a:solidFill>
                  <a:srgbClr val="7F7F7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Practice Self-Reflection (</a:t>
            </a:r>
            <a:r>
              <a:rPr lang="en-US" sz="1400" dirty="0">
                <a:solidFill>
                  <a:srgbClr val="7F7F7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Be mindful of the intention)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B4029E-9EBC-4489-900D-CCAF4F3018DA}"/>
              </a:ext>
            </a:extLst>
          </p:cNvPr>
          <p:cNvSpPr/>
          <p:nvPr/>
        </p:nvSpPr>
        <p:spPr>
          <a:xfrm>
            <a:off x="392971" y="6261966"/>
            <a:ext cx="3549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https://app.sli.do/event/sasw8bb1</a:t>
            </a:r>
            <a:r>
              <a:rPr lang="en-US" dirty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B2DD31-94BF-4631-B2B0-09DF1DBABEAE}"/>
              </a:ext>
            </a:extLst>
          </p:cNvPr>
          <p:cNvSpPr/>
          <p:nvPr/>
        </p:nvSpPr>
        <p:spPr>
          <a:xfrm>
            <a:off x="4922434" y="3500941"/>
            <a:ext cx="23060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Change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9473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3" grpId="0"/>
      <p:bldP spid="25" grpId="0"/>
      <p:bldP spid="27" grpId="0"/>
      <p:bldP spid="29" grpId="0"/>
      <p:bldP spid="31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E30886-05F9-4600-87C6-A496E2500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E3D100-B353-443A-A394-8F226FEE7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D04B277-A9C3-4AA1-A0A0-C6D9B50C8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0911518-8CE1-4410-806E-3CD2DE1C5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9A3DC92-72B1-41C6-A069-B27430DA37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248621D-BAC3-4AD3-8A23-B6328BDDA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5E8E1843-4729-4C56-A855-B13ECCBDE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C877DF2C-ED50-4DF6-9732-7A6201BC1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0BE473F5-80D8-4045-AED0-28266B6C8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6810C7-AC53-431F-8943-B1FB7EF79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96561-687E-4508-A604-E5B0C6BDE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830" y="437513"/>
            <a:ext cx="7170056" cy="5954325"/>
          </a:xfrm>
        </p:spPr>
        <p:txBody>
          <a:bodyPr anchor="ctr">
            <a:normAutofit/>
          </a:bodyPr>
          <a:lstStyle/>
          <a:p>
            <a:pPr lvl="1"/>
            <a:r>
              <a:rPr lang="en-US" sz="2000" dirty="0"/>
              <a:t>Change cannot be forced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 Change occurs gradually</a:t>
            </a:r>
          </a:p>
          <a:p>
            <a:pPr lvl="2"/>
            <a:r>
              <a:rPr lang="en-US" sz="1800" dirty="0"/>
              <a:t>Requires guidance, transparency, accountability, and safeguards for expected setbacks/resistance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Change must be supported at the highest levels of leadership</a:t>
            </a:r>
          </a:p>
          <a:p>
            <a:pPr lvl="2"/>
            <a:r>
              <a:rPr lang="en-US" sz="1800" dirty="0"/>
              <a:t>Active, Engaged, and Energized</a:t>
            </a:r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457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82CCCE-534D-4FC6-BF2B-9BEA2F2BB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C664B74-EEBB-416C-9D86-AE1FECC02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2000483-C30E-42A1-8569-E1DE1F55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A5ACD7E0-6D9A-4803-8B9B-D4602DC48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238E92D-87E7-4B27-AD36-0E133005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6D0B958C-B82E-4F4B-945B-6B038D655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E18F3B2A-BB9B-4FB6-B8A5-2A8E5DB93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1CB4E6-3585-4828-95DD-330B795D2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Lessons Learned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164AEF-861B-41D1-9ED5-B81051DA7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8D9DB1E-6C39-457B-8B4E-9D2020E28E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306753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0433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D8013D-5650-4EC9-A2C0-D13512D25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7316D8-A8B4-4072-A2C2-8993F27B8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6B3F38-94C3-4818-AB5E-EDA13619E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C2A286-D5B0-488D-94F7-AF8D5BD12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CC9181-08B8-488D-B8E4-959194758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680E22-9288-4FB3-BE68-3E104A737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0A36CE-D719-4EA4-A2B6-14D195C9F3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EC4A61-FE46-445B-805A-E1A1ED1CB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39EDD6-901F-4391-9E87-68C16B0FB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021CEF-1A94-4F24-BDEE-ADCE98303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08A484-A540-45EF-8784-C41F0EAC5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82CCCE-534D-4FC6-BF2B-9BEA2F2BB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C664B74-EEBB-416C-9D86-AE1FECC02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2000483-C30E-42A1-8569-E1DE1F55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A5ACD7E0-6D9A-4803-8B9B-D4602DC48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238E92D-87E7-4B27-AD36-0E133005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6D0B958C-B82E-4F4B-945B-6B038D655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E18F3B2A-BB9B-4FB6-B8A5-2A8E5DB93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A1703E-E712-4066-AE3B-381187ED9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Lessons Learned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164AEF-861B-41D1-9ED5-B81051DA7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D3C3BD0-B6B1-42C2-8B06-5466022C0A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544643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282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0C9F90-FF5A-4624-A1D1-12062A555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B1215A-3C41-4C18-AA0F-7A61D109F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A4983B-CC58-4EE8-968E-AE63936CF6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F05E60-5BEC-48EB-B7D9-11778E1E3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2B588E-ADF8-42EE-98C3-F970547BA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82CCCE-534D-4FC6-BF2B-9BEA2F2BB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C664B74-EEBB-416C-9D86-AE1FECC02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2000483-C30E-42A1-8569-E1DE1F55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A5ACD7E0-6D9A-4803-8B9B-D4602DC48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238E92D-87E7-4B27-AD36-0E133005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6D0B958C-B82E-4F4B-945B-6B038D655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E18F3B2A-BB9B-4FB6-B8A5-2A8E5DB93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92EBD7-91AD-4498-AFFD-72CAE1725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Lessons Learned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164AEF-861B-41D1-9ED5-B81051DA7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A913B0B-9B1B-40CA-A072-B4DC4BDD4F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073624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382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DD2063-62B1-4D64-9511-E7EF677CF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44D5F3-9DBA-4416-9A9C-F56C62920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34EB0A-BBF9-40D4-9CAE-770B1407C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F19853-F4AE-4D94-A20F-D3FEB23CF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43AD45-56CD-4250-8EFB-A9D73A9331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8DE34A2-1541-48EC-8013-84651AF11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4F4309-88BF-442C-906E-38FD59792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11DCE2-1C4F-418D-B7F8-204988559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92A2D3-087F-4DD5-A076-A1A9A677B4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5F094A-5642-4B61-B3BA-2770AF6FC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1FDE4E-9FBB-4B6A-9D63-C4628D18CC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4F306D-C6B0-4FC5-8013-05F6BF485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C279FA-2D64-4E09-9393-6D2AC276C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E30886-05F9-4600-87C6-A496E2500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E3D100-B353-443A-A394-8F226FEE7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D04B277-A9C3-4AA1-A0A0-C6D9B50C8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0911518-8CE1-4410-806E-3CD2DE1C5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9A3DC92-72B1-41C6-A069-B27430DA37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248621D-BAC3-4AD3-8A23-B6328BDDA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5E8E1843-4729-4C56-A855-B13ECCBDE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C877DF2C-ED50-4DF6-9732-7A6201BC1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0BE473F5-80D8-4045-AED0-28266B6C8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520A4C3-489A-4878-9BA9-A923BB6EC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Next Steps….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69F48-EC1D-4A53-9EC3-07CE7274E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6050" y="437513"/>
            <a:ext cx="7299835" cy="641889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It never ends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Understanding the problems requires continuous learning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Each individual and group within the department must evaluate their openness and willingness to continue the journey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We must never become complacent and feel the job is done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We need systems to reflect on and re-evaluate on the processes we have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We must take breaks and re-engage to limit apathy and burnout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>
              <a:hlinkClick r:id="rId3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>
              <a:hlinkClick r:id="rId3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>
                <a:hlinkClick r:id="rId3"/>
              </a:rPr>
              <a:t>https://app.sli.do/event/sasw8bb1</a:t>
            </a:r>
            <a:r>
              <a:rPr lang="en-US" sz="2000" dirty="0"/>
              <a:t> 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295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E30886-05F9-4600-87C6-A496E2500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E3D100-B353-443A-A394-8F226FEE7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D04B277-A9C3-4AA1-A0A0-C6D9B50C8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0911518-8CE1-4410-806E-3CD2DE1C5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9A3DC92-72B1-41C6-A069-B27430DA37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14">
              <a:extLst>
                <a:ext uri="{FF2B5EF4-FFF2-40B4-BE49-F238E27FC236}">
                  <a16:creationId xmlns:a16="http://schemas.microsoft.com/office/drawing/2014/main" id="{6248621D-BAC3-4AD3-8A23-B6328BDDA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5E8E1843-4729-4C56-A855-B13ECCBDE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C877DF2C-ED50-4DF6-9732-7A6201BC1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0BE473F5-80D8-4045-AED0-28266B6C8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D991E78-C43C-48E4-97E2-BB77AD97E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72C74-B922-418B-B938-B0ABD252A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830" y="437513"/>
            <a:ext cx="7170056" cy="6018322"/>
          </a:xfrm>
        </p:spPr>
        <p:txBody>
          <a:bodyPr anchor="ctr">
            <a:normAutofit/>
          </a:bodyPr>
          <a:lstStyle/>
          <a:p>
            <a:r>
              <a:rPr lang="en-US" sz="2000" dirty="0"/>
              <a:t>Formation of D/E/I Implementation Team</a:t>
            </a:r>
          </a:p>
          <a:p>
            <a:pPr lvl="1"/>
            <a:r>
              <a:rPr lang="en-US" sz="1800" dirty="0"/>
              <a:t>Team will undergo specific training 8/3/21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/>
              <a:t>Each division will have an assigned implementation lead to help them focus and move forward with their identified goals</a:t>
            </a:r>
          </a:p>
          <a:p>
            <a:pPr lvl="1"/>
            <a:r>
              <a:rPr lang="en-US" sz="1800" dirty="0"/>
              <a:t>Continue to establish safe spaces </a:t>
            </a:r>
          </a:p>
          <a:p>
            <a:pPr lvl="1"/>
            <a:r>
              <a:rPr lang="en-US" sz="1800" dirty="0"/>
              <a:t>Have difficult conversations and hold space for individual self-reflection and learning</a:t>
            </a:r>
          </a:p>
        </p:txBody>
      </p:sp>
    </p:spTree>
    <p:extLst>
      <p:ext uri="{BB962C8B-B14F-4D97-AF65-F5344CB8AC3E}">
        <p14:creationId xmlns:p14="http://schemas.microsoft.com/office/powerpoint/2010/main" val="31954279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84BA3-1661-4D4F-876F-B0841E30B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Intentional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CE0E1-6DDA-499F-B365-F4D1D3B52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https://youtu.be/CvkdnQsWwgY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709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ABEA2F5B-C6EF-489E-A73C-BFDD2CF65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3588" cy="6866790"/>
            <a:chOff x="0" y="0"/>
            <a:chExt cx="12193588" cy="686679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83A635D-BD9D-41E9-A9DB-257C3E9A60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88" y="879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3ABEB35E-87CA-4CD5-90A1-A343D17DE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037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E3EBD4A2-086A-4FBD-BBCB-6F2751A0B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852752" y="2783987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25C2449-D9BF-4AF3-8840-28AD9776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760914" y="180834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77B7CC9-5309-4AF0-AE58-7C7518CD93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389" y="0"/>
              <a:ext cx="4428611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72E057B-2235-4DAA-9A4D-0B686B38E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417160" cy="1622322"/>
          </a:xfrm>
        </p:spPr>
        <p:txBody>
          <a:bodyPr>
            <a:normAutofit/>
          </a:bodyPr>
          <a:lstStyle/>
          <a:p>
            <a:r>
              <a:rPr lang="en-US" dirty="0"/>
              <a:t>Disproportionate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87E49-1661-4B30-B333-16AA7C2F2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417160" cy="3811740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Fall 2019, 66 Total FT clinical faculty</a:t>
            </a:r>
          </a:p>
          <a:p>
            <a:r>
              <a:rPr lang="en-US" sz="2400" dirty="0">
                <a:solidFill>
                  <a:schemeClr val="bg1"/>
                </a:solidFill>
              </a:rPr>
              <a:t>3/66 FT URM; 1 PT URM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5E02BB6-9053-4979-968B-17E0EF2A5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E166DFE-93D8-4E3D-8FC0-791D7C8347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3583657"/>
              </p:ext>
            </p:extLst>
          </p:nvPr>
        </p:nvGraphicFramePr>
        <p:xfrm>
          <a:off x="7424382" y="1143000"/>
          <a:ext cx="4767618" cy="5741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2240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DB17DC-C8F9-2548-81B8-AE8E624C562F}"/>
              </a:ext>
            </a:extLst>
          </p:cNvPr>
          <p:cNvSpPr txBox="1"/>
          <p:nvPr/>
        </p:nvSpPr>
        <p:spPr>
          <a:xfrm>
            <a:off x="4179690" y="306186"/>
            <a:ext cx="38326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217"/>
            <a:r>
              <a:rPr lang="en-US" sz="3000" b="1" dirty="0">
                <a:solidFill>
                  <a:srgbClr val="08204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Comments/Questions??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406DFA7F-C547-C749-9F70-78DDEA487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795" y="3222935"/>
            <a:ext cx="3632944" cy="557390"/>
          </a:xfrm>
          <a:custGeom>
            <a:avLst/>
            <a:gdLst>
              <a:gd name="T0" fmla="*/ 5661 w 5662"/>
              <a:gd name="T1" fmla="*/ 866 h 867"/>
              <a:gd name="T2" fmla="*/ 0 w 5662"/>
              <a:gd name="T3" fmla="*/ 866 h 867"/>
              <a:gd name="T4" fmla="*/ 0 w 5662"/>
              <a:gd name="T5" fmla="*/ 0 h 867"/>
              <a:gd name="T6" fmla="*/ 5661 w 5662"/>
              <a:gd name="T7" fmla="*/ 0 h 867"/>
              <a:gd name="T8" fmla="*/ 5661 w 5662"/>
              <a:gd name="T9" fmla="*/ 866 h 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62" h="867">
                <a:moveTo>
                  <a:pt x="5661" y="866"/>
                </a:moveTo>
                <a:lnTo>
                  <a:pt x="0" y="866"/>
                </a:lnTo>
                <a:lnTo>
                  <a:pt x="0" y="0"/>
                </a:lnTo>
                <a:lnTo>
                  <a:pt x="5661" y="0"/>
                </a:lnTo>
                <a:lnTo>
                  <a:pt x="5661" y="866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57311740-C84E-C04D-ABA0-C52194E60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795" y="2891895"/>
            <a:ext cx="3632944" cy="333869"/>
          </a:xfrm>
          <a:custGeom>
            <a:avLst/>
            <a:gdLst>
              <a:gd name="T0" fmla="*/ 5661 w 5662"/>
              <a:gd name="T1" fmla="*/ 520 h 521"/>
              <a:gd name="T2" fmla="*/ 0 w 5662"/>
              <a:gd name="T3" fmla="*/ 520 h 521"/>
              <a:gd name="T4" fmla="*/ 284 w 5662"/>
              <a:gd name="T5" fmla="*/ 0 h 521"/>
              <a:gd name="T6" fmla="*/ 5378 w 5662"/>
              <a:gd name="T7" fmla="*/ 0 h 521"/>
              <a:gd name="T8" fmla="*/ 5661 w 5662"/>
              <a:gd name="T9" fmla="*/ 520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62" h="521">
                <a:moveTo>
                  <a:pt x="5661" y="520"/>
                </a:moveTo>
                <a:lnTo>
                  <a:pt x="0" y="520"/>
                </a:lnTo>
                <a:lnTo>
                  <a:pt x="284" y="0"/>
                </a:lnTo>
                <a:lnTo>
                  <a:pt x="5378" y="0"/>
                </a:lnTo>
                <a:lnTo>
                  <a:pt x="5661" y="520"/>
                </a:lnTo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7AAB30B-DFF0-3A4A-9534-2870087F8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079" y="4114194"/>
            <a:ext cx="4034718" cy="557392"/>
          </a:xfrm>
          <a:custGeom>
            <a:avLst/>
            <a:gdLst>
              <a:gd name="T0" fmla="*/ 6289 w 6290"/>
              <a:gd name="T1" fmla="*/ 867 h 868"/>
              <a:gd name="T2" fmla="*/ 0 w 6290"/>
              <a:gd name="T3" fmla="*/ 867 h 868"/>
              <a:gd name="T4" fmla="*/ 0 w 6290"/>
              <a:gd name="T5" fmla="*/ 0 h 868"/>
              <a:gd name="T6" fmla="*/ 6289 w 6290"/>
              <a:gd name="T7" fmla="*/ 0 h 868"/>
              <a:gd name="T8" fmla="*/ 6289 w 6290"/>
              <a:gd name="T9" fmla="*/ 867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90" h="868">
                <a:moveTo>
                  <a:pt x="6289" y="867"/>
                </a:moveTo>
                <a:lnTo>
                  <a:pt x="0" y="867"/>
                </a:lnTo>
                <a:lnTo>
                  <a:pt x="0" y="0"/>
                </a:lnTo>
                <a:lnTo>
                  <a:pt x="6289" y="0"/>
                </a:lnTo>
                <a:lnTo>
                  <a:pt x="6289" y="867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63B2B3C-4B37-9E42-A3F2-322775E4F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079" y="3780325"/>
            <a:ext cx="4034718" cy="333869"/>
          </a:xfrm>
          <a:custGeom>
            <a:avLst/>
            <a:gdLst>
              <a:gd name="T0" fmla="*/ 6289 w 6290"/>
              <a:gd name="T1" fmla="*/ 521 h 522"/>
              <a:gd name="T2" fmla="*/ 0 w 6290"/>
              <a:gd name="T3" fmla="*/ 521 h 522"/>
              <a:gd name="T4" fmla="*/ 314 w 6290"/>
              <a:gd name="T5" fmla="*/ 0 h 522"/>
              <a:gd name="T6" fmla="*/ 5975 w 6290"/>
              <a:gd name="T7" fmla="*/ 0 h 522"/>
              <a:gd name="T8" fmla="*/ 6289 w 6290"/>
              <a:gd name="T9" fmla="*/ 52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90" h="522">
                <a:moveTo>
                  <a:pt x="6289" y="521"/>
                </a:moveTo>
                <a:lnTo>
                  <a:pt x="0" y="521"/>
                </a:lnTo>
                <a:lnTo>
                  <a:pt x="314" y="0"/>
                </a:lnTo>
                <a:lnTo>
                  <a:pt x="5975" y="0"/>
                </a:lnTo>
                <a:lnTo>
                  <a:pt x="6289" y="521"/>
                </a:lnTo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B9BC1D1-D972-5E4E-8AD0-257443C96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7557" y="5005454"/>
            <a:ext cx="4484591" cy="557390"/>
          </a:xfrm>
          <a:custGeom>
            <a:avLst/>
            <a:gdLst>
              <a:gd name="T0" fmla="*/ 6989 w 6990"/>
              <a:gd name="T1" fmla="*/ 867 h 868"/>
              <a:gd name="T2" fmla="*/ 0 w 6990"/>
              <a:gd name="T3" fmla="*/ 867 h 868"/>
              <a:gd name="T4" fmla="*/ 0 w 6990"/>
              <a:gd name="T5" fmla="*/ 0 h 868"/>
              <a:gd name="T6" fmla="*/ 6989 w 6990"/>
              <a:gd name="T7" fmla="*/ 0 h 868"/>
              <a:gd name="T8" fmla="*/ 6989 w 6990"/>
              <a:gd name="T9" fmla="*/ 867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90" h="868">
                <a:moveTo>
                  <a:pt x="6989" y="867"/>
                </a:moveTo>
                <a:lnTo>
                  <a:pt x="0" y="867"/>
                </a:lnTo>
                <a:lnTo>
                  <a:pt x="0" y="0"/>
                </a:lnTo>
                <a:lnTo>
                  <a:pt x="6989" y="0"/>
                </a:lnTo>
                <a:lnTo>
                  <a:pt x="6989" y="867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BDEE8E39-EC11-E146-B4D0-DAC66AD99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7557" y="4671585"/>
            <a:ext cx="4484591" cy="333869"/>
          </a:xfrm>
          <a:custGeom>
            <a:avLst/>
            <a:gdLst>
              <a:gd name="T0" fmla="*/ 6989 w 6990"/>
              <a:gd name="T1" fmla="*/ 521 h 522"/>
              <a:gd name="T2" fmla="*/ 0 w 6990"/>
              <a:gd name="T3" fmla="*/ 521 h 522"/>
              <a:gd name="T4" fmla="*/ 350 w 6990"/>
              <a:gd name="T5" fmla="*/ 0 h 522"/>
              <a:gd name="T6" fmla="*/ 6639 w 6990"/>
              <a:gd name="T7" fmla="*/ 0 h 522"/>
              <a:gd name="T8" fmla="*/ 6989 w 6990"/>
              <a:gd name="T9" fmla="*/ 52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90" h="522">
                <a:moveTo>
                  <a:pt x="6989" y="521"/>
                </a:moveTo>
                <a:lnTo>
                  <a:pt x="0" y="521"/>
                </a:lnTo>
                <a:lnTo>
                  <a:pt x="350" y="0"/>
                </a:lnTo>
                <a:lnTo>
                  <a:pt x="6639" y="0"/>
                </a:lnTo>
                <a:lnTo>
                  <a:pt x="6989" y="521"/>
                </a:lnTo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CF82A1C7-9E5D-6A47-AC6C-AC908366F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570" y="5896713"/>
            <a:ext cx="4982565" cy="557392"/>
          </a:xfrm>
          <a:custGeom>
            <a:avLst/>
            <a:gdLst>
              <a:gd name="T0" fmla="*/ 7765 w 7766"/>
              <a:gd name="T1" fmla="*/ 868 h 869"/>
              <a:gd name="T2" fmla="*/ 0 w 7766"/>
              <a:gd name="T3" fmla="*/ 868 h 869"/>
              <a:gd name="T4" fmla="*/ 0 w 7766"/>
              <a:gd name="T5" fmla="*/ 0 h 869"/>
              <a:gd name="T6" fmla="*/ 7765 w 7766"/>
              <a:gd name="T7" fmla="*/ 0 h 869"/>
              <a:gd name="T8" fmla="*/ 7765 w 7766"/>
              <a:gd name="T9" fmla="*/ 868 h 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66" h="869">
                <a:moveTo>
                  <a:pt x="7765" y="868"/>
                </a:moveTo>
                <a:lnTo>
                  <a:pt x="0" y="868"/>
                </a:lnTo>
                <a:lnTo>
                  <a:pt x="0" y="0"/>
                </a:lnTo>
                <a:lnTo>
                  <a:pt x="7765" y="0"/>
                </a:lnTo>
                <a:lnTo>
                  <a:pt x="7765" y="868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8CA63525-3643-2442-9E5C-8F2F37A06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570" y="5560016"/>
            <a:ext cx="4982565" cy="333869"/>
          </a:xfrm>
          <a:custGeom>
            <a:avLst/>
            <a:gdLst>
              <a:gd name="T0" fmla="*/ 7765 w 7766"/>
              <a:gd name="T1" fmla="*/ 521 h 522"/>
              <a:gd name="T2" fmla="*/ 0 w 7766"/>
              <a:gd name="T3" fmla="*/ 521 h 522"/>
              <a:gd name="T4" fmla="*/ 388 w 7766"/>
              <a:gd name="T5" fmla="*/ 0 h 522"/>
              <a:gd name="T6" fmla="*/ 7377 w 7766"/>
              <a:gd name="T7" fmla="*/ 0 h 522"/>
              <a:gd name="T8" fmla="*/ 7765 w 7766"/>
              <a:gd name="T9" fmla="*/ 52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66" h="522">
                <a:moveTo>
                  <a:pt x="7765" y="521"/>
                </a:moveTo>
                <a:lnTo>
                  <a:pt x="0" y="521"/>
                </a:lnTo>
                <a:lnTo>
                  <a:pt x="388" y="0"/>
                </a:lnTo>
                <a:lnTo>
                  <a:pt x="7377" y="0"/>
                </a:lnTo>
                <a:lnTo>
                  <a:pt x="7765" y="521"/>
                </a:lnTo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EBBE0BEF-2EF8-FF44-BBA9-D98E7BDE4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0785" y="3222935"/>
            <a:ext cx="1940965" cy="557390"/>
          </a:xfrm>
          <a:custGeom>
            <a:avLst/>
            <a:gdLst>
              <a:gd name="T0" fmla="*/ 3023 w 3024"/>
              <a:gd name="T1" fmla="*/ 866 h 867"/>
              <a:gd name="T2" fmla="*/ 0 w 3024"/>
              <a:gd name="T3" fmla="*/ 866 h 867"/>
              <a:gd name="T4" fmla="*/ 0 w 3024"/>
              <a:gd name="T5" fmla="*/ 0 h 867"/>
              <a:gd name="T6" fmla="*/ 3023 w 3024"/>
              <a:gd name="T7" fmla="*/ 0 h 867"/>
              <a:gd name="T8" fmla="*/ 3023 w 3024"/>
              <a:gd name="T9" fmla="*/ 866 h 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24" h="867">
                <a:moveTo>
                  <a:pt x="3023" y="866"/>
                </a:moveTo>
                <a:lnTo>
                  <a:pt x="0" y="866"/>
                </a:lnTo>
                <a:lnTo>
                  <a:pt x="0" y="0"/>
                </a:lnTo>
                <a:lnTo>
                  <a:pt x="3023" y="0"/>
                </a:lnTo>
                <a:lnTo>
                  <a:pt x="3023" y="86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E6CDE86A-47D4-0644-AD3A-052BC7928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0785" y="2891895"/>
            <a:ext cx="1940965" cy="333869"/>
          </a:xfrm>
          <a:custGeom>
            <a:avLst/>
            <a:gdLst>
              <a:gd name="T0" fmla="*/ 3023 w 3024"/>
              <a:gd name="T1" fmla="*/ 520 h 521"/>
              <a:gd name="T2" fmla="*/ 0 w 3024"/>
              <a:gd name="T3" fmla="*/ 520 h 521"/>
              <a:gd name="T4" fmla="*/ 151 w 3024"/>
              <a:gd name="T5" fmla="*/ 0 h 521"/>
              <a:gd name="T6" fmla="*/ 2872 w 3024"/>
              <a:gd name="T7" fmla="*/ 0 h 521"/>
              <a:gd name="T8" fmla="*/ 3023 w 3024"/>
              <a:gd name="T9" fmla="*/ 520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24" h="521">
                <a:moveTo>
                  <a:pt x="3023" y="520"/>
                </a:moveTo>
                <a:lnTo>
                  <a:pt x="0" y="520"/>
                </a:lnTo>
                <a:lnTo>
                  <a:pt x="151" y="0"/>
                </a:lnTo>
                <a:lnTo>
                  <a:pt x="2872" y="0"/>
                </a:lnTo>
                <a:lnTo>
                  <a:pt x="3023" y="52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E02B5027-05A2-7442-84BB-809F5194F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3268" y="4114194"/>
            <a:ext cx="2156000" cy="557392"/>
          </a:xfrm>
          <a:custGeom>
            <a:avLst/>
            <a:gdLst>
              <a:gd name="T0" fmla="*/ 3359 w 3360"/>
              <a:gd name="T1" fmla="*/ 867 h 868"/>
              <a:gd name="T2" fmla="*/ 0 w 3360"/>
              <a:gd name="T3" fmla="*/ 867 h 868"/>
              <a:gd name="T4" fmla="*/ 0 w 3360"/>
              <a:gd name="T5" fmla="*/ 0 h 868"/>
              <a:gd name="T6" fmla="*/ 3359 w 3360"/>
              <a:gd name="T7" fmla="*/ 0 h 868"/>
              <a:gd name="T8" fmla="*/ 3359 w 3360"/>
              <a:gd name="T9" fmla="*/ 867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0" h="868">
                <a:moveTo>
                  <a:pt x="3359" y="867"/>
                </a:moveTo>
                <a:lnTo>
                  <a:pt x="0" y="867"/>
                </a:lnTo>
                <a:lnTo>
                  <a:pt x="0" y="0"/>
                </a:lnTo>
                <a:lnTo>
                  <a:pt x="3359" y="0"/>
                </a:lnTo>
                <a:lnTo>
                  <a:pt x="3359" y="86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C5486EF2-81E8-6D41-96CD-27D64C2C2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3268" y="3780325"/>
            <a:ext cx="2156000" cy="333869"/>
          </a:xfrm>
          <a:custGeom>
            <a:avLst/>
            <a:gdLst>
              <a:gd name="T0" fmla="*/ 3359 w 3360"/>
              <a:gd name="T1" fmla="*/ 521 h 522"/>
              <a:gd name="T2" fmla="*/ 0 w 3360"/>
              <a:gd name="T3" fmla="*/ 521 h 522"/>
              <a:gd name="T4" fmla="*/ 168 w 3360"/>
              <a:gd name="T5" fmla="*/ 0 h 522"/>
              <a:gd name="T6" fmla="*/ 3191 w 3360"/>
              <a:gd name="T7" fmla="*/ 0 h 522"/>
              <a:gd name="T8" fmla="*/ 3359 w 3360"/>
              <a:gd name="T9" fmla="*/ 52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0" h="522">
                <a:moveTo>
                  <a:pt x="3359" y="521"/>
                </a:moveTo>
                <a:lnTo>
                  <a:pt x="0" y="521"/>
                </a:lnTo>
                <a:lnTo>
                  <a:pt x="168" y="0"/>
                </a:lnTo>
                <a:lnTo>
                  <a:pt x="3191" y="0"/>
                </a:lnTo>
                <a:lnTo>
                  <a:pt x="3359" y="52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357BAB6D-87B6-224B-A215-7DF4DC4B0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603" y="5005454"/>
            <a:ext cx="2396499" cy="557390"/>
          </a:xfrm>
          <a:custGeom>
            <a:avLst/>
            <a:gdLst>
              <a:gd name="T0" fmla="*/ 3732 w 3733"/>
              <a:gd name="T1" fmla="*/ 867 h 868"/>
              <a:gd name="T2" fmla="*/ 0 w 3733"/>
              <a:gd name="T3" fmla="*/ 867 h 868"/>
              <a:gd name="T4" fmla="*/ 0 w 3733"/>
              <a:gd name="T5" fmla="*/ 0 h 868"/>
              <a:gd name="T6" fmla="*/ 3732 w 3733"/>
              <a:gd name="T7" fmla="*/ 0 h 868"/>
              <a:gd name="T8" fmla="*/ 3732 w 3733"/>
              <a:gd name="T9" fmla="*/ 867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33" h="868">
                <a:moveTo>
                  <a:pt x="3732" y="867"/>
                </a:moveTo>
                <a:lnTo>
                  <a:pt x="0" y="867"/>
                </a:lnTo>
                <a:lnTo>
                  <a:pt x="0" y="0"/>
                </a:lnTo>
                <a:lnTo>
                  <a:pt x="3732" y="0"/>
                </a:lnTo>
                <a:lnTo>
                  <a:pt x="3732" y="86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C175534B-BCEA-CA4C-9652-777328131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603" y="4671585"/>
            <a:ext cx="2396499" cy="333869"/>
          </a:xfrm>
          <a:custGeom>
            <a:avLst/>
            <a:gdLst>
              <a:gd name="T0" fmla="*/ 3732 w 3733"/>
              <a:gd name="T1" fmla="*/ 521 h 522"/>
              <a:gd name="T2" fmla="*/ 0 w 3733"/>
              <a:gd name="T3" fmla="*/ 521 h 522"/>
              <a:gd name="T4" fmla="*/ 187 w 3733"/>
              <a:gd name="T5" fmla="*/ 0 h 522"/>
              <a:gd name="T6" fmla="*/ 3546 w 3733"/>
              <a:gd name="T7" fmla="*/ 0 h 522"/>
              <a:gd name="T8" fmla="*/ 3732 w 3733"/>
              <a:gd name="T9" fmla="*/ 52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33" h="522">
                <a:moveTo>
                  <a:pt x="3732" y="521"/>
                </a:moveTo>
                <a:lnTo>
                  <a:pt x="0" y="521"/>
                </a:lnTo>
                <a:lnTo>
                  <a:pt x="187" y="0"/>
                </a:lnTo>
                <a:lnTo>
                  <a:pt x="3546" y="0"/>
                </a:lnTo>
                <a:lnTo>
                  <a:pt x="3732" y="52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C663886B-01A2-AB4D-8E7A-B87AD6790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8622" y="5896713"/>
            <a:ext cx="2662461" cy="557392"/>
          </a:xfrm>
          <a:custGeom>
            <a:avLst/>
            <a:gdLst>
              <a:gd name="T0" fmla="*/ 4147 w 4148"/>
              <a:gd name="T1" fmla="*/ 868 h 869"/>
              <a:gd name="T2" fmla="*/ 0 w 4148"/>
              <a:gd name="T3" fmla="*/ 868 h 869"/>
              <a:gd name="T4" fmla="*/ 0 w 4148"/>
              <a:gd name="T5" fmla="*/ 0 h 869"/>
              <a:gd name="T6" fmla="*/ 4147 w 4148"/>
              <a:gd name="T7" fmla="*/ 0 h 869"/>
              <a:gd name="T8" fmla="*/ 4147 w 4148"/>
              <a:gd name="T9" fmla="*/ 868 h 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869">
                <a:moveTo>
                  <a:pt x="4147" y="868"/>
                </a:moveTo>
                <a:lnTo>
                  <a:pt x="0" y="868"/>
                </a:lnTo>
                <a:lnTo>
                  <a:pt x="0" y="0"/>
                </a:lnTo>
                <a:lnTo>
                  <a:pt x="4147" y="0"/>
                </a:lnTo>
                <a:lnTo>
                  <a:pt x="4147" y="86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48B763A2-52F0-904E-82A7-95C9341ED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8622" y="5560016"/>
            <a:ext cx="2662461" cy="333869"/>
          </a:xfrm>
          <a:custGeom>
            <a:avLst/>
            <a:gdLst>
              <a:gd name="T0" fmla="*/ 4147 w 4148"/>
              <a:gd name="T1" fmla="*/ 521 h 522"/>
              <a:gd name="T2" fmla="*/ 0 w 4148"/>
              <a:gd name="T3" fmla="*/ 521 h 522"/>
              <a:gd name="T4" fmla="*/ 207 w 4148"/>
              <a:gd name="T5" fmla="*/ 0 h 522"/>
              <a:gd name="T6" fmla="*/ 3939 w 4148"/>
              <a:gd name="T7" fmla="*/ 0 h 522"/>
              <a:gd name="T8" fmla="*/ 4147 w 4148"/>
              <a:gd name="T9" fmla="*/ 52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522">
                <a:moveTo>
                  <a:pt x="4147" y="521"/>
                </a:moveTo>
                <a:lnTo>
                  <a:pt x="0" y="521"/>
                </a:lnTo>
                <a:lnTo>
                  <a:pt x="207" y="0"/>
                </a:lnTo>
                <a:lnTo>
                  <a:pt x="3939" y="0"/>
                </a:lnTo>
                <a:lnTo>
                  <a:pt x="4147" y="52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C8A89FD0-74C3-FE4A-BB00-F69B5F0DF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5241" y="1498111"/>
            <a:ext cx="2093753" cy="1392063"/>
          </a:xfrm>
          <a:custGeom>
            <a:avLst/>
            <a:gdLst>
              <a:gd name="T0" fmla="*/ 1631 w 3261"/>
              <a:gd name="T1" fmla="*/ 0 h 2170"/>
              <a:gd name="T2" fmla="*/ 0 w 3261"/>
              <a:gd name="T3" fmla="*/ 986 h 2170"/>
              <a:gd name="T4" fmla="*/ 274 w 3261"/>
              <a:gd name="T5" fmla="*/ 986 h 2170"/>
              <a:gd name="T6" fmla="*/ 274 w 3261"/>
              <a:gd name="T7" fmla="*/ 2169 h 2170"/>
              <a:gd name="T8" fmla="*/ 2991 w 3261"/>
              <a:gd name="T9" fmla="*/ 2169 h 2170"/>
              <a:gd name="T10" fmla="*/ 2991 w 3261"/>
              <a:gd name="T11" fmla="*/ 986 h 2170"/>
              <a:gd name="T12" fmla="*/ 3260 w 3261"/>
              <a:gd name="T13" fmla="*/ 986 h 2170"/>
              <a:gd name="T14" fmla="*/ 1631 w 3261"/>
              <a:gd name="T15" fmla="*/ 0 h 2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61" h="2170">
                <a:moveTo>
                  <a:pt x="1631" y="0"/>
                </a:moveTo>
                <a:lnTo>
                  <a:pt x="0" y="986"/>
                </a:lnTo>
                <a:lnTo>
                  <a:pt x="274" y="986"/>
                </a:lnTo>
                <a:lnTo>
                  <a:pt x="274" y="2169"/>
                </a:lnTo>
                <a:lnTo>
                  <a:pt x="2991" y="2169"/>
                </a:lnTo>
                <a:lnTo>
                  <a:pt x="2991" y="986"/>
                </a:lnTo>
                <a:lnTo>
                  <a:pt x="3260" y="986"/>
                </a:lnTo>
                <a:lnTo>
                  <a:pt x="1631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r>
              <a:rPr lang="en-US" dirty="0">
                <a:solidFill>
                  <a:schemeClr val="bg1"/>
                </a:solidFill>
                <a:latin typeface="Calibri" panose="020F0502020204030204"/>
              </a:rPr>
              <a:t>      Cultural Shift</a:t>
            </a:r>
          </a:p>
        </p:txBody>
      </p:sp>
      <p:sp>
        <p:nvSpPr>
          <p:cNvPr id="25" name="Freeform 399">
            <a:extLst>
              <a:ext uri="{FF2B5EF4-FFF2-40B4-BE49-F238E27FC236}">
                <a16:creationId xmlns:a16="http://schemas.microsoft.com/office/drawing/2014/main" id="{37223C3E-9F5A-EF4C-B114-552FBFAC4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0785" y="3222935"/>
            <a:ext cx="1940965" cy="557390"/>
          </a:xfrm>
          <a:custGeom>
            <a:avLst/>
            <a:gdLst>
              <a:gd name="T0" fmla="*/ 3023 w 3024"/>
              <a:gd name="T1" fmla="*/ 866 h 867"/>
              <a:gd name="T2" fmla="*/ 0 w 3024"/>
              <a:gd name="T3" fmla="*/ 866 h 867"/>
              <a:gd name="T4" fmla="*/ 0 w 3024"/>
              <a:gd name="T5" fmla="*/ 0 h 867"/>
              <a:gd name="T6" fmla="*/ 3023 w 3024"/>
              <a:gd name="T7" fmla="*/ 0 h 867"/>
              <a:gd name="T8" fmla="*/ 3023 w 3024"/>
              <a:gd name="T9" fmla="*/ 866 h 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24" h="867">
                <a:moveTo>
                  <a:pt x="3023" y="866"/>
                </a:moveTo>
                <a:lnTo>
                  <a:pt x="0" y="866"/>
                </a:lnTo>
                <a:lnTo>
                  <a:pt x="0" y="0"/>
                </a:lnTo>
                <a:lnTo>
                  <a:pt x="3023" y="0"/>
                </a:lnTo>
                <a:lnTo>
                  <a:pt x="3023" y="866"/>
                </a:lnTo>
              </a:path>
            </a:pathLst>
          </a:custGeom>
          <a:solidFill>
            <a:srgbClr val="000000">
              <a:alpha val="1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26" name="Freeform 401">
            <a:extLst>
              <a:ext uri="{FF2B5EF4-FFF2-40B4-BE49-F238E27FC236}">
                <a16:creationId xmlns:a16="http://schemas.microsoft.com/office/drawing/2014/main" id="{52058C2A-FCF6-DE45-8CBD-6BE755EEA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3268" y="4111363"/>
            <a:ext cx="2156000" cy="557392"/>
          </a:xfrm>
          <a:custGeom>
            <a:avLst/>
            <a:gdLst>
              <a:gd name="T0" fmla="*/ 3359 w 3360"/>
              <a:gd name="T1" fmla="*/ 867 h 868"/>
              <a:gd name="T2" fmla="*/ 0 w 3360"/>
              <a:gd name="T3" fmla="*/ 867 h 868"/>
              <a:gd name="T4" fmla="*/ 0 w 3360"/>
              <a:gd name="T5" fmla="*/ 0 h 868"/>
              <a:gd name="T6" fmla="*/ 3359 w 3360"/>
              <a:gd name="T7" fmla="*/ 0 h 868"/>
              <a:gd name="T8" fmla="*/ 3359 w 3360"/>
              <a:gd name="T9" fmla="*/ 867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0" h="868">
                <a:moveTo>
                  <a:pt x="3359" y="867"/>
                </a:moveTo>
                <a:lnTo>
                  <a:pt x="0" y="867"/>
                </a:lnTo>
                <a:lnTo>
                  <a:pt x="0" y="0"/>
                </a:lnTo>
                <a:lnTo>
                  <a:pt x="3359" y="0"/>
                </a:lnTo>
                <a:lnTo>
                  <a:pt x="3359" y="867"/>
                </a:lnTo>
              </a:path>
            </a:pathLst>
          </a:custGeom>
          <a:solidFill>
            <a:srgbClr val="000000">
              <a:alpha val="1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27" name="Freeform 403">
            <a:extLst>
              <a:ext uri="{FF2B5EF4-FFF2-40B4-BE49-F238E27FC236}">
                <a16:creationId xmlns:a16="http://schemas.microsoft.com/office/drawing/2014/main" id="{57B39D01-A7AB-8C47-86A6-0D35128CC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603" y="5008895"/>
            <a:ext cx="2396499" cy="557390"/>
          </a:xfrm>
          <a:custGeom>
            <a:avLst/>
            <a:gdLst>
              <a:gd name="T0" fmla="*/ 3732 w 3733"/>
              <a:gd name="T1" fmla="*/ 867 h 868"/>
              <a:gd name="T2" fmla="*/ 0 w 3733"/>
              <a:gd name="T3" fmla="*/ 867 h 868"/>
              <a:gd name="T4" fmla="*/ 0 w 3733"/>
              <a:gd name="T5" fmla="*/ 0 h 868"/>
              <a:gd name="T6" fmla="*/ 3732 w 3733"/>
              <a:gd name="T7" fmla="*/ 0 h 868"/>
              <a:gd name="T8" fmla="*/ 3732 w 3733"/>
              <a:gd name="T9" fmla="*/ 867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33" h="868">
                <a:moveTo>
                  <a:pt x="3732" y="867"/>
                </a:moveTo>
                <a:lnTo>
                  <a:pt x="0" y="867"/>
                </a:lnTo>
                <a:lnTo>
                  <a:pt x="0" y="0"/>
                </a:lnTo>
                <a:lnTo>
                  <a:pt x="3732" y="0"/>
                </a:lnTo>
                <a:lnTo>
                  <a:pt x="3732" y="867"/>
                </a:lnTo>
              </a:path>
            </a:pathLst>
          </a:custGeom>
          <a:solidFill>
            <a:srgbClr val="000000">
              <a:alpha val="1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28" name="Freeform 405">
            <a:extLst>
              <a:ext uri="{FF2B5EF4-FFF2-40B4-BE49-F238E27FC236}">
                <a16:creationId xmlns:a16="http://schemas.microsoft.com/office/drawing/2014/main" id="{DCFE5962-D990-004D-AA90-41B93E22C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8622" y="5896713"/>
            <a:ext cx="2662461" cy="557392"/>
          </a:xfrm>
          <a:custGeom>
            <a:avLst/>
            <a:gdLst>
              <a:gd name="T0" fmla="*/ 4147 w 4148"/>
              <a:gd name="T1" fmla="*/ 868 h 869"/>
              <a:gd name="T2" fmla="*/ 0 w 4148"/>
              <a:gd name="T3" fmla="*/ 868 h 869"/>
              <a:gd name="T4" fmla="*/ 0 w 4148"/>
              <a:gd name="T5" fmla="*/ 0 h 869"/>
              <a:gd name="T6" fmla="*/ 4147 w 4148"/>
              <a:gd name="T7" fmla="*/ 0 h 869"/>
              <a:gd name="T8" fmla="*/ 4147 w 4148"/>
              <a:gd name="T9" fmla="*/ 868 h 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869">
                <a:moveTo>
                  <a:pt x="4147" y="868"/>
                </a:moveTo>
                <a:lnTo>
                  <a:pt x="0" y="868"/>
                </a:lnTo>
                <a:lnTo>
                  <a:pt x="0" y="0"/>
                </a:lnTo>
                <a:lnTo>
                  <a:pt x="4147" y="0"/>
                </a:lnTo>
                <a:lnTo>
                  <a:pt x="4147" y="868"/>
                </a:lnTo>
              </a:path>
            </a:pathLst>
          </a:custGeom>
          <a:solidFill>
            <a:srgbClr val="000000">
              <a:alpha val="1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67BD97D-CC3A-8848-9F8C-D60B59A288C7}"/>
              </a:ext>
            </a:extLst>
          </p:cNvPr>
          <p:cNvSpPr txBox="1"/>
          <p:nvPr/>
        </p:nvSpPr>
        <p:spPr>
          <a:xfrm>
            <a:off x="3022676" y="5983048"/>
            <a:ext cx="1111523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 defTabSz="914217"/>
            <a:r>
              <a:rPr lang="en-US" sz="1600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Awareness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25B9858-9A46-804A-A9D4-D277155B47E8}"/>
              </a:ext>
            </a:extLst>
          </p:cNvPr>
          <p:cNvSpPr txBox="1"/>
          <p:nvPr/>
        </p:nvSpPr>
        <p:spPr>
          <a:xfrm>
            <a:off x="3157200" y="5090375"/>
            <a:ext cx="842475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 defTabSz="914217"/>
            <a:r>
              <a:rPr lang="en-US" sz="1600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Interest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E2DC5E5-1D9C-8F42-8814-681055DBE25E}"/>
              </a:ext>
            </a:extLst>
          </p:cNvPr>
          <p:cNvSpPr txBox="1"/>
          <p:nvPr/>
        </p:nvSpPr>
        <p:spPr>
          <a:xfrm>
            <a:off x="2644049" y="4196732"/>
            <a:ext cx="1868781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 defTabSz="914217"/>
            <a:r>
              <a:rPr lang="en-US" sz="1600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Engagement/Action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89A087-109B-974B-BC6B-30BAA83BA78D}"/>
              </a:ext>
            </a:extLst>
          </p:cNvPr>
          <p:cNvSpPr txBox="1"/>
          <p:nvPr/>
        </p:nvSpPr>
        <p:spPr>
          <a:xfrm>
            <a:off x="2545241" y="3312057"/>
            <a:ext cx="2066400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 defTabSz="914217"/>
            <a:r>
              <a:rPr lang="en-US" sz="1600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Sustainability/Growth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E2D6B6-F742-4972-A746-954190AE5D4D}"/>
              </a:ext>
            </a:extLst>
          </p:cNvPr>
          <p:cNvSpPr/>
          <p:nvPr/>
        </p:nvSpPr>
        <p:spPr>
          <a:xfrm>
            <a:off x="5651238" y="1922713"/>
            <a:ext cx="6201762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chemeClr val="accent4"/>
                </a:solidFill>
              </a:rPr>
              <a:t>Next Diversity Committee Meeting:</a:t>
            </a:r>
          </a:p>
          <a:p>
            <a:pPr algn="ctr"/>
            <a:r>
              <a:rPr lang="en-US" sz="3200" b="1" dirty="0">
                <a:ln/>
                <a:solidFill>
                  <a:schemeClr val="accent4"/>
                </a:solidFill>
              </a:rPr>
              <a:t>Thurs, Aug 26</a:t>
            </a:r>
            <a:r>
              <a:rPr lang="en-US" sz="3200" b="1" baseline="30000" dirty="0">
                <a:ln/>
                <a:solidFill>
                  <a:schemeClr val="accent4"/>
                </a:solidFill>
              </a:rPr>
              <a:t>th</a:t>
            </a:r>
            <a:r>
              <a:rPr lang="en-US" sz="3200" b="1" dirty="0">
                <a:ln/>
                <a:solidFill>
                  <a:schemeClr val="accent4"/>
                </a:solidFill>
              </a:rPr>
              <a:t> at 4pm</a:t>
            </a:r>
          </a:p>
          <a:p>
            <a:pPr algn="ctr"/>
            <a:endParaRPr lang="en-US" sz="3200" b="1" dirty="0">
              <a:ln/>
              <a:solidFill>
                <a:schemeClr val="accent4"/>
              </a:solidFill>
            </a:endParaRPr>
          </a:p>
          <a:p>
            <a:pPr algn="ctr"/>
            <a:r>
              <a:rPr lang="en-US" sz="3200" b="1" dirty="0">
                <a:ln/>
                <a:solidFill>
                  <a:schemeClr val="accent4"/>
                </a:solidFill>
              </a:rPr>
              <a:t>Meeting Link is available on Teams</a:t>
            </a:r>
          </a:p>
        </p:txBody>
      </p:sp>
    </p:spTree>
    <p:extLst>
      <p:ext uri="{BB962C8B-B14F-4D97-AF65-F5344CB8AC3E}">
        <p14:creationId xmlns:p14="http://schemas.microsoft.com/office/powerpoint/2010/main" val="282060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8">
            <a:extLst>
              <a:ext uri="{FF2B5EF4-FFF2-40B4-BE49-F238E27FC236}">
                <a16:creationId xmlns:a16="http://schemas.microsoft.com/office/drawing/2014/main" id="{8682CCCE-534D-4FC6-BF2B-9BEA2F2BB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Oval 10">
            <a:extLst>
              <a:ext uri="{FF2B5EF4-FFF2-40B4-BE49-F238E27FC236}">
                <a16:creationId xmlns:a16="http://schemas.microsoft.com/office/drawing/2014/main" id="{BC664B74-EEBB-416C-9D86-AE1FECC02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Oval 12">
            <a:extLst>
              <a:ext uri="{FF2B5EF4-FFF2-40B4-BE49-F238E27FC236}">
                <a16:creationId xmlns:a16="http://schemas.microsoft.com/office/drawing/2014/main" id="{52000483-C30E-42A1-8569-E1DE1F55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 5">
            <a:extLst>
              <a:ext uri="{FF2B5EF4-FFF2-40B4-BE49-F238E27FC236}">
                <a16:creationId xmlns:a16="http://schemas.microsoft.com/office/drawing/2014/main" id="{A5ACD7E0-6D9A-4803-8B9B-D4602DC48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C238E92D-87E7-4B27-AD36-0E133005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5">
            <a:extLst>
              <a:ext uri="{FF2B5EF4-FFF2-40B4-BE49-F238E27FC236}">
                <a16:creationId xmlns:a16="http://schemas.microsoft.com/office/drawing/2014/main" id="{6D0B958C-B82E-4F4B-945B-6B038D655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31" name="Freeform 5">
            <a:extLst>
              <a:ext uri="{FF2B5EF4-FFF2-40B4-BE49-F238E27FC236}">
                <a16:creationId xmlns:a16="http://schemas.microsoft.com/office/drawing/2014/main" id="{E18F3B2A-BB9B-4FB6-B8A5-2A8E5DB93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5E3424-A543-49CE-91BC-440042372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Background Cont.</a:t>
            </a:r>
          </a:p>
        </p:txBody>
      </p:sp>
      <p:sp>
        <p:nvSpPr>
          <p:cNvPr id="32" name="Rectangle 22">
            <a:extLst>
              <a:ext uri="{FF2B5EF4-FFF2-40B4-BE49-F238E27FC236}">
                <a16:creationId xmlns:a16="http://schemas.microsoft.com/office/drawing/2014/main" id="{C4164AEF-861B-41D1-9ED5-B81051DA7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3" name="Content Placeholder 2">
            <a:extLst>
              <a:ext uri="{FF2B5EF4-FFF2-40B4-BE49-F238E27FC236}">
                <a16:creationId xmlns:a16="http://schemas.microsoft.com/office/drawing/2014/main" id="{36C7C5CA-5A29-43D5-891B-FCF02ECB47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946506"/>
              </p:ext>
            </p:extLst>
          </p:nvPr>
        </p:nvGraphicFramePr>
        <p:xfrm>
          <a:off x="5194300" y="973667"/>
          <a:ext cx="6391275" cy="5902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8149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graphicEl>
                                              <a:dgm id="{F0B3E35E-4A83-4507-B815-45F749AC8E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graphicEl>
                                              <a:dgm id="{C67BBC52-6109-408C-9F80-6422C68D7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graphicEl>
                                              <a:dgm id="{57D51676-B766-478D-B113-3EDB632DF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E30886-05F9-4600-87C6-A496E2500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E3D100-B353-443A-A394-8F226FEE7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D04B277-A9C3-4AA1-A0A0-C6D9B50C8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0911518-8CE1-4410-806E-3CD2DE1C5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9A3DC92-72B1-41C6-A069-B27430DA37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248621D-BAC3-4AD3-8A23-B6328BDDA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5E8E1843-4729-4C56-A855-B13ECCBDE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C877DF2C-ED50-4DF6-9732-7A6201BC1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0BE473F5-80D8-4045-AED0-28266B6C8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3312C24-FEA1-42F8-A563-A1949443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Background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C3018-DDE2-481A-9CFA-289F69B0E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6050" y="437513"/>
            <a:ext cx="7299835" cy="59543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Sample responses: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“I left because when I asked for adjustments to my clinical duties, I was told formally and informally that no adjustments could be made for me. It made me feel like I had no value to the department and that I was disposable.” 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“I was not supported. I was not fostered in my scholarly growth. I saw no path for my career to advance.” 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“The main reason I left was in part feeling like it was my time to leave but also feeling underappreciated as well.” 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“I would have enjoyed my time better and had greater job satisfaction had I had more opportunities. It would have made it harder for me to leave.” </a:t>
            </a:r>
          </a:p>
        </p:txBody>
      </p:sp>
    </p:spTree>
    <p:extLst>
      <p:ext uri="{BB962C8B-B14F-4D97-AF65-F5344CB8AC3E}">
        <p14:creationId xmlns:p14="http://schemas.microsoft.com/office/powerpoint/2010/main" val="133576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789C3-2FB7-4D25-9BF2-E8701D0E3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C5B27-3C1F-432B-BB7D-B80DAC972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904774" cy="4254500"/>
          </a:xfrm>
        </p:spPr>
        <p:txBody>
          <a:bodyPr/>
          <a:lstStyle/>
          <a:p>
            <a:r>
              <a:rPr lang="en-US" sz="2000" b="1" dirty="0"/>
              <a:t>Core Themes</a:t>
            </a:r>
            <a:r>
              <a:rPr lang="en-US" sz="2000" dirty="0"/>
              <a:t>: </a:t>
            </a:r>
          </a:p>
          <a:p>
            <a:pPr lvl="1"/>
            <a:r>
              <a:rPr lang="en-US" dirty="0"/>
              <a:t>Not feeling valued within the dept</a:t>
            </a:r>
          </a:p>
          <a:p>
            <a:pPr lvl="1"/>
            <a:r>
              <a:rPr lang="en-US" dirty="0"/>
              <a:t>Lack of career direction and goals</a:t>
            </a:r>
          </a:p>
          <a:p>
            <a:pPr lvl="1"/>
            <a:r>
              <a:rPr lang="en-US" dirty="0"/>
              <a:t> Lack of agency/voice to address issues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Summer 2020 </a:t>
            </a:r>
            <a:r>
              <a:rPr lang="en-US" dirty="0"/>
              <a:t>– George Floyd is murdered; national awakening regarding systemic racism and bias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 2020 </a:t>
            </a:r>
            <a:r>
              <a:rPr lang="en-US" dirty="0"/>
              <a:t>– A re-organized formal diversity committee is formed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86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9">
            <a:extLst>
              <a:ext uri="{FF2B5EF4-FFF2-40B4-BE49-F238E27FC236}">
                <a16:creationId xmlns:a16="http://schemas.microsoft.com/office/drawing/2014/main" id="{E9E30886-05F9-4600-87C6-A496E2500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E3D100-B353-443A-A394-8F226FEE7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11">
              <a:extLst>
                <a:ext uri="{FF2B5EF4-FFF2-40B4-BE49-F238E27FC236}">
                  <a16:creationId xmlns:a16="http://schemas.microsoft.com/office/drawing/2014/main" id="{BD04B277-A9C3-4AA1-A0A0-C6D9B50C8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0911518-8CE1-4410-806E-3CD2DE1C5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9A3DC92-72B1-41C6-A069-B27430DA37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248621D-BAC3-4AD3-8A23-B6328BDDA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5E8E1843-4729-4C56-A855-B13ECCBDE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C877DF2C-ED50-4DF6-9732-7A6201BC1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0BE473F5-80D8-4045-AED0-28266B6C8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93C282D-971D-43E2-AB9F-17817336D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Why a Diversity Committee?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6540457-BAB0-4E1E-BF24-CF1AF5504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 dirty="0"/>
              <a:t>Problems related to D/E/I can be subtle and diffuse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In order to more directly address systemic issues; core areas of need were identified</a:t>
            </a:r>
          </a:p>
          <a:p>
            <a:pPr lvl="1"/>
            <a:r>
              <a:rPr lang="en-US" sz="2000" i="1" dirty="0"/>
              <a:t>Faculty Recruitment/Retention</a:t>
            </a:r>
          </a:p>
          <a:p>
            <a:pPr lvl="1"/>
            <a:r>
              <a:rPr lang="en-US" sz="2000" i="1" dirty="0"/>
              <a:t>Staff Recruitment/Retention</a:t>
            </a:r>
          </a:p>
          <a:p>
            <a:pPr lvl="1"/>
            <a:r>
              <a:rPr lang="en-US" sz="2000" i="1" dirty="0"/>
              <a:t>Social Justice Curriculum and Education</a:t>
            </a:r>
          </a:p>
          <a:p>
            <a:pPr lvl="1"/>
            <a:r>
              <a:rPr lang="en-US" sz="2000" i="1" dirty="0"/>
              <a:t>Research</a:t>
            </a:r>
          </a:p>
          <a:p>
            <a:pPr lvl="1"/>
            <a:r>
              <a:rPr lang="en-US" sz="2000" i="1" dirty="0"/>
              <a:t>Department Initiatives/Community Outreach and Engagement</a:t>
            </a:r>
          </a:p>
        </p:txBody>
      </p:sp>
    </p:spTree>
    <p:extLst>
      <p:ext uri="{BB962C8B-B14F-4D97-AF65-F5344CB8AC3E}">
        <p14:creationId xmlns:p14="http://schemas.microsoft.com/office/powerpoint/2010/main" val="2964013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82CCCE-534D-4FC6-BF2B-9BEA2F2BB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C664B74-EEBB-416C-9D86-AE1FECC02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2000483-C30E-42A1-8569-E1DE1F55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A5ACD7E0-6D9A-4803-8B9B-D4602DC48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238E92D-87E7-4B27-AD36-0E133005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6D0B958C-B82E-4F4B-945B-6B038D655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E18F3B2A-BB9B-4FB6-B8A5-2A8E5DB93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D48F43-A81F-4A36-B62F-6B179D097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Leadership Retreat	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164AEF-861B-41D1-9ED5-B81051DA7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D054D5B-D469-4787-8726-CDEB2B77D2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903862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016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5B75C8-B6F3-4124-B927-D5ED34DD6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8C4A67F-0E29-4CCA-8F35-E4F0CFC29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40A4FB-AA2F-4D35-88C2-A6DC073EF7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DFEAC7-B1FB-4470-A839-D692B7DC9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3B5534-96E4-4159-AA46-620E496DB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DE42CD-67D5-48D9-9F19-DB148AE82D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80BF19-C2FA-4293-ABAF-9760A9BE5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E30886-05F9-4600-87C6-A496E2500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E3D100-B353-443A-A394-8F226FEE7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D04B277-A9C3-4AA1-A0A0-C6D9B50C8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0911518-8CE1-4410-806E-3CD2DE1C5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9A3DC92-72B1-41C6-A069-B27430DA37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248621D-BAC3-4AD3-8A23-B6328BDDA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5E8E1843-4729-4C56-A855-B13ECCBDE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C877DF2C-ED50-4DF6-9732-7A6201BC1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0BE473F5-80D8-4045-AED0-28266B6C8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002D3BB-F2D2-4C76-8579-53A7C2E7F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EBEBEB"/>
                </a:solidFill>
              </a:rPr>
              <a:t>Statement of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BD874-E35A-4420-BD5B-F1D3D827B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6050" y="109183"/>
            <a:ext cx="7415949" cy="6282656"/>
          </a:xfrm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1600" u="sng" dirty="0"/>
          </a:p>
          <a:p>
            <a:pPr lvl="1">
              <a:lnSpc>
                <a:spcPct val="150000"/>
              </a:lnSpc>
            </a:pPr>
            <a:r>
              <a:rPr lang="en-US" dirty="0">
                <a:latin typeface="Avenir Next LT Pro Light" panose="020B0304020202020204" pitchFamily="34" charset="0"/>
              </a:rPr>
              <a:t>This leadership group agrees to an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 Light" panose="020B0304020202020204" pitchFamily="34" charset="0"/>
              </a:rPr>
              <a:t>ongoing commitment </a:t>
            </a:r>
            <a:r>
              <a:rPr lang="en-US" dirty="0">
                <a:latin typeface="Avenir Next LT Pro Light" panose="020B0304020202020204" pitchFamily="34" charset="0"/>
              </a:rPr>
              <a:t>to re-creating and improving the department culture as it relates to diversity, equity, and inclusion. Our priority is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 Light" panose="020B0304020202020204" pitchFamily="34" charset="0"/>
              </a:rPr>
              <a:t>to establish processes that will lead to long term sustainable gains</a:t>
            </a:r>
            <a:r>
              <a:rPr lang="en-US" dirty="0">
                <a:latin typeface="Avenir Next LT Pro Light" panose="020B0304020202020204" pitchFamily="34" charset="0"/>
              </a:rPr>
              <a:t> in both faculty and staff recruitment and retention. With specific focus on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 Light" panose="020B0304020202020204" pitchFamily="34" charset="0"/>
              </a:rPr>
              <a:t>increasing diverse representation in leadership positions for both faculty and staff</a:t>
            </a:r>
            <a:r>
              <a:rPr lang="en-US" dirty="0">
                <a:latin typeface="Avenir Next LT Pro Light" panose="020B0304020202020204" pitchFamily="34" charset="0"/>
              </a:rPr>
              <a:t>. 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dirty="0">
              <a:latin typeface="Avenir Next LT Pro Light" panose="020B03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dirty="0">
                <a:latin typeface="Avenir Next LT Pro Light" panose="020B0304020202020204" pitchFamily="34" charset="0"/>
              </a:rPr>
              <a:t>We will continue to work with the department leadership and the diversity committee to better understand the needs in our divisions by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 Light" panose="020B0304020202020204" pitchFamily="34" charset="0"/>
              </a:rPr>
              <a:t>conducting systematic needs assessments </a:t>
            </a:r>
            <a:r>
              <a:rPr lang="en-US" dirty="0">
                <a:latin typeface="Avenir Next LT Pro Light" panose="020B0304020202020204" pitchFamily="34" charset="0"/>
              </a:rPr>
              <a:t>and continuing the work of improving the climate of inclusivity. We understand that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 Light" panose="020B0304020202020204" pitchFamily="34" charset="0"/>
              </a:rPr>
              <a:t>our system benefits most from transparency, accountability, and continued education</a:t>
            </a:r>
            <a:r>
              <a:rPr lang="en-US" dirty="0">
                <a:latin typeface="Avenir Next LT Pro Light" panose="020B0304020202020204" pitchFamily="34" charset="0"/>
              </a:rPr>
              <a:t> for those who are in the position to effect lasting change. This intentional change will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 Light" panose="020B0304020202020204" pitchFamily="34" charset="0"/>
              </a:rPr>
              <a:t>ultimately serve to improve the care we provide to our patients and the service we bring to our community</a:t>
            </a:r>
            <a:r>
              <a:rPr lang="en-US" dirty="0">
                <a:latin typeface="Avenir Next LT Pro Light" panose="020B03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577174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SM - Theme 19 - Light">
      <a:dk1>
        <a:srgbClr val="AAAAAA"/>
      </a:dk1>
      <a:lt1>
        <a:srgbClr val="FFFFFF"/>
      </a:lt1>
      <a:dk2>
        <a:srgbClr val="08204C"/>
      </a:dk2>
      <a:lt2>
        <a:srgbClr val="FEFFFE"/>
      </a:lt2>
      <a:accent1>
        <a:srgbClr val="35CA78"/>
      </a:accent1>
      <a:accent2>
        <a:srgbClr val="23A4A7"/>
      </a:accent2>
      <a:accent3>
        <a:srgbClr val="1060B1"/>
      </a:accent3>
      <a:accent4>
        <a:srgbClr val="566A7C"/>
      </a:accent4>
      <a:accent5>
        <a:srgbClr val="98A9BC"/>
      </a:accent5>
      <a:accent6>
        <a:srgbClr val="52647F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 Boardroo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70765592A3D4FB372A2FDB140FF86" ma:contentTypeVersion="10" ma:contentTypeDescription="Create a new document." ma:contentTypeScope="" ma:versionID="b1da16a5382d63c7db4a3766703a5712">
  <xsd:schema xmlns:xsd="http://www.w3.org/2001/XMLSchema" xmlns:xs="http://www.w3.org/2001/XMLSchema" xmlns:p="http://schemas.microsoft.com/office/2006/metadata/properties" xmlns:ns3="d3d66719-db80-407d-811e-b053a826c8da" xmlns:ns4="c571fd41-74c2-4ff1-a614-e2b7fcd93986" targetNamespace="http://schemas.microsoft.com/office/2006/metadata/properties" ma:root="true" ma:fieldsID="5066e256e73936558b474a9732bf0849" ns3:_="" ns4:_="">
    <xsd:import namespace="d3d66719-db80-407d-811e-b053a826c8da"/>
    <xsd:import namespace="c571fd41-74c2-4ff1-a614-e2b7fcd9398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66719-db80-407d-811e-b053a826c8d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71fd41-74c2-4ff1-a614-e2b7fcd93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15798D-8809-456D-8E25-F53D557E2231}">
  <ds:schemaRefs>
    <ds:schemaRef ds:uri="http://purl.org/dc/terms/"/>
    <ds:schemaRef ds:uri="http://schemas.openxmlformats.org/package/2006/metadata/core-properties"/>
    <ds:schemaRef ds:uri="d3d66719-db80-407d-811e-b053a826c8da"/>
    <ds:schemaRef ds:uri="http://schemas.microsoft.com/office/2006/documentManagement/types"/>
    <ds:schemaRef ds:uri="c571fd41-74c2-4ff1-a614-e2b7fcd9398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6635DDE-D8D7-4068-8DFD-D4E66FC5C7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d66719-db80-407d-811e-b053a826c8da"/>
    <ds:schemaRef ds:uri="c571fd41-74c2-4ff1-a614-e2b7fcd939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C7D3D5-6A07-4EBA-AE37-0E382C0044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2126</TotalTime>
  <Words>2005</Words>
  <Application>Microsoft Office PowerPoint</Application>
  <PresentationFormat>Widescreen</PresentationFormat>
  <Paragraphs>259</Paragraphs>
  <Slides>30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Arial</vt:lpstr>
      <vt:lpstr>Avenir Next LT Pro Light</vt:lpstr>
      <vt:lpstr>Calibri</vt:lpstr>
      <vt:lpstr>Calibri Light</vt:lpstr>
      <vt:lpstr>Century Gothic</vt:lpstr>
      <vt:lpstr>Lato Light</vt:lpstr>
      <vt:lpstr>Poppins</vt:lpstr>
      <vt:lpstr>Poppins Light</vt:lpstr>
      <vt:lpstr>Wingdings 3</vt:lpstr>
      <vt:lpstr>Default Theme</vt:lpstr>
      <vt:lpstr>Ion Boardroom</vt:lpstr>
      <vt:lpstr>       Diversity, Equity, and Inclusion: Our FY21 Purpose, Accomplishments, Lessons Learned, &amp; FY22 Next Steps</vt:lpstr>
      <vt:lpstr>Background</vt:lpstr>
      <vt:lpstr>Disproportionate Impact</vt:lpstr>
      <vt:lpstr>Background Cont.</vt:lpstr>
      <vt:lpstr>Background Cont.</vt:lpstr>
      <vt:lpstr>Background Cont.</vt:lpstr>
      <vt:lpstr>Why a Diversity Committee?</vt:lpstr>
      <vt:lpstr>Leadership Retreat </vt:lpstr>
      <vt:lpstr>Statement of Purpose</vt:lpstr>
      <vt:lpstr>Dept Wide Needs Assessment</vt:lpstr>
      <vt:lpstr>Lessons Learned</vt:lpstr>
      <vt:lpstr>Lessons Learned</vt:lpstr>
      <vt:lpstr>Lessons Learned</vt:lpstr>
      <vt:lpstr>Lessons Learned</vt:lpstr>
      <vt:lpstr>Lessons Learned</vt:lpstr>
      <vt:lpstr>Lessons Learned</vt:lpstr>
      <vt:lpstr>Successes/Accomplishments</vt:lpstr>
      <vt:lpstr>Successes/Accomplishments</vt:lpstr>
      <vt:lpstr>Successes/Accomplishments</vt:lpstr>
      <vt:lpstr>Successes/Accomplishments</vt:lpstr>
      <vt:lpstr>Successes/Accomplishments</vt:lpstr>
      <vt:lpstr>PowerPoint Presentation</vt:lpstr>
      <vt:lpstr>Lessons Learned</vt:lpstr>
      <vt:lpstr>Lessons Learned</vt:lpstr>
      <vt:lpstr>Lessons Learned</vt:lpstr>
      <vt:lpstr>Lessons Learned</vt:lpstr>
      <vt:lpstr>Next Steps….</vt:lpstr>
      <vt:lpstr>Next Steps</vt:lpstr>
      <vt:lpstr>Be Intentional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Diversity, Equity, and Inclusion in the Dept. of Psychiatry: Our FY21 Purpose, Accomplishments, Lessons Learned, &amp; FY22 Next Steps</dc:title>
  <dc:creator>Forrester, Anique</dc:creator>
  <cp:lastModifiedBy>Anique</cp:lastModifiedBy>
  <cp:revision>28</cp:revision>
  <dcterms:created xsi:type="dcterms:W3CDTF">2021-07-13T18:11:28Z</dcterms:created>
  <dcterms:modified xsi:type="dcterms:W3CDTF">2021-07-28T21:30:43Z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0x010100D8E70765592A3D4FB372A2FDB140FF86</vt:lpwstr>
  </property>
</Properties>
</file>