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4"/>
  </p:notesMasterIdLst>
  <p:sldIdLst>
    <p:sldId id="289" r:id="rId6"/>
    <p:sldId id="257" r:id="rId7"/>
    <p:sldId id="296" r:id="rId8"/>
    <p:sldId id="259" r:id="rId9"/>
    <p:sldId id="295" r:id="rId10"/>
    <p:sldId id="343" r:id="rId11"/>
    <p:sldId id="270" r:id="rId12"/>
    <p:sldId id="262" r:id="rId13"/>
    <p:sldId id="265" r:id="rId14"/>
    <p:sldId id="297" r:id="rId15"/>
    <p:sldId id="264" r:id="rId16"/>
    <p:sldId id="340" r:id="rId17"/>
    <p:sldId id="263" r:id="rId18"/>
    <p:sldId id="266" r:id="rId19"/>
    <p:sldId id="312" r:id="rId20"/>
    <p:sldId id="268" r:id="rId21"/>
    <p:sldId id="269" r:id="rId22"/>
    <p:sldId id="271" r:id="rId23"/>
    <p:sldId id="298" r:id="rId24"/>
    <p:sldId id="272" r:id="rId25"/>
    <p:sldId id="275" r:id="rId26"/>
    <p:sldId id="299" r:id="rId27"/>
    <p:sldId id="300" r:id="rId28"/>
    <p:sldId id="274" r:id="rId29"/>
    <p:sldId id="276" r:id="rId30"/>
    <p:sldId id="277" r:id="rId31"/>
    <p:sldId id="278" r:id="rId32"/>
    <p:sldId id="301" r:id="rId33"/>
    <p:sldId id="279" r:id="rId34"/>
    <p:sldId id="327" r:id="rId35"/>
    <p:sldId id="341" r:id="rId36"/>
    <p:sldId id="280" r:id="rId37"/>
    <p:sldId id="302" r:id="rId38"/>
    <p:sldId id="282" r:id="rId39"/>
    <p:sldId id="283" r:id="rId40"/>
    <p:sldId id="306" r:id="rId41"/>
    <p:sldId id="307" r:id="rId42"/>
    <p:sldId id="308" r:id="rId43"/>
    <p:sldId id="309" r:id="rId44"/>
    <p:sldId id="329" r:id="rId45"/>
    <p:sldId id="304" r:id="rId46"/>
    <p:sldId id="290" r:id="rId47"/>
    <p:sldId id="291" r:id="rId48"/>
    <p:sldId id="328" r:id="rId49"/>
    <p:sldId id="313" r:id="rId50"/>
    <p:sldId id="292" r:id="rId51"/>
    <p:sldId id="293" r:id="rId52"/>
    <p:sldId id="314" r:id="rId53"/>
    <p:sldId id="339" r:id="rId54"/>
    <p:sldId id="315" r:id="rId55"/>
    <p:sldId id="330" r:id="rId56"/>
    <p:sldId id="318" r:id="rId57"/>
    <p:sldId id="333" r:id="rId58"/>
    <p:sldId id="320" r:id="rId59"/>
    <p:sldId id="316" r:id="rId60"/>
    <p:sldId id="317" r:id="rId61"/>
    <p:sldId id="321" r:id="rId62"/>
    <p:sldId id="331" r:id="rId63"/>
    <p:sldId id="322" r:id="rId64"/>
    <p:sldId id="323" r:id="rId65"/>
    <p:sldId id="332" r:id="rId66"/>
    <p:sldId id="325" r:id="rId67"/>
    <p:sldId id="334" r:id="rId68"/>
    <p:sldId id="335" r:id="rId69"/>
    <p:sldId id="337" r:id="rId70"/>
    <p:sldId id="336" r:id="rId71"/>
    <p:sldId id="338" r:id="rId72"/>
    <p:sldId id="286"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ndon, Marian E." initials="CME" lastIdx="2" clrIdx="0"/>
  <p:cmAuthor id="1" name="Condon, Marian" initials="CM" lastIdx="1" clrIdx="1">
    <p:extLst>
      <p:ext uri="{19B8F6BF-5375-455C-9EA6-DF929625EA0E}">
        <p15:presenceInfo xmlns:p15="http://schemas.microsoft.com/office/powerpoint/2012/main" userId="S-1-5-21-1632836770-1910314338-1553874782-53096" providerId="AD"/>
      </p:ext>
    </p:extLst>
  </p:cmAuthor>
  <p:cmAuthor id="2" name="Cloeren, Marianne" initials="CM" lastIdx="2" clrIdx="2">
    <p:extLst>
      <p:ext uri="{19B8F6BF-5375-455C-9EA6-DF929625EA0E}">
        <p15:presenceInfo xmlns:p15="http://schemas.microsoft.com/office/powerpoint/2012/main" userId="S-1-5-21-1632836770-1910314338-1553874782-995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33" autoAdjust="0"/>
  </p:normalViewPr>
  <p:slideViewPr>
    <p:cSldViewPr>
      <p:cViewPr varScale="1">
        <p:scale>
          <a:sx n="62" d="100"/>
          <a:sy n="62" d="100"/>
        </p:scale>
        <p:origin x="768" y="72"/>
      </p:cViewPr>
      <p:guideLst>
        <p:guide orient="horz" pos="2160"/>
        <p:guide pos="2880"/>
      </p:guideLst>
    </p:cSldViewPr>
  </p:slideViewPr>
  <p:notesTextViewPr>
    <p:cViewPr>
      <p:scale>
        <a:sx n="1" d="1"/>
        <a:sy n="1" d="1"/>
      </p:scale>
      <p:origin x="0" y="0"/>
    </p:cViewPr>
  </p:notesTextViewPr>
  <p:sorterViewPr>
    <p:cViewPr>
      <p:scale>
        <a:sx n="128" d="100"/>
        <a:sy n="128" d="100"/>
      </p:scale>
      <p:origin x="0" y="-152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74C244-9431-4D1E-B162-47164E51398A}" type="datetimeFigureOut">
              <a:rPr lang="en-US" smtClean="0"/>
              <a:t>1/25/2022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0F78B86-7818-4406-A97F-C8A6A90090B5}" type="slidenum">
              <a:rPr lang="en-US" smtClean="0"/>
              <a:t>‹#›</a:t>
            </a:fld>
            <a:endParaRPr lang="en-US"/>
          </a:p>
        </p:txBody>
      </p:sp>
    </p:spTree>
    <p:extLst>
      <p:ext uri="{BB962C8B-B14F-4D97-AF65-F5344CB8AC3E}">
        <p14:creationId xmlns:p14="http://schemas.microsoft.com/office/powerpoint/2010/main" val="1367581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ppmag.com/article/pppv12n7s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Part 3 of this presentation, some of the slides (45, 48, 50, 52, 57, 60, 64, and 66) have videos linked to them through the on-line sharing platform, Vimeo. You will need to have internet access to view these videos.</a:t>
            </a:r>
          </a:p>
          <a:p>
            <a:r>
              <a:rPr lang="en-US" sz="1200" kern="1200" dirty="0">
                <a:solidFill>
                  <a:schemeClr val="tx1"/>
                </a:solidFill>
                <a:effectLst/>
                <a:latin typeface="+mn-lt"/>
                <a:ea typeface="+mn-ea"/>
                <a:cs typeface="+mn-cs"/>
              </a:rPr>
              <a:t>To access the videos just hover cursor over the blue box you see on slide and click on it. When you are connected to the video on </a:t>
            </a:r>
            <a:r>
              <a:rPr lang="en-US" sz="1200" kern="1200" dirty="0" err="1">
                <a:solidFill>
                  <a:schemeClr val="tx1"/>
                </a:solidFill>
                <a:effectLst/>
                <a:latin typeface="+mn-lt"/>
                <a:ea typeface="+mn-ea"/>
                <a:cs typeface="+mn-cs"/>
              </a:rPr>
              <a:t>Vimeo</a:t>
            </a:r>
            <a:r>
              <a:rPr lang="en-US" sz="1200" kern="1200">
                <a:solidFill>
                  <a:schemeClr val="tx1"/>
                </a:solidFill>
                <a:effectLst/>
                <a:latin typeface="+mn-lt"/>
                <a:ea typeface="+mn-ea"/>
                <a:cs typeface="+mn-cs"/>
              </a:rPr>
              <a:t> you can enter “full screen” view by hovering over the bottom of the screen.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0F78B86-7818-4406-A97F-C8A6A90090B5}" type="slidenum">
              <a:rPr lang="en-US" smtClean="0"/>
              <a:t>1</a:t>
            </a:fld>
            <a:endParaRPr lang="en-US"/>
          </a:p>
        </p:txBody>
      </p:sp>
    </p:spTree>
    <p:extLst>
      <p:ext uri="{BB962C8B-B14F-4D97-AF65-F5344CB8AC3E}">
        <p14:creationId xmlns:p14="http://schemas.microsoft.com/office/powerpoint/2010/main" val="2383932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FrutigerLTStd-Light"/>
              </a:rPr>
              <a:t>Refer to table 2 in WHO/PAHO document, page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FrutigerLTStd-Light"/>
              </a:rPr>
              <a:t>Many antineoplastic agents have been associated with adverse reproductive and developmental effects observed in animals and in treated male and female patients (</a:t>
            </a:r>
            <a:r>
              <a:rPr lang="en-US" dirty="0" err="1">
                <a:latin typeface="FrutigerLTStd-Light"/>
              </a:rPr>
              <a:t>Meirow</a:t>
            </a:r>
            <a:r>
              <a:rPr lang="en-US" dirty="0">
                <a:latin typeface="FrutigerLTStd-Light"/>
              </a:rPr>
              <a:t> and Schiff 2005).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FrutigerLTStd-Light"/>
              </a:rPr>
              <a:t>Some of these effects are explained by the mutagenic and carcinogenic  mechanisms of HDs</a:t>
            </a:r>
          </a:p>
          <a:p>
            <a:pPr marL="174708" indent="-174708">
              <a:buFont typeface="Arial" panose="020B0604020202020204" pitchFamily="34" charset="0"/>
              <a:buChar char="•"/>
            </a:pPr>
            <a:r>
              <a:rPr lang="en-US" dirty="0">
                <a:latin typeface="FrutigerLTStd-Light"/>
              </a:rPr>
              <a:t>More than 50 drugs present “clear evidence of risk to the human fetus,” according to the U.S. Food Drug Administration. While the benefits may outweigh the risk for patients, this is not the case for health care workers.</a:t>
            </a:r>
          </a:p>
          <a:p>
            <a:pPr marL="174708" indent="-174708">
              <a:buFont typeface="Arial" panose="020B0604020202020204" pitchFamily="34" charset="0"/>
              <a:buChar char="•"/>
            </a:pPr>
            <a:r>
              <a:rPr lang="en-US" dirty="0">
                <a:latin typeface="FrutigerLTStd-Light"/>
              </a:rPr>
              <a:t>Reproductive and developmental effects similar to those observed in patients have been reported in health care workers exposed to antineoplastic agents lower doses than those administered to patients (</a:t>
            </a:r>
            <a:r>
              <a:rPr lang="en-US" dirty="0" err="1">
                <a:latin typeface="FrutigerLTStd-Light"/>
              </a:rPr>
              <a:t>Valanis</a:t>
            </a:r>
            <a:r>
              <a:rPr lang="en-US" dirty="0">
                <a:latin typeface="FrutigerLTStd-Light"/>
              </a:rPr>
              <a:t> et al. 1993a, 1993b; Lawson et al. 2012).</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FrutigerLTStd-Light"/>
            </a:endParaRP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10</a:t>
            </a:fld>
            <a:endParaRPr lang="en-US"/>
          </a:p>
        </p:txBody>
      </p:sp>
    </p:spTree>
    <p:extLst>
      <p:ext uri="{BB962C8B-B14F-4D97-AF65-F5344CB8AC3E}">
        <p14:creationId xmlns:p14="http://schemas.microsoft.com/office/powerpoint/2010/main" val="142596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Reproductive health effects</a:t>
            </a:r>
            <a:r>
              <a:rPr lang="en-US" baseline="0" dirty="0"/>
              <a:t> </a:t>
            </a:r>
            <a:r>
              <a:rPr lang="en-US" dirty="0"/>
              <a:t>associated with antineoplastic drug handling</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11</a:t>
            </a:fld>
            <a:endParaRPr lang="en-US"/>
          </a:p>
        </p:txBody>
      </p:sp>
    </p:spTree>
    <p:extLst>
      <p:ext uri="{BB962C8B-B14F-4D97-AF65-F5344CB8AC3E}">
        <p14:creationId xmlns:p14="http://schemas.microsoft.com/office/powerpoint/2010/main" val="3231806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Lawson study demonstrated significant increase in spontaneous abortions especially in first trimester,</a:t>
            </a:r>
            <a:r>
              <a:rPr lang="en-US" baseline="0" dirty="0"/>
              <a:t> Lawson et al, </a:t>
            </a:r>
            <a:r>
              <a:rPr lang="en-US" i="1" dirty="0"/>
              <a:t>American Journal of Obstetrics</a:t>
            </a:r>
            <a:r>
              <a:rPr lang="en-US" i="1" baseline="0" dirty="0"/>
              <a:t> and </a:t>
            </a:r>
            <a:r>
              <a:rPr lang="en-US" i="1" dirty="0"/>
              <a:t>Gynecology</a:t>
            </a:r>
            <a:r>
              <a:rPr lang="en-US" dirty="0"/>
              <a:t>. 2012</a:t>
            </a:r>
          </a:p>
          <a:p>
            <a:endParaRPr lang="en-US" dirty="0">
              <a:effectLst/>
            </a:endParaRPr>
          </a:p>
          <a:p>
            <a:pPr>
              <a:buFont typeface="Arial" pitchFamily="34" charset="0"/>
              <a:buChar char="•"/>
            </a:pPr>
            <a:r>
              <a:rPr lang="en-US" dirty="0">
                <a:effectLst/>
              </a:rPr>
              <a:t>Antineoplastic drug exposure was associated with a 2-fold increased risk of spontaneous abortion &amp; 3.5 fold </a:t>
            </a:r>
            <a:r>
              <a:rPr lang="en-US" dirty="0" err="1">
                <a:effectLst/>
              </a:rPr>
              <a:t>inc</a:t>
            </a:r>
            <a:r>
              <a:rPr lang="en-US" dirty="0">
                <a:effectLst/>
              </a:rPr>
              <a:t> among nulliparous women (show statement in slide)</a:t>
            </a:r>
          </a:p>
          <a:p>
            <a:endParaRPr lang="en-US" b="0" dirty="0">
              <a:effectLst/>
            </a:endParaRPr>
          </a:p>
          <a:p>
            <a:pPr>
              <a:buFont typeface="Arial" pitchFamily="34" charset="0"/>
              <a:buChar char="•"/>
            </a:pPr>
            <a:r>
              <a:rPr lang="en-US" b="0" dirty="0">
                <a:effectLst/>
              </a:rPr>
              <a:t>A large sample size (7,482) and the long-trusted source of the data: the Nurses’ Health Study II</a:t>
            </a:r>
            <a:endParaRPr lang="en-US" dirty="0"/>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12</a:t>
            </a:fld>
            <a:endParaRPr lang="en-US"/>
          </a:p>
        </p:txBody>
      </p:sp>
    </p:spTree>
    <p:extLst>
      <p:ext uri="{BB962C8B-B14F-4D97-AF65-F5344CB8AC3E}">
        <p14:creationId xmlns:p14="http://schemas.microsoft.com/office/powerpoint/2010/main" val="770705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Surveys have associated workplace exposure to HD with acute health effects, primarily in nursing personnel</a:t>
            </a:r>
          </a:p>
          <a:p>
            <a:r>
              <a:rPr lang="en-US" sz="1200" kern="1200" dirty="0">
                <a:solidFill>
                  <a:schemeClr val="tx1"/>
                </a:solidFill>
                <a:effectLst/>
                <a:latin typeface="+mn-lt"/>
                <a:ea typeface="+mn-ea"/>
                <a:cs typeface="+mn-cs"/>
              </a:rPr>
              <a:t>It is important to note that these studies that have found adverse effects in health workers who handle these drugs document the plausibility of occupational exposure intensity sufficient to cause clinically significant adverse outcomes in routinely exposed workers</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13</a:t>
            </a:fld>
            <a:endParaRPr lang="en-US"/>
          </a:p>
        </p:txBody>
      </p:sp>
    </p:spTree>
    <p:extLst>
      <p:ext uri="{BB962C8B-B14F-4D97-AF65-F5344CB8AC3E}">
        <p14:creationId xmlns:p14="http://schemas.microsoft.com/office/powerpoint/2010/main" val="2526676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Workers may inhale droplets, particulates, and vapors when they create aerosols or generate dust during drug preparation or while cleaning up spills. </a:t>
            </a:r>
          </a:p>
          <a:p>
            <a:pPr marL="174708" indent="-174708">
              <a:buFont typeface="Arial" panose="020B0604020202020204" pitchFamily="34" charset="0"/>
              <a:buChar char="•"/>
            </a:pPr>
            <a:r>
              <a:rPr lang="en-US" dirty="0"/>
              <a:t>Dermal exposure may occur when workers touch contaminated surfaces during the preparation, administration, or disposal of hazardous chemotherapy drugs or patient wastes</a:t>
            </a:r>
          </a:p>
          <a:p>
            <a:pPr marL="174708" indent="-174708">
              <a:buFont typeface="Arial" panose="020B0604020202020204" pitchFamily="34" charset="0"/>
              <a:buChar char="•"/>
            </a:pPr>
            <a:r>
              <a:rPr lang="en-US" dirty="0"/>
              <a:t>Oral exposure may occur from hand-to-mouth contact. </a:t>
            </a:r>
          </a:p>
          <a:p>
            <a:pPr marL="174708" indent="-174708">
              <a:buFont typeface="Arial" panose="020B0604020202020204" pitchFamily="34" charset="0"/>
              <a:buChar char="•"/>
            </a:pPr>
            <a:r>
              <a:rPr lang="en-US" dirty="0"/>
              <a:t>Other drug manipulations and work tasks also involve activities that may result in exposure through inhalation, skin contact, ingestion, or injection (NIOSH 2004, 2008).</a:t>
            </a:r>
          </a:p>
        </p:txBody>
      </p:sp>
      <p:sp>
        <p:nvSpPr>
          <p:cNvPr id="4" name="Slide Number Placeholder 3"/>
          <p:cNvSpPr>
            <a:spLocks noGrp="1"/>
          </p:cNvSpPr>
          <p:nvPr>
            <p:ph type="sldNum" sz="quarter" idx="10"/>
          </p:nvPr>
        </p:nvSpPr>
        <p:spPr/>
        <p:txBody>
          <a:bodyPr/>
          <a:lstStyle/>
          <a:p>
            <a:fld id="{F0F78B86-7818-4406-A97F-C8A6A90090B5}" type="slidenum">
              <a:rPr lang="en-US" smtClean="0"/>
              <a:t>14</a:t>
            </a:fld>
            <a:endParaRPr lang="en-US"/>
          </a:p>
        </p:txBody>
      </p:sp>
    </p:spTree>
    <p:extLst>
      <p:ext uri="{BB962C8B-B14F-4D97-AF65-F5344CB8AC3E}">
        <p14:creationId xmlns:p14="http://schemas.microsoft.com/office/powerpoint/2010/main" val="144797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Workers unknowingly come into contact when touching these surfaces</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15</a:t>
            </a:fld>
            <a:endParaRPr lang="en-US"/>
          </a:p>
        </p:txBody>
      </p:sp>
    </p:spTree>
    <p:extLst>
      <p:ext uri="{BB962C8B-B14F-4D97-AF65-F5344CB8AC3E}">
        <p14:creationId xmlns:p14="http://schemas.microsoft.com/office/powerpoint/2010/main" val="4260035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Most studies involving air sampling for hazardous chemotherapy drugs have detected little to no airborne contamination with these agents. </a:t>
            </a:r>
          </a:p>
          <a:p>
            <a:pPr marL="174708" indent="-174708" defTabSz="931774">
              <a:buFont typeface="Arial" panose="020B0604020202020204" pitchFamily="34" charset="0"/>
              <a:buChar char="•"/>
              <a:defRPr/>
            </a:pPr>
            <a:r>
              <a:rPr lang="en-US" dirty="0"/>
              <a:t>However, this may be related to problems with the methodology used (Larson, </a:t>
            </a:r>
            <a:r>
              <a:rPr lang="en-US" dirty="0" err="1"/>
              <a:t>Khaaeli</a:t>
            </a:r>
            <a:r>
              <a:rPr lang="en-US" dirty="0"/>
              <a:t>, and Dillon 2003). </a:t>
            </a:r>
          </a:p>
          <a:p>
            <a:pPr marL="174708" indent="-174708" defTabSz="931774">
              <a:buFont typeface="Arial" panose="020B0604020202020204" pitchFamily="34" charset="0"/>
              <a:buChar char="•"/>
              <a:defRPr/>
            </a:pPr>
            <a:r>
              <a:rPr lang="en-US" dirty="0"/>
              <a:t>A recent study by Mason et al. (2005) reported significant levels of several drugs in both personal and area air samples. </a:t>
            </a:r>
          </a:p>
          <a:p>
            <a:pPr marL="174708" indent="-174708" defTabSz="931774">
              <a:buFont typeface="Arial" panose="020B0604020202020204" pitchFamily="34" charset="0"/>
              <a:buChar char="•"/>
              <a:defRPr/>
            </a:pPr>
            <a:r>
              <a:rPr lang="en-US" dirty="0"/>
              <a:t>Drug particulates can become airborne after drying on contaminated surfaces. </a:t>
            </a:r>
          </a:p>
          <a:p>
            <a:pPr marL="174708" indent="-174708" defTabSz="931774">
              <a:buFont typeface="Arial" panose="020B0604020202020204" pitchFamily="34" charset="0"/>
              <a:buChar char="•"/>
              <a:defRPr/>
            </a:pPr>
            <a:r>
              <a:rPr lang="en-US" dirty="0"/>
              <a:t>Vaporization of antineoplastic agents has also been reported with various drugs such as BCNU, </a:t>
            </a:r>
            <a:r>
              <a:rPr lang="en-US" dirty="0" err="1"/>
              <a:t>ifosfamide</a:t>
            </a:r>
            <a:r>
              <a:rPr lang="en-US" dirty="0"/>
              <a:t>, </a:t>
            </a:r>
            <a:r>
              <a:rPr lang="en-US" dirty="0" err="1"/>
              <a:t>thiotepa</a:t>
            </a:r>
            <a:r>
              <a:rPr lang="en-US" dirty="0"/>
              <a:t>, and cyclophosphamide (Connor, </a:t>
            </a:r>
            <a:r>
              <a:rPr lang="en-US" dirty="0" err="1"/>
              <a:t>Shults</a:t>
            </a:r>
            <a:r>
              <a:rPr lang="en-US" dirty="0"/>
              <a:t>, and Fraser 2000; </a:t>
            </a:r>
            <a:r>
              <a:rPr lang="en-US" dirty="0" err="1"/>
              <a:t>Kiffmeyer</a:t>
            </a:r>
            <a:r>
              <a:rPr lang="en-US" dirty="0"/>
              <a:t> et al. 2002). </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16</a:t>
            </a:fld>
            <a:endParaRPr lang="en-US"/>
          </a:p>
        </p:txBody>
      </p:sp>
    </p:spTree>
    <p:extLst>
      <p:ext uri="{BB962C8B-B14F-4D97-AF65-F5344CB8AC3E}">
        <p14:creationId xmlns:p14="http://schemas.microsoft.com/office/powerpoint/2010/main" val="2276779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Inadvertent ingestion may be an additional route of exposure. </a:t>
            </a:r>
          </a:p>
          <a:p>
            <a:pPr marL="174708" indent="-174708" defTabSz="931774">
              <a:buFont typeface="Arial" panose="020B0604020202020204" pitchFamily="34" charset="0"/>
              <a:buChar char="•"/>
              <a:defRPr/>
            </a:pPr>
            <a:r>
              <a:rPr lang="en-US" dirty="0"/>
              <a:t>When food or beverages are prepared, stored, or consumed in work areas, they may be contaminated with airborne particles of cytotoxic drugs or by contact with contaminated hands. </a:t>
            </a:r>
          </a:p>
          <a:p>
            <a:pPr marL="174708" indent="-174708" defTabSz="931774">
              <a:buFont typeface="Arial" panose="020B0604020202020204" pitchFamily="34" charset="0"/>
              <a:buChar char="•"/>
              <a:defRPr/>
            </a:pPr>
            <a:r>
              <a:rPr lang="en-US" dirty="0"/>
              <a:t>Hands, cigarettes, cosmetics, and chewing gum can be contaminated. </a:t>
            </a:r>
          </a:p>
          <a:p>
            <a:pPr marL="174708" indent="-174708" defTabSz="931774">
              <a:buFont typeface="Arial" panose="020B0604020202020204" pitchFamily="34" charset="0"/>
              <a:buChar char="•"/>
              <a:defRPr/>
            </a:pPr>
            <a:r>
              <a:rPr lang="en-US" dirty="0"/>
              <a:t>A potential source of exposure is direct skin contact with contaminated surfaces or during an accident or incident with spillage or leakage where a large volume of drug is released to the environment; this may result in hand-to-mouth contact.</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17</a:t>
            </a:fld>
            <a:endParaRPr lang="en-US"/>
          </a:p>
        </p:txBody>
      </p:sp>
    </p:spTree>
    <p:extLst>
      <p:ext uri="{BB962C8B-B14F-4D97-AF65-F5344CB8AC3E}">
        <p14:creationId xmlns:p14="http://schemas.microsoft.com/office/powerpoint/2010/main" val="406368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basic occupational health approach to minimizing exposure to any workplace hazard uses a combination of industrial hygiene control methods that are applied in a specified order or hierarchy. </a:t>
            </a:r>
          </a:p>
          <a:p>
            <a:pPr marL="174708" indent="-174708">
              <a:buFont typeface="Arial" panose="020B0604020202020204" pitchFamily="34" charset="0"/>
              <a:buChar char="•"/>
            </a:pPr>
            <a:r>
              <a:rPr lang="en-US" dirty="0"/>
              <a:t>In most cases, the elements of this hierarchy can be applied to the health care setting </a:t>
            </a:r>
          </a:p>
          <a:p>
            <a:pPr marL="174708" indent="-174708" defTabSz="931774">
              <a:buFont typeface="Arial" panose="020B0604020202020204" pitchFamily="34" charset="0"/>
              <a:buChar char="•"/>
              <a:defRPr/>
            </a:pPr>
            <a:r>
              <a:rPr lang="en-US" dirty="0"/>
              <a:t>The hierarchy of hazard control technologies relies on engineering controls, such as a biological safety cabinet (BSC) or a compounding aseptic containment isolator (CACI), as the first technology applied</a:t>
            </a:r>
          </a:p>
          <a:p>
            <a:pPr marL="174708" indent="-174708" defTabSz="931774">
              <a:buFont typeface="Arial" panose="020B0604020202020204" pitchFamily="34" charset="0"/>
              <a:buChar char="•"/>
              <a:defRPr/>
            </a:pPr>
            <a:r>
              <a:rPr lang="en-US" dirty="0"/>
              <a:t>However, these are often the most costly type of hazard control. </a:t>
            </a:r>
          </a:p>
        </p:txBody>
      </p:sp>
      <p:sp>
        <p:nvSpPr>
          <p:cNvPr id="4" name="Slide Number Placeholder 3"/>
          <p:cNvSpPr>
            <a:spLocks noGrp="1"/>
          </p:cNvSpPr>
          <p:nvPr>
            <p:ph type="sldNum" sz="quarter" idx="10"/>
          </p:nvPr>
        </p:nvSpPr>
        <p:spPr/>
        <p:txBody>
          <a:bodyPr/>
          <a:lstStyle/>
          <a:p>
            <a:fld id="{F0F78B86-7818-4406-A97F-C8A6A90090B5}" type="slidenum">
              <a:rPr lang="en-US" smtClean="0"/>
              <a:t>18</a:t>
            </a:fld>
            <a:endParaRPr lang="en-US"/>
          </a:p>
        </p:txBody>
      </p:sp>
    </p:spTree>
    <p:extLst>
      <p:ext uri="{BB962C8B-B14F-4D97-AF65-F5344CB8AC3E}">
        <p14:creationId xmlns:p14="http://schemas.microsoft.com/office/powerpoint/2010/main" val="1945806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resource-limited settings where engineering controls are unaffordable </a:t>
            </a:r>
            <a:r>
              <a:rPr lang="en-US" b="1" u="sng" dirty="0"/>
              <a:t>administrative controls </a:t>
            </a:r>
            <a:r>
              <a:rPr lang="en-US" dirty="0"/>
              <a:t>which include scrupulous use of </a:t>
            </a:r>
            <a:r>
              <a:rPr lang="en-US" b="1" u="sng" dirty="0"/>
              <a:t>work practices </a:t>
            </a:r>
            <a:r>
              <a:rPr lang="en-US" dirty="0"/>
              <a:t>that minimize aerosol and dust generation , and use of </a:t>
            </a:r>
            <a:r>
              <a:rPr lang="en-US" b="1" dirty="0"/>
              <a:t>PPE </a:t>
            </a:r>
            <a:r>
              <a:rPr lang="en-US" dirty="0"/>
              <a:t>will minimize exposure</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19</a:t>
            </a:fld>
            <a:endParaRPr lang="en-US"/>
          </a:p>
        </p:txBody>
      </p:sp>
    </p:spTree>
    <p:extLst>
      <p:ext uri="{BB962C8B-B14F-4D97-AF65-F5344CB8AC3E}">
        <p14:creationId xmlns:p14="http://schemas.microsoft.com/office/powerpoint/2010/main" val="2421303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1990, the American Society of Health-System Pharmacists defined a drug as “hazardous” based on its qualitative toxicity, including:</a:t>
            </a:r>
          </a:p>
          <a:p>
            <a:pPr marL="640594" lvl="1" indent="-174708">
              <a:buFont typeface="Arial" panose="020B0604020202020204" pitchFamily="34" charset="0"/>
              <a:buChar char="•"/>
            </a:pPr>
            <a:r>
              <a:rPr lang="en-US" dirty="0"/>
              <a:t>Its carcinogenicity, mutagenicity, reproductive and developmental toxicity, or other acute toxicity (see Box 1). </a:t>
            </a:r>
          </a:p>
          <a:p>
            <a:pPr marL="174708" indent="-174708">
              <a:buFont typeface="Arial" panose="020B0604020202020204" pitchFamily="34" charset="0"/>
              <a:buChar char="•"/>
            </a:pPr>
            <a:r>
              <a:rPr lang="en-US" dirty="0"/>
              <a:t>This definition was expanded by NIOSH (2004) and acknowledged that drugs with these toxic properties could pose a hazard to health care personnel. </a:t>
            </a:r>
          </a:p>
          <a:p>
            <a:pPr marL="174708" indent="-174708">
              <a:buFont typeface="Arial" panose="020B0604020202020204" pitchFamily="34" charset="0"/>
              <a:buChar char="•"/>
            </a:pPr>
            <a:r>
              <a:rPr lang="en-US" dirty="0"/>
              <a:t>While the term “hazardous drug” can be assigned to medications used for purposes other than cancer treatment, the majority of hazardous drugs are anticancer chemotherapeutic agents.</a:t>
            </a:r>
          </a:p>
        </p:txBody>
      </p:sp>
      <p:sp>
        <p:nvSpPr>
          <p:cNvPr id="4" name="Slide Number Placeholder 3"/>
          <p:cNvSpPr>
            <a:spLocks noGrp="1"/>
          </p:cNvSpPr>
          <p:nvPr>
            <p:ph type="sldNum" sz="quarter" idx="10"/>
          </p:nvPr>
        </p:nvSpPr>
        <p:spPr/>
        <p:txBody>
          <a:bodyPr/>
          <a:lstStyle/>
          <a:p>
            <a:fld id="{F0F78B86-7818-4406-A97F-C8A6A90090B5}" type="slidenum">
              <a:rPr lang="en-US" smtClean="0"/>
              <a:t>2</a:t>
            </a:fld>
            <a:endParaRPr lang="en-US"/>
          </a:p>
        </p:txBody>
      </p:sp>
    </p:spTree>
    <p:extLst>
      <p:ext uri="{BB962C8B-B14F-4D97-AF65-F5344CB8AC3E}">
        <p14:creationId xmlns:p14="http://schemas.microsoft.com/office/powerpoint/2010/main" val="4206997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Within the health care facility, workers in all areas of the facility where the drugs are present are at risk of exposure</a:t>
            </a:r>
          </a:p>
          <a:p>
            <a:pPr marL="174708" indent="-174708" defTabSz="931774">
              <a:buFont typeface="Arial" panose="020B0604020202020204" pitchFamily="34" charset="0"/>
              <a:buChar char="•"/>
              <a:defRPr/>
            </a:pPr>
            <a:r>
              <a:rPr lang="en-US" dirty="0"/>
              <a:t>These locations include the areas for receiving, storage, and compounding of drugs; areas through which drugs are transported; patient treatment areas; laundry services; and waste collection and storage areas </a:t>
            </a:r>
          </a:p>
          <a:p>
            <a:pPr marL="174708" indent="-174708" defTabSz="931774">
              <a:buFont typeface="Arial" panose="020B0604020202020204" pitchFamily="34" charset="0"/>
              <a:buChar char="•"/>
              <a:defRPr/>
            </a:pPr>
            <a:r>
              <a:rPr lang="en-US" b="0" dirty="0"/>
              <a:t>Therefore, all workers in these areas should have appropriate hazard awareness and job task training in order to take precautions to reduce exposure</a:t>
            </a:r>
          </a:p>
          <a:p>
            <a:pPr marL="174708" marR="0" lvl="0"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a:t>
            </a:r>
            <a:r>
              <a:rPr lang="en-US" b="1" baseline="0" dirty="0"/>
              <a:t> rest of this presentation will describe how safety practices in the category of administrative controls can help protect workers in each of these areas from exposure</a:t>
            </a:r>
            <a:endParaRPr lang="en-US" b="1" dirty="0"/>
          </a:p>
          <a:p>
            <a:pPr marL="174708" indent="-174708" defTabSz="931774">
              <a:buFont typeface="Arial" panose="020B0604020202020204" pitchFamily="34" charset="0"/>
              <a:buChar char="•"/>
              <a:defRPr/>
            </a:pPr>
            <a:endParaRPr lang="en-US" b="1" dirty="0"/>
          </a:p>
          <a:p>
            <a:pPr marL="174708" indent="-174708" defTabSz="931774">
              <a:buFont typeface="Arial" panose="020B0604020202020204" pitchFamily="34" charset="0"/>
              <a:buChar char="•"/>
              <a:defRPr/>
            </a:pPr>
            <a:endParaRPr lang="en-US" b="1" dirty="0"/>
          </a:p>
          <a:p>
            <a:pPr marL="174708" indent="-174708" defTabSz="931774">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20</a:t>
            </a:fld>
            <a:endParaRPr lang="en-US"/>
          </a:p>
        </p:txBody>
      </p:sp>
    </p:spTree>
    <p:extLst>
      <p:ext uri="{BB962C8B-B14F-4D97-AF65-F5344CB8AC3E}">
        <p14:creationId xmlns:p14="http://schemas.microsoft.com/office/powerpoint/2010/main" val="1149738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While</a:t>
            </a:r>
            <a:r>
              <a:rPr lang="en-US" baseline="0" dirty="0"/>
              <a:t> t</a:t>
            </a:r>
            <a:r>
              <a:rPr lang="en-US" dirty="0"/>
              <a:t>he following slides will address safety at specific stages of the HD life cycle</a:t>
            </a:r>
          </a:p>
          <a:p>
            <a:pPr marL="174708" indent="-174708">
              <a:buFont typeface="Arial" panose="020B0604020202020204" pitchFamily="34" charset="0"/>
              <a:buChar char="•"/>
            </a:pPr>
            <a:r>
              <a:rPr lang="en-US" dirty="0"/>
              <a:t>All health workers who may be exposed to hazardous chemotherapy drugs must undergo education and training for safe handling. </a:t>
            </a:r>
          </a:p>
          <a:p>
            <a:pPr marL="174708" indent="-174708">
              <a:buFont typeface="Arial" panose="020B0604020202020204" pitchFamily="34" charset="0"/>
              <a:buChar char="•"/>
            </a:pPr>
            <a:r>
              <a:rPr lang="en-US" dirty="0"/>
              <a:t>Training should begin when the worker is first assigned to an area where chemotherapy agents are present and should be repeated annually. </a:t>
            </a:r>
          </a:p>
          <a:p>
            <a:pPr marL="174708" indent="-174708">
              <a:buFont typeface="Arial" panose="020B0604020202020204" pitchFamily="34" charset="0"/>
              <a:buChar char="•"/>
            </a:pPr>
            <a:r>
              <a:rPr lang="en-US" dirty="0"/>
              <a:t>The educational content should be specific to the activities for which the worker is responsible</a:t>
            </a:r>
            <a:endParaRPr lang="en-US" b="1" u="sng" baseline="0" dirty="0"/>
          </a:p>
          <a:p>
            <a:pPr marL="640594" lvl="1" indent="-174708">
              <a:buFont typeface="Arial" panose="020B0604020202020204" pitchFamily="34" charset="0"/>
              <a:buChar char="•"/>
            </a:pPr>
            <a:r>
              <a:rPr lang="en-US" dirty="0"/>
              <a:t>Educating personnel on the risks</a:t>
            </a:r>
          </a:p>
          <a:p>
            <a:pPr marL="640594" lvl="1" indent="-174708">
              <a:buFont typeface="Arial" panose="020B0604020202020204" pitchFamily="34" charset="0"/>
              <a:buChar char="•"/>
            </a:pPr>
            <a:r>
              <a:rPr lang="en-US" dirty="0"/>
              <a:t>Routes of exposure</a:t>
            </a:r>
          </a:p>
          <a:p>
            <a:pPr marL="640594" lvl="1" indent="-174708">
              <a:buFont typeface="Arial" panose="020B0604020202020204" pitchFamily="34" charset="0"/>
              <a:buChar char="•"/>
            </a:pPr>
            <a:r>
              <a:rPr lang="en-US" dirty="0"/>
              <a:t>Training in work practices</a:t>
            </a:r>
          </a:p>
          <a:p>
            <a:pPr marL="640594" lvl="1" indent="-174708">
              <a:buFont typeface="Arial" panose="020B0604020202020204" pitchFamily="34" charset="0"/>
              <a:buChar char="•"/>
            </a:pPr>
            <a:r>
              <a:rPr lang="en-US" dirty="0"/>
              <a:t>Training in the selection and use of personal protective equipment (PPE), (including a respirator)</a:t>
            </a:r>
          </a:p>
          <a:p>
            <a:pPr marL="640594" lvl="1" indent="-174708">
              <a:buFont typeface="Arial" panose="020B0604020202020204" pitchFamily="34" charset="0"/>
              <a:buChar char="•"/>
            </a:pPr>
            <a:r>
              <a:rPr lang="en-US" dirty="0"/>
              <a:t>Training in the use of HD spill kits</a:t>
            </a:r>
          </a:p>
        </p:txBody>
      </p:sp>
      <p:sp>
        <p:nvSpPr>
          <p:cNvPr id="4" name="Slide Number Placeholder 3"/>
          <p:cNvSpPr>
            <a:spLocks noGrp="1"/>
          </p:cNvSpPr>
          <p:nvPr>
            <p:ph type="sldNum" sz="quarter" idx="10"/>
          </p:nvPr>
        </p:nvSpPr>
        <p:spPr/>
        <p:txBody>
          <a:bodyPr/>
          <a:lstStyle/>
          <a:p>
            <a:fld id="{F0F78B86-7818-4406-A97F-C8A6A90090B5}" type="slidenum">
              <a:rPr lang="en-US" smtClean="0"/>
              <a:t>21</a:t>
            </a:fld>
            <a:endParaRPr lang="en-US"/>
          </a:p>
        </p:txBody>
      </p:sp>
    </p:spTree>
    <p:extLst>
      <p:ext uri="{BB962C8B-B14F-4D97-AF65-F5344CB8AC3E}">
        <p14:creationId xmlns:p14="http://schemas.microsoft.com/office/powerpoint/2010/main" val="291190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This process should be used if a medication shipment has been damaged or broken</a:t>
            </a:r>
          </a:p>
          <a:p>
            <a:pPr marL="174708" indent="-174708" defTabSz="931774">
              <a:buFont typeface="Arial" panose="020B0604020202020204" pitchFamily="34" charset="0"/>
              <a:buChar char="•"/>
              <a:defRPr/>
            </a:pPr>
            <a:r>
              <a:rPr lang="en-US" dirty="0"/>
              <a:t>Appendix A goes into detail about each</a:t>
            </a:r>
            <a:r>
              <a:rPr lang="en-US" baseline="0" dirty="0"/>
              <a:t> type of PPE; gloves, gowns, respiratory protection and eye and face protection</a:t>
            </a:r>
            <a:endParaRPr lang="en-US" dirty="0"/>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22</a:t>
            </a:fld>
            <a:endParaRPr lang="en-US"/>
          </a:p>
        </p:txBody>
      </p:sp>
    </p:spTree>
    <p:extLst>
      <p:ext uri="{BB962C8B-B14F-4D97-AF65-F5344CB8AC3E}">
        <p14:creationId xmlns:p14="http://schemas.microsoft.com/office/powerpoint/2010/main" val="1610084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23</a:t>
            </a:fld>
            <a:endParaRPr lang="en-US"/>
          </a:p>
        </p:txBody>
      </p:sp>
    </p:spTree>
    <p:extLst>
      <p:ext uri="{BB962C8B-B14F-4D97-AF65-F5344CB8AC3E}">
        <p14:creationId xmlns:p14="http://schemas.microsoft.com/office/powerpoint/2010/main" val="1953602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 typeface="Arial" panose="020B0604020202020204" pitchFamily="34" charset="0"/>
              <a:buChar char="•"/>
            </a:pPr>
            <a:r>
              <a:rPr lang="en-US" dirty="0"/>
              <a:t>Personnel is educated on the hazards posed by HDs and trained in the use of PPE, including a respirator for use in the event of breakage or a spill.</a:t>
            </a:r>
            <a:endParaRPr lang="en-US" dirty="0">
              <a:effectLst/>
            </a:endParaRPr>
          </a:p>
          <a:p>
            <a:pPr marL="640594" lvl="1" indent="-174708">
              <a:buFont typeface="Arial" panose="020B0604020202020204" pitchFamily="34" charset="0"/>
              <a:buChar char="•"/>
            </a:pPr>
            <a:r>
              <a:rPr lang="en-US" dirty="0"/>
              <a:t>Spill kits must be available in the HD storage area, and all personnel must be trained to perform spill cleanup.</a:t>
            </a:r>
            <a:endParaRPr lang="en-US" dirty="0">
              <a:effectLst/>
            </a:endParaRPr>
          </a:p>
          <a:p>
            <a:pPr marL="640594" lvl="1" indent="-174708">
              <a:buFont typeface="Arial" panose="020B0604020202020204" pitchFamily="34" charset="0"/>
              <a:buChar char="•"/>
            </a:pPr>
            <a:r>
              <a:rPr lang="en-US" dirty="0"/>
              <a:t>The storage area for HDs must have appropriate ventilation. Ideally, storage areas should have negative air pressure in relation to surrounding areas, with at least 12 air changes per hour to reduce drug residue in breathable air.</a:t>
            </a:r>
            <a:endParaRPr lang="en-US" dirty="0">
              <a:effectLst/>
            </a:endParaRPr>
          </a:p>
          <a:p>
            <a:pPr marL="640594" lvl="1" indent="-174708">
              <a:buFont typeface="Arial" panose="020B0604020202020204" pitchFamily="34" charset="0"/>
              <a:buChar char="•"/>
            </a:pPr>
            <a:r>
              <a:rPr lang="en-US" dirty="0"/>
              <a:t>Personnel should wear one or two pairs of gloves that have been tested and approved for use with HDs (ASTM 2005).</a:t>
            </a:r>
            <a:endParaRPr lang="en-US" dirty="0">
              <a:effectLst/>
            </a:endParaRPr>
          </a:p>
          <a:p>
            <a:pPr marL="640594" lvl="1" indent="-174708">
              <a:buFont typeface="Arial" panose="020B0604020202020204" pitchFamily="34" charset="0"/>
              <a:buChar char="•"/>
            </a:pPr>
            <a:r>
              <a:rPr lang="en-US" dirty="0"/>
              <a:t>Personnel should wipe each HD vial or ampoule before use. Never spray the HD container directly, as that transfers contamination to the air and other surfaces. The wiper should be contained and discarded after use.</a:t>
            </a:r>
            <a:endParaRPr lang="en-US" dirty="0">
              <a:effectLst/>
            </a:endParaRPr>
          </a:p>
          <a:p>
            <a:pPr marL="640594" lvl="1" indent="-174708">
              <a:buFont typeface="Arial" panose="020B0604020202020204" pitchFamily="34" charset="0"/>
              <a:buChar char="•"/>
            </a:pPr>
            <a:r>
              <a:rPr lang="en-US" dirty="0"/>
              <a:t>Storage areas must be cleaned at least every 30 days with detergent solution. Diluted bleach solution may also be used if the container is resistant to damage from bleach. </a:t>
            </a:r>
          </a:p>
          <a:p>
            <a:pPr marL="640594" lvl="1" indent="-174708">
              <a:buFont typeface="Arial" panose="020B0604020202020204" pitchFamily="34" charset="0"/>
              <a:buChar char="•"/>
            </a:pPr>
            <a:r>
              <a:rPr lang="en-US" dirty="0"/>
              <a:t>Wipe, don’t spray, HD storage bins.</a:t>
            </a:r>
            <a:endParaRPr lang="en-US" dirty="0">
              <a:effectLst/>
            </a:endParaRPr>
          </a:p>
          <a:p>
            <a:pPr lvl="1"/>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24</a:t>
            </a:fld>
            <a:endParaRPr lang="en-US"/>
          </a:p>
        </p:txBody>
      </p:sp>
    </p:spTree>
    <p:extLst>
      <p:ext uri="{BB962C8B-B14F-4D97-AF65-F5344CB8AC3E}">
        <p14:creationId xmlns:p14="http://schemas.microsoft.com/office/powerpoint/2010/main" val="1536112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All HD doses should be double-bagged or placed in a sealed container for transport to the patient care area. </a:t>
            </a:r>
          </a:p>
          <a:p>
            <a:pPr marL="174708" indent="-174708" defTabSz="931774">
              <a:buFont typeface="Arial" panose="020B0604020202020204" pitchFamily="34" charset="0"/>
              <a:buChar char="•"/>
              <a:defRPr/>
            </a:pPr>
            <a:r>
              <a:rPr lang="en-US" dirty="0"/>
              <a:t>The compounded sterile preparation (CSP) of a hazardous drug should be taken to the area manually, rather than by mechanical transport (such as a pneumatic tube system), which may result in breakage or leakage. </a:t>
            </a:r>
          </a:p>
          <a:p>
            <a:pPr marL="174708" indent="-174708" defTabSz="931774">
              <a:buFont typeface="Arial" panose="020B0604020202020204" pitchFamily="34" charset="0"/>
              <a:buChar char="•"/>
              <a:defRPr/>
            </a:pPr>
            <a:r>
              <a:rPr lang="en-US" dirty="0"/>
              <a:t>Use of the transport bag prevents the handler from being exposed to HDs that could be on the external surface of the finished product,</a:t>
            </a:r>
            <a:r>
              <a:rPr lang="en-US" baseline="0" dirty="0"/>
              <a:t> i</a:t>
            </a:r>
            <a:r>
              <a:rPr lang="en-US" dirty="0"/>
              <a:t>f the bag is dropped and the container breaks or leaks, there is another barrier to prevent the HD from spilling on the handler or the external environment. </a:t>
            </a:r>
          </a:p>
          <a:p>
            <a:pPr marL="174708" indent="-174708" defTabSz="931774">
              <a:buFont typeface="Arial" panose="020B0604020202020204" pitchFamily="34" charset="0"/>
              <a:buChar char="•"/>
              <a:defRPr/>
            </a:pPr>
            <a:r>
              <a:rPr lang="en-US" dirty="0"/>
              <a:t>HD spill kits should be on the transport cart in case of an accident during transport</a:t>
            </a:r>
          </a:p>
          <a:p>
            <a:pPr marL="174708" indent="-174708" defTabSz="931774">
              <a:buFont typeface="Arial" panose="020B0604020202020204" pitchFamily="34" charset="0"/>
              <a:buChar char="•"/>
              <a:defRPr/>
            </a:pPr>
            <a:r>
              <a:rPr lang="en-US" dirty="0"/>
              <a:t>Only personnel trained to clean up an HD spill may transport HD doses. </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25</a:t>
            </a:fld>
            <a:endParaRPr lang="en-US"/>
          </a:p>
        </p:txBody>
      </p:sp>
    </p:spTree>
    <p:extLst>
      <p:ext uri="{BB962C8B-B14F-4D97-AF65-F5344CB8AC3E}">
        <p14:creationId xmlns:p14="http://schemas.microsoft.com/office/powerpoint/2010/main" val="1161253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It is important to determine state and local regulations governing waste disposal and air and water quality to ensure compliance</a:t>
            </a:r>
          </a:p>
          <a:p>
            <a:pPr marL="174708" indent="-174708">
              <a:buFont typeface="Arial" panose="020B0604020202020204" pitchFamily="34" charset="0"/>
              <a:buChar char="•"/>
            </a:pPr>
            <a:r>
              <a:rPr lang="en-US" dirty="0"/>
              <a:t>Waste handling efforts should minimize the risk of contaminating the local water supply and/or soil with HDs, as they are toxic</a:t>
            </a:r>
          </a:p>
          <a:p>
            <a:pPr marL="174708" indent="-174708">
              <a:buFont typeface="Arial" panose="020B0604020202020204" pitchFamily="34" charset="0"/>
              <a:buChar char="•"/>
            </a:pPr>
            <a:r>
              <a:rPr lang="en-US" dirty="0"/>
              <a:t>Incineration is the preferred disposal method for most HD waste, although only special incinerators are effective in removing some of the HD residue</a:t>
            </a:r>
          </a:p>
          <a:p>
            <a:pPr marL="174708" indent="-174708">
              <a:buFont typeface="Arial" panose="020B0604020202020204" pitchFamily="34" charset="0"/>
              <a:buChar char="•"/>
            </a:pPr>
            <a:r>
              <a:rPr lang="en-US" dirty="0"/>
              <a:t>HD waste should never be discarded into wastewater (sink or toilet) or into a landfill. </a:t>
            </a:r>
          </a:p>
        </p:txBody>
      </p:sp>
      <p:sp>
        <p:nvSpPr>
          <p:cNvPr id="4" name="Slide Number Placeholder 3"/>
          <p:cNvSpPr>
            <a:spLocks noGrp="1"/>
          </p:cNvSpPr>
          <p:nvPr>
            <p:ph type="sldNum" sz="quarter" idx="10"/>
          </p:nvPr>
        </p:nvSpPr>
        <p:spPr/>
        <p:txBody>
          <a:bodyPr/>
          <a:lstStyle/>
          <a:p>
            <a:fld id="{F0F78B86-7818-4406-A97F-C8A6A90090B5}" type="slidenum">
              <a:rPr lang="en-US" smtClean="0"/>
              <a:t>26</a:t>
            </a:fld>
            <a:endParaRPr lang="en-US"/>
          </a:p>
        </p:txBody>
      </p:sp>
    </p:spTree>
    <p:extLst>
      <p:ext uri="{BB962C8B-B14F-4D97-AF65-F5344CB8AC3E}">
        <p14:creationId xmlns:p14="http://schemas.microsoft.com/office/powerpoint/2010/main" val="511051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Decontamination may be defined as cleaning or deactivating.</a:t>
            </a:r>
          </a:p>
          <a:p>
            <a:pPr marL="174708" indent="-174708" defTabSz="931774">
              <a:buFont typeface="Arial" panose="020B0604020202020204" pitchFamily="34" charset="0"/>
              <a:buChar char="•"/>
              <a:defRPr/>
            </a:pPr>
            <a:r>
              <a:rPr lang="en-US" dirty="0"/>
              <a:t>Deactivating a hazardous substance is preferred, but no single process has been found to deactivate all currently available HDs. </a:t>
            </a:r>
          </a:p>
          <a:p>
            <a:pPr marL="174708" indent="-174708" defTabSz="931774">
              <a:buFont typeface="Arial" panose="020B0604020202020204" pitchFamily="34" charset="0"/>
              <a:buChar char="•"/>
              <a:defRPr/>
            </a:pPr>
            <a:r>
              <a:rPr lang="en-US" dirty="0"/>
              <a:t>Alcohol for disinfecting will not deactivate any hazardous chemotherapy drugs and may result in the spread of contamination rather than in any actual cleaning.</a:t>
            </a:r>
          </a:p>
          <a:p>
            <a:pPr marL="174708" indent="-174708" defTabSz="931774">
              <a:buFont typeface="Arial" panose="020B0604020202020204" pitchFamily="34" charset="0"/>
              <a:buChar char="•"/>
              <a:defRPr/>
            </a:pPr>
            <a:r>
              <a:rPr lang="en-US" dirty="0"/>
              <a:t>Research has shown that strong oxidizing agents, such as sodium hypochlorite, are effective deactivators of many hazardous chemotherapy drugs. </a:t>
            </a:r>
          </a:p>
        </p:txBody>
      </p:sp>
      <p:sp>
        <p:nvSpPr>
          <p:cNvPr id="4" name="Slide Number Placeholder 3"/>
          <p:cNvSpPr>
            <a:spLocks noGrp="1"/>
          </p:cNvSpPr>
          <p:nvPr>
            <p:ph type="sldNum" sz="quarter" idx="10"/>
          </p:nvPr>
        </p:nvSpPr>
        <p:spPr/>
        <p:txBody>
          <a:bodyPr/>
          <a:lstStyle/>
          <a:p>
            <a:fld id="{F0F78B86-7818-4406-A97F-C8A6A90090B5}" type="slidenum">
              <a:rPr lang="en-US" smtClean="0"/>
              <a:t>27</a:t>
            </a:fld>
            <a:endParaRPr lang="en-US"/>
          </a:p>
        </p:txBody>
      </p:sp>
    </p:spTree>
    <p:extLst>
      <p:ext uri="{BB962C8B-B14F-4D97-AF65-F5344CB8AC3E}">
        <p14:creationId xmlns:p14="http://schemas.microsoft.com/office/powerpoint/2010/main" val="2750183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2% sodium hypochlorite solution with detergent may be wiped onto contaminated surfaces, then rinsed; this is followed by a neutralizing solution of 1% sodium thiosulfate, wiped on and off, followed by a rinse solution of water, then alcohol.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Surface contact for each solution should be at least 30 seconds</a:t>
            </a:r>
          </a:p>
          <a:p>
            <a:pPr marL="174708" indent="-174708" defTabSz="931774">
              <a:buFont typeface="Arial" panose="020B0604020202020204" pitchFamily="34" charset="0"/>
              <a:buChar char="•"/>
              <a:defRPr/>
            </a:pPr>
            <a:r>
              <a:rPr lang="en-US" dirty="0"/>
              <a:t>The hazardous chemotherapy drugs may not be fully deactivated, but the wiping action followed by rinsing appears to be effective in cleaning. This technique may be used on any surface that will not be harmed by a bleach solution. </a:t>
            </a:r>
          </a:p>
          <a:p>
            <a:pPr marL="174708" indent="-174708" defTabSz="931774">
              <a:buFont typeface="Arial" panose="020B0604020202020204" pitchFamily="34" charset="0"/>
              <a:buChar char="•"/>
              <a:defRPr/>
            </a:pPr>
            <a:r>
              <a:rPr lang="en-US" dirty="0"/>
              <a:t>All cleaning solutions, wipers, and </a:t>
            </a:r>
            <a:r>
              <a:rPr lang="en-US" dirty="0" err="1"/>
              <a:t>rinsates</a:t>
            </a:r>
            <a:r>
              <a:rPr lang="en-US" dirty="0"/>
              <a:t> must be contained and discarded as hazardous </a:t>
            </a:r>
          </a:p>
          <a:p>
            <a:endParaRPr lang="en-US" b="1" i="1" dirty="0"/>
          </a:p>
          <a:p>
            <a:r>
              <a:rPr lang="en-US" b="1" i="1" dirty="0"/>
              <a:t>Refer participants to pages 15-16</a:t>
            </a:r>
            <a:r>
              <a:rPr lang="en-US" b="1" i="1" baseline="0" dirty="0"/>
              <a:t> of WHO/PAHO companion booklet for details</a:t>
            </a:r>
            <a:endParaRPr lang="en-US" b="1"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28</a:t>
            </a:fld>
            <a:endParaRPr lang="en-US"/>
          </a:p>
        </p:txBody>
      </p:sp>
    </p:spTree>
    <p:extLst>
      <p:ext uri="{BB962C8B-B14F-4D97-AF65-F5344CB8AC3E}">
        <p14:creationId xmlns:p14="http://schemas.microsoft.com/office/powerpoint/2010/main" val="2734901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Essential to have a hazardous drug spill kit immediately available in all areas where HDs are in use </a:t>
            </a:r>
          </a:p>
          <a:p>
            <a:pPr marL="174708" indent="-174708" defTabSz="931774">
              <a:buFont typeface="Arial" panose="020B0604020202020204" pitchFamily="34" charset="0"/>
              <a:buChar char="•"/>
              <a:defRPr/>
            </a:pPr>
            <a:r>
              <a:rPr lang="en-US" dirty="0"/>
              <a:t>These should ideally be located in places where HDs are received, stored, transported, compounded, and administered and where patient waste and drug waste are handled</a:t>
            </a:r>
          </a:p>
          <a:p>
            <a:pPr marL="174708" indent="-174708" defTabSz="931774">
              <a:buFont typeface="Arial" panose="020B0604020202020204" pitchFamily="34" charset="0"/>
              <a:buChar char="•"/>
              <a:defRPr/>
            </a:pPr>
            <a:r>
              <a:rPr lang="en-US" dirty="0"/>
              <a:t>HD spill kits should be placed on the transport cart when HD doses are moved throughout a facility</a:t>
            </a:r>
          </a:p>
          <a:p>
            <a:pPr marL="174708" indent="-174708" defTabSz="931774">
              <a:buFont typeface="Arial" panose="020B0604020202020204" pitchFamily="34" charset="0"/>
              <a:buChar char="•"/>
              <a:defRPr/>
            </a:pPr>
            <a:r>
              <a:rPr lang="en-US" dirty="0"/>
              <a:t>Each employee involved with handling HDs should be familiar with the location and use of these kits. </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r>
              <a:rPr lang="en-US" b="1" i="1" dirty="0"/>
              <a:t>Refer participants to Appendix D; Emergency Procedures for Personnel Contamination with Hazardous Chemotherapy Drugs and</a:t>
            </a:r>
            <a:r>
              <a:rPr lang="en-US" b="1" i="1" baseline="0" dirty="0"/>
              <a:t> for Hazardous Drug Spills, </a:t>
            </a:r>
            <a:r>
              <a:rPr lang="en-US" b="1" i="1" dirty="0"/>
              <a:t>pages 39-40</a:t>
            </a:r>
            <a:r>
              <a:rPr lang="en-US" b="1" i="1" baseline="0" dirty="0"/>
              <a:t> of WHO/PAHO companion booklet</a:t>
            </a:r>
            <a:endParaRPr lang="en-US" dirty="0"/>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29</a:t>
            </a:fld>
            <a:endParaRPr lang="en-US"/>
          </a:p>
        </p:txBody>
      </p:sp>
    </p:spTree>
    <p:extLst>
      <p:ext uri="{BB962C8B-B14F-4D97-AF65-F5344CB8AC3E}">
        <p14:creationId xmlns:p14="http://schemas.microsoft.com/office/powerpoint/2010/main" val="42035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F78B86-7818-4406-A97F-C8A6A90090B5}" type="slidenum">
              <a:rPr lang="en-US" smtClean="0"/>
              <a:t>3</a:t>
            </a:fld>
            <a:endParaRPr lang="en-US"/>
          </a:p>
        </p:txBody>
      </p:sp>
    </p:spTree>
    <p:extLst>
      <p:ext uri="{BB962C8B-B14F-4D97-AF65-F5344CB8AC3E}">
        <p14:creationId xmlns:p14="http://schemas.microsoft.com/office/powerpoint/2010/main" val="1162981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content of HD spill kit includes personal protective equipment to be donned before clean</a:t>
            </a:r>
            <a:r>
              <a:rPr lang="en-US" baseline="0" dirty="0"/>
              <a:t> up</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30</a:t>
            </a:fld>
            <a:endParaRPr lang="en-US"/>
          </a:p>
        </p:txBody>
      </p:sp>
    </p:spTree>
    <p:extLst>
      <p:ext uri="{BB962C8B-B14F-4D97-AF65-F5344CB8AC3E}">
        <p14:creationId xmlns:p14="http://schemas.microsoft.com/office/powerpoint/2010/main" val="2197261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a:t>
            </a:r>
            <a:r>
              <a:rPr lang="en-US" baseline="0" dirty="0"/>
              <a:t> spill kit should also include …</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31</a:t>
            </a:fld>
            <a:endParaRPr lang="en-US"/>
          </a:p>
        </p:txBody>
      </p:sp>
    </p:spTree>
    <p:extLst>
      <p:ext uri="{BB962C8B-B14F-4D97-AF65-F5344CB8AC3E}">
        <p14:creationId xmlns:p14="http://schemas.microsoft.com/office/powerpoint/2010/main" val="3512770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Because HDs or the metabolites of HDs can be present in urine, blood, feces, sweat, and vomit, bed linen can be contaminated with drugs or drug products </a:t>
            </a:r>
          </a:p>
          <a:p>
            <a:pPr marL="174708" indent="-174708">
              <a:buFont typeface="Arial" panose="020B0604020202020204" pitchFamily="34" charset="0"/>
              <a:buChar char="•"/>
            </a:pPr>
            <a:r>
              <a:rPr lang="en-US" dirty="0"/>
              <a:t>Care should be taken when handling these materials, as with other waste products</a:t>
            </a:r>
          </a:p>
          <a:p>
            <a:pPr marL="174708" indent="-174708">
              <a:buFont typeface="Arial" panose="020B0604020202020204" pitchFamily="34" charset="0"/>
              <a:buChar char="•"/>
            </a:pPr>
            <a:r>
              <a:rPr lang="en-US" dirty="0"/>
              <a:t>Wear protective gloves when handling contaminated linen and place it in a labeled bag so that it can be prewashed separately and then washed with the regular laundry </a:t>
            </a:r>
          </a:p>
        </p:txBody>
      </p:sp>
      <p:sp>
        <p:nvSpPr>
          <p:cNvPr id="4" name="Slide Number Placeholder 3"/>
          <p:cNvSpPr>
            <a:spLocks noGrp="1"/>
          </p:cNvSpPr>
          <p:nvPr>
            <p:ph type="sldNum" sz="quarter" idx="10"/>
          </p:nvPr>
        </p:nvSpPr>
        <p:spPr/>
        <p:txBody>
          <a:bodyPr/>
          <a:lstStyle/>
          <a:p>
            <a:fld id="{F0F78B86-7818-4406-A97F-C8A6A90090B5}" type="slidenum">
              <a:rPr lang="en-US" smtClean="0"/>
              <a:t>32</a:t>
            </a:fld>
            <a:endParaRPr lang="en-US"/>
          </a:p>
        </p:txBody>
      </p:sp>
    </p:spTree>
    <p:extLst>
      <p:ext uri="{BB962C8B-B14F-4D97-AF65-F5344CB8AC3E}">
        <p14:creationId xmlns:p14="http://schemas.microsoft.com/office/powerpoint/2010/main" val="25838925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health care institutions where some form of periodic employee health evaluation is already in place, new elements of surveillance may be added to screen HD handlers for their specific health risks.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sample medical history questionnaire is found in </a:t>
            </a:r>
            <a:r>
              <a:rPr lang="en-US" b="1" i="1" dirty="0"/>
              <a:t>Appendix E</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Facilities with limited resources may not be able to have a comprehensive medical surveillance program for health care workers who handle HDs. </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33</a:t>
            </a:fld>
            <a:endParaRPr lang="en-US"/>
          </a:p>
        </p:txBody>
      </p:sp>
    </p:spTree>
    <p:extLst>
      <p:ext uri="{BB962C8B-B14F-4D97-AF65-F5344CB8AC3E}">
        <p14:creationId xmlns:p14="http://schemas.microsoft.com/office/powerpoint/2010/main" val="39713083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For institutions that do not have the means to develop a comprehensive surveillance program, a few key elements may serve to track employees’ exposures. Program elements to include in either case are as follows: </a:t>
            </a:r>
          </a:p>
          <a:p>
            <a:r>
              <a:rPr lang="en-US" dirty="0"/>
              <a:t>•	Maintain a list of all workers who are exposed to HDs as a part of their job assignment.</a:t>
            </a:r>
          </a:p>
          <a:p>
            <a:r>
              <a:rPr lang="en-US" dirty="0"/>
              <a:t>•	Have all HD handlers complete periodic questionnaires to track the frequency and duration of contact with these agents, their use of PPE, and any health events that are potentially related to HD exposure </a:t>
            </a:r>
            <a:r>
              <a:rPr lang="en-US" b="1" i="1" dirty="0"/>
              <a:t>(see Appendix E,</a:t>
            </a:r>
            <a:r>
              <a:rPr lang="en-US" b="1" i="1" baseline="0" dirty="0"/>
              <a:t> pages 41 to 43 of WHO/PAHO companion booklet)</a:t>
            </a:r>
            <a:endParaRPr lang="en-US" b="1" i="1" dirty="0"/>
          </a:p>
          <a:p>
            <a:r>
              <a:rPr lang="en-US" dirty="0"/>
              <a:t>•	Conduct periodic observations of drug preparation and administration practices to determine the need for refresher training in work practices that reduce exposure.</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34</a:t>
            </a:fld>
            <a:endParaRPr lang="en-US"/>
          </a:p>
        </p:txBody>
      </p:sp>
    </p:spTree>
    <p:extLst>
      <p:ext uri="{BB962C8B-B14F-4D97-AF65-F5344CB8AC3E}">
        <p14:creationId xmlns:p14="http://schemas.microsoft.com/office/powerpoint/2010/main" val="1429395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Carefully document spills, spill cleanup activities, and accidental exposure.</a:t>
            </a:r>
          </a:p>
          <a:p>
            <a:r>
              <a:rPr lang="en-US" dirty="0"/>
              <a:t>•	Confidentially share the results of medical surveillance with the employees who handle HDs.</a:t>
            </a:r>
          </a:p>
          <a:p>
            <a:r>
              <a:rPr lang="en-US" dirty="0"/>
              <a:t>•	Develop policies that guide employees in how to pursue surveillance through their primary care providers in settings without employee health services.</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35</a:t>
            </a:fld>
            <a:endParaRPr lang="en-US"/>
          </a:p>
        </p:txBody>
      </p:sp>
    </p:spTree>
    <p:extLst>
      <p:ext uri="{BB962C8B-B14F-4D97-AF65-F5344CB8AC3E}">
        <p14:creationId xmlns:p14="http://schemas.microsoft.com/office/powerpoint/2010/main" val="2311322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36</a:t>
            </a:fld>
            <a:endParaRPr lang="en-US"/>
          </a:p>
        </p:txBody>
      </p:sp>
    </p:spTree>
    <p:extLst>
      <p:ext uri="{BB962C8B-B14F-4D97-AF65-F5344CB8AC3E}">
        <p14:creationId xmlns:p14="http://schemas.microsoft.com/office/powerpoint/2010/main" val="3397079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F78B86-7818-4406-A97F-C8A6A90090B5}" type="slidenum">
              <a:rPr lang="en-US" smtClean="0"/>
              <a:t>37</a:t>
            </a:fld>
            <a:endParaRPr lang="en-US"/>
          </a:p>
        </p:txBody>
      </p:sp>
    </p:spTree>
    <p:extLst>
      <p:ext uri="{BB962C8B-B14F-4D97-AF65-F5344CB8AC3E}">
        <p14:creationId xmlns:p14="http://schemas.microsoft.com/office/powerpoint/2010/main" val="3020083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38</a:t>
            </a:fld>
            <a:endParaRPr lang="en-US"/>
          </a:p>
        </p:txBody>
      </p:sp>
    </p:spTree>
    <p:extLst>
      <p:ext uri="{BB962C8B-B14F-4D97-AF65-F5344CB8AC3E}">
        <p14:creationId xmlns:p14="http://schemas.microsoft.com/office/powerpoint/2010/main" val="3817462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39</a:t>
            </a:fld>
            <a:endParaRPr lang="en-US"/>
          </a:p>
        </p:txBody>
      </p:sp>
    </p:spTree>
    <p:extLst>
      <p:ext uri="{BB962C8B-B14F-4D97-AF65-F5344CB8AC3E}">
        <p14:creationId xmlns:p14="http://schemas.microsoft.com/office/powerpoint/2010/main" val="2576997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latin typeface="FrutigerLTStd-Light"/>
              </a:rPr>
              <a:t>Table 1 lists the known and probable human carcinogens among anticancer drugs in common clinical use. </a:t>
            </a:r>
          </a:p>
          <a:p>
            <a:pPr marL="174708" indent="-174708">
              <a:buFont typeface="Arial" panose="020B0604020202020204" pitchFamily="34" charset="0"/>
              <a:buChar char="•"/>
            </a:pPr>
            <a:r>
              <a:rPr lang="en-US" dirty="0">
                <a:latin typeface="FrutigerLTStd-Light"/>
              </a:rPr>
              <a:t>An additional 12 pharmaceuticals/antineoplastic agents are considered to be possible human carcinogens by IARC</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a:t>
            </a:fld>
            <a:endParaRPr lang="en-US"/>
          </a:p>
        </p:txBody>
      </p:sp>
    </p:spTree>
    <p:extLst>
      <p:ext uri="{BB962C8B-B14F-4D97-AF65-F5344CB8AC3E}">
        <p14:creationId xmlns:p14="http://schemas.microsoft.com/office/powerpoint/2010/main" val="559740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training nurses</a:t>
            </a:r>
            <a:r>
              <a:rPr lang="en-US" baseline="0" dirty="0"/>
              <a:t> administering HD</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Appendix F. Hazardous Drug Administration Practicum for Nurses</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Appendix G. Checklist for Safe Handling of Hazardous Drugs during Administration</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40</a:t>
            </a:fld>
            <a:endParaRPr lang="en-US"/>
          </a:p>
        </p:txBody>
      </p:sp>
    </p:spTree>
    <p:extLst>
      <p:ext uri="{BB962C8B-B14F-4D97-AF65-F5344CB8AC3E}">
        <p14:creationId xmlns:p14="http://schemas.microsoft.com/office/powerpoint/2010/main" val="19483702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41</a:t>
            </a:fld>
            <a:endParaRPr lang="en-US"/>
          </a:p>
        </p:txBody>
      </p:sp>
    </p:spTree>
    <p:extLst>
      <p:ext uri="{BB962C8B-B14F-4D97-AF65-F5344CB8AC3E}">
        <p14:creationId xmlns:p14="http://schemas.microsoft.com/office/powerpoint/2010/main" val="2483559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Compounding hazardous drugs (HD) requires precautions to maintain drug sterility</a:t>
            </a:r>
          </a:p>
          <a:p>
            <a:pPr marL="171450" indent="-171450">
              <a:buFont typeface="Arial" panose="020B0604020202020204" pitchFamily="34" charset="0"/>
              <a:buChar char="•"/>
            </a:pPr>
            <a:r>
              <a:rPr lang="en-US" dirty="0"/>
              <a:t>No drug residue as aerosol or spill is allowed out of the drug vial</a:t>
            </a:r>
          </a:p>
          <a:p>
            <a:pPr marL="171450" indent="-171450">
              <a:buFont typeface="Arial" panose="020B0604020202020204" pitchFamily="34" charset="0"/>
              <a:buChar char="•"/>
            </a:pPr>
            <a:r>
              <a:rPr lang="en-US" dirty="0"/>
              <a:t>Ampoules must be handled carefully to avoid either form of contamination and to prevent cuts or scrapes resulting from the sharp edges of the open ampoule. </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42</a:t>
            </a:fld>
            <a:endParaRPr lang="en-US"/>
          </a:p>
        </p:txBody>
      </p:sp>
    </p:spTree>
    <p:extLst>
      <p:ext uri="{BB962C8B-B14F-4D97-AF65-F5344CB8AC3E}">
        <p14:creationId xmlns:p14="http://schemas.microsoft.com/office/powerpoint/2010/main" val="4119081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Wash hands before donning personal protective equipment (PPE)</a:t>
            </a:r>
          </a:p>
          <a:p>
            <a:pPr lvl="0"/>
            <a:r>
              <a:rPr lang="en-US" dirty="0"/>
              <a:t>Wear appropriate PPE</a:t>
            </a:r>
          </a:p>
          <a:p>
            <a:pPr lvl="0"/>
            <a:r>
              <a:rPr lang="en-US" dirty="0"/>
              <a:t>Full PPE includes a coated gown, double HD-tested gloves, eye protection, and an N-95 respirator plus face shield should be worn for compounding in the open</a:t>
            </a:r>
          </a:p>
          <a:p>
            <a:pPr lvl="0"/>
            <a:r>
              <a:rPr lang="en-US" dirty="0"/>
              <a:t>Clean gloves routinely by wiping with a sterile cloth saturated with alcohol. </a:t>
            </a:r>
          </a:p>
          <a:p>
            <a:pPr lvl="0"/>
            <a:r>
              <a:rPr lang="en-US" dirty="0"/>
              <a:t>Do not spray alcohol on contaminated gloves as that will transfer contamination to the environment and other surfaces. </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43</a:t>
            </a:fld>
            <a:endParaRPr lang="en-US"/>
          </a:p>
        </p:txBody>
      </p:sp>
    </p:spTree>
    <p:extLst>
      <p:ext uri="{BB962C8B-B14F-4D97-AF65-F5344CB8AC3E}">
        <p14:creationId xmlns:p14="http://schemas.microsoft.com/office/powerpoint/2010/main" val="4085396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44</a:t>
            </a:fld>
            <a:endParaRPr lang="en-US"/>
          </a:p>
        </p:txBody>
      </p:sp>
    </p:spTree>
    <p:extLst>
      <p:ext uri="{BB962C8B-B14F-4D97-AF65-F5344CB8AC3E}">
        <p14:creationId xmlns:p14="http://schemas.microsoft.com/office/powerpoint/2010/main" val="4221382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Two pairs of gloves</a:t>
            </a:r>
            <a:r>
              <a:rPr lang="en-US" sz="1200" kern="1200" baseline="0" dirty="0">
                <a:solidFill>
                  <a:schemeClr val="tx1"/>
                </a:solidFill>
                <a:effectLst/>
                <a:latin typeface="+mn-lt"/>
                <a:ea typeface="+mn-ea"/>
                <a:cs typeface="+mn-cs"/>
              </a:rPr>
              <a:t> should be worn, </a:t>
            </a:r>
            <a:r>
              <a:rPr lang="en-US" sz="1200" kern="1200" dirty="0">
                <a:solidFill>
                  <a:schemeClr val="tx1"/>
                </a:solidFill>
                <a:effectLst/>
                <a:latin typeface="+mn-lt"/>
                <a:ea typeface="+mn-ea"/>
                <a:cs typeface="+mn-cs"/>
              </a:rPr>
              <a:t>one under the cuff of the gown and one over the gown cuff</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45</a:t>
            </a:fld>
            <a:endParaRPr lang="en-US"/>
          </a:p>
        </p:txBody>
      </p:sp>
    </p:spTree>
    <p:extLst>
      <p:ext uri="{BB962C8B-B14F-4D97-AF65-F5344CB8AC3E}">
        <p14:creationId xmlns:p14="http://schemas.microsoft.com/office/powerpoint/2010/main" val="2902943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Wipe off all vials or ampoules of HD with a moist wiper to remove HD residue. Discard wiper in containment bag for appropriate disposal.</a:t>
            </a:r>
          </a:p>
          <a:p>
            <a:pPr marL="171450" lvl="0" indent="-171450">
              <a:buFont typeface="Arial" panose="020B0604020202020204" pitchFamily="34" charset="0"/>
              <a:buChar char="•"/>
            </a:pPr>
            <a:r>
              <a:rPr lang="en-US" dirty="0"/>
              <a:t>Select syringes that will be no more than three-quarters full when containing the partial or full drug dose.</a:t>
            </a:r>
          </a:p>
          <a:p>
            <a:pPr marL="171450" lvl="0" indent="-171450">
              <a:buFont typeface="Arial" panose="020B0604020202020204" pitchFamily="34" charset="0"/>
              <a:buChar char="•"/>
            </a:pPr>
            <a:r>
              <a:rPr lang="en-US" dirty="0"/>
              <a:t>Select needles of appropriate gauge and length for the vial and final container.</a:t>
            </a:r>
          </a:p>
          <a:p>
            <a:pPr marL="171450" lvl="0" indent="-171450">
              <a:buFont typeface="Arial" panose="020B0604020202020204" pitchFamily="34" charset="0"/>
              <a:buChar char="•"/>
            </a:pPr>
            <a:r>
              <a:rPr lang="en-US" dirty="0"/>
              <a:t>If the syringe is the final delivery device, select a locking cap for the syringe.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46</a:t>
            </a:fld>
            <a:endParaRPr lang="en-US"/>
          </a:p>
        </p:txBody>
      </p:sp>
    </p:spTree>
    <p:extLst>
      <p:ext uri="{BB962C8B-B14F-4D97-AF65-F5344CB8AC3E}">
        <p14:creationId xmlns:p14="http://schemas.microsoft.com/office/powerpoint/2010/main" val="32663502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If the dose is to be placed into an IV bag or bottle, select and prepare the container for injection of the HD dose by removing any outer wrap and spiking the bag/bottle with the appropriate IV set.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Prime the IV set with IV solution from the bag/bottle before adding HD to the final container.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Swab the injection port with a sterile alcohol wipe and allow the alcohol to dry. </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47</a:t>
            </a:fld>
            <a:endParaRPr lang="en-US"/>
          </a:p>
        </p:txBody>
      </p:sp>
    </p:spTree>
    <p:extLst>
      <p:ext uri="{BB962C8B-B14F-4D97-AF65-F5344CB8AC3E}">
        <p14:creationId xmlns:p14="http://schemas.microsoft.com/office/powerpoint/2010/main" val="3611835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Only stringent aseptic technique maintaining negative pressure in the vial should be used</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48</a:t>
            </a:fld>
            <a:endParaRPr lang="en-US"/>
          </a:p>
        </p:txBody>
      </p:sp>
    </p:spTree>
    <p:extLst>
      <p:ext uri="{BB962C8B-B14F-4D97-AF65-F5344CB8AC3E}">
        <p14:creationId xmlns:p14="http://schemas.microsoft.com/office/powerpoint/2010/main" val="1384819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 demonstrates a</a:t>
            </a:r>
            <a:r>
              <a:rPr lang="en-US" sz="1200" dirty="0"/>
              <a:t>dding diluent to drug vial and mixing</a:t>
            </a:r>
          </a:p>
        </p:txBody>
      </p:sp>
      <p:sp>
        <p:nvSpPr>
          <p:cNvPr id="4" name="Slide Number Placeholder 3"/>
          <p:cNvSpPr>
            <a:spLocks noGrp="1"/>
          </p:cNvSpPr>
          <p:nvPr>
            <p:ph type="sldNum" sz="quarter" idx="10"/>
          </p:nvPr>
        </p:nvSpPr>
        <p:spPr/>
        <p:txBody>
          <a:bodyPr/>
          <a:lstStyle/>
          <a:p>
            <a:fld id="{F0F78B86-7818-4406-A97F-C8A6A90090B5}" type="slidenum">
              <a:rPr lang="en-US" smtClean="0"/>
              <a:t>50</a:t>
            </a:fld>
            <a:endParaRPr lang="en-US"/>
          </a:p>
        </p:txBody>
      </p:sp>
    </p:spTree>
    <p:extLst>
      <p:ext uri="{BB962C8B-B14F-4D97-AF65-F5344CB8AC3E}">
        <p14:creationId xmlns:p14="http://schemas.microsoft.com/office/powerpoint/2010/main" val="4224929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latin typeface="FrutigerLTStd-Light"/>
              </a:rPr>
              <a:t>HDs</a:t>
            </a:r>
            <a:r>
              <a:rPr lang="en-US" baseline="0" dirty="0">
                <a:latin typeface="FrutigerLTStd-Light"/>
              </a:rPr>
              <a:t> are mutagenic or interact with DNA, therefore they themselves can cause cancer</a:t>
            </a:r>
            <a:endParaRPr lang="en-US" dirty="0">
              <a:latin typeface="FrutigerLTStd-Light"/>
            </a:endParaRPr>
          </a:p>
          <a:p>
            <a:pPr marL="174708" indent="-174708">
              <a:buFont typeface="Arial" panose="020B0604020202020204" pitchFamily="34" charset="0"/>
              <a:buChar char="•"/>
            </a:pPr>
            <a:r>
              <a:rPr lang="en-US" dirty="0">
                <a:latin typeface="FrutigerLTStd-Light"/>
              </a:rPr>
              <a:t>A number of the antineoplastic drugs, especially many of the alkylating agents, have been associated with secondary cancers in treated patients (IARC 2012). </a:t>
            </a:r>
          </a:p>
          <a:p>
            <a:endParaRPr lang="es-ES" noProof="0" dirty="0"/>
          </a:p>
        </p:txBody>
      </p:sp>
      <p:sp>
        <p:nvSpPr>
          <p:cNvPr id="4" name="Slide Number Placeholder 3"/>
          <p:cNvSpPr>
            <a:spLocks noGrp="1"/>
          </p:cNvSpPr>
          <p:nvPr>
            <p:ph type="sldNum" sz="quarter" idx="10"/>
          </p:nvPr>
        </p:nvSpPr>
        <p:spPr/>
        <p:txBody>
          <a:bodyPr/>
          <a:lstStyle/>
          <a:p>
            <a:fld id="{F0F78B86-7818-4406-A97F-C8A6A90090B5}" type="slidenum">
              <a:rPr lang="en-US" smtClean="0"/>
              <a:t>5</a:t>
            </a:fld>
            <a:endParaRPr lang="en-US"/>
          </a:p>
        </p:txBody>
      </p:sp>
    </p:spTree>
    <p:extLst>
      <p:ext uri="{BB962C8B-B14F-4D97-AF65-F5344CB8AC3E}">
        <p14:creationId xmlns:p14="http://schemas.microsoft.com/office/powerpoint/2010/main" val="2938694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entire vial is to be used immediately, and if the entire dose will fit into the one syringe, keep the needle fully in the vial.</a:t>
            </a:r>
          </a:p>
          <a:p>
            <a:r>
              <a:rPr lang="en-US" dirty="0"/>
              <a:t>Maintain negative pressure while removing drug.</a:t>
            </a:r>
          </a:p>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52</a:t>
            </a:fld>
            <a:endParaRPr lang="en-US"/>
          </a:p>
        </p:txBody>
      </p:sp>
    </p:spTree>
    <p:extLst>
      <p:ext uri="{BB962C8B-B14F-4D97-AF65-F5344CB8AC3E}">
        <p14:creationId xmlns:p14="http://schemas.microsoft.com/office/powerpoint/2010/main" val="4073909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54</a:t>
            </a:fld>
            <a:endParaRPr lang="en-US"/>
          </a:p>
        </p:txBody>
      </p:sp>
    </p:spTree>
    <p:extLst>
      <p:ext uri="{BB962C8B-B14F-4D97-AF65-F5344CB8AC3E}">
        <p14:creationId xmlns:p14="http://schemas.microsoft.com/office/powerpoint/2010/main" val="3885608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55</a:t>
            </a:fld>
            <a:endParaRPr lang="en-US"/>
          </a:p>
        </p:txBody>
      </p:sp>
    </p:spTree>
    <p:extLst>
      <p:ext uri="{BB962C8B-B14F-4D97-AF65-F5344CB8AC3E}">
        <p14:creationId xmlns:p14="http://schemas.microsoft.com/office/powerpoint/2010/main" val="3699060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F78B86-7818-4406-A97F-C8A6A90090B5}" type="slidenum">
              <a:rPr lang="en-US" smtClean="0"/>
              <a:t>56</a:t>
            </a:fld>
            <a:endParaRPr lang="en-US"/>
          </a:p>
        </p:txBody>
      </p:sp>
    </p:spTree>
    <p:extLst>
      <p:ext uri="{BB962C8B-B14F-4D97-AF65-F5344CB8AC3E}">
        <p14:creationId xmlns:p14="http://schemas.microsoft.com/office/powerpoint/2010/main" val="4014616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these videos talk about “dye” that is because they were originally intended as</a:t>
            </a:r>
            <a:r>
              <a:rPr lang="en-US" baseline="0" dirty="0"/>
              <a:t> training videos. The “dye” represents hazardous drugs.</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57</a:t>
            </a:fld>
            <a:endParaRPr lang="en-US"/>
          </a:p>
        </p:txBody>
      </p:sp>
    </p:spTree>
    <p:extLst>
      <p:ext uri="{BB962C8B-B14F-4D97-AF65-F5344CB8AC3E}">
        <p14:creationId xmlns:p14="http://schemas.microsoft.com/office/powerpoint/2010/main" val="568089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F78B86-7818-4406-A97F-C8A6A90090B5}" type="slidenum">
              <a:rPr lang="en-US" smtClean="0"/>
              <a:t>59</a:t>
            </a:fld>
            <a:endParaRPr lang="en-US"/>
          </a:p>
        </p:txBody>
      </p:sp>
    </p:spTree>
    <p:extLst>
      <p:ext uri="{BB962C8B-B14F-4D97-AF65-F5344CB8AC3E}">
        <p14:creationId xmlns:p14="http://schemas.microsoft.com/office/powerpoint/2010/main" val="36340671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locate previous puncture and NOT</a:t>
            </a:r>
            <a:r>
              <a:rPr lang="en-US" baseline="0" dirty="0"/>
              <a:t> use same puncture site</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60</a:t>
            </a:fld>
            <a:endParaRPr lang="en-US"/>
          </a:p>
        </p:txBody>
      </p:sp>
    </p:spTree>
    <p:extLst>
      <p:ext uri="{BB962C8B-B14F-4D97-AF65-F5344CB8AC3E}">
        <p14:creationId xmlns:p14="http://schemas.microsoft.com/office/powerpoint/2010/main" val="33831007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61</a:t>
            </a:fld>
            <a:endParaRPr lang="en-US"/>
          </a:p>
        </p:txBody>
      </p:sp>
    </p:spTree>
    <p:extLst>
      <p:ext uri="{BB962C8B-B14F-4D97-AF65-F5344CB8AC3E}">
        <p14:creationId xmlns:p14="http://schemas.microsoft.com/office/powerpoint/2010/main" val="5660218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F78B86-7818-4406-A97F-C8A6A90090B5}" type="slidenum">
              <a:rPr lang="en-US" smtClean="0"/>
              <a:t>62</a:t>
            </a:fld>
            <a:endParaRPr lang="en-US"/>
          </a:p>
        </p:txBody>
      </p:sp>
    </p:spTree>
    <p:extLst>
      <p:ext uri="{BB962C8B-B14F-4D97-AF65-F5344CB8AC3E}">
        <p14:creationId xmlns:p14="http://schemas.microsoft.com/office/powerpoint/2010/main" val="2512393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use of the alcohol swab to wipe ampoule neck is to conserve drug sterility, not to decontaminate HD on outside of ampoule</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65</a:t>
            </a:fld>
            <a:endParaRPr lang="en-US"/>
          </a:p>
        </p:txBody>
      </p:sp>
    </p:spTree>
    <p:extLst>
      <p:ext uri="{BB962C8B-B14F-4D97-AF65-F5344CB8AC3E}">
        <p14:creationId xmlns:p14="http://schemas.microsoft.com/office/powerpoint/2010/main" val="373080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Workers can be exposed to the hazards throughout the</a:t>
            </a:r>
            <a:r>
              <a:rPr lang="en-US" baseline="0" dirty="0"/>
              <a:t> full life cycle of these drugs, including before it enters and after it leaves the </a:t>
            </a:r>
            <a:r>
              <a:rPr lang="en-US" b="0" i="0" u="none" strike="noStrike" baseline="0" dirty="0">
                <a:latin typeface="Calibri" panose="020F0502020204030204" pitchFamily="34" charset="0"/>
              </a:rPr>
              <a:t>healthcare facility; from</a:t>
            </a:r>
          </a:p>
          <a:p>
            <a:pPr marL="640594" lvl="1" indent="-174708">
              <a:buFont typeface="Arial" panose="020B0604020202020204" pitchFamily="34" charset="0"/>
              <a:buChar char="•"/>
            </a:pPr>
            <a:r>
              <a:rPr lang="en-US" sz="3100" dirty="0">
                <a:latin typeface="Calibri" panose="020F0502020204030204" pitchFamily="34" charset="0"/>
              </a:rPr>
              <a:t>Manufacturing to transport </a:t>
            </a:r>
          </a:p>
          <a:p>
            <a:pPr marL="640594" lvl="1" indent="-174708">
              <a:buFont typeface="Arial" panose="020B0604020202020204" pitchFamily="34" charset="0"/>
              <a:buChar char="•"/>
            </a:pPr>
            <a:r>
              <a:rPr lang="en-US" sz="3100" dirty="0">
                <a:latin typeface="Calibri" panose="020F0502020204030204" pitchFamily="34" charset="0"/>
              </a:rPr>
              <a:t>Distribution</a:t>
            </a:r>
          </a:p>
          <a:p>
            <a:pPr marL="640594" lvl="1" indent="-174708">
              <a:buFont typeface="Arial" panose="020B0604020202020204" pitchFamily="34" charset="0"/>
              <a:buChar char="•"/>
            </a:pPr>
            <a:r>
              <a:rPr lang="en-US" sz="3100" dirty="0">
                <a:latin typeface="Calibri" panose="020F0502020204030204" pitchFamily="34" charset="0"/>
              </a:rPr>
              <a:t>use in institutional or home care settings</a:t>
            </a:r>
          </a:p>
          <a:p>
            <a:pPr marL="640594" lvl="1" indent="-174708">
              <a:buFont typeface="Arial" panose="020B0604020202020204" pitchFamily="34" charset="0"/>
              <a:buChar char="•"/>
            </a:pPr>
            <a:r>
              <a:rPr lang="en-US" sz="3100" dirty="0">
                <a:latin typeface="Calibri" panose="020F0502020204030204" pitchFamily="34" charset="0"/>
              </a:rPr>
              <a:t>To waste disposal</a:t>
            </a:r>
          </a:p>
          <a:p>
            <a:endParaRPr lang="en-US" baseline="0" dirty="0"/>
          </a:p>
          <a:p>
            <a:r>
              <a:rPr lang="en-US" dirty="0" err="1">
                <a:solidFill>
                  <a:schemeClr val="tx1"/>
                </a:solidFill>
                <a:hlinkClick r:id="rId3"/>
              </a:rPr>
              <a:t>Massoomi</a:t>
            </a:r>
            <a:r>
              <a:rPr lang="en-US" dirty="0">
                <a:solidFill>
                  <a:schemeClr val="tx1"/>
                </a:solidFill>
                <a:hlinkClick r:id="rId3"/>
              </a:rPr>
              <a:t> et al, 2009. Pharmacy Purchasing &amp; Products. July 2015 : Hazardous Drug Handling - Vol. 12 No. 7</a:t>
            </a:r>
            <a:r>
              <a:rPr lang="en-US" dirty="0">
                <a:solidFill>
                  <a:schemeClr val="tx1"/>
                </a:solidFill>
              </a:rPr>
              <a:t> - Page #4</a:t>
            </a:r>
          </a:p>
        </p:txBody>
      </p:sp>
      <p:sp>
        <p:nvSpPr>
          <p:cNvPr id="4" name="Slide Number Placeholder 3"/>
          <p:cNvSpPr>
            <a:spLocks noGrp="1"/>
          </p:cNvSpPr>
          <p:nvPr>
            <p:ph type="sldNum" sz="quarter" idx="10"/>
          </p:nvPr>
        </p:nvSpPr>
        <p:spPr/>
        <p:txBody>
          <a:bodyPr/>
          <a:lstStyle/>
          <a:p>
            <a:fld id="{F0F78B86-7818-4406-A97F-C8A6A90090B5}" type="slidenum">
              <a:rPr lang="en-US" smtClean="0"/>
              <a:t>6</a:t>
            </a:fld>
            <a:endParaRPr lang="en-US"/>
          </a:p>
        </p:txBody>
      </p:sp>
    </p:spTree>
    <p:extLst>
      <p:ext uri="{BB962C8B-B14F-4D97-AF65-F5344CB8AC3E}">
        <p14:creationId xmlns:p14="http://schemas.microsoft.com/office/powerpoint/2010/main" val="15873716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Recapping is not ideal, do so carefully</a:t>
            </a:r>
          </a:p>
        </p:txBody>
      </p:sp>
      <p:sp>
        <p:nvSpPr>
          <p:cNvPr id="4" name="Slide Number Placeholder 3"/>
          <p:cNvSpPr>
            <a:spLocks noGrp="1"/>
          </p:cNvSpPr>
          <p:nvPr>
            <p:ph type="sldNum" sz="quarter" idx="10"/>
          </p:nvPr>
        </p:nvSpPr>
        <p:spPr/>
        <p:txBody>
          <a:bodyPr/>
          <a:lstStyle/>
          <a:p>
            <a:fld id="{F0F78B86-7818-4406-A97F-C8A6A90090B5}" type="slidenum">
              <a:rPr lang="en-US" smtClean="0"/>
              <a:t>67</a:t>
            </a:fld>
            <a:endParaRPr lang="en-US"/>
          </a:p>
        </p:txBody>
      </p:sp>
    </p:spTree>
    <p:extLst>
      <p:ext uri="{BB962C8B-B14F-4D97-AF65-F5344CB8AC3E}">
        <p14:creationId xmlns:p14="http://schemas.microsoft.com/office/powerpoint/2010/main" val="3935705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toxicity of hazardous drugs has been well known since their initial clinical use</a:t>
            </a:r>
          </a:p>
          <a:p>
            <a:pPr marL="174708" indent="-174708">
              <a:buFont typeface="Arial" panose="020B0604020202020204" pitchFamily="34" charset="0"/>
              <a:buChar char="•"/>
            </a:pPr>
            <a:r>
              <a:rPr lang="en-US" dirty="0"/>
              <a:t>It has often been the toxic side effects of these drugs that have limited their therapeutic value</a:t>
            </a:r>
          </a:p>
          <a:p>
            <a:pPr marL="174708" indent="-174708">
              <a:buFont typeface="Arial" panose="020B0604020202020204" pitchFamily="34" charset="0"/>
              <a:buChar char="•"/>
            </a:pPr>
            <a:r>
              <a:rPr lang="en-US" dirty="0"/>
              <a:t>The risk-benefit equation for a cancer patient points to the appropriateness of their use for pts</a:t>
            </a:r>
          </a:p>
          <a:p>
            <a:pPr marL="174708" indent="-174708">
              <a:buFont typeface="Arial" panose="020B0604020202020204" pitchFamily="34" charset="0"/>
              <a:buChar char="•"/>
            </a:pPr>
            <a:r>
              <a:rPr lang="en-US" dirty="0"/>
              <a:t>These drugs present the same potential toxicities to exposed health care workers, that risk-benefit ratio is altered. </a:t>
            </a:r>
          </a:p>
          <a:p>
            <a:pPr marL="174708" indent="-174708">
              <a:buFont typeface="Arial" panose="020B0604020202020204" pitchFamily="34" charset="0"/>
              <a:buChar char="•"/>
            </a:pPr>
            <a:r>
              <a:rPr lang="en-US" dirty="0"/>
              <a:t>Guidance exists on how to balance the continued use of these drugs to benefit patients while ensuring the health of personnel administering them</a:t>
            </a:r>
          </a:p>
          <a:p>
            <a:pPr marL="174708" indent="-174708">
              <a:buFont typeface="Arial" panose="020B0604020202020204" pitchFamily="34" charset="0"/>
              <a:buChar char="•"/>
            </a:pPr>
            <a:r>
              <a:rPr lang="en-US" dirty="0"/>
              <a:t>It is important to recognize that while the risk remains, and our vigilance is still required, safer methods have been shown to limit exposure risk to workers handling these drugs</a:t>
            </a:r>
          </a:p>
        </p:txBody>
      </p:sp>
      <p:sp>
        <p:nvSpPr>
          <p:cNvPr id="4" name="Slide Number Placeholder 3"/>
          <p:cNvSpPr>
            <a:spLocks noGrp="1"/>
          </p:cNvSpPr>
          <p:nvPr>
            <p:ph type="sldNum" sz="quarter" idx="10"/>
          </p:nvPr>
        </p:nvSpPr>
        <p:spPr/>
        <p:txBody>
          <a:bodyPr/>
          <a:lstStyle/>
          <a:p>
            <a:fld id="{F0F78B86-7818-4406-A97F-C8A6A90090B5}" type="slidenum">
              <a:rPr lang="en-US" smtClean="0"/>
              <a:t>68</a:t>
            </a:fld>
            <a:endParaRPr lang="en-US"/>
          </a:p>
        </p:txBody>
      </p:sp>
    </p:spTree>
    <p:extLst>
      <p:ext uri="{BB962C8B-B14F-4D97-AF65-F5344CB8AC3E}">
        <p14:creationId xmlns:p14="http://schemas.microsoft.com/office/powerpoint/2010/main" val="651403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Approximately 20 studies have measured drugs in the urine of health care workers (</a:t>
            </a:r>
            <a:r>
              <a:rPr lang="en-US" dirty="0" err="1"/>
              <a:t>Turci</a:t>
            </a:r>
            <a:r>
              <a:rPr lang="en-US" dirty="0"/>
              <a:t> et al. 2003; NIOSH 2004; Connor and McDiarmid 2006). </a:t>
            </a:r>
          </a:p>
          <a:p>
            <a:pPr marL="174708" indent="-174708">
              <a:buFont typeface="Arial" panose="020B0604020202020204" pitchFamily="34" charset="0"/>
              <a:buChar char="•"/>
            </a:pPr>
            <a:r>
              <a:rPr lang="en-US" dirty="0"/>
              <a:t>These are some of the same drugs used therapeutically and recovered in work</a:t>
            </a:r>
            <a:r>
              <a:rPr lang="en-US" baseline="0" dirty="0"/>
              <a:t> place </a:t>
            </a:r>
            <a:r>
              <a:rPr lang="en-US" dirty="0"/>
              <a:t>environmental sampling studies. </a:t>
            </a:r>
          </a:p>
          <a:p>
            <a:pPr marL="174708" indent="-174708">
              <a:buFont typeface="Arial" panose="020B0604020202020204" pitchFamily="34" charset="0"/>
              <a:buChar char="•"/>
            </a:pPr>
            <a:r>
              <a:rPr lang="en-US" dirty="0"/>
              <a:t>Interestingly, three of the studies reported the presence of antineoplastic drugs in the urine of workers who were not actually handling the drugs, indicating secondary exposure from environmental contamination </a:t>
            </a:r>
          </a:p>
        </p:txBody>
      </p:sp>
      <p:sp>
        <p:nvSpPr>
          <p:cNvPr id="4" name="Slide Number Placeholder 3"/>
          <p:cNvSpPr>
            <a:spLocks noGrp="1"/>
          </p:cNvSpPr>
          <p:nvPr>
            <p:ph type="sldNum" sz="quarter" idx="10"/>
          </p:nvPr>
        </p:nvSpPr>
        <p:spPr/>
        <p:txBody>
          <a:bodyPr/>
          <a:lstStyle/>
          <a:p>
            <a:fld id="{F0F78B86-7818-4406-A97F-C8A6A90090B5}" type="slidenum">
              <a:rPr lang="en-US" smtClean="0"/>
              <a:t>7</a:t>
            </a:fld>
            <a:endParaRPr lang="en-US"/>
          </a:p>
        </p:txBody>
      </p:sp>
    </p:spTree>
    <p:extLst>
      <p:ext uri="{BB962C8B-B14F-4D97-AF65-F5344CB8AC3E}">
        <p14:creationId xmlns:p14="http://schemas.microsoft.com/office/powerpoint/2010/main" val="295783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latin typeface="FrutigerLTStd-Light"/>
              </a:rPr>
              <a:t>The first evidence of occupational exposure in health care workers resulted from a study carried out which indicated nurses who prepared and administered antineoplastic drugs had</a:t>
            </a:r>
          </a:p>
          <a:p>
            <a:pPr algn="l"/>
            <a:r>
              <a:rPr lang="en-US" dirty="0">
                <a:latin typeface="FrutigerLTStd-Light"/>
              </a:rPr>
              <a:t>higher mutagenic substances in their urine than unexposed workers. </a:t>
            </a:r>
          </a:p>
          <a:p>
            <a:pPr marL="174708" indent="-174708">
              <a:buFont typeface="Arial" panose="020B0604020202020204" pitchFamily="34" charset="0"/>
              <a:buChar char="•"/>
            </a:pPr>
            <a:r>
              <a:rPr lang="en-US" dirty="0">
                <a:latin typeface="FrutigerLTStd-Light"/>
              </a:rPr>
              <a:t>Although the health consequences are unknown, this study suggested that nursing personnel were occupationally exposed to antineoplastic drugs, many of which are mutagenic. </a:t>
            </a:r>
          </a:p>
          <a:p>
            <a:pPr marL="174708" indent="-174708">
              <a:buFont typeface="Arial" panose="020B0604020202020204" pitchFamily="34" charset="0"/>
              <a:buChar char="•"/>
            </a:pPr>
            <a:r>
              <a:rPr lang="en-US" dirty="0">
                <a:latin typeface="FrutigerLTStd-Light"/>
              </a:rPr>
              <a:t>This finding was supported by numerous studies examining exposure markers, including; urine mutagenicity, chromosomal aberrations, sister chromatid exchanges, and other endpoints in pharmacists and nurses who handle antineoplastic drugs (Baker and Connor 1996; </a:t>
            </a:r>
            <a:r>
              <a:rPr lang="en-US" dirty="0" err="1">
                <a:latin typeface="FrutigerLTStd-Light"/>
              </a:rPr>
              <a:t>Sorsa</a:t>
            </a:r>
            <a:r>
              <a:rPr lang="en-US" dirty="0">
                <a:latin typeface="FrutigerLTStd-Light"/>
              </a:rPr>
              <a:t> and Anderson 1996; </a:t>
            </a:r>
            <a:r>
              <a:rPr lang="en-US" dirty="0" err="1">
                <a:latin typeface="FrutigerLTStd-Light"/>
              </a:rPr>
              <a:t>Sessink</a:t>
            </a:r>
            <a:r>
              <a:rPr lang="en-US" dirty="0">
                <a:latin typeface="FrutigerLTStd-Light"/>
              </a:rPr>
              <a:t> and </a:t>
            </a:r>
            <a:r>
              <a:rPr lang="en-US" dirty="0" err="1">
                <a:latin typeface="FrutigerLTStd-Light"/>
              </a:rPr>
              <a:t>Bos</a:t>
            </a:r>
            <a:r>
              <a:rPr lang="en-US" dirty="0">
                <a:latin typeface="FrutigerLTStd-Light"/>
              </a:rPr>
              <a:t> 1999; </a:t>
            </a:r>
            <a:r>
              <a:rPr lang="en-US" dirty="0" err="1">
                <a:latin typeface="FrutigerLTStd-Light"/>
              </a:rPr>
              <a:t>Suspiro</a:t>
            </a:r>
            <a:r>
              <a:rPr lang="en-US" dirty="0">
                <a:latin typeface="FrutigerLTStd-Light"/>
              </a:rPr>
              <a:t> and </a:t>
            </a:r>
            <a:r>
              <a:rPr lang="en-US" dirty="0" err="1">
                <a:latin typeface="FrutigerLTStd-Light"/>
              </a:rPr>
              <a:t>Prista</a:t>
            </a:r>
            <a:r>
              <a:rPr lang="en-US" dirty="0">
                <a:latin typeface="FrutigerLTStd-Light"/>
              </a:rPr>
              <a:t> 2011).</a:t>
            </a:r>
            <a:endParaRPr lang="en-US" dirty="0"/>
          </a:p>
        </p:txBody>
      </p:sp>
      <p:sp>
        <p:nvSpPr>
          <p:cNvPr id="4" name="Slide Number Placeholder 3"/>
          <p:cNvSpPr>
            <a:spLocks noGrp="1"/>
          </p:cNvSpPr>
          <p:nvPr>
            <p:ph type="sldNum" sz="quarter" idx="10"/>
          </p:nvPr>
        </p:nvSpPr>
        <p:spPr/>
        <p:txBody>
          <a:bodyPr/>
          <a:lstStyle/>
          <a:p>
            <a:fld id="{F0F78B86-7818-4406-A97F-C8A6A90090B5}" type="slidenum">
              <a:rPr lang="en-US" smtClean="0"/>
              <a:t>8</a:t>
            </a:fld>
            <a:endParaRPr lang="en-US"/>
          </a:p>
        </p:txBody>
      </p:sp>
    </p:spTree>
    <p:extLst>
      <p:ext uri="{BB962C8B-B14F-4D97-AF65-F5344CB8AC3E}">
        <p14:creationId xmlns:p14="http://schemas.microsoft.com/office/powerpoint/2010/main" val="1408836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Investigations of a cancer excess in exposed workers are limited to two Danish studies. </a:t>
            </a:r>
          </a:p>
          <a:p>
            <a:pPr marL="174708" indent="-174708" defTabSz="931774">
              <a:buFont typeface="Arial" panose="020B0604020202020204" pitchFamily="34" charset="0"/>
              <a:buChar char="•"/>
              <a:defRPr/>
            </a:pPr>
            <a:r>
              <a:rPr lang="en-US" dirty="0"/>
              <a:t>One showed a significantly increased risk of leukemia among oncology nurses identified in the Danish cancer registry for the period 1943–1987 (</a:t>
            </a:r>
            <a:r>
              <a:rPr lang="en-US" dirty="0" err="1"/>
              <a:t>Skov</a:t>
            </a:r>
            <a:r>
              <a:rPr lang="en-US" dirty="0"/>
              <a:t> et al. 1992). </a:t>
            </a:r>
          </a:p>
          <a:p>
            <a:pPr marL="174708" indent="-174708" defTabSz="931774">
              <a:buFont typeface="Arial" panose="020B0604020202020204" pitchFamily="34" charset="0"/>
              <a:buChar char="•"/>
              <a:defRPr/>
            </a:pPr>
            <a:r>
              <a:rPr lang="en-US" dirty="0"/>
              <a:t>The other (</a:t>
            </a:r>
            <a:r>
              <a:rPr lang="en-US" dirty="0" err="1"/>
              <a:t>Skov</a:t>
            </a:r>
            <a:r>
              <a:rPr lang="en-US" dirty="0"/>
              <a:t> et al. 1990) found an increased risk of leukemia in physicians employed for at least six months in a department where patients were treated with antineoplastic drugs. However, the increase was not statistically significant. </a:t>
            </a:r>
          </a:p>
          <a:p>
            <a:pPr marL="174708" indent="-174708" defTabSz="931774">
              <a:buFont typeface="Arial" panose="020B0604020202020204" pitchFamily="34" charset="0"/>
              <a:buChar char="•"/>
              <a:defRPr/>
            </a:pPr>
            <a:r>
              <a:rPr lang="en-US" dirty="0"/>
              <a:t>Despite the small number of cases, these cases are biologically relevant because of the commonly observed </a:t>
            </a:r>
            <a:r>
              <a:rPr lang="en-US" dirty="0" err="1"/>
              <a:t>hematopoetic</a:t>
            </a:r>
            <a:r>
              <a:rPr lang="en-US" dirty="0"/>
              <a:t> second malignancies (</a:t>
            </a:r>
            <a:r>
              <a:rPr lang="en-US" u="sng" dirty="0"/>
              <a:t>leukemia</a:t>
            </a:r>
            <a:r>
              <a:rPr lang="en-US" u="sng" baseline="0" dirty="0"/>
              <a:t> </a:t>
            </a:r>
            <a:r>
              <a:rPr lang="en-US" baseline="0" dirty="0"/>
              <a:t>is a </a:t>
            </a:r>
            <a:r>
              <a:rPr lang="en-US" baseline="0" dirty="0" err="1"/>
              <a:t>hematopoetic</a:t>
            </a:r>
            <a:r>
              <a:rPr lang="en-US" baseline="0" dirty="0"/>
              <a:t> malignancy) </a:t>
            </a:r>
            <a:r>
              <a:rPr lang="en-US" dirty="0"/>
              <a:t>observed in treated patients, previously discussed (</a:t>
            </a:r>
            <a:r>
              <a:rPr lang="en-US" dirty="0" err="1"/>
              <a:t>Erlichman</a:t>
            </a:r>
            <a:r>
              <a:rPr lang="en-US" dirty="0"/>
              <a:t> and Moore 1996). </a:t>
            </a:r>
          </a:p>
          <a:p>
            <a:pPr marL="174708" indent="-174708" defTabSz="931774">
              <a:buFont typeface="Arial" panose="020B0604020202020204" pitchFamily="34" charset="0"/>
              <a:buChar char="•"/>
              <a:defRPr/>
            </a:pPr>
            <a:r>
              <a:rPr lang="en-US" dirty="0"/>
              <a:t>More recently, Martin (2005) found that exposed nurses were significantly more likely to report a cancer diagnosis than unexposed nurses</a:t>
            </a:r>
          </a:p>
        </p:txBody>
      </p:sp>
      <p:sp>
        <p:nvSpPr>
          <p:cNvPr id="4" name="Slide Number Placeholder 3"/>
          <p:cNvSpPr>
            <a:spLocks noGrp="1"/>
          </p:cNvSpPr>
          <p:nvPr>
            <p:ph type="sldNum" sz="quarter" idx="10"/>
          </p:nvPr>
        </p:nvSpPr>
        <p:spPr/>
        <p:txBody>
          <a:bodyPr/>
          <a:lstStyle/>
          <a:p>
            <a:fld id="{F0F78B86-7818-4406-A97F-C8A6A90090B5}" type="slidenum">
              <a:rPr lang="en-US" smtClean="0"/>
              <a:t>9</a:t>
            </a:fld>
            <a:endParaRPr lang="en-US"/>
          </a:p>
        </p:txBody>
      </p:sp>
    </p:spTree>
    <p:extLst>
      <p:ext uri="{BB962C8B-B14F-4D97-AF65-F5344CB8AC3E}">
        <p14:creationId xmlns:p14="http://schemas.microsoft.com/office/powerpoint/2010/main" val="670246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369C6F-637F-42B3-849C-4B6F2A659D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66024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69C6F-637F-42B3-849C-4B6F2A659D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217408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69C6F-637F-42B3-849C-4B6F2A659D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3337852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EDA826-147C-4BE2-841F-F330ED455F1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3792329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DA826-147C-4BE2-841F-F330ED455F1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1949317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EDA826-147C-4BE2-841F-F330ED455F1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2511377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EDA826-147C-4BE2-841F-F330ED455F14}"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1364765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EDA826-147C-4BE2-841F-F330ED455F14}"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4117589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EDA826-147C-4BE2-841F-F330ED455F14}"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173366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EDA826-147C-4BE2-841F-F330ED455F14}"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3084687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DA826-147C-4BE2-841F-F330ED455F14}"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1395323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lstStyle>
            <a:lvl1pP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0369C6F-637F-42B3-849C-4B6F2A659D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393886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EDA826-147C-4BE2-841F-F330ED455F14}"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897559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DA826-147C-4BE2-841F-F330ED455F1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465611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EDA826-147C-4BE2-841F-F330ED455F14}"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0F1303-ABF2-4288-80AE-42D37E20DEFA}" type="slidenum">
              <a:rPr lang="en-US" smtClean="0"/>
              <a:t>‹#›</a:t>
            </a:fld>
            <a:endParaRPr lang="en-US"/>
          </a:p>
        </p:txBody>
      </p:sp>
    </p:spTree>
    <p:extLst>
      <p:ext uri="{BB962C8B-B14F-4D97-AF65-F5344CB8AC3E}">
        <p14:creationId xmlns:p14="http://schemas.microsoft.com/office/powerpoint/2010/main" val="1576001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69C6F-637F-42B3-849C-4B6F2A659D1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2489254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369C6F-637F-42B3-849C-4B6F2A659D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2515201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369C6F-637F-42B3-849C-4B6F2A659D1A}"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303235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369C6F-637F-42B3-849C-4B6F2A659D1A}"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212664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69C6F-637F-42B3-849C-4B6F2A659D1A}"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3239236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369C6F-637F-42B3-849C-4B6F2A659D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426730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369C6F-637F-42B3-849C-4B6F2A659D1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EAB5EB-2A31-4151-A56C-5CCC192161EE}" type="slidenum">
              <a:rPr lang="en-US" smtClean="0"/>
              <a:t>‹#›</a:t>
            </a:fld>
            <a:endParaRPr lang="en-US"/>
          </a:p>
        </p:txBody>
      </p:sp>
    </p:spTree>
    <p:extLst>
      <p:ext uri="{BB962C8B-B14F-4D97-AF65-F5344CB8AC3E}">
        <p14:creationId xmlns:p14="http://schemas.microsoft.com/office/powerpoint/2010/main" val="200142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69C6F-637F-42B3-849C-4B6F2A659D1A}" type="datetimeFigureOut">
              <a:rPr lang="en-US" smtClean="0"/>
              <a:t>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AB5EB-2A31-4151-A56C-5CCC192161EE}" type="slidenum">
              <a:rPr lang="en-US" smtClean="0"/>
              <a:t>‹#›</a:t>
            </a:fld>
            <a:endParaRPr lang="en-US"/>
          </a:p>
        </p:txBody>
      </p:sp>
    </p:spTree>
    <p:extLst>
      <p:ext uri="{BB962C8B-B14F-4D97-AF65-F5344CB8AC3E}">
        <p14:creationId xmlns:p14="http://schemas.microsoft.com/office/powerpoint/2010/main" val="3977733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DA826-147C-4BE2-841F-F330ED455F14}" type="datetimeFigureOut">
              <a:rPr lang="en-US" smtClean="0"/>
              <a:t>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F1303-ABF2-4288-80AE-42D37E20DEFA}" type="slidenum">
              <a:rPr lang="en-US" smtClean="0"/>
              <a:t>‹#›</a:t>
            </a:fld>
            <a:endParaRPr lang="en-US"/>
          </a:p>
        </p:txBody>
      </p:sp>
    </p:spTree>
    <p:extLst>
      <p:ext uri="{BB962C8B-B14F-4D97-AF65-F5344CB8AC3E}">
        <p14:creationId xmlns:p14="http://schemas.microsoft.com/office/powerpoint/2010/main" val="1338786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vimeo.com/219722196"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vimeo.com/219721668"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vimeo.com/219721709"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vimeo.com/219722263"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vimeo.com/219722333"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vimeo.com/219722455"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vimeo.com/219722478"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vimeo.com/219722525" TargetMode="Externa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33750" t="14074" r="19583" b="18519"/>
          <a:stretch/>
        </p:blipFill>
        <p:spPr>
          <a:xfrm>
            <a:off x="0" y="0"/>
            <a:ext cx="9144000" cy="6858000"/>
          </a:xfrm>
          <a:prstGeom prst="rect">
            <a:avLst/>
          </a:prstGeom>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5791200"/>
            <a:ext cx="42672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2287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err="1">
                <a:effectLst>
                  <a:outerShdw blurRad="38100" dist="38100" dir="2700000" algn="tl">
                    <a:srgbClr val="000000">
                      <a:alpha val="43137"/>
                    </a:srgbClr>
                  </a:outerShdw>
                </a:effectLst>
              </a:rPr>
              <a:t>Efectos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Reproductivos</a:t>
            </a:r>
            <a:r>
              <a:rPr lang="en-US" sz="4000" dirty="0">
                <a:effectLst>
                  <a:outerShdw blurRad="38100" dist="38100" dir="2700000" algn="tl">
                    <a:srgbClr val="000000">
                      <a:alpha val="43137"/>
                    </a:srgbClr>
                  </a:outerShdw>
                </a:effectLst>
              </a:rPr>
              <a:t> y del </a:t>
            </a:r>
            <a:r>
              <a:rPr lang="en-US" sz="4000" dirty="0" err="1">
                <a:effectLst>
                  <a:outerShdw blurRad="38100" dist="38100" dir="2700000" algn="tl">
                    <a:srgbClr val="000000">
                      <a:alpha val="43137"/>
                    </a:srgbClr>
                  </a:outerShdw>
                </a:effectLst>
              </a:rPr>
              <a:t>Desarrollo</a:t>
            </a:r>
            <a:endParaRPr lang="en-US" sz="4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5181600"/>
          </a:xfrm>
        </p:spPr>
        <p:txBody>
          <a:bodyPr>
            <a:normAutofit fontScale="77500" lnSpcReduction="20000"/>
          </a:bodyPr>
          <a:lstStyle/>
          <a:p>
            <a:pPr marL="0" indent="0">
              <a:buNone/>
              <a:defRPr/>
            </a:pPr>
            <a:r>
              <a:rPr lang="es-ES" sz="3300" dirty="0"/>
              <a:t>Muchas DPs han sido asociadas con efectos adversos a nivel del Sistema reproductiva y del desarrollo en animales y en pacientes que reciben quimioterapia</a:t>
            </a:r>
          </a:p>
          <a:p>
            <a:pPr marL="0" indent="0">
              <a:buNone/>
            </a:pPr>
            <a:endParaRPr lang="es-ES" sz="3300" dirty="0"/>
          </a:p>
          <a:p>
            <a:pPr marL="0" indent="0">
              <a:buNone/>
            </a:pPr>
            <a:r>
              <a:rPr lang="es-ES" sz="3300" dirty="0"/>
              <a:t>Más de 50 agentes presentan “evidencia clara que demuestra riesgo para el feto”</a:t>
            </a:r>
          </a:p>
          <a:p>
            <a:pPr marL="0" indent="0">
              <a:buNone/>
            </a:pPr>
            <a:endParaRPr lang="es-ES" sz="3300" dirty="0"/>
          </a:p>
          <a:p>
            <a:pPr marL="0" indent="0">
              <a:buNone/>
            </a:pPr>
            <a:r>
              <a:rPr lang="es-ES" sz="3300" dirty="0"/>
              <a:t>Efectos adversos similares, a nivel del Sistema reproductivo y del desarrollo, a los experimentados en pacientes han sido reportados en trabajadores del sector salud expuestos a las DPs in dosis más bajas que las que reciben los pacientes en tratamiento </a:t>
            </a:r>
          </a:p>
          <a:p>
            <a:pPr marL="0" indent="0">
              <a:buNone/>
            </a:pPr>
            <a:endParaRPr lang="en-US" sz="2400" i="1" dirty="0"/>
          </a:p>
          <a:p>
            <a:pPr marL="0" indent="0">
              <a:buNone/>
            </a:pPr>
            <a:r>
              <a:rPr lang="en-US" sz="2400" i="1" dirty="0"/>
              <a:t>(Baker and Connor 1996; </a:t>
            </a:r>
            <a:r>
              <a:rPr lang="en-US" sz="2400" i="1" dirty="0" err="1"/>
              <a:t>Sorsa</a:t>
            </a:r>
            <a:r>
              <a:rPr lang="en-US" sz="2400" i="1" dirty="0"/>
              <a:t> and Anderson 1996; </a:t>
            </a:r>
            <a:r>
              <a:rPr lang="en-US" sz="2400" i="1" dirty="0" err="1"/>
              <a:t>Sessink</a:t>
            </a:r>
            <a:r>
              <a:rPr lang="en-US" sz="2400" i="1" dirty="0"/>
              <a:t> and </a:t>
            </a:r>
            <a:r>
              <a:rPr lang="en-US" sz="2400" i="1" dirty="0" err="1"/>
              <a:t>Bos</a:t>
            </a:r>
            <a:r>
              <a:rPr lang="en-US" sz="2400" i="1" dirty="0"/>
              <a:t> 1999; </a:t>
            </a:r>
            <a:r>
              <a:rPr lang="en-US" sz="2400" i="1" dirty="0" err="1"/>
              <a:t>Suspiro</a:t>
            </a:r>
            <a:r>
              <a:rPr lang="en-US" sz="2400" i="1" dirty="0"/>
              <a:t> and </a:t>
            </a:r>
            <a:r>
              <a:rPr lang="en-US" sz="2400" i="1" dirty="0" err="1"/>
              <a:t>Prista</a:t>
            </a:r>
            <a:r>
              <a:rPr lang="en-US" sz="2400" i="1" dirty="0"/>
              <a:t> 2011)</a:t>
            </a:r>
          </a:p>
          <a:p>
            <a:pPr marL="0" indent="0">
              <a:buNone/>
              <a:defRPr/>
            </a:pPr>
            <a:endParaRPr lang="en-US" sz="3000" dirty="0"/>
          </a:p>
          <a:p>
            <a:endParaRPr lang="en-US" dirty="0"/>
          </a:p>
        </p:txBody>
      </p:sp>
    </p:spTree>
    <p:extLst>
      <p:ext uri="{BB962C8B-B14F-4D97-AF65-F5344CB8AC3E}">
        <p14:creationId xmlns:p14="http://schemas.microsoft.com/office/powerpoint/2010/main" val="156735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Estudios</a:t>
            </a:r>
            <a:r>
              <a:rPr lang="en-US" dirty="0">
                <a:effectLst>
                  <a:outerShdw blurRad="38100" dist="38100" dir="2700000" algn="tl">
                    <a:srgbClr val="000000">
                      <a:alpha val="43137"/>
                    </a:srgbClr>
                  </a:outerShdw>
                </a:effectLst>
              </a:rPr>
              <a:t> en </a:t>
            </a:r>
            <a:r>
              <a:rPr lang="en-US" dirty="0" err="1">
                <a:effectLst>
                  <a:outerShdw blurRad="38100" dist="38100" dir="2700000" algn="tl">
                    <a:srgbClr val="000000">
                      <a:alpha val="43137"/>
                    </a:srgbClr>
                  </a:outerShdw>
                </a:effectLst>
              </a:rPr>
              <a:t>Enfermeras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expuestas</a:t>
            </a:r>
            <a:r>
              <a:rPr lang="en-US" dirty="0">
                <a:effectLst>
                  <a:outerShdw blurRad="38100" dist="38100" dir="2700000" algn="tl">
                    <a:srgbClr val="000000">
                      <a:alpha val="43137"/>
                    </a:srgbClr>
                  </a:outerShdw>
                </a:effectLst>
              </a:rPr>
              <a:t> a DPs </a:t>
            </a:r>
            <a:r>
              <a:rPr lang="en-US" dirty="0" err="1">
                <a:effectLst>
                  <a:outerShdw blurRad="38100" dist="38100" dir="2700000" algn="tl">
                    <a:srgbClr val="000000">
                      <a:alpha val="43137"/>
                    </a:srgbClr>
                  </a:outerShdw>
                </a:effectLst>
              </a:rPr>
              <a:t>encontraron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que</a:t>
            </a:r>
            <a:r>
              <a:rPr lang="en-US"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p:txBody>
          <a:bodyPr vert="horz" lIns="91440" tIns="45720" rIns="91440" bIns="45720" rtlCol="0">
            <a:normAutofit/>
          </a:bodyPr>
          <a:lstStyle/>
          <a:p>
            <a:pPr marL="0" indent="0">
              <a:buNone/>
            </a:pPr>
            <a:r>
              <a:rPr lang="es-ES" sz="3000" dirty="0"/>
              <a:t>Efectos adversos a nivel del Sistema reproductivo asociados a la manipulación de DPs</a:t>
            </a:r>
          </a:p>
          <a:p>
            <a:pPr lvl="1"/>
            <a:r>
              <a:rPr lang="es-ES" dirty="0"/>
              <a:t>Resultados de 14 meta-análisis (1966-2004) demostraron la asociación con efectos reproductivos </a:t>
            </a:r>
            <a:r>
              <a:rPr lang="es-ES" i="1" dirty="0"/>
              <a:t>(</a:t>
            </a:r>
            <a:r>
              <a:rPr lang="es-ES" i="1" dirty="0" err="1"/>
              <a:t>Dranitsaris</a:t>
            </a:r>
            <a:r>
              <a:rPr lang="es-ES" i="1" dirty="0"/>
              <a:t> et al. 2005)</a:t>
            </a:r>
          </a:p>
          <a:p>
            <a:pPr marL="857250" lvl="1" indent="-457200"/>
            <a:r>
              <a:rPr lang="es-ES" dirty="0"/>
              <a:t>Incremento significativo en abortos espontáneos </a:t>
            </a:r>
            <a:r>
              <a:rPr lang="es-ES" i="1" dirty="0"/>
              <a:t>(</a:t>
            </a:r>
            <a:r>
              <a:rPr lang="es-ES" i="1" dirty="0" err="1"/>
              <a:t>Lawson</a:t>
            </a:r>
            <a:r>
              <a:rPr lang="es-ES" i="1" dirty="0"/>
              <a:t> et al. 2012)</a:t>
            </a:r>
          </a:p>
        </p:txBody>
      </p:sp>
    </p:spTree>
    <p:extLst>
      <p:ext uri="{BB962C8B-B14F-4D97-AF65-F5344CB8AC3E}">
        <p14:creationId xmlns:p14="http://schemas.microsoft.com/office/powerpoint/2010/main" val="203716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3" cstate="print"/>
          <a:srcRect l="1794" t="7194" r="1319" b="2874"/>
          <a:stretch/>
        </p:blipFill>
        <p:spPr bwMode="auto">
          <a:xfrm>
            <a:off x="304800" y="304800"/>
            <a:ext cx="8458200" cy="5873750"/>
          </a:xfrm>
          <a:prstGeom prst="rect">
            <a:avLst/>
          </a:prstGeom>
          <a:noFill/>
          <a:ln w="9525">
            <a:noFill/>
            <a:miter lim="800000"/>
            <a:headEnd/>
            <a:tailEnd/>
          </a:ln>
        </p:spPr>
      </p:pic>
    </p:spTree>
    <p:extLst>
      <p:ext uri="{BB962C8B-B14F-4D97-AF65-F5344CB8AC3E}">
        <p14:creationId xmlns:p14="http://schemas.microsoft.com/office/powerpoint/2010/main" val="4092246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effectLst>
                  <a:outerShdw blurRad="38100" dist="38100" dir="2700000" algn="tl">
                    <a:srgbClr val="000000">
                      <a:alpha val="43137"/>
                    </a:srgbClr>
                  </a:outerShdw>
                </a:effectLst>
              </a:rPr>
              <a:t>Efectos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adversos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agudos</a:t>
            </a:r>
            <a:r>
              <a:rPr lang="en-US" sz="4000"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481262" y="1597794"/>
            <a:ext cx="8205537" cy="4528369"/>
          </a:xfrm>
        </p:spPr>
        <p:txBody>
          <a:bodyPr vert="horz" lIns="91440" tIns="45720" rIns="91440" bIns="45720" rtlCol="0">
            <a:normAutofit/>
          </a:bodyPr>
          <a:lstStyle/>
          <a:p>
            <a:pPr marL="0" indent="0">
              <a:buNone/>
            </a:pPr>
            <a:r>
              <a:rPr lang="en-US" sz="3000" dirty="0" err="1"/>
              <a:t>Efectos</a:t>
            </a:r>
            <a:r>
              <a:rPr lang="en-US" sz="3000" dirty="0"/>
              <a:t> </a:t>
            </a:r>
            <a:r>
              <a:rPr lang="en-US" sz="3000" dirty="0" err="1"/>
              <a:t>adversos</a:t>
            </a:r>
            <a:r>
              <a:rPr lang="en-US" sz="3000" dirty="0"/>
              <a:t> </a:t>
            </a:r>
            <a:r>
              <a:rPr lang="en-US" sz="3000" dirty="0" err="1"/>
              <a:t>agudos</a:t>
            </a:r>
            <a:r>
              <a:rPr lang="en-US" sz="3000" dirty="0"/>
              <a:t> en personal de </a:t>
            </a:r>
            <a:r>
              <a:rPr lang="en-US" sz="3000" dirty="0" err="1"/>
              <a:t>enfermería</a:t>
            </a:r>
            <a:r>
              <a:rPr lang="en-US" sz="3000" dirty="0"/>
              <a:t> </a:t>
            </a:r>
            <a:r>
              <a:rPr lang="en-US" sz="3000" dirty="0" err="1"/>
              <a:t>han</a:t>
            </a:r>
            <a:r>
              <a:rPr lang="en-US" sz="3000" dirty="0"/>
              <a:t> </a:t>
            </a:r>
            <a:r>
              <a:rPr lang="en-US" sz="3000" dirty="0" err="1"/>
              <a:t>sido</a:t>
            </a:r>
            <a:r>
              <a:rPr lang="en-US" sz="3000" dirty="0"/>
              <a:t> </a:t>
            </a:r>
            <a:r>
              <a:rPr lang="en-US" sz="3000" dirty="0" err="1"/>
              <a:t>reportados</a:t>
            </a:r>
            <a:r>
              <a:rPr lang="en-US" sz="3000" dirty="0"/>
              <a:t>:</a:t>
            </a:r>
          </a:p>
          <a:p>
            <a:pPr lvl="1"/>
            <a:r>
              <a:rPr lang="en-US" dirty="0" err="1"/>
              <a:t>Pérdida</a:t>
            </a:r>
            <a:r>
              <a:rPr lang="en-US" dirty="0"/>
              <a:t> de </a:t>
            </a:r>
            <a:r>
              <a:rPr lang="en-US" dirty="0" err="1"/>
              <a:t>cabello</a:t>
            </a:r>
            <a:endParaRPr lang="en-US" dirty="0"/>
          </a:p>
          <a:p>
            <a:pPr lvl="1"/>
            <a:r>
              <a:rPr lang="en-US" dirty="0"/>
              <a:t>Dolor de </a:t>
            </a:r>
            <a:r>
              <a:rPr lang="en-US" dirty="0" err="1"/>
              <a:t>cabeza</a:t>
            </a:r>
            <a:endParaRPr lang="en-US" dirty="0"/>
          </a:p>
          <a:p>
            <a:pPr lvl="1"/>
            <a:r>
              <a:rPr lang="en-US" dirty="0"/>
              <a:t>Rash </a:t>
            </a:r>
            <a:r>
              <a:rPr lang="en-US" dirty="0" err="1"/>
              <a:t>cutáneo</a:t>
            </a:r>
            <a:endParaRPr lang="en-US" dirty="0"/>
          </a:p>
          <a:p>
            <a:pPr lvl="1"/>
            <a:r>
              <a:rPr lang="en-US" dirty="0" err="1"/>
              <a:t>Reacciones</a:t>
            </a:r>
            <a:r>
              <a:rPr lang="en-US" dirty="0"/>
              <a:t> </a:t>
            </a:r>
            <a:r>
              <a:rPr lang="en-US" dirty="0" err="1"/>
              <a:t>alérgicas</a:t>
            </a:r>
            <a:endParaRPr lang="en-US" dirty="0"/>
          </a:p>
          <a:p>
            <a:pPr lvl="1"/>
            <a:endParaRPr lang="en-US" dirty="0"/>
          </a:p>
          <a:p>
            <a:pPr marL="457200" lvl="1" indent="0">
              <a:buNone/>
            </a:pPr>
            <a:r>
              <a:rPr lang="en-US" sz="2000" i="1" dirty="0"/>
              <a:t>(</a:t>
            </a:r>
            <a:r>
              <a:rPr lang="en-US" sz="2000" i="1" dirty="0" err="1"/>
              <a:t>Valanis</a:t>
            </a:r>
            <a:r>
              <a:rPr lang="en-US" sz="2000" i="1" dirty="0"/>
              <a:t> et al. 1993a, 1993b; Baykal, </a:t>
            </a:r>
            <a:r>
              <a:rPr lang="en-US" sz="2000" i="1" dirty="0" err="1"/>
              <a:t>Seren</a:t>
            </a:r>
            <a:r>
              <a:rPr lang="en-US" sz="2000" i="1" dirty="0"/>
              <a:t>, and </a:t>
            </a:r>
            <a:r>
              <a:rPr lang="en-US" sz="2000" i="1" dirty="0" err="1"/>
              <a:t>Sokmen</a:t>
            </a:r>
            <a:r>
              <a:rPr lang="en-US" sz="2000" i="1" dirty="0"/>
              <a:t> 2009; </a:t>
            </a:r>
            <a:r>
              <a:rPr lang="en-US" sz="2000" i="1" dirty="0" err="1"/>
              <a:t>Constantinidis</a:t>
            </a:r>
            <a:r>
              <a:rPr lang="en-US" sz="2000" i="1" dirty="0"/>
              <a:t> et al. 2011)</a:t>
            </a:r>
          </a:p>
        </p:txBody>
      </p:sp>
    </p:spTree>
    <p:extLst>
      <p:ext uri="{BB962C8B-B14F-4D97-AF65-F5344CB8AC3E}">
        <p14:creationId xmlns:p14="http://schemas.microsoft.com/office/powerpoint/2010/main" val="22048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8758"/>
            <a:ext cx="8229600" cy="1128880"/>
          </a:xfrm>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Vías</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exposición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71893"/>
            <a:ext cx="5867400" cy="4724400"/>
          </a:xfrm>
        </p:spPr>
        <p:txBody>
          <a:bodyPr vert="horz" lIns="91440" tIns="45720" rIns="91440" bIns="45720" rtlCol="0">
            <a:normAutofit/>
          </a:bodyPr>
          <a:lstStyle/>
          <a:p>
            <a:pPr marL="0" indent="0">
              <a:spcAft>
                <a:spcPts val="1800"/>
              </a:spcAft>
              <a:buNone/>
            </a:pPr>
            <a:r>
              <a:rPr lang="en-US" sz="3000" dirty="0" err="1"/>
              <a:t>Vías</a:t>
            </a:r>
            <a:r>
              <a:rPr lang="en-US" sz="3000" dirty="0"/>
              <a:t> de </a:t>
            </a:r>
            <a:r>
              <a:rPr lang="en-US" sz="3000" dirty="0" err="1"/>
              <a:t>exposición</a:t>
            </a:r>
            <a:r>
              <a:rPr lang="en-US" sz="3000" dirty="0"/>
              <a:t> </a:t>
            </a:r>
            <a:r>
              <a:rPr lang="en-US" sz="3000" dirty="0" err="1"/>
              <a:t>más</a:t>
            </a:r>
            <a:r>
              <a:rPr lang="en-US" sz="3000" dirty="0"/>
              <a:t> </a:t>
            </a:r>
            <a:r>
              <a:rPr lang="en-US" sz="3000" dirty="0" err="1"/>
              <a:t>comunes</a:t>
            </a:r>
            <a:r>
              <a:rPr lang="en-US" sz="3000" dirty="0"/>
              <a:t>:</a:t>
            </a:r>
          </a:p>
          <a:p>
            <a:pPr lvl="1">
              <a:spcAft>
                <a:spcPts val="1800"/>
              </a:spcAft>
            </a:pPr>
            <a:r>
              <a:rPr lang="en-US" dirty="0" err="1"/>
              <a:t>Tópica</a:t>
            </a:r>
            <a:r>
              <a:rPr lang="en-US" dirty="0"/>
              <a:t> (</a:t>
            </a:r>
            <a:r>
              <a:rPr lang="en-US" dirty="0" err="1"/>
              <a:t>piel</a:t>
            </a:r>
            <a:r>
              <a:rPr lang="en-US" dirty="0"/>
              <a:t>): </a:t>
            </a:r>
            <a:r>
              <a:rPr lang="en-US" dirty="0" err="1"/>
              <a:t>contacto</a:t>
            </a:r>
            <a:r>
              <a:rPr lang="en-US" dirty="0"/>
              <a:t> con superficies </a:t>
            </a:r>
            <a:r>
              <a:rPr lang="en-US" dirty="0" err="1"/>
              <a:t>contaminadas</a:t>
            </a:r>
            <a:endParaRPr lang="en-US" dirty="0"/>
          </a:p>
          <a:p>
            <a:pPr lvl="1">
              <a:spcAft>
                <a:spcPts val="1800"/>
              </a:spcAft>
            </a:pPr>
            <a:r>
              <a:rPr lang="en-US" dirty="0" err="1"/>
              <a:t>Inhalación</a:t>
            </a:r>
            <a:r>
              <a:rPr lang="en-US" dirty="0"/>
              <a:t>: </a:t>
            </a:r>
            <a:r>
              <a:rPr lang="en-US" dirty="0" err="1"/>
              <a:t>aerosoles</a:t>
            </a:r>
            <a:r>
              <a:rPr lang="en-US" dirty="0"/>
              <a:t>, </a:t>
            </a:r>
            <a:r>
              <a:rPr lang="en-US" dirty="0" err="1"/>
              <a:t>vapores</a:t>
            </a:r>
            <a:r>
              <a:rPr lang="en-US" dirty="0"/>
              <a:t> y </a:t>
            </a:r>
            <a:r>
              <a:rPr lang="en-US" dirty="0" err="1"/>
              <a:t>polvos</a:t>
            </a:r>
            <a:r>
              <a:rPr lang="en-US" dirty="0"/>
              <a:t> </a:t>
            </a:r>
          </a:p>
          <a:p>
            <a:pPr lvl="1">
              <a:spcAft>
                <a:spcPts val="1800"/>
              </a:spcAft>
            </a:pPr>
            <a:r>
              <a:rPr lang="en-US" dirty="0"/>
              <a:t>Oral (</a:t>
            </a:r>
            <a:r>
              <a:rPr lang="en-US" dirty="0" err="1"/>
              <a:t>mano-boca</a:t>
            </a:r>
            <a:r>
              <a:rPr lang="en-US" dirty="0"/>
              <a:t>): ingestion de </a:t>
            </a:r>
            <a:r>
              <a:rPr lang="en-US" dirty="0" err="1"/>
              <a:t>alimentos</a:t>
            </a:r>
            <a:r>
              <a:rPr lang="en-US" dirty="0"/>
              <a:t>, </a:t>
            </a:r>
            <a:r>
              <a:rPr lang="en-US" dirty="0" err="1"/>
              <a:t>fumar</a:t>
            </a:r>
            <a:r>
              <a:rPr lang="en-US" dirty="0"/>
              <a:t>, </a:t>
            </a:r>
            <a:r>
              <a:rPr lang="en-US" dirty="0" err="1"/>
              <a:t>maquillaje</a:t>
            </a:r>
            <a:r>
              <a:rPr lang="en-US" dirty="0"/>
              <a:t> </a:t>
            </a:r>
          </a:p>
        </p:txBody>
      </p:sp>
      <p:pic>
        <p:nvPicPr>
          <p:cNvPr id="4" name="Content Placeholder 4"/>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77000" y="1905000"/>
            <a:ext cx="2362200" cy="4065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8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Vías</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exposición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Tópica</a:t>
            </a:r>
            <a:endParaRPr lang="en-US"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4267200" cy="4525963"/>
          </a:xfrm>
        </p:spPr>
        <p:txBody>
          <a:bodyPr vert="horz" lIns="91440" tIns="45720" rIns="91440" bIns="45720" rtlCol="0">
            <a:normAutofit fontScale="92500" lnSpcReduction="20000"/>
          </a:bodyPr>
          <a:lstStyle/>
          <a:p>
            <a:pPr marL="0" indent="0">
              <a:buNone/>
            </a:pPr>
            <a:r>
              <a:rPr lang="en-US" sz="3000" dirty="0"/>
              <a:t>La </a:t>
            </a:r>
            <a:r>
              <a:rPr lang="en-US" sz="3000" dirty="0" err="1"/>
              <a:t>mayoría</a:t>
            </a:r>
            <a:r>
              <a:rPr lang="en-US" sz="3000" dirty="0"/>
              <a:t> de </a:t>
            </a:r>
            <a:r>
              <a:rPr lang="en-US" sz="3000" dirty="0" err="1"/>
              <a:t>las</a:t>
            </a:r>
            <a:r>
              <a:rPr lang="en-US" sz="3000" dirty="0"/>
              <a:t> superficies de </a:t>
            </a:r>
            <a:r>
              <a:rPr lang="en-US" sz="3000" dirty="0" err="1"/>
              <a:t>trabajo</a:t>
            </a:r>
            <a:r>
              <a:rPr lang="en-US" sz="3000" dirty="0"/>
              <a:t> </a:t>
            </a:r>
            <a:r>
              <a:rPr lang="en-US" sz="3000" dirty="0" err="1"/>
              <a:t>resultan</a:t>
            </a:r>
            <a:r>
              <a:rPr lang="en-US" sz="3000" dirty="0"/>
              <a:t> </a:t>
            </a:r>
            <a:r>
              <a:rPr lang="en-US" sz="3000" dirty="0" err="1"/>
              <a:t>contaminadas</a:t>
            </a:r>
            <a:r>
              <a:rPr lang="en-US" sz="3000" dirty="0"/>
              <a:t> con DPs:</a:t>
            </a:r>
          </a:p>
          <a:p>
            <a:pPr lvl="1"/>
            <a:r>
              <a:rPr lang="en-US" dirty="0" err="1"/>
              <a:t>Cabinas</a:t>
            </a:r>
            <a:r>
              <a:rPr lang="en-US" dirty="0"/>
              <a:t> de </a:t>
            </a:r>
            <a:r>
              <a:rPr lang="en-US" dirty="0" err="1"/>
              <a:t>seguridad</a:t>
            </a:r>
            <a:r>
              <a:rPr lang="en-US" dirty="0"/>
              <a:t> </a:t>
            </a:r>
            <a:r>
              <a:rPr lang="en-US" dirty="0" err="1"/>
              <a:t>biológica</a:t>
            </a:r>
            <a:r>
              <a:rPr lang="en-US" dirty="0"/>
              <a:t>  </a:t>
            </a:r>
          </a:p>
          <a:p>
            <a:pPr lvl="1"/>
            <a:r>
              <a:rPr lang="en-US" dirty="0" err="1"/>
              <a:t>Mesones</a:t>
            </a:r>
            <a:r>
              <a:rPr lang="en-US" dirty="0"/>
              <a:t> </a:t>
            </a:r>
          </a:p>
          <a:p>
            <a:pPr lvl="1"/>
            <a:r>
              <a:rPr lang="en-US" dirty="0" err="1"/>
              <a:t>Pisos</a:t>
            </a:r>
            <a:endParaRPr lang="en-US" dirty="0"/>
          </a:p>
          <a:p>
            <a:pPr lvl="1"/>
            <a:r>
              <a:rPr lang="en-US" dirty="0"/>
              <a:t>Instrumental</a:t>
            </a:r>
          </a:p>
          <a:p>
            <a:pPr lvl="1"/>
            <a:r>
              <a:rPr lang="en-US" dirty="0"/>
              <a:t>Superficies </a:t>
            </a:r>
            <a:r>
              <a:rPr lang="en-US" dirty="0" err="1"/>
              <a:t>donde</a:t>
            </a:r>
            <a:r>
              <a:rPr lang="en-US" dirty="0"/>
              <a:t> los </a:t>
            </a:r>
            <a:r>
              <a:rPr lang="es-ES" dirty="0"/>
              <a:t>pacientes reciben quimioterapia</a:t>
            </a:r>
          </a:p>
          <a:p>
            <a:pPr marL="0" indent="0">
              <a:buNone/>
            </a:pPr>
            <a:endParaRPr lang="en-US" sz="3000" dirty="0"/>
          </a:p>
        </p:txBody>
      </p:sp>
      <p:pic>
        <p:nvPicPr>
          <p:cNvPr id="4" name="Picture 3"/>
          <p:cNvPicPr>
            <a:picLocks noChangeAspect="1"/>
          </p:cNvPicPr>
          <p:nvPr/>
        </p:nvPicPr>
        <p:blipFill>
          <a:blip r:embed="rId3"/>
          <a:stretch>
            <a:fillRect/>
          </a:stretch>
        </p:blipFill>
        <p:spPr>
          <a:xfrm>
            <a:off x="4876800" y="1602539"/>
            <a:ext cx="3664016" cy="4523624"/>
          </a:xfrm>
          <a:prstGeom prst="rect">
            <a:avLst/>
          </a:prstGeom>
        </p:spPr>
      </p:pic>
      <p:pic>
        <p:nvPicPr>
          <p:cNvPr id="5" name="Picture 4" descr="P000052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a:xfrm>
            <a:off x="5111816" y="1828800"/>
            <a:ext cx="3429000" cy="3733800"/>
          </a:xfrm>
          <a:prstGeom prst="rect">
            <a:avLst/>
          </a:prstGeom>
        </p:spPr>
      </p:pic>
    </p:spTree>
    <p:extLst>
      <p:ext uri="{BB962C8B-B14F-4D97-AF65-F5344CB8AC3E}">
        <p14:creationId xmlns:p14="http://schemas.microsoft.com/office/powerpoint/2010/main" val="108969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Vías</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Exposición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Inhalatoria</a:t>
            </a:r>
            <a:endParaRPr lang="en-US"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vert="horz" lIns="91440" tIns="45720" rIns="91440" bIns="45720" rtlCol="0">
            <a:normAutofit lnSpcReduction="10000"/>
          </a:bodyPr>
          <a:lstStyle/>
          <a:p>
            <a:pPr marL="0" indent="0">
              <a:buNone/>
            </a:pPr>
            <a:r>
              <a:rPr lang="en-US" sz="3000" dirty="0"/>
              <a:t>La </a:t>
            </a:r>
            <a:r>
              <a:rPr lang="en-US" sz="3000" dirty="0" err="1"/>
              <a:t>vía</a:t>
            </a:r>
            <a:r>
              <a:rPr lang="en-US" sz="3000" dirty="0"/>
              <a:t> </a:t>
            </a:r>
            <a:r>
              <a:rPr lang="en-US" sz="3000" dirty="0" err="1"/>
              <a:t>inhalatoria</a:t>
            </a:r>
            <a:r>
              <a:rPr lang="en-US" sz="3000" dirty="0"/>
              <a:t> no </a:t>
            </a:r>
            <a:r>
              <a:rPr lang="en-US" sz="3000" dirty="0" err="1"/>
              <a:t>es</a:t>
            </a:r>
            <a:r>
              <a:rPr lang="en-US" sz="3000" dirty="0"/>
              <a:t> tan </a:t>
            </a:r>
            <a:r>
              <a:rPr lang="en-US" sz="3000" dirty="0" err="1"/>
              <a:t>común</a:t>
            </a:r>
            <a:r>
              <a:rPr lang="en-US" sz="3000" dirty="0"/>
              <a:t> </a:t>
            </a:r>
            <a:r>
              <a:rPr lang="en-US" sz="3000" dirty="0" err="1"/>
              <a:t>como</a:t>
            </a:r>
            <a:r>
              <a:rPr lang="en-US" sz="3000" dirty="0"/>
              <a:t> la </a:t>
            </a:r>
            <a:r>
              <a:rPr lang="en-US" sz="3000" dirty="0" err="1"/>
              <a:t>tópica</a:t>
            </a:r>
            <a:endParaRPr lang="en-US" sz="3000" dirty="0"/>
          </a:p>
          <a:p>
            <a:pPr marL="0" indent="0">
              <a:buNone/>
            </a:pPr>
            <a:endParaRPr lang="en-US" sz="3000" dirty="0"/>
          </a:p>
          <a:p>
            <a:pPr marL="0" indent="0">
              <a:buNone/>
            </a:pPr>
            <a:r>
              <a:rPr lang="en-US" sz="3000" dirty="0" err="1"/>
              <a:t>Partículas</a:t>
            </a:r>
            <a:r>
              <a:rPr lang="en-US" sz="3000" dirty="0"/>
              <a:t> de los </a:t>
            </a:r>
            <a:r>
              <a:rPr lang="en-US" sz="3000" dirty="0" err="1"/>
              <a:t>fármacos</a:t>
            </a:r>
            <a:r>
              <a:rPr lang="en-US" sz="3000" dirty="0"/>
              <a:t> en </a:t>
            </a:r>
            <a:r>
              <a:rPr lang="en-US" sz="3000" dirty="0" err="1"/>
              <a:t>solución</a:t>
            </a:r>
            <a:r>
              <a:rPr lang="en-US" sz="3000" dirty="0"/>
              <a:t> </a:t>
            </a:r>
            <a:r>
              <a:rPr lang="en-US" sz="3000" dirty="0" err="1"/>
              <a:t>pierden</a:t>
            </a:r>
            <a:r>
              <a:rPr lang="en-US" sz="3000" dirty="0"/>
              <a:t> el </a:t>
            </a:r>
            <a:r>
              <a:rPr lang="en-US" sz="3000" dirty="0" err="1"/>
              <a:t>solvente</a:t>
            </a:r>
            <a:r>
              <a:rPr lang="en-US" sz="3000" dirty="0"/>
              <a:t> y </a:t>
            </a:r>
            <a:r>
              <a:rPr lang="en-US" sz="3000" dirty="0" err="1"/>
              <a:t>pueden</a:t>
            </a:r>
            <a:r>
              <a:rPr lang="en-US" sz="3000" dirty="0"/>
              <a:t> </a:t>
            </a:r>
            <a:r>
              <a:rPr lang="en-US" sz="3000" dirty="0" err="1"/>
              <a:t>movilizarse</a:t>
            </a:r>
            <a:r>
              <a:rPr lang="en-US" sz="3000" dirty="0"/>
              <a:t> en los </a:t>
            </a:r>
            <a:r>
              <a:rPr lang="en-US" sz="3000" dirty="0" err="1"/>
              <a:t>ambientes</a:t>
            </a:r>
            <a:r>
              <a:rPr lang="en-US" sz="3000" dirty="0"/>
              <a:t> de </a:t>
            </a:r>
            <a:r>
              <a:rPr lang="en-US" sz="3000" dirty="0" err="1"/>
              <a:t>trabajos</a:t>
            </a:r>
            <a:endParaRPr lang="en-US" sz="3000" dirty="0"/>
          </a:p>
          <a:p>
            <a:pPr marL="0" indent="0">
              <a:buNone/>
            </a:pPr>
            <a:endParaRPr lang="en-US" sz="3000" dirty="0"/>
          </a:p>
          <a:p>
            <a:pPr marL="0" indent="0">
              <a:buNone/>
            </a:pPr>
            <a:r>
              <a:rPr lang="en-US" sz="3000" dirty="0" err="1"/>
              <a:t>Vaporización</a:t>
            </a:r>
            <a:r>
              <a:rPr lang="en-US" sz="3000" dirty="0"/>
              <a:t> de </a:t>
            </a:r>
            <a:r>
              <a:rPr lang="en-US" sz="3000" dirty="0" err="1"/>
              <a:t>algunos</a:t>
            </a:r>
            <a:r>
              <a:rPr lang="en-US" sz="3000" dirty="0"/>
              <a:t> </a:t>
            </a:r>
            <a:r>
              <a:rPr lang="en-US" sz="3000" dirty="0" err="1"/>
              <a:t>fármacos</a:t>
            </a:r>
            <a:r>
              <a:rPr lang="en-US" sz="3000" dirty="0"/>
              <a:t> </a:t>
            </a:r>
            <a:r>
              <a:rPr lang="en-US" sz="3000" dirty="0" err="1"/>
              <a:t>antineoplásicos</a:t>
            </a:r>
            <a:r>
              <a:rPr lang="en-US" sz="3000" dirty="0"/>
              <a:t> </a:t>
            </a:r>
            <a:r>
              <a:rPr lang="en-US" sz="3000" dirty="0" err="1"/>
              <a:t>puede</a:t>
            </a:r>
            <a:r>
              <a:rPr lang="en-US" sz="3000" dirty="0"/>
              <a:t> </a:t>
            </a:r>
            <a:r>
              <a:rPr lang="en-US" sz="3000" dirty="0" err="1"/>
              <a:t>ocurrir</a:t>
            </a:r>
            <a:r>
              <a:rPr lang="en-US" sz="3000" dirty="0"/>
              <a:t> (BCNU, ifosfamida, </a:t>
            </a:r>
            <a:r>
              <a:rPr lang="en-US" sz="3000" dirty="0" err="1"/>
              <a:t>thiotepa</a:t>
            </a:r>
            <a:r>
              <a:rPr lang="en-US" sz="3000" dirty="0"/>
              <a:t>, y ciclofosfamida)</a:t>
            </a:r>
          </a:p>
        </p:txBody>
      </p:sp>
    </p:spTree>
    <p:extLst>
      <p:ext uri="{BB962C8B-B14F-4D97-AF65-F5344CB8AC3E}">
        <p14:creationId xmlns:p14="http://schemas.microsoft.com/office/powerpoint/2010/main" val="248985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Vías</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Expsición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Ingestión</a:t>
            </a:r>
            <a:r>
              <a:rPr lang="en-US" dirty="0">
                <a:effectLst>
                  <a:outerShdw blurRad="38100" dist="38100" dir="2700000" algn="tl">
                    <a:srgbClr val="000000">
                      <a:alpha val="43137"/>
                    </a:srgbClr>
                  </a:outerShdw>
                </a:effectLst>
              </a:rPr>
              <a:t> </a:t>
            </a:r>
            <a:br>
              <a:rPr lang="en-US" dirty="0">
                <a:effectLst>
                  <a:outerShdw blurRad="38100" dist="38100" dir="2700000" algn="tl">
                    <a:srgbClr val="000000">
                      <a:alpha val="43137"/>
                    </a:srgbClr>
                  </a:outerShdw>
                </a:effectLst>
              </a:rPr>
            </a:br>
            <a:endParaRPr lang="en-US" b="1"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4724400" cy="5029200"/>
          </a:xfrm>
        </p:spPr>
        <p:txBody>
          <a:bodyPr vert="horz" lIns="91440" tIns="45720" rIns="91440" bIns="45720" rtlCol="0">
            <a:normAutofit/>
          </a:bodyPr>
          <a:lstStyle/>
          <a:p>
            <a:pPr marL="0" indent="0">
              <a:buNone/>
            </a:pPr>
            <a:r>
              <a:rPr lang="en-US" sz="3000" dirty="0" err="1"/>
              <a:t>Ingestión</a:t>
            </a:r>
            <a:r>
              <a:rPr lang="en-US" sz="3000" dirty="0"/>
              <a:t> casual </a:t>
            </a:r>
            <a:r>
              <a:rPr lang="en-US" sz="3000" dirty="0" err="1"/>
              <a:t>puede</a:t>
            </a:r>
            <a:r>
              <a:rPr lang="en-US" sz="3000" dirty="0"/>
              <a:t> </a:t>
            </a:r>
            <a:r>
              <a:rPr lang="en-US" sz="3000" dirty="0" err="1"/>
              <a:t>ser</a:t>
            </a:r>
            <a:r>
              <a:rPr lang="en-US" sz="3000" dirty="0"/>
              <a:t> </a:t>
            </a:r>
            <a:r>
              <a:rPr lang="en-US" sz="3000" dirty="0" err="1"/>
              <a:t>una</a:t>
            </a:r>
            <a:r>
              <a:rPr lang="en-US" sz="3000" dirty="0"/>
              <a:t> </a:t>
            </a:r>
            <a:r>
              <a:rPr lang="en-US" sz="3000" dirty="0" err="1"/>
              <a:t>vía</a:t>
            </a:r>
            <a:r>
              <a:rPr lang="en-US" sz="3000" dirty="0"/>
              <a:t> de </a:t>
            </a:r>
            <a:r>
              <a:rPr lang="en-US" sz="3000" dirty="0" err="1"/>
              <a:t>entrada</a:t>
            </a:r>
            <a:r>
              <a:rPr lang="en-US" sz="3000" dirty="0"/>
              <a:t> al </a:t>
            </a:r>
            <a:r>
              <a:rPr lang="en-US" sz="3000" dirty="0" err="1"/>
              <a:t>organismo</a:t>
            </a:r>
            <a:r>
              <a:rPr lang="en-US" sz="3000" dirty="0"/>
              <a:t> del </a:t>
            </a:r>
            <a:r>
              <a:rPr lang="en-US" sz="3000" dirty="0" err="1"/>
              <a:t>trabajor</a:t>
            </a:r>
            <a:endParaRPr lang="en-US" sz="3000" dirty="0"/>
          </a:p>
          <a:p>
            <a:pPr marL="0" indent="0">
              <a:buNone/>
            </a:pPr>
            <a:endParaRPr lang="en-US" sz="3000" dirty="0"/>
          </a:p>
          <a:p>
            <a:pPr marL="0" indent="0">
              <a:buNone/>
            </a:pPr>
            <a:r>
              <a:rPr lang="en-US" sz="3000" dirty="0" err="1"/>
              <a:t>Puede</a:t>
            </a:r>
            <a:r>
              <a:rPr lang="en-US" sz="3000" dirty="0"/>
              <a:t> </a:t>
            </a:r>
            <a:r>
              <a:rPr lang="en-US" sz="3000" dirty="0" err="1"/>
              <a:t>ocurrir</a:t>
            </a:r>
            <a:r>
              <a:rPr lang="en-US" sz="3000" dirty="0"/>
              <a:t> </a:t>
            </a:r>
            <a:r>
              <a:rPr lang="en-US" sz="3000" dirty="0" err="1"/>
              <a:t>cuando</a:t>
            </a:r>
            <a:r>
              <a:rPr lang="en-US" sz="3000" dirty="0"/>
              <a:t> </a:t>
            </a:r>
            <a:r>
              <a:rPr lang="en-US" sz="3000" dirty="0" err="1"/>
              <a:t>alimentos</a:t>
            </a:r>
            <a:r>
              <a:rPr lang="en-US" sz="3000" dirty="0"/>
              <a:t>, </a:t>
            </a:r>
            <a:r>
              <a:rPr lang="en-US" sz="3000" dirty="0" err="1"/>
              <a:t>bebidas</a:t>
            </a:r>
            <a:r>
              <a:rPr lang="en-US" sz="3000" dirty="0"/>
              <a:t>, </a:t>
            </a:r>
            <a:r>
              <a:rPr lang="en-US" sz="3000" dirty="0" err="1"/>
              <a:t>manos</a:t>
            </a:r>
            <a:r>
              <a:rPr lang="en-US" sz="3000" dirty="0"/>
              <a:t>, cigarillos, </a:t>
            </a:r>
            <a:r>
              <a:rPr lang="en-US" sz="3000" dirty="0" err="1"/>
              <a:t>cosméticos</a:t>
            </a:r>
            <a:r>
              <a:rPr lang="en-US" sz="3000" dirty="0"/>
              <a:t> </a:t>
            </a:r>
            <a:r>
              <a:rPr lang="en-US" sz="3000" dirty="0" err="1"/>
              <a:t>resultan</a:t>
            </a:r>
            <a:r>
              <a:rPr lang="en-US" sz="3000" dirty="0"/>
              <a:t> </a:t>
            </a:r>
            <a:r>
              <a:rPr lang="en-US" sz="3000" dirty="0" err="1"/>
              <a:t>contaminados</a:t>
            </a:r>
            <a:r>
              <a:rPr lang="en-US" sz="3000" dirty="0"/>
              <a:t> en el </a:t>
            </a:r>
            <a:r>
              <a:rPr lang="en-US" sz="3000" dirty="0" err="1"/>
              <a:t>área</a:t>
            </a:r>
            <a:r>
              <a:rPr lang="en-US" sz="3000" dirty="0"/>
              <a:t> de </a:t>
            </a:r>
            <a:r>
              <a:rPr lang="en-US" sz="3000" dirty="0" err="1"/>
              <a:t>trabajo</a:t>
            </a:r>
            <a:endParaRPr lang="en-US" sz="3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752600"/>
            <a:ext cx="31242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95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a:effectLst>
                  <a:outerShdw blurRad="38100" dist="38100" dir="2700000" algn="tl">
                    <a:srgbClr val="000000">
                      <a:alpha val="43137"/>
                    </a:srgbClr>
                  </a:outerShdw>
                </a:effectLst>
              </a:rPr>
              <a:t>Control de la </a:t>
            </a:r>
            <a:r>
              <a:rPr lang="en-US" dirty="0" err="1">
                <a:effectLst>
                  <a:outerShdw blurRad="38100" dist="38100" dir="2700000" algn="tl">
                    <a:srgbClr val="000000">
                      <a:alpha val="43137"/>
                    </a:srgbClr>
                  </a:outerShdw>
                </a:effectLst>
              </a:rPr>
              <a:t>Exposición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71600"/>
            <a:ext cx="4114800" cy="5181600"/>
          </a:xfrm>
        </p:spPr>
        <p:txBody>
          <a:bodyPr vert="horz" lIns="91440" tIns="45720" rIns="91440" bIns="45720" rtlCol="0">
            <a:normAutofit fontScale="85000" lnSpcReduction="10000"/>
          </a:bodyPr>
          <a:lstStyle/>
          <a:p>
            <a:pPr lvl="1">
              <a:spcAft>
                <a:spcPts val="1800"/>
              </a:spcAft>
            </a:pPr>
            <a:endParaRPr lang="en-US" dirty="0"/>
          </a:p>
          <a:p>
            <a:pPr lvl="1">
              <a:spcAft>
                <a:spcPts val="1800"/>
              </a:spcAft>
            </a:pPr>
            <a:endParaRPr lang="en-US" sz="1400" dirty="0"/>
          </a:p>
          <a:p>
            <a:pPr lvl="1">
              <a:spcAft>
                <a:spcPts val="1800"/>
              </a:spcAft>
            </a:pPr>
            <a:r>
              <a:rPr lang="en-US" dirty="0" err="1"/>
              <a:t>Eliminar</a:t>
            </a:r>
            <a:r>
              <a:rPr lang="en-US" dirty="0"/>
              <a:t> o </a:t>
            </a:r>
            <a:r>
              <a:rPr lang="en-US" dirty="0" err="1"/>
              <a:t>sustituir</a:t>
            </a:r>
            <a:r>
              <a:rPr lang="en-US" dirty="0"/>
              <a:t> el </a:t>
            </a:r>
            <a:r>
              <a:rPr lang="en-US" dirty="0" err="1"/>
              <a:t>peligro</a:t>
            </a:r>
            <a:r>
              <a:rPr lang="en-US" dirty="0"/>
              <a:t> (no se </a:t>
            </a:r>
            <a:r>
              <a:rPr lang="en-US" dirty="0" err="1"/>
              <a:t>puede</a:t>
            </a:r>
            <a:r>
              <a:rPr lang="en-US" dirty="0"/>
              <a:t> </a:t>
            </a:r>
            <a:r>
              <a:rPr lang="en-US" dirty="0" err="1"/>
              <a:t>eliminar</a:t>
            </a:r>
            <a:r>
              <a:rPr lang="en-US" dirty="0"/>
              <a:t> la </a:t>
            </a:r>
            <a:r>
              <a:rPr lang="en-US" dirty="0" err="1"/>
              <a:t>quimioterapia</a:t>
            </a:r>
            <a:r>
              <a:rPr lang="en-US" dirty="0"/>
              <a:t>) </a:t>
            </a:r>
          </a:p>
          <a:p>
            <a:pPr lvl="1">
              <a:spcAft>
                <a:spcPts val="1800"/>
              </a:spcAft>
            </a:pPr>
            <a:r>
              <a:rPr lang="en-US" dirty="0" err="1"/>
              <a:t>Controles</a:t>
            </a:r>
            <a:r>
              <a:rPr lang="en-US" dirty="0"/>
              <a:t> de </a:t>
            </a:r>
            <a:r>
              <a:rPr lang="en-US" dirty="0" err="1"/>
              <a:t>ingeniería</a:t>
            </a:r>
            <a:r>
              <a:rPr lang="en-US" dirty="0"/>
              <a:t> (</a:t>
            </a:r>
            <a:r>
              <a:rPr lang="en-US" dirty="0" err="1"/>
              <a:t>uso</a:t>
            </a:r>
            <a:r>
              <a:rPr lang="en-US" dirty="0"/>
              <a:t> de </a:t>
            </a:r>
            <a:r>
              <a:rPr lang="en-US" dirty="0" err="1"/>
              <a:t>cabinas</a:t>
            </a:r>
            <a:r>
              <a:rPr lang="en-US" dirty="0"/>
              <a:t> de </a:t>
            </a:r>
            <a:r>
              <a:rPr lang="en-US" dirty="0" err="1"/>
              <a:t>seguridad</a:t>
            </a:r>
            <a:r>
              <a:rPr lang="en-US" dirty="0"/>
              <a:t> </a:t>
            </a:r>
            <a:r>
              <a:rPr lang="en-US" dirty="0" err="1"/>
              <a:t>biológica</a:t>
            </a:r>
            <a:r>
              <a:rPr lang="en-US" dirty="0"/>
              <a:t>, </a:t>
            </a:r>
            <a:r>
              <a:rPr lang="en-US" dirty="0" err="1"/>
              <a:t>aisladores</a:t>
            </a:r>
            <a:r>
              <a:rPr lang="en-US" dirty="0"/>
              <a:t>, </a:t>
            </a:r>
            <a:r>
              <a:rPr lang="en-US" dirty="0" err="1"/>
              <a:t>dispositivos</a:t>
            </a:r>
            <a:r>
              <a:rPr lang="en-US" dirty="0"/>
              <a:t> </a:t>
            </a:r>
            <a:r>
              <a:rPr lang="en-US" dirty="0" err="1"/>
              <a:t>cerrados</a:t>
            </a:r>
            <a:r>
              <a:rPr lang="en-US" dirty="0"/>
              <a:t> de </a:t>
            </a:r>
            <a:r>
              <a:rPr lang="en-US" dirty="0" err="1"/>
              <a:t>transferencia</a:t>
            </a:r>
            <a:r>
              <a:rPr lang="en-US" dirty="0"/>
              <a:t> de </a:t>
            </a:r>
            <a:r>
              <a:rPr lang="en-US" dirty="0" err="1"/>
              <a:t>fármacos</a:t>
            </a:r>
            <a:r>
              <a:rPr lang="en-US" dirty="0"/>
              <a:t>, </a:t>
            </a:r>
            <a:r>
              <a:rPr lang="en-US" dirty="0" err="1"/>
              <a:t>aunque</a:t>
            </a:r>
            <a:r>
              <a:rPr lang="en-US" dirty="0"/>
              <a:t> son </a:t>
            </a:r>
            <a:r>
              <a:rPr lang="en-US" dirty="0" err="1"/>
              <a:t>costosos</a:t>
            </a:r>
            <a:r>
              <a:rPr lang="en-US" dirty="0"/>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099" y="2362200"/>
            <a:ext cx="4599039" cy="3771900"/>
          </a:xfrm>
          <a:prstGeom prst="rect">
            <a:avLst/>
          </a:prstGeom>
        </p:spPr>
      </p:pic>
      <p:sp>
        <p:nvSpPr>
          <p:cNvPr id="4" name="Rectangle 3"/>
          <p:cNvSpPr/>
          <p:nvPr/>
        </p:nvSpPr>
        <p:spPr>
          <a:xfrm>
            <a:off x="533400" y="1471665"/>
            <a:ext cx="8077200" cy="762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spcAft>
                <a:spcPts val="1800"/>
              </a:spcAft>
            </a:pPr>
            <a:r>
              <a:rPr lang="en-US" sz="3200" dirty="0" err="1"/>
              <a:t>Jerarquía</a:t>
            </a:r>
            <a:r>
              <a:rPr lang="en-US" sz="3200" dirty="0"/>
              <a:t> de control en </a:t>
            </a:r>
            <a:r>
              <a:rPr lang="en-US" sz="3200" dirty="0" err="1"/>
              <a:t>higiene</a:t>
            </a:r>
            <a:r>
              <a:rPr lang="en-US" sz="3200" dirty="0"/>
              <a:t> industrial</a:t>
            </a:r>
          </a:p>
        </p:txBody>
      </p:sp>
    </p:spTree>
    <p:extLst>
      <p:ext uri="{BB962C8B-B14F-4D97-AF65-F5344CB8AC3E}">
        <p14:creationId xmlns:p14="http://schemas.microsoft.com/office/powerpoint/2010/main" val="60624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200" dirty="0" err="1">
                <a:effectLst>
                  <a:outerShdw blurRad="38100" dist="38100" dir="2700000" algn="tl">
                    <a:srgbClr val="000000">
                      <a:alpha val="43137"/>
                    </a:srgbClr>
                  </a:outerShdw>
                </a:effectLst>
              </a:rPr>
              <a:t>Controles</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administrativos</a:t>
            </a:r>
            <a:r>
              <a:rPr lang="en-US" sz="3200" dirty="0">
                <a:effectLst>
                  <a:outerShdw blurRad="38100" dist="38100" dir="2700000" algn="tl">
                    <a:srgbClr val="000000">
                      <a:alpha val="43137"/>
                    </a:srgbClr>
                  </a:outerShdw>
                </a:effectLst>
              </a:rPr>
              <a:t> y </a:t>
            </a:r>
            <a:r>
              <a:rPr lang="en-US" sz="3200" dirty="0" err="1">
                <a:effectLst>
                  <a:outerShdw blurRad="38100" dist="38100" dir="2700000" algn="tl">
                    <a:srgbClr val="000000">
                      <a:alpha val="43137"/>
                    </a:srgbClr>
                  </a:outerShdw>
                </a:effectLst>
              </a:rPr>
              <a:t>uso</a:t>
            </a:r>
            <a:r>
              <a:rPr lang="en-US" sz="3200" dirty="0">
                <a:effectLst>
                  <a:outerShdw blurRad="38100" dist="38100" dir="2700000" algn="tl">
                    <a:srgbClr val="000000">
                      <a:alpha val="43137"/>
                    </a:srgbClr>
                  </a:outerShdw>
                </a:effectLst>
              </a:rPr>
              <a:t> de </a:t>
            </a:r>
            <a:r>
              <a:rPr lang="en-US" sz="3200" dirty="0" err="1">
                <a:effectLst>
                  <a:outerShdw blurRad="38100" dist="38100" dir="2700000" algn="tl">
                    <a:srgbClr val="000000">
                      <a:alpha val="43137"/>
                    </a:srgbClr>
                  </a:outerShdw>
                </a:effectLst>
              </a:rPr>
              <a:t>Elementos</a:t>
            </a:r>
            <a:r>
              <a:rPr lang="en-US" sz="3200" dirty="0">
                <a:effectLst>
                  <a:outerShdw blurRad="38100" dist="38100" dir="2700000" algn="tl">
                    <a:srgbClr val="000000">
                      <a:alpha val="43137"/>
                    </a:srgbClr>
                  </a:outerShdw>
                </a:effectLst>
              </a:rPr>
              <a:t> de </a:t>
            </a:r>
            <a:r>
              <a:rPr lang="en-US" sz="3200" dirty="0" err="1">
                <a:effectLst>
                  <a:outerShdw blurRad="38100" dist="38100" dir="2700000" algn="tl">
                    <a:srgbClr val="000000">
                      <a:alpha val="43137"/>
                    </a:srgbClr>
                  </a:outerShdw>
                </a:effectLst>
              </a:rPr>
              <a:t>Protección</a:t>
            </a:r>
            <a:r>
              <a:rPr lang="en-US" sz="3200" dirty="0">
                <a:effectLst>
                  <a:outerShdw blurRad="38100" dist="38100" dir="2700000" algn="tl">
                    <a:srgbClr val="000000">
                      <a:alpha val="43137"/>
                    </a:srgbClr>
                  </a:outerShdw>
                </a:effectLst>
              </a:rPr>
              <a:t> Personal (EPP)</a:t>
            </a:r>
          </a:p>
        </p:txBody>
      </p:sp>
      <p:sp>
        <p:nvSpPr>
          <p:cNvPr id="3" name="Content Placeholder 2"/>
          <p:cNvSpPr>
            <a:spLocks noGrp="1"/>
          </p:cNvSpPr>
          <p:nvPr>
            <p:ph idx="1"/>
          </p:nvPr>
        </p:nvSpPr>
        <p:spPr>
          <a:xfrm>
            <a:off x="457200" y="1600200"/>
            <a:ext cx="8229600" cy="5181600"/>
          </a:xfrm>
        </p:spPr>
        <p:txBody>
          <a:bodyPr vert="horz" lIns="91440" tIns="45720" rIns="91440" bIns="45720" rtlCol="0">
            <a:normAutofit/>
          </a:bodyPr>
          <a:lstStyle/>
          <a:p>
            <a:pPr marL="0" indent="0">
              <a:buNone/>
            </a:pPr>
            <a:r>
              <a:rPr lang="en-US" sz="2400" dirty="0"/>
              <a:t>En </a:t>
            </a:r>
            <a:r>
              <a:rPr lang="en-US" sz="2400" dirty="0" err="1"/>
              <a:t>recintos</a:t>
            </a:r>
            <a:r>
              <a:rPr lang="en-US" sz="2400" dirty="0"/>
              <a:t> con </a:t>
            </a:r>
            <a:r>
              <a:rPr lang="en-US" sz="2400" dirty="0" err="1"/>
              <a:t>limitaciones</a:t>
            </a:r>
            <a:r>
              <a:rPr lang="en-US" sz="2400" dirty="0"/>
              <a:t> </a:t>
            </a:r>
            <a:r>
              <a:rPr lang="en-US" sz="2400" dirty="0" err="1"/>
              <a:t>económicas</a:t>
            </a:r>
            <a:r>
              <a:rPr lang="en-US" sz="2400" dirty="0"/>
              <a:t>, los </a:t>
            </a:r>
            <a:r>
              <a:rPr lang="en-US" sz="2400" dirty="0" err="1"/>
              <a:t>controles</a:t>
            </a:r>
            <a:r>
              <a:rPr lang="en-US" sz="2400" dirty="0"/>
              <a:t> </a:t>
            </a:r>
            <a:r>
              <a:rPr lang="en-US" sz="2400" dirty="0" err="1"/>
              <a:t>administrativos</a:t>
            </a:r>
            <a:r>
              <a:rPr lang="en-US" sz="2400" dirty="0"/>
              <a:t> y </a:t>
            </a:r>
            <a:r>
              <a:rPr lang="en-US" sz="2400" dirty="0" err="1"/>
              <a:t>uso</a:t>
            </a:r>
            <a:r>
              <a:rPr lang="en-US" sz="2400" dirty="0"/>
              <a:t> de EPP </a:t>
            </a:r>
            <a:r>
              <a:rPr lang="en-US" sz="2400" dirty="0" err="1"/>
              <a:t>minimizan</a:t>
            </a:r>
            <a:r>
              <a:rPr lang="en-US" sz="2400" dirty="0"/>
              <a:t> la </a:t>
            </a:r>
            <a:r>
              <a:rPr lang="en-US" sz="2400" dirty="0" err="1"/>
              <a:t>exposición</a:t>
            </a:r>
            <a:r>
              <a:rPr lang="en-US" sz="2400" dirty="0"/>
              <a:t> y no son </a:t>
            </a:r>
            <a:r>
              <a:rPr lang="en-US" sz="2400" dirty="0" err="1"/>
              <a:t>costosos</a:t>
            </a:r>
            <a:r>
              <a:rPr lang="en-US" sz="2400" dirty="0"/>
              <a:t>.</a:t>
            </a:r>
          </a:p>
          <a:p>
            <a:pPr lvl="1"/>
            <a:r>
              <a:rPr lang="en-US" sz="2400" dirty="0" err="1"/>
              <a:t>Programas</a:t>
            </a:r>
            <a:r>
              <a:rPr lang="en-US" sz="2400" dirty="0"/>
              <a:t> de </a:t>
            </a:r>
            <a:r>
              <a:rPr lang="en-US" sz="2400" dirty="0" err="1"/>
              <a:t>capacitación</a:t>
            </a:r>
            <a:endParaRPr lang="en-US" sz="2400" dirty="0"/>
          </a:p>
          <a:p>
            <a:pPr lvl="1"/>
            <a:r>
              <a:rPr lang="en-US" sz="2400" dirty="0" err="1"/>
              <a:t>Disponibilidad</a:t>
            </a:r>
            <a:r>
              <a:rPr lang="en-US" sz="2400" dirty="0"/>
              <a:t> de </a:t>
            </a:r>
            <a:r>
              <a:rPr lang="en-US" sz="2400" dirty="0" err="1"/>
              <a:t>hojas</a:t>
            </a:r>
            <a:r>
              <a:rPr lang="en-US" sz="2400" dirty="0"/>
              <a:t> de </a:t>
            </a:r>
            <a:r>
              <a:rPr lang="en-US" sz="2400" dirty="0" err="1"/>
              <a:t>seguridad</a:t>
            </a:r>
            <a:endParaRPr lang="en-US" sz="2400" dirty="0"/>
          </a:p>
          <a:p>
            <a:pPr lvl="1"/>
            <a:r>
              <a:rPr lang="en-US" sz="2400" dirty="0" err="1"/>
              <a:t>Buenas</a:t>
            </a:r>
            <a:r>
              <a:rPr lang="en-US" sz="2400" dirty="0"/>
              <a:t> </a:t>
            </a:r>
            <a:r>
              <a:rPr lang="en-US" sz="2400" dirty="0" err="1"/>
              <a:t>prácticas</a:t>
            </a:r>
            <a:r>
              <a:rPr lang="en-US" sz="2400" dirty="0"/>
              <a:t> de </a:t>
            </a:r>
            <a:r>
              <a:rPr lang="en-US" sz="2400" dirty="0" err="1"/>
              <a:t>trabajo</a:t>
            </a:r>
            <a:endParaRPr lang="en-US" sz="2400" dirty="0"/>
          </a:p>
          <a:p>
            <a:pPr lvl="1"/>
            <a:r>
              <a:rPr lang="en-US" sz="2400" dirty="0" err="1"/>
              <a:t>Políticas</a:t>
            </a:r>
            <a:r>
              <a:rPr lang="en-US" sz="2400" dirty="0"/>
              <a:t> de </a:t>
            </a:r>
            <a:r>
              <a:rPr lang="en-US" sz="2400" dirty="0" err="1"/>
              <a:t>seguridad</a:t>
            </a:r>
            <a:r>
              <a:rPr lang="en-US" sz="2400" dirty="0"/>
              <a:t> </a:t>
            </a:r>
            <a:r>
              <a:rPr lang="en-US" sz="2400" dirty="0" err="1"/>
              <a:t>establecidas</a:t>
            </a:r>
            <a:endParaRPr lang="en-US" sz="2400" dirty="0"/>
          </a:p>
          <a:p>
            <a:pPr lvl="1"/>
            <a:r>
              <a:rPr lang="en-US" sz="2400" dirty="0" err="1"/>
              <a:t>Vigilancia</a:t>
            </a:r>
            <a:r>
              <a:rPr lang="en-US" sz="2400" dirty="0"/>
              <a:t> </a:t>
            </a:r>
            <a:r>
              <a:rPr lang="en-US" sz="2400" dirty="0" err="1"/>
              <a:t>médica</a:t>
            </a:r>
            <a:endParaRPr lang="en-US" sz="2400" dirty="0"/>
          </a:p>
          <a:p>
            <a:pPr lvl="1"/>
            <a:r>
              <a:rPr lang="en-US" sz="2400" dirty="0"/>
              <a:t>EPP (</a:t>
            </a:r>
            <a:r>
              <a:rPr lang="en-US" sz="2400" dirty="0" err="1"/>
              <a:t>guantes</a:t>
            </a:r>
            <a:r>
              <a:rPr lang="en-US" sz="2400" dirty="0"/>
              <a:t>, </a:t>
            </a:r>
            <a:r>
              <a:rPr lang="en-US" sz="2400" dirty="0" err="1"/>
              <a:t>batas</a:t>
            </a:r>
            <a:r>
              <a:rPr lang="en-US" sz="2400" dirty="0"/>
              <a:t>, </a:t>
            </a:r>
            <a:r>
              <a:rPr lang="en-US" sz="2400" dirty="0" err="1"/>
              <a:t>protección</a:t>
            </a:r>
            <a:r>
              <a:rPr lang="en-US" sz="2400" dirty="0"/>
              <a:t> </a:t>
            </a:r>
          </a:p>
          <a:p>
            <a:pPr marL="457200" lvl="1" indent="0">
              <a:buNone/>
            </a:pPr>
            <a:r>
              <a:rPr lang="en-US" sz="2400" dirty="0" err="1"/>
              <a:t>respiratoria</a:t>
            </a:r>
            <a:r>
              <a:rPr lang="en-US" sz="2400" dirty="0"/>
              <a:t> y </a:t>
            </a:r>
            <a:r>
              <a:rPr lang="en-US" sz="2400" dirty="0" err="1"/>
              <a:t>lentes</a:t>
            </a:r>
            <a:r>
              <a:rPr lang="en-US" sz="2400" dirty="0"/>
              <a:t> de </a:t>
            </a:r>
            <a:r>
              <a:rPr lang="en-US" sz="2400" dirty="0" err="1"/>
              <a:t>seguridad</a:t>
            </a:r>
            <a:endParaRPr lang="en-US" sz="2400" dirty="0"/>
          </a:p>
          <a:p>
            <a:pPr lvl="1"/>
            <a:endParaRPr lang="en-US" dirty="0"/>
          </a:p>
        </p:txBody>
      </p:sp>
      <p:sp>
        <p:nvSpPr>
          <p:cNvPr id="7" name="Rectangle 6"/>
          <p:cNvSpPr/>
          <p:nvPr/>
        </p:nvSpPr>
        <p:spPr>
          <a:xfrm>
            <a:off x="5699885" y="2653757"/>
            <a:ext cx="749568" cy="1903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93855" y="3361259"/>
            <a:ext cx="717685" cy="1858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r="24738"/>
          <a:stretch/>
        </p:blipFill>
        <p:spPr>
          <a:xfrm>
            <a:off x="5609597" y="2724150"/>
            <a:ext cx="2924804" cy="3771900"/>
          </a:xfrm>
          <a:prstGeom prst="rect">
            <a:avLst/>
          </a:prstGeom>
        </p:spPr>
      </p:pic>
      <p:cxnSp>
        <p:nvCxnSpPr>
          <p:cNvPr id="29" name="Straight Arrow Connector 28"/>
          <p:cNvCxnSpPr/>
          <p:nvPr/>
        </p:nvCxnSpPr>
        <p:spPr>
          <a:xfrm>
            <a:off x="5105400" y="4997852"/>
            <a:ext cx="1241759" cy="29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257800" y="5638800"/>
            <a:ext cx="12954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35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effectLst>
                  <a:outerShdw blurRad="38100" dist="38100" dir="2700000" algn="tl">
                    <a:srgbClr val="000000">
                      <a:alpha val="43137"/>
                    </a:srgbClr>
                  </a:outerShdw>
                </a:effectLst>
              </a:rPr>
              <a:t>Definición de droga peligrosa (DP)</a:t>
            </a:r>
          </a:p>
        </p:txBody>
      </p:sp>
      <p:sp>
        <p:nvSpPr>
          <p:cNvPr id="3" name="Content Placeholder 2"/>
          <p:cNvSpPr>
            <a:spLocks noGrp="1"/>
          </p:cNvSpPr>
          <p:nvPr>
            <p:ph idx="1"/>
          </p:nvPr>
        </p:nvSpPr>
        <p:spPr>
          <a:xfrm>
            <a:off x="457200" y="1600200"/>
            <a:ext cx="8534400" cy="5029200"/>
          </a:xfrm>
        </p:spPr>
        <p:txBody>
          <a:bodyPr>
            <a:normAutofit fontScale="85000" lnSpcReduction="20000"/>
          </a:bodyPr>
          <a:lstStyle/>
          <a:p>
            <a:pPr marL="0" indent="0">
              <a:buNone/>
            </a:pPr>
            <a:r>
              <a:rPr lang="es-ES" sz="3900" dirty="0"/>
              <a:t>Características que definen a una droga peligrosa</a:t>
            </a:r>
          </a:p>
          <a:p>
            <a:pPr lvl="1"/>
            <a:r>
              <a:rPr lang="es-ES" dirty="0"/>
              <a:t>Carcinogenicidad</a:t>
            </a:r>
          </a:p>
          <a:p>
            <a:pPr lvl="1"/>
            <a:r>
              <a:rPr lang="es-ES" dirty="0"/>
              <a:t>Teratogenicidad o toxicidad el desarrollo </a:t>
            </a:r>
          </a:p>
          <a:p>
            <a:pPr lvl="1"/>
            <a:r>
              <a:rPr lang="es-ES" dirty="0"/>
              <a:t>Toxicidad reproductiva</a:t>
            </a:r>
          </a:p>
          <a:p>
            <a:pPr lvl="1"/>
            <a:r>
              <a:rPr lang="es-ES" dirty="0"/>
              <a:t>Toxicidad de órganos a dosis bajas</a:t>
            </a:r>
          </a:p>
          <a:p>
            <a:pPr lvl="1"/>
            <a:r>
              <a:rPr lang="es-ES" dirty="0"/>
              <a:t>Genotoxicidad</a:t>
            </a:r>
          </a:p>
          <a:p>
            <a:pPr lvl="1"/>
            <a:r>
              <a:rPr lang="es-ES" dirty="0"/>
              <a:t>Estructura y toxicidad similares a drogas utilizadas en quimioterapia ya existentes </a:t>
            </a:r>
          </a:p>
          <a:p>
            <a:pPr marL="457200" lvl="1" indent="0">
              <a:buNone/>
            </a:pPr>
            <a:r>
              <a:rPr lang="es-ES" sz="1800" i="1" dirty="0"/>
              <a:t>	</a:t>
            </a:r>
            <a:r>
              <a:rPr lang="es-ES" sz="1800" i="1" dirty="0" err="1"/>
              <a:t>Source</a:t>
            </a:r>
            <a:r>
              <a:rPr lang="es-ES" sz="1800" i="1" dirty="0"/>
              <a:t>: </a:t>
            </a:r>
            <a:r>
              <a:rPr lang="es-ES" sz="1800" i="1" dirty="0" err="1"/>
              <a:t>Adapted</a:t>
            </a:r>
            <a:r>
              <a:rPr lang="es-ES" sz="1800" i="1" dirty="0"/>
              <a:t> </a:t>
            </a:r>
            <a:r>
              <a:rPr lang="es-ES" sz="1800" i="1" dirty="0" err="1"/>
              <a:t>from</a:t>
            </a:r>
            <a:r>
              <a:rPr lang="es-ES" sz="1800" i="1" dirty="0"/>
              <a:t> </a:t>
            </a:r>
            <a:r>
              <a:rPr lang="es-ES" sz="1800" i="1" dirty="0" err="1"/>
              <a:t>the</a:t>
            </a:r>
            <a:r>
              <a:rPr lang="es-ES" sz="1800" i="1" dirty="0"/>
              <a:t> </a:t>
            </a:r>
            <a:r>
              <a:rPr lang="es-ES" sz="1800" i="1" dirty="0" err="1"/>
              <a:t>National</a:t>
            </a:r>
            <a:r>
              <a:rPr lang="es-ES" sz="1800" i="1" dirty="0"/>
              <a:t> </a:t>
            </a:r>
            <a:r>
              <a:rPr lang="es-ES" sz="1800" i="1" dirty="0" err="1"/>
              <a:t>Institute</a:t>
            </a:r>
            <a:r>
              <a:rPr lang="es-ES" sz="1800" i="1" dirty="0"/>
              <a:t> </a:t>
            </a:r>
            <a:r>
              <a:rPr lang="es-ES" sz="1800" i="1" dirty="0" err="1"/>
              <a:t>for</a:t>
            </a:r>
            <a:r>
              <a:rPr lang="es-ES" sz="1800" i="1" dirty="0"/>
              <a:t> </a:t>
            </a:r>
            <a:r>
              <a:rPr lang="es-ES" sz="1800" i="1" dirty="0" err="1"/>
              <a:t>Occupational</a:t>
            </a:r>
            <a:r>
              <a:rPr lang="es-ES" sz="1800" i="1" dirty="0"/>
              <a:t> Safety and </a:t>
            </a:r>
            <a:r>
              <a:rPr lang="es-ES" sz="1800" i="1" dirty="0" err="1"/>
              <a:t>Health</a:t>
            </a:r>
            <a:r>
              <a:rPr lang="es-ES" sz="1800" i="1" dirty="0"/>
              <a:t> (NIOSH 2004), 	</a:t>
            </a:r>
            <a:r>
              <a:rPr lang="es-ES" sz="1800" i="1" dirty="0" err="1"/>
              <a:t>the</a:t>
            </a:r>
            <a:r>
              <a:rPr lang="es-ES" sz="1800" i="1" dirty="0"/>
              <a:t> </a:t>
            </a:r>
            <a:r>
              <a:rPr lang="es-ES" sz="1800" i="1" dirty="0" err="1"/>
              <a:t>Occupational</a:t>
            </a:r>
            <a:r>
              <a:rPr lang="es-ES" sz="1800" i="1" dirty="0"/>
              <a:t> Safety and </a:t>
            </a:r>
            <a:r>
              <a:rPr lang="es-ES" sz="1800" i="1" dirty="0" err="1"/>
              <a:t>Health</a:t>
            </a:r>
            <a:r>
              <a:rPr lang="es-ES" sz="1800" i="1" dirty="0"/>
              <a:t> </a:t>
            </a:r>
            <a:r>
              <a:rPr lang="es-ES" sz="1800" i="1" dirty="0" err="1"/>
              <a:t>Administration</a:t>
            </a:r>
            <a:r>
              <a:rPr lang="es-ES" sz="1800" i="1" dirty="0"/>
              <a:t> (OSHA 1999), and </a:t>
            </a:r>
            <a:r>
              <a:rPr lang="es-ES" sz="1800" i="1" dirty="0" err="1"/>
              <a:t>the</a:t>
            </a:r>
            <a:r>
              <a:rPr lang="es-ES" sz="1800" i="1" dirty="0"/>
              <a:t> American </a:t>
            </a:r>
            <a:r>
              <a:rPr lang="es-ES" sz="1800" i="1" dirty="0" err="1"/>
              <a:t>Society</a:t>
            </a:r>
            <a:r>
              <a:rPr lang="es-ES" sz="1800" i="1" dirty="0"/>
              <a:t> of 	</a:t>
            </a:r>
            <a:r>
              <a:rPr lang="es-ES" sz="1800" i="1" dirty="0" err="1"/>
              <a:t>Health-System</a:t>
            </a:r>
            <a:r>
              <a:rPr lang="es-ES" sz="1800" i="1" dirty="0"/>
              <a:t> </a:t>
            </a:r>
            <a:r>
              <a:rPr lang="es-ES" sz="1800" i="1" dirty="0" err="1"/>
              <a:t>Pharmacists</a:t>
            </a:r>
            <a:r>
              <a:rPr lang="es-ES" sz="1800" i="1" dirty="0"/>
              <a:t> (ASHP 1990).</a:t>
            </a:r>
          </a:p>
          <a:p>
            <a:pPr lvl="1"/>
            <a:endParaRPr lang="es-ES" sz="1800" dirty="0"/>
          </a:p>
          <a:p>
            <a:pPr marL="0" indent="0">
              <a:buNone/>
            </a:pPr>
            <a:r>
              <a:rPr lang="es-ES" sz="3900" dirty="0"/>
              <a:t>La mayoría de las DP son agentes quimioterapéuticos </a:t>
            </a:r>
          </a:p>
          <a:p>
            <a:pPr marL="457200" lvl="1" indent="0">
              <a:buNone/>
            </a:pPr>
            <a:endParaRPr lang="es-ES" dirty="0"/>
          </a:p>
        </p:txBody>
      </p:sp>
    </p:spTree>
    <p:extLst>
      <p:ext uri="{BB962C8B-B14F-4D97-AF65-F5344CB8AC3E}">
        <p14:creationId xmlns:p14="http://schemas.microsoft.com/office/powerpoint/2010/main" val="28842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Flujograma</a:t>
            </a:r>
            <a:r>
              <a:rPr lang="en-US" dirty="0">
                <a:effectLst>
                  <a:outerShdw blurRad="38100" dist="38100" dir="2700000" algn="tl">
                    <a:srgbClr val="000000">
                      <a:alpha val="43137"/>
                    </a:srgbClr>
                  </a:outerShdw>
                </a:effectLst>
              </a:rPr>
              <a:t> de DPs en un hospital o </a:t>
            </a:r>
            <a:r>
              <a:rPr lang="en-US" dirty="0" err="1">
                <a:effectLst>
                  <a:outerShdw blurRad="38100" dist="38100" dir="2700000" algn="tl">
                    <a:srgbClr val="000000">
                      <a:alpha val="43137"/>
                    </a:srgbClr>
                  </a:outerShdw>
                </a:effectLst>
              </a:rPr>
              <a:t>clínica</a:t>
            </a:r>
            <a:endParaRPr lang="en-US" dirty="0">
              <a:effectLst>
                <a:outerShdw blurRad="38100" dist="38100" dir="2700000" algn="tl">
                  <a:srgbClr val="000000">
                    <a:alpha val="43137"/>
                  </a:srgbClr>
                </a:outerShdw>
              </a:effectLst>
            </a:endParaRPr>
          </a:p>
        </p:txBody>
      </p:sp>
      <p:sp>
        <p:nvSpPr>
          <p:cNvPr id="4" name="Rounded Rectangle 3"/>
          <p:cNvSpPr/>
          <p:nvPr/>
        </p:nvSpPr>
        <p:spPr>
          <a:xfrm>
            <a:off x="3657600" y="2076450"/>
            <a:ext cx="1524001" cy="11049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600" b="1" dirty="0" err="1">
                <a:effectLst>
                  <a:outerShdw blurRad="38100" dist="38100" dir="2700000" algn="tl">
                    <a:srgbClr val="000000">
                      <a:alpha val="43137"/>
                    </a:srgbClr>
                  </a:outerShdw>
                </a:effectLst>
              </a:rPr>
              <a:t>Preparación</a:t>
            </a:r>
            <a:r>
              <a:rPr lang="en-US" sz="1600" b="1" dirty="0">
                <a:effectLst>
                  <a:outerShdw blurRad="38100" dist="38100" dir="2700000" algn="tl">
                    <a:srgbClr val="000000">
                      <a:alpha val="43137"/>
                    </a:srgbClr>
                  </a:outerShdw>
                </a:effectLst>
              </a:rPr>
              <a:t> de DPs</a:t>
            </a:r>
          </a:p>
        </p:txBody>
      </p:sp>
      <p:sp>
        <p:nvSpPr>
          <p:cNvPr id="5" name="Rounded Rectangle 4"/>
          <p:cNvSpPr/>
          <p:nvPr/>
        </p:nvSpPr>
        <p:spPr>
          <a:xfrm>
            <a:off x="609600" y="2191174"/>
            <a:ext cx="1524001" cy="11049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1600" b="1" dirty="0" err="1">
                <a:effectLst>
                  <a:outerShdw blurRad="38100" dist="38100" dir="2700000" algn="tl">
                    <a:srgbClr val="000000">
                      <a:alpha val="43137"/>
                    </a:srgbClr>
                  </a:outerShdw>
                </a:effectLst>
              </a:rPr>
              <a:t>Recepción</a:t>
            </a:r>
            <a:r>
              <a:rPr lang="en-US" sz="1600" b="1" dirty="0">
                <a:effectLst>
                  <a:outerShdw blurRad="38100" dist="38100" dir="2700000" algn="tl">
                    <a:srgbClr val="000000">
                      <a:alpha val="43137"/>
                    </a:srgbClr>
                  </a:outerShdw>
                </a:effectLst>
              </a:rPr>
              <a:t> de DPs</a:t>
            </a:r>
          </a:p>
        </p:txBody>
      </p:sp>
      <p:sp>
        <p:nvSpPr>
          <p:cNvPr id="6" name="Rounded Rectangle 5"/>
          <p:cNvSpPr/>
          <p:nvPr/>
        </p:nvSpPr>
        <p:spPr>
          <a:xfrm>
            <a:off x="6781800" y="2160616"/>
            <a:ext cx="1524001" cy="11049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600" b="1" dirty="0" err="1">
                <a:effectLst>
                  <a:outerShdw blurRad="38100" dist="38100" dir="2700000" algn="tl">
                    <a:srgbClr val="000000">
                      <a:alpha val="43137"/>
                    </a:srgbClr>
                  </a:outerShdw>
                </a:effectLst>
              </a:rPr>
              <a:t>Administración</a:t>
            </a:r>
            <a:r>
              <a:rPr lang="en-US" sz="1600" b="1" dirty="0">
                <a:effectLst>
                  <a:outerShdw blurRad="38100" dist="38100" dir="2700000" algn="tl">
                    <a:srgbClr val="000000">
                      <a:alpha val="43137"/>
                    </a:srgbClr>
                  </a:outerShdw>
                </a:effectLst>
              </a:rPr>
              <a:t> de DPs</a:t>
            </a:r>
          </a:p>
        </p:txBody>
      </p:sp>
      <p:sp>
        <p:nvSpPr>
          <p:cNvPr id="7" name="Rounded Rectangle 6"/>
          <p:cNvSpPr/>
          <p:nvPr/>
        </p:nvSpPr>
        <p:spPr>
          <a:xfrm>
            <a:off x="6728651" y="4407682"/>
            <a:ext cx="1490597" cy="11049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err="1">
                <a:effectLst>
                  <a:outerShdw blurRad="38100" dist="38100" dir="2700000" algn="tl">
                    <a:srgbClr val="000000">
                      <a:alpha val="43137"/>
                    </a:srgbClr>
                  </a:outerShdw>
                </a:effectLst>
              </a:rPr>
              <a:t>Área</a:t>
            </a:r>
            <a:r>
              <a:rPr lang="en-US" sz="1600" b="1" dirty="0">
                <a:effectLst>
                  <a:outerShdw blurRad="38100" dist="38100" dir="2700000" algn="tl">
                    <a:srgbClr val="000000">
                      <a:alpha val="43137"/>
                    </a:srgbClr>
                  </a:outerShdw>
                </a:effectLst>
              </a:rPr>
              <a:t> de </a:t>
            </a:r>
            <a:r>
              <a:rPr lang="en-US" sz="1600" b="1" dirty="0" err="1">
                <a:effectLst>
                  <a:outerShdw blurRad="38100" dist="38100" dir="2700000" algn="tl">
                    <a:srgbClr val="000000">
                      <a:alpha val="43137"/>
                    </a:srgbClr>
                  </a:outerShdw>
                </a:effectLst>
              </a:rPr>
              <a:t>lavanderia</a:t>
            </a:r>
            <a:endParaRPr lang="en-US" sz="1600" b="1" dirty="0">
              <a:effectLst>
                <a:outerShdw blurRad="38100" dist="38100" dir="2700000" algn="tl">
                  <a:srgbClr val="000000">
                    <a:alpha val="43137"/>
                  </a:srgbClr>
                </a:outerShdw>
              </a:effectLst>
            </a:endParaRPr>
          </a:p>
        </p:txBody>
      </p:sp>
      <p:sp>
        <p:nvSpPr>
          <p:cNvPr id="8" name="Rounded Rectangle 7"/>
          <p:cNvSpPr/>
          <p:nvPr/>
        </p:nvSpPr>
        <p:spPr>
          <a:xfrm>
            <a:off x="3682004" y="4407682"/>
            <a:ext cx="1498244" cy="1104900"/>
          </a:xfrm>
          <a:prstGeom prst="roundRect">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r>
              <a:rPr lang="en-US" sz="1600" b="1" dirty="0" err="1">
                <a:effectLst>
                  <a:outerShdw blurRad="38100" dist="38100" dir="2700000" algn="tl">
                    <a:srgbClr val="000000">
                      <a:alpha val="43137"/>
                    </a:srgbClr>
                  </a:outerShdw>
                </a:effectLst>
              </a:rPr>
              <a:t>Recoleción</a:t>
            </a:r>
            <a:r>
              <a:rPr lang="en-US" sz="1600" b="1" dirty="0">
                <a:effectLst>
                  <a:outerShdw blurRad="38100" dist="38100" dir="2700000" algn="tl">
                    <a:srgbClr val="000000">
                      <a:alpha val="43137"/>
                    </a:srgbClr>
                  </a:outerShdw>
                </a:effectLst>
              </a:rPr>
              <a:t> de </a:t>
            </a:r>
            <a:r>
              <a:rPr lang="en-US" sz="1600" b="1" dirty="0" err="1">
                <a:effectLst>
                  <a:outerShdw blurRad="38100" dist="38100" dir="2700000" algn="tl">
                    <a:srgbClr val="000000">
                      <a:alpha val="43137"/>
                    </a:srgbClr>
                  </a:outerShdw>
                </a:effectLst>
              </a:rPr>
              <a:t>desechos</a:t>
            </a:r>
            <a:r>
              <a:rPr lang="en-US" sz="1600" b="1" dirty="0">
                <a:effectLst>
                  <a:outerShdw blurRad="38100" dist="38100" dir="2700000" algn="tl">
                    <a:srgbClr val="000000">
                      <a:alpha val="43137"/>
                    </a:srgbClr>
                  </a:outerShdw>
                </a:effectLst>
              </a:rPr>
              <a:t> </a:t>
            </a:r>
            <a:r>
              <a:rPr lang="en-US" sz="1600" b="1" dirty="0" err="1">
                <a:effectLst>
                  <a:outerShdw blurRad="38100" dist="38100" dir="2700000" algn="tl">
                    <a:srgbClr val="000000">
                      <a:alpha val="43137"/>
                    </a:srgbClr>
                  </a:outerShdw>
                </a:effectLst>
              </a:rPr>
              <a:t>contaminados</a:t>
            </a:r>
            <a:endParaRPr lang="en-US" sz="1600" b="1" dirty="0">
              <a:effectLst>
                <a:outerShdw blurRad="38100" dist="38100" dir="2700000" algn="tl">
                  <a:srgbClr val="000000">
                    <a:alpha val="43137"/>
                  </a:srgbClr>
                </a:outerShdw>
              </a:effectLst>
            </a:endParaRPr>
          </a:p>
        </p:txBody>
      </p:sp>
      <p:sp>
        <p:nvSpPr>
          <p:cNvPr id="9" name="Rounded Rectangle 8"/>
          <p:cNvSpPr/>
          <p:nvPr/>
        </p:nvSpPr>
        <p:spPr>
          <a:xfrm>
            <a:off x="627663" y="4388732"/>
            <a:ext cx="1524001" cy="11049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dirty="0" err="1">
                <a:effectLst>
                  <a:outerShdw blurRad="38100" dist="38100" dir="2700000" algn="tl">
                    <a:srgbClr val="000000">
                      <a:alpha val="43137"/>
                    </a:srgbClr>
                  </a:outerShdw>
                </a:effectLst>
              </a:rPr>
              <a:t>Disposición</a:t>
            </a:r>
            <a:r>
              <a:rPr lang="en-US" b="1" dirty="0">
                <a:effectLst>
                  <a:outerShdw blurRad="38100" dist="38100" dir="2700000" algn="tl">
                    <a:srgbClr val="000000">
                      <a:alpha val="43137"/>
                    </a:srgbClr>
                  </a:outerShdw>
                </a:effectLst>
              </a:rPr>
              <a:t> de </a:t>
            </a:r>
            <a:r>
              <a:rPr lang="en-US" b="1" dirty="0" err="1">
                <a:effectLst>
                  <a:outerShdw blurRad="38100" dist="38100" dir="2700000" algn="tl">
                    <a:srgbClr val="000000">
                      <a:alpha val="43137"/>
                    </a:srgbClr>
                  </a:outerShdw>
                </a:effectLst>
              </a:rPr>
              <a:t>desechos</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contaminados</a:t>
            </a:r>
            <a:endParaRPr lang="en-US" b="1" dirty="0">
              <a:effectLst>
                <a:outerShdw blurRad="38100" dist="38100" dir="2700000" algn="tl">
                  <a:srgbClr val="000000">
                    <a:alpha val="43137"/>
                  </a:srgbClr>
                </a:outerShdw>
              </a:effectLst>
            </a:endParaRPr>
          </a:p>
        </p:txBody>
      </p:sp>
      <p:cxnSp>
        <p:nvCxnSpPr>
          <p:cNvPr id="16" name="Straight Arrow Connector 15"/>
          <p:cNvCxnSpPr/>
          <p:nvPr/>
        </p:nvCxnSpPr>
        <p:spPr>
          <a:xfrm>
            <a:off x="2215530" y="2644932"/>
            <a:ext cx="1318605" cy="0"/>
          </a:xfrm>
          <a:prstGeom prst="straightConnector1">
            <a:avLst/>
          </a:prstGeom>
          <a:ln w="127000" cmpd="sng">
            <a:solidFill>
              <a:schemeClr val="accent6">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Content Placeholder 29"/>
          <p:cNvSpPr>
            <a:spLocks noGrp="1"/>
          </p:cNvSpPr>
          <p:nvPr>
            <p:ph idx="1"/>
          </p:nvPr>
        </p:nvSpPr>
        <p:spPr>
          <a:xfrm>
            <a:off x="-2743200" y="1905000"/>
            <a:ext cx="990600" cy="4343400"/>
          </a:xfrm>
          <a:ln>
            <a:solidFill>
              <a:schemeClr val="bg1">
                <a:lumMod val="65000"/>
              </a:schemeClr>
            </a:solidFill>
          </a:ln>
        </p:spPr>
        <p:txBody>
          <a:bodyPr/>
          <a:lstStyle/>
          <a:p>
            <a:endParaRPr lang="en-US" dirty="0"/>
          </a:p>
          <a:p>
            <a:pPr marL="0" indent="0">
              <a:buNone/>
            </a:pPr>
            <a:endParaRPr lang="en-US" dirty="0"/>
          </a:p>
          <a:p>
            <a:endParaRPr lang="en-US" dirty="0"/>
          </a:p>
          <a:p>
            <a:endParaRPr lang="en-US" dirty="0"/>
          </a:p>
          <a:p>
            <a:endParaRPr lang="en-US" dirty="0"/>
          </a:p>
          <a:p>
            <a:endParaRPr lang="en-US" i="1" dirty="0"/>
          </a:p>
          <a:p>
            <a:endParaRPr lang="en-US" dirty="0"/>
          </a:p>
          <a:p>
            <a:endParaRPr lang="en-US" dirty="0"/>
          </a:p>
          <a:p>
            <a:endParaRPr lang="en-US" dirty="0"/>
          </a:p>
        </p:txBody>
      </p:sp>
      <p:cxnSp>
        <p:nvCxnSpPr>
          <p:cNvPr id="42" name="Straight Arrow Connector 41"/>
          <p:cNvCxnSpPr/>
          <p:nvPr/>
        </p:nvCxnSpPr>
        <p:spPr>
          <a:xfrm>
            <a:off x="5297829" y="2628900"/>
            <a:ext cx="1295400" cy="0"/>
          </a:xfrm>
          <a:prstGeom prst="straightConnector1">
            <a:avLst/>
          </a:prstGeom>
          <a:ln w="127000" cmpd="sng">
            <a:solidFill>
              <a:schemeClr val="accent6">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473949" y="3265516"/>
            <a:ext cx="0" cy="1123216"/>
          </a:xfrm>
          <a:prstGeom prst="straightConnector1">
            <a:avLst/>
          </a:prstGeom>
          <a:ln w="127000" cmpd="sng">
            <a:solidFill>
              <a:schemeClr val="accent6">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2215530" y="4924744"/>
            <a:ext cx="1298105" cy="16438"/>
          </a:xfrm>
          <a:prstGeom prst="straightConnector1">
            <a:avLst/>
          </a:prstGeom>
          <a:ln w="127000" cmpd="sng">
            <a:solidFill>
              <a:schemeClr val="accent6">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5297829" y="3352800"/>
            <a:ext cx="1131908" cy="914400"/>
          </a:xfrm>
          <a:prstGeom prst="straightConnector1">
            <a:avLst/>
          </a:prstGeom>
          <a:ln w="127000" cmpd="sng">
            <a:solidFill>
              <a:schemeClr val="accent6">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19900" y="3296074"/>
            <a:ext cx="11226" cy="1092658"/>
          </a:xfrm>
          <a:prstGeom prst="straightConnector1">
            <a:avLst/>
          </a:prstGeom>
          <a:ln w="127000" cmpd="sng">
            <a:solidFill>
              <a:schemeClr val="accent6">
                <a:lumMod val="50000"/>
              </a:schemeClr>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29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sz="4000" dirty="0" err="1">
                <a:effectLst>
                  <a:outerShdw blurRad="38100" dist="38100" dir="2700000" algn="tl">
                    <a:srgbClr val="000000">
                      <a:alpha val="43137"/>
                    </a:srgbClr>
                  </a:outerShdw>
                </a:effectLst>
              </a:rPr>
              <a:t>Áreas</a:t>
            </a:r>
            <a:r>
              <a:rPr lang="en-US" sz="4000" dirty="0">
                <a:effectLst>
                  <a:outerShdw blurRad="38100" dist="38100" dir="2700000" algn="tl">
                    <a:srgbClr val="000000">
                      <a:alpha val="43137"/>
                    </a:srgbClr>
                  </a:outerShdw>
                </a:effectLst>
              </a:rPr>
              <a:t> communes para fomenter la </a:t>
            </a:r>
            <a:r>
              <a:rPr lang="en-US" sz="4000" dirty="0" err="1">
                <a:effectLst>
                  <a:outerShdw blurRad="38100" dist="38100" dir="2700000" algn="tl">
                    <a:srgbClr val="000000">
                      <a:alpha val="43137"/>
                    </a:srgbClr>
                  </a:outerShdw>
                </a:effectLst>
              </a:rPr>
              <a:t>seguridad</a:t>
            </a:r>
            <a:r>
              <a:rPr lang="en-US" sz="4000" dirty="0">
                <a:effectLst>
                  <a:outerShdw blurRad="38100" dist="38100" dir="2700000" algn="tl">
                    <a:srgbClr val="000000">
                      <a:alpha val="43137"/>
                    </a:srgbClr>
                  </a:outerShdw>
                </a:effectLst>
              </a:rPr>
              <a:t> entre los </a:t>
            </a:r>
            <a:r>
              <a:rPr lang="en-US" sz="4000" dirty="0" err="1">
                <a:effectLst>
                  <a:outerShdw blurRad="38100" dist="38100" dir="2700000" algn="tl">
                    <a:srgbClr val="000000">
                      <a:alpha val="43137"/>
                    </a:srgbClr>
                  </a:outerShdw>
                </a:effectLst>
              </a:rPr>
              <a:t>trabajadores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expuestos</a:t>
            </a:r>
            <a:r>
              <a:rPr lang="en-US"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457200" y="1600200"/>
            <a:ext cx="8229600" cy="4876800"/>
          </a:xfrm>
        </p:spPr>
        <p:txBody>
          <a:bodyPr vert="horz" lIns="91440" tIns="45720" rIns="91440" bIns="45720" rtlCol="0">
            <a:normAutofit fontScale="77500" lnSpcReduction="20000"/>
          </a:bodyPr>
          <a:lstStyle/>
          <a:p>
            <a:pPr marL="0" indent="0">
              <a:spcAft>
                <a:spcPts val="2400"/>
              </a:spcAft>
              <a:buNone/>
            </a:pPr>
            <a:r>
              <a:rPr lang="en-US" sz="3300" dirty="0" err="1"/>
              <a:t>Educar</a:t>
            </a:r>
            <a:r>
              <a:rPr lang="en-US" sz="3300" dirty="0"/>
              <a:t> al personal </a:t>
            </a:r>
            <a:r>
              <a:rPr lang="en-US" sz="3300" dirty="0" err="1"/>
              <a:t>respecto</a:t>
            </a:r>
            <a:r>
              <a:rPr lang="en-US" sz="3300" dirty="0"/>
              <a:t> de los </a:t>
            </a:r>
            <a:r>
              <a:rPr lang="en-US" sz="3300" dirty="0" err="1"/>
              <a:t>riesgos</a:t>
            </a:r>
            <a:r>
              <a:rPr lang="en-US" sz="3300" dirty="0"/>
              <a:t> para la </a:t>
            </a:r>
            <a:r>
              <a:rPr lang="en-US" sz="3300" dirty="0" err="1"/>
              <a:t>salud</a:t>
            </a:r>
            <a:r>
              <a:rPr lang="en-US" sz="3300" dirty="0"/>
              <a:t> al </a:t>
            </a:r>
            <a:r>
              <a:rPr lang="en-US" sz="3300" dirty="0" err="1"/>
              <a:t>exponerse</a:t>
            </a:r>
            <a:r>
              <a:rPr lang="en-US" sz="3300" dirty="0"/>
              <a:t> a </a:t>
            </a:r>
            <a:r>
              <a:rPr lang="en-US" sz="3300" dirty="0" err="1"/>
              <a:t>las</a:t>
            </a:r>
            <a:r>
              <a:rPr lang="en-US" sz="3300" dirty="0"/>
              <a:t> DPs </a:t>
            </a:r>
          </a:p>
          <a:p>
            <a:pPr marL="0" indent="0">
              <a:spcAft>
                <a:spcPts val="2400"/>
              </a:spcAft>
              <a:buNone/>
            </a:pPr>
            <a:r>
              <a:rPr lang="en-US" sz="3300" dirty="0" err="1"/>
              <a:t>Educar</a:t>
            </a:r>
            <a:r>
              <a:rPr lang="en-US" sz="3300" dirty="0"/>
              <a:t> al personal </a:t>
            </a:r>
            <a:r>
              <a:rPr lang="en-US" sz="3300" dirty="0" err="1"/>
              <a:t>acerca</a:t>
            </a:r>
            <a:r>
              <a:rPr lang="en-US" sz="3300" dirty="0"/>
              <a:t> de </a:t>
            </a:r>
            <a:r>
              <a:rPr lang="en-US" sz="3300" dirty="0" err="1"/>
              <a:t>las</a:t>
            </a:r>
            <a:r>
              <a:rPr lang="en-US" sz="3300" dirty="0"/>
              <a:t> </a:t>
            </a:r>
            <a:r>
              <a:rPr lang="en-US" sz="3300" dirty="0" err="1"/>
              <a:t>vías</a:t>
            </a:r>
            <a:r>
              <a:rPr lang="en-US" sz="3300" dirty="0"/>
              <a:t> de </a:t>
            </a:r>
            <a:r>
              <a:rPr lang="en-US" sz="3300" dirty="0" err="1"/>
              <a:t>exposición</a:t>
            </a:r>
            <a:r>
              <a:rPr lang="en-US" sz="3300" dirty="0"/>
              <a:t> a </a:t>
            </a:r>
            <a:r>
              <a:rPr lang="en-US" sz="3300" dirty="0" err="1"/>
              <a:t>las</a:t>
            </a:r>
            <a:r>
              <a:rPr lang="en-US" sz="3300" dirty="0"/>
              <a:t>  DPs</a:t>
            </a:r>
          </a:p>
          <a:p>
            <a:pPr marL="0" indent="0">
              <a:spcAft>
                <a:spcPts val="2400"/>
              </a:spcAft>
              <a:buNone/>
            </a:pPr>
            <a:r>
              <a:rPr lang="en-US" sz="3300" dirty="0" err="1"/>
              <a:t>Capacitación</a:t>
            </a:r>
            <a:r>
              <a:rPr lang="en-US" sz="3300" dirty="0"/>
              <a:t> </a:t>
            </a:r>
            <a:r>
              <a:rPr lang="en-US" sz="3300" dirty="0" err="1"/>
              <a:t>acerca</a:t>
            </a:r>
            <a:r>
              <a:rPr lang="en-US" sz="3300" dirty="0"/>
              <a:t> de </a:t>
            </a:r>
            <a:r>
              <a:rPr lang="en-US" sz="3300" dirty="0" err="1"/>
              <a:t>las</a:t>
            </a:r>
            <a:r>
              <a:rPr lang="en-US" sz="3300" dirty="0"/>
              <a:t> </a:t>
            </a:r>
            <a:r>
              <a:rPr lang="en-US" sz="3300" dirty="0" err="1"/>
              <a:t>buenas</a:t>
            </a:r>
            <a:r>
              <a:rPr lang="en-US" sz="3300" dirty="0"/>
              <a:t> </a:t>
            </a:r>
            <a:r>
              <a:rPr lang="en-US" sz="3300" dirty="0" err="1"/>
              <a:t>prácticas</a:t>
            </a:r>
            <a:r>
              <a:rPr lang="en-US" sz="3300" dirty="0"/>
              <a:t> de </a:t>
            </a:r>
            <a:r>
              <a:rPr lang="en-US" sz="3300" dirty="0" err="1"/>
              <a:t>trabajo</a:t>
            </a:r>
            <a:endParaRPr lang="en-US" sz="3300" dirty="0"/>
          </a:p>
          <a:p>
            <a:pPr marL="0" indent="0">
              <a:spcAft>
                <a:spcPts val="2400"/>
              </a:spcAft>
              <a:buNone/>
            </a:pPr>
            <a:r>
              <a:rPr lang="en-US" sz="3300" dirty="0" err="1"/>
              <a:t>Capacitación</a:t>
            </a:r>
            <a:r>
              <a:rPr lang="en-US" sz="3300" dirty="0"/>
              <a:t> </a:t>
            </a:r>
            <a:r>
              <a:rPr lang="en-US" sz="3300" dirty="0" err="1"/>
              <a:t>acerca</a:t>
            </a:r>
            <a:r>
              <a:rPr lang="en-US" sz="3300" dirty="0"/>
              <a:t> de </a:t>
            </a:r>
            <a:r>
              <a:rPr lang="en-US" sz="3300" dirty="0" err="1"/>
              <a:t>una</a:t>
            </a:r>
            <a:r>
              <a:rPr lang="en-US" sz="3300" dirty="0"/>
              <a:t> </a:t>
            </a:r>
            <a:r>
              <a:rPr lang="en-US" sz="3300" dirty="0" err="1"/>
              <a:t>correcta</a:t>
            </a:r>
            <a:r>
              <a:rPr lang="en-US" sz="3300" dirty="0"/>
              <a:t> </a:t>
            </a:r>
            <a:r>
              <a:rPr lang="en-US" sz="3300" dirty="0" err="1"/>
              <a:t>elección</a:t>
            </a:r>
            <a:r>
              <a:rPr lang="en-US" sz="3300" dirty="0"/>
              <a:t> del EPP  </a:t>
            </a:r>
          </a:p>
          <a:p>
            <a:pPr marL="0" indent="0">
              <a:spcAft>
                <a:spcPts val="2400"/>
              </a:spcAft>
              <a:buNone/>
            </a:pPr>
            <a:r>
              <a:rPr lang="en-US" sz="3300" dirty="0" err="1"/>
              <a:t>Capacitación</a:t>
            </a:r>
            <a:r>
              <a:rPr lang="en-US" sz="3300" dirty="0"/>
              <a:t> en el </a:t>
            </a:r>
            <a:r>
              <a:rPr lang="en-US" sz="3300" dirty="0" err="1"/>
              <a:t>uso</a:t>
            </a:r>
            <a:r>
              <a:rPr lang="en-US" sz="3300" dirty="0"/>
              <a:t> del kit de </a:t>
            </a:r>
            <a:r>
              <a:rPr lang="en-US" sz="3300" dirty="0" err="1"/>
              <a:t>derrames</a:t>
            </a:r>
            <a:r>
              <a:rPr lang="en-US" sz="3300" dirty="0"/>
              <a:t> </a:t>
            </a:r>
            <a:br>
              <a:rPr lang="en-US" sz="3000" dirty="0"/>
            </a:br>
            <a:endParaRPr lang="en-US" sz="3000" dirty="0"/>
          </a:p>
          <a:p>
            <a:pPr marL="0" indent="0">
              <a:spcAft>
                <a:spcPts val="2400"/>
              </a:spcAft>
              <a:buNone/>
            </a:pPr>
            <a:r>
              <a:rPr lang="en-US" sz="3000" dirty="0" err="1"/>
              <a:t>Capacitación</a:t>
            </a:r>
            <a:r>
              <a:rPr lang="en-US" sz="3000" dirty="0"/>
              <a:t> </a:t>
            </a:r>
            <a:r>
              <a:rPr lang="en-US" sz="3000" dirty="0" err="1"/>
              <a:t>acerca</a:t>
            </a:r>
            <a:r>
              <a:rPr lang="en-US" sz="3000" dirty="0"/>
              <a:t> del </a:t>
            </a:r>
            <a:r>
              <a:rPr lang="en-US" sz="3000" dirty="0" err="1"/>
              <a:t>uso</a:t>
            </a:r>
            <a:r>
              <a:rPr lang="en-US" sz="3000" dirty="0"/>
              <a:t> de kits de </a:t>
            </a:r>
            <a:r>
              <a:rPr lang="en-US" sz="3000" dirty="0" err="1"/>
              <a:t>derrames</a:t>
            </a:r>
            <a:endParaRPr lang="en-US" sz="3000" dirty="0"/>
          </a:p>
        </p:txBody>
      </p:sp>
    </p:spTree>
    <p:extLst>
      <p:ext uri="{BB962C8B-B14F-4D97-AF65-F5344CB8AC3E}">
        <p14:creationId xmlns:p14="http://schemas.microsoft.com/office/powerpoint/2010/main" val="98894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Recepción</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fármacos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antineplásicos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vert="horz" lIns="91440" tIns="45720" rIns="91440" bIns="45720" rtlCol="0">
            <a:normAutofit lnSpcReduction="10000"/>
          </a:bodyPr>
          <a:lstStyle/>
          <a:p>
            <a:pPr marL="0" indent="0">
              <a:spcAft>
                <a:spcPts val="2400"/>
              </a:spcAft>
              <a:buNone/>
            </a:pPr>
            <a:r>
              <a:rPr lang="en-US" sz="3000" dirty="0"/>
              <a:t>Al </a:t>
            </a:r>
            <a:r>
              <a:rPr lang="en-US" sz="3000" dirty="0" err="1"/>
              <a:t>revisar</a:t>
            </a:r>
            <a:r>
              <a:rPr lang="en-US" sz="3000" dirty="0"/>
              <a:t> </a:t>
            </a:r>
            <a:r>
              <a:rPr lang="en-US" sz="3000" dirty="0" err="1"/>
              <a:t>frascos</a:t>
            </a:r>
            <a:r>
              <a:rPr lang="en-US" sz="3000" dirty="0"/>
              <a:t> </a:t>
            </a:r>
            <a:r>
              <a:rPr lang="en-US" sz="3000" dirty="0" err="1"/>
              <a:t>potencialmente</a:t>
            </a:r>
            <a:r>
              <a:rPr lang="en-US" sz="3000" dirty="0"/>
              <a:t> </a:t>
            </a:r>
            <a:r>
              <a:rPr lang="en-US" sz="3000" dirty="0" err="1"/>
              <a:t>dañados</a:t>
            </a:r>
            <a:r>
              <a:rPr lang="en-US" sz="3000" dirty="0"/>
              <a:t>, </a:t>
            </a:r>
            <a:r>
              <a:rPr lang="en-US" sz="3000" dirty="0" err="1"/>
              <a:t>usar</a:t>
            </a:r>
            <a:r>
              <a:rPr lang="en-US" sz="3000" dirty="0"/>
              <a:t> un par de </a:t>
            </a:r>
            <a:r>
              <a:rPr lang="en-US" sz="3000" dirty="0" err="1"/>
              <a:t>guantes</a:t>
            </a:r>
            <a:r>
              <a:rPr lang="en-US" sz="3000" dirty="0"/>
              <a:t> </a:t>
            </a:r>
          </a:p>
          <a:p>
            <a:pPr marL="0" indent="0">
              <a:spcAft>
                <a:spcPts val="2400"/>
              </a:spcAft>
              <a:buNone/>
            </a:pPr>
            <a:r>
              <a:rPr lang="en-US" sz="3000" dirty="0"/>
              <a:t>Si el </a:t>
            </a:r>
            <a:r>
              <a:rPr lang="en-US" sz="3000" dirty="0" err="1"/>
              <a:t>cargamento</a:t>
            </a:r>
            <a:r>
              <a:rPr lang="en-US" sz="3000" dirty="0"/>
              <a:t> </a:t>
            </a:r>
            <a:r>
              <a:rPr lang="en-US" sz="3000" dirty="0" err="1"/>
              <a:t>resultó</a:t>
            </a:r>
            <a:r>
              <a:rPr lang="en-US" sz="3000" dirty="0"/>
              <a:t> </a:t>
            </a:r>
            <a:r>
              <a:rPr lang="en-US" sz="3000" dirty="0" err="1"/>
              <a:t>dañado</a:t>
            </a:r>
            <a:r>
              <a:rPr lang="en-US" sz="3000" dirty="0"/>
              <a:t>, </a:t>
            </a:r>
            <a:r>
              <a:rPr lang="en-US" sz="3000" dirty="0" err="1"/>
              <a:t>utilizar</a:t>
            </a:r>
            <a:r>
              <a:rPr lang="en-US" sz="3000" dirty="0"/>
              <a:t> EPP, </a:t>
            </a:r>
            <a:r>
              <a:rPr lang="en-US" sz="3000" dirty="0" err="1"/>
              <a:t>incluyendo</a:t>
            </a:r>
            <a:r>
              <a:rPr lang="en-US" sz="3000" dirty="0"/>
              <a:t> </a:t>
            </a:r>
            <a:r>
              <a:rPr lang="en-US" sz="3000" dirty="0" err="1"/>
              <a:t>doble</a:t>
            </a:r>
            <a:r>
              <a:rPr lang="en-US" sz="3000" dirty="0"/>
              <a:t> par de </a:t>
            </a:r>
            <a:r>
              <a:rPr lang="en-US" sz="3000" dirty="0" err="1"/>
              <a:t>guantes</a:t>
            </a:r>
            <a:r>
              <a:rPr lang="en-US" sz="3000" dirty="0"/>
              <a:t>, </a:t>
            </a:r>
            <a:r>
              <a:rPr lang="en-US" sz="3000" dirty="0" err="1"/>
              <a:t>bata</a:t>
            </a:r>
            <a:r>
              <a:rPr lang="en-US" sz="3000" dirty="0"/>
              <a:t> o </a:t>
            </a:r>
            <a:r>
              <a:rPr lang="en-US" sz="3000" dirty="0" err="1"/>
              <a:t>traje</a:t>
            </a:r>
            <a:r>
              <a:rPr lang="en-US" sz="3000" dirty="0"/>
              <a:t>, </a:t>
            </a:r>
            <a:r>
              <a:rPr lang="en-US" sz="3000" dirty="0" err="1"/>
              <a:t>protección</a:t>
            </a:r>
            <a:r>
              <a:rPr lang="en-US" sz="3000" dirty="0"/>
              <a:t> ocular y </a:t>
            </a:r>
            <a:r>
              <a:rPr lang="en-US" sz="3000" dirty="0" err="1"/>
              <a:t>respiratoria</a:t>
            </a:r>
            <a:r>
              <a:rPr lang="en-US" sz="3000" dirty="0"/>
              <a:t> (</a:t>
            </a:r>
            <a:r>
              <a:rPr lang="en-US" sz="3000" dirty="0" err="1"/>
              <a:t>ver</a:t>
            </a:r>
            <a:r>
              <a:rPr lang="en-US" sz="3000" dirty="0"/>
              <a:t> </a:t>
            </a:r>
            <a:r>
              <a:rPr lang="en-US" sz="3000" dirty="0" err="1"/>
              <a:t>apéncide</a:t>
            </a:r>
            <a:r>
              <a:rPr lang="en-US" sz="3000" dirty="0"/>
              <a:t> A) </a:t>
            </a:r>
          </a:p>
          <a:p>
            <a:pPr marL="0" indent="0">
              <a:spcAft>
                <a:spcPts val="2400"/>
              </a:spcAft>
              <a:buNone/>
            </a:pPr>
            <a:r>
              <a:rPr lang="en-US" sz="3000" dirty="0" err="1"/>
              <a:t>Utilizar</a:t>
            </a:r>
            <a:r>
              <a:rPr lang="en-US" sz="3000" dirty="0"/>
              <a:t> el kit de </a:t>
            </a:r>
            <a:r>
              <a:rPr lang="en-US" sz="3000" dirty="0" err="1"/>
              <a:t>derrames</a:t>
            </a:r>
            <a:r>
              <a:rPr lang="en-US" sz="3000" dirty="0"/>
              <a:t> para </a:t>
            </a:r>
            <a:r>
              <a:rPr lang="en-US" sz="3000" dirty="0" err="1"/>
              <a:t>manipular</a:t>
            </a:r>
            <a:r>
              <a:rPr lang="en-US" sz="3000" dirty="0"/>
              <a:t> los </a:t>
            </a:r>
            <a:r>
              <a:rPr lang="en-US" sz="3000" dirty="0" err="1"/>
              <a:t>elementos</a:t>
            </a:r>
            <a:r>
              <a:rPr lang="en-US" sz="3000" dirty="0"/>
              <a:t> </a:t>
            </a:r>
            <a:r>
              <a:rPr lang="en-US" sz="3000" dirty="0" err="1"/>
              <a:t>dañados</a:t>
            </a:r>
            <a:r>
              <a:rPr lang="en-US" sz="3000" dirty="0"/>
              <a:t>, </a:t>
            </a:r>
            <a:r>
              <a:rPr lang="en-US" sz="3000" dirty="0" err="1"/>
              <a:t>incluyendo</a:t>
            </a:r>
            <a:r>
              <a:rPr lang="en-US" sz="3000" dirty="0"/>
              <a:t> </a:t>
            </a:r>
            <a:r>
              <a:rPr lang="en-US" sz="3000" dirty="0" err="1"/>
              <a:t>frascos</a:t>
            </a:r>
            <a:r>
              <a:rPr lang="en-US" sz="3000" dirty="0"/>
              <a:t> y </a:t>
            </a:r>
            <a:r>
              <a:rPr lang="en-US" sz="3000" dirty="0" err="1"/>
              <a:t>envase</a:t>
            </a:r>
            <a:r>
              <a:rPr lang="en-US" sz="3000" dirty="0"/>
              <a:t> de </a:t>
            </a:r>
            <a:r>
              <a:rPr lang="en-US" sz="3000" dirty="0" err="1"/>
              <a:t>embalaje</a:t>
            </a:r>
            <a:endParaRPr lang="en-US" sz="3000" dirty="0"/>
          </a:p>
        </p:txBody>
      </p:sp>
    </p:spTree>
    <p:extLst>
      <p:ext uri="{BB962C8B-B14F-4D97-AF65-F5344CB8AC3E}">
        <p14:creationId xmlns:p14="http://schemas.microsoft.com/office/powerpoint/2010/main" val="326315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Almacenamiento</a:t>
            </a:r>
            <a:r>
              <a:rPr lang="en-US" dirty="0">
                <a:effectLst>
                  <a:outerShdw blurRad="38100" dist="38100" dir="2700000" algn="tl">
                    <a:srgbClr val="000000">
                      <a:alpha val="43137"/>
                    </a:srgbClr>
                  </a:outerShdw>
                </a:effectLst>
              </a:rPr>
              <a:t> de DPs…</a:t>
            </a:r>
          </a:p>
        </p:txBody>
      </p:sp>
      <p:sp>
        <p:nvSpPr>
          <p:cNvPr id="3" name="Content Placeholder 2"/>
          <p:cNvSpPr>
            <a:spLocks noGrp="1"/>
          </p:cNvSpPr>
          <p:nvPr>
            <p:ph idx="1"/>
          </p:nvPr>
        </p:nvSpPr>
        <p:spPr>
          <a:xfrm>
            <a:off x="457200" y="1600200"/>
            <a:ext cx="8458200" cy="4525963"/>
          </a:xfrm>
        </p:spPr>
        <p:txBody>
          <a:bodyPr vert="horz" lIns="91440" tIns="45720" rIns="91440" bIns="45720" rtlCol="0">
            <a:normAutofit lnSpcReduction="10000"/>
          </a:bodyPr>
          <a:lstStyle/>
          <a:p>
            <a:pPr marL="0" indent="0">
              <a:buNone/>
            </a:pPr>
            <a:r>
              <a:rPr lang="en-US" sz="3000" dirty="0" err="1"/>
              <a:t>Es</a:t>
            </a:r>
            <a:r>
              <a:rPr lang="en-US" sz="3000" dirty="0"/>
              <a:t> </a:t>
            </a:r>
            <a:r>
              <a:rPr lang="en-US" sz="3000" dirty="0" err="1"/>
              <a:t>sabido</a:t>
            </a:r>
            <a:r>
              <a:rPr lang="en-US" sz="3000" dirty="0"/>
              <a:t> </a:t>
            </a:r>
            <a:r>
              <a:rPr lang="en-US" sz="3000" dirty="0" err="1"/>
              <a:t>que</a:t>
            </a:r>
            <a:r>
              <a:rPr lang="en-US" sz="3000" dirty="0"/>
              <a:t> </a:t>
            </a:r>
            <a:r>
              <a:rPr lang="en-US" sz="3000" dirty="0" err="1"/>
              <a:t>viales</a:t>
            </a:r>
            <a:r>
              <a:rPr lang="en-US" sz="3000" dirty="0"/>
              <a:t> de los </a:t>
            </a:r>
            <a:r>
              <a:rPr lang="en-US" sz="3000" dirty="0" err="1"/>
              <a:t>fármacos</a:t>
            </a:r>
            <a:r>
              <a:rPr lang="en-US" sz="3000" dirty="0"/>
              <a:t> </a:t>
            </a:r>
            <a:r>
              <a:rPr lang="en-US" sz="3000" dirty="0" err="1"/>
              <a:t>antineoplásicos</a:t>
            </a:r>
            <a:r>
              <a:rPr lang="en-US" sz="3000" dirty="0"/>
              <a:t> </a:t>
            </a:r>
            <a:r>
              <a:rPr lang="en-US" sz="3000" dirty="0" err="1"/>
              <a:t>contienen</a:t>
            </a:r>
            <a:r>
              <a:rPr lang="en-US" sz="3000" dirty="0"/>
              <a:t> </a:t>
            </a:r>
            <a:r>
              <a:rPr lang="en-US" sz="3000" dirty="0" err="1"/>
              <a:t>traszas</a:t>
            </a:r>
            <a:r>
              <a:rPr lang="en-US" sz="3000" dirty="0"/>
              <a:t> de </a:t>
            </a:r>
            <a:r>
              <a:rPr lang="en-US" sz="3000" dirty="0" err="1"/>
              <a:t>estos</a:t>
            </a:r>
            <a:r>
              <a:rPr lang="en-US" sz="3000" dirty="0"/>
              <a:t> </a:t>
            </a:r>
            <a:r>
              <a:rPr lang="en-US" sz="3000" dirty="0" err="1"/>
              <a:t>agentes</a:t>
            </a:r>
            <a:r>
              <a:rPr lang="en-US" sz="3000" dirty="0"/>
              <a:t> en la </a:t>
            </a:r>
            <a:r>
              <a:rPr lang="en-US" sz="3000" dirty="0" err="1"/>
              <a:t>superficie</a:t>
            </a:r>
            <a:r>
              <a:rPr lang="en-US" sz="3000" dirty="0"/>
              <a:t> </a:t>
            </a:r>
            <a:r>
              <a:rPr lang="en-US" sz="3000" dirty="0" err="1"/>
              <a:t>externa</a:t>
            </a:r>
            <a:endParaRPr lang="en-US" sz="3000" dirty="0"/>
          </a:p>
          <a:p>
            <a:pPr marL="0" indent="0">
              <a:buNone/>
            </a:pPr>
            <a:endParaRPr lang="en-US" sz="3000" dirty="0"/>
          </a:p>
          <a:p>
            <a:pPr marL="0" indent="0">
              <a:buNone/>
            </a:pPr>
            <a:r>
              <a:rPr lang="en-US" sz="3000" dirty="0"/>
              <a:t>La </a:t>
            </a:r>
            <a:r>
              <a:rPr lang="en-US" sz="3000" dirty="0" err="1"/>
              <a:t>próxima</a:t>
            </a:r>
            <a:r>
              <a:rPr lang="en-US" sz="3000" dirty="0"/>
              <a:t> </a:t>
            </a:r>
            <a:r>
              <a:rPr lang="en-US" sz="3000" dirty="0" err="1"/>
              <a:t>diapositiva</a:t>
            </a:r>
            <a:r>
              <a:rPr lang="en-US" sz="3000" dirty="0"/>
              <a:t> </a:t>
            </a:r>
            <a:r>
              <a:rPr lang="en-US" sz="3000" dirty="0" err="1"/>
              <a:t>presenta</a:t>
            </a:r>
            <a:r>
              <a:rPr lang="en-US" sz="3000" dirty="0"/>
              <a:t> </a:t>
            </a:r>
          </a:p>
          <a:p>
            <a:pPr marL="0" indent="0">
              <a:buNone/>
            </a:pPr>
            <a:r>
              <a:rPr lang="en-US" sz="3000" dirty="0" err="1"/>
              <a:t>algunas</a:t>
            </a:r>
            <a:r>
              <a:rPr lang="en-US" sz="3000" dirty="0"/>
              <a:t> </a:t>
            </a:r>
            <a:r>
              <a:rPr lang="en-US" sz="3000" dirty="0" err="1"/>
              <a:t>recomendaciones</a:t>
            </a:r>
            <a:r>
              <a:rPr lang="en-US" sz="3000" dirty="0"/>
              <a:t> </a:t>
            </a:r>
            <a:r>
              <a:rPr lang="en-US" sz="3000" dirty="0" err="1"/>
              <a:t>que</a:t>
            </a:r>
            <a:r>
              <a:rPr lang="en-US" sz="3000" dirty="0"/>
              <a:t> </a:t>
            </a:r>
          </a:p>
          <a:p>
            <a:pPr marL="0" indent="0">
              <a:buNone/>
            </a:pPr>
            <a:r>
              <a:rPr lang="en-US" sz="3000" dirty="0" err="1"/>
              <a:t>deberían</a:t>
            </a:r>
            <a:r>
              <a:rPr lang="en-US" sz="3000" dirty="0"/>
              <a:t> </a:t>
            </a:r>
            <a:r>
              <a:rPr lang="en-US" sz="3000" dirty="0" err="1"/>
              <a:t>ser</a:t>
            </a:r>
            <a:r>
              <a:rPr lang="en-US" sz="3000" dirty="0"/>
              <a:t> </a:t>
            </a:r>
            <a:r>
              <a:rPr lang="en-US" sz="3000" dirty="0" err="1"/>
              <a:t>tomadas</a:t>
            </a:r>
            <a:r>
              <a:rPr lang="en-US" sz="3000" dirty="0"/>
              <a:t> </a:t>
            </a:r>
            <a:r>
              <a:rPr lang="en-US" sz="3000" dirty="0" err="1"/>
              <a:t>encuenta</a:t>
            </a:r>
            <a:r>
              <a:rPr lang="en-US" sz="3000" dirty="0"/>
              <a:t> </a:t>
            </a:r>
          </a:p>
          <a:p>
            <a:pPr marL="0" indent="0">
              <a:buNone/>
            </a:pPr>
            <a:r>
              <a:rPr lang="en-US" sz="3000" dirty="0" err="1"/>
              <a:t>por</a:t>
            </a:r>
            <a:r>
              <a:rPr lang="en-US" sz="3000" dirty="0"/>
              <a:t> </a:t>
            </a:r>
            <a:r>
              <a:rPr lang="en-US" sz="3000" dirty="0" err="1"/>
              <a:t>todo</a:t>
            </a:r>
            <a:r>
              <a:rPr lang="en-US" sz="3000" dirty="0"/>
              <a:t> el personal </a:t>
            </a:r>
            <a:r>
              <a:rPr lang="en-US" sz="3000" dirty="0" err="1"/>
              <a:t>involucrado</a:t>
            </a:r>
            <a:r>
              <a:rPr lang="en-US" sz="3000" dirty="0"/>
              <a:t> en el </a:t>
            </a:r>
            <a:r>
              <a:rPr lang="en-US" sz="3000" dirty="0" err="1"/>
              <a:t>almacenamiento</a:t>
            </a:r>
            <a:r>
              <a:rPr lang="en-US" sz="3000" dirty="0"/>
              <a:t>, </a:t>
            </a:r>
            <a:r>
              <a:rPr lang="en-US" sz="3000" dirty="0" err="1"/>
              <a:t>retiro</a:t>
            </a:r>
            <a:r>
              <a:rPr lang="en-US" sz="3000" dirty="0"/>
              <a:t> e </a:t>
            </a:r>
            <a:r>
              <a:rPr lang="en-US" sz="3000" dirty="0" err="1"/>
              <a:t>inventariado</a:t>
            </a:r>
            <a:r>
              <a:rPr lang="en-US" sz="3000" dirty="0"/>
              <a:t> de </a:t>
            </a:r>
            <a:r>
              <a:rPr lang="en-US" sz="3000" dirty="0" err="1"/>
              <a:t>las</a:t>
            </a:r>
            <a:r>
              <a:rPr lang="en-US" sz="3000" dirty="0"/>
              <a:t> DPs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18182"/>
          <a:stretch/>
        </p:blipFill>
        <p:spPr>
          <a:xfrm>
            <a:off x="6477000" y="2758281"/>
            <a:ext cx="2025650" cy="2209800"/>
          </a:xfrm>
          <a:prstGeom prst="rect">
            <a:avLst/>
          </a:prstGeom>
        </p:spPr>
      </p:pic>
    </p:spTree>
    <p:extLst>
      <p:ext uri="{BB962C8B-B14F-4D97-AF65-F5344CB8AC3E}">
        <p14:creationId xmlns:p14="http://schemas.microsoft.com/office/powerpoint/2010/main" val="328031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Almacenamiento</a:t>
            </a:r>
            <a:r>
              <a:rPr lang="en-US" dirty="0">
                <a:effectLst>
                  <a:outerShdw blurRad="38100" dist="38100" dir="2700000" algn="tl">
                    <a:srgbClr val="000000">
                      <a:alpha val="43137"/>
                    </a:srgbClr>
                  </a:outerShdw>
                </a:effectLst>
              </a:rPr>
              <a:t> de DPs…</a:t>
            </a:r>
          </a:p>
        </p:txBody>
      </p:sp>
      <p:sp>
        <p:nvSpPr>
          <p:cNvPr id="3" name="Content Placeholder 2"/>
          <p:cNvSpPr>
            <a:spLocks noGrp="1"/>
          </p:cNvSpPr>
          <p:nvPr>
            <p:ph idx="1"/>
          </p:nvPr>
        </p:nvSpPr>
        <p:spPr>
          <a:xfrm>
            <a:off x="457200" y="1600200"/>
            <a:ext cx="8229600" cy="5257800"/>
          </a:xfrm>
        </p:spPr>
        <p:txBody>
          <a:bodyPr vert="horz" lIns="91440" tIns="45720" rIns="91440" bIns="45720" rtlCol="0">
            <a:normAutofit fontScale="70000" lnSpcReduction="20000"/>
          </a:bodyPr>
          <a:lstStyle/>
          <a:p>
            <a:pPr marL="0" indent="0">
              <a:spcBef>
                <a:spcPts val="0"/>
              </a:spcBef>
              <a:spcAft>
                <a:spcPts val="1800"/>
              </a:spcAft>
              <a:buNone/>
            </a:pPr>
            <a:r>
              <a:rPr lang="es-ES" sz="3000" dirty="0"/>
              <a:t>El personal debe estar capacitado para la manipulación de DPs, el uso de EPP y el control de derrames. </a:t>
            </a:r>
          </a:p>
          <a:p>
            <a:pPr marL="0" indent="0">
              <a:spcBef>
                <a:spcPts val="0"/>
              </a:spcBef>
              <a:spcAft>
                <a:spcPts val="1800"/>
              </a:spcAft>
              <a:buNone/>
            </a:pPr>
            <a:r>
              <a:rPr lang="es-ES" sz="3000" dirty="0"/>
              <a:t>Kit para derrames deben estar disponibles</a:t>
            </a:r>
          </a:p>
          <a:p>
            <a:pPr marL="0" indent="0">
              <a:spcBef>
                <a:spcPts val="0"/>
              </a:spcBef>
              <a:spcAft>
                <a:spcPts val="1800"/>
              </a:spcAft>
              <a:buNone/>
            </a:pPr>
            <a:r>
              <a:rPr lang="es-ES" sz="3000" dirty="0"/>
              <a:t>Las zonas de almacenamiento deben contar con ventilación apropiada </a:t>
            </a:r>
          </a:p>
          <a:p>
            <a:pPr marL="0" indent="0">
              <a:spcBef>
                <a:spcPts val="0"/>
              </a:spcBef>
              <a:spcAft>
                <a:spcPts val="1800"/>
              </a:spcAft>
              <a:buNone/>
            </a:pPr>
            <a:r>
              <a:rPr lang="es-ES" sz="3000" dirty="0"/>
              <a:t>El personal debe utilizar uno o dos pares de guantes según corresponda </a:t>
            </a:r>
          </a:p>
          <a:p>
            <a:pPr marL="0" indent="0">
              <a:spcBef>
                <a:spcPts val="0"/>
              </a:spcBef>
              <a:spcAft>
                <a:spcPts val="1800"/>
              </a:spcAft>
              <a:buNone/>
            </a:pPr>
            <a:r>
              <a:rPr lang="es-ES" sz="3000" dirty="0"/>
              <a:t>El personal debe preocuparse de limpiar cada vial o ampolla previa preparación del fármaco </a:t>
            </a:r>
          </a:p>
          <a:p>
            <a:pPr marL="0" indent="0">
              <a:spcBef>
                <a:spcPts val="0"/>
              </a:spcBef>
              <a:spcAft>
                <a:spcPts val="1800"/>
              </a:spcAft>
              <a:buNone/>
            </a:pPr>
            <a:r>
              <a:rPr lang="es-ES" sz="3000" dirty="0"/>
              <a:t>Las áreas de almacenamiento deben limpiarse al menos cada 30 días, utilizando detergentes y solución de hipoclorito de sodio diluida  </a:t>
            </a:r>
          </a:p>
          <a:p>
            <a:pPr marL="0" indent="0">
              <a:spcBef>
                <a:spcPts val="0"/>
              </a:spcBef>
              <a:spcAft>
                <a:spcPts val="1800"/>
              </a:spcAft>
              <a:buNone/>
            </a:pPr>
            <a:r>
              <a:rPr lang="es-ES" sz="3000" dirty="0"/>
              <a:t>Limpiar las zonas contaminada con materiales desechable humedecido con el producto de limpieza, no rociar el producto sobre la superficie de trabajo</a:t>
            </a:r>
          </a:p>
          <a:p>
            <a:pPr marL="0" indent="0">
              <a:buNone/>
            </a:pPr>
            <a:endParaRPr lang="en-US" sz="3000" dirty="0"/>
          </a:p>
          <a:p>
            <a:pPr marL="0" indent="0">
              <a:buNone/>
            </a:pPr>
            <a:endParaRPr lang="en-US" sz="3000" dirty="0"/>
          </a:p>
        </p:txBody>
      </p:sp>
    </p:spTree>
    <p:extLst>
      <p:ext uri="{BB962C8B-B14F-4D97-AF65-F5344CB8AC3E}">
        <p14:creationId xmlns:p14="http://schemas.microsoft.com/office/powerpoint/2010/main" val="110152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200" dirty="0" err="1">
                <a:effectLst>
                  <a:outerShdw blurRad="38100" dist="38100" dir="2700000" algn="tl">
                    <a:srgbClr val="000000">
                      <a:alpha val="43137"/>
                    </a:srgbClr>
                  </a:outerShdw>
                </a:effectLst>
              </a:rPr>
              <a:t>Transporte</a:t>
            </a:r>
            <a:r>
              <a:rPr lang="en-US" sz="3200" dirty="0">
                <a:effectLst>
                  <a:outerShdw blurRad="38100" dist="38100" dir="2700000" algn="tl">
                    <a:srgbClr val="000000">
                      <a:alpha val="43137"/>
                    </a:srgbClr>
                  </a:outerShdw>
                </a:effectLst>
              </a:rPr>
              <a:t> de DPs </a:t>
            </a:r>
            <a:r>
              <a:rPr lang="en-US" sz="3200" dirty="0" err="1">
                <a:effectLst>
                  <a:outerShdw blurRad="38100" dist="38100" dir="2700000" algn="tl">
                    <a:srgbClr val="000000">
                      <a:alpha val="43137"/>
                    </a:srgbClr>
                  </a:outerShdw>
                </a:effectLst>
              </a:rPr>
              <a:t>desde</a:t>
            </a:r>
            <a:r>
              <a:rPr lang="en-US" sz="3200" dirty="0">
                <a:effectLst>
                  <a:outerShdw blurRad="38100" dist="38100" dir="2700000" algn="tl">
                    <a:srgbClr val="000000">
                      <a:alpha val="43137"/>
                    </a:srgbClr>
                  </a:outerShdw>
                </a:effectLst>
              </a:rPr>
              <a:t> la </a:t>
            </a:r>
            <a:r>
              <a:rPr lang="en-US" sz="3200" dirty="0" err="1">
                <a:effectLst>
                  <a:outerShdw blurRad="38100" dist="38100" dir="2700000" algn="tl">
                    <a:srgbClr val="000000">
                      <a:alpha val="43137"/>
                    </a:srgbClr>
                  </a:outerShdw>
                </a:effectLst>
              </a:rPr>
              <a:t>zona</a:t>
            </a:r>
            <a:r>
              <a:rPr lang="en-US" sz="3200" dirty="0">
                <a:effectLst>
                  <a:outerShdw blurRad="38100" dist="38100" dir="2700000" algn="tl">
                    <a:srgbClr val="000000">
                      <a:alpha val="43137"/>
                    </a:srgbClr>
                  </a:outerShdw>
                </a:effectLst>
              </a:rPr>
              <a:t> de </a:t>
            </a:r>
            <a:r>
              <a:rPr lang="en-US" sz="3200" dirty="0" err="1">
                <a:effectLst>
                  <a:outerShdw blurRad="38100" dist="38100" dir="2700000" algn="tl">
                    <a:srgbClr val="000000">
                      <a:alpha val="43137"/>
                    </a:srgbClr>
                  </a:outerShdw>
                </a:effectLst>
              </a:rPr>
              <a:t>preparación</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hacia</a:t>
            </a:r>
            <a:r>
              <a:rPr lang="en-US" sz="3200" dirty="0">
                <a:effectLst>
                  <a:outerShdw blurRad="38100" dist="38100" dir="2700000" algn="tl">
                    <a:srgbClr val="000000">
                      <a:alpha val="43137"/>
                    </a:srgbClr>
                  </a:outerShdw>
                </a:effectLst>
              </a:rPr>
              <a:t> la </a:t>
            </a:r>
            <a:r>
              <a:rPr lang="en-US" sz="3200" dirty="0" err="1">
                <a:effectLst>
                  <a:outerShdw blurRad="38100" dist="38100" dir="2700000" algn="tl">
                    <a:srgbClr val="000000">
                      <a:alpha val="43137"/>
                    </a:srgbClr>
                  </a:outerShdw>
                </a:effectLst>
              </a:rPr>
              <a:t>zona</a:t>
            </a:r>
            <a:r>
              <a:rPr lang="en-US" sz="3200" dirty="0">
                <a:effectLst>
                  <a:outerShdw blurRad="38100" dist="38100" dir="2700000" algn="tl">
                    <a:srgbClr val="000000">
                      <a:alpha val="43137"/>
                    </a:srgbClr>
                  </a:outerShdw>
                </a:effectLst>
              </a:rPr>
              <a:t> de </a:t>
            </a:r>
            <a:r>
              <a:rPr lang="en-US" sz="3200" dirty="0" err="1">
                <a:effectLst>
                  <a:outerShdw blurRad="38100" dist="38100" dir="2700000" algn="tl">
                    <a:srgbClr val="000000">
                      <a:alpha val="43137"/>
                    </a:srgbClr>
                  </a:outerShdw>
                </a:effectLst>
              </a:rPr>
              <a:t>administración</a:t>
            </a:r>
            <a:r>
              <a:rPr lang="en-US" sz="3200"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457200" y="1600200"/>
            <a:ext cx="8229600" cy="5105400"/>
          </a:xfrm>
        </p:spPr>
        <p:txBody>
          <a:bodyPr vert="horz" lIns="91440" tIns="45720" rIns="91440" bIns="45720" rtlCol="0">
            <a:normAutofit fontScale="92500" lnSpcReduction="20000"/>
          </a:bodyPr>
          <a:lstStyle/>
          <a:p>
            <a:pPr marL="0" indent="0">
              <a:spcBef>
                <a:spcPts val="0"/>
              </a:spcBef>
              <a:spcAft>
                <a:spcPts val="1800"/>
              </a:spcAft>
              <a:buNone/>
            </a:pPr>
            <a:r>
              <a:rPr lang="en-US" sz="3000" dirty="0" err="1"/>
              <a:t>Utilizar</a:t>
            </a:r>
            <a:r>
              <a:rPr lang="en-US" sz="3000" dirty="0"/>
              <a:t> </a:t>
            </a:r>
            <a:r>
              <a:rPr lang="en-US" sz="3000" dirty="0" err="1"/>
              <a:t>doble</a:t>
            </a:r>
            <a:r>
              <a:rPr lang="en-US" sz="3000" dirty="0"/>
              <a:t> </a:t>
            </a:r>
            <a:r>
              <a:rPr lang="en-US" sz="3000" dirty="0" err="1"/>
              <a:t>bolsa</a:t>
            </a:r>
            <a:r>
              <a:rPr lang="en-US" sz="3000" dirty="0"/>
              <a:t> </a:t>
            </a:r>
            <a:r>
              <a:rPr lang="en-US" sz="3000" dirty="0" err="1"/>
              <a:t>sellada</a:t>
            </a:r>
            <a:r>
              <a:rPr lang="en-US" sz="3000" dirty="0"/>
              <a:t> u </a:t>
            </a:r>
            <a:r>
              <a:rPr lang="en-US" sz="3000" dirty="0" err="1"/>
              <a:t>otro</a:t>
            </a:r>
            <a:r>
              <a:rPr lang="en-US" sz="3000" dirty="0"/>
              <a:t> </a:t>
            </a:r>
            <a:r>
              <a:rPr lang="en-US" sz="3000" dirty="0" err="1"/>
              <a:t>tipo</a:t>
            </a:r>
            <a:r>
              <a:rPr lang="en-US" sz="3000" dirty="0"/>
              <a:t> de </a:t>
            </a:r>
            <a:r>
              <a:rPr lang="en-US" sz="3000" dirty="0" err="1"/>
              <a:t>contenedor</a:t>
            </a:r>
            <a:r>
              <a:rPr lang="en-US" sz="3000" dirty="0"/>
              <a:t> </a:t>
            </a:r>
            <a:r>
              <a:rPr lang="en-US" sz="3000" dirty="0" err="1"/>
              <a:t>sellado</a:t>
            </a:r>
            <a:r>
              <a:rPr lang="en-US" sz="3000" dirty="0"/>
              <a:t> </a:t>
            </a:r>
          </a:p>
          <a:p>
            <a:pPr marL="0" indent="0">
              <a:spcBef>
                <a:spcPts val="0"/>
              </a:spcBef>
              <a:spcAft>
                <a:spcPts val="1800"/>
              </a:spcAft>
              <a:buNone/>
            </a:pPr>
            <a:r>
              <a:rPr lang="en-US" sz="3000" dirty="0" err="1"/>
              <a:t>Prefiera</a:t>
            </a:r>
            <a:r>
              <a:rPr lang="en-US" sz="3000" dirty="0"/>
              <a:t> el </a:t>
            </a:r>
            <a:r>
              <a:rPr lang="en-US" sz="3000" dirty="0" err="1"/>
              <a:t>transporte</a:t>
            </a:r>
            <a:r>
              <a:rPr lang="en-US" sz="3000" dirty="0"/>
              <a:t> manual </a:t>
            </a:r>
            <a:r>
              <a:rPr lang="en-US" sz="3000" dirty="0" err="1"/>
              <a:t>por</a:t>
            </a:r>
            <a:r>
              <a:rPr lang="en-US" sz="3000" dirty="0"/>
              <a:t> </a:t>
            </a:r>
            <a:r>
              <a:rPr lang="en-US" sz="3000" dirty="0" err="1"/>
              <a:t>sobre</a:t>
            </a:r>
            <a:r>
              <a:rPr lang="en-US" sz="3000" dirty="0"/>
              <a:t> </a:t>
            </a:r>
            <a:r>
              <a:rPr lang="en-US" sz="3000" dirty="0" err="1"/>
              <a:t>otro</a:t>
            </a:r>
            <a:r>
              <a:rPr lang="en-US" sz="3000" dirty="0"/>
              <a:t> </a:t>
            </a:r>
            <a:r>
              <a:rPr lang="en-US" sz="3000" dirty="0" err="1"/>
              <a:t>método</a:t>
            </a:r>
            <a:r>
              <a:rPr lang="en-US" sz="3000" dirty="0"/>
              <a:t> </a:t>
            </a:r>
            <a:r>
              <a:rPr lang="en-US" sz="3000" dirty="0" err="1"/>
              <a:t>mecánico</a:t>
            </a:r>
            <a:r>
              <a:rPr lang="en-US" sz="3000" dirty="0"/>
              <a:t> </a:t>
            </a:r>
            <a:r>
              <a:rPr lang="en-US" sz="3000" dirty="0" err="1"/>
              <a:t>que</a:t>
            </a:r>
            <a:r>
              <a:rPr lang="en-US" sz="3000" dirty="0"/>
              <a:t> </a:t>
            </a:r>
            <a:r>
              <a:rPr lang="en-US" sz="3000" dirty="0" err="1"/>
              <a:t>pueda</a:t>
            </a:r>
            <a:r>
              <a:rPr lang="en-US" sz="3000" dirty="0"/>
              <a:t> </a:t>
            </a:r>
            <a:r>
              <a:rPr lang="en-US" sz="3000" dirty="0" err="1"/>
              <a:t>dañar</a:t>
            </a:r>
            <a:r>
              <a:rPr lang="en-US" sz="3000" dirty="0"/>
              <a:t> el </a:t>
            </a:r>
            <a:r>
              <a:rPr lang="en-US" sz="3000" dirty="0" err="1"/>
              <a:t>preprarado</a:t>
            </a:r>
            <a:endParaRPr lang="en-US" sz="3000" dirty="0"/>
          </a:p>
          <a:p>
            <a:pPr marL="0" indent="0">
              <a:spcBef>
                <a:spcPts val="0"/>
              </a:spcBef>
              <a:spcAft>
                <a:spcPts val="1800"/>
              </a:spcAft>
              <a:buNone/>
            </a:pPr>
            <a:r>
              <a:rPr lang="en-US" sz="3000" dirty="0" err="1"/>
              <a:t>Bolsas</a:t>
            </a:r>
            <a:r>
              <a:rPr lang="en-US" sz="3000" dirty="0"/>
              <a:t> </a:t>
            </a:r>
            <a:r>
              <a:rPr lang="en-US" sz="3000" dirty="0" err="1"/>
              <a:t>selladas</a:t>
            </a:r>
            <a:r>
              <a:rPr lang="en-US" sz="3000" dirty="0"/>
              <a:t> </a:t>
            </a:r>
            <a:r>
              <a:rPr lang="en-US" sz="3000" dirty="0" err="1"/>
              <a:t>evitan</a:t>
            </a:r>
            <a:r>
              <a:rPr lang="en-US" sz="3000" dirty="0"/>
              <a:t> </a:t>
            </a:r>
            <a:r>
              <a:rPr lang="en-US" sz="3000" dirty="0" err="1"/>
              <a:t>que</a:t>
            </a:r>
            <a:r>
              <a:rPr lang="en-US" sz="3000" dirty="0"/>
              <a:t> el personal </a:t>
            </a:r>
            <a:r>
              <a:rPr lang="en-US" sz="3000" dirty="0" err="1"/>
              <a:t>que</a:t>
            </a:r>
            <a:r>
              <a:rPr lang="en-US" sz="3000" dirty="0"/>
              <a:t> </a:t>
            </a:r>
            <a:r>
              <a:rPr lang="en-US" sz="3000" dirty="0" err="1"/>
              <a:t>transporta</a:t>
            </a:r>
            <a:r>
              <a:rPr lang="en-US" sz="3000" dirty="0"/>
              <a:t> </a:t>
            </a:r>
            <a:r>
              <a:rPr lang="en-US" sz="3000" dirty="0" err="1"/>
              <a:t>esté</a:t>
            </a:r>
            <a:r>
              <a:rPr lang="en-US" sz="3000" dirty="0"/>
              <a:t> </a:t>
            </a:r>
            <a:r>
              <a:rPr lang="en-US" sz="3000" dirty="0" err="1"/>
              <a:t>directamente</a:t>
            </a:r>
            <a:r>
              <a:rPr lang="en-US" sz="3000" dirty="0"/>
              <a:t> en </a:t>
            </a:r>
            <a:r>
              <a:rPr lang="en-US" sz="3000" dirty="0" err="1"/>
              <a:t>contacto</a:t>
            </a:r>
            <a:r>
              <a:rPr lang="en-US" sz="3000" dirty="0"/>
              <a:t> con el </a:t>
            </a:r>
            <a:r>
              <a:rPr lang="en-US" sz="3000" dirty="0" err="1"/>
              <a:t>preprarado</a:t>
            </a:r>
            <a:r>
              <a:rPr lang="en-US" sz="3000" dirty="0"/>
              <a:t> </a:t>
            </a:r>
            <a:r>
              <a:rPr lang="en-US" sz="3000" dirty="0" err="1"/>
              <a:t>que</a:t>
            </a:r>
            <a:r>
              <a:rPr lang="en-US" sz="3000" dirty="0"/>
              <a:t> </a:t>
            </a:r>
            <a:r>
              <a:rPr lang="en-US" sz="3000" dirty="0" err="1"/>
              <a:t>puede</a:t>
            </a:r>
            <a:r>
              <a:rPr lang="en-US" sz="3000" dirty="0"/>
              <a:t> </a:t>
            </a:r>
            <a:r>
              <a:rPr lang="en-US" sz="3000" dirty="0" err="1"/>
              <a:t>resultar</a:t>
            </a:r>
            <a:r>
              <a:rPr lang="en-US" sz="3000" dirty="0"/>
              <a:t> </a:t>
            </a:r>
            <a:r>
              <a:rPr lang="en-US" sz="3000" dirty="0" err="1"/>
              <a:t>contaminado</a:t>
            </a:r>
            <a:r>
              <a:rPr lang="en-US" sz="3000" dirty="0"/>
              <a:t> en la </a:t>
            </a:r>
            <a:r>
              <a:rPr lang="en-US" sz="3000" dirty="0" err="1"/>
              <a:t>superficie</a:t>
            </a:r>
            <a:r>
              <a:rPr lang="en-US" sz="3000" dirty="0"/>
              <a:t> </a:t>
            </a:r>
            <a:r>
              <a:rPr lang="en-US" sz="3000" dirty="0" err="1"/>
              <a:t>externa</a:t>
            </a:r>
            <a:endParaRPr lang="en-US" sz="3000" dirty="0"/>
          </a:p>
          <a:p>
            <a:pPr marL="0" indent="0">
              <a:spcBef>
                <a:spcPts val="0"/>
              </a:spcBef>
              <a:spcAft>
                <a:spcPts val="1800"/>
              </a:spcAft>
              <a:buNone/>
            </a:pPr>
            <a:r>
              <a:rPr lang="en-US" sz="3000" dirty="0" err="1"/>
              <a:t>Mantenga</a:t>
            </a:r>
            <a:r>
              <a:rPr lang="en-US" sz="3000" dirty="0"/>
              <a:t> a </a:t>
            </a:r>
            <a:r>
              <a:rPr lang="en-US" sz="3000" dirty="0" err="1"/>
              <a:t>mano</a:t>
            </a:r>
            <a:r>
              <a:rPr lang="en-US" sz="3000" dirty="0"/>
              <a:t> el kit de </a:t>
            </a:r>
            <a:r>
              <a:rPr lang="en-US" sz="3000" dirty="0" err="1"/>
              <a:t>derrames</a:t>
            </a:r>
            <a:r>
              <a:rPr lang="en-US" sz="3000" dirty="0"/>
              <a:t> (en el </a:t>
            </a:r>
            <a:r>
              <a:rPr lang="en-US" sz="3000" dirty="0" err="1"/>
              <a:t>carro</a:t>
            </a:r>
            <a:r>
              <a:rPr lang="en-US" sz="3000" dirty="0"/>
              <a:t> de </a:t>
            </a:r>
            <a:r>
              <a:rPr lang="en-US" sz="3000" dirty="0" err="1"/>
              <a:t>transporte</a:t>
            </a:r>
            <a:r>
              <a:rPr lang="en-US" sz="3000" dirty="0"/>
              <a:t>)</a:t>
            </a:r>
          </a:p>
          <a:p>
            <a:pPr marL="0" indent="0">
              <a:spcBef>
                <a:spcPts val="0"/>
              </a:spcBef>
              <a:spcAft>
                <a:spcPts val="1800"/>
              </a:spcAft>
              <a:buNone/>
            </a:pPr>
            <a:r>
              <a:rPr lang="en-US" sz="3000" dirty="0" err="1"/>
              <a:t>Sólo</a:t>
            </a:r>
            <a:r>
              <a:rPr lang="en-US" sz="3000" dirty="0"/>
              <a:t> personal </a:t>
            </a:r>
            <a:r>
              <a:rPr lang="en-US" sz="3000" dirty="0" err="1"/>
              <a:t>entrenado</a:t>
            </a:r>
            <a:r>
              <a:rPr lang="en-US" sz="3000" dirty="0"/>
              <a:t> para </a:t>
            </a:r>
            <a:r>
              <a:rPr lang="en-US" sz="3000" dirty="0" err="1"/>
              <a:t>atender</a:t>
            </a:r>
            <a:r>
              <a:rPr lang="en-US" sz="3000" dirty="0"/>
              <a:t> un </a:t>
            </a:r>
            <a:r>
              <a:rPr lang="en-US" sz="3000" dirty="0" err="1"/>
              <a:t>derrame</a:t>
            </a:r>
            <a:r>
              <a:rPr lang="en-US" sz="3000" dirty="0"/>
              <a:t> con DPs </a:t>
            </a:r>
            <a:r>
              <a:rPr lang="en-US" sz="3000" dirty="0" err="1"/>
              <a:t>debería</a:t>
            </a:r>
            <a:r>
              <a:rPr lang="en-US" sz="3000" dirty="0"/>
              <a:t> </a:t>
            </a:r>
            <a:r>
              <a:rPr lang="en-US" sz="3000" dirty="0" err="1"/>
              <a:t>transportar</a:t>
            </a:r>
            <a:r>
              <a:rPr lang="en-US" sz="3000" dirty="0"/>
              <a:t> DPs  </a:t>
            </a:r>
          </a:p>
          <a:p>
            <a:pPr marL="0" indent="0">
              <a:buNone/>
            </a:pPr>
            <a:endParaRPr lang="en-US" sz="3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4038600"/>
            <a:ext cx="2095500" cy="2095500"/>
          </a:xfrm>
          <a:prstGeom prst="rect">
            <a:avLst/>
          </a:prstGeom>
        </p:spPr>
      </p:pic>
    </p:spTree>
    <p:extLst>
      <p:ext uri="{BB962C8B-B14F-4D97-AF65-F5344CB8AC3E}">
        <p14:creationId xmlns:p14="http://schemas.microsoft.com/office/powerpoint/2010/main" val="152767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Manipulación</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desechos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contaminados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5105400"/>
          </a:xfrm>
        </p:spPr>
        <p:txBody>
          <a:bodyPr vert="horz" lIns="91440" tIns="45720" rIns="91440" bIns="45720" rtlCol="0">
            <a:normAutofit fontScale="92500" lnSpcReduction="20000"/>
          </a:bodyPr>
          <a:lstStyle/>
          <a:p>
            <a:pPr marL="0" indent="0">
              <a:buNone/>
            </a:pPr>
            <a:r>
              <a:rPr lang="en-US" sz="3000" dirty="0" err="1"/>
              <a:t>Es</a:t>
            </a:r>
            <a:r>
              <a:rPr lang="en-US" sz="3000" dirty="0"/>
              <a:t> </a:t>
            </a:r>
            <a:r>
              <a:rPr lang="en-US" sz="3000" dirty="0" err="1"/>
              <a:t>importante</a:t>
            </a:r>
            <a:r>
              <a:rPr lang="en-US" sz="3000" dirty="0"/>
              <a:t> </a:t>
            </a:r>
            <a:r>
              <a:rPr lang="en-US" sz="3000" dirty="0" err="1"/>
              <a:t>conocer</a:t>
            </a:r>
            <a:r>
              <a:rPr lang="en-US" sz="3000" dirty="0"/>
              <a:t> la </a:t>
            </a:r>
            <a:r>
              <a:rPr lang="en-US" sz="3000" dirty="0" err="1"/>
              <a:t>legislación</a:t>
            </a:r>
            <a:r>
              <a:rPr lang="en-US" sz="3000" dirty="0"/>
              <a:t> local en </a:t>
            </a:r>
            <a:r>
              <a:rPr lang="en-US" sz="3000" dirty="0" err="1"/>
              <a:t>cuanto</a:t>
            </a:r>
            <a:r>
              <a:rPr lang="en-US" sz="3000" dirty="0"/>
              <a:t> a la </a:t>
            </a:r>
            <a:r>
              <a:rPr lang="en-US" sz="3000" dirty="0" err="1"/>
              <a:t>disposición</a:t>
            </a:r>
            <a:r>
              <a:rPr lang="en-US" sz="3000" dirty="0"/>
              <a:t> del material </a:t>
            </a:r>
            <a:r>
              <a:rPr lang="en-US" sz="3000" dirty="0" err="1"/>
              <a:t>contaminado</a:t>
            </a:r>
            <a:r>
              <a:rPr lang="en-US" sz="3000" dirty="0"/>
              <a:t> con DPs. </a:t>
            </a:r>
          </a:p>
          <a:p>
            <a:pPr marL="0" indent="0">
              <a:buNone/>
            </a:pPr>
            <a:endParaRPr lang="en-US" sz="3000" dirty="0"/>
          </a:p>
          <a:p>
            <a:pPr marL="0" indent="0">
              <a:buNone/>
            </a:pPr>
            <a:r>
              <a:rPr lang="en-US" sz="3000" dirty="0" err="1"/>
              <a:t>Minimice</a:t>
            </a:r>
            <a:r>
              <a:rPr lang="en-US" sz="3000" dirty="0"/>
              <a:t> le </a:t>
            </a:r>
            <a:r>
              <a:rPr lang="en-US" sz="3000" dirty="0" err="1"/>
              <a:t>riesgo</a:t>
            </a:r>
            <a:r>
              <a:rPr lang="en-US" sz="3000" dirty="0"/>
              <a:t> de </a:t>
            </a:r>
            <a:r>
              <a:rPr lang="en-US" sz="3000" dirty="0" err="1"/>
              <a:t>contaminación</a:t>
            </a:r>
            <a:r>
              <a:rPr lang="en-US" sz="3000" dirty="0"/>
              <a:t> de  </a:t>
            </a:r>
            <a:r>
              <a:rPr lang="en-US" sz="3000" dirty="0" err="1"/>
              <a:t>las</a:t>
            </a:r>
            <a:r>
              <a:rPr lang="en-US" sz="3000" dirty="0"/>
              <a:t> Fuentes de </a:t>
            </a:r>
            <a:r>
              <a:rPr lang="en-US" sz="3000" dirty="0" err="1"/>
              <a:t>agua</a:t>
            </a:r>
            <a:r>
              <a:rPr lang="en-US" sz="3000" dirty="0"/>
              <a:t> y del </a:t>
            </a:r>
            <a:r>
              <a:rPr lang="en-US" sz="3000" dirty="0" err="1"/>
              <a:t>suelo</a:t>
            </a:r>
            <a:r>
              <a:rPr lang="en-US" sz="3000" dirty="0"/>
              <a:t> </a:t>
            </a:r>
            <a:r>
              <a:rPr lang="en-US" sz="3000" dirty="0" err="1"/>
              <a:t>cercanos</a:t>
            </a:r>
            <a:r>
              <a:rPr lang="en-US" sz="3000" dirty="0"/>
              <a:t> al </a:t>
            </a:r>
            <a:r>
              <a:rPr lang="en-US" sz="3000" dirty="0" err="1"/>
              <a:t>lugrar</a:t>
            </a:r>
            <a:r>
              <a:rPr lang="en-US" sz="3000" dirty="0"/>
              <a:t> </a:t>
            </a:r>
            <a:r>
              <a:rPr lang="en-US" sz="3000" dirty="0" err="1"/>
              <a:t>donde</a:t>
            </a:r>
            <a:r>
              <a:rPr lang="en-US" sz="3000" dirty="0"/>
              <a:t> se </a:t>
            </a:r>
            <a:r>
              <a:rPr lang="en-US" sz="3000" dirty="0" err="1"/>
              <a:t>manipulan</a:t>
            </a:r>
            <a:r>
              <a:rPr lang="en-US" sz="3000" dirty="0"/>
              <a:t> DPs</a:t>
            </a:r>
          </a:p>
          <a:p>
            <a:pPr marL="0" indent="0">
              <a:buNone/>
            </a:pPr>
            <a:endParaRPr lang="en-US" sz="3000" dirty="0"/>
          </a:p>
          <a:p>
            <a:pPr marL="0" indent="0">
              <a:buNone/>
            </a:pPr>
            <a:r>
              <a:rPr lang="en-US" sz="3000" dirty="0"/>
              <a:t>El </a:t>
            </a:r>
            <a:r>
              <a:rPr lang="en-US" sz="3000" dirty="0" err="1"/>
              <a:t>método</a:t>
            </a:r>
            <a:r>
              <a:rPr lang="en-US" sz="3000" dirty="0"/>
              <a:t> </a:t>
            </a:r>
            <a:r>
              <a:rPr lang="en-US" sz="3000" dirty="0" err="1"/>
              <a:t>que</a:t>
            </a:r>
            <a:r>
              <a:rPr lang="en-US" sz="3000" dirty="0"/>
              <a:t> se </a:t>
            </a:r>
            <a:r>
              <a:rPr lang="en-US" sz="3000" dirty="0" err="1"/>
              <a:t>prefiere</a:t>
            </a:r>
            <a:r>
              <a:rPr lang="en-US" sz="3000" dirty="0"/>
              <a:t> para la </a:t>
            </a:r>
            <a:r>
              <a:rPr lang="en-US" sz="3000" dirty="0" err="1"/>
              <a:t>eliminación</a:t>
            </a:r>
            <a:r>
              <a:rPr lang="en-US" sz="3000" dirty="0"/>
              <a:t> de los </a:t>
            </a:r>
            <a:r>
              <a:rPr lang="en-US" sz="3000" dirty="0" err="1"/>
              <a:t>desechos</a:t>
            </a:r>
            <a:r>
              <a:rPr lang="en-US" sz="3000" dirty="0"/>
              <a:t> </a:t>
            </a:r>
            <a:r>
              <a:rPr lang="en-US" sz="3000" dirty="0" err="1"/>
              <a:t>contaminados</a:t>
            </a:r>
            <a:r>
              <a:rPr lang="en-US" sz="3000" dirty="0"/>
              <a:t> </a:t>
            </a:r>
            <a:r>
              <a:rPr lang="en-US" sz="3000" dirty="0" err="1"/>
              <a:t>es</a:t>
            </a:r>
            <a:r>
              <a:rPr lang="en-US" sz="3000" dirty="0"/>
              <a:t> la </a:t>
            </a:r>
            <a:r>
              <a:rPr lang="en-US" sz="3000" dirty="0" err="1"/>
              <a:t>incineración</a:t>
            </a:r>
            <a:endParaRPr lang="en-US" sz="3000" dirty="0"/>
          </a:p>
          <a:p>
            <a:pPr marL="0" indent="0">
              <a:buNone/>
            </a:pPr>
            <a:endParaRPr lang="en-US" sz="3000" dirty="0"/>
          </a:p>
          <a:p>
            <a:pPr marL="0" indent="0">
              <a:buNone/>
            </a:pPr>
            <a:r>
              <a:rPr lang="en-US" sz="3000" dirty="0" err="1"/>
              <a:t>Desechos</a:t>
            </a:r>
            <a:r>
              <a:rPr lang="en-US" sz="3000" dirty="0"/>
              <a:t> de DPs no </a:t>
            </a:r>
            <a:r>
              <a:rPr lang="en-US" sz="3000" dirty="0" err="1"/>
              <a:t>deben</a:t>
            </a:r>
            <a:r>
              <a:rPr lang="en-US" sz="3000" dirty="0"/>
              <a:t> </a:t>
            </a:r>
            <a:r>
              <a:rPr lang="en-US" sz="3000" dirty="0" err="1"/>
              <a:t>ser</a:t>
            </a:r>
            <a:r>
              <a:rPr lang="en-US" sz="3000" dirty="0"/>
              <a:t> </a:t>
            </a:r>
            <a:r>
              <a:rPr lang="en-US" sz="3000" dirty="0" err="1"/>
              <a:t>eliminados</a:t>
            </a:r>
            <a:r>
              <a:rPr lang="en-US" sz="3000" dirty="0"/>
              <a:t> en el </a:t>
            </a:r>
            <a:r>
              <a:rPr lang="en-US" sz="3000" dirty="0" err="1"/>
              <a:t>desague</a:t>
            </a:r>
            <a:r>
              <a:rPr lang="en-US" sz="3000" dirty="0"/>
              <a:t> o en </a:t>
            </a:r>
            <a:r>
              <a:rPr lang="en-US" sz="3000" dirty="0" err="1"/>
              <a:t>vertederos</a:t>
            </a:r>
            <a:r>
              <a:rPr lang="en-US" sz="3000" dirty="0"/>
              <a:t> </a:t>
            </a:r>
            <a:r>
              <a:rPr lang="en-US" sz="3000" dirty="0" err="1"/>
              <a:t>municipales</a:t>
            </a:r>
            <a:endParaRPr lang="en-US" sz="3000" dirty="0"/>
          </a:p>
          <a:p>
            <a:pPr marL="0" indent="0">
              <a:buNone/>
            </a:pPr>
            <a:endParaRPr lang="en-US" sz="3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3352800"/>
            <a:ext cx="2209800" cy="2655888"/>
          </a:xfrm>
          <a:prstGeom prst="rect">
            <a:avLst/>
          </a:prstGeom>
        </p:spPr>
      </p:pic>
    </p:spTree>
    <p:extLst>
      <p:ext uri="{BB962C8B-B14F-4D97-AF65-F5344CB8AC3E}">
        <p14:creationId xmlns:p14="http://schemas.microsoft.com/office/powerpoint/2010/main" val="409729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200" dirty="0" err="1">
                <a:effectLst>
                  <a:outerShdw blurRad="38100" dist="38100" dir="2700000" algn="tl">
                    <a:srgbClr val="000000">
                      <a:alpha val="43137"/>
                    </a:srgbClr>
                  </a:outerShdw>
                </a:effectLst>
              </a:rPr>
              <a:t>Limpieza</a:t>
            </a:r>
            <a:r>
              <a:rPr lang="en-US" sz="3200" dirty="0">
                <a:effectLst>
                  <a:outerShdw blurRad="38100" dist="38100" dir="2700000" algn="tl">
                    <a:srgbClr val="000000">
                      <a:alpha val="43137"/>
                    </a:srgbClr>
                  </a:outerShdw>
                </a:effectLst>
              </a:rPr>
              <a:t> y </a:t>
            </a:r>
            <a:r>
              <a:rPr lang="en-US" sz="3200" dirty="0" err="1">
                <a:effectLst>
                  <a:outerShdw blurRad="38100" dist="38100" dir="2700000" algn="tl">
                    <a:srgbClr val="000000">
                      <a:alpha val="43137"/>
                    </a:srgbClr>
                  </a:outerShdw>
                </a:effectLst>
              </a:rPr>
              <a:t>descontaminación</a:t>
            </a:r>
            <a:r>
              <a:rPr lang="en-US" sz="3200" dirty="0">
                <a:effectLst>
                  <a:outerShdw blurRad="38100" dist="38100" dir="2700000" algn="tl">
                    <a:srgbClr val="000000">
                      <a:alpha val="43137"/>
                    </a:srgbClr>
                  </a:outerShdw>
                </a:effectLst>
              </a:rPr>
              <a:t> de </a:t>
            </a:r>
            <a:r>
              <a:rPr lang="en-US" sz="3200" dirty="0" err="1">
                <a:effectLst>
                  <a:outerShdw blurRad="38100" dist="38100" dir="2700000" algn="tl">
                    <a:srgbClr val="000000">
                      <a:alpha val="43137"/>
                    </a:srgbClr>
                  </a:outerShdw>
                </a:effectLst>
              </a:rPr>
              <a:t>instrumentación</a:t>
            </a:r>
            <a:r>
              <a:rPr lang="en-US" sz="3200" dirty="0">
                <a:effectLst>
                  <a:outerShdw blurRad="38100" dist="38100" dir="2700000" algn="tl">
                    <a:srgbClr val="000000">
                      <a:alpha val="43137"/>
                    </a:srgbClr>
                  </a:outerShdw>
                </a:effectLst>
              </a:rPr>
              <a:t> y superficies </a:t>
            </a:r>
            <a:r>
              <a:rPr lang="en-US" sz="3200" dirty="0" err="1">
                <a:effectLst>
                  <a:outerShdw blurRad="38100" dist="38100" dir="2700000" algn="tl">
                    <a:srgbClr val="000000">
                      <a:alpha val="43137"/>
                    </a:srgbClr>
                  </a:outerShdw>
                </a:effectLst>
              </a:rPr>
              <a:t>contaminadas</a:t>
            </a:r>
            <a:r>
              <a:rPr lang="en-US" sz="3200"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457200" y="1600200"/>
            <a:ext cx="8458200" cy="5105400"/>
          </a:xfrm>
        </p:spPr>
        <p:txBody>
          <a:bodyPr vert="horz" lIns="91440" tIns="45720" rIns="91440" bIns="45720" rtlCol="0">
            <a:normAutofit fontScale="92500"/>
          </a:bodyPr>
          <a:lstStyle/>
          <a:p>
            <a:pPr marL="0" indent="0">
              <a:buNone/>
            </a:pPr>
            <a:r>
              <a:rPr lang="en-US" sz="3000" dirty="0" err="1"/>
              <a:t>Descontaminación</a:t>
            </a:r>
            <a:r>
              <a:rPr lang="en-US" sz="3000" dirty="0"/>
              <a:t> </a:t>
            </a:r>
            <a:r>
              <a:rPr lang="en-US" sz="3000" dirty="0" err="1"/>
              <a:t>puede</a:t>
            </a:r>
            <a:r>
              <a:rPr lang="en-US" sz="3000" dirty="0"/>
              <a:t> </a:t>
            </a:r>
            <a:r>
              <a:rPr lang="en-US" sz="3000" dirty="0" err="1"/>
              <a:t>ser</a:t>
            </a:r>
            <a:r>
              <a:rPr lang="en-US" sz="3000" dirty="0"/>
              <a:t> </a:t>
            </a:r>
            <a:r>
              <a:rPr lang="en-US" sz="3000" dirty="0" err="1"/>
              <a:t>definida</a:t>
            </a:r>
            <a:r>
              <a:rPr lang="en-US" sz="3000" dirty="0"/>
              <a:t> </a:t>
            </a:r>
            <a:r>
              <a:rPr lang="en-US" sz="3000" dirty="0" err="1"/>
              <a:t>como</a:t>
            </a:r>
            <a:r>
              <a:rPr lang="en-US" sz="3000" dirty="0"/>
              <a:t> </a:t>
            </a:r>
            <a:r>
              <a:rPr lang="en-US" sz="3000" dirty="0" err="1"/>
              <a:t>limpieza</a:t>
            </a:r>
            <a:r>
              <a:rPr lang="en-US" sz="3000" dirty="0"/>
              <a:t> o </a:t>
            </a:r>
            <a:r>
              <a:rPr lang="en-US" sz="3000" dirty="0" err="1"/>
              <a:t>desactivación</a:t>
            </a:r>
            <a:r>
              <a:rPr lang="en-US" sz="3000" dirty="0"/>
              <a:t> de la </a:t>
            </a:r>
            <a:r>
              <a:rPr lang="en-US" sz="3000" dirty="0" err="1"/>
              <a:t>contaminación</a:t>
            </a:r>
            <a:r>
              <a:rPr lang="en-US" sz="3000" dirty="0"/>
              <a:t> </a:t>
            </a:r>
          </a:p>
          <a:p>
            <a:pPr marL="0" indent="0">
              <a:buNone/>
            </a:pPr>
            <a:endParaRPr lang="en-US" sz="3000" dirty="0"/>
          </a:p>
          <a:p>
            <a:pPr marL="0" indent="0">
              <a:buNone/>
            </a:pPr>
            <a:r>
              <a:rPr lang="en-US" sz="3000" dirty="0" err="1"/>
              <a:t>Desactivación</a:t>
            </a:r>
            <a:r>
              <a:rPr lang="en-US" sz="3000" dirty="0"/>
              <a:t> de DPs </a:t>
            </a:r>
            <a:r>
              <a:rPr lang="en-US" sz="3000" dirty="0" err="1"/>
              <a:t>es</a:t>
            </a:r>
            <a:r>
              <a:rPr lang="en-US" sz="3000" dirty="0"/>
              <a:t> lo </a:t>
            </a:r>
            <a:r>
              <a:rPr lang="en-US" sz="3000" dirty="0" err="1"/>
              <a:t>recomendado</a:t>
            </a:r>
            <a:r>
              <a:rPr lang="en-US" sz="3000" dirty="0"/>
              <a:t>, </a:t>
            </a:r>
            <a:r>
              <a:rPr lang="en-US" sz="3000" dirty="0" err="1"/>
              <a:t>pero</a:t>
            </a:r>
            <a:r>
              <a:rPr lang="en-US" sz="3000" dirty="0"/>
              <a:t> no </a:t>
            </a:r>
            <a:r>
              <a:rPr lang="en-US" sz="3000" dirty="0" err="1"/>
              <a:t>existe</a:t>
            </a:r>
            <a:r>
              <a:rPr lang="en-US" sz="3000" dirty="0"/>
              <a:t> un </a:t>
            </a:r>
            <a:r>
              <a:rPr lang="en-US" sz="3000" dirty="0" err="1"/>
              <a:t>método</a:t>
            </a:r>
            <a:r>
              <a:rPr lang="en-US" sz="3000" dirty="0"/>
              <a:t> universal </a:t>
            </a:r>
            <a:r>
              <a:rPr lang="en-US" sz="3000" dirty="0" err="1"/>
              <a:t>que</a:t>
            </a:r>
            <a:r>
              <a:rPr lang="en-US" sz="3000" dirty="0"/>
              <a:t> sea </a:t>
            </a:r>
            <a:r>
              <a:rPr lang="en-US" sz="3000" dirty="0" err="1"/>
              <a:t>totalmente</a:t>
            </a:r>
            <a:r>
              <a:rPr lang="en-US" sz="3000" dirty="0"/>
              <a:t> </a:t>
            </a:r>
            <a:r>
              <a:rPr lang="en-US" sz="3000" dirty="0" err="1"/>
              <a:t>efectivo</a:t>
            </a:r>
            <a:r>
              <a:rPr lang="en-US" sz="3000" dirty="0"/>
              <a:t> </a:t>
            </a:r>
          </a:p>
          <a:p>
            <a:pPr marL="0" indent="0">
              <a:buNone/>
            </a:pPr>
            <a:endParaRPr lang="en-US" sz="3000" dirty="0"/>
          </a:p>
          <a:p>
            <a:pPr marL="0" indent="0">
              <a:buNone/>
            </a:pPr>
            <a:r>
              <a:rPr lang="en-US" sz="3000" dirty="0"/>
              <a:t>Alcohol (</a:t>
            </a:r>
            <a:r>
              <a:rPr lang="en-US" sz="3000" dirty="0" err="1"/>
              <a:t>etanol</a:t>
            </a:r>
            <a:r>
              <a:rPr lang="en-US" sz="3000" dirty="0"/>
              <a:t>) no </a:t>
            </a:r>
            <a:r>
              <a:rPr lang="en-US" sz="3000" dirty="0" err="1"/>
              <a:t>desactiva</a:t>
            </a:r>
            <a:r>
              <a:rPr lang="en-US" sz="3000" dirty="0"/>
              <a:t> </a:t>
            </a:r>
            <a:r>
              <a:rPr lang="en-US" sz="3000" dirty="0" err="1"/>
              <a:t>ninguna</a:t>
            </a:r>
            <a:r>
              <a:rPr lang="en-US" sz="3000" dirty="0"/>
              <a:t> DPs</a:t>
            </a:r>
          </a:p>
          <a:p>
            <a:pPr marL="0" indent="0">
              <a:buNone/>
            </a:pPr>
            <a:endParaRPr lang="en-US" sz="3000" dirty="0"/>
          </a:p>
          <a:p>
            <a:pPr marL="0" indent="0">
              <a:buNone/>
            </a:pPr>
            <a:r>
              <a:rPr lang="en-US" sz="3000" dirty="0" err="1"/>
              <a:t>Agentes</a:t>
            </a:r>
            <a:r>
              <a:rPr lang="en-US" sz="3000" dirty="0"/>
              <a:t> </a:t>
            </a:r>
            <a:r>
              <a:rPr lang="en-US" sz="3000" dirty="0" err="1"/>
              <a:t>oxidantes</a:t>
            </a:r>
            <a:r>
              <a:rPr lang="en-US" sz="3000" dirty="0"/>
              <a:t>, tales </a:t>
            </a:r>
            <a:r>
              <a:rPr lang="en-US" sz="3000" dirty="0" err="1"/>
              <a:t>como</a:t>
            </a:r>
            <a:r>
              <a:rPr lang="en-US" sz="3000" dirty="0"/>
              <a:t> </a:t>
            </a:r>
            <a:r>
              <a:rPr lang="en-US" sz="3000" dirty="0" err="1"/>
              <a:t>hipoclorito</a:t>
            </a:r>
            <a:r>
              <a:rPr lang="en-US" sz="3000" dirty="0"/>
              <a:t> de </a:t>
            </a:r>
            <a:r>
              <a:rPr lang="en-US" sz="3000" dirty="0" err="1"/>
              <a:t>sodio</a:t>
            </a:r>
            <a:r>
              <a:rPr lang="en-US" sz="3000" dirty="0"/>
              <a:t> </a:t>
            </a:r>
            <a:r>
              <a:rPr lang="en-US" sz="3000" dirty="0" err="1"/>
              <a:t>tienen</a:t>
            </a:r>
            <a:r>
              <a:rPr lang="en-US" sz="3000" dirty="0"/>
              <a:t> la </a:t>
            </a:r>
            <a:r>
              <a:rPr lang="en-US" sz="3000" dirty="0" err="1"/>
              <a:t>capacidad</a:t>
            </a:r>
            <a:r>
              <a:rPr lang="en-US" sz="3000" dirty="0"/>
              <a:t> de </a:t>
            </a:r>
            <a:r>
              <a:rPr lang="en-US" sz="3000" dirty="0" err="1"/>
              <a:t>desactivar</a:t>
            </a:r>
            <a:r>
              <a:rPr lang="en-US" sz="3000" dirty="0"/>
              <a:t> </a:t>
            </a:r>
            <a:r>
              <a:rPr lang="en-US" sz="3000" dirty="0" err="1"/>
              <a:t>algunas</a:t>
            </a:r>
            <a:r>
              <a:rPr lang="en-US" sz="3000" dirty="0"/>
              <a:t> DPs</a:t>
            </a:r>
          </a:p>
          <a:p>
            <a:pPr marL="0" indent="0">
              <a:buNone/>
            </a:pPr>
            <a:endParaRPr lang="en-US" sz="3000" dirty="0"/>
          </a:p>
          <a:p>
            <a:pPr marL="0" indent="0">
              <a:buNone/>
            </a:pPr>
            <a:endParaRPr lang="en-US" sz="3000" dirty="0"/>
          </a:p>
          <a:p>
            <a:pPr marL="0" indent="0">
              <a:buNone/>
            </a:pPr>
            <a:endParaRPr lang="en-US" sz="3000" dirty="0"/>
          </a:p>
        </p:txBody>
      </p:sp>
      <p:pic>
        <p:nvPicPr>
          <p:cNvPr id="4" name="Picture 3"/>
          <p:cNvPicPr>
            <a:picLocks noChangeAspect="1"/>
          </p:cNvPicPr>
          <p:nvPr/>
        </p:nvPicPr>
        <p:blipFill>
          <a:blip r:embed="rId3"/>
          <a:stretch>
            <a:fillRect/>
          </a:stretch>
        </p:blipFill>
        <p:spPr>
          <a:xfrm>
            <a:off x="8915400" y="3733800"/>
            <a:ext cx="2545080" cy="1905000"/>
          </a:xfrm>
          <a:prstGeom prst="rect">
            <a:avLst/>
          </a:prstGeom>
        </p:spPr>
      </p:pic>
    </p:spTree>
    <p:extLst>
      <p:ext uri="{BB962C8B-B14F-4D97-AF65-F5344CB8AC3E}">
        <p14:creationId xmlns:p14="http://schemas.microsoft.com/office/powerpoint/2010/main" val="37900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200" dirty="0" err="1">
                <a:effectLst>
                  <a:outerShdw blurRad="38100" dist="38100" dir="2700000" algn="tl">
                    <a:srgbClr val="000000">
                      <a:alpha val="43137"/>
                    </a:srgbClr>
                  </a:outerShdw>
                </a:effectLst>
              </a:rPr>
              <a:t>Limpieza</a:t>
            </a:r>
            <a:r>
              <a:rPr lang="en-US" sz="3200" dirty="0">
                <a:effectLst>
                  <a:outerShdw blurRad="38100" dist="38100" dir="2700000" algn="tl">
                    <a:srgbClr val="000000">
                      <a:alpha val="43137"/>
                    </a:srgbClr>
                  </a:outerShdw>
                </a:effectLst>
              </a:rPr>
              <a:t> y </a:t>
            </a:r>
            <a:r>
              <a:rPr lang="en-US" sz="3200" dirty="0" err="1">
                <a:effectLst>
                  <a:outerShdw blurRad="38100" dist="38100" dir="2700000" algn="tl">
                    <a:srgbClr val="000000">
                      <a:alpha val="43137"/>
                    </a:srgbClr>
                  </a:outerShdw>
                </a:effectLst>
              </a:rPr>
              <a:t>descontaminación</a:t>
            </a:r>
            <a:r>
              <a:rPr lang="en-US" sz="3200" dirty="0">
                <a:effectLst>
                  <a:outerShdw blurRad="38100" dist="38100" dir="2700000" algn="tl">
                    <a:srgbClr val="000000">
                      <a:alpha val="43137"/>
                    </a:srgbClr>
                  </a:outerShdw>
                </a:effectLst>
              </a:rPr>
              <a:t> de </a:t>
            </a:r>
            <a:r>
              <a:rPr lang="en-US" sz="3200" dirty="0" err="1">
                <a:effectLst>
                  <a:outerShdw blurRad="38100" dist="38100" dir="2700000" algn="tl">
                    <a:srgbClr val="000000">
                      <a:alpha val="43137"/>
                    </a:srgbClr>
                  </a:outerShdw>
                </a:effectLst>
              </a:rPr>
              <a:t>instrumentación</a:t>
            </a:r>
            <a:r>
              <a:rPr lang="en-US" sz="3200" dirty="0">
                <a:effectLst>
                  <a:outerShdw blurRad="38100" dist="38100" dir="2700000" algn="tl">
                    <a:srgbClr val="000000">
                      <a:alpha val="43137"/>
                    </a:srgbClr>
                  </a:outerShdw>
                </a:effectLst>
              </a:rPr>
              <a:t> y superficies </a:t>
            </a:r>
            <a:r>
              <a:rPr lang="en-US" sz="3200" dirty="0" err="1">
                <a:effectLst>
                  <a:outerShdw blurRad="38100" dist="38100" dir="2700000" algn="tl">
                    <a:srgbClr val="000000">
                      <a:alpha val="43137"/>
                    </a:srgbClr>
                  </a:outerShdw>
                </a:effectLst>
              </a:rPr>
              <a:t>contaminadas</a:t>
            </a:r>
            <a:r>
              <a:rPr lang="en-US" sz="3200"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457200" y="1600200"/>
            <a:ext cx="8229600" cy="4953000"/>
          </a:xfrm>
        </p:spPr>
        <p:txBody>
          <a:bodyPr vert="horz" lIns="91440" tIns="45720" rIns="91440" bIns="45720" rtlCol="0">
            <a:normAutofit fontScale="92500"/>
          </a:bodyPr>
          <a:lstStyle/>
          <a:p>
            <a:pPr marL="0" indent="0">
              <a:buNone/>
            </a:pPr>
            <a:r>
              <a:rPr lang="es-ES" sz="3000" dirty="0"/>
              <a:t>Recomendaciones</a:t>
            </a:r>
          </a:p>
          <a:p>
            <a:pPr lvl="1"/>
            <a:r>
              <a:rPr lang="es-ES" dirty="0"/>
              <a:t>Limpie las superficies contaminadas con solución de hipoclorito de sodio al 2% y detergente apropiado </a:t>
            </a:r>
          </a:p>
          <a:p>
            <a:pPr lvl="1"/>
            <a:r>
              <a:rPr lang="es-ES" dirty="0"/>
              <a:t>Dejar al menos 30 segundos actuar al agente oxidante</a:t>
            </a:r>
          </a:p>
          <a:p>
            <a:pPr lvl="1"/>
            <a:r>
              <a:rPr lang="es-ES" dirty="0"/>
              <a:t>Adicione una solución de tiosulfato al 1% sobre la misma superficie para neutralizar</a:t>
            </a:r>
          </a:p>
          <a:p>
            <a:pPr lvl="1"/>
            <a:r>
              <a:rPr lang="es-ES" dirty="0"/>
              <a:t>Retirar la mezcla de soluciones con un paño húmedo (agua) y luego aplique alcohol (etanol 70%)</a:t>
            </a:r>
          </a:p>
          <a:p>
            <a:pPr lvl="1"/>
            <a:r>
              <a:rPr lang="es-ES" dirty="0"/>
              <a:t>Cada solución debe permanecer en contacto con la superficie por al menos 30 segundos</a:t>
            </a:r>
          </a:p>
          <a:p>
            <a:pPr lvl="1"/>
            <a:endParaRPr lang="en-US" dirty="0"/>
          </a:p>
          <a:p>
            <a:pPr lvl="1"/>
            <a:endParaRPr lang="en-US" dirty="0"/>
          </a:p>
        </p:txBody>
      </p:sp>
    </p:spTree>
    <p:extLst>
      <p:ext uri="{BB962C8B-B14F-4D97-AF65-F5344CB8AC3E}">
        <p14:creationId xmlns:p14="http://schemas.microsoft.com/office/powerpoint/2010/main" val="14751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Limpieza</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derrames</a:t>
            </a:r>
            <a:r>
              <a:rPr lang="en-US" dirty="0">
                <a:effectLst>
                  <a:outerShdw blurRad="38100" dist="38100" dir="2700000" algn="tl">
                    <a:srgbClr val="000000">
                      <a:alpha val="43137"/>
                    </a:srgbClr>
                  </a:outerShdw>
                </a:effectLst>
              </a:rPr>
              <a:t> de DPs</a:t>
            </a:r>
          </a:p>
        </p:txBody>
      </p:sp>
      <p:sp>
        <p:nvSpPr>
          <p:cNvPr id="3" name="Content Placeholder 2"/>
          <p:cNvSpPr>
            <a:spLocks noGrp="1"/>
          </p:cNvSpPr>
          <p:nvPr>
            <p:ph idx="1"/>
          </p:nvPr>
        </p:nvSpPr>
        <p:spPr>
          <a:xfrm>
            <a:off x="500514" y="1626668"/>
            <a:ext cx="8186286" cy="5002731"/>
          </a:xfrm>
        </p:spPr>
        <p:txBody>
          <a:bodyPr vert="horz" lIns="91440" tIns="45720" rIns="91440" bIns="45720" rtlCol="0">
            <a:normAutofit lnSpcReduction="10000"/>
          </a:bodyPr>
          <a:lstStyle/>
          <a:p>
            <a:pPr marL="0" indent="0">
              <a:buNone/>
            </a:pPr>
            <a:r>
              <a:rPr lang="es-ES" sz="3000" dirty="0"/>
              <a:t>Kits de derrames de DPs deberían estar ubicados en todas las áreas donde se manipule este tipo de compuestos</a:t>
            </a:r>
          </a:p>
          <a:p>
            <a:pPr lvl="1"/>
            <a:r>
              <a:rPr lang="es-ES" dirty="0"/>
              <a:t>Incluyendo área de recepción de DPs, almacenamiento, transporte, preparación, y zonas en donde se manipulen desechos de DPs y de pacientes que reciben quimioterapia </a:t>
            </a:r>
          </a:p>
          <a:p>
            <a:pPr lvl="1"/>
            <a:r>
              <a:rPr lang="es-ES" dirty="0"/>
              <a:t> Kits de derrame debería ubicarse en los carros de transporte</a:t>
            </a:r>
          </a:p>
          <a:p>
            <a:pPr lvl="1"/>
            <a:r>
              <a:rPr lang="es-ES" dirty="0"/>
              <a:t>Cada trabajador que manipule DPs  debe conocer la ubicación de los kits de derrames</a:t>
            </a:r>
          </a:p>
          <a:p>
            <a:pPr marL="0" indent="0">
              <a:buNone/>
            </a:pPr>
            <a:endParaRPr lang="en-US" sz="3000" dirty="0"/>
          </a:p>
        </p:txBody>
      </p:sp>
    </p:spTree>
    <p:extLst>
      <p:ext uri="{BB962C8B-B14F-4D97-AF65-F5344CB8AC3E}">
        <p14:creationId xmlns:p14="http://schemas.microsoft.com/office/powerpoint/2010/main" val="428838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a:effectLst>
                  <a:outerShdw blurRad="38100" dist="38100" dir="2700000" algn="tl">
                    <a:srgbClr val="000000">
                      <a:alpha val="43137"/>
                    </a:srgbClr>
                  </a:outerShdw>
                </a:effectLst>
              </a:rPr>
              <a:t>Agencia Internacional para la Investigación en Cáncer (IARC)</a:t>
            </a:r>
          </a:p>
        </p:txBody>
      </p:sp>
      <p:sp>
        <p:nvSpPr>
          <p:cNvPr id="3" name="Content Placeholder 2"/>
          <p:cNvSpPr>
            <a:spLocks noGrp="1"/>
          </p:cNvSpPr>
          <p:nvPr>
            <p:ph idx="1"/>
          </p:nvPr>
        </p:nvSpPr>
        <p:spPr/>
        <p:txBody>
          <a:bodyPr>
            <a:normAutofit/>
          </a:bodyPr>
          <a:lstStyle/>
          <a:p>
            <a:pPr marL="0" indent="0">
              <a:buNone/>
            </a:pPr>
            <a:r>
              <a:rPr lang="en-US" sz="3000" dirty="0"/>
              <a:t>La </a:t>
            </a:r>
            <a:r>
              <a:rPr lang="es-ES" sz="3000" dirty="0"/>
              <a:t>Agencia Internacional para la Investigación en Cáncer </a:t>
            </a:r>
            <a:r>
              <a:rPr lang="en-US" sz="3000" dirty="0"/>
              <a:t>(IARC) </a:t>
            </a:r>
            <a:r>
              <a:rPr lang="es-CL" sz="3000" dirty="0"/>
              <a:t>corresponde</a:t>
            </a:r>
            <a:r>
              <a:rPr lang="en-US" sz="3000" dirty="0"/>
              <a:t> a la </a:t>
            </a:r>
            <a:r>
              <a:rPr lang="en-US" sz="3000" dirty="0" err="1"/>
              <a:t>agencia</a:t>
            </a:r>
            <a:r>
              <a:rPr lang="en-US" sz="3000" dirty="0"/>
              <a:t> </a:t>
            </a:r>
            <a:r>
              <a:rPr lang="es-ES" sz="3000" dirty="0"/>
              <a:t>especializada en cáncer de la Organización Mundial de la Salud, la cual identifica a las sustancias causantes de cáncer</a:t>
            </a:r>
          </a:p>
          <a:p>
            <a:pPr marL="0" indent="0">
              <a:buNone/>
            </a:pPr>
            <a:r>
              <a:rPr lang="es-ES" sz="3000" dirty="0"/>
              <a:t>La IARC ha designado varias DPs como carcinógenos en humanos basado en sus perfiles de toxicidad y evidencia epidemiológica en pacientes que tratados con estos agentes. </a:t>
            </a:r>
            <a:endParaRPr lang="es-ES" dirty="0"/>
          </a:p>
        </p:txBody>
      </p:sp>
    </p:spTree>
    <p:extLst>
      <p:ext uri="{BB962C8B-B14F-4D97-AF65-F5344CB8AC3E}">
        <p14:creationId xmlns:p14="http://schemas.microsoft.com/office/powerpoint/2010/main" val="45616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Contenido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mínimo</a:t>
            </a:r>
            <a:r>
              <a:rPr lang="en-US" dirty="0">
                <a:effectLst>
                  <a:outerShdw blurRad="38100" dist="38100" dir="2700000" algn="tl">
                    <a:srgbClr val="000000">
                      <a:alpha val="43137"/>
                    </a:srgbClr>
                  </a:outerShdw>
                </a:effectLst>
              </a:rPr>
              <a:t> para un kit de </a:t>
            </a:r>
            <a:r>
              <a:rPr lang="en-US" dirty="0" err="1">
                <a:effectLst>
                  <a:outerShdw blurRad="38100" dist="38100" dir="2700000" algn="tl">
                    <a:srgbClr val="000000">
                      <a:alpha val="43137"/>
                    </a:srgbClr>
                  </a:outerShdw>
                </a:effectLst>
              </a:rPr>
              <a:t>derrames</a:t>
            </a:r>
            <a:r>
              <a:rPr lang="en-US"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457200" y="1600200"/>
            <a:ext cx="8229600" cy="4953000"/>
          </a:xfrm>
        </p:spPr>
        <p:txBody>
          <a:bodyPr vert="horz" lIns="91440" tIns="45720" rIns="91440" bIns="45720" rtlCol="0">
            <a:normAutofit/>
          </a:bodyPr>
          <a:lstStyle/>
          <a:p>
            <a:pPr marL="0" indent="0">
              <a:buNone/>
            </a:pPr>
            <a:r>
              <a:rPr lang="es-ES" sz="3000" dirty="0"/>
              <a:t>Dos pares de guantes desechables compatibles con la manipulación de agentes antineoplásicos</a:t>
            </a:r>
          </a:p>
          <a:p>
            <a:pPr marL="0" indent="0">
              <a:buNone/>
            </a:pPr>
            <a:r>
              <a:rPr lang="es-ES" sz="3000" dirty="0"/>
              <a:t>Indumentaria desechable de baja permeabilidad a los agentes antineoplásicos (bata, traje y cubre-calzado)</a:t>
            </a:r>
          </a:p>
          <a:p>
            <a:pPr marL="0" indent="0">
              <a:buNone/>
            </a:pPr>
            <a:endParaRPr lang="es-ES" sz="3000" dirty="0"/>
          </a:p>
          <a:p>
            <a:pPr marL="0" indent="0">
              <a:buNone/>
            </a:pPr>
            <a:r>
              <a:rPr lang="es-ES" sz="3000" dirty="0"/>
              <a:t>Protector de rostro </a:t>
            </a:r>
          </a:p>
          <a:p>
            <a:pPr marL="0" indent="0">
              <a:buNone/>
            </a:pPr>
            <a:endParaRPr lang="es-ES" sz="3000" dirty="0"/>
          </a:p>
          <a:p>
            <a:pPr marL="0" indent="0">
              <a:buNone/>
            </a:pPr>
            <a:r>
              <a:rPr lang="es-ES" sz="3000" dirty="0"/>
              <a:t>Máscara/respirador (N95 o superior )</a:t>
            </a:r>
          </a:p>
          <a:p>
            <a:pPr marL="0" indent="0">
              <a:buNone/>
            </a:pPr>
            <a:endParaRPr lang="en-US" sz="3000" dirty="0"/>
          </a:p>
          <a:p>
            <a:pPr marL="0" indent="0">
              <a:buNone/>
            </a:pPr>
            <a:endParaRPr lang="en-US" sz="3000" dirty="0"/>
          </a:p>
          <a:p>
            <a:pPr marL="0" indent="0">
              <a:buNone/>
            </a:pPr>
            <a:endParaRPr lang="en-US" sz="3000" dirty="0"/>
          </a:p>
        </p:txBody>
      </p:sp>
      <p:pic>
        <p:nvPicPr>
          <p:cNvPr id="6" name="Picture 5"/>
          <p:cNvPicPr>
            <a:picLocks noChangeAspect="1"/>
          </p:cNvPicPr>
          <p:nvPr/>
        </p:nvPicPr>
        <p:blipFill>
          <a:blip r:embed="rId3"/>
          <a:stretch>
            <a:fillRect/>
          </a:stretch>
        </p:blipFill>
        <p:spPr>
          <a:xfrm>
            <a:off x="6553200" y="3581400"/>
            <a:ext cx="3426249" cy="2590800"/>
          </a:xfrm>
          <a:prstGeom prst="rect">
            <a:avLst/>
          </a:prstGeom>
          <a:ln>
            <a:noFill/>
          </a:ln>
          <a:effectLst>
            <a:softEdge rad="112500"/>
          </a:effectLst>
        </p:spPr>
      </p:pic>
    </p:spTree>
    <p:extLst>
      <p:ext uri="{BB962C8B-B14F-4D97-AF65-F5344CB8AC3E}">
        <p14:creationId xmlns:p14="http://schemas.microsoft.com/office/powerpoint/2010/main" val="491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029200"/>
          </a:xfrm>
        </p:spPr>
        <p:txBody>
          <a:bodyPr>
            <a:normAutofit fontScale="77500" lnSpcReduction="20000"/>
          </a:bodyPr>
          <a:lstStyle/>
          <a:p>
            <a:pPr marL="0" indent="0">
              <a:buNone/>
            </a:pPr>
            <a:r>
              <a:rPr lang="en-US" dirty="0"/>
              <a:t>Material </a:t>
            </a:r>
            <a:r>
              <a:rPr lang="en-US" dirty="0" err="1"/>
              <a:t>absorbente</a:t>
            </a:r>
            <a:r>
              <a:rPr lang="en-US" dirty="0"/>
              <a:t> (pads para </a:t>
            </a:r>
            <a:r>
              <a:rPr lang="en-US" dirty="0" err="1"/>
              <a:t>derrames</a:t>
            </a:r>
            <a:r>
              <a:rPr lang="en-US" dirty="0"/>
              <a:t>) </a:t>
            </a:r>
          </a:p>
          <a:p>
            <a:pPr marL="0" indent="0">
              <a:buNone/>
            </a:pPr>
            <a:endParaRPr lang="en-US" dirty="0"/>
          </a:p>
          <a:p>
            <a:pPr marL="0" indent="0">
              <a:buNone/>
            </a:pPr>
            <a:r>
              <a:rPr lang="en-US" dirty="0" err="1"/>
              <a:t>Toallas</a:t>
            </a:r>
            <a:r>
              <a:rPr lang="en-US" dirty="0"/>
              <a:t> </a:t>
            </a:r>
            <a:r>
              <a:rPr lang="en-US" dirty="0" err="1"/>
              <a:t>desechables</a:t>
            </a:r>
            <a:r>
              <a:rPr lang="en-US" dirty="0"/>
              <a:t> </a:t>
            </a:r>
          </a:p>
          <a:p>
            <a:pPr marL="0" indent="0">
              <a:buNone/>
            </a:pPr>
            <a:endParaRPr lang="en-US" dirty="0"/>
          </a:p>
          <a:p>
            <a:pPr marL="0" indent="0">
              <a:buNone/>
            </a:pPr>
            <a:r>
              <a:rPr lang="en-US" dirty="0"/>
              <a:t>Al </a:t>
            </a:r>
            <a:r>
              <a:rPr lang="en-US" dirty="0" err="1"/>
              <a:t>menos</a:t>
            </a:r>
            <a:r>
              <a:rPr lang="en-US" dirty="0"/>
              <a:t> dos </a:t>
            </a:r>
            <a:r>
              <a:rPr lang="en-US" dirty="0" err="1"/>
              <a:t>bolsas</a:t>
            </a:r>
            <a:r>
              <a:rPr lang="en-US" dirty="0"/>
              <a:t> </a:t>
            </a:r>
            <a:r>
              <a:rPr lang="en-US" dirty="0" err="1"/>
              <a:t>selladas</a:t>
            </a:r>
            <a:r>
              <a:rPr lang="en-US" dirty="0"/>
              <a:t> de </a:t>
            </a:r>
            <a:r>
              <a:rPr lang="en-US" dirty="0" err="1"/>
              <a:t>plástico</a:t>
            </a:r>
            <a:r>
              <a:rPr lang="en-US" dirty="0"/>
              <a:t> </a:t>
            </a:r>
            <a:r>
              <a:rPr lang="en-US" dirty="0" err="1"/>
              <a:t>grueso</a:t>
            </a:r>
            <a:r>
              <a:rPr lang="en-US" dirty="0"/>
              <a:t> para </a:t>
            </a:r>
            <a:r>
              <a:rPr lang="en-US" dirty="0" err="1"/>
              <a:t>disponer</a:t>
            </a:r>
            <a:r>
              <a:rPr lang="en-US" dirty="0"/>
              <a:t> de los </a:t>
            </a:r>
            <a:r>
              <a:rPr lang="en-US" dirty="0" err="1"/>
              <a:t>desechos</a:t>
            </a:r>
            <a:r>
              <a:rPr lang="en-US" dirty="0"/>
              <a:t> </a:t>
            </a:r>
          </a:p>
          <a:p>
            <a:pPr marL="0" indent="0">
              <a:buNone/>
            </a:pPr>
            <a:endParaRPr lang="en-US" dirty="0"/>
          </a:p>
          <a:p>
            <a:pPr marL="0" indent="0">
              <a:buNone/>
            </a:pPr>
            <a:r>
              <a:rPr lang="en-US" dirty="0" err="1"/>
              <a:t>Una</a:t>
            </a:r>
            <a:r>
              <a:rPr lang="en-US" dirty="0"/>
              <a:t> </a:t>
            </a:r>
            <a:r>
              <a:rPr lang="en-US" dirty="0" err="1"/>
              <a:t>pala</a:t>
            </a:r>
            <a:r>
              <a:rPr lang="en-US" dirty="0"/>
              <a:t> </a:t>
            </a:r>
            <a:r>
              <a:rPr lang="en-US" dirty="0" err="1"/>
              <a:t>desechable</a:t>
            </a:r>
            <a:r>
              <a:rPr lang="en-US" dirty="0"/>
              <a:t> para </a:t>
            </a:r>
            <a:r>
              <a:rPr lang="en-US" dirty="0" err="1"/>
              <a:t>recoger</a:t>
            </a:r>
            <a:r>
              <a:rPr lang="en-US" dirty="0"/>
              <a:t> </a:t>
            </a:r>
            <a:r>
              <a:rPr lang="en-US" dirty="0" err="1"/>
              <a:t>fragmentos</a:t>
            </a:r>
            <a:r>
              <a:rPr lang="en-US" dirty="0"/>
              <a:t> </a:t>
            </a:r>
          </a:p>
          <a:p>
            <a:pPr marL="0" indent="0">
              <a:buNone/>
            </a:pPr>
            <a:endParaRPr lang="en-US" dirty="0"/>
          </a:p>
          <a:p>
            <a:pPr marL="0" indent="0">
              <a:buNone/>
            </a:pPr>
            <a:r>
              <a:rPr lang="en-US" dirty="0"/>
              <a:t>Un </a:t>
            </a:r>
            <a:r>
              <a:rPr lang="en-US" dirty="0" err="1"/>
              <a:t>contenedor</a:t>
            </a:r>
            <a:r>
              <a:rPr lang="en-US" dirty="0"/>
              <a:t> para </a:t>
            </a:r>
            <a:r>
              <a:rPr lang="en-US" dirty="0" err="1"/>
              <a:t>elementos</a:t>
            </a:r>
            <a:r>
              <a:rPr lang="en-US" dirty="0"/>
              <a:t> </a:t>
            </a:r>
            <a:r>
              <a:rPr lang="en-US" dirty="0" err="1"/>
              <a:t>cortopunzantes</a:t>
            </a:r>
            <a:r>
              <a:rPr lang="en-US" dirty="0"/>
              <a:t> </a:t>
            </a:r>
          </a:p>
          <a:p>
            <a:pPr marL="0" indent="0">
              <a:buNone/>
            </a:pPr>
            <a:endParaRPr lang="en-US" dirty="0"/>
          </a:p>
          <a:p>
            <a:pPr marL="0" indent="0">
              <a:buNone/>
            </a:pPr>
            <a:r>
              <a:rPr lang="en-US" dirty="0" err="1"/>
              <a:t>Una</a:t>
            </a:r>
            <a:r>
              <a:rPr lang="en-US" dirty="0"/>
              <a:t> </a:t>
            </a:r>
            <a:r>
              <a:rPr lang="en-US" dirty="0" err="1"/>
              <a:t>señal</a:t>
            </a:r>
            <a:r>
              <a:rPr lang="en-US" dirty="0"/>
              <a:t> de </a:t>
            </a:r>
            <a:r>
              <a:rPr lang="en-US" dirty="0" err="1"/>
              <a:t>advertencia</a:t>
            </a:r>
            <a:r>
              <a:rPr lang="en-US" dirty="0"/>
              <a:t>, </a:t>
            </a:r>
            <a:r>
              <a:rPr lang="en-US" dirty="0" err="1"/>
              <a:t>indicando</a:t>
            </a:r>
            <a:r>
              <a:rPr lang="en-US" dirty="0"/>
              <a:t> la </a:t>
            </a:r>
            <a:r>
              <a:rPr lang="en-US" dirty="0" err="1"/>
              <a:t>presencia</a:t>
            </a:r>
            <a:r>
              <a:rPr lang="en-US" dirty="0"/>
              <a:t> de </a:t>
            </a:r>
            <a:r>
              <a:rPr lang="en-US" dirty="0" err="1"/>
              <a:t>derrame</a:t>
            </a:r>
            <a:r>
              <a:rPr lang="en-US" dirty="0"/>
              <a:t> de DPs </a:t>
            </a:r>
          </a:p>
        </p:txBody>
      </p:sp>
      <p:pic>
        <p:nvPicPr>
          <p:cNvPr id="6" name="Picture 5"/>
          <p:cNvPicPr>
            <a:picLocks noChangeAspect="1"/>
          </p:cNvPicPr>
          <p:nvPr/>
        </p:nvPicPr>
        <p:blipFill>
          <a:blip r:embed="rId3"/>
          <a:stretch>
            <a:fillRect/>
          </a:stretch>
        </p:blipFill>
        <p:spPr>
          <a:xfrm>
            <a:off x="8153400" y="1417638"/>
            <a:ext cx="2895600" cy="2362200"/>
          </a:xfrm>
          <a:prstGeom prst="rect">
            <a:avLst/>
          </a:prstGeom>
          <a:ln>
            <a:noFill/>
          </a:ln>
          <a:effectLst>
            <a:softEdge rad="112500"/>
          </a:effectLst>
        </p:spPr>
      </p:pic>
      <p:sp>
        <p:nvSpPr>
          <p:cNvPr id="4" name="Título 3"/>
          <p:cNvSpPr>
            <a:spLocks noGrp="1"/>
          </p:cNvSpPr>
          <p:nvPr>
            <p:ph type="title"/>
          </p:nvPr>
        </p:nvSpPr>
        <p:spPr/>
        <p:txBody>
          <a:bodyPr>
            <a:normAutofit fontScale="90000"/>
          </a:bodyPr>
          <a:lstStyle/>
          <a:p>
            <a:r>
              <a:rPr lang="en-US" dirty="0" err="1">
                <a:effectLst>
                  <a:outerShdw blurRad="38100" dist="38100" dir="2700000" algn="tl">
                    <a:srgbClr val="000000">
                      <a:alpha val="43137"/>
                    </a:srgbClr>
                  </a:outerShdw>
                </a:effectLst>
              </a:rPr>
              <a:t>Contenido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mínimo</a:t>
            </a:r>
            <a:r>
              <a:rPr lang="en-US" dirty="0">
                <a:effectLst>
                  <a:outerShdw blurRad="38100" dist="38100" dir="2700000" algn="tl">
                    <a:srgbClr val="000000">
                      <a:alpha val="43137"/>
                    </a:srgbClr>
                  </a:outerShdw>
                </a:effectLst>
              </a:rPr>
              <a:t> para un kit de </a:t>
            </a:r>
            <a:r>
              <a:rPr lang="en-US" dirty="0" err="1">
                <a:effectLst>
                  <a:outerShdw blurRad="38100" dist="38100" dir="2700000" algn="tl">
                    <a:srgbClr val="000000">
                      <a:alpha val="43137"/>
                    </a:srgbClr>
                  </a:outerShdw>
                </a:effectLst>
              </a:rPr>
              <a:t>derrames</a:t>
            </a:r>
            <a:r>
              <a:rPr lang="en-US" dirty="0">
                <a:effectLst>
                  <a:outerShdw blurRad="38100" dist="38100" dir="2700000" algn="tl">
                    <a:srgbClr val="000000">
                      <a:alpha val="43137"/>
                    </a:srgbClr>
                  </a:outerShdw>
                </a:effectLst>
              </a:rPr>
              <a:t> </a:t>
            </a:r>
            <a:endParaRPr lang="es-ES" dirty="0"/>
          </a:p>
        </p:txBody>
      </p:sp>
    </p:spTree>
    <p:extLst>
      <p:ext uri="{BB962C8B-B14F-4D97-AF65-F5344CB8AC3E}">
        <p14:creationId xmlns:p14="http://schemas.microsoft.com/office/powerpoint/2010/main" val="429086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Ropa</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cama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puede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resultar</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contaminada</a:t>
            </a:r>
            <a:r>
              <a:rPr lang="en-US" dirty="0">
                <a:effectLst>
                  <a:outerShdw blurRad="38100" dist="38100" dir="2700000" algn="tl">
                    <a:srgbClr val="000000">
                      <a:alpha val="43137"/>
                    </a:srgbClr>
                  </a:outerShdw>
                </a:effectLst>
              </a:rPr>
              <a:t> con DPs</a:t>
            </a:r>
          </a:p>
        </p:txBody>
      </p:sp>
      <p:sp>
        <p:nvSpPr>
          <p:cNvPr id="3" name="Content Placeholder 2"/>
          <p:cNvSpPr>
            <a:spLocks noGrp="1"/>
          </p:cNvSpPr>
          <p:nvPr>
            <p:ph idx="1"/>
          </p:nvPr>
        </p:nvSpPr>
        <p:spPr/>
        <p:txBody>
          <a:bodyPr vert="horz" lIns="91440" tIns="45720" rIns="91440" bIns="45720" rtlCol="0">
            <a:normAutofit fontScale="85000" lnSpcReduction="20000"/>
          </a:bodyPr>
          <a:lstStyle/>
          <a:p>
            <a:pPr marL="0" indent="0">
              <a:buNone/>
            </a:pPr>
            <a:r>
              <a:rPr lang="es-ES" sz="3000" dirty="0"/>
              <a:t>Las DPs o sus metabolitos pueden estar </a:t>
            </a:r>
            <a:r>
              <a:rPr lang="es-ES" sz="3000" dirty="0" err="1"/>
              <a:t>presents</a:t>
            </a:r>
            <a:r>
              <a:rPr lang="es-ES" sz="3000" dirty="0"/>
              <a:t> en la orina, sangre, heces sudor y vómito de pacientes</a:t>
            </a:r>
          </a:p>
          <a:p>
            <a:pPr marL="0" indent="0">
              <a:buNone/>
            </a:pPr>
            <a:endParaRPr lang="es-ES" sz="3000" dirty="0"/>
          </a:p>
          <a:p>
            <a:pPr marL="0" indent="0">
              <a:buNone/>
            </a:pPr>
            <a:r>
              <a:rPr lang="es-ES" sz="3000" dirty="0"/>
              <a:t>Por lo tanto, ropa de cama puede estar contaminada con estos compuestos ductos </a:t>
            </a:r>
          </a:p>
          <a:p>
            <a:pPr marL="0" indent="0">
              <a:buNone/>
            </a:pPr>
            <a:endParaRPr lang="es-ES" sz="3000" dirty="0"/>
          </a:p>
          <a:p>
            <a:pPr marL="0" indent="0">
              <a:buNone/>
            </a:pPr>
            <a:r>
              <a:rPr lang="es-ES" sz="3000" dirty="0"/>
              <a:t>Utilice guantes de protección cuando manipule ropa de cama de pacientes bajo quimioterapia. Segregue estos elementos contaminados en bolsas especiales para desechos de DPs y luego envíe a lavandería. Se recomienda realizar un prelavado y luego un lavado con el resto de elementos que no resultan contaminados con DPs  </a:t>
            </a:r>
          </a:p>
          <a:p>
            <a:pPr marL="0" indent="0">
              <a:buNone/>
            </a:pPr>
            <a:endParaRPr lang="en-US" sz="3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7855" y="1958181"/>
            <a:ext cx="2400300" cy="3810000"/>
          </a:xfrm>
          <a:prstGeom prst="rect">
            <a:avLst/>
          </a:prstGeom>
        </p:spPr>
      </p:pic>
    </p:spTree>
    <p:extLst>
      <p:ext uri="{BB962C8B-B14F-4D97-AF65-F5344CB8AC3E}">
        <p14:creationId xmlns:p14="http://schemas.microsoft.com/office/powerpoint/2010/main" val="224894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2800" dirty="0" err="1">
                <a:effectLst>
                  <a:outerShdw blurRad="38100" dist="38100" dir="2700000" algn="tl">
                    <a:srgbClr val="000000">
                      <a:alpha val="43137"/>
                    </a:srgbClr>
                  </a:outerShdw>
                </a:effectLst>
              </a:rPr>
              <a:t>Trabajadores</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expuestos</a:t>
            </a:r>
            <a:r>
              <a:rPr lang="en-US" sz="2800" dirty="0">
                <a:effectLst>
                  <a:outerShdw blurRad="38100" dist="38100" dir="2700000" algn="tl">
                    <a:srgbClr val="000000">
                      <a:alpha val="43137"/>
                    </a:srgbClr>
                  </a:outerShdw>
                </a:effectLst>
              </a:rPr>
              <a:t> a DPs </a:t>
            </a:r>
            <a:r>
              <a:rPr lang="en-US" sz="2800" dirty="0" err="1">
                <a:effectLst>
                  <a:outerShdw blurRad="38100" dist="38100" dir="2700000" algn="tl">
                    <a:srgbClr val="000000">
                      <a:alpha val="43137"/>
                    </a:srgbClr>
                  </a:outerShdw>
                </a:effectLst>
              </a:rPr>
              <a:t>deberían</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estar</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enlistados</a:t>
            </a:r>
            <a:r>
              <a:rPr lang="en-US" sz="2800" dirty="0">
                <a:effectLst>
                  <a:outerShdw blurRad="38100" dist="38100" dir="2700000" algn="tl">
                    <a:srgbClr val="000000">
                      <a:alpha val="43137"/>
                    </a:srgbClr>
                  </a:outerShdw>
                </a:effectLst>
              </a:rPr>
              <a:t> en </a:t>
            </a:r>
            <a:r>
              <a:rPr lang="en-US" sz="2800" dirty="0" err="1">
                <a:effectLst>
                  <a:outerShdw blurRad="38100" dist="38100" dir="2700000" algn="tl">
                    <a:srgbClr val="000000">
                      <a:alpha val="43137"/>
                    </a:srgbClr>
                  </a:outerShdw>
                </a:effectLst>
              </a:rPr>
              <a:t>algún</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programa</a:t>
            </a:r>
            <a:r>
              <a:rPr lang="en-US" sz="2800" dirty="0">
                <a:effectLst>
                  <a:outerShdw blurRad="38100" dist="38100" dir="2700000" algn="tl">
                    <a:srgbClr val="000000">
                      <a:alpha val="43137"/>
                    </a:srgbClr>
                  </a:outerShdw>
                </a:effectLst>
              </a:rPr>
              <a:t> </a:t>
            </a:r>
            <a:r>
              <a:rPr lang="en-US" sz="2800" dirty="0" err="1">
                <a:effectLst>
                  <a:outerShdw blurRad="38100" dist="38100" dir="2700000" algn="tl">
                    <a:srgbClr val="000000">
                      <a:alpha val="43137"/>
                    </a:srgbClr>
                  </a:outerShdw>
                </a:effectLst>
              </a:rPr>
              <a:t>médico</a:t>
            </a:r>
            <a:r>
              <a:rPr lang="en-US" sz="2800" dirty="0">
                <a:effectLst>
                  <a:outerShdw blurRad="38100" dist="38100" dir="2700000" algn="tl">
                    <a:srgbClr val="000000">
                      <a:alpha val="43137"/>
                    </a:srgbClr>
                  </a:outerShdw>
                </a:effectLst>
              </a:rPr>
              <a:t> de </a:t>
            </a:r>
            <a:r>
              <a:rPr lang="en-US" sz="2800" dirty="0" err="1">
                <a:effectLst>
                  <a:outerShdw blurRad="38100" dist="38100" dir="2700000" algn="tl">
                    <a:srgbClr val="000000">
                      <a:alpha val="43137"/>
                    </a:srgbClr>
                  </a:outerShdw>
                </a:effectLst>
              </a:rPr>
              <a:t>vigilancia</a:t>
            </a:r>
            <a:r>
              <a:rPr lang="en-US" sz="2800"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p:txBody>
          <a:bodyPr vert="horz" lIns="91440" tIns="45720" rIns="91440" bIns="45720" rtlCol="0">
            <a:normAutofit lnSpcReduction="10000"/>
          </a:bodyPr>
          <a:lstStyle/>
          <a:p>
            <a:pPr marL="0" indent="0">
              <a:buNone/>
            </a:pPr>
            <a:r>
              <a:rPr lang="es-ES" sz="3000" dirty="0"/>
              <a:t>En centros oncológicos donde se </a:t>
            </a:r>
            <a:r>
              <a:rPr lang="es-ES" sz="3000" dirty="0" err="1"/>
              <a:t>realise</a:t>
            </a:r>
            <a:r>
              <a:rPr lang="es-ES" sz="3000" dirty="0"/>
              <a:t> una evaluación periódica del trabajador, elementos adicionales de vigilancia deben incluirse para detectar a los trabajadores que participan de la manipulación y los riesgos asociados</a:t>
            </a:r>
          </a:p>
          <a:p>
            <a:pPr marL="0" indent="0">
              <a:buNone/>
            </a:pPr>
            <a:endParaRPr lang="es-ES" sz="3000" dirty="0"/>
          </a:p>
          <a:p>
            <a:pPr marL="0" indent="0">
              <a:buNone/>
            </a:pPr>
            <a:r>
              <a:rPr lang="es-ES" sz="3000" dirty="0"/>
              <a:t>Para centros oncológicos con restricciones  económicas, algunos elementos clave suelen server para seguir los eventos de exposición de los trabajadores </a:t>
            </a:r>
          </a:p>
          <a:p>
            <a:pPr marL="0" indent="0">
              <a:buNone/>
            </a:pPr>
            <a:endParaRPr lang="en-US" sz="3000" dirty="0"/>
          </a:p>
          <a:p>
            <a:pPr marL="0" indent="0">
              <a:buNone/>
            </a:pPr>
            <a:endParaRPr lang="en-US" sz="3000" dirty="0"/>
          </a:p>
        </p:txBody>
      </p:sp>
    </p:spTree>
    <p:extLst>
      <p:ext uri="{BB962C8B-B14F-4D97-AF65-F5344CB8AC3E}">
        <p14:creationId xmlns:p14="http://schemas.microsoft.com/office/powerpoint/2010/main" val="385220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600" dirty="0" err="1">
                <a:effectLst>
                  <a:outerShdw blurRad="38100" dist="38100" dir="2700000" algn="tl">
                    <a:srgbClr val="000000">
                      <a:alpha val="43137"/>
                    </a:srgbClr>
                  </a:outerShdw>
                </a:effectLst>
              </a:rPr>
              <a:t>Componentes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esenciales</a:t>
            </a:r>
            <a:r>
              <a:rPr lang="en-US" sz="3600" dirty="0">
                <a:effectLst>
                  <a:outerShdw blurRad="38100" dist="38100" dir="2700000" algn="tl">
                    <a:srgbClr val="000000">
                      <a:alpha val="43137"/>
                    </a:srgbClr>
                  </a:outerShdw>
                </a:effectLst>
              </a:rPr>
              <a:t> de la </a:t>
            </a:r>
            <a:r>
              <a:rPr lang="en-US" sz="3600" dirty="0" err="1">
                <a:effectLst>
                  <a:outerShdw blurRad="38100" dist="38100" dir="2700000" algn="tl">
                    <a:srgbClr val="000000">
                      <a:alpha val="43137"/>
                    </a:srgbClr>
                  </a:outerShdw>
                </a:effectLst>
              </a:rPr>
              <a:t>vigilancia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médica</a:t>
            </a:r>
            <a:r>
              <a:rPr lang="en-US" sz="3600" dirty="0">
                <a:effectLst>
                  <a:outerShdw blurRad="38100" dist="38100" dir="2700000" algn="tl">
                    <a:srgbClr val="000000">
                      <a:alpha val="43137"/>
                    </a:srgbClr>
                  </a:outerShdw>
                </a:effectLst>
              </a:rPr>
              <a:t> para </a:t>
            </a:r>
            <a:r>
              <a:rPr lang="en-US" sz="3600" dirty="0" err="1">
                <a:effectLst>
                  <a:outerShdw blurRad="38100" dist="38100" dir="2700000" algn="tl">
                    <a:srgbClr val="000000">
                      <a:alpha val="43137"/>
                    </a:srgbClr>
                  </a:outerShdw>
                </a:effectLst>
              </a:rPr>
              <a:t>trabajadores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expuestos</a:t>
            </a:r>
            <a:r>
              <a:rPr lang="en-US" sz="3600" dirty="0">
                <a:effectLst>
                  <a:outerShdw blurRad="38100" dist="38100" dir="2700000" algn="tl">
                    <a:srgbClr val="000000">
                      <a:alpha val="43137"/>
                    </a:srgbClr>
                  </a:outerShdw>
                </a:effectLst>
              </a:rPr>
              <a:t> a DPs </a:t>
            </a:r>
          </a:p>
        </p:txBody>
      </p:sp>
      <p:sp>
        <p:nvSpPr>
          <p:cNvPr id="3" name="Content Placeholder 2"/>
          <p:cNvSpPr>
            <a:spLocks noGrp="1"/>
          </p:cNvSpPr>
          <p:nvPr>
            <p:ph idx="1"/>
          </p:nvPr>
        </p:nvSpPr>
        <p:spPr>
          <a:xfrm>
            <a:off x="457200" y="1600200"/>
            <a:ext cx="8229600" cy="5029200"/>
          </a:xfrm>
        </p:spPr>
        <p:txBody>
          <a:bodyPr vert="horz" lIns="91440" tIns="45720" rIns="91440" bIns="45720" rtlCol="0">
            <a:normAutofit fontScale="92500" lnSpcReduction="20000"/>
          </a:bodyPr>
          <a:lstStyle/>
          <a:p>
            <a:pPr marL="0" indent="0">
              <a:buNone/>
            </a:pPr>
            <a:r>
              <a:rPr lang="es-ES" sz="3000" dirty="0"/>
              <a:t>Mantener una lista actualizada de los trabajadores expuestos a DPs</a:t>
            </a:r>
          </a:p>
          <a:p>
            <a:pPr marL="0" indent="0">
              <a:buNone/>
            </a:pPr>
            <a:endParaRPr lang="es-ES" sz="3000" dirty="0"/>
          </a:p>
          <a:p>
            <a:pPr marL="0" indent="0">
              <a:buNone/>
            </a:pPr>
            <a:r>
              <a:rPr lang="es-ES" sz="3000" dirty="0"/>
              <a:t>Todos los trabajadores expuestos a DPs deben completar cuestionarios periódicos (ver anexo E)</a:t>
            </a:r>
          </a:p>
          <a:p>
            <a:pPr marL="0" indent="0">
              <a:buNone/>
            </a:pPr>
            <a:endParaRPr lang="es-ES" sz="3000" dirty="0"/>
          </a:p>
          <a:p>
            <a:pPr marL="0" indent="0">
              <a:buNone/>
            </a:pPr>
            <a:r>
              <a:rPr lang="es-ES" sz="3000" dirty="0"/>
              <a:t>Realizar un seguimiento a los eventos de salud particulares o que se repitan en exceso por parte de los trabajadores</a:t>
            </a:r>
          </a:p>
          <a:p>
            <a:pPr marL="0" indent="0">
              <a:buNone/>
            </a:pPr>
            <a:endParaRPr lang="es-ES" sz="3000" dirty="0"/>
          </a:p>
          <a:p>
            <a:pPr marL="0" indent="0">
              <a:buNone/>
            </a:pPr>
            <a:r>
              <a:rPr lang="es-ES" sz="3000" dirty="0"/>
              <a:t>Observación periódica de los procesos de preparación y administración de las DPs </a:t>
            </a:r>
          </a:p>
          <a:p>
            <a:pPr marL="0" indent="0">
              <a:buNone/>
            </a:pPr>
            <a:endParaRPr lang="en-US" sz="3000"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58443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600" dirty="0" err="1">
                <a:effectLst>
                  <a:outerShdw blurRad="38100" dist="38100" dir="2700000" algn="tl">
                    <a:srgbClr val="000000">
                      <a:alpha val="43137"/>
                    </a:srgbClr>
                  </a:outerShdw>
                </a:effectLst>
              </a:rPr>
              <a:t>Componentes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esenciales</a:t>
            </a:r>
            <a:r>
              <a:rPr lang="en-US" sz="3600" dirty="0">
                <a:effectLst>
                  <a:outerShdw blurRad="38100" dist="38100" dir="2700000" algn="tl">
                    <a:srgbClr val="000000">
                      <a:alpha val="43137"/>
                    </a:srgbClr>
                  </a:outerShdw>
                </a:effectLst>
              </a:rPr>
              <a:t> de la </a:t>
            </a:r>
            <a:r>
              <a:rPr lang="en-US" sz="3600" dirty="0" err="1">
                <a:effectLst>
                  <a:outerShdw blurRad="38100" dist="38100" dir="2700000" algn="tl">
                    <a:srgbClr val="000000">
                      <a:alpha val="43137"/>
                    </a:srgbClr>
                  </a:outerShdw>
                </a:effectLst>
              </a:rPr>
              <a:t>vigilancia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médica</a:t>
            </a:r>
            <a:r>
              <a:rPr lang="en-US" sz="3600" dirty="0">
                <a:effectLst>
                  <a:outerShdw blurRad="38100" dist="38100" dir="2700000" algn="tl">
                    <a:srgbClr val="000000">
                      <a:alpha val="43137"/>
                    </a:srgbClr>
                  </a:outerShdw>
                </a:effectLst>
              </a:rPr>
              <a:t> para </a:t>
            </a:r>
            <a:r>
              <a:rPr lang="en-US" sz="3600" dirty="0" err="1">
                <a:effectLst>
                  <a:outerShdw blurRad="38100" dist="38100" dir="2700000" algn="tl">
                    <a:srgbClr val="000000">
                      <a:alpha val="43137"/>
                    </a:srgbClr>
                  </a:outerShdw>
                </a:effectLst>
              </a:rPr>
              <a:t>trabajadores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expuestos</a:t>
            </a:r>
            <a:r>
              <a:rPr lang="en-US" sz="3600" dirty="0">
                <a:effectLst>
                  <a:outerShdw blurRad="38100" dist="38100" dir="2700000" algn="tl">
                    <a:srgbClr val="000000">
                      <a:alpha val="43137"/>
                    </a:srgbClr>
                  </a:outerShdw>
                </a:effectLst>
              </a:rPr>
              <a:t> a DPs </a:t>
            </a:r>
          </a:p>
        </p:txBody>
      </p:sp>
      <p:sp>
        <p:nvSpPr>
          <p:cNvPr id="3" name="Content Placeholder 2"/>
          <p:cNvSpPr>
            <a:spLocks noGrp="1"/>
          </p:cNvSpPr>
          <p:nvPr>
            <p:ph idx="1"/>
          </p:nvPr>
        </p:nvSpPr>
        <p:spPr>
          <a:xfrm>
            <a:off x="457200" y="1600200"/>
            <a:ext cx="8229600" cy="4876800"/>
          </a:xfrm>
        </p:spPr>
        <p:txBody>
          <a:bodyPr vert="horz" lIns="91440" tIns="45720" rIns="91440" bIns="45720" rtlCol="0">
            <a:normAutofit fontScale="92500" lnSpcReduction="20000"/>
          </a:bodyPr>
          <a:lstStyle/>
          <a:p>
            <a:pPr marL="0" indent="0">
              <a:buNone/>
            </a:pPr>
            <a:r>
              <a:rPr lang="es-ES" sz="3000" dirty="0"/>
              <a:t>Documentar eventos de exposición de los trabajadores a derrames, limpieza de derrames y exposiciones accidentales </a:t>
            </a:r>
          </a:p>
          <a:p>
            <a:pPr marL="0" indent="0">
              <a:buNone/>
            </a:pPr>
            <a:endParaRPr lang="es-ES" sz="3000" dirty="0"/>
          </a:p>
          <a:p>
            <a:pPr marL="0" indent="0">
              <a:buNone/>
            </a:pPr>
            <a:r>
              <a:rPr lang="es-ES" sz="3000" dirty="0"/>
              <a:t>Compartir los resultados de la vigilancia médica con los trabajadores. La información debe ser des individualizada</a:t>
            </a:r>
          </a:p>
          <a:p>
            <a:pPr marL="0" indent="0">
              <a:buNone/>
            </a:pPr>
            <a:r>
              <a:rPr lang="es-ES" sz="3000" dirty="0"/>
              <a:t> </a:t>
            </a:r>
          </a:p>
          <a:p>
            <a:pPr marL="0" indent="0">
              <a:buNone/>
            </a:pPr>
            <a:r>
              <a:rPr lang="es-ES" sz="3000" dirty="0"/>
              <a:t>Si el centro oncológico no posee un programa de vigilancia medica para los trabajadores, sugerir a los trabajadores que sean evaluados a través de las aseguradoras laborales</a:t>
            </a:r>
          </a:p>
        </p:txBody>
      </p:sp>
    </p:spTree>
    <p:extLst>
      <p:ext uri="{BB962C8B-B14F-4D97-AF65-F5344CB8AC3E}">
        <p14:creationId xmlns:p14="http://schemas.microsoft.com/office/powerpoint/2010/main" val="96097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27487" t="10524" r="23796" b="9722"/>
          <a:stretch/>
        </p:blipFill>
        <p:spPr bwMode="auto">
          <a:xfrm>
            <a:off x="82899" y="0"/>
            <a:ext cx="9067800" cy="6748462"/>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flipH="1">
            <a:off x="2102199" y="4572000"/>
            <a:ext cx="5029200" cy="1754326"/>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rPr>
              <a:t>Parte 2: </a:t>
            </a:r>
            <a:r>
              <a:rPr lang="en-US" sz="3600" b="1" dirty="0" err="1">
                <a:solidFill>
                  <a:schemeClr val="bg1"/>
                </a:solidFill>
                <a:effectLst>
                  <a:outerShdw blurRad="38100" dist="38100" dir="2700000" algn="tl">
                    <a:srgbClr val="000000">
                      <a:alpha val="43137"/>
                    </a:srgbClr>
                  </a:outerShdw>
                </a:effectLst>
              </a:rPr>
              <a:t>Administración</a:t>
            </a:r>
            <a:r>
              <a:rPr lang="en-US" sz="3600" b="1" dirty="0">
                <a:solidFill>
                  <a:schemeClr val="bg1"/>
                </a:solidFill>
                <a:effectLst>
                  <a:outerShdw blurRad="38100" dist="38100" dir="2700000" algn="tl">
                    <a:srgbClr val="000000">
                      <a:alpha val="43137"/>
                    </a:srgbClr>
                  </a:outerShdw>
                </a:effectLst>
              </a:rPr>
              <a:t> de </a:t>
            </a:r>
            <a:r>
              <a:rPr lang="en-US" sz="3600" b="1" dirty="0" err="1">
                <a:solidFill>
                  <a:schemeClr val="bg1"/>
                </a:solidFill>
                <a:effectLst>
                  <a:outerShdw blurRad="38100" dist="38100" dir="2700000" algn="tl">
                    <a:srgbClr val="000000">
                      <a:alpha val="43137"/>
                    </a:srgbClr>
                  </a:outerShdw>
                </a:effectLst>
              </a:rPr>
              <a:t>Medicamentos</a:t>
            </a:r>
            <a:r>
              <a:rPr lang="en-US" sz="3600" b="1" dirty="0">
                <a:solidFill>
                  <a:schemeClr val="bg1"/>
                </a:solidFill>
                <a:effectLst>
                  <a:outerShdw blurRad="38100" dist="38100" dir="2700000" algn="tl">
                    <a:srgbClr val="000000">
                      <a:alpha val="43137"/>
                    </a:srgbClr>
                  </a:outerShdw>
                </a:effectLst>
              </a:rPr>
              <a:t> </a:t>
            </a:r>
            <a:r>
              <a:rPr lang="en-US" sz="3600" b="1" dirty="0" err="1">
                <a:solidFill>
                  <a:schemeClr val="bg1"/>
                </a:solidFill>
                <a:effectLst>
                  <a:outerShdw blurRad="38100" dist="38100" dir="2700000" algn="tl">
                    <a:srgbClr val="000000">
                      <a:alpha val="43137"/>
                    </a:srgbClr>
                  </a:outerShdw>
                </a:effectLst>
              </a:rPr>
              <a:t>antineoplásicos</a:t>
            </a:r>
            <a:r>
              <a:rPr lang="en-US" sz="3600" b="1" dirty="0">
                <a:solidFill>
                  <a:schemeClr val="bg1"/>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97078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Administración</a:t>
            </a:r>
            <a:r>
              <a:rPr lang="en-US" dirty="0">
                <a:effectLst>
                  <a:outerShdw blurRad="38100" dist="38100" dir="2700000" algn="tl">
                    <a:srgbClr val="000000">
                      <a:alpha val="43137"/>
                    </a:srgbClr>
                  </a:outerShdw>
                </a:effectLst>
              </a:rPr>
              <a:t> de DPs</a:t>
            </a:r>
          </a:p>
        </p:txBody>
      </p:sp>
      <p:sp>
        <p:nvSpPr>
          <p:cNvPr id="3" name="Content Placeholder 2"/>
          <p:cNvSpPr>
            <a:spLocks noGrp="1"/>
          </p:cNvSpPr>
          <p:nvPr>
            <p:ph idx="1"/>
          </p:nvPr>
        </p:nvSpPr>
        <p:spPr>
          <a:xfrm>
            <a:off x="457200" y="1559294"/>
            <a:ext cx="8229600" cy="4566870"/>
          </a:xfrm>
        </p:spPr>
        <p:txBody>
          <a:bodyPr vert="horz" lIns="91440" tIns="45720" rIns="91440" bIns="45720" rtlCol="0">
            <a:normAutofit/>
          </a:bodyPr>
          <a:lstStyle/>
          <a:p>
            <a:pPr marL="0" indent="0">
              <a:buNone/>
            </a:pPr>
            <a:r>
              <a:rPr lang="en-US" sz="3000" dirty="0"/>
              <a:t>La </a:t>
            </a:r>
            <a:r>
              <a:rPr lang="es-ES" sz="3000" dirty="0"/>
              <a:t>mayoría de las precauciones para el manejo de DPs son similares sin importar la vía de administración </a:t>
            </a:r>
          </a:p>
          <a:p>
            <a:pPr marL="0" indent="0">
              <a:buNone/>
            </a:pPr>
            <a:endParaRPr lang="es-ES" sz="3000" dirty="0"/>
          </a:p>
          <a:p>
            <a:pPr marL="0" indent="0">
              <a:buNone/>
            </a:pPr>
            <a:r>
              <a:rPr lang="es-ES" sz="3000" dirty="0"/>
              <a:t>Cierto tipo de precauciones son válidas en todas las situaciones y requieren que le personal de enfermería adhiera a las practicas de seguridad específicas establecidas en los centros oncológicos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3863511"/>
            <a:ext cx="2790825" cy="1638300"/>
          </a:xfrm>
          <a:prstGeom prst="rect">
            <a:avLst/>
          </a:prstGeom>
        </p:spPr>
      </p:pic>
    </p:spTree>
    <p:extLst>
      <p:ext uri="{BB962C8B-B14F-4D97-AF65-F5344CB8AC3E}">
        <p14:creationId xmlns:p14="http://schemas.microsoft.com/office/powerpoint/2010/main" val="217364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sz="4000" dirty="0" err="1">
                <a:effectLst>
                  <a:outerShdw blurRad="38100" dist="38100" dir="2700000" algn="tl">
                    <a:srgbClr val="000000">
                      <a:alpha val="43137"/>
                    </a:srgbClr>
                  </a:outerShdw>
                </a:effectLst>
              </a:rPr>
              <a:t>Precauciones</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seguridad</a:t>
            </a:r>
            <a:r>
              <a:rPr lang="en-US" sz="4000" dirty="0">
                <a:effectLst>
                  <a:outerShdw blurRad="38100" dist="38100" dir="2700000" algn="tl">
                    <a:srgbClr val="000000">
                      <a:alpha val="43137"/>
                    </a:srgbClr>
                  </a:outerShdw>
                </a:effectLst>
              </a:rPr>
              <a:t> para personal de </a:t>
            </a:r>
            <a:r>
              <a:rPr lang="en-US" sz="4000" dirty="0" err="1">
                <a:effectLst>
                  <a:outerShdw blurRad="38100" dist="38100" dir="2700000" algn="tl">
                    <a:srgbClr val="000000">
                      <a:alpha val="43137"/>
                    </a:srgbClr>
                  </a:outerShdw>
                </a:effectLst>
              </a:rPr>
              <a:t>enfermería</a:t>
            </a:r>
            <a:r>
              <a:rPr lang="en-US" sz="4000" dirty="0">
                <a:effectLst>
                  <a:outerShdw blurRad="38100" dist="38100" dir="2700000" algn="tl">
                    <a:srgbClr val="000000">
                      <a:alpha val="43137"/>
                    </a:srgbClr>
                  </a:outerShdw>
                </a:effectLst>
              </a:rPr>
              <a:t> al </a:t>
            </a:r>
            <a:r>
              <a:rPr lang="en-US" sz="4000" dirty="0" err="1">
                <a:effectLst>
                  <a:outerShdw blurRad="38100" dist="38100" dir="2700000" algn="tl">
                    <a:srgbClr val="000000">
                      <a:alpha val="43137"/>
                    </a:srgbClr>
                  </a:outerShdw>
                </a:effectLst>
              </a:rPr>
              <a:t>administrar</a:t>
            </a:r>
            <a:r>
              <a:rPr lang="en-US" sz="4000" dirty="0">
                <a:effectLst>
                  <a:outerShdw blurRad="38100" dist="38100" dir="2700000" algn="tl">
                    <a:srgbClr val="000000">
                      <a:alpha val="43137"/>
                    </a:srgbClr>
                  </a:outerShdw>
                </a:effectLst>
              </a:rPr>
              <a:t> DPs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5105400"/>
          </a:xfrm>
        </p:spPr>
        <p:txBody>
          <a:bodyPr vert="horz" lIns="91440" tIns="45720" rIns="91440" bIns="45720" rtlCol="0">
            <a:noAutofit/>
          </a:bodyPr>
          <a:lstStyle/>
          <a:p>
            <a:pPr marL="0" indent="0">
              <a:spcAft>
                <a:spcPts val="1800"/>
              </a:spcAft>
              <a:buNone/>
            </a:pPr>
            <a:r>
              <a:rPr lang="en-US" sz="2000" dirty="0" err="1"/>
              <a:t>Lavarse</a:t>
            </a:r>
            <a:r>
              <a:rPr lang="en-US" sz="2000" dirty="0"/>
              <a:t> </a:t>
            </a:r>
            <a:r>
              <a:rPr lang="en-US" sz="2000" dirty="0" err="1"/>
              <a:t>las</a:t>
            </a:r>
            <a:r>
              <a:rPr lang="en-US" sz="2000" dirty="0"/>
              <a:t> </a:t>
            </a:r>
            <a:r>
              <a:rPr lang="es-ES" sz="2000" dirty="0"/>
              <a:t>manos previo a la administración de DPs </a:t>
            </a:r>
          </a:p>
          <a:p>
            <a:pPr marL="0" indent="0">
              <a:spcAft>
                <a:spcPts val="1800"/>
              </a:spcAft>
              <a:buNone/>
            </a:pPr>
            <a:r>
              <a:rPr lang="es-ES" sz="2000" dirty="0"/>
              <a:t>Tener disponibilidad del kit de derrames</a:t>
            </a:r>
          </a:p>
          <a:p>
            <a:pPr marL="0" indent="0">
              <a:spcAft>
                <a:spcPts val="1800"/>
              </a:spcAft>
              <a:buNone/>
            </a:pPr>
            <a:r>
              <a:rPr lang="es-ES" sz="2000" dirty="0"/>
              <a:t>Debe utilizar EPP previo a la manipulación de las DPs que provienen del lugar de preparación</a:t>
            </a:r>
          </a:p>
          <a:p>
            <a:pPr marL="0" indent="0">
              <a:spcAft>
                <a:spcPts val="1800"/>
              </a:spcAft>
              <a:buNone/>
            </a:pPr>
            <a:r>
              <a:rPr lang="es-ES" sz="2000" dirty="0"/>
              <a:t>Revise el contenedor en el que le entregan los preparados en caso de derrames previo a la administración</a:t>
            </a:r>
          </a:p>
          <a:p>
            <a:pPr marL="0" indent="0">
              <a:spcAft>
                <a:spcPts val="1800"/>
              </a:spcAft>
              <a:buNone/>
            </a:pPr>
            <a:r>
              <a:rPr lang="es-ES" sz="2000" dirty="0"/>
              <a:t>Utilice doble par de guantes certificados para la manipulación de DPs</a:t>
            </a:r>
          </a:p>
          <a:p>
            <a:pPr marL="0" indent="0">
              <a:spcAft>
                <a:spcPts val="1800"/>
              </a:spcAft>
              <a:buNone/>
            </a:pPr>
            <a:r>
              <a:rPr lang="es-ES" sz="2000" dirty="0"/>
              <a:t>Utilice una bata para administración de medicamentos antineoplásicos </a:t>
            </a:r>
          </a:p>
          <a:p>
            <a:pPr marL="0" indent="0">
              <a:spcAft>
                <a:spcPts val="1800"/>
              </a:spcAft>
              <a:buNone/>
            </a:pPr>
            <a:r>
              <a:rPr lang="es-ES" sz="2000" dirty="0"/>
              <a:t>Utilice mascara protectora de rostro en caso de que pudiera generarse salpicaduras</a:t>
            </a:r>
            <a:endParaRPr lang="es-E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8194" y="4724400"/>
            <a:ext cx="1752600" cy="1295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1752600"/>
            <a:ext cx="1957388" cy="1249362"/>
          </a:xfrm>
          <a:prstGeom prst="rect">
            <a:avLst/>
          </a:prstGeom>
        </p:spPr>
      </p:pic>
    </p:spTree>
    <p:extLst>
      <p:ext uri="{BB962C8B-B14F-4D97-AF65-F5344CB8AC3E}">
        <p14:creationId xmlns:p14="http://schemas.microsoft.com/office/powerpoint/2010/main" val="27435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600" dirty="0" err="1">
                <a:effectLst>
                  <a:outerShdw blurRad="38100" dist="38100" dir="2700000" algn="tl">
                    <a:srgbClr val="000000">
                      <a:alpha val="43137"/>
                    </a:srgbClr>
                  </a:outerShdw>
                </a:effectLst>
              </a:rPr>
              <a:t>Precauciones</a:t>
            </a:r>
            <a:r>
              <a:rPr lang="en-US" sz="3600" dirty="0">
                <a:effectLst>
                  <a:outerShdw blurRad="38100" dist="38100" dir="2700000" algn="tl">
                    <a:srgbClr val="000000">
                      <a:alpha val="43137"/>
                    </a:srgbClr>
                  </a:outerShdw>
                </a:effectLst>
              </a:rPr>
              <a:t> de </a:t>
            </a:r>
            <a:r>
              <a:rPr lang="en-US" sz="3600" dirty="0" err="1">
                <a:effectLst>
                  <a:outerShdw blurRad="38100" dist="38100" dir="2700000" algn="tl">
                    <a:srgbClr val="000000">
                      <a:alpha val="43137"/>
                    </a:srgbClr>
                  </a:outerShdw>
                </a:effectLst>
              </a:rPr>
              <a:t>seguridad</a:t>
            </a:r>
            <a:r>
              <a:rPr lang="en-US" sz="3600" dirty="0">
                <a:effectLst>
                  <a:outerShdw blurRad="38100" dist="38100" dir="2700000" algn="tl">
                    <a:srgbClr val="000000">
                      <a:alpha val="43137"/>
                    </a:srgbClr>
                  </a:outerShdw>
                </a:effectLst>
              </a:rPr>
              <a:t> para personal de </a:t>
            </a:r>
            <a:r>
              <a:rPr lang="en-US" sz="3600" dirty="0" err="1">
                <a:effectLst>
                  <a:outerShdw blurRad="38100" dist="38100" dir="2700000" algn="tl">
                    <a:srgbClr val="000000">
                      <a:alpha val="43137"/>
                    </a:srgbClr>
                  </a:outerShdw>
                </a:effectLst>
              </a:rPr>
              <a:t>enfermería</a:t>
            </a:r>
            <a:r>
              <a:rPr lang="en-US" sz="3600" dirty="0">
                <a:effectLst>
                  <a:outerShdw blurRad="38100" dist="38100" dir="2700000" algn="tl">
                    <a:srgbClr val="000000">
                      <a:alpha val="43137"/>
                    </a:srgbClr>
                  </a:outerShdw>
                </a:effectLst>
              </a:rPr>
              <a:t> al </a:t>
            </a:r>
            <a:r>
              <a:rPr lang="en-US" sz="3600" dirty="0" err="1">
                <a:effectLst>
                  <a:outerShdw blurRad="38100" dist="38100" dir="2700000" algn="tl">
                    <a:srgbClr val="000000">
                      <a:alpha val="43137"/>
                    </a:srgbClr>
                  </a:outerShdw>
                </a:effectLst>
              </a:rPr>
              <a:t>administrar</a:t>
            </a:r>
            <a:r>
              <a:rPr lang="en-US" sz="3600" dirty="0">
                <a:effectLst>
                  <a:outerShdw blurRad="38100" dist="38100" dir="2700000" algn="tl">
                    <a:srgbClr val="000000">
                      <a:alpha val="43137"/>
                    </a:srgbClr>
                  </a:outerShdw>
                </a:effectLst>
              </a:rPr>
              <a:t> DPs </a:t>
            </a:r>
          </a:p>
        </p:txBody>
      </p:sp>
      <p:sp>
        <p:nvSpPr>
          <p:cNvPr id="3" name="Content Placeholder 2"/>
          <p:cNvSpPr>
            <a:spLocks noGrp="1"/>
          </p:cNvSpPr>
          <p:nvPr>
            <p:ph idx="1"/>
          </p:nvPr>
        </p:nvSpPr>
        <p:spPr>
          <a:xfrm>
            <a:off x="457200" y="1600200"/>
            <a:ext cx="8229600" cy="5105400"/>
          </a:xfrm>
        </p:spPr>
        <p:txBody>
          <a:bodyPr vert="horz" lIns="91440" tIns="45720" rIns="91440" bIns="45720" rtlCol="0">
            <a:normAutofit fontScale="85000" lnSpcReduction="20000"/>
          </a:bodyPr>
          <a:lstStyle/>
          <a:p>
            <a:pPr marL="0" indent="0">
              <a:buNone/>
            </a:pPr>
            <a:r>
              <a:rPr lang="en-US" sz="3000" dirty="0"/>
              <a:t>Use </a:t>
            </a:r>
            <a:r>
              <a:rPr lang="es-ES" sz="3000" dirty="0"/>
              <a:t>respirador si aerosol de DPs puedan generarse</a:t>
            </a:r>
          </a:p>
          <a:p>
            <a:pPr marL="0" indent="0">
              <a:buNone/>
            </a:pPr>
            <a:endParaRPr lang="es-ES" sz="3000" dirty="0"/>
          </a:p>
          <a:p>
            <a:pPr marL="0" indent="0">
              <a:buNone/>
            </a:pPr>
            <a:r>
              <a:rPr lang="es-ES" sz="3000" dirty="0"/>
              <a:t>Utilice Sistemas tipo </a:t>
            </a:r>
            <a:r>
              <a:rPr lang="es-ES" sz="3000" dirty="0" err="1"/>
              <a:t>Luer-Lok</a:t>
            </a:r>
            <a:r>
              <a:rPr lang="es-ES" sz="3000" dirty="0"/>
              <a:t>™ para asegurar la correcta conexión de las vías, jeringas y agujas</a:t>
            </a:r>
          </a:p>
          <a:p>
            <a:pPr marL="0" indent="0">
              <a:buNone/>
            </a:pPr>
            <a:endParaRPr lang="es-ES" sz="3000" dirty="0"/>
          </a:p>
          <a:p>
            <a:pPr marL="0" indent="0">
              <a:buNone/>
            </a:pPr>
            <a:r>
              <a:rPr lang="es-ES" sz="3000" dirty="0"/>
              <a:t>No cebe los preparados en gazas/</a:t>
            </a:r>
            <a:r>
              <a:rPr lang="es-ES" sz="3000" dirty="0" err="1"/>
              <a:t>pads</a:t>
            </a:r>
            <a:r>
              <a:rPr lang="es-ES" sz="3000" dirty="0"/>
              <a:t>, lavamanos o contenedores de basura </a:t>
            </a:r>
          </a:p>
          <a:p>
            <a:pPr marL="0" indent="0">
              <a:buNone/>
            </a:pPr>
            <a:endParaRPr lang="es-ES" sz="3000" dirty="0"/>
          </a:p>
          <a:p>
            <a:pPr marL="0" indent="0">
              <a:buNone/>
            </a:pPr>
            <a:r>
              <a:rPr lang="es-ES" sz="3000" dirty="0"/>
              <a:t>Ejecute los procedimientos bajo el nivel de los ojos </a:t>
            </a:r>
          </a:p>
          <a:p>
            <a:pPr marL="0" indent="0">
              <a:buNone/>
            </a:pPr>
            <a:endParaRPr lang="es-ES" sz="3000" dirty="0"/>
          </a:p>
          <a:p>
            <a:pPr marL="0" indent="0">
              <a:buNone/>
            </a:pPr>
            <a:r>
              <a:rPr lang="es-ES" sz="3000" dirty="0"/>
              <a:t>Desechar los implementas de administración IV y jeringas intactas para evitar generar contaminación durante la desconexión</a:t>
            </a:r>
          </a:p>
        </p:txBody>
      </p:sp>
      <p:pic>
        <p:nvPicPr>
          <p:cNvPr id="6" name="Picture 5"/>
          <p:cNvPicPr>
            <a:picLocks noChangeAspect="1"/>
          </p:cNvPicPr>
          <p:nvPr/>
        </p:nvPicPr>
        <p:blipFill>
          <a:blip r:embed="rId3"/>
          <a:stretch>
            <a:fillRect/>
          </a:stretch>
        </p:blipFill>
        <p:spPr>
          <a:xfrm>
            <a:off x="8301037" y="1600200"/>
            <a:ext cx="1685925" cy="1992429"/>
          </a:xfrm>
          <a:prstGeom prst="rect">
            <a:avLst/>
          </a:prstGeom>
        </p:spPr>
      </p:pic>
    </p:spTree>
    <p:extLst>
      <p:ext uri="{BB962C8B-B14F-4D97-AF65-F5344CB8AC3E}">
        <p14:creationId xmlns:p14="http://schemas.microsoft.com/office/powerpoint/2010/main" val="352075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rmAutofit/>
          </a:bodyPr>
          <a:lstStyle/>
          <a:p>
            <a:r>
              <a:rPr lang="en-US" sz="4000" dirty="0" err="1">
                <a:effectLst>
                  <a:outerShdw blurRad="38100" dist="38100" dir="2700000" algn="tl">
                    <a:srgbClr val="000000">
                      <a:alpha val="43137"/>
                    </a:srgbClr>
                  </a:outerShdw>
                </a:effectLst>
              </a:rPr>
              <a:t>Tabla</a:t>
            </a:r>
            <a:r>
              <a:rPr lang="en-US" sz="4000" dirty="0">
                <a:effectLst>
                  <a:outerShdw blurRad="38100" dist="38100" dir="2700000" algn="tl">
                    <a:srgbClr val="000000">
                      <a:alpha val="43137"/>
                    </a:srgbClr>
                  </a:outerShdw>
                </a:effectLst>
              </a:rPr>
              <a:t> 1. </a:t>
            </a:r>
            <a:r>
              <a:rPr lang="en-US" sz="4000" dirty="0" err="1">
                <a:effectLst>
                  <a:outerShdw blurRad="38100" dist="38100" dir="2700000" algn="tl">
                    <a:srgbClr val="000000">
                      <a:alpha val="43137"/>
                    </a:srgbClr>
                  </a:outerShdw>
                </a:effectLst>
              </a:rPr>
              <a:t>Grupo</a:t>
            </a:r>
            <a:r>
              <a:rPr lang="en-US" sz="4000" dirty="0">
                <a:effectLst>
                  <a:outerShdw blurRad="38100" dist="38100" dir="2700000" algn="tl">
                    <a:srgbClr val="000000">
                      <a:alpha val="43137"/>
                    </a:srgbClr>
                  </a:outerShdw>
                </a:effectLst>
              </a:rPr>
              <a:t> 1 y 2 de </a:t>
            </a:r>
            <a:r>
              <a:rPr lang="en-US" sz="4000" dirty="0" err="1">
                <a:effectLst>
                  <a:outerShdw blurRad="38100" dist="38100" dir="2700000" algn="tl">
                    <a:srgbClr val="000000">
                      <a:alpha val="43137"/>
                    </a:srgbClr>
                  </a:outerShdw>
                </a:effectLst>
              </a:rPr>
              <a:t>carcinógenos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según</a:t>
            </a:r>
            <a:r>
              <a:rPr lang="en-US" sz="4000" dirty="0">
                <a:effectLst>
                  <a:outerShdw blurRad="38100" dist="38100" dir="2700000" algn="tl">
                    <a:srgbClr val="000000">
                      <a:alpha val="43137"/>
                    </a:srgbClr>
                  </a:outerShdw>
                </a:effectLst>
              </a:rPr>
              <a:t> la IARC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9621807"/>
              </p:ext>
            </p:extLst>
          </p:nvPr>
        </p:nvGraphicFramePr>
        <p:xfrm>
          <a:off x="838200" y="2057406"/>
          <a:ext cx="7391400" cy="4397248"/>
        </p:xfrm>
        <a:graphic>
          <a:graphicData uri="http://schemas.openxmlformats.org/drawingml/2006/table">
            <a:tbl>
              <a:tblPr firstRow="1" firstCol="1" lastRow="1" lastCol="1" bandRow="1" bandCol="1"/>
              <a:tblGrid>
                <a:gridCol w="3505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254000">
                <a:tc gridSpan="2">
                  <a:txBody>
                    <a:bodyPr/>
                    <a:lstStyle/>
                    <a:p>
                      <a:pPr marL="0" marR="0" algn="ctr">
                        <a:lnSpc>
                          <a:spcPct val="115000"/>
                        </a:lnSpc>
                        <a:spcBef>
                          <a:spcPts val="0"/>
                        </a:spcBef>
                        <a:spcAft>
                          <a:spcPts val="0"/>
                        </a:spcAft>
                      </a:pPr>
                      <a:r>
                        <a:rPr lang="en-US" sz="1600" b="1" dirty="0" err="1">
                          <a:effectLst/>
                          <a:latin typeface="Times New Roman" panose="02020603050405020304" pitchFamily="18" charset="0"/>
                          <a:ea typeface="Times New Roman"/>
                          <a:cs typeface="Times New Roman" panose="02020603050405020304" pitchFamily="18" charset="0"/>
                        </a:rPr>
                        <a:t>Fármaco</a:t>
                      </a:r>
                      <a:r>
                        <a:rPr lang="en-US" sz="1600" b="1" dirty="0">
                          <a:effectLst/>
                          <a:latin typeface="Times New Roman" panose="02020603050405020304" pitchFamily="18" charset="0"/>
                          <a:ea typeface="Times New Roman"/>
                          <a:cs typeface="Times New Roman" panose="02020603050405020304" pitchFamily="18" charset="0"/>
                        </a:rPr>
                        <a:t> </a:t>
                      </a:r>
                      <a:r>
                        <a:rPr lang="en-US" sz="1600" b="1" dirty="0" err="1">
                          <a:effectLst/>
                          <a:latin typeface="Times New Roman" panose="02020603050405020304" pitchFamily="18" charset="0"/>
                          <a:ea typeface="Times New Roman"/>
                          <a:cs typeface="Times New Roman" panose="02020603050405020304" pitchFamily="18" charset="0"/>
                        </a:rPr>
                        <a:t>anticáncer</a:t>
                      </a:r>
                      <a:endParaRPr lang="en-US" sz="1600" b="1"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pPr marL="0" marR="0">
                        <a:lnSpc>
                          <a:spcPct val="115000"/>
                        </a:lnSpc>
                        <a:spcBef>
                          <a:spcPts val="0"/>
                        </a:spcBef>
                        <a:spcAft>
                          <a:spcPts val="0"/>
                        </a:spcAft>
                      </a:pPr>
                      <a:endParaRPr lang="en-US" sz="16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020705"/>
                  </a:ext>
                </a:extLst>
              </a:tr>
              <a:tr h="254000">
                <a:tc>
                  <a:txBody>
                    <a:bodyPr/>
                    <a:lstStyle/>
                    <a:p>
                      <a:pPr marL="0" marR="0">
                        <a:lnSpc>
                          <a:spcPct val="115000"/>
                        </a:lnSpc>
                        <a:spcBef>
                          <a:spcPts val="0"/>
                        </a:spcBef>
                        <a:spcAft>
                          <a:spcPts val="0"/>
                        </a:spcAft>
                      </a:pPr>
                      <a:r>
                        <a:rPr lang="en-US" sz="1600" b="1" dirty="0" err="1">
                          <a:effectLst/>
                          <a:latin typeface="Times New Roman" panose="02020603050405020304" pitchFamily="18" charset="0"/>
                          <a:ea typeface="Times New Roman"/>
                          <a:cs typeface="Times New Roman" panose="02020603050405020304" pitchFamily="18" charset="0"/>
                        </a:rPr>
                        <a:t>Grupo</a:t>
                      </a:r>
                      <a:r>
                        <a:rPr lang="en-US" sz="1600" b="1" baseline="0" dirty="0">
                          <a:effectLst/>
                          <a:latin typeface="Times New Roman" panose="02020603050405020304" pitchFamily="18" charset="0"/>
                          <a:ea typeface="Times New Roman"/>
                          <a:cs typeface="Times New Roman" panose="02020603050405020304" pitchFamily="18" charset="0"/>
                        </a:rPr>
                        <a:t> 1</a:t>
                      </a:r>
                      <a:r>
                        <a:rPr lang="en-US" sz="1600" b="1" dirty="0">
                          <a:effectLst/>
                          <a:latin typeface="Times New Roman" panose="02020603050405020304" pitchFamily="18" charset="0"/>
                          <a:ea typeface="Times New Roman"/>
                          <a:cs typeface="Times New Roman" panose="02020603050405020304" pitchFamily="18" charset="0"/>
                        </a:rPr>
                        <a:t>: </a:t>
                      </a:r>
                      <a:r>
                        <a:rPr lang="en-US" sz="1600" b="1" dirty="0" err="1">
                          <a:effectLst/>
                          <a:latin typeface="Times New Roman" panose="02020603050405020304" pitchFamily="18" charset="0"/>
                          <a:ea typeface="Times New Roman"/>
                          <a:cs typeface="Times New Roman" panose="02020603050405020304" pitchFamily="18" charset="0"/>
                        </a:rPr>
                        <a:t>Carcinógeno</a:t>
                      </a:r>
                      <a:r>
                        <a:rPr lang="en-US" sz="1600" b="1" dirty="0">
                          <a:effectLst/>
                          <a:latin typeface="Times New Roman" panose="02020603050405020304" pitchFamily="18" charset="0"/>
                          <a:ea typeface="Times New Roman"/>
                          <a:cs typeface="Times New Roman" panose="02020603050405020304" pitchFamily="18" charset="0"/>
                        </a:rPr>
                        <a:t> en </a:t>
                      </a:r>
                      <a:r>
                        <a:rPr lang="en-US" sz="1600" b="1" dirty="0" err="1">
                          <a:effectLst/>
                          <a:latin typeface="Times New Roman" panose="02020603050405020304" pitchFamily="18" charset="0"/>
                          <a:ea typeface="Times New Roman"/>
                          <a:cs typeface="Times New Roman" panose="02020603050405020304" pitchFamily="18" charset="0"/>
                        </a:rPr>
                        <a:t>humanos</a:t>
                      </a:r>
                      <a:r>
                        <a:rPr lang="en-US" sz="1600" b="1" baseline="0" dirty="0">
                          <a:effectLst/>
                          <a:latin typeface="Times New Roman" panose="02020603050405020304" pitchFamily="18" charset="0"/>
                          <a:ea typeface="Times New Roman"/>
                          <a:cs typeface="Times New Roman" panose="02020603050405020304" pitchFamily="18" charset="0"/>
                        </a:rPr>
                        <a:t> </a:t>
                      </a:r>
                      <a:endParaRPr lang="en-US" sz="1600" b="1"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15000"/>
                        </a:lnSpc>
                        <a:spcBef>
                          <a:spcPts val="0"/>
                        </a:spcBef>
                        <a:spcAft>
                          <a:spcPts val="0"/>
                        </a:spcAft>
                      </a:pPr>
                      <a:r>
                        <a:rPr lang="en-US" sz="1600" b="1" dirty="0" err="1">
                          <a:effectLst/>
                          <a:latin typeface="Times New Roman" panose="02020603050405020304" pitchFamily="18" charset="0"/>
                          <a:ea typeface="Times New Roman"/>
                          <a:cs typeface="Times New Roman" panose="02020603050405020304" pitchFamily="18" charset="0"/>
                        </a:rPr>
                        <a:t>GRupo</a:t>
                      </a:r>
                      <a:r>
                        <a:rPr lang="en-US" sz="1600" b="1" dirty="0">
                          <a:effectLst/>
                          <a:latin typeface="Times New Roman" panose="02020603050405020304" pitchFamily="18" charset="0"/>
                          <a:ea typeface="Times New Roman"/>
                          <a:cs typeface="Times New Roman" panose="02020603050405020304" pitchFamily="18" charset="0"/>
                        </a:rPr>
                        <a:t> 2A: Probable </a:t>
                      </a:r>
                      <a:r>
                        <a:rPr lang="en-US" sz="1600" b="1" dirty="0" err="1">
                          <a:effectLst/>
                          <a:latin typeface="Times New Roman" panose="02020603050405020304" pitchFamily="18" charset="0"/>
                          <a:ea typeface="Times New Roman"/>
                          <a:cs typeface="Times New Roman" panose="02020603050405020304" pitchFamily="18" charset="0"/>
                        </a:rPr>
                        <a:t>carcinógeno</a:t>
                      </a:r>
                      <a:r>
                        <a:rPr lang="en-US" sz="1600" b="1" dirty="0">
                          <a:effectLst/>
                          <a:latin typeface="Times New Roman" panose="02020603050405020304" pitchFamily="18" charset="0"/>
                          <a:ea typeface="Times New Roman"/>
                          <a:cs typeface="Times New Roman" panose="02020603050405020304" pitchFamily="18" charset="0"/>
                        </a:rPr>
                        <a:t> en </a:t>
                      </a:r>
                      <a:r>
                        <a:rPr lang="en-US" sz="1600" b="1" dirty="0" err="1">
                          <a:effectLst/>
                          <a:latin typeface="Times New Roman" panose="02020603050405020304" pitchFamily="18" charset="0"/>
                          <a:ea typeface="Times New Roman"/>
                          <a:cs typeface="Times New Roman" panose="02020603050405020304" pitchFamily="18" charset="0"/>
                        </a:rPr>
                        <a:t>humanos</a:t>
                      </a:r>
                      <a:r>
                        <a:rPr lang="en-US" sz="1600" b="1" dirty="0">
                          <a:effectLst/>
                          <a:latin typeface="Times New Roman" panose="02020603050405020304" pitchFamily="18" charset="0"/>
                          <a:ea typeface="Times New Roman"/>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254000">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Arsenic trioxide</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err="1">
                          <a:effectLst/>
                          <a:latin typeface="Times New Roman"/>
                          <a:ea typeface="Times New Roman"/>
                          <a:cs typeface="Times New Roman"/>
                        </a:rPr>
                        <a:t>Azacitidine</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4000">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Azathioprine</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BCNU</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4000">
                <a:tc>
                  <a:txBody>
                    <a:bodyPr/>
                    <a:lstStyle/>
                    <a:p>
                      <a:pPr marL="0" marR="0">
                        <a:lnSpc>
                          <a:spcPct val="115000"/>
                        </a:lnSpc>
                        <a:spcBef>
                          <a:spcPts val="0"/>
                        </a:spcBef>
                        <a:spcAft>
                          <a:spcPts val="0"/>
                        </a:spcAft>
                      </a:pPr>
                      <a:r>
                        <a:rPr lang="en-US" sz="1400" b="0" dirty="0" err="1">
                          <a:effectLst/>
                          <a:latin typeface="Times New Roman"/>
                          <a:ea typeface="Times New Roman"/>
                          <a:cs typeface="Times New Roman"/>
                        </a:rPr>
                        <a:t>Chlorambucil</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CCNU</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4000">
                <a:tc>
                  <a:txBody>
                    <a:bodyPr/>
                    <a:lstStyle/>
                    <a:p>
                      <a:pPr marL="0" marR="0">
                        <a:lnSpc>
                          <a:spcPct val="115000"/>
                        </a:lnSpc>
                        <a:spcBef>
                          <a:spcPts val="0"/>
                        </a:spcBef>
                        <a:spcAft>
                          <a:spcPts val="0"/>
                        </a:spcAft>
                      </a:pPr>
                      <a:r>
                        <a:rPr lang="en-US" sz="1400" b="0" dirty="0" err="1">
                          <a:effectLst/>
                          <a:latin typeface="Times New Roman"/>
                          <a:ea typeface="Times New Roman"/>
                          <a:cs typeface="Times New Roman"/>
                        </a:rPr>
                        <a:t>Chlornaphazine</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Chlorozotocin</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4000">
                <a:tc>
                  <a:txBody>
                    <a:bodyPr/>
                    <a:lstStyle/>
                    <a:p>
                      <a:pPr marL="0" marR="0">
                        <a:lnSpc>
                          <a:spcPct val="115000"/>
                        </a:lnSpc>
                        <a:spcBef>
                          <a:spcPts val="0"/>
                        </a:spcBef>
                        <a:spcAft>
                          <a:spcPts val="0"/>
                        </a:spcAft>
                      </a:pPr>
                      <a:r>
                        <a:rPr lang="en-US" sz="1400" b="0">
                          <a:effectLst/>
                          <a:latin typeface="Times New Roman"/>
                          <a:ea typeface="Times New Roman"/>
                          <a:cs typeface="Times New Roman"/>
                        </a:rPr>
                        <a:t>Cyclophosphamide</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Cisplatin</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4000">
                <a:tc>
                  <a:txBody>
                    <a:bodyPr/>
                    <a:lstStyle/>
                    <a:p>
                      <a:pPr marL="0" marR="0">
                        <a:lnSpc>
                          <a:spcPct val="115000"/>
                        </a:lnSpc>
                        <a:spcBef>
                          <a:spcPts val="0"/>
                        </a:spcBef>
                        <a:spcAft>
                          <a:spcPts val="0"/>
                        </a:spcAft>
                      </a:pPr>
                      <a:r>
                        <a:rPr lang="en-GB" sz="1400" b="0">
                          <a:effectLst/>
                          <a:latin typeface="Times New Roman"/>
                          <a:ea typeface="Times New Roman"/>
                          <a:cs typeface="Times New Roman"/>
                        </a:rPr>
                        <a:t>Etoposide</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0" dirty="0">
                          <a:effectLst/>
                          <a:latin typeface="Times New Roman"/>
                          <a:ea typeface="Times New Roman"/>
                          <a:cs typeface="Times New Roman"/>
                        </a:rPr>
                        <a:t>Doxorubicin HC</a:t>
                      </a:r>
                      <a:r>
                        <a:rPr lang="en-US" sz="1400" b="0" dirty="0">
                          <a:effectLst/>
                          <a:latin typeface="Times New Roman"/>
                          <a:ea typeface="Times New Roman"/>
                          <a:cs typeface="Times New Roman"/>
                        </a:rPr>
                        <a:t>l</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4000">
                <a:tc>
                  <a:txBody>
                    <a:bodyPr/>
                    <a:lstStyle/>
                    <a:p>
                      <a:pPr marL="0" marR="0">
                        <a:lnSpc>
                          <a:spcPct val="115000"/>
                        </a:lnSpc>
                        <a:spcBef>
                          <a:spcPts val="0"/>
                        </a:spcBef>
                        <a:spcAft>
                          <a:spcPts val="0"/>
                        </a:spcAft>
                      </a:pPr>
                      <a:r>
                        <a:rPr lang="en-US" sz="1400" b="0" dirty="0" err="1">
                          <a:effectLst/>
                          <a:latin typeface="Times New Roman"/>
                          <a:ea typeface="Times New Roman"/>
                          <a:cs typeface="Times New Roman"/>
                        </a:rPr>
                        <a:t>Busulfan</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0" i="1" dirty="0">
                          <a:effectLst/>
                          <a:latin typeface="Times New Roman"/>
                          <a:ea typeface="Times New Roman"/>
                          <a:cs typeface="Times New Roman"/>
                        </a:rPr>
                        <a:t>N</a:t>
                      </a:r>
                      <a:r>
                        <a:rPr lang="en-GB" sz="1400" b="0" dirty="0">
                          <a:effectLst/>
                          <a:latin typeface="Times New Roman"/>
                          <a:ea typeface="Times New Roman"/>
                          <a:cs typeface="Times New Roman"/>
                        </a:rPr>
                        <a:t>-Ethyl-</a:t>
                      </a:r>
                      <a:r>
                        <a:rPr lang="en-GB" sz="1400" b="0" i="1" dirty="0">
                          <a:effectLst/>
                          <a:latin typeface="Times New Roman"/>
                          <a:ea typeface="Times New Roman"/>
                          <a:cs typeface="Times New Roman"/>
                        </a:rPr>
                        <a:t>N</a:t>
                      </a:r>
                      <a:r>
                        <a:rPr lang="en-GB" sz="1400" b="0" dirty="0">
                          <a:effectLst/>
                          <a:latin typeface="Times New Roman"/>
                          <a:ea typeface="Times New Roman"/>
                          <a:cs typeface="Times New Roman"/>
                        </a:rPr>
                        <a:t>-</a:t>
                      </a:r>
                      <a:r>
                        <a:rPr lang="en-GB" sz="1400" b="0" dirty="0" err="1">
                          <a:effectLst/>
                          <a:latin typeface="Times New Roman"/>
                          <a:ea typeface="Times New Roman"/>
                          <a:cs typeface="Times New Roman"/>
                        </a:rPr>
                        <a:t>nitrosourea</a:t>
                      </a:r>
                      <a:r>
                        <a:rPr lang="en-GB" sz="1400" b="0" dirty="0">
                          <a:effectLst/>
                          <a:latin typeface="Times New Roman"/>
                          <a:ea typeface="Times New Roman"/>
                          <a:cs typeface="Times New Roman"/>
                        </a:rPr>
                        <a:t> </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4000">
                <a:tc>
                  <a:txBody>
                    <a:bodyPr/>
                    <a:lstStyle/>
                    <a:p>
                      <a:pPr marL="0" marR="0">
                        <a:lnSpc>
                          <a:spcPct val="115000"/>
                        </a:lnSpc>
                        <a:spcBef>
                          <a:spcPts val="0"/>
                        </a:spcBef>
                        <a:spcAft>
                          <a:spcPts val="0"/>
                        </a:spcAft>
                      </a:pPr>
                      <a:r>
                        <a:rPr lang="en-GB" sz="1400" b="0">
                          <a:effectLst/>
                          <a:latin typeface="Times New Roman"/>
                          <a:ea typeface="Times New Roman"/>
                          <a:cs typeface="Times New Roman"/>
                        </a:rPr>
                        <a:t>Melphalan</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0" dirty="0" err="1">
                          <a:effectLst/>
                          <a:latin typeface="Times New Roman"/>
                          <a:ea typeface="Times New Roman"/>
                          <a:cs typeface="Times New Roman"/>
                        </a:rPr>
                        <a:t>Mechlorethamine</a:t>
                      </a:r>
                      <a:r>
                        <a:rPr lang="en-GB" sz="1400" b="0" dirty="0">
                          <a:effectLst/>
                          <a:latin typeface="Times New Roman"/>
                          <a:ea typeface="Times New Roman"/>
                          <a:cs typeface="Times New Roman"/>
                        </a:rPr>
                        <a:t> </a:t>
                      </a:r>
                      <a:r>
                        <a:rPr lang="en-GB" sz="1400" b="0" dirty="0" err="1">
                          <a:effectLst/>
                          <a:latin typeface="Times New Roman"/>
                          <a:ea typeface="Times New Roman"/>
                          <a:cs typeface="Times New Roman"/>
                        </a:rPr>
                        <a:t>HCl</a:t>
                      </a:r>
                      <a:r>
                        <a:rPr lang="en-GB" sz="1400" b="0" i="1" dirty="0">
                          <a:effectLst/>
                          <a:latin typeface="Times New Roman"/>
                          <a:ea typeface="Times New Roman"/>
                          <a:cs typeface="Times New Roman"/>
                        </a:rPr>
                        <a:t> </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4000">
                <a:tc>
                  <a:txBody>
                    <a:bodyPr/>
                    <a:lstStyle/>
                    <a:p>
                      <a:pPr marL="0" marR="0">
                        <a:lnSpc>
                          <a:spcPct val="115000"/>
                        </a:lnSpc>
                        <a:spcBef>
                          <a:spcPts val="0"/>
                        </a:spcBef>
                        <a:spcAft>
                          <a:spcPts val="0"/>
                        </a:spcAft>
                      </a:pPr>
                      <a:r>
                        <a:rPr lang="en-GB" sz="1400" b="0">
                          <a:effectLst/>
                          <a:latin typeface="Times New Roman"/>
                          <a:ea typeface="Times New Roman"/>
                          <a:cs typeface="Times New Roman"/>
                        </a:rPr>
                        <a:t>Semustine</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0" i="1" dirty="0">
                          <a:effectLst/>
                          <a:latin typeface="Times New Roman"/>
                          <a:ea typeface="Times New Roman"/>
                          <a:cs typeface="Times New Roman"/>
                        </a:rPr>
                        <a:t>N</a:t>
                      </a:r>
                      <a:r>
                        <a:rPr lang="en-GB" sz="1400" b="0" dirty="0">
                          <a:effectLst/>
                          <a:latin typeface="Times New Roman"/>
                          <a:ea typeface="Times New Roman"/>
                          <a:cs typeface="Times New Roman"/>
                        </a:rPr>
                        <a:t>-Methyl-</a:t>
                      </a:r>
                      <a:r>
                        <a:rPr lang="en-GB" sz="1400" b="0" dirty="0" err="1">
                          <a:effectLst/>
                          <a:latin typeface="Times New Roman"/>
                          <a:ea typeface="Times New Roman"/>
                          <a:cs typeface="Times New Roman"/>
                        </a:rPr>
                        <a:t>nitrosourea</a:t>
                      </a:r>
                      <a:r>
                        <a:rPr lang="en-GB" sz="1400" b="0" dirty="0">
                          <a:effectLst/>
                          <a:latin typeface="Times New Roman"/>
                          <a:ea typeface="Times New Roman"/>
                          <a:cs typeface="Times New Roman"/>
                        </a:rPr>
                        <a:t> </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4000">
                <a:tc>
                  <a:txBody>
                    <a:bodyPr/>
                    <a:lstStyle/>
                    <a:p>
                      <a:pPr marL="0" marR="0">
                        <a:lnSpc>
                          <a:spcPct val="115000"/>
                        </a:lnSpc>
                        <a:spcBef>
                          <a:spcPts val="0"/>
                        </a:spcBef>
                        <a:spcAft>
                          <a:spcPts val="0"/>
                        </a:spcAft>
                      </a:pPr>
                      <a:r>
                        <a:rPr lang="en-GB" sz="1400" b="0">
                          <a:effectLst/>
                          <a:latin typeface="Times New Roman"/>
                          <a:ea typeface="Times New Roman"/>
                          <a:cs typeface="Times New Roman"/>
                        </a:rPr>
                        <a:t>Tamoxifen</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0" dirty="0" err="1">
                          <a:effectLst/>
                          <a:latin typeface="Times New Roman"/>
                          <a:ea typeface="Times New Roman"/>
                          <a:cs typeface="Times New Roman"/>
                        </a:rPr>
                        <a:t>Procarbazine</a:t>
                      </a:r>
                      <a:r>
                        <a:rPr lang="en-GB" sz="1400" b="0" dirty="0">
                          <a:effectLst/>
                          <a:latin typeface="Times New Roman"/>
                          <a:ea typeface="Times New Roman"/>
                          <a:cs typeface="Times New Roman"/>
                        </a:rPr>
                        <a:t> </a:t>
                      </a:r>
                      <a:r>
                        <a:rPr lang="en-GB" sz="1400" b="0" dirty="0" err="1">
                          <a:effectLst/>
                          <a:latin typeface="Times New Roman"/>
                          <a:ea typeface="Times New Roman"/>
                          <a:cs typeface="Times New Roman"/>
                        </a:rPr>
                        <a:t>HCl</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4000">
                <a:tc>
                  <a:txBody>
                    <a:bodyPr/>
                    <a:lstStyle/>
                    <a:p>
                      <a:pPr marL="0" marR="0">
                        <a:lnSpc>
                          <a:spcPct val="115000"/>
                        </a:lnSpc>
                        <a:spcBef>
                          <a:spcPts val="0"/>
                        </a:spcBef>
                        <a:spcAft>
                          <a:spcPts val="0"/>
                        </a:spcAft>
                      </a:pPr>
                      <a:r>
                        <a:rPr lang="en-US" sz="1400" b="0">
                          <a:effectLst/>
                          <a:latin typeface="Times New Roman"/>
                          <a:ea typeface="Times New Roman"/>
                          <a:cs typeface="Times New Roman"/>
                        </a:rPr>
                        <a:t>Thiotepa</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err="1">
                          <a:effectLst/>
                          <a:latin typeface="Times New Roman"/>
                          <a:ea typeface="Times New Roman"/>
                          <a:cs typeface="Times New Roman"/>
                        </a:rPr>
                        <a:t>Teniposide</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54000">
                <a:tc>
                  <a:txBody>
                    <a:bodyPr/>
                    <a:lstStyle/>
                    <a:p>
                      <a:pPr marL="0" marR="0">
                        <a:lnSpc>
                          <a:spcPct val="115000"/>
                        </a:lnSpc>
                        <a:spcBef>
                          <a:spcPts val="0"/>
                        </a:spcBef>
                        <a:spcAft>
                          <a:spcPts val="0"/>
                        </a:spcAft>
                      </a:pPr>
                      <a:r>
                        <a:rPr lang="en-US" sz="1400" b="0">
                          <a:effectLst/>
                          <a:latin typeface="Times New Roman"/>
                          <a:ea typeface="Times New Roman"/>
                          <a:cs typeface="Times New Roman"/>
                        </a:rPr>
                        <a:t>Treosulfan</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 </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54000">
                <a:tc>
                  <a:txBody>
                    <a:bodyPr/>
                    <a:lstStyle/>
                    <a:p>
                      <a:pPr marL="0" marR="0">
                        <a:lnSpc>
                          <a:spcPct val="115000"/>
                        </a:lnSpc>
                        <a:spcBef>
                          <a:spcPts val="0"/>
                        </a:spcBef>
                        <a:spcAft>
                          <a:spcPts val="0"/>
                        </a:spcAft>
                      </a:pPr>
                      <a:r>
                        <a:rPr lang="en-US" sz="1400" b="0">
                          <a:effectLst/>
                          <a:latin typeface="Times New Roman"/>
                          <a:ea typeface="Times New Roman"/>
                          <a:cs typeface="Times New Roman"/>
                        </a:rPr>
                        <a:t>MOPP</a:t>
                      </a:r>
                      <a:r>
                        <a:rPr lang="en-US" sz="1400" b="0" baseline="30000">
                          <a:effectLst/>
                          <a:latin typeface="Times New Roman"/>
                          <a:ea typeface="Times New Roman"/>
                          <a:cs typeface="Times New Roman"/>
                        </a:rPr>
                        <a:t>1</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 </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54000">
                <a:tc>
                  <a:txBody>
                    <a:bodyPr/>
                    <a:lstStyle/>
                    <a:p>
                      <a:pPr marL="0" marR="0">
                        <a:lnSpc>
                          <a:spcPct val="115000"/>
                        </a:lnSpc>
                        <a:spcBef>
                          <a:spcPts val="0"/>
                        </a:spcBef>
                        <a:spcAft>
                          <a:spcPts val="0"/>
                        </a:spcAft>
                      </a:pPr>
                      <a:r>
                        <a:rPr lang="en-US" sz="1400" b="0">
                          <a:effectLst/>
                          <a:latin typeface="Times New Roman"/>
                          <a:ea typeface="Times New Roman"/>
                          <a:cs typeface="Times New Roman"/>
                        </a:rPr>
                        <a:t>ECB</a:t>
                      </a:r>
                      <a:r>
                        <a:rPr lang="en-US" sz="1400" b="0" baseline="30000">
                          <a:effectLst/>
                          <a:latin typeface="Times New Roman"/>
                          <a:ea typeface="Times New Roman"/>
                          <a:cs typeface="Times New Roman"/>
                        </a:rPr>
                        <a:t>2</a:t>
                      </a:r>
                      <a:endParaRPr lang="en-US" sz="1400" b="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dirty="0">
                          <a:effectLst/>
                          <a:latin typeface="Times New Roman"/>
                          <a:ea typeface="Times New Roman"/>
                          <a:cs typeface="Times New Roman"/>
                        </a:rPr>
                        <a:t> </a:t>
                      </a:r>
                      <a:endParaRPr lang="en-US" sz="1400" b="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2029771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600" dirty="0" err="1">
                <a:effectLst>
                  <a:outerShdw blurRad="38100" dist="38100" dir="2700000" algn="tl">
                    <a:srgbClr val="000000">
                      <a:alpha val="43137"/>
                    </a:srgbClr>
                  </a:outerShdw>
                </a:effectLst>
              </a:rPr>
              <a:t>Precauciones</a:t>
            </a:r>
            <a:r>
              <a:rPr lang="en-US" sz="3600" dirty="0">
                <a:effectLst>
                  <a:outerShdw blurRad="38100" dist="38100" dir="2700000" algn="tl">
                    <a:srgbClr val="000000">
                      <a:alpha val="43137"/>
                    </a:srgbClr>
                  </a:outerShdw>
                </a:effectLst>
              </a:rPr>
              <a:t> de </a:t>
            </a:r>
            <a:r>
              <a:rPr lang="en-US" sz="3600" dirty="0" err="1">
                <a:effectLst>
                  <a:outerShdw blurRad="38100" dist="38100" dir="2700000" algn="tl">
                    <a:srgbClr val="000000">
                      <a:alpha val="43137"/>
                    </a:srgbClr>
                  </a:outerShdw>
                </a:effectLst>
              </a:rPr>
              <a:t>seguridad</a:t>
            </a:r>
            <a:r>
              <a:rPr lang="en-US" sz="3600" dirty="0">
                <a:effectLst>
                  <a:outerShdw blurRad="38100" dist="38100" dir="2700000" algn="tl">
                    <a:srgbClr val="000000">
                      <a:alpha val="43137"/>
                    </a:srgbClr>
                  </a:outerShdw>
                </a:effectLst>
              </a:rPr>
              <a:t> para personal de </a:t>
            </a:r>
            <a:r>
              <a:rPr lang="en-US" sz="3600" dirty="0" err="1">
                <a:effectLst>
                  <a:outerShdw blurRad="38100" dist="38100" dir="2700000" algn="tl">
                    <a:srgbClr val="000000">
                      <a:alpha val="43137"/>
                    </a:srgbClr>
                  </a:outerShdw>
                </a:effectLst>
              </a:rPr>
              <a:t>enfermería</a:t>
            </a:r>
            <a:r>
              <a:rPr lang="en-US" sz="3600" dirty="0">
                <a:effectLst>
                  <a:outerShdw blurRad="38100" dist="38100" dir="2700000" algn="tl">
                    <a:srgbClr val="000000">
                      <a:alpha val="43137"/>
                    </a:srgbClr>
                  </a:outerShdw>
                </a:effectLst>
              </a:rPr>
              <a:t> al </a:t>
            </a:r>
            <a:r>
              <a:rPr lang="en-US" sz="3600" dirty="0" err="1">
                <a:effectLst>
                  <a:outerShdw blurRad="38100" dist="38100" dir="2700000" algn="tl">
                    <a:srgbClr val="000000">
                      <a:alpha val="43137"/>
                    </a:srgbClr>
                  </a:outerShdw>
                </a:effectLst>
              </a:rPr>
              <a:t>administrar</a:t>
            </a:r>
            <a:r>
              <a:rPr lang="en-US" sz="3600" dirty="0">
                <a:effectLst>
                  <a:outerShdw blurRad="38100" dist="38100" dir="2700000" algn="tl">
                    <a:srgbClr val="000000">
                      <a:alpha val="43137"/>
                    </a:srgbClr>
                  </a:outerShdw>
                </a:effectLst>
              </a:rPr>
              <a:t> DPs </a:t>
            </a:r>
          </a:p>
        </p:txBody>
      </p:sp>
      <p:sp>
        <p:nvSpPr>
          <p:cNvPr id="3" name="Content Placeholder 2"/>
          <p:cNvSpPr>
            <a:spLocks noGrp="1"/>
          </p:cNvSpPr>
          <p:nvPr>
            <p:ph idx="1"/>
          </p:nvPr>
        </p:nvSpPr>
        <p:spPr>
          <a:xfrm>
            <a:off x="457200" y="1600200"/>
            <a:ext cx="8229600" cy="5029200"/>
          </a:xfrm>
        </p:spPr>
        <p:txBody>
          <a:bodyPr vert="horz" lIns="91440" tIns="45720" rIns="91440" bIns="45720" rtlCol="0">
            <a:normAutofit fontScale="92500" lnSpcReduction="20000"/>
          </a:bodyPr>
          <a:lstStyle/>
          <a:p>
            <a:pPr marL="0" indent="0">
              <a:buNone/>
            </a:pPr>
            <a:r>
              <a:rPr lang="en-US" sz="3000" dirty="0" err="1"/>
              <a:t>Depositar</a:t>
            </a:r>
            <a:r>
              <a:rPr lang="en-US" sz="3000" dirty="0"/>
              <a:t> </a:t>
            </a:r>
            <a:r>
              <a:rPr lang="en-US" sz="3000" dirty="0" err="1"/>
              <a:t>todo</a:t>
            </a:r>
            <a:r>
              <a:rPr lang="en-US" sz="3000" dirty="0"/>
              <a:t> </a:t>
            </a:r>
            <a:r>
              <a:rPr lang="en-US" sz="3000" dirty="0" err="1"/>
              <a:t>equipamiento</a:t>
            </a:r>
            <a:r>
              <a:rPr lang="en-US" sz="3000" dirty="0"/>
              <a:t> </a:t>
            </a:r>
            <a:r>
              <a:rPr lang="en-US" sz="3000" dirty="0" err="1"/>
              <a:t>utilizado</a:t>
            </a:r>
            <a:r>
              <a:rPr lang="en-US" sz="3000" dirty="0"/>
              <a:t> en la </a:t>
            </a:r>
            <a:r>
              <a:rPr lang="es-ES" sz="3000" dirty="0" err="1"/>
              <a:t>adminstración</a:t>
            </a:r>
            <a:r>
              <a:rPr lang="es-ES" sz="3000" dirty="0"/>
              <a:t> de DPs en contenedores apropiados </a:t>
            </a:r>
          </a:p>
          <a:p>
            <a:pPr marL="0" indent="0">
              <a:buNone/>
            </a:pPr>
            <a:endParaRPr lang="es-ES" sz="3000" dirty="0"/>
          </a:p>
          <a:p>
            <a:pPr marL="0" indent="0">
              <a:buNone/>
            </a:pPr>
            <a:r>
              <a:rPr lang="es-ES" sz="3000" dirty="0"/>
              <a:t>Remover los EEP para prevenir contaminación de manos y ropa</a:t>
            </a:r>
          </a:p>
          <a:p>
            <a:pPr marL="0" indent="0">
              <a:buNone/>
            </a:pPr>
            <a:endParaRPr lang="es-ES" sz="3000" dirty="0"/>
          </a:p>
          <a:p>
            <a:pPr marL="0" indent="0">
              <a:buNone/>
            </a:pPr>
            <a:r>
              <a:rPr lang="es-ES" sz="3000" dirty="0"/>
              <a:t>Deseche los EPP correctamente</a:t>
            </a:r>
          </a:p>
          <a:p>
            <a:pPr marL="0" indent="0">
              <a:buNone/>
            </a:pPr>
            <a:endParaRPr lang="es-ES" sz="3000" dirty="0"/>
          </a:p>
          <a:p>
            <a:pPr marL="0" indent="0">
              <a:buNone/>
            </a:pPr>
            <a:r>
              <a:rPr lang="es-ES" sz="3000" dirty="0"/>
              <a:t>NO colgar batas y reutilizarlas</a:t>
            </a:r>
          </a:p>
          <a:p>
            <a:pPr marL="0" indent="0">
              <a:buNone/>
            </a:pPr>
            <a:r>
              <a:rPr lang="es-ES" sz="3000" dirty="0"/>
              <a:t> </a:t>
            </a:r>
          </a:p>
          <a:p>
            <a:pPr marL="0" indent="0">
              <a:buNone/>
            </a:pPr>
            <a:r>
              <a:rPr lang="es-ES" sz="3000" dirty="0"/>
              <a:t>Lavar las manos con abundante agua y jabón inmediatamente luego de sacarse los EPP</a:t>
            </a:r>
          </a:p>
          <a:p>
            <a:pPr marL="0" indent="0">
              <a:buNone/>
            </a:pPr>
            <a:endParaRPr lang="es-ES" sz="3000" dirty="0"/>
          </a:p>
        </p:txBody>
      </p:sp>
    </p:spTree>
    <p:extLst>
      <p:ext uri="{BB962C8B-B14F-4D97-AF65-F5344CB8AC3E}">
        <p14:creationId xmlns:p14="http://schemas.microsoft.com/office/powerpoint/2010/main" val="76994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4"/>
          <a:srcRect l="27487" t="10524" r="23796" b="9722"/>
          <a:stretch/>
        </p:blipFill>
        <p:spPr bwMode="auto">
          <a:xfrm>
            <a:off x="76200" y="0"/>
            <a:ext cx="8991600" cy="6781799"/>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flipH="1">
            <a:off x="1981200" y="4648200"/>
            <a:ext cx="5029200" cy="1938992"/>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Parte 3: </a:t>
            </a:r>
            <a:r>
              <a:rPr lang="en-US" sz="4000" b="1" dirty="0" err="1">
                <a:solidFill>
                  <a:schemeClr val="bg1"/>
                </a:solidFill>
                <a:effectLst>
                  <a:outerShdw blurRad="38100" dist="38100" dir="2700000" algn="tl">
                    <a:srgbClr val="000000">
                      <a:alpha val="43137"/>
                    </a:srgbClr>
                  </a:outerShdw>
                </a:effectLst>
              </a:rPr>
              <a:t>Técnicas</a:t>
            </a:r>
            <a:r>
              <a:rPr lang="en-US" sz="4000" b="1" dirty="0">
                <a:solidFill>
                  <a:schemeClr val="bg1"/>
                </a:solidFill>
                <a:effectLst>
                  <a:outerShdw blurRad="38100" dist="38100" dir="2700000" algn="tl">
                    <a:srgbClr val="000000">
                      <a:alpha val="43137"/>
                    </a:srgbClr>
                  </a:outerShdw>
                </a:effectLst>
              </a:rPr>
              <a:t> para la </a:t>
            </a:r>
            <a:r>
              <a:rPr lang="en-US" sz="4000" b="1" dirty="0" err="1">
                <a:solidFill>
                  <a:schemeClr val="bg1"/>
                </a:solidFill>
                <a:effectLst>
                  <a:outerShdw blurRad="38100" dist="38100" dir="2700000" algn="tl">
                    <a:srgbClr val="000000">
                      <a:alpha val="43137"/>
                    </a:srgbClr>
                  </a:outerShdw>
                </a:effectLst>
              </a:rPr>
              <a:t>preparación</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estéril</a:t>
            </a:r>
            <a:r>
              <a:rPr lang="en-US" sz="4000" b="1" dirty="0">
                <a:solidFill>
                  <a:schemeClr val="bg1"/>
                </a:solidFill>
                <a:effectLst>
                  <a:outerShdw blurRad="38100" dist="38100" dir="2700000" algn="tl">
                    <a:srgbClr val="000000">
                      <a:alpha val="43137"/>
                    </a:srgbClr>
                  </a:outerShdw>
                </a:effectLst>
              </a:rPr>
              <a:t> de </a:t>
            </a:r>
            <a:r>
              <a:rPr lang="en-US" sz="4000" b="1" dirty="0" err="1">
                <a:solidFill>
                  <a:schemeClr val="bg1"/>
                </a:solidFill>
                <a:effectLst>
                  <a:outerShdw blurRad="38100" dist="38100" dir="2700000" algn="tl">
                    <a:srgbClr val="000000">
                      <a:alpha val="43137"/>
                    </a:srgbClr>
                  </a:outerShdw>
                </a:effectLst>
              </a:rPr>
              <a:t>dosis</a:t>
            </a:r>
            <a:r>
              <a:rPr lang="en-US" sz="4000" b="1" dirty="0">
                <a:solidFill>
                  <a:schemeClr val="bg1"/>
                </a:solidFill>
                <a:effectLst>
                  <a:outerShdw blurRad="38100" dist="38100" dir="2700000" algn="tl">
                    <a:srgbClr val="000000">
                      <a:alpha val="43137"/>
                    </a:srgbClr>
                  </a:outerShdw>
                </a:effectLst>
              </a:rPr>
              <a:t> de DPs</a:t>
            </a:r>
          </a:p>
        </p:txBody>
      </p:sp>
      <p:graphicFrame>
        <p:nvGraphicFramePr>
          <p:cNvPr id="7" name="Object 2"/>
          <p:cNvGraphicFramePr>
            <a:graphicFrameLocks noChangeAspect="1"/>
          </p:cNvGraphicFramePr>
          <p:nvPr>
            <p:extLst>
              <p:ext uri="{D42A27DB-BD31-4B8C-83A1-F6EECF244321}">
                <p14:modId xmlns:p14="http://schemas.microsoft.com/office/powerpoint/2010/main" val="447572501"/>
              </p:ext>
            </p:extLst>
          </p:nvPr>
        </p:nvGraphicFramePr>
        <p:xfrm>
          <a:off x="1219201" y="76200"/>
          <a:ext cx="3048000" cy="4038600"/>
        </p:xfrm>
        <a:graphic>
          <a:graphicData uri="http://schemas.openxmlformats.org/presentationml/2006/ole">
            <mc:AlternateContent xmlns:mc="http://schemas.openxmlformats.org/markup-compatibility/2006">
              <mc:Choice xmlns:v="urn:schemas-microsoft-com:vml" Requires="v">
                <p:oleObj spid="_x0000_s2225" name="Photo Editor Photo" r:id="rId5" imgW="11428571" imgH="15238095" progId="MSPhotoEd.3">
                  <p:embed/>
                </p:oleObj>
              </mc:Choice>
              <mc:Fallback>
                <p:oleObj name="Photo Editor Photo" r:id="rId5" imgW="11428571" imgH="15238095" progId="MSPhotoEd.3">
                  <p:embed/>
                  <p:pic>
                    <p:nvPicPr>
                      <p:cNvPr id="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1" y="76200"/>
                        <a:ext cx="3048000" cy="40386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624126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Técnica</a:t>
            </a:r>
            <a:r>
              <a:rPr lang="en-US" dirty="0">
                <a:effectLst>
                  <a:outerShdw blurRad="38100" dist="38100" dir="2700000" algn="tl">
                    <a:srgbClr val="000000">
                      <a:alpha val="43137"/>
                    </a:srgbClr>
                  </a:outerShdw>
                </a:effectLst>
              </a:rPr>
              <a:t> para la </a:t>
            </a:r>
            <a:r>
              <a:rPr lang="en-US" dirty="0" err="1">
                <a:effectLst>
                  <a:outerShdw blurRad="38100" dist="38100" dir="2700000" algn="tl">
                    <a:srgbClr val="000000">
                      <a:alpha val="43137"/>
                    </a:srgbClr>
                  </a:outerShdw>
                </a:effectLst>
              </a:rPr>
              <a:t>preparación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estéril</a:t>
            </a:r>
            <a:r>
              <a:rPr lang="en-US" dirty="0">
                <a:effectLst>
                  <a:outerShdw blurRad="38100" dist="38100" dir="2700000" algn="tl">
                    <a:srgbClr val="000000">
                      <a:alpha val="43137"/>
                    </a:srgbClr>
                  </a:outerShdw>
                </a:effectLst>
              </a:rPr>
              <a:t> de DPs</a:t>
            </a:r>
          </a:p>
        </p:txBody>
      </p:sp>
      <p:sp>
        <p:nvSpPr>
          <p:cNvPr id="3" name="Content Placeholder 2"/>
          <p:cNvSpPr>
            <a:spLocks noGrp="1"/>
          </p:cNvSpPr>
          <p:nvPr>
            <p:ph idx="1"/>
          </p:nvPr>
        </p:nvSpPr>
        <p:spPr>
          <a:xfrm>
            <a:off x="457200" y="1752600"/>
            <a:ext cx="8229600" cy="4648200"/>
          </a:xfrm>
        </p:spPr>
        <p:txBody>
          <a:bodyPr vert="horz" lIns="91440" tIns="45720" rIns="91440" bIns="45720" rtlCol="0">
            <a:normAutofit/>
          </a:bodyPr>
          <a:lstStyle/>
          <a:p>
            <a:pPr marL="0" indent="0">
              <a:spcAft>
                <a:spcPts val="2400"/>
              </a:spcAft>
              <a:buNone/>
            </a:pPr>
            <a:r>
              <a:rPr lang="en-US" sz="3000" dirty="0" err="1"/>
              <a:t>Preparación</a:t>
            </a:r>
            <a:r>
              <a:rPr lang="en-US" sz="3000" dirty="0"/>
              <a:t> de DPs </a:t>
            </a:r>
            <a:r>
              <a:rPr lang="en-US" sz="3000" dirty="0" err="1"/>
              <a:t>requiere</a:t>
            </a:r>
            <a:r>
              <a:rPr lang="en-US" sz="3000" dirty="0"/>
              <a:t> de:</a:t>
            </a:r>
          </a:p>
          <a:p>
            <a:pPr marL="857250" lvl="1" indent="-457200">
              <a:spcAft>
                <a:spcPts val="2400"/>
              </a:spcAft>
            </a:pPr>
            <a:r>
              <a:rPr lang="en-US" sz="3000" dirty="0" err="1"/>
              <a:t>Esterilidad</a:t>
            </a:r>
            <a:r>
              <a:rPr lang="en-US" sz="3000" dirty="0"/>
              <a:t> del </a:t>
            </a:r>
            <a:r>
              <a:rPr lang="en-US" sz="3000" dirty="0" err="1"/>
              <a:t>preparado</a:t>
            </a:r>
            <a:endParaRPr lang="en-US" sz="3000" dirty="0"/>
          </a:p>
          <a:p>
            <a:pPr marL="857250" lvl="1" indent="-457200">
              <a:spcAft>
                <a:spcPts val="2400"/>
              </a:spcAft>
            </a:pPr>
            <a:r>
              <a:rPr lang="en-US" sz="3000" i="1" dirty="0" err="1"/>
              <a:t>Protección</a:t>
            </a:r>
            <a:r>
              <a:rPr lang="en-US" sz="3000" i="1" dirty="0"/>
              <a:t> del </a:t>
            </a:r>
            <a:r>
              <a:rPr lang="en-US" sz="3000" i="1" dirty="0" err="1"/>
              <a:t>trabajador</a:t>
            </a:r>
            <a:r>
              <a:rPr lang="en-US" sz="3000" i="1" dirty="0"/>
              <a:t> </a:t>
            </a:r>
            <a:r>
              <a:rPr lang="en-US" sz="3000" i="1" dirty="0" err="1"/>
              <a:t>que</a:t>
            </a:r>
            <a:r>
              <a:rPr lang="en-US" sz="3000" i="1" dirty="0"/>
              <a:t> </a:t>
            </a:r>
            <a:r>
              <a:rPr lang="en-US" sz="3000" i="1" dirty="0" err="1"/>
              <a:t>prepara</a:t>
            </a:r>
            <a:endParaRPr lang="en-US" sz="3000" dirty="0"/>
          </a:p>
        </p:txBody>
      </p:sp>
      <p:pic>
        <p:nvPicPr>
          <p:cNvPr id="4" name="Picture 14" descr="vlcsnap-88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876800"/>
            <a:ext cx="2209800" cy="1528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97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br>
              <a:rPr lang="en-US" dirty="0">
                <a:effectLst>
                  <a:outerShdw blurRad="38100" dist="38100" dir="2700000" algn="tl">
                    <a:srgbClr val="000000">
                      <a:alpha val="43137"/>
                    </a:srgbClr>
                  </a:outerShdw>
                </a:effectLst>
              </a:rPr>
            </a:br>
            <a:r>
              <a:rPr lang="en-US" sz="4000" dirty="0" err="1">
                <a:effectLst>
                  <a:outerShdw blurRad="38100" dist="38100" dir="2700000" algn="tl">
                    <a:srgbClr val="000000">
                      <a:alpha val="43137"/>
                    </a:srgbClr>
                  </a:outerShdw>
                </a:effectLst>
              </a:rPr>
              <a:t>Instrucciones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generales</a:t>
            </a:r>
            <a:r>
              <a:rPr lang="en-US" sz="4000" dirty="0">
                <a:effectLst>
                  <a:outerShdw blurRad="38100" dist="38100" dir="2700000" algn="tl">
                    <a:srgbClr val="000000">
                      <a:alpha val="43137"/>
                    </a:srgbClr>
                  </a:outerShdw>
                </a:effectLst>
              </a:rPr>
              <a:t> para la </a:t>
            </a:r>
            <a:r>
              <a:rPr lang="en-US" sz="4000" dirty="0" err="1">
                <a:effectLst>
                  <a:outerShdw blurRad="38100" dist="38100" dir="2700000" algn="tl">
                    <a:srgbClr val="000000">
                      <a:alpha val="43137"/>
                    </a:srgbClr>
                  </a:outerShdw>
                </a:effectLst>
              </a:rPr>
              <a:t>preparación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estéril</a:t>
            </a:r>
            <a:r>
              <a:rPr lang="en-US" sz="4000" dirty="0">
                <a:effectLst>
                  <a:outerShdw blurRad="38100" dist="38100" dir="2700000" algn="tl">
                    <a:srgbClr val="000000">
                      <a:alpha val="43137"/>
                    </a:srgbClr>
                  </a:outerShdw>
                </a:effectLst>
              </a:rPr>
              <a:t> de DPs (</a:t>
            </a:r>
            <a:r>
              <a:rPr lang="en-US" sz="4000" dirty="0" err="1">
                <a:effectLst>
                  <a:outerShdw blurRad="38100" dist="38100" dir="2700000" algn="tl">
                    <a:srgbClr val="000000">
                      <a:alpha val="43137"/>
                    </a:srgbClr>
                  </a:outerShdw>
                </a:effectLst>
              </a:rPr>
              <a:t>uso</a:t>
            </a:r>
            <a:r>
              <a:rPr lang="en-US" sz="4000" dirty="0">
                <a:effectLst>
                  <a:outerShdw blurRad="38100" dist="38100" dir="2700000" algn="tl">
                    <a:srgbClr val="000000">
                      <a:alpha val="43137"/>
                    </a:srgbClr>
                  </a:outerShdw>
                </a:effectLst>
              </a:rPr>
              <a:t> de EPP)</a:t>
            </a:r>
            <a:br>
              <a:rPr lang="en-US" sz="4000"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76800"/>
          </a:xfrm>
        </p:spPr>
        <p:txBody>
          <a:bodyPr vert="horz" lIns="91440" tIns="45720" rIns="91440" bIns="45720" rtlCol="0">
            <a:normAutofit fontScale="92500" lnSpcReduction="20000"/>
          </a:bodyPr>
          <a:lstStyle/>
          <a:p>
            <a:pPr marL="0" indent="0">
              <a:spcAft>
                <a:spcPts val="2400"/>
              </a:spcAft>
              <a:buNone/>
            </a:pPr>
            <a:r>
              <a:rPr lang="es-ES" sz="3000" dirty="0"/>
              <a:t>Lávese las manos antes de utilizar los EPP </a:t>
            </a:r>
          </a:p>
          <a:p>
            <a:pPr marL="0" indent="0">
              <a:spcAft>
                <a:spcPts val="2400"/>
              </a:spcAft>
              <a:buNone/>
            </a:pPr>
            <a:r>
              <a:rPr lang="es-ES" sz="3000" dirty="0"/>
              <a:t>Utilice EPP apropiados</a:t>
            </a:r>
          </a:p>
          <a:p>
            <a:pPr marL="0" indent="0">
              <a:spcAft>
                <a:spcPts val="2400"/>
              </a:spcAft>
              <a:buNone/>
            </a:pPr>
            <a:r>
              <a:rPr lang="es-ES" sz="3000" dirty="0"/>
              <a:t>Protección adecuada debe incluir: traje o bata impermeable a las DPs, doble par de guantes certificados, protección ocular, respirador N-95. En caso de preparar el producto en una zona abierta (sin cabina de seguridad biológica), utilice un cubre rostro de plástico </a:t>
            </a:r>
          </a:p>
          <a:p>
            <a:pPr marL="0" indent="0">
              <a:spcAft>
                <a:spcPts val="2400"/>
              </a:spcAft>
              <a:buNone/>
            </a:pPr>
            <a:r>
              <a:rPr lang="es-ES" sz="3000" dirty="0"/>
              <a:t>Limpie regularmente los guantes con una gaza estéril saturada con alcohol </a:t>
            </a:r>
          </a:p>
        </p:txBody>
      </p:sp>
    </p:spTree>
    <p:extLst>
      <p:ext uri="{BB962C8B-B14F-4D97-AF65-F5344CB8AC3E}">
        <p14:creationId xmlns:p14="http://schemas.microsoft.com/office/powerpoint/2010/main" val="11681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br>
              <a:rPr lang="en-US" sz="3600" dirty="0">
                <a:effectLst>
                  <a:outerShdw blurRad="38100" dist="38100" dir="2700000" algn="tl">
                    <a:srgbClr val="000000">
                      <a:alpha val="43137"/>
                    </a:srgbClr>
                  </a:outerShdw>
                </a:effectLst>
              </a:rPr>
            </a:br>
            <a:r>
              <a:rPr lang="en-US" sz="4000" dirty="0" err="1">
                <a:effectLst>
                  <a:outerShdw blurRad="38100" dist="38100" dir="2700000" algn="tl">
                    <a:srgbClr val="000000">
                      <a:alpha val="43137"/>
                    </a:srgbClr>
                  </a:outerShdw>
                </a:effectLst>
              </a:rPr>
              <a:t>Instrucciones</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generales</a:t>
            </a:r>
            <a:r>
              <a:rPr lang="en-US" sz="4000" dirty="0">
                <a:effectLst>
                  <a:outerShdw blurRad="38100" dist="38100" dir="2700000" algn="tl">
                    <a:srgbClr val="000000">
                      <a:alpha val="43137"/>
                    </a:srgbClr>
                  </a:outerShdw>
                </a:effectLst>
              </a:rPr>
              <a:t> para la </a:t>
            </a:r>
            <a:r>
              <a:rPr lang="en-US" sz="4000" dirty="0" err="1">
                <a:effectLst>
                  <a:outerShdw blurRad="38100" dist="38100" dir="2700000" algn="tl">
                    <a:srgbClr val="000000">
                      <a:alpha val="43137"/>
                    </a:srgbClr>
                  </a:outerShdw>
                </a:effectLst>
              </a:rPr>
              <a:t>preparación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estéril</a:t>
            </a:r>
            <a:r>
              <a:rPr lang="en-US" sz="4000" dirty="0">
                <a:effectLst>
                  <a:outerShdw blurRad="38100" dist="38100" dir="2700000" algn="tl">
                    <a:srgbClr val="000000">
                      <a:alpha val="43137"/>
                    </a:srgbClr>
                  </a:outerShdw>
                </a:effectLst>
              </a:rPr>
              <a:t> de DPs (</a:t>
            </a:r>
            <a:r>
              <a:rPr lang="en-US" sz="4000" dirty="0" err="1">
                <a:effectLst>
                  <a:outerShdw blurRad="38100" dist="38100" dir="2700000" algn="tl">
                    <a:srgbClr val="000000">
                      <a:alpha val="43137"/>
                    </a:srgbClr>
                  </a:outerShdw>
                </a:effectLst>
              </a:rPr>
              <a:t>uso</a:t>
            </a:r>
            <a:r>
              <a:rPr lang="en-US" sz="4000" dirty="0">
                <a:effectLst>
                  <a:outerShdw blurRad="38100" dist="38100" dir="2700000" algn="tl">
                    <a:srgbClr val="000000">
                      <a:alpha val="43137"/>
                    </a:srgbClr>
                  </a:outerShdw>
                </a:effectLst>
              </a:rPr>
              <a:t> de EPP)</a:t>
            </a:r>
            <a:br>
              <a:rPr lang="en-US" sz="4900" dirty="0">
                <a:effectLst>
                  <a:outerShdw blurRad="38100" dist="38100" dir="2700000" algn="tl">
                    <a:srgbClr val="000000">
                      <a:alpha val="43137"/>
                    </a:srgbClr>
                  </a:outerShdw>
                </a:effectLst>
              </a:rPr>
            </a:br>
            <a:endParaRPr lang="en-US" sz="490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p:txBody>
          <a:bodyPr>
            <a:normAutofit/>
          </a:bodyPr>
          <a:lstStyle/>
          <a:p>
            <a:pPr marL="0" indent="0" algn="ctr">
              <a:buNone/>
            </a:pPr>
            <a:r>
              <a:rPr lang="en-US" sz="2800" dirty="0" err="1"/>
              <a:t>Trabajador</a:t>
            </a:r>
            <a:r>
              <a:rPr lang="en-US" sz="2800" dirty="0"/>
              <a:t> </a:t>
            </a:r>
            <a:r>
              <a:rPr lang="en-US" sz="2800" dirty="0" err="1"/>
              <a:t>utilizando</a:t>
            </a:r>
            <a:r>
              <a:rPr lang="en-US" sz="2800" dirty="0"/>
              <a:t> </a:t>
            </a:r>
            <a:r>
              <a:rPr lang="en-US" sz="2800" dirty="0" err="1"/>
              <a:t>Elementos</a:t>
            </a:r>
            <a:r>
              <a:rPr lang="en-US" sz="2800" dirty="0"/>
              <a:t> de </a:t>
            </a:r>
            <a:r>
              <a:rPr lang="en-US" sz="2800" dirty="0" err="1"/>
              <a:t>Protección</a:t>
            </a:r>
            <a:r>
              <a:rPr lang="en-US" sz="2800" dirty="0"/>
              <a:t> Personal</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2286000"/>
            <a:ext cx="4495800" cy="3124200"/>
          </a:xfrm>
          <a:prstGeom prst="rect">
            <a:avLst/>
          </a:prstGeom>
          <a:solidFill>
            <a:schemeClr val="bg1"/>
          </a:solidFill>
          <a:ln>
            <a:solidFill>
              <a:srgbClr val="FF0000"/>
            </a:solidFill>
          </a:ln>
        </p:spPr>
      </p:pic>
      <p:sp>
        <p:nvSpPr>
          <p:cNvPr id="8" name="Rectangle 7"/>
          <p:cNvSpPr/>
          <p:nvPr/>
        </p:nvSpPr>
        <p:spPr>
          <a:xfrm>
            <a:off x="5981700" y="2209800"/>
            <a:ext cx="2362200" cy="327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28699" y="2791724"/>
            <a:ext cx="2247901" cy="369332"/>
          </a:xfrm>
          <a:prstGeom prst="rect">
            <a:avLst/>
          </a:prstGeom>
          <a:noFill/>
        </p:spPr>
        <p:txBody>
          <a:bodyPr wrap="square" rtlCol="0">
            <a:spAutoFit/>
          </a:bodyPr>
          <a:lstStyle/>
          <a:p>
            <a:r>
              <a:rPr lang="en-US" dirty="0" err="1"/>
              <a:t>Protección</a:t>
            </a:r>
            <a:r>
              <a:rPr lang="en-US" dirty="0"/>
              <a:t> ocular</a:t>
            </a:r>
          </a:p>
        </p:txBody>
      </p:sp>
      <p:cxnSp>
        <p:nvCxnSpPr>
          <p:cNvPr id="9" name="Straight Arrow Connector 8"/>
          <p:cNvCxnSpPr/>
          <p:nvPr/>
        </p:nvCxnSpPr>
        <p:spPr>
          <a:xfrm>
            <a:off x="2895600" y="3002325"/>
            <a:ext cx="1502129" cy="948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683230" y="3351778"/>
            <a:ext cx="1708206" cy="66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09800" y="4021181"/>
            <a:ext cx="1954731" cy="1741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305837" y="4390514"/>
            <a:ext cx="2767278" cy="8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393444" y="3186991"/>
            <a:ext cx="1195392" cy="369332"/>
          </a:xfrm>
          <a:prstGeom prst="rect">
            <a:avLst/>
          </a:prstGeom>
          <a:noFill/>
        </p:spPr>
        <p:txBody>
          <a:bodyPr wrap="none" rtlCol="0">
            <a:spAutoFit/>
          </a:bodyPr>
          <a:lstStyle/>
          <a:p>
            <a:r>
              <a:rPr lang="en-US" dirty="0" err="1"/>
              <a:t>Respirador</a:t>
            </a:r>
            <a:endParaRPr lang="en-US" dirty="0"/>
          </a:p>
        </p:txBody>
      </p:sp>
      <p:sp>
        <p:nvSpPr>
          <p:cNvPr id="22" name="TextBox 21"/>
          <p:cNvSpPr txBox="1"/>
          <p:nvPr/>
        </p:nvSpPr>
        <p:spPr>
          <a:xfrm>
            <a:off x="1393444" y="3836515"/>
            <a:ext cx="740235" cy="369332"/>
          </a:xfrm>
          <a:prstGeom prst="rect">
            <a:avLst/>
          </a:prstGeom>
          <a:noFill/>
        </p:spPr>
        <p:txBody>
          <a:bodyPr wrap="square" rtlCol="0">
            <a:spAutoFit/>
          </a:bodyPr>
          <a:lstStyle/>
          <a:p>
            <a:r>
              <a:rPr lang="en-US" dirty="0"/>
              <a:t>Bata</a:t>
            </a:r>
          </a:p>
        </p:txBody>
      </p:sp>
      <p:sp>
        <p:nvSpPr>
          <p:cNvPr id="23" name="TextBox 22"/>
          <p:cNvSpPr txBox="1"/>
          <p:nvPr/>
        </p:nvSpPr>
        <p:spPr>
          <a:xfrm>
            <a:off x="1219201" y="4205847"/>
            <a:ext cx="1072904" cy="369332"/>
          </a:xfrm>
          <a:prstGeom prst="rect">
            <a:avLst/>
          </a:prstGeom>
          <a:noFill/>
        </p:spPr>
        <p:txBody>
          <a:bodyPr wrap="square" rtlCol="0">
            <a:spAutoFit/>
          </a:bodyPr>
          <a:lstStyle/>
          <a:p>
            <a:r>
              <a:rPr lang="en-US" dirty="0" err="1"/>
              <a:t>Guantes</a:t>
            </a:r>
            <a:endParaRPr lang="en-US" dirty="0"/>
          </a:p>
        </p:txBody>
      </p:sp>
    </p:spTree>
    <p:extLst>
      <p:ext uri="{BB962C8B-B14F-4D97-AF65-F5344CB8AC3E}">
        <p14:creationId xmlns:p14="http://schemas.microsoft.com/office/powerpoint/2010/main" val="3669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br>
              <a:rPr lang="en-US" sz="3600" dirty="0">
                <a:effectLst>
                  <a:outerShdw blurRad="38100" dist="38100" dir="2700000" algn="tl">
                    <a:srgbClr val="000000">
                      <a:alpha val="43137"/>
                    </a:srgbClr>
                  </a:outerShdw>
                </a:effectLst>
              </a:rPr>
            </a:br>
            <a:r>
              <a:rPr lang="en-US" sz="3600" dirty="0" err="1">
                <a:effectLst>
                  <a:outerShdw blurRad="38100" dist="38100" dir="2700000" algn="tl">
                    <a:srgbClr val="000000">
                      <a:alpha val="43137"/>
                    </a:srgbClr>
                  </a:outerShdw>
                </a:effectLst>
              </a:rPr>
              <a:t>Instrucciones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generales</a:t>
            </a:r>
            <a:r>
              <a:rPr lang="en-US" sz="3600" dirty="0">
                <a:effectLst>
                  <a:outerShdw blurRad="38100" dist="38100" dir="2700000" algn="tl">
                    <a:srgbClr val="000000">
                      <a:alpha val="43137"/>
                    </a:srgbClr>
                  </a:outerShdw>
                </a:effectLst>
              </a:rPr>
              <a:t> para la </a:t>
            </a:r>
            <a:r>
              <a:rPr lang="en-US" sz="3600" dirty="0" err="1">
                <a:effectLst>
                  <a:outerShdw blurRad="38100" dist="38100" dir="2700000" algn="tl">
                    <a:srgbClr val="000000">
                      <a:alpha val="43137"/>
                    </a:srgbClr>
                  </a:outerShdw>
                </a:effectLst>
              </a:rPr>
              <a:t>preparación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estéril</a:t>
            </a:r>
            <a:r>
              <a:rPr lang="en-US" sz="3600" dirty="0">
                <a:effectLst>
                  <a:outerShdw blurRad="38100" dist="38100" dir="2700000" algn="tl">
                    <a:srgbClr val="000000">
                      <a:alpha val="43137"/>
                    </a:srgbClr>
                  </a:outerShdw>
                </a:effectLst>
              </a:rPr>
              <a:t> de DPs (</a:t>
            </a:r>
            <a:r>
              <a:rPr lang="en-US" sz="3600" dirty="0" err="1">
                <a:effectLst>
                  <a:outerShdw blurRad="38100" dist="38100" dir="2700000" algn="tl">
                    <a:srgbClr val="000000">
                      <a:alpha val="43137"/>
                    </a:srgbClr>
                  </a:outerShdw>
                </a:effectLst>
              </a:rPr>
              <a:t>uso</a:t>
            </a:r>
            <a:r>
              <a:rPr lang="en-US" sz="3600" dirty="0">
                <a:effectLst>
                  <a:outerShdw blurRad="38100" dist="38100" dir="2700000" algn="tl">
                    <a:srgbClr val="000000">
                      <a:alpha val="43137"/>
                    </a:srgbClr>
                  </a:outerShdw>
                </a:effectLst>
              </a:rPr>
              <a:t> de EPP)</a:t>
            </a:r>
            <a:br>
              <a:rPr lang="en-US" sz="3600" dirty="0">
                <a:effectLst>
                  <a:outerShdw blurRad="38100" dist="38100" dir="2700000" algn="tl">
                    <a:srgbClr val="000000">
                      <a:alpha val="43137"/>
                    </a:srgbClr>
                  </a:outerShdw>
                </a:effectLst>
              </a:rPr>
            </a:br>
            <a:endParaRPr lang="en-US" sz="3600" dirty="0">
              <a:effectLst>
                <a:outerShdw blurRad="38100" dist="38100" dir="2700000" algn="tl">
                  <a:srgbClr val="000000">
                    <a:alpha val="43137"/>
                  </a:srgbClr>
                </a:outerShdw>
              </a:effectLst>
            </a:endParaRPr>
          </a:p>
        </p:txBody>
      </p:sp>
      <p:sp>
        <p:nvSpPr>
          <p:cNvPr id="7" name="Rounded Rectangle 6">
            <a:hlinkClick r:id="rId3"/>
          </p:cNvPr>
          <p:cNvSpPr/>
          <p:nvPr/>
        </p:nvSpPr>
        <p:spPr>
          <a:xfrm>
            <a:off x="1828800" y="2554221"/>
            <a:ext cx="5486400" cy="270357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effectLst>
                  <a:outerShdw blurRad="38100" dist="38100" dir="2700000" algn="tl">
                    <a:srgbClr val="000000">
                      <a:alpha val="43137"/>
                    </a:srgbClr>
                  </a:outerShdw>
                </a:effectLst>
              </a:rPr>
              <a:t>Video: </a:t>
            </a:r>
            <a:r>
              <a:rPr lang="en-US" sz="3200" dirty="0" err="1">
                <a:effectLst>
                  <a:outerShdw blurRad="38100" dist="38100" dir="2700000" algn="tl">
                    <a:srgbClr val="000000">
                      <a:alpha val="43137"/>
                    </a:srgbClr>
                  </a:outerShdw>
                </a:effectLst>
              </a:rPr>
              <a:t>Técnica</a:t>
            </a:r>
            <a:r>
              <a:rPr lang="en-US" sz="3200" dirty="0">
                <a:effectLst>
                  <a:outerShdw blurRad="38100" dist="38100" dir="2700000" algn="tl">
                    <a:srgbClr val="000000">
                      <a:alpha val="43137"/>
                    </a:srgbClr>
                  </a:outerShdw>
                </a:effectLst>
              </a:rPr>
              <a:t> con </a:t>
            </a:r>
            <a:r>
              <a:rPr lang="en-US" sz="3200" dirty="0" err="1">
                <a:effectLst>
                  <a:outerShdw blurRad="38100" dist="38100" dir="2700000" algn="tl">
                    <a:srgbClr val="000000">
                      <a:alpha val="43137"/>
                    </a:srgbClr>
                  </a:outerShdw>
                </a:effectLst>
              </a:rPr>
              <a:t>doble</a:t>
            </a:r>
            <a:r>
              <a:rPr lang="en-US" sz="3200" dirty="0">
                <a:effectLst>
                  <a:outerShdw blurRad="38100" dist="38100" dir="2700000" algn="tl">
                    <a:srgbClr val="000000">
                      <a:alpha val="43137"/>
                    </a:srgbClr>
                  </a:outerShdw>
                </a:effectLst>
              </a:rPr>
              <a:t> par de </a:t>
            </a:r>
            <a:r>
              <a:rPr lang="en-US" sz="3200" dirty="0" err="1">
                <a:effectLst>
                  <a:outerShdw blurRad="38100" dist="38100" dir="2700000" algn="tl">
                    <a:srgbClr val="000000">
                      <a:alpha val="43137"/>
                    </a:srgbClr>
                  </a:outerShdw>
                </a:effectLst>
              </a:rPr>
              <a:t>guantes</a:t>
            </a:r>
            <a:r>
              <a:rPr lang="en-US" sz="3200" dirty="0">
                <a:effectLst>
                  <a:outerShdw blurRad="38100" dist="38100" dir="2700000" algn="tl">
                    <a:srgbClr val="000000">
                      <a:alpha val="43137"/>
                    </a:srgbClr>
                  </a:outerShdw>
                </a:effectLst>
              </a:rPr>
              <a:t> y </a:t>
            </a:r>
            <a:r>
              <a:rPr lang="en-US" sz="3200" dirty="0" err="1">
                <a:effectLst>
                  <a:outerShdw blurRad="38100" dist="38100" dir="2700000" algn="tl">
                    <a:srgbClr val="000000">
                      <a:alpha val="43137"/>
                    </a:srgbClr>
                  </a:outerShdw>
                </a:effectLst>
              </a:rPr>
              <a:t>limpieza</a:t>
            </a:r>
            <a:r>
              <a:rPr lang="en-US" sz="3200" dirty="0">
                <a:effectLst>
                  <a:outerShdw blurRad="38100" dist="38100" dir="2700000" algn="tl">
                    <a:srgbClr val="000000">
                      <a:alpha val="43137"/>
                    </a:srgbClr>
                  </a:outerShdw>
                </a:effectLst>
              </a:rPr>
              <a:t> </a:t>
            </a:r>
            <a:r>
              <a:rPr lang="en-US" sz="3200" dirty="0" err="1">
                <a:effectLst>
                  <a:outerShdw blurRad="38100" dist="38100" dir="2700000" algn="tl">
                    <a:srgbClr val="000000">
                      <a:alpha val="43137"/>
                    </a:srgbClr>
                  </a:outerShdw>
                </a:effectLst>
              </a:rPr>
              <a:t>durante</a:t>
            </a:r>
            <a:r>
              <a:rPr lang="en-US" sz="3200" dirty="0">
                <a:effectLst>
                  <a:outerShdw blurRad="38100" dist="38100" dir="2700000" algn="tl">
                    <a:srgbClr val="000000">
                      <a:alpha val="43137"/>
                    </a:srgbClr>
                  </a:outerShdw>
                </a:effectLst>
              </a:rPr>
              <a:t> la </a:t>
            </a:r>
            <a:r>
              <a:rPr lang="en-US" sz="3200" dirty="0" err="1">
                <a:effectLst>
                  <a:outerShdw blurRad="38100" dist="38100" dir="2700000" algn="tl">
                    <a:srgbClr val="000000">
                      <a:alpha val="43137"/>
                    </a:srgbClr>
                  </a:outerShdw>
                </a:effectLst>
              </a:rPr>
              <a:t>preparación</a:t>
            </a:r>
            <a:r>
              <a:rPr lang="en-US" sz="3200" dirty="0">
                <a:effectLst>
                  <a:outerShdw blurRad="38100" dist="38100" dir="2700000" algn="tl">
                    <a:srgbClr val="000000">
                      <a:alpha val="43137"/>
                    </a:srgbClr>
                  </a:outerShdw>
                </a:effectLst>
              </a:rPr>
              <a:t> </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9048" b="9524"/>
          <a:stretch/>
        </p:blipFill>
        <p:spPr>
          <a:xfrm>
            <a:off x="6043612" y="5334000"/>
            <a:ext cx="2500313" cy="1524000"/>
          </a:xfrm>
          <a:prstGeom prst="rect">
            <a:avLst/>
          </a:prstGeom>
        </p:spPr>
      </p:pic>
    </p:spTree>
    <p:extLst>
      <p:ext uri="{BB962C8B-B14F-4D97-AF65-F5344CB8AC3E}">
        <p14:creationId xmlns:p14="http://schemas.microsoft.com/office/powerpoint/2010/main" val="2069546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br>
              <a:rPr lang="en-US" sz="3600" dirty="0">
                <a:effectLst>
                  <a:outerShdw blurRad="38100" dist="38100" dir="2700000" algn="tl">
                    <a:srgbClr val="000000">
                      <a:alpha val="43137"/>
                    </a:srgbClr>
                  </a:outerShdw>
                </a:effectLst>
              </a:rPr>
            </a:br>
            <a:r>
              <a:rPr lang="en-US" sz="3600" dirty="0" err="1">
                <a:effectLst>
                  <a:outerShdw blurRad="38100" dist="38100" dir="2700000" algn="tl">
                    <a:srgbClr val="000000">
                      <a:alpha val="43137"/>
                    </a:srgbClr>
                  </a:outerShdw>
                </a:effectLst>
              </a:rPr>
              <a:t>Instrucciones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generales</a:t>
            </a:r>
            <a:r>
              <a:rPr lang="en-US" sz="3600" dirty="0">
                <a:effectLst>
                  <a:outerShdw blurRad="38100" dist="38100" dir="2700000" algn="tl">
                    <a:srgbClr val="000000">
                      <a:alpha val="43137"/>
                    </a:srgbClr>
                  </a:outerShdw>
                </a:effectLst>
              </a:rPr>
              <a:t> para la </a:t>
            </a:r>
            <a:r>
              <a:rPr lang="en-US" sz="3600" dirty="0" err="1">
                <a:effectLst>
                  <a:outerShdw blurRad="38100" dist="38100" dir="2700000" algn="tl">
                    <a:srgbClr val="000000">
                      <a:alpha val="43137"/>
                    </a:srgbClr>
                  </a:outerShdw>
                </a:effectLst>
              </a:rPr>
              <a:t>preparación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estéril</a:t>
            </a:r>
            <a:r>
              <a:rPr lang="en-US" sz="3600" dirty="0">
                <a:effectLst>
                  <a:outerShdw blurRad="38100" dist="38100" dir="2700000" algn="tl">
                    <a:srgbClr val="000000">
                      <a:alpha val="43137"/>
                    </a:srgbClr>
                  </a:outerShdw>
                </a:effectLst>
              </a:rPr>
              <a:t> de DPs (</a:t>
            </a:r>
            <a:r>
              <a:rPr lang="en-US" sz="3600" dirty="0" err="1">
                <a:effectLst>
                  <a:outerShdw blurRad="38100" dist="38100" dir="2700000" algn="tl">
                    <a:srgbClr val="000000">
                      <a:alpha val="43137"/>
                    </a:srgbClr>
                  </a:outerShdw>
                </a:effectLst>
              </a:rPr>
              <a:t>uso</a:t>
            </a:r>
            <a:r>
              <a:rPr lang="en-US" sz="3600" dirty="0">
                <a:effectLst>
                  <a:outerShdw blurRad="38100" dist="38100" dir="2700000" algn="tl">
                    <a:srgbClr val="000000">
                      <a:alpha val="43137"/>
                    </a:srgbClr>
                  </a:outerShdw>
                </a:effectLst>
              </a:rPr>
              <a:t> de EPP)</a:t>
            </a:r>
            <a:br>
              <a:rPr lang="en-US" sz="3600" dirty="0">
                <a:effectLst>
                  <a:outerShdw blurRad="38100" dist="38100" dir="2700000" algn="tl">
                    <a:srgbClr val="000000">
                      <a:alpha val="43137"/>
                    </a:srgbClr>
                  </a:outerShdw>
                </a:effectLst>
              </a:rPr>
            </a:b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953000"/>
          </a:xfrm>
        </p:spPr>
        <p:txBody>
          <a:bodyPr vert="horz" lIns="91440" tIns="45720" rIns="91440" bIns="45720" rtlCol="0">
            <a:normAutofit lnSpcReduction="10000"/>
          </a:bodyPr>
          <a:lstStyle/>
          <a:p>
            <a:pPr marL="0" indent="0">
              <a:spcAft>
                <a:spcPts val="1800"/>
              </a:spcAft>
              <a:buNone/>
            </a:pPr>
            <a:r>
              <a:rPr lang="es-ES" sz="3000" dirty="0"/>
              <a:t>Limpie los viales y ampollas con un paño húmedo desechable para remover la contaminación externa </a:t>
            </a:r>
          </a:p>
          <a:p>
            <a:pPr marL="0" indent="0">
              <a:spcAft>
                <a:spcPts val="1800"/>
              </a:spcAft>
              <a:buNone/>
            </a:pPr>
            <a:r>
              <a:rPr lang="es-ES" sz="3000" dirty="0"/>
              <a:t>Utilice jeringas que no deben ser llenadas con la DP más de tres cuartos de su capacidad</a:t>
            </a:r>
          </a:p>
          <a:p>
            <a:pPr marL="0" indent="0">
              <a:spcAft>
                <a:spcPts val="1800"/>
              </a:spcAft>
              <a:buNone/>
            </a:pPr>
            <a:r>
              <a:rPr lang="es-ES" sz="3000" dirty="0"/>
              <a:t>Seleccione agujas adecuadas para </a:t>
            </a:r>
            <a:r>
              <a:rPr lang="es-ES" sz="3000" dirty="0" err="1"/>
              <a:t>inserter</a:t>
            </a:r>
            <a:r>
              <a:rPr lang="es-ES" sz="3000" dirty="0"/>
              <a:t> en el vial y en la bolsa de suero </a:t>
            </a:r>
          </a:p>
          <a:p>
            <a:pPr marL="0" indent="0">
              <a:spcBef>
                <a:spcPts val="0"/>
              </a:spcBef>
              <a:buNone/>
            </a:pPr>
            <a:r>
              <a:rPr lang="es-ES" sz="3000" dirty="0"/>
              <a:t>Utilice un Sistema de “</a:t>
            </a:r>
            <a:r>
              <a:rPr lang="es-ES" sz="3000" dirty="0" err="1"/>
              <a:t>locking</a:t>
            </a:r>
            <a:r>
              <a:rPr lang="es-ES" sz="3000" dirty="0"/>
              <a:t> </a:t>
            </a:r>
            <a:r>
              <a:rPr lang="es-ES" sz="3000" dirty="0" err="1"/>
              <a:t>cap</a:t>
            </a:r>
            <a:r>
              <a:rPr lang="es-ES" sz="3000" dirty="0"/>
              <a:t>” </a:t>
            </a:r>
          </a:p>
          <a:p>
            <a:pPr marL="0" indent="0">
              <a:spcBef>
                <a:spcPts val="0"/>
              </a:spcBef>
              <a:buNone/>
            </a:pPr>
            <a:r>
              <a:rPr lang="es-ES" sz="3000" dirty="0"/>
              <a:t>cuando la jeringa es el contenedor </a:t>
            </a:r>
          </a:p>
          <a:p>
            <a:pPr marL="0" indent="0">
              <a:spcBef>
                <a:spcPts val="0"/>
              </a:spcBef>
              <a:buNone/>
            </a:pPr>
            <a:r>
              <a:rPr lang="es-ES" sz="3000" dirty="0"/>
              <a:t>de la DP</a:t>
            </a:r>
          </a:p>
        </p:txBody>
      </p:sp>
      <p:pic>
        <p:nvPicPr>
          <p:cNvPr id="4" name="Picture 3"/>
          <p:cNvPicPr>
            <a:picLocks noChangeAspect="1"/>
          </p:cNvPicPr>
          <p:nvPr/>
        </p:nvPicPr>
        <p:blipFill>
          <a:blip r:embed="rId3"/>
          <a:stretch>
            <a:fillRect/>
          </a:stretch>
        </p:blipFill>
        <p:spPr>
          <a:xfrm>
            <a:off x="6781800" y="5181600"/>
            <a:ext cx="1828800" cy="1295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143500" y="6031468"/>
            <a:ext cx="1295400" cy="369332"/>
          </a:xfrm>
          <a:prstGeom prst="rect">
            <a:avLst/>
          </a:prstGeom>
          <a:noFill/>
        </p:spPr>
        <p:txBody>
          <a:bodyPr wrap="square" rtlCol="0">
            <a:spAutoFit/>
          </a:bodyPr>
          <a:lstStyle/>
          <a:p>
            <a:r>
              <a:rPr lang="en-US" b="1" dirty="0">
                <a:solidFill>
                  <a:srgbClr val="FF0000"/>
                </a:solidFill>
              </a:rPr>
              <a:t>Locking</a:t>
            </a:r>
            <a:r>
              <a:rPr lang="en-US" dirty="0">
                <a:solidFill>
                  <a:srgbClr val="FF0000"/>
                </a:solidFill>
              </a:rPr>
              <a:t> </a:t>
            </a:r>
            <a:r>
              <a:rPr lang="en-US" b="1" dirty="0">
                <a:solidFill>
                  <a:srgbClr val="FF0000"/>
                </a:solidFill>
              </a:rPr>
              <a:t>cap</a:t>
            </a:r>
          </a:p>
        </p:txBody>
      </p:sp>
      <p:cxnSp>
        <p:nvCxnSpPr>
          <p:cNvPr id="7" name="Straight Arrow Connector 6"/>
          <p:cNvCxnSpPr/>
          <p:nvPr/>
        </p:nvCxnSpPr>
        <p:spPr>
          <a:xfrm flipV="1">
            <a:off x="6438900" y="5848906"/>
            <a:ext cx="1104900" cy="33323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84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br>
              <a:rPr lang="en-US" sz="3600" dirty="0">
                <a:effectLst>
                  <a:outerShdw blurRad="38100" dist="38100" dir="2700000" algn="tl">
                    <a:srgbClr val="000000">
                      <a:alpha val="43137"/>
                    </a:srgbClr>
                  </a:outerShdw>
                </a:effectLst>
              </a:rPr>
            </a:br>
            <a:r>
              <a:rPr lang="en-US" sz="3600" dirty="0" err="1">
                <a:effectLst>
                  <a:outerShdw blurRad="38100" dist="38100" dir="2700000" algn="tl">
                    <a:srgbClr val="000000">
                      <a:alpha val="43137"/>
                    </a:srgbClr>
                  </a:outerShdw>
                </a:effectLst>
              </a:rPr>
              <a:t>Instrucciones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generales</a:t>
            </a:r>
            <a:r>
              <a:rPr lang="en-US" sz="3600" dirty="0">
                <a:effectLst>
                  <a:outerShdw blurRad="38100" dist="38100" dir="2700000" algn="tl">
                    <a:srgbClr val="000000">
                      <a:alpha val="43137"/>
                    </a:srgbClr>
                  </a:outerShdw>
                </a:effectLst>
              </a:rPr>
              <a:t> para la </a:t>
            </a:r>
            <a:r>
              <a:rPr lang="en-US" sz="3600" dirty="0" err="1">
                <a:effectLst>
                  <a:outerShdw blurRad="38100" dist="38100" dir="2700000" algn="tl">
                    <a:srgbClr val="000000">
                      <a:alpha val="43137"/>
                    </a:srgbClr>
                  </a:outerShdw>
                </a:effectLst>
              </a:rPr>
              <a:t>preparación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estéril</a:t>
            </a:r>
            <a:r>
              <a:rPr lang="en-US" sz="3600" dirty="0">
                <a:effectLst>
                  <a:outerShdw blurRad="38100" dist="38100" dir="2700000" algn="tl">
                    <a:srgbClr val="000000">
                      <a:alpha val="43137"/>
                    </a:srgbClr>
                  </a:outerShdw>
                </a:effectLst>
              </a:rPr>
              <a:t> de DPs</a:t>
            </a:r>
            <a:br>
              <a:rPr lang="en-US" sz="3600" dirty="0">
                <a:effectLst>
                  <a:outerShdw blurRad="38100" dist="38100" dir="2700000" algn="tl">
                    <a:srgbClr val="000000">
                      <a:alpha val="43137"/>
                    </a:srgbClr>
                  </a:outerShdw>
                </a:effectLst>
              </a:rPr>
            </a:b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4837" y="1600200"/>
            <a:ext cx="4729163" cy="5105400"/>
          </a:xfrm>
        </p:spPr>
        <p:txBody>
          <a:bodyPr vert="horz" lIns="91440" tIns="45720" rIns="91440" bIns="45720" rtlCol="0">
            <a:normAutofit fontScale="92500"/>
          </a:bodyPr>
          <a:lstStyle/>
          <a:p>
            <a:pPr marL="0" indent="0">
              <a:spcAft>
                <a:spcPts val="1800"/>
              </a:spcAft>
              <a:buNone/>
            </a:pPr>
            <a:r>
              <a:rPr lang="en-US" sz="3000" dirty="0"/>
              <a:t>Si </a:t>
            </a:r>
            <a:r>
              <a:rPr lang="es-ES" sz="3000" dirty="0"/>
              <a:t>la DP se depositará en bolsa de suero o botella, primero se debe instalar el set IV</a:t>
            </a:r>
          </a:p>
          <a:p>
            <a:pPr marL="0" indent="0">
              <a:spcAft>
                <a:spcPts val="1800"/>
              </a:spcAft>
              <a:buNone/>
            </a:pPr>
            <a:r>
              <a:rPr lang="es-ES" sz="3000" dirty="0"/>
              <a:t>Cebar el set IV con solución de la bolsa de suero o botella antes de adicionar la DP</a:t>
            </a:r>
          </a:p>
          <a:p>
            <a:pPr marL="0" indent="0">
              <a:spcAft>
                <a:spcPts val="1800"/>
              </a:spcAft>
              <a:buNone/>
            </a:pPr>
            <a:r>
              <a:rPr lang="es-ES" sz="3000" dirty="0"/>
              <a:t>Limpie el Puerto de inyección con un paño estéril empapado en alcohol. Deje secar</a:t>
            </a:r>
          </a:p>
        </p:txBody>
      </p:sp>
      <p:pic>
        <p:nvPicPr>
          <p:cNvPr id="1026" name="Picture 7" descr="vlcsnap-315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875690"/>
            <a:ext cx="3200400" cy="39155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42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Presión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negativa</a:t>
            </a:r>
            <a:endParaRPr lang="en-US" dirty="0">
              <a:effectLst>
                <a:outerShdw blurRad="38100" dist="38100" dir="2700000" algn="tl">
                  <a:srgbClr val="000000">
                    <a:alpha val="43137"/>
                  </a:srgbClr>
                </a:outerShdw>
              </a:effectLst>
            </a:endParaRPr>
          </a:p>
        </p:txBody>
      </p:sp>
      <p:sp>
        <p:nvSpPr>
          <p:cNvPr id="6" name="Rounded Rectangle 5">
            <a:hlinkClick r:id="rId3"/>
          </p:cNvPr>
          <p:cNvSpPr/>
          <p:nvPr/>
        </p:nvSpPr>
        <p:spPr>
          <a:xfrm>
            <a:off x="1828800" y="2514600"/>
            <a:ext cx="5486400" cy="27432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Video: </a:t>
            </a:r>
            <a:r>
              <a:rPr lang="en-US" sz="3200" dirty="0" err="1"/>
              <a:t>Demostración</a:t>
            </a:r>
            <a:r>
              <a:rPr lang="en-US" sz="3200" dirty="0"/>
              <a:t> del </a:t>
            </a:r>
            <a:r>
              <a:rPr lang="en-US" sz="3200" dirty="0" err="1"/>
              <a:t>uso</a:t>
            </a:r>
            <a:r>
              <a:rPr lang="en-US" sz="3200" dirty="0"/>
              <a:t> de la </a:t>
            </a:r>
            <a:r>
              <a:rPr lang="en-US" sz="3200" dirty="0" err="1"/>
              <a:t>técnica</a:t>
            </a:r>
            <a:r>
              <a:rPr lang="en-US" sz="3200" dirty="0"/>
              <a:t> de </a:t>
            </a:r>
            <a:r>
              <a:rPr lang="en-US" sz="3200" dirty="0" err="1"/>
              <a:t>presión</a:t>
            </a:r>
            <a:r>
              <a:rPr lang="en-US" sz="3200" dirty="0"/>
              <a:t> </a:t>
            </a:r>
            <a:r>
              <a:rPr lang="en-US" sz="3200" dirty="0" err="1"/>
              <a:t>negativa</a:t>
            </a:r>
            <a:r>
              <a:rPr lang="en-US" sz="3200" dirty="0"/>
              <a:t> para </a:t>
            </a:r>
            <a:r>
              <a:rPr lang="en-US" sz="3200" dirty="0" err="1"/>
              <a:t>retitar</a:t>
            </a:r>
            <a:r>
              <a:rPr lang="en-US" sz="3200" dirty="0"/>
              <a:t> el </a:t>
            </a:r>
            <a:r>
              <a:rPr lang="en-US" sz="3200" dirty="0" err="1"/>
              <a:t>diluyente</a:t>
            </a:r>
            <a:r>
              <a:rPr lang="en-US" sz="3200" dirty="0"/>
              <a:t>  </a:t>
            </a:r>
          </a:p>
        </p:txBody>
      </p:sp>
      <p:pic>
        <p:nvPicPr>
          <p:cNvPr id="5" name="Picture 14" descr="vlcsnap-882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5334000"/>
            <a:ext cx="1981200" cy="1375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20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Presión</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negativa</a:t>
            </a:r>
            <a:r>
              <a:rPr lang="en-US" dirty="0">
                <a:effectLst>
                  <a:outerShdw blurRad="38100" dist="38100" dir="2700000" algn="tl">
                    <a:srgbClr val="000000">
                      <a:alpha val="43137"/>
                    </a:srgbClr>
                  </a:outerShdw>
                </a:effectLst>
              </a:rPr>
              <a:t>…</a:t>
            </a:r>
          </a:p>
        </p:txBody>
      </p:sp>
      <p:sp>
        <p:nvSpPr>
          <p:cNvPr id="3" name="Content Placeholder 2"/>
          <p:cNvSpPr>
            <a:spLocks noGrp="1"/>
          </p:cNvSpPr>
          <p:nvPr>
            <p:ph idx="1"/>
          </p:nvPr>
        </p:nvSpPr>
        <p:spPr>
          <a:xfrm>
            <a:off x="457200" y="1600200"/>
            <a:ext cx="8229600" cy="5105400"/>
          </a:xfrm>
        </p:spPr>
        <p:txBody>
          <a:bodyPr vert="horz" lIns="91440" tIns="45720" rIns="91440" bIns="45720" rtlCol="0">
            <a:normAutofit fontScale="92500" lnSpcReduction="10000"/>
          </a:bodyPr>
          <a:lstStyle/>
          <a:p>
            <a:pPr marL="0" indent="0">
              <a:spcAft>
                <a:spcPts val="1800"/>
              </a:spcAft>
              <a:buNone/>
            </a:pPr>
            <a:r>
              <a:rPr lang="es-ES" sz="3000" dirty="0"/>
              <a:t>Ingrese aire dentro de la jeringa </a:t>
            </a:r>
          </a:p>
          <a:p>
            <a:pPr marL="0" indent="0">
              <a:spcAft>
                <a:spcPts val="1800"/>
              </a:spcAft>
              <a:buNone/>
            </a:pPr>
            <a:r>
              <a:rPr lang="es-ES" sz="3000" dirty="0"/>
              <a:t>Puncione el vial con la jeringa en un ángulo de 45 grados, invierta el vial</a:t>
            </a:r>
          </a:p>
          <a:p>
            <a:pPr marL="0" indent="0">
              <a:spcAft>
                <a:spcPts val="1800"/>
              </a:spcAft>
              <a:buNone/>
            </a:pPr>
            <a:r>
              <a:rPr lang="es-ES" sz="3000" dirty="0"/>
              <a:t>Mantenga la presión negativa para retirar el líquido diluyente </a:t>
            </a:r>
          </a:p>
          <a:p>
            <a:pPr marL="0" indent="0">
              <a:spcAft>
                <a:spcPts val="1800"/>
              </a:spcAft>
              <a:buNone/>
            </a:pPr>
            <a:r>
              <a:rPr lang="es-ES" sz="3000" dirty="0"/>
              <a:t>Permita que el flujo de aire se desplace desde la jeringa hacia el vial para compensar la presión negativa. No presione el émbolo de la jeringa </a:t>
            </a:r>
          </a:p>
          <a:p>
            <a:pPr marL="0" indent="0">
              <a:spcAft>
                <a:spcPts val="1800"/>
              </a:spcAft>
              <a:buNone/>
            </a:pPr>
            <a:r>
              <a:rPr lang="es-ES" sz="3000" dirty="0"/>
              <a:t>Si debe presionar el émbolo, hágalo cuidadosamente </a:t>
            </a:r>
          </a:p>
          <a:p>
            <a:pPr marL="0" indent="0">
              <a:buNone/>
            </a:pPr>
            <a:endParaRPr lang="en-US" sz="3000" dirty="0"/>
          </a:p>
        </p:txBody>
      </p:sp>
    </p:spTree>
    <p:extLst>
      <p:ext uri="{BB962C8B-B14F-4D97-AF65-F5344CB8AC3E}">
        <p14:creationId xmlns:p14="http://schemas.microsoft.com/office/powerpoint/2010/main" val="33412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effectLst>
                  <a:outerShdw blurRad="38100" dist="38100" dir="2700000" algn="tl">
                    <a:srgbClr val="000000">
                      <a:alpha val="43137"/>
                    </a:srgbClr>
                  </a:outerShdw>
                </a:effectLst>
              </a:rPr>
              <a:t>Riesgos</a:t>
            </a:r>
            <a:r>
              <a:rPr lang="en-US" sz="4000" dirty="0">
                <a:effectLst>
                  <a:outerShdw blurRad="38100" dist="38100" dir="2700000" algn="tl">
                    <a:srgbClr val="000000">
                      <a:alpha val="43137"/>
                    </a:srgbClr>
                  </a:outerShdw>
                </a:effectLst>
              </a:rPr>
              <a:t> para la </a:t>
            </a:r>
            <a:r>
              <a:rPr lang="en-US" sz="4000" dirty="0" err="1">
                <a:effectLst>
                  <a:outerShdw blurRad="38100" dist="38100" dir="2700000" algn="tl">
                    <a:srgbClr val="000000">
                      <a:alpha val="43137"/>
                    </a:srgbClr>
                  </a:outerShdw>
                </a:effectLst>
              </a:rPr>
              <a:t>salud</a:t>
            </a:r>
            <a:r>
              <a:rPr lang="en-US" sz="4000" dirty="0">
                <a:effectLst>
                  <a:outerShdw blurRad="38100" dist="38100" dir="2700000" algn="tl">
                    <a:srgbClr val="000000">
                      <a:alpha val="43137"/>
                    </a:srgbClr>
                  </a:outerShdw>
                </a:effectLst>
              </a:rPr>
              <a:t> de </a:t>
            </a:r>
            <a:r>
              <a:rPr lang="en-US" sz="4000" dirty="0" err="1">
                <a:effectLst>
                  <a:outerShdw blurRad="38100" dist="38100" dir="2700000" algn="tl">
                    <a:srgbClr val="000000">
                      <a:alpha val="43137"/>
                    </a:srgbClr>
                  </a:outerShdw>
                </a:effectLst>
              </a:rPr>
              <a:t>las</a:t>
            </a:r>
            <a:r>
              <a:rPr lang="en-US" sz="4000" dirty="0">
                <a:effectLst>
                  <a:outerShdw blurRad="38100" dist="38100" dir="2700000" algn="tl">
                    <a:srgbClr val="000000">
                      <a:alpha val="43137"/>
                    </a:srgbClr>
                  </a:outerShdw>
                </a:effectLst>
              </a:rPr>
              <a:t> DPs</a:t>
            </a:r>
          </a:p>
        </p:txBody>
      </p:sp>
      <p:sp>
        <p:nvSpPr>
          <p:cNvPr id="3" name="Content Placeholder 2"/>
          <p:cNvSpPr>
            <a:spLocks noGrp="1"/>
          </p:cNvSpPr>
          <p:nvPr>
            <p:ph idx="1"/>
          </p:nvPr>
        </p:nvSpPr>
        <p:spPr/>
        <p:txBody>
          <a:bodyPr>
            <a:normAutofit fontScale="85000" lnSpcReduction="20000"/>
          </a:bodyPr>
          <a:lstStyle/>
          <a:p>
            <a:pPr marL="0" indent="0">
              <a:buNone/>
            </a:pPr>
            <a:r>
              <a:rPr lang="es-ES" sz="3000" dirty="0"/>
              <a:t>Como muchas de las DPs ejercen el efecto terapéutico causando mutaciones o interactuando con el AND, éstas pueden generar cáncer</a:t>
            </a:r>
          </a:p>
          <a:p>
            <a:pPr marL="0" indent="0">
              <a:buNone/>
            </a:pPr>
            <a:endParaRPr lang="es-ES" sz="3000" dirty="0"/>
          </a:p>
          <a:p>
            <a:pPr marL="0" indent="0">
              <a:buNone/>
            </a:pPr>
            <a:r>
              <a:rPr lang="es-ES" sz="3000" dirty="0"/>
              <a:t>Evidencia de los efectos cancerígenos es observado en pacientes que reciben quimioterapia, a </a:t>
            </a:r>
            <a:r>
              <a:rPr lang="es-ES" sz="3000" dirty="0" err="1"/>
              <a:t>traves</a:t>
            </a:r>
            <a:r>
              <a:rPr lang="es-ES" sz="3000" dirty="0"/>
              <a:t> de la generación de cánceres secundarios</a:t>
            </a:r>
          </a:p>
          <a:p>
            <a:pPr marL="0" indent="0">
              <a:buNone/>
            </a:pPr>
            <a:endParaRPr lang="es-ES" sz="3000" dirty="0"/>
          </a:p>
          <a:p>
            <a:pPr marL="0" indent="0">
              <a:buNone/>
            </a:pPr>
            <a:r>
              <a:rPr lang="es-ES" sz="3000" dirty="0"/>
              <a:t>Los tipos de cáncer secundarios más </a:t>
            </a:r>
            <a:r>
              <a:rPr lang="es-ES" sz="3000" dirty="0" err="1"/>
              <a:t>communes</a:t>
            </a:r>
            <a:r>
              <a:rPr lang="es-ES" sz="3000" dirty="0"/>
              <a:t> en pacientes que reciben terapia corresponden a : </a:t>
            </a:r>
          </a:p>
          <a:p>
            <a:pPr marL="0" indent="0">
              <a:buNone/>
            </a:pPr>
            <a:r>
              <a:rPr lang="es-ES" sz="3000" dirty="0"/>
              <a:t>	Leucemia</a:t>
            </a:r>
          </a:p>
          <a:p>
            <a:pPr marL="0" indent="0">
              <a:buNone/>
            </a:pPr>
            <a:r>
              <a:rPr lang="es-ES" sz="3000" dirty="0"/>
              <a:t>	Cáncer de vejiga  </a:t>
            </a:r>
          </a:p>
          <a:p>
            <a:pPr marL="0" indent="0">
              <a:buNone/>
            </a:pPr>
            <a:endParaRPr lang="en-US" sz="3000" dirty="0"/>
          </a:p>
        </p:txBody>
      </p:sp>
    </p:spTree>
    <p:extLst>
      <p:ext uri="{BB962C8B-B14F-4D97-AF65-F5344CB8AC3E}">
        <p14:creationId xmlns:p14="http://schemas.microsoft.com/office/powerpoint/2010/main" val="7246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Reconstitución</a:t>
            </a:r>
            <a:r>
              <a:rPr lang="en-US" dirty="0">
                <a:effectLst>
                  <a:outerShdw blurRad="38100" dist="38100" dir="2700000" algn="tl">
                    <a:srgbClr val="000000">
                      <a:alpha val="43137"/>
                    </a:srgbClr>
                  </a:outerShdw>
                </a:effectLst>
              </a:rPr>
              <a:t> de DPs</a:t>
            </a:r>
          </a:p>
        </p:txBody>
      </p:sp>
      <p:sp>
        <p:nvSpPr>
          <p:cNvPr id="5" name="Rounded Rectangle 4">
            <a:hlinkClick r:id="rId3"/>
          </p:cNvPr>
          <p:cNvSpPr/>
          <p:nvPr/>
        </p:nvSpPr>
        <p:spPr>
          <a:xfrm>
            <a:off x="1828800" y="2514600"/>
            <a:ext cx="5486400" cy="27432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Video: </a:t>
            </a:r>
            <a:r>
              <a:rPr lang="en-US" sz="3200" dirty="0" err="1"/>
              <a:t>Adicionando</a:t>
            </a:r>
            <a:r>
              <a:rPr lang="en-US" sz="3200" dirty="0"/>
              <a:t> </a:t>
            </a:r>
            <a:r>
              <a:rPr lang="en-US" sz="3200" dirty="0" err="1"/>
              <a:t>diluyente</a:t>
            </a:r>
            <a:r>
              <a:rPr lang="en-US" sz="3200" dirty="0"/>
              <a:t> al vial y </a:t>
            </a:r>
            <a:r>
              <a:rPr lang="en-US" sz="3200" dirty="0" err="1"/>
              <a:t>homogenización</a:t>
            </a:r>
            <a:r>
              <a:rPr lang="en-US" sz="3200" dirty="0"/>
              <a:t> </a:t>
            </a:r>
          </a:p>
        </p:txBody>
      </p:sp>
      <p:pic>
        <p:nvPicPr>
          <p:cNvPr id="4098" name="Picture 17" descr="vlcsnap-976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843" y="4941252"/>
            <a:ext cx="1615540"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7973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Reconstitución</a:t>
            </a:r>
            <a:r>
              <a:rPr lang="en-US" dirty="0">
                <a:effectLst>
                  <a:outerShdw blurRad="38100" dist="38100" dir="2700000" algn="tl">
                    <a:srgbClr val="000000">
                      <a:alpha val="43137"/>
                    </a:srgbClr>
                  </a:outerShdw>
                </a:effectLst>
              </a:rPr>
              <a:t> de DPs</a:t>
            </a:r>
          </a:p>
        </p:txBody>
      </p:sp>
      <p:sp>
        <p:nvSpPr>
          <p:cNvPr id="3" name="Content Placeholder 2"/>
          <p:cNvSpPr>
            <a:spLocks noGrp="1"/>
          </p:cNvSpPr>
          <p:nvPr>
            <p:ph idx="1"/>
          </p:nvPr>
        </p:nvSpPr>
        <p:spPr>
          <a:xfrm>
            <a:off x="457200" y="1600200"/>
            <a:ext cx="8229600" cy="5257800"/>
          </a:xfrm>
        </p:spPr>
        <p:txBody>
          <a:bodyPr vert="horz" lIns="91440" tIns="45720" rIns="91440" bIns="45720" rtlCol="0">
            <a:normAutofit fontScale="70000" lnSpcReduction="20000"/>
          </a:bodyPr>
          <a:lstStyle/>
          <a:p>
            <a:pPr marL="0" indent="0">
              <a:spcAft>
                <a:spcPts val="1800"/>
              </a:spcAft>
              <a:buNone/>
            </a:pPr>
            <a:r>
              <a:rPr lang="es-ES" dirty="0"/>
              <a:t>Adicione la cantidad exacta de diluyente en la jeringa </a:t>
            </a:r>
          </a:p>
          <a:p>
            <a:pPr marL="0" indent="0">
              <a:spcAft>
                <a:spcPts val="1800"/>
              </a:spcAft>
              <a:buNone/>
            </a:pPr>
            <a:r>
              <a:rPr lang="es-ES" dirty="0"/>
              <a:t>Posicione la jeringa con la aguja adecuadamente y alejada de usted </a:t>
            </a:r>
          </a:p>
          <a:p>
            <a:pPr marL="0" indent="0">
              <a:spcAft>
                <a:spcPts val="1800"/>
              </a:spcAft>
              <a:buNone/>
            </a:pPr>
            <a:r>
              <a:rPr lang="es-ES" dirty="0"/>
              <a:t>Inserte la aguja en 45 grados respecto del vial </a:t>
            </a:r>
          </a:p>
          <a:p>
            <a:pPr marL="0" indent="0">
              <a:spcAft>
                <a:spcPts val="1800"/>
              </a:spcAft>
              <a:buNone/>
            </a:pPr>
            <a:r>
              <a:rPr lang="es-ES" dirty="0"/>
              <a:t>Sitúe la jeringa perpendicular al vial y asegúrese de que la aguja está completamente inserta en el vial </a:t>
            </a:r>
          </a:p>
          <a:p>
            <a:pPr marL="0" indent="0">
              <a:spcAft>
                <a:spcPts val="1800"/>
              </a:spcAft>
              <a:buNone/>
            </a:pPr>
            <a:r>
              <a:rPr lang="es-ES" dirty="0"/>
              <a:t>Desplace el émbolo de la jeringa hacia atrás y aspire aire desde el vial, creando presión negativa en el vial </a:t>
            </a:r>
          </a:p>
          <a:p>
            <a:pPr marL="0" indent="0">
              <a:spcAft>
                <a:spcPts val="1800"/>
              </a:spcAft>
              <a:buNone/>
            </a:pPr>
            <a:r>
              <a:rPr lang="es-ES" dirty="0"/>
              <a:t>Permita que el diluyente se displace hacia el vial desde la jeringa (compensación de la presión negativa) sin presionar el émbolo</a:t>
            </a:r>
          </a:p>
          <a:p>
            <a:pPr marL="0" indent="0">
              <a:spcAft>
                <a:spcPts val="1800"/>
              </a:spcAft>
              <a:buNone/>
            </a:pPr>
            <a:r>
              <a:rPr lang="es-ES" dirty="0"/>
              <a:t>Si debe empujar el émbolo de la jeringa, hágalo </a:t>
            </a:r>
            <a:r>
              <a:rPr lang="es-ES" b="1" dirty="0"/>
              <a:t>lentamente</a:t>
            </a:r>
            <a:r>
              <a:rPr lang="es-ES" dirty="0"/>
              <a:t> </a:t>
            </a:r>
            <a:r>
              <a:rPr lang="es-ES" b="1" i="1" dirty="0"/>
              <a:t> </a:t>
            </a:r>
          </a:p>
          <a:p>
            <a:pPr marL="0" indent="0">
              <a:buNone/>
            </a:pPr>
            <a:endParaRPr lang="en-US" sz="3000" dirty="0"/>
          </a:p>
          <a:p>
            <a:pPr marL="0" indent="0">
              <a:buNone/>
            </a:pPr>
            <a:endParaRPr lang="en-US" sz="3000" dirty="0"/>
          </a:p>
          <a:p>
            <a:pPr marL="0" indent="0">
              <a:buNone/>
            </a:pPr>
            <a:endParaRPr lang="en-US" sz="3000" dirty="0"/>
          </a:p>
        </p:txBody>
      </p:sp>
    </p:spTree>
    <p:extLst>
      <p:ext uri="{BB962C8B-B14F-4D97-AF65-F5344CB8AC3E}">
        <p14:creationId xmlns:p14="http://schemas.microsoft.com/office/powerpoint/2010/main" val="94310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Remoción</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dosis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desde</a:t>
            </a:r>
            <a:r>
              <a:rPr lang="en-US" dirty="0">
                <a:effectLst>
                  <a:outerShdw blurRad="38100" dist="38100" dir="2700000" algn="tl">
                    <a:srgbClr val="000000">
                      <a:alpha val="43137"/>
                    </a:srgbClr>
                  </a:outerShdw>
                </a:effectLst>
              </a:rPr>
              <a:t> el vial antes de remover la </a:t>
            </a:r>
            <a:r>
              <a:rPr lang="en-US" dirty="0" err="1">
                <a:effectLst>
                  <a:outerShdw blurRad="38100" dist="38100" dir="2700000" algn="tl">
                    <a:srgbClr val="000000">
                      <a:alpha val="43137"/>
                    </a:srgbClr>
                  </a:outerShdw>
                </a:effectLst>
              </a:rPr>
              <a:t>aguja</a:t>
            </a:r>
            <a:r>
              <a:rPr lang="en-US" dirty="0">
                <a:effectLst>
                  <a:outerShdw blurRad="38100" dist="38100" dir="2700000" algn="tl">
                    <a:srgbClr val="000000">
                      <a:alpha val="43137"/>
                    </a:srgbClr>
                  </a:outerShdw>
                </a:effectLst>
              </a:rPr>
              <a:t> </a:t>
            </a:r>
          </a:p>
        </p:txBody>
      </p:sp>
      <p:sp>
        <p:nvSpPr>
          <p:cNvPr id="6" name="Rounded Rectangle 5">
            <a:hlinkClick r:id="rId3"/>
          </p:cNvPr>
          <p:cNvSpPr/>
          <p:nvPr/>
        </p:nvSpPr>
        <p:spPr>
          <a:xfrm>
            <a:off x="1828800" y="2514600"/>
            <a:ext cx="5486400" cy="27432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Video: </a:t>
            </a:r>
            <a:r>
              <a:rPr lang="en-US" sz="3200" dirty="0" err="1"/>
              <a:t>Remoción</a:t>
            </a:r>
            <a:r>
              <a:rPr lang="en-US" sz="3200" dirty="0"/>
              <a:t> </a:t>
            </a:r>
            <a:r>
              <a:rPr lang="en-US" sz="3200" dirty="0" err="1"/>
              <a:t>segura</a:t>
            </a:r>
            <a:r>
              <a:rPr lang="en-US" sz="3200" dirty="0"/>
              <a:t> de </a:t>
            </a:r>
            <a:r>
              <a:rPr lang="en-US" sz="3200" dirty="0" err="1"/>
              <a:t>una</a:t>
            </a:r>
            <a:r>
              <a:rPr lang="en-US" sz="3200" dirty="0"/>
              <a:t> </a:t>
            </a:r>
            <a:r>
              <a:rPr lang="en-US" sz="3200" dirty="0" err="1"/>
              <a:t>dosis</a:t>
            </a:r>
            <a:r>
              <a:rPr lang="en-US" sz="3200" dirty="0"/>
              <a:t> </a:t>
            </a:r>
            <a:r>
              <a:rPr lang="en-US" sz="3200" dirty="0" err="1"/>
              <a:t>recosntituida</a:t>
            </a:r>
            <a:r>
              <a:rPr lang="en-US" sz="3200" dirty="0"/>
              <a:t> a </a:t>
            </a:r>
            <a:r>
              <a:rPr lang="en-US" sz="3200" dirty="0" err="1"/>
              <a:t>partir</a:t>
            </a:r>
            <a:r>
              <a:rPr lang="en-US" sz="3200" dirty="0"/>
              <a:t> de un vial de </a:t>
            </a:r>
            <a:r>
              <a:rPr lang="en-US" sz="3200" dirty="0" err="1"/>
              <a:t>dosis</a:t>
            </a:r>
            <a:r>
              <a:rPr lang="en-US" sz="3200" dirty="0"/>
              <a:t> </a:t>
            </a:r>
            <a:r>
              <a:rPr lang="en-US" sz="3200" dirty="0" err="1"/>
              <a:t>única</a:t>
            </a:r>
            <a:endParaRPr lang="en-US" sz="3200" dirty="0"/>
          </a:p>
        </p:txBody>
      </p:sp>
    </p:spTree>
    <p:extLst>
      <p:ext uri="{BB962C8B-B14F-4D97-AF65-F5344CB8AC3E}">
        <p14:creationId xmlns:p14="http://schemas.microsoft.com/office/powerpoint/2010/main" val="3240890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Remoción</a:t>
            </a:r>
            <a:r>
              <a:rPr lang="en-US" dirty="0">
                <a:effectLst>
                  <a:outerShdw blurRad="38100" dist="38100" dir="2700000" algn="tl">
                    <a:srgbClr val="000000">
                      <a:alpha val="43137"/>
                    </a:srgbClr>
                  </a:outerShdw>
                </a:effectLst>
              </a:rPr>
              <a:t> de la </a:t>
            </a:r>
            <a:r>
              <a:rPr lang="en-US" dirty="0" err="1">
                <a:effectLst>
                  <a:outerShdw blurRad="38100" dist="38100" dir="2700000" algn="tl">
                    <a:srgbClr val="000000">
                      <a:alpha val="43137"/>
                    </a:srgbClr>
                  </a:outerShdw>
                </a:effectLst>
              </a:rPr>
              <a:t>dosis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desde</a:t>
            </a:r>
            <a:r>
              <a:rPr lang="en-US" dirty="0">
                <a:effectLst>
                  <a:outerShdw blurRad="38100" dist="38100" dir="2700000" algn="tl">
                    <a:srgbClr val="000000">
                      <a:alpha val="43137"/>
                    </a:srgbClr>
                  </a:outerShdw>
                </a:effectLst>
              </a:rPr>
              <a:t> el vial antes de remover la </a:t>
            </a:r>
            <a:r>
              <a:rPr lang="en-US" dirty="0" err="1">
                <a:effectLst>
                  <a:outerShdw blurRad="38100" dist="38100" dir="2700000" algn="tl">
                    <a:srgbClr val="000000">
                      <a:alpha val="43137"/>
                    </a:srgbClr>
                  </a:outerShdw>
                </a:effectLst>
              </a:rPr>
              <a:t>aguja</a:t>
            </a:r>
            <a:r>
              <a:rPr lang="en-US" dirty="0">
                <a:effectLst>
                  <a:outerShdw blurRad="38100" dist="38100" dir="2700000" algn="tl">
                    <a:srgbClr val="000000">
                      <a:alpha val="43137"/>
                    </a:srgbClr>
                  </a:outerShdw>
                </a:effectLst>
              </a:rPr>
              <a:t> </a:t>
            </a:r>
          </a:p>
        </p:txBody>
      </p:sp>
      <p:sp>
        <p:nvSpPr>
          <p:cNvPr id="3" name="Content Placeholder 2"/>
          <p:cNvSpPr>
            <a:spLocks noGrp="1"/>
          </p:cNvSpPr>
          <p:nvPr>
            <p:ph idx="1"/>
          </p:nvPr>
        </p:nvSpPr>
        <p:spPr>
          <a:xfrm>
            <a:off x="490086" y="1752600"/>
            <a:ext cx="8229600" cy="4876800"/>
          </a:xfrm>
        </p:spPr>
        <p:txBody>
          <a:bodyPr vert="horz" lIns="91440" tIns="45720" rIns="91440" bIns="45720" rtlCol="0">
            <a:normAutofit/>
          </a:bodyPr>
          <a:lstStyle/>
          <a:p>
            <a:pPr marL="0" indent="0">
              <a:spcAft>
                <a:spcPts val="2400"/>
              </a:spcAft>
              <a:buNone/>
            </a:pPr>
            <a:r>
              <a:rPr lang="es-ES" sz="3000" dirty="0"/>
              <a:t>Si el vial será utilizado completamente, mantenga la aguja totalmente inserta en el vial</a:t>
            </a:r>
          </a:p>
          <a:p>
            <a:pPr marL="0" indent="0">
              <a:spcAft>
                <a:spcPts val="2400"/>
              </a:spcAft>
              <a:buNone/>
            </a:pPr>
            <a:r>
              <a:rPr lang="es-ES" sz="3000" dirty="0"/>
              <a:t>Invierta el vial y retire el contenido tirando el émbolo dela jeringa para aspirar la solución con la DP mediante presión negativa en el vial</a:t>
            </a:r>
          </a:p>
          <a:p>
            <a:pPr marL="0" indent="0">
              <a:spcAft>
                <a:spcPts val="2400"/>
              </a:spcAft>
              <a:buNone/>
            </a:pPr>
            <a:r>
              <a:rPr lang="es-ES" sz="3000" dirty="0"/>
              <a:t>Esto causará que el aire de la jeringa fluya dentro del vial sin generar presión</a:t>
            </a:r>
          </a:p>
        </p:txBody>
      </p:sp>
    </p:spTree>
    <p:extLst>
      <p:ext uri="{BB962C8B-B14F-4D97-AF65-F5344CB8AC3E}">
        <p14:creationId xmlns:p14="http://schemas.microsoft.com/office/powerpoint/2010/main" val="294386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n-US" sz="3600" dirty="0">
                <a:effectLst>
                  <a:outerShdw blurRad="38100" dist="38100" dir="2700000" algn="tl">
                    <a:srgbClr val="000000">
                      <a:alpha val="43137"/>
                    </a:srgbClr>
                  </a:outerShdw>
                </a:effectLst>
              </a:rPr>
              <a:t>Si la </a:t>
            </a:r>
            <a:r>
              <a:rPr lang="en-US" sz="3600" dirty="0" err="1">
                <a:effectLst>
                  <a:outerShdw blurRad="38100" dist="38100" dir="2700000" algn="tl">
                    <a:srgbClr val="000000">
                      <a:alpha val="43137"/>
                    </a:srgbClr>
                  </a:outerShdw>
                </a:effectLst>
              </a:rPr>
              <a:t>dosis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será</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administrada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directamente</a:t>
            </a:r>
            <a:r>
              <a:rPr lang="en-US" sz="3600" dirty="0">
                <a:effectLst>
                  <a:outerShdw blurRad="38100" dist="38100" dir="2700000" algn="tl">
                    <a:srgbClr val="000000">
                      <a:alpha val="43137"/>
                    </a:srgbClr>
                  </a:outerShdw>
                </a:effectLst>
              </a:rPr>
              <a:t> al </a:t>
            </a:r>
            <a:r>
              <a:rPr lang="en-US" sz="3600" dirty="0" err="1">
                <a:effectLst>
                  <a:outerShdw blurRad="38100" dist="38100" dir="2700000" algn="tl">
                    <a:srgbClr val="000000">
                      <a:alpha val="43137"/>
                    </a:srgbClr>
                  </a:outerShdw>
                </a:effectLst>
              </a:rPr>
              <a:t>paciente</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desde</a:t>
            </a:r>
            <a:r>
              <a:rPr lang="en-US" sz="3600" dirty="0">
                <a:effectLst>
                  <a:outerShdw blurRad="38100" dist="38100" dir="2700000" algn="tl">
                    <a:srgbClr val="000000">
                      <a:alpha val="43137"/>
                    </a:srgbClr>
                  </a:outerShdw>
                </a:effectLst>
              </a:rPr>
              <a:t> la </a:t>
            </a:r>
            <a:r>
              <a:rPr lang="en-US" sz="3600" dirty="0" err="1">
                <a:effectLst>
                  <a:outerShdw blurRad="38100" dist="38100" dir="2700000" algn="tl">
                    <a:srgbClr val="000000">
                      <a:alpha val="43137"/>
                    </a:srgbClr>
                  </a:outerShdw>
                </a:effectLst>
              </a:rPr>
              <a:t>jeringa</a:t>
            </a:r>
            <a:endParaRPr lang="en-US" sz="3600" dirty="0">
              <a:effectLst>
                <a:outerShdw blurRad="38100" dist="38100" dir="2700000" algn="tl">
                  <a:srgbClr val="000000">
                    <a:alpha val="43137"/>
                  </a:srgbClr>
                </a:outerShdw>
              </a:effectLst>
            </a:endParaRPr>
          </a:p>
        </p:txBody>
      </p:sp>
      <p:pic>
        <p:nvPicPr>
          <p:cNvPr id="5122" name="Picture 8" descr="vlcsnap-38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2667000" cy="3124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38800" y="2286000"/>
            <a:ext cx="1333500" cy="646331"/>
          </a:xfrm>
          <a:prstGeom prst="rect">
            <a:avLst/>
          </a:prstGeom>
          <a:solidFill>
            <a:srgbClr val="FFFFCC"/>
          </a:solidFill>
          <a:ln w="12700" cap="sq">
            <a:solidFill>
              <a:srgbClr val="FFFFFF"/>
            </a:solidFill>
            <a:miter lim="800000"/>
          </a:ln>
          <a:effectLst>
            <a:outerShdw blurRad="254000" algn="tl" rotWithShape="0">
              <a:srgbClr val="000000">
                <a:alpha val="43000"/>
              </a:srgbClr>
            </a:outerShdw>
          </a:effectLst>
        </p:spPr>
        <p:txBody>
          <a:bodyPr wrap="square" rtlCol="0">
            <a:spAutoFit/>
          </a:bodyPr>
          <a:lstStyle/>
          <a:p>
            <a:r>
              <a:rPr lang="en-US" b="1" dirty="0">
                <a:solidFill>
                  <a:srgbClr val="FF0000"/>
                </a:solidFill>
              </a:rPr>
              <a:t>Locking syringe cap</a:t>
            </a:r>
          </a:p>
        </p:txBody>
      </p:sp>
      <p:cxnSp>
        <p:nvCxnSpPr>
          <p:cNvPr id="6" name="Straight Arrow Connector 5"/>
          <p:cNvCxnSpPr/>
          <p:nvPr/>
        </p:nvCxnSpPr>
        <p:spPr>
          <a:xfrm>
            <a:off x="6477000" y="2932331"/>
            <a:ext cx="228600" cy="412521"/>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71977" y="1682859"/>
            <a:ext cx="4865169" cy="5170646"/>
          </a:xfrm>
          <a:prstGeom prst="rect">
            <a:avLst/>
          </a:prstGeom>
          <a:noFill/>
        </p:spPr>
        <p:txBody>
          <a:bodyPr wrap="square" rtlCol="0">
            <a:spAutoFit/>
          </a:bodyPr>
          <a:lstStyle/>
          <a:p>
            <a:r>
              <a:rPr lang="es-ES" sz="3000" dirty="0"/>
              <a:t>Cubra la aguja con el dispositivo cubreaguja </a:t>
            </a:r>
          </a:p>
          <a:p>
            <a:r>
              <a:rPr lang="es-ES" sz="3000" dirty="0"/>
              <a:t> </a:t>
            </a:r>
          </a:p>
          <a:p>
            <a:r>
              <a:rPr lang="es-ES" sz="3000" dirty="0"/>
              <a:t>Prepare el dispositivo para cubrir la jeringa</a:t>
            </a:r>
          </a:p>
          <a:p>
            <a:endParaRPr lang="es-ES" sz="3000" dirty="0"/>
          </a:p>
          <a:p>
            <a:r>
              <a:rPr lang="es-ES" sz="3000" dirty="0"/>
              <a:t>Sostenga la jeringa recta hacia arriba, remueva la aguja  cuidadosamente y reemplácela por el dispositivo cubrejeringa</a:t>
            </a:r>
          </a:p>
        </p:txBody>
      </p:sp>
    </p:spTree>
    <p:extLst>
      <p:ext uri="{BB962C8B-B14F-4D97-AF65-F5344CB8AC3E}">
        <p14:creationId xmlns:p14="http://schemas.microsoft.com/office/powerpoint/2010/main" val="48701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Remueva</a:t>
            </a:r>
            <a:r>
              <a:rPr lang="en-US" dirty="0">
                <a:effectLst>
                  <a:outerShdw blurRad="38100" dist="38100" dir="2700000" algn="tl">
                    <a:srgbClr val="000000">
                      <a:alpha val="43137"/>
                    </a:srgbClr>
                  </a:outerShdw>
                </a:effectLst>
              </a:rPr>
              <a:t> la </a:t>
            </a:r>
            <a:r>
              <a:rPr lang="en-US" dirty="0" err="1">
                <a:effectLst>
                  <a:outerShdw blurRad="38100" dist="38100" dir="2700000" algn="tl">
                    <a:srgbClr val="000000">
                      <a:alpha val="43137"/>
                    </a:srgbClr>
                  </a:outerShdw>
                </a:effectLst>
              </a:rPr>
              <a:t>aguja</a:t>
            </a:r>
            <a:r>
              <a:rPr lang="en-US" dirty="0">
                <a:effectLst>
                  <a:outerShdw blurRad="38100" dist="38100" dir="2700000" algn="tl">
                    <a:srgbClr val="000000">
                      <a:alpha val="43137"/>
                    </a:srgbClr>
                  </a:outerShdw>
                </a:effectLst>
              </a:rPr>
              <a:t> y la </a:t>
            </a:r>
            <a:r>
              <a:rPr lang="en-US" dirty="0" err="1">
                <a:effectLst>
                  <a:outerShdw blurRad="38100" dist="38100" dir="2700000" algn="tl">
                    <a:srgbClr val="000000">
                      <a:alpha val="43137"/>
                    </a:srgbClr>
                  </a:outerShdw>
                </a:effectLst>
              </a:rPr>
              <a:t>jeringa</a:t>
            </a:r>
            <a:r>
              <a:rPr lang="en-US" dirty="0">
                <a:effectLst>
                  <a:outerShdw blurRad="38100" dist="38100" dir="2700000" algn="tl">
                    <a:srgbClr val="000000">
                      <a:alpha val="43137"/>
                    </a:srgbClr>
                  </a:outerShdw>
                </a:effectLst>
              </a:rPr>
              <a:t> del vial sin remover la DP</a:t>
            </a:r>
          </a:p>
        </p:txBody>
      </p:sp>
      <p:sp>
        <p:nvSpPr>
          <p:cNvPr id="3" name="Content Placeholder 2"/>
          <p:cNvSpPr>
            <a:spLocks noGrp="1"/>
          </p:cNvSpPr>
          <p:nvPr>
            <p:ph idx="1"/>
          </p:nvPr>
        </p:nvSpPr>
        <p:spPr>
          <a:xfrm>
            <a:off x="457200" y="1600200"/>
            <a:ext cx="4648200" cy="4953000"/>
          </a:xfrm>
        </p:spPr>
        <p:txBody>
          <a:bodyPr vert="horz" lIns="91440" tIns="45720" rIns="91440" bIns="45720" rtlCol="0">
            <a:normAutofit/>
          </a:bodyPr>
          <a:lstStyle/>
          <a:p>
            <a:pPr marL="0" indent="0">
              <a:buNone/>
            </a:pPr>
            <a:r>
              <a:rPr lang="es-ES" sz="3000" dirty="0"/>
              <a:t>Mueva la aguja hacia el cuello del vial (espacio con aire)</a:t>
            </a:r>
          </a:p>
          <a:p>
            <a:pPr marL="0" indent="0">
              <a:buNone/>
            </a:pPr>
            <a:r>
              <a:rPr lang="es-ES" sz="3000" dirty="0"/>
              <a:t>Tire del émbolo de la jeringa removiendo aire del vial (1-2 mL), esto creará una leve presión negativa en el vial </a:t>
            </a:r>
          </a:p>
          <a:p>
            <a:pPr marL="0" indent="0">
              <a:buNone/>
            </a:pPr>
            <a:endParaRPr lang="es-ES" sz="3000" b="1" u="sng" dirty="0"/>
          </a:p>
          <a:p>
            <a:pPr marL="0" indent="0">
              <a:buNone/>
            </a:pPr>
            <a:r>
              <a:rPr lang="es-ES" sz="3000" dirty="0"/>
              <a:t>Esto permite que no queden restos de líquido en la aguja </a:t>
            </a:r>
          </a:p>
          <a:p>
            <a:pPr marL="0" indent="0">
              <a:buNone/>
            </a:pPr>
            <a:endParaRPr lang="es-ES" sz="3000" dirty="0"/>
          </a:p>
        </p:txBody>
      </p:sp>
      <p:pic>
        <p:nvPicPr>
          <p:cNvPr id="4098" name="Picture 13" descr="water into drug v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8799"/>
            <a:ext cx="3048000" cy="4038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05400" y="2647264"/>
            <a:ext cx="2394245" cy="646331"/>
          </a:xfrm>
          <a:prstGeom prst="rect">
            <a:avLst/>
          </a:prstGeom>
          <a:solidFill>
            <a:srgbClr val="FFFFCC"/>
          </a:solidFill>
        </p:spPr>
        <p:txBody>
          <a:bodyPr wrap="none" rtlCol="0">
            <a:spAutoFit/>
          </a:bodyPr>
          <a:lstStyle/>
          <a:p>
            <a:r>
              <a:rPr lang="en-US" b="1" dirty="0" err="1">
                <a:solidFill>
                  <a:srgbClr val="FF0000"/>
                </a:solidFill>
              </a:rPr>
              <a:t>Desplace</a:t>
            </a:r>
            <a:r>
              <a:rPr lang="en-US" b="1" dirty="0">
                <a:solidFill>
                  <a:srgbClr val="FF0000"/>
                </a:solidFill>
              </a:rPr>
              <a:t> la </a:t>
            </a:r>
            <a:r>
              <a:rPr lang="en-US" b="1" dirty="0" err="1">
                <a:solidFill>
                  <a:srgbClr val="FF0000"/>
                </a:solidFill>
              </a:rPr>
              <a:t>jeringa</a:t>
            </a:r>
            <a:r>
              <a:rPr lang="en-US" b="1" dirty="0">
                <a:solidFill>
                  <a:srgbClr val="FF0000"/>
                </a:solidFill>
              </a:rPr>
              <a:t> </a:t>
            </a:r>
          </a:p>
          <a:p>
            <a:r>
              <a:rPr lang="en-US" b="1" dirty="0" err="1">
                <a:solidFill>
                  <a:srgbClr val="FF0000"/>
                </a:solidFill>
              </a:rPr>
              <a:t>hacia</a:t>
            </a:r>
            <a:r>
              <a:rPr lang="en-US" b="1" dirty="0">
                <a:solidFill>
                  <a:srgbClr val="FF0000"/>
                </a:solidFill>
              </a:rPr>
              <a:t> el </a:t>
            </a:r>
            <a:r>
              <a:rPr lang="en-US" b="1" dirty="0" err="1">
                <a:solidFill>
                  <a:srgbClr val="FF0000"/>
                </a:solidFill>
              </a:rPr>
              <a:t>espacio</a:t>
            </a:r>
            <a:r>
              <a:rPr lang="en-US" b="1" dirty="0">
                <a:solidFill>
                  <a:srgbClr val="FF0000"/>
                </a:solidFill>
              </a:rPr>
              <a:t> de </a:t>
            </a:r>
            <a:r>
              <a:rPr lang="en-US" b="1" dirty="0" err="1">
                <a:solidFill>
                  <a:srgbClr val="FF0000"/>
                </a:solidFill>
              </a:rPr>
              <a:t>aire</a:t>
            </a:r>
            <a:endParaRPr lang="en-US" b="1" dirty="0">
              <a:solidFill>
                <a:srgbClr val="FF0000"/>
              </a:solidFill>
            </a:endParaRPr>
          </a:p>
        </p:txBody>
      </p:sp>
      <p:cxnSp>
        <p:nvCxnSpPr>
          <p:cNvPr id="7" name="Straight Arrow Connector 6"/>
          <p:cNvCxnSpPr/>
          <p:nvPr/>
        </p:nvCxnSpPr>
        <p:spPr>
          <a:xfrm>
            <a:off x="5791200" y="3499176"/>
            <a:ext cx="381000" cy="877669"/>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80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Remueva</a:t>
            </a:r>
            <a:r>
              <a:rPr lang="en-US" dirty="0">
                <a:effectLst>
                  <a:outerShdw blurRad="38100" dist="38100" dir="2700000" algn="tl">
                    <a:srgbClr val="000000">
                      <a:alpha val="43137"/>
                    </a:srgbClr>
                  </a:outerShdw>
                </a:effectLst>
              </a:rPr>
              <a:t> la </a:t>
            </a:r>
            <a:r>
              <a:rPr lang="en-US" dirty="0" err="1">
                <a:effectLst>
                  <a:outerShdw blurRad="38100" dist="38100" dir="2700000" algn="tl">
                    <a:srgbClr val="000000">
                      <a:alpha val="43137"/>
                    </a:srgbClr>
                  </a:outerShdw>
                </a:effectLst>
              </a:rPr>
              <a:t>aguja</a:t>
            </a:r>
            <a:r>
              <a:rPr lang="en-US" dirty="0">
                <a:effectLst>
                  <a:outerShdw blurRad="38100" dist="38100" dir="2700000" algn="tl">
                    <a:srgbClr val="000000">
                      <a:alpha val="43137"/>
                    </a:srgbClr>
                  </a:outerShdw>
                </a:effectLst>
              </a:rPr>
              <a:t> y la </a:t>
            </a:r>
            <a:r>
              <a:rPr lang="en-US" dirty="0" err="1">
                <a:effectLst>
                  <a:outerShdw blurRad="38100" dist="38100" dir="2700000" algn="tl">
                    <a:srgbClr val="000000">
                      <a:alpha val="43137"/>
                    </a:srgbClr>
                  </a:outerShdw>
                </a:effectLst>
              </a:rPr>
              <a:t>jeringa</a:t>
            </a:r>
            <a:r>
              <a:rPr lang="en-US" dirty="0">
                <a:effectLst>
                  <a:outerShdw blurRad="38100" dist="38100" dir="2700000" algn="tl">
                    <a:srgbClr val="000000">
                      <a:alpha val="43137"/>
                    </a:srgbClr>
                  </a:outerShdw>
                </a:effectLst>
              </a:rPr>
              <a:t> del vial sin remover la DP</a:t>
            </a:r>
          </a:p>
        </p:txBody>
      </p:sp>
      <p:sp>
        <p:nvSpPr>
          <p:cNvPr id="3" name="Content Placeholder 2"/>
          <p:cNvSpPr>
            <a:spLocks noGrp="1"/>
          </p:cNvSpPr>
          <p:nvPr>
            <p:ph idx="1"/>
          </p:nvPr>
        </p:nvSpPr>
        <p:spPr>
          <a:xfrm>
            <a:off x="457200" y="1676400"/>
            <a:ext cx="8229600" cy="4525963"/>
          </a:xfrm>
        </p:spPr>
        <p:txBody>
          <a:bodyPr vert="horz" lIns="91440" tIns="45720" rIns="91440" bIns="45720" rtlCol="0">
            <a:normAutofit/>
          </a:bodyPr>
          <a:lstStyle/>
          <a:p>
            <a:pPr marL="0" indent="0">
              <a:spcAft>
                <a:spcPts val="2400"/>
              </a:spcAft>
              <a:buNone/>
            </a:pPr>
            <a:r>
              <a:rPr lang="es-ES" sz="3000" dirty="0"/>
              <a:t>Sujete la jeringa y el émbolo con una mano, y el vial con la otra. Cuidadosamente separe la jeringa con la aguja del vial. Esto genera una leve presión negativa en el vial </a:t>
            </a:r>
          </a:p>
          <a:p>
            <a:pPr marL="0" indent="0">
              <a:spcAft>
                <a:spcPts val="2400"/>
              </a:spcAft>
              <a:buNone/>
            </a:pPr>
            <a:r>
              <a:rPr lang="es-ES" sz="3000" dirty="0"/>
              <a:t>Elimine la jeringa y aguja en un contenedor adecuado para elementos cortopunzante </a:t>
            </a:r>
          </a:p>
        </p:txBody>
      </p:sp>
    </p:spTree>
    <p:extLst>
      <p:ext uri="{BB962C8B-B14F-4D97-AF65-F5344CB8AC3E}">
        <p14:creationId xmlns:p14="http://schemas.microsoft.com/office/powerpoint/2010/main" val="421816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Adicionando</a:t>
            </a:r>
            <a:r>
              <a:rPr lang="en-US" dirty="0">
                <a:effectLst>
                  <a:outerShdw blurRad="38100" dist="38100" dir="2700000" algn="tl">
                    <a:srgbClr val="000000">
                      <a:alpha val="43137"/>
                    </a:srgbClr>
                  </a:outerShdw>
                </a:effectLst>
              </a:rPr>
              <a:t> la </a:t>
            </a:r>
            <a:r>
              <a:rPr lang="en-US" dirty="0" err="1">
                <a:effectLst>
                  <a:outerShdw blurRad="38100" dist="38100" dir="2700000" algn="tl">
                    <a:srgbClr val="000000">
                      <a:alpha val="43137"/>
                    </a:srgbClr>
                  </a:outerShdw>
                </a:effectLst>
              </a:rPr>
              <a:t>dosis</a:t>
            </a:r>
            <a:r>
              <a:rPr lang="en-US" dirty="0">
                <a:effectLst>
                  <a:outerShdw blurRad="38100" dist="38100" dir="2700000" algn="tl">
                    <a:srgbClr val="000000">
                      <a:alpha val="43137"/>
                    </a:srgbClr>
                  </a:outerShdw>
                </a:effectLst>
              </a:rPr>
              <a:t> de DP en la </a:t>
            </a:r>
            <a:r>
              <a:rPr lang="en-US" dirty="0" err="1">
                <a:effectLst>
                  <a:outerShdw blurRad="38100" dist="38100" dir="2700000" algn="tl">
                    <a:srgbClr val="000000">
                      <a:alpha val="43137"/>
                    </a:srgbClr>
                  </a:outerShdw>
                </a:effectLst>
              </a:rPr>
              <a:t>bolsa</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suero</a:t>
            </a:r>
            <a:r>
              <a:rPr lang="en-US" dirty="0">
                <a:effectLst>
                  <a:outerShdw blurRad="38100" dist="38100" dir="2700000" algn="tl">
                    <a:srgbClr val="000000">
                      <a:alpha val="43137"/>
                    </a:srgbClr>
                  </a:outerShdw>
                </a:effectLst>
              </a:rPr>
              <a:t> o </a:t>
            </a:r>
            <a:r>
              <a:rPr lang="en-US" dirty="0" err="1">
                <a:effectLst>
                  <a:outerShdw blurRad="38100" dist="38100" dir="2700000" algn="tl">
                    <a:srgbClr val="000000">
                      <a:alpha val="43137"/>
                    </a:srgbClr>
                  </a:outerShdw>
                </a:effectLst>
              </a:rPr>
              <a:t>botella</a:t>
            </a:r>
            <a:endParaRPr lang="en-US" dirty="0">
              <a:effectLst>
                <a:outerShdw blurRad="38100" dist="38100" dir="2700000" algn="tl">
                  <a:srgbClr val="000000">
                    <a:alpha val="43137"/>
                  </a:srgbClr>
                </a:outerShdw>
              </a:effectLst>
            </a:endParaRPr>
          </a:p>
        </p:txBody>
      </p:sp>
      <p:sp>
        <p:nvSpPr>
          <p:cNvPr id="8" name="Rounded Rectangle 7">
            <a:hlinkClick r:id="rId3"/>
          </p:cNvPr>
          <p:cNvSpPr/>
          <p:nvPr/>
        </p:nvSpPr>
        <p:spPr>
          <a:xfrm>
            <a:off x="1828800" y="2514600"/>
            <a:ext cx="5486400" cy="27432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Video: </a:t>
            </a:r>
            <a:r>
              <a:rPr lang="en-US" sz="3200" dirty="0" err="1"/>
              <a:t>Técnica</a:t>
            </a:r>
            <a:r>
              <a:rPr lang="en-US" sz="3200" dirty="0"/>
              <a:t> para </a:t>
            </a:r>
            <a:r>
              <a:rPr lang="en-US" sz="3200" dirty="0" err="1"/>
              <a:t>adicionar</a:t>
            </a:r>
            <a:r>
              <a:rPr lang="en-US" sz="3200" dirty="0"/>
              <a:t> la </a:t>
            </a:r>
            <a:r>
              <a:rPr lang="en-US" sz="3200" dirty="0" err="1"/>
              <a:t>dosis</a:t>
            </a:r>
            <a:r>
              <a:rPr lang="en-US" sz="3200" dirty="0"/>
              <a:t> de DP en la </a:t>
            </a:r>
            <a:r>
              <a:rPr lang="en-US" sz="3200" dirty="0" err="1"/>
              <a:t>bolsa</a:t>
            </a:r>
            <a:r>
              <a:rPr lang="en-US" sz="3200" dirty="0"/>
              <a:t> de </a:t>
            </a:r>
            <a:r>
              <a:rPr lang="en-US" sz="3200" dirty="0" err="1"/>
              <a:t>suero</a:t>
            </a:r>
            <a:r>
              <a:rPr lang="en-US" sz="3200" dirty="0"/>
              <a:t> o </a:t>
            </a:r>
            <a:r>
              <a:rPr lang="en-US" sz="3200" dirty="0" err="1"/>
              <a:t>botella</a:t>
            </a:r>
            <a:endParaRPr lang="en-US" sz="3200" dirty="0"/>
          </a:p>
        </p:txBody>
      </p:sp>
    </p:spTree>
    <p:extLst>
      <p:ext uri="{BB962C8B-B14F-4D97-AF65-F5344CB8AC3E}">
        <p14:creationId xmlns:p14="http://schemas.microsoft.com/office/powerpoint/2010/main" val="2621469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Adicionando</a:t>
            </a:r>
            <a:r>
              <a:rPr lang="en-US" dirty="0">
                <a:effectLst>
                  <a:outerShdw blurRad="38100" dist="38100" dir="2700000" algn="tl">
                    <a:srgbClr val="000000">
                      <a:alpha val="43137"/>
                    </a:srgbClr>
                  </a:outerShdw>
                </a:effectLst>
              </a:rPr>
              <a:t> la </a:t>
            </a:r>
            <a:r>
              <a:rPr lang="en-US" dirty="0" err="1">
                <a:effectLst>
                  <a:outerShdw blurRad="38100" dist="38100" dir="2700000" algn="tl">
                    <a:srgbClr val="000000">
                      <a:alpha val="43137"/>
                    </a:srgbClr>
                  </a:outerShdw>
                </a:effectLst>
              </a:rPr>
              <a:t>dosis</a:t>
            </a:r>
            <a:r>
              <a:rPr lang="en-US" dirty="0">
                <a:effectLst>
                  <a:outerShdw blurRad="38100" dist="38100" dir="2700000" algn="tl">
                    <a:srgbClr val="000000">
                      <a:alpha val="43137"/>
                    </a:srgbClr>
                  </a:outerShdw>
                </a:effectLst>
              </a:rPr>
              <a:t> de DP en la </a:t>
            </a:r>
            <a:r>
              <a:rPr lang="en-US" dirty="0" err="1">
                <a:effectLst>
                  <a:outerShdw blurRad="38100" dist="38100" dir="2700000" algn="tl">
                    <a:srgbClr val="000000">
                      <a:alpha val="43137"/>
                    </a:srgbClr>
                  </a:outerShdw>
                </a:effectLst>
              </a:rPr>
              <a:t>bolsa</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suero</a:t>
            </a:r>
            <a:r>
              <a:rPr lang="en-US" dirty="0">
                <a:effectLst>
                  <a:outerShdw blurRad="38100" dist="38100" dir="2700000" algn="tl">
                    <a:srgbClr val="000000">
                      <a:alpha val="43137"/>
                    </a:srgbClr>
                  </a:outerShdw>
                </a:effectLst>
              </a:rPr>
              <a:t> o </a:t>
            </a:r>
            <a:r>
              <a:rPr lang="en-US" dirty="0" err="1">
                <a:effectLst>
                  <a:outerShdw blurRad="38100" dist="38100" dir="2700000" algn="tl">
                    <a:srgbClr val="000000">
                      <a:alpha val="43137"/>
                    </a:srgbClr>
                  </a:outerShdw>
                </a:effectLst>
              </a:rPr>
              <a:t>botella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76800"/>
          </a:xfrm>
        </p:spPr>
        <p:txBody>
          <a:bodyPr vert="horz" lIns="91440" tIns="45720" rIns="91440" bIns="45720" rtlCol="0">
            <a:normAutofit lnSpcReduction="10000"/>
          </a:bodyPr>
          <a:lstStyle/>
          <a:p>
            <a:pPr marL="0" indent="0">
              <a:spcAft>
                <a:spcPts val="1800"/>
              </a:spcAft>
              <a:buNone/>
            </a:pPr>
            <a:r>
              <a:rPr lang="es-ES" sz="3000" dirty="0"/>
              <a:t>Limpie el sitio de inyección de la bolsa de suero. Adicione la DP en la bolsa. </a:t>
            </a:r>
          </a:p>
          <a:p>
            <a:pPr marL="0" indent="0">
              <a:spcAft>
                <a:spcPts val="1800"/>
              </a:spcAft>
              <a:buNone/>
            </a:pPr>
            <a:r>
              <a:rPr lang="es-ES" sz="3000" dirty="0"/>
              <a:t>Si la bolsa de suero tiene presión positiva, tire del émbolo de la jeringa una vez introducida en la bolsa. Luego empuje el émbolo para vaciar la jeringa </a:t>
            </a:r>
          </a:p>
          <a:p>
            <a:pPr marL="0" indent="0">
              <a:spcAft>
                <a:spcPts val="1800"/>
              </a:spcAft>
              <a:buNone/>
            </a:pPr>
            <a:r>
              <a:rPr lang="es-ES" sz="3000" dirty="0"/>
              <a:t>Elimine los residuos de la DP de la aguja succionando aire desde la bolsa de suero antes de retirar la jeringa con la aguja</a:t>
            </a:r>
          </a:p>
          <a:p>
            <a:pPr marL="0" indent="0">
              <a:spcAft>
                <a:spcPts val="1800"/>
              </a:spcAft>
              <a:buNone/>
            </a:pPr>
            <a:endParaRPr lang="en-US" sz="3000" dirty="0"/>
          </a:p>
          <a:p>
            <a:pPr marL="0" indent="0">
              <a:buNone/>
            </a:pPr>
            <a:endParaRPr lang="en-US" sz="3000" dirty="0"/>
          </a:p>
        </p:txBody>
      </p:sp>
    </p:spTree>
    <p:extLst>
      <p:ext uri="{BB962C8B-B14F-4D97-AF65-F5344CB8AC3E}">
        <p14:creationId xmlns:p14="http://schemas.microsoft.com/office/powerpoint/2010/main" val="298190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Adicionando</a:t>
            </a:r>
            <a:r>
              <a:rPr lang="en-US" dirty="0">
                <a:effectLst>
                  <a:outerShdw blurRad="38100" dist="38100" dir="2700000" algn="tl">
                    <a:srgbClr val="000000">
                      <a:alpha val="43137"/>
                    </a:srgbClr>
                  </a:outerShdw>
                </a:effectLst>
              </a:rPr>
              <a:t> la </a:t>
            </a:r>
            <a:r>
              <a:rPr lang="en-US" dirty="0" err="1">
                <a:effectLst>
                  <a:outerShdw blurRad="38100" dist="38100" dir="2700000" algn="tl">
                    <a:srgbClr val="000000">
                      <a:alpha val="43137"/>
                    </a:srgbClr>
                  </a:outerShdw>
                </a:effectLst>
              </a:rPr>
              <a:t>dosis</a:t>
            </a:r>
            <a:r>
              <a:rPr lang="en-US" dirty="0">
                <a:effectLst>
                  <a:outerShdw blurRad="38100" dist="38100" dir="2700000" algn="tl">
                    <a:srgbClr val="000000">
                      <a:alpha val="43137"/>
                    </a:srgbClr>
                  </a:outerShdw>
                </a:effectLst>
              </a:rPr>
              <a:t> de DP en la </a:t>
            </a:r>
            <a:r>
              <a:rPr lang="en-US" dirty="0" err="1">
                <a:effectLst>
                  <a:outerShdw blurRad="38100" dist="38100" dir="2700000" algn="tl">
                    <a:srgbClr val="000000">
                      <a:alpha val="43137"/>
                    </a:srgbClr>
                  </a:outerShdw>
                </a:effectLst>
              </a:rPr>
              <a:t>bolsa</a:t>
            </a:r>
            <a:r>
              <a:rPr lang="en-US" dirty="0">
                <a:effectLst>
                  <a:outerShdw blurRad="38100" dist="38100" dir="2700000" algn="tl">
                    <a:srgbClr val="000000">
                      <a:alpha val="43137"/>
                    </a:srgbClr>
                  </a:outerShdw>
                </a:effectLst>
              </a:rPr>
              <a:t> de </a:t>
            </a:r>
            <a:r>
              <a:rPr lang="en-US" dirty="0" err="1">
                <a:effectLst>
                  <a:outerShdw blurRad="38100" dist="38100" dir="2700000" algn="tl">
                    <a:srgbClr val="000000">
                      <a:alpha val="43137"/>
                    </a:srgbClr>
                  </a:outerShdw>
                </a:effectLst>
              </a:rPr>
              <a:t>suero</a:t>
            </a:r>
            <a:r>
              <a:rPr lang="en-US" dirty="0">
                <a:effectLst>
                  <a:outerShdw blurRad="38100" dist="38100" dir="2700000" algn="tl">
                    <a:srgbClr val="000000">
                      <a:alpha val="43137"/>
                    </a:srgbClr>
                  </a:outerShdw>
                </a:effectLst>
              </a:rPr>
              <a:t> o </a:t>
            </a:r>
            <a:r>
              <a:rPr lang="en-US" dirty="0" err="1">
                <a:effectLst>
                  <a:outerShdw blurRad="38100" dist="38100" dir="2700000" algn="tl">
                    <a:srgbClr val="000000">
                      <a:alpha val="43137"/>
                    </a:srgbClr>
                  </a:outerShdw>
                </a:effectLst>
              </a:rPr>
              <a:t>botella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4495800" cy="4800600"/>
          </a:xfrm>
        </p:spPr>
        <p:txBody>
          <a:bodyPr vert="horz" lIns="91440" tIns="45720" rIns="91440" bIns="45720" rtlCol="0">
            <a:normAutofit fontScale="92500" lnSpcReduction="10000"/>
          </a:bodyPr>
          <a:lstStyle/>
          <a:p>
            <a:pPr marL="0" indent="0">
              <a:buNone/>
            </a:pPr>
            <a:r>
              <a:rPr lang="es-ES" sz="3000" dirty="0"/>
              <a:t>Una vez finalizado el proceso anterior;</a:t>
            </a:r>
          </a:p>
          <a:p>
            <a:pPr lvl="1">
              <a:spcAft>
                <a:spcPts val="1200"/>
              </a:spcAft>
            </a:pPr>
            <a:r>
              <a:rPr lang="es-ES" dirty="0"/>
              <a:t>Limpie y selle el sitio de inyección de la bolsa de suero</a:t>
            </a:r>
          </a:p>
          <a:p>
            <a:pPr lvl="1">
              <a:spcAft>
                <a:spcPts val="1200"/>
              </a:spcAft>
            </a:pPr>
            <a:r>
              <a:rPr lang="es-ES" dirty="0"/>
              <a:t>Quítese los guantes y reemplácelos por unos nuevos</a:t>
            </a:r>
          </a:p>
          <a:p>
            <a:pPr lvl="1">
              <a:spcAft>
                <a:spcPts val="1200"/>
              </a:spcAft>
            </a:pPr>
            <a:r>
              <a:rPr lang="es-ES" dirty="0"/>
              <a:t>Limpie la bolsa de suero para remover los residuos de la DP</a:t>
            </a:r>
          </a:p>
        </p:txBody>
      </p:sp>
      <p:pic>
        <p:nvPicPr>
          <p:cNvPr id="6146" name="Picture 7" descr="vlcsnap-315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57400"/>
            <a:ext cx="2971800" cy="3429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9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effectLst>
                  <a:outerShdw blurRad="38100" dist="38100" dir="2700000" algn="tl">
                    <a:srgbClr val="000000">
                      <a:alpha val="43137"/>
                    </a:srgbClr>
                  </a:outerShdw>
                </a:effectLst>
              </a:rPr>
              <a:t>Exposición Ocupacional </a:t>
            </a:r>
            <a:endParaRPr lang="es-ES" dirty="0"/>
          </a:p>
        </p:txBody>
      </p:sp>
      <p:pic>
        <p:nvPicPr>
          <p:cNvPr id="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9143" y="2458419"/>
            <a:ext cx="7685714" cy="2809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200" y="2344757"/>
            <a:ext cx="762000" cy="369332"/>
          </a:xfrm>
          <a:prstGeom prst="rect">
            <a:avLst/>
          </a:prstGeom>
          <a:solidFill>
            <a:schemeClr val="bg1"/>
          </a:solidFill>
        </p:spPr>
        <p:txBody>
          <a:bodyPr wrap="square" rtlCol="0">
            <a:spAutoFit/>
          </a:bodyPr>
          <a:lstStyle/>
          <a:p>
            <a:endParaRPr lang="en-US" dirty="0"/>
          </a:p>
        </p:txBody>
      </p:sp>
      <p:sp>
        <p:nvSpPr>
          <p:cNvPr id="7" name="Text Box 8"/>
          <p:cNvSpPr txBox="1">
            <a:spLocks noChangeArrowheads="1"/>
          </p:cNvSpPr>
          <p:nvPr/>
        </p:nvSpPr>
        <p:spPr bwMode="auto">
          <a:xfrm>
            <a:off x="2514600" y="5343906"/>
            <a:ext cx="3962400"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spcBef>
                <a:spcPct val="50000"/>
              </a:spcBef>
            </a:pPr>
            <a:r>
              <a:rPr lang="en-US" altLang="en-US" sz="1200" b="1" dirty="0">
                <a:solidFill>
                  <a:schemeClr val="accent6">
                    <a:lumMod val="75000"/>
                  </a:schemeClr>
                </a:solidFill>
                <a:latin typeface="Arial" pitchFamily="34" charset="0"/>
              </a:rPr>
              <a:t>Adapted with permission from </a:t>
            </a:r>
            <a:r>
              <a:rPr lang="en-US" altLang="en-US" sz="1200" b="1" dirty="0" err="1">
                <a:solidFill>
                  <a:schemeClr val="accent6">
                    <a:lumMod val="75000"/>
                  </a:schemeClr>
                </a:solidFill>
                <a:latin typeface="Arial" pitchFamily="34" charset="0"/>
              </a:rPr>
              <a:t>Massoomi</a:t>
            </a:r>
            <a:r>
              <a:rPr lang="en-US" altLang="en-US" sz="1200" b="1" dirty="0">
                <a:solidFill>
                  <a:schemeClr val="accent6">
                    <a:lumMod val="75000"/>
                  </a:schemeClr>
                </a:solidFill>
                <a:latin typeface="Arial" pitchFamily="34" charset="0"/>
              </a:rPr>
              <a:t>, 2009</a:t>
            </a:r>
            <a:r>
              <a:rPr lang="en-US" altLang="en-US" sz="1200" dirty="0">
                <a:latin typeface="Arial" pitchFamily="34" charset="0"/>
              </a:rPr>
              <a:t>.</a:t>
            </a:r>
          </a:p>
        </p:txBody>
      </p:sp>
    </p:spTree>
    <p:extLst>
      <p:ext uri="{BB962C8B-B14F-4D97-AF65-F5344CB8AC3E}">
        <p14:creationId xmlns:p14="http://schemas.microsoft.com/office/powerpoint/2010/main" val="26482063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Tomando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una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dosis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desde</a:t>
            </a:r>
            <a:r>
              <a:rPr lang="en-US" dirty="0">
                <a:effectLst>
                  <a:outerShdw blurRad="38100" dist="38100" dir="2700000" algn="tl">
                    <a:srgbClr val="000000">
                      <a:alpha val="43137"/>
                    </a:srgbClr>
                  </a:outerShdw>
                </a:effectLst>
              </a:rPr>
              <a:t> el vial </a:t>
            </a:r>
            <a:r>
              <a:rPr lang="en-US" dirty="0" err="1">
                <a:effectLst>
                  <a:outerShdw blurRad="38100" dist="38100" dir="2700000" algn="tl">
                    <a:srgbClr val="000000">
                      <a:alpha val="43137"/>
                    </a:srgbClr>
                  </a:outerShdw>
                </a:effectLst>
              </a:rPr>
              <a:t>reconstituido</a:t>
            </a:r>
            <a:endParaRPr lang="en-US" dirty="0">
              <a:effectLst>
                <a:outerShdw blurRad="38100" dist="38100" dir="2700000" algn="tl">
                  <a:srgbClr val="000000">
                    <a:alpha val="43137"/>
                  </a:srgbClr>
                </a:outerShdw>
              </a:effectLst>
            </a:endParaRPr>
          </a:p>
        </p:txBody>
      </p:sp>
      <p:sp>
        <p:nvSpPr>
          <p:cNvPr id="6" name="Rounded Rectangle 5">
            <a:hlinkClick r:id="rId3"/>
          </p:cNvPr>
          <p:cNvSpPr/>
          <p:nvPr/>
        </p:nvSpPr>
        <p:spPr>
          <a:xfrm>
            <a:off x="1828800" y="2514600"/>
            <a:ext cx="5486400" cy="27432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Video: </a:t>
            </a:r>
            <a:r>
              <a:rPr lang="en-US" sz="3200" dirty="0" err="1"/>
              <a:t>Técnica</a:t>
            </a:r>
            <a:r>
              <a:rPr lang="en-US" sz="3200" dirty="0"/>
              <a:t> para </a:t>
            </a:r>
            <a:r>
              <a:rPr lang="en-US" sz="3200" dirty="0" err="1"/>
              <a:t>tomar</a:t>
            </a:r>
            <a:r>
              <a:rPr lang="en-US" sz="3200" dirty="0"/>
              <a:t> la </a:t>
            </a:r>
            <a:r>
              <a:rPr lang="en-US" sz="3200" dirty="0" err="1"/>
              <a:t>dosis</a:t>
            </a:r>
            <a:r>
              <a:rPr lang="en-US" sz="3200" dirty="0"/>
              <a:t> </a:t>
            </a:r>
            <a:r>
              <a:rPr lang="en-US" sz="3200" dirty="0" err="1"/>
              <a:t>desde</a:t>
            </a:r>
            <a:r>
              <a:rPr lang="en-US" sz="3200" dirty="0"/>
              <a:t> un vial </a:t>
            </a:r>
            <a:r>
              <a:rPr lang="en-US" sz="3200" dirty="0" err="1"/>
              <a:t>reconstituido</a:t>
            </a:r>
            <a:endParaRPr lang="en-US" sz="3200" dirty="0"/>
          </a:p>
        </p:txBody>
      </p:sp>
    </p:spTree>
    <p:extLst>
      <p:ext uri="{BB962C8B-B14F-4D97-AF65-F5344CB8AC3E}">
        <p14:creationId xmlns:p14="http://schemas.microsoft.com/office/powerpoint/2010/main" val="2049890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Tomando</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una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dosis</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desde</a:t>
            </a:r>
            <a:r>
              <a:rPr lang="en-US" dirty="0">
                <a:effectLst>
                  <a:outerShdw blurRad="38100" dist="38100" dir="2700000" algn="tl">
                    <a:srgbClr val="000000">
                      <a:alpha val="43137"/>
                    </a:srgbClr>
                  </a:outerShdw>
                </a:effectLst>
              </a:rPr>
              <a:t> el vial </a:t>
            </a:r>
            <a:r>
              <a:rPr lang="en-US" dirty="0" err="1">
                <a:effectLst>
                  <a:outerShdw blurRad="38100" dist="38100" dir="2700000" algn="tl">
                    <a:srgbClr val="000000">
                      <a:alpha val="43137"/>
                    </a:srgbClr>
                  </a:outerShdw>
                </a:effectLst>
              </a:rPr>
              <a:t>reconstituido</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5029200"/>
          </a:xfrm>
        </p:spPr>
        <p:txBody>
          <a:bodyPr vert="horz" lIns="91440" tIns="45720" rIns="91440" bIns="45720" rtlCol="0">
            <a:normAutofit fontScale="77500" lnSpcReduction="20000"/>
          </a:bodyPr>
          <a:lstStyle/>
          <a:p>
            <a:pPr marL="0" indent="0">
              <a:buNone/>
            </a:pPr>
            <a:r>
              <a:rPr lang="es-ES" sz="3000" dirty="0"/>
              <a:t>Seleccione la jeringa, la cual no debería llenarse más de tres cuartos de su capacidad  </a:t>
            </a:r>
          </a:p>
          <a:p>
            <a:pPr marL="0" indent="0">
              <a:buNone/>
            </a:pPr>
            <a:endParaRPr lang="es-ES" sz="3000" dirty="0"/>
          </a:p>
          <a:p>
            <a:pPr marL="0" indent="0">
              <a:buNone/>
            </a:pPr>
            <a:r>
              <a:rPr lang="es-ES" sz="3000" dirty="0"/>
              <a:t>Succione aire dentro de la jeringa (se necesita la misma cantidad de aire que de volumen de solución que será tomada del vial </a:t>
            </a:r>
          </a:p>
          <a:p>
            <a:pPr marL="0" indent="0">
              <a:buNone/>
            </a:pPr>
            <a:endParaRPr lang="es-ES" sz="3000" dirty="0"/>
          </a:p>
          <a:p>
            <a:pPr marL="0" indent="0">
              <a:buNone/>
            </a:pPr>
            <a:r>
              <a:rPr lang="es-ES" sz="3000" dirty="0"/>
              <a:t>Identifique  la zona de punción previa en el vial</a:t>
            </a:r>
          </a:p>
          <a:p>
            <a:pPr marL="0" indent="0">
              <a:buNone/>
            </a:pPr>
            <a:endParaRPr lang="es-ES" sz="3000" dirty="0"/>
          </a:p>
          <a:p>
            <a:pPr marL="0" indent="0">
              <a:buNone/>
            </a:pPr>
            <a:r>
              <a:rPr lang="es-ES" sz="3000" dirty="0"/>
              <a:t>Inserte la aguja en 45 grados en una nueva zona de punción del vial</a:t>
            </a:r>
          </a:p>
          <a:p>
            <a:pPr marL="0" indent="0">
              <a:buNone/>
            </a:pPr>
            <a:endParaRPr lang="es-ES" sz="3000" dirty="0"/>
          </a:p>
          <a:p>
            <a:pPr marL="0" indent="0">
              <a:buNone/>
            </a:pPr>
            <a:r>
              <a:rPr lang="es-ES" sz="3000" dirty="0"/>
              <a:t>Repita los pasos descritos en la sección en al cual se utiliza presión negativa</a:t>
            </a:r>
          </a:p>
          <a:p>
            <a:pPr marL="0" indent="0">
              <a:buNone/>
            </a:pPr>
            <a:endParaRPr lang="es-ES" sz="3000" dirty="0"/>
          </a:p>
          <a:p>
            <a:pPr marL="0" indent="0">
              <a:buNone/>
            </a:pPr>
            <a:r>
              <a:rPr lang="es-ES" sz="3000" dirty="0"/>
              <a:t>Mantenga presión negativa mientras retira la aguja y jeringa desde el vial </a:t>
            </a:r>
          </a:p>
        </p:txBody>
      </p:sp>
    </p:spTree>
    <p:extLst>
      <p:ext uri="{BB962C8B-B14F-4D97-AF65-F5344CB8AC3E}">
        <p14:creationId xmlns:p14="http://schemas.microsoft.com/office/powerpoint/2010/main" val="144362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Uso</a:t>
            </a:r>
            <a:r>
              <a:rPr lang="en-US" dirty="0">
                <a:effectLst>
                  <a:outerShdw blurRad="38100" dist="38100" dir="2700000" algn="tl">
                    <a:srgbClr val="000000">
                      <a:alpha val="43137"/>
                    </a:srgbClr>
                  </a:outerShdw>
                </a:effectLst>
              </a:rPr>
              <a:t> de un vial </a:t>
            </a:r>
            <a:r>
              <a:rPr lang="en-US" dirty="0" err="1">
                <a:effectLst>
                  <a:outerShdw blurRad="38100" dist="38100" dir="2700000" algn="tl">
                    <a:srgbClr val="000000">
                      <a:alpha val="43137"/>
                    </a:srgbClr>
                  </a:outerShdw>
                </a:effectLst>
              </a:rPr>
              <a:t>que</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contiene</a:t>
            </a:r>
            <a:r>
              <a:rPr lang="en-US" dirty="0">
                <a:effectLst>
                  <a:outerShdw blurRad="38100" dist="38100" dir="2700000" algn="tl">
                    <a:srgbClr val="000000">
                      <a:alpha val="43137"/>
                    </a:srgbClr>
                  </a:outerShdw>
                </a:effectLst>
              </a:rPr>
              <a:t> la DP </a:t>
            </a:r>
            <a:r>
              <a:rPr lang="en-US" dirty="0" err="1">
                <a:effectLst>
                  <a:outerShdw blurRad="38100" dist="38100" dir="2700000" algn="tl">
                    <a:srgbClr val="000000">
                      <a:alpha val="43137"/>
                    </a:srgbClr>
                  </a:outerShdw>
                </a:effectLst>
              </a:rPr>
              <a:t>líquida</a:t>
            </a:r>
            <a:r>
              <a:rPr lang="en-US" dirty="0">
                <a:effectLst>
                  <a:outerShdw blurRad="38100" dist="38100" dir="2700000" algn="tl">
                    <a:srgbClr val="000000">
                      <a:alpha val="43137"/>
                    </a:srgbClr>
                  </a:outerShdw>
                </a:effectLst>
              </a:rPr>
              <a:t>  o en </a:t>
            </a:r>
            <a:r>
              <a:rPr lang="en-US" dirty="0" err="1">
                <a:effectLst>
                  <a:outerShdw blurRad="38100" dist="38100" dir="2700000" algn="tl">
                    <a:srgbClr val="000000">
                      <a:alpha val="43137"/>
                    </a:srgbClr>
                  </a:outerShdw>
                </a:effectLst>
              </a:rPr>
              <a:t>solución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vert="horz" lIns="91440" tIns="45720" rIns="91440" bIns="45720" rtlCol="0">
            <a:normAutofit/>
          </a:bodyPr>
          <a:lstStyle/>
          <a:p>
            <a:pPr marL="0" indent="0">
              <a:buNone/>
            </a:pPr>
            <a:r>
              <a:rPr lang="es-ES" sz="3000" dirty="0"/>
              <a:t>Un vial que no ha sido utilizado puede contener presión neutral, positive o negativa. No se sabe hasta que se abre</a:t>
            </a:r>
          </a:p>
          <a:p>
            <a:pPr marL="0" indent="0">
              <a:buNone/>
            </a:pPr>
            <a:endParaRPr lang="es-ES" sz="3000" dirty="0"/>
          </a:p>
          <a:p>
            <a:pPr marL="0" indent="0">
              <a:buNone/>
            </a:pPr>
            <a:r>
              <a:rPr lang="es-ES" sz="3000" dirty="0"/>
              <a:t>Por lo tanto, succione aire en menor cantidad que el volumen de DP que se tomará</a:t>
            </a:r>
          </a:p>
          <a:p>
            <a:pPr marL="0" indent="0">
              <a:buNone/>
            </a:pPr>
            <a:endParaRPr lang="es-ES" sz="3000" dirty="0"/>
          </a:p>
          <a:p>
            <a:pPr marL="0" indent="0">
              <a:buNone/>
            </a:pPr>
            <a:r>
              <a:rPr lang="es-ES" sz="3000" dirty="0"/>
              <a:t>Se debe crear y mantener presión negativa en  vial</a:t>
            </a:r>
          </a:p>
          <a:p>
            <a:pPr marL="0" indent="0">
              <a:buNone/>
            </a:pPr>
            <a:endParaRPr lang="es-ES" sz="3000" dirty="0"/>
          </a:p>
        </p:txBody>
      </p:sp>
    </p:spTree>
    <p:extLst>
      <p:ext uri="{BB962C8B-B14F-4D97-AF65-F5344CB8AC3E}">
        <p14:creationId xmlns:p14="http://schemas.microsoft.com/office/powerpoint/2010/main" val="248573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Trabajando</a:t>
            </a:r>
            <a:r>
              <a:rPr lang="en-US" dirty="0">
                <a:effectLst>
                  <a:outerShdw blurRad="38100" dist="38100" dir="2700000" algn="tl">
                    <a:srgbClr val="000000">
                      <a:alpha val="43137"/>
                    </a:srgbClr>
                  </a:outerShdw>
                </a:effectLst>
              </a:rPr>
              <a:t> con </a:t>
            </a:r>
            <a:r>
              <a:rPr lang="en-US" dirty="0" err="1">
                <a:effectLst>
                  <a:outerShdw blurRad="38100" dist="38100" dir="2700000" algn="tl">
                    <a:srgbClr val="000000">
                      <a:alpha val="43137"/>
                    </a:srgbClr>
                  </a:outerShdw>
                </a:effectLst>
              </a:rPr>
              <a:t>ampollas</a:t>
            </a:r>
            <a:r>
              <a:rPr lang="en-US" dirty="0">
                <a:effectLst>
                  <a:outerShdw blurRad="38100" dist="38100" dir="2700000" algn="tl">
                    <a:srgbClr val="000000">
                      <a:alpha val="43137"/>
                    </a:srgbClr>
                  </a:outerShdw>
                </a:effectLst>
              </a:rPr>
              <a:t>…</a:t>
            </a:r>
          </a:p>
        </p:txBody>
      </p:sp>
      <p:sp>
        <p:nvSpPr>
          <p:cNvPr id="3" name="Content Placeholder 2"/>
          <p:cNvSpPr>
            <a:spLocks noGrp="1"/>
          </p:cNvSpPr>
          <p:nvPr>
            <p:ph idx="1"/>
          </p:nvPr>
        </p:nvSpPr>
        <p:spPr/>
        <p:txBody>
          <a:bodyPr vert="horz" lIns="91440" tIns="45720" rIns="91440" bIns="45720" rtlCol="0">
            <a:normAutofit lnSpcReduction="10000"/>
          </a:bodyPr>
          <a:lstStyle/>
          <a:p>
            <a:pPr marL="0" indent="0">
              <a:buNone/>
            </a:pPr>
            <a:r>
              <a:rPr lang="es-ES" sz="3000" dirty="0"/>
              <a:t>Ampollas son difícil de manejar, una vez abiertas no hay barrera para el líquido estéril</a:t>
            </a:r>
          </a:p>
          <a:p>
            <a:pPr marL="0" indent="0">
              <a:buNone/>
            </a:pPr>
            <a:endParaRPr lang="es-ES" sz="3000" dirty="0"/>
          </a:p>
          <a:p>
            <a:pPr marL="0" indent="0">
              <a:buNone/>
            </a:pPr>
            <a:r>
              <a:rPr lang="es-ES" sz="3000" dirty="0"/>
              <a:t>Evite la contaminación microbiana y el escape de DP al ambiente</a:t>
            </a:r>
          </a:p>
          <a:p>
            <a:pPr marL="0" indent="0">
              <a:buNone/>
            </a:pPr>
            <a:endParaRPr lang="es-ES" sz="3000" dirty="0"/>
          </a:p>
          <a:p>
            <a:pPr marL="0" indent="0">
              <a:buNone/>
            </a:pPr>
            <a:r>
              <a:rPr lang="es-ES" sz="3000" dirty="0"/>
              <a:t>Utilice respirador N95 y elemento cubre rostro cuando se manipula fuera de un cabina de seguridad biológica</a:t>
            </a:r>
          </a:p>
        </p:txBody>
      </p:sp>
      <p:pic>
        <p:nvPicPr>
          <p:cNvPr id="7170" name="Picture 4" descr="Picture%20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5486400"/>
            <a:ext cx="1676400" cy="114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6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Trabajando</a:t>
            </a:r>
            <a:r>
              <a:rPr lang="en-US" dirty="0">
                <a:effectLst>
                  <a:outerShdw blurRad="38100" dist="38100" dir="2700000" algn="tl">
                    <a:srgbClr val="000000">
                      <a:alpha val="43137"/>
                    </a:srgbClr>
                  </a:outerShdw>
                </a:effectLst>
              </a:rPr>
              <a:t> con </a:t>
            </a:r>
            <a:r>
              <a:rPr lang="en-US" dirty="0" err="1">
                <a:effectLst>
                  <a:outerShdw blurRad="38100" dist="38100" dir="2700000" algn="tl">
                    <a:srgbClr val="000000">
                      <a:alpha val="43137"/>
                    </a:srgbClr>
                  </a:outerShdw>
                </a:effectLst>
              </a:rPr>
              <a:t>ampollas</a:t>
            </a:r>
            <a:r>
              <a:rPr lang="en-US" dirty="0">
                <a:effectLst>
                  <a:outerShdw blurRad="38100" dist="38100" dir="2700000" algn="tl">
                    <a:srgbClr val="000000">
                      <a:alpha val="43137"/>
                    </a:srgbClr>
                  </a:outerShdw>
                </a:effectLst>
              </a:rPr>
              <a:t>…</a:t>
            </a:r>
          </a:p>
        </p:txBody>
      </p:sp>
      <p:sp>
        <p:nvSpPr>
          <p:cNvPr id="5" name="Rounded Rectangle 4">
            <a:hlinkClick r:id="rId2"/>
          </p:cNvPr>
          <p:cNvSpPr/>
          <p:nvPr/>
        </p:nvSpPr>
        <p:spPr>
          <a:xfrm>
            <a:off x="1828800" y="2438400"/>
            <a:ext cx="5486400" cy="28194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Video: </a:t>
            </a:r>
            <a:r>
              <a:rPr lang="en-US" sz="3200" dirty="0" err="1"/>
              <a:t>Técnica</a:t>
            </a:r>
            <a:r>
              <a:rPr lang="en-US" sz="3200" dirty="0"/>
              <a:t> para  </a:t>
            </a:r>
            <a:r>
              <a:rPr lang="en-US" sz="3200" dirty="0" err="1"/>
              <a:t>tomar</a:t>
            </a:r>
            <a:r>
              <a:rPr lang="en-US" sz="3200" dirty="0"/>
              <a:t> la DP </a:t>
            </a:r>
            <a:r>
              <a:rPr lang="en-US" sz="3200" dirty="0" err="1"/>
              <a:t>desde</a:t>
            </a:r>
            <a:r>
              <a:rPr lang="en-US" sz="3200" dirty="0"/>
              <a:t> </a:t>
            </a:r>
            <a:r>
              <a:rPr lang="en-US" sz="3200" dirty="0" err="1"/>
              <a:t>ampollas</a:t>
            </a:r>
            <a:endParaRPr lang="en-US" sz="3200" dirty="0"/>
          </a:p>
        </p:txBody>
      </p:sp>
      <p:pic>
        <p:nvPicPr>
          <p:cNvPr id="5122" name="Picture 6" descr="DSCN10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345" y="1600200"/>
            <a:ext cx="1704975" cy="1276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5" descr="DSCN109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2680" y="5004618"/>
            <a:ext cx="1704975" cy="1276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908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effectLst>
                  <a:outerShdw blurRad="38100" dist="38100" dir="2700000" algn="tl">
                    <a:srgbClr val="000000">
                      <a:alpha val="43137"/>
                    </a:srgbClr>
                  </a:outerShdw>
                </a:effectLst>
              </a:rPr>
              <a:t>Técnica</a:t>
            </a:r>
            <a:r>
              <a:rPr lang="en-US" dirty="0">
                <a:effectLst>
                  <a:outerShdw blurRad="38100" dist="38100" dir="2700000" algn="tl">
                    <a:srgbClr val="000000">
                      <a:alpha val="43137"/>
                    </a:srgbClr>
                  </a:outerShdw>
                </a:effectLst>
              </a:rPr>
              <a:t> para </a:t>
            </a:r>
            <a:r>
              <a:rPr lang="en-US" dirty="0" err="1">
                <a:effectLst>
                  <a:outerShdw blurRad="38100" dist="38100" dir="2700000" algn="tl">
                    <a:srgbClr val="000000">
                      <a:alpha val="43137"/>
                    </a:srgbClr>
                  </a:outerShdw>
                </a:effectLst>
              </a:rPr>
              <a:t>tomar</a:t>
            </a:r>
            <a:r>
              <a:rPr lang="en-US" dirty="0">
                <a:effectLst>
                  <a:outerShdw blurRad="38100" dist="38100" dir="2700000" algn="tl">
                    <a:srgbClr val="000000">
                      <a:alpha val="43137"/>
                    </a:srgbClr>
                  </a:outerShdw>
                </a:effectLst>
              </a:rPr>
              <a:t> la DP de </a:t>
            </a:r>
            <a:r>
              <a:rPr lang="en-US" dirty="0" err="1">
                <a:effectLst>
                  <a:outerShdw blurRad="38100" dist="38100" dir="2700000" algn="tl">
                    <a:srgbClr val="000000">
                      <a:alpha val="43137"/>
                    </a:srgbClr>
                  </a:outerShdw>
                </a:effectLst>
              </a:rPr>
              <a:t>una</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ampolla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1211" y="1600200"/>
            <a:ext cx="8229600" cy="5029200"/>
          </a:xfrm>
        </p:spPr>
        <p:txBody>
          <a:bodyPr vert="horz" lIns="91440" tIns="45720" rIns="91440" bIns="45720" rtlCol="0">
            <a:noAutofit/>
          </a:bodyPr>
          <a:lstStyle/>
          <a:p>
            <a:pPr marL="0" indent="0">
              <a:spcAft>
                <a:spcPts val="1200"/>
              </a:spcAft>
              <a:buNone/>
            </a:pPr>
            <a:r>
              <a:rPr lang="es-ES" sz="2400" dirty="0"/>
              <a:t>Seleccione el filtro de aguja para usar con la ampolla. Utilícelo para tomar la DP desde la ampolla. Luego remueva y use una nueva aguja para inyectar la DP en el contenedor final </a:t>
            </a:r>
          </a:p>
          <a:p>
            <a:pPr marL="0" indent="0">
              <a:spcAft>
                <a:spcPts val="1200"/>
              </a:spcAft>
              <a:buNone/>
            </a:pPr>
            <a:endParaRPr lang="es-ES" sz="2400" dirty="0"/>
          </a:p>
          <a:p>
            <a:pPr marL="0" indent="0">
              <a:spcAft>
                <a:spcPts val="1200"/>
              </a:spcAft>
              <a:buNone/>
            </a:pPr>
            <a:r>
              <a:rPr lang="es-ES" sz="2400" dirty="0"/>
              <a:t>Ubique la ampolla en la superficie de trabajo. Limpie todo líquido del cuello de la ampolla con una gaza estéril y empapada en alcohol. Deje secar</a:t>
            </a:r>
          </a:p>
          <a:p>
            <a:pPr marL="0" indent="0">
              <a:spcAft>
                <a:spcPts val="1200"/>
              </a:spcAft>
              <a:buNone/>
            </a:pPr>
            <a:r>
              <a:rPr lang="es-ES" sz="2400" dirty="0"/>
              <a:t>Sostenga la ampolla levemente inclinada, sujete el extreme superior y quiebre la ampolla </a:t>
            </a:r>
          </a:p>
          <a:p>
            <a:pPr marL="0" indent="0">
              <a:spcAft>
                <a:spcPts val="1200"/>
              </a:spcAft>
              <a:buNone/>
            </a:pPr>
            <a:endParaRPr lang="en-US" sz="2400" dirty="0"/>
          </a:p>
        </p:txBody>
      </p:sp>
    </p:spTree>
    <p:extLst>
      <p:ext uri="{BB962C8B-B14F-4D97-AF65-F5344CB8AC3E}">
        <p14:creationId xmlns:p14="http://schemas.microsoft.com/office/powerpoint/2010/main" val="46703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Trabajando</a:t>
            </a:r>
            <a:r>
              <a:rPr lang="en-US" dirty="0">
                <a:effectLst>
                  <a:outerShdw blurRad="38100" dist="38100" dir="2700000" algn="tl">
                    <a:srgbClr val="000000">
                      <a:alpha val="43137"/>
                    </a:srgbClr>
                  </a:outerShdw>
                </a:effectLst>
              </a:rPr>
              <a:t> con </a:t>
            </a:r>
            <a:r>
              <a:rPr lang="en-US" dirty="0" err="1">
                <a:effectLst>
                  <a:outerShdw blurRad="38100" dist="38100" dir="2700000" algn="tl">
                    <a:srgbClr val="000000">
                      <a:alpha val="43137"/>
                    </a:srgbClr>
                  </a:outerShdw>
                </a:effectLst>
              </a:rPr>
              <a:t>ampollas</a:t>
            </a:r>
            <a:r>
              <a:rPr lang="en-US" dirty="0">
                <a:effectLst>
                  <a:outerShdw blurRad="38100" dist="38100" dir="2700000" algn="tl">
                    <a:srgbClr val="000000">
                      <a:alpha val="43137"/>
                    </a:srgbClr>
                  </a:outerShdw>
                </a:effectLst>
              </a:rPr>
              <a:t>…</a:t>
            </a:r>
          </a:p>
        </p:txBody>
      </p:sp>
      <p:sp>
        <p:nvSpPr>
          <p:cNvPr id="5" name="Rounded Rectangle 4">
            <a:hlinkClick r:id="rId2"/>
          </p:cNvPr>
          <p:cNvSpPr/>
          <p:nvPr/>
        </p:nvSpPr>
        <p:spPr>
          <a:xfrm>
            <a:off x="1828800" y="2438400"/>
            <a:ext cx="5486400" cy="28194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200" dirty="0"/>
              <a:t>Video: </a:t>
            </a:r>
            <a:r>
              <a:rPr lang="en-US" sz="3200" dirty="0" err="1"/>
              <a:t>Técnica</a:t>
            </a:r>
            <a:r>
              <a:rPr lang="en-US" sz="3200" dirty="0"/>
              <a:t> para </a:t>
            </a:r>
            <a:r>
              <a:rPr lang="en-US" sz="3200" dirty="0" err="1"/>
              <a:t>tomar</a:t>
            </a:r>
            <a:r>
              <a:rPr lang="en-US" sz="3200" dirty="0"/>
              <a:t> la DP </a:t>
            </a:r>
            <a:r>
              <a:rPr lang="en-US" sz="3200" dirty="0" err="1"/>
              <a:t>desde</a:t>
            </a:r>
            <a:r>
              <a:rPr lang="en-US" sz="3200" dirty="0"/>
              <a:t> la </a:t>
            </a:r>
            <a:r>
              <a:rPr lang="en-US" sz="3200" dirty="0" err="1"/>
              <a:t>ampolla</a:t>
            </a:r>
            <a:r>
              <a:rPr lang="en-US" sz="3200" dirty="0"/>
              <a:t> </a:t>
            </a:r>
            <a:r>
              <a:rPr lang="en-US" sz="3200" dirty="0" err="1"/>
              <a:t>utilizando</a:t>
            </a:r>
            <a:r>
              <a:rPr lang="en-US" sz="3200" dirty="0"/>
              <a:t> </a:t>
            </a:r>
            <a:r>
              <a:rPr lang="en-US" sz="3200" dirty="0" err="1"/>
              <a:t>filtro</a:t>
            </a:r>
            <a:r>
              <a:rPr lang="en-US" sz="3200" dirty="0"/>
              <a:t> de </a:t>
            </a:r>
            <a:r>
              <a:rPr lang="en-US" sz="3200" dirty="0" err="1"/>
              <a:t>aguja</a:t>
            </a:r>
            <a:endParaRPr lang="en-US" sz="3200" dirty="0"/>
          </a:p>
        </p:txBody>
      </p:sp>
      <p:pic>
        <p:nvPicPr>
          <p:cNvPr id="6146" name="Picture 3" descr="Picture%2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00200"/>
            <a:ext cx="1619250" cy="1066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7" name="Picture 2" descr="Picture%2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750" y="4953000"/>
            <a:ext cx="1543050" cy="1028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67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n-US" dirty="0" err="1"/>
              <a:t>Técnica</a:t>
            </a:r>
            <a:r>
              <a:rPr lang="en-US" dirty="0"/>
              <a:t> para </a:t>
            </a:r>
            <a:r>
              <a:rPr lang="en-US" dirty="0" err="1"/>
              <a:t>tomar</a:t>
            </a:r>
            <a:r>
              <a:rPr lang="en-US" dirty="0"/>
              <a:t> al DP </a:t>
            </a:r>
            <a:r>
              <a:rPr lang="en-US" dirty="0" err="1"/>
              <a:t>desde</a:t>
            </a:r>
            <a:r>
              <a:rPr lang="en-US" dirty="0"/>
              <a:t> la </a:t>
            </a:r>
            <a:r>
              <a:rPr lang="en-US" dirty="0" err="1"/>
              <a:t>ampolla</a:t>
            </a:r>
            <a:r>
              <a:rPr lang="en-US" dirty="0"/>
              <a:t> </a:t>
            </a:r>
            <a:r>
              <a:rPr lang="en-US" dirty="0" err="1"/>
              <a:t>utilizando</a:t>
            </a:r>
            <a:r>
              <a:rPr lang="en-US" dirty="0"/>
              <a:t> </a:t>
            </a:r>
            <a:r>
              <a:rPr lang="en-US" dirty="0" err="1"/>
              <a:t>filtro</a:t>
            </a:r>
            <a:r>
              <a:rPr lang="en-US" dirty="0"/>
              <a:t> de </a:t>
            </a:r>
            <a:r>
              <a:rPr lang="en-US" dirty="0" err="1"/>
              <a:t>aguja</a:t>
            </a:r>
            <a:endParaRPr lang="en-US" dirty="0"/>
          </a:p>
        </p:txBody>
      </p:sp>
      <p:sp>
        <p:nvSpPr>
          <p:cNvPr id="3" name="Content Placeholder 2"/>
          <p:cNvSpPr>
            <a:spLocks noGrp="1"/>
          </p:cNvSpPr>
          <p:nvPr>
            <p:ph idx="1"/>
          </p:nvPr>
        </p:nvSpPr>
        <p:spPr>
          <a:xfrm>
            <a:off x="457200" y="1676400"/>
            <a:ext cx="8229600" cy="4876800"/>
          </a:xfrm>
        </p:spPr>
        <p:txBody>
          <a:bodyPr vert="horz" lIns="91440" tIns="45720" rIns="91440" bIns="45720" rtlCol="0">
            <a:normAutofit fontScale="77500" lnSpcReduction="20000"/>
          </a:bodyPr>
          <a:lstStyle/>
          <a:p>
            <a:pPr marL="0" indent="0">
              <a:spcAft>
                <a:spcPts val="1200"/>
              </a:spcAft>
              <a:buNone/>
            </a:pPr>
            <a:r>
              <a:rPr lang="es-ES" sz="3000" dirty="0"/>
              <a:t>Incline la ampolla e inserte la guja </a:t>
            </a:r>
          </a:p>
          <a:p>
            <a:pPr marL="0" indent="0">
              <a:spcAft>
                <a:spcPts val="1200"/>
              </a:spcAft>
              <a:buNone/>
            </a:pPr>
            <a:r>
              <a:rPr lang="es-ES" sz="3000" dirty="0"/>
              <a:t>Agujas cortas probablemente no llegan hasta el fondo de la ampolla. Incline la ampolla </a:t>
            </a:r>
          </a:p>
          <a:p>
            <a:pPr marL="0" indent="0">
              <a:spcAft>
                <a:spcPts val="1200"/>
              </a:spcAft>
              <a:buNone/>
            </a:pPr>
            <a:r>
              <a:rPr lang="es-ES" sz="3000" dirty="0"/>
              <a:t>Tire del émbolo de la jeringa para tomar el volumen deseado </a:t>
            </a:r>
          </a:p>
          <a:p>
            <a:pPr marL="0" indent="0">
              <a:spcAft>
                <a:spcPts val="1200"/>
              </a:spcAft>
              <a:buNone/>
            </a:pPr>
            <a:r>
              <a:rPr lang="es-ES" sz="3000" dirty="0"/>
              <a:t>Cubra la aguja con el dispositivo cubre aguja y luego retire la aguja </a:t>
            </a:r>
          </a:p>
          <a:p>
            <a:pPr marL="0" indent="0">
              <a:spcAft>
                <a:spcPts val="1200"/>
              </a:spcAft>
              <a:buNone/>
            </a:pPr>
            <a:r>
              <a:rPr lang="es-ES" sz="3000" dirty="0"/>
              <a:t>Inserte una nueva aguja en la jeringa si el contenido será depositado en un contenedor secundario</a:t>
            </a:r>
          </a:p>
          <a:p>
            <a:pPr marL="0" indent="0">
              <a:spcAft>
                <a:spcPts val="1200"/>
              </a:spcAft>
              <a:buNone/>
            </a:pPr>
            <a:r>
              <a:rPr lang="es-ES" sz="3000" dirty="0"/>
              <a:t>Remueva la aguja con filtro y tape la jeringa con el dispositivo cubre jeringa si la dosis será administrada directamente desde la jeringa</a:t>
            </a:r>
          </a:p>
          <a:p>
            <a:pPr marL="0" indent="0">
              <a:spcAft>
                <a:spcPts val="1200"/>
              </a:spcAft>
              <a:buNone/>
            </a:pPr>
            <a:r>
              <a:rPr lang="es-ES" sz="3000" dirty="0"/>
              <a:t>Deposite la ampolla en n contenedor sellado y deséchela en el contenedor de desechos peligrosos</a:t>
            </a:r>
          </a:p>
          <a:p>
            <a:pPr marL="0" indent="0">
              <a:buNone/>
            </a:pPr>
            <a:endParaRPr lang="en-US" sz="3000" dirty="0"/>
          </a:p>
        </p:txBody>
      </p:sp>
    </p:spTree>
    <p:extLst>
      <p:ext uri="{BB962C8B-B14F-4D97-AF65-F5344CB8AC3E}">
        <p14:creationId xmlns:p14="http://schemas.microsoft.com/office/powerpoint/2010/main" val="152603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a:bodyPr>
          <a:lstStyle/>
          <a:p>
            <a:r>
              <a:rPr lang="en-US" dirty="0" err="1">
                <a:effectLst>
                  <a:outerShdw blurRad="38100" dist="38100" dir="2700000" algn="tl">
                    <a:srgbClr val="000000">
                      <a:alpha val="43137"/>
                    </a:srgbClr>
                  </a:outerShdw>
                </a:effectLst>
              </a:rPr>
              <a:t>Conclusiones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600200"/>
            <a:ext cx="8229600" cy="4876800"/>
          </a:xfrm>
        </p:spPr>
        <p:txBody>
          <a:bodyPr vert="horz" lIns="91440" tIns="45720" rIns="91440" bIns="45720" rtlCol="0">
            <a:noAutofit/>
          </a:bodyPr>
          <a:lstStyle/>
          <a:p>
            <a:pPr marL="0" indent="0">
              <a:spcAft>
                <a:spcPts val="1200"/>
              </a:spcAft>
              <a:buNone/>
            </a:pPr>
            <a:r>
              <a:rPr lang="es-ES" sz="2400" dirty="0"/>
              <a:t>La toxicidad de las DPs es bien conocida</a:t>
            </a:r>
          </a:p>
          <a:p>
            <a:pPr marL="0" indent="0">
              <a:spcAft>
                <a:spcPts val="1200"/>
              </a:spcAft>
              <a:buNone/>
            </a:pPr>
            <a:r>
              <a:rPr lang="es-ES" sz="2400" dirty="0"/>
              <a:t>El beneficio de utilizar quimioterapia es más importante que los efectos adversos para un paciente diagnosticado con cáncer</a:t>
            </a:r>
          </a:p>
          <a:p>
            <a:pPr marL="0" indent="0">
              <a:spcAft>
                <a:spcPts val="1200"/>
              </a:spcAft>
              <a:buNone/>
            </a:pPr>
            <a:r>
              <a:rPr lang="es-ES" sz="2400" dirty="0"/>
              <a:t>Trabajadores de la salud sólo se expone a los efectos adversos de las DPs </a:t>
            </a:r>
          </a:p>
          <a:p>
            <a:pPr marL="0" indent="0">
              <a:spcAft>
                <a:spcPts val="1200"/>
              </a:spcAft>
              <a:buNone/>
            </a:pPr>
            <a:r>
              <a:rPr lang="es-ES" sz="2400" dirty="0"/>
              <a:t>Existen guías acerca de promover el beneficio de la quimioterapia para los pacientes y asegurar la protección a laos trabajadores que manipulan DPs </a:t>
            </a:r>
          </a:p>
          <a:p>
            <a:pPr marL="0" indent="0">
              <a:spcAft>
                <a:spcPts val="1200"/>
              </a:spcAft>
              <a:buNone/>
            </a:pPr>
            <a:r>
              <a:rPr lang="es-ES" sz="2400" dirty="0"/>
              <a:t>Mientras el riesgo persista, y la vigilancia es aún necesaria, métodos más seguros han demostrado limitar el riesgo de exposición ocupacional a las DPs</a:t>
            </a:r>
            <a:endParaRPr lang="es-ES" sz="2200" dirty="0"/>
          </a:p>
        </p:txBody>
      </p:sp>
    </p:spTree>
    <p:extLst>
      <p:ext uri="{BB962C8B-B14F-4D97-AF65-F5344CB8AC3E}">
        <p14:creationId xmlns:p14="http://schemas.microsoft.com/office/powerpoint/2010/main" val="197482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rmAutofit fontScale="90000"/>
          </a:bodyPr>
          <a:lstStyle/>
          <a:p>
            <a:r>
              <a:rPr lang="es-ES" dirty="0">
                <a:effectLst>
                  <a:outerShdw blurRad="38100" dist="38100" dir="2700000" algn="tl">
                    <a:srgbClr val="000000">
                      <a:alpha val="43137"/>
                    </a:srgbClr>
                  </a:outerShdw>
                </a:effectLst>
              </a:rPr>
              <a:t>Indicadores de Exposición Ocupacional</a:t>
            </a:r>
          </a:p>
        </p:txBody>
      </p:sp>
      <p:sp>
        <p:nvSpPr>
          <p:cNvPr id="3" name="Content Placeholder 2"/>
          <p:cNvSpPr>
            <a:spLocks noGrp="1"/>
          </p:cNvSpPr>
          <p:nvPr>
            <p:ph idx="1"/>
          </p:nvPr>
        </p:nvSpPr>
        <p:spPr>
          <a:xfrm>
            <a:off x="152400" y="1600200"/>
            <a:ext cx="8610600" cy="4953000"/>
          </a:xfrm>
        </p:spPr>
        <p:txBody>
          <a:bodyPr vert="horz" lIns="91440" tIns="45720" rIns="91440" bIns="45720" rtlCol="0">
            <a:normAutofit lnSpcReduction="10000"/>
          </a:bodyPr>
          <a:lstStyle/>
          <a:p>
            <a:pPr marL="457200" lvl="1" indent="0">
              <a:buNone/>
            </a:pPr>
            <a:r>
              <a:rPr lang="es-ES" dirty="0"/>
              <a:t>Aproximadamente, 20 estudios han detectado la presencia de DPs en orina de trabajadores expuestos, lo cual indicaría absorción de estas sustancias</a:t>
            </a:r>
          </a:p>
          <a:p>
            <a:pPr marL="457200" lvl="1" indent="0">
              <a:buNone/>
            </a:pPr>
            <a:endParaRPr lang="es-ES" sz="1400" dirty="0"/>
          </a:p>
          <a:p>
            <a:pPr marL="457200" lvl="1" indent="0">
              <a:buNone/>
            </a:pPr>
            <a:r>
              <a:rPr lang="es-ES" dirty="0"/>
              <a:t>Algunas de estas DPs son las mismas utilizadas en la quimioterapia y que han sido identificadas en estudio de monitoreo ambiental en el lugar de trabajo</a:t>
            </a:r>
          </a:p>
          <a:p>
            <a:pPr marL="457200" lvl="1" indent="0">
              <a:buNone/>
            </a:pPr>
            <a:endParaRPr lang="es-ES" sz="1100" dirty="0"/>
          </a:p>
          <a:p>
            <a:pPr marL="457200" lvl="1" indent="0">
              <a:buNone/>
            </a:pPr>
            <a:r>
              <a:rPr lang="es-ES" dirty="0"/>
              <a:t>Tres estudios informaron la presencia de DPs en orina de trabajadores que no participaron de la manipulación directa de estos agentes, indicando exposición secundaria</a:t>
            </a:r>
            <a:endParaRPr lang="es-ES" sz="3000" dirty="0"/>
          </a:p>
        </p:txBody>
      </p:sp>
    </p:spTree>
    <p:extLst>
      <p:ext uri="{BB962C8B-B14F-4D97-AF65-F5344CB8AC3E}">
        <p14:creationId xmlns:p14="http://schemas.microsoft.com/office/powerpoint/2010/main" val="358784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sz="4000" dirty="0">
                <a:effectLst>
                  <a:outerShdw blurRad="38100" dist="38100" dir="2700000" algn="tl">
                    <a:srgbClr val="000000">
                      <a:alpha val="43137"/>
                    </a:srgbClr>
                  </a:outerShdw>
                </a:effectLst>
              </a:rPr>
              <a:t>Evidencia de Exposición Ocupacional</a:t>
            </a:r>
          </a:p>
        </p:txBody>
      </p:sp>
      <p:sp>
        <p:nvSpPr>
          <p:cNvPr id="3" name="Content Placeholder 2"/>
          <p:cNvSpPr>
            <a:spLocks noGrp="1"/>
          </p:cNvSpPr>
          <p:nvPr>
            <p:ph idx="1"/>
          </p:nvPr>
        </p:nvSpPr>
        <p:spPr>
          <a:xfrm>
            <a:off x="481262" y="1636294"/>
            <a:ext cx="8205537" cy="5069305"/>
          </a:xfrm>
        </p:spPr>
        <p:txBody>
          <a:bodyPr vert="horz" lIns="91440" tIns="45720" rIns="91440" bIns="45720" rtlCol="0">
            <a:normAutofit fontScale="92500" lnSpcReduction="10000"/>
          </a:bodyPr>
          <a:lstStyle/>
          <a:p>
            <a:pPr marL="0" indent="0">
              <a:buNone/>
            </a:pPr>
            <a:r>
              <a:rPr lang="es-ES" sz="3000" dirty="0"/>
              <a:t>Enfermeras que manipulaban agentes antineoplásicos resultaron con presencia de un alto nivel de sustancias mutagénicas en orina</a:t>
            </a:r>
          </a:p>
          <a:p>
            <a:pPr marL="0" indent="0">
              <a:buNone/>
            </a:pPr>
            <a:endParaRPr lang="es-ES" sz="3000" dirty="0"/>
          </a:p>
          <a:p>
            <a:pPr marL="0" indent="0">
              <a:buNone/>
            </a:pPr>
            <a:r>
              <a:rPr lang="es-ES" sz="3000" dirty="0"/>
              <a:t>En numerosos estudios en los cuales se incluyó a enfermeras y químicos farmacéuticos que manipulaban agentes antineoplásicos se encontró: </a:t>
            </a:r>
          </a:p>
          <a:p>
            <a:pPr lvl="1"/>
            <a:r>
              <a:rPr lang="es-ES" dirty="0"/>
              <a:t> Presencia de sustancias mutagénicas en orina</a:t>
            </a:r>
          </a:p>
          <a:p>
            <a:pPr lvl="1"/>
            <a:r>
              <a:rPr lang="es-ES" dirty="0"/>
              <a:t>Aberraciones cromosómicas</a:t>
            </a:r>
          </a:p>
          <a:p>
            <a:pPr lvl="1"/>
            <a:r>
              <a:rPr lang="es-ES" dirty="0"/>
              <a:t>Intercambio de cromátidas hermanas </a:t>
            </a:r>
          </a:p>
          <a:p>
            <a:pPr marL="457200" lvl="1" indent="0">
              <a:buNone/>
            </a:pPr>
            <a:endParaRPr lang="en-US" sz="1800" i="1" dirty="0"/>
          </a:p>
          <a:p>
            <a:pPr marL="457200" lvl="1" indent="0">
              <a:buNone/>
            </a:pPr>
            <a:r>
              <a:rPr lang="en-US" sz="1800" i="1" dirty="0"/>
              <a:t>(Baker and Connor 1996; </a:t>
            </a:r>
            <a:r>
              <a:rPr lang="en-US" sz="1800" i="1" dirty="0" err="1"/>
              <a:t>Sorsa</a:t>
            </a:r>
            <a:r>
              <a:rPr lang="en-US" sz="1800" i="1" dirty="0"/>
              <a:t> and Anderson 1996; </a:t>
            </a:r>
            <a:r>
              <a:rPr lang="en-US" sz="1800" i="1" dirty="0" err="1"/>
              <a:t>Sessink</a:t>
            </a:r>
            <a:r>
              <a:rPr lang="en-US" sz="1800" i="1" dirty="0"/>
              <a:t> and </a:t>
            </a:r>
            <a:r>
              <a:rPr lang="en-US" sz="1800" i="1" dirty="0" err="1"/>
              <a:t>Bos</a:t>
            </a:r>
            <a:r>
              <a:rPr lang="en-US" sz="1800" i="1" dirty="0"/>
              <a:t> 1999; </a:t>
            </a:r>
            <a:r>
              <a:rPr lang="en-US" sz="1800" i="1" dirty="0" err="1"/>
              <a:t>Suspiro</a:t>
            </a:r>
            <a:r>
              <a:rPr lang="en-US" sz="1800" i="1" dirty="0"/>
              <a:t> and </a:t>
            </a:r>
            <a:r>
              <a:rPr lang="en-US" sz="1800" i="1" dirty="0" err="1"/>
              <a:t>Prista</a:t>
            </a:r>
            <a:r>
              <a:rPr lang="en-US" sz="1800" i="1" dirty="0"/>
              <a:t> 2011)</a:t>
            </a:r>
          </a:p>
          <a:p>
            <a:pPr lvl="1"/>
            <a:endParaRPr lang="en-US" dirty="0"/>
          </a:p>
          <a:p>
            <a:pPr lvl="1"/>
            <a:endParaRPr lang="en-US" dirty="0"/>
          </a:p>
          <a:p>
            <a:pPr marL="0" indent="0">
              <a:buNone/>
            </a:pPr>
            <a:endParaRPr lang="en-US" sz="3000" dirty="0"/>
          </a:p>
        </p:txBody>
      </p:sp>
    </p:spTree>
    <p:extLst>
      <p:ext uri="{BB962C8B-B14F-4D97-AF65-F5344CB8AC3E}">
        <p14:creationId xmlns:p14="http://schemas.microsoft.com/office/powerpoint/2010/main" val="76503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vert="horz" lIns="91440" tIns="45720" rIns="91440" bIns="45720" rtlCol="0" anchor="ctr">
            <a:noAutofit/>
          </a:bodyPr>
          <a:lstStyle/>
          <a:p>
            <a:r>
              <a:rPr lang="es-ES" sz="3600" dirty="0">
                <a:effectLst>
                  <a:outerShdw blurRad="38100" dist="38100" dir="2700000" algn="tl">
                    <a:srgbClr val="000000">
                      <a:alpha val="43137"/>
                    </a:srgbClr>
                  </a:outerShdw>
                </a:effectLst>
              </a:rPr>
              <a:t>Otros estudios demostraron riesgo de cáncer para personal que manipulaba DPs</a:t>
            </a:r>
          </a:p>
        </p:txBody>
      </p:sp>
      <p:sp>
        <p:nvSpPr>
          <p:cNvPr id="3" name="Content Placeholder 2"/>
          <p:cNvSpPr>
            <a:spLocks noGrp="1"/>
          </p:cNvSpPr>
          <p:nvPr>
            <p:ph idx="1"/>
          </p:nvPr>
        </p:nvSpPr>
        <p:spPr/>
        <p:txBody>
          <a:bodyPr vert="horz" lIns="91440" tIns="45720" rIns="91440" bIns="45720" rtlCol="0">
            <a:normAutofit fontScale="70000" lnSpcReduction="20000"/>
          </a:bodyPr>
          <a:lstStyle/>
          <a:p>
            <a:pPr marL="0" indent="0">
              <a:buNone/>
            </a:pPr>
            <a:r>
              <a:rPr lang="es-ES" sz="3000" dirty="0"/>
              <a:t>Dos estudios demostraron un incremento en el riesgo de desarrollar leucemia en personal de oncología </a:t>
            </a:r>
          </a:p>
          <a:p>
            <a:pPr marL="0" indent="0">
              <a:buNone/>
            </a:pPr>
            <a:endParaRPr lang="es-ES" sz="3000" dirty="0"/>
          </a:p>
          <a:p>
            <a:pPr marL="0" indent="0">
              <a:buNone/>
            </a:pPr>
            <a:r>
              <a:rPr lang="es-ES" dirty="0"/>
              <a:t>-Un estudio demostró incremento significativo en personal de enfermería  </a:t>
            </a:r>
            <a:r>
              <a:rPr lang="es-ES" sz="2200" i="1" dirty="0"/>
              <a:t>(</a:t>
            </a:r>
            <a:r>
              <a:rPr lang="es-ES" sz="2200" i="1" dirty="0" err="1"/>
              <a:t>Skov</a:t>
            </a:r>
            <a:r>
              <a:rPr lang="es-ES" sz="2200" i="1" dirty="0"/>
              <a:t> et al. 1992)</a:t>
            </a:r>
          </a:p>
          <a:p>
            <a:pPr marL="0" indent="0">
              <a:buNone/>
            </a:pPr>
            <a:endParaRPr lang="es-ES" sz="2200" i="1" dirty="0"/>
          </a:p>
          <a:p>
            <a:pPr marL="0" indent="0">
              <a:buNone/>
            </a:pPr>
            <a:r>
              <a:rPr lang="es-ES" dirty="0"/>
              <a:t>-El otro encontró un aumento en médicos (no estadísticamente significativo) </a:t>
            </a:r>
            <a:r>
              <a:rPr lang="es-ES" sz="2200" i="1" dirty="0"/>
              <a:t>(</a:t>
            </a:r>
            <a:r>
              <a:rPr lang="es-ES" sz="2200" i="1" dirty="0" err="1"/>
              <a:t>Skov</a:t>
            </a:r>
            <a:r>
              <a:rPr lang="es-ES" sz="2200" i="1" dirty="0"/>
              <a:t> et al. 1990)</a:t>
            </a:r>
          </a:p>
          <a:p>
            <a:pPr lvl="1"/>
            <a:endParaRPr lang="es-ES" sz="2200" dirty="0"/>
          </a:p>
          <a:p>
            <a:pPr marL="0" indent="0">
              <a:buNone/>
            </a:pPr>
            <a:r>
              <a:rPr lang="es-ES" sz="3000" dirty="0"/>
              <a:t>Estos casos son biológicamente relevantes porque se detectó el desarrollo de cáncer secundario (leucemia), el cual se asocial a pacientes que reciben quimioterapia </a:t>
            </a:r>
            <a:r>
              <a:rPr lang="es-ES" sz="2200" i="1" dirty="0"/>
              <a:t>(</a:t>
            </a:r>
            <a:r>
              <a:rPr lang="es-ES" sz="2200" i="1" dirty="0" err="1"/>
              <a:t>Erlichman</a:t>
            </a:r>
            <a:r>
              <a:rPr lang="es-ES" sz="2200" i="1" dirty="0"/>
              <a:t> and Moore 1996)</a:t>
            </a:r>
          </a:p>
          <a:p>
            <a:pPr marL="0" indent="0">
              <a:buNone/>
            </a:pPr>
            <a:endParaRPr lang="es-ES" sz="2200" dirty="0"/>
          </a:p>
          <a:p>
            <a:pPr marL="0" indent="0">
              <a:buNone/>
            </a:pPr>
            <a:r>
              <a:rPr lang="es-ES" sz="3000" dirty="0"/>
              <a:t>Recientemente, un estudio demostró que personal de enfermería expuesto a DPs presentaba mayor probabilidad de ser diagnosticado con cáncer en comparación con el personal no expuesto</a:t>
            </a:r>
            <a:r>
              <a:rPr lang="en-US" sz="3000" dirty="0"/>
              <a:t> </a:t>
            </a:r>
            <a:r>
              <a:rPr lang="en-US" sz="2200" i="1" dirty="0"/>
              <a:t>(Martin, 2005) </a:t>
            </a:r>
          </a:p>
          <a:p>
            <a:pPr marL="0" indent="0">
              <a:buNone/>
            </a:pPr>
            <a:endParaRPr lang="en-US" sz="3000" dirty="0"/>
          </a:p>
        </p:txBody>
      </p:sp>
    </p:spTree>
    <p:extLst>
      <p:ext uri="{BB962C8B-B14F-4D97-AF65-F5344CB8AC3E}">
        <p14:creationId xmlns:p14="http://schemas.microsoft.com/office/powerpoint/2010/main" val="410326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1B070157F9E64BB01DAD24FA4D8286" ma:contentTypeVersion="7" ma:contentTypeDescription="Create a new document." ma:contentTypeScope="" ma:versionID="7b2befc35230bc55092052c93d6918b3">
  <xsd:schema xmlns:xsd="http://www.w3.org/2001/XMLSchema" xmlns:xs="http://www.w3.org/2001/XMLSchema" xmlns:p="http://schemas.microsoft.com/office/2006/metadata/properties" xmlns:ns3="c50f5db4-79ca-4aa0-ba8b-546bab365595" xmlns:ns4="2d9c2bec-ba36-46b5-82bd-86a2c3917eae" targetNamespace="http://schemas.microsoft.com/office/2006/metadata/properties" ma:root="true" ma:fieldsID="49d2eb9029e14acdc7802a0a2cb73730" ns3:_="" ns4:_="">
    <xsd:import namespace="c50f5db4-79ca-4aa0-ba8b-546bab365595"/>
    <xsd:import namespace="2d9c2bec-ba36-46b5-82bd-86a2c3917ea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0f5db4-79ca-4aa0-ba8b-546bab36559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9c2bec-ba36-46b5-82bd-86a2c3917eae"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15D372-CAA8-4FFF-9455-7544DDB0EE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0f5db4-79ca-4aa0-ba8b-546bab365595"/>
    <ds:schemaRef ds:uri="2d9c2bec-ba36-46b5-82bd-86a2c3917e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F5A520-189F-4058-B1AF-3C0570F04717}">
  <ds:schemaRefs>
    <ds:schemaRef ds:uri="http://schemas.microsoft.com/sharepoint/v3/contenttype/forms"/>
  </ds:schemaRefs>
</ds:datastoreItem>
</file>

<file path=customXml/itemProps3.xml><?xml version="1.0" encoding="utf-8"?>
<ds:datastoreItem xmlns:ds="http://schemas.openxmlformats.org/officeDocument/2006/customXml" ds:itemID="{750843AF-70A5-4F90-8771-448801517197}">
  <ds:schemaRefs>
    <ds:schemaRef ds:uri="http://purl.org/dc/terms/"/>
    <ds:schemaRef ds:uri="http://schemas.microsoft.com/office/2006/documentManagement/types"/>
    <ds:schemaRef ds:uri="2d9c2bec-ba36-46b5-82bd-86a2c3917eae"/>
    <ds:schemaRef ds:uri="http://purl.org/dc/elements/1.1/"/>
    <ds:schemaRef ds:uri="http://schemas.microsoft.com/office/2006/metadata/properties"/>
    <ds:schemaRef ds:uri="c50f5db4-79ca-4aa0-ba8b-546bab365595"/>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Angles</Template>
  <TotalTime>6329</TotalTime>
  <Words>7293</Words>
  <Application>Microsoft Office PowerPoint</Application>
  <PresentationFormat>On-screen Show (4:3)</PresentationFormat>
  <Paragraphs>644</Paragraphs>
  <Slides>68</Slides>
  <Notes>61</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75" baseType="lpstr">
      <vt:lpstr>Arial</vt:lpstr>
      <vt:lpstr>Calibri</vt:lpstr>
      <vt:lpstr>FrutigerLTStd-Light</vt:lpstr>
      <vt:lpstr>Times New Roman</vt:lpstr>
      <vt:lpstr>Office Theme</vt:lpstr>
      <vt:lpstr>Custom Design</vt:lpstr>
      <vt:lpstr>Photo Editor Photo</vt:lpstr>
      <vt:lpstr>PowerPoint Presentation</vt:lpstr>
      <vt:lpstr>Definición de droga peligrosa (DP)</vt:lpstr>
      <vt:lpstr>Agencia Internacional para la Investigación en Cáncer (IARC)</vt:lpstr>
      <vt:lpstr>Tabla 1. Grupo 1 y 2 de carcinógenos según la IARC </vt:lpstr>
      <vt:lpstr>Riesgos para la salud de las DPs</vt:lpstr>
      <vt:lpstr>Exposición Ocupacional </vt:lpstr>
      <vt:lpstr>Indicadores de Exposición Ocupacional</vt:lpstr>
      <vt:lpstr>Evidencia de Exposición Ocupacional</vt:lpstr>
      <vt:lpstr>Otros estudios demostraron riesgo de cáncer para personal que manipulaba DPs</vt:lpstr>
      <vt:lpstr>Efectos Reproductivos y del Desarrollo</vt:lpstr>
      <vt:lpstr>Estudios en Enfermeras expuestas a DPs encontraron que: </vt:lpstr>
      <vt:lpstr>PowerPoint Presentation</vt:lpstr>
      <vt:lpstr>Efectos adversos agudos </vt:lpstr>
      <vt:lpstr>Vías de exposición</vt:lpstr>
      <vt:lpstr>Vías de exposición: Tópica</vt:lpstr>
      <vt:lpstr>Vías de Exposición: Inhalatoria</vt:lpstr>
      <vt:lpstr>Vías de Expsición: Ingestión  </vt:lpstr>
      <vt:lpstr>Control de la Exposición</vt:lpstr>
      <vt:lpstr>Controles administrativos y uso de Elementos de Protección Personal (EPP)</vt:lpstr>
      <vt:lpstr>Flujograma de DPs en un hospital o clínica</vt:lpstr>
      <vt:lpstr>Áreas communes para fomenter la seguridad entre los trabajadores expuestos </vt:lpstr>
      <vt:lpstr>Recepción de fármacos antineplásicos</vt:lpstr>
      <vt:lpstr>Almacenamiento de DPs…</vt:lpstr>
      <vt:lpstr>Almacenamiento de DPs…</vt:lpstr>
      <vt:lpstr>Transporte de DPs desde la zona de preparación hacia la zona de administración </vt:lpstr>
      <vt:lpstr>Manipulación de desechos contaminados</vt:lpstr>
      <vt:lpstr>Limpieza y descontaminación de instrumentación y superficies contaminadas </vt:lpstr>
      <vt:lpstr>Limpieza y descontaminación de instrumentación y superficies contaminadas </vt:lpstr>
      <vt:lpstr>Limpieza de derrames de DPs</vt:lpstr>
      <vt:lpstr>Contenido mínimo para un kit de derrames </vt:lpstr>
      <vt:lpstr>Contenido mínimo para un kit de derrames </vt:lpstr>
      <vt:lpstr>Ropa de cama puede resultar contaminada con DPs</vt:lpstr>
      <vt:lpstr>Trabajadores expuestos a DPs deberían estar enlistados en algún programa médico de vigilancia </vt:lpstr>
      <vt:lpstr>Componentes esenciales de la vigilancia médica para trabajadores expuestos a DPs </vt:lpstr>
      <vt:lpstr>Componentes esenciales de la vigilancia médica para trabajadores expuestos a DPs </vt:lpstr>
      <vt:lpstr>PowerPoint Presentation</vt:lpstr>
      <vt:lpstr>Administración de DPs</vt:lpstr>
      <vt:lpstr>Precauciones de seguridad para personal de enfermería al administrar DPs </vt:lpstr>
      <vt:lpstr>Precauciones de seguridad para personal de enfermería al administrar DPs </vt:lpstr>
      <vt:lpstr>Precauciones de seguridad para personal de enfermería al administrar DPs </vt:lpstr>
      <vt:lpstr>PowerPoint Presentation</vt:lpstr>
      <vt:lpstr>Técnica para la preparación estéril de DPs</vt:lpstr>
      <vt:lpstr> Instrucciones generales para la preparación estéril de DPs (uso de EPP) </vt:lpstr>
      <vt:lpstr> Instrucciones generales para la preparación estéril de DPs (uso de EPP) </vt:lpstr>
      <vt:lpstr> Instrucciones generales para la preparación estéril de DPs (uso de EPP) </vt:lpstr>
      <vt:lpstr> Instrucciones generales para la preparación estéril de DPs (uso de EPP) </vt:lpstr>
      <vt:lpstr> Instrucciones generales para la preparación estéril de DPs </vt:lpstr>
      <vt:lpstr>Presión negativa</vt:lpstr>
      <vt:lpstr>Presión negativa…</vt:lpstr>
      <vt:lpstr>Reconstitución de DPs</vt:lpstr>
      <vt:lpstr>Reconstitución de DPs</vt:lpstr>
      <vt:lpstr>Remoción de la dosis desde el vial antes de remover la aguja </vt:lpstr>
      <vt:lpstr>Remoción de la dosis desde el vial antes de remover la aguja </vt:lpstr>
      <vt:lpstr>Si la dosis será administrada directamente al paciente desde la jeringa</vt:lpstr>
      <vt:lpstr>Remueva la aguja y la jeringa del vial sin remover la DP</vt:lpstr>
      <vt:lpstr>Remueva la aguja y la jeringa del vial sin remover la DP</vt:lpstr>
      <vt:lpstr>Adicionando la dosis de DP en la bolsa de suero o botella</vt:lpstr>
      <vt:lpstr>Adicionando la dosis de DP en la bolsa de suero o botella</vt:lpstr>
      <vt:lpstr>Adicionando la dosis de DP en la bolsa de suero o botella</vt:lpstr>
      <vt:lpstr>Tomando una dosis desde el vial reconstituido</vt:lpstr>
      <vt:lpstr>Tomando una dosis desde el vial reconstituido</vt:lpstr>
      <vt:lpstr>Uso de un vial que contiene la DP líquida  o en solución</vt:lpstr>
      <vt:lpstr>Trabajando con ampollas…</vt:lpstr>
      <vt:lpstr>Trabajando con ampollas…</vt:lpstr>
      <vt:lpstr>Técnica para tomar la DP de una ampolla</vt:lpstr>
      <vt:lpstr>Trabajando con ampollas…</vt:lpstr>
      <vt:lpstr>Técnica para tomar al DP desde la ampolla utilizando filtro de aguja</vt:lpstr>
      <vt:lpstr>Conclusiones</vt:lpstr>
    </vt:vector>
  </TitlesOfParts>
  <Company>Veteran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Condon, Marian E.</dc:creator>
  <cp:lastModifiedBy>Oliver, Marc</cp:lastModifiedBy>
  <cp:revision>406</cp:revision>
  <cp:lastPrinted>2018-01-10T15:20:11Z</cp:lastPrinted>
  <dcterms:created xsi:type="dcterms:W3CDTF">2016-11-23T15:14:47Z</dcterms:created>
  <dcterms:modified xsi:type="dcterms:W3CDTF">2022-01-25T21:53:22Z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0x010100FB1B070157F9E64BB01DAD24FA4D8286</vt:lpwstr>
  </property>
</Properties>
</file>